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84" r:id="rId3"/>
    <p:sldId id="286" r:id="rId4"/>
    <p:sldId id="290" r:id="rId5"/>
    <p:sldId id="291" r:id="rId6"/>
    <p:sldId id="318" r:id="rId7"/>
    <p:sldId id="303" r:id="rId8"/>
    <p:sldId id="302" r:id="rId9"/>
    <p:sldId id="310" r:id="rId10"/>
    <p:sldId id="328" r:id="rId11"/>
    <p:sldId id="325" r:id="rId12"/>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鹏" initials="王" lastIdx="1" clrIdx="0"/>
  <p:cmAuthor id="2" name="王欢" initials="王欢" lastIdx="24" clrIdx="1"/>
  <p:cmAuthor id="3" name="黄纪烨" initials="黄纪烨" lastIdx="6" clrIdx="2"/>
  <p:cmAuthor id="4" name="王晨" initials="王晨" lastIdx="4" clrIdx="3"/>
  <p:cmAuthor id="5" name="de" initials="d" lastIdx="1" clrIdx="4"/>
  <p:cmAuthor id="6" name="Administrator" initials="A" lastIdx="4" clrIdx="5"/>
  <p:cmAuthor id="75" name="作者" initials="A"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DA799"/>
    <a:srgbClr val="EAF0EF"/>
    <a:srgbClr val="F3BC4E"/>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53.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7" Type="http://schemas.openxmlformats.org/officeDocument/2006/relationships/image" Target="../media/image3.png"/><Relationship Id="rId6" Type="http://schemas.openxmlformats.org/officeDocument/2006/relationships/image" Target="../media/image7.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13" name="图片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16680" cy="6888743"/>
          </a:xfrm>
          <a:prstGeom prst="rect">
            <a:avLst/>
          </a:prstGeom>
        </p:spPr>
      </p:pic>
      <p:pic>
        <p:nvPicPr>
          <p:cNvPr id="3" name="图片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15600" y="6092767"/>
            <a:ext cx="1822019" cy="765233"/>
          </a:xfrm>
          <a:prstGeom prst="rect">
            <a:avLst/>
          </a:prstGeom>
        </p:spPr>
      </p:pic>
      <p:pic>
        <p:nvPicPr>
          <p:cNvPr id="4" name="图片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95389" y="0"/>
            <a:ext cx="2096611" cy="87979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DA476E0-420F-4C1A-9A96-A4320F7C4AB7}"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C1A7BE57-73DE-4B1D-8B22-FE7EF5677495}" type="slidenum">
              <a:rPr lang="zh-CN" altLang="en-US" smtClean="0"/>
            </a:fld>
            <a:endParaRPr lang="zh-CN" altLang="en-US"/>
          </a:p>
        </p:txBody>
      </p:sp>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2001" cy="6874827"/>
          </a:xfrm>
          <a:prstGeom prst="rect">
            <a:avLst/>
          </a:prstGeom>
        </p:spPr>
      </p:pic>
      <p:pic>
        <p:nvPicPr>
          <p:cNvPr id="9" name="图片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15600" y="6092767"/>
            <a:ext cx="1822019" cy="765233"/>
          </a:xfrm>
          <a:prstGeom prst="rect">
            <a:avLst/>
          </a:prstGeom>
        </p:spPr>
      </p:pic>
      <p:pic>
        <p:nvPicPr>
          <p:cNvPr id="10" name="图片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11989" y="-16035"/>
            <a:ext cx="2096611" cy="87979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221970" y="513716"/>
            <a:ext cx="10131829" cy="657340"/>
          </a:xfrm>
          <a:prstGeom prst="rect">
            <a:avLst/>
          </a:prstGeom>
        </p:spPr>
        <p:txBody>
          <a:bodyPr/>
          <a:lstStyle>
            <a:lvl1pPr>
              <a:defRPr sz="4000" b="1"/>
            </a:lvl1pPr>
          </a:lstStyle>
          <a:p>
            <a:r>
              <a:rPr lang="zh-CN" altLang="en-US"/>
              <a:t>单击此处编辑母版标题样式</a:t>
            </a:r>
            <a:endParaRPr lang="zh-CN" altLang="en-US"/>
          </a:p>
        </p:txBody>
      </p:sp>
      <p:pic>
        <p:nvPicPr>
          <p:cNvPr id="8"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2051" y="410332"/>
            <a:ext cx="1066296" cy="838497"/>
          </a:xfrm>
          <a:prstGeom prst="rect">
            <a:avLst/>
          </a:prstGeom>
        </p:spPr>
      </p:pic>
      <p:pic>
        <p:nvPicPr>
          <p:cNvPr id="9" name="图片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15600" y="6092767"/>
            <a:ext cx="1822019" cy="765233"/>
          </a:xfrm>
          <a:prstGeom prst="rect">
            <a:avLst/>
          </a:prstGeom>
        </p:spPr>
      </p:pic>
      <p:pic>
        <p:nvPicPr>
          <p:cNvPr id="6" name="图片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619" y="6035485"/>
            <a:ext cx="2096611" cy="87979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74826"/>
          </a:xfrm>
          <a:prstGeom prst="rect">
            <a:avLst/>
          </a:prstGeom>
        </p:spPr>
      </p:pic>
      <p:pic>
        <p:nvPicPr>
          <p:cNvPr id="3" name="图片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5389" y="0"/>
            <a:ext cx="2096611" cy="87979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pic>
        <p:nvPicPr>
          <p:cNvPr id="7" name="图片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25082" y="5905913"/>
            <a:ext cx="2266918" cy="952087"/>
          </a:xfrm>
          <a:prstGeom prst="rect">
            <a:avLst/>
          </a:prstGeom>
        </p:spPr>
      </p:pic>
      <p:pic>
        <p:nvPicPr>
          <p:cNvPr id="8" name="图片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5619" y="6035485"/>
            <a:ext cx="2096611" cy="87979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414"/>
            <a:ext cx="12192000" cy="6874827"/>
          </a:xfrm>
          <a:prstGeom prst="rect">
            <a:avLst/>
          </a:prstGeom>
        </p:spPr>
      </p:pic>
      <p:pic>
        <p:nvPicPr>
          <p:cNvPr id="3" name="图片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15600" y="6092767"/>
            <a:ext cx="1822019" cy="765233"/>
          </a:xfrm>
          <a:prstGeom prst="rect">
            <a:avLst/>
          </a:prstGeom>
        </p:spPr>
      </p:pic>
      <p:pic>
        <p:nvPicPr>
          <p:cNvPr id="4" name="图片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8414"/>
            <a:ext cx="2096611" cy="879795"/>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仅标题页">
    <p:spTree>
      <p:nvGrpSpPr>
        <p:cNvPr id="1" name=""/>
        <p:cNvGrpSpPr/>
        <p:nvPr/>
      </p:nvGrpSpPr>
      <p:grpSpPr>
        <a:xfrm>
          <a:off x="0" y="0"/>
          <a:ext cx="0" cy="0"/>
          <a:chOff x="0" y="0"/>
          <a:chExt cx="0" cy="0"/>
        </a:xfrm>
      </p:grpSpPr>
      <p:sp>
        <p:nvSpPr>
          <p:cNvPr id="8" name="灯片编号占位符 12"/>
          <p:cNvSpPr>
            <a:spLocks noGrp="1"/>
          </p:cNvSpPr>
          <p:nvPr>
            <p:ph type="sldNum" sz="quarter" idx="4"/>
          </p:nvPr>
        </p:nvSpPr>
        <p:spPr>
          <a:xfrm>
            <a:off x="11430000" y="6442883"/>
            <a:ext cx="513568" cy="206381"/>
          </a:xfrm>
          <a:prstGeom prst="rect">
            <a:avLst/>
          </a:prstGeom>
        </p:spPr>
        <p:txBody>
          <a:bodyPr vert="horz" lIns="91440" tIns="45720" rIns="91440" bIns="45720" rtlCol="0" anchor="ctr"/>
          <a:lstStyle>
            <a:lvl1pPr algn="ctr">
              <a:defRPr sz="16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fld id="{5DD3DB80-B894-403A-B48E-6FDC1A72010E}" type="slidenum">
              <a:rPr kumimoji="0" lang="zh-CN" altLang="en-US" sz="1600" b="0" i="0" u="none" strike="noStrike" kern="1200" cap="none" spc="0" normalizeH="0" baseline="0" noProof="0" smtClean="0">
                <a:ln>
                  <a:noFill/>
                </a:ln>
                <a:solidFill>
                  <a:srgbClr val="FFFFFF"/>
                </a:solidFill>
                <a:effectLst/>
                <a:uLnTx/>
                <a:uFillTx/>
                <a:latin typeface="Arial" panose="020B0604020202020204"/>
                <a:ea typeface="微软雅黑" panose="020B0503020204020204" charset="-122"/>
                <a:cs typeface="+mn-cs"/>
              </a:rPr>
            </a:fld>
            <a:endParaRPr kumimoji="0" lang="zh-CN" altLang="en-US" sz="1600" b="0" i="0" u="none" strike="noStrike" kern="1200" cap="none" spc="0" normalizeH="0" baseline="0" noProof="0" dirty="0">
              <a:ln>
                <a:noFill/>
              </a:ln>
              <a:solidFill>
                <a:srgbClr val="FFFFFF"/>
              </a:solidFill>
              <a:effectLst/>
              <a:uLnTx/>
              <a:uFillTx/>
              <a:latin typeface="Arial" panose="020B0604020202020204"/>
              <a:ea typeface="微软雅黑" panose="020B0503020204020204" charset="-122"/>
              <a:cs typeface="+mn-cs"/>
            </a:endParaRPr>
          </a:p>
        </p:txBody>
      </p:sp>
      <p:sp>
        <p:nvSpPr>
          <p:cNvPr id="10" name="标题占位符 7"/>
          <p:cNvSpPr>
            <a:spLocks noGrp="1"/>
          </p:cNvSpPr>
          <p:nvPr>
            <p:ph type="title" hasCustomPrompt="1"/>
          </p:nvPr>
        </p:nvSpPr>
        <p:spPr>
          <a:xfrm>
            <a:off x="571500" y="599325"/>
            <a:ext cx="9040460" cy="466827"/>
          </a:xfrm>
          <a:prstGeom prst="rect">
            <a:avLst/>
          </a:prstGeom>
        </p:spPr>
        <p:txBody>
          <a:bodyPr vert="horz" lIns="91440" tIns="45720" rIns="91440" bIns="45720" rtlCol="0" anchor="t">
            <a:noAutofit/>
          </a:bodyPr>
          <a:lstStyle>
            <a:lvl1pPr>
              <a:defRPr sz="2800"/>
            </a:lvl1pPr>
          </a:lstStyle>
          <a:p>
            <a:r>
              <a:rPr lang="en-US" altLang="zh-CN" dirty="0"/>
              <a:t>Insert slide title here (max. 1 line with Action Title)</a:t>
            </a:r>
            <a:endParaRPr lang="en-US" altLang="zh-CN" dirty="0"/>
          </a:p>
        </p:txBody>
      </p:sp>
      <p:sp>
        <p:nvSpPr>
          <p:cNvPr id="11" name="文本占位符 4"/>
          <p:cNvSpPr>
            <a:spLocks noGrp="1"/>
          </p:cNvSpPr>
          <p:nvPr>
            <p:ph type="body" sz="quarter" idx="15" hasCustomPrompt="1"/>
          </p:nvPr>
        </p:nvSpPr>
        <p:spPr>
          <a:xfrm>
            <a:off x="571500" y="310770"/>
            <a:ext cx="9040460" cy="366248"/>
          </a:xfrm>
          <a:prstGeom prst="rect">
            <a:avLst/>
          </a:prstGeom>
        </p:spPr>
        <p:txBody>
          <a:bodyPr vert="horz" lIns="91440" tIns="18000" rIns="91440" bIns="45720" rtlCol="0" anchor="ctr">
            <a:noAutofit/>
          </a:bodyPr>
          <a:lstStyle>
            <a:lvl1pPr marL="0" indent="0">
              <a:buFont typeface="Arial" panose="020B0604020202020204" pitchFamily="34" charset="0"/>
              <a:buNone/>
              <a:defRPr lang="zh-CN" altLang="en-US" sz="2200" b="0" baseline="0" smtClean="0"/>
            </a:lvl1pPr>
            <a:lvl2pPr>
              <a:defRPr lang="zh-CN" altLang="en-US" sz="2200" b="0" dirty="0" smtClean="0">
                <a:solidFill>
                  <a:schemeClr val="accent1"/>
                </a:solidFill>
              </a:defRPr>
            </a:lvl2pPr>
            <a:lvl3pPr>
              <a:defRPr lang="zh-CN" altLang="en-US" sz="2200" b="0" dirty="0" smtClean="0">
                <a:solidFill>
                  <a:schemeClr val="accent1"/>
                </a:solidFill>
              </a:defRPr>
            </a:lvl3pPr>
            <a:lvl4pPr>
              <a:defRPr lang="zh-CN" altLang="en-US" sz="2200" b="0" dirty="0" smtClean="0">
                <a:solidFill>
                  <a:schemeClr val="accent1"/>
                </a:solidFill>
              </a:defRPr>
            </a:lvl4pPr>
            <a:lvl5pPr>
              <a:defRPr lang="zh-CN" altLang="en-US" sz="2200" b="0" dirty="0">
                <a:solidFill>
                  <a:schemeClr val="accent1"/>
                </a:solidFill>
              </a:defRPr>
            </a:lvl5pPr>
          </a:lstStyle>
          <a:p>
            <a:r>
              <a:rPr lang="en-US" altLang="zh-CN" dirty="0">
                <a:solidFill>
                  <a:schemeClr val="tx1"/>
                </a:solidFill>
              </a:rPr>
              <a:t>Click to add action title</a:t>
            </a:r>
            <a:endParaRPr lang="en-US" altLang="zh-CN" dirty="0">
              <a:solidFill>
                <a:schemeClr val="tx1"/>
              </a:solidFill>
            </a:endParaRPr>
          </a:p>
        </p:txBody>
      </p:sp>
      <p:sp>
        <p:nvSpPr>
          <p:cNvPr id="6" name="页脚占位符 11"/>
          <p:cNvSpPr>
            <a:spLocks noGrp="1"/>
          </p:cNvSpPr>
          <p:nvPr>
            <p:ph type="ftr" sz="quarter" idx="3"/>
          </p:nvPr>
        </p:nvSpPr>
        <p:spPr>
          <a:xfrm>
            <a:off x="574388" y="6395115"/>
            <a:ext cx="4140201" cy="206381"/>
          </a:xfrm>
          <a:prstGeom prst="rect">
            <a:avLst/>
          </a:prstGeom>
        </p:spPr>
        <p:txBody>
          <a:bodyPr vert="horz" lIns="91440" tIns="45720" rIns="91440" bIns="45720" rtlCol="0" anchor="ctr"/>
          <a:lstStyle>
            <a:lvl1pPr algn="l">
              <a:defRPr sz="1200" i="1">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200" b="0" i="1" u="none" strike="noStrike" kern="1200" cap="none" spc="0" normalizeH="0" baseline="0" noProof="0" dirty="0">
                <a:ln>
                  <a:noFill/>
                </a:ln>
                <a:solidFill>
                  <a:srgbClr val="333333">
                    <a:lumMod val="50000"/>
                    <a:lumOff val="50000"/>
                  </a:srgbClr>
                </a:solidFill>
                <a:effectLst/>
                <a:uLnTx/>
                <a:uFillTx/>
                <a:latin typeface="Arial" panose="020B0604020202020204"/>
                <a:ea typeface="微软雅黑" panose="020B0503020204020204" charset="-122"/>
                <a:cs typeface="+mn-cs"/>
              </a:rPr>
              <a:t>Copyright © 2020 </a:t>
            </a:r>
            <a:r>
              <a:rPr kumimoji="0" lang="en-US" altLang="zh-CN" sz="1200" b="0" i="1" u="none" strike="noStrike" kern="1200" cap="none" spc="0" normalizeH="0" baseline="0" noProof="0" dirty="0" err="1">
                <a:ln>
                  <a:noFill/>
                </a:ln>
                <a:solidFill>
                  <a:srgbClr val="333333">
                    <a:lumMod val="50000"/>
                    <a:lumOff val="50000"/>
                  </a:srgbClr>
                </a:solidFill>
                <a:effectLst/>
                <a:uLnTx/>
                <a:uFillTx/>
                <a:latin typeface="Arial" panose="020B0604020202020204"/>
                <a:ea typeface="微软雅黑" panose="020B0503020204020204" charset="-122"/>
                <a:cs typeface="+mn-cs"/>
              </a:rPr>
              <a:t>Simcere</a:t>
            </a:r>
            <a:r>
              <a:rPr kumimoji="0" lang="en-US" altLang="zh-CN" sz="1200" b="0" i="1" u="none" strike="noStrike" kern="1200" cap="none" spc="0" normalizeH="0" baseline="0" noProof="0" dirty="0">
                <a:ln>
                  <a:noFill/>
                </a:ln>
                <a:solidFill>
                  <a:srgbClr val="333333">
                    <a:lumMod val="50000"/>
                    <a:lumOff val="50000"/>
                  </a:srgbClr>
                </a:solidFill>
                <a:effectLst/>
                <a:uLnTx/>
                <a:uFillTx/>
                <a:latin typeface="Arial" panose="020B0604020202020204"/>
                <a:ea typeface="微软雅黑" panose="020B0503020204020204" charset="-122"/>
                <a:cs typeface="+mn-cs"/>
              </a:rPr>
              <a:t>. All rights reserved</a:t>
            </a:r>
            <a:endParaRPr kumimoji="0" lang="zh-CN" altLang="en-US" sz="1200" b="0" i="1" u="none" strike="noStrike" kern="1200" cap="none" spc="0" normalizeH="0" baseline="0" noProof="0" dirty="0">
              <a:ln>
                <a:noFill/>
              </a:ln>
              <a:solidFill>
                <a:srgbClr val="333333">
                  <a:lumMod val="50000"/>
                  <a:lumOff val="50000"/>
                </a:srgbClr>
              </a:solidFill>
              <a:effectLst/>
              <a:uLnTx/>
              <a:uFillTx/>
              <a:latin typeface="Arial" panose="020B0604020202020204"/>
              <a:ea typeface="微软雅黑" panose="020B0503020204020204"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xml"/><Relationship Id="rId2" Type="http://schemas.openxmlformats.org/officeDocument/2006/relationships/image" Target="../media/image3.png"/><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tags" Target="../tags/tag52.xml"/></Relationships>
</file>

<file path=ppt/slides/_rels/slide2.xml.rels><?xml version="1.0" encoding="UTF-8" standalone="yes"?>
<Relationships xmlns="http://schemas.openxmlformats.org/package/2006/relationships"><Relationship Id="rId9" Type="http://schemas.openxmlformats.org/officeDocument/2006/relationships/tags" Target="../tags/tag14.xml"/><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0" Type="http://schemas.openxmlformats.org/officeDocument/2006/relationships/slideLayout" Target="../slideLayouts/slideLayout7.xml"/><Relationship Id="rId2" Type="http://schemas.openxmlformats.org/officeDocument/2006/relationships/image" Target="../media/image3.png"/><Relationship Id="rId19" Type="http://schemas.openxmlformats.org/officeDocument/2006/relationships/tags" Target="../tags/tag24.xml"/><Relationship Id="rId18" Type="http://schemas.openxmlformats.org/officeDocument/2006/relationships/tags" Target="../tags/tag23.xml"/><Relationship Id="rId17" Type="http://schemas.openxmlformats.org/officeDocument/2006/relationships/tags" Target="../tags/tag22.xml"/><Relationship Id="rId16" Type="http://schemas.openxmlformats.org/officeDocument/2006/relationships/tags" Target="../tags/tag21.xml"/><Relationship Id="rId15" Type="http://schemas.openxmlformats.org/officeDocument/2006/relationships/tags" Target="../tags/tag20.xml"/><Relationship Id="rId14" Type="http://schemas.openxmlformats.org/officeDocument/2006/relationships/tags" Target="../tags/tag19.xml"/><Relationship Id="rId13" Type="http://schemas.openxmlformats.org/officeDocument/2006/relationships/tags" Target="../tags/tag18.xml"/><Relationship Id="rId12" Type="http://schemas.openxmlformats.org/officeDocument/2006/relationships/tags" Target="../tags/tag17.xml"/><Relationship Id="rId11" Type="http://schemas.openxmlformats.org/officeDocument/2006/relationships/tags" Target="../tags/tag16.xml"/><Relationship Id="rId10" Type="http://schemas.openxmlformats.org/officeDocument/2006/relationships/tags" Target="../tags/tag15.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image" Target="../media/image3.png"/><Relationship Id="rId1" Type="http://schemas.openxmlformats.org/officeDocument/2006/relationships/tags" Target="../tags/tag25.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image" Target="../media/image3.png"/><Relationship Id="rId1" Type="http://schemas.openxmlformats.org/officeDocument/2006/relationships/tags" Target="../tags/tag28.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image" Target="../media/image3.png"/><Relationship Id="rId1" Type="http://schemas.openxmlformats.org/officeDocument/2006/relationships/tags" Target="../tags/tag34.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image" Target="../media/image3.png"/><Relationship Id="rId1" Type="http://schemas.openxmlformats.org/officeDocument/2006/relationships/tags" Target="../tags/tag39.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image" Target="../media/image3.png"/><Relationship Id="rId1" Type="http://schemas.openxmlformats.org/officeDocument/2006/relationships/tags" Target="../tags/tag42.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image" Target="../media/image3.png"/><Relationship Id="rId1" Type="http://schemas.openxmlformats.org/officeDocument/2006/relationships/tags" Target="../tags/tag46.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image" Target="../media/image3.png"/><Relationship Id="rId1" Type="http://schemas.openxmlformats.org/officeDocument/2006/relationships/tags" Target="../tags/tag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257334" y="285750"/>
            <a:ext cx="2096611" cy="879795"/>
          </a:xfrm>
          <a:prstGeom prst="rect">
            <a:avLst/>
          </a:prstGeom>
        </p:spPr>
      </p:pic>
      <p:sp>
        <p:nvSpPr>
          <p:cNvPr id="5" name="标题 4"/>
          <p:cNvSpPr>
            <a:spLocks noGrp="1"/>
          </p:cNvSpPr>
          <p:nvPr>
            <p:ph type="title"/>
            <p:custDataLst>
              <p:tags r:id="rId3"/>
            </p:custDataLst>
          </p:nvPr>
        </p:nvSpPr>
        <p:spPr>
          <a:xfrm>
            <a:off x="3710305" y="1558925"/>
            <a:ext cx="3761740" cy="1661795"/>
          </a:xfrm>
        </p:spPr>
        <p:txBody>
          <a:bodyPr/>
          <a:p>
            <a:pPr algn="ctr">
              <a:lnSpc>
                <a:spcPct val="120000"/>
              </a:lnSpc>
            </a:pPr>
            <a:r>
              <a:rPr lang="zh-CN" altLang="en-US" sz="4000" b="1">
                <a:solidFill>
                  <a:srgbClr val="FF0000"/>
                </a:solidFill>
                <a:latin typeface="微软雅黑" panose="020B0503020204020204" charset="-122"/>
                <a:ea typeface="微软雅黑" panose="020B0503020204020204" charset="-122"/>
                <a:cs typeface="微软雅黑" panose="020B0503020204020204" charset="-122"/>
              </a:rPr>
              <a:t>依达拉奉舌下片</a:t>
            </a:r>
            <a:br>
              <a:rPr lang="zh-CN" altLang="en-US" sz="3600" b="1">
                <a:solidFill>
                  <a:srgbClr val="FF0000"/>
                </a:solidFill>
                <a:latin typeface="微软雅黑" panose="020B0503020204020204" charset="-122"/>
                <a:ea typeface="微软雅黑" panose="020B0503020204020204" charset="-122"/>
                <a:cs typeface="微软雅黑" panose="020B0503020204020204" charset="-122"/>
              </a:rPr>
            </a:br>
            <a:r>
              <a:rPr sz="3200" b="1" dirty="0">
                <a:solidFill>
                  <a:schemeClr val="tx1"/>
                </a:solidFill>
                <a:latin typeface="微软雅黑" panose="020B0503020204020204" charset="-122"/>
                <a:ea typeface="微软雅黑" panose="020B0503020204020204" charset="-122"/>
                <a:cs typeface="微软雅黑" panose="020B0503020204020204" charset="-122"/>
                <a:sym typeface="+mn-ea"/>
              </a:rPr>
              <a:t>奉易达</a:t>
            </a:r>
            <a:r>
              <a:rPr sz="3200" b="1" baseline="30000" dirty="0">
                <a:solidFill>
                  <a:schemeClr val="tx1"/>
                </a:solidFill>
                <a:latin typeface="微软雅黑" panose="020B0503020204020204" charset="-122"/>
                <a:ea typeface="微软雅黑" panose="020B0503020204020204" charset="-122"/>
                <a:cs typeface="微软雅黑" panose="020B0503020204020204" charset="-122"/>
                <a:sym typeface="+mn-ea"/>
              </a:rPr>
              <a:t>®</a:t>
            </a:r>
            <a:endParaRPr lang="zh-CN" altLang="en-US" sz="3600" b="1">
              <a:latin typeface="微软雅黑" panose="020B0503020204020204" charset="-122"/>
              <a:ea typeface="微软雅黑" panose="020B0503020204020204" charset="-122"/>
              <a:cs typeface="微软雅黑" panose="020B0503020204020204" charset="-122"/>
            </a:endParaRPr>
          </a:p>
        </p:txBody>
      </p:sp>
      <p:sp>
        <p:nvSpPr>
          <p:cNvPr id="8" name="文本框 7"/>
          <p:cNvSpPr txBox="1"/>
          <p:nvPr/>
        </p:nvSpPr>
        <p:spPr>
          <a:xfrm>
            <a:off x="3815715" y="3524885"/>
            <a:ext cx="3550920" cy="460375"/>
          </a:xfrm>
          <a:prstGeom prst="rect">
            <a:avLst/>
          </a:prstGeom>
          <a:noFill/>
        </p:spPr>
        <p:txBody>
          <a:bodyPr wrap="square" rtlCol="0" anchor="t">
            <a:spAutoFit/>
          </a:bodyPr>
          <a:p>
            <a:r>
              <a:rPr lang="zh-CN" altLang="en-US" sz="2400">
                <a:latin typeface="微软雅黑" panose="020B0503020204020204" charset="-122"/>
                <a:ea typeface="微软雅黑" panose="020B0503020204020204" charset="-122"/>
              </a:rPr>
              <a:t>南京百鑫愉医药有限公司</a:t>
            </a:r>
            <a:endParaRPr lang="zh-CN" altLang="en-US" sz="2400">
              <a:latin typeface="微软雅黑" panose="020B0503020204020204" charset="-122"/>
              <a:ea typeface="微软雅黑" panose="020B0503020204020204" charset="-122"/>
              <a:sym typeface="+mn-ea"/>
            </a:endParaRPr>
          </a:p>
        </p:txBody>
      </p:sp>
      <p:sp>
        <p:nvSpPr>
          <p:cNvPr id="10" name="文本框 9"/>
          <p:cNvSpPr txBox="1"/>
          <p:nvPr/>
        </p:nvSpPr>
        <p:spPr>
          <a:xfrm>
            <a:off x="1276985" y="5226685"/>
            <a:ext cx="9638030" cy="645160"/>
          </a:xfrm>
          <a:prstGeom prst="rect">
            <a:avLst/>
          </a:prstGeom>
          <a:noFill/>
        </p:spPr>
        <p:txBody>
          <a:bodyPr wrap="square" rtlCol="0">
            <a:spAutoFit/>
          </a:bodyPr>
          <a:p>
            <a:pPr algn="l"/>
            <a:r>
              <a:rPr lang="zh-CN" altLang="en-US">
                <a:latin typeface="微软雅黑" panose="020B0503020204020204" charset="-122"/>
                <a:ea typeface="微软雅黑" panose="020B0503020204020204" charset="-122"/>
                <a:cs typeface="微软雅黑" panose="020B0503020204020204" charset="-122"/>
              </a:rPr>
              <a:t>符合1.2018年</a:t>
            </a:r>
            <a:r>
              <a:rPr lang="en-US" altLang="zh-CN">
                <a:latin typeface="微软雅黑" panose="020B0503020204020204" charset="-122"/>
                <a:ea typeface="微软雅黑" panose="020B0503020204020204" charset="-122"/>
                <a:cs typeface="微软雅黑" panose="020B0503020204020204" charset="-122"/>
              </a:rPr>
              <a:t>1</a:t>
            </a:r>
            <a:r>
              <a:rPr lang="zh-CN" altLang="en-US">
                <a:latin typeface="微软雅黑" panose="020B0503020204020204" charset="-122"/>
                <a:ea typeface="微软雅黑" panose="020B0503020204020204" charset="-122"/>
                <a:cs typeface="微软雅黑" panose="020B0503020204020204" charset="-122"/>
              </a:rPr>
              <a:t>月</a:t>
            </a:r>
            <a:r>
              <a:rPr lang="en-US" altLang="zh-CN">
                <a:latin typeface="微软雅黑" panose="020B0503020204020204" charset="-122"/>
                <a:ea typeface="微软雅黑" panose="020B0503020204020204" charset="-122"/>
                <a:cs typeface="微软雅黑" panose="020B0503020204020204" charset="-122"/>
              </a:rPr>
              <a:t>1</a:t>
            </a:r>
            <a:r>
              <a:rPr lang="zh-CN" altLang="en-US">
                <a:latin typeface="微软雅黑" panose="020B0503020204020204" charset="-122"/>
                <a:ea typeface="微软雅黑" panose="020B0503020204020204" charset="-122"/>
                <a:cs typeface="微软雅黑" panose="020B0503020204020204" charset="-122"/>
              </a:rPr>
              <a:t>日日至2023年6月30日期间，经国家药监部门批准上市的新通用名药品。</a:t>
            </a:r>
            <a:endParaRPr lang="zh-CN" altLang="en-US">
              <a:latin typeface="微软雅黑" panose="020B0503020204020204" charset="-122"/>
              <a:ea typeface="微软雅黑" panose="020B0503020204020204" charset="-122"/>
              <a:cs typeface="微软雅黑" panose="020B0503020204020204" charset="-122"/>
            </a:endParaRPr>
          </a:p>
          <a:p>
            <a:pPr algn="l"/>
            <a:r>
              <a:rPr lang="zh-CN" altLang="en-US"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符合</a:t>
            </a:r>
            <a:r>
              <a:rPr lang="en-US" altLang="zh-CN"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5.2023</a:t>
            </a:r>
            <a:r>
              <a:rPr lang="zh-CN" altLang="en-US"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年</a:t>
            </a:r>
            <a:r>
              <a:rPr lang="en-US" altLang="zh-CN"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6</a:t>
            </a:r>
            <a:r>
              <a:rPr lang="zh-CN" altLang="en-US"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月</a:t>
            </a:r>
            <a:r>
              <a:rPr lang="en-US" altLang="zh-CN"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30</a:t>
            </a:r>
            <a:r>
              <a:rPr lang="zh-CN" altLang="en-US"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日前，</a:t>
            </a:r>
            <a:r>
              <a:rPr lang="zh-CN" altLang="en-US"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经</a:t>
            </a:r>
            <a:r>
              <a:rPr lang="zh-CN" altLang="en-US" b="1"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sym typeface="+mn-ea"/>
              </a:rPr>
              <a:t>国家药监部门批准上市的罕见病治疗药品</a:t>
            </a:r>
            <a:endParaRPr kumimoji="0" lang="zh-CN" altLang="en-US" b="1" i="0" u="none" strike="noStrike" kern="1200" cap="none" spc="0" normalizeH="0" baseline="0" noProof="0" dirty="0">
              <a:ln>
                <a:noFill/>
              </a:ln>
              <a:solidFill>
                <a:srgbClr val="FF0000"/>
              </a:solidFill>
              <a:effectLst/>
              <a:uLnTx/>
              <a:uFillTx/>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59" y="-44450"/>
            <a:ext cx="2096611" cy="879795"/>
          </a:xfrm>
          <a:prstGeom prst="rect">
            <a:avLst/>
          </a:prstGeom>
        </p:spPr>
      </p:pic>
      <p:sp>
        <p:nvSpPr>
          <p:cNvPr id="4" name="标题 3"/>
          <p:cNvSpPr/>
          <p:nvPr>
            <p:ph type="title"/>
          </p:nvPr>
        </p:nvSpPr>
        <p:spPr>
          <a:xfrm>
            <a:off x="4641215" y="2614295"/>
            <a:ext cx="3107690" cy="1232535"/>
          </a:xfrm>
        </p:spPr>
        <p:txBody>
          <a:bodyPr/>
          <a:p>
            <a:pPr algn="dist"/>
            <a:r>
              <a:rPr lang="zh-CN" altLang="en-US" sz="4000">
                <a:solidFill>
                  <a:schemeClr val="tx1"/>
                </a:solidFill>
                <a:effectLst>
                  <a:outerShdw blurRad="38100" dist="19050" dir="2700000" algn="tl" rotWithShape="0">
                    <a:schemeClr val="dk1">
                      <a:alpha val="40000"/>
                    </a:schemeClr>
                  </a:outerShdw>
                </a:effectLst>
              </a:rPr>
              <a:t>感谢审阅</a:t>
            </a:r>
            <a:endParaRPr lang="zh-CN" altLang="en-US" sz="4000">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257334" y="285750"/>
            <a:ext cx="2096611" cy="879795"/>
          </a:xfrm>
          <a:prstGeom prst="rect">
            <a:avLst/>
          </a:prstGeom>
        </p:spPr>
      </p:pic>
      <p:sp>
        <p:nvSpPr>
          <p:cNvPr id="3" name="矩形 2"/>
          <p:cNvSpPr/>
          <p:nvPr>
            <p:custDataLst>
              <p:tags r:id="rId3"/>
            </p:custDataLst>
          </p:nvPr>
        </p:nvSpPr>
        <p:spPr>
          <a:xfrm>
            <a:off x="4053523" y="2847499"/>
            <a:ext cx="2244090" cy="356870"/>
          </a:xfrm>
          <a:prstGeom prst="rect">
            <a:avLst/>
          </a:prstGeom>
        </p:spPr>
        <p:txBody>
          <a:bodyPr wrap="square" lIns="0" tIns="0" rIns="0" bIns="0" anchor="ctr">
            <a:normAutofit lnSpcReduction="20000"/>
          </a:bodyPr>
          <a:p>
            <a:pPr>
              <a:lnSpc>
                <a:spcPct val="130000"/>
              </a:lnSpc>
            </a:pPr>
            <a:r>
              <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rPr>
              <a:t>药物基本信息</a:t>
            </a:r>
            <a:endPar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endParaRPr>
          </a:p>
        </p:txBody>
      </p:sp>
      <p:cxnSp>
        <p:nvCxnSpPr>
          <p:cNvPr id="4" name="直接连接符 3"/>
          <p:cNvCxnSpPr/>
          <p:nvPr>
            <p:custDataLst>
              <p:tags r:id="rId4"/>
            </p:custDataLst>
          </p:nvPr>
        </p:nvCxnSpPr>
        <p:spPr>
          <a:xfrm>
            <a:off x="3525838" y="3370104"/>
            <a:ext cx="2578735" cy="0"/>
          </a:xfrm>
          <a:prstGeom prst="line">
            <a:avLst/>
          </a:prstGeom>
          <a:ln w="9525">
            <a:solidFill>
              <a:schemeClr val="tx1">
                <a:lumMod val="85000"/>
                <a:lumOff val="15000"/>
              </a:schemeClr>
            </a:solidFill>
            <a:prstDash val="lgDash"/>
          </a:ln>
        </p:spPr>
        <p:style>
          <a:lnRef idx="1">
            <a:schemeClr val="accent1"/>
          </a:lnRef>
          <a:fillRef idx="0">
            <a:schemeClr val="accent1"/>
          </a:fillRef>
          <a:effectRef idx="0">
            <a:schemeClr val="accent1"/>
          </a:effectRef>
          <a:fontRef idx="minor">
            <a:schemeClr val="tx1"/>
          </a:fontRef>
        </p:style>
      </p:cxnSp>
      <p:sp>
        <p:nvSpPr>
          <p:cNvPr id="7" name="Object 109"/>
          <p:cNvSpPr txBox="1"/>
          <p:nvPr>
            <p:custDataLst>
              <p:tags r:id="rId5"/>
            </p:custDataLst>
          </p:nvPr>
        </p:nvSpPr>
        <p:spPr>
          <a:xfrm>
            <a:off x="3383598" y="2926874"/>
            <a:ext cx="669290" cy="356870"/>
          </a:xfrm>
          <a:prstGeom prst="rect">
            <a:avLst/>
          </a:prstGeom>
        </p:spPr>
        <p:txBody>
          <a:bodyPr vert="horz" wrap="square" tIns="0" bIns="0" rtlCol="0" anchor="ctr" anchorCtr="0">
            <a:normAutofit fontScale="90000"/>
          </a:bodyPr>
          <a:p>
            <a:pPr algn="r">
              <a:lnSpc>
                <a:spcPct val="83000"/>
              </a:lnSpc>
            </a:pPr>
            <a:r>
              <a:rPr lang="en-US" altLang="zh-CN" sz="2400" b="1"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rPr>
              <a:t>01.</a:t>
            </a:r>
            <a:endParaRPr lang="en-US" altLang="zh-CN" sz="2400" b="1" i="0"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endParaRPr>
          </a:p>
        </p:txBody>
      </p:sp>
      <p:sp>
        <p:nvSpPr>
          <p:cNvPr id="17" name="矩形 16"/>
          <p:cNvSpPr/>
          <p:nvPr>
            <p:custDataLst>
              <p:tags r:id="rId6"/>
            </p:custDataLst>
          </p:nvPr>
        </p:nvSpPr>
        <p:spPr>
          <a:xfrm>
            <a:off x="7141528" y="2846229"/>
            <a:ext cx="2244090" cy="356870"/>
          </a:xfrm>
          <a:prstGeom prst="rect">
            <a:avLst/>
          </a:prstGeom>
        </p:spPr>
        <p:txBody>
          <a:bodyPr wrap="square" lIns="0" tIns="0" rIns="0" bIns="0" anchor="ctr">
            <a:normAutofit lnSpcReduction="20000"/>
          </a:bodyPr>
          <a:p>
            <a:pPr>
              <a:lnSpc>
                <a:spcPct val="130000"/>
              </a:lnSpc>
            </a:pPr>
            <a:r>
              <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rPr>
              <a:t>安全性</a:t>
            </a:r>
            <a:endPar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endParaRPr>
          </a:p>
        </p:txBody>
      </p:sp>
      <p:cxnSp>
        <p:nvCxnSpPr>
          <p:cNvPr id="8" name="直接连接符 7"/>
          <p:cNvCxnSpPr/>
          <p:nvPr>
            <p:custDataLst>
              <p:tags r:id="rId7"/>
            </p:custDataLst>
          </p:nvPr>
        </p:nvCxnSpPr>
        <p:spPr>
          <a:xfrm>
            <a:off x="6614478" y="3368834"/>
            <a:ext cx="2578735" cy="0"/>
          </a:xfrm>
          <a:prstGeom prst="line">
            <a:avLst/>
          </a:prstGeom>
          <a:ln w="9525">
            <a:solidFill>
              <a:schemeClr val="tx1">
                <a:lumMod val="85000"/>
                <a:lumOff val="1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9" name="Object 109"/>
          <p:cNvSpPr txBox="1"/>
          <p:nvPr>
            <p:custDataLst>
              <p:tags r:id="rId8"/>
            </p:custDataLst>
          </p:nvPr>
        </p:nvSpPr>
        <p:spPr>
          <a:xfrm>
            <a:off x="6472238" y="2925604"/>
            <a:ext cx="669290" cy="356870"/>
          </a:xfrm>
          <a:prstGeom prst="rect">
            <a:avLst/>
          </a:prstGeom>
        </p:spPr>
        <p:txBody>
          <a:bodyPr vert="horz" wrap="square" tIns="0" bIns="0" rtlCol="0" anchor="ctr" anchorCtr="0">
            <a:normAutofit fontScale="90000"/>
          </a:bodyPr>
          <a:p>
            <a:pPr algn="r">
              <a:lnSpc>
                <a:spcPct val="83000"/>
              </a:lnSpc>
            </a:pPr>
            <a:r>
              <a:rPr lang="en-US" altLang="zh-CN" sz="2400" b="1"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rPr>
              <a:t>02.</a:t>
            </a:r>
            <a:endParaRPr lang="en-US" altLang="zh-CN" sz="2400" b="1" i="0"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endParaRPr>
          </a:p>
        </p:txBody>
      </p:sp>
      <p:sp>
        <p:nvSpPr>
          <p:cNvPr id="9" name="矩形 8"/>
          <p:cNvSpPr/>
          <p:nvPr>
            <p:custDataLst>
              <p:tags r:id="rId9"/>
            </p:custDataLst>
          </p:nvPr>
        </p:nvSpPr>
        <p:spPr>
          <a:xfrm>
            <a:off x="4053523" y="3951129"/>
            <a:ext cx="2244090" cy="356870"/>
          </a:xfrm>
          <a:prstGeom prst="rect">
            <a:avLst/>
          </a:prstGeom>
        </p:spPr>
        <p:txBody>
          <a:bodyPr wrap="square" lIns="0" tIns="0" rIns="0" bIns="0" anchor="ctr">
            <a:normAutofit lnSpcReduction="20000"/>
          </a:bodyPr>
          <a:p>
            <a:pPr>
              <a:lnSpc>
                <a:spcPct val="130000"/>
              </a:lnSpc>
            </a:pPr>
            <a:r>
              <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rPr>
              <a:t>有效性</a:t>
            </a:r>
            <a:endPar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endParaRPr>
          </a:p>
        </p:txBody>
      </p:sp>
      <p:cxnSp>
        <p:nvCxnSpPr>
          <p:cNvPr id="14" name="直接连接符 13"/>
          <p:cNvCxnSpPr/>
          <p:nvPr>
            <p:custDataLst>
              <p:tags r:id="rId10"/>
            </p:custDataLst>
          </p:nvPr>
        </p:nvCxnSpPr>
        <p:spPr>
          <a:xfrm>
            <a:off x="3525838" y="4473734"/>
            <a:ext cx="2578735" cy="0"/>
          </a:xfrm>
          <a:prstGeom prst="line">
            <a:avLst/>
          </a:prstGeom>
          <a:ln w="9525">
            <a:solidFill>
              <a:schemeClr val="tx1">
                <a:lumMod val="85000"/>
                <a:lumOff val="1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5" name="Object 109"/>
          <p:cNvSpPr txBox="1"/>
          <p:nvPr>
            <p:custDataLst>
              <p:tags r:id="rId11"/>
            </p:custDataLst>
          </p:nvPr>
        </p:nvSpPr>
        <p:spPr>
          <a:xfrm>
            <a:off x="3383598" y="4030504"/>
            <a:ext cx="669290" cy="356870"/>
          </a:xfrm>
          <a:prstGeom prst="rect">
            <a:avLst/>
          </a:prstGeom>
        </p:spPr>
        <p:txBody>
          <a:bodyPr vert="horz" wrap="square" tIns="0" bIns="0" rtlCol="0" anchor="ctr" anchorCtr="0">
            <a:normAutofit fontScale="90000"/>
          </a:bodyPr>
          <a:p>
            <a:pPr algn="r">
              <a:lnSpc>
                <a:spcPct val="83000"/>
              </a:lnSpc>
            </a:pPr>
            <a:r>
              <a:rPr lang="en-US" altLang="zh-CN" sz="2400" b="1"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rPr>
              <a:t>03.</a:t>
            </a:r>
            <a:endParaRPr lang="en-US" altLang="zh-CN" sz="2400" b="1" i="0"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endParaRPr>
          </a:p>
        </p:txBody>
      </p:sp>
      <p:sp>
        <p:nvSpPr>
          <p:cNvPr id="21" name="矩形 20"/>
          <p:cNvSpPr/>
          <p:nvPr>
            <p:custDataLst>
              <p:tags r:id="rId12"/>
            </p:custDataLst>
          </p:nvPr>
        </p:nvSpPr>
        <p:spPr>
          <a:xfrm>
            <a:off x="7141528" y="3949859"/>
            <a:ext cx="2244090" cy="356870"/>
          </a:xfrm>
          <a:prstGeom prst="rect">
            <a:avLst/>
          </a:prstGeom>
        </p:spPr>
        <p:txBody>
          <a:bodyPr wrap="square" lIns="0" tIns="0" rIns="0" bIns="0" anchor="ctr">
            <a:normAutofit lnSpcReduction="20000"/>
          </a:bodyPr>
          <a:p>
            <a:pPr>
              <a:lnSpc>
                <a:spcPct val="130000"/>
              </a:lnSpc>
            </a:pPr>
            <a:r>
              <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rPr>
              <a:t>创新性</a:t>
            </a:r>
            <a:endPar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endParaRPr>
          </a:p>
        </p:txBody>
      </p:sp>
      <p:cxnSp>
        <p:nvCxnSpPr>
          <p:cNvPr id="22" name="直接连接符 21"/>
          <p:cNvCxnSpPr/>
          <p:nvPr>
            <p:custDataLst>
              <p:tags r:id="rId13"/>
            </p:custDataLst>
          </p:nvPr>
        </p:nvCxnSpPr>
        <p:spPr>
          <a:xfrm>
            <a:off x="6614478" y="4472464"/>
            <a:ext cx="2578735" cy="0"/>
          </a:xfrm>
          <a:prstGeom prst="line">
            <a:avLst/>
          </a:prstGeom>
          <a:ln w="9525">
            <a:solidFill>
              <a:schemeClr val="tx1">
                <a:lumMod val="85000"/>
                <a:lumOff val="1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 name="Object 109"/>
          <p:cNvSpPr txBox="1"/>
          <p:nvPr>
            <p:custDataLst>
              <p:tags r:id="rId14"/>
            </p:custDataLst>
          </p:nvPr>
        </p:nvSpPr>
        <p:spPr>
          <a:xfrm>
            <a:off x="6472238" y="4029234"/>
            <a:ext cx="669290" cy="356870"/>
          </a:xfrm>
          <a:prstGeom prst="rect">
            <a:avLst/>
          </a:prstGeom>
        </p:spPr>
        <p:txBody>
          <a:bodyPr vert="horz" wrap="square" tIns="0" bIns="0" rtlCol="0" anchor="ctr" anchorCtr="0">
            <a:normAutofit fontScale="90000"/>
          </a:bodyPr>
          <a:p>
            <a:pPr algn="r">
              <a:lnSpc>
                <a:spcPct val="83000"/>
              </a:lnSpc>
            </a:pPr>
            <a:r>
              <a:rPr lang="en-US" altLang="zh-CN" sz="2400" b="1"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rPr>
              <a:t>04.</a:t>
            </a:r>
            <a:endParaRPr lang="en-US" altLang="zh-CN" sz="2400" b="1" i="0"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endParaRPr>
          </a:p>
        </p:txBody>
      </p:sp>
      <p:sp>
        <p:nvSpPr>
          <p:cNvPr id="11" name="矩形 10"/>
          <p:cNvSpPr/>
          <p:nvPr>
            <p:custDataLst>
              <p:tags r:id="rId15"/>
            </p:custDataLst>
          </p:nvPr>
        </p:nvSpPr>
        <p:spPr>
          <a:xfrm>
            <a:off x="4053523" y="5054759"/>
            <a:ext cx="2244090" cy="356870"/>
          </a:xfrm>
          <a:prstGeom prst="rect">
            <a:avLst/>
          </a:prstGeom>
        </p:spPr>
        <p:txBody>
          <a:bodyPr wrap="square" lIns="0" tIns="0" rIns="0" bIns="0" anchor="ctr">
            <a:normAutofit lnSpcReduction="20000"/>
          </a:bodyPr>
          <a:p>
            <a:pPr>
              <a:lnSpc>
                <a:spcPct val="130000"/>
              </a:lnSpc>
            </a:pPr>
            <a:r>
              <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rPr>
              <a:t>公平性</a:t>
            </a:r>
            <a:endParaRPr lang="zh-CN" altLang="en-US" sz="2000" spc="100" dirty="0">
              <a:solidFill>
                <a:schemeClr val="tx1">
                  <a:lumMod val="85000"/>
                  <a:lumOff val="15000"/>
                </a:schemeClr>
              </a:solidFill>
              <a:latin typeface="微软雅黑" panose="020B0503020204020204" charset="-122"/>
              <a:ea typeface="微软雅黑" panose="020B0503020204020204" charset="-122"/>
              <a:cs typeface="汉仪粗宋 简" panose="00020600040101010101" charset="-122"/>
            </a:endParaRPr>
          </a:p>
        </p:txBody>
      </p:sp>
      <p:cxnSp>
        <p:nvCxnSpPr>
          <p:cNvPr id="12" name="直接连接符 11"/>
          <p:cNvCxnSpPr/>
          <p:nvPr>
            <p:custDataLst>
              <p:tags r:id="rId16"/>
            </p:custDataLst>
          </p:nvPr>
        </p:nvCxnSpPr>
        <p:spPr>
          <a:xfrm>
            <a:off x="3525838" y="5577999"/>
            <a:ext cx="2578735" cy="0"/>
          </a:xfrm>
          <a:prstGeom prst="line">
            <a:avLst/>
          </a:prstGeom>
          <a:ln w="9525">
            <a:solidFill>
              <a:schemeClr val="tx1">
                <a:lumMod val="85000"/>
                <a:lumOff val="1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6" name="Object 109"/>
          <p:cNvSpPr txBox="1"/>
          <p:nvPr>
            <p:custDataLst>
              <p:tags r:id="rId17"/>
            </p:custDataLst>
          </p:nvPr>
        </p:nvSpPr>
        <p:spPr>
          <a:xfrm>
            <a:off x="3383598" y="5134769"/>
            <a:ext cx="669290" cy="356870"/>
          </a:xfrm>
          <a:prstGeom prst="rect">
            <a:avLst/>
          </a:prstGeom>
        </p:spPr>
        <p:txBody>
          <a:bodyPr vert="horz" wrap="square" tIns="0" bIns="0" rtlCol="0" anchor="ctr" anchorCtr="0">
            <a:normAutofit fontScale="90000"/>
          </a:bodyPr>
          <a:p>
            <a:pPr algn="r">
              <a:lnSpc>
                <a:spcPct val="83000"/>
              </a:lnSpc>
            </a:pPr>
            <a:r>
              <a:rPr lang="en-US" altLang="zh-CN" sz="2400" b="1"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rPr>
              <a:t>05.</a:t>
            </a:r>
            <a:endParaRPr lang="en-US" altLang="zh-CN" sz="2400" b="1" i="0" spc="100" dirty="0">
              <a:solidFill>
                <a:schemeClr val="accent1">
                  <a:lumMod val="75000"/>
                </a:schemeClr>
              </a:solidFill>
              <a:latin typeface="微软雅黑" panose="020B0503020204020204" charset="-122"/>
              <a:ea typeface="微软雅黑" panose="020B0503020204020204" charset="-122"/>
              <a:cs typeface="汉仪中黑 简" panose="00020600040101010101" charset="-122"/>
            </a:endParaRPr>
          </a:p>
        </p:txBody>
      </p:sp>
      <p:sp>
        <p:nvSpPr>
          <p:cNvPr id="20" name="矩形 19"/>
          <p:cNvSpPr/>
          <p:nvPr>
            <p:custDataLst>
              <p:tags r:id="rId18"/>
            </p:custDataLst>
          </p:nvPr>
        </p:nvSpPr>
        <p:spPr>
          <a:xfrm>
            <a:off x="3383598" y="870109"/>
            <a:ext cx="2720975" cy="894080"/>
          </a:xfrm>
          <a:prstGeom prst="rect">
            <a:avLst/>
          </a:prstGeom>
        </p:spPr>
        <p:txBody>
          <a:bodyPr wrap="square" tIns="0" bIns="0" anchor="b" anchorCtr="0">
            <a:normAutofit lnSpcReduction="10000"/>
          </a:bodyPr>
          <a:p>
            <a:pPr>
              <a:lnSpc>
                <a:spcPct val="130000"/>
              </a:lnSpc>
            </a:pPr>
            <a:r>
              <a:rPr lang="zh-CN" altLang="en-US" sz="4800" b="1" dirty="0">
                <a:solidFill>
                  <a:schemeClr val="tx1">
                    <a:lumMod val="85000"/>
                    <a:lumOff val="15000"/>
                  </a:schemeClr>
                </a:solidFill>
                <a:latin typeface="微软雅黑" panose="020B0503020204020204" charset="-122"/>
                <a:ea typeface="微软雅黑" panose="020B0503020204020204" charset="-122"/>
              </a:rPr>
              <a:t>目录</a:t>
            </a:r>
            <a:endParaRPr lang="zh-CN" altLang="en-US" sz="4800" b="1" dirty="0">
              <a:solidFill>
                <a:schemeClr val="tx1">
                  <a:lumMod val="85000"/>
                  <a:lumOff val="15000"/>
                </a:schemeClr>
              </a:solidFill>
              <a:latin typeface="微软雅黑" panose="020B0503020204020204" charset="-122"/>
              <a:ea typeface="微软雅黑" panose="020B0503020204020204" charset="-122"/>
            </a:endParaRPr>
          </a:p>
        </p:txBody>
      </p:sp>
      <p:sp>
        <p:nvSpPr>
          <p:cNvPr id="24" name="矩形 23"/>
          <p:cNvSpPr/>
          <p:nvPr>
            <p:custDataLst>
              <p:tags r:id="rId19"/>
            </p:custDataLst>
          </p:nvPr>
        </p:nvSpPr>
        <p:spPr>
          <a:xfrm>
            <a:off x="3383598" y="1776254"/>
            <a:ext cx="2720975" cy="670560"/>
          </a:xfrm>
          <a:prstGeom prst="rect">
            <a:avLst/>
          </a:prstGeom>
        </p:spPr>
        <p:txBody>
          <a:bodyPr wrap="square" tIns="0" bIns="36000">
            <a:normAutofit/>
          </a:bodyPr>
          <a:p>
            <a:pPr>
              <a:lnSpc>
                <a:spcPct val="130000"/>
              </a:lnSpc>
            </a:pPr>
            <a:r>
              <a:rPr lang="en-US" altLang="zh-CN" sz="3200" dirty="0">
                <a:solidFill>
                  <a:schemeClr val="tx1">
                    <a:lumMod val="85000"/>
                    <a:lumOff val="15000"/>
                  </a:schemeClr>
                </a:solidFill>
                <a:latin typeface="微软雅黑" panose="020B0503020204020204" charset="-122"/>
                <a:ea typeface="微软雅黑" panose="020B0503020204020204" charset="-122"/>
                <a:cs typeface="汉仪中黑 简" panose="00020600040101010101" charset="-122"/>
              </a:rPr>
              <a:t>CONTENTS</a:t>
            </a:r>
            <a:endParaRPr lang="en-US" altLang="zh-CN" sz="3200" dirty="0">
              <a:solidFill>
                <a:schemeClr val="tx1">
                  <a:lumMod val="85000"/>
                  <a:lumOff val="15000"/>
                </a:schemeClr>
              </a:solidFill>
              <a:latin typeface="微软雅黑" panose="020B0503020204020204" charset="-122"/>
              <a:ea typeface="微软雅黑" panose="020B0503020204020204" charset="-122"/>
              <a:cs typeface="汉仪中黑 简" panose="0002060004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59" y="0"/>
            <a:ext cx="2096611" cy="879795"/>
          </a:xfrm>
          <a:prstGeom prst="rect">
            <a:avLst/>
          </a:prstGeom>
        </p:spPr>
      </p:pic>
      <p:sp>
        <p:nvSpPr>
          <p:cNvPr id="3" name="标题 2"/>
          <p:cNvSpPr>
            <a:spLocks noGrp="1"/>
          </p:cNvSpPr>
          <p:nvPr>
            <p:ph type="title"/>
            <p:custDataLst>
              <p:tags r:id="rId3"/>
            </p:custDataLst>
          </p:nvPr>
        </p:nvSpPr>
        <p:spPr>
          <a:xfrm>
            <a:off x="2073910" y="309245"/>
            <a:ext cx="6523355" cy="466725"/>
          </a:xfrm>
        </p:spPr>
        <p:txBody>
          <a:bodyPr vert="horz" lIns="91440" tIns="45720" rIns="91440" bIns="45720" rtlCol="0" anchor="t">
            <a:noAutofit/>
          </a:bodyPr>
          <a:p>
            <a:pPr lvl="0" algn="l">
              <a:buClrTx/>
              <a:buSzTx/>
              <a:buFontTx/>
            </a:pPr>
            <a:r>
              <a:rPr lang="en-US" altLang="zh-CN" b="1">
                <a:latin typeface="微软雅黑" panose="020B0503020204020204" charset="-122"/>
                <a:ea typeface="微软雅黑" panose="020B0503020204020204" charset="-122"/>
                <a:cs typeface="微软雅黑" panose="020B0503020204020204" charset="-122"/>
                <a:sym typeface="+mn-ea"/>
              </a:rPr>
              <a:t>1</a:t>
            </a:r>
            <a:r>
              <a:rPr lang="en-US" altLang="zh-CN" b="1">
                <a:latin typeface="微软雅黑" panose="020B0503020204020204" charset="-122"/>
                <a:ea typeface="微软雅黑" panose="020B0503020204020204" charset="-122"/>
                <a:cs typeface="微软雅黑" panose="020B0503020204020204" charset="-122"/>
                <a:sym typeface="+mn-ea"/>
              </a:rPr>
              <a:t>、药物基本信息</a:t>
            </a:r>
            <a:r>
              <a:rPr lang="en-US" altLang="zh-CN" b="1">
                <a:latin typeface="微软雅黑" panose="020B0503020204020204" charset="-122"/>
                <a:ea typeface="微软雅黑" panose="020B0503020204020204" charset="-122"/>
                <a:cs typeface="微软雅黑" panose="020B0503020204020204" charset="-122"/>
                <a:sym typeface="+mn-ea"/>
              </a:rPr>
              <a:t> 1/2</a:t>
            </a:r>
            <a:endParaRPr lang="en-US" altLang="zh-CN" b="1">
              <a:latin typeface="微软雅黑" panose="020B0503020204020204" charset="-122"/>
              <a:ea typeface="微软雅黑" panose="020B0503020204020204" charset="-122"/>
              <a:cs typeface="微软雅黑" panose="020B0503020204020204" charset="-122"/>
              <a:sym typeface="+mn-ea"/>
            </a:endParaRPr>
          </a:p>
        </p:txBody>
      </p:sp>
      <p:graphicFrame>
        <p:nvGraphicFramePr>
          <p:cNvPr id="2" name="表格 1"/>
          <p:cNvGraphicFramePr/>
          <p:nvPr>
            <p:custDataLst>
              <p:tags r:id="rId4"/>
            </p:custDataLst>
          </p:nvPr>
        </p:nvGraphicFramePr>
        <p:xfrm>
          <a:off x="616585" y="880110"/>
          <a:ext cx="10958195" cy="5800090"/>
        </p:xfrm>
        <a:graphic>
          <a:graphicData uri="http://schemas.openxmlformats.org/drawingml/2006/table">
            <a:tbl>
              <a:tblPr/>
              <a:tblGrid>
                <a:gridCol w="3945890"/>
                <a:gridCol w="7012305"/>
              </a:tblGrid>
              <a:tr h="380365">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药品通用名称</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c>
                  <a:txBody>
                    <a:bodyPr/>
                    <a:p>
                      <a:pPr indent="0">
                        <a:buNone/>
                      </a:pPr>
                      <a:r>
                        <a:rPr lang="zh-CN" sz="1300" b="1">
                          <a:solidFill>
                            <a:srgbClr val="FF0000"/>
                          </a:solidFill>
                          <a:latin typeface="微软雅黑" panose="020B0503020204020204" charset="-122"/>
                          <a:ea typeface="微软雅黑" panose="020B0503020204020204" charset="-122"/>
                        </a:rPr>
                        <a:t>依达拉奉舌下片</a:t>
                      </a:r>
                      <a:endParaRPr lang="zh-CN" altLang="en-US" sz="1300" b="1">
                        <a:solidFill>
                          <a:srgbClr val="FF0000"/>
                        </a:solidFill>
                        <a:latin typeface="微软雅黑" panose="020B0503020204020204" charset="-122"/>
                        <a:ea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r>
              <a:tr h="379730">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注册规格</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c>
                  <a:txBody>
                    <a:bodyPr/>
                    <a:p>
                      <a:pPr indent="0">
                        <a:buNone/>
                      </a:pPr>
                      <a:r>
                        <a:rPr lang="en-US" sz="1300" b="0">
                          <a:solidFill>
                            <a:srgbClr val="000000"/>
                          </a:solidFill>
                          <a:latin typeface="微软雅黑" panose="020B0503020204020204" charset="-122"/>
                          <a:ea typeface="微软雅黑" panose="020B0503020204020204" charset="-122"/>
                        </a:rPr>
                        <a:t>30mg</a:t>
                      </a:r>
                      <a:endParaRPr lang="en-US" altLang="en-US" sz="1300" b="0">
                        <a:solidFill>
                          <a:srgbClr val="000000"/>
                        </a:solidFill>
                        <a:latin typeface="微软雅黑" panose="020B0503020204020204" charset="-122"/>
                        <a:ea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r>
              <a:tr h="360045">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说明书适应症</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c>
                  <a:txBody>
                    <a:bodyPr/>
                    <a:p>
                      <a:pPr indent="0">
                        <a:buNone/>
                      </a:pPr>
                      <a:r>
                        <a:rPr lang="zh-CN" sz="1300" b="1">
                          <a:solidFill>
                            <a:srgbClr val="FF0000"/>
                          </a:solidFill>
                          <a:latin typeface="微软雅黑" panose="020B0503020204020204" charset="-122"/>
                          <a:ea typeface="微软雅黑" panose="020B0503020204020204" charset="-122"/>
                          <a:cs typeface="微软雅黑" panose="020B0503020204020204" charset="-122"/>
                        </a:rPr>
                        <a:t>抑制肌萎缩侧索硬化（ALS）所致功能障碍的进展</a:t>
                      </a:r>
                      <a:endParaRPr lang="zh-CN" altLang="en-US" sz="1300" b="1">
                        <a:solidFill>
                          <a:srgbClr val="FF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r>
              <a:tr h="1049020">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用法用量</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c>
                  <a:txBody>
                    <a:bodyPr/>
                    <a:p>
                      <a:pPr indent="0">
                        <a:buNone/>
                      </a:pPr>
                      <a:r>
                        <a:rPr lang="zh-CN" sz="1300" b="0">
                          <a:solidFill>
                            <a:srgbClr val="000000"/>
                          </a:solidFill>
                          <a:latin typeface="微软雅黑" panose="020B0503020204020204" charset="-122"/>
                          <a:ea typeface="微软雅黑" panose="020B0503020204020204" charset="-122"/>
                          <a:cs typeface="微软雅黑" panose="020B0503020204020204" charset="-122"/>
                        </a:rPr>
                        <a:t>用于抑制肌萎缩侧索硬化（ALS）所致功能障碍的进展时，给药方式为每天1次舌下含服2片（60mg），通常将给药期与停药期组合的28天作为一个疗程，重复此疗程。</a:t>
                      </a:r>
                      <a:endParaRPr lang="zh-CN" sz="1300" b="0">
                        <a:solidFill>
                          <a:srgbClr val="000000"/>
                        </a:solidFill>
                        <a:latin typeface="微软雅黑" panose="020B0503020204020204" charset="-122"/>
                        <a:ea typeface="微软雅黑" panose="020B0503020204020204" charset="-122"/>
                        <a:cs typeface="微软雅黑" panose="020B0503020204020204" charset="-122"/>
                      </a:endParaRPr>
                    </a:p>
                    <a:p>
                      <a:pPr indent="0">
                        <a:buNone/>
                      </a:pPr>
                      <a:r>
                        <a:rPr lang="zh-CN" sz="1300" b="0">
                          <a:solidFill>
                            <a:srgbClr val="000000"/>
                          </a:solidFill>
                          <a:latin typeface="微软雅黑" panose="020B0503020204020204" charset="-122"/>
                          <a:ea typeface="微软雅黑" panose="020B0503020204020204" charset="-122"/>
                          <a:cs typeface="微软雅黑" panose="020B0503020204020204" charset="-122"/>
                        </a:rPr>
                        <a:t>第一疗程在连续14天给药后，停药14天；第二疗程以后在给药期的14天中给药10天，之后停药14天。</a:t>
                      </a:r>
                      <a:endParaRPr lang="zh-CN" sz="1300" b="0">
                        <a:solidFill>
                          <a:srgbClr val="000000"/>
                        </a:solidFill>
                        <a:latin typeface="微软雅黑" panose="020B0503020204020204" charset="-122"/>
                        <a:ea typeface="微软雅黑" panose="020B0503020204020204" charset="-122"/>
                        <a:cs typeface="微软雅黑" panose="020B0503020204020204" charset="-122"/>
                      </a:endParaRPr>
                    </a:p>
                    <a:p>
                      <a:pPr indent="0">
                        <a:buNone/>
                      </a:pPr>
                      <a:r>
                        <a:rPr lang="zh-CN" altLang="en-US" sz="1300" b="1">
                          <a:solidFill>
                            <a:srgbClr val="FF0000"/>
                          </a:solidFill>
                          <a:latin typeface="微软雅黑" panose="020B0503020204020204" charset="-122"/>
                          <a:ea typeface="微软雅黑" panose="020B0503020204020204" charset="-122"/>
                          <a:cs typeface="微软雅黑" panose="020B0503020204020204" charset="-122"/>
                        </a:rPr>
                        <a:t>（全年365天中实际治疗为12个疗程，累计实际治疗时间为124天）</a:t>
                      </a:r>
                      <a:r>
                        <a:rPr lang="zh-CN" altLang="en-US" sz="1300" b="0">
                          <a:solidFill>
                            <a:srgbClr val="000000"/>
                          </a:solidFill>
                          <a:latin typeface="微软雅黑" panose="020B0503020204020204" charset="-122"/>
                          <a:ea typeface="微软雅黑" panose="020B0503020204020204" charset="-122"/>
                          <a:cs typeface="微软雅黑" panose="020B0503020204020204" charset="-122"/>
                        </a:rPr>
                        <a:t>。</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r>
              <a:tr h="387350">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中国大陆首次上市时间</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c>
                  <a:txBody>
                    <a:bodyPr/>
                    <a:p>
                      <a:pPr indent="0">
                        <a:buNone/>
                      </a:pPr>
                      <a:r>
                        <a:rPr lang="zh-CN" sz="1300" b="0">
                          <a:solidFill>
                            <a:srgbClr val="000000"/>
                          </a:solidFill>
                          <a:latin typeface="微软雅黑" panose="020B0503020204020204" charset="-122"/>
                          <a:ea typeface="微软雅黑" panose="020B0503020204020204" charset="-122"/>
                          <a:cs typeface="微软雅黑" panose="020B0503020204020204" charset="-122"/>
                        </a:rPr>
                        <a:t>2022年9月19日</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r>
              <a:tr h="414020">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目前大陆地区同通用名药品的上市情况</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c>
                  <a:txBody>
                    <a:bodyPr/>
                    <a:p>
                      <a:pPr indent="0">
                        <a:buNone/>
                      </a:pPr>
                      <a:r>
                        <a:rPr lang="zh-CN" sz="1300" b="1">
                          <a:solidFill>
                            <a:srgbClr val="FF0000"/>
                          </a:solidFill>
                          <a:latin typeface="微软雅黑" panose="020B0503020204020204" charset="-122"/>
                          <a:ea typeface="微软雅黑" panose="020B0503020204020204" charset="-122"/>
                        </a:rPr>
                        <a:t>无</a:t>
                      </a:r>
                      <a:endParaRPr lang="zh-CN" altLang="en-US" sz="1300" b="1">
                        <a:solidFill>
                          <a:srgbClr val="FF0000"/>
                        </a:solidFill>
                        <a:latin typeface="微软雅黑" panose="020B0503020204020204" charset="-122"/>
                        <a:ea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r>
              <a:tr h="408305">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全球首个上市国家/地区及上市时间</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c>
                  <a:txBody>
                    <a:bodyPr/>
                    <a:p>
                      <a:pPr indent="0">
                        <a:buNone/>
                      </a:pPr>
                      <a:r>
                        <a:rPr lang="zh-CN" sz="1300" b="0">
                          <a:solidFill>
                            <a:srgbClr val="000000"/>
                          </a:solidFill>
                          <a:latin typeface="微软雅黑" panose="020B0503020204020204" charset="-122"/>
                          <a:ea typeface="微软雅黑" panose="020B0503020204020204" charset="-122"/>
                          <a:cs typeface="微软雅黑" panose="020B0503020204020204" charset="-122"/>
                        </a:rPr>
                        <a:t>中国/2022年9月19日</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r>
              <a:tr h="364490">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是否为</a:t>
                      </a:r>
                      <a:r>
                        <a:rPr lang="en-US" sz="1300" b="0">
                          <a:solidFill>
                            <a:srgbClr val="000000"/>
                          </a:solidFill>
                          <a:latin typeface="微软雅黑" panose="020B0503020204020204" charset="-122"/>
                          <a:ea typeface="微软雅黑" panose="020B0503020204020204" charset="-122"/>
                          <a:cs typeface="微软雅黑" panose="020B0503020204020204" charset="-122"/>
                        </a:rPr>
                        <a:t> OTC </a:t>
                      </a:r>
                      <a:r>
                        <a:rPr lang="zh-CN" sz="1300" b="0">
                          <a:solidFill>
                            <a:srgbClr val="000000"/>
                          </a:solidFill>
                          <a:latin typeface="微软雅黑" panose="020B0503020204020204" charset="-122"/>
                          <a:ea typeface="微软雅黑" panose="020B0503020204020204" charset="-122"/>
                          <a:cs typeface="微软雅黑" panose="020B0503020204020204" charset="-122"/>
                        </a:rPr>
                        <a:t>药品</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c>
                  <a:txBody>
                    <a:bodyPr/>
                    <a:p>
                      <a:pPr indent="0">
                        <a:buNone/>
                      </a:pPr>
                      <a:r>
                        <a:rPr lang="zh-CN" sz="1300" b="0">
                          <a:solidFill>
                            <a:srgbClr val="000000"/>
                          </a:solidFill>
                          <a:latin typeface="微软雅黑" panose="020B0503020204020204" charset="-122"/>
                          <a:ea typeface="微软雅黑" panose="020B0503020204020204" charset="-122"/>
                        </a:rPr>
                        <a:t>否</a:t>
                      </a:r>
                      <a:endParaRPr lang="zh-CN" altLang="en-US" sz="1300" b="0">
                        <a:solidFill>
                          <a:srgbClr val="000000"/>
                        </a:solidFill>
                        <a:latin typeface="微软雅黑" panose="020B0503020204020204" charset="-122"/>
                        <a:ea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r>
              <a:tr h="464820">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参照药品建议</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c>
                  <a:txBody>
                    <a:bodyPr/>
                    <a:p>
                      <a:pPr indent="0">
                        <a:buNone/>
                      </a:pPr>
                      <a:r>
                        <a:rPr lang="zh-CN" sz="1300" b="1">
                          <a:solidFill>
                            <a:srgbClr val="FF0000"/>
                          </a:solidFill>
                          <a:latin typeface="微软雅黑" panose="020B0503020204020204" charset="-122"/>
                          <a:ea typeface="微软雅黑" panose="020B0503020204020204" charset="-122"/>
                        </a:rPr>
                        <a:t>依达拉奉氯化钠注射液</a:t>
                      </a:r>
                      <a:endParaRPr lang="zh-CN" altLang="en-US" sz="1300" b="1">
                        <a:solidFill>
                          <a:srgbClr val="FF0000"/>
                        </a:solidFill>
                        <a:latin typeface="微软雅黑" panose="020B0503020204020204" charset="-122"/>
                        <a:ea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bg1"/>
                    </a:solidFill>
                  </a:tcPr>
                </a:tc>
              </a:tr>
              <a:tr h="1591945">
                <a:tc>
                  <a:txBody>
                    <a:bodyPr/>
                    <a:p>
                      <a:pPr indent="0">
                        <a:buNone/>
                      </a:pPr>
                      <a:r>
                        <a:rPr lang="en-US" altLang="zh-CN" sz="1300" b="0">
                          <a:solidFill>
                            <a:srgbClr val="000000"/>
                          </a:solidFill>
                          <a:latin typeface="微软雅黑" panose="020B0503020204020204" charset="-122"/>
                          <a:ea typeface="微软雅黑" panose="020B0503020204020204" charset="-122"/>
                          <a:cs typeface="微软雅黑" panose="020B0503020204020204" charset="-122"/>
                        </a:rPr>
                        <a:t>  </a:t>
                      </a:r>
                      <a:r>
                        <a:rPr lang="zh-CN" sz="1300" b="0">
                          <a:solidFill>
                            <a:srgbClr val="000000"/>
                          </a:solidFill>
                          <a:latin typeface="微软雅黑" panose="020B0503020204020204" charset="-122"/>
                          <a:ea typeface="微软雅黑" panose="020B0503020204020204" charset="-122"/>
                          <a:cs typeface="微软雅黑" panose="020B0503020204020204" charset="-122"/>
                        </a:rPr>
                        <a:t>参照药品的选择及优势</a:t>
                      </a:r>
                      <a:endParaRPr lang="zh-CN" altLang="en-US" sz="13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c>
                  <a:txBody>
                    <a:bodyPr/>
                    <a:p>
                      <a:pPr indent="0">
                        <a:lnSpc>
                          <a:spcPct val="120000"/>
                        </a:lnSpc>
                        <a:buNone/>
                      </a:pPr>
                      <a:r>
                        <a:rPr lang="zh-CN" sz="1300" b="1">
                          <a:solidFill>
                            <a:srgbClr val="FF0000"/>
                          </a:solidFill>
                          <a:latin typeface="微软雅黑" panose="020B0503020204020204" charset="-122"/>
                          <a:ea typeface="微软雅黑" panose="020B0503020204020204" charset="-122"/>
                          <a:cs typeface="微软雅黑" panose="020B0503020204020204" charset="-122"/>
                        </a:rPr>
                        <a:t>1.依达拉奉氯化钠注射液是目录内应用最广泛的同一适应症产品</a:t>
                      </a:r>
                      <a:r>
                        <a:rPr lang="zh-CN" sz="1300" b="0">
                          <a:solidFill>
                            <a:srgbClr val="FF0000"/>
                          </a:solidFill>
                          <a:latin typeface="微软雅黑" panose="020B0503020204020204" charset="-122"/>
                          <a:ea typeface="微软雅黑" panose="020B0503020204020204" charset="-122"/>
                          <a:cs typeface="微软雅黑" panose="020B0503020204020204" charset="-122"/>
                        </a:rPr>
                        <a:t>。</a:t>
                      </a:r>
                      <a:r>
                        <a:rPr lang="zh-CN" sz="1300" b="0">
                          <a:solidFill>
                            <a:schemeClr val="tx1"/>
                          </a:solidFill>
                          <a:latin typeface="微软雅黑" panose="020B0503020204020204" charset="-122"/>
                          <a:ea typeface="微软雅黑" panose="020B0503020204020204" charset="-122"/>
                          <a:cs typeface="微软雅黑" panose="020B0503020204020204" charset="-122"/>
                        </a:rPr>
                        <a:t>是国内外治疗指南和共识推荐的治疗药物。</a:t>
                      </a:r>
                      <a:endParaRPr lang="zh-CN" sz="1300" b="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20000"/>
                        </a:lnSpc>
                        <a:buNone/>
                      </a:pPr>
                      <a:r>
                        <a:rPr lang="en-US" altLang="zh-CN" sz="1300" b="1" dirty="0">
                          <a:solidFill>
                            <a:srgbClr val="FF0000"/>
                          </a:solidFill>
                          <a:latin typeface="微软雅黑" panose="020B0503020204020204" charset="-122"/>
                          <a:ea typeface="微软雅黑" panose="020B0503020204020204" charset="-122"/>
                          <a:cs typeface="微软雅黑" panose="020B0503020204020204" charset="-122"/>
                          <a:sym typeface="+mn-ea"/>
                        </a:rPr>
                        <a:t>2.</a:t>
                      </a:r>
                      <a:r>
                        <a:rPr lang="zh-CN" altLang="en-US" sz="1300" b="1" dirty="0">
                          <a:solidFill>
                            <a:srgbClr val="FF0000"/>
                          </a:solidFill>
                          <a:latin typeface="微软雅黑" panose="020B0503020204020204" charset="-122"/>
                          <a:ea typeface="微软雅黑" panose="020B0503020204020204" charset="-122"/>
                          <a:cs typeface="微软雅黑" panose="020B0503020204020204" charset="-122"/>
                          <a:sym typeface="+mn-ea"/>
                        </a:rPr>
                        <a:t>临床研究表明，依达拉奉舌下片与日本原研依达拉奉氯化钠注射液静脉给药达到生物等效。</a:t>
                      </a:r>
                      <a:endParaRPr lang="zh-CN" altLang="en-US" sz="1300" b="1" dirty="0">
                        <a:solidFill>
                          <a:srgbClr val="FF0000"/>
                        </a:solidFill>
                        <a:latin typeface="微软雅黑" panose="020B0503020204020204" charset="-122"/>
                        <a:ea typeface="微软雅黑" panose="020B0503020204020204" charset="-122"/>
                        <a:cs typeface="微软雅黑" panose="020B0503020204020204" charset="-122"/>
                        <a:sym typeface="+mn-ea"/>
                      </a:endParaRPr>
                    </a:p>
                    <a:p>
                      <a:pPr indent="0">
                        <a:lnSpc>
                          <a:spcPct val="120000"/>
                        </a:lnSpc>
                        <a:buNone/>
                      </a:pPr>
                      <a:r>
                        <a:rPr lang="en-US" altLang="zh-CN" sz="1300" b="1">
                          <a:solidFill>
                            <a:srgbClr val="FF0000"/>
                          </a:solidFill>
                          <a:latin typeface="微软雅黑" panose="020B0503020204020204" charset="-122"/>
                          <a:ea typeface="微软雅黑" panose="020B0503020204020204" charset="-122"/>
                          <a:cs typeface="微软雅黑" panose="020B0503020204020204" charset="-122"/>
                        </a:rPr>
                        <a:t>3</a:t>
                      </a:r>
                      <a:r>
                        <a:rPr lang="zh-CN" sz="1300" b="1">
                          <a:solidFill>
                            <a:srgbClr val="FF0000"/>
                          </a:solidFill>
                          <a:latin typeface="微软雅黑" panose="020B0503020204020204" charset="-122"/>
                          <a:ea typeface="微软雅黑" panose="020B0503020204020204" charset="-122"/>
                          <a:cs typeface="微软雅黑" panose="020B0503020204020204" charset="-122"/>
                        </a:rPr>
                        <a:t>.相比注射剂型，依达拉奉舌下片可以解决患者周期性住院输液治疗的限制，同时避免静脉输液产生的不良反应事件，安全便捷，有利于提高患者治疗依从性和可及性，从而保障疗效获益。</a:t>
                      </a:r>
                      <a:r>
                        <a:rPr lang="zh-CN" altLang="en-US" sz="1300" b="1">
                          <a:solidFill>
                            <a:srgbClr val="FF0000"/>
                          </a:solidFill>
                          <a:latin typeface="微软雅黑" panose="020B0503020204020204" charset="-122"/>
                          <a:ea typeface="微软雅黑" panose="020B0503020204020204" charset="-122"/>
                          <a:cs typeface="微软雅黑" panose="020B0503020204020204" charset="-122"/>
                          <a:sym typeface="+mn-ea"/>
                        </a:rPr>
                        <a:t>减轻</a:t>
                      </a:r>
                      <a:r>
                        <a:rPr lang="zh-CN" altLang="en-US" sz="1300" b="1" dirty="0">
                          <a:solidFill>
                            <a:srgbClr val="FF0000"/>
                          </a:solidFill>
                          <a:latin typeface="微软雅黑" panose="020B0503020204020204" charset="-122"/>
                          <a:ea typeface="微软雅黑" panose="020B0503020204020204" charset="-122"/>
                          <a:cs typeface="微软雅黑" panose="020B0503020204020204" charset="-122"/>
                          <a:sym typeface="+mn-ea"/>
                        </a:rPr>
                        <a:t>患者经济负担，降低社会医疗资源使用。</a:t>
                      </a:r>
                      <a:endParaRPr lang="zh-CN" altLang="en-US" sz="1300" b="1" dirty="0">
                        <a:solidFill>
                          <a:srgbClr val="FF0000"/>
                        </a:solidFill>
                        <a:latin typeface="微软雅黑" panose="020B0503020204020204" charset="-122"/>
                        <a:ea typeface="微软雅黑" panose="020B0503020204020204" charset="-122"/>
                        <a:cs typeface="微软雅黑" panose="020B0503020204020204" charset="-122"/>
                        <a:sym typeface="+mn-ea"/>
                      </a:endParaRPr>
                    </a:p>
                  </a:txBody>
                  <a:tcPr marL="12700" marR="12700" marT="12700" vert="horz" anchor="ctr" anchorCtr="0">
                    <a:lnL w="12700">
                      <a:solidFill>
                        <a:schemeClr val="accent1"/>
                      </a:solidFill>
                      <a:prstDash val="solid"/>
                    </a:lnL>
                    <a:lnR w="12700">
                      <a:solidFill>
                        <a:schemeClr val="accent1"/>
                      </a:solidFill>
                      <a:prstDash val="solid"/>
                    </a:lnR>
                    <a:lnT w="12700">
                      <a:solidFill>
                        <a:schemeClr val="accent1"/>
                      </a:solidFill>
                      <a:prstDash val="solid"/>
                    </a:lnT>
                    <a:lnB w="12700">
                      <a:solidFill>
                        <a:schemeClr val="accent1"/>
                      </a:solidFill>
                      <a:prstDash val="solid"/>
                    </a:lnB>
                    <a:lnTlToBr>
                      <a:noFill/>
                    </a:lnTlToBr>
                    <a:lnBlToTr>
                      <a:noFill/>
                    </a:lnBlToTr>
                    <a:solidFill>
                      <a:schemeClr val="accent1">
                        <a:lumMod val="20000"/>
                        <a:lumOff val="80000"/>
                      </a:scheme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536" y="0"/>
            <a:ext cx="2096611" cy="879795"/>
          </a:xfrm>
          <a:prstGeom prst="rect">
            <a:avLst/>
          </a:prstGeom>
        </p:spPr>
      </p:pic>
      <p:sp>
        <p:nvSpPr>
          <p:cNvPr id="3" name="标题 2"/>
          <p:cNvSpPr>
            <a:spLocks noGrp="1"/>
          </p:cNvSpPr>
          <p:nvPr>
            <p:ph type="title"/>
            <p:custDataLst>
              <p:tags r:id="rId3"/>
            </p:custDataLst>
          </p:nvPr>
        </p:nvSpPr>
        <p:spPr>
          <a:xfrm>
            <a:off x="1997075" y="302895"/>
            <a:ext cx="7778750" cy="466725"/>
          </a:xfrm>
        </p:spPr>
        <p:txBody>
          <a:bodyPr/>
          <a:p>
            <a:r>
              <a:rPr lang="en-US" altLang="zh-CN" b="1">
                <a:latin typeface="微软雅黑" panose="020B0503020204020204" charset="-122"/>
                <a:ea typeface="微软雅黑" panose="020B0503020204020204" charset="-122"/>
                <a:cs typeface="微软雅黑" panose="020B0503020204020204" charset="-122"/>
              </a:rPr>
              <a:t>1</a:t>
            </a:r>
            <a:r>
              <a:rPr lang="zh-CN" altLang="en-US" b="1" dirty="0">
                <a:latin typeface="微软雅黑" panose="020B0503020204020204" charset="-122"/>
                <a:ea typeface="微软雅黑" panose="020B0503020204020204" charset="-122"/>
                <a:cs typeface="微软雅黑" panose="020B0503020204020204" charset="-122"/>
                <a:sym typeface="+mn-ea"/>
              </a:rPr>
              <a:t>、</a:t>
            </a:r>
            <a:r>
              <a:rPr lang="zh-CN" altLang="en-US" b="1">
                <a:latin typeface="微软雅黑" panose="020B0503020204020204" charset="-122"/>
                <a:ea typeface="微软雅黑" panose="020B0503020204020204" charset="-122"/>
                <a:cs typeface="微软雅黑" panose="020B0503020204020204" charset="-122"/>
              </a:rPr>
              <a:t>药物基本信息</a:t>
            </a:r>
            <a:r>
              <a:rPr lang="en-US" altLang="zh-CN" b="1">
                <a:latin typeface="微软雅黑" panose="020B0503020204020204" charset="-122"/>
                <a:ea typeface="微软雅黑" panose="020B0503020204020204" charset="-122"/>
                <a:cs typeface="微软雅黑" panose="020B0503020204020204" charset="-122"/>
              </a:rPr>
              <a:t> 2/2</a:t>
            </a:r>
            <a:endParaRPr lang="zh-CN" altLang="en-US" b="1" u="sng">
              <a:highlight>
                <a:srgbClr val="FFFF00"/>
              </a:highlight>
              <a:latin typeface="微软雅黑" panose="020B0503020204020204" charset="-122"/>
              <a:ea typeface="微软雅黑" panose="020B0503020204020204" charset="-122"/>
              <a:cs typeface="微软雅黑" panose="020B0503020204020204" charset="-122"/>
            </a:endParaRPr>
          </a:p>
        </p:txBody>
      </p:sp>
      <p:sp>
        <p:nvSpPr>
          <p:cNvPr id="8" name="文本框 7"/>
          <p:cNvSpPr txBox="1"/>
          <p:nvPr>
            <p:custDataLst>
              <p:tags r:id="rId4"/>
            </p:custDataLst>
          </p:nvPr>
        </p:nvSpPr>
        <p:spPr>
          <a:xfrm>
            <a:off x="691515" y="1504950"/>
            <a:ext cx="3501390" cy="460375"/>
          </a:xfrm>
          <a:prstGeom prst="rect">
            <a:avLst/>
          </a:prstGeom>
          <a:noFill/>
        </p:spPr>
        <p:txBody>
          <a:bodyPr wrap="square">
            <a:spAutoFit/>
          </a:bodyPr>
          <a:p>
            <a:pPr marL="285750" indent="-285750">
              <a:buFont typeface="Wingdings" panose="05000000000000000000" pitchFamily="2" charset="2"/>
              <a:buChar char="n"/>
            </a:pPr>
            <a:r>
              <a:rPr lang="zh-CN" altLang="en-US" sz="2400" b="1" kern="0" dirty="0">
                <a:solidFill>
                  <a:sysClr val="windowText" lastClr="000000"/>
                </a:solidFill>
                <a:latin typeface="微软雅黑" panose="020B0503020204020204" charset="-122"/>
                <a:ea typeface="微软雅黑" panose="020B0503020204020204" charset="-122"/>
              </a:rPr>
              <a:t>治疗疾病基本情况：</a:t>
            </a:r>
            <a:endParaRPr lang="en-US" altLang="zh-CN" sz="2400" b="1" kern="0" dirty="0">
              <a:solidFill>
                <a:sysClr val="windowText" lastClr="000000"/>
              </a:solidFill>
              <a:latin typeface="微软雅黑" panose="020B0503020204020204" charset="-122"/>
              <a:ea typeface="微软雅黑" panose="020B0503020204020204" charset="-122"/>
            </a:endParaRPr>
          </a:p>
        </p:txBody>
      </p:sp>
      <p:sp>
        <p:nvSpPr>
          <p:cNvPr id="5" name="文本框 4"/>
          <p:cNvSpPr txBox="1"/>
          <p:nvPr>
            <p:custDataLst>
              <p:tags r:id="rId5"/>
            </p:custDataLst>
          </p:nvPr>
        </p:nvSpPr>
        <p:spPr>
          <a:xfrm>
            <a:off x="647065" y="2091690"/>
            <a:ext cx="4144645" cy="2186305"/>
          </a:xfrm>
          <a:prstGeom prst="rect">
            <a:avLst/>
          </a:prstGeom>
          <a:noFill/>
        </p:spPr>
        <p:txBody>
          <a:bodyPr wrap="square" rtlCol="0">
            <a:noAutofit/>
          </a:bodyPr>
          <a:p>
            <a:pPr marL="171450" lvl="1" indent="0" algn="l" fontAlgn="auto">
              <a:lnSpc>
                <a:spcPct val="120000"/>
              </a:lnSpc>
              <a:buFont typeface="等线 Light" panose="02010600030101010101" charset="-122"/>
              <a:buNone/>
            </a:pPr>
            <a:r>
              <a:rPr lang="zh-CN" altLang="en-US" sz="1600" b="1" dirty="0">
                <a:solidFill>
                  <a:srgbClr val="FF0000"/>
                </a:solidFill>
                <a:latin typeface="微软雅黑" panose="020B0503020204020204" charset="-122"/>
                <a:ea typeface="微软雅黑" panose="020B0503020204020204" charset="-122"/>
                <a:cs typeface="微软雅黑" panose="020B0503020204020204" charset="-122"/>
              </a:rPr>
              <a:t>肌萎缩侧索硬化（ALS）疾病已被纳入我国第一批罕见病目录。</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rPr>
              <a:t>是一种病因未明、主要累及大脑皮质、脑干和脊髓运动神经元的神经系统变性疾病。ALS 以进行性发展的骨骼肌萎缩、无力、肌束颤动、延髓麻痹和锥体束征为主要临床表现。一般中老年发病，发病年龄平均55岁，</a:t>
            </a:r>
            <a:r>
              <a:rPr lang="zh-CN" altLang="en-US" sz="1600" b="1" dirty="0">
                <a:solidFill>
                  <a:srgbClr val="FF0000"/>
                </a:solidFill>
                <a:latin typeface="微软雅黑" panose="020B0503020204020204" charset="-122"/>
                <a:ea typeface="微软雅黑" panose="020B0503020204020204" charset="-122"/>
                <a:cs typeface="微软雅黑" panose="020B0503020204020204" charset="-122"/>
              </a:rPr>
              <a:t>生存期通常 3～5 年。</a:t>
            </a:r>
            <a:endParaRPr lang="zh-CN" altLang="en-US" sz="1600" b="1" baseline="30000" dirty="0">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10" name="文本框 9"/>
          <p:cNvSpPr txBox="1"/>
          <p:nvPr>
            <p:custDataLst>
              <p:tags r:id="rId6"/>
            </p:custDataLst>
          </p:nvPr>
        </p:nvSpPr>
        <p:spPr>
          <a:xfrm>
            <a:off x="6169660" y="1504950"/>
            <a:ext cx="3502025" cy="460375"/>
          </a:xfrm>
          <a:prstGeom prst="rect">
            <a:avLst/>
          </a:prstGeom>
          <a:noFill/>
        </p:spPr>
        <p:txBody>
          <a:bodyPr wrap="square">
            <a:spAutoFit/>
          </a:bodyPr>
          <a:p>
            <a:pPr marL="285750" indent="-285750">
              <a:buFont typeface="Wingdings" panose="05000000000000000000" pitchFamily="2" charset="2"/>
              <a:buChar char="n"/>
            </a:pPr>
            <a:r>
              <a:rPr lang="zh-CN" altLang="en-US" sz="2400" b="1" kern="0" dirty="0">
                <a:solidFill>
                  <a:sysClr val="windowText" lastClr="000000"/>
                </a:solidFill>
                <a:latin typeface="微软雅黑" panose="020B0503020204020204" charset="-122"/>
                <a:ea typeface="微软雅黑" panose="020B0503020204020204" charset="-122"/>
              </a:rPr>
              <a:t>未被满足的需求：</a:t>
            </a:r>
            <a:endParaRPr lang="zh-CN" altLang="en-US" sz="2400" b="1" kern="0" dirty="0">
              <a:solidFill>
                <a:sysClr val="windowText" lastClr="000000"/>
              </a:solidFill>
              <a:latin typeface="微软雅黑" panose="020B0503020204020204" charset="-122"/>
              <a:ea typeface="微软雅黑" panose="020B0503020204020204" charset="-122"/>
            </a:endParaRPr>
          </a:p>
        </p:txBody>
      </p:sp>
      <p:sp>
        <p:nvSpPr>
          <p:cNvPr id="7" name="文本框 6"/>
          <p:cNvSpPr txBox="1"/>
          <p:nvPr>
            <p:custDataLst>
              <p:tags r:id="rId7"/>
            </p:custDataLst>
          </p:nvPr>
        </p:nvSpPr>
        <p:spPr>
          <a:xfrm>
            <a:off x="6049010" y="2144395"/>
            <a:ext cx="5518150" cy="3808730"/>
          </a:xfrm>
          <a:prstGeom prst="rect">
            <a:avLst/>
          </a:prstGeom>
          <a:noFill/>
        </p:spPr>
        <p:txBody>
          <a:bodyPr wrap="square">
            <a:noAutofit/>
          </a:bodyPr>
          <a:p>
            <a:pPr marL="514350" lvl="1" indent="-342900" algn="just" fontAlgn="auto">
              <a:lnSpc>
                <a:spcPct val="120000"/>
              </a:lnSpc>
              <a:buFont typeface="等线 Light" panose="02010600030101010101" charset="-122"/>
              <a:buAutoNum type="arabicPeriod"/>
            </a:pPr>
            <a:r>
              <a:rPr sz="1600" b="1" dirty="0">
                <a:solidFill>
                  <a:srgbClr val="FF0000"/>
                </a:solidFill>
                <a:latin typeface="微软雅黑" panose="020B0503020204020204" charset="-122"/>
                <a:ea typeface="微软雅黑" panose="020B0503020204020204" charset="-122"/>
                <a:cs typeface="宋体" panose="02010600030101010101" pitchFamily="2" charset="-122"/>
              </a:rPr>
              <a:t>患者需要</a:t>
            </a:r>
            <a:r>
              <a:rPr lang="zh-CN" sz="1600" b="1" dirty="0">
                <a:solidFill>
                  <a:srgbClr val="FF0000"/>
                </a:solidFill>
                <a:latin typeface="微软雅黑" panose="020B0503020204020204" charset="-122"/>
                <a:ea typeface="微软雅黑" panose="020B0503020204020204" charset="-122"/>
                <a:cs typeface="宋体" panose="02010600030101010101" pitchFamily="2" charset="-122"/>
              </a:rPr>
              <a:t>进行周期性静脉输液治疗</a:t>
            </a:r>
            <a:r>
              <a:rPr sz="1600" dirty="0">
                <a:latin typeface="微软雅黑" panose="020B0503020204020204" charset="-122"/>
                <a:ea typeface="微软雅黑" panose="020B0503020204020204" charset="-122"/>
                <a:cs typeface="宋体" panose="02010600030101010101" pitchFamily="2" charset="-122"/>
              </a:rPr>
              <a:t>，</a:t>
            </a:r>
            <a:r>
              <a:rPr lang="zh-CN" sz="1600" dirty="0">
                <a:latin typeface="微软雅黑" panose="020B0503020204020204" charset="-122"/>
                <a:ea typeface="微软雅黑" panose="020B0503020204020204" charset="-122"/>
                <a:cs typeface="宋体" panose="02010600030101010101" pitchFamily="2" charset="-122"/>
              </a:rPr>
              <a:t>行动不便导致无法按</a:t>
            </a:r>
            <a:r>
              <a:rPr lang="zh-CN" sz="1600" dirty="0">
                <a:latin typeface="微软雅黑" panose="020B0503020204020204" charset="-122"/>
                <a:ea typeface="微软雅黑" panose="020B0503020204020204" charset="-122"/>
                <a:cs typeface="宋体" panose="02010600030101010101" pitchFamily="2" charset="-122"/>
                <a:sym typeface="+mn-ea"/>
              </a:rPr>
              <a:t>疗程诊治，</a:t>
            </a:r>
            <a:r>
              <a:rPr lang="zh-CN" sz="1600" dirty="0">
                <a:latin typeface="微软雅黑" panose="020B0503020204020204" charset="-122"/>
                <a:ea typeface="微软雅黑" panose="020B0503020204020204" charset="-122"/>
                <a:cs typeface="宋体" panose="02010600030101010101" pitchFamily="2" charset="-122"/>
              </a:rPr>
              <a:t>且频繁住院耗时耗力，</a:t>
            </a:r>
            <a:r>
              <a:rPr lang="zh-CN" sz="1600" b="1" dirty="0">
                <a:solidFill>
                  <a:srgbClr val="FF0000"/>
                </a:solidFill>
                <a:latin typeface="微软雅黑" panose="020B0503020204020204" charset="-122"/>
                <a:ea typeface="微软雅黑" panose="020B0503020204020204" charset="-122"/>
                <a:cs typeface="宋体" panose="02010600030101010101" pitchFamily="2" charset="-122"/>
              </a:rPr>
              <a:t>额外增加家庭经济成本和社会医疗资源负担。</a:t>
            </a:r>
            <a:endParaRPr lang="zh-CN" sz="1600" b="1" dirty="0">
              <a:solidFill>
                <a:srgbClr val="FF0000"/>
              </a:solidFill>
              <a:latin typeface="微软雅黑" panose="020B0503020204020204" charset="-122"/>
              <a:ea typeface="微软雅黑" panose="020B0503020204020204" charset="-122"/>
              <a:cs typeface="宋体" panose="02010600030101010101" pitchFamily="2" charset="-122"/>
            </a:endParaRPr>
          </a:p>
          <a:p>
            <a:pPr marL="514350" lvl="1" indent="-342900" algn="just" fontAlgn="auto">
              <a:lnSpc>
                <a:spcPct val="120000"/>
              </a:lnSpc>
              <a:buFont typeface="等线 Light" panose="02010600030101010101" charset="-122"/>
              <a:buAutoNum type="arabicPeriod"/>
            </a:pPr>
            <a:endParaRPr lang="zh-CN" sz="1600" dirty="0">
              <a:latin typeface="微软雅黑" panose="020B0503020204020204" charset="-122"/>
              <a:ea typeface="微软雅黑" panose="020B0503020204020204" charset="-122"/>
              <a:cs typeface="宋体" panose="02010600030101010101" pitchFamily="2" charset="-122"/>
            </a:endParaRPr>
          </a:p>
          <a:p>
            <a:pPr marL="514350" lvl="1" indent="-342900" algn="just" fontAlgn="auto">
              <a:lnSpc>
                <a:spcPct val="120000"/>
              </a:lnSpc>
              <a:buFont typeface="等线 Light" panose="02010600030101010101" charset="-122"/>
              <a:buAutoNum type="arabicPeriod"/>
            </a:pPr>
            <a:r>
              <a:rPr lang="zh-CN" sz="1600" b="1" dirty="0">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宋体" panose="02010600030101010101" pitchFamily="2" charset="-122"/>
              </a:rPr>
              <a:t>现绝大多数医院治疗</a:t>
            </a:r>
            <a:r>
              <a:rPr lang="en-US" altLang="zh-CN" sz="1600" b="1" dirty="0">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宋体" panose="02010600030101010101" pitchFamily="2" charset="-122"/>
              </a:rPr>
              <a:t>ALS</a:t>
            </a:r>
            <a:r>
              <a:rPr lang="zh-CN" altLang="en-US" sz="1600" b="1" dirty="0">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宋体" panose="02010600030101010101" pitchFamily="2" charset="-122"/>
              </a:rPr>
              <a:t>在</a:t>
            </a:r>
            <a:r>
              <a:rPr lang="zh-CN" sz="1600" b="1" dirty="0">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宋体" panose="02010600030101010101" pitchFamily="2" charset="-122"/>
              </a:rPr>
              <a:t>门诊进行，与当前目录内产品均为注射剂型需要住院静脉输液治疗产生矛盾。</a:t>
            </a:r>
            <a:endParaRPr lang="zh-CN" sz="1600"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宋体" panose="02010600030101010101" pitchFamily="2" charset="-122"/>
            </a:endParaRPr>
          </a:p>
          <a:p>
            <a:pPr marL="514350" lvl="1" indent="-342900" algn="just" fontAlgn="auto">
              <a:lnSpc>
                <a:spcPct val="120000"/>
              </a:lnSpc>
              <a:buFont typeface="等线 Light" panose="02010600030101010101" charset="-122"/>
              <a:buAutoNum type="arabicPeriod"/>
            </a:pPr>
            <a:endParaRPr sz="1600" dirty="0">
              <a:latin typeface="微软雅黑" panose="020B0503020204020204" charset="-122"/>
              <a:ea typeface="微软雅黑" panose="020B0503020204020204" charset="-122"/>
              <a:cs typeface="宋体" panose="02010600030101010101" pitchFamily="2" charset="-122"/>
            </a:endParaRPr>
          </a:p>
          <a:p>
            <a:pPr marL="514350" lvl="1" indent="-342900" algn="just" fontAlgn="auto">
              <a:lnSpc>
                <a:spcPct val="120000"/>
              </a:lnSpc>
              <a:buFont typeface="等线 Light" panose="02010600030101010101" charset="-122"/>
              <a:buAutoNum type="arabicPeriod"/>
            </a:pPr>
            <a:r>
              <a:rPr sz="1600" b="1" dirty="0">
                <a:solidFill>
                  <a:srgbClr val="FF0000"/>
                </a:solidFill>
                <a:latin typeface="微软雅黑" panose="020B0503020204020204" charset="-122"/>
                <a:ea typeface="微软雅黑" panose="020B0503020204020204" charset="-122"/>
                <a:cs typeface="宋体" panose="02010600030101010101" pitchFamily="2" charset="-122"/>
              </a:rPr>
              <a:t>依达拉奉舌下片</a:t>
            </a:r>
            <a:r>
              <a:rPr lang="zh-CN" sz="1600" b="1" dirty="0">
                <a:solidFill>
                  <a:srgbClr val="FF0000"/>
                </a:solidFill>
                <a:latin typeface="微软雅黑" panose="020B0503020204020204" charset="-122"/>
                <a:ea typeface="微软雅黑" panose="020B0503020204020204" charset="-122"/>
                <a:cs typeface="宋体" panose="02010600030101010101" pitchFamily="2" charset="-122"/>
              </a:rPr>
              <a:t>可以实现门诊及居家治疗</a:t>
            </a:r>
            <a:r>
              <a:rPr sz="1600" b="1" dirty="0">
                <a:solidFill>
                  <a:srgbClr val="FF0000"/>
                </a:solidFill>
                <a:latin typeface="微软雅黑" panose="020B0503020204020204" charset="-122"/>
                <a:ea typeface="微软雅黑" panose="020B0503020204020204" charset="-122"/>
                <a:cs typeface="宋体" panose="02010600030101010101" pitchFamily="2" charset="-122"/>
              </a:rPr>
              <a:t>，</a:t>
            </a:r>
            <a:r>
              <a:rPr lang="zh-CN" sz="1600" dirty="0">
                <a:solidFill>
                  <a:schemeClr val="tx1"/>
                </a:solidFill>
                <a:latin typeface="微软雅黑" panose="020B0503020204020204" charset="-122"/>
                <a:ea typeface="微软雅黑" panose="020B0503020204020204" charset="-122"/>
                <a:cs typeface="宋体" panose="02010600030101010101" pitchFamily="2" charset="-122"/>
              </a:rPr>
              <a:t>相比于静脉输液住院治疗</a:t>
            </a:r>
            <a:r>
              <a:rPr sz="1600" dirty="0">
                <a:solidFill>
                  <a:schemeClr val="tx1"/>
                </a:solidFill>
                <a:latin typeface="微软雅黑" panose="020B0503020204020204" charset="-122"/>
                <a:ea typeface="微软雅黑" panose="020B0503020204020204" charset="-122"/>
                <a:cs typeface="宋体" panose="02010600030101010101" pitchFamily="2" charset="-122"/>
              </a:rPr>
              <a:t>，</a:t>
            </a:r>
            <a:r>
              <a:rPr lang="zh-CN" sz="1600" b="1" dirty="0">
                <a:solidFill>
                  <a:srgbClr val="FF0000"/>
                </a:solidFill>
                <a:latin typeface="微软雅黑" panose="020B0503020204020204" charset="-122"/>
                <a:ea typeface="微软雅黑" panose="020B0503020204020204" charset="-122"/>
                <a:cs typeface="宋体" panose="02010600030101010101" pitchFamily="2" charset="-122"/>
                <a:sym typeface="+mn-ea"/>
              </a:rPr>
              <a:t>安全便捷，</a:t>
            </a:r>
            <a:r>
              <a:rPr lang="zh-CN" sz="1600" dirty="0">
                <a:solidFill>
                  <a:schemeClr val="tx1"/>
                </a:solidFill>
                <a:latin typeface="微软雅黑" panose="020B0503020204020204" charset="-122"/>
                <a:ea typeface="微软雅黑" panose="020B0503020204020204" charset="-122"/>
                <a:cs typeface="宋体" panose="02010600030101010101" pitchFamily="2" charset="-122"/>
              </a:rPr>
              <a:t>减轻患者家庭经济负担，</a:t>
            </a:r>
            <a:r>
              <a:rPr sz="1600" dirty="0">
                <a:solidFill>
                  <a:schemeClr val="tx1"/>
                </a:solidFill>
                <a:latin typeface="微软雅黑" panose="020B0503020204020204" charset="-122"/>
                <a:ea typeface="微软雅黑" panose="020B0503020204020204" charset="-122"/>
                <a:cs typeface="宋体" panose="02010600030101010101" pitchFamily="2" charset="-122"/>
              </a:rPr>
              <a:t>节约社会医疗成本</a:t>
            </a:r>
            <a:r>
              <a:rPr lang="zh-CN" sz="1600" dirty="0">
                <a:solidFill>
                  <a:schemeClr val="tx1"/>
                </a:solidFill>
                <a:latin typeface="微软雅黑" panose="020B0503020204020204" charset="-122"/>
                <a:ea typeface="微软雅黑" panose="020B0503020204020204" charset="-122"/>
                <a:cs typeface="宋体" panose="02010600030101010101" pitchFamily="2" charset="-122"/>
              </a:rPr>
              <a:t>。</a:t>
            </a:r>
            <a:r>
              <a:rPr lang="zh-CN" altLang="en-US" sz="1600" dirty="0">
                <a:solidFill>
                  <a:schemeClr val="tx1"/>
                </a:solidFill>
                <a:latin typeface="微软雅黑" panose="020B0503020204020204" charset="-122"/>
                <a:ea typeface="微软雅黑" panose="020B0503020204020204" charset="-122"/>
                <a:sym typeface="+mn-ea"/>
              </a:rPr>
              <a:t>所以急需一种满足患者居家治疗的药品进入医保</a:t>
            </a:r>
            <a:r>
              <a:rPr lang="zh-CN" altLang="en-US" sz="1600" b="1" dirty="0">
                <a:solidFill>
                  <a:schemeClr val="tx1"/>
                </a:solidFill>
                <a:latin typeface="微软雅黑" panose="020B0503020204020204" charset="-122"/>
                <a:ea typeface="微软雅黑" panose="020B0503020204020204" charset="-122"/>
                <a:sym typeface="+mn-ea"/>
              </a:rPr>
              <a:t>。</a:t>
            </a:r>
            <a:endParaRPr lang="zh-CN" altLang="en-US" sz="1600" b="1" dirty="0">
              <a:solidFill>
                <a:schemeClr val="tx1"/>
              </a:solidFill>
              <a:latin typeface="微软雅黑" panose="020B0503020204020204" charset="-122"/>
              <a:ea typeface="微软雅黑" panose="020B0503020204020204" charset="-122"/>
              <a:cs typeface="宋体" panose="02010600030101010101" pitchFamily="2" charset="-122"/>
              <a:sym typeface="+mn-ea"/>
            </a:endParaRPr>
          </a:p>
        </p:txBody>
      </p:sp>
      <p:cxnSp>
        <p:nvCxnSpPr>
          <p:cNvPr id="2" name="直接连接符 1"/>
          <p:cNvCxnSpPr/>
          <p:nvPr/>
        </p:nvCxnSpPr>
        <p:spPr>
          <a:xfrm>
            <a:off x="5420360" y="1593215"/>
            <a:ext cx="0" cy="3510915"/>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876300" y="4759325"/>
            <a:ext cx="3731260" cy="1271270"/>
          </a:xfrm>
          <a:prstGeom prst="rect">
            <a:avLst/>
          </a:prstGeom>
          <a:noFill/>
        </p:spPr>
        <p:txBody>
          <a:bodyPr wrap="square" rtlCol="0" anchor="t">
            <a:spAutoFit/>
          </a:bodyPr>
          <a:p>
            <a:pPr marL="0" lvl="1" indent="0" algn="l" fontAlgn="auto">
              <a:lnSpc>
                <a:spcPct val="120000"/>
              </a:lnSpc>
              <a:buFont typeface="等线 Light" panose="02010600030101010101" charset="-122"/>
              <a:buNone/>
            </a:pPr>
            <a:r>
              <a:rPr lang="zh-CN" altLang="en-US" sz="1600" dirty="0">
                <a:latin typeface="微软雅黑" panose="020B0503020204020204" charset="-122"/>
                <a:ea typeface="微软雅黑" panose="020B0503020204020204" charset="-122"/>
                <a:cs typeface="微软雅黑" panose="020B0503020204020204" charset="-122"/>
                <a:sym typeface="+mn-ea"/>
              </a:rPr>
              <a:t>中国</a:t>
            </a:r>
            <a:r>
              <a:rPr sz="1600" dirty="0">
                <a:latin typeface="微软雅黑" panose="020B0503020204020204" charset="-122"/>
                <a:ea typeface="微软雅黑" panose="020B0503020204020204" charset="-122"/>
                <a:cs typeface="微软雅黑" panose="020B0503020204020204" charset="-122"/>
                <a:sym typeface="+mn-ea"/>
              </a:rPr>
              <a:t>发病率</a:t>
            </a:r>
            <a:r>
              <a:rPr lang="zh-CN" sz="1600" dirty="0">
                <a:latin typeface="微软雅黑" panose="020B0503020204020204" charset="-122"/>
                <a:ea typeface="微软雅黑" panose="020B0503020204020204" charset="-122"/>
                <a:cs typeface="微软雅黑" panose="020B0503020204020204" charset="-122"/>
                <a:sym typeface="+mn-ea"/>
              </a:rPr>
              <a:t>每年约</a:t>
            </a:r>
            <a:r>
              <a:rPr lang="en-US" altLang="zh-CN" sz="1600" dirty="0">
                <a:latin typeface="微软雅黑" panose="020B0503020204020204" charset="-122"/>
                <a:ea typeface="微软雅黑" panose="020B0503020204020204" charset="-122"/>
                <a:cs typeface="微软雅黑" panose="020B0503020204020204" charset="-122"/>
                <a:sym typeface="+mn-ea"/>
              </a:rPr>
              <a:t>0.6</a:t>
            </a:r>
            <a:r>
              <a:rPr lang="en-US" sz="1600" dirty="0">
                <a:latin typeface="微软雅黑" panose="020B0503020204020204" charset="-122"/>
                <a:ea typeface="微软雅黑" panose="020B0503020204020204" charset="-122"/>
                <a:cs typeface="微软雅黑" panose="020B0503020204020204" charset="-122"/>
                <a:sym typeface="+mn-ea"/>
              </a:rPr>
              <a:t>/10</a:t>
            </a:r>
            <a:r>
              <a:rPr lang="zh-CN" altLang="en-US" sz="1600" dirty="0">
                <a:latin typeface="微软雅黑" panose="020B0503020204020204" charset="-122"/>
                <a:ea typeface="微软雅黑" panose="020B0503020204020204" charset="-122"/>
                <a:cs typeface="微软雅黑" panose="020B0503020204020204" charset="-122"/>
                <a:sym typeface="+mn-ea"/>
              </a:rPr>
              <a:t>万人</a:t>
            </a:r>
            <a:r>
              <a:rPr sz="1600" dirty="0">
                <a:latin typeface="微软雅黑" panose="020B0503020204020204" charset="-122"/>
                <a:ea typeface="微软雅黑" panose="020B0503020204020204" charset="-122"/>
                <a:cs typeface="微软雅黑" panose="020B0503020204020204" charset="-122"/>
                <a:sym typeface="+mn-ea"/>
              </a:rPr>
              <a:t>，</a:t>
            </a:r>
            <a:endParaRPr sz="1600" dirty="0">
              <a:latin typeface="微软雅黑" panose="020B0503020204020204" charset="-122"/>
              <a:ea typeface="微软雅黑" panose="020B0503020204020204" charset="-122"/>
              <a:cs typeface="微软雅黑" panose="020B0503020204020204" charset="-122"/>
            </a:endParaRPr>
          </a:p>
          <a:p>
            <a:pPr marL="0" lvl="1" indent="0" algn="l" fontAlgn="auto">
              <a:lnSpc>
                <a:spcPct val="120000"/>
              </a:lnSpc>
              <a:buFont typeface="等线 Light" panose="02010600030101010101" charset="-122"/>
              <a:buNone/>
            </a:pPr>
            <a:r>
              <a:rPr sz="1600" dirty="0">
                <a:latin typeface="微软雅黑" panose="020B0503020204020204" charset="-122"/>
                <a:ea typeface="微软雅黑" panose="020B0503020204020204" charset="-122"/>
                <a:cs typeface="微软雅黑" panose="020B0503020204020204" charset="-122"/>
                <a:sym typeface="+mn-ea"/>
              </a:rPr>
              <a:t>患病率</a:t>
            </a:r>
            <a:r>
              <a:rPr lang="zh-CN" sz="1600" dirty="0">
                <a:latin typeface="微软雅黑" panose="020B0503020204020204" charset="-122"/>
                <a:ea typeface="微软雅黑" panose="020B0503020204020204" charset="-122"/>
                <a:cs typeface="微软雅黑" panose="020B0503020204020204" charset="-122"/>
                <a:sym typeface="+mn-ea"/>
              </a:rPr>
              <a:t>每年约</a:t>
            </a:r>
            <a:r>
              <a:rPr lang="en-US" altLang="zh-CN" sz="1600" dirty="0">
                <a:latin typeface="微软雅黑" panose="020B0503020204020204" charset="-122"/>
                <a:ea typeface="微软雅黑" panose="020B0503020204020204" charset="-122"/>
                <a:cs typeface="微软雅黑" panose="020B0503020204020204" charset="-122"/>
                <a:sym typeface="+mn-ea"/>
              </a:rPr>
              <a:t>3.1/10</a:t>
            </a:r>
            <a:r>
              <a:rPr lang="zh-CN" altLang="en-US" sz="1600" dirty="0">
                <a:latin typeface="微软雅黑" panose="020B0503020204020204" charset="-122"/>
                <a:ea typeface="微软雅黑" panose="020B0503020204020204" charset="-122"/>
                <a:cs typeface="微软雅黑" panose="020B0503020204020204" charset="-122"/>
                <a:sym typeface="+mn-ea"/>
              </a:rPr>
              <a:t>万人，</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marL="0" lvl="1" indent="0" algn="l" fontAlgn="auto">
              <a:lnSpc>
                <a:spcPct val="120000"/>
              </a:lnSpc>
              <a:buFont typeface="等线 Light" panose="02010600030101010101" charset="-122"/>
              <a:buNone/>
            </a:pPr>
            <a:r>
              <a:rPr lang="zh-CN" sz="1600" b="1" dirty="0">
                <a:solidFill>
                  <a:srgbClr val="FF0000"/>
                </a:solidFill>
                <a:latin typeface="微软雅黑" panose="020B0503020204020204" charset="-122"/>
                <a:ea typeface="微软雅黑" panose="020B0503020204020204" charset="-122"/>
                <a:cs typeface="微软雅黑" panose="020B0503020204020204" charset="-122"/>
                <a:sym typeface="+mn-ea"/>
              </a:rPr>
              <a:t>每年新发患者近</a:t>
            </a:r>
            <a:r>
              <a:rPr lang="en-US" altLang="zh-CN" sz="1600" b="1" dirty="0">
                <a:solidFill>
                  <a:srgbClr val="FF0000"/>
                </a:solidFill>
                <a:latin typeface="微软雅黑" panose="020B0503020204020204" charset="-122"/>
                <a:ea typeface="微软雅黑" panose="020B0503020204020204" charset="-122"/>
                <a:cs typeface="微软雅黑" panose="020B0503020204020204" charset="-122"/>
                <a:sym typeface="+mn-ea"/>
              </a:rPr>
              <a:t>2.3</a:t>
            </a:r>
            <a:r>
              <a:rPr lang="zh-CN" altLang="en-US" sz="1600" b="1" dirty="0">
                <a:solidFill>
                  <a:srgbClr val="FF0000"/>
                </a:solidFill>
                <a:latin typeface="微软雅黑" panose="020B0503020204020204" charset="-122"/>
                <a:ea typeface="微软雅黑" panose="020B0503020204020204" charset="-122"/>
                <a:cs typeface="微软雅黑" panose="020B0503020204020204" charset="-122"/>
                <a:sym typeface="+mn-ea"/>
              </a:rPr>
              <a:t>万人，每年存活病人不足</a:t>
            </a:r>
            <a:r>
              <a:rPr lang="en-US" altLang="zh-CN" sz="1600" b="1" dirty="0">
                <a:solidFill>
                  <a:srgbClr val="FF0000"/>
                </a:solidFill>
                <a:latin typeface="微软雅黑" panose="020B0503020204020204" charset="-122"/>
                <a:ea typeface="微软雅黑" panose="020B0503020204020204" charset="-122"/>
                <a:cs typeface="微软雅黑" panose="020B0503020204020204" charset="-122"/>
                <a:sym typeface="+mn-ea"/>
              </a:rPr>
              <a:t>4.2</a:t>
            </a:r>
            <a:r>
              <a:rPr lang="zh-CN" altLang="en-US" sz="1600" b="1" dirty="0">
                <a:solidFill>
                  <a:srgbClr val="FF0000"/>
                </a:solidFill>
                <a:latin typeface="微软雅黑" panose="020B0503020204020204" charset="-122"/>
                <a:ea typeface="微软雅黑" panose="020B0503020204020204" charset="-122"/>
                <a:cs typeface="微软雅黑" panose="020B0503020204020204" charset="-122"/>
                <a:sym typeface="+mn-ea"/>
              </a:rPr>
              <a:t>万人。</a:t>
            </a:r>
            <a:endParaRPr lang="zh-CN" altLang="en-US" sz="1600" b="1" dirty="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
        <p:nvSpPr>
          <p:cNvPr id="11" name="文本框 10"/>
          <p:cNvSpPr txBox="1"/>
          <p:nvPr/>
        </p:nvSpPr>
        <p:spPr>
          <a:xfrm>
            <a:off x="530860" y="2144395"/>
            <a:ext cx="329565" cy="306705"/>
          </a:xfrm>
          <a:prstGeom prst="rect">
            <a:avLst/>
          </a:prstGeom>
          <a:noFill/>
        </p:spPr>
        <p:txBody>
          <a:bodyPr wrap="none" rtlCol="0">
            <a:spAutoFit/>
          </a:bodyPr>
          <a:p>
            <a:r>
              <a:rPr lang="en-US" altLang="zh-CN" sz="1400">
                <a:latin typeface="Microsoft YaHei Regular" panose="020B0503020204020204" charset="-122"/>
                <a:ea typeface="Microsoft YaHei Regular" panose="020B0503020204020204" charset="-122"/>
              </a:rPr>
              <a:t>1.</a:t>
            </a:r>
            <a:endParaRPr lang="en-US" altLang="zh-CN" sz="1400">
              <a:latin typeface="Microsoft YaHei Regular" panose="020B0503020204020204" charset="-122"/>
              <a:ea typeface="Microsoft YaHei Regular" panose="020B0503020204020204" charset="-122"/>
            </a:endParaRPr>
          </a:p>
        </p:txBody>
      </p:sp>
      <p:sp>
        <p:nvSpPr>
          <p:cNvPr id="12" name="文本框 11"/>
          <p:cNvSpPr txBox="1"/>
          <p:nvPr/>
        </p:nvSpPr>
        <p:spPr>
          <a:xfrm>
            <a:off x="530225" y="4835525"/>
            <a:ext cx="329565" cy="306705"/>
          </a:xfrm>
          <a:prstGeom prst="rect">
            <a:avLst/>
          </a:prstGeom>
          <a:noFill/>
        </p:spPr>
        <p:txBody>
          <a:bodyPr wrap="none" rtlCol="0">
            <a:spAutoFit/>
          </a:bodyPr>
          <a:p>
            <a:r>
              <a:rPr lang="en-US" altLang="zh-CN" sz="1400">
                <a:latin typeface="Microsoft YaHei Regular" panose="020B0503020204020204" charset="-122"/>
                <a:ea typeface="Microsoft YaHei Regular" panose="020B0503020204020204" charset="-122"/>
              </a:rPr>
              <a:t>2.</a:t>
            </a:r>
            <a:endParaRPr lang="en-US" altLang="zh-CN" sz="1400">
              <a:latin typeface="Microsoft YaHei Regular" panose="020B0503020204020204" charset="-122"/>
              <a:ea typeface="Microsoft YaHei Regular"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51924" y="0"/>
            <a:ext cx="2096611" cy="879795"/>
          </a:xfrm>
          <a:prstGeom prst="rect">
            <a:avLst/>
          </a:prstGeom>
        </p:spPr>
      </p:pic>
      <p:sp>
        <p:nvSpPr>
          <p:cNvPr id="3" name="标题 2"/>
          <p:cNvSpPr>
            <a:spLocks noGrp="1"/>
          </p:cNvSpPr>
          <p:nvPr>
            <p:ph type="title"/>
            <p:custDataLst>
              <p:tags r:id="rId3"/>
            </p:custDataLst>
          </p:nvPr>
        </p:nvSpPr>
        <p:spPr>
          <a:xfrm>
            <a:off x="2248535" y="287020"/>
            <a:ext cx="7941945" cy="466725"/>
          </a:xfrm>
        </p:spPr>
        <p:txBody>
          <a:bodyPr vert="horz" lIns="91440" tIns="45720" rIns="91440" bIns="45720" rtlCol="0" anchor="t">
            <a:noAutofit/>
          </a:bodyPr>
          <a:p>
            <a:pPr lvl="0" algn="l">
              <a:buClrTx/>
              <a:buSzTx/>
              <a:buFontTx/>
            </a:pPr>
            <a:r>
              <a:rPr lang="en-US" altLang="zh-CN" b="1">
                <a:latin typeface="微软雅黑" panose="020B0503020204020204" charset="-122"/>
                <a:ea typeface="微软雅黑" panose="020B0503020204020204" charset="-122"/>
                <a:cs typeface="微软雅黑" panose="020B0503020204020204" charset="-122"/>
                <a:sym typeface="+mn-ea"/>
              </a:rPr>
              <a:t>2、安全性</a:t>
            </a:r>
            <a:endParaRPr lang="en-US" altLang="zh-CN" b="1">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custDataLst>
              <p:tags r:id="rId4"/>
            </p:custDataLst>
          </p:nvPr>
        </p:nvSpPr>
        <p:spPr>
          <a:xfrm>
            <a:off x="629920" y="645795"/>
            <a:ext cx="10958830" cy="6042025"/>
          </a:xfrm>
          <a:prstGeom prst="rect">
            <a:avLst/>
          </a:prstGeom>
          <a:noFill/>
        </p:spPr>
        <p:txBody>
          <a:bodyPr wrap="square" rtlCol="0">
            <a:noAutofit/>
          </a:bodyPr>
          <a:p>
            <a:pPr>
              <a:buNone/>
            </a:pP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marL="0" lvl="1" indent="-285750" algn="just">
              <a:lnSpc>
                <a:spcPct val="90000"/>
              </a:lnSpc>
              <a:buFont typeface="Wingdings" panose="05000000000000000000" pitchFamily="2" charset="2"/>
              <a:buChar char="n"/>
            </a:pPr>
            <a:r>
              <a:rPr lang="zh-CN" altLang="en-US" sz="2000" b="1" kern="0" dirty="0">
                <a:solidFill>
                  <a:sysClr val="windowText" lastClr="000000"/>
                </a:solidFill>
                <a:latin typeface="微软雅黑" panose="020B0503020204020204" charset="-122"/>
                <a:ea typeface="微软雅黑" panose="020B0503020204020204" charset="-122"/>
                <a:cs typeface="微软雅黑" panose="020B0503020204020204" charset="-122"/>
              </a:rPr>
              <a:t>安全性信息：</a:t>
            </a:r>
            <a:endParaRPr lang="zh-CN" altLang="en-US" sz="2000" b="1"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just">
              <a:lnSpc>
                <a:spcPct val="90000"/>
              </a:lnSpc>
              <a:buFont typeface="Wingdings" panose="05000000000000000000" pitchFamily="2" charset="2"/>
              <a:buNone/>
            </a:pPr>
            <a:endParaRPr lang="en-US" altLang="zh-CN" sz="2000" b="1" kern="0" dirty="0">
              <a:solidFill>
                <a:srgbClr val="FF0000"/>
              </a:solidFill>
              <a:latin typeface="微软雅黑" panose="020B0503020204020204" charset="-122"/>
              <a:ea typeface="微软雅黑" panose="020B0503020204020204" charset="-122"/>
              <a:cs typeface="微软雅黑" panose="020B0503020204020204" charset="-122"/>
              <a:sym typeface="+mn-ea"/>
            </a:endParaRPr>
          </a:p>
          <a:p>
            <a:pPr marL="0" lvl="1" indent="0" algn="just">
              <a:lnSpc>
                <a:spcPct val="90000"/>
              </a:lnSpc>
              <a:buFont typeface="Wingdings" panose="05000000000000000000" pitchFamily="2" charset="2"/>
              <a:buNone/>
            </a:pPr>
            <a:r>
              <a:rPr lang="zh-CN" altLang="en-US" sz="2000" b="1" kern="0" dirty="0">
                <a:solidFill>
                  <a:srgbClr val="FF0000"/>
                </a:solidFill>
                <a:latin typeface="微软雅黑" panose="020B0503020204020204" charset="-122"/>
                <a:ea typeface="微软雅黑" panose="020B0503020204020204" charset="-122"/>
                <a:cs typeface="微软雅黑" panose="020B0503020204020204" charset="-122"/>
                <a:sym typeface="+mn-ea"/>
              </a:rPr>
              <a:t>依达拉奉舌下片药品说明书中安全性信息与依达拉奉氯化钠注射剂安全性信息一致。</a:t>
            </a:r>
            <a:endParaRPr lang="zh-CN" altLang="en-US" sz="2000" b="1" kern="0" dirty="0">
              <a:solidFill>
                <a:srgbClr val="FF0000"/>
              </a:solidFill>
              <a:latin typeface="微软雅黑" panose="020B0503020204020204" charset="-122"/>
              <a:ea typeface="微软雅黑" panose="020B0503020204020204" charset="-122"/>
              <a:cs typeface="微软雅黑" panose="020B0503020204020204" charset="-122"/>
              <a:sym typeface="+mn-ea"/>
            </a:endParaRPr>
          </a:p>
          <a:p>
            <a:pPr marL="0" lvl="1" indent="0" algn="just">
              <a:buFont typeface="Wingdings" panose="05000000000000000000" pitchFamily="2" charset="2"/>
              <a:buNone/>
            </a:pP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l">
              <a:lnSpc>
                <a:spcPct val="100000"/>
              </a:lnSpc>
              <a:buFont typeface="Wingdings" panose="05000000000000000000" pitchFamily="2" charset="2"/>
              <a:buNone/>
            </a:pP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l">
              <a:lnSpc>
                <a:spcPct val="100000"/>
              </a:lnSpc>
              <a:buFont typeface="Wingdings" panose="05000000000000000000" pitchFamily="2" charset="2"/>
              <a:buNone/>
            </a:pP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l">
              <a:lnSpc>
                <a:spcPct val="100000"/>
              </a:lnSpc>
              <a:buFont typeface="Wingdings" panose="05000000000000000000" pitchFamily="2" charset="2"/>
              <a:buNone/>
            </a:pPr>
            <a:r>
              <a:rPr lang="en-US" altLang="zh-CN" sz="1600" kern="0" dirty="0">
                <a:solidFill>
                  <a:srgbClr val="FF0000"/>
                </a:solidFill>
                <a:latin typeface="微软雅黑" panose="020B0503020204020204" charset="-122"/>
                <a:ea typeface="微软雅黑" panose="020B0503020204020204" charset="-122"/>
                <a:cs typeface="微软雅黑" panose="020B0503020204020204" charset="-122"/>
              </a:rPr>
              <a:t> </a:t>
            </a:r>
            <a:endParaRPr lang="zh-CN" altLang="en-US" sz="1600" kern="0" dirty="0">
              <a:solidFill>
                <a:srgbClr val="FF0000"/>
              </a:solidFill>
              <a:latin typeface="微软雅黑" panose="020B0503020204020204" charset="-122"/>
              <a:ea typeface="微软雅黑" panose="020B0503020204020204" charset="-122"/>
              <a:cs typeface="微软雅黑" panose="020B0503020204020204" charset="-122"/>
            </a:endParaRPr>
          </a:p>
          <a:p>
            <a:pPr marL="0" lvl="1" indent="0" algn="just">
              <a:buFont typeface="Wingdings" panose="05000000000000000000" pitchFamily="2" charset="2"/>
              <a:buNone/>
            </a:pPr>
            <a:r>
              <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rPr>
              <a:t> </a:t>
            </a:r>
            <a:endPar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just">
              <a:buFont typeface="Wingdings" panose="05000000000000000000" pitchFamily="2" charset="2"/>
              <a:buNone/>
            </a:pPr>
            <a:endPar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just">
              <a:buFont typeface="Wingdings" panose="05000000000000000000" pitchFamily="2" charset="2"/>
              <a:buNone/>
            </a:pPr>
            <a:endPar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just">
              <a:buFont typeface="Wingdings" panose="05000000000000000000" pitchFamily="2" charset="2"/>
              <a:buNone/>
            </a:pPr>
            <a:endPar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just">
              <a:buFont typeface="Wingdings" panose="05000000000000000000" pitchFamily="2" charset="2"/>
              <a:buNone/>
            </a:pPr>
            <a:endPar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just">
              <a:buFont typeface="Wingdings" panose="05000000000000000000" pitchFamily="2" charset="2"/>
              <a:buNone/>
            </a:pPr>
            <a:endPar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0" lvl="1" indent="0" algn="just">
              <a:buFont typeface="Wingdings" panose="05000000000000000000" pitchFamily="2" charset="2"/>
              <a:buNone/>
            </a:pPr>
            <a:endParaRPr lang="en-US" altLang="zh-CN" sz="16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285750" indent="-285750" algn="just">
              <a:buFont typeface="Wingdings" panose="05000000000000000000" pitchFamily="2" charset="2"/>
              <a:buChar char="n"/>
            </a:pPr>
            <a:endParaRPr lang="zh-CN" altLang="en-US" sz="2000" b="1"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285750" indent="-285750" algn="just">
              <a:lnSpc>
                <a:spcPct val="90000"/>
              </a:lnSpc>
              <a:buFont typeface="Wingdings" panose="05000000000000000000" pitchFamily="2" charset="2"/>
              <a:buChar char="n"/>
            </a:pPr>
            <a:r>
              <a:rPr lang="zh-CN" altLang="en-US" sz="2000" b="1" kern="0" dirty="0">
                <a:solidFill>
                  <a:sysClr val="windowText" lastClr="000000"/>
                </a:solidFill>
                <a:latin typeface="微软雅黑" panose="020B0503020204020204" charset="-122"/>
                <a:ea typeface="微软雅黑" panose="020B0503020204020204" charset="-122"/>
                <a:cs typeface="微软雅黑" panose="020B0503020204020204" charset="-122"/>
              </a:rPr>
              <a:t>安全性方面其他优势：</a:t>
            </a:r>
            <a:endParaRPr lang="zh-CN" altLang="en-US" sz="2000" b="1"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marL="285750" indent="-285750" algn="just">
              <a:lnSpc>
                <a:spcPct val="90000"/>
              </a:lnSpc>
              <a:buFont typeface="Wingdings" panose="05000000000000000000" pitchFamily="2" charset="2"/>
              <a:buChar char="n"/>
            </a:pPr>
            <a:endParaRPr lang="zh-CN" altLang="en-US" sz="2000" b="1"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indent="0" algn="just">
              <a:lnSpc>
                <a:spcPct val="90000"/>
              </a:lnSpc>
              <a:buFont typeface="Wingdings" panose="05000000000000000000" pitchFamily="2" charset="2"/>
              <a:buNone/>
            </a:pPr>
            <a:r>
              <a:rPr lang="zh-CN" altLang="en-US" sz="2000" kern="0" dirty="0">
                <a:solidFill>
                  <a:schemeClr val="tx1"/>
                </a:solidFill>
                <a:latin typeface="微软雅黑" panose="020B0503020204020204" charset="-122"/>
                <a:ea typeface="微软雅黑" panose="020B0503020204020204" charset="-122"/>
                <a:cs typeface="微软雅黑" panose="020B0503020204020204" charset="-122"/>
                <a:sym typeface="+mn-ea"/>
              </a:rPr>
              <a:t>依达拉奉注射剂型均含有亚硫酸氢钠成分</a:t>
            </a:r>
            <a:r>
              <a:rPr lang="zh-CN" altLang="en-US" sz="20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rPr>
              <a:t>，</a:t>
            </a:r>
            <a:r>
              <a:rPr lang="zh-CN" altLang="en-US" sz="2000" kern="0" dirty="0">
                <a:solidFill>
                  <a:sysClr val="windowText" lastClr="000000"/>
                </a:solidFill>
                <a:latin typeface="微软雅黑" panose="020B0503020204020204" charset="-122"/>
                <a:ea typeface="微软雅黑" panose="020B0503020204020204" charset="-122"/>
                <a:cs typeface="微软雅黑" panose="020B0503020204020204" charset="-122"/>
              </a:rPr>
              <a:t>原研产品</a:t>
            </a:r>
            <a:r>
              <a:rPr lang="en-US" altLang="zh-CN" sz="2000" kern="0" dirty="0">
                <a:solidFill>
                  <a:sysClr val="windowText" lastClr="000000"/>
                </a:solidFill>
                <a:latin typeface="微软雅黑" panose="020B0503020204020204" charset="-122"/>
                <a:ea typeface="微软雅黑" panose="020B0503020204020204" charset="-122"/>
                <a:cs typeface="微软雅黑" panose="020B0503020204020204" charset="-122"/>
              </a:rPr>
              <a:t>FDA</a:t>
            </a:r>
            <a:r>
              <a:rPr lang="zh-CN" altLang="en-US" sz="2000" kern="0" dirty="0">
                <a:solidFill>
                  <a:sysClr val="windowText" lastClr="000000"/>
                </a:solidFill>
                <a:latin typeface="微软雅黑" panose="020B0503020204020204" charset="-122"/>
                <a:ea typeface="微软雅黑" panose="020B0503020204020204" charset="-122"/>
                <a:cs typeface="微软雅黑" panose="020B0503020204020204" charset="-122"/>
              </a:rPr>
              <a:t>说明书提示，</a:t>
            </a:r>
            <a:r>
              <a:rPr lang="zh-CN" altLang="en-US" sz="2000" b="1" kern="0" dirty="0">
                <a:solidFill>
                  <a:srgbClr val="FF0000"/>
                </a:solidFill>
                <a:latin typeface="微软雅黑" panose="020B0503020204020204" charset="-122"/>
                <a:ea typeface="微软雅黑" panose="020B0503020204020204" charset="-122"/>
                <a:cs typeface="微软雅黑" panose="020B0503020204020204" charset="-122"/>
              </a:rPr>
              <a:t>亚硫酸氢钠可能引起过敏型反应，包括易感人群的过敏症状和哮喘发作。依达拉奉舌下片不含有该成分。</a:t>
            </a:r>
            <a:endParaRPr lang="zh-CN" altLang="en-US" sz="2000" b="1" kern="0" dirty="0">
              <a:solidFill>
                <a:srgbClr val="FF0000"/>
              </a:solidFill>
              <a:latin typeface="微软雅黑" panose="020B0503020204020204" charset="-122"/>
              <a:ea typeface="微软雅黑" panose="020B0503020204020204" charset="-122"/>
              <a:cs typeface="微软雅黑" panose="020B0503020204020204" charset="-122"/>
            </a:endParaRPr>
          </a:p>
          <a:p>
            <a:pPr indent="0" algn="just">
              <a:lnSpc>
                <a:spcPct val="90000"/>
              </a:lnSpc>
              <a:buFont typeface="Wingdings" panose="05000000000000000000" pitchFamily="2" charset="2"/>
              <a:buNone/>
            </a:pPr>
            <a:endParaRPr lang="zh-CN" altLang="en-US" sz="2000" kern="0" dirty="0">
              <a:solidFill>
                <a:sysClr val="windowText" lastClr="000000"/>
              </a:solidFill>
              <a:latin typeface="微软雅黑" panose="020B0503020204020204" charset="-122"/>
              <a:ea typeface="微软雅黑" panose="020B0503020204020204" charset="-122"/>
              <a:cs typeface="微软雅黑" panose="020B0503020204020204" charset="-122"/>
            </a:endParaRPr>
          </a:p>
          <a:p>
            <a:pPr indent="0" algn="just">
              <a:lnSpc>
                <a:spcPct val="90000"/>
              </a:lnSpc>
              <a:buFont typeface="Wingdings" panose="05000000000000000000" pitchFamily="2" charset="2"/>
              <a:buNone/>
            </a:pPr>
            <a:r>
              <a:rPr lang="zh-CN" altLang="en-US" sz="2000" b="1" dirty="0">
                <a:solidFill>
                  <a:srgbClr val="FF0000"/>
                </a:solidFill>
                <a:latin typeface="微软雅黑" panose="020B0503020204020204" charset="-122"/>
                <a:ea typeface="微软雅黑" panose="020B0503020204020204" charset="-122"/>
                <a:cs typeface="微软雅黑" panose="020B0503020204020204" charset="-122"/>
                <a:sym typeface="+mn-ea"/>
              </a:rPr>
              <a:t>舌下片剂型</a:t>
            </a:r>
            <a:r>
              <a:rPr lang="zh-CN" altLang="en-US" sz="2000" dirty="0">
                <a:latin typeface="微软雅黑" panose="020B0503020204020204" charset="-122"/>
                <a:ea typeface="微软雅黑" panose="020B0503020204020204" charset="-122"/>
                <a:cs typeface="微软雅黑" panose="020B0503020204020204" charset="-122"/>
                <a:sym typeface="+mn-ea"/>
              </a:rPr>
              <a:t>相比目录内注射剂型</a:t>
            </a:r>
            <a:r>
              <a:rPr lang="zh-CN" altLang="en-US" sz="2000" dirty="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2000" b="1" dirty="0">
                <a:solidFill>
                  <a:srgbClr val="FF0000"/>
                </a:solidFill>
                <a:latin typeface="微软雅黑" panose="020B0503020204020204" charset="-122"/>
                <a:ea typeface="微软雅黑" panose="020B0503020204020204" charset="-122"/>
                <a:cs typeface="微软雅黑" panose="020B0503020204020204" charset="-122"/>
                <a:sym typeface="+mn-ea"/>
              </a:rPr>
              <a:t>有效避免静脉输液不耐受及输液不良反应发生，安全便捷。</a:t>
            </a:r>
            <a:endParaRPr lang="zh-CN" altLang="en-US" sz="2000" b="1" dirty="0">
              <a:solidFill>
                <a:schemeClr val="tx1"/>
              </a:solidFill>
              <a:latin typeface="微软雅黑" panose="020B0503020204020204" charset="-122"/>
              <a:ea typeface="微软雅黑" panose="020B0503020204020204" charset="-122"/>
              <a:cs typeface="微软雅黑" panose="020B0503020204020204" charset="-122"/>
            </a:endParaRPr>
          </a:p>
          <a:p>
            <a:pPr marL="971550" lvl="2" indent="-342900" algn="just">
              <a:lnSpc>
                <a:spcPct val="90000"/>
              </a:lnSpc>
              <a:buFont typeface="+mj-lt"/>
              <a:buAutoNum type="arabicPeriod"/>
            </a:pPr>
            <a:endParaRPr lang="zh-CN" altLang="en-US" sz="2000" b="1" dirty="0">
              <a:solidFill>
                <a:schemeClr val="tx1"/>
              </a:solidFill>
              <a:latin typeface="微软雅黑" panose="020B0503020204020204" charset="-122"/>
              <a:ea typeface="微软雅黑" panose="020B0503020204020204" charset="-122"/>
              <a:cs typeface="微软雅黑" panose="020B0503020204020204" charset="-122"/>
            </a:endParaRPr>
          </a:p>
        </p:txBody>
      </p:sp>
      <p:graphicFrame>
        <p:nvGraphicFramePr>
          <p:cNvPr id="2" name="表格 1"/>
          <p:cNvGraphicFramePr/>
          <p:nvPr>
            <p:custDataLst>
              <p:tags r:id="rId5"/>
            </p:custDataLst>
          </p:nvPr>
        </p:nvGraphicFramePr>
        <p:xfrm>
          <a:off x="1152525" y="3289300"/>
          <a:ext cx="9037320" cy="1019175"/>
        </p:xfrm>
        <a:graphic>
          <a:graphicData uri="http://schemas.openxmlformats.org/drawingml/2006/table">
            <a:tbl>
              <a:tblPr firstRow="1" bandRow="1">
                <a:tableStyleId>{5C22544A-7EE6-4342-B048-85BDC9FD1C3A}</a:tableStyleId>
              </a:tblPr>
              <a:tblGrid>
                <a:gridCol w="4518660"/>
                <a:gridCol w="4518660"/>
              </a:tblGrid>
              <a:tr h="378460">
                <a:tc gridSpan="2">
                  <a:txBody>
                    <a:bodyPr/>
                    <a:p>
                      <a:pPr algn="ctr" fontAlgn="ctr">
                        <a:buNone/>
                      </a:pPr>
                      <a:r>
                        <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rPr>
                        <a:t>说明书禁忌</a:t>
                      </a: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accent1">
                        <a:lumMod val="20000"/>
                        <a:lumOff val="80000"/>
                      </a:schemeClr>
                    </a:solidFill>
                  </a:tcPr>
                </a:tc>
                <a:tc hMerge="1">
                  <a:tcPr>
                    <a:lnR w="12700" cmpd="sng">
                      <a:solidFill>
                        <a:schemeClr val="accent1"/>
                      </a:solidFill>
                      <a:prstDash val="solid"/>
                    </a:lnR>
                    <a:lnT w="12700" cmpd="sng">
                      <a:solidFill>
                        <a:schemeClr val="accent1"/>
                      </a:solidFill>
                      <a:prstDash val="solid"/>
                    </a:lnT>
                    <a:lnB w="12700" cmpd="sng">
                      <a:solidFill>
                        <a:schemeClr val="accent1"/>
                      </a:solidFill>
                      <a:prstDash val="solid"/>
                    </a:lnB>
                  </a:tcPr>
                </a:tc>
              </a:tr>
              <a:tr h="640715">
                <a:tc>
                  <a:txBody>
                    <a:bodyPr/>
                    <a:p>
                      <a:pPr algn="ctr">
                        <a:buNone/>
                      </a:pPr>
                      <a:r>
                        <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rPr>
                        <a:t>（1）本品有致肾功能障碍恶化的风险，严重肾功能障碍的患者禁用。</a:t>
                      </a: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bg1"/>
                    </a:solidFill>
                  </a:tcPr>
                </a:tc>
                <a:tc>
                  <a:txBody>
                    <a:bodyPr/>
                    <a:p>
                      <a:pPr algn="ctr">
                        <a:buNone/>
                      </a:pPr>
                      <a:r>
                        <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rPr>
                        <a:t>（2）对本品成份有既往过敏史的患者禁用。</a:t>
                      </a: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bg1"/>
                    </a:solidFill>
                  </a:tcPr>
                </a:tc>
              </a:tr>
            </a:tbl>
          </a:graphicData>
        </a:graphic>
      </p:graphicFrame>
      <p:graphicFrame>
        <p:nvGraphicFramePr>
          <p:cNvPr id="7" name="表格 6"/>
          <p:cNvGraphicFramePr/>
          <p:nvPr>
            <p:custDataLst>
              <p:tags r:id="rId6"/>
            </p:custDataLst>
          </p:nvPr>
        </p:nvGraphicFramePr>
        <p:xfrm>
          <a:off x="1153795" y="2084705"/>
          <a:ext cx="9036685" cy="1188720"/>
        </p:xfrm>
        <a:graphic>
          <a:graphicData uri="http://schemas.openxmlformats.org/drawingml/2006/table">
            <a:tbl>
              <a:tblPr firstRow="1" bandRow="1">
                <a:tableStyleId>{5C22544A-7EE6-4342-B048-85BDC9FD1C3A}</a:tableStyleId>
              </a:tblPr>
              <a:tblGrid>
                <a:gridCol w="9036685"/>
              </a:tblGrid>
              <a:tr h="365760">
                <a:tc>
                  <a:txBody>
                    <a:bodyPr/>
                    <a:p>
                      <a:pPr algn="ctr" fontAlgn="ctr">
                        <a:buNone/>
                      </a:pPr>
                      <a:r>
                        <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rPr>
                        <a:t>说明书</a:t>
                      </a:r>
                      <a:r>
                        <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rPr>
                        <a:t>不良反应</a:t>
                      </a: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accent1">
                        <a:lumMod val="20000"/>
                        <a:lumOff val="80000"/>
                      </a:schemeClr>
                    </a:solidFill>
                  </a:tcPr>
                </a:tc>
              </a:tr>
              <a:tr h="822960">
                <a:tc>
                  <a:txBody>
                    <a:bodyPr/>
                    <a:p>
                      <a:pPr algn="ctr">
                        <a:buNone/>
                      </a:pPr>
                      <a:r>
                        <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rPr>
                        <a:t>肌萎缩侧索硬化日本临床试验在总计317例病例中报告了37例（11.7%）共46件不良反应。主要不良反应为皮疹4例（1.3%）、肝功能障碍4例（1.3%）、高血压3例（0.9%）、γ-GTP 升高3例（0.9%）、尿糖阳性3例（0.9%）等。</a:t>
                      </a:r>
                      <a:endParaRPr lang="zh-CN" altLang="en-US" sz="1600" kern="0" dirty="0">
                        <a:solidFill>
                          <a:sysClr val="windowText" lastClr="000000"/>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bg1"/>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08109" y="0"/>
            <a:ext cx="2096611" cy="879795"/>
          </a:xfrm>
          <a:prstGeom prst="rect">
            <a:avLst/>
          </a:prstGeom>
        </p:spPr>
      </p:pic>
      <p:sp>
        <p:nvSpPr>
          <p:cNvPr id="2" name="标题 1"/>
          <p:cNvSpPr>
            <a:spLocks noGrp="1"/>
          </p:cNvSpPr>
          <p:nvPr>
            <p:ph type="title"/>
            <p:custDataLst>
              <p:tags r:id="rId3"/>
            </p:custDataLst>
          </p:nvPr>
        </p:nvSpPr>
        <p:spPr>
          <a:xfrm>
            <a:off x="2204720" y="311150"/>
            <a:ext cx="2849245" cy="403225"/>
          </a:xfrm>
        </p:spPr>
        <p:txBody>
          <a:bodyPr vert="horz" lIns="91440" tIns="45720" rIns="91440" bIns="45720" rtlCol="0" anchor="t">
            <a:noAutofit/>
          </a:bodyPr>
          <a:p>
            <a:pPr lvl="0" algn="l">
              <a:buClrTx/>
              <a:buSzTx/>
              <a:buFontTx/>
            </a:pPr>
            <a:r>
              <a:rPr lang="en-US" altLang="zh-CN" b="1">
                <a:latin typeface="微软雅黑" panose="020B0503020204020204" charset="-122"/>
                <a:ea typeface="微软雅黑" panose="020B0503020204020204" charset="-122"/>
                <a:cs typeface="微软雅黑" panose="020B0503020204020204" charset="-122"/>
                <a:sym typeface="+mn-ea"/>
              </a:rPr>
              <a:t>3、有效性</a:t>
            </a:r>
            <a:r>
              <a:rPr lang="en-US" altLang="zh-CN" b="1">
                <a:latin typeface="微软雅黑" panose="020B0503020204020204" charset="-122"/>
                <a:ea typeface="微软雅黑" panose="020B0503020204020204" charset="-122"/>
                <a:cs typeface="微软雅黑" panose="020B0503020204020204" charset="-122"/>
                <a:sym typeface="+mn-ea"/>
              </a:rPr>
              <a:t>1/2</a:t>
            </a:r>
            <a:endParaRPr lang="en-US" altLang="zh-CN" b="1">
              <a:latin typeface="微软雅黑" panose="020B0503020204020204" charset="-122"/>
              <a:ea typeface="微软雅黑" panose="020B0503020204020204" charset="-122"/>
              <a:cs typeface="微软雅黑" panose="020B0503020204020204" charset="-122"/>
              <a:sym typeface="+mn-ea"/>
            </a:endParaRPr>
          </a:p>
        </p:txBody>
      </p:sp>
      <p:pic>
        <p:nvPicPr>
          <p:cNvPr id="7" name="图片 6"/>
          <p:cNvPicPr>
            <a:picLocks noChangeAspect="1"/>
          </p:cNvPicPr>
          <p:nvPr>
            <p:custDataLst>
              <p:tags r:id="rId4"/>
            </p:custDataLst>
          </p:nvPr>
        </p:nvPicPr>
        <p:blipFill>
          <a:blip r:embed="rId5"/>
          <a:stretch>
            <a:fillRect/>
          </a:stretch>
        </p:blipFill>
        <p:spPr>
          <a:xfrm>
            <a:off x="997585" y="2673985"/>
            <a:ext cx="9641205" cy="4092575"/>
          </a:xfrm>
          <a:prstGeom prst="rect">
            <a:avLst/>
          </a:prstGeom>
        </p:spPr>
      </p:pic>
      <p:sp>
        <p:nvSpPr>
          <p:cNvPr id="3" name="文本框 2"/>
          <p:cNvSpPr txBox="1"/>
          <p:nvPr/>
        </p:nvSpPr>
        <p:spPr>
          <a:xfrm>
            <a:off x="997585" y="714375"/>
            <a:ext cx="9512300" cy="1238885"/>
          </a:xfrm>
          <a:prstGeom prst="rect">
            <a:avLst/>
          </a:prstGeom>
          <a:noFill/>
        </p:spPr>
        <p:txBody>
          <a:bodyPr wrap="square" rtlCol="0" anchor="t">
            <a:noAutofit/>
          </a:bodyPr>
          <a:p>
            <a:pPr>
              <a:lnSpc>
                <a:spcPct val="140000"/>
              </a:lnSpc>
            </a:pPr>
            <a:r>
              <a:rPr lang="zh-CN" altLang="en-US" sz="2000" b="1" noProof="0" dirty="0" smtClean="0">
                <a:ln>
                  <a:noFill/>
                </a:ln>
                <a:solidFill>
                  <a:srgbClr val="FF0000"/>
                </a:solidFill>
                <a:effectLst/>
                <a:uLnTx/>
                <a:uFillTx/>
                <a:latin typeface="微软雅黑" panose="020B0503020204020204" charset="-122"/>
                <a:ea typeface="微软雅黑" panose="020B0503020204020204" charset="-122"/>
                <a:sym typeface="+mn-ea"/>
              </a:rPr>
              <a:t>国家药品审评中心出具</a:t>
            </a:r>
            <a:r>
              <a:rPr lang="en-US" altLang="zh-CN" sz="2000" b="1" noProof="0" dirty="0" smtClean="0">
                <a:ln>
                  <a:noFill/>
                </a:ln>
                <a:solidFill>
                  <a:srgbClr val="FF0000"/>
                </a:solidFill>
                <a:effectLst/>
                <a:uLnTx/>
                <a:uFillTx/>
                <a:latin typeface="微软雅黑" panose="020B0503020204020204" charset="-122"/>
                <a:ea typeface="微软雅黑" panose="020B0503020204020204" charset="-122"/>
                <a:sym typeface="+mn-ea"/>
              </a:rPr>
              <a:t>《</a:t>
            </a:r>
            <a:r>
              <a:rPr lang="zh-CN" altLang="en-US" sz="2000" b="1" noProof="0" dirty="0" smtClean="0">
                <a:ln>
                  <a:noFill/>
                </a:ln>
                <a:solidFill>
                  <a:srgbClr val="FF0000"/>
                </a:solidFill>
                <a:effectLst/>
                <a:uLnTx/>
                <a:uFillTx/>
                <a:latin typeface="微软雅黑" panose="020B0503020204020204" charset="-122"/>
                <a:ea typeface="微软雅黑" panose="020B0503020204020204" charset="-122"/>
                <a:sym typeface="+mn-ea"/>
              </a:rPr>
              <a:t>技术评审报告</a:t>
            </a:r>
            <a:r>
              <a:rPr lang="en-US" altLang="zh-CN" sz="2000" b="1" noProof="0" dirty="0" smtClean="0">
                <a:ln>
                  <a:noFill/>
                </a:ln>
                <a:solidFill>
                  <a:srgbClr val="FF0000"/>
                </a:solidFill>
                <a:effectLst/>
                <a:uLnTx/>
                <a:uFillTx/>
                <a:latin typeface="微软雅黑" panose="020B0503020204020204" charset="-122"/>
                <a:ea typeface="微软雅黑" panose="020B0503020204020204" charset="-122"/>
                <a:sym typeface="+mn-ea"/>
              </a:rPr>
              <a:t>》</a:t>
            </a:r>
            <a:r>
              <a:rPr lang="zh-CN" altLang="en-US" sz="2000" noProof="0" dirty="0" smtClean="0">
                <a:ln>
                  <a:noFill/>
                </a:ln>
                <a:solidFill>
                  <a:srgbClr val="000000"/>
                </a:solidFill>
                <a:effectLst/>
                <a:uLnTx/>
                <a:uFillTx/>
                <a:latin typeface="微软雅黑" panose="020B0503020204020204" charset="-122"/>
                <a:ea typeface="微软雅黑" panose="020B0503020204020204" charset="-122"/>
                <a:sym typeface="+mn-ea"/>
              </a:rPr>
              <a:t>中关于本药品有效性的描述：</a:t>
            </a:r>
            <a:endParaRPr lang="zh-CN" altLang="zh-CN" sz="2000" dirty="0">
              <a:latin typeface="微软雅黑" panose="020B0503020204020204" charset="-122"/>
              <a:ea typeface="微软雅黑" panose="020B0503020204020204" charset="-122"/>
              <a:cs typeface="宋体" panose="02010600030101010101" pitchFamily="2" charset="-122"/>
              <a:sym typeface="+mn-ea"/>
            </a:endParaRPr>
          </a:p>
          <a:p>
            <a:pPr>
              <a:lnSpc>
                <a:spcPct val="140000"/>
              </a:lnSpc>
            </a:pPr>
            <a:r>
              <a:rPr lang="zh-CN" altLang="zh-CN" sz="2000" dirty="0">
                <a:latin typeface="微软雅黑" panose="020B0503020204020204" charset="-122"/>
                <a:ea typeface="微软雅黑" panose="020B0503020204020204" charset="-122"/>
                <a:cs typeface="宋体" panose="02010600030101010101" pitchFamily="2" charset="-122"/>
                <a:sym typeface="+mn-ea"/>
              </a:rPr>
              <a:t>临床药理学研究证明，在给药剂量相同的情况下</a:t>
            </a:r>
            <a:r>
              <a:rPr lang="zh-CN" altLang="zh-CN" sz="2000" dirty="0">
                <a:solidFill>
                  <a:schemeClr val="tx1"/>
                </a:solidFill>
                <a:latin typeface="微软雅黑" panose="020B0503020204020204" charset="-122"/>
                <a:ea typeface="微软雅黑" panose="020B0503020204020204" charset="-122"/>
                <a:cs typeface="宋体" panose="02010600030101010101" pitchFamily="2" charset="-122"/>
                <a:sym typeface="+mn-ea"/>
              </a:rPr>
              <a:t>，</a:t>
            </a:r>
            <a:r>
              <a:rPr lang="zh-CN" altLang="zh-CN" sz="2000" b="1" dirty="0">
                <a:solidFill>
                  <a:srgbClr val="FF0000"/>
                </a:solidFill>
                <a:latin typeface="微软雅黑" panose="020B0503020204020204" charset="-122"/>
                <a:ea typeface="微软雅黑" panose="020B0503020204020204" charset="-122"/>
                <a:cs typeface="宋体" panose="02010600030101010101" pitchFamily="2" charset="-122"/>
                <a:sym typeface="+mn-ea"/>
              </a:rPr>
              <a:t>本品舌下给药与原研依达拉奉注射液静脉给药生物等效</a:t>
            </a:r>
            <a:r>
              <a:rPr lang="zh-CN" altLang="zh-CN" sz="2000" dirty="0">
                <a:latin typeface="微软雅黑" panose="020B0503020204020204" charset="-122"/>
                <a:ea typeface="微软雅黑" panose="020B0503020204020204" charset="-122"/>
                <a:cs typeface="宋体" panose="02010600030101010101" pitchFamily="2" charset="-122"/>
                <a:sym typeface="+mn-ea"/>
              </a:rPr>
              <a:t>，可以将原研依达拉奉注射液的疗效外推至本品，可支持本品与原研依达拉奉注射液具有相同的临床疗效。</a:t>
            </a:r>
            <a:endParaRPr lang="zh-CN" altLang="zh-CN" sz="2000" dirty="0">
              <a:solidFill>
                <a:srgbClr val="FF0000"/>
              </a:solidFill>
              <a:latin typeface="微软雅黑" panose="020B0503020204020204" charset="-122"/>
              <a:ea typeface="微软雅黑" panose="020B0503020204020204" charset="-122"/>
              <a:cs typeface="宋体" panose="02010600030101010101" pitchFamily="2"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59" y="8255"/>
            <a:ext cx="2096611" cy="879795"/>
          </a:xfrm>
          <a:prstGeom prst="rect">
            <a:avLst/>
          </a:prstGeom>
        </p:spPr>
      </p:pic>
      <p:sp>
        <p:nvSpPr>
          <p:cNvPr id="2" name="标题 1"/>
          <p:cNvSpPr>
            <a:spLocks noGrp="1"/>
          </p:cNvSpPr>
          <p:nvPr>
            <p:ph type="title"/>
            <p:custDataLst>
              <p:tags r:id="rId3"/>
            </p:custDataLst>
          </p:nvPr>
        </p:nvSpPr>
        <p:spPr>
          <a:xfrm>
            <a:off x="2096770" y="325755"/>
            <a:ext cx="2817495" cy="427990"/>
          </a:xfrm>
        </p:spPr>
        <p:txBody>
          <a:bodyPr vert="horz" lIns="91440" tIns="45720" rIns="91440" bIns="45720" rtlCol="0" anchor="t">
            <a:noAutofit/>
          </a:bodyPr>
          <a:p>
            <a:pPr lvl="0" algn="l">
              <a:buClrTx/>
              <a:buSzTx/>
              <a:buFontTx/>
            </a:pPr>
            <a:r>
              <a:rPr lang="en-US" altLang="zh-CN" b="1">
                <a:latin typeface="微软雅黑" panose="020B0503020204020204" charset="-122"/>
                <a:ea typeface="微软雅黑" panose="020B0503020204020204" charset="-122"/>
                <a:cs typeface="微软雅黑" panose="020B0503020204020204" charset="-122"/>
                <a:sym typeface="+mn-ea"/>
              </a:rPr>
              <a:t>3、有效性</a:t>
            </a:r>
            <a:r>
              <a:rPr lang="en-US" altLang="zh-CN" b="1">
                <a:latin typeface="微软雅黑" panose="020B0503020204020204" charset="-122"/>
                <a:ea typeface="微软雅黑" panose="020B0503020204020204" charset="-122"/>
                <a:cs typeface="微软雅黑" panose="020B0503020204020204" charset="-122"/>
                <a:sym typeface="+mn-ea"/>
              </a:rPr>
              <a:t>2/2</a:t>
            </a:r>
            <a:endParaRPr lang="en-US" altLang="zh-CN" b="1">
              <a:latin typeface="微软雅黑" panose="020B0503020204020204" charset="-122"/>
              <a:ea typeface="微软雅黑" panose="020B0503020204020204" charset="-122"/>
              <a:cs typeface="微软雅黑" panose="020B0503020204020204" charset="-122"/>
              <a:sym typeface="+mn-ea"/>
            </a:endParaRPr>
          </a:p>
        </p:txBody>
      </p:sp>
      <p:sp>
        <p:nvSpPr>
          <p:cNvPr id="11" name="文本框 10"/>
          <p:cNvSpPr txBox="1"/>
          <p:nvPr>
            <p:custDataLst>
              <p:tags r:id="rId4"/>
            </p:custDataLst>
          </p:nvPr>
        </p:nvSpPr>
        <p:spPr>
          <a:xfrm>
            <a:off x="853440" y="1165860"/>
            <a:ext cx="10697210" cy="1250950"/>
          </a:xfrm>
          <a:prstGeom prst="rect">
            <a:avLst/>
          </a:prstGeom>
          <a:noFill/>
        </p:spPr>
        <p:txBody>
          <a:bodyPr wrap="square">
            <a:noAutofit/>
          </a:bodyPr>
          <a:p>
            <a:pPr marL="342900" indent="-342900" algn="just">
              <a:lnSpc>
                <a:spcPct val="110000"/>
              </a:lnSpc>
              <a:buFont typeface="Wingdings" panose="05000000000000000000" pitchFamily="2" charset="2"/>
              <a:buChar char="n"/>
            </a:pPr>
            <a:r>
              <a:rPr lang="zh-CN" altLang="en-US" sz="2000" b="1" dirty="0">
                <a:solidFill>
                  <a:srgbClr val="FF0000"/>
                </a:solidFill>
                <a:latin typeface="微软雅黑" panose="020B0503020204020204" charset="-122"/>
                <a:ea typeface="微软雅黑" panose="020B0503020204020204" charset="-122"/>
                <a:cs typeface="微软雅黑" panose="020B0503020204020204" charset="-122"/>
              </a:rPr>
              <a:t>依达拉奉纳入</a:t>
            </a:r>
            <a:r>
              <a:rPr lang="en-US" altLang="zh-CN" sz="2000" b="1" dirty="0">
                <a:solidFill>
                  <a:srgbClr val="FF0000"/>
                </a:solidFill>
                <a:latin typeface="微软雅黑" panose="020B0503020204020204" charset="-122"/>
                <a:ea typeface="微软雅黑" panose="020B0503020204020204" charset="-122"/>
                <a:cs typeface="微软雅黑" panose="020B0503020204020204" charset="-122"/>
              </a:rPr>
              <a:t>2012</a:t>
            </a:r>
            <a:r>
              <a:rPr lang="zh-CN" altLang="zh-CN" sz="2000" b="1" dirty="0">
                <a:solidFill>
                  <a:srgbClr val="FF0000"/>
                </a:solidFill>
                <a:latin typeface="微软雅黑" panose="020B0503020204020204" charset="-122"/>
                <a:ea typeface="微软雅黑" panose="020B0503020204020204" charset="-122"/>
                <a:cs typeface="微软雅黑" panose="020B0503020204020204" charset="-122"/>
              </a:rPr>
              <a:t>年《肌萎缩侧索硬化症诊断与治疗指南》和</a:t>
            </a:r>
            <a:r>
              <a:rPr lang="en-US" altLang="zh-CN" sz="2000" b="1" dirty="0">
                <a:solidFill>
                  <a:srgbClr val="FF0000"/>
                </a:solidFill>
                <a:latin typeface="微软雅黑" panose="020B0503020204020204" charset="-122"/>
                <a:ea typeface="微软雅黑" panose="020B0503020204020204" charset="-122"/>
                <a:cs typeface="微软雅黑" panose="020B0503020204020204" charset="-122"/>
              </a:rPr>
              <a:t>2019</a:t>
            </a:r>
            <a:r>
              <a:rPr lang="zh-CN" altLang="zh-CN" sz="2000" b="1" dirty="0">
                <a:solidFill>
                  <a:srgbClr val="FF0000"/>
                </a:solidFill>
                <a:latin typeface="微软雅黑" panose="020B0503020204020204" charset="-122"/>
                <a:ea typeface="微软雅黑" panose="020B0503020204020204" charset="-122"/>
                <a:cs typeface="微软雅黑" panose="020B0503020204020204" charset="-122"/>
              </a:rPr>
              <a:t>年《罕见病诊疗指南》治疗药物</a:t>
            </a:r>
            <a:endParaRPr lang="zh-CN" altLang="zh-CN" sz="2000" b="1" dirty="0">
              <a:latin typeface="微软雅黑" panose="020B0503020204020204" charset="-122"/>
              <a:ea typeface="微软雅黑" panose="020B0503020204020204" charset="-122"/>
              <a:cs typeface="微软雅黑" panose="020B0503020204020204" charset="-122"/>
            </a:endParaRPr>
          </a:p>
          <a:p>
            <a:pPr marL="342900" indent="-342900" algn="just">
              <a:lnSpc>
                <a:spcPct val="80000"/>
              </a:lnSpc>
              <a:buFont typeface="Wingdings" panose="05000000000000000000" pitchFamily="2" charset="2"/>
              <a:buChar char="n"/>
            </a:pPr>
            <a:endParaRPr lang="zh-CN" altLang="zh-CN" sz="2000" b="1" dirty="0">
              <a:solidFill>
                <a:srgbClr val="FF0000"/>
              </a:solidFill>
              <a:latin typeface="微软雅黑" panose="020B0503020204020204" charset="-122"/>
              <a:ea typeface="微软雅黑" panose="020B0503020204020204" charset="-122"/>
              <a:cs typeface="微软雅黑" panose="020B0503020204020204" charset="-122"/>
            </a:endParaRPr>
          </a:p>
          <a:p>
            <a:pPr marL="342900" indent="-342900" algn="just">
              <a:lnSpc>
                <a:spcPct val="80000"/>
              </a:lnSpc>
              <a:buFont typeface="Wingdings" panose="05000000000000000000" pitchFamily="2" charset="2"/>
              <a:buChar char="n"/>
            </a:pPr>
            <a:r>
              <a:rPr lang="zh-CN" altLang="en-US" sz="2000">
                <a:latin typeface="微软雅黑" panose="020B0503020204020204" charset="-122"/>
                <a:ea typeface="微软雅黑" panose="020B0503020204020204" charset="-122"/>
                <a:cs typeface="微软雅黑" panose="020B0503020204020204" charset="-122"/>
                <a:sym typeface="+mn-ea"/>
              </a:rPr>
              <a:t>日本原研厂家开展了四项临床研究证实依达拉奉治疗</a:t>
            </a:r>
            <a:r>
              <a:rPr lang="en-US" altLang="zh-CN" sz="2000">
                <a:latin typeface="微软雅黑" panose="020B0503020204020204" charset="-122"/>
                <a:ea typeface="微软雅黑" panose="020B0503020204020204" charset="-122"/>
                <a:cs typeface="微软雅黑" panose="020B0503020204020204" charset="-122"/>
                <a:sym typeface="+mn-ea"/>
              </a:rPr>
              <a:t>ALS</a:t>
            </a:r>
            <a:r>
              <a:rPr lang="zh-CN" altLang="en-US" sz="2000">
                <a:latin typeface="微软雅黑" panose="020B0503020204020204" charset="-122"/>
                <a:ea typeface="微软雅黑" panose="020B0503020204020204" charset="-122"/>
                <a:cs typeface="微软雅黑" panose="020B0503020204020204" charset="-122"/>
                <a:sym typeface="+mn-ea"/>
              </a:rPr>
              <a:t>疾病的疗效和安全性：</a:t>
            </a:r>
            <a:endParaRPr lang="zh-CN" altLang="en-US" sz="2000">
              <a:latin typeface="微软雅黑" panose="020B0503020204020204" charset="-122"/>
              <a:ea typeface="微软雅黑" panose="020B0503020204020204" charset="-122"/>
              <a:cs typeface="微软雅黑" panose="020B0503020204020204" charset="-122"/>
            </a:endParaRPr>
          </a:p>
          <a:p>
            <a:pPr marL="342900" indent="-342900" algn="just">
              <a:lnSpc>
                <a:spcPct val="80000"/>
              </a:lnSpc>
              <a:buFont typeface="Wingdings" panose="05000000000000000000" pitchFamily="2" charset="2"/>
              <a:buChar char="n"/>
            </a:pPr>
            <a:endParaRPr lang="zh-CN" altLang="zh-CN" sz="2000" dirty="0">
              <a:latin typeface="微软雅黑" panose="020B0503020204020204" charset="-122"/>
              <a:ea typeface="微软雅黑" panose="020B0503020204020204" charset="-122"/>
              <a:cs typeface="微软雅黑" panose="020B0503020204020204" charset="-122"/>
            </a:endParaRPr>
          </a:p>
          <a:p>
            <a:pPr marL="342900" indent="-342900" algn="just">
              <a:buFont typeface="Wingdings" panose="05000000000000000000" pitchFamily="2" charset="2"/>
              <a:buChar char="n"/>
            </a:pPr>
            <a:endParaRPr lang="zh-CN" altLang="zh-CN" sz="2000" dirty="0">
              <a:latin typeface="微软雅黑" panose="020B0503020204020204" charset="-122"/>
              <a:ea typeface="微软雅黑" panose="020B0503020204020204" charset="-122"/>
              <a:cs typeface="微软雅黑" panose="020B0503020204020204" charset="-122"/>
            </a:endParaRPr>
          </a:p>
        </p:txBody>
      </p:sp>
      <p:graphicFrame>
        <p:nvGraphicFramePr>
          <p:cNvPr id="3" name="表格 16"/>
          <p:cNvGraphicFramePr>
            <a:graphicFrameLocks noGrp="1"/>
          </p:cNvGraphicFramePr>
          <p:nvPr>
            <p:custDataLst>
              <p:tags r:id="rId5"/>
            </p:custDataLst>
          </p:nvPr>
        </p:nvGraphicFramePr>
        <p:xfrm>
          <a:off x="972820" y="2776220"/>
          <a:ext cx="10246995" cy="3717925"/>
        </p:xfrm>
        <a:graphic>
          <a:graphicData uri="http://schemas.openxmlformats.org/drawingml/2006/table">
            <a:tbl>
              <a:tblPr firstRow="1" bandRow="1">
                <a:tableStyleId>{B301B821-A1FF-4177-AEE7-76D212191A09}</a:tableStyleId>
              </a:tblPr>
              <a:tblGrid>
                <a:gridCol w="2660650"/>
                <a:gridCol w="7586345"/>
              </a:tblGrid>
              <a:tr h="459105">
                <a:tc>
                  <a:txBody>
                    <a:bodyPr/>
                    <a:p>
                      <a:pPr algn="ctr"/>
                      <a:r>
                        <a:rPr lang="zh-CN" altLang="en-US" sz="2000" b="1" dirty="0">
                          <a:solidFill>
                            <a:schemeClr val="tx1"/>
                          </a:solidFill>
                          <a:latin typeface="微软雅黑" panose="020B0503020204020204" charset="-122"/>
                          <a:ea typeface="微软雅黑" panose="020B0503020204020204" charset="-122"/>
                        </a:rPr>
                        <a:t>研究</a:t>
                      </a:r>
                      <a:endParaRPr lang="zh-CN" altLang="en-US" sz="2000" b="1" dirty="0">
                        <a:solidFill>
                          <a:schemeClr val="tx1"/>
                        </a:solidFill>
                        <a:latin typeface="微软雅黑" panose="020B0503020204020204" charset="-122"/>
                        <a:ea typeface="微软雅黑" panose="020B0503020204020204" charset="-122"/>
                      </a:endParaRPr>
                    </a:p>
                  </a:txBody>
                  <a:tcPr anchor="ctr" anchorCtr="0">
                    <a:lnL w="12700" cmpd="sng">
                      <a:solidFill>
                        <a:schemeClr val="accent1"/>
                      </a:solidFill>
                      <a:prstDash val="solid"/>
                    </a:lnL>
                    <a:lnR w="12700">
                      <a:solidFill>
                        <a:schemeClr val="accent1"/>
                      </a:solidFill>
                      <a:prstDash val="solid"/>
                    </a:lnR>
                    <a:lnT w="12700" cmpd="sng">
                      <a:solidFill>
                        <a:schemeClr val="accent1"/>
                      </a:solidFill>
                      <a:prstDash val="solid"/>
                    </a:lnT>
                    <a:lnB w="12700" cmpd="sng">
                      <a:solidFill>
                        <a:schemeClr val="accent1"/>
                      </a:solidFill>
                      <a:prstDash val="solid"/>
                    </a:lnB>
                    <a:noFill/>
                  </a:tcPr>
                </a:tc>
                <a:tc>
                  <a:txBody>
                    <a:bodyPr/>
                    <a:p>
                      <a:pPr algn="ctr"/>
                      <a:r>
                        <a:rPr lang="zh-CN" altLang="en-US" sz="2000" b="1" dirty="0">
                          <a:solidFill>
                            <a:schemeClr val="tx1"/>
                          </a:solidFill>
                          <a:latin typeface="微软雅黑" panose="020B0503020204020204" charset="-122"/>
                          <a:ea typeface="微软雅黑" panose="020B0503020204020204" charset="-122"/>
                        </a:rPr>
                        <a:t>结论</a:t>
                      </a:r>
                      <a:endParaRPr lang="zh-CN" altLang="en-US" sz="2000" b="1" dirty="0">
                        <a:solidFill>
                          <a:schemeClr val="tx1"/>
                        </a:solidFill>
                        <a:latin typeface="微软雅黑" panose="020B0503020204020204" charset="-122"/>
                        <a:ea typeface="微软雅黑" panose="020B0503020204020204" charset="-122"/>
                      </a:endParaRPr>
                    </a:p>
                  </a:txBody>
                  <a:tcPr anchor="ctr" anchorCtr="0">
                    <a:lnL w="12700">
                      <a:solidFill>
                        <a:schemeClr val="accent1"/>
                      </a:solidFill>
                      <a:prstDash val="solid"/>
                    </a:lnL>
                    <a:noFill/>
                  </a:tcPr>
                </a:tc>
              </a:tr>
              <a:tr h="720725">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sz="1600" b="0" dirty="0">
                          <a:solidFill>
                            <a:schemeClr val="tx1"/>
                          </a:solidFill>
                          <a:effectLst/>
                          <a:latin typeface="微软雅黑" panose="020B0503020204020204" charset="-122"/>
                          <a:ea typeface="微软雅黑" panose="020B0503020204020204" charset="-122"/>
                          <a:cs typeface="微软雅黑" panose="020B0503020204020204" charset="-122"/>
                          <a:sym typeface="+mn-ea"/>
                        </a:rPr>
                        <a:t>MCI186-16</a:t>
                      </a:r>
                      <a:endParaRPr lang="en-US" altLang="zh-CN" sz="1600" b="0" baseline="30000" dirty="0">
                        <a:solidFill>
                          <a:schemeClr val="tx1"/>
                        </a:solidFill>
                        <a:effectLst/>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a:solidFill>
                        <a:schemeClr val="accent1"/>
                      </a:solidFill>
                      <a:prstDash val="solid"/>
                    </a:lnR>
                    <a:lnT w="12700" cmpd="sng">
                      <a:solidFill>
                        <a:schemeClr val="accent1"/>
                      </a:solidFill>
                      <a:prstDash val="solid"/>
                    </a:lnT>
                    <a:lnB w="12700" cmpd="sng">
                      <a:solidFill>
                        <a:schemeClr val="accent1"/>
                      </a:solidFill>
                      <a:prstDash val="solid"/>
                    </a:lnB>
                    <a:solidFill>
                      <a:schemeClr val="accent1">
                        <a:lumMod val="20000"/>
                        <a:lumOff val="80000"/>
                      </a:schemeClr>
                    </a:solidFill>
                  </a:tcPr>
                </a:tc>
                <a:tc>
                  <a:txBody>
                    <a:bodyPr/>
                    <a:p>
                      <a:pPr marL="0" lvl="0" algn="just" defTabSz="914400" rtl="0" eaLnBrk="1" latinLnBrk="0" hangingPunct="1"/>
                      <a:r>
                        <a:rPr lang="en-US" sz="1600" b="0" dirty="0">
                          <a:solidFill>
                            <a:schemeClr val="tx1"/>
                          </a:solidFill>
                          <a:effectLst/>
                          <a:latin typeface="微软雅黑" panose="020B0503020204020204" charset="-122"/>
                          <a:ea typeface="微软雅黑" panose="020B0503020204020204" charset="-122"/>
                          <a:cs typeface="微软雅黑" panose="020B0503020204020204" charset="-122"/>
                          <a:sym typeface="+mn-ea"/>
                        </a:rPr>
                        <a:t>依达拉奉组对ALSFRS-R的降低幅度小于安慰剂组，两组患者不良事件</a:t>
                      </a:r>
                      <a:r>
                        <a:rPr lang="zh-CN" altLang="en-US" sz="1600" dirty="0">
                          <a:solidFill>
                            <a:schemeClr val="tx1"/>
                          </a:solidFill>
                          <a:effectLst/>
                          <a:latin typeface="微软雅黑" panose="020B0503020204020204" charset="-122"/>
                          <a:ea typeface="微软雅黑" panose="020B0503020204020204" charset="-122"/>
                          <a:cs typeface="微软雅黑" panose="020B0503020204020204" charset="-122"/>
                          <a:sym typeface="+mn-ea"/>
                        </a:rPr>
                        <a:t>发生率</a:t>
                      </a:r>
                      <a:r>
                        <a:rPr lang="en-US" sz="1600" b="0" dirty="0">
                          <a:solidFill>
                            <a:schemeClr val="tx1"/>
                          </a:solidFill>
                          <a:effectLst/>
                          <a:latin typeface="微软雅黑" panose="020B0503020204020204" charset="-122"/>
                          <a:ea typeface="微软雅黑" panose="020B0503020204020204" charset="-122"/>
                          <a:cs typeface="微软雅黑" panose="020B0503020204020204" charset="-122"/>
                          <a:sym typeface="+mn-ea"/>
                        </a:rPr>
                        <a:t>相似。</a:t>
                      </a:r>
                      <a:endParaRPr lang="en-US" sz="1600" b="0" dirty="0">
                        <a:solidFill>
                          <a:schemeClr val="tx1"/>
                        </a:solidFill>
                        <a:effectLst/>
                        <a:latin typeface="微软雅黑" panose="020B0503020204020204" charset="-122"/>
                        <a:ea typeface="微软雅黑" panose="020B0503020204020204" charset="-122"/>
                        <a:cs typeface="微软雅黑" panose="020B0503020204020204" charset="-122"/>
                        <a:sym typeface="+mn-ea"/>
                      </a:endParaRPr>
                    </a:p>
                  </a:txBody>
                  <a:tcPr anchor="ctr" anchorCtr="0">
                    <a:lnL w="12700">
                      <a:solidFill>
                        <a:schemeClr val="accent1"/>
                      </a:solidFill>
                      <a:prstDash val="solid"/>
                    </a:lnL>
                    <a:solidFill>
                      <a:schemeClr val="accent1">
                        <a:lumMod val="20000"/>
                        <a:lumOff val="80000"/>
                      </a:schemeClr>
                    </a:solidFill>
                  </a:tcPr>
                </a:tc>
              </a:tr>
              <a:tr h="758190">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sz="1600" dirty="0">
                          <a:solidFill>
                            <a:schemeClr val="tx1"/>
                          </a:solidFill>
                          <a:effectLst/>
                          <a:latin typeface="微软雅黑" panose="020B0503020204020204" charset="-122"/>
                          <a:ea typeface="微软雅黑" panose="020B0503020204020204" charset="-122"/>
                          <a:cs typeface="微软雅黑" panose="020B0503020204020204" charset="-122"/>
                          <a:sym typeface="+mn-ea"/>
                        </a:rPr>
                        <a:t>MCI186-17</a:t>
                      </a:r>
                      <a:endParaRPr lang="en-US" altLang="en-US" sz="1600" b="0" baseline="30000" dirty="0">
                        <a:solidFill>
                          <a:schemeClr val="tx1"/>
                        </a:solidFill>
                        <a:effectLst/>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a:solidFill>
                        <a:schemeClr val="accent1"/>
                      </a:solidFill>
                      <a:prstDash val="solid"/>
                    </a:lnR>
                    <a:lnT w="12700" cmpd="sng">
                      <a:solidFill>
                        <a:schemeClr val="accent1"/>
                      </a:solidFill>
                      <a:prstDash val="solid"/>
                    </a:lnT>
                    <a:lnB w="12700" cmpd="sng">
                      <a:solidFill>
                        <a:schemeClr val="accent1"/>
                      </a:solidFill>
                      <a:prstDash val="solid"/>
                    </a:lnB>
                  </a:tcPr>
                </a:tc>
                <a:tc>
                  <a:txBody>
                    <a:bodyPr/>
                    <a:p>
                      <a:pPr marL="0" lvl="0" algn="just" defTabSz="914400" rtl="0" eaLnBrk="1" latinLnBrk="0" hangingPunct="1"/>
                      <a:r>
                        <a:rPr lang="zh-CN" altLang="en-US" sz="1600" b="0" dirty="0">
                          <a:solidFill>
                            <a:schemeClr val="tx1"/>
                          </a:solidFill>
                          <a:latin typeface="微软雅黑" panose="020B0503020204020204" charset="-122"/>
                          <a:ea typeface="微软雅黑" panose="020B0503020204020204" charset="-122"/>
                          <a:cs typeface="微软雅黑" panose="020B0503020204020204" charset="-122"/>
                          <a:sym typeface="+mn-ea"/>
                        </a:rPr>
                        <a:t>依达拉奉治疗EESP患者时，可能具有长达15个周期的潜在疗效。 </a:t>
                      </a:r>
                      <a:endParaRPr lang="zh-CN" altLang="en-US" sz="1600" b="0" dirty="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a:solidFill>
                        <a:schemeClr val="accent1"/>
                      </a:solidFill>
                      <a:prstDash val="solid"/>
                    </a:lnL>
                  </a:tcPr>
                </a:tc>
              </a:tr>
              <a:tr h="954405">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dirty="0">
                          <a:solidFill>
                            <a:schemeClr val="tx1"/>
                          </a:solidFill>
                          <a:latin typeface="微软雅黑" panose="020B0503020204020204" charset="-122"/>
                          <a:ea typeface="微软雅黑" panose="020B0503020204020204" charset="-122"/>
                          <a:cs typeface="微软雅黑" panose="020B0503020204020204" charset="-122"/>
                          <a:sym typeface="+mn-ea"/>
                        </a:rPr>
                        <a:t>MCI186-19</a:t>
                      </a:r>
                      <a:endParaRPr lang="zh-CN" altLang="en-US" sz="1600" b="0" dirty="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a:solidFill>
                        <a:schemeClr val="accent1"/>
                      </a:solidFill>
                      <a:prstDash val="solid"/>
                    </a:lnR>
                    <a:lnT w="12700" cmpd="sng">
                      <a:solidFill>
                        <a:schemeClr val="accent1"/>
                      </a:solidFill>
                      <a:prstDash val="solid"/>
                    </a:lnT>
                    <a:lnB w="12700" cmpd="sng">
                      <a:solidFill>
                        <a:schemeClr val="accent1"/>
                      </a:solidFill>
                      <a:prstDash val="solid"/>
                    </a:lnB>
                    <a:solidFill>
                      <a:schemeClr val="accent1">
                        <a:lumMod val="20000"/>
                        <a:lumOff val="80000"/>
                      </a:schemeClr>
                    </a:solidFill>
                  </a:tcPr>
                </a:tc>
                <a:tc>
                  <a:txBody>
                    <a:bodyPr/>
                    <a:p>
                      <a:pPr marL="0" lvl="0" algn="just" defTabSz="914400" rtl="0" eaLnBrk="1" latinLnBrk="0" hangingPunct="1"/>
                      <a:r>
                        <a:rPr lang="zh-CN" altLang="en-US" sz="1600" b="0" dirty="0">
                          <a:solidFill>
                            <a:schemeClr val="tx1"/>
                          </a:solidFill>
                          <a:latin typeface="微软雅黑" panose="020B0503020204020204" charset="-122"/>
                          <a:ea typeface="微软雅黑" panose="020B0503020204020204" charset="-122"/>
                          <a:cs typeface="微软雅黑" panose="020B0503020204020204" charset="-122"/>
                        </a:rPr>
                        <a:t>依达拉奉对部分ALS患者显示出疗效，这些患者符合之前 3 期研究事后分析中确定的标准，与安慰剂相比，ALSFRS-R 评分下降幅度明显较小。</a:t>
                      </a:r>
                      <a:endParaRPr lang="zh-CN" altLang="en-US" sz="1600" b="0" dirty="0">
                        <a:solidFill>
                          <a:schemeClr val="tx1"/>
                        </a:solidFill>
                        <a:latin typeface="微软雅黑" panose="020B0503020204020204" charset="-122"/>
                        <a:ea typeface="微软雅黑" panose="020B0503020204020204" charset="-122"/>
                        <a:cs typeface="微软雅黑" panose="020B0503020204020204" charset="-122"/>
                      </a:endParaRPr>
                    </a:p>
                  </a:txBody>
                  <a:tcPr anchor="ctr" anchorCtr="0">
                    <a:lnL w="12700">
                      <a:solidFill>
                        <a:schemeClr val="accent1"/>
                      </a:solidFill>
                      <a:prstDash val="solid"/>
                    </a:lnL>
                    <a:solidFill>
                      <a:schemeClr val="accent1">
                        <a:lumMod val="20000"/>
                        <a:lumOff val="80000"/>
                      </a:schemeClr>
                    </a:solidFill>
                  </a:tcPr>
                </a:tc>
              </a:tr>
              <a:tr h="825500">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sz="1600" dirty="0">
                          <a:solidFill>
                            <a:schemeClr val="tx1"/>
                          </a:solidFill>
                          <a:effectLst/>
                          <a:latin typeface="微软雅黑" panose="020B0503020204020204" charset="-122"/>
                          <a:ea typeface="微软雅黑" panose="020B0503020204020204" charset="-122"/>
                          <a:cs typeface="微软雅黑" panose="020B0503020204020204" charset="-122"/>
                          <a:sym typeface="+mn-ea"/>
                        </a:rPr>
                        <a:t>MCI186-19</a:t>
                      </a:r>
                      <a:r>
                        <a:rPr lang="zh-CN" altLang="en-US" sz="1600" dirty="0">
                          <a:solidFill>
                            <a:schemeClr val="tx1"/>
                          </a:solidFill>
                          <a:effectLst/>
                          <a:latin typeface="微软雅黑" panose="020B0503020204020204" charset="-122"/>
                          <a:ea typeface="微软雅黑" panose="020B0503020204020204" charset="-122"/>
                          <a:cs typeface="微软雅黑" panose="020B0503020204020204" charset="-122"/>
                          <a:sym typeface="+mn-ea"/>
                        </a:rPr>
                        <a:t>的扩展研究</a:t>
                      </a:r>
                      <a:endParaRPr lang="zh-CN" altLang="en-US" sz="1600" b="0" baseline="30000" dirty="0">
                        <a:solidFill>
                          <a:schemeClr val="tx1"/>
                        </a:solidFill>
                        <a:effectLst/>
                        <a:latin typeface="微软雅黑" panose="020B0503020204020204" charset="-122"/>
                        <a:ea typeface="微软雅黑" panose="020B0503020204020204" charset="-122"/>
                        <a:cs typeface="微软雅黑" panose="020B0503020204020204" charset="-122"/>
                        <a:sym typeface="+mn-ea"/>
                      </a:endParaRPr>
                    </a:p>
                  </a:txBody>
                  <a:tcPr anchor="ctr" anchorCtr="0">
                    <a:lnL w="12700" cmpd="sng">
                      <a:solidFill>
                        <a:schemeClr val="accent1"/>
                      </a:solidFill>
                      <a:prstDash val="solid"/>
                    </a:lnL>
                    <a:lnR w="12700">
                      <a:solidFill>
                        <a:schemeClr val="accent1"/>
                      </a:solidFill>
                      <a:prstDash val="solid"/>
                    </a:lnR>
                    <a:lnT w="12700" cmpd="sng">
                      <a:solidFill>
                        <a:schemeClr val="accent1"/>
                      </a:solidFill>
                      <a:prstDash val="solid"/>
                    </a:lnT>
                    <a:lnB w="12700" cmpd="sng">
                      <a:solidFill>
                        <a:schemeClr val="accent1"/>
                      </a:solidFill>
                      <a:prstDash val="solid"/>
                    </a:lnB>
                  </a:tcPr>
                </a:tc>
                <a:tc>
                  <a:txBody>
                    <a:bodyPr/>
                    <a:p>
                      <a:pPr marL="0" lvl="0" algn="just" defTabSz="914400" rtl="0" eaLnBrk="1" latinLnBrk="0" hangingPunct="1"/>
                      <a:r>
                        <a:rPr lang="zh-CN" altLang="en-US" sz="1600" b="0" dirty="0">
                          <a:solidFill>
                            <a:schemeClr val="tx1"/>
                          </a:solidFill>
                          <a:latin typeface="微软雅黑" panose="020B0503020204020204" charset="-122"/>
                          <a:ea typeface="微软雅黑" panose="020B0503020204020204" charset="-122"/>
                          <a:cs typeface="微软雅黑" panose="020B0503020204020204" charset="-122"/>
                          <a:sym typeface="+mn-ea"/>
                        </a:rPr>
                        <a:t>即使在接受安慰剂6个月后，依达拉奉对ALS患者也是有益的，并且疗效可维持长达 1 年。</a:t>
                      </a:r>
                      <a:endParaRPr lang="zh-CN" altLang="en-US" sz="1600" b="0" dirty="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nchorCtr="0">
                    <a:lnL w="12700">
                      <a:solidFill>
                        <a:schemeClr val="accent1"/>
                      </a:solidFill>
                      <a:prstDash val="solid"/>
                    </a:ln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536" y="0"/>
            <a:ext cx="2096611" cy="879795"/>
          </a:xfrm>
          <a:prstGeom prst="rect">
            <a:avLst/>
          </a:prstGeom>
        </p:spPr>
      </p:pic>
      <p:sp>
        <p:nvSpPr>
          <p:cNvPr id="2" name="标题 1"/>
          <p:cNvSpPr>
            <a:spLocks noGrp="1"/>
          </p:cNvSpPr>
          <p:nvPr>
            <p:ph type="title"/>
            <p:custDataLst>
              <p:tags r:id="rId3"/>
            </p:custDataLst>
          </p:nvPr>
        </p:nvSpPr>
        <p:spPr>
          <a:xfrm>
            <a:off x="1997075" y="306705"/>
            <a:ext cx="2592070" cy="434975"/>
          </a:xfrm>
        </p:spPr>
        <p:txBody>
          <a:bodyPr vert="horz" lIns="91440" tIns="45720" rIns="91440" bIns="45720" rtlCol="0" anchor="t">
            <a:noAutofit/>
          </a:bodyPr>
          <a:p>
            <a:pPr lvl="0" algn="l">
              <a:buClrTx/>
              <a:buSzTx/>
              <a:buFontTx/>
            </a:pPr>
            <a:r>
              <a:rPr lang="en-US" altLang="zh-CN" b="1">
                <a:latin typeface="微软雅黑" panose="020B0503020204020204" charset="-122"/>
                <a:ea typeface="微软雅黑" panose="020B0503020204020204" charset="-122"/>
                <a:cs typeface="微软雅黑" panose="020B0503020204020204" charset="-122"/>
                <a:sym typeface="+mn-ea"/>
              </a:rPr>
              <a:t>4、创新性</a:t>
            </a:r>
            <a:endParaRPr lang="en-US" altLang="zh-CN" b="1">
              <a:latin typeface="微软雅黑" panose="020B0503020204020204" charset="-122"/>
              <a:ea typeface="微软雅黑" panose="020B0503020204020204" charset="-122"/>
              <a:cs typeface="微软雅黑" panose="020B0503020204020204" charset="-122"/>
              <a:sym typeface="+mn-ea"/>
            </a:endParaRPr>
          </a:p>
        </p:txBody>
      </p:sp>
      <p:graphicFrame>
        <p:nvGraphicFramePr>
          <p:cNvPr id="5" name="表格 4"/>
          <p:cNvGraphicFramePr/>
          <p:nvPr>
            <p:custDataLst>
              <p:tags r:id="rId4"/>
            </p:custDataLst>
          </p:nvPr>
        </p:nvGraphicFramePr>
        <p:xfrm>
          <a:off x="932180" y="2392680"/>
          <a:ext cx="10183495" cy="3442335"/>
        </p:xfrm>
        <a:graphic>
          <a:graphicData uri="http://schemas.openxmlformats.org/drawingml/2006/table">
            <a:tbl>
              <a:tblPr firstRow="1" bandRow="1">
                <a:tableStyleId>{5C22544A-7EE6-4342-B048-85BDC9FD1C3A}</a:tableStyleId>
              </a:tblPr>
              <a:tblGrid>
                <a:gridCol w="5029835"/>
                <a:gridCol w="5153660"/>
              </a:tblGrid>
              <a:tr h="774065">
                <a:tc>
                  <a:txBody>
                    <a:bodyPr/>
                    <a:p>
                      <a:pPr algn="ctr">
                        <a:buNone/>
                      </a:pPr>
                      <a:r>
                        <a:rPr lang="zh-CN" altLang="en-US" sz="1800" b="1" dirty="0">
                          <a:solidFill>
                            <a:schemeClr val="tx1"/>
                          </a:solidFill>
                          <a:latin typeface="微软雅黑" panose="020B0503020204020204" charset="-122"/>
                          <a:ea typeface="微软雅黑" panose="020B0503020204020204" charset="-122"/>
                          <a:cs typeface="+mn-ea"/>
                          <a:sym typeface="+mn-ea"/>
                        </a:rPr>
                        <a:t>机制创新</a:t>
                      </a:r>
                      <a:endParaRPr lang="zh-CN" altLang="en-US" sz="1800" b="1" dirty="0">
                        <a:solidFill>
                          <a:schemeClr val="tx1"/>
                        </a:solidFill>
                        <a:latin typeface="微软雅黑" panose="020B0503020204020204" charset="-122"/>
                        <a:ea typeface="微软雅黑" panose="020B0503020204020204" charset="-122"/>
                        <a:cs typeface="+mn-ea"/>
                        <a:sym typeface="+mn-ea"/>
                      </a:endParaRPr>
                    </a:p>
                  </a:txBody>
                  <a:tcPr anchor="ctr" anchorCtr="1">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accent1">
                        <a:lumMod val="20000"/>
                        <a:lumOff val="80000"/>
                      </a:schemeClr>
                    </a:solidFill>
                  </a:tcPr>
                </a:tc>
                <a:tc>
                  <a:txBody>
                    <a:bodyPr/>
                    <a:p>
                      <a:pPr algn="l">
                        <a:buClrTx/>
                        <a:buSzTx/>
                        <a:buFontTx/>
                        <a:buNone/>
                      </a:pPr>
                      <a:r>
                        <a:rPr lang="zh-CN" altLang="en-US" sz="1800" b="1">
                          <a:solidFill>
                            <a:schemeClr val="tx1"/>
                          </a:solidFill>
                          <a:latin typeface="微软雅黑" panose="020B0503020204020204" charset="-122"/>
                          <a:ea typeface="微软雅黑" panose="020B0503020204020204" charset="-122"/>
                          <a:sym typeface="+mn-ea"/>
                        </a:rPr>
                        <a:t>应用创新</a:t>
                      </a:r>
                      <a:endParaRPr lang="zh-CN" altLang="en-US" sz="1800" b="1">
                        <a:solidFill>
                          <a:schemeClr val="tx1"/>
                        </a:solidFill>
                        <a:latin typeface="微软雅黑" panose="020B0503020204020204" charset="-122"/>
                        <a:ea typeface="微软雅黑" panose="020B0503020204020204" charset="-122"/>
                        <a:sym typeface="+mn-ea"/>
                      </a:endParaRPr>
                    </a:p>
                  </a:txBody>
                  <a:tcPr anchor="ctr" anchorCtr="1">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accent1">
                        <a:lumMod val="20000"/>
                        <a:lumOff val="80000"/>
                      </a:schemeClr>
                    </a:solidFill>
                  </a:tcPr>
                </a:tc>
              </a:tr>
              <a:tr h="2570480">
                <a:tc>
                  <a:txBody>
                    <a:bodyPr/>
                    <a:p>
                      <a:pPr algn="l">
                        <a:lnSpc>
                          <a:spcPct val="140000"/>
                        </a:lnSpc>
                        <a:buNone/>
                      </a:pPr>
                      <a:r>
                        <a:rPr lang="zh-CN" altLang="en-US" sz="1600" b="0" dirty="0">
                          <a:solidFill>
                            <a:schemeClr val="tx1"/>
                          </a:solidFill>
                          <a:latin typeface="微软雅黑" panose="020B0503020204020204" charset="-122"/>
                          <a:ea typeface="微软雅黑" panose="020B0503020204020204" charset="-122"/>
                          <a:cs typeface="+mn-ea"/>
                          <a:sym typeface="+mn-ea"/>
                        </a:rPr>
                        <a:t>依达拉奉舌下片是具有</a:t>
                      </a:r>
                      <a:r>
                        <a:rPr lang="zh-CN" altLang="en-US" sz="1600" b="1" dirty="0">
                          <a:solidFill>
                            <a:srgbClr val="FF0000"/>
                          </a:solidFill>
                          <a:latin typeface="微软雅黑" panose="020B0503020204020204" charset="-122"/>
                          <a:ea typeface="微软雅黑" panose="020B0503020204020204" charset="-122"/>
                          <a:cs typeface="+mn-ea"/>
                          <a:sym typeface="+mn-ea"/>
                        </a:rPr>
                        <a:t>独立自主知识产权</a:t>
                      </a:r>
                      <a:r>
                        <a:rPr lang="zh-CN" altLang="en-US" sz="1600" b="0" dirty="0">
                          <a:solidFill>
                            <a:schemeClr val="tx1"/>
                          </a:solidFill>
                          <a:latin typeface="微软雅黑" panose="020B0503020204020204" charset="-122"/>
                          <a:ea typeface="微软雅黑" panose="020B0503020204020204" charset="-122"/>
                          <a:cs typeface="+mn-ea"/>
                          <a:sym typeface="+mn-ea"/>
                        </a:rPr>
                        <a:t>的</a:t>
                      </a:r>
                      <a:r>
                        <a:rPr lang="zh-CN" altLang="en-US" sz="1600" b="1" dirty="0">
                          <a:solidFill>
                            <a:srgbClr val="FF0000"/>
                          </a:solidFill>
                          <a:latin typeface="微软雅黑" panose="020B0503020204020204" charset="-122"/>
                          <a:ea typeface="微软雅黑" panose="020B0503020204020204" charset="-122"/>
                          <a:cs typeface="+mn-ea"/>
                          <a:sym typeface="+mn-ea"/>
                        </a:rPr>
                        <a:t>2.2类改良型新药</a:t>
                      </a:r>
                      <a:r>
                        <a:rPr lang="zh-CN" altLang="en-US" sz="1600" b="0" dirty="0">
                          <a:solidFill>
                            <a:schemeClr val="tx1"/>
                          </a:solidFill>
                          <a:latin typeface="微软雅黑" panose="020B0503020204020204" charset="-122"/>
                          <a:ea typeface="微软雅黑" panose="020B0503020204020204" charset="-122"/>
                          <a:cs typeface="+mn-ea"/>
                          <a:sym typeface="+mn-ea"/>
                        </a:rPr>
                        <a:t>。是</a:t>
                      </a:r>
                      <a:r>
                        <a:rPr lang="zh-CN" altLang="en-US" sz="1600" b="1" dirty="0">
                          <a:solidFill>
                            <a:srgbClr val="FF0000"/>
                          </a:solidFill>
                          <a:latin typeface="微软雅黑" panose="020B0503020204020204" charset="-122"/>
                          <a:ea typeface="微软雅黑" panose="020B0503020204020204" charset="-122"/>
                          <a:cs typeface="+mn-ea"/>
                          <a:sym typeface="+mn-ea"/>
                        </a:rPr>
                        <a:t>全球首个运用舌下给药方式</a:t>
                      </a:r>
                      <a:r>
                        <a:rPr lang="zh-CN" altLang="en-US" sz="1600" b="0" dirty="0">
                          <a:solidFill>
                            <a:schemeClr val="tx1"/>
                          </a:solidFill>
                          <a:latin typeface="微软雅黑" panose="020B0503020204020204" charset="-122"/>
                          <a:ea typeface="微软雅黑" panose="020B0503020204020204" charset="-122"/>
                          <a:cs typeface="+mn-ea"/>
                          <a:sym typeface="+mn-ea"/>
                        </a:rPr>
                        <a:t>研究依达拉奉的人体血液药物浓度，实现了与注射剂型生物等效；</a:t>
                      </a:r>
                      <a:r>
                        <a:rPr lang="zh-CN" altLang="en-US" sz="1600" b="1" dirty="0">
                          <a:solidFill>
                            <a:srgbClr val="FF0000"/>
                          </a:solidFill>
                          <a:latin typeface="微软雅黑" panose="020B0503020204020204" charset="-122"/>
                          <a:ea typeface="微软雅黑" panose="020B0503020204020204" charset="-122"/>
                          <a:cs typeface="+mn-ea"/>
                          <a:sym typeface="+mn-ea"/>
                        </a:rPr>
                        <a:t>成功攻克了依达拉奉口服难、吸收生物利用度低、不稳定易氧化的技术难点</a:t>
                      </a:r>
                      <a:r>
                        <a:rPr lang="zh-CN" altLang="en-US" sz="1600" b="0" dirty="0">
                          <a:solidFill>
                            <a:schemeClr val="tx1"/>
                          </a:solidFill>
                          <a:latin typeface="微软雅黑" panose="020B0503020204020204" charset="-122"/>
                          <a:ea typeface="微软雅黑" panose="020B0503020204020204" charset="-122"/>
                          <a:cs typeface="+mn-ea"/>
                          <a:sym typeface="+mn-ea"/>
                        </a:rPr>
                        <a:t>。</a:t>
                      </a:r>
                      <a:endParaRPr lang="zh-CN" altLang="en-US" sz="1600" b="0" dirty="0">
                        <a:solidFill>
                          <a:schemeClr val="tx1"/>
                        </a:solidFill>
                        <a:latin typeface="微软雅黑" panose="020B0503020204020204" charset="-122"/>
                        <a:ea typeface="微软雅黑" panose="020B0503020204020204" charset="-122"/>
                        <a:cs typeface="+mn-ea"/>
                        <a:sym typeface="+mn-ea"/>
                      </a:endParaRPr>
                    </a:p>
                    <a:p>
                      <a:pPr algn="l">
                        <a:lnSpc>
                          <a:spcPct val="120000"/>
                        </a:lnSpc>
                        <a:buNone/>
                      </a:pPr>
                      <a:endParaRPr lang="zh-CN" altLang="en-US" sz="1600" b="0" dirty="0">
                        <a:solidFill>
                          <a:schemeClr val="tx1"/>
                        </a:solidFill>
                        <a:latin typeface="微软雅黑" panose="020B0503020204020204" charset="-122"/>
                        <a:ea typeface="微软雅黑" panose="020B0503020204020204" charset="-122"/>
                        <a:cs typeface="+mn-ea"/>
                        <a:sym typeface="+mn-ea"/>
                      </a:endParaRPr>
                    </a:p>
                  </a:txBody>
                  <a:tcPr anchor="ctr" anchorCtr="1">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bg1"/>
                    </a:solidFill>
                  </a:tcPr>
                </a:tc>
                <a:tc>
                  <a:txBody>
                    <a:bodyPr/>
                    <a:p>
                      <a:pPr indent="0" algn="l">
                        <a:lnSpc>
                          <a:spcPct val="130000"/>
                        </a:lnSpc>
                        <a:buNone/>
                      </a:pPr>
                      <a:r>
                        <a:rPr lang="zh-CN" altLang="en-US" sz="1600" b="0" dirty="0">
                          <a:solidFill>
                            <a:schemeClr val="tx1"/>
                          </a:solidFill>
                          <a:uFillTx/>
                          <a:latin typeface="微软雅黑" panose="020B0503020204020204" charset="-122"/>
                          <a:ea typeface="微软雅黑" panose="020B0503020204020204" charset="-122"/>
                          <a:cs typeface="微软雅黑" panose="020B0503020204020204" charset="-122"/>
                          <a:sym typeface="+mn-ea"/>
                        </a:rPr>
                        <a:t>ALS疾病需要长期治疗，绝大多数患者行动不便，需要频繁住院静脉注射依达拉奉氯化钠注射液，依从性差，使得患者容易放弃治疗。</a:t>
                      </a:r>
                      <a:endParaRPr lang="zh-CN" altLang="en-US" sz="1600" b="0" dirty="0">
                        <a:solidFill>
                          <a:schemeClr val="tx1"/>
                        </a:solidFill>
                        <a:uFillTx/>
                        <a:latin typeface="微软雅黑" panose="020B0503020204020204" charset="-122"/>
                        <a:ea typeface="微软雅黑" panose="020B0503020204020204" charset="-122"/>
                        <a:cs typeface="微软雅黑" panose="020B0503020204020204" charset="-122"/>
                        <a:sym typeface="+mn-ea"/>
                      </a:endParaRPr>
                    </a:p>
                    <a:p>
                      <a:pPr indent="0" algn="l">
                        <a:lnSpc>
                          <a:spcPct val="130000"/>
                        </a:lnSpc>
                        <a:buNone/>
                      </a:pPr>
                      <a:r>
                        <a:rPr lang="zh-CN" altLang="en-US" sz="1600" b="1" dirty="0">
                          <a:solidFill>
                            <a:srgbClr val="FF0000"/>
                          </a:solidFill>
                          <a:uFillTx/>
                          <a:latin typeface="微软雅黑" panose="020B0503020204020204" charset="-122"/>
                          <a:ea typeface="微软雅黑" panose="020B0503020204020204" charset="-122"/>
                          <a:cs typeface="微软雅黑" panose="020B0503020204020204" charset="-122"/>
                          <a:sym typeface="+mn-ea"/>
                        </a:rPr>
                        <a:t>依达拉奉舌下片</a:t>
                      </a:r>
                      <a:r>
                        <a:rPr lang="zh-CN" altLang="en-US" sz="1600" b="0" dirty="0">
                          <a:solidFill>
                            <a:schemeClr val="tx1"/>
                          </a:solidFill>
                          <a:uFillTx/>
                          <a:latin typeface="微软雅黑" panose="020B0503020204020204" charset="-122"/>
                          <a:ea typeface="微软雅黑" panose="020B0503020204020204" charset="-122"/>
                          <a:cs typeface="微软雅黑" panose="020B0503020204020204" charset="-122"/>
                          <a:sym typeface="+mn-ea"/>
                        </a:rPr>
                        <a:t>舌下给药</a:t>
                      </a:r>
                      <a:r>
                        <a:rPr lang="zh-CN" altLang="en-US" sz="1600" b="1" dirty="0">
                          <a:solidFill>
                            <a:srgbClr val="FF0000"/>
                          </a:solidFill>
                          <a:uFillTx/>
                          <a:latin typeface="微软雅黑" panose="020B0503020204020204" charset="-122"/>
                          <a:ea typeface="微软雅黑" panose="020B0503020204020204" charset="-122"/>
                          <a:cs typeface="微软雅黑" panose="020B0503020204020204" charset="-122"/>
                          <a:sym typeface="+mn-ea"/>
                        </a:rPr>
                        <a:t>安全便捷</a:t>
                      </a:r>
                      <a:r>
                        <a:rPr lang="zh-CN" altLang="en-US" sz="1600" b="0" dirty="0">
                          <a:solidFill>
                            <a:schemeClr val="tx1"/>
                          </a:solidFill>
                          <a:uFillTx/>
                          <a:latin typeface="微软雅黑" panose="020B0503020204020204" charset="-122"/>
                          <a:ea typeface="微软雅黑" panose="020B0503020204020204" charset="-122"/>
                          <a:cs typeface="微软雅黑" panose="020B0503020204020204" charset="-122"/>
                          <a:sym typeface="+mn-ea"/>
                        </a:rPr>
                        <a:t>，可居家自主治疗，</a:t>
                      </a:r>
                      <a:r>
                        <a:rPr lang="zh-CN" altLang="en-US" sz="1600" b="1" dirty="0">
                          <a:solidFill>
                            <a:srgbClr val="FF0000"/>
                          </a:solidFill>
                          <a:uFillTx/>
                          <a:latin typeface="微软雅黑" panose="020B0503020204020204" charset="-122"/>
                          <a:ea typeface="微软雅黑" panose="020B0503020204020204" charset="-122"/>
                          <a:cs typeface="微软雅黑" panose="020B0503020204020204" charset="-122"/>
                          <a:sym typeface="+mn-ea"/>
                        </a:rPr>
                        <a:t>提高患者治疗依从性</a:t>
                      </a:r>
                      <a:r>
                        <a:rPr lang="zh-CN" altLang="en-US" sz="1600" b="0" dirty="0">
                          <a:solidFill>
                            <a:schemeClr val="tx1"/>
                          </a:solidFill>
                          <a:uFillTx/>
                          <a:latin typeface="微软雅黑" panose="020B0503020204020204" charset="-122"/>
                          <a:ea typeface="微软雅黑" panose="020B0503020204020204" charset="-122"/>
                          <a:cs typeface="微软雅黑" panose="020B0503020204020204" charset="-122"/>
                          <a:sym typeface="+mn-ea"/>
                        </a:rPr>
                        <a:t>，从而保障治疗获益。</a:t>
                      </a:r>
                      <a:r>
                        <a:rPr lang="zh-CN" altLang="en-US" sz="1600" b="1" dirty="0">
                          <a:solidFill>
                            <a:srgbClr val="FF0000"/>
                          </a:solidFill>
                          <a:uFillTx/>
                          <a:latin typeface="微软雅黑" panose="020B0503020204020204" charset="-122"/>
                          <a:ea typeface="微软雅黑" panose="020B0503020204020204" charset="-122"/>
                          <a:cs typeface="微软雅黑" panose="020B0503020204020204" charset="-122"/>
                          <a:sym typeface="+mn-ea"/>
                        </a:rPr>
                        <a:t>有效避免因静脉输液需要频繁住院及输液不良事件的发生</a:t>
                      </a:r>
                      <a:r>
                        <a:rPr lang="zh-CN" altLang="en-US" sz="1600" b="0" dirty="0">
                          <a:solidFill>
                            <a:schemeClr val="tx1"/>
                          </a:solidFill>
                          <a:uFillTx/>
                          <a:latin typeface="微软雅黑" panose="020B0503020204020204" charset="-122"/>
                          <a:ea typeface="微软雅黑" panose="020B0503020204020204" charset="-122"/>
                          <a:cs typeface="微软雅黑" panose="020B0503020204020204" charset="-122"/>
                          <a:sym typeface="+mn-ea"/>
                        </a:rPr>
                        <a:t>，极大降低家属及医护人员护理难度；并减轻患者经济负担，降低社会医疗资源使用。</a:t>
                      </a:r>
                      <a:endParaRPr lang="zh-CN" altLang="en-US" sz="1600" b="0" dirty="0">
                        <a:solidFill>
                          <a:schemeClr val="tx1"/>
                        </a:solidFill>
                        <a:uFillTx/>
                        <a:latin typeface="微软雅黑" panose="020B0503020204020204" charset="-122"/>
                        <a:ea typeface="微软雅黑" panose="020B0503020204020204" charset="-122"/>
                        <a:cs typeface="微软雅黑" panose="020B0503020204020204" charset="-122"/>
                        <a:sym typeface="+mn-ea"/>
                      </a:endParaRPr>
                    </a:p>
                  </a:txBody>
                  <a:tcPr anchor="ctr" anchorCtr="1">
                    <a:lnL w="12700" cmpd="sng">
                      <a:solidFill>
                        <a:schemeClr val="accent1"/>
                      </a:solidFill>
                      <a:prstDash val="solid"/>
                    </a:lnL>
                    <a:lnR w="12700" cmpd="sng">
                      <a:solidFill>
                        <a:schemeClr val="accent1"/>
                      </a:solidFill>
                      <a:prstDash val="solid"/>
                    </a:lnR>
                    <a:lnT w="12700" cmpd="sng">
                      <a:solidFill>
                        <a:schemeClr val="accent1"/>
                      </a:solidFill>
                      <a:prstDash val="solid"/>
                    </a:lnT>
                    <a:lnB w="12700" cmpd="sng">
                      <a:solidFill>
                        <a:schemeClr val="accent1"/>
                      </a:solidFill>
                      <a:prstDash val="solid"/>
                    </a:lnB>
                    <a:solidFill>
                      <a:schemeClr val="bg1"/>
                    </a:solidFill>
                  </a:tcPr>
                </a:tc>
              </a:tr>
            </a:tbl>
          </a:graphicData>
        </a:graphic>
      </p:graphicFrame>
      <p:sp>
        <p:nvSpPr>
          <p:cNvPr id="4" name="文本框 3"/>
          <p:cNvSpPr txBox="1"/>
          <p:nvPr/>
        </p:nvSpPr>
        <p:spPr>
          <a:xfrm>
            <a:off x="932180" y="1029335"/>
            <a:ext cx="9885680" cy="1076325"/>
          </a:xfrm>
          <a:prstGeom prst="rect">
            <a:avLst/>
          </a:prstGeom>
          <a:noFill/>
        </p:spPr>
        <p:txBody>
          <a:bodyPr wrap="square" rtlCol="0" anchor="t">
            <a:spAutoFit/>
          </a:bodyPr>
          <a:p>
            <a:pPr>
              <a:lnSpc>
                <a:spcPct val="160000"/>
              </a:lnSpc>
            </a:pPr>
            <a:r>
              <a:rPr lang="zh-CN" altLang="en-US" sz="2000" b="1">
                <a:solidFill>
                  <a:srgbClr val="FF0000"/>
                </a:solidFill>
                <a:latin typeface="微软雅黑" panose="020B0503020204020204" charset="-122"/>
                <a:ea typeface="微软雅黑" panose="020B0503020204020204" charset="-122"/>
                <a:cs typeface="微软雅黑" panose="020B0503020204020204" charset="-122"/>
              </a:rPr>
              <a:t>依达拉奉舌下片</a:t>
            </a:r>
            <a:r>
              <a:rPr lang="zh-CN" altLang="en-US" sz="2000">
                <a:latin typeface="微软雅黑" panose="020B0503020204020204" charset="-122"/>
                <a:ea typeface="微软雅黑" panose="020B0503020204020204" charset="-122"/>
                <a:cs typeface="微软雅黑" panose="020B0503020204020204" charset="-122"/>
              </a:rPr>
              <a:t>作为</a:t>
            </a:r>
            <a:r>
              <a:rPr lang="zh-CN" altLang="en-US" sz="2000" b="1">
                <a:solidFill>
                  <a:srgbClr val="FF0000"/>
                </a:solidFill>
                <a:latin typeface="微软雅黑" panose="020B0503020204020204" charset="-122"/>
                <a:ea typeface="微软雅黑" panose="020B0503020204020204" charset="-122"/>
                <a:cs typeface="微软雅黑" panose="020B0503020204020204" charset="-122"/>
              </a:rPr>
              <a:t>全球首个舌下给药的治疗</a:t>
            </a:r>
            <a:r>
              <a:rPr lang="en-US" altLang="zh-CN" sz="2000" b="1">
                <a:solidFill>
                  <a:srgbClr val="FF0000"/>
                </a:solidFill>
                <a:latin typeface="微软雅黑" panose="020B0503020204020204" charset="-122"/>
                <a:ea typeface="微软雅黑" panose="020B0503020204020204" charset="-122"/>
                <a:cs typeface="微软雅黑" panose="020B0503020204020204" charset="-122"/>
              </a:rPr>
              <a:t>ALS</a:t>
            </a:r>
            <a:r>
              <a:rPr lang="zh-CN" altLang="en-US" sz="2000" b="1">
                <a:solidFill>
                  <a:srgbClr val="FF0000"/>
                </a:solidFill>
                <a:latin typeface="微软雅黑" panose="020B0503020204020204" charset="-122"/>
                <a:ea typeface="微软雅黑" panose="020B0503020204020204" charset="-122"/>
                <a:cs typeface="微软雅黑" panose="020B0503020204020204" charset="-122"/>
              </a:rPr>
              <a:t>药物</a:t>
            </a:r>
            <a:r>
              <a:rPr lang="zh-CN" altLang="en-US" sz="2000">
                <a:latin typeface="微软雅黑" panose="020B0503020204020204" charset="-122"/>
                <a:ea typeface="微软雅黑" panose="020B0503020204020204" charset="-122"/>
                <a:cs typeface="微软雅黑" panose="020B0503020204020204" charset="-122"/>
              </a:rPr>
              <a:t>，安全便捷，提高患者治疗依从性和患者及医护人员满意度。</a:t>
            </a: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159" y="-44450"/>
            <a:ext cx="2096611" cy="879795"/>
          </a:xfrm>
          <a:prstGeom prst="rect">
            <a:avLst/>
          </a:prstGeom>
        </p:spPr>
      </p:pic>
      <p:sp>
        <p:nvSpPr>
          <p:cNvPr id="2" name="标题 1"/>
          <p:cNvSpPr>
            <a:spLocks noGrp="1"/>
          </p:cNvSpPr>
          <p:nvPr>
            <p:ph type="title"/>
            <p:custDataLst>
              <p:tags r:id="rId3"/>
            </p:custDataLst>
          </p:nvPr>
        </p:nvSpPr>
        <p:spPr>
          <a:xfrm>
            <a:off x="2161540" y="241935"/>
            <a:ext cx="2612390" cy="426720"/>
          </a:xfrm>
        </p:spPr>
        <p:txBody>
          <a:bodyPr vert="horz" lIns="91440" tIns="45720" rIns="91440" bIns="45720" rtlCol="0" anchor="t">
            <a:noAutofit/>
          </a:bodyPr>
          <a:p>
            <a:pPr lvl="0" algn="l">
              <a:buClrTx/>
              <a:buSzTx/>
              <a:buFontTx/>
            </a:pPr>
            <a:r>
              <a:rPr lang="en-US" altLang="zh-CN" b="1">
                <a:latin typeface="微软雅黑" panose="020B0503020204020204" charset="-122"/>
                <a:ea typeface="微软雅黑" panose="020B0503020204020204" charset="-122"/>
                <a:cs typeface="微软雅黑" panose="020B0503020204020204" charset="-122"/>
                <a:sym typeface="+mn-ea"/>
              </a:rPr>
              <a:t>5、公平性 </a:t>
            </a:r>
            <a:endParaRPr lang="en-US" altLang="zh-CN" b="1">
              <a:latin typeface="微软雅黑" panose="020B0503020204020204" charset="-122"/>
              <a:ea typeface="微软雅黑" panose="020B0503020204020204" charset="-122"/>
              <a:cs typeface="微软雅黑" panose="020B0503020204020204" charset="-122"/>
              <a:sym typeface="+mn-ea"/>
            </a:endParaRPr>
          </a:p>
        </p:txBody>
      </p:sp>
      <p:graphicFrame>
        <p:nvGraphicFramePr>
          <p:cNvPr id="8" name="表格 7"/>
          <p:cNvGraphicFramePr/>
          <p:nvPr>
            <p:custDataLst>
              <p:tags r:id="rId4"/>
            </p:custDataLst>
          </p:nvPr>
        </p:nvGraphicFramePr>
        <p:xfrm>
          <a:off x="906780" y="2475865"/>
          <a:ext cx="5036820" cy="1906270"/>
        </p:xfrm>
        <a:graphic>
          <a:graphicData uri="http://schemas.openxmlformats.org/drawingml/2006/table">
            <a:tbl>
              <a:tblPr/>
              <a:tblGrid>
                <a:gridCol w="5036820"/>
              </a:tblGrid>
              <a:tr h="510540">
                <a:tc>
                  <a:txBody>
                    <a:bodyPr/>
                    <a:p>
                      <a:pPr indent="0" algn="ctr">
                        <a:lnSpc>
                          <a:spcPct val="130000"/>
                        </a:lnSpc>
                        <a:buNone/>
                      </a:pPr>
                      <a:r>
                        <a:rPr lang="zh-CN" altLang="en-US" sz="2000" b="1" dirty="0">
                          <a:latin typeface="微软雅黑" panose="020B0503020204020204" charset="-122"/>
                          <a:ea typeface="微软雅黑" panose="020B0503020204020204" charset="-122"/>
                          <a:cs typeface="+mn-ea"/>
                        </a:rPr>
                        <a:t>对公共健康的影响</a:t>
                      </a:r>
                      <a:endParaRPr lang="zh-CN" altLang="en-US" sz="2000" b="1" dirty="0">
                        <a:latin typeface="微软雅黑" panose="020B0503020204020204" charset="-122"/>
                        <a:ea typeface="微软雅黑" panose="020B0503020204020204" charset="-122"/>
                        <a:cs typeface="+mn-ea"/>
                      </a:endParaRPr>
                    </a:p>
                  </a:txBody>
                  <a:tcPr marL="12700" marR="12700" marT="12700" vert="horz" anchor="ctr"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accent1">
                        <a:lumMod val="20000"/>
                        <a:lumOff val="80000"/>
                      </a:schemeClr>
                    </a:solidFill>
                  </a:tcPr>
                </a:tc>
              </a:tr>
              <a:tr h="1395730">
                <a:tc>
                  <a:txBody>
                    <a:bodyPr/>
                    <a:p>
                      <a:pPr indent="0" algn="l" fontAlgn="auto">
                        <a:lnSpc>
                          <a:spcPct val="120000"/>
                        </a:lnSpc>
                        <a:buNone/>
                      </a:pPr>
                      <a:r>
                        <a:rPr lang="zh-CN" altLang="en-US" sz="1600" b="1">
                          <a:solidFill>
                            <a:srgbClr val="FF0000"/>
                          </a:solidFill>
                          <a:latin typeface="微软雅黑" panose="020B0503020204020204" charset="-122"/>
                          <a:ea typeface="微软雅黑" panose="020B0503020204020204" charset="-122"/>
                          <a:cs typeface="微软雅黑" panose="020B0503020204020204" charset="-122"/>
                        </a:rPr>
                        <a:t>ALS为致死性罕见病</a:t>
                      </a:r>
                      <a:r>
                        <a:rPr lang="zh-CN" altLang="en-US" sz="1600" b="0">
                          <a:solidFill>
                            <a:srgbClr val="000000"/>
                          </a:solidFill>
                          <a:latin typeface="微软雅黑" panose="020B0503020204020204" charset="-122"/>
                          <a:ea typeface="微软雅黑" panose="020B0503020204020204" charset="-122"/>
                          <a:cs typeface="微软雅黑" panose="020B0503020204020204" charset="-122"/>
                        </a:rPr>
                        <a:t>，中位生存期为3-5年，每年新发患者近</a:t>
                      </a:r>
                      <a:r>
                        <a:rPr lang="en-US" altLang="zh-CN" sz="1600" b="0">
                          <a:solidFill>
                            <a:srgbClr val="000000"/>
                          </a:solidFill>
                          <a:latin typeface="微软雅黑" panose="020B0503020204020204" charset="-122"/>
                          <a:ea typeface="微软雅黑" panose="020B0503020204020204" charset="-122"/>
                          <a:cs typeface="微软雅黑" panose="020B0503020204020204" charset="-122"/>
                        </a:rPr>
                        <a:t>2.3</a:t>
                      </a:r>
                      <a:r>
                        <a:rPr lang="zh-CN" altLang="en-US" sz="1600" b="0">
                          <a:solidFill>
                            <a:srgbClr val="000000"/>
                          </a:solidFill>
                          <a:latin typeface="微软雅黑" panose="020B0503020204020204" charset="-122"/>
                          <a:ea typeface="微软雅黑" panose="020B0503020204020204" charset="-122"/>
                          <a:cs typeface="微软雅黑" panose="020B0503020204020204" charset="-122"/>
                        </a:rPr>
                        <a:t>万人。诊断率低，误诊率高。</a:t>
                      </a:r>
                      <a:endParaRPr lang="zh-CN" altLang="en-US" sz="1600" b="0">
                        <a:solidFill>
                          <a:srgbClr val="000000"/>
                        </a:solidFill>
                        <a:latin typeface="微软雅黑" panose="020B0503020204020204" charset="-122"/>
                        <a:ea typeface="微软雅黑" panose="020B0503020204020204" charset="-122"/>
                        <a:cs typeface="微软雅黑" panose="020B0503020204020204" charset="-122"/>
                      </a:endParaRPr>
                    </a:p>
                    <a:p>
                      <a:pPr indent="0" algn="l" fontAlgn="auto">
                        <a:lnSpc>
                          <a:spcPct val="120000"/>
                        </a:lnSpc>
                        <a:buNone/>
                      </a:pPr>
                      <a:r>
                        <a:rPr lang="zh-CN" altLang="en-US" sz="1600" b="0">
                          <a:solidFill>
                            <a:srgbClr val="000000"/>
                          </a:solidFill>
                          <a:latin typeface="微软雅黑" panose="020B0503020204020204" charset="-122"/>
                          <a:ea typeface="微软雅黑" panose="020B0503020204020204" charset="-122"/>
                          <a:cs typeface="微软雅黑" panose="020B0503020204020204" charset="-122"/>
                        </a:rPr>
                        <a:t>医保投入将显著提高罕见病患者用药可及性，延长生存时间，降低患者疾病负担，提高全民健康水平</a:t>
                      </a:r>
                      <a:r>
                        <a:rPr lang="zh-CN" altLang="en-US" sz="1400" b="0">
                          <a:solidFill>
                            <a:srgbClr val="000000"/>
                          </a:solidFill>
                          <a:latin typeface="微软雅黑" panose="020B0503020204020204" charset="-122"/>
                          <a:ea typeface="微软雅黑" panose="020B0503020204020204" charset="-122"/>
                          <a:cs typeface="微软雅黑" panose="020B0503020204020204" charset="-122"/>
                        </a:rPr>
                        <a:t>。</a:t>
                      </a:r>
                      <a:endParaRPr lang="zh-CN" altLang="en-US" sz="14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bg1"/>
                    </a:solidFill>
                  </a:tcPr>
                </a:tc>
              </a:tr>
            </a:tbl>
          </a:graphicData>
        </a:graphic>
      </p:graphicFrame>
      <p:graphicFrame>
        <p:nvGraphicFramePr>
          <p:cNvPr id="9" name="表格 8"/>
          <p:cNvGraphicFramePr/>
          <p:nvPr/>
        </p:nvGraphicFramePr>
        <p:xfrm>
          <a:off x="6179820" y="2475865"/>
          <a:ext cx="5189855" cy="1906905"/>
        </p:xfrm>
        <a:graphic>
          <a:graphicData uri="http://schemas.openxmlformats.org/drawingml/2006/table">
            <a:tbl>
              <a:tblPr/>
              <a:tblGrid>
                <a:gridCol w="5189855"/>
              </a:tblGrid>
              <a:tr h="484505">
                <a:tc>
                  <a:txBody>
                    <a:bodyPr/>
                    <a:p>
                      <a:pPr indent="0" algn="ctr">
                        <a:lnSpc>
                          <a:spcPct val="120000"/>
                        </a:lnSpc>
                        <a:buNone/>
                      </a:pPr>
                      <a:r>
                        <a:rPr lang="zh-CN" altLang="en-US" sz="2000" b="1" dirty="0">
                          <a:latin typeface="微软雅黑" panose="020B0503020204020204" charset="-122"/>
                          <a:ea typeface="微软雅黑" panose="020B0503020204020204" charset="-122"/>
                          <a:cs typeface="微软雅黑" panose="020B0503020204020204" charset="-122"/>
                        </a:rPr>
                        <a:t>符合“保基本”原则</a:t>
                      </a:r>
                      <a:endParaRPr lang="zh-CN" altLang="en-US" sz="2000" b="1" dirty="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accent1">
                        <a:lumMod val="20000"/>
                        <a:lumOff val="80000"/>
                      </a:schemeClr>
                    </a:solidFill>
                  </a:tcPr>
                </a:tc>
              </a:tr>
              <a:tr h="1422400">
                <a:tc>
                  <a:txBody>
                    <a:bodyPr/>
                    <a:p>
                      <a:pPr indent="0" algn="l" fontAlgn="auto">
                        <a:lnSpc>
                          <a:spcPct val="120000"/>
                        </a:lnSpc>
                        <a:buNone/>
                      </a:pPr>
                      <a:r>
                        <a:rPr lang="zh-CN" sz="1600" b="1">
                          <a:solidFill>
                            <a:srgbClr val="FF0000"/>
                          </a:solidFill>
                          <a:latin typeface="微软雅黑" panose="020B0503020204020204" charset="-122"/>
                          <a:ea typeface="微软雅黑" panose="020B0503020204020204" charset="-122"/>
                          <a:cs typeface="微软雅黑" panose="020B0503020204020204" charset="-122"/>
                        </a:rPr>
                        <a:t>可替代目录内现有静脉输液治疗方案</a:t>
                      </a:r>
                      <a:r>
                        <a:rPr lang="zh-CN" sz="1600" b="0">
                          <a:solidFill>
                            <a:srgbClr val="000000"/>
                          </a:solidFill>
                          <a:latin typeface="微软雅黑" panose="020B0503020204020204" charset="-122"/>
                          <a:ea typeface="微软雅黑" panose="020B0503020204020204" charset="-122"/>
                          <a:cs typeface="微软雅黑" panose="020B0503020204020204" charset="-122"/>
                        </a:rPr>
                        <a:t>，为ALS患者提供更安全便捷的治疗选择</a:t>
                      </a:r>
                      <a:r>
                        <a:rPr lang="zh-CN" sz="1600" b="0">
                          <a:solidFill>
                            <a:schemeClr val="tx1"/>
                          </a:solidFill>
                          <a:latin typeface="微软雅黑" panose="020B0503020204020204" charset="-122"/>
                          <a:ea typeface="微软雅黑" panose="020B0503020204020204" charset="-122"/>
                          <a:cs typeface="微软雅黑" panose="020B0503020204020204" charset="-122"/>
                        </a:rPr>
                        <a:t>。</a:t>
                      </a:r>
                      <a:endParaRPr lang="zh-CN" sz="1600" b="1">
                        <a:solidFill>
                          <a:srgbClr val="FF0000"/>
                        </a:solidFill>
                        <a:latin typeface="微软雅黑" panose="020B0503020204020204" charset="-122"/>
                        <a:ea typeface="微软雅黑" panose="020B0503020204020204" charset="-122"/>
                        <a:cs typeface="微软雅黑" panose="020B0503020204020204" charset="-122"/>
                      </a:endParaRPr>
                    </a:p>
                    <a:p>
                      <a:pPr indent="0" algn="l" fontAlgn="auto">
                        <a:lnSpc>
                          <a:spcPct val="120000"/>
                        </a:lnSpc>
                        <a:buNone/>
                      </a:pPr>
                      <a:r>
                        <a:rPr lang="zh-CN" sz="1600" b="1">
                          <a:solidFill>
                            <a:srgbClr val="000000"/>
                          </a:solidFill>
                          <a:latin typeface="微软雅黑" panose="020B0503020204020204" charset="-122"/>
                          <a:ea typeface="微软雅黑" panose="020B0503020204020204" charset="-122"/>
                          <a:cs typeface="微软雅黑" panose="020B0503020204020204" charset="-122"/>
                        </a:rPr>
                        <a:t>依达拉奉舌下片</a:t>
                      </a:r>
                      <a:r>
                        <a:rPr lang="zh-CN" sz="1600" b="0">
                          <a:solidFill>
                            <a:srgbClr val="000000"/>
                          </a:solidFill>
                          <a:latin typeface="微软雅黑" panose="020B0503020204020204" charset="-122"/>
                          <a:ea typeface="微软雅黑" panose="020B0503020204020204" charset="-122"/>
                          <a:cs typeface="微软雅黑" panose="020B0503020204020204" charset="-122"/>
                        </a:rPr>
                        <a:t>通过舌下给药，</a:t>
                      </a:r>
                      <a:r>
                        <a:rPr lang="zh-CN" sz="1600" b="1">
                          <a:solidFill>
                            <a:srgbClr val="FF0000"/>
                          </a:solidFill>
                          <a:latin typeface="微软雅黑" panose="020B0503020204020204" charset="-122"/>
                          <a:ea typeface="微软雅黑" panose="020B0503020204020204" charset="-122"/>
                          <a:cs typeface="微软雅黑" panose="020B0503020204020204" charset="-122"/>
                        </a:rPr>
                        <a:t>节省输液引发的不良反应治疗成本及住院产生的相关医保费用支出</a:t>
                      </a:r>
                      <a:r>
                        <a:rPr lang="zh-CN" sz="1600" b="0">
                          <a:solidFill>
                            <a:srgbClr val="000000"/>
                          </a:solidFill>
                          <a:latin typeface="微软雅黑" panose="020B0503020204020204" charset="-122"/>
                          <a:ea typeface="微软雅黑" panose="020B0503020204020204" charset="-122"/>
                          <a:cs typeface="微软雅黑" panose="020B0503020204020204" charset="-122"/>
                        </a:rPr>
                        <a:t>。</a:t>
                      </a:r>
                      <a:endParaRPr lang="zh-CN" altLang="en-US" sz="1600" b="0">
                        <a:solidFill>
                          <a:srgbClr val="00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bg1"/>
                    </a:solidFill>
                  </a:tcPr>
                </a:tc>
              </a:tr>
            </a:tbl>
          </a:graphicData>
        </a:graphic>
      </p:graphicFrame>
      <p:graphicFrame>
        <p:nvGraphicFramePr>
          <p:cNvPr id="10" name="表格 9"/>
          <p:cNvGraphicFramePr/>
          <p:nvPr/>
        </p:nvGraphicFramePr>
        <p:xfrm>
          <a:off x="906145" y="4551680"/>
          <a:ext cx="5037455" cy="2059940"/>
        </p:xfrm>
        <a:graphic>
          <a:graphicData uri="http://schemas.openxmlformats.org/drawingml/2006/table">
            <a:tbl>
              <a:tblPr/>
              <a:tblGrid>
                <a:gridCol w="5037455"/>
              </a:tblGrid>
              <a:tr h="424180">
                <a:tc>
                  <a:txBody>
                    <a:bodyPr/>
                    <a:p>
                      <a:pPr indent="0" algn="ctr">
                        <a:lnSpc>
                          <a:spcPct val="150000"/>
                        </a:lnSpc>
                        <a:buNone/>
                      </a:pPr>
                      <a:r>
                        <a:rPr lang="zh-CN" altLang="en-US" sz="2000" b="1" dirty="0">
                          <a:latin typeface="微软雅黑" panose="020B0503020204020204" charset="-122"/>
                          <a:ea typeface="微软雅黑" panose="020B0503020204020204" charset="-122"/>
                          <a:cs typeface="+mn-ea"/>
                        </a:rPr>
                        <a:t>弥补目录短板</a:t>
                      </a:r>
                      <a:endParaRPr lang="zh-CN" altLang="en-US" sz="2000" b="1" dirty="0">
                        <a:solidFill>
                          <a:srgbClr val="000000"/>
                        </a:solidFill>
                        <a:latin typeface="微软雅黑" panose="020B0503020204020204" charset="-122"/>
                        <a:ea typeface="微软雅黑" panose="020B0503020204020204" charset="-122"/>
                        <a:cs typeface="+mn-ea"/>
                      </a:endParaRPr>
                    </a:p>
                  </a:txBody>
                  <a:tcPr marL="12700" marR="12700" marT="12700" vert="horz" anchor="ctr"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accent1">
                        <a:lumMod val="60000"/>
                        <a:lumOff val="40000"/>
                      </a:schemeClr>
                    </a:solidFill>
                  </a:tcPr>
                </a:tc>
              </a:tr>
              <a:tr h="1544320">
                <a:tc>
                  <a:txBody>
                    <a:bodyPr/>
                    <a:p>
                      <a:pPr indent="0" algn="l" fontAlgn="auto">
                        <a:lnSpc>
                          <a:spcPct val="120000"/>
                        </a:lnSpc>
                        <a:buNone/>
                      </a:pPr>
                      <a:r>
                        <a:rPr lang="zh-CN" sz="1600" b="0">
                          <a:solidFill>
                            <a:schemeClr val="tx1"/>
                          </a:solidFill>
                          <a:latin typeface="微软雅黑" panose="020B0503020204020204" charset="-122"/>
                          <a:ea typeface="微软雅黑" panose="020B0503020204020204" charset="-122"/>
                        </a:rPr>
                        <a:t>目录内只有注射剂型</a:t>
                      </a:r>
                      <a:r>
                        <a:rPr lang="zh-CN" sz="1600" b="1">
                          <a:solidFill>
                            <a:schemeClr val="tx1"/>
                          </a:solidFill>
                          <a:latin typeface="微软雅黑" panose="020B0503020204020204" charset="-122"/>
                          <a:ea typeface="微软雅黑" panose="020B0503020204020204" charset="-122"/>
                        </a:rPr>
                        <a:t>，依达拉奉舌下片</a:t>
                      </a:r>
                      <a:r>
                        <a:rPr lang="zh-CN" sz="1600" b="1">
                          <a:solidFill>
                            <a:srgbClr val="FF0000"/>
                          </a:solidFill>
                          <a:latin typeface="微软雅黑" panose="020B0503020204020204" charset="-122"/>
                          <a:ea typeface="微软雅黑" panose="020B0503020204020204" charset="-122"/>
                        </a:rPr>
                        <a:t>填补了无依达拉奉口服剂型治疗短板。</a:t>
                      </a:r>
                      <a:endParaRPr lang="zh-CN" sz="1600" b="1">
                        <a:solidFill>
                          <a:srgbClr val="FF0000"/>
                        </a:solidFill>
                        <a:latin typeface="微软雅黑" panose="020B0503020204020204" charset="-122"/>
                        <a:ea typeface="微软雅黑" panose="020B0503020204020204" charset="-122"/>
                      </a:endParaRPr>
                    </a:p>
                    <a:p>
                      <a:pPr indent="0" algn="l" fontAlgn="auto">
                        <a:lnSpc>
                          <a:spcPct val="120000"/>
                        </a:lnSpc>
                        <a:buNone/>
                      </a:pPr>
                      <a:r>
                        <a:rPr lang="zh-CN" altLang="en-US" sz="1600" b="1">
                          <a:solidFill>
                            <a:schemeClr val="tx1"/>
                          </a:solidFill>
                          <a:latin typeface="微软雅黑" panose="020B0503020204020204" charset="-122"/>
                          <a:ea typeface="微软雅黑" panose="020B0503020204020204" charset="-122"/>
                        </a:rPr>
                        <a:t>舌下片</a:t>
                      </a:r>
                      <a:r>
                        <a:rPr lang="zh-CN" altLang="en-US" sz="1600" b="0">
                          <a:solidFill>
                            <a:schemeClr val="tx1"/>
                          </a:solidFill>
                          <a:latin typeface="微软雅黑" panose="020B0503020204020204" charset="-122"/>
                          <a:ea typeface="微软雅黑" panose="020B0503020204020204" charset="-122"/>
                        </a:rPr>
                        <a:t>提供</a:t>
                      </a:r>
                      <a:r>
                        <a:rPr lang="zh-CN" altLang="en-US" sz="1600" b="1">
                          <a:solidFill>
                            <a:srgbClr val="FF0000"/>
                          </a:solidFill>
                          <a:latin typeface="微软雅黑" panose="020B0503020204020204" charset="-122"/>
                          <a:ea typeface="微软雅黑" panose="020B0503020204020204" charset="-122"/>
                        </a:rPr>
                        <a:t>更安全便捷</a:t>
                      </a:r>
                      <a:r>
                        <a:rPr lang="zh-CN" altLang="en-US" sz="1600" b="0">
                          <a:solidFill>
                            <a:schemeClr val="tx1"/>
                          </a:solidFill>
                          <a:latin typeface="微软雅黑" panose="020B0503020204020204" charset="-122"/>
                          <a:ea typeface="微软雅黑" panose="020B0503020204020204" charset="-122"/>
                        </a:rPr>
                        <a:t>的治疗方案、优化患者选择，</a:t>
                      </a:r>
                      <a:r>
                        <a:rPr lang="zh-CN" altLang="en-US" sz="1600" b="1">
                          <a:solidFill>
                            <a:srgbClr val="FF0000"/>
                          </a:solidFill>
                          <a:latin typeface="微软雅黑" panose="020B0503020204020204" charset="-122"/>
                          <a:ea typeface="微软雅黑" panose="020B0503020204020204" charset="-122"/>
                        </a:rPr>
                        <a:t>居家治疗难度低、可提高药物可及。</a:t>
                      </a:r>
                      <a:endParaRPr lang="zh-CN" altLang="en-US" sz="1600" b="1">
                        <a:solidFill>
                          <a:srgbClr val="FF0000"/>
                        </a:solidFill>
                        <a:latin typeface="微软雅黑" panose="020B0503020204020204" charset="-122"/>
                        <a:ea typeface="微软雅黑" panose="020B0503020204020204" charset="-122"/>
                      </a:endParaRPr>
                    </a:p>
                  </a:txBody>
                  <a:tcPr marL="12700" marR="12700" marT="12700" vert="horz" anchor="ctr"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bg1"/>
                    </a:solidFill>
                  </a:tcPr>
                </a:tc>
              </a:tr>
            </a:tbl>
          </a:graphicData>
        </a:graphic>
      </p:graphicFrame>
      <p:graphicFrame>
        <p:nvGraphicFramePr>
          <p:cNvPr id="11" name="表格 10"/>
          <p:cNvGraphicFramePr/>
          <p:nvPr/>
        </p:nvGraphicFramePr>
        <p:xfrm>
          <a:off x="6172835" y="4551680"/>
          <a:ext cx="5196840" cy="2049145"/>
        </p:xfrm>
        <a:graphic>
          <a:graphicData uri="http://schemas.openxmlformats.org/drawingml/2006/table">
            <a:tbl>
              <a:tblPr/>
              <a:tblGrid>
                <a:gridCol w="5196840"/>
              </a:tblGrid>
              <a:tr h="494665">
                <a:tc>
                  <a:txBody>
                    <a:bodyPr/>
                    <a:p>
                      <a:pPr indent="0" algn="ctr">
                        <a:lnSpc>
                          <a:spcPct val="140000"/>
                        </a:lnSpc>
                        <a:buNone/>
                      </a:pPr>
                      <a:r>
                        <a:rPr lang="zh-CN" altLang="en-US" sz="2000" b="1" dirty="0">
                          <a:latin typeface="微软雅黑" panose="020B0503020204020204" charset="-122"/>
                          <a:ea typeface="微软雅黑" panose="020B0503020204020204" charset="-122"/>
                          <a:cs typeface="+mn-ea"/>
                        </a:rPr>
                        <a:t>临床管理便利</a:t>
                      </a:r>
                      <a:endParaRPr lang="zh-CN" altLang="en-US" sz="2000" b="1" dirty="0">
                        <a:solidFill>
                          <a:srgbClr val="000000"/>
                        </a:solidFill>
                        <a:latin typeface="微软雅黑" panose="020B0503020204020204" charset="-122"/>
                        <a:ea typeface="微软雅黑" panose="020B0503020204020204" charset="-122"/>
                        <a:cs typeface="+mn-ea"/>
                      </a:endParaRPr>
                    </a:p>
                  </a:txBody>
                  <a:tcPr marL="12700" marR="12700" marT="12700" vert="horz" anchor="t"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accent1">
                        <a:lumMod val="60000"/>
                        <a:lumOff val="40000"/>
                      </a:schemeClr>
                    </a:solidFill>
                  </a:tcPr>
                </a:tc>
              </a:tr>
              <a:tr h="1554480">
                <a:tc>
                  <a:txBody>
                    <a:bodyPr/>
                    <a:p>
                      <a:pPr indent="0" algn="l" fontAlgn="auto">
                        <a:lnSpc>
                          <a:spcPct val="120000"/>
                        </a:lnSpc>
                        <a:buNone/>
                      </a:pPr>
                      <a:r>
                        <a:rPr lang="zh-CN" sz="1600">
                          <a:latin typeface="微软雅黑" panose="020B0503020204020204" charset="-122"/>
                          <a:ea typeface="微软雅黑" panose="020B0503020204020204" charset="-122"/>
                          <a:cs typeface="微软雅黑" panose="020B0503020204020204" charset="-122"/>
                        </a:rPr>
                        <a:t>单一适应症范围明确，</a:t>
                      </a:r>
                      <a:r>
                        <a:rPr lang="zh-CN" sz="1600" b="1">
                          <a:solidFill>
                            <a:srgbClr val="FF0000"/>
                          </a:solidFill>
                          <a:latin typeface="微软雅黑" panose="020B0503020204020204" charset="-122"/>
                          <a:ea typeface="微软雅黑" panose="020B0503020204020204" charset="-122"/>
                          <a:cs typeface="微软雅黑" panose="020B0503020204020204" charset="-122"/>
                        </a:rPr>
                        <a:t>不存在临床滥用</a:t>
                      </a:r>
                      <a:r>
                        <a:rPr lang="zh-CN" sz="1600">
                          <a:latin typeface="微软雅黑" panose="020B0503020204020204" charset="-122"/>
                          <a:ea typeface="微软雅黑" panose="020B0503020204020204" charset="-122"/>
                          <a:cs typeface="微软雅黑" panose="020B0503020204020204" charset="-122"/>
                        </a:rPr>
                        <a:t>。</a:t>
                      </a:r>
                      <a:endParaRPr lang="zh-CN" sz="1600">
                        <a:latin typeface="微软雅黑" panose="020B0503020204020204" charset="-122"/>
                        <a:ea typeface="微软雅黑" panose="020B0503020204020204" charset="-122"/>
                        <a:cs typeface="微软雅黑" panose="020B0503020204020204" charset="-122"/>
                      </a:endParaRPr>
                    </a:p>
                    <a:p>
                      <a:pPr indent="0" algn="l" fontAlgn="auto">
                        <a:lnSpc>
                          <a:spcPct val="120000"/>
                        </a:lnSpc>
                        <a:buNone/>
                      </a:pPr>
                      <a:r>
                        <a:rPr lang="zh-CN" sz="1600">
                          <a:latin typeface="微软雅黑" panose="020B0503020204020204" charset="-122"/>
                          <a:ea typeface="微软雅黑" panose="020B0503020204020204" charset="-122"/>
                          <a:cs typeface="微软雅黑" panose="020B0503020204020204" charset="-122"/>
                        </a:rPr>
                        <a:t>患者诊疗较为集中在核心三甲医院，便于实行定点管理或双通道管理，</a:t>
                      </a:r>
                      <a:r>
                        <a:rPr lang="zh-CN" sz="1600" b="1">
                          <a:solidFill>
                            <a:srgbClr val="FF0000"/>
                          </a:solidFill>
                          <a:latin typeface="微软雅黑" panose="020B0503020204020204" charset="-122"/>
                          <a:ea typeface="微软雅黑" panose="020B0503020204020204" charset="-122"/>
                          <a:cs typeface="微软雅黑" panose="020B0503020204020204" charset="-122"/>
                        </a:rPr>
                        <a:t>有助于医保基金精准管理。</a:t>
                      </a:r>
                      <a:endParaRPr lang="zh-CN" sz="1600" b="1">
                        <a:solidFill>
                          <a:srgbClr val="FF0000"/>
                        </a:solidFill>
                        <a:latin typeface="微软雅黑" panose="020B0503020204020204" charset="-122"/>
                        <a:ea typeface="微软雅黑" panose="020B0503020204020204" charset="-122"/>
                        <a:cs typeface="微软雅黑" panose="020B0503020204020204" charset="-122"/>
                      </a:endParaRPr>
                    </a:p>
                  </a:txBody>
                  <a:tcPr marL="12700" marR="12700" marT="12700" vert="horz" anchor="ctr" anchorCtr="0">
                    <a:lnL w="12700">
                      <a:solidFill>
                        <a:schemeClr val="accent1"/>
                      </a:solidFill>
                      <a:prstDash val="solid"/>
                    </a:lnL>
                    <a:lnR w="12700" cap="flat">
                      <a:solidFill>
                        <a:schemeClr val="accent1"/>
                      </a:solidFill>
                      <a:prstDash val="solid"/>
                    </a:lnR>
                    <a:lnT w="12700" cap="flat">
                      <a:solidFill>
                        <a:schemeClr val="accent1"/>
                      </a:solidFill>
                      <a:prstDash val="solid"/>
                    </a:lnT>
                    <a:lnB w="12700" cap="flat">
                      <a:solidFill>
                        <a:schemeClr val="accent1"/>
                      </a:solidFill>
                      <a:prstDash val="solid"/>
                    </a:lnB>
                    <a:lnTlToBr>
                      <a:noFill/>
                    </a:lnTlToBr>
                    <a:lnBlToTr>
                      <a:noFill/>
                    </a:lnBlToTr>
                    <a:solidFill>
                      <a:schemeClr val="bg1"/>
                    </a:solidFill>
                  </a:tcPr>
                </a:tc>
              </a:tr>
            </a:tbl>
          </a:graphicData>
        </a:graphic>
      </p:graphicFrame>
      <p:sp>
        <p:nvSpPr>
          <p:cNvPr id="12" name="文本框 11"/>
          <p:cNvSpPr txBox="1"/>
          <p:nvPr/>
        </p:nvSpPr>
        <p:spPr>
          <a:xfrm>
            <a:off x="906145" y="1070610"/>
            <a:ext cx="10462895" cy="878840"/>
          </a:xfrm>
          <a:prstGeom prst="rect">
            <a:avLst/>
          </a:prstGeom>
          <a:noFill/>
        </p:spPr>
        <p:txBody>
          <a:bodyPr wrap="square" rtlCol="0" anchor="t">
            <a:noAutofit/>
          </a:bodyPr>
          <a:p>
            <a:pPr marL="342900" indent="-342900">
              <a:lnSpc>
                <a:spcPct val="120000"/>
              </a:lnSpc>
              <a:buFont typeface="Wingdings" panose="05000000000000000000" charset="0"/>
              <a:buChar char="n"/>
            </a:pPr>
            <a:r>
              <a:rPr lang="zh-CN" altLang="en-US" sz="2000" b="1">
                <a:latin typeface="微软雅黑" panose="020B0503020204020204" charset="-122"/>
                <a:ea typeface="微软雅黑" panose="020B0503020204020204" charset="-122"/>
                <a:cs typeface="宋体" panose="02010600030101010101" pitchFamily="2" charset="-122"/>
              </a:rPr>
              <a:t>依达拉奉</a:t>
            </a:r>
            <a:r>
              <a:rPr lang="zh-CN" altLang="en-US" sz="2000" b="1">
                <a:solidFill>
                  <a:schemeClr val="tx1"/>
                </a:solidFill>
                <a:latin typeface="微软雅黑" panose="020B0503020204020204" charset="-122"/>
                <a:ea typeface="微软雅黑" panose="020B0503020204020204" charset="-122"/>
                <a:cs typeface="宋体" panose="02010600030101010101" pitchFamily="2" charset="-122"/>
              </a:rPr>
              <a:t>舌下片</a:t>
            </a:r>
            <a:r>
              <a:rPr lang="zh-CN" altLang="en-US" sz="2000" b="1">
                <a:solidFill>
                  <a:srgbClr val="FF0000"/>
                </a:solidFill>
                <a:latin typeface="微软雅黑" panose="020B0503020204020204" charset="-122"/>
                <a:ea typeface="微软雅黑" panose="020B0503020204020204" charset="-122"/>
                <a:cs typeface="宋体" panose="02010600030101010101" pitchFamily="2" charset="-122"/>
              </a:rPr>
              <a:t>填补了目录内无依达拉奉口服剂型治疗的短板</a:t>
            </a:r>
            <a:r>
              <a:rPr lang="zh-CN" altLang="en-US" sz="2000">
                <a:latin typeface="微软雅黑" panose="020B0503020204020204" charset="-122"/>
                <a:ea typeface="微软雅黑" panose="020B0503020204020204" charset="-122"/>
                <a:cs typeface="宋体" panose="02010600030101010101" pitchFamily="2" charset="-122"/>
              </a:rPr>
              <a:t>；</a:t>
            </a:r>
            <a:endParaRPr lang="zh-CN" altLang="en-US" sz="2000">
              <a:latin typeface="微软雅黑" panose="020B0503020204020204" charset="-122"/>
              <a:ea typeface="微软雅黑" panose="020B0503020204020204" charset="-122"/>
              <a:cs typeface="宋体" panose="02010600030101010101" pitchFamily="2" charset="-122"/>
            </a:endParaRPr>
          </a:p>
          <a:p>
            <a:pPr marL="342900" indent="-342900">
              <a:lnSpc>
                <a:spcPct val="140000"/>
              </a:lnSpc>
              <a:buFont typeface="Wingdings" panose="05000000000000000000" charset="0"/>
              <a:buChar char="n"/>
            </a:pPr>
            <a:r>
              <a:rPr lang="zh-CN" altLang="en-US" sz="2000" b="1">
                <a:solidFill>
                  <a:schemeClr val="tx1"/>
                </a:solidFill>
                <a:latin typeface="微软雅黑" panose="020B0503020204020204" charset="-122"/>
                <a:ea typeface="微软雅黑" panose="020B0503020204020204" charset="-122"/>
                <a:cs typeface="宋体" panose="02010600030101010101" pitchFamily="2" charset="-122"/>
              </a:rPr>
              <a:t>属于</a:t>
            </a:r>
            <a:r>
              <a:rPr lang="zh-CN" altLang="en-US" sz="2000" b="1">
                <a:solidFill>
                  <a:srgbClr val="FF0000"/>
                </a:solidFill>
                <a:latin typeface="微软雅黑" panose="020B0503020204020204" charset="-122"/>
                <a:ea typeface="微软雅黑" panose="020B0503020204020204" charset="-122"/>
                <a:cs typeface="宋体" panose="02010600030101010101" pitchFamily="2" charset="-122"/>
              </a:rPr>
              <a:t>罕见病用药</a:t>
            </a:r>
            <a:r>
              <a:rPr lang="zh-CN" altLang="en-US" sz="2000">
                <a:solidFill>
                  <a:schemeClr val="tx1"/>
                </a:solidFill>
                <a:latin typeface="微软雅黑" panose="020B0503020204020204" charset="-122"/>
                <a:ea typeface="微软雅黑" panose="020B0503020204020204" charset="-122"/>
                <a:cs typeface="宋体" panose="02010600030101010101" pitchFamily="2" charset="-122"/>
              </a:rPr>
              <a:t>，目标人群数量有限，临床管理难度低，有助于医保基金精准管理。</a:t>
            </a:r>
            <a:endParaRPr lang="zh-CN" altLang="en-US" sz="2000">
              <a:solidFill>
                <a:schemeClr val="tx1"/>
              </a:solidFill>
              <a:latin typeface="微软雅黑" panose="020B0503020204020204" charset="-122"/>
              <a:ea typeface="微软雅黑" panose="020B0503020204020204" charset="-122"/>
              <a:cs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xml><?xml version="1.0" encoding="utf-8"?>
<p:tagLst xmlns:p="http://schemas.openxmlformats.org/presentationml/2006/main">
  <p:tag name="KSO_WM_UNIT_BLOCK" val="0"/>
  <p:tag name="KSO_WM_UNIT_DEC_AREA_ID" val="a8f1a356cb344bfa8f17d5d9d82ba2ef"/>
  <p:tag name="KSO_WM_UNIT_HIGHLIGHT" val="0"/>
  <p:tag name="KSO_WM_UNIT_COMPATIBLE" val="0"/>
  <p:tag name="KSO_WM_UNIT_DIAGRAM_ISNUMVISUAL" val="0"/>
  <p:tag name="KSO_WM_UNIT_DIAGRAM_ISREFERUNIT" val="0"/>
  <p:tag name="KSO_WM_UNIT_ID" val="custom20224728_6*l_h_i*1_1_2"/>
  <p:tag name="KSO_WM_TEMPLATE_CATEGORY" val="custom"/>
  <p:tag name="KSO_WM_TEMPLATE_INDEX" val="20224728"/>
  <p:tag name="KSO_WM_UNIT_LAYERLEVEL" val="1_1_1"/>
  <p:tag name="KSO_WM_TAG_VERSION" val="1.0"/>
  <p:tag name="KSO_WM_BEAUTIFY_FLAG" val="#wm#"/>
  <p:tag name="KSO_WM_UNIT_SUBTYPE" val="d"/>
  <p:tag name="KSO_WM_UNIT_TYPE" val="l_h_i"/>
  <p:tag name="KSO_WM_UNIT_INDEX" val="1_1_2"/>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TEXT_FILL_FORE_SCHEMECOLOR_INDEX_BRIGHTNESS" val="0"/>
  <p:tag name="KSO_WM_UNIT_TEXT_FILL_FORE_SCHEMECOLOR_INDEX" val="5"/>
  <p:tag name="KSO_WM_UNIT_TEXT_FILL_TYPE" val="1"/>
  <p:tag name="KSO_WM_UNIT_VALUE" val="2"/>
  <p:tag name="KSO_WM_UNIT_USESOURCEFORMAT_APPLY" val="1"/>
</p:tagLst>
</file>

<file path=ppt/tags/tag11.xml><?xml version="1.0" encoding="utf-8"?>
<p:tagLst xmlns:p="http://schemas.openxmlformats.org/presentationml/2006/main">
  <p:tag name="KSO_WM_UNIT_BLOCK" val="0"/>
  <p:tag name="KSO_WM_UNIT_DEC_AREA_ID" val="8a54e36e383a48d59138b3e1964633aa"/>
  <p:tag name="KSO_WM_UNIT_PRESET_TEXT" val="单击添加标题"/>
  <p:tag name="KSO_WM_UNIT_NOCLEAR" val="0"/>
  <p:tag name="KSO_WM_UNIT_HIGHLIGHT" val="0"/>
  <p:tag name="KSO_WM_UNIT_COMPATIBLE" val="0"/>
  <p:tag name="KSO_WM_UNIT_DIAGRAM_ISNUMVISUAL" val="0"/>
  <p:tag name="KSO_WM_UNIT_DIAGRAM_ISREFERUNIT" val="0"/>
  <p:tag name="KSO_WM_UNIT_TYPE" val="l_h_a"/>
  <p:tag name="KSO_WM_UNIT_INDEX" val="1_4_1"/>
  <p:tag name="KSO_WM_UNIT_ID" val="custom20224728_6*l_h_a*1_4_1"/>
  <p:tag name="KSO_WM_TEMPLATE_CATEGORY" val="custom"/>
  <p:tag name="KSO_WM_TEMPLATE_INDEX" val="20224728"/>
  <p:tag name="KSO_WM_UNIT_LAYERLEVEL" val="1_1_1"/>
  <p:tag name="KSO_WM_TAG_VERSION" val="1.0"/>
  <p:tag name="KSO_WM_BEAUTIFY_FLAG" val="#wm#"/>
  <p:tag name="KSO_WM_UNIT_ISCONTENTSTITLE" val="0"/>
  <p:tag name="KSO_WM_UNIT_ISNUMDGMTITLE" val="0"/>
  <p:tag name="KSO_WM_UNIT_VALUE" val="9"/>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ASSEMBLE_CHIP_INDEX" val="2e0084c20e5246859dd4539d81bb33b0"/>
  <p:tag name="KSO_WM_UNIT_TEXT_FILL_FORE_SCHEMECOLOR_INDEX_BRIGHTNESS" val="0"/>
  <p:tag name="KSO_WM_UNIT_TEXT_FILL_FORE_SCHEMECOLOR_INDEX" val="5"/>
  <p:tag name="KSO_WM_UNIT_TEXT_FILL_TYPE" val="1"/>
  <p:tag name="KSO_WM_UNIT_USESOURCEFORMAT_APPLY" val="1"/>
</p:tagLst>
</file>

<file path=ppt/tags/tag12.xml><?xml version="1.0" encoding="utf-8"?>
<p:tagLst xmlns:p="http://schemas.openxmlformats.org/presentationml/2006/main">
  <p:tag name="KSO_WM_UNIT_BLOCK" val="0"/>
  <p:tag name="KSO_WM_UNIT_DEC_AREA_ID" val="fc05f51f1e454fc6b7c22de2e62a36a0"/>
  <p:tag name="KSO_WM_UNIT_HIGHLIGHT" val="0"/>
  <p:tag name="KSO_WM_UNIT_COMPATIBLE" val="0"/>
  <p:tag name="KSO_WM_UNIT_DIAGRAM_ISNUMVISUAL" val="0"/>
  <p:tag name="KSO_WM_UNIT_DIAGRAM_ISREFERUNIT" val="0"/>
  <p:tag name="KSO_WM_UNIT_ID" val="custom20224728_6*l_h_i*1_4_1"/>
  <p:tag name="KSO_WM_TEMPLATE_CATEGORY" val="custom"/>
  <p:tag name="KSO_WM_TEMPLATE_INDEX" val="20224728"/>
  <p:tag name="KSO_WM_UNIT_LAYERLEVEL" val="1_1_1"/>
  <p:tag name="KSO_WM_TAG_VERSION" val="1.0"/>
  <p:tag name="KSO_WM_BEAUTIFY_FLAG" val="#wm#"/>
  <p:tag name="KSO_WM_UNIT_TYPE" val="l_h_i"/>
  <p:tag name="KSO_WM_UNIT_INDEX" val="1_4_1"/>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LINE_FORE_SCHEMECOLOR_INDEX_BRIGHTNESS" val="0"/>
  <p:tag name="KSO_WM_UNIT_LINE_FORE_SCHEMECOLOR_INDEX" val="5"/>
  <p:tag name="KSO_WM_UNIT_LINE_FILL_TYPE" val="2"/>
  <p:tag name="KSO_WM_UNIT_USESOURCEFORMAT_APPLY" val="1"/>
</p:tagLst>
</file>

<file path=ppt/tags/tag13.xml><?xml version="1.0" encoding="utf-8"?>
<p:tagLst xmlns:p="http://schemas.openxmlformats.org/presentationml/2006/main">
  <p:tag name="KSO_WM_UNIT_BLOCK" val="0"/>
  <p:tag name="KSO_WM_UNIT_DEC_AREA_ID" val="e79ba9885f104c458b0030d590b2c4f8"/>
  <p:tag name="KSO_WM_UNIT_HIGHLIGHT" val="0"/>
  <p:tag name="KSO_WM_UNIT_COMPATIBLE" val="0"/>
  <p:tag name="KSO_WM_UNIT_DIAGRAM_ISNUMVISUAL" val="0"/>
  <p:tag name="KSO_WM_UNIT_DIAGRAM_ISREFERUNIT" val="0"/>
  <p:tag name="KSO_WM_UNIT_ID" val="custom20224728_6*l_h_i*1_4_2"/>
  <p:tag name="KSO_WM_TEMPLATE_CATEGORY" val="custom"/>
  <p:tag name="KSO_WM_TEMPLATE_INDEX" val="20224728"/>
  <p:tag name="KSO_WM_UNIT_LAYERLEVEL" val="1_1_1"/>
  <p:tag name="KSO_WM_TAG_VERSION" val="1.0"/>
  <p:tag name="KSO_WM_BEAUTIFY_FLAG" val="#wm#"/>
  <p:tag name="KSO_WM_UNIT_SUBTYPE" val="d"/>
  <p:tag name="KSO_WM_UNIT_TYPE" val="l_h_i"/>
  <p:tag name="KSO_WM_UNIT_INDEX" val="1_4_2"/>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TEXT_FILL_FORE_SCHEMECOLOR_INDEX_BRIGHTNESS" val="0"/>
  <p:tag name="KSO_WM_UNIT_TEXT_FILL_FORE_SCHEMECOLOR_INDEX" val="5"/>
  <p:tag name="KSO_WM_UNIT_TEXT_FILL_TYPE" val="1"/>
  <p:tag name="KSO_WM_UNIT_VALUE" val="2"/>
  <p:tag name="KSO_WM_UNIT_USESOURCEFORMAT_APPLY" val="1"/>
</p:tagLst>
</file>

<file path=ppt/tags/tag14.xml><?xml version="1.0" encoding="utf-8"?>
<p:tagLst xmlns:p="http://schemas.openxmlformats.org/presentationml/2006/main">
  <p:tag name="KSO_WM_UNIT_BLOCK" val="0"/>
  <p:tag name="KSO_WM_UNIT_DEC_AREA_ID" val="1d35dd7f546c40bcaf010fcd24d0dc3c"/>
  <p:tag name="KSO_WM_UNIT_PRESET_TEXT" val="单击添加标题"/>
  <p:tag name="KSO_WM_UNIT_NOCLEAR" val="0"/>
  <p:tag name="KSO_WM_UNIT_HIGHLIGHT" val="0"/>
  <p:tag name="KSO_WM_UNIT_COMPATIBLE" val="0"/>
  <p:tag name="KSO_WM_UNIT_DIAGRAM_ISNUMVISUAL" val="0"/>
  <p:tag name="KSO_WM_UNIT_DIAGRAM_ISREFERUNIT" val="0"/>
  <p:tag name="KSO_WM_UNIT_TYPE" val="l_h_a"/>
  <p:tag name="KSO_WM_UNIT_INDEX" val="1_2_1"/>
  <p:tag name="KSO_WM_UNIT_ID" val="custom20224728_6*l_h_a*1_2_1"/>
  <p:tag name="KSO_WM_TEMPLATE_CATEGORY" val="custom"/>
  <p:tag name="KSO_WM_TEMPLATE_INDEX" val="20224728"/>
  <p:tag name="KSO_WM_UNIT_LAYERLEVEL" val="1_1_1"/>
  <p:tag name="KSO_WM_TAG_VERSION" val="1.0"/>
  <p:tag name="KSO_WM_BEAUTIFY_FLAG" val="#wm#"/>
  <p:tag name="KSO_WM_UNIT_ISCONTENTSTITLE" val="0"/>
  <p:tag name="KSO_WM_UNIT_ISNUMDGMTITLE" val="0"/>
  <p:tag name="KSO_WM_UNIT_VALUE" val="9"/>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ASSEMBLE_CHIP_INDEX" val="2e0084c20e5246859dd4539d81bb33b0"/>
  <p:tag name="KSO_WM_UNIT_TEXT_FILL_FORE_SCHEMECOLOR_INDEX_BRIGHTNESS" val="0"/>
  <p:tag name="KSO_WM_UNIT_TEXT_FILL_FORE_SCHEMECOLOR_INDEX" val="5"/>
  <p:tag name="KSO_WM_UNIT_TEXT_FILL_TYPE" val="1"/>
  <p:tag name="KSO_WM_UNIT_USESOURCEFORMAT_APPLY" val="1"/>
</p:tagLst>
</file>

<file path=ppt/tags/tag15.xml><?xml version="1.0" encoding="utf-8"?>
<p:tagLst xmlns:p="http://schemas.openxmlformats.org/presentationml/2006/main">
  <p:tag name="KSO_WM_UNIT_BLOCK" val="0"/>
  <p:tag name="KSO_WM_UNIT_DEC_AREA_ID" val="7aa4ef77baaa47dca560d30091f651ba"/>
  <p:tag name="KSO_WM_UNIT_HIGHLIGHT" val="0"/>
  <p:tag name="KSO_WM_UNIT_COMPATIBLE" val="0"/>
  <p:tag name="KSO_WM_UNIT_DIAGRAM_ISNUMVISUAL" val="0"/>
  <p:tag name="KSO_WM_UNIT_DIAGRAM_ISREFERUNIT" val="0"/>
  <p:tag name="KSO_WM_UNIT_ID" val="custom20224728_6*l_h_i*1_2_1"/>
  <p:tag name="KSO_WM_TEMPLATE_CATEGORY" val="custom"/>
  <p:tag name="KSO_WM_TEMPLATE_INDEX" val="20224728"/>
  <p:tag name="KSO_WM_UNIT_LAYERLEVEL" val="1_1_1"/>
  <p:tag name="KSO_WM_TAG_VERSION" val="1.0"/>
  <p:tag name="KSO_WM_BEAUTIFY_FLAG" val="#wm#"/>
  <p:tag name="KSO_WM_UNIT_TYPE" val="l_h_i"/>
  <p:tag name="KSO_WM_UNIT_INDEX" val="1_2_1"/>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LINE_FORE_SCHEMECOLOR_INDEX_BRIGHTNESS" val="0"/>
  <p:tag name="KSO_WM_UNIT_LINE_FORE_SCHEMECOLOR_INDEX" val="5"/>
  <p:tag name="KSO_WM_UNIT_LINE_FILL_TYPE" val="2"/>
  <p:tag name="KSO_WM_UNIT_USESOURCEFORMAT_APPLY" val="1"/>
</p:tagLst>
</file>

<file path=ppt/tags/tag16.xml><?xml version="1.0" encoding="utf-8"?>
<p:tagLst xmlns:p="http://schemas.openxmlformats.org/presentationml/2006/main">
  <p:tag name="KSO_WM_UNIT_BLOCK" val="0"/>
  <p:tag name="KSO_WM_UNIT_DEC_AREA_ID" val="d5721a9112ce4edaa4156f9e6cd03488"/>
  <p:tag name="KSO_WM_UNIT_HIGHLIGHT" val="0"/>
  <p:tag name="KSO_WM_UNIT_COMPATIBLE" val="0"/>
  <p:tag name="KSO_WM_UNIT_DIAGRAM_ISNUMVISUAL" val="0"/>
  <p:tag name="KSO_WM_UNIT_DIAGRAM_ISREFERUNIT" val="0"/>
  <p:tag name="KSO_WM_UNIT_ID" val="custom20224728_6*l_h_i*1_2_2"/>
  <p:tag name="KSO_WM_TEMPLATE_CATEGORY" val="custom"/>
  <p:tag name="KSO_WM_TEMPLATE_INDEX" val="20224728"/>
  <p:tag name="KSO_WM_UNIT_LAYERLEVEL" val="1_1_1"/>
  <p:tag name="KSO_WM_TAG_VERSION" val="1.0"/>
  <p:tag name="KSO_WM_BEAUTIFY_FLAG" val="#wm#"/>
  <p:tag name="KSO_WM_UNIT_SUBTYPE" val="d"/>
  <p:tag name="KSO_WM_UNIT_TYPE" val="l_h_i"/>
  <p:tag name="KSO_WM_UNIT_INDEX" val="1_2_2"/>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TEXT_FILL_FORE_SCHEMECOLOR_INDEX_BRIGHTNESS" val="0"/>
  <p:tag name="KSO_WM_UNIT_TEXT_FILL_FORE_SCHEMECOLOR_INDEX" val="5"/>
  <p:tag name="KSO_WM_UNIT_TEXT_FILL_TYPE" val="1"/>
  <p:tag name="KSO_WM_UNIT_VALUE" val="2"/>
  <p:tag name="KSO_WM_UNIT_USESOURCEFORMAT_APPLY" val="1"/>
</p:tagLst>
</file>

<file path=ppt/tags/tag17.xml><?xml version="1.0" encoding="utf-8"?>
<p:tagLst xmlns:p="http://schemas.openxmlformats.org/presentationml/2006/main">
  <p:tag name="KSO_WM_UNIT_BLOCK" val="0"/>
  <p:tag name="KSO_WM_UNIT_DEC_AREA_ID" val="10c7630a72514aa8b55077c8fcbcc232"/>
  <p:tag name="KSO_WM_UNIT_PRESET_TEXT" val="单击添加标题"/>
  <p:tag name="KSO_WM_UNIT_NOCLEAR" val="0"/>
  <p:tag name="KSO_WM_UNIT_HIGHLIGHT" val="0"/>
  <p:tag name="KSO_WM_UNIT_COMPATIBLE" val="0"/>
  <p:tag name="KSO_WM_UNIT_DIAGRAM_ISNUMVISUAL" val="0"/>
  <p:tag name="KSO_WM_UNIT_DIAGRAM_ISREFERUNIT" val="0"/>
  <p:tag name="KSO_WM_UNIT_TYPE" val="l_h_a"/>
  <p:tag name="KSO_WM_UNIT_INDEX" val="1_5_1"/>
  <p:tag name="KSO_WM_UNIT_ID" val="custom20224728_6*l_h_a*1_5_1"/>
  <p:tag name="KSO_WM_TEMPLATE_CATEGORY" val="custom"/>
  <p:tag name="KSO_WM_TEMPLATE_INDEX" val="20224728"/>
  <p:tag name="KSO_WM_UNIT_LAYERLEVEL" val="1_1_1"/>
  <p:tag name="KSO_WM_TAG_VERSION" val="1.0"/>
  <p:tag name="KSO_WM_BEAUTIFY_FLAG" val="#wm#"/>
  <p:tag name="KSO_WM_UNIT_ISCONTENTSTITLE" val="0"/>
  <p:tag name="KSO_WM_UNIT_ISNUMDGMTITLE" val="0"/>
  <p:tag name="KSO_WM_UNIT_VALUE" val="9"/>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ASSEMBLE_CHIP_INDEX" val="2e0084c20e5246859dd4539d81bb33b0"/>
  <p:tag name="KSO_WM_UNIT_TEXT_FILL_FORE_SCHEMECOLOR_INDEX_BRIGHTNESS" val="0"/>
  <p:tag name="KSO_WM_UNIT_TEXT_FILL_FORE_SCHEMECOLOR_INDEX" val="5"/>
  <p:tag name="KSO_WM_UNIT_TEXT_FILL_TYPE" val="1"/>
  <p:tag name="KSO_WM_UNIT_USESOURCEFORMAT_APPLY" val="1"/>
</p:tagLst>
</file>

<file path=ppt/tags/tag18.xml><?xml version="1.0" encoding="utf-8"?>
<p:tagLst xmlns:p="http://schemas.openxmlformats.org/presentationml/2006/main">
  <p:tag name="KSO_WM_UNIT_BLOCK" val="0"/>
  <p:tag name="KSO_WM_UNIT_DEC_AREA_ID" val="84b8b90b09d3434a9d93859d565aada3"/>
  <p:tag name="KSO_WM_UNIT_HIGHLIGHT" val="0"/>
  <p:tag name="KSO_WM_UNIT_COMPATIBLE" val="0"/>
  <p:tag name="KSO_WM_UNIT_DIAGRAM_ISNUMVISUAL" val="0"/>
  <p:tag name="KSO_WM_UNIT_DIAGRAM_ISREFERUNIT" val="0"/>
  <p:tag name="KSO_WM_UNIT_ID" val="custom20224728_6*l_h_i*1_5_1"/>
  <p:tag name="KSO_WM_TEMPLATE_CATEGORY" val="custom"/>
  <p:tag name="KSO_WM_TEMPLATE_INDEX" val="20224728"/>
  <p:tag name="KSO_WM_UNIT_LAYERLEVEL" val="1_1_1"/>
  <p:tag name="KSO_WM_TAG_VERSION" val="1.0"/>
  <p:tag name="KSO_WM_BEAUTIFY_FLAG" val="#wm#"/>
  <p:tag name="KSO_WM_UNIT_TYPE" val="l_h_i"/>
  <p:tag name="KSO_WM_UNIT_INDEX" val="1_5_1"/>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LINE_FORE_SCHEMECOLOR_INDEX_BRIGHTNESS" val="0"/>
  <p:tag name="KSO_WM_UNIT_LINE_FORE_SCHEMECOLOR_INDEX" val="5"/>
  <p:tag name="KSO_WM_UNIT_LINE_FILL_TYPE" val="2"/>
  <p:tag name="KSO_WM_UNIT_USESOURCEFORMAT_APPLY" val="1"/>
</p:tagLst>
</file>

<file path=ppt/tags/tag19.xml><?xml version="1.0" encoding="utf-8"?>
<p:tagLst xmlns:p="http://schemas.openxmlformats.org/presentationml/2006/main">
  <p:tag name="KSO_WM_UNIT_BLOCK" val="0"/>
  <p:tag name="KSO_WM_UNIT_DEC_AREA_ID" val="9f6bda5ed2694d45a2019f4a8d088dce"/>
  <p:tag name="KSO_WM_UNIT_HIGHLIGHT" val="0"/>
  <p:tag name="KSO_WM_UNIT_COMPATIBLE" val="0"/>
  <p:tag name="KSO_WM_UNIT_DIAGRAM_ISNUMVISUAL" val="0"/>
  <p:tag name="KSO_WM_UNIT_DIAGRAM_ISREFERUNIT" val="0"/>
  <p:tag name="KSO_WM_UNIT_ID" val="custom20224728_6*l_h_i*1_5_2"/>
  <p:tag name="KSO_WM_TEMPLATE_CATEGORY" val="custom"/>
  <p:tag name="KSO_WM_TEMPLATE_INDEX" val="20224728"/>
  <p:tag name="KSO_WM_UNIT_LAYERLEVEL" val="1_1_1"/>
  <p:tag name="KSO_WM_TAG_VERSION" val="1.0"/>
  <p:tag name="KSO_WM_BEAUTIFY_FLAG" val="#wm#"/>
  <p:tag name="KSO_WM_UNIT_SUBTYPE" val="d"/>
  <p:tag name="KSO_WM_UNIT_TYPE" val="l_h_i"/>
  <p:tag name="KSO_WM_UNIT_INDEX" val="1_5_2"/>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TEXT_FILL_FORE_SCHEMECOLOR_INDEX_BRIGHTNESS" val="0"/>
  <p:tag name="KSO_WM_UNIT_TEXT_FILL_FORE_SCHEMECOLOR_INDEX" val="5"/>
  <p:tag name="KSO_WM_UNIT_TEXT_FILL_TYPE" val="1"/>
  <p:tag name="KSO_WM_UNIT_VALUE" val="2"/>
  <p:tag name="KSO_WM_UNIT_USESOURCEFORMAT_APPLY" val="1"/>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xml><?xml version="1.0" encoding="utf-8"?>
<p:tagLst xmlns:p="http://schemas.openxmlformats.org/presentationml/2006/main">
  <p:tag name="KSO_WM_UNIT_BLOCK" val="0"/>
  <p:tag name="KSO_WM_UNIT_DEC_AREA_ID" val="63e985ad244c46cbb7c91ac146099113"/>
  <p:tag name="KSO_WM_UNIT_PRESET_TEXT" val="单击添加标题"/>
  <p:tag name="KSO_WM_UNIT_NOCLEAR" val="0"/>
  <p:tag name="KSO_WM_UNIT_HIGHLIGHT" val="0"/>
  <p:tag name="KSO_WM_UNIT_COMPATIBLE" val="0"/>
  <p:tag name="KSO_WM_UNIT_DIAGRAM_ISNUMVISUAL" val="0"/>
  <p:tag name="KSO_WM_UNIT_DIAGRAM_ISREFERUNIT" val="0"/>
  <p:tag name="KSO_WM_UNIT_TYPE" val="l_h_a"/>
  <p:tag name="KSO_WM_UNIT_INDEX" val="1_3_1"/>
  <p:tag name="KSO_WM_UNIT_ID" val="custom20224728_6*l_h_a*1_3_1"/>
  <p:tag name="KSO_WM_TEMPLATE_CATEGORY" val="custom"/>
  <p:tag name="KSO_WM_TEMPLATE_INDEX" val="20224728"/>
  <p:tag name="KSO_WM_UNIT_LAYERLEVEL" val="1_1_1"/>
  <p:tag name="KSO_WM_TAG_VERSION" val="1.0"/>
  <p:tag name="KSO_WM_BEAUTIFY_FLAG" val="#wm#"/>
  <p:tag name="KSO_WM_UNIT_ISCONTENTSTITLE" val="0"/>
  <p:tag name="KSO_WM_UNIT_ISNUMDGMTITLE" val="0"/>
  <p:tag name="KSO_WM_UNIT_VALUE" val="9"/>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ASSEMBLE_CHIP_INDEX" val="2e0084c20e5246859dd4539d81bb33b0"/>
  <p:tag name="KSO_WM_UNIT_TEXT_FILL_FORE_SCHEMECOLOR_INDEX_BRIGHTNESS" val="0"/>
  <p:tag name="KSO_WM_UNIT_TEXT_FILL_FORE_SCHEMECOLOR_INDEX" val="5"/>
  <p:tag name="KSO_WM_UNIT_TEXT_FILL_TYPE" val="1"/>
  <p:tag name="KSO_WM_UNIT_USESOURCEFORMAT_APPLY" val="1"/>
</p:tagLst>
</file>

<file path=ppt/tags/tag21.xml><?xml version="1.0" encoding="utf-8"?>
<p:tagLst xmlns:p="http://schemas.openxmlformats.org/presentationml/2006/main">
  <p:tag name="KSO_WM_UNIT_BLOCK" val="0"/>
  <p:tag name="KSO_WM_UNIT_DEC_AREA_ID" val="29b814bbdea942e6a08689d2c1abde18"/>
  <p:tag name="KSO_WM_UNIT_HIGHLIGHT" val="0"/>
  <p:tag name="KSO_WM_UNIT_COMPATIBLE" val="0"/>
  <p:tag name="KSO_WM_UNIT_DIAGRAM_ISNUMVISUAL" val="0"/>
  <p:tag name="KSO_WM_UNIT_DIAGRAM_ISREFERUNIT" val="0"/>
  <p:tag name="KSO_WM_UNIT_ID" val="custom20224728_6*l_h_i*1_3_1"/>
  <p:tag name="KSO_WM_TEMPLATE_CATEGORY" val="custom"/>
  <p:tag name="KSO_WM_TEMPLATE_INDEX" val="20224728"/>
  <p:tag name="KSO_WM_UNIT_LAYERLEVEL" val="1_1_1"/>
  <p:tag name="KSO_WM_TAG_VERSION" val="1.0"/>
  <p:tag name="KSO_WM_BEAUTIFY_FLAG" val="#wm#"/>
  <p:tag name="KSO_WM_UNIT_TYPE" val="l_h_i"/>
  <p:tag name="KSO_WM_UNIT_INDEX" val="1_3_1"/>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LINE_FORE_SCHEMECOLOR_INDEX_BRIGHTNESS" val="0"/>
  <p:tag name="KSO_WM_UNIT_LINE_FORE_SCHEMECOLOR_INDEX" val="5"/>
  <p:tag name="KSO_WM_UNIT_LINE_FILL_TYPE" val="2"/>
  <p:tag name="KSO_WM_UNIT_USESOURCEFORMAT_APPLY" val="1"/>
</p:tagLst>
</file>

<file path=ppt/tags/tag22.xml><?xml version="1.0" encoding="utf-8"?>
<p:tagLst xmlns:p="http://schemas.openxmlformats.org/presentationml/2006/main">
  <p:tag name="KSO_WM_UNIT_BLOCK" val="0"/>
  <p:tag name="KSO_WM_UNIT_DEC_AREA_ID" val="64ea838e57ef4db6abe3d64d2b4963bc"/>
  <p:tag name="KSO_WM_UNIT_HIGHLIGHT" val="0"/>
  <p:tag name="KSO_WM_UNIT_COMPATIBLE" val="0"/>
  <p:tag name="KSO_WM_UNIT_DIAGRAM_ISNUMVISUAL" val="0"/>
  <p:tag name="KSO_WM_UNIT_DIAGRAM_ISREFERUNIT" val="0"/>
  <p:tag name="KSO_WM_UNIT_ID" val="custom20224728_6*l_h_i*1_3_2"/>
  <p:tag name="KSO_WM_TEMPLATE_CATEGORY" val="custom"/>
  <p:tag name="KSO_WM_TEMPLATE_INDEX" val="20224728"/>
  <p:tag name="KSO_WM_UNIT_LAYERLEVEL" val="1_1_1"/>
  <p:tag name="KSO_WM_TAG_VERSION" val="1.0"/>
  <p:tag name="KSO_WM_BEAUTIFY_FLAG" val="#wm#"/>
  <p:tag name="KSO_WM_UNIT_SUBTYPE" val="d"/>
  <p:tag name="KSO_WM_UNIT_TYPE" val="l_h_i"/>
  <p:tag name="KSO_WM_UNIT_INDEX" val="1_3_2"/>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TEXT_FILL_FORE_SCHEMECOLOR_INDEX_BRIGHTNESS" val="0"/>
  <p:tag name="KSO_WM_UNIT_TEXT_FILL_FORE_SCHEMECOLOR_INDEX" val="5"/>
  <p:tag name="KSO_WM_UNIT_TEXT_FILL_TYPE" val="1"/>
  <p:tag name="KSO_WM_UNIT_VALUE" val="2"/>
  <p:tag name="KSO_WM_UNIT_USESOURCEFORMAT_APPLY" val="1"/>
</p:tagLst>
</file>

<file path=ppt/tags/tag23.xml><?xml version="1.0" encoding="utf-8"?>
<p:tagLst xmlns:p="http://schemas.openxmlformats.org/presentationml/2006/main">
  <p:tag name="KSO_WM_UNIT_DEFAULT_FONT" val="44;48;2"/>
  <p:tag name="KSO_WM_UNIT_BLOCK" val="0"/>
  <p:tag name="KSO_WM_UNIT_DEC_AREA_ID" val="3e5012b91d4f4a73830dd64440dc819e"/>
  <p:tag name="KSO_WM_UNIT_ISCONTENTSTITLE" val="0"/>
  <p:tag name="KSO_WM_UNIT_ISNUMDGMTITLE" val="0"/>
  <p:tag name="KSO_WM_UNIT_PRESET_TEXT" val="目录"/>
  <p:tag name="KSO_WM_UNIT_NOCLEAR" val="0"/>
  <p:tag name="KSO_WM_UNIT_VALUE" val="4"/>
  <p:tag name="KSO_WM_UNIT_HIGHLIGHT" val="0"/>
  <p:tag name="KSO_WM_UNIT_COMPATIBLE" val="0"/>
  <p:tag name="KSO_WM_UNIT_DIAGRAM_ISNUMVISUAL" val="0"/>
  <p:tag name="KSO_WM_UNIT_DIAGRAM_ISREFERUNIT" val="0"/>
  <p:tag name="KSO_WM_UNIT_TYPE" val="a"/>
  <p:tag name="KSO_WM_UNIT_INDEX" val="1"/>
  <p:tag name="KSO_WM_UNIT_ID" val="custom20224728_6*a*1"/>
  <p:tag name="KSO_WM_TEMPLATE_CATEGORY" val="custom"/>
  <p:tag name="KSO_WM_TEMPLATE_INDEX" val="20224728"/>
  <p:tag name="KSO_WM_UNIT_LAYERLEVEL" val="1"/>
  <p:tag name="KSO_WM_TAG_VERSION" val="1.0"/>
  <p:tag name="KSO_WM_BEAUTIFY_FLAG" val="#wm#"/>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ASSEMBLE_CHIP_INDEX" val="2e0084c20e5246859dd4539d81bb33b0"/>
  <p:tag name="KSO_WM_UNIT_TEXT_FILL_FORE_SCHEMECOLOR_INDEX_BRIGHTNESS" val="0"/>
  <p:tag name="KSO_WM_UNIT_TEXT_FILL_FORE_SCHEMECOLOR_INDEX" val="5"/>
  <p:tag name="KSO_WM_UNIT_TEXT_FILL_TYPE" val="1"/>
  <p:tag name="KSO_WM_UNIT_USESOURCEFORMAT_APPLY" val="1"/>
</p:tagLst>
</file>

<file path=ppt/tags/tag24.xml><?xml version="1.0" encoding="utf-8"?>
<p:tagLst xmlns:p="http://schemas.openxmlformats.org/presentationml/2006/main">
  <p:tag name="KSO_WM_UNIT_DEFAULT_FONT" val="28;32;2"/>
  <p:tag name="KSO_WM_UNIT_BLOCK" val="0"/>
  <p:tag name="KSO_WM_UNIT_DEC_AREA_ID" val="7db76a0de6fc45e0a914026dd4a787ce"/>
  <p:tag name="KSO_WM_UNIT_ISCONTENTSTITLE" val="0"/>
  <p:tag name="KSO_WM_UNIT_ISNUMDGMTITLE" val="0"/>
  <p:tag name="KSO_WM_UNIT_PRESET_TEXT" val="CONTENTS"/>
  <p:tag name="KSO_WM_UNIT_NOCLEAR" val="0"/>
  <p:tag name="KSO_WM_UNIT_VALUE" val="7"/>
  <p:tag name="KSO_WM_UNIT_HIGHLIGHT" val="0"/>
  <p:tag name="KSO_WM_UNIT_COMPATIBLE" val="0"/>
  <p:tag name="KSO_WM_UNIT_DIAGRAM_ISNUMVISUAL" val="0"/>
  <p:tag name="KSO_WM_UNIT_DIAGRAM_ISREFERUNIT" val="0"/>
  <p:tag name="KSO_WM_UNIT_TYPE" val="b"/>
  <p:tag name="KSO_WM_UNIT_INDEX" val="1"/>
  <p:tag name="KSO_WM_UNIT_ID" val="custom20224728_6*b*1"/>
  <p:tag name="KSO_WM_TEMPLATE_CATEGORY" val="custom"/>
  <p:tag name="KSO_WM_TEMPLATE_INDEX" val="20224728"/>
  <p:tag name="KSO_WM_UNIT_LAYERLEVEL" val="1"/>
  <p:tag name="KSO_WM_TAG_VERSION" val="1.0"/>
  <p:tag name="KSO_WM_BEAUTIFY_FLAG" val="#wm#"/>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ASSEMBLE_CHIP_INDEX" val="2e0084c20e5246859dd4539d81bb33b0"/>
  <p:tag name="KSO_WM_UNIT_TEXT_FILL_FORE_SCHEMECOLOR_INDEX_BRIGHTNESS" val="0.4"/>
  <p:tag name="KSO_WM_UNIT_TEXT_FILL_FORE_SCHEMECOLOR_INDEX" val="5"/>
  <p:tag name="KSO_WM_UNIT_TEXT_FILL_TYPE" val="1"/>
  <p:tag name="KSO_WM_UNIT_USESOURCEFORMAT_APPLY" val="1"/>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UNIT_TABLE_BEAUTIFY" val="smartTable{f8ee1035-2ec2-4c16-b6b3-423a199468b3}"/>
  <p:tag name="TABLE_ENDDRAG_ORIGIN_RECT" val="862*450"/>
  <p:tag name="TABLE_ENDDRAG_RECT" val="48*69*862*450"/>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UNIT_TABLE_BEAUTIFY" val="smartTable{1e34ae85-b565-45b6-88b4-8a6ebd5f61c4}"/>
  <p:tag name="TABLE_ENDDRAG_ORIGIN_RECT" val="711*80"/>
  <p:tag name="TABLE_ENDDRAG_RECT" val="89*270*711*80"/>
</p:tagLst>
</file>

<file path=ppt/tags/tag38.xml><?xml version="1.0" encoding="utf-8"?>
<p:tagLst xmlns:p="http://schemas.openxmlformats.org/presentationml/2006/main">
  <p:tag name="KSO_WM_UNIT_TABLE_BEAUTIFY" val="smartTable{c7bc9bb1-4816-4c0e-97dc-2d84c174c99e}"/>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UNIT_TABLE_BEAUTIFY" val="smartTable{7f89755f-bedb-4430-b2a0-415027527bfa}"/>
  <p:tag name="KSO_WM_BEAUTIFY_FLAG" val=""/>
  <p:tag name="TABLE_ENDDRAG_ORIGIN_RECT" val="806*288"/>
  <p:tag name="TABLE_ENDDRAG_RECT" val="76*197*806*288"/>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UNIT_TABLE_BEAUTIFY" val="smartTable{d5d16ce4-5ff6-4e0f-92f4-ca64c046bb51}"/>
  <p:tag name="TABLE_ENDDRAG_ORIGIN_RECT" val="801*276"/>
  <p:tag name="TABLE_ENDDRAG_RECT" val="60*169*801*276"/>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TABLE_ENDDRAG_ORIGIN_RECT" val="408*150"/>
  <p:tag name="TABLE_ENDDRAG_RECT" val="486*158*408*150"/>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COMMONDATA" val="eyJoZGlkIjoiZTA4NzIyN2MxYTlmMzQ1NGE2MjU5NWRkMjhlOGMxYTAifQ=="/>
  <p:tag name="KSO_WPP_MARK_KEY" val="0fdf8c93-caf7-4553-ad5a-34c28b67304c"/>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UNIT_BLOCK" val="0"/>
  <p:tag name="KSO_WM_UNIT_DEC_AREA_ID" val="e2fff6758db047e4be57500b378412e4"/>
  <p:tag name="KSO_WM_UNIT_PRESET_TEXT" val="单击添加标题"/>
  <p:tag name="KSO_WM_UNIT_NOCLEAR" val="0"/>
  <p:tag name="KSO_WM_UNIT_HIGHLIGHT" val="0"/>
  <p:tag name="KSO_WM_UNIT_COMPATIBLE" val="0"/>
  <p:tag name="KSO_WM_UNIT_DIAGRAM_ISNUMVISUAL" val="0"/>
  <p:tag name="KSO_WM_UNIT_DIAGRAM_ISREFERUNIT" val="0"/>
  <p:tag name="KSO_WM_UNIT_TYPE" val="l_h_a"/>
  <p:tag name="KSO_WM_UNIT_INDEX" val="1_1_1"/>
  <p:tag name="KSO_WM_UNIT_ID" val="custom20224728_6*l_h_a*1_1_1"/>
  <p:tag name="KSO_WM_TEMPLATE_CATEGORY" val="custom"/>
  <p:tag name="KSO_WM_TEMPLATE_INDEX" val="20224728"/>
  <p:tag name="KSO_WM_UNIT_LAYERLEVEL" val="1_1_1"/>
  <p:tag name="KSO_WM_TAG_VERSION" val="1.0"/>
  <p:tag name="KSO_WM_BEAUTIFY_FLAG" val="#wm#"/>
  <p:tag name="KSO_WM_UNIT_ISCONTENTSTITLE" val="0"/>
  <p:tag name="KSO_WM_UNIT_ISNUMDGMTITLE" val="0"/>
  <p:tag name="KSO_WM_UNIT_VALUE" val="9"/>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ASSEMBLE_CHIP_INDEX" val="2e0084c20e5246859dd4539d81bb33b0"/>
  <p:tag name="KSO_WM_UNIT_TEXT_FILL_FORE_SCHEMECOLOR_INDEX_BRIGHTNESS" val="0"/>
  <p:tag name="KSO_WM_UNIT_TEXT_FILL_FORE_SCHEMECOLOR_INDEX" val="5"/>
  <p:tag name="KSO_WM_UNIT_TEXT_FILL_TYPE" val="1"/>
  <p:tag name="KSO_WM_UNIT_USESOURCEFORMAT_APPLY" val="1"/>
</p:tagLst>
</file>

<file path=ppt/tags/tag9.xml><?xml version="1.0" encoding="utf-8"?>
<p:tagLst xmlns:p="http://schemas.openxmlformats.org/presentationml/2006/main">
  <p:tag name="KSO_WM_UNIT_BLOCK" val="0"/>
  <p:tag name="KSO_WM_UNIT_DEC_AREA_ID" val="9d02e76e54f14d6c9b4a4bfc95e91faa"/>
  <p:tag name="KSO_WM_UNIT_HIGHLIGHT" val="0"/>
  <p:tag name="KSO_WM_UNIT_COMPATIBLE" val="0"/>
  <p:tag name="KSO_WM_UNIT_DIAGRAM_ISNUMVISUAL" val="0"/>
  <p:tag name="KSO_WM_UNIT_DIAGRAM_ISREFERUNIT" val="0"/>
  <p:tag name="KSO_WM_UNIT_ID" val="custom20224728_6*l_h_i*1_1_1"/>
  <p:tag name="KSO_WM_TEMPLATE_CATEGORY" val="custom"/>
  <p:tag name="KSO_WM_TEMPLATE_INDEX" val="20224728"/>
  <p:tag name="KSO_WM_UNIT_LAYERLEVEL" val="1_1_1"/>
  <p:tag name="KSO_WM_TAG_VERSION" val="1.0"/>
  <p:tag name="KSO_WM_BEAUTIFY_FLAG" val="#wm#"/>
  <p:tag name="KSO_WM_UNIT_TYPE" val="l_h_i"/>
  <p:tag name="KSO_WM_UNIT_INDEX" val="1_1_1"/>
  <p:tag name="KSO_WM_DIAGRAM_GROUP_CODE" val="l1-1"/>
  <p:tag name="KSO_WM_CHIP_GROUPID" val="61934dfa18adb49c6c1f3f3c"/>
  <p:tag name="KSO_WM_CHIP_XID" val="6194778a18adb49c6c1f4b8f"/>
  <p:tag name="KSO_WM_CHIP_FILLAREA_FILL_RULE" val="{&quot;fill_align&quot;:&quot;cm&quot;,&quot;fill_mode&quot;:&quot;fix&quot;,&quot;sacle_strategy&quot;:&quot;stretch&quot;}"/>
  <p:tag name="KSO_WM_UNIT_DEC_SUPPORTCHANGEPIC" val="0"/>
  <p:tag name="KSO_WM_UNIT_DEC_CHANGEPICRESERVED" val="0"/>
  <p:tag name="KSO_WM_ASSEMBLE_CHIP_INDEX" val="2e0084c20e5246859dd4539d81bb33b0"/>
  <p:tag name="KSO_WM_UNIT_LINE_FORE_SCHEMECOLOR_INDEX_BRIGHTNESS" val="0"/>
  <p:tag name="KSO_WM_UNIT_LINE_FORE_SCHEMECOLOR_INDEX" val="5"/>
  <p:tag name="KSO_WM_UNIT_LINE_FILL_TYPE" val="2"/>
  <p:tag name="KSO_WM_UNIT_USESOURCEFORMAT_APPLY" val="1"/>
</p:tagLst>
</file>

<file path=ppt/theme/theme1.xml><?xml version="1.0" encoding="utf-8"?>
<a:theme xmlns:a="http://schemas.openxmlformats.org/drawingml/2006/main" name="Office 主题​​">
  <a:themeElements>
    <a:clrScheme name="自定义 1">
      <a:dk1>
        <a:srgbClr val="000000"/>
      </a:dk1>
      <a:lt1>
        <a:srgbClr val="FFFFFF"/>
      </a:lt1>
      <a:dk2>
        <a:srgbClr val="44546A"/>
      </a:dk2>
      <a:lt2>
        <a:srgbClr val="E7E6E6"/>
      </a:lt2>
      <a:accent1>
        <a:srgbClr val="5BA194"/>
      </a:accent1>
      <a:accent2>
        <a:srgbClr val="ED7D31"/>
      </a:accent2>
      <a:accent3>
        <a:srgbClr val="A5A5A5"/>
      </a:accent3>
      <a:accent4>
        <a:srgbClr val="EAB750"/>
      </a:accent4>
      <a:accent5>
        <a:srgbClr val="5B9BD5"/>
      </a:accent5>
      <a:accent6>
        <a:srgbClr val="70AD47"/>
      </a:accent6>
      <a:hlink>
        <a:srgbClr val="0563C1"/>
      </a:hlink>
      <a:folHlink>
        <a:srgbClr val="954F7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2674</Words>
  <Application>WPS 演示</Application>
  <PresentationFormat>宽屏</PresentationFormat>
  <Paragraphs>209</Paragraphs>
  <Slides>10</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10</vt:i4>
      </vt:variant>
    </vt:vector>
  </HeadingPairs>
  <TitlesOfParts>
    <vt:vector size="25" baseType="lpstr">
      <vt:lpstr>Arial</vt:lpstr>
      <vt:lpstr>宋体</vt:lpstr>
      <vt:lpstr>Wingdings</vt:lpstr>
      <vt:lpstr>Arial</vt:lpstr>
      <vt:lpstr>微软雅黑</vt:lpstr>
      <vt:lpstr>汉仪粗宋 简</vt:lpstr>
      <vt:lpstr>汉仪中黑 简</vt:lpstr>
      <vt:lpstr>等线 Light</vt:lpstr>
      <vt:lpstr>Microsoft YaHei Regular</vt:lpstr>
      <vt:lpstr>Wingdings</vt:lpstr>
      <vt:lpstr>Arial Unicode MS</vt:lpstr>
      <vt:lpstr>Verdana</vt:lpstr>
      <vt:lpstr>Calibri</vt:lpstr>
      <vt:lpstr>黑体</vt:lpstr>
      <vt:lpstr>Office 主题​​</vt:lpstr>
      <vt:lpstr>依达拉奉舌下片 奉易达®</vt:lpstr>
      <vt:lpstr>PowerPoint 演示文稿</vt:lpstr>
      <vt:lpstr>1、药物基本信息 1/2</vt:lpstr>
      <vt:lpstr>1、药物基本信息 2/2</vt:lpstr>
      <vt:lpstr>2、安全性</vt:lpstr>
      <vt:lpstr>3、有效性1/2</vt:lpstr>
      <vt:lpstr>3、有效性2/2</vt:lpstr>
      <vt:lpstr>4、创新性</vt:lpstr>
      <vt:lpstr>5、公平性 1/2</vt:lpstr>
      <vt:lpstr>感谢审阅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GY</dc:creator>
  <cp:lastModifiedBy>吕洪</cp:lastModifiedBy>
  <cp:revision>298</cp:revision>
  <dcterms:created xsi:type="dcterms:W3CDTF">2023-07-03T03:02:00Z</dcterms:created>
  <dcterms:modified xsi:type="dcterms:W3CDTF">2023-07-12T13:10:53Z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6BA6C96DC11549D589627DA7C1E215F6_13</vt:lpwstr>
  </property>
  <property fmtid="{D5CDD505-2E9C-101B-9397-08002B2CF9AE}" pid="3" name="KSOProductBuildVer">
    <vt:lpwstr>2052-11.1.0.14309</vt:lpwstr>
  </property>
</Properties>
</file>