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141412506" r:id="rId2"/>
    <p:sldId id="2141412505" r:id="rId3"/>
    <p:sldId id="2141412507" r:id="rId4"/>
    <p:sldId id="2141412541" r:id="rId5"/>
    <p:sldId id="2141412542" r:id="rId6"/>
    <p:sldId id="2141412535" r:id="rId7"/>
    <p:sldId id="2141412538" r:id="rId8"/>
    <p:sldId id="2141412543" r:id="rId9"/>
    <p:sldId id="2141412522" r:id="rId10"/>
    <p:sldId id="2141412512" r:id="rId11"/>
    <p:sldId id="214141252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EF5"/>
    <a:srgbClr val="0B4055"/>
    <a:srgbClr val="00A4D5"/>
    <a:srgbClr val="00A9DC"/>
    <a:srgbClr val="E6F8FD"/>
    <a:srgbClr val="6AAAB2"/>
    <a:srgbClr val="81CCD3"/>
    <a:srgbClr val="00B3EA"/>
    <a:srgbClr val="0084AE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9" autoAdjust="0"/>
    <p:restoredTop sz="90138" autoAdjust="0"/>
  </p:normalViewPr>
  <p:slideViewPr>
    <p:cSldViewPr snapToGrid="0">
      <p:cViewPr varScale="1">
        <p:scale>
          <a:sx n="103" d="100"/>
          <a:sy n="103" d="100"/>
        </p:scale>
        <p:origin x="132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6008285447001"/>
          <c:y val="0.17517841213202501"/>
          <c:w val="0.84262996124548994"/>
          <c:h val="0.60992417484388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复方聚乙二醇（3350）电解质散组</c:v>
                </c:pt>
              </c:strCache>
            </c:strRef>
          </c:tx>
          <c:spPr>
            <a:gradFill flip="none" rotWithShape="1">
              <a:gsLst>
                <a:gs pos="0">
                  <a:srgbClr val="2FC4F3">
                    <a:shade val="30000"/>
                    <a:satMod val="115000"/>
                  </a:srgbClr>
                </a:gs>
                <a:gs pos="50000">
                  <a:srgbClr val="2FC4F3">
                    <a:shade val="67500"/>
                    <a:satMod val="115000"/>
                  </a:srgbClr>
                </a:gs>
                <a:gs pos="100000">
                  <a:srgbClr val="2FC4F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治疗前</c:v>
                </c:pt>
                <c:pt idx="1">
                  <c:v>治疗8周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2.59</c:v>
                </c:pt>
                <c:pt idx="1">
                  <c:v>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C-4FC1-B57F-E26FB69942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乳果糖组</c:v>
                </c:pt>
              </c:strCache>
            </c:strRef>
          </c:tx>
          <c:spPr>
            <a:gradFill flip="none" rotWithShape="1">
              <a:gsLst>
                <a:gs pos="0">
                  <a:srgbClr val="7BC4CC">
                    <a:shade val="30000"/>
                    <a:satMod val="115000"/>
                  </a:srgbClr>
                </a:gs>
                <a:gs pos="50000">
                  <a:srgbClr val="7BC4CC">
                    <a:shade val="67500"/>
                    <a:satMod val="115000"/>
                  </a:srgbClr>
                </a:gs>
                <a:gs pos="100000">
                  <a:srgbClr val="7BC4CC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rgbClr val="44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治疗前</c:v>
                </c:pt>
                <c:pt idx="1">
                  <c:v>治疗8周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2.75</c:v>
                </c:pt>
                <c:pt idx="1">
                  <c:v>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C-4FC1-B57F-E26FB69942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351152"/>
        <c:axId val="400358208"/>
      </c:barChart>
      <c:catAx>
        <c:axId val="40035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00358208"/>
        <c:crosses val="autoZero"/>
        <c:auto val="1"/>
        <c:lblAlgn val="ctr"/>
        <c:lblOffset val="100"/>
        <c:noMultiLvlLbl val="0"/>
      </c:catAx>
      <c:valAx>
        <c:axId val="40035820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lnSpc>
                    <a:spcPts val="1400"/>
                  </a:lnSpc>
                  <a:defRPr lang="zh-CN" sz="1400" b="0" i="0" u="none" strike="noStrike" kern="1200" baseline="0">
                    <a:solidFill>
                      <a:srgbClr val="44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dirty="0">
                    <a:solidFill>
                      <a:srgbClr val="446D7D"/>
                    </a:solidFill>
                  </a:rPr>
                  <a:t>排便</a:t>
                </a:r>
                <a:r>
                  <a:rPr lang="zh-CN" dirty="0" smtClean="0">
                    <a:solidFill>
                      <a:srgbClr val="446D7D"/>
                    </a:solidFill>
                  </a:rPr>
                  <a:t>频率</a:t>
                </a:r>
                <a:endParaRPr lang="en-US" altLang="zh-CN" dirty="0" smtClean="0">
                  <a:solidFill>
                    <a:srgbClr val="446D7D"/>
                  </a:solidFill>
                </a:endParaRPr>
              </a:p>
              <a:p>
                <a:pPr>
                  <a:lnSpc>
                    <a:spcPts val="1400"/>
                  </a:lnSpc>
                  <a:defRPr>
                    <a:solidFill>
                      <a:srgbClr val="446D7D"/>
                    </a:solidFill>
                  </a:defRPr>
                </a:pPr>
                <a:r>
                  <a:rPr lang="en-US" altLang="zh-CN" dirty="0" smtClean="0">
                    <a:solidFill>
                      <a:srgbClr val="446D7D"/>
                    </a:solidFill>
                  </a:rPr>
                  <a:t>(</a:t>
                </a:r>
                <a:r>
                  <a:rPr lang="zh-CN" altLang="en-US" dirty="0" smtClean="0">
                    <a:solidFill>
                      <a:srgbClr val="446D7D"/>
                    </a:solidFill>
                  </a:rPr>
                  <a:t>次</a:t>
                </a:r>
                <a:r>
                  <a:rPr lang="en-US" altLang="zh-CN" dirty="0" smtClean="0">
                    <a:solidFill>
                      <a:srgbClr val="446D7D"/>
                    </a:solidFill>
                  </a:rPr>
                  <a:t>/</a:t>
                </a:r>
                <a:r>
                  <a:rPr lang="zh-CN" altLang="en-US" dirty="0" smtClean="0">
                    <a:solidFill>
                      <a:srgbClr val="446D7D"/>
                    </a:solidFill>
                  </a:rPr>
                  <a:t>周）</a:t>
                </a:r>
                <a:endParaRPr lang="zh-CN" dirty="0">
                  <a:solidFill>
                    <a:srgbClr val="446D7D"/>
                  </a:solidFill>
                </a:endParaRPr>
              </a:p>
            </c:rich>
          </c:tx>
          <c:layout>
            <c:manualLayout>
              <c:xMode val="edge"/>
              <c:yMode val="edge"/>
              <c:x val="2.703723136348863E-2"/>
              <c:y val="9.54280859559037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lnSpc>
                  <a:spcPts val="1400"/>
                </a:lnSpc>
                <a:defRPr lang="zh-CN" sz="1400" b="0" i="0" u="none" strike="noStrike" kern="1200" baseline="0">
                  <a:solidFill>
                    <a:srgbClr val="44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0035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69694281122653"/>
          <c:y val="1.5890694621274699E-2"/>
          <c:w val="0.78830305718877347"/>
          <c:h val="0.14938591611615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rgbClr val="446D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E6F8FD"/>
    </a:solidFill>
    <a:ln>
      <a:noFill/>
    </a:ln>
    <a:effectLst/>
  </c:spPr>
  <c:txPr>
    <a:bodyPr/>
    <a:lstStyle/>
    <a:p>
      <a:pPr>
        <a:defRPr lang="zh-CN"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6008285447001"/>
          <c:y val="0.17517841213202501"/>
          <c:w val="0.84262996124548994"/>
          <c:h val="0.60992417484388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复方聚乙二醇（3350）电解质散组</c:v>
                </c:pt>
              </c:strCache>
            </c:strRef>
          </c:tx>
          <c:spPr>
            <a:gradFill flip="none" rotWithShape="1">
              <a:gsLst>
                <a:gs pos="0">
                  <a:srgbClr val="169DC7">
                    <a:shade val="30000"/>
                    <a:satMod val="115000"/>
                  </a:srgbClr>
                </a:gs>
                <a:gs pos="50000">
                  <a:srgbClr val="169DC7">
                    <a:shade val="67500"/>
                    <a:satMod val="115000"/>
                  </a:srgbClr>
                </a:gs>
                <a:gs pos="100000">
                  <a:srgbClr val="169DC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6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E-40C6-84DA-E66F8AEE51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/>
                      <a:t>53%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2E-40C6-84DA-E66F8AEE517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r>
                      <a:rPr lang="en-US" altLang="zh-CN" b="1" dirty="0">
                        <a:solidFill>
                          <a:srgbClr val="FF0000"/>
                        </a:solidFill>
                      </a:rPr>
                      <a:t>63%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2F-4B20-818E-2EF0340B9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44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治疗8周</c:v>
                </c:pt>
                <c:pt idx="1">
                  <c:v>随访4周</c:v>
                </c:pt>
                <c:pt idx="2">
                  <c:v>随访26周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F-4B20-818E-2EF0340B9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乳果糖组</c:v>
                </c:pt>
              </c:strCache>
            </c:strRef>
          </c:tx>
          <c:spPr>
            <a:gradFill flip="none" rotWithShape="1">
              <a:gsLst>
                <a:gs pos="0">
                  <a:srgbClr val="67B2BB">
                    <a:shade val="30000"/>
                    <a:satMod val="115000"/>
                  </a:srgbClr>
                </a:gs>
                <a:gs pos="50000">
                  <a:srgbClr val="67B2BB">
                    <a:shade val="67500"/>
                    <a:satMod val="115000"/>
                  </a:srgbClr>
                </a:gs>
                <a:gs pos="100000">
                  <a:srgbClr val="67B2BB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CE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2F-4B20-818E-2EF0340B90C0}"/>
              </c:ext>
            </c:extLst>
          </c:dPt>
          <c:dPt>
            <c:idx val="1"/>
            <c:invertIfNegative val="0"/>
            <c:bubble3D val="0"/>
            <c:spPr>
              <a:solidFill>
                <a:srgbClr val="0690BB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2E-40C6-84DA-E66F8AEE517B}"/>
              </c:ext>
            </c:extLst>
          </c:dPt>
          <c:dPt>
            <c:idx val="2"/>
            <c:invertIfNegative val="0"/>
            <c:bubble3D val="0"/>
            <c:spPr>
              <a:solidFill>
                <a:srgbClr val="0690BB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2F-4B20-818E-2EF0340B90C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>
                        <a:solidFill>
                          <a:srgbClr val="C00000"/>
                        </a:solidFill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F-4B20-818E-2EF0340B90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A4D3BB-D8A1-4BD6-A697-85729504EDC1}" type="VALUE">
                      <a:rPr lang="en-US" altLang="zh-CN" smtClean="0"/>
                      <a:pPr/>
                      <a:t>[值]</a:t>
                    </a:fld>
                    <a:r>
                      <a:rPr lang="en-US" altLang="zh-CN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2E-40C6-84DA-E66F8AEE517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r>
                      <a:rPr lang="en-US" altLang="zh-CN" dirty="0">
                        <a:solidFill>
                          <a:srgbClr val="FF0000"/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2F-4B20-818E-2EF0340B9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44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治疗8周</c:v>
                </c:pt>
                <c:pt idx="1">
                  <c:v>随访4周</c:v>
                </c:pt>
                <c:pt idx="2">
                  <c:v>随访26周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</c:v>
                </c:pt>
                <c:pt idx="1">
                  <c:v>36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2F-4B20-818E-2EF0340B90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284040"/>
        <c:axId val="429282864"/>
      </c:barChart>
      <c:catAx>
        <c:axId val="429284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9282864"/>
        <c:crosses val="autoZero"/>
        <c:auto val="1"/>
        <c:lblAlgn val="ctr"/>
        <c:lblOffset val="100"/>
        <c:noMultiLvlLbl val="0"/>
      </c:catAx>
      <c:valAx>
        <c:axId val="4292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sz="1400" dirty="0" smtClean="0"/>
                  <a:t>成功率</a:t>
                </a:r>
                <a:r>
                  <a:rPr lang="en-US" altLang="zh-CN" sz="1400" dirty="0" smtClean="0"/>
                  <a:t>(</a:t>
                </a:r>
                <a:r>
                  <a:rPr lang="en-US" sz="1400" dirty="0" smtClean="0"/>
                  <a:t>%</a:t>
                </a:r>
                <a:r>
                  <a:rPr lang="en-US" sz="1400" dirty="0"/>
                  <a:t>)</a:t>
                </a:r>
                <a:endParaRPr lang="zh-CN" sz="1400" dirty="0"/>
              </a:p>
            </c:rich>
          </c:tx>
          <c:layout>
            <c:manualLayout>
              <c:xMode val="edge"/>
              <c:yMode val="edge"/>
              <c:x val="1.00831954651828E-2"/>
              <c:y val="2.160476048387939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9284040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8206710338498"/>
          <c:y val="0.104038009186719"/>
          <c:w val="0.74504823468368675"/>
          <c:h val="8.4055076255894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E6F8FD"/>
    </a:solidFill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b="1" dirty="0"/>
              <a:t>不良事件发生率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复方聚乙二醇（3350）电解质散</c:v>
                </c:pt>
              </c:strCache>
            </c:strRef>
          </c:tx>
          <c:spPr>
            <a:gradFill flip="none" rotWithShape="1">
              <a:gsLst>
                <a:gs pos="0">
                  <a:srgbClr val="00A4D5">
                    <a:shade val="30000"/>
                    <a:satMod val="115000"/>
                  </a:srgbClr>
                </a:gs>
                <a:gs pos="50000">
                  <a:srgbClr val="00A4D5">
                    <a:shade val="67500"/>
                    <a:satMod val="115000"/>
                  </a:srgbClr>
                </a:gs>
                <a:gs pos="100000">
                  <a:srgbClr val="00A4D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04-4551-9E41-1D698B25C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总发生率</c:v>
                </c:pt>
                <c:pt idx="1">
                  <c:v>腹痛</c:v>
                </c:pt>
                <c:pt idx="2">
                  <c:v>呕吐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0.64</c:v>
                </c:pt>
                <c:pt idx="1">
                  <c:v>0.25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C-4FEF-BDB7-9CC827647962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乳果糖</c:v>
                </c:pt>
              </c:strCache>
            </c:strRef>
          </c:tx>
          <c:spPr>
            <a:gradFill flip="none" rotWithShape="1">
              <a:gsLst>
                <a:gs pos="0">
                  <a:srgbClr val="6AAAB2">
                    <a:shade val="30000"/>
                    <a:satMod val="115000"/>
                  </a:srgbClr>
                </a:gs>
                <a:gs pos="50000">
                  <a:srgbClr val="6AAAB2">
                    <a:shade val="67500"/>
                    <a:satMod val="115000"/>
                  </a:srgbClr>
                </a:gs>
                <a:gs pos="100000">
                  <a:srgbClr val="6AAAB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6AAAB2">
                      <a:shade val="30000"/>
                      <a:satMod val="115000"/>
                    </a:srgbClr>
                  </a:gs>
                  <a:gs pos="50000">
                    <a:srgbClr val="6AAAB2">
                      <a:shade val="67500"/>
                      <a:satMod val="115000"/>
                    </a:srgbClr>
                  </a:gs>
                  <a:gs pos="100000">
                    <a:srgbClr val="6AAAB2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4-4551-9E41-1D698B25CC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总发生率</c:v>
                </c:pt>
                <c:pt idx="1">
                  <c:v>腹痛</c:v>
                </c:pt>
                <c:pt idx="2">
                  <c:v>呕吐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0.83</c:v>
                </c:pt>
                <c:pt idx="1">
                  <c:v>0.33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C-4FEF-BDB7-9CC827647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140176"/>
        <c:axId val="493135184"/>
      </c:barChart>
      <c:catAx>
        <c:axId val="49314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93135184"/>
        <c:crosses val="autoZero"/>
        <c:auto val="1"/>
        <c:lblAlgn val="ctr"/>
        <c:lblOffset val="100"/>
        <c:noMultiLvlLbl val="0"/>
      </c:catAx>
      <c:valAx>
        <c:axId val="4931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9314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070220102596705E-2"/>
          <c:y val="0.92478893069094592"/>
          <c:w val="0.85123554940852109"/>
          <c:h val="6.1114252370318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E6F8FD"/>
    </a:solidFill>
    <a:ln>
      <a:solidFill>
        <a:srgbClr val="E6F8FD"/>
      </a:solidFill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C222-7991-4DE4-AA19-B07ABD36006E}" type="datetimeFigureOut">
              <a:rPr lang="zh-CN" altLang="en-US" smtClean="0"/>
              <a:t>2023-7-13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CE1C-65F2-4AD5-B800-32EEAA60F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8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流行病学参考文献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CE1C-65F2-4AD5-B800-32EEAA60F8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8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7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图片换表格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只保留指南标识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CE1C-65F2-4AD5-B800-32EEAA60F8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42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3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D3E845-8091-4BC7-BFB1-23826235A668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9BA0E-841E-4769-9F4A-21FD1368175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555673-42C0-4BC2-A5E0-DFA33E878594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999E69-C618-4C65-9456-BB2BD7C79DE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E6FE80C-13E0-4070-A5FC-14770473E1B4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B1827D-F38D-491D-B5D5-B81B71A97A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3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71461" y="1124744"/>
            <a:ext cx="11144328" cy="525700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353091" y="6514229"/>
            <a:ext cx="719975" cy="332633"/>
          </a:xfrm>
          <a:prstGeom prst="rect">
            <a:avLst/>
          </a:prstGeom>
        </p:spPr>
        <p:txBody>
          <a:bodyPr lIns="91408" tIns="45705" rIns="91408" bIns="45705"/>
          <a:lstStyle>
            <a:lvl1pPr>
              <a:defRPr/>
            </a:lvl1pPr>
          </a:lstStyle>
          <a:p>
            <a:pPr>
              <a:defRPr/>
            </a:pPr>
            <a:fld id="{65CBDA4C-BBB7-41F8-BEFB-6E157B91D4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9098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 txBox="1"/>
          <p:nvPr userDrawn="1"/>
        </p:nvSpPr>
        <p:spPr bwMode="gray">
          <a:xfrm>
            <a:off x="143938" y="6424618"/>
            <a:ext cx="980017" cy="43338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099" dirty="0">
                <a:solidFill>
                  <a:srgbClr val="676767"/>
                </a:solidFill>
                <a:latin typeface="Arial" panose="020B0604020202020204" pitchFamily="34" charset="0"/>
              </a:rPr>
              <a:t>Page </a:t>
            </a:r>
            <a:fld id="{5F28B739-FDF6-455C-BDB9-78D1AE7A836B}" type="slidenum">
              <a:rPr lang="en-US" sz="1099" smtClean="0">
                <a:solidFill>
                  <a:srgbClr val="676767"/>
                </a:solidFill>
                <a:latin typeface="Arial" panose="020B0604020202020204" pitchFamily="34" charset="0"/>
              </a:rPr>
              <a:t>‹#›</a:t>
            </a:fld>
            <a:r>
              <a:rPr lang="en-US" sz="1099" dirty="0">
                <a:solidFill>
                  <a:srgbClr val="676767"/>
                </a:solidFill>
                <a:latin typeface="Arial" panose="020B0604020202020204" pitchFamily="34" charset="0"/>
              </a:rPr>
              <a:t> •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24418" y="346079"/>
            <a:ext cx="9410698" cy="94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710353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" y="510988"/>
            <a:ext cx="190500" cy="578224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2" tIns="45474" rIns="90942" bIns="45474" rtlCol="0" anchor="ctr"/>
          <a:lstStyle/>
          <a:p>
            <a:pPr marL="0" marR="0" lvl="0" indent="0" algn="ctr" defTabSz="1212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等腰三角形 2"/>
          <p:cNvSpPr/>
          <p:nvPr userDrawn="1"/>
        </p:nvSpPr>
        <p:spPr>
          <a:xfrm rot="5400000">
            <a:off x="28408" y="673107"/>
            <a:ext cx="578225" cy="254000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2" tIns="45474" rIns="90942" bIns="45474" rtlCol="0" anchor="ctr"/>
          <a:lstStyle/>
          <a:p>
            <a:pPr marL="0" marR="0" lvl="0" indent="0" algn="ctr" defTabSz="1212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557" y="164676"/>
            <a:ext cx="1333500" cy="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6" y="6405335"/>
            <a:ext cx="11280576" cy="48005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845" tIns="80423" rIns="160845" bIns="80423" anchor="ctr"/>
          <a:lstStyle/>
          <a:p>
            <a:pPr marL="0" marR="0" lvl="0" indent="0" algn="ctr" defTabSz="1608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11376595" y="6405335"/>
            <a:ext cx="815414" cy="480053"/>
          </a:xfrm>
          <a:prstGeom prst="rect">
            <a:avLst/>
          </a:prstGeom>
          <a:solidFill>
            <a:srgbClr val="FF0000"/>
          </a:solidFill>
          <a:ln>
            <a:solidFill>
              <a:srgbClr val="03735D"/>
            </a:solidFill>
          </a:ln>
        </p:spPr>
        <p:txBody>
          <a:bodyPr lIns="160845" tIns="80423" rIns="160845" bIns="80423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6074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25C29D-2031-47A8-8762-53A1F990D89A}" type="slidenum">
              <a:rPr kumimoji="0" lang="zh-CN" altLang="en-US" sz="1898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ctr" defTabSz="16074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2098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21"/>
          <p:cNvSpPr txBox="1"/>
          <p:nvPr userDrawn="1"/>
        </p:nvSpPr>
        <p:spPr>
          <a:xfrm>
            <a:off x="47336" y="6432720"/>
            <a:ext cx="3264363" cy="409930"/>
          </a:xfrm>
          <a:prstGeom prst="rect">
            <a:avLst/>
          </a:prstGeom>
          <a:noFill/>
        </p:spPr>
        <p:txBody>
          <a:bodyPr wrap="square" lIns="160845" tIns="80423" rIns="160845" bIns="8042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608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尚责  </a:t>
            </a:r>
            <a:r>
              <a:rPr kumimoji="1" lang="zh-CN" altLang="en-US" sz="1598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1" lang="zh-CN" altLang="en-US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诚信  </a:t>
            </a:r>
            <a:r>
              <a:rPr kumimoji="1" lang="zh-CN" altLang="en-US" sz="1598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笃行</a:t>
            </a:r>
          </a:p>
        </p:txBody>
      </p:sp>
    </p:spTree>
    <p:extLst>
      <p:ext uri="{BB962C8B-B14F-4D97-AF65-F5344CB8AC3E}">
        <p14:creationId xmlns:p14="http://schemas.microsoft.com/office/powerpoint/2010/main" val="365405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/>
          <p:nvPr userDrawn="1"/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9F3DF21-CA8B-4FEE-919E-162D86FE0C12}" type="slidenum">
              <a:rPr lang="zh-CN" altLang="en-US" sz="1598" smtClean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598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240496" y="6374168"/>
            <a:ext cx="953094" cy="475874"/>
          </a:xfrm>
          <a:prstGeom prst="rect">
            <a:avLst/>
          </a:prstGeom>
          <a:solidFill>
            <a:srgbClr val="03735D"/>
          </a:solidFill>
          <a:ln>
            <a:solidFill>
              <a:srgbClr val="03735D"/>
            </a:solidFill>
          </a:ln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BF214C9-73AD-4A35-8934-C2213910371F}" type="slidenum">
              <a:rPr lang="zh-CN" altLang="en-US" sz="1598" smtClean="0">
                <a:solidFill>
                  <a:srgbClr val="F2F2F2"/>
                </a:solidFill>
                <a:latin typeface="Calibri" panose="020F0502020204030204" pitchFamily="34" charset="0"/>
              </a:rPr>
              <a:t>‹#›</a:t>
            </a:fld>
            <a:endParaRPr lang="zh-CN" altLang="en-US" sz="1598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" y="510988"/>
            <a:ext cx="2619157" cy="578224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398"/>
          </a:p>
        </p:txBody>
      </p:sp>
      <p:sp>
        <p:nvSpPr>
          <p:cNvPr id="12" name="等腰三角形 2"/>
          <p:cNvSpPr/>
          <p:nvPr userDrawn="1"/>
        </p:nvSpPr>
        <p:spPr>
          <a:xfrm rot="5400000">
            <a:off x="2485933" y="644213"/>
            <a:ext cx="578225" cy="311772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398"/>
          </a:p>
        </p:txBody>
      </p:sp>
    </p:spTree>
    <p:extLst>
      <p:ext uri="{BB962C8B-B14F-4D97-AF65-F5344CB8AC3E}">
        <p14:creationId xmlns:p14="http://schemas.microsoft.com/office/powerpoint/2010/main" val="394731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2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697">
                <a:solidFill>
                  <a:schemeClr val="tx1">
                    <a:tint val="75000"/>
                  </a:schemeClr>
                </a:solidFill>
              </a:defRPr>
            </a:lvl1pPr>
            <a:lvl2pPr marL="60835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216712" indent="0">
              <a:buNone/>
              <a:defRPr sz="2098">
                <a:solidFill>
                  <a:schemeClr val="tx1">
                    <a:tint val="75000"/>
                  </a:schemeClr>
                </a:solidFill>
              </a:defRPr>
            </a:lvl3pPr>
            <a:lvl4pPr marL="1825068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4pPr>
            <a:lvl5pPr marL="2433424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5pPr>
            <a:lvl6pPr marL="3041780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6pPr>
            <a:lvl7pPr marL="365013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7pPr>
            <a:lvl8pPr marL="4258492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8pPr>
            <a:lvl9pPr marL="486748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B620F4-5143-42AD-AB36-54A375114464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F35E3F-E7F1-489D-9928-BC8CC61BA94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4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3696"/>
            </a:lvl1pPr>
            <a:lvl2pPr>
              <a:defRPr sz="3197"/>
            </a:lvl2pPr>
            <a:lvl3pPr>
              <a:defRPr sz="2697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7"/>
            <a:ext cx="5384800" cy="4525963"/>
          </a:xfrm>
        </p:spPr>
        <p:txBody>
          <a:bodyPr/>
          <a:lstStyle>
            <a:lvl1pPr>
              <a:defRPr sz="3696"/>
            </a:lvl1pPr>
            <a:lvl2pPr>
              <a:defRPr sz="3197"/>
            </a:lvl2pPr>
            <a:lvl3pPr>
              <a:defRPr sz="2697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426A02-5E04-459E-ADFF-A18344C24FC6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7FA3C9-3BF3-4133-BE60-8EDC9BEC039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01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8" cy="639761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356" indent="0">
              <a:buNone/>
              <a:defRPr sz="2697" b="1"/>
            </a:lvl2pPr>
            <a:lvl3pPr marL="1216712" indent="0">
              <a:buNone/>
              <a:defRPr sz="2398" b="1"/>
            </a:lvl3pPr>
            <a:lvl4pPr marL="1825068" indent="0">
              <a:buNone/>
              <a:defRPr sz="2098" b="1"/>
            </a:lvl4pPr>
            <a:lvl5pPr marL="2433424" indent="0">
              <a:buNone/>
              <a:defRPr sz="2098" b="1"/>
            </a:lvl5pPr>
            <a:lvl6pPr marL="3041780" indent="0">
              <a:buNone/>
              <a:defRPr sz="2098" b="1"/>
            </a:lvl6pPr>
            <a:lvl7pPr marL="3650136" indent="0">
              <a:buNone/>
              <a:defRPr sz="2098" b="1"/>
            </a:lvl7pPr>
            <a:lvl8pPr marL="4258492" indent="0">
              <a:buNone/>
              <a:defRPr sz="2098" b="1"/>
            </a:lvl8pPr>
            <a:lvl9pPr marL="4867483" indent="0">
              <a:buNone/>
              <a:defRPr sz="209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8" cy="3951288"/>
          </a:xfrm>
        </p:spPr>
        <p:txBody>
          <a:bodyPr/>
          <a:lstStyle>
            <a:lvl1pPr>
              <a:defRPr sz="3197"/>
            </a:lvl1pPr>
            <a:lvl2pPr>
              <a:defRPr sz="2697"/>
            </a:lvl2pPr>
            <a:lvl3pPr>
              <a:defRPr sz="2398"/>
            </a:lvl3pPr>
            <a:lvl4pPr>
              <a:defRPr sz="2098"/>
            </a:lvl4pPr>
            <a:lvl5pPr>
              <a:defRPr sz="2098"/>
            </a:lvl5pPr>
            <a:lvl6pPr>
              <a:defRPr sz="2098"/>
            </a:lvl6pPr>
            <a:lvl7pPr>
              <a:defRPr sz="2098"/>
            </a:lvl7pPr>
            <a:lvl8pPr>
              <a:defRPr sz="2098"/>
            </a:lvl8pPr>
            <a:lvl9pPr>
              <a:defRPr sz="20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1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356" indent="0">
              <a:buNone/>
              <a:defRPr sz="2697" b="1"/>
            </a:lvl2pPr>
            <a:lvl3pPr marL="1216712" indent="0">
              <a:buNone/>
              <a:defRPr sz="2398" b="1"/>
            </a:lvl3pPr>
            <a:lvl4pPr marL="1825068" indent="0">
              <a:buNone/>
              <a:defRPr sz="2098" b="1"/>
            </a:lvl4pPr>
            <a:lvl5pPr marL="2433424" indent="0">
              <a:buNone/>
              <a:defRPr sz="2098" b="1"/>
            </a:lvl5pPr>
            <a:lvl6pPr marL="3041780" indent="0">
              <a:buNone/>
              <a:defRPr sz="2098" b="1"/>
            </a:lvl6pPr>
            <a:lvl7pPr marL="3650136" indent="0">
              <a:buNone/>
              <a:defRPr sz="2098" b="1"/>
            </a:lvl7pPr>
            <a:lvl8pPr marL="4258492" indent="0">
              <a:buNone/>
              <a:defRPr sz="2098" b="1"/>
            </a:lvl8pPr>
            <a:lvl9pPr marL="4867483" indent="0">
              <a:buNone/>
              <a:defRPr sz="209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4876"/>
            <a:ext cx="5389033" cy="3951288"/>
          </a:xfrm>
        </p:spPr>
        <p:txBody>
          <a:bodyPr/>
          <a:lstStyle>
            <a:lvl1pPr>
              <a:defRPr sz="3197"/>
            </a:lvl1pPr>
            <a:lvl2pPr>
              <a:defRPr sz="2697"/>
            </a:lvl2pPr>
            <a:lvl3pPr>
              <a:defRPr sz="2398"/>
            </a:lvl3pPr>
            <a:lvl4pPr>
              <a:defRPr sz="2098"/>
            </a:lvl4pPr>
            <a:lvl5pPr>
              <a:defRPr sz="2098"/>
            </a:lvl5pPr>
            <a:lvl6pPr>
              <a:defRPr sz="2098"/>
            </a:lvl6pPr>
            <a:lvl7pPr>
              <a:defRPr sz="2098"/>
            </a:lvl7pPr>
            <a:lvl8pPr>
              <a:defRPr sz="2098"/>
            </a:lvl8pPr>
            <a:lvl9pPr>
              <a:defRPr sz="20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04C4CF-1823-41AE-8A3C-6B0C3F5AD334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B21BC8-CDFC-477F-9C10-7B1CE88A53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26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2C42D8-255A-464B-BD7F-C90EACFAA4DA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2D08D2-22D9-4A1A-9FBD-C9CAF4846C3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5E3EBD-A71E-440D-A2D4-AFE4CAF51BDD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8A914A-7625-46D3-82E0-50626C00547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49"/>
          </a:xfrm>
        </p:spPr>
        <p:txBody>
          <a:bodyPr anchor="b"/>
          <a:lstStyle>
            <a:lvl1pPr algn="l">
              <a:defRPr sz="269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4296"/>
            </a:lvl1pPr>
            <a:lvl2pPr>
              <a:defRPr sz="3696"/>
            </a:lvl2pPr>
            <a:lvl3pPr>
              <a:defRPr sz="3197"/>
            </a:lvl3pPr>
            <a:lvl4pPr>
              <a:defRPr sz="2697"/>
            </a:lvl4pPr>
            <a:lvl5pPr>
              <a:defRPr sz="2697"/>
            </a:lvl5pPr>
            <a:lvl6pPr>
              <a:defRPr sz="2697"/>
            </a:lvl6pPr>
            <a:lvl7pPr>
              <a:defRPr sz="2697"/>
            </a:lvl7pPr>
            <a:lvl8pPr>
              <a:defRPr sz="2697"/>
            </a:lvl8pPr>
            <a:lvl9pPr>
              <a:defRPr sz="269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2"/>
          </a:xfrm>
        </p:spPr>
        <p:txBody>
          <a:bodyPr/>
          <a:lstStyle>
            <a:lvl1pPr marL="0" indent="0">
              <a:buNone/>
              <a:defRPr sz="1898"/>
            </a:lvl1pPr>
            <a:lvl2pPr marL="608356" indent="0">
              <a:buNone/>
              <a:defRPr sz="1598"/>
            </a:lvl2pPr>
            <a:lvl3pPr marL="1216712" indent="0">
              <a:buNone/>
              <a:defRPr sz="1299"/>
            </a:lvl3pPr>
            <a:lvl4pPr marL="1825068" indent="0">
              <a:buNone/>
              <a:defRPr sz="1199"/>
            </a:lvl4pPr>
            <a:lvl5pPr marL="2433424" indent="0">
              <a:buNone/>
              <a:defRPr sz="1199"/>
            </a:lvl5pPr>
            <a:lvl6pPr marL="3041780" indent="0">
              <a:buNone/>
              <a:defRPr sz="1199"/>
            </a:lvl6pPr>
            <a:lvl7pPr marL="3650136" indent="0">
              <a:buNone/>
              <a:defRPr sz="1199"/>
            </a:lvl7pPr>
            <a:lvl8pPr marL="4258492" indent="0">
              <a:buNone/>
              <a:defRPr sz="1199"/>
            </a:lvl8pPr>
            <a:lvl9pPr marL="4867483" indent="0">
              <a:buNone/>
              <a:defRPr sz="11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F856A1-F80D-4DAB-9F18-5DCAC4C977E3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985438-5BF4-416F-9534-8305F71BAC3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94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5"/>
            <a:ext cx="7315200" cy="566739"/>
          </a:xfrm>
        </p:spPr>
        <p:txBody>
          <a:bodyPr anchor="b"/>
          <a:lstStyle>
            <a:lvl1pPr algn="l">
              <a:defRPr sz="269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82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6"/>
            </a:lvl1pPr>
            <a:lvl2pPr marL="608356" indent="0">
              <a:buNone/>
              <a:defRPr sz="3696"/>
            </a:lvl2pPr>
            <a:lvl3pPr marL="1216712" indent="0">
              <a:buNone/>
              <a:defRPr sz="3197"/>
            </a:lvl3pPr>
            <a:lvl4pPr marL="1825068" indent="0">
              <a:buNone/>
              <a:defRPr sz="2697"/>
            </a:lvl4pPr>
            <a:lvl5pPr marL="2433424" indent="0">
              <a:buNone/>
              <a:defRPr sz="2697"/>
            </a:lvl5pPr>
            <a:lvl6pPr marL="3041780" indent="0">
              <a:buNone/>
              <a:defRPr sz="2697"/>
            </a:lvl6pPr>
            <a:lvl7pPr marL="3650136" indent="0">
              <a:buNone/>
              <a:defRPr sz="2697"/>
            </a:lvl7pPr>
            <a:lvl8pPr marL="4258492" indent="0">
              <a:buNone/>
              <a:defRPr sz="2697"/>
            </a:lvl8pPr>
            <a:lvl9pPr marL="4867483" indent="0">
              <a:buNone/>
              <a:defRPr sz="269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2"/>
          </a:xfrm>
        </p:spPr>
        <p:txBody>
          <a:bodyPr/>
          <a:lstStyle>
            <a:lvl1pPr marL="0" indent="0">
              <a:buNone/>
              <a:defRPr sz="1898"/>
            </a:lvl1pPr>
            <a:lvl2pPr marL="608356" indent="0">
              <a:buNone/>
              <a:defRPr sz="1598"/>
            </a:lvl2pPr>
            <a:lvl3pPr marL="1216712" indent="0">
              <a:buNone/>
              <a:defRPr sz="1299"/>
            </a:lvl3pPr>
            <a:lvl4pPr marL="1825068" indent="0">
              <a:buNone/>
              <a:defRPr sz="1199"/>
            </a:lvl4pPr>
            <a:lvl5pPr marL="2433424" indent="0">
              <a:buNone/>
              <a:defRPr sz="1199"/>
            </a:lvl5pPr>
            <a:lvl6pPr marL="3041780" indent="0">
              <a:buNone/>
              <a:defRPr sz="1199"/>
            </a:lvl6pPr>
            <a:lvl7pPr marL="3650136" indent="0">
              <a:buNone/>
              <a:defRPr sz="1199"/>
            </a:lvl7pPr>
            <a:lvl8pPr marL="4258492" indent="0">
              <a:buNone/>
              <a:defRPr sz="1199"/>
            </a:lvl8pPr>
            <a:lvl9pPr marL="4867483" indent="0">
              <a:buNone/>
              <a:defRPr sz="11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223E2B-1508-4143-B817-349E2BF66283}" type="datetimeFigureOut">
              <a:rPr lang="zh-CN" altLang="en-US"/>
              <a:t>2023-7-13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712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E2F1C8-9B19-4200-95ED-CAE4D398DE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8967" y="383565"/>
            <a:ext cx="10974070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2" tIns="60899" rIns="121802" bIns="6089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8967" y="1144331"/>
            <a:ext cx="10974070" cy="498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2" tIns="60899" rIns="121802" bIns="6089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28" name="图片 9" descr="公司LOGE透明版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984" y="73537"/>
            <a:ext cx="1726989" cy="68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1216078" rtl="0" eaLnBrk="0" fontAlgn="base" hangingPunct="0">
        <a:spcBef>
          <a:spcPct val="0"/>
        </a:spcBef>
        <a:spcAft>
          <a:spcPct val="0"/>
        </a:spcAft>
        <a:defRPr sz="3197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defTabSz="1216078" rtl="0" eaLnBrk="0" fontAlgn="base" hangingPunct="0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defTabSz="1216078" rtl="0" eaLnBrk="0" fontAlgn="base" hangingPunct="0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defTabSz="1216078" rtl="0" eaLnBrk="0" fontAlgn="base" hangingPunct="0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defTabSz="1216078" rtl="0" eaLnBrk="0" fontAlgn="base" hangingPunct="0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6743" algn="ctr" defTabSz="1216078" rtl="0" fontAlgn="base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2851" algn="ctr" defTabSz="1216078" rtl="0" fontAlgn="base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69594" algn="ctr" defTabSz="1216078" rtl="0" fontAlgn="base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6337" algn="ctr" defTabSz="1216078" rtl="0" fontAlgn="base">
        <a:spcBef>
          <a:spcPct val="0"/>
        </a:spcBef>
        <a:spcAft>
          <a:spcPct val="0"/>
        </a:spcAft>
        <a:defRPr sz="3197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454840" indent="-454840" algn="l" defTabSz="12160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87706" indent="-378716" algn="l" defTabSz="12160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8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0573" indent="-302592" algn="l" defTabSz="12160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28929" indent="-302592" algn="l" defTabSz="12160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98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6016" indent="-302592" algn="l" defTabSz="12160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98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46275" indent="-304495" algn="l" defTabSz="1216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7" kern="1200">
          <a:solidFill>
            <a:schemeClr val="tx1"/>
          </a:solidFill>
          <a:latin typeface="+mn-lt"/>
          <a:ea typeface="+mn-ea"/>
          <a:cs typeface="+mn-cs"/>
        </a:defRPr>
      </a:lvl6pPr>
      <a:lvl7pPr marL="3954631" indent="-304495" algn="l" defTabSz="1216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7" kern="1200">
          <a:solidFill>
            <a:schemeClr val="tx1"/>
          </a:solidFill>
          <a:latin typeface="+mn-lt"/>
          <a:ea typeface="+mn-ea"/>
          <a:cs typeface="+mn-cs"/>
        </a:defRPr>
      </a:lvl7pPr>
      <a:lvl8pPr marL="4562987" indent="-304495" algn="l" defTabSz="1216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7" kern="1200">
          <a:solidFill>
            <a:schemeClr val="tx1"/>
          </a:solidFill>
          <a:latin typeface="+mn-lt"/>
          <a:ea typeface="+mn-ea"/>
          <a:cs typeface="+mn-cs"/>
        </a:defRPr>
      </a:lvl8pPr>
      <a:lvl9pPr marL="5171343" indent="-304495" algn="l" defTabSz="1216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8356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6712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5068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3424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1780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0136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58492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67483" algn="l" defTabSz="121671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197101B-AD1A-B1CD-8232-B4D6AD986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0"/>
            <a:ext cx="12194151" cy="6856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6563" y="1815944"/>
            <a:ext cx="103632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B4055"/>
                </a:solidFill>
              </a:rPr>
              <a:t>复方聚乙二醇（</a:t>
            </a:r>
            <a:r>
              <a:rPr lang="en-US" altLang="zh-CN" b="1" dirty="0">
                <a:solidFill>
                  <a:srgbClr val="0B4055"/>
                </a:solidFill>
              </a:rPr>
              <a:t>3350</a:t>
            </a:r>
            <a:r>
              <a:rPr lang="zh-CN" altLang="en-US" b="1" dirty="0">
                <a:solidFill>
                  <a:srgbClr val="0B4055"/>
                </a:solidFill>
              </a:rPr>
              <a:t>）电解质散 </a:t>
            </a:r>
            <a:r>
              <a:rPr lang="en-US" altLang="zh-CN" b="1" dirty="0">
                <a:solidFill>
                  <a:srgbClr val="0B4055"/>
                </a:solidFill>
              </a:rPr>
              <a:t/>
            </a:r>
            <a:br>
              <a:rPr lang="en-US" altLang="zh-CN" b="1" dirty="0">
                <a:solidFill>
                  <a:srgbClr val="0B4055"/>
                </a:solidFill>
              </a:rPr>
            </a:br>
            <a:r>
              <a:rPr lang="zh-CN" altLang="en-US" b="1" dirty="0">
                <a:solidFill>
                  <a:srgbClr val="0B4055"/>
                </a:solidFill>
              </a:rPr>
              <a:t>舒斯通</a:t>
            </a:r>
            <a:r>
              <a:rPr lang="en-US" altLang="zh-CN" b="1" baseline="30000" dirty="0">
                <a:solidFill>
                  <a:srgbClr val="0B4055"/>
                </a:solidFill>
              </a:rPr>
              <a:t>®</a:t>
            </a:r>
            <a:endParaRPr lang="zh-CN" altLang="en-US" b="1" baseline="30000" dirty="0">
              <a:solidFill>
                <a:srgbClr val="0B4055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0963" y="3913487"/>
            <a:ext cx="8534400" cy="1752600"/>
          </a:xfrm>
        </p:spPr>
        <p:txBody>
          <a:bodyPr/>
          <a:lstStyle/>
          <a:p>
            <a:r>
              <a:rPr lang="zh-CN" altLang="en-US" b="1" dirty="0">
                <a:solidFill>
                  <a:srgbClr val="0B4055"/>
                </a:solidFill>
              </a:rPr>
              <a:t>舒泰神（北京）生物制药股份有限公司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A11948-B308-79D3-D7E3-2A50AC9F25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8" y="4315087"/>
            <a:ext cx="2719682" cy="2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822" y="496353"/>
            <a:ext cx="391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8784" y="1321531"/>
            <a:ext cx="3206115" cy="369570"/>
            <a:chOff x="2721" y="2889"/>
            <a:chExt cx="5049" cy="582"/>
          </a:xfrm>
        </p:grpSpPr>
        <p:sp>
          <p:nvSpPr>
            <p:cNvPr id="6" name="文本框 5"/>
            <p:cNvSpPr txBox="1"/>
            <p:nvPr/>
          </p:nvSpPr>
          <p:spPr>
            <a:xfrm>
              <a:off x="2721" y="2889"/>
              <a:ext cx="5049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B40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所治疗疾病对公共健康的影响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919" y="3436"/>
              <a:ext cx="157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648784" y="1698721"/>
            <a:ext cx="110685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低年龄段便秘对患儿生活质量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影响巨大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，不重视解除会恶性循环进展为成人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便秘，危害儿童的身心健康。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本品为儿童便秘国内外治疗指南一线推荐用药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，可明显增加患儿排便频率，改善粪便性状，缓解大便出血和排便紧张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有效解除儿童粪便嵌塞及便秘症状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，有利于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儿童人群健康成长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8783" y="2963363"/>
            <a:ext cx="1579642" cy="369570"/>
            <a:chOff x="2721" y="2889"/>
            <a:chExt cx="2134" cy="582"/>
          </a:xfrm>
        </p:grpSpPr>
        <p:sp>
          <p:nvSpPr>
            <p:cNvPr id="14" name="文本框 13"/>
            <p:cNvSpPr txBox="1"/>
            <p:nvPr/>
          </p:nvSpPr>
          <p:spPr>
            <a:xfrm>
              <a:off x="2721" y="2889"/>
              <a:ext cx="2134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B40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919" y="3451"/>
              <a:ext cx="157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648784" y="3378653"/>
            <a:ext cx="1116003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目录中治疗儿童便秘的产品有限，且目前的治疗药物存在临床治疗局限性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聚乙二醇（</a:t>
            </a:r>
            <a:r>
              <a:rPr lang="en-US" altLang="zh-CN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没有低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年龄段儿童聚乙二醇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类一线用药的治疗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医务人员与患者提供一种更加安全、有效、便利的治疗选择。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48784" y="4592390"/>
            <a:ext cx="1579245" cy="369570"/>
            <a:chOff x="2721" y="2889"/>
            <a:chExt cx="2487" cy="582"/>
          </a:xfrm>
        </p:grpSpPr>
        <p:sp>
          <p:nvSpPr>
            <p:cNvPr id="18" name="文本框 17"/>
            <p:cNvSpPr txBox="1"/>
            <p:nvPr/>
          </p:nvSpPr>
          <p:spPr>
            <a:xfrm>
              <a:off x="2721" y="2889"/>
              <a:ext cx="2487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0B40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临床管理难度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919" y="3436"/>
              <a:ext cx="157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648783" y="5066827"/>
            <a:ext cx="1116003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复方聚乙二醇（</a:t>
            </a:r>
            <a:r>
              <a:rPr lang="en-US" altLang="zh-CN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3350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）电解质散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为国内外指南推荐一线治疗用药，在我国临床中临床医师、护师与审方药师对该类产品的认知度高；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在医院作为儿童便秘治疗品类进行管理，适应症范围内为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岁年龄段儿童用药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，适用人群更广泛。口感香甜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，包装内含</a:t>
            </a:r>
            <a:r>
              <a:rPr lang="zh-CN" altLang="en-US" sz="1600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专用</a:t>
            </a:r>
            <a:r>
              <a:rPr lang="zh-CN" altLang="en-US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量杯配置药液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，方便临床管理，患者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服药依从性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高。</a:t>
            </a:r>
            <a:endParaRPr lang="zh-CN" altLang="en-US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8581" y="211888"/>
            <a:ext cx="11358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992"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复方聚乙二醇（</a:t>
            </a:r>
            <a:r>
              <a:rPr lang="en-US" altLang="zh-CN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3350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）电解质散</a:t>
            </a:r>
            <a:endParaRPr lang="en-US" altLang="zh-CN" sz="2800" b="1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87992" algn="ctr"/>
            <a:r>
              <a:rPr lang="zh-CN" altLang="en-US" sz="28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2800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zh-CN" altLang="en-US" sz="28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目录内聚乙二醇</a:t>
            </a:r>
            <a:r>
              <a:rPr lang="en-US" altLang="zh-CN" sz="28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sz="28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儿童治疗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药物空白</a:t>
            </a:r>
          </a:p>
        </p:txBody>
      </p:sp>
    </p:spTree>
    <p:extLst>
      <p:ext uri="{BB962C8B-B14F-4D97-AF65-F5344CB8AC3E}">
        <p14:creationId xmlns:p14="http://schemas.microsoft.com/office/powerpoint/2010/main" val="12254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15377" y="2404886"/>
            <a:ext cx="6331640" cy="13254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z="8798" b="1" dirty="0"/>
              <a:t>感谢！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8A4529-8D9A-D98B-04D0-7C35F827249E}"/>
              </a:ext>
            </a:extLst>
          </p:cNvPr>
          <p:cNvGrpSpPr/>
          <p:nvPr/>
        </p:nvGrpSpPr>
        <p:grpSpPr>
          <a:xfrm>
            <a:off x="6021977" y="766304"/>
            <a:ext cx="4781006" cy="3993801"/>
            <a:chOff x="-416811" y="1381618"/>
            <a:chExt cx="6846186" cy="421221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5F18738-4F24-EE93-E65A-1B47D48FB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5435" r="6046" b="3178"/>
            <a:stretch>
              <a:fillRect/>
            </a:stretch>
          </p:blipFill>
          <p:spPr>
            <a:xfrm>
              <a:off x="469855" y="1711901"/>
              <a:ext cx="5125579" cy="3881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32C1FE-17B0-8070-FEC9-37BCBA678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6811" y="1381618"/>
              <a:ext cx="6846186" cy="4112562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AF1B851-8894-8BDA-5C23-E3AA40E9E5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l="207" r="-89" b="8657"/>
          <a:stretch/>
        </p:blipFill>
        <p:spPr>
          <a:xfrm>
            <a:off x="-102424" y="-114300"/>
            <a:ext cx="12385109" cy="707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B964F2C-88EC-F813-EDA7-2936ABB9AFF8}"/>
              </a:ext>
            </a:extLst>
          </p:cNvPr>
          <p:cNvSpPr/>
          <p:nvPr/>
        </p:nvSpPr>
        <p:spPr>
          <a:xfrm>
            <a:off x="-102424" y="250576"/>
            <a:ext cx="12370675" cy="6959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PA_圆角矩形 31">
            <a:extLst>
              <a:ext uri="{FF2B5EF4-FFF2-40B4-BE49-F238E27FC236}">
                <a16:creationId xmlns:a16="http://schemas.microsoft.com/office/drawing/2014/main" id="{4F4FF8E2-D8C6-D385-3C36-F1F940822F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3577" y="2166725"/>
            <a:ext cx="3708976" cy="100996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381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舒泰神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Sta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2983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dson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EF13EC-FC5E-CE03-4E91-30FB7CC522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65305" y="4790875"/>
            <a:ext cx="5592771" cy="6815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121884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更健康 更快乐 更长寿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  <a:p>
            <a:pPr marL="0" marR="0" lvl="0" indent="0" algn="ctr" defTabSz="121884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Healthier, happier, and live longer</a:t>
            </a:r>
          </a:p>
          <a:p>
            <a:pPr marL="0" marR="0" lvl="0" indent="0" algn="ctr" defTabSz="121884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kern="0" dirty="0">
              <a:solidFill>
                <a:srgbClr val="717171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AF8491-E85A-3C0B-EAC3-0A84D39B4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5"/>
          <a:stretch/>
        </p:blipFill>
        <p:spPr>
          <a:xfrm>
            <a:off x="3141344" y="1854962"/>
            <a:ext cx="1663582" cy="213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3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6650C-F455-31BC-BD60-CA6E2CF7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87" y="494035"/>
            <a:ext cx="3360239" cy="66686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822014" y="1413163"/>
            <a:ext cx="3839876" cy="113607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8411" y="1682748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 </a:t>
            </a:r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药品基本信息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822014" y="3071090"/>
            <a:ext cx="3839876" cy="113607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69682" y="1410854"/>
            <a:ext cx="3839876" cy="113607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22014" y="4729015"/>
            <a:ext cx="3839876" cy="113607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8641" y="3340731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 </a:t>
            </a:r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安全性</a:t>
            </a:r>
            <a:endParaRPr lang="zh-CN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06996" y="1682748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  </a:t>
            </a:r>
            <a:r>
              <a:rPr lang="zh-CN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有效性</a:t>
            </a:r>
            <a:endParaRPr lang="zh-CN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8641" y="5010724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  </a:t>
            </a:r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公平性（一）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6694646-A20A-29A4-E568-76AE7238BB3E}"/>
              </a:ext>
            </a:extLst>
          </p:cNvPr>
          <p:cNvSpPr/>
          <p:nvPr/>
        </p:nvSpPr>
        <p:spPr>
          <a:xfrm>
            <a:off x="6869682" y="3054672"/>
            <a:ext cx="3839876" cy="113607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03053" y="3346737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  </a:t>
            </a:r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创新性</a:t>
            </a:r>
          </a:p>
        </p:txBody>
      </p:sp>
    </p:spTree>
    <p:extLst>
      <p:ext uri="{BB962C8B-B14F-4D97-AF65-F5344CB8AC3E}">
        <p14:creationId xmlns:p14="http://schemas.microsoft.com/office/powerpoint/2010/main" val="3081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502051"/>
            <a:ext cx="10369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   </a:t>
            </a:r>
            <a:r>
              <a:rPr kumimoji="1"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国内外权威推荐</a:t>
            </a:r>
            <a:r>
              <a:rPr kumimoji="1"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kumimoji="1"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儿童便秘的一线治疗用药</a:t>
            </a:r>
            <a:endParaRPr lang="zh-CN" altLang="en-US" sz="28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8041"/>
              </p:ext>
            </p:extLst>
          </p:nvPr>
        </p:nvGraphicFramePr>
        <p:xfrm>
          <a:off x="662609" y="1246567"/>
          <a:ext cx="5433391" cy="37465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0298">
                  <a:extLst>
                    <a:ext uri="{9D8B030D-6E8A-4147-A177-3AD203B41FA5}">
                      <a16:colId xmlns:a16="http://schemas.microsoft.com/office/drawing/2014/main" val="871792233"/>
                    </a:ext>
                  </a:extLst>
                </a:gridCol>
                <a:gridCol w="3453093">
                  <a:extLst>
                    <a:ext uri="{9D8B030D-6E8A-4147-A177-3AD203B41FA5}">
                      <a16:colId xmlns:a16="http://schemas.microsoft.com/office/drawing/2014/main" val="42776411"/>
                    </a:ext>
                  </a:extLst>
                </a:gridCol>
              </a:tblGrid>
              <a:tr h="452803"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通用名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复方聚乙二醇（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3350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）电解质散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60293"/>
                  </a:ext>
                </a:extLst>
              </a:tr>
              <a:tr h="519093">
                <a:tc>
                  <a:txBody>
                    <a:bodyPr/>
                    <a:lstStyle/>
                    <a:p>
                      <a:r>
                        <a:rPr lang="zh-CN" altLang="zh-CN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英文名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Polyethylene Glycol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3350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and Electrolytes Powder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37710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r>
                        <a:rPr lang="zh-CN" altLang="zh-CN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商标名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舒斯通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®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85349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注册规格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6.9g/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53346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中国大陆首次上市时间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77942"/>
                  </a:ext>
                </a:extLst>
              </a:tr>
              <a:tr h="519093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目前大陆地区同通用名药品的上市情况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27437"/>
                  </a:ext>
                </a:extLst>
              </a:tr>
              <a:tr h="519093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地区及上市时间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英国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/2003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54967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是否为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药品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80828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参照药品建议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乳果糖口服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溶液*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01716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545274" y="5377931"/>
            <a:ext cx="367530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新通用名独家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仿制药一致性评价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p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儿童专科用药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4B3DBD1-70ED-33BE-03DD-43816845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6891"/>
              </p:ext>
            </p:extLst>
          </p:nvPr>
        </p:nvGraphicFramePr>
        <p:xfrm>
          <a:off x="6214188" y="1246568"/>
          <a:ext cx="5753312" cy="47581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5832">
                  <a:extLst>
                    <a:ext uri="{9D8B030D-6E8A-4147-A177-3AD203B41FA5}">
                      <a16:colId xmlns:a16="http://schemas.microsoft.com/office/drawing/2014/main" val="3024631408"/>
                    </a:ext>
                  </a:extLst>
                </a:gridCol>
                <a:gridCol w="4827480">
                  <a:extLst>
                    <a:ext uri="{9D8B030D-6E8A-4147-A177-3AD203B41FA5}">
                      <a16:colId xmlns:a16="http://schemas.microsoft.com/office/drawing/2014/main" val="3651662765"/>
                    </a:ext>
                  </a:extLst>
                </a:gridCol>
              </a:tblGrid>
              <a:tr h="467692">
                <a:tc>
                  <a:txBody>
                    <a:bodyPr/>
                    <a:lstStyle/>
                    <a:p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适应症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用于治疗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600" b="1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岁至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zh-CN" sz="1600" b="1" kern="1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岁儿童慢性便秘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882247"/>
                  </a:ext>
                </a:extLst>
              </a:tr>
              <a:tr h="1882919"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疾病基本情况</a:t>
                      </a:r>
                    </a:p>
                    <a:p>
                      <a:endParaRPr lang="zh-CN" altLang="en-US" sz="1600" b="1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便秘是婴幼儿及儿童时期的常见病与多发病</a:t>
                      </a:r>
                      <a:r>
                        <a:rPr lang="zh-CN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</a:t>
                      </a:r>
                      <a:r>
                        <a:rPr lang="zh-CN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</a:t>
                      </a:r>
                      <a:r>
                        <a:rPr lang="zh-CN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多种因素综合</a:t>
                      </a:r>
                      <a:r>
                        <a:rPr lang="zh-CN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造成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，对儿童身心健康危害巨大。</a:t>
                      </a:r>
                      <a:endParaRPr lang="en-US" altLang="zh-CN" sz="1600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世界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范围内儿童便秘的患病率平均数和中位数分别为</a:t>
                      </a:r>
                      <a:r>
                        <a:rPr lang="en-US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14%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12%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，不同国家不同地区有显著差，</a:t>
                      </a:r>
                      <a:r>
                        <a:rPr lang="zh-CN" altLang="zh-CN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中国儿童便秘的发病率为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3.1%</a:t>
                      </a:r>
                      <a:r>
                        <a:rPr lang="zh-CN" altLang="zh-CN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25.92%</a:t>
                      </a:r>
                      <a:r>
                        <a:rPr lang="zh-CN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，其中以功能性便秘为主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28%-50%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便秘患儿有家族史，“便秘”主诉占儿童全科门诊</a:t>
                      </a:r>
                      <a:r>
                        <a:rPr lang="en-US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3%-5%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，占儿童消化科门诊的</a:t>
                      </a:r>
                      <a:r>
                        <a:rPr lang="en-US" altLang="zh-CN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  <a:r>
                        <a:rPr lang="zh-CN" altLang="en-US" sz="16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b="1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63701"/>
                  </a:ext>
                </a:extLst>
              </a:tr>
              <a:tr h="2248261">
                <a:tc>
                  <a:txBody>
                    <a:bodyPr/>
                    <a:lstStyle/>
                    <a:p>
                      <a:r>
                        <a:rPr lang="zh-CN" altLang="en-US" sz="1600" b="1" kern="12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用法</a:t>
                      </a:r>
                      <a:endParaRPr lang="en-US" altLang="zh-CN" sz="1600" b="1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600" b="1" kern="1200" dirty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zh-CN" altLang="zh-CN" sz="1600" b="1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：每袋溶于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62.5 ml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水后口服，溶液澄清或稍显浑浊。本品可提前配制，配好后需加盖和冷藏保存（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2~8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℃），最长保存时间为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小时。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zh-CN" altLang="zh-CN" sz="1600" b="1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用量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至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岁儿童慢性便秘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2-6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岁儿童的起始剂量为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7-11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岁儿童的起始剂量为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zh-CN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。可根据情况增加或减少剂量至患儿产生规律的软便。若需增加剂量，最好隔天进行。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最大剂量通常不超过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袋</a:t>
                      </a:r>
                      <a:r>
                        <a:rPr lang="en-US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zh-CN" sz="1600" kern="100" dirty="0">
                          <a:solidFill>
                            <a:srgbClr val="0B40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828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49018" y="6084536"/>
            <a:ext cx="10755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1.Best </a:t>
            </a:r>
            <a:r>
              <a:rPr lang="en-US" altLang="zh-CN" sz="1050" dirty="0" err="1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Pract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Res </a:t>
            </a:r>
            <a:r>
              <a:rPr lang="en-US" altLang="zh-CN" sz="1050" dirty="0" err="1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Clin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Gastroenterol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2011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实用</a:t>
            </a:r>
            <a:r>
              <a:rPr lang="zh-CN" altLang="en-US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儿科临床杂志，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2003,4</a:t>
            </a:r>
            <a:r>
              <a:rPr lang="zh-CN" altLang="en-US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中华流行病学杂志，</a:t>
            </a: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2010,3</a:t>
            </a:r>
            <a:r>
              <a:rPr lang="zh-CN" altLang="en-US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050" dirty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zh-CN" sz="1050" dirty="0" smtClean="0">
                <a:solidFill>
                  <a:srgbClr val="0B4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altLang="zh-CN" sz="1050" dirty="0">
                <a:solidFill>
                  <a:srgbClr val="0B4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Chu H, et al. Gastroenterol Res Pract. 2014</a:t>
            </a:r>
            <a:endParaRPr lang="en-US" altLang="zh-CN" sz="1050" dirty="0">
              <a:solidFill>
                <a:srgbClr val="0B4055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662609" y="4997225"/>
            <a:ext cx="4897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参照药品为医保目录内药品，市场份额大，临床广泛使用</a:t>
            </a:r>
          </a:p>
        </p:txBody>
      </p:sp>
    </p:spTree>
    <p:extLst>
      <p:ext uri="{BB962C8B-B14F-4D97-AF65-F5344CB8AC3E}">
        <p14:creationId xmlns:p14="http://schemas.microsoft.com/office/powerpoint/2010/main" val="15804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754" y="84803"/>
            <a:ext cx="10896246" cy="1139904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rgbClr val="0B4055"/>
                </a:solidFill>
              </a:rPr>
              <a:t>复方聚乙二醇（</a:t>
            </a:r>
            <a:r>
              <a:rPr lang="en-US" altLang="zh-CN" sz="2800" b="1" dirty="0">
                <a:solidFill>
                  <a:srgbClr val="0B4055"/>
                </a:solidFill>
              </a:rPr>
              <a:t>3350</a:t>
            </a:r>
            <a:r>
              <a:rPr lang="zh-CN" altLang="en-US" sz="2800" b="1" dirty="0">
                <a:solidFill>
                  <a:srgbClr val="0B4055"/>
                </a:solidFill>
              </a:rPr>
              <a:t>）电解质散</a:t>
            </a:r>
            <a:r>
              <a:rPr lang="en-US" altLang="zh-CN" sz="2800" b="1" dirty="0">
                <a:solidFill>
                  <a:srgbClr val="0B4055"/>
                </a:solidFill>
              </a:rPr>
              <a:t/>
            </a:r>
            <a:br>
              <a:rPr lang="en-US" altLang="zh-CN" sz="2800" b="1" dirty="0">
                <a:solidFill>
                  <a:srgbClr val="0B4055"/>
                </a:solidFill>
              </a:rPr>
            </a:br>
            <a:r>
              <a:rPr lang="zh-CN" altLang="zh-CN" sz="2800" b="1" dirty="0">
                <a:solidFill>
                  <a:srgbClr val="0B4055"/>
                </a:solidFill>
              </a:rPr>
              <a:t>治疗儿童便秘比乳果糖更有效</a:t>
            </a:r>
            <a:r>
              <a:rPr lang="zh-CN" altLang="en-US" sz="2800" b="1" dirty="0">
                <a:solidFill>
                  <a:srgbClr val="0B4055"/>
                </a:solidFill>
              </a:rPr>
              <a:t>，治疗</a:t>
            </a:r>
            <a:r>
              <a:rPr lang="zh-CN" altLang="en-US" sz="2800" b="1" dirty="0">
                <a:solidFill>
                  <a:srgbClr val="C00000"/>
                </a:solidFill>
              </a:rPr>
              <a:t>成功率更高</a:t>
            </a:r>
            <a:endParaRPr lang="zh-CN" altLang="zh-CN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632533826"/>
              </p:ext>
            </p:extLst>
          </p:nvPr>
        </p:nvGraphicFramePr>
        <p:xfrm>
          <a:off x="622471" y="1113560"/>
          <a:ext cx="5073845" cy="339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494920" y="4197981"/>
            <a:ext cx="5328948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zh-CN" altLang="zh-CN" sz="1400" b="1" kern="100" dirty="0">
                <a:solidFill>
                  <a:srgbClr val="446D7D"/>
                </a:solidFill>
                <a:latin typeface="MingLiU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en-US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1 PEG3350</a:t>
            </a:r>
            <a:r>
              <a:rPr lang="zh-CN" altLang="zh-CN" sz="1400" b="1" kern="100" dirty="0">
                <a:solidFill>
                  <a:srgbClr val="446D7D"/>
                </a:solidFill>
                <a:latin typeface="MingLiU"/>
                <a:ea typeface="微软雅黑" panose="020B0503020204020204" pitchFamily="34" charset="-122"/>
                <a:cs typeface="宋体" panose="02010600030101010101" pitchFamily="2" charset="-122"/>
              </a:rPr>
              <a:t>与乳果糖</a:t>
            </a:r>
            <a:r>
              <a:rPr lang="zh-CN" altLang="en-US" sz="1400" b="1" kern="100" dirty="0">
                <a:solidFill>
                  <a:srgbClr val="446D7D"/>
                </a:solidFill>
                <a:latin typeface="MingLiU"/>
                <a:ea typeface="微软雅黑" panose="020B0503020204020204" pitchFamily="34" charset="-122"/>
                <a:cs typeface="宋体" panose="02010600030101010101" pitchFamily="2" charset="-122"/>
              </a:rPr>
              <a:t>对患儿</a:t>
            </a:r>
            <a:r>
              <a:rPr lang="zh-CN" altLang="zh-CN" sz="1400" b="1" kern="100" dirty="0">
                <a:solidFill>
                  <a:srgbClr val="446D7D"/>
                </a:solidFill>
                <a:latin typeface="MingLiU"/>
                <a:ea typeface="微软雅黑" panose="020B0503020204020204" pitchFamily="34" charset="-122"/>
                <a:cs typeface="宋体" panose="02010600030101010101" pitchFamily="2" charset="-122"/>
              </a:rPr>
              <a:t>排便频率的</a:t>
            </a:r>
            <a:r>
              <a:rPr lang="zh-CN" altLang="en-US" sz="1400" b="1" kern="100" dirty="0">
                <a:solidFill>
                  <a:srgbClr val="446D7D"/>
                </a:solidFill>
                <a:latin typeface="MingLiU"/>
                <a:ea typeface="微软雅黑" panose="020B0503020204020204" pitchFamily="34" charset="-122"/>
                <a:cs typeface="宋体" panose="02010600030101010101" pitchFamily="2" charset="-122"/>
              </a:rPr>
              <a:t>改善</a:t>
            </a:r>
            <a:endParaRPr lang="zh-CN" altLang="zh-CN" sz="1400" kern="100" dirty="0">
              <a:solidFill>
                <a:srgbClr val="446D7D"/>
              </a:solidFill>
              <a:latin typeface="MingLiU"/>
              <a:cs typeface="MingLiU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703446252"/>
              </p:ext>
            </p:extLst>
          </p:nvPr>
        </p:nvGraphicFramePr>
        <p:xfrm>
          <a:off x="6027969" y="1115868"/>
          <a:ext cx="5635364" cy="34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5895693" y="4197981"/>
            <a:ext cx="6064362" cy="31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zh-CN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PEG3350</a:t>
            </a:r>
            <a:r>
              <a:rPr lang="zh-CN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与乳果糖治疗儿童功能性便秘成功率的对比</a:t>
            </a:r>
          </a:p>
        </p:txBody>
      </p:sp>
      <p:sp>
        <p:nvSpPr>
          <p:cNvPr id="12" name="矩形 11"/>
          <p:cNvSpPr/>
          <p:nvPr/>
        </p:nvSpPr>
        <p:spPr>
          <a:xfrm>
            <a:off x="7098831" y="1182811"/>
            <a:ext cx="4861224" cy="352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zh-CN" altLang="en-US" sz="151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成功率为每周排便次数＞</a:t>
            </a:r>
            <a:r>
              <a:rPr lang="en-US" altLang="zh-CN" sz="151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51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次，每两周大便失禁≤</a:t>
            </a:r>
            <a:r>
              <a:rPr lang="en-US" altLang="zh-CN" sz="151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51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次</a:t>
            </a:r>
            <a:endParaRPr lang="zh-CN" altLang="zh-CN" sz="4535" kern="100" dirty="0">
              <a:solidFill>
                <a:srgbClr val="446D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886" y="4631975"/>
            <a:ext cx="1137067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45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例便秘儿童（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个月～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岁）为对象进行为期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周治疗；随访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周结束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45"/>
              </a:lnSpc>
            </a:pPr>
            <a:r>
              <a:rPr lang="en-US" altLang="zh-CN" b="1" dirty="0">
                <a:solidFill>
                  <a:srgbClr val="0B4055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B4055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乳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果糖组因疗效有限在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周后均改为复方聚乙二醇（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）电解质散治疗</a:t>
            </a:r>
            <a:r>
              <a:rPr lang="zh-CN" altLang="en-US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 smtClean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45"/>
              </a:lnSpc>
            </a:pPr>
            <a:r>
              <a:rPr lang="en-US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复方聚乙二醇（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）电解质散对</a:t>
            </a:r>
            <a:r>
              <a:rPr lang="zh-CN" alt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便频率的改善优于乳果糖</a:t>
            </a:r>
            <a:r>
              <a:rPr lang="zh-CN" alt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，且治疗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成功率更高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升高为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47%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645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2-11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岁粪便嵌塞儿童，复方聚乙二醇（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）电解质散治疗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方案在儿童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未接受其他干预的情形下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解除粪便嵌塞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成功率高达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乳果糖组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31%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的儿童需要番泻叶补救。</a:t>
            </a:r>
            <a:endParaRPr lang="en-US" altLang="zh-CN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98629" y="1417963"/>
            <a:ext cx="863927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98" dirty="0"/>
              <a:t>P&lt;0.05</a:t>
            </a:r>
            <a:endParaRPr lang="zh-CN" altLang="en-US" sz="1598" dirty="0"/>
          </a:p>
        </p:txBody>
      </p:sp>
      <p:sp>
        <p:nvSpPr>
          <p:cNvPr id="14" name="文本框 13"/>
          <p:cNvSpPr txBox="1"/>
          <p:nvPr/>
        </p:nvSpPr>
        <p:spPr>
          <a:xfrm>
            <a:off x="4959941" y="1583322"/>
            <a:ext cx="863927" cy="33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98" dirty="0"/>
              <a:t>P&lt;0.05</a:t>
            </a:r>
            <a:endParaRPr lang="zh-CN" altLang="en-US" sz="1598" dirty="0"/>
          </a:p>
        </p:txBody>
      </p:sp>
      <p:sp>
        <p:nvSpPr>
          <p:cNvPr id="15" name="矩形 14"/>
          <p:cNvSpPr/>
          <p:nvPr/>
        </p:nvSpPr>
        <p:spPr>
          <a:xfrm>
            <a:off x="8375549" y="6522553"/>
            <a:ext cx="2072322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1049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Gut, 2004, 53(11):1590</a:t>
            </a:r>
            <a:endParaRPr lang="zh-CN" altLang="zh-CN" sz="3197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ngLiU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59" y="499825"/>
            <a:ext cx="446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E656CEE-5637-1AF2-76C4-4B14A72A98C8}"/>
              </a:ext>
            </a:extLst>
          </p:cNvPr>
          <p:cNvSpPr/>
          <p:nvPr/>
        </p:nvSpPr>
        <p:spPr>
          <a:xfrm>
            <a:off x="490070" y="6332735"/>
            <a:ext cx="11701930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altLang="zh-CN" sz="12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1.Gut</a:t>
            </a:r>
            <a:r>
              <a:rPr lang="en-US" altLang="zh-CN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 2004, 53</a:t>
            </a:r>
            <a:r>
              <a:rPr lang="zh-CN" altLang="en-US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11</a:t>
            </a:r>
            <a:r>
              <a:rPr lang="zh-CN" altLang="en-US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en-US" altLang="zh-CN" sz="1200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1590-1594..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altLang="zh-CN" sz="1200" kern="100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2.J </a:t>
            </a:r>
            <a:r>
              <a:rPr lang="en-US" altLang="zh-CN" sz="1200" kern="100" dirty="0" err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Pediatr</a:t>
            </a:r>
            <a:r>
              <a:rPr lang="en-US" altLang="zh-CN" sz="1200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200" kern="100" dirty="0" err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Gastroenterol</a:t>
            </a:r>
            <a:r>
              <a:rPr lang="en-US" altLang="zh-CN" sz="1200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200" kern="100" dirty="0" err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Nutr</a:t>
            </a:r>
            <a:r>
              <a:rPr lang="en-US" altLang="zh-CN" sz="1200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 </a:t>
            </a:r>
            <a:r>
              <a:rPr lang="en-US" altLang="zh-CN" sz="12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2006, 43(1): 65-70</a:t>
            </a:r>
          </a:p>
        </p:txBody>
      </p:sp>
    </p:spTree>
    <p:extLst>
      <p:ext uri="{BB962C8B-B14F-4D97-AF65-F5344CB8AC3E}">
        <p14:creationId xmlns:p14="http://schemas.microsoft.com/office/powerpoint/2010/main" val="15730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5799" y="94112"/>
            <a:ext cx="9207433" cy="1139842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rgbClr val="0B4055"/>
                </a:solidFill>
              </a:rPr>
              <a:t>复方聚乙二醇（</a:t>
            </a:r>
            <a:r>
              <a:rPr lang="en-US" altLang="zh-CN" sz="2800" b="1" dirty="0">
                <a:solidFill>
                  <a:srgbClr val="0B4055"/>
                </a:solidFill>
              </a:rPr>
              <a:t>3350</a:t>
            </a:r>
            <a:r>
              <a:rPr lang="zh-CN" altLang="en-US" sz="2800" b="1" dirty="0">
                <a:solidFill>
                  <a:srgbClr val="0B4055"/>
                </a:solidFill>
              </a:rPr>
              <a:t>）电解质散</a:t>
            </a:r>
            <a:r>
              <a:rPr lang="en-US" altLang="zh-CN" sz="2800" b="1" dirty="0">
                <a:solidFill>
                  <a:srgbClr val="0B4055"/>
                </a:solidFill>
              </a:rPr>
              <a:t> </a:t>
            </a:r>
            <a:br>
              <a:rPr lang="en-US" altLang="zh-CN" sz="2800" b="1" dirty="0">
                <a:solidFill>
                  <a:srgbClr val="0B4055"/>
                </a:solidFill>
              </a:rPr>
            </a:br>
            <a:r>
              <a:rPr lang="zh-CN" altLang="en-US" sz="2800" b="1" dirty="0">
                <a:solidFill>
                  <a:srgbClr val="0B4055"/>
                </a:solidFill>
              </a:rPr>
              <a:t>治疗持续病程长儿童慢性便秘</a:t>
            </a:r>
            <a:r>
              <a:rPr lang="zh-CN" altLang="en-US" sz="2800" b="1" dirty="0">
                <a:solidFill>
                  <a:srgbClr val="C00000"/>
                </a:solidFill>
              </a:rPr>
              <a:t>疗效显著</a:t>
            </a:r>
            <a:endParaRPr lang="zh-CN" altLang="en-US" sz="2800" b="1" dirty="0">
              <a:solidFill>
                <a:srgbClr val="0B405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759" y="499825"/>
            <a:ext cx="304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1339" y="6168807"/>
            <a:ext cx="959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1.Clin </a:t>
            </a:r>
            <a:r>
              <a:rPr lang="en-US" altLang="zh-CN" sz="12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Pediatr</a:t>
            </a:r>
            <a:r>
              <a:rPr lang="en-US" altLang="zh-CN" sz="12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2003;42:815-819</a:t>
            </a:r>
            <a:br>
              <a:rPr lang="en-US" altLang="zh-CN" sz="12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2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2.An </a:t>
            </a:r>
            <a:r>
              <a:rPr lang="en-US" altLang="zh-CN" sz="12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Pediatr</a:t>
            </a:r>
            <a:r>
              <a:rPr lang="en-US" altLang="zh-CN" sz="12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12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Barc</a:t>
            </a:r>
            <a:r>
              <a:rPr lang="en-US" altLang="zh-CN" sz="12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 2014, 80(5): 278-84</a:t>
            </a:r>
            <a:r>
              <a:rPr lang="en-US" altLang="zh-CN" sz="12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zh-CN" sz="1200" dirty="0">
              <a:solidFill>
                <a:srgbClr val="17375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1257" y="4604092"/>
            <a:ext cx="11653652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45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例慢性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便秘的患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儿，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便秘持续病程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3-30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，复方聚乙二醇（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）电解质散疗程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用药治疗，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远期疗效患儿各项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症状（排便次数、粪便硬度、排便疼痛、大便带血、忍便、腹部粪块等）均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p&lt;0.001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US" altLang="zh-CN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645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另一项针对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例功能性便秘</a:t>
            </a:r>
            <a:r>
              <a:rPr lang="zh-CN" altLang="en-US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zh-CN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zh-CN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个月的开放性研究</a:t>
            </a:r>
            <a:r>
              <a:rPr lang="zh-CN" altLang="zh-CN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复方聚乙二醇（</a:t>
            </a:r>
            <a:r>
              <a:rPr lang="en-US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</a:t>
            </a:r>
            <a:r>
              <a:rPr lang="zh-CN" altLang="zh-CN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</a:t>
            </a:r>
            <a:r>
              <a:rPr lang="zh-CN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有效的证据</a:t>
            </a:r>
            <a:r>
              <a:rPr lang="en-US" altLang="zh-CN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每周排便次数从基线时的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次增加到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个月时的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</a:t>
            </a:r>
            <a:r>
              <a:rPr lang="zh-CN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次（</a:t>
            </a:r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p&lt;0.001</a:t>
            </a:r>
            <a:r>
              <a:rPr lang="zh-CN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645"/>
              </a:lnSpc>
              <a:buFont typeface="Arial" panose="020B0604020202020204" pitchFamily="34" charset="0"/>
              <a:buChar char="•"/>
            </a:pPr>
            <a:endParaRPr lang="en-US" altLang="zh-CN" sz="189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34056"/>
              </p:ext>
            </p:extLst>
          </p:nvPr>
        </p:nvGraphicFramePr>
        <p:xfrm>
          <a:off x="6096000" y="1391728"/>
          <a:ext cx="5654887" cy="2754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4571">
                  <a:extLst>
                    <a:ext uri="{9D8B030D-6E8A-4147-A177-3AD203B41FA5}">
                      <a16:colId xmlns:a16="http://schemas.microsoft.com/office/drawing/2014/main" val="871792233"/>
                    </a:ext>
                  </a:extLst>
                </a:gridCol>
                <a:gridCol w="1043599">
                  <a:extLst>
                    <a:ext uri="{9D8B030D-6E8A-4147-A177-3AD203B41FA5}">
                      <a16:colId xmlns:a16="http://schemas.microsoft.com/office/drawing/2014/main" val="42776411"/>
                    </a:ext>
                  </a:extLst>
                </a:gridCol>
                <a:gridCol w="1182759">
                  <a:extLst>
                    <a:ext uri="{9D8B030D-6E8A-4147-A177-3AD203B41FA5}">
                      <a16:colId xmlns:a16="http://schemas.microsoft.com/office/drawing/2014/main" val="2562628386"/>
                    </a:ext>
                  </a:extLst>
                </a:gridCol>
                <a:gridCol w="1129628">
                  <a:extLst>
                    <a:ext uri="{9D8B030D-6E8A-4147-A177-3AD203B41FA5}">
                      <a16:colId xmlns:a16="http://schemas.microsoft.com/office/drawing/2014/main" val="2660979839"/>
                    </a:ext>
                  </a:extLst>
                </a:gridCol>
                <a:gridCol w="1034330">
                  <a:extLst>
                    <a:ext uri="{9D8B030D-6E8A-4147-A177-3AD203B41FA5}">
                      <a16:colId xmlns:a16="http://schemas.microsoft.com/office/drawing/2014/main" val="1457092371"/>
                    </a:ext>
                  </a:extLst>
                </a:gridCol>
              </a:tblGrid>
              <a:tr h="338040"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患者数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治疗前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治疗后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值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60293"/>
                  </a:ext>
                </a:extLst>
              </a:tr>
              <a:tr h="34814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排便次数</a:t>
                      </a:r>
                      <a:endParaRPr lang="en-US" altLang="zh-CN" sz="1600" b="1" kern="12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2.9±0.3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9.9±0.7</a:t>
                      </a:r>
                      <a:endParaRPr lang="zh-CN" altLang="zh-CN" sz="1600" b="0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37710"/>
                  </a:ext>
                </a:extLst>
              </a:tr>
              <a:tr h="34814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粪便硬度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1.4±0.1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3.1±0.1</a:t>
                      </a:r>
                      <a:endParaRPr lang="zh-CN" altLang="zh-CN" sz="1600" b="0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85349"/>
                  </a:ext>
                </a:extLst>
              </a:tr>
              <a:tr h="34814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排便疼痛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35(81%)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2(5%)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53346"/>
                  </a:ext>
                </a:extLst>
              </a:tr>
              <a:tr h="338040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大便带血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en-US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15(35%)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0(0%)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77942"/>
                  </a:ext>
                </a:extLst>
              </a:tr>
              <a:tr h="338040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忍便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25(58%)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2(5%)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27437"/>
                  </a:ext>
                </a:extLst>
              </a:tr>
              <a:tr h="34814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腹部粪块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en-US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12(28%)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1(2%)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54967"/>
                  </a:ext>
                </a:extLst>
              </a:tr>
              <a:tr h="34814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粪便嵌塞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600" b="0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17(40%)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2(5%)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altLang="zh-CN" sz="1600" b="1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80828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5850547" y="4192795"/>
            <a:ext cx="6064362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zh-CN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400" b="1" kern="100" dirty="0" smtClean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治疗前后便秘患儿症状的改善情况</a:t>
            </a:r>
            <a:endParaRPr lang="zh-CN" altLang="zh-CN" sz="1400" b="1" kern="100" dirty="0">
              <a:solidFill>
                <a:srgbClr val="44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6043"/>
              </p:ext>
            </p:extLst>
          </p:nvPr>
        </p:nvGraphicFramePr>
        <p:xfrm>
          <a:off x="643138" y="1383501"/>
          <a:ext cx="5355769" cy="28159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5943">
                  <a:extLst>
                    <a:ext uri="{9D8B030D-6E8A-4147-A177-3AD203B41FA5}">
                      <a16:colId xmlns:a16="http://schemas.microsoft.com/office/drawing/2014/main" val="871792233"/>
                    </a:ext>
                  </a:extLst>
                </a:gridCol>
                <a:gridCol w="1426568">
                  <a:extLst>
                    <a:ext uri="{9D8B030D-6E8A-4147-A177-3AD203B41FA5}">
                      <a16:colId xmlns:a16="http://schemas.microsoft.com/office/drawing/2014/main" val="42776411"/>
                    </a:ext>
                  </a:extLst>
                </a:gridCol>
                <a:gridCol w="2293258">
                  <a:extLst>
                    <a:ext uri="{9D8B030D-6E8A-4147-A177-3AD203B41FA5}">
                      <a16:colId xmlns:a16="http://schemas.microsoft.com/office/drawing/2014/main" val="2562628386"/>
                    </a:ext>
                  </a:extLst>
                </a:gridCol>
              </a:tblGrid>
              <a:tr h="364419"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便秘患儿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便秘和粪便嵌塞的患儿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6029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人数</a:t>
                      </a:r>
                      <a:endParaRPr lang="en-US" altLang="zh-CN" sz="1600" b="0" kern="1200" dirty="0" smtClean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37710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年龄（岁）</a:t>
                      </a:r>
                      <a:endParaRPr lang="zh-CN" altLang="en-US" sz="1600" b="0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6.6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1-16.9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8.4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4.3-12.8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8534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男</a:t>
                      </a:r>
                      <a:r>
                        <a:rPr lang="en-US" altLang="zh-CN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女人数</a:t>
                      </a:r>
                      <a:endParaRPr lang="zh-CN" altLang="en-US" sz="1600" b="0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23/20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17/14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5334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症状持续时（月）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21.7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3-84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6-96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77942"/>
                  </a:ext>
                </a:extLst>
              </a:tr>
              <a:tr h="629451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0" kern="12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剂量</a:t>
                      </a:r>
                      <a:endParaRPr lang="zh-CN" altLang="en-US" sz="1600" b="0" kern="12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0.78g/kg/d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0.3-1.8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0.69g/kg/d</a:t>
                      </a:r>
                    </a:p>
                    <a:p>
                      <a:pPr marL="0" marR="0" indent="0" algn="ctr" defTabSz="1216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0.4-1.5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65490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marL="0" algn="ctr" defTabSz="1216712" rtl="0" eaLnBrk="1" latinLnBrk="0" hangingPunct="1"/>
                      <a:r>
                        <a:rPr lang="zh-CN" altLang="en-US" sz="1600" b="1" kern="12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治疗持续时（月）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8.3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3-30</a:t>
                      </a:r>
                      <a:r>
                        <a:rPr lang="zh-CN" altLang="en-US" sz="1600" b="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4-24</a:t>
                      </a:r>
                      <a:r>
                        <a:rPr lang="zh-CN" altLang="en-US" sz="1600" dirty="0" smtClean="0">
                          <a:solidFill>
                            <a:srgbClr val="0B40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solidFill>
                          <a:srgbClr val="0B40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27437"/>
                  </a:ext>
                </a:extLst>
              </a:tr>
            </a:tbl>
          </a:graphicData>
        </a:graphic>
      </p:graphicFrame>
      <p:cxnSp>
        <p:nvCxnSpPr>
          <p:cNvPr id="26" name="直接连接符 25"/>
          <p:cNvCxnSpPr>
            <a:cxnSpLocks/>
          </p:cNvCxnSpPr>
          <p:nvPr/>
        </p:nvCxnSpPr>
        <p:spPr>
          <a:xfrm>
            <a:off x="2457495" y="4199466"/>
            <a:ext cx="28692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457495" y="3145905"/>
            <a:ext cx="28692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1638" y="4240687"/>
            <a:ext cx="6064362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zh-CN" altLang="zh-CN" sz="1400" b="1" kern="100" dirty="0" smtClean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b="1" kern="100" dirty="0" smtClean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kern="100" dirty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1400" b="1" kern="100" dirty="0" smtClean="0">
                <a:solidFill>
                  <a:srgbClr val="44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组患者的相关基础及病史信息</a:t>
            </a:r>
            <a:endParaRPr lang="zh-CN" altLang="zh-CN" sz="1400" b="1" kern="100" dirty="0">
              <a:solidFill>
                <a:srgbClr val="44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0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63768" y="299114"/>
            <a:ext cx="11358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992"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复方聚乙二醇（</a:t>
            </a:r>
            <a:r>
              <a:rPr lang="en-US" altLang="zh-CN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3350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）电解质散</a:t>
            </a:r>
            <a:endParaRPr lang="en-US" altLang="zh-CN" sz="2800" b="1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87992"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可有效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缓解患儿排便疼痛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排便紧张</a:t>
            </a:r>
            <a:endParaRPr lang="zh-CN" altLang="en-US" sz="2800" b="1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1" y="1501686"/>
            <a:ext cx="5485985" cy="3095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70" y="1530484"/>
            <a:ext cx="5067754" cy="309575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6953" y="6261618"/>
            <a:ext cx="4226967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5" indent="-179995">
              <a:lnSpc>
                <a:spcPct val="112000"/>
              </a:lnSpc>
            </a:pPr>
            <a:r>
              <a:rPr lang="en-US" altLang="zh-CN" sz="1200" kern="100" dirty="0" smtClean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1.Journal </a:t>
            </a:r>
            <a:r>
              <a:rPr lang="en-US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</a:t>
            </a:r>
            <a:r>
              <a:rPr lang="en-US" altLang="zh-CN" sz="1200" kern="100" dirty="0" err="1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Paediatrics</a:t>
            </a:r>
            <a:r>
              <a:rPr lang="en-US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Child Health, 2007</a:t>
            </a:r>
            <a:r>
              <a:rPr lang="zh-CN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43</a:t>
            </a:r>
            <a:r>
              <a:rPr lang="zh-CN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527-531.</a:t>
            </a:r>
          </a:p>
          <a:p>
            <a:pPr marL="179995" indent="-179995">
              <a:lnSpc>
                <a:spcPct val="112000"/>
              </a:lnSpc>
            </a:pPr>
            <a:r>
              <a:rPr lang="en-US" altLang="zh-CN" sz="1200" kern="100" dirty="0" smtClean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2.Arch </a:t>
            </a:r>
            <a:r>
              <a:rPr lang="en-US" altLang="zh-CN" sz="1200" kern="100" dirty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 Child, 2007, 92(11): </a:t>
            </a:r>
            <a:r>
              <a:rPr lang="en-US" altLang="zh-CN" sz="1200" kern="100" dirty="0" smtClean="0">
                <a:solidFill>
                  <a:srgbClr val="446D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996-1000</a:t>
            </a:r>
            <a:endParaRPr lang="zh-CN" altLang="zh-CN" sz="1200" kern="100" dirty="0">
              <a:solidFill>
                <a:srgbClr val="446D7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1370" y="2754993"/>
            <a:ext cx="84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4CCE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P&lt;0.01</a:t>
            </a:r>
            <a:endParaRPr lang="zh-CN" altLang="en-US" sz="1400" b="1" dirty="0">
              <a:solidFill>
                <a:srgbClr val="4CCE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7739" y="2803279"/>
            <a:ext cx="86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4CCE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P&lt;0.01</a:t>
            </a:r>
            <a:endParaRPr lang="zh-CN" altLang="en-US" sz="1400" b="1" dirty="0">
              <a:solidFill>
                <a:srgbClr val="4CCE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30" y="483781"/>
            <a:ext cx="446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0841" y="4732250"/>
            <a:ext cx="11254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单中心试验，针对</a:t>
            </a:r>
            <a:r>
              <a:rPr lang="en-US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78</a:t>
            </a:r>
            <a:r>
              <a:rPr lang="zh-CN" altLang="en-US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名慢性便秘超过</a:t>
            </a:r>
            <a:r>
              <a:rPr lang="en-US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个月的儿童，为期</a:t>
            </a:r>
            <a:r>
              <a:rPr lang="en-US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周的治疗，治疗前后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儿童便秘症状（排便频率、粪便坚硬率，排便疼痛、排便紧张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的症状均明显改善。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随机、双盲、安慰剂对照、交叉试验</a:t>
            </a:r>
            <a:r>
              <a:rPr lang="zh-CN" altLang="en-US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zh-CN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慢性便秘超过</a:t>
            </a:r>
            <a:r>
              <a:rPr lang="en-US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51</a:t>
            </a:r>
            <a:r>
              <a:rPr lang="zh-CN" altLang="zh-CN" kern="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例儿童</a:t>
            </a:r>
            <a:r>
              <a:rPr lang="zh-CN" altLang="en-US" kern="100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，复方聚乙二醇（</a:t>
            </a:r>
            <a:r>
              <a:rPr lang="en-US" altLang="zh-CN" kern="100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3350</a:t>
            </a:r>
            <a:r>
              <a:rPr lang="zh-CN" altLang="en-US" kern="100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）电解质散</a:t>
            </a:r>
            <a:r>
              <a:rPr lang="zh-CN" altLang="zh-CN" kern="100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每周总排便次数、排便疼痛、排便用力、大便性状和坚硬大便占比等指标改善方面均优于安慰剂组。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83%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复方聚乙二醇（</a:t>
            </a:r>
            <a:r>
              <a:rPr lang="en-US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3350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）电解质散</a:t>
            </a:r>
            <a:r>
              <a:rPr lang="zh-CN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</a:t>
            </a:r>
            <a:r>
              <a:rPr lang="zh-CN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儿童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便秘</a:t>
            </a:r>
            <a:r>
              <a:rPr lang="zh-CN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症状</a:t>
            </a:r>
            <a:r>
              <a:rPr lang="zh-CN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得到显著改善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5798" y="189592"/>
            <a:ext cx="8853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复方聚乙二醇（</a:t>
            </a:r>
            <a:r>
              <a:rPr lang="en-US" altLang="zh-CN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3350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）电解质散</a:t>
            </a:r>
            <a:endParaRPr lang="en-US" altLang="zh-CN" sz="2800" b="1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国内外指南一致推荐的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一线治疗药物</a:t>
            </a:r>
          </a:p>
          <a:p>
            <a:pPr algn="ctr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28870"/>
              </p:ext>
            </p:extLst>
          </p:nvPr>
        </p:nvGraphicFramePr>
        <p:xfrm>
          <a:off x="2801258" y="1884820"/>
          <a:ext cx="8794137" cy="368499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12517">
                  <a:extLst>
                    <a:ext uri="{9D8B030D-6E8A-4147-A177-3AD203B41FA5}">
                      <a16:colId xmlns:a16="http://schemas.microsoft.com/office/drawing/2014/main" val="3123933200"/>
                    </a:ext>
                  </a:extLst>
                </a:gridCol>
                <a:gridCol w="3434825">
                  <a:extLst>
                    <a:ext uri="{9D8B030D-6E8A-4147-A177-3AD203B41FA5}">
                      <a16:colId xmlns:a16="http://schemas.microsoft.com/office/drawing/2014/main" val="2829429521"/>
                    </a:ext>
                  </a:extLst>
                </a:gridCol>
                <a:gridCol w="3746795">
                  <a:extLst>
                    <a:ext uri="{9D8B030D-6E8A-4147-A177-3AD203B41FA5}">
                      <a16:colId xmlns:a16="http://schemas.microsoft.com/office/drawing/2014/main" val="3320991601"/>
                    </a:ext>
                  </a:extLst>
                </a:gridCol>
              </a:tblGrid>
              <a:tr h="364193">
                <a:tc>
                  <a:txBody>
                    <a:bodyPr/>
                    <a:lstStyle/>
                    <a:p>
                      <a:pPr indent="40640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06400"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指南及专家共识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0640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推荐内容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381653"/>
                  </a:ext>
                </a:extLst>
              </a:tr>
              <a:tr h="932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2019</a:t>
                      </a:r>
                      <a:endParaRPr lang="zh-CN" sz="1800" kern="100" dirty="0">
                        <a:solidFill>
                          <a:srgbClr val="17375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中国慢性便秘专家共识意见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便秘患儿的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一线治疗药物</a:t>
                      </a: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，且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耐受性良好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041772"/>
                  </a:ext>
                </a:extLst>
              </a:tr>
              <a:tr h="932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2003</a:t>
                      </a:r>
                      <a:endParaRPr lang="zh-CN" sz="1800" kern="100" dirty="0">
                        <a:solidFill>
                          <a:srgbClr val="17375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中国慢性便秘诊治指南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IA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级推荐药物</a:t>
                      </a: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，有效且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耐受性良好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761313"/>
                  </a:ext>
                </a:extLst>
              </a:tr>
              <a:tr h="72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2014</a:t>
                      </a:r>
                      <a:endParaRPr lang="zh-CN" sz="1800" kern="100" dirty="0">
                        <a:solidFill>
                          <a:srgbClr val="17375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欧洲及北美小儿消化学会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ESPGHAN</a:t>
                      </a: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／</a:t>
                      </a: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NASPGHAN </a:t>
                      </a:r>
                      <a:endParaRPr lang="zh-CN" sz="1800" kern="100" dirty="0">
                        <a:solidFill>
                          <a:srgbClr val="17375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儿童便秘治疗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一线用药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698444"/>
                  </a:ext>
                </a:extLst>
              </a:tr>
              <a:tr h="72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2010</a:t>
                      </a:r>
                      <a:endParaRPr lang="zh-CN" sz="1800" kern="100">
                        <a:solidFill>
                          <a:srgbClr val="17375E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英国国家卫生保健技术评估研究所</a:t>
                      </a:r>
                      <a:r>
                        <a:rPr lang="en-US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NICE</a:t>
                      </a: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17375E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儿童便秘治疗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一线用药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21866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2759" y="499825"/>
            <a:ext cx="446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21F856-5440-BFC9-872D-90AB5421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1" t="22346" r="41177" b="49435"/>
          <a:stretch/>
        </p:blipFill>
        <p:spPr>
          <a:xfrm>
            <a:off x="993436" y="4877046"/>
            <a:ext cx="1479665" cy="6782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21F856-5440-BFC9-872D-90AB5421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21" t="74461" r="44332" b="5378"/>
          <a:stretch/>
        </p:blipFill>
        <p:spPr>
          <a:xfrm>
            <a:off x="822100" y="2887615"/>
            <a:ext cx="1748972" cy="9809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621F856-5440-BFC9-872D-90AB5421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3789" r="73594" b="4347"/>
          <a:stretch/>
        </p:blipFill>
        <p:spPr>
          <a:xfrm>
            <a:off x="724129" y="3933371"/>
            <a:ext cx="1944914" cy="813974"/>
          </a:xfrm>
          <a:prstGeom prst="rect">
            <a:avLst/>
          </a:prstGeom>
        </p:spPr>
      </p:pic>
      <p:pic>
        <p:nvPicPr>
          <p:cNvPr id="1026" name="Picture 2" descr="中华医学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t="11986" r="7525" b="7188"/>
          <a:stretch/>
        </p:blipFill>
        <p:spPr bwMode="auto">
          <a:xfrm>
            <a:off x="899603" y="1484933"/>
            <a:ext cx="1593965" cy="14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8611" y="6252"/>
            <a:ext cx="9820373" cy="1139904"/>
          </a:xfrm>
        </p:spPr>
        <p:txBody>
          <a:bodyPr>
            <a:normAutofit/>
          </a:bodyPr>
          <a:lstStyle/>
          <a:p>
            <a:r>
              <a:rPr lang="zh-CN" altLang="en-US" sz="2800" b="1" kern="100" dirty="0">
                <a:solidFill>
                  <a:srgbClr val="0B4055"/>
                </a:solidFill>
              </a:rPr>
              <a:t>复方聚乙二醇（</a:t>
            </a:r>
            <a:r>
              <a:rPr lang="en-US" altLang="zh-CN" sz="2800" b="1" kern="100" dirty="0">
                <a:solidFill>
                  <a:srgbClr val="0B4055"/>
                </a:solidFill>
              </a:rPr>
              <a:t>3350</a:t>
            </a:r>
            <a:r>
              <a:rPr lang="zh-CN" altLang="en-US" sz="2800" b="1" kern="100" dirty="0">
                <a:solidFill>
                  <a:srgbClr val="0B4055"/>
                </a:solidFill>
              </a:rPr>
              <a:t>）电解质散</a:t>
            </a:r>
            <a:r>
              <a:rPr lang="en-US" altLang="zh-CN" sz="2800" b="1" kern="100" dirty="0">
                <a:solidFill>
                  <a:srgbClr val="0B4055"/>
                </a:solidFill>
              </a:rPr>
              <a:t/>
            </a:r>
            <a:br>
              <a:rPr lang="en-US" altLang="zh-CN" sz="2800" b="1" kern="100" dirty="0">
                <a:solidFill>
                  <a:srgbClr val="0B4055"/>
                </a:solidFill>
              </a:rPr>
            </a:br>
            <a:r>
              <a:rPr lang="zh-CN" altLang="zh-CN" sz="2800" b="1" dirty="0">
                <a:solidFill>
                  <a:srgbClr val="0B4055"/>
                </a:solidFill>
              </a:rPr>
              <a:t>治疗儿童便秘比乳果糖</a:t>
            </a:r>
            <a:r>
              <a:rPr lang="zh-CN" altLang="en-US" sz="2800" b="1" dirty="0">
                <a:solidFill>
                  <a:srgbClr val="C00000"/>
                </a:solidFill>
              </a:rPr>
              <a:t>安全性显著提高</a:t>
            </a:r>
            <a:endParaRPr lang="zh-CN" altLang="zh-CN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486" y="1146084"/>
            <a:ext cx="5702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项双盲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2-11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岁的儿童粪便嵌塞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便秘相关研究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事件的总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发生率复方聚乙二醇（</a:t>
            </a:r>
            <a:r>
              <a:rPr lang="en-US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）电解质散组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(64%)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低于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乳果糖组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(83%)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最常见的为</a:t>
            </a:r>
            <a:r>
              <a:rPr lang="zh-CN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胃肠道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症状</a:t>
            </a:r>
            <a:r>
              <a:rPr lang="zh-CN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如腹痛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 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vs33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呕吐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14%vs30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项随机双盲、乳果糖对比的多中心临床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研究，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例（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-15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岁便秘儿童）为期</a:t>
            </a:r>
            <a:r>
              <a:rPr lang="en-US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周治疗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复方聚乙二醇（</a:t>
            </a:r>
            <a:r>
              <a:rPr lang="en-US" altLang="zh-CN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）电解质散组</a:t>
            </a:r>
            <a:r>
              <a:rPr lang="zh-CN" altLang="en-US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患儿产生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腹痛、腹胀、肠胃胀气、排便疼痛、排便紧张等副作用更少；乳果糖组不良事件的发生率更高。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en-US" altLang="zh-CN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2-11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岁儿童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便秘患者的双盲、安慰剂对照</a:t>
            </a:r>
            <a:r>
              <a:rPr lang="zh-CN" altLang="zh-CN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临床研究显示</a:t>
            </a:r>
            <a:r>
              <a:rPr lang="zh-CN" altLang="en-US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复方聚乙二醇（</a:t>
            </a:r>
            <a:r>
              <a:rPr lang="en-US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）电解质散具</a:t>
            </a:r>
            <a:r>
              <a:rPr lang="zh-CN" altLang="zh-CN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良好的耐受性</a:t>
            </a:r>
            <a:r>
              <a:rPr lang="zh-CN" altLang="zh-CN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656CEE-5637-1AF2-76C4-4B14A72A98C8}"/>
              </a:ext>
            </a:extLst>
          </p:cNvPr>
          <p:cNvSpPr/>
          <p:nvPr/>
        </p:nvSpPr>
        <p:spPr>
          <a:xfrm>
            <a:off x="6322718" y="6032962"/>
            <a:ext cx="336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kern="1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1.Gut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2004, 53</a:t>
            </a:r>
            <a:r>
              <a:rPr lang="zh-CN" altLang="en-US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1590-1594</a:t>
            </a:r>
          </a:p>
          <a:p>
            <a:pPr>
              <a:spcAft>
                <a:spcPts val="0"/>
              </a:spcAft>
            </a:pPr>
            <a:r>
              <a:rPr lang="en-US" altLang="zh-CN" sz="1200" kern="1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2.J </a:t>
            </a:r>
            <a:r>
              <a:rPr lang="en-US" altLang="zh-CN" sz="1200" kern="1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Pediatr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Gastroenterol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Nutr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2006, 43(1): 65-70</a:t>
            </a:r>
          </a:p>
          <a:p>
            <a:r>
              <a:rPr lang="en-US" altLang="zh-CN" sz="1200" kern="100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3.Arch </a:t>
            </a:r>
            <a:r>
              <a:rPr lang="en-US" altLang="zh-CN" sz="1200" kern="100" dirty="0">
                <a:solidFill>
                  <a:srgbClr val="17375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 Child, 2007, 92(11): 996-1000..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759" y="499825"/>
            <a:ext cx="446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/>
          </p:nvPr>
        </p:nvGraphicFramePr>
        <p:xfrm>
          <a:off x="6322718" y="1277887"/>
          <a:ext cx="5165273" cy="450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571" y="484161"/>
            <a:ext cx="391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3551" y="2737236"/>
            <a:ext cx="987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endParaRPr lang="zh-CN" altLang="en-US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8514" y="1212460"/>
            <a:ext cx="105112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创新点：</a:t>
            </a:r>
            <a:endParaRPr lang="en-US" altLang="zh-CN" sz="1600" b="1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）临床方面：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国内首仿获批上市，通过一致性评价；</a:t>
            </a:r>
            <a:r>
              <a:rPr lang="en-US" altLang="zh-CN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2-11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岁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儿童专用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便秘治疗药物，目前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国内获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批上市儿童专用的聚乙二醇</a:t>
            </a:r>
            <a:r>
              <a:rPr lang="en-US" altLang="zh-CN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3350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类制剂，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填补</a:t>
            </a:r>
            <a:r>
              <a:rPr lang="en-US" altLang="zh-CN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2-8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岁低年龄段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儿童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复方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聚乙二醇</a:t>
            </a:r>
            <a:r>
              <a:rPr lang="en-US" altLang="zh-CN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3350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类药物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治疗空白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，临床治疗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指南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推荐的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一线治疗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用药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（</a:t>
            </a:r>
            <a:r>
              <a:rPr lang="en-US" altLang="zh-CN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2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）生产方面</a:t>
            </a:r>
            <a:r>
              <a:rPr lang="zh-CN" altLang="en-US" sz="1600" b="1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：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及欧洲药典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标准制定更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严格内控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聚乙二醇电解质制剂中阴阳离子含量的测定方法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16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（</a:t>
            </a:r>
            <a:r>
              <a:rPr lang="en-US" altLang="zh-CN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3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）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口感方面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：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香甜口感，儿童依从性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高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。</a:t>
            </a:r>
            <a:endParaRPr lang="en-US" altLang="zh-CN" sz="1600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（</a:t>
            </a:r>
            <a:r>
              <a:rPr lang="en-US" altLang="zh-CN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）</a:t>
            </a:r>
            <a:r>
              <a:rPr lang="zh-CN" altLang="en-US" sz="16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包装方面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：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服用简便</a:t>
            </a:r>
            <a:r>
              <a:rPr lang="zh-CN" altLang="en-US" sz="1600" kern="100" dirty="0" smtClean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（包装内含精准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口服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量杯</a:t>
            </a:r>
            <a:r>
              <a:rPr lang="zh-CN" altLang="en-US" sz="1600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，保障溶液等渗配比）。</a:t>
            </a:r>
            <a:endParaRPr lang="en-US" altLang="zh-CN" sz="1600" b="1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优势点：</a:t>
            </a:r>
            <a:endParaRPr lang="en-US" altLang="zh-CN" sz="1600" b="1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）体内不吸收、不分解、不代谢，等渗配比，儿童使用安全性高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）作用温和、不刺激肠道，不分解产气，香甜口感，服用便捷，儿童依从性好</a:t>
            </a:r>
            <a:endParaRPr lang="en-US" altLang="zh-CN" sz="16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）可显著改善排便频次和大便性状，帮助儿童建立排便习惯，重建排便规律</a:t>
            </a:r>
            <a:endParaRPr lang="zh-CN" altLang="en-US" sz="1600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6766" y="1603561"/>
            <a:ext cx="9236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8514" y="4877984"/>
            <a:ext cx="8819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08966" y="269890"/>
            <a:ext cx="11358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992" algn="ctr"/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复方聚乙二醇（</a:t>
            </a:r>
            <a:r>
              <a:rPr lang="en-US" altLang="zh-CN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3350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）电解质散</a:t>
            </a:r>
            <a:endParaRPr lang="en-US" altLang="zh-CN" sz="2800" b="1" kern="100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87992" algn="ctr"/>
            <a:r>
              <a:rPr lang="zh-CN" altLang="en-US" sz="2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儿童专用</a:t>
            </a:r>
            <a:r>
              <a:rPr lang="zh-CN" altLang="en-US" sz="2800" b="1" kern="100" dirty="0">
                <a:solidFill>
                  <a:srgbClr val="0B40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，中国首仿</a:t>
            </a:r>
            <a:endParaRPr lang="zh-CN" altLang="en-US" sz="2800" b="1" dirty="0">
              <a:solidFill>
                <a:srgbClr val="0B40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6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131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174_1*d*1"/>
  <p:tag name="KSO_WM_TEMPLATE_CATEGORY" val="diagram"/>
  <p:tag name="KSO_WM_TEMPLATE_INDEX" val="202081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057200c90714c938614f6a950e48de2"/>
  <p:tag name="KSO_WM_ASSEMBLE_CHIP_INDEX" val="10024b777e334448bb7d3beaf4c603d4"/>
  <p:tag name="KSO_WM_UNIT_PLACING_PICTURE" val="10024b777e334448bb7d3beaf4c603d4"/>
  <p:tag name="KSO_WM_TEMPLATE_ASSEMBLE_XID" val="5f28c2f0671cac347436e96b"/>
  <p:tag name="KSO_WM_TEMPLATE_ASSEMBLE_GROUPID" val="5f28c2f0671cac347436e96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1947</Words>
  <Application>Microsoft Office PowerPoint</Application>
  <PresentationFormat>宽屏</PresentationFormat>
  <Paragraphs>213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MingLiU</vt:lpstr>
      <vt:lpstr>等线</vt:lpstr>
      <vt:lpstr>黑体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Office 主题</vt:lpstr>
      <vt:lpstr>复方聚乙二醇（3350）电解质散  舒斯通®</vt:lpstr>
      <vt:lpstr>目录</vt:lpstr>
      <vt:lpstr>PowerPoint 演示文稿</vt:lpstr>
      <vt:lpstr>复方聚乙二醇（3350）电解质散 治疗儿童便秘比乳果糖更有效，治疗成功率更高</vt:lpstr>
      <vt:lpstr>复方聚乙二醇（3350）电解质散  治疗持续病程长儿童慢性便秘疗效显著</vt:lpstr>
      <vt:lpstr>PowerPoint 演示文稿</vt:lpstr>
      <vt:lpstr>PowerPoint 演示文稿</vt:lpstr>
      <vt:lpstr>复方聚乙二醇（3350）电解质散 治疗儿童便秘比乳果糖安全性显著提高</vt:lpstr>
      <vt:lpstr>PowerPoint 演示文稿</vt:lpstr>
      <vt:lpstr>PowerPoint 演示文稿</vt:lpstr>
      <vt:lpstr>感谢！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343</cp:revision>
  <dcterms:created xsi:type="dcterms:W3CDTF">2022-11-01T02:30:56Z</dcterms:created>
  <dcterms:modified xsi:type="dcterms:W3CDTF">2023-07-13T09:35:03Z</dcterms:modified>
</cp:coreProperties>
</file>