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147374775" r:id="rId4"/>
    <p:sldId id="2147374760" r:id="rId5"/>
    <p:sldId id="2147374771" r:id="rId6"/>
    <p:sldId id="2147374767" r:id="rId7"/>
    <p:sldId id="2147374773" r:id="rId8"/>
    <p:sldId id="2147374764" r:id="rId9"/>
    <p:sldId id="2147374762" r:id="rId10"/>
    <p:sldId id="2147374763" r:id="rId11"/>
    <p:sldId id="2147374761" r:id="rId12"/>
    <p:sldId id="21473747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潘颖" initials="潘颖" lastIdx="30" clrIdx="0">
    <p:extLst>
      <p:ext uri="{19B8F6BF-5375-455C-9EA6-DF929625EA0E}">
        <p15:presenceInfo xmlns:p15="http://schemas.microsoft.com/office/powerpoint/2012/main" userId="S-1-5-21-2171668724-1650127699-3541190098-3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265A6"/>
    <a:srgbClr val="156251"/>
    <a:srgbClr val="203864"/>
    <a:srgbClr val="ECECED"/>
    <a:srgbClr val="809EB9"/>
    <a:srgbClr val="D7D0BB"/>
    <a:srgbClr val="A7A48B"/>
    <a:srgbClr val="9FC0E0"/>
    <a:srgbClr val="DDD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1901" autoAdjust="0"/>
  </p:normalViewPr>
  <p:slideViewPr>
    <p:cSldViewPr snapToGrid="0">
      <p:cViewPr varScale="1">
        <p:scale>
          <a:sx n="63" d="100"/>
          <a:sy n="63" d="100"/>
        </p:scale>
        <p:origin x="680" y="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91994750656168"/>
          <c:y val="0.16232824803149606"/>
          <c:w val="0.74185613517060367"/>
          <c:h val="0.672617125984251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3-4级不良事件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1639044326788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34F-978C-1D41DFE57533}"/>
                </c:ext>
              </c:extLst>
            </c:dLbl>
            <c:dLbl>
              <c:idx val="1"/>
              <c:layout>
                <c:manualLayout>
                  <c:x val="-5.43278088653575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39-434F-978C-1D41DFE57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肺炎</c:v>
                </c:pt>
                <c:pt idx="1">
                  <c:v>横纹肌溶解</c:v>
                </c:pt>
                <c:pt idx="2">
                  <c:v>食欲降低</c:v>
                </c:pt>
                <c:pt idx="3">
                  <c:v>腹泻</c:v>
                </c:pt>
                <c:pt idx="4">
                  <c:v>疲劳</c:v>
                </c:pt>
                <c:pt idx="5">
                  <c:v>恶心</c:v>
                </c:pt>
                <c:pt idx="6">
                  <c:v>肌肉痉挛</c:v>
                </c:pt>
                <c:pt idx="7">
                  <c:v>体重减轻</c:v>
                </c:pt>
                <c:pt idx="8">
                  <c:v>肌酸激酶升高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1.2999999999999999E-2</c:v>
                </c:pt>
                <c:pt idx="1">
                  <c:v>1.2999999999999999E-2</c:v>
                </c:pt>
                <c:pt idx="2">
                  <c:v>1.2999999999999999E-2</c:v>
                </c:pt>
                <c:pt idx="3">
                  <c:v>1.2999999999999999E-2</c:v>
                </c:pt>
                <c:pt idx="4">
                  <c:v>1.2999999999999999E-2</c:v>
                </c:pt>
                <c:pt idx="5">
                  <c:v>1.2999999999999999E-2</c:v>
                </c:pt>
                <c:pt idx="6">
                  <c:v>2.5000000000000001E-2</c:v>
                </c:pt>
                <c:pt idx="7">
                  <c:v>5.0999999999999997E-2</c:v>
                </c:pt>
                <c:pt idx="8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39-434F-978C-1D41DFE57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343722864"/>
        <c:axId val="1343717456"/>
      </c:barChart>
      <c:catAx>
        <c:axId val="134372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43717456"/>
        <c:crosses val="autoZero"/>
        <c:auto val="1"/>
        <c:lblAlgn val="ctr"/>
        <c:lblOffset val="100"/>
        <c:noMultiLvlLbl val="0"/>
      </c:catAx>
      <c:valAx>
        <c:axId val="134371745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low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4372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32101002048636"/>
          <c:y val="0.91359162929912996"/>
          <c:w val="0.23198169599295979"/>
          <c:h val="6.5112717445527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laBCC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1.119516811807022E-2"/>
          <c:y val="2.6967313280552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6个月</c:v>
                </c:pt>
                <c:pt idx="1">
                  <c:v>12个月</c:v>
                </c:pt>
                <c:pt idx="2">
                  <c:v>18个月</c:v>
                </c:pt>
                <c:pt idx="3">
                  <c:v>30个月</c:v>
                </c:pt>
                <c:pt idx="4">
                  <c:v>42个月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0.47</c:v>
                </c:pt>
                <c:pt idx="1">
                  <c:v>0.57599999999999996</c:v>
                </c:pt>
                <c:pt idx="2">
                  <c:v>0.56100000000000005</c:v>
                </c:pt>
                <c:pt idx="3">
                  <c:v>0.56100000000000005</c:v>
                </c:pt>
                <c:pt idx="4">
                  <c:v>0.56100000000000005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6-410A-A75F-16201AF31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73846784"/>
        <c:axId val="73848320"/>
      </c:barChart>
      <c:catAx>
        <c:axId val="7384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3848320"/>
        <c:crosses val="autoZero"/>
        <c:auto val="1"/>
        <c:lblAlgn val="ctr"/>
        <c:lblOffset val="100"/>
        <c:noMultiLvlLbl val="0"/>
      </c:catAx>
      <c:valAx>
        <c:axId val="7384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384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0265A6"/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澳大利亚研究（N=10）</c:v>
                </c:pt>
                <c:pt idx="1">
                  <c:v>意大利研究（N=9）</c:v>
                </c:pt>
                <c:pt idx="2">
                  <c:v>法国研究（N=21）</c:v>
                </c:pt>
                <c:pt idx="3">
                  <c:v>西班牙研究（N=82）</c:v>
                </c:pt>
              </c:strCache>
            </c:strRef>
          </c:cat>
          <c:val>
            <c:numRef>
              <c:f>Sheet1!$B$3:$B$6</c:f>
              <c:numCache>
                <c:formatCode>0%</c:formatCode>
                <c:ptCount val="4"/>
                <c:pt idx="0">
                  <c:v>0.8</c:v>
                </c:pt>
                <c:pt idx="1">
                  <c:v>0.11</c:v>
                </c:pt>
                <c:pt idx="2">
                  <c:v>0.28999999999999998</c:v>
                </c:pt>
                <c:pt idx="3" formatCode="0.0%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9-47A7-B4E2-CDCA2E1EC4D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澳大利亚研究（N=10）</c:v>
                </c:pt>
                <c:pt idx="1">
                  <c:v>意大利研究（N=9）</c:v>
                </c:pt>
                <c:pt idx="2">
                  <c:v>法国研究（N=21）</c:v>
                </c:pt>
                <c:pt idx="3">
                  <c:v>西班牙研究（N=82）</c:v>
                </c:pt>
              </c:strCache>
            </c:strRef>
          </c:cat>
          <c:val>
            <c:numRef>
              <c:f>Sheet1!$C$3:$C$6</c:f>
              <c:numCache>
                <c:formatCode>0%</c:formatCode>
                <c:ptCount val="4"/>
                <c:pt idx="0">
                  <c:v>0.2</c:v>
                </c:pt>
                <c:pt idx="1">
                  <c:v>0.89</c:v>
                </c:pt>
                <c:pt idx="2">
                  <c:v>0.52</c:v>
                </c:pt>
                <c:pt idx="3" formatCode="0.0%">
                  <c:v>0.52400000000000002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69-47A7-B4E2-CDCA2E1EC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5326672"/>
        <c:axId val="14802976"/>
      </c:barChart>
      <c:catAx>
        <c:axId val="200532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802976"/>
        <c:crosses val="autoZero"/>
        <c:auto val="1"/>
        <c:lblAlgn val="ctr"/>
        <c:lblOffset val="100"/>
        <c:noMultiLvlLbl val="0"/>
      </c:catAx>
      <c:valAx>
        <c:axId val="1480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400" b="1"/>
                  <a:t>治疗有效率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05326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ABCC8-7D8B-41B3-BFB8-E578B61E622D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D0C9-34E8-4EA9-8110-927BCDD79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30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D0C9-34E8-4EA9-8110-927BCDD79D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61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D0C9-34E8-4EA9-8110-927BCDD79D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00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和</a:t>
            </a:r>
            <a:r>
              <a:rPr lang="en-US" altLang="zh-CN" dirty="0"/>
              <a:t>BIA</a:t>
            </a:r>
            <a:r>
              <a:rPr lang="zh-CN" altLang="en-US" dirty="0"/>
              <a:t>报告的相关数据维持一致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D0C9-34E8-4EA9-8110-927BCDD79D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96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和</a:t>
            </a:r>
            <a:r>
              <a:rPr lang="en-US" altLang="zh-CN" dirty="0"/>
              <a:t>BIA</a:t>
            </a:r>
            <a:r>
              <a:rPr lang="zh-CN" altLang="en-US" dirty="0"/>
              <a:t>报告的相关数据维持一致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D0C9-34E8-4EA9-8110-927BCDD79D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0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D0C9-34E8-4EA9-8110-927BCDD79D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55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D0C9-34E8-4EA9-8110-927BCDD79D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32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11A70-23CF-4E70-A14E-7BD1BC98E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413BBFC-0541-44E1-86DD-19CBD6C09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6AB060-0670-429A-A096-CBCCFA1F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3C69B-B607-451B-99D7-5C484869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CF2E71-18FA-41ED-A497-7E5C10F0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0DC8A9F-539F-0A4A-94A7-62051B1A5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192" y="-12414"/>
            <a:ext cx="12237946" cy="68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1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34B72-0F73-4353-A5E7-DF749E21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3EE365-27F9-4B66-B342-C4C81A7C6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11FFB-0FE3-40D3-B491-CC8DCFCB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7FAA58-403C-4007-9CC9-C02BC655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B35295-0D42-4688-B53E-A7BAFF73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71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30AF2D-13F1-44A0-AB2E-4E7FFA492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305B3E-22D3-4161-97A2-43AF432E2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8843B6-11C2-40EA-B175-8239C286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A9F551-E06A-4F58-A3EB-68416763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0D0896-8C22-4100-B04A-5CA1CAB7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73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idx="27"/>
          </p:nvPr>
        </p:nvSpPr>
        <p:spPr>
          <a:xfrm>
            <a:off x="0" y="1"/>
            <a:ext cx="12192000" cy="4764193"/>
          </a:xfrm>
          <a:custGeom>
            <a:avLst/>
            <a:gdLst>
              <a:gd name="connsiteX0" fmla="*/ 0 w 14400"/>
              <a:gd name="connsiteY0" fmla="*/ 0 h 5669"/>
              <a:gd name="connsiteX1" fmla="*/ 14400 w 14400"/>
              <a:gd name="connsiteY1" fmla="*/ 0 h 5669"/>
              <a:gd name="connsiteX2" fmla="*/ 14399 w 14400"/>
              <a:gd name="connsiteY2" fmla="*/ 4712 h 5669"/>
              <a:gd name="connsiteX3" fmla="*/ 12244 w 14400"/>
              <a:gd name="connsiteY3" fmla="*/ 5668 h 5669"/>
              <a:gd name="connsiteX4" fmla="*/ 0 w 14400"/>
              <a:gd name="connsiteY4" fmla="*/ 5669 h 5669"/>
              <a:gd name="connsiteX5" fmla="*/ 0 w 14400"/>
              <a:gd name="connsiteY5" fmla="*/ 0 h 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0" h="5669">
                <a:moveTo>
                  <a:pt x="0" y="0"/>
                </a:moveTo>
                <a:lnTo>
                  <a:pt x="14400" y="0"/>
                </a:lnTo>
                <a:lnTo>
                  <a:pt x="14399" y="4712"/>
                </a:lnTo>
                <a:cubicBezTo>
                  <a:pt x="14367" y="5147"/>
                  <a:pt x="13751" y="5657"/>
                  <a:pt x="12244" y="5668"/>
                </a:cubicBezTo>
                <a:lnTo>
                  <a:pt x="0" y="5669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ctrTitle" hasCustomPrompt="1"/>
          </p:nvPr>
        </p:nvSpPr>
        <p:spPr>
          <a:xfrm>
            <a:off x="594360" y="1337402"/>
            <a:ext cx="9144000" cy="1242060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67" b="1">
                <a:solidFill>
                  <a:srgbClr val="005B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单击此处编辑标题单击此处编辑</a:t>
            </a:r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标题文字</a:t>
            </a: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 hasCustomPrompt="1"/>
          </p:nvPr>
        </p:nvSpPr>
        <p:spPr>
          <a:xfrm>
            <a:off x="594360" y="3533988"/>
            <a:ext cx="9144000" cy="43603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005BAC"/>
                </a:solidFill>
                <a:latin typeface="+mn-lt"/>
                <a:cs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 dirty="0"/>
              <a:t>演讲人  2019.12</a:t>
            </a:r>
          </a:p>
        </p:txBody>
      </p:sp>
      <p:pic>
        <p:nvPicPr>
          <p:cNvPr id="3" name="图片 2" descr="ppt-0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5060" y="5414434"/>
            <a:ext cx="2958253" cy="72728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590264" y="6359404"/>
            <a:ext cx="3458743" cy="3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2609" tIns="71305" rIns="142609" bIns="71305">
            <a:spAutoFit/>
          </a:bodyPr>
          <a:lstStyle/>
          <a:p>
            <a:pPr defTabSz="1572645"/>
            <a:r>
              <a:rPr lang="en-US" altLang="zh-CN" sz="1067" dirty="0">
                <a:solidFill>
                  <a:srgbClr val="005BAC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7" dirty="0" err="1">
                <a:solidFill>
                  <a:srgbClr val="005BAC"/>
                </a:solidFill>
                <a:latin typeface="+mj-ea"/>
                <a:ea typeface="+mj-ea"/>
              </a:rPr>
              <a:t>Jemincare</a:t>
            </a:r>
            <a:r>
              <a:rPr lang="en-US" altLang="zh-CN" sz="1067" dirty="0">
                <a:solidFill>
                  <a:srgbClr val="005BAC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447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w\Desktop\ppt-23.pngppt-2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-423"/>
            <a:ext cx="12196233" cy="6859693"/>
          </a:xfrm>
          <a:prstGeom prst="rect">
            <a:avLst/>
          </a:prstGeom>
        </p:spPr>
      </p:pic>
      <p:pic>
        <p:nvPicPr>
          <p:cNvPr id="17" name="图片 16" descr="C:\Users\w\Desktop\ppt-22.pngppt-2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2115" y="966047"/>
            <a:ext cx="12196233" cy="4214707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ctrTitle" hasCustomPrompt="1"/>
          </p:nvPr>
        </p:nvSpPr>
        <p:spPr>
          <a:xfrm>
            <a:off x="527473" y="2578101"/>
            <a:ext cx="9144000" cy="620607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67" b="1">
                <a:solidFill>
                  <a:srgbClr val="005BAC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/>
          </p:nvPr>
        </p:nvSpPr>
        <p:spPr>
          <a:xfrm>
            <a:off x="527473" y="3299461"/>
            <a:ext cx="9144000" cy="3835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005BA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 dirty="0">
                <a:sym typeface="+mn-ea"/>
              </a:rPr>
              <a:t>单击此处编辑母版副标题样式</a:t>
            </a:r>
            <a:endParaRPr lang="zh-CN" altLang="en-US" dirty="0"/>
          </a:p>
        </p:txBody>
      </p:sp>
      <p:pic>
        <p:nvPicPr>
          <p:cNvPr id="9" name="图片 8" descr="ppt-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2832" y="5568528"/>
            <a:ext cx="3031913" cy="776393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590264" y="6359404"/>
            <a:ext cx="3458743" cy="3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2609" tIns="71305" rIns="142609" bIns="71305">
            <a:spAutoFit/>
          </a:bodyPr>
          <a:lstStyle/>
          <a:p>
            <a:pPr defTabSz="1572645"/>
            <a:r>
              <a:rPr lang="en-US" altLang="zh-CN" sz="1067" dirty="0">
                <a:solidFill>
                  <a:schemeClr val="bg1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7" dirty="0" err="1">
                <a:solidFill>
                  <a:schemeClr val="bg1"/>
                </a:solidFill>
                <a:latin typeface="+mj-ea"/>
                <a:ea typeface="+mj-ea"/>
              </a:rPr>
              <a:t>Jemincare</a:t>
            </a:r>
            <a:r>
              <a:rPr lang="en-US" altLang="zh-CN" sz="1067" dirty="0">
                <a:solidFill>
                  <a:schemeClr val="bg1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70231462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ctrTitle" hasCustomPrompt="1"/>
          </p:nvPr>
        </p:nvSpPr>
        <p:spPr>
          <a:xfrm>
            <a:off x="963507" y="340360"/>
            <a:ext cx="10704079" cy="631613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005CAB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534247" y="6350001"/>
            <a:ext cx="11123507" cy="12700"/>
          </a:xfrm>
          <a:prstGeom prst="line">
            <a:avLst/>
          </a:prstGeom>
          <a:ln w="3175">
            <a:solidFill>
              <a:srgbClr val="005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979594" y="1461347"/>
            <a:ext cx="10669693" cy="4222327"/>
          </a:xfrm>
        </p:spPr>
        <p:txBody>
          <a:bodyPr/>
          <a:lstStyle>
            <a:lvl1pPr>
              <a:lnSpc>
                <a:spcPct val="100000"/>
              </a:lnSpc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4" name="图片 3" descr="ppt-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776393" cy="1227667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409400" y="6416425"/>
            <a:ext cx="3458743" cy="3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2609" tIns="71305" rIns="142609" bIns="71305">
            <a:spAutoFit/>
          </a:bodyPr>
          <a:lstStyle/>
          <a:p>
            <a:pPr defTabSz="1572645"/>
            <a:r>
              <a:rPr lang="en-US" altLang="zh-CN" sz="1067" dirty="0">
                <a:solidFill>
                  <a:srgbClr val="005BAC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7" dirty="0" err="1">
                <a:solidFill>
                  <a:srgbClr val="005BAC"/>
                </a:solidFill>
                <a:latin typeface="+mj-ea"/>
                <a:ea typeface="+mj-ea"/>
              </a:rPr>
              <a:t>Jemincare</a:t>
            </a:r>
            <a:r>
              <a:rPr lang="en-US" altLang="zh-CN" sz="1067" dirty="0">
                <a:solidFill>
                  <a:srgbClr val="005BAC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7479175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-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47" y="-5080"/>
            <a:ext cx="12205547" cy="6863927"/>
          </a:xfrm>
          <a:prstGeom prst="rect">
            <a:avLst/>
          </a:prstGeom>
        </p:spPr>
      </p:pic>
      <p:sp>
        <p:nvSpPr>
          <p:cNvPr id="25" name="标题 24"/>
          <p:cNvSpPr>
            <a:spLocks noGrp="1"/>
          </p:cNvSpPr>
          <p:nvPr>
            <p:ph type="ctrTitle" hasCustomPrompt="1"/>
          </p:nvPr>
        </p:nvSpPr>
        <p:spPr>
          <a:xfrm>
            <a:off x="963507" y="340360"/>
            <a:ext cx="10704079" cy="631613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pic>
        <p:nvPicPr>
          <p:cNvPr id="2" name="图片 1" descr="ppt-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0"/>
            <a:ext cx="776393" cy="1227667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534247" y="6350001"/>
            <a:ext cx="11123507" cy="127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1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979594" y="1461347"/>
            <a:ext cx="10669693" cy="4222327"/>
          </a:xfrm>
        </p:spPr>
        <p:txBody>
          <a:bodyPr/>
          <a:lstStyle>
            <a:lvl1pPr>
              <a:lnSpc>
                <a:spcPct val="100000"/>
              </a:lnSpc>
              <a:defRPr sz="2133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333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409400" y="6416425"/>
            <a:ext cx="3458743" cy="3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2609" tIns="71305" rIns="142609" bIns="71305">
            <a:spAutoFit/>
          </a:bodyPr>
          <a:lstStyle/>
          <a:p>
            <a:pPr defTabSz="1572645"/>
            <a:r>
              <a:rPr lang="en-US" altLang="zh-CN" sz="1067" dirty="0">
                <a:solidFill>
                  <a:schemeClr val="bg1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7" dirty="0" err="1">
                <a:solidFill>
                  <a:schemeClr val="bg1"/>
                </a:solidFill>
                <a:latin typeface="+mj-ea"/>
                <a:ea typeface="+mj-ea"/>
              </a:rPr>
              <a:t>Jemincare</a:t>
            </a:r>
            <a:r>
              <a:rPr lang="en-US" altLang="zh-CN" sz="1067" dirty="0">
                <a:solidFill>
                  <a:schemeClr val="bg1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3758498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-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339927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ctrTitle" hasCustomPrompt="1"/>
          </p:nvPr>
        </p:nvSpPr>
        <p:spPr>
          <a:xfrm>
            <a:off x="723901" y="1210843"/>
            <a:ext cx="9786620" cy="969483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单击此处编辑结语（THANKS!)</a:t>
            </a:r>
            <a:endParaRPr lang="zh-CN" altLang="en-US" dirty="0"/>
          </a:p>
        </p:txBody>
      </p:sp>
      <p:pic>
        <p:nvPicPr>
          <p:cNvPr id="8" name="图片 7" descr="ppt-0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5060" y="5724314"/>
            <a:ext cx="2958253" cy="727287"/>
          </a:xfrm>
          <a:prstGeom prst="rect">
            <a:avLst/>
          </a:prstGeom>
        </p:spPr>
      </p:pic>
      <p:pic>
        <p:nvPicPr>
          <p:cNvPr id="16" name="图片 15" descr="微信图片_2018071315380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361" y="2902374"/>
            <a:ext cx="2405380" cy="11811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590264" y="6359404"/>
            <a:ext cx="3458743" cy="3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2609" tIns="71305" rIns="142609" bIns="71305">
            <a:spAutoFit/>
          </a:bodyPr>
          <a:lstStyle/>
          <a:p>
            <a:pPr defTabSz="1572645"/>
            <a:r>
              <a:rPr lang="en-US" altLang="zh-CN" sz="1067" dirty="0">
                <a:solidFill>
                  <a:srgbClr val="005BAC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7" dirty="0" err="1">
                <a:solidFill>
                  <a:srgbClr val="005BAC"/>
                </a:solidFill>
                <a:latin typeface="+mj-ea"/>
                <a:ea typeface="+mj-ea"/>
              </a:rPr>
              <a:t>Jemincare</a:t>
            </a:r>
            <a:r>
              <a:rPr lang="en-US" altLang="zh-CN" sz="1067" dirty="0">
                <a:solidFill>
                  <a:srgbClr val="005BAC"/>
                </a:solidFill>
                <a:latin typeface="+mj-ea"/>
                <a:ea typeface="+mj-ea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4759771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42F05-442E-4EF0-B8A6-9D407F99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39AECA-704D-4C6F-A2EE-F76DABED0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E4066A-D99D-4492-9798-773A37AE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97C4B7-0629-4163-B75D-9587E763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C70245-01F2-4C82-909B-5D9859FE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C8CB7CA-8681-CE4B-B45A-765D98117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0255"/>
            <a:ext cx="12192001" cy="68256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7D6B17-75F4-224A-804E-B658AB9188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98903" y="77693"/>
            <a:ext cx="999167" cy="57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2082ED-6770-4524-8DDC-865E615E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8AA990-3FFE-44CD-A1B4-18B7CED2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B28F93-0C8E-47E2-AC21-3AF9110B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A511DA-5252-4515-8F8C-268D89D5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F7AE3-EF63-4A35-B9C5-B025C5DE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35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429A5-09BF-402E-B04B-02C567C0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13FCB9-8BB4-48AB-99C0-C35F1FF59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27AC0D-1BAA-43C2-8A6B-8D030891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14B973-EDF0-4B6E-A1FD-F1B104C5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D4E1FF-A535-4E26-97F0-955C6D25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D34EE6-41CD-428E-949D-74C52745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4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0496C-338F-4603-901E-F68A97E3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FA8A00-954D-4F98-AD76-4C6CFC163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9026D3-3AE1-466A-B56D-09F75B757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D6769F-7C11-4652-9BFA-5A94B540E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A07B7E9-C8B2-4863-8757-E49D18DCC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DCA5AA4-DEA3-4C6D-A9AB-E161EA58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AF8081-E62A-4EF5-9E68-1DA5FDE2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B8B1C8-7D64-4F69-BE0D-2D1B85AF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1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E489A-F251-4156-B808-4AEDAE7F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A1D830-CEA3-440F-8196-B46573B2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52E187-7232-486B-A2C7-50720153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078D3B-312A-458C-8540-DF4D0505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C76130-1B47-49B6-9A9A-A21B63F8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56A145-050C-4E69-B3C7-277CF5F5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86DA67-8C3C-454D-B4CD-91403C30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9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9E69A6-2F5B-4A2D-BE39-570E9EDF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FFB181-9FFC-41AE-B7D9-059BCC0C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5ED6FA-6FAB-4501-9A8C-997A652A3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C5BF6-6D5A-410D-9F7D-E5238BA0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50B0FF-DE23-4A01-9821-795D7A15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5E329B-B17E-44D5-8C73-BF433F67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53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01546-DD13-426D-BB0D-111F1087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B796F90-CC38-4125-A248-18E2964D0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3DADCC-E564-4826-B65C-A701FDBD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6FB1AC-B866-4DA6-A0C0-6943DD0B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101DFC-0D56-4E46-A415-61EA615E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971C16-38D4-4000-82D4-2F5418FA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3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EAFCB51-AA52-4A78-80D1-53B17DDD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BE3C58-6AC6-43DE-A7EF-4D1D54995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EA0B44-0D09-4819-9D3F-0064DBB2D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3A0DB-11F0-454B-B4A4-6C3BC7AF64C6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EA3151-8785-4505-BC00-270F2365A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98864D-F239-4E4E-BCAE-EBDF44791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FC0D-F613-4720-9AF9-C9A1261D4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13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4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F11A9-8E63-43F1-BC27-3FA7497DF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63" y="1873429"/>
            <a:ext cx="7515319" cy="1650444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3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磷酸索立德吉胶囊（奥昔朵</a:t>
            </a:r>
            <a:r>
              <a:rPr kumimoji="1" lang="en-US" altLang="zh-CN" sz="3600" b="1" baseline="30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®</a:t>
            </a:r>
            <a:r>
              <a:rPr kumimoji="1" lang="zh-CN" altLang="en-US" sz="3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kumimoji="1" lang="en-US" altLang="zh-CN" sz="3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kumimoji="1" lang="en-US" altLang="zh-CN" sz="3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申请国家</a:t>
            </a:r>
            <a:r>
              <a:rPr kumimoji="1" lang="zh-CN" altLang="zh-CN" sz="32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医保</a:t>
            </a:r>
            <a:r>
              <a:rPr kumimoji="1"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4F8188-4755-4BA1-84B5-AB40D609D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63" y="1406014"/>
            <a:ext cx="7310554" cy="1114348"/>
          </a:xfrm>
        </p:spPr>
        <p:txBody>
          <a:bodyPr>
            <a:noAutofit/>
          </a:bodyPr>
          <a:lstStyle/>
          <a:p>
            <a:pPr algn="l"/>
            <a:r>
              <a:rPr kumimoji="1" lang="en-US" altLang="zh-CN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2023</a:t>
            </a:r>
            <a:r>
              <a:rPr kumimoji="1" lang="zh-CN" altLang="zh-CN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年国家医保目录调整申报</a:t>
            </a:r>
            <a:r>
              <a:rPr kumimoji="1" lang="zh-CN" altLang="en-US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幻灯</a:t>
            </a:r>
            <a:endParaRPr kumimoji="1" lang="zh-CN" altLang="zh-CN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9B4B47B-A98E-42B4-8A21-746C8C1F3E75}"/>
              </a:ext>
            </a:extLst>
          </p:cNvPr>
          <p:cNvSpPr/>
          <p:nvPr/>
        </p:nvSpPr>
        <p:spPr>
          <a:xfrm>
            <a:off x="100363" y="3805941"/>
            <a:ext cx="6269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我国第</a:t>
            </a:r>
            <a:r>
              <a:rPr kumimoji="1" lang="en-US" altLang="zh-CN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款基底细胞癌的靶向治疗药物；</a:t>
            </a:r>
            <a:endParaRPr kumimoji="1" lang="en-US" altLang="zh-CN" sz="16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为局部晚期基底细胞癌患者提供了唯一的药物治疗选择，填补了临床的治疗空白。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3374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8B8ACD-B104-4091-B5F0-5C9C1A8F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84" y="818345"/>
            <a:ext cx="10665466" cy="701029"/>
          </a:xfrm>
        </p:spPr>
        <p:txBody>
          <a:bodyPr>
            <a:noAutofit/>
          </a:bodyPr>
          <a:lstStyle/>
          <a:p>
            <a:r>
              <a:rPr kumimoji="1"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突破性创新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药物，中国</a:t>
            </a:r>
            <a:r>
              <a:rPr kumimoji="1"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第</a:t>
            </a:r>
            <a:r>
              <a:rPr kumimoji="1" lang="en-US" altLang="zh-CN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1</a:t>
            </a:r>
            <a:r>
              <a:rPr kumimoji="1"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款</a:t>
            </a:r>
            <a:r>
              <a:rPr kumimoji="1" lang="en-US" altLang="zh-CN" sz="2000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Hh</a:t>
            </a:r>
            <a:r>
              <a:rPr kumimoji="1"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通路抑制剂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，为中国</a:t>
            </a:r>
            <a:r>
              <a:rPr kumimoji="0" lang="en-US" altLang="zh-CN" sz="2000" b="0" i="0" u="none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laBCC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患者提供个体化治疗的新选择</a:t>
            </a:r>
            <a:endParaRPr kumimoji="1"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C7E031A-06CE-43B4-B8AC-E66AD249B0A4}"/>
              </a:ext>
            </a:extLst>
          </p:cNvPr>
          <p:cNvSpPr/>
          <p:nvPr/>
        </p:nvSpPr>
        <p:spPr>
          <a:xfrm>
            <a:off x="433394" y="162257"/>
            <a:ext cx="1476686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kumimoji="1" lang="en-US" altLang="zh-CN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4. </a:t>
            </a:r>
            <a:r>
              <a:rPr kumimoji="1" lang="zh-CN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创新性</a:t>
            </a:r>
            <a:endParaRPr kumimoji="1" lang="en-US" altLang="zh-CN" sz="2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0C8B60-BB15-48FE-84E6-1EDE320868C8}"/>
              </a:ext>
            </a:extLst>
          </p:cNvPr>
          <p:cNvSpPr/>
          <p:nvPr/>
        </p:nvSpPr>
        <p:spPr>
          <a:xfrm>
            <a:off x="4914659" y="6283774"/>
            <a:ext cx="691896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r">
              <a:buFont typeface="+mj-lt"/>
              <a:buAutoNum type="arabicPeriod"/>
            </a:pP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Doan HQ, et al. </a:t>
            </a:r>
            <a:r>
              <a:rPr lang="en-US" altLang="zh-CN" sz="9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Oncotarget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2021; 12(20): 2089-2100 </a:t>
            </a:r>
          </a:p>
          <a:p>
            <a:pPr marL="228600" indent="-228600" algn="r">
              <a:buFont typeface="+mj-lt"/>
              <a:buAutoNum type="arabicPeriod"/>
            </a:pP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Clara JA, et al. Nat Rev Clin Oncol. 2020 Apr;17(4):204-232.</a:t>
            </a:r>
          </a:p>
          <a:p>
            <a:pPr marL="228600" indent="-228600" algn="r">
              <a:buFont typeface="+mj-lt"/>
              <a:buAutoNum type="arabicPeriod"/>
            </a:pP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Borah, Ankita. </a:t>
            </a:r>
            <a:r>
              <a:rPr lang="en-US" altLang="zh-CN" sz="9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Oncogenomics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.(2019), 103–120.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B73BE0-D4EF-4A4B-8405-31018C7AB574}"/>
              </a:ext>
            </a:extLst>
          </p:cNvPr>
          <p:cNvSpPr txBox="1"/>
          <p:nvPr/>
        </p:nvSpPr>
        <p:spPr>
          <a:xfrm>
            <a:off x="212507" y="6024748"/>
            <a:ext cx="50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265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索立德吉作用于</a:t>
            </a:r>
            <a:r>
              <a:rPr lang="en-US" altLang="zh-CN" sz="1600" b="1" dirty="0">
                <a:solidFill>
                  <a:srgbClr val="0265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</a:t>
            </a:r>
            <a:r>
              <a:rPr lang="zh-CN" altLang="en-US" sz="1600" b="1" dirty="0">
                <a:solidFill>
                  <a:srgbClr val="0265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en-US" altLang="zh-CN" sz="1600" b="1" dirty="0">
                <a:solidFill>
                  <a:srgbClr val="0265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BCC</a:t>
            </a:r>
            <a:r>
              <a:rPr lang="zh-CN" altLang="en-US" sz="1600" b="1" dirty="0">
                <a:solidFill>
                  <a:srgbClr val="0265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r>
              <a:rPr lang="en-US" altLang="zh-CN" sz="1600" b="1" baseline="30000" dirty="0">
                <a:solidFill>
                  <a:srgbClr val="0265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baseline="30000" dirty="0">
              <a:solidFill>
                <a:srgbClr val="0265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E6065B9-109C-4534-991F-1F6C4DC42FF9}"/>
              </a:ext>
            </a:extLst>
          </p:cNvPr>
          <p:cNvGrpSpPr/>
          <p:nvPr/>
        </p:nvGrpSpPr>
        <p:grpSpPr>
          <a:xfrm>
            <a:off x="565833" y="2596415"/>
            <a:ext cx="4565343" cy="3410231"/>
            <a:chOff x="365530" y="4974451"/>
            <a:chExt cx="3897767" cy="3842322"/>
          </a:xfrm>
        </p:grpSpPr>
        <p:pic>
          <p:nvPicPr>
            <p:cNvPr id="21" name="图片 20" descr="图示&#10;&#10;描述已自动生成">
              <a:extLst>
                <a:ext uri="{FF2B5EF4-FFF2-40B4-BE49-F238E27FC236}">
                  <a16:creationId xmlns:a16="http://schemas.microsoft.com/office/drawing/2014/main" id="{37CC3E26-97BC-48C9-9400-D15B30497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30" y="4974451"/>
              <a:ext cx="3897767" cy="3842322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B087F0D-B7CA-4824-B38E-4AAF466C1707}"/>
                </a:ext>
              </a:extLst>
            </p:cNvPr>
            <p:cNvSpPr/>
            <p:nvPr/>
          </p:nvSpPr>
          <p:spPr>
            <a:xfrm>
              <a:off x="2680372" y="5070131"/>
              <a:ext cx="945478" cy="8288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004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SMO</a:t>
              </a:r>
              <a:r>
                <a:rPr lang="zh-CN" altLang="en-US" sz="800" b="1" dirty="0">
                  <a:solidFill>
                    <a:srgbClr val="004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抑制剂</a:t>
              </a:r>
              <a:endParaRPr lang="en-US" altLang="zh-CN" sz="800" b="1" dirty="0">
                <a:solidFill>
                  <a:srgbClr val="00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b="1" dirty="0">
                  <a:solidFill>
                    <a:srgbClr val="004B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索立德吉</a:t>
              </a:r>
              <a:endParaRPr lang="en-US" altLang="zh-CN" sz="800" b="1" dirty="0">
                <a:solidFill>
                  <a:srgbClr val="00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800" b="1" dirty="0">
                <a:solidFill>
                  <a:srgbClr val="00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800" b="1" dirty="0">
                <a:solidFill>
                  <a:srgbClr val="00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88A996F-01B9-4C81-829A-21A20AE00D58}"/>
                </a:ext>
              </a:extLst>
            </p:cNvPr>
            <p:cNvSpPr/>
            <p:nvPr/>
          </p:nvSpPr>
          <p:spPr>
            <a:xfrm rot="5203623">
              <a:off x="2182186" y="6497067"/>
              <a:ext cx="872320" cy="2552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初级纤毛</a:t>
              </a:r>
              <a:endParaRPr lang="en-US" altLang="zh-CN" sz="800" b="1" dirty="0">
                <a:solidFill>
                  <a:srgbClr val="00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933642C-E54C-4CFD-9F6F-439EB007C9F3}"/>
                </a:ext>
              </a:extLst>
            </p:cNvPr>
            <p:cNvSpPr/>
            <p:nvPr/>
          </p:nvSpPr>
          <p:spPr>
            <a:xfrm>
              <a:off x="1702010" y="7053953"/>
              <a:ext cx="440165" cy="200055"/>
            </a:xfrm>
            <a:prstGeom prst="rect">
              <a:avLst/>
            </a:prstGeom>
            <a:solidFill>
              <a:srgbClr val="425369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基体</a:t>
              </a:r>
              <a:endParaRPr lang="en-US" altLang="zh-CN" sz="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C8C8A31-3A0D-4D4C-AA6C-2B8003E6376E}"/>
                </a:ext>
              </a:extLst>
            </p:cNvPr>
            <p:cNvSpPr/>
            <p:nvPr/>
          </p:nvSpPr>
          <p:spPr>
            <a:xfrm>
              <a:off x="2587699" y="7335244"/>
              <a:ext cx="1038151" cy="584775"/>
            </a:xfrm>
            <a:prstGeom prst="rect">
              <a:avLst/>
            </a:prstGeom>
            <a:solidFill>
              <a:srgbClr val="D3E0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b="1" dirty="0">
                  <a:solidFill>
                    <a:srgbClr val="4353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GLI</a:t>
              </a:r>
              <a:r>
                <a:rPr lang="zh-CN" altLang="en-US" sz="800" b="1" dirty="0">
                  <a:solidFill>
                    <a:srgbClr val="4353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转录抑制剂</a:t>
              </a:r>
              <a:endParaRPr lang="en-US" altLang="zh-CN" sz="800" b="1" dirty="0">
                <a:solidFill>
                  <a:srgbClr val="43536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rgbClr val="4353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三氧化砷</a:t>
              </a:r>
              <a:endParaRPr lang="en-US" altLang="zh-CN" sz="800" dirty="0">
                <a:solidFill>
                  <a:srgbClr val="43536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800" dirty="0">
                  <a:solidFill>
                    <a:srgbClr val="4353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DYRK1B</a:t>
              </a:r>
            </a:p>
            <a:p>
              <a:pPr algn="ctr"/>
              <a:r>
                <a:rPr lang="en-US" altLang="zh-CN" sz="800" dirty="0">
                  <a:solidFill>
                    <a:srgbClr val="4353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4SC-202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6D947F9-ACAA-446D-B046-CF411968EBD3}"/>
                </a:ext>
              </a:extLst>
            </p:cNvPr>
            <p:cNvSpPr/>
            <p:nvPr/>
          </p:nvSpPr>
          <p:spPr>
            <a:xfrm>
              <a:off x="3285407" y="8132317"/>
              <a:ext cx="692855" cy="215444"/>
            </a:xfrm>
            <a:prstGeom prst="rect">
              <a:avLst/>
            </a:prstGeom>
            <a:solidFill>
              <a:srgbClr val="D3E0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b="1" dirty="0">
                  <a:solidFill>
                    <a:srgbClr val="4353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BCC</a:t>
              </a:r>
              <a:r>
                <a:rPr lang="zh-CN" altLang="en-US" sz="800" b="1" dirty="0">
                  <a:solidFill>
                    <a:srgbClr val="4353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增殖</a:t>
              </a:r>
              <a:endParaRPr lang="en-US" altLang="zh-CN" sz="800" b="1" dirty="0">
                <a:solidFill>
                  <a:srgbClr val="43536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4A582B9-7F41-400D-839A-8B37F1C4EBE6}"/>
              </a:ext>
            </a:extLst>
          </p:cNvPr>
          <p:cNvSpPr/>
          <p:nvPr/>
        </p:nvSpPr>
        <p:spPr>
          <a:xfrm>
            <a:off x="649384" y="1508209"/>
            <a:ext cx="4710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磷酸索立德吉以高亲和力结合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SMO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蛋白，直接对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SMO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产生抑制作用，阻断</a:t>
            </a:r>
            <a:r>
              <a:rPr lang="en-US" altLang="zh-CN" sz="1600" kern="0" dirty="0" err="1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Hh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通路的信号传导，下游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GLI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介导的靶基因无法激活，从而发挥抗肿瘤作用</a:t>
            </a:r>
            <a:r>
              <a:rPr lang="en-US" altLang="zh-CN" sz="1600" kern="0" baseline="300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3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ABC6A5-E80C-4D11-AA3D-D7EE4142B8B9}"/>
              </a:ext>
            </a:extLst>
          </p:cNvPr>
          <p:cNvSpPr/>
          <p:nvPr/>
        </p:nvSpPr>
        <p:spPr>
          <a:xfrm>
            <a:off x="5614621" y="1536243"/>
            <a:ext cx="179618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≥90%BCC</a:t>
            </a:r>
            <a:r>
              <a:rPr lang="zh-CN" altLang="en-US" sz="14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肿瘤细胞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Hh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通路的异常激活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大部分的正常细胞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不存在</a:t>
            </a:r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Hh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通路的异常激活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32C0339-60C2-46EC-85BD-BE0B3F226476}"/>
              </a:ext>
            </a:extLst>
          </p:cNvPr>
          <p:cNvSpPr/>
          <p:nvPr/>
        </p:nvSpPr>
        <p:spPr>
          <a:xfrm>
            <a:off x="6103346" y="4301531"/>
            <a:ext cx="5072742" cy="1519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BC558B-777C-4F99-8E14-BC6C7DD297DC}"/>
              </a:ext>
            </a:extLst>
          </p:cNvPr>
          <p:cNvSpPr txBox="1"/>
          <p:nvPr/>
        </p:nvSpPr>
        <p:spPr>
          <a:xfrm>
            <a:off x="6405966" y="5112426"/>
            <a:ext cx="147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265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3200" b="1" dirty="0">
                <a:solidFill>
                  <a:srgbClr val="0265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3200" b="1" dirty="0">
              <a:solidFill>
                <a:srgbClr val="0265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A401B76-87CF-46F8-9B85-5C3F0BF60594}"/>
              </a:ext>
            </a:extLst>
          </p:cNvPr>
          <p:cNvSpPr/>
          <p:nvPr/>
        </p:nvSpPr>
        <p:spPr>
          <a:xfrm>
            <a:off x="7963683" y="5109801"/>
            <a:ext cx="3074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BCC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都会发现有</a:t>
            </a:r>
            <a:r>
              <a:rPr lang="en-US" altLang="zh-CN" sz="16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Hh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通路的异常激活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4" descr="Health Literacy">
            <a:extLst>
              <a:ext uri="{FF2B5EF4-FFF2-40B4-BE49-F238E27FC236}">
                <a16:creationId xmlns:a16="http://schemas.microsoft.com/office/drawing/2014/main" id="{3D43EC5C-FFFC-4764-B2B0-7CBB75C6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59" y="4345281"/>
            <a:ext cx="3547755" cy="8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06D27A7-E29C-4C49-81CF-31D8D6869385}"/>
              </a:ext>
            </a:extLst>
          </p:cNvPr>
          <p:cNvSpPr/>
          <p:nvPr/>
        </p:nvSpPr>
        <p:spPr>
          <a:xfrm>
            <a:off x="7796768" y="2291120"/>
            <a:ext cx="2007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索立德吉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机理创新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，直接对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产生抑制作用，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快速修复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异常激活的</a:t>
            </a:r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Hh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信号通路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4E72C2C6-5C67-4369-889F-11FE1EE206CA}"/>
              </a:ext>
            </a:extLst>
          </p:cNvPr>
          <p:cNvSpPr/>
          <p:nvPr/>
        </p:nvSpPr>
        <p:spPr>
          <a:xfrm rot="2574864">
            <a:off x="7300765" y="1983187"/>
            <a:ext cx="509934" cy="373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1F2DF678-0B3A-4330-9033-9E87F0F28A37}"/>
              </a:ext>
            </a:extLst>
          </p:cNvPr>
          <p:cNvSpPr/>
          <p:nvPr/>
        </p:nvSpPr>
        <p:spPr>
          <a:xfrm rot="19214365">
            <a:off x="7225781" y="2978638"/>
            <a:ext cx="509934" cy="390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D1A5E82-80C4-47DF-BB0E-2604947B34E1}"/>
              </a:ext>
            </a:extLst>
          </p:cNvPr>
          <p:cNvSpPr/>
          <p:nvPr/>
        </p:nvSpPr>
        <p:spPr>
          <a:xfrm>
            <a:off x="7761411" y="2187725"/>
            <a:ext cx="2036329" cy="1180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B7909372-AF99-4499-9BE1-88C1FFA0CB85}"/>
              </a:ext>
            </a:extLst>
          </p:cNvPr>
          <p:cNvSpPr/>
          <p:nvPr/>
        </p:nvSpPr>
        <p:spPr>
          <a:xfrm>
            <a:off x="9930485" y="2436526"/>
            <a:ext cx="259295" cy="663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E75B484-C4AE-45CF-B839-69E1D804650A}"/>
              </a:ext>
            </a:extLst>
          </p:cNvPr>
          <p:cNvSpPr txBox="1"/>
          <p:nvPr/>
        </p:nvSpPr>
        <p:spPr>
          <a:xfrm>
            <a:off x="10189780" y="2248932"/>
            <a:ext cx="174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b="1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快速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起效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b="1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高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缓解率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AE</a:t>
            </a:r>
            <a:r>
              <a:rPr lang="zh-CN" altLang="en-US" sz="1600" b="1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可控的，多为可逆</a:t>
            </a:r>
          </a:p>
        </p:txBody>
      </p:sp>
    </p:spTree>
    <p:extLst>
      <p:ext uri="{BB962C8B-B14F-4D97-AF65-F5344CB8AC3E}">
        <p14:creationId xmlns:p14="http://schemas.microsoft.com/office/powerpoint/2010/main" val="169114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101FBA0-F8FF-42A2-A006-B4BCF65396B9}"/>
              </a:ext>
            </a:extLst>
          </p:cNvPr>
          <p:cNvSpPr/>
          <p:nvPr/>
        </p:nvSpPr>
        <p:spPr>
          <a:xfrm>
            <a:off x="606114" y="48386"/>
            <a:ext cx="1476686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kumimoji="1" lang="en-US" altLang="zh-CN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5. </a:t>
            </a:r>
            <a:r>
              <a:rPr kumimoji="1" lang="zh-CN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公平性</a:t>
            </a:r>
            <a:endParaRPr kumimoji="1" lang="en-US" altLang="zh-CN" sz="2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C7BE64E-C755-4DC1-83FE-2F0843E1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629443"/>
            <a:ext cx="11572240" cy="813435"/>
          </a:xfrm>
        </p:spPr>
        <p:txBody>
          <a:bodyPr>
            <a:normAutofit/>
          </a:bodyPr>
          <a:lstStyle/>
          <a:p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满足中国局部</a:t>
            </a:r>
            <a:r>
              <a:rPr kumimoji="0" lang="en-US" altLang="zh-CN" sz="2000" b="1" i="0" u="none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laBCC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患者的临床需求，</a:t>
            </a:r>
            <a:r>
              <a:rPr kumimoji="1"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填补目录空白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，医保和临床管理可控。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ADEBCEC2-A68C-45F5-A08F-182C4807CA6F}"/>
              </a:ext>
            </a:extLst>
          </p:cNvPr>
          <p:cNvSpPr txBox="1">
            <a:spLocks/>
          </p:cNvSpPr>
          <p:nvPr/>
        </p:nvSpPr>
        <p:spPr>
          <a:xfrm>
            <a:off x="606114" y="1210500"/>
            <a:ext cx="11486261" cy="570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700" b="1" u="sng" kern="0" dirty="0">
                <a:latin typeface="Calibri" panose="020F0502020204030204"/>
                <a:ea typeface="微软雅黑" panose="020B0503020204020204" pitchFamily="34" charset="-122"/>
              </a:rPr>
              <a:t>符合保基本的原则：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满足中国</a:t>
            </a:r>
            <a:r>
              <a:rPr kumimoji="0" lang="en-US" altLang="zh-CN" sz="1700" b="0" i="0" u="none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laBCC</a:t>
            </a: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患者的治疗需求；索立德吉药物经济学评估证实其具有显著的成本</a:t>
            </a:r>
            <a:r>
              <a:rPr lang="en-US" altLang="zh-CN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-</a:t>
            </a: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效用优势，为</a:t>
            </a:r>
            <a:r>
              <a:rPr lang="zh-CN" altLang="en-US" sz="1700" b="1" kern="0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全球最低价</a:t>
            </a: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，符合“保基本”原则。</a:t>
            </a:r>
            <a:endParaRPr lang="en-US" altLang="zh-CN" sz="1700" b="1" u="sng" kern="0" dirty="0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1700" b="1" u="sng" kern="0" dirty="0">
                <a:latin typeface="Calibri" panose="020F0502020204030204"/>
                <a:ea typeface="微软雅黑" panose="020B0503020204020204" pitchFamily="34" charset="-122"/>
              </a:rPr>
              <a:t>弥补目录空白：</a:t>
            </a:r>
          </a:p>
          <a:p>
            <a:pPr>
              <a:lnSpc>
                <a:spcPct val="150000"/>
              </a:lnSpc>
            </a:pP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局部晚期基底细胞癌患者无法直接手术或放射治疗，或者手术后多次复发；本品作为</a:t>
            </a:r>
            <a:r>
              <a:rPr lang="zh-CN" altLang="en-US" sz="1700" b="1" kern="0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中国首个且唯一</a:t>
            </a: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获批的</a:t>
            </a:r>
            <a:r>
              <a:rPr kumimoji="0" lang="en-US" altLang="zh-CN" sz="1700" b="0" i="0" u="none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laBCC</a:t>
            </a: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口服靶向治疗药物，能够满足该类患者的临床治疗需求，填补目录空白。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700" b="1" u="sng" kern="0" dirty="0">
                <a:latin typeface="Calibri" panose="020F0502020204030204"/>
                <a:ea typeface="微软雅黑" panose="020B0503020204020204" pitchFamily="34" charset="-122"/>
              </a:rPr>
              <a:t>提升公共健康获益：</a:t>
            </a:r>
          </a:p>
          <a:p>
            <a:pPr>
              <a:lnSpc>
                <a:spcPct val="150000"/>
              </a:lnSpc>
            </a:pP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基底细胞癌可能导致患者面部功能器官</a:t>
            </a:r>
            <a:r>
              <a:rPr lang="zh-CN" altLang="zh-CN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的损毁</a:t>
            </a: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和残疾，甚至危及生命，这类患者目前缺少有效的治疗手段，本品</a:t>
            </a:r>
            <a:r>
              <a:rPr lang="zh-CN" altLang="zh-CN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为这类患者带来</a:t>
            </a:r>
            <a:r>
              <a:rPr lang="zh-CN" altLang="zh-CN" sz="1700" b="1" kern="0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唯一的药物治疗的新选择</a:t>
            </a: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，大大提升患者的生活质量和心理健康。</a:t>
            </a:r>
            <a:endParaRPr lang="en-US" altLang="zh-CN" sz="1700" kern="0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700" b="1" u="sng" kern="0" dirty="0">
                <a:latin typeface="Calibri" panose="020F0502020204030204"/>
                <a:ea typeface="微软雅黑" panose="020B0503020204020204" pitchFamily="34" charset="-122"/>
              </a:rPr>
              <a:t>临床管理难度低：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索立德吉</a:t>
            </a:r>
            <a:r>
              <a:rPr lang="zh-CN" altLang="en-US" sz="1700" b="1" kern="0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适应症患者人群小，用药评估标准明确可查</a:t>
            </a: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，全口服治疗，</a:t>
            </a:r>
            <a:r>
              <a:rPr lang="en-US" altLang="zh-CN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1</a:t>
            </a: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天</a:t>
            </a:r>
            <a:r>
              <a:rPr lang="en-US" altLang="zh-CN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1</a:t>
            </a:r>
            <a:r>
              <a:rPr lang="zh-CN" altLang="en-US" sz="17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次，临床使用便捷。</a:t>
            </a:r>
          </a:p>
        </p:txBody>
      </p:sp>
    </p:spTree>
    <p:extLst>
      <p:ext uri="{BB962C8B-B14F-4D97-AF65-F5344CB8AC3E}">
        <p14:creationId xmlns:p14="http://schemas.microsoft.com/office/powerpoint/2010/main" val="157545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C4182BFD-E8E1-290E-86CD-98B374D1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20" y="2763690"/>
            <a:ext cx="1841938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B6FBE9F-728C-CA1F-B009-D67F388EF5D2}"/>
              </a:ext>
            </a:extLst>
          </p:cNvPr>
          <p:cNvSpPr/>
          <p:nvPr/>
        </p:nvSpPr>
        <p:spPr>
          <a:xfrm>
            <a:off x="3036439" y="807413"/>
            <a:ext cx="3715682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3FC35BB-E607-AF05-CD4C-EBBC5DEF4414}"/>
              </a:ext>
            </a:extLst>
          </p:cNvPr>
          <p:cNvSpPr/>
          <p:nvPr/>
        </p:nvSpPr>
        <p:spPr>
          <a:xfrm>
            <a:off x="2778206" y="807413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1EC73AF-9DEA-512E-7CF0-BDE715B03E79}"/>
              </a:ext>
            </a:extLst>
          </p:cNvPr>
          <p:cNvSpPr/>
          <p:nvPr/>
        </p:nvSpPr>
        <p:spPr>
          <a:xfrm>
            <a:off x="3036439" y="2752959"/>
            <a:ext cx="3715682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8B1B838-EEF7-4C6C-3492-17BE53B45239}"/>
              </a:ext>
            </a:extLst>
          </p:cNvPr>
          <p:cNvSpPr/>
          <p:nvPr/>
        </p:nvSpPr>
        <p:spPr>
          <a:xfrm>
            <a:off x="2778206" y="2752959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C378115-4C13-20A6-95CD-A26FCF3BEEE1}"/>
              </a:ext>
            </a:extLst>
          </p:cNvPr>
          <p:cNvSpPr/>
          <p:nvPr/>
        </p:nvSpPr>
        <p:spPr>
          <a:xfrm>
            <a:off x="7355963" y="807413"/>
            <a:ext cx="3715682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88E3E41-3882-81A0-A643-645509C636A7}"/>
              </a:ext>
            </a:extLst>
          </p:cNvPr>
          <p:cNvSpPr/>
          <p:nvPr/>
        </p:nvSpPr>
        <p:spPr>
          <a:xfrm>
            <a:off x="7097730" y="807413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53D6CDD-29F2-619D-210D-845FD3BCD8C8}"/>
              </a:ext>
            </a:extLst>
          </p:cNvPr>
          <p:cNvSpPr/>
          <p:nvPr/>
        </p:nvSpPr>
        <p:spPr>
          <a:xfrm>
            <a:off x="3036439" y="4629297"/>
            <a:ext cx="3715682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C38323B-3CD1-751B-3671-52CC044189D5}"/>
              </a:ext>
            </a:extLst>
          </p:cNvPr>
          <p:cNvSpPr/>
          <p:nvPr/>
        </p:nvSpPr>
        <p:spPr>
          <a:xfrm>
            <a:off x="2778206" y="4629297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9C76DAD-1756-7D46-CBFA-D5D6021288B5}"/>
              </a:ext>
            </a:extLst>
          </p:cNvPr>
          <p:cNvSpPr/>
          <p:nvPr/>
        </p:nvSpPr>
        <p:spPr>
          <a:xfrm>
            <a:off x="2926664" y="1345010"/>
            <a:ext cx="3825457" cy="115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我国第一款基底细胞癌靶向治疗药物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第一批临床急需境外新药名单药品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69FE2B5-79FD-0482-A85D-A20245C9F6AD}"/>
              </a:ext>
            </a:extLst>
          </p:cNvPr>
          <p:cNvSpPr/>
          <p:nvPr/>
        </p:nvSpPr>
        <p:spPr>
          <a:xfrm>
            <a:off x="7246189" y="1374463"/>
            <a:ext cx="3825456" cy="110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常见轻、中度不良反应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大部分不良反应可控可逆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1D357AB-42EC-0C69-860F-E689D9B510E0}"/>
              </a:ext>
            </a:extLst>
          </p:cNvPr>
          <p:cNvSpPr/>
          <p:nvPr/>
        </p:nvSpPr>
        <p:spPr>
          <a:xfrm>
            <a:off x="2926665" y="3267975"/>
            <a:ext cx="3825456" cy="110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国内外权威指南推荐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多项研究显示客观缓解率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ORR</a:t>
            </a: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最高可达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81%</a:t>
            </a: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29%</a:t>
            </a: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患者可完全缓解</a:t>
            </a:r>
            <a:endParaRPr kumimoji="1" lang="en-US" altLang="zh-CN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82C8A69-4AF1-8291-7DB3-26C4964DE889}"/>
              </a:ext>
            </a:extLst>
          </p:cNvPr>
          <p:cNvSpPr/>
          <p:nvPr/>
        </p:nvSpPr>
        <p:spPr>
          <a:xfrm>
            <a:off x="2926665" y="5154230"/>
            <a:ext cx="3825456" cy="1244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弥补目录空白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医保与临床管理可控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CA958F-BF5B-5792-DB81-3F0C234ED0F4}"/>
              </a:ext>
            </a:extLst>
          </p:cNvPr>
          <p:cNvSpPr/>
          <p:nvPr/>
        </p:nvSpPr>
        <p:spPr>
          <a:xfrm>
            <a:off x="7268787" y="3258723"/>
            <a:ext cx="3825456" cy="119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我国第一款</a:t>
            </a:r>
            <a:r>
              <a:rPr kumimoji="1" lang="en-US" altLang="zh-CN" sz="160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Hh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 </a:t>
            </a: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通路抑制剂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lt"/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突破性创新药物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C9AF3BE-CD6F-0C7A-319E-589D1BFC3144}"/>
              </a:ext>
            </a:extLst>
          </p:cNvPr>
          <p:cNvSpPr/>
          <p:nvPr/>
        </p:nvSpPr>
        <p:spPr>
          <a:xfrm>
            <a:off x="7378561" y="2743042"/>
            <a:ext cx="3715682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3366089-FE0F-EFF7-537C-E43068D7FDCE}"/>
              </a:ext>
            </a:extLst>
          </p:cNvPr>
          <p:cNvSpPr/>
          <p:nvPr/>
        </p:nvSpPr>
        <p:spPr>
          <a:xfrm>
            <a:off x="7120328" y="2743042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86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D44029-D10A-4329-9609-72C10A61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13" y="189274"/>
            <a:ext cx="8978086" cy="943653"/>
          </a:xfrm>
        </p:spPr>
        <p:txBody>
          <a:bodyPr>
            <a:normAutofit/>
          </a:bodyPr>
          <a:lstStyle/>
          <a:p>
            <a:r>
              <a:rPr kumimoji="1"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磷酸索立德吉胶囊我国</a:t>
            </a:r>
            <a:r>
              <a:rPr kumimoji="1"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首款且唯一</a:t>
            </a:r>
            <a:r>
              <a:rPr kumimoji="1"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晚期</a:t>
            </a:r>
            <a:r>
              <a:rPr kumimoji="1" lang="zh-CN" altLang="en-US" sz="2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基底细胞癌的靶向治疗药物</a:t>
            </a:r>
            <a:endParaRPr lang="zh-CN" altLang="en-US" sz="2300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D5F6558E-ABB7-4A78-A181-58130147A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111792"/>
              </p:ext>
            </p:extLst>
          </p:nvPr>
        </p:nvGraphicFramePr>
        <p:xfrm>
          <a:off x="467360" y="1655205"/>
          <a:ext cx="10664019" cy="4634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3597">
                  <a:extLst>
                    <a:ext uri="{9D8B030D-6E8A-4147-A177-3AD203B41FA5}">
                      <a16:colId xmlns:a16="http://schemas.microsoft.com/office/drawing/2014/main" val="2433472767"/>
                    </a:ext>
                  </a:extLst>
                </a:gridCol>
                <a:gridCol w="7290422">
                  <a:extLst>
                    <a:ext uri="{9D8B030D-6E8A-4147-A177-3AD203B41FA5}">
                      <a16:colId xmlns:a16="http://schemas.microsoft.com/office/drawing/2014/main" val="214715850"/>
                    </a:ext>
                  </a:extLst>
                </a:gridCol>
              </a:tblGrid>
              <a:tr h="51147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200mg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粒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380340"/>
                  </a:ext>
                </a:extLst>
              </a:tr>
              <a:tr h="8530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适应症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不宜手术或放疗，以及手术或放疗后复发的</a:t>
                      </a:r>
                      <a:r>
                        <a:rPr lang="zh-CN" altLang="en-US" b="1" u="sng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局部晚期基底细胞癌（</a:t>
                      </a:r>
                      <a:r>
                        <a:rPr lang="en-US" altLang="zh-CN" b="1" u="sng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BCC</a:t>
                      </a:r>
                      <a:r>
                        <a:rPr lang="zh-CN" altLang="en-US" b="1" u="sng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成年患者。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35530"/>
                  </a:ext>
                </a:extLst>
              </a:tr>
              <a:tr h="85303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推荐服用剂量为每次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 mg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，口服，每日一次，直至发生疾病进展或出现不可接受的毒性。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060235"/>
                  </a:ext>
                </a:extLst>
              </a:tr>
              <a:tr h="85303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全球首次上市国家</a:t>
                      </a:r>
                      <a:r>
                        <a:rPr lang="en-US" altLang="zh-CN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</a:t>
                      </a:r>
                      <a:endParaRPr lang="en-US" altLang="zh-CN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及上市时间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美国：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日首次获批上市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69756"/>
                  </a:ext>
                </a:extLst>
              </a:tr>
              <a:tr h="51857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7603339"/>
                  </a:ext>
                </a:extLst>
              </a:tr>
              <a:tr h="51857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7803597"/>
                  </a:ext>
                </a:extLst>
              </a:tr>
              <a:tr h="5266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是否独家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7051318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EB0C8AC7-B502-46A3-8CB1-77077997E217}"/>
              </a:ext>
            </a:extLst>
          </p:cNvPr>
          <p:cNvSpPr/>
          <p:nvPr/>
        </p:nvSpPr>
        <p:spPr>
          <a:xfrm>
            <a:off x="368830" y="430269"/>
            <a:ext cx="178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kumimoji="1" lang="en-US" altLang="zh-CN" sz="2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kumimoji="1" lang="zh-CN" altLang="en-US" sz="2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基本信息</a:t>
            </a:r>
            <a:endParaRPr kumimoji="1" lang="en-US" altLang="zh-CN" sz="24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32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3634B85-359F-47AD-AC96-7C5AFC2AF70A}"/>
              </a:ext>
            </a:extLst>
          </p:cNvPr>
          <p:cNvSpPr/>
          <p:nvPr/>
        </p:nvSpPr>
        <p:spPr>
          <a:xfrm>
            <a:off x="368830" y="430269"/>
            <a:ext cx="178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kumimoji="1" lang="en-US" altLang="zh-CN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kumimoji="1" lang="zh-CN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基本信息</a:t>
            </a:r>
            <a:endParaRPr kumimoji="1" lang="en-US" altLang="zh-CN" sz="2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C00C9ED-6945-4EC1-B345-B1FB2925C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6362"/>
              </p:ext>
            </p:extLst>
          </p:nvPr>
        </p:nvGraphicFramePr>
        <p:xfrm>
          <a:off x="568960" y="1096646"/>
          <a:ext cx="10769600" cy="5202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120">
                  <a:extLst>
                    <a:ext uri="{9D8B030D-6E8A-4147-A177-3AD203B41FA5}">
                      <a16:colId xmlns:a16="http://schemas.microsoft.com/office/drawing/2014/main" val="1875766302"/>
                    </a:ext>
                  </a:extLst>
                </a:gridCol>
                <a:gridCol w="8412480">
                  <a:extLst>
                    <a:ext uri="{9D8B030D-6E8A-4147-A177-3AD203B41FA5}">
                      <a16:colId xmlns:a16="http://schemas.microsoft.com/office/drawing/2014/main" val="995600225"/>
                    </a:ext>
                  </a:extLst>
                </a:gridCol>
              </a:tblGrid>
              <a:tr h="8101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参照药品建议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909605"/>
                  </a:ext>
                </a:extLst>
              </a:tr>
              <a:tr h="439241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参照药品原因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理由一：唯一治疗该适应症药品</a:t>
                      </a: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索立德吉是目前国内唯一上市的治疗局部晚期基底细胞癌（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IaBCC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）的靶向药物。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理由二：临床试验无对照</a:t>
                      </a: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索立德吉上市前开展多中心、双盲、随机临床研究，没有可供选择的对照药品。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325077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92104A23-E958-4C25-B16D-69A3213B789D}"/>
              </a:ext>
            </a:extLst>
          </p:cNvPr>
          <p:cNvSpPr/>
          <p:nvPr/>
        </p:nvSpPr>
        <p:spPr>
          <a:xfrm>
            <a:off x="7727316" y="6519446"/>
            <a:ext cx="4464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r">
              <a:buFont typeface="+mj-lt"/>
              <a:buAutoNum type="arabicPeriod"/>
              <a:defRPr/>
            </a:pPr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中华医学会皮肤性病学分会皮肤肿瘤研究中心等. 中华皮肤科杂志, 2021, 54(9) : 757-764.</a:t>
            </a:r>
            <a:endParaRPr lang="en-US" altLang="zh-CN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r">
              <a:buFont typeface="+mj-lt"/>
              <a:buAutoNum type="arabicPeriod"/>
              <a:defRPr/>
            </a:pP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Midgen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MR, et al. </a:t>
            </a:r>
            <a:r>
              <a:rPr lang="fr-FR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Lancet Oncol 2015; 16: 716–28</a:t>
            </a:r>
          </a:p>
        </p:txBody>
      </p:sp>
    </p:spTree>
    <p:extLst>
      <p:ext uri="{BB962C8B-B14F-4D97-AF65-F5344CB8AC3E}">
        <p14:creationId xmlns:p14="http://schemas.microsoft.com/office/powerpoint/2010/main" val="258829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FA26A-64B1-4512-AA2A-53849621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795" y="301121"/>
            <a:ext cx="9277453" cy="840104"/>
          </a:xfrm>
        </p:spPr>
        <p:txBody>
          <a:bodyPr/>
          <a:lstStyle/>
          <a:p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基底细胞癌可异常生长，甚至危及生命，目前</a:t>
            </a:r>
            <a:r>
              <a:rPr kumimoji="1"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目录内尚无治疗药物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87B169-5381-4301-A3D0-171F57EC0F5E}"/>
              </a:ext>
            </a:extLst>
          </p:cNvPr>
          <p:cNvSpPr/>
          <p:nvPr/>
        </p:nvSpPr>
        <p:spPr>
          <a:xfrm>
            <a:off x="244774" y="471100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SzPct val="80000"/>
              <a:buAutoNum type="arabicPeriod"/>
            </a:pPr>
            <a:r>
              <a:rPr kumimoji="1" lang="zh-CN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基本信息</a:t>
            </a:r>
            <a:endParaRPr kumimoji="1" lang="en-US" altLang="zh-CN" sz="2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ECC6EDA-716F-44A2-BEAA-14CDBE0B296A}"/>
              </a:ext>
            </a:extLst>
          </p:cNvPr>
          <p:cNvSpPr txBox="1">
            <a:spLocks/>
          </p:cNvSpPr>
          <p:nvPr/>
        </p:nvSpPr>
        <p:spPr>
          <a:xfrm>
            <a:off x="389860" y="1246861"/>
            <a:ext cx="6069032" cy="2589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疾病严重性</a:t>
            </a:r>
            <a:endParaRPr kumimoji="1" lang="en-US" altLang="zh-CN" sz="1900" b="1" dirty="0"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BCC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局部浸润性生长，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85%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生长在颜面部，易破坏面部重要功能和组织，好发在关键的器官部位（如眼睛、耳朵、鼻子或嘴唇），引起这些</a:t>
            </a:r>
            <a:r>
              <a:rPr lang="zh-CN" altLang="en-US" sz="1600" b="1" u="sng" kern="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器官功能障碍，导致残疾；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  <a:p>
            <a:pPr marL="231775" indent="-231775" defTabSz="1219200"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有部分患者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BCC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也会转移</a:t>
            </a:r>
            <a:r>
              <a:rPr lang="zh-CN" altLang="en-US" sz="1600" b="1" u="sng" kern="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淋巴结、骨骼或者其它器官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，成为</a:t>
            </a:r>
            <a:r>
              <a:rPr lang="en-US" altLang="zh-CN" sz="1600" kern="0" dirty="0" err="1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mBCC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（转移性，晚期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BCC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），危及患者的生命。</a:t>
            </a:r>
            <a:endParaRPr lang="en-US" altLang="zh-CN" sz="1600" kern="0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D9D47B3-9D41-473A-8C4F-13DE44FE3813}"/>
              </a:ext>
            </a:extLst>
          </p:cNvPr>
          <p:cNvGrpSpPr/>
          <p:nvPr/>
        </p:nvGrpSpPr>
        <p:grpSpPr>
          <a:xfrm>
            <a:off x="6645521" y="1849111"/>
            <a:ext cx="5394929" cy="2123658"/>
            <a:chOff x="1843" y="6102"/>
            <a:chExt cx="8331" cy="324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827E6B2-9919-4FE3-8D7B-8D9E87B2A39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430" y="6102"/>
              <a:ext cx="2744" cy="3247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  <a:softEdge rad="127000"/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4B34172-6543-47D2-90F0-0F00A51D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3" y="6102"/>
              <a:ext cx="5717" cy="3247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  <a:softEdge rad="127000"/>
            </a:effectLst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B35BB0C-550C-4294-B430-0B033596622D}"/>
              </a:ext>
            </a:extLst>
          </p:cNvPr>
          <p:cNvSpPr/>
          <p:nvPr/>
        </p:nvSpPr>
        <p:spPr>
          <a:xfrm>
            <a:off x="7322675" y="5688736"/>
            <a:ext cx="4689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1000" dirty="0">
                <a:solidFill>
                  <a:srgbClr val="212121"/>
                </a:solidFill>
                <a:latin typeface="BlinkMacSystemFont"/>
              </a:rPr>
              <a:t>Kim DP, </a:t>
            </a:r>
            <a:r>
              <a:rPr lang="en-US" altLang="zh-CN" sz="1000" dirty="0" err="1">
                <a:solidFill>
                  <a:srgbClr val="212121"/>
                </a:solidFill>
                <a:latin typeface="BlinkMacSystemFont"/>
              </a:rPr>
              <a:t>Kus</a:t>
            </a:r>
            <a:r>
              <a:rPr lang="en-US" altLang="zh-CN" sz="1000" dirty="0">
                <a:solidFill>
                  <a:srgbClr val="212121"/>
                </a:solidFill>
                <a:latin typeface="BlinkMacSystemFont"/>
              </a:rPr>
              <a:t> KJB, Ruiz E.. </a:t>
            </a:r>
            <a:r>
              <a:rPr lang="en-US" altLang="zh-CN" sz="1000" i="1" dirty="0" err="1">
                <a:solidFill>
                  <a:srgbClr val="212121"/>
                </a:solidFill>
                <a:latin typeface="BlinkMacSystemFont"/>
              </a:rPr>
              <a:t>Hematol</a:t>
            </a:r>
            <a:r>
              <a:rPr lang="en-US" altLang="zh-CN" sz="1000" i="1" dirty="0">
                <a:solidFill>
                  <a:srgbClr val="212121"/>
                </a:solidFill>
                <a:latin typeface="BlinkMacSystemFont"/>
              </a:rPr>
              <a:t> Oncol Clin North Am</a:t>
            </a:r>
            <a:r>
              <a:rPr lang="en-US" altLang="zh-CN" sz="1000" dirty="0">
                <a:solidFill>
                  <a:srgbClr val="212121"/>
                </a:solidFill>
                <a:latin typeface="BlinkMacSystemFont"/>
              </a:rPr>
              <a:t>. 2019;33(1):13-24.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000" dirty="0">
                <a:solidFill>
                  <a:srgbClr val="212121"/>
                </a:solidFill>
                <a:latin typeface="BlinkMacSystemFont"/>
              </a:rPr>
              <a:t>Mohan SV, Chang AL.  </a:t>
            </a:r>
            <a:r>
              <a:rPr lang="en-US" altLang="zh-CN" sz="1000" i="1" dirty="0" err="1">
                <a:solidFill>
                  <a:srgbClr val="212121"/>
                </a:solidFill>
                <a:latin typeface="BlinkMacSystemFont"/>
              </a:rPr>
              <a:t>Curr</a:t>
            </a:r>
            <a:r>
              <a:rPr lang="en-US" altLang="zh-CN" sz="1000" i="1" dirty="0">
                <a:solidFill>
                  <a:srgbClr val="212121"/>
                </a:solidFill>
                <a:latin typeface="BlinkMacSystemFont"/>
              </a:rPr>
              <a:t> Dermatol Rep</a:t>
            </a:r>
            <a:r>
              <a:rPr lang="en-US" altLang="zh-CN" sz="1000" dirty="0">
                <a:solidFill>
                  <a:srgbClr val="212121"/>
                </a:solidFill>
                <a:latin typeface="BlinkMacSystemFont"/>
              </a:rPr>
              <a:t>. 2014;3(1):40-45. Published 2014 Feb 9.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000" dirty="0">
                <a:solidFill>
                  <a:srgbClr val="212121"/>
                </a:solidFill>
                <a:latin typeface="BlinkMacSystemFont"/>
              </a:rPr>
              <a:t>Chapter 1,https://link.springer.com/book/10.1007/978-3-030-26887-9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000" dirty="0" err="1"/>
              <a:t>Migden</a:t>
            </a:r>
            <a:r>
              <a:rPr lang="en-US" altLang="zh-CN" sz="1000" dirty="0"/>
              <a:t> M, Herrera V, Palmer JB, et al. J Am </a:t>
            </a:r>
            <a:r>
              <a:rPr lang="en-US" altLang="zh-CN" sz="1000" dirty="0" err="1"/>
              <a:t>Acad</a:t>
            </a:r>
            <a:r>
              <a:rPr lang="en-US" altLang="zh-CN" sz="1000" dirty="0"/>
              <a:t> Dermatol, 2017, 77(1):55-62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7B98EEE-F114-4441-A135-15018048C911}"/>
              </a:ext>
            </a:extLst>
          </p:cNvPr>
          <p:cNvSpPr/>
          <p:nvPr/>
        </p:nvSpPr>
        <p:spPr>
          <a:xfrm>
            <a:off x="389860" y="4162164"/>
            <a:ext cx="559438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4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患病人群信息：</a:t>
            </a:r>
            <a:endParaRPr kumimoji="1"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中国局部晚期的基底细胞癌（ </a:t>
            </a:r>
            <a:r>
              <a:rPr lang="en-US" altLang="zh-CN" sz="1600" kern="0" dirty="0" err="1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laBCC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）患者约占 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BCC 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患者的 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6%</a:t>
            </a:r>
            <a:r>
              <a:rPr lang="en-US" altLang="zh-CN" sz="1600" kern="0" baseline="300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*</a:t>
            </a:r>
            <a:r>
              <a:rPr lang="zh-CN" altLang="en-US" sz="1600" kern="0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，</a:t>
            </a:r>
            <a:r>
              <a:rPr lang="en-US" altLang="zh-CN" sz="1600" kern="0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 </a:t>
            </a:r>
            <a:r>
              <a:rPr lang="zh-CN" altLang="en-US" sz="1600" kern="0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发病率为 </a:t>
            </a:r>
            <a:r>
              <a:rPr lang="en-US" altLang="zh-CN" sz="1600" kern="0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7.2/</a:t>
            </a:r>
            <a:r>
              <a:rPr lang="zh-CN" altLang="en-US" sz="1600" kern="0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百万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，发病率极低，</a:t>
            </a:r>
            <a:r>
              <a:rPr lang="zh-CN" altLang="en-US" sz="1600" kern="0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相当于罕见病发病率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。 </a:t>
            </a:r>
            <a:endParaRPr lang="en-US" altLang="zh-CN" sz="1600" kern="0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      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（按中国 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BCC 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发病率 </a:t>
            </a: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1.2/</a:t>
            </a:r>
            <a:r>
              <a:rPr lang="zh-CN" altLang="en-US" sz="16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万人计算）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AF3F1B0-A620-4019-9894-48B39EEDD46C}"/>
              </a:ext>
            </a:extLst>
          </p:cNvPr>
          <p:cNvSpPr/>
          <p:nvPr/>
        </p:nvSpPr>
        <p:spPr>
          <a:xfrm>
            <a:off x="8629917" y="6611779"/>
            <a:ext cx="34355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*</a:t>
            </a:r>
            <a:r>
              <a:rPr lang="zh-CN" altLang="zh-CN" sz="10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我国缺乏大规模</a:t>
            </a:r>
            <a:r>
              <a:rPr lang="en-US" altLang="zh-CN" sz="10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BCC </a:t>
            </a:r>
            <a:r>
              <a:rPr lang="zh-CN" altLang="zh-CN" sz="10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流行病学数据</a:t>
            </a:r>
            <a:r>
              <a:rPr lang="zh-CN" altLang="en-US" sz="1000" kern="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，基于临床的调研结果</a:t>
            </a:r>
          </a:p>
        </p:txBody>
      </p:sp>
    </p:spTree>
    <p:extLst>
      <p:ext uri="{BB962C8B-B14F-4D97-AF65-F5344CB8AC3E}">
        <p14:creationId xmlns:p14="http://schemas.microsoft.com/office/powerpoint/2010/main" val="348863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FA26A-64B1-4512-AA2A-53849621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795" y="301121"/>
            <a:ext cx="9277453" cy="840104"/>
          </a:xfrm>
        </p:spPr>
        <p:txBody>
          <a:bodyPr/>
          <a:lstStyle/>
          <a:p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基底细胞癌可异常生长，甚至危及生命，目前</a:t>
            </a:r>
            <a:r>
              <a:rPr kumimoji="1"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目录内尚无治疗药物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87B169-5381-4301-A3D0-171F57EC0F5E}"/>
              </a:ext>
            </a:extLst>
          </p:cNvPr>
          <p:cNvSpPr/>
          <p:nvPr/>
        </p:nvSpPr>
        <p:spPr>
          <a:xfrm>
            <a:off x="244774" y="471100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SzPct val="80000"/>
              <a:buAutoNum type="arabicPeriod"/>
            </a:pPr>
            <a:r>
              <a:rPr kumimoji="1" lang="zh-CN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基本信息</a:t>
            </a:r>
            <a:endParaRPr kumimoji="1" lang="en-US" altLang="zh-CN" sz="2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5E64C-ED9A-4264-A7F1-DB6B6115229A}"/>
              </a:ext>
            </a:extLst>
          </p:cNvPr>
          <p:cNvSpPr/>
          <p:nvPr/>
        </p:nvSpPr>
        <p:spPr>
          <a:xfrm>
            <a:off x="346321" y="1449366"/>
            <a:ext cx="5851279" cy="480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临床需求迫切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、目前目录内无药物治疗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、现有治疗手段：手术治疗为主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、存在问题：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laBCC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无法直接手术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术后多次复发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、临床治疗存在空白，需求迫切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105号-简雅黑" panose="00000500000000000000" pitchFamily="2" charset="-122"/>
              </a:rPr>
              <a:t>纳入第一批临床急需境外新药名单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0DC0F7F-D0F7-4392-AA05-E4E50565AD61}"/>
              </a:ext>
            </a:extLst>
          </p:cNvPr>
          <p:cNvGrpSpPr/>
          <p:nvPr/>
        </p:nvGrpSpPr>
        <p:grpSpPr>
          <a:xfrm>
            <a:off x="6197600" y="1508844"/>
            <a:ext cx="5750560" cy="3596196"/>
            <a:chOff x="0" y="789307"/>
            <a:chExt cx="7958389" cy="496459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E05AE3C-F685-4257-802B-8776CD740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740272"/>
              <a:ext cx="7958389" cy="101363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5CACE4B-A430-49BA-9F55-D4F0A1F8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89307"/>
              <a:ext cx="7958389" cy="2581275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372E2E3-8F2E-4029-9DD3-DDBE5CF44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477577"/>
              <a:ext cx="7958389" cy="1262695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45F1C353-D700-4107-B6FB-3E8B0B1E26F0}"/>
              </a:ext>
            </a:extLst>
          </p:cNvPr>
          <p:cNvSpPr/>
          <p:nvPr/>
        </p:nvSpPr>
        <p:spPr>
          <a:xfrm>
            <a:off x="6952195" y="5401539"/>
            <a:ext cx="4241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265A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105号-简雅黑" panose="00000500000000000000" pitchFamily="2" charset="-122"/>
              </a:rPr>
              <a:t>索立德吉纳入第一批临床急需境外新药名单</a:t>
            </a:r>
            <a:endParaRPr lang="zh-CN" altLang="en-US" sz="1600" b="1" dirty="0">
              <a:solidFill>
                <a:srgbClr val="0265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020699E-E4D7-4101-B538-94E4198A9E4F}"/>
              </a:ext>
            </a:extLst>
          </p:cNvPr>
          <p:cNvSpPr/>
          <p:nvPr/>
        </p:nvSpPr>
        <p:spPr>
          <a:xfrm>
            <a:off x="5740399" y="6427037"/>
            <a:ext cx="6451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/>
              <a:t>1.</a:t>
            </a:r>
            <a:r>
              <a:rPr lang="zh-CN" altLang="en-US" sz="1000" dirty="0"/>
              <a:t>中华医学会皮肤性病学分会皮肤肿瘤研究中心等. 中华皮肤科杂志, 2021, 54(9) : 757-764.</a:t>
            </a:r>
            <a:endParaRPr lang="en-US" altLang="zh-CN" sz="1000" dirty="0"/>
          </a:p>
          <a:p>
            <a:pPr algn="r"/>
            <a:r>
              <a:rPr lang="en-US" altLang="zh-CN" sz="1000" dirty="0"/>
              <a:t>2.</a:t>
            </a:r>
            <a:r>
              <a:rPr lang="zh-CN" altLang="en-US" sz="1000" dirty="0"/>
              <a:t>国家药监局和国家卫健委联合发布</a:t>
            </a:r>
            <a:r>
              <a:rPr lang="en-US" altLang="zh-CN" sz="1000" dirty="0"/>
              <a:t>《</a:t>
            </a:r>
            <a:r>
              <a:rPr lang="zh-CN" altLang="en-US" sz="1000" dirty="0"/>
              <a:t>关于临床急需境外新药审评审批相关事宜的公告（</a:t>
            </a:r>
            <a:r>
              <a:rPr lang="en-US" altLang="zh-CN" sz="1000" dirty="0"/>
              <a:t>2018</a:t>
            </a:r>
            <a:r>
              <a:rPr lang="zh-CN" altLang="en-US" sz="1000" dirty="0"/>
              <a:t>年第</a:t>
            </a:r>
            <a:r>
              <a:rPr lang="en-US" altLang="zh-CN" sz="1000" dirty="0"/>
              <a:t>79</a:t>
            </a:r>
            <a:r>
              <a:rPr lang="zh-CN" altLang="en-US" sz="1000" dirty="0"/>
              <a:t>号）</a:t>
            </a:r>
            <a:r>
              <a:rPr lang="en-US" altLang="zh-CN" sz="1000" dirty="0"/>
              <a:t>》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3304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DD8084-9A5D-4F63-A9ED-C583C3F9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98" y="41912"/>
            <a:ext cx="9443720" cy="722249"/>
          </a:xfrm>
        </p:spPr>
        <p:txBody>
          <a:bodyPr>
            <a:normAutofit/>
          </a:bodyPr>
          <a:lstStyle/>
          <a:p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多数</a:t>
            </a:r>
            <a:r>
              <a:rPr kumimoji="1"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不良反应为轻度或中度，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不良反应</a:t>
            </a:r>
            <a:r>
              <a:rPr kumimoji="1"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可控，多为可逆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B017C4C-0C5A-4563-ABD1-AEE71A7980C5}"/>
              </a:ext>
            </a:extLst>
          </p:cNvPr>
          <p:cNvSpPr/>
          <p:nvPr/>
        </p:nvSpPr>
        <p:spPr>
          <a:xfrm>
            <a:off x="433394" y="10331"/>
            <a:ext cx="1517916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kumimoji="1" lang="en-US" altLang="zh-CN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2. </a:t>
            </a:r>
            <a:r>
              <a:rPr kumimoji="1" lang="zh-CN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安全性</a:t>
            </a:r>
            <a:endParaRPr kumimoji="1" lang="en-US" altLang="zh-CN" sz="2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B11D92F9-AD5D-468A-A558-BF447597A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139925"/>
              </p:ext>
            </p:extLst>
          </p:nvPr>
        </p:nvGraphicFramePr>
        <p:xfrm>
          <a:off x="487576" y="1348412"/>
          <a:ext cx="5890732" cy="33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组合 9">
            <a:extLst>
              <a:ext uri="{FF2B5EF4-FFF2-40B4-BE49-F238E27FC236}">
                <a16:creationId xmlns:a16="http://schemas.microsoft.com/office/drawing/2014/main" id="{F7A6A5F5-C5AA-4615-A519-384E84D4DE20}"/>
              </a:ext>
            </a:extLst>
          </p:cNvPr>
          <p:cNvGrpSpPr/>
          <p:nvPr/>
        </p:nvGrpSpPr>
        <p:grpSpPr>
          <a:xfrm>
            <a:off x="7139123" y="3784898"/>
            <a:ext cx="4444855" cy="1481837"/>
            <a:chOff x="13059558" y="2135962"/>
            <a:chExt cx="4314047" cy="148183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D942947-220D-4E92-A453-45E0041EA7AF}"/>
                </a:ext>
              </a:extLst>
            </p:cNvPr>
            <p:cNvSpPr/>
            <p:nvPr/>
          </p:nvSpPr>
          <p:spPr>
            <a:xfrm>
              <a:off x="14613222" y="2135962"/>
              <a:ext cx="26726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altLang="zh-CN" sz="1600" b="1" kern="100" dirty="0">
                <a:solidFill>
                  <a:srgbClr val="063B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FDF1E64-02FE-4D09-82C1-A10123790A1D}"/>
                </a:ext>
              </a:extLst>
            </p:cNvPr>
            <p:cNvSpPr/>
            <p:nvPr/>
          </p:nvSpPr>
          <p:spPr>
            <a:xfrm>
              <a:off x="13059558" y="3279245"/>
              <a:ext cx="43140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AB551FE0-A2FD-45F7-8849-29613E92E454}"/>
              </a:ext>
            </a:extLst>
          </p:cNvPr>
          <p:cNvSpPr/>
          <p:nvPr/>
        </p:nvSpPr>
        <p:spPr>
          <a:xfrm>
            <a:off x="6673170" y="3679215"/>
            <a:ext cx="36854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特殊人群用药更安心</a:t>
            </a:r>
            <a:r>
              <a:rPr kumimoji="1" lang="en-US" altLang="zh-CN" sz="20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D09AE57-7A51-48DF-83D0-EE462CC016AF}"/>
              </a:ext>
            </a:extLst>
          </p:cNvPr>
          <p:cNvSpPr/>
          <p:nvPr/>
        </p:nvSpPr>
        <p:spPr>
          <a:xfrm>
            <a:off x="7126225" y="4348438"/>
            <a:ext cx="4667447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老年人、肝功能不全及轻中度肾功能不全患者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不需要调整剂量。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DCC2D9E-4B5F-4333-B7EF-44B68213322D}"/>
              </a:ext>
            </a:extLst>
          </p:cNvPr>
          <p:cNvSpPr txBox="1"/>
          <p:nvPr/>
        </p:nvSpPr>
        <p:spPr>
          <a:xfrm>
            <a:off x="6529394" y="6205072"/>
            <a:ext cx="54886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r">
              <a:buAutoNum type="arabicPeriod"/>
            </a:pPr>
            <a:r>
              <a:rPr lang="zh-CN" altLang="en-US" sz="1000" dirty="0"/>
              <a:t>索立德吉中国说明书</a:t>
            </a:r>
            <a:endParaRPr lang="en-US" altLang="zh-CN" sz="1000" dirty="0"/>
          </a:p>
          <a:p>
            <a:pPr algn="r"/>
            <a:r>
              <a:rPr lang="en-US" altLang="zh-CN" sz="1000" dirty="0"/>
              <a:t>2. EMA. Assessment report: </a:t>
            </a:r>
            <a:r>
              <a:rPr lang="en-US" altLang="zh-CN" sz="1000" dirty="0" err="1"/>
              <a:t>Odomzo</a:t>
            </a:r>
            <a:r>
              <a:rPr lang="en-US" altLang="zh-CN" sz="1000" dirty="0"/>
              <a:t>, International non-proprietary name: </a:t>
            </a:r>
            <a:r>
              <a:rPr lang="en-US" altLang="zh-CN" sz="1000" dirty="0" err="1"/>
              <a:t>sonidegib</a:t>
            </a:r>
            <a:r>
              <a:rPr lang="en-US" altLang="zh-CN" sz="1000" dirty="0"/>
              <a:t>. 2015</a:t>
            </a:r>
          </a:p>
          <a:p>
            <a:pPr algn="r"/>
            <a:r>
              <a:rPr lang="en-US" altLang="zh-CN" sz="1000" dirty="0"/>
              <a:t>3. </a:t>
            </a:r>
            <a:r>
              <a:rPr lang="en-US" altLang="zh-CN" sz="1000" dirty="0" err="1"/>
              <a:t>Dummer</a:t>
            </a:r>
            <a:r>
              <a:rPr lang="en-US" altLang="zh-CN" sz="1000" dirty="0"/>
              <a:t>, R. et al. British Journal of Dermatology (2020)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16B4A1-D210-4A9F-9C10-3D8DF2BD0FC3}"/>
              </a:ext>
            </a:extLst>
          </p:cNvPr>
          <p:cNvSpPr/>
          <p:nvPr/>
        </p:nvSpPr>
        <p:spPr>
          <a:xfrm>
            <a:off x="557689" y="4991982"/>
            <a:ext cx="611548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最常见的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3/4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级药物不良反应（≥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其它的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最常见药物不良反应（发生率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≥10%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EFA93D2-CE4B-47D2-9C4D-D576AB6D45D0}"/>
              </a:ext>
            </a:extLst>
          </p:cNvPr>
          <p:cNvSpPr/>
          <p:nvPr/>
        </p:nvSpPr>
        <p:spPr>
          <a:xfrm>
            <a:off x="449704" y="1033274"/>
            <a:ext cx="4373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zh-C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说明书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收载</a:t>
            </a:r>
            <a:r>
              <a:rPr kumimoji="1" lang="zh-C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的安全性信息</a:t>
            </a:r>
            <a:r>
              <a:rPr kumimoji="1" lang="en-US" altLang="zh-CN" sz="20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1</a:t>
            </a:r>
            <a:endParaRPr kumimoji="1" lang="zh-CN" altLang="en-US" sz="2000" b="1" baseline="30000" dirty="0"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52518C-5636-46FE-B815-18C660AC3E8B}"/>
              </a:ext>
            </a:extLst>
          </p:cNvPr>
          <p:cNvSpPr/>
          <p:nvPr/>
        </p:nvSpPr>
        <p:spPr>
          <a:xfrm>
            <a:off x="433394" y="14351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BOLT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研究报告中，多数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不良反应为轻度或中度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3AE401C-577A-4F44-86B6-94962FA80B1A}"/>
              </a:ext>
            </a:extLst>
          </p:cNvPr>
          <p:cNvSpPr/>
          <p:nvPr/>
        </p:nvSpPr>
        <p:spPr>
          <a:xfrm>
            <a:off x="7017330" y="1143902"/>
            <a:ext cx="4373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不良反应可控，多为可逆</a:t>
            </a:r>
            <a:r>
              <a:rPr kumimoji="1" lang="en-US" altLang="zh-CN" sz="20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2</a:t>
            </a:r>
            <a:endParaRPr kumimoji="1" lang="zh-CN" altLang="en-US" sz="2000" b="1" baseline="30000" dirty="0"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507030E-4F05-41AC-B6C7-CCBC10A341A4}"/>
              </a:ext>
            </a:extLst>
          </p:cNvPr>
          <p:cNvSpPr/>
          <p:nvPr/>
        </p:nvSpPr>
        <p:spPr>
          <a:xfrm>
            <a:off x="7017330" y="1768998"/>
            <a:ext cx="4885236" cy="1532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欧洲药品管理局（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）对奥昔朵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的评估报告显示：索立德吉的药物不良反应是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可控的，多为可逆，且未见积聚效应。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6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40F206-1A62-48AD-8541-AE186597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581" y="37334"/>
            <a:ext cx="8596228" cy="831885"/>
          </a:xfrm>
        </p:spPr>
        <p:txBody>
          <a:bodyPr>
            <a:normAutofit/>
          </a:bodyPr>
          <a:lstStyle/>
          <a:p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治疗</a:t>
            </a:r>
            <a:r>
              <a:rPr kumimoji="1" lang="en-US" altLang="zh-CN" sz="24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laBCC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zh-CN" altLang="zh-CN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起效迅速，</a:t>
            </a:r>
            <a:r>
              <a:rPr kumimoji="1"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缓解</a:t>
            </a:r>
            <a:r>
              <a:rPr kumimoji="1" lang="zh-CN" altLang="zh-CN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率</a:t>
            </a:r>
            <a:r>
              <a:rPr kumimoji="1"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，一定比例患者</a:t>
            </a:r>
            <a:r>
              <a:rPr kumimoji="1"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完全缓解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EA90F9-DE72-4D6C-8E10-B0C9CAED95E5}"/>
              </a:ext>
            </a:extLst>
          </p:cNvPr>
          <p:cNvSpPr/>
          <p:nvPr/>
        </p:nvSpPr>
        <p:spPr>
          <a:xfrm>
            <a:off x="287020" y="79802"/>
            <a:ext cx="1476686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kumimoji="1" lang="en-US" altLang="zh-CN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3. </a:t>
            </a:r>
            <a:r>
              <a:rPr kumimoji="1" lang="zh-CN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有效性</a:t>
            </a:r>
            <a:endParaRPr kumimoji="1" lang="en-US" altLang="zh-CN" sz="2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F212B9-C8BC-4D64-97F6-F6890813552C}"/>
              </a:ext>
            </a:extLst>
          </p:cNvPr>
          <p:cNvSpPr/>
          <p:nvPr/>
        </p:nvSpPr>
        <p:spPr>
          <a:xfrm>
            <a:off x="287020" y="1077579"/>
            <a:ext cx="58089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1" lang="zh-CN" altLang="zh-CN" sz="2000" b="1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全球多中心的注册临床研究</a:t>
            </a:r>
            <a:r>
              <a:rPr kumimoji="1" lang="en-US" altLang="zh-CN" sz="2000" b="1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(BOLT</a:t>
            </a:r>
            <a:r>
              <a:rPr kumimoji="1" lang="zh-CN" altLang="zh-CN" sz="2000" b="1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研究</a:t>
            </a:r>
            <a:r>
              <a:rPr kumimoji="1" lang="en-US" altLang="zh-CN" sz="2000" b="1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)</a:t>
            </a:r>
            <a:r>
              <a:rPr kumimoji="1" lang="zh-CN" altLang="zh-CN" sz="2000" b="1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：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中位起效时间：</a:t>
            </a:r>
            <a:r>
              <a:rPr lang="en-US" altLang="zh-CN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2.5-4</a:t>
            </a:r>
            <a:r>
              <a:rPr lang="zh-CN" altLang="zh-CN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ctr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个月的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客观缓解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率（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56.1%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ctr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疾病控制率（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DCR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90.9%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ctr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中位持续缓解时间（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en-US" altLang="zh-CN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26.1</a:t>
            </a:r>
            <a:r>
              <a:rPr lang="zh-CN" altLang="en-US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CD0F68-15B3-47BD-8832-26611A7316ED}"/>
              </a:ext>
            </a:extLst>
          </p:cNvPr>
          <p:cNvGrpSpPr/>
          <p:nvPr/>
        </p:nvGrpSpPr>
        <p:grpSpPr>
          <a:xfrm>
            <a:off x="278066" y="2770350"/>
            <a:ext cx="5281893" cy="2993503"/>
            <a:chOff x="801479" y="1803540"/>
            <a:chExt cx="10506881" cy="5063072"/>
          </a:xfrm>
        </p:grpSpPr>
        <p:graphicFrame>
          <p:nvGraphicFramePr>
            <p:cNvPr id="7" name="图表 6">
              <a:extLst>
                <a:ext uri="{FF2B5EF4-FFF2-40B4-BE49-F238E27FC236}">
                  <a16:creationId xmlns:a16="http://schemas.microsoft.com/office/drawing/2014/main" id="{D855B374-48A9-4A57-A73A-4D5E542B26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56399933"/>
                </p:ext>
              </p:extLst>
            </p:nvPr>
          </p:nvGraphicFramePr>
          <p:xfrm>
            <a:off x="1367406" y="1836000"/>
            <a:ext cx="9940954" cy="44615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555B2A1-8A60-4115-986F-CCA979F4EF38}"/>
                </a:ext>
              </a:extLst>
            </p:cNvPr>
            <p:cNvSpPr txBox="1"/>
            <p:nvPr/>
          </p:nvSpPr>
          <p:spPr>
            <a:xfrm rot="16200000">
              <a:off x="-1507481" y="4112500"/>
              <a:ext cx="5063072" cy="445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b="1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中心评审的</a:t>
              </a:r>
              <a:r>
                <a:rPr lang="en-US" altLang="zh-CN" sz="1000" b="1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ORR</a:t>
              </a:r>
              <a:r>
                <a:rPr lang="en-US" altLang="zh-CN" sz="10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,%</a:t>
              </a:r>
              <a:endParaRPr lang="en-US" altLang="zh-CN" sz="10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F0FBDA8-AD9B-4211-97C6-57D53A97E949}"/>
              </a:ext>
            </a:extLst>
          </p:cNvPr>
          <p:cNvSpPr/>
          <p:nvPr/>
        </p:nvSpPr>
        <p:spPr>
          <a:xfrm>
            <a:off x="6311873" y="1077579"/>
            <a:ext cx="580898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ctr">
              <a:buFont typeface="Wingdings" panose="05000000000000000000" pitchFamily="2" charset="2"/>
              <a:buChar char="Ø"/>
            </a:pPr>
            <a:r>
              <a:rPr kumimoji="1" lang="zh-CN" altLang="zh-CN" sz="2000" b="1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多项真实世界的回顾性研究：</a:t>
            </a:r>
          </a:p>
          <a:p>
            <a:pPr marL="285750" indent="-285750" algn="just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起效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zh-CN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缓解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率（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81%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29%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的患者达到了完全缓解（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4D59EE1B-D0B7-4D60-BDEB-817C8843F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895996"/>
              </p:ext>
            </p:extLst>
          </p:nvPr>
        </p:nvGraphicFramePr>
        <p:xfrm>
          <a:off x="6371541" y="2418924"/>
          <a:ext cx="4997398" cy="299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D3F2F88C-F0F5-4EFA-87F4-F042AF0C4505}"/>
              </a:ext>
            </a:extLst>
          </p:cNvPr>
          <p:cNvSpPr txBox="1"/>
          <p:nvPr/>
        </p:nvSpPr>
        <p:spPr>
          <a:xfrm>
            <a:off x="501847" y="5669928"/>
            <a:ext cx="470405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lvl="0" indent="-228600">
              <a:buAutoNum type="arabicPeriod"/>
              <a:defRPr/>
            </a:pPr>
            <a:r>
              <a:rPr lang="zh-CN" altLang="en-US" sz="1200" dirty="0">
                <a:solidFill>
                  <a:srgbClr val="232323"/>
                </a:solidFill>
                <a:latin typeface="Helvetica" panose="020B0604020202020204" pitchFamily="34" charset="0"/>
              </a:rPr>
              <a:t>Dummer R, et al. Br J Dermatol. 2020 Jun;182(6):1369-1378 </a:t>
            </a:r>
            <a:endParaRPr lang="en-US" altLang="zh-CN" sz="1200" dirty="0">
              <a:solidFill>
                <a:srgbClr val="232323"/>
              </a:solidFill>
              <a:latin typeface="Helvetica" panose="020B0604020202020204" pitchFamily="34" charset="0"/>
            </a:endParaRPr>
          </a:p>
          <a:p>
            <a:pPr marL="228600" lvl="0" indent="-228600">
              <a:buAutoNum type="arabicPeriod"/>
              <a:defRPr/>
            </a:pPr>
            <a:r>
              <a:rPr lang="en-US" altLang="zh-CN" sz="1200" dirty="0">
                <a:solidFill>
                  <a:srgbClr val="232323"/>
                </a:solidFill>
                <a:latin typeface="Helvetica" panose="020B0604020202020204" pitchFamily="34" charset="0"/>
                <a:sym typeface="+mn-ea"/>
              </a:rPr>
              <a:t>Liang J L ,  </a:t>
            </a:r>
            <a:r>
              <a:rPr lang="en-US" altLang="zh-CN" sz="1200" dirty="0" err="1">
                <a:solidFill>
                  <a:srgbClr val="232323"/>
                </a:solidFill>
                <a:latin typeface="Helvetica" panose="020B0604020202020204" pitchFamily="34" charset="0"/>
                <a:sym typeface="+mn-ea"/>
              </a:rPr>
              <a:t>Teh</a:t>
            </a:r>
            <a:r>
              <a:rPr lang="en-US" altLang="zh-CN" sz="1200" dirty="0">
                <a:solidFill>
                  <a:srgbClr val="232323"/>
                </a:solidFill>
                <a:latin typeface="Helvetica" panose="020B0604020202020204" pitchFamily="34" charset="0"/>
                <a:sym typeface="+mn-ea"/>
              </a:rPr>
              <a:t> N, et al. Dermatologic Therapy, </a:t>
            </a:r>
            <a:r>
              <a:rPr lang="en-US" altLang="zh-CN" sz="1200" dirty="0">
                <a:solidFill>
                  <a:srgbClr val="232323"/>
                </a:solidFill>
                <a:latin typeface="Helvetica" panose="020B0604020202020204" pitchFamily="34" charset="0"/>
              </a:rPr>
              <a:t>2022-02-01</a:t>
            </a:r>
            <a:endParaRPr lang="en-US" altLang="zh-CN" sz="1200" dirty="0">
              <a:solidFill>
                <a:srgbClr val="232323"/>
              </a:solidFill>
              <a:latin typeface="Helvetica" panose="020B0604020202020204" pitchFamily="34" charset="0"/>
              <a:sym typeface="+mn-ea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200" dirty="0" err="1">
                <a:solidFill>
                  <a:srgbClr val="232323"/>
                </a:solidFill>
                <a:latin typeface="Helvetica" panose="020B0604020202020204" pitchFamily="34" charset="0"/>
                <a:sym typeface="+mn-ea"/>
              </a:rPr>
              <a:t>Ludovica</a:t>
            </a:r>
            <a:r>
              <a:rPr lang="en-US" altLang="zh-CN" sz="1200" dirty="0">
                <a:solidFill>
                  <a:srgbClr val="232323"/>
                </a:solidFill>
                <a:latin typeface="Helvetica" panose="020B0604020202020204" pitchFamily="34" charset="0"/>
                <a:sym typeface="+mn-ea"/>
              </a:rPr>
              <a:t> Toffoli,</a:t>
            </a:r>
            <a:r>
              <a:rPr lang="zh-CN" altLang="en-US" sz="1200" dirty="0">
                <a:solidFill>
                  <a:srgbClr val="232323"/>
                </a:solidFill>
                <a:latin typeface="Helvetica" panose="020B060402020202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srgbClr val="232323"/>
                </a:solidFill>
                <a:latin typeface="Helvetica" panose="020B0604020202020204" pitchFamily="34" charset="0"/>
                <a:sym typeface="+mn-ea"/>
              </a:rPr>
              <a:t>et al. Dermatol </a:t>
            </a:r>
            <a:r>
              <a:rPr lang="en-US" altLang="zh-CN" sz="1200" dirty="0" err="1">
                <a:solidFill>
                  <a:srgbClr val="232323"/>
                </a:solidFill>
                <a:latin typeface="Helvetica" panose="020B0604020202020204" pitchFamily="34" charset="0"/>
                <a:sym typeface="+mn-ea"/>
              </a:rPr>
              <a:t>Ther</a:t>
            </a:r>
            <a:r>
              <a:rPr lang="en-US" altLang="zh-CN" sz="1200" dirty="0">
                <a:solidFill>
                  <a:srgbClr val="232323"/>
                </a:solidFill>
                <a:latin typeface="Helvetica" panose="020B0604020202020204" pitchFamily="34" charset="0"/>
                <a:sym typeface="+mn-ea"/>
              </a:rPr>
              <a:t> . 2022 Mar 13;e15441.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200" dirty="0">
                <a:solidFill>
                  <a:srgbClr val="232323"/>
                </a:solidFill>
                <a:latin typeface="Helvetica" panose="020B0604020202020204" pitchFamily="34" charset="0"/>
              </a:rPr>
              <a:t>Herms F, et al. Acta </a:t>
            </a:r>
            <a:r>
              <a:rPr lang="en-US" altLang="zh-CN" sz="1200" dirty="0" err="1">
                <a:solidFill>
                  <a:srgbClr val="232323"/>
                </a:solidFill>
                <a:latin typeface="Helvetica" panose="020B0604020202020204" pitchFamily="34" charset="0"/>
              </a:rPr>
              <a:t>Derm</a:t>
            </a:r>
            <a:r>
              <a:rPr lang="en-US" altLang="zh-CN" sz="1200" dirty="0">
                <a:solidFill>
                  <a:srgbClr val="232323"/>
                </a:solidFill>
                <a:latin typeface="Helvetica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232323"/>
                </a:solidFill>
                <a:latin typeface="Helvetica" panose="020B0604020202020204" pitchFamily="34" charset="0"/>
              </a:rPr>
              <a:t>Venereol</a:t>
            </a:r>
            <a:r>
              <a:rPr lang="en-US" altLang="zh-CN" sz="1200" dirty="0">
                <a:solidFill>
                  <a:srgbClr val="232323"/>
                </a:solidFill>
                <a:latin typeface="Helvetica" panose="020B0604020202020204" pitchFamily="34" charset="0"/>
              </a:rPr>
              <a:t>. 2022 May 23</a:t>
            </a:r>
            <a:endParaRPr lang="en-US" altLang="zh-CN" sz="1200" dirty="0">
              <a:solidFill>
                <a:srgbClr val="232323"/>
              </a:solidFill>
              <a:latin typeface="Helvetica" panose="020B0604020202020204" pitchFamily="34" charset="0"/>
              <a:sym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BF55211-DEC7-4B06-8F1C-911E184BA559}"/>
              </a:ext>
            </a:extLst>
          </p:cNvPr>
          <p:cNvSpPr/>
          <p:nvPr/>
        </p:nvSpPr>
        <p:spPr>
          <a:xfrm>
            <a:off x="6441875" y="5669927"/>
            <a:ext cx="5678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澳大利亚研究：入组未经治疗的复杂性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laBCC10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例；</a:t>
            </a:r>
            <a:endParaRPr lang="en-US" altLang="zh-CN" sz="12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意大利研究：入组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laBCC9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法国研究：对经组织学证实不能接受放疗、手术治疗的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BCC21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例；</a:t>
            </a:r>
            <a:endParaRPr lang="en-US" altLang="zh-CN" sz="12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西班牙研究（目前最大样本的真实世界研究）：纳入</a:t>
            </a:r>
            <a:r>
              <a:rPr lang="en-US" altLang="zh-CN" sz="1200" kern="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laBCC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62188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5594BED-680B-4174-A597-E5603F44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36" y="4492145"/>
            <a:ext cx="1271255" cy="106559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E735016-2548-45D4-B20B-A5E155E5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66" y="13078"/>
            <a:ext cx="9138920" cy="880884"/>
          </a:xfrm>
        </p:spPr>
        <p:txBody>
          <a:bodyPr>
            <a:normAutofit/>
          </a:bodyPr>
          <a:lstStyle/>
          <a:p>
            <a:r>
              <a:rPr kumimoji="1"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国内外权威指南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共识一致推荐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0F1C8C6-D8F6-4FAD-94EA-3F7B53F8053E}"/>
              </a:ext>
            </a:extLst>
          </p:cNvPr>
          <p:cNvSpPr/>
          <p:nvPr/>
        </p:nvSpPr>
        <p:spPr>
          <a:xfrm>
            <a:off x="433394" y="64130"/>
            <a:ext cx="1476686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kumimoji="1" lang="en-US" altLang="zh-CN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3. </a:t>
            </a:r>
            <a:r>
              <a:rPr kumimoji="1" lang="zh-CN" alt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有效性</a:t>
            </a:r>
            <a:endParaRPr kumimoji="1" lang="en-US" altLang="zh-CN" sz="2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024F5B-5509-46F8-BE6C-ED53206A2467}"/>
              </a:ext>
            </a:extLst>
          </p:cNvPr>
          <p:cNvSpPr txBox="1"/>
          <p:nvPr/>
        </p:nvSpPr>
        <p:spPr>
          <a:xfrm>
            <a:off x="952414" y="4299982"/>
            <a:ext cx="6819986" cy="119276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我国共识</a:t>
            </a:r>
            <a:r>
              <a:rPr kumimoji="0" lang="en-US" altLang="zh-CN" sz="16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 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kumimoji="0" lang="en-US" altLang="zh-CN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Hh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通路抑制剂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265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索立德吉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等用于：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晚期基底细胞癌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治疗</a:t>
            </a:r>
            <a:r>
              <a:rPr lang="zh-CN" altLang="en-US" dirty="0">
                <a:solidFill>
                  <a:prstClr val="black"/>
                </a:solidFill>
              </a:rPr>
              <a:t>；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高危、局部复发基底细胞癌的备选方案（二线治疗）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3314388-D67F-46B3-A9B9-DA44CE3C55CF}"/>
              </a:ext>
            </a:extLst>
          </p:cNvPr>
          <p:cNvSpPr txBox="1"/>
          <p:nvPr/>
        </p:nvSpPr>
        <p:spPr>
          <a:xfrm>
            <a:off x="952414" y="1267086"/>
            <a:ext cx="6819986" cy="101771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NCCN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指南</a:t>
            </a:r>
            <a:r>
              <a:rPr kumimoji="0" lang="en-US" altLang="zh-CN" sz="16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kumimoji="0" lang="en-US" altLang="zh-CN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推荐应用</a:t>
            </a:r>
            <a:r>
              <a:rPr kumimoji="0" lang="en-US" altLang="zh-CN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Hh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通路抑制剂</a:t>
            </a:r>
            <a:r>
              <a:rPr lang="zh-CN" altLang="en-US" b="1" dirty="0">
                <a:solidFill>
                  <a:srgbClr val="0265A6"/>
                </a:solidFill>
              </a:rPr>
              <a:t>索立德吉</a:t>
            </a:r>
            <a:r>
              <a:rPr lang="zh-CN" altLang="en-US" dirty="0">
                <a:solidFill>
                  <a:prstClr val="black"/>
                </a:solidFill>
              </a:rPr>
              <a:t>治疗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不宜手术或放疗的局部晚期基底细胞癌（</a:t>
            </a:r>
            <a:r>
              <a:rPr kumimoji="0" lang="en-US" altLang="zh-CN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IaBCC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</a:rPr>
              <a:t>或转移基底细胞癌（</a:t>
            </a:r>
            <a:r>
              <a:rPr lang="en-US" altLang="zh-CN" dirty="0" err="1">
                <a:solidFill>
                  <a:srgbClr val="FF0000"/>
                </a:solidFill>
              </a:rPr>
              <a:t>mBCC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kumimoji="0" lang="en-US" altLang="zh-CN" sz="1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83E79F1-C0DF-40D8-89B8-9C2569D372D7}"/>
              </a:ext>
            </a:extLst>
          </p:cNvPr>
          <p:cNvSpPr txBox="1"/>
          <p:nvPr/>
        </p:nvSpPr>
        <p:spPr>
          <a:xfrm>
            <a:off x="952414" y="2875515"/>
            <a:ext cx="6819986" cy="101771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欧洲多学科指南</a:t>
            </a:r>
            <a:r>
              <a:rPr kumimoji="0" lang="en-US" altLang="zh-CN" sz="16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kumimoji="0" lang="en-US" altLang="zh-CN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推荐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局部</a:t>
            </a:r>
            <a:r>
              <a:rPr lang="zh-CN" altLang="en-US" dirty="0">
                <a:solidFill>
                  <a:srgbClr val="FF0000"/>
                </a:solidFill>
              </a:rPr>
              <a:t>晚期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或转移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基底细胞癌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0265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索立德吉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265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在内的</a:t>
            </a:r>
            <a:r>
              <a:rPr kumimoji="0" lang="en-US" altLang="zh-CN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Hh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通路抑制剂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治疗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61FF82-1FFE-4642-BFEA-3D5F2112D90A}"/>
              </a:ext>
            </a:extLst>
          </p:cNvPr>
          <p:cNvSpPr txBox="1"/>
          <p:nvPr/>
        </p:nvSpPr>
        <p:spPr>
          <a:xfrm>
            <a:off x="5919280" y="5946048"/>
            <a:ext cx="6093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28600" indent="-228600">
              <a:buFont typeface="+mj-lt"/>
              <a:buAutoNum type="arabicPeriod"/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Basal Cell Skin Cancer. NCCN. 2023</a:t>
            </a:r>
          </a:p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Peris K, et al. European Journal of Cancer. 2019;118:10-34</a:t>
            </a:r>
          </a:p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中华医学会皮肤性病学分会皮肤肿瘤研究中心等. 中华皮肤科杂志, 2021, 54(9) : 757-764.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ECC33E-8D20-492C-B399-FE2ED590E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530" y="2997812"/>
            <a:ext cx="1153317" cy="97242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201C81-C3CE-4632-BE8A-8564B4450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280" y="1428373"/>
            <a:ext cx="2856306" cy="9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1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14227</TotalTime>
  <Words>1689</Words>
  <Application>Microsoft Office PowerPoint</Application>
  <PresentationFormat>宽屏</PresentationFormat>
  <Paragraphs>174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BlinkMacSystemFont</vt:lpstr>
      <vt:lpstr>等线</vt:lpstr>
      <vt:lpstr>等线 Light</vt:lpstr>
      <vt:lpstr>Microsoft YaHei</vt:lpstr>
      <vt:lpstr>Microsoft YaHei</vt:lpstr>
      <vt:lpstr>Arial</vt:lpstr>
      <vt:lpstr>Calibri</vt:lpstr>
      <vt:lpstr>Franklin Gothic Medium</vt:lpstr>
      <vt:lpstr>Helvetica</vt:lpstr>
      <vt:lpstr>Wingdings</vt:lpstr>
      <vt:lpstr>Office 主题​​</vt:lpstr>
      <vt:lpstr>自定义设计方案</vt:lpstr>
      <vt:lpstr>磷酸索立德吉胶囊（奥昔朵®）  申请国家医保支付</vt:lpstr>
      <vt:lpstr>目  录</vt:lpstr>
      <vt:lpstr>磷酸索立德吉胶囊我国首款且唯一晚期基底细胞癌的靶向治疗药物</vt:lpstr>
      <vt:lpstr>PowerPoint 演示文稿</vt:lpstr>
      <vt:lpstr>基底细胞癌可异常生长，甚至危及生命，目前目录内尚无治疗药物</vt:lpstr>
      <vt:lpstr>基底细胞癌可异常生长，甚至危及生命，目前目录内尚无治疗药物</vt:lpstr>
      <vt:lpstr>多数不良反应为轻度或中度，不良反应可控，多为可逆</vt:lpstr>
      <vt:lpstr>治疗laBCC，起效迅速，缓解率高，一定比例患者完全缓解。</vt:lpstr>
      <vt:lpstr>国内外权威指南/共识一致推荐</vt:lpstr>
      <vt:lpstr>突破性创新药物，中国第1款Hh通路抑制剂，为中国laBCC患者提供个体化治疗的新选择</vt:lpstr>
      <vt:lpstr>满足中国局部laBCC患者的临床需求，填补目录空白，医保和临床管理可控。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强效突破，持续获益</dc:title>
  <dc:creator>editor</dc:creator>
  <cp:lastModifiedBy>lenov</cp:lastModifiedBy>
  <cp:revision>590</cp:revision>
  <cp:lastPrinted>2023-07-12T02:12:34Z</cp:lastPrinted>
  <dcterms:created xsi:type="dcterms:W3CDTF">2021-10-30T17:58:12Z</dcterms:created>
  <dcterms:modified xsi:type="dcterms:W3CDTF">2023-08-03T07:17:45Z</dcterms:modified>
</cp:coreProperties>
</file>