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59" r:id="rId6"/>
    <p:sldId id="263" r:id="rId7"/>
    <p:sldId id="261" r:id="rId8"/>
    <p:sldId id="267" r:id="rId9"/>
    <p:sldId id="260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贾媛" initials="贾媛" lastIdx="6" clrIdx="0">
    <p:extLst>
      <p:ext uri="{19B8F6BF-5375-455C-9EA6-DF929625EA0E}">
        <p15:presenceInfo xmlns:p15="http://schemas.microsoft.com/office/powerpoint/2012/main" userId="S-1-5-21-2171668724-1650127699-3541190098-1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4421" autoAdjust="0"/>
  </p:normalViewPr>
  <p:slideViewPr>
    <p:cSldViewPr snapToGrid="0">
      <p:cViewPr varScale="1">
        <p:scale>
          <a:sx n="52" d="100"/>
          <a:sy n="52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F-4447-AA2E-8831F80214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 dirty="0"/>
                      <a:t>0.66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2F-4447-AA2E-8831F80214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dirty="0"/>
                      <a:t>0.45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582-4B36-8C99-9A8451F71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安慰剂</c:v>
                </c:pt>
                <c:pt idx="1">
                  <c:v>奥迈舒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F-4447-AA2E-8831F8021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1402880"/>
        <c:axId val="1327302784"/>
      </c:barChart>
      <c:catAx>
        <c:axId val="132140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27302784"/>
        <c:crosses val="autoZero"/>
        <c:auto val="1"/>
        <c:lblAlgn val="ctr"/>
        <c:lblOffset val="100"/>
        <c:noMultiLvlLbl val="0"/>
      </c:catAx>
      <c:valAx>
        <c:axId val="13273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  <c:crossAx val="13214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31867241588026E-2"/>
          <c:y val="7.5392705622828821E-2"/>
          <c:w val="0.89295434700901477"/>
          <c:h val="0.78820734503461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9-4D85-A39F-3B869C78F7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安慰剂</c:v>
                </c:pt>
                <c:pt idx="1">
                  <c:v>奥迈舒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0.51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9-4D85-A39F-3B869C78F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992736"/>
        <c:axId val="1051248512"/>
      </c:barChart>
      <c:catAx>
        <c:axId val="14169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51248512"/>
        <c:crosses val="autoZero"/>
        <c:auto val="1"/>
        <c:lblAlgn val="ctr"/>
        <c:lblOffset val="100"/>
        <c:noMultiLvlLbl val="0"/>
      </c:catAx>
      <c:valAx>
        <c:axId val="105124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16992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4E71-3FA6-4805-A315-4BE142109175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775B-B1FC-4228-AFB2-336A0AE6E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08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38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46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3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5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1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2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5775B-B1FC-4228-AFB2-336A0AE6EA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8D809-1133-46AA-AA97-344E255DC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4A8BF9-228B-42DB-A132-B80834FE4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EFC4C3-509C-4913-9A4A-F03CAD80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7852AB-16D6-491D-9A66-A9614FAC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944E-2370-4172-BF39-BA8A35EE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57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9221E-5BC2-4083-ADBE-3C974F65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6C226C-9755-4418-9C1C-F3179CB0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D0AF0-F9C3-4DEF-8B35-E2C026D9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ECC1B-84A9-4406-8FB7-014B0D56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8390D4-0BBB-49E1-B3B4-ADDAF27E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51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0B3012-716B-4D2D-96F0-FEA140BEC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49FD92-A5CE-4AC6-8444-22CE88CAE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DDAA74-19ED-4AA3-8DF4-64804719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E0B6-443F-4D1B-936A-9FB9C1A9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D79CD8-F3DA-4434-862E-2D89A55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3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44F83-C180-482D-B3B4-42ED39BD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EDA33-F8B9-48F1-9F4B-B0444380F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1ECF3D-7723-45C2-9370-82C335A3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AC64D-521A-474F-9D21-FF08EE54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3B7A20-B43F-428B-B0C7-99D858C4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80926-AE34-4B4B-AF5E-41247CBB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930D7E-F223-417B-B792-9307979D1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396FE-EB69-442B-B383-B5D0AF47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ECC498-44AB-4E29-BCE5-6D35CB17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4FF66B-F602-4C6E-952D-D99F5AA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17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B3696-B199-49BE-8D67-AAA62771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D7058-8B5D-4572-8EF9-E04FCA76A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7113D4-69D0-473E-AEA0-AE399AC9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A88DA0-5D9E-4D99-92B9-5216ED15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84F785-E076-4719-811D-81232986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B36637-F200-4900-B708-62F88DC1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13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E5694-EADF-41BE-A9AA-6939DE48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3BCCE0-C58F-4793-92E8-CBA4F1CC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5C8802-AE56-47A7-8C94-2DED7654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4FF459-2DA4-4B8B-A51A-498C71EEE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7E1528-71D2-42EE-A6CF-B117D9E06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35B760-AEF6-484F-A1EE-8AD045EE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CBFA5A-9F82-4EC9-8F4D-F1D16441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63B40E-B7B2-4431-80C9-502AB809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3D72C-019B-4A5A-85F6-0C9853A2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6447B1-E8D4-4C6D-A313-A8D5D990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BD88D1-32C7-4CAD-9DC0-E7E461C7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B1AF0A-54F1-472E-A1C5-843D7517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7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244E67-A798-4C9D-8018-CBFCDB23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609498-602E-46A9-A074-6098C706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F2B28-D001-452F-839E-92A8F31F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4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BDF7B-1A5A-4FE2-B461-5B56349C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39FDF-CE0C-463B-8557-31FA67FB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ECFC39-A426-4A44-B136-8CB88B51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424C77-94AE-4DA2-A2BA-62D6DFD3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A33B61-38D2-4F5F-BF1D-B14A739F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A3B4F0-6DAE-4095-9A0A-58300BEF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3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64744-ED88-4BFF-A26A-E64F1CA5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A4764B1-839D-4473-870F-43DBE8D7B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2BD86-098A-43DC-9E0B-63E56BF93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15C65F-1B07-460F-8AFF-DF77B4FA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CAE630-CE1A-41E0-955C-AB9B3D85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4D15BF-9B50-45EF-BFF8-F9D09464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824EA6-E931-4B9B-8DB3-688B8589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54537C-1162-46CB-AD4A-01D0684E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1F435-4BED-42D8-8A78-AE0494DE5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4407-6056-42AA-A55C-B0D860301CDA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38E38-E858-4539-B025-6D0D424C3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2FE530-E8F3-4729-BAE0-472274436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565C-E99F-4250-B4D2-540647FD8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9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B5D7C1-D573-4458-B219-6CD1BD74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3810A14-A91A-4115-8A04-538129A20A95}"/>
              </a:ext>
            </a:extLst>
          </p:cNvPr>
          <p:cNvSpPr/>
          <p:nvPr/>
        </p:nvSpPr>
        <p:spPr>
          <a:xfrm>
            <a:off x="151529" y="4909796"/>
            <a:ext cx="6096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自主研发的治疗哮喘的生物制剂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更适合中国人群使用的奥马珠单抗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A3D932B-8A89-417A-81FE-A5E04BC08EEB}"/>
              </a:ext>
            </a:extLst>
          </p:cNvPr>
          <p:cNvSpPr/>
          <p:nvPr/>
        </p:nvSpPr>
        <p:spPr>
          <a:xfrm>
            <a:off x="1578026" y="383375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注射用奥马珠单抗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45F525-2464-4EB5-9A02-CFC1B5D63E12}"/>
              </a:ext>
            </a:extLst>
          </p:cNvPr>
          <p:cNvSpPr/>
          <p:nvPr/>
        </p:nvSpPr>
        <p:spPr>
          <a:xfrm>
            <a:off x="1869833" y="1135045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申请医保支付申报幻灯片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F36C489-0383-412C-B773-7835B2FD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29" y="2985909"/>
            <a:ext cx="5878302" cy="172953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奥迈舒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注射用奥马珠单抗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1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申请中至重度过敏性哮喘医保支付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357559-9E1A-4CD7-BF28-C19BD5FF3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0" y="504720"/>
            <a:ext cx="4434214" cy="836178"/>
          </a:xfrm>
          <a:prstGeom prst="rect">
            <a:avLst/>
          </a:prstGeom>
        </p:spPr>
      </p:pic>
      <p:pic>
        <p:nvPicPr>
          <p:cNvPr id="5" name="图片 4" descr="jc-ppt-16">
            <a:extLst>
              <a:ext uri="{FF2B5EF4-FFF2-40B4-BE49-F238E27FC236}">
                <a16:creationId xmlns:a16="http://schemas.microsoft.com/office/drawing/2014/main" id="{0D052416-62AA-2EA9-A756-92108413E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279" y="214335"/>
            <a:ext cx="1464532" cy="11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7075-21D1-495D-B25C-D2EC3096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4" y="474745"/>
            <a:ext cx="6841066" cy="707250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提升公共健康获益，填补国产哮喘生物制剂空白，医保和临床管理可控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199812" y="355981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C653356-4CE4-47CB-B63A-8CA2952F9AED}"/>
              </a:ext>
            </a:extLst>
          </p:cNvPr>
          <p:cNvSpPr/>
          <p:nvPr/>
        </p:nvSpPr>
        <p:spPr>
          <a:xfrm>
            <a:off x="724133" y="1502878"/>
            <a:ext cx="2766319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提升公共健康获益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1DBECDD-91F6-405A-BFDF-E665376D1368}"/>
              </a:ext>
            </a:extLst>
          </p:cNvPr>
          <p:cNvSpPr/>
          <p:nvPr/>
        </p:nvSpPr>
        <p:spPr>
          <a:xfrm>
            <a:off x="724133" y="1919353"/>
            <a:ext cx="10474809" cy="915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我国总体哮喘控制率仅为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28.5%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，重度哮喘未控制率达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44%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哮喘对患者的工作和生活造成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年内因哮喘加重住院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，请假误工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28.6%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，急诊就医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33.9%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请假误学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13.4%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l-GR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降低哮喘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急性发作次数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，改善哮喘控制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水平，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提升患者生存质量。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D80B792-92C2-4F29-A6CB-F266FC563AA7}"/>
              </a:ext>
            </a:extLst>
          </p:cNvPr>
          <p:cNvSpPr/>
          <p:nvPr/>
        </p:nvSpPr>
        <p:spPr>
          <a:xfrm>
            <a:off x="724133" y="2956317"/>
            <a:ext cx="2766319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A793245-FBEE-4CB4-8886-EFF2234313D5}"/>
              </a:ext>
            </a:extLst>
          </p:cNvPr>
          <p:cNvSpPr/>
          <p:nvPr/>
        </p:nvSpPr>
        <p:spPr>
          <a:xfrm>
            <a:off x="724133" y="4238646"/>
            <a:ext cx="2766319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DF4BF73-82B7-4F37-8C9E-95C71A8636B3}"/>
              </a:ext>
            </a:extLst>
          </p:cNvPr>
          <p:cNvSpPr/>
          <p:nvPr/>
        </p:nvSpPr>
        <p:spPr>
          <a:xfrm>
            <a:off x="724133" y="3381221"/>
            <a:ext cx="10474809" cy="700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填补国产哮喘生物制剂的市场空白，为过敏性哮喘患者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尤其是高剂量激素依赖和激素不能有效控制症状的患者，提供临床亟需的有效、安全的药物。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B0B83B7-53A0-4DC8-B97F-52AC7268260A}"/>
              </a:ext>
            </a:extLst>
          </p:cNvPr>
          <p:cNvSpPr/>
          <p:nvPr/>
        </p:nvSpPr>
        <p:spPr>
          <a:xfrm>
            <a:off x="724133" y="5640043"/>
            <a:ext cx="2766319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临床管理难度低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2188E8F-28A4-468B-87D5-1AC34C12AA78}"/>
              </a:ext>
            </a:extLst>
          </p:cNvPr>
          <p:cNvSpPr/>
          <p:nvPr/>
        </p:nvSpPr>
        <p:spPr>
          <a:xfrm>
            <a:off x="724133" y="6056517"/>
            <a:ext cx="10474809" cy="524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指征明确，明确用于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岁及以上患者，用于经吸入型糖皮质激素和长效吸入型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β2-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肾上腺素受体激动剂治疗后，仍不能有效控制症状的中至重度持续性过敏性哮喘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，滥用风险低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68D3C0-F530-4149-B843-83692B5EE19F}"/>
              </a:ext>
            </a:extLst>
          </p:cNvPr>
          <p:cNvSpPr/>
          <p:nvPr/>
        </p:nvSpPr>
        <p:spPr>
          <a:xfrm>
            <a:off x="724133" y="4645032"/>
            <a:ext cx="10474809" cy="84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中至重度过敏性哮喘患者的治疗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，药品定价低于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同类产品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谈判后价格，药物经济学评估证实其具有显著的成本效果优势，基金影响有限，符合“保基本”原则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0167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D774DFF-1626-4C4E-A599-D011BD98B6D2}"/>
              </a:ext>
            </a:extLst>
          </p:cNvPr>
          <p:cNvSpPr/>
          <p:nvPr/>
        </p:nvSpPr>
        <p:spPr>
          <a:xfrm>
            <a:off x="7520509" y="3279371"/>
            <a:ext cx="3825456" cy="119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重大新药创制科技重大专项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工艺先进，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项发明专利，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产品粘度低，注射更便利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BAFFCBB-70DD-40F6-A2AB-E3CEC5B0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8" y="2616589"/>
            <a:ext cx="1841938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66EE215-EFD5-4C20-B923-F2580BAF8B99}"/>
              </a:ext>
            </a:extLst>
          </p:cNvPr>
          <p:cNvSpPr/>
          <p:nvPr/>
        </p:nvSpPr>
        <p:spPr>
          <a:xfrm>
            <a:off x="3310759" y="837893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FCBB3AA-77D1-4389-A27B-1668CFDC278F}"/>
              </a:ext>
            </a:extLst>
          </p:cNvPr>
          <p:cNvSpPr/>
          <p:nvPr/>
        </p:nvSpPr>
        <p:spPr>
          <a:xfrm>
            <a:off x="3052526" y="837893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F93A0C6-6F08-4789-89D6-D5C77745FD17}"/>
              </a:ext>
            </a:extLst>
          </p:cNvPr>
          <p:cNvSpPr/>
          <p:nvPr/>
        </p:nvSpPr>
        <p:spPr>
          <a:xfrm>
            <a:off x="7630283" y="2763690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605AAAC-948D-413C-9AAE-C88272B0061F}"/>
              </a:ext>
            </a:extLst>
          </p:cNvPr>
          <p:cNvSpPr/>
          <p:nvPr/>
        </p:nvSpPr>
        <p:spPr>
          <a:xfrm>
            <a:off x="7372050" y="2763690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47AC94-310B-40B3-94B2-D785786FA054}"/>
              </a:ext>
            </a:extLst>
          </p:cNvPr>
          <p:cNvSpPr/>
          <p:nvPr/>
        </p:nvSpPr>
        <p:spPr>
          <a:xfrm>
            <a:off x="3310759" y="2783439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0E34F76-EF3B-46A4-B548-2DA0E129D52D}"/>
              </a:ext>
            </a:extLst>
          </p:cNvPr>
          <p:cNvSpPr/>
          <p:nvPr/>
        </p:nvSpPr>
        <p:spPr>
          <a:xfrm>
            <a:off x="3052526" y="2783439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7A82BE1-312F-4788-A169-6C4EBEA9FCEE}"/>
              </a:ext>
            </a:extLst>
          </p:cNvPr>
          <p:cNvSpPr/>
          <p:nvPr/>
        </p:nvSpPr>
        <p:spPr>
          <a:xfrm>
            <a:off x="7630283" y="837893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E2F152F-2AFD-452B-82E1-F8F439C7FF91}"/>
              </a:ext>
            </a:extLst>
          </p:cNvPr>
          <p:cNvSpPr/>
          <p:nvPr/>
        </p:nvSpPr>
        <p:spPr>
          <a:xfrm>
            <a:off x="7372050" y="837893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54DADD4-2472-4439-AF57-601C067C3F50}"/>
              </a:ext>
            </a:extLst>
          </p:cNvPr>
          <p:cNvSpPr/>
          <p:nvPr/>
        </p:nvSpPr>
        <p:spPr>
          <a:xfrm>
            <a:off x="3310758" y="4639775"/>
            <a:ext cx="3715682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75C5278-B1C1-4269-ADFD-52B3BA9D0501}"/>
              </a:ext>
            </a:extLst>
          </p:cNvPr>
          <p:cNvSpPr/>
          <p:nvPr/>
        </p:nvSpPr>
        <p:spPr>
          <a:xfrm>
            <a:off x="3052525" y="4639775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8DF5C9-096A-4B27-A8E1-C1D4E9A52001}"/>
              </a:ext>
            </a:extLst>
          </p:cNvPr>
          <p:cNvSpPr/>
          <p:nvPr/>
        </p:nvSpPr>
        <p:spPr>
          <a:xfrm>
            <a:off x="3200984" y="1375490"/>
            <a:ext cx="3825457" cy="1265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l-GR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国内首个自主研发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的治疗中、重哮喘的生物制剂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中、重度</a:t>
            </a: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哮喘生物制剂市场空白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国产新药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B378AC8-F796-469D-A2EB-2202AA045B5E}"/>
              </a:ext>
            </a:extLst>
          </p:cNvPr>
          <p:cNvSpPr/>
          <p:nvPr/>
        </p:nvSpPr>
        <p:spPr>
          <a:xfrm>
            <a:off x="7520509" y="1404943"/>
            <a:ext cx="3825456" cy="110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中国人群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安全性指标优于参照药品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，完全可替代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0F4345-E47F-4EB6-B2FD-EE835A0D049C}"/>
              </a:ext>
            </a:extLst>
          </p:cNvPr>
          <p:cNvSpPr/>
          <p:nvPr/>
        </p:nvSpPr>
        <p:spPr>
          <a:xfrm>
            <a:off x="3200985" y="3298455"/>
            <a:ext cx="3825456" cy="110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降低急性发作次数，改善哮喘症状评分、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AQLQ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评分及呼气峰值流量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多项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疗效指标优于参照药品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，更适合中国人群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6C38C32-0559-4A42-8864-31D9F837518A}"/>
              </a:ext>
            </a:extLst>
          </p:cNvPr>
          <p:cNvSpPr/>
          <p:nvPr/>
        </p:nvSpPr>
        <p:spPr>
          <a:xfrm>
            <a:off x="3200984" y="5164708"/>
            <a:ext cx="3825456" cy="110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价格低于参照药品，减轻患者负担，实现“保基本”</a:t>
            </a:r>
          </a:p>
        </p:txBody>
      </p:sp>
    </p:spTree>
    <p:extLst>
      <p:ext uri="{BB962C8B-B14F-4D97-AF65-F5344CB8AC3E}">
        <p14:creationId xmlns:p14="http://schemas.microsoft.com/office/powerpoint/2010/main" val="353339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7075-21D1-495D-B25C-D2EC3096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591" y="503549"/>
            <a:ext cx="7050614" cy="707250"/>
          </a:xfrm>
        </p:spPr>
        <p:txBody>
          <a:bodyPr>
            <a:noAutofit/>
          </a:bodyPr>
          <a:lstStyle/>
          <a:p>
            <a:pPr algn="just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是国内首个自主研发的治疗哮喘的生物制剂，填补了国产中、重度哮喘生物制剂的空白</a:t>
            </a:r>
          </a:p>
        </p:txBody>
      </p:sp>
      <p:graphicFrame>
        <p:nvGraphicFramePr>
          <p:cNvPr id="10" name="内容占位符 9">
            <a:extLst>
              <a:ext uri="{FF2B5EF4-FFF2-40B4-BE49-F238E27FC236}">
                <a16:creationId xmlns:a16="http://schemas.microsoft.com/office/drawing/2014/main" id="{B9F0C189-583A-4438-92AB-D048A48B1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74655"/>
              </p:ext>
            </p:extLst>
          </p:nvPr>
        </p:nvGraphicFramePr>
        <p:xfrm>
          <a:off x="1241051" y="1572878"/>
          <a:ext cx="9820959" cy="43628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34354">
                  <a:extLst>
                    <a:ext uri="{9D8B030D-6E8A-4147-A177-3AD203B41FA5}">
                      <a16:colId xmlns:a16="http://schemas.microsoft.com/office/drawing/2014/main" val="1146332769"/>
                    </a:ext>
                  </a:extLst>
                </a:gridCol>
                <a:gridCol w="7986605">
                  <a:extLst>
                    <a:ext uri="{9D8B030D-6E8A-4147-A177-3AD203B41FA5}">
                      <a16:colId xmlns:a16="http://schemas.microsoft.com/office/drawing/2014/main" val="1022654522"/>
                    </a:ext>
                  </a:extLst>
                </a:gridCol>
              </a:tblGrid>
              <a:tr h="7577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75mg/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瓶；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150mg/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18401"/>
                  </a:ext>
                </a:extLst>
              </a:tr>
              <a:tr h="1182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</a:t>
                      </a:r>
                      <a:r>
                        <a:rPr lang="en-US" altLang="zh-CN" sz="18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zh-CN" sz="18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岁及以上患者，用于经吸入型糖皮质激素和长效吸入型</a:t>
                      </a:r>
                      <a:r>
                        <a:rPr lang="en-US" altLang="zh-CN" sz="18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β2-</a:t>
                      </a:r>
                      <a:r>
                        <a:rPr lang="zh-CN" altLang="zh-CN" sz="18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肾上腺素受体激动剂治疗后，仍不能有效控制症状的中至重度持续性过敏性哮喘。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69229"/>
                  </a:ext>
                </a:extLst>
              </a:tr>
              <a:tr h="1115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根据基线</a:t>
                      </a:r>
                      <a:r>
                        <a:rPr lang="en-US" altLang="zh-CN" sz="1800" kern="12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IgE</a:t>
                      </a:r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IU/ml</a:t>
                      </a:r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，治疗开始前测定）和体重（</a:t>
                      </a:r>
                      <a:r>
                        <a:rPr lang="en-US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kg</a:t>
                      </a:r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），确定本品合适的给药剂量和给药频率。每次给药剂量为</a:t>
                      </a:r>
                      <a:r>
                        <a:rPr lang="en-US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75-375 mg</a:t>
                      </a:r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，按照需要分</a:t>
                      </a:r>
                      <a:r>
                        <a:rPr lang="en-US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1-3</a:t>
                      </a:r>
                      <a:r>
                        <a:rPr lang="zh-CN" altLang="zh-CN" sz="18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次注射。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7900"/>
                  </a:ext>
                </a:extLst>
              </a:tr>
              <a:tr h="6538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上市时间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58120"/>
                  </a:ext>
                </a:extLst>
              </a:tr>
              <a:tr h="6538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是否独家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06080"/>
                  </a:ext>
                </a:extLst>
              </a:tr>
            </a:tbl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190668" y="355981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93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7075-21D1-495D-B25C-D2EC3096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28" y="1287314"/>
            <a:ext cx="6841066" cy="707250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参照药品选择目录内注射用奥马珠单抗</a:t>
            </a:r>
          </a:p>
        </p:txBody>
      </p:sp>
      <p:graphicFrame>
        <p:nvGraphicFramePr>
          <p:cNvPr id="10" name="内容占位符 9">
            <a:extLst>
              <a:ext uri="{FF2B5EF4-FFF2-40B4-BE49-F238E27FC236}">
                <a16:creationId xmlns:a16="http://schemas.microsoft.com/office/drawing/2014/main" id="{B9F0C189-583A-4438-92AB-D048A48B1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140235"/>
              </p:ext>
            </p:extLst>
          </p:nvPr>
        </p:nvGraphicFramePr>
        <p:xfrm>
          <a:off x="1241052" y="2477586"/>
          <a:ext cx="9921320" cy="32779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53099">
                  <a:extLst>
                    <a:ext uri="{9D8B030D-6E8A-4147-A177-3AD203B41FA5}">
                      <a16:colId xmlns:a16="http://schemas.microsoft.com/office/drawing/2014/main" val="1146332769"/>
                    </a:ext>
                  </a:extLst>
                </a:gridCol>
                <a:gridCol w="8068221">
                  <a:extLst>
                    <a:ext uri="{9D8B030D-6E8A-4147-A177-3AD203B41FA5}">
                      <a16:colId xmlns:a16="http://schemas.microsoft.com/office/drawing/2014/main" val="1022654522"/>
                    </a:ext>
                  </a:extLst>
                </a:gridCol>
              </a:tblGrid>
              <a:tr h="810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注射用奥马珠单抗（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/>
                        </a:rPr>
                        <a:t>茁乐</a:t>
                      </a:r>
                      <a:r>
                        <a:rPr lang="en-US" altLang="zh-CN" sz="1800" b="0" baseline="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/>
                        </a:rPr>
                        <a:t>®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79808"/>
                  </a:ext>
                </a:extLst>
              </a:tr>
              <a:tr h="24673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参照药品原因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、同适应症：均适用于中至重度持续性过敏性哮喘患者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、同作用机制：均为</a:t>
                      </a:r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IgE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重组人源化单克隆抗体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、同给药途径：均为皮下注射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期临床试验对照药品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、临床应用最广泛</a:t>
                      </a:r>
                      <a:endParaRPr lang="zh-CN" altLang="en-US" sz="18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12850"/>
                  </a:ext>
                </a:extLst>
              </a:tr>
            </a:tbl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190668" y="355981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51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7075-21D1-495D-B25C-D2EC3096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4" y="474745"/>
            <a:ext cx="7250854" cy="707250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我国哮喘患病率高，病情控制率低，严重影响患者身心健康和生活质量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199812" y="355981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0054911-5393-4133-8692-D13D3FCDB4F6}"/>
              </a:ext>
            </a:extLst>
          </p:cNvPr>
          <p:cNvGrpSpPr/>
          <p:nvPr/>
        </p:nvGrpSpPr>
        <p:grpSpPr>
          <a:xfrm>
            <a:off x="728240" y="5157896"/>
            <a:ext cx="1237279" cy="1214737"/>
            <a:chOff x="2358108" y="2022651"/>
            <a:chExt cx="1389718" cy="1389718"/>
          </a:xfrm>
        </p:grpSpPr>
        <p:sp>
          <p:nvSpPr>
            <p:cNvPr id="17" name="ValueBack1">
              <a:extLst>
                <a:ext uri="{FF2B5EF4-FFF2-40B4-BE49-F238E27FC236}">
                  <a16:creationId xmlns:a16="http://schemas.microsoft.com/office/drawing/2014/main" id="{C91AD73A-2AAD-4B46-ABA4-75BBEF9CBF50}"/>
                </a:ext>
              </a:extLst>
            </p:cNvPr>
            <p:cNvSpPr/>
            <p:nvPr/>
          </p:nvSpPr>
          <p:spPr>
            <a:xfrm>
              <a:off x="2358108" y="2022651"/>
              <a:ext cx="1389718" cy="13897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ValueShape1">
              <a:extLst>
                <a:ext uri="{FF2B5EF4-FFF2-40B4-BE49-F238E27FC236}">
                  <a16:creationId xmlns:a16="http://schemas.microsoft.com/office/drawing/2014/main" id="{5061277C-C96C-447F-9323-13604AFEE31F}"/>
                </a:ext>
              </a:extLst>
            </p:cNvPr>
            <p:cNvSpPr/>
            <p:nvPr/>
          </p:nvSpPr>
          <p:spPr>
            <a:xfrm flipH="1">
              <a:off x="2509090" y="2173633"/>
              <a:ext cx="1087755" cy="1087755"/>
            </a:xfrm>
            <a:prstGeom prst="pie">
              <a:avLst>
                <a:gd name="adj1" fmla="val 16200000"/>
                <a:gd name="adj2" fmla="val 432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ValueText1">
              <a:extLst>
                <a:ext uri="{FF2B5EF4-FFF2-40B4-BE49-F238E27FC236}">
                  <a16:creationId xmlns:a16="http://schemas.microsoft.com/office/drawing/2014/main" id="{2B5912A4-3D51-4DC6-9E3C-45DFC9C8E7DC}"/>
                </a:ext>
              </a:extLst>
            </p:cNvPr>
            <p:cNvSpPr txBox="1"/>
            <p:nvPr/>
          </p:nvSpPr>
          <p:spPr>
            <a:xfrm>
              <a:off x="2836637" y="2876377"/>
              <a:ext cx="582472" cy="371580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prstTxWarp prst="textPlain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Impact" panose="020B0806030902050204" pitchFamily="34" charset="0"/>
                </a:rPr>
                <a:t>27%</a:t>
              </a:r>
              <a:endPara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77FB929-83EB-4705-86BE-3F0086DB9F9F}"/>
              </a:ext>
            </a:extLst>
          </p:cNvPr>
          <p:cNvGrpSpPr/>
          <p:nvPr/>
        </p:nvGrpSpPr>
        <p:grpSpPr>
          <a:xfrm>
            <a:off x="2177019" y="5153092"/>
            <a:ext cx="1237279" cy="1214737"/>
            <a:chOff x="5396175" y="2020722"/>
            <a:chExt cx="1389718" cy="1389718"/>
          </a:xfrm>
        </p:grpSpPr>
        <p:sp>
          <p:nvSpPr>
            <p:cNvPr id="21" name="ValueBack2">
              <a:extLst>
                <a:ext uri="{FF2B5EF4-FFF2-40B4-BE49-F238E27FC236}">
                  <a16:creationId xmlns:a16="http://schemas.microsoft.com/office/drawing/2014/main" id="{A5677007-F0BB-4B28-B3A1-92FFD58C7F7B}"/>
                </a:ext>
              </a:extLst>
            </p:cNvPr>
            <p:cNvSpPr/>
            <p:nvPr/>
          </p:nvSpPr>
          <p:spPr>
            <a:xfrm>
              <a:off x="5396175" y="2020722"/>
              <a:ext cx="1389718" cy="13897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ValueShape2">
              <a:extLst>
                <a:ext uri="{FF2B5EF4-FFF2-40B4-BE49-F238E27FC236}">
                  <a16:creationId xmlns:a16="http://schemas.microsoft.com/office/drawing/2014/main" id="{CB12034D-925D-46B5-B0B1-A0CB5A896FFF}"/>
                </a:ext>
              </a:extLst>
            </p:cNvPr>
            <p:cNvSpPr/>
            <p:nvPr/>
          </p:nvSpPr>
          <p:spPr>
            <a:xfrm flipH="1">
              <a:off x="5547157" y="2171704"/>
              <a:ext cx="1087755" cy="1087755"/>
            </a:xfrm>
            <a:prstGeom prst="pie">
              <a:avLst>
                <a:gd name="adj1" fmla="val 16200000"/>
                <a:gd name="adj2" fmla="val 1728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ValueText2">
              <a:extLst>
                <a:ext uri="{FF2B5EF4-FFF2-40B4-BE49-F238E27FC236}">
                  <a16:creationId xmlns:a16="http://schemas.microsoft.com/office/drawing/2014/main" id="{14F487D5-4D20-4770-970A-40E8AF3231DB}"/>
                </a:ext>
              </a:extLst>
            </p:cNvPr>
            <p:cNvSpPr txBox="1"/>
            <p:nvPr/>
          </p:nvSpPr>
          <p:spPr>
            <a:xfrm>
              <a:off x="5836695" y="2873570"/>
              <a:ext cx="582472" cy="371580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prstTxWarp prst="textPlain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Impact" panose="020B0806030902050204" pitchFamily="34" charset="0"/>
                </a:rPr>
                <a:t>33%</a:t>
              </a:r>
              <a:endPara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DFF23D35-8DE1-47F0-A8A0-6634E1D6E1E6}"/>
              </a:ext>
            </a:extLst>
          </p:cNvPr>
          <p:cNvSpPr/>
          <p:nvPr/>
        </p:nvSpPr>
        <p:spPr>
          <a:xfrm>
            <a:off x="1021321" y="6413178"/>
            <a:ext cx="543739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抑郁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418F9B-34B8-4AF8-AA0E-6D690FD87637}"/>
              </a:ext>
            </a:extLst>
          </p:cNvPr>
          <p:cNvSpPr/>
          <p:nvPr/>
        </p:nvSpPr>
        <p:spPr>
          <a:xfrm>
            <a:off x="2544059" y="6409855"/>
            <a:ext cx="543739" cy="30777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焦虑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8D532C1-CC09-44BE-87EB-D6C1747870A7}"/>
              </a:ext>
            </a:extLst>
          </p:cNvPr>
          <p:cNvSpPr/>
          <p:nvPr/>
        </p:nvSpPr>
        <p:spPr>
          <a:xfrm>
            <a:off x="1684419" y="4787683"/>
            <a:ext cx="902811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/>
                <a:ea typeface="微软雅黑"/>
              </a:rPr>
              <a:t>精神状态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3DA2F40-0286-458F-8FFC-04E829512FD2}"/>
              </a:ext>
            </a:extLst>
          </p:cNvPr>
          <p:cNvSpPr/>
          <p:nvPr/>
        </p:nvSpPr>
        <p:spPr>
          <a:xfrm>
            <a:off x="9054621" y="4823677"/>
            <a:ext cx="902811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劳动能力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532C7F8-0B60-47A8-85E0-DEDE94A9DDD1}"/>
              </a:ext>
            </a:extLst>
          </p:cNvPr>
          <p:cNvGrpSpPr/>
          <p:nvPr/>
        </p:nvGrpSpPr>
        <p:grpSpPr>
          <a:xfrm>
            <a:off x="4888019" y="5357282"/>
            <a:ext cx="3434429" cy="1201095"/>
            <a:chOff x="4306221" y="2967457"/>
            <a:chExt cx="3434429" cy="1201095"/>
          </a:xfrm>
        </p:grpSpPr>
        <p:sp>
          <p:nvSpPr>
            <p:cNvPr id="60" name="RelativeShape1">
              <a:extLst>
                <a:ext uri="{FF2B5EF4-FFF2-40B4-BE49-F238E27FC236}">
                  <a16:creationId xmlns:a16="http://schemas.microsoft.com/office/drawing/2014/main" id="{DD947053-2965-4E2F-9DEC-86D1BA77686B}"/>
                </a:ext>
              </a:extLst>
            </p:cNvPr>
            <p:cNvSpPr/>
            <p:nvPr/>
          </p:nvSpPr>
          <p:spPr bwMode="auto">
            <a:xfrm>
              <a:off x="4683591" y="3143559"/>
              <a:ext cx="3057059" cy="18009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61" name="ValueShape1">
              <a:extLst>
                <a:ext uri="{FF2B5EF4-FFF2-40B4-BE49-F238E27FC236}">
                  <a16:creationId xmlns:a16="http://schemas.microsoft.com/office/drawing/2014/main" id="{E3F2A5F9-6F88-4610-A74A-5D125E697B51}"/>
                </a:ext>
              </a:extLst>
            </p:cNvPr>
            <p:cNvSpPr/>
            <p:nvPr/>
          </p:nvSpPr>
          <p:spPr bwMode="auto">
            <a:xfrm>
              <a:off x="4683591" y="3143559"/>
              <a:ext cx="550271" cy="18009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62" name="RelativeShape2">
              <a:extLst>
                <a:ext uri="{FF2B5EF4-FFF2-40B4-BE49-F238E27FC236}">
                  <a16:creationId xmlns:a16="http://schemas.microsoft.com/office/drawing/2014/main" id="{832101E7-43CB-4968-9A1A-BB92AB111E33}"/>
                </a:ext>
              </a:extLst>
            </p:cNvPr>
            <p:cNvSpPr/>
            <p:nvPr/>
          </p:nvSpPr>
          <p:spPr bwMode="auto">
            <a:xfrm>
              <a:off x="4683592" y="3812354"/>
              <a:ext cx="3057058" cy="18009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63" name="ValueShape2">
              <a:extLst>
                <a:ext uri="{FF2B5EF4-FFF2-40B4-BE49-F238E27FC236}">
                  <a16:creationId xmlns:a16="http://schemas.microsoft.com/office/drawing/2014/main" id="{06E43A56-F50F-48AF-8669-52E3F3053480}"/>
                </a:ext>
              </a:extLst>
            </p:cNvPr>
            <p:cNvSpPr/>
            <p:nvPr/>
          </p:nvSpPr>
          <p:spPr bwMode="auto">
            <a:xfrm>
              <a:off x="4683592" y="3812354"/>
              <a:ext cx="1956517" cy="18009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64" name="ValueBack1">
              <a:extLst>
                <a:ext uri="{FF2B5EF4-FFF2-40B4-BE49-F238E27FC236}">
                  <a16:creationId xmlns:a16="http://schemas.microsoft.com/office/drawing/2014/main" id="{6ACFAA98-53ED-4DC4-A473-319C031FC688}"/>
                </a:ext>
              </a:extLst>
            </p:cNvPr>
            <p:cNvSpPr/>
            <p:nvPr/>
          </p:nvSpPr>
          <p:spPr bwMode="auto">
            <a:xfrm>
              <a:off x="4306221" y="2967457"/>
              <a:ext cx="532300" cy="5323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65" name="ValueBack2">
              <a:extLst>
                <a:ext uri="{FF2B5EF4-FFF2-40B4-BE49-F238E27FC236}">
                  <a16:creationId xmlns:a16="http://schemas.microsoft.com/office/drawing/2014/main" id="{4C88BDE3-6F5D-447F-918D-601430A3CDFD}"/>
                </a:ext>
              </a:extLst>
            </p:cNvPr>
            <p:cNvSpPr/>
            <p:nvPr/>
          </p:nvSpPr>
          <p:spPr bwMode="auto">
            <a:xfrm>
              <a:off x="4306221" y="3636252"/>
              <a:ext cx="532300" cy="5323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66" name="IconShape1">
              <a:extLst>
                <a:ext uri="{FF2B5EF4-FFF2-40B4-BE49-F238E27FC236}">
                  <a16:creationId xmlns:a16="http://schemas.microsoft.com/office/drawing/2014/main" id="{5994B4CE-08B1-4AE2-AAA4-7A353A376138}"/>
                </a:ext>
              </a:extLst>
            </p:cNvPr>
            <p:cNvSpPr/>
            <p:nvPr/>
          </p:nvSpPr>
          <p:spPr bwMode="auto">
            <a:xfrm>
              <a:off x="4412681" y="3112303"/>
              <a:ext cx="319380" cy="242607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IconShape2">
              <a:extLst>
                <a:ext uri="{FF2B5EF4-FFF2-40B4-BE49-F238E27FC236}">
                  <a16:creationId xmlns:a16="http://schemas.microsoft.com/office/drawing/2014/main" id="{C56907E3-4FF6-44FA-A3FF-E6F893D2794F}"/>
                </a:ext>
              </a:extLst>
            </p:cNvPr>
            <p:cNvSpPr/>
            <p:nvPr/>
          </p:nvSpPr>
          <p:spPr bwMode="auto">
            <a:xfrm>
              <a:off x="4391096" y="3759850"/>
              <a:ext cx="362550" cy="285103"/>
            </a:xfrm>
            <a:custGeom>
              <a:avLst/>
              <a:gdLst>
                <a:gd name="T0" fmla="*/ 2297 w 2795"/>
                <a:gd name="T1" fmla="*/ 2201 h 2201"/>
                <a:gd name="T2" fmla="*/ 1968 w 2795"/>
                <a:gd name="T3" fmla="*/ 2201 h 2201"/>
                <a:gd name="T4" fmla="*/ 124 w 2795"/>
                <a:gd name="T5" fmla="*/ 1973 h 2201"/>
                <a:gd name="T6" fmla="*/ 352 w 2795"/>
                <a:gd name="T7" fmla="*/ 1495 h 2201"/>
                <a:gd name="T8" fmla="*/ 2190 w 2795"/>
                <a:gd name="T9" fmla="*/ 1495 h 2201"/>
                <a:gd name="T10" fmla="*/ 2364 w 2795"/>
                <a:gd name="T11" fmla="*/ 1562 h 2201"/>
                <a:gd name="T12" fmla="*/ 2257 w 2795"/>
                <a:gd name="T13" fmla="*/ 1628 h 2201"/>
                <a:gd name="T14" fmla="*/ 2297 w 2795"/>
                <a:gd name="T15" fmla="*/ 2067 h 2201"/>
                <a:gd name="T16" fmla="*/ 2649 w 2795"/>
                <a:gd name="T17" fmla="*/ 1342 h 2201"/>
                <a:gd name="T18" fmla="*/ 2483 w 2795"/>
                <a:gd name="T19" fmla="*/ 1409 h 2201"/>
                <a:gd name="T20" fmla="*/ 913 w 2795"/>
                <a:gd name="T21" fmla="*/ 1409 h 2201"/>
                <a:gd name="T22" fmla="*/ 701 w 2795"/>
                <a:gd name="T23" fmla="*/ 1019 h 2201"/>
                <a:gd name="T24" fmla="*/ 2253 w 2795"/>
                <a:gd name="T25" fmla="*/ 807 h 2201"/>
                <a:gd name="T26" fmla="*/ 2583 w 2795"/>
                <a:gd name="T27" fmla="*/ 807 h 2201"/>
                <a:gd name="T28" fmla="*/ 2583 w 2795"/>
                <a:gd name="T29" fmla="*/ 940 h 2201"/>
                <a:gd name="T30" fmla="*/ 2549 w 2795"/>
                <a:gd name="T31" fmla="*/ 1275 h 2201"/>
                <a:gd name="T32" fmla="*/ 2649 w 2795"/>
                <a:gd name="T33" fmla="*/ 1342 h 2201"/>
                <a:gd name="T34" fmla="*/ 2253 w 2795"/>
                <a:gd name="T35" fmla="*/ 1275 h 2201"/>
                <a:gd name="T36" fmla="*/ 2416 w 2795"/>
                <a:gd name="T37" fmla="*/ 940 h 2201"/>
                <a:gd name="T38" fmla="*/ 913 w 2795"/>
                <a:gd name="T39" fmla="*/ 940 h 2201"/>
                <a:gd name="T40" fmla="*/ 834 w 2795"/>
                <a:gd name="T41" fmla="*/ 1197 h 2201"/>
                <a:gd name="T42" fmla="*/ 2728 w 2795"/>
                <a:gd name="T43" fmla="*/ 0 h 2201"/>
                <a:gd name="T44" fmla="*/ 638 w 2795"/>
                <a:gd name="T45" fmla="*/ 0 h 2201"/>
                <a:gd name="T46" fmla="*/ 0 w 2795"/>
                <a:gd name="T47" fmla="*/ 67 h 2201"/>
                <a:gd name="T48" fmla="*/ 124 w 2795"/>
                <a:gd name="T49" fmla="*/ 134 h 2201"/>
                <a:gd name="T50" fmla="*/ 73 w 2795"/>
                <a:gd name="T51" fmla="*/ 800 h 2201"/>
                <a:gd name="T52" fmla="*/ 308 w 2795"/>
                <a:gd name="T53" fmla="*/ 800 h 2201"/>
                <a:gd name="T54" fmla="*/ 257 w 2795"/>
                <a:gd name="T55" fmla="*/ 134 h 2201"/>
                <a:gd name="T56" fmla="*/ 571 w 2795"/>
                <a:gd name="T57" fmla="*/ 659 h 2201"/>
                <a:gd name="T58" fmla="*/ 2157 w 2795"/>
                <a:gd name="T59" fmla="*/ 726 h 2201"/>
                <a:gd name="T60" fmla="*/ 2224 w 2795"/>
                <a:gd name="T61" fmla="*/ 134 h 2201"/>
                <a:gd name="T62" fmla="*/ 2795 w 2795"/>
                <a:gd name="T63" fmla="*/ 67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95" h="2201">
                  <a:moveTo>
                    <a:pt x="2364" y="2134"/>
                  </a:moveTo>
                  <a:cubicBezTo>
                    <a:pt x="2364" y="2171"/>
                    <a:pt x="2334" y="2201"/>
                    <a:pt x="2297" y="2201"/>
                  </a:cubicBezTo>
                  <a:lnTo>
                    <a:pt x="2190" y="2201"/>
                  </a:lnTo>
                  <a:lnTo>
                    <a:pt x="1968" y="2201"/>
                  </a:lnTo>
                  <a:lnTo>
                    <a:pt x="352" y="2201"/>
                  </a:lnTo>
                  <a:cubicBezTo>
                    <a:pt x="226" y="2201"/>
                    <a:pt x="124" y="2098"/>
                    <a:pt x="124" y="1973"/>
                  </a:cubicBezTo>
                  <a:lnTo>
                    <a:pt x="124" y="1723"/>
                  </a:lnTo>
                  <a:cubicBezTo>
                    <a:pt x="124" y="1597"/>
                    <a:pt x="226" y="1495"/>
                    <a:pt x="352" y="1495"/>
                  </a:cubicBezTo>
                  <a:lnTo>
                    <a:pt x="1968" y="1495"/>
                  </a:lnTo>
                  <a:lnTo>
                    <a:pt x="2190" y="1495"/>
                  </a:lnTo>
                  <a:lnTo>
                    <a:pt x="2297" y="1495"/>
                  </a:lnTo>
                  <a:cubicBezTo>
                    <a:pt x="2334" y="1495"/>
                    <a:pt x="2364" y="1525"/>
                    <a:pt x="2364" y="1562"/>
                  </a:cubicBezTo>
                  <a:cubicBezTo>
                    <a:pt x="2364" y="1599"/>
                    <a:pt x="2334" y="1628"/>
                    <a:pt x="2297" y="1628"/>
                  </a:cubicBezTo>
                  <a:lnTo>
                    <a:pt x="2257" y="1628"/>
                  </a:lnTo>
                  <a:lnTo>
                    <a:pt x="2257" y="2067"/>
                  </a:lnTo>
                  <a:lnTo>
                    <a:pt x="2297" y="2067"/>
                  </a:lnTo>
                  <a:cubicBezTo>
                    <a:pt x="2334" y="2067"/>
                    <a:pt x="2364" y="2097"/>
                    <a:pt x="2364" y="2134"/>
                  </a:cubicBezTo>
                  <a:close/>
                  <a:moveTo>
                    <a:pt x="2649" y="1342"/>
                  </a:moveTo>
                  <a:cubicBezTo>
                    <a:pt x="2649" y="1379"/>
                    <a:pt x="2620" y="1409"/>
                    <a:pt x="2583" y="1409"/>
                  </a:cubicBezTo>
                  <a:lnTo>
                    <a:pt x="2483" y="1409"/>
                  </a:lnTo>
                  <a:lnTo>
                    <a:pt x="2254" y="1409"/>
                  </a:lnTo>
                  <a:lnTo>
                    <a:pt x="913" y="1409"/>
                  </a:lnTo>
                  <a:cubicBezTo>
                    <a:pt x="796" y="1409"/>
                    <a:pt x="701" y="1314"/>
                    <a:pt x="701" y="1197"/>
                  </a:cubicBezTo>
                  <a:lnTo>
                    <a:pt x="701" y="1019"/>
                  </a:lnTo>
                  <a:cubicBezTo>
                    <a:pt x="701" y="902"/>
                    <a:pt x="796" y="807"/>
                    <a:pt x="913" y="807"/>
                  </a:cubicBezTo>
                  <a:lnTo>
                    <a:pt x="2253" y="807"/>
                  </a:lnTo>
                  <a:lnTo>
                    <a:pt x="2483" y="807"/>
                  </a:lnTo>
                  <a:lnTo>
                    <a:pt x="2583" y="807"/>
                  </a:lnTo>
                  <a:cubicBezTo>
                    <a:pt x="2620" y="807"/>
                    <a:pt x="2649" y="837"/>
                    <a:pt x="2649" y="874"/>
                  </a:cubicBezTo>
                  <a:cubicBezTo>
                    <a:pt x="2649" y="911"/>
                    <a:pt x="2620" y="940"/>
                    <a:pt x="2583" y="940"/>
                  </a:cubicBezTo>
                  <a:lnTo>
                    <a:pt x="2549" y="940"/>
                  </a:lnTo>
                  <a:lnTo>
                    <a:pt x="2549" y="1275"/>
                  </a:lnTo>
                  <a:lnTo>
                    <a:pt x="2583" y="1275"/>
                  </a:lnTo>
                  <a:cubicBezTo>
                    <a:pt x="2620" y="1275"/>
                    <a:pt x="2649" y="1305"/>
                    <a:pt x="2649" y="1342"/>
                  </a:cubicBezTo>
                  <a:close/>
                  <a:moveTo>
                    <a:pt x="913" y="1275"/>
                  </a:moveTo>
                  <a:lnTo>
                    <a:pt x="2253" y="1275"/>
                  </a:lnTo>
                  <a:lnTo>
                    <a:pt x="2416" y="1275"/>
                  </a:lnTo>
                  <a:lnTo>
                    <a:pt x="2416" y="940"/>
                  </a:lnTo>
                  <a:lnTo>
                    <a:pt x="2253" y="940"/>
                  </a:lnTo>
                  <a:lnTo>
                    <a:pt x="913" y="940"/>
                  </a:lnTo>
                  <a:cubicBezTo>
                    <a:pt x="869" y="940"/>
                    <a:pt x="834" y="976"/>
                    <a:pt x="834" y="1019"/>
                  </a:cubicBezTo>
                  <a:lnTo>
                    <a:pt x="834" y="1197"/>
                  </a:lnTo>
                  <a:cubicBezTo>
                    <a:pt x="834" y="1240"/>
                    <a:pt x="869" y="1275"/>
                    <a:pt x="913" y="1275"/>
                  </a:cubicBezTo>
                  <a:close/>
                  <a:moveTo>
                    <a:pt x="2728" y="0"/>
                  </a:moveTo>
                  <a:lnTo>
                    <a:pt x="2157" y="0"/>
                  </a:lnTo>
                  <a:lnTo>
                    <a:pt x="638" y="0"/>
                  </a:ln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24" y="134"/>
                  </a:lnTo>
                  <a:lnTo>
                    <a:pt x="124" y="704"/>
                  </a:lnTo>
                  <a:cubicBezTo>
                    <a:pt x="93" y="725"/>
                    <a:pt x="73" y="760"/>
                    <a:pt x="73" y="800"/>
                  </a:cubicBezTo>
                  <a:cubicBezTo>
                    <a:pt x="73" y="865"/>
                    <a:pt x="126" y="917"/>
                    <a:pt x="191" y="917"/>
                  </a:cubicBezTo>
                  <a:cubicBezTo>
                    <a:pt x="255" y="917"/>
                    <a:pt x="308" y="865"/>
                    <a:pt x="308" y="800"/>
                  </a:cubicBezTo>
                  <a:cubicBezTo>
                    <a:pt x="308" y="760"/>
                    <a:pt x="288" y="725"/>
                    <a:pt x="257" y="704"/>
                  </a:cubicBezTo>
                  <a:lnTo>
                    <a:pt x="257" y="134"/>
                  </a:lnTo>
                  <a:lnTo>
                    <a:pt x="571" y="134"/>
                  </a:lnTo>
                  <a:lnTo>
                    <a:pt x="571" y="659"/>
                  </a:lnTo>
                  <a:cubicBezTo>
                    <a:pt x="571" y="696"/>
                    <a:pt x="601" y="726"/>
                    <a:pt x="638" y="726"/>
                  </a:cubicBezTo>
                  <a:lnTo>
                    <a:pt x="2157" y="726"/>
                  </a:lnTo>
                  <a:cubicBezTo>
                    <a:pt x="2194" y="726"/>
                    <a:pt x="2224" y="696"/>
                    <a:pt x="2224" y="659"/>
                  </a:cubicBezTo>
                  <a:lnTo>
                    <a:pt x="2224" y="134"/>
                  </a:lnTo>
                  <a:lnTo>
                    <a:pt x="2728" y="134"/>
                  </a:lnTo>
                  <a:cubicBezTo>
                    <a:pt x="2765" y="134"/>
                    <a:pt x="2795" y="104"/>
                    <a:pt x="2795" y="67"/>
                  </a:cubicBezTo>
                  <a:cubicBezTo>
                    <a:pt x="2795" y="30"/>
                    <a:pt x="2765" y="0"/>
                    <a:pt x="27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ValueText1">
              <a:extLst>
                <a:ext uri="{FF2B5EF4-FFF2-40B4-BE49-F238E27FC236}">
                  <a16:creationId xmlns:a16="http://schemas.microsoft.com/office/drawing/2014/main" id="{CD890FEF-D8D7-4529-A48F-001F32C7DDAB}"/>
                </a:ext>
              </a:extLst>
            </p:cNvPr>
            <p:cNvSpPr txBox="1"/>
            <p:nvPr/>
          </p:nvSpPr>
          <p:spPr>
            <a:xfrm>
              <a:off x="5317907" y="3054060"/>
              <a:ext cx="528549" cy="3590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0">
                  <a:solidFill>
                    <a:srgbClr val="0070C0"/>
                  </a:solidFill>
                  <a:latin typeface="Impact" panose="020B0806030902050204" pitchFamily="34" charset="0"/>
                </a:rPr>
                <a:t>18.4%</a:t>
              </a:r>
              <a:endParaRPr lang="en-US" sz="6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9" name="ValueText2">
              <a:extLst>
                <a:ext uri="{FF2B5EF4-FFF2-40B4-BE49-F238E27FC236}">
                  <a16:creationId xmlns:a16="http://schemas.microsoft.com/office/drawing/2014/main" id="{FE5E1713-45C8-47A8-975B-CCE171467CF4}"/>
                </a:ext>
              </a:extLst>
            </p:cNvPr>
            <p:cNvSpPr txBox="1"/>
            <p:nvPr/>
          </p:nvSpPr>
          <p:spPr>
            <a:xfrm>
              <a:off x="6724155" y="3722856"/>
              <a:ext cx="511770" cy="3590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63.6%</a:t>
              </a:r>
              <a:endParaRPr lang="en-US" sz="6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38972EE8-52BB-4690-B58B-87EB2EEB5448}"/>
              </a:ext>
            </a:extLst>
          </p:cNvPr>
          <p:cNvSpPr/>
          <p:nvPr/>
        </p:nvSpPr>
        <p:spPr>
          <a:xfrm>
            <a:off x="3875738" y="546147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职工误工：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7419516-7A55-4C7A-85FB-EF88E491128E}"/>
              </a:ext>
            </a:extLst>
          </p:cNvPr>
          <p:cNvSpPr/>
          <p:nvPr/>
        </p:nvSpPr>
        <p:spPr>
          <a:xfrm>
            <a:off x="3875738" y="617926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学生误学：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9D4099A-9F90-4CFD-BCB8-BF14D4F71A63}"/>
              </a:ext>
            </a:extLst>
          </p:cNvPr>
          <p:cNvSpPr/>
          <p:nvPr/>
        </p:nvSpPr>
        <p:spPr>
          <a:xfrm>
            <a:off x="4923509" y="4816885"/>
            <a:ext cx="1082348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学习与工作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94C781A-C911-417E-A017-6E2C0FDF0502}"/>
              </a:ext>
            </a:extLst>
          </p:cNvPr>
          <p:cNvGrpSpPr/>
          <p:nvPr/>
        </p:nvGrpSpPr>
        <p:grpSpPr>
          <a:xfrm>
            <a:off x="9247365" y="5346424"/>
            <a:ext cx="3434429" cy="1201095"/>
            <a:chOff x="4306221" y="2967457"/>
            <a:chExt cx="3434429" cy="1201095"/>
          </a:xfrm>
        </p:grpSpPr>
        <p:sp>
          <p:nvSpPr>
            <p:cNvPr id="74" name="RelativeShape1">
              <a:extLst>
                <a:ext uri="{FF2B5EF4-FFF2-40B4-BE49-F238E27FC236}">
                  <a16:creationId xmlns:a16="http://schemas.microsoft.com/office/drawing/2014/main" id="{FD14F648-CD14-47DA-9292-ABBA05FFE0EA}"/>
                </a:ext>
              </a:extLst>
            </p:cNvPr>
            <p:cNvSpPr/>
            <p:nvPr/>
          </p:nvSpPr>
          <p:spPr bwMode="auto">
            <a:xfrm>
              <a:off x="4683591" y="3143559"/>
              <a:ext cx="3057059" cy="18009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75" name="ValueShape1">
              <a:extLst>
                <a:ext uri="{FF2B5EF4-FFF2-40B4-BE49-F238E27FC236}">
                  <a16:creationId xmlns:a16="http://schemas.microsoft.com/office/drawing/2014/main" id="{40F779C7-65EA-491C-BA2E-BF68C34581F3}"/>
                </a:ext>
              </a:extLst>
            </p:cNvPr>
            <p:cNvSpPr/>
            <p:nvPr/>
          </p:nvSpPr>
          <p:spPr bwMode="auto">
            <a:xfrm>
              <a:off x="4683591" y="3143559"/>
              <a:ext cx="427988" cy="18009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76" name="RelativeShape2">
              <a:extLst>
                <a:ext uri="{FF2B5EF4-FFF2-40B4-BE49-F238E27FC236}">
                  <a16:creationId xmlns:a16="http://schemas.microsoft.com/office/drawing/2014/main" id="{1ADFEB2C-38DC-4123-A434-4B84A46AFE5B}"/>
                </a:ext>
              </a:extLst>
            </p:cNvPr>
            <p:cNvSpPr/>
            <p:nvPr/>
          </p:nvSpPr>
          <p:spPr bwMode="auto">
            <a:xfrm>
              <a:off x="4683592" y="3812354"/>
              <a:ext cx="3057058" cy="18009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77" name="ValueShape2">
              <a:extLst>
                <a:ext uri="{FF2B5EF4-FFF2-40B4-BE49-F238E27FC236}">
                  <a16:creationId xmlns:a16="http://schemas.microsoft.com/office/drawing/2014/main" id="{A208F187-3525-427F-A65B-F2ACDCFD8FE5}"/>
                </a:ext>
              </a:extLst>
            </p:cNvPr>
            <p:cNvSpPr/>
            <p:nvPr/>
          </p:nvSpPr>
          <p:spPr bwMode="auto">
            <a:xfrm>
              <a:off x="4683592" y="3812354"/>
              <a:ext cx="1161682" cy="18009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78" name="ValueBack1">
              <a:extLst>
                <a:ext uri="{FF2B5EF4-FFF2-40B4-BE49-F238E27FC236}">
                  <a16:creationId xmlns:a16="http://schemas.microsoft.com/office/drawing/2014/main" id="{EE8B0FE6-2E4A-4D8B-9B71-19126863A7AF}"/>
                </a:ext>
              </a:extLst>
            </p:cNvPr>
            <p:cNvSpPr/>
            <p:nvPr/>
          </p:nvSpPr>
          <p:spPr bwMode="auto">
            <a:xfrm>
              <a:off x="4306221" y="2967457"/>
              <a:ext cx="532300" cy="5323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79" name="ValueBack2">
              <a:extLst>
                <a:ext uri="{FF2B5EF4-FFF2-40B4-BE49-F238E27FC236}">
                  <a16:creationId xmlns:a16="http://schemas.microsoft.com/office/drawing/2014/main" id="{786C609F-1A53-4AE0-91DE-4EF8EC9A21CA}"/>
                </a:ext>
              </a:extLst>
            </p:cNvPr>
            <p:cNvSpPr/>
            <p:nvPr/>
          </p:nvSpPr>
          <p:spPr bwMode="auto">
            <a:xfrm>
              <a:off x="4306221" y="3636252"/>
              <a:ext cx="532300" cy="5323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80" name="IconShape1">
              <a:extLst>
                <a:ext uri="{FF2B5EF4-FFF2-40B4-BE49-F238E27FC236}">
                  <a16:creationId xmlns:a16="http://schemas.microsoft.com/office/drawing/2014/main" id="{877315C0-AE5D-48C1-B670-1533500B57B2}"/>
                </a:ext>
              </a:extLst>
            </p:cNvPr>
            <p:cNvSpPr/>
            <p:nvPr/>
          </p:nvSpPr>
          <p:spPr bwMode="auto">
            <a:xfrm>
              <a:off x="4441083" y="3726717"/>
              <a:ext cx="263463" cy="319379"/>
            </a:xfrm>
            <a:custGeom>
              <a:avLst/>
              <a:gdLst>
                <a:gd name="connsiteX0" fmla="*/ 120011 w 497496"/>
                <a:gd name="connsiteY0" fmla="*/ 206273 h 603083"/>
                <a:gd name="connsiteX1" fmla="*/ 133876 w 497496"/>
                <a:gd name="connsiteY1" fmla="*/ 278854 h 603083"/>
                <a:gd name="connsiteX2" fmla="*/ 70763 w 497496"/>
                <a:gd name="connsiteY2" fmla="*/ 394889 h 603083"/>
                <a:gd name="connsiteX3" fmla="*/ 208464 w 497496"/>
                <a:gd name="connsiteY3" fmla="*/ 532412 h 603083"/>
                <a:gd name="connsiteX4" fmla="*/ 327997 w 497496"/>
                <a:gd name="connsiteY4" fmla="*/ 463173 h 603083"/>
                <a:gd name="connsiteX5" fmla="*/ 358119 w 497496"/>
                <a:gd name="connsiteY5" fmla="*/ 539574 h 603083"/>
                <a:gd name="connsiteX6" fmla="*/ 208464 w 497496"/>
                <a:gd name="connsiteY6" fmla="*/ 603083 h 603083"/>
                <a:gd name="connsiteX7" fmla="*/ 0 w 497496"/>
                <a:gd name="connsiteY7" fmla="*/ 394889 h 603083"/>
                <a:gd name="connsiteX8" fmla="*/ 120011 w 497496"/>
                <a:gd name="connsiteY8" fmla="*/ 206273 h 603083"/>
                <a:gd name="connsiteX9" fmla="*/ 180255 w 497496"/>
                <a:gd name="connsiteY9" fmla="*/ 0 h 603083"/>
                <a:gd name="connsiteX10" fmla="*/ 255322 w 497496"/>
                <a:gd name="connsiteY10" fmla="*/ 74960 h 603083"/>
                <a:gd name="connsiteX11" fmla="*/ 234284 w 497496"/>
                <a:gd name="connsiteY11" fmla="*/ 127480 h 603083"/>
                <a:gd name="connsiteX12" fmla="*/ 230938 w 497496"/>
                <a:gd name="connsiteY12" fmla="*/ 130822 h 603083"/>
                <a:gd name="connsiteX13" fmla="*/ 237153 w 497496"/>
                <a:gd name="connsiteY13" fmla="*/ 164244 h 603083"/>
                <a:gd name="connsiteX14" fmla="*/ 362425 w 497496"/>
                <a:gd name="connsiteY14" fmla="*/ 164244 h 603083"/>
                <a:gd name="connsiteX15" fmla="*/ 401153 w 497496"/>
                <a:gd name="connsiteY15" fmla="*/ 202918 h 603083"/>
                <a:gd name="connsiteX16" fmla="*/ 362425 w 497496"/>
                <a:gd name="connsiteY16" fmla="*/ 241591 h 603083"/>
                <a:gd name="connsiteX17" fmla="*/ 251975 w 497496"/>
                <a:gd name="connsiteY17" fmla="*/ 241591 h 603083"/>
                <a:gd name="connsiteX18" fmla="*/ 259147 w 497496"/>
                <a:gd name="connsiteY18" fmla="*/ 278833 h 603083"/>
                <a:gd name="connsiteX19" fmla="*/ 361946 w 497496"/>
                <a:gd name="connsiteY19" fmla="*/ 278833 h 603083"/>
                <a:gd name="connsiteX20" fmla="*/ 399241 w 497496"/>
                <a:gd name="connsiteY20" fmla="*/ 308435 h 603083"/>
                <a:gd name="connsiteX21" fmla="*/ 494868 w 497496"/>
                <a:gd name="connsiteY21" fmla="*/ 550026 h 603083"/>
                <a:gd name="connsiteX22" fmla="*/ 472874 w 497496"/>
                <a:gd name="connsiteY22" fmla="*/ 600159 h 603083"/>
                <a:gd name="connsiteX23" fmla="*/ 459008 w 497496"/>
                <a:gd name="connsiteY23" fmla="*/ 602546 h 603083"/>
                <a:gd name="connsiteX24" fmla="*/ 422670 w 497496"/>
                <a:gd name="connsiteY24" fmla="*/ 578196 h 603083"/>
                <a:gd name="connsiteX25" fmla="*/ 335171 w 497496"/>
                <a:gd name="connsiteY25" fmla="*/ 356180 h 603083"/>
                <a:gd name="connsiteX26" fmla="*/ 227112 w 497496"/>
                <a:gd name="connsiteY26" fmla="*/ 356180 h 603083"/>
                <a:gd name="connsiteX27" fmla="*/ 226634 w 497496"/>
                <a:gd name="connsiteY27" fmla="*/ 356180 h 603083"/>
                <a:gd name="connsiteX28" fmla="*/ 223287 w 497496"/>
                <a:gd name="connsiteY28" fmla="*/ 355703 h 603083"/>
                <a:gd name="connsiteX29" fmla="*/ 222809 w 497496"/>
                <a:gd name="connsiteY29" fmla="*/ 355703 h 603083"/>
                <a:gd name="connsiteX30" fmla="*/ 219940 w 497496"/>
                <a:gd name="connsiteY30" fmla="*/ 355225 h 603083"/>
                <a:gd name="connsiteX31" fmla="*/ 218506 w 497496"/>
                <a:gd name="connsiteY31" fmla="*/ 355225 h 603083"/>
                <a:gd name="connsiteX32" fmla="*/ 216115 w 497496"/>
                <a:gd name="connsiteY32" fmla="*/ 354270 h 603083"/>
                <a:gd name="connsiteX33" fmla="*/ 215159 w 497496"/>
                <a:gd name="connsiteY33" fmla="*/ 353793 h 603083"/>
                <a:gd name="connsiteX34" fmla="*/ 212768 w 497496"/>
                <a:gd name="connsiteY34" fmla="*/ 353315 h 603083"/>
                <a:gd name="connsiteX35" fmla="*/ 211334 w 497496"/>
                <a:gd name="connsiteY35" fmla="*/ 352838 h 603083"/>
                <a:gd name="connsiteX36" fmla="*/ 208943 w 497496"/>
                <a:gd name="connsiteY36" fmla="*/ 351406 h 603083"/>
                <a:gd name="connsiteX37" fmla="*/ 208465 w 497496"/>
                <a:gd name="connsiteY37" fmla="*/ 350928 h 603083"/>
                <a:gd name="connsiteX38" fmla="*/ 206553 w 497496"/>
                <a:gd name="connsiteY38" fmla="*/ 349973 h 603083"/>
                <a:gd name="connsiteX39" fmla="*/ 205596 w 497496"/>
                <a:gd name="connsiteY39" fmla="*/ 349496 h 603083"/>
                <a:gd name="connsiteX40" fmla="*/ 202728 w 497496"/>
                <a:gd name="connsiteY40" fmla="*/ 347586 h 603083"/>
                <a:gd name="connsiteX41" fmla="*/ 202249 w 497496"/>
                <a:gd name="connsiteY41" fmla="*/ 346631 h 603083"/>
                <a:gd name="connsiteX42" fmla="*/ 199859 w 497496"/>
                <a:gd name="connsiteY42" fmla="*/ 344721 h 603083"/>
                <a:gd name="connsiteX43" fmla="*/ 199381 w 497496"/>
                <a:gd name="connsiteY43" fmla="*/ 344244 h 603083"/>
                <a:gd name="connsiteX44" fmla="*/ 197468 w 497496"/>
                <a:gd name="connsiteY44" fmla="*/ 342334 h 603083"/>
                <a:gd name="connsiteX45" fmla="*/ 196990 w 497496"/>
                <a:gd name="connsiteY45" fmla="*/ 341379 h 603083"/>
                <a:gd name="connsiteX46" fmla="*/ 195556 w 497496"/>
                <a:gd name="connsiteY46" fmla="*/ 339469 h 603083"/>
                <a:gd name="connsiteX47" fmla="*/ 194599 w 497496"/>
                <a:gd name="connsiteY47" fmla="*/ 338514 h 603083"/>
                <a:gd name="connsiteX48" fmla="*/ 193643 w 497496"/>
                <a:gd name="connsiteY48" fmla="*/ 336605 h 603083"/>
                <a:gd name="connsiteX49" fmla="*/ 192687 w 497496"/>
                <a:gd name="connsiteY49" fmla="*/ 335172 h 603083"/>
                <a:gd name="connsiteX50" fmla="*/ 191731 w 497496"/>
                <a:gd name="connsiteY50" fmla="*/ 333262 h 603083"/>
                <a:gd name="connsiteX51" fmla="*/ 191252 w 497496"/>
                <a:gd name="connsiteY51" fmla="*/ 331830 h 603083"/>
                <a:gd name="connsiteX52" fmla="*/ 190774 w 497496"/>
                <a:gd name="connsiteY52" fmla="*/ 329920 h 603083"/>
                <a:gd name="connsiteX53" fmla="*/ 189340 w 497496"/>
                <a:gd name="connsiteY53" fmla="*/ 326101 h 603083"/>
                <a:gd name="connsiteX54" fmla="*/ 189340 w 497496"/>
                <a:gd name="connsiteY54" fmla="*/ 324668 h 603083"/>
                <a:gd name="connsiteX55" fmla="*/ 154914 w 497496"/>
                <a:gd name="connsiteY55" fmla="*/ 146101 h 603083"/>
                <a:gd name="connsiteX56" fmla="*/ 150133 w 497496"/>
                <a:gd name="connsiteY56" fmla="*/ 144191 h 603083"/>
                <a:gd name="connsiteX57" fmla="*/ 104710 w 497496"/>
                <a:gd name="connsiteY57" fmla="*/ 74960 h 603083"/>
                <a:gd name="connsiteX58" fmla="*/ 180255 w 497496"/>
                <a:gd name="connsiteY58" fmla="*/ 0 h 6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7496" h="603083">
                  <a:moveTo>
                    <a:pt x="120011" y="206273"/>
                  </a:moveTo>
                  <a:lnTo>
                    <a:pt x="133876" y="278854"/>
                  </a:lnTo>
                  <a:cubicBezTo>
                    <a:pt x="94670" y="304162"/>
                    <a:pt x="70763" y="348093"/>
                    <a:pt x="70763" y="394889"/>
                  </a:cubicBezTo>
                  <a:cubicBezTo>
                    <a:pt x="70763" y="470813"/>
                    <a:pt x="132442" y="532412"/>
                    <a:pt x="208464" y="532412"/>
                  </a:cubicBezTo>
                  <a:cubicBezTo>
                    <a:pt x="258190" y="532412"/>
                    <a:pt x="303612" y="505194"/>
                    <a:pt x="327997" y="463173"/>
                  </a:cubicBezTo>
                  <a:lnTo>
                    <a:pt x="358119" y="539574"/>
                  </a:lnTo>
                  <a:cubicBezTo>
                    <a:pt x="318912" y="579685"/>
                    <a:pt x="264884" y="603083"/>
                    <a:pt x="208464" y="603083"/>
                  </a:cubicBezTo>
                  <a:cubicBezTo>
                    <a:pt x="93713" y="603083"/>
                    <a:pt x="0" y="509491"/>
                    <a:pt x="0" y="394889"/>
                  </a:cubicBezTo>
                  <a:cubicBezTo>
                    <a:pt x="0" y="313235"/>
                    <a:pt x="46857" y="240654"/>
                    <a:pt x="120011" y="206273"/>
                  </a:cubicBezTo>
                  <a:close/>
                  <a:moveTo>
                    <a:pt x="180255" y="0"/>
                  </a:moveTo>
                  <a:cubicBezTo>
                    <a:pt x="221853" y="0"/>
                    <a:pt x="255322" y="33899"/>
                    <a:pt x="255322" y="74960"/>
                  </a:cubicBezTo>
                  <a:cubicBezTo>
                    <a:pt x="255322" y="94536"/>
                    <a:pt x="247672" y="113156"/>
                    <a:pt x="234284" y="127480"/>
                  </a:cubicBezTo>
                  <a:lnTo>
                    <a:pt x="230938" y="130822"/>
                  </a:lnTo>
                  <a:lnTo>
                    <a:pt x="237153" y="164244"/>
                  </a:lnTo>
                  <a:lnTo>
                    <a:pt x="362425" y="164244"/>
                  </a:lnTo>
                  <a:cubicBezTo>
                    <a:pt x="383941" y="164244"/>
                    <a:pt x="401153" y="181432"/>
                    <a:pt x="401153" y="202918"/>
                  </a:cubicBezTo>
                  <a:cubicBezTo>
                    <a:pt x="401153" y="223926"/>
                    <a:pt x="383941" y="241591"/>
                    <a:pt x="362425" y="241591"/>
                  </a:cubicBezTo>
                  <a:lnTo>
                    <a:pt x="251975" y="241591"/>
                  </a:lnTo>
                  <a:lnTo>
                    <a:pt x="259147" y="278833"/>
                  </a:lnTo>
                  <a:lnTo>
                    <a:pt x="361946" y="278833"/>
                  </a:lnTo>
                  <a:cubicBezTo>
                    <a:pt x="379637" y="278833"/>
                    <a:pt x="394938" y="291246"/>
                    <a:pt x="399241" y="308435"/>
                  </a:cubicBezTo>
                  <a:lnTo>
                    <a:pt x="494868" y="550026"/>
                  </a:lnTo>
                  <a:cubicBezTo>
                    <a:pt x="502518" y="569602"/>
                    <a:pt x="492955" y="592042"/>
                    <a:pt x="472874" y="600159"/>
                  </a:cubicBezTo>
                  <a:cubicBezTo>
                    <a:pt x="468570" y="602069"/>
                    <a:pt x="463789" y="602546"/>
                    <a:pt x="459008" y="602546"/>
                  </a:cubicBezTo>
                  <a:cubicBezTo>
                    <a:pt x="442751" y="602546"/>
                    <a:pt x="428407" y="592997"/>
                    <a:pt x="422670" y="578196"/>
                  </a:cubicBezTo>
                  <a:lnTo>
                    <a:pt x="335171" y="356180"/>
                  </a:lnTo>
                  <a:lnTo>
                    <a:pt x="227112" y="356180"/>
                  </a:lnTo>
                  <a:lnTo>
                    <a:pt x="226634" y="356180"/>
                  </a:lnTo>
                  <a:cubicBezTo>
                    <a:pt x="225678" y="356180"/>
                    <a:pt x="224244" y="355703"/>
                    <a:pt x="223287" y="355703"/>
                  </a:cubicBezTo>
                  <a:lnTo>
                    <a:pt x="222809" y="355703"/>
                  </a:lnTo>
                  <a:cubicBezTo>
                    <a:pt x="221853" y="355703"/>
                    <a:pt x="220897" y="355225"/>
                    <a:pt x="219940" y="355225"/>
                  </a:cubicBezTo>
                  <a:lnTo>
                    <a:pt x="218506" y="355225"/>
                  </a:lnTo>
                  <a:cubicBezTo>
                    <a:pt x="218028" y="354748"/>
                    <a:pt x="217072" y="354748"/>
                    <a:pt x="216115" y="354270"/>
                  </a:cubicBezTo>
                  <a:lnTo>
                    <a:pt x="215159" y="353793"/>
                  </a:lnTo>
                  <a:cubicBezTo>
                    <a:pt x="214203" y="353793"/>
                    <a:pt x="213725" y="353315"/>
                    <a:pt x="212768" y="353315"/>
                  </a:cubicBezTo>
                  <a:lnTo>
                    <a:pt x="211334" y="352838"/>
                  </a:lnTo>
                  <a:cubicBezTo>
                    <a:pt x="210856" y="352361"/>
                    <a:pt x="210378" y="351883"/>
                    <a:pt x="208943" y="351406"/>
                  </a:cubicBezTo>
                  <a:lnTo>
                    <a:pt x="208465" y="350928"/>
                  </a:lnTo>
                  <a:cubicBezTo>
                    <a:pt x="207509" y="350928"/>
                    <a:pt x="207031" y="350451"/>
                    <a:pt x="206553" y="349973"/>
                  </a:cubicBezTo>
                  <a:lnTo>
                    <a:pt x="205596" y="349496"/>
                  </a:lnTo>
                  <a:cubicBezTo>
                    <a:pt x="204640" y="348541"/>
                    <a:pt x="203684" y="348063"/>
                    <a:pt x="202728" y="347586"/>
                  </a:cubicBezTo>
                  <a:lnTo>
                    <a:pt x="202249" y="346631"/>
                  </a:lnTo>
                  <a:cubicBezTo>
                    <a:pt x="201293" y="346154"/>
                    <a:pt x="200815" y="345676"/>
                    <a:pt x="199859" y="344721"/>
                  </a:cubicBezTo>
                  <a:lnTo>
                    <a:pt x="199381" y="344244"/>
                  </a:lnTo>
                  <a:cubicBezTo>
                    <a:pt x="198903" y="343289"/>
                    <a:pt x="197946" y="342811"/>
                    <a:pt x="197468" y="342334"/>
                  </a:cubicBezTo>
                  <a:lnTo>
                    <a:pt x="196990" y="341379"/>
                  </a:lnTo>
                  <a:cubicBezTo>
                    <a:pt x="196512" y="340902"/>
                    <a:pt x="196034" y="339947"/>
                    <a:pt x="195556" y="339469"/>
                  </a:cubicBezTo>
                  <a:lnTo>
                    <a:pt x="194599" y="338514"/>
                  </a:lnTo>
                  <a:cubicBezTo>
                    <a:pt x="194121" y="337559"/>
                    <a:pt x="193643" y="337082"/>
                    <a:pt x="193643" y="336605"/>
                  </a:cubicBezTo>
                  <a:lnTo>
                    <a:pt x="192687" y="335172"/>
                  </a:lnTo>
                  <a:cubicBezTo>
                    <a:pt x="192687" y="334695"/>
                    <a:pt x="192209" y="333740"/>
                    <a:pt x="191731" y="333262"/>
                  </a:cubicBezTo>
                  <a:lnTo>
                    <a:pt x="191252" y="331830"/>
                  </a:lnTo>
                  <a:cubicBezTo>
                    <a:pt x="191252" y="331353"/>
                    <a:pt x="190774" y="330875"/>
                    <a:pt x="190774" y="329920"/>
                  </a:cubicBezTo>
                  <a:lnTo>
                    <a:pt x="189340" y="326101"/>
                  </a:lnTo>
                  <a:cubicBezTo>
                    <a:pt x="189340" y="325623"/>
                    <a:pt x="189340" y="325146"/>
                    <a:pt x="189340" y="324668"/>
                  </a:cubicBezTo>
                  <a:lnTo>
                    <a:pt x="154914" y="146101"/>
                  </a:lnTo>
                  <a:lnTo>
                    <a:pt x="150133" y="144191"/>
                  </a:lnTo>
                  <a:cubicBezTo>
                    <a:pt x="122879" y="132255"/>
                    <a:pt x="104710" y="105040"/>
                    <a:pt x="104710" y="74960"/>
                  </a:cubicBezTo>
                  <a:cubicBezTo>
                    <a:pt x="104710" y="33899"/>
                    <a:pt x="138658" y="0"/>
                    <a:pt x="180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IconShape2">
              <a:extLst>
                <a:ext uri="{FF2B5EF4-FFF2-40B4-BE49-F238E27FC236}">
                  <a16:creationId xmlns:a16="http://schemas.microsoft.com/office/drawing/2014/main" id="{C55D8786-6266-411C-A48E-3A1CB1533583}"/>
                </a:ext>
              </a:extLst>
            </p:cNvPr>
            <p:cNvSpPr/>
            <p:nvPr/>
          </p:nvSpPr>
          <p:spPr bwMode="auto">
            <a:xfrm>
              <a:off x="4391096" y="3144728"/>
              <a:ext cx="362550" cy="177986"/>
            </a:xfrm>
            <a:custGeom>
              <a:avLst/>
              <a:gdLst>
                <a:gd name="connsiteX0" fmla="*/ 493675 w 606721"/>
                <a:gd name="connsiteY0" fmla="*/ 267020 h 297857"/>
                <a:gd name="connsiteX1" fmla="*/ 575884 w 606721"/>
                <a:gd name="connsiteY1" fmla="*/ 267020 h 297857"/>
                <a:gd name="connsiteX2" fmla="*/ 575884 w 606721"/>
                <a:gd name="connsiteY2" fmla="*/ 297857 h 297857"/>
                <a:gd name="connsiteX3" fmla="*/ 493675 w 606721"/>
                <a:gd name="connsiteY3" fmla="*/ 297857 h 297857"/>
                <a:gd name="connsiteX4" fmla="*/ 30837 w 606721"/>
                <a:gd name="connsiteY4" fmla="*/ 267020 h 297857"/>
                <a:gd name="connsiteX5" fmla="*/ 113116 w 606721"/>
                <a:gd name="connsiteY5" fmla="*/ 267020 h 297857"/>
                <a:gd name="connsiteX6" fmla="*/ 113116 w 606721"/>
                <a:gd name="connsiteY6" fmla="*/ 297857 h 297857"/>
                <a:gd name="connsiteX7" fmla="*/ 30837 w 606721"/>
                <a:gd name="connsiteY7" fmla="*/ 297857 h 297857"/>
                <a:gd name="connsiteX8" fmla="*/ 481430 w 606721"/>
                <a:gd name="connsiteY8" fmla="*/ 47041 h 297857"/>
                <a:gd name="connsiteX9" fmla="*/ 551608 w 606721"/>
                <a:gd name="connsiteY9" fmla="*/ 65624 h 297857"/>
                <a:gd name="connsiteX10" fmla="*/ 551892 w 606721"/>
                <a:gd name="connsiteY10" fmla="*/ 102767 h 297857"/>
                <a:gd name="connsiteX11" fmla="*/ 551892 w 606721"/>
                <a:gd name="connsiteY11" fmla="*/ 108736 h 297857"/>
                <a:gd name="connsiteX12" fmla="*/ 51304 w 606721"/>
                <a:gd name="connsiteY12" fmla="*/ 112905 h 297857"/>
                <a:gd name="connsiteX13" fmla="*/ 51209 w 606721"/>
                <a:gd name="connsiteY13" fmla="*/ 102767 h 297857"/>
                <a:gd name="connsiteX14" fmla="*/ 51019 w 606721"/>
                <a:gd name="connsiteY14" fmla="*/ 89691 h 297857"/>
                <a:gd name="connsiteX15" fmla="*/ 126938 w 606721"/>
                <a:gd name="connsiteY15" fmla="*/ 61076 h 297857"/>
                <a:gd name="connsiteX16" fmla="*/ 381550 w 606721"/>
                <a:gd name="connsiteY16" fmla="*/ 82111 h 297857"/>
                <a:gd name="connsiteX17" fmla="*/ 399865 w 606721"/>
                <a:gd name="connsiteY17" fmla="*/ 90638 h 297857"/>
                <a:gd name="connsiteX18" fmla="*/ 481430 w 606721"/>
                <a:gd name="connsiteY18" fmla="*/ 47041 h 297857"/>
                <a:gd name="connsiteX19" fmla="*/ 561364 w 606721"/>
                <a:gd name="connsiteY19" fmla="*/ 0 h 297857"/>
                <a:gd name="connsiteX20" fmla="*/ 606721 w 606721"/>
                <a:gd name="connsiteY20" fmla="*/ 0 h 297857"/>
                <a:gd name="connsiteX21" fmla="*/ 606721 w 606721"/>
                <a:gd name="connsiteY21" fmla="*/ 256717 h 297857"/>
                <a:gd name="connsiteX22" fmla="*/ 586225 w 606721"/>
                <a:gd name="connsiteY22" fmla="*/ 256717 h 297857"/>
                <a:gd name="connsiteX23" fmla="*/ 483365 w 606721"/>
                <a:gd name="connsiteY23" fmla="*/ 256717 h 297857"/>
                <a:gd name="connsiteX24" fmla="*/ 123451 w 606721"/>
                <a:gd name="connsiteY24" fmla="*/ 256717 h 297857"/>
                <a:gd name="connsiteX25" fmla="*/ 20591 w 606721"/>
                <a:gd name="connsiteY25" fmla="*/ 256717 h 297857"/>
                <a:gd name="connsiteX26" fmla="*/ 0 w 606721"/>
                <a:gd name="connsiteY26" fmla="*/ 256717 h 297857"/>
                <a:gd name="connsiteX27" fmla="*/ 0 w 606721"/>
                <a:gd name="connsiteY27" fmla="*/ 61597 h 297857"/>
                <a:gd name="connsiteX28" fmla="*/ 40328 w 606721"/>
                <a:gd name="connsiteY28" fmla="*/ 61313 h 297857"/>
                <a:gd name="connsiteX29" fmla="*/ 41182 w 606721"/>
                <a:gd name="connsiteY29" fmla="*/ 118266 h 297857"/>
                <a:gd name="connsiteX30" fmla="*/ 41182 w 606721"/>
                <a:gd name="connsiteY30" fmla="*/ 123289 h 297857"/>
                <a:gd name="connsiteX31" fmla="*/ 49248 w 606721"/>
                <a:gd name="connsiteY31" fmla="*/ 123194 h 297857"/>
                <a:gd name="connsiteX32" fmla="*/ 51430 w 606721"/>
                <a:gd name="connsiteY32" fmla="*/ 123194 h 297857"/>
                <a:gd name="connsiteX33" fmla="*/ 100962 w 606721"/>
                <a:gd name="connsiteY33" fmla="*/ 122720 h 297857"/>
                <a:gd name="connsiteX34" fmla="*/ 161027 w 606721"/>
                <a:gd name="connsiteY34" fmla="*/ 122246 h 297857"/>
                <a:gd name="connsiteX35" fmla="*/ 477862 w 606721"/>
                <a:gd name="connsiteY35" fmla="*/ 119593 h 297857"/>
                <a:gd name="connsiteX36" fmla="*/ 488110 w 606721"/>
                <a:gd name="connsiteY36" fmla="*/ 119498 h 297857"/>
                <a:gd name="connsiteX37" fmla="*/ 537452 w 606721"/>
                <a:gd name="connsiteY37" fmla="*/ 119119 h 297857"/>
                <a:gd name="connsiteX38" fmla="*/ 538591 w 606721"/>
                <a:gd name="connsiteY38" fmla="*/ 119119 h 297857"/>
                <a:gd name="connsiteX39" fmla="*/ 562218 w 606721"/>
                <a:gd name="connsiteY39" fmla="*/ 118929 h 297857"/>
                <a:gd name="connsiteX40" fmla="*/ 562218 w 606721"/>
                <a:gd name="connsiteY40" fmla="*/ 112959 h 297857"/>
                <a:gd name="connsiteX41" fmla="*/ 562123 w 606721"/>
                <a:gd name="connsiteY41" fmla="*/ 102725 h 297857"/>
                <a:gd name="connsiteX42" fmla="*/ 561934 w 606721"/>
                <a:gd name="connsiteY42" fmla="*/ 7675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6721" h="297857">
                  <a:moveTo>
                    <a:pt x="493675" y="267020"/>
                  </a:moveTo>
                  <a:lnTo>
                    <a:pt x="575884" y="267020"/>
                  </a:lnTo>
                  <a:lnTo>
                    <a:pt x="575884" y="297857"/>
                  </a:lnTo>
                  <a:lnTo>
                    <a:pt x="493675" y="297857"/>
                  </a:lnTo>
                  <a:close/>
                  <a:moveTo>
                    <a:pt x="30837" y="267020"/>
                  </a:moveTo>
                  <a:lnTo>
                    <a:pt x="113116" y="267020"/>
                  </a:lnTo>
                  <a:lnTo>
                    <a:pt x="113116" y="297857"/>
                  </a:lnTo>
                  <a:lnTo>
                    <a:pt x="30837" y="297857"/>
                  </a:lnTo>
                  <a:close/>
                  <a:moveTo>
                    <a:pt x="481430" y="47041"/>
                  </a:moveTo>
                  <a:cubicBezTo>
                    <a:pt x="509046" y="44139"/>
                    <a:pt x="534763" y="51601"/>
                    <a:pt x="551608" y="65624"/>
                  </a:cubicBezTo>
                  <a:lnTo>
                    <a:pt x="551892" y="102767"/>
                  </a:lnTo>
                  <a:lnTo>
                    <a:pt x="551892" y="108736"/>
                  </a:lnTo>
                  <a:lnTo>
                    <a:pt x="51304" y="112905"/>
                  </a:lnTo>
                  <a:lnTo>
                    <a:pt x="51209" y="102767"/>
                  </a:lnTo>
                  <a:lnTo>
                    <a:pt x="51019" y="89691"/>
                  </a:lnTo>
                  <a:cubicBezTo>
                    <a:pt x="62122" y="69414"/>
                    <a:pt x="92680" y="60318"/>
                    <a:pt x="126938" y="61076"/>
                  </a:cubicBezTo>
                  <a:cubicBezTo>
                    <a:pt x="186534" y="62402"/>
                    <a:pt x="325275" y="58328"/>
                    <a:pt x="381550" y="82111"/>
                  </a:cubicBezTo>
                  <a:cubicBezTo>
                    <a:pt x="384207" y="81542"/>
                    <a:pt x="397208" y="91207"/>
                    <a:pt x="399865" y="90638"/>
                  </a:cubicBezTo>
                  <a:cubicBezTo>
                    <a:pt x="424301" y="63208"/>
                    <a:pt x="453815" y="49942"/>
                    <a:pt x="481430" y="47041"/>
                  </a:cubicBezTo>
                  <a:close/>
                  <a:moveTo>
                    <a:pt x="561364" y="0"/>
                  </a:moveTo>
                  <a:lnTo>
                    <a:pt x="606721" y="0"/>
                  </a:lnTo>
                  <a:lnTo>
                    <a:pt x="606721" y="256717"/>
                  </a:lnTo>
                  <a:lnTo>
                    <a:pt x="586225" y="256717"/>
                  </a:lnTo>
                  <a:lnTo>
                    <a:pt x="483365" y="256717"/>
                  </a:lnTo>
                  <a:lnTo>
                    <a:pt x="123451" y="256717"/>
                  </a:lnTo>
                  <a:lnTo>
                    <a:pt x="20591" y="256717"/>
                  </a:lnTo>
                  <a:lnTo>
                    <a:pt x="0" y="256717"/>
                  </a:lnTo>
                  <a:lnTo>
                    <a:pt x="0" y="61597"/>
                  </a:lnTo>
                  <a:lnTo>
                    <a:pt x="40328" y="61313"/>
                  </a:lnTo>
                  <a:lnTo>
                    <a:pt x="41182" y="118266"/>
                  </a:lnTo>
                  <a:lnTo>
                    <a:pt x="41182" y="123289"/>
                  </a:lnTo>
                  <a:lnTo>
                    <a:pt x="49248" y="123194"/>
                  </a:lnTo>
                  <a:lnTo>
                    <a:pt x="51430" y="123194"/>
                  </a:lnTo>
                  <a:lnTo>
                    <a:pt x="100962" y="122720"/>
                  </a:lnTo>
                  <a:lnTo>
                    <a:pt x="161027" y="122246"/>
                  </a:lnTo>
                  <a:lnTo>
                    <a:pt x="477862" y="119593"/>
                  </a:lnTo>
                  <a:lnTo>
                    <a:pt x="488110" y="119498"/>
                  </a:lnTo>
                  <a:lnTo>
                    <a:pt x="537452" y="119119"/>
                  </a:lnTo>
                  <a:lnTo>
                    <a:pt x="538591" y="119119"/>
                  </a:lnTo>
                  <a:lnTo>
                    <a:pt x="562218" y="118929"/>
                  </a:lnTo>
                  <a:lnTo>
                    <a:pt x="562218" y="112959"/>
                  </a:lnTo>
                  <a:lnTo>
                    <a:pt x="562123" y="102725"/>
                  </a:lnTo>
                  <a:lnTo>
                    <a:pt x="561934" y="76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ValueText1">
              <a:extLst>
                <a:ext uri="{FF2B5EF4-FFF2-40B4-BE49-F238E27FC236}">
                  <a16:creationId xmlns:a16="http://schemas.microsoft.com/office/drawing/2014/main" id="{6464F764-34C7-4565-8549-8DE229F5E5E2}"/>
                </a:ext>
              </a:extLst>
            </p:cNvPr>
            <p:cNvSpPr txBox="1"/>
            <p:nvPr/>
          </p:nvSpPr>
          <p:spPr>
            <a:xfrm>
              <a:off x="5195624" y="3054060"/>
              <a:ext cx="420228" cy="3590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 dirty="0">
                  <a:solidFill>
                    <a:srgbClr val="0070C0"/>
                  </a:solidFill>
                  <a:latin typeface="Impact" panose="020B0806030902050204" pitchFamily="34" charset="0"/>
                </a:rPr>
                <a:t>14%</a:t>
              </a:r>
              <a:endParaRPr lang="en-US" sz="600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3" name="ValueText2">
              <a:extLst>
                <a:ext uri="{FF2B5EF4-FFF2-40B4-BE49-F238E27FC236}">
                  <a16:creationId xmlns:a16="http://schemas.microsoft.com/office/drawing/2014/main" id="{DFC02FD5-005E-478F-96EB-14D5922C9455}"/>
                </a:ext>
              </a:extLst>
            </p:cNvPr>
            <p:cNvSpPr txBox="1"/>
            <p:nvPr/>
          </p:nvSpPr>
          <p:spPr>
            <a:xfrm>
              <a:off x="5929320" y="3722856"/>
              <a:ext cx="420228" cy="3590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38%</a:t>
              </a:r>
              <a:endParaRPr lang="en-US" sz="6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B64B8BB4-C0F8-4B02-84CE-97EFDAF3A62F}"/>
              </a:ext>
            </a:extLst>
          </p:cNvPr>
          <p:cNvSpPr/>
          <p:nvPr/>
        </p:nvSpPr>
        <p:spPr>
          <a:xfrm>
            <a:off x="8062451" y="54382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完全丧失者：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7D99DFE4-9F42-4900-8203-542966FF1A84}"/>
              </a:ext>
            </a:extLst>
          </p:cNvPr>
          <p:cNvSpPr/>
          <p:nvPr/>
        </p:nvSpPr>
        <p:spPr>
          <a:xfrm>
            <a:off x="8062451" y="615607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部分丧失者：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763285-3762-4A2F-A467-17DEF55C1CDE}"/>
              </a:ext>
            </a:extLst>
          </p:cNvPr>
          <p:cNvSpPr/>
          <p:nvPr/>
        </p:nvSpPr>
        <p:spPr>
          <a:xfrm>
            <a:off x="450208" y="1913324"/>
            <a:ext cx="5488255" cy="2414864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12687D-C8BC-47A7-B7F0-758AF32F1B8A}"/>
              </a:ext>
            </a:extLst>
          </p:cNvPr>
          <p:cNvSpPr/>
          <p:nvPr/>
        </p:nvSpPr>
        <p:spPr>
          <a:xfrm>
            <a:off x="567645" y="1989101"/>
            <a:ext cx="519163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疾病信息：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过敏性哮喘又称变应性哮喘或特应性哮喘，是指由过敏原（也称变应原）引起和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或触发的一类哮喘，既往也称为外源性哮喘，非过敏性哮喘既往也称为内源性哮喘。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中国成人哮喘患病率为</a:t>
            </a:r>
            <a:r>
              <a:rPr lang="en-US" altLang="zh-CN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1.24%</a:t>
            </a: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，重度哮喘未控制率达</a:t>
            </a:r>
            <a:r>
              <a:rPr lang="en-US" altLang="zh-CN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44%</a:t>
            </a: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10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重度哮喘患者中，过敏性哮喘的比例达</a:t>
            </a:r>
            <a:r>
              <a:rPr lang="en-US" altLang="zh-CN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50%-90%</a:t>
            </a: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C6191A7-E83E-4E20-8C63-1F2A71B1050F}"/>
              </a:ext>
            </a:extLst>
          </p:cNvPr>
          <p:cNvSpPr/>
          <p:nvPr/>
        </p:nvSpPr>
        <p:spPr>
          <a:xfrm>
            <a:off x="6310491" y="1910345"/>
            <a:ext cx="5488255" cy="242463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BA73002-E0D9-4D84-A45A-A418CC1AC45A}"/>
              </a:ext>
            </a:extLst>
          </p:cNvPr>
          <p:cNvSpPr/>
          <p:nvPr/>
        </p:nvSpPr>
        <p:spPr>
          <a:xfrm>
            <a:off x="6427928" y="1986122"/>
            <a:ext cx="51916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临床需求：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重度哮喘严重影响患者生活质量和心理健康，造成更多社会负担。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4~5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级的过敏性哮喘患者中，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5%~10%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使用高剂量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ICS/LABA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治疗后症状仍控制不佳，急需使用抗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IgE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治疗。</a:t>
            </a:r>
          </a:p>
        </p:txBody>
      </p:sp>
    </p:spTree>
    <p:extLst>
      <p:ext uri="{BB962C8B-B14F-4D97-AF65-F5344CB8AC3E}">
        <p14:creationId xmlns:p14="http://schemas.microsoft.com/office/powerpoint/2010/main" val="317119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7075-21D1-495D-B25C-D2EC3096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587" y="381465"/>
            <a:ext cx="6841066" cy="707250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不良事件发生率优于参照药品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208956" y="355981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B2116EA-9B1D-4779-B96E-F572BFF24EC0}"/>
              </a:ext>
            </a:extLst>
          </p:cNvPr>
          <p:cNvSpPr/>
          <p:nvPr/>
        </p:nvSpPr>
        <p:spPr>
          <a:xfrm>
            <a:off x="8070416" y="6282945"/>
            <a:ext cx="389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注射用奥马珠单抗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 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评价注射用重组抗</a:t>
            </a:r>
            <a:r>
              <a:rPr lang="en-US" altLang="zh-CN" sz="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IgEⅢ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注射用重组抗</a:t>
            </a:r>
            <a:r>
              <a:rPr lang="en-US" altLang="zh-CN" sz="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IgE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人源化单克隆抗体（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CMAB007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）药代动力学</a:t>
            </a:r>
            <a:r>
              <a:rPr lang="en-US" altLang="zh-CN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药效学分析报告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9229447-4A9E-4742-BE24-C9F9170F8577}"/>
              </a:ext>
            </a:extLst>
          </p:cNvPr>
          <p:cNvSpPr/>
          <p:nvPr/>
        </p:nvSpPr>
        <p:spPr>
          <a:xfrm>
            <a:off x="10517571" y="1622051"/>
            <a:ext cx="284583" cy="276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CF58415-0758-4B11-AD99-F9DB6A2B12C3}"/>
              </a:ext>
            </a:extLst>
          </p:cNvPr>
          <p:cNvSpPr/>
          <p:nvPr/>
        </p:nvSpPr>
        <p:spPr>
          <a:xfrm>
            <a:off x="6184102" y="1700827"/>
            <a:ext cx="245766" cy="2865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6FFF976-8377-46FA-B423-08A9FE928F13}"/>
              </a:ext>
            </a:extLst>
          </p:cNvPr>
          <p:cNvSpPr/>
          <p:nvPr/>
        </p:nvSpPr>
        <p:spPr>
          <a:xfrm>
            <a:off x="450209" y="1604838"/>
            <a:ext cx="3746632" cy="4595239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9AD2B54-F5C7-4715-B84E-AF5B0DDB8D0F}"/>
              </a:ext>
            </a:extLst>
          </p:cNvPr>
          <p:cNvSpPr/>
          <p:nvPr/>
        </p:nvSpPr>
        <p:spPr>
          <a:xfrm>
            <a:off x="523041" y="1788381"/>
            <a:ext cx="3465647" cy="372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r>
              <a:rPr lang="en-US" altLang="zh-CN" b="1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常见不良反应：丙氨酸氨基转移酶升高、天门冬氨酸氨基转移酶升高、血胆红素升高、头晕和注射部位反应（注射部位肿胀、发热、疼痛、硬结、红斑、过敏、感觉缺失、水肿和瘙痒）。这些反应多为轻度或中度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无“十分常见”（发生频率≥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）的不良反应。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B3333A-81FA-4E2D-8A92-1C7C72E66355}"/>
              </a:ext>
            </a:extLst>
          </p:cNvPr>
          <p:cNvSpPr/>
          <p:nvPr/>
        </p:nvSpPr>
        <p:spPr>
          <a:xfrm>
            <a:off x="4788587" y="1604837"/>
            <a:ext cx="6835768" cy="4595240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D26A733-8222-4603-8522-FAEA0D3D7AB2}"/>
              </a:ext>
            </a:extLst>
          </p:cNvPr>
          <p:cNvSpPr/>
          <p:nvPr/>
        </p:nvSpPr>
        <p:spPr>
          <a:xfrm>
            <a:off x="4996740" y="1786436"/>
            <a:ext cx="6605313" cy="6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对比研究数据：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期临床研究：总体安全性良好，不良事件发生率与安慰剂相当</a:t>
            </a:r>
            <a:r>
              <a:rPr lang="en-US" altLang="zh-CN" sz="1600" baseline="300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10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86CDE4D5-9706-44F7-9603-C49C9FF5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56678"/>
              </p:ext>
            </p:extLst>
          </p:nvPr>
        </p:nvGraphicFramePr>
        <p:xfrm>
          <a:off x="6184102" y="2567235"/>
          <a:ext cx="407125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8451">
                  <a:extLst>
                    <a:ext uri="{9D8B030D-6E8A-4147-A177-3AD203B41FA5}">
                      <a16:colId xmlns:a16="http://schemas.microsoft.com/office/drawing/2014/main" val="874446265"/>
                    </a:ext>
                  </a:extLst>
                </a:gridCol>
                <a:gridCol w="1366463">
                  <a:extLst>
                    <a:ext uri="{9D8B030D-6E8A-4147-A177-3AD203B41FA5}">
                      <a16:colId xmlns:a16="http://schemas.microsoft.com/office/drawing/2014/main" val="2602431468"/>
                    </a:ext>
                  </a:extLst>
                </a:gridCol>
                <a:gridCol w="1556345">
                  <a:extLst>
                    <a:ext uri="{9D8B030D-6E8A-4147-A177-3AD203B41FA5}">
                      <a16:colId xmlns:a16="http://schemas.microsoft.com/office/drawing/2014/main" val="512227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奥马珠单抗</a:t>
                      </a:r>
                      <a:r>
                        <a:rPr lang="el-GR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α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77.2%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75.2%</a:t>
                      </a:r>
                      <a:endParaRPr lang="zh-CN" altLang="en-US" sz="14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68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TRAE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19.4%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14.0%</a:t>
                      </a:r>
                      <a:endParaRPr lang="zh-CN" altLang="en-US" sz="14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51546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1E98E9A5-8725-4B83-8182-1C9FE0C7977C}"/>
              </a:ext>
            </a:extLst>
          </p:cNvPr>
          <p:cNvSpPr/>
          <p:nvPr/>
        </p:nvSpPr>
        <p:spPr>
          <a:xfrm>
            <a:off x="5000113" y="3733012"/>
            <a:ext cx="6601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期研究：奥马珠单抗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重要不良事件发生率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优于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参照药品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CC2D219E-A69C-4050-BD60-0878E72CD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22435"/>
              </p:ext>
            </p:extLst>
          </p:nvPr>
        </p:nvGraphicFramePr>
        <p:xfrm>
          <a:off x="5993938" y="4127349"/>
          <a:ext cx="452363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060">
                  <a:extLst>
                    <a:ext uri="{9D8B030D-6E8A-4147-A177-3AD203B41FA5}">
                      <a16:colId xmlns:a16="http://schemas.microsoft.com/office/drawing/2014/main" val="874446265"/>
                    </a:ext>
                  </a:extLst>
                </a:gridCol>
                <a:gridCol w="1518296">
                  <a:extLst>
                    <a:ext uri="{9D8B030D-6E8A-4147-A177-3AD203B41FA5}">
                      <a16:colId xmlns:a16="http://schemas.microsoft.com/office/drawing/2014/main" val="2602431468"/>
                    </a:ext>
                  </a:extLst>
                </a:gridCol>
                <a:gridCol w="1729277">
                  <a:extLst>
                    <a:ext uri="{9D8B030D-6E8A-4147-A177-3AD203B41FA5}">
                      <a16:colId xmlns:a16="http://schemas.microsoft.com/office/drawing/2014/main" val="512227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奥马珠单抗</a:t>
                      </a:r>
                      <a:r>
                        <a:rPr lang="el-GR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α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奥马珠单抗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TEAE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61.1%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71.9%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68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TRAE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57.4%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66.7%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51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重要不良事件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5.6%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15.8%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748089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CAE6E5AA-0F8A-4166-AA5C-70C16118D188}"/>
              </a:ext>
            </a:extLst>
          </p:cNvPr>
          <p:cNvSpPr txBox="1"/>
          <p:nvPr/>
        </p:nvSpPr>
        <p:spPr>
          <a:xfrm>
            <a:off x="9635759" y="5733680"/>
            <a:ext cx="1763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TEAE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：治疗后出现的不良事件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：治疗期间出现的不良事件</a:t>
            </a:r>
          </a:p>
        </p:txBody>
      </p:sp>
    </p:spTree>
    <p:extLst>
      <p:ext uri="{BB962C8B-B14F-4D97-AF65-F5344CB8AC3E}">
        <p14:creationId xmlns:p14="http://schemas.microsoft.com/office/powerpoint/2010/main" val="178627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197173" y="365978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819FAA-0A95-45BD-AEE1-CC3E69BC7958}"/>
              </a:ext>
            </a:extLst>
          </p:cNvPr>
          <p:cNvSpPr txBox="1"/>
          <p:nvPr/>
        </p:nvSpPr>
        <p:spPr>
          <a:xfrm>
            <a:off x="4600396" y="472104"/>
            <a:ext cx="758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III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期临床研究显示，与安慰剂相比，奥马珠单抗</a:t>
            </a:r>
            <a:r>
              <a:rPr lang="el-GR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降低急性发作次数，改善哮喘症状评分、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AQLQ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*、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PEF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**</a:t>
            </a: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E293E19A-9726-4F1C-AE96-FE7B0DBF6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408829"/>
              </p:ext>
            </p:extLst>
          </p:nvPr>
        </p:nvGraphicFramePr>
        <p:xfrm>
          <a:off x="614277" y="1934507"/>
          <a:ext cx="3867514" cy="215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3E96757E-1366-4964-AAC3-0439B5E75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619518"/>
              </p:ext>
            </p:extLst>
          </p:nvPr>
        </p:nvGraphicFramePr>
        <p:xfrm>
          <a:off x="740875" y="4407299"/>
          <a:ext cx="3592092" cy="215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4DCB3784-3302-49C0-B50A-403CA2D00016}"/>
              </a:ext>
            </a:extLst>
          </p:cNvPr>
          <p:cNvSpPr/>
          <p:nvPr/>
        </p:nvSpPr>
        <p:spPr>
          <a:xfrm>
            <a:off x="898686" y="1480716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周治疗期内人均哮喘急性发作次数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CE521C-ADB7-4AEC-A423-B3084E62A7BC}"/>
              </a:ext>
            </a:extLst>
          </p:cNvPr>
          <p:cNvSpPr txBox="1"/>
          <p:nvPr/>
        </p:nvSpPr>
        <p:spPr>
          <a:xfrm>
            <a:off x="590446" y="386283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84DE82-5F22-4024-AAFC-81FB34AE62AD}"/>
              </a:ext>
            </a:extLst>
          </p:cNvPr>
          <p:cNvSpPr txBox="1"/>
          <p:nvPr/>
        </p:nvSpPr>
        <p:spPr>
          <a:xfrm>
            <a:off x="590446" y="6465121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PPS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C5ECD4-EA03-4E33-9EC8-3F8BA7EAD695}"/>
              </a:ext>
            </a:extLst>
          </p:cNvPr>
          <p:cNvSpPr/>
          <p:nvPr/>
        </p:nvSpPr>
        <p:spPr>
          <a:xfrm>
            <a:off x="4825517" y="1732863"/>
            <a:ext cx="7136641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主要终点：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与安慰剂相比，奥马珠单抗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周治疗期间显著降低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急性哮喘发作次数（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0.45vs0.66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P=0.030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分析），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0.31vs0.51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P=0.015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分析）。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05FD441-1974-442C-935A-E5A5CBEE436B}"/>
              </a:ext>
            </a:extLst>
          </p:cNvPr>
          <p:cNvSpPr/>
          <p:nvPr/>
        </p:nvSpPr>
        <p:spPr>
          <a:xfrm>
            <a:off x="4632222" y="1721281"/>
            <a:ext cx="7165612" cy="1669947"/>
          </a:xfrm>
          <a:prstGeom prst="round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B1B8897-C876-4F19-9660-201D107D313F}"/>
              </a:ext>
            </a:extLst>
          </p:cNvPr>
          <p:cNvSpPr txBox="1"/>
          <p:nvPr/>
        </p:nvSpPr>
        <p:spPr>
          <a:xfrm>
            <a:off x="2316742" y="1784841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P=0.030</a:t>
            </a:r>
            <a:endParaRPr lang="zh-CN" altLang="en-US" sz="11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D143D23-9F11-41C6-9298-3B7CDBF27570}"/>
              </a:ext>
            </a:extLst>
          </p:cNvPr>
          <p:cNvGrpSpPr/>
          <p:nvPr/>
        </p:nvGrpSpPr>
        <p:grpSpPr>
          <a:xfrm>
            <a:off x="1793849" y="2030204"/>
            <a:ext cx="1852097" cy="166583"/>
            <a:chOff x="2381160" y="2875362"/>
            <a:chExt cx="1667912" cy="111033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808794C-5347-471B-A0FF-AD14279FE226}"/>
                </a:ext>
              </a:extLst>
            </p:cNvPr>
            <p:cNvCxnSpPr/>
            <p:nvPr/>
          </p:nvCxnSpPr>
          <p:spPr>
            <a:xfrm>
              <a:off x="2381160" y="2877920"/>
              <a:ext cx="0" cy="1084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B8990408-69F8-430D-9D8C-98BC1BA7585C}"/>
                </a:ext>
              </a:extLst>
            </p:cNvPr>
            <p:cNvCxnSpPr/>
            <p:nvPr/>
          </p:nvCxnSpPr>
          <p:spPr>
            <a:xfrm>
              <a:off x="2381160" y="2875362"/>
              <a:ext cx="166791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ACFDEA6-27FA-45BC-8E8E-A3853630FC23}"/>
                </a:ext>
              </a:extLst>
            </p:cNvPr>
            <p:cNvCxnSpPr>
              <a:cxnSpLocks/>
            </p:cNvCxnSpPr>
            <p:nvPr/>
          </p:nvCxnSpPr>
          <p:spPr>
            <a:xfrm>
              <a:off x="4049072" y="2875362"/>
              <a:ext cx="0" cy="1084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1EC2918-C4A0-4933-8757-623C32466F1D}"/>
              </a:ext>
            </a:extLst>
          </p:cNvPr>
          <p:cNvGrpSpPr/>
          <p:nvPr/>
        </p:nvGrpSpPr>
        <p:grpSpPr>
          <a:xfrm>
            <a:off x="1824995" y="4389364"/>
            <a:ext cx="1760252" cy="157225"/>
            <a:chOff x="2381160" y="2875362"/>
            <a:chExt cx="1667912" cy="111033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6F183D1-1DB8-4655-AF39-0DB93C806E4F}"/>
                </a:ext>
              </a:extLst>
            </p:cNvPr>
            <p:cNvCxnSpPr/>
            <p:nvPr/>
          </p:nvCxnSpPr>
          <p:spPr>
            <a:xfrm>
              <a:off x="2381160" y="2877920"/>
              <a:ext cx="0" cy="1084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E8C662E-AFB8-486B-8257-664A9B4C6058}"/>
                </a:ext>
              </a:extLst>
            </p:cNvPr>
            <p:cNvCxnSpPr/>
            <p:nvPr/>
          </p:nvCxnSpPr>
          <p:spPr>
            <a:xfrm>
              <a:off x="2381160" y="2875362"/>
              <a:ext cx="166791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5F908C0-C5DB-44D1-BDA5-2C3A845A43CB}"/>
                </a:ext>
              </a:extLst>
            </p:cNvPr>
            <p:cNvCxnSpPr>
              <a:cxnSpLocks/>
            </p:cNvCxnSpPr>
            <p:nvPr/>
          </p:nvCxnSpPr>
          <p:spPr>
            <a:xfrm>
              <a:off x="4049072" y="2875362"/>
              <a:ext cx="0" cy="1084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22E9239-4266-4D0A-BA7D-21CE61239E04}"/>
              </a:ext>
            </a:extLst>
          </p:cNvPr>
          <p:cNvSpPr txBox="1"/>
          <p:nvPr/>
        </p:nvSpPr>
        <p:spPr>
          <a:xfrm>
            <a:off x="2443340" y="4183029"/>
            <a:ext cx="800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P=0.015</a:t>
            </a:r>
            <a:endParaRPr lang="zh-CN" altLang="en-US" sz="11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FA347DB3-B00D-4797-AF93-F0ABB786D6C4}"/>
              </a:ext>
            </a:extLst>
          </p:cNvPr>
          <p:cNvSpPr/>
          <p:nvPr/>
        </p:nvSpPr>
        <p:spPr>
          <a:xfrm>
            <a:off x="4632221" y="3809407"/>
            <a:ext cx="7285020" cy="232081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6EE4565-62E4-41CE-A8E6-8C1252EF6BF9}"/>
              </a:ext>
            </a:extLst>
          </p:cNvPr>
          <p:cNvSpPr/>
          <p:nvPr/>
        </p:nvSpPr>
        <p:spPr>
          <a:xfrm>
            <a:off x="4781045" y="3981056"/>
            <a:ext cx="7175700" cy="186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次要终点：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哮喘症状日间评分：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周治疗期间，奥马珠单抗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优于安慰剂（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P=0.014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AQLQ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评分：治疗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周，奥马珠单抗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改善优于安慰剂（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P=0.039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：治疗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周，奥马珠单抗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疗效优于安慰剂（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P=0.017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F595134-5009-474B-9486-41BBAC7ED502}"/>
              </a:ext>
            </a:extLst>
          </p:cNvPr>
          <p:cNvSpPr/>
          <p:nvPr/>
        </p:nvSpPr>
        <p:spPr>
          <a:xfrm>
            <a:off x="9259100" y="6265066"/>
            <a:ext cx="205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AQLQ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：哮喘生活质量问卷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：呼气峰值流量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01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208956" y="278035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21715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48114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D06F04-CA82-4A6C-887C-54B42F78AC3D}"/>
              </a:ext>
            </a:extLst>
          </p:cNvPr>
          <p:cNvSpPr/>
          <p:nvPr/>
        </p:nvSpPr>
        <p:spPr>
          <a:xfrm>
            <a:off x="4859922" y="414095"/>
            <a:ext cx="6949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奥马珠单抗</a:t>
            </a:r>
            <a:r>
              <a:rPr lang="el-GR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多项疗效指标优于参照药品，更适合中国人群</a:t>
            </a:r>
          </a:p>
        </p:txBody>
      </p:sp>
      <p:graphicFrame>
        <p:nvGraphicFramePr>
          <p:cNvPr id="13" name="内容占位符 3">
            <a:extLst>
              <a:ext uri="{FF2B5EF4-FFF2-40B4-BE49-F238E27FC236}">
                <a16:creationId xmlns:a16="http://schemas.microsoft.com/office/drawing/2014/main" id="{6BD4EFA4-7B4A-46C5-8C57-AA4797010CEB}"/>
              </a:ext>
            </a:extLst>
          </p:cNvPr>
          <p:cNvGraphicFramePr>
            <a:graphicFrameLocks/>
          </p:cNvGraphicFramePr>
          <p:nvPr/>
        </p:nvGraphicFramePr>
        <p:xfrm>
          <a:off x="957872" y="3757065"/>
          <a:ext cx="10276255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615">
                  <a:extLst>
                    <a:ext uri="{9D8B030D-6E8A-4147-A177-3AD203B41FA5}">
                      <a16:colId xmlns:a16="http://schemas.microsoft.com/office/drawing/2014/main" val="4059080408"/>
                    </a:ext>
                  </a:extLst>
                </a:gridCol>
                <a:gridCol w="2136075">
                  <a:extLst>
                    <a:ext uri="{9D8B030D-6E8A-4147-A177-3AD203B41FA5}">
                      <a16:colId xmlns:a16="http://schemas.microsoft.com/office/drawing/2014/main" val="849888169"/>
                    </a:ext>
                  </a:extLst>
                </a:gridCol>
                <a:gridCol w="2774622">
                  <a:extLst>
                    <a:ext uri="{9D8B030D-6E8A-4147-A177-3AD203B41FA5}">
                      <a16:colId xmlns:a16="http://schemas.microsoft.com/office/drawing/2014/main" val="828967736"/>
                    </a:ext>
                  </a:extLst>
                </a:gridCol>
                <a:gridCol w="3257943">
                  <a:extLst>
                    <a:ext uri="{9D8B030D-6E8A-4147-A177-3AD203B41FA5}">
                      <a16:colId xmlns:a16="http://schemas.microsoft.com/office/drawing/2014/main" val="2645204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茁乐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®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INNOVATE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茁乐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®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中国研究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奥马珠单抗</a:t>
                      </a:r>
                      <a:r>
                        <a:rPr lang="el-GR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α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III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期研究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496217"/>
                  </a:ext>
                </a:extLst>
              </a:tr>
              <a:tr h="264494">
                <a:tc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重度过敏性哮喘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中重度过敏性哮喘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197753"/>
                  </a:ext>
                </a:extLst>
              </a:tr>
              <a:tr h="240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入组人数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419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616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448766"/>
                  </a:ext>
                </a:extLst>
              </a:tr>
              <a:tr h="264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亚洲人比例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（东方人）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（中国人）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（中国人）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12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哮喘加重</a:t>
                      </a:r>
                      <a:r>
                        <a:rPr lang="en-US" altLang="zh-CN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恶化次数</a:t>
                      </a:r>
                      <a:endParaRPr lang="en-US" altLang="zh-CN" sz="1400" u="none" strike="noStrike" kern="12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HR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0.738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周）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P=0.042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周）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P=0.097</a:t>
                      </a:r>
                      <a:endParaRPr lang="zh-CN" altLang="en-US" sz="14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HR</a:t>
                      </a:r>
                      <a:r>
                        <a:rPr lang="zh-CN" altLang="en-US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0.68 </a:t>
                      </a:r>
                      <a:r>
                        <a:rPr lang="zh-CN" altLang="en-US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 u="none" strike="noStrike" kern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周）</a:t>
                      </a:r>
                      <a:endParaRPr lang="en-US" altLang="zh-CN" sz="1400" u="none" strike="noStrike" kern="12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P=0.030</a:t>
                      </a:r>
                      <a:endParaRPr lang="zh-CN" altLang="en-US" sz="14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93722"/>
                  </a:ext>
                </a:extLst>
              </a:tr>
              <a:tr h="4086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清晨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PEF</a:t>
                      </a:r>
                      <a:endParaRPr lang="en-US" altLang="zh-CN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12-20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周：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P&lt;0.05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</a:p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周： 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P=0.065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4-20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P&lt;0.05; </a:t>
                      </a:r>
                    </a:p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周： </a:t>
                      </a: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P=0.062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8-24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周：</a:t>
                      </a:r>
                      <a:r>
                        <a:rPr lang="en-US" altLang="zh-CN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P&lt;0.05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376656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D8C9A851-ED81-41AA-89F2-ACBF9113832C}"/>
              </a:ext>
            </a:extLst>
          </p:cNvPr>
          <p:cNvSpPr/>
          <p:nvPr/>
        </p:nvSpPr>
        <p:spPr>
          <a:xfrm>
            <a:off x="7328529" y="639549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Humbert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M,Beasley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R,Ayres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et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al.Allergy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2005, 60: 309-16.</a:t>
            </a:r>
          </a:p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2.Li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Jing,Kang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Jian,Wang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Changzheng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al. Allergy Asthma Immunol Res, 2016, 8: 319-28.</a:t>
            </a:r>
          </a:p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注射用重组抗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IgE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人源化单克隆抗体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期临床研究总结报告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0C601BB-4EAC-4AA6-BA26-0D748912847D}"/>
              </a:ext>
            </a:extLst>
          </p:cNvPr>
          <p:cNvSpPr/>
          <p:nvPr/>
        </p:nvSpPr>
        <p:spPr>
          <a:xfrm>
            <a:off x="3133692" y="3447653"/>
            <a:ext cx="5730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茁乐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INNOVATE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、茁乐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中国研究与奥马珠单抗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期临床研究情况*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828E625-AD4A-438C-82DC-DC3D49D17053}"/>
              </a:ext>
            </a:extLst>
          </p:cNvPr>
          <p:cNvSpPr/>
          <p:nvPr/>
        </p:nvSpPr>
        <p:spPr>
          <a:xfrm>
            <a:off x="898685" y="1248981"/>
            <a:ext cx="10556999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、人均哮喘急性加重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恶化次数：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在中国人群中，奥马珠单抗（茁乐</a:t>
            </a:r>
            <a:r>
              <a:rPr lang="en-US" altLang="zh-CN" baseline="30000" dirty="0"/>
              <a:t>®</a:t>
            </a:r>
            <a:r>
              <a:rPr lang="zh-CN" altLang="en-US" dirty="0"/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与安慰剂比未显示出统计学差异，而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具有统计学差异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EA4F13E-0DA7-4CC1-9102-15225D2E16A6}"/>
              </a:ext>
            </a:extLst>
          </p:cNvPr>
          <p:cNvSpPr/>
          <p:nvPr/>
        </p:nvSpPr>
        <p:spPr>
          <a:xfrm>
            <a:off x="860643" y="2069778"/>
            <a:ext cx="10728606" cy="120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、晨间呼气流速峰值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mPEF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奥马珠单抗（茁乐</a:t>
            </a:r>
            <a:r>
              <a:rPr lang="en-US" altLang="zh-CN" sz="1600" baseline="30000" dirty="0"/>
              <a:t>®</a:t>
            </a:r>
            <a:r>
              <a:rPr lang="zh-CN" altLang="en-US" sz="1600" dirty="0"/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中国研究：主要终点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周的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mPEF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有统计学差异，但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mPEF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无统计学差异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l-GR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III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期：改善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8-24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周昼夜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，结果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有统计学差异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E855A0-5D72-48AB-8386-E705FC37561F}"/>
              </a:ext>
            </a:extLst>
          </p:cNvPr>
          <p:cNvSpPr/>
          <p:nvPr/>
        </p:nvSpPr>
        <p:spPr>
          <a:xfrm>
            <a:off x="953677" y="6071829"/>
            <a:ext cx="4716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*该三项研究对照药品均为安慰剂，非头对头对照</a:t>
            </a:r>
          </a:p>
        </p:txBody>
      </p:sp>
    </p:spTree>
    <p:extLst>
      <p:ext uri="{BB962C8B-B14F-4D97-AF65-F5344CB8AC3E}">
        <p14:creationId xmlns:p14="http://schemas.microsoft.com/office/powerpoint/2010/main" val="191696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B7075-21D1-495D-B25C-D2EC3096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305" y="389078"/>
            <a:ext cx="7328597" cy="707250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是首个国内自主研发的治疗哮喘的生物制剂，工艺先进、操作便捷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42CEDB-B667-4CDF-8804-847D00724361}"/>
              </a:ext>
            </a:extLst>
          </p:cNvPr>
          <p:cNvGrpSpPr/>
          <p:nvPr/>
        </p:nvGrpSpPr>
        <p:grpSpPr>
          <a:xfrm>
            <a:off x="199812" y="355981"/>
            <a:ext cx="4532378" cy="931333"/>
            <a:chOff x="604837" y="7162800"/>
            <a:chExt cx="6753225" cy="136577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BC383-F382-465A-95F2-96F38628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37" y="7185554"/>
              <a:ext cx="6753225" cy="13430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BF04CF8-DC7F-4457-B5FC-A4059BA0E5EC}"/>
                </a:ext>
              </a:extLst>
            </p:cNvPr>
            <p:cNvSpPr/>
            <p:nvPr/>
          </p:nvSpPr>
          <p:spPr>
            <a:xfrm>
              <a:off x="1965960" y="7162800"/>
              <a:ext cx="4942840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C1B3BB-AC37-4ED8-A406-81DFCE6F4130}"/>
                </a:ext>
              </a:extLst>
            </p:cNvPr>
            <p:cNvSpPr/>
            <p:nvPr/>
          </p:nvSpPr>
          <p:spPr>
            <a:xfrm>
              <a:off x="2660227" y="8199966"/>
              <a:ext cx="4697835" cy="328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F0370FD-AD3D-4FDE-BACB-466E392F2373}"/>
              </a:ext>
            </a:extLst>
          </p:cNvPr>
          <p:cNvSpPr/>
          <p:nvPr/>
        </p:nvSpPr>
        <p:spPr>
          <a:xfrm>
            <a:off x="1241052" y="304246"/>
            <a:ext cx="3080173" cy="708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B712C1C-2415-4EB4-A685-314A75C3E1B7}"/>
              </a:ext>
            </a:extLst>
          </p:cNvPr>
          <p:cNvSpPr/>
          <p:nvPr/>
        </p:nvSpPr>
        <p:spPr>
          <a:xfrm>
            <a:off x="382220" y="568237"/>
            <a:ext cx="516466" cy="52493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34946A-E2A1-48D9-B0A7-5DF876C1BD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64" t="18771" r="46128" b="10082"/>
          <a:stretch/>
        </p:blipFill>
        <p:spPr>
          <a:xfrm>
            <a:off x="8564137" y="1554144"/>
            <a:ext cx="2245658" cy="30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DC946A-3BB2-4A4C-8E65-E73F5276E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64" t="18997" r="45488" b="12032"/>
          <a:stretch/>
        </p:blipFill>
        <p:spPr>
          <a:xfrm>
            <a:off x="9401793" y="3092174"/>
            <a:ext cx="2456024" cy="311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447FD8E-1049-FC35-72E9-0405257432B1}"/>
              </a:ext>
            </a:extLst>
          </p:cNvPr>
          <p:cNvSpPr/>
          <p:nvPr/>
        </p:nvSpPr>
        <p:spPr>
          <a:xfrm>
            <a:off x="650895" y="5184193"/>
            <a:ext cx="3152918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依从性更佳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652D32-ACDD-E5DB-F185-DE5EA67ECC3A}"/>
              </a:ext>
            </a:extLst>
          </p:cNvPr>
          <p:cNvSpPr/>
          <p:nvPr/>
        </p:nvSpPr>
        <p:spPr>
          <a:xfrm>
            <a:off x="650896" y="5609097"/>
            <a:ext cx="7661584" cy="58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与参照药品相比，活性成分、分子结构、分子量相同，奥马珠单抗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工艺先进，产品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粘度更低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更易皮下注射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，操作便利，依从性提高。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1885BB7-E379-1736-106D-37E6C04D967A}"/>
              </a:ext>
            </a:extLst>
          </p:cNvPr>
          <p:cNvSpPr/>
          <p:nvPr/>
        </p:nvSpPr>
        <p:spPr>
          <a:xfrm>
            <a:off x="684350" y="1549924"/>
            <a:ext cx="3152918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国内自主研发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AB34FD-AF1D-FA69-E84E-B145B486D021}"/>
              </a:ext>
            </a:extLst>
          </p:cNvPr>
          <p:cNvSpPr/>
          <p:nvPr/>
        </p:nvSpPr>
        <p:spPr>
          <a:xfrm>
            <a:off x="684350" y="1966398"/>
            <a:ext cx="7628131" cy="128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国内自主研发的首个</a:t>
            </a: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中、重度</a:t>
            </a: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哮喘的生物制剂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工艺先进，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项发明专利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（专利号：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ZL2006 10147282.3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ZL2006 10147535.7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l-GR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 </a:t>
            </a: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Ⅲ期临床研究专项被列入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重大新药创制科技重大专项</a:t>
            </a: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EFE8AF2-534B-4ADB-5CA6-4E673F5AB6B1}"/>
              </a:ext>
            </a:extLst>
          </p:cNvPr>
          <p:cNvSpPr/>
          <p:nvPr/>
        </p:nvSpPr>
        <p:spPr>
          <a:xfrm>
            <a:off x="684349" y="3613132"/>
            <a:ext cx="3152918" cy="52493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创新优势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BC7FFC-FE48-618A-F38D-47DAA923243D}"/>
              </a:ext>
            </a:extLst>
          </p:cNvPr>
          <p:cNvSpPr/>
          <p:nvPr/>
        </p:nvSpPr>
        <p:spPr>
          <a:xfrm>
            <a:off x="684350" y="4019518"/>
            <a:ext cx="7628130" cy="767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奥马珠单抗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在中国人群的多项疗效指标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优于参照药品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，完全可替代。</a:t>
            </a:r>
          </a:p>
        </p:txBody>
      </p:sp>
    </p:spTree>
    <p:extLst>
      <p:ext uri="{BB962C8B-B14F-4D97-AF65-F5344CB8AC3E}">
        <p14:creationId xmlns:p14="http://schemas.microsoft.com/office/powerpoint/2010/main" val="41111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1762</Words>
  <Application>Microsoft Office PowerPoint</Application>
  <PresentationFormat>宽屏</PresentationFormat>
  <Paragraphs>196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Impact</vt:lpstr>
      <vt:lpstr>Wingdings</vt:lpstr>
      <vt:lpstr>Office 主题​​</vt:lpstr>
      <vt:lpstr>  奥迈舒® 注射用奥马珠单抗α 申请中至重度过敏性哮喘医保支付</vt:lpstr>
      <vt:lpstr>目  录</vt:lpstr>
      <vt:lpstr>奥马珠单抗α是国内首个自主研发的治疗哮喘的生物制剂，填补了国产中、重度哮喘生物制剂的空白</vt:lpstr>
      <vt:lpstr>参照药品选择目录内注射用奥马珠单抗</vt:lpstr>
      <vt:lpstr>我国哮喘患病率高，病情控制率低，严重影响患者身心健康和生活质量</vt:lpstr>
      <vt:lpstr>奥马珠单抗α不良事件发生率优于参照药品</vt:lpstr>
      <vt:lpstr>PowerPoint 演示文稿</vt:lpstr>
      <vt:lpstr>PowerPoint 演示文稿</vt:lpstr>
      <vt:lpstr>奥马珠单抗α是首个国内自主研发的治疗哮喘的生物制剂，工艺先进、操作便捷</vt:lpstr>
      <vt:lpstr>奥马珠单抗α提升公共健康获益，填补国产哮喘生物制剂空白，医保和临床管理可控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注射用奥马珠单抗（奥迈舒） 增加中至重度过敏性哮喘医保支付范围</dc:title>
  <dc:creator>曾斐</dc:creator>
  <cp:lastModifiedBy>lenov</cp:lastModifiedBy>
  <cp:revision>126</cp:revision>
  <cp:lastPrinted>2023-07-12T02:07:21Z</cp:lastPrinted>
  <dcterms:created xsi:type="dcterms:W3CDTF">2023-06-24T00:32:07Z</dcterms:created>
  <dcterms:modified xsi:type="dcterms:W3CDTF">2023-07-13T07:19:54Z</dcterms:modified>
</cp:coreProperties>
</file>