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74" r:id="rId3"/>
    <p:sldId id="262" r:id="rId4"/>
    <p:sldId id="276" r:id="rId5"/>
    <p:sldId id="285" r:id="rId6"/>
    <p:sldId id="279" r:id="rId7"/>
    <p:sldId id="284" r:id="rId8"/>
    <p:sldId id="264" r:id="rId9"/>
    <p:sldId id="283" r:id="rId10"/>
    <p:sldId id="26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EE2F6"/>
    <a:srgbClr val="632B8F"/>
    <a:srgbClr val="D2AC67"/>
    <a:srgbClr val="613886"/>
    <a:srgbClr val="7E36B4"/>
    <a:srgbClr val="EDE2F6"/>
    <a:srgbClr val="CBA9E5"/>
    <a:srgbClr val="FFFFFF"/>
    <a:srgbClr val="26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 autoAdjust="0"/>
    <p:restoredTop sz="97030" autoAdjust="0"/>
  </p:normalViewPr>
  <p:slideViewPr>
    <p:cSldViewPr snapToGrid="0" showGuides="1">
      <p:cViewPr>
        <p:scale>
          <a:sx n="83" d="100"/>
          <a:sy n="83" d="100"/>
        </p:scale>
        <p:origin x="2640" y="1168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>
                <a:solidFill>
                  <a:schemeClr val="tx1"/>
                </a:solidFill>
              </a:rPr>
              <a:t>达到最大镇痛效果比例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[工作簿1]Sheet1!$A$2</c:f>
              <c:strCache>
                <c:ptCount val="1"/>
                <c:pt idx="0">
                  <c:v>单次达到最大镇痛效果（%）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[工作簿1]Sheet1!$B$1:$F$1</c:f>
              <c:strCache>
                <c:ptCount val="5"/>
                <c:pt idx="0">
                  <c:v>安慰剂</c:v>
                </c:pt>
                <c:pt idx="1">
                  <c:v>吗啡 10mg</c:v>
                </c:pt>
                <c:pt idx="2">
                  <c:v>TRV130 1.5mg</c:v>
                </c:pt>
                <c:pt idx="3">
                  <c:v>TRV130 3mg</c:v>
                </c:pt>
                <c:pt idx="4">
                  <c:v>TRV130 4.5mg</c:v>
                </c:pt>
              </c:strCache>
            </c:strRef>
          </c:cat>
          <c:val>
            <c:numRef>
              <c:f>[工作簿1]Sheet1!$B$2:$F$2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28</c:v>
                </c:pt>
                <c:pt idx="2">
                  <c:v>17</c:v>
                </c:pt>
                <c:pt idx="3">
                  <c:v>42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F-7047-BE33-A9BC8D799D70}"/>
            </c:ext>
          </c:extLst>
        </c:ser>
        <c:ser>
          <c:idx val="1"/>
          <c:order val="1"/>
          <c:tx>
            <c:strRef>
              <c:f>[工作簿1]Sheet1!$A$3</c:f>
              <c:strCache>
                <c:ptCount val="1"/>
                <c:pt idx="0">
                  <c:v>多次达到最大镇痛效果（%）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[工作簿1]Sheet1!$B$1:$F$1</c:f>
              <c:strCache>
                <c:ptCount val="5"/>
                <c:pt idx="0">
                  <c:v>安慰剂</c:v>
                </c:pt>
                <c:pt idx="1">
                  <c:v>吗啡 10mg</c:v>
                </c:pt>
                <c:pt idx="2">
                  <c:v>TRV130 1.5mg</c:v>
                </c:pt>
                <c:pt idx="3">
                  <c:v>TRV130 3mg</c:v>
                </c:pt>
                <c:pt idx="4">
                  <c:v>TRV130 4.5mg</c:v>
                </c:pt>
              </c:strCache>
            </c:strRef>
          </c:cat>
          <c:val>
            <c:numRef>
              <c:f>[工作簿1]Sheet1!$B$3:$F$3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10</c:v>
                </c:pt>
                <c:pt idx="3">
                  <c:v>38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F-7047-BE33-A9BC8D799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106400"/>
        <c:axId val="200106960"/>
      </c:barChart>
      <c:catAx>
        <c:axId val="20010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0106960"/>
        <c:crosses val="autoZero"/>
        <c:auto val="1"/>
        <c:lblAlgn val="ctr"/>
        <c:lblOffset val="100"/>
        <c:noMultiLvlLbl val="0"/>
      </c:catAx>
      <c:valAx>
        <c:axId val="20010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01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3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13F636-1400-4D0B-ADB8-38CD0A861C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72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13F636-1400-4D0B-ADB8-38CD0A861C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3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未满足的需求如何表达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23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4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3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2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F636-1400-4D0B-ADB8-38CD0A861CD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1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FCAA-D8BA-4C68-9C71-730A2D4370D9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53C-53C5-4E93-9EC4-2ADBD29494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7.png"/><Relationship Id="rId5" Type="http://schemas.openxmlformats.org/officeDocument/2006/relationships/tags" Target="../tags/tag26.xml"/><Relationship Id="rId10" Type="http://schemas.openxmlformats.org/officeDocument/2006/relationships/chart" Target="../charts/chart1.xml"/><Relationship Id="rId4" Type="http://schemas.openxmlformats.org/officeDocument/2006/relationships/tags" Target="../tags/tag2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形状, 矩形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90" y="-283647"/>
            <a:ext cx="13343890" cy="5632761"/>
          </a:xfrm>
          <a:prstGeom prst="rect">
            <a:avLst/>
          </a:prstGeom>
        </p:spPr>
      </p:pic>
      <p:pic>
        <p:nvPicPr>
          <p:cNvPr id="29" name="图片 28" descr="形状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72" y="0"/>
            <a:ext cx="12367772" cy="4787900"/>
          </a:xfrm>
          <a:prstGeom prst="rect">
            <a:avLst/>
          </a:prstGeom>
        </p:spPr>
      </p:pic>
      <p:sp>
        <p:nvSpPr>
          <p:cNvPr id="31" name="矩形: 圆角 25"/>
          <p:cNvSpPr/>
          <p:nvPr>
            <p:custDataLst>
              <p:tags r:id="rId1"/>
            </p:custDataLst>
          </p:nvPr>
        </p:nvSpPr>
        <p:spPr>
          <a:xfrm>
            <a:off x="3696190" y="5132562"/>
            <a:ext cx="4916170" cy="53213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"/>
            </p:custDataLst>
          </p:nvPr>
        </p:nvSpPr>
        <p:spPr>
          <a:xfrm>
            <a:off x="3886690" y="5170662"/>
            <a:ext cx="4471670" cy="541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sz="2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江苏</a:t>
            </a:r>
            <a:r>
              <a:rPr sz="2400" dirty="0">
                <a:solidFill>
                  <a:srgbClr val="FFF5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恩华药业</a:t>
            </a:r>
            <a:r>
              <a:rPr sz="2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股份有限公司</a:t>
            </a: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21000"/>
          </a:blip>
          <a:stretch>
            <a:fillRect/>
          </a:stretch>
        </p:blipFill>
        <p:spPr>
          <a:xfrm>
            <a:off x="277167" y="-111297"/>
            <a:ext cx="6784340" cy="4872990"/>
          </a:xfrm>
          <a:prstGeom prst="roundRect">
            <a:avLst/>
          </a:prstGeom>
          <a:effectLst>
            <a:softEdge rad="431800"/>
          </a:effectLst>
        </p:spPr>
      </p:pic>
      <p:sp>
        <p:nvSpPr>
          <p:cNvPr id="37" name="文本框 36"/>
          <p:cNvSpPr txBox="1"/>
          <p:nvPr/>
        </p:nvSpPr>
        <p:spPr>
          <a:xfrm>
            <a:off x="817187" y="922967"/>
            <a:ext cx="1077468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5400" b="1" dirty="0">
                <a:solidFill>
                  <a:srgbClr val="FFF5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5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en-US" altLang="zh-CN" sz="5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（欧立罗</a:t>
            </a:r>
            <a:r>
              <a:rPr lang="en-US" altLang="zh-CN" sz="3600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®</a:t>
            </a:r>
            <a:r>
              <a:rPr lang="zh-CN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939026" y="2873610"/>
            <a:ext cx="10278218" cy="8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角三角形 29"/>
          <p:cNvSpPr/>
          <p:nvPr/>
        </p:nvSpPr>
        <p:spPr>
          <a:xfrm rot="18900000" flipH="1">
            <a:off x="148590" y="257175"/>
            <a:ext cx="461645" cy="461645"/>
          </a:xfrm>
          <a:prstGeom prst="rtTriangle">
            <a:avLst/>
          </a:prstGeom>
          <a:gradFill flip="none" rotWithShape="1">
            <a:gsLst>
              <a:gs pos="20000">
                <a:srgbClr val="C59F59"/>
              </a:gs>
              <a:gs pos="100000">
                <a:srgbClr val="C59F59"/>
              </a:gs>
              <a:gs pos="50000">
                <a:srgbClr val="F7D59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505503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70475" y="715010"/>
            <a:ext cx="5077461" cy="861060"/>
            <a:chOff x="5665400" y="1508276"/>
            <a:chExt cx="5077355" cy="861200"/>
          </a:xfrm>
        </p:grpSpPr>
        <p:grpSp>
          <p:nvGrpSpPr>
            <p:cNvPr id="4" name="组合 3"/>
            <p:cNvGrpSpPr/>
            <p:nvPr/>
          </p:nvGrpSpPr>
          <p:grpSpPr>
            <a:xfrm>
              <a:off x="5665400" y="1508276"/>
              <a:ext cx="890228" cy="861200"/>
              <a:chOff x="5665400" y="1508276"/>
              <a:chExt cx="890228" cy="861200"/>
            </a:xfrm>
          </p:grpSpPr>
          <p:sp>
            <p:nvSpPr>
              <p:cNvPr id="3" name="菱形 2"/>
              <p:cNvSpPr/>
              <p:nvPr/>
            </p:nvSpPr>
            <p:spPr>
              <a:xfrm>
                <a:off x="5665400" y="1508276"/>
                <a:ext cx="861200" cy="861200"/>
              </a:xfrm>
              <a:prstGeom prst="diamond">
                <a:avLst/>
              </a:prstGeom>
              <a:gradFill>
                <a:gsLst>
                  <a:gs pos="2000">
                    <a:srgbClr val="0B4A7A"/>
                  </a:gs>
                  <a:gs pos="46000">
                    <a:srgbClr val="4E3D83"/>
                  </a:gs>
                  <a:gs pos="100000">
                    <a:srgbClr val="91308C"/>
                  </a:gs>
                </a:gsLst>
                <a:lin ang="169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694428" y="1677266"/>
                <a:ext cx="86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6555400" y="1616965"/>
              <a:ext cx="4187355" cy="58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药品基本信息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9238" y="2495358"/>
            <a:ext cx="2845894" cy="1556761"/>
            <a:chOff x="1324379" y="2473429"/>
            <a:chExt cx="2845894" cy="1556761"/>
          </a:xfrm>
        </p:grpSpPr>
        <p:sp>
          <p:nvSpPr>
            <p:cNvPr id="75" name="文本框 74"/>
            <p:cNvSpPr txBox="1"/>
            <p:nvPr/>
          </p:nvSpPr>
          <p:spPr>
            <a:xfrm>
              <a:off x="1324379" y="3660858"/>
              <a:ext cx="2845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CONTENT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731663" y="2473429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7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目录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036" y="235463"/>
            <a:ext cx="1524148" cy="57896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70475" y="1774190"/>
            <a:ext cx="5077461" cy="861060"/>
            <a:chOff x="5665400" y="1508276"/>
            <a:chExt cx="5077355" cy="861200"/>
          </a:xfrm>
        </p:grpSpPr>
        <p:grpSp>
          <p:nvGrpSpPr>
            <p:cNvPr id="9" name="组合 8"/>
            <p:cNvGrpSpPr/>
            <p:nvPr/>
          </p:nvGrpSpPr>
          <p:grpSpPr>
            <a:xfrm>
              <a:off x="5665400" y="1508276"/>
              <a:ext cx="890228" cy="861200"/>
              <a:chOff x="5665400" y="1508276"/>
              <a:chExt cx="890228" cy="861200"/>
            </a:xfrm>
          </p:grpSpPr>
          <p:sp>
            <p:nvSpPr>
              <p:cNvPr id="10" name="菱形 9"/>
              <p:cNvSpPr/>
              <p:nvPr/>
            </p:nvSpPr>
            <p:spPr>
              <a:xfrm>
                <a:off x="5665400" y="1508276"/>
                <a:ext cx="861200" cy="861200"/>
              </a:xfrm>
              <a:prstGeom prst="diamond">
                <a:avLst/>
              </a:prstGeom>
              <a:gradFill>
                <a:gsLst>
                  <a:gs pos="2000">
                    <a:srgbClr val="0B4A7A"/>
                  </a:gs>
                  <a:gs pos="46000">
                    <a:srgbClr val="4E3D83"/>
                  </a:gs>
                  <a:gs pos="100000">
                    <a:srgbClr val="91308C"/>
                  </a:gs>
                </a:gsLst>
                <a:lin ang="169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694428" y="1677266"/>
                <a:ext cx="861200" cy="52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555400" y="1616965"/>
              <a:ext cx="4187355" cy="58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安全性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70475" y="2833370"/>
            <a:ext cx="5077461" cy="861060"/>
            <a:chOff x="5665400" y="1508276"/>
            <a:chExt cx="5077355" cy="861200"/>
          </a:xfrm>
        </p:grpSpPr>
        <p:grpSp>
          <p:nvGrpSpPr>
            <p:cNvPr id="14" name="组合 13"/>
            <p:cNvGrpSpPr/>
            <p:nvPr/>
          </p:nvGrpSpPr>
          <p:grpSpPr>
            <a:xfrm>
              <a:off x="5665400" y="1508276"/>
              <a:ext cx="890228" cy="861200"/>
              <a:chOff x="5665400" y="1508276"/>
              <a:chExt cx="890228" cy="861200"/>
            </a:xfrm>
          </p:grpSpPr>
          <p:sp>
            <p:nvSpPr>
              <p:cNvPr id="15" name="菱形 14"/>
              <p:cNvSpPr/>
              <p:nvPr/>
            </p:nvSpPr>
            <p:spPr>
              <a:xfrm>
                <a:off x="5665400" y="1508276"/>
                <a:ext cx="861200" cy="861200"/>
              </a:xfrm>
              <a:prstGeom prst="diamond">
                <a:avLst/>
              </a:prstGeom>
              <a:gradFill>
                <a:gsLst>
                  <a:gs pos="2000">
                    <a:srgbClr val="0B4A7A"/>
                  </a:gs>
                  <a:gs pos="46000">
                    <a:srgbClr val="4E3D83"/>
                  </a:gs>
                  <a:gs pos="100000">
                    <a:srgbClr val="91308C"/>
                  </a:gs>
                </a:gsLst>
                <a:lin ang="169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694428" y="1677266"/>
                <a:ext cx="861200" cy="52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555400" y="1616965"/>
              <a:ext cx="4187355" cy="58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有效性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0475" y="3892550"/>
            <a:ext cx="5077461" cy="861060"/>
            <a:chOff x="5665400" y="1508276"/>
            <a:chExt cx="5077355" cy="8612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665400" y="1508276"/>
              <a:ext cx="890228" cy="861200"/>
              <a:chOff x="5665400" y="1508276"/>
              <a:chExt cx="890228" cy="861200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5665400" y="1508276"/>
                <a:ext cx="861200" cy="861200"/>
              </a:xfrm>
              <a:prstGeom prst="diamond">
                <a:avLst/>
              </a:prstGeom>
              <a:gradFill>
                <a:gsLst>
                  <a:gs pos="2000">
                    <a:srgbClr val="0B4A7A"/>
                  </a:gs>
                  <a:gs pos="46000">
                    <a:srgbClr val="4E3D83"/>
                  </a:gs>
                  <a:gs pos="100000">
                    <a:srgbClr val="91308C"/>
                  </a:gs>
                </a:gsLst>
                <a:lin ang="169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694428" y="1677266"/>
                <a:ext cx="861200" cy="52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555400" y="1616965"/>
              <a:ext cx="4187355" cy="58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创新性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70475" y="4951730"/>
            <a:ext cx="5077461" cy="861060"/>
            <a:chOff x="5665400" y="1508276"/>
            <a:chExt cx="5077355" cy="861200"/>
          </a:xfrm>
        </p:grpSpPr>
        <p:grpSp>
          <p:nvGrpSpPr>
            <p:cNvPr id="25" name="组合 24"/>
            <p:cNvGrpSpPr/>
            <p:nvPr/>
          </p:nvGrpSpPr>
          <p:grpSpPr>
            <a:xfrm>
              <a:off x="5665400" y="1508276"/>
              <a:ext cx="890228" cy="861200"/>
              <a:chOff x="5665400" y="1508276"/>
              <a:chExt cx="890228" cy="86120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5665400" y="1508276"/>
                <a:ext cx="861200" cy="861200"/>
              </a:xfrm>
              <a:prstGeom prst="diamond">
                <a:avLst/>
              </a:prstGeom>
              <a:gradFill>
                <a:gsLst>
                  <a:gs pos="2000">
                    <a:srgbClr val="0B4A7A"/>
                  </a:gs>
                  <a:gs pos="46000">
                    <a:srgbClr val="4E3D83"/>
                  </a:gs>
                  <a:gs pos="100000">
                    <a:srgbClr val="91308C"/>
                  </a:gs>
                </a:gsLst>
                <a:lin ang="169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694428" y="1677266"/>
                <a:ext cx="861200" cy="52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555400" y="1616965"/>
              <a:ext cx="4187355" cy="58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公平性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326A2A0-E3F6-39E9-5E83-8A83C2053950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3220"/>
            <a:chOff x="188686" y="231529"/>
            <a:chExt cx="4084320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1.1-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药品基本信息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8927424"/>
              </p:ext>
            </p:extLst>
          </p:nvPr>
        </p:nvGraphicFramePr>
        <p:xfrm>
          <a:off x="1065002" y="869886"/>
          <a:ext cx="10061996" cy="5440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188">
                  <a:extLst>
                    <a:ext uri="{9D8B030D-6E8A-4147-A177-3AD203B41FA5}">
                      <a16:colId xmlns:a16="http://schemas.microsoft.com/office/drawing/2014/main" val="3326033594"/>
                    </a:ext>
                  </a:extLst>
                </a:gridCol>
                <a:gridCol w="227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通用名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0" indent="0" algn="ctr" rtl="0" fontAlgn="ctr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富马酸</a:t>
                      </a:r>
                      <a:r>
                        <a:rPr lang="zh-CN" altLang="en-US" sz="2000" b="1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奥赛利定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注射液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注册规格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2ml:2mg</a:t>
                      </a:r>
                      <a:r>
                        <a:rPr lang="zh-CN" altLang="en-US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（主规格），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1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ml: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1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mg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，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10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ml: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10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mg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，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30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ml: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30</a:t>
                      </a: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A9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适应症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本品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用于治疗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成人患者严重到需要静脉注射阿片类药物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的</a:t>
                      </a:r>
                      <a:r>
                        <a:rPr lang="zh-CN" altLang="en-US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急性疼痛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，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  <a:sym typeface="Calibri" panose="020F0502020204030204" pitchFamily="34" charset="0"/>
                      </a:endParaRPr>
                    </a:p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也可作为替代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Calibri" panose="020F0502020204030204" pitchFamily="34" charset="0"/>
                        </a:rPr>
                        <a:t>疗法效果不佳时的选择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作用机制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rtl="0" fontAlgn="ctr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全球首个获批上市的</a:t>
                      </a:r>
                      <a:r>
                        <a:rPr lang="en-US" altLang="zh-CN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G</a:t>
                      </a:r>
                      <a:r>
                        <a:rPr lang="zh-CN" altLang="en-US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蛋白偏向性</a:t>
                      </a:r>
                      <a:r>
                        <a:rPr lang="en-US" altLang="zh-CN" sz="2000" b="1" kern="1200" dirty="0" err="1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μ</a:t>
                      </a:r>
                      <a:r>
                        <a:rPr lang="en-US" altLang="zh-CN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-</a:t>
                      </a:r>
                      <a:r>
                        <a:rPr lang="zh-CN" altLang="en-US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阿片受体激动剂</a:t>
                      </a:r>
                      <a:endParaRPr lang="zh-CN" altLang="en-US" sz="2000" b="1" kern="1200" dirty="0">
                        <a:solidFill>
                          <a:srgbClr val="632B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5706478"/>
                  </a:ext>
                </a:extLst>
              </a:tr>
              <a:tr h="761307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用法用量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本品的初始剂量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1.5mg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，应由医务人员给药。</a:t>
                      </a:r>
                    </a:p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单次给药剂量不得大于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3mg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。累积日剂量不应超过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27mg</a:t>
                      </a: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目前大陆地区同通用名药品的上市情况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>
                          <a:solidFill>
                            <a:srgbClr val="632B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注册分类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A9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A9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化学药品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3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A9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64578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中国获批时间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0" algn="ctr" rtl="0" font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2023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28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日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全球首次上市时间及国家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地区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A9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2020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年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8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月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 pitchFamily="34" charset="0"/>
                      </a:endParaRPr>
                    </a:p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美国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专利到期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2032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22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日</a:t>
                      </a:r>
                      <a:endParaRPr lang="en-GB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是否为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OTC</a:t>
                      </a:r>
                      <a:r>
                        <a:rPr lang="zh-CN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pitchFamily="34" charset="0"/>
                        </a:rPr>
                        <a:t>药品</a:t>
                      </a:r>
                      <a:endParaRPr lang="zh-CN" altLang="en-US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0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rPr>
                        <a:t>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B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9658E5C2-FA0A-5B42-D5B0-594AAA512D23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45788" y="248283"/>
            <a:ext cx="1514366" cy="575251"/>
          </a:xfrm>
          <a:prstGeom prst="rect">
            <a:avLst/>
          </a:prstGeom>
        </p:spPr>
      </p:pic>
      <p:sp>
        <p:nvSpPr>
          <p:cNvPr id="12" name="矩形 12">
            <a:extLst>
              <a:ext uri="{FF2B5EF4-FFF2-40B4-BE49-F238E27FC236}">
                <a16:creationId xmlns:a16="http://schemas.microsoft.com/office/drawing/2014/main" id="{7CCD946D-1B8F-D5E9-5DCC-FDA7A1C4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" y="6580460"/>
            <a:ext cx="849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[1]</a:t>
            </a:r>
            <a:r>
              <a:rPr kumimoji="1" lang="zh-CN" altLang="en-US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数据来源</a:t>
            </a:r>
            <a:r>
              <a:rPr kumimoji="1"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IMS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49EACF-120C-F370-1055-07BAD1634E2C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3220"/>
            <a:chOff x="188686" y="231529"/>
            <a:chExt cx="4084320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1.2-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药品基本信息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658E5C2-FA0A-5B42-D5B0-594AAA512D23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64682" y="-5214"/>
            <a:ext cx="1127318" cy="42822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C21A3D0-169D-C82C-9C93-78943E5E6799}"/>
              </a:ext>
            </a:extLst>
          </p:cNvPr>
          <p:cNvGrpSpPr/>
          <p:nvPr/>
        </p:nvGrpSpPr>
        <p:grpSpPr>
          <a:xfrm>
            <a:off x="295513" y="1092174"/>
            <a:ext cx="6953403" cy="5018746"/>
            <a:chOff x="316077" y="948706"/>
            <a:chExt cx="6953403" cy="5018746"/>
          </a:xfrm>
        </p:grpSpPr>
        <p:sp>
          <p:nvSpPr>
            <p:cNvPr id="9" name="文本框 8"/>
            <p:cNvSpPr txBox="1"/>
            <p:nvPr/>
          </p:nvSpPr>
          <p:spPr>
            <a:xfrm>
              <a:off x="316077" y="948706"/>
              <a:ext cx="6953403" cy="5018746"/>
            </a:xfrm>
            <a:prstGeom prst="rect">
              <a:avLst/>
            </a:prstGeom>
            <a:noFill/>
            <a:ln w="6350">
              <a:solidFill>
                <a:srgbClr val="632B8F"/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参照药品建议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：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枸橼酸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舒芬太尼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注射液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联合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酒石酸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布托啡诺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注射液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参照药品选择理由： </a:t>
              </a:r>
              <a:endParaRPr lang="en-US" altLang="zh-CN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术后镇痛方案复杂多样，其中“</a:t>
              </a:r>
              <a:r>
                <a:rPr lang="el-GR" altLang="zh-CN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μ 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受体激动剂</a:t>
              </a:r>
              <a:r>
                <a:rPr lang="en-US" altLang="zh-CN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+ </a:t>
              </a:r>
              <a:r>
                <a:rPr lang="el-GR" altLang="zh-CN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κ 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受体激动剂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”联合应用广泛，其代表药品“舒芬太尼”“布托啡诺”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为临床最常用的医保目录内药品。</a:t>
              </a:r>
              <a:endParaRPr lang="zh-CN" altLang="en-US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舒芬太尼联合布托啡诺使用，药理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机制合理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，符合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临床用药选择习惯。</a:t>
              </a:r>
              <a:endParaRPr lang="en-US" altLang="zh-CN" sz="20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奥赛利定与舒芬太尼联合布托啡诺临床应用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疗效相当。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酒石酸布托啡诺镇痛专家</a:t>
              </a:r>
              <a:r>
                <a:rPr lang="zh-CN" altLang="en-US" sz="20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共识推荐布托啡诺与舒芬太尼联用。</a:t>
              </a:r>
              <a:endParaRPr lang="en-US" altLang="zh-CN" sz="20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316077" y="2033188"/>
              <a:ext cx="6953403" cy="0"/>
            </a:xfrm>
            <a:prstGeom prst="line">
              <a:avLst/>
            </a:prstGeom>
            <a:ln>
              <a:solidFill>
                <a:srgbClr val="632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2">
            <a:extLst>
              <a:ext uri="{FF2B5EF4-FFF2-40B4-BE49-F238E27FC236}">
                <a16:creationId xmlns:a16="http://schemas.microsoft.com/office/drawing/2014/main" id="{7CCD946D-1B8F-D5E9-5DCC-FDA7A1C4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" y="6580460"/>
            <a:ext cx="849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[1]</a:t>
            </a:r>
            <a:r>
              <a:rPr kumimoji="1" lang="zh-CN" altLang="en-US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数据来源</a:t>
            </a:r>
            <a:r>
              <a:rPr kumimoji="1"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IMS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13A91E-E289-0489-4877-0F618930FD18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53B0A5-C014-B4C6-DA5A-D58ED9276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834" y="2033188"/>
            <a:ext cx="4259653" cy="33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A2A46CB-5CB4-0766-B998-968BEFF08948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1259" y="248283"/>
            <a:ext cx="4084320" cy="523220"/>
            <a:chOff x="188686" y="231529"/>
            <a:chExt cx="4084320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1.3-</a:t>
              </a: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药品基本信息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1415" y="1619900"/>
            <a:ext cx="4994452" cy="2077492"/>
          </a:xfrm>
          <a:prstGeom prst="rect">
            <a:avLst/>
          </a:prstGeom>
          <a:noFill/>
          <a:ln>
            <a:solidFill>
              <a:srgbClr val="632B8F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我国术后疼痛率高达</a:t>
            </a:r>
            <a:r>
              <a:rPr lang="en-US" altLang="zh-CN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96.6%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重度疼痛比例</a:t>
            </a:r>
            <a:r>
              <a:rPr lang="en-US" altLang="zh-CN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60-80%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根据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《2021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中国卫生健康统计年鉴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我国医保覆盖下成人住院手术术后镇痛人次达</a:t>
            </a:r>
            <a:r>
              <a:rPr lang="en-US" altLang="zh-CN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3000</a:t>
            </a:r>
            <a:r>
              <a:rPr lang="zh-CN" altLang="en-US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万人次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矩形: 圆角 47"/>
          <p:cNvSpPr/>
          <p:nvPr>
            <p:custDataLst>
              <p:tags r:id="rId2"/>
            </p:custDataLst>
          </p:nvPr>
        </p:nvSpPr>
        <p:spPr>
          <a:xfrm>
            <a:off x="6228784" y="1074387"/>
            <a:ext cx="5231402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solidFill>
              <a:srgbClr val="632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未满足的治疗需求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28784" y="1621952"/>
            <a:ext cx="5231402" cy="2092881"/>
          </a:xfrm>
          <a:prstGeom prst="rect">
            <a:avLst/>
          </a:prstGeom>
          <a:noFill/>
          <a:ln>
            <a:solidFill>
              <a:srgbClr val="632B8F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 algn="just" rtl="0" eaLnBrk="0" fontAlgn="auto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目前中</a:t>
            </a:r>
            <a:r>
              <a:rPr lang="en-US" altLang="zh-CN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重度疼痛控制不理想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85750" indent="-285750" algn="just" eaLnBrk="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传统阿片类药物</a:t>
            </a:r>
            <a:r>
              <a:rPr lang="zh-CN" altLang="en-US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安全性欠佳：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呼吸抑制、恶心呕吐、皮肤瘙痒等不良反应发生率高。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85750" indent="-285750" algn="just" eaLnBrk="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高龄、肝肾功能不全、烧伤等阿片类药物不良反应</a:t>
            </a:r>
            <a:r>
              <a:rPr lang="zh-CN" altLang="en-US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高危患者，缺乏足够安全的阿片类镇痛药物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矩形: 圆角 10"/>
          <p:cNvSpPr/>
          <p:nvPr>
            <p:custDataLst>
              <p:tags r:id="rId4"/>
            </p:custDataLst>
          </p:nvPr>
        </p:nvSpPr>
        <p:spPr>
          <a:xfrm>
            <a:off x="897715" y="4386022"/>
            <a:ext cx="2728712" cy="1465754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solidFill>
              <a:srgbClr val="632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与同治疗领域</a:t>
            </a:r>
            <a:endParaRPr lang="en-US" altLang="zh-CN" sz="24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药品相比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3719139" y="3789825"/>
            <a:ext cx="7742547" cy="2677656"/>
          </a:xfrm>
          <a:prstGeom prst="rect">
            <a:avLst/>
          </a:prstGeom>
          <a:noFill/>
          <a:ln>
            <a:solidFill>
              <a:srgbClr val="632B8F"/>
            </a:solidFill>
          </a:ln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快速缓解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急性疼痛，</a:t>
            </a:r>
            <a:r>
              <a:rPr lang="en-US" altLang="zh-CN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1-3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分钟内起效。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认知、定向能力的恢复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显著优于吗啡。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呕吐以及瘙痒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不良反应发生率低于舒芬太尼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在老年人、肥胖、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肝肾功能不全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等</a:t>
            </a:r>
            <a:r>
              <a:rPr lang="zh-CN" altLang="en-US" sz="16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麻醉高风险患者中具有良好的安全性与耐受性。</a:t>
            </a:r>
            <a:endParaRPr lang="en-US" altLang="zh-CN" sz="1600" b="1" dirty="0">
              <a:solidFill>
                <a:srgbClr val="632B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与其他</a:t>
            </a:r>
            <a:r>
              <a:rPr lang="el-GR" altLang="zh-CN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μ 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受体激动剂相比，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镇痛效果好，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安全性更高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，患者耐受性更佳。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可有效缩短患者住院时间、降低住院治疗总成本，更具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药物经济学优势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患者使用后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满意率高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于舒芬太尼（</a:t>
            </a:r>
            <a:r>
              <a:rPr lang="en-US" altLang="zh-CN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60%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左右）</a:t>
            </a:r>
            <a:r>
              <a:rPr lang="en-US" altLang="zh-CN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[1] </a:t>
            </a:r>
            <a:r>
              <a:rPr lang="zh-CN" altLang="en-US" sz="1600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600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52BAEBD-FBAC-7490-2A88-D964CEE9B3A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-30427" y="6556552"/>
            <a:ext cx="10515600" cy="2503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en-GB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[1]</a:t>
            </a: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1" lang="zh-CN" altLang="en-GB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GB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Feng, Miaomiao , et al. Bmc Anesthesiology 19.1(2019)</a:t>
            </a:r>
          </a:p>
        </p:txBody>
      </p:sp>
      <p:sp>
        <p:nvSpPr>
          <p:cNvPr id="3" name="矩形: 圆角 47">
            <a:extLst>
              <a:ext uri="{FF2B5EF4-FFF2-40B4-BE49-F238E27FC236}">
                <a16:creationId xmlns:a16="http://schemas.microsoft.com/office/drawing/2014/main" id="{7FAD877A-349A-6687-1AD9-C7012EB252B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51415" y="1062043"/>
            <a:ext cx="4994452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solidFill>
              <a:srgbClr val="632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疾病基本情况</a:t>
            </a:r>
          </a:p>
        </p:txBody>
      </p:sp>
      <p:sp>
        <p:nvSpPr>
          <p:cNvPr id="13" name="矩形: 圆角 47">
            <a:extLst>
              <a:ext uri="{FF2B5EF4-FFF2-40B4-BE49-F238E27FC236}">
                <a16:creationId xmlns:a16="http://schemas.microsoft.com/office/drawing/2014/main" id="{560884B5-F741-8B2D-65CC-B505000282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17266" y="7528"/>
            <a:ext cx="3074734" cy="4743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zh-CN" altLang="en-US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6890F-50AA-170B-EE07-EAC9B0588342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3220"/>
            <a:chOff x="188686" y="231529"/>
            <a:chExt cx="4084320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2-</a:t>
              </a: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药品安全性信息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8" name="矩形: 圆角 47"/>
          <p:cNvSpPr/>
          <p:nvPr>
            <p:custDataLst>
              <p:tags r:id="rId1"/>
            </p:custDataLst>
          </p:nvPr>
        </p:nvSpPr>
        <p:spPr>
          <a:xfrm>
            <a:off x="408721" y="992570"/>
            <a:ext cx="2320564" cy="1072580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药品说明书收载的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安全性信息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20725" y="3710526"/>
            <a:ext cx="8988432" cy="2492990"/>
          </a:xfrm>
          <a:prstGeom prst="rect">
            <a:avLst/>
          </a:prstGeom>
          <a:noFill/>
          <a:ln>
            <a:solidFill>
              <a:srgbClr val="632B8F"/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对终末期肾病、轻度或中度肝损伤患者更安全：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终末期肾病、轻度或中度肝损伤患者血浆暴露剂量、峰浓度与半衰期均与健康受试者无统计学差异，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无需调整奥赛利定剂量。</a:t>
            </a:r>
            <a:endParaRPr lang="en-US" altLang="zh-CN" sz="1600" b="1" dirty="0">
              <a:solidFill>
                <a:srgbClr val="632B8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在肥胖、老年等高危人群中呼吸安全性显著：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奥赛利定呼吸不良事件发生率，老年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青年发生率为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15.1%/10.8%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，肥胖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正常发生率为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14%/13.4%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，差异无统计学意义。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具有确切的消化道安全性：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期临床试验中，未发生恶心呕吐且未使用止吐药解救的患者比例，安慰剂组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吗啡组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0.1mg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0.35mg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组比例分别为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76.4%/30.8%/68.0%/46.2%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，差异有统计学意义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p&lt;0.005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瘙痒不良反应发生率更低</a:t>
            </a:r>
            <a:r>
              <a:rPr lang="zh-CN" altLang="en-US" sz="1400" b="1" dirty="0">
                <a:solidFill>
                  <a:srgbClr val="632B8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临床研究中奥赛利定瘙痒发生率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，低于舒芬太尼（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12.3%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）。</a:t>
            </a:r>
            <a:endParaRPr lang="zh-CN" altLang="en-US" sz="9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内容占位符 5"/>
          <p:cNvSpPr txBox="1"/>
          <p:nvPr/>
        </p:nvSpPr>
        <p:spPr>
          <a:xfrm>
            <a:off x="2820726" y="992570"/>
            <a:ext cx="8988432" cy="10725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和其他阿片类药物不良反应基本保持一致。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多项</a:t>
            </a:r>
            <a:r>
              <a:rPr lang="en-GB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期国内外临床研究（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2272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例）显示：不良反应包括恶心、呕吐、腹胀、低钾血症和低钙血症。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内容占位符 5"/>
          <p:cNvSpPr txBox="1"/>
          <p:nvPr/>
        </p:nvSpPr>
        <p:spPr>
          <a:xfrm>
            <a:off x="2820725" y="2281603"/>
            <a:ext cx="8988432" cy="1147398"/>
          </a:xfrm>
          <a:prstGeom prst="rect">
            <a:avLst/>
          </a:prstGeom>
          <a:ln>
            <a:solidFill>
              <a:srgbClr val="632B8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各国家或地区药监部门截止目前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未发布任何安全性警告、黑框警告、撤市信息。</a:t>
            </a:r>
            <a:endParaRPr lang="en-US" altLang="zh-CN" sz="1600" b="1" dirty="0">
              <a:solidFill>
                <a:srgbClr val="632B8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marL="571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国内外目前累计数据安全性保持一致，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奥赛利定的获益</a:t>
            </a:r>
            <a:r>
              <a:rPr lang="en-US" altLang="zh-CN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风险特征保持有利。</a:t>
            </a:r>
            <a:endParaRPr lang="en-US" altLang="zh-CN" sz="1600" b="1" dirty="0">
              <a:solidFill>
                <a:srgbClr val="632B8F"/>
              </a:solidFill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  <a:p>
            <a:pPr marL="571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推荐给药方案为按需给药，无背景剂量，因此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用药量少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，且需要持续给药的时间短，因此</a:t>
            </a:r>
            <a:r>
              <a:rPr lang="zh-CN" altLang="en-US" sz="1600" b="1" dirty="0">
                <a:solidFill>
                  <a:srgbClr val="632B8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成瘾性低。</a:t>
            </a:r>
            <a:endParaRPr lang="en-US" altLang="zh-CN" sz="1600" b="1" dirty="0">
              <a:solidFill>
                <a:srgbClr val="632B8F"/>
              </a:solidFill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: 圆角 22"/>
          <p:cNvSpPr/>
          <p:nvPr>
            <p:custDataLst>
              <p:tags r:id="rId2"/>
            </p:custDataLst>
          </p:nvPr>
        </p:nvSpPr>
        <p:spPr>
          <a:xfrm>
            <a:off x="408721" y="2356422"/>
            <a:ext cx="2320564" cy="1010320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该药品在国内外不良反应发生情况</a:t>
            </a:r>
          </a:p>
        </p:txBody>
      </p:sp>
      <p:sp>
        <p:nvSpPr>
          <p:cNvPr id="24" name="矩形: 圆角 23"/>
          <p:cNvSpPr/>
          <p:nvPr>
            <p:custDataLst>
              <p:tags r:id="rId3"/>
            </p:custDataLst>
          </p:nvPr>
        </p:nvSpPr>
        <p:spPr>
          <a:xfrm>
            <a:off x="408721" y="3697556"/>
            <a:ext cx="2320564" cy="1010320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与目录内同类药品安全性方面优势和不足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B8CB97-A1BB-0F37-F758-E5E73BFDFAF8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: 圆角 47">
            <a:extLst>
              <a:ext uri="{FF2B5EF4-FFF2-40B4-BE49-F238E27FC236}">
                <a16:creationId xmlns:a16="http://schemas.microsoft.com/office/drawing/2014/main" id="{051F262F-E63E-EDDF-7FF0-4454C52101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17266" y="7528"/>
            <a:ext cx="3074734" cy="4743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zh-CN" altLang="en-US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EF9594-B242-7D8A-3290-4265DE732469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3220"/>
            <a:chOff x="188686" y="231529"/>
            <a:chExt cx="4084320" cy="52322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3-</a:t>
              </a: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药品有效性信息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92" y="1556915"/>
            <a:ext cx="5222035" cy="2096769"/>
          </a:xfrm>
          <a:prstGeom prst="rect">
            <a:avLst/>
          </a:prstGeom>
        </p:spPr>
      </p:pic>
      <p:graphicFrame>
        <p:nvGraphicFramePr>
          <p:cNvPr id="7" name="图表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0877026"/>
              </p:ext>
            </p:extLst>
          </p:nvPr>
        </p:nvGraphicFramePr>
        <p:xfrm>
          <a:off x="6604598" y="1464364"/>
          <a:ext cx="4693409" cy="209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3D3420E-B9CD-3017-4F1B-D44C753E2884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6519446"/>
            <a:ext cx="103079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[1]. </a:t>
            </a:r>
            <a:r>
              <a:rPr lang="en-US" altLang="zh-CN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Soergel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 G , </a:t>
            </a:r>
            <a:r>
              <a:rPr lang="en-US" altLang="zh-CN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Subach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R A , Burnham N ,et </a:t>
            </a:r>
            <a:r>
              <a:rPr lang="en-US" altLang="zh-CN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al.Pain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2014, 155(9):1829-1835.</a:t>
            </a:r>
          </a:p>
          <a:p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[2]. 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Singla N, </a:t>
            </a:r>
            <a:r>
              <a:rPr lang="en-US" altLang="zh-CN" sz="70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Minkowitz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H S, </a:t>
            </a:r>
            <a:r>
              <a:rPr lang="en-US" altLang="zh-CN" sz="70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Soergel</a:t>
            </a:r>
            <a:r>
              <a:rPr lang="en-US" altLang="zh-CN" sz="7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D G, et al.. Journal of pain research, 2017, 10: 2413.</a:t>
            </a:r>
          </a:p>
        </p:txBody>
      </p:sp>
      <p:sp>
        <p:nvSpPr>
          <p:cNvPr id="11" name="矩形: 圆角 47">
            <a:extLst>
              <a:ext uri="{FF2B5EF4-FFF2-40B4-BE49-F238E27FC236}">
                <a16:creationId xmlns:a16="http://schemas.microsoft.com/office/drawing/2014/main" id="{8605C5AB-74D3-A52D-8BE3-1C167EAEB98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6625097" y="3714067"/>
            <a:ext cx="4693409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临床试验报告关于有效性描述</a:t>
            </a:r>
            <a:endParaRPr lang="zh-CN" altLang="en-US" sz="2000" b="1" baseline="30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: 圆角 47">
            <a:extLst>
              <a:ext uri="{FF2B5EF4-FFF2-40B4-BE49-F238E27FC236}">
                <a16:creationId xmlns:a16="http://schemas.microsoft.com/office/drawing/2014/main" id="{B8B0592C-A8F9-94B6-7A89-F8B977AE454D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972365" y="3714067"/>
            <a:ext cx="4693409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国内外临床指南推荐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FD3CFEF-1B01-DAD4-B234-F7EEB596D159}"/>
              </a:ext>
            </a:extLst>
          </p:cNvPr>
          <p:cNvGrpSpPr>
            <a:grpSpLocks/>
          </p:cNvGrpSpPr>
          <p:nvPr/>
        </p:nvGrpSpPr>
        <p:grpSpPr>
          <a:xfrm>
            <a:off x="6357939" y="4273310"/>
            <a:ext cx="5474499" cy="1791965"/>
            <a:chOff x="6922123" y="3785769"/>
            <a:chExt cx="4671315" cy="192579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7E4E5B-B893-AFC8-689F-E1F4775BC839}"/>
                </a:ext>
              </a:extLst>
            </p:cNvPr>
            <p:cNvSpPr txBox="1">
              <a:spLocks/>
            </p:cNvSpPr>
            <p:nvPr/>
          </p:nvSpPr>
          <p:spPr>
            <a:xfrm>
              <a:off x="6922123" y="3785769"/>
              <a:ext cx="4671315" cy="1925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7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主要疗效分析基于</a:t>
              </a:r>
              <a:r>
                <a:rPr lang="e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FAS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进行，在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小时</a:t>
              </a:r>
              <a:r>
                <a:rPr lang="e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NRS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评估时，试验组和对照组受试者发生应答（即疼痛缓解）比例相当，分别为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85.9%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89.8%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，无统计学差异。试验组的</a:t>
              </a:r>
              <a:r>
                <a:rPr lang="e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NRS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评分在给药后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</a:t>
              </a:r>
              <a:r>
                <a:rPr lang="e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内比对照组降低得更快，</a:t>
              </a:r>
              <a:r>
                <a:rPr lang="zh-CN" altLang="en-US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表明奥赛利定在镇痛方面比吗啡起效快，使中重度疼痛迅速缓解为轻度疼痛。</a:t>
              </a:r>
              <a:endParaRPr lang="zh-CN" altLang="en-GB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圆角矩形 21">
              <a:extLst>
                <a:ext uri="{FF2B5EF4-FFF2-40B4-BE49-F238E27FC236}">
                  <a16:creationId xmlns:a16="http://schemas.microsoft.com/office/drawing/2014/main" id="{95258CFD-4A4A-5982-7CF2-3B930D13E5F8}"/>
                </a:ext>
              </a:extLst>
            </p:cNvPr>
            <p:cNvSpPr>
              <a:spLocks/>
            </p:cNvSpPr>
            <p:nvPr/>
          </p:nvSpPr>
          <p:spPr>
            <a:xfrm>
              <a:off x="6922123" y="3785769"/>
              <a:ext cx="4671315" cy="1925794"/>
            </a:xfrm>
            <a:prstGeom prst="roundRect">
              <a:avLst>
                <a:gd name="adj" fmla="val 6484"/>
              </a:avLst>
            </a:prstGeom>
            <a:noFill/>
            <a:ln>
              <a:solidFill>
                <a:srgbClr val="632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F172A4-6414-BB8B-A206-47D2E9BEF296}"/>
              </a:ext>
            </a:extLst>
          </p:cNvPr>
          <p:cNvGrpSpPr>
            <a:grpSpLocks/>
          </p:cNvGrpSpPr>
          <p:nvPr/>
        </p:nvGrpSpPr>
        <p:grpSpPr>
          <a:xfrm>
            <a:off x="972364" y="4273309"/>
            <a:ext cx="4693409" cy="1791965"/>
            <a:chOff x="2088730" y="3358084"/>
            <a:chExt cx="5269892" cy="189413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7F56E56-339D-E69D-6FAC-C6BC497262C8}"/>
                </a:ext>
              </a:extLst>
            </p:cNvPr>
            <p:cNvSpPr txBox="1">
              <a:spLocks/>
            </p:cNvSpPr>
            <p:nvPr/>
          </p:nvSpPr>
          <p:spPr>
            <a:xfrm>
              <a:off x="2591485" y="3577539"/>
              <a:ext cx="4527290" cy="1356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麻醉学权威经典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《</a:t>
              </a:r>
              <a:r>
                <a:rPr lang="zh-CN" altLang="en-US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米勒麻醉学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》</a:t>
              </a:r>
              <a:r>
                <a:rPr lang="zh-CN" altLang="en-US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教材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中强调奥赛利定原研名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TRV130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比吗啡产生更大的镇痛作用，但呼吸抑制作用减轻、恶心减轻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600" dirty="0"/>
            </a:p>
          </p:txBody>
        </p:sp>
        <p:sp>
          <p:nvSpPr>
            <p:cNvPr id="17" name="圆角矩形 22">
              <a:extLst>
                <a:ext uri="{FF2B5EF4-FFF2-40B4-BE49-F238E27FC236}">
                  <a16:creationId xmlns:a16="http://schemas.microsoft.com/office/drawing/2014/main" id="{DC241CEF-6AA1-EBC1-AB09-757712F2FAAE}"/>
                </a:ext>
              </a:extLst>
            </p:cNvPr>
            <p:cNvSpPr>
              <a:spLocks/>
            </p:cNvSpPr>
            <p:nvPr/>
          </p:nvSpPr>
          <p:spPr>
            <a:xfrm>
              <a:off x="2088730" y="3358084"/>
              <a:ext cx="5269892" cy="1894131"/>
            </a:xfrm>
            <a:prstGeom prst="roundRect">
              <a:avLst>
                <a:gd name="adj" fmla="val 6484"/>
              </a:avLst>
            </a:prstGeom>
            <a:noFill/>
            <a:ln>
              <a:solidFill>
                <a:srgbClr val="632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F70B59AB-949A-A56F-58AA-850FEA140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687" y="4553274"/>
            <a:ext cx="895516" cy="11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8229398" y="2036858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TRV130: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endParaRPr lang="zh-CN" altLang="en-US" sz="1200" b="1" dirty="0">
              <a:solidFill>
                <a:srgbClr val="0070C0"/>
              </a:solidFill>
            </a:endParaRPr>
          </a:p>
        </p:txBody>
      </p:sp>
      <p:sp>
        <p:nvSpPr>
          <p:cNvPr id="23" name="矩形: 圆角 47">
            <a:extLst>
              <a:ext uri="{FF2B5EF4-FFF2-40B4-BE49-F238E27FC236}">
                <a16:creationId xmlns:a16="http://schemas.microsoft.com/office/drawing/2014/main" id="{08CFA071-F687-D117-313C-D498789FF2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17266" y="7528"/>
            <a:ext cx="3074734" cy="4743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zh-CN" altLang="en-US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24" name="矩形: 圆角 47">
            <a:extLst>
              <a:ext uri="{FF2B5EF4-FFF2-40B4-BE49-F238E27FC236}">
                <a16:creationId xmlns:a16="http://schemas.microsoft.com/office/drawing/2014/main" id="{99C0D246-EBD6-6995-F3CE-633DCFC1ED9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603404" y="951272"/>
            <a:ext cx="4693409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比传统</a:t>
            </a:r>
            <a:r>
              <a:rPr lang="el-GR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μ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受体激动剂产生更大的镇痛作用</a:t>
            </a: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[1]</a:t>
            </a:r>
            <a:endParaRPr lang="zh-CN" altLang="en-US" b="1" baseline="30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: 圆角 47">
            <a:extLst>
              <a:ext uri="{FF2B5EF4-FFF2-40B4-BE49-F238E27FC236}">
                <a16:creationId xmlns:a16="http://schemas.microsoft.com/office/drawing/2014/main" id="{D0C50978-F1D4-0DD1-7787-582712B9722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72364" y="979121"/>
            <a:ext cx="4693409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比传统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μ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受体激动剂起效更快</a:t>
            </a:r>
            <a:r>
              <a:rPr lang="en-US" altLang="zh-CN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[2]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B373B6-FEB2-771A-B078-B0CA7D129792}"/>
              </a:ext>
            </a:extLst>
          </p:cNvPr>
          <p:cNvSpPr txBox="1"/>
          <p:nvPr/>
        </p:nvSpPr>
        <p:spPr>
          <a:xfrm>
            <a:off x="7352766" y="6169085"/>
            <a:ext cx="376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FAS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：全分析集              </a:t>
            </a:r>
            <a:r>
              <a:rPr lang="e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NRS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：数字疼痛评分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21A61D-FE50-F822-BDAD-8CBEE951A615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1970"/>
            <a:chOff x="188686" y="231529"/>
            <a:chExt cx="4084320" cy="52197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4-</a:t>
              </a:r>
              <a:r>
                <a:rPr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药品创新性信息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9" name="矩形: 圆角 47"/>
          <p:cNvSpPr/>
          <p:nvPr>
            <p:custDataLst>
              <p:tags r:id="rId1"/>
            </p:custDataLst>
          </p:nvPr>
        </p:nvSpPr>
        <p:spPr>
          <a:xfrm>
            <a:off x="1463757" y="1549955"/>
            <a:ext cx="3786334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创新的核心内容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80981" y="2332631"/>
            <a:ext cx="5392992" cy="3280796"/>
          </a:xfrm>
          <a:prstGeom prst="roundRect">
            <a:avLst>
              <a:gd name="adj" fmla="val 6484"/>
            </a:avLst>
          </a:prstGeom>
          <a:noFill/>
          <a:ln>
            <a:solidFill>
              <a:srgbClr val="632B8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9963" y="2540562"/>
            <a:ext cx="5392992" cy="29518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药理机制创新：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年诺贝尔化学奖对于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蛋白耦联受体的研究研发的</a:t>
            </a:r>
            <a:r>
              <a:rPr lang="en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蛋白偏向性</a:t>
            </a:r>
            <a:r>
              <a:rPr lang="el-GR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μ-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阿片受体激动剂。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在受体后分子水平更多选择激活镇痛效果的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蛋白信号通路，减少引起不良反应的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抑制蛋白的激活，能在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保留镇痛效果的同时减少不良反应率。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药物结构创新：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拥有原创发明专利的新化学实体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矩形: 圆角 47"/>
          <p:cNvSpPr/>
          <p:nvPr>
            <p:custDataLst>
              <p:tags r:id="rId2"/>
            </p:custDataLst>
          </p:nvPr>
        </p:nvSpPr>
        <p:spPr>
          <a:xfrm>
            <a:off x="7174137" y="1549955"/>
            <a:ext cx="3786334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创新带来的患者获益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DD6984-EF26-F9AE-0949-36FE65023FD7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6486CB7-7844-9F76-6AFC-C43BE5231753}"/>
              </a:ext>
            </a:extLst>
          </p:cNvPr>
          <p:cNvGrpSpPr/>
          <p:nvPr/>
        </p:nvGrpSpPr>
        <p:grpSpPr>
          <a:xfrm>
            <a:off x="6503495" y="2387357"/>
            <a:ext cx="5392992" cy="2346529"/>
            <a:chOff x="6439181" y="2318600"/>
            <a:chExt cx="5392992" cy="2346529"/>
          </a:xfrm>
        </p:grpSpPr>
        <p:sp>
          <p:nvSpPr>
            <p:cNvPr id="24" name="文本框 23"/>
            <p:cNvSpPr txBox="1">
              <a:spLocks/>
            </p:cNvSpPr>
            <p:nvPr/>
          </p:nvSpPr>
          <p:spPr>
            <a:xfrm>
              <a:off x="6480202" y="2318600"/>
              <a:ext cx="5313238" cy="2346529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不良反应发生率降低：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保留镇痛效果的同时减少不良反应的发生。</a:t>
              </a:r>
              <a:r>
                <a:rPr lang="zh-CN" altLang="en-US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老年、烧伤患者、肝肾功能不全</a:t>
              </a:r>
              <a:r>
                <a:rPr lang="zh-CN" altLang="en-US" sz="1800" b="1" dirty="0">
                  <a:solidFill>
                    <a:srgbClr val="632B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等高危因素患者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临床使用更安全便捷。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镇痛效果显著：</a:t>
              </a:r>
              <a:r>
                <a:rPr lang="zh-CN" altLang="en-US" sz="18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比吗啡产生更大的镇痛作用。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起效迅速：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可在</a:t>
              </a:r>
              <a:r>
                <a:rPr lang="en-US" altLang="zh-CN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1-3</a:t>
              </a:r>
              <a:r>
                <a:rPr lang="zh-CN" altLang="en-US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分钟快速起效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，缓解疼痛。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10">
              <a:extLst>
                <a:ext uri="{FF2B5EF4-FFF2-40B4-BE49-F238E27FC236}">
                  <a16:creationId xmlns:a16="http://schemas.microsoft.com/office/drawing/2014/main" id="{01EBAAD7-748C-2280-2FF9-0815D7E7F2B9}"/>
                </a:ext>
              </a:extLst>
            </p:cNvPr>
            <p:cNvSpPr/>
            <p:nvPr/>
          </p:nvSpPr>
          <p:spPr>
            <a:xfrm>
              <a:off x="6439181" y="2318601"/>
              <a:ext cx="5392992" cy="2346528"/>
            </a:xfrm>
            <a:prstGeom prst="roundRect">
              <a:avLst>
                <a:gd name="adj" fmla="val 6484"/>
              </a:avLst>
            </a:prstGeom>
            <a:noFill/>
            <a:ln>
              <a:solidFill>
                <a:srgbClr val="632B8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右箭头 9"/>
          <p:cNvSpPr/>
          <p:nvPr/>
        </p:nvSpPr>
        <p:spPr>
          <a:xfrm>
            <a:off x="5877454" y="1418393"/>
            <a:ext cx="684070" cy="737467"/>
          </a:xfrm>
          <a:prstGeom prst="rightArrow">
            <a:avLst/>
          </a:prstGeom>
          <a:gradFill>
            <a:gsLst>
              <a:gs pos="2000">
                <a:srgbClr val="0B4A7A"/>
              </a:gs>
              <a:gs pos="23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: 圆角 47">
            <a:extLst>
              <a:ext uri="{FF2B5EF4-FFF2-40B4-BE49-F238E27FC236}">
                <a16:creationId xmlns:a16="http://schemas.microsoft.com/office/drawing/2014/main" id="{4A5E7D3B-2E94-8AAC-FB47-C454BD775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17266" y="7528"/>
            <a:ext cx="3074734" cy="4743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zh-CN" altLang="en-US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60B293-8630-B44B-EC8B-A8A23ACAC92A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1259" y="248283"/>
            <a:ext cx="4084320" cy="521970"/>
            <a:chOff x="188686" y="231529"/>
            <a:chExt cx="4084320" cy="521970"/>
          </a:xfrm>
        </p:grpSpPr>
        <p:sp>
          <p:nvSpPr>
            <p:cNvPr id="16" name="文本框 15"/>
            <p:cNvSpPr txBox="1"/>
            <p:nvPr/>
          </p:nvSpPr>
          <p:spPr>
            <a:xfrm>
              <a:off x="689701" y="231529"/>
              <a:ext cx="35833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5-</a:t>
              </a:r>
              <a:r>
                <a:rPr sz="28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药品公平性信息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188686" y="231529"/>
              <a:ext cx="461665" cy="461665"/>
            </a:xfrm>
            <a:prstGeom prst="diamond">
              <a:avLst/>
            </a:prstGeom>
            <a:gradFill>
              <a:gsLst>
                <a:gs pos="2000">
                  <a:srgbClr val="0B4A7A"/>
                </a:gs>
                <a:gs pos="46000">
                  <a:srgbClr val="4E3D83"/>
                </a:gs>
                <a:gs pos="100000">
                  <a:srgbClr val="91308C"/>
                </a:gs>
              </a:gsLst>
              <a:lin ang="169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: 圆角 47"/>
          <p:cNvSpPr/>
          <p:nvPr>
            <p:custDataLst>
              <p:tags r:id="rId1"/>
            </p:custDataLst>
          </p:nvPr>
        </p:nvSpPr>
        <p:spPr>
          <a:xfrm>
            <a:off x="6737185" y="3429000"/>
            <a:ext cx="4517580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提高患者满意度</a:t>
            </a: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6179113" y="4021190"/>
            <a:ext cx="5633726" cy="2243881"/>
          </a:xfrm>
          <a:prstGeom prst="roundRect">
            <a:avLst>
              <a:gd name="adj" fmla="val 7237"/>
            </a:avLst>
          </a:prstGeom>
          <a:solidFill>
            <a:srgbClr val="0B4A7A">
              <a:alpha val="3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0439" y="4103887"/>
            <a:ext cx="5511073" cy="11567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在对公共健康的影响方面，可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降低不良反应发生率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由于镇痛效果显著、安全性突出，可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提高患者疼痛治疗的满意度，提升全民健康水平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7" name="矩形: 圆角 47"/>
          <p:cNvSpPr/>
          <p:nvPr>
            <p:custDataLst>
              <p:tags r:id="rId3"/>
            </p:custDataLst>
          </p:nvPr>
        </p:nvSpPr>
        <p:spPr>
          <a:xfrm>
            <a:off x="1042624" y="1171826"/>
            <a:ext cx="4517580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弥补药品目录短板</a:t>
            </a: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239756" y="1769011"/>
            <a:ext cx="5733471" cy="1311394"/>
          </a:xfrm>
          <a:prstGeom prst="roundRect">
            <a:avLst>
              <a:gd name="adj" fmla="val 7237"/>
            </a:avLst>
          </a:prstGeom>
          <a:solidFill>
            <a:srgbClr val="0B4A7A">
              <a:alpha val="3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681" y="1790494"/>
            <a:ext cx="5579680" cy="11567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目录内无偏向性激动剂，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作用机理上可提供新药物选择。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目录内镇痛药无法满足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老年患者、烧伤患者、肝肾功能不全等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高危因素患者对更少不良反应的需求。</a:t>
            </a:r>
          </a:p>
        </p:txBody>
      </p:sp>
      <p:sp>
        <p:nvSpPr>
          <p:cNvPr id="2" name="矩形: 圆角 47"/>
          <p:cNvSpPr/>
          <p:nvPr>
            <p:custDataLst>
              <p:tags r:id="rId5"/>
            </p:custDataLst>
          </p:nvPr>
        </p:nvSpPr>
        <p:spPr>
          <a:xfrm>
            <a:off x="6737185" y="1171826"/>
            <a:ext cx="4517580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符合保基本原则</a:t>
            </a:r>
          </a:p>
        </p:txBody>
      </p:sp>
      <p:sp>
        <p:nvSpPr>
          <p:cNvPr id="11" name="圆角矩形 10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6129240" y="1811730"/>
            <a:ext cx="5733472" cy="1257107"/>
          </a:xfrm>
          <a:prstGeom prst="roundRect">
            <a:avLst>
              <a:gd name="adj" fmla="val 7237"/>
            </a:avLst>
          </a:prstGeom>
          <a:solidFill>
            <a:srgbClr val="0B4A7A">
              <a:alpha val="3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12" name="文本框 11"/>
          <p:cNvSpPr txBox="1">
            <a:spLocks/>
          </p:cNvSpPr>
          <p:nvPr/>
        </p:nvSpPr>
        <p:spPr>
          <a:xfrm>
            <a:off x="6129241" y="1851756"/>
            <a:ext cx="5733471" cy="11567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手术镇痛药物是广泛应用的，是患者术后镇痛的基本需求。</a:t>
            </a:r>
            <a:endParaRPr lang="en-US" altLang="zh-CN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相比阿片类药物联合用药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舒芬太尼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布托啡诺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，可减少不良反应，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提高用药安全性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，降低患者疾病负担。</a:t>
            </a:r>
            <a:endParaRPr lang="zh-CN" altLang="en-US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: 圆角 47"/>
          <p:cNvSpPr/>
          <p:nvPr>
            <p:custDataLst>
              <p:tags r:id="rId7"/>
            </p:custDataLst>
          </p:nvPr>
        </p:nvSpPr>
        <p:spPr>
          <a:xfrm>
            <a:off x="1042624" y="3431759"/>
            <a:ext cx="4517580" cy="474345"/>
          </a:xfrm>
          <a:prstGeom prst="roundRect">
            <a:avLst/>
          </a:prstGeom>
          <a:gradFill>
            <a:gsLst>
              <a:gs pos="2000">
                <a:srgbClr val="0B4A7A"/>
              </a:gs>
              <a:gs pos="46000">
                <a:srgbClr val="4E3D83"/>
              </a:gs>
              <a:gs pos="100000">
                <a:srgbClr val="91308C"/>
              </a:gs>
            </a:gsLst>
            <a:lin ang="16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提升临床用药安全</a:t>
            </a:r>
          </a:p>
        </p:txBody>
      </p:sp>
      <p:sp>
        <p:nvSpPr>
          <p:cNvPr id="15" name="圆角矩形 14"/>
          <p:cNvSpPr/>
          <p:nvPr>
            <p:custDataLst>
              <p:tags r:id="rId8"/>
            </p:custDataLst>
          </p:nvPr>
        </p:nvSpPr>
        <p:spPr>
          <a:xfrm>
            <a:off x="239756" y="4008453"/>
            <a:ext cx="5743685" cy="2264787"/>
          </a:xfrm>
          <a:prstGeom prst="roundRect">
            <a:avLst>
              <a:gd name="adj" fmla="val 7237"/>
            </a:avLst>
          </a:prstGeom>
          <a:solidFill>
            <a:srgbClr val="0B4A7A">
              <a:alpha val="3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6302" y="4008452"/>
            <a:ext cx="5899698" cy="22647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配有可转移标签，避免临床医疗事故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（用药错误、剂量错误、注射错误）的发生。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严格按照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麻醉药品和精神药品管理条例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进行管理，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不存在临床滥用，不会增加管理负担。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适应症范围明确，不易造成药物依赖，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不会增加医保基金负担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D99ACA-F8A4-94F6-95B0-047230A05890}"/>
              </a:ext>
            </a:extLst>
          </p:cNvPr>
          <p:cNvSpPr/>
          <p:nvPr/>
        </p:nvSpPr>
        <p:spPr>
          <a:xfrm>
            <a:off x="0" y="6493146"/>
            <a:ext cx="12192000" cy="374685"/>
          </a:xfrm>
          <a:prstGeom prst="rect">
            <a:avLst/>
          </a:prstGeom>
          <a:gradFill flip="none" rotWithShape="1">
            <a:gsLst>
              <a:gs pos="53000">
                <a:srgbClr val="F7D591"/>
              </a:gs>
              <a:gs pos="0">
                <a:srgbClr val="C59F59"/>
              </a:gs>
              <a:gs pos="100000">
                <a:srgbClr val="C59F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矩形: 圆角 47">
            <a:extLst>
              <a:ext uri="{FF2B5EF4-FFF2-40B4-BE49-F238E27FC236}">
                <a16:creationId xmlns:a16="http://schemas.microsoft.com/office/drawing/2014/main" id="{FC26E17B-A4E1-33A7-075E-620AE3A23C9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17266" y="7528"/>
            <a:ext cx="3074734" cy="4743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富马酸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奥赛利定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注射液</a:t>
            </a:r>
            <a:endParaRPr lang="zh-CN" altLang="en-US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A338B3-BE55-EF26-BED8-A01EF6ED7ABA}"/>
              </a:ext>
            </a:extLst>
          </p:cNvPr>
          <p:cNvSpPr txBox="1"/>
          <p:nvPr/>
        </p:nvSpPr>
        <p:spPr>
          <a:xfrm>
            <a:off x="11732820" y="65108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IyNTM3MTY2YjY4YTMzODZmZmQ1ODA5OTllMjNmNzYifQ=="/>
  <p:tag name="KSO_WPP_MARK_KEY" val="511c269f-5126-44a8-9e27-6669085fb3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00ed51-c31c-4a60-b2bb-776a9b85140e}"/>
  <p:tag name="TABLE_ENDDRAG_ORIGIN_RECT" val="517*380"/>
  <p:tag name="TABLE_ENDDRAG_RECT" val="34*93*517*380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1561</Words>
  <Application>Microsoft Macintosh PowerPoint</Application>
  <PresentationFormat>宽屏</PresentationFormat>
  <Paragraphs>139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Microsoft YaHei</vt:lpstr>
      <vt:lpstr>Microsoft YaHei</vt:lpstr>
      <vt:lpstr>Arial</vt:lpstr>
      <vt:lpstr>Calibri</vt:lpstr>
      <vt:lpstr>Wingdings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office</cp:lastModifiedBy>
  <cp:revision>293</cp:revision>
  <dcterms:created xsi:type="dcterms:W3CDTF">2019-06-19T02:08:00Z</dcterms:created>
  <dcterms:modified xsi:type="dcterms:W3CDTF">2023-07-13T07:27:48Z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5A42ADCC0098494CBACC94146E41A508_13</vt:lpwstr>
  </property>
</Properties>
</file>