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70" r:id="rId4"/>
    <p:sldId id="262" r:id="rId5"/>
    <p:sldId id="269" r:id="rId6"/>
    <p:sldId id="265" r:id="rId7"/>
    <p:sldId id="267" r:id="rId8"/>
    <p:sldId id="268" r:id="rId9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付兴" initials="付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B4FF"/>
    <a:srgbClr val="60A8FC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1" d="100"/>
          <a:sy n="51" d="100"/>
        </p:scale>
        <p:origin x="72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2023/7/12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2023/7/12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2023/7/12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2023/7/12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2023/7/12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2023/7/12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2023/7/12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2023/7/12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2023/7/12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2023/7/12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2023/7/12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2023/7/12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3084830" y="949960"/>
            <a:ext cx="6021705" cy="5461000"/>
            <a:chOff x="4858" y="1496"/>
            <a:chExt cx="9483" cy="8600"/>
          </a:xfrm>
        </p:grpSpPr>
        <p:sp>
          <p:nvSpPr>
            <p:cNvPr id="10" name="圆角矩形 9"/>
            <p:cNvSpPr/>
            <p:nvPr/>
          </p:nvSpPr>
          <p:spPr>
            <a:xfrm>
              <a:off x="4858" y="1496"/>
              <a:ext cx="9483" cy="86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9" name="图片 8" descr="32313539333634393b32313539333634363bd2a9ceef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802" y="1859"/>
              <a:ext cx="5596" cy="5596"/>
            </a:xfrm>
            <a:prstGeom prst="rect">
              <a:avLst/>
            </a:prstGeom>
          </p:spPr>
        </p:pic>
        <p:sp>
          <p:nvSpPr>
            <p:cNvPr id="11" name="文本框 10"/>
            <p:cNvSpPr txBox="1"/>
            <p:nvPr/>
          </p:nvSpPr>
          <p:spPr>
            <a:xfrm>
              <a:off x="8243" y="7455"/>
              <a:ext cx="2714" cy="14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2400" b="1" dirty="0"/>
                <a:t>奥拉西坦片</a:t>
              </a:r>
              <a:endParaRPr lang="en-US" altLang="zh-CN" sz="2400" b="1" dirty="0"/>
            </a:p>
            <a:p>
              <a:pPr algn="ctr"/>
              <a:r>
                <a:rPr lang="zh-CN" altLang="en-US" sz="2400" b="1" dirty="0"/>
                <a:t>（奥荣</a:t>
              </a:r>
              <a:r>
                <a:rPr lang="zh-CN" altLang="en-US" sz="2800" b="1" dirty="0"/>
                <a:t>®</a:t>
              </a:r>
              <a:r>
                <a:rPr lang="zh-CN" altLang="en-US" sz="2400" b="1" dirty="0"/>
                <a:t>）</a:t>
              </a:r>
            </a:p>
          </p:txBody>
        </p:sp>
      </p:grpSp>
      <p:sp>
        <p:nvSpPr>
          <p:cNvPr id="14" name="圆角矩形 13"/>
          <p:cNvSpPr/>
          <p:nvPr/>
        </p:nvSpPr>
        <p:spPr>
          <a:xfrm>
            <a:off x="4280218" y="5663565"/>
            <a:ext cx="3631565" cy="4152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/>
              <a:t>河北创健药业有限公司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857250"/>
            <a:ext cx="2677160" cy="9493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400" b="1"/>
              <a:t>目</a:t>
            </a:r>
            <a:r>
              <a:rPr lang="en-US" altLang="zh-CN" sz="4400" b="1"/>
              <a:t> </a:t>
            </a:r>
            <a:r>
              <a:rPr lang="zh-CN" altLang="en-US" sz="4400" b="1"/>
              <a:t>录</a:t>
            </a:r>
          </a:p>
        </p:txBody>
      </p:sp>
      <p:grpSp>
        <p:nvGrpSpPr>
          <p:cNvPr id="14" name="组合 13"/>
          <p:cNvGrpSpPr/>
          <p:nvPr/>
        </p:nvGrpSpPr>
        <p:grpSpPr>
          <a:xfrm>
            <a:off x="3575050" y="776605"/>
            <a:ext cx="3430270" cy="1334770"/>
            <a:chOff x="5688" y="1954"/>
            <a:chExt cx="5402" cy="2102"/>
          </a:xfrm>
        </p:grpSpPr>
        <p:sp>
          <p:nvSpPr>
            <p:cNvPr id="10" name="矩形 9"/>
            <p:cNvSpPr/>
            <p:nvPr/>
          </p:nvSpPr>
          <p:spPr>
            <a:xfrm>
              <a:off x="5688" y="1954"/>
              <a:ext cx="5402" cy="210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/>
            <p:cNvSpPr/>
            <p:nvPr/>
          </p:nvSpPr>
          <p:spPr>
            <a:xfrm>
              <a:off x="6035" y="2248"/>
              <a:ext cx="4739" cy="149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b="1">
                  <a:solidFill>
                    <a:schemeClr val="accent1">
                      <a:lumMod val="50000"/>
                    </a:schemeClr>
                  </a:solidFill>
                  <a:uFillTx/>
                </a:rPr>
                <a:t>01</a:t>
              </a:r>
              <a:r>
                <a:rPr lang="zh-CN" altLang="en-US" sz="2800" b="1">
                  <a:solidFill>
                    <a:schemeClr val="accent1">
                      <a:lumMod val="50000"/>
                    </a:schemeClr>
                  </a:solidFill>
                  <a:uFillTx/>
                </a:rPr>
                <a:t>药品基本信息</a:t>
              </a:r>
            </a:p>
          </p:txBody>
        </p:sp>
      </p:grpSp>
      <p:sp>
        <p:nvSpPr>
          <p:cNvPr id="12" name="矩形 11"/>
          <p:cNvSpPr/>
          <p:nvPr/>
        </p:nvSpPr>
        <p:spPr>
          <a:xfrm>
            <a:off x="7682865" y="776605"/>
            <a:ext cx="3430270" cy="13354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7903210" y="963295"/>
            <a:ext cx="3009265" cy="9486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>
                <a:solidFill>
                  <a:schemeClr val="accent1">
                    <a:lumMod val="50000"/>
                  </a:schemeClr>
                </a:solidFill>
                <a:uFillTx/>
              </a:rPr>
              <a:t>0</a:t>
            </a:r>
            <a:r>
              <a:rPr lang="en-US" sz="2800" b="1">
                <a:solidFill>
                  <a:schemeClr val="accent1">
                    <a:lumMod val="50000"/>
                  </a:schemeClr>
                </a:solidFill>
                <a:uFillTx/>
              </a:rPr>
              <a:t>2</a:t>
            </a:r>
            <a:r>
              <a:rPr lang="zh-CN" altLang="en-US" sz="2800" b="1">
                <a:solidFill>
                  <a:schemeClr val="accent1">
                    <a:lumMod val="50000"/>
                  </a:schemeClr>
                </a:solidFill>
                <a:uFillTx/>
              </a:rPr>
              <a:t>安全性</a:t>
            </a:r>
          </a:p>
        </p:txBody>
      </p:sp>
      <p:grpSp>
        <p:nvGrpSpPr>
          <p:cNvPr id="15" name="组合 14"/>
          <p:cNvGrpSpPr/>
          <p:nvPr/>
        </p:nvGrpSpPr>
        <p:grpSpPr>
          <a:xfrm>
            <a:off x="3585210" y="2539365"/>
            <a:ext cx="3430270" cy="1334770"/>
            <a:chOff x="5688" y="1954"/>
            <a:chExt cx="5402" cy="2102"/>
          </a:xfrm>
        </p:grpSpPr>
        <p:sp>
          <p:nvSpPr>
            <p:cNvPr id="16" name="矩形 15"/>
            <p:cNvSpPr/>
            <p:nvPr/>
          </p:nvSpPr>
          <p:spPr>
            <a:xfrm>
              <a:off x="5688" y="1954"/>
              <a:ext cx="5402" cy="210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矩形 16"/>
            <p:cNvSpPr/>
            <p:nvPr/>
          </p:nvSpPr>
          <p:spPr>
            <a:xfrm>
              <a:off x="6035" y="2248"/>
              <a:ext cx="4739" cy="149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b="1">
                  <a:solidFill>
                    <a:schemeClr val="accent1">
                      <a:lumMod val="50000"/>
                    </a:schemeClr>
                  </a:solidFill>
                  <a:uFillTx/>
                </a:rPr>
                <a:t>03</a:t>
              </a:r>
              <a:r>
                <a:rPr lang="zh-CN" altLang="en-US" sz="2800" b="1">
                  <a:solidFill>
                    <a:schemeClr val="accent1">
                      <a:lumMod val="50000"/>
                    </a:schemeClr>
                  </a:solidFill>
                  <a:uFillTx/>
                </a:rPr>
                <a:t>有效性</a:t>
              </a: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3595052" y="4302125"/>
            <a:ext cx="3430270" cy="1334770"/>
            <a:chOff x="5688" y="1954"/>
            <a:chExt cx="5402" cy="2102"/>
          </a:xfrm>
        </p:grpSpPr>
        <p:sp>
          <p:nvSpPr>
            <p:cNvPr id="25" name="矩形 24"/>
            <p:cNvSpPr/>
            <p:nvPr/>
          </p:nvSpPr>
          <p:spPr>
            <a:xfrm>
              <a:off x="5688" y="1954"/>
              <a:ext cx="5402" cy="210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矩形 25"/>
            <p:cNvSpPr/>
            <p:nvPr/>
          </p:nvSpPr>
          <p:spPr>
            <a:xfrm>
              <a:off x="6035" y="2248"/>
              <a:ext cx="4739" cy="149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b="1" dirty="0">
                  <a:solidFill>
                    <a:schemeClr val="accent1">
                      <a:lumMod val="50000"/>
                    </a:schemeClr>
                  </a:solidFill>
                  <a:uFillTx/>
                </a:rPr>
                <a:t>05</a:t>
              </a:r>
              <a:r>
                <a:rPr lang="zh-CN" altLang="en-US" sz="2800" b="1" dirty="0">
                  <a:solidFill>
                    <a:schemeClr val="accent1">
                      <a:lumMod val="50000"/>
                    </a:schemeClr>
                  </a:solidFill>
                  <a:uFillTx/>
                </a:rPr>
                <a:t>公平性</a:t>
              </a:r>
            </a:p>
          </p:txBody>
        </p:sp>
      </p:grpSp>
      <p:pic>
        <p:nvPicPr>
          <p:cNvPr id="31" name="图片 30" descr="32313539333634393b32313539333634363bd2a9ceef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4975" y="3008630"/>
            <a:ext cx="2472690" cy="2472690"/>
          </a:xfrm>
          <a:prstGeom prst="rect">
            <a:avLst/>
          </a:prstGeom>
        </p:spPr>
      </p:pic>
      <p:grpSp>
        <p:nvGrpSpPr>
          <p:cNvPr id="2" name="组合 1">
            <a:extLst>
              <a:ext uri="{FF2B5EF4-FFF2-40B4-BE49-F238E27FC236}">
                <a16:creationId xmlns:a16="http://schemas.microsoft.com/office/drawing/2014/main" id="{7F6C3DBC-1960-1122-B9F2-A1686C84809B}"/>
              </a:ext>
            </a:extLst>
          </p:cNvPr>
          <p:cNvGrpSpPr/>
          <p:nvPr/>
        </p:nvGrpSpPr>
        <p:grpSpPr>
          <a:xfrm>
            <a:off x="7682865" y="2533015"/>
            <a:ext cx="3430270" cy="1334770"/>
            <a:chOff x="5688" y="1954"/>
            <a:chExt cx="5402" cy="2102"/>
          </a:xfrm>
        </p:grpSpPr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14C26E56-8540-E3B4-BFDF-C2FFBEC9AB90}"/>
                </a:ext>
              </a:extLst>
            </p:cNvPr>
            <p:cNvSpPr/>
            <p:nvPr/>
          </p:nvSpPr>
          <p:spPr>
            <a:xfrm>
              <a:off x="5688" y="1954"/>
              <a:ext cx="5402" cy="210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F40B8C3B-1277-674A-976C-37AF4EBD96D6}"/>
                </a:ext>
              </a:extLst>
            </p:cNvPr>
            <p:cNvSpPr/>
            <p:nvPr/>
          </p:nvSpPr>
          <p:spPr>
            <a:xfrm>
              <a:off x="6035" y="2248"/>
              <a:ext cx="4739" cy="149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b="1" dirty="0">
                  <a:solidFill>
                    <a:schemeClr val="accent1">
                      <a:lumMod val="50000"/>
                    </a:schemeClr>
                  </a:solidFill>
                  <a:uFillTx/>
                </a:rPr>
                <a:t>04</a:t>
              </a:r>
              <a:r>
                <a:rPr lang="zh-CN" altLang="en-US" sz="2800" b="1" dirty="0">
                  <a:solidFill>
                    <a:schemeClr val="accent1">
                      <a:lumMod val="50000"/>
                    </a:schemeClr>
                  </a:solidFill>
                  <a:uFillTx/>
                </a:rPr>
                <a:t>创新性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0" y="-635"/>
            <a:ext cx="12191365" cy="7600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0" y="6097905"/>
            <a:ext cx="12191365" cy="7600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>
            <a:off x="1602740" y="0"/>
            <a:ext cx="1256030" cy="2493010"/>
            <a:chOff x="2524" y="0"/>
            <a:chExt cx="2222" cy="4272"/>
          </a:xfrm>
          <a:solidFill>
            <a:schemeClr val="accent5"/>
          </a:solidFill>
        </p:grpSpPr>
        <p:sp>
          <p:nvSpPr>
            <p:cNvPr id="5" name="任意多边形 4"/>
            <p:cNvSpPr/>
            <p:nvPr/>
          </p:nvSpPr>
          <p:spPr>
            <a:xfrm rot="5400000">
              <a:off x="1499" y="1025"/>
              <a:ext cx="4272" cy="2222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132" h="2093">
                  <a:moveTo>
                    <a:pt x="5086" y="0"/>
                  </a:moveTo>
                  <a:cubicBezTo>
                    <a:pt x="5664" y="0"/>
                    <a:pt x="6132" y="469"/>
                    <a:pt x="6132" y="1047"/>
                  </a:cubicBezTo>
                  <a:cubicBezTo>
                    <a:pt x="6132" y="1624"/>
                    <a:pt x="5664" y="2093"/>
                    <a:pt x="5086" y="2093"/>
                  </a:cubicBezTo>
                  <a:cubicBezTo>
                    <a:pt x="5068" y="2093"/>
                    <a:pt x="5050" y="2093"/>
                    <a:pt x="5032" y="2092"/>
                  </a:cubicBezTo>
                  <a:lnTo>
                    <a:pt x="5020" y="2091"/>
                  </a:lnTo>
                  <a:lnTo>
                    <a:pt x="5020" y="2093"/>
                  </a:lnTo>
                  <a:lnTo>
                    <a:pt x="0" y="2093"/>
                  </a:lnTo>
                  <a:lnTo>
                    <a:pt x="0" y="1"/>
                  </a:lnTo>
                  <a:lnTo>
                    <a:pt x="5020" y="1"/>
                  </a:lnTo>
                  <a:lnTo>
                    <a:pt x="5020" y="2"/>
                  </a:lnTo>
                  <a:lnTo>
                    <a:pt x="5032" y="1"/>
                  </a:lnTo>
                  <a:cubicBezTo>
                    <a:pt x="5050" y="0"/>
                    <a:pt x="5068" y="0"/>
                    <a:pt x="5086" y="0"/>
                  </a:cubicBezTo>
                  <a:close/>
                </a:path>
              </a:pathLst>
            </a:cu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altLang="zh-CN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2943" y="2041"/>
              <a:ext cx="1385" cy="110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6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01</a:t>
              </a: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5017394" y="1273049"/>
            <a:ext cx="7147677" cy="4115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1600" b="1" dirty="0"/>
              <a:t>通用名</a:t>
            </a:r>
            <a:r>
              <a:rPr lang="zh-CN" altLang="en-US" sz="1600" dirty="0"/>
              <a:t>：奥拉西坦片</a:t>
            </a:r>
          </a:p>
          <a:p>
            <a:pPr fontAlgn="auto">
              <a:lnSpc>
                <a:spcPct val="150000"/>
              </a:lnSpc>
            </a:pPr>
            <a:r>
              <a:rPr lang="zh-CN" altLang="en-US" sz="1600" b="1" dirty="0"/>
              <a:t>注册规格</a:t>
            </a:r>
            <a:r>
              <a:rPr lang="zh-CN" altLang="en-US" sz="1600" dirty="0"/>
              <a:t>：</a:t>
            </a:r>
            <a:r>
              <a:rPr lang="en-US" altLang="zh-CN" sz="1600" dirty="0"/>
              <a:t>0.8g</a:t>
            </a:r>
            <a:endParaRPr lang="zh-CN" altLang="en-US" sz="1600" dirty="0"/>
          </a:p>
          <a:p>
            <a:pPr fontAlgn="auto">
              <a:lnSpc>
                <a:spcPct val="150000"/>
              </a:lnSpc>
            </a:pPr>
            <a:r>
              <a:rPr lang="zh-CN" altLang="en-US" sz="1600" b="1" dirty="0"/>
              <a:t>中国大陆首次上市时间</a:t>
            </a:r>
            <a:r>
              <a:rPr lang="zh-CN" altLang="en-US" sz="1600" dirty="0"/>
              <a:t>：20</a:t>
            </a:r>
            <a:r>
              <a:rPr lang="en-US" altLang="zh-CN" sz="1600" dirty="0"/>
              <a:t>20/04/23</a:t>
            </a:r>
            <a:endParaRPr lang="zh-CN" altLang="en-US" sz="1600" dirty="0"/>
          </a:p>
          <a:p>
            <a:pPr fontAlgn="auto">
              <a:lnSpc>
                <a:spcPct val="150000"/>
              </a:lnSpc>
            </a:pPr>
            <a:r>
              <a:rPr lang="zh-CN" altLang="en-US" sz="1600" b="1" dirty="0"/>
              <a:t>目前大陆地区同通用名药品的上市情况</a:t>
            </a:r>
            <a:r>
              <a:rPr lang="zh-CN" altLang="en-US" sz="1600" dirty="0"/>
              <a:t>：</a:t>
            </a:r>
            <a:r>
              <a:rPr lang="en-US" altLang="zh-CN" sz="1600" dirty="0"/>
              <a:t>2</a:t>
            </a:r>
            <a:r>
              <a:rPr lang="zh-CN" altLang="en-US" sz="1600" dirty="0"/>
              <a:t>家</a:t>
            </a:r>
          </a:p>
          <a:p>
            <a:pPr fontAlgn="auto">
              <a:lnSpc>
                <a:spcPct val="150000"/>
              </a:lnSpc>
            </a:pPr>
            <a:r>
              <a:rPr lang="en-US" altLang="zh-CN" sz="1600" dirty="0">
                <a:sym typeface="+mn-ea"/>
              </a:rPr>
              <a:t>1.</a:t>
            </a:r>
            <a:r>
              <a:rPr lang="zh-CN" altLang="en-US" sz="1600" dirty="0">
                <a:sym typeface="+mn-ea"/>
              </a:rPr>
              <a:t>石药集团欧意药业有限公司生产的奥拉西坦胶囊于</a:t>
            </a:r>
            <a:r>
              <a:rPr lang="en-US" altLang="zh-CN" sz="1600" dirty="0">
                <a:sym typeface="+mn-ea"/>
              </a:rPr>
              <a:t>1997</a:t>
            </a:r>
            <a:r>
              <a:rPr lang="zh-CN" altLang="en-US" sz="1600" dirty="0">
                <a:sym typeface="+mn-ea"/>
              </a:rPr>
              <a:t>年获批上市</a:t>
            </a:r>
            <a:endParaRPr lang="en-US" altLang="zh-CN" sz="1600" dirty="0">
              <a:sym typeface="+mn-ea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1600" dirty="0">
                <a:sym typeface="+mn-ea"/>
              </a:rPr>
              <a:t>2.</a:t>
            </a:r>
            <a:r>
              <a:rPr lang="zh-CN" altLang="en-US" sz="1600" dirty="0">
                <a:sym typeface="+mn-ea"/>
              </a:rPr>
              <a:t>湖南健朗药业有限责任公司生产的奥拉西坦胶囊于</a:t>
            </a:r>
            <a:r>
              <a:rPr lang="en-US" altLang="zh-CN" sz="1600" dirty="0">
                <a:sym typeface="+mn-ea"/>
              </a:rPr>
              <a:t>1997</a:t>
            </a:r>
            <a:r>
              <a:rPr lang="zh-CN" altLang="en-US" sz="1600" dirty="0">
                <a:sym typeface="+mn-ea"/>
              </a:rPr>
              <a:t>年获批上市</a:t>
            </a:r>
            <a:endParaRPr lang="en-US" altLang="zh-CN" sz="1600" dirty="0">
              <a:sym typeface="+mn-ea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1600" dirty="0">
                <a:sym typeface="+mn-ea"/>
              </a:rPr>
              <a:t>3.</a:t>
            </a:r>
            <a:r>
              <a:rPr lang="zh-CN" altLang="en-US" sz="1600" dirty="0">
                <a:sym typeface="+mn-ea"/>
              </a:rPr>
              <a:t>河北仁合益康生产的奥拉西坦片于20</a:t>
            </a:r>
            <a:r>
              <a:rPr lang="en-US" altLang="zh-CN" sz="1600" dirty="0">
                <a:sym typeface="+mn-ea"/>
              </a:rPr>
              <a:t>20</a:t>
            </a:r>
            <a:r>
              <a:rPr lang="zh-CN" altLang="en-US" sz="1600" dirty="0">
                <a:sym typeface="+mn-ea"/>
              </a:rPr>
              <a:t>年</a:t>
            </a:r>
            <a:r>
              <a:rPr lang="en-US" altLang="zh-CN" sz="1600" dirty="0">
                <a:sym typeface="+mn-ea"/>
              </a:rPr>
              <a:t>4</a:t>
            </a:r>
            <a:r>
              <a:rPr lang="zh-CN" altLang="en-US" sz="1600" dirty="0">
                <a:sym typeface="+mn-ea"/>
              </a:rPr>
              <a:t>月在国内上市，是全国独家的片剂剂型。</a:t>
            </a:r>
            <a:r>
              <a:rPr lang="zh-CN" altLang="en-US" sz="1600" dirty="0"/>
              <a:t> </a:t>
            </a:r>
            <a:endParaRPr lang="en-US" altLang="zh-CN" sz="1600" dirty="0"/>
          </a:p>
          <a:p>
            <a:pPr fontAlgn="auto">
              <a:lnSpc>
                <a:spcPct val="150000"/>
              </a:lnSpc>
            </a:pPr>
            <a:r>
              <a:rPr lang="zh-CN" altLang="en-US" sz="1600" b="1" dirty="0"/>
              <a:t>全球首个上市国家</a:t>
            </a:r>
            <a:r>
              <a:rPr lang="en-US" altLang="zh-CN" sz="1600" b="1" dirty="0"/>
              <a:t>/</a:t>
            </a:r>
            <a:r>
              <a:rPr lang="zh-CN" altLang="en-US" sz="1600" b="1" dirty="0"/>
              <a:t>地区及上市时间</a:t>
            </a:r>
            <a:r>
              <a:rPr lang="zh-CN" altLang="en-US" sz="1600" dirty="0">
                <a:sym typeface="+mn-ea"/>
              </a:rPr>
              <a:t>：</a:t>
            </a:r>
            <a:r>
              <a:rPr lang="en-US" altLang="zh-CN" sz="1600" dirty="0">
                <a:sym typeface="+mn-ea"/>
              </a:rPr>
              <a:t>1987</a:t>
            </a:r>
            <a:r>
              <a:rPr lang="zh-CN" altLang="en-US" sz="1600" dirty="0">
                <a:sym typeface="+mn-ea"/>
              </a:rPr>
              <a:t>年，意大利</a:t>
            </a:r>
          </a:p>
          <a:p>
            <a:pPr fontAlgn="auto">
              <a:lnSpc>
                <a:spcPct val="150000"/>
              </a:lnSpc>
            </a:pPr>
            <a:r>
              <a:rPr lang="zh-CN" altLang="en-US" sz="1600" b="1" dirty="0"/>
              <a:t>是否为</a:t>
            </a:r>
            <a:r>
              <a:rPr lang="en-US" altLang="zh-CN" sz="1600" b="1" dirty="0"/>
              <a:t>OTC</a:t>
            </a:r>
            <a:r>
              <a:rPr lang="zh-CN" altLang="en-US" sz="1600" b="1" dirty="0"/>
              <a:t>药品</a:t>
            </a:r>
            <a:r>
              <a:rPr lang="zh-CN" altLang="en-US" sz="1600" dirty="0">
                <a:sym typeface="+mn-ea"/>
              </a:rPr>
              <a:t>：否</a:t>
            </a:r>
            <a:endParaRPr lang="zh-CN" altLang="en-US" sz="1600" dirty="0"/>
          </a:p>
          <a:p>
            <a:pPr fontAlgn="auto">
              <a:lnSpc>
                <a:spcPct val="150000"/>
              </a:lnSpc>
            </a:pPr>
            <a:r>
              <a:rPr lang="zh-CN" altLang="en-US" sz="1600" b="1" dirty="0"/>
              <a:t>参照药品建议</a:t>
            </a:r>
            <a:r>
              <a:rPr lang="zh-CN" altLang="en-US" sz="1600" dirty="0">
                <a:sym typeface="+mn-ea"/>
              </a:rPr>
              <a:t>：吡拉西坦</a:t>
            </a:r>
            <a:endParaRPr lang="zh-CN" altLang="en-US" sz="1600" dirty="0"/>
          </a:p>
        </p:txBody>
      </p:sp>
      <p:grpSp>
        <p:nvGrpSpPr>
          <p:cNvPr id="16" name="组合 15"/>
          <p:cNvGrpSpPr/>
          <p:nvPr/>
        </p:nvGrpSpPr>
        <p:grpSpPr>
          <a:xfrm>
            <a:off x="998855" y="3500755"/>
            <a:ext cx="2926080" cy="932180"/>
            <a:chOff x="1847" y="5416"/>
            <a:chExt cx="4608" cy="1468"/>
          </a:xfrm>
        </p:grpSpPr>
        <p:sp>
          <p:nvSpPr>
            <p:cNvPr id="8" name="文本框 7"/>
            <p:cNvSpPr txBox="1"/>
            <p:nvPr/>
          </p:nvSpPr>
          <p:spPr>
            <a:xfrm>
              <a:off x="1847" y="5416"/>
              <a:ext cx="4608" cy="10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>
                  <a:solidFill>
                    <a:schemeClr val="accent5"/>
                  </a:solidFill>
                </a:rPr>
                <a:t>药品基本信息</a:t>
              </a:r>
            </a:p>
          </p:txBody>
        </p:sp>
        <p:cxnSp>
          <p:nvCxnSpPr>
            <p:cNvPr id="15" name="直接连接符 14"/>
            <p:cNvCxnSpPr/>
            <p:nvPr/>
          </p:nvCxnSpPr>
          <p:spPr>
            <a:xfrm>
              <a:off x="2175" y="6884"/>
              <a:ext cx="3952" cy="0"/>
            </a:xfrm>
            <a:prstGeom prst="line">
              <a:avLst/>
            </a:prstGeom>
            <a:ln>
              <a:solidFill>
                <a:srgbClr val="4472C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7" name="https://img8.file.cache.docer.com/storage/1636686777429632089/c78f0e27-9b88-4625-8e55-6fd4d5d04859tjwjv2.png" descr="&amp;pky49175741509_创客贴_&amp;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834365" y="1854200"/>
            <a:ext cx="857250" cy="8572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/>
          <p:nvPr/>
        </p:nvSpPr>
        <p:spPr>
          <a:xfrm>
            <a:off x="10160" y="8255"/>
            <a:ext cx="247015" cy="68421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 rot="16200000">
            <a:off x="697230" y="-252095"/>
            <a:ext cx="981075" cy="2355850"/>
            <a:chOff x="2524" y="0"/>
            <a:chExt cx="2222" cy="4272"/>
          </a:xfrm>
          <a:solidFill>
            <a:schemeClr val="accent5"/>
          </a:solidFill>
        </p:grpSpPr>
        <p:sp>
          <p:nvSpPr>
            <p:cNvPr id="5" name="任意多边形 4"/>
            <p:cNvSpPr/>
            <p:nvPr/>
          </p:nvSpPr>
          <p:spPr>
            <a:xfrm rot="5400000">
              <a:off x="1499" y="1025"/>
              <a:ext cx="4272" cy="2222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132" h="2093">
                  <a:moveTo>
                    <a:pt x="5086" y="0"/>
                  </a:moveTo>
                  <a:cubicBezTo>
                    <a:pt x="5664" y="0"/>
                    <a:pt x="6132" y="469"/>
                    <a:pt x="6132" y="1047"/>
                  </a:cubicBezTo>
                  <a:cubicBezTo>
                    <a:pt x="6132" y="1624"/>
                    <a:pt x="5664" y="2093"/>
                    <a:pt x="5086" y="2093"/>
                  </a:cubicBezTo>
                  <a:cubicBezTo>
                    <a:pt x="5068" y="2093"/>
                    <a:pt x="5050" y="2093"/>
                    <a:pt x="5032" y="2092"/>
                  </a:cubicBezTo>
                  <a:lnTo>
                    <a:pt x="5020" y="2091"/>
                  </a:lnTo>
                  <a:lnTo>
                    <a:pt x="5020" y="2093"/>
                  </a:lnTo>
                  <a:lnTo>
                    <a:pt x="0" y="2093"/>
                  </a:lnTo>
                  <a:lnTo>
                    <a:pt x="0" y="1"/>
                  </a:lnTo>
                  <a:lnTo>
                    <a:pt x="5020" y="1"/>
                  </a:lnTo>
                  <a:lnTo>
                    <a:pt x="5020" y="2"/>
                  </a:lnTo>
                  <a:lnTo>
                    <a:pt x="5032" y="1"/>
                  </a:lnTo>
                  <a:cubicBezTo>
                    <a:pt x="5050" y="0"/>
                    <a:pt x="5068" y="0"/>
                    <a:pt x="5086" y="0"/>
                  </a:cubicBezTo>
                  <a:close/>
                </a:path>
              </a:pathLst>
            </a:cu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altLang="zh-CN"/>
            </a:p>
          </p:txBody>
        </p:sp>
        <p:sp>
          <p:nvSpPr>
            <p:cNvPr id="7" name="文本框 6"/>
            <p:cNvSpPr txBox="1"/>
            <p:nvPr/>
          </p:nvSpPr>
          <p:spPr>
            <a:xfrm rot="5400000">
              <a:off x="2943" y="2005"/>
              <a:ext cx="1385" cy="118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01</a:t>
              </a: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3159760" y="664845"/>
            <a:ext cx="29260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>
                <a:solidFill>
                  <a:schemeClr val="accent5"/>
                </a:solidFill>
              </a:rPr>
              <a:t>药品基本信息</a:t>
            </a:r>
          </a:p>
        </p:txBody>
      </p:sp>
      <p:pic>
        <p:nvPicPr>
          <p:cNvPr id="2" name="图片 1" descr="32313539333634393b32313539333634383bd2a9c6bf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13485" y="2191385"/>
            <a:ext cx="768350" cy="768350"/>
          </a:xfrm>
          <a:prstGeom prst="rect">
            <a:avLst/>
          </a:prstGeom>
        </p:spPr>
      </p:pic>
      <p:pic>
        <p:nvPicPr>
          <p:cNvPr id="4" name="图片 3" descr="32313539333634393b32313539333634383bd2a9c6bf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13485" y="3848100"/>
            <a:ext cx="768350" cy="768350"/>
          </a:xfrm>
          <a:prstGeom prst="rect">
            <a:avLst/>
          </a:prstGeom>
        </p:spPr>
      </p:pic>
      <p:pic>
        <p:nvPicPr>
          <p:cNvPr id="6" name="图片 5" descr="32313539333634393b32313539333634383bd2a9c6bf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13485" y="5504180"/>
            <a:ext cx="768350" cy="768350"/>
          </a:xfrm>
          <a:prstGeom prst="rect">
            <a:avLst/>
          </a:prstGeom>
        </p:spPr>
      </p:pic>
      <p:grpSp>
        <p:nvGrpSpPr>
          <p:cNvPr id="13" name="组合 12"/>
          <p:cNvGrpSpPr/>
          <p:nvPr/>
        </p:nvGrpSpPr>
        <p:grpSpPr>
          <a:xfrm>
            <a:off x="2292350" y="1729105"/>
            <a:ext cx="944880" cy="398780"/>
            <a:chOff x="3696" y="2823"/>
            <a:chExt cx="1488" cy="628"/>
          </a:xfrm>
        </p:grpSpPr>
        <p:sp>
          <p:nvSpPr>
            <p:cNvPr id="11" name="文本框 10"/>
            <p:cNvSpPr txBox="1"/>
            <p:nvPr/>
          </p:nvSpPr>
          <p:spPr>
            <a:xfrm>
              <a:off x="3696" y="2823"/>
              <a:ext cx="1488" cy="6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000" b="1">
                  <a:solidFill>
                    <a:schemeClr val="accent5"/>
                  </a:solidFill>
                </a:rPr>
                <a:t>适应症</a:t>
              </a:r>
            </a:p>
          </p:txBody>
        </p:sp>
        <p:cxnSp>
          <p:nvCxnSpPr>
            <p:cNvPr id="12" name="直接连接符 11"/>
            <p:cNvCxnSpPr/>
            <p:nvPr/>
          </p:nvCxnSpPr>
          <p:spPr>
            <a:xfrm>
              <a:off x="3740" y="3451"/>
              <a:ext cx="1399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组合 13"/>
          <p:cNvGrpSpPr/>
          <p:nvPr/>
        </p:nvGrpSpPr>
        <p:grpSpPr>
          <a:xfrm>
            <a:off x="2319655" y="3426460"/>
            <a:ext cx="1706880" cy="398780"/>
            <a:chOff x="3696" y="2823"/>
            <a:chExt cx="2688" cy="628"/>
          </a:xfrm>
        </p:grpSpPr>
        <p:sp>
          <p:nvSpPr>
            <p:cNvPr id="15" name="文本框 14"/>
            <p:cNvSpPr txBox="1"/>
            <p:nvPr/>
          </p:nvSpPr>
          <p:spPr>
            <a:xfrm>
              <a:off x="3696" y="2823"/>
              <a:ext cx="2688" cy="6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000" b="1">
                  <a:solidFill>
                    <a:schemeClr val="accent5"/>
                  </a:solidFill>
                </a:rPr>
                <a:t>疾病基本情况</a:t>
              </a:r>
            </a:p>
          </p:txBody>
        </p:sp>
        <p:cxnSp>
          <p:nvCxnSpPr>
            <p:cNvPr id="16" name="直接连接符 15"/>
            <p:cNvCxnSpPr/>
            <p:nvPr/>
          </p:nvCxnSpPr>
          <p:spPr>
            <a:xfrm>
              <a:off x="3740" y="3451"/>
              <a:ext cx="1399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组合 16"/>
          <p:cNvGrpSpPr/>
          <p:nvPr/>
        </p:nvGrpSpPr>
        <p:grpSpPr>
          <a:xfrm>
            <a:off x="2320290" y="5123815"/>
            <a:ext cx="1198880" cy="398780"/>
            <a:chOff x="3696" y="2823"/>
            <a:chExt cx="1888" cy="628"/>
          </a:xfrm>
        </p:grpSpPr>
        <p:sp>
          <p:nvSpPr>
            <p:cNvPr id="18" name="文本框 17"/>
            <p:cNvSpPr txBox="1"/>
            <p:nvPr/>
          </p:nvSpPr>
          <p:spPr>
            <a:xfrm>
              <a:off x="3696" y="2823"/>
              <a:ext cx="1888" cy="6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000" b="1">
                  <a:solidFill>
                    <a:schemeClr val="accent5"/>
                  </a:solidFill>
                </a:rPr>
                <a:t>用法用量</a:t>
              </a:r>
            </a:p>
          </p:txBody>
        </p:sp>
        <p:cxnSp>
          <p:nvCxnSpPr>
            <p:cNvPr id="19" name="直接连接符 18"/>
            <p:cNvCxnSpPr/>
            <p:nvPr/>
          </p:nvCxnSpPr>
          <p:spPr>
            <a:xfrm>
              <a:off x="3740" y="3451"/>
              <a:ext cx="1399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矩形 21"/>
          <p:cNvSpPr/>
          <p:nvPr/>
        </p:nvSpPr>
        <p:spPr>
          <a:xfrm>
            <a:off x="11944985" y="6985"/>
            <a:ext cx="247015" cy="68421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文本框 22"/>
          <p:cNvSpPr txBox="1"/>
          <p:nvPr/>
        </p:nvSpPr>
        <p:spPr>
          <a:xfrm>
            <a:off x="2435860" y="4048125"/>
            <a:ext cx="82454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lnSpc>
                <a:spcPct val="100000"/>
              </a:lnSpc>
              <a:buClrTx/>
              <a:buSzTx/>
              <a:buNone/>
            </a:pPr>
            <a:r>
              <a:rPr lang="zh-CN" altLang="en-US" sz="1600" dirty="0">
                <a:solidFill>
                  <a:schemeClr val="tx1"/>
                </a:solidFill>
              </a:rPr>
              <a:t>本品适用于血管性痴呆、老年性痴呆以及脑外伤等症引起的记忆与智能障碍；我国</a:t>
            </a:r>
            <a:r>
              <a:rPr lang="en-US" altLang="zh-CN" sz="1600" dirty="0">
                <a:solidFill>
                  <a:schemeClr val="tx1"/>
                </a:solidFill>
              </a:rPr>
              <a:t>60</a:t>
            </a:r>
            <a:r>
              <a:rPr lang="zh-CN" altLang="en-US" sz="1600" dirty="0">
                <a:solidFill>
                  <a:schemeClr val="tx1"/>
                </a:solidFill>
              </a:rPr>
              <a:t>岁以上人群的轻度认知损害患者人数达</a:t>
            </a:r>
            <a:r>
              <a:rPr lang="en-US" altLang="zh-CN" sz="1600" dirty="0">
                <a:solidFill>
                  <a:schemeClr val="tx1"/>
                </a:solidFill>
              </a:rPr>
              <a:t>3877</a:t>
            </a:r>
            <a:r>
              <a:rPr lang="zh-CN" altLang="en-US" sz="1600" dirty="0">
                <a:solidFill>
                  <a:schemeClr val="tx1"/>
                </a:solidFill>
              </a:rPr>
              <a:t>万，患病率为</a:t>
            </a:r>
            <a:r>
              <a:rPr lang="en-US" altLang="zh-CN" sz="1600" dirty="0">
                <a:solidFill>
                  <a:schemeClr val="tx1"/>
                </a:solidFill>
              </a:rPr>
              <a:t>15.5%</a:t>
            </a:r>
            <a:r>
              <a:rPr lang="zh-CN" altLang="en-US" sz="1600" dirty="0">
                <a:solidFill>
                  <a:schemeClr val="tx1"/>
                </a:solidFill>
              </a:rPr>
              <a:t>；</a:t>
            </a:r>
            <a:r>
              <a:rPr lang="en-US" altLang="zh-CN" sz="1600" dirty="0">
                <a:solidFill>
                  <a:schemeClr val="tx1"/>
                </a:solidFill>
              </a:rPr>
              <a:t>60</a:t>
            </a:r>
            <a:r>
              <a:rPr lang="zh-CN" altLang="en-US" sz="1600" dirty="0">
                <a:solidFill>
                  <a:schemeClr val="tx1"/>
                </a:solidFill>
              </a:rPr>
              <a:t>岁以上人群中有</a:t>
            </a:r>
            <a:r>
              <a:rPr lang="en-US" altLang="zh-CN" sz="1600" dirty="0">
                <a:solidFill>
                  <a:schemeClr val="tx1"/>
                </a:solidFill>
              </a:rPr>
              <a:t>1507</a:t>
            </a:r>
            <a:r>
              <a:rPr lang="zh-CN" altLang="en-US" sz="1600" dirty="0">
                <a:solidFill>
                  <a:schemeClr val="tx1"/>
                </a:solidFill>
              </a:rPr>
              <a:t>万例痴呆患者。</a:t>
            </a:r>
          </a:p>
        </p:txBody>
      </p:sp>
      <p:sp>
        <p:nvSpPr>
          <p:cNvPr id="100" name="文本框 99"/>
          <p:cNvSpPr txBox="1"/>
          <p:nvPr/>
        </p:nvSpPr>
        <p:spPr>
          <a:xfrm>
            <a:off x="2366010" y="2291080"/>
            <a:ext cx="8072755" cy="338554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altLang="en-US" sz="1600" dirty="0"/>
              <a:t>适用于轻中度血管性痴呆、老年性痴呆以及脑外伤等症引起的记忆与智能障碍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435860" y="5605780"/>
            <a:ext cx="71367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/>
              <a:t>口服，每次</a:t>
            </a:r>
            <a:r>
              <a:rPr lang="en-US" altLang="zh-CN" sz="1600" dirty="0"/>
              <a:t>0.8g</a:t>
            </a:r>
            <a:r>
              <a:rPr lang="zh-CN" altLang="en-US" sz="1600" dirty="0"/>
              <a:t>（</a:t>
            </a:r>
            <a:r>
              <a:rPr lang="en-US" altLang="zh-CN" sz="1600" dirty="0"/>
              <a:t>1</a:t>
            </a:r>
            <a:r>
              <a:rPr lang="zh-CN" altLang="en-US" sz="1600" dirty="0"/>
              <a:t>片），每日</a:t>
            </a:r>
            <a:r>
              <a:rPr lang="en-US" altLang="zh-CN" sz="1600" dirty="0"/>
              <a:t>2~3</a:t>
            </a:r>
            <a:r>
              <a:rPr lang="zh-CN" altLang="en-US" sz="1600" dirty="0"/>
              <a:t>次，或遵医嘱。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0" y="-635"/>
            <a:ext cx="12191365" cy="7600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0" y="6097905"/>
            <a:ext cx="12191365" cy="7600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>
            <a:off x="1602740" y="0"/>
            <a:ext cx="1256030" cy="2493010"/>
            <a:chOff x="2524" y="0"/>
            <a:chExt cx="2222" cy="4272"/>
          </a:xfrm>
          <a:solidFill>
            <a:schemeClr val="accent5"/>
          </a:solidFill>
        </p:grpSpPr>
        <p:sp>
          <p:nvSpPr>
            <p:cNvPr id="5" name="任意多边形 4"/>
            <p:cNvSpPr/>
            <p:nvPr/>
          </p:nvSpPr>
          <p:spPr>
            <a:xfrm rot="5400000">
              <a:off x="1499" y="1025"/>
              <a:ext cx="4272" cy="2222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132" h="2093">
                  <a:moveTo>
                    <a:pt x="5086" y="0"/>
                  </a:moveTo>
                  <a:cubicBezTo>
                    <a:pt x="5664" y="0"/>
                    <a:pt x="6132" y="469"/>
                    <a:pt x="6132" y="1047"/>
                  </a:cubicBezTo>
                  <a:cubicBezTo>
                    <a:pt x="6132" y="1624"/>
                    <a:pt x="5664" y="2093"/>
                    <a:pt x="5086" y="2093"/>
                  </a:cubicBezTo>
                  <a:cubicBezTo>
                    <a:pt x="5068" y="2093"/>
                    <a:pt x="5050" y="2093"/>
                    <a:pt x="5032" y="2092"/>
                  </a:cubicBezTo>
                  <a:lnTo>
                    <a:pt x="5020" y="2091"/>
                  </a:lnTo>
                  <a:lnTo>
                    <a:pt x="5020" y="2093"/>
                  </a:lnTo>
                  <a:lnTo>
                    <a:pt x="0" y="2093"/>
                  </a:lnTo>
                  <a:lnTo>
                    <a:pt x="0" y="1"/>
                  </a:lnTo>
                  <a:lnTo>
                    <a:pt x="5020" y="1"/>
                  </a:lnTo>
                  <a:lnTo>
                    <a:pt x="5020" y="2"/>
                  </a:lnTo>
                  <a:lnTo>
                    <a:pt x="5032" y="1"/>
                  </a:lnTo>
                  <a:cubicBezTo>
                    <a:pt x="5050" y="0"/>
                    <a:pt x="5068" y="0"/>
                    <a:pt x="5086" y="0"/>
                  </a:cubicBezTo>
                  <a:close/>
                </a:path>
              </a:pathLst>
            </a:cu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altLang="zh-CN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2943" y="2041"/>
              <a:ext cx="1385" cy="110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6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02</a:t>
              </a: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4363085" y="2123440"/>
            <a:ext cx="6122670" cy="3122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zh-CN" b="1" dirty="0"/>
              <a:t>不良反应情况</a:t>
            </a:r>
            <a:r>
              <a:rPr lang="zh-CN" dirty="0"/>
              <a:t>：</a:t>
            </a:r>
          </a:p>
          <a:p>
            <a:pPr>
              <a:lnSpc>
                <a:spcPct val="110000"/>
              </a:lnSpc>
            </a:pPr>
            <a:r>
              <a:rPr lang="zh-CN" altLang="en-US" dirty="0"/>
              <a:t>据国外文献报道，奥拉西坦的不良反应少见，少数患者出现精神兴奋和睡眠异常。仅个别患者出现恶心和胃部不适。</a:t>
            </a:r>
            <a:endParaRPr lang="zh-CN" dirty="0"/>
          </a:p>
          <a:p>
            <a:pPr>
              <a:lnSpc>
                <a:spcPct val="110000"/>
              </a:lnSpc>
            </a:pPr>
            <a:r>
              <a:rPr lang="zh-CN" b="1" dirty="0"/>
              <a:t>安全性方面的优势和不足</a:t>
            </a:r>
            <a:r>
              <a:rPr lang="zh-CN" dirty="0"/>
              <a:t>：</a:t>
            </a:r>
          </a:p>
          <a:p>
            <a:pPr>
              <a:lnSpc>
                <a:spcPct val="110000"/>
              </a:lnSpc>
            </a:pPr>
            <a:r>
              <a:rPr lang="zh-CN" altLang="en-US" dirty="0"/>
              <a:t>本品急性毒性低，小鼠灌胃给药</a:t>
            </a:r>
            <a:r>
              <a:rPr lang="en-US" altLang="zh-CN" dirty="0"/>
              <a:t>10g/kg</a:t>
            </a:r>
            <a:r>
              <a:rPr lang="zh-CN" altLang="en-US" dirty="0"/>
              <a:t>、静注给药</a:t>
            </a:r>
            <a:r>
              <a:rPr lang="en-US" altLang="zh-CN" dirty="0"/>
              <a:t>2g/kg</a:t>
            </a:r>
            <a:r>
              <a:rPr lang="zh-CN" altLang="en-US" dirty="0"/>
              <a:t>和大鼠灌胃给药</a:t>
            </a:r>
            <a:r>
              <a:rPr lang="en-US" altLang="zh-CN" dirty="0"/>
              <a:t>10g/kg</a:t>
            </a:r>
            <a:r>
              <a:rPr lang="zh-CN" altLang="en-US" dirty="0"/>
              <a:t>均未见动物死亡；未表现出致突变性、致癌作用和生殖毒性。并且奥拉西坦注射剂每日最大计量可达</a:t>
            </a:r>
            <a:r>
              <a:rPr lang="en-US" altLang="zh-CN" dirty="0"/>
              <a:t>8g</a:t>
            </a:r>
            <a:r>
              <a:rPr lang="zh-CN" altLang="en-US" dirty="0"/>
              <a:t>，口服安全阈值更高。</a:t>
            </a:r>
            <a:endParaRPr lang="en-US" altLang="zh-CN" dirty="0"/>
          </a:p>
          <a:p>
            <a:pPr>
              <a:lnSpc>
                <a:spcPct val="110000"/>
              </a:lnSpc>
            </a:pPr>
            <a:r>
              <a:rPr lang="zh-CN" altLang="en-US" dirty="0"/>
              <a:t>在临床研究中表明，奥拉西坦能改善患者认知能力，减轻痴呆程度，安全性高。</a:t>
            </a:r>
          </a:p>
        </p:txBody>
      </p:sp>
      <p:grpSp>
        <p:nvGrpSpPr>
          <p:cNvPr id="16" name="组合 15"/>
          <p:cNvGrpSpPr/>
          <p:nvPr/>
        </p:nvGrpSpPr>
        <p:grpSpPr>
          <a:xfrm>
            <a:off x="1371600" y="3439160"/>
            <a:ext cx="2509520" cy="932180"/>
            <a:chOff x="2175" y="5416"/>
            <a:chExt cx="3952" cy="1468"/>
          </a:xfrm>
        </p:grpSpPr>
        <p:sp>
          <p:nvSpPr>
            <p:cNvPr id="8" name="文本框 7"/>
            <p:cNvSpPr txBox="1"/>
            <p:nvPr/>
          </p:nvSpPr>
          <p:spPr>
            <a:xfrm>
              <a:off x="2927" y="5416"/>
              <a:ext cx="2448" cy="10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3600" b="1">
                  <a:solidFill>
                    <a:schemeClr val="accent5"/>
                  </a:solidFill>
                </a:rPr>
                <a:t>安全性</a:t>
              </a:r>
            </a:p>
          </p:txBody>
        </p:sp>
        <p:cxnSp>
          <p:nvCxnSpPr>
            <p:cNvPr id="15" name="直接连接符 14"/>
            <p:cNvCxnSpPr/>
            <p:nvPr/>
          </p:nvCxnSpPr>
          <p:spPr>
            <a:xfrm>
              <a:off x="2175" y="6884"/>
              <a:ext cx="3952" cy="0"/>
            </a:xfrm>
            <a:prstGeom prst="line">
              <a:avLst/>
            </a:prstGeom>
            <a:ln>
              <a:solidFill>
                <a:srgbClr val="4472C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0" y="-635"/>
            <a:ext cx="12191365" cy="7600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0" y="6097905"/>
            <a:ext cx="12191365" cy="7600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>
            <a:off x="1602740" y="0"/>
            <a:ext cx="1256030" cy="2493010"/>
            <a:chOff x="2524" y="0"/>
            <a:chExt cx="2222" cy="4272"/>
          </a:xfrm>
          <a:solidFill>
            <a:schemeClr val="accent5"/>
          </a:solidFill>
        </p:grpSpPr>
        <p:sp>
          <p:nvSpPr>
            <p:cNvPr id="5" name="任意多边形 4"/>
            <p:cNvSpPr/>
            <p:nvPr/>
          </p:nvSpPr>
          <p:spPr>
            <a:xfrm rot="5400000">
              <a:off x="1499" y="1025"/>
              <a:ext cx="4272" cy="2222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132" h="2093">
                  <a:moveTo>
                    <a:pt x="5086" y="0"/>
                  </a:moveTo>
                  <a:cubicBezTo>
                    <a:pt x="5664" y="0"/>
                    <a:pt x="6132" y="469"/>
                    <a:pt x="6132" y="1047"/>
                  </a:cubicBezTo>
                  <a:cubicBezTo>
                    <a:pt x="6132" y="1624"/>
                    <a:pt x="5664" y="2093"/>
                    <a:pt x="5086" y="2093"/>
                  </a:cubicBezTo>
                  <a:cubicBezTo>
                    <a:pt x="5068" y="2093"/>
                    <a:pt x="5050" y="2093"/>
                    <a:pt x="5032" y="2092"/>
                  </a:cubicBezTo>
                  <a:lnTo>
                    <a:pt x="5020" y="2091"/>
                  </a:lnTo>
                  <a:lnTo>
                    <a:pt x="5020" y="2093"/>
                  </a:lnTo>
                  <a:lnTo>
                    <a:pt x="0" y="2093"/>
                  </a:lnTo>
                  <a:lnTo>
                    <a:pt x="0" y="1"/>
                  </a:lnTo>
                  <a:lnTo>
                    <a:pt x="5020" y="1"/>
                  </a:lnTo>
                  <a:lnTo>
                    <a:pt x="5020" y="2"/>
                  </a:lnTo>
                  <a:lnTo>
                    <a:pt x="5032" y="1"/>
                  </a:lnTo>
                  <a:cubicBezTo>
                    <a:pt x="5050" y="0"/>
                    <a:pt x="5068" y="0"/>
                    <a:pt x="5086" y="0"/>
                  </a:cubicBezTo>
                  <a:close/>
                </a:path>
              </a:pathLst>
            </a:cu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altLang="zh-CN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2943" y="2041"/>
              <a:ext cx="1385" cy="110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6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03</a:t>
              </a: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4846870" y="1391869"/>
            <a:ext cx="5356395" cy="4094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b="1" dirty="0"/>
              <a:t>与对照药品临床疗效方面的优势和不足：</a:t>
            </a:r>
          </a:p>
          <a:p>
            <a:pPr>
              <a:lnSpc>
                <a:spcPct val="120000"/>
              </a:lnSpc>
            </a:pPr>
            <a:r>
              <a:rPr lang="en-US" altLang="zh-CN" dirty="0"/>
              <a:t>1.</a:t>
            </a:r>
            <a:r>
              <a:rPr lang="zh-CN" altLang="en-US" dirty="0"/>
              <a:t>本品为第四代西坦类药物，是吡拉西坦的升级产品，药效比第一代的吡拉西坦强</a:t>
            </a:r>
            <a:r>
              <a:rPr lang="en-US" altLang="zh-CN" dirty="0"/>
              <a:t>3~5</a:t>
            </a:r>
            <a:r>
              <a:rPr lang="zh-CN" altLang="en-US" dirty="0"/>
              <a:t>倍。</a:t>
            </a:r>
            <a:endParaRPr lang="zh-CN" dirty="0"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en-US" altLang="zh-CN" dirty="0"/>
              <a:t>2.</a:t>
            </a:r>
            <a:r>
              <a:rPr lang="zh-CN" altLang="en-US" dirty="0">
                <a:sym typeface="+mn-ea"/>
              </a:rPr>
              <a:t>结构升级，在羰基的</a:t>
            </a:r>
            <a:r>
              <a:rPr lang="en-US" altLang="zh-CN" dirty="0">
                <a:sym typeface="+mn-ea"/>
              </a:rPr>
              <a:t>β</a:t>
            </a:r>
            <a:r>
              <a:rPr lang="zh-CN" altLang="en-US" dirty="0">
                <a:sym typeface="+mn-ea"/>
              </a:rPr>
              <a:t>位加入了羟基，形成了手性中心</a:t>
            </a:r>
            <a:r>
              <a:rPr lang="zh-CN" dirty="0">
                <a:sym typeface="+mn-ea"/>
              </a:rPr>
              <a:t>。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sym typeface="+mn-ea"/>
              </a:rPr>
              <a:t>3.</a:t>
            </a:r>
            <a:r>
              <a:rPr lang="zh-CN" altLang="en-US" dirty="0">
                <a:sym typeface="+mn-ea"/>
              </a:rPr>
              <a:t>四大作用机制协同起效</a:t>
            </a:r>
            <a:r>
              <a:rPr lang="zh-CN" dirty="0">
                <a:sym typeface="+mn-ea"/>
              </a:rPr>
              <a:t>。</a:t>
            </a:r>
            <a:endParaRPr lang="zh-CN" dirty="0"/>
          </a:p>
          <a:p>
            <a:pPr>
              <a:lnSpc>
                <a:spcPct val="120000"/>
              </a:lnSpc>
            </a:pPr>
            <a:r>
              <a:rPr lang="en-US" altLang="zh-CN" dirty="0"/>
              <a:t>4.</a:t>
            </a:r>
            <a:r>
              <a:rPr lang="zh-CN" altLang="en-US" dirty="0"/>
              <a:t>临床效果好，众多指南共识推荐。</a:t>
            </a:r>
            <a:endParaRPr lang="zh-CN" dirty="0"/>
          </a:p>
          <a:p>
            <a:pPr>
              <a:lnSpc>
                <a:spcPct val="120000"/>
              </a:lnSpc>
            </a:pPr>
            <a:r>
              <a:rPr lang="zh-CN" b="1" dirty="0"/>
              <a:t>临床指南</a:t>
            </a:r>
            <a:r>
              <a:rPr lang="en-US" altLang="zh-CN" b="1" dirty="0"/>
              <a:t>/</a:t>
            </a:r>
            <a:r>
              <a:rPr lang="zh-CN" altLang="en-US" b="1" dirty="0"/>
              <a:t>诊疗规范推荐</a:t>
            </a:r>
            <a:r>
              <a:rPr lang="zh-CN" sz="2000" b="1" dirty="0"/>
              <a:t>：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脑小血管病相关认知功能障碍中国诊治指南（</a:t>
            </a:r>
            <a:r>
              <a:rPr lang="en-US" altLang="zh-CN" dirty="0"/>
              <a:t>2019</a:t>
            </a:r>
            <a:r>
              <a:rPr lang="zh-CN" altLang="en-US" dirty="0"/>
              <a:t>）</a:t>
            </a:r>
            <a:endParaRPr lang="en-US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卒中后认知障碍管理专家共识</a:t>
            </a:r>
            <a:r>
              <a:rPr lang="zh-CN" dirty="0"/>
              <a:t>（</a:t>
            </a:r>
            <a:r>
              <a:rPr lang="en-US" altLang="zh-CN" dirty="0"/>
              <a:t> 2021 </a:t>
            </a:r>
            <a:r>
              <a:rPr lang="zh-CN" dirty="0"/>
              <a:t>）         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脑挫裂伤临床路径（县级医院）</a:t>
            </a:r>
            <a:r>
              <a:rPr lang="en-US" altLang="zh-CN" dirty="0"/>
              <a:t>2012</a:t>
            </a:r>
            <a:r>
              <a:rPr lang="zh-CN" dirty="0"/>
              <a:t>       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一氧化碳中毒临床治疗指南</a:t>
            </a:r>
          </a:p>
        </p:txBody>
      </p:sp>
      <p:grpSp>
        <p:nvGrpSpPr>
          <p:cNvPr id="16" name="组合 15"/>
          <p:cNvGrpSpPr/>
          <p:nvPr/>
        </p:nvGrpSpPr>
        <p:grpSpPr>
          <a:xfrm>
            <a:off x="1371600" y="3439160"/>
            <a:ext cx="2509520" cy="932180"/>
            <a:chOff x="2175" y="5416"/>
            <a:chExt cx="3952" cy="1468"/>
          </a:xfrm>
        </p:grpSpPr>
        <p:sp>
          <p:nvSpPr>
            <p:cNvPr id="8" name="文本框 7"/>
            <p:cNvSpPr txBox="1"/>
            <p:nvPr/>
          </p:nvSpPr>
          <p:spPr>
            <a:xfrm>
              <a:off x="2927" y="5416"/>
              <a:ext cx="2448" cy="10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3600" b="1">
                  <a:solidFill>
                    <a:schemeClr val="accent5"/>
                  </a:solidFill>
                </a:rPr>
                <a:t>有效性</a:t>
              </a:r>
            </a:p>
          </p:txBody>
        </p:sp>
        <p:cxnSp>
          <p:nvCxnSpPr>
            <p:cNvPr id="15" name="直接连接符 14"/>
            <p:cNvCxnSpPr/>
            <p:nvPr/>
          </p:nvCxnSpPr>
          <p:spPr>
            <a:xfrm>
              <a:off x="2175" y="6884"/>
              <a:ext cx="3952" cy="0"/>
            </a:xfrm>
            <a:prstGeom prst="line">
              <a:avLst/>
            </a:prstGeom>
            <a:ln>
              <a:solidFill>
                <a:srgbClr val="4472C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0" y="-635"/>
            <a:ext cx="12191365" cy="7600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0" y="6097905"/>
            <a:ext cx="12191365" cy="7600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>
            <a:off x="1602740" y="0"/>
            <a:ext cx="1256030" cy="2493010"/>
            <a:chOff x="2524" y="0"/>
            <a:chExt cx="2222" cy="4272"/>
          </a:xfrm>
          <a:solidFill>
            <a:schemeClr val="accent5"/>
          </a:solidFill>
        </p:grpSpPr>
        <p:sp>
          <p:nvSpPr>
            <p:cNvPr id="5" name="任意多边形 4"/>
            <p:cNvSpPr/>
            <p:nvPr/>
          </p:nvSpPr>
          <p:spPr>
            <a:xfrm rot="5400000">
              <a:off x="1499" y="1025"/>
              <a:ext cx="4272" cy="2222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132" h="2093">
                  <a:moveTo>
                    <a:pt x="5086" y="0"/>
                  </a:moveTo>
                  <a:cubicBezTo>
                    <a:pt x="5664" y="0"/>
                    <a:pt x="6132" y="469"/>
                    <a:pt x="6132" y="1047"/>
                  </a:cubicBezTo>
                  <a:cubicBezTo>
                    <a:pt x="6132" y="1624"/>
                    <a:pt x="5664" y="2093"/>
                    <a:pt x="5086" y="2093"/>
                  </a:cubicBezTo>
                  <a:cubicBezTo>
                    <a:pt x="5068" y="2093"/>
                    <a:pt x="5050" y="2093"/>
                    <a:pt x="5032" y="2092"/>
                  </a:cubicBezTo>
                  <a:lnTo>
                    <a:pt x="5020" y="2091"/>
                  </a:lnTo>
                  <a:lnTo>
                    <a:pt x="5020" y="2093"/>
                  </a:lnTo>
                  <a:lnTo>
                    <a:pt x="0" y="2093"/>
                  </a:lnTo>
                  <a:lnTo>
                    <a:pt x="0" y="1"/>
                  </a:lnTo>
                  <a:lnTo>
                    <a:pt x="5020" y="1"/>
                  </a:lnTo>
                  <a:lnTo>
                    <a:pt x="5020" y="2"/>
                  </a:lnTo>
                  <a:lnTo>
                    <a:pt x="5032" y="1"/>
                  </a:lnTo>
                  <a:cubicBezTo>
                    <a:pt x="5050" y="0"/>
                    <a:pt x="5068" y="0"/>
                    <a:pt x="5086" y="0"/>
                  </a:cubicBezTo>
                  <a:close/>
                </a:path>
              </a:pathLst>
            </a:cu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altLang="zh-CN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2943" y="2041"/>
              <a:ext cx="1385" cy="110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6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04</a:t>
              </a: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5046980" y="1659890"/>
            <a:ext cx="6212840" cy="3226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zh-CN" b="1" dirty="0"/>
              <a:t>创新点</a:t>
            </a:r>
            <a:r>
              <a:rPr lang="zh-CN" dirty="0"/>
              <a:t>：</a:t>
            </a:r>
          </a:p>
          <a:p>
            <a:pPr>
              <a:lnSpc>
                <a:spcPct val="110000"/>
              </a:lnSpc>
            </a:pPr>
            <a:r>
              <a:rPr lang="zh-CN" altLang="en-US" dirty="0"/>
              <a:t>剂型</a:t>
            </a:r>
            <a:r>
              <a:rPr lang="zh-CN" dirty="0"/>
              <a:t>：本品为</a:t>
            </a:r>
            <a:r>
              <a:rPr lang="zh-CN" altLang="en-US" dirty="0"/>
              <a:t>片剂剂型，相比于胶囊剂具有更加宽泛的储存条件；片剂中间有划痕，可掰开，也可研成粉末服用，对于需要减量服用的患者也非常友好。</a:t>
            </a:r>
            <a:endParaRPr lang="zh-CN" dirty="0"/>
          </a:p>
          <a:p>
            <a:pPr>
              <a:lnSpc>
                <a:spcPct val="110000"/>
              </a:lnSpc>
            </a:pPr>
            <a:endParaRPr lang="zh-CN" dirty="0"/>
          </a:p>
          <a:p>
            <a:pPr>
              <a:lnSpc>
                <a:spcPct val="110000"/>
              </a:lnSpc>
            </a:pPr>
            <a:r>
              <a:rPr lang="zh-CN" b="1" dirty="0"/>
              <a:t>优势</a:t>
            </a:r>
            <a:r>
              <a:rPr lang="zh-CN" dirty="0"/>
              <a:t>：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sym typeface="+mn-ea"/>
              </a:rPr>
              <a:t>1.</a:t>
            </a:r>
            <a:r>
              <a:rPr lang="zh-CN" altLang="en-US" dirty="0">
                <a:sym typeface="+mn-ea"/>
              </a:rPr>
              <a:t>全国独家剂型，独家规格，每次一片，方便患者服用。</a:t>
            </a:r>
            <a:endParaRPr lang="en-US" altLang="zh-CN" dirty="0"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en-US" altLang="zh-CN" dirty="0">
                <a:sym typeface="+mn-ea"/>
              </a:rPr>
              <a:t>2.</a:t>
            </a:r>
            <a:r>
              <a:rPr lang="zh-CN" altLang="en-US" dirty="0">
                <a:sym typeface="+mn-ea"/>
              </a:rPr>
              <a:t>第四代西坦类药物，药效较第一代吡拉西坦强说</a:t>
            </a:r>
            <a:r>
              <a:rPr lang="en-US" altLang="zh-CN" dirty="0">
                <a:sym typeface="+mn-ea"/>
              </a:rPr>
              <a:t>~5</a:t>
            </a:r>
            <a:r>
              <a:rPr lang="zh-CN" altLang="en-US" dirty="0">
                <a:sym typeface="+mn-ea"/>
              </a:rPr>
              <a:t>倍</a:t>
            </a:r>
            <a:r>
              <a:rPr lang="zh-CN" dirty="0">
                <a:sym typeface="+mn-ea"/>
              </a:rPr>
              <a:t>。</a:t>
            </a:r>
            <a:endParaRPr lang="zh-CN" dirty="0"/>
          </a:p>
          <a:p>
            <a:pPr>
              <a:lnSpc>
                <a:spcPct val="120000"/>
              </a:lnSpc>
            </a:pPr>
            <a:r>
              <a:rPr lang="en-US" altLang="zh-CN" dirty="0">
                <a:sym typeface="+mn-ea"/>
              </a:rPr>
              <a:t>3.</a:t>
            </a:r>
            <a:r>
              <a:rPr lang="zh-CN" altLang="en-US" dirty="0">
                <a:sym typeface="+mn-ea"/>
              </a:rPr>
              <a:t>痴呆、认知障碍等多种疾病临床疗效显著。</a:t>
            </a:r>
            <a:endParaRPr lang="en-US" altLang="zh-CN" dirty="0"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en-US" altLang="zh-CN" dirty="0"/>
              <a:t>4.</a:t>
            </a:r>
            <a:r>
              <a:rPr lang="zh-CN" altLang="en-US" dirty="0"/>
              <a:t>储蓄条件宽泛，方便患者使用。</a:t>
            </a:r>
            <a:endParaRPr lang="zh-CN" dirty="0"/>
          </a:p>
        </p:txBody>
      </p:sp>
      <p:grpSp>
        <p:nvGrpSpPr>
          <p:cNvPr id="16" name="组合 15"/>
          <p:cNvGrpSpPr/>
          <p:nvPr/>
        </p:nvGrpSpPr>
        <p:grpSpPr>
          <a:xfrm>
            <a:off x="1371600" y="3439160"/>
            <a:ext cx="2509520" cy="932180"/>
            <a:chOff x="2175" y="5416"/>
            <a:chExt cx="3952" cy="1468"/>
          </a:xfrm>
        </p:grpSpPr>
        <p:sp>
          <p:nvSpPr>
            <p:cNvPr id="8" name="文本框 7"/>
            <p:cNvSpPr txBox="1"/>
            <p:nvPr/>
          </p:nvSpPr>
          <p:spPr>
            <a:xfrm>
              <a:off x="2927" y="5416"/>
              <a:ext cx="2448" cy="10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3600" b="1">
                  <a:solidFill>
                    <a:schemeClr val="accent5"/>
                  </a:solidFill>
                </a:rPr>
                <a:t>创新性</a:t>
              </a:r>
            </a:p>
          </p:txBody>
        </p:sp>
        <p:cxnSp>
          <p:nvCxnSpPr>
            <p:cNvPr id="15" name="直接连接符 14"/>
            <p:cNvCxnSpPr/>
            <p:nvPr/>
          </p:nvCxnSpPr>
          <p:spPr>
            <a:xfrm>
              <a:off x="2175" y="6884"/>
              <a:ext cx="3952" cy="0"/>
            </a:xfrm>
            <a:prstGeom prst="line">
              <a:avLst/>
            </a:prstGeom>
            <a:ln>
              <a:solidFill>
                <a:srgbClr val="4472C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0" y="-635"/>
            <a:ext cx="12191365" cy="7600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0" y="6097905"/>
            <a:ext cx="12191365" cy="7600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>
            <a:off x="1602740" y="0"/>
            <a:ext cx="1256030" cy="2493010"/>
            <a:chOff x="2524" y="0"/>
            <a:chExt cx="2222" cy="4272"/>
          </a:xfrm>
          <a:solidFill>
            <a:schemeClr val="accent5"/>
          </a:solidFill>
        </p:grpSpPr>
        <p:sp>
          <p:nvSpPr>
            <p:cNvPr id="5" name="任意多边形 4"/>
            <p:cNvSpPr/>
            <p:nvPr/>
          </p:nvSpPr>
          <p:spPr>
            <a:xfrm rot="5400000">
              <a:off x="1499" y="1025"/>
              <a:ext cx="4272" cy="2222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132" h="2093">
                  <a:moveTo>
                    <a:pt x="5086" y="0"/>
                  </a:moveTo>
                  <a:cubicBezTo>
                    <a:pt x="5664" y="0"/>
                    <a:pt x="6132" y="469"/>
                    <a:pt x="6132" y="1047"/>
                  </a:cubicBezTo>
                  <a:cubicBezTo>
                    <a:pt x="6132" y="1624"/>
                    <a:pt x="5664" y="2093"/>
                    <a:pt x="5086" y="2093"/>
                  </a:cubicBezTo>
                  <a:cubicBezTo>
                    <a:pt x="5068" y="2093"/>
                    <a:pt x="5050" y="2093"/>
                    <a:pt x="5032" y="2092"/>
                  </a:cubicBezTo>
                  <a:lnTo>
                    <a:pt x="5020" y="2091"/>
                  </a:lnTo>
                  <a:lnTo>
                    <a:pt x="5020" y="2093"/>
                  </a:lnTo>
                  <a:lnTo>
                    <a:pt x="0" y="2093"/>
                  </a:lnTo>
                  <a:lnTo>
                    <a:pt x="0" y="1"/>
                  </a:lnTo>
                  <a:lnTo>
                    <a:pt x="5020" y="1"/>
                  </a:lnTo>
                  <a:lnTo>
                    <a:pt x="5020" y="2"/>
                  </a:lnTo>
                  <a:lnTo>
                    <a:pt x="5032" y="1"/>
                  </a:lnTo>
                  <a:cubicBezTo>
                    <a:pt x="5050" y="0"/>
                    <a:pt x="5068" y="0"/>
                    <a:pt x="5086" y="0"/>
                  </a:cubicBezTo>
                  <a:close/>
                </a:path>
              </a:pathLst>
            </a:cu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altLang="zh-CN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2943" y="2041"/>
              <a:ext cx="1385" cy="110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6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05</a:t>
              </a: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4679314" y="1045210"/>
            <a:ext cx="7110163" cy="3662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30000"/>
              </a:lnSpc>
            </a:pPr>
            <a:r>
              <a:rPr lang="zh-CN" b="1" dirty="0"/>
              <a:t>所治疗疾病对公共健康的影响</a:t>
            </a:r>
            <a:r>
              <a:rPr lang="zh-CN" dirty="0"/>
              <a:t>：</a:t>
            </a:r>
          </a:p>
          <a:p>
            <a:pPr fontAlgn="auto">
              <a:lnSpc>
                <a:spcPct val="130000"/>
              </a:lnSpc>
            </a:pPr>
            <a:r>
              <a:rPr lang="zh-CN" altLang="en-US" dirty="0"/>
              <a:t>痴呆是一种以认知功能缺损为核心，严重影响患者生存质量的疾病，我国</a:t>
            </a:r>
            <a:r>
              <a:rPr lang="en-US" altLang="zh-CN" dirty="0"/>
              <a:t>60</a:t>
            </a:r>
            <a:r>
              <a:rPr lang="zh-CN" altLang="en-US" dirty="0"/>
              <a:t>岁以上人群中有</a:t>
            </a:r>
            <a:r>
              <a:rPr lang="en-US" altLang="zh-CN" dirty="0"/>
              <a:t>1507</a:t>
            </a:r>
            <a:r>
              <a:rPr lang="zh-CN" altLang="en-US" dirty="0"/>
              <a:t>万例痴呆患者，</a:t>
            </a:r>
            <a:r>
              <a:rPr lang="en-US" altLang="zh-CN" dirty="0"/>
              <a:t>3877</a:t>
            </a:r>
            <a:r>
              <a:rPr lang="zh-CN" altLang="en-US" dirty="0"/>
              <a:t>万例轻度认知障碍患者，给社会、患者及患者家属带来沉重负担；临床数据表明，奥拉西坦可以减少各类原因导致的认知障碍和痴呆疾病进程。</a:t>
            </a:r>
            <a:endParaRPr lang="zh-CN" dirty="0"/>
          </a:p>
          <a:p>
            <a:pPr fontAlgn="auto">
              <a:lnSpc>
                <a:spcPct val="130000"/>
              </a:lnSpc>
            </a:pPr>
            <a:r>
              <a:rPr lang="zh-CN" b="1" dirty="0"/>
              <a:t>弥补药品目录短板</a:t>
            </a:r>
            <a:r>
              <a:rPr lang="zh-CN" dirty="0"/>
              <a:t>：</a:t>
            </a:r>
          </a:p>
          <a:p>
            <a:pPr fontAlgn="auto">
              <a:lnSpc>
                <a:spcPct val="130000"/>
              </a:lnSpc>
            </a:pPr>
            <a:r>
              <a:rPr lang="zh-CN" altLang="en-US" dirty="0"/>
              <a:t>与胞磷胆碱钠相比，奥拉西坦容易透过血脑屏障，参与大脑生理过程；相较于吡拉西坦，临床疗效更好，药效更强。</a:t>
            </a:r>
            <a:endParaRPr lang="zh-CN" dirty="0"/>
          </a:p>
          <a:p>
            <a:pPr fontAlgn="auto">
              <a:lnSpc>
                <a:spcPct val="130000"/>
              </a:lnSpc>
            </a:pPr>
            <a:r>
              <a:rPr lang="zh-CN" b="1" dirty="0"/>
              <a:t>临床管理难度</a:t>
            </a:r>
            <a:r>
              <a:rPr lang="zh-CN" dirty="0"/>
              <a:t>：</a:t>
            </a:r>
          </a:p>
          <a:p>
            <a:pPr fontAlgn="auto">
              <a:lnSpc>
                <a:spcPct val="130000"/>
              </a:lnSpc>
            </a:pPr>
            <a:r>
              <a:rPr lang="zh-CN" dirty="0"/>
              <a:t>本品安全性好，</a:t>
            </a:r>
            <a:r>
              <a:rPr lang="zh-CN" altLang="en-US" dirty="0"/>
              <a:t>不良反应轻微，且发生率较低；口服剂型安全阈值高。</a:t>
            </a:r>
            <a:endParaRPr lang="zh-CN" dirty="0"/>
          </a:p>
        </p:txBody>
      </p:sp>
      <p:grpSp>
        <p:nvGrpSpPr>
          <p:cNvPr id="16" name="组合 15"/>
          <p:cNvGrpSpPr/>
          <p:nvPr/>
        </p:nvGrpSpPr>
        <p:grpSpPr>
          <a:xfrm>
            <a:off x="1371600" y="3439160"/>
            <a:ext cx="2509520" cy="932180"/>
            <a:chOff x="2175" y="5416"/>
            <a:chExt cx="3952" cy="1468"/>
          </a:xfrm>
        </p:grpSpPr>
        <p:sp>
          <p:nvSpPr>
            <p:cNvPr id="8" name="文本框 7"/>
            <p:cNvSpPr txBox="1"/>
            <p:nvPr/>
          </p:nvSpPr>
          <p:spPr>
            <a:xfrm>
              <a:off x="2927" y="5416"/>
              <a:ext cx="2448" cy="10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3600" b="1">
                  <a:solidFill>
                    <a:schemeClr val="accent5"/>
                  </a:solidFill>
                </a:rPr>
                <a:t>公平性</a:t>
              </a:r>
            </a:p>
          </p:txBody>
        </p:sp>
        <p:cxnSp>
          <p:nvCxnSpPr>
            <p:cNvPr id="15" name="直接连接符 14"/>
            <p:cNvCxnSpPr/>
            <p:nvPr/>
          </p:nvCxnSpPr>
          <p:spPr>
            <a:xfrm>
              <a:off x="2175" y="6884"/>
              <a:ext cx="3952" cy="0"/>
            </a:xfrm>
            <a:prstGeom prst="line">
              <a:avLst/>
            </a:prstGeom>
            <a:ln>
              <a:solidFill>
                <a:srgbClr val="4472C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NjkwNzQzZmE4Mjg5MjQ2MTI5MGNkNzhhYTE2ZTkxZTY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1123</TotalTime>
  <Words>750</Words>
  <Application>Microsoft Office PowerPoint</Application>
  <PresentationFormat>宽屏</PresentationFormat>
  <Paragraphs>66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2" baseType="lpstr">
      <vt:lpstr>微软雅黑</vt:lpstr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士超 曲</cp:lastModifiedBy>
  <cp:revision>56</cp:revision>
  <dcterms:created xsi:type="dcterms:W3CDTF">2022-06-22T01:39:00Z</dcterms:created>
  <dcterms:modified xsi:type="dcterms:W3CDTF">2023-07-12T02:51:57Z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E44B357AC89D4782B5BE83BA8D8439D4</vt:lpwstr>
  </property>
  <property fmtid="{D5CDD505-2E9C-101B-9397-08002B2CF9AE}" pid="3" name="KSOProductBuildVer">
    <vt:lpwstr>2052-11.1.0.10356</vt:lpwstr>
  </property>
</Properties>
</file>