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 id="2147483653" r:id="rId4"/>
    <p:sldMasterId id="2147483655" r:id="rId5"/>
    <p:sldMasterId id="2147483657" r:id="rId6"/>
    <p:sldMasterId id="2147483659" r:id="rId7"/>
    <p:sldMasterId id="2147483661" r:id="rId8"/>
    <p:sldMasterId id="2147483663" r:id="rId9"/>
    <p:sldMasterId id="2147483665" r:id="rId10"/>
    <p:sldMasterId id="2147483667" r:id="rId11"/>
    <p:sldMasterId id="2147483673" r:id="rId12"/>
  </p:sldMasterIdLst>
  <p:notesMasterIdLst>
    <p:notesMasterId r:id="rId19"/>
  </p:notesMasterIdLst>
  <p:handoutMasterIdLst>
    <p:handoutMasterId r:id="rId20"/>
  </p:handoutMasterIdLst>
  <p:sldIdLst>
    <p:sldId id="321" r:id="rId13"/>
    <p:sldId id="322" r:id="rId14"/>
    <p:sldId id="309" r:id="rId15"/>
    <p:sldId id="323" r:id="rId16"/>
    <p:sldId id="324" r:id="rId17"/>
    <p:sldId id="325" r:id="rId18"/>
  </p:sldIdLst>
  <p:sldSz cx="12192000" cy="6858000"/>
  <p:notesSz cx="7104380" cy="10234930"/>
  <p:custDataLst>
    <p:tags r:id="rId24"/>
  </p:custDataLst>
  <p:defaultTextStyle>
    <a:defPPr>
      <a:defRPr lang="zh-CN"/>
    </a:defPPr>
    <a:lvl1pPr marL="0" lvl="0"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2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2FDB2607-1784-4EEB-B798-7EB5836EED8A}">
        <p14:showMediaCtrls xmlns:p14="http://schemas.microsoft.com/office/powerpoint/2010/main" val="1"/>
      </p:ext>
    </p:extLst>
  </p:showPr>
  <p:clrMru>
    <a:srgbClr val="017069"/>
    <a:srgbClr val="3F94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87"/>
    <p:restoredTop sz="84775"/>
  </p:normalViewPr>
  <p:slideViewPr>
    <p:cSldViewPr snapToGrid="0" showGuides="1">
      <p:cViewPr varScale="1">
        <p:scale>
          <a:sx n="98" d="100"/>
          <a:sy n="98" d="100"/>
        </p:scale>
        <p:origin x="1884" y="90"/>
      </p:cViewPr>
      <p:guideLst>
        <p:guide orient="horz" pos="2228"/>
        <p:guide pos="2880"/>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gs" Target="tags/tag3.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6.xml"/><Relationship Id="rId17" Type="http://schemas.openxmlformats.org/officeDocument/2006/relationships/slide" Target="slides/slide5.xml"/><Relationship Id="rId16" Type="http://schemas.openxmlformats.org/officeDocument/2006/relationships/slide" Target="slides/slide4.xml"/><Relationship Id="rId15" Type="http://schemas.openxmlformats.org/officeDocument/2006/relationships/slide" Target="slides/slide3.xml"/><Relationship Id="rId14" Type="http://schemas.openxmlformats.org/officeDocument/2006/relationships/slide" Target="slides/slide2.xml"/><Relationship Id="rId13" Type="http://schemas.openxmlformats.org/officeDocument/2006/relationships/slide" Target="slides/slide1.xml"/><Relationship Id="rId12" Type="http://schemas.openxmlformats.org/officeDocument/2006/relationships/slideMaster" Target="slideMasters/slideMaster11.xml"/><Relationship Id="rId11" Type="http://schemas.openxmlformats.org/officeDocument/2006/relationships/slideMaster" Target="slideMasters/slideMaster10.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45"/>
            </a:lvl1pPr>
          </a:lstStyle>
          <a:p>
            <a:pPr fontAlgn="base"/>
            <a:endParaRPr lang="zh-CN" altLang="en-US" strike="noStrike" noProof="1"/>
          </a:p>
        </p:txBody>
      </p:sp>
      <p:sp>
        <p:nvSpPr>
          <p:cNvPr id="3" name="日期占位符 2"/>
          <p:cNvSpPr>
            <a:spLocks noGrp="1"/>
          </p:cNvSpPr>
          <p:nvPr>
            <p:ph type="dt" sz="quarter" idx="1"/>
          </p:nvPr>
        </p:nvSpPr>
        <p:spPr>
          <a:xfrm>
            <a:off x="4024313" y="0"/>
            <a:ext cx="3078163" cy="512763"/>
          </a:xfrm>
          <a:prstGeom prst="rect">
            <a:avLst/>
          </a:prstGeom>
        </p:spPr>
        <p:txBody>
          <a:bodyPr vert="horz" lIns="91440" tIns="45720" rIns="91440" bIns="45720" rtlCol="0"/>
          <a:lstStyle>
            <a:lvl1pPr algn="r">
              <a:defRPr sz="1245"/>
            </a:lvl1pPr>
          </a:lstStyle>
          <a:p>
            <a:pPr fontAlgn="base"/>
            <a:fld id="{0F9B84EA-7D68-4D60-9CB1-D50884785D1C}" type="datetimeFigureOut">
              <a:rPr lang="zh-CN" altLang="en-US" sz="1245" strike="noStrike" noProof="1" smtClean="0">
                <a:latin typeface="Calibri" panose="020F050202020403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45"/>
            </a:lvl1pPr>
          </a:lstStyle>
          <a:p>
            <a:pPr fontAlgn="base"/>
            <a:endParaRPr lang="zh-CN" altLang="en-US" strike="noStrike" noProof="1"/>
          </a:p>
        </p:txBody>
      </p:sp>
      <p:sp>
        <p:nvSpPr>
          <p:cNvPr id="5" name="灯片编号占位符 4"/>
          <p:cNvSpPr>
            <a:spLocks noGrp="1"/>
          </p:cNvSpPr>
          <p:nvPr>
            <p:ph type="sldNum" sz="quarter" idx="3"/>
          </p:nvPr>
        </p:nvSpPr>
        <p:spPr>
          <a:xfrm>
            <a:off x="4024313" y="9721850"/>
            <a:ext cx="3078163" cy="512763"/>
          </a:xfrm>
          <a:prstGeom prst="rect">
            <a:avLst/>
          </a:prstGeom>
        </p:spPr>
        <p:txBody>
          <a:bodyPr vert="horz" lIns="91440" tIns="45720" rIns="91440" bIns="45720" rtlCol="0" anchor="b"/>
          <a:lstStyle>
            <a:lvl1pPr algn="r">
              <a:defRPr sz="1245"/>
            </a:lvl1pPr>
          </a:lstStyle>
          <a:p>
            <a:pPr fontAlgn="base"/>
            <a:fld id="{8D4E0FC9-F1F8-4FAE-9988-3BA365CFD46F}" type="slidenum">
              <a:rPr lang="zh-CN" altLang="en-US" sz="1245" strike="noStrike" noProof="1" smtClean="0">
                <a:latin typeface="Calibri" panose="020F0502020204030204" pitchFamily="34" charset="0"/>
                <a:ea typeface="宋体" panose="02010600030101010101"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eaLnBrk="1" fontAlgn="auto" hangingPunct="1">
              <a:defRPr sz="1200" noProof="1"/>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eaLnBrk="1" fontAlgn="auto" hangingPunct="1">
              <a:defRPr sz="1200" noProof="1">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
        <p:nvSpPr>
          <p:cNvPr id="21508" name="幻灯片图像占位符 3"/>
          <p:cNvSpPr>
            <a:spLocks noGrp="1" noRot="1" noChangeAspect="1"/>
          </p:cNvSpPr>
          <p:nvPr>
            <p:ph type="sldImg"/>
          </p:nvPr>
        </p:nvSpPr>
        <p:spPr>
          <a:xfrm>
            <a:off x="481013" y="1279525"/>
            <a:ext cx="6140450" cy="3454400"/>
          </a:xfrm>
          <a:prstGeom prst="rect">
            <a:avLst/>
          </a:prstGeom>
          <a:noFill/>
          <a:ln w="12700" cap="flat" cmpd="sng">
            <a:solidFill>
              <a:srgbClr val="000000"/>
            </a:solidFill>
            <a:prstDash val="solid"/>
            <a:round/>
            <a:headEnd type="none" w="med" len="med"/>
            <a:tailEnd type="none" w="med" len="med"/>
          </a:ln>
        </p:spPr>
      </p:sp>
      <p:sp>
        <p:nvSpPr>
          <p:cNvPr id="12293" name="备注占位符 4"/>
          <p:cNvSpPr>
            <a:spLocks noGrp="1" noChangeArrowheads="1"/>
          </p:cNvSpPr>
          <p:nvPr>
            <p:ph type="body" sz="quarter" idx="4294967295"/>
          </p:nvPr>
        </p:nvSpPr>
        <p:spPr bwMode="auto">
          <a:xfrm>
            <a:off x="709613" y="4926013"/>
            <a:ext cx="568325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9720263"/>
            <a:ext cx="3078163" cy="514350"/>
          </a:xfrm>
          <a:prstGeom prst="rect">
            <a:avLst/>
          </a:prstGeom>
        </p:spPr>
        <p:txBody>
          <a:bodyPr vert="horz" lIns="91440" tIns="45720" rIns="91440" bIns="45720" rtlCol="0" anchor="b"/>
          <a:lstStyle>
            <a:lvl1pPr algn="l" eaLnBrk="1" fontAlgn="auto" hangingPunct="1">
              <a:defRPr sz="1200" noProof="1"/>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4024313" y="9720263"/>
            <a:ext cx="3078163" cy="514350"/>
          </a:xfrm>
          <a:prstGeom prst="rect">
            <a:avLst/>
          </a:prstGeom>
        </p:spPr>
        <p:txBody>
          <a:bodyPr vert="horz" lIns="91440" tIns="45720" rIns="91440" bIns="45720" rtlCol="0" anchor="b"/>
          <a:lstStyle>
            <a:lvl1pPr algn="r" eaLnBrk="1" fontAlgn="auto" hangingPunct="1">
              <a:defRPr sz="1200" noProof="1">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FDF570E9-C79E-49A9-9A4C-D5C33FF37B57}"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0"/>
      </a:spcBef>
      <a:spcAft>
        <a:spcPct val="0"/>
      </a:spcAft>
      <a:defRPr sz="1200" kern="1200">
        <a:solidFill>
          <a:schemeClr val="tx1"/>
        </a:solidFill>
        <a:latin typeface="+mn-lt"/>
        <a:ea typeface="+mn-ea"/>
        <a:cs typeface="+mn-cs"/>
      </a:defRPr>
    </a:lvl1pPr>
    <a:lvl2pPr marL="457200" algn="l" rtl="0" eaLnBrk="0" fontAlgn="base" hangingPunct="0">
      <a:spcBef>
        <a:spcPct val="0"/>
      </a:spcBef>
      <a:spcAft>
        <a:spcPct val="0"/>
      </a:spcAft>
      <a:defRPr sz="1200" kern="1200">
        <a:solidFill>
          <a:schemeClr val="tx1"/>
        </a:solidFill>
        <a:latin typeface="+mn-lt"/>
        <a:ea typeface="+mn-ea"/>
        <a:cs typeface="+mn-cs"/>
      </a:defRPr>
    </a:lvl2pPr>
    <a:lvl3pPr marL="914400" algn="l" rtl="0" eaLnBrk="0" fontAlgn="base" hangingPunct="0">
      <a:spcBef>
        <a:spcPct val="0"/>
      </a:spcBef>
      <a:spcAft>
        <a:spcPct val="0"/>
      </a:spcAft>
      <a:defRPr sz="1200" kern="1200">
        <a:solidFill>
          <a:schemeClr val="tx1"/>
        </a:solidFill>
        <a:latin typeface="+mn-lt"/>
        <a:ea typeface="+mn-ea"/>
        <a:cs typeface="+mn-cs"/>
      </a:defRPr>
    </a:lvl3pPr>
    <a:lvl4pPr marL="1371600" algn="l" rtl="0" eaLnBrk="0" fontAlgn="base" hangingPunct="0">
      <a:spcBef>
        <a:spcPct val="0"/>
      </a:spcBef>
      <a:spcAft>
        <a:spcPct val="0"/>
      </a:spcAft>
      <a:defRPr sz="1200" kern="1200">
        <a:solidFill>
          <a:schemeClr val="tx1"/>
        </a:solidFill>
        <a:latin typeface="+mn-lt"/>
        <a:ea typeface="+mn-ea"/>
        <a:cs typeface="+mn-cs"/>
      </a:defRPr>
    </a:lvl4pPr>
    <a:lvl5pPr marL="1828800" algn="l" rtl="0" eaLnBrk="0" fontAlgn="base" hangingPunct="0">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84972AF8-7708-4CB7-BF05-76A620C34C72}"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9200426A-C063-4BD5-8E4A-B7EA5CE0858C}"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84972AF8-7708-4CB7-BF05-76A620C34C72}"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84972AF8-7708-4CB7-BF05-76A620C34C72}"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过渡页">
    <p:bg>
      <p:bgPr>
        <a:gradFill>
          <a:gsLst>
            <a:gs pos="0">
              <a:schemeClr val="accent1">
                <a:lumMod val="5000"/>
                <a:lumOff val="95000"/>
              </a:schemeClr>
            </a:gs>
            <a:gs pos="63000">
              <a:schemeClr val="bg1">
                <a:lumMod val="95000"/>
              </a:schemeClr>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cxnSp>
        <p:nvCxnSpPr>
          <p:cNvPr id="5" name="直接连接符 4"/>
          <p:cNvCxnSpPr/>
          <p:nvPr userDrawn="1"/>
        </p:nvCxnSpPr>
        <p:spPr>
          <a:xfrm flipH="1">
            <a:off x="1430338" y="6480175"/>
            <a:ext cx="10620375" cy="0"/>
          </a:xfrm>
          <a:prstGeom prst="line">
            <a:avLst/>
          </a:prstGeom>
          <a:ln w="158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userDrawn="1"/>
        </p:nvCxnSpPr>
        <p:spPr>
          <a:xfrm flipH="1">
            <a:off x="141288" y="6480175"/>
            <a:ext cx="792163" cy="0"/>
          </a:xfrm>
          <a:prstGeom prst="line">
            <a:avLst/>
          </a:prstGeom>
          <a:ln w="15875">
            <a:solidFill>
              <a:srgbClr val="28A9D6"/>
            </a:solidFill>
          </a:ln>
        </p:spPr>
        <p:style>
          <a:lnRef idx="1">
            <a:schemeClr val="accent1"/>
          </a:lnRef>
          <a:fillRef idx="0">
            <a:schemeClr val="accent1"/>
          </a:fillRef>
          <a:effectRef idx="0">
            <a:schemeClr val="accent1"/>
          </a:effectRef>
          <a:fontRef idx="minor">
            <a:schemeClr val="tx1"/>
          </a:fontRef>
        </p:style>
      </p:cxnSp>
      <p:grpSp>
        <p:nvGrpSpPr>
          <p:cNvPr id="16389" name="组合 6"/>
          <p:cNvGrpSpPr/>
          <p:nvPr userDrawn="1"/>
        </p:nvGrpSpPr>
        <p:grpSpPr>
          <a:xfrm flipH="1">
            <a:off x="974725" y="6269038"/>
            <a:ext cx="414338" cy="422275"/>
            <a:chOff x="7019085" y="157473"/>
            <a:chExt cx="3868830" cy="3952255"/>
          </a:xfrm>
        </p:grpSpPr>
        <p:sp>
          <p:nvSpPr>
            <p:cNvPr id="8" name="椭圆 7"/>
            <p:cNvSpPr/>
            <p:nvPr/>
          </p:nvSpPr>
          <p:spPr>
            <a:xfrm>
              <a:off x="8641073" y="157473"/>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9" name="椭圆 8"/>
            <p:cNvSpPr/>
            <p:nvPr/>
          </p:nvSpPr>
          <p:spPr>
            <a:xfrm rot="1542857">
              <a:off x="9362925" y="322231"/>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0" name="椭圆 9"/>
            <p:cNvSpPr/>
            <p:nvPr/>
          </p:nvSpPr>
          <p:spPr>
            <a:xfrm rot="3085714">
              <a:off x="9941802" y="783869"/>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1" name="椭圆 10"/>
            <p:cNvSpPr/>
            <p:nvPr/>
          </p:nvSpPr>
          <p:spPr>
            <a:xfrm rot="7714286">
              <a:off x="9941802" y="2858468"/>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2" name="椭圆 11"/>
            <p:cNvSpPr/>
            <p:nvPr/>
          </p:nvSpPr>
          <p:spPr>
            <a:xfrm rot="4628572">
              <a:off x="10263056" y="1450960"/>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3" name="椭圆 12"/>
            <p:cNvSpPr/>
            <p:nvPr/>
          </p:nvSpPr>
          <p:spPr>
            <a:xfrm rot="9257143">
              <a:off x="9362925" y="3320114"/>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4" name="椭圆 13"/>
            <p:cNvSpPr/>
            <p:nvPr/>
          </p:nvSpPr>
          <p:spPr>
            <a:xfrm rot="6171428">
              <a:off x="10263056" y="2191377"/>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5" name="椭圆 14"/>
            <p:cNvSpPr/>
            <p:nvPr/>
          </p:nvSpPr>
          <p:spPr>
            <a:xfrm rot="10800000">
              <a:off x="8641073" y="3484873"/>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6" name="椭圆 15"/>
            <p:cNvSpPr/>
            <p:nvPr/>
          </p:nvSpPr>
          <p:spPr>
            <a:xfrm rot="12342857">
              <a:off x="7919220" y="3320114"/>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7" name="椭圆 16"/>
            <p:cNvSpPr/>
            <p:nvPr/>
          </p:nvSpPr>
          <p:spPr>
            <a:xfrm rot="13885714">
              <a:off x="7340336" y="2858468"/>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8" name="椭圆 17"/>
            <p:cNvSpPr/>
            <p:nvPr/>
          </p:nvSpPr>
          <p:spPr>
            <a:xfrm rot="20057142">
              <a:off x="7919220" y="322231"/>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9" name="椭圆 18"/>
            <p:cNvSpPr/>
            <p:nvPr/>
          </p:nvSpPr>
          <p:spPr>
            <a:xfrm rot="15428571">
              <a:off x="7019081" y="2191377"/>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20" name="椭圆 19"/>
            <p:cNvSpPr/>
            <p:nvPr/>
          </p:nvSpPr>
          <p:spPr>
            <a:xfrm rot="16971429">
              <a:off x="7019081" y="1450960"/>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21" name="椭圆 20"/>
            <p:cNvSpPr/>
            <p:nvPr/>
          </p:nvSpPr>
          <p:spPr>
            <a:xfrm rot="18514286">
              <a:off x="7340336" y="783869"/>
              <a:ext cx="624855" cy="624855"/>
            </a:xfrm>
            <a:prstGeom prst="ellipse">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grpSp>
      <p:sp>
        <p:nvSpPr>
          <p:cNvPr id="22" name="Freeform 5"/>
          <p:cNvSpPr>
            <a:spLocks noEditPoints="1"/>
          </p:cNvSpPr>
          <p:nvPr userDrawn="1"/>
        </p:nvSpPr>
        <p:spPr bwMode="auto">
          <a:xfrm>
            <a:off x="7458155" y="5658694"/>
            <a:ext cx="4253066" cy="821142"/>
          </a:xfrm>
          <a:custGeom>
            <a:avLst/>
            <a:gdLst>
              <a:gd name="T0" fmla="*/ 7933 w 8000"/>
              <a:gd name="T1" fmla="*/ 1418 h 1542"/>
              <a:gd name="T2" fmla="*/ 7832 w 8000"/>
              <a:gd name="T3" fmla="*/ 1315 h 1542"/>
              <a:gd name="T4" fmla="*/ 7738 w 8000"/>
              <a:gd name="T5" fmla="*/ 1352 h 1542"/>
              <a:gd name="T6" fmla="*/ 7673 w 8000"/>
              <a:gd name="T7" fmla="*/ 1336 h 1542"/>
              <a:gd name="T8" fmla="*/ 7538 w 8000"/>
              <a:gd name="T9" fmla="*/ 1313 h 1542"/>
              <a:gd name="T10" fmla="*/ 7430 w 8000"/>
              <a:gd name="T11" fmla="*/ 1287 h 1542"/>
              <a:gd name="T12" fmla="*/ 7292 w 8000"/>
              <a:gd name="T13" fmla="*/ 1358 h 1542"/>
              <a:gd name="T14" fmla="*/ 7170 w 8000"/>
              <a:gd name="T15" fmla="*/ 1352 h 1542"/>
              <a:gd name="T16" fmla="*/ 6993 w 8000"/>
              <a:gd name="T17" fmla="*/ 1400 h 1542"/>
              <a:gd name="T18" fmla="*/ 6886 w 8000"/>
              <a:gd name="T19" fmla="*/ 1357 h 1542"/>
              <a:gd name="T20" fmla="*/ 6766 w 8000"/>
              <a:gd name="T21" fmla="*/ 1380 h 1542"/>
              <a:gd name="T22" fmla="*/ 6640 w 8000"/>
              <a:gd name="T23" fmla="*/ 1194 h 1542"/>
              <a:gd name="T24" fmla="*/ 6505 w 8000"/>
              <a:gd name="T25" fmla="*/ 1157 h 1542"/>
              <a:gd name="T26" fmla="*/ 6381 w 8000"/>
              <a:gd name="T27" fmla="*/ 1311 h 1542"/>
              <a:gd name="T28" fmla="*/ 6242 w 8000"/>
              <a:gd name="T29" fmla="*/ 1181 h 1542"/>
              <a:gd name="T30" fmla="*/ 5688 w 8000"/>
              <a:gd name="T31" fmla="*/ 818 h 1542"/>
              <a:gd name="T32" fmla="*/ 5396 w 8000"/>
              <a:gd name="T33" fmla="*/ 674 h 1542"/>
              <a:gd name="T34" fmla="*/ 5346 w 8000"/>
              <a:gd name="T35" fmla="*/ 615 h 1542"/>
              <a:gd name="T36" fmla="*/ 5292 w 8000"/>
              <a:gd name="T37" fmla="*/ 1274 h 1542"/>
              <a:gd name="T38" fmla="*/ 5007 w 8000"/>
              <a:gd name="T39" fmla="*/ 1089 h 1542"/>
              <a:gd name="T40" fmla="*/ 4819 w 8000"/>
              <a:gd name="T41" fmla="*/ 685 h 1542"/>
              <a:gd name="T42" fmla="*/ 4540 w 8000"/>
              <a:gd name="T43" fmla="*/ 1250 h 1542"/>
              <a:gd name="T44" fmla="*/ 4474 w 8000"/>
              <a:gd name="T45" fmla="*/ 1255 h 1542"/>
              <a:gd name="T46" fmla="*/ 4398 w 8000"/>
              <a:gd name="T47" fmla="*/ 1265 h 1542"/>
              <a:gd name="T48" fmla="*/ 4286 w 8000"/>
              <a:gd name="T49" fmla="*/ 1131 h 1542"/>
              <a:gd name="T50" fmla="*/ 4046 w 8000"/>
              <a:gd name="T51" fmla="*/ 1117 h 1542"/>
              <a:gd name="T52" fmla="*/ 3923 w 8000"/>
              <a:gd name="T53" fmla="*/ 975 h 1542"/>
              <a:gd name="T54" fmla="*/ 3742 w 8000"/>
              <a:gd name="T55" fmla="*/ 1095 h 1542"/>
              <a:gd name="T56" fmla="*/ 3585 w 8000"/>
              <a:gd name="T57" fmla="*/ 1415 h 1542"/>
              <a:gd name="T58" fmla="*/ 3463 w 8000"/>
              <a:gd name="T59" fmla="*/ 1255 h 1542"/>
              <a:gd name="T60" fmla="*/ 3390 w 8000"/>
              <a:gd name="T61" fmla="*/ 372 h 1542"/>
              <a:gd name="T62" fmla="*/ 3367 w 8000"/>
              <a:gd name="T63" fmla="*/ 187 h 1542"/>
              <a:gd name="T64" fmla="*/ 3329 w 8000"/>
              <a:gd name="T65" fmla="*/ 695 h 1542"/>
              <a:gd name="T66" fmla="*/ 2997 w 8000"/>
              <a:gd name="T67" fmla="*/ 1479 h 1542"/>
              <a:gd name="T68" fmla="*/ 2797 w 8000"/>
              <a:gd name="T69" fmla="*/ 1119 h 1542"/>
              <a:gd name="T70" fmla="*/ 2628 w 8000"/>
              <a:gd name="T71" fmla="*/ 1372 h 1542"/>
              <a:gd name="T72" fmla="*/ 2470 w 8000"/>
              <a:gd name="T73" fmla="*/ 1378 h 1542"/>
              <a:gd name="T74" fmla="*/ 2310 w 8000"/>
              <a:gd name="T75" fmla="*/ 1440 h 1542"/>
              <a:gd name="T76" fmla="*/ 2152 w 8000"/>
              <a:gd name="T77" fmla="*/ 1391 h 1542"/>
              <a:gd name="T78" fmla="*/ 2055 w 8000"/>
              <a:gd name="T79" fmla="*/ 1463 h 1542"/>
              <a:gd name="T80" fmla="*/ 1975 w 8000"/>
              <a:gd name="T81" fmla="*/ 1479 h 1542"/>
              <a:gd name="T82" fmla="*/ 1805 w 8000"/>
              <a:gd name="T83" fmla="*/ 1456 h 1542"/>
              <a:gd name="T84" fmla="*/ 1673 w 8000"/>
              <a:gd name="T85" fmla="*/ 1469 h 1542"/>
              <a:gd name="T86" fmla="*/ 1531 w 8000"/>
              <a:gd name="T87" fmla="*/ 1408 h 1542"/>
              <a:gd name="T88" fmla="*/ 1443 w 8000"/>
              <a:gd name="T89" fmla="*/ 1265 h 1542"/>
              <a:gd name="T90" fmla="*/ 1253 w 8000"/>
              <a:gd name="T91" fmla="*/ 1421 h 1542"/>
              <a:gd name="T92" fmla="*/ 1155 w 8000"/>
              <a:gd name="T93" fmla="*/ 1401 h 1542"/>
              <a:gd name="T94" fmla="*/ 1051 w 8000"/>
              <a:gd name="T95" fmla="*/ 1389 h 1542"/>
              <a:gd name="T96" fmla="*/ 969 w 8000"/>
              <a:gd name="T97" fmla="*/ 1224 h 1542"/>
              <a:gd name="T98" fmla="*/ 843 w 8000"/>
              <a:gd name="T99" fmla="*/ 1375 h 1542"/>
              <a:gd name="T100" fmla="*/ 664 w 8000"/>
              <a:gd name="T101" fmla="*/ 1427 h 1542"/>
              <a:gd name="T102" fmla="*/ 515 w 8000"/>
              <a:gd name="T103" fmla="*/ 1241 h 1542"/>
              <a:gd name="T104" fmla="*/ 320 w 8000"/>
              <a:gd name="T105" fmla="*/ 1245 h 1542"/>
              <a:gd name="T106" fmla="*/ 218 w 8000"/>
              <a:gd name="T107" fmla="*/ 1342 h 1542"/>
              <a:gd name="T108" fmla="*/ 56 w 8000"/>
              <a:gd name="T109" fmla="*/ 1357 h 1542"/>
              <a:gd name="T110" fmla="*/ 3369 w 8000"/>
              <a:gd name="T111" fmla="*/ 1408 h 1542"/>
              <a:gd name="T112" fmla="*/ 3356 w 8000"/>
              <a:gd name="T113" fmla="*/ 1141 h 1542"/>
              <a:gd name="T114" fmla="*/ 3356 w 8000"/>
              <a:gd name="T115" fmla="*/ 872 h 1542"/>
              <a:gd name="T116" fmla="*/ 3356 w 8000"/>
              <a:gd name="T117" fmla="*/ 756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000" h="1542">
                <a:moveTo>
                  <a:pt x="7978" y="1472"/>
                </a:moveTo>
                <a:cubicBezTo>
                  <a:pt x="7978" y="1462"/>
                  <a:pt x="7978" y="1462"/>
                  <a:pt x="7978" y="1462"/>
                </a:cubicBezTo>
                <a:cubicBezTo>
                  <a:pt x="7966" y="1462"/>
                  <a:pt x="7966" y="1462"/>
                  <a:pt x="7966" y="1462"/>
                </a:cubicBezTo>
                <a:cubicBezTo>
                  <a:pt x="7966" y="1436"/>
                  <a:pt x="7966" y="1436"/>
                  <a:pt x="7966" y="1436"/>
                </a:cubicBezTo>
                <a:cubicBezTo>
                  <a:pt x="7955" y="1436"/>
                  <a:pt x="7955" y="1436"/>
                  <a:pt x="7955" y="1436"/>
                </a:cubicBezTo>
                <a:cubicBezTo>
                  <a:pt x="7955" y="1420"/>
                  <a:pt x="7955" y="1420"/>
                  <a:pt x="7955" y="1420"/>
                </a:cubicBezTo>
                <a:cubicBezTo>
                  <a:pt x="7941" y="1420"/>
                  <a:pt x="7941" y="1420"/>
                  <a:pt x="7941" y="1420"/>
                </a:cubicBezTo>
                <a:cubicBezTo>
                  <a:pt x="7941" y="1428"/>
                  <a:pt x="7941" y="1428"/>
                  <a:pt x="7941" y="1428"/>
                </a:cubicBezTo>
                <a:cubicBezTo>
                  <a:pt x="7933" y="1428"/>
                  <a:pt x="7933" y="1428"/>
                  <a:pt x="7933" y="1428"/>
                </a:cubicBezTo>
                <a:cubicBezTo>
                  <a:pt x="7933" y="1418"/>
                  <a:pt x="7933" y="1418"/>
                  <a:pt x="7933" y="1418"/>
                </a:cubicBezTo>
                <a:cubicBezTo>
                  <a:pt x="7916" y="1418"/>
                  <a:pt x="7916" y="1418"/>
                  <a:pt x="7916" y="1418"/>
                </a:cubicBezTo>
                <a:cubicBezTo>
                  <a:pt x="7916" y="1433"/>
                  <a:pt x="7916" y="1433"/>
                  <a:pt x="7916" y="1433"/>
                </a:cubicBezTo>
                <a:cubicBezTo>
                  <a:pt x="7895" y="1433"/>
                  <a:pt x="7895" y="1433"/>
                  <a:pt x="7895" y="1433"/>
                </a:cubicBezTo>
                <a:cubicBezTo>
                  <a:pt x="7895" y="1335"/>
                  <a:pt x="7895" y="1335"/>
                  <a:pt x="7895" y="1335"/>
                </a:cubicBezTo>
                <a:cubicBezTo>
                  <a:pt x="7879" y="1335"/>
                  <a:pt x="7879" y="1335"/>
                  <a:pt x="7879" y="1335"/>
                </a:cubicBezTo>
                <a:cubicBezTo>
                  <a:pt x="7855" y="1316"/>
                  <a:pt x="7855" y="1316"/>
                  <a:pt x="7855" y="1316"/>
                </a:cubicBezTo>
                <a:cubicBezTo>
                  <a:pt x="7855" y="1300"/>
                  <a:pt x="7855" y="1300"/>
                  <a:pt x="7855" y="1300"/>
                </a:cubicBezTo>
                <a:cubicBezTo>
                  <a:pt x="7843" y="1300"/>
                  <a:pt x="7843" y="1300"/>
                  <a:pt x="7843" y="1300"/>
                </a:cubicBezTo>
                <a:cubicBezTo>
                  <a:pt x="7843" y="1315"/>
                  <a:pt x="7843" y="1315"/>
                  <a:pt x="7843" y="1315"/>
                </a:cubicBezTo>
                <a:cubicBezTo>
                  <a:pt x="7832" y="1315"/>
                  <a:pt x="7832" y="1315"/>
                  <a:pt x="7832" y="1315"/>
                </a:cubicBezTo>
                <a:cubicBezTo>
                  <a:pt x="7832" y="1300"/>
                  <a:pt x="7832" y="1300"/>
                  <a:pt x="7832" y="1300"/>
                </a:cubicBezTo>
                <a:cubicBezTo>
                  <a:pt x="7821" y="1300"/>
                  <a:pt x="7821" y="1300"/>
                  <a:pt x="7821" y="1300"/>
                </a:cubicBezTo>
                <a:cubicBezTo>
                  <a:pt x="7821" y="1315"/>
                  <a:pt x="7821" y="1315"/>
                  <a:pt x="7821" y="1315"/>
                </a:cubicBezTo>
                <a:cubicBezTo>
                  <a:pt x="7806" y="1335"/>
                  <a:pt x="7806" y="1335"/>
                  <a:pt x="7806" y="1335"/>
                </a:cubicBezTo>
                <a:cubicBezTo>
                  <a:pt x="7789" y="1335"/>
                  <a:pt x="7789" y="1335"/>
                  <a:pt x="7789" y="1335"/>
                </a:cubicBezTo>
                <a:cubicBezTo>
                  <a:pt x="7789" y="1436"/>
                  <a:pt x="7789" y="1436"/>
                  <a:pt x="7789" y="1436"/>
                </a:cubicBezTo>
                <a:cubicBezTo>
                  <a:pt x="7749" y="1436"/>
                  <a:pt x="7749" y="1436"/>
                  <a:pt x="7749" y="1436"/>
                </a:cubicBezTo>
                <a:cubicBezTo>
                  <a:pt x="7749" y="1345"/>
                  <a:pt x="7749" y="1345"/>
                  <a:pt x="7749" y="1345"/>
                </a:cubicBezTo>
                <a:cubicBezTo>
                  <a:pt x="7738" y="1345"/>
                  <a:pt x="7738" y="1345"/>
                  <a:pt x="7738" y="1345"/>
                </a:cubicBezTo>
                <a:cubicBezTo>
                  <a:pt x="7738" y="1352"/>
                  <a:pt x="7738" y="1352"/>
                  <a:pt x="7738" y="1352"/>
                </a:cubicBezTo>
                <a:cubicBezTo>
                  <a:pt x="7724" y="1352"/>
                  <a:pt x="7724" y="1352"/>
                  <a:pt x="7724" y="1352"/>
                </a:cubicBezTo>
                <a:cubicBezTo>
                  <a:pt x="7724" y="1337"/>
                  <a:pt x="7724" y="1337"/>
                  <a:pt x="7724" y="1337"/>
                </a:cubicBezTo>
                <a:cubicBezTo>
                  <a:pt x="7713" y="1337"/>
                  <a:pt x="7713" y="1337"/>
                  <a:pt x="7713" y="1337"/>
                </a:cubicBezTo>
                <a:cubicBezTo>
                  <a:pt x="7713" y="1321"/>
                  <a:pt x="7713" y="1321"/>
                  <a:pt x="7713" y="1321"/>
                </a:cubicBezTo>
                <a:cubicBezTo>
                  <a:pt x="7697" y="1321"/>
                  <a:pt x="7697" y="1321"/>
                  <a:pt x="7697" y="1321"/>
                </a:cubicBezTo>
                <a:cubicBezTo>
                  <a:pt x="7697" y="1336"/>
                  <a:pt x="7697" y="1336"/>
                  <a:pt x="7697" y="1336"/>
                </a:cubicBezTo>
                <a:cubicBezTo>
                  <a:pt x="7687" y="1336"/>
                  <a:pt x="7687" y="1336"/>
                  <a:pt x="7687" y="1336"/>
                </a:cubicBezTo>
                <a:cubicBezTo>
                  <a:pt x="7687" y="1324"/>
                  <a:pt x="7687" y="1324"/>
                  <a:pt x="7687" y="1324"/>
                </a:cubicBezTo>
                <a:cubicBezTo>
                  <a:pt x="7673" y="1324"/>
                  <a:pt x="7673" y="1324"/>
                  <a:pt x="7673" y="1324"/>
                </a:cubicBezTo>
                <a:cubicBezTo>
                  <a:pt x="7673" y="1336"/>
                  <a:pt x="7673" y="1336"/>
                  <a:pt x="7673" y="1336"/>
                </a:cubicBezTo>
                <a:cubicBezTo>
                  <a:pt x="7659" y="1336"/>
                  <a:pt x="7659" y="1336"/>
                  <a:pt x="7659" y="1336"/>
                </a:cubicBezTo>
                <a:cubicBezTo>
                  <a:pt x="7659" y="1326"/>
                  <a:pt x="7659" y="1326"/>
                  <a:pt x="7659" y="1326"/>
                </a:cubicBezTo>
                <a:cubicBezTo>
                  <a:pt x="7645" y="1326"/>
                  <a:pt x="7645" y="1326"/>
                  <a:pt x="7645" y="1326"/>
                </a:cubicBezTo>
                <a:cubicBezTo>
                  <a:pt x="7645" y="1356"/>
                  <a:pt x="7645" y="1356"/>
                  <a:pt x="7645" y="1356"/>
                </a:cubicBezTo>
                <a:cubicBezTo>
                  <a:pt x="7616" y="1356"/>
                  <a:pt x="7616" y="1356"/>
                  <a:pt x="7616" y="1356"/>
                </a:cubicBezTo>
                <a:cubicBezTo>
                  <a:pt x="7616" y="1439"/>
                  <a:pt x="7616" y="1439"/>
                  <a:pt x="7616" y="1439"/>
                </a:cubicBezTo>
                <a:cubicBezTo>
                  <a:pt x="7581" y="1439"/>
                  <a:pt x="7581" y="1439"/>
                  <a:pt x="7581" y="1439"/>
                </a:cubicBezTo>
                <a:cubicBezTo>
                  <a:pt x="7581" y="1337"/>
                  <a:pt x="7581" y="1337"/>
                  <a:pt x="7581" y="1337"/>
                </a:cubicBezTo>
                <a:cubicBezTo>
                  <a:pt x="7557" y="1337"/>
                  <a:pt x="7557" y="1337"/>
                  <a:pt x="7557" y="1337"/>
                </a:cubicBezTo>
                <a:cubicBezTo>
                  <a:pt x="7538" y="1313"/>
                  <a:pt x="7538" y="1313"/>
                  <a:pt x="7538" y="1313"/>
                </a:cubicBezTo>
                <a:cubicBezTo>
                  <a:pt x="7497" y="1313"/>
                  <a:pt x="7497" y="1313"/>
                  <a:pt x="7497" y="1313"/>
                </a:cubicBezTo>
                <a:cubicBezTo>
                  <a:pt x="7497" y="1416"/>
                  <a:pt x="7497" y="1416"/>
                  <a:pt x="7497" y="1416"/>
                </a:cubicBezTo>
                <a:cubicBezTo>
                  <a:pt x="7483" y="1416"/>
                  <a:pt x="7483" y="1416"/>
                  <a:pt x="7483" y="1416"/>
                </a:cubicBezTo>
                <a:cubicBezTo>
                  <a:pt x="7483" y="1314"/>
                  <a:pt x="7483" y="1314"/>
                  <a:pt x="7483" y="1314"/>
                </a:cubicBezTo>
                <a:cubicBezTo>
                  <a:pt x="7465" y="1285"/>
                  <a:pt x="7465" y="1285"/>
                  <a:pt x="7465" y="1285"/>
                </a:cubicBezTo>
                <a:cubicBezTo>
                  <a:pt x="7452" y="1285"/>
                  <a:pt x="7452" y="1285"/>
                  <a:pt x="7452" y="1285"/>
                </a:cubicBezTo>
                <a:cubicBezTo>
                  <a:pt x="7452" y="1291"/>
                  <a:pt x="7452" y="1291"/>
                  <a:pt x="7452" y="1291"/>
                </a:cubicBezTo>
                <a:cubicBezTo>
                  <a:pt x="7441" y="1291"/>
                  <a:pt x="7441" y="1291"/>
                  <a:pt x="7441" y="1291"/>
                </a:cubicBezTo>
                <a:cubicBezTo>
                  <a:pt x="7441" y="1287"/>
                  <a:pt x="7441" y="1287"/>
                  <a:pt x="7441" y="1287"/>
                </a:cubicBezTo>
                <a:cubicBezTo>
                  <a:pt x="7430" y="1287"/>
                  <a:pt x="7430" y="1287"/>
                  <a:pt x="7430" y="1287"/>
                </a:cubicBezTo>
                <a:cubicBezTo>
                  <a:pt x="7430" y="1301"/>
                  <a:pt x="7430" y="1301"/>
                  <a:pt x="7430" y="1301"/>
                </a:cubicBezTo>
                <a:cubicBezTo>
                  <a:pt x="7383" y="1301"/>
                  <a:pt x="7383" y="1301"/>
                  <a:pt x="7383" y="1301"/>
                </a:cubicBezTo>
                <a:cubicBezTo>
                  <a:pt x="7383" y="1286"/>
                  <a:pt x="7383" y="1286"/>
                  <a:pt x="7383" y="1286"/>
                </a:cubicBezTo>
                <a:cubicBezTo>
                  <a:pt x="7370" y="1261"/>
                  <a:pt x="7370" y="1261"/>
                  <a:pt x="7370" y="1261"/>
                </a:cubicBezTo>
                <a:cubicBezTo>
                  <a:pt x="7326" y="1261"/>
                  <a:pt x="7326" y="1261"/>
                  <a:pt x="7326" y="1261"/>
                </a:cubicBezTo>
                <a:cubicBezTo>
                  <a:pt x="7326" y="1286"/>
                  <a:pt x="7326" y="1286"/>
                  <a:pt x="7326" y="1286"/>
                </a:cubicBezTo>
                <a:cubicBezTo>
                  <a:pt x="7297" y="1286"/>
                  <a:pt x="7297" y="1286"/>
                  <a:pt x="7297" y="1286"/>
                </a:cubicBezTo>
                <a:cubicBezTo>
                  <a:pt x="7297" y="1303"/>
                  <a:pt x="7297" y="1303"/>
                  <a:pt x="7297" y="1303"/>
                </a:cubicBezTo>
                <a:cubicBezTo>
                  <a:pt x="7292" y="1303"/>
                  <a:pt x="7292" y="1303"/>
                  <a:pt x="7292" y="1303"/>
                </a:cubicBezTo>
                <a:cubicBezTo>
                  <a:pt x="7292" y="1358"/>
                  <a:pt x="7292" y="1358"/>
                  <a:pt x="7292" y="1358"/>
                </a:cubicBezTo>
                <a:cubicBezTo>
                  <a:pt x="7281" y="1358"/>
                  <a:pt x="7281" y="1358"/>
                  <a:pt x="7281" y="1358"/>
                </a:cubicBezTo>
                <a:cubicBezTo>
                  <a:pt x="7281" y="1302"/>
                  <a:pt x="7281" y="1302"/>
                  <a:pt x="7281" y="1302"/>
                </a:cubicBezTo>
                <a:cubicBezTo>
                  <a:pt x="7273" y="1302"/>
                  <a:pt x="7273" y="1302"/>
                  <a:pt x="7273" y="1302"/>
                </a:cubicBezTo>
                <a:cubicBezTo>
                  <a:pt x="7273" y="1279"/>
                  <a:pt x="7273" y="1279"/>
                  <a:pt x="7273" y="1279"/>
                </a:cubicBezTo>
                <a:cubicBezTo>
                  <a:pt x="7210" y="1279"/>
                  <a:pt x="7210" y="1279"/>
                  <a:pt x="7210" y="1279"/>
                </a:cubicBezTo>
                <a:cubicBezTo>
                  <a:pt x="7210" y="1303"/>
                  <a:pt x="7210" y="1303"/>
                  <a:pt x="7210" y="1303"/>
                </a:cubicBezTo>
                <a:cubicBezTo>
                  <a:pt x="7179" y="1303"/>
                  <a:pt x="7179" y="1303"/>
                  <a:pt x="7179" y="1303"/>
                </a:cubicBezTo>
                <a:cubicBezTo>
                  <a:pt x="7179" y="1323"/>
                  <a:pt x="7179" y="1323"/>
                  <a:pt x="7179" y="1323"/>
                </a:cubicBezTo>
                <a:cubicBezTo>
                  <a:pt x="7170" y="1323"/>
                  <a:pt x="7170" y="1323"/>
                  <a:pt x="7170" y="1323"/>
                </a:cubicBezTo>
                <a:cubicBezTo>
                  <a:pt x="7170" y="1352"/>
                  <a:pt x="7170" y="1352"/>
                  <a:pt x="7170" y="1352"/>
                </a:cubicBezTo>
                <a:cubicBezTo>
                  <a:pt x="7090" y="1352"/>
                  <a:pt x="7090" y="1352"/>
                  <a:pt x="7090" y="1352"/>
                </a:cubicBezTo>
                <a:cubicBezTo>
                  <a:pt x="7090" y="1362"/>
                  <a:pt x="7090" y="1362"/>
                  <a:pt x="7090" y="1362"/>
                </a:cubicBezTo>
                <a:cubicBezTo>
                  <a:pt x="7069" y="1362"/>
                  <a:pt x="7069" y="1362"/>
                  <a:pt x="7069" y="1362"/>
                </a:cubicBezTo>
                <a:cubicBezTo>
                  <a:pt x="7069" y="1308"/>
                  <a:pt x="7069" y="1308"/>
                  <a:pt x="7069" y="1308"/>
                </a:cubicBezTo>
                <a:cubicBezTo>
                  <a:pt x="7036" y="1308"/>
                  <a:pt x="7036" y="1308"/>
                  <a:pt x="7036" y="1308"/>
                </a:cubicBezTo>
                <a:cubicBezTo>
                  <a:pt x="7036" y="1291"/>
                  <a:pt x="7036" y="1291"/>
                  <a:pt x="7036" y="1291"/>
                </a:cubicBezTo>
                <a:cubicBezTo>
                  <a:pt x="7010" y="1291"/>
                  <a:pt x="7010" y="1291"/>
                  <a:pt x="7010" y="1291"/>
                </a:cubicBezTo>
                <a:cubicBezTo>
                  <a:pt x="7010" y="1305"/>
                  <a:pt x="7010" y="1305"/>
                  <a:pt x="7010" y="1305"/>
                </a:cubicBezTo>
                <a:cubicBezTo>
                  <a:pt x="6993" y="1305"/>
                  <a:pt x="6993" y="1305"/>
                  <a:pt x="6993" y="1305"/>
                </a:cubicBezTo>
                <a:cubicBezTo>
                  <a:pt x="6993" y="1400"/>
                  <a:pt x="6993" y="1400"/>
                  <a:pt x="6993" y="1400"/>
                </a:cubicBezTo>
                <a:cubicBezTo>
                  <a:pt x="6972" y="1400"/>
                  <a:pt x="6972" y="1400"/>
                  <a:pt x="6972" y="1400"/>
                </a:cubicBezTo>
                <a:cubicBezTo>
                  <a:pt x="6972" y="1391"/>
                  <a:pt x="6972" y="1391"/>
                  <a:pt x="6972" y="1391"/>
                </a:cubicBezTo>
                <a:cubicBezTo>
                  <a:pt x="6952" y="1391"/>
                  <a:pt x="6952" y="1391"/>
                  <a:pt x="6952" y="1391"/>
                </a:cubicBezTo>
                <a:cubicBezTo>
                  <a:pt x="6952" y="1405"/>
                  <a:pt x="6952" y="1405"/>
                  <a:pt x="6952" y="1405"/>
                </a:cubicBezTo>
                <a:cubicBezTo>
                  <a:pt x="6936" y="1405"/>
                  <a:pt x="6936" y="1405"/>
                  <a:pt x="6936" y="1405"/>
                </a:cubicBezTo>
                <a:cubicBezTo>
                  <a:pt x="6936" y="1375"/>
                  <a:pt x="6936" y="1375"/>
                  <a:pt x="6936" y="1375"/>
                </a:cubicBezTo>
                <a:cubicBezTo>
                  <a:pt x="6922" y="1375"/>
                  <a:pt x="6922" y="1375"/>
                  <a:pt x="6922" y="1375"/>
                </a:cubicBezTo>
                <a:cubicBezTo>
                  <a:pt x="6922" y="1357"/>
                  <a:pt x="6922" y="1357"/>
                  <a:pt x="6922" y="1357"/>
                </a:cubicBezTo>
                <a:cubicBezTo>
                  <a:pt x="6906" y="1357"/>
                  <a:pt x="6906" y="1357"/>
                  <a:pt x="6906" y="1357"/>
                </a:cubicBezTo>
                <a:cubicBezTo>
                  <a:pt x="6886" y="1357"/>
                  <a:pt x="6886" y="1357"/>
                  <a:pt x="6886" y="1357"/>
                </a:cubicBezTo>
                <a:cubicBezTo>
                  <a:pt x="6886" y="1348"/>
                  <a:pt x="6886" y="1348"/>
                  <a:pt x="6886" y="1348"/>
                </a:cubicBezTo>
                <a:cubicBezTo>
                  <a:pt x="6852" y="1348"/>
                  <a:pt x="6852" y="1348"/>
                  <a:pt x="6852" y="1348"/>
                </a:cubicBezTo>
                <a:cubicBezTo>
                  <a:pt x="6852" y="1334"/>
                  <a:pt x="6852" y="1334"/>
                  <a:pt x="6852" y="1334"/>
                </a:cubicBezTo>
                <a:cubicBezTo>
                  <a:pt x="6839" y="1334"/>
                  <a:pt x="6839" y="1334"/>
                  <a:pt x="6839" y="1334"/>
                </a:cubicBezTo>
                <a:cubicBezTo>
                  <a:pt x="6839" y="1344"/>
                  <a:pt x="6839" y="1344"/>
                  <a:pt x="6839" y="1344"/>
                </a:cubicBezTo>
                <a:cubicBezTo>
                  <a:pt x="6786" y="1344"/>
                  <a:pt x="6786" y="1344"/>
                  <a:pt x="6786" y="1344"/>
                </a:cubicBezTo>
                <a:cubicBezTo>
                  <a:pt x="6786" y="1355"/>
                  <a:pt x="6786" y="1355"/>
                  <a:pt x="6786" y="1355"/>
                </a:cubicBezTo>
                <a:cubicBezTo>
                  <a:pt x="6776" y="1355"/>
                  <a:pt x="6776" y="1355"/>
                  <a:pt x="6776" y="1355"/>
                </a:cubicBezTo>
                <a:cubicBezTo>
                  <a:pt x="6776" y="1370"/>
                  <a:pt x="6776" y="1370"/>
                  <a:pt x="6776" y="1370"/>
                </a:cubicBezTo>
                <a:cubicBezTo>
                  <a:pt x="6766" y="1380"/>
                  <a:pt x="6766" y="1380"/>
                  <a:pt x="6766" y="1380"/>
                </a:cubicBezTo>
                <a:cubicBezTo>
                  <a:pt x="6766" y="1411"/>
                  <a:pt x="6766" y="1411"/>
                  <a:pt x="6766" y="1411"/>
                </a:cubicBezTo>
                <a:cubicBezTo>
                  <a:pt x="6755" y="1411"/>
                  <a:pt x="6755" y="1411"/>
                  <a:pt x="6755" y="1411"/>
                </a:cubicBezTo>
                <a:cubicBezTo>
                  <a:pt x="6755" y="1381"/>
                  <a:pt x="6755" y="1381"/>
                  <a:pt x="6755" y="1381"/>
                </a:cubicBezTo>
                <a:cubicBezTo>
                  <a:pt x="6744" y="1367"/>
                  <a:pt x="6744" y="1367"/>
                  <a:pt x="6744" y="1367"/>
                </a:cubicBezTo>
                <a:cubicBezTo>
                  <a:pt x="6744" y="1291"/>
                  <a:pt x="6744" y="1291"/>
                  <a:pt x="6744" y="1291"/>
                </a:cubicBezTo>
                <a:cubicBezTo>
                  <a:pt x="6727" y="1291"/>
                  <a:pt x="6727" y="1291"/>
                  <a:pt x="6727" y="1291"/>
                </a:cubicBezTo>
                <a:cubicBezTo>
                  <a:pt x="6727" y="1217"/>
                  <a:pt x="6727" y="1217"/>
                  <a:pt x="6727" y="1217"/>
                </a:cubicBezTo>
                <a:cubicBezTo>
                  <a:pt x="6670" y="1217"/>
                  <a:pt x="6670" y="1217"/>
                  <a:pt x="6670" y="1217"/>
                </a:cubicBezTo>
                <a:cubicBezTo>
                  <a:pt x="6670" y="1194"/>
                  <a:pt x="6670" y="1194"/>
                  <a:pt x="6670" y="1194"/>
                </a:cubicBezTo>
                <a:cubicBezTo>
                  <a:pt x="6640" y="1194"/>
                  <a:pt x="6640" y="1194"/>
                  <a:pt x="6640" y="1194"/>
                </a:cubicBezTo>
                <a:cubicBezTo>
                  <a:pt x="6640" y="1246"/>
                  <a:pt x="6640" y="1246"/>
                  <a:pt x="6640" y="1246"/>
                </a:cubicBezTo>
                <a:cubicBezTo>
                  <a:pt x="6625" y="1246"/>
                  <a:pt x="6625" y="1246"/>
                  <a:pt x="6625" y="1246"/>
                </a:cubicBezTo>
                <a:cubicBezTo>
                  <a:pt x="6625" y="1229"/>
                  <a:pt x="6625" y="1229"/>
                  <a:pt x="6625" y="1229"/>
                </a:cubicBezTo>
                <a:cubicBezTo>
                  <a:pt x="6625" y="1229"/>
                  <a:pt x="6614" y="1229"/>
                  <a:pt x="6609" y="1229"/>
                </a:cubicBezTo>
                <a:cubicBezTo>
                  <a:pt x="6604" y="1229"/>
                  <a:pt x="6604" y="1246"/>
                  <a:pt x="6604" y="1246"/>
                </a:cubicBezTo>
                <a:cubicBezTo>
                  <a:pt x="6604" y="1293"/>
                  <a:pt x="6604" y="1293"/>
                  <a:pt x="6604" y="1293"/>
                </a:cubicBezTo>
                <a:cubicBezTo>
                  <a:pt x="6562" y="1293"/>
                  <a:pt x="6562" y="1293"/>
                  <a:pt x="6562" y="1293"/>
                </a:cubicBezTo>
                <a:cubicBezTo>
                  <a:pt x="6562" y="1130"/>
                  <a:pt x="6562" y="1130"/>
                  <a:pt x="6562" y="1130"/>
                </a:cubicBezTo>
                <a:cubicBezTo>
                  <a:pt x="6505" y="1130"/>
                  <a:pt x="6505" y="1130"/>
                  <a:pt x="6505" y="1130"/>
                </a:cubicBezTo>
                <a:cubicBezTo>
                  <a:pt x="6505" y="1157"/>
                  <a:pt x="6505" y="1157"/>
                  <a:pt x="6505" y="1157"/>
                </a:cubicBezTo>
                <a:cubicBezTo>
                  <a:pt x="6481" y="1157"/>
                  <a:pt x="6477" y="1169"/>
                  <a:pt x="6477" y="1169"/>
                </a:cubicBezTo>
                <a:cubicBezTo>
                  <a:pt x="6450" y="1169"/>
                  <a:pt x="6450" y="1169"/>
                  <a:pt x="6450" y="1169"/>
                </a:cubicBezTo>
                <a:cubicBezTo>
                  <a:pt x="6450" y="1202"/>
                  <a:pt x="6450" y="1202"/>
                  <a:pt x="6450" y="1202"/>
                </a:cubicBezTo>
                <a:cubicBezTo>
                  <a:pt x="6438" y="1202"/>
                  <a:pt x="6438" y="1202"/>
                  <a:pt x="6438" y="1202"/>
                </a:cubicBezTo>
                <a:cubicBezTo>
                  <a:pt x="6438" y="1333"/>
                  <a:pt x="6438" y="1333"/>
                  <a:pt x="6438" y="1333"/>
                </a:cubicBezTo>
                <a:cubicBezTo>
                  <a:pt x="6414" y="1333"/>
                  <a:pt x="6414" y="1333"/>
                  <a:pt x="6414" y="1333"/>
                </a:cubicBezTo>
                <a:cubicBezTo>
                  <a:pt x="6414" y="1314"/>
                  <a:pt x="6414" y="1314"/>
                  <a:pt x="6414" y="1314"/>
                </a:cubicBezTo>
                <a:cubicBezTo>
                  <a:pt x="6401" y="1301"/>
                  <a:pt x="6401" y="1301"/>
                  <a:pt x="6401" y="1301"/>
                </a:cubicBezTo>
                <a:cubicBezTo>
                  <a:pt x="6394" y="1301"/>
                  <a:pt x="6394" y="1301"/>
                  <a:pt x="6394" y="1301"/>
                </a:cubicBezTo>
                <a:cubicBezTo>
                  <a:pt x="6381" y="1311"/>
                  <a:pt x="6381" y="1311"/>
                  <a:pt x="6381" y="1311"/>
                </a:cubicBezTo>
                <a:cubicBezTo>
                  <a:pt x="6381" y="1078"/>
                  <a:pt x="6381" y="1078"/>
                  <a:pt x="6381" y="1078"/>
                </a:cubicBezTo>
                <a:cubicBezTo>
                  <a:pt x="6322" y="1065"/>
                  <a:pt x="6322" y="1065"/>
                  <a:pt x="6322" y="1065"/>
                </a:cubicBezTo>
                <a:cubicBezTo>
                  <a:pt x="6297" y="1065"/>
                  <a:pt x="6297" y="1065"/>
                  <a:pt x="6297" y="1065"/>
                </a:cubicBezTo>
                <a:cubicBezTo>
                  <a:pt x="6297" y="1080"/>
                  <a:pt x="6297" y="1080"/>
                  <a:pt x="6297" y="1080"/>
                </a:cubicBezTo>
                <a:cubicBezTo>
                  <a:pt x="6280" y="1080"/>
                  <a:pt x="6280" y="1080"/>
                  <a:pt x="6280" y="1080"/>
                </a:cubicBezTo>
                <a:cubicBezTo>
                  <a:pt x="6280" y="1135"/>
                  <a:pt x="6280" y="1135"/>
                  <a:pt x="6280" y="1135"/>
                </a:cubicBezTo>
                <a:cubicBezTo>
                  <a:pt x="6264" y="1135"/>
                  <a:pt x="6264" y="1135"/>
                  <a:pt x="6264" y="1135"/>
                </a:cubicBezTo>
                <a:cubicBezTo>
                  <a:pt x="6264" y="1207"/>
                  <a:pt x="6264" y="1207"/>
                  <a:pt x="6264" y="1207"/>
                </a:cubicBezTo>
                <a:cubicBezTo>
                  <a:pt x="6242" y="1207"/>
                  <a:pt x="6242" y="1207"/>
                  <a:pt x="6242" y="1207"/>
                </a:cubicBezTo>
                <a:cubicBezTo>
                  <a:pt x="6242" y="1181"/>
                  <a:pt x="6242" y="1181"/>
                  <a:pt x="6242" y="1181"/>
                </a:cubicBezTo>
                <a:cubicBezTo>
                  <a:pt x="6214" y="1181"/>
                  <a:pt x="6214" y="1181"/>
                  <a:pt x="6214" y="1181"/>
                </a:cubicBezTo>
                <a:cubicBezTo>
                  <a:pt x="6214" y="1098"/>
                  <a:pt x="6214" y="1098"/>
                  <a:pt x="6214" y="1098"/>
                </a:cubicBezTo>
                <a:cubicBezTo>
                  <a:pt x="6196" y="1098"/>
                  <a:pt x="6196" y="1098"/>
                  <a:pt x="6196" y="1098"/>
                </a:cubicBezTo>
                <a:cubicBezTo>
                  <a:pt x="6196" y="1048"/>
                  <a:pt x="6196" y="1048"/>
                  <a:pt x="6196" y="1048"/>
                </a:cubicBezTo>
                <a:cubicBezTo>
                  <a:pt x="6114" y="1039"/>
                  <a:pt x="6114" y="1039"/>
                  <a:pt x="6114" y="1039"/>
                </a:cubicBezTo>
                <a:cubicBezTo>
                  <a:pt x="6114" y="1024"/>
                  <a:pt x="6114" y="1024"/>
                  <a:pt x="6114" y="1024"/>
                </a:cubicBezTo>
                <a:cubicBezTo>
                  <a:pt x="5961" y="1014"/>
                  <a:pt x="5961" y="1014"/>
                  <a:pt x="5961" y="1014"/>
                </a:cubicBezTo>
                <a:cubicBezTo>
                  <a:pt x="5961" y="823"/>
                  <a:pt x="5961" y="823"/>
                  <a:pt x="5961" y="823"/>
                </a:cubicBezTo>
                <a:cubicBezTo>
                  <a:pt x="5826" y="790"/>
                  <a:pt x="5826" y="790"/>
                  <a:pt x="5826" y="790"/>
                </a:cubicBezTo>
                <a:cubicBezTo>
                  <a:pt x="5688" y="818"/>
                  <a:pt x="5688" y="818"/>
                  <a:pt x="5688" y="818"/>
                </a:cubicBezTo>
                <a:cubicBezTo>
                  <a:pt x="5688" y="1359"/>
                  <a:pt x="5688" y="1359"/>
                  <a:pt x="5688" y="1359"/>
                </a:cubicBezTo>
                <a:cubicBezTo>
                  <a:pt x="5605" y="1359"/>
                  <a:pt x="5605" y="1359"/>
                  <a:pt x="5605" y="1359"/>
                </a:cubicBezTo>
                <a:cubicBezTo>
                  <a:pt x="5605" y="451"/>
                  <a:pt x="5605" y="451"/>
                  <a:pt x="5605" y="451"/>
                </a:cubicBezTo>
                <a:cubicBezTo>
                  <a:pt x="5468" y="487"/>
                  <a:pt x="5468" y="487"/>
                  <a:pt x="5468" y="487"/>
                </a:cubicBezTo>
                <a:cubicBezTo>
                  <a:pt x="5468" y="1274"/>
                  <a:pt x="5468" y="1274"/>
                  <a:pt x="5468" y="1274"/>
                </a:cubicBezTo>
                <a:cubicBezTo>
                  <a:pt x="5414" y="1274"/>
                  <a:pt x="5414" y="1274"/>
                  <a:pt x="5414" y="1274"/>
                </a:cubicBezTo>
                <a:cubicBezTo>
                  <a:pt x="5414" y="683"/>
                  <a:pt x="5414" y="683"/>
                  <a:pt x="5414" y="683"/>
                </a:cubicBezTo>
                <a:cubicBezTo>
                  <a:pt x="5404" y="683"/>
                  <a:pt x="5404" y="683"/>
                  <a:pt x="5404" y="683"/>
                </a:cubicBezTo>
                <a:cubicBezTo>
                  <a:pt x="5404" y="674"/>
                  <a:pt x="5404" y="674"/>
                  <a:pt x="5404" y="674"/>
                </a:cubicBezTo>
                <a:cubicBezTo>
                  <a:pt x="5396" y="674"/>
                  <a:pt x="5396" y="674"/>
                  <a:pt x="5396" y="674"/>
                </a:cubicBezTo>
                <a:cubicBezTo>
                  <a:pt x="5396" y="655"/>
                  <a:pt x="5396" y="655"/>
                  <a:pt x="5396" y="655"/>
                </a:cubicBezTo>
                <a:cubicBezTo>
                  <a:pt x="5384" y="655"/>
                  <a:pt x="5384" y="655"/>
                  <a:pt x="5384" y="655"/>
                </a:cubicBezTo>
                <a:cubicBezTo>
                  <a:pt x="5384" y="634"/>
                  <a:pt x="5384" y="634"/>
                  <a:pt x="5384" y="634"/>
                </a:cubicBezTo>
                <a:cubicBezTo>
                  <a:pt x="5367" y="634"/>
                  <a:pt x="5367" y="634"/>
                  <a:pt x="5367" y="634"/>
                </a:cubicBezTo>
                <a:cubicBezTo>
                  <a:pt x="5367" y="615"/>
                  <a:pt x="5367" y="615"/>
                  <a:pt x="5367" y="615"/>
                </a:cubicBezTo>
                <a:cubicBezTo>
                  <a:pt x="5360" y="615"/>
                  <a:pt x="5360" y="615"/>
                  <a:pt x="5360" y="615"/>
                </a:cubicBezTo>
                <a:cubicBezTo>
                  <a:pt x="5360" y="593"/>
                  <a:pt x="5360" y="593"/>
                  <a:pt x="5360" y="593"/>
                </a:cubicBezTo>
                <a:cubicBezTo>
                  <a:pt x="5353" y="532"/>
                  <a:pt x="5353" y="532"/>
                  <a:pt x="5353" y="532"/>
                </a:cubicBezTo>
                <a:cubicBezTo>
                  <a:pt x="5346" y="593"/>
                  <a:pt x="5346" y="593"/>
                  <a:pt x="5346" y="593"/>
                </a:cubicBezTo>
                <a:cubicBezTo>
                  <a:pt x="5346" y="615"/>
                  <a:pt x="5346" y="615"/>
                  <a:pt x="5346" y="615"/>
                </a:cubicBezTo>
                <a:cubicBezTo>
                  <a:pt x="5339" y="615"/>
                  <a:pt x="5339" y="615"/>
                  <a:pt x="5339" y="615"/>
                </a:cubicBezTo>
                <a:cubicBezTo>
                  <a:pt x="5339" y="634"/>
                  <a:pt x="5339" y="634"/>
                  <a:pt x="5339" y="634"/>
                </a:cubicBezTo>
                <a:cubicBezTo>
                  <a:pt x="5322" y="634"/>
                  <a:pt x="5322" y="634"/>
                  <a:pt x="5322" y="634"/>
                </a:cubicBezTo>
                <a:cubicBezTo>
                  <a:pt x="5322" y="655"/>
                  <a:pt x="5322" y="655"/>
                  <a:pt x="5322" y="655"/>
                </a:cubicBezTo>
                <a:cubicBezTo>
                  <a:pt x="5310" y="655"/>
                  <a:pt x="5310" y="655"/>
                  <a:pt x="5310" y="655"/>
                </a:cubicBezTo>
                <a:cubicBezTo>
                  <a:pt x="5310" y="674"/>
                  <a:pt x="5310" y="674"/>
                  <a:pt x="5310" y="674"/>
                </a:cubicBezTo>
                <a:cubicBezTo>
                  <a:pt x="5302" y="674"/>
                  <a:pt x="5302" y="674"/>
                  <a:pt x="5302" y="674"/>
                </a:cubicBezTo>
                <a:cubicBezTo>
                  <a:pt x="5302" y="683"/>
                  <a:pt x="5302" y="683"/>
                  <a:pt x="5302" y="683"/>
                </a:cubicBezTo>
                <a:cubicBezTo>
                  <a:pt x="5292" y="683"/>
                  <a:pt x="5292" y="683"/>
                  <a:pt x="5292" y="683"/>
                </a:cubicBezTo>
                <a:cubicBezTo>
                  <a:pt x="5292" y="1274"/>
                  <a:pt x="5292" y="1274"/>
                  <a:pt x="5292" y="1274"/>
                </a:cubicBezTo>
                <a:cubicBezTo>
                  <a:pt x="5260" y="1274"/>
                  <a:pt x="5260" y="1274"/>
                  <a:pt x="5260" y="1274"/>
                </a:cubicBezTo>
                <a:cubicBezTo>
                  <a:pt x="5260" y="792"/>
                  <a:pt x="5260" y="792"/>
                  <a:pt x="5260" y="792"/>
                </a:cubicBezTo>
                <a:cubicBezTo>
                  <a:pt x="5098" y="792"/>
                  <a:pt x="5098" y="792"/>
                  <a:pt x="5098" y="792"/>
                </a:cubicBezTo>
                <a:cubicBezTo>
                  <a:pt x="5073" y="817"/>
                  <a:pt x="5073" y="817"/>
                  <a:pt x="5073" y="817"/>
                </a:cubicBezTo>
                <a:cubicBezTo>
                  <a:pt x="5073" y="1219"/>
                  <a:pt x="5073" y="1219"/>
                  <a:pt x="5073" y="1219"/>
                </a:cubicBezTo>
                <a:cubicBezTo>
                  <a:pt x="5044" y="1219"/>
                  <a:pt x="5044" y="1219"/>
                  <a:pt x="5044" y="1219"/>
                </a:cubicBezTo>
                <a:cubicBezTo>
                  <a:pt x="5031" y="1237"/>
                  <a:pt x="5031" y="1237"/>
                  <a:pt x="5031" y="1237"/>
                </a:cubicBezTo>
                <a:cubicBezTo>
                  <a:pt x="5031" y="1419"/>
                  <a:pt x="5031" y="1419"/>
                  <a:pt x="5031" y="1419"/>
                </a:cubicBezTo>
                <a:cubicBezTo>
                  <a:pt x="5007" y="1419"/>
                  <a:pt x="5007" y="1419"/>
                  <a:pt x="5007" y="1419"/>
                </a:cubicBezTo>
                <a:cubicBezTo>
                  <a:pt x="5007" y="1089"/>
                  <a:pt x="5007" y="1089"/>
                  <a:pt x="5007" y="1089"/>
                </a:cubicBezTo>
                <a:cubicBezTo>
                  <a:pt x="4993" y="1089"/>
                  <a:pt x="4993" y="1089"/>
                  <a:pt x="4993" y="1089"/>
                </a:cubicBezTo>
                <a:cubicBezTo>
                  <a:pt x="4993" y="1050"/>
                  <a:pt x="4993" y="1050"/>
                  <a:pt x="4993" y="1050"/>
                </a:cubicBezTo>
                <a:cubicBezTo>
                  <a:pt x="4981" y="1050"/>
                  <a:pt x="4981" y="1050"/>
                  <a:pt x="4981" y="1050"/>
                </a:cubicBezTo>
                <a:cubicBezTo>
                  <a:pt x="4981" y="1026"/>
                  <a:pt x="4981" y="1026"/>
                  <a:pt x="4981" y="1026"/>
                </a:cubicBezTo>
                <a:cubicBezTo>
                  <a:pt x="4959" y="1026"/>
                  <a:pt x="4959" y="1026"/>
                  <a:pt x="4959" y="1026"/>
                </a:cubicBezTo>
                <a:cubicBezTo>
                  <a:pt x="4945" y="1016"/>
                  <a:pt x="4945" y="1016"/>
                  <a:pt x="4945" y="1016"/>
                </a:cubicBezTo>
                <a:cubicBezTo>
                  <a:pt x="4945" y="887"/>
                  <a:pt x="4945" y="887"/>
                  <a:pt x="4945" y="887"/>
                </a:cubicBezTo>
                <a:cubicBezTo>
                  <a:pt x="4841" y="919"/>
                  <a:pt x="4841" y="919"/>
                  <a:pt x="4841" y="919"/>
                </a:cubicBezTo>
                <a:cubicBezTo>
                  <a:pt x="4819" y="902"/>
                  <a:pt x="4819" y="902"/>
                  <a:pt x="4819" y="902"/>
                </a:cubicBezTo>
                <a:cubicBezTo>
                  <a:pt x="4819" y="685"/>
                  <a:pt x="4819" y="685"/>
                  <a:pt x="4819" y="685"/>
                </a:cubicBezTo>
                <a:cubicBezTo>
                  <a:pt x="4750" y="668"/>
                  <a:pt x="4750" y="668"/>
                  <a:pt x="4750" y="668"/>
                </a:cubicBezTo>
                <a:cubicBezTo>
                  <a:pt x="4616" y="723"/>
                  <a:pt x="4616" y="723"/>
                  <a:pt x="4616" y="723"/>
                </a:cubicBezTo>
                <a:cubicBezTo>
                  <a:pt x="4616" y="734"/>
                  <a:pt x="4616" y="734"/>
                  <a:pt x="4616" y="734"/>
                </a:cubicBezTo>
                <a:cubicBezTo>
                  <a:pt x="4593" y="720"/>
                  <a:pt x="4593" y="720"/>
                  <a:pt x="4593" y="720"/>
                </a:cubicBezTo>
                <a:cubicBezTo>
                  <a:pt x="4574" y="720"/>
                  <a:pt x="4574" y="720"/>
                  <a:pt x="4574" y="720"/>
                </a:cubicBezTo>
                <a:cubicBezTo>
                  <a:pt x="4574" y="739"/>
                  <a:pt x="4574" y="739"/>
                  <a:pt x="4574" y="739"/>
                </a:cubicBezTo>
                <a:cubicBezTo>
                  <a:pt x="4551" y="739"/>
                  <a:pt x="4551" y="739"/>
                  <a:pt x="4551" y="739"/>
                </a:cubicBezTo>
                <a:cubicBezTo>
                  <a:pt x="4551" y="807"/>
                  <a:pt x="4551" y="807"/>
                  <a:pt x="4551" y="807"/>
                </a:cubicBezTo>
                <a:cubicBezTo>
                  <a:pt x="4540" y="807"/>
                  <a:pt x="4540" y="807"/>
                  <a:pt x="4540" y="807"/>
                </a:cubicBezTo>
                <a:cubicBezTo>
                  <a:pt x="4540" y="1250"/>
                  <a:pt x="4540" y="1250"/>
                  <a:pt x="4540" y="1250"/>
                </a:cubicBezTo>
                <a:cubicBezTo>
                  <a:pt x="4523" y="1250"/>
                  <a:pt x="4523" y="1250"/>
                  <a:pt x="4523" y="1250"/>
                </a:cubicBezTo>
                <a:cubicBezTo>
                  <a:pt x="4516" y="1237"/>
                  <a:pt x="4516" y="1237"/>
                  <a:pt x="4516" y="1237"/>
                </a:cubicBezTo>
                <a:cubicBezTo>
                  <a:pt x="4516" y="1205"/>
                  <a:pt x="4516" y="1205"/>
                  <a:pt x="4516" y="1205"/>
                </a:cubicBezTo>
                <a:cubicBezTo>
                  <a:pt x="4499" y="1205"/>
                  <a:pt x="4499" y="1205"/>
                  <a:pt x="4499" y="1205"/>
                </a:cubicBezTo>
                <a:cubicBezTo>
                  <a:pt x="4499" y="1238"/>
                  <a:pt x="4499" y="1238"/>
                  <a:pt x="4499" y="1238"/>
                </a:cubicBezTo>
                <a:cubicBezTo>
                  <a:pt x="4495" y="1234"/>
                  <a:pt x="4495" y="1234"/>
                  <a:pt x="4495" y="1234"/>
                </a:cubicBezTo>
                <a:cubicBezTo>
                  <a:pt x="4495" y="1245"/>
                  <a:pt x="4495" y="1245"/>
                  <a:pt x="4495" y="1245"/>
                </a:cubicBezTo>
                <a:cubicBezTo>
                  <a:pt x="4482" y="1245"/>
                  <a:pt x="4482" y="1245"/>
                  <a:pt x="4482" y="1245"/>
                </a:cubicBezTo>
                <a:cubicBezTo>
                  <a:pt x="4482" y="1255"/>
                  <a:pt x="4482" y="1255"/>
                  <a:pt x="4482" y="1255"/>
                </a:cubicBezTo>
                <a:cubicBezTo>
                  <a:pt x="4474" y="1255"/>
                  <a:pt x="4474" y="1255"/>
                  <a:pt x="4474" y="1255"/>
                </a:cubicBezTo>
                <a:cubicBezTo>
                  <a:pt x="4474" y="1263"/>
                  <a:pt x="4474" y="1263"/>
                  <a:pt x="4474" y="1263"/>
                </a:cubicBezTo>
                <a:cubicBezTo>
                  <a:pt x="4452" y="1263"/>
                  <a:pt x="4452" y="1263"/>
                  <a:pt x="4452" y="1263"/>
                </a:cubicBezTo>
                <a:cubicBezTo>
                  <a:pt x="4452" y="1251"/>
                  <a:pt x="4452" y="1251"/>
                  <a:pt x="4452" y="1251"/>
                </a:cubicBezTo>
                <a:cubicBezTo>
                  <a:pt x="4468" y="1248"/>
                  <a:pt x="4468" y="1248"/>
                  <a:pt x="4468" y="1248"/>
                </a:cubicBezTo>
                <a:cubicBezTo>
                  <a:pt x="4468" y="1242"/>
                  <a:pt x="4468" y="1242"/>
                  <a:pt x="4468" y="1242"/>
                </a:cubicBezTo>
                <a:cubicBezTo>
                  <a:pt x="4407" y="1242"/>
                  <a:pt x="4407" y="1242"/>
                  <a:pt x="4407" y="1242"/>
                </a:cubicBezTo>
                <a:cubicBezTo>
                  <a:pt x="4409" y="1247"/>
                  <a:pt x="4409" y="1247"/>
                  <a:pt x="4409" y="1247"/>
                </a:cubicBezTo>
                <a:cubicBezTo>
                  <a:pt x="4421" y="1249"/>
                  <a:pt x="4421" y="1249"/>
                  <a:pt x="4421" y="1249"/>
                </a:cubicBezTo>
                <a:cubicBezTo>
                  <a:pt x="4421" y="1260"/>
                  <a:pt x="4421" y="1260"/>
                  <a:pt x="4421" y="1260"/>
                </a:cubicBezTo>
                <a:cubicBezTo>
                  <a:pt x="4398" y="1265"/>
                  <a:pt x="4398" y="1265"/>
                  <a:pt x="4398" y="1265"/>
                </a:cubicBezTo>
                <a:cubicBezTo>
                  <a:pt x="4369" y="1201"/>
                  <a:pt x="4369" y="1201"/>
                  <a:pt x="4369" y="1201"/>
                </a:cubicBezTo>
                <a:cubicBezTo>
                  <a:pt x="4369" y="1161"/>
                  <a:pt x="4369" y="1161"/>
                  <a:pt x="4369" y="1161"/>
                </a:cubicBezTo>
                <a:cubicBezTo>
                  <a:pt x="4369" y="948"/>
                  <a:pt x="4369" y="948"/>
                  <a:pt x="4369" y="948"/>
                </a:cubicBezTo>
                <a:cubicBezTo>
                  <a:pt x="4369" y="948"/>
                  <a:pt x="4379" y="944"/>
                  <a:pt x="4379" y="932"/>
                </a:cubicBezTo>
                <a:cubicBezTo>
                  <a:pt x="4379" y="920"/>
                  <a:pt x="4346" y="917"/>
                  <a:pt x="4333" y="917"/>
                </a:cubicBezTo>
                <a:cubicBezTo>
                  <a:pt x="4320" y="917"/>
                  <a:pt x="4287" y="920"/>
                  <a:pt x="4287" y="932"/>
                </a:cubicBezTo>
                <a:cubicBezTo>
                  <a:pt x="4287" y="944"/>
                  <a:pt x="4297" y="948"/>
                  <a:pt x="4297" y="948"/>
                </a:cubicBezTo>
                <a:cubicBezTo>
                  <a:pt x="4297" y="1161"/>
                  <a:pt x="4297" y="1161"/>
                  <a:pt x="4297" y="1161"/>
                </a:cubicBezTo>
                <a:cubicBezTo>
                  <a:pt x="4286" y="1161"/>
                  <a:pt x="4286" y="1161"/>
                  <a:pt x="4286" y="1161"/>
                </a:cubicBezTo>
                <a:cubicBezTo>
                  <a:pt x="4286" y="1131"/>
                  <a:pt x="4286" y="1131"/>
                  <a:pt x="4286" y="1131"/>
                </a:cubicBezTo>
                <a:cubicBezTo>
                  <a:pt x="4238" y="1091"/>
                  <a:pt x="4238" y="1091"/>
                  <a:pt x="4238" y="1091"/>
                </a:cubicBezTo>
                <a:cubicBezTo>
                  <a:pt x="4238" y="974"/>
                  <a:pt x="4238" y="974"/>
                  <a:pt x="4238" y="974"/>
                </a:cubicBezTo>
                <a:cubicBezTo>
                  <a:pt x="4223" y="974"/>
                  <a:pt x="4223" y="974"/>
                  <a:pt x="4223" y="974"/>
                </a:cubicBezTo>
                <a:cubicBezTo>
                  <a:pt x="4166" y="1010"/>
                  <a:pt x="4166" y="1010"/>
                  <a:pt x="4166" y="1010"/>
                </a:cubicBezTo>
                <a:cubicBezTo>
                  <a:pt x="4166" y="995"/>
                  <a:pt x="4166" y="995"/>
                  <a:pt x="4166" y="995"/>
                </a:cubicBezTo>
                <a:cubicBezTo>
                  <a:pt x="4087" y="995"/>
                  <a:pt x="4087" y="995"/>
                  <a:pt x="4087" y="995"/>
                </a:cubicBezTo>
                <a:cubicBezTo>
                  <a:pt x="4087" y="1012"/>
                  <a:pt x="4087" y="1012"/>
                  <a:pt x="4087" y="1012"/>
                </a:cubicBezTo>
                <a:cubicBezTo>
                  <a:pt x="4069" y="1012"/>
                  <a:pt x="4069" y="1012"/>
                  <a:pt x="4069" y="1012"/>
                </a:cubicBezTo>
                <a:cubicBezTo>
                  <a:pt x="4069" y="1130"/>
                  <a:pt x="4069" y="1130"/>
                  <a:pt x="4069" y="1130"/>
                </a:cubicBezTo>
                <a:cubicBezTo>
                  <a:pt x="4046" y="1117"/>
                  <a:pt x="4046" y="1117"/>
                  <a:pt x="4046" y="1117"/>
                </a:cubicBezTo>
                <a:cubicBezTo>
                  <a:pt x="4046" y="1088"/>
                  <a:pt x="4046" y="1088"/>
                  <a:pt x="4046" y="1088"/>
                </a:cubicBezTo>
                <a:cubicBezTo>
                  <a:pt x="4039" y="1088"/>
                  <a:pt x="4039" y="1088"/>
                  <a:pt x="4039" y="1088"/>
                </a:cubicBezTo>
                <a:cubicBezTo>
                  <a:pt x="4039" y="1118"/>
                  <a:pt x="4039" y="1118"/>
                  <a:pt x="4039" y="1118"/>
                </a:cubicBezTo>
                <a:cubicBezTo>
                  <a:pt x="4032" y="1118"/>
                  <a:pt x="4032" y="1118"/>
                  <a:pt x="4032" y="1118"/>
                </a:cubicBezTo>
                <a:cubicBezTo>
                  <a:pt x="4032" y="1061"/>
                  <a:pt x="4032" y="1061"/>
                  <a:pt x="4032" y="1061"/>
                </a:cubicBezTo>
                <a:cubicBezTo>
                  <a:pt x="3989" y="1061"/>
                  <a:pt x="3989" y="1061"/>
                  <a:pt x="3989" y="1061"/>
                </a:cubicBezTo>
                <a:cubicBezTo>
                  <a:pt x="3989" y="1052"/>
                  <a:pt x="3984" y="1018"/>
                  <a:pt x="3943" y="995"/>
                </a:cubicBezTo>
                <a:cubicBezTo>
                  <a:pt x="3943" y="975"/>
                  <a:pt x="3943" y="975"/>
                  <a:pt x="3943" y="975"/>
                </a:cubicBezTo>
                <a:cubicBezTo>
                  <a:pt x="3933" y="975"/>
                  <a:pt x="3933" y="975"/>
                  <a:pt x="3933" y="975"/>
                </a:cubicBezTo>
                <a:cubicBezTo>
                  <a:pt x="3923" y="975"/>
                  <a:pt x="3923" y="975"/>
                  <a:pt x="3923" y="975"/>
                </a:cubicBezTo>
                <a:cubicBezTo>
                  <a:pt x="3923" y="995"/>
                  <a:pt x="3923" y="995"/>
                  <a:pt x="3923" y="995"/>
                </a:cubicBezTo>
                <a:cubicBezTo>
                  <a:pt x="3882" y="1018"/>
                  <a:pt x="3877" y="1052"/>
                  <a:pt x="3877" y="1061"/>
                </a:cubicBezTo>
                <a:cubicBezTo>
                  <a:pt x="3877" y="1070"/>
                  <a:pt x="3885" y="1078"/>
                  <a:pt x="3885" y="1078"/>
                </a:cubicBezTo>
                <a:cubicBezTo>
                  <a:pt x="3859" y="1078"/>
                  <a:pt x="3859" y="1078"/>
                  <a:pt x="3859" y="1078"/>
                </a:cubicBezTo>
                <a:cubicBezTo>
                  <a:pt x="3846" y="1078"/>
                  <a:pt x="3846" y="1078"/>
                  <a:pt x="3846" y="1078"/>
                </a:cubicBezTo>
                <a:cubicBezTo>
                  <a:pt x="3809" y="1051"/>
                  <a:pt x="3809" y="1051"/>
                  <a:pt x="3809" y="1051"/>
                </a:cubicBezTo>
                <a:cubicBezTo>
                  <a:pt x="3781" y="1070"/>
                  <a:pt x="3781" y="1070"/>
                  <a:pt x="3781" y="1070"/>
                </a:cubicBezTo>
                <a:cubicBezTo>
                  <a:pt x="3770" y="1080"/>
                  <a:pt x="3770" y="1080"/>
                  <a:pt x="3770" y="1080"/>
                </a:cubicBezTo>
                <a:cubicBezTo>
                  <a:pt x="3742" y="1080"/>
                  <a:pt x="3742" y="1080"/>
                  <a:pt x="3742" y="1080"/>
                </a:cubicBezTo>
                <a:cubicBezTo>
                  <a:pt x="3742" y="1095"/>
                  <a:pt x="3742" y="1095"/>
                  <a:pt x="3742" y="1095"/>
                </a:cubicBezTo>
                <a:cubicBezTo>
                  <a:pt x="3759" y="1095"/>
                  <a:pt x="3763" y="1109"/>
                  <a:pt x="3763" y="1109"/>
                </a:cubicBezTo>
                <a:cubicBezTo>
                  <a:pt x="3763" y="1133"/>
                  <a:pt x="3763" y="1133"/>
                  <a:pt x="3763" y="1133"/>
                </a:cubicBezTo>
                <a:cubicBezTo>
                  <a:pt x="3734" y="1133"/>
                  <a:pt x="3734" y="1133"/>
                  <a:pt x="3734" y="1133"/>
                </a:cubicBezTo>
                <a:cubicBezTo>
                  <a:pt x="3734" y="1123"/>
                  <a:pt x="3734" y="1123"/>
                  <a:pt x="3734" y="1123"/>
                </a:cubicBezTo>
                <a:cubicBezTo>
                  <a:pt x="3673" y="1123"/>
                  <a:pt x="3673" y="1123"/>
                  <a:pt x="3673" y="1123"/>
                </a:cubicBezTo>
                <a:cubicBezTo>
                  <a:pt x="3673" y="1147"/>
                  <a:pt x="3673" y="1147"/>
                  <a:pt x="3673" y="1147"/>
                </a:cubicBezTo>
                <a:cubicBezTo>
                  <a:pt x="3635" y="1147"/>
                  <a:pt x="3635" y="1147"/>
                  <a:pt x="3635" y="1147"/>
                </a:cubicBezTo>
                <a:cubicBezTo>
                  <a:pt x="3635" y="1405"/>
                  <a:pt x="3635" y="1405"/>
                  <a:pt x="3635" y="1405"/>
                </a:cubicBezTo>
                <a:cubicBezTo>
                  <a:pt x="3585" y="1405"/>
                  <a:pt x="3585" y="1405"/>
                  <a:pt x="3585" y="1405"/>
                </a:cubicBezTo>
                <a:cubicBezTo>
                  <a:pt x="3585" y="1415"/>
                  <a:pt x="3585" y="1415"/>
                  <a:pt x="3585" y="1415"/>
                </a:cubicBezTo>
                <a:cubicBezTo>
                  <a:pt x="3576" y="1415"/>
                  <a:pt x="3576" y="1415"/>
                  <a:pt x="3576" y="1415"/>
                </a:cubicBezTo>
                <a:cubicBezTo>
                  <a:pt x="3576" y="1437"/>
                  <a:pt x="3576" y="1437"/>
                  <a:pt x="3576" y="1437"/>
                </a:cubicBezTo>
                <a:cubicBezTo>
                  <a:pt x="3565" y="1437"/>
                  <a:pt x="3565" y="1437"/>
                  <a:pt x="3565" y="1437"/>
                </a:cubicBezTo>
                <a:cubicBezTo>
                  <a:pt x="3565" y="1403"/>
                  <a:pt x="3565" y="1403"/>
                  <a:pt x="3565" y="1403"/>
                </a:cubicBezTo>
                <a:cubicBezTo>
                  <a:pt x="3528" y="1403"/>
                  <a:pt x="3528" y="1403"/>
                  <a:pt x="3528" y="1403"/>
                </a:cubicBezTo>
                <a:cubicBezTo>
                  <a:pt x="3528" y="1259"/>
                  <a:pt x="3528" y="1259"/>
                  <a:pt x="3528" y="1259"/>
                </a:cubicBezTo>
                <a:cubicBezTo>
                  <a:pt x="3478" y="1259"/>
                  <a:pt x="3478" y="1259"/>
                  <a:pt x="3478" y="1259"/>
                </a:cubicBezTo>
                <a:cubicBezTo>
                  <a:pt x="3478" y="1245"/>
                  <a:pt x="3478" y="1245"/>
                  <a:pt x="3478" y="1245"/>
                </a:cubicBezTo>
                <a:cubicBezTo>
                  <a:pt x="3463" y="1245"/>
                  <a:pt x="3463" y="1245"/>
                  <a:pt x="3463" y="1245"/>
                </a:cubicBezTo>
                <a:cubicBezTo>
                  <a:pt x="3463" y="1255"/>
                  <a:pt x="3463" y="1255"/>
                  <a:pt x="3463" y="1255"/>
                </a:cubicBezTo>
                <a:cubicBezTo>
                  <a:pt x="3455" y="1255"/>
                  <a:pt x="3455" y="1255"/>
                  <a:pt x="3455" y="1255"/>
                </a:cubicBezTo>
                <a:cubicBezTo>
                  <a:pt x="3456" y="1251"/>
                  <a:pt x="3456" y="1248"/>
                  <a:pt x="3456" y="1245"/>
                </a:cubicBezTo>
                <a:cubicBezTo>
                  <a:pt x="3456" y="1211"/>
                  <a:pt x="3436" y="1182"/>
                  <a:pt x="3407" y="1168"/>
                </a:cubicBezTo>
                <a:cubicBezTo>
                  <a:pt x="3407" y="700"/>
                  <a:pt x="3407" y="700"/>
                  <a:pt x="3407" y="700"/>
                </a:cubicBezTo>
                <a:cubicBezTo>
                  <a:pt x="3431" y="687"/>
                  <a:pt x="3447" y="662"/>
                  <a:pt x="3447" y="634"/>
                </a:cubicBezTo>
                <a:cubicBezTo>
                  <a:pt x="3447" y="597"/>
                  <a:pt x="3421" y="567"/>
                  <a:pt x="3387" y="560"/>
                </a:cubicBezTo>
                <a:cubicBezTo>
                  <a:pt x="3383" y="429"/>
                  <a:pt x="3383" y="429"/>
                  <a:pt x="3383" y="429"/>
                </a:cubicBezTo>
                <a:cubicBezTo>
                  <a:pt x="3391" y="425"/>
                  <a:pt x="3397" y="417"/>
                  <a:pt x="3397" y="407"/>
                </a:cubicBezTo>
                <a:cubicBezTo>
                  <a:pt x="3397" y="400"/>
                  <a:pt x="3394" y="393"/>
                  <a:pt x="3390" y="389"/>
                </a:cubicBezTo>
                <a:cubicBezTo>
                  <a:pt x="3390" y="372"/>
                  <a:pt x="3390" y="372"/>
                  <a:pt x="3390" y="372"/>
                </a:cubicBezTo>
                <a:cubicBezTo>
                  <a:pt x="3382" y="372"/>
                  <a:pt x="3382" y="372"/>
                  <a:pt x="3382" y="372"/>
                </a:cubicBezTo>
                <a:cubicBezTo>
                  <a:pt x="3382" y="269"/>
                  <a:pt x="3382" y="269"/>
                  <a:pt x="3382" y="269"/>
                </a:cubicBezTo>
                <a:cubicBezTo>
                  <a:pt x="3377" y="269"/>
                  <a:pt x="3377" y="269"/>
                  <a:pt x="3377" y="269"/>
                </a:cubicBezTo>
                <a:cubicBezTo>
                  <a:pt x="3377" y="187"/>
                  <a:pt x="3377" y="187"/>
                  <a:pt x="3377" y="187"/>
                </a:cubicBezTo>
                <a:cubicBezTo>
                  <a:pt x="3377" y="187"/>
                  <a:pt x="3385" y="187"/>
                  <a:pt x="3385" y="177"/>
                </a:cubicBezTo>
                <a:cubicBezTo>
                  <a:pt x="3385" y="167"/>
                  <a:pt x="3377" y="170"/>
                  <a:pt x="3377" y="170"/>
                </a:cubicBezTo>
                <a:cubicBezTo>
                  <a:pt x="3372" y="0"/>
                  <a:pt x="3372" y="0"/>
                  <a:pt x="3372" y="0"/>
                </a:cubicBezTo>
                <a:cubicBezTo>
                  <a:pt x="3367" y="170"/>
                  <a:pt x="3367" y="170"/>
                  <a:pt x="3367" y="170"/>
                </a:cubicBezTo>
                <a:cubicBezTo>
                  <a:pt x="3367" y="170"/>
                  <a:pt x="3359" y="167"/>
                  <a:pt x="3359" y="177"/>
                </a:cubicBezTo>
                <a:cubicBezTo>
                  <a:pt x="3359" y="187"/>
                  <a:pt x="3367" y="187"/>
                  <a:pt x="3367" y="187"/>
                </a:cubicBezTo>
                <a:cubicBezTo>
                  <a:pt x="3367" y="269"/>
                  <a:pt x="3367" y="269"/>
                  <a:pt x="3367" y="269"/>
                </a:cubicBezTo>
                <a:cubicBezTo>
                  <a:pt x="3362" y="269"/>
                  <a:pt x="3362" y="269"/>
                  <a:pt x="3362" y="269"/>
                </a:cubicBezTo>
                <a:cubicBezTo>
                  <a:pt x="3362" y="372"/>
                  <a:pt x="3362" y="372"/>
                  <a:pt x="3362" y="372"/>
                </a:cubicBezTo>
                <a:cubicBezTo>
                  <a:pt x="3354" y="372"/>
                  <a:pt x="3354" y="372"/>
                  <a:pt x="3354" y="372"/>
                </a:cubicBezTo>
                <a:cubicBezTo>
                  <a:pt x="3354" y="389"/>
                  <a:pt x="3354" y="389"/>
                  <a:pt x="3354" y="389"/>
                </a:cubicBezTo>
                <a:cubicBezTo>
                  <a:pt x="3350" y="393"/>
                  <a:pt x="3347" y="400"/>
                  <a:pt x="3347" y="407"/>
                </a:cubicBezTo>
                <a:cubicBezTo>
                  <a:pt x="3347" y="417"/>
                  <a:pt x="3353" y="425"/>
                  <a:pt x="3361" y="429"/>
                </a:cubicBezTo>
                <a:cubicBezTo>
                  <a:pt x="3357" y="560"/>
                  <a:pt x="3357" y="560"/>
                  <a:pt x="3357" y="560"/>
                </a:cubicBezTo>
                <a:cubicBezTo>
                  <a:pt x="3323" y="567"/>
                  <a:pt x="3297" y="597"/>
                  <a:pt x="3297" y="634"/>
                </a:cubicBezTo>
                <a:cubicBezTo>
                  <a:pt x="3297" y="659"/>
                  <a:pt x="3310" y="681"/>
                  <a:pt x="3329" y="695"/>
                </a:cubicBezTo>
                <a:cubicBezTo>
                  <a:pt x="3329" y="1173"/>
                  <a:pt x="3329" y="1173"/>
                  <a:pt x="3329" y="1173"/>
                </a:cubicBezTo>
                <a:cubicBezTo>
                  <a:pt x="3304" y="1187"/>
                  <a:pt x="3288" y="1214"/>
                  <a:pt x="3288" y="1245"/>
                </a:cubicBezTo>
                <a:cubicBezTo>
                  <a:pt x="3288" y="1275"/>
                  <a:pt x="3304" y="1302"/>
                  <a:pt x="3329" y="1317"/>
                </a:cubicBezTo>
                <a:cubicBezTo>
                  <a:pt x="3329" y="1343"/>
                  <a:pt x="3329" y="1343"/>
                  <a:pt x="3329" y="1343"/>
                </a:cubicBezTo>
                <a:cubicBezTo>
                  <a:pt x="3287" y="1479"/>
                  <a:pt x="3287" y="1479"/>
                  <a:pt x="3287" y="1479"/>
                </a:cubicBezTo>
                <a:cubicBezTo>
                  <a:pt x="3180" y="1479"/>
                  <a:pt x="3180" y="1479"/>
                  <a:pt x="3180" y="1479"/>
                </a:cubicBezTo>
                <a:cubicBezTo>
                  <a:pt x="3180" y="1420"/>
                  <a:pt x="3180" y="1420"/>
                  <a:pt x="3180" y="1420"/>
                </a:cubicBezTo>
                <a:cubicBezTo>
                  <a:pt x="3132" y="1420"/>
                  <a:pt x="3132" y="1420"/>
                  <a:pt x="3132" y="1420"/>
                </a:cubicBezTo>
                <a:cubicBezTo>
                  <a:pt x="3132" y="1479"/>
                  <a:pt x="3132" y="1479"/>
                  <a:pt x="3132" y="1479"/>
                </a:cubicBezTo>
                <a:cubicBezTo>
                  <a:pt x="2997" y="1479"/>
                  <a:pt x="2997" y="1479"/>
                  <a:pt x="2997" y="1479"/>
                </a:cubicBezTo>
                <a:cubicBezTo>
                  <a:pt x="2997" y="1395"/>
                  <a:pt x="2997" y="1395"/>
                  <a:pt x="2997" y="1395"/>
                </a:cubicBezTo>
                <a:cubicBezTo>
                  <a:pt x="2850" y="1372"/>
                  <a:pt x="2850" y="1372"/>
                  <a:pt x="2850" y="1372"/>
                </a:cubicBezTo>
                <a:cubicBezTo>
                  <a:pt x="2850" y="1279"/>
                  <a:pt x="2850" y="1279"/>
                  <a:pt x="2850" y="1279"/>
                </a:cubicBezTo>
                <a:cubicBezTo>
                  <a:pt x="2844" y="1271"/>
                  <a:pt x="2844" y="1271"/>
                  <a:pt x="2844" y="1271"/>
                </a:cubicBezTo>
                <a:cubicBezTo>
                  <a:pt x="2844" y="1227"/>
                  <a:pt x="2844" y="1227"/>
                  <a:pt x="2844" y="1227"/>
                </a:cubicBezTo>
                <a:cubicBezTo>
                  <a:pt x="2838" y="1223"/>
                  <a:pt x="2838" y="1223"/>
                  <a:pt x="2838" y="1223"/>
                </a:cubicBezTo>
                <a:cubicBezTo>
                  <a:pt x="2838" y="1194"/>
                  <a:pt x="2838" y="1194"/>
                  <a:pt x="2838" y="1194"/>
                </a:cubicBezTo>
                <a:cubicBezTo>
                  <a:pt x="2818" y="1177"/>
                  <a:pt x="2818" y="1177"/>
                  <a:pt x="2818" y="1177"/>
                </a:cubicBezTo>
                <a:cubicBezTo>
                  <a:pt x="2803" y="1177"/>
                  <a:pt x="2803" y="1177"/>
                  <a:pt x="2803" y="1177"/>
                </a:cubicBezTo>
                <a:cubicBezTo>
                  <a:pt x="2797" y="1119"/>
                  <a:pt x="2797" y="1119"/>
                  <a:pt x="2797" y="1119"/>
                </a:cubicBezTo>
                <a:cubicBezTo>
                  <a:pt x="2791" y="1177"/>
                  <a:pt x="2791" y="1177"/>
                  <a:pt x="2791" y="1177"/>
                </a:cubicBezTo>
                <a:cubicBezTo>
                  <a:pt x="2776" y="1177"/>
                  <a:pt x="2776" y="1177"/>
                  <a:pt x="2776" y="1177"/>
                </a:cubicBezTo>
                <a:cubicBezTo>
                  <a:pt x="2756" y="1194"/>
                  <a:pt x="2756" y="1194"/>
                  <a:pt x="2756" y="1194"/>
                </a:cubicBezTo>
                <a:cubicBezTo>
                  <a:pt x="2756" y="1223"/>
                  <a:pt x="2756" y="1223"/>
                  <a:pt x="2756" y="1223"/>
                </a:cubicBezTo>
                <a:cubicBezTo>
                  <a:pt x="2750" y="1227"/>
                  <a:pt x="2750" y="1227"/>
                  <a:pt x="2750" y="1227"/>
                </a:cubicBezTo>
                <a:cubicBezTo>
                  <a:pt x="2750" y="1271"/>
                  <a:pt x="2750" y="1271"/>
                  <a:pt x="2750" y="1271"/>
                </a:cubicBezTo>
                <a:cubicBezTo>
                  <a:pt x="2744" y="1279"/>
                  <a:pt x="2744" y="1279"/>
                  <a:pt x="2744" y="1279"/>
                </a:cubicBezTo>
                <a:cubicBezTo>
                  <a:pt x="2744" y="1341"/>
                  <a:pt x="2744" y="1341"/>
                  <a:pt x="2744" y="1341"/>
                </a:cubicBezTo>
                <a:cubicBezTo>
                  <a:pt x="2744" y="1341"/>
                  <a:pt x="2733" y="1330"/>
                  <a:pt x="2701" y="1330"/>
                </a:cubicBezTo>
                <a:cubicBezTo>
                  <a:pt x="2658" y="1330"/>
                  <a:pt x="2628" y="1372"/>
                  <a:pt x="2628" y="1372"/>
                </a:cubicBezTo>
                <a:cubicBezTo>
                  <a:pt x="2572" y="1372"/>
                  <a:pt x="2572" y="1372"/>
                  <a:pt x="2572" y="1372"/>
                </a:cubicBezTo>
                <a:cubicBezTo>
                  <a:pt x="2572" y="1389"/>
                  <a:pt x="2572" y="1389"/>
                  <a:pt x="2572" y="1389"/>
                </a:cubicBezTo>
                <a:cubicBezTo>
                  <a:pt x="2553" y="1389"/>
                  <a:pt x="2553" y="1389"/>
                  <a:pt x="2553" y="1389"/>
                </a:cubicBezTo>
                <a:cubicBezTo>
                  <a:pt x="2553" y="1382"/>
                  <a:pt x="2553" y="1382"/>
                  <a:pt x="2553" y="1382"/>
                </a:cubicBezTo>
                <a:cubicBezTo>
                  <a:pt x="2510" y="1382"/>
                  <a:pt x="2510" y="1382"/>
                  <a:pt x="2510" y="1382"/>
                </a:cubicBezTo>
                <a:cubicBezTo>
                  <a:pt x="2502" y="1393"/>
                  <a:pt x="2502" y="1393"/>
                  <a:pt x="2502" y="1393"/>
                </a:cubicBezTo>
                <a:cubicBezTo>
                  <a:pt x="2478" y="1393"/>
                  <a:pt x="2478" y="1393"/>
                  <a:pt x="2478" y="1393"/>
                </a:cubicBezTo>
                <a:cubicBezTo>
                  <a:pt x="2478" y="1402"/>
                  <a:pt x="2478" y="1402"/>
                  <a:pt x="2478" y="1402"/>
                </a:cubicBezTo>
                <a:cubicBezTo>
                  <a:pt x="2470" y="1402"/>
                  <a:pt x="2470" y="1402"/>
                  <a:pt x="2470" y="1402"/>
                </a:cubicBezTo>
                <a:cubicBezTo>
                  <a:pt x="2470" y="1378"/>
                  <a:pt x="2470" y="1378"/>
                  <a:pt x="2470" y="1378"/>
                </a:cubicBezTo>
                <a:cubicBezTo>
                  <a:pt x="2443" y="1378"/>
                  <a:pt x="2443" y="1378"/>
                  <a:pt x="2443" y="1378"/>
                </a:cubicBezTo>
                <a:cubicBezTo>
                  <a:pt x="2432" y="1388"/>
                  <a:pt x="2432" y="1388"/>
                  <a:pt x="2432" y="1388"/>
                </a:cubicBezTo>
                <a:cubicBezTo>
                  <a:pt x="2417" y="1388"/>
                  <a:pt x="2417" y="1388"/>
                  <a:pt x="2417" y="1388"/>
                </a:cubicBezTo>
                <a:cubicBezTo>
                  <a:pt x="2408" y="1375"/>
                  <a:pt x="2408" y="1375"/>
                  <a:pt x="2408" y="1375"/>
                </a:cubicBezTo>
                <a:cubicBezTo>
                  <a:pt x="2393" y="1375"/>
                  <a:pt x="2393" y="1375"/>
                  <a:pt x="2393" y="1375"/>
                </a:cubicBezTo>
                <a:cubicBezTo>
                  <a:pt x="2381" y="1388"/>
                  <a:pt x="2381" y="1388"/>
                  <a:pt x="2381" y="1388"/>
                </a:cubicBezTo>
                <a:cubicBezTo>
                  <a:pt x="2365" y="1388"/>
                  <a:pt x="2365" y="1388"/>
                  <a:pt x="2365" y="1388"/>
                </a:cubicBezTo>
                <a:cubicBezTo>
                  <a:pt x="2365" y="1465"/>
                  <a:pt x="2365" y="1465"/>
                  <a:pt x="2365" y="1465"/>
                </a:cubicBezTo>
                <a:cubicBezTo>
                  <a:pt x="2310" y="1465"/>
                  <a:pt x="2310" y="1465"/>
                  <a:pt x="2310" y="1465"/>
                </a:cubicBezTo>
                <a:cubicBezTo>
                  <a:pt x="2310" y="1440"/>
                  <a:pt x="2310" y="1440"/>
                  <a:pt x="2310" y="1440"/>
                </a:cubicBezTo>
                <a:cubicBezTo>
                  <a:pt x="2284" y="1420"/>
                  <a:pt x="2284" y="1420"/>
                  <a:pt x="2284" y="1420"/>
                </a:cubicBezTo>
                <a:cubicBezTo>
                  <a:pt x="2279" y="1380"/>
                  <a:pt x="2279" y="1380"/>
                  <a:pt x="2279" y="1380"/>
                </a:cubicBezTo>
                <a:cubicBezTo>
                  <a:pt x="2273" y="1419"/>
                  <a:pt x="2273" y="1419"/>
                  <a:pt x="2273" y="1419"/>
                </a:cubicBezTo>
                <a:cubicBezTo>
                  <a:pt x="2243" y="1441"/>
                  <a:pt x="2243" y="1441"/>
                  <a:pt x="2243" y="1441"/>
                </a:cubicBezTo>
                <a:cubicBezTo>
                  <a:pt x="2243" y="1457"/>
                  <a:pt x="2243" y="1457"/>
                  <a:pt x="2243" y="1457"/>
                </a:cubicBezTo>
                <a:cubicBezTo>
                  <a:pt x="2199" y="1457"/>
                  <a:pt x="2199" y="1457"/>
                  <a:pt x="2199" y="1457"/>
                </a:cubicBezTo>
                <a:cubicBezTo>
                  <a:pt x="2199" y="1401"/>
                  <a:pt x="2199" y="1401"/>
                  <a:pt x="2199" y="1401"/>
                </a:cubicBezTo>
                <a:cubicBezTo>
                  <a:pt x="2177" y="1401"/>
                  <a:pt x="2177" y="1401"/>
                  <a:pt x="2177" y="1401"/>
                </a:cubicBezTo>
                <a:cubicBezTo>
                  <a:pt x="2177" y="1391"/>
                  <a:pt x="2177" y="1391"/>
                  <a:pt x="2177" y="1391"/>
                </a:cubicBezTo>
                <a:cubicBezTo>
                  <a:pt x="2152" y="1391"/>
                  <a:pt x="2152" y="1391"/>
                  <a:pt x="2152" y="1391"/>
                </a:cubicBezTo>
                <a:cubicBezTo>
                  <a:pt x="2152" y="1409"/>
                  <a:pt x="2152" y="1409"/>
                  <a:pt x="2152" y="1409"/>
                </a:cubicBezTo>
                <a:cubicBezTo>
                  <a:pt x="2139" y="1409"/>
                  <a:pt x="2139" y="1409"/>
                  <a:pt x="2139" y="1409"/>
                </a:cubicBezTo>
                <a:cubicBezTo>
                  <a:pt x="2139" y="1371"/>
                  <a:pt x="2139" y="1371"/>
                  <a:pt x="2139" y="1371"/>
                </a:cubicBezTo>
                <a:cubicBezTo>
                  <a:pt x="2093" y="1371"/>
                  <a:pt x="2093" y="1371"/>
                  <a:pt x="2093" y="1371"/>
                </a:cubicBezTo>
                <a:cubicBezTo>
                  <a:pt x="2093" y="1436"/>
                  <a:pt x="2093" y="1436"/>
                  <a:pt x="2093" y="1436"/>
                </a:cubicBezTo>
                <a:cubicBezTo>
                  <a:pt x="2077" y="1436"/>
                  <a:pt x="2077" y="1436"/>
                  <a:pt x="2077" y="1436"/>
                </a:cubicBezTo>
                <a:cubicBezTo>
                  <a:pt x="2077" y="1453"/>
                  <a:pt x="2077" y="1453"/>
                  <a:pt x="2077" y="1453"/>
                </a:cubicBezTo>
                <a:cubicBezTo>
                  <a:pt x="2068" y="1453"/>
                  <a:pt x="2068" y="1453"/>
                  <a:pt x="2068" y="1453"/>
                </a:cubicBezTo>
                <a:cubicBezTo>
                  <a:pt x="2068" y="1463"/>
                  <a:pt x="2068" y="1463"/>
                  <a:pt x="2068" y="1463"/>
                </a:cubicBezTo>
                <a:cubicBezTo>
                  <a:pt x="2055" y="1463"/>
                  <a:pt x="2055" y="1463"/>
                  <a:pt x="2055" y="1463"/>
                </a:cubicBezTo>
                <a:cubicBezTo>
                  <a:pt x="2055" y="1453"/>
                  <a:pt x="2055" y="1453"/>
                  <a:pt x="2055" y="1453"/>
                </a:cubicBezTo>
                <a:cubicBezTo>
                  <a:pt x="2033" y="1453"/>
                  <a:pt x="2033" y="1453"/>
                  <a:pt x="2033" y="1453"/>
                </a:cubicBezTo>
                <a:cubicBezTo>
                  <a:pt x="2033" y="1461"/>
                  <a:pt x="2033" y="1461"/>
                  <a:pt x="2033" y="1461"/>
                </a:cubicBezTo>
                <a:cubicBezTo>
                  <a:pt x="2004" y="1461"/>
                  <a:pt x="2004" y="1461"/>
                  <a:pt x="2004" y="1461"/>
                </a:cubicBezTo>
                <a:cubicBezTo>
                  <a:pt x="2004" y="1471"/>
                  <a:pt x="2004" y="1471"/>
                  <a:pt x="2004" y="1471"/>
                </a:cubicBezTo>
                <a:cubicBezTo>
                  <a:pt x="1996" y="1471"/>
                  <a:pt x="1996" y="1471"/>
                  <a:pt x="1996" y="1471"/>
                </a:cubicBezTo>
                <a:cubicBezTo>
                  <a:pt x="1996" y="1463"/>
                  <a:pt x="1996" y="1463"/>
                  <a:pt x="1996" y="1463"/>
                </a:cubicBezTo>
                <a:cubicBezTo>
                  <a:pt x="1983" y="1463"/>
                  <a:pt x="1983" y="1463"/>
                  <a:pt x="1983" y="1463"/>
                </a:cubicBezTo>
                <a:cubicBezTo>
                  <a:pt x="1983" y="1479"/>
                  <a:pt x="1983" y="1479"/>
                  <a:pt x="1983" y="1479"/>
                </a:cubicBezTo>
                <a:cubicBezTo>
                  <a:pt x="1975" y="1479"/>
                  <a:pt x="1975" y="1479"/>
                  <a:pt x="1975" y="1479"/>
                </a:cubicBezTo>
                <a:cubicBezTo>
                  <a:pt x="1975" y="1343"/>
                  <a:pt x="1975" y="1343"/>
                  <a:pt x="1975" y="1343"/>
                </a:cubicBezTo>
                <a:cubicBezTo>
                  <a:pt x="1952" y="1343"/>
                  <a:pt x="1952" y="1343"/>
                  <a:pt x="1952" y="1343"/>
                </a:cubicBezTo>
                <a:cubicBezTo>
                  <a:pt x="1952" y="1352"/>
                  <a:pt x="1952" y="1352"/>
                  <a:pt x="1952" y="1352"/>
                </a:cubicBezTo>
                <a:cubicBezTo>
                  <a:pt x="1943" y="1352"/>
                  <a:pt x="1943" y="1352"/>
                  <a:pt x="1943" y="1352"/>
                </a:cubicBezTo>
                <a:cubicBezTo>
                  <a:pt x="1935" y="1335"/>
                  <a:pt x="1935" y="1335"/>
                  <a:pt x="1935" y="1335"/>
                </a:cubicBezTo>
                <a:cubicBezTo>
                  <a:pt x="1921" y="1335"/>
                  <a:pt x="1921" y="1335"/>
                  <a:pt x="1921" y="1335"/>
                </a:cubicBezTo>
                <a:cubicBezTo>
                  <a:pt x="1912" y="1352"/>
                  <a:pt x="1912" y="1352"/>
                  <a:pt x="1912" y="1352"/>
                </a:cubicBezTo>
                <a:cubicBezTo>
                  <a:pt x="1877" y="1352"/>
                  <a:pt x="1877" y="1352"/>
                  <a:pt x="1877" y="1352"/>
                </a:cubicBezTo>
                <a:cubicBezTo>
                  <a:pt x="1877" y="1456"/>
                  <a:pt x="1877" y="1456"/>
                  <a:pt x="1877" y="1456"/>
                </a:cubicBezTo>
                <a:cubicBezTo>
                  <a:pt x="1805" y="1456"/>
                  <a:pt x="1805" y="1456"/>
                  <a:pt x="1805" y="1456"/>
                </a:cubicBezTo>
                <a:cubicBezTo>
                  <a:pt x="1791" y="1441"/>
                  <a:pt x="1791" y="1441"/>
                  <a:pt x="1791" y="1441"/>
                </a:cubicBezTo>
                <a:cubicBezTo>
                  <a:pt x="1781" y="1452"/>
                  <a:pt x="1781" y="1452"/>
                  <a:pt x="1781" y="1452"/>
                </a:cubicBezTo>
                <a:cubicBezTo>
                  <a:pt x="1771" y="1452"/>
                  <a:pt x="1771" y="1452"/>
                  <a:pt x="1771" y="1452"/>
                </a:cubicBezTo>
                <a:cubicBezTo>
                  <a:pt x="1756" y="1437"/>
                  <a:pt x="1756" y="1437"/>
                  <a:pt x="1756" y="1437"/>
                </a:cubicBezTo>
                <a:cubicBezTo>
                  <a:pt x="1744" y="1437"/>
                  <a:pt x="1744" y="1437"/>
                  <a:pt x="1744" y="1437"/>
                </a:cubicBezTo>
                <a:cubicBezTo>
                  <a:pt x="1731" y="1448"/>
                  <a:pt x="1731" y="1448"/>
                  <a:pt x="1731" y="1448"/>
                </a:cubicBezTo>
                <a:cubicBezTo>
                  <a:pt x="1699" y="1448"/>
                  <a:pt x="1699" y="1448"/>
                  <a:pt x="1699" y="1448"/>
                </a:cubicBezTo>
                <a:cubicBezTo>
                  <a:pt x="1699" y="1437"/>
                  <a:pt x="1699" y="1437"/>
                  <a:pt x="1699" y="1437"/>
                </a:cubicBezTo>
                <a:cubicBezTo>
                  <a:pt x="1673" y="1437"/>
                  <a:pt x="1673" y="1437"/>
                  <a:pt x="1673" y="1437"/>
                </a:cubicBezTo>
                <a:cubicBezTo>
                  <a:pt x="1673" y="1469"/>
                  <a:pt x="1673" y="1469"/>
                  <a:pt x="1673" y="1469"/>
                </a:cubicBezTo>
                <a:cubicBezTo>
                  <a:pt x="1656" y="1469"/>
                  <a:pt x="1656" y="1469"/>
                  <a:pt x="1656" y="1469"/>
                </a:cubicBezTo>
                <a:cubicBezTo>
                  <a:pt x="1656" y="1459"/>
                  <a:pt x="1656" y="1459"/>
                  <a:pt x="1656" y="1459"/>
                </a:cubicBezTo>
                <a:cubicBezTo>
                  <a:pt x="1619" y="1459"/>
                  <a:pt x="1619" y="1459"/>
                  <a:pt x="1619" y="1459"/>
                </a:cubicBezTo>
                <a:cubicBezTo>
                  <a:pt x="1619" y="1448"/>
                  <a:pt x="1619" y="1448"/>
                  <a:pt x="1619" y="1448"/>
                </a:cubicBezTo>
                <a:cubicBezTo>
                  <a:pt x="1587" y="1448"/>
                  <a:pt x="1587" y="1448"/>
                  <a:pt x="1587" y="1448"/>
                </a:cubicBezTo>
                <a:cubicBezTo>
                  <a:pt x="1587" y="1459"/>
                  <a:pt x="1587" y="1459"/>
                  <a:pt x="1587" y="1459"/>
                </a:cubicBezTo>
                <a:cubicBezTo>
                  <a:pt x="1563" y="1459"/>
                  <a:pt x="1563" y="1459"/>
                  <a:pt x="1563" y="1459"/>
                </a:cubicBezTo>
                <a:cubicBezTo>
                  <a:pt x="1563" y="1407"/>
                  <a:pt x="1563" y="1407"/>
                  <a:pt x="1563" y="1407"/>
                </a:cubicBezTo>
                <a:cubicBezTo>
                  <a:pt x="1531" y="1393"/>
                  <a:pt x="1531" y="1393"/>
                  <a:pt x="1531" y="1393"/>
                </a:cubicBezTo>
                <a:cubicBezTo>
                  <a:pt x="1531" y="1408"/>
                  <a:pt x="1531" y="1408"/>
                  <a:pt x="1531" y="1408"/>
                </a:cubicBezTo>
                <a:cubicBezTo>
                  <a:pt x="1524" y="1408"/>
                  <a:pt x="1524" y="1408"/>
                  <a:pt x="1524" y="1408"/>
                </a:cubicBezTo>
                <a:cubicBezTo>
                  <a:pt x="1524" y="1331"/>
                  <a:pt x="1524" y="1331"/>
                  <a:pt x="1524" y="1331"/>
                </a:cubicBezTo>
                <a:cubicBezTo>
                  <a:pt x="1507" y="1331"/>
                  <a:pt x="1507" y="1331"/>
                  <a:pt x="1507" y="1331"/>
                </a:cubicBezTo>
                <a:cubicBezTo>
                  <a:pt x="1507" y="1307"/>
                  <a:pt x="1507" y="1307"/>
                  <a:pt x="1507" y="1307"/>
                </a:cubicBezTo>
                <a:cubicBezTo>
                  <a:pt x="1479" y="1307"/>
                  <a:pt x="1479" y="1307"/>
                  <a:pt x="1479" y="1307"/>
                </a:cubicBezTo>
                <a:cubicBezTo>
                  <a:pt x="1479" y="1281"/>
                  <a:pt x="1479" y="1281"/>
                  <a:pt x="1479" y="1281"/>
                </a:cubicBezTo>
                <a:cubicBezTo>
                  <a:pt x="1465" y="1281"/>
                  <a:pt x="1465" y="1281"/>
                  <a:pt x="1465" y="1281"/>
                </a:cubicBezTo>
                <a:cubicBezTo>
                  <a:pt x="1465" y="1307"/>
                  <a:pt x="1465" y="1307"/>
                  <a:pt x="1465" y="1307"/>
                </a:cubicBezTo>
                <a:cubicBezTo>
                  <a:pt x="1443" y="1307"/>
                  <a:pt x="1443" y="1307"/>
                  <a:pt x="1443" y="1307"/>
                </a:cubicBezTo>
                <a:cubicBezTo>
                  <a:pt x="1443" y="1265"/>
                  <a:pt x="1443" y="1265"/>
                  <a:pt x="1443" y="1265"/>
                </a:cubicBezTo>
                <a:cubicBezTo>
                  <a:pt x="1443" y="1265"/>
                  <a:pt x="1412" y="1232"/>
                  <a:pt x="1389" y="1232"/>
                </a:cubicBezTo>
                <a:cubicBezTo>
                  <a:pt x="1367" y="1232"/>
                  <a:pt x="1337" y="1269"/>
                  <a:pt x="1337" y="1269"/>
                </a:cubicBezTo>
                <a:cubicBezTo>
                  <a:pt x="1337" y="1359"/>
                  <a:pt x="1337" y="1359"/>
                  <a:pt x="1337" y="1359"/>
                </a:cubicBezTo>
                <a:cubicBezTo>
                  <a:pt x="1315" y="1359"/>
                  <a:pt x="1315" y="1359"/>
                  <a:pt x="1315" y="1359"/>
                </a:cubicBezTo>
                <a:cubicBezTo>
                  <a:pt x="1315" y="1417"/>
                  <a:pt x="1315" y="1417"/>
                  <a:pt x="1315" y="1417"/>
                </a:cubicBezTo>
                <a:cubicBezTo>
                  <a:pt x="1275" y="1432"/>
                  <a:pt x="1275" y="1432"/>
                  <a:pt x="1275" y="1432"/>
                </a:cubicBezTo>
                <a:cubicBezTo>
                  <a:pt x="1275" y="1445"/>
                  <a:pt x="1275" y="1445"/>
                  <a:pt x="1275" y="1445"/>
                </a:cubicBezTo>
                <a:cubicBezTo>
                  <a:pt x="1267" y="1445"/>
                  <a:pt x="1267" y="1445"/>
                  <a:pt x="1267" y="1445"/>
                </a:cubicBezTo>
                <a:cubicBezTo>
                  <a:pt x="1267" y="1421"/>
                  <a:pt x="1267" y="1421"/>
                  <a:pt x="1267" y="1421"/>
                </a:cubicBezTo>
                <a:cubicBezTo>
                  <a:pt x="1253" y="1421"/>
                  <a:pt x="1253" y="1421"/>
                  <a:pt x="1253" y="1421"/>
                </a:cubicBezTo>
                <a:cubicBezTo>
                  <a:pt x="1235" y="1395"/>
                  <a:pt x="1235" y="1395"/>
                  <a:pt x="1235" y="1395"/>
                </a:cubicBezTo>
                <a:cubicBezTo>
                  <a:pt x="1213" y="1416"/>
                  <a:pt x="1213" y="1416"/>
                  <a:pt x="1213" y="1416"/>
                </a:cubicBezTo>
                <a:cubicBezTo>
                  <a:pt x="1213" y="1399"/>
                  <a:pt x="1213" y="1399"/>
                  <a:pt x="1213" y="1399"/>
                </a:cubicBezTo>
                <a:cubicBezTo>
                  <a:pt x="1200" y="1399"/>
                  <a:pt x="1200" y="1399"/>
                  <a:pt x="1200" y="1399"/>
                </a:cubicBezTo>
                <a:cubicBezTo>
                  <a:pt x="1200" y="1409"/>
                  <a:pt x="1200" y="1409"/>
                  <a:pt x="1200" y="1409"/>
                </a:cubicBezTo>
                <a:cubicBezTo>
                  <a:pt x="1189" y="1409"/>
                  <a:pt x="1189" y="1409"/>
                  <a:pt x="1189" y="1409"/>
                </a:cubicBezTo>
                <a:cubicBezTo>
                  <a:pt x="1189" y="1392"/>
                  <a:pt x="1189" y="1392"/>
                  <a:pt x="1189" y="1392"/>
                </a:cubicBezTo>
                <a:cubicBezTo>
                  <a:pt x="1164" y="1392"/>
                  <a:pt x="1164" y="1392"/>
                  <a:pt x="1164" y="1392"/>
                </a:cubicBezTo>
                <a:cubicBezTo>
                  <a:pt x="1164" y="1401"/>
                  <a:pt x="1164" y="1401"/>
                  <a:pt x="1164" y="1401"/>
                </a:cubicBezTo>
                <a:cubicBezTo>
                  <a:pt x="1155" y="1401"/>
                  <a:pt x="1155" y="1401"/>
                  <a:pt x="1155" y="1401"/>
                </a:cubicBezTo>
                <a:cubicBezTo>
                  <a:pt x="1155" y="1417"/>
                  <a:pt x="1155" y="1417"/>
                  <a:pt x="1155" y="1417"/>
                </a:cubicBezTo>
                <a:cubicBezTo>
                  <a:pt x="1133" y="1417"/>
                  <a:pt x="1133" y="1417"/>
                  <a:pt x="1133" y="1417"/>
                </a:cubicBezTo>
                <a:cubicBezTo>
                  <a:pt x="1133" y="1397"/>
                  <a:pt x="1133" y="1397"/>
                  <a:pt x="1133" y="1397"/>
                </a:cubicBezTo>
                <a:cubicBezTo>
                  <a:pt x="1123" y="1397"/>
                  <a:pt x="1123" y="1397"/>
                  <a:pt x="1123" y="1397"/>
                </a:cubicBezTo>
                <a:cubicBezTo>
                  <a:pt x="1112" y="1385"/>
                  <a:pt x="1112" y="1385"/>
                  <a:pt x="1112" y="1385"/>
                </a:cubicBezTo>
                <a:cubicBezTo>
                  <a:pt x="1104" y="1391"/>
                  <a:pt x="1104" y="1391"/>
                  <a:pt x="1104" y="1391"/>
                </a:cubicBezTo>
                <a:cubicBezTo>
                  <a:pt x="1095" y="1391"/>
                  <a:pt x="1095" y="1391"/>
                  <a:pt x="1095" y="1391"/>
                </a:cubicBezTo>
                <a:cubicBezTo>
                  <a:pt x="1076" y="1368"/>
                  <a:pt x="1076" y="1368"/>
                  <a:pt x="1076" y="1368"/>
                </a:cubicBezTo>
                <a:cubicBezTo>
                  <a:pt x="1063" y="1389"/>
                  <a:pt x="1063" y="1389"/>
                  <a:pt x="1063" y="1389"/>
                </a:cubicBezTo>
                <a:cubicBezTo>
                  <a:pt x="1051" y="1389"/>
                  <a:pt x="1051" y="1389"/>
                  <a:pt x="1051" y="1389"/>
                </a:cubicBezTo>
                <a:cubicBezTo>
                  <a:pt x="1051" y="1371"/>
                  <a:pt x="1051" y="1371"/>
                  <a:pt x="1051" y="1371"/>
                </a:cubicBezTo>
                <a:cubicBezTo>
                  <a:pt x="1031" y="1371"/>
                  <a:pt x="1031" y="1371"/>
                  <a:pt x="1031" y="1371"/>
                </a:cubicBezTo>
                <a:cubicBezTo>
                  <a:pt x="1031" y="1391"/>
                  <a:pt x="1031" y="1391"/>
                  <a:pt x="1031" y="1391"/>
                </a:cubicBezTo>
                <a:cubicBezTo>
                  <a:pt x="1020" y="1403"/>
                  <a:pt x="1020" y="1403"/>
                  <a:pt x="1020" y="1403"/>
                </a:cubicBezTo>
                <a:cubicBezTo>
                  <a:pt x="1012" y="1403"/>
                  <a:pt x="1012" y="1403"/>
                  <a:pt x="1012" y="1403"/>
                </a:cubicBezTo>
                <a:cubicBezTo>
                  <a:pt x="1012" y="1376"/>
                  <a:pt x="1012" y="1376"/>
                  <a:pt x="1012" y="1376"/>
                </a:cubicBezTo>
                <a:cubicBezTo>
                  <a:pt x="999" y="1376"/>
                  <a:pt x="999" y="1376"/>
                  <a:pt x="999" y="1376"/>
                </a:cubicBezTo>
                <a:cubicBezTo>
                  <a:pt x="988" y="1359"/>
                  <a:pt x="988" y="1359"/>
                  <a:pt x="988" y="1359"/>
                </a:cubicBezTo>
                <a:cubicBezTo>
                  <a:pt x="969" y="1381"/>
                  <a:pt x="969" y="1381"/>
                  <a:pt x="969" y="1381"/>
                </a:cubicBezTo>
                <a:cubicBezTo>
                  <a:pt x="969" y="1224"/>
                  <a:pt x="969" y="1224"/>
                  <a:pt x="969" y="1224"/>
                </a:cubicBezTo>
                <a:cubicBezTo>
                  <a:pt x="943" y="1224"/>
                  <a:pt x="943" y="1224"/>
                  <a:pt x="943" y="1224"/>
                </a:cubicBezTo>
                <a:cubicBezTo>
                  <a:pt x="943" y="1212"/>
                  <a:pt x="943" y="1212"/>
                  <a:pt x="943" y="1212"/>
                </a:cubicBezTo>
                <a:cubicBezTo>
                  <a:pt x="969" y="1212"/>
                  <a:pt x="969" y="1212"/>
                  <a:pt x="969" y="1212"/>
                </a:cubicBezTo>
                <a:cubicBezTo>
                  <a:pt x="969" y="1204"/>
                  <a:pt x="969" y="1204"/>
                  <a:pt x="969" y="1204"/>
                </a:cubicBezTo>
                <a:cubicBezTo>
                  <a:pt x="847" y="1204"/>
                  <a:pt x="847" y="1204"/>
                  <a:pt x="847" y="1204"/>
                </a:cubicBezTo>
                <a:cubicBezTo>
                  <a:pt x="847" y="1211"/>
                  <a:pt x="847" y="1211"/>
                  <a:pt x="847" y="1211"/>
                </a:cubicBezTo>
                <a:cubicBezTo>
                  <a:pt x="857" y="1211"/>
                  <a:pt x="857" y="1211"/>
                  <a:pt x="857" y="1211"/>
                </a:cubicBezTo>
                <a:cubicBezTo>
                  <a:pt x="857" y="1224"/>
                  <a:pt x="857" y="1224"/>
                  <a:pt x="857" y="1224"/>
                </a:cubicBezTo>
                <a:cubicBezTo>
                  <a:pt x="843" y="1224"/>
                  <a:pt x="843" y="1224"/>
                  <a:pt x="843" y="1224"/>
                </a:cubicBezTo>
                <a:cubicBezTo>
                  <a:pt x="843" y="1375"/>
                  <a:pt x="843" y="1375"/>
                  <a:pt x="843" y="1375"/>
                </a:cubicBezTo>
                <a:cubicBezTo>
                  <a:pt x="828" y="1375"/>
                  <a:pt x="828" y="1375"/>
                  <a:pt x="828" y="1375"/>
                </a:cubicBezTo>
                <a:cubicBezTo>
                  <a:pt x="828" y="1387"/>
                  <a:pt x="828" y="1387"/>
                  <a:pt x="828" y="1387"/>
                </a:cubicBezTo>
                <a:cubicBezTo>
                  <a:pt x="816" y="1387"/>
                  <a:pt x="816" y="1387"/>
                  <a:pt x="816" y="1387"/>
                </a:cubicBezTo>
                <a:cubicBezTo>
                  <a:pt x="816" y="1403"/>
                  <a:pt x="816" y="1403"/>
                  <a:pt x="816" y="1403"/>
                </a:cubicBezTo>
                <a:cubicBezTo>
                  <a:pt x="804" y="1403"/>
                  <a:pt x="804" y="1403"/>
                  <a:pt x="804" y="1403"/>
                </a:cubicBezTo>
                <a:cubicBezTo>
                  <a:pt x="787" y="1393"/>
                  <a:pt x="787" y="1393"/>
                  <a:pt x="787" y="1393"/>
                </a:cubicBezTo>
                <a:cubicBezTo>
                  <a:pt x="787" y="1193"/>
                  <a:pt x="787" y="1193"/>
                  <a:pt x="787" y="1193"/>
                </a:cubicBezTo>
                <a:cubicBezTo>
                  <a:pt x="691" y="1193"/>
                  <a:pt x="691" y="1193"/>
                  <a:pt x="691" y="1193"/>
                </a:cubicBezTo>
                <a:cubicBezTo>
                  <a:pt x="691" y="1427"/>
                  <a:pt x="691" y="1427"/>
                  <a:pt x="691" y="1427"/>
                </a:cubicBezTo>
                <a:cubicBezTo>
                  <a:pt x="664" y="1427"/>
                  <a:pt x="664" y="1427"/>
                  <a:pt x="664" y="1427"/>
                </a:cubicBezTo>
                <a:cubicBezTo>
                  <a:pt x="664" y="1445"/>
                  <a:pt x="664" y="1445"/>
                  <a:pt x="664" y="1445"/>
                </a:cubicBezTo>
                <a:cubicBezTo>
                  <a:pt x="640" y="1445"/>
                  <a:pt x="640" y="1445"/>
                  <a:pt x="640" y="1445"/>
                </a:cubicBezTo>
                <a:cubicBezTo>
                  <a:pt x="640" y="1436"/>
                  <a:pt x="640" y="1436"/>
                  <a:pt x="640" y="1436"/>
                </a:cubicBezTo>
                <a:cubicBezTo>
                  <a:pt x="625" y="1436"/>
                  <a:pt x="625" y="1436"/>
                  <a:pt x="625" y="1436"/>
                </a:cubicBezTo>
                <a:cubicBezTo>
                  <a:pt x="625" y="1237"/>
                  <a:pt x="625" y="1237"/>
                  <a:pt x="625" y="1237"/>
                </a:cubicBezTo>
                <a:cubicBezTo>
                  <a:pt x="601" y="1237"/>
                  <a:pt x="601" y="1237"/>
                  <a:pt x="601" y="1237"/>
                </a:cubicBezTo>
                <a:cubicBezTo>
                  <a:pt x="601" y="1228"/>
                  <a:pt x="601" y="1228"/>
                  <a:pt x="601" y="1228"/>
                </a:cubicBezTo>
                <a:cubicBezTo>
                  <a:pt x="536" y="1228"/>
                  <a:pt x="536" y="1228"/>
                  <a:pt x="536" y="1228"/>
                </a:cubicBezTo>
                <a:cubicBezTo>
                  <a:pt x="536" y="1241"/>
                  <a:pt x="536" y="1241"/>
                  <a:pt x="536" y="1241"/>
                </a:cubicBezTo>
                <a:cubicBezTo>
                  <a:pt x="515" y="1241"/>
                  <a:pt x="515" y="1241"/>
                  <a:pt x="515" y="1241"/>
                </a:cubicBezTo>
                <a:cubicBezTo>
                  <a:pt x="515" y="1227"/>
                  <a:pt x="515" y="1227"/>
                  <a:pt x="515" y="1227"/>
                </a:cubicBezTo>
                <a:cubicBezTo>
                  <a:pt x="501" y="1227"/>
                  <a:pt x="501" y="1227"/>
                  <a:pt x="501" y="1227"/>
                </a:cubicBezTo>
                <a:cubicBezTo>
                  <a:pt x="501" y="1227"/>
                  <a:pt x="487" y="1169"/>
                  <a:pt x="456" y="1169"/>
                </a:cubicBezTo>
                <a:cubicBezTo>
                  <a:pt x="425" y="1169"/>
                  <a:pt x="401" y="1224"/>
                  <a:pt x="401" y="1224"/>
                </a:cubicBezTo>
                <a:cubicBezTo>
                  <a:pt x="392" y="1224"/>
                  <a:pt x="392" y="1224"/>
                  <a:pt x="392" y="1224"/>
                </a:cubicBezTo>
                <a:cubicBezTo>
                  <a:pt x="392" y="1243"/>
                  <a:pt x="392" y="1243"/>
                  <a:pt x="392" y="1243"/>
                </a:cubicBezTo>
                <a:cubicBezTo>
                  <a:pt x="373" y="1243"/>
                  <a:pt x="373" y="1243"/>
                  <a:pt x="373" y="1243"/>
                </a:cubicBezTo>
                <a:cubicBezTo>
                  <a:pt x="373" y="1233"/>
                  <a:pt x="373" y="1233"/>
                  <a:pt x="373" y="1233"/>
                </a:cubicBezTo>
                <a:cubicBezTo>
                  <a:pt x="320" y="1233"/>
                  <a:pt x="320" y="1233"/>
                  <a:pt x="320" y="1233"/>
                </a:cubicBezTo>
                <a:cubicBezTo>
                  <a:pt x="320" y="1245"/>
                  <a:pt x="320" y="1245"/>
                  <a:pt x="320" y="1245"/>
                </a:cubicBezTo>
                <a:cubicBezTo>
                  <a:pt x="303" y="1245"/>
                  <a:pt x="303" y="1245"/>
                  <a:pt x="303" y="1245"/>
                </a:cubicBezTo>
                <a:cubicBezTo>
                  <a:pt x="288" y="1257"/>
                  <a:pt x="288" y="1257"/>
                  <a:pt x="288" y="1257"/>
                </a:cubicBezTo>
                <a:cubicBezTo>
                  <a:pt x="288" y="1331"/>
                  <a:pt x="288" y="1331"/>
                  <a:pt x="288" y="1331"/>
                </a:cubicBezTo>
                <a:cubicBezTo>
                  <a:pt x="268" y="1331"/>
                  <a:pt x="268" y="1331"/>
                  <a:pt x="268" y="1331"/>
                </a:cubicBezTo>
                <a:cubicBezTo>
                  <a:pt x="268" y="1373"/>
                  <a:pt x="268" y="1373"/>
                  <a:pt x="268" y="1373"/>
                </a:cubicBezTo>
                <a:cubicBezTo>
                  <a:pt x="252" y="1373"/>
                  <a:pt x="252" y="1373"/>
                  <a:pt x="252" y="1373"/>
                </a:cubicBezTo>
                <a:cubicBezTo>
                  <a:pt x="252" y="1325"/>
                  <a:pt x="252" y="1325"/>
                  <a:pt x="252" y="1325"/>
                </a:cubicBezTo>
                <a:cubicBezTo>
                  <a:pt x="236" y="1325"/>
                  <a:pt x="236" y="1325"/>
                  <a:pt x="236" y="1325"/>
                </a:cubicBezTo>
                <a:cubicBezTo>
                  <a:pt x="236" y="1342"/>
                  <a:pt x="236" y="1342"/>
                  <a:pt x="236" y="1342"/>
                </a:cubicBezTo>
                <a:cubicBezTo>
                  <a:pt x="218" y="1342"/>
                  <a:pt x="218" y="1342"/>
                  <a:pt x="218" y="1342"/>
                </a:cubicBezTo>
                <a:cubicBezTo>
                  <a:pt x="218" y="1331"/>
                  <a:pt x="218" y="1331"/>
                  <a:pt x="218" y="1331"/>
                </a:cubicBezTo>
                <a:cubicBezTo>
                  <a:pt x="195" y="1331"/>
                  <a:pt x="195" y="1331"/>
                  <a:pt x="195" y="1331"/>
                </a:cubicBezTo>
                <a:cubicBezTo>
                  <a:pt x="195" y="1312"/>
                  <a:pt x="195" y="1312"/>
                  <a:pt x="195" y="1312"/>
                </a:cubicBezTo>
                <a:cubicBezTo>
                  <a:pt x="182" y="1299"/>
                  <a:pt x="182" y="1299"/>
                  <a:pt x="182" y="1299"/>
                </a:cubicBezTo>
                <a:cubicBezTo>
                  <a:pt x="168" y="1283"/>
                  <a:pt x="168" y="1283"/>
                  <a:pt x="168" y="1283"/>
                </a:cubicBezTo>
                <a:cubicBezTo>
                  <a:pt x="134" y="1283"/>
                  <a:pt x="134" y="1283"/>
                  <a:pt x="134" y="1283"/>
                </a:cubicBezTo>
                <a:cubicBezTo>
                  <a:pt x="102" y="1307"/>
                  <a:pt x="102" y="1307"/>
                  <a:pt x="102" y="1307"/>
                </a:cubicBezTo>
                <a:cubicBezTo>
                  <a:pt x="78" y="1307"/>
                  <a:pt x="78" y="1307"/>
                  <a:pt x="78" y="1307"/>
                </a:cubicBezTo>
                <a:cubicBezTo>
                  <a:pt x="78" y="1401"/>
                  <a:pt x="78" y="1401"/>
                  <a:pt x="78" y="1401"/>
                </a:cubicBezTo>
                <a:cubicBezTo>
                  <a:pt x="56" y="1357"/>
                  <a:pt x="56" y="1357"/>
                  <a:pt x="56" y="1357"/>
                </a:cubicBezTo>
                <a:cubicBezTo>
                  <a:pt x="56" y="1333"/>
                  <a:pt x="56" y="1333"/>
                  <a:pt x="56" y="1333"/>
                </a:cubicBezTo>
                <a:cubicBezTo>
                  <a:pt x="0" y="1333"/>
                  <a:pt x="0" y="1333"/>
                  <a:pt x="0" y="1333"/>
                </a:cubicBezTo>
                <a:cubicBezTo>
                  <a:pt x="0" y="1542"/>
                  <a:pt x="0" y="1542"/>
                  <a:pt x="0" y="1542"/>
                </a:cubicBezTo>
                <a:cubicBezTo>
                  <a:pt x="8000" y="1542"/>
                  <a:pt x="8000" y="1542"/>
                  <a:pt x="8000" y="1542"/>
                </a:cubicBezTo>
                <a:cubicBezTo>
                  <a:pt x="8000" y="1472"/>
                  <a:pt x="8000" y="1472"/>
                  <a:pt x="8000" y="1472"/>
                </a:cubicBezTo>
                <a:lnTo>
                  <a:pt x="7978" y="1472"/>
                </a:lnTo>
                <a:close/>
                <a:moveTo>
                  <a:pt x="3369" y="1457"/>
                </a:moveTo>
                <a:cubicBezTo>
                  <a:pt x="3356" y="1457"/>
                  <a:pt x="3356" y="1457"/>
                  <a:pt x="3356" y="1457"/>
                </a:cubicBezTo>
                <a:cubicBezTo>
                  <a:pt x="3356" y="1408"/>
                  <a:pt x="3356" y="1408"/>
                  <a:pt x="3356" y="1408"/>
                </a:cubicBezTo>
                <a:cubicBezTo>
                  <a:pt x="3369" y="1408"/>
                  <a:pt x="3369" y="1408"/>
                  <a:pt x="3369" y="1408"/>
                </a:cubicBezTo>
                <a:lnTo>
                  <a:pt x="3369" y="1457"/>
                </a:lnTo>
                <a:close/>
                <a:moveTo>
                  <a:pt x="3369" y="1389"/>
                </a:moveTo>
                <a:cubicBezTo>
                  <a:pt x="3356" y="1389"/>
                  <a:pt x="3356" y="1389"/>
                  <a:pt x="3356" y="1389"/>
                </a:cubicBezTo>
                <a:cubicBezTo>
                  <a:pt x="3356" y="1335"/>
                  <a:pt x="3356" y="1335"/>
                  <a:pt x="3356" y="1335"/>
                </a:cubicBezTo>
                <a:cubicBezTo>
                  <a:pt x="3369" y="1335"/>
                  <a:pt x="3369" y="1335"/>
                  <a:pt x="3369" y="1335"/>
                </a:cubicBezTo>
                <a:lnTo>
                  <a:pt x="3369" y="1389"/>
                </a:lnTo>
                <a:close/>
                <a:moveTo>
                  <a:pt x="3356" y="1141"/>
                </a:moveTo>
                <a:cubicBezTo>
                  <a:pt x="3356" y="1098"/>
                  <a:pt x="3356" y="1098"/>
                  <a:pt x="3356" y="1098"/>
                </a:cubicBezTo>
                <a:cubicBezTo>
                  <a:pt x="3356" y="1098"/>
                  <a:pt x="3373" y="1103"/>
                  <a:pt x="3373" y="1119"/>
                </a:cubicBezTo>
                <a:cubicBezTo>
                  <a:pt x="3373" y="1136"/>
                  <a:pt x="3356" y="1141"/>
                  <a:pt x="3356" y="1141"/>
                </a:cubicBezTo>
                <a:close/>
                <a:moveTo>
                  <a:pt x="3356" y="1060"/>
                </a:moveTo>
                <a:cubicBezTo>
                  <a:pt x="3356" y="1024"/>
                  <a:pt x="3356" y="1024"/>
                  <a:pt x="3356" y="1024"/>
                </a:cubicBezTo>
                <a:cubicBezTo>
                  <a:pt x="3356" y="1024"/>
                  <a:pt x="3373" y="1029"/>
                  <a:pt x="3373" y="1042"/>
                </a:cubicBezTo>
                <a:cubicBezTo>
                  <a:pt x="3373" y="1055"/>
                  <a:pt x="3356" y="1060"/>
                  <a:pt x="3356" y="1060"/>
                </a:cubicBezTo>
                <a:close/>
                <a:moveTo>
                  <a:pt x="3356" y="988"/>
                </a:moveTo>
                <a:cubicBezTo>
                  <a:pt x="3356" y="950"/>
                  <a:pt x="3356" y="950"/>
                  <a:pt x="3356" y="950"/>
                </a:cubicBezTo>
                <a:cubicBezTo>
                  <a:pt x="3356" y="950"/>
                  <a:pt x="3373" y="953"/>
                  <a:pt x="3373" y="969"/>
                </a:cubicBezTo>
                <a:cubicBezTo>
                  <a:pt x="3373" y="985"/>
                  <a:pt x="3356" y="988"/>
                  <a:pt x="3356" y="988"/>
                </a:cubicBezTo>
                <a:close/>
                <a:moveTo>
                  <a:pt x="3356" y="911"/>
                </a:moveTo>
                <a:cubicBezTo>
                  <a:pt x="3356" y="872"/>
                  <a:pt x="3356" y="872"/>
                  <a:pt x="3356" y="872"/>
                </a:cubicBezTo>
                <a:cubicBezTo>
                  <a:pt x="3356" y="872"/>
                  <a:pt x="3373" y="878"/>
                  <a:pt x="3373" y="891"/>
                </a:cubicBezTo>
                <a:cubicBezTo>
                  <a:pt x="3373" y="905"/>
                  <a:pt x="3356" y="911"/>
                  <a:pt x="3356" y="911"/>
                </a:cubicBezTo>
                <a:close/>
                <a:moveTo>
                  <a:pt x="3356" y="835"/>
                </a:moveTo>
                <a:cubicBezTo>
                  <a:pt x="3356" y="796"/>
                  <a:pt x="3356" y="796"/>
                  <a:pt x="3356" y="796"/>
                </a:cubicBezTo>
                <a:cubicBezTo>
                  <a:pt x="3356" y="796"/>
                  <a:pt x="3373" y="800"/>
                  <a:pt x="3373" y="815"/>
                </a:cubicBezTo>
                <a:cubicBezTo>
                  <a:pt x="3373" y="831"/>
                  <a:pt x="3356" y="835"/>
                  <a:pt x="3356" y="835"/>
                </a:cubicBezTo>
                <a:close/>
                <a:moveTo>
                  <a:pt x="3356" y="756"/>
                </a:moveTo>
                <a:cubicBezTo>
                  <a:pt x="3356" y="718"/>
                  <a:pt x="3356" y="718"/>
                  <a:pt x="3356" y="718"/>
                </a:cubicBezTo>
                <a:cubicBezTo>
                  <a:pt x="3356" y="718"/>
                  <a:pt x="3373" y="720"/>
                  <a:pt x="3373" y="737"/>
                </a:cubicBezTo>
                <a:cubicBezTo>
                  <a:pt x="3373" y="754"/>
                  <a:pt x="3356" y="756"/>
                  <a:pt x="3356" y="756"/>
                </a:cubicBezTo>
                <a:close/>
                <a:moveTo>
                  <a:pt x="5556" y="570"/>
                </a:moveTo>
                <a:cubicBezTo>
                  <a:pt x="5508" y="582"/>
                  <a:pt x="5508" y="582"/>
                  <a:pt x="5508" y="582"/>
                </a:cubicBezTo>
                <a:cubicBezTo>
                  <a:pt x="5490" y="529"/>
                  <a:pt x="5490" y="529"/>
                  <a:pt x="5490" y="529"/>
                </a:cubicBezTo>
                <a:cubicBezTo>
                  <a:pt x="5566" y="508"/>
                  <a:pt x="5566" y="508"/>
                  <a:pt x="5566" y="508"/>
                </a:cubicBezTo>
                <a:lnTo>
                  <a:pt x="5556" y="570"/>
                </a:lnTo>
                <a:close/>
              </a:path>
            </a:pathLst>
          </a:custGeom>
          <a:noFill/>
          <a:ln>
            <a:gradFill>
              <a:gsLst>
                <a:gs pos="0">
                  <a:schemeClr val="accent1">
                    <a:lumMod val="5000"/>
                    <a:lumOff val="95000"/>
                  </a:schemeClr>
                </a:gs>
                <a:gs pos="100000">
                  <a:srgbClr val="28A9D6">
                    <a:alpha val="75000"/>
                  </a:srgbClr>
                </a:gs>
              </a:gsLst>
              <a:lin ang="5400000" scaled="1"/>
            </a:gradFill>
          </a:ln>
          <a:effectLst/>
        </p:spPr>
        <p:txBody>
          <a:bodyPr vert="horz" wrap="square" lIns="121920" tIns="60960" rIns="121920" bIns="60960" numCol="1" anchor="t" anchorCtr="0" compatLnSpc="1"/>
          <a:lstStyle/>
          <a:p>
            <a:pPr fontAlgn="base"/>
            <a:endParaRPr lang="zh-CN" altLang="en-US" sz="2400" strike="noStrike" noProof="1"/>
          </a:p>
        </p:txBody>
      </p:sp>
      <p:cxnSp>
        <p:nvCxnSpPr>
          <p:cNvPr id="24" name="直接连接符 23" hidden="1"/>
          <p:cNvCxnSpPr/>
          <p:nvPr userDrawn="1"/>
        </p:nvCxnSpPr>
        <p:spPr>
          <a:xfrm>
            <a:off x="3181350" y="431800"/>
            <a:ext cx="0" cy="525463"/>
          </a:xfrm>
          <a:prstGeom prst="line">
            <a:avLst/>
          </a:prstGeom>
          <a:ln>
            <a:solidFill>
              <a:srgbClr val="28A9D6"/>
            </a:solidFill>
          </a:ln>
        </p:spPr>
        <p:style>
          <a:lnRef idx="1">
            <a:schemeClr val="accent1"/>
          </a:lnRef>
          <a:fillRef idx="0">
            <a:schemeClr val="accent1"/>
          </a:fillRef>
          <a:effectRef idx="0">
            <a:schemeClr val="accent1"/>
          </a:effectRef>
          <a:fontRef idx="minor">
            <a:schemeClr val="tx1"/>
          </a:fontRef>
        </p:style>
      </p:cxnSp>
      <p:sp>
        <p:nvSpPr>
          <p:cNvPr id="29" name="任意多边形 28"/>
          <p:cNvSpPr/>
          <p:nvPr userDrawn="1"/>
        </p:nvSpPr>
        <p:spPr>
          <a:xfrm flipV="1">
            <a:off x="174625" y="423863"/>
            <a:ext cx="1457325" cy="431800"/>
          </a:xfrm>
          <a:custGeom>
            <a:avLst/>
            <a:gdLst>
              <a:gd name="connsiteX0" fmla="*/ 167822 w 1386790"/>
              <a:gd name="connsiteY0" fmla="*/ 524933 h 524933"/>
              <a:gd name="connsiteX1" fmla="*/ 168846 w 1386790"/>
              <a:gd name="connsiteY1" fmla="*/ 524933 h 524933"/>
              <a:gd name="connsiteX2" fmla="*/ 168846 w 1386790"/>
              <a:gd name="connsiteY2" fmla="*/ 14598 h 524933"/>
              <a:gd name="connsiteX3" fmla="*/ 1386790 w 1386790"/>
              <a:gd name="connsiteY3" fmla="*/ 14598 h 524933"/>
              <a:gd name="connsiteX4" fmla="*/ 1386790 w 1386790"/>
              <a:gd name="connsiteY4" fmla="*/ 0 h 524933"/>
              <a:gd name="connsiteX5" fmla="*/ 167822 w 1386790"/>
              <a:gd name="connsiteY5" fmla="*/ 0 h 524933"/>
              <a:gd name="connsiteX6" fmla="*/ 152999 w 1386790"/>
              <a:gd name="connsiteY6" fmla="*/ 0 h 524933"/>
              <a:gd name="connsiteX7" fmla="*/ 152999 w 1386790"/>
              <a:gd name="connsiteY7" fmla="*/ 507260 h 524933"/>
              <a:gd name="connsiteX8" fmla="*/ 107280 w 1386790"/>
              <a:gd name="connsiteY8" fmla="*/ 507260 h 524933"/>
              <a:gd name="connsiteX9" fmla="*/ 107280 w 1386790"/>
              <a:gd name="connsiteY9" fmla="*/ 0 h 524933"/>
              <a:gd name="connsiteX10" fmla="*/ 0 w 1386790"/>
              <a:gd name="connsiteY10" fmla="*/ 0 h 524933"/>
              <a:gd name="connsiteX11" fmla="*/ 0 w 1386790"/>
              <a:gd name="connsiteY11" fmla="*/ 524932 h 524933"/>
              <a:gd name="connsiteX12" fmla="*/ 33834 w 1386790"/>
              <a:gd name="connsiteY12" fmla="*/ 524932 h 524933"/>
              <a:gd name="connsiteX13" fmla="*/ 33834 w 1386790"/>
              <a:gd name="connsiteY13" fmla="*/ 23810 h 524933"/>
              <a:gd name="connsiteX14" fmla="*/ 79553 w 1386790"/>
              <a:gd name="connsiteY14" fmla="*/ 23810 h 524933"/>
              <a:gd name="connsiteX15" fmla="*/ 79553 w 1386790"/>
              <a:gd name="connsiteY15" fmla="*/ 524932 h 524933"/>
              <a:gd name="connsiteX16" fmla="*/ 167822 w 1386790"/>
              <a:gd name="connsiteY16" fmla="*/ 524932 h 524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86790" h="524933">
                <a:moveTo>
                  <a:pt x="167822" y="524933"/>
                </a:moveTo>
                <a:lnTo>
                  <a:pt x="168846" y="524933"/>
                </a:lnTo>
                <a:lnTo>
                  <a:pt x="168846" y="14598"/>
                </a:lnTo>
                <a:lnTo>
                  <a:pt x="1386790" y="14598"/>
                </a:lnTo>
                <a:lnTo>
                  <a:pt x="1386790" y="0"/>
                </a:lnTo>
                <a:lnTo>
                  <a:pt x="167822" y="0"/>
                </a:lnTo>
                <a:lnTo>
                  <a:pt x="152999" y="0"/>
                </a:lnTo>
                <a:lnTo>
                  <a:pt x="152999" y="507260"/>
                </a:lnTo>
                <a:lnTo>
                  <a:pt x="107280" y="507260"/>
                </a:lnTo>
                <a:lnTo>
                  <a:pt x="107280" y="0"/>
                </a:lnTo>
                <a:lnTo>
                  <a:pt x="0" y="0"/>
                </a:lnTo>
                <a:lnTo>
                  <a:pt x="0" y="524932"/>
                </a:lnTo>
                <a:lnTo>
                  <a:pt x="33834" y="524932"/>
                </a:lnTo>
                <a:lnTo>
                  <a:pt x="33834" y="23810"/>
                </a:lnTo>
                <a:lnTo>
                  <a:pt x="79553" y="23810"/>
                </a:lnTo>
                <a:lnTo>
                  <a:pt x="79553" y="524932"/>
                </a:lnTo>
                <a:lnTo>
                  <a:pt x="167822" y="524932"/>
                </a:lnTo>
                <a:close/>
              </a:path>
            </a:pathLst>
          </a:cu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endParaRPr lang="zh-CN" altLang="en-US" strike="noStrike" noProof="1"/>
          </a:p>
        </p:txBody>
      </p:sp>
      <p:sp>
        <p:nvSpPr>
          <p:cNvPr id="26" name="矩形 25"/>
          <p:cNvSpPr/>
          <p:nvPr userDrawn="1"/>
        </p:nvSpPr>
        <p:spPr>
          <a:xfrm rot="10800000" flipV="1">
            <a:off x="774700" y="419100"/>
            <a:ext cx="9996488" cy="436563"/>
          </a:xfrm>
          <a:prstGeom prst="rect">
            <a:avLst/>
          </a:prstGeom>
          <a:gradFill>
            <a:gsLst>
              <a:gs pos="45000">
                <a:srgbClr val="71C6E4"/>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88390" fontAlgn="auto">
              <a:spcBef>
                <a:spcPts val="0"/>
              </a:spcBef>
              <a:spcAft>
                <a:spcPts val="0"/>
              </a:spcAft>
              <a:defRPr/>
            </a:pPr>
            <a:endParaRPr lang="zh-CN" altLang="en-US" strike="noStrike" noProof="1">
              <a:solidFill>
                <a:srgbClr val="009999"/>
              </a:solidFill>
              <a:latin typeface="微软雅黑" panose="020B0503020204020204" charset="-122"/>
              <a:ea typeface="微软雅黑" panose="020B0503020204020204" charset="-122"/>
            </a:endParaRPr>
          </a:p>
        </p:txBody>
      </p:sp>
      <p:pic>
        <p:nvPicPr>
          <p:cNvPr id="16408" name="图片 7" descr="灵康药业LOGO"/>
          <p:cNvPicPr>
            <a:picLocks noChangeAspect="1"/>
          </p:cNvPicPr>
          <p:nvPr userDrawn="1"/>
        </p:nvPicPr>
        <p:blipFill>
          <a:blip r:embed="rId2"/>
          <a:srcRect r="81261" b="22964"/>
          <a:stretch>
            <a:fillRect/>
          </a:stretch>
        </p:blipFill>
        <p:spPr>
          <a:xfrm>
            <a:off x="10920413" y="361950"/>
            <a:ext cx="561975" cy="557213"/>
          </a:xfrm>
          <a:prstGeom prst="rect">
            <a:avLst/>
          </a:prstGeom>
          <a:noFill/>
          <a:ln w="9525">
            <a:noFill/>
          </a:ln>
        </p:spPr>
      </p:pic>
      <p:sp>
        <p:nvSpPr>
          <p:cNvPr id="4" name="灯片编号占位符 3"/>
          <p:cNvSpPr>
            <a:spLocks noGrp="1"/>
          </p:cNvSpPr>
          <p:nvPr>
            <p:ph type="sldNum" sz="quarter" idx="12"/>
          </p:nvPr>
        </p:nvSpPr>
        <p:spPr>
          <a:xfrm>
            <a:off x="1036638" y="6334125"/>
            <a:ext cx="292100" cy="284163"/>
          </a:xfrm>
          <a:prstGeom prst="rect">
            <a:avLst/>
          </a:prstGeom>
        </p:spPr>
        <p:txBody>
          <a:bodyPr vert="horz" wrap="square" lIns="0" tIns="0" rIns="0" bIns="0" rtlCol="0" anchor="ctr" anchorCtr="1"/>
          <a:lstStyle>
            <a:lvl1pPr algn="ctr">
              <a:defRPr sz="1200">
                <a:solidFill>
                  <a:schemeClr val="tx1"/>
                </a:solidFill>
              </a:defRPr>
            </a:lvl1pPr>
          </a:lstStyle>
          <a:p>
            <a:pPr fontAlgn="auto"/>
            <a:fld id="{55183D58-648D-4475-BEF8-624F48514A30}" type="slidenum">
              <a:rPr lang="zh-CN" altLang="en-US" strike="noStrike" noProof="1" smtClean="0">
                <a:latin typeface="+mn-lt"/>
                <a:ea typeface="+mn-ea"/>
                <a:cs typeface="+mn-cs"/>
              </a:rPr>
            </a:fld>
            <a:endParaRPr lang="zh-CN" altLang="en-US" strike="noStrike" noProof="1" dirty="0"/>
          </a:p>
        </p:txBody>
      </p:sp>
      <p:sp>
        <p:nvSpPr>
          <p:cNvPr id="2" name="日期占位符 1"/>
          <p:cNvSpPr>
            <a:spLocks noGrp="1"/>
          </p:cNvSpPr>
          <p:nvPr>
            <p:ph type="dt" sz="half" idx="13"/>
          </p:nvPr>
        </p:nvSpPr>
        <p:spPr>
          <a:xfrm>
            <a:off x="838200" y="6356350"/>
            <a:ext cx="2743200" cy="365125"/>
          </a:xfrm>
          <a:prstGeom prst="rect">
            <a:avLst/>
          </a:prstGeom>
        </p:spPr>
        <p:txBody>
          <a:bodyPr vert="horz" lIns="91440" tIns="45720" rIns="91440" bIns="45720" rtlCol="0" anchor="ct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4"/>
          </p:nvPr>
        </p:nvSpPr>
        <p:spPr>
          <a:xfrm>
            <a:off x="4038600" y="6356350"/>
            <a:ext cx="4114800" cy="365125"/>
          </a:xfrm>
          <a:prstGeom prst="rect">
            <a:avLst/>
          </a:prstGeom>
        </p:spPr>
        <p:txBody>
          <a:bodyPr vert="horz" lIns="91440" tIns="45720" rIns="91440" bIns="45720" rtlCol="0" anchor="ct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med">
        <p14:reveal/>
      </p:transition>
    </mc:Choice>
    <mc:Fallback>
      <p:transition spd="med">
        <p:fade/>
      </p:transition>
    </mc:Fallback>
  </mc:AlternateContent>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综述">
    <p:spTree>
      <p:nvGrpSpPr>
        <p:cNvPr id="1" name=""/>
        <p:cNvGrpSpPr/>
        <p:nvPr/>
      </p:nvGrpSpPr>
      <p:grpSpPr>
        <a:xfrm>
          <a:off x="0" y="0"/>
          <a:ext cx="0" cy="0"/>
          <a:chOff x="0" y="0"/>
          <a:chExt cx="0" cy="0"/>
        </a:xfrm>
      </p:grpSpPr>
      <p:sp>
        <p:nvSpPr>
          <p:cNvPr id="20" name="矩形 19"/>
          <p:cNvSpPr/>
          <p:nvPr userDrawn="1"/>
        </p:nvSpPr>
        <p:spPr>
          <a:xfrm>
            <a:off x="0" y="6508750"/>
            <a:ext cx="12192000" cy="349250"/>
          </a:xfrm>
          <a:prstGeom prst="rect">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fontAlgn="base"/>
            <a:endParaRPr lang="zh-CN" altLang="en-US" sz="100" strike="noStrike" noProof="1"/>
          </a:p>
        </p:txBody>
      </p:sp>
      <p:sp>
        <p:nvSpPr>
          <p:cNvPr id="17412" name="文本框 24"/>
          <p:cNvSpPr txBox="1"/>
          <p:nvPr userDrawn="1"/>
        </p:nvSpPr>
        <p:spPr>
          <a:xfrm>
            <a:off x="561975" y="6508750"/>
            <a:ext cx="2109788" cy="336550"/>
          </a:xfrm>
          <a:prstGeom prst="rect">
            <a:avLst/>
          </a:prstGeom>
          <a:noFill/>
          <a:ln w="9525">
            <a:noFill/>
          </a:ln>
        </p:spPr>
        <p:txBody>
          <a:bodyPr wrap="none" lIns="91440" tIns="45720" rIns="91440" bIns="45720" anchor="t" anchorCtr="0">
            <a:spAutoFit/>
          </a:bodyPr>
          <a:p>
            <a:pPr lvl="0" indent="0" eaLnBrk="0" hangingPunct="0"/>
            <a:r>
              <a:rPr lang="zh-CN" altLang="en-US" sz="1600" dirty="0">
                <a:solidFill>
                  <a:schemeClr val="bg1"/>
                </a:solidFill>
                <a:latin typeface="微软雅黑" panose="020B0503020204020204" charset="-122"/>
                <a:ea typeface="微软雅黑" panose="020B0503020204020204" charset="-122"/>
              </a:rPr>
              <a:t>第三部分     材料方法</a:t>
            </a:r>
            <a:endParaRPr lang="zh-CN" altLang="en-US" sz="1600" dirty="0">
              <a:solidFill>
                <a:schemeClr val="bg1"/>
              </a:solidFill>
              <a:latin typeface="微软雅黑" panose="020B0503020204020204" charset="-122"/>
              <a:ea typeface="微软雅黑" panose="020B0503020204020204" charset="-122"/>
            </a:endParaRPr>
          </a:p>
        </p:txBody>
      </p:sp>
      <p:sp>
        <p:nvSpPr>
          <p:cNvPr id="26" name="矩形 25"/>
          <p:cNvSpPr/>
          <p:nvPr userDrawn="1"/>
        </p:nvSpPr>
        <p:spPr>
          <a:xfrm>
            <a:off x="0" y="0"/>
            <a:ext cx="12192000" cy="898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fontAlgn="base"/>
            <a:endParaRPr lang="zh-CN" altLang="en-US" sz="100" strike="noStrike" noProof="1"/>
          </a:p>
        </p:txBody>
      </p:sp>
      <p:sp>
        <p:nvSpPr>
          <p:cNvPr id="10" name="矩形 9"/>
          <p:cNvSpPr/>
          <p:nvPr userDrawn="1"/>
        </p:nvSpPr>
        <p:spPr>
          <a:xfrm>
            <a:off x="10731500" y="6508750"/>
            <a:ext cx="1460500" cy="349250"/>
          </a:xfrm>
          <a:prstGeom prst="rect">
            <a:avLst/>
          </a:prstGeom>
          <a:solidFill>
            <a:srgbClr val="57C6C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fontAlgn="base"/>
            <a:endParaRPr lang="zh-CN" altLang="en-US" sz="100" strike="noStrike" noProof="1"/>
          </a:p>
        </p:txBody>
      </p:sp>
      <p:sp>
        <p:nvSpPr>
          <p:cNvPr id="12" name="等腰三角形 11"/>
          <p:cNvSpPr/>
          <p:nvPr userDrawn="1"/>
        </p:nvSpPr>
        <p:spPr>
          <a:xfrm rot="5400000">
            <a:off x="11768138" y="6624638"/>
            <a:ext cx="158750" cy="136525"/>
          </a:xfrm>
          <a:prstGeom prst="triangle">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fontAlgn="base"/>
            <a:endParaRPr lang="zh-CN" altLang="en-US" sz="100" strike="noStrike" noProof="1"/>
          </a:p>
        </p:txBody>
      </p:sp>
      <p:sp>
        <p:nvSpPr>
          <p:cNvPr id="13" name="等腰三角形 12"/>
          <p:cNvSpPr/>
          <p:nvPr userDrawn="1"/>
        </p:nvSpPr>
        <p:spPr>
          <a:xfrm rot="16200000">
            <a:off x="11035506" y="6623844"/>
            <a:ext cx="158750" cy="138113"/>
          </a:xfrm>
          <a:prstGeom prst="triangle">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fontAlgn="base"/>
            <a:endParaRPr lang="zh-CN" altLang="en-US" sz="100" strike="noStrike" noProof="1"/>
          </a:p>
        </p:txBody>
      </p:sp>
      <p:sp>
        <p:nvSpPr>
          <p:cNvPr id="14" name="矩形 13"/>
          <p:cNvSpPr/>
          <p:nvPr userDrawn="1"/>
        </p:nvSpPr>
        <p:spPr>
          <a:xfrm>
            <a:off x="0" y="144463"/>
            <a:ext cx="128588" cy="554038"/>
          </a:xfrm>
          <a:prstGeom prst="rect">
            <a:avLst/>
          </a:prstGeom>
          <a:solidFill>
            <a:srgbClr val="57C6C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fontAlgn="base"/>
            <a:endParaRPr lang="zh-CN" altLang="en-US" sz="100" strike="noStrike" noProof="1"/>
          </a:p>
        </p:txBody>
      </p:sp>
      <p:sp>
        <p:nvSpPr>
          <p:cNvPr id="15" name="矩形 14"/>
          <p:cNvSpPr/>
          <p:nvPr userDrawn="1"/>
        </p:nvSpPr>
        <p:spPr>
          <a:xfrm>
            <a:off x="11337925" y="6524625"/>
            <a:ext cx="287338" cy="317500"/>
          </a:xfrm>
          <a:prstGeom prst="rect">
            <a:avLst/>
          </a:prstGeom>
        </p:spPr>
        <p:txBody>
          <a:bodyPr wrap="none" lIns="91440" tIns="45720" rIns="91440" bIns="45720" anchor="ctr">
            <a:spAutoFit/>
          </a:bodyPr>
          <a:lstStyle/>
          <a:p>
            <a:pPr marL="0" marR="0" indent="0" algn="ctr" defTabSz="914400" rtl="0" eaLnBrk="0" fontAlgn="ctr" latinLnBrk="0" hangingPunct="0">
              <a:lnSpc>
                <a:spcPct val="100000"/>
              </a:lnSpc>
              <a:spcBef>
                <a:spcPct val="0"/>
              </a:spcBef>
              <a:spcAft>
                <a:spcPct val="0"/>
              </a:spcAft>
              <a:buNone/>
            </a:pPr>
            <a:fld id="{170C0C04-E408-48A9-82A4-3716296300DE}" type="slidenum">
              <a:rPr kumimoji="0" lang="zh-CN" altLang="en-US" sz="1465" b="0" i="0" u="none" strike="noStrike" kern="1200" cap="none" spc="0" normalizeH="0" baseline="0" noProof="1" smtClean="0">
                <a:solidFill>
                  <a:srgbClr val="202A36"/>
                </a:solidFill>
                <a:latin typeface="Arial Unicode MS" panose="020B0604020202020204" charset="-122"/>
                <a:ea typeface="Arial Unicode MS" panose="020B0604020202020204" charset="-122"/>
                <a:cs typeface="Arial Unicode MS" panose="020B0604020202020204" charset="-122"/>
                <a:sym typeface="+mn-ea"/>
              </a:rPr>
            </a:fld>
            <a:endParaRPr kumimoji="0" lang="zh-CN" altLang="en-US" sz="1865" b="0" i="0" u="none" strike="noStrike" kern="0" cap="none" spc="0" normalizeH="0" baseline="0" noProof="1" dirty="0">
              <a:solidFill>
                <a:srgbClr val="202A36"/>
              </a:solidFill>
              <a:latin typeface="+mn-lt"/>
              <a:ea typeface="宋体" panose="02010600030101010101" pitchFamily="2" charset="-122"/>
              <a:cs typeface="+mn-cs"/>
              <a:sym typeface="+mn-ea"/>
            </a:endParaRPr>
          </a:p>
        </p:txBody>
      </p:sp>
      <p:sp>
        <p:nvSpPr>
          <p:cNvPr id="11" name="Rectangle 4"/>
          <p:cNvSpPr txBox="1">
            <a:spLocks noChangeArrowheads="1"/>
          </p:cNvSpPr>
          <p:nvPr userDrawn="1"/>
        </p:nvSpPr>
        <p:spPr bwMode="auto">
          <a:xfrm>
            <a:off x="-7937" y="7100888"/>
            <a:ext cx="12199938"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44" tIns="34272" rIns="68544" bIns="3427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base"/>
            <a:endParaRPr lang="zh-CN" altLang="zh-CN" sz="2665" strike="noStrike" noProof="1" dirty="0">
              <a:solidFill>
                <a:srgbClr val="FF0000"/>
              </a:solidFill>
              <a:latin typeface="微软雅黑" panose="020B0503020204020204" charset="-122"/>
              <a:ea typeface="微软雅黑" panose="020B050302020402020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p>
            <a:pPr marL="0" marR="0" lvl="0" indent="0" algn="r" defTabSz="914400" rtl="0" eaLnBrk="1" fontAlgn="auto" latinLnBrk="0" hangingPunct="1">
              <a:lnSpc>
                <a:spcPct val="100000"/>
              </a:lnSpc>
              <a:spcBef>
                <a:spcPct val="0"/>
              </a:spcBef>
              <a:spcAft>
                <a:spcPct val="0"/>
              </a:spcAft>
              <a:buClrTx/>
              <a:buSzTx/>
              <a:buFontTx/>
              <a:buNone/>
              <a:defRPr/>
            </a:pPr>
            <a:fld id="{84972AF8-7708-4CB7-BF05-76A620C34C72}"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3" y="4407105"/>
            <a:ext cx="10363200" cy="1362138"/>
          </a:xfrm>
        </p:spPr>
        <p:txBody>
          <a:bodyPr anchor="t"/>
          <a:lstStyle>
            <a:lvl1pPr algn="l">
              <a:defRPr sz="48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963083" y="2906852"/>
            <a:ext cx="10363200" cy="1500256"/>
          </a:xfrm>
        </p:spPr>
        <p:txBody>
          <a:bodyPr anchor="b"/>
          <a:lstStyle>
            <a:lvl1pPr marL="0" indent="0">
              <a:buNone/>
              <a:defRPr sz="2400">
                <a:solidFill>
                  <a:schemeClr val="tx1">
                    <a:tint val="75000"/>
                  </a:schemeClr>
                </a:solidFill>
              </a:defRPr>
            </a:lvl1pPr>
            <a:lvl2pPr marL="544195" indent="0">
              <a:buNone/>
              <a:defRPr sz="2100">
                <a:solidFill>
                  <a:schemeClr val="tx1">
                    <a:tint val="75000"/>
                  </a:schemeClr>
                </a:solidFill>
              </a:defRPr>
            </a:lvl2pPr>
            <a:lvl3pPr marL="1087755" indent="0">
              <a:buNone/>
              <a:defRPr sz="1900">
                <a:solidFill>
                  <a:schemeClr val="tx1">
                    <a:tint val="75000"/>
                  </a:schemeClr>
                </a:solidFill>
              </a:defRPr>
            </a:lvl3pPr>
            <a:lvl4pPr marL="1631950" indent="0">
              <a:buNone/>
              <a:defRPr sz="1700">
                <a:solidFill>
                  <a:schemeClr val="tx1">
                    <a:tint val="75000"/>
                  </a:schemeClr>
                </a:solidFill>
              </a:defRPr>
            </a:lvl4pPr>
            <a:lvl5pPr marL="2176145" indent="0">
              <a:buNone/>
              <a:defRPr sz="1700">
                <a:solidFill>
                  <a:schemeClr val="tx1">
                    <a:tint val="75000"/>
                  </a:schemeClr>
                </a:solidFill>
              </a:defRPr>
            </a:lvl5pPr>
            <a:lvl6pPr marL="2720340" indent="0">
              <a:buNone/>
              <a:defRPr sz="1700">
                <a:solidFill>
                  <a:schemeClr val="tx1">
                    <a:tint val="75000"/>
                  </a:schemeClr>
                </a:solidFill>
              </a:defRPr>
            </a:lvl6pPr>
            <a:lvl7pPr marL="3263900" indent="0">
              <a:buNone/>
              <a:defRPr sz="1700">
                <a:solidFill>
                  <a:schemeClr val="tx1">
                    <a:tint val="75000"/>
                  </a:schemeClr>
                </a:solidFill>
              </a:defRPr>
            </a:lvl7pPr>
            <a:lvl8pPr marL="3808095" indent="0">
              <a:buNone/>
              <a:defRPr sz="1700">
                <a:solidFill>
                  <a:schemeClr val="tx1">
                    <a:tint val="75000"/>
                  </a:schemeClr>
                </a:solidFill>
              </a:defRPr>
            </a:lvl8pPr>
            <a:lvl9pPr marL="4351655" indent="0">
              <a:buNone/>
              <a:defRPr sz="1700">
                <a:solidFill>
                  <a:schemeClr val="tx1">
                    <a:tint val="75000"/>
                  </a:schemeClr>
                </a:solidFill>
              </a:defRPr>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a:xfrm>
            <a:off x="838200" y="6356350"/>
            <a:ext cx="2743200" cy="365125"/>
          </a:xfrm>
          <a:prstGeom prst="rect">
            <a:avLst/>
          </a:prstGeom>
        </p:spPr>
        <p:txBody>
          <a:bodyPr vert="horz" lIns="91440" tIns="45720" rIns="91440" bIns="45720" rtlCol="0" anchor="ctr"/>
          <a:lstStyle>
            <a:lvl1pPr>
              <a:defRPr/>
            </a:lvl1pPr>
          </a:lstStyle>
          <a:p>
            <a:pPr fontAlgn="auto">
              <a:defRPr/>
            </a:pPr>
            <a:fld id="{C0E90CF3-49E3-4FAD-8FE1-97D468DE8691}" type="datetimeFigureOut">
              <a:rPr lang="zh-CN" altLang="en-US" strike="noStrike" noProof="1">
                <a:latin typeface="+mn-lt"/>
                <a:ea typeface="+mn-ea"/>
                <a:cs typeface="+mn-cs"/>
              </a:rPr>
            </a:fld>
            <a:endParaRPr lang="zh-CN" altLang="en-US" strike="noStrike" noProof="1"/>
          </a:p>
        </p:txBody>
      </p:sp>
      <p:sp>
        <p:nvSpPr>
          <p:cNvPr id="5" name="页脚占位符 4"/>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lvl1pPr>
              <a:defRPr/>
            </a:lvl1pPr>
          </a:lstStyle>
          <a:p>
            <a:pPr fontAlgn="auto">
              <a:defRPr/>
            </a:pPr>
            <a:endParaRPr lang="zh-CN" altLang="en-US" strike="noStrike" noProof="1"/>
          </a:p>
        </p:txBody>
      </p:sp>
      <p:sp>
        <p:nvSpPr>
          <p:cNvPr id="6" name="灯片编号占位符 5"/>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lvl1pPr>
              <a:defRPr/>
            </a:lvl1pPr>
          </a:lstStyle>
          <a:p>
            <a:pPr fontAlgn="auto">
              <a:defRPr/>
            </a:pPr>
            <a:fld id="{E841646E-1962-48F7-ADE6-9E1A321C4A27}" type="slidenum">
              <a:rPr lang="zh-CN" altLang="en-US" strike="noStrike" noProof="1">
                <a:latin typeface="+mn-lt"/>
                <a:ea typeface="+mn-ea"/>
                <a:cs typeface="+mn-cs"/>
              </a:rPr>
            </a:fld>
            <a:endParaRPr lang="zh-CN" altLang="en-US" strike="noStrike" noProof="1"/>
          </a:p>
        </p:txBody>
      </p:sp>
    </p:spTree>
  </p:cSld>
  <p:clrMapOvr>
    <a:masterClrMapping/>
  </p:clrMapOvr>
  <p:transition spd="slow" advClick="0" advTm="0">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a:xfrm>
            <a:off x="4038600" y="6356350"/>
            <a:ext cx="4114800" cy="365125"/>
          </a:xfrm>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a:xfrm>
            <a:off x="8610600" y="6356350"/>
            <a:ext cx="2743200" cy="365125"/>
          </a:xfrm>
        </p:spPr>
        <p:txBody>
          <a:bodyPr/>
          <a:p>
            <a:pPr marL="0" marR="0" lvl="0" indent="0" algn="r" defTabSz="914400" rtl="0" eaLnBrk="1" fontAlgn="auto" latinLnBrk="0" hangingPunct="1">
              <a:lnSpc>
                <a:spcPct val="100000"/>
              </a:lnSpc>
              <a:spcBef>
                <a:spcPct val="0"/>
              </a:spcBef>
              <a:spcAft>
                <a:spcPct val="0"/>
              </a:spcAft>
              <a:buClrTx/>
              <a:buSzTx/>
              <a:buFontTx/>
              <a:buNone/>
              <a:defRPr/>
            </a:pPr>
            <a:fld id="{989CB61B-60EA-4B8F-8FFD-76955A3283FB}"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84972AF8-7708-4CB7-BF05-76A620C34C72}"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a:xfrm>
            <a:off x="4038600" y="6356350"/>
            <a:ext cx="4114800" cy="365125"/>
          </a:xfrm>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a:xfrm>
            <a:off x="8610600" y="6356350"/>
            <a:ext cx="2743200" cy="365125"/>
          </a:xfrm>
        </p:spPr>
        <p:txBody>
          <a:bodyPr/>
          <a:p>
            <a:pPr marL="0" marR="0" lvl="0" indent="0" algn="r" defTabSz="914400" rtl="0" eaLnBrk="1" fontAlgn="auto" latinLnBrk="0" hangingPunct="1">
              <a:lnSpc>
                <a:spcPct val="100000"/>
              </a:lnSpc>
              <a:spcBef>
                <a:spcPct val="0"/>
              </a:spcBef>
              <a:spcAft>
                <a:spcPct val="0"/>
              </a:spcAft>
              <a:buClrTx/>
              <a:buSzTx/>
              <a:buFontTx/>
              <a:buNone/>
              <a:defRPr/>
            </a:pPr>
            <a:fld id="{D7862726-B274-4B50-9C17-A09E616B16BC}"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3" name="矩形 12"/>
          <p:cNvSpPr/>
          <p:nvPr/>
        </p:nvSpPr>
        <p:spPr>
          <a:xfrm>
            <a:off x="-255587" y="1452563"/>
            <a:ext cx="12703175" cy="2779713"/>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4" name="日期占位符 2"/>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15" name="页脚占位符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16" name="灯片编号占位符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595A2E8-0E30-44A1-8EC6-CFDD90EDFA38}"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a:xfrm>
            <a:off x="4038600" y="6356350"/>
            <a:ext cx="4114800" cy="365125"/>
          </a:xfrm>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a:xfrm>
            <a:off x="8610600" y="6356350"/>
            <a:ext cx="2743200" cy="365125"/>
          </a:xfrm>
        </p:spPr>
        <p:txBody>
          <a:bodyPr/>
          <a:p>
            <a:pPr marL="0" marR="0" lvl="0" indent="0" algn="r" defTabSz="914400" rtl="0" eaLnBrk="1" fontAlgn="auto" latinLnBrk="0" hangingPunct="1">
              <a:lnSpc>
                <a:spcPct val="100000"/>
              </a:lnSpc>
              <a:spcBef>
                <a:spcPct val="0"/>
              </a:spcBef>
              <a:spcAft>
                <a:spcPct val="0"/>
              </a:spcAft>
              <a:buClrTx/>
              <a:buSzTx/>
              <a:buFontTx/>
              <a:buNone/>
              <a:defRPr/>
            </a:pPr>
            <a:fld id="{989CB61B-60EA-4B8F-8FFD-76955A3283FB}"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782877A3-5E24-4B41-9EE1-4044D29F95D7}"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01BB4A0B-02EA-4D1C-B82E-B8ED19B8BDB9}"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3" name="矩形 12"/>
          <p:cNvSpPr/>
          <p:nvPr/>
        </p:nvSpPr>
        <p:spPr>
          <a:xfrm>
            <a:off x="-255587" y="1452563"/>
            <a:ext cx="12703175" cy="2779713"/>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4" name="日期占位符 2"/>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15" name="页脚占位符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16" name="灯片编号占位符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E02A1B73-C445-4FD3-8D2C-8BDC02758F41}"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CC611C82-88E5-429A-A7A6-EAE8CA01020B}"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7" Type="http://schemas.openxmlformats.org/officeDocument/2006/relationships/theme" Target="../theme/theme10.xml"/><Relationship Id="rId6" Type="http://schemas.openxmlformats.org/officeDocument/2006/relationships/image" Target="../media/image1.png"/><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_rels/slideMaster11.xml.rels><?xml version="1.0" encoding="UTF-8" standalone="yes"?>
<Relationships xmlns="http://schemas.openxmlformats.org/package/2006/relationships"><Relationship Id="rId4" Type="http://schemas.openxmlformats.org/officeDocument/2006/relationships/theme" Target="../theme/theme11.xml"/><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6.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5" Type="http://schemas.openxmlformats.org/officeDocument/2006/relationships/theme" Target="../theme/theme3.xml"/><Relationship Id="rId4" Type="http://schemas.openxmlformats.org/officeDocument/2006/relationships/image" Target="../media/image4.jpeg"/><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4" Type="http://schemas.openxmlformats.org/officeDocument/2006/relationships/theme" Target="../theme/theme4.xml"/><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5" Type="http://schemas.openxmlformats.org/officeDocument/2006/relationships/theme" Target="../theme/theme5.xml"/><Relationship Id="rId4" Type="http://schemas.openxmlformats.org/officeDocument/2006/relationships/image" Target="../media/image6.jpeg"/><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4" Type="http://schemas.openxmlformats.org/officeDocument/2006/relationships/theme" Target="../theme/theme6.xml"/><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5" Type="http://schemas.openxmlformats.org/officeDocument/2006/relationships/theme" Target="../theme/theme7.xml"/><Relationship Id="rId4" Type="http://schemas.openxmlformats.org/officeDocument/2006/relationships/image" Target="../media/image4.jpeg"/><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8.xml"/></Relationships>
</file>

<file path=ppt/slideMasters/_rels/slideMaster8.xml.rels><?xml version="1.0" encoding="UTF-8" standalone="yes"?>
<Relationships xmlns="http://schemas.openxmlformats.org/package/2006/relationships"><Relationship Id="rId5" Type="http://schemas.openxmlformats.org/officeDocument/2006/relationships/theme" Target="../theme/theme8.xml"/><Relationship Id="rId4" Type="http://schemas.openxmlformats.org/officeDocument/2006/relationships/image" Target="../media/image6.jpeg"/><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9.xml"/></Relationships>
</file>

<file path=ppt/slideMasters/_rels/slideMaster9.xml.rels><?xml version="1.0" encoding="UTF-8" standalone="yes"?>
<Relationships xmlns="http://schemas.openxmlformats.org/package/2006/relationships"><Relationship Id="rId5" Type="http://schemas.openxmlformats.org/officeDocument/2006/relationships/theme" Target="../theme/theme9.xml"/><Relationship Id="rId4" Type="http://schemas.openxmlformats.org/officeDocument/2006/relationships/image" Target="../media/image2.jpeg"/><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84972AF8-7708-4CB7-BF05-76A620C34C72}"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1029" name="图片 1" descr="灵康药业集团LOGO1 png"/>
          <p:cNvPicPr>
            <a:picLocks noChangeAspect="1"/>
          </p:cNvPicPr>
          <p:nvPr userDrawn="1"/>
        </p:nvPicPr>
        <p:blipFill>
          <a:blip r:embed="rId3"/>
          <a:srcRect l="2023" t="29944" r="1204" b="55544"/>
          <a:stretch>
            <a:fillRect/>
          </a:stretch>
        </p:blipFill>
        <p:spPr>
          <a:xfrm>
            <a:off x="376238" y="328613"/>
            <a:ext cx="2030412" cy="5810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84972AF8-7708-4CB7-BF05-76A620C34C72}"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10245" name="图片 1" descr="灵康药业集团LOGO1 png"/>
          <p:cNvPicPr>
            <a:picLocks noChangeAspect="1"/>
          </p:cNvPicPr>
          <p:nvPr userDrawn="1"/>
        </p:nvPicPr>
        <p:blipFill>
          <a:blip r:embed="rId6"/>
          <a:srcRect l="2023" t="29944" r="1204" b="55544"/>
          <a:stretch>
            <a:fillRect/>
          </a:stretch>
        </p:blipFill>
        <p:spPr>
          <a:xfrm>
            <a:off x="376238" y="328613"/>
            <a:ext cx="2030412" cy="5810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11267" name="图片 2" descr="海南产业园1"/>
          <p:cNvPicPr>
            <a:picLocks noChangeAspect="1"/>
          </p:cNvPicPr>
          <p:nvPr userDrawn="1"/>
        </p:nvPicPr>
        <p:blipFill>
          <a:blip r:embed="rId2"/>
          <a:stretch>
            <a:fillRect/>
          </a:stretch>
        </p:blipFill>
        <p:spPr>
          <a:xfrm>
            <a:off x="63500" y="4684713"/>
            <a:ext cx="3927475" cy="2166937"/>
          </a:xfrm>
          <a:prstGeom prst="rect">
            <a:avLst/>
          </a:prstGeom>
          <a:noFill/>
          <a:ln w="9525">
            <a:noFill/>
          </a:ln>
        </p:spPr>
      </p:pic>
      <p:pic>
        <p:nvPicPr>
          <p:cNvPr id="11268" name="图片 6"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4"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pic>
        <p:nvPicPr>
          <p:cNvPr id="2050" name="图片 1" descr="灵康药业集团LOGO1 png"/>
          <p:cNvPicPr>
            <a:picLocks noChangeAspect="1"/>
          </p:cNvPicPr>
          <p:nvPr userDrawn="1"/>
        </p:nvPicPr>
        <p:blipFill>
          <a:blip r:embed="rId2"/>
          <a:srcRect l="2023" t="29942" r="1204" b="55544"/>
          <a:stretch>
            <a:fillRect/>
          </a:stretch>
        </p:blipFill>
        <p:spPr>
          <a:xfrm>
            <a:off x="376238" y="328613"/>
            <a:ext cx="2030412" cy="581025"/>
          </a:xfrm>
          <a:prstGeom prst="rect">
            <a:avLst/>
          </a:prstGeom>
          <a:noFill/>
          <a:ln w="9525">
            <a:noFill/>
          </a:ln>
        </p:spPr>
      </p:pic>
      <p:pic>
        <p:nvPicPr>
          <p:cNvPr id="7" name="图片 6"/>
          <p:cNvPicPr>
            <a:picLocks noChangeAspect="1"/>
          </p:cNvPicPr>
          <p:nvPr/>
        </p:nvPicPr>
        <p:blipFill>
          <a:blip r:embed="rId3"/>
          <a:stretch>
            <a:fillRect/>
          </a:stretch>
        </p:blipFill>
        <p:spPr>
          <a:xfrm>
            <a:off x="6957693" y="-3175"/>
            <a:ext cx="5229225" cy="2886710"/>
          </a:xfrm>
          <a:prstGeom prst="rect">
            <a:avLst/>
          </a:prstGeom>
          <a:ln>
            <a:noFill/>
          </a:ln>
          <a:effectLst>
            <a:glow rad="38100">
              <a:schemeClr val="bg1">
                <a:alpha val="40000"/>
              </a:schemeClr>
            </a:glow>
          </a:effectLst>
        </p:spPr>
      </p:pic>
    </p:spTree>
  </p:cSld>
  <p:clrMap bg1="lt1" tx1="dk1" bg2="lt2" tx2="dk2" accent1="accent1" accent2="accent2" accent3="accent3" accent4="accent4" accent5="accent5" accent6="accent6" hlink="hlink" folHlink="folHlink"/>
  <p:sldLayoutIdLst>
    <p:sldLayoutId id="2147483652"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grpSp>
        <p:nvGrpSpPr>
          <p:cNvPr id="3074" name="组合 12"/>
          <p:cNvGrpSpPr/>
          <p:nvPr userDrawn="1"/>
        </p:nvGrpSpPr>
        <p:grpSpPr>
          <a:xfrm>
            <a:off x="-103187" y="1581150"/>
            <a:ext cx="13723937" cy="5064125"/>
            <a:chOff x="-162" y="2490"/>
            <a:chExt cx="21611" cy="7974"/>
          </a:xfrm>
        </p:grpSpPr>
        <p:grpSp>
          <p:nvGrpSpPr>
            <p:cNvPr id="3075" name="组合 9"/>
            <p:cNvGrpSpPr/>
            <p:nvPr userDrawn="1"/>
          </p:nvGrpSpPr>
          <p:grpSpPr>
            <a:xfrm>
              <a:off x="47" y="3242"/>
              <a:ext cx="21402" cy="7222"/>
              <a:chOff x="47" y="3242"/>
              <a:chExt cx="21402" cy="7222"/>
            </a:xfrm>
          </p:grpSpPr>
          <p:pic>
            <p:nvPicPr>
              <p:cNvPr id="3076" name="图片 7"/>
              <p:cNvPicPr>
                <a:picLocks noChangeAspect="1"/>
              </p:cNvPicPr>
              <p:nvPr userDrawn="1"/>
            </p:nvPicPr>
            <p:blipFill>
              <a:blip r:embed="rId2"/>
              <a:stretch>
                <a:fillRect/>
              </a:stretch>
            </p:blipFill>
            <p:spPr>
              <a:xfrm rot="10800000">
                <a:off x="47" y="3242"/>
                <a:ext cx="10782" cy="7222"/>
              </a:xfrm>
              <a:prstGeom prst="rect">
                <a:avLst/>
              </a:prstGeom>
              <a:noFill/>
              <a:ln w="9525">
                <a:noFill/>
              </a:ln>
            </p:spPr>
          </p:pic>
          <p:pic>
            <p:nvPicPr>
              <p:cNvPr id="3077" name="图片 8"/>
              <p:cNvPicPr>
                <a:picLocks noChangeAspect="1"/>
              </p:cNvPicPr>
              <p:nvPr userDrawn="1"/>
            </p:nvPicPr>
            <p:blipFill>
              <a:blip r:embed="rId2"/>
              <a:stretch>
                <a:fillRect/>
              </a:stretch>
            </p:blipFill>
            <p:spPr>
              <a:xfrm rot="10800000">
                <a:off x="10667" y="3242"/>
                <a:ext cx="10782" cy="7222"/>
              </a:xfrm>
              <a:prstGeom prst="rect">
                <a:avLst/>
              </a:prstGeom>
              <a:noFill/>
              <a:ln w="9525">
                <a:noFill/>
              </a:ln>
            </p:spPr>
          </p:pic>
        </p:grpSp>
        <p:sp>
          <p:nvSpPr>
            <p:cNvPr id="12" name="矩形 11"/>
            <p:cNvSpPr/>
            <p:nvPr/>
          </p:nvSpPr>
          <p:spPr>
            <a:xfrm>
              <a:off x="-162" y="2490"/>
              <a:ext cx="20654" cy="3770"/>
            </a:xfrm>
            <a:prstGeom prst="rect">
              <a:avLst/>
            </a:prstGeom>
            <a:solidFill>
              <a:schemeClr val="bg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F944F608-9F5A-46C8-A162-72654D65B7CF}"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3082" name="图片 1"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pic>
        <p:nvPicPr>
          <p:cNvPr id="3083" name="图片 2" descr="西藏总部1"/>
          <p:cNvPicPr>
            <a:picLocks noChangeAspect="1"/>
          </p:cNvPicPr>
          <p:nvPr userDrawn="1"/>
        </p:nvPicPr>
        <p:blipFill>
          <a:blip r:embed="rId4"/>
          <a:stretch>
            <a:fillRect/>
          </a:stretch>
        </p:blipFill>
        <p:spPr>
          <a:xfrm>
            <a:off x="8153400" y="4527550"/>
            <a:ext cx="3973513" cy="21939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4"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4099" name="图片 2" descr="海南产业园1"/>
          <p:cNvPicPr>
            <a:picLocks noChangeAspect="1"/>
          </p:cNvPicPr>
          <p:nvPr userDrawn="1"/>
        </p:nvPicPr>
        <p:blipFill>
          <a:blip r:embed="rId2"/>
          <a:stretch>
            <a:fillRect/>
          </a:stretch>
        </p:blipFill>
        <p:spPr>
          <a:xfrm>
            <a:off x="63500" y="4684713"/>
            <a:ext cx="3927475" cy="2166937"/>
          </a:xfrm>
          <a:prstGeom prst="rect">
            <a:avLst/>
          </a:prstGeom>
          <a:noFill/>
          <a:ln w="9525">
            <a:noFill/>
          </a:ln>
        </p:spPr>
      </p:pic>
      <p:pic>
        <p:nvPicPr>
          <p:cNvPr id="4100" name="图片 6"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6"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pic>
        <p:nvPicPr>
          <p:cNvPr id="5122" name="图片 14"/>
          <p:cNvPicPr>
            <a:picLocks noChangeAspect="1"/>
          </p:cNvPicPr>
          <p:nvPr userDrawn="1"/>
        </p:nvPicPr>
        <p:blipFill>
          <a:blip r:embed="rId2"/>
          <a:stretch>
            <a:fillRect/>
          </a:stretch>
        </p:blipFill>
        <p:spPr>
          <a:xfrm rot="-9780000">
            <a:off x="6386513" y="-711200"/>
            <a:ext cx="6846887" cy="4586288"/>
          </a:xfrm>
          <a:prstGeom prst="rect">
            <a:avLst/>
          </a:prstGeom>
          <a:noFill/>
          <a:ln w="9525">
            <a:noFill/>
          </a:ln>
        </p:spPr>
      </p:pic>
      <p:pic>
        <p:nvPicPr>
          <p:cNvPr id="5123" name="图片 13"/>
          <p:cNvPicPr>
            <a:picLocks noChangeAspect="1"/>
          </p:cNvPicPr>
          <p:nvPr userDrawn="1"/>
        </p:nvPicPr>
        <p:blipFill>
          <a:blip r:embed="rId2"/>
          <a:stretch>
            <a:fillRect/>
          </a:stretch>
        </p:blipFill>
        <p:spPr>
          <a:xfrm rot="-9360000">
            <a:off x="6186488" y="-165100"/>
            <a:ext cx="6846887" cy="4584700"/>
          </a:xfrm>
          <a:prstGeom prst="rect">
            <a:avLst/>
          </a:prstGeom>
          <a:noFill/>
          <a:ln w="9525">
            <a:noFill/>
          </a:ln>
        </p:spPr>
      </p:pic>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782877A3-5E24-4B41-9EE1-4044D29F95D7}"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5127" name="图片 1"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pic>
        <p:nvPicPr>
          <p:cNvPr id="5128" name="图片 7" descr="西藏总部-2"/>
          <p:cNvPicPr>
            <a:picLocks noChangeAspect="1"/>
          </p:cNvPicPr>
          <p:nvPr userDrawn="1"/>
        </p:nvPicPr>
        <p:blipFill>
          <a:blip r:embed="rId4"/>
          <a:stretch>
            <a:fillRect/>
          </a:stretch>
        </p:blipFill>
        <p:spPr>
          <a:xfrm>
            <a:off x="-133350" y="2655888"/>
            <a:ext cx="3538538" cy="1954212"/>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8"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01BB4A0B-02EA-4D1C-B82E-B8ED19B8BDB9}"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6149" name="图片 2" descr="海南产业园1"/>
          <p:cNvPicPr>
            <a:picLocks noChangeAspect="1"/>
          </p:cNvPicPr>
          <p:nvPr userDrawn="1"/>
        </p:nvPicPr>
        <p:blipFill>
          <a:blip r:embed="rId2"/>
          <a:stretch>
            <a:fillRect/>
          </a:stretch>
        </p:blipFill>
        <p:spPr>
          <a:xfrm>
            <a:off x="-3175" y="4684713"/>
            <a:ext cx="3927475" cy="2166937"/>
          </a:xfrm>
          <a:prstGeom prst="rect">
            <a:avLst/>
          </a:prstGeom>
          <a:noFill/>
          <a:ln w="9525">
            <a:noFill/>
          </a:ln>
        </p:spPr>
      </p:pic>
      <p:pic>
        <p:nvPicPr>
          <p:cNvPr id="6150" name="图片 6"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0"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grpSp>
        <p:nvGrpSpPr>
          <p:cNvPr id="7170" name="组合 12"/>
          <p:cNvGrpSpPr/>
          <p:nvPr userDrawn="1"/>
        </p:nvGrpSpPr>
        <p:grpSpPr>
          <a:xfrm>
            <a:off x="-103187" y="1581150"/>
            <a:ext cx="13723937" cy="5064125"/>
            <a:chOff x="-162" y="2490"/>
            <a:chExt cx="21611" cy="7974"/>
          </a:xfrm>
        </p:grpSpPr>
        <p:grpSp>
          <p:nvGrpSpPr>
            <p:cNvPr id="7171" name="组合 9"/>
            <p:cNvGrpSpPr/>
            <p:nvPr userDrawn="1"/>
          </p:nvGrpSpPr>
          <p:grpSpPr>
            <a:xfrm>
              <a:off x="47" y="3242"/>
              <a:ext cx="21402" cy="7222"/>
              <a:chOff x="47" y="3242"/>
              <a:chExt cx="21402" cy="7222"/>
            </a:xfrm>
          </p:grpSpPr>
          <p:pic>
            <p:nvPicPr>
              <p:cNvPr id="7172" name="图片 7"/>
              <p:cNvPicPr>
                <a:picLocks noChangeAspect="1"/>
              </p:cNvPicPr>
              <p:nvPr userDrawn="1"/>
            </p:nvPicPr>
            <p:blipFill>
              <a:blip r:embed="rId2"/>
              <a:stretch>
                <a:fillRect/>
              </a:stretch>
            </p:blipFill>
            <p:spPr>
              <a:xfrm rot="10800000">
                <a:off x="47" y="3242"/>
                <a:ext cx="10782" cy="7222"/>
              </a:xfrm>
              <a:prstGeom prst="rect">
                <a:avLst/>
              </a:prstGeom>
              <a:noFill/>
              <a:ln w="9525">
                <a:noFill/>
              </a:ln>
            </p:spPr>
          </p:pic>
          <p:pic>
            <p:nvPicPr>
              <p:cNvPr id="7173" name="图片 8"/>
              <p:cNvPicPr>
                <a:picLocks noChangeAspect="1"/>
              </p:cNvPicPr>
              <p:nvPr userDrawn="1"/>
            </p:nvPicPr>
            <p:blipFill>
              <a:blip r:embed="rId2"/>
              <a:stretch>
                <a:fillRect/>
              </a:stretch>
            </p:blipFill>
            <p:spPr>
              <a:xfrm rot="10800000">
                <a:off x="10667" y="3242"/>
                <a:ext cx="10782" cy="7222"/>
              </a:xfrm>
              <a:prstGeom prst="rect">
                <a:avLst/>
              </a:prstGeom>
              <a:noFill/>
              <a:ln w="9525">
                <a:noFill/>
              </a:ln>
            </p:spPr>
          </p:pic>
        </p:grpSp>
        <p:sp>
          <p:nvSpPr>
            <p:cNvPr id="12" name="矩形 11"/>
            <p:cNvSpPr/>
            <p:nvPr/>
          </p:nvSpPr>
          <p:spPr>
            <a:xfrm>
              <a:off x="-162" y="2490"/>
              <a:ext cx="20654" cy="3770"/>
            </a:xfrm>
            <a:prstGeom prst="rect">
              <a:avLst/>
            </a:prstGeom>
            <a:solidFill>
              <a:schemeClr val="bg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5C0B5E1E-BCB5-4930-9795-446533DE3D2D}"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7178" name="图片 1"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pic>
        <p:nvPicPr>
          <p:cNvPr id="7179" name="图片 2" descr="西藏总部1"/>
          <p:cNvPicPr>
            <a:picLocks noChangeAspect="1"/>
          </p:cNvPicPr>
          <p:nvPr userDrawn="1"/>
        </p:nvPicPr>
        <p:blipFill>
          <a:blip r:embed="rId4"/>
          <a:stretch>
            <a:fillRect/>
          </a:stretch>
        </p:blipFill>
        <p:spPr>
          <a:xfrm>
            <a:off x="8153400" y="4527550"/>
            <a:ext cx="3973513" cy="21939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2"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pic>
        <p:nvPicPr>
          <p:cNvPr id="8194" name="图片 14"/>
          <p:cNvPicPr>
            <a:picLocks noChangeAspect="1"/>
          </p:cNvPicPr>
          <p:nvPr userDrawn="1"/>
        </p:nvPicPr>
        <p:blipFill>
          <a:blip r:embed="rId2"/>
          <a:stretch>
            <a:fillRect/>
          </a:stretch>
        </p:blipFill>
        <p:spPr>
          <a:xfrm rot="-9780000">
            <a:off x="6386513" y="-711200"/>
            <a:ext cx="6846887" cy="4586288"/>
          </a:xfrm>
          <a:prstGeom prst="rect">
            <a:avLst/>
          </a:prstGeom>
          <a:noFill/>
          <a:ln w="9525">
            <a:noFill/>
          </a:ln>
        </p:spPr>
      </p:pic>
      <p:pic>
        <p:nvPicPr>
          <p:cNvPr id="8195" name="图片 13"/>
          <p:cNvPicPr>
            <a:picLocks noChangeAspect="1"/>
          </p:cNvPicPr>
          <p:nvPr userDrawn="1"/>
        </p:nvPicPr>
        <p:blipFill>
          <a:blip r:embed="rId2"/>
          <a:stretch>
            <a:fillRect/>
          </a:stretch>
        </p:blipFill>
        <p:spPr>
          <a:xfrm rot="-9360000">
            <a:off x="6186488" y="-165100"/>
            <a:ext cx="6846887" cy="4584700"/>
          </a:xfrm>
          <a:prstGeom prst="rect">
            <a:avLst/>
          </a:prstGeom>
          <a:noFill/>
          <a:ln w="9525">
            <a:noFill/>
          </a:ln>
        </p:spPr>
      </p:pic>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CC611C82-88E5-429A-A7A6-EAE8CA01020B}"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8199" name="图片 1"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pic>
        <p:nvPicPr>
          <p:cNvPr id="8200" name="图片 7" descr="西藏总部-2"/>
          <p:cNvPicPr>
            <a:picLocks noChangeAspect="1"/>
          </p:cNvPicPr>
          <p:nvPr userDrawn="1"/>
        </p:nvPicPr>
        <p:blipFill>
          <a:blip r:embed="rId4"/>
          <a:stretch>
            <a:fillRect/>
          </a:stretch>
        </p:blipFill>
        <p:spPr>
          <a:xfrm>
            <a:off x="-133350" y="2655888"/>
            <a:ext cx="3538538" cy="1954212"/>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4"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pic>
        <p:nvPicPr>
          <p:cNvPr id="9218" name="图片 7"/>
          <p:cNvPicPr>
            <a:picLocks noChangeAspect="1"/>
          </p:cNvPicPr>
          <p:nvPr userDrawn="1"/>
        </p:nvPicPr>
        <p:blipFill>
          <a:blip r:embed="rId2"/>
          <a:stretch>
            <a:fillRect/>
          </a:stretch>
        </p:blipFill>
        <p:spPr>
          <a:xfrm>
            <a:off x="-17462" y="1689100"/>
            <a:ext cx="7734300" cy="5180013"/>
          </a:xfrm>
          <a:prstGeom prst="rect">
            <a:avLst/>
          </a:prstGeom>
          <a:noFill/>
          <a:ln w="9525">
            <a:noFill/>
          </a:ln>
        </p:spPr>
      </p:pic>
      <p:sp>
        <p:nvSpPr>
          <p:cNvPr id="9" name="直角三角形 8"/>
          <p:cNvSpPr/>
          <p:nvPr/>
        </p:nvSpPr>
        <p:spPr>
          <a:xfrm rot="10800000" flipH="1">
            <a:off x="-17462" y="-3175"/>
            <a:ext cx="6242050" cy="5045075"/>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defRPr sz="1200" noProof="1">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9200426A-C063-4BD5-8E4A-B7EA5CE0858C}" type="slidenum">
              <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pic>
        <p:nvPicPr>
          <p:cNvPr id="9223" name="图片 1" descr="灵康药业集团LOGO1 png"/>
          <p:cNvPicPr>
            <a:picLocks noChangeAspect="1"/>
          </p:cNvPicPr>
          <p:nvPr userDrawn="1"/>
        </p:nvPicPr>
        <p:blipFill>
          <a:blip r:embed="rId3"/>
          <a:srcRect l="2023" t="29942" r="1204" b="55544"/>
          <a:stretch>
            <a:fillRect/>
          </a:stretch>
        </p:blipFill>
        <p:spPr>
          <a:xfrm>
            <a:off x="376238" y="328613"/>
            <a:ext cx="2030412" cy="581025"/>
          </a:xfrm>
          <a:prstGeom prst="rect">
            <a:avLst/>
          </a:prstGeom>
          <a:noFill/>
          <a:ln w="9525">
            <a:noFill/>
          </a:ln>
        </p:spPr>
      </p:pic>
      <p:pic>
        <p:nvPicPr>
          <p:cNvPr id="7" name="图片 6"/>
          <p:cNvPicPr>
            <a:picLocks noChangeAspect="1"/>
          </p:cNvPicPr>
          <p:nvPr/>
        </p:nvPicPr>
        <p:blipFill>
          <a:blip r:embed="rId4"/>
          <a:stretch>
            <a:fillRect/>
          </a:stretch>
        </p:blipFill>
        <p:spPr>
          <a:xfrm>
            <a:off x="6957693" y="-3175"/>
            <a:ext cx="5229225" cy="2886710"/>
          </a:xfrm>
          <a:prstGeom prst="rect">
            <a:avLst/>
          </a:prstGeom>
          <a:ln>
            <a:noFill/>
          </a:ln>
          <a:effectLst>
            <a:glow rad="38100">
              <a:schemeClr val="bg1">
                <a:alpha val="40000"/>
              </a:schemeClr>
            </a:glow>
          </a:effectLst>
        </p:spPr>
      </p:pic>
    </p:spTree>
  </p:cSld>
  <p:clrMap bg1="lt1" tx1="dk1" bg2="lt2" tx2="dk2" accent1="accent1" accent2="accent2" accent3="accent3" accent4="accent4" accent5="accent5" accent6="accent6" hlink="hlink" folHlink="folHlink"/>
  <p:sldLayoutIdLst>
    <p:sldLayoutId id="2147483666"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8.jpe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36550"/>
            <a:ext cx="10515600" cy="764540"/>
          </a:xfrm>
        </p:spPr>
        <p:txBody>
          <a:bodyPr/>
          <a:p>
            <a:pPr algn="ctr"/>
            <a:r>
              <a:rPr lang="zh-CN" altLang="en-US"/>
              <a:t>药品基本信息</a:t>
            </a:r>
            <a:endParaRPr lang="zh-CN" altLang="en-US"/>
          </a:p>
        </p:txBody>
      </p:sp>
      <p:sp>
        <p:nvSpPr>
          <p:cNvPr id="100" name="文本框 99"/>
          <p:cNvSpPr txBox="1"/>
          <p:nvPr/>
        </p:nvSpPr>
        <p:spPr>
          <a:xfrm>
            <a:off x="546100" y="1193800"/>
            <a:ext cx="5551170" cy="5434965"/>
          </a:xfrm>
          <a:prstGeom prst="rect">
            <a:avLst/>
          </a:prstGeom>
          <a:noFill/>
          <a:ln w="9525">
            <a:noFill/>
          </a:ln>
        </p:spPr>
        <p:txBody>
          <a:bodyPr>
            <a:noAutofit/>
          </a:bodyPr>
          <a:p>
            <a:pPr>
              <a:lnSpc>
                <a:spcPct val="130000"/>
              </a:lnSpc>
            </a:pPr>
            <a:r>
              <a:rPr lang="zh-CN" sz="1800">
                <a:ea typeface="宋体" panose="02010600030101010101" pitchFamily="2" charset="-122"/>
              </a:rPr>
              <a:t>【通用名称】：注射用石杉碱甲【商品名称】：瑞立速【性状】：为白色冻干块状物或粉末【规格】：（1）0.2mg（2）0.4mg【适应症】：本品适用于良性记忆障碍，提高患者指向记忆、联想学习、图像回忆、无意义图形再认及人像回忆等能力。对痴呆患者和脑器质性病变引起的记忆障碍亦有改善作用。另外本品亦用于重症肌无力的治疗。【用法用量】：取本品，每瓶用2ml灭菌注射用水溶解后肌肉注射。治疗良性记忆障碍：一次0.2mg，一日一次或遵医嘱；治疗重症肌无力：一次0.2-0.4mg，一日一次或遵医嘱。【生产企业】：海南灵康制药有限公司</a:t>
            </a:r>
            <a:endParaRPr lang="zh-CN" sz="1800">
              <a:ea typeface="宋体" panose="02010600030101010101" pitchFamily="2" charset="-122"/>
            </a:endParaRPr>
          </a:p>
          <a:p>
            <a:pPr>
              <a:lnSpc>
                <a:spcPct val="130000"/>
              </a:lnSpc>
            </a:pPr>
            <a:r>
              <a:rPr lang="zh-CN" sz="1800">
                <a:sym typeface="+mn-ea"/>
              </a:rPr>
              <a:t>【批准文号】国药准字H20052577；国药准H20052578</a:t>
            </a:r>
            <a:endParaRPr lang="zh-CN" sz="1800">
              <a:sym typeface="+mn-ea"/>
            </a:endParaRPr>
          </a:p>
        </p:txBody>
      </p:sp>
      <p:pic>
        <p:nvPicPr>
          <p:cNvPr id="4" name="图片 6" descr="注射用石杉减甲-1.jpg"/>
          <p:cNvPicPr>
            <a:picLocks noChangeAspect="1"/>
          </p:cNvPicPr>
          <p:nvPr>
            <p:custDataLst>
              <p:tags r:id="rId1"/>
            </p:custDataLst>
          </p:nvPr>
        </p:nvPicPr>
        <p:blipFill>
          <a:blip r:embed="rId2"/>
          <a:srcRect l="13281" t="24840" r="13281" b="27127"/>
          <a:stretch>
            <a:fillRect/>
          </a:stretch>
        </p:blipFill>
        <p:spPr>
          <a:xfrm>
            <a:off x="6819265" y="1315720"/>
            <a:ext cx="4645025" cy="2640330"/>
          </a:xfrm>
          <a:prstGeom prst="rect">
            <a:avLst/>
          </a:prstGeom>
          <a:noFill/>
          <a:ln w="9525" cap="flat" cmpd="sng">
            <a:solidFill>
              <a:srgbClr val="808080"/>
            </a:solidFill>
            <a:prstDash val="solid"/>
            <a:miter/>
            <a:headEnd type="none" w="med" len="med"/>
            <a:tailEnd type="none" w="med" len="me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515600" cy="864235"/>
          </a:xfrm>
        </p:spPr>
        <p:txBody>
          <a:bodyPr/>
          <a:p>
            <a:pPr algn="ctr"/>
            <a:r>
              <a:rPr lang="zh-CN" altLang="en-US"/>
              <a:t>有效性信息</a:t>
            </a:r>
            <a:endParaRPr lang="zh-CN" altLang="en-US"/>
          </a:p>
        </p:txBody>
      </p:sp>
      <p:sp>
        <p:nvSpPr>
          <p:cNvPr id="3" name="文本框 2"/>
          <p:cNvSpPr txBox="1"/>
          <p:nvPr/>
        </p:nvSpPr>
        <p:spPr>
          <a:xfrm>
            <a:off x="645160" y="1339850"/>
            <a:ext cx="10708640" cy="5012055"/>
          </a:xfrm>
          <a:prstGeom prst="rect">
            <a:avLst/>
          </a:prstGeom>
          <a:noFill/>
          <a:ln w="9525">
            <a:noFill/>
          </a:ln>
        </p:spPr>
        <p:txBody>
          <a:bodyPr wrap="square">
            <a:noAutofit/>
          </a:bodyPr>
          <a:p>
            <a:pPr>
              <a:lnSpc>
                <a:spcPct val="130000"/>
              </a:lnSpc>
            </a:pPr>
            <a:r>
              <a:rPr lang="zh-CN" sz="1800" b="1">
                <a:ea typeface="宋体" panose="02010600030101010101" pitchFamily="2" charset="-122"/>
              </a:rPr>
              <a:t>治疗阿尔茨海默症（AD）</a:t>
            </a:r>
            <a:r>
              <a:rPr lang="zh-CN" sz="1800">
                <a:ea typeface="宋体" panose="02010600030101010101" pitchFamily="2" charset="-122"/>
              </a:rPr>
              <a:t>：5篇文献共259例AD病人的临床研究表明，经石杉碱甲（0.2mg/d或0.4mg/d）治疗8-16wk后，病人的记忆、认知功能和日常生活能力比之安慰剂对照组均有明显改善，经韦氏智力量表（WMS）、简易精神状态量表（MMSE）、长谷川痴呆量表（HDS）、日常生活能力量表（ADL）、副反应量表（TESS）、AD评估量表的认知分量表（ADAS）、ADAS非认知副表（ADAS-non-Cog）、记忆商（MQ）及临床失智量表（CDR）等测试评分均呈现显著差异。</a:t>
            </a:r>
            <a:endParaRPr lang="zh-CN" sz="1800">
              <a:ea typeface="宋体" panose="02010600030101010101" pitchFamily="2" charset="-122"/>
            </a:endParaRPr>
          </a:p>
          <a:p>
            <a:pPr>
              <a:lnSpc>
                <a:spcPct val="130000"/>
              </a:lnSpc>
            </a:pPr>
            <a:endParaRPr lang="zh-CN" sz="1800" b="1">
              <a:ea typeface="宋体" panose="02010600030101010101" pitchFamily="2" charset="-122"/>
            </a:endParaRPr>
          </a:p>
          <a:p>
            <a:pPr>
              <a:lnSpc>
                <a:spcPct val="130000"/>
              </a:lnSpc>
            </a:pPr>
            <a:r>
              <a:rPr lang="zh-CN" sz="1800" b="1">
                <a:ea typeface="宋体" panose="02010600030101010101" pitchFamily="2" charset="-122"/>
              </a:rPr>
              <a:t>治疗血管性痴呆（VaD）：</a:t>
            </a:r>
            <a:r>
              <a:rPr lang="zh-CN" sz="1800">
                <a:ea typeface="宋体" panose="02010600030101010101" pitchFamily="2" charset="-122"/>
              </a:rPr>
              <a:t>68例VaD病人经石杉碱甲（0.2mg/d或0.3mg/d）治疗8-12wk后，其MMSE、美国智力低下协会适应行为量表（AAMD）、ADL及CDR指标与常规治疗相比均有显著改善。与仅进行认知功能训练相比，石杉碱甲（0.5mg/d）配合训练能更显著地改善VD病人的精神症状和认知功能。叶勤等报道41例VaD病人经石杉碱甲（0.2mg/d）治疗8wk后，WMQ和MMSE评分均较治疗前有明显改善。</a:t>
            </a:r>
            <a:endParaRPr lang="zh-CN" sz="1800">
              <a:ea typeface="宋体" panose="02010600030101010101" pitchFamily="2" charset="-122"/>
            </a:endParaRPr>
          </a:p>
          <a:p>
            <a:pPr>
              <a:lnSpc>
                <a:spcPct val="130000"/>
              </a:lnSpc>
            </a:pPr>
            <a:endParaRPr lang="zh-CN" sz="1800" b="1">
              <a:ea typeface="宋体" panose="02010600030101010101" pitchFamily="2" charset="-122"/>
            </a:endParaRPr>
          </a:p>
          <a:p>
            <a:pPr>
              <a:lnSpc>
                <a:spcPct val="130000"/>
              </a:lnSpc>
            </a:pPr>
            <a:r>
              <a:rPr lang="zh-CN" sz="1800" b="1">
                <a:ea typeface="宋体" panose="02010600030101010101" pitchFamily="2" charset="-122"/>
              </a:rPr>
              <a:t>治疗重症肌无力（MG）</a:t>
            </a:r>
            <a:r>
              <a:rPr lang="zh-CN" sz="1800">
                <a:ea typeface="宋体" panose="02010600030101010101" pitchFamily="2" charset="-122"/>
              </a:rPr>
              <a:t>：对128例重症肌无力症治疗的有效率为99.2%。该药的作用维持时间比新斯的明为长(P &lt; 0.0 1 ) .副反应中肌束颇动、头晕、出汗和视力模糊出现率也较新斯的明为低,有显著差异,仅恶心较新斯的明为高,对全身主要脏器无明显不良反应。 </a:t>
            </a:r>
            <a:endParaRPr lang="zh-CN" altLang="en-US" sz="180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文本框 1"/>
          <p:cNvSpPr txBox="1"/>
          <p:nvPr/>
        </p:nvSpPr>
        <p:spPr>
          <a:xfrm>
            <a:off x="3328988" y="930275"/>
            <a:ext cx="7239000" cy="768350"/>
          </a:xfrm>
          <a:prstGeom prst="rect">
            <a:avLst/>
          </a:prstGeom>
          <a:noFill/>
          <a:ln w="9525">
            <a:noFill/>
          </a:ln>
        </p:spPr>
        <p:txBody>
          <a:bodyPr wrap="square" anchor="t" anchorCtr="0">
            <a:spAutoFit/>
          </a:bodyPr>
          <a:p>
            <a:pPr eaLnBrk="0" hangingPunct="0"/>
            <a:r>
              <a:rPr lang="zh-CN" altLang="en-US" sz="4400" b="1">
                <a:latin typeface="Calibri" panose="020F0502020204030204" pitchFamily="34" charset="0"/>
                <a:ea typeface="宋体" panose="02010600030101010101" pitchFamily="2" charset="-122"/>
              </a:rPr>
              <a:t>注射用石杉碱甲的指南推荐</a:t>
            </a:r>
            <a:endParaRPr lang="zh-CN" altLang="en-US" sz="4400" b="1">
              <a:latin typeface="Calibri" panose="020F0502020204030204" pitchFamily="34" charset="0"/>
              <a:ea typeface="宋体" panose="02010600030101010101" pitchFamily="2" charset="-122"/>
            </a:endParaRPr>
          </a:p>
        </p:txBody>
      </p:sp>
      <p:sp>
        <p:nvSpPr>
          <p:cNvPr id="100" name="文本框 99"/>
          <p:cNvSpPr txBox="1"/>
          <p:nvPr/>
        </p:nvSpPr>
        <p:spPr>
          <a:xfrm>
            <a:off x="3546475" y="2073275"/>
            <a:ext cx="6804025" cy="252413"/>
          </a:xfrm>
          <a:prstGeom prst="rect">
            <a:avLst/>
          </a:prstGeom>
          <a:noFill/>
          <a:ln w="9525">
            <a:noFill/>
          </a:ln>
        </p:spPr>
        <p:txBody>
          <a:bodyPr wrap="square">
            <a:spAutoFit/>
          </a:bodyPr>
          <a:p>
            <a:pPr marR="0" defTabSz="914400" eaLnBrk="0" hangingPunct="0">
              <a:buNone/>
            </a:pPr>
            <a:r>
              <a:rPr kumimoji="0" lang="en-US" sz="1050" b="1" kern="1200" cap="none" spc="0" normalizeH="0" baseline="0" noProof="1">
                <a:latin typeface="Calibri" panose="020F0502020204030204" pitchFamily="34" charset="0"/>
                <a:ea typeface="宋体" panose="02010600030101010101" pitchFamily="2" charset="-122"/>
                <a:cs typeface="Times New Roman" panose="02020603050405020304" charset="0"/>
                <a:sym typeface="+mn-ea"/>
              </a:rPr>
              <a:t> </a:t>
            </a:r>
            <a:endParaRPr kumimoji="0" lang="zh-CN" altLang="en-US" kern="1200" cap="none" spc="0" normalizeH="0" baseline="0" noProof="1">
              <a:latin typeface="Calibri" panose="020F0502020204030204" pitchFamily="34" charset="0"/>
              <a:ea typeface="宋体" panose="02010600030101010101" pitchFamily="2" charset="-122"/>
              <a:cs typeface="+mn-cs"/>
              <a:sym typeface="+mn-ea"/>
            </a:endParaRPr>
          </a:p>
        </p:txBody>
      </p:sp>
      <p:graphicFrame>
        <p:nvGraphicFramePr>
          <p:cNvPr id="3" name="表格 2"/>
          <p:cNvGraphicFramePr/>
          <p:nvPr>
            <p:custDataLst>
              <p:tags r:id="rId1"/>
            </p:custDataLst>
          </p:nvPr>
        </p:nvGraphicFramePr>
        <p:xfrm>
          <a:off x="561975" y="1835150"/>
          <a:ext cx="11247755" cy="4843463"/>
        </p:xfrm>
        <a:graphic>
          <a:graphicData uri="http://schemas.openxmlformats.org/drawingml/2006/table">
            <a:tbl>
              <a:tblPr firstRow="1" bandRow="1">
                <a:tableStyleId>{5C22544A-7EE6-4342-B048-85BDC9FD1C3A}</a:tableStyleId>
              </a:tblPr>
              <a:tblGrid>
                <a:gridCol w="653415"/>
                <a:gridCol w="3319145"/>
                <a:gridCol w="7275195"/>
              </a:tblGrid>
              <a:tr h="381000">
                <a:tc>
                  <a:txBody>
                    <a:bodyPr/>
                    <a:p>
                      <a:pPr indent="0" algn="ctr">
                        <a:lnSpc>
                          <a:spcPct val="120000"/>
                        </a:lnSpc>
                        <a:buNone/>
                      </a:pPr>
                      <a:r>
                        <a:rPr lang="en-US" sz="2000" b="1">
                          <a:solidFill>
                            <a:schemeClr val="bg1"/>
                          </a:solidFill>
                          <a:latin typeface="宋体" panose="02010600030101010101" pitchFamily="2" charset="-122"/>
                          <a:ea typeface="宋体" panose="02010600030101010101" pitchFamily="2" charset="-122"/>
                          <a:cs typeface="宋体" panose="02010600030101010101" pitchFamily="2" charset="-122"/>
                        </a:rPr>
                        <a:t>序号</a:t>
                      </a:r>
                      <a:endParaRPr lang="en-US" altLang="en-US" sz="2000" b="1">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c>
                  <a:txBody>
                    <a:bodyPr/>
                    <a:p>
                      <a:pPr indent="0" algn="ctr" fontAlgn="t">
                        <a:lnSpc>
                          <a:spcPct val="120000"/>
                        </a:lnSpc>
                        <a:buNone/>
                      </a:pPr>
                      <a:r>
                        <a:rPr lang="en-US" sz="2000" b="1">
                          <a:solidFill>
                            <a:schemeClr val="bg1"/>
                          </a:solidFill>
                          <a:latin typeface="宋体" panose="02010600030101010101" pitchFamily="2" charset="-122"/>
                          <a:ea typeface="宋体" panose="02010600030101010101" pitchFamily="2" charset="-122"/>
                          <a:cs typeface="宋体" panose="02010600030101010101" pitchFamily="2" charset="-122"/>
                        </a:rPr>
                        <a:t>指南及临床路径</a:t>
                      </a:r>
                      <a:endParaRPr lang="en-US" altLang="en-US" sz="2000" b="1">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c>
                  <a:txBody>
                    <a:bodyPr/>
                    <a:p>
                      <a:pPr indent="0" algn="ctr">
                        <a:lnSpc>
                          <a:spcPct val="120000"/>
                        </a:lnSpc>
                        <a:buNone/>
                      </a:pPr>
                      <a:r>
                        <a:rPr lang="en-US" sz="2000" b="1">
                          <a:solidFill>
                            <a:schemeClr val="bg1"/>
                          </a:solidFill>
                          <a:latin typeface="宋体" panose="02010600030101010101" pitchFamily="2" charset="-122"/>
                          <a:ea typeface="宋体" panose="02010600030101010101" pitchFamily="2" charset="-122"/>
                          <a:cs typeface="宋体" panose="02010600030101010101" pitchFamily="2" charset="-122"/>
                        </a:rPr>
                        <a:t>简要描述</a:t>
                      </a:r>
                      <a:endParaRPr lang="en-US" altLang="en-US" sz="2000" b="1">
                        <a:solidFill>
                          <a:schemeClr val="bg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r h="381000">
                <a:tc>
                  <a:txBody>
                    <a:bodyPr/>
                    <a:p>
                      <a:pPr indent="0" algn="ctr">
                        <a:lnSpc>
                          <a:spcPct val="180000"/>
                        </a:lnSpc>
                        <a:buNone/>
                      </a:pPr>
                      <a:r>
                        <a:rPr lang="en-US" altLang="en-US" sz="1800" b="0">
                          <a:latin typeface="Times New Roman" panose="02020603050405020304" charset="0"/>
                          <a:ea typeface="宋体" panose="02010600030101010101" pitchFamily="2" charset="-122"/>
                          <a:cs typeface="Times New Roman" panose="02020603050405020304" charset="0"/>
                        </a:rPr>
                        <a:t>1</a:t>
                      </a:r>
                      <a:endParaRPr lang="en-US" altLang="en-US" sz="1800" b="0">
                        <a:latin typeface="Times New Roman" panose="02020603050405020304" charset="0"/>
                        <a:ea typeface="宋体" panose="02010600030101010101" pitchFamily="2" charset="-122"/>
                        <a:cs typeface="Times New Roman" panose="02020603050405020304" charset="0"/>
                      </a:endParaRPr>
                    </a:p>
                  </a:txBody>
                  <a:tcPr marL="68580" marR="68580" marT="0" marB="0" vert="horz" anchor="t"/>
                </a:tc>
                <a:tc>
                  <a:txBody>
                    <a:bodyPr/>
                    <a:p>
                      <a:pPr algn="ctr" fontAlgn="t">
                        <a:lnSpc>
                          <a:spcPct val="120000"/>
                        </a:lnSpc>
                        <a:buClrTx/>
                        <a:buSzTx/>
                        <a:buFontTx/>
                        <a:buNone/>
                      </a:pPr>
                      <a:r>
                        <a:rPr lang="en-US" altLang="zh-CN" sz="1600" b="0">
                          <a:latin typeface="Times New Roman" panose="02020603050405020304" charset="0"/>
                        </a:rPr>
                        <a:t>脑小血管病相关认知功能障碍中国诊疗指南2019</a:t>
                      </a:r>
                      <a:endParaRPr lang="en-US" altLang="zh-CN" sz="1600" b="0">
                        <a:latin typeface="Times New Roman" panose="02020603050405020304" charset="0"/>
                      </a:endParaRPr>
                    </a:p>
                  </a:txBody>
                  <a:tcPr marL="68580" marR="68580" marT="0" marB="0" vert="horz" anchor="t"/>
                </a:tc>
                <a:tc>
                  <a:txBody>
                    <a:bodyPr/>
                    <a:p>
                      <a:pPr indent="0">
                        <a:lnSpc>
                          <a:spcPct val="120000"/>
                        </a:lnSpc>
                        <a:buNone/>
                      </a:pPr>
                      <a:r>
                        <a:rPr lang="zh-CN" altLang="en-US" sz="1600" b="0">
                          <a:solidFill>
                            <a:schemeClr val="tx1"/>
                          </a:solidFill>
                          <a:latin typeface="宋体" panose="02010600030101010101" pitchFamily="2" charset="-122"/>
                          <a:ea typeface="宋体" panose="02010600030101010101" pitchFamily="2" charset="-122"/>
                          <a:cs typeface="宋体" panose="02010600030101010101" pitchFamily="2" charset="-122"/>
                        </a:rPr>
                        <a:t>治疗推荐：抗痴呆治疗药物</a:t>
                      </a:r>
                      <a:r>
                        <a:rPr lang="zh-CN" altLang="en-US" sz="1600" b="0">
                          <a:solidFill>
                            <a:srgbClr val="FF0000"/>
                          </a:solidFill>
                          <a:latin typeface="宋体" panose="02010600030101010101" pitchFamily="2" charset="-122"/>
                          <a:ea typeface="宋体" panose="02010600030101010101" pitchFamily="2" charset="-122"/>
                          <a:cs typeface="宋体" panose="02010600030101010101" pitchFamily="2" charset="-122"/>
                        </a:rPr>
                        <a:t>胆碱酯酶抑制剂</a:t>
                      </a:r>
                      <a:r>
                        <a:rPr lang="en-US" sz="16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石杉碱甲</a:t>
                      </a:r>
                      <a:r>
                        <a:rPr lang="zh-CN" altLang="en-US" sz="1600" b="0">
                          <a:solidFill>
                            <a:schemeClr val="tx1"/>
                          </a:solidFill>
                          <a:latin typeface="宋体" panose="02010600030101010101" pitchFamily="2" charset="-122"/>
                          <a:ea typeface="宋体" panose="02010600030101010101" pitchFamily="2" charset="-122"/>
                          <a:cs typeface="宋体" panose="02010600030101010101" pitchFamily="2" charset="-122"/>
                        </a:rPr>
                        <a:t>临床研究证实对脑小血管病认知功能障碍患者有明确治疗作用（</a:t>
                      </a:r>
                      <a:r>
                        <a:rPr lang="en-US" sz="1600" b="0">
                          <a:solidFill>
                            <a:schemeClr val="tx1"/>
                          </a:solidFill>
                          <a:latin typeface="Times New Roman" panose="02020603050405020304" charset="0"/>
                          <a:cs typeface="Times New Roman" panose="02020603050405020304" charset="0"/>
                        </a:rPr>
                        <a:t>Ⅱa</a:t>
                      </a:r>
                      <a:r>
                        <a:rPr lang="zh-CN" altLang="en-US" sz="1600" b="0">
                          <a:solidFill>
                            <a:schemeClr val="tx1"/>
                          </a:solidFill>
                          <a:latin typeface="+mn-ea"/>
                          <a:cs typeface="宋体" panose="02010600030101010101" pitchFamily="2" charset="-122"/>
                        </a:rPr>
                        <a:t>级证据</a:t>
                      </a:r>
                      <a:r>
                        <a:rPr lang="zh-CN" altLang="en-US" sz="1600" b="0">
                          <a:solidFill>
                            <a:schemeClr val="tx1"/>
                          </a:solidFill>
                          <a:latin typeface="微软雅黑" panose="020B0503020204020204" charset="-122"/>
                          <a:ea typeface="微软雅黑" panose="020B0503020204020204" charset="-122"/>
                          <a:cs typeface="宋体" panose="02010600030101010101" pitchFamily="2" charset="-122"/>
                        </a:rPr>
                        <a:t>、</a:t>
                      </a:r>
                      <a:r>
                        <a:rPr lang="en-US" sz="1600" b="0">
                          <a:solidFill>
                            <a:schemeClr val="tx1"/>
                          </a:solidFill>
                          <a:latin typeface="Times New Roman" panose="02020603050405020304" charset="0"/>
                          <a:cs typeface="Times New Roman" panose="02020603050405020304" charset="0"/>
                        </a:rPr>
                        <a:t>A</a:t>
                      </a:r>
                      <a:r>
                        <a:rPr lang="zh-CN" altLang="en-US" sz="1600" b="0">
                          <a:solidFill>
                            <a:schemeClr val="tx1"/>
                          </a:solidFill>
                          <a:latin typeface="+mn-ea"/>
                          <a:cs typeface="宋体" panose="02010600030101010101" pitchFamily="2" charset="-122"/>
                        </a:rPr>
                        <a:t>级推荐</a:t>
                      </a:r>
                      <a:r>
                        <a:rPr lang="zh-CN" altLang="en-US" sz="1600" b="0">
                          <a:solidFill>
                            <a:schemeClr val="tx1"/>
                          </a:solidFill>
                          <a:latin typeface="宋体" panose="02010600030101010101" pitchFamily="2" charset="-122"/>
                          <a:ea typeface="宋体" panose="02010600030101010101" pitchFamily="2" charset="-122"/>
                          <a:cs typeface="宋体" panose="02010600030101010101" pitchFamily="2" charset="-122"/>
                        </a:rPr>
                        <a:t>）</a:t>
                      </a:r>
                      <a:endParaRPr lang="zh-CN" altLang="en-US" sz="16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r h="381000">
                <a:tc>
                  <a:txBody>
                    <a:bodyPr/>
                    <a:p>
                      <a:pPr indent="0" algn="ctr">
                        <a:lnSpc>
                          <a:spcPct val="170000"/>
                        </a:lnSpc>
                        <a:buNone/>
                      </a:pPr>
                      <a:r>
                        <a:rPr lang="en-US" altLang="en-US" sz="1800" b="0">
                          <a:latin typeface="Times New Roman" panose="02020603050405020304" charset="0"/>
                          <a:ea typeface="Times New Roman" panose="02020603050405020304" charset="0"/>
                          <a:cs typeface="Times New Roman" panose="02020603050405020304" charset="0"/>
                        </a:rPr>
                        <a:t>2</a:t>
                      </a:r>
                      <a:endParaRPr lang="en-US" altLang="en-US" sz="18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tc>
                <a:tc>
                  <a:txBody>
                    <a:bodyPr/>
                    <a:p>
                      <a:pPr indent="0" algn="ctr" fontAlgn="t">
                        <a:lnSpc>
                          <a:spcPct val="140000"/>
                        </a:lnSpc>
                        <a:buNone/>
                      </a:pPr>
                      <a:r>
                        <a:rPr lang="en-US" sz="1600" b="0">
                          <a:latin typeface="宋体" panose="02010600030101010101" pitchFamily="2" charset="-122"/>
                          <a:ea typeface="宋体" panose="02010600030101010101" pitchFamily="2" charset="-122"/>
                          <a:cs typeface="宋体" panose="02010600030101010101" pitchFamily="2" charset="-122"/>
                        </a:rPr>
                        <a:t>中国痴呆与认知障碍诊治指南</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fontAlgn="t">
                        <a:lnSpc>
                          <a:spcPct val="140000"/>
                        </a:lnSpc>
                        <a:buNone/>
                      </a:pPr>
                      <a:r>
                        <a:rPr lang="en-US" altLang="zh-CN" sz="1600">
                          <a:latin typeface="Times New Roman" panose="02020603050405020304" charset="0"/>
                          <a:sym typeface="+mn-ea"/>
                        </a:rPr>
                        <a:t>2018</a:t>
                      </a:r>
                      <a:endParaRPr lang="en-US" altLang="zh-CN" sz="1600" b="0">
                        <a:latin typeface="Times New Roman" panose="02020603050405020304" charset="0"/>
                        <a:sym typeface="+mn-ea"/>
                      </a:endParaRPr>
                    </a:p>
                  </a:txBody>
                  <a:tcPr marL="68580" marR="68580" marT="0" marB="0" vert="horz" anchor="t"/>
                </a:tc>
                <a:tc>
                  <a:txBody>
                    <a:bodyPr/>
                    <a:p>
                      <a:pPr indent="0">
                        <a:lnSpc>
                          <a:spcPct val="120000"/>
                        </a:lnSpc>
                        <a:buNone/>
                      </a:pPr>
                      <a:r>
                        <a:rPr lang="en-US" sz="1600" b="0">
                          <a:solidFill>
                            <a:srgbClr val="FF0000"/>
                          </a:solidFill>
                          <a:latin typeface="宋体" panose="02010600030101010101" pitchFamily="2" charset="-122"/>
                          <a:ea typeface="宋体" panose="02010600030101010101" pitchFamily="2" charset="-122"/>
                          <a:cs typeface="宋体" panose="02010600030101010101" pitchFamily="2" charset="-122"/>
                        </a:rPr>
                        <a:t>胆碱酯酶抑制剂石杉碱甲</a:t>
                      </a:r>
                      <a:r>
                        <a:rPr lang="en-US" sz="1600" b="0">
                          <a:latin typeface="宋体" panose="02010600030101010101" pitchFamily="2" charset="-122"/>
                          <a:ea typeface="宋体" panose="02010600030101010101" pitchFamily="2" charset="-122"/>
                          <a:cs typeface="宋体" panose="02010600030101010101" pitchFamily="2" charset="-122"/>
                        </a:rPr>
                        <a:t>增加突触间隙乙酰胆碱含量，是现今治疗轻中度</a:t>
                      </a:r>
                      <a:r>
                        <a:rPr lang="en-US" sz="1600" b="0">
                          <a:latin typeface="Times New Roman" panose="02020603050405020304" charset="0"/>
                          <a:cs typeface="Times New Roman" panose="02020603050405020304" charset="0"/>
                        </a:rPr>
                        <a:t>AD</a:t>
                      </a:r>
                      <a:r>
                        <a:rPr lang="en-US" sz="1600" b="0">
                          <a:latin typeface="宋体" panose="02010600030101010101" pitchFamily="2" charset="-122"/>
                          <a:ea typeface="宋体" panose="02010600030101010101" pitchFamily="2" charset="-122"/>
                          <a:cs typeface="宋体" panose="02010600030101010101" pitchFamily="2" charset="-122"/>
                        </a:rPr>
                        <a:t>的一线药物。</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r h="381000">
                <a:tc>
                  <a:txBody>
                    <a:bodyPr/>
                    <a:p>
                      <a:pPr indent="0" algn="ctr">
                        <a:lnSpc>
                          <a:spcPct val="200000"/>
                        </a:lnSpc>
                        <a:buNone/>
                      </a:pPr>
                      <a:r>
                        <a:rPr lang="en-US" altLang="en-US" sz="1800" b="0">
                          <a:latin typeface="Times New Roman" panose="02020603050405020304" charset="0"/>
                          <a:ea typeface="宋体" panose="02010600030101010101" pitchFamily="2" charset="-122"/>
                          <a:cs typeface="Times New Roman" panose="02020603050405020304" charset="0"/>
                        </a:rPr>
                        <a:t>3</a:t>
                      </a:r>
                      <a:endParaRPr lang="en-US" altLang="en-US" sz="1800" b="0">
                        <a:latin typeface="Times New Roman" panose="02020603050405020304" charset="0"/>
                        <a:ea typeface="宋体" panose="02010600030101010101" pitchFamily="2" charset="-122"/>
                        <a:cs typeface="Times New Roman" panose="02020603050405020304" charset="0"/>
                      </a:endParaRPr>
                    </a:p>
                  </a:txBody>
                  <a:tcPr marL="68580" marR="68580" marT="0" marB="0" vert="horz" anchor="t"/>
                </a:tc>
                <a:tc>
                  <a:txBody>
                    <a:bodyPr/>
                    <a:p>
                      <a:pPr indent="0" algn="ctr" fontAlgn="t">
                        <a:lnSpc>
                          <a:spcPct val="140000"/>
                        </a:lnSpc>
                        <a:buNone/>
                      </a:pPr>
                      <a:r>
                        <a:rPr lang="en-US" sz="1600" b="0">
                          <a:latin typeface="Calibri" panose="020F0502020204030204" pitchFamily="34" charset="0"/>
                          <a:cs typeface="Calibri" panose="020F0502020204030204" pitchFamily="34" charset="0"/>
                        </a:rPr>
                        <a:t> </a:t>
                      </a:r>
                      <a:r>
                        <a:rPr lang="en-US" sz="1600" b="0">
                          <a:latin typeface="宋体" panose="02010600030101010101" pitchFamily="2" charset="-122"/>
                          <a:ea typeface="宋体" panose="02010600030101010101" pitchFamily="2" charset="-122"/>
                          <a:cs typeface="宋体" panose="02010600030101010101" pitchFamily="2" charset="-122"/>
                        </a:rPr>
                        <a:t>卒中后认知障碍管理专家共识</a:t>
                      </a:r>
                      <a:endParaRPr lang="en-US" sz="1600" b="0">
                        <a:latin typeface="宋体" panose="02010600030101010101" pitchFamily="2" charset="-122"/>
                        <a:ea typeface="宋体" panose="02010600030101010101" pitchFamily="2" charset="-122"/>
                        <a:cs typeface="宋体" panose="02010600030101010101" pitchFamily="2" charset="-122"/>
                      </a:endParaRPr>
                    </a:p>
                    <a:p>
                      <a:pPr indent="0" algn="ctr" fontAlgn="t">
                        <a:lnSpc>
                          <a:spcPct val="140000"/>
                        </a:lnSpc>
                        <a:buNone/>
                      </a:pPr>
                      <a:r>
                        <a:rPr lang="en-US" altLang="zh-CN" sz="1600" b="0">
                          <a:latin typeface="Times New Roman" panose="02020603050405020304" charset="0"/>
                        </a:rPr>
                        <a:t>2</a:t>
                      </a:r>
                      <a:r>
                        <a:rPr lang="en-US" altLang="zh-CN" sz="1600">
                          <a:latin typeface="Times New Roman" panose="02020603050405020304" charset="0"/>
                          <a:sym typeface="+mn-ea"/>
                        </a:rPr>
                        <a:t>017</a:t>
                      </a:r>
                      <a:endParaRPr lang="en-US" altLang="zh-CN" sz="1600" b="0">
                        <a:latin typeface="Times New Roman" panose="02020603050405020304" charset="0"/>
                        <a:ea typeface="宋体" panose="02010600030101010101" pitchFamily="2" charset="-122"/>
                        <a:cs typeface="宋体" panose="02010600030101010101" pitchFamily="2" charset="-122"/>
                        <a:sym typeface="+mn-ea"/>
                      </a:endParaRPr>
                    </a:p>
                  </a:txBody>
                  <a:tcPr marL="68580" marR="68580" marT="0" marB="0" vert="horz" anchor="t"/>
                </a:tc>
                <a:tc>
                  <a:txBody>
                    <a:bodyPr/>
                    <a:p>
                      <a:pPr indent="0">
                        <a:lnSpc>
                          <a:spcPct val="120000"/>
                        </a:lnSpc>
                        <a:buNone/>
                      </a:pPr>
                      <a:r>
                        <a:rPr lang="en-US" sz="1600" b="0">
                          <a:solidFill>
                            <a:srgbClr val="FF0000"/>
                          </a:solidFill>
                          <a:latin typeface="宋体" panose="02010600030101010101" pitchFamily="2" charset="-122"/>
                          <a:ea typeface="宋体" panose="02010600030101010101" pitchFamily="2" charset="-122"/>
                          <a:cs typeface="宋体" panose="02010600030101010101" pitchFamily="2" charset="-122"/>
                        </a:rPr>
                        <a:t>胆碱酯酶抑制剂</a:t>
                      </a:r>
                      <a:r>
                        <a:rPr lang="en-US" sz="16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石杉碱甲</a:t>
                      </a:r>
                      <a:r>
                        <a:rPr lang="en-US" sz="1600" b="0">
                          <a:latin typeface="宋体" panose="02010600030101010101" pitchFamily="2" charset="-122"/>
                          <a:ea typeface="宋体" panose="02010600030101010101" pitchFamily="2" charset="-122"/>
                          <a:cs typeface="宋体" panose="02010600030101010101" pitchFamily="2" charset="-122"/>
                        </a:rPr>
                        <a:t>能够应用于卒中后认知障碍的治疗，主要基于</a:t>
                      </a:r>
                      <a:r>
                        <a:rPr lang="en-US" sz="1600" b="0">
                          <a:latin typeface="Times New Roman" panose="02020603050405020304" charset="0"/>
                          <a:cs typeface="Times New Roman" panose="02020603050405020304" charset="0"/>
                        </a:rPr>
                        <a:t>VaD</a:t>
                      </a:r>
                      <a:r>
                        <a:rPr lang="en-US" sz="1600" b="0">
                          <a:latin typeface="宋体" panose="02010600030101010101" pitchFamily="2" charset="-122"/>
                          <a:ea typeface="宋体" panose="02010600030101010101" pitchFamily="2" charset="-122"/>
                          <a:cs typeface="宋体" panose="02010600030101010101" pitchFamily="2" charset="-122"/>
                        </a:rPr>
                        <a:t>和</a:t>
                      </a:r>
                      <a:r>
                        <a:rPr lang="en-US" sz="1600" b="0">
                          <a:latin typeface="Times New Roman" panose="02020603050405020304" charset="0"/>
                          <a:cs typeface="Times New Roman" panose="02020603050405020304" charset="0"/>
                        </a:rPr>
                        <a:t>AD</a:t>
                      </a:r>
                      <a:r>
                        <a:rPr lang="en-US" sz="1600" b="0">
                          <a:latin typeface="宋体" panose="02010600030101010101" pitchFamily="2" charset="-122"/>
                          <a:ea typeface="宋体" panose="02010600030101010101" pitchFamily="2" charset="-122"/>
                          <a:cs typeface="宋体" panose="02010600030101010101" pitchFamily="2" charset="-122"/>
                        </a:rPr>
                        <a:t>在神经病理和神经化学机制方面存在一定重叠性，特别是胆碱能缺失方面。</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r h="381000">
                <a:tc>
                  <a:txBody>
                    <a:bodyPr/>
                    <a:p>
                      <a:pPr indent="0" algn="ctr">
                        <a:lnSpc>
                          <a:spcPct val="120000"/>
                        </a:lnSpc>
                        <a:buNone/>
                      </a:pPr>
                      <a:r>
                        <a:rPr lang="en-US" altLang="en-US" sz="1800" b="0">
                          <a:latin typeface="Times New Roman" panose="02020603050405020304" charset="0"/>
                          <a:ea typeface="宋体" panose="02010600030101010101" pitchFamily="2" charset="-122"/>
                          <a:cs typeface="Times New Roman" panose="02020603050405020304" charset="0"/>
                        </a:rPr>
                        <a:t>4</a:t>
                      </a:r>
                      <a:endParaRPr lang="en-US" altLang="en-US" sz="1800" b="0">
                        <a:latin typeface="Times New Roman" panose="02020603050405020304" charset="0"/>
                        <a:ea typeface="宋体" panose="02010600030101010101" pitchFamily="2" charset="-122"/>
                        <a:cs typeface="Times New Roman" panose="02020603050405020304" charset="0"/>
                      </a:endParaRPr>
                    </a:p>
                  </a:txBody>
                  <a:tcPr marL="68580" marR="68580" marT="0" marB="0" vert="horz" anchor="t"/>
                </a:tc>
                <a:tc>
                  <a:txBody>
                    <a:bodyPr/>
                    <a:p>
                      <a:pPr algn="ctr" fontAlgn="t">
                        <a:lnSpc>
                          <a:spcPct val="120000"/>
                        </a:lnSpc>
                        <a:buClrTx/>
                        <a:buSzTx/>
                        <a:buFontTx/>
                        <a:buNone/>
                      </a:pPr>
                      <a:r>
                        <a:rPr lang="en-US" sz="1600" b="0">
                          <a:latin typeface="宋体" panose="02010600030101010101" pitchFamily="2" charset="-122"/>
                          <a:ea typeface="宋体" panose="02010600030101010101" pitchFamily="2" charset="-122"/>
                          <a:cs typeface="宋体" panose="02010600030101010101" pitchFamily="2" charset="-122"/>
                        </a:rPr>
                        <a:t>阿尔茨海默病临床路径</a:t>
                      </a:r>
                      <a:r>
                        <a:rPr lang="en-US" altLang="zh-CN" sz="1600" b="0">
                          <a:latin typeface="Times New Roman" panose="02020603050405020304" charset="0"/>
                        </a:rPr>
                        <a:t>2016</a:t>
                      </a:r>
                      <a:endParaRPr lang="en-US" altLang="zh-CN" sz="1600" b="0">
                        <a:latin typeface="Times New Roman" panose="02020603050405020304" charset="0"/>
                      </a:endParaRPr>
                    </a:p>
                  </a:txBody>
                  <a:tcPr marL="68580" marR="68580" marT="0" marB="0" vert="horz" anchor="t"/>
                </a:tc>
                <a:tc>
                  <a:txBody>
                    <a:bodyPr/>
                    <a:p>
                      <a:pPr indent="0">
                        <a:lnSpc>
                          <a:spcPct val="120000"/>
                        </a:lnSpc>
                        <a:buNone/>
                      </a:pPr>
                      <a:r>
                        <a:rPr lang="en-US" sz="1600" b="0">
                          <a:latin typeface="宋体" panose="02010600030101010101" pitchFamily="2" charset="-122"/>
                          <a:ea typeface="宋体" panose="02010600030101010101" pitchFamily="2" charset="-122"/>
                          <a:cs typeface="宋体" panose="02010600030101010101" pitchFamily="2" charset="-122"/>
                        </a:rPr>
                        <a:t>治疗方案选择：</a:t>
                      </a:r>
                      <a:r>
                        <a:rPr lang="en-US" sz="1600" b="0">
                          <a:solidFill>
                            <a:srgbClr val="FF0000"/>
                          </a:solidFill>
                          <a:latin typeface="宋体" panose="02010600030101010101" pitchFamily="2" charset="-122"/>
                          <a:ea typeface="宋体" panose="02010600030101010101" pitchFamily="2" charset="-122"/>
                          <a:cs typeface="宋体" panose="02010600030101010101" pitchFamily="2" charset="-122"/>
                        </a:rPr>
                        <a:t>石杉碱甲</a:t>
                      </a:r>
                      <a:endParaRPr lang="en-US" altLang="en-US" sz="16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r h="381000">
                <a:tc>
                  <a:txBody>
                    <a:bodyPr/>
                    <a:p>
                      <a:pPr indent="0" algn="ctr">
                        <a:lnSpc>
                          <a:spcPct val="120000"/>
                        </a:lnSpc>
                        <a:buNone/>
                      </a:pPr>
                      <a:r>
                        <a:rPr lang="en-US" altLang="en-US" sz="1800" b="0">
                          <a:latin typeface="Times New Roman" panose="02020603050405020304" charset="0"/>
                          <a:ea typeface="宋体" panose="02010600030101010101" pitchFamily="2" charset="-122"/>
                          <a:cs typeface="Times New Roman" panose="02020603050405020304" charset="0"/>
                        </a:rPr>
                        <a:t>5</a:t>
                      </a:r>
                      <a:endParaRPr lang="en-US" altLang="en-US" sz="1800" b="0">
                        <a:latin typeface="Times New Roman" panose="02020603050405020304" charset="0"/>
                        <a:ea typeface="宋体" panose="02010600030101010101" pitchFamily="2" charset="-122"/>
                        <a:cs typeface="Times New Roman" panose="02020603050405020304" charset="0"/>
                      </a:endParaRPr>
                    </a:p>
                  </a:txBody>
                  <a:tcPr marL="68580" marR="68580" marT="0" marB="0" vert="horz" anchor="t"/>
                </a:tc>
                <a:tc>
                  <a:txBody>
                    <a:bodyPr/>
                    <a:p>
                      <a:pPr algn="ctr" fontAlgn="t">
                        <a:lnSpc>
                          <a:spcPct val="100000"/>
                        </a:lnSpc>
                        <a:buClrTx/>
                        <a:buSzTx/>
                        <a:buFontTx/>
                        <a:buNone/>
                      </a:pPr>
                      <a:r>
                        <a:rPr lang="en-US" altLang="zh-CN" sz="1600" b="0">
                          <a:latin typeface="Times New Roman" panose="02020603050405020304" charset="0"/>
                        </a:rPr>
                        <a:t> </a:t>
                      </a:r>
                      <a:endParaRPr lang="en-US" altLang="zh-CN" sz="1600" b="0">
                        <a:latin typeface="Times New Roman" panose="02020603050405020304" charset="0"/>
                      </a:endParaRPr>
                    </a:p>
                    <a:p>
                      <a:pPr algn="ctr" fontAlgn="t">
                        <a:lnSpc>
                          <a:spcPct val="100000"/>
                        </a:lnSpc>
                        <a:buClrTx/>
                        <a:buSzTx/>
                        <a:buFontTx/>
                        <a:buNone/>
                      </a:pPr>
                      <a:r>
                        <a:rPr lang="en-US" altLang="zh-CN" sz="1600" b="0">
                          <a:latin typeface="Times New Roman" panose="02020603050405020304" charset="0"/>
                        </a:rPr>
                        <a:t>中国血管性认知障碍诊疗指导规范</a:t>
                      </a:r>
                      <a:endParaRPr lang="en-US" altLang="zh-CN" sz="1600" b="0">
                        <a:latin typeface="Times New Roman" panose="02020603050405020304" charset="0"/>
                      </a:endParaRPr>
                    </a:p>
                    <a:p>
                      <a:pPr algn="ctr" fontAlgn="t">
                        <a:lnSpc>
                          <a:spcPct val="100000"/>
                        </a:lnSpc>
                        <a:buClrTx/>
                        <a:buSzTx/>
                        <a:buFontTx/>
                        <a:buNone/>
                      </a:pPr>
                      <a:r>
                        <a:rPr lang="en-US" altLang="zh-CN" sz="1600" b="0">
                          <a:latin typeface="Times New Roman" panose="02020603050405020304" charset="0"/>
                        </a:rPr>
                        <a:t>2016</a:t>
                      </a:r>
                      <a:endParaRPr lang="en-US" altLang="zh-CN" sz="1600" b="0">
                        <a:latin typeface="Times New Roman" panose="02020603050405020304" charset="0"/>
                      </a:endParaRPr>
                    </a:p>
                  </a:txBody>
                  <a:tcPr marL="68580" marR="68580" marT="0" marB="0" vert="horz" anchor="t"/>
                </a:tc>
                <a:tc>
                  <a:txBody>
                    <a:bodyPr/>
                    <a:p>
                      <a:pPr indent="0">
                        <a:lnSpc>
                          <a:spcPct val="120000"/>
                        </a:lnSpc>
                        <a:buNone/>
                      </a:pPr>
                      <a:r>
                        <a:rPr lang="en-US" sz="1600">
                          <a:latin typeface="宋体" panose="02010600030101010101" pitchFamily="2" charset="-122"/>
                          <a:ea typeface="宋体" panose="02010600030101010101" pitchFamily="2" charset="-122"/>
                          <a:cs typeface="宋体" panose="02010600030101010101" pitchFamily="2" charset="-122"/>
                          <a:sym typeface="+mn-ea"/>
                        </a:rPr>
                        <a:t>血管性痴呆（</a:t>
                      </a:r>
                      <a:r>
                        <a:rPr lang="en-US" sz="1600">
                          <a:latin typeface="Times New Roman" panose="02020603050405020304" charset="0"/>
                          <a:cs typeface="Times New Roman" panose="02020603050405020304" charset="0"/>
                          <a:sym typeface="+mn-ea"/>
                        </a:rPr>
                        <a:t>VaD</a:t>
                      </a:r>
                      <a:r>
                        <a:rPr lang="en-US" sz="1600">
                          <a:latin typeface="宋体" panose="02010600030101010101" pitchFamily="2" charset="-122"/>
                          <a:ea typeface="宋体" panose="02010600030101010101" pitchFamily="2" charset="-122"/>
                          <a:cs typeface="宋体" panose="02010600030101010101" pitchFamily="2" charset="-122"/>
                          <a:sym typeface="+mn-ea"/>
                        </a:rPr>
                        <a:t>）患者脑内乙酰胆碱能通路受到破坏，乙酰胆碱的水平降低。</a:t>
                      </a:r>
                      <a:r>
                        <a:rPr lang="en-US" sz="16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胆碱酯酶抑制剂</a:t>
                      </a:r>
                      <a:r>
                        <a:rPr lang="en-US" sz="16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石杉碱甲</a:t>
                      </a:r>
                      <a:r>
                        <a:rPr lang="en-US" sz="1600">
                          <a:latin typeface="宋体" panose="02010600030101010101" pitchFamily="2" charset="-122"/>
                          <a:ea typeface="宋体" panose="02010600030101010101" pitchFamily="2" charset="-122"/>
                          <a:cs typeface="宋体" panose="02010600030101010101" pitchFamily="2" charset="-122"/>
                          <a:sym typeface="+mn-ea"/>
                        </a:rPr>
                        <a:t>用于治疗轻中度</a:t>
                      </a:r>
                      <a:r>
                        <a:rPr lang="en-US" sz="1600">
                          <a:latin typeface="Times New Roman" panose="02020603050405020304" charset="0"/>
                          <a:cs typeface="Times New Roman" panose="02020603050405020304" charset="0"/>
                          <a:sym typeface="+mn-ea"/>
                        </a:rPr>
                        <a:t>VaD</a:t>
                      </a:r>
                      <a:r>
                        <a:rPr lang="en-US" sz="1600">
                          <a:latin typeface="宋体" panose="02010600030101010101" pitchFamily="2" charset="-122"/>
                          <a:ea typeface="宋体" panose="02010600030101010101" pitchFamily="2" charset="-122"/>
                          <a:cs typeface="宋体" panose="02010600030101010101" pitchFamily="2" charset="-122"/>
                          <a:sym typeface="+mn-ea"/>
                        </a:rPr>
                        <a:t>，临床实验表明其治疗血管性痴呆有效。</a:t>
                      </a:r>
                      <a:endParaRPr lang="en-US" altLang="en-US" sz="16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r h="381000">
                <a:tc>
                  <a:txBody>
                    <a:bodyPr/>
                    <a:p>
                      <a:pPr indent="0" algn="ctr">
                        <a:lnSpc>
                          <a:spcPct val="120000"/>
                        </a:lnSpc>
                        <a:buNone/>
                      </a:pPr>
                      <a:r>
                        <a:rPr lang="en-US" altLang="en-US" sz="1800" b="0">
                          <a:latin typeface="Times New Roman" panose="02020603050405020304" charset="0"/>
                          <a:ea typeface="宋体" panose="02010600030101010101" pitchFamily="2" charset="-122"/>
                          <a:cs typeface="Times New Roman" panose="02020603050405020304" charset="0"/>
                        </a:rPr>
                        <a:t>6</a:t>
                      </a:r>
                      <a:endParaRPr lang="en-US" altLang="en-US" sz="1800" b="0">
                        <a:latin typeface="Times New Roman" panose="02020603050405020304" charset="0"/>
                        <a:ea typeface="宋体" panose="02010600030101010101" pitchFamily="2" charset="-122"/>
                        <a:cs typeface="Times New Roman" panose="02020603050405020304" charset="0"/>
                      </a:endParaRPr>
                    </a:p>
                  </a:txBody>
                  <a:tcPr marL="68580" marR="68580" marT="0" marB="0" vert="horz" anchor="t"/>
                </a:tc>
                <a:tc>
                  <a:txBody>
                    <a:bodyPr/>
                    <a:p>
                      <a:pPr indent="0" algn="ctr" fontAlgn="t">
                        <a:lnSpc>
                          <a:spcPct val="140000"/>
                        </a:lnSpc>
                        <a:buNone/>
                      </a:pPr>
                      <a:r>
                        <a:rPr lang="en-US" sz="1600" b="0">
                          <a:latin typeface="宋体" panose="02010600030101010101" pitchFamily="2" charset="-122"/>
                          <a:ea typeface="宋体" panose="02010600030101010101" pitchFamily="2" charset="-122"/>
                          <a:cs typeface="宋体" panose="02010600030101010101" pitchFamily="2" charset="-122"/>
                        </a:rPr>
                        <a:t>路易体痴呆诊治中国专家共识</a:t>
                      </a:r>
                      <a:r>
                        <a:rPr lang="en-US" sz="1600" b="0">
                          <a:latin typeface="Times New Roman" panose="02020603050405020304" charset="0"/>
                          <a:cs typeface="Times New Roman" panose="02020603050405020304" charset="0"/>
                        </a:rPr>
                        <a:t>2015</a:t>
                      </a:r>
                      <a:endParaRPr lang="en-US" sz="1600" b="0">
                        <a:latin typeface="Times New Roman" panose="02020603050405020304" charset="0"/>
                        <a:cs typeface="Times New Roman" panose="02020603050405020304" charset="0"/>
                      </a:endParaRPr>
                    </a:p>
                  </a:txBody>
                  <a:tcPr marL="68580" marR="68580" marT="0" marB="0" vert="horz" anchor="t"/>
                </a:tc>
                <a:tc>
                  <a:txBody>
                    <a:bodyPr/>
                    <a:p>
                      <a:pPr indent="0">
                        <a:lnSpc>
                          <a:spcPct val="120000"/>
                        </a:lnSpc>
                        <a:buNone/>
                      </a:pPr>
                      <a:r>
                        <a:rPr lang="en-US" sz="1600" b="0">
                          <a:solidFill>
                            <a:srgbClr val="FF0000"/>
                          </a:solidFill>
                          <a:latin typeface="宋体" panose="02010600030101010101" pitchFamily="2" charset="-122"/>
                          <a:ea typeface="宋体" panose="02010600030101010101" pitchFamily="2" charset="-122"/>
                          <a:cs typeface="宋体" panose="02010600030101010101" pitchFamily="2" charset="-122"/>
                        </a:rPr>
                        <a:t>胆碱酯酶抑制剂</a:t>
                      </a:r>
                      <a:r>
                        <a:rPr lang="en-US" sz="160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石杉碱甲</a:t>
                      </a:r>
                      <a:r>
                        <a:rPr lang="en-US" sz="1600" b="0">
                          <a:latin typeface="宋体" panose="02010600030101010101" pitchFamily="2" charset="-122"/>
                          <a:ea typeface="宋体" panose="02010600030101010101" pitchFamily="2" charset="-122"/>
                          <a:cs typeface="宋体" panose="02010600030101010101" pitchFamily="2" charset="-122"/>
                        </a:rPr>
                        <a:t>能改善路易体痴呆（</a:t>
                      </a:r>
                      <a:r>
                        <a:rPr lang="en-US" sz="1600" b="0">
                          <a:latin typeface="Times New Roman" panose="02020603050405020304" charset="0"/>
                          <a:cs typeface="Times New Roman" panose="02020603050405020304" charset="0"/>
                        </a:rPr>
                        <a:t>DLB</a:t>
                      </a:r>
                      <a:r>
                        <a:rPr lang="en-US" sz="1600" b="0">
                          <a:latin typeface="宋体" panose="02010600030101010101" pitchFamily="2" charset="-122"/>
                          <a:ea typeface="宋体" panose="02010600030101010101" pitchFamily="2" charset="-122"/>
                          <a:cs typeface="宋体" panose="02010600030101010101" pitchFamily="2" charset="-122"/>
                        </a:rPr>
                        <a:t>）的精神症状。</a:t>
                      </a:r>
                      <a:endParaRPr lang="en-US" altLang="en-US" sz="16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r h="381000">
                <a:tc>
                  <a:txBody>
                    <a:bodyPr/>
                    <a:p>
                      <a:pPr indent="0" algn="ctr">
                        <a:lnSpc>
                          <a:spcPct val="120000"/>
                        </a:lnSpc>
                        <a:buNone/>
                      </a:pPr>
                      <a:endParaRPr lang="en-US" sz="1800" b="0">
                        <a:latin typeface="Times New Roman" panose="02020603050405020304" charset="0"/>
                        <a:cs typeface="Times New Roman" panose="02020603050405020304" charset="0"/>
                      </a:endParaRPr>
                    </a:p>
                    <a:p>
                      <a:pPr indent="0" algn="ctr">
                        <a:lnSpc>
                          <a:spcPct val="120000"/>
                        </a:lnSpc>
                        <a:buNone/>
                      </a:pPr>
                      <a:r>
                        <a:rPr lang="en-US" altLang="en-US" sz="1800" b="0">
                          <a:latin typeface="Times New Roman" panose="02020603050405020304" charset="0"/>
                          <a:ea typeface="宋体" panose="02010600030101010101" pitchFamily="2" charset="-122"/>
                          <a:cs typeface="Times New Roman" panose="02020603050405020304" charset="0"/>
                        </a:rPr>
                        <a:t>7</a:t>
                      </a:r>
                      <a:endParaRPr lang="en-US" altLang="en-US" sz="1800" b="0">
                        <a:latin typeface="Times New Roman" panose="02020603050405020304" charset="0"/>
                        <a:ea typeface="宋体" panose="02010600030101010101" pitchFamily="2" charset="-122"/>
                        <a:cs typeface="Times New Roman" panose="02020603050405020304" charset="0"/>
                      </a:endParaRPr>
                    </a:p>
                  </a:txBody>
                  <a:tcPr marL="68580" marR="68580" marT="0" marB="0" vert="horz" anchor="t"/>
                </a:tc>
                <a:tc>
                  <a:txBody>
                    <a:bodyPr/>
                    <a:p>
                      <a:pPr indent="0" algn="ctr" fontAlgn="t">
                        <a:lnSpc>
                          <a:spcPct val="120000"/>
                        </a:lnSpc>
                        <a:buNone/>
                      </a:pPr>
                      <a:r>
                        <a:rPr lang="en-US" sz="1600" b="0">
                          <a:latin typeface="Calibri" panose="020F0502020204030204" pitchFamily="34" charset="0"/>
                          <a:cs typeface="Calibri" panose="020F0502020204030204" pitchFamily="34" charset="0"/>
                        </a:rPr>
                        <a:t> </a:t>
                      </a:r>
                      <a:r>
                        <a:rPr lang="en-US" altLang="zh-CN" sz="1600" b="0">
                          <a:latin typeface="Times New Roman" panose="02020603050405020304" charset="0"/>
                          <a:ea typeface="宋体" panose="02010600030101010101" pitchFamily="2" charset="-122"/>
                          <a:cs typeface="宋体" panose="02010600030101010101" pitchFamily="2" charset="-122"/>
                          <a:sym typeface="+mn-ea"/>
                        </a:rPr>
                        <a:t>中国重症肌无力诊断和治疗指南 </a:t>
                      </a:r>
                      <a:r>
                        <a:rPr lang="en-US" altLang="zh-CN" sz="1600">
                          <a:latin typeface="Times New Roman" panose="02020603050405020304" charset="0"/>
                          <a:ea typeface="宋体" panose="02010600030101010101" pitchFamily="2" charset="-122"/>
                          <a:cs typeface="宋体" panose="02010600030101010101" pitchFamily="2" charset="-122"/>
                          <a:sym typeface="+mn-ea"/>
                        </a:rPr>
                        <a:t>2020</a:t>
                      </a:r>
                      <a:endParaRPr lang="en-US" altLang="zh-CN" sz="1600" b="0">
                        <a:latin typeface="Times New Roman" panose="02020603050405020304" charset="0"/>
                        <a:ea typeface="宋体" panose="02010600030101010101" pitchFamily="2" charset="-122"/>
                        <a:cs typeface="宋体" panose="02010600030101010101" pitchFamily="2" charset="-122"/>
                        <a:sym typeface="+mn-ea"/>
                      </a:endParaRPr>
                    </a:p>
                  </a:txBody>
                  <a:tcPr marL="68580" marR="68580" marT="0" marB="0" vert="horz" anchor="t"/>
                </a:tc>
                <a:tc>
                  <a:txBody>
                    <a:bodyPr/>
                    <a:p>
                      <a:pPr indent="0">
                        <a:lnSpc>
                          <a:spcPct val="120000"/>
                        </a:lnSpc>
                        <a:buNone/>
                      </a:pPr>
                      <a:r>
                        <a:rPr lang="en-US" sz="1600" b="0">
                          <a:solidFill>
                            <a:srgbClr val="FF0000"/>
                          </a:solidFill>
                          <a:latin typeface="宋体" panose="02010600030101010101" pitchFamily="2" charset="-122"/>
                          <a:ea typeface="宋体" panose="02010600030101010101" pitchFamily="2" charset="-122"/>
                          <a:cs typeface="宋体" panose="02010600030101010101" pitchFamily="2" charset="-122"/>
                        </a:rPr>
                        <a:t>胆碱酯酶抑制剂石杉碱甲</a:t>
                      </a:r>
                      <a:r>
                        <a:rPr lang="en-US" sz="1600" b="0">
                          <a:solidFill>
                            <a:schemeClr val="tx1"/>
                          </a:solidFill>
                          <a:latin typeface="宋体" panose="02010600030101010101" pitchFamily="2" charset="-122"/>
                          <a:ea typeface="宋体" panose="02010600030101010101" pitchFamily="2" charset="-122"/>
                          <a:cs typeface="宋体" panose="02010600030101010101" pitchFamily="2" charset="-122"/>
                        </a:rPr>
                        <a:t>推荐用作改善症状药物 </a:t>
                      </a:r>
                      <a:r>
                        <a:rPr lang="zh-CN" altLang="en-US" sz="1600" b="0">
                          <a:solidFill>
                            <a:schemeClr val="tx1"/>
                          </a:solidFill>
                          <a:latin typeface="宋体" panose="02010600030101010101" pitchFamily="2" charset="-122"/>
                          <a:ea typeface="宋体" panose="02010600030101010101" pitchFamily="2" charset="-122"/>
                          <a:cs typeface="宋体" panose="02010600030101010101" pitchFamily="2" charset="-122"/>
                        </a:rPr>
                        <a:t>。</a:t>
                      </a:r>
                      <a:endParaRPr lang="zh-CN" altLang="en-US" sz="1600" b="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515600" cy="693420"/>
          </a:xfrm>
        </p:spPr>
        <p:txBody>
          <a:bodyPr/>
          <a:p>
            <a:pPr algn="ctr"/>
            <a:r>
              <a:rPr lang="zh-CN" altLang="en-US"/>
              <a:t>安全性信息</a:t>
            </a:r>
            <a:endParaRPr lang="zh-CN" altLang="en-US"/>
          </a:p>
        </p:txBody>
      </p:sp>
      <p:sp>
        <p:nvSpPr>
          <p:cNvPr id="100" name="文本框 99"/>
          <p:cNvSpPr txBox="1"/>
          <p:nvPr/>
        </p:nvSpPr>
        <p:spPr>
          <a:xfrm>
            <a:off x="593725" y="1263650"/>
            <a:ext cx="10934065" cy="4863465"/>
          </a:xfrm>
          <a:prstGeom prst="rect">
            <a:avLst/>
          </a:prstGeom>
          <a:noFill/>
          <a:ln w="9525">
            <a:noFill/>
          </a:ln>
        </p:spPr>
        <p:txBody>
          <a:bodyPr wrap="square">
            <a:noAutofit/>
          </a:bodyPr>
          <a:p>
            <a:pPr>
              <a:lnSpc>
                <a:spcPct val="190000"/>
              </a:lnSpc>
            </a:pPr>
            <a:r>
              <a:rPr lang="zh-CN" sz="1900" b="1">
                <a:ea typeface="宋体" panose="02010600030101010101" pitchFamily="2" charset="-122"/>
              </a:rPr>
              <a:t>用药安全性高：</a:t>
            </a:r>
            <a:endParaRPr lang="zh-CN" sz="1800">
              <a:ea typeface="宋体" panose="02010600030101010101" pitchFamily="2" charset="-122"/>
            </a:endParaRPr>
          </a:p>
          <a:p>
            <a:pPr>
              <a:lnSpc>
                <a:spcPct val="190000"/>
              </a:lnSpc>
            </a:pPr>
            <a:r>
              <a:rPr lang="zh-CN" sz="1800">
                <a:sym typeface="+mn-ea"/>
              </a:rPr>
              <a:t>药品上市后，5年内无国家或地区药监部门发布的安全性警告、框警告、撤市信息等不良信息的相关报道。本品为可逆性胆碱酯酶抑制剂，其用量有个体差异，一般应从小剂量开始，按说明书用法用量使用或遵医嘱，不良反应明显时可自行减量。孕妇和哺乳期妇女、儿童、老年用药的安全性尚不明确。药物相互作用尚不明确。</a:t>
            </a:r>
            <a:endParaRPr lang="zh-CN" sz="1800">
              <a:ea typeface="宋体" panose="02010600030101010101" pitchFamily="2" charset="-122"/>
            </a:endParaRPr>
          </a:p>
          <a:p>
            <a:pPr>
              <a:lnSpc>
                <a:spcPct val="190000"/>
              </a:lnSpc>
            </a:pPr>
            <a:r>
              <a:rPr lang="zh-CN" sz="1800">
                <a:ea typeface="宋体" panose="02010600030101010101" pitchFamily="2" charset="-122"/>
              </a:rPr>
              <a:t>剂量过大可引起头晕、恶心、胃肠道不适、乏力等，一般可自行消失，严重者可用阿托品对抗。给药方式为肌肉注射，相比静脉给药安全性更高。</a:t>
            </a:r>
            <a:endParaRPr lang="zh-CN" sz="1800">
              <a:ea typeface="宋体" panose="02010600030101010101" pitchFamily="2" charset="-122"/>
            </a:endParaRPr>
          </a:p>
          <a:p>
            <a:pPr>
              <a:lnSpc>
                <a:spcPct val="190000"/>
              </a:lnSpc>
            </a:pPr>
            <a:r>
              <a:rPr lang="zh-CN" sz="1800">
                <a:ea typeface="宋体" panose="02010600030101010101" pitchFamily="2" charset="-122"/>
              </a:rPr>
              <a:t>各项副反应出现频率除恶心外,均较新斯的明低,值得推广应用。</a:t>
            </a:r>
            <a:endParaRPr lang="zh-CN" sz="1800">
              <a:ea typeface="宋体" panose="02010600030101010101" pitchFamily="2" charset="-122"/>
            </a:endParaRPr>
          </a:p>
          <a:p>
            <a:endParaRPr lang="zh-CN" sz="1800">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515600" cy="779145"/>
          </a:xfrm>
        </p:spPr>
        <p:txBody>
          <a:bodyPr/>
          <a:p>
            <a:pPr algn="ctr"/>
            <a:r>
              <a:rPr lang="zh-CN" altLang="en-US"/>
              <a:t>创新性信息</a:t>
            </a:r>
            <a:endParaRPr lang="zh-CN" altLang="en-US"/>
          </a:p>
        </p:txBody>
      </p:sp>
      <p:sp>
        <p:nvSpPr>
          <p:cNvPr id="3" name="文本框 2"/>
          <p:cNvSpPr txBox="1"/>
          <p:nvPr/>
        </p:nvSpPr>
        <p:spPr>
          <a:xfrm>
            <a:off x="838200" y="1396365"/>
            <a:ext cx="10709910" cy="5124450"/>
          </a:xfrm>
          <a:prstGeom prst="rect">
            <a:avLst/>
          </a:prstGeom>
          <a:noFill/>
        </p:spPr>
        <p:txBody>
          <a:bodyPr wrap="square" rtlCol="0" anchor="t">
            <a:noAutofit/>
          </a:bodyPr>
          <a:p>
            <a:pPr>
              <a:lnSpc>
                <a:spcPct val="150000"/>
              </a:lnSpc>
            </a:pPr>
            <a:r>
              <a:rPr lang="zh-CN" altLang="en-US"/>
              <a:t>注射用石杉碱甲是中国首创，</a:t>
            </a:r>
            <a:r>
              <a:rPr lang="zh-CN" altLang="en-US">
                <a:sym typeface="+mn-ea"/>
              </a:rPr>
              <a:t>2005年全球原创独家获批，</a:t>
            </a:r>
            <a:r>
              <a:rPr lang="zh-CN" altLang="en-US"/>
              <a:t>具有完全自有知识产权的民族药品。在多年的临床应用中得到众多临床医学指南肯定，是多症状的临床一线首选用药。 </a:t>
            </a:r>
            <a:endParaRPr lang="zh-CN" altLang="en-US"/>
          </a:p>
          <a:p>
            <a:pPr>
              <a:lnSpc>
                <a:spcPct val="150000"/>
              </a:lnSpc>
            </a:pPr>
            <a:r>
              <a:rPr lang="zh-CN" altLang="en-US">
                <a:sym typeface="+mn-ea"/>
              </a:rPr>
              <a:t>是新一代乙酰胆碱增强剂，为</a:t>
            </a:r>
            <a:r>
              <a:rPr lang="zh-CN" altLang="en-US"/>
              <a:t>可逆高选择性的乙酰胆碱酯酶抑制剂，相比于其他同类药物，选择性高，副</a:t>
            </a:r>
            <a:endParaRPr lang="zh-CN" altLang="en-US"/>
          </a:p>
          <a:p>
            <a:pPr>
              <a:lnSpc>
                <a:spcPct val="150000"/>
              </a:lnSpc>
            </a:pPr>
            <a:endParaRPr lang="zh-CN" altLang="en-US"/>
          </a:p>
          <a:p>
            <a:pPr>
              <a:lnSpc>
                <a:spcPct val="150000"/>
              </a:lnSpc>
            </a:pPr>
            <a:r>
              <a:rPr lang="zh-CN" altLang="en-US"/>
              <a:t>作用小，更安全；</a:t>
            </a:r>
            <a:r>
              <a:rPr lang="zh-CN" altLang="en-US">
                <a:sym typeface="+mn-ea"/>
              </a:rPr>
              <a:t>生物利用度高，</a:t>
            </a:r>
            <a:r>
              <a:rPr lang="zh-CN" altLang="en-US">
                <a:sym typeface="+mn-ea"/>
              </a:rPr>
              <a:t>符合药物经济学要求</a:t>
            </a:r>
            <a:r>
              <a:rPr lang="zh-CN" altLang="en-US"/>
              <a:t>；对神经系统具有多靶点多重作用机制，可用于良性记忆障碍、脑器质性病变引起记忆障碍和重症肌无力的治疗；且现有研究表明无药物药物相互作用，主要通过肾脏原型排泄。</a:t>
            </a:r>
            <a:endParaRPr lang="zh-CN" altLang="en-US"/>
          </a:p>
          <a:p>
            <a:pPr>
              <a:lnSpc>
                <a:spcPct val="150000"/>
              </a:lnSpc>
            </a:pPr>
            <a:endParaRPr lang="zh-CN" altLang="en-US"/>
          </a:p>
          <a:p>
            <a:pPr>
              <a:lnSpc>
                <a:spcPct val="150000"/>
              </a:lnSpc>
            </a:pPr>
            <a:r>
              <a:rPr lang="zh-CN" altLang="en-US"/>
              <a:t>注射用石杉碱甲作为冻干</a:t>
            </a:r>
            <a:r>
              <a:rPr lang="zh-CN" altLang="en-US">
                <a:sym typeface="+mn-ea"/>
              </a:rPr>
              <a:t>无菌粉末注射剂</a:t>
            </a:r>
            <a:r>
              <a:rPr lang="zh-CN" altLang="en-US"/>
              <a:t>，相较于目录中已有的口服制剂</a:t>
            </a:r>
            <a:r>
              <a:rPr lang="zh-CN" altLang="en-US">
                <a:sym typeface="+mn-ea"/>
              </a:rPr>
              <a:t>药效稳定，起效迅速</a:t>
            </a:r>
            <a:r>
              <a:rPr lang="zh-CN" altLang="en-US"/>
              <a:t>，尤其适用于</a:t>
            </a:r>
            <a:r>
              <a:rPr lang="zh-CN" altLang="en-US">
                <a:sym typeface="+mn-ea"/>
              </a:rPr>
              <a:t>临床使用中</a:t>
            </a:r>
            <a:r>
              <a:rPr lang="zh-CN" altLang="en-US"/>
              <a:t>口服不便使用的患者，如术后早期急性期及胃肠道功能受损或吞咽困难患者，适用性广；此外冻干粉针剂在适应症上比口服制剂多了“亦可用于重症肌无力的治疗”。该产品无特殊贮存条件，稳定性好且便于贮存、溶解度好且均匀度高；通过肾脏原型排泄，肌肉注射给药，安全性高。</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515600" cy="737870"/>
          </a:xfrm>
        </p:spPr>
        <p:txBody>
          <a:bodyPr/>
          <a:p>
            <a:pPr algn="ctr"/>
            <a:r>
              <a:rPr lang="zh-CN" altLang="en-US"/>
              <a:t>公平性信息</a:t>
            </a:r>
            <a:endParaRPr lang="zh-CN" altLang="en-US"/>
          </a:p>
        </p:txBody>
      </p:sp>
      <p:sp>
        <p:nvSpPr>
          <p:cNvPr id="3" name="文本框 2"/>
          <p:cNvSpPr txBox="1"/>
          <p:nvPr/>
        </p:nvSpPr>
        <p:spPr>
          <a:xfrm>
            <a:off x="837565" y="1102995"/>
            <a:ext cx="10709910" cy="5508625"/>
          </a:xfrm>
          <a:prstGeom prst="rect">
            <a:avLst/>
          </a:prstGeom>
          <a:noFill/>
        </p:spPr>
        <p:txBody>
          <a:bodyPr wrap="square" rtlCol="0" anchor="t">
            <a:noAutofit/>
          </a:bodyPr>
          <a:p>
            <a:r>
              <a:rPr lang="zh-CN" altLang="en-US"/>
              <a:t>重症肌无力是一种罕见的，慢性的自身免疫性疾病，病情可以逆转，但易于反复，各年龄段均可发病，我国MG发病率约为0.68∕10万，严重影响患者生活质量；脑器质性病变引发的认知障碍，其发病原因很多，包括创伤性手术后引发、脑组织损伤、脑部感染、脑血管疾病等，已成为重要的公共卫生问题。无论是重症肌无力还是脑器质性病变引发的认知障碍的预防和治疗都是患者的基本需求，该药物能很好地满足这一需求。</a:t>
            </a:r>
            <a:endParaRPr lang="zh-CN" altLang="en-US"/>
          </a:p>
          <a:p>
            <a:endParaRPr lang="zh-CN" altLang="en-US"/>
          </a:p>
          <a:p>
            <a:r>
              <a:rPr lang="zh-CN" altLang="en-US"/>
              <a:t>重症肌无力（MG）目前医学界尚无法根治，但可以实现“临床治愈”，胆碱酯酶抑制剂是治疗MG的一线药物，石杉碱甲作为新一代乙酰胆碱酯酶抑制剂，其选择性、有效性和安全性均优于其他同类药物，更符合临床应用的基本需求。脑器质性病变引起的认知障碍发病率高，注射用石杉碱甲的抗胆碱能及神经保护等机制，能有效预防和改善脑器质性病变引起的认知障碍。对于这两类疾病的治疗符合“保基本”原则。</a:t>
            </a:r>
            <a:endParaRPr lang="zh-CN" altLang="en-US"/>
          </a:p>
          <a:p>
            <a:endParaRPr lang="zh-CN" altLang="en-US"/>
          </a:p>
          <a:p>
            <a:r>
              <a:rPr lang="zh-CN" altLang="en-US"/>
              <a:t>对于重症肌无力的治疗，和目录中已有新斯的明相比，注射用石杉碱甲的疗效明显优于新斯的明，持续时间长，不良反应也更少；和加兰他敏相比，石杉碱甲的选择性和有效性均强于加兰他敏、安全性也更高；更能满足临床需求。另外，对于脑器质性病变引起的认知障碍的治疗，目录中收录的口服制剂无法满足患者术后早期急性期及胃肠道功能受损或吞咽困难患者的使用。注射用石杉碱甲的收录，能满足临床基本需求，满足临床实际需求。</a:t>
            </a:r>
            <a:endParaRPr lang="zh-CN" altLang="en-US"/>
          </a:p>
          <a:p>
            <a:endParaRPr lang="zh-CN" altLang="en-US"/>
          </a:p>
          <a:p>
            <a:r>
              <a:rPr lang="zh-CN" altLang="en-US"/>
              <a:t>目前在售的注射用石杉碱甲辅料中包含了脑缺血需要谨慎使用的成分甘露醇，但在实际使用过程中很少遇到不良反应发生。</a:t>
            </a:r>
            <a:endParaRPr lang="zh-CN" altLang="en-US"/>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UNIT_TABLE_BEAUTIFY" val="smartTable{69731c9a-1406-4e02-8220-bc3f3c741c5d}"/>
</p:tagLst>
</file>

<file path=ppt/tags/tag3.xml><?xml version="1.0" encoding="utf-8"?>
<p:tagLst xmlns:p="http://schemas.openxmlformats.org/presentationml/2006/main">
  <p:tag name="KSO_WPP_MARK_KEY" val="2fe684f1-f489-4ad2-bdd8-02180c340954"/>
  <p:tag name="COMMONDATA" val="eyJoZGlkIjoiODRlNTBlYjI5M2M4NTE5OGZmMmU0ZTY0ZjQyMzk3NWEifQ=="/>
</p:tagLst>
</file>

<file path=ppt/theme/theme1.xml><?xml version="1.0" encoding="utf-8"?>
<a:theme xmlns:a="http://schemas.openxmlformats.org/drawingml/2006/main" name="1_Office 主题">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2_Office 主题">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9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自定义设计方案">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7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8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2645</Words>
  <Application>WPS 演示</Application>
  <PresentationFormat>宽屏</PresentationFormat>
  <Paragraphs>102</Paragraphs>
  <Slides>6</Slides>
  <Notes>4</Notes>
  <HiddenSlides>0</HiddenSlides>
  <MMClips>0</MMClips>
  <ScaleCrop>false</ScaleCrop>
  <HeadingPairs>
    <vt:vector size="6" baseType="variant">
      <vt:variant>
        <vt:lpstr>已用的字体</vt:lpstr>
      </vt:variant>
      <vt:variant>
        <vt:i4>11</vt:i4>
      </vt:variant>
      <vt:variant>
        <vt:lpstr>主题</vt:lpstr>
      </vt:variant>
      <vt:variant>
        <vt:i4>11</vt:i4>
      </vt:variant>
      <vt:variant>
        <vt:lpstr>幻灯片标题</vt:lpstr>
      </vt:variant>
      <vt:variant>
        <vt:i4>6</vt:i4>
      </vt:variant>
    </vt:vector>
  </HeadingPairs>
  <TitlesOfParts>
    <vt:vector size="28" baseType="lpstr">
      <vt:lpstr>Arial</vt:lpstr>
      <vt:lpstr>宋体</vt:lpstr>
      <vt:lpstr>Wingdings</vt:lpstr>
      <vt:lpstr>Calibri</vt:lpstr>
      <vt:lpstr>Calibri Light</vt:lpstr>
      <vt:lpstr>微软雅黑</vt:lpstr>
      <vt:lpstr>Arial Unicode MS</vt:lpstr>
      <vt:lpstr>仿宋_GB2312</vt:lpstr>
      <vt:lpstr>仿宋</vt:lpstr>
      <vt:lpstr>Times New Roman</vt:lpstr>
      <vt:lpstr>Arial Unicode MS</vt:lpstr>
      <vt:lpstr>1_Office 主题</vt:lpstr>
      <vt:lpstr>1_自定义设计方案</vt:lpstr>
      <vt:lpstr>2_自定义设计方案</vt:lpstr>
      <vt:lpstr>3_自定义设计方案</vt:lpstr>
      <vt:lpstr>4_自定义设计方案</vt:lpstr>
      <vt:lpstr>5_自定义设计方案</vt:lpstr>
      <vt:lpstr>6_自定义设计方案</vt:lpstr>
      <vt:lpstr>7_自定义设计方案</vt:lpstr>
      <vt:lpstr>8_自定义设计方案</vt:lpstr>
      <vt:lpstr>2_Office 主题</vt:lpstr>
      <vt:lpstr>9_自定义设计方案</vt:lpstr>
      <vt:lpstr>药品基本信息</vt:lpstr>
      <vt:lpstr>有效性信息</vt:lpstr>
      <vt:lpstr>PowerPoint 演示文稿</vt:lpstr>
      <vt:lpstr>安全性信息</vt:lpstr>
      <vt:lpstr>创新性信息</vt:lpstr>
      <vt:lpstr>公平性信息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俞婷</dc:creator>
  <cp:lastModifiedBy>黯然</cp:lastModifiedBy>
  <cp:revision>32</cp:revision>
  <dcterms:created xsi:type="dcterms:W3CDTF">2018-03-23T08:08:00Z</dcterms:created>
  <dcterms:modified xsi:type="dcterms:W3CDTF">2023-07-13T13:50:03Z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C4AF46F9C92541049EF8263085643A96_13</vt:lpwstr>
  </property>
</Properties>
</file>