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416" r:id="rId3"/>
    <p:sldId id="414" r:id="rId5"/>
    <p:sldId id="469" r:id="rId6"/>
    <p:sldId id="368" r:id="rId7"/>
    <p:sldId id="470" r:id="rId8"/>
    <p:sldId id="483" r:id="rId9"/>
    <p:sldId id="472" r:id="rId10"/>
    <p:sldId id="479" r:id="rId11"/>
    <p:sldId id="476" r:id="rId12"/>
    <p:sldId id="466" r:id="rId13"/>
  </p:sldIdLst>
  <p:sldSz cx="12192000" cy="6858000"/>
  <p:notesSz cx="6858000" cy="9144000"/>
  <p:embeddedFontLst>
    <p:embeddedFont>
      <p:font typeface="Lato Regular" panose="020F0502020204030203"/>
      <p:regular r:id="rId18"/>
    </p:embeddedFont>
    <p:embeddedFont>
      <p:font typeface="Lato Light" panose="020F0502020204030203"/>
      <p:regular r:id="rId19"/>
      <p:italic r:id="rId20"/>
    </p:embeddedFont>
    <p:embeddedFont>
      <p:font typeface="微软雅黑" panose="020B0503020204020204" pitchFamily="34" charset="-122"/>
      <p:regular r:id="rId21"/>
    </p:embeddedFont>
    <p:embeddedFont>
      <p:font typeface="微软雅黑 Light" panose="020B0502040204020203" pitchFamily="34" charset="-122"/>
      <p:regular r:id="rId22"/>
    </p:embeddedFont>
    <p:embeddedFont>
      <p:font typeface="等线" panose="02010600030101010101" charset="-122"/>
      <p:regular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6" userDrawn="1">
          <p15:clr>
            <a:srgbClr val="A4A3A4"/>
          </p15:clr>
        </p15:guide>
        <p15:guide id="2" pos="387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W用" lastIdx="2" clrIdx="0"/>
  <p:cmAuthor id="1" name="Author" initials="A" lastIdx="48" clrIdx="0"/>
  <p:cmAuthor id="2" name="作者" initials="A" lastIdx="0" clrIdx="1"/>
  <p:cmAuthor id="3" name="Maria-Christina Scherzberg" initials="MS" lastIdx="10" clrIdx="2"/>
  <p:cmAuthor id="4" name="Kevin Irving" initials="KI" lastIdx="5" clrIdx="3"/>
  <p:cmAuthor id="5" name="Ali Tunalioglu" initials="AT" lastIdx="6" clrIdx="4"/>
  <p:cmAuthor id="6" name="Matthias Pfannkuche" initials="MP" lastIdx="4" clrIdx="5"/>
  <p:cmAuthor id="7" name="Shalini Saha" initials="SS" lastIdx="22" clrIdx="7"/>
  <p:cmAuthor id="8" name="Leshem, Iddo" initials="LI" lastIdx="3" clrIdx="8"/>
  <p:cmAuthor id="9" name="Maria Martinelli" initials="MM" lastIdx="31" clrIdx="9"/>
  <p:cmAuthor id="10" name="Gina Rocco" initials="GR" lastIdx="105" clrIdx="10"/>
  <p:cmAuthor id="11" name="Huang, Suki" initials="HS" lastIdx="35" clrIdx="11"/>
  <p:cmAuthor id="12" name="Gulati, Nivedita" initials="GN" lastIdx="13" clrIdx="12"/>
  <p:cmAuthor id="13" name="William Wu" initials="WW" lastIdx="1" clrIdx="13"/>
  <p:cmAuthor id="14" name="Michael Schoen" initials="MS" lastIdx="25" clrIdx="13"/>
  <p:cmAuthor id="15" name="amartini66" initials="am" lastIdx="19" clrIdx="14"/>
  <p:cmAuthor id="16" name="Hong, Grace" initials="HG" lastIdx="1" clrIdx="4"/>
  <p:cmAuthor id="17" name="Wu, Qiong" initials="WQ" lastIdx="36" clrIdx="5"/>
  <p:cmAuthor id="18" name="Jessie DUAN" initials="JD " lastIdx="22" clrIdx="6"/>
  <p:cmAuthor id="19" name="Scott Samuels" initials="SS" lastIdx="116" clrIdx="18"/>
  <p:cmAuthor id="20" name="Jane Huang" initials="JH" lastIdx="23" clrIdx="19"/>
  <p:cmAuthor id="21" name="王文娟" initials="王" lastIdx="1" clrIdx="20"/>
  <p:cmAuthor id="22" name="Mangene, Brian" initials="MB" lastIdx="10" clrIdx="14"/>
  <p:cmAuthor id="23" name="kondo, Kaoru" initials="kK" lastIdx="35" clrIdx="15"/>
  <p:cmAuthor id="24" name="Weisberg, Julia" initials="WJ" lastIdx="6" clrIdx="16"/>
  <p:cmAuthor id="25" name="gu, Honghai" initials="gH" lastIdx="14" clrIdx="17"/>
  <p:cmAuthor id="26" name="Zhou, Fang" initials="ZF" lastIdx="2" clrIdx="19"/>
  <p:cmAuthor id="27" name="Zhang, Pamela" initials="ZP" lastIdx="3" clrIdx="20"/>
  <p:cmAuthor id="28" name="wu Diana" initials="wD" lastIdx="1" clrIdx="21"/>
  <p:cmAuthor id="29" name="王双成" initials="王双成" lastIdx="16" clrIdx="22"/>
  <p:cmAuthor id="30" name="建 肖" initials="建" lastIdx="1" clrIdx="23"/>
  <p:cmAuthor id="31" name="lenovo" initials="l" lastIdx="1" clrIdx="24"/>
  <p:cmAuthor id="32" name="董苏椰" initials="董" lastIdx="2" clrIdx="31"/>
  <p:cmAuthor id="33" name="郭 江兴" initials="郭" lastIdx="1" clrIdx="32"/>
  <p:cmAuthor id="34" name="yinpeipei" initials="y" lastIdx="6" clrIdx="33"/>
  <p:cmAuthor id="35" name="艺" initials="艺" lastIdx="6" clrIdx="34"/>
  <p:cmAuthor id="37" name="Administrator" initials="A" lastIdx="1" clrIdx="3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896"/>
    <a:srgbClr val="3D949F"/>
    <a:srgbClr val="003D87"/>
    <a:srgbClr val="003D86"/>
    <a:srgbClr val="399CB5"/>
    <a:srgbClr val="ADDAE3"/>
    <a:srgbClr val="7F7F7F"/>
    <a:srgbClr val="4BACC6"/>
    <a:srgbClr val="0965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26" autoAdjust="0"/>
  </p:normalViewPr>
  <p:slideViewPr>
    <p:cSldViewPr snapToGrid="0" showGuides="1">
      <p:cViewPr>
        <p:scale>
          <a:sx n="60" d="100"/>
          <a:sy n="60" d="100"/>
        </p:scale>
        <p:origin x="908" y="80"/>
      </p:cViewPr>
      <p:guideLst>
        <p:guide orient="horz" pos="3506"/>
        <p:guide pos="38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3.xml"/><Relationship Id="rId23" Type="http://schemas.openxmlformats.org/officeDocument/2006/relationships/font" Target="fonts/font6.fntdata"/><Relationship Id="rId22" Type="http://schemas.openxmlformats.org/officeDocument/2006/relationships/font" Target="fonts/font5.fntdata"/><Relationship Id="rId21" Type="http://schemas.openxmlformats.org/officeDocument/2006/relationships/font" Target="fonts/font4.fntdata"/><Relationship Id="rId20" Type="http://schemas.openxmlformats.org/officeDocument/2006/relationships/font" Target="fonts/font3.fntdata"/><Relationship Id="rId2" Type="http://schemas.openxmlformats.org/officeDocument/2006/relationships/theme" Target="theme/theme1.xml"/><Relationship Id="rId19" Type="http://schemas.openxmlformats.org/officeDocument/2006/relationships/font" Target="fonts/font2.fntdata"/><Relationship Id="rId18" Type="http://schemas.openxmlformats.org/officeDocument/2006/relationships/font" Target="fonts/font1.fntdata"/><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非小细胞肺癌患者</a:t>
            </a:r>
            <a:r>
              <a:rPr lang="en-US" altLang="zh-CN"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a:t>
            </a: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级</a:t>
            </a:r>
            <a:r>
              <a:rPr lang="en-US" altLang="zh-CN"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ANC</a:t>
            </a: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减少持续时间（天）</a:t>
            </a:r>
            <a:endPar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254209282343876"/>
          <c:y val="0"/>
        </c:manualLayout>
      </c:layout>
      <c:overlay val="0"/>
      <c:spPr>
        <a:noFill/>
        <a:ln>
          <a:noFill/>
        </a:ln>
        <a:effectLst/>
      </c:spPr>
    </c:title>
    <c:autoTitleDeleted val="0"/>
    <c:plotArea>
      <c:layout>
        <c:manualLayout>
          <c:layoutTarget val="inner"/>
          <c:xMode val="edge"/>
          <c:yMode val="edge"/>
          <c:x val="0.0590431164298496"/>
          <c:y val="0.170374726991454"/>
          <c:w val="0.925697272472863"/>
          <c:h val="0.724406773764653"/>
        </c:manualLayout>
      </c:layout>
      <c:barChart>
        <c:barDir val="col"/>
        <c:grouping val="clustered"/>
        <c:varyColors val="0"/>
        <c:ser>
          <c:idx val="0"/>
          <c:order val="0"/>
          <c:tx>
            <c:strRef>
              <c:f>Sheet1!$B$1</c:f>
              <c:strCache>
                <c:ptCount val="1"/>
                <c:pt idx="0">
                  <c:v>珮金 2mg组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第2化疗周期</c:v>
                </c:pt>
                <c:pt idx="1">
                  <c:v>第3化疗周期</c:v>
                </c:pt>
                <c:pt idx="2">
                  <c:v>第4化疗周期</c:v>
                </c:pt>
              </c:strCache>
            </c:strRef>
          </c:cat>
          <c:val>
            <c:numRef>
              <c:f>Sheet1!$B$2:$B$4</c:f>
              <c:numCache>
                <c:formatCode>General</c:formatCode>
                <c:ptCount val="3"/>
                <c:pt idx="0">
                  <c:v>0</c:v>
                </c:pt>
                <c:pt idx="1">
                  <c:v>0</c:v>
                </c:pt>
                <c:pt idx="2">
                  <c:v>0</c:v>
                </c:pt>
              </c:numCache>
            </c:numRef>
          </c:val>
        </c:ser>
        <c:ser>
          <c:idx val="1"/>
          <c:order val="1"/>
          <c:tx>
            <c:strRef>
              <c:f>Sheet1!$C$1</c:f>
              <c:strCache>
                <c:ptCount val="1"/>
                <c:pt idx="0">
                  <c:v>珮金 33μg/kg组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第2化疗周期</c:v>
                </c:pt>
                <c:pt idx="1">
                  <c:v>第3化疗周期</c:v>
                </c:pt>
                <c:pt idx="2">
                  <c:v>第4化疗周期</c:v>
                </c:pt>
              </c:strCache>
            </c:strRef>
          </c:cat>
          <c:val>
            <c:numRef>
              <c:f>Sheet1!$C$2:$C$4</c:f>
              <c:numCache>
                <c:formatCode>General</c:formatCode>
                <c:ptCount val="3"/>
                <c:pt idx="0">
                  <c:v>0</c:v>
                </c:pt>
                <c:pt idx="1">
                  <c:v>0.065</c:v>
                </c:pt>
                <c:pt idx="2">
                  <c:v>0.069</c:v>
                </c:pt>
              </c:numCache>
            </c:numRef>
          </c:val>
        </c:ser>
        <c:ser>
          <c:idx val="2"/>
          <c:order val="2"/>
          <c:tx>
            <c:strRef>
              <c:f>Sheet1!$D$1</c:f>
              <c:strCache>
                <c:ptCount val="1"/>
                <c:pt idx="0">
                  <c:v>新瑞白 6mg组</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第2化疗周期</c:v>
                </c:pt>
                <c:pt idx="1">
                  <c:v>第3化疗周期</c:v>
                </c:pt>
                <c:pt idx="2">
                  <c:v>第4化疗周期</c:v>
                </c:pt>
              </c:strCache>
            </c:strRef>
          </c:cat>
          <c:val>
            <c:numRef>
              <c:f>Sheet1!$D$2:$D$4</c:f>
              <c:numCache>
                <c:formatCode>General</c:formatCode>
                <c:ptCount val="3"/>
                <c:pt idx="0">
                  <c:v>0.027</c:v>
                </c:pt>
                <c:pt idx="1">
                  <c:v>0.069</c:v>
                </c:pt>
                <c:pt idx="2">
                  <c:v>0</c:v>
                </c:pt>
              </c:numCache>
            </c:numRef>
          </c:val>
        </c:ser>
        <c:dLbls>
          <c:showLegendKey val="0"/>
          <c:showVal val="0"/>
          <c:showCatName val="0"/>
          <c:showSerName val="0"/>
          <c:showPercent val="0"/>
          <c:showBubbleSize val="0"/>
        </c:dLbls>
        <c:gapWidth val="219"/>
        <c:overlap val="-27"/>
        <c:axId val="1801446495"/>
        <c:axId val="1801445663"/>
      </c:barChart>
      <c:catAx>
        <c:axId val="1801446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801445663"/>
        <c:crosses val="autoZero"/>
        <c:auto val="1"/>
        <c:lblAlgn val="ctr"/>
        <c:lblOffset val="100"/>
        <c:noMultiLvlLbl val="0"/>
      </c:catAx>
      <c:valAx>
        <c:axId val="1801445663"/>
        <c:scaling>
          <c:orientation val="minMax"/>
        </c:scaling>
        <c:delete val="0"/>
        <c:axPos val="l"/>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lang="zh-CN" sz="1195"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80144649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95"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1" vertOverflow="ellipsis" vert="horz" wrap="square" anchor="ctr" anchorCtr="1"/>
          <a:lstStyle/>
          <a:p>
            <a:pPr>
              <a:defRPr lang="zh-CN" sz="1195"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1" vertOverflow="ellipsis" vert="horz" wrap="square" anchor="ctr" anchorCtr="1"/>
          <a:lstStyle/>
          <a:p>
            <a:pPr>
              <a:defRPr lang="zh-CN" sz="1195"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0686667206997444"/>
          <c:y val="0.171923793274193"/>
          <c:w val="0.171822347105141"/>
          <c:h val="0.19971690805608"/>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57F7A-7669-4F24-9377-6A1B26936BB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8D04C-3261-43FC-A901-FD74B00E456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18D04C-3261-43FC-A901-FD74B00E456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E18D04C-3261-43FC-A901-FD74B00E456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18D04C-3261-43FC-A901-FD74B00E456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8D04C-3261-43FC-A901-FD74B00E456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8D04C-3261-43FC-A901-FD74B00E456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8D04C-3261-43FC-A901-FD74B00E456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8D04C-3261-43FC-A901-FD74B00E456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8D04C-3261-43FC-A901-FD74B00E456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8D04C-3261-43FC-A901-FD74B00E456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8D04C-3261-43FC-A901-FD74B00E456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9CACF05-F5A4-444A-B84E-FE9CF0E7AF3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C4A6-971A-46F2-814C-5EE1D0702650}" type="slidenum">
              <a:rPr lang="zh-CN" altLang="en-US" smtClean="0"/>
            </a:fld>
            <a:endParaRPr lang="zh-CN" altLang="en-US"/>
          </a:p>
        </p:txBody>
      </p:sp>
    </p:spTree>
  </p:cSld>
  <p:clrMapOvr>
    <a:masterClrMapping/>
  </p:clrMapOvr>
  <p:transition spd="slow" advClick="0"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CACF05-F5A4-444A-B84E-FE9CF0E7AF3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C4A6-971A-46F2-814C-5EE1D0702650}" type="slidenum">
              <a:rPr lang="zh-CN" altLang="en-US" smtClean="0"/>
            </a:fld>
            <a:endParaRPr lang="zh-CN" altLang="en-US"/>
          </a:p>
        </p:txBody>
      </p:sp>
    </p:spTree>
  </p:cSld>
  <p:clrMapOvr>
    <a:masterClrMapping/>
  </p:clrMapOvr>
  <p:transition spd="slow" advClick="0" advTm="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9CACF05-F5A4-444A-B84E-FE9CF0E7AF3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C4A6-971A-46F2-814C-5EE1D0702650}" type="slidenum">
              <a:rPr lang="zh-CN" altLang="en-US" smtClean="0"/>
            </a:fld>
            <a:endParaRPr lang="zh-CN" altLang="en-US"/>
          </a:p>
        </p:txBody>
      </p:sp>
    </p:spTree>
  </p:cSld>
  <p:clrMapOvr>
    <a:masterClrMapping/>
  </p:clrMapOvr>
  <p:transition spd="slow" advClick="0" advTm="200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4071257" y="702894"/>
            <a:ext cx="7282543" cy="5452213"/>
          </a:xfrm>
          <a:custGeom>
            <a:avLst/>
            <a:gdLst>
              <a:gd name="connsiteX0" fmla="*/ 3868838 w 7282543"/>
              <a:gd name="connsiteY0" fmla="*/ 3467804 h 5452213"/>
              <a:gd name="connsiteX1" fmla="*/ 6440201 w 7282543"/>
              <a:gd name="connsiteY1" fmla="*/ 3467804 h 5452213"/>
              <a:gd name="connsiteX2" fmla="*/ 6440201 w 7282543"/>
              <a:gd name="connsiteY2" fmla="*/ 4823489 h 5452213"/>
              <a:gd name="connsiteX3" fmla="*/ 3868838 w 7282543"/>
              <a:gd name="connsiteY3" fmla="*/ 4823489 h 5452213"/>
              <a:gd name="connsiteX4" fmla="*/ 0 w 7282543"/>
              <a:gd name="connsiteY4" fmla="*/ 2829256 h 5452213"/>
              <a:gd name="connsiteX5" fmla="*/ 3768376 w 7282543"/>
              <a:gd name="connsiteY5" fmla="*/ 2829256 h 5452213"/>
              <a:gd name="connsiteX6" fmla="*/ 3768376 w 7282543"/>
              <a:gd name="connsiteY6" fmla="*/ 5452213 h 5452213"/>
              <a:gd name="connsiteX7" fmla="*/ 0 w 7282543"/>
              <a:gd name="connsiteY7" fmla="*/ 5452213 h 5452213"/>
              <a:gd name="connsiteX8" fmla="*/ 3868837 w 7282543"/>
              <a:gd name="connsiteY8" fmla="*/ 1552161 h 5452213"/>
              <a:gd name="connsiteX9" fmla="*/ 7282543 w 7282543"/>
              <a:gd name="connsiteY9" fmla="*/ 1552161 h 5452213"/>
              <a:gd name="connsiteX10" fmla="*/ 7282543 w 7282543"/>
              <a:gd name="connsiteY10" fmla="*/ 3359741 h 5452213"/>
              <a:gd name="connsiteX11" fmla="*/ 3868837 w 7282543"/>
              <a:gd name="connsiteY11" fmla="*/ 3359741 h 5452213"/>
              <a:gd name="connsiteX12" fmla="*/ 1296765 w 7282543"/>
              <a:gd name="connsiteY12" fmla="*/ 697490 h 5452213"/>
              <a:gd name="connsiteX13" fmla="*/ 3768377 w 7282543"/>
              <a:gd name="connsiteY13" fmla="*/ 697490 h 5452213"/>
              <a:gd name="connsiteX14" fmla="*/ 3768377 w 7282543"/>
              <a:gd name="connsiteY14" fmla="*/ 2711369 h 5452213"/>
              <a:gd name="connsiteX15" fmla="*/ 1296765 w 7282543"/>
              <a:gd name="connsiteY15" fmla="*/ 2711369 h 5452213"/>
              <a:gd name="connsiteX16" fmla="*/ 3868839 w 7282543"/>
              <a:gd name="connsiteY16" fmla="*/ 0 h 5452213"/>
              <a:gd name="connsiteX17" fmla="*/ 5952529 w 7282543"/>
              <a:gd name="connsiteY17" fmla="*/ 0 h 5452213"/>
              <a:gd name="connsiteX18" fmla="*/ 5952529 w 7282543"/>
              <a:gd name="connsiteY18" fmla="*/ 1444098 h 5452213"/>
              <a:gd name="connsiteX19" fmla="*/ 3868839 w 7282543"/>
              <a:gd name="connsiteY19" fmla="*/ 1444098 h 54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2543" h="5452213">
                <a:moveTo>
                  <a:pt x="3868838" y="3467804"/>
                </a:moveTo>
                <a:lnTo>
                  <a:pt x="6440201" y="3467804"/>
                </a:lnTo>
                <a:lnTo>
                  <a:pt x="6440201" y="4823489"/>
                </a:lnTo>
                <a:lnTo>
                  <a:pt x="3868838" y="4823489"/>
                </a:lnTo>
                <a:close/>
                <a:moveTo>
                  <a:pt x="0" y="2829256"/>
                </a:moveTo>
                <a:lnTo>
                  <a:pt x="3768376" y="2829256"/>
                </a:lnTo>
                <a:lnTo>
                  <a:pt x="3768376" y="5452213"/>
                </a:lnTo>
                <a:lnTo>
                  <a:pt x="0" y="5452213"/>
                </a:lnTo>
                <a:close/>
                <a:moveTo>
                  <a:pt x="3868837" y="1552161"/>
                </a:moveTo>
                <a:lnTo>
                  <a:pt x="7282543" y="1552161"/>
                </a:lnTo>
                <a:lnTo>
                  <a:pt x="7282543" y="3359741"/>
                </a:lnTo>
                <a:lnTo>
                  <a:pt x="3868837" y="3359741"/>
                </a:lnTo>
                <a:close/>
                <a:moveTo>
                  <a:pt x="1296765" y="697490"/>
                </a:moveTo>
                <a:lnTo>
                  <a:pt x="3768377" y="697490"/>
                </a:lnTo>
                <a:lnTo>
                  <a:pt x="3768377" y="2711369"/>
                </a:lnTo>
                <a:lnTo>
                  <a:pt x="1296765" y="2711369"/>
                </a:lnTo>
                <a:close/>
                <a:moveTo>
                  <a:pt x="3868839" y="0"/>
                </a:moveTo>
                <a:lnTo>
                  <a:pt x="5952529" y="0"/>
                </a:lnTo>
                <a:lnTo>
                  <a:pt x="5952529" y="1444098"/>
                </a:lnTo>
                <a:lnTo>
                  <a:pt x="3868839" y="1444098"/>
                </a:lnTo>
                <a:close/>
              </a:path>
            </a:pathLst>
          </a:custGeom>
        </p:spPr>
        <p:txBody>
          <a:bodyPr rtlCol="0">
            <a:noAutofit/>
          </a:bodyPr>
          <a:lstStyle/>
          <a:p>
            <a:pPr lvl="0"/>
            <a:endParaRPr lang="en-US" noProof="0"/>
          </a:p>
        </p:txBody>
      </p:sp>
    </p:spTree>
  </p:cSld>
  <p:clrMapOvr>
    <a:masterClrMapping/>
  </p:clrMapOvr>
  <p:transition spd="slow" advClick="0" advTm="2000"/>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reative slide (1)">
    <p:spTree>
      <p:nvGrpSpPr>
        <p:cNvPr id="1" name=""/>
        <p:cNvGrpSpPr/>
        <p:nvPr/>
      </p:nvGrpSpPr>
      <p:grpSpPr>
        <a:xfrm>
          <a:off x="0" y="0"/>
          <a:ext cx="0" cy="0"/>
          <a:chOff x="0" y="0"/>
          <a:chExt cx="0" cy="0"/>
        </a:xfrm>
      </p:grpSpPr>
      <p:sp>
        <p:nvSpPr>
          <p:cNvPr id="22" name="Shape 22"/>
          <p:cNvSpPr>
            <a:spLocks noGrp="1"/>
          </p:cNvSpPr>
          <p:nvPr>
            <p:ph type="pic" sz="quarter" idx="13"/>
          </p:nvPr>
        </p:nvSpPr>
        <p:spPr>
          <a:xfrm>
            <a:off x="2065126" y="-1"/>
            <a:ext cx="3935327" cy="1996788"/>
          </a:xfrm>
          <a:prstGeom prst="rect">
            <a:avLst/>
          </a:prstGeom>
        </p:spPr>
        <p:txBody>
          <a:bodyPr lIns="91439" tIns="45719" rIns="91439" bIns="45719" anchor="t">
            <a:noAutofit/>
          </a:bodyPr>
          <a:lstStyle/>
          <a:p/>
        </p:txBody>
      </p:sp>
      <p:sp>
        <p:nvSpPr>
          <p:cNvPr id="23" name="Shape 23"/>
          <p:cNvSpPr>
            <a:spLocks noGrp="1"/>
          </p:cNvSpPr>
          <p:nvPr>
            <p:ph type="pic" sz="quarter" idx="14"/>
          </p:nvPr>
        </p:nvSpPr>
        <p:spPr>
          <a:xfrm>
            <a:off x="2065126" y="4859100"/>
            <a:ext cx="3935327" cy="1996787"/>
          </a:xfrm>
          <a:prstGeom prst="rect">
            <a:avLst/>
          </a:prstGeom>
        </p:spPr>
        <p:txBody>
          <a:bodyPr lIns="91439" tIns="45719" rIns="91439" bIns="45719" anchor="t">
            <a:noAutofit/>
          </a:bodyPr>
          <a:lstStyle/>
          <a:p/>
        </p:txBody>
      </p:sp>
      <p:sp>
        <p:nvSpPr>
          <p:cNvPr id="24" name="Shape 24"/>
          <p:cNvSpPr>
            <a:spLocks noGrp="1"/>
          </p:cNvSpPr>
          <p:nvPr>
            <p:ph type="sldNum" sz="quarter" idx="2"/>
          </p:nvPr>
        </p:nvSpPr>
        <p:spPr>
          <a:xfrm>
            <a:off x="721523" y="2851457"/>
            <a:ext cx="1279197" cy="1256754"/>
          </a:xfrm>
          <a:prstGeom prst="rect">
            <a:avLst/>
          </a:prstGeom>
        </p:spPr>
        <p:txBody>
          <a:bodyPr/>
          <a:lstStyle/>
          <a:p>
            <a:fld id="{86CB4B4D-7CA3-9044-876B-883B54F8677D}" type="slidenum">
              <a:rPr/>
            </a:fld>
            <a:endParaRPr/>
          </a:p>
        </p:txBody>
      </p:sp>
      <p:sp>
        <p:nvSpPr>
          <p:cNvPr id="25" name="Shape 25"/>
          <p:cNvSpPr>
            <a:spLocks noGrp="1"/>
          </p:cNvSpPr>
          <p:nvPr>
            <p:ph type="body" sz="quarter" idx="1" hasCustomPrompt="1"/>
          </p:nvPr>
        </p:nvSpPr>
        <p:spPr>
          <a:xfrm>
            <a:off x="7170356" y="2680704"/>
            <a:ext cx="4095056" cy="1496592"/>
          </a:xfrm>
          <a:prstGeom prst="rect">
            <a:avLst/>
          </a:prstGeom>
        </p:spPr>
        <p:txBody>
          <a:bodyPr anchor="t">
            <a:noAutofit/>
          </a:bodyPr>
          <a:lstStyle>
            <a:lvl1pPr marL="0" indent="0">
              <a:lnSpc>
                <a:spcPct val="150000"/>
              </a:lnSpc>
              <a:spcBef>
                <a:spcPts val="0"/>
              </a:spcBef>
              <a:buSzTx/>
              <a:buNone/>
            </a:lvl1pPr>
            <a:lvl2pPr marL="0" indent="114300">
              <a:lnSpc>
                <a:spcPct val="150000"/>
              </a:lnSpc>
              <a:spcBef>
                <a:spcPts val="0"/>
              </a:spcBef>
              <a:buSzTx/>
              <a:buNone/>
            </a:lvl2pPr>
            <a:lvl3pPr marL="0" indent="228600">
              <a:lnSpc>
                <a:spcPct val="150000"/>
              </a:lnSpc>
              <a:spcBef>
                <a:spcPts val="0"/>
              </a:spcBef>
              <a:buSzTx/>
              <a:buNone/>
            </a:lvl3pPr>
            <a:lvl4pPr marL="0" indent="342900">
              <a:lnSpc>
                <a:spcPct val="150000"/>
              </a:lnSpc>
              <a:spcBef>
                <a:spcPts val="0"/>
              </a:spcBef>
              <a:buSzTx/>
              <a:buNone/>
            </a:lvl4pPr>
            <a:lvl5pPr marL="0" indent="457200">
              <a:lnSpc>
                <a:spcPct val="150000"/>
              </a:lnSpc>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title" hasCustomPrompt="1"/>
          </p:nvPr>
        </p:nvSpPr>
        <p:spPr>
          <a:xfrm>
            <a:off x="2034175" y="2909958"/>
            <a:ext cx="4811045" cy="853216"/>
          </a:xfrm>
          <a:prstGeom prst="rect">
            <a:avLst/>
          </a:prstGeom>
        </p:spPr>
        <p:txBody>
          <a:bodyPr/>
          <a:lstStyle>
            <a:lvl1pPr algn="l">
              <a:defRPr sz="3500"/>
            </a:lvl1pPr>
          </a:lstStyle>
          <a:p>
            <a:r>
              <a:t>Title Text</a:t>
            </a:r>
          </a:p>
        </p:txBody>
      </p:sp>
    </p:spTree>
  </p:cSld>
  <p:clrMapOvr>
    <a:masterClrMapping/>
  </p:clrMapOvr>
  <p:transition spd="slow" advClick="0" advTm="200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Click="0" advTm="200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transition spd="slow" advClick="0" advTm="200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panose="020F0502020204030203"/>
                <a:cs typeface="Lato Regular" panose="020F0502020204030203"/>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panose="020F0502020204030203"/>
                <a:cs typeface="Lato Light" panose="020F0502020204030203"/>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panose="020F0502020204030203"/>
                <a:cs typeface="Lato Regular" panose="020F0502020204030203"/>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9" name="Freeform 62"/>
          <p:cNvSpPr>
            <a:spLocks noEditPoints="1"/>
          </p:cNvSpPr>
          <p:nvPr userDrawn="1"/>
        </p:nvSpPr>
        <p:spPr bwMode="auto">
          <a:xfrm>
            <a:off x="1407475" y="6435855"/>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75000"/>
            </a:schemeClr>
          </a:solidFill>
          <a:ln>
            <a:noFill/>
          </a:ln>
        </p:spPr>
        <p:txBody>
          <a:bodyPr/>
          <a:lstStyle/>
          <a:p>
            <a:endParaRPr lang="en-US" b="0" dirty="0">
              <a:solidFill>
                <a:schemeClr val="bg1">
                  <a:lumMod val="75000"/>
                </a:schemeClr>
              </a:solidFill>
              <a:latin typeface="HelveticaNeue light" panose="00000400000000000000" pitchFamily="2" charset="0"/>
            </a:endParaRPr>
          </a:p>
        </p:txBody>
      </p:sp>
    </p:spTree>
  </p:cSld>
  <p:clrMapOvr>
    <a:masterClrMapping/>
  </p:clrMapOvr>
  <p:transition spd="slow" advClick="0" advTm="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9CACF05-F5A4-444A-B84E-FE9CF0E7AF3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C4A6-971A-46F2-814C-5EE1D0702650}" type="slidenum">
              <a:rPr lang="zh-CN" altLang="en-US" smtClean="0"/>
            </a:fld>
            <a:endParaRPr lang="zh-CN" altLang="en-US"/>
          </a:p>
        </p:txBody>
      </p:sp>
    </p:spTree>
  </p:cSld>
  <p:clrMapOvr>
    <a:masterClrMapping/>
  </p:clrMapOvr>
  <p:transition spd="slow" advClick="0" advTm="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9CACF05-F5A4-444A-B84E-FE9CF0E7AF3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E2C4A6-971A-46F2-814C-5EE1D0702650}" type="slidenum">
              <a:rPr lang="zh-CN" altLang="en-US" smtClean="0"/>
            </a:fld>
            <a:endParaRPr lang="zh-CN" altLang="en-US"/>
          </a:p>
        </p:txBody>
      </p:sp>
    </p:spTree>
  </p:cSld>
  <p:clrMapOvr>
    <a:masterClrMapping/>
  </p:clrMapOvr>
  <p:transition spd="slow" advClick="0"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9CACF05-F5A4-444A-B84E-FE9CF0E7AF3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E2C4A6-971A-46F2-814C-5EE1D0702650}" type="slidenum">
              <a:rPr lang="zh-CN" altLang="en-US" smtClean="0"/>
            </a:fld>
            <a:endParaRPr lang="zh-CN" altLang="en-US"/>
          </a:p>
        </p:txBody>
      </p:sp>
    </p:spTree>
  </p:cSld>
  <p:clrMapOvr>
    <a:masterClrMapping/>
  </p:clrMapOvr>
  <p:transition spd="slow" advClick="0" advTm="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9CACF05-F5A4-444A-B84E-FE9CF0E7AF3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E2C4A6-971A-46F2-814C-5EE1D0702650}" type="slidenum">
              <a:rPr lang="zh-CN" altLang="en-US" smtClean="0"/>
            </a:fld>
            <a:endParaRPr lang="zh-CN" altLang="en-US"/>
          </a:p>
        </p:txBody>
      </p:sp>
    </p:spTree>
  </p:cSld>
  <p:clrMapOvr>
    <a:masterClrMapping/>
  </p:clrMapOvr>
  <p:transition spd="slow" advClick="0"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CACF05-F5A4-444A-B84E-FE9CF0E7AF3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E2C4A6-971A-46F2-814C-5EE1D0702650}" type="slidenum">
              <a:rPr lang="zh-CN" altLang="en-US" smtClean="0"/>
            </a:fld>
            <a:endParaRPr lang="zh-CN" altLang="en-US"/>
          </a:p>
        </p:txBody>
      </p:sp>
    </p:spTree>
  </p:cSld>
  <p:clrMapOvr>
    <a:masterClrMapping/>
  </p:clrMapOvr>
  <p:transition spd="slow" advClick="0"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9CACF05-F5A4-444A-B84E-FE9CF0E7AF3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E2C4A6-971A-46F2-814C-5EE1D0702650}" type="slidenum">
              <a:rPr lang="zh-CN" altLang="en-US" smtClean="0"/>
            </a:fld>
            <a:endParaRPr lang="zh-CN" altLang="en-US"/>
          </a:p>
        </p:txBody>
      </p:sp>
    </p:spTree>
  </p:cSld>
  <p:clrMapOvr>
    <a:masterClrMapping/>
  </p:clrMapOvr>
  <p:transition spd="slow" advClick="0" advTm="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9CACF05-F5A4-444A-B84E-FE9CF0E7AF3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E2C4A6-971A-46F2-814C-5EE1D0702650}" type="slidenum">
              <a:rPr lang="zh-CN" altLang="en-US" smtClean="0"/>
            </a:fld>
            <a:endParaRPr lang="zh-CN" altLang="en-US"/>
          </a:p>
        </p:txBody>
      </p:sp>
    </p:spTree>
  </p:cSld>
  <p:clrMapOvr>
    <a:masterClrMapping/>
  </p:clrMapOvr>
  <p:transition spd="slow" advClick="0" advTm="200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ACF05-F5A4-444A-B84E-FE9CF0E7AF3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2C4A6-971A-46F2-814C-5EE1D070265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advClick="0" advTm="2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hemeOverride" Target="../theme/themeOverride1.xml"/><Relationship Id="rId4" Type="http://schemas.openxmlformats.org/officeDocument/2006/relationships/image" Target="../media/image2.png"/><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image" Target="../media/image2.png"/><Relationship Id="rId3" Type="http://schemas.openxmlformats.org/officeDocument/2006/relationships/tags" Target="../tags/tag7.xml"/><Relationship Id="rId2" Type="http://schemas.openxmlformats.org/officeDocument/2006/relationships/image" Target="../media/image4.png"/><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2.xml"/><Relationship Id="rId7" Type="http://schemas.openxmlformats.org/officeDocument/2006/relationships/image" Target="../media/image7.png"/><Relationship Id="rId6" Type="http://schemas.openxmlformats.org/officeDocument/2006/relationships/tags" Target="../tags/tag11.xml"/><Relationship Id="rId5" Type="http://schemas.openxmlformats.org/officeDocument/2006/relationships/image" Target="../media/image6.png"/><Relationship Id="rId4" Type="http://schemas.openxmlformats.org/officeDocument/2006/relationships/tags" Target="../tags/tag10.xml"/><Relationship Id="rId3" Type="http://schemas.openxmlformats.org/officeDocument/2006/relationships/image" Target="../media/image5.png"/><Relationship Id="rId2" Type="http://schemas.openxmlformats.org/officeDocument/2006/relationships/tags" Target="../tags/tag9.xml"/><Relationship Id="rId12" Type="http://schemas.openxmlformats.org/officeDocument/2006/relationships/notesSlide" Target="../notesSlides/notesSlide6.xml"/><Relationship Id="rId11" Type="http://schemas.openxmlformats.org/officeDocument/2006/relationships/slideLayout" Target="../slideLayouts/slideLayout2.xml"/><Relationship Id="rId10" Type="http://schemas.openxmlformats.org/officeDocument/2006/relationships/tags" Target="../tags/tag13.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ags" Target="../tags/tag15.xml"/><Relationship Id="rId4" Type="http://schemas.openxmlformats.org/officeDocument/2006/relationships/image" Target="../media/image10.png"/><Relationship Id="rId3" Type="http://schemas.openxmlformats.org/officeDocument/2006/relationships/tags" Target="../tags/tag14.xml"/><Relationship Id="rId2" Type="http://schemas.openxmlformats.org/officeDocument/2006/relationships/image" Target="../media/image9.pn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tags" Target="../tags/tag17.xml"/><Relationship Id="rId2" Type="http://schemas.openxmlformats.org/officeDocument/2006/relationships/image" Target="../media/image11.png"/><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tags" Target="../tags/tag21.xml"/><Relationship Id="rId5" Type="http://schemas.openxmlformats.org/officeDocument/2006/relationships/image" Target="../media/image2.png"/><Relationship Id="rId4" Type="http://schemas.openxmlformats.org/officeDocument/2006/relationships/tags" Target="../tags/tag20.xml"/><Relationship Id="rId3" Type="http://schemas.openxmlformats.org/officeDocument/2006/relationships/image" Target="../media/image12.png"/><Relationship Id="rId2" Type="http://schemas.openxmlformats.org/officeDocument/2006/relationships/tags" Target="../tags/tag1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9CB5"/>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42187" t="4053" r="27578" b="18493"/>
          <a:stretch>
            <a:fillRect/>
          </a:stretch>
        </p:blipFill>
        <p:spPr>
          <a:xfrm>
            <a:off x="-423545" y="0"/>
            <a:ext cx="13038455" cy="6858000"/>
          </a:xfrm>
          <a:prstGeom prst="rect">
            <a:avLst/>
          </a:prstGeom>
        </p:spPr>
      </p:pic>
      <p:sp>
        <p:nvSpPr>
          <p:cNvPr id="17" name="Rectangle 63"/>
          <p:cNvSpPr/>
          <p:nvPr/>
        </p:nvSpPr>
        <p:spPr>
          <a:xfrm>
            <a:off x="860425" y="1110615"/>
            <a:ext cx="10470515" cy="5492750"/>
          </a:xfrm>
          <a:prstGeom prst="rect">
            <a:avLst/>
          </a:prstGeom>
        </p:spPr>
        <p:txBody>
          <a:bodyPr wrap="square">
            <a:spAutoFit/>
          </a:bodyPr>
          <a:lstStyle/>
          <a:p>
            <a:pPr algn="ctr">
              <a:lnSpc>
                <a:spcPct val="150000"/>
              </a:lnSpc>
            </a:pPr>
            <a:r>
              <a:rPr kumimoji="1" lang="zh-CN" altLang="en-US" sz="2400" b="1" dirty="0">
                <a:solidFill>
                  <a:srgbClr val="C00000"/>
                </a:solidFill>
                <a:latin typeface="微软雅黑" panose="020B0503020204020204" pitchFamily="34" charset="-122"/>
                <a:ea typeface="微软雅黑" panose="020B0503020204020204" pitchFamily="34" charset="-122"/>
              </a:rPr>
              <a:t>治疗用生物制品</a:t>
            </a:r>
            <a:r>
              <a:rPr kumimoji="1" lang="en-US" altLang="zh-CN" sz="2400" b="1" dirty="0">
                <a:solidFill>
                  <a:srgbClr val="C00000"/>
                </a:solidFill>
                <a:latin typeface="微软雅黑" panose="020B0503020204020204" pitchFamily="34" charset="-122"/>
                <a:ea typeface="微软雅黑" panose="020B0503020204020204" pitchFamily="34" charset="-122"/>
              </a:rPr>
              <a:t>1</a:t>
            </a:r>
            <a:r>
              <a:rPr kumimoji="1" lang="zh-CN" altLang="en-US" sz="2400" b="1" dirty="0">
                <a:solidFill>
                  <a:srgbClr val="C00000"/>
                </a:solidFill>
                <a:latin typeface="微软雅黑" panose="020B0503020204020204" pitchFamily="34" charset="-122"/>
                <a:ea typeface="微软雅黑" panose="020B0503020204020204" pitchFamily="34" charset="-122"/>
              </a:rPr>
              <a:t>类</a:t>
            </a:r>
            <a:endParaRPr kumimoji="1" lang="en-US" altLang="zh-CN" sz="2400" b="1" dirty="0">
              <a:solidFill>
                <a:srgbClr val="C00000"/>
              </a:solidFill>
              <a:latin typeface="微软雅黑" panose="020B0503020204020204" pitchFamily="34" charset="-122"/>
              <a:ea typeface="微软雅黑" panose="020B0503020204020204" pitchFamily="34" charset="-122"/>
            </a:endParaRPr>
          </a:p>
          <a:p>
            <a:pPr algn="ctr">
              <a:lnSpc>
                <a:spcPct val="150000"/>
              </a:lnSpc>
            </a:pPr>
            <a:r>
              <a:rPr kumimoji="1" lang="zh-CN" altLang="en-US" sz="2400" b="1" dirty="0">
                <a:solidFill>
                  <a:srgbClr val="C00000"/>
                </a:solidFill>
                <a:latin typeface="微软雅黑" panose="020B0503020204020204" pitchFamily="34" charset="-122"/>
                <a:ea typeface="微软雅黑" panose="020B0503020204020204" pitchFamily="34" charset="-122"/>
              </a:rPr>
              <a:t>国家重大新药创制品种</a:t>
            </a:r>
            <a:endParaRPr kumimoji="1" lang="en-US" altLang="zh-CN" sz="2400" b="1" dirty="0">
              <a:solidFill>
                <a:srgbClr val="C00000"/>
              </a:solidFill>
              <a:latin typeface="微软雅黑" panose="020B0503020204020204" pitchFamily="34" charset="-122"/>
              <a:ea typeface="微软雅黑" panose="020B0503020204020204" pitchFamily="34" charset="-122"/>
            </a:endParaRPr>
          </a:p>
          <a:p>
            <a:pPr algn="ctr">
              <a:lnSpc>
                <a:spcPct val="150000"/>
              </a:lnSpc>
            </a:pPr>
            <a:r>
              <a:rPr kumimoji="1" lang="zh-CN" altLang="en-US" sz="6000" b="1" dirty="0">
                <a:solidFill>
                  <a:srgbClr val="C00000"/>
                </a:solidFill>
                <a:latin typeface="微软雅黑" panose="020B0503020204020204" pitchFamily="34" charset="-122"/>
                <a:ea typeface="微软雅黑" panose="020B0503020204020204" pitchFamily="34" charset="-122"/>
              </a:rPr>
              <a:t>拓培非格司亭注射液</a:t>
            </a:r>
            <a:endParaRPr kumimoji="1" lang="zh-CN" altLang="en-US" sz="6000" b="1" dirty="0">
              <a:solidFill>
                <a:srgbClr val="003D87"/>
              </a:solidFill>
              <a:latin typeface="微软雅黑" panose="020B0503020204020204" pitchFamily="34" charset="-122"/>
              <a:ea typeface="微软雅黑" panose="020B0503020204020204" pitchFamily="34" charset="-122"/>
            </a:endParaRPr>
          </a:p>
          <a:p>
            <a:pPr algn="ctr">
              <a:lnSpc>
                <a:spcPct val="150000"/>
              </a:lnSpc>
            </a:pPr>
            <a:endParaRPr kumimoji="1" lang="en-US" altLang="zh-CN" sz="6000" b="1" dirty="0">
              <a:solidFill>
                <a:srgbClr val="4E3C92"/>
              </a:solidFill>
              <a:latin typeface="微软雅黑" panose="020B0503020204020204" pitchFamily="34" charset="-122"/>
              <a:ea typeface="微软雅黑" panose="020B0503020204020204" pitchFamily="34" charset="-122"/>
            </a:endParaRPr>
          </a:p>
          <a:p>
            <a:pPr algn="ctr">
              <a:lnSpc>
                <a:spcPct val="150000"/>
              </a:lnSpc>
            </a:pPr>
            <a:endParaRPr kumimoji="1" lang="zh-CN" altLang="en-US" sz="6600" b="1" dirty="0">
              <a:solidFill>
                <a:srgbClr val="4E3C92"/>
              </a:solidFill>
              <a:latin typeface="微软雅黑" panose="020B0503020204020204" pitchFamily="34" charset="-122"/>
              <a:ea typeface="微软雅黑" panose="020B0503020204020204" pitchFamily="34" charset="-122"/>
            </a:endParaRPr>
          </a:p>
        </p:txBody>
      </p:sp>
      <p:sp>
        <p:nvSpPr>
          <p:cNvPr id="44" name="Rectangle: Rounded Corners 23"/>
          <p:cNvSpPr/>
          <p:nvPr/>
        </p:nvSpPr>
        <p:spPr>
          <a:xfrm rot="2700000">
            <a:off x="9396095" y="4274820"/>
            <a:ext cx="267970" cy="2604135"/>
          </a:xfrm>
          <a:prstGeom prst="roundRect">
            <a:avLst>
              <a:gd name="adj" fmla="val 5000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800000000000000" pitchFamily="34" charset="-122"/>
              <a:ea typeface="思源黑体" panose="020B0800000000000000" pitchFamily="34" charset="-122"/>
              <a:cs typeface="+mn-ea"/>
              <a:sym typeface="思源黑体" panose="020B0800000000000000" pitchFamily="34" charset="-122"/>
            </a:endParaRPr>
          </a:p>
        </p:txBody>
      </p:sp>
      <p:sp>
        <p:nvSpPr>
          <p:cNvPr id="5" name="Rectangle: Rounded Corners 23"/>
          <p:cNvSpPr/>
          <p:nvPr/>
        </p:nvSpPr>
        <p:spPr>
          <a:xfrm rot="2700000">
            <a:off x="9225280" y="5349240"/>
            <a:ext cx="139700" cy="2604135"/>
          </a:xfrm>
          <a:prstGeom prst="roundRect">
            <a:avLst>
              <a:gd name="adj" fmla="val 5000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800000000000000" pitchFamily="34" charset="-122"/>
              <a:ea typeface="思源黑体" panose="020B0800000000000000" pitchFamily="34" charset="-122"/>
              <a:cs typeface="+mn-ea"/>
              <a:sym typeface="思源黑体" panose="020B0800000000000000" pitchFamily="34" charset="-122"/>
            </a:endParaRPr>
          </a:p>
        </p:txBody>
      </p:sp>
      <p:sp>
        <p:nvSpPr>
          <p:cNvPr id="2" name="文本框 1"/>
          <p:cNvSpPr txBox="1"/>
          <p:nvPr/>
        </p:nvSpPr>
        <p:spPr>
          <a:xfrm>
            <a:off x="3295649" y="3991267"/>
            <a:ext cx="5600065" cy="1614805"/>
          </a:xfrm>
          <a:prstGeom prst="rect">
            <a:avLst/>
          </a:prstGeom>
          <a:noFill/>
        </p:spPr>
        <p:txBody>
          <a:bodyPr wrap="square" rtlCol="0">
            <a:spAutoFit/>
          </a:bodyPr>
          <a:lstStyle/>
          <a:p>
            <a:pPr algn="ctr">
              <a:lnSpc>
                <a:spcPct val="150000"/>
              </a:lnSpc>
            </a:pPr>
            <a:r>
              <a:rPr lang="zh-CN" altLang="en-US" sz="2800" b="1" dirty="0">
                <a:solidFill>
                  <a:schemeClr val="tx1"/>
                </a:solidFill>
                <a:latin typeface="微软雅黑" panose="020B0503020204020204" pitchFamily="34" charset="-122"/>
                <a:ea typeface="微软雅黑" panose="020B0503020204020204" pitchFamily="34" charset="-122"/>
              </a:rPr>
              <a:t>江苏复星医药</a:t>
            </a:r>
            <a:r>
              <a:rPr lang="zh-CN" altLang="en-US" sz="2800" b="1" dirty="0">
                <a:latin typeface="微软雅黑" panose="020B0503020204020204" pitchFamily="34" charset="-122"/>
                <a:ea typeface="微软雅黑" panose="020B0503020204020204" pitchFamily="34" charset="-122"/>
              </a:rPr>
              <a:t>销售有限公司</a:t>
            </a:r>
            <a:endParaRPr lang="en-US" altLang="zh-CN" sz="2800" b="1" dirty="0">
              <a:latin typeface="微软雅黑" panose="020B0503020204020204" pitchFamily="34" charset="-122"/>
              <a:ea typeface="微软雅黑" panose="020B0503020204020204" pitchFamily="34" charset="-122"/>
            </a:endParaRPr>
          </a:p>
          <a:p>
            <a:pPr algn="ctr">
              <a:lnSpc>
                <a:spcPct val="150000"/>
              </a:lnSpc>
            </a:pPr>
            <a:r>
              <a:rPr lang="en-US" altLang="zh-CN" sz="2000" b="1" dirty="0">
                <a:latin typeface="微软雅黑" panose="020B0503020204020204" pitchFamily="34" charset="-122"/>
                <a:ea typeface="微软雅黑" panose="020B0503020204020204" pitchFamily="34" charset="-122"/>
              </a:rPr>
              <a:t>  &amp;</a:t>
            </a:r>
            <a:r>
              <a:rPr lang="zh-CN" altLang="en-US" sz="2000" b="1" dirty="0">
                <a:latin typeface="微软雅黑" panose="020B0503020204020204" pitchFamily="34" charset="-122"/>
                <a:ea typeface="微软雅黑" panose="020B0503020204020204" pitchFamily="34" charset="-122"/>
              </a:rPr>
              <a:t>厦门特宝生物工程股份有限公司</a:t>
            </a:r>
            <a:endParaRPr lang="zh-CN" altLang="en-US" sz="2000" b="1" dirty="0">
              <a:latin typeface="微软雅黑" panose="020B0503020204020204" pitchFamily="34" charset="-122"/>
              <a:ea typeface="微软雅黑" panose="020B0503020204020204" pitchFamily="34" charset="-122"/>
            </a:endParaRPr>
          </a:p>
          <a:p>
            <a:pPr>
              <a:lnSpc>
                <a:spcPct val="150000"/>
              </a:lnSpc>
            </a:pPr>
            <a:endParaRPr lang="zh-CN" altLang="en-US" dirty="0"/>
          </a:p>
        </p:txBody>
      </p:sp>
      <p:pic>
        <p:nvPicPr>
          <p:cNvPr id="4" name="图片 3" descr="微信图片_20220111170021"/>
          <p:cNvPicPr>
            <a:picLocks noChangeAspect="1"/>
          </p:cNvPicPr>
          <p:nvPr/>
        </p:nvPicPr>
        <p:blipFill>
          <a:blip r:embed="rId2"/>
          <a:stretch>
            <a:fillRect/>
          </a:stretch>
        </p:blipFill>
        <p:spPr>
          <a:xfrm>
            <a:off x="9642404" y="336549"/>
            <a:ext cx="2110175" cy="475203"/>
          </a:xfrm>
          <a:prstGeom prst="rect">
            <a:avLst/>
          </a:prstGeom>
        </p:spPr>
      </p:pic>
      <p:sp>
        <p:nvSpPr>
          <p:cNvPr id="6" name="文本框 5"/>
          <p:cNvSpPr txBox="1"/>
          <p:nvPr/>
        </p:nvSpPr>
        <p:spPr>
          <a:xfrm>
            <a:off x="9708515" y="2968625"/>
            <a:ext cx="1539875" cy="460375"/>
          </a:xfrm>
          <a:prstGeom prst="rect">
            <a:avLst/>
          </a:prstGeom>
          <a:noFill/>
        </p:spPr>
        <p:txBody>
          <a:bodyPr wrap="square" rtlCol="0">
            <a:spAutoFit/>
          </a:bodyPr>
          <a:lstStyle/>
          <a:p>
            <a:r>
              <a:rPr kumimoji="1" lang="zh-CN" altLang="en-US" sz="2400" b="1" dirty="0">
                <a:solidFill>
                  <a:srgbClr val="003D87"/>
                </a:solidFill>
                <a:latin typeface="微软雅黑" panose="020B0503020204020204" pitchFamily="34" charset="-122"/>
                <a:ea typeface="微软雅黑" panose="020B0503020204020204" pitchFamily="34" charset="-122"/>
                <a:sym typeface="+mn-ea"/>
              </a:rPr>
              <a:t>（珮金</a:t>
            </a:r>
            <a:r>
              <a:rPr kumimoji="1" lang="zh-CN" altLang="en-US" sz="2400" b="1" baseline="30000" dirty="0">
                <a:solidFill>
                  <a:srgbClr val="003D87"/>
                </a:solidFill>
                <a:uFillTx/>
                <a:latin typeface="微软雅黑" panose="020B0503020204020204" pitchFamily="34" charset="-122"/>
                <a:ea typeface="微软雅黑" panose="020B0503020204020204" pitchFamily="34" charset="-122"/>
                <a:sym typeface="+mn-ea"/>
              </a:rPr>
              <a:t>Ⓡ</a:t>
            </a:r>
            <a:r>
              <a:rPr kumimoji="1" lang="zh-CN" altLang="en-US" sz="2400" b="1" dirty="0">
                <a:solidFill>
                  <a:srgbClr val="003D87"/>
                </a:solidFill>
                <a:latin typeface="微软雅黑" panose="020B0503020204020204" pitchFamily="34" charset="-122"/>
                <a:ea typeface="微软雅黑" panose="020B0503020204020204" pitchFamily="34" charset="-122"/>
                <a:sym typeface="+mn-ea"/>
              </a:rPr>
              <a:t>）</a:t>
            </a:r>
            <a:endParaRPr kumimoji="1" lang="zh-CN" altLang="en-US" sz="2400" b="1" dirty="0">
              <a:solidFill>
                <a:srgbClr val="003D87"/>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99CB5"/>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42187" t="4053" r="27578" b="18493"/>
          <a:stretch>
            <a:fillRect/>
          </a:stretch>
        </p:blipFill>
        <p:spPr>
          <a:xfrm>
            <a:off x="0" y="0"/>
            <a:ext cx="12292013" cy="6858000"/>
          </a:xfrm>
          <a:prstGeom prst="rect">
            <a:avLst/>
          </a:prstGeom>
        </p:spPr>
      </p:pic>
      <p:sp>
        <p:nvSpPr>
          <p:cNvPr id="17" name="Rectangle 63"/>
          <p:cNvSpPr/>
          <p:nvPr/>
        </p:nvSpPr>
        <p:spPr>
          <a:xfrm>
            <a:off x="2009458" y="2296486"/>
            <a:ext cx="856170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7200" b="1" spc="500"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rPr>
              <a:t>谢谢观看</a:t>
            </a:r>
            <a:endParaRPr kumimoji="0" lang="zh-CN" altLang="en-US" sz="7200" b="1" i="0" u="none" strike="noStrike" kern="1200" cap="none" spc="50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sp>
        <p:nvSpPr>
          <p:cNvPr id="5" name="Rectangle: Rounded Corners 23"/>
          <p:cNvSpPr/>
          <p:nvPr/>
        </p:nvSpPr>
        <p:spPr>
          <a:xfrm rot="2700000">
            <a:off x="9225280" y="5349240"/>
            <a:ext cx="139700" cy="2604135"/>
          </a:xfrm>
          <a:prstGeom prst="roundRect">
            <a:avLst>
              <a:gd name="adj" fmla="val 5000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FFFFFF"/>
              </a:solidFill>
              <a:effectLst/>
              <a:uLnTx/>
              <a:uFillTx/>
              <a:latin typeface="思源黑体" panose="020B0800000000000000" pitchFamily="34" charset="-122"/>
              <a:ea typeface="思源黑体" panose="020B0800000000000000" pitchFamily="34" charset="-122"/>
              <a:cs typeface="+mn-ea"/>
              <a:sym typeface="思源黑体" panose="020B0800000000000000" pitchFamily="34" charset="-122"/>
            </a:endParaRPr>
          </a:p>
        </p:txBody>
      </p:sp>
      <p:pic>
        <p:nvPicPr>
          <p:cNvPr id="4" name="图片 3" descr="微信图片_20220111170021"/>
          <p:cNvPicPr>
            <a:picLocks noChangeAspect="1"/>
          </p:cNvPicPr>
          <p:nvPr>
            <p:custDataLst>
              <p:tags r:id="rId2"/>
            </p:custDataLst>
          </p:nvPr>
        </p:nvPicPr>
        <p:blipFill>
          <a:blip r:embed="rId3"/>
          <a:stretch>
            <a:fillRect/>
          </a:stretch>
        </p:blipFill>
        <p:spPr>
          <a:xfrm>
            <a:off x="9740829" y="495934"/>
            <a:ext cx="2110175" cy="475203"/>
          </a:xfrm>
          <a:prstGeom prst="rect">
            <a:avLst/>
          </a:prstGeom>
        </p:spPr>
      </p:pic>
    </p:spTree>
  </p:cSld>
  <p:clrMapOvr>
    <a:masterClrMapping/>
  </p:clrMapOvr>
  <p:transition spd="slow" advClick="0" advTm="2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41"/>
          <p:cNvSpPr txBox="1"/>
          <p:nvPr/>
        </p:nvSpPr>
        <p:spPr>
          <a:xfrm>
            <a:off x="627941" y="207746"/>
            <a:ext cx="1823752" cy="664845"/>
          </a:xfrm>
          <a:prstGeom prst="rect">
            <a:avLst/>
          </a:prstGeom>
          <a:noFill/>
        </p:spPr>
        <p:txBody>
          <a:bodyPr wrap="square" rtlCol="0">
            <a:spAutoFit/>
          </a:bodyPr>
          <a:lstStyle/>
          <a:p>
            <a:r>
              <a:rPr lang="zh-CN" altLang="en-US" sz="3730" b="1"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rPr>
              <a:t>目 录</a:t>
            </a:r>
            <a:endParaRPr lang="zh-CN" altLang="en-US" sz="3730" b="1"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sp>
        <p:nvSpPr>
          <p:cNvPr id="26" name="文本框 40"/>
          <p:cNvSpPr txBox="1"/>
          <p:nvPr/>
        </p:nvSpPr>
        <p:spPr>
          <a:xfrm>
            <a:off x="627941" y="872591"/>
            <a:ext cx="1775759" cy="316865"/>
          </a:xfrm>
          <a:prstGeom prst="rect">
            <a:avLst/>
          </a:prstGeom>
          <a:noFill/>
        </p:spPr>
        <p:txBody>
          <a:bodyPr wrap="square" rtlCol="0">
            <a:spAutoFit/>
          </a:bodyPr>
          <a:lstStyle/>
          <a:p>
            <a:pPr algn="dist"/>
            <a:r>
              <a:rPr lang="en-US" altLang="zh-CN" sz="1465" b="1"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rPr>
              <a:t>CONTENTS</a:t>
            </a:r>
            <a:endParaRPr lang="en-US" altLang="zh-CN" sz="1465" b="1"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sp>
        <p:nvSpPr>
          <p:cNvPr id="62" name="圆角矩形 4"/>
          <p:cNvSpPr/>
          <p:nvPr/>
        </p:nvSpPr>
        <p:spPr>
          <a:xfrm>
            <a:off x="2668777" y="1698956"/>
            <a:ext cx="7390540" cy="716973"/>
          </a:xfrm>
          <a:prstGeom prst="roundRect">
            <a:avLst/>
          </a:prstGeom>
          <a:solidFill>
            <a:srgbClr val="218896"/>
          </a:solidFill>
          <a:ln w="9525" cap="flat" cmpd="sng" algn="ctr">
            <a:solidFill>
              <a:srgbClr val="399CB5"/>
            </a:solidFill>
            <a:prstDash val="solid"/>
          </a:ln>
          <a:effectLst/>
        </p:spPr>
        <p:txBody>
          <a:bodyPr rtlCol="0" anchor="ctr"/>
          <a:lstStyle/>
          <a:p>
            <a:pPr algn="ctr" defTabSz="1218565"/>
            <a:r>
              <a:rPr lang="zh-CN" altLang="en-US" sz="2400" b="1" kern="0" dirty="0">
                <a:solidFill>
                  <a:sysClr val="window" lastClr="FFFFFF"/>
                </a:solidFill>
                <a:latin typeface="微软雅黑" panose="020B0503020204020204" pitchFamily="34" charset="-122"/>
                <a:ea typeface="微软雅黑" panose="020B0503020204020204" pitchFamily="34" charset="-122"/>
              </a:rPr>
              <a:t>一、基本信息</a:t>
            </a: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sp>
        <p:nvSpPr>
          <p:cNvPr id="63" name="圆角矩形 5"/>
          <p:cNvSpPr/>
          <p:nvPr/>
        </p:nvSpPr>
        <p:spPr>
          <a:xfrm>
            <a:off x="2668777" y="2561783"/>
            <a:ext cx="7390540" cy="716973"/>
          </a:xfrm>
          <a:prstGeom prst="roundRect">
            <a:avLst/>
          </a:prstGeom>
          <a:solidFill>
            <a:srgbClr val="218896"/>
          </a:solidFill>
          <a:ln w="9525" cap="flat" cmpd="sng" algn="ctr">
            <a:solidFill>
              <a:srgbClr val="399CB5"/>
            </a:solidFill>
            <a:prstDash val="solid"/>
          </a:ln>
          <a:effectLst/>
        </p:spPr>
        <p:txBody>
          <a:bodyPr rtlCol="0" anchor="ctr"/>
          <a:lstStyle/>
          <a:p>
            <a:pPr algn="ctr" defTabSz="1218565"/>
            <a:r>
              <a:rPr lang="zh-CN" altLang="en-US" sz="2400" b="1" kern="0" dirty="0">
                <a:solidFill>
                  <a:sysClr val="window" lastClr="FFFFFF"/>
                </a:solidFill>
                <a:latin typeface="微软雅黑" panose="020B0503020204020204" pitchFamily="34" charset="-122"/>
                <a:ea typeface="微软雅黑" panose="020B0503020204020204" pitchFamily="34" charset="-122"/>
                <a:sym typeface="+mn-ea"/>
              </a:rPr>
              <a:t>二、安全性</a:t>
            </a:r>
            <a:endParaRPr lang="zh-CN" altLang="en-US" sz="2400" b="1" kern="0" dirty="0">
              <a:solidFill>
                <a:sysClr val="window" lastClr="FFFFFF"/>
              </a:solidFill>
              <a:latin typeface="微软雅黑" panose="020B0503020204020204" pitchFamily="34" charset="-122"/>
              <a:ea typeface="微软雅黑" panose="020B0503020204020204" pitchFamily="34" charset="-122"/>
              <a:sym typeface="+mn-ea"/>
            </a:endParaRPr>
          </a:p>
        </p:txBody>
      </p:sp>
      <p:sp>
        <p:nvSpPr>
          <p:cNvPr id="64" name="圆角矩形 6"/>
          <p:cNvSpPr/>
          <p:nvPr/>
        </p:nvSpPr>
        <p:spPr>
          <a:xfrm>
            <a:off x="2668777" y="3424610"/>
            <a:ext cx="7390540" cy="716973"/>
          </a:xfrm>
          <a:prstGeom prst="roundRect">
            <a:avLst/>
          </a:prstGeom>
          <a:solidFill>
            <a:srgbClr val="218896"/>
          </a:solidFill>
          <a:ln w="9525" cap="flat" cmpd="sng" algn="ctr">
            <a:solidFill>
              <a:srgbClr val="399CB5"/>
            </a:solidFill>
            <a:prstDash val="solid"/>
          </a:ln>
          <a:effectLst/>
        </p:spPr>
        <p:txBody>
          <a:bodyPr rtlCol="0" anchor="ctr"/>
          <a:lstStyle/>
          <a:p>
            <a:pPr algn="ctr" defTabSz="1218565"/>
            <a:r>
              <a:rPr lang="zh-CN" altLang="en-US" sz="2400" b="1" kern="0" dirty="0">
                <a:solidFill>
                  <a:sysClr val="window" lastClr="FFFFFF"/>
                </a:solidFill>
                <a:latin typeface="微软雅黑" panose="020B0503020204020204" pitchFamily="34" charset="-122"/>
                <a:ea typeface="微软雅黑" panose="020B0503020204020204" pitchFamily="34" charset="-122"/>
                <a:sym typeface="+mn-ea"/>
              </a:rPr>
              <a:t>三 、有效性</a:t>
            </a:r>
            <a:endParaRPr lang="zh-CN" altLang="en-US" sz="2400" b="1" kern="0" dirty="0">
              <a:solidFill>
                <a:sysClr val="window" lastClr="FFFFFF"/>
              </a:solidFill>
              <a:latin typeface="微软雅黑" panose="020B0503020204020204" pitchFamily="34" charset="-122"/>
              <a:ea typeface="微软雅黑" panose="020B0503020204020204" pitchFamily="34" charset="-122"/>
              <a:sym typeface="+mn-ea"/>
            </a:endParaRPr>
          </a:p>
        </p:txBody>
      </p:sp>
      <p:sp>
        <p:nvSpPr>
          <p:cNvPr id="65" name="圆角矩形 9"/>
          <p:cNvSpPr/>
          <p:nvPr/>
        </p:nvSpPr>
        <p:spPr>
          <a:xfrm>
            <a:off x="2668777" y="4287437"/>
            <a:ext cx="7390540" cy="716973"/>
          </a:xfrm>
          <a:prstGeom prst="roundRect">
            <a:avLst/>
          </a:prstGeom>
          <a:solidFill>
            <a:srgbClr val="218896"/>
          </a:solidFill>
          <a:ln w="9525" cap="flat" cmpd="sng" algn="ctr">
            <a:solidFill>
              <a:srgbClr val="399CB5"/>
            </a:solidFill>
            <a:prstDash val="solid"/>
          </a:ln>
          <a:effectLst/>
        </p:spPr>
        <p:txBody>
          <a:bodyPr rtlCol="0" anchor="ctr"/>
          <a:lstStyle/>
          <a:p>
            <a:pPr algn="ctr" defTabSz="1218565"/>
            <a:r>
              <a:rPr lang="zh-CN" altLang="en-US" sz="2400" b="1" kern="0" dirty="0">
                <a:solidFill>
                  <a:sysClr val="window" lastClr="FFFFFF"/>
                </a:solidFill>
                <a:latin typeface="微软雅黑" panose="020B0503020204020204" pitchFamily="34" charset="-122"/>
                <a:ea typeface="微软雅黑" panose="020B0503020204020204" pitchFamily="34" charset="-122"/>
                <a:sym typeface="+mn-ea"/>
              </a:rPr>
              <a:t>四、创新性</a:t>
            </a:r>
            <a:endParaRPr lang="zh-CN" altLang="en-US" sz="2400" b="1" kern="0" dirty="0">
              <a:solidFill>
                <a:sysClr val="window" lastClr="FFFFFF"/>
              </a:solidFill>
              <a:latin typeface="微软雅黑" panose="020B0503020204020204" pitchFamily="34" charset="-122"/>
              <a:ea typeface="微软雅黑" panose="020B0503020204020204" pitchFamily="34" charset="-122"/>
              <a:sym typeface="+mn-ea"/>
            </a:endParaRPr>
          </a:p>
        </p:txBody>
      </p:sp>
      <p:sp>
        <p:nvSpPr>
          <p:cNvPr id="66" name="圆角矩形 9"/>
          <p:cNvSpPr/>
          <p:nvPr/>
        </p:nvSpPr>
        <p:spPr>
          <a:xfrm>
            <a:off x="2668777" y="5159044"/>
            <a:ext cx="7390540" cy="716973"/>
          </a:xfrm>
          <a:prstGeom prst="roundRect">
            <a:avLst/>
          </a:prstGeom>
          <a:solidFill>
            <a:srgbClr val="218896"/>
          </a:solidFill>
          <a:ln w="9525" cap="flat" cmpd="sng" algn="ctr">
            <a:solidFill>
              <a:srgbClr val="399CB5"/>
            </a:solidFill>
            <a:prstDash val="solid"/>
          </a:ln>
          <a:effectLst/>
        </p:spPr>
        <p:txBody>
          <a:bodyPr rtlCol="0" anchor="ctr"/>
          <a:lstStyle/>
          <a:p>
            <a:pPr algn="ctr" defTabSz="1218565"/>
            <a:r>
              <a:rPr lang="zh-CN" altLang="en-US" sz="2400" b="1" kern="0" dirty="0">
                <a:solidFill>
                  <a:sysClr val="window" lastClr="FFFFFF"/>
                </a:solidFill>
                <a:latin typeface="微软雅黑" panose="020B0503020204020204" pitchFamily="34" charset="-122"/>
                <a:ea typeface="微软雅黑" panose="020B0503020204020204" pitchFamily="34" charset="-122"/>
                <a:sym typeface="+mn-ea"/>
              </a:rPr>
              <a:t>五、公平性</a:t>
            </a:r>
            <a:endParaRPr lang="zh-CN" altLang="en-US" sz="2400" b="1" kern="0" dirty="0">
              <a:solidFill>
                <a:sysClr val="window" lastClr="FFFFFF"/>
              </a:solidFill>
              <a:latin typeface="微软雅黑" panose="020B0503020204020204" pitchFamily="34" charset="-122"/>
              <a:ea typeface="微软雅黑" panose="020B0503020204020204" pitchFamily="34" charset="-122"/>
              <a:sym typeface="+mn-ea"/>
            </a:endParaRPr>
          </a:p>
        </p:txBody>
      </p:sp>
      <p:pic>
        <p:nvPicPr>
          <p:cNvPr id="4" name="图片 3" descr="微信图片_20220111170021"/>
          <p:cNvPicPr>
            <a:picLocks noChangeAspect="1"/>
          </p:cNvPicPr>
          <p:nvPr>
            <p:custDataLst>
              <p:tags r:id="rId1"/>
            </p:custDataLst>
          </p:nvPr>
        </p:nvPicPr>
        <p:blipFill>
          <a:blip r:embed="rId2"/>
          <a:stretch>
            <a:fillRect/>
          </a:stretch>
        </p:blipFill>
        <p:spPr>
          <a:xfrm>
            <a:off x="9561759" y="302894"/>
            <a:ext cx="2110175" cy="475203"/>
          </a:xfrm>
          <a:prstGeom prst="rect">
            <a:avLst/>
          </a:prstGeom>
        </p:spPr>
      </p:pic>
    </p:spTree>
  </p:cSld>
  <p:clrMapOvr>
    <a:masterClrMapping/>
  </p:clrMapOvr>
  <p:transition spd="slow" advClick="0"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66"/>
          <p:cNvSpPr txBox="1"/>
          <p:nvPr/>
        </p:nvSpPr>
        <p:spPr>
          <a:xfrm>
            <a:off x="548005" y="735330"/>
            <a:ext cx="6151880" cy="5266055"/>
          </a:xfrm>
          <a:prstGeom prst="rect">
            <a:avLst/>
          </a:prstGeom>
          <a:noFill/>
          <a:ln w="12700">
            <a:solidFill>
              <a:srgbClr val="218896"/>
            </a:solidFill>
            <a:prstDash val="sysDot"/>
          </a:ln>
        </p:spPr>
        <p:txBody>
          <a:bodyPr wrap="square" rtlCol="0">
            <a:noAutofit/>
          </a:bodyPr>
          <a:lstStyle/>
          <a:p>
            <a:endParaRPr lang="zh-CN" altLang="en-US" dirty="0"/>
          </a:p>
        </p:txBody>
      </p:sp>
      <p:sp>
        <p:nvSpPr>
          <p:cNvPr id="6" name="文本框 37"/>
          <p:cNvSpPr txBox="1"/>
          <p:nvPr userDrawn="1"/>
        </p:nvSpPr>
        <p:spPr>
          <a:xfrm>
            <a:off x="226060" y="173355"/>
            <a:ext cx="2667000" cy="560705"/>
          </a:xfrm>
          <a:prstGeom prst="rect">
            <a:avLst/>
          </a:prstGeom>
          <a:noFill/>
        </p:spPr>
        <p:txBody>
          <a:bodyPr wrap="square" lIns="68584" tIns="34292" rIns="68584" bIns="34292" rtlCol="0">
            <a:spAutoFit/>
          </a:bodyPr>
          <a:lstStyle/>
          <a:p>
            <a:pPr fontAlgn="auto">
              <a:spcBef>
                <a:spcPts val="0"/>
              </a:spcBef>
              <a:spcAft>
                <a:spcPts val="0"/>
              </a:spcAft>
              <a:defRPr/>
            </a:pPr>
            <a:r>
              <a:rPr lang="zh-CN" altLang="en-US" sz="3200" b="1" spc="200" dirty="0">
                <a:solidFill>
                  <a:schemeClr val="accent6">
                    <a:lumMod val="75000"/>
                  </a:schemeClr>
                </a:solidFill>
                <a:uFillTx/>
                <a:latin typeface="微软雅黑" panose="020B0503020204020204" pitchFamily="34" charset="-122"/>
                <a:ea typeface="微软雅黑" panose="020B0503020204020204" pitchFamily="34" charset="-122"/>
                <a:cs typeface="+mn-ea"/>
                <a:sym typeface="思源黑体" panose="020B0800000000000000" pitchFamily="34" charset="-122"/>
              </a:rPr>
              <a:t>基本信息</a:t>
            </a:r>
            <a:endParaRPr lang="zh-CN" altLang="en-US" sz="3200" b="1" spc="200" dirty="0">
              <a:solidFill>
                <a:schemeClr val="accent6">
                  <a:lumMod val="75000"/>
                </a:schemeClr>
              </a:solidFill>
              <a:uFillTx/>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sp>
        <p:nvSpPr>
          <p:cNvPr id="3" name="文本框 2"/>
          <p:cNvSpPr txBox="1"/>
          <p:nvPr/>
        </p:nvSpPr>
        <p:spPr>
          <a:xfrm>
            <a:off x="579086" y="885708"/>
            <a:ext cx="3338830" cy="368300"/>
          </a:xfrm>
          <a:prstGeom prst="rect">
            <a:avLst/>
          </a:prstGeom>
          <a:noFill/>
        </p:spPr>
        <p:txBody>
          <a:bodyPr wrap="none" rtlCol="0">
            <a:spAutoFit/>
          </a:bodyPr>
          <a:lstStyle/>
          <a:p>
            <a:pPr marL="285750" indent="-285750">
              <a:spcBef>
                <a:spcPts val="600"/>
              </a:spcBef>
              <a:buFont typeface="Wingdings" panose="05000000000000000000" charset="0"/>
              <a:buChar char="l"/>
            </a:pPr>
            <a:r>
              <a:rPr lang="zh-CN" altLang="en-US" sz="1600" b="1" dirty="0">
                <a:solidFill>
                  <a:srgbClr val="218896"/>
                </a:solidFill>
                <a:latin typeface="微软雅黑" panose="020B0503020204020204" pitchFamily="34" charset="-122"/>
                <a:ea typeface="微软雅黑" panose="020B0503020204020204" pitchFamily="34" charset="-122"/>
              </a:rPr>
              <a:t>通用名：</a:t>
            </a:r>
            <a:r>
              <a:rPr lang="zh-CN" altLang="en-US" b="1" dirty="0">
                <a:solidFill>
                  <a:srgbClr val="C00000"/>
                </a:solidFill>
                <a:latin typeface="微软雅黑" panose="020B0503020204020204" pitchFamily="34" charset="-122"/>
                <a:ea typeface="微软雅黑" panose="020B0503020204020204" pitchFamily="34" charset="-122"/>
              </a:rPr>
              <a:t>拓培非格司亭注射液</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01154" y="1320469"/>
            <a:ext cx="4557658" cy="337185"/>
          </a:xfrm>
          <a:prstGeom prst="rect">
            <a:avLst/>
          </a:prstGeom>
          <a:noFill/>
        </p:spPr>
        <p:txBody>
          <a:bodyPr wrap="square" rtlCol="0">
            <a:spAutoFit/>
          </a:bodyPr>
          <a:lstStyle/>
          <a:p>
            <a:pPr marL="285750" indent="-285750" algn="l">
              <a:spcBef>
                <a:spcPts val="600"/>
              </a:spcBef>
              <a:buClrTx/>
              <a:buSzTx/>
              <a:buFont typeface="Wingdings" panose="05000000000000000000" charset="0"/>
              <a:buChar char="l"/>
            </a:pPr>
            <a:r>
              <a:rPr lang="zh-CN" altLang="en-US" sz="1600" b="1" dirty="0">
                <a:solidFill>
                  <a:srgbClr val="218896"/>
                </a:solidFill>
                <a:latin typeface="微软雅黑" panose="020B0503020204020204" pitchFamily="34" charset="-122"/>
                <a:ea typeface="微软雅黑" panose="020B0503020204020204" pitchFamily="34" charset="-122"/>
              </a:rPr>
              <a:t>注册规格：</a:t>
            </a:r>
            <a:endParaRPr lang="zh-CN" altLang="en-US" sz="1600" b="1" dirty="0">
              <a:solidFill>
                <a:srgbClr val="218896"/>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79387" y="4511473"/>
            <a:ext cx="4006215" cy="337185"/>
          </a:xfrm>
          <a:prstGeom prst="rect">
            <a:avLst/>
          </a:prstGeom>
          <a:noFill/>
        </p:spPr>
        <p:txBody>
          <a:bodyPr wrap="none" rtlCol="0">
            <a:spAutoFit/>
          </a:bodyPr>
          <a:lstStyle>
            <a:defPPr>
              <a:defRPr lang="zh-CN"/>
            </a:defPPr>
            <a:lvl1pPr marL="285750" indent="-285750">
              <a:spcBef>
                <a:spcPts val="600"/>
              </a:spcBef>
              <a:buFont typeface="Wingdings" panose="05000000000000000000" pitchFamily="2" charset="2"/>
              <a:buChar char="u"/>
              <a:defRPr sz="1600" b="1">
                <a:solidFill>
                  <a:srgbClr val="4E3C92"/>
                </a:solidFill>
                <a:latin typeface="微软雅黑" panose="020B0503020204020204" pitchFamily="34" charset="-122"/>
                <a:ea typeface="微软雅黑" panose="020B0503020204020204" pitchFamily="34" charset="-122"/>
              </a:defRPr>
            </a:lvl1pPr>
          </a:lstStyle>
          <a:p>
            <a:pPr>
              <a:buFont typeface="Wingdings" panose="05000000000000000000" charset="0"/>
              <a:buChar char="l"/>
            </a:pPr>
            <a:r>
              <a:rPr lang="zh-CN" altLang="en-US" dirty="0">
                <a:solidFill>
                  <a:srgbClr val="218896"/>
                </a:solidFill>
              </a:rPr>
              <a:t>中国大陆首次上市时间：</a:t>
            </a:r>
            <a:r>
              <a:rPr lang="en-US" altLang="zh-CN" sz="1400" dirty="0">
                <a:solidFill>
                  <a:schemeClr val="tx1"/>
                </a:solidFill>
              </a:rPr>
              <a:t>2023</a:t>
            </a:r>
            <a:r>
              <a:rPr lang="zh-CN" altLang="en-US" sz="1400" dirty="0">
                <a:solidFill>
                  <a:schemeClr val="tx1"/>
                </a:solidFill>
              </a:rPr>
              <a:t>年</a:t>
            </a:r>
            <a:r>
              <a:rPr lang="en-US" altLang="zh-CN" sz="1400" dirty="0">
                <a:solidFill>
                  <a:schemeClr val="tx1"/>
                </a:solidFill>
              </a:rPr>
              <a:t>6</a:t>
            </a:r>
            <a:r>
              <a:rPr lang="zh-CN" altLang="en-US" sz="1400" dirty="0">
                <a:solidFill>
                  <a:schemeClr val="tx1"/>
                </a:solidFill>
              </a:rPr>
              <a:t>月</a:t>
            </a:r>
            <a:r>
              <a:rPr lang="en-US" altLang="zh-CN" sz="1400" dirty="0">
                <a:solidFill>
                  <a:schemeClr val="tx1"/>
                </a:solidFill>
              </a:rPr>
              <a:t>30</a:t>
            </a:r>
            <a:r>
              <a:rPr lang="zh-CN" altLang="en-US" sz="1400" dirty="0">
                <a:solidFill>
                  <a:schemeClr val="tx1"/>
                </a:solidFill>
              </a:rPr>
              <a:t>日</a:t>
            </a:r>
            <a:endParaRPr lang="en-US" altLang="zh-CN" sz="1400" dirty="0">
              <a:solidFill>
                <a:schemeClr val="tx1"/>
              </a:solidFill>
            </a:endParaRPr>
          </a:p>
        </p:txBody>
      </p:sp>
      <p:sp>
        <p:nvSpPr>
          <p:cNvPr id="12" name="文本框 11"/>
          <p:cNvSpPr txBox="1"/>
          <p:nvPr/>
        </p:nvSpPr>
        <p:spPr>
          <a:xfrm>
            <a:off x="616585" y="4815840"/>
            <a:ext cx="4474210" cy="1423670"/>
          </a:xfrm>
          <a:prstGeom prst="rect">
            <a:avLst/>
          </a:prstGeom>
          <a:noFill/>
        </p:spPr>
        <p:txBody>
          <a:bodyPr wrap="none" rtlCol="0">
            <a:noAutofit/>
          </a:bodyPr>
          <a:lstStyle>
            <a:defPPr>
              <a:defRPr lang="zh-CN"/>
            </a:defPPr>
            <a:lvl1pPr marL="285750" indent="-285750">
              <a:spcBef>
                <a:spcPts val="600"/>
              </a:spcBef>
              <a:buFont typeface="Wingdings" panose="05000000000000000000" pitchFamily="2" charset="2"/>
              <a:buChar char="u"/>
              <a:defRPr sz="1600" b="1">
                <a:solidFill>
                  <a:srgbClr val="4E3C92"/>
                </a:solidFill>
                <a:latin typeface="微软雅黑" panose="020B0503020204020204" pitchFamily="34" charset="-122"/>
                <a:ea typeface="微软雅黑" panose="020B0503020204020204" pitchFamily="34" charset="-122"/>
              </a:defRPr>
            </a:lvl1pPr>
          </a:lstStyle>
          <a:p>
            <a:pPr>
              <a:buFont typeface="Wingdings" panose="05000000000000000000" charset="0"/>
              <a:buChar char="l"/>
            </a:pPr>
            <a:r>
              <a:rPr lang="zh-CN" altLang="en-US" dirty="0">
                <a:solidFill>
                  <a:srgbClr val="218896"/>
                </a:solidFill>
              </a:rPr>
              <a:t>目前大陆地区同通用名药品的上市情况：</a:t>
            </a:r>
            <a:r>
              <a:rPr lang="zh-CN" altLang="en-US" sz="1800" dirty="0">
                <a:solidFill>
                  <a:srgbClr val="C00000"/>
                </a:solidFill>
              </a:rPr>
              <a:t>无</a:t>
            </a:r>
            <a:endParaRPr lang="zh-CN" altLang="en-US" sz="1800" dirty="0">
              <a:solidFill>
                <a:srgbClr val="C00000"/>
              </a:solidFill>
            </a:endParaRPr>
          </a:p>
        </p:txBody>
      </p:sp>
      <p:sp>
        <p:nvSpPr>
          <p:cNvPr id="13" name="文本框 12"/>
          <p:cNvSpPr txBox="1"/>
          <p:nvPr/>
        </p:nvSpPr>
        <p:spPr>
          <a:xfrm>
            <a:off x="581927" y="5241407"/>
            <a:ext cx="4171315" cy="337185"/>
          </a:xfrm>
          <a:prstGeom prst="rect">
            <a:avLst/>
          </a:prstGeom>
          <a:noFill/>
        </p:spPr>
        <p:txBody>
          <a:bodyPr wrap="none" rtlCol="0">
            <a:spAutoFit/>
          </a:bodyPr>
          <a:lstStyle>
            <a:defPPr>
              <a:defRPr lang="zh-CN"/>
            </a:defPPr>
            <a:lvl1pPr marL="285750" indent="-285750">
              <a:spcBef>
                <a:spcPts val="600"/>
              </a:spcBef>
              <a:buFont typeface="Wingdings" panose="05000000000000000000" pitchFamily="2" charset="2"/>
              <a:buChar char="u"/>
              <a:defRPr sz="1600" b="1">
                <a:solidFill>
                  <a:srgbClr val="4E3C92"/>
                </a:solidFill>
                <a:latin typeface="微软雅黑" panose="020B0503020204020204" pitchFamily="34" charset="-122"/>
                <a:ea typeface="微软雅黑" panose="020B0503020204020204" pitchFamily="34" charset="-122"/>
              </a:defRPr>
            </a:lvl1pPr>
          </a:lstStyle>
          <a:p>
            <a:pPr>
              <a:buFont typeface="Wingdings" panose="05000000000000000000" charset="0"/>
              <a:buChar char="l"/>
            </a:pPr>
            <a:r>
              <a:rPr lang="zh-CN" altLang="en-US" dirty="0">
                <a:solidFill>
                  <a:srgbClr val="218896"/>
                </a:solidFill>
              </a:rPr>
              <a:t>全球首个上市国家/地区及上市时间：</a:t>
            </a:r>
            <a:r>
              <a:rPr lang="zh-CN" altLang="en-US" sz="1400" dirty="0">
                <a:solidFill>
                  <a:schemeClr val="tx1"/>
                </a:solidFill>
              </a:rPr>
              <a:t>中国</a:t>
            </a:r>
            <a:endParaRPr lang="zh-CN" altLang="en-US" sz="1400" dirty="0">
              <a:solidFill>
                <a:schemeClr val="tx1"/>
              </a:solidFill>
            </a:endParaRPr>
          </a:p>
        </p:txBody>
      </p:sp>
      <p:sp>
        <p:nvSpPr>
          <p:cNvPr id="14" name="文本框 13"/>
          <p:cNvSpPr txBox="1"/>
          <p:nvPr/>
        </p:nvSpPr>
        <p:spPr>
          <a:xfrm>
            <a:off x="616723" y="5579646"/>
            <a:ext cx="2278380" cy="337185"/>
          </a:xfrm>
          <a:prstGeom prst="rect">
            <a:avLst/>
          </a:prstGeom>
          <a:noFill/>
        </p:spPr>
        <p:txBody>
          <a:bodyPr wrap="none" rtlCol="0">
            <a:spAutoFit/>
          </a:bodyPr>
          <a:lstStyle>
            <a:defPPr>
              <a:defRPr lang="zh-CN"/>
            </a:defPPr>
            <a:lvl1pPr marL="285750" indent="-285750">
              <a:spcBef>
                <a:spcPts val="600"/>
              </a:spcBef>
              <a:buFont typeface="Wingdings" panose="05000000000000000000" pitchFamily="2" charset="2"/>
              <a:buChar char="u"/>
              <a:defRPr sz="1600" b="1">
                <a:solidFill>
                  <a:srgbClr val="4E3C92"/>
                </a:solidFill>
                <a:latin typeface="微软雅黑" panose="020B0503020204020204" pitchFamily="34" charset="-122"/>
                <a:ea typeface="微软雅黑" panose="020B0503020204020204" pitchFamily="34" charset="-122"/>
              </a:defRPr>
            </a:lvl1pPr>
          </a:lstStyle>
          <a:p>
            <a:pPr>
              <a:buFont typeface="Wingdings" panose="05000000000000000000" charset="0"/>
              <a:buChar char="l"/>
            </a:pPr>
            <a:r>
              <a:rPr lang="zh-CN" altLang="en-US" dirty="0">
                <a:solidFill>
                  <a:srgbClr val="218896"/>
                </a:solidFill>
              </a:rPr>
              <a:t>是否为OTC药品：</a:t>
            </a:r>
            <a:r>
              <a:rPr lang="zh-CN" altLang="en-US" sz="1400" dirty="0">
                <a:solidFill>
                  <a:schemeClr val="tx1"/>
                </a:solidFill>
              </a:rPr>
              <a:t>否</a:t>
            </a:r>
            <a:endParaRPr lang="zh-CN" altLang="en-US" sz="1400" dirty="0">
              <a:solidFill>
                <a:schemeClr val="tx1"/>
              </a:solidFill>
            </a:endParaRPr>
          </a:p>
        </p:txBody>
      </p:sp>
      <p:sp>
        <p:nvSpPr>
          <p:cNvPr id="34" name="文本框 33"/>
          <p:cNvSpPr txBox="1"/>
          <p:nvPr/>
        </p:nvSpPr>
        <p:spPr>
          <a:xfrm>
            <a:off x="1418999" y="3188009"/>
            <a:ext cx="914400" cy="707886"/>
          </a:xfrm>
          <a:prstGeom prst="rect">
            <a:avLst/>
          </a:prstGeom>
          <a:noFill/>
        </p:spPr>
        <p:txBody>
          <a:bodyPr wrap="square" rtlCol="0">
            <a:spAutoFit/>
          </a:bodyPr>
          <a:lstStyle/>
          <a:p>
            <a:pPr algn="ctr"/>
            <a:r>
              <a:rPr kumimoji="1" lang="en-US" altLang="zh-CN" sz="4000" spc="300" dirty="0">
                <a:solidFill>
                  <a:schemeClr val="bg1"/>
                </a:solidFill>
                <a:latin typeface="微软雅黑" panose="020B0503020204020204" pitchFamily="34" charset="-122"/>
                <a:ea typeface="微软雅黑" panose="020B0503020204020204" pitchFamily="34" charset="-122"/>
              </a:rPr>
              <a:t>01</a:t>
            </a:r>
            <a:endParaRPr kumimoji="1" lang="zh-CN" altLang="en-US" sz="4000" spc="3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16474" y="2622777"/>
            <a:ext cx="1362710" cy="337185"/>
          </a:xfrm>
          <a:prstGeom prst="rect">
            <a:avLst/>
          </a:prstGeom>
          <a:noFill/>
        </p:spPr>
        <p:txBody>
          <a:bodyPr wrap="none" rtlCol="0">
            <a:spAutoFit/>
          </a:bodyPr>
          <a:lstStyle>
            <a:defPPr>
              <a:defRPr lang="zh-CN"/>
            </a:defPPr>
            <a:lvl1pPr marL="285750" indent="-285750">
              <a:spcBef>
                <a:spcPts val="600"/>
              </a:spcBef>
              <a:buFont typeface="Wingdings" panose="05000000000000000000" pitchFamily="2" charset="2"/>
              <a:buChar char="u"/>
              <a:defRPr sz="1600" b="1">
                <a:solidFill>
                  <a:srgbClr val="4E3C92"/>
                </a:solidFill>
                <a:latin typeface="微软雅黑" panose="020B0503020204020204" pitchFamily="34" charset="-122"/>
                <a:ea typeface="微软雅黑" panose="020B0503020204020204" pitchFamily="34" charset="-122"/>
              </a:defRPr>
            </a:lvl1pPr>
          </a:lstStyle>
          <a:p>
            <a:pPr>
              <a:buFont typeface="Wingdings" panose="05000000000000000000" charset="0"/>
              <a:buChar char="l"/>
            </a:pPr>
            <a:r>
              <a:rPr lang="zh-CN" altLang="en-US" dirty="0">
                <a:solidFill>
                  <a:srgbClr val="218896"/>
                </a:solidFill>
              </a:rPr>
              <a:t>适应症</a:t>
            </a:r>
            <a:r>
              <a:rPr lang="en-US" altLang="zh-CN" baseline="30000" dirty="0">
                <a:solidFill>
                  <a:srgbClr val="218896"/>
                </a:solidFill>
              </a:rPr>
              <a:t>1</a:t>
            </a:r>
            <a:r>
              <a:rPr lang="zh-CN" altLang="en-US" dirty="0">
                <a:solidFill>
                  <a:srgbClr val="218896"/>
                </a:solidFill>
              </a:rPr>
              <a:t>：</a:t>
            </a:r>
            <a:endParaRPr lang="zh-CN" altLang="en-US" dirty="0">
              <a:solidFill>
                <a:srgbClr val="218896"/>
              </a:solidFill>
            </a:endParaRPr>
          </a:p>
        </p:txBody>
      </p:sp>
      <p:sp>
        <p:nvSpPr>
          <p:cNvPr id="37" name="矩形 36"/>
          <p:cNvSpPr/>
          <p:nvPr/>
        </p:nvSpPr>
        <p:spPr>
          <a:xfrm>
            <a:off x="722706" y="2853778"/>
            <a:ext cx="6096001" cy="737235"/>
          </a:xfrm>
          <a:prstGeom prst="rect">
            <a:avLst/>
          </a:prstGeom>
        </p:spPr>
        <p:txBody>
          <a:bodyPr wrap="square">
            <a:spAutoFit/>
          </a:bodyPr>
          <a:lstStyle/>
          <a:p>
            <a:pPr>
              <a:lnSpc>
                <a:spcPct val="150000"/>
              </a:lnSpc>
            </a:pPr>
            <a:r>
              <a:rPr lang="zh-CN" altLang="en-US" sz="1200" b="1" dirty="0">
                <a:latin typeface="微软雅黑" panose="020B0503020204020204" pitchFamily="34" charset="-122"/>
                <a:ea typeface="微软雅黑" panose="020B0503020204020204" pitchFamily="34" charset="-122"/>
              </a:rPr>
              <a:t>用于非髓性恶性肿瘤患者在接受容易引起发热性中性粒细胞减少症的骨髓抑制性抗癌药物治疗时，</a:t>
            </a:r>
            <a:r>
              <a:rPr lang="zh-CN" altLang="en-US" sz="1600" b="1" dirty="0">
                <a:solidFill>
                  <a:srgbClr val="C00000"/>
                </a:solidFill>
                <a:latin typeface="微软雅黑" panose="020B0503020204020204" pitchFamily="34" charset="-122"/>
                <a:ea typeface="微软雅黑" panose="020B0503020204020204" pitchFamily="34" charset="-122"/>
              </a:rPr>
              <a:t>降低以发热性中性粒细胞减少症为表现的感染发生率</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581927" y="3576633"/>
            <a:ext cx="1565910" cy="337185"/>
          </a:xfrm>
          <a:prstGeom prst="rect">
            <a:avLst/>
          </a:prstGeom>
          <a:noFill/>
        </p:spPr>
        <p:txBody>
          <a:bodyPr wrap="none" rtlCol="0">
            <a:spAutoFit/>
          </a:bodyPr>
          <a:lstStyle>
            <a:defPPr>
              <a:defRPr lang="zh-CN"/>
            </a:defPPr>
            <a:lvl1pPr marL="285750" indent="-285750">
              <a:spcBef>
                <a:spcPts val="600"/>
              </a:spcBef>
              <a:buFont typeface="Wingdings" panose="05000000000000000000" pitchFamily="2" charset="2"/>
              <a:buChar char="u"/>
              <a:defRPr sz="1600" b="1">
                <a:solidFill>
                  <a:srgbClr val="4E3C92"/>
                </a:solidFill>
                <a:latin typeface="微软雅黑" panose="020B0503020204020204" pitchFamily="34" charset="-122"/>
                <a:ea typeface="微软雅黑" panose="020B0503020204020204" pitchFamily="34" charset="-122"/>
              </a:defRPr>
            </a:lvl1pPr>
          </a:lstStyle>
          <a:p>
            <a:pPr>
              <a:buFont typeface="Wingdings" panose="05000000000000000000" charset="0"/>
              <a:buChar char="l"/>
            </a:pPr>
            <a:r>
              <a:rPr lang="zh-CN" altLang="en-US" dirty="0">
                <a:solidFill>
                  <a:srgbClr val="218896"/>
                </a:solidFill>
              </a:rPr>
              <a:t>用法用量</a:t>
            </a:r>
            <a:r>
              <a:rPr lang="en-US" altLang="zh-CN" baseline="30000" dirty="0">
                <a:solidFill>
                  <a:srgbClr val="218896"/>
                </a:solidFill>
              </a:rPr>
              <a:t>1</a:t>
            </a:r>
            <a:r>
              <a:rPr lang="zh-CN" altLang="en-US" dirty="0">
                <a:solidFill>
                  <a:srgbClr val="218896"/>
                </a:solidFill>
              </a:rPr>
              <a:t>：</a:t>
            </a:r>
            <a:endParaRPr lang="zh-CN" altLang="en-US" dirty="0">
              <a:solidFill>
                <a:srgbClr val="218896"/>
              </a:solidFill>
            </a:endParaRPr>
          </a:p>
        </p:txBody>
      </p:sp>
      <p:sp>
        <p:nvSpPr>
          <p:cNvPr id="43" name="矩形 42"/>
          <p:cNvSpPr/>
          <p:nvPr/>
        </p:nvSpPr>
        <p:spPr>
          <a:xfrm>
            <a:off x="676985" y="3774695"/>
            <a:ext cx="6022899" cy="692497"/>
          </a:xfrm>
          <a:prstGeom prst="rect">
            <a:avLst/>
          </a:prstGeom>
        </p:spPr>
        <p:txBody>
          <a:bodyPr wrap="square">
            <a:spAutoFit/>
          </a:bodyPr>
          <a:lstStyle/>
          <a:p>
            <a:pPr>
              <a:lnSpc>
                <a:spcPct val="150000"/>
              </a:lnSpc>
            </a:pPr>
            <a:r>
              <a:rPr lang="zh-CN" altLang="en-US" sz="1200" b="1" dirty="0" smtClean="0">
                <a:latin typeface="微软雅黑" panose="020B0503020204020204" pitchFamily="34" charset="-122"/>
                <a:ea typeface="微软雅黑" panose="020B0503020204020204" pitchFamily="34" charset="-122"/>
              </a:rPr>
              <a:t>在每个化疗周期抗肿瘤药</a:t>
            </a:r>
            <a:r>
              <a:rPr lang="zh-CN" altLang="en-US" sz="1200" b="1" dirty="0">
                <a:latin typeface="微软雅黑" panose="020B0503020204020204" pitchFamily="34" charset="-122"/>
                <a:ea typeface="微软雅黑" panose="020B0503020204020204" pitchFamily="34" charset="-122"/>
              </a:rPr>
              <a:t>物给药结束</a:t>
            </a:r>
            <a:r>
              <a:rPr lang="zh-CN" altLang="en-US" sz="1200" b="1" dirty="0" smtClean="0">
                <a:latin typeface="微软雅黑" panose="020B0503020204020204" pitchFamily="34" charset="-122"/>
                <a:ea typeface="微软雅黑" panose="020B0503020204020204" pitchFamily="34" charset="-122"/>
              </a:rPr>
              <a:t>后</a:t>
            </a:r>
            <a:r>
              <a:rPr lang="en-US" altLang="zh-CN" sz="1200" b="1" dirty="0" smtClean="0">
                <a:latin typeface="微软雅黑" panose="020B0503020204020204" pitchFamily="34" charset="-122"/>
                <a:ea typeface="微软雅黑" panose="020B0503020204020204" pitchFamily="34" charset="-122"/>
              </a:rPr>
              <a:t>48</a:t>
            </a:r>
            <a:r>
              <a:rPr lang="zh-CN" altLang="en-US" sz="1200" b="1" dirty="0" smtClean="0">
                <a:latin typeface="微软雅黑" panose="020B0503020204020204" pitchFamily="34" charset="-122"/>
                <a:ea typeface="微软雅黑" panose="020B0503020204020204" pitchFamily="34" charset="-122"/>
              </a:rPr>
              <a:t>小时（</a:t>
            </a:r>
            <a:r>
              <a:rPr lang="en-US" altLang="zh-CN" sz="1200" b="1" dirty="0" smtClean="0">
                <a:latin typeface="微软雅黑" panose="020B0503020204020204" pitchFamily="34" charset="-122"/>
                <a:ea typeface="微软雅黑" panose="020B0503020204020204" pitchFamily="34" charset="-122"/>
              </a:rPr>
              <a:t>±12</a:t>
            </a:r>
            <a:r>
              <a:rPr lang="zh-CN" altLang="en-US" sz="1200" b="1" dirty="0" smtClean="0">
                <a:latin typeface="微软雅黑" panose="020B0503020204020204" pitchFamily="34" charset="-122"/>
                <a:ea typeface="微软雅黑" panose="020B0503020204020204" pitchFamily="34" charset="-122"/>
              </a:rPr>
              <a:t>小时）</a:t>
            </a:r>
            <a:r>
              <a:rPr lang="en-US" altLang="zh-CN" sz="1200" b="1" dirty="0" smtClean="0">
                <a:latin typeface="微软雅黑" panose="020B0503020204020204" pitchFamily="34" charset="-122"/>
                <a:ea typeface="微软雅黑" panose="020B0503020204020204" pitchFamily="34" charset="-122"/>
              </a:rPr>
              <a:t> </a:t>
            </a:r>
            <a:r>
              <a:rPr lang="zh-CN" altLang="en-US" sz="1200" b="1" dirty="0" smtClean="0">
                <a:latin typeface="微软雅黑" panose="020B0503020204020204" pitchFamily="34" charset="-122"/>
                <a:ea typeface="微软雅黑" panose="020B0503020204020204" pitchFamily="34" charset="-122"/>
              </a:rPr>
              <a:t>进行单次</a:t>
            </a:r>
            <a:r>
              <a:rPr lang="zh-CN" altLang="en-US" sz="1200" b="1" dirty="0">
                <a:latin typeface="微软雅黑" panose="020B0503020204020204" pitchFamily="34" charset="-122"/>
                <a:ea typeface="微软雅黑" panose="020B0503020204020204" pitchFamily="34" charset="-122"/>
              </a:rPr>
              <a:t>皮下注射。推荐剂量：</a:t>
            </a:r>
            <a:r>
              <a:rPr lang="zh-CN" altLang="en-US" sz="1200" b="1" dirty="0" smtClean="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45kg</a:t>
            </a:r>
            <a:r>
              <a:rPr lang="zh-CN" altLang="en-US" sz="1200" b="1" dirty="0" smtClean="0">
                <a:latin typeface="微软雅黑" panose="020B0503020204020204" pitchFamily="34" charset="-122"/>
                <a:ea typeface="微软雅黑" panose="020B0503020204020204" pitchFamily="34" charset="-122"/>
              </a:rPr>
              <a:t>患者，推荐首选</a:t>
            </a:r>
            <a:r>
              <a:rPr lang="zh-CN" altLang="en-US" sz="1400" b="1" dirty="0" smtClean="0">
                <a:solidFill>
                  <a:srgbClr val="C00000"/>
                </a:solidFill>
                <a:latin typeface="微软雅黑" panose="020B0503020204020204" pitchFamily="34" charset="-122"/>
                <a:ea typeface="微软雅黑" panose="020B0503020204020204" pitchFamily="34" charset="-122"/>
              </a:rPr>
              <a:t>固定</a:t>
            </a:r>
            <a:r>
              <a:rPr lang="zh-CN" altLang="en-US" sz="1400" b="1" dirty="0">
                <a:solidFill>
                  <a:srgbClr val="C00000"/>
                </a:solidFill>
                <a:latin typeface="微软雅黑" panose="020B0503020204020204" pitchFamily="34" charset="-122"/>
                <a:ea typeface="微软雅黑" panose="020B0503020204020204" pitchFamily="34" charset="-122"/>
              </a:rPr>
              <a:t>剂量</a:t>
            </a:r>
            <a:r>
              <a:rPr lang="en-US" altLang="zh-CN" sz="1400" b="1" dirty="0">
                <a:solidFill>
                  <a:srgbClr val="C00000"/>
                </a:solidFill>
                <a:latin typeface="微软雅黑" panose="020B0503020204020204" pitchFamily="34" charset="-122"/>
                <a:ea typeface="微软雅黑" panose="020B0503020204020204" pitchFamily="34" charset="-122"/>
              </a:rPr>
              <a:t>2</a:t>
            </a:r>
            <a:r>
              <a:rPr lang="en-GB" altLang="zh-CN" sz="1400" b="1" dirty="0" smtClean="0">
                <a:solidFill>
                  <a:srgbClr val="C00000"/>
                </a:solidFill>
                <a:latin typeface="微软雅黑" panose="020B0503020204020204" pitchFamily="34" charset="-122"/>
                <a:ea typeface="微软雅黑" panose="020B0503020204020204" pitchFamily="34" charset="-122"/>
              </a:rPr>
              <a:t>mg</a:t>
            </a:r>
            <a:r>
              <a:rPr lang="zh-CN" altLang="en-US"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45kg</a:t>
            </a:r>
            <a:r>
              <a:rPr lang="zh-CN" altLang="en-US" sz="1200" b="1" dirty="0">
                <a:latin typeface="微软雅黑" panose="020B0503020204020204" pitchFamily="34" charset="-122"/>
                <a:ea typeface="微软雅黑" panose="020B0503020204020204" pitchFamily="34" charset="-122"/>
              </a:rPr>
              <a:t>患者</a:t>
            </a:r>
            <a:r>
              <a:rPr lang="zh-CN" altLang="en-US" sz="1200" b="1" dirty="0" smtClean="0">
                <a:latin typeface="微软雅黑" panose="020B0503020204020204" pitchFamily="34" charset="-122"/>
                <a:ea typeface="微软雅黑" panose="020B0503020204020204" pitchFamily="34" charset="-122"/>
              </a:rPr>
              <a:t>，推荐剂量</a:t>
            </a:r>
            <a:r>
              <a:rPr lang="en-US" altLang="zh-CN" sz="1200" b="1" dirty="0" smtClean="0">
                <a:latin typeface="微软雅黑" panose="020B0503020204020204" pitchFamily="34" charset="-122"/>
                <a:ea typeface="微软雅黑" panose="020B0503020204020204" pitchFamily="34" charset="-122"/>
              </a:rPr>
              <a:t>33</a:t>
            </a:r>
            <a:r>
              <a:rPr lang="el-GR" altLang="zh-CN" sz="1200" b="1" dirty="0">
                <a:latin typeface="微软雅黑" panose="020B0503020204020204" pitchFamily="34" charset="-122"/>
                <a:ea typeface="微软雅黑" panose="020B0503020204020204" pitchFamily="34" charset="-122"/>
              </a:rPr>
              <a:t>μ</a:t>
            </a:r>
            <a:r>
              <a:rPr lang="en-GB" altLang="zh-CN" sz="1200" b="1" dirty="0" smtClean="0">
                <a:latin typeface="微软雅黑" panose="020B0503020204020204" pitchFamily="34" charset="-122"/>
                <a:ea typeface="微软雅黑" panose="020B0503020204020204" pitchFamily="34" charset="-122"/>
              </a:rPr>
              <a:t>g/kg</a:t>
            </a:r>
            <a:r>
              <a:rPr lang="zh-CN" sz="1200" b="1" dirty="0" smtClean="0">
                <a:latin typeface="微软雅黑" panose="020B0503020204020204" pitchFamily="34" charset="-122"/>
                <a:ea typeface="微软雅黑" panose="020B0503020204020204" pitchFamily="34" charset="-122"/>
              </a:rPr>
              <a:t>。</a:t>
            </a:r>
            <a:endParaRPr lang="zh-CN" sz="1200" b="1" dirty="0">
              <a:latin typeface="微软雅黑" panose="020B0503020204020204" pitchFamily="34" charset="-122"/>
              <a:ea typeface="微软雅黑" panose="020B0503020204020204" pitchFamily="34" charset="-122"/>
            </a:endParaRPr>
          </a:p>
        </p:txBody>
      </p:sp>
      <p:sp>
        <p:nvSpPr>
          <p:cNvPr id="60" name="文本框 59"/>
          <p:cNvSpPr txBox="1"/>
          <p:nvPr/>
        </p:nvSpPr>
        <p:spPr>
          <a:xfrm>
            <a:off x="412909" y="2105478"/>
            <a:ext cx="4478068" cy="275590"/>
          </a:xfrm>
          <a:prstGeom prst="rect">
            <a:avLst/>
          </a:prstGeom>
          <a:noFill/>
        </p:spPr>
        <p:txBody>
          <a:bodyPr wrap="square">
            <a:spAutoFit/>
          </a:bodyPr>
          <a:lstStyle>
            <a:defPPr>
              <a:defRPr lang="zh-CN"/>
            </a:defPPr>
            <a:lvl1pPr marL="571500" indent="-285750">
              <a:spcBef>
                <a:spcPts val="600"/>
              </a:spcBef>
              <a:buFont typeface="Arial" panose="020B0604020202020204" pitchFamily="34" charset="0"/>
              <a:buChar char="•"/>
              <a:defRPr sz="1200">
                <a:latin typeface="微软雅黑" panose="020B0503020204020204" pitchFamily="34" charset="-122"/>
                <a:ea typeface="微软雅黑" panose="020B0503020204020204" pitchFamily="34" charset="-122"/>
              </a:defRPr>
            </a:lvl1pPr>
          </a:lstStyle>
          <a:p>
            <a:pPr algn="l">
              <a:buClrTx/>
              <a:buSzTx/>
            </a:pPr>
            <a:r>
              <a:rPr lang="zh-CN" altLang="en-US" b="1" dirty="0"/>
              <a:t>1.0mg（4.0×10</a:t>
            </a:r>
            <a:r>
              <a:rPr lang="zh-CN" altLang="en-US" b="1" baseline="30000" dirty="0"/>
              <a:t>7</a:t>
            </a:r>
            <a:r>
              <a:rPr lang="zh-CN" altLang="en-US" b="1" dirty="0"/>
              <a:t>U）/0.5mL/支（预充式）</a:t>
            </a:r>
            <a:endParaRPr lang="zh-CN" altLang="en-US" b="1" dirty="0"/>
          </a:p>
        </p:txBody>
      </p:sp>
      <p:sp>
        <p:nvSpPr>
          <p:cNvPr id="62" name="文本框 61"/>
          <p:cNvSpPr txBox="1"/>
          <p:nvPr/>
        </p:nvSpPr>
        <p:spPr>
          <a:xfrm>
            <a:off x="412909" y="2329908"/>
            <a:ext cx="4638359" cy="275590"/>
          </a:xfrm>
          <a:prstGeom prst="rect">
            <a:avLst/>
          </a:prstGeom>
          <a:noFill/>
        </p:spPr>
        <p:txBody>
          <a:bodyPr wrap="square">
            <a:spAutoFit/>
          </a:bodyPr>
          <a:lstStyle>
            <a:defPPr>
              <a:defRPr lang="zh-CN"/>
            </a:defPPr>
            <a:lvl1pPr marL="571500" indent="-285750">
              <a:spcBef>
                <a:spcPts val="600"/>
              </a:spcBef>
              <a:buFont typeface="Arial" panose="020B0604020202020204" pitchFamily="34" charset="0"/>
              <a:buChar char="•"/>
              <a:defRPr sz="1200">
                <a:latin typeface="微软雅黑" panose="020B0503020204020204" pitchFamily="34" charset="-122"/>
                <a:ea typeface="微软雅黑" panose="020B0503020204020204" pitchFamily="34" charset="-122"/>
              </a:defRPr>
            </a:lvl1pPr>
          </a:lstStyle>
          <a:p>
            <a:r>
              <a:rPr lang="en-US" altLang="zh-CN" b="1" dirty="0"/>
              <a:t>1.0mg</a:t>
            </a:r>
            <a:r>
              <a:rPr lang="zh-CN" altLang="en-US" b="1" dirty="0"/>
              <a:t>（</a:t>
            </a:r>
            <a:r>
              <a:rPr lang="en-US" altLang="zh-CN" b="1" dirty="0"/>
              <a:t>4.0×10</a:t>
            </a:r>
            <a:r>
              <a:rPr lang="en-US" altLang="zh-CN" b="1" baseline="30000" dirty="0"/>
              <a:t>7</a:t>
            </a:r>
            <a:r>
              <a:rPr lang="en-US" altLang="zh-CN" b="1" dirty="0"/>
              <a:t>U</a:t>
            </a:r>
            <a:r>
              <a:rPr lang="zh-CN" altLang="en-US" b="1" dirty="0"/>
              <a:t>）</a:t>
            </a:r>
            <a:r>
              <a:rPr lang="en-US" altLang="zh-CN" b="1" dirty="0"/>
              <a:t>/0.5mL/</a:t>
            </a:r>
            <a:r>
              <a:rPr lang="zh-CN" altLang="en-US" b="1" dirty="0"/>
              <a:t>支（西林瓶式）</a:t>
            </a:r>
            <a:endParaRPr lang="en-US" altLang="zh-CN" b="1" dirty="0"/>
          </a:p>
        </p:txBody>
      </p:sp>
      <p:sp>
        <p:nvSpPr>
          <p:cNvPr id="64" name="文本框 63"/>
          <p:cNvSpPr txBox="1"/>
          <p:nvPr/>
        </p:nvSpPr>
        <p:spPr>
          <a:xfrm>
            <a:off x="412909" y="1622676"/>
            <a:ext cx="6096000" cy="462915"/>
          </a:xfrm>
          <a:prstGeom prst="rect">
            <a:avLst/>
          </a:prstGeom>
          <a:noFill/>
        </p:spPr>
        <p:txBody>
          <a:bodyPr wrap="square">
            <a:spAutoFit/>
          </a:bodyPr>
          <a:lstStyle/>
          <a:p>
            <a:pPr marL="571500" indent="-285750" algn="l">
              <a:lnSpc>
                <a:spcPct val="80000"/>
              </a:lnSpc>
              <a:spcBef>
                <a:spcPts val="600"/>
              </a:spcBef>
              <a:buFont typeface="Arial" panose="020B0604020202020204" pitchFamily="34" charset="0"/>
              <a:buChar char="•"/>
            </a:pPr>
            <a:r>
              <a:rPr lang="en-US" altLang="zh-CN" sz="1200" b="1" dirty="0">
                <a:solidFill>
                  <a:schemeClr val="tx1"/>
                </a:solidFill>
                <a:latin typeface="微软雅黑" panose="020B0503020204020204" pitchFamily="34" charset="-122"/>
                <a:ea typeface="微软雅黑" panose="020B0503020204020204" pitchFamily="34" charset="-122"/>
              </a:rPr>
              <a:t>2.0mg</a:t>
            </a:r>
            <a:r>
              <a:rPr lang="zh-CN" altLang="en-US" sz="1200" b="1" dirty="0">
                <a:solidFill>
                  <a:schemeClr val="tx1"/>
                </a:solidFill>
                <a:latin typeface="微软雅黑" panose="020B0503020204020204" pitchFamily="34" charset="-122"/>
                <a:ea typeface="微软雅黑" panose="020B0503020204020204" pitchFamily="34" charset="-122"/>
              </a:rPr>
              <a:t>（</a:t>
            </a:r>
            <a:r>
              <a:rPr lang="en-US" altLang="zh-CN" sz="1200" b="1" dirty="0">
                <a:solidFill>
                  <a:schemeClr val="tx1"/>
                </a:solidFill>
                <a:latin typeface="微软雅黑" panose="020B0503020204020204" pitchFamily="34" charset="-122"/>
                <a:ea typeface="微软雅黑" panose="020B0503020204020204" pitchFamily="34" charset="-122"/>
              </a:rPr>
              <a:t>8.0×10</a:t>
            </a:r>
            <a:r>
              <a:rPr lang="en-US" altLang="zh-CN" sz="1200" b="1" baseline="30000" dirty="0">
                <a:solidFill>
                  <a:schemeClr val="tx1"/>
                </a:solidFill>
                <a:latin typeface="微软雅黑" panose="020B0503020204020204" pitchFamily="34" charset="-122"/>
                <a:ea typeface="微软雅黑" panose="020B0503020204020204" pitchFamily="34" charset="-122"/>
              </a:rPr>
              <a:t>7</a:t>
            </a:r>
            <a:r>
              <a:rPr lang="en-US" altLang="zh-CN" sz="1200" b="1" dirty="0">
                <a:solidFill>
                  <a:schemeClr val="tx1"/>
                </a:solidFill>
                <a:latin typeface="微软雅黑" panose="020B0503020204020204" pitchFamily="34" charset="-122"/>
                <a:ea typeface="微软雅黑" panose="020B0503020204020204" pitchFamily="34" charset="-122"/>
              </a:rPr>
              <a:t>U</a:t>
            </a:r>
            <a:r>
              <a:rPr lang="zh-CN" altLang="en-US" sz="1200" b="1" dirty="0">
                <a:solidFill>
                  <a:schemeClr val="tx1"/>
                </a:solidFill>
                <a:latin typeface="微软雅黑" panose="020B0503020204020204" pitchFamily="34" charset="-122"/>
                <a:ea typeface="微软雅黑" panose="020B0503020204020204" pitchFamily="34" charset="-122"/>
              </a:rPr>
              <a:t>）</a:t>
            </a:r>
            <a:r>
              <a:rPr lang="en-US" altLang="zh-CN" sz="1200" b="1" dirty="0">
                <a:solidFill>
                  <a:schemeClr val="tx1"/>
                </a:solidFill>
                <a:latin typeface="微软雅黑" panose="020B0503020204020204" pitchFamily="34" charset="-122"/>
                <a:ea typeface="微软雅黑" panose="020B0503020204020204" pitchFamily="34" charset="-122"/>
              </a:rPr>
              <a:t>/1.0mL/</a:t>
            </a:r>
            <a:r>
              <a:rPr lang="zh-CN" altLang="en-US" sz="1200" b="1" dirty="0">
                <a:solidFill>
                  <a:schemeClr val="tx1"/>
                </a:solidFill>
                <a:latin typeface="微软雅黑" panose="020B0503020204020204" pitchFamily="34" charset="-122"/>
                <a:ea typeface="微软雅黑" panose="020B0503020204020204" pitchFamily="34" charset="-122"/>
              </a:rPr>
              <a:t>支（预充式）</a:t>
            </a:r>
            <a:endParaRPr lang="zh-CN" altLang="en-US" sz="1200" dirty="0">
              <a:solidFill>
                <a:schemeClr val="tx1"/>
              </a:solidFill>
              <a:latin typeface="微软雅黑" panose="020B0503020204020204" pitchFamily="34" charset="-122"/>
              <a:ea typeface="微软雅黑" panose="020B0503020204020204" pitchFamily="34" charset="-122"/>
            </a:endParaRPr>
          </a:p>
          <a:p>
            <a:pPr marL="571500" indent="-285750" algn="l">
              <a:lnSpc>
                <a:spcPct val="80000"/>
              </a:lnSpc>
              <a:spcBef>
                <a:spcPts val="600"/>
              </a:spcBef>
              <a:buFont typeface="Arial" panose="020B0604020202020204" pitchFamily="34" charset="0"/>
              <a:buChar char="•"/>
            </a:pPr>
            <a:r>
              <a:rPr lang="en-US" altLang="zh-CN" sz="1200" b="1" dirty="0">
                <a:solidFill>
                  <a:schemeClr val="tx1"/>
                </a:solidFill>
                <a:latin typeface="微软雅黑" panose="020B0503020204020204" pitchFamily="34" charset="-122"/>
                <a:ea typeface="微软雅黑" panose="020B0503020204020204" pitchFamily="34" charset="-122"/>
              </a:rPr>
              <a:t>2.0mg</a:t>
            </a:r>
            <a:r>
              <a:rPr lang="zh-CN" altLang="en-US" sz="1200" b="1" dirty="0">
                <a:solidFill>
                  <a:schemeClr val="tx1"/>
                </a:solidFill>
                <a:latin typeface="微软雅黑" panose="020B0503020204020204" pitchFamily="34" charset="-122"/>
                <a:ea typeface="微软雅黑" panose="020B0503020204020204" pitchFamily="34" charset="-122"/>
              </a:rPr>
              <a:t>（</a:t>
            </a:r>
            <a:r>
              <a:rPr lang="en-US" altLang="zh-CN" sz="1200" b="1" dirty="0">
                <a:solidFill>
                  <a:schemeClr val="tx1"/>
                </a:solidFill>
                <a:latin typeface="微软雅黑" panose="020B0503020204020204" pitchFamily="34" charset="-122"/>
                <a:ea typeface="微软雅黑" panose="020B0503020204020204" pitchFamily="34" charset="-122"/>
              </a:rPr>
              <a:t>8.0×10</a:t>
            </a:r>
            <a:r>
              <a:rPr lang="en-US" altLang="zh-CN" sz="1200" b="1" baseline="30000" dirty="0">
                <a:solidFill>
                  <a:schemeClr val="tx1"/>
                </a:solidFill>
                <a:latin typeface="微软雅黑" panose="020B0503020204020204" pitchFamily="34" charset="-122"/>
                <a:ea typeface="微软雅黑" panose="020B0503020204020204" pitchFamily="34" charset="-122"/>
              </a:rPr>
              <a:t>7</a:t>
            </a:r>
            <a:r>
              <a:rPr lang="en-US" altLang="zh-CN" sz="1200" b="1" dirty="0">
                <a:solidFill>
                  <a:schemeClr val="tx1"/>
                </a:solidFill>
                <a:latin typeface="微软雅黑" panose="020B0503020204020204" pitchFamily="34" charset="-122"/>
                <a:ea typeface="微软雅黑" panose="020B0503020204020204" pitchFamily="34" charset="-122"/>
              </a:rPr>
              <a:t>U</a:t>
            </a:r>
            <a:r>
              <a:rPr lang="zh-CN" altLang="en-US" sz="1200" b="1" dirty="0">
                <a:solidFill>
                  <a:schemeClr val="tx1"/>
                </a:solidFill>
                <a:latin typeface="微软雅黑" panose="020B0503020204020204" pitchFamily="34" charset="-122"/>
                <a:ea typeface="微软雅黑" panose="020B0503020204020204" pitchFamily="34" charset="-122"/>
              </a:rPr>
              <a:t>）</a:t>
            </a:r>
            <a:r>
              <a:rPr lang="en-US" altLang="zh-CN" sz="1200" b="1" dirty="0">
                <a:solidFill>
                  <a:schemeClr val="tx1"/>
                </a:solidFill>
                <a:latin typeface="微软雅黑" panose="020B0503020204020204" pitchFamily="34" charset="-122"/>
                <a:ea typeface="微软雅黑" panose="020B0503020204020204" pitchFamily="34" charset="-122"/>
              </a:rPr>
              <a:t>/1.0mL/</a:t>
            </a:r>
            <a:r>
              <a:rPr lang="zh-CN" altLang="en-US" sz="1200" b="1" dirty="0">
                <a:solidFill>
                  <a:schemeClr val="tx1"/>
                </a:solidFill>
                <a:latin typeface="微软雅黑" panose="020B0503020204020204" pitchFamily="34" charset="-122"/>
                <a:ea typeface="微软雅黑" panose="020B0503020204020204" pitchFamily="34" charset="-122"/>
              </a:rPr>
              <a:t>支（西林瓶式）</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69" name="矩形 68"/>
          <p:cNvSpPr/>
          <p:nvPr/>
        </p:nvSpPr>
        <p:spPr>
          <a:xfrm>
            <a:off x="7033895" y="735330"/>
            <a:ext cx="4932045" cy="5266690"/>
          </a:xfrm>
          <a:prstGeom prst="rect">
            <a:avLst/>
          </a:prstGeom>
          <a:noFill/>
          <a:ln>
            <a:solidFill>
              <a:srgbClr val="21889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7141916" y="885708"/>
            <a:ext cx="3948430" cy="368300"/>
          </a:xfrm>
          <a:prstGeom prst="rect">
            <a:avLst/>
          </a:prstGeom>
          <a:noFill/>
        </p:spPr>
        <p:txBody>
          <a:bodyPr wrap="none" rtlCol="0">
            <a:spAutoFit/>
          </a:bodyPr>
          <a:lstStyle>
            <a:defPPr>
              <a:defRPr lang="zh-CN"/>
            </a:defPPr>
            <a:lvl1pPr marL="285750" indent="-285750">
              <a:spcBef>
                <a:spcPts val="600"/>
              </a:spcBef>
              <a:buFont typeface="Wingdings" panose="05000000000000000000" pitchFamily="2" charset="2"/>
              <a:buChar char="u"/>
              <a:defRPr sz="1600" b="1">
                <a:solidFill>
                  <a:srgbClr val="4E3C92"/>
                </a:solidFill>
                <a:latin typeface="微软雅黑" panose="020B0503020204020204" pitchFamily="34" charset="-122"/>
                <a:ea typeface="微软雅黑" panose="020B0503020204020204" pitchFamily="34" charset="-122"/>
              </a:defRPr>
            </a:lvl1pPr>
          </a:lstStyle>
          <a:p>
            <a:pPr algn="ctr">
              <a:buFont typeface="Wingdings" panose="05000000000000000000" charset="0"/>
              <a:buChar char="l"/>
            </a:pPr>
            <a:r>
              <a:rPr lang="zh-CN" altLang="en-US" dirty="0">
                <a:solidFill>
                  <a:srgbClr val="218896"/>
                </a:solidFill>
              </a:rPr>
              <a:t>参照药品建议：</a:t>
            </a:r>
            <a:r>
              <a:rPr lang="zh-CN" altLang="en-US" sz="1800" dirty="0">
                <a:solidFill>
                  <a:schemeClr val="tx1"/>
                </a:solidFill>
              </a:rPr>
              <a:t>硫培非格司亭注射液</a:t>
            </a:r>
            <a:endParaRPr lang="zh-CN" altLang="en-US" sz="1800" dirty="0">
              <a:solidFill>
                <a:schemeClr val="tx1"/>
              </a:solidFill>
            </a:endParaRPr>
          </a:p>
        </p:txBody>
      </p:sp>
      <p:sp>
        <p:nvSpPr>
          <p:cNvPr id="72" name="文本框 71"/>
          <p:cNvSpPr txBox="1"/>
          <p:nvPr/>
        </p:nvSpPr>
        <p:spPr>
          <a:xfrm>
            <a:off x="7122636" y="1453560"/>
            <a:ext cx="4656455" cy="2472055"/>
          </a:xfrm>
          <a:prstGeom prst="rect">
            <a:avLst/>
          </a:prstGeom>
          <a:noFill/>
        </p:spPr>
        <p:txBody>
          <a:bodyPr wrap="square" rtlCol="0">
            <a:noAutofit/>
          </a:bodyPr>
          <a:lstStyle/>
          <a:p>
            <a:pPr marL="285750" indent="-285750" algn="just">
              <a:spcBef>
                <a:spcPts val="600"/>
              </a:spcBef>
              <a:buClrTx/>
              <a:buSzTx/>
              <a:buFont typeface="Wingdings" panose="05000000000000000000" charset="0"/>
              <a:buChar char="l"/>
            </a:pPr>
            <a:r>
              <a:rPr lang="zh-CN" altLang="en-US" sz="1600" b="1" dirty="0">
                <a:solidFill>
                  <a:srgbClr val="218896"/>
                </a:solidFill>
                <a:latin typeface="微软雅黑" panose="020B0503020204020204" pitchFamily="34" charset="-122"/>
                <a:ea typeface="微软雅黑" panose="020B0503020204020204" pitchFamily="34" charset="-122"/>
              </a:rPr>
              <a:t>参照品选择理由：</a:t>
            </a:r>
            <a:endParaRPr lang="zh-CN" altLang="en-US" sz="1600" b="1" dirty="0">
              <a:solidFill>
                <a:schemeClr val="accent6">
                  <a:lumMod val="75000"/>
                </a:schemeClr>
              </a:solidFill>
              <a:latin typeface="微软雅黑" panose="020B0503020204020204" pitchFamily="34" charset="-122"/>
              <a:ea typeface="微软雅黑" panose="020B0503020204020204" pitchFamily="34" charset="-122"/>
            </a:endParaRPr>
          </a:p>
          <a:p>
            <a:pPr algn="just">
              <a:lnSpc>
                <a:spcPct val="200000"/>
              </a:lnSpc>
            </a:pPr>
            <a:r>
              <a:rPr lang="zh-CN" altLang="en-US" sz="1200" b="1" dirty="0">
                <a:latin typeface="微软雅黑" panose="020B0503020204020204" pitchFamily="34" charset="-122"/>
                <a:ea typeface="微软雅黑" panose="020B0503020204020204" pitchFamily="34" charset="-122"/>
              </a:rPr>
              <a:t>①与硫培非格司亭注射液</a:t>
            </a:r>
            <a:r>
              <a:rPr lang="zh-CN" altLang="en-US" sz="1600" b="1" dirty="0">
                <a:solidFill>
                  <a:srgbClr val="C00000"/>
                </a:solidFill>
                <a:latin typeface="微软雅黑" panose="020B0503020204020204" pitchFamily="34" charset="-122"/>
                <a:ea typeface="微软雅黑" panose="020B0503020204020204" pitchFamily="34" charset="-122"/>
              </a:rPr>
              <a:t>具有相同适应症；</a:t>
            </a:r>
            <a:endParaRPr lang="zh-CN" altLang="en-US" sz="1600" b="1" dirty="0">
              <a:solidFill>
                <a:srgbClr val="C00000"/>
              </a:solidFill>
              <a:latin typeface="微软雅黑" panose="020B0503020204020204" pitchFamily="34" charset="-122"/>
              <a:ea typeface="微软雅黑" panose="020B0503020204020204" pitchFamily="34" charset="-122"/>
            </a:endParaRPr>
          </a:p>
          <a:p>
            <a:pPr algn="just">
              <a:lnSpc>
                <a:spcPct val="200000"/>
              </a:lnSpc>
            </a:pPr>
            <a:r>
              <a:rPr lang="zh-CN" altLang="en-US" sz="1200" b="1" dirty="0" smtClean="0">
                <a:latin typeface="微软雅黑" panose="020B0503020204020204" pitchFamily="34" charset="-122"/>
                <a:ea typeface="微软雅黑" panose="020B0503020204020204" pitchFamily="34" charset="-122"/>
              </a:rPr>
              <a:t>②</a:t>
            </a:r>
            <a:r>
              <a:rPr lang="zh-CN" altLang="en-US" sz="1600" b="1" dirty="0" smtClean="0">
                <a:solidFill>
                  <a:srgbClr val="C00000"/>
                </a:solidFill>
                <a:latin typeface="微软雅黑" panose="020B0503020204020204" pitchFamily="34" charset="-122"/>
                <a:ea typeface="微软雅黑" panose="020B0503020204020204" pitchFamily="34" charset="-122"/>
              </a:rPr>
              <a:t>作用</a:t>
            </a:r>
            <a:r>
              <a:rPr lang="zh-CN" altLang="en-US" sz="1600" b="1" dirty="0">
                <a:solidFill>
                  <a:srgbClr val="C00000"/>
                </a:solidFill>
                <a:latin typeface="微软雅黑" panose="020B0503020204020204" pitchFamily="34" charset="-122"/>
                <a:ea typeface="微软雅黑" panose="020B0503020204020204" pitchFamily="34" charset="-122"/>
              </a:rPr>
              <a:t>机制相同：</a:t>
            </a:r>
            <a:r>
              <a:rPr lang="zh-CN" altLang="en-US" sz="1200" b="1" dirty="0">
                <a:latin typeface="微软雅黑" panose="020B0503020204020204" pitchFamily="34" charset="-122"/>
                <a:ea typeface="微软雅黑" panose="020B0503020204020204" pitchFamily="34" charset="-122"/>
              </a:rPr>
              <a:t>均为具有全新通用名且创新结构的长效G-CSF；</a:t>
            </a:r>
            <a:endParaRPr lang="zh-CN" altLang="en-US" sz="1200" b="1" dirty="0">
              <a:latin typeface="微软雅黑" panose="020B0503020204020204" pitchFamily="34" charset="-122"/>
              <a:ea typeface="微软雅黑" panose="020B0503020204020204" pitchFamily="34" charset="-122"/>
            </a:endParaRPr>
          </a:p>
          <a:p>
            <a:pPr algn="just">
              <a:lnSpc>
                <a:spcPct val="200000"/>
              </a:lnSpc>
            </a:pPr>
            <a:r>
              <a:rPr lang="zh-CN" altLang="en-US" sz="1200" b="1" dirty="0">
                <a:latin typeface="微软雅黑" panose="020B0503020204020204" pitchFamily="34" charset="-122"/>
                <a:ea typeface="微软雅黑" panose="020B0503020204020204" pitchFamily="34" charset="-122"/>
              </a:rPr>
              <a:t>③硫培非格司亭注射液已被</a:t>
            </a:r>
            <a:r>
              <a:rPr lang="zh-CN" altLang="en-US" sz="1600" b="1" dirty="0">
                <a:solidFill>
                  <a:srgbClr val="C00000"/>
                </a:solidFill>
                <a:latin typeface="微软雅黑" panose="020B0503020204020204" pitchFamily="34" charset="-122"/>
                <a:ea typeface="微软雅黑" panose="020B0503020204020204" pitchFamily="34" charset="-122"/>
              </a:rPr>
              <a:t>纳入国家医保目录</a:t>
            </a:r>
            <a:r>
              <a:rPr lang="zh-CN" altLang="en-US" sz="1200" b="1" dirty="0">
                <a:latin typeface="微软雅黑" panose="020B0503020204020204" pitchFamily="34" charset="-122"/>
                <a:ea typeface="微软雅黑" panose="020B0503020204020204" pitchFamily="34" charset="-122"/>
              </a:rPr>
              <a:t>，其有效性、安全性、经济性较好。</a:t>
            </a:r>
            <a:endParaRPr lang="zh-CN" altLang="en-US" sz="1200" b="1" dirty="0">
              <a:latin typeface="微软雅黑" panose="020B0503020204020204" pitchFamily="34" charset="-122"/>
              <a:ea typeface="微软雅黑" panose="020B0503020204020204" pitchFamily="34" charset="-122"/>
            </a:endParaRPr>
          </a:p>
          <a:p>
            <a:pPr algn="just">
              <a:lnSpc>
                <a:spcPct val="200000"/>
              </a:lnSpc>
              <a:buClrTx/>
              <a:buSzTx/>
              <a:buFontTx/>
            </a:pPr>
            <a:endParaRPr lang="zh-CN" altLang="en-US" sz="1600" b="1" dirty="0">
              <a:solidFill>
                <a:srgbClr val="218896"/>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097395" y="3987800"/>
            <a:ext cx="4868545" cy="2014220"/>
          </a:xfrm>
          <a:prstGeom prst="rect">
            <a:avLst/>
          </a:prstGeom>
          <a:noFill/>
        </p:spPr>
        <p:txBody>
          <a:bodyPr wrap="square" rtlCol="0">
            <a:noAutofit/>
          </a:bodyPr>
          <a:lstStyle/>
          <a:p>
            <a:pPr marL="285750" indent="-285750" algn="l">
              <a:buClrTx/>
              <a:buSzTx/>
              <a:buFont typeface="Wingdings" panose="05000000000000000000" charset="0"/>
              <a:buChar char="l"/>
            </a:pPr>
            <a:r>
              <a:rPr lang="zh-CN" altLang="en-US" sz="1600" b="1" dirty="0">
                <a:solidFill>
                  <a:srgbClr val="218896"/>
                </a:solidFill>
                <a:latin typeface="微软雅黑" panose="020B0503020204020204" pitchFamily="34" charset="-122"/>
                <a:ea typeface="微软雅黑" panose="020B0503020204020204" pitchFamily="34" charset="-122"/>
                <a:sym typeface="+mn-ea"/>
              </a:rPr>
              <a:t>本品与参照品相比的优势</a:t>
            </a:r>
            <a:r>
              <a:rPr lang="zh-CN" altLang="en-US" sz="1600" b="1" baseline="30000" dirty="0">
                <a:solidFill>
                  <a:srgbClr val="218896"/>
                </a:solidFill>
                <a:latin typeface="微软雅黑" panose="020B0503020204020204" pitchFamily="34" charset="-122"/>
                <a:ea typeface="微软雅黑" panose="020B0503020204020204" pitchFamily="34" charset="-122"/>
                <a:sym typeface="+mn-ea"/>
              </a:rPr>
              <a:t>1-5</a:t>
            </a:r>
            <a:r>
              <a:rPr lang="zh-CN" altLang="en-US" sz="1600" b="1" dirty="0">
                <a:solidFill>
                  <a:srgbClr val="218896"/>
                </a:solidFill>
                <a:latin typeface="微软雅黑" panose="020B0503020204020204" pitchFamily="34" charset="-122"/>
                <a:ea typeface="微软雅黑" panose="020B0503020204020204" pitchFamily="34" charset="-122"/>
                <a:sym typeface="+mn-ea"/>
              </a:rPr>
              <a:t>：</a:t>
            </a:r>
            <a:endParaRPr lang="zh-CN" altLang="en-US" sz="1600" b="1" dirty="0">
              <a:solidFill>
                <a:srgbClr val="218896"/>
              </a:solidFill>
              <a:latin typeface="微软雅黑" panose="020B0503020204020204" pitchFamily="34" charset="-122"/>
              <a:ea typeface="微软雅黑" panose="020B0503020204020204" pitchFamily="34" charset="-122"/>
              <a:sym typeface="+mn-ea"/>
            </a:endParaRPr>
          </a:p>
          <a:p>
            <a:pPr indent="0" algn="just" fontAlgn="auto">
              <a:lnSpc>
                <a:spcPct val="200000"/>
              </a:lnSpc>
              <a:buClrTx/>
              <a:buSzTx/>
              <a:buFontTx/>
            </a:pPr>
            <a:r>
              <a:rPr lang="zh-CN" altLang="en-US" sz="1200" dirty="0">
                <a:latin typeface="微软雅黑" panose="020B0503020204020204" pitchFamily="34" charset="-122"/>
                <a:ea typeface="微软雅黑" panose="020B0503020204020204" pitchFamily="34" charset="-122"/>
                <a:sym typeface="+mn-ea"/>
              </a:rPr>
              <a:t>①</a:t>
            </a:r>
            <a:r>
              <a:rPr lang="zh-CN" altLang="en-US" sz="1200" b="1" dirty="0">
                <a:latin typeface="微软雅黑" panose="020B0503020204020204" pitchFamily="34" charset="-122"/>
                <a:ea typeface="微软雅黑" panose="020B0503020204020204" pitchFamily="34" charset="-122"/>
                <a:sym typeface="+mn-ea"/>
              </a:rPr>
              <a:t>与硫培非格司亭</a:t>
            </a:r>
            <a:r>
              <a:rPr lang="zh-CN" altLang="en-US" sz="1200" b="1" dirty="0" smtClean="0">
                <a:latin typeface="微软雅黑" panose="020B0503020204020204" pitchFamily="34" charset="-122"/>
                <a:ea typeface="微软雅黑" panose="020B0503020204020204" pitchFamily="34" charset="-122"/>
                <a:sym typeface="+mn-ea"/>
              </a:rPr>
              <a:t>相比仅为其给</a:t>
            </a:r>
            <a:r>
              <a:rPr lang="zh-CN" altLang="en-US" sz="1200" b="1" dirty="0">
                <a:latin typeface="微软雅黑" panose="020B0503020204020204" pitchFamily="34" charset="-122"/>
                <a:ea typeface="微软雅黑" panose="020B0503020204020204" pitchFamily="34" charset="-122"/>
                <a:sym typeface="+mn-ea"/>
              </a:rPr>
              <a:t>药剂</a:t>
            </a:r>
            <a:r>
              <a:rPr lang="zh-CN" altLang="en-US" sz="1200" b="1" dirty="0" smtClean="0">
                <a:latin typeface="微软雅黑" panose="020B0503020204020204" pitchFamily="34" charset="-122"/>
                <a:ea typeface="微软雅黑" panose="020B0503020204020204" pitchFamily="34" charset="-122"/>
                <a:sym typeface="+mn-ea"/>
              </a:rPr>
              <a:t>量</a:t>
            </a:r>
            <a:r>
              <a:rPr lang="zh-CN" altLang="en-US" sz="1400" b="1" dirty="0" smtClean="0">
                <a:solidFill>
                  <a:srgbClr val="C00000"/>
                </a:solidFill>
                <a:latin typeface="微软雅黑" panose="020B0503020204020204" pitchFamily="34" charset="-122"/>
                <a:ea typeface="微软雅黑" panose="020B0503020204020204" pitchFamily="34" charset="-122"/>
                <a:sym typeface="+mn-ea"/>
              </a:rPr>
              <a:t>1/3</a:t>
            </a:r>
            <a:r>
              <a:rPr lang="zh-CN" altLang="en-US" sz="1400" b="1" dirty="0">
                <a:solidFill>
                  <a:srgbClr val="C00000"/>
                </a:solidFill>
                <a:latin typeface="微软雅黑" panose="020B0503020204020204" pitchFamily="34" charset="-122"/>
                <a:ea typeface="微软雅黑" panose="020B0503020204020204" pitchFamily="34" charset="-122"/>
                <a:sym typeface="+mn-ea"/>
              </a:rPr>
              <a:t>，</a:t>
            </a:r>
            <a:r>
              <a:rPr lang="zh-CN" altLang="en-US" sz="1200" b="1" dirty="0">
                <a:latin typeface="微软雅黑" panose="020B0503020204020204" pitchFamily="34" charset="-122"/>
                <a:ea typeface="微软雅黑" panose="020B0503020204020204" pitchFamily="34" charset="-122"/>
                <a:sym typeface="+mn-ea"/>
              </a:rPr>
              <a:t>一个周期仍仅需</a:t>
            </a:r>
            <a:r>
              <a:rPr lang="zh-CN" altLang="en-US" sz="1400" b="1" dirty="0">
                <a:solidFill>
                  <a:srgbClr val="C00000"/>
                </a:solidFill>
                <a:latin typeface="微软雅黑" panose="020B0503020204020204" pitchFamily="34" charset="-122"/>
                <a:ea typeface="微软雅黑" panose="020B0503020204020204" pitchFamily="34" charset="-122"/>
                <a:sym typeface="+mn-ea"/>
              </a:rPr>
              <a:t>给药1次，</a:t>
            </a:r>
            <a:r>
              <a:rPr lang="zh-CN" altLang="en-US" sz="1400" b="1" dirty="0" smtClean="0">
                <a:solidFill>
                  <a:srgbClr val="C00000"/>
                </a:solidFill>
                <a:latin typeface="微软雅黑" panose="020B0503020204020204" pitchFamily="34" charset="-122"/>
                <a:ea typeface="微软雅黑" panose="020B0503020204020204" pitchFamily="34" charset="-122"/>
                <a:sym typeface="+mn-ea"/>
              </a:rPr>
              <a:t>有潜在降低</a:t>
            </a:r>
            <a:r>
              <a:rPr lang="zh-CN" altLang="en-US" sz="1400" b="1" dirty="0">
                <a:solidFill>
                  <a:srgbClr val="C00000"/>
                </a:solidFill>
                <a:latin typeface="微软雅黑" panose="020B0503020204020204" pitchFamily="34" charset="-122"/>
                <a:ea typeface="微软雅黑" panose="020B0503020204020204" pitchFamily="34" charset="-122"/>
                <a:sym typeface="+mn-ea"/>
              </a:rPr>
              <a:t>不良反应优势；</a:t>
            </a:r>
            <a:endParaRPr lang="zh-CN" altLang="en-US" sz="1200" b="1" dirty="0">
              <a:solidFill>
                <a:srgbClr val="C00000"/>
              </a:solidFill>
              <a:latin typeface="微软雅黑" panose="020B0503020204020204" pitchFamily="34" charset="-122"/>
              <a:ea typeface="微软雅黑" panose="020B0503020204020204" pitchFamily="34" charset="-122"/>
              <a:sym typeface="+mn-ea"/>
            </a:endParaRPr>
          </a:p>
          <a:p>
            <a:pPr indent="0" algn="just" fontAlgn="auto">
              <a:lnSpc>
                <a:spcPct val="200000"/>
              </a:lnSpc>
              <a:buClrTx/>
              <a:buSzTx/>
              <a:buFontTx/>
            </a:pPr>
            <a:r>
              <a:rPr lang="zh-CN" altLang="en-US" sz="1200" b="1" dirty="0" smtClean="0">
                <a:latin typeface="微软雅黑" panose="020B0503020204020204" pitchFamily="34" charset="-122"/>
                <a:ea typeface="微软雅黑" panose="020B0503020204020204" pitchFamily="34" charset="-122"/>
                <a:sym typeface="+mn-ea"/>
              </a:rPr>
              <a:t>②本品采用创新结构设计，是</a:t>
            </a:r>
            <a:r>
              <a:rPr lang="zh-CN" altLang="en-US" sz="1200" b="1" dirty="0">
                <a:latin typeface="微软雅黑" panose="020B0503020204020204" pitchFamily="34" charset="-122"/>
                <a:ea typeface="微软雅黑" panose="020B0503020204020204" pitchFamily="34" charset="-122"/>
                <a:sym typeface="+mn-ea"/>
              </a:rPr>
              <a:t>全球</a:t>
            </a:r>
            <a:r>
              <a:rPr lang="zh-CN" altLang="en-US" sz="1200" b="1" dirty="0" smtClean="0">
                <a:latin typeface="微软雅黑" panose="020B0503020204020204" pitchFamily="34" charset="-122"/>
                <a:ea typeface="微软雅黑" panose="020B0503020204020204" pitchFamily="34" charset="-122"/>
                <a:sym typeface="+mn-ea"/>
              </a:rPr>
              <a:t>唯一Y</a:t>
            </a:r>
            <a:r>
              <a:rPr lang="zh-CN" altLang="en-US" sz="1200" b="1" dirty="0">
                <a:latin typeface="微软雅黑" panose="020B0503020204020204" pitchFamily="34" charset="-122"/>
                <a:ea typeface="微软雅黑" panose="020B0503020204020204" pitchFamily="34" charset="-122"/>
                <a:sym typeface="+mn-ea"/>
              </a:rPr>
              <a:t>型分支</a:t>
            </a:r>
            <a:r>
              <a:rPr lang="zh-CN" altLang="en-US" sz="1200" b="1" dirty="0" smtClean="0">
                <a:latin typeface="微软雅黑" panose="020B0503020204020204" pitchFamily="34" charset="-122"/>
                <a:ea typeface="微软雅黑" panose="020B0503020204020204" pitchFamily="34" charset="-122"/>
                <a:sym typeface="+mn-ea"/>
              </a:rPr>
              <a:t>结构PEG</a:t>
            </a:r>
            <a:r>
              <a:rPr lang="zh-CN" altLang="en-US" sz="1200" b="1" dirty="0">
                <a:latin typeface="微软雅黑" panose="020B0503020204020204" pitchFamily="34" charset="-122"/>
                <a:ea typeface="微软雅黑" panose="020B0503020204020204" pitchFamily="34" charset="-122"/>
                <a:sym typeface="+mn-ea"/>
              </a:rPr>
              <a:t>修饰的长效rhG-CSF</a:t>
            </a:r>
            <a:r>
              <a:rPr lang="zh-CN" altLang="en-US" sz="1200" b="1" dirty="0" smtClean="0">
                <a:latin typeface="微软雅黑" panose="020B0503020204020204" pitchFamily="34" charset="-122"/>
                <a:ea typeface="微软雅黑" panose="020B0503020204020204" pitchFamily="34" charset="-122"/>
                <a:sym typeface="+mn-ea"/>
              </a:rPr>
              <a:t>，适当</a:t>
            </a:r>
            <a:r>
              <a:rPr lang="zh-CN" altLang="en-US" sz="1200" b="1" dirty="0">
                <a:latin typeface="微软雅黑" panose="020B0503020204020204" pitchFamily="34" charset="-122"/>
                <a:ea typeface="微软雅黑" panose="020B0503020204020204" pitchFamily="34" charset="-122"/>
                <a:sym typeface="+mn-ea"/>
              </a:rPr>
              <a:t>地</a:t>
            </a:r>
            <a:r>
              <a:rPr lang="zh-CN" altLang="en-US" sz="1400" b="1" dirty="0">
                <a:solidFill>
                  <a:srgbClr val="C00000"/>
                </a:solidFill>
                <a:latin typeface="微软雅黑" panose="020B0503020204020204" pitchFamily="34" charset="-122"/>
                <a:ea typeface="微软雅黑" panose="020B0503020204020204" pitchFamily="34" charset="-122"/>
                <a:sym typeface="+mn-ea"/>
              </a:rPr>
              <a:t>延长药物半衰期（56.9~90h）</a:t>
            </a:r>
            <a:r>
              <a:rPr lang="zh-CN" altLang="en-US" sz="1200" dirty="0">
                <a:latin typeface="微软雅黑" panose="020B0503020204020204" pitchFamily="34" charset="-122"/>
                <a:ea typeface="微软雅黑" panose="020B0503020204020204" pitchFamily="34" charset="-122"/>
                <a:sym typeface="+mn-ea"/>
              </a:rPr>
              <a:t>。</a:t>
            </a:r>
            <a:endParaRPr lang="zh-CN" altLang="en-US" sz="1200" dirty="0">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676910" y="6235700"/>
            <a:ext cx="2216150" cy="368300"/>
          </a:xfrm>
          <a:prstGeom prst="rect">
            <a:avLst/>
          </a:prstGeom>
          <a:noFill/>
        </p:spPr>
        <p:txBody>
          <a:bodyPr wrap="square" rtlCol="0">
            <a:spAutoFit/>
          </a:bodyPr>
          <a:lstStyle/>
          <a:p>
            <a:pPr marL="342900" indent="-342900" algn="l">
              <a:buClrTx/>
              <a:buSzTx/>
              <a:buFont typeface="+mj-lt"/>
              <a:buAutoNum type="arabicPeriod"/>
            </a:pP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珮金</a:t>
            </a:r>
            <a:r>
              <a:rPr kumimoji="1" lang="zh-CN" altLang="en-US" sz="600" baseline="30000" dirty="0">
                <a:solidFill>
                  <a:schemeClr val="tx1"/>
                </a:solidFill>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说明书.</a:t>
            </a:r>
            <a:endPar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342900" indent="-342900" algn="l">
              <a:buClrTx/>
              <a:buSzTx/>
              <a:buFont typeface="+mj-lt"/>
              <a:buAutoNum type="arabicPeriod"/>
            </a:pP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艾多</a:t>
            </a:r>
            <a:r>
              <a:rPr kumimoji="1" lang="zh-CN" altLang="en-US" sz="600" baseline="30000" dirty="0">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说明书</a:t>
            </a:r>
            <a:endPar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342900" indent="-342900" algn="l">
              <a:buClrTx/>
              <a:buSzTx/>
              <a:buFont typeface="+mj-lt"/>
              <a:buAutoNum type="arabicPeriod"/>
            </a:pP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新瑞白</a:t>
            </a:r>
            <a:r>
              <a:rPr kumimoji="1" lang="zh-CN" altLang="en-US" sz="600" baseline="30000" dirty="0">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说明书</a:t>
            </a:r>
            <a:endPar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8" name="文本框 7"/>
          <p:cNvSpPr txBox="1"/>
          <p:nvPr>
            <p:custDataLst>
              <p:tags r:id="rId1"/>
            </p:custDataLst>
          </p:nvPr>
        </p:nvSpPr>
        <p:spPr>
          <a:xfrm>
            <a:off x="1979295" y="6235700"/>
            <a:ext cx="2216150" cy="275590"/>
          </a:xfrm>
          <a:prstGeom prst="rect">
            <a:avLst/>
          </a:prstGeom>
          <a:noFill/>
        </p:spPr>
        <p:txBody>
          <a:bodyPr wrap="square" rtlCol="0">
            <a:spAutoFit/>
          </a:bodyPr>
          <a:lstStyle/>
          <a:p>
            <a:pPr marL="342900" indent="-342900" algn="l">
              <a:buClrTx/>
              <a:buSzTx/>
              <a:buFont typeface="+mj-lt"/>
              <a:buAutoNum type="arabicPeriod" startAt="4"/>
            </a:pP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津优力</a:t>
            </a:r>
            <a:r>
              <a:rPr kumimoji="1" lang="zh-CN" altLang="en-US" sz="600" baseline="30000" dirty="0">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说明书</a:t>
            </a:r>
            <a:endPar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342900" indent="-342900" algn="l">
              <a:buClrTx/>
              <a:buSzTx/>
              <a:buFont typeface="+mj-lt"/>
              <a:buAutoNum type="arabicPeriod" startAt="4"/>
            </a:pP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珮金</a:t>
            </a:r>
            <a:r>
              <a:rPr kumimoji="1" lang="zh-CN" altLang="en-US" sz="600" baseline="30000" dirty="0">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-临床三期研究总结报告</a:t>
            </a:r>
            <a:endPar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pic>
        <p:nvPicPr>
          <p:cNvPr id="5" name="图片 4" descr="微信图片_20220111170021"/>
          <p:cNvPicPr>
            <a:picLocks noChangeAspect="1"/>
          </p:cNvPicPr>
          <p:nvPr>
            <p:custDataLst>
              <p:tags r:id="rId2"/>
            </p:custDataLst>
          </p:nvPr>
        </p:nvPicPr>
        <p:blipFill>
          <a:blip r:embed="rId3"/>
          <a:stretch>
            <a:fillRect/>
          </a:stretch>
        </p:blipFill>
        <p:spPr>
          <a:xfrm>
            <a:off x="9855764" y="157479"/>
            <a:ext cx="2110175" cy="475203"/>
          </a:xfrm>
          <a:prstGeom prst="rect">
            <a:avLst/>
          </a:prstGeom>
        </p:spPr>
      </p:pic>
    </p:spTree>
  </p:cSld>
  <p:clrMapOvr>
    <a:masterClrMapping/>
  </p:clrMapOvr>
  <p:transition spd="slow" advClick="0" advTm="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7"/>
          <p:cNvSpPr txBox="1"/>
          <p:nvPr userDrawn="1"/>
        </p:nvSpPr>
        <p:spPr>
          <a:xfrm>
            <a:off x="226060" y="173355"/>
            <a:ext cx="2667000" cy="560705"/>
          </a:xfrm>
          <a:prstGeom prst="rect">
            <a:avLst/>
          </a:prstGeom>
          <a:noFill/>
        </p:spPr>
        <p:txBody>
          <a:bodyPr wrap="square" lIns="68584" tIns="34292" rIns="68584" bIns="34292" rtlCol="0">
            <a:spAutoFit/>
          </a:bodyPr>
          <a:lstStyle/>
          <a:p>
            <a:pPr>
              <a:defRPr/>
            </a:pPr>
            <a:r>
              <a:rPr lang="zh-CN" altLang="en-US" sz="3200" b="1" spc="200"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rPr>
              <a:t>基本信息</a:t>
            </a:r>
            <a:endParaRPr lang="zh-CN" altLang="en-US" sz="3200" b="1" spc="200"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sp>
        <p:nvSpPr>
          <p:cNvPr id="73" name="矩形 72"/>
          <p:cNvSpPr/>
          <p:nvPr/>
        </p:nvSpPr>
        <p:spPr>
          <a:xfrm>
            <a:off x="745490" y="1600835"/>
            <a:ext cx="4911725" cy="3964940"/>
          </a:xfrm>
          <a:prstGeom prst="rect">
            <a:avLst/>
          </a:prstGeom>
          <a:ln>
            <a:solidFill>
              <a:srgbClr val="399CB5"/>
            </a:solidFill>
            <a:prstDash val="sysDash"/>
          </a:ln>
        </p:spPr>
        <p:txBody>
          <a:bodyPr wrap="square">
            <a:noAutofit/>
          </a:bodyPr>
          <a:lstStyle/>
          <a:p>
            <a:pPr indent="457200">
              <a:lnSpc>
                <a:spcPct val="150000"/>
              </a:lnSpc>
              <a:spcBef>
                <a:spcPts val="600"/>
              </a:spcBef>
              <a:spcAft>
                <a:spcPts val="600"/>
              </a:spcAft>
            </a:pPr>
            <a:r>
              <a:rPr kumimoji="1" lang="zh-CN" altLang="en-US" sz="1600" b="1" dirty="0">
                <a:latin typeface="微软雅黑" panose="020B0503020204020204" pitchFamily="34" charset="-122"/>
                <a:ea typeface="微软雅黑" panose="020B0503020204020204" pitchFamily="34" charset="-122"/>
              </a:rPr>
              <a:t>中性粒细胞减少症（</a:t>
            </a:r>
            <a:r>
              <a:rPr kumimoji="1" lang="en-US" altLang="zh-CN" sz="1600" b="1" dirty="0">
                <a:latin typeface="微软雅黑" panose="020B0503020204020204" pitchFamily="34" charset="-122"/>
                <a:ea typeface="微软雅黑" panose="020B0503020204020204" pitchFamily="34" charset="-122"/>
              </a:rPr>
              <a:t>CIN</a:t>
            </a:r>
            <a:r>
              <a:rPr kumimoji="1" lang="zh-CN" altLang="en-US" sz="1600" b="1" dirty="0">
                <a:latin typeface="微软雅黑" panose="020B0503020204020204" pitchFamily="34" charset="-122"/>
                <a:ea typeface="微软雅黑" panose="020B0503020204020204" pitchFamily="34" charset="-122"/>
              </a:rPr>
              <a:t>）是骨髓抑制性化疗</a:t>
            </a:r>
            <a:r>
              <a:rPr kumimoji="1" lang="zh-CN" altLang="en-US" sz="1600" b="1" dirty="0" smtClean="0">
                <a:latin typeface="微软雅黑" panose="020B0503020204020204" pitchFamily="34" charset="-122"/>
                <a:ea typeface="微软雅黑" panose="020B0503020204020204" pitchFamily="34" charset="-122"/>
              </a:rPr>
              <a:t>最常见血液学毒性之一，</a:t>
            </a:r>
            <a:r>
              <a:rPr kumimoji="1" lang="zh-CN" altLang="en-US" sz="1600" b="1" dirty="0">
                <a:latin typeface="微软雅黑" panose="020B0503020204020204" pitchFamily="34" charset="-122"/>
                <a:ea typeface="微软雅黑" panose="020B0503020204020204" pitchFamily="34" charset="-122"/>
              </a:rPr>
              <a:t>具体指外周血中性粒细胞绝对计数低于</a:t>
            </a:r>
            <a:r>
              <a:rPr kumimoji="1" lang="en-US" altLang="zh-CN" sz="1600" b="1" dirty="0">
                <a:latin typeface="微软雅黑" panose="020B0503020204020204" pitchFamily="34" charset="-122"/>
                <a:ea typeface="微软雅黑" panose="020B0503020204020204" pitchFamily="34" charset="-122"/>
              </a:rPr>
              <a:t>2.0</a:t>
            </a:r>
            <a:r>
              <a:rPr kumimoji="1" lang="en-GB" altLang="zh-CN" sz="1600" b="1" dirty="0">
                <a:latin typeface="微软雅黑" panose="020B0503020204020204" pitchFamily="34" charset="-122"/>
                <a:ea typeface="微软雅黑" panose="020B0503020204020204" pitchFamily="34" charset="-122"/>
              </a:rPr>
              <a:t>x10</a:t>
            </a:r>
            <a:r>
              <a:rPr kumimoji="1" lang="en-GB" altLang="zh-CN" sz="1600" b="1" baseline="30000" dirty="0">
                <a:latin typeface="微软雅黑" panose="020B0503020204020204" pitchFamily="34" charset="-122"/>
                <a:ea typeface="微软雅黑" panose="020B0503020204020204" pitchFamily="34" charset="-122"/>
              </a:rPr>
              <a:t>9</a:t>
            </a:r>
            <a:r>
              <a:rPr kumimoji="1" lang="en-GB" altLang="zh-CN" sz="1600" b="1" dirty="0">
                <a:latin typeface="微软雅黑" panose="020B0503020204020204" pitchFamily="34" charset="-122"/>
                <a:ea typeface="微软雅黑" panose="020B0503020204020204" pitchFamily="34" charset="-122"/>
              </a:rPr>
              <a:t>/L</a:t>
            </a:r>
            <a:r>
              <a:rPr kumimoji="1" lang="zh-CN" altLang="en-GB" sz="1600" b="1" dirty="0">
                <a:latin typeface="微软雅黑" panose="020B0503020204020204" pitchFamily="34" charset="-122"/>
                <a:ea typeface="微软雅黑" panose="020B0503020204020204" pitchFamily="34" charset="-122"/>
              </a:rPr>
              <a:t>，</a:t>
            </a:r>
            <a:r>
              <a:rPr kumimoji="1" lang="zh-CN" altLang="en-US" sz="1600" b="1" dirty="0">
                <a:latin typeface="微软雅黑" panose="020B0503020204020204" pitchFamily="34" charset="-122"/>
                <a:ea typeface="微软雅黑" panose="020B0503020204020204" pitchFamily="34" charset="-122"/>
              </a:rPr>
              <a:t>而中性粒细胞减少性发热（</a:t>
            </a:r>
            <a:r>
              <a:rPr kumimoji="1" lang="en-GB" altLang="zh-CN" sz="1600" b="1" dirty="0">
                <a:latin typeface="微软雅黑" panose="020B0503020204020204" pitchFamily="34" charset="-122"/>
                <a:ea typeface="微软雅黑" panose="020B0503020204020204" pitchFamily="34" charset="-122"/>
              </a:rPr>
              <a:t>FN</a:t>
            </a:r>
            <a:r>
              <a:rPr kumimoji="1" lang="zh-CN" altLang="en-GB" sz="1600" b="1" dirty="0">
                <a:latin typeface="微软雅黑" panose="020B0503020204020204" pitchFamily="34" charset="-122"/>
                <a:ea typeface="微软雅黑" panose="020B0503020204020204" pitchFamily="34" charset="-122"/>
              </a:rPr>
              <a:t>）</a:t>
            </a:r>
            <a:r>
              <a:rPr kumimoji="1" lang="zh-CN" altLang="en-US" sz="1600" b="1" dirty="0">
                <a:latin typeface="微软雅黑" panose="020B0503020204020204" pitchFamily="34" charset="-122"/>
                <a:ea typeface="微软雅黑" panose="020B0503020204020204" pitchFamily="34" charset="-122"/>
              </a:rPr>
              <a:t>是</a:t>
            </a:r>
            <a:r>
              <a:rPr kumimoji="1" lang="zh-CN" altLang="en-US" sz="1600" b="1" dirty="0">
                <a:latin typeface="微软雅黑" panose="020B0503020204020204" pitchFamily="34" charset="-122"/>
                <a:ea typeface="微软雅黑" panose="020B0503020204020204" pitchFamily="34" charset="-122"/>
              </a:rPr>
              <a:t>最主要的临床并发症</a:t>
            </a:r>
            <a:r>
              <a:rPr kumimoji="1" lang="zh-CN" altLang="en-US" sz="1600" b="1" dirty="0">
                <a:latin typeface="微软雅黑" panose="020B0503020204020204" pitchFamily="34" charset="-122"/>
                <a:ea typeface="微软雅黑" panose="020B0503020204020204" pitchFamily="34" charset="-122"/>
              </a:rPr>
              <a:t>。</a:t>
            </a:r>
            <a:endParaRPr kumimoji="1" lang="en-US" altLang="zh-CN" sz="1600" b="1" dirty="0">
              <a:latin typeface="微软雅黑" panose="020B0503020204020204" pitchFamily="34" charset="-122"/>
              <a:ea typeface="微软雅黑" panose="020B0503020204020204" pitchFamily="34" charset="-122"/>
            </a:endParaRPr>
          </a:p>
          <a:p>
            <a:pPr indent="457200">
              <a:lnSpc>
                <a:spcPct val="150000"/>
              </a:lnSpc>
              <a:spcBef>
                <a:spcPts val="600"/>
              </a:spcBef>
              <a:spcAft>
                <a:spcPts val="600"/>
              </a:spcAft>
            </a:pPr>
            <a:r>
              <a:rPr kumimoji="1" lang="zh-CN" altLang="en-US" sz="1600" b="1" dirty="0">
                <a:latin typeface="微软雅黑" panose="020B0503020204020204" pitchFamily="34" charset="-122"/>
                <a:ea typeface="微软雅黑" panose="020B0503020204020204" pitchFamily="34" charset="-122"/>
              </a:rPr>
              <a:t>接受常规化疗的患者中有</a:t>
            </a:r>
            <a:r>
              <a:rPr kumimoji="1" lang="en-US" altLang="zh-CN" sz="1600" b="1" dirty="0">
                <a:solidFill>
                  <a:srgbClr val="C00000"/>
                </a:solidFill>
                <a:latin typeface="微软雅黑" panose="020B0503020204020204" pitchFamily="34" charset="-122"/>
                <a:ea typeface="微软雅黑" panose="020B0503020204020204" pitchFamily="34" charset="-122"/>
              </a:rPr>
              <a:t>25%~40%</a:t>
            </a:r>
            <a:r>
              <a:rPr kumimoji="1" lang="zh-CN" altLang="en-US" sz="1600" b="1" dirty="0">
                <a:latin typeface="微软雅黑" panose="020B0503020204020204" pitchFamily="34" charset="-122"/>
                <a:ea typeface="微软雅黑" panose="020B0503020204020204" pitchFamily="34" charset="-122"/>
              </a:rPr>
              <a:t>的患者会发生</a:t>
            </a:r>
            <a:r>
              <a:rPr kumimoji="1" lang="en-GB" altLang="zh-CN" sz="1600" b="1" dirty="0">
                <a:latin typeface="微软雅黑" panose="020B0503020204020204" pitchFamily="34" charset="-122"/>
                <a:ea typeface="微软雅黑" panose="020B0503020204020204" pitchFamily="34" charset="-122"/>
              </a:rPr>
              <a:t>FN</a:t>
            </a:r>
            <a:r>
              <a:rPr kumimoji="1" lang="zh-CN" altLang="en-GB" sz="1600" dirty="0">
                <a:latin typeface="微软雅黑" panose="020B0503020204020204" pitchFamily="34" charset="-122"/>
                <a:ea typeface="微软雅黑" panose="020B0503020204020204" pitchFamily="34" charset="-122"/>
              </a:rPr>
              <a:t>，</a:t>
            </a:r>
            <a:r>
              <a:rPr kumimoji="1" lang="en-GB" altLang="zh-CN" sz="1600" b="1" dirty="0">
                <a:solidFill>
                  <a:srgbClr val="C00000"/>
                </a:solidFill>
                <a:latin typeface="微软雅黑" panose="020B0503020204020204" pitchFamily="34" charset="-122"/>
                <a:ea typeface="微软雅黑" panose="020B0503020204020204" pitchFamily="34" charset="-122"/>
              </a:rPr>
              <a:t>FN</a:t>
            </a:r>
            <a:r>
              <a:rPr kumimoji="1" lang="zh-CN" altLang="en-US" sz="1600" b="1" dirty="0">
                <a:solidFill>
                  <a:srgbClr val="C00000"/>
                </a:solidFill>
                <a:latin typeface="微软雅黑" panose="020B0503020204020204" pitchFamily="34" charset="-122"/>
                <a:ea typeface="微软雅黑" panose="020B0503020204020204" pitchFamily="34" charset="-122"/>
              </a:rPr>
              <a:t>的死亡率约为</a:t>
            </a:r>
            <a:r>
              <a:rPr kumimoji="1" lang="en-US" altLang="zh-CN" sz="1600" b="1" dirty="0">
                <a:solidFill>
                  <a:srgbClr val="C00000"/>
                </a:solidFill>
                <a:latin typeface="微软雅黑" panose="020B0503020204020204" pitchFamily="34" charset="-122"/>
                <a:ea typeface="微软雅黑" panose="020B0503020204020204" pitchFamily="34" charset="-122"/>
              </a:rPr>
              <a:t>10~30%</a:t>
            </a:r>
            <a:r>
              <a:rPr kumimoji="1" lang="zh-CN" altLang="en-US" sz="1600" b="1" dirty="0">
                <a:solidFill>
                  <a:schemeClr val="tx1"/>
                </a:solidFill>
                <a:latin typeface="微软雅黑" panose="020B0503020204020204" pitchFamily="34" charset="-122"/>
                <a:ea typeface="微软雅黑" panose="020B0503020204020204" pitchFamily="34" charset="-122"/>
              </a:rPr>
              <a:t>。</a:t>
            </a:r>
            <a:r>
              <a:rPr kumimoji="1" lang="zh-CN" altLang="en-US" sz="1600" b="1" dirty="0">
                <a:latin typeface="微软雅黑" panose="020B0503020204020204" pitchFamily="34" charset="-122"/>
                <a:ea typeface="微软雅黑" panose="020B0503020204020204" pitchFamily="34" charset="-122"/>
                <a:sym typeface="+mn-ea"/>
              </a:rPr>
              <a:t>年发病患者总数：</a:t>
            </a:r>
            <a:r>
              <a:rPr kumimoji="1" lang="zh-CN" altLang="en-US" sz="1600" b="1" dirty="0">
                <a:solidFill>
                  <a:srgbClr val="C00000"/>
                </a:solidFill>
                <a:latin typeface="微软雅黑" panose="020B0503020204020204" pitchFamily="34" charset="-122"/>
                <a:ea typeface="微软雅黑" panose="020B0503020204020204" pitchFamily="34" charset="-122"/>
                <a:sym typeface="+mn-ea"/>
              </a:rPr>
              <a:t>约</a:t>
            </a:r>
            <a:r>
              <a:rPr kumimoji="1" lang="en-US" altLang="zh-CN" sz="1600" b="1" dirty="0">
                <a:solidFill>
                  <a:srgbClr val="C00000"/>
                </a:solidFill>
                <a:latin typeface="微软雅黑" panose="020B0503020204020204" pitchFamily="34" charset="-122"/>
                <a:ea typeface="微软雅黑" panose="020B0503020204020204" pitchFamily="34" charset="-122"/>
                <a:sym typeface="+mn-ea"/>
              </a:rPr>
              <a:t>66</a:t>
            </a:r>
            <a:r>
              <a:rPr kumimoji="1" lang="zh-CN" altLang="en-US" sz="1600" b="1" dirty="0">
                <a:solidFill>
                  <a:srgbClr val="C00000"/>
                </a:solidFill>
                <a:latin typeface="微软雅黑" panose="020B0503020204020204" pitchFamily="34" charset="-122"/>
                <a:ea typeface="微软雅黑" panose="020B0503020204020204" pitchFamily="34" charset="-122"/>
                <a:sym typeface="+mn-ea"/>
              </a:rPr>
              <a:t>万</a:t>
            </a:r>
            <a:r>
              <a:rPr kumimoji="1" lang="en-US" altLang="zh-CN" sz="1600" b="1" dirty="0">
                <a:solidFill>
                  <a:srgbClr val="C00000"/>
                </a:solidFill>
                <a:latin typeface="微软雅黑" panose="020B0503020204020204" pitchFamily="34" charset="-122"/>
                <a:ea typeface="微软雅黑" panose="020B0503020204020204" pitchFamily="34" charset="-122"/>
                <a:sym typeface="+mn-ea"/>
              </a:rPr>
              <a:t>~106</a:t>
            </a:r>
            <a:r>
              <a:rPr kumimoji="1" lang="zh-CN" altLang="en-US" sz="1600" b="1" dirty="0">
                <a:solidFill>
                  <a:srgbClr val="C00000"/>
                </a:solidFill>
                <a:latin typeface="微软雅黑" panose="020B0503020204020204" pitchFamily="34" charset="-122"/>
                <a:ea typeface="微软雅黑" panose="020B0503020204020204" pitchFamily="34" charset="-122"/>
                <a:sym typeface="+mn-ea"/>
              </a:rPr>
              <a:t>万</a:t>
            </a:r>
            <a:r>
              <a:rPr lang="zh-CN" altLang="en-US" sz="1600" b="1" dirty="0">
                <a:solidFill>
                  <a:schemeClr val="tx1"/>
                </a:solidFill>
                <a:latin typeface="微软雅黑" panose="020B0503020204020204" pitchFamily="34" charset="-122"/>
                <a:ea typeface="微软雅黑" panose="020B0503020204020204" pitchFamily="34" charset="-122"/>
                <a:sym typeface="+mn-ea"/>
              </a:rPr>
              <a:t>。</a:t>
            </a:r>
            <a:endParaRPr lang="en-US" altLang="zh-CN" sz="1600" b="1" dirty="0">
              <a:solidFill>
                <a:srgbClr val="C00000"/>
              </a:solidFill>
              <a:latin typeface="微软雅黑" panose="020B0503020204020204" pitchFamily="34" charset="-122"/>
              <a:ea typeface="微软雅黑" panose="020B0503020204020204" pitchFamily="34" charset="-122"/>
              <a:sym typeface="+mn-ea"/>
            </a:endParaRPr>
          </a:p>
          <a:p>
            <a:pPr indent="457200">
              <a:lnSpc>
                <a:spcPct val="150000"/>
              </a:lnSpc>
              <a:spcBef>
                <a:spcPts val="600"/>
              </a:spcBef>
              <a:spcAft>
                <a:spcPts val="600"/>
              </a:spcAft>
            </a:pPr>
            <a:r>
              <a:rPr kumimoji="1" lang="en-US" altLang="zh-CN" sz="1600" b="1" dirty="0">
                <a:latin typeface="微软雅黑" panose="020B0503020204020204" pitchFamily="34" charset="-122"/>
                <a:ea typeface="微软雅黑" panose="020B0503020204020204" pitchFamily="34" charset="-122"/>
              </a:rPr>
              <a:t>CIN</a:t>
            </a:r>
            <a:r>
              <a:rPr kumimoji="1" lang="zh-CN" altLang="en-US" sz="1600" b="1" dirty="0">
                <a:solidFill>
                  <a:srgbClr val="C00000"/>
                </a:solidFill>
                <a:latin typeface="微软雅黑" panose="020B0503020204020204" pitchFamily="34" charset="-122"/>
                <a:ea typeface="微软雅黑" panose="020B0503020204020204" pitchFamily="34" charset="-122"/>
              </a:rPr>
              <a:t>临床负担重</a:t>
            </a:r>
            <a:r>
              <a:rPr kumimoji="1" lang="zh-CN" altLang="en-US" sz="1600" b="1" dirty="0">
                <a:solidFill>
                  <a:schemeClr val="tx1"/>
                </a:solidFill>
                <a:latin typeface="微软雅黑" panose="020B0503020204020204" pitchFamily="34" charset="-122"/>
                <a:ea typeface="微软雅黑" panose="020B0503020204020204" pitchFamily="34" charset="-122"/>
              </a:rPr>
              <a:t>，</a:t>
            </a:r>
            <a:r>
              <a:rPr kumimoji="1" lang="zh-CN" altLang="en-US" sz="1600" b="1" dirty="0">
                <a:latin typeface="微软雅黑" panose="020B0503020204020204" pitchFamily="34" charset="-122"/>
                <a:ea typeface="微软雅黑" panose="020B0503020204020204" pitchFamily="34" charset="-122"/>
              </a:rPr>
              <a:t>重视中性粒细胞减少症的危害，对其进行风险评估</a:t>
            </a:r>
            <a:r>
              <a:rPr kumimoji="1" lang="zh-CN" altLang="en-US" sz="1600" b="1" dirty="0" smtClean="0">
                <a:latin typeface="微软雅黑" panose="020B0503020204020204" pitchFamily="34" charset="-122"/>
                <a:ea typeface="微软雅黑" panose="020B0503020204020204" pitchFamily="34" charset="-122"/>
              </a:rPr>
              <a:t>和规范性</a:t>
            </a:r>
            <a:r>
              <a:rPr kumimoji="1" lang="zh-CN" altLang="en-US" sz="1600" b="1" dirty="0">
                <a:latin typeface="微软雅黑" panose="020B0503020204020204" pitchFamily="34" charset="-122"/>
                <a:ea typeface="微软雅黑" panose="020B0503020204020204" pitchFamily="34" charset="-122"/>
              </a:rPr>
              <a:t>防治具有重要意义。</a:t>
            </a:r>
            <a:endParaRPr kumimoji="1" lang="en-US" altLang="zh-CN" sz="1600" b="1" dirty="0">
              <a:latin typeface="微软雅黑" panose="020B0503020204020204" pitchFamily="34" charset="-122"/>
              <a:ea typeface="微软雅黑" panose="020B0503020204020204" pitchFamily="34" charset="-122"/>
            </a:endParaRPr>
          </a:p>
          <a:p>
            <a:pPr indent="457200">
              <a:lnSpc>
                <a:spcPct val="150000"/>
              </a:lnSpc>
              <a:spcBef>
                <a:spcPts val="600"/>
              </a:spcBef>
              <a:spcAft>
                <a:spcPts val="600"/>
              </a:spcAft>
            </a:pPr>
            <a:endParaRPr lang="en-US" altLang="zh-CN" sz="1600" b="1" dirty="0">
              <a:latin typeface="微软雅黑" panose="020B0503020204020204" pitchFamily="34" charset="-122"/>
              <a:ea typeface="微软雅黑" panose="020B0503020204020204" pitchFamily="34" charset="-122"/>
            </a:endParaRPr>
          </a:p>
          <a:p>
            <a:pPr indent="457200">
              <a:lnSpc>
                <a:spcPct val="150000"/>
              </a:lnSpc>
              <a:spcBef>
                <a:spcPts val="600"/>
              </a:spcBef>
              <a:spcAft>
                <a:spcPts val="600"/>
              </a:spcAft>
            </a:pPr>
            <a:endParaRPr kumimoji="1"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746398" y="1019810"/>
            <a:ext cx="4911090" cy="645160"/>
          </a:xfrm>
          <a:prstGeom prst="rect">
            <a:avLst/>
          </a:prstGeom>
          <a:solidFill>
            <a:srgbClr val="218896"/>
          </a:solidFill>
          <a:ln>
            <a:solidFill>
              <a:srgbClr val="399CB5"/>
            </a:solidFill>
          </a:ln>
        </p:spPr>
        <p:txBody>
          <a:bodyPr wrap="square">
            <a:spAutoFit/>
          </a:bodyPr>
          <a:lstStyle/>
          <a:p>
            <a:pPr algn="ctr">
              <a:lnSpc>
                <a:spcPct val="150000"/>
              </a:lnSpc>
            </a:pPr>
            <a:r>
              <a:rPr kumimoji="1" lang="zh-CN" altLang="en-US" sz="2400" b="1" dirty="0">
                <a:solidFill>
                  <a:schemeClr val="bg1"/>
                </a:solidFill>
                <a:latin typeface="微软雅黑" panose="020B0503020204020204" pitchFamily="34" charset="-122"/>
                <a:ea typeface="微软雅黑" panose="020B0503020204020204" pitchFamily="34" charset="-122"/>
              </a:rPr>
              <a:t>疾病的基本情况</a:t>
            </a:r>
            <a:r>
              <a:rPr kumimoji="1" lang="en-US" altLang="zh-CN" sz="2400" b="1" baseline="30000" dirty="0">
                <a:solidFill>
                  <a:srgbClr val="218896"/>
                </a:solidFill>
                <a:latin typeface="微软雅黑" panose="020B0503020204020204" pitchFamily="34" charset="-122"/>
                <a:ea typeface="微软雅黑" panose="020B0503020204020204" pitchFamily="34" charset="-122"/>
              </a:rPr>
              <a:t>1-3</a:t>
            </a:r>
            <a:endParaRPr kumimoji="1" lang="en-US" altLang="zh-CN" sz="2400" b="1" baseline="30000" dirty="0">
              <a:solidFill>
                <a:srgbClr val="218896"/>
              </a:solidFill>
              <a:latin typeface="微软雅黑" panose="020B0503020204020204" pitchFamily="34" charset="-122"/>
              <a:ea typeface="微软雅黑" panose="020B0503020204020204" pitchFamily="34" charset="-122"/>
            </a:endParaRPr>
          </a:p>
        </p:txBody>
      </p:sp>
      <p:sp>
        <p:nvSpPr>
          <p:cNvPr id="76" name="矩形 75"/>
          <p:cNvSpPr/>
          <p:nvPr/>
        </p:nvSpPr>
        <p:spPr>
          <a:xfrm>
            <a:off x="6261735" y="1600835"/>
            <a:ext cx="5031105" cy="3964940"/>
          </a:xfrm>
          <a:prstGeom prst="rect">
            <a:avLst/>
          </a:prstGeom>
          <a:ln>
            <a:solidFill>
              <a:srgbClr val="399CB5"/>
            </a:solidFill>
            <a:prstDash val="sysDash"/>
          </a:ln>
        </p:spPr>
        <p:txBody>
          <a:bodyPr wrap="square">
            <a:noAutofit/>
          </a:bodyPr>
          <a:lstStyle/>
          <a:p>
            <a:pPr indent="457200" algn="just">
              <a:lnSpc>
                <a:spcPct val="150000"/>
              </a:lnSpc>
              <a:spcBef>
                <a:spcPts val="600"/>
              </a:spcBef>
              <a:spcAft>
                <a:spcPts val="600"/>
              </a:spcAft>
            </a:pPr>
            <a:r>
              <a:rPr kumimoji="1" lang="zh-CN" altLang="en-US" sz="1600" b="1" dirty="0" smtClean="0">
                <a:latin typeface="微软雅黑" panose="020B0503020204020204" pitchFamily="34" charset="-122"/>
                <a:ea typeface="微软雅黑" panose="020B0503020204020204" pitchFamily="34" charset="-122"/>
                <a:sym typeface="+mn-ea"/>
              </a:rPr>
              <a:t>骨痛是</a:t>
            </a:r>
            <a:r>
              <a:rPr kumimoji="1" lang="en-US" altLang="zh-CN" sz="1600" b="1" dirty="0" smtClean="0">
                <a:latin typeface="微软雅黑" panose="020B0503020204020204" pitchFamily="34" charset="-122"/>
                <a:ea typeface="微软雅黑" panose="020B0503020204020204" pitchFamily="34" charset="-122"/>
                <a:sym typeface="+mn-ea"/>
              </a:rPr>
              <a:t>G-CSF</a:t>
            </a:r>
            <a:r>
              <a:rPr kumimoji="1" lang="zh-CN" altLang="en-US" sz="1600" b="1" dirty="0" smtClean="0">
                <a:latin typeface="微软雅黑" panose="020B0503020204020204" pitchFamily="34" charset="-122"/>
                <a:ea typeface="微软雅黑" panose="020B0503020204020204" pitchFamily="34" charset="-122"/>
                <a:sym typeface="+mn-ea"/>
              </a:rPr>
              <a:t>主要的不良反应，而</a:t>
            </a:r>
            <a:r>
              <a:rPr kumimoji="1" lang="en-US" altLang="zh-CN" sz="1600" b="1" dirty="0">
                <a:solidFill>
                  <a:srgbClr val="C00000"/>
                </a:solidFill>
                <a:latin typeface="微软雅黑" panose="020B0503020204020204" pitchFamily="34" charset="-122"/>
                <a:ea typeface="微软雅黑" panose="020B0503020204020204" pitchFamily="34" charset="-122"/>
                <a:sym typeface="+mn-ea"/>
              </a:rPr>
              <a:t>G-CSF</a:t>
            </a:r>
            <a:r>
              <a:rPr kumimoji="1" lang="zh-CN" altLang="en-US" sz="1600" b="1" dirty="0">
                <a:solidFill>
                  <a:srgbClr val="C00000"/>
                </a:solidFill>
                <a:latin typeface="微软雅黑" panose="020B0503020204020204" pitchFamily="34" charset="-122"/>
                <a:ea typeface="微软雅黑" panose="020B0503020204020204" pitchFamily="34" charset="-122"/>
                <a:sym typeface="+mn-ea"/>
              </a:rPr>
              <a:t>具有明显的剂量依赖性诱导痛觉过敏的特点</a:t>
            </a:r>
            <a:r>
              <a:rPr kumimoji="1" lang="en-US" altLang="zh-CN" sz="1600" b="1" baseline="30000" dirty="0">
                <a:solidFill>
                  <a:schemeClr val="tx1"/>
                </a:solidFill>
                <a:uFillTx/>
                <a:latin typeface="微软雅黑" panose="020B0503020204020204" pitchFamily="34" charset="-122"/>
                <a:ea typeface="微软雅黑" panose="020B0503020204020204" pitchFamily="34" charset="-122"/>
                <a:sym typeface="+mn-ea"/>
              </a:rPr>
              <a:t>4</a:t>
            </a:r>
            <a:r>
              <a:rPr kumimoji="1" lang="zh-CN" altLang="en-US" sz="1600" b="1" dirty="0" smtClean="0">
                <a:latin typeface="微软雅黑" panose="020B0503020204020204" pitchFamily="34" charset="-122"/>
                <a:ea typeface="微软雅黑" panose="020B0503020204020204" pitchFamily="34" charset="-122"/>
                <a:sym typeface="+mn-ea"/>
              </a:rPr>
              <a:t>。因此，减少</a:t>
            </a:r>
            <a:r>
              <a:rPr kumimoji="1" lang="en-US" altLang="zh-CN" sz="1600" b="1" dirty="0" smtClean="0">
                <a:latin typeface="微软雅黑" panose="020B0503020204020204" pitchFamily="34" charset="-122"/>
                <a:ea typeface="微软雅黑" panose="020B0503020204020204" pitchFamily="34" charset="-122"/>
                <a:sym typeface="+mn-ea"/>
              </a:rPr>
              <a:t>G-CSF</a:t>
            </a:r>
            <a:r>
              <a:rPr kumimoji="1" lang="zh-CN" altLang="en-US" sz="1600" b="1" dirty="0" smtClean="0">
                <a:latin typeface="微软雅黑" panose="020B0503020204020204" pitchFamily="34" charset="-122"/>
                <a:ea typeface="微软雅黑" panose="020B0503020204020204" pitchFamily="34" charset="-122"/>
                <a:sym typeface="+mn-ea"/>
              </a:rPr>
              <a:t>给药剂量，确保升白疗效同时降低不良反应发生风险，成为临床重要关注点。</a:t>
            </a:r>
            <a:endParaRPr kumimoji="1" lang="zh-CN" altLang="en-US" sz="1600" b="1" dirty="0" smtClean="0">
              <a:latin typeface="微软雅黑" panose="020B0503020204020204" pitchFamily="34" charset="-122"/>
              <a:ea typeface="微软雅黑" panose="020B0503020204020204" pitchFamily="34" charset="-122"/>
              <a:sym typeface="+mn-ea"/>
            </a:endParaRPr>
          </a:p>
          <a:p>
            <a:pPr indent="457200" algn="just">
              <a:lnSpc>
                <a:spcPct val="150000"/>
              </a:lnSpc>
              <a:spcBef>
                <a:spcPts val="600"/>
              </a:spcBef>
              <a:spcAft>
                <a:spcPts val="600"/>
              </a:spcAft>
            </a:pPr>
            <a:r>
              <a:rPr kumimoji="1" lang="zh-CN" altLang="en-US" sz="1600" b="1" dirty="0">
                <a:latin typeface="微软雅黑" panose="020B0503020204020204" pitchFamily="34" charset="-122"/>
                <a:ea typeface="微软雅黑" panose="020B0503020204020204" pitchFamily="34" charset="-122"/>
                <a:sym typeface="+mn-ea"/>
              </a:rPr>
              <a:t>短效</a:t>
            </a:r>
            <a:r>
              <a:rPr kumimoji="1" lang="en-US" altLang="zh-CN" sz="1600" b="1" dirty="0">
                <a:latin typeface="微软雅黑" panose="020B0503020204020204" pitchFamily="34" charset="-122"/>
                <a:ea typeface="微软雅黑" panose="020B0503020204020204" pitchFamily="34" charset="-122"/>
                <a:sym typeface="+mn-ea"/>
              </a:rPr>
              <a:t>G-CSF</a:t>
            </a:r>
            <a:r>
              <a:rPr kumimoji="1" lang="zh-CN" altLang="en-US" sz="1600" b="1" dirty="0">
                <a:latin typeface="微软雅黑" panose="020B0503020204020204" pitchFamily="34" charset="-122"/>
                <a:ea typeface="微软雅黑" panose="020B0503020204020204" pitchFamily="34" charset="-122"/>
                <a:sym typeface="+mn-ea"/>
              </a:rPr>
              <a:t>需每日给药</a:t>
            </a:r>
            <a:r>
              <a:rPr kumimoji="1" lang="en-US" altLang="zh-CN" sz="1600" b="1" dirty="0">
                <a:latin typeface="微软雅黑" panose="020B0503020204020204" pitchFamily="34" charset="-122"/>
                <a:ea typeface="微软雅黑" panose="020B0503020204020204" pitchFamily="34" charset="-122"/>
                <a:sym typeface="+mn-ea"/>
              </a:rPr>
              <a:t>1</a:t>
            </a:r>
            <a:r>
              <a:rPr kumimoji="1" lang="zh-CN" altLang="en-US" sz="1600" b="1" dirty="0">
                <a:latin typeface="微软雅黑" panose="020B0503020204020204" pitchFamily="34" charset="-122"/>
                <a:ea typeface="微软雅黑" panose="020B0503020204020204" pitchFamily="34" charset="-122"/>
                <a:sym typeface="+mn-ea"/>
              </a:rPr>
              <a:t>次，通常需给药≥</a:t>
            </a:r>
            <a:r>
              <a:rPr kumimoji="1" lang="en-US" altLang="zh-CN" sz="1600" b="1" dirty="0">
                <a:latin typeface="微软雅黑" panose="020B0503020204020204" pitchFamily="34" charset="-122"/>
                <a:ea typeface="微软雅黑" panose="020B0503020204020204" pitchFamily="34" charset="-122"/>
                <a:sym typeface="+mn-ea"/>
              </a:rPr>
              <a:t>7</a:t>
            </a:r>
            <a:r>
              <a:rPr kumimoji="1" lang="zh-CN" altLang="en-US" sz="1600" b="1" dirty="0">
                <a:latin typeface="微软雅黑" panose="020B0503020204020204" pitchFamily="34" charset="-122"/>
                <a:ea typeface="微软雅黑" panose="020B0503020204020204" pitchFamily="34" charset="-122"/>
                <a:sym typeface="+mn-ea"/>
              </a:rPr>
              <a:t>天，长效</a:t>
            </a:r>
            <a:r>
              <a:rPr kumimoji="1" lang="en-US" altLang="zh-CN" sz="1600" b="1" dirty="0">
                <a:latin typeface="微软雅黑" panose="020B0503020204020204" pitchFamily="34" charset="-122"/>
                <a:ea typeface="微软雅黑" panose="020B0503020204020204" pitchFamily="34" charset="-122"/>
                <a:sym typeface="+mn-ea"/>
              </a:rPr>
              <a:t>G-CSF1</a:t>
            </a:r>
            <a:r>
              <a:rPr kumimoji="1" lang="zh-CN" altLang="en-US" sz="1600" b="1" dirty="0">
                <a:latin typeface="微软雅黑" panose="020B0503020204020204" pitchFamily="34" charset="-122"/>
                <a:ea typeface="微软雅黑" panose="020B0503020204020204" pitchFamily="34" charset="-122"/>
                <a:sym typeface="+mn-ea"/>
              </a:rPr>
              <a:t>个化疗周期</a:t>
            </a:r>
            <a:r>
              <a:rPr kumimoji="1" lang="zh-CN" altLang="en-US" sz="1600" b="1" dirty="0">
                <a:solidFill>
                  <a:srgbClr val="C00000"/>
                </a:solidFill>
                <a:latin typeface="微软雅黑" panose="020B0503020204020204" pitchFamily="34" charset="-122"/>
                <a:ea typeface="微软雅黑" panose="020B0503020204020204" pitchFamily="34" charset="-122"/>
                <a:sym typeface="+mn-ea"/>
              </a:rPr>
              <a:t>仅需给药</a:t>
            </a:r>
            <a:r>
              <a:rPr kumimoji="1" lang="en-US" altLang="zh-CN" sz="1600" b="1" dirty="0">
                <a:solidFill>
                  <a:srgbClr val="C00000"/>
                </a:solidFill>
                <a:latin typeface="微软雅黑" panose="020B0503020204020204" pitchFamily="34" charset="-122"/>
                <a:ea typeface="微软雅黑" panose="020B0503020204020204" pitchFamily="34" charset="-122"/>
                <a:sym typeface="+mn-ea"/>
              </a:rPr>
              <a:t>1</a:t>
            </a:r>
            <a:r>
              <a:rPr kumimoji="1" lang="zh-CN" altLang="en-US" sz="1600" b="1" dirty="0" smtClean="0">
                <a:solidFill>
                  <a:srgbClr val="C00000"/>
                </a:solidFill>
                <a:latin typeface="微软雅黑" panose="020B0503020204020204" pitchFamily="34" charset="-122"/>
                <a:ea typeface="微软雅黑" panose="020B0503020204020204" pitchFamily="34" charset="-122"/>
                <a:sym typeface="+mn-ea"/>
              </a:rPr>
              <a:t>次</a:t>
            </a:r>
            <a:r>
              <a:rPr kumimoji="1" lang="zh-CN" altLang="en-US" sz="1600" b="1" dirty="0" smtClean="0">
                <a:latin typeface="微软雅黑" panose="020B0503020204020204" pitchFamily="34" charset="-122"/>
                <a:ea typeface="微软雅黑" panose="020B0503020204020204" pitchFamily="34" charset="-122"/>
                <a:sym typeface="+mn-ea"/>
              </a:rPr>
              <a:t>。</a:t>
            </a:r>
            <a:endParaRPr kumimoji="1" lang="en-US" altLang="zh-CN" sz="1600" b="1" dirty="0">
              <a:latin typeface="微软雅黑" panose="020B0503020204020204" pitchFamily="34" charset="-122"/>
              <a:ea typeface="微软雅黑" panose="020B0503020204020204" pitchFamily="34" charset="-122"/>
            </a:endParaRPr>
          </a:p>
        </p:txBody>
      </p:sp>
      <p:sp>
        <p:nvSpPr>
          <p:cNvPr id="77" name="文本框 76"/>
          <p:cNvSpPr txBox="1"/>
          <p:nvPr/>
        </p:nvSpPr>
        <p:spPr>
          <a:xfrm>
            <a:off x="6262643" y="1019810"/>
            <a:ext cx="5031105" cy="645160"/>
          </a:xfrm>
          <a:prstGeom prst="rect">
            <a:avLst/>
          </a:prstGeom>
          <a:solidFill>
            <a:srgbClr val="218896"/>
          </a:solidFill>
        </p:spPr>
        <p:txBody>
          <a:bodyPr wrap="square">
            <a:spAutoFit/>
          </a:bodyPr>
          <a:lstStyle/>
          <a:p>
            <a:pPr algn="ctr">
              <a:lnSpc>
                <a:spcPct val="150000"/>
              </a:lnSpc>
            </a:pPr>
            <a:r>
              <a:rPr kumimoji="1" lang="zh-CN" sz="2400" b="1" dirty="0">
                <a:solidFill>
                  <a:schemeClr val="bg1"/>
                </a:solidFill>
                <a:latin typeface="微软雅黑" panose="020B0503020204020204" pitchFamily="34" charset="-122"/>
                <a:ea typeface="微软雅黑" panose="020B0503020204020204" pitchFamily="34" charset="-122"/>
                <a:sym typeface="+mn-ea"/>
              </a:rPr>
              <a:t>临床未满足的需求</a:t>
            </a:r>
            <a:r>
              <a:rPr kumimoji="1" lang="en-US" altLang="zh-CN" sz="2400" b="1" baseline="30000" dirty="0">
                <a:solidFill>
                  <a:srgbClr val="218896"/>
                </a:solidFill>
                <a:latin typeface="微软雅黑" panose="020B0503020204020204" pitchFamily="34" charset="-122"/>
                <a:ea typeface="微软雅黑" panose="020B0503020204020204" pitchFamily="34" charset="-122"/>
                <a:sym typeface="+mn-ea"/>
              </a:rPr>
              <a:t>-3</a:t>
            </a:r>
            <a:endParaRPr kumimoji="1"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46125" y="5899150"/>
            <a:ext cx="7781290" cy="518795"/>
          </a:xfrm>
          <a:prstGeom prst="rect">
            <a:avLst/>
          </a:prstGeom>
          <a:noFill/>
        </p:spPr>
        <p:txBody>
          <a:bodyPr wrap="square" rtlCol="0">
            <a:noAutofit/>
          </a:bodyPr>
          <a:lstStyle/>
          <a:p>
            <a:pPr marL="342900" indent="-342900">
              <a:buFont typeface="+mj-lt"/>
              <a:buAutoNum type="arabicPeriod"/>
            </a:pPr>
            <a:r>
              <a:rPr kumimoji="1" lang="zh-CN" altLang="en-US" sz="600" dirty="0">
                <a:latin typeface="微软雅黑 Light" panose="020B0502040204020203" pitchFamily="34" charset="-122"/>
                <a:ea typeface="微软雅黑 Light" panose="020B0502040204020203" pitchFamily="34" charset="-122"/>
                <a:sym typeface="+mn-ea"/>
              </a:rPr>
              <a:t>中国临床肿瘤学会指南工作委员会</a:t>
            </a:r>
            <a:r>
              <a:rPr kumimoji="1" lang="en-US" altLang="zh-CN" sz="600" dirty="0">
                <a:latin typeface="微软雅黑 Light" panose="020B0502040204020203" pitchFamily="34" charset="-122"/>
                <a:ea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sym typeface="+mn-ea"/>
              </a:rPr>
              <a:t>临床肿瘤学杂志</a:t>
            </a:r>
            <a:r>
              <a:rPr kumimoji="1" lang="en-US" altLang="zh-CN" sz="600" dirty="0">
                <a:latin typeface="微软雅黑 Light" panose="020B0502040204020203" pitchFamily="34" charset="-122"/>
                <a:ea typeface="微软雅黑 Light" panose="020B0502040204020203" pitchFamily="34" charset="-122"/>
                <a:sym typeface="+mn-ea"/>
              </a:rPr>
              <a:t>, 2021, 026(007):638-648.</a:t>
            </a:r>
            <a:endParaRPr kumimoji="1" lang="en-US" altLang="zh-CN" sz="600" dirty="0">
              <a:latin typeface="微软雅黑 Light" panose="020B0502040204020203" pitchFamily="34" charset="-122"/>
              <a:ea typeface="微软雅黑 Light" panose="020B0502040204020203" pitchFamily="34" charset="-122"/>
            </a:endParaRPr>
          </a:p>
          <a:p>
            <a:pPr marL="342900" indent="-342900">
              <a:buFont typeface="+mj-lt"/>
              <a:buAutoNum type="arabicPeriod"/>
            </a:pPr>
            <a:r>
              <a:rPr kumimoji="1" lang="zh-CN" altLang="en-US" sz="600" dirty="0">
                <a:latin typeface="微软雅黑 Light" panose="020B0502040204020203" pitchFamily="34" charset="-122"/>
                <a:ea typeface="微软雅黑 Light" panose="020B0502040204020203" pitchFamily="34" charset="-122"/>
                <a:sym typeface="+mn-ea"/>
              </a:rPr>
              <a:t>黄慧强</a:t>
            </a:r>
            <a:r>
              <a:rPr kumimoji="1" lang="en-US" altLang="zh-CN" sz="600" dirty="0">
                <a:latin typeface="微软雅黑 Light" panose="020B0502040204020203" pitchFamily="34" charset="-122"/>
                <a:ea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sym typeface="+mn-ea"/>
              </a:rPr>
              <a:t>等</a:t>
            </a:r>
            <a:r>
              <a:rPr kumimoji="1" lang="en-US" altLang="zh-CN" sz="600" dirty="0">
                <a:latin typeface="微软雅黑 Light" panose="020B0502040204020203" pitchFamily="34" charset="-122"/>
                <a:ea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sym typeface="+mn-ea"/>
              </a:rPr>
              <a:t>中华血液学杂志</a:t>
            </a:r>
            <a:r>
              <a:rPr kumimoji="1" lang="en-US" altLang="zh-CN" sz="600" dirty="0">
                <a:latin typeface="微软雅黑 Light" panose="020B0502040204020203" pitchFamily="34" charset="-122"/>
                <a:ea typeface="微软雅黑 Light" panose="020B0502040204020203" pitchFamily="34" charset="-122"/>
                <a:sym typeface="+mn-ea"/>
              </a:rPr>
              <a:t>, 2017, 38(10):6</a:t>
            </a:r>
            <a:endParaRPr kumimoji="1" lang="en-US" altLang="zh-CN" sz="600" dirty="0">
              <a:latin typeface="微软雅黑 Light" panose="020B0502040204020203" pitchFamily="34" charset="-122"/>
              <a:ea typeface="微软雅黑 Light" panose="020B0502040204020203" pitchFamily="34" charset="-122"/>
            </a:endParaRPr>
          </a:p>
          <a:p>
            <a:pPr marL="342900" indent="-342900">
              <a:buFont typeface="+mj-lt"/>
              <a:buAutoNum type="arabicPeriod"/>
            </a:pPr>
            <a:r>
              <a:rPr kumimoji="1" lang="en-GB" altLang="zh-CN" sz="600" dirty="0" err="1">
                <a:latin typeface="微软雅黑 Light" panose="020B0502040204020203" pitchFamily="34" charset="-122"/>
                <a:ea typeface="微软雅黑 Light" panose="020B0502040204020203" pitchFamily="34" charset="-122"/>
                <a:sym typeface="+mn-ea"/>
              </a:rPr>
              <a:t>Sereeaphinan</a:t>
            </a:r>
            <a:r>
              <a:rPr kumimoji="1" lang="en-GB" altLang="zh-CN" sz="600" dirty="0">
                <a:latin typeface="微软雅黑 Light" panose="020B0502040204020203" pitchFamily="34" charset="-122"/>
                <a:ea typeface="微软雅黑 Light" panose="020B0502040204020203" pitchFamily="34" charset="-122"/>
                <a:sym typeface="+mn-ea"/>
              </a:rPr>
              <a:t> C, et al. IJID Reg. 2021 Sep 20;1:5-11</a:t>
            </a:r>
            <a:r>
              <a:rPr kumimoji="1" lang="en-GB" altLang="zh-CN" sz="600" dirty="0" smtClean="0">
                <a:latin typeface="微软雅黑 Light" panose="020B0502040204020203" pitchFamily="34" charset="-122"/>
                <a:ea typeface="微软雅黑 Light" panose="020B0502040204020203" pitchFamily="34" charset="-122"/>
                <a:sym typeface="+mn-ea"/>
              </a:rPr>
              <a:t>.</a:t>
            </a:r>
            <a:endParaRPr kumimoji="1" lang="en-GB" altLang="zh-CN" sz="600" dirty="0" smtClean="0">
              <a:latin typeface="微软雅黑 Light" panose="020B0502040204020203" pitchFamily="34" charset="-122"/>
              <a:ea typeface="微软雅黑 Light" panose="020B0502040204020203" pitchFamily="34" charset="-122"/>
              <a:sym typeface="+mn-ea"/>
            </a:endParaRPr>
          </a:p>
          <a:p>
            <a:pPr marL="342900" indent="-342900">
              <a:buFont typeface="+mj-lt"/>
              <a:buAutoNum type="arabicPeriod"/>
            </a:pPr>
            <a:r>
              <a:rPr kumimoji="1" lang="en-US" altLang="zh-CN" sz="600" dirty="0" err="1">
                <a:latin typeface="微软雅黑 Light" panose="020B0502040204020203" pitchFamily="34" charset="-122"/>
                <a:ea typeface="微软雅黑 Light" panose="020B0502040204020203" pitchFamily="34" charset="-122"/>
              </a:rPr>
              <a:t>Lambertini</a:t>
            </a:r>
            <a:r>
              <a:rPr kumimoji="1" lang="en-US" altLang="zh-CN" sz="600" dirty="0">
                <a:latin typeface="微软雅黑 Light" panose="020B0502040204020203" pitchFamily="34" charset="-122"/>
                <a:ea typeface="微软雅黑 Light" panose="020B0502040204020203" pitchFamily="34" charset="-122"/>
              </a:rPr>
              <a:t> M, et al. </a:t>
            </a:r>
            <a:r>
              <a:rPr kumimoji="1" lang="en-US" altLang="zh-CN" sz="600" dirty="0" err="1">
                <a:latin typeface="微软雅黑 Light" panose="020B0502040204020203" pitchFamily="34" charset="-122"/>
                <a:ea typeface="微软雅黑 Light" panose="020B0502040204020203" pitchFamily="34" charset="-122"/>
              </a:rPr>
              <a:t>Crit</a:t>
            </a:r>
            <a:r>
              <a:rPr kumimoji="1" lang="en-US" altLang="zh-CN" sz="600" dirty="0">
                <a:latin typeface="微软雅黑 Light" panose="020B0502040204020203" pitchFamily="34" charset="-122"/>
                <a:ea typeface="微软雅黑 Light" panose="020B0502040204020203" pitchFamily="34" charset="-122"/>
              </a:rPr>
              <a:t> Rev </a:t>
            </a:r>
            <a:r>
              <a:rPr kumimoji="1" lang="en-US" altLang="zh-CN" sz="600" dirty="0" err="1">
                <a:latin typeface="微软雅黑 Light" panose="020B0502040204020203" pitchFamily="34" charset="-122"/>
                <a:ea typeface="微软雅黑 Light" panose="020B0502040204020203" pitchFamily="34" charset="-122"/>
              </a:rPr>
              <a:t>Oncol</a:t>
            </a:r>
            <a:r>
              <a:rPr kumimoji="1" lang="en-US" altLang="zh-CN" sz="600" dirty="0">
                <a:latin typeface="微软雅黑 Light" panose="020B0502040204020203" pitchFamily="34" charset="-122"/>
                <a:ea typeface="微软雅黑 Light" panose="020B0502040204020203" pitchFamily="34" charset="-122"/>
              </a:rPr>
              <a:t> </a:t>
            </a:r>
            <a:r>
              <a:rPr kumimoji="1" lang="en-US" altLang="zh-CN" sz="600" dirty="0" err="1">
                <a:latin typeface="微软雅黑 Light" panose="020B0502040204020203" pitchFamily="34" charset="-122"/>
                <a:ea typeface="微软雅黑 Light" panose="020B0502040204020203" pitchFamily="34" charset="-122"/>
              </a:rPr>
              <a:t>Hematol</a:t>
            </a:r>
            <a:r>
              <a:rPr kumimoji="1" lang="en-US" altLang="zh-CN" sz="600" dirty="0">
                <a:latin typeface="微软雅黑 Light" panose="020B0502040204020203" pitchFamily="34" charset="-122"/>
                <a:ea typeface="微软雅黑 Light" panose="020B0502040204020203" pitchFamily="34" charset="-122"/>
              </a:rPr>
              <a:t>. 2014 Jan;89(1):112-28. </a:t>
            </a:r>
            <a:endParaRPr kumimoji="1" lang="en-US" altLang="zh-CN" sz="600" dirty="0">
              <a:latin typeface="微软雅黑 Light" panose="020B0502040204020203" pitchFamily="34" charset="-122"/>
              <a:ea typeface="微软雅黑 Light" panose="020B0502040204020203" pitchFamily="34" charset="-122"/>
              <a:sym typeface="+mn-ea"/>
            </a:endParaRPr>
          </a:p>
        </p:txBody>
      </p:sp>
      <p:pic>
        <p:nvPicPr>
          <p:cNvPr id="5" name="图片 4"/>
          <p:cNvPicPr>
            <a:picLocks noChangeAspect="1"/>
          </p:cNvPicPr>
          <p:nvPr>
            <p:custDataLst>
              <p:tags r:id="rId1"/>
            </p:custDataLst>
          </p:nvPr>
        </p:nvPicPr>
        <p:blipFill>
          <a:blip r:embed="rId2"/>
          <a:stretch>
            <a:fillRect/>
          </a:stretch>
        </p:blipFill>
        <p:spPr>
          <a:xfrm>
            <a:off x="1257935" y="6432550"/>
            <a:ext cx="523240" cy="424180"/>
          </a:xfrm>
          <a:prstGeom prst="rect">
            <a:avLst/>
          </a:prstGeom>
        </p:spPr>
      </p:pic>
      <p:pic>
        <p:nvPicPr>
          <p:cNvPr id="4" name="图片 3" descr="微信图片_20220111170021"/>
          <p:cNvPicPr>
            <a:picLocks noChangeAspect="1"/>
          </p:cNvPicPr>
          <p:nvPr>
            <p:custDataLst>
              <p:tags r:id="rId3"/>
            </p:custDataLst>
          </p:nvPr>
        </p:nvPicPr>
        <p:blipFill>
          <a:blip r:embed="rId4"/>
          <a:stretch>
            <a:fillRect/>
          </a:stretch>
        </p:blipFill>
        <p:spPr>
          <a:xfrm>
            <a:off x="9651294" y="318769"/>
            <a:ext cx="2110175" cy="475203"/>
          </a:xfrm>
          <a:prstGeom prst="rect">
            <a:avLst/>
          </a:prstGeom>
        </p:spPr>
      </p:pic>
    </p:spTree>
  </p:cSld>
  <p:clrMapOvr>
    <a:masterClrMapping/>
  </p:clrMapOvr>
  <p:transition spd="slow" advClick="0"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48559" y="4063798"/>
            <a:ext cx="7081560" cy="1568450"/>
          </a:xfrm>
          <a:prstGeom prst="rect">
            <a:avLst/>
          </a:prstGeom>
          <a:solidFill>
            <a:schemeClr val="bg1">
              <a:lumMod val="95000"/>
            </a:schemeClr>
          </a:solidFill>
        </p:spPr>
        <p:txBody>
          <a:bodyPr wrap="square">
            <a:spAutoFit/>
          </a:bodyPr>
          <a:lstStyle/>
          <a:p>
            <a:pPr eaLnBrk="0">
              <a:lnSpc>
                <a:spcPct val="150000"/>
              </a:lnSpc>
            </a:pPr>
            <a:r>
              <a:rPr lang="zh-CN" altLang="en-US" sz="1600" b="1" dirty="0">
                <a:solidFill>
                  <a:srgbClr val="000000">
                    <a:alpha val="100000"/>
                  </a:srgbClr>
                </a:solidFill>
                <a:latin typeface="微软雅黑" panose="020B0503020204020204" pitchFamily="34" charset="-122"/>
                <a:ea typeface="微软雅黑" panose="020B0503020204020204" pitchFamily="34" charset="-122"/>
                <a:sym typeface="+mn-ea"/>
              </a:rPr>
              <a:t>在各种</a:t>
            </a:r>
            <a:r>
              <a:rPr lang="zh-CN" altLang="en-US" sz="1600" b="1" dirty="0">
                <a:solidFill>
                  <a:srgbClr val="C00000"/>
                </a:solidFill>
                <a:latin typeface="微软雅黑" panose="020B0503020204020204" pitchFamily="34" charset="-122"/>
                <a:ea typeface="微软雅黑" panose="020B0503020204020204" pitchFamily="34" charset="-122"/>
                <a:sym typeface="+mn-ea"/>
              </a:rPr>
              <a:t>骨骼肌肉和关节痛</a:t>
            </a:r>
            <a:r>
              <a:rPr lang="zh-CN" altLang="en-US" sz="1600" b="1" dirty="0">
                <a:solidFill>
                  <a:srgbClr val="000000">
                    <a:alpha val="100000"/>
                  </a:srgbClr>
                </a:solidFill>
                <a:latin typeface="微软雅黑" panose="020B0503020204020204" pitchFamily="34" charset="-122"/>
                <a:ea typeface="微软雅黑" panose="020B0503020204020204" pitchFamily="34" charset="-122"/>
                <a:sym typeface="+mn-ea"/>
              </a:rPr>
              <a:t>发生率上，拓培非格司亭</a:t>
            </a:r>
            <a:r>
              <a:rPr lang="en-US" altLang="zh-CN" sz="1600" b="1" dirty="0">
                <a:solidFill>
                  <a:srgbClr val="000000">
                    <a:alpha val="100000"/>
                  </a:srgbClr>
                </a:solidFill>
                <a:latin typeface="微软雅黑" panose="020B0503020204020204" pitchFamily="34" charset="-122"/>
                <a:ea typeface="微软雅黑" panose="020B0503020204020204" pitchFamily="34" charset="-122"/>
                <a:sym typeface="+mn-ea"/>
              </a:rPr>
              <a:t>2mg </a:t>
            </a:r>
            <a:r>
              <a:rPr lang="zh-CN" altLang="en-US" sz="1600" b="1" dirty="0">
                <a:solidFill>
                  <a:srgbClr val="000000">
                    <a:alpha val="100000"/>
                  </a:srgbClr>
                </a:solidFill>
                <a:latin typeface="微软雅黑" panose="020B0503020204020204" pitchFamily="34" charset="-122"/>
                <a:ea typeface="微软雅黑" panose="020B0503020204020204" pitchFamily="34" charset="-122"/>
                <a:sym typeface="+mn-ea"/>
              </a:rPr>
              <a:t>组（</a:t>
            </a:r>
            <a:r>
              <a:rPr lang="zh-CN" altLang="en-US" sz="1600" b="1" dirty="0">
                <a:solidFill>
                  <a:srgbClr val="C00000"/>
                </a:solidFill>
                <a:latin typeface="微软雅黑" panose="020B0503020204020204" pitchFamily="34" charset="-122"/>
                <a:ea typeface="微软雅黑" panose="020B0503020204020204" pitchFamily="34" charset="-122"/>
                <a:sym typeface="+mn-ea"/>
              </a:rPr>
              <a:t>发生率</a:t>
            </a:r>
            <a:r>
              <a:rPr lang="en-US" altLang="zh-CN" sz="1600" b="1" dirty="0">
                <a:solidFill>
                  <a:srgbClr val="C00000"/>
                </a:solidFill>
                <a:latin typeface="微软雅黑" panose="020B0503020204020204" pitchFamily="34" charset="-122"/>
                <a:ea typeface="微软雅黑" panose="020B0503020204020204" pitchFamily="34" charset="-122"/>
                <a:sym typeface="+mn-ea"/>
              </a:rPr>
              <a:t>4.5%</a:t>
            </a:r>
            <a:r>
              <a:rPr lang="zh-CN" altLang="en-US" sz="1600" b="1" dirty="0">
                <a:solidFill>
                  <a:srgbClr val="000000">
                    <a:alpha val="100000"/>
                  </a:srgbClr>
                </a:solidFill>
                <a:latin typeface="微软雅黑" panose="020B0503020204020204" pitchFamily="34" charset="-122"/>
                <a:ea typeface="微软雅黑" panose="020B0503020204020204" pitchFamily="34" charset="-122"/>
                <a:sym typeface="+mn-ea"/>
              </a:rPr>
              <a:t>）较对照药物重组人粒细胞集落刺激因子注射液（</a:t>
            </a:r>
            <a:r>
              <a:rPr lang="en-US" altLang="zh-CN" sz="1600" b="1" dirty="0">
                <a:solidFill>
                  <a:srgbClr val="C00000"/>
                </a:solidFill>
                <a:latin typeface="微软雅黑" panose="020B0503020204020204" pitchFamily="34" charset="-122"/>
                <a:ea typeface="微软雅黑" panose="020B0503020204020204" pitchFamily="34" charset="-122"/>
                <a:sym typeface="+mn-ea"/>
              </a:rPr>
              <a:t>发生率12.1%</a:t>
            </a:r>
            <a:r>
              <a:rPr lang="zh-CN" altLang="en-US" sz="1600" b="1" dirty="0" smtClean="0">
                <a:solidFill>
                  <a:srgbClr val="000000">
                    <a:alpha val="100000"/>
                  </a:srgbClr>
                </a:solidFill>
                <a:latin typeface="微软雅黑" panose="020B0503020204020204" pitchFamily="34" charset="-122"/>
                <a:ea typeface="微软雅黑" panose="020B0503020204020204" pitchFamily="34" charset="-122"/>
                <a:sym typeface="+mn-ea"/>
              </a:rPr>
              <a:t>）有较低</a:t>
            </a:r>
            <a:r>
              <a:rPr lang="zh-CN" altLang="en-US" sz="1600" b="1" dirty="0">
                <a:solidFill>
                  <a:srgbClr val="000000">
                    <a:alpha val="100000"/>
                  </a:srgbClr>
                </a:solidFill>
                <a:latin typeface="微软雅黑" panose="020B0503020204020204" pitchFamily="34" charset="-122"/>
                <a:ea typeface="微软雅黑" panose="020B0503020204020204" pitchFamily="34" charset="-122"/>
                <a:sym typeface="+mn-ea"/>
              </a:rPr>
              <a:t>的优势</a:t>
            </a:r>
            <a:r>
              <a:rPr lang="en-US" altLang="zh-CN" sz="1600" b="1" baseline="30000" dirty="0">
                <a:solidFill>
                  <a:srgbClr val="000000">
                    <a:alpha val="100000"/>
                  </a:srgbClr>
                </a:solidFill>
                <a:latin typeface="微软雅黑" panose="020B0503020204020204" pitchFamily="34" charset="-122"/>
                <a:ea typeface="微软雅黑" panose="020B0503020204020204" pitchFamily="34" charset="-122"/>
                <a:sym typeface="+mn-ea"/>
              </a:rPr>
              <a:t>2</a:t>
            </a:r>
            <a:r>
              <a:rPr lang="zh-CN" altLang="en-US" sz="1600" b="1" dirty="0">
                <a:solidFill>
                  <a:srgbClr val="000000">
                    <a:alpha val="100000"/>
                  </a:srgbClr>
                </a:solidFill>
                <a:latin typeface="微软雅黑" panose="020B0503020204020204" pitchFamily="34" charset="-122"/>
                <a:ea typeface="微软雅黑" panose="020B0503020204020204" pitchFamily="34" charset="-122"/>
                <a:sym typeface="+mn-ea"/>
              </a:rPr>
              <a:t>。</a:t>
            </a:r>
            <a:r>
              <a:rPr lang="zh-CN" altLang="en-US" sz="1600" b="1" dirty="0">
                <a:solidFill>
                  <a:srgbClr val="000000">
                    <a:alpha val="100000"/>
                  </a:srgbClr>
                </a:solidFill>
                <a:latin typeface="微软雅黑" panose="020B0503020204020204" pitchFamily="34" charset="-122"/>
                <a:ea typeface="微软雅黑" panose="020B0503020204020204" pitchFamily="34" charset="-122"/>
              </a:rPr>
              <a:t>本品不良反应在发生率、严重程度和发生类型上</a:t>
            </a:r>
            <a:r>
              <a:rPr lang="zh-CN" altLang="en-US" sz="1600" b="1" dirty="0">
                <a:solidFill>
                  <a:schemeClr val="tx1"/>
                </a:solidFill>
                <a:latin typeface="微软雅黑" panose="020B0503020204020204" pitchFamily="34" charset="-122"/>
                <a:ea typeface="微软雅黑" panose="020B0503020204020204" pitchFamily="34" charset="-122"/>
              </a:rPr>
              <a:t>与已上市</a:t>
            </a:r>
            <a:r>
              <a:rPr lang="en-US" altLang="zh-CN" sz="1600" b="1" dirty="0">
                <a:solidFill>
                  <a:schemeClr val="tx1"/>
                </a:solidFill>
                <a:latin typeface="微软雅黑" panose="020B0503020204020204" pitchFamily="34" charset="-122"/>
                <a:ea typeface="微软雅黑" panose="020B0503020204020204" pitchFamily="34" charset="-122"/>
              </a:rPr>
              <a:t>G-CSF</a:t>
            </a:r>
            <a:r>
              <a:rPr lang="zh-CN" altLang="en-US" sz="1600" b="1" dirty="0">
                <a:solidFill>
                  <a:schemeClr val="tx1"/>
                </a:solidFill>
                <a:latin typeface="微软雅黑" panose="020B0503020204020204" pitchFamily="34" charset="-122"/>
                <a:ea typeface="微软雅黑" panose="020B0503020204020204" pitchFamily="34" charset="-122"/>
              </a:rPr>
              <a:t>（包括短效</a:t>
            </a:r>
            <a:r>
              <a:rPr lang="en-US" altLang="zh-CN" sz="1600" b="1" dirty="0" err="1">
                <a:solidFill>
                  <a:schemeClr val="tx1"/>
                </a:solidFill>
                <a:latin typeface="微软雅黑" panose="020B0503020204020204" pitchFamily="34" charset="-122"/>
                <a:ea typeface="微软雅黑" panose="020B0503020204020204" pitchFamily="34" charset="-122"/>
              </a:rPr>
              <a:t>rhG</a:t>
            </a:r>
            <a:r>
              <a:rPr lang="en-US" altLang="zh-CN" sz="1600" b="1" dirty="0">
                <a:solidFill>
                  <a:schemeClr val="tx1"/>
                </a:solidFill>
                <a:latin typeface="微软雅黑" panose="020B0503020204020204" pitchFamily="34" charset="-122"/>
                <a:ea typeface="微软雅黑" panose="020B0503020204020204" pitchFamily="34" charset="-122"/>
              </a:rPr>
              <a:t>-CSF </a:t>
            </a:r>
            <a:r>
              <a:rPr lang="zh-CN" altLang="en-US" sz="1600" b="1" dirty="0">
                <a:solidFill>
                  <a:schemeClr val="tx1"/>
                </a:solidFill>
                <a:latin typeface="微软雅黑" panose="020B0503020204020204" pitchFamily="34" charset="-122"/>
                <a:ea typeface="微软雅黑" panose="020B0503020204020204" pitchFamily="34" charset="-122"/>
              </a:rPr>
              <a:t>和</a:t>
            </a:r>
            <a:r>
              <a:rPr lang="en-US" altLang="zh-CN" sz="1600" b="1" dirty="0">
                <a:solidFill>
                  <a:schemeClr val="tx1"/>
                </a:solidFill>
                <a:latin typeface="微软雅黑" panose="020B0503020204020204" pitchFamily="34" charset="-122"/>
                <a:ea typeface="微软雅黑" panose="020B0503020204020204" pitchFamily="34" charset="-122"/>
              </a:rPr>
              <a:t>PEG </a:t>
            </a:r>
            <a:r>
              <a:rPr lang="zh-CN" altLang="en-US" sz="1600" b="1" dirty="0">
                <a:solidFill>
                  <a:schemeClr val="tx1"/>
                </a:solidFill>
                <a:latin typeface="微软雅黑" panose="020B0503020204020204" pitchFamily="34" charset="-122"/>
                <a:ea typeface="微软雅黑" panose="020B0503020204020204" pitchFamily="34" charset="-122"/>
              </a:rPr>
              <a:t>修饰</a:t>
            </a:r>
            <a:r>
              <a:rPr lang="en-US" altLang="zh-CN" sz="1600" b="1" dirty="0" err="1">
                <a:solidFill>
                  <a:schemeClr val="tx1"/>
                </a:solidFill>
                <a:latin typeface="微软雅黑" panose="020B0503020204020204" pitchFamily="34" charset="-122"/>
                <a:ea typeface="微软雅黑" panose="020B0503020204020204" pitchFamily="34" charset="-122"/>
              </a:rPr>
              <a:t>rhG</a:t>
            </a:r>
            <a:r>
              <a:rPr lang="en-US" altLang="zh-CN" sz="1600" b="1" dirty="0">
                <a:solidFill>
                  <a:schemeClr val="tx1"/>
                </a:solidFill>
                <a:latin typeface="微软雅黑" panose="020B0503020204020204" pitchFamily="34" charset="-122"/>
                <a:ea typeface="微软雅黑" panose="020B0503020204020204" pitchFamily="34" charset="-122"/>
              </a:rPr>
              <a:t>-CSF</a:t>
            </a:r>
            <a:r>
              <a:rPr lang="zh-CN" altLang="en-US" sz="1600" b="1" dirty="0">
                <a:solidFill>
                  <a:schemeClr val="tx1"/>
                </a:solidFill>
                <a:latin typeface="微软雅黑" panose="020B0503020204020204" pitchFamily="34" charset="-122"/>
                <a:ea typeface="微软雅黑" panose="020B0503020204020204" pitchFamily="34" charset="-122"/>
              </a:rPr>
              <a:t>）类似</a:t>
            </a:r>
            <a:r>
              <a:rPr lang="zh-CN" altLang="en-US" sz="1600" b="1" dirty="0">
                <a:solidFill>
                  <a:srgbClr val="000000">
                    <a:alpha val="100000"/>
                  </a:srgbClr>
                </a:solidFill>
                <a:latin typeface="微软雅黑" panose="020B0503020204020204" pitchFamily="34" charset="-122"/>
                <a:ea typeface="微软雅黑" panose="020B0503020204020204" pitchFamily="34" charset="-122"/>
              </a:rPr>
              <a:t>。</a:t>
            </a:r>
            <a:endParaRPr lang="zh-CN" altLang="en-US" sz="1600" b="1" dirty="0">
              <a:solidFill>
                <a:srgbClr val="000000">
                  <a:alpha val="100000"/>
                </a:srgbClr>
              </a:solidFill>
              <a:latin typeface="微软雅黑" panose="020B0503020204020204" pitchFamily="34" charset="-122"/>
              <a:ea typeface="微软雅黑" panose="020B0503020204020204" pitchFamily="34" charset="-122"/>
            </a:endParaRPr>
          </a:p>
        </p:txBody>
      </p:sp>
      <p:sp>
        <p:nvSpPr>
          <p:cNvPr id="3" name="矩形: 圆角 2"/>
          <p:cNvSpPr/>
          <p:nvPr/>
        </p:nvSpPr>
        <p:spPr>
          <a:xfrm>
            <a:off x="1656080" y="1776095"/>
            <a:ext cx="2641600" cy="1293495"/>
          </a:xfrm>
          <a:prstGeom prst="roundRect">
            <a:avLst/>
          </a:prstGeom>
          <a:solidFill>
            <a:srgbClr val="2188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说明书收载的安全性信息</a:t>
            </a:r>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4348558" y="1782619"/>
            <a:ext cx="7081559" cy="1245235"/>
          </a:xfrm>
          <a:prstGeom prst="rect">
            <a:avLst/>
          </a:prstGeom>
          <a:solidFill>
            <a:schemeClr val="bg1">
              <a:lumMod val="95000"/>
            </a:schemeClr>
          </a:solidFill>
        </p:spPr>
        <p:txBody>
          <a:bodyPr wrap="square">
            <a:spAutoFit/>
          </a:bodyPr>
          <a:lstStyle/>
          <a:p>
            <a:pPr eaLnBrk="0">
              <a:lnSpc>
                <a:spcPct val="150000"/>
              </a:lnSpc>
            </a:pPr>
            <a:r>
              <a:rPr lang="zh-CN" altLang="en-US" b="1"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本品具有良好的安全性和耐受性</a:t>
            </a:r>
            <a:r>
              <a:rPr lang="en-US" altLang="zh-CN" b="1" baseline="3000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b="1"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在本品上市前的临床研究报告中与本品相关的</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不良反应发生率均低于 </a:t>
            </a:r>
            <a:r>
              <a:rPr lang="en-US"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严重程度</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大多为轻至中度</a:t>
            </a:r>
            <a:r>
              <a:rPr lang="zh-CN" altLang="en-US" sz="16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通常不需要治疗或在给予适当药物治疗后缓解，不影响患者治疗</a:t>
            </a:r>
            <a:r>
              <a:rPr lang="zh-CN" altLang="en-US" sz="16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b="1"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圆角 7"/>
          <p:cNvSpPr/>
          <p:nvPr/>
        </p:nvSpPr>
        <p:spPr>
          <a:xfrm>
            <a:off x="1655445" y="4233545"/>
            <a:ext cx="2642235" cy="1229360"/>
          </a:xfrm>
          <a:prstGeom prst="roundRect">
            <a:avLst/>
          </a:prstGeom>
          <a:solidFill>
            <a:srgbClr val="2188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相比对照药安全性的优势</a:t>
            </a:r>
            <a:endParaRPr lang="zh-CN" altLang="en-US" sz="28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512570" y="5996940"/>
            <a:ext cx="4300855" cy="275590"/>
          </a:xfrm>
          <a:prstGeom prst="rect">
            <a:avLst/>
          </a:prstGeom>
          <a:noFill/>
        </p:spPr>
        <p:txBody>
          <a:bodyPr wrap="square" rtlCol="0">
            <a:spAutoFit/>
          </a:bodyPr>
          <a:lstStyle/>
          <a:p>
            <a:pPr marL="342900" indent="-342900">
              <a:buFont typeface="+mj-lt"/>
              <a:buAutoNum type="arabicPeriod"/>
            </a:pPr>
            <a:r>
              <a:rPr kumimoji="1" lang="zh-CN" altLang="en-US" sz="600" dirty="0">
                <a:latin typeface="微软雅黑 Light" panose="020B0502040204020203" pitchFamily="34" charset="-122"/>
                <a:ea typeface="微软雅黑 Light" panose="020B0502040204020203" pitchFamily="34" charset="-122"/>
                <a:sym typeface="+mn-ea"/>
              </a:rPr>
              <a:t>珮金</a:t>
            </a:r>
            <a:r>
              <a:rPr kumimoji="1" lang="zh-CN" altLang="en-US" sz="600" baseline="30000" dirty="0">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说明书</a:t>
            </a:r>
            <a:endPar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marL="342900" indent="-342900">
              <a:buFont typeface="+mj-lt"/>
              <a:buAutoNum type="arabicPeriod"/>
            </a:pPr>
            <a:r>
              <a:rPr kumimoji="1" lang="zh-CN" altLang="en-US" sz="600" dirty="0">
                <a:latin typeface="微软雅黑 Light" panose="020B0502040204020203" pitchFamily="34" charset="-122"/>
                <a:ea typeface="微软雅黑 Light" panose="020B0502040204020203" pitchFamily="34" charset="-122"/>
                <a:sym typeface="+mn-ea"/>
              </a:rPr>
              <a:t>珮金</a:t>
            </a:r>
            <a:r>
              <a:rPr kumimoji="1" lang="zh-CN" altLang="en-US" sz="600" baseline="30000" dirty="0">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en-US" altLang="zh-CN" sz="600" dirty="0">
                <a:latin typeface="微软雅黑 Light" panose="020B0502040204020203" pitchFamily="34" charset="-122"/>
                <a:ea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sym typeface="+mn-ea"/>
              </a:rPr>
              <a:t>临床三期研究总结报告</a:t>
            </a:r>
            <a:endParaRPr kumimoji="1" lang="zh-CN" altLang="en-US" sz="600" dirty="0">
              <a:latin typeface="微软雅黑 Light" panose="020B0502040204020203" pitchFamily="34" charset="-122"/>
              <a:ea typeface="微软雅黑 Light" panose="020B0502040204020203" pitchFamily="34" charset="-122"/>
              <a:sym typeface="+mn-ea"/>
            </a:endParaRPr>
          </a:p>
        </p:txBody>
      </p:sp>
      <p:sp>
        <p:nvSpPr>
          <p:cNvPr id="7" name="文本框 6"/>
          <p:cNvSpPr txBox="1"/>
          <p:nvPr/>
        </p:nvSpPr>
        <p:spPr>
          <a:xfrm>
            <a:off x="1471930" y="6529070"/>
            <a:ext cx="4064000" cy="368300"/>
          </a:xfrm>
          <a:prstGeom prst="rect">
            <a:avLst/>
          </a:prstGeom>
          <a:noFill/>
        </p:spPr>
        <p:txBody>
          <a:bodyPr wrap="square" rtlCol="0">
            <a:spAutoFit/>
          </a:bodyPr>
          <a:p>
            <a:endParaRPr lang="zh-CN" altLang="en-US"/>
          </a:p>
        </p:txBody>
      </p:sp>
      <p:pic>
        <p:nvPicPr>
          <p:cNvPr id="10" name="图片 9"/>
          <p:cNvPicPr>
            <a:picLocks noChangeAspect="1"/>
          </p:cNvPicPr>
          <p:nvPr>
            <p:custDataLst>
              <p:tags r:id="rId1"/>
            </p:custDataLst>
          </p:nvPr>
        </p:nvPicPr>
        <p:blipFill>
          <a:blip r:embed="rId2"/>
          <a:stretch>
            <a:fillRect/>
          </a:stretch>
        </p:blipFill>
        <p:spPr>
          <a:xfrm>
            <a:off x="1355090" y="6272530"/>
            <a:ext cx="603250" cy="482600"/>
          </a:xfrm>
          <a:prstGeom prst="rect">
            <a:avLst/>
          </a:prstGeom>
        </p:spPr>
      </p:pic>
      <p:pic>
        <p:nvPicPr>
          <p:cNvPr id="12" name="图片 11" descr="微信图片_20220111170021"/>
          <p:cNvPicPr>
            <a:picLocks noChangeAspect="1"/>
          </p:cNvPicPr>
          <p:nvPr>
            <p:custDataLst>
              <p:tags r:id="rId3"/>
            </p:custDataLst>
          </p:nvPr>
        </p:nvPicPr>
        <p:blipFill>
          <a:blip r:embed="rId4"/>
          <a:stretch>
            <a:fillRect/>
          </a:stretch>
        </p:blipFill>
        <p:spPr>
          <a:xfrm>
            <a:off x="9651294" y="317499"/>
            <a:ext cx="2110175" cy="475203"/>
          </a:xfrm>
          <a:prstGeom prst="rect">
            <a:avLst/>
          </a:prstGeom>
        </p:spPr>
      </p:pic>
      <p:sp>
        <p:nvSpPr>
          <p:cNvPr id="11" name="文本框 37"/>
          <p:cNvSpPr txBox="1"/>
          <p:nvPr userDrawn="1">
            <p:custDataLst>
              <p:tags r:id="rId5"/>
            </p:custDataLst>
          </p:nvPr>
        </p:nvSpPr>
        <p:spPr>
          <a:xfrm>
            <a:off x="226060" y="173355"/>
            <a:ext cx="2667000" cy="560705"/>
          </a:xfrm>
          <a:prstGeom prst="rect">
            <a:avLst/>
          </a:prstGeom>
          <a:noFill/>
        </p:spPr>
        <p:txBody>
          <a:bodyPr wrap="square" lIns="68584" tIns="34292" rIns="68584" bIns="34292" rtlCol="0">
            <a:spAutoFit/>
          </a:bodyPr>
          <a:p>
            <a:pPr>
              <a:defRPr/>
            </a:pPr>
            <a:r>
              <a:rPr lang="zh-CN" altLang="en-US" sz="3200" b="1" spc="200"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rPr>
              <a:t>安全性</a:t>
            </a:r>
            <a:endParaRPr lang="zh-CN" altLang="en-US" sz="3200" b="1" spc="200"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spTree>
  </p:cSld>
  <p:clrMapOvr>
    <a:masterClrMapping/>
  </p:clrMapOvr>
  <p:transition spd="slow" advClick="0" advTm="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68020" y="1392555"/>
            <a:ext cx="10626090" cy="4392295"/>
          </a:xfrm>
          <a:prstGeom prst="rect">
            <a:avLst/>
          </a:prstGeom>
          <a:noFill/>
        </p:spPr>
        <p:txBody>
          <a:bodyPr wrap="square">
            <a:noAutofit/>
          </a:bodyPr>
          <a:lstStyle/>
          <a:p>
            <a:pPr eaLnBrk="0" fontAlgn="auto">
              <a:lnSpc>
                <a:spcPct val="150000"/>
              </a:lnSpc>
              <a:spcBef>
                <a:spcPts val="1000"/>
              </a:spcBef>
              <a:spcAft>
                <a:spcPts val="1000"/>
              </a:spcAft>
            </a:pPr>
            <a:r>
              <a:rPr lang="en-US" altLang="zh-CN" sz="1600" b="1"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基于第2-4化疗周期比较了</a:t>
            </a:r>
            <a:r>
              <a:rPr lang="zh-CN" altLang="en-US" sz="1600" b="1"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珮</a:t>
            </a:r>
            <a:r>
              <a:rPr lang="zh-CN" altLang="en-US" sz="1600" b="1"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金</a:t>
            </a:r>
            <a:r>
              <a:rPr lang="en-US" altLang="zh-CN" sz="1600" b="1" baseline="3000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与新瑞白</a:t>
            </a:r>
            <a:r>
              <a:rPr lang="en-US" altLang="zh-CN" sz="1600" b="1" baseline="30000" dirty="0">
                <a:solidFill>
                  <a:srgbClr val="000000">
                    <a:alpha val="100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的疗效，结果显示</a:t>
            </a:r>
            <a:r>
              <a:rPr lang="en-US" altLang="zh-CN" b="1" dirty="0" smtClean="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b="1"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级和4级ANC减少的发生率</a:t>
            </a:r>
            <a:r>
              <a:rPr lang="zh-CN" altLang="en-US" b="1"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b="1" dirty="0" err="1" smtClean="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持续时间</a:t>
            </a:r>
            <a:r>
              <a:rPr lang="zh-CN" altLang="en-US" b="1" dirty="0" smtClean="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dirty="0" err="1" smtClean="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FN</a:t>
            </a:r>
            <a:r>
              <a:rPr lang="en-US" altLang="zh-CN" b="1" dirty="0" err="1">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发生率</a:t>
            </a:r>
            <a:r>
              <a:rPr lang="zh-CN" altLang="en-US" b="1" dirty="0" smtClean="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err="1"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补充使用rhG</a:t>
            </a:r>
            <a:r>
              <a:rPr lang="en-US" altLang="zh-CN" sz="1600" b="1"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-CSF</a:t>
            </a:r>
            <a:r>
              <a:rPr lang="zh-CN" altLang="en-US" sz="1600" b="1"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err="1"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抗生素使用率和感染发生率等疗效评价指标</a:t>
            </a:r>
            <a:r>
              <a:rPr lang="en-US" altLang="zh-CN" sz="1600" b="1"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dirty="0" err="1">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整体上各瘤种各组间均无统计学差异</a:t>
            </a:r>
            <a:r>
              <a:rPr lang="en-US" altLang="zh-CN" b="1"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b="1"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图表 4"/>
          <p:cNvGraphicFramePr/>
          <p:nvPr/>
        </p:nvGraphicFramePr>
        <p:xfrm>
          <a:off x="1284242" y="2380796"/>
          <a:ext cx="9154886" cy="3501844"/>
        </p:xfrm>
        <a:graphic>
          <a:graphicData uri="http://schemas.openxmlformats.org/drawingml/2006/chart">
            <c:chart xmlns:c="http://schemas.openxmlformats.org/drawingml/2006/chart" xmlns:r="http://schemas.openxmlformats.org/officeDocument/2006/relationships" r:id="rId1"/>
          </a:graphicData>
        </a:graphic>
      </p:graphicFrame>
      <p:sp>
        <p:nvSpPr>
          <p:cNvPr id="7" name="文本框 6"/>
          <p:cNvSpPr txBox="1"/>
          <p:nvPr/>
        </p:nvSpPr>
        <p:spPr>
          <a:xfrm>
            <a:off x="2309525" y="4241989"/>
            <a:ext cx="1807534"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P </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0.05</a:t>
            </a:r>
            <a:endParaRPr lang="zh-CN" altLang="en-US" sz="1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5282391" y="2839016"/>
            <a:ext cx="1807534"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P </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0.05</a:t>
            </a:r>
            <a:endParaRPr lang="zh-CN" altLang="en-US" sz="14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8419702" y="2737854"/>
            <a:ext cx="1807534"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P </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0.05</a:t>
            </a:r>
            <a:endParaRPr lang="zh-CN" altLang="en-US" sz="14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203161" y="6008811"/>
            <a:ext cx="4300855" cy="213995"/>
          </a:xfrm>
          <a:prstGeom prst="rect">
            <a:avLst/>
          </a:prstGeom>
          <a:noFill/>
        </p:spPr>
        <p:txBody>
          <a:bodyPr wrap="square" rtlCol="0">
            <a:spAutoFit/>
          </a:bodyPr>
          <a:lstStyle/>
          <a:p>
            <a:pPr marL="342900" indent="-342900">
              <a:buFont typeface="+mj-lt"/>
              <a:buAutoNum type="arabicPeriod"/>
            </a:pPr>
            <a:r>
              <a:rPr kumimoji="1" lang="zh-CN" altLang="en-US" sz="800" dirty="0" smtClean="0">
                <a:latin typeface="微软雅黑 Light" panose="020B0502040204020203" pitchFamily="34" charset="-122"/>
                <a:ea typeface="微软雅黑 Light" panose="020B0502040204020203" pitchFamily="34" charset="-122"/>
                <a:sym typeface="+mn-ea"/>
              </a:rPr>
              <a:t>珮</a:t>
            </a:r>
            <a:r>
              <a:rPr kumimoji="1" lang="zh-CN" altLang="en-US" sz="800" dirty="0">
                <a:latin typeface="微软雅黑 Light" panose="020B0502040204020203" pitchFamily="34" charset="-122"/>
                <a:ea typeface="微软雅黑 Light" panose="020B0502040204020203" pitchFamily="34" charset="-122"/>
                <a:sym typeface="+mn-ea"/>
              </a:rPr>
              <a:t>金</a:t>
            </a:r>
            <a:r>
              <a:rPr kumimoji="1" lang="zh-CN" altLang="en-US" sz="800" baseline="30000" dirty="0">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en-US" altLang="zh-CN" sz="800" dirty="0">
                <a:latin typeface="微软雅黑 Light" panose="020B0502040204020203" pitchFamily="34" charset="-122"/>
                <a:ea typeface="微软雅黑 Light" panose="020B0502040204020203" pitchFamily="34" charset="-122"/>
                <a:sym typeface="+mn-ea"/>
              </a:rPr>
              <a:t>-</a:t>
            </a:r>
            <a:r>
              <a:rPr kumimoji="1" lang="zh-CN" altLang="en-US" sz="800" dirty="0">
                <a:latin typeface="微软雅黑 Light" panose="020B0502040204020203" pitchFamily="34" charset="-122"/>
                <a:ea typeface="微软雅黑 Light" panose="020B0502040204020203" pitchFamily="34" charset="-122"/>
                <a:sym typeface="+mn-ea"/>
              </a:rPr>
              <a:t>临床三期研究总结报告</a:t>
            </a:r>
            <a:endParaRPr kumimoji="1" lang="zh-CN" altLang="en-US" sz="800" dirty="0">
              <a:latin typeface="微软雅黑 Light" panose="020B0502040204020203" pitchFamily="34" charset="-122"/>
              <a:ea typeface="微软雅黑 Light" panose="020B0502040204020203" pitchFamily="34" charset="-122"/>
              <a:sym typeface="+mn-ea"/>
            </a:endParaRPr>
          </a:p>
        </p:txBody>
      </p:sp>
      <p:pic>
        <p:nvPicPr>
          <p:cNvPr id="3" name="图片 2"/>
          <p:cNvPicPr>
            <a:picLocks noChangeAspect="1"/>
          </p:cNvPicPr>
          <p:nvPr>
            <p:custDataLst>
              <p:tags r:id="rId2"/>
            </p:custDataLst>
          </p:nvPr>
        </p:nvPicPr>
        <p:blipFill>
          <a:blip r:embed="rId3"/>
          <a:stretch>
            <a:fillRect/>
          </a:stretch>
        </p:blipFill>
        <p:spPr>
          <a:xfrm>
            <a:off x="1031875" y="5935345"/>
            <a:ext cx="469900" cy="42545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336675" y="6146800"/>
            <a:ext cx="165100" cy="76200"/>
          </a:xfrm>
          <a:prstGeom prst="rect">
            <a:avLst/>
          </a:prstGeom>
        </p:spPr>
      </p:pic>
      <p:pic>
        <p:nvPicPr>
          <p:cNvPr id="8" name="图片 7"/>
          <p:cNvPicPr>
            <a:picLocks noChangeAspect="1"/>
          </p:cNvPicPr>
          <p:nvPr>
            <p:custDataLst>
              <p:tags r:id="rId6"/>
            </p:custDataLst>
          </p:nvPr>
        </p:nvPicPr>
        <p:blipFill>
          <a:blip r:embed="rId7"/>
          <a:stretch>
            <a:fillRect/>
          </a:stretch>
        </p:blipFill>
        <p:spPr>
          <a:xfrm>
            <a:off x="1336675" y="6349365"/>
            <a:ext cx="260350" cy="234950"/>
          </a:xfrm>
          <a:prstGeom prst="rect">
            <a:avLst/>
          </a:prstGeom>
        </p:spPr>
      </p:pic>
      <p:pic>
        <p:nvPicPr>
          <p:cNvPr id="2" name="图片 1" descr="微信图片_20220111170021"/>
          <p:cNvPicPr>
            <a:picLocks noChangeAspect="1"/>
          </p:cNvPicPr>
          <p:nvPr>
            <p:custDataLst>
              <p:tags r:id="rId8"/>
            </p:custDataLst>
          </p:nvPr>
        </p:nvPicPr>
        <p:blipFill>
          <a:blip r:embed="rId9"/>
          <a:stretch>
            <a:fillRect/>
          </a:stretch>
        </p:blipFill>
        <p:spPr>
          <a:xfrm>
            <a:off x="9760514" y="353059"/>
            <a:ext cx="2110175" cy="475203"/>
          </a:xfrm>
          <a:prstGeom prst="rect">
            <a:avLst/>
          </a:prstGeom>
        </p:spPr>
      </p:pic>
      <p:sp>
        <p:nvSpPr>
          <p:cNvPr id="12" name="文本框 37"/>
          <p:cNvSpPr txBox="1"/>
          <p:nvPr userDrawn="1">
            <p:custDataLst>
              <p:tags r:id="rId10"/>
            </p:custDataLst>
          </p:nvPr>
        </p:nvSpPr>
        <p:spPr>
          <a:xfrm>
            <a:off x="226060" y="173355"/>
            <a:ext cx="2667000" cy="560705"/>
          </a:xfrm>
          <a:prstGeom prst="rect">
            <a:avLst/>
          </a:prstGeom>
          <a:noFill/>
        </p:spPr>
        <p:txBody>
          <a:bodyPr wrap="square" lIns="68584" tIns="34292" rIns="68584" bIns="34292" rtlCol="0">
            <a:spAutoFit/>
          </a:bodyPr>
          <a:lstStyle/>
          <a:p>
            <a:pPr>
              <a:defRPr/>
            </a:pPr>
            <a:r>
              <a:rPr lang="zh-CN" altLang="en-US" sz="3200" b="1" spc="200"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rPr>
              <a:t>有效性</a:t>
            </a:r>
            <a:endParaRPr lang="zh-CN" altLang="en-US" sz="3200" b="1" spc="200"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spTree>
  </p:cSld>
  <p:clrMapOvr>
    <a:masterClrMapping/>
  </p:clrMapOvr>
  <p:transition spd="slow" advClick="0" advTm="2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8017" y="951356"/>
            <a:ext cx="11414055" cy="532959"/>
            <a:chOff x="108890" y="3319012"/>
            <a:chExt cx="11414055" cy="532959"/>
          </a:xfrm>
        </p:grpSpPr>
        <p:pic>
          <p:nvPicPr>
            <p:cNvPr id="3" name="Picture 2"/>
            <p:cNvPicPr>
              <a:picLocks noChangeAspect="1" noChangeArrowheads="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8890" y="3319012"/>
              <a:ext cx="1072581" cy="532959"/>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1417555" y="3384311"/>
              <a:ext cx="10105390" cy="337185"/>
            </a:xfrm>
            <a:prstGeom prst="rect">
              <a:avLst/>
            </a:prstGeom>
            <a:noFill/>
          </p:spPr>
          <p:txBody>
            <a:bodyPr wrap="none" rtlCol="0">
              <a:spAutoFit/>
            </a:bodyPr>
            <a:lstStyle/>
            <a:p>
              <a:r>
                <a:rPr lang="en-US" altLang="zh-CN"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中国临床肿瘤学会</a:t>
              </a:r>
              <a:r>
                <a:rPr lang="en-US" altLang="zh-CN"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(CSCO)</a:t>
              </a:r>
              <a:r>
                <a:rPr lang="zh-CN" altLang="en-US"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肿瘤放化疗相关中性粒细胞减少症规范化管理指南（</a:t>
              </a:r>
              <a:r>
                <a:rPr lang="en-US" altLang="zh-CN"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spc="300" baseline="30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endParaRPr kumimoji="1" lang="en-US" altLang="zh-CN" sz="1600" b="1" spc="300" baseline="30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7" name="文本框 6"/>
          <p:cNvSpPr txBox="1"/>
          <p:nvPr/>
        </p:nvSpPr>
        <p:spPr>
          <a:xfrm>
            <a:off x="2780665" y="1794510"/>
            <a:ext cx="8640445" cy="1541780"/>
          </a:xfrm>
          <a:prstGeom prst="rect">
            <a:avLst/>
          </a:prstGeom>
          <a:noFill/>
        </p:spPr>
        <p:txBody>
          <a:bodyPr wrap="square" rtlCol="0">
            <a:noAutofit/>
          </a:bodyPr>
          <a:lstStyle/>
          <a:p>
            <a:pPr marL="285750" indent="-285750" eaLnBrk="0" fontAlgn="auto">
              <a:lnSpc>
                <a:spcPct val="150000"/>
              </a:lnSpc>
              <a:spcAft>
                <a:spcPts val="1000"/>
              </a:spcAft>
              <a:buFont typeface="Wingdings" panose="05000000000000000000" pitchFamily="2" charset="2"/>
              <a:buChar char="l"/>
            </a:pPr>
            <a:r>
              <a:rPr lang="zh-CN" altLang="en-US" sz="1400" b="1"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一级预防：接受高风险化疗方案患者，</a:t>
            </a:r>
            <a:r>
              <a:rPr lang="zh-CN" altLang="en-US" sz="1400" b="1" spc="-1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均建议预防性使用</a:t>
            </a:r>
            <a:r>
              <a:rPr lang="en-US" altLang="zh-CN" sz="1400" b="1" spc="-1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G-CSF</a:t>
            </a:r>
            <a:r>
              <a:rPr lang="zh-CN" altLang="en-US" sz="1400" b="1"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。接受中风险化疗方案患者，需评估患者自身风险因素，如患者年龄等。若患者满足任意一项引起风险系数增加的因素时，建议预防性使用</a:t>
            </a:r>
            <a:r>
              <a:rPr lang="en-US" altLang="zh-CN" sz="1400" b="1"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G-CSF</a:t>
            </a:r>
            <a:r>
              <a:rPr lang="zh-CN" altLang="en-US" sz="1400" b="1"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b="1"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0" fontAlgn="auto">
              <a:lnSpc>
                <a:spcPct val="150000"/>
              </a:lnSpc>
              <a:spcAft>
                <a:spcPts val="1000"/>
              </a:spcAft>
              <a:buFont typeface="Wingdings" panose="05000000000000000000" pitchFamily="2" charset="2"/>
              <a:buChar char="l"/>
            </a:pPr>
            <a:r>
              <a:rPr lang="zh-CN" altLang="en-US" sz="1400" b="1"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二级预防：肿瘤患者在既往化疗周期发生</a:t>
            </a:r>
            <a:r>
              <a:rPr lang="en-US" altLang="zh-CN" sz="1400" b="1"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FN</a:t>
            </a:r>
            <a:r>
              <a:rPr lang="zh-CN" altLang="en-US" sz="1400" b="1"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或剂量限制性中性粒细胞减少事件，且未使用过</a:t>
            </a:r>
            <a:r>
              <a:rPr lang="en-US" altLang="zh-CN" sz="1400" b="1"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G-CSF</a:t>
            </a:r>
            <a:r>
              <a:rPr lang="zh-CN" altLang="en-US" sz="1400" b="1"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患者</a:t>
            </a:r>
            <a:r>
              <a:rPr lang="zh-CN" altLang="en-US" sz="1400" b="1" spc="-1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建议预防性给予</a:t>
            </a:r>
            <a:r>
              <a:rPr lang="en-US" altLang="zh-CN" sz="1400" b="1" spc="-1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G-CSF</a:t>
            </a:r>
            <a:r>
              <a:rPr lang="zh-CN" altLang="en-US" sz="1400" b="1" spc="-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spc="-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1474707" y="1675707"/>
            <a:ext cx="184731" cy="369332"/>
          </a:xfrm>
          <a:prstGeom prst="rect">
            <a:avLst/>
          </a:prstGeom>
          <a:noFill/>
        </p:spPr>
        <p:txBody>
          <a:bodyPr wrap="none" rtlCol="0">
            <a:spAutoFit/>
          </a:bodyPr>
          <a:lstStyle/>
          <a:p>
            <a:endParaRPr kumimoji="1" lang="zh-CN" altLang="en-US" dirty="0"/>
          </a:p>
        </p:txBody>
      </p:sp>
      <p:cxnSp>
        <p:nvCxnSpPr>
          <p:cNvPr id="10" name="直线连接符 35"/>
          <p:cNvCxnSpPr/>
          <p:nvPr/>
        </p:nvCxnSpPr>
        <p:spPr>
          <a:xfrm>
            <a:off x="1744287" y="1004733"/>
            <a:ext cx="0" cy="369332"/>
          </a:xfrm>
          <a:prstGeom prst="line">
            <a:avLst/>
          </a:prstGeom>
          <a:ln w="28575">
            <a:solidFill>
              <a:srgbClr val="218896"/>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412864" y="556624"/>
            <a:ext cx="3025187" cy="369332"/>
          </a:xfrm>
          <a:prstGeom prst="rect">
            <a:avLst/>
          </a:prstGeom>
          <a:noFill/>
        </p:spPr>
        <p:txBody>
          <a:bodyPr wrap="none" rtlCol="0">
            <a:spAutoFit/>
          </a:bodyPr>
          <a:lstStyle/>
          <a:p>
            <a:r>
              <a:rPr lang="zh-CN" altLang="en-US" b="1" spc="300" dirty="0">
                <a:solidFill>
                  <a:srgbClr val="218896"/>
                </a:solidFill>
                <a:latin typeface="微软雅黑" panose="020B0503020204020204" pitchFamily="34" charset="-122"/>
                <a:ea typeface="微软雅黑" panose="020B0503020204020204" pitchFamily="34" charset="-122"/>
                <a:cs typeface="微软雅黑" panose="020B0503020204020204" pitchFamily="34" charset="-122"/>
              </a:rPr>
              <a:t>临床指南</a:t>
            </a:r>
            <a:r>
              <a:rPr lang="en-US" altLang="zh-CN" b="1" spc="300" dirty="0">
                <a:solidFill>
                  <a:srgbClr val="218896"/>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spc="300" dirty="0">
                <a:solidFill>
                  <a:srgbClr val="218896"/>
                </a:solidFill>
                <a:latin typeface="微软雅黑" panose="020B0503020204020204" pitchFamily="34" charset="-122"/>
                <a:ea typeface="微软雅黑" panose="020B0503020204020204" pitchFamily="34" charset="-122"/>
                <a:cs typeface="微软雅黑" panose="020B0503020204020204" pitchFamily="34" charset="-122"/>
              </a:rPr>
              <a:t>诊疗规范推荐</a:t>
            </a:r>
            <a:endParaRPr lang="zh-CN" altLang="en-US" b="1" spc="300" dirty="0">
              <a:solidFill>
                <a:srgbClr val="21889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双中括号 39"/>
          <p:cNvSpPr/>
          <p:nvPr/>
        </p:nvSpPr>
        <p:spPr>
          <a:xfrm rot="5400000">
            <a:off x="3411614" y="-2155931"/>
            <a:ext cx="5251208" cy="11465782"/>
          </a:xfrm>
          <a:prstGeom prst="bracketPair">
            <a:avLst>
              <a:gd name="adj" fmla="val 0"/>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cxnSp>
        <p:nvCxnSpPr>
          <p:cNvPr id="29" name="直线连接符 41"/>
          <p:cNvCxnSpPr/>
          <p:nvPr/>
        </p:nvCxnSpPr>
        <p:spPr>
          <a:xfrm>
            <a:off x="304327" y="1511910"/>
            <a:ext cx="11465782" cy="0"/>
          </a:xfrm>
          <a:prstGeom prst="line">
            <a:avLst/>
          </a:prstGeom>
          <a:ln>
            <a:solidFill>
              <a:srgbClr val="3D949F"/>
            </a:solidFill>
            <a:prstDash val="sysDot"/>
          </a:ln>
        </p:spPr>
        <p:style>
          <a:lnRef idx="1">
            <a:schemeClr val="accent1"/>
          </a:lnRef>
          <a:fillRef idx="0">
            <a:schemeClr val="accent1"/>
          </a:fillRef>
          <a:effectRef idx="0">
            <a:schemeClr val="accent1"/>
          </a:effectRef>
          <a:fontRef idx="minor">
            <a:schemeClr val="tx1"/>
          </a:fontRef>
        </p:style>
      </p:cxnSp>
      <p:pic>
        <p:nvPicPr>
          <p:cNvPr id="30" name="图片 29" descr="C:\Users\user\Desktop\珮金\7.10\提供资料\提取自51中国临床肿瘤学会(CSCO)高亮.png提取自51中国临床肿瘤学会(CSCO)高亮"/>
          <p:cNvPicPr>
            <a:picLocks noChangeAspect="1"/>
          </p:cNvPicPr>
          <p:nvPr/>
        </p:nvPicPr>
        <p:blipFill>
          <a:blip r:embed="rId2"/>
          <a:srcRect/>
          <a:stretch>
            <a:fillRect/>
          </a:stretch>
        </p:blipFill>
        <p:spPr>
          <a:xfrm>
            <a:off x="1068012" y="1622160"/>
            <a:ext cx="1352550" cy="1822185"/>
          </a:xfrm>
          <a:prstGeom prst="rect">
            <a:avLst/>
          </a:prstGeom>
          <a:effectLst>
            <a:outerShdw blurRad="50800" dist="38100" algn="l" rotWithShape="0">
              <a:prstClr val="black">
                <a:alpha val="40000"/>
              </a:prstClr>
            </a:outerShdw>
          </a:effectLst>
        </p:spPr>
      </p:pic>
      <p:sp>
        <p:nvSpPr>
          <p:cNvPr id="33" name="文本框 32"/>
          <p:cNvSpPr txBox="1"/>
          <p:nvPr/>
        </p:nvSpPr>
        <p:spPr>
          <a:xfrm>
            <a:off x="2786016" y="3714386"/>
            <a:ext cx="6262370" cy="337185"/>
          </a:xfrm>
          <a:prstGeom prst="rect">
            <a:avLst/>
          </a:prstGeom>
          <a:noFill/>
        </p:spPr>
        <p:txBody>
          <a:bodyPr wrap="none" rtlCol="0">
            <a:spAutoFit/>
          </a:bodyPr>
          <a:lstStyle/>
          <a:p>
            <a:r>
              <a:rPr lang="en-US" altLang="zh-CN"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2023.V1</a:t>
            </a:r>
            <a:r>
              <a:rPr lang="zh-CN" altLang="en-US"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NCCN</a:t>
            </a:r>
            <a:r>
              <a:rPr lang="zh-CN" altLang="en-US"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临床实践指南：造血生长因子</a:t>
            </a:r>
            <a:r>
              <a:rPr lang="en-US" altLang="zh-CN" sz="1600" b="1" spc="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spc="300" baseline="30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a:t>
            </a:r>
            <a:endParaRPr kumimoji="1" lang="en-US" altLang="zh-CN" sz="1600" b="1" spc="300" baseline="30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4" name="直线连接符 41"/>
          <p:cNvCxnSpPr/>
          <p:nvPr/>
        </p:nvCxnSpPr>
        <p:spPr>
          <a:xfrm>
            <a:off x="304327" y="3608241"/>
            <a:ext cx="11465782" cy="0"/>
          </a:xfrm>
          <a:prstGeom prst="line">
            <a:avLst/>
          </a:prstGeom>
          <a:ln>
            <a:solidFill>
              <a:srgbClr val="3D949F"/>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780936" y="4204705"/>
            <a:ext cx="8768082" cy="1511935"/>
          </a:xfrm>
          <a:prstGeom prst="rect">
            <a:avLst/>
          </a:prstGeom>
          <a:noFill/>
        </p:spPr>
        <p:txBody>
          <a:bodyPr wrap="square" rtlCol="0">
            <a:spAutoFit/>
          </a:bodyPr>
          <a:lstStyle>
            <a:defPPr>
              <a:defRPr lang="zh-CN"/>
            </a:defPPr>
            <a:lvl1pPr marL="285750" indent="-285750" eaLnBrk="0">
              <a:lnSpc>
                <a:spcPct val="200000"/>
              </a:lnSpc>
              <a:spcAft>
                <a:spcPts val="1000"/>
              </a:spcAft>
              <a:buFont typeface="Wingdings" panose="05000000000000000000" pitchFamily="2" charset="2"/>
              <a:buChar char="l"/>
              <a:defRPr sz="1400" b="1" spc="-1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fontAlgn="auto">
              <a:lnSpc>
                <a:spcPct val="150000"/>
              </a:lnSpc>
            </a:pPr>
            <a:r>
              <a:rPr lang="zh-CN" altLang="en-US" dirty="0"/>
              <a:t>一级预防：高危患者（FN发生风险＞20%）（1类推荐）、伴有≥1个风险因素中危患者（FN发生风险10%-20%）（2A类推荐），</a:t>
            </a:r>
            <a:r>
              <a:rPr lang="zh-CN" altLang="en-US" dirty="0">
                <a:solidFill>
                  <a:srgbClr val="C00000">
                    <a:alpha val="100000"/>
                  </a:srgbClr>
                </a:solidFill>
              </a:rPr>
              <a:t>须使用G-CSF预防</a:t>
            </a:r>
            <a:r>
              <a:rPr lang="zh-CN" altLang="en-US" dirty="0">
                <a:solidFill>
                  <a:schemeClr val="tx1">
                    <a:alpha val="100000"/>
                  </a:schemeClr>
                </a:solidFill>
              </a:rPr>
              <a:t>；</a:t>
            </a:r>
            <a:endParaRPr lang="zh-CN" altLang="en-US" dirty="0"/>
          </a:p>
          <a:p>
            <a:pPr fontAlgn="auto">
              <a:lnSpc>
                <a:spcPct val="150000"/>
              </a:lnSpc>
            </a:pPr>
            <a:r>
              <a:rPr lang="zh-CN" altLang="en-US" dirty="0"/>
              <a:t>二级预防：第二及其后</a:t>
            </a:r>
            <a:r>
              <a:rPr lang="zh-CN" altLang="en-US" dirty="0" smtClean="0"/>
              <a:t>周期化疗</a:t>
            </a:r>
            <a:r>
              <a:rPr lang="zh-CN" altLang="en-US" dirty="0"/>
              <a:t>前评估，当既往出现FN或剂量</a:t>
            </a:r>
            <a:r>
              <a:rPr lang="zh-CN" altLang="en-US" dirty="0" smtClean="0"/>
              <a:t>限制性中性粒细胞</a:t>
            </a:r>
            <a:r>
              <a:rPr lang="zh-CN" altLang="en-US" dirty="0"/>
              <a:t>减少事件时，</a:t>
            </a:r>
            <a:r>
              <a:rPr lang="zh-CN" altLang="en-US" dirty="0" smtClean="0"/>
              <a:t>已使用</a:t>
            </a:r>
            <a:r>
              <a:rPr lang="zh-CN" altLang="en-US" dirty="0"/>
              <a:t>过G-CSF</a:t>
            </a:r>
            <a:r>
              <a:rPr lang="zh-CN" altLang="en-US" dirty="0" smtClean="0"/>
              <a:t>预防患者</a:t>
            </a:r>
            <a:r>
              <a:rPr lang="zh-CN" altLang="en-US" dirty="0"/>
              <a:t>考虑化疗减量或更换化疗方案； 未使用G-CSF</a:t>
            </a:r>
            <a:r>
              <a:rPr lang="zh-CN" altLang="en-US" dirty="0" smtClean="0"/>
              <a:t>预防患者，</a:t>
            </a:r>
            <a:r>
              <a:rPr lang="zh-CN" altLang="en-US" dirty="0">
                <a:solidFill>
                  <a:srgbClr val="C00000">
                    <a:alpha val="100000"/>
                  </a:srgbClr>
                </a:solidFill>
              </a:rPr>
              <a:t>使用G-CSF预防</a:t>
            </a:r>
            <a:r>
              <a:rPr lang="zh-CN" altLang="en-US" dirty="0"/>
              <a:t>（2A类推荐）。</a:t>
            </a:r>
            <a:endParaRPr lang="zh-CN" altLang="en-US" dirty="0"/>
          </a:p>
        </p:txBody>
      </p:sp>
      <p:pic>
        <p:nvPicPr>
          <p:cNvPr id="9" name="图片 8"/>
          <p:cNvPicPr>
            <a:picLocks noChangeAspect="1"/>
          </p:cNvPicPr>
          <p:nvPr>
            <p:custDataLst>
              <p:tags r:id="rId3"/>
            </p:custDataLst>
          </p:nvPr>
        </p:nvPicPr>
        <p:blipFill>
          <a:blip r:embed="rId4"/>
          <a:stretch>
            <a:fillRect/>
          </a:stretch>
        </p:blipFill>
        <p:spPr>
          <a:xfrm>
            <a:off x="723538" y="3880122"/>
            <a:ext cx="1811020" cy="2223770"/>
          </a:xfrm>
          <a:prstGeom prst="rect">
            <a:avLst/>
          </a:prstGeom>
        </p:spPr>
      </p:pic>
      <p:sp>
        <p:nvSpPr>
          <p:cNvPr id="4" name="文本框 37"/>
          <p:cNvSpPr txBox="1"/>
          <p:nvPr/>
        </p:nvSpPr>
        <p:spPr>
          <a:xfrm>
            <a:off x="226060" y="173355"/>
            <a:ext cx="2667000" cy="560705"/>
          </a:xfrm>
          <a:prstGeom prst="rect">
            <a:avLst/>
          </a:prstGeom>
          <a:noFill/>
        </p:spPr>
        <p:txBody>
          <a:bodyPr wrap="square" lIns="68584" tIns="34292" rIns="68584" bIns="34292" rtlCol="0">
            <a:spAutoFit/>
          </a:bodyPr>
          <a:lstStyle/>
          <a:p>
            <a:pPr fontAlgn="auto">
              <a:spcBef>
                <a:spcPts val="0"/>
              </a:spcBef>
              <a:spcAft>
                <a:spcPts val="0"/>
              </a:spcAft>
              <a:defRPr/>
            </a:pPr>
            <a:r>
              <a:rPr lang="zh-CN" altLang="en-US" sz="3200" b="1" spc="200"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rPr>
              <a:t>有效性</a:t>
            </a:r>
            <a:endParaRPr lang="zh-CN" altLang="en-US" sz="3200" b="1" spc="200" dirty="0">
              <a:solidFill>
                <a:schemeClr val="accent6">
                  <a:lumMod val="75000"/>
                </a:schemeClr>
              </a:solidFill>
              <a:uFillTx/>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sp>
        <p:nvSpPr>
          <p:cNvPr id="6" name="文本框 5"/>
          <p:cNvSpPr txBox="1"/>
          <p:nvPr/>
        </p:nvSpPr>
        <p:spPr>
          <a:xfrm>
            <a:off x="664845" y="6369685"/>
            <a:ext cx="4647565" cy="275590"/>
          </a:xfrm>
          <a:prstGeom prst="rect">
            <a:avLst/>
          </a:prstGeom>
          <a:noFill/>
        </p:spPr>
        <p:txBody>
          <a:bodyPr wrap="square" rtlCol="0">
            <a:spAutoFit/>
          </a:bodyPr>
          <a:lstStyle/>
          <a:p>
            <a:r>
              <a:rPr kumimoji="1" lang="en-US" altLang="zh-CN" sz="600" dirty="0">
                <a:latin typeface="微软雅黑 Light" panose="020B0502040204020203" pitchFamily="34" charset="-122"/>
                <a:ea typeface="微软雅黑 Light" panose="020B0502040204020203" pitchFamily="34" charset="-122"/>
                <a:sym typeface="+mn-ea"/>
              </a:rPr>
              <a:t>1</a:t>
            </a:r>
            <a:r>
              <a:rPr kumimoji="1" lang="en-US" altLang="zh-CN"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 </a:t>
            </a: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中国临床肿瘤学会指南工作委员会</a:t>
            </a:r>
            <a:r>
              <a:rPr kumimoji="1" lang="en-US" altLang="zh-CN"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临床肿瘤学杂志</a:t>
            </a:r>
            <a:r>
              <a:rPr kumimoji="1" lang="en-US" altLang="zh-CN"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 2021, 026(007):638-648</a:t>
            </a:r>
            <a:endParaRPr kumimoji="1" lang="en-US" altLang="zh-CN" sz="6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r>
              <a:rPr lang="en-US" altLang="zh-CN" sz="600">
                <a:latin typeface="微软雅黑 Light" panose="020B0502040204020203" pitchFamily="34" charset="-122"/>
                <a:ea typeface="微软雅黑 Light" panose="020B0502040204020203" pitchFamily="34" charset="-122"/>
                <a:cs typeface="微软雅黑 Light" panose="020B0502040204020203" pitchFamily="34" charset="-122"/>
              </a:rPr>
              <a:t>2</a:t>
            </a:r>
            <a:r>
              <a:rPr lang="zh-CN" altLang="en-US" sz="600">
                <a:latin typeface="微软雅黑 Light" panose="020B0502040204020203" pitchFamily="34" charset="-122"/>
                <a:ea typeface="微软雅黑 Light" panose="020B0502040204020203" pitchFamily="34" charset="-122"/>
                <a:cs typeface="微软雅黑 Light" panose="020B0502040204020203" pitchFamily="34" charset="-122"/>
              </a:rPr>
              <a:t>、（2023.V1）NCCN临床实践指南：造血生长因子</a:t>
            </a:r>
            <a:endParaRPr lang="zh-CN" altLang="en-US" sz="6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pic>
        <p:nvPicPr>
          <p:cNvPr id="11" name="图片 10" descr="微信图片_20220111170021"/>
          <p:cNvPicPr>
            <a:picLocks noChangeAspect="1"/>
          </p:cNvPicPr>
          <p:nvPr>
            <p:custDataLst>
              <p:tags r:id="rId5"/>
            </p:custDataLst>
          </p:nvPr>
        </p:nvPicPr>
        <p:blipFill>
          <a:blip r:embed="rId6"/>
          <a:stretch>
            <a:fillRect/>
          </a:stretch>
        </p:blipFill>
        <p:spPr>
          <a:xfrm>
            <a:off x="9900214" y="207009"/>
            <a:ext cx="2110175" cy="475203"/>
          </a:xfrm>
          <a:prstGeom prst="rect">
            <a:avLst/>
          </a:prstGeom>
        </p:spPr>
      </p:pic>
    </p:spTree>
  </p:cSld>
  <p:clrMapOvr>
    <a:masterClrMapping/>
  </p:clrMapOvr>
  <p:transition spd="slow" advClick="0" advTm="2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7"/>
          <p:cNvSpPr txBox="1"/>
          <p:nvPr userDrawn="1"/>
        </p:nvSpPr>
        <p:spPr>
          <a:xfrm>
            <a:off x="226060" y="173355"/>
            <a:ext cx="2667000" cy="560705"/>
          </a:xfrm>
          <a:prstGeom prst="rect">
            <a:avLst/>
          </a:prstGeom>
          <a:noFill/>
        </p:spPr>
        <p:txBody>
          <a:bodyPr wrap="square" lIns="68584" tIns="34292" rIns="68584" bIns="34292" rtlCol="0">
            <a:spAutoFit/>
          </a:bodyPr>
          <a:lstStyle/>
          <a:p>
            <a:pPr fontAlgn="auto">
              <a:spcBef>
                <a:spcPts val="0"/>
              </a:spcBef>
              <a:spcAft>
                <a:spcPts val="0"/>
              </a:spcAft>
              <a:defRPr/>
            </a:pPr>
            <a:r>
              <a:rPr lang="zh-CN" altLang="en-US" sz="3200" b="1" spc="200"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rPr>
              <a:t>创新性</a:t>
            </a:r>
            <a:endParaRPr lang="zh-CN" altLang="en-US" sz="3200" b="1" spc="200" dirty="0">
              <a:solidFill>
                <a:schemeClr val="accent6">
                  <a:lumMod val="75000"/>
                </a:schemeClr>
              </a:solidFill>
              <a:uFillTx/>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grpSp>
        <p:nvGrpSpPr>
          <p:cNvPr id="7" name="组合 6"/>
          <p:cNvGrpSpPr/>
          <p:nvPr/>
        </p:nvGrpSpPr>
        <p:grpSpPr>
          <a:xfrm>
            <a:off x="6482080" y="734060"/>
            <a:ext cx="5145405" cy="3432175"/>
            <a:chOff x="9684" y="784"/>
            <a:chExt cx="7916" cy="5405"/>
          </a:xfrm>
        </p:grpSpPr>
        <p:sp>
          <p:nvSpPr>
            <p:cNvPr id="26" name="矩形 25"/>
            <p:cNvSpPr/>
            <p:nvPr/>
          </p:nvSpPr>
          <p:spPr>
            <a:xfrm>
              <a:off x="11194" y="784"/>
              <a:ext cx="4752" cy="678"/>
            </a:xfrm>
            <a:prstGeom prst="rect">
              <a:avLst/>
            </a:prstGeom>
            <a:solidFill>
              <a:srgbClr val="218896"/>
            </a:solidFill>
            <a:ln>
              <a:solidFill>
                <a:srgbClr val="399C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创新点主要机理</a:t>
              </a:r>
              <a:endParaRPr lang="zh-CN" altLang="en-US" sz="2400" b="1"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9684" y="1603"/>
              <a:ext cx="7916" cy="4586"/>
            </a:xfrm>
            <a:prstGeom prst="rect">
              <a:avLst/>
            </a:prstGeom>
            <a:noFill/>
            <a:ln w="28575">
              <a:solidFill>
                <a:srgbClr val="3D949F"/>
              </a:solidFill>
              <a:prstDash val="sysDot"/>
            </a:ln>
          </p:spPr>
          <p:txBody>
            <a:bodyPr wrap="square">
              <a:noAutofit/>
            </a:bodyPr>
            <a:lstStyle/>
            <a:p>
              <a:pPr algn="l">
                <a:lnSpc>
                  <a:spcPct val="200000"/>
                </a:lnSpc>
                <a:buClrTx/>
                <a:buSzTx/>
                <a:buFontTx/>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①</a:t>
              </a:r>
              <a:r>
                <a:rPr lang="zh-CN" altLang="en-US" sz="1500" b="1" dirty="0">
                  <a:solidFill>
                    <a:srgbClr val="C00000"/>
                  </a:solidFill>
                  <a:latin typeface="微软雅黑" panose="020B0503020204020204" pitchFamily="34" charset="-122"/>
                  <a:ea typeface="微软雅黑" panose="020B0503020204020204" pitchFamily="34" charset="-122"/>
                </a:rPr>
                <a:t>机制创新</a:t>
              </a:r>
              <a:r>
                <a:rPr lang="en-US" altLang="zh-CN" sz="1500" b="1" baseline="30000" dirty="0">
                  <a:solidFill>
                    <a:srgbClr val="C00000"/>
                  </a:solidFill>
                  <a:latin typeface="微软雅黑" panose="020B0503020204020204" pitchFamily="34" charset="-122"/>
                  <a:ea typeface="微软雅黑" panose="020B0503020204020204" pitchFamily="34" charset="-122"/>
                </a:rPr>
                <a:t>1</a:t>
              </a:r>
              <a:r>
                <a:rPr lang="zh-CN" altLang="en-US" sz="1500" b="1" dirty="0">
                  <a:solidFill>
                    <a:srgbClr val="C00000"/>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全球唯一采用分子量40KD、Y型分支结构PEG修饰的长效rhG-CSF；</a:t>
              </a:r>
              <a:endParaRPr lang="zh-CN" altLang="en-US" sz="1500" b="1" dirty="0">
                <a:latin typeface="微软雅黑" panose="020B0503020204020204" pitchFamily="34" charset="-122"/>
                <a:ea typeface="微软雅黑" panose="020B0503020204020204" pitchFamily="34" charset="-122"/>
              </a:endParaRPr>
            </a:p>
            <a:p>
              <a:pPr algn="l">
                <a:lnSpc>
                  <a:spcPct val="200000"/>
                </a:lnSpc>
                <a:buClrTx/>
                <a:buSzTx/>
                <a:buFontTx/>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②</a:t>
              </a:r>
              <a:r>
                <a:rPr lang="zh-CN" altLang="en-US" sz="1500" b="1" dirty="0">
                  <a:solidFill>
                    <a:srgbClr val="C00000"/>
                  </a:solidFill>
                  <a:latin typeface="微软雅黑" panose="020B0503020204020204" pitchFamily="34" charset="-122"/>
                  <a:ea typeface="微软雅黑" panose="020B0503020204020204" pitchFamily="34" charset="-122"/>
                </a:rPr>
                <a:t>半衰期更长：</a:t>
              </a:r>
              <a:r>
                <a:rPr lang="zh-CN" altLang="en-US" sz="1500" b="1" dirty="0">
                  <a:latin typeface="微软雅黑" panose="020B0503020204020204" pitchFamily="34" charset="-122"/>
                  <a:ea typeface="微软雅黑" panose="020B0503020204020204" pitchFamily="34" charset="-122"/>
                </a:rPr>
                <a:t>通过创新结构设计，适当地延长药物半衰期（</a:t>
              </a:r>
              <a:r>
                <a:rPr lang="en-US" altLang="zh-CN" sz="1500" b="1" dirty="0">
                  <a:solidFill>
                    <a:srgbClr val="C00000"/>
                  </a:solidFill>
                  <a:latin typeface="微软雅黑" panose="020B0503020204020204" pitchFamily="34" charset="-122"/>
                  <a:ea typeface="微软雅黑" panose="020B0503020204020204" pitchFamily="34" charset="-122"/>
                </a:rPr>
                <a:t>56.9~90h</a:t>
              </a:r>
              <a:r>
                <a:rPr lang="zh-CN" altLang="en-US" sz="1500" b="1" dirty="0">
                  <a:latin typeface="微软雅黑" panose="020B0503020204020204" pitchFamily="34" charset="-122"/>
                  <a:ea typeface="微软雅黑" panose="020B0503020204020204" pitchFamily="34" charset="-122"/>
                </a:rPr>
                <a:t>）；</a:t>
              </a:r>
              <a:endParaRPr lang="zh-CN" altLang="en-US" sz="1500" b="1" dirty="0">
                <a:latin typeface="微软雅黑" panose="020B0503020204020204" pitchFamily="34" charset="-122"/>
                <a:ea typeface="微软雅黑" panose="020B0503020204020204" pitchFamily="34" charset="-122"/>
              </a:endParaRPr>
            </a:p>
            <a:p>
              <a:pPr algn="l">
                <a:lnSpc>
                  <a:spcPct val="200000"/>
                </a:lnSpc>
                <a:buClrTx/>
                <a:buSzTx/>
                <a:buFontTx/>
              </a:pPr>
              <a:r>
                <a:rPr lang="zh-CN" altLang="en-US" sz="1500" b="1" dirty="0">
                  <a:solidFill>
                    <a:schemeClr val="tx1"/>
                  </a:solidFill>
                  <a:latin typeface="微软雅黑" panose="020B0503020204020204" pitchFamily="34" charset="-122"/>
                  <a:ea typeface="微软雅黑" panose="020B0503020204020204" pitchFamily="34" charset="-122"/>
                </a:rPr>
                <a:t>③</a:t>
              </a:r>
              <a:r>
                <a:rPr lang="zh-CN" altLang="en-US" sz="1500" b="1" dirty="0">
                  <a:solidFill>
                    <a:srgbClr val="C00000"/>
                  </a:solidFill>
                  <a:latin typeface="微软雅黑" panose="020B0503020204020204" pitchFamily="34" charset="-122"/>
                  <a:ea typeface="微软雅黑" panose="020B0503020204020204" pitchFamily="34" charset="-122"/>
                </a:rPr>
                <a:t>单次给药剂量小：仅</a:t>
              </a:r>
              <a:r>
                <a:rPr lang="en-US" sz="1500" b="1" dirty="0" smtClean="0">
                  <a:solidFill>
                    <a:srgbClr val="C00000"/>
                  </a:solidFill>
                  <a:latin typeface="微软雅黑" panose="020B0503020204020204" pitchFamily="34" charset="-122"/>
                  <a:ea typeface="微软雅黑" panose="020B0503020204020204" pitchFamily="34" charset="-122"/>
                </a:rPr>
                <a:t>2mg</a:t>
              </a:r>
              <a:r>
                <a:rPr lang="zh-CN" altLang="en-US" sz="1500" b="1" dirty="0">
                  <a:latin typeface="微软雅黑" panose="020B0503020204020204" pitchFamily="34" charset="-122"/>
                  <a:ea typeface="微软雅黑" panose="020B0503020204020204" pitchFamily="34" charset="-122"/>
                </a:rPr>
                <a:t>即可在一个化疗周期就能维持整个周期的有效血药浓度，并有效预防CIN发生。</a:t>
              </a:r>
              <a:endParaRPr lang="zh-CN" altLang="en-US" sz="1500" b="1" dirty="0">
                <a:solidFill>
                  <a:srgbClr val="399CB5"/>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648335" y="1661795"/>
            <a:ext cx="4918710" cy="2183765"/>
          </a:xfrm>
          <a:prstGeom prst="rect">
            <a:avLst/>
          </a:prstGeom>
          <a:noFill/>
        </p:spPr>
        <p:txBody>
          <a:bodyPr wrap="square">
            <a:spAutoFit/>
          </a:bodyPr>
          <a:lstStyle/>
          <a:p>
            <a:pPr marL="342900" indent="-342900">
              <a:lnSpc>
                <a:spcPct val="200000"/>
              </a:lnSpc>
              <a:buFont typeface="Wingdings" panose="05000000000000000000" charset="0"/>
              <a:buChar char="l"/>
            </a:pPr>
            <a:r>
              <a:rPr lang="zh-CN" altLang="en-US" sz="2000" b="1" dirty="0">
                <a:latin typeface="微软雅黑" panose="020B0503020204020204" pitchFamily="34" charset="-122"/>
                <a:ea typeface="微软雅黑" panose="020B0503020204020204" pitchFamily="34" charset="-122"/>
                <a:sym typeface="+mn-ea"/>
              </a:rPr>
              <a:t>国家“</a:t>
            </a:r>
            <a:r>
              <a:rPr lang="zh-CN" altLang="en-US" sz="2400" b="1" dirty="0">
                <a:latin typeface="微软雅黑" panose="020B0503020204020204" pitchFamily="34" charset="-122"/>
                <a:ea typeface="微软雅黑" panose="020B0503020204020204" pitchFamily="34" charset="-122"/>
                <a:sym typeface="+mn-ea"/>
              </a:rPr>
              <a:t>重大新药创制</a:t>
            </a:r>
            <a:r>
              <a:rPr lang="zh-CN" altLang="en-US" sz="2000" b="1" dirty="0">
                <a:latin typeface="微软雅黑" panose="020B0503020204020204" pitchFamily="34" charset="-122"/>
                <a:ea typeface="微软雅黑" panose="020B0503020204020204" pitchFamily="34" charset="-122"/>
                <a:sym typeface="+mn-ea"/>
              </a:rPr>
              <a:t>”品种：</a:t>
            </a:r>
            <a:r>
              <a:rPr lang="zh-CN" altLang="en-US" sz="2000" b="1" dirty="0">
                <a:solidFill>
                  <a:srgbClr val="C00000"/>
                </a:solidFill>
                <a:latin typeface="微软雅黑" panose="020B0503020204020204" pitchFamily="34" charset="-122"/>
                <a:ea typeface="微软雅黑" panose="020B0503020204020204" pitchFamily="34" charset="-122"/>
                <a:sym typeface="+mn-ea"/>
              </a:rPr>
              <a:t>是</a:t>
            </a:r>
            <a:endParaRPr lang="zh-CN" altLang="en-US" sz="2000" b="1" dirty="0">
              <a:solidFill>
                <a:srgbClr val="C00000"/>
              </a:solidFill>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2000" b="1" dirty="0">
                <a:latin typeface="微软雅黑" panose="020B0503020204020204" pitchFamily="34" charset="-122"/>
                <a:ea typeface="微软雅黑" panose="020B0503020204020204" pitchFamily="34" charset="-122"/>
                <a:sym typeface="+mn-ea"/>
              </a:rPr>
              <a:t>药品注册分类：</a:t>
            </a:r>
            <a:r>
              <a:rPr lang="zh-CN" altLang="en-US" sz="2000" b="1" dirty="0">
                <a:solidFill>
                  <a:srgbClr val="C00000"/>
                </a:solidFill>
                <a:latin typeface="微软雅黑" panose="020B0503020204020204" pitchFamily="34" charset="-122"/>
                <a:ea typeface="微软雅黑" panose="020B0503020204020204" pitchFamily="34" charset="-122"/>
                <a:sym typeface="+mn-ea"/>
              </a:rPr>
              <a:t>治疗用生物制品1类</a:t>
            </a:r>
            <a:endParaRPr lang="zh-CN" altLang="en-US" sz="2000" b="1" dirty="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2000" b="1" dirty="0">
                <a:latin typeface="微软雅黑" panose="020B0503020204020204" pitchFamily="34" charset="-122"/>
                <a:ea typeface="微软雅黑" panose="020B0503020204020204" pitchFamily="34" charset="-122"/>
              </a:rPr>
              <a:t>是否为自主知识产权的创新药：</a:t>
            </a:r>
            <a:r>
              <a:rPr lang="zh-CN" altLang="en-US" sz="2400" b="1" dirty="0">
                <a:solidFill>
                  <a:srgbClr val="C00000"/>
                </a:solidFill>
                <a:latin typeface="微软雅黑" panose="020B0503020204020204" pitchFamily="34" charset="-122"/>
                <a:ea typeface="微软雅黑" panose="020B0503020204020204" pitchFamily="34" charset="-122"/>
              </a:rPr>
              <a:t>是</a:t>
            </a:r>
            <a:r>
              <a:rPr lang="zh-CN" altLang="en-US" dirty="0">
                <a:solidFill>
                  <a:srgbClr val="C00000"/>
                </a:solidFill>
                <a:latin typeface="微软雅黑" panose="020B0503020204020204" pitchFamily="34" charset="-122"/>
                <a:ea typeface="微软雅黑" panose="020B0503020204020204" pitchFamily="34" charset="-122"/>
              </a:rPr>
              <a:t> </a:t>
            </a:r>
            <a:endParaRPr lang="zh-CN" altLang="en-US" b="1" dirty="0">
              <a:solidFill>
                <a:srgbClr val="399CB5"/>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6482080" y="4443730"/>
            <a:ext cx="5144770" cy="2192655"/>
            <a:chOff x="9684" y="6823"/>
            <a:chExt cx="8102" cy="3453"/>
          </a:xfrm>
        </p:grpSpPr>
        <p:sp>
          <p:nvSpPr>
            <p:cNvPr id="4" name="文本框 3"/>
            <p:cNvSpPr txBox="1"/>
            <p:nvPr/>
          </p:nvSpPr>
          <p:spPr>
            <a:xfrm>
              <a:off x="9684" y="7606"/>
              <a:ext cx="8103" cy="2671"/>
            </a:xfrm>
            <a:prstGeom prst="rect">
              <a:avLst/>
            </a:prstGeom>
            <a:noFill/>
            <a:ln w="28575">
              <a:solidFill>
                <a:srgbClr val="3D949F"/>
              </a:solidFill>
              <a:prstDash val="sysDot"/>
            </a:ln>
          </p:spPr>
          <p:txBody>
            <a:bodyPr wrap="square">
              <a:noAutofit/>
            </a:bodyPr>
            <a:lstStyle/>
            <a:p>
              <a:pPr indent="0" algn="l" fontAlgn="auto">
                <a:lnSpc>
                  <a:spcPct val="200000"/>
                </a:lnSpc>
                <a:buClrTx/>
                <a:buSzTx/>
                <a:buFont typeface="Wingdings" panose="05000000000000000000" pitchFamily="2" charset="2"/>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①</a:t>
              </a:r>
              <a:r>
                <a:rPr lang="zh-CN" altLang="en-US" sz="1500" b="1" dirty="0">
                  <a:latin typeface="微软雅黑" panose="020B0503020204020204" pitchFamily="34" charset="-122"/>
                  <a:ea typeface="微软雅黑" panose="020B0503020204020204" pitchFamily="34" charset="-122"/>
                  <a:sym typeface="+mn-ea"/>
                </a:rPr>
                <a:t>作用时间持久，患者无需反复用药；</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200000"/>
                </a:lnSpc>
              </a:pPr>
              <a:r>
                <a:rPr lang="zh-CN" altLang="en-US" sz="1500" b="1" dirty="0">
                  <a:latin typeface="微软雅黑" panose="020B0503020204020204" pitchFamily="34" charset="-122"/>
                  <a:ea typeface="微软雅黑" panose="020B0503020204020204" pitchFamily="34" charset="-122"/>
                  <a:sym typeface="+mn-ea"/>
                </a:rPr>
                <a:t>②单次给药剂量为其他PEG-rhG-CSF</a:t>
              </a:r>
              <a:r>
                <a:rPr lang="zh-CN" altLang="en-US" sz="1600" b="1" dirty="0">
                  <a:solidFill>
                    <a:srgbClr val="C00000"/>
                  </a:solidFill>
                  <a:latin typeface="微软雅黑" panose="020B0503020204020204" pitchFamily="34" charset="-122"/>
                  <a:ea typeface="微软雅黑" panose="020B0503020204020204" pitchFamily="34" charset="-122"/>
                  <a:sym typeface="+mn-ea"/>
                </a:rPr>
                <a:t>剂量</a:t>
              </a:r>
              <a:r>
                <a:rPr lang="en-US" altLang="zh-CN" sz="1600" b="1" dirty="0">
                  <a:solidFill>
                    <a:srgbClr val="C00000"/>
                  </a:solidFill>
                  <a:latin typeface="微软雅黑" panose="020B0503020204020204" pitchFamily="34" charset="-122"/>
                  <a:ea typeface="微软雅黑" panose="020B0503020204020204" pitchFamily="34" charset="-122"/>
                  <a:sym typeface="+mn-ea"/>
                </a:rPr>
                <a:t>1/3</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，仅</a:t>
              </a:r>
              <a:r>
                <a:rPr lang="zh-CN" altLang="en-US" sz="1600" b="1" dirty="0">
                  <a:solidFill>
                    <a:srgbClr val="C00000"/>
                  </a:solidFill>
                  <a:latin typeface="微软雅黑" panose="020B0503020204020204" pitchFamily="34" charset="-122"/>
                  <a:ea typeface="微软雅黑" panose="020B0503020204020204" pitchFamily="34" charset="-122"/>
                  <a:sym typeface="+mn-ea"/>
                </a:rPr>
                <a:t>给药</a:t>
              </a:r>
              <a:r>
                <a:rPr lang="en-US" altLang="zh-CN" sz="1600" b="1" dirty="0">
                  <a:solidFill>
                    <a:srgbClr val="C00000"/>
                  </a:solidFill>
                  <a:latin typeface="微软雅黑" panose="020B0503020204020204" pitchFamily="34" charset="-122"/>
                  <a:ea typeface="微软雅黑" panose="020B0503020204020204" pitchFamily="34" charset="-122"/>
                  <a:sym typeface="+mn-ea"/>
                </a:rPr>
                <a:t>1</a:t>
              </a:r>
              <a:r>
                <a:rPr lang="zh-CN" altLang="en-US" sz="1600" b="1" dirty="0">
                  <a:solidFill>
                    <a:srgbClr val="C00000"/>
                  </a:solidFill>
                  <a:latin typeface="微软雅黑" panose="020B0503020204020204" pitchFamily="34" charset="-122"/>
                  <a:ea typeface="微软雅黑" panose="020B0503020204020204" pitchFamily="34" charset="-122"/>
                  <a:sym typeface="+mn-ea"/>
                </a:rPr>
                <a:t>次，有潜在降低不良反应优势</a:t>
              </a:r>
              <a:r>
                <a:rPr lang="en-US" altLang="zh-CN" sz="1600" b="1" baseline="30000" dirty="0">
                  <a:solidFill>
                    <a:srgbClr val="C00000"/>
                  </a:solidFill>
                  <a:latin typeface="微软雅黑" panose="020B0503020204020204" pitchFamily="34" charset="-122"/>
                  <a:ea typeface="微软雅黑" panose="020B0503020204020204" pitchFamily="34" charset="-122"/>
                  <a:sym typeface="+mn-ea"/>
                </a:rPr>
                <a:t>1-5</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200000"/>
                </a:lnSpc>
              </a:pP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l">
                <a:lnSpc>
                  <a:spcPct val="200000"/>
                </a:lnSpc>
                <a:buClrTx/>
                <a:buSzTx/>
                <a:buFont typeface="Wingdings" panose="05000000000000000000" pitchFamily="2" charset="2"/>
                <a:buChar char="u"/>
              </a:pPr>
              <a:endParaRPr lang="zh-CN" altLang="en-US" sz="1400" b="1" dirty="0">
                <a:solidFill>
                  <a:srgbClr val="399CB5"/>
                </a:solidFill>
                <a:latin typeface="微软雅黑" panose="020B0503020204020204" pitchFamily="34" charset="-122"/>
                <a:ea typeface="微软雅黑" panose="020B0503020204020204" pitchFamily="34" charset="-122"/>
              </a:endParaRPr>
            </a:p>
          </p:txBody>
        </p:sp>
        <p:sp>
          <p:nvSpPr>
            <p:cNvPr id="5" name="矩形 4"/>
            <p:cNvSpPr/>
            <p:nvPr/>
          </p:nvSpPr>
          <p:spPr>
            <a:xfrm>
              <a:off x="11360" y="6823"/>
              <a:ext cx="4752" cy="678"/>
            </a:xfrm>
            <a:prstGeom prst="rect">
              <a:avLst/>
            </a:prstGeom>
            <a:solidFill>
              <a:srgbClr val="218896"/>
            </a:solidFill>
            <a:ln>
              <a:solidFill>
                <a:srgbClr val="399C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创新带来的患者获益</a:t>
              </a:r>
              <a:endParaRPr lang="zh-CN" altLang="en-US" sz="2400" b="1" dirty="0">
                <a:latin typeface="微软雅黑" panose="020B0503020204020204" pitchFamily="34" charset="-122"/>
                <a:ea typeface="微软雅黑" panose="020B0503020204020204" pitchFamily="34" charset="-122"/>
              </a:endParaRPr>
            </a:p>
          </p:txBody>
        </p:sp>
      </p:grpSp>
      <p:sp>
        <p:nvSpPr>
          <p:cNvPr id="2" name="文本框 1"/>
          <p:cNvSpPr txBox="1"/>
          <p:nvPr/>
        </p:nvSpPr>
        <p:spPr>
          <a:xfrm>
            <a:off x="648335" y="6223635"/>
            <a:ext cx="4110355" cy="553085"/>
          </a:xfrm>
          <a:prstGeom prst="rect">
            <a:avLst/>
          </a:prstGeom>
          <a:noFill/>
        </p:spPr>
        <p:txBody>
          <a:bodyPr wrap="square" rtlCol="0">
            <a:spAutoFit/>
          </a:bodyPr>
          <a:lstStyle/>
          <a:p>
            <a:pPr marL="342900" indent="-342900">
              <a:buFont typeface="+mj-lt"/>
              <a:buAutoNum type="arabicPeriod"/>
            </a:pPr>
            <a:r>
              <a:rPr kumimoji="1" lang="zh-CN" altLang="en-US" sz="600" dirty="0">
                <a:latin typeface="微软雅黑 Light" panose="020B0502040204020203" pitchFamily="34" charset="-122"/>
                <a:ea typeface="微软雅黑 Light" panose="020B0502040204020203" pitchFamily="34" charset="-122"/>
                <a:sym typeface="+mn-ea"/>
              </a:rPr>
              <a:t>珮金</a:t>
            </a:r>
            <a:r>
              <a:rPr kumimoji="1" lang="zh-CN" altLang="en-US" sz="600" baseline="30000" dirty="0">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sym typeface="+mn-ea"/>
              </a:rPr>
              <a:t>说明书</a:t>
            </a:r>
            <a:r>
              <a:rPr kumimoji="1" lang="en-US" altLang="zh-CN" sz="600" dirty="0">
                <a:latin typeface="微软雅黑 Light" panose="020B0502040204020203" pitchFamily="34" charset="-122"/>
                <a:ea typeface="微软雅黑 Light" panose="020B0502040204020203" pitchFamily="34" charset="-122"/>
                <a:sym typeface="+mn-ea"/>
              </a:rPr>
              <a:t>.</a:t>
            </a:r>
            <a:endParaRPr kumimoji="1" lang="en-US" altLang="zh-CN" sz="600" dirty="0">
              <a:latin typeface="微软雅黑 Light" panose="020B0502040204020203" pitchFamily="34" charset="-122"/>
              <a:ea typeface="微软雅黑 Light" panose="020B0502040204020203" pitchFamily="34" charset="-122"/>
            </a:endParaRPr>
          </a:p>
          <a:p>
            <a:pPr marL="342900" indent="-342900">
              <a:buFont typeface="+mj-lt"/>
              <a:buAutoNum type="arabicPeriod"/>
            </a:pPr>
            <a:r>
              <a:rPr kumimoji="1" lang="zh-CN" altLang="en-US" sz="600" dirty="0">
                <a:latin typeface="微软雅黑 Light" panose="020B0502040204020203" pitchFamily="34" charset="-122"/>
                <a:ea typeface="微软雅黑 Light" panose="020B0502040204020203" pitchFamily="34" charset="-122"/>
                <a:sym typeface="+mn-ea"/>
              </a:rPr>
              <a:t>艾多</a:t>
            </a:r>
            <a:r>
              <a:rPr kumimoji="1" lang="zh-CN" altLang="en-US" sz="600" baseline="30000" dirty="0">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sym typeface="+mn-ea"/>
              </a:rPr>
              <a:t>说明书</a:t>
            </a:r>
            <a:endParaRPr kumimoji="1" lang="en-US" altLang="zh-CN" sz="600" dirty="0">
              <a:latin typeface="微软雅黑 Light" panose="020B0502040204020203" pitchFamily="34" charset="-122"/>
              <a:ea typeface="微软雅黑 Light" panose="020B0502040204020203" pitchFamily="34" charset="-122"/>
            </a:endParaRPr>
          </a:p>
          <a:p>
            <a:pPr marL="342900" indent="-342900">
              <a:buFont typeface="+mj-lt"/>
              <a:buAutoNum type="arabicPeriod"/>
            </a:pPr>
            <a:r>
              <a:rPr kumimoji="1" lang="zh-CN" altLang="en-US" sz="600" dirty="0">
                <a:latin typeface="微软雅黑 Light" panose="020B0502040204020203" pitchFamily="34" charset="-122"/>
                <a:ea typeface="微软雅黑 Light" panose="020B0502040204020203" pitchFamily="34" charset="-122"/>
                <a:sym typeface="+mn-ea"/>
              </a:rPr>
              <a:t>新瑞白</a:t>
            </a:r>
            <a:r>
              <a:rPr kumimoji="1" lang="zh-CN" altLang="en-US" sz="600" baseline="30000" dirty="0">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sym typeface="+mn-ea"/>
              </a:rPr>
              <a:t>说明书</a:t>
            </a:r>
            <a:endParaRPr kumimoji="1" lang="en-US" altLang="zh-CN" sz="600" dirty="0">
              <a:latin typeface="微软雅黑 Light" panose="020B0502040204020203" pitchFamily="34" charset="-122"/>
              <a:ea typeface="微软雅黑 Light" panose="020B0502040204020203" pitchFamily="34" charset="-122"/>
            </a:endParaRPr>
          </a:p>
          <a:p>
            <a:pPr marL="342900" indent="-342900">
              <a:buFont typeface="+mj-lt"/>
              <a:buAutoNum type="arabicPeriod"/>
            </a:pPr>
            <a:r>
              <a:rPr kumimoji="1" lang="zh-CN" altLang="en-US" sz="600" dirty="0">
                <a:latin typeface="微软雅黑 Light" panose="020B0502040204020203" pitchFamily="34" charset="-122"/>
                <a:ea typeface="微软雅黑 Light" panose="020B0502040204020203" pitchFamily="34" charset="-122"/>
                <a:sym typeface="+mn-ea"/>
              </a:rPr>
              <a:t>津优力</a:t>
            </a:r>
            <a:r>
              <a:rPr kumimoji="1" lang="zh-CN" altLang="en-US" sz="600" baseline="30000" dirty="0">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zh-CN" altLang="en-US" sz="600" dirty="0" smtClean="0">
                <a:latin typeface="微软雅黑 Light" panose="020B0502040204020203" pitchFamily="34" charset="-122"/>
                <a:ea typeface="微软雅黑 Light" panose="020B0502040204020203" pitchFamily="34" charset="-122"/>
                <a:sym typeface="+mn-ea"/>
              </a:rPr>
              <a:t>说明书</a:t>
            </a:r>
            <a:endParaRPr kumimoji="1" lang="en-US" altLang="zh-CN" sz="600" dirty="0" smtClean="0">
              <a:latin typeface="微软雅黑 Light" panose="020B0502040204020203" pitchFamily="34" charset="-122"/>
              <a:ea typeface="微软雅黑 Light" panose="020B0502040204020203" pitchFamily="34" charset="-122"/>
            </a:endParaRPr>
          </a:p>
          <a:p>
            <a:pPr marL="342900" indent="-342900">
              <a:buFont typeface="+mj-lt"/>
              <a:buAutoNum type="arabicPeriod"/>
            </a:pPr>
            <a:r>
              <a:rPr kumimoji="1" lang="zh-CN" altLang="en-US" sz="600" dirty="0">
                <a:latin typeface="微软雅黑 Light" panose="020B0502040204020203" pitchFamily="34" charset="-122"/>
                <a:ea typeface="微软雅黑 Light" panose="020B0502040204020203" pitchFamily="34" charset="-122"/>
                <a:sym typeface="+mn-ea"/>
              </a:rPr>
              <a:t>珮金</a:t>
            </a:r>
            <a:r>
              <a:rPr kumimoji="1" lang="zh-CN" altLang="en-US" sz="600" baseline="30000" dirty="0">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a:t>
            </a:r>
            <a:r>
              <a:rPr kumimoji="1" lang="en-US" altLang="zh-CN" sz="600" dirty="0">
                <a:latin typeface="微软雅黑 Light" panose="020B0502040204020203" pitchFamily="34" charset="-122"/>
                <a:ea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sym typeface="+mn-ea"/>
              </a:rPr>
              <a:t>临床三期研究总结报</a:t>
            </a:r>
            <a:endParaRPr kumimoji="1" lang="zh-CN" altLang="en-US" sz="600" dirty="0">
              <a:latin typeface="微软雅黑 Light" panose="020B0502040204020203" pitchFamily="34" charset="-122"/>
              <a:ea typeface="微软雅黑 Light" panose="020B0502040204020203" pitchFamily="34" charset="-122"/>
              <a:sym typeface="+mn-ea"/>
            </a:endParaRPr>
          </a:p>
        </p:txBody>
      </p:sp>
      <p:pic>
        <p:nvPicPr>
          <p:cNvPr id="11" name="图片 10"/>
          <p:cNvPicPr>
            <a:picLocks noChangeAspect="1"/>
          </p:cNvPicPr>
          <p:nvPr>
            <p:custDataLst>
              <p:tags r:id="rId1"/>
            </p:custDataLst>
          </p:nvPr>
        </p:nvPicPr>
        <p:blipFill>
          <a:blip r:embed="rId2"/>
          <a:stretch>
            <a:fillRect/>
          </a:stretch>
        </p:blipFill>
        <p:spPr>
          <a:xfrm>
            <a:off x="1335405" y="6352540"/>
            <a:ext cx="323850" cy="424180"/>
          </a:xfrm>
          <a:prstGeom prst="rect">
            <a:avLst/>
          </a:prstGeom>
        </p:spPr>
      </p:pic>
      <p:pic>
        <p:nvPicPr>
          <p:cNvPr id="12" name="图片 11" descr="微信图片_20220111170021"/>
          <p:cNvPicPr>
            <a:picLocks noChangeAspect="1"/>
          </p:cNvPicPr>
          <p:nvPr>
            <p:custDataLst>
              <p:tags r:id="rId3"/>
            </p:custDataLst>
          </p:nvPr>
        </p:nvPicPr>
        <p:blipFill>
          <a:blip r:embed="rId4"/>
          <a:stretch>
            <a:fillRect/>
          </a:stretch>
        </p:blipFill>
        <p:spPr>
          <a:xfrm>
            <a:off x="9870369" y="173354"/>
            <a:ext cx="2110175" cy="475203"/>
          </a:xfrm>
          <a:prstGeom prst="rect">
            <a:avLst/>
          </a:prstGeom>
        </p:spPr>
      </p:pic>
      <p:sp>
        <p:nvSpPr>
          <p:cNvPr id="9" name="左弧形箭头 8"/>
          <p:cNvSpPr/>
          <p:nvPr/>
        </p:nvSpPr>
        <p:spPr>
          <a:xfrm>
            <a:off x="5567045" y="3051810"/>
            <a:ext cx="831850" cy="2241550"/>
          </a:xfrm>
          <a:prstGeom prst="curvedRightArrow">
            <a:avLst/>
          </a:prstGeom>
          <a:solidFill>
            <a:srgbClr val="218896"/>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solidFill>
                <a:schemeClr val="tx1"/>
              </a:solidFill>
            </a:endParaRPr>
          </a:p>
        </p:txBody>
      </p:sp>
    </p:spTree>
  </p:cSld>
  <p:clrMapOvr>
    <a:masterClrMapping/>
  </p:clrMapOvr>
  <p:transition spd="slow" advClick="0" advTm="2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914400" y="1329055"/>
            <a:ext cx="4968240" cy="1657985"/>
          </a:xfrm>
          <a:prstGeom prst="roundRect">
            <a:avLst>
              <a:gd name="adj" fmla="val 91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866140" y="3670935"/>
            <a:ext cx="4968240" cy="1902460"/>
          </a:xfrm>
          <a:prstGeom prst="roundRect">
            <a:avLst>
              <a:gd name="adj" fmla="val 91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p:cNvSpPr/>
          <p:nvPr/>
        </p:nvSpPr>
        <p:spPr>
          <a:xfrm>
            <a:off x="6410960" y="1329055"/>
            <a:ext cx="4869815" cy="1657350"/>
          </a:xfrm>
          <a:prstGeom prst="roundRect">
            <a:avLst>
              <a:gd name="adj" fmla="val 91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50000"/>
              </a:lnSpc>
              <a:buClrTx/>
              <a:buSzTx/>
              <a:buFontTx/>
            </a:pP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28" name="矩形: 圆角 27"/>
          <p:cNvSpPr/>
          <p:nvPr/>
        </p:nvSpPr>
        <p:spPr>
          <a:xfrm>
            <a:off x="6312535" y="3658235"/>
            <a:ext cx="4968240" cy="1880870"/>
          </a:xfrm>
          <a:prstGeom prst="roundRect">
            <a:avLst>
              <a:gd name="adj" fmla="val 91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Rectangle 42"/>
          <p:cNvSpPr/>
          <p:nvPr/>
        </p:nvSpPr>
        <p:spPr>
          <a:xfrm flipH="1">
            <a:off x="2049469" y="886087"/>
            <a:ext cx="3028164" cy="418226"/>
          </a:xfrm>
          <a:prstGeom prst="rect">
            <a:avLst/>
          </a:prstGeom>
          <a:noFill/>
          <a:ln w="12700" cap="flat" cmpd="sng" algn="ctr">
            <a:noFill/>
            <a:prstDash val="solid"/>
          </a:ln>
          <a:effectLst/>
        </p:spPr>
        <p:txBody>
          <a:bodyPr lIns="121889" tIns="0" rIns="121889" bIns="0" rtlCol="0" anchor="t"/>
          <a:lstStyle/>
          <a:p>
            <a:r>
              <a:rPr lang="zh-CN" altLang="en-US" sz="2000" b="1" dirty="0">
                <a:solidFill>
                  <a:srgbClr val="218896"/>
                </a:solidFill>
                <a:latin typeface="微软雅黑" panose="020B0503020204020204" pitchFamily="34" charset="-122"/>
                <a:ea typeface="微软雅黑" panose="020B0503020204020204" pitchFamily="34" charset="-122"/>
                <a:sym typeface="思源黑体" panose="020B0800000000000000" pitchFamily="34" charset="-122"/>
              </a:rPr>
              <a:t>对</a:t>
            </a:r>
            <a:r>
              <a:rPr lang="zh-CN" altLang="en-US" sz="2000" b="1" dirty="0">
                <a:solidFill>
                  <a:srgbClr val="218896"/>
                </a:solidFill>
                <a:latin typeface="微软雅黑" panose="020B0503020204020204" pitchFamily="34" charset="-122"/>
                <a:ea typeface="微软雅黑" panose="020B0503020204020204" pitchFamily="34" charset="-122"/>
                <a:cs typeface="+mn-ea"/>
                <a:sym typeface="思源黑体" panose="020B0800000000000000" pitchFamily="34" charset="-122"/>
              </a:rPr>
              <a:t>公共健康的影响</a:t>
            </a:r>
            <a:endParaRPr lang="zh-CN" altLang="en-US" sz="2000" b="1" dirty="0">
              <a:solidFill>
                <a:srgbClr val="218896"/>
              </a:solidFill>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sp>
        <p:nvSpPr>
          <p:cNvPr id="30" name="Rectangle 42"/>
          <p:cNvSpPr/>
          <p:nvPr/>
        </p:nvSpPr>
        <p:spPr>
          <a:xfrm flipH="1">
            <a:off x="7482667" y="889000"/>
            <a:ext cx="2627976" cy="354470"/>
          </a:xfrm>
          <a:prstGeom prst="rect">
            <a:avLst/>
          </a:prstGeom>
          <a:noFill/>
          <a:ln w="12700" cap="flat" cmpd="sng" algn="ctr">
            <a:noFill/>
            <a:prstDash val="solid"/>
          </a:ln>
          <a:effectLst/>
        </p:spPr>
        <p:txBody>
          <a:bodyPr lIns="121889" tIns="0" rIns="121889" bIns="0" rtlCol="0" anchor="t"/>
          <a:lstStyle/>
          <a:p>
            <a:r>
              <a:rPr lang="zh-CN" altLang="en-US" sz="2000" b="1" dirty="0">
                <a:solidFill>
                  <a:srgbClr val="218896"/>
                </a:solidFill>
                <a:latin typeface="微软雅黑" panose="020B0503020204020204" pitchFamily="34" charset="-122"/>
                <a:ea typeface="微软雅黑" panose="020B0503020204020204" pitchFamily="34" charset="-122"/>
                <a:sym typeface="思源黑体" panose="020B0800000000000000" pitchFamily="34" charset="-122"/>
              </a:rPr>
              <a:t>符合“保基本”原则</a:t>
            </a:r>
            <a:endParaRPr lang="zh-CN" altLang="en-US" sz="2000" b="1"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sp>
        <p:nvSpPr>
          <p:cNvPr id="31" name="Rectangle 42"/>
          <p:cNvSpPr/>
          <p:nvPr/>
        </p:nvSpPr>
        <p:spPr>
          <a:xfrm flipH="1">
            <a:off x="2238128" y="3277208"/>
            <a:ext cx="3028163" cy="621336"/>
          </a:xfrm>
          <a:prstGeom prst="rect">
            <a:avLst/>
          </a:prstGeom>
          <a:noFill/>
          <a:ln w="12700" cap="flat" cmpd="sng" algn="ctr">
            <a:noFill/>
            <a:prstDash val="solid"/>
          </a:ln>
          <a:effectLst/>
        </p:spPr>
        <p:txBody>
          <a:bodyPr lIns="121889" tIns="0" rIns="121889" bIns="0" rtlCol="0" anchor="t"/>
          <a:lstStyle/>
          <a:p>
            <a:r>
              <a:rPr lang="zh-CN" altLang="en-US" sz="2000" b="1" dirty="0">
                <a:solidFill>
                  <a:srgbClr val="218896"/>
                </a:solidFill>
                <a:latin typeface="微软雅黑" panose="020B0503020204020204" pitchFamily="34" charset="-122"/>
                <a:ea typeface="微软雅黑" panose="020B0503020204020204" pitchFamily="34" charset="-122"/>
                <a:sym typeface="思源黑体" panose="020B0800000000000000" pitchFamily="34" charset="-122"/>
              </a:rPr>
              <a:t>弥补目录短板</a:t>
            </a:r>
            <a:r>
              <a:rPr lang="zh-CN" altLang="en-US" sz="2000" b="1" baseline="30000" dirty="0">
                <a:solidFill>
                  <a:srgbClr val="218896"/>
                </a:solidFill>
                <a:latin typeface="微软雅黑" panose="020B0503020204020204" pitchFamily="34" charset="-122"/>
                <a:ea typeface="微软雅黑" panose="020B0503020204020204" pitchFamily="34" charset="-122"/>
                <a:sym typeface="思源黑体" panose="020B0800000000000000" pitchFamily="34" charset="-122"/>
              </a:rPr>
              <a:t>4-9</a:t>
            </a:r>
            <a:endParaRPr lang="zh-CN" altLang="en-US" sz="2000" b="1" baseline="30000" dirty="0">
              <a:solidFill>
                <a:srgbClr val="218896"/>
              </a:solidFill>
              <a:latin typeface="微软雅黑" panose="020B0503020204020204" pitchFamily="34" charset="-122"/>
              <a:ea typeface="微软雅黑" panose="020B0503020204020204" pitchFamily="34" charset="-122"/>
              <a:sym typeface="思源黑体" panose="020B0800000000000000" pitchFamily="34" charset="-122"/>
            </a:endParaRPr>
          </a:p>
        </p:txBody>
      </p:sp>
      <p:sp>
        <p:nvSpPr>
          <p:cNvPr id="32" name="Rectangle 42"/>
          <p:cNvSpPr/>
          <p:nvPr/>
        </p:nvSpPr>
        <p:spPr>
          <a:xfrm flipH="1">
            <a:off x="7715726" y="3289908"/>
            <a:ext cx="2701963" cy="531455"/>
          </a:xfrm>
          <a:prstGeom prst="rect">
            <a:avLst/>
          </a:prstGeom>
          <a:noFill/>
          <a:ln w="12700" cap="flat" cmpd="sng" algn="ctr">
            <a:noFill/>
            <a:prstDash val="solid"/>
          </a:ln>
          <a:effectLst/>
        </p:spPr>
        <p:txBody>
          <a:bodyPr lIns="121889" tIns="0" rIns="121889" bIns="0" rtlCol="0" anchor="t"/>
          <a:lstStyle/>
          <a:p>
            <a:r>
              <a:rPr lang="zh-CN" altLang="en-US" sz="2000" b="1" dirty="0">
                <a:solidFill>
                  <a:srgbClr val="218896"/>
                </a:solidFill>
                <a:latin typeface="微软雅黑" panose="020B0503020204020204" pitchFamily="34" charset="-122"/>
                <a:ea typeface="微软雅黑" panose="020B0503020204020204" pitchFamily="34" charset="-122"/>
                <a:cs typeface="+mn-ea"/>
                <a:sym typeface="思源黑体" panose="020B0800000000000000" pitchFamily="34" charset="-122"/>
              </a:rPr>
              <a:t>临床管理便利</a:t>
            </a:r>
            <a:r>
              <a:rPr lang="en-US" altLang="zh-CN" sz="2000" b="1" baseline="30000" dirty="0">
                <a:solidFill>
                  <a:srgbClr val="218896"/>
                </a:solidFill>
                <a:latin typeface="微软雅黑" panose="020B0503020204020204" pitchFamily="34" charset="-122"/>
                <a:ea typeface="微软雅黑" panose="020B0503020204020204" pitchFamily="34" charset="-122"/>
                <a:cs typeface="+mn-ea"/>
                <a:sym typeface="思源黑体" panose="020B0800000000000000" pitchFamily="34" charset="-122"/>
              </a:rPr>
              <a:t>1,10</a:t>
            </a:r>
            <a:endParaRPr lang="en-US" altLang="zh-CN" sz="2000" b="1" baseline="30000" dirty="0">
              <a:solidFill>
                <a:srgbClr val="218896"/>
              </a:solidFill>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sp>
        <p:nvSpPr>
          <p:cNvPr id="33" name="Rectangle 42"/>
          <p:cNvSpPr/>
          <p:nvPr/>
        </p:nvSpPr>
        <p:spPr>
          <a:xfrm flipH="1">
            <a:off x="1010920" y="1584257"/>
            <a:ext cx="4871720" cy="1146175"/>
          </a:xfrm>
          <a:prstGeom prst="rect">
            <a:avLst/>
          </a:prstGeom>
          <a:noFill/>
          <a:ln w="12700" cap="flat" cmpd="sng" algn="ctr">
            <a:noFill/>
            <a:prstDash val="solid"/>
          </a:ln>
          <a:effectLst/>
        </p:spPr>
        <p:txBody>
          <a:bodyPr lIns="121889" tIns="0" rIns="121889" bIns="0" rtlCol="0" anchor="t"/>
          <a:lstStyle/>
          <a:p>
            <a:pPr>
              <a:lnSpc>
                <a:spcPct val="150000"/>
              </a:lnSpc>
              <a:spcAft>
                <a:spcPts val="600"/>
              </a:spcAft>
            </a:pPr>
            <a:r>
              <a:rPr lang="zh-CN" altLang="en-US" sz="1600" b="1" dirty="0">
                <a:solidFill>
                  <a:schemeClr val="tx1"/>
                </a:solidFill>
                <a:latin typeface="微软雅黑" panose="020B0503020204020204" pitchFamily="34" charset="-122"/>
                <a:ea typeface="微软雅黑" panose="020B0503020204020204" pitchFamily="34" charset="-122"/>
                <a:sym typeface="思源黑体" panose="020B0800000000000000" pitchFamily="34" charset="-122"/>
              </a:rPr>
              <a:t>①我国</a:t>
            </a:r>
            <a:r>
              <a:rPr lang="en-US" altLang="zh-CN" sz="1600" b="1" dirty="0">
                <a:solidFill>
                  <a:schemeClr val="tx1"/>
                </a:solidFill>
                <a:latin typeface="微软雅黑" panose="020B0503020204020204" pitchFamily="34" charset="-122"/>
                <a:ea typeface="微软雅黑" panose="020B0503020204020204" pitchFamily="34" charset="-122"/>
                <a:sym typeface="思源黑体" panose="020B0800000000000000" pitchFamily="34" charset="-122"/>
              </a:rPr>
              <a:t>FN</a:t>
            </a:r>
            <a:r>
              <a:rPr lang="zh-CN" altLang="en-US" sz="1600" b="1" dirty="0">
                <a:solidFill>
                  <a:schemeClr val="tx1"/>
                </a:solidFill>
                <a:latin typeface="微软雅黑" panose="020B0503020204020204" pitchFamily="34" charset="-122"/>
                <a:ea typeface="微软雅黑" panose="020B0503020204020204" pitchFamily="34" charset="-122"/>
                <a:sym typeface="思源黑体" panose="020B0800000000000000" pitchFamily="34" charset="-122"/>
              </a:rPr>
              <a:t>年发病患者总数约为</a:t>
            </a:r>
            <a:r>
              <a:rPr lang="en-US" altLang="zh-CN" sz="1600" b="1" dirty="0">
                <a:solidFill>
                  <a:srgbClr val="C00000"/>
                </a:solidFill>
                <a:latin typeface="微软雅黑" panose="020B0503020204020204" pitchFamily="34" charset="-122"/>
                <a:ea typeface="微软雅黑" panose="020B0503020204020204" pitchFamily="34" charset="-122"/>
                <a:sym typeface="思源黑体" panose="020B0800000000000000" pitchFamily="34" charset="-122"/>
              </a:rPr>
              <a:t>66</a:t>
            </a:r>
            <a:r>
              <a:rPr lang="zh-CN" altLang="en-US" sz="1600" b="1" dirty="0">
                <a:solidFill>
                  <a:srgbClr val="C00000"/>
                </a:solidFill>
                <a:latin typeface="微软雅黑" panose="020B0503020204020204" pitchFamily="34" charset="-122"/>
                <a:ea typeface="微软雅黑" panose="020B0503020204020204" pitchFamily="34" charset="-122"/>
                <a:sym typeface="思源黑体" panose="020B0800000000000000" pitchFamily="34" charset="-122"/>
              </a:rPr>
              <a:t>万至</a:t>
            </a:r>
            <a:r>
              <a:rPr lang="en-US" altLang="zh-CN" sz="1600" b="1" dirty="0">
                <a:solidFill>
                  <a:srgbClr val="C00000"/>
                </a:solidFill>
                <a:latin typeface="微软雅黑" panose="020B0503020204020204" pitchFamily="34" charset="-122"/>
                <a:ea typeface="微软雅黑" panose="020B0503020204020204" pitchFamily="34" charset="-122"/>
                <a:sym typeface="思源黑体" panose="020B0800000000000000" pitchFamily="34" charset="-122"/>
              </a:rPr>
              <a:t>106</a:t>
            </a:r>
            <a:r>
              <a:rPr lang="zh-CN" altLang="en-US" sz="1600" b="1" dirty="0">
                <a:solidFill>
                  <a:srgbClr val="C00000"/>
                </a:solidFill>
                <a:latin typeface="微软雅黑" panose="020B0503020204020204" pitchFamily="34" charset="-122"/>
                <a:ea typeface="微软雅黑" panose="020B0503020204020204" pitchFamily="34" charset="-122"/>
                <a:sym typeface="思源黑体" panose="020B0800000000000000" pitchFamily="34" charset="-122"/>
              </a:rPr>
              <a:t>万</a:t>
            </a:r>
            <a:r>
              <a:rPr lang="en-US" altLang="zh-CN" sz="1600" b="1" baseline="30000" dirty="0">
                <a:solidFill>
                  <a:srgbClr val="C00000"/>
                </a:solidFill>
                <a:latin typeface="微软雅黑" panose="020B0503020204020204" pitchFamily="34" charset="-122"/>
                <a:ea typeface="微软雅黑" panose="020B0503020204020204" pitchFamily="34" charset="-122"/>
                <a:sym typeface="思源黑体" panose="020B0800000000000000" pitchFamily="34" charset="-122"/>
              </a:rPr>
              <a:t>1-3</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800000000000000" pitchFamily="34" charset="-122"/>
              </a:rPr>
              <a:t>。</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800000000000000" pitchFamily="34" charset="-122"/>
            </a:endParaRPr>
          </a:p>
          <a:p>
            <a:pPr>
              <a:lnSpc>
                <a:spcPct val="150000"/>
              </a:lnSpc>
              <a:spcAft>
                <a:spcPts val="600"/>
              </a:spcAft>
            </a:pPr>
            <a:r>
              <a:rPr lang="zh-CN" altLang="en-US" sz="1600" b="1" dirty="0">
                <a:latin typeface="微软雅黑" panose="020B0503020204020204" pitchFamily="34" charset="-122"/>
                <a:ea typeface="微软雅黑" panose="020B0503020204020204" pitchFamily="34" charset="-122"/>
                <a:sym typeface="思源黑体" panose="020B0800000000000000" pitchFamily="34" charset="-122"/>
              </a:rPr>
              <a:t>②对中性粒细胞减少症进行风险评估和规范性防治，</a:t>
            </a:r>
            <a:r>
              <a:rPr lang="zh-CN" altLang="en-US" sz="1600" b="1" dirty="0">
                <a:solidFill>
                  <a:srgbClr val="C00000"/>
                </a:solidFill>
                <a:latin typeface="微软雅黑" panose="020B0503020204020204" pitchFamily="34" charset="-122"/>
                <a:ea typeface="微软雅黑" panose="020B0503020204020204" pitchFamily="34" charset="-122"/>
                <a:sym typeface="思源黑体" panose="020B0800000000000000" pitchFamily="34" charset="-122"/>
              </a:rPr>
              <a:t>可降低</a:t>
            </a:r>
            <a:r>
              <a:rPr lang="zh-CN" altLang="en-US" sz="1600" b="1" dirty="0">
                <a:latin typeface="微软雅黑" panose="020B0503020204020204" pitchFamily="34" charset="-122"/>
                <a:ea typeface="微软雅黑" panose="020B0503020204020204" pitchFamily="34" charset="-122"/>
                <a:sym typeface="思源黑体" panose="020B0800000000000000" pitchFamily="34" charset="-122"/>
              </a:rPr>
              <a:t>并发症发生风险，</a:t>
            </a:r>
            <a:r>
              <a:rPr lang="zh-CN" altLang="en-US" sz="1600" b="1" dirty="0">
                <a:solidFill>
                  <a:srgbClr val="C00000"/>
                </a:solidFill>
                <a:latin typeface="微软雅黑" panose="020B0503020204020204" pitchFamily="34" charset="-122"/>
                <a:ea typeface="微软雅黑" panose="020B0503020204020204" pitchFamily="34" charset="-122"/>
                <a:sym typeface="思源黑体" panose="020B0800000000000000" pitchFamily="34" charset="-122"/>
              </a:rPr>
              <a:t>提高</a:t>
            </a:r>
            <a:r>
              <a:rPr lang="zh-CN" altLang="en-US" sz="1600" b="1" dirty="0">
                <a:latin typeface="微软雅黑" panose="020B0503020204020204" pitchFamily="34" charset="-122"/>
                <a:ea typeface="微软雅黑" panose="020B0503020204020204" pitchFamily="34" charset="-122"/>
                <a:sym typeface="思源黑体" panose="020B0800000000000000" pitchFamily="34" charset="-122"/>
              </a:rPr>
              <a:t>患者生存质量。</a:t>
            </a:r>
            <a:endParaRPr lang="en-US" altLang="zh-CN" sz="1600" b="1" dirty="0">
              <a:latin typeface="微软雅黑" panose="020B0503020204020204" pitchFamily="34" charset="-122"/>
              <a:ea typeface="微软雅黑" panose="020B0503020204020204" pitchFamily="34" charset="-122"/>
              <a:sym typeface="思源黑体" panose="020B0800000000000000" pitchFamily="34" charset="-122"/>
            </a:endParaRPr>
          </a:p>
        </p:txBody>
      </p:sp>
      <p:sp>
        <p:nvSpPr>
          <p:cNvPr id="34" name="Rectangle 42"/>
          <p:cNvSpPr/>
          <p:nvPr/>
        </p:nvSpPr>
        <p:spPr>
          <a:xfrm flipH="1">
            <a:off x="6555105" y="2159000"/>
            <a:ext cx="4723765" cy="621030"/>
          </a:xfrm>
          <a:prstGeom prst="rect">
            <a:avLst/>
          </a:prstGeom>
          <a:noFill/>
          <a:ln w="12700" cap="flat" cmpd="sng" algn="ctr">
            <a:noFill/>
            <a:prstDash val="solid"/>
          </a:ln>
          <a:effectLst/>
        </p:spPr>
        <p:txBody>
          <a:bodyPr lIns="121889" tIns="0" rIns="121889" bIns="0" rtlCol="0" anchor="t"/>
          <a:lstStyle/>
          <a:p>
            <a:pPr>
              <a:lnSpc>
                <a:spcPct val="150000"/>
              </a:lnSpc>
            </a:pPr>
            <a:r>
              <a:rPr lang="zh-CN" altLang="en-US" sz="1600" b="1" dirty="0">
                <a:solidFill>
                  <a:srgbClr val="000000"/>
                </a:solidFill>
                <a:latin typeface="微软雅黑" panose="020B0503020204020204" pitchFamily="34" charset="-122"/>
                <a:ea typeface="微软雅黑" panose="020B0503020204020204" pitchFamily="34" charset="-122"/>
                <a:sym typeface="思源黑体" panose="020B0800000000000000" pitchFamily="34" charset="-122"/>
              </a:rPr>
              <a:t>②降低并发症发生风险，提高患者生存质量，同时</a:t>
            </a:r>
            <a:r>
              <a:rPr lang="zh-CN" altLang="en-US" sz="1600" b="1" dirty="0">
                <a:solidFill>
                  <a:srgbClr val="C00000"/>
                </a:solidFill>
                <a:latin typeface="微软雅黑" panose="020B0503020204020204" pitchFamily="34" charset="-122"/>
                <a:ea typeface="微软雅黑" panose="020B0503020204020204" pitchFamily="34" charset="-122"/>
                <a:sym typeface="思源黑体" panose="020B0800000000000000" pitchFamily="34" charset="-122"/>
              </a:rPr>
              <a:t>可减少</a:t>
            </a:r>
            <a:r>
              <a:rPr lang="zh-CN" altLang="en-US" sz="1600" b="1" dirty="0">
                <a:solidFill>
                  <a:srgbClr val="C00000"/>
                </a:solidFill>
                <a:latin typeface="微软雅黑" panose="020B0503020204020204" pitchFamily="34" charset="-122"/>
                <a:ea typeface="微软雅黑" panose="020B0503020204020204" pitchFamily="34" charset="-122"/>
                <a:sym typeface="思源黑体" panose="020B0800000000000000" pitchFamily="34" charset="-122"/>
              </a:rPr>
              <a:t>综合治疗成本，降低医保整体支出</a:t>
            </a:r>
            <a:r>
              <a:rPr lang="zh-CN" altLang="en-US" sz="1600" b="1" dirty="0">
                <a:latin typeface="微软雅黑" panose="020B0503020204020204" pitchFamily="34" charset="-122"/>
                <a:ea typeface="微软雅黑" panose="020B0503020204020204" pitchFamily="34" charset="-122"/>
                <a:sym typeface="思源黑体" panose="020B0800000000000000" pitchFamily="34" charset="-122"/>
              </a:rPr>
              <a:t>。</a:t>
            </a:r>
            <a:endParaRPr lang="zh-CN" altLang="en-US" sz="1600" b="1" dirty="0">
              <a:latin typeface="微软雅黑" panose="020B0503020204020204" pitchFamily="34" charset="-122"/>
              <a:ea typeface="微软雅黑" panose="020B0503020204020204" pitchFamily="34" charset="-122"/>
              <a:sym typeface="思源黑体" panose="020B0800000000000000" pitchFamily="34" charset="-122"/>
            </a:endParaRPr>
          </a:p>
          <a:p>
            <a:pPr>
              <a:lnSpc>
                <a:spcPct val="150000"/>
              </a:lnSpc>
            </a:pPr>
            <a:endParaRPr lang="zh-CN" altLang="en-US" sz="2000" b="1" dirty="0">
              <a:solidFill>
                <a:srgbClr val="218896"/>
              </a:solidFill>
              <a:latin typeface="微软雅黑" panose="020B0503020204020204" pitchFamily="34" charset="-122"/>
              <a:ea typeface="微软雅黑" panose="020B0503020204020204" pitchFamily="34" charset="-122"/>
              <a:sym typeface="思源黑体" panose="020B0800000000000000" pitchFamily="34" charset="-122"/>
            </a:endParaRPr>
          </a:p>
        </p:txBody>
      </p:sp>
      <p:sp>
        <p:nvSpPr>
          <p:cNvPr id="35" name="Rectangle 42"/>
          <p:cNvSpPr/>
          <p:nvPr/>
        </p:nvSpPr>
        <p:spPr>
          <a:xfrm flipH="1">
            <a:off x="962660" y="3724275"/>
            <a:ext cx="4871720" cy="1046480"/>
          </a:xfrm>
          <a:prstGeom prst="rect">
            <a:avLst/>
          </a:prstGeom>
          <a:noFill/>
          <a:ln w="12700" cap="flat" cmpd="sng" algn="ctr">
            <a:noFill/>
            <a:prstDash val="solid"/>
          </a:ln>
          <a:effectLst/>
        </p:spPr>
        <p:txBody>
          <a:bodyPr lIns="121889" tIns="0" rIns="121889" bIns="0" rtlCol="0" anchor="t"/>
          <a:lstStyle/>
          <a:p>
            <a:pPr>
              <a:lnSpc>
                <a:spcPct val="150000"/>
              </a:lnSpc>
            </a:pPr>
            <a:r>
              <a:rPr lang="zh-CN" altLang="en-US" sz="1600" b="1" dirty="0">
                <a:solidFill>
                  <a:srgbClr val="000000"/>
                </a:solidFill>
                <a:latin typeface="微软雅黑" panose="020B0503020204020204" pitchFamily="34" charset="-122"/>
                <a:ea typeface="微软雅黑" panose="020B0503020204020204" pitchFamily="34" charset="-122"/>
              </a:rPr>
              <a:t>①</a:t>
            </a:r>
            <a:r>
              <a:rPr lang="zh-CN" altLang="en-US" sz="1600" b="1" dirty="0">
                <a:latin typeface="微软雅黑" panose="020B0503020204020204" pitchFamily="34" charset="-122"/>
                <a:ea typeface="微软雅黑" panose="020B0503020204020204" pitchFamily="34" charset="-122"/>
              </a:rPr>
              <a:t>填补目录内</a:t>
            </a:r>
            <a:r>
              <a:rPr lang="zh-CN" altLang="en-US" sz="1600" b="1" dirty="0">
                <a:latin typeface="微软雅黑" panose="020B0503020204020204" pitchFamily="34" charset="-122"/>
                <a:ea typeface="微软雅黑" panose="020B0503020204020204" pitchFamily="34" charset="-122"/>
                <a:sym typeface="+mn-ea"/>
              </a:rPr>
              <a:t>G-CSF</a:t>
            </a:r>
            <a:r>
              <a:rPr lang="zh-CN" altLang="en-US" sz="1600" b="1" dirty="0">
                <a:latin typeface="微软雅黑" panose="020B0503020204020204" pitchFamily="34" charset="-122"/>
                <a:ea typeface="微软雅黑" panose="020B0503020204020204" pitchFamily="34" charset="-122"/>
              </a:rPr>
              <a:t>目录空白，本品是独特的</a:t>
            </a:r>
            <a:r>
              <a:rPr lang="en-GB" altLang="zh-CN" sz="1600" b="1" dirty="0">
                <a:solidFill>
                  <a:srgbClr val="C00000"/>
                </a:solidFill>
                <a:latin typeface="微软雅黑" panose="020B0503020204020204" pitchFamily="34" charset="-122"/>
                <a:ea typeface="微软雅黑" panose="020B0503020204020204" pitchFamily="34" charset="-122"/>
              </a:rPr>
              <a:t>Y</a:t>
            </a:r>
            <a:r>
              <a:rPr lang="zh-CN" altLang="en-US" sz="1600" b="1" dirty="0">
                <a:solidFill>
                  <a:srgbClr val="C00000"/>
                </a:solidFill>
                <a:latin typeface="微软雅黑" panose="020B0503020204020204" pitchFamily="34" charset="-122"/>
                <a:ea typeface="微软雅黑" panose="020B0503020204020204" pitchFamily="34" charset="-122"/>
              </a:rPr>
              <a:t>型</a:t>
            </a:r>
            <a:r>
              <a:rPr lang="en-GB" altLang="zh-CN" sz="1600" b="1" dirty="0">
                <a:solidFill>
                  <a:srgbClr val="C00000"/>
                </a:solidFill>
                <a:latin typeface="微软雅黑" panose="020B0503020204020204" pitchFamily="34" charset="-122"/>
                <a:ea typeface="微软雅黑" panose="020B0503020204020204" pitchFamily="34" charset="-122"/>
              </a:rPr>
              <a:t>PEG</a:t>
            </a:r>
            <a:r>
              <a:rPr lang="zh-CN" altLang="en-US" sz="1600" b="1" dirty="0">
                <a:solidFill>
                  <a:srgbClr val="C00000"/>
                </a:solidFill>
                <a:latin typeface="微软雅黑" panose="020B0503020204020204" pitchFamily="34" charset="-122"/>
                <a:ea typeface="微软雅黑" panose="020B0503020204020204" pitchFamily="34" charset="-122"/>
              </a:rPr>
              <a:t>修饰的长效</a:t>
            </a:r>
            <a:r>
              <a:rPr lang="en-GB" altLang="zh-CN" sz="1600" b="1" dirty="0">
                <a:solidFill>
                  <a:srgbClr val="C00000"/>
                </a:solidFill>
                <a:latin typeface="微软雅黑" panose="020B0503020204020204" pitchFamily="34" charset="-122"/>
                <a:ea typeface="微软雅黑" panose="020B0503020204020204" pitchFamily="34" charset="-122"/>
              </a:rPr>
              <a:t>G-CSF</a:t>
            </a:r>
            <a:r>
              <a:rPr lang="zh-CN" altLang="en-US" sz="1600" b="1" dirty="0">
                <a:solidFill>
                  <a:srgbClr val="000000"/>
                </a:solidFill>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增加更优治疗方案选择。</a:t>
            </a:r>
            <a:endParaRPr lang="en-US" altLang="zh-CN" sz="1600" b="1"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GB" sz="1600" b="1" dirty="0">
                <a:solidFill>
                  <a:srgbClr val="000000"/>
                </a:solidFill>
                <a:latin typeface="微软雅黑" panose="020B0503020204020204" pitchFamily="34" charset="-122"/>
                <a:ea typeface="微软雅黑" panose="020B0503020204020204" pitchFamily="34" charset="-122"/>
              </a:rPr>
              <a:t>②</a:t>
            </a:r>
            <a:r>
              <a:rPr lang="zh-CN" altLang="en-US" sz="1600" b="1" dirty="0">
                <a:latin typeface="微软雅黑" panose="020B0503020204020204" pitchFamily="34" charset="-122"/>
                <a:ea typeface="微软雅黑" panose="020B0503020204020204" pitchFamily="34" charset="-122"/>
              </a:rPr>
              <a:t>单次给药</a:t>
            </a:r>
            <a:r>
              <a:rPr lang="zh-CN" altLang="en-US" sz="1600" b="1" dirty="0">
                <a:solidFill>
                  <a:schemeClr val="tx1"/>
                </a:solidFill>
                <a:latin typeface="微软雅黑" panose="020B0503020204020204" pitchFamily="34" charset="-122"/>
                <a:ea typeface="微软雅黑" panose="020B0503020204020204" pitchFamily="34" charset="-122"/>
              </a:rPr>
              <a:t>剂量更低</a:t>
            </a:r>
            <a:r>
              <a:rPr lang="zh-CN" altLang="en-US" sz="1600" b="1" dirty="0">
                <a:solidFill>
                  <a:srgbClr val="000000"/>
                </a:solidFill>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仅同类药品</a:t>
            </a:r>
            <a:r>
              <a:rPr lang="en-US" altLang="zh-CN" sz="1600" b="1" dirty="0">
                <a:solidFill>
                  <a:schemeClr val="tx1"/>
                </a:solidFill>
                <a:latin typeface="微软雅黑" panose="020B0503020204020204" pitchFamily="34" charset="-122"/>
                <a:ea typeface="微软雅黑" panose="020B0503020204020204" pitchFamily="34" charset="-122"/>
              </a:rPr>
              <a:t>1/3</a:t>
            </a:r>
            <a:r>
              <a:rPr lang="zh-CN" altLang="en-US" sz="1600" b="1" dirty="0">
                <a:solidFill>
                  <a:srgbClr val="0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药物毒性风险小，更具安全保障</a:t>
            </a:r>
            <a:r>
              <a:rPr lang="zh-CN" altLang="en-US" sz="1600" b="1" dirty="0">
                <a:solidFill>
                  <a:srgbClr val="000000"/>
                </a:solidFill>
                <a:latin typeface="微软雅黑" panose="020B0503020204020204" pitchFamily="34" charset="-122"/>
                <a:ea typeface="微软雅黑" panose="020B0503020204020204" pitchFamily="34" charset="-122"/>
              </a:rPr>
              <a:t>。</a:t>
            </a:r>
            <a:endParaRPr lang="en-US" altLang="zh-CN" sz="1600" b="1" dirty="0">
              <a:solidFill>
                <a:srgbClr val="000000"/>
              </a:solidFill>
              <a:latin typeface="微软雅黑" panose="020B0503020204020204" pitchFamily="34" charset="-122"/>
              <a:ea typeface="微软雅黑" panose="020B0503020204020204" pitchFamily="34" charset="-122"/>
            </a:endParaRPr>
          </a:p>
          <a:p>
            <a:pPr>
              <a:lnSpc>
                <a:spcPct val="150000"/>
              </a:lnSpc>
            </a:pPr>
            <a:endParaRPr lang="en-US" altLang="zh-CN" sz="1600" b="1" dirty="0">
              <a:solidFill>
                <a:srgbClr val="000000"/>
              </a:solidFill>
              <a:latin typeface="微软雅黑" panose="020B0503020204020204" pitchFamily="34" charset="-122"/>
              <a:ea typeface="微软雅黑" panose="020B0503020204020204" pitchFamily="34" charset="-122"/>
              <a:sym typeface="思源黑体" panose="020B0800000000000000" pitchFamily="34" charset="-122"/>
            </a:endParaRPr>
          </a:p>
        </p:txBody>
      </p:sp>
      <p:sp>
        <p:nvSpPr>
          <p:cNvPr id="36" name="Rectangle 42"/>
          <p:cNvSpPr/>
          <p:nvPr/>
        </p:nvSpPr>
        <p:spPr>
          <a:xfrm flipH="1">
            <a:off x="6237605" y="3724275"/>
            <a:ext cx="5099685" cy="1814830"/>
          </a:xfrm>
          <a:prstGeom prst="rect">
            <a:avLst/>
          </a:prstGeom>
          <a:noFill/>
          <a:ln w="12700" cap="flat" cmpd="sng" algn="ctr">
            <a:noFill/>
            <a:prstDash val="solid"/>
          </a:ln>
          <a:effectLst/>
        </p:spPr>
        <p:txBody>
          <a:bodyPr lIns="121889" tIns="0" rIns="121889" bIns="0" rtlCol="0" anchor="t"/>
          <a:lstStyle/>
          <a:p>
            <a:pPr>
              <a:lnSpc>
                <a:spcPct val="150000"/>
              </a:lnSpc>
            </a:pPr>
            <a:r>
              <a:rPr lang="zh-CN" altLang="en-US" sz="1600" b="1" dirty="0">
                <a:solidFill>
                  <a:srgbClr val="000000"/>
                </a:solidFill>
                <a:latin typeface="微软雅黑" panose="020B0503020204020204" pitchFamily="34" charset="-122"/>
                <a:ea typeface="微软雅黑" panose="020B0503020204020204" pitchFamily="34" charset="-122"/>
              </a:rPr>
              <a:t>①本品适应症明确，</a:t>
            </a:r>
            <a:r>
              <a:rPr lang="zh-CN" altLang="en-US" sz="1600" b="1" dirty="0">
                <a:latin typeface="微软雅黑" panose="020B0503020204020204" pitchFamily="34" charset="-122"/>
                <a:ea typeface="微软雅黑" panose="020B0503020204020204" pitchFamily="34" charset="-122"/>
              </a:rPr>
              <a:t>指南中对于其使用路径有</a:t>
            </a:r>
            <a:r>
              <a:rPr lang="zh-CN" altLang="en-US" sz="1600" b="1" dirty="0">
                <a:solidFill>
                  <a:srgbClr val="C00000"/>
                </a:solidFill>
                <a:latin typeface="微软雅黑" panose="020B0503020204020204" pitchFamily="34" charset="-122"/>
                <a:ea typeface="微软雅黑" panose="020B0503020204020204" pitchFamily="34" charset="-122"/>
              </a:rPr>
              <a:t>明确的推荐</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0000"/>
                </a:solidFill>
                <a:latin typeface="微软雅黑" panose="020B0503020204020204" pitchFamily="34" charset="-122"/>
                <a:ea typeface="微软雅黑" panose="020B0503020204020204" pitchFamily="34" charset="-122"/>
              </a:rPr>
              <a:t>②本品属于</a:t>
            </a:r>
            <a:r>
              <a:rPr lang="zh-CN" altLang="en-US" sz="1600" b="1" dirty="0">
                <a:solidFill>
                  <a:srgbClr val="C00000"/>
                </a:solidFill>
                <a:latin typeface="微软雅黑" panose="020B0503020204020204" pitchFamily="34" charset="-122"/>
                <a:ea typeface="微软雅黑" panose="020B0503020204020204" pitchFamily="34" charset="-122"/>
              </a:rPr>
              <a:t>长效</a:t>
            </a:r>
            <a:r>
              <a:rPr lang="en-GB" altLang="zh-CN" sz="1600" b="1" dirty="0">
                <a:solidFill>
                  <a:srgbClr val="C00000"/>
                </a:solidFill>
                <a:latin typeface="微软雅黑" panose="020B0503020204020204" pitchFamily="34" charset="-122"/>
                <a:ea typeface="微软雅黑" panose="020B0503020204020204" pitchFamily="34" charset="-122"/>
              </a:rPr>
              <a:t>G-CSF</a:t>
            </a:r>
            <a:r>
              <a:rPr lang="zh-CN" altLang="en-GB" sz="1600" b="1" dirty="0">
                <a:solidFill>
                  <a:srgbClr val="000000"/>
                </a:solidFill>
                <a:latin typeface="微软雅黑" panose="020B0503020204020204" pitchFamily="34" charset="-122"/>
                <a:ea typeface="微软雅黑" panose="020B0503020204020204" pitchFamily="34" charset="-122"/>
              </a:rPr>
              <a:t>，用法用量明确，</a:t>
            </a:r>
            <a:r>
              <a:rPr lang="zh-CN" altLang="en-US" sz="1600" b="1" dirty="0">
                <a:latin typeface="微软雅黑" panose="020B0503020204020204" pitchFamily="34" charset="-122"/>
                <a:ea typeface="微软雅黑" panose="020B0503020204020204" pitchFamily="34" charset="-122"/>
              </a:rPr>
              <a:t>每</a:t>
            </a:r>
            <a:r>
              <a:rPr lang="zh-CN" altLang="en-US" sz="1600" b="1" dirty="0" smtClean="0">
                <a:latin typeface="微软雅黑" panose="020B0503020204020204" pitchFamily="34" charset="-122"/>
                <a:ea typeface="微软雅黑" panose="020B0503020204020204" pitchFamily="34" charset="-122"/>
              </a:rPr>
              <a:t>周期</a:t>
            </a:r>
            <a:r>
              <a:rPr lang="zh-CN" altLang="en-US" sz="1600" b="1" dirty="0">
                <a:latin typeface="微软雅黑" panose="020B0503020204020204" pitchFamily="34" charset="-122"/>
                <a:ea typeface="微软雅黑" panose="020B0503020204020204" pitchFamily="34" charset="-122"/>
              </a:rPr>
              <a:t>仅</a:t>
            </a:r>
            <a:r>
              <a:rPr lang="zh-CN" altLang="en-US" sz="1600" b="1" dirty="0" smtClean="0">
                <a:latin typeface="微软雅黑" panose="020B0503020204020204" pitchFamily="34" charset="-122"/>
                <a:ea typeface="微软雅黑" panose="020B0503020204020204" pitchFamily="34" charset="-122"/>
              </a:rPr>
              <a:t>给药</a:t>
            </a: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次，</a:t>
            </a:r>
            <a:r>
              <a:rPr lang="zh-CN" altLang="en-US" sz="1600" b="1" dirty="0">
                <a:solidFill>
                  <a:srgbClr val="C00000"/>
                </a:solidFill>
                <a:latin typeface="微软雅黑" panose="020B0503020204020204" pitchFamily="34" charset="-122"/>
                <a:ea typeface="微软雅黑" panose="020B0503020204020204" pitchFamily="34" charset="-122"/>
              </a:rPr>
              <a:t>患者依从性好</a:t>
            </a:r>
            <a:r>
              <a:rPr lang="zh-CN" altLang="en-US" sz="1600" b="1" dirty="0">
                <a:solidFill>
                  <a:srgbClr val="000000"/>
                </a:solidFill>
                <a:latin typeface="微软雅黑" panose="020B0503020204020204" pitchFamily="34" charset="-122"/>
                <a:ea typeface="微软雅黑" panose="020B0503020204020204" pitchFamily="34" charset="-122"/>
              </a:rPr>
              <a:t>，便于临床管理，</a:t>
            </a:r>
            <a:r>
              <a:rPr lang="zh-CN" altLang="en-US" sz="1600" b="1" dirty="0">
                <a:solidFill>
                  <a:srgbClr val="C00000"/>
                </a:solidFill>
                <a:latin typeface="微软雅黑" panose="020B0503020204020204" pitchFamily="34" charset="-122"/>
                <a:ea typeface="微软雅黑" panose="020B0503020204020204" pitchFamily="34" charset="-122"/>
              </a:rPr>
              <a:t>避免药物滥用</a:t>
            </a:r>
            <a:r>
              <a:rPr lang="zh-CN" altLang="en-US" sz="1600" b="1" dirty="0">
                <a:solidFill>
                  <a:schemeClr val="tx1"/>
                </a:solidFill>
                <a:latin typeface="微软雅黑" panose="020B0503020204020204" pitchFamily="34" charset="-122"/>
                <a:ea typeface="微软雅黑" panose="020B0503020204020204" pitchFamily="34" charset="-122"/>
              </a:rPr>
              <a:t>。</a:t>
            </a:r>
            <a:endParaRPr lang="zh-CN" altLang="en-US" sz="1600" b="1" dirty="0">
              <a:solidFill>
                <a:schemeClr val="tx1"/>
              </a:solidFill>
              <a:latin typeface="微软雅黑" panose="020B0503020204020204" pitchFamily="34" charset="-122"/>
              <a:ea typeface="微软雅黑" panose="020B0503020204020204" pitchFamily="34" charset="-122"/>
              <a:sym typeface="思源黑体" panose="020B0800000000000000" pitchFamily="34" charset="-122"/>
            </a:endParaRPr>
          </a:p>
        </p:txBody>
      </p:sp>
      <p:sp>
        <p:nvSpPr>
          <p:cNvPr id="5" name="文本框 4"/>
          <p:cNvSpPr txBox="1"/>
          <p:nvPr/>
        </p:nvSpPr>
        <p:spPr>
          <a:xfrm>
            <a:off x="1212215" y="5899785"/>
            <a:ext cx="4704715" cy="553085"/>
          </a:xfrm>
          <a:prstGeom prst="rect">
            <a:avLst/>
          </a:prstGeom>
          <a:noFill/>
        </p:spPr>
        <p:txBody>
          <a:bodyPr wrap="square" rtlCol="0">
            <a:spAutoFit/>
          </a:bodyPr>
          <a:lstStyle/>
          <a:p>
            <a:pPr marL="228600" indent="-228600">
              <a:buFont typeface="+mj-lt"/>
              <a:buAutoNum type="arabicPeriod"/>
            </a:pPr>
            <a:r>
              <a:rPr kumimoji="1" lang="en-GB" altLang="zh-CN" sz="600" dirty="0">
                <a:latin typeface="微软雅黑 Light" panose="020B0502040204020203" pitchFamily="34" charset="-122"/>
                <a:ea typeface="微软雅黑 Light" panose="020B0502040204020203" pitchFamily="34" charset="-122"/>
                <a:sym typeface="+mn-ea"/>
              </a:rPr>
              <a:t>Zhang SZ, et al. Biomed Res Int. 2022 Apr 14;2022:3918045.</a:t>
            </a:r>
            <a:endParaRPr kumimoji="1" lang="en-GB" altLang="zh-CN" sz="600" dirty="0">
              <a:latin typeface="微软雅黑 Light" panose="020B0502040204020203" pitchFamily="34" charset="-122"/>
              <a:ea typeface="微软雅黑 Light" panose="020B0502040204020203" pitchFamily="34" charset="-122"/>
            </a:endParaRPr>
          </a:p>
          <a:p>
            <a:pPr marL="228600" indent="-228600">
              <a:buFont typeface="+mj-lt"/>
              <a:buAutoNum type="arabicPeriod"/>
            </a:pPr>
            <a:r>
              <a:rPr kumimoji="1" lang="en-GB" altLang="zh-CN" sz="600" dirty="0">
                <a:latin typeface="微软雅黑 Light" panose="020B0502040204020203" pitchFamily="34" charset="-122"/>
                <a:ea typeface="微软雅黑 Light" panose="020B0502040204020203" pitchFamily="34" charset="-122"/>
                <a:sym typeface="+mn-ea"/>
              </a:rPr>
              <a:t>C B E W A B , et </a:t>
            </a:r>
            <a:r>
              <a:rPr kumimoji="1" lang="en-GB" altLang="zh-CN" sz="600" dirty="0" err="1">
                <a:latin typeface="微软雅黑 Light" panose="020B0502040204020203" pitchFamily="34" charset="-122"/>
                <a:ea typeface="微软雅黑 Light" panose="020B0502040204020203" pitchFamily="34" charset="-122"/>
                <a:sym typeface="+mn-ea"/>
              </a:rPr>
              <a:t>al.The</a:t>
            </a:r>
            <a:r>
              <a:rPr kumimoji="1" lang="en-GB" altLang="zh-CN" sz="600" dirty="0">
                <a:latin typeface="微软雅黑 Light" panose="020B0502040204020203" pitchFamily="34" charset="-122"/>
                <a:ea typeface="微软雅黑 Light" panose="020B0502040204020203" pitchFamily="34" charset="-122"/>
                <a:sym typeface="+mn-ea"/>
              </a:rPr>
              <a:t> Lancet Oncology, 2019, 20(6).</a:t>
            </a:r>
            <a:endParaRPr kumimoji="1" lang="en-GB" altLang="zh-CN" sz="600" dirty="0">
              <a:latin typeface="微软雅黑 Light" panose="020B0502040204020203" pitchFamily="34" charset="-122"/>
              <a:ea typeface="微软雅黑 Light" panose="020B0502040204020203" pitchFamily="34" charset="-122"/>
            </a:endParaRPr>
          </a:p>
          <a:p>
            <a:pPr marL="228600" indent="-228600">
              <a:buFont typeface="+mj-lt"/>
              <a:buAutoNum type="arabicPeriod"/>
            </a:pPr>
            <a:r>
              <a:rPr kumimoji="1" lang="zh-CN" altLang="en-US" sz="600" dirty="0">
                <a:latin typeface="微软雅黑 Light" panose="020B0502040204020203" pitchFamily="34" charset="-122"/>
                <a:ea typeface="微软雅黑 Light" panose="020B0502040204020203" pitchFamily="34" charset="-122"/>
                <a:sym typeface="+mn-ea"/>
              </a:rPr>
              <a:t>黄慧强</a:t>
            </a:r>
            <a:r>
              <a:rPr kumimoji="1" lang="en-US" altLang="zh-CN" sz="600" dirty="0">
                <a:latin typeface="微软雅黑 Light" panose="020B0502040204020203" pitchFamily="34" charset="-122"/>
                <a:ea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sym typeface="+mn-ea"/>
              </a:rPr>
              <a:t>等</a:t>
            </a:r>
            <a:r>
              <a:rPr kumimoji="1" lang="en-US" altLang="zh-CN" sz="600" dirty="0">
                <a:latin typeface="微软雅黑 Light" panose="020B0502040204020203" pitchFamily="34" charset="-122"/>
                <a:ea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sym typeface="+mn-ea"/>
              </a:rPr>
              <a:t>中华血液学杂志</a:t>
            </a:r>
            <a:r>
              <a:rPr kumimoji="1" lang="en-US" altLang="zh-CN" sz="600" dirty="0">
                <a:latin typeface="微软雅黑 Light" panose="020B0502040204020203" pitchFamily="34" charset="-122"/>
                <a:ea typeface="微软雅黑 Light" panose="020B0502040204020203" pitchFamily="34" charset="-122"/>
                <a:sym typeface="+mn-ea"/>
              </a:rPr>
              <a:t>, 2017, 38(10):6.</a:t>
            </a:r>
            <a:endParaRPr kumimoji="1" lang="en-US" altLang="zh-CN" sz="600" dirty="0">
              <a:latin typeface="微软雅黑 Light" panose="020B0502040204020203" pitchFamily="34" charset="-122"/>
              <a:ea typeface="微软雅黑 Light" panose="020B0502040204020203" pitchFamily="34" charset="-122"/>
            </a:endParaRPr>
          </a:p>
          <a:p>
            <a:pPr marL="228600" indent="-228600">
              <a:buFont typeface="+mj-lt"/>
              <a:buAutoNum type="arabicPeriod"/>
            </a:pPr>
            <a:r>
              <a:rPr kumimoji="1" lang="zh-CN" altLang="en-US" sz="600" dirty="0">
                <a:latin typeface="微软雅黑 Light" panose="020B0502040204020203" pitchFamily="34" charset="-122"/>
                <a:ea typeface="微软雅黑 Light" panose="020B0502040204020203" pitchFamily="34" charset="-122"/>
                <a:sym typeface="+mn-ea"/>
              </a:rPr>
              <a:t>珮金®说明书</a:t>
            </a:r>
            <a:r>
              <a:rPr kumimoji="1" lang="en-US" altLang="zh-CN" sz="600" dirty="0">
                <a:latin typeface="微软雅黑 Light" panose="020B0502040204020203" pitchFamily="34" charset="-122"/>
                <a:ea typeface="微软雅黑 Light" panose="020B0502040204020203" pitchFamily="34" charset="-122"/>
                <a:sym typeface="+mn-ea"/>
              </a:rPr>
              <a:t>.</a:t>
            </a:r>
            <a:endParaRPr kumimoji="1" lang="en-US" altLang="zh-CN" sz="600" dirty="0">
              <a:latin typeface="微软雅黑 Light" panose="020B0502040204020203" pitchFamily="34" charset="-122"/>
              <a:ea typeface="微软雅黑 Light" panose="020B0502040204020203" pitchFamily="34" charset="-122"/>
              <a:sym typeface="+mn-ea"/>
            </a:endParaRPr>
          </a:p>
          <a:p>
            <a:pPr marL="228600" indent="-228600">
              <a:buFont typeface="+mj-lt"/>
              <a:buAutoNum type="arabicPeriod"/>
            </a:pPr>
            <a:r>
              <a:rPr kumimoji="1" lang="zh-CN" altLang="en-US" sz="600" dirty="0">
                <a:latin typeface="微软雅黑 Light" panose="020B0502040204020203" pitchFamily="34" charset="-122"/>
                <a:ea typeface="微软雅黑 Light" panose="020B0502040204020203" pitchFamily="34" charset="-122"/>
                <a:sym typeface="+mn-ea"/>
              </a:rPr>
              <a:t>艾多®说明书</a:t>
            </a:r>
            <a:r>
              <a:rPr kumimoji="1" lang="en-US" altLang="zh-CN" sz="600" dirty="0">
                <a:latin typeface="微软雅黑 Light" panose="020B0502040204020203" pitchFamily="34" charset="-122"/>
                <a:ea typeface="微软雅黑 Light" panose="020B0502040204020203" pitchFamily="34" charset="-122"/>
                <a:sym typeface="+mn-ea"/>
              </a:rPr>
              <a:t>.</a:t>
            </a:r>
            <a:endParaRPr kumimoji="1" lang="en-US" altLang="zh-CN" sz="600" dirty="0">
              <a:latin typeface="微软雅黑 Light" panose="020B0502040204020203" pitchFamily="34" charset="-122"/>
              <a:ea typeface="微软雅黑 Light" panose="020B0502040204020203" pitchFamily="34" charset="-122"/>
              <a:sym typeface="+mn-ea"/>
            </a:endParaRPr>
          </a:p>
        </p:txBody>
      </p:sp>
      <p:sp>
        <p:nvSpPr>
          <p:cNvPr id="2" name="文本框 1"/>
          <p:cNvSpPr txBox="1"/>
          <p:nvPr>
            <p:custDataLst>
              <p:tags r:id="rId1"/>
            </p:custDataLst>
          </p:nvPr>
        </p:nvSpPr>
        <p:spPr>
          <a:xfrm>
            <a:off x="3884295" y="5916295"/>
            <a:ext cx="4704715" cy="553085"/>
          </a:xfrm>
          <a:prstGeom prst="rect">
            <a:avLst/>
          </a:prstGeom>
          <a:noFill/>
        </p:spPr>
        <p:txBody>
          <a:bodyPr wrap="square" rtlCol="0">
            <a:spAutoFit/>
          </a:bodyPr>
          <a:lstStyle/>
          <a:p>
            <a:pPr marL="228600" indent="-228600">
              <a:buFont typeface="+mj-lt"/>
              <a:buAutoNum type="arabicPeriod" startAt="6"/>
            </a:pPr>
            <a:r>
              <a:rPr kumimoji="1" lang="en-US" altLang="zh-CN" sz="600" dirty="0">
                <a:latin typeface="微软雅黑 Light" panose="020B0502040204020203" pitchFamily="34" charset="-122"/>
                <a:ea typeface="微软雅黑 Light" panose="020B0502040204020203" pitchFamily="34" charset="-122"/>
                <a:sym typeface="+mn-ea"/>
              </a:rPr>
              <a:t>     </a:t>
            </a:r>
            <a:r>
              <a:rPr kumimoji="1" lang="zh-CN" altLang="en-US" sz="600" dirty="0">
                <a:latin typeface="微软雅黑 Light" panose="020B0502040204020203" pitchFamily="34" charset="-122"/>
                <a:ea typeface="微软雅黑 Light" panose="020B0502040204020203" pitchFamily="34" charset="-122"/>
                <a:sym typeface="+mn-ea"/>
              </a:rPr>
              <a:t>新瑞白®说明书</a:t>
            </a:r>
            <a:endParaRPr kumimoji="1" lang="en-US" altLang="zh-CN" sz="600" dirty="0">
              <a:latin typeface="微软雅黑 Light" panose="020B0502040204020203" pitchFamily="34" charset="-122"/>
              <a:ea typeface="微软雅黑 Light" panose="020B0502040204020203" pitchFamily="34" charset="-122"/>
            </a:endParaRPr>
          </a:p>
          <a:p>
            <a:pPr marL="342900" indent="-342900">
              <a:buFont typeface="+mj-lt"/>
              <a:buAutoNum type="arabicPeriod" startAt="6"/>
            </a:pPr>
            <a:r>
              <a:rPr kumimoji="1" lang="zh-CN" altLang="en-US" sz="600" dirty="0">
                <a:latin typeface="微软雅黑 Light" panose="020B0502040204020203" pitchFamily="34" charset="-122"/>
                <a:ea typeface="微软雅黑 Light" panose="020B0502040204020203" pitchFamily="34" charset="-122"/>
                <a:sym typeface="+mn-ea"/>
              </a:rPr>
              <a:t>津优力®说明书</a:t>
            </a:r>
            <a:endParaRPr kumimoji="1" lang="en-US" altLang="zh-CN" sz="600" dirty="0">
              <a:latin typeface="微软雅黑 Light" panose="020B0502040204020203" pitchFamily="34" charset="-122"/>
              <a:ea typeface="微软雅黑 Light" panose="020B0502040204020203" pitchFamily="34" charset="-122"/>
            </a:endParaRPr>
          </a:p>
          <a:p>
            <a:pPr marL="342900" indent="-342900">
              <a:buFont typeface="+mj-lt"/>
              <a:buAutoNum type="arabicPeriod" startAt="6"/>
            </a:pPr>
            <a:r>
              <a:rPr kumimoji="1" lang="en-US" altLang="zh-CN" sz="600" dirty="0" err="1">
                <a:latin typeface="微软雅黑 Light" panose="020B0502040204020203" pitchFamily="34" charset="-122"/>
                <a:ea typeface="微软雅黑 Light" panose="020B0502040204020203" pitchFamily="34" charset="-122"/>
                <a:sym typeface="+mn-ea"/>
              </a:rPr>
              <a:t>Bailon</a:t>
            </a:r>
            <a:r>
              <a:rPr kumimoji="1" lang="en-US" altLang="zh-CN" sz="600" dirty="0">
                <a:latin typeface="微软雅黑 Light" panose="020B0502040204020203" pitchFamily="34" charset="-122"/>
                <a:ea typeface="微软雅黑 Light" panose="020B0502040204020203" pitchFamily="34" charset="-122"/>
                <a:sym typeface="+mn-ea"/>
              </a:rPr>
              <a:t> P, et al. Expert </a:t>
            </a:r>
            <a:r>
              <a:rPr kumimoji="1" lang="en-US" altLang="zh-CN" sz="600" dirty="0" err="1">
                <a:latin typeface="微软雅黑 Light" panose="020B0502040204020203" pitchFamily="34" charset="-122"/>
                <a:ea typeface="微软雅黑 Light" panose="020B0502040204020203" pitchFamily="34" charset="-122"/>
                <a:sym typeface="+mn-ea"/>
              </a:rPr>
              <a:t>Opin</a:t>
            </a:r>
            <a:r>
              <a:rPr kumimoji="1" lang="en-US" altLang="zh-CN" sz="600" dirty="0">
                <a:latin typeface="微软雅黑 Light" panose="020B0502040204020203" pitchFamily="34" charset="-122"/>
                <a:ea typeface="微软雅黑 Light" panose="020B0502040204020203" pitchFamily="34" charset="-122"/>
                <a:sym typeface="+mn-ea"/>
              </a:rPr>
              <a:t> Drug </a:t>
            </a:r>
            <a:r>
              <a:rPr kumimoji="1" lang="en-US" altLang="zh-CN" sz="600" dirty="0" err="1">
                <a:latin typeface="微软雅黑 Light" panose="020B0502040204020203" pitchFamily="34" charset="-122"/>
                <a:ea typeface="微软雅黑 Light" panose="020B0502040204020203" pitchFamily="34" charset="-122"/>
                <a:sym typeface="+mn-ea"/>
              </a:rPr>
              <a:t>Deliv</a:t>
            </a:r>
            <a:r>
              <a:rPr kumimoji="1" lang="en-US" altLang="zh-CN" sz="600" dirty="0">
                <a:latin typeface="微软雅黑 Light" panose="020B0502040204020203" pitchFamily="34" charset="-122"/>
                <a:ea typeface="微软雅黑 Light" panose="020B0502040204020203" pitchFamily="34" charset="-122"/>
                <a:sym typeface="+mn-ea"/>
              </a:rPr>
              <a:t>. 2009;6(1):1-16.</a:t>
            </a:r>
            <a:endParaRPr kumimoji="1" lang="en-US" altLang="zh-CN" sz="600" dirty="0">
              <a:latin typeface="微软雅黑 Light" panose="020B0502040204020203" pitchFamily="34" charset="-122"/>
              <a:ea typeface="微软雅黑 Light" panose="020B0502040204020203" pitchFamily="34" charset="-122"/>
            </a:endParaRPr>
          </a:p>
          <a:p>
            <a:pPr marL="342900" indent="-342900">
              <a:buFont typeface="+mj-lt"/>
              <a:buAutoNum type="arabicPeriod" startAt="6"/>
            </a:pPr>
            <a:r>
              <a:rPr kumimoji="1" lang="en-US" altLang="zh-CN" sz="600" dirty="0" err="1">
                <a:latin typeface="微软雅黑 Light" panose="020B0502040204020203" pitchFamily="34" charset="-122"/>
                <a:ea typeface="微软雅黑 Light" panose="020B0502040204020203" pitchFamily="34" charset="-122"/>
                <a:sym typeface="+mn-ea"/>
              </a:rPr>
              <a:t>Borleffs</a:t>
            </a:r>
            <a:r>
              <a:rPr kumimoji="1" lang="en-US" altLang="zh-CN" sz="600" dirty="0">
                <a:latin typeface="微软雅黑 Light" panose="020B0502040204020203" pitchFamily="34" charset="-122"/>
                <a:ea typeface="微软雅黑 Light" panose="020B0502040204020203" pitchFamily="34" charset="-122"/>
                <a:sym typeface="+mn-ea"/>
              </a:rPr>
              <a:t> JC, et al. Clin </a:t>
            </a:r>
            <a:r>
              <a:rPr kumimoji="1" lang="en-US" altLang="zh-CN" sz="600" dirty="0" err="1">
                <a:latin typeface="微软雅黑 Light" panose="020B0502040204020203" pitchFamily="34" charset="-122"/>
                <a:ea typeface="微软雅黑 Light" panose="020B0502040204020203" pitchFamily="34" charset="-122"/>
                <a:sym typeface="+mn-ea"/>
              </a:rPr>
              <a:t>Ther</a:t>
            </a:r>
            <a:r>
              <a:rPr kumimoji="1" lang="en-US" altLang="zh-CN" sz="600" dirty="0">
                <a:latin typeface="微软雅黑 Light" panose="020B0502040204020203" pitchFamily="34" charset="-122"/>
                <a:ea typeface="微软雅黑 Light" panose="020B0502040204020203" pitchFamily="34" charset="-122"/>
                <a:sym typeface="+mn-ea"/>
              </a:rPr>
              <a:t>. 1998 Jul-Aug;20(4):722-36.</a:t>
            </a:r>
            <a:endParaRPr kumimoji="1" lang="en-US" altLang="zh-CN" sz="600" dirty="0">
              <a:latin typeface="微软雅黑 Light" panose="020B0502040204020203" pitchFamily="34" charset="-122"/>
              <a:ea typeface="微软雅黑 Light" panose="020B0502040204020203" pitchFamily="34" charset="-122"/>
            </a:endParaRPr>
          </a:p>
          <a:p>
            <a:pPr marL="342900" indent="-342900">
              <a:buFont typeface="+mj-lt"/>
              <a:buAutoNum type="arabicPeriod" startAt="6"/>
            </a:pPr>
            <a:r>
              <a:rPr kumimoji="1" lang="zh-CN" altLang="en-US" sz="600" dirty="0">
                <a:latin typeface="微软雅黑 Light" panose="020B0502040204020203" pitchFamily="34" charset="-122"/>
                <a:ea typeface="微软雅黑 Light" panose="020B0502040204020203" pitchFamily="34" charset="-122"/>
                <a:sym typeface="+mn-ea"/>
              </a:rPr>
              <a:t>中国临床肿瘤学会指南工作委员会</a:t>
            </a:r>
            <a:r>
              <a:rPr kumimoji="1" lang="en-US" altLang="zh-CN" sz="600" dirty="0">
                <a:latin typeface="微软雅黑 Light" panose="020B0502040204020203" pitchFamily="34" charset="-122"/>
                <a:ea typeface="微软雅黑 Light" panose="020B0502040204020203" pitchFamily="34" charset="-122"/>
                <a:sym typeface="+mn-ea"/>
              </a:rPr>
              <a:t>.</a:t>
            </a:r>
            <a:r>
              <a:rPr kumimoji="1" lang="zh-CN" altLang="en-US" sz="600" dirty="0">
                <a:latin typeface="微软雅黑 Light" panose="020B0502040204020203" pitchFamily="34" charset="-122"/>
                <a:ea typeface="微软雅黑 Light" panose="020B0502040204020203" pitchFamily="34" charset="-122"/>
                <a:sym typeface="+mn-ea"/>
              </a:rPr>
              <a:t>临床肿瘤学杂志</a:t>
            </a:r>
            <a:r>
              <a:rPr kumimoji="1" lang="en-US" altLang="zh-CN" sz="600" dirty="0">
                <a:latin typeface="微软雅黑 Light" panose="020B0502040204020203" pitchFamily="34" charset="-122"/>
                <a:ea typeface="微软雅黑 Light" panose="020B0502040204020203" pitchFamily="34" charset="-122"/>
                <a:sym typeface="+mn-ea"/>
              </a:rPr>
              <a:t>, 2021, 026(007):638-648.</a:t>
            </a:r>
            <a:endParaRPr kumimoji="1" lang="en-US" altLang="zh-CN" sz="600" dirty="0">
              <a:latin typeface="微软雅黑 Light" panose="020B0502040204020203" pitchFamily="34" charset="-122"/>
              <a:ea typeface="微软雅黑 Light" panose="020B0502040204020203" pitchFamily="34" charset="-122"/>
              <a:sym typeface="+mn-ea"/>
            </a:endParaRPr>
          </a:p>
        </p:txBody>
      </p:sp>
      <p:pic>
        <p:nvPicPr>
          <p:cNvPr id="3" name="图片 2"/>
          <p:cNvPicPr>
            <a:picLocks noChangeAspect="1"/>
          </p:cNvPicPr>
          <p:nvPr>
            <p:custDataLst>
              <p:tags r:id="rId2"/>
            </p:custDataLst>
          </p:nvPr>
        </p:nvPicPr>
        <p:blipFill>
          <a:blip r:embed="rId3"/>
          <a:stretch>
            <a:fillRect/>
          </a:stretch>
        </p:blipFill>
        <p:spPr>
          <a:xfrm>
            <a:off x="1365885" y="6409055"/>
            <a:ext cx="481330" cy="276225"/>
          </a:xfrm>
          <a:prstGeom prst="rect">
            <a:avLst/>
          </a:prstGeom>
        </p:spPr>
      </p:pic>
      <p:pic>
        <p:nvPicPr>
          <p:cNvPr id="4" name="图片 3" descr="微信图片_20220111170021"/>
          <p:cNvPicPr>
            <a:picLocks noChangeAspect="1"/>
          </p:cNvPicPr>
          <p:nvPr>
            <p:custDataLst>
              <p:tags r:id="rId4"/>
            </p:custDataLst>
          </p:nvPr>
        </p:nvPicPr>
        <p:blipFill>
          <a:blip r:embed="rId5"/>
          <a:stretch>
            <a:fillRect/>
          </a:stretch>
        </p:blipFill>
        <p:spPr>
          <a:xfrm>
            <a:off x="9601129" y="328929"/>
            <a:ext cx="2110175" cy="475203"/>
          </a:xfrm>
          <a:prstGeom prst="rect">
            <a:avLst/>
          </a:prstGeom>
        </p:spPr>
      </p:pic>
      <p:sp>
        <p:nvSpPr>
          <p:cNvPr id="7" name="文本框 6"/>
          <p:cNvSpPr txBox="1"/>
          <p:nvPr/>
        </p:nvSpPr>
        <p:spPr>
          <a:xfrm>
            <a:off x="6555105" y="1432560"/>
            <a:ext cx="4627880" cy="829945"/>
          </a:xfrm>
          <a:prstGeom prst="rect">
            <a:avLst/>
          </a:prstGeom>
          <a:noFill/>
        </p:spPr>
        <p:txBody>
          <a:bodyPr wrap="square" rtlCol="0">
            <a:spAutoFit/>
          </a:bodyPr>
          <a:p>
            <a:pPr algn="l">
              <a:lnSpc>
                <a:spcPct val="150000"/>
              </a:lnSpc>
              <a:buClrTx/>
              <a:buSzTx/>
              <a:buFontTx/>
            </a:pPr>
            <a:r>
              <a:rPr lang="zh-CN" altLang="en-US" sz="1600" b="1" dirty="0">
                <a:solidFill>
                  <a:srgbClr val="000000"/>
                </a:solidFill>
                <a:latin typeface="微软雅黑" panose="020B0503020204020204" pitchFamily="34" charset="-122"/>
                <a:ea typeface="微软雅黑" panose="020B0503020204020204" pitchFamily="34" charset="-122"/>
                <a:sym typeface="思源黑体" panose="020B0800000000000000" pitchFamily="34" charset="-122"/>
              </a:rPr>
              <a:t>①</a:t>
            </a:r>
            <a:r>
              <a:rPr lang="zh-CN" altLang="en-US" sz="1600" b="1" dirty="0">
                <a:solidFill>
                  <a:srgbClr val="C00000"/>
                </a:solidFill>
                <a:latin typeface="微软雅黑" panose="020B0503020204020204" pitchFamily="34" charset="-122"/>
                <a:ea typeface="微软雅黑" panose="020B0503020204020204" pitchFamily="34" charset="-122"/>
                <a:sym typeface="思源黑体" panose="020B0800000000000000" pitchFamily="34" charset="-122"/>
              </a:rPr>
              <a:t>存量替代</a:t>
            </a:r>
            <a:r>
              <a:rPr lang="zh-CN" altLang="en-US" sz="1600" b="1" dirty="0">
                <a:solidFill>
                  <a:srgbClr val="000000"/>
                </a:solidFill>
                <a:latin typeface="微软雅黑" panose="020B0503020204020204" pitchFamily="34" charset="-122"/>
                <a:ea typeface="微软雅黑" panose="020B0503020204020204" pitchFamily="34" charset="-122"/>
                <a:sym typeface="思源黑体" panose="020B0800000000000000" pitchFamily="34" charset="-122"/>
              </a:rPr>
              <a:t>，对同类产品的市场份额的替代，</a:t>
            </a:r>
            <a:r>
              <a:rPr lang="zh-CN" altLang="en-US" sz="1600" b="1" dirty="0">
                <a:solidFill>
                  <a:srgbClr val="000000"/>
                </a:solidFill>
                <a:latin typeface="微软雅黑" panose="020B0503020204020204" pitchFamily="34" charset="-122"/>
                <a:ea typeface="微软雅黑" panose="020B0503020204020204" pitchFamily="34" charset="-122"/>
                <a:sym typeface="+mn-ea"/>
              </a:rPr>
              <a:t>对医保基金影响小，</a:t>
            </a:r>
            <a:r>
              <a:rPr lang="zh-CN" altLang="en-US" sz="1600" b="1" dirty="0">
                <a:solidFill>
                  <a:srgbClr val="000000"/>
                </a:solidFill>
                <a:latin typeface="微软雅黑" panose="020B0503020204020204" pitchFamily="34" charset="-122"/>
                <a:ea typeface="微软雅黑" panose="020B0503020204020204" pitchFamily="34" charset="-122"/>
                <a:sym typeface="思源黑体" panose="020B0800000000000000" pitchFamily="34" charset="-122"/>
              </a:rPr>
              <a:t>也可以保障患者基本的需求</a:t>
            </a:r>
            <a:endParaRPr lang="zh-CN" altLang="en-US" sz="1600"/>
          </a:p>
        </p:txBody>
      </p:sp>
      <p:sp>
        <p:nvSpPr>
          <p:cNvPr id="12" name="文本框 37"/>
          <p:cNvSpPr txBox="1"/>
          <p:nvPr userDrawn="1">
            <p:custDataLst>
              <p:tags r:id="rId6"/>
            </p:custDataLst>
          </p:nvPr>
        </p:nvSpPr>
        <p:spPr>
          <a:xfrm>
            <a:off x="226060" y="173355"/>
            <a:ext cx="2667000" cy="560705"/>
          </a:xfrm>
          <a:prstGeom prst="rect">
            <a:avLst/>
          </a:prstGeom>
          <a:noFill/>
        </p:spPr>
        <p:txBody>
          <a:bodyPr wrap="square" lIns="68584" tIns="34292" rIns="68584" bIns="34292" rtlCol="0">
            <a:spAutoFit/>
          </a:bodyPr>
          <a:p>
            <a:pPr>
              <a:defRPr/>
            </a:pPr>
            <a:r>
              <a:rPr lang="zh-CN" altLang="en-US" sz="3200" b="1" spc="200"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rPr>
              <a:t>公平性</a:t>
            </a:r>
            <a:endParaRPr lang="zh-CN" altLang="en-US" sz="3200" b="1" spc="200" dirty="0">
              <a:solidFill>
                <a:schemeClr val="accent6">
                  <a:lumMod val="75000"/>
                </a:schemeClr>
              </a:solidFill>
              <a:latin typeface="微软雅黑" panose="020B0503020204020204" pitchFamily="34" charset="-122"/>
              <a:ea typeface="微软雅黑" panose="020B0503020204020204" pitchFamily="34" charset="-122"/>
              <a:cs typeface="+mn-ea"/>
              <a:sym typeface="思源黑体" panose="020B0800000000000000" pitchFamily="34" charset="-122"/>
            </a:endParaRPr>
          </a:p>
        </p:txBody>
      </p:sp>
    </p:spTree>
  </p:cSld>
  <p:clrMapOvr>
    <a:masterClrMapping/>
  </p:clrMapOvr>
  <p:transition spd="slow" advClick="0" advTm="2000"/>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ISPRING_PRESENTATION_TITLE" val="1"/>
  <p:tag name="KSO_WPP_MARK_KEY" val="fa6067bf-5f97-4870-bb93-e21161448093"/>
  <p:tag name="COMMONDATA" val="eyJoZGlkIjoiZTA4NzIyN2MxYTlmMzQ1NGE2MjU5NWRkMjhlOGMxYTA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fontScheme name="lenmeggy">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3180</Words>
  <Application>WPS 演示</Application>
  <PresentationFormat>宽屏</PresentationFormat>
  <Paragraphs>202</Paragraphs>
  <Slides>10</Slides>
  <Notes>10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10</vt:i4>
      </vt:variant>
    </vt:vector>
  </HeadingPairs>
  <TitlesOfParts>
    <vt:vector size="28" baseType="lpstr">
      <vt:lpstr>Arial</vt:lpstr>
      <vt:lpstr>宋体</vt:lpstr>
      <vt:lpstr>Wingdings</vt:lpstr>
      <vt:lpstr>HelveticaNeue light</vt:lpstr>
      <vt:lpstr>Lato Regular</vt:lpstr>
      <vt:lpstr>Lato Hairline</vt:lpstr>
      <vt:lpstr>Segoe Print</vt:lpstr>
      <vt:lpstr>Lato Light</vt:lpstr>
      <vt:lpstr>微软雅黑</vt:lpstr>
      <vt:lpstr>思源黑体</vt:lpstr>
      <vt:lpstr>黑体</vt:lpstr>
      <vt:lpstr>微软雅黑 Light</vt:lpstr>
      <vt:lpstr>等线</vt:lpstr>
      <vt:lpstr>字魂105号-简雅黑</vt:lpstr>
      <vt:lpstr>Arial Unicode MS</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chason</dc:creator>
  <cp:lastModifiedBy>张春秋</cp:lastModifiedBy>
  <cp:revision>247</cp:revision>
  <dcterms:created xsi:type="dcterms:W3CDTF">2018-09-12T02:56:00Z</dcterms:created>
  <dcterms:modified xsi:type="dcterms:W3CDTF">2023-07-11T11:27:03Z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AC4BA9A180C04C0C9362E9D6D2DEB02D_13</vt:lpwstr>
  </property>
</Properties>
</file>