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1468" r:id="rId2"/>
    <p:sldId id="1213" r:id="rId3"/>
    <p:sldId id="1868" r:id="rId4"/>
    <p:sldId id="1875" r:id="rId5"/>
    <p:sldId id="1876" r:id="rId6"/>
    <p:sldId id="1897" r:id="rId7"/>
    <p:sldId id="1870" r:id="rId8"/>
    <p:sldId id="1894" r:id="rId9"/>
    <p:sldId id="1896" r:id="rId10"/>
    <p:sldId id="1892" r:id="rId11"/>
    <p:sldId id="1874" r:id="rId12"/>
    <p:sldId id="1895" r:id="rId13"/>
  </p:sldIdLst>
  <p:sldSz cx="9144000" cy="5143500" type="screen16x9"/>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84">
          <p15:clr>
            <a:srgbClr val="A4A3A4"/>
          </p15:clr>
        </p15:guide>
        <p15:guide id="2" pos="2880">
          <p15:clr>
            <a:srgbClr val="A4A3A4"/>
          </p15:clr>
        </p15:guide>
      </p15:sldGuideLst>
    </p:ext>
    <p:ext uri="{2D200454-40CA-4A62-9FC3-DE9A4176ACB9}">
      <p15:notesGuideLst xmlns:p15="http://schemas.microsoft.com/office/powerpoint/2012/main">
        <p15:guide id="1" orient="horz" pos="263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3" clrIdx="0"/>
  <p:cmAuthor id="2" name="田晨阳" initials="田" lastIdx="1" clrIdx="1"/>
  <p:cmAuthor id="3" name="cycle" initials="c" lastIdx="1" clrIdx="2"/>
  <p:cmAuthor id="4" name="边圣杰" initials="边"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57D"/>
    <a:srgbClr val="E7E6E6"/>
    <a:srgbClr val="038D91"/>
    <a:srgbClr val="136066"/>
    <a:srgbClr val="DB2C03"/>
    <a:srgbClr val="F2F2F2"/>
    <a:srgbClr val="059195"/>
    <a:srgbClr val="0087CD"/>
    <a:srgbClr val="0075BF"/>
    <a:srgbClr val="034E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0" autoAdjust="0"/>
    <p:restoredTop sz="88482" autoAdjust="0"/>
  </p:normalViewPr>
  <p:slideViewPr>
    <p:cSldViewPr>
      <p:cViewPr varScale="1">
        <p:scale>
          <a:sx n="73" d="100"/>
          <a:sy n="73" d="100"/>
        </p:scale>
        <p:origin x="68" y="164"/>
      </p:cViewPr>
      <p:guideLst>
        <p:guide orient="horz" pos="1484"/>
        <p:guide pos="2880"/>
      </p:guideLst>
    </p:cSldViewPr>
  </p:slideViewPr>
  <p:notesTextViewPr>
    <p:cViewPr>
      <p:scale>
        <a:sx n="1" d="1"/>
        <a:sy n="1" d="1"/>
      </p:scale>
      <p:origin x="0" y="0"/>
    </p:cViewPr>
  </p:notesTextViewPr>
  <p:sorterViewPr>
    <p:cViewPr>
      <p:scale>
        <a:sx n="186" d="100"/>
        <a:sy n="186" d="100"/>
      </p:scale>
      <p:origin x="0" y="0"/>
    </p:cViewPr>
  </p:sorterViewPr>
  <p:notesViewPr>
    <p:cSldViewPr>
      <p:cViewPr varScale="1">
        <p:scale>
          <a:sx n="65" d="100"/>
          <a:sy n="65" d="100"/>
        </p:scale>
        <p:origin x="-3360" y="-96"/>
      </p:cViewPr>
      <p:guideLst>
        <p:guide orient="horz" pos="263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t>2023/7/11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2565" algn="l" defTabSz="914400" rtl="0" eaLnBrk="1" latinLnBrk="0" hangingPunct="1">
      <a:defRPr sz="1200" kern="1200">
        <a:solidFill>
          <a:schemeClr val="tx1"/>
        </a:solidFill>
        <a:latin typeface="+mn-lt"/>
        <a:ea typeface="+mn-ea"/>
        <a:cs typeface="+mn-cs"/>
      </a:defRPr>
    </a:lvl7pPr>
    <a:lvl8pPr marL="3199765"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3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63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r" defTabSz="914400" rtl="0" eaLnBrk="0" fontAlgn="base" latinLnBrk="0" hangingPunct="0">
              <a:lnSpc>
                <a:spcPct val="100000"/>
              </a:lnSpc>
              <a:spcBef>
                <a:spcPct val="0"/>
              </a:spcBef>
              <a:spcAft>
                <a:spcPct val="0"/>
              </a:spcAft>
              <a:buClrTx/>
              <a:buSzTx/>
              <a:buFontTx/>
              <a:buNone/>
              <a:defRPr/>
            </a:pPr>
            <a:fld id="{684974E3-EEA5-4569-92D4-44EA3010D9A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宋体" panose="02010600030101010101" pitchFamily="2" charset="-122"/>
                <a:cs typeface="+mn-cs"/>
              </a:rPr>
              <a:t>1</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852699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advTm="5427"/>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Tree>
  </p:cSld>
  <p:clrMapOvr>
    <a:masterClrMapping/>
  </p:clrMapOvr>
  <p:transition advTm="5427"/>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2854A03-91AF-448A-9954-517C0577E5F0}" type="datetimeFigureOut">
              <a:rPr lang="zh-CN" altLang="en-US" smtClean="0"/>
              <a:t>2023/7/11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EFC946-6D13-4F8C-9740-992A906A613E}" type="slidenum">
              <a:rPr lang="zh-CN" altLang="en-US" smtClean="0"/>
              <a:t>‹#›</a:t>
            </a:fld>
            <a:endParaRPr lang="zh-CN" altLang="en-US"/>
          </a:p>
        </p:txBody>
      </p:sp>
      <p:sp>
        <p:nvSpPr>
          <p:cNvPr id="7" name="矩形 6"/>
          <p:cNvSpPr/>
          <p:nvPr userDrawn="1"/>
        </p:nvSpPr>
        <p:spPr>
          <a:xfrm>
            <a:off x="7236296" y="4731990"/>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素材下载：</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图表下载：</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优秀</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Word</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www.1ppt.com/word/              Excel</a:t>
            </a:r>
            <a:r>
              <a:rPr kumimoji="0" lang="zh-CN" altLang="en-US" sz="100" b="0" i="0" u="none" strike="noStrike" kern="0" cap="none" spc="0" normalizeH="0" baseline="0" noProof="0" dirty="0">
                <a:ln>
                  <a:noFill/>
                </a:ln>
                <a:solidFill>
                  <a:prstClr val="white"/>
                </a:solidFill>
                <a:effectLst/>
                <a:uLnTx/>
                <a:uFillTx/>
              </a:rPr>
              <a:t>教程：</a:t>
            </a:r>
            <a:r>
              <a:rPr kumimoji="0" lang="en-US" altLang="zh-CN" sz="100" b="0" i="0" u="none" strike="noStrike" kern="0" cap="none" spc="0" normalizeH="0" baseline="0" noProof="0" dirty="0">
                <a:ln>
                  <a:noFill/>
                </a:ln>
                <a:solidFill>
                  <a:prstClr val="white"/>
                </a:solidFill>
                <a:effectLst/>
                <a:uLnTx/>
                <a:uFillTx/>
              </a:rPr>
              <a:t>www.1ppt.com/excel/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资料下载：</a:t>
            </a:r>
            <a:r>
              <a:rPr kumimoji="0" lang="en-US" altLang="zh-CN" sz="100" b="0" i="0" u="none" strike="noStrike" kern="0" cap="none" spc="0" normalizeH="0" baseline="0" noProof="0" dirty="0">
                <a:ln>
                  <a:noFill/>
                </a:ln>
                <a:solidFill>
                  <a:prstClr val="white"/>
                </a:solidFill>
                <a:effectLst/>
                <a:uLnTx/>
                <a:uFillTx/>
              </a:rPr>
              <a:t>www.1ppt.com/ziliao/                PPT</a:t>
            </a:r>
            <a:r>
              <a:rPr kumimoji="0" lang="zh-CN" altLang="en-US" sz="100" b="0" i="0" u="none" strike="noStrike" kern="0" cap="none" spc="0" normalizeH="0" baseline="0" noProof="0" dirty="0">
                <a:ln>
                  <a:noFill/>
                </a:ln>
                <a:solidFill>
                  <a:prstClr val="white"/>
                </a:solidFill>
                <a:effectLst/>
                <a:uLnTx/>
                <a:uFillTx/>
              </a:rPr>
              <a:t>课件下载：</a:t>
            </a:r>
            <a:r>
              <a:rPr kumimoji="0" lang="en-US" altLang="zh-CN" sz="100" b="0" i="0" u="none" strike="noStrike" kern="0" cap="none" spc="0" normalizeH="0" baseline="0" noProof="0" dirty="0">
                <a:ln>
                  <a:noFill/>
                </a:ln>
                <a:solidFill>
                  <a:prstClr val="white"/>
                </a:solidFill>
                <a:effectLst/>
                <a:uLnTx/>
                <a:uFillTx/>
              </a:rPr>
              <a:t>www.1ppt.com/kejian/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范文下载：</a:t>
            </a:r>
            <a:r>
              <a:rPr kumimoji="0" lang="en-US" altLang="zh-CN" sz="100" b="0" i="0" u="none" strike="noStrike" kern="0" cap="none" spc="0" normalizeH="0" baseline="0" noProof="0" dirty="0">
                <a:ln>
                  <a:noFill/>
                </a:ln>
                <a:solidFill>
                  <a:prstClr val="white"/>
                </a:solidFill>
                <a:effectLst/>
                <a:uLnTx/>
                <a:uFillTx/>
              </a:rPr>
              <a:t>www.1ppt.com/fanwen/             </a:t>
            </a:r>
            <a:r>
              <a:rPr kumimoji="0" lang="zh-CN" altLang="en-US" sz="100" b="0" i="0" u="none" strike="noStrike" kern="0" cap="none" spc="0" normalizeH="0" baseline="0" noProof="0" dirty="0">
                <a:ln>
                  <a:noFill/>
                </a:ln>
                <a:solidFill>
                  <a:prstClr val="white"/>
                </a:solidFill>
                <a:effectLst/>
                <a:uLnTx/>
                <a:uFillTx/>
              </a:rPr>
              <a:t>试卷下载：</a:t>
            </a:r>
            <a:r>
              <a:rPr kumimoji="0" lang="en-US" altLang="zh-CN" sz="100" b="0" i="0" u="none" strike="noStrike" kern="0" cap="none" spc="0" normalizeH="0" baseline="0" noProof="0" dirty="0">
                <a:ln>
                  <a:noFill/>
                </a:ln>
                <a:solidFill>
                  <a:prstClr val="white"/>
                </a:solidFill>
                <a:effectLst/>
                <a:uLnTx/>
                <a:uFillTx/>
              </a:rPr>
              <a:t>www.1ppt.com/shiti/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教案下载：</a:t>
            </a:r>
            <a:r>
              <a:rPr kumimoji="0" lang="en-US" altLang="zh-CN" sz="100" b="0" i="0" u="none" strike="noStrike" kern="0" cap="none" spc="0" normalizeH="0" baseline="0" noProof="0" dirty="0">
                <a:ln>
                  <a:noFill/>
                </a:ln>
                <a:solidFill>
                  <a:prstClr val="white"/>
                </a:solidFill>
                <a:effectLst/>
                <a:uLnTx/>
                <a:uFillTx/>
              </a:rPr>
              <a:t>www.1ppt.com/jiaoan/        </a:t>
            </a: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prstClr val="white"/>
                </a:solidFill>
                <a:effectLst/>
                <a:uLnTx/>
                <a:uFillTx/>
              </a:rPr>
              <a:t> </a:t>
            </a:r>
            <a:endParaRPr kumimoji="0" lang="zh-CN" altLang="en-US" sz="100" b="0" i="0" u="none" strike="noStrike" kern="0" cap="none" spc="0" normalizeH="0" baseline="0" noProof="0" dirty="0">
              <a:ln>
                <a:noFill/>
              </a:ln>
              <a:solidFill>
                <a:prstClr val="white"/>
              </a:solidFill>
              <a:effectLst/>
              <a:uLnTx/>
              <a:uFillTx/>
            </a:endParaRPr>
          </a:p>
        </p:txBody>
      </p:sp>
    </p:spTree>
  </p:cSld>
  <p:clrMapOvr>
    <a:masterClrMapping/>
  </p:clrMapOvr>
  <p:transition advTm="5427"/>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1_空白">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504" y="123478"/>
            <a:ext cx="1279284" cy="216024"/>
          </a:xfrm>
          <a:prstGeom prst="rect">
            <a:avLst/>
          </a:prstGeom>
        </p:spPr>
      </p:pic>
    </p:spTree>
  </p:cSld>
  <p:clrMapOvr>
    <a:masterClrMapping/>
  </p:clrMapOvr>
  <p:transition advTm="5427"/>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116681"/>
            <a:ext cx="7886700" cy="659130"/>
          </a:xfrm>
        </p:spPr>
        <p:txBody>
          <a:bodyPr/>
          <a:lstStyle>
            <a:lvl1pPr algn="ctr">
              <a:defRPr b="0">
                <a:solidFill>
                  <a:schemeClr val="tx1"/>
                </a:solidFill>
                <a:effectLst/>
                <a:latin typeface="+mj-ea"/>
                <a:ea typeface="+mj-ea"/>
              </a:defRPr>
            </a:lvl1pPr>
          </a:lstStyle>
          <a:p>
            <a:r>
              <a:rPr lang="zh-CN" altLang="en-US" dirty="0"/>
              <a:t>单击此处编辑母版标题样式</a:t>
            </a:r>
          </a:p>
        </p:txBody>
      </p:sp>
      <p:sp>
        <p:nvSpPr>
          <p:cNvPr id="3" name="内容占位符 2"/>
          <p:cNvSpPr>
            <a:spLocks noGrp="1"/>
          </p:cNvSpPr>
          <p:nvPr>
            <p:ph idx="1"/>
          </p:nvPr>
        </p:nvSpPr>
        <p:spPr>
          <a:xfrm>
            <a:off x="628650" y="909638"/>
            <a:ext cx="7886700" cy="3202781"/>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2023/7/11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a:xfrm>
            <a:off x="6457950" y="4767263"/>
            <a:ext cx="2057400" cy="273844"/>
          </a:xfrm>
        </p:spPr>
        <p:txBody>
          <a:bodyPr/>
          <a:lstStyle/>
          <a:p>
            <a:fld id="{49AE70B2-8BF9-45C0-BB95-33D1B9D3A854}" type="slidenum">
              <a:rPr lang="zh-CN" altLang="en-US" smtClean="0"/>
              <a:t>‹#›</a:t>
            </a:fld>
            <a:endParaRPr lang="zh-CN" altLang="en-US"/>
          </a:p>
        </p:txBody>
      </p:sp>
      <p:cxnSp>
        <p:nvCxnSpPr>
          <p:cNvPr id="7" name="直接连接符 6"/>
          <p:cNvCxnSpPr>
            <a:stCxn id="11" idx="2"/>
          </p:cNvCxnSpPr>
          <p:nvPr userDrawn="1"/>
        </p:nvCxnSpPr>
        <p:spPr>
          <a:xfrm>
            <a:off x="212884" y="778669"/>
            <a:ext cx="8931116" cy="0"/>
          </a:xfrm>
          <a:prstGeom prst="line">
            <a:avLst/>
          </a:prstGeom>
        </p:spPr>
        <p:style>
          <a:lnRef idx="3">
            <a:schemeClr val="accent5"/>
          </a:lnRef>
          <a:fillRef idx="0">
            <a:schemeClr val="accent5"/>
          </a:fillRef>
          <a:effectRef idx="2">
            <a:schemeClr val="accent5"/>
          </a:effectRef>
          <a:fontRef idx="minor">
            <a:schemeClr val="tx1"/>
          </a:fontRef>
        </p:style>
      </p:cxnSp>
      <p:sp>
        <p:nvSpPr>
          <p:cNvPr id="11" name="矩形 10"/>
          <p:cNvSpPr/>
          <p:nvPr userDrawn="1"/>
        </p:nvSpPr>
        <p:spPr>
          <a:xfrm>
            <a:off x="0" y="-5715"/>
            <a:ext cx="425768" cy="784384"/>
          </a:xfrm>
          <a:prstGeom prst="rect">
            <a:avLst/>
          </a:prstGeom>
          <a:solidFill>
            <a:srgbClr val="18A19D"/>
          </a:solidFill>
          <a:ln>
            <a:solidFill>
              <a:srgbClr val="18A19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cSld>
  <p:clrMapOvr>
    <a:masterClrMapping/>
  </p:clrMapOvr>
  <p:transition advTm="5427"/>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250" fill="hold">
                                          <p:stCondLst>
                                            <p:cond delay="0"/>
                                          </p:stCondLst>
                                        </p:cTn>
                                        <p:tgtEl>
                                          <p:spTgt spid="7"/>
                                        </p:tgtEl>
                                        <p:attrNameLst>
                                          <p:attrName>style.visibility</p:attrName>
                                        </p:attrNameLst>
                                      </p:cBhvr>
                                      <p:to>
                                        <p:strVal val="visible"/>
                                      </p:to>
                                    </p:set>
                                    <p:animEffect transition="in" filter="box(in)">
                                      <p:cBhvr>
                                        <p:cTn id="7" dur="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69219"/>
            <a:ext cx="3886200" cy="326350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629150" y="1369219"/>
            <a:ext cx="3886200" cy="326350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2023/7/11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p:transition advTm="5427"/>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仅标题">
    <p:spTree>
      <p:nvGrpSpPr>
        <p:cNvPr id="1" name=""/>
        <p:cNvGrpSpPr/>
        <p:nvPr/>
      </p:nvGrpSpPr>
      <p:grpSpPr>
        <a:xfrm>
          <a:off x="0" y="0"/>
          <a:ext cx="0" cy="0"/>
          <a:chOff x="0" y="0"/>
          <a:chExt cx="0" cy="0"/>
        </a:xfrm>
      </p:grpSpPr>
      <p:sp>
        <p:nvSpPr>
          <p:cNvPr id="14" name="任意多边形 13"/>
          <p:cNvSpPr/>
          <p:nvPr userDrawn="1"/>
        </p:nvSpPr>
        <p:spPr>
          <a:xfrm rot="5400000">
            <a:off x="43309" y="-125198"/>
            <a:ext cx="783422" cy="1033820"/>
          </a:xfrm>
          <a:custGeom>
            <a:avLst/>
            <a:gdLst>
              <a:gd name="connsiteX0" fmla="*/ 0 w 1044561"/>
              <a:gd name="connsiteY0" fmla="*/ 996287 h 1419369"/>
              <a:gd name="connsiteX1" fmla="*/ 0 w 1044561"/>
              <a:gd name="connsiteY1" fmla="*/ 0 h 1419369"/>
              <a:gd name="connsiteX2" fmla="*/ 1044561 w 1044561"/>
              <a:gd name="connsiteY2" fmla="*/ 686380 h 1419369"/>
              <a:gd name="connsiteX3" fmla="*/ 1044561 w 1044561"/>
              <a:gd name="connsiteY3" fmla="*/ 996287 h 1419369"/>
              <a:gd name="connsiteX4" fmla="*/ 0 w 1044561"/>
              <a:gd name="connsiteY4" fmla="*/ 1419369 h 1419369"/>
              <a:gd name="connsiteX5" fmla="*/ 0 w 1044561"/>
              <a:gd name="connsiteY5" fmla="*/ 996288 h 1419369"/>
              <a:gd name="connsiteX6" fmla="*/ 1044561 w 1044561"/>
              <a:gd name="connsiteY6" fmla="*/ 996288 h 1419369"/>
              <a:gd name="connsiteX7" fmla="*/ 1044561 w 1044561"/>
              <a:gd name="connsiteY7" fmla="*/ 1419369 h 1419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44561" h="1419369">
                <a:moveTo>
                  <a:pt x="0" y="996287"/>
                </a:moveTo>
                <a:lnTo>
                  <a:pt x="0" y="0"/>
                </a:lnTo>
                <a:lnTo>
                  <a:pt x="1044561" y="686380"/>
                </a:lnTo>
                <a:lnTo>
                  <a:pt x="1044561" y="996287"/>
                </a:lnTo>
                <a:close/>
                <a:moveTo>
                  <a:pt x="0" y="1419369"/>
                </a:moveTo>
                <a:lnTo>
                  <a:pt x="0" y="996288"/>
                </a:lnTo>
                <a:lnTo>
                  <a:pt x="1044561" y="996288"/>
                </a:lnTo>
                <a:lnTo>
                  <a:pt x="1044561" y="1419369"/>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350"/>
          </a:p>
        </p:txBody>
      </p:sp>
    </p:spTree>
  </p:cSld>
  <p:clrMapOvr>
    <a:masterClrMapping/>
  </p:clrMapOvr>
  <p:transition advTm="5427"/>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F82FDF1-A4A5-4E4C-9E95-098F4A90CBDA}" type="datetimeFigureOut">
              <a:rPr lang="zh-CN" altLang="en-US" smtClean="0"/>
              <a:t>2023/7/11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77C80-B5C0-4602-9AD0-764EF16386D0}" type="slidenum">
              <a:rPr lang="zh-CN" altLang="en-US" smtClean="0"/>
              <a:t>‹#›</a:t>
            </a:fld>
            <a:endParaRPr lang="zh-CN" altLang="en-US"/>
          </a:p>
        </p:txBody>
      </p:sp>
    </p:spTree>
  </p:cSld>
  <p:clrMapOvr>
    <a:masterClrMapping/>
  </p:clrMapOvr>
  <p:transition advTm="5427"/>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317688" y="298852"/>
            <a:ext cx="8510400" cy="369332"/>
          </a:xfrm>
          <a:prstGeom prst="rect">
            <a:avLst/>
          </a:prstGeom>
        </p:spPr>
        <p:txBody>
          <a:bodyPr vert="horz" lIns="0" tIns="0" rIns="0" bIns="0" rtlCol="0" anchor="ctr" anchorCtr="0">
            <a:spAutoFit/>
          </a:bodyPr>
          <a:lstStyle>
            <a:lvl1pPr>
              <a:lnSpc>
                <a:spcPct val="100000"/>
              </a:lnSpc>
              <a:defRPr/>
            </a:lvl1pPr>
          </a:lstStyle>
          <a:p>
            <a:r>
              <a:rPr lang="zh-CN" altLang="en-US" noProof="0" dirty="0"/>
              <a:t>单击此处编辑母版标题样式</a:t>
            </a:r>
            <a:endParaRPr lang="en-GB" noProof="0" dirty="0"/>
          </a:p>
        </p:txBody>
      </p:sp>
    </p:spTree>
  </p:cSld>
  <p:clrMapOvr>
    <a:masterClrMapping/>
  </p:clrMapOvr>
  <p:transition advTm="5427"/>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316800" y="1312223"/>
            <a:ext cx="8510400" cy="2955789"/>
          </a:xfrm>
        </p:spPr>
        <p:txBody>
          <a:bodyPr vert="horz" lIns="0" tIns="0" rIns="216000" bIns="0" rtlCol="0">
            <a:normAutofit/>
          </a:bodyPr>
          <a:lstStyle>
            <a:lvl1pPr>
              <a:defRPr lang="zh-CN" altLang="en-US" noProof="0" smtClean="0">
                <a:solidFill>
                  <a:srgbClr val="044B78"/>
                </a:solidFill>
              </a:defRPr>
            </a:lvl1pPr>
            <a:lvl2pPr>
              <a:defRPr lang="zh-CN" altLang="en-US" noProof="0" smtClean="0">
                <a:solidFill>
                  <a:srgbClr val="044B78"/>
                </a:solidFill>
              </a:defRPr>
            </a:lvl2pPr>
            <a:lvl3pPr>
              <a:defRPr lang="zh-CN" altLang="en-US" noProof="0" smtClean="0">
                <a:solidFill>
                  <a:srgbClr val="044B78"/>
                </a:solidFill>
              </a:defRPr>
            </a:lvl3pPr>
            <a:lvl4pPr>
              <a:defRPr lang="zh-CN" altLang="en-US" noProof="0" smtClean="0">
                <a:solidFill>
                  <a:srgbClr val="044B78"/>
                </a:solidFill>
              </a:defRPr>
            </a:lvl4pPr>
            <a:lvl5pPr>
              <a:defRPr lang="en-GB" noProof="0" dirty="0">
                <a:solidFill>
                  <a:srgbClr val="044B78"/>
                </a:solidFill>
              </a:defRPr>
            </a:lvl5pPr>
          </a:lstStyle>
          <a:p>
            <a:pPr lvl="0"/>
            <a:r>
              <a:rPr lang="zh-CN" altLang="en-US" noProof="0" dirty="0"/>
              <a:t>单击此处编辑母版文本样式</a:t>
            </a:r>
          </a:p>
          <a:p>
            <a:pPr lvl="1"/>
            <a:r>
              <a:rPr lang="zh-CN" altLang="en-US" noProof="0" dirty="0"/>
              <a:t>第二级</a:t>
            </a:r>
          </a:p>
          <a:p>
            <a:pPr lvl="2"/>
            <a:r>
              <a:rPr lang="zh-CN" altLang="en-US" noProof="0" dirty="0"/>
              <a:t>第三级</a:t>
            </a:r>
          </a:p>
          <a:p>
            <a:pPr lvl="3"/>
            <a:r>
              <a:rPr lang="zh-CN" altLang="en-US" noProof="0" dirty="0"/>
              <a:t>第四级</a:t>
            </a:r>
          </a:p>
          <a:p>
            <a:pPr lvl="4"/>
            <a:r>
              <a:rPr lang="zh-CN" altLang="en-US" noProof="0" dirty="0"/>
              <a:t>第五级</a:t>
            </a:r>
            <a:endParaRPr lang="en-GB" noProof="0" dirty="0"/>
          </a:p>
        </p:txBody>
      </p:sp>
      <p:sp>
        <p:nvSpPr>
          <p:cNvPr id="11" name="Title 1"/>
          <p:cNvSpPr>
            <a:spLocks noGrp="1"/>
          </p:cNvSpPr>
          <p:nvPr>
            <p:ph type="title"/>
          </p:nvPr>
        </p:nvSpPr>
        <p:spPr>
          <a:xfrm>
            <a:off x="317688" y="316613"/>
            <a:ext cx="8510400" cy="391412"/>
          </a:xfrm>
        </p:spPr>
        <p:txBody>
          <a:bodyPr anchor="ctr" anchorCtr="0"/>
          <a:lstStyle>
            <a:lvl1pPr>
              <a:defRPr sz="2400"/>
            </a:lvl1pPr>
          </a:lstStyle>
          <a:p>
            <a:r>
              <a:rPr lang="zh-CN" altLang="en-US" noProof="0" dirty="0"/>
              <a:t>单击此处编辑母版标题样式</a:t>
            </a:r>
            <a:endParaRPr lang="en-GB" noProof="0" dirty="0"/>
          </a:p>
        </p:txBody>
      </p:sp>
    </p:spTree>
  </p:cSld>
  <p:clrMapOvr>
    <a:masterClrMapping/>
  </p:clrMapOvr>
  <p:transition advTm="5427"/>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t>2023/7/11</a:t>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t>‹#›</a:t>
            </a:fld>
            <a:endParaRPr lang="zh-CN" altLang="en-US"/>
          </a:p>
        </p:txBody>
      </p:sp>
      <p:pic>
        <p:nvPicPr>
          <p:cNvPr id="7" name="图片 6"/>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07504" y="123478"/>
            <a:ext cx="1279284" cy="21602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advTm="5427"/>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39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3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5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stats.gov.cn/sj/pcsj/rkpc/d7c/202303/P020230301403217959330.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直角三角形 18"/>
          <p:cNvSpPr/>
          <p:nvPr/>
        </p:nvSpPr>
        <p:spPr>
          <a:xfrm rot="5400000" flipV="1">
            <a:off x="5435203" y="-95249"/>
            <a:ext cx="3613547" cy="3804047"/>
          </a:xfrm>
          <a:prstGeom prst="rtTriangle">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0" name="直角三角形 19"/>
          <p:cNvSpPr/>
          <p:nvPr/>
        </p:nvSpPr>
        <p:spPr>
          <a:xfrm rot="5400000" flipV="1">
            <a:off x="5986463" y="-130969"/>
            <a:ext cx="3026569" cy="3288506"/>
          </a:xfrm>
          <a:prstGeom prst="rtTriangle">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7" name="直角三角形 16"/>
          <p:cNvSpPr/>
          <p:nvPr/>
        </p:nvSpPr>
        <p:spPr>
          <a:xfrm>
            <a:off x="0" y="1327547"/>
            <a:ext cx="3320654" cy="3815953"/>
          </a:xfrm>
          <a:prstGeom prst="rtTriangle">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直角三角形 12"/>
          <p:cNvSpPr/>
          <p:nvPr/>
        </p:nvSpPr>
        <p:spPr>
          <a:xfrm flipH="1">
            <a:off x="1872853" y="3118247"/>
            <a:ext cx="7271147" cy="202525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5" name="组合 4"/>
          <p:cNvGrpSpPr/>
          <p:nvPr/>
        </p:nvGrpSpPr>
        <p:grpSpPr>
          <a:xfrm>
            <a:off x="0" y="0"/>
            <a:ext cx="8749030" cy="5134610"/>
            <a:chOff x="-2" y="0"/>
            <a:chExt cx="13778" cy="8086"/>
          </a:xfrm>
        </p:grpSpPr>
        <p:sp>
          <p:nvSpPr>
            <p:cNvPr id="4" name="直角三角形 3"/>
            <p:cNvSpPr/>
            <p:nvPr/>
          </p:nvSpPr>
          <p:spPr>
            <a:xfrm flipV="1">
              <a:off x="-2" y="0"/>
              <a:ext cx="8966" cy="3189"/>
            </a:xfrm>
            <a:prstGeom prst="rtTriangle">
              <a:avLst/>
            </a:prstGeom>
            <a:blipFill dpi="0" rotWithShape="1">
              <a:blip r:embed="rId3" cstate="print"/>
              <a:srcRect/>
              <a:stretch>
                <a:fillRect l="-36000" t="-53000" r="-1000" b="-8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711" name="文本框 710"/>
            <p:cNvSpPr txBox="1"/>
            <p:nvPr/>
          </p:nvSpPr>
          <p:spPr>
            <a:xfrm>
              <a:off x="507" y="4729"/>
              <a:ext cx="13154" cy="919"/>
            </a:xfrm>
            <a:prstGeom prst="rect">
              <a:avLst/>
            </a:prstGeom>
            <a:noFill/>
            <a:effectLst>
              <a:outerShdw sx="102000" sy="102000" algn="ctr" rotWithShape="0">
                <a:prstClr val="black">
                  <a:alpha val="40000"/>
                </a:prstClr>
              </a:outerShdw>
            </a:effectLst>
          </p:spPr>
          <p:txBody>
            <a:bodyPr wrap="square" rtlCol="0">
              <a:spAutoFit/>
            </a:bodyPr>
            <a:lstStyle>
              <a:defPPr>
                <a:defRPr lang="zh-CN"/>
              </a:defPPr>
              <a:lvl1pPr algn="ctr">
                <a:defRPr sz="9600" spc="-300">
                  <a:solidFill>
                    <a:srgbClr val="45D8FF"/>
                  </a:solidFill>
                  <a:effectLst>
                    <a:outerShdw blurRad="101600" dir="5400000" algn="ctr" rotWithShape="0">
                      <a:srgbClr val="45D8FF">
                        <a:alpha val="90000"/>
                      </a:srgbClr>
                    </a:outerShdw>
                  </a:effectLst>
                  <a:latin typeface="Futura Md BT" panose="020B0802020204020204" pitchFamily="34" charset="0"/>
                </a:defRPr>
              </a:lvl1pPr>
            </a:lstStyle>
            <a:p>
              <a:pPr lvl="0" algn="ctr">
                <a:buClrTx/>
                <a:buSzTx/>
                <a:buFontTx/>
                <a:defRPr/>
              </a:pPr>
              <a:r>
                <a:rPr kumimoji="1" lang="zh-CN" altLang="en-US" sz="3200" b="1" spc="0" dirty="0">
                  <a:solidFill>
                    <a:schemeClr val="tx1"/>
                  </a:solidFill>
                  <a:effectLst/>
                  <a:latin typeface="微软雅黑" panose="020B0503020204020204" pitchFamily="34" charset="-122"/>
                  <a:ea typeface="微软雅黑" panose="020B0503020204020204" pitchFamily="34" charset="-122"/>
                  <a:cs typeface="+mn-ea"/>
                  <a:sym typeface="+mn-ea"/>
                </a:rPr>
                <a:t>石杉碱甲注射液</a:t>
              </a:r>
            </a:p>
          </p:txBody>
        </p:sp>
        <p:sp>
          <p:nvSpPr>
            <p:cNvPr id="712" name="文本框 711"/>
            <p:cNvSpPr txBox="1"/>
            <p:nvPr/>
          </p:nvSpPr>
          <p:spPr>
            <a:xfrm>
              <a:off x="281" y="5761"/>
              <a:ext cx="13495" cy="2325"/>
            </a:xfrm>
            <a:prstGeom prst="rect">
              <a:avLst/>
            </a:prstGeom>
            <a:noFill/>
            <a:effectLst>
              <a:outerShdw sx="102000" sy="102000" algn="ctr" rotWithShape="0">
                <a:prstClr val="black">
                  <a:alpha val="40000"/>
                </a:prstClr>
              </a:outerShdw>
            </a:effectLst>
          </p:spPr>
          <p:txBody>
            <a:bodyPr wrap="square" rtlCol="0">
              <a:spAutoFit/>
            </a:bodyPr>
            <a:lstStyle>
              <a:defPPr>
                <a:defRPr lang="zh-CN"/>
              </a:defPPr>
              <a:lvl1pPr algn="ctr">
                <a:defRPr sz="5400" spc="-300">
                  <a:solidFill>
                    <a:srgbClr val="45D8FF"/>
                  </a:solidFill>
                  <a:effectLst>
                    <a:outerShdw blurRad="101600" dir="5400000" algn="ctr" rotWithShape="0">
                      <a:srgbClr val="45D8FF">
                        <a:alpha val="90000"/>
                      </a:srgbClr>
                    </a:outerShdw>
                  </a:effectLst>
                  <a:latin typeface="ZapfHumnst Ult BT" panose="020B0805050508090204" pitchFamily="34" charset="0"/>
                </a:defRPr>
              </a:lvl1pPr>
            </a:lstStyle>
            <a:p>
              <a:pPr algn="ctr" defTabSz="685800">
                <a:lnSpc>
                  <a:spcPct val="150000"/>
                </a:lnSpc>
                <a:buClrTx/>
                <a:buSzTx/>
                <a:buFontTx/>
              </a:pPr>
              <a:r>
                <a:rPr lang="zh-CN" altLang="en-US" sz="2000" b="1" spc="0" dirty="0">
                  <a:solidFill>
                    <a:schemeClr val="tx1"/>
                  </a:solidFill>
                  <a:effectLst/>
                  <a:latin typeface="微软雅黑" panose="020B0503020204020204" pitchFamily="34" charset="-122"/>
                  <a:ea typeface="微软雅黑" panose="020B0503020204020204" pitchFamily="34" charset="-122"/>
                </a:rPr>
                <a:t>商标名：凡坦</a:t>
              </a:r>
            </a:p>
            <a:p>
              <a:pPr algn="ctr" defTabSz="685800">
                <a:lnSpc>
                  <a:spcPct val="150000"/>
                </a:lnSpc>
                <a:buClrTx/>
                <a:buSzTx/>
                <a:buFontTx/>
              </a:pPr>
              <a:endParaRPr lang="zh-CN" altLang="en-US" sz="2000" b="1" spc="0" dirty="0">
                <a:solidFill>
                  <a:schemeClr val="tx1"/>
                </a:solidFill>
                <a:effectLst/>
                <a:latin typeface="微软雅黑" panose="020B0503020204020204" pitchFamily="34" charset="-122"/>
                <a:ea typeface="微软雅黑" panose="020B0503020204020204" pitchFamily="34" charset="-122"/>
              </a:endParaRPr>
            </a:p>
            <a:p>
              <a:pPr algn="ctr" defTabSz="685800">
                <a:lnSpc>
                  <a:spcPct val="150000"/>
                </a:lnSpc>
                <a:buClrTx/>
                <a:buSzTx/>
                <a:buFontTx/>
              </a:pPr>
              <a:r>
                <a:rPr lang="en-US" altLang="zh-CN" sz="2000" b="1" spc="0" dirty="0">
                  <a:solidFill>
                    <a:schemeClr val="bg1"/>
                  </a:solidFill>
                  <a:effectLst/>
                  <a:latin typeface="微软雅黑" panose="020B0503020204020204" pitchFamily="34" charset="-122"/>
                  <a:ea typeface="微软雅黑" panose="020B0503020204020204" pitchFamily="34" charset="-122"/>
                </a:rPr>
                <a:t>                                                             </a:t>
              </a:r>
              <a:r>
                <a:rPr lang="zh-CN" altLang="en-US" sz="2000" b="1" spc="0" dirty="0">
                  <a:solidFill>
                    <a:schemeClr val="bg1"/>
                  </a:solidFill>
                  <a:effectLst/>
                  <a:latin typeface="微软雅黑" panose="020B0503020204020204" pitchFamily="34" charset="-122"/>
                  <a:ea typeface="微软雅黑" panose="020B0503020204020204" pitchFamily="34" charset="-122"/>
                </a:rPr>
                <a:t>万邦德制药集团有限公司 </a:t>
              </a:r>
              <a:endParaRPr lang="zh-CN" altLang="en-US" sz="2000" b="1" spc="0" dirty="0">
                <a:solidFill>
                  <a:schemeClr val="bg1"/>
                </a:solidFill>
                <a:effectLst/>
                <a:latin typeface="微软雅黑" panose="020B0503020204020204" pitchFamily="34" charset="-122"/>
                <a:ea typeface="微软雅黑" panose="020B0503020204020204" pitchFamily="34" charset="-122"/>
                <a:sym typeface="+mn-ea"/>
              </a:endParaRPr>
            </a:p>
          </p:txBody>
        </p:sp>
      </p:grpSp>
      <p:sp>
        <p:nvSpPr>
          <p:cNvPr id="15" name="矩形 14"/>
          <p:cNvSpPr/>
          <p:nvPr/>
        </p:nvSpPr>
        <p:spPr>
          <a:xfrm>
            <a:off x="5186045" y="3719830"/>
            <a:ext cx="214630" cy="306705"/>
          </a:xfrm>
          <a:prstGeom prst="rect">
            <a:avLst/>
          </a:prstGeom>
        </p:spPr>
        <p:txBody>
          <a:bodyPr wrap="square">
            <a:spAutoFit/>
          </a:bodyPr>
          <a:lstStyle/>
          <a:p>
            <a:r>
              <a:rPr lang="en-US" altLang="zh-CN" sz="1400" b="1" dirty="0">
                <a:latin typeface="方正姚体" panose="02010601030101010101" pitchFamily="2" charset="-122"/>
                <a:ea typeface="方正姚体" panose="02010601030101010101" pitchFamily="2" charset="-122"/>
              </a:rPr>
              <a:t>®</a:t>
            </a:r>
          </a:p>
        </p:txBody>
      </p:sp>
      <p:pic>
        <p:nvPicPr>
          <p:cNvPr id="9" name="图片 8" descr="石杉碱甲注射液抠图"/>
          <p:cNvPicPr>
            <a:picLocks noChangeAspect="1"/>
          </p:cNvPicPr>
          <p:nvPr/>
        </p:nvPicPr>
        <p:blipFill>
          <a:blip r:embed="rId4" cstate="print">
            <a:extLst>
              <a:ext uri="{BEBA8EAE-BF5A-486C-A8C5-ECC9F3942E4B}">
                <a14:imgProps xmlns:a14="http://schemas.microsoft.com/office/drawing/2010/main">
                  <a14:imgLayer r:embed="rId5">
                    <a14:imgEffect>
                      <a14:brightnessContrast bright="20000" contrast="-40000"/>
                    </a14:imgEffect>
                  </a14:imgLayer>
                </a14:imgProps>
              </a:ext>
            </a:extLst>
          </a:blip>
          <a:srcRect l="20659" t="15709" r="42814" b="17373"/>
          <a:stretch>
            <a:fillRect/>
          </a:stretch>
        </p:blipFill>
        <p:spPr>
          <a:xfrm>
            <a:off x="3592195" y="411480"/>
            <a:ext cx="1871980" cy="2585085"/>
          </a:xfrm>
          <a:prstGeom prst="rect">
            <a:avLst/>
          </a:prstGeom>
          <a:ln>
            <a:noFill/>
          </a:ln>
          <a:effectLst>
            <a:outerShdw blurRad="50800" dist="38100" dir="2700000" algn="tl" rotWithShape="0">
              <a:prstClr val="black">
                <a:alpha val="40000"/>
              </a:prstClr>
            </a:outerShdw>
          </a:effectLst>
        </p:spPr>
      </p:pic>
    </p:spTree>
  </p:cSld>
  <p:clrMapOvr>
    <a:masterClrMapping/>
  </p:clrMapOvr>
  <p:transition advTm="5427"/>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有效性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215517" y="1260782"/>
            <a:ext cx="8712964" cy="2991268"/>
          </a:xfrm>
          <a:prstGeom prst="rect">
            <a:avLst/>
          </a:prstGeom>
          <a:noFill/>
        </p:spPr>
        <p:txBody>
          <a:bodyPr wrap="square" rtlCol="0" anchor="t">
            <a:spAutoFit/>
          </a:bodyPr>
          <a:lstStyle/>
          <a:p>
            <a:pPr algn="just" fontAlgn="auto">
              <a:lnSpc>
                <a:spcPct val="200000"/>
              </a:lnSpc>
              <a:buClrTx/>
              <a:buSzTx/>
              <a:buFontTx/>
            </a:pPr>
            <a:r>
              <a:rPr lang="zh-CN"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临床指南/诊疗规范中申报适应症的药品推荐情况的章节</a:t>
            </a: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2011</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中国重症肌无力诊断和治疗专家共识</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推荐胆碱酯酶抑制剂用于改善所有类型</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临床症状一线用药</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2012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重症肌无力诊断和治疗专家共识</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推荐胆碱酯酶抑制剂用于改善所有类型</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临床症状一线用药</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2015</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欧洲神经病学联盟发表眼肌型重症肌无力治疗指南</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推荐胆碱酯酶抑制剂是</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OMG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的一线对症治疗药物</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中国重症肌无力诊断和治疗指南</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推荐胆碱酯酶抑制剂用作改善症状一线药物</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重症肌无力外科治疗京津冀专家共识</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推荐胆碱酯酶抑制剂用作</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的治疗</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国家药监局药品审评中心《技术审评报告》中关于本药品有效性的描述：2018年获得批件无技术审评报告</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创新性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9" name="文本框 18"/>
          <p:cNvSpPr txBox="1"/>
          <p:nvPr/>
        </p:nvSpPr>
        <p:spPr>
          <a:xfrm>
            <a:off x="395536" y="987574"/>
            <a:ext cx="8352928" cy="3046988"/>
          </a:xfrm>
          <a:prstGeom prst="rect">
            <a:avLst/>
          </a:prstGeom>
          <a:noFill/>
        </p:spPr>
        <p:txBody>
          <a:bodyPr wrap="square" rtlCol="0" anchor="t">
            <a:spAutoFit/>
          </a:bodyPr>
          <a:lstStyle/>
          <a:p>
            <a:pPr algn="just" fontAlgn="auto">
              <a:lnSpc>
                <a:spcPct val="200000"/>
              </a:lnSpc>
              <a:buClrTx/>
              <a:buSzTx/>
              <a:buFontTx/>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、创新程度：</a:t>
            </a:r>
          </a:p>
          <a:p>
            <a:pPr algn="just">
              <a:lnSpc>
                <a:spcPct val="200000"/>
              </a:lnSpc>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    石杉碱甲注射液是可逆高选择性的乙酰胆碱酯酶抑制剂，相比于其他同类型药物，选择性高，副作用小，更安全</a:t>
            </a:r>
            <a:r>
              <a:rPr lang="zh-CN" altLang="en-US" sz="1200" dirty="0" smtClean="0">
                <a:latin typeface="微软雅黑" panose="020B0503020204020204" pitchFamily="34" charset="-122"/>
                <a:ea typeface="微软雅黑" panose="020B0503020204020204" pitchFamily="34" charset="-122"/>
                <a:cs typeface="微软雅黑" panose="020B0503020204020204" pitchFamily="34" charset="-122"/>
                <a:sym typeface="+mn-ea"/>
              </a:rPr>
              <a:t>；对</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神经系统具有以抗炎为核心的多靶点多重作用机制；且现有研究表明无药物相互作用，主要通过肾脏原型排泄。</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200000"/>
              </a:lnSpc>
              <a:buClrTx/>
              <a:buSzTx/>
              <a:buFontTx/>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、应用创新:</a:t>
            </a:r>
          </a:p>
          <a:p>
            <a:pPr algn="just" fontAlgn="auto">
              <a:lnSpc>
                <a:spcPct val="20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石杉碱甲注射液作为水针注射剂，相比于</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目录中已有的</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口服制剂发挥作用快，</a:t>
            </a:r>
            <a:r>
              <a:rPr lang="zh-CN"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尤其适用于口服无法使用的患者比如手术后早期急性期及胃肠道功能受损或吞咽困难患者使用</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，适用性广；</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此外水针注射剂在适应症上</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比口服制剂多了“用于重症肌无力的治疗”</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。该产品</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无特殊贮存条件，不需要进行配液操作，操作简单且便于贮存；肾脏原型排泄，不含干扰药效的辅料成分，肌肉注射给药，安全性高。</a:t>
            </a:r>
          </a:p>
        </p:txBody>
      </p:sp>
      <p:sp>
        <p:nvSpPr>
          <p:cNvPr id="20" name="文本框 19">
            <a:extLst>
              <a:ext uri="{FF2B5EF4-FFF2-40B4-BE49-F238E27FC236}">
                <a16:creationId xmlns:a16="http://schemas.microsoft.com/office/drawing/2014/main" id="{E621A92B-D2C4-15C3-2EAB-8D8C5C0E4EB2}"/>
              </a:ext>
            </a:extLst>
          </p:cNvPr>
          <p:cNvSpPr txBox="1"/>
          <p:nvPr/>
        </p:nvSpPr>
        <p:spPr>
          <a:xfrm>
            <a:off x="395536" y="4272456"/>
            <a:ext cx="6651449" cy="570284"/>
          </a:xfrm>
          <a:prstGeom prst="rect">
            <a:avLst/>
          </a:prstGeom>
          <a:noFill/>
        </p:spPr>
        <p:txBody>
          <a:bodyPr wrap="square">
            <a:spAutoFit/>
          </a:bodyPr>
          <a:lstStyle/>
          <a:p>
            <a:pPr algn="just">
              <a:lnSpc>
                <a:spcPct val="150000"/>
              </a:lnSpc>
            </a:pPr>
            <a:r>
              <a:rPr lang="zh-CN" altLang="en-US" sz="1100" dirty="0">
                <a:latin typeface="微软雅黑" panose="020B0503020204020204" pitchFamily="34" charset="-122"/>
                <a:ea typeface="微软雅黑" panose="020B0503020204020204" pitchFamily="34" charset="-122"/>
              </a:rPr>
              <a:t>注册分类</a:t>
            </a:r>
            <a:r>
              <a:rPr lang="zh-CN" altLang="en-US" sz="1100" b="1" dirty="0">
                <a:latin typeface="微软雅黑" panose="020B0503020204020204" pitchFamily="34" charset="-122"/>
                <a:ea typeface="微软雅黑" panose="020B0503020204020204" pitchFamily="34" charset="-122"/>
              </a:rPr>
              <a:t>：</a:t>
            </a:r>
            <a:r>
              <a:rPr lang="en-US" altLang="zh-CN" sz="1100" dirty="0">
                <a:latin typeface="微软雅黑" panose="020B0503020204020204" pitchFamily="34" charset="-122"/>
                <a:ea typeface="微软雅黑" panose="020B0503020204020204" pitchFamily="34" charset="-122"/>
              </a:rPr>
              <a:t>6</a:t>
            </a:r>
            <a:r>
              <a:rPr lang="zh-CN" altLang="en-US" sz="1100" dirty="0">
                <a:latin typeface="微软雅黑" panose="020B0503020204020204" pitchFamily="34" charset="-122"/>
                <a:ea typeface="微软雅黑" panose="020B0503020204020204" pitchFamily="34" charset="-122"/>
              </a:rPr>
              <a:t>类仿制药</a:t>
            </a:r>
            <a:endParaRPr lang="en-US" altLang="zh-CN" sz="1100" dirty="0">
              <a:latin typeface="微软雅黑" panose="020B0503020204020204" pitchFamily="34" charset="-122"/>
              <a:ea typeface="微软雅黑" panose="020B0503020204020204" pitchFamily="34" charset="-122"/>
            </a:endParaRPr>
          </a:p>
          <a:p>
            <a:pPr algn="just">
              <a:lnSpc>
                <a:spcPct val="150000"/>
              </a:lnSpc>
            </a:pPr>
            <a:r>
              <a:rPr lang="zh-CN" altLang="en-US" sz="1100" dirty="0">
                <a:latin typeface="微软雅黑" panose="020B0503020204020204" pitchFamily="34" charset="-122"/>
                <a:ea typeface="微软雅黑" panose="020B0503020204020204" pitchFamily="34" charset="-122"/>
              </a:rPr>
              <a:t>非国家“重大新药创制”等科技重大专项支持上市药品，非自主知识产权的创新药。</a:t>
            </a:r>
          </a:p>
        </p:txBody>
      </p:sp>
    </p:spTree>
  </p:cSld>
  <p:clrMapOvr>
    <a:masterClrMapping/>
  </p:clrMapOvr>
  <p:transition advTm="5427"/>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54451"/>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公平性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284218" y="1219721"/>
            <a:ext cx="8663305" cy="2550698"/>
          </a:xfrm>
          <a:prstGeom prst="rect">
            <a:avLst/>
          </a:prstGeom>
          <a:noFill/>
        </p:spPr>
        <p:txBody>
          <a:bodyPr wrap="square" rtlCol="0" anchor="t">
            <a:spAutoFit/>
          </a:bodyPr>
          <a:lstStyle/>
          <a:p>
            <a:pPr algn="just">
              <a:lnSpc>
                <a:spcPct val="150000"/>
              </a:lnSpc>
            </a:pP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b="1" dirty="0">
                <a:latin typeface="微软雅黑" panose="020B0503020204020204" pitchFamily="34" charset="-122"/>
                <a:ea typeface="微软雅黑" panose="020B0503020204020204" pitchFamily="34" charset="-122"/>
                <a:sym typeface="+mn-ea"/>
              </a:rPr>
              <a:t>年发病患者总数</a:t>
            </a: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sym typeface="+mn-ea"/>
              </a:rPr>
              <a:t>我国重症肌无力（</a:t>
            </a:r>
            <a:r>
              <a:rPr lang="en-US" altLang="zh-CN" sz="1200" dirty="0">
                <a:latin typeface="微软雅黑" panose="020B0503020204020204" pitchFamily="34" charset="-122"/>
                <a:ea typeface="微软雅黑" panose="020B0503020204020204" pitchFamily="34" charset="-122"/>
                <a:sym typeface="+mn-ea"/>
              </a:rPr>
              <a:t>MG</a:t>
            </a:r>
            <a:r>
              <a:rPr lang="zh-CN" altLang="en-US" sz="1200" dirty="0">
                <a:latin typeface="微软雅黑" panose="020B0503020204020204" pitchFamily="34" charset="-122"/>
                <a:ea typeface="微软雅黑" panose="020B0503020204020204" pitchFamily="34" charset="-122"/>
                <a:sym typeface="+mn-ea"/>
              </a:rPr>
              <a:t>）年发病人数约为</a:t>
            </a:r>
            <a:r>
              <a:rPr lang="en-US" altLang="zh-CN" sz="1200" dirty="0">
                <a:latin typeface="微软雅黑" panose="020B0503020204020204" pitchFamily="34" charset="-122"/>
                <a:ea typeface="微软雅黑" panose="020B0503020204020204" pitchFamily="34" charset="-122"/>
                <a:sym typeface="+mn-ea"/>
              </a:rPr>
              <a:t>9600</a:t>
            </a:r>
            <a:r>
              <a:rPr lang="zh-CN" altLang="en-US" sz="1200" dirty="0">
                <a:latin typeface="微软雅黑" panose="020B0503020204020204" pitchFamily="34" charset="-122"/>
                <a:ea typeface="微软雅黑" panose="020B0503020204020204" pitchFamily="34" charset="-122"/>
                <a:sym typeface="+mn-ea"/>
              </a:rPr>
              <a:t>人。</a:t>
            </a:r>
            <a:endParaRPr lang="en-US" altLang="zh-CN" sz="1200" dirty="0">
              <a:latin typeface="微软雅黑" panose="020B0503020204020204" pitchFamily="34" charset="-122"/>
              <a:ea typeface="微软雅黑" panose="020B0503020204020204" pitchFamily="34" charset="-122"/>
              <a:sym typeface="+mn-ea"/>
            </a:endParaRPr>
          </a:p>
          <a:p>
            <a:pPr algn="just">
              <a:lnSpc>
                <a:spcPct val="150000"/>
              </a:lnSpc>
            </a:pP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b="1" dirty="0">
                <a:latin typeface="微软雅黑" panose="020B0503020204020204" pitchFamily="34" charset="-122"/>
                <a:ea typeface="微软雅黑" panose="020B0503020204020204" pitchFamily="34" charset="-122"/>
                <a:sym typeface="+mn-ea"/>
              </a:rPr>
              <a:t>弥补目录短板</a:t>
            </a: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endParaRPr lang="zh-CN" altLang="en-US" sz="1200" b="1" dirty="0">
              <a:latin typeface="宋体" panose="02010600030101010101" pitchFamily="2" charset="-122"/>
              <a:ea typeface="宋体" panose="02010600030101010101" pitchFamily="2" charset="-122"/>
              <a:cs typeface="微软雅黑" panose="020B0503020204020204" pitchFamily="34" charset="-122"/>
              <a:sym typeface="+mn-ea"/>
            </a:endParaRPr>
          </a:p>
          <a:p>
            <a:pPr indent="360000" algn="just">
              <a:lnSpc>
                <a:spcPct val="150000"/>
              </a:lnSpc>
            </a:pPr>
            <a:r>
              <a:rPr lang="zh-CN" altLang="en-US" sz="1200" dirty="0">
                <a:latin typeface="微软雅黑" panose="020B0503020204020204" pitchFamily="34" charset="-122"/>
                <a:ea typeface="微软雅黑" panose="020B0503020204020204" pitchFamily="34" charset="-122"/>
                <a:sym typeface="+mn-ea"/>
              </a:rPr>
              <a:t>对于重症肌无力的治疗，与加兰他敏相比，石杉碱甲</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抑制效价高，安全性好。</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作为和加兰他敏同类型的胆碱酯酶抑制剂，</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石杉碱甲</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值更小</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，相对比下，石杉碱甲注射液对乙酰胆碱</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酯酶</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的抑制</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作用比加兰他敏</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强约</a:t>
            </a:r>
            <a:r>
              <a:rPr lang="en-US" altLang="zh-CN" sz="1200" kern="100" dirty="0">
                <a:latin typeface="微软雅黑" panose="020B0503020204020204" pitchFamily="34" charset="-122"/>
                <a:ea typeface="微软雅黑" panose="020B0503020204020204" pitchFamily="34" charset="-122"/>
                <a:cs typeface="微软雅黑" panose="020B0503020204020204" pitchFamily="34" charset="-122"/>
              </a:rPr>
              <a:t>24</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倍</a:t>
            </a:r>
            <a:r>
              <a:rPr lang="en-US" altLang="zh-CN" sz="1200" kern="100" baseline="30000" dirty="0">
                <a:effectLst/>
                <a:latin typeface="Times New Roman" panose="02020603050405020304" pitchFamily="18" charset="0"/>
                <a:ea typeface="仿宋_GB2312"/>
              </a:rPr>
              <a:t>[1]</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另有文献表明石杉碱甲抑制乙酰胆碱酯酶的作用比加兰他敏强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88</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倍</a:t>
            </a:r>
            <a:r>
              <a:rPr lang="en-US" altLang="zh-CN" sz="1200" kern="100" baseline="30000" dirty="0">
                <a:effectLst/>
                <a:latin typeface="Times New Roman" panose="02020603050405020304" pitchFamily="18" charset="0"/>
                <a:ea typeface="仿宋_GB2312"/>
              </a:rPr>
              <a:t>[2] </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，石杉碱甲</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临床有效性更好。</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相同抑制效果下，加兰他敏表现出来明显的毒性，而石杉碱甲无毒性反应，加兰他敏被细胞色素</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系统</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CYP2D6</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及</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CYP3A</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普遍代谢，而石杉碱甲与</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无相互作用，石杉碱甲安全性更好。</a:t>
            </a:r>
            <a:endParaRPr lang="en-US" altLang="zh-CN" sz="1200" dirty="0">
              <a:latin typeface="微软雅黑" panose="020B0503020204020204" pitchFamily="34" charset="-122"/>
              <a:ea typeface="微软雅黑" panose="020B0503020204020204" pitchFamily="34" charset="-122"/>
              <a:sym typeface="+mn-ea"/>
            </a:endParaRPr>
          </a:p>
          <a:p>
            <a:pPr indent="360000" algn="just" fontAlgn="auto">
              <a:lnSpc>
                <a:spcPct val="150000"/>
              </a:lnSpc>
              <a:buClrTx/>
              <a:buSzTx/>
              <a:buFontTx/>
            </a:pPr>
            <a:r>
              <a:rPr lang="zh-CN" altLang="en-US" sz="1200" dirty="0">
                <a:latin typeface="微软雅黑" panose="020B0503020204020204" pitchFamily="34" charset="-122"/>
                <a:ea typeface="微软雅黑" panose="020B0503020204020204" pitchFamily="34" charset="-122"/>
                <a:sym typeface="+mn-ea"/>
              </a:rPr>
              <a:t>石杉碱甲注射液进入医保目录，解决当前医保目录内药物存在问题，更好满足临床实际需求。</a:t>
            </a:r>
            <a:endParaRPr lang="en-US" altLang="zh-CN" sz="1200" dirty="0">
              <a:latin typeface="微软雅黑" panose="020B0503020204020204" pitchFamily="34" charset="-122"/>
              <a:ea typeface="微软雅黑" panose="020B0503020204020204" pitchFamily="34" charset="-122"/>
              <a:sym typeface="+mn-ea"/>
            </a:endParaRPr>
          </a:p>
          <a:p>
            <a:pPr algn="just">
              <a:lnSpc>
                <a:spcPct val="150000"/>
              </a:lnSpc>
            </a:pP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b="1" dirty="0">
                <a:latin typeface="微软雅黑" panose="020B0503020204020204" pitchFamily="34" charset="-122"/>
                <a:ea typeface="微软雅黑" panose="020B0503020204020204" pitchFamily="34" charset="-122"/>
                <a:sym typeface="+mn-ea"/>
              </a:rPr>
              <a:t>临床管理难度</a:t>
            </a:r>
            <a:r>
              <a:rPr lang="en-US" altLang="zh-CN" sz="12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sym typeface="+mn-ea"/>
              </a:rPr>
              <a:t>水针剂型，无需配液可直接注射使用，减少配液过程中的二次污染，更能满足临床</a:t>
            </a:r>
            <a:r>
              <a:rPr lang="zh-CN" altLang="en-US" sz="1200">
                <a:latin typeface="微软雅黑" panose="020B0503020204020204" pitchFamily="34" charset="-122"/>
                <a:ea typeface="微软雅黑" panose="020B0503020204020204" pitchFamily="34" charset="-122"/>
                <a:sym typeface="+mn-ea"/>
              </a:rPr>
              <a:t>需求</a:t>
            </a:r>
            <a:r>
              <a:rPr lang="zh-CN" altLang="en-US" sz="1200">
                <a:latin typeface="宋体" panose="02010600030101010101" pitchFamily="2" charset="-122"/>
                <a:ea typeface="宋体" panose="02010600030101010101" pitchFamily="2" charset="-122"/>
                <a:cs typeface="微软雅黑" panose="020B0503020204020204" pitchFamily="34" charset="-122"/>
                <a:sym typeface="+mn-ea"/>
              </a:rPr>
              <a:t>。</a:t>
            </a:r>
            <a:endParaRPr lang="en-US" altLang="zh-CN" sz="1200" dirty="0">
              <a:latin typeface="微软雅黑" panose="020B0503020204020204" pitchFamily="34" charset="-122"/>
              <a:ea typeface="微软雅黑" panose="020B0503020204020204" pitchFamily="34" charset="-122"/>
              <a:sym typeface="+mn-ea"/>
            </a:endParaRPr>
          </a:p>
        </p:txBody>
      </p:sp>
      <p:sp>
        <p:nvSpPr>
          <p:cNvPr id="4" name="文本框 3">
            <a:extLst>
              <a:ext uri="{FF2B5EF4-FFF2-40B4-BE49-F238E27FC236}">
                <a16:creationId xmlns:a16="http://schemas.microsoft.com/office/drawing/2014/main" id="{83B173BD-E814-3FEA-4E8F-2762BEC07E7A}"/>
              </a:ext>
            </a:extLst>
          </p:cNvPr>
          <p:cNvSpPr txBox="1"/>
          <p:nvPr/>
        </p:nvSpPr>
        <p:spPr>
          <a:xfrm>
            <a:off x="284218" y="4308935"/>
            <a:ext cx="8859782" cy="646331"/>
          </a:xfrm>
          <a:prstGeom prst="rect">
            <a:avLst/>
          </a:prstGeom>
          <a:noFill/>
        </p:spPr>
        <p:txBody>
          <a:bodyPr wrap="square">
            <a:spAutoFit/>
          </a:bodyPr>
          <a:lstStyle/>
          <a:p>
            <a:r>
              <a:rPr lang="zh-CN" altLang="en-US" sz="900" dirty="0">
                <a:hlinkClick r:id="rId3"/>
              </a:rPr>
              <a:t>http://www.stats.gov.cn/sj/pcsj/rkpc/d7c/202303/P020230301403217959330.pdf</a:t>
            </a:r>
            <a:endParaRPr lang="en-US" altLang="zh-CN" sz="900" dirty="0"/>
          </a:p>
          <a:p>
            <a:r>
              <a:rPr lang="en-US" altLang="zh-CN" sz="900" dirty="0"/>
              <a:t>[1]Ma X , Gang D R . The Lycopodium Alkaloids[J]. Natural Product Reports, 2005, 21.</a:t>
            </a:r>
          </a:p>
          <a:p>
            <a:r>
              <a:rPr lang="en-US" altLang="zh-CN" sz="900" dirty="0"/>
              <a:t>[2]Hamilton L R , Schachter S C , Myers T M . Time Course, Behavioral Safety, and Protective Efficacy of Centrally Active Reversible Acetylcholinesterase Inhibitors in Cynomolgus Macaques[J]. Neurochemical Research, 2016.</a:t>
            </a:r>
            <a:endParaRPr lang="zh-CN" altLang="en-US" sz="900" dirty="0"/>
          </a:p>
        </p:txBody>
      </p:sp>
    </p:spTree>
  </p:cSld>
  <p:clrMapOvr>
    <a:masterClrMapping/>
  </p:clrMapOvr>
  <p:transition advTm="5427"/>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任意多边形 27"/>
          <p:cNvSpPr/>
          <p:nvPr/>
        </p:nvSpPr>
        <p:spPr>
          <a:xfrm>
            <a:off x="-88675" y="0"/>
            <a:ext cx="2128342" cy="5143500"/>
          </a:xfrm>
          <a:custGeom>
            <a:avLst/>
            <a:gdLst>
              <a:gd name="connsiteX0" fmla="*/ 0 w 2837789"/>
              <a:gd name="connsiteY0" fmla="*/ 0 h 6858000"/>
              <a:gd name="connsiteX1" fmla="*/ 537934 w 2837789"/>
              <a:gd name="connsiteY1" fmla="*/ 0 h 6858000"/>
              <a:gd name="connsiteX2" fmla="*/ 704850 w 2837789"/>
              <a:gd name="connsiteY2" fmla="*/ 0 h 6858000"/>
              <a:gd name="connsiteX3" fmla="*/ 2837789 w 2837789"/>
              <a:gd name="connsiteY3" fmla="*/ 0 h 6858000"/>
              <a:gd name="connsiteX4" fmla="*/ 2837789 w 2837789"/>
              <a:gd name="connsiteY4" fmla="*/ 395378 h 6858000"/>
              <a:gd name="connsiteX5" fmla="*/ 2618085 w 2837789"/>
              <a:gd name="connsiteY5" fmla="*/ 417526 h 6858000"/>
              <a:gd name="connsiteX6" fmla="*/ 1747634 w 2837789"/>
              <a:gd name="connsiteY6" fmla="*/ 1485534 h 6858000"/>
              <a:gd name="connsiteX7" fmla="*/ 2618085 w 2837789"/>
              <a:gd name="connsiteY7" fmla="*/ 2553542 h 6858000"/>
              <a:gd name="connsiteX8" fmla="*/ 2837789 w 2837789"/>
              <a:gd name="connsiteY8" fmla="*/ 2575690 h 6858000"/>
              <a:gd name="connsiteX9" fmla="*/ 2837789 w 2837789"/>
              <a:gd name="connsiteY9" fmla="*/ 6858000 h 6858000"/>
              <a:gd name="connsiteX10" fmla="*/ 704850 w 2837789"/>
              <a:gd name="connsiteY10" fmla="*/ 6858000 h 6858000"/>
              <a:gd name="connsiteX11" fmla="*/ 537934 w 2837789"/>
              <a:gd name="connsiteY11" fmla="*/ 6858000 h 6858000"/>
              <a:gd name="connsiteX12" fmla="*/ 0 w 2837789"/>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7789" h="6858000">
                <a:moveTo>
                  <a:pt x="0" y="0"/>
                </a:moveTo>
                <a:lnTo>
                  <a:pt x="537934" y="0"/>
                </a:lnTo>
                <a:lnTo>
                  <a:pt x="704850" y="0"/>
                </a:lnTo>
                <a:lnTo>
                  <a:pt x="2837789" y="0"/>
                </a:lnTo>
                <a:lnTo>
                  <a:pt x="2837789" y="395378"/>
                </a:lnTo>
                <a:lnTo>
                  <a:pt x="2618085" y="417526"/>
                </a:lnTo>
                <a:cubicBezTo>
                  <a:pt x="2121320" y="519179"/>
                  <a:pt x="1747634" y="958717"/>
                  <a:pt x="1747634" y="1485534"/>
                </a:cubicBezTo>
                <a:cubicBezTo>
                  <a:pt x="1747634" y="2012352"/>
                  <a:pt x="2121320" y="2451889"/>
                  <a:pt x="2618085" y="2553542"/>
                </a:cubicBezTo>
                <a:lnTo>
                  <a:pt x="2837789" y="2575690"/>
                </a:lnTo>
                <a:lnTo>
                  <a:pt x="2837789" y="6858000"/>
                </a:lnTo>
                <a:lnTo>
                  <a:pt x="704850" y="6858000"/>
                </a:lnTo>
                <a:lnTo>
                  <a:pt x="537934" y="6858000"/>
                </a:lnTo>
                <a:lnTo>
                  <a:pt x="0" y="6858000"/>
                </a:lnTo>
                <a:close/>
              </a:path>
            </a:pathLst>
          </a:custGeom>
          <a:solidFill>
            <a:srgbClr val="00757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400">
              <a:solidFill>
                <a:srgbClr val="0070C0"/>
              </a:solidFill>
            </a:endParaRPr>
          </a:p>
        </p:txBody>
      </p:sp>
      <p:grpSp>
        <p:nvGrpSpPr>
          <p:cNvPr id="4" name="组合 3"/>
          <p:cNvGrpSpPr/>
          <p:nvPr/>
        </p:nvGrpSpPr>
        <p:grpSpPr>
          <a:xfrm>
            <a:off x="1145453" y="219936"/>
            <a:ext cx="1788430" cy="1788430"/>
            <a:chOff x="4240335" y="3008435"/>
            <a:chExt cx="3711332" cy="3711332"/>
          </a:xfrm>
        </p:grpSpPr>
        <p:sp>
          <p:nvSpPr>
            <p:cNvPr id="5" name="椭圆 4"/>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400">
                <a:solidFill>
                  <a:srgbClr val="FFFFFF"/>
                </a:solidFill>
                <a:latin typeface="Calibri" panose="020F0502020204030204"/>
                <a:ea typeface="宋体" panose="02010600030101010101" pitchFamily="2" charset="-122"/>
              </a:endParaRPr>
            </a:p>
          </p:txBody>
        </p:sp>
        <p:grpSp>
          <p:nvGrpSpPr>
            <p:cNvPr id="6" name="组合 5"/>
            <p:cNvGrpSpPr/>
            <p:nvPr/>
          </p:nvGrpSpPr>
          <p:grpSpPr>
            <a:xfrm>
              <a:off x="4710169" y="3478269"/>
              <a:ext cx="2771663" cy="2771663"/>
              <a:chOff x="2193191" y="1899415"/>
              <a:chExt cx="2421376" cy="2421376"/>
            </a:xfrm>
            <a:effectLst/>
          </p:grpSpPr>
          <p:sp>
            <p:nvSpPr>
              <p:cNvPr id="7" name="椭圆 6"/>
              <p:cNvSpPr/>
              <p:nvPr/>
            </p:nvSpPr>
            <p:spPr>
              <a:xfrm>
                <a:off x="2193191" y="1899415"/>
                <a:ext cx="2421376" cy="2421376"/>
              </a:xfrm>
              <a:prstGeom prst="ellipse">
                <a:avLst/>
              </a:prstGeom>
              <a:solidFill>
                <a:srgbClr val="00757D"/>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400">
                  <a:solidFill>
                    <a:srgbClr val="FFFFFF"/>
                  </a:solidFill>
                  <a:latin typeface="Calibri" panose="020F0502020204030204"/>
                  <a:ea typeface="宋体" panose="02010600030101010101" pitchFamily="2" charset="-122"/>
                </a:endParaRPr>
              </a:p>
            </p:txBody>
          </p:sp>
          <p:sp>
            <p:nvSpPr>
              <p:cNvPr id="8" name="椭圆 7"/>
              <p:cNvSpPr/>
              <p:nvPr/>
            </p:nvSpPr>
            <p:spPr>
              <a:xfrm>
                <a:off x="2345502" y="2051726"/>
                <a:ext cx="2116756" cy="2116756"/>
              </a:xfrm>
              <a:prstGeom prst="ellipse">
                <a:avLst/>
              </a:prstGeom>
              <a:solidFill>
                <a:schemeClr val="bg1">
                  <a:lumMod val="95000"/>
                </a:schemeClr>
              </a:solidFill>
              <a:ln w="50800">
                <a:noFill/>
              </a:ln>
              <a:effectLst>
                <a:outerShdw blurRad="152400" dist="76200" dir="2700000" algn="tl" rotWithShape="0">
                  <a:schemeClr val="accent3">
                    <a:lumMod val="50000"/>
                    <a:alpha val="64000"/>
                  </a:schemeClr>
                </a:outerShdw>
              </a:effectLst>
              <a:scene3d>
                <a:camera prst="orthographicFront"/>
                <a:lightRig rig="threePt" dir="t"/>
              </a:scene3d>
              <a:sp3d prstMaterial="softEdge">
                <a:bevelT w="82550" h="254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400" dirty="0">
                  <a:solidFill>
                    <a:srgbClr val="FFFFFF"/>
                  </a:solidFill>
                  <a:latin typeface="Calibri" panose="020F0502020204030204"/>
                  <a:ea typeface="宋体" panose="02010600030101010101" pitchFamily="2" charset="-122"/>
                </a:endParaRPr>
              </a:p>
            </p:txBody>
          </p:sp>
        </p:grpSp>
      </p:grpSp>
      <p:sp>
        <p:nvSpPr>
          <p:cNvPr id="15" name="文本框 14"/>
          <p:cNvSpPr txBox="1"/>
          <p:nvPr/>
        </p:nvSpPr>
        <p:spPr>
          <a:xfrm>
            <a:off x="2828025" y="902485"/>
            <a:ext cx="3179649" cy="530225"/>
          </a:xfrm>
          <a:prstGeom prst="rect">
            <a:avLst/>
          </a:prstGeom>
          <a:noFill/>
        </p:spPr>
        <p:txBody>
          <a:bodyPr wrap="square" lIns="68580" tIns="34290" rIns="68580" bIns="34290" rtlCol="0">
            <a:spAutoFit/>
          </a:bodyPr>
          <a:lstStyle/>
          <a:p>
            <a:r>
              <a:rPr lang="en-US" altLang="zh-CN" sz="3000" dirty="0">
                <a:solidFill>
                  <a:schemeClr val="tx1">
                    <a:lumMod val="65000"/>
                    <a:lumOff val="35000"/>
                  </a:schemeClr>
                </a:solidFill>
                <a:latin typeface="+mn-ea"/>
              </a:rPr>
              <a:t>CONTENTS </a:t>
            </a:r>
            <a:endParaRPr lang="zh-CN" altLang="en-US" sz="3000" dirty="0">
              <a:solidFill>
                <a:schemeClr val="tx1">
                  <a:lumMod val="65000"/>
                  <a:lumOff val="35000"/>
                </a:schemeClr>
              </a:solidFill>
              <a:latin typeface="+mn-ea"/>
            </a:endParaRPr>
          </a:p>
        </p:txBody>
      </p:sp>
      <p:sp>
        <p:nvSpPr>
          <p:cNvPr id="27" name="文本框 14"/>
          <p:cNvSpPr txBox="1"/>
          <p:nvPr/>
        </p:nvSpPr>
        <p:spPr>
          <a:xfrm>
            <a:off x="1368459" y="830698"/>
            <a:ext cx="1269334" cy="530225"/>
          </a:xfrm>
          <a:prstGeom prst="rect">
            <a:avLst/>
          </a:prstGeom>
          <a:noFill/>
        </p:spPr>
        <p:txBody>
          <a:bodyPr wrap="square" lIns="68580" tIns="34290" rIns="68580" bIns="34290" rtlCol="0">
            <a:spAutoFit/>
          </a:bodyPr>
          <a:lstStyle/>
          <a:p>
            <a:pPr algn="ctr"/>
            <a:r>
              <a:rPr lang="zh-CN" altLang="en-US" sz="3000" dirty="0">
                <a:solidFill>
                  <a:schemeClr val="tx1">
                    <a:lumMod val="65000"/>
                    <a:lumOff val="35000"/>
                  </a:schemeClr>
                </a:solidFill>
                <a:latin typeface="ITC Avant Garde Std XLt" panose="020B0302020202020204" pitchFamily="34" charset="0"/>
              </a:rPr>
              <a:t>目录</a:t>
            </a:r>
            <a:endParaRPr lang="zh-CN" altLang="en-US" sz="3000" dirty="0">
              <a:solidFill>
                <a:schemeClr val="tx1">
                  <a:lumMod val="65000"/>
                  <a:lumOff val="35000"/>
                </a:schemeClr>
              </a:solidFill>
              <a:latin typeface="ITC Avant Garde Std XLt"/>
            </a:endParaRPr>
          </a:p>
        </p:txBody>
      </p:sp>
      <p:sp>
        <p:nvSpPr>
          <p:cNvPr id="41" name="圆角矩形 40"/>
          <p:cNvSpPr/>
          <p:nvPr/>
        </p:nvSpPr>
        <p:spPr>
          <a:xfrm>
            <a:off x="2906945" y="1479387"/>
            <a:ext cx="3642223" cy="45719"/>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defRPr/>
            </a:pPr>
            <a:endParaRPr lang="zh-CN" altLang="en-US" sz="1400">
              <a:solidFill>
                <a:srgbClr val="FFFFFF"/>
              </a:solidFill>
              <a:latin typeface="Calibri" panose="020F0502020204030204"/>
              <a:ea typeface="宋体" panose="02010600030101010101" pitchFamily="2" charset="-122"/>
            </a:endParaRPr>
          </a:p>
        </p:txBody>
      </p:sp>
      <p:grpSp>
        <p:nvGrpSpPr>
          <p:cNvPr id="23" name="组合 15"/>
          <p:cNvGrpSpPr/>
          <p:nvPr/>
        </p:nvGrpSpPr>
        <p:grpSpPr bwMode="auto">
          <a:xfrm>
            <a:off x="2987824" y="2043939"/>
            <a:ext cx="2429127" cy="618195"/>
            <a:chOff x="4247964" y="2133922"/>
            <a:chExt cx="2543215" cy="647441"/>
          </a:xfrm>
        </p:grpSpPr>
        <p:sp>
          <p:nvSpPr>
            <p:cNvPr id="24" name="TextBox 6"/>
            <p:cNvSpPr txBox="1"/>
            <p:nvPr/>
          </p:nvSpPr>
          <p:spPr>
            <a:xfrm>
              <a:off x="5004132" y="2208053"/>
              <a:ext cx="1787047" cy="417646"/>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药品基本信息</a:t>
              </a:r>
            </a:p>
          </p:txBody>
        </p:sp>
        <p:sp>
          <p:nvSpPr>
            <p:cNvPr id="25" name="圆角矩形​​ 10"/>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a:solidFill>
                    <a:srgbClr val="FFFFFF"/>
                  </a:solidFill>
                  <a:ea typeface="微软雅黑" panose="020B0503020204020204" pitchFamily="34" charset="-122"/>
                  <a:cs typeface="Arial" panose="020B0604020202020204" pitchFamily="34" charset="0"/>
                </a:rPr>
                <a:t>1</a:t>
              </a:r>
            </a:p>
          </p:txBody>
        </p:sp>
      </p:grpSp>
      <p:grpSp>
        <p:nvGrpSpPr>
          <p:cNvPr id="42" name="组合 16"/>
          <p:cNvGrpSpPr/>
          <p:nvPr/>
        </p:nvGrpSpPr>
        <p:grpSpPr bwMode="auto">
          <a:xfrm>
            <a:off x="5816223" y="2047360"/>
            <a:ext cx="1676351" cy="618195"/>
            <a:chOff x="4247964" y="2133922"/>
            <a:chExt cx="1755084" cy="647441"/>
          </a:xfrm>
        </p:grpSpPr>
        <p:sp>
          <p:nvSpPr>
            <p:cNvPr id="43" name="TextBox 17"/>
            <p:cNvSpPr txBox="1"/>
            <p:nvPr/>
          </p:nvSpPr>
          <p:spPr>
            <a:xfrm>
              <a:off x="5004130" y="2208053"/>
              <a:ext cx="998918" cy="419039"/>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安全性</a:t>
              </a:r>
            </a:p>
          </p:txBody>
        </p:sp>
        <p:sp>
          <p:nvSpPr>
            <p:cNvPr id="44" name="圆角矩形​​ 18"/>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dirty="0">
                  <a:solidFill>
                    <a:srgbClr val="FFFFFF"/>
                  </a:solidFill>
                  <a:ea typeface="微软雅黑" panose="020B0503020204020204" pitchFamily="34" charset="-122"/>
                  <a:cs typeface="Arial" panose="020B0604020202020204" pitchFamily="34" charset="0"/>
                </a:rPr>
                <a:t>2</a:t>
              </a:r>
            </a:p>
          </p:txBody>
        </p:sp>
      </p:grpSp>
      <p:grpSp>
        <p:nvGrpSpPr>
          <p:cNvPr id="46" name="组合 20"/>
          <p:cNvGrpSpPr/>
          <p:nvPr/>
        </p:nvGrpSpPr>
        <p:grpSpPr bwMode="auto">
          <a:xfrm>
            <a:off x="2984516" y="2871869"/>
            <a:ext cx="1667126" cy="618195"/>
            <a:chOff x="4247964" y="2133922"/>
            <a:chExt cx="1745426" cy="647441"/>
          </a:xfrm>
        </p:grpSpPr>
        <p:sp>
          <p:nvSpPr>
            <p:cNvPr id="47" name="TextBox 21"/>
            <p:cNvSpPr txBox="1"/>
            <p:nvPr/>
          </p:nvSpPr>
          <p:spPr>
            <a:xfrm>
              <a:off x="5004132" y="2208053"/>
              <a:ext cx="989258" cy="417646"/>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有效性</a:t>
              </a:r>
            </a:p>
          </p:txBody>
        </p:sp>
        <p:sp>
          <p:nvSpPr>
            <p:cNvPr id="48" name="圆角矩形​​ 22"/>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a:solidFill>
                    <a:srgbClr val="FFFFFF"/>
                  </a:solidFill>
                  <a:ea typeface="微软雅黑" panose="020B0503020204020204" pitchFamily="34" charset="-122"/>
                  <a:cs typeface="Arial" panose="020B0604020202020204" pitchFamily="34" charset="0"/>
                </a:rPr>
                <a:t>3</a:t>
              </a:r>
            </a:p>
          </p:txBody>
        </p:sp>
      </p:grpSp>
      <p:grpSp>
        <p:nvGrpSpPr>
          <p:cNvPr id="2" name="组合 15"/>
          <p:cNvGrpSpPr/>
          <p:nvPr/>
        </p:nvGrpSpPr>
        <p:grpSpPr bwMode="auto">
          <a:xfrm>
            <a:off x="5816223" y="2898207"/>
            <a:ext cx="1676354" cy="618195"/>
            <a:chOff x="4247964" y="2133922"/>
            <a:chExt cx="1755084" cy="647441"/>
          </a:xfrm>
        </p:grpSpPr>
        <p:sp>
          <p:nvSpPr>
            <p:cNvPr id="3" name="TextBox 6"/>
            <p:cNvSpPr txBox="1"/>
            <p:nvPr/>
          </p:nvSpPr>
          <p:spPr>
            <a:xfrm>
              <a:off x="5004131" y="2208053"/>
              <a:ext cx="998917" cy="419039"/>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创新性</a:t>
              </a:r>
            </a:p>
          </p:txBody>
        </p:sp>
        <p:sp>
          <p:nvSpPr>
            <p:cNvPr id="9" name="圆角矩形​​ 10"/>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dirty="0">
                  <a:solidFill>
                    <a:srgbClr val="FFFFFF"/>
                  </a:solidFill>
                  <a:ea typeface="微软雅黑" panose="020B0503020204020204" pitchFamily="34" charset="-122"/>
                  <a:cs typeface="Arial" panose="020B0604020202020204" pitchFamily="34" charset="0"/>
                </a:rPr>
                <a:t>4</a:t>
              </a:r>
            </a:p>
          </p:txBody>
        </p:sp>
      </p:grpSp>
      <p:grpSp>
        <p:nvGrpSpPr>
          <p:cNvPr id="10" name="组合 16"/>
          <p:cNvGrpSpPr/>
          <p:nvPr/>
        </p:nvGrpSpPr>
        <p:grpSpPr bwMode="auto">
          <a:xfrm>
            <a:off x="2984517" y="3737361"/>
            <a:ext cx="1667125" cy="618195"/>
            <a:chOff x="4247964" y="2133922"/>
            <a:chExt cx="1745425" cy="647441"/>
          </a:xfrm>
        </p:grpSpPr>
        <p:sp>
          <p:nvSpPr>
            <p:cNvPr id="11" name="TextBox 17"/>
            <p:cNvSpPr txBox="1"/>
            <p:nvPr/>
          </p:nvSpPr>
          <p:spPr>
            <a:xfrm>
              <a:off x="5004131" y="2208053"/>
              <a:ext cx="989258" cy="417646"/>
            </a:xfrm>
            <a:prstGeom prst="rect">
              <a:avLst/>
            </a:prstGeom>
            <a:noFill/>
          </p:spPr>
          <p:txBody>
            <a:bodyPr wrap="none">
              <a:spAutoFit/>
            </a:bodyPr>
            <a:lstStyle/>
            <a:p>
              <a:pPr defTabSz="913765">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rPr>
                <a:t>公平性</a:t>
              </a:r>
            </a:p>
          </p:txBody>
        </p:sp>
        <p:sp>
          <p:nvSpPr>
            <p:cNvPr id="12" name="圆角矩形​​ 18"/>
            <p:cNvSpPr>
              <a:spLocks noChangeArrowheads="1"/>
            </p:cNvSpPr>
            <p:nvPr/>
          </p:nvSpPr>
          <p:spPr bwMode="auto">
            <a:xfrm>
              <a:off x="4247964" y="2133922"/>
              <a:ext cx="647740" cy="647441"/>
            </a:xfrm>
            <a:prstGeom prst="roundRect">
              <a:avLst>
                <a:gd name="adj" fmla="val 16667"/>
              </a:avLst>
            </a:prstGeom>
            <a:solidFill>
              <a:schemeClr val="accent1">
                <a:lumMod val="75000"/>
              </a:schemeClr>
            </a:solidFill>
            <a:ln w="25400" algn="ctr">
              <a:solidFill>
                <a:srgbClr val="BFBFBF"/>
              </a:solidFill>
              <a:round/>
            </a:ln>
          </p:spPr>
          <p:txBody>
            <a:bodyPr anchor="ctr"/>
            <a:lstStyle/>
            <a:p>
              <a:pPr algn="ctr" defTabSz="913765" fontAlgn="base">
                <a:spcBef>
                  <a:spcPct val="0"/>
                </a:spcBef>
                <a:spcAft>
                  <a:spcPct val="0"/>
                </a:spcAft>
              </a:pPr>
              <a:r>
                <a:rPr lang="en-US" altLang="zh-CN" sz="3200" b="1">
                  <a:solidFill>
                    <a:srgbClr val="FFFFFF"/>
                  </a:solidFill>
                  <a:ea typeface="微软雅黑" panose="020B0503020204020204" pitchFamily="34" charset="-122"/>
                  <a:cs typeface="Arial" panose="020B0604020202020204" pitchFamily="34" charset="0"/>
                </a:rPr>
                <a:t>5</a:t>
              </a:r>
            </a:p>
          </p:txBody>
        </p:sp>
      </p:grpSp>
    </p:spTree>
  </p:cSld>
  <p:clrMapOvr>
    <a:masterClrMapping/>
  </p:clrMapOvr>
  <p:transition advTm="5427"/>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5617"/>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药品基本信息</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2555961" y="994402"/>
            <a:ext cx="6367214" cy="3831498"/>
          </a:xfrm>
          <a:prstGeom prst="rect">
            <a:avLst/>
          </a:prstGeom>
          <a:noFill/>
        </p:spPr>
        <p:txBody>
          <a:bodyPr wrap="square" rtlCol="0" anchor="t">
            <a:spAutoFit/>
          </a:bodyPr>
          <a:lstStyle/>
          <a:p>
            <a:pPr algn="just"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【通用名】石杉碱甲注射液</a:t>
            </a:r>
            <a:r>
              <a:rPr lang="zh-CN" altLang="en-US" sz="1200" baseline="300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baseline="30000" dirty="0">
                <a:latin typeface="微软雅黑" panose="020B0503020204020204" pitchFamily="34" charset="-122"/>
                <a:ea typeface="微软雅黑" panose="020B0503020204020204" pitchFamily="34" charset="-122"/>
                <a:cs typeface="微软雅黑" panose="020B0503020204020204" pitchFamily="34" charset="-122"/>
                <a:sym typeface="+mn-ea"/>
              </a:rPr>
              <a:t>1]</a:t>
            </a:r>
          </a:p>
          <a:p>
            <a:pPr algn="just"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【注册规格】</a:t>
            </a:r>
            <a:r>
              <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1mL</a:t>
            </a:r>
            <a:r>
              <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0.2mg</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【中国大陆首次上市时间】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2018</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7</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月药监局批准</a:t>
            </a:r>
          </a:p>
          <a:p>
            <a:pPr algn="just" fontAlgn="auto">
              <a:lnSpc>
                <a:spcPct val="150000"/>
              </a:lnSpc>
              <a:buClrTx/>
              <a:buSzTx/>
              <a:buFontTx/>
            </a:pP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【目前大陆地区同通用名药品的上市情况】</a:t>
            </a:r>
            <a:r>
              <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0</a:t>
            </a:r>
            <a:endParaRPr lang="zh-CN" altLang="en-US"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【是否为</a:t>
            </a: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OTC</a:t>
            </a: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药品】</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否</a:t>
            </a:r>
            <a:endParaRPr lang="en-US" altLang="zh-CN" sz="12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b="1" dirty="0" err="1">
                <a:latin typeface="微软雅黑" panose="020B0503020204020204" pitchFamily="34" charset="-122"/>
                <a:ea typeface="微软雅黑" panose="020B0503020204020204" pitchFamily="34" charset="-122"/>
                <a:cs typeface="微软雅黑" panose="020B0503020204020204" pitchFamily="34" charset="-122"/>
                <a:sym typeface="+mn-ea"/>
              </a:rPr>
              <a:t>参照药品建议</a:t>
            </a:r>
            <a:r>
              <a:rPr lang="en-US" altLang="zh-CN" sz="1200" dirty="0">
                <a:latin typeface="微软雅黑" panose="020B0503020204020204" pitchFamily="34" charset="-122"/>
                <a:ea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sym typeface="+mn-ea"/>
              </a:rPr>
              <a:t>氢溴酸加兰他敏注射液</a:t>
            </a:r>
            <a:endParaRPr lang="en-US" altLang="zh-CN" sz="1200" dirty="0">
              <a:latin typeface="微软雅黑" panose="020B0503020204020204" pitchFamily="34" charset="-122"/>
              <a:ea typeface="微软雅黑" panose="020B0503020204020204" pitchFamily="34" charset="-122"/>
              <a:sym typeface="+mn-ea"/>
            </a:endParaRPr>
          </a:p>
          <a:p>
            <a:pPr algn="l"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【药典收录】</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2020版中国药典收录</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fontAlgn="auto">
              <a:lnSpc>
                <a:spcPct val="15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【适应症】</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适用于良性记忆障碍，提高患者指向记忆、联想学习、图像回忆、无意义图形再认及人像回忆等能力。对痴呆患者和脑器质性病变引起的记忆障碍亦有改善作用。另外本品亦用于</a:t>
            </a:r>
            <a:r>
              <a:rPr lang="zh-CN"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重症肌无力的治疗</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fontAlgn="auto">
              <a:lnSpc>
                <a:spcPct val="14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【用法用量】</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肌肉注射。治疗良性记忆障碍；一次0.2mg，一日一次或遵医嘱。</a:t>
            </a:r>
            <a:endParaRPr lang="zh-CN" altLang="zh-CN" sz="1200" b="0" dirty="0">
              <a:latin typeface="微软雅黑" panose="020B0503020204020204" pitchFamily="34" charset="-122"/>
              <a:ea typeface="微软雅黑" panose="020B0503020204020204" pitchFamily="34" charset="-122"/>
              <a:cs typeface="微软雅黑" panose="020B0503020204020204" pitchFamily="34" charset="-122"/>
            </a:endParaRPr>
          </a:p>
          <a:p>
            <a:pPr algn="just" fontAlgn="auto">
              <a:lnSpc>
                <a:spcPct val="140000"/>
              </a:lnSpc>
              <a:buClrTx/>
              <a:buSzTx/>
              <a:buFontTx/>
            </a:pPr>
            <a:r>
              <a:rPr lang="zh-CN"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治疗重症肌无力，一次0.2mg-0.4mg，一日一次或遵医嘱</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73" name="矩形 72"/>
          <p:cNvSpPr/>
          <p:nvPr/>
        </p:nvSpPr>
        <p:spPr>
          <a:xfrm>
            <a:off x="220825" y="3075806"/>
            <a:ext cx="2517775" cy="1276350"/>
          </a:xfrm>
          <a:prstGeom prst="rect">
            <a:avLst/>
          </a:prstGeom>
        </p:spPr>
        <p:txBody>
          <a:bodyPr wrap="square">
            <a:spAutoFit/>
          </a:bodyPr>
          <a:lstStyle/>
          <a:p>
            <a:pPr>
              <a:lnSpc>
                <a:spcPct val="150000"/>
              </a:lnSpc>
            </a:pP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rPr>
              <a:t>分子式：</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C</a:t>
            </a:r>
            <a:r>
              <a:rPr lang="en-US" altLang="zh-CN" sz="1400" b="1" baseline="-25000" dirty="0">
                <a:solidFill>
                  <a:schemeClr val="tx1">
                    <a:lumMod val="95000"/>
                    <a:lumOff val="5000"/>
                  </a:schemeClr>
                </a:solidFill>
                <a:latin typeface="微软雅黑" panose="020B0503020204020204" pitchFamily="34" charset="-122"/>
                <a:ea typeface="微软雅黑" panose="020B0503020204020204" pitchFamily="34" charset="-122"/>
              </a:rPr>
              <a:t>15</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H</a:t>
            </a:r>
            <a:r>
              <a:rPr lang="en-US" altLang="zh-CN" sz="1400" b="1" baseline="-25000" dirty="0">
                <a:solidFill>
                  <a:schemeClr val="tx1">
                    <a:lumMod val="95000"/>
                    <a:lumOff val="5000"/>
                  </a:schemeClr>
                </a:solidFill>
                <a:latin typeface="微软雅黑" panose="020B0503020204020204" pitchFamily="34" charset="-122"/>
                <a:ea typeface="微软雅黑" panose="020B0503020204020204" pitchFamily="34" charset="-122"/>
              </a:rPr>
              <a:t>18</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N</a:t>
            </a:r>
            <a:r>
              <a:rPr lang="en-US" altLang="zh-CN" sz="1400" b="1" baseline="-25000" dirty="0">
                <a:solidFill>
                  <a:schemeClr val="tx1">
                    <a:lumMod val="95000"/>
                    <a:lumOff val="5000"/>
                  </a:schemeClr>
                </a:solidFill>
                <a:latin typeface="微软雅黑" panose="020B0503020204020204" pitchFamily="34" charset="-122"/>
                <a:ea typeface="微软雅黑" panose="020B0503020204020204" pitchFamily="34" charset="-122"/>
              </a:rPr>
              <a:t>2</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O</a:t>
            </a:r>
          </a:p>
          <a:p>
            <a:pPr>
              <a:lnSpc>
                <a:spcPct val="150000"/>
              </a:lnSpc>
            </a:pP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rPr>
              <a:t>分子量：</a:t>
            </a: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rPr>
              <a:t>242.32</a:t>
            </a:r>
          </a:p>
          <a:p>
            <a:pPr>
              <a:lnSpc>
                <a:spcPct val="150000"/>
              </a:lnSpc>
            </a:pPr>
            <a:endPar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endParaRPr>
          </a:p>
          <a:p>
            <a:endPar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179705" y="4796790"/>
            <a:ext cx="6238240" cy="229870"/>
          </a:xfrm>
          <a:prstGeom prst="rect">
            <a:avLst/>
          </a:prstGeom>
          <a:noFill/>
        </p:spPr>
        <p:txBody>
          <a:bodyPr wrap="square" rtlCol="0" anchor="t">
            <a:spAutoFit/>
          </a:bodyPr>
          <a:lstStyle/>
          <a:p>
            <a:pPr algn="l"/>
            <a:r>
              <a:rPr lang="zh-CN" altLang="en-US" sz="900" dirty="0">
                <a:latin typeface="微软雅黑" panose="020B0503020204020204" pitchFamily="34" charset="-122"/>
                <a:ea typeface="微软雅黑" panose="020B0503020204020204" pitchFamily="34" charset="-122"/>
                <a:sym typeface="+mn-ea"/>
              </a:rPr>
              <a:t>［</a:t>
            </a:r>
            <a:r>
              <a:rPr lang="en-US" altLang="zh-CN" sz="900" dirty="0">
                <a:latin typeface="微软雅黑" panose="020B0503020204020204" pitchFamily="34" charset="-122"/>
                <a:ea typeface="微软雅黑" panose="020B0503020204020204" pitchFamily="34" charset="-122"/>
                <a:sym typeface="+mn-ea"/>
              </a:rPr>
              <a:t>1</a:t>
            </a:r>
            <a:r>
              <a:rPr lang="zh-CN" altLang="en-US" sz="900" dirty="0">
                <a:latin typeface="微软雅黑" panose="020B0503020204020204" pitchFamily="34" charset="-122"/>
                <a:ea typeface="微软雅黑" panose="020B0503020204020204" pitchFamily="34" charset="-122"/>
                <a:sym typeface="+mn-ea"/>
              </a:rPr>
              <a:t>］</a:t>
            </a:r>
            <a:r>
              <a:rPr lang="zh-CN" altLang="en-US" sz="900" dirty="0"/>
              <a:t>石杉碱甲注射液说明书，</a:t>
            </a:r>
            <a:r>
              <a:rPr lang="en-US" altLang="zh-CN" sz="900" dirty="0"/>
              <a:t>2021</a:t>
            </a:r>
            <a:r>
              <a:rPr lang="zh-CN" altLang="en-US" sz="900" dirty="0"/>
              <a:t>年</a:t>
            </a:r>
            <a:r>
              <a:rPr lang="en-US" altLang="zh-CN" sz="900" dirty="0"/>
              <a:t>11</a:t>
            </a:r>
            <a:r>
              <a:rPr lang="zh-CN" altLang="en-US" sz="900" dirty="0"/>
              <a:t>月</a:t>
            </a:r>
            <a:r>
              <a:rPr lang="en-US" altLang="zh-CN" sz="900" dirty="0"/>
              <a:t>15</a:t>
            </a:r>
            <a:r>
              <a:rPr lang="zh-CN" altLang="en-US" sz="900" dirty="0"/>
              <a:t>日。</a:t>
            </a:r>
          </a:p>
        </p:txBody>
      </p:sp>
      <p:sp>
        <p:nvSpPr>
          <p:cNvPr id="33" name="Text Box 5"/>
          <p:cNvSpPr txBox="1">
            <a:spLocks noChangeArrowheads="1"/>
          </p:cNvSpPr>
          <p:nvPr/>
        </p:nvSpPr>
        <p:spPr bwMode="auto">
          <a:xfrm>
            <a:off x="550028" y="2715369"/>
            <a:ext cx="1758923" cy="27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Verdana" panose="020B0604030504040204" pitchFamily="34" charset="0"/>
                <a:ea typeface="宋体" panose="02010600030101010101" pitchFamily="2" charset="-122"/>
              </a:defRPr>
            </a:lvl1pPr>
            <a:lvl2pPr marL="742950" indent="-285750" eaLnBrk="0" hangingPunct="0">
              <a:defRPr>
                <a:solidFill>
                  <a:schemeClr val="tx1"/>
                </a:solidFill>
                <a:latin typeface="Verdana" panose="020B0604030504040204" pitchFamily="34" charset="0"/>
                <a:ea typeface="宋体" panose="02010600030101010101" pitchFamily="2" charset="-122"/>
              </a:defRPr>
            </a:lvl2pPr>
            <a:lvl3pPr marL="1143000" indent="-228600" eaLnBrk="0" hangingPunct="0">
              <a:defRPr>
                <a:solidFill>
                  <a:schemeClr val="tx1"/>
                </a:solidFill>
                <a:latin typeface="Verdana" panose="020B0604030504040204" pitchFamily="34" charset="0"/>
                <a:ea typeface="宋体" panose="02010600030101010101" pitchFamily="2" charset="-122"/>
              </a:defRPr>
            </a:lvl3pPr>
            <a:lvl4pPr marL="1600200" indent="-228600" eaLnBrk="0" hangingPunct="0">
              <a:defRPr>
                <a:solidFill>
                  <a:schemeClr val="tx1"/>
                </a:solidFill>
                <a:latin typeface="Verdana" panose="020B0604030504040204" pitchFamily="34" charset="0"/>
                <a:ea typeface="宋体" panose="02010600030101010101" pitchFamily="2" charset="-122"/>
              </a:defRPr>
            </a:lvl4pPr>
            <a:lvl5pPr marL="2057400" indent="-228600" eaLnBrk="0" hangingPunct="0">
              <a:defRPr>
                <a:solidFill>
                  <a:schemeClr val="tx1"/>
                </a:solidFill>
                <a:latin typeface="Verdana" panose="020B060403050404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Verdana" panose="020B0604030504040204" pitchFamily="34" charset="0"/>
                <a:ea typeface="宋体" panose="02010600030101010101" pitchFamily="2" charset="-122"/>
              </a:defRPr>
            </a:lvl9pPr>
          </a:lstStyle>
          <a:p>
            <a:pPr eaLnBrk="1" hangingPunct="1"/>
            <a:r>
              <a:rPr lang="zh-CN" altLang="en-US" sz="1200" b="1" dirty="0">
                <a:solidFill>
                  <a:schemeClr val="tx1"/>
                </a:solidFill>
                <a:latin typeface="Times New Roman" panose="02020603050405020304" pitchFamily="18" charset="0"/>
              </a:rPr>
              <a:t> </a:t>
            </a:r>
            <a:r>
              <a:rPr lang="en-US" altLang="zh-CN" sz="1200" b="1" dirty="0">
                <a:solidFill>
                  <a:schemeClr val="tx1"/>
                </a:solidFill>
                <a:latin typeface="Times New Roman" panose="02020603050405020304" pitchFamily="18" charset="0"/>
              </a:rPr>
              <a:t>Huperzine A </a:t>
            </a:r>
          </a:p>
        </p:txBody>
      </p:sp>
      <p:pic>
        <p:nvPicPr>
          <p:cNvPr id="6" name="图片 5"/>
          <p:cNvPicPr>
            <a:picLocks noChangeAspect="1"/>
          </p:cNvPicPr>
          <p:nvPr/>
        </p:nvPicPr>
        <p:blipFill>
          <a:blip r:embed="rId3" cstate="print">
            <a:clrChange>
              <a:clrFrom>
                <a:srgbClr val="FFFFFF">
                  <a:alpha val="100000"/>
                </a:srgbClr>
              </a:clrFrom>
              <a:clrTo>
                <a:srgbClr val="FFFFFF">
                  <a:alpha val="100000"/>
                  <a:alpha val="0"/>
                </a:srgbClr>
              </a:clrTo>
            </a:clrChange>
          </a:blip>
          <a:stretch>
            <a:fillRect/>
          </a:stretch>
        </p:blipFill>
        <p:spPr>
          <a:xfrm>
            <a:off x="0" y="1419225"/>
            <a:ext cx="2381250" cy="1152525"/>
          </a:xfrm>
          <a:prstGeom prst="rect">
            <a:avLst/>
          </a:prstGeom>
        </p:spPr>
      </p:pic>
    </p:spTree>
  </p:cSld>
  <p:clrMapOvr>
    <a:masterClrMapping/>
  </p:clrMapOvr>
  <p:transition advTm="5427"/>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药品基本信息</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323528" y="1337639"/>
            <a:ext cx="8568952" cy="1721690"/>
          </a:xfrm>
          <a:prstGeom prst="rect">
            <a:avLst/>
          </a:prstGeom>
          <a:noFill/>
        </p:spPr>
        <p:txBody>
          <a:bodyPr wrap="square" rtlCol="0" anchor="t">
            <a:spAutoFit/>
          </a:bodyPr>
          <a:lstStyle/>
          <a:p>
            <a:pPr algn="just">
              <a:lnSpc>
                <a:spcPct val="150000"/>
              </a:lnSpc>
              <a:spcBef>
                <a:spcPts val="600"/>
              </a:spcBef>
            </a:pP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重症肌无力（</a:t>
            </a:r>
            <a:r>
              <a:rPr lang="en-US"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是一种罕见病，由神经</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肌肉接头处传递功能障碍所引起的自身免疫性疾病，乙酰胆碱受体抗体是最常见的致病性抗体，可干扰</a:t>
            </a:r>
            <a:r>
              <a:rPr lang="en-US" altLang="zh-CN" sz="1200" dirty="0" err="1">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AChR</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聚集、影响</a:t>
            </a:r>
            <a:r>
              <a:rPr lang="en-US" altLang="zh-CN" sz="1200" dirty="0" err="1">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AChR</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功能及神经</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肌肉接头信号传递。该疾病具有致死的风险，全球患病率为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(150~250)/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百万，预估年发病率为（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4~10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百万。我国</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发病率约为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0.68</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万，女性发病率略高；住院死亡率为</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14.69‰</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，主要死亡原因包括呼吸衰竭、肺部感染等。各个年龄阶段均可发病，</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30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岁和</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岁左右呈现发病双峰，中国儿童及青少年</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患病高达</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％，构成第３个发病高峰；最新流行病学调查显示，我国</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70~74</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岁年龄组为高发人群。最新的</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重症肌无力患者健康报告</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中指出，由于</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所造成无业、丧失劳动力、丧失学习能力而停学的患者共计</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30.6%</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，危害性较大。</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4" name="文本框 3">
            <a:extLst>
              <a:ext uri="{FF2B5EF4-FFF2-40B4-BE49-F238E27FC236}">
                <a16:creationId xmlns:a16="http://schemas.microsoft.com/office/drawing/2014/main" id="{17E47B43-5B6D-1438-EE20-5DB5CCC00723}"/>
              </a:ext>
            </a:extLst>
          </p:cNvPr>
          <p:cNvSpPr txBox="1"/>
          <p:nvPr/>
        </p:nvSpPr>
        <p:spPr>
          <a:xfrm>
            <a:off x="107504" y="735328"/>
            <a:ext cx="4572000" cy="562783"/>
          </a:xfrm>
          <a:prstGeom prst="rect">
            <a:avLst/>
          </a:prstGeom>
          <a:noFill/>
        </p:spPr>
        <p:txBody>
          <a:bodyPr wrap="square">
            <a:spAutoFit/>
          </a:bodyPr>
          <a:lstStyle/>
          <a:p>
            <a:pPr algn="just" fontAlgn="auto">
              <a:lnSpc>
                <a:spcPct val="200000"/>
              </a:lnSpc>
              <a:buClrTx/>
              <a:buSzTx/>
              <a:buFontTx/>
            </a:pPr>
            <a:r>
              <a:rPr lang="zh-CN" altLang="en-US" sz="18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疾病基本情况</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8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5" name="文本框 4">
            <a:extLst>
              <a:ext uri="{FF2B5EF4-FFF2-40B4-BE49-F238E27FC236}">
                <a16:creationId xmlns:a16="http://schemas.microsoft.com/office/drawing/2014/main" id="{05403AB3-7ACB-8C3A-4261-88DF64C1DE1A}"/>
              </a:ext>
            </a:extLst>
          </p:cNvPr>
          <p:cNvSpPr txBox="1"/>
          <p:nvPr/>
        </p:nvSpPr>
        <p:spPr>
          <a:xfrm>
            <a:off x="220179" y="3195084"/>
            <a:ext cx="8640960" cy="692497"/>
          </a:xfrm>
          <a:prstGeom prst="rect">
            <a:avLst/>
          </a:prstGeom>
          <a:noFill/>
        </p:spPr>
        <p:txBody>
          <a:bodyPr wrap="square">
            <a:spAutoFit/>
          </a:bodyPr>
          <a:lstStyle/>
          <a:p>
            <a:pPr algn="just" fontAlgn="auto">
              <a:lnSpc>
                <a:spcPct val="150000"/>
              </a:lnSpc>
              <a:buClrTx/>
              <a:buSzTx/>
              <a:buFontTx/>
            </a:pPr>
            <a:r>
              <a:rPr lang="zh-CN" altLang="en-US" sz="14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【药理毒理】</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石杉碱甲为胆碱酯酶抑制剂，对乙酰胆碱酯酶具有选择性抑制作用，易通过血脑屏障，具有促进记忆再现，增强记忆保持和</a:t>
            </a:r>
            <a:r>
              <a:rPr lang="zh-CN" altLang="zh-CN"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加强肌肉收缩强度的作用</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6" name="文本框 5">
            <a:extLst>
              <a:ext uri="{FF2B5EF4-FFF2-40B4-BE49-F238E27FC236}">
                <a16:creationId xmlns:a16="http://schemas.microsoft.com/office/drawing/2014/main" id="{11AB73AE-D6B1-AEB0-4276-4A2A2837E101}"/>
              </a:ext>
            </a:extLst>
          </p:cNvPr>
          <p:cNvSpPr txBox="1"/>
          <p:nvPr/>
        </p:nvSpPr>
        <p:spPr>
          <a:xfrm>
            <a:off x="220179" y="3948893"/>
            <a:ext cx="8640960" cy="659861"/>
          </a:xfrm>
          <a:prstGeom prst="rect">
            <a:avLst/>
          </a:prstGeom>
          <a:noFill/>
        </p:spPr>
        <p:txBody>
          <a:bodyPr wrap="square">
            <a:spAutoFit/>
          </a:bodyPr>
          <a:lstStyle/>
          <a:p>
            <a:pPr algn="just">
              <a:lnSpc>
                <a:spcPct val="150000"/>
              </a:lnSpc>
              <a:spcBef>
                <a:spcPts val="600"/>
              </a:spcBef>
            </a:pPr>
            <a:r>
              <a:rPr lang="en-US" altLang="zh-CN" sz="14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与参照药品相比的优势和不足</a:t>
            </a:r>
            <a:r>
              <a:rPr lang="en-US" altLang="zh-CN" sz="14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石杉碱甲相较加兰他敏，安全性更高，对于乙酰胆碱酯酶的抑制选择性更高，能更好的在中枢发挥胆碱酯酶抑制作用，且较少外周胆碱能副作用。石杉碱甲具有多靶点作用机制，比加兰他敏抑制效价高。</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7" name="文本框 6">
            <a:extLst>
              <a:ext uri="{FF2B5EF4-FFF2-40B4-BE49-F238E27FC236}">
                <a16:creationId xmlns:a16="http://schemas.microsoft.com/office/drawing/2014/main" id="{99D7B381-B662-0834-E16A-1E4ABD688510}"/>
              </a:ext>
            </a:extLst>
          </p:cNvPr>
          <p:cNvSpPr txBox="1"/>
          <p:nvPr/>
        </p:nvSpPr>
        <p:spPr>
          <a:xfrm>
            <a:off x="305029" y="4759788"/>
            <a:ext cx="7848872" cy="230832"/>
          </a:xfrm>
          <a:prstGeom prst="rect">
            <a:avLst/>
          </a:prstGeom>
          <a:noFill/>
        </p:spPr>
        <p:txBody>
          <a:bodyPr wrap="square">
            <a:spAutoFit/>
          </a:bodyPr>
          <a:lstStyle/>
          <a:p>
            <a:r>
              <a:rPr lang="zh-CN" altLang="en-US" sz="900" b="0" i="0" dirty="0">
                <a:solidFill>
                  <a:srgbClr val="222222"/>
                </a:solidFill>
                <a:effectLst/>
                <a:latin typeface="PingFangSC-Regular"/>
              </a:rPr>
              <a:t>中国免疫学会神经免疫分会</a:t>
            </a:r>
            <a:r>
              <a:rPr lang="en-US" altLang="zh-CN" sz="900" b="0" i="0" dirty="0">
                <a:solidFill>
                  <a:srgbClr val="222222"/>
                </a:solidFill>
                <a:effectLst/>
                <a:latin typeface="PingFangSC-Regular"/>
              </a:rPr>
              <a:t>,</a:t>
            </a:r>
            <a:r>
              <a:rPr lang="zh-CN" altLang="en-US" sz="900" b="0" i="0" dirty="0">
                <a:solidFill>
                  <a:srgbClr val="222222"/>
                </a:solidFill>
                <a:effectLst/>
                <a:latin typeface="PingFangSC-Regular"/>
              </a:rPr>
              <a:t>常婷</a:t>
            </a:r>
            <a:r>
              <a:rPr lang="en-US" altLang="zh-CN" sz="900" b="0" i="0" dirty="0">
                <a:solidFill>
                  <a:srgbClr val="222222"/>
                </a:solidFill>
                <a:effectLst/>
                <a:latin typeface="PingFangSC-Regular"/>
              </a:rPr>
              <a:t>,</a:t>
            </a:r>
            <a:r>
              <a:rPr lang="zh-CN" altLang="en-US" sz="900" b="0" i="0" dirty="0">
                <a:solidFill>
                  <a:srgbClr val="222222"/>
                </a:solidFill>
                <a:effectLst/>
                <a:latin typeface="PingFangSC-Regular"/>
              </a:rPr>
              <a:t>李柱一</a:t>
            </a:r>
            <a:r>
              <a:rPr lang="en-US" altLang="zh-CN" sz="900" b="0" i="0" dirty="0">
                <a:solidFill>
                  <a:srgbClr val="222222"/>
                </a:solidFill>
                <a:effectLst/>
                <a:latin typeface="PingFangSC-Regular"/>
              </a:rPr>
              <a:t>,</a:t>
            </a:r>
            <a:r>
              <a:rPr lang="zh-CN" altLang="en-US" sz="900" b="0" i="0" dirty="0">
                <a:solidFill>
                  <a:srgbClr val="222222"/>
                </a:solidFill>
                <a:effectLst/>
                <a:latin typeface="PingFangSC-Regular"/>
              </a:rPr>
              <a:t>等</a:t>
            </a:r>
            <a:r>
              <a:rPr lang="en-US" altLang="zh-CN" sz="900" b="0" i="0" dirty="0">
                <a:solidFill>
                  <a:srgbClr val="222222"/>
                </a:solidFill>
                <a:effectLst/>
                <a:latin typeface="PingFangSC-Regular"/>
              </a:rPr>
              <a:t>.</a:t>
            </a:r>
            <a:r>
              <a:rPr lang="zh-CN" altLang="en-US" sz="900" b="0" i="0" dirty="0">
                <a:solidFill>
                  <a:srgbClr val="222222"/>
                </a:solidFill>
                <a:effectLst/>
                <a:latin typeface="PingFangSC-Regular"/>
              </a:rPr>
              <a:t>中国重症肌无力诊断和治疗指南</a:t>
            </a:r>
            <a:r>
              <a:rPr lang="en-US" altLang="zh-CN" sz="900" b="0" i="0" dirty="0">
                <a:solidFill>
                  <a:srgbClr val="222222"/>
                </a:solidFill>
                <a:effectLst/>
                <a:latin typeface="PingFangSC-Regular"/>
              </a:rPr>
              <a:t>(2020</a:t>
            </a:r>
            <a:r>
              <a:rPr lang="zh-CN" altLang="en-US" sz="900" b="0" i="0" dirty="0">
                <a:solidFill>
                  <a:srgbClr val="222222"/>
                </a:solidFill>
                <a:effectLst/>
                <a:latin typeface="PingFangSC-Regular"/>
              </a:rPr>
              <a:t>版</a:t>
            </a:r>
            <a:r>
              <a:rPr lang="en-US" altLang="zh-CN" sz="900" b="0" i="0" dirty="0">
                <a:solidFill>
                  <a:srgbClr val="222222"/>
                </a:solidFill>
                <a:effectLst/>
                <a:latin typeface="PingFangSC-Regular"/>
              </a:rPr>
              <a:t>)[J].</a:t>
            </a:r>
            <a:r>
              <a:rPr lang="zh-CN" altLang="en-US" sz="900" b="0" i="0" dirty="0">
                <a:solidFill>
                  <a:srgbClr val="222222"/>
                </a:solidFill>
                <a:effectLst/>
                <a:latin typeface="PingFangSC-Regular"/>
              </a:rPr>
              <a:t>中国神经免疫学和神经病学杂志</a:t>
            </a:r>
            <a:r>
              <a:rPr lang="en-US" altLang="zh-CN" sz="900" b="0" i="0" dirty="0">
                <a:solidFill>
                  <a:srgbClr val="222222"/>
                </a:solidFill>
                <a:effectLst/>
                <a:latin typeface="PingFangSC-Regular"/>
              </a:rPr>
              <a:t>, 2021, 28(1):12.</a:t>
            </a:r>
            <a:endParaRPr lang="zh-CN" altLang="en-US" sz="900" dirty="0"/>
          </a:p>
        </p:txBody>
      </p:sp>
    </p:spTree>
  </p:cSld>
  <p:clrMapOvr>
    <a:masterClrMapping/>
  </p:clrMapOvr>
  <p:transition advTm="5427"/>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5617"/>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药品基本信息</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179513" y="2032721"/>
            <a:ext cx="8730716" cy="2829685"/>
          </a:xfrm>
          <a:prstGeom prst="rect">
            <a:avLst/>
          </a:prstGeom>
          <a:noFill/>
        </p:spPr>
        <p:txBody>
          <a:bodyPr wrap="square" rtlCol="0" anchor="t">
            <a:spAutoFit/>
          </a:bodyPr>
          <a:lstStyle/>
          <a:p>
            <a:pPr>
              <a:lnSpc>
                <a:spcPct val="150000"/>
              </a:lnSpc>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rPr>
              <a:t>【未满足的治疗需求】</a:t>
            </a:r>
            <a:endParaRPr lang="en-US" altLang="zh-CN" sz="14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spcBef>
                <a:spcPts val="600"/>
              </a:spcBef>
            </a:pP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1.石杉碱甲口服常释剂型国家医保甲类</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rPr>
              <a:t>1058</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，收录在分类</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儿童注意缺陷障碍伴多动症和促智的精神兴奋药</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rPr>
              <a:t>，石杉碱甲注射液未在医保目录里；</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石杉碱甲注射液比医保收录的</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石杉碱甲口服常释剂型多一个适应症</a:t>
            </a:r>
            <a:r>
              <a:rPr lang="en-US"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用于重症肌无力的治疗</a:t>
            </a:r>
            <a:r>
              <a:rPr lang="en-US"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spcBef>
                <a:spcPts val="600"/>
              </a:spcBef>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目前重症肌无力的治疗仍以胆碱酯酶抑制剂、糖皮质激素、免疫抑制剂、静脉注射、血浆置换以及胸腺切除为主。医保目录中收录的胆碱酯酶抑制剂加兰他敏有安全性风险，石杉碱甲安全性更高，外周胆碱能副作用较少，且一项探索可逆乙酰胆碱酯酶抑制剂的时间过程、行为安全性和保护作用的研究中显示，石杉碱甲比加兰他敏更有效，并能比加兰他敏更快更长时间的发挥乙酰胆碱酯酶抑制作用。</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spcBef>
                <a:spcPts val="600"/>
              </a:spcBef>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中国重症肌无力患者健康报告</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2022》</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中指出</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重症肌无力患者中高达</a:t>
            </a:r>
            <a:r>
              <a:rPr lang="en-US"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76%</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的患者存在不同程度的抑郁</a:t>
            </a:r>
            <a:r>
              <a:rPr lang="en-US"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焦虑情况，其中</a:t>
            </a:r>
            <a:r>
              <a:rPr lang="en-US"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16%</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有严重抑郁或焦虑，而石杉碱甲可增强</a:t>
            </a:r>
            <a:r>
              <a:rPr lang="en-US"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GABA</a:t>
            </a:r>
            <a:r>
              <a:rPr lang="zh-CN" altLang="en-US"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能作用，对于焦虑抑郁状态有改善作用</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p>
        </p:txBody>
      </p:sp>
      <p:sp>
        <p:nvSpPr>
          <p:cNvPr id="4" name="文本框 3">
            <a:extLst>
              <a:ext uri="{FF2B5EF4-FFF2-40B4-BE49-F238E27FC236}">
                <a16:creationId xmlns:a16="http://schemas.microsoft.com/office/drawing/2014/main" id="{303CFB6C-5A99-AD7A-0DD4-705942805CB0}"/>
              </a:ext>
            </a:extLst>
          </p:cNvPr>
          <p:cNvSpPr txBox="1"/>
          <p:nvPr/>
        </p:nvSpPr>
        <p:spPr>
          <a:xfrm>
            <a:off x="206641" y="1167524"/>
            <a:ext cx="8730716" cy="692497"/>
          </a:xfrm>
          <a:prstGeom prst="rect">
            <a:avLst/>
          </a:prstGeom>
          <a:noFill/>
        </p:spPr>
        <p:txBody>
          <a:bodyPr wrap="square">
            <a:spAutoFit/>
          </a:bodyPr>
          <a:lstStyle/>
          <a:p>
            <a:pPr lvl="0" algn="just">
              <a:lnSpc>
                <a:spcPct val="150000"/>
              </a:lnSpc>
              <a:buClrTx/>
              <a:buSzTx/>
              <a:buFontTx/>
            </a:pPr>
            <a:r>
              <a:rPr lang="zh-CN" altLang="en-US" sz="1400" b="1" dirty="0">
                <a:latin typeface="微软雅黑" panose="020B0503020204020204" pitchFamily="34" charset="-122"/>
                <a:ea typeface="微软雅黑" panose="020B0503020204020204" pitchFamily="34" charset="-122"/>
                <a:cs typeface="微软雅黑" panose="020B0503020204020204" pitchFamily="34" charset="-122"/>
                <a:sym typeface="+mn-ea"/>
              </a:rPr>
              <a:t>【作用机制】</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以中枢抗炎为核心，同时具有抗氧化应激，保护线粒体，抑制神经细胞凋亡，减轻铁超载，神经营养，改善脑代谢等临床作用的</a:t>
            </a:r>
            <a:r>
              <a:rPr lang="zh-CN" altLang="en-US" sz="12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新一代乙酰胆碱酯酶抑制剂</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54451"/>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药品基本信息</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539551" y="1122018"/>
            <a:ext cx="8064896" cy="3285900"/>
          </a:xfrm>
          <a:prstGeom prst="rect">
            <a:avLst/>
          </a:prstGeom>
          <a:noFill/>
        </p:spPr>
        <p:txBody>
          <a:bodyPr wrap="square" rtlCol="0" anchor="t">
            <a:spAutoFit/>
          </a:bodyPr>
          <a:lstStyle/>
          <a:p>
            <a:pPr algn="just">
              <a:lnSpc>
                <a:spcPct val="150000"/>
              </a:lnSpc>
            </a:pPr>
            <a:r>
              <a:rPr lang="en-US" altLang="zh-CN" sz="1400" b="1" dirty="0">
                <a:latin typeface="宋体" panose="02010600030101010101" pitchFamily="2" charset="-122"/>
                <a:ea typeface="宋体" panose="02010600030101010101" pitchFamily="2" charset="-122"/>
                <a:cs typeface="微软雅黑" panose="020B0503020204020204" pitchFamily="34" charset="-122"/>
                <a:sym typeface="+mn-ea"/>
              </a:rPr>
              <a:t>【</a:t>
            </a:r>
            <a:r>
              <a:rPr lang="zh-CN" altLang="en-US" sz="1400" b="1" dirty="0">
                <a:latin typeface="微软雅黑" panose="020B0503020204020204" pitchFamily="34" charset="-122"/>
                <a:ea typeface="微软雅黑" panose="020B0503020204020204" pitchFamily="34" charset="-122"/>
                <a:sym typeface="+mn-ea"/>
              </a:rPr>
              <a:t>石杉碱甲注射液</a:t>
            </a:r>
            <a:r>
              <a:rPr lang="en-US" altLang="zh-CN" sz="1400" b="1" dirty="0">
                <a:latin typeface="微软雅黑" panose="020B0503020204020204" pitchFamily="34" charset="-122"/>
                <a:ea typeface="微软雅黑" panose="020B0503020204020204" pitchFamily="34" charset="-122"/>
                <a:sym typeface="+mn-ea"/>
              </a:rPr>
              <a:t>——</a:t>
            </a:r>
            <a:r>
              <a:rPr lang="zh-CN" altLang="en-US" sz="1400" b="1" dirty="0">
                <a:latin typeface="微软雅黑" panose="020B0503020204020204" pitchFamily="34" charset="-122"/>
                <a:ea typeface="微软雅黑" panose="020B0503020204020204" pitchFamily="34" charset="-122"/>
                <a:sym typeface="+mn-ea"/>
              </a:rPr>
              <a:t>中国新一代自主研发创新药</a:t>
            </a:r>
            <a:r>
              <a:rPr lang="en-US" altLang="zh-CN" sz="1400" b="1" dirty="0">
                <a:latin typeface="宋体" panose="02010600030101010101" pitchFamily="2" charset="-122"/>
                <a:ea typeface="宋体" panose="02010600030101010101" pitchFamily="2" charset="-122"/>
                <a:cs typeface="微软雅黑" panose="020B0503020204020204" pitchFamily="34" charset="-122"/>
                <a:sym typeface="+mn-ea"/>
              </a:rPr>
              <a:t>】</a:t>
            </a:r>
          </a:p>
          <a:p>
            <a:pPr indent="360000" algn="just">
              <a:lnSpc>
                <a:spcPct val="150000"/>
              </a:lnSpc>
            </a:pPr>
            <a:r>
              <a:rPr lang="zh-CN" altLang="en-US" sz="1400" dirty="0">
                <a:latin typeface="微软雅黑" panose="020B0503020204020204" pitchFamily="34" charset="-122"/>
                <a:ea typeface="微软雅黑" panose="020B0503020204020204" pitchFamily="34" charset="-122"/>
                <a:sym typeface="+mn-ea"/>
              </a:rPr>
              <a:t>石杉碱甲注射液属于中国自主研发的原研药，其有效成分</a:t>
            </a:r>
            <a:r>
              <a:rPr lang="zh-CN" altLang="en-US" sz="1400" dirty="0">
                <a:solidFill>
                  <a:srgbClr val="FF0000"/>
                </a:solidFill>
                <a:latin typeface="微软雅黑" panose="020B0503020204020204" pitchFamily="34" charset="-122"/>
                <a:ea typeface="微软雅黑" panose="020B0503020204020204" pitchFamily="34" charset="-122"/>
                <a:sym typeface="+mn-ea"/>
              </a:rPr>
              <a:t>石杉碱甲是中国药学工作者于</a:t>
            </a:r>
            <a:r>
              <a:rPr lang="en-US" altLang="zh-CN" sz="1400" dirty="0">
                <a:solidFill>
                  <a:srgbClr val="FF0000"/>
                </a:solidFill>
                <a:latin typeface="微软雅黑" panose="020B0503020204020204" pitchFamily="34" charset="-122"/>
                <a:ea typeface="微软雅黑" panose="020B0503020204020204" pitchFamily="34" charset="-122"/>
                <a:sym typeface="+mn-ea"/>
              </a:rPr>
              <a:t>20 </a:t>
            </a:r>
            <a:r>
              <a:rPr lang="zh-CN" altLang="en-US" sz="1400" dirty="0">
                <a:solidFill>
                  <a:srgbClr val="FF0000"/>
                </a:solidFill>
                <a:latin typeface="微软雅黑" panose="020B0503020204020204" pitchFamily="34" charset="-122"/>
                <a:ea typeface="微软雅黑" panose="020B0503020204020204" pitchFamily="34" charset="-122"/>
                <a:sym typeface="+mn-ea"/>
              </a:rPr>
              <a:t>世纪 </a:t>
            </a:r>
            <a:r>
              <a:rPr lang="en-US" altLang="zh-CN" sz="1400" dirty="0">
                <a:solidFill>
                  <a:srgbClr val="FF0000"/>
                </a:solidFill>
                <a:latin typeface="微软雅黑" panose="020B0503020204020204" pitchFamily="34" charset="-122"/>
                <a:ea typeface="微软雅黑" panose="020B0503020204020204" pitchFamily="34" charset="-122"/>
                <a:sym typeface="+mn-ea"/>
              </a:rPr>
              <a:t>80 </a:t>
            </a:r>
            <a:r>
              <a:rPr lang="zh-CN" altLang="en-US" sz="1400" dirty="0">
                <a:solidFill>
                  <a:srgbClr val="FF0000"/>
                </a:solidFill>
                <a:latin typeface="微软雅黑" panose="020B0503020204020204" pitchFamily="34" charset="-122"/>
                <a:ea typeface="微软雅黑" panose="020B0503020204020204" pitchFamily="34" charset="-122"/>
                <a:sym typeface="+mn-ea"/>
              </a:rPr>
              <a:t>年代发现的一种具有全新化学结构的新一代高效、高选择性和可逆的乙酰胆碱酯酶抑制剂</a:t>
            </a:r>
            <a:r>
              <a:rPr lang="zh-CN" altLang="en-US" sz="1400" dirty="0">
                <a:latin typeface="微软雅黑" panose="020B0503020204020204" pitchFamily="34" charset="-122"/>
                <a:ea typeface="微软雅黑" panose="020B0503020204020204" pitchFamily="34" charset="-122"/>
                <a:sym typeface="+mn-ea"/>
              </a:rPr>
              <a:t>，源自于名为“蛇足石杉”的植物。中国科研工作者们经过大量研究，证实了其药理作用及临床疗效，成功研发出缓解重症肌无力等疾病的新药石杉碱甲注射液并收载于中国药典。</a:t>
            </a:r>
            <a:endParaRPr lang="en-US" altLang="zh-CN" sz="1400" dirty="0">
              <a:latin typeface="微软雅黑" panose="020B0503020204020204" pitchFamily="34" charset="-122"/>
              <a:ea typeface="微软雅黑" panose="020B0503020204020204" pitchFamily="34" charset="-122"/>
              <a:sym typeface="+mn-ea"/>
            </a:endParaRPr>
          </a:p>
          <a:p>
            <a:pPr indent="360000">
              <a:lnSpc>
                <a:spcPct val="150000"/>
              </a:lnSpc>
            </a:pPr>
            <a:r>
              <a:rPr lang="zh-CN" altLang="en-US" sz="1400" dirty="0">
                <a:solidFill>
                  <a:srgbClr val="FF0000"/>
                </a:solidFill>
                <a:latin typeface="微软雅黑" panose="020B0503020204020204" pitchFamily="34" charset="-122"/>
                <a:ea typeface="微软雅黑" panose="020B0503020204020204" pitchFamily="34" charset="-122"/>
                <a:sym typeface="+mn-ea"/>
              </a:rPr>
              <a:t>屠呦呦先生曾在其文章</a:t>
            </a:r>
            <a:r>
              <a:rPr lang="en-US" altLang="zh-CN" sz="1400" kern="100" baseline="30000" dirty="0">
                <a:solidFill>
                  <a:srgbClr val="FF0000"/>
                </a:solidFill>
                <a:latin typeface="Times New Roman" panose="02020603050405020304" pitchFamily="18" charset="0"/>
                <a:ea typeface="仿宋_GB2312"/>
              </a:rPr>
              <a:t>[1]</a:t>
            </a:r>
            <a:r>
              <a:rPr lang="zh-CN" altLang="en-US" sz="1400" dirty="0">
                <a:solidFill>
                  <a:srgbClr val="FF0000"/>
                </a:solidFill>
                <a:latin typeface="微软雅黑" panose="020B0503020204020204" pitchFamily="34" charset="-122"/>
                <a:ea typeface="微软雅黑" panose="020B0503020204020204" pitchFamily="34" charset="-122"/>
                <a:sym typeface="+mn-ea"/>
              </a:rPr>
              <a:t>中提到，青蒿素、三氧化二砷、石杉碱甲是中医药赠予我们的三个礼物</a:t>
            </a:r>
            <a:r>
              <a:rPr lang="zh-CN" altLang="en-US" sz="1400" dirty="0">
                <a:latin typeface="微软雅黑" panose="020B0503020204020204" pitchFamily="34" charset="-122"/>
                <a:ea typeface="微软雅黑" panose="020B0503020204020204" pitchFamily="34" charset="-122"/>
                <a:sym typeface="+mn-ea"/>
              </a:rPr>
              <a:t>，石杉碱甲作为新型乙酰胆碱酯酶抑制剂，是一份来自古老中药的馈赠。参与石杉碱甲研究的</a:t>
            </a:r>
            <a:r>
              <a:rPr lang="zh-CN" altLang="en-US" sz="1400" b="0" i="0" dirty="0">
                <a:solidFill>
                  <a:srgbClr val="000000"/>
                </a:solidFill>
                <a:effectLst/>
                <a:latin typeface="Hiragino Sans GB"/>
              </a:rPr>
              <a:t>专家们</a:t>
            </a:r>
            <a:r>
              <a:rPr lang="zh-CN" altLang="en-US" sz="1400">
                <a:solidFill>
                  <a:srgbClr val="000000"/>
                </a:solidFill>
                <a:latin typeface="Hiragino Sans GB"/>
              </a:rPr>
              <a:t>也认为</a:t>
            </a:r>
            <a:r>
              <a:rPr lang="zh-CN" altLang="en-US" sz="1400">
                <a:latin typeface="微软雅黑" panose="020B0503020204020204" pitchFamily="34" charset="-122"/>
                <a:ea typeface="微软雅黑" panose="020B0503020204020204" pitchFamily="34" charset="-122"/>
                <a:sym typeface="+mn-ea"/>
              </a:rPr>
              <a:t>石杉</a:t>
            </a:r>
            <a:r>
              <a:rPr lang="zh-CN" altLang="en-US" sz="1400" dirty="0">
                <a:latin typeface="微软雅黑" panose="020B0503020204020204" pitchFamily="34" charset="-122"/>
                <a:ea typeface="微软雅黑" panose="020B0503020204020204" pitchFamily="34" charset="-122"/>
                <a:sym typeface="+mn-ea"/>
              </a:rPr>
              <a:t>碱甲的发现不仅是中国中草药乃至世界植物药研究的重大成果和成功典范，也是中国在自主知识产权的新药发明史上的骄傲。</a:t>
            </a:r>
            <a:r>
              <a:rPr lang="zh-CN" altLang="en-US" sz="1400" dirty="0">
                <a:solidFill>
                  <a:srgbClr val="FF0000"/>
                </a:solidFill>
                <a:latin typeface="微软雅黑" panose="020B0503020204020204" pitchFamily="34" charset="-122"/>
                <a:ea typeface="微软雅黑" panose="020B0503020204020204" pitchFamily="34" charset="-122"/>
                <a:sym typeface="+mn-ea"/>
              </a:rPr>
              <a:t>万邦德制药是石杉碱甲注射液的原研生产企业，也是药典标准起草单位。</a:t>
            </a:r>
            <a:endParaRPr lang="en-US" altLang="zh-CN" sz="1400" dirty="0">
              <a:solidFill>
                <a:srgbClr val="FF0000"/>
              </a:solidFill>
              <a:latin typeface="微软雅黑" panose="020B0503020204020204" pitchFamily="34" charset="-122"/>
              <a:ea typeface="微软雅黑" panose="020B0503020204020204" pitchFamily="34" charset="-122"/>
              <a:sym typeface="+mn-ea"/>
            </a:endParaRPr>
          </a:p>
        </p:txBody>
      </p:sp>
      <p:sp>
        <p:nvSpPr>
          <p:cNvPr id="19" name="文本框 18">
            <a:extLst>
              <a:ext uri="{FF2B5EF4-FFF2-40B4-BE49-F238E27FC236}">
                <a16:creationId xmlns:a16="http://schemas.microsoft.com/office/drawing/2014/main" id="{C36489F8-3CE1-1245-FC0E-AAD5C903ED65}"/>
              </a:ext>
            </a:extLst>
          </p:cNvPr>
          <p:cNvSpPr txBox="1"/>
          <p:nvPr/>
        </p:nvSpPr>
        <p:spPr>
          <a:xfrm>
            <a:off x="486342" y="4680935"/>
            <a:ext cx="8171314" cy="215444"/>
          </a:xfrm>
          <a:prstGeom prst="rect">
            <a:avLst/>
          </a:prstGeom>
          <a:noFill/>
        </p:spPr>
        <p:txBody>
          <a:bodyPr wrap="square" rtlCol="0">
            <a:spAutoFit/>
          </a:bodyPr>
          <a:lstStyle/>
          <a:p>
            <a:r>
              <a:rPr lang="en-US" altLang="zh-CN" sz="800" dirty="0">
                <a:latin typeface="+mn-ea"/>
              </a:rPr>
              <a:t>[1] </a:t>
            </a:r>
            <a:r>
              <a:rPr lang="en-US" altLang="zh-CN" sz="800" dirty="0" err="1">
                <a:latin typeface="+mn-ea"/>
              </a:rPr>
              <a:t>Youyou</a:t>
            </a:r>
            <a:r>
              <a:rPr lang="en-US" altLang="zh-CN" sz="800" dirty="0">
                <a:latin typeface="+mn-ea"/>
              </a:rPr>
              <a:t> Tu. The discovery of </a:t>
            </a:r>
            <a:r>
              <a:rPr lang="en-US" altLang="zh-CN" sz="800" dirty="0" err="1">
                <a:latin typeface="+mn-ea"/>
              </a:rPr>
              <a:t>artemisinin</a:t>
            </a:r>
            <a:r>
              <a:rPr lang="en-US" altLang="zh-CN" sz="800" dirty="0">
                <a:latin typeface="+mn-ea"/>
              </a:rPr>
              <a:t> (</a:t>
            </a:r>
            <a:r>
              <a:rPr lang="en-US" altLang="zh-CN" sz="800" dirty="0" err="1">
                <a:latin typeface="+mn-ea"/>
              </a:rPr>
              <a:t>qinghaosu</a:t>
            </a:r>
            <a:r>
              <a:rPr lang="en-US" altLang="zh-CN" sz="800" dirty="0">
                <a:latin typeface="+mn-ea"/>
              </a:rPr>
              <a:t>) and gifts from Chinese medicine[J]. Nature Medicine, 2011, 17: 1217-1220.</a:t>
            </a:r>
          </a:p>
        </p:txBody>
      </p:sp>
    </p:spTree>
    <p:extLst>
      <p:ext uri="{BB962C8B-B14F-4D97-AF65-F5344CB8AC3E}">
        <p14:creationId xmlns:p14="http://schemas.microsoft.com/office/powerpoint/2010/main" val="457974007"/>
      </p:ext>
    </p:extLst>
  </p:cSld>
  <p:clrMapOvr>
    <a:masterClrMapping/>
  </p:clrMapOvr>
  <p:transition advTm="5427"/>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557503" y="38371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安全性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 name="文本框 2"/>
          <p:cNvSpPr txBox="1"/>
          <p:nvPr/>
        </p:nvSpPr>
        <p:spPr>
          <a:xfrm>
            <a:off x="170221" y="911455"/>
            <a:ext cx="8803558" cy="3320589"/>
          </a:xfrm>
          <a:prstGeom prst="rect">
            <a:avLst/>
          </a:prstGeom>
          <a:noFill/>
        </p:spPr>
        <p:txBody>
          <a:bodyPr wrap="square" rtlCol="0" anchor="t">
            <a:spAutoFit/>
          </a:bodyPr>
          <a:lstStyle/>
          <a:p>
            <a:pPr algn="just" fontAlgn="auto">
              <a:lnSpc>
                <a:spcPct val="140000"/>
              </a:lnSpc>
              <a:buClrTx/>
              <a:buSzTx/>
              <a:buFontTx/>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【不良反应情况】</a:t>
            </a: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p>
          <a:p>
            <a:pPr algn="just" fontAlgn="auto">
              <a:lnSpc>
                <a:spcPct val="140000"/>
              </a:lnSpc>
              <a:buClrTx/>
              <a:buSzTx/>
              <a:buFontTx/>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本品无明显毒副作用。剂量过大时可出现头晕、恶心、腹痛、胃肠道不适、视力模糊、出汗、乏力等反应。一般不需</a:t>
            </a:r>
            <a:r>
              <a:rPr lang="zh-CN" altLang="zh-CN" sz="1200">
                <a:latin typeface="微软雅黑" panose="020B0503020204020204" pitchFamily="34" charset="-122"/>
                <a:ea typeface="微软雅黑" panose="020B0503020204020204" pitchFamily="34" charset="-122"/>
                <a:cs typeface="微软雅黑" panose="020B0503020204020204" pitchFamily="34" charset="-122"/>
                <a:sym typeface="+mn-ea"/>
              </a:rPr>
              <a:t>处理</a:t>
            </a:r>
            <a:r>
              <a:rPr lang="zh-CN" altLang="zh-CN" sz="1200" smtClean="0">
                <a:latin typeface="微软雅黑" panose="020B0503020204020204" pitchFamily="34" charset="-122"/>
                <a:ea typeface="微软雅黑" panose="020B0503020204020204" pitchFamily="34" charset="-122"/>
                <a:cs typeface="微软雅黑" panose="020B0503020204020204" pitchFamily="34" charset="-122"/>
                <a:sym typeface="+mn-ea"/>
              </a:rPr>
              <a:t>或</a:t>
            </a:r>
            <a:r>
              <a:rPr lang="zh-CN" altLang="en-US" sz="1200" smtClean="0">
                <a:latin typeface="微软雅黑" panose="020B0503020204020204" pitchFamily="34" charset="-122"/>
                <a:ea typeface="微软雅黑" panose="020B0503020204020204" pitchFamily="34" charset="-122"/>
                <a:cs typeface="微软雅黑" panose="020B0503020204020204" pitchFamily="34" charset="-122"/>
                <a:sym typeface="+mn-ea"/>
              </a:rPr>
              <a:t>减</a:t>
            </a:r>
            <a:r>
              <a:rPr lang="zh-CN" altLang="zh-CN" sz="1200" smtClean="0">
                <a:latin typeface="微软雅黑" panose="020B0503020204020204" pitchFamily="34" charset="-122"/>
                <a:ea typeface="微软雅黑" panose="020B0503020204020204" pitchFamily="34" charset="-122"/>
                <a:cs typeface="微软雅黑" panose="020B0503020204020204" pitchFamily="34" charset="-122"/>
                <a:sym typeface="+mn-ea"/>
              </a:rPr>
              <a:t>少</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服用剂量即可消失。严重者可用阿托品对抗。</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对本品活性成分过敏者禁用；癫痫、心绞痛、支气管哮喘、机械性肠梗阻、肾功能不全、尿路梗阻患者禁用。用量有个体差异，一般应从小剂量开始，按说明书用法用量使用或遵医嘱，不良反应明显时可自行减量。慎与碱性药物配伍。心动过缓慎用。孕妇和哺乳期妇女、儿童用药的安全性尚未确立。药物相互作用尚不明确。</a:t>
            </a:r>
            <a:endPar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药品上市后，5年内无国家或地区药监部门发布的安全性警告、黑框警告、撤市信息等不良信息的相关报道。</a:t>
            </a:r>
            <a:endPar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spcBef>
                <a:spcPts val="600"/>
              </a:spcBef>
            </a:pPr>
            <a:r>
              <a:rPr lang="zh-CN" altLang="en-US" sz="1200" b="1" dirty="0">
                <a:latin typeface="微软雅黑" panose="020B0503020204020204" pitchFamily="34" charset="-122"/>
                <a:ea typeface="微软雅黑" panose="020B0503020204020204" pitchFamily="34" charset="-122"/>
                <a:cs typeface="微软雅黑" panose="020B0503020204020204" pitchFamily="34" charset="-122"/>
                <a:sym typeface="+mn-ea"/>
              </a:rPr>
              <a:t>【安全性方面优势和不足】</a:t>
            </a:r>
            <a:endPar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spcBef>
                <a:spcPts val="600"/>
              </a:spcBef>
            </a:pPr>
            <a:r>
              <a:rPr lang="en-US" altLang="zh-CN" sz="12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是可逆的胆碱酯酶抑制剂，对于乙酰胆碱酯酶的抑制选择性更高，能更好的在中枢发挥胆碱酯酶抑制作用，且较少外周胆碱能副作用，相较加兰他敏，安全性更高。此外，有文献表明，相同抑制效果下，加兰他敏表现出来明显的毒性，诱发下颌和舌部的收缩等外周胆碱能样副反应，而石杉碱甲无毒性反应</a:t>
            </a:r>
            <a:r>
              <a:rPr lang="en-US" altLang="zh-CN" sz="1200" kern="100" baseline="30000" dirty="0">
                <a:effectLst/>
                <a:latin typeface="Times New Roman" panose="02020603050405020304" pitchFamily="18" charset="0"/>
                <a:ea typeface="仿宋_GB2312"/>
              </a:rPr>
              <a:t>[1]</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。同时，有文献表明加兰他敏被细胞色素</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系统</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CYP2D6</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及</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CYP3A</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普遍代谢，而石杉碱甲与</a:t>
            </a:r>
            <a:r>
              <a:rPr lang="en-US" altLang="zh-CN" sz="12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无相互作用，因此加兰他敏在肝毒性及药物药物相互作用方面有安全性风险</a:t>
            </a:r>
            <a:r>
              <a:rPr lang="en-US" altLang="zh-CN" sz="1200" kern="100" baseline="30000" dirty="0">
                <a:effectLst/>
                <a:latin typeface="Times New Roman" panose="02020603050405020304" pitchFamily="18" charset="0"/>
                <a:ea typeface="仿宋_GB2312"/>
              </a:rPr>
              <a:t>[2] </a:t>
            </a:r>
            <a:r>
              <a:rPr lang="zh-CN" altLang="en-US" sz="12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2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文本框 1">
            <a:extLst>
              <a:ext uri="{FF2B5EF4-FFF2-40B4-BE49-F238E27FC236}">
                <a16:creationId xmlns:a16="http://schemas.microsoft.com/office/drawing/2014/main" id="{C36489F8-3CE1-1245-FC0E-AAD5C903ED65}"/>
              </a:ext>
            </a:extLst>
          </p:cNvPr>
          <p:cNvSpPr txBox="1"/>
          <p:nvPr/>
        </p:nvSpPr>
        <p:spPr>
          <a:xfrm>
            <a:off x="18721" y="4446221"/>
            <a:ext cx="8171314" cy="584775"/>
          </a:xfrm>
          <a:prstGeom prst="rect">
            <a:avLst/>
          </a:prstGeom>
          <a:noFill/>
        </p:spPr>
        <p:txBody>
          <a:bodyPr wrap="square" rtlCol="0">
            <a:spAutoFit/>
          </a:bodyPr>
          <a:lstStyle/>
          <a:p>
            <a:r>
              <a:rPr lang="en-US" altLang="zh-CN" sz="800" dirty="0">
                <a:latin typeface="+mn-ea"/>
              </a:rPr>
              <a:t>[1]Hamilton L R , Schachter S C , Myers T M . Time Course, Behavioral Safety, and Protective Efficacy of Centrally Active Reversible Acetylcholinesterase Inhibitors in Cynomolgus Macaques[J]. Neurochemical Research, 2016.</a:t>
            </a:r>
          </a:p>
          <a:p>
            <a:r>
              <a:rPr lang="en-US" altLang="zh-CN" sz="800" dirty="0">
                <a:latin typeface="+mn-ea"/>
              </a:rPr>
              <a:t>[2] Lin P </a:t>
            </a:r>
            <a:r>
              <a:rPr lang="en-US" altLang="zh-CN" sz="800" dirty="0" err="1">
                <a:latin typeface="+mn-ea"/>
              </a:rPr>
              <a:t>P</a:t>
            </a:r>
            <a:r>
              <a:rPr lang="en-US" altLang="zh-CN" sz="800" dirty="0">
                <a:latin typeface="+mn-ea"/>
              </a:rPr>
              <a:t> , Li X N , Yuan F , et al. Evaluation of the invitro and </a:t>
            </a:r>
            <a:r>
              <a:rPr lang="en-US" altLang="zh-CN" sz="800" dirty="0" err="1">
                <a:latin typeface="+mn-ea"/>
              </a:rPr>
              <a:t>invivo</a:t>
            </a:r>
            <a:r>
              <a:rPr lang="en-US" altLang="zh-CN" sz="800" dirty="0">
                <a:latin typeface="+mn-ea"/>
              </a:rPr>
              <a:t> metabolic pathway and cytochrome P450 inhibition/induction profile of </a:t>
            </a:r>
            <a:r>
              <a:rPr lang="en-US" altLang="zh-CN" sz="800" dirty="0" err="1">
                <a:latin typeface="+mn-ea"/>
              </a:rPr>
              <a:t>Huperzine</a:t>
            </a:r>
            <a:r>
              <a:rPr lang="en-US" altLang="zh-CN" sz="800" dirty="0">
                <a:latin typeface="+mn-ea"/>
              </a:rPr>
              <a:t> A[J]. Biochemical &amp; Biophysical Research Communications, 2016:248-253.</a:t>
            </a:r>
          </a:p>
        </p:txBody>
      </p:sp>
    </p:spTree>
  </p:cSld>
  <p:clrMapOvr>
    <a:masterClrMapping/>
  </p:clrMapOvr>
  <p:transition advTm="5427"/>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379214" y="364602"/>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有效性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aphicFrame>
        <p:nvGraphicFramePr>
          <p:cNvPr id="23" name="表格 22"/>
          <p:cNvGraphicFramePr/>
          <p:nvPr>
            <p:custDataLst>
              <p:tags r:id="rId1"/>
            </p:custDataLst>
            <p:extLst>
              <p:ext uri="{D42A27DB-BD31-4B8C-83A1-F6EECF244321}">
                <p14:modId xmlns:p14="http://schemas.microsoft.com/office/powerpoint/2010/main" val="1535852137"/>
              </p:ext>
            </p:extLst>
          </p:nvPr>
        </p:nvGraphicFramePr>
        <p:xfrm>
          <a:off x="993063" y="3129936"/>
          <a:ext cx="6801294" cy="1005840"/>
        </p:xfrm>
        <a:graphic>
          <a:graphicData uri="http://schemas.openxmlformats.org/drawingml/2006/table">
            <a:tbl>
              <a:tblPr firstRow="1" bandRow="1">
                <a:tableStyleId>{5C22544A-7EE6-4342-B048-85BDC9FD1C3A}</a:tableStyleId>
              </a:tblPr>
              <a:tblGrid>
                <a:gridCol w="2210981">
                  <a:extLst>
                    <a:ext uri="{9D8B030D-6E8A-4147-A177-3AD203B41FA5}">
                      <a16:colId xmlns:a16="http://schemas.microsoft.com/office/drawing/2014/main" val="20000"/>
                    </a:ext>
                  </a:extLst>
                </a:gridCol>
                <a:gridCol w="998870">
                  <a:extLst>
                    <a:ext uri="{9D8B030D-6E8A-4147-A177-3AD203B41FA5}">
                      <a16:colId xmlns:a16="http://schemas.microsoft.com/office/drawing/2014/main" val="20001"/>
                    </a:ext>
                  </a:extLst>
                </a:gridCol>
                <a:gridCol w="998869">
                  <a:extLst>
                    <a:ext uri="{9D8B030D-6E8A-4147-A177-3AD203B41FA5}">
                      <a16:colId xmlns:a16="http://schemas.microsoft.com/office/drawing/2014/main" val="20002"/>
                    </a:ext>
                  </a:extLst>
                </a:gridCol>
                <a:gridCol w="1481471">
                  <a:extLst>
                    <a:ext uri="{9D8B030D-6E8A-4147-A177-3AD203B41FA5}">
                      <a16:colId xmlns:a16="http://schemas.microsoft.com/office/drawing/2014/main" val="20003"/>
                    </a:ext>
                  </a:extLst>
                </a:gridCol>
                <a:gridCol w="1111103">
                  <a:extLst>
                    <a:ext uri="{9D8B030D-6E8A-4147-A177-3AD203B41FA5}">
                      <a16:colId xmlns:a16="http://schemas.microsoft.com/office/drawing/2014/main" val="20004"/>
                    </a:ext>
                  </a:extLst>
                </a:gridCol>
              </a:tblGrid>
              <a:tr h="242611">
                <a:tc rowSpan="2">
                  <a:txBody>
                    <a:bodyPr/>
                    <a:lstStyle/>
                    <a:p>
                      <a:pPr algn="ctr">
                        <a:lnSpc>
                          <a:spcPct val="100000"/>
                        </a:lnSpc>
                        <a:buNone/>
                      </a:pPr>
                      <a:r>
                        <a:rPr lang="zh-CN" altLang="en-US" sz="1050" dirty="0"/>
                        <a:t>成份</a:t>
                      </a: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gridSpan="2">
                  <a:txBody>
                    <a:bodyPr/>
                    <a:lstStyle/>
                    <a:p>
                      <a:pPr algn="ctr">
                        <a:lnSpc>
                          <a:spcPct val="100000"/>
                        </a:lnSpc>
                        <a:buNone/>
                      </a:pPr>
                      <a:r>
                        <a:rPr lang="en-US" altLang="zh-CN" sz="1050" dirty="0"/>
                        <a:t>IC</a:t>
                      </a:r>
                      <a:r>
                        <a:rPr lang="en-US" altLang="zh-CN" sz="1050" baseline="-25000" dirty="0"/>
                        <a:t>50</a:t>
                      </a:r>
                      <a:r>
                        <a:rPr lang="en-US" altLang="zh-CN" sz="1050" dirty="0"/>
                        <a:t>(</a:t>
                      </a:r>
                      <a:r>
                        <a:rPr lang="en-US" altLang="zh-CN" sz="1050" dirty="0" err="1"/>
                        <a:t>uM</a:t>
                      </a:r>
                      <a:r>
                        <a:rPr lang="en-US" altLang="zh-CN" sz="1050" dirty="0"/>
                        <a:t>)</a:t>
                      </a: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solidFill>
                      <a:srgbClr val="00757D"/>
                    </a:solidFill>
                  </a:tcPr>
                </a:tc>
                <a:tc hMerge="1">
                  <a:txBody>
                    <a:bodyPr/>
                    <a:lstStyle/>
                    <a:p>
                      <a:endParaRPr lang="zh-CN"/>
                    </a:p>
                  </a:txBody>
                  <a:tcPr>
                    <a:lnR w="12700" cmpd="sng">
                      <a:solidFill>
                        <a:schemeClr val="bg1"/>
                      </a:solidFill>
                      <a:prstDash val="solid"/>
                    </a:lnR>
                    <a:lnT w="12700" cmpd="sng">
                      <a:solidFill>
                        <a:schemeClr val="bg1"/>
                      </a:solidFill>
                      <a:prstDash val="solid"/>
                    </a:lnT>
                    <a:lnB w="12700" cmpd="sng">
                      <a:solidFill>
                        <a:schemeClr val="bg1"/>
                      </a:solidFill>
                      <a:prstDash val="solid"/>
                    </a:lnB>
                  </a:tcPr>
                </a:tc>
                <a:tc>
                  <a:txBody>
                    <a:bodyPr/>
                    <a:lstStyle/>
                    <a:p>
                      <a:pPr algn="ctr">
                        <a:lnSpc>
                          <a:spcPct val="100000"/>
                        </a:lnSpc>
                        <a:buNone/>
                      </a:pPr>
                      <a:r>
                        <a:rPr lang="en-US" altLang="zh-CN" sz="1050" dirty="0"/>
                        <a:t> IC</a:t>
                      </a:r>
                      <a:r>
                        <a:rPr lang="en-US" altLang="zh-CN" sz="1050" baseline="-25000" dirty="0"/>
                        <a:t>50</a:t>
                      </a:r>
                      <a:r>
                        <a:rPr lang="zh-CN" altLang="en-US" sz="1050" dirty="0"/>
                        <a:t>比值</a:t>
                      </a: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solidFill>
                      <a:srgbClr val="00757D"/>
                    </a:solidFill>
                  </a:tcPr>
                </a:tc>
                <a:tc rowSpan="2">
                  <a:txBody>
                    <a:bodyPr/>
                    <a:lstStyle/>
                    <a:p>
                      <a:pPr algn="ctr">
                        <a:lnSpc>
                          <a:spcPct val="100000"/>
                        </a:lnSpc>
                        <a:buNone/>
                      </a:pPr>
                      <a:r>
                        <a:rPr lang="en-US" altLang="zh-CN" sz="1050" dirty="0"/>
                        <a:t>K</a:t>
                      </a:r>
                      <a:r>
                        <a:rPr lang="en-US" altLang="zh-CN" sz="1050" baseline="-25000" dirty="0"/>
                        <a:t>i</a:t>
                      </a:r>
                      <a:r>
                        <a:rPr lang="en-US" altLang="zh-CN" sz="1050" dirty="0"/>
                        <a:t>(</a:t>
                      </a:r>
                      <a:r>
                        <a:rPr lang="en-US" altLang="zh-CN" sz="1050" dirty="0" err="1"/>
                        <a:t>nM</a:t>
                      </a:r>
                      <a:r>
                        <a:rPr lang="en-US" altLang="zh-CN" sz="1050" dirty="0"/>
                        <a:t>)</a:t>
                      </a: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extLst>
                  <a:ext uri="{0D108BD9-81ED-4DB2-BD59-A6C34878D82A}">
                    <a16:rowId xmlns:a16="http://schemas.microsoft.com/office/drawing/2014/main" val="10000"/>
                  </a:ext>
                </a:extLst>
              </a:tr>
              <a:tr h="242611">
                <a:tc vMerge="1">
                  <a:txBody>
                    <a:bodyPr/>
                    <a:lstStyle/>
                    <a:p>
                      <a:endParaRPr lang="zh-CN"/>
                    </a:p>
                  </a:txBody>
                  <a:tcPr>
                    <a:lnL w="12700" cmpd="sng">
                      <a:solidFill>
                        <a:schemeClr val="bg1"/>
                      </a:solidFill>
                      <a:prstDash val="solid"/>
                    </a:lnL>
                    <a:lnR w="12700" cmpd="sng">
                      <a:solidFill>
                        <a:schemeClr val="bg1"/>
                      </a:solidFill>
                      <a:prstDash val="solid"/>
                    </a:lnR>
                    <a:lnB w="9525" cmpd="sng">
                      <a:solidFill>
                        <a:schemeClr val="tx1"/>
                      </a:solidFill>
                      <a:prstDash val="solid"/>
                    </a:lnB>
                  </a:tcPr>
                </a:tc>
                <a:tc>
                  <a:txBody>
                    <a:bodyPr/>
                    <a:lstStyle/>
                    <a:p>
                      <a:pPr algn="ctr">
                        <a:lnSpc>
                          <a:spcPct val="100000"/>
                        </a:lnSpc>
                        <a:buNone/>
                      </a:pPr>
                      <a:r>
                        <a:rPr lang="en-US" altLang="zh-CN" sz="1050" b="1" dirty="0" err="1">
                          <a:solidFill>
                            <a:schemeClr val="bg1"/>
                          </a:solidFill>
                        </a:rPr>
                        <a:t>AChE</a:t>
                      </a:r>
                      <a:endParaRPr lang="en-US" altLang="zh-CN" sz="1050" b="1" dirty="0">
                        <a:solidFill>
                          <a:schemeClr val="bg1"/>
                        </a:solidFill>
                      </a:endParaRP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a:txBody>
                    <a:bodyPr/>
                    <a:lstStyle/>
                    <a:p>
                      <a:pPr algn="ctr">
                        <a:lnSpc>
                          <a:spcPct val="100000"/>
                        </a:lnSpc>
                        <a:buNone/>
                      </a:pPr>
                      <a:r>
                        <a:rPr lang="en-US" altLang="zh-CN" sz="1050" b="1" dirty="0" err="1">
                          <a:solidFill>
                            <a:schemeClr val="bg1"/>
                          </a:solidFill>
                        </a:rPr>
                        <a:t>BuChE</a:t>
                      </a:r>
                      <a:endParaRPr lang="en-US" altLang="zh-CN" sz="1050" b="1" dirty="0">
                        <a:solidFill>
                          <a:schemeClr val="bg1"/>
                        </a:solidFill>
                      </a:endParaRP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a:txBody>
                    <a:bodyPr/>
                    <a:lstStyle/>
                    <a:p>
                      <a:pPr algn="ctr">
                        <a:lnSpc>
                          <a:spcPct val="100000"/>
                        </a:lnSpc>
                        <a:buNone/>
                      </a:pPr>
                      <a:r>
                        <a:rPr lang="en-US" altLang="zh-CN" sz="1050" b="1" dirty="0" err="1">
                          <a:solidFill>
                            <a:schemeClr val="bg1"/>
                          </a:solidFill>
                        </a:rPr>
                        <a:t>BuChE</a:t>
                      </a:r>
                      <a:r>
                        <a:rPr lang="en-US" altLang="zh-CN" sz="1050" b="1" dirty="0">
                          <a:solidFill>
                            <a:schemeClr val="bg1"/>
                          </a:solidFill>
                        </a:rPr>
                        <a:t>/</a:t>
                      </a:r>
                      <a:r>
                        <a:rPr lang="en-US" altLang="zh-CN" sz="1050" b="1" dirty="0" err="1">
                          <a:solidFill>
                            <a:schemeClr val="bg1"/>
                          </a:solidFill>
                        </a:rPr>
                        <a:t>AChE</a:t>
                      </a:r>
                      <a:endParaRPr lang="en-US" altLang="zh-CN" sz="1050" b="1" dirty="0">
                        <a:solidFill>
                          <a:schemeClr val="bg1"/>
                        </a:solidFill>
                      </a:endParaRPr>
                    </a:p>
                  </a:txBody>
                  <a:tcPr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vMerge="1">
                  <a:txBody>
                    <a:bodyPr/>
                    <a:lstStyle/>
                    <a:p>
                      <a:endParaRPr lang="zh-CN"/>
                    </a:p>
                  </a:txBody>
                  <a:tcPr>
                    <a:lnL w="12700" cmpd="sng">
                      <a:solidFill>
                        <a:schemeClr val="bg1"/>
                      </a:solidFill>
                      <a:prstDash val="solid"/>
                    </a:lnL>
                    <a:lnR w="12700" cmpd="sng">
                      <a:solidFill>
                        <a:schemeClr val="bg1"/>
                      </a:solidFill>
                      <a:prstDash val="solid"/>
                    </a:lnR>
                    <a:lnB w="9525" cmpd="sng">
                      <a:solidFill>
                        <a:schemeClr val="tx1"/>
                      </a:solidFill>
                      <a:prstDash val="solid"/>
                    </a:lnB>
                  </a:tcPr>
                </a:tc>
                <a:extLst>
                  <a:ext uri="{0D108BD9-81ED-4DB2-BD59-A6C34878D82A}">
                    <a16:rowId xmlns:a16="http://schemas.microsoft.com/office/drawing/2014/main" val="10001"/>
                  </a:ext>
                </a:extLst>
              </a:tr>
              <a:tr h="242611">
                <a:tc>
                  <a:txBody>
                    <a:bodyPr/>
                    <a:lstStyle/>
                    <a:p>
                      <a:pPr algn="ctr">
                        <a:lnSpc>
                          <a:spcPct val="100000"/>
                        </a:lnSpc>
                        <a:buNone/>
                      </a:pPr>
                      <a:r>
                        <a:rPr lang="en-US" altLang="zh-CN" sz="1050" dirty="0"/>
                        <a:t>Hup A(</a:t>
                      </a:r>
                      <a:r>
                        <a:rPr lang="zh-CN" altLang="en-US" sz="1050" dirty="0">
                          <a:sym typeface="+mn-ea"/>
                        </a:rPr>
                        <a:t>石杉碱甲</a:t>
                      </a:r>
                      <a:r>
                        <a:rPr lang="en-US" altLang="zh-CN" sz="1050" dirty="0"/>
                        <a:t>)</a:t>
                      </a:r>
                      <a:endParaRPr lang="zh-CN" altLang="en-US" sz="1050" dirty="0"/>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050" dirty="0">
                          <a:solidFill>
                            <a:srgbClr val="C00000"/>
                          </a:solidFill>
                        </a:rPr>
                        <a:t>0.082</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050">
                          <a:solidFill>
                            <a:srgbClr val="C00000"/>
                          </a:solidFill>
                        </a:rPr>
                        <a:t>74.43</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050" dirty="0">
                          <a:solidFill>
                            <a:srgbClr val="C00000"/>
                          </a:solidFill>
                        </a:rPr>
                        <a:t>907.7</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050">
                          <a:solidFill>
                            <a:srgbClr val="C00000"/>
                          </a:solidFill>
                        </a:rPr>
                        <a:t>24.9</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extLst>
                  <a:ext uri="{0D108BD9-81ED-4DB2-BD59-A6C34878D82A}">
                    <a16:rowId xmlns:a16="http://schemas.microsoft.com/office/drawing/2014/main" val="10002"/>
                  </a:ext>
                </a:extLst>
              </a:tr>
              <a:tr h="242611">
                <a:tc>
                  <a:txBody>
                    <a:bodyPr/>
                    <a:lstStyle/>
                    <a:p>
                      <a:pPr algn="ctr">
                        <a:lnSpc>
                          <a:spcPct val="100000"/>
                        </a:lnSpc>
                        <a:buNone/>
                      </a:pPr>
                      <a:r>
                        <a:rPr lang="en-US" altLang="zh-CN" sz="1050" dirty="0" err="1"/>
                        <a:t>Galanthamine</a:t>
                      </a:r>
                      <a:r>
                        <a:rPr lang="en-US" altLang="zh-CN" sz="1050" dirty="0"/>
                        <a:t>(</a:t>
                      </a:r>
                      <a:r>
                        <a:rPr lang="en-US" altLang="zh-CN" sz="1050" dirty="0" err="1"/>
                        <a:t>加兰他敏</a:t>
                      </a:r>
                      <a:r>
                        <a:rPr lang="en-US" altLang="zh-CN" sz="1050" dirty="0"/>
                        <a:t>)</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050" dirty="0"/>
                        <a:t>1.995</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050" dirty="0"/>
                        <a:t>12.59</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050" dirty="0"/>
                        <a:t>6.3</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050" dirty="0"/>
                        <a:t>210.0</a:t>
                      </a:r>
                    </a:p>
                  </a:txBody>
                  <a:tcPr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extLst>
                  <a:ext uri="{0D108BD9-81ED-4DB2-BD59-A6C34878D82A}">
                    <a16:rowId xmlns:a16="http://schemas.microsoft.com/office/drawing/2014/main" val="10003"/>
                  </a:ext>
                </a:extLst>
              </a:tr>
            </a:tbl>
          </a:graphicData>
        </a:graphic>
      </p:graphicFrame>
      <p:sp>
        <p:nvSpPr>
          <p:cNvPr id="24" name="文本框 23"/>
          <p:cNvSpPr txBox="1"/>
          <p:nvPr/>
        </p:nvSpPr>
        <p:spPr>
          <a:xfrm>
            <a:off x="431540" y="1419622"/>
            <a:ext cx="8280920" cy="1477328"/>
          </a:xfrm>
          <a:prstGeom prst="rect">
            <a:avLst/>
          </a:prstGeom>
          <a:noFill/>
        </p:spPr>
        <p:txBody>
          <a:bodyPr wrap="square">
            <a:spAutoFit/>
          </a:bodyPr>
          <a:lstStyle/>
          <a:p>
            <a:pPr algn="just">
              <a:lnSpc>
                <a:spcPct val="150000"/>
              </a:lnSpc>
            </a:pPr>
            <a:r>
              <a:rPr lang="zh-CN" altLang="en-US" sz="1200" b="1" kern="100" dirty="0">
                <a:solidFill>
                  <a:srgbClr val="FF0000"/>
                </a:solidFill>
                <a:effectLst/>
                <a:latin typeface="微软雅黑" panose="020B0503020204020204" pitchFamily="34" charset="-122"/>
                <a:ea typeface="微软雅黑" panose="020B0503020204020204" pitchFamily="34" charset="-122"/>
                <a:cs typeface="微软雅黑" panose="020B0503020204020204" pitchFamily="34" charset="-122"/>
              </a:rPr>
              <a:t>石杉碱甲具有多靶点作用机制，比加兰他敏抑制效价高，安全性好。</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石杉碱甲注射液作为和加兰他敏同类型的胆碱酯酶抑制剂，对于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0.082u</a:t>
            </a:r>
            <a:r>
              <a:rPr lang="en-US" altLang="zh-CN" sz="1200" dirty="0"/>
              <a:t>M</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BuChE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74.43u</a:t>
            </a:r>
            <a:r>
              <a:rPr lang="en-US" altLang="zh-CN" sz="1200" dirty="0"/>
              <a:t>M</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，而加兰他敏对于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1.995u</a:t>
            </a:r>
            <a:r>
              <a:rPr lang="en-US" altLang="zh-CN" sz="1200" dirty="0"/>
              <a:t>M</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200" kern="100" dirty="0" err="1">
                <a:effectLst/>
                <a:latin typeface="微软雅黑" panose="020B0503020204020204" pitchFamily="34" charset="-122"/>
                <a:ea typeface="微软雅黑" panose="020B0503020204020204" pitchFamily="34" charset="-122"/>
                <a:cs typeface="微软雅黑" panose="020B0503020204020204" pitchFamily="34" charset="-122"/>
              </a:rPr>
              <a:t>BuChE</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12.59u</a:t>
            </a:r>
            <a:r>
              <a:rPr lang="en-US" altLang="zh-CN" sz="1200" dirty="0"/>
              <a:t>M</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，相对比下，石杉碱甲注射液对乙酰胆碱</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酯酶</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的抑制</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作用比加兰他敏</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强约</a:t>
            </a:r>
            <a:r>
              <a:rPr lang="en-US" altLang="zh-CN" sz="1200" kern="100" dirty="0">
                <a:latin typeface="微软雅黑" panose="020B0503020204020204" pitchFamily="34" charset="-122"/>
                <a:ea typeface="微软雅黑" panose="020B0503020204020204" pitchFamily="34" charset="-122"/>
                <a:cs typeface="微软雅黑" panose="020B0503020204020204" pitchFamily="34" charset="-122"/>
              </a:rPr>
              <a:t>24</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倍</a:t>
            </a:r>
            <a:r>
              <a:rPr lang="en-US" altLang="zh-CN" sz="1200" kern="100" baseline="30000" dirty="0">
                <a:effectLst/>
                <a:latin typeface="Times New Roman" panose="02020603050405020304" pitchFamily="18" charset="0"/>
                <a:ea typeface="仿宋_GB2312"/>
              </a:rPr>
              <a:t>[1]</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另有文献表明石杉碱甲抑制乙酰胆碱酯酶的作用比加兰他敏强</a:t>
            </a:r>
            <a:r>
              <a:rPr lang="en-US"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88</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倍</a:t>
            </a:r>
            <a:r>
              <a:rPr lang="en-US" altLang="zh-CN" sz="1200" kern="100" baseline="30000" dirty="0">
                <a:effectLst/>
                <a:latin typeface="Times New Roman" panose="02020603050405020304" pitchFamily="18" charset="0"/>
                <a:ea typeface="仿宋_GB2312"/>
              </a:rPr>
              <a:t>[2] </a:t>
            </a:r>
            <a:r>
              <a:rPr lang="zh-CN" altLang="en-US" sz="1200" kern="100" dirty="0">
                <a:effectLst/>
                <a:latin typeface="微软雅黑" panose="020B0503020204020204" pitchFamily="34" charset="-122"/>
                <a:ea typeface="微软雅黑" panose="020B0503020204020204" pitchFamily="34" charset="-122"/>
                <a:cs typeface="微软雅黑" panose="020B0503020204020204" pitchFamily="34" charset="-122"/>
              </a:rPr>
              <a:t>，石杉碱甲</a:t>
            </a:r>
            <a:r>
              <a:rPr lang="zh-CN" altLang="zh-CN" sz="1200" kern="100" dirty="0">
                <a:effectLst/>
                <a:latin typeface="微软雅黑" panose="020B0503020204020204" pitchFamily="34" charset="-122"/>
                <a:ea typeface="微软雅黑" panose="020B0503020204020204" pitchFamily="34" charset="-122"/>
                <a:cs typeface="微软雅黑" panose="020B0503020204020204" pitchFamily="34" charset="-122"/>
              </a:rPr>
              <a:t>临床有效性更好。同时除了胆碱酯酶抑制作用之外，石杉碱甲还具有中枢抗炎、保护线粒体、神经营养、抗氧化等多靶点多重作用机制，更适合临床使用。</a:t>
            </a:r>
            <a:endParaRPr lang="en-US" altLang="zh-CN" sz="1200" kern="1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a:extLst>
              <a:ext uri="{FF2B5EF4-FFF2-40B4-BE49-F238E27FC236}">
                <a16:creationId xmlns:a16="http://schemas.microsoft.com/office/drawing/2014/main" id="{5964A8E6-3F8C-AFD9-85BA-3BABD4390424}"/>
              </a:ext>
            </a:extLst>
          </p:cNvPr>
          <p:cNvSpPr txBox="1"/>
          <p:nvPr/>
        </p:nvSpPr>
        <p:spPr>
          <a:xfrm>
            <a:off x="251520" y="4433284"/>
            <a:ext cx="6155090" cy="461665"/>
          </a:xfrm>
          <a:prstGeom prst="rect">
            <a:avLst/>
          </a:prstGeom>
          <a:noFill/>
        </p:spPr>
        <p:txBody>
          <a:bodyPr wrap="square" rtlCol="0">
            <a:spAutoFit/>
          </a:bodyPr>
          <a:lstStyle/>
          <a:p>
            <a:r>
              <a:rPr lang="en-US" altLang="zh-CN" sz="800" dirty="0">
                <a:latin typeface="+mn-ea"/>
              </a:rPr>
              <a:t>[1]Ma X , Gang D R . The Lycopodium Alkaloids[J]. Natural Product Reports, 2005, 21.</a:t>
            </a:r>
          </a:p>
          <a:p>
            <a:r>
              <a:rPr lang="en-US" altLang="zh-CN" sz="800" dirty="0">
                <a:latin typeface="+mn-ea"/>
              </a:rPr>
              <a:t>[2]Hamilton L R , Schachter S C , Myers T M . Time Course, Behavioral Safety, and Protective Efficacy of Centrally Active Reversible Acetylcholinesterase Inhibitors in Cynomolgus Macaques[J]. Neurochemical Research, 2016.</a:t>
            </a:r>
          </a:p>
        </p:txBody>
      </p:sp>
    </p:spTree>
  </p:cSld>
  <p:clrMapOvr>
    <a:masterClrMapping/>
  </p:clrMapOvr>
  <p:transition advTm="5427"/>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393752" y="319309"/>
            <a:ext cx="4028993" cy="398780"/>
          </a:xfrm>
          <a:prstGeom prst="rect">
            <a:avLst/>
          </a:prstGeom>
          <a:noFill/>
        </p:spPr>
        <p:txBody>
          <a:bodyPr wrap="square" rtlCol="0">
            <a:spAutoFit/>
            <a:scene3d>
              <a:camera prst="orthographicFront"/>
              <a:lightRig rig="threePt" dir="t"/>
            </a:scene3d>
            <a:sp3d contourW="12700"/>
          </a:bodyPr>
          <a:lstStyle/>
          <a:p>
            <a:pPr lvl="0" algn="ctr">
              <a:defRPr/>
            </a:pPr>
            <a:r>
              <a:rPr lang="zh-CN" altLang="en-US" sz="2000" b="1" dirty="0">
                <a:solidFill>
                  <a:srgbClr val="000000">
                    <a:lumMod val="85000"/>
                    <a:lumOff val="15000"/>
                  </a:srgbClr>
                </a:solidFill>
                <a:latin typeface="微软雅黑" panose="020B0503020204020204" pitchFamily="34" charset="-122"/>
                <a:ea typeface="微软雅黑" panose="020B0503020204020204" pitchFamily="34" charset="-122"/>
                <a:sym typeface="+mn-ea"/>
              </a:rPr>
              <a:t>有效性</a:t>
            </a:r>
            <a:endParaRPr lang="zh-CN" altLang="en-US" sz="2000" b="1" dirty="0">
              <a:solidFill>
                <a:schemeClr val="accent2">
                  <a:lumMod val="100000"/>
                </a:schemeClr>
              </a:solidFill>
              <a:latin typeface="锐字锐线梦想黑简1.0" panose="02010604000000000000" pitchFamily="2" charset="-122"/>
              <a:ea typeface="锐字锐线梦想黑简1.0" panose="02010604000000000000" pitchFamily="2" charset="-122"/>
            </a:endParaRPr>
          </a:p>
        </p:txBody>
      </p:sp>
      <p:grpSp>
        <p:nvGrpSpPr>
          <p:cNvPr id="8" name="组合 7"/>
          <p:cNvGrpSpPr/>
          <p:nvPr/>
        </p:nvGrpSpPr>
        <p:grpSpPr>
          <a:xfrm>
            <a:off x="251520" y="404891"/>
            <a:ext cx="2376261" cy="360000"/>
            <a:chOff x="683920" y="305430"/>
            <a:chExt cx="3168000" cy="360000"/>
          </a:xfrm>
        </p:grpSpPr>
        <p:grpSp>
          <p:nvGrpSpPr>
            <p:cNvPr id="10" name="组合 9"/>
            <p:cNvGrpSpPr/>
            <p:nvPr/>
          </p:nvGrpSpPr>
          <p:grpSpPr>
            <a:xfrm>
              <a:off x="683920" y="435285"/>
              <a:ext cx="3168000" cy="100291"/>
              <a:chOff x="559691" y="455235"/>
              <a:chExt cx="3168000" cy="100291"/>
            </a:xfrm>
          </p:grpSpPr>
          <p:cxnSp>
            <p:nvCxnSpPr>
              <p:cNvPr id="12" name="直接连接符 11"/>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 name="直接连接符 10"/>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flipH="1">
            <a:off x="6516220" y="403382"/>
            <a:ext cx="2304252" cy="360000"/>
            <a:chOff x="683920" y="305430"/>
            <a:chExt cx="3168000" cy="360000"/>
          </a:xfrm>
        </p:grpSpPr>
        <p:grpSp>
          <p:nvGrpSpPr>
            <p:cNvPr id="15" name="组合 14"/>
            <p:cNvGrpSpPr/>
            <p:nvPr/>
          </p:nvGrpSpPr>
          <p:grpSpPr>
            <a:xfrm>
              <a:off x="683920" y="435285"/>
              <a:ext cx="3168000" cy="100291"/>
              <a:chOff x="559691" y="455235"/>
              <a:chExt cx="3168000" cy="100291"/>
            </a:xfrm>
          </p:grpSpPr>
          <p:cxnSp>
            <p:nvCxnSpPr>
              <p:cNvPr id="17" name="直接连接符 16"/>
              <p:cNvCxnSpPr/>
              <p:nvPr/>
            </p:nvCxnSpPr>
            <p:spPr>
              <a:xfrm>
                <a:off x="559691" y="455235"/>
                <a:ext cx="3168000"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559691" y="555526"/>
                <a:ext cx="316800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6" name="直接连接符 15"/>
            <p:cNvCxnSpPr/>
            <p:nvPr/>
          </p:nvCxnSpPr>
          <p:spPr>
            <a:xfrm>
              <a:off x="3851920" y="305430"/>
              <a:ext cx="0" cy="360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9" name="文本框 18">
            <a:extLst>
              <a:ext uri="{FF2B5EF4-FFF2-40B4-BE49-F238E27FC236}">
                <a16:creationId xmlns:a16="http://schemas.microsoft.com/office/drawing/2014/main" id="{F47F563A-C76C-D5E3-7D0D-C67055764E57}"/>
              </a:ext>
            </a:extLst>
          </p:cNvPr>
          <p:cNvSpPr txBox="1"/>
          <p:nvPr/>
        </p:nvSpPr>
        <p:spPr>
          <a:xfrm>
            <a:off x="4542173" y="4547913"/>
            <a:ext cx="4585023" cy="338554"/>
          </a:xfrm>
          <a:prstGeom prst="rect">
            <a:avLst/>
          </a:prstGeom>
          <a:noFill/>
        </p:spPr>
        <p:txBody>
          <a:bodyPr wrap="square" rtlCol="0">
            <a:spAutoFit/>
          </a:bodyPr>
          <a:lstStyle/>
          <a:p>
            <a:r>
              <a:rPr lang="en-US" altLang="zh-CN" sz="800" dirty="0">
                <a:latin typeface="+mn-ea"/>
              </a:rPr>
              <a:t>[1]</a:t>
            </a:r>
            <a:r>
              <a:rPr lang="zh-CN" altLang="en-US" sz="800" dirty="0">
                <a:latin typeface="+mn-ea"/>
              </a:rPr>
              <a:t>程源深</a:t>
            </a:r>
            <a:r>
              <a:rPr lang="en-US" altLang="zh-CN" sz="800" dirty="0">
                <a:latin typeface="+mn-ea"/>
              </a:rPr>
              <a:t>, </a:t>
            </a:r>
            <a:r>
              <a:rPr lang="zh-CN" altLang="en-US" sz="800" dirty="0">
                <a:latin typeface="+mn-ea"/>
              </a:rPr>
              <a:t>吕传真</a:t>
            </a:r>
            <a:r>
              <a:rPr lang="en-US" altLang="zh-CN" sz="800" dirty="0">
                <a:latin typeface="+mn-ea"/>
              </a:rPr>
              <a:t>, </a:t>
            </a:r>
            <a:r>
              <a:rPr lang="zh-CN" altLang="en-US" sz="800" dirty="0">
                <a:latin typeface="+mn-ea"/>
              </a:rPr>
              <a:t>应智林</a:t>
            </a:r>
            <a:r>
              <a:rPr lang="en-US" altLang="zh-CN" sz="800" dirty="0">
                <a:latin typeface="+mn-ea"/>
              </a:rPr>
              <a:t>,</a:t>
            </a:r>
            <a:r>
              <a:rPr lang="zh-CN" altLang="en-US" sz="800" dirty="0">
                <a:latin typeface="+mn-ea"/>
              </a:rPr>
              <a:t>等</a:t>
            </a:r>
            <a:r>
              <a:rPr lang="en-US" altLang="zh-CN" sz="800" dirty="0">
                <a:latin typeface="+mn-ea"/>
              </a:rPr>
              <a:t>. </a:t>
            </a:r>
            <a:r>
              <a:rPr lang="zh-CN" altLang="en-US" sz="800" dirty="0">
                <a:latin typeface="+mn-ea"/>
              </a:rPr>
              <a:t>石杉碱甲治疗重症肌无力症</a:t>
            </a:r>
            <a:r>
              <a:rPr lang="en-US" altLang="zh-CN" sz="800" dirty="0">
                <a:latin typeface="+mn-ea"/>
              </a:rPr>
              <a:t>128</a:t>
            </a:r>
            <a:r>
              <a:rPr lang="zh-CN" altLang="en-US" sz="800" dirty="0">
                <a:latin typeface="+mn-ea"/>
              </a:rPr>
              <a:t>例</a:t>
            </a:r>
            <a:r>
              <a:rPr lang="en-US" altLang="zh-CN" sz="800" dirty="0">
                <a:latin typeface="+mn-ea"/>
              </a:rPr>
              <a:t>[J]. </a:t>
            </a:r>
            <a:r>
              <a:rPr lang="zh-CN" altLang="en-US" sz="800" dirty="0">
                <a:latin typeface="+mn-ea"/>
              </a:rPr>
              <a:t>新药与临床</a:t>
            </a:r>
            <a:r>
              <a:rPr lang="en-US" altLang="zh-CN" sz="800" dirty="0">
                <a:latin typeface="+mn-ea"/>
              </a:rPr>
              <a:t>, 1986(04):6-8.</a:t>
            </a:r>
          </a:p>
          <a:p>
            <a:r>
              <a:rPr lang="en-US" altLang="zh-CN" sz="800" dirty="0">
                <a:latin typeface="+mn-ea"/>
              </a:rPr>
              <a:t>[2]</a:t>
            </a:r>
            <a:r>
              <a:rPr lang="zh-CN" altLang="en-US" sz="800" dirty="0">
                <a:latin typeface="+mn-ea"/>
              </a:rPr>
              <a:t>吕传真等</a:t>
            </a:r>
            <a:r>
              <a:rPr lang="en-US" altLang="zh-CN" sz="800" dirty="0">
                <a:latin typeface="+mn-ea"/>
              </a:rPr>
              <a:t>. </a:t>
            </a:r>
            <a:r>
              <a:rPr lang="zh-CN" altLang="en-US" sz="800" dirty="0">
                <a:latin typeface="+mn-ea"/>
              </a:rPr>
              <a:t>石杉碱</a:t>
            </a:r>
            <a:r>
              <a:rPr lang="en-US" altLang="zh-CN" sz="800" dirty="0">
                <a:latin typeface="+mn-ea"/>
              </a:rPr>
              <a:t>_</a:t>
            </a:r>
            <a:r>
              <a:rPr lang="zh-CN" altLang="en-US" sz="800" dirty="0">
                <a:latin typeface="+mn-ea"/>
              </a:rPr>
              <a:t>甲治疗重症肌无力的临床和重复电刺激观察</a:t>
            </a:r>
            <a:r>
              <a:rPr lang="en-US" altLang="zh-CN" sz="800" dirty="0">
                <a:latin typeface="+mn-ea"/>
              </a:rPr>
              <a:t>[J]. </a:t>
            </a:r>
            <a:r>
              <a:rPr lang="zh-CN" altLang="en-US" sz="800" dirty="0">
                <a:latin typeface="+mn-ea"/>
              </a:rPr>
              <a:t>上海医学</a:t>
            </a:r>
            <a:r>
              <a:rPr lang="en-US" altLang="zh-CN" sz="800" dirty="0">
                <a:latin typeface="+mn-ea"/>
              </a:rPr>
              <a:t>1987</a:t>
            </a:r>
            <a:r>
              <a:rPr lang="zh-CN" altLang="en-US" sz="800" dirty="0">
                <a:latin typeface="+mn-ea"/>
              </a:rPr>
              <a:t>年</a:t>
            </a:r>
            <a:r>
              <a:rPr lang="en-US" altLang="zh-CN" sz="800" dirty="0">
                <a:latin typeface="+mn-ea"/>
              </a:rPr>
              <a:t>11</a:t>
            </a:r>
            <a:r>
              <a:rPr lang="zh-CN" altLang="en-US" sz="800" dirty="0">
                <a:latin typeface="+mn-ea"/>
              </a:rPr>
              <a:t>月</a:t>
            </a:r>
            <a:r>
              <a:rPr lang="en-US" altLang="zh-CN" sz="800" dirty="0">
                <a:latin typeface="+mn-ea"/>
              </a:rPr>
              <a:t>.</a:t>
            </a:r>
            <a:endParaRPr lang="zh-CN" altLang="en-US" sz="800" dirty="0">
              <a:latin typeface="+mn-ea"/>
            </a:endParaRPr>
          </a:p>
        </p:txBody>
      </p:sp>
      <p:sp>
        <p:nvSpPr>
          <p:cNvPr id="2" name="文本框 1">
            <a:extLst>
              <a:ext uri="{FF2B5EF4-FFF2-40B4-BE49-F238E27FC236}">
                <a16:creationId xmlns:a16="http://schemas.microsoft.com/office/drawing/2014/main" id="{722AA896-9851-8DE7-1828-FAFAA9C3B75B}"/>
              </a:ext>
            </a:extLst>
          </p:cNvPr>
          <p:cNvSpPr txBox="1"/>
          <p:nvPr/>
        </p:nvSpPr>
        <p:spPr>
          <a:xfrm>
            <a:off x="234222" y="1264207"/>
            <a:ext cx="3905729" cy="2014334"/>
          </a:xfrm>
          <a:prstGeom prst="rect">
            <a:avLst/>
          </a:prstGeom>
          <a:noFill/>
        </p:spPr>
        <p:txBody>
          <a:bodyPr wrap="square" rtlCol="0" anchor="t">
            <a:spAutoFit/>
          </a:bodyPr>
          <a:lstStyle/>
          <a:p>
            <a:pPr algn="just">
              <a:lnSpc>
                <a:spcPct val="150000"/>
              </a:lnSpc>
            </a:pPr>
            <a:r>
              <a:rPr lang="zh-CN" altLang="zh-CN" sz="1100" b="1" dirty="0">
                <a:latin typeface="微软雅黑" panose="020B0503020204020204" pitchFamily="34" charset="-122"/>
                <a:ea typeface="微软雅黑" panose="020B0503020204020204" pitchFamily="34" charset="-122"/>
              </a:rPr>
              <a:t>石杉碱甲治疗重症肌无力症</a:t>
            </a:r>
            <a:r>
              <a:rPr lang="en-US" altLang="zh-CN" sz="1100" b="1" dirty="0">
                <a:latin typeface="微软雅黑" panose="020B0503020204020204" pitchFamily="34" charset="-122"/>
                <a:ea typeface="微软雅黑" panose="020B0503020204020204" pitchFamily="34" charset="-122"/>
              </a:rPr>
              <a:t> 128 </a:t>
            </a:r>
            <a:r>
              <a:rPr lang="zh-CN" altLang="zh-CN" sz="1100" b="1" dirty="0">
                <a:latin typeface="微软雅黑" panose="020B0503020204020204" pitchFamily="34" charset="-122"/>
                <a:ea typeface="微软雅黑" panose="020B0503020204020204" pitchFamily="34" charset="-122"/>
              </a:rPr>
              <a:t>例</a:t>
            </a:r>
            <a:endParaRPr lang="zh-CN" altLang="zh-CN" sz="11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试验类型1：</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单个样本量足够的</a:t>
            </a:r>
            <a:r>
              <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RCT  </a:t>
            </a: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试验对照药品：新斯的明+石杉碱甲</a:t>
            </a: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试验阶段：</a:t>
            </a: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上市前</a:t>
            </a:r>
            <a:endParaRPr lang="en-US"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rPr>
              <a:t>对主要临床结局指标或替代性指标改善情况：</a:t>
            </a:r>
          </a:p>
          <a:p>
            <a:pPr algn="just" fontAlgn="auto">
              <a:lnSpc>
                <a:spcPct val="150000"/>
              </a:lnSpc>
              <a:buClrTx/>
              <a:buSzTx/>
              <a:buFontTx/>
            </a:pPr>
            <a:r>
              <a:rPr lang="zh-CN" altLang="en-US" sz="1050" dirty="0">
                <a:latin typeface="微软雅黑" panose="020B0503020204020204" pitchFamily="34" charset="-122"/>
                <a:ea typeface="微软雅黑" panose="020B0503020204020204" pitchFamily="34" charset="-122"/>
                <a:cs typeface="微软雅黑" panose="020B0503020204020204" pitchFamily="34" charset="-122"/>
                <a:sym typeface="+mn-ea"/>
              </a:rPr>
              <a:t>两组药物均对重症肌无力患者有效，且石杉碱甲注射液对比新斯的明，治疗重症肌无力症的作用时间明显长，不良反应少，较优于新斯的明。</a:t>
            </a:r>
            <a:endParaRPr lang="zh-CN" altLang="zh-CN" sz="105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3" name="文本框 2">
            <a:extLst>
              <a:ext uri="{FF2B5EF4-FFF2-40B4-BE49-F238E27FC236}">
                <a16:creationId xmlns:a16="http://schemas.microsoft.com/office/drawing/2014/main" id="{7750A5CE-CA11-381B-ABFD-A1D28183374F}"/>
              </a:ext>
            </a:extLst>
          </p:cNvPr>
          <p:cNvSpPr txBox="1"/>
          <p:nvPr/>
        </p:nvSpPr>
        <p:spPr>
          <a:xfrm>
            <a:off x="4716016" y="1259832"/>
            <a:ext cx="4028991" cy="1692515"/>
          </a:xfrm>
          <a:prstGeom prst="rect">
            <a:avLst/>
          </a:prstGeom>
          <a:noFill/>
        </p:spPr>
        <p:txBody>
          <a:bodyPr wrap="square" rtlCol="0" anchor="t">
            <a:spAutoFit/>
          </a:bodyPr>
          <a:lstStyle/>
          <a:p>
            <a:pPr algn="just" fontAlgn="auto">
              <a:lnSpc>
                <a:spcPct val="150000"/>
              </a:lnSpc>
              <a:buClrTx/>
              <a:buSzTx/>
              <a:buFontTx/>
            </a:pPr>
            <a:r>
              <a:rPr lang="zh-CN" altLang="en-US" sz="1050" b="1" dirty="0">
                <a:latin typeface="微软雅黑" panose="020B0503020204020204" pitchFamily="34" charset="-122"/>
                <a:ea typeface="微软雅黑" panose="020B0503020204020204" pitchFamily="34" charset="-122"/>
                <a:cs typeface="微软雅黑" panose="020B0503020204020204" pitchFamily="34" charset="-122"/>
                <a:sym typeface="+mn-ea"/>
              </a:rPr>
              <a:t>石杉碱甲治疗重症肌无力的临床和重复电刺激观察</a:t>
            </a:r>
            <a:endParaRPr lang="en-US" altLang="zh-CN" sz="105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试验类型</a:t>
            </a:r>
            <a:r>
              <a:rPr lang="en-US"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真实世界数据                     </a:t>
            </a:r>
            <a:endParaRPr lang="en-US"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试验对照药品：</a:t>
            </a: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新斯的明</a:t>
            </a:r>
            <a:r>
              <a:rPr lang="en-US"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a:t>
            </a:r>
            <a:endPar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试验阶段：</a:t>
            </a: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上市前</a:t>
            </a:r>
            <a:endParaRPr lang="en-US"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rPr>
              <a:t>对主要临床结局指标或替代性指标改善情况：</a:t>
            </a:r>
          </a:p>
          <a:p>
            <a:pPr algn="just" fontAlgn="auto">
              <a:lnSpc>
                <a:spcPct val="150000"/>
              </a:lnSpc>
              <a:buClrTx/>
              <a:buSzTx/>
              <a:buFontTx/>
            </a:pPr>
            <a:r>
              <a:rPr lang="zh-CN" altLang="en-US" sz="1000" dirty="0">
                <a:latin typeface="微软雅黑" panose="020B0503020204020204" pitchFamily="34" charset="-122"/>
                <a:ea typeface="微软雅黑" panose="020B0503020204020204" pitchFamily="34" charset="-122"/>
                <a:cs typeface="微软雅黑" panose="020B0503020204020204" pitchFamily="34" charset="-122"/>
                <a:sym typeface="+mn-ea"/>
              </a:rPr>
              <a:t>完成试验的重症肌无力患者均有好转。石杉碱甲对比新斯的明作用持续时间更长，见效时间、最佳作用时间、作用强度方面无明显差异。</a:t>
            </a:r>
            <a:endParaRPr lang="zh-CN" altLang="zh-CN" sz="10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advTm="5427"/>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8"/>
  <p:tag name="COMMONDATA" val="eyJoZGlkIjoiNGM5MWRkOTJkNGVmNzE4YzI2YTliNTdlNmI5MGJiMzUifQ=="/>
  <p:tag name="KSO_WPP_MARK_KEY" val="ebea05b0-d1f7-48e5-96ed-eedffcc91a15"/>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1bbafa66-08cf-4901-a8e7-00fa2041e7d7}"/>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44546A"/>
      </a:dk2>
      <a:lt2>
        <a:srgbClr val="E7E6E6"/>
      </a:lt2>
      <a:accent1>
        <a:srgbClr val="06C1C6"/>
      </a:accent1>
      <a:accent2>
        <a:srgbClr val="00757D"/>
      </a:accent2>
      <a:accent3>
        <a:srgbClr val="0067A2"/>
      </a:accent3>
      <a:accent4>
        <a:srgbClr val="C4957C"/>
      </a:accent4>
      <a:accent5>
        <a:srgbClr val="EDDD4F"/>
      </a:accent5>
      <a:accent6>
        <a:srgbClr val="70AD47"/>
      </a:accent6>
      <a:hlink>
        <a:srgbClr val="0563C1"/>
      </a:hlink>
      <a:folHlink>
        <a:srgbClr val="954F72"/>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1461</TotalTime>
  <Words>2596</Words>
  <Application>Microsoft Office PowerPoint</Application>
  <PresentationFormat>全屏显示(16:9)</PresentationFormat>
  <Paragraphs>122</Paragraphs>
  <Slides>12</Slides>
  <Notes>11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12</vt:i4>
      </vt:variant>
    </vt:vector>
  </HeadingPairs>
  <TitlesOfParts>
    <vt:vector size="24" baseType="lpstr">
      <vt:lpstr>Hiragino Sans GB</vt:lpstr>
      <vt:lpstr>ITC Avant Garde Std XLt</vt:lpstr>
      <vt:lpstr>PingFangSC-Regular</vt:lpstr>
      <vt:lpstr>方正姚体</vt:lpstr>
      <vt:lpstr>仿宋_GB2312</vt:lpstr>
      <vt:lpstr>锐字锐线梦想黑简1.0</vt:lpstr>
      <vt:lpstr>宋体</vt:lpstr>
      <vt:lpstr>微软雅黑</vt:lpstr>
      <vt:lpstr>Arial</vt:lpstr>
      <vt:lpstr>Calibri</vt:lpstr>
      <vt:lpstr>Times New Roman</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蓝色科技</dc:title>
  <dc:creator>第一PPT</dc:creator>
  <cp:keywords>www.1ppt.com</cp:keywords>
  <dc:description>www.1ppt.com</dc:description>
  <cp:lastModifiedBy>echo</cp:lastModifiedBy>
  <cp:revision>1643</cp:revision>
  <dcterms:created xsi:type="dcterms:W3CDTF">2014-11-09T01:07:00Z</dcterms:created>
  <dcterms:modified xsi:type="dcterms:W3CDTF">2023-07-11T06:09:03Z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B35FF09B3534460D98C6F3446426E7A5</vt:lpwstr>
  </property>
</Properties>
</file>