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3" r:id="rId8"/>
    <p:sldId id="264" r:id="rId9"/>
  </p:sldIdLst>
  <p:sldSz cx="6858000" cy="4572000"/>
  <p:notesSz cx="6858000" cy="4572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858" y="-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1417320"/>
            <a:ext cx="5829300" cy="9601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2560320"/>
            <a:ext cx="4800600" cy="1143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1051560"/>
            <a:ext cx="2983230" cy="30175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1051560"/>
            <a:ext cx="2983230" cy="30175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7/14/2023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7/14/2023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42900" y="182880"/>
            <a:ext cx="6172200" cy="7315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1051560"/>
            <a:ext cx="6172200" cy="30175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4251960"/>
            <a:ext cx="2194560" cy="228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4251960"/>
            <a:ext cx="1577340" cy="228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7/14/2023</a:t>
            </a:fld>
            <a:endParaRPr lang="en-US"/>
          </a:p>
        </p:txBody>
      </p:sp>
      <p:sp>
        <p:nvSpPr>
          <p:cNvPr id="6" name="Holder 6"/>
          <p:cNvSpPr>
            <a:spLocks noGrp="1"/>
          </p:cNvSpPr>
          <p:nvPr>
            <p:ph type="sldNum" sz="quarter" idx="7"/>
          </p:nvPr>
        </p:nvSpPr>
        <p:spPr>
          <a:xfrm>
            <a:off x="4937760" y="4251960"/>
            <a:ext cx="1577340" cy="228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5.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26.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4.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29.png"/><Relationship Id="rId3" Type="http://schemas.openxmlformats.org/officeDocument/2006/relationships/image" Target="../media/image32.png"/><Relationship Id="rId7" Type="http://schemas.openxmlformats.org/officeDocument/2006/relationships/image" Target="../media/image27.png"/><Relationship Id="rId12" Type="http://schemas.openxmlformats.org/officeDocument/2006/relationships/image" Target="../media/image40.png"/><Relationship Id="rId2" Type="http://schemas.openxmlformats.org/officeDocument/2006/relationships/image" Target="../media/image31.png"/><Relationship Id="rId1" Type="http://schemas.openxmlformats.org/officeDocument/2006/relationships/slideLayout" Target="../slideLayouts/slideLayout5.xml"/><Relationship Id="rId6" Type="http://schemas.openxmlformats.org/officeDocument/2006/relationships/image" Target="../media/image35.png"/><Relationship Id="rId11" Type="http://schemas.openxmlformats.org/officeDocument/2006/relationships/image" Target="../media/image39.png"/><Relationship Id="rId5" Type="http://schemas.openxmlformats.org/officeDocument/2006/relationships/image" Target="../media/image34.png"/><Relationship Id="rId15" Type="http://schemas.openxmlformats.org/officeDocument/2006/relationships/image" Target="../media/image42.png"/><Relationship Id="rId10" Type="http://schemas.openxmlformats.org/officeDocument/2006/relationships/image" Target="../media/image38.png"/><Relationship Id="rId4" Type="http://schemas.openxmlformats.org/officeDocument/2006/relationships/image" Target="../media/image33.png"/><Relationship Id="rId9" Type="http://schemas.openxmlformats.org/officeDocument/2006/relationships/image" Target="../media/image37.png"/><Relationship Id="rId14" Type="http://schemas.openxmlformats.org/officeDocument/2006/relationships/image" Target="../media/image41.png"/></Relationships>
</file>

<file path=ppt/slides/_rels/slide5.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23.png"/><Relationship Id="rId7" Type="http://schemas.openxmlformats.org/officeDocument/2006/relationships/image" Target="../media/image44.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43.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29.png"/></Relationships>
</file>

<file path=ppt/slides/_rels/slide6.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23.png"/><Relationship Id="rId7" Type="http://schemas.openxmlformats.org/officeDocument/2006/relationships/image" Target="../media/image47.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46.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29.png"/></Relationships>
</file>

<file path=ppt/slides/_rels/slide7.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3.png"/><Relationship Id="rId7" Type="http://schemas.openxmlformats.org/officeDocument/2006/relationships/image" Target="../media/image50.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49.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51.png"/></Relationships>
</file>

<file path=ppt/slides/_rels/slide8.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3.png"/><Relationship Id="rId7" Type="http://schemas.openxmlformats.org/officeDocument/2006/relationships/image" Target="../media/image53.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52.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5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1" cy="3505200"/>
            <a:chOff x="480059" y="923544"/>
            <a:chExt cx="5897881" cy="3317747"/>
          </a:xfrm>
        </p:grpSpPr>
        <p:sp>
          <p:nvSpPr>
            <p:cNvPr id="3" name="object 3"/>
            <p:cNvSpPr/>
            <p:nvPr/>
          </p:nvSpPr>
          <p:spPr>
            <a:xfrm>
              <a:off x="480059"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080259" y="1212044"/>
              <a:ext cx="2575561" cy="2855512"/>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286000" y="1371600"/>
              <a:ext cx="2196084" cy="2534412"/>
            </a:xfrm>
            <a:prstGeom prst="rect">
              <a:avLst/>
            </a:prstGeom>
            <a:blipFill>
              <a:blip r:embed="rId4" cstate="print"/>
              <a:stretch>
                <a:fillRect/>
              </a:stretch>
            </a:blipFill>
          </p:spPr>
          <p:txBody>
            <a:bodyPr wrap="square" lIns="0" tIns="0" rIns="0" bIns="0" rtlCol="0"/>
            <a:lstStyle/>
            <a:p>
              <a:endParaRPr dirty="0"/>
            </a:p>
          </p:txBody>
        </p:sp>
        <p:sp>
          <p:nvSpPr>
            <p:cNvPr id="7" name="object 7"/>
            <p:cNvSpPr/>
            <p:nvPr/>
          </p:nvSpPr>
          <p:spPr>
            <a:xfrm>
              <a:off x="3198876" y="3706367"/>
              <a:ext cx="352805" cy="90677"/>
            </a:xfrm>
            <a:prstGeom prst="rect">
              <a:avLst/>
            </a:prstGeom>
            <a:blipFill>
              <a:blip r:embed="rId5" cstate="print"/>
              <a:stretch>
                <a:fillRect/>
              </a:stretch>
            </a:blipFill>
          </p:spPr>
          <p:txBody>
            <a:bodyPr wrap="square" lIns="0" tIns="0" rIns="0" bIns="0" rtlCol="0"/>
            <a:lstStyle/>
            <a:p>
              <a:endParaRPr dirty="0"/>
            </a:p>
          </p:txBody>
        </p:sp>
        <p:sp>
          <p:nvSpPr>
            <p:cNvPr id="8" name="object 8"/>
            <p:cNvSpPr/>
            <p:nvPr/>
          </p:nvSpPr>
          <p:spPr>
            <a:xfrm>
              <a:off x="6050280" y="1293876"/>
              <a:ext cx="327660" cy="9143"/>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2695955" y="1825752"/>
              <a:ext cx="1447799" cy="1447800"/>
            </a:xfrm>
            <a:prstGeom prst="rect">
              <a:avLst/>
            </a:prstGeom>
            <a:blipFill>
              <a:blip r:embed="rId7" cstate="print"/>
              <a:stretch>
                <a:fillRect/>
              </a:stretch>
            </a:blipFill>
          </p:spPr>
          <p:txBody>
            <a:bodyPr wrap="square" lIns="0" tIns="0" rIns="0" bIns="0" rtlCol="0"/>
            <a:lstStyle/>
            <a:p>
              <a:endParaRPr/>
            </a:p>
          </p:txBody>
        </p:sp>
      </p:grpSp>
      <p:sp>
        <p:nvSpPr>
          <p:cNvPr id="11" name="object 11"/>
          <p:cNvSpPr txBox="1"/>
          <p:nvPr/>
        </p:nvSpPr>
        <p:spPr>
          <a:xfrm>
            <a:off x="2743200" y="3124200"/>
            <a:ext cx="1210565" cy="191078"/>
          </a:xfrm>
          <a:prstGeom prst="rect">
            <a:avLst/>
          </a:prstGeom>
        </p:spPr>
        <p:txBody>
          <a:bodyPr vert="horz" wrap="square" lIns="0" tIns="13970" rIns="0" bIns="0" rtlCol="0">
            <a:spAutoFit/>
          </a:bodyPr>
          <a:lstStyle/>
          <a:p>
            <a:pPr algn="ctr">
              <a:lnSpc>
                <a:spcPct val="100000"/>
              </a:lnSpc>
              <a:spcBef>
                <a:spcPts val="15"/>
              </a:spcBef>
            </a:pPr>
            <a:r>
              <a:rPr lang="zh-CN" altLang="en-US" sz="1150" b="1" spc="20" dirty="0" smtClean="0">
                <a:solidFill>
                  <a:srgbClr val="00B0F0"/>
                </a:solidFill>
                <a:latin typeface="Noto Sans CJK JP Medium"/>
                <a:cs typeface="Noto Sans CJK JP Medium"/>
              </a:rPr>
              <a:t>马尿酸乌洛托品片</a:t>
            </a:r>
            <a:endParaRPr sz="1150" b="1" dirty="0">
              <a:solidFill>
                <a:srgbClr val="00B0F0"/>
              </a:solidFill>
              <a:latin typeface="Noto Sans CJK JP Medium"/>
              <a:cs typeface="Noto Sans CJK JP Medium"/>
            </a:endParaRPr>
          </a:p>
        </p:txBody>
      </p:sp>
      <p:sp>
        <p:nvSpPr>
          <p:cNvPr id="12" name="object 12"/>
          <p:cNvSpPr txBox="1"/>
          <p:nvPr/>
        </p:nvSpPr>
        <p:spPr>
          <a:xfrm>
            <a:off x="697483" y="1079118"/>
            <a:ext cx="750317" cy="191078"/>
          </a:xfrm>
          <a:prstGeom prst="rect">
            <a:avLst/>
          </a:prstGeom>
        </p:spPr>
        <p:txBody>
          <a:bodyPr vert="horz" wrap="square" lIns="0" tIns="13970" rIns="0" bIns="0" rtlCol="0">
            <a:spAutoFit/>
          </a:bodyPr>
          <a:lstStyle/>
          <a:p>
            <a:pPr marL="12700">
              <a:lnSpc>
                <a:spcPct val="100000"/>
              </a:lnSpc>
              <a:spcBef>
                <a:spcPts val="110"/>
              </a:spcBef>
            </a:pPr>
            <a:r>
              <a:rPr sz="1150" spc="10" dirty="0" smtClean="0">
                <a:latin typeface="IPAexGothic"/>
                <a:cs typeface="IPAexGothic"/>
              </a:rPr>
              <a:t>附件</a:t>
            </a:r>
            <a:r>
              <a:rPr sz="1150" spc="-5" dirty="0" smtClean="0">
                <a:latin typeface="Noto Sans Mono CJK JP Bold"/>
                <a:cs typeface="Noto Sans Mono CJK JP Bold"/>
              </a:rPr>
              <a:t>2</a:t>
            </a:r>
            <a:r>
              <a:rPr sz="1150" spc="10" dirty="0" smtClean="0">
                <a:latin typeface="Noto Sans Mono CJK JP Bold"/>
                <a:cs typeface="Noto Sans Mono CJK JP Bold"/>
              </a:rPr>
              <a:t>-</a:t>
            </a:r>
            <a:r>
              <a:rPr lang="en-US" sz="1150" spc="5" dirty="0" smtClean="0">
                <a:latin typeface="Noto Sans Mono CJK JP Bold"/>
                <a:cs typeface="Noto Sans Mono CJK JP Bold"/>
              </a:rPr>
              <a:t>3</a:t>
            </a:r>
            <a:endParaRPr sz="1150" dirty="0">
              <a:latin typeface="Noto Sans Mono CJK JP Bold"/>
              <a:cs typeface="Noto Sans Mono CJK JP Bold"/>
            </a:endParaRPr>
          </a:p>
        </p:txBody>
      </p:sp>
      <p:sp>
        <p:nvSpPr>
          <p:cNvPr id="13" name="object 13"/>
          <p:cNvSpPr/>
          <p:nvPr/>
        </p:nvSpPr>
        <p:spPr>
          <a:xfrm>
            <a:off x="457200" y="609600"/>
            <a:ext cx="5897880" cy="3505200"/>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4" name="TextBox 13"/>
          <p:cNvSpPr txBox="1"/>
          <p:nvPr/>
        </p:nvSpPr>
        <p:spPr>
          <a:xfrm>
            <a:off x="2362200" y="3429000"/>
            <a:ext cx="2133600" cy="400110"/>
          </a:xfrm>
          <a:prstGeom prst="rect">
            <a:avLst/>
          </a:prstGeom>
          <a:noFill/>
        </p:spPr>
        <p:txBody>
          <a:bodyPr wrap="square" rtlCol="0">
            <a:spAutoFit/>
          </a:bodyPr>
          <a:lstStyle/>
          <a:p>
            <a:r>
              <a:rPr lang="en-US" altLang="zh-CN" sz="1000" dirty="0" smtClean="0">
                <a:solidFill>
                  <a:srgbClr val="00B0F0"/>
                </a:solidFill>
              </a:rPr>
              <a:t>      </a:t>
            </a:r>
            <a:r>
              <a:rPr lang="zh-CN" altLang="zh-CN" sz="1000" dirty="0" smtClean="0">
                <a:solidFill>
                  <a:srgbClr val="00B0F0"/>
                </a:solidFill>
              </a:rPr>
              <a:t>湖南明瑞制药股份有限公司</a:t>
            </a:r>
          </a:p>
          <a:p>
            <a:endParaRPr lang="zh-CN" altLang="en-US" sz="1000"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469392" y="568452"/>
            <a:ext cx="5897880" cy="3317748"/>
            <a:chOff x="480060" y="329183"/>
            <a:chExt cx="5897880" cy="3317748"/>
          </a:xfrm>
        </p:grpSpPr>
        <p:sp>
          <p:nvSpPr>
            <p:cNvPr id="4" name="object 4"/>
            <p:cNvSpPr/>
            <p:nvPr/>
          </p:nvSpPr>
          <p:spPr>
            <a:xfrm>
              <a:off x="480060" y="329183"/>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60" y="670559"/>
              <a:ext cx="1450848" cy="656844"/>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2534412" y="679703"/>
              <a:ext cx="1676400" cy="670560"/>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2622803" y="763523"/>
              <a:ext cx="1501140" cy="496824"/>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2703575" y="940308"/>
              <a:ext cx="168401" cy="133350"/>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3005328" y="928179"/>
              <a:ext cx="1039418" cy="161607"/>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950976" y="861009"/>
              <a:ext cx="515162" cy="233222"/>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946404" y="1135379"/>
              <a:ext cx="639318" cy="86105"/>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4404359" y="679703"/>
              <a:ext cx="1676400" cy="67056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4492752" y="763523"/>
              <a:ext cx="1501139" cy="496824"/>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4666488" y="940308"/>
              <a:ext cx="192786" cy="133350"/>
            </a:xfrm>
            <a:prstGeom prst="rect">
              <a:avLst/>
            </a:prstGeom>
            <a:blipFill>
              <a:blip r:embed="rId10" cstate="print"/>
              <a:stretch>
                <a:fillRect/>
              </a:stretch>
            </a:blipFill>
          </p:spPr>
          <p:txBody>
            <a:bodyPr wrap="square" lIns="0" tIns="0" rIns="0" bIns="0" rtlCol="0"/>
            <a:lstStyle/>
            <a:p>
              <a:endParaRPr/>
            </a:p>
          </p:txBody>
        </p:sp>
        <p:sp>
          <p:nvSpPr>
            <p:cNvPr id="15" name="object 15"/>
            <p:cNvSpPr/>
            <p:nvPr/>
          </p:nvSpPr>
          <p:spPr>
            <a:xfrm>
              <a:off x="5137403" y="926655"/>
              <a:ext cx="513638" cy="164655"/>
            </a:xfrm>
            <a:prstGeom prst="rect">
              <a:avLst/>
            </a:prstGeom>
            <a:blipFill>
              <a:blip r:embed="rId11" cstate="print"/>
              <a:stretch>
                <a:fillRect/>
              </a:stretch>
            </a:blipFill>
          </p:spPr>
          <p:txBody>
            <a:bodyPr wrap="square" lIns="0" tIns="0" rIns="0" bIns="0" rtlCol="0"/>
            <a:lstStyle/>
            <a:p>
              <a:endParaRPr/>
            </a:p>
          </p:txBody>
        </p:sp>
        <p:sp>
          <p:nvSpPr>
            <p:cNvPr id="16" name="object 16"/>
            <p:cNvSpPr/>
            <p:nvPr/>
          </p:nvSpPr>
          <p:spPr>
            <a:xfrm>
              <a:off x="2546603" y="1476756"/>
              <a:ext cx="1676399" cy="670559"/>
            </a:xfrm>
            <a:prstGeom prst="rect">
              <a:avLst/>
            </a:prstGeom>
            <a:blipFill>
              <a:blip r:embed="rId4" cstate="print"/>
              <a:stretch>
                <a:fillRect/>
              </a:stretch>
            </a:blipFill>
          </p:spPr>
          <p:txBody>
            <a:bodyPr wrap="square" lIns="0" tIns="0" rIns="0" bIns="0" rtlCol="0"/>
            <a:lstStyle/>
            <a:p>
              <a:endParaRPr/>
            </a:p>
          </p:txBody>
        </p:sp>
        <p:sp>
          <p:nvSpPr>
            <p:cNvPr id="17" name="object 17"/>
            <p:cNvSpPr/>
            <p:nvPr/>
          </p:nvSpPr>
          <p:spPr>
            <a:xfrm>
              <a:off x="2634995" y="1562099"/>
              <a:ext cx="1501140" cy="496824"/>
            </a:xfrm>
            <a:prstGeom prst="rect">
              <a:avLst/>
            </a:prstGeom>
            <a:blipFill>
              <a:blip r:embed="rId5" cstate="print"/>
              <a:stretch>
                <a:fillRect/>
              </a:stretch>
            </a:blipFill>
          </p:spPr>
          <p:txBody>
            <a:bodyPr wrap="square" lIns="0" tIns="0" rIns="0" bIns="0" rtlCol="0"/>
            <a:lstStyle/>
            <a:p>
              <a:endParaRPr/>
            </a:p>
          </p:txBody>
        </p:sp>
        <p:sp>
          <p:nvSpPr>
            <p:cNvPr id="18" name="object 18"/>
            <p:cNvSpPr/>
            <p:nvPr/>
          </p:nvSpPr>
          <p:spPr>
            <a:xfrm>
              <a:off x="2807207" y="1738884"/>
              <a:ext cx="191262" cy="133350"/>
            </a:xfrm>
            <a:prstGeom prst="rect">
              <a:avLst/>
            </a:prstGeom>
            <a:blipFill>
              <a:blip r:embed="rId12" cstate="print"/>
              <a:stretch>
                <a:fillRect/>
              </a:stretch>
            </a:blipFill>
          </p:spPr>
          <p:txBody>
            <a:bodyPr wrap="square" lIns="0" tIns="0" rIns="0" bIns="0" rtlCol="0"/>
            <a:lstStyle/>
            <a:p>
              <a:endParaRPr/>
            </a:p>
          </p:txBody>
        </p:sp>
        <p:sp>
          <p:nvSpPr>
            <p:cNvPr id="19" name="object 19"/>
            <p:cNvSpPr/>
            <p:nvPr/>
          </p:nvSpPr>
          <p:spPr>
            <a:xfrm>
              <a:off x="3211068" y="1741931"/>
              <a:ext cx="513651" cy="163144"/>
            </a:xfrm>
            <a:prstGeom prst="rect">
              <a:avLst/>
            </a:prstGeom>
            <a:blipFill>
              <a:blip r:embed="rId13" cstate="print"/>
              <a:stretch>
                <a:fillRect/>
              </a:stretch>
            </a:blipFill>
          </p:spPr>
          <p:txBody>
            <a:bodyPr wrap="square" lIns="0" tIns="0" rIns="0" bIns="0" rtlCol="0"/>
            <a:lstStyle/>
            <a:p>
              <a:endParaRPr/>
            </a:p>
          </p:txBody>
        </p:sp>
        <p:sp>
          <p:nvSpPr>
            <p:cNvPr id="20" name="object 20"/>
            <p:cNvSpPr/>
            <p:nvPr/>
          </p:nvSpPr>
          <p:spPr>
            <a:xfrm>
              <a:off x="4404359" y="1513331"/>
              <a:ext cx="1676400" cy="670560"/>
            </a:xfrm>
            <a:prstGeom prst="rect">
              <a:avLst/>
            </a:prstGeom>
            <a:blipFill>
              <a:blip r:embed="rId4" cstate="print"/>
              <a:stretch>
                <a:fillRect/>
              </a:stretch>
            </a:blipFill>
          </p:spPr>
          <p:txBody>
            <a:bodyPr wrap="square" lIns="0" tIns="0" rIns="0" bIns="0" rtlCol="0"/>
            <a:lstStyle/>
            <a:p>
              <a:endParaRPr/>
            </a:p>
          </p:txBody>
        </p:sp>
        <p:sp>
          <p:nvSpPr>
            <p:cNvPr id="21" name="object 21"/>
            <p:cNvSpPr/>
            <p:nvPr/>
          </p:nvSpPr>
          <p:spPr>
            <a:xfrm>
              <a:off x="4492752" y="1609343"/>
              <a:ext cx="1501139" cy="495300"/>
            </a:xfrm>
            <a:prstGeom prst="rect">
              <a:avLst/>
            </a:prstGeom>
            <a:blipFill>
              <a:blip r:embed="rId5" cstate="print"/>
              <a:stretch>
                <a:fillRect/>
              </a:stretch>
            </a:blipFill>
          </p:spPr>
          <p:txBody>
            <a:bodyPr wrap="square" lIns="0" tIns="0" rIns="0" bIns="0" rtlCol="0"/>
            <a:lstStyle/>
            <a:p>
              <a:endParaRPr/>
            </a:p>
          </p:txBody>
        </p:sp>
        <p:sp>
          <p:nvSpPr>
            <p:cNvPr id="22" name="object 22"/>
            <p:cNvSpPr/>
            <p:nvPr/>
          </p:nvSpPr>
          <p:spPr>
            <a:xfrm>
              <a:off x="4666488" y="1784604"/>
              <a:ext cx="198882" cy="133350"/>
            </a:xfrm>
            <a:prstGeom prst="rect">
              <a:avLst/>
            </a:prstGeom>
            <a:blipFill>
              <a:blip r:embed="rId14" cstate="print"/>
              <a:stretch>
                <a:fillRect/>
              </a:stretch>
            </a:blipFill>
          </p:spPr>
          <p:txBody>
            <a:bodyPr wrap="square" lIns="0" tIns="0" rIns="0" bIns="0" rtlCol="0"/>
            <a:lstStyle/>
            <a:p>
              <a:endParaRPr/>
            </a:p>
          </p:txBody>
        </p:sp>
        <p:sp>
          <p:nvSpPr>
            <p:cNvPr id="24" name="object 24"/>
            <p:cNvSpPr/>
            <p:nvPr/>
          </p:nvSpPr>
          <p:spPr>
            <a:xfrm>
              <a:off x="2546603" y="2340863"/>
              <a:ext cx="1676399" cy="670560"/>
            </a:xfrm>
            <a:prstGeom prst="rect">
              <a:avLst/>
            </a:prstGeom>
            <a:blipFill>
              <a:blip r:embed="rId4" cstate="print"/>
              <a:stretch>
                <a:fillRect/>
              </a:stretch>
            </a:blipFill>
          </p:spPr>
          <p:txBody>
            <a:bodyPr wrap="square" lIns="0" tIns="0" rIns="0" bIns="0" rtlCol="0"/>
            <a:lstStyle/>
            <a:p>
              <a:endParaRPr/>
            </a:p>
          </p:txBody>
        </p:sp>
        <p:sp>
          <p:nvSpPr>
            <p:cNvPr id="25" name="object 25"/>
            <p:cNvSpPr/>
            <p:nvPr/>
          </p:nvSpPr>
          <p:spPr>
            <a:xfrm>
              <a:off x="2634995" y="2426207"/>
              <a:ext cx="1501140" cy="496824"/>
            </a:xfrm>
            <a:prstGeom prst="rect">
              <a:avLst/>
            </a:prstGeom>
            <a:blipFill>
              <a:blip r:embed="rId5" cstate="print"/>
              <a:stretch>
                <a:fillRect/>
              </a:stretch>
            </a:blipFill>
          </p:spPr>
          <p:txBody>
            <a:bodyPr wrap="square" lIns="0" tIns="0" rIns="0" bIns="0" rtlCol="0"/>
            <a:lstStyle/>
            <a:p>
              <a:endParaRPr/>
            </a:p>
          </p:txBody>
        </p:sp>
        <p:sp>
          <p:nvSpPr>
            <p:cNvPr id="26" name="object 26"/>
            <p:cNvSpPr/>
            <p:nvPr/>
          </p:nvSpPr>
          <p:spPr>
            <a:xfrm>
              <a:off x="2808732" y="2602991"/>
              <a:ext cx="189737" cy="133350"/>
            </a:xfrm>
            <a:prstGeom prst="rect">
              <a:avLst/>
            </a:prstGeom>
            <a:blipFill>
              <a:blip r:embed="rId15" cstate="print"/>
              <a:stretch>
                <a:fillRect/>
              </a:stretch>
            </a:blipFill>
          </p:spPr>
          <p:txBody>
            <a:bodyPr wrap="square" lIns="0" tIns="0" rIns="0" bIns="0" rtlCol="0"/>
            <a:lstStyle/>
            <a:p>
              <a:endParaRPr/>
            </a:p>
          </p:txBody>
        </p:sp>
        <p:sp>
          <p:nvSpPr>
            <p:cNvPr id="27" name="object 27"/>
            <p:cNvSpPr/>
            <p:nvPr/>
          </p:nvSpPr>
          <p:spPr>
            <a:xfrm>
              <a:off x="5116068" y="1765757"/>
              <a:ext cx="515162" cy="164655"/>
            </a:xfrm>
            <a:prstGeom prst="rect">
              <a:avLst/>
            </a:prstGeom>
            <a:blipFill>
              <a:blip r:embed="rId16" cstate="print"/>
              <a:stretch>
                <a:fillRect/>
              </a:stretch>
            </a:blipFill>
          </p:spPr>
          <p:txBody>
            <a:bodyPr wrap="square" lIns="0" tIns="0" rIns="0" bIns="0" rtlCol="0"/>
            <a:lstStyle/>
            <a:p>
              <a:endParaRPr/>
            </a:p>
          </p:txBody>
        </p:sp>
        <p:sp>
          <p:nvSpPr>
            <p:cNvPr id="31" name="object 31"/>
            <p:cNvSpPr/>
            <p:nvPr/>
          </p:nvSpPr>
          <p:spPr>
            <a:xfrm>
              <a:off x="3211068" y="2580131"/>
              <a:ext cx="515162" cy="161607"/>
            </a:xfrm>
            <a:prstGeom prst="rect">
              <a:avLst/>
            </a:prstGeom>
            <a:blipFill>
              <a:blip r:embed="rId17" cstate="print"/>
              <a:stretch>
                <a:fillRect/>
              </a:stretch>
            </a:blipFill>
          </p:spPr>
          <p:txBody>
            <a:bodyPr wrap="square" lIns="0" tIns="0" rIns="0" bIns="0" rtlCol="0"/>
            <a:lstStyle/>
            <a:p>
              <a:endParaRPr/>
            </a:p>
          </p:txBody>
        </p:sp>
        <p:sp>
          <p:nvSpPr>
            <p:cNvPr id="32" name="object 32"/>
            <p:cNvSpPr/>
            <p:nvPr/>
          </p:nvSpPr>
          <p:spPr>
            <a:xfrm>
              <a:off x="781811" y="1909571"/>
              <a:ext cx="1447800" cy="1449323"/>
            </a:xfrm>
            <a:prstGeom prst="rect">
              <a:avLst/>
            </a:prstGeom>
            <a:blipFill>
              <a:blip r:embed="rId18" cstate="print"/>
              <a:stretch>
                <a:fillRect/>
              </a:stretch>
            </a:blipFill>
          </p:spPr>
          <p:txBody>
            <a:bodyPr wrap="square" lIns="0" tIns="0" rIns="0" bIns="0" rtlCol="0"/>
            <a:lstStyle/>
            <a:p>
              <a:endParaRPr/>
            </a:p>
          </p:txBody>
        </p:sp>
        <p:sp>
          <p:nvSpPr>
            <p:cNvPr id="33" name="object 33"/>
            <p:cNvSpPr/>
            <p:nvPr/>
          </p:nvSpPr>
          <p:spPr>
            <a:xfrm>
              <a:off x="480060" y="330149"/>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0" cy="3317747"/>
            <a:chOff x="480060" y="923544"/>
            <a:chExt cx="5897880" cy="3317747"/>
          </a:xfrm>
        </p:grpSpPr>
        <p:sp>
          <p:nvSpPr>
            <p:cNvPr id="3" name="object 3"/>
            <p:cNvSpPr/>
            <p:nvPr/>
          </p:nvSpPr>
          <p:spPr>
            <a:xfrm>
              <a:off x="480060"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80060" y="1344168"/>
              <a:ext cx="5897880" cy="24765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80060" y="1469136"/>
              <a:ext cx="5897880" cy="2226563"/>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1188720" y="923544"/>
              <a:ext cx="659891" cy="1341120"/>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1319784" y="1752536"/>
              <a:ext cx="303339" cy="249999"/>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1248155" y="2452166"/>
              <a:ext cx="1194866" cy="187528"/>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1263395" y="2702052"/>
              <a:ext cx="758190" cy="83058"/>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1470660" y="2828544"/>
              <a:ext cx="257556" cy="12191"/>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2232660" y="1533144"/>
              <a:ext cx="487679" cy="487679"/>
            </a:xfrm>
            <a:prstGeom prst="rect">
              <a:avLst/>
            </a:prstGeom>
            <a:blipFill>
              <a:blip r:embed="rId10" cstate="print"/>
              <a:stretch>
                <a:fillRect/>
              </a:stretch>
            </a:blipFill>
          </p:spPr>
          <p:txBody>
            <a:bodyPr wrap="square" lIns="0" tIns="0" rIns="0" bIns="0" rtlCol="0"/>
            <a:lstStyle/>
            <a:p>
              <a:endParaRPr/>
            </a:p>
          </p:txBody>
        </p:sp>
        <p:sp>
          <p:nvSpPr>
            <p:cNvPr id="14" name="object 14"/>
            <p:cNvSpPr/>
            <p:nvPr/>
          </p:nvSpPr>
          <p:spPr>
            <a:xfrm>
              <a:off x="480060" y="92392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sp>
        <p:nvSpPr>
          <p:cNvPr id="15" name="TextBox 14"/>
          <p:cNvSpPr txBox="1"/>
          <p:nvPr/>
        </p:nvSpPr>
        <p:spPr>
          <a:xfrm>
            <a:off x="2590800" y="1447800"/>
            <a:ext cx="3505200" cy="2205732"/>
          </a:xfrm>
          <a:prstGeom prst="rect">
            <a:avLst/>
          </a:prstGeom>
          <a:noFill/>
        </p:spPr>
        <p:txBody>
          <a:bodyPr wrap="square" rtlCol="0">
            <a:spAutoFit/>
          </a:bodyPr>
          <a:lstStyle/>
          <a:p>
            <a:pPr>
              <a:lnSpc>
                <a:spcPts val="1600"/>
              </a:lnSpc>
            </a:pPr>
            <a:r>
              <a:rPr lang="zh-CN" altLang="en-US" sz="1100" b="1" dirty="0" smtClean="0"/>
              <a:t>通用名</a:t>
            </a:r>
            <a:r>
              <a:rPr lang="zh-CN" altLang="en-US" sz="1100" dirty="0" smtClean="0"/>
              <a:t>：</a:t>
            </a:r>
            <a:r>
              <a:rPr lang="zh-CN" altLang="en-US" sz="1100" dirty="0" smtClean="0">
                <a:solidFill>
                  <a:srgbClr val="00B0F0"/>
                </a:solidFill>
              </a:rPr>
              <a:t>马尿酸乌洛托品片</a:t>
            </a:r>
            <a:endParaRPr lang="en-US" altLang="zh-CN" sz="1100" dirty="0" smtClean="0">
              <a:solidFill>
                <a:srgbClr val="00B0F0"/>
              </a:solidFill>
            </a:endParaRPr>
          </a:p>
          <a:p>
            <a:pPr>
              <a:lnSpc>
                <a:spcPts val="1600"/>
              </a:lnSpc>
            </a:pPr>
            <a:r>
              <a:rPr lang="zh-CN" altLang="en-US" sz="1100" b="1" dirty="0" smtClean="0"/>
              <a:t>注册规格</a:t>
            </a:r>
            <a:r>
              <a:rPr lang="zh-CN" altLang="en-US" sz="1100" dirty="0" smtClean="0"/>
              <a:t>：</a:t>
            </a:r>
            <a:r>
              <a:rPr lang="en-US" altLang="zh-CN" sz="1100" dirty="0" smtClean="0">
                <a:solidFill>
                  <a:srgbClr val="00B0F0"/>
                </a:solidFill>
              </a:rPr>
              <a:t>0.5g</a:t>
            </a:r>
          </a:p>
          <a:p>
            <a:pPr>
              <a:lnSpc>
                <a:spcPts val="1600"/>
              </a:lnSpc>
            </a:pPr>
            <a:r>
              <a:rPr lang="zh-CN" altLang="en-US" sz="1100" b="1" dirty="0" smtClean="0"/>
              <a:t>中国大陆首次上次时间</a:t>
            </a:r>
            <a:r>
              <a:rPr lang="zh-CN" altLang="en-US" sz="1100" dirty="0" smtClean="0"/>
              <a:t>：</a:t>
            </a:r>
            <a:r>
              <a:rPr lang="en-US" altLang="zh-CN" sz="1100" dirty="0" smtClean="0">
                <a:solidFill>
                  <a:srgbClr val="00B0F0"/>
                </a:solidFill>
              </a:rPr>
              <a:t>2002</a:t>
            </a:r>
            <a:r>
              <a:rPr lang="zh-CN" altLang="en-US" sz="1100" dirty="0" smtClean="0">
                <a:solidFill>
                  <a:srgbClr val="00B0F0"/>
                </a:solidFill>
              </a:rPr>
              <a:t>年</a:t>
            </a:r>
            <a:r>
              <a:rPr lang="en-US" altLang="zh-CN" sz="1100" dirty="0" smtClean="0">
                <a:solidFill>
                  <a:srgbClr val="00B0F0"/>
                </a:solidFill>
              </a:rPr>
              <a:t>7</a:t>
            </a:r>
            <a:r>
              <a:rPr lang="zh-CN" altLang="en-US" sz="1100" dirty="0" smtClean="0">
                <a:solidFill>
                  <a:srgbClr val="00B0F0"/>
                </a:solidFill>
              </a:rPr>
              <a:t>月</a:t>
            </a:r>
            <a:endParaRPr lang="en-US" altLang="zh-CN" sz="1100" dirty="0" smtClean="0">
              <a:solidFill>
                <a:srgbClr val="00B0F0"/>
              </a:solidFill>
            </a:endParaRPr>
          </a:p>
          <a:p>
            <a:pPr>
              <a:lnSpc>
                <a:spcPts val="1600"/>
              </a:lnSpc>
            </a:pPr>
            <a:r>
              <a:rPr lang="zh-CN" altLang="en-US" sz="1100" b="1" dirty="0" smtClean="0"/>
              <a:t>目前大陆地区同通用名药品上市情况</a:t>
            </a:r>
            <a:r>
              <a:rPr lang="zh-CN" altLang="en-US" sz="1100" dirty="0" smtClean="0"/>
              <a:t>：</a:t>
            </a:r>
            <a:r>
              <a:rPr lang="zh-CN" altLang="en-US" sz="1100" dirty="0" smtClean="0">
                <a:solidFill>
                  <a:srgbClr val="00B0F0"/>
                </a:solidFill>
              </a:rPr>
              <a:t>独家</a:t>
            </a:r>
            <a:endParaRPr lang="en-US" altLang="zh-CN" sz="1100" dirty="0" smtClean="0">
              <a:solidFill>
                <a:srgbClr val="00B0F0"/>
              </a:solidFill>
            </a:endParaRPr>
          </a:p>
          <a:p>
            <a:pPr>
              <a:lnSpc>
                <a:spcPts val="1600"/>
              </a:lnSpc>
            </a:pPr>
            <a:r>
              <a:rPr lang="zh-CN" altLang="en-US" sz="1100" b="1" dirty="0" smtClean="0"/>
              <a:t>全球首个上市国家</a:t>
            </a:r>
            <a:r>
              <a:rPr lang="en-US" altLang="zh-CN" sz="1100" b="1" dirty="0" smtClean="0"/>
              <a:t>/</a:t>
            </a:r>
            <a:r>
              <a:rPr lang="zh-CN" altLang="en-US" sz="1100" b="1" dirty="0" smtClean="0"/>
              <a:t>地区及上市时间</a:t>
            </a:r>
            <a:r>
              <a:rPr lang="zh-CN" altLang="en-US" sz="1100" dirty="0" smtClean="0"/>
              <a:t>：</a:t>
            </a:r>
            <a:r>
              <a:rPr lang="zh-CN" altLang="en-US" sz="1100" dirty="0" smtClean="0">
                <a:solidFill>
                  <a:srgbClr val="00B0F0"/>
                </a:solidFill>
              </a:rPr>
              <a:t>挪威，</a:t>
            </a:r>
            <a:r>
              <a:rPr lang="en-US" altLang="zh-CN" sz="1100" dirty="0" smtClean="0">
                <a:solidFill>
                  <a:srgbClr val="00B0F0"/>
                </a:solidFill>
              </a:rPr>
              <a:t>1971.04</a:t>
            </a:r>
          </a:p>
          <a:p>
            <a:pPr>
              <a:lnSpc>
                <a:spcPts val="1600"/>
              </a:lnSpc>
            </a:pPr>
            <a:r>
              <a:rPr lang="zh-CN" altLang="en-US" sz="1100" b="1" dirty="0" smtClean="0"/>
              <a:t>是否为</a:t>
            </a:r>
            <a:r>
              <a:rPr lang="en-US" altLang="zh-CN" sz="1100" b="1" dirty="0" smtClean="0"/>
              <a:t>OTC</a:t>
            </a:r>
            <a:r>
              <a:rPr lang="zh-CN" altLang="en-US" sz="1100" b="1" dirty="0" smtClean="0"/>
              <a:t>药品</a:t>
            </a:r>
            <a:r>
              <a:rPr lang="zh-CN" altLang="en-US" sz="1100" dirty="0" smtClean="0"/>
              <a:t>：</a:t>
            </a:r>
            <a:r>
              <a:rPr lang="zh-CN" altLang="en-US" sz="1100" dirty="0" smtClean="0">
                <a:solidFill>
                  <a:srgbClr val="00B0F0"/>
                </a:solidFill>
              </a:rPr>
              <a:t>否</a:t>
            </a:r>
            <a:endParaRPr lang="en-US" altLang="zh-CN" sz="1100" dirty="0" smtClean="0">
              <a:solidFill>
                <a:srgbClr val="00B0F0"/>
              </a:solidFill>
            </a:endParaRPr>
          </a:p>
          <a:p>
            <a:pPr>
              <a:lnSpc>
                <a:spcPts val="1600"/>
              </a:lnSpc>
            </a:pPr>
            <a:r>
              <a:rPr lang="zh-CN" altLang="en-US" sz="1100" b="1" dirty="0" smtClean="0"/>
              <a:t>参照药品建议</a:t>
            </a:r>
            <a:r>
              <a:rPr lang="zh-CN" altLang="en-US" sz="1100" dirty="0" smtClean="0"/>
              <a:t>：</a:t>
            </a:r>
            <a:r>
              <a:rPr lang="zh-CN" altLang="en-US" sz="1100" dirty="0" smtClean="0">
                <a:solidFill>
                  <a:srgbClr val="00B0F0"/>
                </a:solidFill>
              </a:rPr>
              <a:t>磷霉素氨丁三醇散</a:t>
            </a:r>
            <a:endParaRPr lang="en-US" altLang="zh-CN" sz="1100" dirty="0" smtClean="0">
              <a:solidFill>
                <a:srgbClr val="00B0F0"/>
              </a:solidFill>
            </a:endParaRPr>
          </a:p>
          <a:p>
            <a:r>
              <a:rPr lang="zh-CN" altLang="en-US" sz="1100" b="1" dirty="0" smtClean="0"/>
              <a:t>优势和不足：</a:t>
            </a:r>
            <a:r>
              <a:rPr lang="zh-CN" altLang="en-US" sz="1100" dirty="0" smtClean="0">
                <a:solidFill>
                  <a:srgbClr val="00B0F0"/>
                </a:solidFill>
              </a:rPr>
              <a:t>马尿酸乌洛托品片为非抗生素类西药，较磷霉素氨丁三醇散可有效降低抗生素使用耐药性，减少抗生素用药剂量。但日均治疗费用相对较高。</a:t>
            </a:r>
            <a:endParaRPr lang="en-US" altLang="zh-CN" sz="1100" dirty="0" smtClean="0">
              <a:solidFill>
                <a:srgbClr val="00B0F0"/>
              </a:solidFill>
            </a:endParaRPr>
          </a:p>
          <a:p>
            <a:endParaRPr lang="zh-CN" altLang="en-US"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457200" y="381000"/>
            <a:ext cx="5897880" cy="3861816"/>
            <a:chOff x="480059" y="252984"/>
            <a:chExt cx="5897880" cy="3861816"/>
          </a:xfrm>
        </p:grpSpPr>
        <p:sp>
          <p:nvSpPr>
            <p:cNvPr id="4" name="object 4"/>
            <p:cNvSpPr/>
            <p:nvPr/>
          </p:nvSpPr>
          <p:spPr>
            <a:xfrm>
              <a:off x="480059" y="2529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59" y="329184"/>
              <a:ext cx="129541" cy="3785616"/>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80059" y="571500"/>
              <a:ext cx="667512" cy="364236"/>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731519" y="693483"/>
              <a:ext cx="202755" cy="164655"/>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6248400" y="329184"/>
              <a:ext cx="129539" cy="3785616"/>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267968" y="667562"/>
              <a:ext cx="1193342" cy="187528"/>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824484" y="1207009"/>
              <a:ext cx="265175" cy="265175"/>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474470" y="990600"/>
              <a:ext cx="300989" cy="104394"/>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1480565" y="1672591"/>
              <a:ext cx="599694" cy="104393"/>
            </a:xfrm>
            <a:prstGeom prst="rect">
              <a:avLst/>
            </a:prstGeom>
            <a:blipFill>
              <a:blip r:embed="rId10" cstate="print"/>
              <a:stretch>
                <a:fillRect/>
              </a:stretch>
            </a:blipFill>
          </p:spPr>
          <p:txBody>
            <a:bodyPr wrap="square" lIns="0" tIns="0" rIns="0" bIns="0" rtlCol="0"/>
            <a:lstStyle/>
            <a:p>
              <a:endParaRPr/>
            </a:p>
          </p:txBody>
        </p:sp>
        <p:sp>
          <p:nvSpPr>
            <p:cNvPr id="13" name="object 13"/>
            <p:cNvSpPr/>
            <p:nvPr/>
          </p:nvSpPr>
          <p:spPr>
            <a:xfrm>
              <a:off x="806196" y="1949196"/>
              <a:ext cx="283463" cy="284988"/>
            </a:xfrm>
            <a:prstGeom prst="rect">
              <a:avLst/>
            </a:prstGeom>
            <a:blipFill>
              <a:blip r:embed="rId11" cstate="print"/>
              <a:stretch>
                <a:fillRect/>
              </a:stretch>
            </a:blipFill>
          </p:spPr>
          <p:txBody>
            <a:bodyPr wrap="square" lIns="0" tIns="0" rIns="0" bIns="0" rtlCol="0"/>
            <a:lstStyle/>
            <a:p>
              <a:endParaRPr/>
            </a:p>
          </p:txBody>
        </p:sp>
        <p:sp>
          <p:nvSpPr>
            <p:cNvPr id="14" name="object 14"/>
            <p:cNvSpPr/>
            <p:nvPr/>
          </p:nvSpPr>
          <p:spPr>
            <a:xfrm>
              <a:off x="792480" y="3080005"/>
              <a:ext cx="297179" cy="297179"/>
            </a:xfrm>
            <a:prstGeom prst="rect">
              <a:avLst/>
            </a:prstGeom>
            <a:blipFill>
              <a:blip r:embed="rId11" cstate="print"/>
              <a:stretch>
                <a:fillRect/>
              </a:stretch>
            </a:blipFill>
          </p:spPr>
          <p:txBody>
            <a:bodyPr wrap="square" lIns="0" tIns="0" rIns="0" bIns="0" rtlCol="0"/>
            <a:lstStyle/>
            <a:p>
              <a:endParaRPr/>
            </a:p>
          </p:txBody>
        </p:sp>
        <p:sp>
          <p:nvSpPr>
            <p:cNvPr id="15" name="object 15"/>
            <p:cNvSpPr/>
            <p:nvPr/>
          </p:nvSpPr>
          <p:spPr>
            <a:xfrm>
              <a:off x="1453133" y="2817115"/>
              <a:ext cx="398526" cy="102869"/>
            </a:xfrm>
            <a:prstGeom prst="rect">
              <a:avLst/>
            </a:prstGeom>
            <a:blipFill>
              <a:blip r:embed="rId12" cstate="print"/>
              <a:stretch>
                <a:fillRect/>
              </a:stretch>
            </a:blipFill>
          </p:spPr>
          <p:txBody>
            <a:bodyPr wrap="square" lIns="0" tIns="0" rIns="0" bIns="0" rtlCol="0"/>
            <a:lstStyle/>
            <a:p>
              <a:endParaRPr/>
            </a:p>
          </p:txBody>
        </p:sp>
        <p:sp>
          <p:nvSpPr>
            <p:cNvPr id="16" name="object 16"/>
            <p:cNvSpPr/>
            <p:nvPr/>
          </p:nvSpPr>
          <p:spPr>
            <a:xfrm>
              <a:off x="1517903" y="1143000"/>
              <a:ext cx="257556" cy="45719"/>
            </a:xfrm>
            <a:prstGeom prst="rect">
              <a:avLst/>
            </a:prstGeom>
            <a:blipFill>
              <a:blip r:embed="rId13" cstate="print"/>
              <a:stretch>
                <a:fillRect/>
              </a:stretch>
            </a:blipFill>
          </p:spPr>
          <p:txBody>
            <a:bodyPr wrap="square" lIns="0" tIns="0" rIns="0" bIns="0" rtlCol="0"/>
            <a:lstStyle/>
            <a:p>
              <a:endParaRPr dirty="0"/>
            </a:p>
          </p:txBody>
        </p:sp>
        <p:sp>
          <p:nvSpPr>
            <p:cNvPr id="17" name="object 17"/>
            <p:cNvSpPr/>
            <p:nvPr/>
          </p:nvSpPr>
          <p:spPr>
            <a:xfrm>
              <a:off x="1519428" y="1853184"/>
              <a:ext cx="256031" cy="45719"/>
            </a:xfrm>
            <a:prstGeom prst="rect">
              <a:avLst/>
            </a:prstGeom>
            <a:blipFill>
              <a:blip r:embed="rId13" cstate="print"/>
              <a:stretch>
                <a:fillRect/>
              </a:stretch>
            </a:blipFill>
          </p:spPr>
          <p:txBody>
            <a:bodyPr wrap="square" lIns="0" tIns="0" rIns="0" bIns="0" rtlCol="0"/>
            <a:lstStyle/>
            <a:p>
              <a:endParaRPr/>
            </a:p>
          </p:txBody>
        </p:sp>
        <p:sp>
          <p:nvSpPr>
            <p:cNvPr id="18" name="object 18"/>
            <p:cNvSpPr/>
            <p:nvPr/>
          </p:nvSpPr>
          <p:spPr>
            <a:xfrm>
              <a:off x="1519427" y="3026665"/>
              <a:ext cx="256032" cy="45719"/>
            </a:xfrm>
            <a:prstGeom prst="rect">
              <a:avLst/>
            </a:prstGeom>
            <a:blipFill>
              <a:blip r:embed="rId13" cstate="print"/>
              <a:stretch>
                <a:fillRect/>
              </a:stretch>
            </a:blipFill>
          </p:spPr>
          <p:txBody>
            <a:bodyPr wrap="square" lIns="0" tIns="0" rIns="0" bIns="0" rtlCol="0"/>
            <a:lstStyle/>
            <a:p>
              <a:endParaRPr/>
            </a:p>
          </p:txBody>
        </p:sp>
        <p:sp>
          <p:nvSpPr>
            <p:cNvPr id="24" name="object 24"/>
            <p:cNvSpPr/>
            <p:nvPr/>
          </p:nvSpPr>
          <p:spPr>
            <a:xfrm>
              <a:off x="2666999" y="3046463"/>
              <a:ext cx="209537" cy="188226"/>
            </a:xfrm>
            <a:prstGeom prst="rect">
              <a:avLst/>
            </a:prstGeom>
            <a:blipFill>
              <a:blip r:embed="rId14" cstate="print"/>
              <a:stretch>
                <a:fillRect/>
              </a:stretch>
            </a:blipFill>
          </p:spPr>
          <p:txBody>
            <a:bodyPr wrap="square" lIns="0" tIns="0" rIns="0" bIns="0" rtlCol="0"/>
            <a:lstStyle/>
            <a:p>
              <a:endParaRPr/>
            </a:p>
          </p:txBody>
        </p:sp>
        <p:sp>
          <p:nvSpPr>
            <p:cNvPr id="26" name="object 26"/>
            <p:cNvSpPr/>
            <p:nvPr/>
          </p:nvSpPr>
          <p:spPr>
            <a:xfrm>
              <a:off x="3616452" y="3046463"/>
              <a:ext cx="211086" cy="188226"/>
            </a:xfrm>
            <a:prstGeom prst="rect">
              <a:avLst/>
            </a:prstGeom>
            <a:blipFill>
              <a:blip r:embed="rId15" cstate="print"/>
              <a:stretch>
                <a:fillRect/>
              </a:stretch>
            </a:blipFill>
          </p:spPr>
          <p:txBody>
            <a:bodyPr wrap="square" lIns="0" tIns="0" rIns="0" bIns="0" rtlCol="0"/>
            <a:lstStyle/>
            <a:p>
              <a:endParaRPr/>
            </a:p>
          </p:txBody>
        </p:sp>
      </p:grpSp>
      <p:sp>
        <p:nvSpPr>
          <p:cNvPr id="28" name="object 28"/>
          <p:cNvSpPr/>
          <p:nvPr/>
        </p:nvSpPr>
        <p:spPr>
          <a:xfrm>
            <a:off x="457200" y="457200"/>
            <a:ext cx="5897880" cy="3784651"/>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29" name="TextBox 28"/>
          <p:cNvSpPr txBox="1"/>
          <p:nvPr/>
        </p:nvSpPr>
        <p:spPr>
          <a:xfrm>
            <a:off x="1371600" y="1371600"/>
            <a:ext cx="4800600" cy="369332"/>
          </a:xfrm>
          <a:prstGeom prst="rect">
            <a:avLst/>
          </a:prstGeom>
          <a:noFill/>
        </p:spPr>
        <p:txBody>
          <a:bodyPr wrap="square" rtlCol="0">
            <a:spAutoFit/>
          </a:bodyPr>
          <a:lstStyle/>
          <a:p>
            <a:r>
              <a:rPr lang="zh-CN" altLang="zh-CN" sz="900" dirty="0" smtClean="0">
                <a:latin typeface="+mn-ea"/>
              </a:rPr>
              <a:t>对于需要长期治疗的复发性泌尿系感染患者</a:t>
            </a:r>
            <a:r>
              <a:rPr lang="en-US" altLang="zh-CN" sz="900" dirty="0" smtClean="0">
                <a:latin typeface="+mn-ea"/>
              </a:rPr>
              <a:t>,</a:t>
            </a:r>
            <a:r>
              <a:rPr lang="zh-CN" altLang="zh-CN" sz="900" dirty="0" smtClean="0">
                <a:latin typeface="+mn-ea"/>
              </a:rPr>
              <a:t>本品可用于经常反复发作泌尿系感染的预防或抑制治疗。本品仅可用于其他合适的抗菌药物将感染清除后使用。</a:t>
            </a:r>
            <a:endParaRPr lang="zh-CN" altLang="zh-CN" sz="900" dirty="0">
              <a:latin typeface="+mn-ea"/>
            </a:endParaRPr>
          </a:p>
        </p:txBody>
      </p:sp>
      <p:sp>
        <p:nvSpPr>
          <p:cNvPr id="32" name="TextBox 31"/>
          <p:cNvSpPr txBox="1"/>
          <p:nvPr/>
        </p:nvSpPr>
        <p:spPr>
          <a:xfrm>
            <a:off x="1371600" y="2057400"/>
            <a:ext cx="4800600" cy="784830"/>
          </a:xfrm>
          <a:prstGeom prst="rect">
            <a:avLst/>
          </a:prstGeom>
          <a:noFill/>
        </p:spPr>
        <p:txBody>
          <a:bodyPr wrap="square" rtlCol="0">
            <a:spAutoFit/>
          </a:bodyPr>
          <a:lstStyle/>
          <a:p>
            <a:r>
              <a:rPr lang="zh-CN" altLang="en-US" sz="900" dirty="0" smtClean="0">
                <a:latin typeface="+mn-ea"/>
              </a:rPr>
              <a:t>尿路感染是尿路上皮对细菌侵入的炎症反应，通常伴随有细菌尿和脓尿。尿路感染目前是仅次于呼吸道感染的第二大感染性疾病，估计全球每年至少有</a:t>
            </a:r>
            <a:r>
              <a:rPr lang="en-US" altLang="zh-CN" sz="900" dirty="0" smtClean="0">
                <a:latin typeface="+mn-ea"/>
              </a:rPr>
              <a:t>2.5</a:t>
            </a:r>
            <a:r>
              <a:rPr lang="zh-CN" altLang="en-US" sz="900" dirty="0" smtClean="0">
                <a:latin typeface="+mn-ea"/>
              </a:rPr>
              <a:t>亿人发病，大约有</a:t>
            </a:r>
            <a:r>
              <a:rPr lang="en-US" altLang="zh-CN" sz="900" dirty="0" smtClean="0">
                <a:latin typeface="+mn-ea"/>
              </a:rPr>
              <a:t>50</a:t>
            </a:r>
            <a:r>
              <a:rPr lang="zh-CN" altLang="en-US" sz="900" dirty="0" smtClean="0">
                <a:latin typeface="+mn-ea"/>
              </a:rPr>
              <a:t>％的女性一生中会患</a:t>
            </a:r>
            <a:r>
              <a:rPr lang="en-US" altLang="zh-CN" sz="900" dirty="0" smtClean="0">
                <a:latin typeface="+mn-ea"/>
              </a:rPr>
              <a:t>1</a:t>
            </a:r>
            <a:r>
              <a:rPr lang="zh-CN" altLang="en-US" sz="900" dirty="0" smtClean="0">
                <a:latin typeface="+mn-ea"/>
              </a:rPr>
              <a:t>次尿路感染，</a:t>
            </a:r>
            <a:r>
              <a:rPr lang="en-US" altLang="zh-CN" sz="900" dirty="0" smtClean="0">
                <a:latin typeface="+mn-ea"/>
              </a:rPr>
              <a:t>25</a:t>
            </a:r>
            <a:r>
              <a:rPr lang="zh-CN" altLang="en-US" sz="900" dirty="0" smtClean="0">
                <a:latin typeface="+mn-ea"/>
              </a:rPr>
              <a:t>％的患者在</a:t>
            </a:r>
            <a:r>
              <a:rPr lang="en-US" altLang="zh-CN" sz="900" dirty="0" smtClean="0">
                <a:latin typeface="+mn-ea"/>
              </a:rPr>
              <a:t>6</a:t>
            </a:r>
            <a:r>
              <a:rPr lang="zh-CN" altLang="en-US" sz="900" dirty="0" smtClean="0">
                <a:latin typeface="+mn-ea"/>
              </a:rPr>
              <a:t>个月内会复发。近</a:t>
            </a:r>
            <a:r>
              <a:rPr lang="en-US" altLang="zh-CN" sz="900" dirty="0" smtClean="0">
                <a:latin typeface="+mn-ea"/>
              </a:rPr>
              <a:t>30</a:t>
            </a:r>
            <a:r>
              <a:rPr lang="zh-CN" altLang="en-US" sz="900" dirty="0" smtClean="0">
                <a:latin typeface="+mn-ea"/>
              </a:rPr>
              <a:t>年来我国尿路感染的发病例数和死亡例数均有增加，但总的标化发病率和标化死亡率相</a:t>
            </a:r>
            <a:r>
              <a:rPr lang="en-US" altLang="zh-CN" sz="900" dirty="0" smtClean="0">
                <a:latin typeface="+mn-ea"/>
              </a:rPr>
              <a:t>1990</a:t>
            </a:r>
            <a:r>
              <a:rPr lang="zh-CN" altLang="en-US" sz="900" dirty="0" smtClean="0">
                <a:latin typeface="+mn-ea"/>
              </a:rPr>
              <a:t>年都有所下降。值得注意的是，发病率在近</a:t>
            </a:r>
            <a:r>
              <a:rPr lang="en-US" altLang="zh-CN" sz="900" dirty="0" smtClean="0">
                <a:latin typeface="+mn-ea"/>
              </a:rPr>
              <a:t>10</a:t>
            </a:r>
            <a:r>
              <a:rPr lang="zh-CN" altLang="en-US" sz="900" dirty="0" smtClean="0">
                <a:latin typeface="+mn-ea"/>
              </a:rPr>
              <a:t>年有回升的趋势，这可能与细菌耐药等因素有关。</a:t>
            </a:r>
            <a:endParaRPr lang="zh-CN" altLang="en-US" sz="900" dirty="0">
              <a:latin typeface="+mn-ea"/>
            </a:endParaRPr>
          </a:p>
        </p:txBody>
      </p:sp>
      <p:sp>
        <p:nvSpPr>
          <p:cNvPr id="33" name="TextBox 32"/>
          <p:cNvSpPr txBox="1"/>
          <p:nvPr/>
        </p:nvSpPr>
        <p:spPr>
          <a:xfrm>
            <a:off x="1371600" y="3200400"/>
            <a:ext cx="4724400" cy="907941"/>
          </a:xfrm>
          <a:prstGeom prst="rect">
            <a:avLst/>
          </a:prstGeom>
          <a:noFill/>
        </p:spPr>
        <p:txBody>
          <a:bodyPr wrap="square" rtlCol="0">
            <a:spAutoFit/>
          </a:bodyPr>
          <a:lstStyle/>
          <a:p>
            <a:r>
              <a:rPr lang="zh-CN" altLang="zh-CN" sz="900" b="1" dirty="0" smtClean="0">
                <a:latin typeface="+mn-ea"/>
              </a:rPr>
              <a:t>成人</a:t>
            </a:r>
            <a:r>
              <a:rPr lang="en-US" altLang="zh-CN" sz="900" dirty="0" smtClean="0">
                <a:latin typeface="+mn-ea"/>
              </a:rPr>
              <a:t>  </a:t>
            </a:r>
            <a:r>
              <a:rPr lang="zh-CN" altLang="zh-CN" sz="900" dirty="0" smtClean="0">
                <a:latin typeface="+mn-ea"/>
              </a:rPr>
              <a:t>一次</a:t>
            </a:r>
            <a:r>
              <a:rPr lang="en-US" altLang="zh-CN" sz="900" dirty="0" smtClean="0">
                <a:latin typeface="+mn-ea"/>
              </a:rPr>
              <a:t>1.0g</a:t>
            </a:r>
            <a:r>
              <a:rPr lang="zh-CN" altLang="zh-CN" sz="900" dirty="0" smtClean="0">
                <a:latin typeface="+mn-ea"/>
              </a:rPr>
              <a:t>，一日</a:t>
            </a:r>
            <a:r>
              <a:rPr lang="en-US" altLang="zh-CN" sz="900" dirty="0" smtClean="0">
                <a:latin typeface="+mn-ea"/>
              </a:rPr>
              <a:t>2</a:t>
            </a:r>
            <a:r>
              <a:rPr lang="zh-CN" altLang="zh-CN" sz="900" dirty="0" smtClean="0">
                <a:latin typeface="+mn-ea"/>
              </a:rPr>
              <a:t>次（早、晚各</a:t>
            </a:r>
            <a:r>
              <a:rPr lang="en-US" altLang="zh-CN" sz="900" dirty="0" smtClean="0">
                <a:latin typeface="+mn-ea"/>
              </a:rPr>
              <a:t>1</a:t>
            </a:r>
            <a:r>
              <a:rPr lang="zh-CN" altLang="zh-CN" sz="900" dirty="0" smtClean="0">
                <a:latin typeface="+mn-ea"/>
              </a:rPr>
              <a:t>次）</a:t>
            </a:r>
          </a:p>
          <a:p>
            <a:r>
              <a:rPr lang="zh-CN" altLang="zh-CN" sz="900" b="1" dirty="0" smtClean="0">
                <a:latin typeface="+mn-ea"/>
              </a:rPr>
              <a:t>小儿</a:t>
            </a:r>
            <a:r>
              <a:rPr lang="en-US" altLang="zh-CN" sz="900" dirty="0" smtClean="0">
                <a:latin typeface="+mn-ea"/>
              </a:rPr>
              <a:t>  12</a:t>
            </a:r>
            <a:r>
              <a:rPr lang="zh-CN" altLang="zh-CN" sz="900" dirty="0" smtClean="0">
                <a:latin typeface="+mn-ea"/>
              </a:rPr>
              <a:t>岁以上小儿：一次</a:t>
            </a:r>
            <a:r>
              <a:rPr lang="en-US" altLang="zh-CN" sz="900" dirty="0" smtClean="0">
                <a:latin typeface="+mn-ea"/>
              </a:rPr>
              <a:t>1.0g</a:t>
            </a:r>
            <a:r>
              <a:rPr lang="zh-CN" altLang="zh-CN" sz="900" dirty="0" smtClean="0">
                <a:latin typeface="+mn-ea"/>
              </a:rPr>
              <a:t>，一日</a:t>
            </a:r>
            <a:r>
              <a:rPr lang="en-US" altLang="zh-CN" sz="900" dirty="0" smtClean="0">
                <a:latin typeface="+mn-ea"/>
              </a:rPr>
              <a:t>2</a:t>
            </a:r>
            <a:r>
              <a:rPr lang="zh-CN" altLang="zh-CN" sz="900" dirty="0" smtClean="0">
                <a:latin typeface="+mn-ea"/>
              </a:rPr>
              <a:t>次（早、晚各</a:t>
            </a:r>
            <a:r>
              <a:rPr lang="en-US" altLang="zh-CN" sz="900" dirty="0" smtClean="0">
                <a:latin typeface="+mn-ea"/>
              </a:rPr>
              <a:t>1</a:t>
            </a:r>
            <a:r>
              <a:rPr lang="zh-CN" altLang="zh-CN" sz="900" dirty="0" smtClean="0">
                <a:latin typeface="+mn-ea"/>
              </a:rPr>
              <a:t>次）；</a:t>
            </a:r>
            <a:r>
              <a:rPr lang="en-US" altLang="zh-CN" sz="900" dirty="0" smtClean="0">
                <a:latin typeface="+mn-ea"/>
              </a:rPr>
              <a:t>6</a:t>
            </a:r>
            <a:r>
              <a:rPr lang="zh-CN" altLang="zh-CN" sz="900" dirty="0" smtClean="0">
                <a:latin typeface="+mn-ea"/>
              </a:rPr>
              <a:t>～</a:t>
            </a:r>
            <a:r>
              <a:rPr lang="en-US" altLang="zh-CN" sz="900" dirty="0" smtClean="0">
                <a:latin typeface="+mn-ea"/>
              </a:rPr>
              <a:t>12</a:t>
            </a:r>
            <a:r>
              <a:rPr lang="zh-CN" altLang="zh-CN" sz="900" dirty="0" smtClean="0">
                <a:latin typeface="+mn-ea"/>
              </a:rPr>
              <a:t>岁小儿：一次</a:t>
            </a:r>
            <a:r>
              <a:rPr lang="en-US" altLang="zh-CN" sz="900" dirty="0" smtClean="0">
                <a:latin typeface="+mn-ea"/>
              </a:rPr>
              <a:t>0.5g</a:t>
            </a:r>
            <a:r>
              <a:rPr lang="zh-CN" altLang="zh-CN" sz="900" dirty="0" smtClean="0">
                <a:latin typeface="+mn-ea"/>
              </a:rPr>
              <a:t>～</a:t>
            </a:r>
            <a:r>
              <a:rPr lang="en-US" altLang="zh-CN" sz="900" dirty="0" smtClean="0">
                <a:latin typeface="+mn-ea"/>
              </a:rPr>
              <a:t>1g</a:t>
            </a:r>
            <a:r>
              <a:rPr lang="zh-CN" altLang="zh-CN" sz="900" dirty="0" smtClean="0">
                <a:latin typeface="+mn-ea"/>
              </a:rPr>
              <a:t>，一日</a:t>
            </a:r>
            <a:r>
              <a:rPr lang="en-US" altLang="zh-CN" sz="900" dirty="0" smtClean="0">
                <a:latin typeface="+mn-ea"/>
              </a:rPr>
              <a:t>2</a:t>
            </a:r>
            <a:r>
              <a:rPr lang="zh-CN" altLang="zh-CN" sz="900" dirty="0" smtClean="0">
                <a:latin typeface="+mn-ea"/>
              </a:rPr>
              <a:t>次（早、晚各</a:t>
            </a:r>
            <a:r>
              <a:rPr lang="en-US" altLang="zh-CN" sz="900" dirty="0" smtClean="0">
                <a:latin typeface="+mn-ea"/>
              </a:rPr>
              <a:t>1</a:t>
            </a:r>
            <a:r>
              <a:rPr lang="zh-CN" altLang="zh-CN" sz="900" dirty="0" smtClean="0">
                <a:latin typeface="+mn-ea"/>
              </a:rPr>
              <a:t>次）。</a:t>
            </a:r>
          </a:p>
          <a:p>
            <a:r>
              <a:rPr lang="zh-CN" altLang="zh-CN" sz="900" dirty="0" smtClean="0">
                <a:latin typeface="+mn-ea"/>
              </a:rPr>
              <a:t>由于本品在酸性尿中的抗菌活性较高，因此应考虑限制碱性食物和药物。必要时，可根据尿液</a:t>
            </a:r>
            <a:r>
              <a:rPr lang="en-US" altLang="zh-CN" sz="900" dirty="0" smtClean="0">
                <a:latin typeface="+mn-ea"/>
              </a:rPr>
              <a:t>PH</a:t>
            </a:r>
            <a:r>
              <a:rPr lang="zh-CN" altLang="zh-CN" sz="900" dirty="0" smtClean="0">
                <a:latin typeface="+mn-ea"/>
              </a:rPr>
              <a:t>值和临床表现对尿液进行酸化。应根据反复的尿培养结果来观察疗效。</a:t>
            </a:r>
            <a:endParaRPr lang="zh-CN" altLang="en-US" sz="900" dirty="0">
              <a:latin typeface="+mn-ea"/>
            </a:endParaRPr>
          </a:p>
          <a:p>
            <a:endParaRPr lang="zh-CN" altLang="en-US" sz="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33400" y="609600"/>
            <a:ext cx="5920739" cy="3317747"/>
            <a:chOff x="457200" y="923544"/>
            <a:chExt cx="5920739" cy="3317747"/>
          </a:xfrm>
        </p:grpSpPr>
        <p:sp>
          <p:nvSpPr>
            <p:cNvPr id="3" name="object 3"/>
            <p:cNvSpPr/>
            <p:nvPr/>
          </p:nvSpPr>
          <p:spPr>
            <a:xfrm>
              <a:off x="480059"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80059" y="1344168"/>
              <a:ext cx="5897880" cy="24765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524000"/>
              <a:ext cx="5897880" cy="2228087"/>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1188719" y="923544"/>
              <a:ext cx="659891" cy="1341120"/>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1335023" y="1781606"/>
              <a:ext cx="352107" cy="246964"/>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1066800" y="2371344"/>
              <a:ext cx="699579" cy="225615"/>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1258823" y="2703576"/>
              <a:ext cx="349757" cy="102870"/>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295400" y="2819400"/>
              <a:ext cx="257556" cy="12191"/>
            </a:xfrm>
            <a:prstGeom prst="rect">
              <a:avLst/>
            </a:prstGeom>
            <a:blipFill>
              <a:blip r:embed="rId9" cstate="print"/>
              <a:stretch>
                <a:fillRect/>
              </a:stretch>
            </a:blipFill>
          </p:spPr>
          <p:txBody>
            <a:bodyPr wrap="square" lIns="0" tIns="0" rIns="0" bIns="0" rtlCol="0"/>
            <a:lstStyle/>
            <a:p>
              <a:endParaRPr/>
            </a:p>
          </p:txBody>
        </p:sp>
      </p:grpSp>
      <p:sp>
        <p:nvSpPr>
          <p:cNvPr id="12" name="object 12"/>
          <p:cNvSpPr txBox="1"/>
          <p:nvPr/>
        </p:nvSpPr>
        <p:spPr>
          <a:xfrm>
            <a:off x="1981200" y="838200"/>
            <a:ext cx="4191000" cy="2941190"/>
          </a:xfrm>
          <a:prstGeom prst="rect">
            <a:avLst/>
          </a:prstGeom>
        </p:spPr>
        <p:txBody>
          <a:bodyPr vert="horz" wrap="square" lIns="0" tIns="12065" rIns="0" bIns="0" rtlCol="0">
            <a:spAutoFit/>
          </a:bodyPr>
          <a:lstStyle/>
          <a:p>
            <a:pPr marL="12700" marR="5080" algn="just">
              <a:spcBef>
                <a:spcPts val="95"/>
              </a:spcBef>
            </a:pPr>
            <a:r>
              <a:rPr lang="zh-CN" altLang="en-US" sz="1000" b="1" spc="30" dirty="0" smtClean="0">
                <a:solidFill>
                  <a:schemeClr val="tx2">
                    <a:lumMod val="60000"/>
                    <a:lumOff val="40000"/>
                  </a:schemeClr>
                </a:solidFill>
                <a:latin typeface="+mn-ea"/>
                <a:cs typeface="UKIJ CJK"/>
              </a:rPr>
              <a:t>安全性信息：</a:t>
            </a:r>
            <a:endParaRPr lang="en-US" altLang="zh-CN" sz="1000" b="1" spc="30" dirty="0" err="1" smtClean="0">
              <a:solidFill>
                <a:schemeClr val="tx2">
                  <a:lumMod val="60000"/>
                  <a:lumOff val="40000"/>
                </a:schemeClr>
              </a:solidFill>
              <a:latin typeface="+mn-ea"/>
              <a:cs typeface="UKIJ CJK"/>
            </a:endParaRPr>
          </a:p>
          <a:p>
            <a:pPr marL="12700" marR="5080" algn="just">
              <a:spcBef>
                <a:spcPts val="95"/>
              </a:spcBef>
            </a:pPr>
            <a:r>
              <a:rPr lang="zh-CN" altLang="en-US" sz="900" spc="30" dirty="0" smtClean="0">
                <a:latin typeface="+mn-ea"/>
                <a:cs typeface="UKIJ CJK"/>
              </a:rPr>
              <a:t>药品不良反应监测情况：马尿酸乌洛托品片自</a:t>
            </a:r>
            <a:r>
              <a:rPr lang="en-US" altLang="zh-CN" sz="900" spc="30" dirty="0" smtClean="0">
                <a:latin typeface="+mn-ea"/>
                <a:cs typeface="UKIJ CJK"/>
              </a:rPr>
              <a:t>2002</a:t>
            </a:r>
            <a:r>
              <a:rPr lang="zh-CN" altLang="en-US" sz="900" spc="30" dirty="0" smtClean="0">
                <a:latin typeface="+mn-ea"/>
                <a:cs typeface="UKIJ CJK"/>
              </a:rPr>
              <a:t>年上市以来，未收到各国家或地区药监部门发布的安全性警告、黑框警告、撤市信息。我公司按照相关法规对本品进行不良反应进行监测及上报。近五年来，共收到服用马尿酸乌洛托品片出现不良反应约</a:t>
            </a:r>
            <a:r>
              <a:rPr lang="en-US" altLang="zh-CN" sz="900" spc="30" dirty="0" smtClean="0">
                <a:latin typeface="+mn-ea"/>
                <a:cs typeface="UKIJ CJK"/>
              </a:rPr>
              <a:t>200</a:t>
            </a:r>
            <a:r>
              <a:rPr lang="zh-CN" altLang="en-US" sz="900" spc="30" dirty="0" smtClean="0">
                <a:latin typeface="+mn-ea"/>
                <a:cs typeface="UKIJ CJK"/>
              </a:rPr>
              <a:t>例。该产品不良反应主要涉及消化系统（腹痛、腹胀、恶心、呕吐、便秘、胃痛等）、皮肤系统（皮疹、瘙痒、皮炎等）、泌尿系统（血尿、尿频、尿痛、排尿困难等）等。从目前来看，该产品不良反应结果情况较好，目标人群未发生改变，报告频率并未有明显增加的迹象，总体安全性可控。</a:t>
            </a:r>
          </a:p>
          <a:p>
            <a:pPr marL="12700" marR="5080" algn="just">
              <a:spcBef>
                <a:spcPts val="95"/>
              </a:spcBef>
            </a:pPr>
            <a:r>
              <a:rPr lang="zh-CN" altLang="en-US" sz="900" spc="30" dirty="0" smtClean="0">
                <a:latin typeface="+mn-ea"/>
                <a:cs typeface="UKIJ CJK"/>
              </a:rPr>
              <a:t>相关文献报告药品安全性：马尿酸乌洛托品片临床应用副作用发生率为</a:t>
            </a:r>
            <a:r>
              <a:rPr lang="en-US" altLang="zh-CN" sz="900" spc="30" dirty="0" smtClean="0">
                <a:latin typeface="+mn-ea"/>
                <a:cs typeface="UKIJ CJK"/>
              </a:rPr>
              <a:t>4.1%</a:t>
            </a:r>
            <a:r>
              <a:rPr lang="zh-CN" altLang="en-US" sz="900" spc="30" dirty="0" smtClean="0">
                <a:latin typeface="+mn-ea"/>
                <a:cs typeface="UKIJ CJK"/>
              </a:rPr>
              <a:t>，基本与安慰剂相当，明显低于抗生素使用副作用发生率</a:t>
            </a:r>
            <a:r>
              <a:rPr lang="en-US" altLang="zh-CN" sz="900" spc="30" dirty="0" smtClean="0">
                <a:latin typeface="+mn-ea"/>
                <a:cs typeface="UKIJ CJK"/>
              </a:rPr>
              <a:t>13.9%</a:t>
            </a:r>
            <a:r>
              <a:rPr lang="zh-CN" altLang="en-US" sz="900" spc="30" dirty="0" smtClean="0">
                <a:latin typeface="+mn-ea"/>
                <a:cs typeface="UKIJ CJK"/>
              </a:rPr>
              <a:t>。</a:t>
            </a:r>
            <a:endParaRPr lang="en-US" altLang="zh-CN" sz="900" spc="30" dirty="0" smtClean="0">
              <a:latin typeface="+mn-ea"/>
              <a:cs typeface="UKIJ CJK"/>
            </a:endParaRPr>
          </a:p>
          <a:p>
            <a:pPr marL="12700" marR="5080" algn="just">
              <a:spcBef>
                <a:spcPts val="95"/>
              </a:spcBef>
            </a:pPr>
            <a:endParaRPr lang="en-US" sz="900" b="1" spc="30" dirty="0" smtClean="0">
              <a:solidFill>
                <a:schemeClr val="tx2">
                  <a:lumMod val="60000"/>
                  <a:lumOff val="40000"/>
                </a:schemeClr>
              </a:solidFill>
              <a:latin typeface="+mn-ea"/>
              <a:cs typeface="UKIJ CJK"/>
            </a:endParaRPr>
          </a:p>
          <a:p>
            <a:pPr marL="12700" marR="5080" algn="just">
              <a:spcBef>
                <a:spcPts val="95"/>
              </a:spcBef>
            </a:pPr>
            <a:r>
              <a:rPr lang="zh-CN" altLang="en-US" sz="1000" b="1" spc="30" dirty="0" smtClean="0">
                <a:solidFill>
                  <a:schemeClr val="tx2">
                    <a:lumMod val="60000"/>
                    <a:lumOff val="40000"/>
                  </a:schemeClr>
                </a:solidFill>
                <a:latin typeface="+mn-ea"/>
                <a:cs typeface="UKIJ CJK"/>
              </a:rPr>
              <a:t>国内外不良反应情况：</a:t>
            </a:r>
            <a:endParaRPr lang="en-US" sz="1000" b="1" spc="30" dirty="0" smtClean="0">
              <a:solidFill>
                <a:srgbClr val="FF0000"/>
              </a:solidFill>
              <a:latin typeface="+mn-ea"/>
              <a:cs typeface="UKIJ CJK"/>
            </a:endParaRPr>
          </a:p>
          <a:p>
            <a:pPr marL="12700" marR="5080" algn="just">
              <a:spcBef>
                <a:spcPts val="95"/>
              </a:spcBef>
            </a:pPr>
            <a:r>
              <a:rPr lang="zh-CN" altLang="zh-CN" sz="900" dirty="0" smtClean="0">
                <a:latin typeface="+mn-ea"/>
              </a:rPr>
              <a:t>偶有胃肠不适、恶心、呕吐、下腹痛、腹泻、尿痛、尿频、尿道口烧灼感、血尿、蛋白尿、排尿困难、膀胱炎和药疹、皮肤瘙痒等。严重时可造成肾和膀胱损害</a:t>
            </a:r>
            <a:r>
              <a:rPr lang="zh-CN" altLang="en-US" sz="900" dirty="0" smtClean="0">
                <a:latin typeface="+mn-ea"/>
              </a:rPr>
              <a:t>。</a:t>
            </a:r>
            <a:endParaRPr lang="en-US" altLang="zh-CN" sz="900" dirty="0" smtClean="0">
              <a:latin typeface="+mn-ea"/>
            </a:endParaRPr>
          </a:p>
          <a:p>
            <a:pPr marL="12700" marR="5080" algn="just">
              <a:spcBef>
                <a:spcPts val="95"/>
              </a:spcBef>
            </a:pPr>
            <a:endParaRPr lang="en-US" sz="900" b="1" spc="30" dirty="0" smtClean="0">
              <a:latin typeface="+mn-ea"/>
              <a:cs typeface="UKIJ CJK"/>
            </a:endParaRPr>
          </a:p>
          <a:p>
            <a:pPr marL="12700">
              <a:spcBef>
                <a:spcPts val="430"/>
              </a:spcBef>
            </a:pPr>
            <a:r>
              <a:rPr lang="zh-CN" altLang="en-US" sz="1000" b="1" spc="30" dirty="0" smtClean="0">
                <a:solidFill>
                  <a:schemeClr val="tx2">
                    <a:lumMod val="60000"/>
                    <a:lumOff val="40000"/>
                  </a:schemeClr>
                </a:solidFill>
                <a:latin typeface="+mn-ea"/>
                <a:cs typeface="UKIJ CJK"/>
              </a:rPr>
              <a:t>安全性方面优势和不足：</a:t>
            </a:r>
            <a:endParaRPr lang="en-US" sz="1000" b="1" spc="90" dirty="0" smtClean="0">
              <a:solidFill>
                <a:schemeClr val="tx2">
                  <a:lumMod val="60000"/>
                  <a:lumOff val="40000"/>
                </a:schemeClr>
              </a:solidFill>
              <a:latin typeface="+mn-ea"/>
              <a:cs typeface="UKIJ CJK"/>
            </a:endParaRPr>
          </a:p>
          <a:p>
            <a:r>
              <a:rPr lang="zh-CN" altLang="en-US" sz="900" dirty="0" smtClean="0">
                <a:latin typeface="+mn-ea"/>
              </a:rPr>
              <a:t>马尿酸乌洛托品片为非抗生素类西药，副作用发生率低于抗生素。目前对于泌尿感染的预防及治疗临床多用抗生素，会造成抗生素耐药风险，导致患者选择性耐药的发生，尿路感染出现反复发作及复杂化。使用马尿酸乌洛托品片可降低抗生素相关耐药性。</a:t>
            </a:r>
            <a:endParaRPr lang="en-US" sz="900" spc="90" dirty="0" smtClean="0">
              <a:latin typeface="+mn-ea"/>
              <a:cs typeface="UKIJ CJK"/>
            </a:endParaRPr>
          </a:p>
        </p:txBody>
      </p:sp>
      <p:sp>
        <p:nvSpPr>
          <p:cNvPr id="13" name="object 13"/>
          <p:cNvSpPr/>
          <p:nvPr/>
        </p:nvSpPr>
        <p:spPr>
          <a:xfrm>
            <a:off x="533400" y="6096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457200" y="416052"/>
            <a:ext cx="5951221" cy="3241548"/>
            <a:chOff x="480059" y="329184"/>
            <a:chExt cx="5951221" cy="3317748"/>
          </a:xfrm>
        </p:grpSpPr>
        <p:sp>
          <p:nvSpPr>
            <p:cNvPr id="4" name="object 4"/>
            <p:cNvSpPr/>
            <p:nvPr/>
          </p:nvSpPr>
          <p:spPr>
            <a:xfrm>
              <a:off x="480059" y="3291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59" y="749807"/>
              <a:ext cx="5897880" cy="24765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533400" y="838200"/>
              <a:ext cx="5897880" cy="2228088"/>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1188719" y="329184"/>
              <a:ext cx="659891" cy="134112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335023" y="1187246"/>
              <a:ext cx="346011" cy="246964"/>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066800" y="1828800"/>
              <a:ext cx="701090" cy="224091"/>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1254251" y="2109216"/>
              <a:ext cx="326897" cy="102869"/>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295400" y="2209800"/>
              <a:ext cx="257556" cy="12191"/>
            </a:xfrm>
            <a:prstGeom prst="rect">
              <a:avLst/>
            </a:prstGeom>
            <a:blipFill>
              <a:blip r:embed="rId9" cstate="print"/>
              <a:stretch>
                <a:fillRect/>
              </a:stretch>
            </a:blipFill>
          </p:spPr>
          <p:txBody>
            <a:bodyPr wrap="square" lIns="0" tIns="0" rIns="0" bIns="0" rtlCol="0"/>
            <a:lstStyle/>
            <a:p>
              <a:endParaRPr/>
            </a:p>
          </p:txBody>
        </p:sp>
      </p:grpSp>
      <p:sp>
        <p:nvSpPr>
          <p:cNvPr id="13" name="object 13"/>
          <p:cNvSpPr txBox="1"/>
          <p:nvPr/>
        </p:nvSpPr>
        <p:spPr>
          <a:xfrm>
            <a:off x="1905000" y="838200"/>
            <a:ext cx="4419600" cy="2219837"/>
          </a:xfrm>
          <a:prstGeom prst="rect">
            <a:avLst/>
          </a:prstGeom>
        </p:spPr>
        <p:txBody>
          <a:bodyPr vert="horz" wrap="square" lIns="0" tIns="64769" rIns="0" bIns="0" rtlCol="0">
            <a:spAutoFit/>
          </a:bodyPr>
          <a:lstStyle/>
          <a:p>
            <a:pPr marL="12700">
              <a:lnSpc>
                <a:spcPct val="100000"/>
              </a:lnSpc>
              <a:spcBef>
                <a:spcPts val="509"/>
              </a:spcBef>
            </a:pPr>
            <a:r>
              <a:rPr lang="zh-CN" altLang="en-US" sz="1000" b="1" spc="30" dirty="0" smtClean="0">
                <a:solidFill>
                  <a:schemeClr val="tx2">
                    <a:lumMod val="60000"/>
                    <a:lumOff val="40000"/>
                  </a:schemeClr>
                </a:solidFill>
                <a:latin typeface="+mn-ea"/>
                <a:cs typeface="UKIJ CJK"/>
              </a:rPr>
              <a:t>与对照药品疗效方面优势和不足：</a:t>
            </a:r>
            <a:endParaRPr lang="en-US" sz="1000" b="1" spc="90" dirty="0" smtClean="0">
              <a:solidFill>
                <a:schemeClr val="tx2">
                  <a:lumMod val="60000"/>
                  <a:lumOff val="40000"/>
                </a:schemeClr>
              </a:solidFill>
              <a:latin typeface="+mn-ea"/>
              <a:cs typeface="UKIJ CJK"/>
            </a:endParaRPr>
          </a:p>
          <a:p>
            <a:r>
              <a:rPr lang="zh-CN" altLang="en-US" sz="900" dirty="0" smtClean="0">
                <a:latin typeface="+mn-ea"/>
              </a:rPr>
              <a:t>与对照组相比，预防性使用乌洛托品可显著降低术后菌尿和</a:t>
            </a:r>
            <a:r>
              <a:rPr lang="en-US" altLang="zh-CN" sz="900" dirty="0" smtClean="0">
                <a:latin typeface="+mn-ea"/>
              </a:rPr>
              <a:t>UTI</a:t>
            </a:r>
            <a:r>
              <a:rPr lang="zh-CN" altLang="en-US" sz="900" dirty="0" smtClean="0">
                <a:latin typeface="+mn-ea"/>
              </a:rPr>
              <a:t>发生率，相比于低剂量抗生素具有非劣效性。显著降低无尿路异常人群</a:t>
            </a:r>
            <a:r>
              <a:rPr lang="en-US" altLang="zh-CN" sz="900" dirty="0" smtClean="0">
                <a:latin typeface="+mn-ea"/>
              </a:rPr>
              <a:t>UTI</a:t>
            </a:r>
            <a:r>
              <a:rPr lang="zh-CN" altLang="en-US" sz="900" dirty="0" smtClean="0">
                <a:latin typeface="+mn-ea"/>
              </a:rPr>
              <a:t>发生率。与抗生素相比，发生耐药的风险更低，有助于实现全球抗生素管理目标，减少抗生素滥用导致的疾病负担。</a:t>
            </a:r>
          </a:p>
          <a:p>
            <a:endParaRPr lang="en-US" sz="1000" b="1" spc="30" dirty="0" smtClean="0">
              <a:solidFill>
                <a:schemeClr val="tx2">
                  <a:lumMod val="60000"/>
                  <a:lumOff val="40000"/>
                </a:schemeClr>
              </a:solidFill>
              <a:latin typeface="UKIJ CJK"/>
              <a:cs typeface="UKIJ CJK"/>
            </a:endParaRPr>
          </a:p>
          <a:p>
            <a:r>
              <a:rPr lang="zh-CN" altLang="en-US" sz="1000" b="1" spc="30" dirty="0" smtClean="0">
                <a:solidFill>
                  <a:schemeClr val="tx2">
                    <a:lumMod val="60000"/>
                    <a:lumOff val="40000"/>
                  </a:schemeClr>
                </a:solidFill>
                <a:latin typeface="+mn-ea"/>
                <a:cs typeface="UKIJ CJK"/>
              </a:rPr>
              <a:t>临床指南</a:t>
            </a:r>
            <a:r>
              <a:rPr lang="en-US" altLang="zh-CN" sz="1000" b="1" spc="30" dirty="0" smtClean="0">
                <a:solidFill>
                  <a:schemeClr val="tx2">
                    <a:lumMod val="60000"/>
                    <a:lumOff val="40000"/>
                  </a:schemeClr>
                </a:solidFill>
                <a:latin typeface="+mn-ea"/>
                <a:cs typeface="UKIJ CJK"/>
              </a:rPr>
              <a:t>/</a:t>
            </a:r>
            <a:r>
              <a:rPr lang="zh-CN" altLang="en-US" sz="1000" b="1" spc="30" dirty="0" smtClean="0">
                <a:solidFill>
                  <a:schemeClr val="tx2">
                    <a:lumMod val="60000"/>
                    <a:lumOff val="40000"/>
                  </a:schemeClr>
                </a:solidFill>
                <a:latin typeface="+mn-ea"/>
                <a:cs typeface="UKIJ CJK"/>
              </a:rPr>
              <a:t>诊疗规范推荐情况：</a:t>
            </a:r>
            <a:endParaRPr lang="en-US" sz="1000" b="1" spc="30" dirty="0" smtClean="0">
              <a:solidFill>
                <a:schemeClr val="tx2">
                  <a:lumMod val="60000"/>
                  <a:lumOff val="40000"/>
                </a:schemeClr>
              </a:solidFill>
              <a:latin typeface="+mn-ea"/>
              <a:cs typeface="UKIJ CJK"/>
            </a:endParaRPr>
          </a:p>
          <a:p>
            <a:r>
              <a:rPr lang="zh-CN" altLang="en-US" sz="900" dirty="0" smtClean="0">
                <a:latin typeface="+mn-ea"/>
              </a:rPr>
              <a:t>美国感染病协会</a:t>
            </a:r>
            <a:r>
              <a:rPr lang="en-US" altLang="zh-CN" sz="900" dirty="0" smtClean="0">
                <a:latin typeface="+mn-ea"/>
              </a:rPr>
              <a:t>2009</a:t>
            </a:r>
            <a:r>
              <a:rPr lang="zh-CN" altLang="en-US" sz="900" dirty="0" smtClean="0">
                <a:latin typeface="+mn-ea"/>
              </a:rPr>
              <a:t>年</a:t>
            </a:r>
            <a:r>
              <a:rPr lang="en-US" altLang="zh-CN" sz="900" dirty="0" smtClean="0">
                <a:latin typeface="+mn-ea"/>
              </a:rPr>
              <a:t>《</a:t>
            </a:r>
            <a:r>
              <a:rPr lang="zh-CN" altLang="en-US" sz="900" dirty="0" smtClean="0">
                <a:latin typeface="+mn-ea"/>
              </a:rPr>
              <a:t>成年人导管相关尿路感染的诊断、预防和治疗：国际临床实践指南</a:t>
            </a:r>
            <a:r>
              <a:rPr lang="en-US" altLang="zh-CN" sz="900" dirty="0" smtClean="0">
                <a:latin typeface="+mn-ea"/>
              </a:rPr>
              <a:t>》</a:t>
            </a:r>
            <a:r>
              <a:rPr lang="zh-CN" altLang="en-US" sz="900" dirty="0" smtClean="0">
                <a:latin typeface="+mn-ea"/>
              </a:rPr>
              <a:t>：乌洛托品用于妇科术后插管不超过</a:t>
            </a:r>
            <a:r>
              <a:rPr lang="en-US" altLang="zh-CN" sz="900" dirty="0" smtClean="0">
                <a:latin typeface="+mn-ea"/>
              </a:rPr>
              <a:t>1</a:t>
            </a:r>
            <a:r>
              <a:rPr lang="zh-CN" altLang="en-US" sz="900" dirty="0" smtClean="0">
                <a:latin typeface="+mn-ea"/>
              </a:rPr>
              <a:t>周的患者，可减少导管相关菌尿症及尿路感染的发生。认为乌洛托品对其他类型手术茶馆患者具有类似作用（</a:t>
            </a:r>
            <a:r>
              <a:rPr lang="en-US" altLang="zh-CN" sz="900" dirty="0" smtClean="0">
                <a:latin typeface="+mn-ea"/>
              </a:rPr>
              <a:t>C-I</a:t>
            </a:r>
            <a:r>
              <a:rPr lang="zh-CN" altLang="en-US" sz="900" dirty="0" smtClean="0">
                <a:latin typeface="+mn-ea"/>
              </a:rPr>
              <a:t>）</a:t>
            </a:r>
            <a:endParaRPr lang="en-US" altLang="zh-CN" sz="900" dirty="0" smtClean="0">
              <a:latin typeface="+mn-ea"/>
            </a:endParaRPr>
          </a:p>
          <a:p>
            <a:endParaRPr lang="en-US" altLang="zh-CN" sz="1000" b="1" spc="30" dirty="0" smtClean="0">
              <a:solidFill>
                <a:schemeClr val="tx2">
                  <a:lumMod val="60000"/>
                  <a:lumOff val="40000"/>
                </a:schemeClr>
              </a:solidFill>
              <a:latin typeface="UKIJ CJK"/>
              <a:cs typeface="UKIJ CJK"/>
            </a:endParaRPr>
          </a:p>
          <a:p>
            <a:r>
              <a:rPr lang="zh-CN" altLang="en-US" sz="1000" b="1" spc="30" dirty="0" smtClean="0">
                <a:solidFill>
                  <a:schemeClr val="tx2">
                    <a:lumMod val="60000"/>
                    <a:lumOff val="40000"/>
                  </a:schemeClr>
                </a:solidFill>
                <a:latin typeface="UKIJ CJK"/>
                <a:cs typeface="UKIJ CJK"/>
              </a:rPr>
              <a:t>有效性方面的优势和不足</a:t>
            </a:r>
            <a:r>
              <a:rPr lang="zh-CN" altLang="en-US" sz="1000" b="1" spc="30" dirty="0" smtClean="0">
                <a:solidFill>
                  <a:schemeClr val="tx2">
                    <a:lumMod val="60000"/>
                    <a:lumOff val="40000"/>
                  </a:schemeClr>
                </a:solidFill>
                <a:latin typeface="+mn-ea"/>
                <a:cs typeface="UKIJ CJK"/>
              </a:rPr>
              <a:t>：</a:t>
            </a:r>
            <a:endParaRPr lang="en-US" altLang="zh-CN" sz="1000" b="1" spc="30" dirty="0" smtClean="0">
              <a:solidFill>
                <a:schemeClr val="tx2">
                  <a:lumMod val="60000"/>
                  <a:lumOff val="40000"/>
                </a:schemeClr>
              </a:solidFill>
              <a:latin typeface="UKIJ CJK"/>
              <a:cs typeface="UKIJ CJK"/>
            </a:endParaRPr>
          </a:p>
          <a:p>
            <a:r>
              <a:rPr lang="zh-CN" altLang="en-US" sz="900" dirty="0" smtClean="0">
                <a:latin typeface="+mn-ea"/>
              </a:rPr>
              <a:t>马尿酸乌洛托品相较于低剂量抗生素具有非劣效性（症状性、经抗生素治疗的</a:t>
            </a:r>
            <a:r>
              <a:rPr lang="en-US" altLang="zh-CN" sz="900" dirty="0" smtClean="0">
                <a:latin typeface="+mn-ea"/>
              </a:rPr>
              <a:t>UTI</a:t>
            </a:r>
            <a:r>
              <a:rPr lang="zh-CN" altLang="en-US" sz="900" dirty="0" smtClean="0">
                <a:latin typeface="+mn-ea"/>
              </a:rPr>
              <a:t>发生次数的绝对差异为每年</a:t>
            </a:r>
            <a:r>
              <a:rPr lang="en-US" altLang="zh-CN" sz="900" dirty="0" smtClean="0">
                <a:latin typeface="+mn-ea"/>
              </a:rPr>
              <a:t>0.49</a:t>
            </a:r>
            <a:r>
              <a:rPr lang="zh-CN" altLang="en-US" sz="900" dirty="0" smtClean="0">
                <a:latin typeface="+mn-ea"/>
              </a:rPr>
              <a:t>次，但不超过</a:t>
            </a:r>
            <a:r>
              <a:rPr lang="en-US" altLang="zh-CN" sz="900" dirty="0" smtClean="0">
                <a:latin typeface="+mn-ea"/>
              </a:rPr>
              <a:t>1</a:t>
            </a:r>
            <a:r>
              <a:rPr lang="zh-CN" altLang="en-US" sz="900" dirty="0" smtClean="0">
                <a:latin typeface="+mn-ea"/>
              </a:rPr>
              <a:t>次</a:t>
            </a:r>
            <a:r>
              <a:rPr lang="en-US" altLang="zh-CN" sz="900" dirty="0" smtClean="0">
                <a:latin typeface="+mn-ea"/>
              </a:rPr>
              <a:t>UTI</a:t>
            </a:r>
            <a:r>
              <a:rPr lang="zh-CN" altLang="en-US" sz="900" dirty="0" smtClean="0">
                <a:latin typeface="+mn-ea"/>
              </a:rPr>
              <a:t>的非劣效性限度），抗生素组患者表现出更高的耐药性，马尿酸乌洛托品发生耐药的比例更低。同时马尿酸乌洛托品能有效预防无尿路异常的易感人群尿路感染</a:t>
            </a:r>
            <a:endParaRPr lang="en-US" altLang="zh-CN" sz="900" dirty="0" smtClean="0">
              <a:latin typeface="+mn-ea"/>
            </a:endParaRPr>
          </a:p>
        </p:txBody>
      </p:sp>
      <p:sp>
        <p:nvSpPr>
          <p:cNvPr id="14" name="object 14"/>
          <p:cNvSpPr/>
          <p:nvPr/>
        </p:nvSpPr>
        <p:spPr>
          <a:xfrm>
            <a:off x="480059" y="330149"/>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457200" y="533400"/>
            <a:ext cx="5867400" cy="3317748"/>
            <a:chOff x="480059" y="329184"/>
            <a:chExt cx="5897880" cy="3317748"/>
          </a:xfrm>
        </p:grpSpPr>
        <p:sp>
          <p:nvSpPr>
            <p:cNvPr id="4" name="object 4"/>
            <p:cNvSpPr/>
            <p:nvPr/>
          </p:nvSpPr>
          <p:spPr>
            <a:xfrm>
              <a:off x="480059" y="3291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59" y="749807"/>
              <a:ext cx="5897880" cy="24765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80059" y="786384"/>
              <a:ext cx="5897880" cy="2228088"/>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1188719" y="329184"/>
              <a:ext cx="659891" cy="1341120"/>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246631" y="1842452"/>
              <a:ext cx="699579" cy="224091"/>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1263395" y="2109216"/>
              <a:ext cx="640841" cy="81533"/>
            </a:xfrm>
            <a:prstGeom prst="rect">
              <a:avLst/>
            </a:prstGeom>
            <a:blipFill>
              <a:blip r:embed="rId7" cstate="print"/>
              <a:stretch>
                <a:fillRect/>
              </a:stretch>
            </a:blipFill>
          </p:spPr>
          <p:txBody>
            <a:bodyPr wrap="square" lIns="0" tIns="0" rIns="0" bIns="0" rtlCol="0"/>
            <a:lstStyle/>
            <a:p>
              <a:endParaRPr/>
            </a:p>
          </p:txBody>
        </p:sp>
        <p:sp>
          <p:nvSpPr>
            <p:cNvPr id="11" name="object 11"/>
            <p:cNvSpPr/>
            <p:nvPr/>
          </p:nvSpPr>
          <p:spPr>
            <a:xfrm>
              <a:off x="1394459" y="2234184"/>
              <a:ext cx="257556" cy="12191"/>
            </a:xfrm>
            <a:prstGeom prst="rect">
              <a:avLst/>
            </a:prstGeom>
            <a:blipFill>
              <a:blip r:embed="rId8" cstate="print"/>
              <a:stretch>
                <a:fillRect/>
              </a:stretch>
            </a:blipFill>
          </p:spPr>
          <p:txBody>
            <a:bodyPr wrap="square" lIns="0" tIns="0" rIns="0" bIns="0" rtlCol="0"/>
            <a:lstStyle/>
            <a:p>
              <a:endParaRPr/>
            </a:p>
          </p:txBody>
        </p:sp>
      </p:grpSp>
      <p:sp>
        <p:nvSpPr>
          <p:cNvPr id="13" name="object 13"/>
          <p:cNvSpPr txBox="1"/>
          <p:nvPr/>
        </p:nvSpPr>
        <p:spPr>
          <a:xfrm>
            <a:off x="2209800" y="1066800"/>
            <a:ext cx="3962400" cy="2327560"/>
          </a:xfrm>
          <a:prstGeom prst="rect">
            <a:avLst/>
          </a:prstGeom>
        </p:spPr>
        <p:txBody>
          <a:bodyPr vert="horz" wrap="square" lIns="0" tIns="16510" rIns="0" bIns="0" rtlCol="0">
            <a:spAutoFit/>
          </a:bodyPr>
          <a:lstStyle/>
          <a:p>
            <a:pPr marL="12700" algn="just">
              <a:spcBef>
                <a:spcPts val="130"/>
              </a:spcBef>
            </a:pPr>
            <a:r>
              <a:rPr lang="zh-CN" altLang="en-US" sz="1000" b="1" spc="30" dirty="0" smtClean="0">
                <a:solidFill>
                  <a:schemeClr val="tx2">
                    <a:lumMod val="60000"/>
                    <a:lumOff val="40000"/>
                  </a:schemeClr>
                </a:solidFill>
                <a:latin typeface="+mn-ea"/>
                <a:cs typeface="UKIJ CJK"/>
              </a:rPr>
              <a:t>创新点：</a:t>
            </a:r>
            <a:endParaRPr lang="en-US" altLang="zh-CN" sz="1000" b="1" spc="30" dirty="0" smtClean="0">
              <a:solidFill>
                <a:schemeClr val="tx2">
                  <a:lumMod val="60000"/>
                  <a:lumOff val="40000"/>
                </a:schemeClr>
              </a:solidFill>
              <a:latin typeface="+mn-ea"/>
              <a:cs typeface="UKIJ CJK"/>
            </a:endParaRPr>
          </a:p>
          <a:p>
            <a:pPr marL="12700" algn="just">
              <a:spcBef>
                <a:spcPts val="130"/>
              </a:spcBef>
            </a:pPr>
            <a:r>
              <a:rPr lang="zh-CN" altLang="en-US" sz="900" spc="30" dirty="0" smtClean="0">
                <a:latin typeface="UKIJ CJK"/>
                <a:cs typeface="UKIJ CJK"/>
              </a:rPr>
              <a:t>①有效减少抗生素耐药</a:t>
            </a:r>
            <a:r>
              <a:rPr lang="en-US" altLang="zh-CN" sz="900" spc="30" dirty="0" smtClean="0">
                <a:latin typeface="UKIJ CJK"/>
                <a:cs typeface="UKIJ CJK"/>
              </a:rPr>
              <a:t>;</a:t>
            </a:r>
          </a:p>
          <a:p>
            <a:pPr marL="12700" algn="just">
              <a:spcBef>
                <a:spcPts val="130"/>
              </a:spcBef>
            </a:pPr>
            <a:r>
              <a:rPr lang="zh-CN" altLang="en-US" sz="900" spc="30" dirty="0" smtClean="0">
                <a:latin typeface="UKIJ CJK"/>
                <a:cs typeface="UKIJ CJK"/>
              </a:rPr>
              <a:t>②</a:t>
            </a:r>
            <a:r>
              <a:rPr lang="zh-CN" altLang="en-US" sz="900" spc="90" dirty="0" smtClean="0">
                <a:latin typeface="UKIJ CJK"/>
                <a:cs typeface="UKIJ CJK"/>
              </a:rPr>
              <a:t>相较于乌洛托品增加了马尿酸，可有效促进尿液酸化，从而</a:t>
            </a:r>
            <a:r>
              <a:rPr lang="zh-CN" altLang="en-US" sz="900" spc="30" dirty="0" smtClean="0">
                <a:latin typeface="UKIJ CJK"/>
                <a:cs typeface="UKIJ CJK"/>
              </a:rPr>
              <a:t>促进甲醛分解，达到更好的杀菌效果。</a:t>
            </a:r>
            <a:endParaRPr lang="en-US" altLang="zh-CN" sz="900" spc="30" dirty="0" smtClean="0">
              <a:latin typeface="UKIJ CJK"/>
              <a:cs typeface="UKIJ CJK"/>
            </a:endParaRPr>
          </a:p>
          <a:p>
            <a:pPr marL="12700" algn="just">
              <a:spcBef>
                <a:spcPts val="130"/>
              </a:spcBef>
            </a:pPr>
            <a:endParaRPr lang="en-US" sz="900" spc="-25" dirty="0" smtClean="0">
              <a:latin typeface="+mn-ea"/>
              <a:cs typeface="UKIJ CJK"/>
            </a:endParaRPr>
          </a:p>
          <a:p>
            <a:pPr marL="12700" algn="just">
              <a:spcBef>
                <a:spcPts val="130"/>
              </a:spcBef>
            </a:pPr>
            <a:r>
              <a:rPr lang="zh-CN" altLang="en-US" sz="1000" b="1" spc="90" dirty="0" smtClean="0">
                <a:solidFill>
                  <a:schemeClr val="tx2">
                    <a:lumMod val="60000"/>
                    <a:lumOff val="40000"/>
                  </a:schemeClr>
                </a:solidFill>
                <a:latin typeface="+mn-ea"/>
                <a:cs typeface="UKIJ CJK"/>
              </a:rPr>
              <a:t>优势</a:t>
            </a:r>
            <a:r>
              <a:rPr sz="1000" b="1" spc="90" dirty="0" smtClean="0">
                <a:solidFill>
                  <a:schemeClr val="tx2">
                    <a:lumMod val="60000"/>
                    <a:lumOff val="40000"/>
                  </a:schemeClr>
                </a:solidFill>
                <a:latin typeface="+mn-ea"/>
                <a:cs typeface="UKIJ CJK"/>
              </a:rPr>
              <a:t>：</a:t>
            </a:r>
            <a:r>
              <a:rPr lang="zh-CN" altLang="en-US" sz="900" spc="90" dirty="0" smtClean="0">
                <a:latin typeface="UKIJ CJK"/>
                <a:cs typeface="UKIJ CJK"/>
              </a:rPr>
              <a:t>本品作用机制独特，马尿酸调节尿液</a:t>
            </a:r>
            <a:r>
              <a:rPr lang="en-US" sz="900" spc="90" dirty="0" smtClean="0">
                <a:latin typeface="UKIJ CJK"/>
                <a:cs typeface="UKIJ CJK"/>
              </a:rPr>
              <a:t>pH</a:t>
            </a:r>
            <a:r>
              <a:rPr lang="zh-CN" altLang="en-US" sz="900" spc="90" dirty="0" smtClean="0">
                <a:latin typeface="UKIJ CJK"/>
                <a:cs typeface="UKIJ CJK"/>
              </a:rPr>
              <a:t>值为弱酸，在弱酸尿液环境下进一步促进乌洛托品转化为甲醛进行杀菌，广谱杀菌减少了使用抗生素产生的耐药性。全球关键性实验</a:t>
            </a:r>
            <a:r>
              <a:rPr lang="en-US" sz="900" spc="90" dirty="0" smtClean="0">
                <a:latin typeface="UKIJ CJK"/>
                <a:cs typeface="UKIJ CJK"/>
              </a:rPr>
              <a:t>ALTAR</a:t>
            </a:r>
            <a:r>
              <a:rPr lang="zh-CN" altLang="en-US" sz="900" spc="90" dirty="0" smtClean="0">
                <a:latin typeface="UKIJ CJK"/>
                <a:cs typeface="UKIJ CJK"/>
              </a:rPr>
              <a:t>研究证明：马尿酸乌洛托品在预防女性复发性尿路感染方面并不劣于目前的标准疗法（每日低剂量抗生素），预防性使用抗生素发生耐药性的比例更高。该试验证明非抗生素选择对</a:t>
            </a:r>
            <a:r>
              <a:rPr lang="en-US" sz="900" spc="90" dirty="0" smtClean="0">
                <a:latin typeface="UKIJ CJK"/>
                <a:cs typeface="UKIJ CJK"/>
              </a:rPr>
              <a:t>rUTI</a:t>
            </a:r>
            <a:r>
              <a:rPr lang="zh-CN" altLang="en-US" sz="900" spc="90" dirty="0" smtClean="0">
                <a:latin typeface="UKIJ CJK"/>
                <a:cs typeface="UKIJ CJK"/>
              </a:rPr>
              <a:t>的预防性治疗有效，可支持在指南推荐的</a:t>
            </a:r>
            <a:r>
              <a:rPr lang="en-US" sz="900" spc="90" dirty="0" smtClean="0">
                <a:latin typeface="UKIJ CJK"/>
                <a:cs typeface="UKIJ CJK"/>
              </a:rPr>
              <a:t>rUTI</a:t>
            </a:r>
            <a:r>
              <a:rPr lang="zh-CN" altLang="en-US" sz="900" spc="90" dirty="0" smtClean="0">
                <a:latin typeface="UKIJ CJK"/>
                <a:cs typeface="UKIJ CJK"/>
              </a:rPr>
              <a:t>预防治疗方面的实践变化。</a:t>
            </a:r>
            <a:endParaRPr lang="en-US" altLang="zh-CN" sz="900" spc="90" dirty="0" smtClean="0">
              <a:latin typeface="UKIJ CJK"/>
              <a:cs typeface="UKIJ CJK"/>
            </a:endParaRPr>
          </a:p>
          <a:p>
            <a:pPr marL="12700" algn="just">
              <a:spcBef>
                <a:spcPts val="130"/>
              </a:spcBef>
            </a:pPr>
            <a:r>
              <a:rPr lang="zh-CN" altLang="en-US" sz="900" spc="-25" dirty="0" smtClean="0">
                <a:latin typeface="UKIJ CJK"/>
                <a:cs typeface="UKIJ CJK"/>
              </a:rPr>
              <a:t>本品适合成人及</a:t>
            </a:r>
            <a:r>
              <a:rPr lang="en-US" altLang="zh-CN" sz="900" spc="-25" dirty="0" smtClean="0">
                <a:latin typeface="UKIJ CJK"/>
                <a:cs typeface="UKIJ CJK"/>
              </a:rPr>
              <a:t>6~12</a:t>
            </a:r>
            <a:r>
              <a:rPr lang="zh-CN" altLang="en-US" sz="900" spc="-25" dirty="0" smtClean="0">
                <a:latin typeface="UKIJ CJK"/>
                <a:cs typeface="UKIJ CJK"/>
              </a:rPr>
              <a:t>岁的儿童用药，老年人也可以用药，但需监测肾功能。由于本品中含有马尿酸，可以酸化尿液从而使乌洛托品分解释放甲醛起杀菌作用，从而可以避免单服乌洛托品时还需服用酸化尿液的氯化铵或磷酸二氢钠，从而可以提高患者的用药顺应性。</a:t>
            </a:r>
            <a:endParaRPr lang="en-US" sz="900" b="1" spc="90" dirty="0" smtClean="0">
              <a:solidFill>
                <a:schemeClr val="tx2">
                  <a:lumMod val="60000"/>
                  <a:lumOff val="40000"/>
                </a:schemeClr>
              </a:solidFill>
              <a:latin typeface="UKIJ CJK"/>
              <a:cs typeface="UKIJ CJK"/>
            </a:endParaRPr>
          </a:p>
        </p:txBody>
      </p:sp>
      <p:sp>
        <p:nvSpPr>
          <p:cNvPr id="14" name="object 14"/>
          <p:cNvSpPr/>
          <p:nvPr/>
        </p:nvSpPr>
        <p:spPr>
          <a:xfrm>
            <a:off x="457200" y="5334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5" name="object 7"/>
          <p:cNvSpPr/>
          <p:nvPr/>
        </p:nvSpPr>
        <p:spPr>
          <a:xfrm>
            <a:off x="1295400" y="1371600"/>
            <a:ext cx="362775" cy="246964"/>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0" cy="3317747"/>
            <a:chOff x="480059" y="923544"/>
            <a:chExt cx="5897880" cy="3317747"/>
          </a:xfrm>
        </p:grpSpPr>
        <p:sp>
          <p:nvSpPr>
            <p:cNvPr id="3" name="object 3"/>
            <p:cNvSpPr/>
            <p:nvPr/>
          </p:nvSpPr>
          <p:spPr>
            <a:xfrm>
              <a:off x="480059"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80059" y="1344168"/>
              <a:ext cx="5897880" cy="24765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80059" y="1533144"/>
              <a:ext cx="5897880" cy="2228087"/>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1188719" y="923544"/>
              <a:ext cx="659891" cy="134112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246631" y="2438463"/>
              <a:ext cx="699579" cy="222567"/>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263395" y="2703576"/>
              <a:ext cx="342138" cy="81534"/>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1318259" y="2828544"/>
              <a:ext cx="257556" cy="12191"/>
            </a:xfrm>
            <a:prstGeom prst="rect">
              <a:avLst/>
            </a:prstGeom>
            <a:blipFill>
              <a:blip r:embed="rId8" cstate="print"/>
              <a:stretch>
                <a:fillRect/>
              </a:stretch>
            </a:blipFill>
          </p:spPr>
          <p:txBody>
            <a:bodyPr wrap="square" lIns="0" tIns="0" rIns="0" bIns="0" rtlCol="0"/>
            <a:lstStyle/>
            <a:p>
              <a:endParaRPr/>
            </a:p>
          </p:txBody>
        </p:sp>
      </p:grpSp>
      <p:sp>
        <p:nvSpPr>
          <p:cNvPr id="12" name="object 12"/>
          <p:cNvSpPr txBox="1"/>
          <p:nvPr/>
        </p:nvSpPr>
        <p:spPr>
          <a:xfrm>
            <a:off x="2286000" y="1295400"/>
            <a:ext cx="3810000" cy="2142893"/>
          </a:xfrm>
          <a:prstGeom prst="rect">
            <a:avLst/>
          </a:prstGeom>
        </p:spPr>
        <p:txBody>
          <a:bodyPr vert="horz" wrap="square" lIns="0" tIns="64769" rIns="0" bIns="0" rtlCol="0">
            <a:spAutoFit/>
          </a:bodyPr>
          <a:lstStyle/>
          <a:p>
            <a:pPr marL="12700">
              <a:lnSpc>
                <a:spcPct val="100000"/>
              </a:lnSpc>
              <a:spcBef>
                <a:spcPts val="509"/>
              </a:spcBef>
            </a:pPr>
            <a:endParaRPr lang="en-US" sz="1000" dirty="0" smtClean="0"/>
          </a:p>
          <a:p>
            <a:pPr marL="12700">
              <a:spcBef>
                <a:spcPts val="509"/>
              </a:spcBef>
            </a:pPr>
            <a:r>
              <a:rPr lang="zh-CN" altLang="en-US" sz="1000" b="1" spc="30" dirty="0" smtClean="0">
                <a:solidFill>
                  <a:schemeClr val="tx2">
                    <a:lumMod val="60000"/>
                    <a:lumOff val="40000"/>
                  </a:schemeClr>
                </a:solidFill>
                <a:latin typeface="+mn-ea"/>
                <a:cs typeface="UKIJ CJK"/>
              </a:rPr>
              <a:t>弥补药品目录短板：</a:t>
            </a:r>
            <a:r>
              <a:rPr lang="zh-CN" altLang="en-US" sz="1000" spc="30" dirty="0" smtClean="0">
                <a:latin typeface="+mn-ea"/>
                <a:cs typeface="UKIJ CJK"/>
              </a:rPr>
              <a:t>马尿酸乌洛托品片为非抗生素类西药，目前对于泌尿感染的预防及治疗临床多用抗生素，会造成抗生素耐药风险，不符合国家“限抗”政策，导致患者耐药性发生，尿路感染出现反复发作及复杂化。使用马尿酸乌洛托品片可降低抗生素相关耐药性。减少抗生素使用剂量。</a:t>
            </a:r>
            <a:endParaRPr lang="zh-CN" altLang="en-US" sz="1000" dirty="0" smtClean="0">
              <a:latin typeface="+mn-ea"/>
            </a:endParaRPr>
          </a:p>
          <a:p>
            <a:pPr marL="12700" marR="5080">
              <a:lnSpc>
                <a:spcPts val="1630"/>
              </a:lnSpc>
              <a:spcBef>
                <a:spcPts val="120"/>
              </a:spcBef>
            </a:pPr>
            <a:endParaRPr lang="en-US" sz="1000" b="1" spc="30" dirty="0" smtClean="0">
              <a:solidFill>
                <a:schemeClr val="tx2">
                  <a:lumMod val="60000"/>
                  <a:lumOff val="40000"/>
                </a:schemeClr>
              </a:solidFill>
              <a:latin typeface="+mn-ea"/>
              <a:cs typeface="UKIJ CJK"/>
            </a:endParaRPr>
          </a:p>
          <a:p>
            <a:pPr marL="12700" marR="5080">
              <a:lnSpc>
                <a:spcPts val="1630"/>
              </a:lnSpc>
              <a:spcBef>
                <a:spcPts val="120"/>
              </a:spcBef>
            </a:pPr>
            <a:r>
              <a:rPr lang="zh-CN" altLang="en-US" sz="1000" b="1" spc="30" dirty="0" smtClean="0">
                <a:solidFill>
                  <a:schemeClr val="tx2">
                    <a:lumMod val="60000"/>
                    <a:lumOff val="40000"/>
                  </a:schemeClr>
                </a:solidFill>
                <a:latin typeface="+mn-ea"/>
                <a:cs typeface="UKIJ CJK"/>
              </a:rPr>
              <a:t>临床管理难度：</a:t>
            </a:r>
            <a:r>
              <a:rPr lang="zh-CN" altLang="en-US" sz="1000" dirty="0" smtClean="0"/>
              <a:t>无</a:t>
            </a:r>
            <a:endParaRPr lang="en-US" sz="1000" spc="30" dirty="0" smtClean="0">
              <a:latin typeface="+mn-ea"/>
              <a:cs typeface="UKIJ CJK"/>
            </a:endParaRPr>
          </a:p>
          <a:p>
            <a:pPr marL="12700" marR="5080">
              <a:lnSpc>
                <a:spcPts val="1630"/>
              </a:lnSpc>
              <a:spcBef>
                <a:spcPts val="120"/>
              </a:spcBef>
            </a:pPr>
            <a:endParaRPr lang="en-US" altLang="zh-CN" sz="1000" b="1" spc="30" dirty="0" smtClean="0">
              <a:solidFill>
                <a:schemeClr val="tx2">
                  <a:lumMod val="60000"/>
                  <a:lumOff val="40000"/>
                </a:schemeClr>
              </a:solidFill>
              <a:latin typeface="UKIJ CJK"/>
              <a:cs typeface="UKIJ CJK"/>
            </a:endParaRPr>
          </a:p>
          <a:p>
            <a:pPr marL="12700" marR="5080">
              <a:lnSpc>
                <a:spcPts val="1630"/>
              </a:lnSpc>
              <a:spcBef>
                <a:spcPts val="120"/>
              </a:spcBef>
            </a:pPr>
            <a:endParaRPr lang="zh-CN" altLang="en-US" sz="1000" dirty="0" smtClean="0"/>
          </a:p>
          <a:p>
            <a:pPr marL="12700" marR="5080">
              <a:lnSpc>
                <a:spcPts val="1630"/>
              </a:lnSpc>
              <a:spcBef>
                <a:spcPts val="120"/>
              </a:spcBef>
            </a:pPr>
            <a:endParaRPr sz="1000" dirty="0">
              <a:latin typeface="UKIJ CJK"/>
              <a:cs typeface="UKIJ CJK"/>
            </a:endParaRPr>
          </a:p>
        </p:txBody>
      </p:sp>
      <p:sp>
        <p:nvSpPr>
          <p:cNvPr id="13" name="object 13"/>
          <p:cNvSpPr/>
          <p:nvPr/>
        </p:nvSpPr>
        <p:spPr>
          <a:xfrm>
            <a:off x="457200" y="6096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4" name="object 8"/>
          <p:cNvSpPr/>
          <p:nvPr/>
        </p:nvSpPr>
        <p:spPr>
          <a:xfrm>
            <a:off x="1307746" y="1391462"/>
            <a:ext cx="344223" cy="246964"/>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631</TotalTime>
  <Words>1978</Words>
  <Application>Microsoft Office PowerPoint</Application>
  <PresentationFormat>自定义</PresentationFormat>
  <Paragraphs>44</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Theme</vt:lpstr>
      <vt:lpstr>幻灯片 1</vt:lpstr>
      <vt:lpstr>幻灯片 2</vt:lpstr>
      <vt:lpstr>幻灯片 3</vt:lpstr>
      <vt:lpstr>幻灯片 4</vt:lpstr>
      <vt:lpstr>幻灯片 5</vt:lpstr>
      <vt:lpstr>幻灯片 6</vt:lpstr>
      <vt:lpstr>幻灯片 7</vt:lpstr>
      <vt:lpstr>幻灯片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Administrator</cp:lastModifiedBy>
  <cp:revision>89</cp:revision>
  <dcterms:created xsi:type="dcterms:W3CDTF">2022-07-04T00:30:49Z</dcterms:created>
  <dcterms:modified xsi:type="dcterms:W3CDTF">2023-07-14T01:33:45Z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2022-06-29T00:00:00Z</vt:filetime>
  </property>
  <property fmtid="{D5CDD505-2E9C-101B-9397-08002B2CF9AE}" pid="3" name="Creator">
    <vt:lpwstr>Microsoft® PowerPoint® 2019</vt:lpwstr>
  </property>
  <property fmtid="{D5CDD505-2E9C-101B-9397-08002B2CF9AE}" pid="4" name="LastSaved">
    <vt:filetime>2022-07-04T00:00:00Z</vt:filetime>
  </property>
</Properties>
</file>