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1148" r:id="rId4"/>
    <p:sldId id="1135" r:id="rId5"/>
    <p:sldId id="1136" r:id="rId6"/>
    <p:sldId id="1137" r:id="rId7"/>
    <p:sldId id="1138" r:id="rId8"/>
    <p:sldId id="1158" r:id="rId9"/>
    <p:sldId id="1143" r:id="rId10"/>
    <p:sldId id="1159" r:id="rId11"/>
    <p:sldId id="1122" r:id="rId12"/>
  </p:sldIdLst>
  <p:sldSz cx="12195175" cy="6858000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C" initials="N" lastIdx="1" clrIdx="0"/>
  <p:cmAuthor id="2" name="lwc" initials="l" lastIdx="6" clrIdx="1"/>
  <p:cmAuthor id="3" name="Administrator" initials="A" lastIdx="1" clrIdx="2"/>
  <p:cmAuthor id="4" name="92537" initials="9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B8D4C5"/>
    <a:srgbClr val="D7FEDC"/>
    <a:srgbClr val="EC5101"/>
    <a:srgbClr val="EE5B0B"/>
    <a:srgbClr val="EAF0F7"/>
    <a:srgbClr val="D5E3FF"/>
    <a:srgbClr val="ED5B34"/>
    <a:srgbClr val="FF00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7364" autoAdjust="0"/>
  </p:normalViewPr>
  <p:slideViewPr>
    <p:cSldViewPr showGuides="1">
      <p:cViewPr>
        <p:scale>
          <a:sx n="60" d="100"/>
          <a:sy n="60" d="100"/>
        </p:scale>
        <p:origin x="-2658" y="-1188"/>
      </p:cViewPr>
      <p:guideLst>
        <p:guide orient="horz" pos="2316"/>
        <p:guide pos="3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kumimoji="1" sz="1200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kumimoji="1" sz="1200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3BD0F6B-0938-AD48-87B8-5149723D19C2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kumimoji="1" sz="1200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kumimoji="1" sz="1200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D44D2A3-7B24-654C-A2C8-ACC1C170A19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2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4975" cy="4556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2075" y="685800"/>
            <a:ext cx="6673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备注占位符 4"/>
          <p:cNvSpPr>
            <a:spLocks noGrp="1" noRot="1" noChangeAspect="1" noChangeArrowheads="1"/>
          </p:cNvSpPr>
          <p:nvPr/>
        </p:nvSpPr>
        <p:spPr bwMode="auto">
          <a:xfrm>
            <a:off x="684213" y="4343400"/>
            <a:ext cx="5487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单击此处编辑母版文本样式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第二级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第三级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第四级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1438" y="8683625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944996-C415-4F47-87F3-D3F2BE92CAB6}" type="slidenum">
              <a:rPr lang="zh-CN" altLang="en-US"/>
              <a:t>‹#›</a:t>
            </a:fld>
            <a:endParaRPr lang="zh-CN" altLang="en-US" sz="1200"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69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1pPr>
    <a:lvl2pPr marL="457200" lvl="1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2pPr>
    <a:lvl3pPr marL="914400" lvl="2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3pPr>
    <a:lvl4pPr marL="1371600" lvl="3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4pPr>
    <a:lvl5pPr marL="1828800" lvl="4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微软雅黑" panose="020B0503020204020204" charset="-122"/>
        <a:cs typeface="+mn-cs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44996-C415-4F47-87F3-D3F2BE92CAB6}" type="slidenum">
              <a:rPr lang="zh-CN" altLang="en-US" smtClean="0"/>
              <a:t>1</a:t>
            </a:fld>
            <a:endParaRPr lang="zh-CN" altLang="en-US" sz="1200"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C9CE-1B39-3C43-8D8D-D5D0FA0BD6BD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F188-15EF-8A4E-9987-76257DFD4D0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 6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81" y="274638"/>
            <a:ext cx="274399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290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2923-F523-FE4E-AF20-5F1083E99B78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1B21-1E70-DC4D-AD61-5A856F8CB1D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 6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D59C-834C-D24B-966A-5080DBD89F9C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AF2A-3FAA-E94C-995D-542AB30065A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7" y="1709738"/>
            <a:ext cx="105183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7" y="4589463"/>
            <a:ext cx="105183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F440C-72DD-4445-9558-CD3E80B1F552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E201A-6931-8841-BA6B-C36F7A3D9F1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82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7347" y="1600200"/>
            <a:ext cx="53782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9E6E-869A-A445-BC78-235CDB8E61BA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0749-A54E-6040-8E9E-FB340D063F6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83" y="1778438"/>
            <a:ext cx="487484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83" y="2665379"/>
            <a:ext cx="4874843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567" y="1778438"/>
            <a:ext cx="489885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567" y="2665379"/>
            <a:ext cx="489885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7CAD-AF7D-0F43-9CB5-6FB122E55571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84CB-2EDE-1844-8A1E-C30611B9223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E649-0190-8443-82A3-C78B7DE48870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658C-AD05-134F-801F-3C255B5BC72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0F00-A678-3447-9CE5-012238216709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9ADB0-BB4B-6F43-B84B-38E0362AD28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5"/>
            <a:ext cx="617380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C82-2BFA-DC43-B135-1D0CE79CCF90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BEAC-B7B8-8C41-B244-1CF32AEA562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416643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457201"/>
            <a:ext cx="617380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Times New Roman" panose="020206030504050203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416643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811B-C1E0-5F4B-A93D-78FEB754FEF1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354E-DF92-8941-9CBC-B4A7500D783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C9CE-1B39-3C43-8D8D-D5D0FA0BD6BD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F188-15EF-8A4E-9987-76257DFD4D0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81" y="274638"/>
            <a:ext cx="274399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290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2923-F523-FE4E-AF20-5F1083E99B78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1B21-1E70-DC4D-AD61-5A856F8CB1D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力定儿产品推荐卡片-9x5.4cm-正面 -同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495" y="-27305"/>
            <a:ext cx="12218670" cy="689800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82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7347" y="1600200"/>
            <a:ext cx="53782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9E6E-869A-A445-BC78-235CDB8E61BA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0749-A54E-6040-8E9E-FB340D063F6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83" y="1778438"/>
            <a:ext cx="487484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83" y="2665379"/>
            <a:ext cx="4874843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567" y="1778438"/>
            <a:ext cx="489885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567" y="2665379"/>
            <a:ext cx="489885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7CAD-AF7D-0F43-9CB5-6FB122E55571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84CB-2EDE-1844-8A1E-C30611B9223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" name="图片 9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658C-AD05-134F-801F-3C255B5BC72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" name="图片 5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0F00-A678-3447-9CE5-012238216709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9ADB0-BB4B-6F43-B84B-38E0362AD28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力定儿产品推荐卡片-9x5.4cm-正面 -同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495" y="-27305"/>
            <a:ext cx="12218670" cy="689800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5"/>
            <a:ext cx="617380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C82-2BFA-DC43-B135-1D0CE79CCF90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BEAC-B7B8-8C41-B244-1CF32AEA562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416643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457201"/>
            <a:ext cx="617380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Times New Roman" panose="020206030504050203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416643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811B-C1E0-5F4B-A93D-78FEB754FEF1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354E-DF92-8941-9CBC-B4A7500D783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C9CE-1B39-3C43-8D8D-D5D0FA0BD6BD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F188-15EF-8A4E-9987-76257DFD4D0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7" name="图片 6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81" y="274638"/>
            <a:ext cx="274399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290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2923-F523-FE4E-AF20-5F1083E99B78}" type="datetime1">
              <a:rPr lang="zh-CN" altLang="en-US">
                <a:solidFill>
                  <a:srgbClr val="000000"/>
                </a:solidFill>
              </a:rPr>
              <a:t>2023-7-13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Confidential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1B21-1E70-DC4D-AD61-5A856F8CB1D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7" name="图片 6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82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7347" y="1600200"/>
            <a:ext cx="53782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9E6E-869A-A445-BC78-235CDB8E61BA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0749-A54E-6040-8E9E-FB340D063F6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8" name="图片 7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83" y="1778438"/>
            <a:ext cx="487484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83" y="2665379"/>
            <a:ext cx="4874843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567" y="1778438"/>
            <a:ext cx="489885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567" y="2665379"/>
            <a:ext cx="489885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7CAD-AF7D-0F43-9CB5-6FB122E55571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84CB-2EDE-1844-8A1E-C30611B9223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" name="图片 9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658C-AD05-134F-801F-3C255B5BC72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6" name="图片 5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0F00-A678-3447-9CE5-012238216709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9ADB0-BB4B-6F43-B84B-38E0362AD28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5" name="图片 4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5"/>
            <a:ext cx="617380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C82-2BFA-DC43-B135-1D0CE79CCF90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BEAC-B7B8-8C41-B244-1CF32AEA56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416643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457201"/>
            <a:ext cx="617380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Times New Roman" panose="020206030504050203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416643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811B-C1E0-5F4B-A93D-78FEB754FEF1}" type="datetime1">
              <a:rPr lang="zh-CN" altLang="en-US"/>
              <a:t>2023-7-13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23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Confidential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775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354E-DF92-8941-9CBC-B4A7500D783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8" name="图片 7" descr="LED投屏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05" y="6525260"/>
            <a:ext cx="2261235" cy="22542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Impact" panose="020B080603090205020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Impact" panose="020B080603090205020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Impact" panose="020B080603090205020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charset="0"/>
          <a:ea typeface="微软雅黑" panose="020B0503020204020204" charset="-122"/>
          <a:sym typeface="Impact" panose="020B080603090205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" y="-15875"/>
            <a:ext cx="12179300" cy="6889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61940" y="2877820"/>
            <a:ext cx="6798945" cy="1343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atinLnBrk="0">
              <a:lnSpc>
                <a:spcPts val="2600"/>
              </a:lnSpc>
              <a:spcBef>
                <a:spcPts val="0"/>
              </a:spcBef>
            </a:pPr>
            <a:endParaRPr lang="zh-CN" altLang="en-US" sz="1400" dirty="0" smtClean="0">
              <a:latin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5470" y="3227070"/>
            <a:ext cx="63487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盐酸可乐定缓释片（力定儿</a:t>
            </a:r>
            <a:r>
              <a:rPr lang="zh-CN" altLang="en-US" sz="3600" b="1" baseline="30000" dirty="0">
                <a:solidFill>
                  <a:schemeClr val="bg1"/>
                </a:solidFill>
              </a:rPr>
              <a:t>®</a:t>
            </a:r>
            <a:r>
              <a:rPr lang="zh-CN" altLang="en-US" sz="3600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70395" y="4725670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tx1"/>
                </a:solidFill>
              </a:rPr>
              <a:t>力品药业（厦门）股份有限公司</a:t>
            </a:r>
          </a:p>
        </p:txBody>
      </p:sp>
    </p:spTree>
  </p:cSld>
  <p:clrMapOvr>
    <a:masterClrMapping/>
  </p:clrMapOvr>
  <p:transition advTm="2089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>
            <p:custDataLst>
              <p:tags r:id="rId1"/>
            </p:custDataLst>
          </p:nvPr>
        </p:nvSpPr>
        <p:spPr>
          <a:xfrm>
            <a:off x="481330" y="189230"/>
            <a:ext cx="1101090" cy="60261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lnSpc>
                <a:spcPct val="1000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目 录</a:t>
            </a:r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100" dirty="0" smtClean="0">
                <a:solidFill>
                  <a:srgbClr val="0070C0"/>
                </a:solidFill>
              </a:rPr>
              <a:t>	</a:t>
            </a:r>
            <a:endParaRPr lang="en-US" altLang="zh-CN" sz="1600" dirty="0" smtClean="0">
              <a:solidFill>
                <a:srgbClr val="0070C0"/>
              </a:solidFill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30722" y="1988820"/>
            <a:ext cx="6682105" cy="3879850"/>
            <a:chOff x="3843" y="2890"/>
            <a:chExt cx="10523" cy="6110"/>
          </a:xfrm>
        </p:grpSpPr>
        <p:grpSp>
          <p:nvGrpSpPr>
            <p:cNvPr id="8" name="组合 7"/>
            <p:cNvGrpSpPr/>
            <p:nvPr/>
          </p:nvGrpSpPr>
          <p:grpSpPr>
            <a:xfrm>
              <a:off x="3843" y="2890"/>
              <a:ext cx="4775" cy="1588"/>
              <a:chOff x="4207" y="3598"/>
              <a:chExt cx="4775" cy="158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207" y="3598"/>
                <a:ext cx="4775" cy="1588"/>
              </a:xfrm>
              <a:prstGeom prst="rect">
                <a:avLst/>
              </a:prstGeom>
              <a:solidFill>
                <a:srgbClr val="D5E3FF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10"/>
                </p:custDataLst>
              </p:nvPr>
            </p:nvSpPr>
            <p:spPr>
              <a:xfrm>
                <a:off x="4404" y="3781"/>
                <a:ext cx="4441" cy="12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marL="536575" indent="-285750">
                  <a:spcBef>
                    <a:spcPts val="600"/>
                  </a:spcBef>
                  <a:buFont typeface="Wingdings" panose="05000000000000000000" pitchFamily="2" charset="2"/>
                  <a:buChar char="n"/>
                </a:pPr>
                <a:endPara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16" name="TextBox 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527" y="3925"/>
                <a:ext cx="4196" cy="983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noAutofit/>
              </a:bodyPr>
              <a:lstStyle/>
              <a:p>
                <a:pPr>
                  <a:lnSpc>
                    <a:spcPts val="43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01 药品基本信息</a:t>
                </a: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r>
                  <a:rPr lang="en-US" altLang="zh-CN" sz="2800" dirty="0" smtClean="0">
                    <a:solidFill>
                      <a:srgbClr val="528E32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    </a:t>
                </a: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48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100" dirty="0" smtClean="0"/>
                  <a:t>		</a:t>
                </a:r>
                <a:endParaRPr lang="en-US" altLang="zh-CN" sz="2800" dirty="0" smtClean="0">
                  <a:solidFill>
                    <a:srgbClr val="528E32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489" y="2912"/>
              <a:ext cx="4877" cy="1588"/>
              <a:chOff x="4207" y="3598"/>
              <a:chExt cx="4877" cy="158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207" y="3598"/>
                <a:ext cx="4775" cy="1588"/>
              </a:xfrm>
              <a:prstGeom prst="rect">
                <a:avLst/>
              </a:prstGeom>
              <a:solidFill>
                <a:srgbClr val="D5E3FF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8" name="矩形 27"/>
              <p:cNvSpPr/>
              <p:nvPr>
                <p:custDataLst>
                  <p:tags r:id="rId8"/>
                </p:custDataLst>
              </p:nvPr>
            </p:nvSpPr>
            <p:spPr>
              <a:xfrm>
                <a:off x="4374" y="3781"/>
                <a:ext cx="4441" cy="12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marL="536575" indent="-285750">
                  <a:spcBef>
                    <a:spcPts val="600"/>
                  </a:spcBef>
                  <a:buFont typeface="Wingdings" panose="05000000000000000000" pitchFamily="2" charset="2"/>
                  <a:buChar char="n"/>
                </a:pPr>
                <a:endPara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29" name="TextBox 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888" y="3894"/>
                <a:ext cx="4196" cy="983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noAutofit/>
              </a:bodyPr>
              <a:lstStyle/>
              <a:p>
                <a:pPr>
                  <a:lnSpc>
                    <a:spcPts val="43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02   </a:t>
                </a:r>
                <a:r>
                  <a:rPr lang="zh-CN" altLang="en-US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安全性</a:t>
                </a:r>
                <a:endParaRPr lang="en-US" altLang="zh-CN" sz="2800" dirty="0" smtClean="0">
                  <a:solidFill>
                    <a:srgbClr val="002060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r>
                  <a:rPr lang="en-US" altLang="zh-CN" sz="2800" dirty="0" smtClean="0">
                    <a:solidFill>
                      <a:srgbClr val="528E32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    </a:t>
                </a: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48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100" dirty="0" smtClean="0"/>
                  <a:t>		</a:t>
                </a:r>
                <a:endParaRPr lang="en-US" altLang="zh-CN" sz="2800" dirty="0" smtClean="0">
                  <a:solidFill>
                    <a:srgbClr val="528E32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843" y="5162"/>
              <a:ext cx="4775" cy="1588"/>
              <a:chOff x="4207" y="3598"/>
              <a:chExt cx="4775" cy="158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207" y="3598"/>
                <a:ext cx="4775" cy="1588"/>
              </a:xfrm>
              <a:prstGeom prst="rect">
                <a:avLst/>
              </a:prstGeom>
              <a:solidFill>
                <a:srgbClr val="D5E3FF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4373" y="3781"/>
                <a:ext cx="4441" cy="12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marL="536575" indent="-285750">
                  <a:spcBef>
                    <a:spcPts val="600"/>
                  </a:spcBef>
                  <a:buFont typeface="Wingdings" panose="05000000000000000000" pitchFamily="2" charset="2"/>
                  <a:buChar char="n"/>
                </a:pPr>
                <a:endPara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TextBox 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25" y="3912"/>
                <a:ext cx="4196" cy="983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noAutofit/>
              </a:bodyPr>
              <a:lstStyle/>
              <a:p>
                <a:pPr>
                  <a:lnSpc>
                    <a:spcPts val="43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 03  </a:t>
                </a:r>
                <a:r>
                  <a:rPr lang="zh-CN" altLang="en-US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有效性</a:t>
                </a:r>
                <a:endParaRPr lang="en-US" altLang="zh-CN" sz="2800" dirty="0" smtClean="0">
                  <a:solidFill>
                    <a:srgbClr val="002060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r>
                  <a:rPr lang="en-US" altLang="zh-CN" sz="2800" dirty="0" smtClean="0">
                    <a:solidFill>
                      <a:srgbClr val="528E32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    </a:t>
                </a: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48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100" dirty="0" smtClean="0"/>
                  <a:t>		</a:t>
                </a:r>
                <a:endParaRPr lang="en-US" altLang="zh-CN" sz="2800" dirty="0" smtClean="0">
                  <a:solidFill>
                    <a:srgbClr val="528E32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496" y="5250"/>
              <a:ext cx="4775" cy="1588"/>
              <a:chOff x="9884" y="1418"/>
              <a:chExt cx="4775" cy="158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9884" y="1418"/>
                <a:ext cx="4775" cy="1588"/>
              </a:xfrm>
              <a:prstGeom prst="rect">
                <a:avLst/>
              </a:prstGeom>
              <a:solidFill>
                <a:srgbClr val="D5E3FF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4"/>
                </p:custDataLst>
              </p:nvPr>
            </p:nvSpPr>
            <p:spPr>
              <a:xfrm>
                <a:off x="10044" y="1633"/>
                <a:ext cx="4441" cy="12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marL="536575" indent="-285750">
                  <a:spcBef>
                    <a:spcPts val="600"/>
                  </a:spcBef>
                  <a:buFont typeface="Wingdings" panose="05000000000000000000" pitchFamily="2" charset="2"/>
                  <a:buChar char="n"/>
                </a:pPr>
                <a:endPara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41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173" y="1758"/>
                <a:ext cx="4196" cy="983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noAutofit/>
              </a:bodyPr>
              <a:lstStyle/>
              <a:p>
                <a:pPr>
                  <a:lnSpc>
                    <a:spcPts val="43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04  </a:t>
                </a:r>
                <a:r>
                  <a:rPr lang="zh-CN" altLang="en-US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创新性</a:t>
                </a:r>
                <a:endParaRPr lang="en-US" altLang="zh-CN" sz="2800" dirty="0" smtClean="0">
                  <a:solidFill>
                    <a:srgbClr val="002060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r>
                  <a:rPr lang="en-US" altLang="zh-CN" sz="2800" dirty="0" smtClean="0">
                    <a:solidFill>
                      <a:srgbClr val="528E32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    </a:t>
                </a: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48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100" dirty="0" smtClean="0"/>
                  <a:t>		</a:t>
                </a:r>
                <a:endParaRPr lang="en-US" altLang="zh-CN" sz="2800" dirty="0" smtClean="0">
                  <a:solidFill>
                    <a:srgbClr val="528E32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423" y="7412"/>
              <a:ext cx="4775" cy="1588"/>
              <a:chOff x="1141" y="3598"/>
              <a:chExt cx="4775" cy="158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141" y="3598"/>
                <a:ext cx="4775" cy="1588"/>
              </a:xfrm>
              <a:prstGeom prst="rect">
                <a:avLst/>
              </a:prstGeom>
              <a:solidFill>
                <a:srgbClr val="D5E3FF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44" name="矩形 43"/>
              <p:cNvSpPr/>
              <p:nvPr>
                <p:custDataLst>
                  <p:tags r:id="rId2"/>
                </p:custDataLst>
              </p:nvPr>
            </p:nvSpPr>
            <p:spPr>
              <a:xfrm>
                <a:off x="1308" y="3775"/>
                <a:ext cx="4441" cy="12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marL="536575" indent="-285750">
                  <a:spcBef>
                    <a:spcPts val="600"/>
                  </a:spcBef>
                  <a:buFont typeface="Wingdings" panose="05000000000000000000" pitchFamily="2" charset="2"/>
                  <a:buChar char="n"/>
                </a:pPr>
                <a:endPara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45" name="TextBox 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30" y="3900"/>
                <a:ext cx="4196" cy="983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noAutofit/>
              </a:bodyPr>
              <a:lstStyle/>
              <a:p>
                <a:pPr>
                  <a:lnSpc>
                    <a:spcPts val="43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05  </a:t>
                </a:r>
                <a:r>
                  <a:rPr lang="zh-CN" altLang="en-US" sz="2800" dirty="0" smtClean="0">
                    <a:solidFill>
                      <a:srgbClr val="00206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公平性</a:t>
                </a: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r>
                  <a:rPr lang="en-US" altLang="zh-CN" sz="2800" dirty="0" smtClean="0">
                    <a:solidFill>
                      <a:srgbClr val="528E32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    </a:t>
                </a:r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1000"/>
                  </a:lnSpc>
                </a:pPr>
                <a:endParaRPr lang="en-US" altLang="zh-CN" sz="100" dirty="0" smtClean="0"/>
              </a:p>
              <a:p>
                <a:pPr>
                  <a:lnSpc>
                    <a:spcPts val="4800"/>
                  </a:lnSpc>
                  <a:tabLst>
                    <a:tab pos="660400" algn="l"/>
                    <a:tab pos="723900" algn="l"/>
                  </a:tabLst>
                </a:pPr>
                <a:r>
                  <a:rPr lang="en-US" altLang="zh-CN" sz="100" dirty="0" smtClean="0"/>
                  <a:t>		</a:t>
                </a:r>
                <a:endParaRPr lang="en-US" altLang="zh-CN" sz="2800" dirty="0" smtClean="0">
                  <a:solidFill>
                    <a:srgbClr val="528E32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017135" y="3716655"/>
            <a:ext cx="6913245" cy="2651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600">
              <a:latin typeface="+mn-ea"/>
              <a:ea typeface="+mn-ea"/>
              <a:cs typeface="+mn-ea"/>
            </a:endParaRPr>
          </a:p>
        </p:txBody>
      </p:sp>
      <p:sp>
        <p:nvSpPr>
          <p:cNvPr id="15" name="TextBox 1"/>
          <p:cNvSpPr txBox="1"/>
          <p:nvPr>
            <p:custDataLst>
              <p:tags r:id="rId2"/>
            </p:custDataLst>
          </p:nvPr>
        </p:nvSpPr>
        <p:spPr>
          <a:xfrm>
            <a:off x="408940" y="116840"/>
            <a:ext cx="3532505" cy="60261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lnSpc>
                <a:spcPct val="1000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01. 药品基本信息</a:t>
            </a:r>
            <a:endParaRPr lang="en-US" altLang="zh-CN" sz="3600" dirty="0" smtClean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100" dirty="0" smtClean="0">
                <a:solidFill>
                  <a:srgbClr val="0070C0"/>
                </a:solidFill>
              </a:rPr>
              <a:t>	</a:t>
            </a:r>
            <a:endParaRPr lang="en-US" altLang="zh-CN" sz="1600" dirty="0" smtClean="0">
              <a:solidFill>
                <a:srgbClr val="0070C0"/>
              </a:solidFill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3"/>
            </p:custDataLst>
          </p:nvPr>
        </p:nvSpPr>
        <p:spPr>
          <a:xfrm>
            <a:off x="5088889" y="1412875"/>
            <a:ext cx="6768955" cy="20878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600" b="1" dirty="0">
                <a:latin typeface="+mn-ea"/>
                <a:cs typeface="+mn-ea"/>
              </a:rPr>
              <a:t>核心专利类型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：</a:t>
            </a:r>
            <a:r>
              <a:rPr lang="zh-CN" altLang="en-US" sz="1600" dirty="0">
                <a:latin typeface="+mn-ea"/>
                <a:cs typeface="+mn-ea"/>
              </a:rPr>
              <a:t>盐酸可乐定缓释片制剂专利，专利号</a:t>
            </a:r>
            <a:r>
              <a:rPr lang="en-US" altLang="zh-CN" sz="1600" dirty="0" smtClean="0">
                <a:latin typeface="+mn-ea"/>
                <a:cs typeface="+mn-ea"/>
              </a:rPr>
              <a:t>US05869100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600" b="1" dirty="0" smtClean="0">
                <a:latin typeface="+mn-ea"/>
                <a:ea typeface="+mn-ea"/>
                <a:cs typeface="+mn-ea"/>
              </a:rPr>
              <a:t>中国</a:t>
            </a:r>
            <a:r>
              <a:rPr lang="zh-CN" altLang="en-US" sz="1600" b="1" dirty="0">
                <a:latin typeface="+mn-ea"/>
                <a:ea typeface="+mn-ea"/>
                <a:cs typeface="+mn-ea"/>
              </a:rPr>
              <a:t>大陆首次上市时间：</a:t>
            </a:r>
            <a:r>
              <a:rPr lang="en-US" altLang="zh-CN" sz="1600" dirty="0">
                <a:latin typeface="+mn-ea"/>
                <a:ea typeface="+mn-ea"/>
                <a:cs typeface="+mn-ea"/>
              </a:rPr>
              <a:t>2022</a:t>
            </a:r>
            <a:r>
              <a:rPr lang="zh-CN" altLang="en-US" sz="1600" dirty="0">
                <a:latin typeface="+mn-ea"/>
                <a:ea typeface="+mn-ea"/>
                <a:cs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  <a:cs typeface="+mn-ea"/>
              </a:rPr>
              <a:t>6</a:t>
            </a:r>
            <a:r>
              <a:rPr lang="zh-CN" altLang="en-US" sz="1600" dirty="0">
                <a:latin typeface="+mn-ea"/>
                <a:ea typeface="+mn-ea"/>
                <a:cs typeface="+mn-ea"/>
              </a:rPr>
              <a:t>月</a:t>
            </a: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zh-CN" altLang="en-US" sz="1600" b="1" dirty="0">
                <a:sym typeface="+mn-ea"/>
              </a:rPr>
              <a:t>目前大陆地区同通用名称药品的上市情况：</a:t>
            </a:r>
            <a:r>
              <a:rPr lang="zh-CN" altLang="en-US" sz="1600" dirty="0">
                <a:sym typeface="+mn-ea"/>
              </a:rPr>
              <a:t>无同通用名称药品上市</a:t>
            </a: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zh-CN" altLang="en-US" sz="1600" b="1" dirty="0">
                <a:sym typeface="+mn-ea"/>
              </a:rPr>
              <a:t>全球首个上市国家</a:t>
            </a:r>
            <a:r>
              <a:rPr lang="en-US" altLang="zh-CN" sz="1600" b="1" dirty="0">
                <a:sym typeface="+mn-ea"/>
              </a:rPr>
              <a:t>/</a:t>
            </a:r>
            <a:r>
              <a:rPr lang="zh-CN" altLang="zh-CN" sz="1600" b="1" dirty="0">
                <a:sym typeface="+mn-ea"/>
              </a:rPr>
              <a:t>地区及上市时间</a:t>
            </a:r>
            <a:r>
              <a:rPr lang="zh-CN" altLang="en-US" sz="1600" b="1" dirty="0">
                <a:sym typeface="+mn-ea"/>
              </a:rPr>
              <a:t>：</a:t>
            </a:r>
            <a:r>
              <a:rPr lang="zh-CN" altLang="zh-CN" sz="1600" dirty="0">
                <a:sym typeface="+mn-ea"/>
              </a:rPr>
              <a:t>美国</a:t>
            </a:r>
            <a:r>
              <a:rPr lang="zh-CN" altLang="en-US" sz="1600" dirty="0">
                <a:sym typeface="+mn-ea"/>
              </a:rPr>
              <a:t>，</a:t>
            </a:r>
            <a:r>
              <a:rPr lang="en-US" altLang="zh-CN" sz="1600" dirty="0" smtClean="0">
                <a:sym typeface="+mn-ea"/>
              </a:rPr>
              <a:t>2009</a:t>
            </a:r>
            <a:r>
              <a:rPr lang="zh-CN" altLang="en-US" sz="1600" dirty="0" smtClean="0">
                <a:sym typeface="+mn-ea"/>
              </a:rPr>
              <a:t>年</a:t>
            </a:r>
            <a:endParaRPr lang="zh-CN" altLang="en-US" sz="1600" dirty="0">
              <a:sym typeface="+mn-ea"/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zh-CN" altLang="zh-CN" sz="1600" b="1" dirty="0">
                <a:sym typeface="+mn-ea"/>
              </a:rPr>
              <a:t>是否为</a:t>
            </a:r>
            <a:r>
              <a:rPr lang="en-US" altLang="zh-CN" sz="1600" b="1" dirty="0">
                <a:sym typeface="+mn-ea"/>
              </a:rPr>
              <a:t>OTC</a:t>
            </a:r>
            <a:r>
              <a:rPr lang="zh-CN" altLang="en-US" sz="1600" b="1" dirty="0">
                <a:sym typeface="+mn-ea"/>
              </a:rPr>
              <a:t>药品：</a:t>
            </a:r>
            <a:r>
              <a:rPr lang="zh-CN" altLang="en-US" sz="1600" dirty="0">
                <a:sym typeface="+mn-ea"/>
              </a:rPr>
              <a:t>否</a:t>
            </a:r>
            <a:endParaRPr lang="zh-CN" altLang="en-US" sz="1600" dirty="0">
              <a:latin typeface="+mn-ea"/>
              <a:ea typeface="+mn-ea"/>
              <a:cs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48885" y="3716655"/>
            <a:ext cx="3230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latin typeface="+mn-ea"/>
                <a:ea typeface="+mn-ea"/>
                <a:cs typeface="+mn-ea"/>
                <a:sym typeface="+mn-ea"/>
              </a:rPr>
              <a:t>参照药品建议：盐酸哌甲酯缓释片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80962" y="6525200"/>
            <a:ext cx="172212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000" dirty="0" smtClean="0">
                <a:latin typeface="+mn-ea"/>
                <a:ea typeface="+mn-ea"/>
                <a:sym typeface="+mn-ea"/>
              </a:rPr>
              <a:t>1. </a:t>
            </a:r>
            <a:r>
              <a:rPr lang="zh-CN" altLang="en-US" sz="1000" dirty="0" smtClean="0">
                <a:latin typeface="+mn-ea"/>
                <a:ea typeface="+mn-ea"/>
                <a:sym typeface="+mn-ea"/>
              </a:rPr>
              <a:t>盐酸可乐定缓释片说明书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12055" y="4053840"/>
          <a:ext cx="6950075" cy="2306955"/>
        </p:xfrm>
        <a:graphic>
          <a:graphicData uri="http://schemas.openxmlformats.org/drawingml/2006/table">
            <a:tbl>
              <a:tblPr firstRow="1" firstCol="1" bandRow="1"/>
              <a:tblGrid>
                <a:gridCol w="875030"/>
                <a:gridCol w="954405"/>
                <a:gridCol w="872490"/>
                <a:gridCol w="912495"/>
                <a:gridCol w="860425"/>
                <a:gridCol w="716280"/>
                <a:gridCol w="782320"/>
                <a:gridCol w="976630"/>
              </a:tblGrid>
              <a:tr h="688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参照药品名称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是否医保目录内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规格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单价</a:t>
                      </a:r>
                      <a:endParaRPr lang="en-US" altLang="zh-CN" sz="1400" b="1" kern="10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元）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用法用量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费用类型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疗程</a:t>
                      </a: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400" b="1" kern="10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周期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金额</a:t>
                      </a:r>
                      <a:endParaRPr lang="en-US" altLang="zh-CN" sz="1400" b="1" kern="10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元）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5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盐酸哌甲酯缓释片</a:t>
                      </a:r>
                      <a:endParaRPr lang="zh-CN" sz="105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是</a:t>
                      </a:r>
                      <a:endParaRPr lang="zh-CN" sz="105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36mg/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  <a:endParaRPr lang="zh-CN" sz="105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32.40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口服，每日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次，每次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  <a:endParaRPr lang="zh-CN" sz="105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年均费用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年</a:t>
                      </a:r>
                      <a:endParaRPr lang="zh-CN" sz="105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11826.00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25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填写选择参照品理由：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/>
                      </a:r>
                      <a:br>
                        <a:rPr lang="en-US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</a:br>
                      <a:r>
                        <a:rPr lang="zh-CN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盐酸哌甲酯缓释片适应症是用于治疗儿童和青少年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ADHD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，且为指南推荐用于治疗儿童和青少年</a:t>
                      </a:r>
                      <a:r>
                        <a:rPr lang="en-US" sz="1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ADHD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一线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治疗用药，目前已在临床上广泛使用，并被纳入国家医保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目录</a:t>
                      </a:r>
                      <a:r>
                        <a:rPr lang="zh-CN" altLang="en-US" sz="1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。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40740" y="1412776"/>
            <a:ext cx="4007485" cy="4968552"/>
          </a:xfrm>
          <a:prstGeom prst="rect">
            <a:avLst/>
          </a:prstGeom>
          <a:ln>
            <a:solidFill>
              <a:srgbClr val="ED5B3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b="1" dirty="0">
                <a:latin typeface="+mn-ea"/>
                <a:cs typeface="+mn-ea"/>
              </a:rPr>
              <a:t>【通</a:t>
            </a:r>
            <a:r>
              <a:rPr lang="en-US" altLang="zh-CN" sz="1400" b="1" dirty="0">
                <a:latin typeface="+mn-ea"/>
                <a:cs typeface="+mn-ea"/>
              </a:rPr>
              <a:t>  </a:t>
            </a:r>
            <a:r>
              <a:rPr lang="zh-CN" altLang="en-US" sz="1400" b="1" dirty="0">
                <a:latin typeface="+mn-ea"/>
                <a:cs typeface="+mn-ea"/>
              </a:rPr>
              <a:t>用</a:t>
            </a:r>
            <a:r>
              <a:rPr lang="en-US" altLang="zh-CN" sz="1400" b="1" dirty="0">
                <a:latin typeface="+mn-ea"/>
                <a:cs typeface="+mn-ea"/>
              </a:rPr>
              <a:t>  </a:t>
            </a:r>
            <a:r>
              <a:rPr lang="zh-CN" altLang="en-US" sz="1400" b="1" dirty="0">
                <a:latin typeface="+mn-ea"/>
                <a:cs typeface="+mn-ea"/>
              </a:rPr>
              <a:t>名】：</a:t>
            </a:r>
            <a:r>
              <a:rPr lang="zh-CN" altLang="en-US" sz="1400" dirty="0">
                <a:latin typeface="+mn-ea"/>
                <a:cs typeface="+mn-ea"/>
              </a:rPr>
              <a:t>盐酸可乐定缓释</a:t>
            </a:r>
            <a:r>
              <a:rPr lang="zh-CN" altLang="en-US" sz="1400" dirty="0" smtClean="0">
                <a:latin typeface="+mn-ea"/>
                <a:cs typeface="+mn-ea"/>
              </a:rPr>
              <a:t>片</a:t>
            </a:r>
            <a:endParaRPr lang="en-US" altLang="zh-CN" sz="1400" dirty="0" smtClean="0">
              <a:latin typeface="+mn-ea"/>
              <a:cs typeface="+mn-ea"/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en-US" altLang="zh-CN" sz="1400" dirty="0" smtClean="0">
                <a:latin typeface="+mn-ea"/>
                <a:cs typeface="+mn-ea"/>
              </a:rPr>
              <a:t>【</a:t>
            </a:r>
            <a:r>
              <a:rPr lang="zh-CN" altLang="en-US" sz="1400" b="1" dirty="0">
                <a:latin typeface="+mn-ea"/>
                <a:cs typeface="+mn-ea"/>
              </a:rPr>
              <a:t>注册</a:t>
            </a:r>
            <a:r>
              <a:rPr lang="zh-CN" altLang="en-US" sz="1400" b="1" dirty="0" smtClean="0">
                <a:latin typeface="+mn-ea"/>
                <a:cs typeface="+mn-ea"/>
              </a:rPr>
              <a:t>规格</a:t>
            </a:r>
            <a:r>
              <a:rPr lang="en-US" altLang="zh-CN" sz="1400" dirty="0" smtClean="0">
                <a:latin typeface="+mn-ea"/>
                <a:cs typeface="+mn-ea"/>
              </a:rPr>
              <a:t>】</a:t>
            </a:r>
            <a:r>
              <a:rPr lang="zh-CN" altLang="en-US" sz="1400" dirty="0" smtClean="0">
                <a:latin typeface="+mn-ea"/>
                <a:cs typeface="+mn-ea"/>
              </a:rPr>
              <a:t>：</a:t>
            </a:r>
            <a:r>
              <a:rPr lang="en-US" altLang="zh-CN" sz="1400" dirty="0" smtClean="0">
                <a:latin typeface="+mn-ea"/>
                <a:cs typeface="+mn-ea"/>
              </a:rPr>
              <a:t>0.1mg</a:t>
            </a:r>
            <a:endParaRPr lang="zh-CN" altLang="en-US" sz="1400" dirty="0">
              <a:latin typeface="+mn-ea"/>
              <a:cs typeface="+mn-ea"/>
            </a:endParaRP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b="1" dirty="0" smtClean="0">
                <a:latin typeface="+mn-ea"/>
                <a:cs typeface="+mn-ea"/>
              </a:rPr>
              <a:t>【</a:t>
            </a:r>
            <a:r>
              <a:rPr lang="zh-CN" altLang="en-US" sz="1400" b="1" dirty="0">
                <a:latin typeface="+mn-ea"/>
                <a:cs typeface="+mn-ea"/>
              </a:rPr>
              <a:t>适</a:t>
            </a:r>
            <a:r>
              <a:rPr lang="en-US" altLang="zh-CN" sz="1400" b="1" dirty="0">
                <a:latin typeface="+mn-ea"/>
                <a:cs typeface="+mn-ea"/>
              </a:rPr>
              <a:t> </a:t>
            </a:r>
            <a:r>
              <a:rPr lang="zh-CN" altLang="en-US" sz="1400" b="1" dirty="0">
                <a:latin typeface="+mn-ea"/>
                <a:cs typeface="+mn-ea"/>
              </a:rPr>
              <a:t>应</a:t>
            </a:r>
            <a:r>
              <a:rPr lang="en-US" altLang="zh-CN" sz="1400" b="1" dirty="0">
                <a:latin typeface="+mn-ea"/>
                <a:cs typeface="+mn-ea"/>
              </a:rPr>
              <a:t>  </a:t>
            </a:r>
            <a:r>
              <a:rPr lang="zh-CN" altLang="en-US" sz="1400" b="1" dirty="0">
                <a:latin typeface="+mn-ea"/>
                <a:cs typeface="+mn-ea"/>
              </a:rPr>
              <a:t>症】：</a:t>
            </a:r>
            <a:r>
              <a:rPr lang="zh-CN" altLang="en-US" sz="1400" dirty="0">
                <a:latin typeface="+mn-ea"/>
                <a:cs typeface="+mn-ea"/>
              </a:rPr>
              <a:t>用于单独或辅助中枢兴奋药治疗</a:t>
            </a:r>
            <a:r>
              <a:rPr lang="en-US" altLang="zh-CN" sz="1400" dirty="0">
                <a:latin typeface="+mn-ea"/>
                <a:cs typeface="+mn-ea"/>
              </a:rPr>
              <a:t>6-17</a:t>
            </a:r>
            <a:r>
              <a:rPr lang="zh-CN" altLang="en-US" sz="1400" dirty="0">
                <a:latin typeface="+mn-ea"/>
                <a:cs typeface="+mn-ea"/>
              </a:rPr>
              <a:t>岁儿童和青少年的注意缺陷多动障碍（ADHD）。</a:t>
            </a: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b="1" dirty="0">
                <a:sym typeface="+mn-ea"/>
              </a:rPr>
              <a:t>【用法用量】</a:t>
            </a:r>
            <a:r>
              <a:rPr lang="zh-CN" altLang="en-US" sz="1400" b="1" dirty="0" smtClean="0">
                <a:sym typeface="+mn-ea"/>
              </a:rPr>
              <a:t>：</a:t>
            </a:r>
            <a:r>
              <a:rPr sz="1400" dirty="0">
                <a:latin typeface="+mn-ea"/>
                <a:sym typeface="+mn-ea"/>
              </a:rPr>
              <a:t>口服，不受进食影响，服用时必须整片吞服，无须根据儿童及青少年患者体重调整剂量。</a:t>
            </a:r>
          </a:p>
          <a:p>
            <a:pPr latinLnBrk="0">
              <a:lnSpc>
                <a:spcPct val="150000"/>
              </a:lnSpc>
              <a:spcBef>
                <a:spcPts val="300"/>
              </a:spcBef>
            </a:pPr>
            <a:r>
              <a:rPr lang="en-US" sz="1400" dirty="0">
                <a:latin typeface="+mn-ea"/>
                <a:sym typeface="+mn-ea"/>
              </a:rPr>
              <a:t>      </a:t>
            </a:r>
            <a:r>
              <a:rPr sz="1400" dirty="0">
                <a:latin typeface="+mn-ea"/>
                <a:sym typeface="+mn-ea"/>
              </a:rPr>
              <a:t>盐酸可乐定缓释片无论是单用或联合兴奋剂辅助治疗，起始剂量0.1 mg，如果剂量0.1 mg已经获得预期疗效，可保持剂量0.1 mg。如果剂量需要增加，之后每隔1周剂量上调0.1mg/日，直至获得预期疗效。每日总剂量最大可增加到0.4mg</a:t>
            </a:r>
            <a:r>
              <a:rPr lang="en-US" sz="1400" baseline="30000" dirty="0">
                <a:latin typeface="+mn-ea"/>
                <a:sym typeface="+mn-ea"/>
              </a:rPr>
              <a:t>1</a:t>
            </a:r>
            <a:r>
              <a:rPr sz="1400" dirty="0">
                <a:latin typeface="+mn-ea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>
            <p:custDataLst>
              <p:tags r:id="rId1"/>
            </p:custDataLst>
          </p:nvPr>
        </p:nvSpPr>
        <p:spPr>
          <a:xfrm>
            <a:off x="336550" y="188595"/>
            <a:ext cx="3559175" cy="60261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lnSpc>
                <a:spcPct val="1000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01. 药品基本信息</a:t>
            </a:r>
            <a:endParaRPr lang="en-US" altLang="zh-CN" sz="3600" dirty="0" smtClean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100" dirty="0" smtClean="0">
                <a:solidFill>
                  <a:srgbClr val="0070C0"/>
                </a:solidFill>
              </a:rPr>
              <a:t>	</a:t>
            </a:r>
            <a:endParaRPr lang="en-US" altLang="zh-CN" sz="1600" dirty="0" smtClean="0">
              <a:solidFill>
                <a:srgbClr val="0070C0"/>
              </a:solidFill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01097" y="2003425"/>
            <a:ext cx="9478820" cy="1640840"/>
            <a:chOff x="762" y="2339"/>
            <a:chExt cx="14696" cy="2584"/>
          </a:xfrm>
        </p:grpSpPr>
        <p:sp>
          <p:nvSpPr>
            <p:cNvPr id="22" name="矩形 21"/>
            <p:cNvSpPr/>
            <p:nvPr/>
          </p:nvSpPr>
          <p:spPr>
            <a:xfrm>
              <a:off x="791" y="2339"/>
              <a:ext cx="14507" cy="2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latinLnBrk="0">
                <a:lnSpc>
                  <a:spcPts val="2600"/>
                </a:lnSpc>
                <a:spcBef>
                  <a:spcPts val="0"/>
                </a:spcBef>
              </a:pPr>
              <a:endParaRPr lang="zh-CN" altLang="en-US" sz="1400" dirty="0" smtClean="0"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23" name="文本框 99"/>
            <p:cNvSpPr txBox="1"/>
            <p:nvPr/>
          </p:nvSpPr>
          <p:spPr>
            <a:xfrm>
              <a:off x="762" y="2356"/>
              <a:ext cx="14696" cy="2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just" latinLnBrk="0">
                <a:lnSpc>
                  <a:spcPts val="2400"/>
                </a:lnSpc>
              </a:pPr>
              <a:r>
                <a:rPr lang="zh-CN" sz="1600" b="1" dirty="0">
                  <a:latin typeface="微软雅黑" panose="020B0503020204020204" charset="-122"/>
                  <a:cs typeface="微软雅黑" panose="020B0503020204020204" charset="-122"/>
                </a:rPr>
                <a:t>所治疗疾病基本情况</a:t>
              </a:r>
              <a:r>
                <a:rPr lang="zh-CN" sz="1600" b="0" dirty="0">
                  <a:latin typeface="微软雅黑" panose="020B0503020204020204" charset="-122"/>
                  <a:cs typeface="微软雅黑" panose="020B0503020204020204" charset="-122"/>
                </a:rPr>
                <a:t>：</a:t>
              </a:r>
            </a:p>
            <a:p>
              <a:pPr marL="285750" indent="-285750" algn="just" latinLnBrk="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zh-CN" sz="1600" b="0" dirty="0">
                  <a:latin typeface="微软雅黑" panose="020B0503020204020204" charset="-122"/>
                  <a:cs typeface="微软雅黑" panose="020B0503020204020204" charset="-122"/>
                </a:rPr>
                <a:t>ADHD是一种可能持续至成年的慢性疾病，起病于童年期</a:t>
              </a:r>
              <a:r>
                <a:rPr lang="en-US" altLang="zh-CN" sz="1600" b="0" baseline="30000" dirty="0">
                  <a:latin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sz="1600" b="0" dirty="0">
                  <a:latin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1600" b="0" dirty="0">
                  <a:latin typeface="微软雅黑" panose="020B0503020204020204" charset="-122"/>
                  <a:cs typeface="微软雅黑" panose="020B0503020204020204" charset="-122"/>
                </a:rPr>
                <a:t>60%-80%</a:t>
              </a:r>
              <a:r>
                <a:rPr lang="zh-CN" altLang="en-US" sz="1600" b="0" dirty="0">
                  <a:latin typeface="微软雅黑" panose="020B0503020204020204" charset="-122"/>
                  <a:cs typeface="微软雅黑" panose="020B0503020204020204" charset="-122"/>
                </a:rPr>
                <a:t>的患儿症状持续到青春期</a:t>
              </a:r>
              <a:r>
                <a:rPr lang="en-US" altLang="zh-CN" sz="1600" baseline="300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altLang="en-US" sz="16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</a:p>
            <a:p>
              <a:pPr marL="0" indent="0" algn="just" latinLnBrk="0">
                <a:lnSpc>
                  <a:spcPts val="2400"/>
                </a:lnSpc>
                <a:buFont typeface="Arial" panose="020B0604020202020204" pitchFamily="34" charset="0"/>
                <a:buNone/>
              </a:pPr>
              <a:r>
                <a:rPr lang="en-US" altLang="zh-CN" sz="16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    50.9%</a:t>
              </a:r>
              <a:r>
                <a:rPr lang="zh-CN" altLang="en-US" sz="16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的患儿症状持续到成年期</a:t>
              </a:r>
              <a:r>
                <a:rPr lang="en-US" altLang="zh-CN" sz="1600" baseline="300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sz="1600" b="0" dirty="0">
                  <a:latin typeface="微软雅黑" panose="020B0503020204020204" charset="-122"/>
                  <a:cs typeface="微软雅黑" panose="020B0503020204020204" charset="-122"/>
                </a:rPr>
                <a:t>。</a:t>
              </a:r>
            </a:p>
            <a:p>
              <a:pPr marL="285750" indent="-285750" algn="just" latinLnBrk="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zh-CN" sz="1600" b="0" dirty="0">
                  <a:latin typeface="微软雅黑" panose="020B0503020204020204" charset="-122"/>
                  <a:cs typeface="微软雅黑" panose="020B0503020204020204" charset="-122"/>
                </a:rPr>
                <a:t>ADHD不仅损害学习功能，对儿童的心理、社会功能及家庭也会造成严重影响，</a:t>
              </a:r>
              <a:r>
                <a:rPr lang="zh-CN" altLang="en-US" sz="1600" dirty="0" smtClean="0">
                  <a:latin typeface="+mn-ea"/>
                  <a:sym typeface="+mn-ea"/>
                </a:rPr>
                <a:t>患有</a:t>
              </a:r>
              <a:r>
                <a:rPr lang="en-US" altLang="zh-CN" sz="1600" dirty="0">
                  <a:latin typeface="+mn-ea"/>
                  <a:sym typeface="+mn-ea"/>
                </a:rPr>
                <a:t>ADHD</a:t>
              </a:r>
              <a:r>
                <a:rPr lang="zh-CN" altLang="en-US" sz="1600" dirty="0">
                  <a:latin typeface="+mn-ea"/>
                  <a:sym typeface="+mn-ea"/>
                </a:rPr>
                <a:t>的人刑事犯罪的可能性</a:t>
              </a:r>
              <a:r>
                <a:rPr lang="zh-CN" altLang="en-US" sz="1600" dirty="0" smtClean="0">
                  <a:latin typeface="+mn-ea"/>
                  <a:sym typeface="+mn-ea"/>
                </a:rPr>
                <a:t>是</a:t>
              </a:r>
              <a:r>
                <a:rPr lang="zh-CN" altLang="en-US" sz="1600" dirty="0">
                  <a:latin typeface="+mn-ea"/>
                  <a:sym typeface="+mn-ea"/>
                </a:rPr>
                <a:t>其他青少年</a:t>
              </a:r>
              <a:r>
                <a:rPr lang="zh-CN" altLang="en-US" sz="1600" dirty="0" smtClean="0">
                  <a:latin typeface="+mn-ea"/>
                  <a:sym typeface="+mn-ea"/>
                </a:rPr>
                <a:t>的</a:t>
              </a:r>
              <a:r>
                <a:rPr lang="en-US" altLang="zh-CN" sz="1600" dirty="0">
                  <a:solidFill>
                    <a:srgbClr val="C00000"/>
                  </a:solidFill>
                  <a:latin typeface="+mn-ea"/>
                  <a:sym typeface="+mn-ea"/>
                </a:rPr>
                <a:t>2</a:t>
              </a:r>
              <a:r>
                <a:rPr lang="zh-CN" altLang="en-US" sz="1600" dirty="0">
                  <a:solidFill>
                    <a:srgbClr val="C00000"/>
                  </a:solidFill>
                  <a:latin typeface="+mn-ea"/>
                  <a:sym typeface="+mn-ea"/>
                </a:rPr>
                <a:t>倍</a:t>
              </a:r>
              <a:r>
                <a:rPr lang="zh-CN" altLang="en-US" sz="1600" dirty="0" smtClean="0">
                  <a:latin typeface="+mn-ea"/>
                  <a:sym typeface="+mn-ea"/>
                </a:rPr>
                <a:t>以上</a:t>
              </a:r>
              <a:r>
                <a:rPr lang="en-US" altLang="zh-CN" sz="1600" baseline="30000" dirty="0" smtClean="0">
                  <a:latin typeface="+mn-ea"/>
                  <a:sym typeface="+mn-ea"/>
                </a:rPr>
                <a:t>2</a:t>
              </a:r>
              <a:r>
                <a:rPr lang="zh-CN" sz="1600" b="0" dirty="0">
                  <a:latin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600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200785" y="3717290"/>
            <a:ext cx="9413875" cy="16579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atinLnBrk="0">
              <a:lnSpc>
                <a:spcPts val="2600"/>
              </a:lnSpc>
              <a:spcBef>
                <a:spcPts val="0"/>
              </a:spcBef>
            </a:pPr>
            <a:endParaRPr lang="zh-CN" altLang="en-US" sz="1400" dirty="0" smtClean="0">
              <a:solidFill>
                <a:schemeClr val="bg2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26" name="文本框 7"/>
          <p:cNvSpPr txBox="1"/>
          <p:nvPr/>
        </p:nvSpPr>
        <p:spPr>
          <a:xfrm>
            <a:off x="1162685" y="3766185"/>
            <a:ext cx="945070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just" latinLnBrk="0">
              <a:lnSpc>
                <a:spcPts val="2400"/>
              </a:lnSpc>
            </a:pPr>
            <a:r>
              <a:rPr lang="zh-CN" sz="1600" b="1" dirty="0">
                <a:latin typeface="微软雅黑" panose="020B0503020204020204" charset="-122"/>
                <a:cs typeface="微软雅黑" panose="020B0503020204020204" charset="-122"/>
              </a:rPr>
              <a:t>弥补未满足的治疗需求</a:t>
            </a:r>
            <a:r>
              <a:rPr lang="zh-CN" sz="1600" b="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marL="285750" indent="-285750" algn="just" latinLnBrk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目前临床用药选择少，主要治疗药物存在成瘾性和滥用风险，同时存在影响食欲、抑制生长发育等不良反应。</a:t>
            </a:r>
          </a:p>
          <a:p>
            <a:pPr marL="285750" indent="-285750" algn="just" latinLnBrk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本品为非精神类用药，与现有临床用药的作用机制和靶点不同，</a:t>
            </a:r>
            <a:r>
              <a:rPr lang="zh-CN" altLang="en-US" sz="1600" dirty="0">
                <a:latin typeface="微软雅黑" panose="020B0503020204020204" charset="-122"/>
                <a:cs typeface="微软雅黑" panose="020B0503020204020204" charset="-122"/>
              </a:rPr>
              <a:t>纳入医保后可</a:t>
            </a:r>
            <a:r>
              <a:rPr lang="en-US" altLang="zh-CN" sz="1600" dirty="0" err="1">
                <a:latin typeface="微软雅黑" panose="020B0503020204020204" charset="-122"/>
                <a:cs typeface="微软雅黑" panose="020B0503020204020204" charset="-122"/>
              </a:rPr>
              <a:t>有效弥补现行目录的药品空白，满足用药需求</a:t>
            </a:r>
            <a:r>
              <a:rPr lang="zh-CN" altLang="en-US" sz="1600" dirty="0" err="1">
                <a:latin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1200150" y="5517515"/>
            <a:ext cx="9376410" cy="706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 algn="just" latinLnBrk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charset="-122"/>
                <a:cs typeface="微软雅黑" panose="020B0503020204020204" charset="-122"/>
              </a:rPr>
              <a:t>大陆地区患病率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600">
                <a:latin typeface="微软雅黑" panose="020B0503020204020204" charset="-122"/>
                <a:cs typeface="微软雅黑" panose="020B0503020204020204" charset="-122"/>
              </a:rPr>
              <a:t>儿童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和青少年</a:t>
            </a:r>
            <a:r>
              <a:rPr lang="en-US" altLang="zh-CN" sz="1600">
                <a:latin typeface="微软雅黑" panose="020B0503020204020204" charset="-122"/>
                <a:cs typeface="微软雅黑" panose="020B0503020204020204" charset="-122"/>
              </a:rPr>
              <a:t>患病率为6.4%</a:t>
            </a:r>
          </a:p>
          <a:p>
            <a:pPr marL="0" indent="0" algn="just" latinLnBrk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charset="-122"/>
                <a:cs typeface="微软雅黑" panose="020B0503020204020204" charset="-122"/>
              </a:rPr>
              <a:t>年发病患者总数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600">
                <a:latin typeface="微软雅黑" panose="020B0503020204020204" charset="-122"/>
                <a:cs typeface="微软雅黑" panose="020B0503020204020204" charset="-122"/>
              </a:rPr>
              <a:t>约2300万人</a:t>
            </a:r>
            <a:r>
              <a:rPr lang="en-US" altLang="zh-CN" sz="1600" baseline="30000" dirty="0" smtClean="0">
                <a:latin typeface="+mn-ea"/>
                <a:sym typeface="+mn-ea"/>
              </a:rPr>
              <a:t>1</a:t>
            </a:r>
            <a:endParaRPr lang="en-US" altLang="zh-CN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56640" y="6381750"/>
            <a:ext cx="51581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000" dirty="0" smtClean="0">
                <a:latin typeface="+mn-ea"/>
                <a:ea typeface="+mn-ea"/>
              </a:rPr>
              <a:t>1.</a:t>
            </a:r>
            <a:r>
              <a:rPr lang="zh-CN" altLang="en-US" sz="1000" dirty="0" smtClean="0">
                <a:latin typeface="+mn-ea"/>
                <a:ea typeface="+mn-ea"/>
              </a:rPr>
              <a:t>中华</a:t>
            </a:r>
            <a:r>
              <a:rPr lang="zh-CN" altLang="en-US" sz="1000" dirty="0">
                <a:latin typeface="+mn-ea"/>
                <a:ea typeface="+mn-ea"/>
              </a:rPr>
              <a:t>医学会儿科学分会发育行为学组</a:t>
            </a:r>
            <a:r>
              <a:rPr lang="en-US" altLang="zh-CN" sz="1000" dirty="0" smtClean="0">
                <a:latin typeface="+mn-ea"/>
                <a:ea typeface="+mn-ea"/>
              </a:rPr>
              <a:t>.</a:t>
            </a:r>
            <a:r>
              <a:rPr lang="zh-CN" altLang="en-US" sz="1000" dirty="0" smtClean="0">
                <a:latin typeface="+mn-ea"/>
                <a:ea typeface="+mn-ea"/>
              </a:rPr>
              <a:t>中华</a:t>
            </a:r>
            <a:r>
              <a:rPr lang="zh-CN" altLang="en-US" sz="1000" dirty="0">
                <a:latin typeface="+mn-ea"/>
                <a:ea typeface="+mn-ea"/>
              </a:rPr>
              <a:t>儿科杂志</a:t>
            </a:r>
            <a:r>
              <a:rPr lang="en-US" altLang="zh-CN" sz="1000" dirty="0">
                <a:latin typeface="+mn-ea"/>
                <a:ea typeface="+mn-ea"/>
              </a:rPr>
              <a:t>, 2020, 58(03):188-193</a:t>
            </a:r>
            <a:r>
              <a:rPr lang="en-US" altLang="zh-CN" sz="1000" dirty="0" smtClean="0">
                <a:latin typeface="+mn-ea"/>
                <a:ea typeface="+mn-ea"/>
              </a:rPr>
              <a:t>..</a:t>
            </a:r>
          </a:p>
          <a:p>
            <a:pPr algn="l"/>
            <a:r>
              <a:rPr lang="en-US" altLang="zh-CN" sz="1000" dirty="0" smtClean="0">
                <a:latin typeface="+mn-ea"/>
                <a:ea typeface="+mn-ea"/>
                <a:sym typeface="+mn-ea"/>
              </a:rPr>
              <a:t>2.Mohr-Jensen </a:t>
            </a:r>
            <a:r>
              <a:rPr lang="en-US" altLang="zh-CN" sz="1000" dirty="0" err="1" smtClean="0">
                <a:latin typeface="+mn-ea"/>
                <a:ea typeface="+mn-ea"/>
                <a:sym typeface="+mn-ea"/>
              </a:rPr>
              <a:t>C,et</a:t>
            </a:r>
            <a:r>
              <a:rPr lang="en-US" altLang="zh-CN" sz="1000" dirty="0" smtClean="0">
                <a:latin typeface="+mn-ea"/>
                <a:ea typeface="+mn-ea"/>
                <a:sym typeface="+mn-ea"/>
              </a:rPr>
              <a:t> al. </a:t>
            </a:r>
            <a:r>
              <a:rPr lang="en-US" altLang="zh-CN" sz="1000" dirty="0">
                <a:latin typeface="+mn-ea"/>
                <a:ea typeface="+mn-ea"/>
                <a:sym typeface="+mn-ea"/>
              </a:rPr>
              <a:t>2019 Apr;58(4):443-452. </a:t>
            </a:r>
            <a:endParaRPr lang="zh-CN" altLang="en-US" sz="1000" dirty="0"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28173" y="1223928"/>
            <a:ext cx="9360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ADHD</a:t>
            </a:r>
            <a:r>
              <a:rPr lang="zh-CN" altLang="en-US" b="1" dirty="0" smtClean="0"/>
              <a:t>对儿童及青少年身心健康有</a:t>
            </a:r>
            <a:r>
              <a:rPr lang="zh-CN" altLang="en-US" b="1" dirty="0"/>
              <a:t>巨大影响， 目前医保目录</a:t>
            </a:r>
            <a:r>
              <a:rPr lang="zh-CN" altLang="en-US" b="1" dirty="0" smtClean="0"/>
              <a:t>内</a:t>
            </a:r>
            <a:r>
              <a:rPr lang="zh-CN" altLang="en-US" b="1" dirty="0" smtClean="0">
                <a:solidFill>
                  <a:srgbClr val="C00000"/>
                </a:solidFill>
              </a:rPr>
              <a:t>可选择药品较少</a:t>
            </a:r>
            <a:r>
              <a:rPr lang="zh-CN" altLang="en-US" b="1" dirty="0" smtClean="0"/>
              <a:t>，急需</a:t>
            </a:r>
            <a:r>
              <a:rPr lang="zh-CN" altLang="en-US" b="1" dirty="0"/>
              <a:t>填补医疗保障</a:t>
            </a:r>
            <a:r>
              <a:rPr lang="zh-CN" altLang="en-US" b="1" dirty="0" smtClean="0"/>
              <a:t>空白。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>
            <p:custDataLst>
              <p:tags r:id="rId1"/>
            </p:custDataLst>
          </p:nvPr>
        </p:nvSpPr>
        <p:spPr>
          <a:xfrm>
            <a:off x="336550" y="332740"/>
            <a:ext cx="2767330" cy="60261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02. 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安全性</a:t>
            </a:r>
            <a:r>
              <a:rPr lang="en-US" altLang="zh-CN" sz="100" dirty="0" smtClean="0">
                <a:solidFill>
                  <a:srgbClr val="0070C0"/>
                </a:solidFill>
              </a:rPr>
              <a:t>	</a:t>
            </a:r>
            <a:endParaRPr lang="en-US" altLang="zh-CN" sz="1600" dirty="0" smtClean="0">
              <a:solidFill>
                <a:srgbClr val="0070C0"/>
              </a:solidFill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6270" y="1246505"/>
            <a:ext cx="10734675" cy="3041650"/>
            <a:chOff x="976" y="2059"/>
            <a:chExt cx="16905" cy="4790"/>
          </a:xfrm>
        </p:grpSpPr>
        <p:sp>
          <p:nvSpPr>
            <p:cNvPr id="8" name="矩形 7"/>
            <p:cNvSpPr/>
            <p:nvPr/>
          </p:nvSpPr>
          <p:spPr>
            <a:xfrm>
              <a:off x="984" y="2059"/>
              <a:ext cx="16897" cy="4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latinLnBrk="0">
                <a:lnSpc>
                  <a:spcPts val="2600"/>
                </a:lnSpc>
                <a:spcBef>
                  <a:spcPts val="0"/>
                </a:spcBef>
              </a:pPr>
              <a:endParaRPr lang="zh-CN" altLang="en-US" sz="1400" dirty="0" smtClean="0"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76" y="2111"/>
              <a:ext cx="16649" cy="4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n-ea"/>
                  <a:ea typeface="+mn-ea"/>
                </a:rPr>
                <a:t>1</a:t>
              </a:r>
              <a:r>
                <a:rPr lang="zh-CN" altLang="en-US" b="1" dirty="0" smtClean="0">
                  <a:latin typeface="+mn-ea"/>
                  <a:ea typeface="+mn-ea"/>
                </a:rPr>
                <a:t>、药品说明书</a:t>
              </a:r>
              <a:r>
                <a:rPr lang="zh-CN" altLang="en-US" b="1" dirty="0">
                  <a:latin typeface="+mn-ea"/>
                  <a:ea typeface="+mn-ea"/>
                </a:rPr>
                <a:t>收载的安全性信息</a:t>
              </a:r>
              <a:r>
                <a:rPr lang="zh-CN" altLang="en-US" b="1" dirty="0" smtClean="0">
                  <a:latin typeface="+mn-ea"/>
                  <a:ea typeface="+mn-ea"/>
                </a:rPr>
                <a:t>：</a:t>
              </a:r>
              <a:endParaRPr lang="en-US" altLang="zh-CN" b="1" dirty="0" smtClean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latin typeface="+mn-ea"/>
                  <a:ea typeface="+mn-ea"/>
                </a:rPr>
                <a:t>     临床</a:t>
              </a:r>
              <a:r>
                <a:rPr lang="zh-CN" altLang="en-US" sz="1600" dirty="0">
                  <a:latin typeface="+mn-ea"/>
                  <a:ea typeface="+mn-ea"/>
                </a:rPr>
                <a:t>研究期间发生的不良反应包括：</a:t>
              </a:r>
            </a:p>
            <a:p>
              <a:pPr marL="70485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  <a:ea typeface="+mn-ea"/>
                </a:rPr>
                <a:t>研究</a:t>
              </a:r>
              <a:r>
                <a:rPr lang="en-US" altLang="zh-CN" sz="1600" dirty="0">
                  <a:latin typeface="+mn-ea"/>
                  <a:ea typeface="+mn-ea"/>
                </a:rPr>
                <a:t>1</a:t>
              </a:r>
              <a:r>
                <a:rPr lang="zh-CN" altLang="en-US" sz="1600" dirty="0">
                  <a:latin typeface="+mn-ea"/>
                  <a:ea typeface="+mn-ea"/>
                </a:rPr>
                <a:t>：盐酸可乐定缓释片固定剂量单药治疗中，最常见的不良反应（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发生率≥</a:t>
              </a:r>
              <a:r>
                <a:rPr lang="en-US" altLang="zh-CN" sz="1600" b="1" dirty="0">
                  <a:solidFill>
                    <a:srgbClr val="C00000"/>
                  </a:solidFill>
                  <a:latin typeface="+mn-ea"/>
                  <a:ea typeface="+mn-ea"/>
                </a:rPr>
                <a:t>5%</a:t>
              </a:r>
              <a:r>
                <a:rPr lang="zh-CN" altLang="en-US" sz="1600" dirty="0">
                  <a:latin typeface="+mn-ea"/>
                  <a:ea typeface="+mn-ea"/>
                </a:rPr>
                <a:t>，至少是安慰剂的</a:t>
              </a:r>
              <a:r>
                <a:rPr lang="en-US" altLang="zh-CN" sz="1600" dirty="0">
                  <a:latin typeface="+mn-ea"/>
                  <a:ea typeface="+mn-ea"/>
                </a:rPr>
                <a:t>2</a:t>
              </a:r>
              <a:r>
                <a:rPr lang="zh-CN" altLang="en-US" sz="1600" dirty="0">
                  <a:latin typeface="+mn-ea"/>
                  <a:ea typeface="+mn-ea"/>
                </a:rPr>
                <a:t>倍）：嗜睡、易怒、失眠、恶梦、便秘、口干。</a:t>
              </a:r>
            </a:p>
            <a:p>
              <a:pPr marL="70485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  <a:ea typeface="+mn-ea"/>
                </a:rPr>
                <a:t>研究</a:t>
              </a:r>
              <a:r>
                <a:rPr lang="en-US" altLang="zh-CN" sz="1600" dirty="0">
                  <a:latin typeface="+mn-ea"/>
                  <a:ea typeface="+mn-ea"/>
                </a:rPr>
                <a:t>2</a:t>
              </a:r>
              <a:r>
                <a:rPr lang="zh-CN" altLang="en-US" sz="1600" dirty="0">
                  <a:latin typeface="+mn-ea"/>
                  <a:ea typeface="+mn-ea"/>
                </a:rPr>
                <a:t>：可调节剂量盐酸可乐定缓释片作为中枢兴奋剂的辅助治疗中，最常见的不良反应</a:t>
              </a:r>
              <a:r>
                <a:rPr lang="zh-CN" altLang="en-US" sz="1600" dirty="0" smtClean="0">
                  <a:latin typeface="+mn-ea"/>
                  <a:ea typeface="+mn-ea"/>
                </a:rPr>
                <a:t>（</a:t>
              </a:r>
              <a:r>
                <a:rPr lang="zh-CN" altLang="en-US" sz="1600" dirty="0">
                  <a:latin typeface="+mn-ea"/>
                  <a:ea typeface="+mn-ea"/>
                </a:rPr>
                <a:t>发</a:t>
              </a:r>
              <a:r>
                <a:rPr lang="zh-CN" altLang="en-US" sz="1600" dirty="0" smtClean="0">
                  <a:latin typeface="+mn-ea"/>
                  <a:ea typeface="+mn-ea"/>
                </a:rPr>
                <a:t>生率</a:t>
              </a:r>
              <a:r>
                <a:rPr lang="zh-CN" altLang="en-US" sz="1600" dirty="0">
                  <a:latin typeface="+mn-ea"/>
                  <a:ea typeface="+mn-ea"/>
                </a:rPr>
                <a:t>≥</a:t>
              </a:r>
              <a:r>
                <a:rPr lang="en-US" altLang="zh-CN" sz="1600" dirty="0">
                  <a:latin typeface="+mn-ea"/>
                  <a:ea typeface="+mn-ea"/>
                </a:rPr>
                <a:t>5%</a:t>
              </a:r>
              <a:r>
                <a:rPr lang="zh-CN" altLang="en-US" sz="1600" dirty="0">
                  <a:latin typeface="+mn-ea"/>
                  <a:ea typeface="+mn-ea"/>
                </a:rPr>
                <a:t>，至少是安慰剂的两倍）：嗜睡、疲劳、食欲下降、头晕。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+mn-ea"/>
                  <a:ea typeface="+mn-ea"/>
                </a:rPr>
                <a:t>【</a:t>
              </a:r>
              <a:r>
                <a:rPr lang="zh-CN" altLang="en-US" sz="1600" b="1" dirty="0">
                  <a:latin typeface="+mn-ea"/>
                  <a:ea typeface="+mn-ea"/>
                </a:rPr>
                <a:t>用药禁忌</a:t>
              </a:r>
              <a:r>
                <a:rPr lang="en-US" altLang="zh-CN" sz="1600" b="1" dirty="0">
                  <a:latin typeface="+mn-ea"/>
                  <a:ea typeface="+mn-ea"/>
                </a:rPr>
                <a:t>】</a:t>
              </a:r>
              <a:r>
                <a:rPr lang="zh-CN" altLang="en-US" sz="1600" dirty="0">
                  <a:latin typeface="+mn-ea"/>
                  <a:ea typeface="+mn-ea"/>
                </a:rPr>
                <a:t>对可乐定有过敏反应病史的患者禁用，包括全身皮疹、荨麻疹、血管性水肿</a:t>
              </a:r>
              <a:r>
                <a:rPr lang="zh-CN" altLang="en-US" sz="1600" dirty="0" smtClean="0">
                  <a:latin typeface="+mn-ea"/>
                  <a:ea typeface="+mn-ea"/>
                </a:rPr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 smtClean="0">
                  <a:latin typeface="+mn-ea"/>
                  <a:ea typeface="+mn-ea"/>
                </a:rPr>
                <a:t>【</a:t>
              </a:r>
              <a:r>
                <a:rPr lang="zh-CN" altLang="en-US" sz="1600" b="1" dirty="0" smtClean="0">
                  <a:latin typeface="+mn-ea"/>
                  <a:ea typeface="+mn-ea"/>
                </a:rPr>
                <a:t>注意事项</a:t>
              </a:r>
              <a:r>
                <a:rPr lang="en-US" altLang="zh-CN" sz="1600" b="1" dirty="0" smtClean="0">
                  <a:latin typeface="+mn-ea"/>
                  <a:ea typeface="+mn-ea"/>
                </a:rPr>
                <a:t>】</a:t>
              </a:r>
              <a:r>
                <a:rPr lang="en-US" altLang="zh-CN" sz="1600" dirty="0" smtClean="0">
                  <a:latin typeface="+mn-ea"/>
                  <a:ea typeface="+mn-ea"/>
                </a:rPr>
                <a:t>1</a:t>
              </a:r>
              <a:r>
                <a:rPr lang="zh-CN" altLang="en-US" sz="1600" dirty="0" smtClean="0">
                  <a:latin typeface="+mn-ea"/>
                  <a:ea typeface="+mn-ea"/>
                </a:rPr>
                <a:t>、低血压</a:t>
              </a:r>
              <a:r>
                <a:rPr lang="en-US" altLang="zh-CN" sz="1600" dirty="0" smtClean="0">
                  <a:latin typeface="+mn-ea"/>
                  <a:ea typeface="+mn-ea"/>
                </a:rPr>
                <a:t>/</a:t>
              </a:r>
              <a:r>
                <a:rPr lang="zh-CN" altLang="en-US" sz="1600" dirty="0" smtClean="0">
                  <a:latin typeface="+mn-ea"/>
                  <a:ea typeface="+mn-ea"/>
                </a:rPr>
                <a:t>心动过缓；</a:t>
              </a:r>
              <a:r>
                <a:rPr lang="en-US" altLang="zh-CN" sz="1600" dirty="0" smtClean="0">
                  <a:latin typeface="+mn-ea"/>
                  <a:ea typeface="+mn-ea"/>
                </a:rPr>
                <a:t>2</a:t>
              </a:r>
              <a:r>
                <a:rPr lang="zh-CN" altLang="en-US" sz="1600" dirty="0" smtClean="0">
                  <a:latin typeface="+mn-ea"/>
                  <a:ea typeface="+mn-ea"/>
                </a:rPr>
                <a:t>、镇静和嗜睡；</a:t>
              </a:r>
              <a:r>
                <a:rPr lang="en-US" altLang="zh-CN" sz="1600" dirty="0" smtClean="0">
                  <a:latin typeface="+mn-ea"/>
                  <a:ea typeface="+mn-ea"/>
                </a:rPr>
                <a:t>3</a:t>
              </a:r>
              <a:r>
                <a:rPr lang="zh-CN" altLang="en-US" sz="1600" dirty="0" smtClean="0">
                  <a:latin typeface="+mn-ea"/>
                  <a:ea typeface="+mn-ea"/>
                </a:rPr>
                <a:t>、反跳性高血压；</a:t>
              </a:r>
              <a:r>
                <a:rPr lang="en-US" altLang="zh-CN" sz="1600" dirty="0" smtClean="0">
                  <a:latin typeface="+mn-ea"/>
                  <a:ea typeface="+mn-ea"/>
                </a:rPr>
                <a:t>4</a:t>
              </a:r>
              <a:r>
                <a:rPr lang="zh-CN" altLang="en-US" sz="1600" dirty="0" smtClean="0">
                  <a:latin typeface="+mn-ea"/>
                  <a:ea typeface="+mn-ea"/>
                </a:rPr>
                <a:t>、过敏反应；</a:t>
              </a:r>
              <a:r>
                <a:rPr lang="en-US" altLang="zh-CN" sz="1600" dirty="0" smtClean="0">
                  <a:latin typeface="+mn-ea"/>
                  <a:ea typeface="+mn-ea"/>
                </a:rPr>
                <a:t>5</a:t>
              </a:r>
              <a:r>
                <a:rPr lang="zh-CN" altLang="en-US" sz="1600" dirty="0" smtClean="0">
                  <a:latin typeface="+mn-ea"/>
                  <a:ea typeface="+mn-ea"/>
                </a:rPr>
                <a:t>、心脏传导异常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4840" y="4437380"/>
            <a:ext cx="10768330" cy="2054225"/>
            <a:chOff x="976" y="7186"/>
            <a:chExt cx="16958" cy="3235"/>
          </a:xfrm>
        </p:grpSpPr>
        <p:sp>
          <p:nvSpPr>
            <p:cNvPr id="6" name="矩形 5"/>
            <p:cNvSpPr/>
            <p:nvPr/>
          </p:nvSpPr>
          <p:spPr>
            <a:xfrm>
              <a:off x="984" y="7299"/>
              <a:ext cx="16897" cy="31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latinLnBrk="0">
                <a:lnSpc>
                  <a:spcPts val="2600"/>
                </a:lnSpc>
                <a:spcBef>
                  <a:spcPts val="0"/>
                </a:spcBef>
              </a:pPr>
              <a:endParaRPr lang="zh-CN" altLang="en-US" sz="1400" dirty="0" smtClean="0">
                <a:solidFill>
                  <a:schemeClr val="bg2"/>
                </a:solidFill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76" y="7186"/>
              <a:ext cx="8513" cy="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+mn-ea"/>
                </a:rPr>
                <a:t>2</a:t>
              </a:r>
              <a:r>
                <a:rPr lang="zh-CN" altLang="en-US" b="1" dirty="0">
                  <a:latin typeface="+mn-ea"/>
                </a:rPr>
                <a:t>、药品不良反应监测情况和药品安全性研究结果：</a:t>
              </a:r>
              <a:endParaRPr lang="en-US" altLang="zh-CN" b="1" dirty="0">
                <a:latin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984" y="7895"/>
              <a:ext cx="16950" cy="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+mn-ea"/>
                  <a:ea typeface="+mn-ea"/>
                </a:rPr>
                <a:t>2009</a:t>
              </a:r>
              <a:r>
                <a:rPr lang="zh-CN" altLang="en-US" sz="1600" dirty="0">
                  <a:latin typeface="+mn-ea"/>
                  <a:ea typeface="+mn-ea"/>
                </a:rPr>
                <a:t>年</a:t>
              </a:r>
              <a:r>
                <a:rPr lang="en-US" altLang="zh-CN" sz="1600" dirty="0">
                  <a:latin typeface="+mn-ea"/>
                  <a:ea typeface="+mn-ea"/>
                </a:rPr>
                <a:t>09</a:t>
              </a:r>
              <a:r>
                <a:rPr lang="zh-CN" altLang="en-US" sz="1600" dirty="0">
                  <a:latin typeface="+mn-ea"/>
                  <a:ea typeface="+mn-ea"/>
                </a:rPr>
                <a:t>月原研药盐酸可乐定缓释片在美国上市</a:t>
              </a:r>
              <a:r>
                <a:rPr lang="zh-CN" altLang="en-US" sz="1600" dirty="0" smtClean="0">
                  <a:latin typeface="+mn-ea"/>
                  <a:ea typeface="+mn-ea"/>
                </a:rPr>
                <a:t>，力定儿</a:t>
              </a:r>
              <a:r>
                <a:rPr lang="zh-CN" altLang="en-US" sz="1600" baseline="30000" dirty="0" smtClean="0">
                  <a:latin typeface="+mn-ea"/>
                  <a:ea typeface="+mn-ea"/>
                </a:rPr>
                <a:t>®</a:t>
              </a:r>
              <a:r>
                <a:rPr lang="zh-CN" altLang="en-US" sz="1600" dirty="0" smtClean="0">
                  <a:latin typeface="+mn-ea"/>
                  <a:ea typeface="+mn-ea"/>
                </a:rPr>
                <a:t>于</a:t>
              </a:r>
              <a:r>
                <a:rPr lang="en-US" altLang="zh-CN" sz="1600" b="1" dirty="0">
                  <a:solidFill>
                    <a:srgbClr val="C00000"/>
                  </a:solidFill>
                  <a:latin typeface="+mn-ea"/>
                  <a:ea typeface="+mn-ea"/>
                </a:rPr>
                <a:t>2017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年</a:t>
              </a:r>
              <a:r>
                <a:rPr lang="en-US" altLang="zh-CN" sz="1600" b="1" dirty="0">
                  <a:solidFill>
                    <a:srgbClr val="C00000"/>
                  </a:solidFill>
                  <a:latin typeface="+mn-ea"/>
                  <a:ea typeface="+mn-ea"/>
                </a:rPr>
                <a:t>11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月</a:t>
              </a:r>
              <a:r>
                <a:rPr lang="zh-CN" altLang="en-US" sz="1600" dirty="0">
                  <a:latin typeface="+mn-ea"/>
                  <a:ea typeface="+mn-ea"/>
                </a:rPr>
                <a:t>在美国上市</a:t>
              </a:r>
              <a:r>
                <a:rPr lang="zh-CN" altLang="en-US" sz="1600" dirty="0" smtClean="0">
                  <a:latin typeface="+mn-ea"/>
                  <a:ea typeface="+mn-ea"/>
                </a:rPr>
                <a:t>。</a:t>
              </a:r>
              <a:endParaRPr lang="en-US" altLang="zh-CN" sz="1600" dirty="0" smtClean="0"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latin typeface="+mn-ea"/>
                  <a:ea typeface="+mn-ea"/>
                </a:rPr>
                <a:t>2022</a:t>
              </a:r>
              <a:r>
                <a:rPr lang="zh-CN" altLang="en-US" sz="1600" dirty="0">
                  <a:latin typeface="+mn-ea"/>
                  <a:ea typeface="+mn-ea"/>
                </a:rPr>
                <a:t>年</a:t>
              </a:r>
              <a:r>
                <a:rPr lang="en-US" altLang="zh-CN" sz="1600" dirty="0">
                  <a:latin typeface="+mn-ea"/>
                  <a:ea typeface="+mn-ea"/>
                </a:rPr>
                <a:t>06</a:t>
              </a:r>
              <a:r>
                <a:rPr lang="zh-CN" altLang="en-US" sz="1600" dirty="0">
                  <a:latin typeface="+mn-ea"/>
                  <a:ea typeface="+mn-ea"/>
                </a:rPr>
                <a:t>月，</a:t>
              </a:r>
              <a:r>
                <a:rPr lang="zh-CN" altLang="en-US" sz="1600" dirty="0" smtClean="0">
                  <a:latin typeface="+mn-ea"/>
                  <a:ea typeface="+mn-ea"/>
                  <a:sym typeface="+mn-ea"/>
                </a:rPr>
                <a:t>力定儿</a:t>
              </a:r>
              <a:r>
                <a:rPr lang="zh-CN" altLang="en-US" sz="1600" baseline="30000" dirty="0" smtClean="0">
                  <a:latin typeface="+mn-ea"/>
                  <a:ea typeface="+mn-ea"/>
                  <a:sym typeface="+mn-ea"/>
                </a:rPr>
                <a:t>®</a:t>
              </a:r>
              <a:r>
                <a:rPr lang="zh-CN" altLang="en-US" sz="1600" dirty="0">
                  <a:latin typeface="+mn-ea"/>
                  <a:ea typeface="+mn-ea"/>
                </a:rPr>
                <a:t>在中国上市后</a:t>
              </a:r>
              <a:r>
                <a:rPr lang="zh-CN" altLang="en-US" sz="1600" dirty="0" smtClean="0">
                  <a:latin typeface="+mn-ea"/>
                  <a:ea typeface="+mn-ea"/>
                </a:rPr>
                <a:t>，目前</a:t>
              </a:r>
              <a:r>
                <a:rPr lang="zh-CN" altLang="en-US" sz="1600" dirty="0">
                  <a:latin typeface="+mn-ea"/>
                  <a:ea typeface="+mn-ea"/>
                </a:rPr>
                <a:t>尚未收到任何</a:t>
              </a:r>
              <a:r>
                <a:rPr lang="en-US" altLang="zh-CN" sz="1600" dirty="0">
                  <a:latin typeface="+mn-ea"/>
                  <a:ea typeface="+mn-ea"/>
                </a:rPr>
                <a:t>ADR</a:t>
              </a:r>
              <a:r>
                <a:rPr lang="zh-CN" altLang="en-US" sz="1600" dirty="0">
                  <a:latin typeface="+mn-ea"/>
                  <a:ea typeface="+mn-ea"/>
                </a:rPr>
                <a:t>信息反馈，药品不良反应少，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药品安全性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+mn-ea"/>
                  <a:ea typeface="+mn-ea"/>
                </a:rPr>
                <a:t>高</a:t>
              </a:r>
              <a:r>
                <a:rPr lang="zh-CN" altLang="en-US" sz="1600" dirty="0" smtClean="0">
                  <a:latin typeface="+mn-ea"/>
                  <a:ea typeface="+mn-ea"/>
                </a:rPr>
                <a:t>。</a:t>
              </a:r>
              <a:endParaRPr lang="en-US" altLang="zh-CN" sz="1600" dirty="0" smtClean="0"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+mn-ea"/>
                  <a:ea typeface="+mn-ea"/>
                </a:rPr>
                <a:t>上市后至今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未收到</a:t>
              </a:r>
              <a:r>
                <a:rPr lang="zh-CN" altLang="en-US" sz="1600" dirty="0">
                  <a:latin typeface="+mn-ea"/>
                  <a:ea typeface="+mn-ea"/>
                </a:rPr>
                <a:t>各国家或地区药监部门发布的安全性警告、黑框警告、撤市信息、行政处罚、产品召回等</a:t>
              </a:r>
              <a:r>
                <a:rPr lang="zh-CN" altLang="en-US" sz="1600" dirty="0" smtClean="0">
                  <a:latin typeface="+mn-ea"/>
                  <a:ea typeface="+mn-ea"/>
                </a:rPr>
                <a:t>情况。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+mn-ea"/>
                  <a:ea typeface="+mn-ea"/>
                </a:rPr>
                <a:t> </a:t>
              </a:r>
              <a:r>
                <a:rPr lang="zh-CN" altLang="en-US" sz="1600" dirty="0">
                  <a:latin typeface="+mn-ea"/>
                  <a:ea typeface="+mn-ea"/>
                </a:rPr>
                <a:t>本品剂量极低（</a:t>
              </a:r>
              <a:r>
                <a:rPr lang="en-US" altLang="zh-CN" sz="1600" dirty="0">
                  <a:latin typeface="+mn-ea"/>
                  <a:ea typeface="+mn-ea"/>
                </a:rPr>
                <a:t>0.1mg)</a:t>
              </a:r>
              <a:r>
                <a:rPr lang="zh-CN" altLang="en-US" sz="1600" dirty="0">
                  <a:latin typeface="+mn-ea"/>
                  <a:ea typeface="+mn-ea"/>
                </a:rPr>
                <a:t>，</a:t>
              </a:r>
              <a:r>
                <a:rPr lang="en-US" altLang="zh-CN" sz="1600" b="1" dirty="0">
                  <a:solidFill>
                    <a:srgbClr val="C00000"/>
                  </a:solidFill>
                  <a:latin typeface="+mn-ea"/>
                  <a:ea typeface="+mn-ea"/>
                </a:rPr>
                <a:t>24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小时</a:t>
              </a:r>
              <a:r>
                <a:rPr lang="zh-CN" altLang="en-US" sz="16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sym typeface="+mn-ea"/>
                </a:rPr>
                <a:t>均可维持有效血药浓度，</a:t>
              </a:r>
              <a:r>
                <a:rPr lang="zh-CN" altLang="en-US" sz="16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sym typeface="+mn-ea"/>
                </a:rPr>
                <a:t>血药溶度低且</a:t>
              </a:r>
              <a:r>
                <a:rPr lang="en-US" altLang="zh-CN" sz="1600" b="1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sym typeface="+mn-ea"/>
                </a:rPr>
                <a:t>平稳</a:t>
              </a:r>
              <a:r>
                <a:rPr lang="zh-CN" altLang="en-US" sz="1600" dirty="0">
                  <a:latin typeface="+mn-ea"/>
                  <a:ea typeface="+mn-ea"/>
                </a:rPr>
                <a:t>，</a:t>
              </a:r>
              <a:r>
                <a:rPr lang="zh-CN" altLang="en-US" sz="1600" b="1" dirty="0">
                  <a:solidFill>
                    <a:srgbClr val="C00000"/>
                  </a:solidFill>
                  <a:latin typeface="+mn-ea"/>
                  <a:ea typeface="+mn-ea"/>
                </a:rPr>
                <a:t>安全性高</a:t>
              </a:r>
              <a:r>
                <a:rPr lang="zh-CN" altLang="en-US" sz="1600" dirty="0">
                  <a:latin typeface="+mn-ea"/>
                  <a:ea typeface="+mn-ea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>
            <p:custDataLst>
              <p:tags r:id="rId1"/>
            </p:custDataLst>
          </p:nvPr>
        </p:nvSpPr>
        <p:spPr>
          <a:xfrm>
            <a:off x="408939" y="333375"/>
            <a:ext cx="5688647" cy="60261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03. 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有效性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临床研究</a:t>
            </a:r>
            <a:r>
              <a:rPr lang="en-US" altLang="zh-CN" sz="100" dirty="0" smtClean="0">
                <a:solidFill>
                  <a:srgbClr val="0070C0"/>
                </a:solidFill>
              </a:rPr>
              <a:t>	</a:t>
            </a:r>
            <a:endParaRPr lang="en-US" altLang="zh-CN" sz="1600" dirty="0" smtClean="0">
              <a:solidFill>
                <a:srgbClr val="0070C0"/>
              </a:solidFill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1325" y="2168525"/>
            <a:ext cx="6234430" cy="27533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3175" algn="just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盐酸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可乐定缓释片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III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期临床研究在中国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7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家临床中心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开展，试验组为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6-17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岁符合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DSM-5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诊断标准的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ADHD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患者，采用安慰剂对照</a:t>
            </a:r>
            <a:r>
              <a:rPr lang="en-US" altLang="zh-CN" sz="1600" baseline="300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600" dirty="0" smtClean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  <a:p>
            <a:pPr marL="3175" algn="just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试验结果：</a:t>
            </a:r>
            <a:endParaRPr lang="en-US" altLang="zh-CN" sz="1600" b="1" dirty="0" smtClean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  <a:p>
            <a:pPr marL="179705" indent="-176530" algn="just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atin typeface="+mn-ea"/>
                <a:cs typeface="+mn-ea"/>
                <a:sym typeface="+mn-ea"/>
              </a:rPr>
              <a:t>主要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疗效</a:t>
            </a:r>
            <a:r>
              <a:rPr lang="zh-CN" altLang="en-US" sz="1600" b="1" dirty="0" smtClean="0">
                <a:latin typeface="+mn-ea"/>
                <a:cs typeface="+mn-ea"/>
                <a:sym typeface="+mn-ea"/>
              </a:rPr>
              <a:t>指标：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盐酸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可乐定缓释片试验组和安慰剂组用药第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5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周时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SNAP-IV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量表总评分较基线的变化值分别为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-17.5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和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-10.3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，试验组下降幅度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显著大于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安慰剂组，具有统计学差异（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P=0.0039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）；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marL="179705" indent="-144145" algn="just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试验组患者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ADHD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的症状较安慰剂组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显著改善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。</a:t>
            </a:r>
            <a:endParaRPr lang="en-US" altLang="zh-CN" sz="1600" b="1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2277110"/>
            <a:ext cx="4817745" cy="2640330"/>
          </a:xfrm>
          <a:prstGeom prst="rect">
            <a:avLst/>
          </a:prstGeom>
        </p:spPr>
      </p:pic>
      <p:sp>
        <p:nvSpPr>
          <p:cNvPr id="19" name="文本框 5"/>
          <p:cNvSpPr txBox="1"/>
          <p:nvPr/>
        </p:nvSpPr>
        <p:spPr>
          <a:xfrm>
            <a:off x="552450" y="5445760"/>
            <a:ext cx="11118850" cy="808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 latinLnBrk="0">
              <a:lnSpc>
                <a:spcPts val="28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</a:rPr>
              <a:t>一项评估盐酸可乐定缓释片治疗儿童及青少年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</a:rPr>
              <a:t>ADHD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</a:rPr>
              <a:t>有效性和安全性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charset="-122"/>
              </a:rPr>
              <a:t>的国外临床研究</a:t>
            </a:r>
            <a:r>
              <a:rPr lang="en-US" altLang="zh-CN" sz="1400" b="1" baseline="30000" dirty="0" smtClean="0">
                <a:solidFill>
                  <a:srgbClr val="000000"/>
                </a:solidFill>
                <a:latin typeface="微软雅黑" panose="020B0503020204020204" charset="-122"/>
              </a:rPr>
              <a:t>1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charset="-122"/>
              </a:rPr>
              <a:t>，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</a:rPr>
              <a:t>结果显示：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盐酸可乐定缓释片用药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</a:rPr>
              <a:t>第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</a:rPr>
              <a:t>周开始显著改善，到治疗结束疗效稳定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</a:rPr>
              <a:t>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347" y="1422458"/>
            <a:ext cx="1049709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盐酸</a:t>
            </a:r>
            <a:r>
              <a:rPr lang="zh-CN" altLang="en-US" b="1" dirty="0">
                <a:latin typeface="+mn-ea"/>
                <a:ea typeface="+mn-ea"/>
              </a:rPr>
              <a:t>可乐定</a:t>
            </a:r>
            <a:r>
              <a:rPr lang="zh-CN" altLang="en-US" b="1" dirty="0" smtClean="0">
                <a:latin typeface="+mn-ea"/>
                <a:ea typeface="+mn-ea"/>
              </a:rPr>
              <a:t>缓</a:t>
            </a:r>
            <a:r>
              <a:rPr lang="zh-CN" altLang="en-US" b="1" dirty="0">
                <a:latin typeface="+mn-ea"/>
                <a:ea typeface="+mn-ea"/>
              </a:rPr>
              <a:t>释</a:t>
            </a:r>
            <a:r>
              <a:rPr lang="zh-CN" altLang="en-US" b="1" dirty="0" smtClean="0">
                <a:latin typeface="+mn-ea"/>
                <a:ea typeface="+mn-ea"/>
              </a:rPr>
              <a:t>片显著改善儿童及青少年</a:t>
            </a:r>
            <a:r>
              <a:rPr lang="en-US" altLang="zh-CN" b="1" dirty="0" smtClean="0">
                <a:latin typeface="+mn-ea"/>
                <a:ea typeface="+mn-ea"/>
              </a:rPr>
              <a:t>ADHD</a:t>
            </a:r>
            <a:r>
              <a:rPr lang="zh-CN" altLang="en-US" b="1" dirty="0" smtClean="0">
                <a:latin typeface="+mn-ea"/>
                <a:ea typeface="+mn-ea"/>
              </a:rPr>
              <a:t>症状，疗效稳定。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650" y="6597650"/>
            <a:ext cx="4096385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/>
              </a:rPr>
              <a:t>1. JAIN 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/>
              </a:rPr>
              <a:t>et al, 2011, 50(2):171-179.               2. </a:t>
            </a:r>
            <a:r>
              <a:rPr lang="zh-CN" altLang="en-US" sz="900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力定儿三期临床试验数据</a:t>
            </a:r>
            <a:endParaRPr lang="en-US" altLang="zh-CN" sz="900" dirty="0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>
            <p:custDataLst>
              <p:tags r:id="rId1"/>
            </p:custDataLst>
          </p:nvPr>
        </p:nvSpPr>
        <p:spPr>
          <a:xfrm>
            <a:off x="264794" y="332740"/>
            <a:ext cx="5904671" cy="60261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03. 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有效性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指南推荐</a:t>
            </a:r>
            <a:r>
              <a:rPr lang="en-US" altLang="zh-CN" sz="100" dirty="0" smtClean="0">
                <a:solidFill>
                  <a:srgbClr val="0070C0"/>
                </a:solidFill>
              </a:rPr>
              <a:t>	</a:t>
            </a:r>
            <a:endParaRPr lang="en-US" altLang="zh-CN" sz="1600" dirty="0" smtClean="0">
              <a:solidFill>
                <a:srgbClr val="0070C0"/>
              </a:solidFill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967911" y="2276872"/>
          <a:ext cx="10242244" cy="32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243"/>
                <a:gridCol w="5957001"/>
              </a:tblGrid>
              <a:tr h="534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指南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共识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ADHD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治疗药物推荐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764546">
                <a:tc>
                  <a:txBody>
                    <a:bodyPr/>
                    <a:lstStyle/>
                    <a:p>
                      <a:pPr marL="0" marR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b="1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</a:rPr>
                        <a:t>世界</a:t>
                      </a:r>
                      <a:r>
                        <a:rPr lang="en-US" altLang="zh-CN" sz="1600" b="1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</a:rPr>
                        <a:t>ADHD</a:t>
                      </a:r>
                      <a:r>
                        <a:rPr lang="zh-CN" altLang="en-US" sz="1600" b="1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</a:rPr>
                        <a:t>联盟国际共识声明（</a:t>
                      </a:r>
                      <a:r>
                        <a:rPr lang="en-US" altLang="zh-CN" sz="1600" b="1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</a:rPr>
                        <a:t>2021</a:t>
                      </a:r>
                      <a:r>
                        <a:rPr lang="zh-CN" altLang="en-US" sz="1600" b="1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</a:rPr>
                        <a:t>）</a:t>
                      </a:r>
                      <a:r>
                        <a:rPr lang="en-US" altLang="zh-CN" sz="1600" b="1" baseline="30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[1]</a:t>
                      </a:r>
                      <a:endParaRPr lang="zh-CN" altLang="en-US" sz="1600" b="1" baseline="30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i="0" u="none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盐酸可乐定缓释片</a:t>
                      </a:r>
                      <a:r>
                        <a:rPr lang="zh-CN" altLang="en-US" sz="160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是治疗</a:t>
                      </a:r>
                      <a:r>
                        <a:rPr lang="en-US" altLang="zh-CN" sz="160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ADHD</a:t>
                      </a:r>
                      <a:r>
                        <a:rPr lang="zh-CN" altLang="en-US" sz="160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的主要非兴奋剂类药物。</a:t>
                      </a:r>
                      <a:endParaRPr lang="zh-CN" altLang="en-US" sz="160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j-ea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7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中国注意缺陷多动障碍早期识别，规范诊断和治疗的儿科专家共识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600" b="1" i="0" u="non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</a:rPr>
                        <a:t>2020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en-US" altLang="zh-CN" sz="1600" b="1" baseline="30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[2]</a:t>
                      </a:r>
                      <a:endParaRPr lang="zh-CN" altLang="en-US" sz="1600" b="1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sym typeface="+mn-ea"/>
                        </a:rPr>
                        <a:t>盐酸可乐定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是治疗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ADHD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的主要非中枢兴奋剂类药物。</a:t>
                      </a:r>
                      <a:endParaRPr lang="zh-CN" altLang="en-US" sz="16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8331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美国儿科学会临床实践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指南（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2019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j-ea"/>
                          <a:sym typeface="+mn-ea"/>
                        </a:rPr>
                        <a:t>）</a:t>
                      </a:r>
                      <a:r>
                        <a:rPr lang="en-US" altLang="zh-CN" sz="1600" b="1" baseline="30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[3]</a:t>
                      </a:r>
                      <a:endParaRPr lang="zh-CN" altLang="en-US" sz="1600" b="1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j-ea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sym typeface="+mn-ea"/>
                        </a:rPr>
                        <a:t>盐酸可乐定缓释片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是治疗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ADHD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主要药物，如果兴奋剂治疗无效或受副作用限制，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盐酸可乐定缓释片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可作为兴奋剂辅助治疗。</a:t>
                      </a:r>
                      <a:endParaRPr lang="zh-CN" altLang="en-US" sz="16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67911" y="1484531"/>
            <a:ext cx="9594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12121"/>
                </a:solidFill>
                <a:latin typeface="+mn-ea"/>
                <a:ea typeface="+mn-ea"/>
              </a:rPr>
              <a:t>国内外</a:t>
            </a:r>
            <a:r>
              <a:rPr lang="zh-CN" altLang="en-US" sz="2000" b="1" dirty="0" smtClean="0">
                <a:solidFill>
                  <a:srgbClr val="212121"/>
                </a:solidFill>
                <a:latin typeface="+mn-ea"/>
                <a:ea typeface="+mn-ea"/>
              </a:rPr>
              <a:t>权威教材</a:t>
            </a:r>
            <a:r>
              <a:rPr lang="en-US" altLang="zh-CN" sz="2000" b="1" dirty="0" smtClean="0">
                <a:solidFill>
                  <a:srgbClr val="212121"/>
                </a:solidFill>
                <a:latin typeface="+mn-ea"/>
                <a:ea typeface="+mn-ea"/>
              </a:rPr>
              <a:t>/</a:t>
            </a:r>
            <a:r>
              <a:rPr lang="zh-CN" altLang="en-US" sz="2000" b="1" dirty="0" smtClean="0">
                <a:solidFill>
                  <a:srgbClr val="212121"/>
                </a:solidFill>
                <a:latin typeface="+mn-ea"/>
                <a:ea typeface="+mn-ea"/>
              </a:rPr>
              <a:t>指南</a:t>
            </a:r>
            <a:r>
              <a:rPr lang="en-US" altLang="zh-CN" sz="2000" b="1" dirty="0">
                <a:solidFill>
                  <a:srgbClr val="212121"/>
                </a:solidFill>
                <a:latin typeface="+mn-ea"/>
                <a:ea typeface="+mn-ea"/>
              </a:rPr>
              <a:t>/</a:t>
            </a:r>
            <a:r>
              <a:rPr lang="zh-CN" altLang="en-US" sz="2000" b="1" dirty="0">
                <a:solidFill>
                  <a:srgbClr val="212121"/>
                </a:solidFill>
                <a:latin typeface="+mn-ea"/>
                <a:ea typeface="+mn-ea"/>
              </a:rPr>
              <a:t>共识均</a:t>
            </a:r>
            <a:r>
              <a:rPr lang="zh-CN" altLang="en-US" sz="2000" b="1" dirty="0" smtClean="0">
                <a:solidFill>
                  <a:srgbClr val="212121"/>
                </a:solidFill>
                <a:latin typeface="+mn-ea"/>
                <a:ea typeface="+mn-ea"/>
              </a:rPr>
              <a:t>推荐可乐定作为儿童及青少年</a:t>
            </a:r>
            <a:r>
              <a:rPr lang="en-US" altLang="zh-CN" sz="2000" b="1" dirty="0" smtClean="0">
                <a:solidFill>
                  <a:srgbClr val="212121"/>
                </a:solidFill>
                <a:latin typeface="+mn-ea"/>
                <a:ea typeface="+mn-ea"/>
              </a:rPr>
              <a:t>ADHD</a:t>
            </a:r>
            <a:r>
              <a:rPr lang="zh-CN" altLang="en-US" sz="2000" b="1" dirty="0" smtClean="0">
                <a:solidFill>
                  <a:srgbClr val="212121"/>
                </a:solidFill>
                <a:latin typeface="+mn-ea"/>
                <a:ea typeface="+mn-ea"/>
              </a:rPr>
              <a:t>的</a:t>
            </a:r>
            <a:r>
              <a:rPr lang="zh-CN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治疗用药</a:t>
            </a:r>
            <a:r>
              <a:rPr lang="zh-CN" altLang="en-US" sz="2000" b="1" dirty="0" smtClean="0">
                <a:solidFill>
                  <a:srgbClr val="212121"/>
                </a:solidFill>
                <a:latin typeface="+mn-ea"/>
                <a:ea typeface="+mn-ea"/>
              </a:rPr>
              <a:t>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5791" y="5890046"/>
            <a:ext cx="55118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+mn-ea"/>
                <a:ea typeface="+mn-ea"/>
              </a:rPr>
              <a:t>[1]. S.V. </a:t>
            </a:r>
            <a:r>
              <a:rPr lang="en-US" altLang="zh-CN" sz="900" dirty="0" err="1">
                <a:latin typeface="+mn-ea"/>
                <a:ea typeface="+mn-ea"/>
              </a:rPr>
              <a:t>Faraone</a:t>
            </a:r>
            <a:r>
              <a:rPr lang="en-US" altLang="zh-CN" sz="900" dirty="0">
                <a:latin typeface="+mn-ea"/>
                <a:ea typeface="+mn-ea"/>
              </a:rPr>
              <a:t> et al. Neuroscience and </a:t>
            </a:r>
            <a:r>
              <a:rPr lang="en-US" altLang="zh-CN" sz="900" dirty="0" err="1">
                <a:latin typeface="+mn-ea"/>
                <a:ea typeface="+mn-ea"/>
              </a:rPr>
              <a:t>Biobehavioral</a:t>
            </a:r>
            <a:r>
              <a:rPr lang="en-US" altLang="zh-CN" sz="900" dirty="0">
                <a:latin typeface="+mn-ea"/>
                <a:ea typeface="+mn-ea"/>
              </a:rPr>
              <a:t> Reviews 128 (2021) 789–818</a:t>
            </a:r>
          </a:p>
          <a:p>
            <a:r>
              <a:rPr lang="en-US" altLang="zh-CN" sz="900" dirty="0" smtClean="0">
                <a:latin typeface="+mn-ea"/>
              </a:rPr>
              <a:t>[</a:t>
            </a:r>
            <a:r>
              <a:rPr lang="en-US" altLang="zh-CN" sz="900" dirty="0">
                <a:latin typeface="+mn-ea"/>
              </a:rPr>
              <a:t>2</a:t>
            </a:r>
            <a:r>
              <a:rPr lang="en-US" altLang="zh-CN" sz="900" dirty="0" smtClean="0">
                <a:latin typeface="+mn-ea"/>
              </a:rPr>
              <a:t>]. </a:t>
            </a:r>
            <a:r>
              <a:rPr lang="zh-CN" altLang="en-US" sz="900" dirty="0" smtClean="0">
                <a:latin typeface="+mn-ea"/>
                <a:ea typeface="+mn-ea"/>
              </a:rPr>
              <a:t>中华</a:t>
            </a:r>
            <a:r>
              <a:rPr lang="zh-CN" altLang="en-US" sz="900" dirty="0">
                <a:latin typeface="+mn-ea"/>
                <a:ea typeface="+mn-ea"/>
              </a:rPr>
              <a:t>医学会儿科学分会发育行为学组</a:t>
            </a:r>
            <a:r>
              <a:rPr lang="en-US" altLang="zh-CN" sz="900" dirty="0">
                <a:latin typeface="+mn-ea"/>
                <a:ea typeface="+mn-ea"/>
              </a:rPr>
              <a:t>.</a:t>
            </a:r>
            <a:r>
              <a:rPr lang="zh-CN" altLang="en-US" sz="900" dirty="0">
                <a:latin typeface="+mn-ea"/>
                <a:ea typeface="+mn-ea"/>
              </a:rPr>
              <a:t>中华儿科杂志</a:t>
            </a:r>
            <a:r>
              <a:rPr lang="en-US" altLang="zh-CN" sz="900" dirty="0">
                <a:latin typeface="+mn-ea"/>
                <a:ea typeface="+mn-ea"/>
              </a:rPr>
              <a:t>,2020,58(03):188-193</a:t>
            </a:r>
            <a:r>
              <a:rPr lang="en-US" altLang="zh-CN" sz="900" dirty="0" smtClean="0">
                <a:latin typeface="+mn-ea"/>
                <a:ea typeface="+mn-ea"/>
              </a:rPr>
              <a:t>.</a:t>
            </a:r>
          </a:p>
          <a:p>
            <a:r>
              <a:rPr lang="en-US" altLang="zh-CN" sz="900" dirty="0">
                <a:latin typeface="+mn-ea"/>
              </a:rPr>
              <a:t>[3]. </a:t>
            </a:r>
            <a:r>
              <a:rPr lang="en-US" altLang="zh-CN" sz="900" dirty="0" smtClean="0">
                <a:latin typeface="+mn-ea"/>
                <a:ea typeface="+mn-ea"/>
              </a:rPr>
              <a:t>2019AAP</a:t>
            </a:r>
            <a:r>
              <a:rPr lang="zh-CN" altLang="en-US" sz="900" dirty="0">
                <a:latin typeface="+mn-ea"/>
                <a:ea typeface="+mn-ea"/>
              </a:rPr>
              <a:t>临床实践指南</a:t>
            </a:r>
            <a:r>
              <a:rPr lang="en-US" altLang="zh-CN" sz="900" dirty="0">
                <a:latin typeface="+mn-ea"/>
                <a:ea typeface="+mn-ea"/>
              </a:rPr>
              <a:t>:</a:t>
            </a:r>
            <a:r>
              <a:rPr lang="zh-CN" altLang="en-US" sz="900" dirty="0">
                <a:latin typeface="+mn-ea"/>
                <a:ea typeface="+mn-ea"/>
              </a:rPr>
              <a:t>儿童和青少年注意缺陷</a:t>
            </a:r>
            <a:r>
              <a:rPr lang="en-US" altLang="zh-CN" sz="900" dirty="0">
                <a:latin typeface="+mn-ea"/>
                <a:ea typeface="+mn-ea"/>
              </a:rPr>
              <a:t>/</a:t>
            </a:r>
            <a:r>
              <a:rPr lang="zh-CN" altLang="en-US" sz="900" dirty="0">
                <a:latin typeface="+mn-ea"/>
                <a:ea typeface="+mn-ea"/>
              </a:rPr>
              <a:t>多动障碍的诊断、评估和</a:t>
            </a:r>
            <a:r>
              <a:rPr lang="zh-CN" altLang="en-US" sz="900" dirty="0" smtClean="0">
                <a:latin typeface="+mn-ea"/>
                <a:ea typeface="+mn-ea"/>
              </a:rPr>
              <a:t>治疗</a:t>
            </a:r>
            <a:r>
              <a:rPr lang="en-US" altLang="zh-CN" sz="900" dirty="0" smtClean="0">
                <a:latin typeface="+mn-ea"/>
                <a:ea typeface="+mn-ea"/>
              </a:rPr>
              <a:t>.</a:t>
            </a:r>
            <a:endParaRPr lang="en-US" altLang="zh-CN" sz="9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5063" y="261283"/>
            <a:ext cx="7702456" cy="450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2800"/>
              </a:lnSpc>
              <a:buClrTx/>
              <a:buSzTx/>
              <a:buFontTx/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04. 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创新性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38095" y="1429921"/>
            <a:ext cx="2592288" cy="30670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36575" indent="-285750" algn="ctr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zh-CN" altLang="en-US" sz="1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53125" y="1268730"/>
            <a:ext cx="4326890" cy="4320536"/>
            <a:chOff x="1361" y="3132"/>
            <a:chExt cx="6377" cy="58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1" y="3132"/>
              <a:ext cx="6377" cy="5878"/>
              <a:chOff x="1361" y="3813"/>
              <a:chExt cx="6377" cy="587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361" y="3813"/>
                <a:ext cx="6377" cy="58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61" y="3813"/>
                <a:ext cx="6377" cy="57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n>
                    <a:noFill/>
                  </a:ln>
                  <a:latin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3479" y="3223"/>
              <a:ext cx="1728" cy="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应用创新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34075" y="1772920"/>
            <a:ext cx="440182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1" indent="-285750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500" dirty="0"/>
              <a:t>盐酸可乐定缓释片属于非精神类用药</a:t>
            </a:r>
            <a:r>
              <a:rPr lang="zh-CN" altLang="en-US" sz="1500" dirty="0" smtClean="0"/>
              <a:t>，</a:t>
            </a:r>
            <a:r>
              <a:rPr lang="zh-CN" altLang="en-US" sz="1500" b="1" dirty="0">
                <a:solidFill>
                  <a:srgbClr val="C00000"/>
                </a:solidFill>
              </a:rPr>
              <a:t>无成瘾性风险</a:t>
            </a:r>
            <a:r>
              <a:rPr lang="zh-CN" altLang="en-US" sz="1500" dirty="0"/>
              <a:t>、无停药后反跳现象，能解决现有</a:t>
            </a:r>
            <a:r>
              <a:rPr lang="en-US" altLang="zh-CN" sz="1500" dirty="0"/>
              <a:t>ADHD</a:t>
            </a:r>
            <a:r>
              <a:rPr lang="zh-CN" altLang="en-US" sz="1500" dirty="0"/>
              <a:t>治疗药物的缺陷，提高患者临床获益</a:t>
            </a:r>
            <a:r>
              <a:rPr lang="zh-CN" altLang="en-US" sz="1500" dirty="0" smtClean="0"/>
              <a:t>。</a:t>
            </a:r>
          </a:p>
          <a:p>
            <a:pPr marL="285750" lvl="1" indent="-285750" latinLnBrk="0">
              <a:lnSpc>
                <a:spcPct val="15000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盐酸可乐定缓释片与现有临床</a:t>
            </a:r>
            <a:r>
              <a:rPr lang="en-US" altLang="zh-CN" sz="15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ADHD</a:t>
            </a:r>
            <a:r>
              <a:rPr lang="zh-CN" altLang="en-US" sz="15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治疗用药的作用机制和靶点不同。本品疗效显著，安全性高</a:t>
            </a:r>
            <a:r>
              <a:rPr lang="zh-CN" altLang="en-US" sz="1500" dirty="0" smtClean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，为</a:t>
            </a:r>
            <a:r>
              <a:rPr lang="en-US" altLang="zh-CN" sz="15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ADHD</a:t>
            </a:r>
            <a:r>
              <a:rPr lang="zh-CN" altLang="en-US" sz="15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患者提供一种</a:t>
            </a:r>
            <a:r>
              <a:rPr lang="zh-CN" altLang="en-US" sz="15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新的治疗选择</a:t>
            </a:r>
            <a:r>
              <a:rPr lang="zh-CN" altLang="en-US" sz="1500" dirty="0" smtClean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。</a:t>
            </a:r>
            <a:endParaRPr lang="en-US" altLang="zh-CN" sz="1500" dirty="0" smtClean="0">
              <a:solidFill>
                <a:srgbClr val="212121"/>
              </a:solidFill>
              <a:latin typeface="+mn-ea"/>
              <a:ea typeface="+mn-ea"/>
              <a:sym typeface="+mn-ea"/>
            </a:endParaRPr>
          </a:p>
          <a:p>
            <a:pPr marL="285750" lvl="1" indent="-285750" latinLnBrk="0">
              <a:lnSpc>
                <a:spcPct val="15000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盐酸可乐定缓释片为</a:t>
            </a:r>
            <a:r>
              <a:rPr lang="zh-CN" altLang="en-US" sz="1500" dirty="0"/>
              <a:t>缓释制剂，给药方便，无需分割剂量和按体重调整剂量，一日一次可达到治疗效果，减少服药次数，</a:t>
            </a:r>
            <a:r>
              <a:rPr lang="zh-CN" altLang="en-US" sz="1500" b="1" dirty="0">
                <a:solidFill>
                  <a:srgbClr val="C00000"/>
                </a:solidFill>
              </a:rPr>
              <a:t>提高依从性</a:t>
            </a:r>
            <a:r>
              <a:rPr lang="zh-CN" altLang="en-US" sz="1500" dirty="0" smtClean="0"/>
              <a:t>。</a:t>
            </a:r>
          </a:p>
          <a:p>
            <a:pPr marL="285750" lvl="1" indent="-285750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5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272540" y="1268730"/>
            <a:ext cx="6981190" cy="5043542"/>
            <a:chOff x="1438" y="3132"/>
            <a:chExt cx="10055" cy="7486"/>
          </a:xfrm>
        </p:grpSpPr>
        <p:grpSp>
          <p:nvGrpSpPr>
            <p:cNvPr id="13" name="组合 12"/>
            <p:cNvGrpSpPr/>
            <p:nvPr/>
          </p:nvGrpSpPr>
          <p:grpSpPr>
            <a:xfrm>
              <a:off x="1438" y="3132"/>
              <a:ext cx="6225" cy="6329"/>
              <a:chOff x="1438" y="3813"/>
              <a:chExt cx="6225" cy="632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438" y="3813"/>
                <a:ext cx="6225" cy="6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438" y="3813"/>
                <a:ext cx="6225" cy="63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atinLnBrk="0">
                  <a:lnSpc>
                    <a:spcPts val="2600"/>
                  </a:lnSpc>
                  <a:spcBef>
                    <a:spcPts val="0"/>
                  </a:spcBef>
                </a:pPr>
                <a:endParaRPr lang="zh-CN" altLang="en-US" sz="1400" dirty="0" smtClean="0">
                  <a:ln>
                    <a:noFill/>
                  </a:ln>
                  <a:latin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239" y="10102"/>
              <a:ext cx="7254" cy="5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latinLnBrk="0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zh-CN" altLang="en-US" sz="14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79" y="3223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技术创新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281430" y="5683885"/>
            <a:ext cx="1623695" cy="857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atinLnBrk="0">
              <a:lnSpc>
                <a:spcPts val="2600"/>
              </a:lnSpc>
              <a:spcBef>
                <a:spcPts val="0"/>
              </a:spcBef>
            </a:pPr>
            <a:endParaRPr lang="zh-CN" altLang="en-US" sz="1400" dirty="0" smtClean="0">
              <a:solidFill>
                <a:srgbClr val="0070C0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05125" y="5662295"/>
            <a:ext cx="7430770" cy="86804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atinLnBrk="0">
              <a:lnSpc>
                <a:spcPts val="2600"/>
              </a:lnSpc>
              <a:spcBef>
                <a:spcPts val="0"/>
              </a:spcBef>
            </a:pPr>
            <a:endParaRPr lang="zh-CN" altLang="en-US" sz="1400" dirty="0" smtClean="0">
              <a:ln>
                <a:solidFill>
                  <a:srgbClr val="EE5B0B"/>
                </a:solidFill>
              </a:ln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9085" y="593725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其他创新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16685" y="1772920"/>
            <a:ext cx="411543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charset="-122"/>
                <a:sym typeface="+mn-ea"/>
              </a:rPr>
              <a:t>采用</a:t>
            </a:r>
            <a:r>
              <a:rPr lang="zh-CN" altLang="en-US" sz="1500" b="1" dirty="0">
                <a:latin typeface="微软雅黑" panose="020B0503020204020204" charset="-122"/>
                <a:sym typeface="+mn-ea"/>
              </a:rPr>
              <a:t>自主创新喷雾制粒</a:t>
            </a:r>
            <a:r>
              <a:rPr lang="zh-CN" altLang="en-US" sz="1500" b="1" dirty="0" smtClean="0">
                <a:latin typeface="微软雅黑" panose="020B0503020204020204" charset="-122"/>
                <a:sym typeface="+mn-ea"/>
              </a:rPr>
              <a:t>装置</a:t>
            </a:r>
            <a:r>
              <a:rPr lang="zh-CN" altLang="en-US" sz="1500" dirty="0" smtClean="0">
                <a:latin typeface="微软雅黑" panose="020B0503020204020204" charset="-122"/>
                <a:sym typeface="+mn-ea"/>
              </a:rPr>
              <a:t>（专利号：</a:t>
            </a:r>
          </a:p>
          <a:p>
            <a:pPr marL="0" indent="0" algn="l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500" dirty="0" smtClean="0">
                <a:latin typeface="微软雅黑" panose="020B0503020204020204" charset="-122"/>
                <a:sym typeface="+mn-ea"/>
              </a:rPr>
              <a:t>     ZL202222926249.8</a:t>
            </a:r>
            <a:r>
              <a:rPr lang="zh-CN" altLang="en-US" sz="1500" dirty="0" smtClean="0">
                <a:latin typeface="微软雅黑" panose="020B0503020204020204" charset="-122"/>
                <a:sym typeface="+mn-ea"/>
              </a:rPr>
              <a:t>）攻克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 panose="020B0503020204020204" charset="-122"/>
                <a:sym typeface="+mn-ea"/>
              </a:rPr>
              <a:t>极低剂量</a:t>
            </a:r>
            <a:r>
              <a:rPr lang="zh-CN" altLang="en-US" sz="1500" dirty="0" smtClean="0">
                <a:latin typeface="微软雅黑" panose="020B0503020204020204" charset="-122"/>
                <a:sym typeface="+mn-ea"/>
              </a:rPr>
              <a:t>缓释</a:t>
            </a:r>
          </a:p>
          <a:p>
            <a:pPr marL="0" indent="0" algn="l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dirty="0" smtClean="0">
                <a:latin typeface="微软雅黑" panose="020B0503020204020204" charset="-122"/>
                <a:sym typeface="+mn-ea"/>
              </a:rPr>
              <a:t> </a:t>
            </a:r>
            <a:r>
              <a:rPr lang="en-US" altLang="zh-CN" sz="1500" dirty="0" smtClean="0">
                <a:latin typeface="微软雅黑" panose="020B0503020204020204" charset="-122"/>
                <a:sym typeface="+mn-ea"/>
              </a:rPr>
              <a:t>    </a:t>
            </a:r>
            <a:r>
              <a:rPr lang="zh-CN" altLang="en-US" sz="1500" dirty="0" smtClean="0">
                <a:latin typeface="微软雅黑" panose="020B0503020204020204" charset="-122"/>
                <a:sym typeface="+mn-ea"/>
              </a:rPr>
              <a:t>制剂技术</a:t>
            </a:r>
            <a:r>
              <a:rPr lang="zh-CN" altLang="en-US" sz="1500" dirty="0">
                <a:latin typeface="微软雅黑" panose="020B0503020204020204" charset="-122"/>
                <a:sym typeface="+mn-ea"/>
              </a:rPr>
              <a:t>壁垒，解决极低量制剂含量不均</a:t>
            </a:r>
          </a:p>
          <a:p>
            <a:pPr marL="0" indent="0" algn="l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dirty="0">
                <a:latin typeface="微软雅黑" panose="020B0503020204020204" charset="-122"/>
                <a:sym typeface="+mn-ea"/>
              </a:rPr>
              <a:t> </a:t>
            </a:r>
            <a:r>
              <a:rPr lang="en-US" altLang="zh-CN" sz="1500" dirty="0">
                <a:latin typeface="微软雅黑" panose="020B0503020204020204" charset="-122"/>
                <a:sym typeface="+mn-ea"/>
              </a:rPr>
              <a:t>    </a:t>
            </a:r>
            <a:r>
              <a:rPr lang="zh-CN" altLang="en-US" sz="1500" dirty="0">
                <a:latin typeface="微软雅黑" panose="020B0503020204020204" charset="-122"/>
                <a:sym typeface="+mn-ea"/>
              </a:rPr>
              <a:t>一的产业化</a:t>
            </a:r>
            <a:r>
              <a:rPr lang="zh-CN" altLang="en-US" sz="1500" dirty="0" smtClean="0">
                <a:latin typeface="微软雅黑" panose="020B0503020204020204" charset="-122"/>
                <a:sym typeface="+mn-ea"/>
              </a:rPr>
              <a:t>难题，</a:t>
            </a:r>
            <a:r>
              <a:rPr lang="zh-CN" altLang="en-US" sz="1500" dirty="0" smtClean="0">
                <a:sym typeface="+mn-ea"/>
              </a:rPr>
              <a:t>产品</a:t>
            </a:r>
            <a:r>
              <a:rPr lang="zh-CN" altLang="en-US" sz="1500" dirty="0">
                <a:sym typeface="+mn-ea"/>
              </a:rPr>
              <a:t>成分</a:t>
            </a:r>
            <a:r>
              <a:rPr lang="en-US" altLang="zh-CN" sz="1500" dirty="0">
                <a:sym typeface="+mn-ea"/>
              </a:rPr>
              <a:t>24</a:t>
            </a:r>
            <a:r>
              <a:rPr lang="zh-CN" altLang="en-US" sz="1500" dirty="0">
                <a:sym typeface="+mn-ea"/>
              </a:rPr>
              <a:t>小时内均匀稳</a:t>
            </a:r>
          </a:p>
          <a:p>
            <a:pPr marL="0" indent="0" algn="l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dirty="0">
                <a:sym typeface="+mn-ea"/>
              </a:rPr>
              <a:t> </a:t>
            </a:r>
            <a:r>
              <a:rPr lang="en-US" altLang="zh-CN" sz="1500" dirty="0">
                <a:sym typeface="+mn-ea"/>
              </a:rPr>
              <a:t>     </a:t>
            </a:r>
            <a:r>
              <a:rPr lang="zh-CN" altLang="en-US" sz="1500" dirty="0">
                <a:sym typeface="+mn-ea"/>
              </a:rPr>
              <a:t>定释放，安全性高。</a:t>
            </a:r>
            <a:endParaRPr lang="zh-CN" altLang="en-US" sz="1500" dirty="0"/>
          </a:p>
          <a:p>
            <a:pPr marL="0" indent="0" algn="l" latinLnBrk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1500" dirty="0" smtClean="0">
              <a:latin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45155" y="5722620"/>
            <a:ext cx="68052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latinLnBrk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中美双批</a:t>
            </a:r>
            <a:r>
              <a:rPr lang="zh-CN" altLang="en-US" sz="16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的</a:t>
            </a:r>
            <a:r>
              <a:rPr lang="en-US" altLang="zh-CN" sz="16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ADHD</a:t>
            </a:r>
            <a:r>
              <a:rPr lang="zh-CN" altLang="en-US" sz="16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专属药物，可辅助精神类兴奋剂治疗</a:t>
            </a:r>
            <a:r>
              <a:rPr lang="en-US" altLang="zh-CN" sz="16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ADHD</a:t>
            </a:r>
            <a:r>
              <a:rPr lang="zh-CN" altLang="en-US" sz="16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的药物。</a:t>
            </a:r>
          </a:p>
          <a:p>
            <a:pPr marL="285750" indent="-285750" algn="just" latinLnBrk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国家十三五重大新药创制专项</a:t>
            </a:r>
            <a:r>
              <a:rPr lang="zh-CN" altLang="en-US" sz="1600" dirty="0">
                <a:latin typeface="+mn-ea"/>
                <a:ea typeface="+mn-ea"/>
                <a:sym typeface="+mn-ea"/>
              </a:rPr>
              <a:t>支持产品</a:t>
            </a:r>
            <a:r>
              <a:rPr lang="zh-CN" altLang="en-US" sz="1600" dirty="0">
                <a:solidFill>
                  <a:srgbClr val="212121"/>
                </a:solidFill>
                <a:latin typeface="+mn-ea"/>
                <a:ea typeface="+mn-ea"/>
                <a:sym typeface="+mn-ea"/>
              </a:rPr>
              <a:t>。</a:t>
            </a:r>
            <a:endParaRPr lang="zh-CN" altLang="en-US" sz="16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90" y="3716655"/>
            <a:ext cx="2809875" cy="167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3353" y="261918"/>
            <a:ext cx="7702456" cy="4514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05. 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公平性</a:t>
            </a:r>
            <a:endParaRPr lang="zh-CN" altLang="en-US" sz="36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9460" y="1306195"/>
            <a:ext cx="4915535" cy="2525395"/>
            <a:chOff x="758" y="1885"/>
            <a:chExt cx="7741" cy="3977"/>
          </a:xfrm>
        </p:grpSpPr>
        <p:sp>
          <p:nvSpPr>
            <p:cNvPr id="9" name="矩形 8"/>
            <p:cNvSpPr/>
            <p:nvPr/>
          </p:nvSpPr>
          <p:spPr>
            <a:xfrm>
              <a:off x="758" y="1885"/>
              <a:ext cx="7741" cy="6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latinLnBrk="0">
                <a:lnSpc>
                  <a:spcPts val="2600"/>
                </a:lnSpc>
                <a:spcBef>
                  <a:spcPts val="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对公共健康的影响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71" y="2568"/>
              <a:ext cx="7717" cy="32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latinLnBrk="0">
                <a:lnSpc>
                  <a:spcPts val="24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  <a:sym typeface="+mn-ea"/>
                </a:rPr>
                <a:t>注意缺陷多动</a:t>
              </a:r>
              <a:r>
                <a:rPr lang="zh-CN" altLang="en-US" sz="1400" dirty="0" smtClean="0">
                  <a:latin typeface="+mn-ea"/>
                  <a:sym typeface="+mn-ea"/>
                </a:rPr>
                <a:t>障碍</a:t>
              </a:r>
              <a:r>
                <a:rPr lang="zh-CN" altLang="en-US" sz="1400" dirty="0">
                  <a:latin typeface="+mn-ea"/>
                  <a:sym typeface="+mn-ea"/>
                </a:rPr>
                <a:t>起病于童年期，约２</a:t>
              </a:r>
              <a:r>
                <a:rPr lang="en-US" altLang="zh-CN" sz="1400" dirty="0">
                  <a:latin typeface="+mn-ea"/>
                  <a:sym typeface="+mn-ea"/>
                </a:rPr>
                <a:t>/</a:t>
              </a:r>
              <a:r>
                <a:rPr lang="zh-CN" altLang="en-US" sz="1400" dirty="0">
                  <a:latin typeface="+mn-ea"/>
                  <a:sym typeface="+mn-ea"/>
                </a:rPr>
                <a:t>３的患儿一直持续到青春期或成年期</a:t>
              </a:r>
              <a:r>
                <a:rPr lang="zh-CN" altLang="en-US" sz="1400" dirty="0" smtClean="0">
                  <a:latin typeface="+mn-ea"/>
                  <a:sym typeface="+mn-ea"/>
                </a:rPr>
                <a:t>，不仅</a:t>
              </a:r>
              <a:r>
                <a:rPr lang="zh-CN" altLang="en-US" sz="1400" b="1" dirty="0">
                  <a:solidFill>
                    <a:srgbClr val="C00000"/>
                  </a:solidFill>
                  <a:latin typeface="+mn-ea"/>
                  <a:sym typeface="+mn-ea"/>
                </a:rPr>
                <a:t>损害学习功能</a:t>
              </a:r>
              <a:r>
                <a:rPr lang="zh-CN" altLang="en-US" sz="1400" dirty="0">
                  <a:latin typeface="+mn-ea"/>
                  <a:sym typeface="+mn-ea"/>
                </a:rPr>
                <a:t>，对儿童的心理、社会功能及家庭也会造成严重影响</a:t>
              </a:r>
              <a:r>
                <a:rPr lang="en-US" altLang="zh-CN" sz="1400" baseline="30000" dirty="0">
                  <a:latin typeface="+mn-ea"/>
                  <a:sym typeface="+mn-ea"/>
                </a:rPr>
                <a:t>1</a:t>
              </a:r>
              <a:r>
                <a:rPr lang="zh-CN" altLang="en-US" sz="1400" dirty="0">
                  <a:latin typeface="+mn-ea"/>
                  <a:sym typeface="+mn-ea"/>
                </a:rPr>
                <a:t>，还能够</a:t>
              </a:r>
              <a:r>
                <a:rPr lang="zh-CN" altLang="en-US" sz="1400" b="1" dirty="0">
                  <a:solidFill>
                    <a:srgbClr val="C00000"/>
                  </a:solidFill>
                  <a:latin typeface="+mn-ea"/>
                  <a:sym typeface="+mn-ea"/>
                </a:rPr>
                <a:t>增加</a:t>
              </a:r>
              <a:r>
                <a:rPr lang="zh-CN" altLang="en-US" sz="1400" dirty="0">
                  <a:latin typeface="+mn-ea"/>
                  <a:sym typeface="+mn-ea"/>
                </a:rPr>
                <a:t>患者青少年时期及成年后的</a:t>
              </a:r>
              <a:r>
                <a:rPr lang="zh-CN" altLang="en-US" sz="1400" b="1" dirty="0">
                  <a:solidFill>
                    <a:srgbClr val="C00000"/>
                  </a:solidFill>
                  <a:latin typeface="+mn-ea"/>
                  <a:sym typeface="+mn-ea"/>
                </a:rPr>
                <a:t>犯罪率，</a:t>
              </a:r>
              <a:r>
                <a:rPr lang="zh-CN" altLang="en-US" sz="1400" dirty="0">
                  <a:latin typeface="+mn-ea"/>
                  <a:sym typeface="+mn-ea"/>
                </a:rPr>
                <a:t>将影响患儿的一生</a:t>
              </a:r>
              <a:r>
                <a:rPr lang="zh-CN" altLang="en-US" sz="1400" dirty="0" smtClean="0">
                  <a:latin typeface="+mn-ea"/>
                  <a:sym typeface="+mn-ea"/>
                </a:rPr>
                <a:t>。</a:t>
              </a:r>
              <a:endParaRPr lang="en-US" altLang="zh-CN" sz="1400" dirty="0">
                <a:latin typeface="+mn-ea"/>
                <a:sym typeface="+mn-ea"/>
              </a:endParaRPr>
            </a:p>
            <a:p>
              <a:pPr marL="285750" indent="-285750" latinLnBrk="0">
                <a:lnSpc>
                  <a:spcPts val="24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sz="1400" dirty="0">
                  <a:latin typeface="+mn-ea"/>
                  <a:sym typeface="+mn-ea"/>
                </a:rPr>
                <a:t>ADHD患病率6.</a:t>
              </a:r>
              <a:r>
                <a:rPr lang="en-US" sz="1400" dirty="0">
                  <a:latin typeface="+mn-ea"/>
                  <a:sym typeface="+mn-ea"/>
                </a:rPr>
                <a:t>4</a:t>
              </a:r>
              <a:r>
                <a:rPr sz="1400" dirty="0">
                  <a:latin typeface="+mn-ea"/>
                  <a:sym typeface="+mn-ea"/>
                </a:rPr>
                <a:t>%，约2300万人</a:t>
              </a:r>
              <a:r>
                <a:rPr lang="en-US" sz="1400" baseline="30000" dirty="0">
                  <a:latin typeface="+mn-ea"/>
                  <a:sym typeface="+mn-ea"/>
                </a:rPr>
                <a:t>1</a:t>
              </a:r>
              <a:r>
                <a:rPr sz="1400" dirty="0">
                  <a:latin typeface="+mn-ea"/>
                  <a:sym typeface="+mn-ea"/>
                </a:rPr>
                <a:t>，就诊率不到10%</a:t>
              </a:r>
              <a:r>
                <a:rPr lang="zh-CN" sz="1400" dirty="0">
                  <a:latin typeface="+mn-ea"/>
                  <a:sym typeface="+mn-ea"/>
                </a:rPr>
                <a:t>。提高</a:t>
              </a:r>
              <a:r>
                <a:rPr sz="1400" dirty="0">
                  <a:latin typeface="+mn-ea"/>
                  <a:sym typeface="+mn-ea"/>
                </a:rPr>
                <a:t>ADHD的</a:t>
              </a:r>
              <a:r>
                <a:rPr lang="zh-CN" sz="1400" dirty="0">
                  <a:latin typeface="+mn-ea"/>
                  <a:sym typeface="+mn-ea"/>
                </a:rPr>
                <a:t>规范治疗刻不容缓</a:t>
              </a:r>
              <a:r>
                <a:rPr sz="1400" dirty="0">
                  <a:latin typeface="+mn-ea"/>
                  <a:sym typeface="+mn-ea"/>
                </a:rPr>
                <a:t>。</a:t>
              </a:r>
              <a:endParaRPr lang="zh-CN" altLang="en-US" sz="1400" dirty="0" smtClean="0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9620" y="4077335"/>
            <a:ext cx="4914900" cy="2080895"/>
            <a:chOff x="758" y="6421"/>
            <a:chExt cx="7740" cy="3277"/>
          </a:xfrm>
        </p:grpSpPr>
        <p:sp>
          <p:nvSpPr>
            <p:cNvPr id="10" name="矩形 9"/>
            <p:cNvSpPr/>
            <p:nvPr/>
          </p:nvSpPr>
          <p:spPr>
            <a:xfrm>
              <a:off x="758" y="6421"/>
              <a:ext cx="7740" cy="6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latinLnBrk="0">
                <a:lnSpc>
                  <a:spcPts val="2600"/>
                </a:lnSpc>
                <a:spcBef>
                  <a:spcPts val="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弥补药品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目录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保障短板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8" y="7086"/>
              <a:ext cx="7741" cy="26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285750" indent="-285750" latinLnBrk="0">
                <a:lnSpc>
                  <a:spcPts val="24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盐酸可乐定缓释片为非中枢兴奋剂药，药理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sym typeface="+mn-ea"/>
                </a:rPr>
                <a:t>作用机制</a:t>
              </a: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与医保目录中现有</a:t>
              </a:r>
              <a:r>
                <a:rPr lang="en-US" altLang="zh-CN" sz="1400" dirty="0">
                  <a:latin typeface="微软雅黑" panose="020B0503020204020204" charset="-122"/>
                  <a:sym typeface="+mn-ea"/>
                </a:rPr>
                <a:t>ADHD</a:t>
              </a: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主要治疗用药</a:t>
              </a:r>
              <a:r>
                <a:rPr lang="zh-CN" altLang="en-US" sz="1400" b="1" dirty="0" smtClean="0">
                  <a:solidFill>
                    <a:srgbClr val="C00000"/>
                  </a:solidFill>
                  <a:latin typeface="微软雅黑" panose="020B0503020204020204" charset="-122"/>
                  <a:sym typeface="+mn-ea"/>
                </a:rPr>
                <a:t>不同</a:t>
              </a:r>
              <a:r>
                <a:rPr lang="zh-CN" altLang="en-US" sz="1400" dirty="0" smtClean="0">
                  <a:latin typeface="微软雅黑" panose="020B0503020204020204" charset="-122"/>
                  <a:sym typeface="+mn-ea"/>
                </a:rPr>
                <a:t>。</a:t>
              </a:r>
            </a:p>
            <a:p>
              <a:pPr marL="285750" indent="-285750" latinLnBrk="0">
                <a:lnSpc>
                  <a:spcPts val="24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微软雅黑" panose="020B0503020204020204" charset="-122"/>
                  <a:sym typeface="+mn-ea"/>
                </a:rPr>
                <a:t>可显著改善 </a:t>
              </a:r>
              <a:r>
                <a:rPr lang="en-US" altLang="zh-CN" sz="1400" dirty="0">
                  <a:latin typeface="微软雅黑" panose="020B0503020204020204" charset="-122"/>
                  <a:sym typeface="+mn-ea"/>
                </a:rPr>
                <a:t>ADHD </a:t>
              </a: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整体症状，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sym typeface="+mn-ea"/>
                </a:rPr>
                <a:t>不良反应少且轻微</a:t>
              </a: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，能有效弥补现行目录的药品空白，满足临床用药需求。</a:t>
              </a:r>
              <a:endPara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26150" y="4149090"/>
            <a:ext cx="4739640" cy="2046605"/>
            <a:chOff x="9741" y="6526"/>
            <a:chExt cx="7464" cy="3223"/>
          </a:xfrm>
        </p:grpSpPr>
        <p:sp>
          <p:nvSpPr>
            <p:cNvPr id="13" name="矩形 12"/>
            <p:cNvSpPr/>
            <p:nvPr/>
          </p:nvSpPr>
          <p:spPr>
            <a:xfrm>
              <a:off x="9741" y="6526"/>
              <a:ext cx="7464" cy="6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latinLnBrk="0">
                <a:lnSpc>
                  <a:spcPts val="2600"/>
                </a:lnSpc>
                <a:spcBef>
                  <a:spcPts val="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临床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管理难度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9766" y="7195"/>
              <a:ext cx="7415" cy="255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285750" indent="-285750" latinLnBrk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盐酸可乐定缓释片适应症表述清晰，用法用量明确，属于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sym typeface="+mn-ea"/>
                </a:rPr>
                <a:t>非中枢兴奋剂类处方</a:t>
              </a: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药物。</a:t>
              </a:r>
            </a:p>
            <a:p>
              <a:pPr marL="285750" indent="-285750" latinLnBrk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charset="-122"/>
                  <a:sym typeface="+mn-ea"/>
                </a:rPr>
                <a:t>无成瘾性和滥用风险，医保管理难度低。</a:t>
              </a:r>
              <a:endPara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61075" y="1266825"/>
            <a:ext cx="4718050" cy="2565400"/>
            <a:chOff x="9741" y="1885"/>
            <a:chExt cx="7388" cy="4040"/>
          </a:xfrm>
        </p:grpSpPr>
        <p:sp>
          <p:nvSpPr>
            <p:cNvPr id="11" name="矩形 10"/>
            <p:cNvSpPr/>
            <p:nvPr/>
          </p:nvSpPr>
          <p:spPr>
            <a:xfrm>
              <a:off x="9741" y="1885"/>
              <a:ext cx="7388" cy="6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latinLnBrk="0">
                <a:lnSpc>
                  <a:spcPts val="2600"/>
                </a:lnSpc>
                <a:spcBef>
                  <a:spcPts val="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符合“保基本”原则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描述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762" y="2568"/>
              <a:ext cx="7346" cy="33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285750" indent="-285750" latinLnBrk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sym typeface="+mn-ea"/>
                </a:rPr>
                <a:t>儿童用药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是国家医药产业鼓励发展的方向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。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ADHD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是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慢性疾病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需要根据临床症状持续用药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。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sym typeface="+mn-ea"/>
              </a:endParaRPr>
            </a:p>
            <a:p>
              <a:pPr marL="285750" indent="-285750" latinLnBrk="0">
                <a:lnSpc>
                  <a:spcPts val="24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人身险和医疗险等商业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保险对精神疾病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sym typeface="+mn-ea"/>
                </a:rPr>
                <a:t>未纳入商保范围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，将盐酸可乐定缓释片纳入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国家医保目录，体现了政府工作报告对国家医保“保基本、广覆盖、可持续”的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charset="-122"/>
                  <a:sym typeface="+mn-ea"/>
                </a:rPr>
                <a:t>要求。</a:t>
              </a:r>
              <a:endParaRPr lang="en-US" altLang="zh-CN" sz="1400" dirty="0" smtClean="0">
                <a:solidFill>
                  <a:srgbClr val="C00000"/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53352" y="6525200"/>
            <a:ext cx="451993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+mn-ea"/>
                <a:ea typeface="+mn-ea"/>
              </a:rPr>
              <a:t>1.</a:t>
            </a:r>
            <a:r>
              <a:rPr lang="zh-CN" altLang="en-US" sz="1000" dirty="0" smtClean="0">
                <a:latin typeface="+mn-ea"/>
                <a:ea typeface="+mn-ea"/>
              </a:rPr>
              <a:t>中华</a:t>
            </a:r>
            <a:r>
              <a:rPr lang="zh-CN" altLang="en-US" sz="1000" dirty="0">
                <a:latin typeface="+mn-ea"/>
                <a:ea typeface="+mn-ea"/>
              </a:rPr>
              <a:t>医学会儿科学分会发育行为学组</a:t>
            </a:r>
            <a:r>
              <a:rPr lang="en-US" altLang="zh-CN" sz="1000" dirty="0" smtClean="0">
                <a:latin typeface="+mn-ea"/>
                <a:ea typeface="+mn-ea"/>
              </a:rPr>
              <a:t>.</a:t>
            </a:r>
            <a:r>
              <a:rPr lang="zh-CN" altLang="en-US" sz="1000" dirty="0" smtClean="0">
                <a:latin typeface="+mn-ea"/>
                <a:ea typeface="+mn-ea"/>
              </a:rPr>
              <a:t>中华</a:t>
            </a:r>
            <a:r>
              <a:rPr lang="zh-CN" altLang="en-US" sz="1000" dirty="0">
                <a:latin typeface="+mn-ea"/>
                <a:ea typeface="+mn-ea"/>
              </a:rPr>
              <a:t>儿科杂志</a:t>
            </a:r>
            <a:r>
              <a:rPr lang="en-US" altLang="zh-CN" sz="1000" dirty="0">
                <a:latin typeface="+mn-ea"/>
                <a:ea typeface="+mn-ea"/>
              </a:rPr>
              <a:t>, 2020, 58(03):188-193</a:t>
            </a:r>
            <a:r>
              <a:rPr lang="en-US" altLang="zh-CN" sz="1000" dirty="0" smtClean="0">
                <a:latin typeface="+mn-ea"/>
                <a:ea typeface="+mn-ea"/>
              </a:rPr>
              <a:t>..</a:t>
            </a:r>
            <a:endParaRPr lang="zh-CN" altLang="en-US" sz="1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3a75b28-f41d-490c-ad90-5738642cffcd"/>
  <p:tag name="COMMONDATA" val="eyJoZGlkIjoiZTA3Y2Q5NTBlNzFlYTc0MWFiY2RlMzllMDJlYTE5Z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wrap="square">
        <a:spAutoFit/>
      </a:bodyPr>
      <a:lstStyle>
        <a:defPPr latinLnBrk="0">
          <a:lnSpc>
            <a:spcPts val="2600"/>
          </a:lnSpc>
          <a:spcBef>
            <a:spcPts val="0"/>
          </a:spcBef>
          <a:defRPr sz="1400" dirty="0" smtClean="0">
            <a:latin typeface="微软雅黑" panose="020B0503020204020204" charset="-122"/>
            <a:sym typeface="+mn-ea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536575" indent="-285750">
          <a:spcBef>
            <a:spcPts val="600"/>
          </a:spcBef>
          <a:buFont typeface="Wingdings" panose="05000000000000000000" pitchFamily="2" charset="2"/>
          <a:buChar char="n"/>
          <a:defRPr sz="1400" dirty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charset="0"/>
          </a:defRPr>
        </a:defPPr>
      </a:lstStyle>
    </a:sp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536575" indent="-285750">
          <a:spcBef>
            <a:spcPts val="600"/>
          </a:spcBef>
          <a:buFont typeface="Wingdings" panose="05000000000000000000" pitchFamily="2" charset="2"/>
          <a:buChar char="n"/>
          <a:defRPr sz="1400" dirty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charset="0"/>
          </a:defRPr>
        </a:defPPr>
      </a:lstStyle>
    </a:sp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1677</Words>
  <Application>Microsoft Office PowerPoint</Application>
  <PresentationFormat>自定义</PresentationFormat>
  <Paragraphs>237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minli</dc:creator>
  <cp:lastModifiedBy>陈珊</cp:lastModifiedBy>
  <cp:revision>2849</cp:revision>
  <cp:lastPrinted>2022-03-22T07:11:00Z</cp:lastPrinted>
  <dcterms:created xsi:type="dcterms:W3CDTF">2013-03-28T05:32:00Z</dcterms:created>
  <dcterms:modified xsi:type="dcterms:W3CDTF">2023-07-13T07:30:37Z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2052-11.8.2.10912</vt:lpwstr>
  </property>
  <property fmtid="{D5CDD505-2E9C-101B-9397-08002B2CF9AE}" pid="3" name="ICV">
    <vt:lpwstr>3F6C681C040F45BAAA318D6BB800A612</vt:lpwstr>
  </property>
</Properties>
</file>