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notesSlides/notesSlide2.xml" ContentType="application/vnd.openxmlformats-officedocument.presentationml.notesSlide+xml"/>
  <Override PartName="/ppt/tags/tag67.xml" ContentType="application/vnd.openxmlformats-officedocument.presentationml.tags+xml"/>
  <Override PartName="/ppt/notesSlides/notesSlide3.xml" ContentType="application/vnd.openxmlformats-officedocument.presentationml.notesSlide+xml"/>
  <Override PartName="/ppt/tags/tag68.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69.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tags/tag70.xml" ContentType="application/vnd.openxmlformats-officedocument.presentationml.tags+xml"/>
  <Override PartName="/ppt/tags/tag71.xml" ContentType="application/vnd.openxmlformats-officedocument.presentationml.tags+xml"/>
  <Override PartName="/ppt/notesSlides/notesSlide8.xml" ContentType="application/vnd.openxmlformats-officedocument.presentationml.notesSlide+xml"/>
  <Override PartName="/ppt/tags/tag72.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51" r:id="rId2"/>
  </p:sldMasterIdLst>
  <p:notesMasterIdLst>
    <p:notesMasterId r:id="rId15"/>
  </p:notesMasterIdLst>
  <p:handoutMasterIdLst>
    <p:handoutMasterId r:id="rId16"/>
  </p:handoutMasterIdLst>
  <p:sldIdLst>
    <p:sldId id="4902" r:id="rId3"/>
    <p:sldId id="4903" r:id="rId4"/>
    <p:sldId id="4904" r:id="rId5"/>
    <p:sldId id="4914" r:id="rId6"/>
    <p:sldId id="4857" r:id="rId7"/>
    <p:sldId id="4915" r:id="rId8"/>
    <p:sldId id="4916" r:id="rId9"/>
    <p:sldId id="4917" r:id="rId10"/>
    <p:sldId id="4918" r:id="rId11"/>
    <p:sldId id="4919" r:id="rId12"/>
    <p:sldId id="4920" r:id="rId13"/>
    <p:sldId id="4913" r:id="rId14"/>
  </p:sldIdLst>
  <p:sldSz cx="12858750" cy="7232650"/>
  <p:notesSz cx="6858000" cy="9144000"/>
  <p:custDataLst>
    <p:tags r:id="rId17"/>
  </p:custDataLst>
  <p:defaultTex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328" userDrawn="1">
          <p15:clr>
            <a:srgbClr val="A4A3A4"/>
          </p15:clr>
        </p15:guide>
        <p15:guide id="2" pos="4050" userDrawn="1">
          <p15:clr>
            <a:srgbClr val="A4A3A4"/>
          </p15:clr>
        </p15:guide>
        <p15:guide id="3" pos="557" userDrawn="1">
          <p15:clr>
            <a:srgbClr val="A4A3A4"/>
          </p15:clr>
        </p15:guide>
        <p15:guide id="4" orient="horz" pos="4183" userDrawn="1">
          <p15:clr>
            <a:srgbClr val="A4A3A4"/>
          </p15:clr>
        </p15:guide>
        <p15:guide id="5" pos="7497" userDrawn="1">
          <p15:clr>
            <a:srgbClr val="A4A3A4"/>
          </p15:clr>
        </p15:guide>
        <p15:guide id="6" pos="690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501A"/>
    <a:srgbClr val="169274"/>
    <a:srgbClr val="D3EDFC"/>
    <a:srgbClr val="98BA9B"/>
    <a:srgbClr val="FFFFFF"/>
    <a:srgbClr val="ADE4C3"/>
    <a:srgbClr val="329589"/>
    <a:srgbClr val="8DB04B"/>
    <a:srgbClr val="A47291"/>
    <a:srgbClr val="4A66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深色样式 2 - 强调 1/强调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42" autoAdjust="0"/>
    <p:restoredTop sz="90047" autoAdjust="0"/>
  </p:normalViewPr>
  <p:slideViewPr>
    <p:cSldViewPr showGuides="1">
      <p:cViewPr varScale="1">
        <p:scale>
          <a:sx n="64" d="100"/>
          <a:sy n="64" d="100"/>
        </p:scale>
        <p:origin x="78" y="354"/>
      </p:cViewPr>
      <p:guideLst>
        <p:guide orient="horz" pos="328"/>
        <p:guide pos="4050"/>
        <p:guide pos="557"/>
        <p:guide orient="horz" pos="4183"/>
        <p:guide pos="7497"/>
        <p:guide pos="6908"/>
      </p:guideLst>
    </p:cSldViewPr>
  </p:slideViewPr>
  <p:outlineViewPr>
    <p:cViewPr>
      <p:scale>
        <a:sx n="100" d="100"/>
        <a:sy n="100" d="100"/>
      </p:scale>
      <p:origin x="0" y="-10374"/>
    </p:cViewPr>
  </p:outlineViewPr>
  <p:notesTextViewPr>
    <p:cViewPr>
      <p:scale>
        <a:sx n="1" d="1"/>
        <a:sy n="1" d="1"/>
      </p:scale>
      <p:origin x="0" y="0"/>
    </p:cViewPr>
  </p:notesTextViewPr>
  <p:sorterViewPr>
    <p:cViewPr>
      <p:scale>
        <a:sx n="33" d="100"/>
        <a:sy n="33" d="100"/>
      </p:scale>
      <p:origin x="0" y="0"/>
    </p:cViewPr>
  </p:sorterViewPr>
  <p:notesViewPr>
    <p:cSldViewPr>
      <p:cViewPr varScale="1">
        <p:scale>
          <a:sx n="65" d="100"/>
          <a:sy n="65" d="100"/>
        </p:scale>
        <p:origin x="2796"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F:\quan\&#23459;&#20256;&#29289;&#26009;\da\&#32958;da\&#26087;&#29256;\20150529\&#26032;&#24314;%20Microsoft%20Excel%20&#24037;&#20316;&#34920;.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9845987570926804E-2"/>
          <c:y val="2.97185593387129E-2"/>
          <c:w val="0.890975412050797"/>
          <c:h val="0.853375319818933"/>
        </c:manualLayout>
      </c:layout>
      <c:barChart>
        <c:barDir val="col"/>
        <c:grouping val="clustered"/>
        <c:varyColors val="0"/>
        <c:ser>
          <c:idx val="0"/>
          <c:order val="0"/>
          <c:invertIfNegative val="0"/>
          <c:dPt>
            <c:idx val="0"/>
            <c:invertIfNegative val="0"/>
            <c:bubble3D val="0"/>
            <c:spPr>
              <a:solidFill>
                <a:srgbClr val="169274"/>
              </a:solidFill>
            </c:spPr>
            <c:extLst>
              <c:ext xmlns:c16="http://schemas.microsoft.com/office/drawing/2014/chart" uri="{C3380CC4-5D6E-409C-BE32-E72D297353CC}">
                <c16:uniqueId val="{00000001-F996-4E9D-9E9A-8AA4F577CAD3}"/>
              </c:ext>
            </c:extLst>
          </c:dPt>
          <c:dPt>
            <c:idx val="1"/>
            <c:invertIfNegative val="0"/>
            <c:bubble3D val="0"/>
            <c:spPr>
              <a:solidFill>
                <a:sysClr val="window" lastClr="FFFFFF">
                  <a:lumMod val="65000"/>
                </a:sysClr>
              </a:solidFill>
            </c:spPr>
            <c:extLst>
              <c:ext xmlns:c16="http://schemas.microsoft.com/office/drawing/2014/chart" uri="{C3380CC4-5D6E-409C-BE32-E72D297353CC}">
                <c16:uniqueId val="{00000003-F996-4E9D-9E9A-8AA4F577CAD3}"/>
              </c:ext>
            </c:extLst>
          </c:dPt>
          <c:cat>
            <c:strRef>
              <c:f>Sheet1!$A$1:$B$1</c:f>
              <c:strCache>
                <c:ptCount val="2"/>
                <c:pt idx="0">
                  <c:v>骨化三醇</c:v>
                </c:pt>
                <c:pt idx="1">
                  <c:v>阿法骨化醇</c:v>
                </c:pt>
              </c:strCache>
            </c:strRef>
          </c:cat>
          <c:val>
            <c:numRef>
              <c:f>Sheet1!$A$2:$B$2</c:f>
              <c:numCache>
                <c:formatCode>General</c:formatCode>
                <c:ptCount val="2"/>
                <c:pt idx="0" formatCode="0_ ">
                  <c:v>71</c:v>
                </c:pt>
                <c:pt idx="1">
                  <c:v>42</c:v>
                </c:pt>
              </c:numCache>
            </c:numRef>
          </c:val>
          <c:extLst>
            <c:ext xmlns:c16="http://schemas.microsoft.com/office/drawing/2014/chart" uri="{C3380CC4-5D6E-409C-BE32-E72D297353CC}">
              <c16:uniqueId val="{00000004-F996-4E9D-9E9A-8AA4F577CAD3}"/>
            </c:ext>
          </c:extLst>
        </c:ser>
        <c:dLbls>
          <c:showLegendKey val="0"/>
          <c:showVal val="0"/>
          <c:showCatName val="0"/>
          <c:showSerName val="0"/>
          <c:showPercent val="0"/>
          <c:showBubbleSize val="0"/>
        </c:dLbls>
        <c:gapWidth val="244"/>
        <c:axId val="480074752"/>
        <c:axId val="480244480"/>
      </c:barChart>
      <c:catAx>
        <c:axId val="480074752"/>
        <c:scaling>
          <c:orientation val="minMax"/>
        </c:scaling>
        <c:delete val="0"/>
        <c:axPos val="b"/>
        <c:numFmt formatCode="General" sourceLinked="0"/>
        <c:majorTickMark val="out"/>
        <c:minorTickMark val="none"/>
        <c:tickLblPos val="nextTo"/>
        <c:txPr>
          <a:bodyPr rot="-60000000" spcFirstLastPara="0" vertOverflow="ellipsis" vert="horz" wrap="square" anchor="ctr" anchorCtr="1"/>
          <a:lstStyle/>
          <a:p>
            <a:pPr>
              <a:defRPr lang="zh-CN" sz="1600" b="0" i="0" u="none" strike="noStrike" kern="1200" cap="none" spc="0" normalizeH="0" baseline="0">
                <a:solidFill>
                  <a:schemeClr val="bg2">
                    <a:lumMod val="50000"/>
                  </a:schemeClr>
                </a:solidFill>
                <a:uFill>
                  <a:solidFill>
                    <a:schemeClr val="tx1"/>
                  </a:solidFill>
                </a:uFill>
                <a:latin typeface="微软雅黑" panose="020B0503020204020204" pitchFamily="34" charset="-122"/>
                <a:ea typeface="微软雅黑" panose="020B0503020204020204" pitchFamily="34" charset="-122"/>
                <a:cs typeface="+mn-cs"/>
              </a:defRPr>
            </a:pPr>
            <a:endParaRPr lang="zh-CN"/>
          </a:p>
        </c:txPr>
        <c:crossAx val="480244480"/>
        <c:crosses val="autoZero"/>
        <c:auto val="1"/>
        <c:lblAlgn val="ctr"/>
        <c:lblOffset val="100"/>
        <c:noMultiLvlLbl val="0"/>
      </c:catAx>
      <c:valAx>
        <c:axId val="480244480"/>
        <c:scaling>
          <c:orientation val="minMax"/>
          <c:max val="100"/>
        </c:scaling>
        <c:delete val="0"/>
        <c:axPos val="l"/>
        <c:numFmt formatCode="0_ " sourceLinked="1"/>
        <c:majorTickMark val="out"/>
        <c:minorTickMark val="none"/>
        <c:tickLblPos val="nextTo"/>
        <c:txPr>
          <a:bodyPr rot="-60000000" spcFirstLastPara="0" vertOverflow="ellipsis" vert="horz" wrap="square" anchor="ctr" anchorCtr="1"/>
          <a:lstStyle/>
          <a:p>
            <a:pPr>
              <a:defRPr lang="zh-CN" sz="1000" b="0" i="0" u="none" strike="noStrike" kern="1200" baseline="0">
                <a:solidFill>
                  <a:schemeClr val="bg2">
                    <a:lumMod val="50000"/>
                  </a:schemeClr>
                </a:solidFill>
                <a:latin typeface="Arial" panose="020B0604020202020204" pitchFamily="34" charset="0"/>
                <a:ea typeface="+mn-ea"/>
                <a:cs typeface="Arial" panose="020B0604020202020204" pitchFamily="34" charset="0"/>
              </a:defRPr>
            </a:pPr>
            <a:endParaRPr lang="zh-CN"/>
          </a:p>
        </c:txPr>
        <c:crossAx val="480074752"/>
        <c:crosses val="autoZero"/>
        <c:crossBetween val="between"/>
      </c:valAx>
    </c:plotArea>
    <c:plotVisOnly val="1"/>
    <c:dispBlanksAs val="gap"/>
    <c:showDLblsOverMax val="0"/>
  </c:chart>
  <c:txPr>
    <a:bodyPr/>
    <a:lstStyle/>
    <a:p>
      <a:pPr>
        <a:defRPr lang="zh-CN"/>
      </a:pPr>
      <a:endParaRPr lang="zh-CN"/>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0.24512</cdr:x>
      <cdr:y>0.16197</cdr:y>
    </cdr:from>
    <cdr:to>
      <cdr:x>0.40262</cdr:x>
      <cdr:y>0.24071</cdr:y>
    </cdr:to>
    <cdr:sp macro="" textlink="">
      <cdr:nvSpPr>
        <cdr:cNvPr id="2" name="矩形 1"/>
        <cdr:cNvSpPr/>
      </cdr:nvSpPr>
      <cdr:spPr>
        <a:xfrm xmlns:a="http://schemas.openxmlformats.org/drawingml/2006/main">
          <a:off x="1152128" y="522596"/>
          <a:ext cx="740292" cy="254049"/>
        </a:xfrm>
        <a:prstGeom xmlns:a="http://schemas.openxmlformats.org/drawingml/2006/main" prst="rect">
          <a:avLst/>
        </a:prstGeom>
      </cdr:spPr>
      <cdr:txBody>
        <a:bodyPr xmlns:a="http://schemas.openxmlformats.org/drawingml/2006/main" vertOverflow="clip" vert="horz" wrap="square" lIns="45720" tIns="45720" rIns="45720" bIns="45720" rtlCol="0" anchor="t" anchorCtr="0">
          <a:normAutofit/>
        </a:bodyPr>
        <a:lstStyle xmlns:a="http://schemas.openxmlformats.org/drawingml/2006/main"/>
        <a:p xmlns:a="http://schemas.openxmlformats.org/drawingml/2006/main">
          <a:r>
            <a:rPr lang="en-US" altLang="zh-CN" sz="1400" b="1" dirty="0">
              <a:solidFill>
                <a:srgbClr val="EA501A"/>
              </a:solidFill>
              <a:latin typeface="Arial" panose="020B0604020202020204" pitchFamily="34" charset="0"/>
              <a:cs typeface="Arial" panose="020B0604020202020204" pitchFamily="34" charset="0"/>
            </a:rPr>
            <a:t> 71%</a:t>
          </a:r>
          <a:endParaRPr lang="zh-CN" altLang="en-US" sz="1400" b="1" dirty="0">
            <a:solidFill>
              <a:srgbClr val="EA501A"/>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0.67408</cdr:x>
      <cdr:y>0.38515</cdr:y>
    </cdr:from>
    <cdr:to>
      <cdr:x>0.83157</cdr:x>
      <cdr:y>0.46389</cdr:y>
    </cdr:to>
    <cdr:sp macro="" textlink="">
      <cdr:nvSpPr>
        <cdr:cNvPr id="3" name="矩形 2"/>
        <cdr:cNvSpPr/>
      </cdr:nvSpPr>
      <cdr:spPr>
        <a:xfrm xmlns:a="http://schemas.openxmlformats.org/drawingml/2006/main">
          <a:off x="3168352" y="1242676"/>
          <a:ext cx="740246" cy="254050"/>
        </a:xfrm>
        <a:prstGeom xmlns:a="http://schemas.openxmlformats.org/drawingml/2006/main" prst="rect">
          <a:avLst/>
        </a:prstGeom>
      </cdr:spPr>
      <cdr:txBody>
        <a:bodyPr xmlns:a="http://schemas.openxmlformats.org/drawingml/2006/main" vert="horz" wrap="square" lIns="45720" tIns="45720" rIns="45720" bIns="45720" rtlCol="0" anchor="t" anchorCtr="0">
          <a:no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zh-CN" sz="1400" dirty="0">
              <a:solidFill>
                <a:schemeClr val="bg2">
                  <a:lumMod val="50000"/>
                </a:schemeClr>
              </a:solidFill>
              <a:latin typeface="Arial" panose="020B0604020202020204" pitchFamily="34" charset="0"/>
              <a:cs typeface="Arial" panose="020B0604020202020204" pitchFamily="34" charset="0"/>
            </a:rPr>
            <a:t>  42%</a:t>
          </a:r>
          <a:endParaRPr lang="zh-CN" altLang="en-US" sz="1400" dirty="0">
            <a:solidFill>
              <a:schemeClr val="bg2">
                <a:lumMod val="50000"/>
              </a:schemeClr>
            </a:solidFill>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0.39832</cdr:x>
      <cdr:y>0.02331</cdr:y>
    </cdr:from>
    <cdr:to>
      <cdr:x>0.86655</cdr:x>
      <cdr:y>0.17651</cdr:y>
    </cdr:to>
    <cdr:sp macro="" textlink="">
      <cdr:nvSpPr>
        <cdr:cNvPr id="4" name="矩形 3"/>
        <cdr:cNvSpPr/>
      </cdr:nvSpPr>
      <cdr:spPr>
        <a:xfrm xmlns:a="http://schemas.openxmlformats.org/drawingml/2006/main">
          <a:off x="1872208" y="75221"/>
          <a:ext cx="2200807" cy="494289"/>
        </a:xfrm>
        <a:prstGeom xmlns:a="http://schemas.openxmlformats.org/drawingml/2006/main" prst="rect">
          <a:avLst/>
        </a:prstGeom>
      </cdr:spPr>
      <cdr:txBody>
        <a:bodyPr xmlns:a="http://schemas.openxmlformats.org/drawingml/2006/main" vertOverflow="clip" vert="horz" wrap="none" lIns="45720" tIns="45720" rIns="45720" bIns="45720" rtlCol="0" anchor="t" anchorCtr="0">
          <a:normAutofit/>
        </a:bodyPr>
        <a:lstStyle xmlns:a="http://schemas.openxmlformats.org/drawingml/2006/main"/>
        <a:p xmlns:a="http://schemas.openxmlformats.org/drawingml/2006/main">
          <a:r>
            <a:rPr lang="zh-CN" altLang="en-US" sz="1600" dirty="0">
              <a:solidFill>
                <a:schemeClr val="bg2">
                  <a:lumMod val="50000"/>
                </a:schemeClr>
              </a:solidFill>
              <a:latin typeface="微软雅黑" panose="020B0503020204020204" pitchFamily="34" charset="-122"/>
              <a:ea typeface="微软雅黑" panose="020B0503020204020204" pitchFamily="34" charset="-122"/>
            </a:rPr>
            <a:t>生物利用度对比</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9630DBF-D010-4114-9DE3-41E342A27C18}" type="datetimeFigureOut">
              <a:rPr lang="zh-CN" altLang="en-US" smtClean="0"/>
              <a:t>2023/7/14</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4D1D107-4CC9-43CA-8CA8-36E1DF70D5F2}"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6024D97-E667-405D-B634-E583E2108D71}" type="datetimeFigureOut">
              <a:rPr lang="zh-CN" altLang="en-US"/>
              <a:t>2023/7/14</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a:defRPr sz="1200"/>
            </a:lvl1pPr>
          </a:lstStyle>
          <a:p>
            <a:fld id="{418F03C3-53C1-4F10-8DAF-D1F318E96C6E}" type="slidenum">
              <a:rPr lang="zh-CN" altLang="en-US"/>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mn-lt"/>
        <a:ea typeface="+mn-ea"/>
        <a:cs typeface="+mn-cs"/>
      </a:defRPr>
    </a:lvl1pPr>
    <a:lvl2pPr marL="455930" algn="l" rtl="0" eaLnBrk="0" fontAlgn="base" hangingPunct="0">
      <a:spcBef>
        <a:spcPct val="30000"/>
      </a:spcBef>
      <a:spcAft>
        <a:spcPct val="0"/>
      </a:spcAft>
      <a:defRPr sz="1300" kern="1200">
        <a:solidFill>
          <a:schemeClr val="tx1"/>
        </a:solidFill>
        <a:latin typeface="+mn-lt"/>
        <a:ea typeface="+mn-ea"/>
        <a:cs typeface="+mn-cs"/>
      </a:defRPr>
    </a:lvl2pPr>
    <a:lvl3pPr marL="913130" algn="l" rtl="0" eaLnBrk="0" fontAlgn="base" hangingPunct="0">
      <a:spcBef>
        <a:spcPct val="30000"/>
      </a:spcBef>
      <a:spcAft>
        <a:spcPct val="0"/>
      </a:spcAft>
      <a:defRPr sz="1300" kern="1200">
        <a:solidFill>
          <a:schemeClr val="tx1"/>
        </a:solidFill>
        <a:latin typeface="+mn-lt"/>
        <a:ea typeface="+mn-ea"/>
        <a:cs typeface="+mn-cs"/>
      </a:defRPr>
    </a:lvl3pPr>
    <a:lvl4pPr marL="1370330" algn="l" rtl="0" eaLnBrk="0" fontAlgn="base" hangingPunct="0">
      <a:spcBef>
        <a:spcPct val="30000"/>
      </a:spcBef>
      <a:spcAft>
        <a:spcPct val="0"/>
      </a:spcAft>
      <a:defRPr sz="1300" kern="1200">
        <a:solidFill>
          <a:schemeClr val="tx1"/>
        </a:solidFill>
        <a:latin typeface="+mn-lt"/>
        <a:ea typeface="+mn-ea"/>
        <a:cs typeface="+mn-cs"/>
      </a:defRPr>
    </a:lvl4pPr>
    <a:lvl5pPr marL="1827530" algn="l" rtl="0" eaLnBrk="0" fontAlgn="base" hangingPunct="0">
      <a:spcBef>
        <a:spcPct val="30000"/>
      </a:spcBef>
      <a:spcAft>
        <a:spcPct val="0"/>
      </a:spcAft>
      <a:defRPr sz="1300" kern="1200">
        <a:solidFill>
          <a:schemeClr val="tx1"/>
        </a:solidFill>
        <a:latin typeface="+mn-lt"/>
        <a:ea typeface="+mn-ea"/>
        <a:cs typeface="+mn-cs"/>
      </a:defRPr>
    </a:lvl5pPr>
    <a:lvl6pPr marL="2285365" algn="l" defTabSz="914400" rtl="0" eaLnBrk="1" latinLnBrk="0" hangingPunct="1">
      <a:defRPr sz="1300" kern="1200">
        <a:solidFill>
          <a:schemeClr val="tx1"/>
        </a:solidFill>
        <a:latin typeface="+mn-lt"/>
        <a:ea typeface="+mn-ea"/>
        <a:cs typeface="+mn-cs"/>
      </a:defRPr>
    </a:lvl6pPr>
    <a:lvl7pPr marL="2742565" algn="l" defTabSz="914400" rtl="0" eaLnBrk="1" latinLnBrk="0" hangingPunct="1">
      <a:defRPr sz="1300" kern="1200">
        <a:solidFill>
          <a:schemeClr val="tx1"/>
        </a:solidFill>
        <a:latin typeface="+mn-lt"/>
        <a:ea typeface="+mn-ea"/>
        <a:cs typeface="+mn-cs"/>
      </a:defRPr>
    </a:lvl7pPr>
    <a:lvl8pPr marL="3199765" algn="l" defTabSz="914400" rtl="0" eaLnBrk="1" latinLnBrk="0" hangingPunct="1">
      <a:defRPr sz="1300" kern="1200">
        <a:solidFill>
          <a:schemeClr val="tx1"/>
        </a:solidFill>
        <a:latin typeface="+mn-lt"/>
        <a:ea typeface="+mn-ea"/>
        <a:cs typeface="+mn-cs"/>
      </a:defRPr>
    </a:lvl8pPr>
    <a:lvl9pPr marL="3656965" algn="l" defTabSz="914400"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t>12</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7DC7C-EA85-41EA-BE8E-3BC04B9579CE}"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6" Type="http://schemas.openxmlformats.org/officeDocument/2006/relationships/slideMaster" Target="../slideMasters/slideMaster2.xml"/><Relationship Id="rId5" Type="http://schemas.openxmlformats.org/officeDocument/2006/relationships/tags" Target="../tags/tag49.xml"/><Relationship Id="rId4" Type="http://schemas.openxmlformats.org/officeDocument/2006/relationships/tags" Target="../tags/tag48.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5" Type="http://schemas.openxmlformats.org/officeDocument/2006/relationships/slideMaster" Target="../slideMasters/slideMaster2.xml"/><Relationship Id="rId4" Type="http://schemas.openxmlformats.org/officeDocument/2006/relationships/tags" Target="../tags/tag53.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slideMaster" Target="../slideMasters/slideMaster2.xml"/><Relationship Id="rId5" Type="http://schemas.openxmlformats.org/officeDocument/2006/relationships/tags" Target="../tags/tag58.xml"/><Relationship Id="rId4" Type="http://schemas.openxmlformats.org/officeDocument/2006/relationships/tags" Target="../tags/tag5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2.xml"/><Relationship Id="rId5" Type="http://schemas.openxmlformats.org/officeDocument/2006/relationships/tags" Target="../tags/tag12.xml"/><Relationship Id="rId4" Type="http://schemas.openxmlformats.org/officeDocument/2006/relationships/tags" Target="../tags/tag1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2.xml"/><Relationship Id="rId5" Type="http://schemas.openxmlformats.org/officeDocument/2006/relationships/tags" Target="../tags/tag17.xml"/><Relationship Id="rId4" Type="http://schemas.openxmlformats.org/officeDocument/2006/relationships/tags" Target="../tags/tag16.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20.xml"/><Relationship Id="rId7" Type="http://schemas.openxmlformats.org/officeDocument/2006/relationships/slideMaster" Target="../slideMasters/slideMaster2.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tags" Target="../tags/tag23.xml"/><Relationship Id="rId5" Type="http://schemas.openxmlformats.org/officeDocument/2006/relationships/tags" Target="../tags/tag22.xml"/><Relationship Id="rId4" Type="http://schemas.openxmlformats.org/officeDocument/2006/relationships/tags" Target="../tags/tag21.xml"/></Relationships>
</file>

<file path=ppt/slideLayouts/_rels/slideLayout6.xml.rels><?xml version="1.0" encoding="UTF-8" standalone="yes"?>
<Relationships xmlns="http://schemas.openxmlformats.org/package/2006/relationships"><Relationship Id="rId8" Type="http://schemas.openxmlformats.org/officeDocument/2006/relationships/tags" Target="../tags/tag31.xml"/><Relationship Id="rId3" Type="http://schemas.openxmlformats.org/officeDocument/2006/relationships/tags" Target="../tags/tag26.xml"/><Relationship Id="rId7" Type="http://schemas.openxmlformats.org/officeDocument/2006/relationships/tags" Target="../tags/tag30.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9"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slideMaster" Target="../slideMasters/slideMaster2.xml"/><Relationship Id="rId4" Type="http://schemas.openxmlformats.org/officeDocument/2006/relationships/tags" Target="../tags/tag35.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41.xml"/><Relationship Id="rId7" Type="http://schemas.openxmlformats.org/officeDocument/2006/relationships/slideMaster" Target="../slideMasters/slideMaster2.xml"/><Relationship Id="rId2" Type="http://schemas.openxmlformats.org/officeDocument/2006/relationships/tags" Target="../tags/tag40.xml"/><Relationship Id="rId1" Type="http://schemas.openxmlformats.org/officeDocument/2006/relationships/tags" Target="../tags/tag39.xml"/><Relationship Id="rId6" Type="http://schemas.openxmlformats.org/officeDocument/2006/relationships/tags" Target="../tags/tag44.xml"/><Relationship Id="rId5" Type="http://schemas.openxmlformats.org/officeDocument/2006/relationships/tags" Target="../tags/tag43.xml"/><Relationship Id="rId4" Type="http://schemas.openxmlformats.org/officeDocument/2006/relationships/tags" Target="../tags/tag4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rotWithShape="1">
          <a:blip r:embed="rId2"/>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794516" y="964353"/>
            <a:ext cx="1101094" cy="5303943"/>
          </a:xfrm>
        </p:spPr>
        <p:txBody>
          <a:bodyPr vert="eaVert" lIns="90000" tIns="46800" rIns="90000" bIns="46800" rtlCol="0" anchor="ctr" anchorCtr="0">
            <a:normAutofit/>
          </a:bodyPr>
          <a:lstStyle>
            <a:lvl1pPr>
              <a:buNone/>
              <a:defRPr sz="2955"/>
            </a:lvl1pPr>
          </a:lstStyle>
          <a:p>
            <a:pPr lvl="0"/>
            <a:r>
              <a:rPr dirty="0">
                <a:sym typeface="+mn-ea"/>
              </a:rPr>
              <a:t>单击此处编辑标题</a:t>
            </a:r>
          </a:p>
        </p:txBody>
      </p:sp>
      <p:sp>
        <p:nvSpPr>
          <p:cNvPr id="3" name="竖排文字占位符 2"/>
          <p:cNvSpPr>
            <a:spLocks noGrp="1"/>
          </p:cNvSpPr>
          <p:nvPr>
            <p:ph type="body" orient="vert" idx="1"/>
            <p:custDataLst>
              <p:tags r:id="rId2"/>
            </p:custDataLst>
          </p:nvPr>
        </p:nvSpPr>
        <p:spPr>
          <a:xfrm>
            <a:off x="964406" y="964353"/>
            <a:ext cx="9670641" cy="5303943"/>
          </a:xfrm>
        </p:spPr>
        <p:txBody>
          <a:bodyPr vert="eaVert" lIns="46800" tIns="46800" rIns="46800" bIns="46800"/>
          <a:lstStyle>
            <a:lvl1pPr marL="241300" indent="-241300">
              <a:spcAft>
                <a:spcPts val="1000"/>
              </a:spcAft>
              <a:defRPr spc="300"/>
            </a:lvl1pPr>
            <a:lvl2pPr marL="723265" indent="-241300">
              <a:defRPr spc="300"/>
            </a:lvl2pPr>
            <a:lvl3pPr marL="1205230" indent="-241300">
              <a:defRPr spc="300"/>
            </a:lvl3pPr>
            <a:lvl4pPr marL="1687830" indent="-241300">
              <a:defRPr spc="300"/>
            </a:lvl4pPr>
            <a:lvl5pPr marL="2169795" indent="-24130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2023/7/14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2023/7/14</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41672" y="816283"/>
            <a:ext cx="11572875" cy="5782323"/>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2023/7/14</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264359" y="2619700"/>
            <a:ext cx="10335094" cy="1074457"/>
          </a:xfrm>
        </p:spPr>
        <p:txBody>
          <a:bodyPr vert="horz" lIns="90000" tIns="46800" rIns="90000" bIns="46800" rtlCol="0" anchor="t" anchorCtr="0">
            <a:normAutofit/>
          </a:bodyPr>
          <a:lstStyle>
            <a:lvl1pPr algn="ctr">
              <a:defRPr sz="6330"/>
            </a:lvl1pPr>
          </a:lstStyle>
          <a:p>
            <a:pPr lvl="0"/>
            <a:r>
              <a:rPr>
                <a:sym typeface="+mn-ea"/>
              </a:rPr>
              <a:t>单击此处编辑标题</a:t>
            </a:r>
          </a:p>
        </p:txBody>
      </p:sp>
      <p:sp>
        <p:nvSpPr>
          <p:cNvPr id="7" name="文本占位符 6"/>
          <p:cNvSpPr>
            <a:spLocks noGrp="1"/>
          </p:cNvSpPr>
          <p:nvPr>
            <p:ph type="body" sz="quarter" idx="13"/>
            <p:custDataLst>
              <p:tags r:id="rId5"/>
            </p:custDataLst>
          </p:nvPr>
        </p:nvSpPr>
        <p:spPr>
          <a:xfrm>
            <a:off x="1264359" y="3754903"/>
            <a:ext cx="10335094" cy="497363"/>
          </a:xfrm>
        </p:spPr>
        <p:txBody>
          <a:bodyPr lIns="90000" tIns="46800" rIns="90000" bIns="46800">
            <a:normAutofit/>
          </a:bodyPr>
          <a:lstStyle>
            <a:lvl1pPr algn="ctr">
              <a:lnSpc>
                <a:spcPct val="110000"/>
              </a:lnSpc>
              <a:buNone/>
              <a:defRPr sz="2530" spc="200"/>
            </a:lvl1pPr>
          </a:lstStyle>
          <a:p>
            <a:pPr lvl="0"/>
            <a:r>
              <a:rPr lang="zh-CN" altLang="en-US" dirty="0"/>
              <a:t>单击此处编辑母版文本样式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AAC620A9-DA74-42BF-9043-257E1E63600C}" type="datetimeFigureOut">
              <a:rPr lang="zh-CN" altLang="en-US" smtClean="0"/>
              <a:t>2023/7/14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085759F-E270-46AF-BBBD-F20907FA53AF}"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41672" y="641637"/>
            <a:ext cx="11569078" cy="744147"/>
          </a:xfrm>
        </p:spPr>
        <p:txBody>
          <a:bodyPr vert="horz" lIns="90000" tIns="46800" rIns="90000" bIns="46800" rtlCol="0" anchor="ctr" anchorCtr="0">
            <a:normAutofit/>
          </a:bodyPr>
          <a:lstStyle/>
          <a:p>
            <a:pPr lvl="0"/>
            <a:r>
              <a:rPr dirty="0">
                <a:sym typeface="+mn-ea"/>
              </a:rPr>
              <a:t>单击此处编辑母版标题样式</a:t>
            </a:r>
          </a:p>
        </p:txBody>
      </p:sp>
      <p:sp>
        <p:nvSpPr>
          <p:cNvPr id="3" name="内容占位符 2"/>
          <p:cNvSpPr>
            <a:spLocks noGrp="1"/>
          </p:cNvSpPr>
          <p:nvPr>
            <p:ph idx="1"/>
            <p:custDataLst>
              <p:tags r:id="rId2"/>
            </p:custDataLst>
          </p:nvPr>
        </p:nvSpPr>
        <p:spPr>
          <a:xfrm>
            <a:off x="641672" y="1571820"/>
            <a:ext cx="11569078" cy="5019193"/>
          </a:xfrm>
        </p:spPr>
        <p:txBody>
          <a:bodyPr vert="horz" lIns="90000" tIns="46800" rIns="90000" bIns="46800" rtlCol="0">
            <a:normAutofit/>
          </a:body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2023/7/14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2099672" y="4058637"/>
            <a:ext cx="8193656" cy="808690"/>
          </a:xfrm>
        </p:spPr>
        <p:txBody>
          <a:bodyPr lIns="90000" tIns="46800" rIns="90000" bIns="46800" anchor="b" anchorCtr="0">
            <a:normAutofit/>
          </a:bodyPr>
          <a:lstStyle>
            <a:lvl1pPr>
              <a:defRPr sz="4640"/>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2099672" y="4867327"/>
            <a:ext cx="8193656" cy="914997"/>
          </a:xfrm>
        </p:spPr>
        <p:txBody>
          <a:bodyPr lIns="90000" tIns="46800" rIns="90000" bIns="46800">
            <a:normAutofit/>
          </a:bodyPr>
          <a:lstStyle>
            <a:lvl1pPr marL="0" indent="0">
              <a:buNone/>
              <a:defRPr sz="1900">
                <a:solidFill>
                  <a:schemeClr val="tx1">
                    <a:lumMod val="65000"/>
                    <a:lumOff val="35000"/>
                  </a:schemeClr>
                </a:solidFill>
              </a:defRPr>
            </a:lvl1pPr>
            <a:lvl2pPr marL="481965" indent="0">
              <a:buNone/>
              <a:defRPr sz="1685">
                <a:solidFill>
                  <a:schemeClr val="tx1">
                    <a:tint val="75000"/>
                  </a:schemeClr>
                </a:solidFill>
              </a:defRPr>
            </a:lvl2pPr>
            <a:lvl3pPr marL="964565" indent="0">
              <a:buNone/>
              <a:defRPr sz="1685">
                <a:solidFill>
                  <a:schemeClr val="tx1">
                    <a:tint val="75000"/>
                  </a:schemeClr>
                </a:solidFill>
              </a:defRPr>
            </a:lvl3pPr>
            <a:lvl4pPr marL="1446530" indent="0">
              <a:buNone/>
              <a:defRPr sz="1685">
                <a:solidFill>
                  <a:schemeClr val="tx1">
                    <a:tint val="75000"/>
                  </a:schemeClr>
                </a:solidFill>
              </a:defRPr>
            </a:lvl4pPr>
            <a:lvl5pPr marL="1928495" indent="0">
              <a:buNone/>
              <a:defRPr sz="1685">
                <a:solidFill>
                  <a:schemeClr val="tx1">
                    <a:tint val="75000"/>
                  </a:schemeClr>
                </a:solidFill>
              </a:defRPr>
            </a:lvl5pPr>
            <a:lvl6pPr marL="2411095" indent="0">
              <a:buNone/>
              <a:defRPr sz="1685">
                <a:solidFill>
                  <a:schemeClr val="tx1">
                    <a:tint val="75000"/>
                  </a:schemeClr>
                </a:solidFill>
              </a:defRPr>
            </a:lvl6pPr>
            <a:lvl7pPr marL="2893060" indent="0">
              <a:buNone/>
              <a:defRPr sz="1685">
                <a:solidFill>
                  <a:schemeClr val="tx1">
                    <a:tint val="75000"/>
                  </a:schemeClr>
                </a:solidFill>
              </a:defRPr>
            </a:lvl7pPr>
            <a:lvl8pPr marL="3375025" indent="0">
              <a:buNone/>
              <a:defRPr sz="1685">
                <a:solidFill>
                  <a:schemeClr val="tx1">
                    <a:tint val="75000"/>
                  </a:schemeClr>
                </a:solidFill>
              </a:defRPr>
            </a:lvl8pPr>
            <a:lvl9pPr marL="3857625" indent="0">
              <a:buNone/>
              <a:defRPr sz="1685">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2023/7/14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41672" y="641637"/>
            <a:ext cx="11569078" cy="744147"/>
          </a:xfrm>
        </p:spPr>
        <p:txBody>
          <a:bodyPr vert="horz" lIns="90000" tIns="46800" rIns="90000" bIns="46800" rtlCol="0" anchor="ctr" anchorCtr="0">
            <a:normAutofit/>
          </a:bodyPr>
          <a:lstStyle/>
          <a:p>
            <a:pPr lvl="0"/>
            <a:r>
              <a:rPr dirty="0">
                <a:sym typeface="+mn-ea"/>
              </a:rPr>
              <a:t>单击此处编辑母版标题样式</a:t>
            </a:r>
          </a:p>
        </p:txBody>
      </p:sp>
      <p:sp>
        <p:nvSpPr>
          <p:cNvPr id="3" name="内容占位符 2"/>
          <p:cNvSpPr>
            <a:spLocks noGrp="1"/>
          </p:cNvSpPr>
          <p:nvPr>
            <p:ph sz="half" idx="1"/>
            <p:custDataLst>
              <p:tags r:id="rId2"/>
            </p:custDataLst>
          </p:nvPr>
        </p:nvSpPr>
        <p:spPr>
          <a:xfrm>
            <a:off x="641672" y="1583210"/>
            <a:ext cx="5459906" cy="5007803"/>
          </a:xfrm>
        </p:spPr>
        <p:txBody>
          <a:bodyPr vert="horz" lIns="90000" tIns="46800" rIns="90000" bIns="46800" rtlCol="0">
            <a:normAutofit/>
          </a:body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4" name="内容占位符 3"/>
          <p:cNvSpPr>
            <a:spLocks noGrp="1"/>
          </p:cNvSpPr>
          <p:nvPr>
            <p:ph sz="half" idx="2"/>
            <p:custDataLst>
              <p:tags r:id="rId3"/>
            </p:custDataLst>
          </p:nvPr>
        </p:nvSpPr>
        <p:spPr>
          <a:xfrm>
            <a:off x="6762234" y="1583210"/>
            <a:ext cx="5459906" cy="5007803"/>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2023/7/14</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41672" y="641637"/>
            <a:ext cx="11569078" cy="744147"/>
          </a:xfrm>
        </p:spPr>
        <p:txBody>
          <a:bodyPr vert="horz" lIns="90000" tIns="46800" rIns="90000" bIns="46800" rtlCol="0" anchor="ctr" anchorCtr="0">
            <a:normAutofit/>
          </a:bodyPr>
          <a:lstStyle/>
          <a:p>
            <a:pPr lvl="0"/>
            <a:r>
              <a:rPr dirty="0">
                <a:sym typeface="+mn-ea"/>
              </a:rPr>
              <a:t>单击此处编辑母版标题样式</a:t>
            </a:r>
          </a:p>
        </p:txBody>
      </p:sp>
      <p:sp>
        <p:nvSpPr>
          <p:cNvPr id="3" name="文本占位符 2"/>
          <p:cNvSpPr>
            <a:spLocks noGrp="1"/>
          </p:cNvSpPr>
          <p:nvPr>
            <p:ph type="body" idx="1" hasCustomPrompt="1"/>
            <p:custDataLst>
              <p:tags r:id="rId2"/>
            </p:custDataLst>
          </p:nvPr>
        </p:nvSpPr>
        <p:spPr>
          <a:xfrm>
            <a:off x="641672" y="1507277"/>
            <a:ext cx="5634563" cy="402447"/>
          </a:xfrm>
        </p:spPr>
        <p:txBody>
          <a:bodyPr lIns="101600" tIns="38100" rIns="76200" bIns="38100" anchor="t" anchorCtr="0">
            <a:normAutofit/>
          </a:bodyPr>
          <a:lstStyle>
            <a:lvl1pPr marL="0" indent="0">
              <a:lnSpc>
                <a:spcPct val="100000"/>
              </a:lnSpc>
              <a:buNone/>
              <a:defRPr sz="2110" b="1" spc="200">
                <a:solidFill>
                  <a:schemeClr val="tx1">
                    <a:lumMod val="75000"/>
                    <a:lumOff val="25000"/>
                  </a:schemeClr>
                </a:solidFill>
              </a:defRPr>
            </a:lvl1pPr>
            <a:lvl2pPr marL="481965" indent="0">
              <a:buNone/>
              <a:defRPr sz="2110" b="1"/>
            </a:lvl2pPr>
            <a:lvl3pPr marL="964565" indent="0">
              <a:buNone/>
              <a:defRPr sz="1900" b="1"/>
            </a:lvl3pPr>
            <a:lvl4pPr marL="1446530" indent="0">
              <a:buNone/>
              <a:defRPr sz="1685" b="1"/>
            </a:lvl4pPr>
            <a:lvl5pPr marL="1928495" indent="0">
              <a:buNone/>
              <a:defRPr sz="1685" b="1"/>
            </a:lvl5pPr>
            <a:lvl6pPr marL="2411095" indent="0">
              <a:buNone/>
              <a:defRPr sz="1685" b="1"/>
            </a:lvl6pPr>
            <a:lvl7pPr marL="2893060" indent="0">
              <a:buNone/>
              <a:defRPr sz="1685" b="1"/>
            </a:lvl7pPr>
            <a:lvl8pPr marL="3375025" indent="0">
              <a:buNone/>
              <a:defRPr sz="1685" b="1"/>
            </a:lvl8pPr>
            <a:lvl9pPr marL="3857625" indent="0">
              <a:buNone/>
              <a:defRPr sz="1685"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41672" y="1955283"/>
            <a:ext cx="5634563" cy="4635730"/>
          </a:xfrm>
        </p:spPr>
        <p:txBody>
          <a:bodyPr vert="horz" lIns="101600" tIns="0" rIns="82550" bIns="0" rtlCol="0">
            <a:normAutofit/>
          </a:body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5" name="文本占位符 4"/>
          <p:cNvSpPr>
            <a:spLocks noGrp="1"/>
          </p:cNvSpPr>
          <p:nvPr>
            <p:ph type="body" sz="quarter" idx="3" hasCustomPrompt="1"/>
            <p:custDataLst>
              <p:tags r:id="rId4"/>
            </p:custDataLst>
          </p:nvPr>
        </p:nvSpPr>
        <p:spPr>
          <a:xfrm>
            <a:off x="6576768" y="1499398"/>
            <a:ext cx="5634563" cy="402447"/>
          </a:xfrm>
        </p:spPr>
        <p:txBody>
          <a:bodyPr vert="horz" lIns="101600" tIns="38100" rIns="76200" bIns="38100" rtlCol="0" anchor="t" anchorCtr="0">
            <a:normAutofit/>
          </a:bodyPr>
          <a:lstStyle>
            <a:lvl1pPr marL="0" indent="0">
              <a:lnSpc>
                <a:spcPct val="100000"/>
              </a:lnSpc>
              <a:buNone/>
              <a:defRPr sz="2110" b="1" spc="200">
                <a:solidFill>
                  <a:schemeClr val="tx1">
                    <a:lumMod val="75000"/>
                    <a:lumOff val="25000"/>
                  </a:schemeClr>
                </a:solidFill>
              </a:defRPr>
            </a:lvl1pPr>
            <a:lvl2pPr marL="481965" indent="0">
              <a:buNone/>
              <a:defRPr sz="2110" b="1"/>
            </a:lvl2pPr>
            <a:lvl3pPr marL="964565" indent="0">
              <a:buNone/>
              <a:defRPr sz="1900" b="1"/>
            </a:lvl3pPr>
            <a:lvl4pPr marL="1446530" indent="0">
              <a:buNone/>
              <a:defRPr sz="1685" b="1"/>
            </a:lvl4pPr>
            <a:lvl5pPr marL="1928495" indent="0">
              <a:buNone/>
              <a:defRPr sz="1685" b="1"/>
            </a:lvl5pPr>
            <a:lvl6pPr marL="2411095" indent="0">
              <a:buNone/>
              <a:defRPr sz="1685" b="1"/>
            </a:lvl6pPr>
            <a:lvl7pPr marL="2893060" indent="0">
              <a:buNone/>
              <a:defRPr sz="1685" b="1"/>
            </a:lvl7pPr>
            <a:lvl8pPr marL="3375025" indent="0">
              <a:buNone/>
              <a:defRPr sz="1685" b="1"/>
            </a:lvl8pPr>
            <a:lvl9pPr marL="3857625" indent="0">
              <a:buNone/>
              <a:defRPr sz="1685" b="1"/>
            </a:lvl9pPr>
          </a:lstStyle>
          <a:p>
            <a:pPr lvl="0"/>
            <a:r>
              <a:rPr>
                <a:sym typeface="+mn-ea"/>
              </a:rPr>
              <a:t>单击此处编辑文本</a:t>
            </a:r>
          </a:p>
        </p:txBody>
      </p:sp>
      <p:sp>
        <p:nvSpPr>
          <p:cNvPr id="6" name="内容占位符 5"/>
          <p:cNvSpPr>
            <a:spLocks noGrp="1"/>
          </p:cNvSpPr>
          <p:nvPr>
            <p:ph sz="quarter" idx="4"/>
            <p:custDataLst>
              <p:tags r:id="rId5"/>
            </p:custDataLst>
          </p:nvPr>
        </p:nvSpPr>
        <p:spPr>
          <a:xfrm>
            <a:off x="6576768" y="1955283"/>
            <a:ext cx="5634563" cy="4635730"/>
          </a:xfrm>
        </p:spPr>
        <p:txBody>
          <a:bodyPr vert="horz" lIns="101600" tIns="0" rIns="82550" bIns="0" rtlCol="0">
            <a:normAutofit/>
          </a:bodyPr>
          <a:lstStyle/>
          <a:p>
            <a:pPr lvl="0"/>
            <a:r>
              <a:rPr dirty="0">
                <a:sym typeface="+mn-ea"/>
              </a:rPr>
              <a:t>单击此处编辑母版文本样式</a:t>
            </a:r>
          </a:p>
          <a:p>
            <a:pPr lvl="1"/>
            <a:r>
              <a:rPr dirty="0">
                <a:sym typeface="+mn-ea"/>
              </a:rPr>
              <a:t>第二级</a:t>
            </a:r>
          </a:p>
          <a:p>
            <a:pPr lvl="2"/>
            <a:r>
              <a:rPr dirty="0">
                <a:sym typeface="+mn-ea"/>
              </a:rPr>
              <a:t>第三级</a:t>
            </a:r>
          </a:p>
          <a:p>
            <a:pPr lvl="3"/>
            <a:r>
              <a:rPr dirty="0">
                <a:sym typeface="+mn-ea"/>
              </a:rPr>
              <a:t>第四级</a:t>
            </a:r>
          </a:p>
          <a:p>
            <a:pPr lvl="4"/>
            <a:r>
              <a:rPr dirty="0">
                <a:sym typeface="+mn-ea"/>
              </a:rPr>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2023/7/14</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41672" y="641637"/>
            <a:ext cx="11569078" cy="744147"/>
          </a:xfrm>
        </p:spPr>
        <p:txBody>
          <a:bodyPr vert="horz" lIns="90000" tIns="46800" rIns="90000" bIns="46800" rtlCol="0" anchor="ctr" anchorCtr="0">
            <a:normAutofit/>
          </a:bodyPr>
          <a:lstStyle/>
          <a:p>
            <a:pPr lvl="0"/>
            <a:r>
              <a:rPr>
                <a:sym typeface="+mn-ea"/>
              </a:rPr>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2023/7/14</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2023/7/14</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41672" y="1640160"/>
            <a:ext cx="5519261" cy="4859733"/>
          </a:xfrm>
        </p:spPr>
        <p:txBody>
          <a:bodyPr vert="horz" lIns="90000" tIns="46800" rIns="90000" bIns="46800" rtlCol="0">
            <a:normAutofit/>
          </a:bodyPr>
          <a:lstStyle>
            <a:lvl1pPr>
              <a:buNone/>
              <a:defRPr sz="1685"/>
            </a:lvl1pPr>
          </a:lstStyle>
          <a:p>
            <a:pPr lvl="0"/>
            <a:endParaRPr dirty="0">
              <a:sym typeface="+mn-ea"/>
            </a:endParaRPr>
          </a:p>
        </p:txBody>
      </p:sp>
      <p:sp>
        <p:nvSpPr>
          <p:cNvPr id="4" name="文本占位符 3"/>
          <p:cNvSpPr>
            <a:spLocks noGrp="1"/>
          </p:cNvSpPr>
          <p:nvPr>
            <p:ph type="body" sz="half" idx="2"/>
            <p:custDataLst>
              <p:tags r:id="rId2"/>
            </p:custDataLst>
          </p:nvPr>
        </p:nvSpPr>
        <p:spPr>
          <a:xfrm>
            <a:off x="6697688" y="1640160"/>
            <a:ext cx="5513063" cy="4859733"/>
          </a:xfrm>
        </p:spPr>
        <p:txBody>
          <a:bodyPr vert="horz" lIns="90000" tIns="46800" rIns="90000" bIns="46800" rtlCol="0">
            <a:normAutofit/>
          </a:bodyPr>
          <a:lstStyle>
            <a:lvl1pPr>
              <a:buNone/>
              <a:defRPr sz="1685"/>
            </a:lvl1pPr>
          </a:lstStyle>
          <a:p>
            <a:pPr lvl="0"/>
            <a:r>
              <a:rPr dirty="0">
                <a:sym typeface="+mn-ea"/>
              </a:rPr>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2023/7/14</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tags" Target="../tags/tag3.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ags" Target="../tags/tag2.xml"/><Relationship Id="rId17" Type="http://schemas.openxmlformats.org/officeDocument/2006/relationships/tags" Target="../tags/tag7.xml"/><Relationship Id="rId2" Type="http://schemas.openxmlformats.org/officeDocument/2006/relationships/slideLayout" Target="../slideLayouts/slideLayout4.xml"/><Relationship Id="rId16" Type="http://schemas.openxmlformats.org/officeDocument/2006/relationships/tags" Target="../tags/tag6.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theme" Target="../theme/theme2.xml"/><Relationship Id="rId5" Type="http://schemas.openxmlformats.org/officeDocument/2006/relationships/slideLayout" Target="../slideLayouts/slideLayout7.xml"/><Relationship Id="rId15" Type="http://schemas.openxmlformats.org/officeDocument/2006/relationships/tags" Target="../tags/tag5.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tags" Target="../tags/tag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84238" y="385763"/>
            <a:ext cx="11090275" cy="1397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84238" y="1925638"/>
            <a:ext cx="11090275" cy="458946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84238" y="6704013"/>
            <a:ext cx="2892425" cy="384175"/>
          </a:xfrm>
          <a:prstGeom prst="rect">
            <a:avLst/>
          </a:prstGeom>
        </p:spPr>
        <p:txBody>
          <a:bodyPr vert="horz" lIns="91440" tIns="45720" rIns="91440" bIns="45720" rtlCol="0" anchor="ctr"/>
          <a:lstStyle>
            <a:lvl1pPr algn="l">
              <a:defRPr sz="1200">
                <a:solidFill>
                  <a:schemeClr val="tx1">
                    <a:tint val="75000"/>
                  </a:schemeClr>
                </a:solidFill>
              </a:defRPr>
            </a:lvl1pPr>
          </a:lstStyle>
          <a:p>
            <a:fld id="{AAC620A9-DA74-42BF-9043-257E1E63600C}" type="datetimeFigureOut">
              <a:rPr lang="zh-CN" altLang="en-US" smtClean="0"/>
              <a:t>2023/7/14</a:t>
            </a:fld>
            <a:endParaRPr lang="zh-CN" altLang="en-US"/>
          </a:p>
        </p:txBody>
      </p:sp>
      <p:sp>
        <p:nvSpPr>
          <p:cNvPr id="5" name="页脚占位符 4"/>
          <p:cNvSpPr>
            <a:spLocks noGrp="1"/>
          </p:cNvSpPr>
          <p:nvPr>
            <p:ph type="ftr" sz="quarter" idx="3"/>
          </p:nvPr>
        </p:nvSpPr>
        <p:spPr>
          <a:xfrm>
            <a:off x="4259263" y="6704013"/>
            <a:ext cx="4340225" cy="3841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9082088" y="6704013"/>
            <a:ext cx="2892425" cy="384175"/>
          </a:xfrm>
          <a:prstGeom prst="rect">
            <a:avLst/>
          </a:prstGeom>
        </p:spPr>
        <p:txBody>
          <a:bodyPr vert="horz" lIns="91440" tIns="45720" rIns="91440" bIns="45720" rtlCol="0" anchor="ctr"/>
          <a:lstStyle>
            <a:lvl1pPr algn="r">
              <a:defRPr sz="1200">
                <a:solidFill>
                  <a:schemeClr val="tx1">
                    <a:tint val="75000"/>
                  </a:schemeClr>
                </a:solidFill>
              </a:defRPr>
            </a:lvl1pPr>
          </a:lstStyle>
          <a:p>
            <a:fld id="{D085759F-E270-46AF-BBBD-F20907FA53AF}"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3"/>
            </p:custDataLst>
          </p:nvPr>
        </p:nvSpPr>
        <p:spPr>
          <a:xfrm>
            <a:off x="641672" y="641637"/>
            <a:ext cx="11569078" cy="744147"/>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4"/>
            </p:custDataLst>
          </p:nvPr>
        </p:nvSpPr>
        <p:spPr>
          <a:xfrm>
            <a:off x="641672" y="1571820"/>
            <a:ext cx="11569078" cy="5019193"/>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5"/>
            </p:custDataLst>
          </p:nvPr>
        </p:nvSpPr>
        <p:spPr>
          <a:xfrm>
            <a:off x="645469" y="6659353"/>
            <a:ext cx="2847656" cy="334107"/>
          </a:xfrm>
          <a:prstGeom prst="rect">
            <a:avLst/>
          </a:prstGeom>
        </p:spPr>
        <p:txBody>
          <a:bodyPr vert="horz" lIns="91440" tIns="45720" rIns="91440" bIns="45720" rtlCol="0" anchor="ctr">
            <a:normAutofit/>
          </a:bodyPr>
          <a:lstStyle>
            <a:lvl1pPr algn="l">
              <a:defRPr sz="1055"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t>2023/7/14</a:t>
            </a:fld>
            <a:endParaRPr lang="zh-CN" altLang="en-US"/>
          </a:p>
        </p:txBody>
      </p:sp>
      <p:sp>
        <p:nvSpPr>
          <p:cNvPr id="5" name="页脚占位符 4"/>
          <p:cNvSpPr>
            <a:spLocks noGrp="1"/>
          </p:cNvSpPr>
          <p:nvPr>
            <p:ph type="ftr" sz="quarter" idx="3"/>
            <p:custDataLst>
              <p:tags r:id="rId16"/>
            </p:custDataLst>
          </p:nvPr>
        </p:nvSpPr>
        <p:spPr>
          <a:xfrm>
            <a:off x="4341094" y="6659353"/>
            <a:ext cx="4176563" cy="334107"/>
          </a:xfrm>
          <a:prstGeom prst="rect">
            <a:avLst/>
          </a:prstGeom>
        </p:spPr>
        <p:txBody>
          <a:bodyPr vert="horz" lIns="91440" tIns="45720" rIns="91440" bIns="45720" rtlCol="0" anchor="ctr">
            <a:normAutofit/>
          </a:bodyPr>
          <a:lstStyle>
            <a:lvl1pPr algn="ctr">
              <a:defRPr sz="1055"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7"/>
            </p:custDataLst>
          </p:nvPr>
        </p:nvSpPr>
        <p:spPr>
          <a:xfrm>
            <a:off x="9363094" y="6659353"/>
            <a:ext cx="2847656" cy="334107"/>
          </a:xfrm>
          <a:prstGeom prst="rect">
            <a:avLst/>
          </a:prstGeom>
        </p:spPr>
        <p:txBody>
          <a:bodyPr vert="horz" lIns="91440" tIns="45720" rIns="91440" bIns="45720" rtlCol="0" anchor="ctr">
            <a:normAutofit/>
          </a:bodyPr>
          <a:lstStyle>
            <a:lvl1pPr algn="r">
              <a:defRPr sz="1055"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t>‹#›</a:t>
            </a:fld>
            <a:endParaRPr lang="zh-CN" altLang="en-US" dirty="0"/>
          </a:p>
        </p:txBody>
      </p:sp>
    </p:spTree>
    <p:custDataLst>
      <p:tags r:id="rId12"/>
    </p:custData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Lst>
  <p:txStyles>
    <p:titleStyle>
      <a:lvl1pPr algn="l" defTabSz="964565" rtl="0" eaLnBrk="1" fontAlgn="auto" latinLnBrk="0" hangingPunct="1">
        <a:lnSpc>
          <a:spcPct val="100000"/>
        </a:lnSpc>
        <a:spcBef>
          <a:spcPct val="0"/>
        </a:spcBef>
        <a:buNone/>
        <a:defRPr sz="3795"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41300" indent="-241300" algn="l" defTabSz="964565" rtl="0" eaLnBrk="1" fontAlgn="auto" latinLnBrk="0" hangingPunct="1">
        <a:lnSpc>
          <a:spcPct val="130000"/>
        </a:lnSpc>
        <a:spcBef>
          <a:spcPts val="0"/>
        </a:spcBef>
        <a:spcAft>
          <a:spcPts val="1000"/>
        </a:spcAft>
        <a:buFont typeface="Arial" panose="020B0604020202020204" pitchFamily="34" charset="0"/>
        <a:buChar char="●"/>
        <a:defRPr sz="19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723265" indent="-241300" algn="l" defTabSz="964565" rtl="0" eaLnBrk="1" fontAlgn="auto" latinLnBrk="0" hangingPunct="1">
        <a:lnSpc>
          <a:spcPct val="120000"/>
        </a:lnSpc>
        <a:spcBef>
          <a:spcPts val="0"/>
        </a:spcBef>
        <a:spcAft>
          <a:spcPts val="600"/>
        </a:spcAft>
        <a:buFont typeface="Arial" panose="020B0604020202020204" pitchFamily="34" charset="0"/>
        <a:buChar char="●"/>
        <a:tabLst>
          <a:tab pos="1697355" algn="l"/>
          <a:tab pos="1697355" algn="l"/>
          <a:tab pos="1697355" algn="l"/>
          <a:tab pos="1697355" algn="l"/>
        </a:tabLst>
        <a:defRPr sz="1685"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205230" indent="-241300" algn="l" defTabSz="964565" rtl="0" eaLnBrk="1" fontAlgn="auto" latinLnBrk="0" hangingPunct="1">
        <a:lnSpc>
          <a:spcPct val="120000"/>
        </a:lnSpc>
        <a:spcBef>
          <a:spcPts val="0"/>
        </a:spcBef>
        <a:spcAft>
          <a:spcPts val="600"/>
        </a:spcAft>
        <a:buFont typeface="Arial" panose="020B0604020202020204" pitchFamily="34" charset="0"/>
        <a:buChar char="●"/>
        <a:defRPr sz="1685"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87830" indent="-241300" algn="l" defTabSz="964565" rtl="0" eaLnBrk="1" fontAlgn="auto" latinLnBrk="0" hangingPunct="1">
        <a:lnSpc>
          <a:spcPct val="120000"/>
        </a:lnSpc>
        <a:spcBef>
          <a:spcPts val="0"/>
        </a:spcBef>
        <a:spcAft>
          <a:spcPts val="300"/>
        </a:spcAft>
        <a:buFont typeface="Wingdings" panose="05000000000000000000" charset="0"/>
        <a:buChar char=""/>
        <a:defRPr sz="1475"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169795" indent="-241300" algn="l" defTabSz="964565" rtl="0" eaLnBrk="1" fontAlgn="auto" latinLnBrk="0" hangingPunct="1">
        <a:lnSpc>
          <a:spcPct val="120000"/>
        </a:lnSpc>
        <a:spcBef>
          <a:spcPts val="0"/>
        </a:spcBef>
        <a:spcAft>
          <a:spcPts val="300"/>
        </a:spcAft>
        <a:buFont typeface="Arial" panose="020B0604020202020204" pitchFamily="34" charset="0"/>
        <a:buChar char="•"/>
        <a:defRPr sz="1475"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651760" indent="-241300" algn="l" defTabSz="964565" rtl="0" eaLnBrk="1" latinLnBrk="0" hangingPunct="1">
        <a:lnSpc>
          <a:spcPct val="90000"/>
        </a:lnSpc>
        <a:spcBef>
          <a:spcPct val="106000"/>
        </a:spcBef>
        <a:buFont typeface="Arial" panose="020B0604020202020204" pitchFamily="34" charset="0"/>
        <a:buChar char="•"/>
        <a:defRPr sz="1900" kern="1200">
          <a:solidFill>
            <a:schemeClr val="tx1"/>
          </a:solidFill>
          <a:latin typeface="+mn-lt"/>
          <a:ea typeface="+mn-ea"/>
          <a:cs typeface="+mn-cs"/>
        </a:defRPr>
      </a:lvl6pPr>
      <a:lvl7pPr marL="3134360" indent="-241300" algn="l" defTabSz="964565" rtl="0" eaLnBrk="1" latinLnBrk="0" hangingPunct="1">
        <a:lnSpc>
          <a:spcPct val="90000"/>
        </a:lnSpc>
        <a:spcBef>
          <a:spcPct val="106000"/>
        </a:spcBef>
        <a:buFont typeface="Arial" panose="020B0604020202020204" pitchFamily="34" charset="0"/>
        <a:buChar char="•"/>
        <a:defRPr sz="1900" kern="1200">
          <a:solidFill>
            <a:schemeClr val="tx1"/>
          </a:solidFill>
          <a:latin typeface="+mn-lt"/>
          <a:ea typeface="+mn-ea"/>
          <a:cs typeface="+mn-cs"/>
        </a:defRPr>
      </a:lvl7pPr>
      <a:lvl8pPr marL="3616325" indent="-241300" algn="l" defTabSz="964565" rtl="0" eaLnBrk="1" latinLnBrk="0" hangingPunct="1">
        <a:lnSpc>
          <a:spcPct val="90000"/>
        </a:lnSpc>
        <a:spcBef>
          <a:spcPct val="106000"/>
        </a:spcBef>
        <a:buFont typeface="Arial" panose="020B0604020202020204" pitchFamily="34" charset="0"/>
        <a:buChar char="•"/>
        <a:defRPr sz="1900" kern="1200">
          <a:solidFill>
            <a:schemeClr val="tx1"/>
          </a:solidFill>
          <a:latin typeface="+mn-lt"/>
          <a:ea typeface="+mn-ea"/>
          <a:cs typeface="+mn-cs"/>
        </a:defRPr>
      </a:lvl8pPr>
      <a:lvl9pPr marL="4098290" indent="-241300" algn="l" defTabSz="964565" rtl="0" eaLnBrk="1" latinLnBrk="0" hangingPunct="1">
        <a:lnSpc>
          <a:spcPct val="90000"/>
        </a:lnSpc>
        <a:spcBef>
          <a:spcPct val="106000"/>
        </a:spcBef>
        <a:buFont typeface="Arial" panose="020B0604020202020204" pitchFamily="34" charset="0"/>
        <a:buChar char="•"/>
        <a:defRPr sz="1900" kern="1200">
          <a:solidFill>
            <a:schemeClr val="tx1"/>
          </a:solidFill>
          <a:latin typeface="+mn-lt"/>
          <a:ea typeface="+mn-ea"/>
          <a:cs typeface="+mn-cs"/>
        </a:defRPr>
      </a:lvl9pPr>
    </p:bodyStyle>
    <p:otherStyle>
      <a:defPPr>
        <a:defRPr lang="zh-CN"/>
      </a:defPPr>
      <a:lvl1pPr marL="0" algn="l" defTabSz="964565" rtl="0" eaLnBrk="1" latinLnBrk="0" hangingPunct="1">
        <a:defRPr sz="1900" kern="1200">
          <a:solidFill>
            <a:schemeClr val="tx1"/>
          </a:solidFill>
          <a:latin typeface="+mn-lt"/>
          <a:ea typeface="+mn-ea"/>
          <a:cs typeface="+mn-cs"/>
        </a:defRPr>
      </a:lvl1pPr>
      <a:lvl2pPr marL="481965" algn="l" defTabSz="964565" rtl="0" eaLnBrk="1" latinLnBrk="0" hangingPunct="1">
        <a:defRPr sz="1900" kern="1200">
          <a:solidFill>
            <a:schemeClr val="tx1"/>
          </a:solidFill>
          <a:latin typeface="+mn-lt"/>
          <a:ea typeface="+mn-ea"/>
          <a:cs typeface="+mn-cs"/>
        </a:defRPr>
      </a:lvl2pPr>
      <a:lvl3pPr marL="964565" algn="l" defTabSz="964565" rtl="0" eaLnBrk="1" latinLnBrk="0" hangingPunct="1">
        <a:defRPr sz="1900" kern="1200">
          <a:solidFill>
            <a:schemeClr val="tx1"/>
          </a:solidFill>
          <a:latin typeface="+mn-lt"/>
          <a:ea typeface="+mn-ea"/>
          <a:cs typeface="+mn-cs"/>
        </a:defRPr>
      </a:lvl3pPr>
      <a:lvl4pPr marL="1446530" algn="l" defTabSz="964565" rtl="0" eaLnBrk="1" latinLnBrk="0" hangingPunct="1">
        <a:defRPr sz="1900" kern="1200">
          <a:solidFill>
            <a:schemeClr val="tx1"/>
          </a:solidFill>
          <a:latin typeface="+mn-lt"/>
          <a:ea typeface="+mn-ea"/>
          <a:cs typeface="+mn-cs"/>
        </a:defRPr>
      </a:lvl4pPr>
      <a:lvl5pPr marL="1928495" algn="l" defTabSz="964565" rtl="0" eaLnBrk="1" latinLnBrk="0" hangingPunct="1">
        <a:defRPr sz="1900" kern="1200">
          <a:solidFill>
            <a:schemeClr val="tx1"/>
          </a:solidFill>
          <a:latin typeface="+mn-lt"/>
          <a:ea typeface="+mn-ea"/>
          <a:cs typeface="+mn-cs"/>
        </a:defRPr>
      </a:lvl5pPr>
      <a:lvl6pPr marL="2411095" algn="l" defTabSz="964565" rtl="0" eaLnBrk="1" latinLnBrk="0" hangingPunct="1">
        <a:defRPr sz="1900" kern="1200">
          <a:solidFill>
            <a:schemeClr val="tx1"/>
          </a:solidFill>
          <a:latin typeface="+mn-lt"/>
          <a:ea typeface="+mn-ea"/>
          <a:cs typeface="+mn-cs"/>
        </a:defRPr>
      </a:lvl6pPr>
      <a:lvl7pPr marL="2893060" algn="l" defTabSz="964565" rtl="0" eaLnBrk="1" latinLnBrk="0" hangingPunct="1">
        <a:defRPr sz="1900" kern="1200">
          <a:solidFill>
            <a:schemeClr val="tx1"/>
          </a:solidFill>
          <a:latin typeface="+mn-lt"/>
          <a:ea typeface="+mn-ea"/>
          <a:cs typeface="+mn-cs"/>
        </a:defRPr>
      </a:lvl7pPr>
      <a:lvl8pPr marL="3375025" algn="l" defTabSz="964565" rtl="0" eaLnBrk="1" latinLnBrk="0" hangingPunct="1">
        <a:defRPr sz="1900" kern="1200">
          <a:solidFill>
            <a:schemeClr val="tx1"/>
          </a:solidFill>
          <a:latin typeface="+mn-lt"/>
          <a:ea typeface="+mn-ea"/>
          <a:cs typeface="+mn-cs"/>
        </a:defRPr>
      </a:lvl8pPr>
      <a:lvl9pPr marL="3857625" algn="l" defTabSz="964565"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tags" Target="../tags/tag66.xml"/><Relationship Id="rId3" Type="http://schemas.openxmlformats.org/officeDocument/2006/relationships/tags" Target="../tags/tag61.xml"/><Relationship Id="rId7" Type="http://schemas.openxmlformats.org/officeDocument/2006/relationships/tags" Target="../tags/tag65.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tags" Target="../tags/tag64.xml"/><Relationship Id="rId5" Type="http://schemas.openxmlformats.org/officeDocument/2006/relationships/tags" Target="../tags/tag63.xml"/><Relationship Id="rId10" Type="http://schemas.openxmlformats.org/officeDocument/2006/relationships/notesSlide" Target="../notesSlides/notesSlide2.xml"/><Relationship Id="rId4" Type="http://schemas.openxmlformats.org/officeDocument/2006/relationships/tags" Target="../tags/tag62.xml"/><Relationship Id="rId9"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6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8.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69.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1.xml"/><Relationship Id="rId1" Type="http://schemas.openxmlformats.org/officeDocument/2006/relationships/tags" Target="../tags/tag70.xml"/><Relationship Id="rId5" Type="http://schemas.openxmlformats.org/officeDocument/2006/relationships/image" Target="../media/image2.png"/><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7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1744117"/>
            <a:ext cx="3651502" cy="365150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2" name="矩形 11"/>
          <p:cNvSpPr/>
          <p:nvPr/>
        </p:nvSpPr>
        <p:spPr>
          <a:xfrm>
            <a:off x="3651502" y="1744117"/>
            <a:ext cx="9207248" cy="36515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0" name="矩形 259"/>
          <p:cNvSpPr>
            <a:spLocks noChangeArrowheads="1"/>
          </p:cNvSpPr>
          <p:nvPr/>
        </p:nvSpPr>
        <p:spPr bwMode="auto">
          <a:xfrm>
            <a:off x="5105893" y="2337534"/>
            <a:ext cx="6220026" cy="9233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zh-CN" altLang="en-US" sz="6000" b="1" dirty="0">
                <a:solidFill>
                  <a:srgbClr val="EA501A"/>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骨化三醇</a:t>
            </a:r>
            <a:r>
              <a:rPr lang="zh-CN" altLang="en-US" sz="6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口服溶液</a:t>
            </a:r>
          </a:p>
        </p:txBody>
      </p:sp>
      <p:sp>
        <p:nvSpPr>
          <p:cNvPr id="11" name="矩形 259"/>
          <p:cNvSpPr>
            <a:spLocks noChangeArrowheads="1"/>
          </p:cNvSpPr>
          <p:nvPr/>
        </p:nvSpPr>
        <p:spPr bwMode="auto">
          <a:xfrm>
            <a:off x="5349255" y="4082496"/>
            <a:ext cx="4885516" cy="3693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t" anchorCtr="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zh-CN" altLang="en-US" sz="2400" b="1" dirty="0">
                <a:solidFill>
                  <a:srgbClr val="EA501A"/>
                </a:solidFill>
                <a:effectLst>
                  <a:outerShdw blurRad="38100" dist="38100" dir="2700000" algn="tl">
                    <a:srgbClr val="000000">
                      <a:alpha val="43137"/>
                    </a:srgbClr>
                  </a:outerShdw>
                </a:effectLst>
                <a:cs typeface="Arial" panose="020B0604020202020204" pitchFamily="34" charset="0"/>
              </a:rPr>
              <a:t>正大</a:t>
            </a:r>
            <a:r>
              <a:rPr lang="zh-CN" altLang="en-US" sz="2400" b="1" dirty="0">
                <a:solidFill>
                  <a:schemeClr val="bg1"/>
                </a:solidFill>
                <a:effectLst>
                  <a:outerShdw blurRad="38100" dist="38100" dir="2700000" algn="tl">
                    <a:srgbClr val="000000">
                      <a:alpha val="43137"/>
                    </a:srgbClr>
                  </a:outerShdw>
                </a:effectLst>
                <a:cs typeface="Arial" panose="020B0604020202020204" pitchFamily="34" charset="0"/>
              </a:rPr>
              <a:t>制药（青岛）有</a:t>
            </a:r>
            <a:r>
              <a:rPr lang="zh-CN" altLang="en-US" sz="2400" b="1" dirty="0">
                <a:solidFill>
                  <a:srgbClr val="FFFFFF"/>
                </a:solidFill>
                <a:effectLst>
                  <a:outerShdw blurRad="38100" dist="38100" dir="2700000" algn="tl">
                    <a:srgbClr val="000000">
                      <a:alpha val="43137"/>
                    </a:srgbClr>
                  </a:outerShdw>
                </a:effectLst>
                <a:cs typeface="Arial" panose="020B0604020202020204" pitchFamily="34" charset="0"/>
              </a:rPr>
              <a:t>限</a:t>
            </a:r>
            <a:r>
              <a:rPr lang="zh-CN" altLang="en-US" sz="2400" b="1" dirty="0">
                <a:solidFill>
                  <a:schemeClr val="bg1"/>
                </a:solidFill>
                <a:effectLst>
                  <a:outerShdw blurRad="38100" dist="38100" dir="2700000" algn="tl">
                    <a:srgbClr val="000000">
                      <a:alpha val="43137"/>
                    </a:srgbClr>
                  </a:outerShdw>
                </a:effectLst>
                <a:cs typeface="Arial" panose="020B0604020202020204" pitchFamily="34" charset="0"/>
              </a:rPr>
              <a:t>公司</a:t>
            </a:r>
          </a:p>
        </p:txBody>
      </p:sp>
      <p:pic>
        <p:nvPicPr>
          <p:cNvPr id="2" name="图片 1"/>
          <p:cNvPicPr>
            <a:picLocks noChangeAspect="1"/>
          </p:cNvPicPr>
          <p:nvPr/>
        </p:nvPicPr>
        <p:blipFill>
          <a:blip r:embed="rId3"/>
          <a:stretch>
            <a:fillRect/>
          </a:stretch>
        </p:blipFill>
        <p:spPr>
          <a:xfrm>
            <a:off x="12045999" y="87933"/>
            <a:ext cx="633413" cy="625961"/>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等腰三角形 1"/>
          <p:cNvSpPr/>
          <p:nvPr/>
        </p:nvSpPr>
        <p:spPr>
          <a:xfrm>
            <a:off x="965071" y="231949"/>
            <a:ext cx="275121" cy="289765"/>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 name="等腰三角形 2"/>
          <p:cNvSpPr/>
          <p:nvPr/>
        </p:nvSpPr>
        <p:spPr>
          <a:xfrm flipV="1">
            <a:off x="164679" y="577092"/>
            <a:ext cx="275121" cy="289765"/>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 name="矩形 3"/>
          <p:cNvSpPr/>
          <p:nvPr/>
        </p:nvSpPr>
        <p:spPr>
          <a:xfrm>
            <a:off x="704" y="292648"/>
            <a:ext cx="12858046" cy="5208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1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9" name="平行四边形 18"/>
          <p:cNvSpPr/>
          <p:nvPr/>
        </p:nvSpPr>
        <p:spPr>
          <a:xfrm>
            <a:off x="301515" y="232173"/>
            <a:ext cx="802305" cy="633152"/>
          </a:xfrm>
          <a:prstGeom prst="parallelogram">
            <a:avLst>
              <a:gd name="adj" fmla="val 4820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0" name="TextBox 48"/>
          <p:cNvSpPr txBox="1"/>
          <p:nvPr/>
        </p:nvSpPr>
        <p:spPr>
          <a:xfrm>
            <a:off x="596727" y="303957"/>
            <a:ext cx="4324739" cy="430887"/>
          </a:xfrm>
          <a:prstGeom prst="rect">
            <a:avLst/>
          </a:prstGeom>
          <a:noFill/>
        </p:spPr>
        <p:txBody>
          <a:bodyPr wrap="square" lIns="0" tIns="0" rIns="0" bIns="0" rtlCol="0">
            <a:spAutoFit/>
          </a:bodyPr>
          <a:lstStyle/>
          <a:p>
            <a:r>
              <a:rPr lang="en-US" altLang="zh-CN"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5       </a:t>
            </a:r>
            <a:r>
              <a:rPr lang="zh-CN" altLang="en-US"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创新性</a:t>
            </a:r>
            <a:endParaRPr lang="en-GB" altLang="zh-CN" sz="28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 name="文本框 4"/>
          <p:cNvSpPr txBox="1"/>
          <p:nvPr/>
        </p:nvSpPr>
        <p:spPr>
          <a:xfrm>
            <a:off x="2759096" y="1027101"/>
            <a:ext cx="7963670" cy="523220"/>
          </a:xfrm>
          <a:prstGeom prst="rect">
            <a:avLst/>
          </a:prstGeom>
          <a:noFill/>
        </p:spPr>
        <p:txBody>
          <a:bodyPr wrap="square" rtlCol="0">
            <a:spAutoFit/>
          </a:bodyPr>
          <a:lstStyle/>
          <a:p>
            <a:pPr fontAlgn="auto">
              <a:spcBef>
                <a:spcPts val="0"/>
              </a:spcBef>
              <a:spcAft>
                <a:spcPts val="0"/>
              </a:spcAft>
            </a:pPr>
            <a:r>
              <a:rPr lang="zh-CN" altLang="en-US" sz="2800" b="1" dirty="0">
                <a:solidFill>
                  <a:srgbClr val="EA501A"/>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骨化三醇口服溶液填补了儿童患者使用空白</a:t>
            </a:r>
          </a:p>
        </p:txBody>
      </p:sp>
      <p:sp>
        <p:nvSpPr>
          <p:cNvPr id="13" name="文本框 12"/>
          <p:cNvSpPr txBox="1"/>
          <p:nvPr/>
        </p:nvSpPr>
        <p:spPr>
          <a:xfrm>
            <a:off x="439800" y="1723818"/>
            <a:ext cx="11883358" cy="2120902"/>
          </a:xfrm>
          <a:prstGeom prst="rect">
            <a:avLst/>
          </a:prstGeom>
          <a:noFill/>
        </p:spPr>
        <p:txBody>
          <a:bodyPr wrap="square">
            <a:spAutoFit/>
          </a:bodyPr>
          <a:lstStyle/>
          <a:p>
            <a:pPr>
              <a:lnSpc>
                <a:spcPct val="150000"/>
              </a:lnSpc>
            </a:pPr>
            <a:r>
              <a:rPr lang="zh-CN" altLang="en-US" dirty="0">
                <a:solidFill>
                  <a:schemeClr val="bg2">
                    <a:lumMod val="25000"/>
                  </a:schemeClr>
                </a:solidFill>
                <a:latin typeface="微软雅黑" panose="020B0503020204020204" pitchFamily="34" charset="-122"/>
                <a:ea typeface="微软雅黑" panose="020B0503020204020204" pitchFamily="34" charset="-122"/>
              </a:rPr>
              <a:t>     骨化三醇口服液体制剂在满足普遍患者用药的基础上，更好的解决了</a:t>
            </a:r>
            <a:r>
              <a:rPr lang="zh-CN" altLang="en-US" dirty="0">
                <a:solidFill>
                  <a:schemeClr val="bg2">
                    <a:lumMod val="25000"/>
                  </a:schemeClr>
                </a:solidFill>
                <a:latin typeface="微软雅黑" panose="020B0503020204020204" pitchFamily="34" charset="-122"/>
                <a:ea typeface="微软雅黑" panose="020B0503020204020204" pitchFamily="34" charset="-122"/>
                <a:sym typeface="+mn-ea"/>
              </a:rPr>
              <a:t>儿童、老年患者及吞咽困难患者服用不方便的问题，</a:t>
            </a:r>
            <a:r>
              <a:rPr lang="zh-CN" altLang="en-US" dirty="0">
                <a:solidFill>
                  <a:schemeClr val="bg2">
                    <a:lumMod val="25000"/>
                  </a:schemeClr>
                </a:solidFill>
                <a:latin typeface="微软雅黑" panose="020B0503020204020204" pitchFamily="34" charset="-122"/>
                <a:ea typeface="微软雅黑" panose="020B0503020204020204" pitchFamily="34" charset="-122"/>
              </a:rPr>
              <a:t>口服溶液使用</a:t>
            </a:r>
            <a:r>
              <a:rPr lang="zh-CN" altLang="en-US" b="1" dirty="0">
                <a:solidFill>
                  <a:srgbClr val="EA501A"/>
                </a:solidFill>
                <a:latin typeface="微软雅黑" panose="020B0503020204020204" pitchFamily="34" charset="-122"/>
                <a:ea typeface="微软雅黑" panose="020B0503020204020204" pitchFamily="34" charset="-122"/>
              </a:rPr>
              <a:t>微量给药器（</a:t>
            </a:r>
            <a:r>
              <a:rPr lang="en-US" altLang="en-US" b="1" dirty="0">
                <a:solidFill>
                  <a:srgbClr val="EA501A"/>
                </a:solidFill>
                <a:latin typeface="微软雅黑" panose="020B0503020204020204" pitchFamily="34" charset="-122"/>
                <a:ea typeface="微软雅黑" panose="020B0503020204020204" pitchFamily="34" charset="-122"/>
              </a:rPr>
              <a:t>0.01~1.00ml</a:t>
            </a:r>
            <a:r>
              <a:rPr lang="zh-CN" altLang="en-US" b="1" dirty="0">
                <a:solidFill>
                  <a:srgbClr val="EA501A"/>
                </a:solidFill>
                <a:latin typeface="微软雅黑" panose="020B0503020204020204" pitchFamily="34" charset="-122"/>
                <a:ea typeface="微软雅黑" panose="020B0503020204020204" pitchFamily="34" charset="-122"/>
              </a:rPr>
              <a:t>），</a:t>
            </a:r>
            <a:r>
              <a:rPr lang="zh-CN" altLang="en-US" dirty="0">
                <a:solidFill>
                  <a:srgbClr val="EA501A"/>
                </a:solidFill>
                <a:latin typeface="微软雅黑" panose="020B0503020204020204" pitchFamily="34" charset="-122"/>
                <a:ea typeface="微软雅黑" panose="020B0503020204020204" pitchFamily="34" charset="-122"/>
              </a:rPr>
              <a:t>给药体积可以以毫升或滴计（</a:t>
            </a:r>
            <a:r>
              <a:rPr lang="en-US" altLang="zh-CN" dirty="0">
                <a:solidFill>
                  <a:srgbClr val="EA501A"/>
                </a:solidFill>
                <a:latin typeface="微软雅黑" panose="020B0503020204020204" pitchFamily="34" charset="-122"/>
                <a:ea typeface="微软雅黑" panose="020B0503020204020204" pitchFamily="34" charset="-122"/>
              </a:rPr>
              <a:t>0.01ml</a:t>
            </a:r>
            <a:r>
              <a:rPr lang="zh-CN" altLang="en-US" dirty="0">
                <a:solidFill>
                  <a:srgbClr val="EA501A"/>
                </a:solidFill>
                <a:latin typeface="微软雅黑" panose="020B0503020204020204" pitchFamily="34" charset="-122"/>
                <a:ea typeface="微软雅黑" panose="020B0503020204020204" pitchFamily="34" charset="-122"/>
              </a:rPr>
              <a:t>溶液相当于</a:t>
            </a:r>
            <a:r>
              <a:rPr lang="en-US" altLang="zh-CN">
                <a:solidFill>
                  <a:srgbClr val="EA501A"/>
                </a:solidFill>
                <a:latin typeface="微软雅黑" panose="020B0503020204020204" pitchFamily="34" charset="-122"/>
                <a:ea typeface="微软雅黑" panose="020B0503020204020204" pitchFamily="34" charset="-122"/>
              </a:rPr>
              <a:t>0.01μg</a:t>
            </a:r>
            <a:r>
              <a:rPr lang="zh-CN" altLang="en-US" dirty="0">
                <a:solidFill>
                  <a:srgbClr val="EA501A"/>
                </a:solidFill>
                <a:latin typeface="微软雅黑" panose="020B0503020204020204" pitchFamily="34" charset="-122"/>
                <a:ea typeface="微软雅黑" panose="020B0503020204020204" pitchFamily="34" charset="-122"/>
              </a:rPr>
              <a:t>的骨化三醇，或</a:t>
            </a:r>
            <a:r>
              <a:rPr lang="en-US" altLang="zh-CN" dirty="0">
                <a:solidFill>
                  <a:srgbClr val="EA501A"/>
                </a:solidFill>
                <a:latin typeface="微软雅黑" panose="020B0503020204020204" pitchFamily="34" charset="-122"/>
                <a:ea typeface="微软雅黑" panose="020B0503020204020204" pitchFamily="34" charset="-122"/>
              </a:rPr>
              <a:t>1</a:t>
            </a:r>
            <a:r>
              <a:rPr lang="zh-CN" altLang="en-US" dirty="0">
                <a:solidFill>
                  <a:srgbClr val="EA501A"/>
                </a:solidFill>
                <a:latin typeface="微软雅黑" panose="020B0503020204020204" pitchFamily="34" charset="-122"/>
                <a:ea typeface="微软雅黑" panose="020B0503020204020204" pitchFamily="34" charset="-122"/>
              </a:rPr>
              <a:t>滴溶液含有</a:t>
            </a:r>
            <a:r>
              <a:rPr lang="en-US" altLang="zh-CN" dirty="0">
                <a:solidFill>
                  <a:srgbClr val="EA501A"/>
                </a:solidFill>
                <a:latin typeface="微软雅黑" panose="020B0503020204020204" pitchFamily="34" charset="-122"/>
                <a:ea typeface="微软雅黑" panose="020B0503020204020204" pitchFamily="34" charset="-122"/>
              </a:rPr>
              <a:t>0.02μg</a:t>
            </a:r>
            <a:r>
              <a:rPr lang="zh-CN" altLang="en-US" dirty="0">
                <a:solidFill>
                  <a:srgbClr val="EA501A"/>
                </a:solidFill>
                <a:latin typeface="微软雅黑" panose="020B0503020204020204" pitchFamily="34" charset="-122"/>
                <a:ea typeface="微软雅黑" panose="020B0503020204020204" pitchFamily="34" charset="-122"/>
              </a:rPr>
              <a:t>骨化三醇），</a:t>
            </a:r>
            <a:r>
              <a:rPr lang="zh-CN" altLang="en-US" dirty="0">
                <a:solidFill>
                  <a:schemeClr val="bg2">
                    <a:lumMod val="25000"/>
                  </a:schemeClr>
                </a:solidFill>
                <a:latin typeface="微软雅黑" panose="020B0503020204020204" pitchFamily="34" charset="-122"/>
                <a:ea typeface="微软雅黑" panose="020B0503020204020204" pitchFamily="34" charset="-122"/>
                <a:sym typeface="+mn-ea"/>
              </a:rPr>
              <a:t>对于因病情和体重需要增减用药量的儿童患者，可以</a:t>
            </a:r>
            <a:r>
              <a:rPr lang="zh-CN" altLang="en-US" dirty="0">
                <a:solidFill>
                  <a:schemeClr val="bg2">
                    <a:lumMod val="25000"/>
                  </a:schemeClr>
                </a:solidFill>
                <a:latin typeface="微软雅黑" panose="020B0503020204020204" pitchFamily="34" charset="-122"/>
                <a:ea typeface="微软雅黑" panose="020B0503020204020204" pitchFamily="34" charset="-122"/>
              </a:rPr>
              <a:t>实现婴幼儿根据公斤体重精确给药，</a:t>
            </a:r>
            <a:r>
              <a:rPr lang="zh-CN" altLang="en-US" dirty="0">
                <a:solidFill>
                  <a:schemeClr val="bg2">
                    <a:lumMod val="25000"/>
                  </a:schemeClr>
                </a:solidFill>
                <a:latin typeface="微软雅黑" panose="020B0503020204020204" pitchFamily="34" charset="-122"/>
                <a:ea typeface="微软雅黑" panose="020B0503020204020204" pitchFamily="34" charset="-122"/>
                <a:sym typeface="+mn-ea"/>
              </a:rPr>
              <a:t>降低因用药量不精确导致疗效不佳的风险，</a:t>
            </a:r>
            <a:r>
              <a:rPr lang="zh-CN" altLang="en-US" dirty="0">
                <a:solidFill>
                  <a:schemeClr val="bg2">
                    <a:lumMod val="25000"/>
                  </a:schemeClr>
                </a:solidFill>
                <a:latin typeface="微软雅黑" panose="020B0503020204020204" pitchFamily="34" charset="-122"/>
                <a:ea typeface="微软雅黑" panose="020B0503020204020204" pitchFamily="34" charset="-122"/>
              </a:rPr>
              <a:t>丰富了儿童适用药品的品种、剂型和规格，更好的满足儿科临床用药需求</a:t>
            </a:r>
            <a:r>
              <a:rPr lang="zh-CN" altLang="en-US" dirty="0">
                <a:solidFill>
                  <a:schemeClr val="bg2">
                    <a:lumMod val="25000"/>
                  </a:schemeClr>
                </a:solidFill>
                <a:latin typeface="微软雅黑" panose="020B0503020204020204" pitchFamily="34" charset="-122"/>
                <a:ea typeface="微软雅黑" panose="020B0503020204020204" pitchFamily="34" charset="-122"/>
                <a:sym typeface="+mn-ea"/>
              </a:rPr>
              <a:t>。</a:t>
            </a:r>
            <a:endParaRPr lang="en-US" altLang="zh-CN" dirty="0">
              <a:solidFill>
                <a:schemeClr val="bg2">
                  <a:lumMod val="25000"/>
                </a:schemeClr>
              </a:solidFill>
              <a:latin typeface="微软雅黑" panose="020B0503020204020204" pitchFamily="34" charset="-122"/>
              <a:ea typeface="微软雅黑" panose="020B0503020204020204" pitchFamily="34" charset="-122"/>
              <a:sym typeface="+mn-ea"/>
            </a:endParaRPr>
          </a:p>
        </p:txBody>
      </p:sp>
      <p:sp>
        <p:nvSpPr>
          <p:cNvPr id="14" name="文本框 13"/>
          <p:cNvSpPr txBox="1"/>
          <p:nvPr/>
        </p:nvSpPr>
        <p:spPr>
          <a:xfrm>
            <a:off x="3359465" y="4047084"/>
            <a:ext cx="9193329" cy="1289905"/>
          </a:xfrm>
          <a:prstGeom prst="rect">
            <a:avLst/>
          </a:prstGeom>
          <a:noFill/>
        </p:spPr>
        <p:txBody>
          <a:bodyPr wrap="square">
            <a:spAutoFit/>
          </a:bodyPr>
          <a:lstStyle/>
          <a:p>
            <a:pPr>
              <a:lnSpc>
                <a:spcPct val="150000"/>
              </a:lnSpc>
            </a:pPr>
            <a:r>
              <a:rPr lang="en-US" altLang="zh-CN" dirty="0">
                <a:solidFill>
                  <a:schemeClr val="bg2">
                    <a:lumMod val="10000"/>
                  </a:schemeClr>
                </a:solidFill>
                <a:latin typeface="微软雅黑" panose="020B0503020204020204" pitchFamily="34" charset="-122"/>
                <a:ea typeface="微软雅黑" panose="020B0503020204020204" pitchFamily="34" charset="-122"/>
              </a:rPr>
              <a:t>2</a:t>
            </a:r>
            <a:r>
              <a:rPr lang="zh-CN" altLang="en-US" dirty="0">
                <a:solidFill>
                  <a:schemeClr val="bg2">
                    <a:lumMod val="10000"/>
                  </a:schemeClr>
                </a:solidFill>
                <a:latin typeface="微软雅黑" panose="020B0503020204020204" pitchFamily="34" charset="-122"/>
                <a:ea typeface="微软雅黑" panose="020B0503020204020204" pitchFamily="34" charset="-122"/>
              </a:rPr>
              <a:t>、</a:t>
            </a:r>
            <a:r>
              <a:rPr lang="zh-CN" altLang="zh-CN" dirty="0">
                <a:solidFill>
                  <a:srgbClr val="EA501A"/>
                </a:solidFill>
                <a:latin typeface="微软雅黑" panose="020B0503020204020204" pitchFamily="34" charset="-122"/>
                <a:ea typeface="微软雅黑" panose="020B0503020204020204" pitchFamily="34" charset="-122"/>
              </a:rPr>
              <a:t>国内</a:t>
            </a:r>
            <a:r>
              <a:rPr lang="zh-CN" altLang="en-US" dirty="0">
                <a:solidFill>
                  <a:srgbClr val="EA501A"/>
                </a:solidFill>
                <a:latin typeface="微软雅黑" panose="020B0503020204020204" pitchFamily="34" charset="-122"/>
                <a:ea typeface="微软雅黑" panose="020B0503020204020204" pitchFamily="34" charset="-122"/>
              </a:rPr>
              <a:t>目前没有</a:t>
            </a:r>
            <a:r>
              <a:rPr lang="zh-CN" altLang="zh-CN" dirty="0">
                <a:solidFill>
                  <a:schemeClr val="bg2">
                    <a:lumMod val="25000"/>
                  </a:schemeClr>
                </a:solidFill>
                <a:latin typeface="微软雅黑" panose="020B0503020204020204" pitchFamily="34" charset="-122"/>
                <a:ea typeface="微软雅黑" panose="020B0503020204020204" pitchFamily="34" charset="-122"/>
              </a:rPr>
              <a:t>关于透析前治疗中度至重度慢性肾功能衰竭患者的继发性甲状旁腺功能亢进及随之而来的代谢性骨病、甲状旁腺功能减退症方面的儿童用药</a:t>
            </a:r>
            <a:r>
              <a:rPr lang="zh-CN" altLang="en-US" dirty="0">
                <a:solidFill>
                  <a:schemeClr val="bg2">
                    <a:lumMod val="25000"/>
                  </a:schemeClr>
                </a:solidFill>
                <a:latin typeface="微软雅黑" panose="020B0503020204020204" pitchFamily="34" charset="-122"/>
                <a:ea typeface="微软雅黑" panose="020B0503020204020204" pitchFamily="34" charset="-122"/>
              </a:rPr>
              <a:t>，</a:t>
            </a:r>
            <a:r>
              <a:rPr lang="zh-CN" altLang="en-US" dirty="0">
                <a:solidFill>
                  <a:srgbClr val="EA501A"/>
                </a:solidFill>
                <a:latin typeface="微软雅黑" panose="020B0503020204020204" pitchFamily="34" charset="-122"/>
                <a:ea typeface="微软雅黑" panose="020B0503020204020204" pitchFamily="34" charset="-122"/>
              </a:rPr>
              <a:t>本品弥补了这方面空白。</a:t>
            </a:r>
            <a:endParaRPr lang="en-US" altLang="zh-CN" dirty="0">
              <a:solidFill>
                <a:srgbClr val="EA501A"/>
              </a:solidFill>
              <a:latin typeface="微软雅黑" panose="020B0503020204020204" pitchFamily="34" charset="-122"/>
              <a:ea typeface="微软雅黑" panose="020B0503020204020204" pitchFamily="34" charset="-122"/>
            </a:endParaRPr>
          </a:p>
        </p:txBody>
      </p:sp>
      <p:sp>
        <p:nvSpPr>
          <p:cNvPr id="15" name="文本框 14"/>
          <p:cNvSpPr txBox="1"/>
          <p:nvPr/>
        </p:nvSpPr>
        <p:spPr>
          <a:xfrm>
            <a:off x="3359465" y="5509706"/>
            <a:ext cx="9302771" cy="922020"/>
          </a:xfrm>
          <a:prstGeom prst="rect">
            <a:avLst/>
          </a:prstGeom>
          <a:noFill/>
        </p:spPr>
        <p:txBody>
          <a:bodyPr wrap="square" rtlCol="0">
            <a:spAutoFit/>
          </a:bodyPr>
          <a:lstStyle/>
          <a:p>
            <a:pPr>
              <a:lnSpc>
                <a:spcPct val="150000"/>
              </a:lnSpc>
            </a:pPr>
            <a:r>
              <a:rPr lang="en-US" altLang="zh-CN" dirty="0">
                <a:solidFill>
                  <a:schemeClr val="bg2">
                    <a:lumMod val="25000"/>
                  </a:schemeClr>
                </a:solidFill>
                <a:latin typeface="微软雅黑" panose="020B0503020204020204" pitchFamily="34" charset="-122"/>
                <a:ea typeface="微软雅黑" panose="020B0503020204020204" pitchFamily="34" charset="-122"/>
              </a:rPr>
              <a:t>3</a:t>
            </a:r>
            <a:r>
              <a:rPr lang="zh-CN" altLang="en-US" dirty="0">
                <a:solidFill>
                  <a:schemeClr val="bg2">
                    <a:lumMod val="25000"/>
                  </a:schemeClr>
                </a:solidFill>
                <a:latin typeface="微软雅黑" panose="020B0503020204020204" pitchFamily="34" charset="-122"/>
                <a:ea typeface="微软雅黑" panose="020B0503020204020204" pitchFamily="34" charset="-122"/>
              </a:rPr>
              <a:t>、骨化三醇口服溶液为纳入国家卫生计生委等</a:t>
            </a:r>
            <a:r>
              <a:rPr lang="en-US" altLang="zh-CN" dirty="0">
                <a:solidFill>
                  <a:schemeClr val="bg2">
                    <a:lumMod val="25000"/>
                  </a:schemeClr>
                </a:solidFill>
                <a:latin typeface="微软雅黑" panose="020B0503020204020204" pitchFamily="34" charset="-122"/>
                <a:ea typeface="微软雅黑" panose="020B0503020204020204" pitchFamily="34" charset="-122"/>
              </a:rPr>
              <a:t>6</a:t>
            </a:r>
            <a:r>
              <a:rPr lang="zh-CN" altLang="en-US" dirty="0">
                <a:solidFill>
                  <a:schemeClr val="bg2">
                    <a:lumMod val="25000"/>
                  </a:schemeClr>
                </a:solidFill>
                <a:latin typeface="微软雅黑" panose="020B0503020204020204" pitchFamily="34" charset="-122"/>
                <a:ea typeface="微软雅黑" panose="020B0503020204020204" pitchFamily="34" charset="-122"/>
              </a:rPr>
              <a:t>部门联合发布的</a:t>
            </a:r>
            <a:r>
              <a:rPr lang="en-US" altLang="zh-CN" b="1" dirty="0">
                <a:solidFill>
                  <a:srgbClr val="EA501A"/>
                </a:solidFill>
                <a:latin typeface="微软雅黑" panose="020B0503020204020204" pitchFamily="34" charset="-122"/>
                <a:ea typeface="微软雅黑" panose="020B0503020204020204" pitchFamily="34" charset="-122"/>
              </a:rPr>
              <a:t>《</a:t>
            </a:r>
            <a:r>
              <a:rPr lang="zh-CN" altLang="en-US" b="1" dirty="0">
                <a:solidFill>
                  <a:srgbClr val="EA501A"/>
                </a:solidFill>
                <a:latin typeface="微软雅黑" panose="020B0503020204020204" pitchFamily="34" charset="-122"/>
                <a:ea typeface="微软雅黑" panose="020B0503020204020204" pitchFamily="34" charset="-122"/>
              </a:rPr>
              <a:t>第二批鼓励研发申报儿童药品清单</a:t>
            </a:r>
            <a:r>
              <a:rPr lang="en-US" altLang="zh-CN" b="1" dirty="0">
                <a:solidFill>
                  <a:srgbClr val="EA501A"/>
                </a:solidFill>
                <a:latin typeface="微软雅黑" panose="020B0503020204020204" pitchFamily="34" charset="-122"/>
                <a:ea typeface="微软雅黑" panose="020B0503020204020204" pitchFamily="34" charset="-122"/>
              </a:rPr>
              <a:t>》</a:t>
            </a:r>
            <a:r>
              <a:rPr lang="zh-CN" altLang="en-US" dirty="0">
                <a:solidFill>
                  <a:srgbClr val="EA501A"/>
                </a:solidFill>
                <a:latin typeface="微软雅黑" panose="020B0503020204020204" pitchFamily="34" charset="-122"/>
                <a:ea typeface="微软雅黑" panose="020B0503020204020204" pitchFamily="34" charset="-122"/>
              </a:rPr>
              <a:t>中的鼓励研发的品种之一</a:t>
            </a:r>
            <a:r>
              <a:rPr lang="zh-CN" altLang="en-US" dirty="0">
                <a:solidFill>
                  <a:schemeClr val="bg2">
                    <a:lumMod val="25000"/>
                  </a:schemeClr>
                </a:solidFill>
                <a:latin typeface="微软雅黑" panose="020B0503020204020204" pitchFamily="34" charset="-122"/>
                <a:ea typeface="微软雅黑" panose="020B0503020204020204" pitchFamily="34" charset="-122"/>
              </a:rPr>
              <a:t>，也是</a:t>
            </a:r>
            <a:r>
              <a:rPr lang="zh-CN" altLang="en-US" b="1" dirty="0">
                <a:solidFill>
                  <a:srgbClr val="EA501A"/>
                </a:solidFill>
                <a:latin typeface="微软雅黑" panose="020B0503020204020204" pitchFamily="34" charset="-122"/>
                <a:ea typeface="微软雅黑" panose="020B0503020204020204" pitchFamily="34" charset="-122"/>
              </a:rPr>
              <a:t>十三五国家重大新药创制科技重大专项项目</a:t>
            </a:r>
            <a:endParaRPr lang="en-US" altLang="zh-CN" b="1" dirty="0">
              <a:solidFill>
                <a:srgbClr val="EA501A"/>
              </a:solidFill>
              <a:latin typeface="微软雅黑" panose="020B0503020204020204" pitchFamily="34" charset="-122"/>
              <a:ea typeface="微软雅黑" panose="020B0503020204020204" pitchFamily="34" charset="-122"/>
            </a:endParaRPr>
          </a:p>
        </p:txBody>
      </p:sp>
      <p:grpSp>
        <p:nvGrpSpPr>
          <p:cNvPr id="16" name="Group 4"/>
          <p:cNvGrpSpPr/>
          <p:nvPr/>
        </p:nvGrpSpPr>
        <p:grpSpPr>
          <a:xfrm>
            <a:off x="375871" y="4327897"/>
            <a:ext cx="2762008" cy="2496581"/>
            <a:chOff x="3471863" y="2343150"/>
            <a:chExt cx="2197101" cy="1985963"/>
          </a:xfrm>
        </p:grpSpPr>
        <p:sp>
          <p:nvSpPr>
            <p:cNvPr id="17" name="Freeform 5"/>
            <p:cNvSpPr/>
            <p:nvPr/>
          </p:nvSpPr>
          <p:spPr bwMode="auto">
            <a:xfrm>
              <a:off x="3476626" y="2381250"/>
              <a:ext cx="2192338" cy="1495425"/>
            </a:xfrm>
            <a:custGeom>
              <a:avLst/>
              <a:gdLst/>
              <a:ahLst/>
              <a:cxnLst>
                <a:cxn ang="0">
                  <a:pos x="1202" y="800"/>
                </a:cxn>
                <a:cxn ang="0">
                  <a:pos x="1182" y="820"/>
                </a:cxn>
                <a:cxn ang="0">
                  <a:pos x="20" y="820"/>
                </a:cxn>
                <a:cxn ang="0">
                  <a:pos x="0" y="800"/>
                </a:cxn>
                <a:cxn ang="0">
                  <a:pos x="0" y="20"/>
                </a:cxn>
                <a:cxn ang="0">
                  <a:pos x="20" y="0"/>
                </a:cxn>
                <a:cxn ang="0">
                  <a:pos x="1182" y="0"/>
                </a:cxn>
                <a:cxn ang="0">
                  <a:pos x="1202" y="20"/>
                </a:cxn>
                <a:cxn ang="0">
                  <a:pos x="1202" y="800"/>
                </a:cxn>
              </a:cxnLst>
              <a:rect l="0" t="0" r="r" b="b"/>
              <a:pathLst>
                <a:path w="1202" h="820">
                  <a:moveTo>
                    <a:pt x="1202" y="800"/>
                  </a:moveTo>
                  <a:cubicBezTo>
                    <a:pt x="1202" y="811"/>
                    <a:pt x="1193" y="820"/>
                    <a:pt x="1182" y="820"/>
                  </a:cubicBezTo>
                  <a:cubicBezTo>
                    <a:pt x="20" y="820"/>
                    <a:pt x="20" y="820"/>
                    <a:pt x="20" y="820"/>
                  </a:cubicBezTo>
                  <a:cubicBezTo>
                    <a:pt x="9" y="820"/>
                    <a:pt x="0" y="811"/>
                    <a:pt x="0" y="800"/>
                  </a:cubicBezTo>
                  <a:cubicBezTo>
                    <a:pt x="0" y="20"/>
                    <a:pt x="0" y="20"/>
                    <a:pt x="0" y="20"/>
                  </a:cubicBezTo>
                  <a:cubicBezTo>
                    <a:pt x="0" y="9"/>
                    <a:pt x="9" y="0"/>
                    <a:pt x="20" y="0"/>
                  </a:cubicBezTo>
                  <a:cubicBezTo>
                    <a:pt x="1182" y="0"/>
                    <a:pt x="1182" y="0"/>
                    <a:pt x="1182" y="0"/>
                  </a:cubicBezTo>
                  <a:cubicBezTo>
                    <a:pt x="1193" y="0"/>
                    <a:pt x="1202" y="9"/>
                    <a:pt x="1202" y="20"/>
                  </a:cubicBezTo>
                  <a:lnTo>
                    <a:pt x="1202" y="800"/>
                  </a:lnTo>
                  <a:close/>
                </a:path>
              </a:pathLst>
            </a:custGeom>
            <a:solidFill>
              <a:schemeClr val="accent5"/>
            </a:solidFill>
            <a:ln w="9525">
              <a:noFill/>
              <a:round/>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8" name="Rectangle 6"/>
            <p:cNvSpPr>
              <a:spLocks noChangeArrowheads="1"/>
            </p:cNvSpPr>
            <p:nvPr/>
          </p:nvSpPr>
          <p:spPr bwMode="auto">
            <a:xfrm>
              <a:off x="3563938" y="3713163"/>
              <a:ext cx="2019300" cy="90488"/>
            </a:xfrm>
            <a:prstGeom prst="rect">
              <a:avLst/>
            </a:prstGeom>
            <a:solidFill>
              <a:schemeClr val="accent1">
                <a:lumMod val="40000"/>
                <a:lumOff val="60000"/>
              </a:schemeClr>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1" name="Freeform 7"/>
            <p:cNvSpPr/>
            <p:nvPr/>
          </p:nvSpPr>
          <p:spPr bwMode="auto">
            <a:xfrm>
              <a:off x="4573587" y="2343150"/>
              <a:ext cx="1009650" cy="1460500"/>
            </a:xfrm>
            <a:custGeom>
              <a:avLst/>
              <a:gdLst/>
              <a:ahLst/>
              <a:cxnLst>
                <a:cxn ang="0">
                  <a:pos x="0" y="801"/>
                </a:cxn>
                <a:cxn ang="0">
                  <a:pos x="0" y="73"/>
                </a:cxn>
                <a:cxn ang="0">
                  <a:pos x="1" y="71"/>
                </a:cxn>
                <a:cxn ang="0">
                  <a:pos x="1" y="65"/>
                </a:cxn>
                <a:cxn ang="0">
                  <a:pos x="70" y="0"/>
                </a:cxn>
                <a:cxn ang="0">
                  <a:pos x="554" y="0"/>
                </a:cxn>
                <a:cxn ang="0">
                  <a:pos x="554" y="758"/>
                </a:cxn>
                <a:cxn ang="0">
                  <a:pos x="70" y="758"/>
                </a:cxn>
                <a:cxn ang="0">
                  <a:pos x="0" y="801"/>
                </a:cxn>
              </a:cxnLst>
              <a:rect l="0" t="0" r="r" b="b"/>
              <a:pathLst>
                <a:path w="554" h="801">
                  <a:moveTo>
                    <a:pt x="0" y="801"/>
                  </a:moveTo>
                  <a:cubicBezTo>
                    <a:pt x="0" y="73"/>
                    <a:pt x="0" y="73"/>
                    <a:pt x="0" y="73"/>
                  </a:cubicBezTo>
                  <a:cubicBezTo>
                    <a:pt x="1" y="72"/>
                    <a:pt x="1" y="71"/>
                    <a:pt x="1" y="71"/>
                  </a:cubicBezTo>
                  <a:cubicBezTo>
                    <a:pt x="1" y="69"/>
                    <a:pt x="1" y="67"/>
                    <a:pt x="1" y="65"/>
                  </a:cubicBezTo>
                  <a:cubicBezTo>
                    <a:pt x="4" y="29"/>
                    <a:pt x="34" y="0"/>
                    <a:pt x="70" y="0"/>
                  </a:cubicBezTo>
                  <a:cubicBezTo>
                    <a:pt x="554" y="0"/>
                    <a:pt x="554" y="0"/>
                    <a:pt x="554" y="0"/>
                  </a:cubicBezTo>
                  <a:cubicBezTo>
                    <a:pt x="554" y="758"/>
                    <a:pt x="554" y="758"/>
                    <a:pt x="554" y="758"/>
                  </a:cubicBezTo>
                  <a:cubicBezTo>
                    <a:pt x="70" y="758"/>
                    <a:pt x="70" y="758"/>
                    <a:pt x="70" y="758"/>
                  </a:cubicBezTo>
                  <a:cubicBezTo>
                    <a:pt x="40" y="758"/>
                    <a:pt x="13" y="775"/>
                    <a:pt x="0" y="801"/>
                  </a:cubicBezTo>
                  <a:close/>
                </a:path>
              </a:pathLst>
            </a:custGeom>
            <a:solidFill>
              <a:schemeClr val="bg1">
                <a:lumMod val="95000"/>
              </a:schemeClr>
            </a:solidFill>
            <a:ln w="9525">
              <a:noFill/>
              <a:round/>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2" name="Freeform 8"/>
            <p:cNvSpPr/>
            <p:nvPr/>
          </p:nvSpPr>
          <p:spPr bwMode="auto">
            <a:xfrm>
              <a:off x="3563938" y="2343150"/>
              <a:ext cx="1011238" cy="1460500"/>
            </a:xfrm>
            <a:custGeom>
              <a:avLst/>
              <a:gdLst/>
              <a:ahLst/>
              <a:cxnLst>
                <a:cxn ang="0">
                  <a:pos x="554" y="801"/>
                </a:cxn>
                <a:cxn ang="0">
                  <a:pos x="554" y="73"/>
                </a:cxn>
                <a:cxn ang="0">
                  <a:pos x="553" y="71"/>
                </a:cxn>
                <a:cxn ang="0">
                  <a:pos x="553" y="65"/>
                </a:cxn>
                <a:cxn ang="0">
                  <a:pos x="483" y="0"/>
                </a:cxn>
                <a:cxn ang="0">
                  <a:pos x="0" y="0"/>
                </a:cxn>
                <a:cxn ang="0">
                  <a:pos x="0" y="758"/>
                </a:cxn>
                <a:cxn ang="0">
                  <a:pos x="483" y="758"/>
                </a:cxn>
                <a:cxn ang="0">
                  <a:pos x="554" y="801"/>
                </a:cxn>
              </a:cxnLst>
              <a:rect l="0" t="0" r="r" b="b"/>
              <a:pathLst>
                <a:path w="554" h="801">
                  <a:moveTo>
                    <a:pt x="554" y="801"/>
                  </a:moveTo>
                  <a:cubicBezTo>
                    <a:pt x="554" y="73"/>
                    <a:pt x="554" y="73"/>
                    <a:pt x="554" y="73"/>
                  </a:cubicBezTo>
                  <a:cubicBezTo>
                    <a:pt x="553" y="72"/>
                    <a:pt x="553" y="71"/>
                    <a:pt x="553" y="71"/>
                  </a:cubicBezTo>
                  <a:cubicBezTo>
                    <a:pt x="553" y="69"/>
                    <a:pt x="553" y="67"/>
                    <a:pt x="553" y="65"/>
                  </a:cubicBezTo>
                  <a:cubicBezTo>
                    <a:pt x="550" y="29"/>
                    <a:pt x="520" y="0"/>
                    <a:pt x="483" y="0"/>
                  </a:cubicBezTo>
                  <a:cubicBezTo>
                    <a:pt x="0" y="0"/>
                    <a:pt x="0" y="0"/>
                    <a:pt x="0" y="0"/>
                  </a:cubicBezTo>
                  <a:cubicBezTo>
                    <a:pt x="0" y="758"/>
                    <a:pt x="0" y="758"/>
                    <a:pt x="0" y="758"/>
                  </a:cubicBezTo>
                  <a:cubicBezTo>
                    <a:pt x="483" y="758"/>
                    <a:pt x="483" y="758"/>
                    <a:pt x="483" y="758"/>
                  </a:cubicBezTo>
                  <a:cubicBezTo>
                    <a:pt x="514" y="758"/>
                    <a:pt x="540" y="775"/>
                    <a:pt x="554" y="801"/>
                  </a:cubicBezTo>
                  <a:close/>
                </a:path>
              </a:pathLst>
            </a:custGeom>
            <a:solidFill>
              <a:schemeClr val="bg1">
                <a:lumMod val="95000"/>
              </a:schemeClr>
            </a:solidFill>
            <a:ln w="9525">
              <a:noFill/>
              <a:round/>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3" name="Freeform 9"/>
            <p:cNvSpPr/>
            <p:nvPr/>
          </p:nvSpPr>
          <p:spPr bwMode="auto">
            <a:xfrm>
              <a:off x="4502151" y="2357438"/>
              <a:ext cx="73025" cy="1446213"/>
            </a:xfrm>
            <a:custGeom>
              <a:avLst/>
              <a:gdLst/>
              <a:ahLst/>
              <a:cxnLst>
                <a:cxn ang="0">
                  <a:pos x="39" y="57"/>
                </a:cxn>
                <a:cxn ang="0">
                  <a:pos x="0" y="0"/>
                </a:cxn>
                <a:cxn ang="0">
                  <a:pos x="0" y="756"/>
                </a:cxn>
                <a:cxn ang="0">
                  <a:pos x="40" y="793"/>
                </a:cxn>
                <a:cxn ang="0">
                  <a:pos x="40" y="65"/>
                </a:cxn>
                <a:cxn ang="0">
                  <a:pos x="39" y="63"/>
                </a:cxn>
                <a:cxn ang="0">
                  <a:pos x="39" y="57"/>
                </a:cxn>
              </a:cxnLst>
              <a:rect l="0" t="0" r="r" b="b"/>
              <a:pathLst>
                <a:path w="40" h="793">
                  <a:moveTo>
                    <a:pt x="39" y="57"/>
                  </a:moveTo>
                  <a:cubicBezTo>
                    <a:pt x="37" y="32"/>
                    <a:pt x="22" y="10"/>
                    <a:pt x="0" y="0"/>
                  </a:cubicBezTo>
                  <a:cubicBezTo>
                    <a:pt x="0" y="756"/>
                    <a:pt x="0" y="756"/>
                    <a:pt x="0" y="756"/>
                  </a:cubicBezTo>
                  <a:cubicBezTo>
                    <a:pt x="17" y="764"/>
                    <a:pt x="31" y="776"/>
                    <a:pt x="40" y="793"/>
                  </a:cubicBezTo>
                  <a:cubicBezTo>
                    <a:pt x="40" y="65"/>
                    <a:pt x="40" y="65"/>
                    <a:pt x="40" y="65"/>
                  </a:cubicBezTo>
                  <a:cubicBezTo>
                    <a:pt x="39" y="64"/>
                    <a:pt x="39" y="63"/>
                    <a:pt x="39" y="63"/>
                  </a:cubicBezTo>
                  <a:cubicBezTo>
                    <a:pt x="39" y="61"/>
                    <a:pt x="39" y="59"/>
                    <a:pt x="39" y="57"/>
                  </a:cubicBezTo>
                  <a:close/>
                </a:path>
              </a:pathLst>
            </a:custGeom>
            <a:solidFill>
              <a:srgbClr val="FFFFFF"/>
            </a:solidFill>
            <a:ln w="9525">
              <a:noFill/>
              <a:round/>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4" name="Rectangle 10"/>
            <p:cNvSpPr>
              <a:spLocks noChangeArrowheads="1"/>
            </p:cNvSpPr>
            <p:nvPr/>
          </p:nvSpPr>
          <p:spPr bwMode="auto">
            <a:xfrm>
              <a:off x="4700588" y="2586038"/>
              <a:ext cx="746125" cy="47625"/>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5" name="Rectangle 11"/>
            <p:cNvSpPr>
              <a:spLocks noChangeArrowheads="1"/>
            </p:cNvSpPr>
            <p:nvPr/>
          </p:nvSpPr>
          <p:spPr bwMode="auto">
            <a:xfrm>
              <a:off x="4700588" y="2759075"/>
              <a:ext cx="746125" cy="47625"/>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6" name="Rectangle 12"/>
            <p:cNvSpPr>
              <a:spLocks noChangeArrowheads="1"/>
            </p:cNvSpPr>
            <p:nvPr/>
          </p:nvSpPr>
          <p:spPr bwMode="auto">
            <a:xfrm>
              <a:off x="4700588" y="2932113"/>
              <a:ext cx="746125" cy="49213"/>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7" name="Rectangle 13"/>
            <p:cNvSpPr>
              <a:spLocks noChangeArrowheads="1"/>
            </p:cNvSpPr>
            <p:nvPr/>
          </p:nvSpPr>
          <p:spPr bwMode="auto">
            <a:xfrm>
              <a:off x="4700588" y="3105150"/>
              <a:ext cx="746125" cy="49213"/>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8" name="Rectangle 14"/>
            <p:cNvSpPr>
              <a:spLocks noChangeArrowheads="1"/>
            </p:cNvSpPr>
            <p:nvPr/>
          </p:nvSpPr>
          <p:spPr bwMode="auto">
            <a:xfrm>
              <a:off x="4700588" y="3279775"/>
              <a:ext cx="746125" cy="49213"/>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9" name="Rectangle 15"/>
            <p:cNvSpPr>
              <a:spLocks noChangeArrowheads="1"/>
            </p:cNvSpPr>
            <p:nvPr/>
          </p:nvSpPr>
          <p:spPr bwMode="auto">
            <a:xfrm>
              <a:off x="4700588" y="3452813"/>
              <a:ext cx="746125" cy="49213"/>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0" name="Rectangle 16"/>
            <p:cNvSpPr>
              <a:spLocks noChangeArrowheads="1"/>
            </p:cNvSpPr>
            <p:nvPr/>
          </p:nvSpPr>
          <p:spPr bwMode="auto">
            <a:xfrm>
              <a:off x="3692526" y="2586038"/>
              <a:ext cx="746125" cy="47625"/>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2" name="Rectangle 17"/>
            <p:cNvSpPr>
              <a:spLocks noChangeArrowheads="1"/>
            </p:cNvSpPr>
            <p:nvPr/>
          </p:nvSpPr>
          <p:spPr bwMode="auto">
            <a:xfrm>
              <a:off x="3692526" y="2759075"/>
              <a:ext cx="746125" cy="47625"/>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3" name="Rectangle 18"/>
            <p:cNvSpPr>
              <a:spLocks noChangeArrowheads="1"/>
            </p:cNvSpPr>
            <p:nvPr/>
          </p:nvSpPr>
          <p:spPr bwMode="auto">
            <a:xfrm>
              <a:off x="3692526" y="2932113"/>
              <a:ext cx="746125" cy="49213"/>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1" name="Rectangle 19"/>
            <p:cNvSpPr>
              <a:spLocks noChangeArrowheads="1"/>
            </p:cNvSpPr>
            <p:nvPr/>
          </p:nvSpPr>
          <p:spPr bwMode="auto">
            <a:xfrm>
              <a:off x="3692526" y="3105150"/>
              <a:ext cx="746125" cy="49213"/>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2" name="Rectangle 20"/>
            <p:cNvSpPr>
              <a:spLocks noChangeArrowheads="1"/>
            </p:cNvSpPr>
            <p:nvPr/>
          </p:nvSpPr>
          <p:spPr bwMode="auto">
            <a:xfrm>
              <a:off x="3692526" y="3279775"/>
              <a:ext cx="746125" cy="49213"/>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4" name="Rectangle 21"/>
            <p:cNvSpPr>
              <a:spLocks noChangeArrowheads="1"/>
            </p:cNvSpPr>
            <p:nvPr/>
          </p:nvSpPr>
          <p:spPr bwMode="auto">
            <a:xfrm>
              <a:off x="3692526" y="3452813"/>
              <a:ext cx="746125" cy="49213"/>
            </a:xfrm>
            <a:prstGeom prst="rect">
              <a:avLst/>
            </a:prstGeom>
            <a:solidFill>
              <a:srgbClr val="A8AAAD"/>
            </a:solidFill>
            <a:ln w="9525">
              <a:noFill/>
              <a:miter lim="800000"/>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5" name="Freeform 22"/>
            <p:cNvSpPr/>
            <p:nvPr/>
          </p:nvSpPr>
          <p:spPr bwMode="auto">
            <a:xfrm>
              <a:off x="3548063" y="3338513"/>
              <a:ext cx="928688" cy="917575"/>
            </a:xfrm>
            <a:custGeom>
              <a:avLst/>
              <a:gdLst/>
              <a:ahLst/>
              <a:cxnLst>
                <a:cxn ang="0">
                  <a:pos x="32" y="500"/>
                </a:cxn>
                <a:cxn ang="0">
                  <a:pos x="14" y="489"/>
                </a:cxn>
                <a:cxn ang="0">
                  <a:pos x="15" y="436"/>
                </a:cxn>
                <a:cxn ang="0">
                  <a:pos x="441" y="15"/>
                </a:cxn>
                <a:cxn ang="0">
                  <a:pos x="495" y="15"/>
                </a:cxn>
                <a:cxn ang="0">
                  <a:pos x="494" y="69"/>
                </a:cxn>
                <a:cxn ang="0">
                  <a:pos x="68" y="490"/>
                </a:cxn>
                <a:cxn ang="0">
                  <a:pos x="32" y="500"/>
                </a:cxn>
              </a:cxnLst>
              <a:rect l="0" t="0" r="r" b="b"/>
              <a:pathLst>
                <a:path w="509" h="503">
                  <a:moveTo>
                    <a:pt x="32" y="500"/>
                  </a:moveTo>
                  <a:cubicBezTo>
                    <a:pt x="26" y="498"/>
                    <a:pt x="19" y="495"/>
                    <a:pt x="14" y="489"/>
                  </a:cubicBezTo>
                  <a:cubicBezTo>
                    <a:pt x="0" y="475"/>
                    <a:pt x="0" y="450"/>
                    <a:pt x="15" y="436"/>
                  </a:cubicBezTo>
                  <a:cubicBezTo>
                    <a:pt x="441" y="15"/>
                    <a:pt x="441" y="15"/>
                    <a:pt x="441" y="15"/>
                  </a:cubicBezTo>
                  <a:cubicBezTo>
                    <a:pt x="456" y="0"/>
                    <a:pt x="480" y="0"/>
                    <a:pt x="495" y="15"/>
                  </a:cubicBezTo>
                  <a:cubicBezTo>
                    <a:pt x="509" y="30"/>
                    <a:pt x="509" y="54"/>
                    <a:pt x="494" y="69"/>
                  </a:cubicBezTo>
                  <a:cubicBezTo>
                    <a:pt x="68" y="490"/>
                    <a:pt x="68" y="490"/>
                    <a:pt x="68" y="490"/>
                  </a:cubicBezTo>
                  <a:cubicBezTo>
                    <a:pt x="58" y="499"/>
                    <a:pt x="44" y="503"/>
                    <a:pt x="32" y="500"/>
                  </a:cubicBezTo>
                  <a:close/>
                </a:path>
              </a:pathLst>
            </a:custGeom>
            <a:solidFill>
              <a:schemeClr val="accent1"/>
            </a:solidFill>
            <a:ln w="9525">
              <a:noFill/>
              <a:round/>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6" name="Freeform 23"/>
            <p:cNvSpPr/>
            <p:nvPr/>
          </p:nvSpPr>
          <p:spPr bwMode="auto">
            <a:xfrm>
              <a:off x="3471863" y="3467100"/>
              <a:ext cx="874713" cy="862013"/>
            </a:xfrm>
            <a:custGeom>
              <a:avLst/>
              <a:gdLst/>
              <a:ahLst/>
              <a:cxnLst>
                <a:cxn ang="0">
                  <a:pos x="65" y="466"/>
                </a:cxn>
                <a:cxn ang="0">
                  <a:pos x="29" y="446"/>
                </a:cxn>
                <a:cxn ang="0">
                  <a:pos x="30" y="339"/>
                </a:cxn>
                <a:cxn ang="0">
                  <a:pos x="343" y="29"/>
                </a:cxn>
                <a:cxn ang="0">
                  <a:pos x="451" y="30"/>
                </a:cxn>
                <a:cxn ang="0">
                  <a:pos x="450" y="137"/>
                </a:cxn>
                <a:cxn ang="0">
                  <a:pos x="137" y="447"/>
                </a:cxn>
                <a:cxn ang="0">
                  <a:pos x="65" y="466"/>
                </a:cxn>
              </a:cxnLst>
              <a:rect l="0" t="0" r="r" b="b"/>
              <a:pathLst>
                <a:path w="480" h="473">
                  <a:moveTo>
                    <a:pt x="65" y="466"/>
                  </a:moveTo>
                  <a:cubicBezTo>
                    <a:pt x="52" y="463"/>
                    <a:pt x="39" y="456"/>
                    <a:pt x="29" y="446"/>
                  </a:cubicBezTo>
                  <a:cubicBezTo>
                    <a:pt x="0" y="416"/>
                    <a:pt x="0" y="368"/>
                    <a:pt x="30" y="339"/>
                  </a:cubicBezTo>
                  <a:cubicBezTo>
                    <a:pt x="343" y="29"/>
                    <a:pt x="343" y="29"/>
                    <a:pt x="343" y="29"/>
                  </a:cubicBezTo>
                  <a:cubicBezTo>
                    <a:pt x="373" y="0"/>
                    <a:pt x="421" y="0"/>
                    <a:pt x="451" y="30"/>
                  </a:cubicBezTo>
                  <a:cubicBezTo>
                    <a:pt x="480" y="60"/>
                    <a:pt x="480" y="108"/>
                    <a:pt x="450" y="137"/>
                  </a:cubicBezTo>
                  <a:cubicBezTo>
                    <a:pt x="137" y="447"/>
                    <a:pt x="137" y="447"/>
                    <a:pt x="137" y="447"/>
                  </a:cubicBezTo>
                  <a:cubicBezTo>
                    <a:pt x="117" y="466"/>
                    <a:pt x="90" y="473"/>
                    <a:pt x="65" y="466"/>
                  </a:cubicBezTo>
                  <a:close/>
                </a:path>
              </a:pathLst>
            </a:custGeom>
            <a:solidFill>
              <a:schemeClr val="accent1">
                <a:lumMod val="75000"/>
              </a:schemeClr>
            </a:solidFill>
            <a:ln w="9525">
              <a:noFill/>
              <a:round/>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9" name="Freeform 24"/>
            <p:cNvSpPr>
              <a:spLocks noEditPoints="1"/>
            </p:cNvSpPr>
            <p:nvPr/>
          </p:nvSpPr>
          <p:spPr bwMode="auto">
            <a:xfrm>
              <a:off x="4195763" y="2540000"/>
              <a:ext cx="1084263" cy="1084263"/>
            </a:xfrm>
            <a:custGeom>
              <a:avLst/>
              <a:gdLst/>
              <a:ahLst/>
              <a:cxnLst>
                <a:cxn ang="0">
                  <a:pos x="595" y="299"/>
                </a:cxn>
                <a:cxn ang="0">
                  <a:pos x="370" y="9"/>
                </a:cxn>
                <a:cxn ang="0">
                  <a:pos x="300" y="0"/>
                </a:cxn>
                <a:cxn ang="0">
                  <a:pos x="89" y="86"/>
                </a:cxn>
                <a:cxn ang="0">
                  <a:pos x="1" y="295"/>
                </a:cxn>
                <a:cxn ang="0">
                  <a:pos x="225" y="585"/>
                </a:cxn>
                <a:cxn ang="0">
                  <a:pos x="296" y="594"/>
                </a:cxn>
                <a:cxn ang="0">
                  <a:pos x="506" y="508"/>
                </a:cxn>
                <a:cxn ang="0">
                  <a:pos x="595" y="299"/>
                </a:cxn>
                <a:cxn ang="0">
                  <a:pos x="453" y="454"/>
                </a:cxn>
                <a:cxn ang="0">
                  <a:pos x="296" y="518"/>
                </a:cxn>
                <a:cxn ang="0">
                  <a:pos x="244" y="511"/>
                </a:cxn>
                <a:cxn ang="0">
                  <a:pos x="77" y="296"/>
                </a:cxn>
                <a:cxn ang="0">
                  <a:pos x="143" y="140"/>
                </a:cxn>
                <a:cxn ang="0">
                  <a:pos x="299" y="76"/>
                </a:cxn>
                <a:cxn ang="0">
                  <a:pos x="352" y="83"/>
                </a:cxn>
                <a:cxn ang="0">
                  <a:pos x="519" y="298"/>
                </a:cxn>
                <a:cxn ang="0">
                  <a:pos x="453" y="454"/>
                </a:cxn>
              </a:cxnLst>
              <a:rect l="0" t="0" r="r" b="b"/>
              <a:pathLst>
                <a:path w="595" h="594">
                  <a:moveTo>
                    <a:pt x="595" y="299"/>
                  </a:moveTo>
                  <a:cubicBezTo>
                    <a:pt x="595" y="162"/>
                    <a:pt x="503" y="43"/>
                    <a:pt x="370" y="9"/>
                  </a:cubicBezTo>
                  <a:cubicBezTo>
                    <a:pt x="347" y="3"/>
                    <a:pt x="323" y="0"/>
                    <a:pt x="300" y="0"/>
                  </a:cubicBezTo>
                  <a:cubicBezTo>
                    <a:pt x="220" y="0"/>
                    <a:pt x="146" y="30"/>
                    <a:pt x="89" y="86"/>
                  </a:cubicBezTo>
                  <a:cubicBezTo>
                    <a:pt x="33" y="142"/>
                    <a:pt x="1" y="216"/>
                    <a:pt x="1" y="295"/>
                  </a:cubicBezTo>
                  <a:cubicBezTo>
                    <a:pt x="0" y="432"/>
                    <a:pt x="92" y="552"/>
                    <a:pt x="225" y="585"/>
                  </a:cubicBezTo>
                  <a:cubicBezTo>
                    <a:pt x="248" y="591"/>
                    <a:pt x="272" y="594"/>
                    <a:pt x="296" y="594"/>
                  </a:cubicBezTo>
                  <a:cubicBezTo>
                    <a:pt x="375" y="594"/>
                    <a:pt x="450" y="564"/>
                    <a:pt x="506" y="508"/>
                  </a:cubicBezTo>
                  <a:cubicBezTo>
                    <a:pt x="563" y="452"/>
                    <a:pt x="594" y="378"/>
                    <a:pt x="595" y="299"/>
                  </a:cubicBezTo>
                  <a:close/>
                  <a:moveTo>
                    <a:pt x="453" y="454"/>
                  </a:moveTo>
                  <a:cubicBezTo>
                    <a:pt x="411" y="496"/>
                    <a:pt x="355" y="518"/>
                    <a:pt x="296" y="518"/>
                  </a:cubicBezTo>
                  <a:cubicBezTo>
                    <a:pt x="279" y="518"/>
                    <a:pt x="261" y="516"/>
                    <a:pt x="244" y="511"/>
                  </a:cubicBezTo>
                  <a:cubicBezTo>
                    <a:pt x="145" y="486"/>
                    <a:pt x="76" y="398"/>
                    <a:pt x="77" y="296"/>
                  </a:cubicBezTo>
                  <a:cubicBezTo>
                    <a:pt x="77" y="237"/>
                    <a:pt x="101" y="181"/>
                    <a:pt x="143" y="140"/>
                  </a:cubicBezTo>
                  <a:cubicBezTo>
                    <a:pt x="185" y="98"/>
                    <a:pt x="240" y="76"/>
                    <a:pt x="299" y="76"/>
                  </a:cubicBezTo>
                  <a:cubicBezTo>
                    <a:pt x="317" y="76"/>
                    <a:pt x="335" y="79"/>
                    <a:pt x="352" y="83"/>
                  </a:cubicBezTo>
                  <a:cubicBezTo>
                    <a:pt x="451" y="108"/>
                    <a:pt x="519" y="196"/>
                    <a:pt x="519" y="298"/>
                  </a:cubicBezTo>
                  <a:cubicBezTo>
                    <a:pt x="518" y="357"/>
                    <a:pt x="495" y="413"/>
                    <a:pt x="453" y="454"/>
                  </a:cubicBezTo>
                  <a:close/>
                </a:path>
              </a:pathLst>
            </a:custGeom>
            <a:solidFill>
              <a:schemeClr val="accent4"/>
            </a:solidFill>
            <a:ln w="9525">
              <a:noFill/>
              <a:round/>
            </a:ln>
          </p:spPr>
          <p:txBody>
            <a:bodyPr vert="horz" wrap="square" lIns="128580" tIns="64290" rIns="128580" bIns="64290" numCol="1" anchor="t" anchorCtr="0" compatLnSpc="1"/>
            <a:lstStyle/>
            <a:p>
              <a:pPr>
                <a:lnSpc>
                  <a:spcPct val="120000"/>
                </a:lnSpc>
              </a:pPr>
              <a:endParaRPr lang="en-US" sz="80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82" name="Oval 80"/>
          <p:cNvSpPr/>
          <p:nvPr/>
        </p:nvSpPr>
        <p:spPr>
          <a:xfrm>
            <a:off x="3428032" y="4176671"/>
            <a:ext cx="307256" cy="307256"/>
          </a:xfrm>
          <a:prstGeom prst="ellipse">
            <a:avLst/>
          </a:prstGeom>
          <a:solidFill>
            <a:srgbClr val="1692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1400" dirty="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3" name="Oval 77"/>
          <p:cNvSpPr/>
          <p:nvPr/>
        </p:nvSpPr>
        <p:spPr>
          <a:xfrm>
            <a:off x="3433345" y="5625305"/>
            <a:ext cx="307256" cy="30725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1400">
              <a:solidFill>
                <a:schemeClr val="bg1">
                  <a:lumMod val="6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4" name="Oval 77"/>
          <p:cNvSpPr/>
          <p:nvPr/>
        </p:nvSpPr>
        <p:spPr>
          <a:xfrm>
            <a:off x="516742" y="1817359"/>
            <a:ext cx="307256" cy="30725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20000"/>
              </a:lnSpc>
            </a:pPr>
            <a:r>
              <a:rPr lang="en-GB" sz="16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  </a:t>
            </a:r>
          </a:p>
        </p:txBody>
      </p:sp>
      <p:sp>
        <p:nvSpPr>
          <p:cNvPr id="86" name="文本框 85"/>
          <p:cNvSpPr txBox="1"/>
          <p:nvPr/>
        </p:nvSpPr>
        <p:spPr>
          <a:xfrm>
            <a:off x="525381" y="1801260"/>
            <a:ext cx="521825" cy="369332"/>
          </a:xfrm>
          <a:prstGeom prst="rect">
            <a:avLst/>
          </a:prstGeom>
          <a:noFill/>
        </p:spPr>
        <p:txBody>
          <a:bodyPr wrap="square">
            <a:spAutoFit/>
          </a:bodyPr>
          <a:lstStyle/>
          <a:p>
            <a:r>
              <a:rPr lang="en-GB" altLang="zh-CN" sz="18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1</a:t>
            </a:r>
            <a:endParaRPr lang="zh-CN" altLang="en-US" dirty="0"/>
          </a:p>
        </p:txBody>
      </p:sp>
      <p:sp>
        <p:nvSpPr>
          <p:cNvPr id="87" name="文本框 86"/>
          <p:cNvSpPr txBox="1"/>
          <p:nvPr/>
        </p:nvSpPr>
        <p:spPr>
          <a:xfrm>
            <a:off x="3435049" y="4145633"/>
            <a:ext cx="521825" cy="369332"/>
          </a:xfrm>
          <a:prstGeom prst="rect">
            <a:avLst/>
          </a:prstGeom>
          <a:noFill/>
        </p:spPr>
        <p:txBody>
          <a:bodyPr wrap="square">
            <a:spAutoFit/>
          </a:bodyPr>
          <a:lstStyle/>
          <a:p>
            <a:r>
              <a:rPr lang="en-GB" altLang="zh-CN" sz="18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2</a:t>
            </a:r>
            <a:endParaRPr lang="zh-CN" altLang="en-US" dirty="0"/>
          </a:p>
        </p:txBody>
      </p:sp>
      <p:sp>
        <p:nvSpPr>
          <p:cNvPr id="88" name="文本框 87"/>
          <p:cNvSpPr txBox="1"/>
          <p:nvPr/>
        </p:nvSpPr>
        <p:spPr>
          <a:xfrm>
            <a:off x="3435049" y="5584568"/>
            <a:ext cx="521825" cy="369332"/>
          </a:xfrm>
          <a:prstGeom prst="rect">
            <a:avLst/>
          </a:prstGeom>
          <a:noFill/>
        </p:spPr>
        <p:txBody>
          <a:bodyPr wrap="square">
            <a:spAutoFit/>
          </a:bodyPr>
          <a:lstStyle/>
          <a:p>
            <a:r>
              <a:rPr lang="en-GB" altLang="zh-CN" sz="18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3</a:t>
            </a:r>
            <a:endParaRPr lang="zh-CN" altLang="en-US" dirty="0"/>
          </a:p>
        </p:txBody>
      </p:sp>
      <p:pic>
        <p:nvPicPr>
          <p:cNvPr id="89" name="图片 88"/>
          <p:cNvPicPr>
            <a:picLocks noChangeAspect="1"/>
          </p:cNvPicPr>
          <p:nvPr/>
        </p:nvPicPr>
        <p:blipFill>
          <a:blip r:embed="rId3"/>
          <a:stretch>
            <a:fillRect/>
          </a:stretch>
        </p:blipFill>
        <p:spPr>
          <a:xfrm>
            <a:off x="12045999" y="87933"/>
            <a:ext cx="633413" cy="625961"/>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130"/>
          <p:cNvGrpSpPr/>
          <p:nvPr/>
        </p:nvGrpSpPr>
        <p:grpSpPr>
          <a:xfrm>
            <a:off x="2206770" y="1319504"/>
            <a:ext cx="8147538" cy="709892"/>
            <a:chOff x="1777175" y="1155830"/>
            <a:chExt cx="1818032" cy="504840"/>
          </a:xfrm>
        </p:grpSpPr>
        <p:sp>
          <p:nvSpPr>
            <p:cNvPr id="27" name="TextBox 26"/>
            <p:cNvSpPr txBox="1"/>
            <p:nvPr/>
          </p:nvSpPr>
          <p:spPr>
            <a:xfrm>
              <a:off x="1777175" y="1155830"/>
              <a:ext cx="1542506" cy="264018"/>
            </a:xfrm>
            <a:prstGeom prst="rect">
              <a:avLst/>
            </a:prstGeom>
            <a:noFill/>
          </p:spPr>
          <p:txBody>
            <a:bodyPr wrap="square" lIns="0" tIns="0" rIns="0" bIns="0" rtlCol="0" anchor="t">
              <a:spAutoFit/>
            </a:bodyPr>
            <a:lstStyle/>
            <a:p>
              <a:pPr>
                <a:lnSpc>
                  <a:spcPct val="120000"/>
                </a:lnSpc>
              </a:pPr>
              <a:r>
                <a:rPr lang="zh-CN" altLang="en-US" sz="2200" b="1" dirty="0">
                  <a:solidFill>
                    <a:schemeClr val="accent5"/>
                  </a:solidFill>
                  <a:latin typeface="Arial" panose="020B0604020202020204" pitchFamily="34" charset="0"/>
                  <a:ea typeface="微软雅黑" panose="020B0503020204020204" pitchFamily="34" charset="-122"/>
                  <a:cs typeface="+mn-ea"/>
                  <a:sym typeface="Arial" panose="020B0604020202020204" pitchFamily="34" charset="0"/>
                </a:rPr>
                <a:t>年发病患者总数</a:t>
              </a:r>
            </a:p>
          </p:txBody>
        </p:sp>
        <p:sp>
          <p:nvSpPr>
            <p:cNvPr id="28" name="TextBox 27"/>
            <p:cNvSpPr txBox="1"/>
            <p:nvPr/>
          </p:nvSpPr>
          <p:spPr>
            <a:xfrm>
              <a:off x="1779548" y="1420637"/>
              <a:ext cx="1815659" cy="240033"/>
            </a:xfrm>
            <a:prstGeom prst="rect">
              <a:avLst/>
            </a:prstGeom>
            <a:noFill/>
          </p:spPr>
          <p:txBody>
            <a:bodyPr wrap="square" lIns="0" tIns="0" rIns="0" bIns="0" rtlCol="0" anchor="t">
              <a:spAutoFit/>
            </a:bodyPr>
            <a:lstStyle/>
            <a:p>
              <a:pPr defTabSz="1285875">
                <a:lnSpc>
                  <a:spcPct val="120000"/>
                </a:lnSpc>
                <a:spcBef>
                  <a:spcPct val="20000"/>
                </a:spcBef>
                <a:defRPr/>
              </a:pPr>
              <a:r>
                <a:rPr lang="zh-CN" altLang="en-US" sz="2000" dirty="0">
                  <a:solidFill>
                    <a:schemeClr val="bg2">
                      <a:lumMod val="25000"/>
                    </a:schemeClr>
                  </a:solidFill>
                  <a:latin typeface="Arial" panose="020B0604020202020204" pitchFamily="34" charset="0"/>
                  <a:ea typeface="微软雅黑" panose="020B0503020204020204" pitchFamily="34" charset="-122"/>
                  <a:cs typeface="+mn-ea"/>
                  <a:sym typeface="Arial" panose="020B0604020202020204" pitchFamily="34" charset="0"/>
                </a:rPr>
                <a:t>据预测，目前我国骨质疏松症患病人数约为</a:t>
              </a:r>
              <a:r>
                <a:rPr lang="en-US" altLang="zh-CN" sz="2000" dirty="0">
                  <a:solidFill>
                    <a:schemeClr val="bg2">
                      <a:lumMod val="25000"/>
                    </a:schemeClr>
                  </a:solidFill>
                  <a:latin typeface="Arial" panose="020B0604020202020204" pitchFamily="34" charset="0"/>
                  <a:ea typeface="微软雅黑" panose="020B0503020204020204" pitchFamily="34" charset="-122"/>
                  <a:cs typeface="+mn-ea"/>
                  <a:sym typeface="Arial" panose="020B0604020202020204" pitchFamily="34" charset="0"/>
                </a:rPr>
                <a:t>9</a:t>
              </a:r>
              <a:r>
                <a:rPr lang="zh-CN" altLang="en-US" sz="2000" dirty="0">
                  <a:solidFill>
                    <a:schemeClr val="bg2">
                      <a:lumMod val="25000"/>
                    </a:schemeClr>
                  </a:solidFill>
                  <a:latin typeface="Arial" panose="020B0604020202020204" pitchFamily="34" charset="0"/>
                  <a:ea typeface="微软雅黑" panose="020B0503020204020204" pitchFamily="34" charset="-122"/>
                  <a:cs typeface="+mn-ea"/>
                  <a:sym typeface="Arial" panose="020B0604020202020204" pitchFamily="34" charset="0"/>
                </a:rPr>
                <a:t>千万，其中女性约</a:t>
              </a:r>
              <a:r>
                <a:rPr lang="en-US" altLang="zh-CN" sz="2000" dirty="0">
                  <a:solidFill>
                    <a:schemeClr val="bg2">
                      <a:lumMod val="25000"/>
                    </a:schemeClr>
                  </a:solidFill>
                  <a:latin typeface="Arial" panose="020B0604020202020204" pitchFamily="34" charset="0"/>
                  <a:ea typeface="微软雅黑" panose="020B0503020204020204" pitchFamily="34" charset="-122"/>
                  <a:cs typeface="+mn-ea"/>
                  <a:sym typeface="Arial" panose="020B0604020202020204" pitchFamily="34" charset="0"/>
                </a:rPr>
                <a:t>7</a:t>
              </a:r>
              <a:r>
                <a:rPr lang="zh-CN" altLang="en-US" sz="2000" dirty="0">
                  <a:solidFill>
                    <a:schemeClr val="bg2">
                      <a:lumMod val="25000"/>
                    </a:schemeClr>
                  </a:solidFill>
                  <a:latin typeface="Arial" panose="020B0604020202020204" pitchFamily="34" charset="0"/>
                  <a:ea typeface="微软雅黑" panose="020B0503020204020204" pitchFamily="34" charset="-122"/>
                  <a:cs typeface="+mn-ea"/>
                  <a:sym typeface="Arial" panose="020B0604020202020204" pitchFamily="34" charset="0"/>
                </a:rPr>
                <a:t>千万</a:t>
              </a:r>
            </a:p>
          </p:txBody>
        </p:sp>
      </p:grpSp>
      <p:grpSp>
        <p:nvGrpSpPr>
          <p:cNvPr id="29" name="Group 131"/>
          <p:cNvGrpSpPr/>
          <p:nvPr/>
        </p:nvGrpSpPr>
        <p:grpSpPr>
          <a:xfrm>
            <a:off x="2180904" y="2248173"/>
            <a:ext cx="9613566" cy="1216608"/>
            <a:chOff x="1756260" y="2072489"/>
            <a:chExt cx="1548386" cy="865192"/>
          </a:xfrm>
        </p:grpSpPr>
        <p:sp>
          <p:nvSpPr>
            <p:cNvPr id="30" name="TextBox 29"/>
            <p:cNvSpPr txBox="1"/>
            <p:nvPr/>
          </p:nvSpPr>
          <p:spPr>
            <a:xfrm>
              <a:off x="1762140" y="2072489"/>
              <a:ext cx="1542506" cy="264018"/>
            </a:xfrm>
            <a:prstGeom prst="rect">
              <a:avLst/>
            </a:prstGeom>
            <a:noFill/>
          </p:spPr>
          <p:txBody>
            <a:bodyPr wrap="square" lIns="0" tIns="0" rIns="0" bIns="0" rtlCol="0" anchor="t">
              <a:spAutoFit/>
            </a:bodyPr>
            <a:lstStyle/>
            <a:p>
              <a:pPr>
                <a:lnSpc>
                  <a:spcPct val="120000"/>
                </a:lnSpc>
              </a:pPr>
              <a:r>
                <a:rPr lang="zh-CN" altLang="en-US" sz="2200" b="1" dirty="0">
                  <a:solidFill>
                    <a:schemeClr val="bg2">
                      <a:lumMod val="25000"/>
                    </a:schemeClr>
                  </a:solidFill>
                  <a:latin typeface="Arial" panose="020B0604020202020204" pitchFamily="34" charset="0"/>
                  <a:ea typeface="微软雅黑" panose="020B0503020204020204" pitchFamily="34" charset="-122"/>
                  <a:cs typeface="+mn-ea"/>
                  <a:sym typeface="Arial" panose="020B0604020202020204" pitchFamily="34" charset="0"/>
                </a:rPr>
                <a:t>弥补药品目录短板</a:t>
              </a:r>
            </a:p>
          </p:txBody>
        </p:sp>
        <p:sp>
          <p:nvSpPr>
            <p:cNvPr id="31" name="TextBox 30"/>
            <p:cNvSpPr txBox="1"/>
            <p:nvPr/>
          </p:nvSpPr>
          <p:spPr>
            <a:xfrm>
              <a:off x="1756260" y="2346717"/>
              <a:ext cx="1542507" cy="590964"/>
            </a:xfrm>
            <a:prstGeom prst="rect">
              <a:avLst/>
            </a:prstGeom>
            <a:noFill/>
          </p:spPr>
          <p:txBody>
            <a:bodyPr wrap="square" lIns="0" tIns="0" rIns="0" bIns="0" rtlCol="0" anchor="t">
              <a:spAutoFit/>
            </a:bodyPr>
            <a:lstStyle/>
            <a:p>
              <a:pPr algn="just"/>
              <a:r>
                <a:rPr lang="zh-CN" altLang="en-US" dirty="0">
                  <a:solidFill>
                    <a:schemeClr val="bg2">
                      <a:lumMod val="25000"/>
                    </a:schemeClr>
                  </a:solidFill>
                  <a:latin typeface="微软雅黑" panose="020B0503020204020204" pitchFamily="34" charset="-122"/>
                  <a:ea typeface="微软雅黑" panose="020B0503020204020204" pitchFamily="34" charset="-122"/>
                </a:rPr>
                <a:t>现有医保目录，骨化三醇只有软胶囊剂和注射剂，但是针对儿童患者以及吞咽困难患者，使用仍然受限。口服溶液剂型的出现更适合儿童患者，能够差异化给药，</a:t>
              </a:r>
              <a:r>
                <a:rPr lang="zh-CN" altLang="en-US" b="1" dirty="0">
                  <a:solidFill>
                    <a:srgbClr val="EA501A"/>
                  </a:solidFill>
                  <a:latin typeface="微软雅黑" panose="020B0503020204020204" pitchFamily="34" charset="-122"/>
                  <a:ea typeface="微软雅黑" panose="020B0503020204020204" pitchFamily="34" charset="-122"/>
                </a:rPr>
                <a:t>填补了儿童使用的空白</a:t>
              </a:r>
              <a:r>
                <a:rPr lang="zh-CN" altLang="en-US" dirty="0">
                  <a:latin typeface="微软雅黑" panose="020B0503020204020204" pitchFamily="34" charset="-122"/>
                  <a:ea typeface="微软雅黑" panose="020B0503020204020204" pitchFamily="34" charset="-122"/>
                </a:rPr>
                <a:t>。</a:t>
              </a:r>
              <a:r>
                <a:rPr lang="zh-CN" altLang="en-US" b="1" dirty="0">
                  <a:solidFill>
                    <a:srgbClr val="EA501A"/>
                  </a:solidFill>
                  <a:latin typeface="微软雅黑" panose="020B0503020204020204" pitchFamily="34" charset="-122"/>
                  <a:ea typeface="微软雅黑" panose="020B0503020204020204" pitchFamily="34" charset="-122"/>
                </a:rPr>
                <a:t>本产品视同通过一致性评价</a:t>
              </a:r>
              <a:r>
                <a:rPr lang="zh-CN" altLang="en-US" dirty="0">
                  <a:solidFill>
                    <a:schemeClr val="bg2">
                      <a:lumMod val="25000"/>
                    </a:schemeClr>
                  </a:solidFill>
                  <a:latin typeface="微软雅黑" panose="020B0503020204020204" pitchFamily="34" charset="-122"/>
                  <a:ea typeface="微软雅黑" panose="020B0503020204020204" pitchFamily="34" charset="-122"/>
                </a:rPr>
                <a:t>，在满足患者用药需求的前提下，同时保障用药质量及服用疗效</a:t>
              </a:r>
            </a:p>
          </p:txBody>
        </p:sp>
      </p:grpSp>
      <p:grpSp>
        <p:nvGrpSpPr>
          <p:cNvPr id="32" name="Group 144"/>
          <p:cNvGrpSpPr/>
          <p:nvPr/>
        </p:nvGrpSpPr>
        <p:grpSpPr>
          <a:xfrm>
            <a:off x="2217403" y="3616325"/>
            <a:ext cx="9217023" cy="703942"/>
            <a:chOff x="1759178" y="2840582"/>
            <a:chExt cx="4666822" cy="500607"/>
          </a:xfrm>
        </p:grpSpPr>
        <p:sp>
          <p:nvSpPr>
            <p:cNvPr id="33" name="TextBox 32"/>
            <p:cNvSpPr txBox="1"/>
            <p:nvPr/>
          </p:nvSpPr>
          <p:spPr>
            <a:xfrm>
              <a:off x="1762140" y="2840582"/>
              <a:ext cx="1542506" cy="264018"/>
            </a:xfrm>
            <a:prstGeom prst="rect">
              <a:avLst/>
            </a:prstGeom>
            <a:noFill/>
          </p:spPr>
          <p:txBody>
            <a:bodyPr wrap="square" lIns="0" tIns="0" rIns="0" bIns="0" rtlCol="0" anchor="t">
              <a:spAutoFit/>
            </a:bodyPr>
            <a:lstStyle/>
            <a:p>
              <a:pPr>
                <a:lnSpc>
                  <a:spcPct val="120000"/>
                </a:lnSpc>
              </a:pPr>
              <a:r>
                <a:rPr lang="zh-CN" altLang="en-US" sz="2200" b="1" dirty="0">
                  <a:solidFill>
                    <a:schemeClr val="accent1"/>
                  </a:solidFill>
                  <a:latin typeface="Arial" panose="020B0604020202020204" pitchFamily="34" charset="0"/>
                  <a:ea typeface="微软雅黑" panose="020B0503020204020204" pitchFamily="34" charset="-122"/>
                  <a:cs typeface="+mn-ea"/>
                  <a:sym typeface="Arial" panose="020B0604020202020204" pitchFamily="34" charset="0"/>
                </a:rPr>
                <a:t>临床管理难度</a:t>
              </a:r>
            </a:p>
          </p:txBody>
        </p:sp>
        <p:sp>
          <p:nvSpPr>
            <p:cNvPr id="34" name="TextBox 33"/>
            <p:cNvSpPr txBox="1"/>
            <p:nvPr/>
          </p:nvSpPr>
          <p:spPr>
            <a:xfrm>
              <a:off x="1759178" y="3124822"/>
              <a:ext cx="4666822" cy="216367"/>
            </a:xfrm>
            <a:prstGeom prst="rect">
              <a:avLst/>
            </a:prstGeom>
            <a:noFill/>
          </p:spPr>
          <p:txBody>
            <a:bodyPr wrap="square" lIns="0" tIns="0" rIns="0" bIns="0" rtlCol="0" anchor="t">
              <a:spAutoFit/>
            </a:bodyPr>
            <a:lstStyle/>
            <a:p>
              <a:pPr defTabSz="1285875">
                <a:lnSpc>
                  <a:spcPct val="120000"/>
                </a:lnSpc>
                <a:spcBef>
                  <a:spcPct val="20000"/>
                </a:spcBef>
                <a:defRPr/>
              </a:pPr>
              <a:r>
                <a:rPr lang="zh-CN" altLang="en-US" dirty="0">
                  <a:solidFill>
                    <a:schemeClr val="bg2">
                      <a:lumMod val="25000"/>
                    </a:schemeClr>
                  </a:solidFill>
                  <a:latin typeface="微软雅黑" panose="020B0503020204020204" pitchFamily="34" charset="-122"/>
                  <a:ea typeface="微软雅黑" panose="020B0503020204020204" pitchFamily="34" charset="-122"/>
                </a:rPr>
                <a:t>口服剂型上市多年，适应症明确，临床安全性高，患者依从性好，无难度</a:t>
              </a:r>
            </a:p>
          </p:txBody>
        </p:sp>
      </p:grpSp>
      <p:grpSp>
        <p:nvGrpSpPr>
          <p:cNvPr id="35" name="Group 145"/>
          <p:cNvGrpSpPr/>
          <p:nvPr/>
        </p:nvGrpSpPr>
        <p:grpSpPr>
          <a:xfrm>
            <a:off x="2180903" y="4552429"/>
            <a:ext cx="9750742" cy="986047"/>
            <a:chOff x="1753210" y="3493493"/>
            <a:chExt cx="4510906" cy="701227"/>
          </a:xfrm>
        </p:grpSpPr>
        <p:sp>
          <p:nvSpPr>
            <p:cNvPr id="36" name="TextBox 35"/>
            <p:cNvSpPr txBox="1"/>
            <p:nvPr/>
          </p:nvSpPr>
          <p:spPr>
            <a:xfrm>
              <a:off x="1770096" y="3493493"/>
              <a:ext cx="1542506" cy="264018"/>
            </a:xfrm>
            <a:prstGeom prst="rect">
              <a:avLst/>
            </a:prstGeom>
            <a:noFill/>
          </p:spPr>
          <p:txBody>
            <a:bodyPr wrap="square" lIns="0" tIns="0" rIns="0" bIns="0" rtlCol="0" anchor="t">
              <a:spAutoFit/>
            </a:bodyPr>
            <a:lstStyle/>
            <a:p>
              <a:pPr>
                <a:lnSpc>
                  <a:spcPct val="120000"/>
                </a:lnSpc>
              </a:pPr>
              <a:r>
                <a:rPr lang="zh-CN" altLang="en-US" sz="2200" b="1" dirty="0">
                  <a:solidFill>
                    <a:schemeClr val="bg2">
                      <a:lumMod val="25000"/>
                    </a:schemeClr>
                  </a:solidFill>
                  <a:latin typeface="Arial" panose="020B0604020202020204" pitchFamily="34" charset="0"/>
                  <a:ea typeface="微软雅黑" panose="020B0503020204020204" pitchFamily="34" charset="-122"/>
                  <a:cs typeface="+mn-ea"/>
                  <a:sym typeface="Arial" panose="020B0604020202020204" pitchFamily="34" charset="0"/>
                </a:rPr>
                <a:t>保基本原则</a:t>
              </a:r>
            </a:p>
          </p:txBody>
        </p:sp>
        <p:sp>
          <p:nvSpPr>
            <p:cNvPr id="37" name="TextBox 36"/>
            <p:cNvSpPr txBox="1"/>
            <p:nvPr/>
          </p:nvSpPr>
          <p:spPr>
            <a:xfrm>
              <a:off x="1753210" y="3800744"/>
              <a:ext cx="4510906" cy="393976"/>
            </a:xfrm>
            <a:prstGeom prst="rect">
              <a:avLst/>
            </a:prstGeom>
            <a:noFill/>
          </p:spPr>
          <p:txBody>
            <a:bodyPr wrap="square" lIns="0" tIns="0" rIns="0" bIns="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dirty="0">
                  <a:solidFill>
                    <a:schemeClr val="bg2">
                      <a:lumMod val="25000"/>
                    </a:schemeClr>
                  </a:solidFill>
                  <a:latin typeface="微软雅黑" panose="020B0503020204020204" pitchFamily="34" charset="-122"/>
                  <a:ea typeface="微软雅黑" panose="020B0503020204020204" pitchFamily="34" charset="-122"/>
                </a:rPr>
                <a:t>骨化三醇口服溶液，用药更精准，可</a:t>
              </a:r>
              <a:r>
                <a:rPr lang="zh-CN" altLang="en-US" dirty="0">
                  <a:solidFill>
                    <a:srgbClr val="EA501A"/>
                  </a:solidFill>
                  <a:latin typeface="微软雅黑" panose="020B0503020204020204" pitchFamily="34" charset="-122"/>
                  <a:ea typeface="微软雅黑" panose="020B0503020204020204" pitchFamily="34" charset="-122"/>
                </a:rPr>
                <a:t>减少用药过量及不良反应的发生率，降低疾病负担；生物利用度接近是阿法骨化醇的</a:t>
              </a:r>
              <a:r>
                <a:rPr lang="en-US" altLang="zh-CN" dirty="0">
                  <a:solidFill>
                    <a:srgbClr val="EA501A"/>
                  </a:solidFill>
                  <a:latin typeface="微软雅黑" panose="020B0503020204020204" pitchFamily="34" charset="-122"/>
                  <a:ea typeface="微软雅黑" panose="020B0503020204020204" pitchFamily="34" charset="-122"/>
                </a:rPr>
                <a:t>2</a:t>
              </a:r>
              <a:r>
                <a:rPr lang="zh-CN" altLang="en-US" dirty="0">
                  <a:solidFill>
                    <a:srgbClr val="EA501A"/>
                  </a:solidFill>
                  <a:latin typeface="微软雅黑" panose="020B0503020204020204" pitchFamily="34" charset="-122"/>
                  <a:ea typeface="微软雅黑" panose="020B0503020204020204" pitchFamily="34" charset="-122"/>
                </a:rPr>
                <a:t>倍</a:t>
              </a:r>
              <a:r>
                <a:rPr lang="zh-CN" altLang="en-US" dirty="0">
                  <a:latin typeface="微软雅黑" panose="020B0503020204020204" pitchFamily="34" charset="-122"/>
                  <a:ea typeface="微软雅黑" panose="020B0503020204020204" pitchFamily="34" charset="-122"/>
                </a:rPr>
                <a:t>，</a:t>
              </a:r>
              <a:r>
                <a:rPr lang="zh-CN" altLang="en-US" dirty="0">
                  <a:solidFill>
                    <a:schemeClr val="bg2">
                      <a:lumMod val="25000"/>
                    </a:schemeClr>
                  </a:solidFill>
                  <a:latin typeface="微软雅黑" panose="020B0503020204020204" pitchFamily="34" charset="-122"/>
                  <a:ea typeface="微软雅黑" panose="020B0503020204020204" pitchFamily="34" charset="-122"/>
                </a:rPr>
                <a:t>每日服用剂量是阿法骨化醇的</a:t>
              </a:r>
              <a:r>
                <a:rPr lang="en-US" altLang="zh-CN" dirty="0">
                  <a:solidFill>
                    <a:schemeClr val="bg2">
                      <a:lumMod val="25000"/>
                    </a:schemeClr>
                  </a:solidFill>
                  <a:latin typeface="微软雅黑" panose="020B0503020204020204" pitchFamily="34" charset="-122"/>
                  <a:ea typeface="微软雅黑" panose="020B0503020204020204" pitchFamily="34" charset="-122"/>
                </a:rPr>
                <a:t>1/2-1/5</a:t>
              </a:r>
              <a:r>
                <a:rPr lang="zh-CN" altLang="en-US" dirty="0">
                  <a:solidFill>
                    <a:schemeClr val="bg2">
                      <a:lumMod val="25000"/>
                    </a:schemeClr>
                  </a:solidFill>
                  <a:latin typeface="微软雅黑" panose="020B0503020204020204" pitchFamily="34" charset="-122"/>
                  <a:ea typeface="微软雅黑" panose="020B0503020204020204" pitchFamily="34" charset="-122"/>
                </a:rPr>
                <a:t>，每日花费更少，更经济。</a:t>
              </a:r>
            </a:p>
          </p:txBody>
        </p:sp>
      </p:grpSp>
      <p:grpSp>
        <p:nvGrpSpPr>
          <p:cNvPr id="62" name="Group 120"/>
          <p:cNvGrpSpPr>
            <a:grpSpLocks noChangeAspect="1"/>
          </p:cNvGrpSpPr>
          <p:nvPr/>
        </p:nvGrpSpPr>
        <p:grpSpPr>
          <a:xfrm>
            <a:off x="1316807" y="1312069"/>
            <a:ext cx="555916" cy="540000"/>
            <a:chOff x="3428938" y="4190009"/>
            <a:chExt cx="469021" cy="455593"/>
          </a:xfrm>
        </p:grpSpPr>
        <p:sp>
          <p:nvSpPr>
            <p:cNvPr id="63" name="Oval 62"/>
            <p:cNvSpPr>
              <a:spLocks noChangeAspect="1"/>
            </p:cNvSpPr>
            <p:nvPr/>
          </p:nvSpPr>
          <p:spPr>
            <a:xfrm>
              <a:off x="3428938" y="4190009"/>
              <a:ext cx="469021" cy="45559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4" name="Freeform 83"/>
            <p:cNvSpPr>
              <a:spLocks noEditPoints="1"/>
            </p:cNvSpPr>
            <p:nvPr/>
          </p:nvSpPr>
          <p:spPr bwMode="auto">
            <a:xfrm>
              <a:off x="3571129" y="4279327"/>
              <a:ext cx="184638" cy="276957"/>
            </a:xfrm>
            <a:custGeom>
              <a:avLst/>
              <a:gdLst/>
              <a:ahLst/>
              <a:cxnLst>
                <a:cxn ang="0">
                  <a:pos x="38" y="26"/>
                </a:cxn>
                <a:cxn ang="0">
                  <a:pos x="24" y="55"/>
                </a:cxn>
                <a:cxn ang="0">
                  <a:pos x="20" y="58"/>
                </a:cxn>
                <a:cxn ang="0">
                  <a:pos x="16" y="55"/>
                </a:cxn>
                <a:cxn ang="0">
                  <a:pos x="2" y="26"/>
                </a:cxn>
                <a:cxn ang="0">
                  <a:pos x="0" y="19"/>
                </a:cxn>
                <a:cxn ang="0">
                  <a:pos x="20" y="0"/>
                </a:cxn>
                <a:cxn ang="0">
                  <a:pos x="39" y="19"/>
                </a:cxn>
                <a:cxn ang="0">
                  <a:pos x="38" y="26"/>
                </a:cxn>
                <a:cxn ang="0">
                  <a:pos x="20" y="9"/>
                </a:cxn>
                <a:cxn ang="0">
                  <a:pos x="10" y="19"/>
                </a:cxn>
                <a:cxn ang="0">
                  <a:pos x="20" y="29"/>
                </a:cxn>
                <a:cxn ang="0">
                  <a:pos x="30" y="19"/>
                </a:cxn>
                <a:cxn ang="0">
                  <a:pos x="20" y="9"/>
                </a:cxn>
              </a:cxnLst>
              <a:rect l="0" t="0" r="r" b="b"/>
              <a:pathLst>
                <a:path w="39" h="58">
                  <a:moveTo>
                    <a:pt x="38" y="26"/>
                  </a:moveTo>
                  <a:cubicBezTo>
                    <a:pt x="24" y="55"/>
                    <a:pt x="24" y="55"/>
                    <a:pt x="24" y="55"/>
                  </a:cubicBezTo>
                  <a:cubicBezTo>
                    <a:pt x="23" y="57"/>
                    <a:pt x="22" y="58"/>
                    <a:pt x="20" y="58"/>
                  </a:cubicBezTo>
                  <a:cubicBezTo>
                    <a:pt x="18" y="58"/>
                    <a:pt x="16" y="57"/>
                    <a:pt x="16" y="55"/>
                  </a:cubicBezTo>
                  <a:cubicBezTo>
                    <a:pt x="2" y="26"/>
                    <a:pt x="2" y="26"/>
                    <a:pt x="2" y="26"/>
                  </a:cubicBezTo>
                  <a:cubicBezTo>
                    <a:pt x="1" y="24"/>
                    <a:pt x="0" y="21"/>
                    <a:pt x="0" y="19"/>
                  </a:cubicBezTo>
                  <a:cubicBezTo>
                    <a:pt x="0" y="8"/>
                    <a:pt x="9" y="0"/>
                    <a:pt x="20" y="0"/>
                  </a:cubicBezTo>
                  <a:cubicBezTo>
                    <a:pt x="31" y="0"/>
                    <a:pt x="39" y="8"/>
                    <a:pt x="39" y="19"/>
                  </a:cubicBezTo>
                  <a:cubicBezTo>
                    <a:pt x="39" y="21"/>
                    <a:pt x="39" y="24"/>
                    <a:pt x="38" y="26"/>
                  </a:cubicBezTo>
                  <a:close/>
                  <a:moveTo>
                    <a:pt x="20" y="9"/>
                  </a:moveTo>
                  <a:cubicBezTo>
                    <a:pt x="15" y="9"/>
                    <a:pt x="10" y="14"/>
                    <a:pt x="10" y="19"/>
                  </a:cubicBezTo>
                  <a:cubicBezTo>
                    <a:pt x="10" y="24"/>
                    <a:pt x="15" y="29"/>
                    <a:pt x="20" y="29"/>
                  </a:cubicBezTo>
                  <a:cubicBezTo>
                    <a:pt x="25" y="29"/>
                    <a:pt x="30" y="24"/>
                    <a:pt x="30" y="19"/>
                  </a:cubicBezTo>
                  <a:cubicBezTo>
                    <a:pt x="30" y="14"/>
                    <a:pt x="25" y="9"/>
                    <a:pt x="20" y="9"/>
                  </a:cubicBezTo>
                  <a:close/>
                </a:path>
              </a:pathLst>
            </a:custGeom>
            <a:solidFill>
              <a:schemeClr val="bg1"/>
            </a:solidFill>
            <a:ln w="9525">
              <a:noFill/>
              <a:round/>
            </a:ln>
          </p:spPr>
          <p:txBody>
            <a:bodyPr vert="horz" wrap="square" lIns="128580" tIns="64290" rIns="128580" bIns="64290" numCol="1" anchor="t" anchorCtr="0" compatLnSpc="1"/>
            <a:lstStyle/>
            <a:p>
              <a:pP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65" name="Group 123"/>
          <p:cNvGrpSpPr>
            <a:grpSpLocks noChangeAspect="1"/>
          </p:cNvGrpSpPr>
          <p:nvPr/>
        </p:nvGrpSpPr>
        <p:grpSpPr>
          <a:xfrm>
            <a:off x="1316805" y="2248173"/>
            <a:ext cx="555916" cy="540000"/>
            <a:chOff x="6299532" y="4190009"/>
            <a:chExt cx="469021" cy="455593"/>
          </a:xfrm>
        </p:grpSpPr>
        <p:sp>
          <p:nvSpPr>
            <p:cNvPr id="66" name="Oval 65"/>
            <p:cNvSpPr>
              <a:spLocks noChangeAspect="1"/>
            </p:cNvSpPr>
            <p:nvPr/>
          </p:nvSpPr>
          <p:spPr>
            <a:xfrm>
              <a:off x="6299532" y="4190009"/>
              <a:ext cx="469021" cy="455593"/>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7" name="Freeform 63"/>
            <p:cNvSpPr>
              <a:spLocks noEditPoints="1"/>
            </p:cNvSpPr>
            <p:nvPr/>
          </p:nvSpPr>
          <p:spPr bwMode="auto">
            <a:xfrm>
              <a:off x="6386874" y="4310694"/>
              <a:ext cx="294337" cy="214222"/>
            </a:xfrm>
            <a:custGeom>
              <a:avLst/>
              <a:gdLst/>
              <a:ahLst/>
              <a:cxnLst>
                <a:cxn ang="0">
                  <a:pos x="62" y="57"/>
                </a:cxn>
                <a:cxn ang="0">
                  <a:pos x="18" y="57"/>
                </a:cxn>
                <a:cxn ang="0">
                  <a:pos x="0" y="39"/>
                </a:cxn>
                <a:cxn ang="0">
                  <a:pos x="11" y="23"/>
                </a:cxn>
                <a:cxn ang="0">
                  <a:pos x="11" y="21"/>
                </a:cxn>
                <a:cxn ang="0">
                  <a:pos x="31" y="0"/>
                </a:cxn>
                <a:cxn ang="0">
                  <a:pos x="50" y="13"/>
                </a:cxn>
                <a:cxn ang="0">
                  <a:pos x="57" y="11"/>
                </a:cxn>
                <a:cxn ang="0">
                  <a:pos x="67" y="21"/>
                </a:cxn>
                <a:cxn ang="0">
                  <a:pos x="66" y="27"/>
                </a:cxn>
                <a:cxn ang="0">
                  <a:pos x="78" y="42"/>
                </a:cxn>
                <a:cxn ang="0">
                  <a:pos x="62" y="57"/>
                </a:cxn>
                <a:cxn ang="0">
                  <a:pos x="51" y="31"/>
                </a:cxn>
                <a:cxn ang="0">
                  <a:pos x="42" y="31"/>
                </a:cxn>
                <a:cxn ang="0">
                  <a:pos x="42" y="17"/>
                </a:cxn>
                <a:cxn ang="0">
                  <a:pos x="40" y="16"/>
                </a:cxn>
                <a:cxn ang="0">
                  <a:pos x="33" y="16"/>
                </a:cxn>
                <a:cxn ang="0">
                  <a:pos x="31" y="17"/>
                </a:cxn>
                <a:cxn ang="0">
                  <a:pos x="31" y="31"/>
                </a:cxn>
                <a:cxn ang="0">
                  <a:pos x="22" y="31"/>
                </a:cxn>
                <a:cxn ang="0">
                  <a:pos x="21" y="33"/>
                </a:cxn>
                <a:cxn ang="0">
                  <a:pos x="21" y="34"/>
                </a:cxn>
                <a:cxn ang="0">
                  <a:pos x="36" y="48"/>
                </a:cxn>
                <a:cxn ang="0">
                  <a:pos x="36" y="48"/>
                </a:cxn>
                <a:cxn ang="0">
                  <a:pos x="37" y="48"/>
                </a:cxn>
                <a:cxn ang="0">
                  <a:pos x="51" y="34"/>
                </a:cxn>
                <a:cxn ang="0">
                  <a:pos x="52" y="33"/>
                </a:cxn>
                <a:cxn ang="0">
                  <a:pos x="51" y="31"/>
                </a:cxn>
              </a:cxnLst>
              <a:rect l="0" t="0" r="r" b="b"/>
              <a:pathLst>
                <a:path w="78" h="57">
                  <a:moveTo>
                    <a:pt x="62" y="57"/>
                  </a:moveTo>
                  <a:cubicBezTo>
                    <a:pt x="18" y="57"/>
                    <a:pt x="18" y="57"/>
                    <a:pt x="18" y="57"/>
                  </a:cubicBezTo>
                  <a:cubicBezTo>
                    <a:pt x="9" y="57"/>
                    <a:pt x="0" y="49"/>
                    <a:pt x="0" y="39"/>
                  </a:cubicBezTo>
                  <a:cubicBezTo>
                    <a:pt x="0" y="32"/>
                    <a:pt x="5" y="26"/>
                    <a:pt x="11" y="23"/>
                  </a:cubicBezTo>
                  <a:cubicBezTo>
                    <a:pt x="11" y="22"/>
                    <a:pt x="11" y="22"/>
                    <a:pt x="11" y="21"/>
                  </a:cubicBezTo>
                  <a:cubicBezTo>
                    <a:pt x="11" y="10"/>
                    <a:pt x="20" y="0"/>
                    <a:pt x="31" y="0"/>
                  </a:cubicBezTo>
                  <a:cubicBezTo>
                    <a:pt x="40" y="0"/>
                    <a:pt x="47" y="6"/>
                    <a:pt x="50" y="13"/>
                  </a:cubicBezTo>
                  <a:cubicBezTo>
                    <a:pt x="52" y="12"/>
                    <a:pt x="55" y="11"/>
                    <a:pt x="57" y="11"/>
                  </a:cubicBezTo>
                  <a:cubicBezTo>
                    <a:pt x="63" y="11"/>
                    <a:pt x="67" y="15"/>
                    <a:pt x="67" y="21"/>
                  </a:cubicBezTo>
                  <a:cubicBezTo>
                    <a:pt x="67" y="23"/>
                    <a:pt x="67" y="25"/>
                    <a:pt x="66" y="27"/>
                  </a:cubicBezTo>
                  <a:cubicBezTo>
                    <a:pt x="73" y="28"/>
                    <a:pt x="78" y="34"/>
                    <a:pt x="78" y="42"/>
                  </a:cubicBezTo>
                  <a:cubicBezTo>
                    <a:pt x="78" y="50"/>
                    <a:pt x="71" y="57"/>
                    <a:pt x="62" y="57"/>
                  </a:cubicBezTo>
                  <a:close/>
                  <a:moveTo>
                    <a:pt x="51" y="31"/>
                  </a:moveTo>
                  <a:cubicBezTo>
                    <a:pt x="42" y="31"/>
                    <a:pt x="42" y="31"/>
                    <a:pt x="42" y="31"/>
                  </a:cubicBezTo>
                  <a:cubicBezTo>
                    <a:pt x="42" y="17"/>
                    <a:pt x="42" y="17"/>
                    <a:pt x="42" y="17"/>
                  </a:cubicBezTo>
                  <a:cubicBezTo>
                    <a:pt x="42" y="16"/>
                    <a:pt x="41" y="16"/>
                    <a:pt x="40" y="16"/>
                  </a:cubicBezTo>
                  <a:cubicBezTo>
                    <a:pt x="33" y="16"/>
                    <a:pt x="33" y="16"/>
                    <a:pt x="33" y="16"/>
                  </a:cubicBezTo>
                  <a:cubicBezTo>
                    <a:pt x="32" y="16"/>
                    <a:pt x="31" y="16"/>
                    <a:pt x="31" y="17"/>
                  </a:cubicBezTo>
                  <a:cubicBezTo>
                    <a:pt x="31" y="31"/>
                    <a:pt x="31" y="31"/>
                    <a:pt x="31" y="31"/>
                  </a:cubicBezTo>
                  <a:cubicBezTo>
                    <a:pt x="22" y="31"/>
                    <a:pt x="22" y="31"/>
                    <a:pt x="22" y="31"/>
                  </a:cubicBezTo>
                  <a:cubicBezTo>
                    <a:pt x="22" y="31"/>
                    <a:pt x="21" y="32"/>
                    <a:pt x="21" y="33"/>
                  </a:cubicBezTo>
                  <a:cubicBezTo>
                    <a:pt x="21" y="33"/>
                    <a:pt x="21" y="33"/>
                    <a:pt x="21" y="34"/>
                  </a:cubicBezTo>
                  <a:cubicBezTo>
                    <a:pt x="36" y="48"/>
                    <a:pt x="36" y="48"/>
                    <a:pt x="36" y="48"/>
                  </a:cubicBezTo>
                  <a:cubicBezTo>
                    <a:pt x="36" y="48"/>
                    <a:pt x="36" y="48"/>
                    <a:pt x="36" y="48"/>
                  </a:cubicBezTo>
                  <a:cubicBezTo>
                    <a:pt x="37" y="48"/>
                    <a:pt x="37" y="48"/>
                    <a:pt x="37" y="48"/>
                  </a:cubicBezTo>
                  <a:cubicBezTo>
                    <a:pt x="51" y="34"/>
                    <a:pt x="51" y="34"/>
                    <a:pt x="51" y="34"/>
                  </a:cubicBezTo>
                  <a:cubicBezTo>
                    <a:pt x="52" y="33"/>
                    <a:pt x="52" y="33"/>
                    <a:pt x="52" y="33"/>
                  </a:cubicBezTo>
                  <a:cubicBezTo>
                    <a:pt x="52" y="32"/>
                    <a:pt x="51" y="31"/>
                    <a:pt x="51" y="31"/>
                  </a:cubicBezTo>
                  <a:close/>
                </a:path>
              </a:pathLst>
            </a:custGeom>
            <a:solidFill>
              <a:schemeClr val="bg1"/>
            </a:solidFill>
            <a:ln w="9525">
              <a:noFill/>
              <a:round/>
            </a:ln>
          </p:spPr>
          <p:txBody>
            <a:bodyPr vert="horz" wrap="square" lIns="128580" tIns="64290" rIns="128580" bIns="64290" numCol="1" anchor="t" anchorCtr="0" compatLnSpc="1"/>
            <a:lstStyle/>
            <a:p>
              <a:pP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68" name="Group 126"/>
          <p:cNvGrpSpPr>
            <a:grpSpLocks noChangeAspect="1"/>
          </p:cNvGrpSpPr>
          <p:nvPr/>
        </p:nvGrpSpPr>
        <p:grpSpPr>
          <a:xfrm>
            <a:off x="1316805" y="4617008"/>
            <a:ext cx="555916" cy="540000"/>
            <a:chOff x="7501792" y="3621100"/>
            <a:chExt cx="469021" cy="455593"/>
          </a:xfrm>
        </p:grpSpPr>
        <p:sp>
          <p:nvSpPr>
            <p:cNvPr id="69" name="Oval 68"/>
            <p:cNvSpPr>
              <a:spLocks noChangeAspect="1"/>
            </p:cNvSpPr>
            <p:nvPr/>
          </p:nvSpPr>
          <p:spPr>
            <a:xfrm>
              <a:off x="7501792" y="3621100"/>
              <a:ext cx="469021" cy="45559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0" name="Freeform 135"/>
            <p:cNvSpPr>
              <a:spLocks noEditPoints="1"/>
            </p:cNvSpPr>
            <p:nvPr/>
          </p:nvSpPr>
          <p:spPr bwMode="auto">
            <a:xfrm>
              <a:off x="7610890" y="3731421"/>
              <a:ext cx="250825" cy="23495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ln>
          </p:spPr>
          <p:txBody>
            <a:bodyPr vert="horz" wrap="square" lIns="128580" tIns="64290" rIns="128580" bIns="64290" numCol="1" anchor="t" anchorCtr="0" compatLnSpc="1"/>
            <a:lstStyle/>
            <a:p>
              <a:pP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grpSp>
      <p:grpSp>
        <p:nvGrpSpPr>
          <p:cNvPr id="71" name="Group 129"/>
          <p:cNvGrpSpPr>
            <a:grpSpLocks noChangeAspect="1"/>
          </p:cNvGrpSpPr>
          <p:nvPr/>
        </p:nvGrpSpPr>
        <p:grpSpPr>
          <a:xfrm>
            <a:off x="1316805" y="3680904"/>
            <a:ext cx="555916" cy="540000"/>
            <a:chOff x="7501792" y="2878680"/>
            <a:chExt cx="469021" cy="455593"/>
          </a:xfrm>
        </p:grpSpPr>
        <p:sp>
          <p:nvSpPr>
            <p:cNvPr id="72" name="Oval 71"/>
            <p:cNvSpPr>
              <a:spLocks noChangeAspect="1"/>
            </p:cNvSpPr>
            <p:nvPr/>
          </p:nvSpPr>
          <p:spPr>
            <a:xfrm>
              <a:off x="7501792" y="2878680"/>
              <a:ext cx="469021" cy="45559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3" name="Freeform 53"/>
            <p:cNvSpPr/>
            <p:nvPr/>
          </p:nvSpPr>
          <p:spPr bwMode="auto">
            <a:xfrm>
              <a:off x="7580281" y="2990787"/>
              <a:ext cx="312043" cy="231379"/>
            </a:xfrm>
            <a:custGeom>
              <a:avLst/>
              <a:gdLst/>
              <a:ahLst/>
              <a:cxnLst>
                <a:cxn ang="0">
                  <a:pos x="55" y="50"/>
                </a:cxn>
                <a:cxn ang="0">
                  <a:pos x="16" y="50"/>
                </a:cxn>
                <a:cxn ang="0">
                  <a:pos x="0" y="34"/>
                </a:cxn>
                <a:cxn ang="0">
                  <a:pos x="9" y="20"/>
                </a:cxn>
                <a:cxn ang="0">
                  <a:pos x="9" y="18"/>
                </a:cxn>
                <a:cxn ang="0">
                  <a:pos x="27" y="0"/>
                </a:cxn>
                <a:cxn ang="0">
                  <a:pos x="44" y="11"/>
                </a:cxn>
                <a:cxn ang="0">
                  <a:pos x="50" y="9"/>
                </a:cxn>
                <a:cxn ang="0">
                  <a:pos x="59" y="18"/>
                </a:cxn>
                <a:cxn ang="0">
                  <a:pos x="58" y="23"/>
                </a:cxn>
                <a:cxn ang="0">
                  <a:pos x="68" y="36"/>
                </a:cxn>
                <a:cxn ang="0">
                  <a:pos x="55" y="50"/>
                </a:cxn>
              </a:cxnLst>
              <a:rect l="0" t="0" r="r" b="b"/>
              <a:pathLst>
                <a:path w="68" h="50">
                  <a:moveTo>
                    <a:pt x="55" y="50"/>
                  </a:moveTo>
                  <a:cubicBezTo>
                    <a:pt x="16" y="50"/>
                    <a:pt x="16" y="50"/>
                    <a:pt x="16" y="50"/>
                  </a:cubicBezTo>
                  <a:cubicBezTo>
                    <a:pt x="7" y="50"/>
                    <a:pt x="0" y="43"/>
                    <a:pt x="0" y="34"/>
                  </a:cubicBezTo>
                  <a:cubicBezTo>
                    <a:pt x="0" y="28"/>
                    <a:pt x="4" y="22"/>
                    <a:pt x="9" y="20"/>
                  </a:cubicBezTo>
                  <a:cubicBezTo>
                    <a:pt x="9" y="19"/>
                    <a:pt x="9" y="19"/>
                    <a:pt x="9" y="18"/>
                  </a:cubicBezTo>
                  <a:cubicBezTo>
                    <a:pt x="9" y="8"/>
                    <a:pt x="17" y="0"/>
                    <a:pt x="27" y="0"/>
                  </a:cubicBezTo>
                  <a:cubicBezTo>
                    <a:pt x="35" y="0"/>
                    <a:pt x="41" y="5"/>
                    <a:pt x="44" y="11"/>
                  </a:cubicBezTo>
                  <a:cubicBezTo>
                    <a:pt x="46" y="10"/>
                    <a:pt x="48" y="9"/>
                    <a:pt x="50" y="9"/>
                  </a:cubicBezTo>
                  <a:cubicBezTo>
                    <a:pt x="55" y="9"/>
                    <a:pt x="59" y="13"/>
                    <a:pt x="59" y="18"/>
                  </a:cubicBezTo>
                  <a:cubicBezTo>
                    <a:pt x="59" y="20"/>
                    <a:pt x="59" y="22"/>
                    <a:pt x="58" y="23"/>
                  </a:cubicBezTo>
                  <a:cubicBezTo>
                    <a:pt x="64" y="25"/>
                    <a:pt x="68" y="30"/>
                    <a:pt x="68" y="36"/>
                  </a:cubicBezTo>
                  <a:cubicBezTo>
                    <a:pt x="68" y="44"/>
                    <a:pt x="62" y="50"/>
                    <a:pt x="55" y="50"/>
                  </a:cubicBezTo>
                  <a:close/>
                </a:path>
              </a:pathLst>
            </a:custGeom>
            <a:solidFill>
              <a:schemeClr val="bg1"/>
            </a:solidFill>
            <a:ln w="9525">
              <a:noFill/>
              <a:round/>
            </a:ln>
          </p:spPr>
          <p:txBody>
            <a:bodyPr vert="horz" wrap="square" lIns="128580" tIns="64290" rIns="128580" bIns="64290" numCol="1" anchor="t" anchorCtr="0" compatLnSpc="1"/>
            <a:lstStyle/>
            <a:p>
              <a:pPr>
                <a:lnSpc>
                  <a:spcPct val="120000"/>
                </a:lnSpc>
              </a:pPr>
              <a:endParaRPr lang="en-US" sz="800" dirty="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3" name="等腰三角形 2"/>
          <p:cNvSpPr/>
          <p:nvPr/>
        </p:nvSpPr>
        <p:spPr>
          <a:xfrm>
            <a:off x="965071" y="231949"/>
            <a:ext cx="275121" cy="289765"/>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 name="等腰三角形 3"/>
          <p:cNvSpPr/>
          <p:nvPr/>
        </p:nvSpPr>
        <p:spPr>
          <a:xfrm flipV="1">
            <a:off x="164679" y="577092"/>
            <a:ext cx="275121" cy="289765"/>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4" name="矩形 73"/>
          <p:cNvSpPr/>
          <p:nvPr/>
        </p:nvSpPr>
        <p:spPr>
          <a:xfrm>
            <a:off x="704" y="292648"/>
            <a:ext cx="12858046" cy="5208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1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5" name="平行四边形 74"/>
          <p:cNvSpPr/>
          <p:nvPr/>
        </p:nvSpPr>
        <p:spPr>
          <a:xfrm>
            <a:off x="301515" y="232173"/>
            <a:ext cx="802305" cy="633152"/>
          </a:xfrm>
          <a:prstGeom prst="parallelogram">
            <a:avLst>
              <a:gd name="adj" fmla="val 4820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6" name="TextBox 48"/>
          <p:cNvSpPr txBox="1"/>
          <p:nvPr/>
        </p:nvSpPr>
        <p:spPr>
          <a:xfrm>
            <a:off x="596727" y="303957"/>
            <a:ext cx="4324739" cy="430887"/>
          </a:xfrm>
          <a:prstGeom prst="rect">
            <a:avLst/>
          </a:prstGeom>
          <a:noFill/>
        </p:spPr>
        <p:txBody>
          <a:bodyPr wrap="square" lIns="0" tIns="0" rIns="0" bIns="0" rtlCol="0">
            <a:spAutoFit/>
          </a:bodyPr>
          <a:lstStyle/>
          <a:p>
            <a:r>
              <a:rPr lang="en-US" altLang="zh-CN"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6       </a:t>
            </a:r>
            <a:r>
              <a:rPr lang="zh-CN" altLang="en-US"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公平性</a:t>
            </a:r>
            <a:endParaRPr lang="en-GB" altLang="zh-CN" sz="28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pic>
        <p:nvPicPr>
          <p:cNvPr id="77" name="图片 76"/>
          <p:cNvPicPr>
            <a:picLocks noChangeAspect="1"/>
          </p:cNvPicPr>
          <p:nvPr/>
        </p:nvPicPr>
        <p:blipFill>
          <a:blip r:embed="rId3"/>
          <a:stretch>
            <a:fillRect/>
          </a:stretch>
        </p:blipFill>
        <p:spPr>
          <a:xfrm>
            <a:off x="12045999" y="87933"/>
            <a:ext cx="633413" cy="625961"/>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2047768"/>
            <a:ext cx="3651502" cy="365150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3651502" y="2047768"/>
            <a:ext cx="9207248" cy="36515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259"/>
          <p:cNvSpPr>
            <a:spLocks noChangeArrowheads="1"/>
          </p:cNvSpPr>
          <p:nvPr/>
        </p:nvSpPr>
        <p:spPr bwMode="auto">
          <a:xfrm>
            <a:off x="4053111" y="3257966"/>
            <a:ext cx="9587517" cy="12311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zh-CN" altLang="en-US" sz="8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谢谢专家们的审阅！</a:t>
            </a:r>
          </a:p>
        </p:txBody>
      </p:sp>
      <p:pic>
        <p:nvPicPr>
          <p:cNvPr id="2" name="图片 1"/>
          <p:cNvPicPr>
            <a:picLocks noChangeAspect="1"/>
          </p:cNvPicPr>
          <p:nvPr/>
        </p:nvPicPr>
        <p:blipFill>
          <a:blip r:embed="rId3"/>
          <a:stretch>
            <a:fillRect/>
          </a:stretch>
        </p:blipFill>
        <p:spPr>
          <a:xfrm>
            <a:off x="12045999" y="87933"/>
            <a:ext cx="633413" cy="625961"/>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MH_Others_1"/>
          <p:cNvSpPr txBox="1"/>
          <p:nvPr>
            <p:custDataLst>
              <p:tags r:id="rId1"/>
            </p:custDataLst>
          </p:nvPr>
        </p:nvSpPr>
        <p:spPr>
          <a:xfrm>
            <a:off x="1389093" y="2365799"/>
            <a:ext cx="3077903" cy="1769715"/>
          </a:xfrm>
          <a:prstGeom prst="rect">
            <a:avLst/>
          </a:prstGeom>
          <a:noFill/>
        </p:spPr>
        <p:txBody>
          <a:bodyPr vert="horz" wrap="square" lIns="0" tIns="0" rIns="0" bIns="0" rtlCol="0" anchor="ctr" anchorCtr="0">
            <a:spAutoFit/>
          </a:bodyPr>
          <a:lstStyle/>
          <a:p>
            <a:pPr algn="ctr"/>
            <a:r>
              <a:rPr lang="zh-CN" altLang="en-US" sz="11500" b="1" dirty="0">
                <a:solidFill>
                  <a:schemeClr val="accent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目录</a:t>
            </a:r>
          </a:p>
        </p:txBody>
      </p:sp>
      <p:sp>
        <p:nvSpPr>
          <p:cNvPr id="19" name="MH_Others_2"/>
          <p:cNvSpPr txBox="1"/>
          <p:nvPr>
            <p:custDataLst>
              <p:tags r:id="rId2"/>
            </p:custDataLst>
          </p:nvPr>
        </p:nvSpPr>
        <p:spPr>
          <a:xfrm>
            <a:off x="1278485" y="4221915"/>
            <a:ext cx="3299115" cy="677108"/>
          </a:xfrm>
          <a:prstGeom prst="rect">
            <a:avLst/>
          </a:prstGeom>
          <a:noFill/>
        </p:spPr>
        <p:txBody>
          <a:bodyPr wrap="square" lIns="0" tIns="0" rIns="0" bIns="0">
            <a:spAutoFit/>
          </a:bodyPr>
          <a:lstStyle/>
          <a:p>
            <a:pPr algn="ctr">
              <a:defRPr/>
            </a:pPr>
            <a:r>
              <a:rPr lang="en-US" altLang="zh-CN" sz="4400" b="1" dirty="0">
                <a:solidFill>
                  <a:schemeClr val="accent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CONTENTS</a:t>
            </a:r>
            <a:endParaRPr lang="zh-CN" altLang="en-US" sz="4400" b="1" dirty="0">
              <a:solidFill>
                <a:schemeClr val="accent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endParaRPr>
          </a:p>
        </p:txBody>
      </p:sp>
      <p:sp>
        <p:nvSpPr>
          <p:cNvPr id="2" name="矩形 1"/>
          <p:cNvSpPr/>
          <p:nvPr/>
        </p:nvSpPr>
        <p:spPr>
          <a:xfrm>
            <a:off x="5061300" y="952029"/>
            <a:ext cx="7797098" cy="5832648"/>
          </a:xfrm>
          <a:prstGeom prst="rect">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p>
        </p:txBody>
      </p:sp>
      <p:sp>
        <p:nvSpPr>
          <p:cNvPr id="3" name="MH_Entry_1"/>
          <p:cNvSpPr/>
          <p:nvPr>
            <p:custDataLst>
              <p:tags r:id="rId3"/>
            </p:custDataLst>
          </p:nvPr>
        </p:nvSpPr>
        <p:spPr>
          <a:xfrm>
            <a:off x="6195217" y="1191796"/>
            <a:ext cx="3618534" cy="553998"/>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r>
              <a:rPr lang="en-US" altLang="zh-CN" sz="36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1</a:t>
            </a:r>
            <a:r>
              <a:rPr lang="zh-CN" altLang="en-US" sz="36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、药品基本情况</a:t>
            </a:r>
          </a:p>
        </p:txBody>
      </p:sp>
      <p:sp>
        <p:nvSpPr>
          <p:cNvPr id="5" name="MH_Entry_2"/>
          <p:cNvSpPr/>
          <p:nvPr>
            <p:custDataLst>
              <p:tags r:id="rId4"/>
            </p:custDataLst>
          </p:nvPr>
        </p:nvSpPr>
        <p:spPr>
          <a:xfrm>
            <a:off x="6195217" y="2061267"/>
            <a:ext cx="3618534" cy="553998"/>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lvl="0"/>
            <a:r>
              <a:rPr lang="en-US" altLang="zh-CN" sz="36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2</a:t>
            </a:r>
            <a:r>
              <a:rPr lang="zh-CN" altLang="en-US" sz="36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、安全性</a:t>
            </a:r>
          </a:p>
        </p:txBody>
      </p:sp>
      <p:sp>
        <p:nvSpPr>
          <p:cNvPr id="6" name="MH_Entry_3"/>
          <p:cNvSpPr/>
          <p:nvPr>
            <p:custDataLst>
              <p:tags r:id="rId5"/>
            </p:custDataLst>
          </p:nvPr>
        </p:nvSpPr>
        <p:spPr>
          <a:xfrm>
            <a:off x="6195217" y="2930735"/>
            <a:ext cx="3618534" cy="553998"/>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lvl="0"/>
            <a:r>
              <a:rPr lang="en-US" altLang="zh-CN" sz="36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3</a:t>
            </a:r>
            <a:r>
              <a:rPr lang="zh-CN" altLang="en-US" sz="36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、有效性</a:t>
            </a:r>
          </a:p>
        </p:txBody>
      </p:sp>
      <p:sp>
        <p:nvSpPr>
          <p:cNvPr id="7" name="MH_Entry_4"/>
          <p:cNvSpPr/>
          <p:nvPr>
            <p:custDataLst>
              <p:tags r:id="rId6"/>
            </p:custDataLst>
          </p:nvPr>
        </p:nvSpPr>
        <p:spPr>
          <a:xfrm>
            <a:off x="6230583" y="4669671"/>
            <a:ext cx="3618534" cy="553998"/>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lvl="0"/>
            <a:r>
              <a:rPr lang="en-US" altLang="zh-CN" sz="36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5</a:t>
            </a:r>
            <a:r>
              <a:rPr lang="zh-CN" altLang="en-US" sz="36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、创新性</a:t>
            </a:r>
          </a:p>
        </p:txBody>
      </p:sp>
      <p:sp>
        <p:nvSpPr>
          <p:cNvPr id="8" name="MH_Entry_4"/>
          <p:cNvSpPr/>
          <p:nvPr>
            <p:custDataLst>
              <p:tags r:id="rId7"/>
            </p:custDataLst>
          </p:nvPr>
        </p:nvSpPr>
        <p:spPr>
          <a:xfrm>
            <a:off x="6230583" y="5539140"/>
            <a:ext cx="3618534" cy="553998"/>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lvl="0"/>
            <a:r>
              <a:rPr lang="en-US" altLang="zh-CN" sz="36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6</a:t>
            </a:r>
            <a:r>
              <a:rPr lang="zh-CN" altLang="en-US" sz="36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、公平性</a:t>
            </a:r>
          </a:p>
        </p:txBody>
      </p:sp>
      <p:sp>
        <p:nvSpPr>
          <p:cNvPr id="10" name="MH_Entry_4"/>
          <p:cNvSpPr/>
          <p:nvPr>
            <p:custDataLst>
              <p:tags r:id="rId8"/>
            </p:custDataLst>
          </p:nvPr>
        </p:nvSpPr>
        <p:spPr>
          <a:xfrm>
            <a:off x="6209878" y="3800203"/>
            <a:ext cx="3618534" cy="553998"/>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spAutoFit/>
          </a:bodyPr>
          <a:lstStyle/>
          <a:p>
            <a:pPr lvl="0"/>
            <a:r>
              <a:rPr lang="en-US" altLang="zh-CN" sz="36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4</a:t>
            </a:r>
            <a:r>
              <a:rPr lang="zh-CN" altLang="en-US" sz="36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、经济性</a:t>
            </a:r>
          </a:p>
        </p:txBody>
      </p:sp>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等腰三角形 3"/>
          <p:cNvSpPr/>
          <p:nvPr/>
        </p:nvSpPr>
        <p:spPr>
          <a:xfrm>
            <a:off x="965071" y="231949"/>
            <a:ext cx="275121" cy="289765"/>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 name="等腰三角形 4"/>
          <p:cNvSpPr/>
          <p:nvPr/>
        </p:nvSpPr>
        <p:spPr>
          <a:xfrm flipV="1">
            <a:off x="164679" y="577092"/>
            <a:ext cx="275121" cy="289765"/>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6" name="矩形 45"/>
          <p:cNvSpPr/>
          <p:nvPr/>
        </p:nvSpPr>
        <p:spPr>
          <a:xfrm>
            <a:off x="704" y="292648"/>
            <a:ext cx="12858046" cy="5208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1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 name="平行四边形 5"/>
          <p:cNvSpPr/>
          <p:nvPr/>
        </p:nvSpPr>
        <p:spPr>
          <a:xfrm>
            <a:off x="301515" y="232173"/>
            <a:ext cx="802305" cy="633152"/>
          </a:xfrm>
          <a:prstGeom prst="parallelogram">
            <a:avLst>
              <a:gd name="adj" fmla="val 4820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9" name="TextBox 48"/>
          <p:cNvSpPr txBox="1"/>
          <p:nvPr/>
        </p:nvSpPr>
        <p:spPr>
          <a:xfrm>
            <a:off x="592468" y="303957"/>
            <a:ext cx="4324739" cy="430887"/>
          </a:xfrm>
          <a:prstGeom prst="rect">
            <a:avLst/>
          </a:prstGeom>
          <a:noFill/>
        </p:spPr>
        <p:txBody>
          <a:bodyPr wrap="square" lIns="0" tIns="0" rIns="0" bIns="0" rtlCol="0">
            <a:spAutoFit/>
          </a:bodyPr>
          <a:lstStyle/>
          <a:p>
            <a:r>
              <a:rPr lang="en-US" altLang="zh-CN"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1</a:t>
            </a:r>
            <a:r>
              <a:rPr lang="zh-CN" altLang="en-US"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      药品基本情况</a:t>
            </a:r>
            <a:endParaRPr lang="en-GB" altLang="zh-CN" sz="28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graphicFrame>
        <p:nvGraphicFramePr>
          <p:cNvPr id="7" name="表格 17"/>
          <p:cNvGraphicFramePr>
            <a:graphicFrameLocks noGrp="1"/>
          </p:cNvGraphicFramePr>
          <p:nvPr>
            <p:custDataLst>
              <p:tags r:id="rId1"/>
            </p:custDataLst>
            <p:extLst>
              <p:ext uri="{D42A27DB-BD31-4B8C-83A1-F6EECF244321}">
                <p14:modId xmlns:p14="http://schemas.microsoft.com/office/powerpoint/2010/main" val="775010459"/>
              </p:ext>
            </p:extLst>
          </p:nvPr>
        </p:nvGraphicFramePr>
        <p:xfrm>
          <a:off x="755978" y="1158762"/>
          <a:ext cx="11362029" cy="5553907"/>
        </p:xfrm>
        <a:graphic>
          <a:graphicData uri="http://schemas.openxmlformats.org/drawingml/2006/table">
            <a:tbl>
              <a:tblPr firstRow="1" bandRow="1">
                <a:effectLst/>
                <a:tableStyleId>{5C22544A-7EE6-4342-B048-85BDC9FD1C3A}</a:tableStyleId>
              </a:tblPr>
              <a:tblGrid>
                <a:gridCol w="2771823">
                  <a:extLst>
                    <a:ext uri="{9D8B030D-6E8A-4147-A177-3AD203B41FA5}">
                      <a16:colId xmlns:a16="http://schemas.microsoft.com/office/drawing/2014/main" val="20000"/>
                    </a:ext>
                  </a:extLst>
                </a:gridCol>
                <a:gridCol w="2482408">
                  <a:extLst>
                    <a:ext uri="{9D8B030D-6E8A-4147-A177-3AD203B41FA5}">
                      <a16:colId xmlns:a16="http://schemas.microsoft.com/office/drawing/2014/main" val="20001"/>
                    </a:ext>
                  </a:extLst>
                </a:gridCol>
                <a:gridCol w="4137112">
                  <a:extLst>
                    <a:ext uri="{9D8B030D-6E8A-4147-A177-3AD203B41FA5}">
                      <a16:colId xmlns:a16="http://schemas.microsoft.com/office/drawing/2014/main" val="20002"/>
                    </a:ext>
                  </a:extLst>
                </a:gridCol>
                <a:gridCol w="1970686">
                  <a:extLst>
                    <a:ext uri="{9D8B030D-6E8A-4147-A177-3AD203B41FA5}">
                      <a16:colId xmlns:a16="http://schemas.microsoft.com/office/drawing/2014/main" val="20003"/>
                    </a:ext>
                  </a:extLst>
                </a:gridCol>
              </a:tblGrid>
              <a:tr h="391266">
                <a:tc>
                  <a:txBody>
                    <a:bodyPr/>
                    <a:lstStyle/>
                    <a:p>
                      <a:pPr algn="ctr"/>
                      <a:r>
                        <a:rPr lang="zh-CN" altLang="en-US" sz="18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通用名称</a:t>
                      </a:r>
                    </a:p>
                  </a:txBody>
                  <a:tcPr anchor="ctr">
                    <a:lnL w="3175" cap="flat" cmpd="sng" algn="ctr">
                      <a:solidFill>
                        <a:schemeClr val="tx1"/>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69274"/>
                    </a:solidFill>
                  </a:tcPr>
                </a:tc>
                <a:tc gridSpan="3">
                  <a:txBody>
                    <a:bodyPr/>
                    <a:lstStyle/>
                    <a:p>
                      <a:r>
                        <a:rPr lang="zh-CN" altLang="en-US" sz="1800" b="0" dirty="0">
                          <a:solidFill>
                            <a:schemeClr val="bg2">
                              <a:lumMod val="25000"/>
                            </a:schemeClr>
                          </a:solidFill>
                          <a:latin typeface="微软雅黑" panose="020B0503020204020204" pitchFamily="34" charset="-122"/>
                          <a:ea typeface="微软雅黑" panose="020B0503020204020204" pitchFamily="34" charset="-122"/>
                        </a:rPr>
                        <a:t>骨化三醇口服溶液</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zh-CN"/>
                    </a:p>
                  </a:txBody>
                  <a:tcPr/>
                </a:tc>
                <a:tc hMerge="1">
                  <a:txBody>
                    <a:bodyPr/>
                    <a:lstStyle/>
                    <a:p>
                      <a:endParaRPr lang="zh-CN"/>
                    </a:p>
                  </a:txBody>
                  <a:tcPr>
                    <a:lnL w="6350" cap="flat" cmpd="sng" algn="ctr">
                      <a:solidFill>
                        <a:schemeClr val="bg1">
                          <a:lumMod val="85000"/>
                        </a:schemeClr>
                      </a:solidFill>
                      <a:prstDash val="solid"/>
                      <a:round/>
                      <a:headEnd type="none" w="med" len="med"/>
                      <a:tailEnd type="none" w="med" len="med"/>
                    </a:lnL>
                  </a:tcPr>
                </a:tc>
                <a:extLst>
                  <a:ext uri="{0D108BD9-81ED-4DB2-BD59-A6C34878D82A}">
                    <a16:rowId xmlns:a16="http://schemas.microsoft.com/office/drawing/2014/main" val="10000"/>
                  </a:ext>
                </a:extLst>
              </a:tr>
              <a:tr h="391266">
                <a:tc>
                  <a:txBody>
                    <a:bodyPr/>
                    <a:lstStyle/>
                    <a:p>
                      <a:pPr algn="ctr"/>
                      <a:r>
                        <a:rPr lang="zh-CN" altLang="en-US" sz="18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注册规格</a:t>
                      </a:r>
                    </a:p>
                  </a:txBody>
                  <a:tcPr anchor="ctr">
                    <a:lnL w="3175" cap="flat" cmpd="sng" algn="ctr">
                      <a:solidFill>
                        <a:schemeClr val="tx1"/>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69274"/>
                    </a:solidFill>
                  </a:tcPr>
                </a:tc>
                <a:tc gridSpan="3">
                  <a:txBody>
                    <a:bodyPr/>
                    <a:lstStyle/>
                    <a:p>
                      <a:r>
                        <a:rPr lang="en-US" altLang="zh-CN" sz="1800" b="0" dirty="0">
                          <a:solidFill>
                            <a:schemeClr val="bg2">
                              <a:lumMod val="25000"/>
                            </a:schemeClr>
                          </a:solidFill>
                          <a:latin typeface="微软雅黑" panose="020B0503020204020204" pitchFamily="34" charset="-122"/>
                          <a:ea typeface="微软雅黑" panose="020B0503020204020204" pitchFamily="34" charset="-122"/>
                        </a:rPr>
                        <a:t>15ml:15</a:t>
                      </a:r>
                      <a:r>
                        <a:rPr lang="el-GR" altLang="zh-CN" sz="1800" b="0" dirty="0">
                          <a:solidFill>
                            <a:schemeClr val="bg2">
                              <a:lumMod val="25000"/>
                            </a:schemeClr>
                          </a:solidFill>
                          <a:latin typeface="微软雅黑" panose="020B0503020204020204" pitchFamily="34" charset="-122"/>
                          <a:ea typeface="微软雅黑" panose="020B0503020204020204" pitchFamily="34" charset="-122"/>
                        </a:rPr>
                        <a:t>μ</a:t>
                      </a:r>
                      <a:r>
                        <a:rPr lang="en-US" altLang="zh-CN" sz="1800" b="0" dirty="0">
                          <a:solidFill>
                            <a:schemeClr val="bg2">
                              <a:lumMod val="25000"/>
                            </a:schemeClr>
                          </a:solidFill>
                          <a:latin typeface="微软雅黑" panose="020B0503020204020204" pitchFamily="34" charset="-122"/>
                          <a:ea typeface="微软雅黑" panose="020B0503020204020204" pitchFamily="34" charset="-122"/>
                        </a:rPr>
                        <a:t>g</a:t>
                      </a:r>
                      <a:endParaRPr lang="zh-CN" altLang="en-US" sz="1800" b="0" dirty="0">
                        <a:solidFill>
                          <a:schemeClr val="bg2">
                            <a:lumMod val="25000"/>
                          </a:schemeClr>
                        </a:solidFill>
                        <a:latin typeface="微软雅黑" panose="020B0503020204020204" pitchFamily="34" charset="-122"/>
                        <a:ea typeface="微软雅黑" panose="020B0503020204020204" pitchFamily="34" charset="-122"/>
                      </a:endParaRP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zh-CN"/>
                    </a:p>
                  </a:txBody>
                  <a:tcPr/>
                </a:tc>
                <a:tc hMerge="1">
                  <a:txBody>
                    <a:bodyPr/>
                    <a:lstStyle/>
                    <a:p>
                      <a:endParaRPr lang="zh-CN"/>
                    </a:p>
                  </a:txBody>
                  <a:tcPr>
                    <a:lnL w="6350" cap="flat" cmpd="sng" algn="ctr">
                      <a:solidFill>
                        <a:schemeClr val="bg1">
                          <a:lumMod val="85000"/>
                        </a:schemeClr>
                      </a:solidFill>
                      <a:prstDash val="solid"/>
                      <a:round/>
                      <a:headEnd type="none" w="med" len="med"/>
                      <a:tailEnd type="none" w="med" len="med"/>
                    </a:lnL>
                  </a:tcPr>
                </a:tc>
                <a:extLst>
                  <a:ext uri="{0D108BD9-81ED-4DB2-BD59-A6C34878D82A}">
                    <a16:rowId xmlns:a16="http://schemas.microsoft.com/office/drawing/2014/main" val="10001"/>
                  </a:ext>
                </a:extLst>
              </a:tr>
              <a:tr h="2151963">
                <a:tc>
                  <a:txBody>
                    <a:bodyPr/>
                    <a:lstStyle/>
                    <a:p>
                      <a:pPr algn="ctr"/>
                      <a:r>
                        <a:rPr lang="zh-CN" altLang="en-US" sz="18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适应症</a:t>
                      </a:r>
                    </a:p>
                  </a:txBody>
                  <a:tcPr anchor="ctr">
                    <a:lnL w="3175" cap="flat" cmpd="sng" algn="ctr">
                      <a:solidFill>
                        <a:schemeClr val="tx1"/>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69274"/>
                    </a:solidFill>
                  </a:tcPr>
                </a:tc>
                <a:tc gridSpan="3">
                  <a:txBody>
                    <a:bodyPr/>
                    <a:lstStyle/>
                    <a:p>
                      <a:r>
                        <a:rPr lang="en-US" altLang="zh-CN" sz="1800" b="0" kern="1200" dirty="0">
                          <a:solidFill>
                            <a:srgbClr val="EA501A"/>
                          </a:solidFill>
                          <a:latin typeface="微软雅黑" panose="020B0503020204020204" pitchFamily="34" charset="-122"/>
                          <a:ea typeface="微软雅黑" panose="020B0503020204020204" pitchFamily="34" charset="-122"/>
                          <a:cs typeface="+mn-cs"/>
                        </a:rPr>
                        <a:t>1.</a:t>
                      </a:r>
                      <a:r>
                        <a:rPr lang="zh-CN" altLang="en-US" sz="1800" b="0" kern="1200" dirty="0">
                          <a:solidFill>
                            <a:srgbClr val="EA501A"/>
                          </a:solidFill>
                          <a:latin typeface="微软雅黑" panose="020B0503020204020204" pitchFamily="34" charset="-122"/>
                          <a:ea typeface="微软雅黑" panose="020B0503020204020204" pitchFamily="34" charset="-122"/>
                          <a:cs typeface="+mn-cs"/>
                        </a:rPr>
                        <a:t>绝经后骨质疏松；</a:t>
                      </a:r>
                    </a:p>
                    <a:p>
                      <a:r>
                        <a:rPr lang="en-US" altLang="zh-CN" sz="1800" b="0" kern="1200" dirty="0">
                          <a:solidFill>
                            <a:srgbClr val="EA501A"/>
                          </a:solidFill>
                          <a:latin typeface="微软雅黑" panose="020B0503020204020204" pitchFamily="34" charset="-122"/>
                          <a:ea typeface="微软雅黑" panose="020B0503020204020204" pitchFamily="34" charset="-122"/>
                          <a:cs typeface="+mn-cs"/>
                        </a:rPr>
                        <a:t>2.</a:t>
                      </a:r>
                      <a:r>
                        <a:rPr lang="zh-CN" altLang="en-US" sz="1800" b="0" kern="1200" dirty="0">
                          <a:solidFill>
                            <a:srgbClr val="EA501A"/>
                          </a:solidFill>
                          <a:latin typeface="微软雅黑" panose="020B0503020204020204" pitchFamily="34" charset="-122"/>
                          <a:ea typeface="微软雅黑" panose="020B0503020204020204" pitchFamily="34" charset="-122"/>
                          <a:cs typeface="+mn-cs"/>
                        </a:rPr>
                        <a:t>慢性肾功能衰竭，尤其是接受血液透析患者之肾性骨营养不良症；</a:t>
                      </a:r>
                    </a:p>
                    <a:p>
                      <a:r>
                        <a:rPr lang="en-US" altLang="zh-CN" sz="1800" b="0" kern="1200" dirty="0">
                          <a:solidFill>
                            <a:srgbClr val="EA501A"/>
                          </a:solidFill>
                          <a:latin typeface="微软雅黑" panose="020B0503020204020204" pitchFamily="34" charset="-122"/>
                          <a:ea typeface="微软雅黑" panose="020B0503020204020204" pitchFamily="34" charset="-122"/>
                          <a:cs typeface="+mn-cs"/>
                        </a:rPr>
                        <a:t>3.</a:t>
                      </a:r>
                      <a:r>
                        <a:rPr lang="zh-CN" altLang="en-US" sz="1800" b="0" kern="1200" dirty="0">
                          <a:solidFill>
                            <a:srgbClr val="EA501A"/>
                          </a:solidFill>
                          <a:latin typeface="微软雅黑" panose="020B0503020204020204" pitchFamily="34" charset="-122"/>
                          <a:ea typeface="微软雅黑" panose="020B0503020204020204" pitchFamily="34" charset="-122"/>
                          <a:cs typeface="+mn-cs"/>
                        </a:rPr>
                        <a:t>术后甲状旁腺功能低下；</a:t>
                      </a:r>
                    </a:p>
                    <a:p>
                      <a:r>
                        <a:rPr lang="en-US" altLang="zh-CN" sz="1800" b="0" kern="1200" dirty="0">
                          <a:solidFill>
                            <a:srgbClr val="EA501A"/>
                          </a:solidFill>
                          <a:latin typeface="微软雅黑" panose="020B0503020204020204" pitchFamily="34" charset="-122"/>
                          <a:ea typeface="微软雅黑" panose="020B0503020204020204" pitchFamily="34" charset="-122"/>
                          <a:cs typeface="+mn-cs"/>
                        </a:rPr>
                        <a:t>4.</a:t>
                      </a:r>
                      <a:r>
                        <a:rPr lang="zh-CN" altLang="en-US" sz="1800" b="0" kern="1200" dirty="0">
                          <a:solidFill>
                            <a:srgbClr val="EA501A"/>
                          </a:solidFill>
                          <a:latin typeface="微软雅黑" panose="020B0503020204020204" pitchFamily="34" charset="-122"/>
                          <a:ea typeface="微软雅黑" panose="020B0503020204020204" pitchFamily="34" charset="-122"/>
                          <a:cs typeface="+mn-cs"/>
                        </a:rPr>
                        <a:t>特发性甲状旁腺功能低下；</a:t>
                      </a:r>
                    </a:p>
                    <a:p>
                      <a:r>
                        <a:rPr lang="en-US" altLang="zh-CN" sz="1800" b="0" kern="1200" dirty="0">
                          <a:solidFill>
                            <a:srgbClr val="EA501A"/>
                          </a:solidFill>
                          <a:latin typeface="微软雅黑" panose="020B0503020204020204" pitchFamily="34" charset="-122"/>
                          <a:ea typeface="微软雅黑" panose="020B0503020204020204" pitchFamily="34" charset="-122"/>
                          <a:cs typeface="+mn-cs"/>
                        </a:rPr>
                        <a:t>5.</a:t>
                      </a:r>
                      <a:r>
                        <a:rPr lang="zh-CN" altLang="en-US" sz="1800" b="0" kern="1200" dirty="0">
                          <a:solidFill>
                            <a:srgbClr val="EA501A"/>
                          </a:solidFill>
                          <a:latin typeface="微软雅黑" panose="020B0503020204020204" pitchFamily="34" charset="-122"/>
                          <a:ea typeface="微软雅黑" panose="020B0503020204020204" pitchFamily="34" charset="-122"/>
                          <a:cs typeface="+mn-cs"/>
                        </a:rPr>
                        <a:t>假性甲状旁腺功能低下；</a:t>
                      </a:r>
                    </a:p>
                    <a:p>
                      <a:r>
                        <a:rPr lang="en-US" altLang="zh-CN" sz="1800" b="0" kern="1200" dirty="0">
                          <a:solidFill>
                            <a:srgbClr val="EA501A"/>
                          </a:solidFill>
                          <a:latin typeface="微软雅黑" panose="020B0503020204020204" pitchFamily="34" charset="-122"/>
                          <a:ea typeface="微软雅黑" panose="020B0503020204020204" pitchFamily="34" charset="-122"/>
                          <a:cs typeface="+mn-cs"/>
                        </a:rPr>
                        <a:t>6.</a:t>
                      </a:r>
                      <a:r>
                        <a:rPr lang="zh-CN" altLang="en-US" sz="1800" b="0" kern="1200" dirty="0">
                          <a:solidFill>
                            <a:srgbClr val="EA501A"/>
                          </a:solidFill>
                          <a:latin typeface="微软雅黑" panose="020B0503020204020204" pitchFamily="34" charset="-122"/>
                          <a:ea typeface="微软雅黑" panose="020B0503020204020204" pitchFamily="34" charset="-122"/>
                          <a:cs typeface="+mn-cs"/>
                        </a:rPr>
                        <a:t>维生素</a:t>
                      </a:r>
                      <a:r>
                        <a:rPr lang="en-US" altLang="zh-CN" sz="1800" b="0" kern="1200" dirty="0">
                          <a:solidFill>
                            <a:srgbClr val="EA501A"/>
                          </a:solidFill>
                          <a:latin typeface="微软雅黑" panose="020B0503020204020204" pitchFamily="34" charset="-122"/>
                          <a:ea typeface="微软雅黑" panose="020B0503020204020204" pitchFamily="34" charset="-122"/>
                          <a:cs typeface="+mn-cs"/>
                        </a:rPr>
                        <a:t>D</a:t>
                      </a:r>
                      <a:r>
                        <a:rPr lang="zh-CN" altLang="en-US" sz="1800" b="0" kern="1200" dirty="0">
                          <a:solidFill>
                            <a:srgbClr val="EA501A"/>
                          </a:solidFill>
                          <a:latin typeface="微软雅黑" panose="020B0503020204020204" pitchFamily="34" charset="-122"/>
                          <a:ea typeface="微软雅黑" panose="020B0503020204020204" pitchFamily="34" charset="-122"/>
                          <a:cs typeface="+mn-cs"/>
                        </a:rPr>
                        <a:t>依赖性佝偻病；</a:t>
                      </a:r>
                    </a:p>
                    <a:p>
                      <a:r>
                        <a:rPr lang="en-US" altLang="zh-CN" sz="1800" b="0" kern="1200" dirty="0">
                          <a:solidFill>
                            <a:srgbClr val="EA501A"/>
                          </a:solidFill>
                          <a:latin typeface="微软雅黑" panose="020B0503020204020204" pitchFamily="34" charset="-122"/>
                          <a:ea typeface="微软雅黑" panose="020B0503020204020204" pitchFamily="34" charset="-122"/>
                          <a:cs typeface="+mn-cs"/>
                        </a:rPr>
                        <a:t>7.</a:t>
                      </a:r>
                      <a:r>
                        <a:rPr lang="zh-CN" altLang="en-US" sz="1800" b="0" kern="1200" dirty="0">
                          <a:solidFill>
                            <a:srgbClr val="EA501A"/>
                          </a:solidFill>
                          <a:latin typeface="微软雅黑" panose="020B0503020204020204" pitchFamily="34" charset="-122"/>
                          <a:ea typeface="微软雅黑" panose="020B0503020204020204" pitchFamily="34" charset="-122"/>
                          <a:cs typeface="+mn-cs"/>
                        </a:rPr>
                        <a:t>低血磷性维生素</a:t>
                      </a:r>
                      <a:r>
                        <a:rPr lang="en-US" altLang="zh-CN" sz="1800" b="0" kern="1200" dirty="0">
                          <a:solidFill>
                            <a:srgbClr val="EA501A"/>
                          </a:solidFill>
                          <a:latin typeface="微软雅黑" panose="020B0503020204020204" pitchFamily="34" charset="-122"/>
                          <a:ea typeface="微软雅黑" panose="020B0503020204020204" pitchFamily="34" charset="-122"/>
                          <a:cs typeface="+mn-cs"/>
                        </a:rPr>
                        <a:t>D</a:t>
                      </a:r>
                      <a:r>
                        <a:rPr lang="zh-CN" altLang="en-US" sz="1800" b="0" kern="1200" dirty="0">
                          <a:solidFill>
                            <a:srgbClr val="EA501A"/>
                          </a:solidFill>
                          <a:latin typeface="微软雅黑" panose="020B0503020204020204" pitchFamily="34" charset="-122"/>
                          <a:ea typeface="微软雅黑" panose="020B0503020204020204" pitchFamily="34" charset="-122"/>
                          <a:cs typeface="+mn-cs"/>
                        </a:rPr>
                        <a:t>抵抗型佝偻病等</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zh-CN"/>
                    </a:p>
                  </a:txBody>
                  <a:tcPr/>
                </a:tc>
                <a:tc hMerge="1">
                  <a:txBody>
                    <a:bodyPr/>
                    <a:lstStyle/>
                    <a:p>
                      <a:endParaRPr lang="zh-CN"/>
                    </a:p>
                  </a:txBody>
                  <a:tcPr>
                    <a:lnL w="6350" cap="flat" cmpd="sng" algn="ctr">
                      <a:solidFill>
                        <a:schemeClr val="bg1">
                          <a:lumMod val="85000"/>
                        </a:schemeClr>
                      </a:solidFill>
                      <a:prstDash val="solid"/>
                      <a:round/>
                      <a:headEnd type="none" w="med" len="med"/>
                      <a:tailEnd type="none" w="med" len="med"/>
                    </a:lnL>
                  </a:tcPr>
                </a:tc>
                <a:extLst>
                  <a:ext uri="{0D108BD9-81ED-4DB2-BD59-A6C34878D82A}">
                    <a16:rowId xmlns:a16="http://schemas.microsoft.com/office/drawing/2014/main" val="10002"/>
                  </a:ext>
                </a:extLst>
              </a:tr>
              <a:tr h="1202175">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8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用法用量</a:t>
                      </a:r>
                    </a:p>
                  </a:txBody>
                  <a:tcPr anchor="ctr">
                    <a:lnL w="3175" cap="flat" cmpd="sng" algn="ctr">
                      <a:solidFill>
                        <a:schemeClr val="tx1"/>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69274"/>
                    </a:solidFill>
                  </a:tcPr>
                </a:tc>
                <a:tc gridSpan="3">
                  <a:txBody>
                    <a:bodyPr/>
                    <a:lstStyle/>
                    <a:p>
                      <a:r>
                        <a:rPr lang="zh-CN" altLang="en-US" sz="1600" b="0" kern="1200" dirty="0">
                          <a:solidFill>
                            <a:schemeClr val="bg2">
                              <a:lumMod val="25000"/>
                            </a:schemeClr>
                          </a:solidFill>
                          <a:latin typeface="微软雅黑" panose="020B0503020204020204" pitchFamily="34" charset="-122"/>
                          <a:ea typeface="微软雅黑" panose="020B0503020204020204" pitchFamily="34" charset="-122"/>
                          <a:cs typeface="+mn-cs"/>
                        </a:rPr>
                        <a:t>绝经后骨质疏松：推荐剂量为每次</a:t>
                      </a:r>
                      <a:r>
                        <a:rPr lang="en-US" altLang="zh-CN" sz="1600" b="0" kern="1200" dirty="0">
                          <a:solidFill>
                            <a:schemeClr val="bg2">
                              <a:lumMod val="25000"/>
                            </a:schemeClr>
                          </a:solidFill>
                          <a:latin typeface="微软雅黑" panose="020B0503020204020204" pitchFamily="34" charset="-122"/>
                          <a:ea typeface="微软雅黑" panose="020B0503020204020204" pitchFamily="34" charset="-122"/>
                          <a:cs typeface="+mn-cs"/>
                        </a:rPr>
                        <a:t>0.25μg</a:t>
                      </a:r>
                      <a:r>
                        <a:rPr lang="zh-CN" altLang="en-US" sz="1600" b="0" kern="1200" dirty="0">
                          <a:solidFill>
                            <a:schemeClr val="bg2">
                              <a:lumMod val="25000"/>
                            </a:schemeClr>
                          </a:solidFill>
                          <a:latin typeface="微软雅黑" panose="020B0503020204020204" pitchFamily="34" charset="-122"/>
                          <a:ea typeface="微软雅黑" panose="020B0503020204020204" pitchFamily="34" charset="-122"/>
                          <a:cs typeface="+mn-cs"/>
                        </a:rPr>
                        <a:t>，每日二次；或每次</a:t>
                      </a:r>
                      <a:r>
                        <a:rPr lang="en-US" altLang="zh-CN" sz="1600" b="0" kern="1200" dirty="0">
                          <a:solidFill>
                            <a:schemeClr val="bg2">
                              <a:lumMod val="25000"/>
                            </a:schemeClr>
                          </a:solidFill>
                          <a:latin typeface="微软雅黑" panose="020B0503020204020204" pitchFamily="34" charset="-122"/>
                          <a:ea typeface="微软雅黑" panose="020B0503020204020204" pitchFamily="34" charset="-122"/>
                          <a:cs typeface="+mn-cs"/>
                        </a:rPr>
                        <a:t>0.5μg</a:t>
                      </a:r>
                      <a:r>
                        <a:rPr lang="zh-CN" altLang="en-US" sz="1600" b="0" kern="1200" dirty="0">
                          <a:solidFill>
                            <a:schemeClr val="bg2">
                              <a:lumMod val="25000"/>
                            </a:schemeClr>
                          </a:solidFill>
                          <a:latin typeface="微软雅黑" panose="020B0503020204020204" pitchFamily="34" charset="-122"/>
                          <a:ea typeface="微软雅黑" panose="020B0503020204020204" pitchFamily="34" charset="-122"/>
                          <a:cs typeface="+mn-cs"/>
                        </a:rPr>
                        <a:t>，每日一次；</a:t>
                      </a:r>
                      <a:endParaRPr lang="en-US" altLang="zh-CN" sz="1600" b="0" kern="1200" dirty="0">
                        <a:solidFill>
                          <a:schemeClr val="bg2">
                            <a:lumMod val="25000"/>
                          </a:schemeClr>
                        </a:solidFill>
                        <a:latin typeface="微软雅黑" panose="020B0503020204020204" pitchFamily="34" charset="-122"/>
                        <a:ea typeface="微软雅黑" panose="020B0503020204020204" pitchFamily="34" charset="-122"/>
                        <a:cs typeface="+mn-cs"/>
                      </a:endParaRPr>
                    </a:p>
                    <a:p>
                      <a:r>
                        <a:rPr lang="zh-CN" altLang="en-US" sz="1600" b="0" kern="1200" dirty="0">
                          <a:solidFill>
                            <a:schemeClr val="bg2">
                              <a:lumMod val="25000"/>
                            </a:schemeClr>
                          </a:solidFill>
                          <a:latin typeface="微软雅黑" panose="020B0503020204020204" pitchFamily="34" charset="-122"/>
                          <a:ea typeface="微软雅黑" panose="020B0503020204020204" pitchFamily="34" charset="-122"/>
                          <a:cs typeface="+mn-cs"/>
                        </a:rPr>
                        <a:t>肾性骨营养不良（包括透析患者）：起始阶段的每日剂量为</a:t>
                      </a:r>
                      <a:r>
                        <a:rPr lang="en-US" altLang="zh-CN" sz="1600" b="0" kern="1200" dirty="0">
                          <a:solidFill>
                            <a:schemeClr val="bg2">
                              <a:lumMod val="25000"/>
                            </a:schemeClr>
                          </a:solidFill>
                          <a:latin typeface="微软雅黑" panose="020B0503020204020204" pitchFamily="34" charset="-122"/>
                          <a:ea typeface="微软雅黑" panose="020B0503020204020204" pitchFamily="34" charset="-122"/>
                          <a:cs typeface="+mn-cs"/>
                        </a:rPr>
                        <a:t>0.25µg</a:t>
                      </a:r>
                      <a:r>
                        <a:rPr lang="zh-CN" altLang="en-US" sz="1600" b="0" kern="1200" dirty="0">
                          <a:solidFill>
                            <a:schemeClr val="bg2">
                              <a:lumMod val="25000"/>
                            </a:schemeClr>
                          </a:solidFill>
                          <a:latin typeface="微软雅黑" panose="020B0503020204020204" pitchFamily="34" charset="-122"/>
                          <a:ea typeface="微软雅黑" panose="020B0503020204020204" pitchFamily="34" charset="-122"/>
                          <a:cs typeface="+mn-cs"/>
                        </a:rPr>
                        <a:t>，最佳剂量</a:t>
                      </a:r>
                      <a:r>
                        <a:rPr lang="en-US" altLang="zh-CN" sz="1600" b="0" kern="1200" dirty="0">
                          <a:solidFill>
                            <a:schemeClr val="bg2">
                              <a:lumMod val="25000"/>
                            </a:schemeClr>
                          </a:solidFill>
                          <a:latin typeface="微软雅黑" panose="020B0503020204020204" pitchFamily="34" charset="-122"/>
                          <a:ea typeface="微软雅黑" panose="020B0503020204020204" pitchFamily="34" charset="-122"/>
                          <a:cs typeface="+mn-cs"/>
                        </a:rPr>
                        <a:t>0.5-1.0µg</a:t>
                      </a:r>
                      <a:r>
                        <a:rPr lang="zh-CN" altLang="en-US" sz="1600" b="0" kern="1200" dirty="0">
                          <a:solidFill>
                            <a:schemeClr val="bg2">
                              <a:lumMod val="25000"/>
                            </a:schemeClr>
                          </a:solidFill>
                          <a:latin typeface="微软雅黑" panose="020B0503020204020204" pitchFamily="34" charset="-122"/>
                          <a:ea typeface="微软雅黑" panose="020B0503020204020204" pitchFamily="34" charset="-122"/>
                          <a:cs typeface="+mn-cs"/>
                        </a:rPr>
                        <a:t>；</a:t>
                      </a:r>
                      <a:endParaRPr lang="en-US" altLang="zh-CN" sz="1600" b="0" kern="1200" dirty="0">
                        <a:solidFill>
                          <a:schemeClr val="bg2">
                            <a:lumMod val="25000"/>
                          </a:schemeClr>
                        </a:solidFill>
                        <a:latin typeface="微软雅黑" panose="020B0503020204020204" pitchFamily="34" charset="-122"/>
                        <a:ea typeface="微软雅黑" panose="020B0503020204020204" pitchFamily="34" charset="-122"/>
                        <a:cs typeface="+mn-cs"/>
                      </a:endParaRPr>
                    </a:p>
                    <a:p>
                      <a:r>
                        <a:rPr lang="zh-CN" altLang="en-US" sz="1600" b="0" kern="1200" dirty="0">
                          <a:solidFill>
                            <a:schemeClr val="bg2">
                              <a:lumMod val="25000"/>
                            </a:schemeClr>
                          </a:solidFill>
                          <a:latin typeface="微软雅黑" panose="020B0503020204020204" pitchFamily="34" charset="-122"/>
                          <a:ea typeface="微软雅黑" panose="020B0503020204020204" pitchFamily="34" charset="-122"/>
                          <a:cs typeface="+mn-cs"/>
                        </a:rPr>
                        <a:t>甲状旁腺功能低下和佝偻病：推荐起始剂量为每日</a:t>
                      </a:r>
                      <a:r>
                        <a:rPr lang="en-US" altLang="zh-CN" sz="1600" b="0" kern="1200" dirty="0">
                          <a:solidFill>
                            <a:schemeClr val="bg2">
                              <a:lumMod val="25000"/>
                            </a:schemeClr>
                          </a:solidFill>
                          <a:latin typeface="微软雅黑" panose="020B0503020204020204" pitchFamily="34" charset="-122"/>
                          <a:ea typeface="微软雅黑" panose="020B0503020204020204" pitchFamily="34" charset="-122"/>
                          <a:cs typeface="+mn-cs"/>
                        </a:rPr>
                        <a:t>0.25µg</a:t>
                      </a:r>
                      <a:r>
                        <a:rPr lang="zh-CN" altLang="en-US" sz="1600" b="0" kern="1200" dirty="0">
                          <a:solidFill>
                            <a:schemeClr val="bg2">
                              <a:lumMod val="25000"/>
                            </a:schemeClr>
                          </a:solidFill>
                          <a:latin typeface="微软雅黑" panose="020B0503020204020204" pitchFamily="34" charset="-122"/>
                          <a:ea typeface="微软雅黑" panose="020B0503020204020204" pitchFamily="34" charset="-122"/>
                          <a:cs typeface="+mn-cs"/>
                        </a:rPr>
                        <a:t>，晨服，每隔</a:t>
                      </a:r>
                      <a:r>
                        <a:rPr lang="en-US" altLang="zh-CN" sz="1600" b="0" kern="1200" dirty="0">
                          <a:solidFill>
                            <a:schemeClr val="bg2">
                              <a:lumMod val="25000"/>
                            </a:schemeClr>
                          </a:solidFill>
                          <a:latin typeface="微软雅黑" panose="020B0503020204020204" pitchFamily="34" charset="-122"/>
                          <a:ea typeface="微软雅黑" panose="020B0503020204020204" pitchFamily="34" charset="-122"/>
                          <a:cs typeface="+mn-cs"/>
                        </a:rPr>
                        <a:t>2~4</a:t>
                      </a:r>
                      <a:r>
                        <a:rPr lang="zh-CN" altLang="en-US" sz="1600" b="0" kern="1200" dirty="0">
                          <a:solidFill>
                            <a:schemeClr val="bg2">
                              <a:lumMod val="25000"/>
                            </a:schemeClr>
                          </a:solidFill>
                          <a:latin typeface="微软雅黑" panose="020B0503020204020204" pitchFamily="34" charset="-122"/>
                          <a:ea typeface="微软雅黑" panose="020B0503020204020204" pitchFamily="34" charset="-122"/>
                          <a:cs typeface="+mn-cs"/>
                        </a:rPr>
                        <a:t>周增加剂量。</a:t>
                      </a:r>
                      <a:endParaRPr lang="en-US" altLang="zh-CN" sz="1600" b="0" kern="1200" dirty="0">
                        <a:solidFill>
                          <a:schemeClr val="bg2">
                            <a:lumMod val="25000"/>
                          </a:schemeClr>
                        </a:solidFill>
                        <a:latin typeface="微软雅黑" panose="020B0503020204020204" pitchFamily="34" charset="-122"/>
                        <a:ea typeface="微软雅黑" panose="020B0503020204020204" pitchFamily="34" charset="-122"/>
                        <a:cs typeface="+mn-cs"/>
                      </a:endParaRPr>
                    </a:p>
                    <a:p>
                      <a:r>
                        <a:rPr lang="zh-CN" altLang="en-US" sz="1800" b="0" kern="1200" dirty="0">
                          <a:solidFill>
                            <a:srgbClr val="EA501A"/>
                          </a:solidFill>
                          <a:latin typeface="微软雅黑" panose="020B0503020204020204" pitchFamily="34" charset="-122"/>
                          <a:ea typeface="微软雅黑" panose="020B0503020204020204" pitchFamily="34" charset="-122"/>
                          <a:cs typeface="+mn-cs"/>
                        </a:rPr>
                        <a:t>婴儿及儿童，建议起始剂量明确从小剂量开始，每日</a:t>
                      </a:r>
                      <a:r>
                        <a:rPr lang="en-US" altLang="zh-CN" sz="1800" b="0" kern="1200" dirty="0">
                          <a:solidFill>
                            <a:srgbClr val="EA501A"/>
                          </a:solidFill>
                          <a:latin typeface="微软雅黑" panose="020B0503020204020204" pitchFamily="34" charset="-122"/>
                          <a:ea typeface="微软雅黑" panose="020B0503020204020204" pitchFamily="34" charset="-122"/>
                          <a:cs typeface="+mn-cs"/>
                        </a:rPr>
                        <a:t>0.01-0.1μg/kg</a:t>
                      </a:r>
                      <a:endParaRPr lang="zh-CN" altLang="en-US" sz="1800" b="0" kern="1200" dirty="0">
                        <a:solidFill>
                          <a:srgbClr val="EA501A"/>
                        </a:solidFill>
                        <a:latin typeface="微软雅黑" panose="020B0503020204020204" pitchFamily="34" charset="-122"/>
                        <a:ea typeface="微软雅黑" panose="020B0503020204020204" pitchFamily="34" charset="-122"/>
                        <a:cs typeface="+mn-cs"/>
                      </a:endParaRP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zh-CN"/>
                    </a:p>
                  </a:txBody>
                  <a:tcPr/>
                </a:tc>
                <a:tc hMerge="1">
                  <a:txBody>
                    <a:bodyPr/>
                    <a:lstStyle/>
                    <a:p>
                      <a:endParaRPr lang="zh-CN"/>
                    </a:p>
                  </a:txBody>
                  <a:tcPr>
                    <a:lnL w="6350" cap="flat" cmpd="sng" algn="ctr">
                      <a:solidFill>
                        <a:schemeClr val="bg1">
                          <a:lumMod val="85000"/>
                        </a:schemeClr>
                      </a:solidFill>
                      <a:prstDash val="solid"/>
                      <a:round/>
                      <a:headEnd type="none" w="med" len="med"/>
                      <a:tailEnd type="none" w="med" len="med"/>
                    </a:lnL>
                  </a:tcPr>
                </a:tc>
                <a:extLst>
                  <a:ext uri="{0D108BD9-81ED-4DB2-BD59-A6C34878D82A}">
                    <a16:rowId xmlns:a16="http://schemas.microsoft.com/office/drawing/2014/main" val="10003"/>
                  </a:ext>
                </a:extLst>
              </a:tr>
              <a:tr h="717321">
                <a:tc>
                  <a:txBody>
                    <a:bodyPr/>
                    <a:lstStyle/>
                    <a:p>
                      <a:pPr algn="ctr"/>
                      <a:r>
                        <a:rPr lang="zh-CN" altLang="en-US" sz="18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中国大陆首次上市时间</a:t>
                      </a:r>
                    </a:p>
                  </a:txBody>
                  <a:tcPr anchor="ctr">
                    <a:lnL w="3175" cap="flat" cmpd="sng" algn="ctr">
                      <a:solidFill>
                        <a:schemeClr val="tx1"/>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69274"/>
                    </a:solidFill>
                  </a:tcPr>
                </a:tc>
                <a:tc>
                  <a:txBody>
                    <a:bodyPr/>
                    <a:lstStyle/>
                    <a:p>
                      <a:r>
                        <a:rPr lang="en-US" altLang="zh-CN" sz="1800" b="0" kern="1200" dirty="0">
                          <a:solidFill>
                            <a:schemeClr val="bg2">
                              <a:lumMod val="25000"/>
                            </a:schemeClr>
                          </a:solidFill>
                          <a:latin typeface="微软雅黑" panose="020B0503020204020204" pitchFamily="34" charset="-122"/>
                          <a:ea typeface="微软雅黑" panose="020B0503020204020204" pitchFamily="34" charset="-122"/>
                          <a:cs typeface="+mn-cs"/>
                        </a:rPr>
                        <a:t>2023</a:t>
                      </a:r>
                      <a:r>
                        <a:rPr lang="zh-CN" altLang="en-US" sz="1800" b="0" kern="1200" dirty="0">
                          <a:solidFill>
                            <a:schemeClr val="bg2">
                              <a:lumMod val="25000"/>
                            </a:schemeClr>
                          </a:solidFill>
                          <a:latin typeface="微软雅黑" panose="020B0503020204020204" pitchFamily="34" charset="-122"/>
                          <a:ea typeface="微软雅黑" panose="020B0503020204020204" pitchFamily="34" charset="-122"/>
                          <a:cs typeface="+mn-cs"/>
                        </a:rPr>
                        <a:t>年</a:t>
                      </a:r>
                      <a:r>
                        <a:rPr lang="en-US" altLang="zh-CN" sz="1800" b="0" kern="1200" dirty="0">
                          <a:solidFill>
                            <a:schemeClr val="bg2">
                              <a:lumMod val="25000"/>
                            </a:schemeClr>
                          </a:solidFill>
                          <a:latin typeface="微软雅黑" panose="020B0503020204020204" pitchFamily="34" charset="-122"/>
                          <a:ea typeface="微软雅黑" panose="020B0503020204020204" pitchFamily="34" charset="-122"/>
                          <a:cs typeface="+mn-cs"/>
                        </a:rPr>
                        <a:t>6</a:t>
                      </a:r>
                      <a:r>
                        <a:rPr lang="zh-CN" altLang="en-US" sz="1800" b="0" kern="1200" dirty="0">
                          <a:solidFill>
                            <a:schemeClr val="bg2">
                              <a:lumMod val="25000"/>
                            </a:schemeClr>
                          </a:solidFill>
                          <a:latin typeface="微软雅黑" panose="020B0503020204020204" pitchFamily="34" charset="-122"/>
                          <a:ea typeface="微软雅黑" panose="020B0503020204020204" pitchFamily="34" charset="-122"/>
                          <a:cs typeface="+mn-cs"/>
                        </a:rPr>
                        <a:t>月</a:t>
                      </a:r>
                      <a:r>
                        <a:rPr lang="en-US" altLang="zh-CN" sz="1800" b="0" kern="1200" dirty="0">
                          <a:solidFill>
                            <a:schemeClr val="bg2">
                              <a:lumMod val="25000"/>
                            </a:schemeClr>
                          </a:solidFill>
                          <a:latin typeface="微软雅黑" panose="020B0503020204020204" pitchFamily="34" charset="-122"/>
                          <a:ea typeface="微软雅黑" panose="020B0503020204020204" pitchFamily="34" charset="-122"/>
                          <a:cs typeface="+mn-cs"/>
                        </a:rPr>
                        <a:t>14</a:t>
                      </a:r>
                      <a:r>
                        <a:rPr lang="zh-CN" altLang="en-US" sz="1800" b="0" kern="1200" dirty="0">
                          <a:solidFill>
                            <a:schemeClr val="bg2">
                              <a:lumMod val="25000"/>
                            </a:schemeClr>
                          </a:solidFill>
                          <a:latin typeface="微软雅黑" panose="020B0503020204020204" pitchFamily="34" charset="-122"/>
                          <a:ea typeface="微软雅黑" panose="020B0503020204020204" pitchFamily="34" charset="-122"/>
                          <a:cs typeface="+mn-cs"/>
                        </a:rPr>
                        <a:t>日</a:t>
                      </a:r>
                      <a:endParaRPr lang="en-US" altLang="zh-CN" sz="1800" b="0" kern="1200" dirty="0">
                        <a:solidFill>
                          <a:schemeClr val="bg2">
                            <a:lumMod val="25000"/>
                          </a:schemeClr>
                        </a:solidFill>
                        <a:latin typeface="微软雅黑" panose="020B0503020204020204" pitchFamily="34" charset="-122"/>
                        <a:ea typeface="微软雅黑" panose="020B0503020204020204" pitchFamily="34" charset="-122"/>
                        <a:cs typeface="+mn-cs"/>
                      </a:endParaRPr>
                    </a:p>
                    <a:p>
                      <a:r>
                        <a:rPr lang="zh-CN" altLang="en-US" sz="2000" b="1" kern="1200" dirty="0">
                          <a:solidFill>
                            <a:srgbClr val="EA501A"/>
                          </a:solidFill>
                          <a:latin typeface="微软雅黑" panose="020B0503020204020204" pitchFamily="34" charset="-122"/>
                          <a:ea typeface="微软雅黑" panose="020B0503020204020204" pitchFamily="34" charset="-122"/>
                          <a:cs typeface="+mn-cs"/>
                        </a:rPr>
                        <a:t>国内首家上市</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zh-CN" altLang="en-US" sz="1800" b="1" kern="12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目前大陆地区同通用名药品的上市情况</a:t>
                      </a:r>
                    </a:p>
                  </a:txBody>
                  <a:tcPr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69274"/>
                    </a:solidFill>
                  </a:tcPr>
                </a:tc>
                <a:tc>
                  <a:txBody>
                    <a:bodyPr/>
                    <a:lstStyle/>
                    <a:p>
                      <a:r>
                        <a:rPr lang="zh-CN" altLang="en-US" sz="1800" b="1" kern="1200" dirty="0">
                          <a:solidFill>
                            <a:srgbClr val="EA501A"/>
                          </a:solidFill>
                          <a:latin typeface="微软雅黑" panose="020B0503020204020204" pitchFamily="34" charset="-122"/>
                          <a:ea typeface="微软雅黑" panose="020B0503020204020204" pitchFamily="34" charset="-122"/>
                          <a:cs typeface="+mn-cs"/>
                        </a:rPr>
                        <a:t>共</a:t>
                      </a:r>
                      <a:r>
                        <a:rPr lang="en-US" altLang="zh-CN" sz="1800" b="1" kern="1200" dirty="0">
                          <a:solidFill>
                            <a:srgbClr val="EA501A"/>
                          </a:solidFill>
                          <a:latin typeface="微软雅黑" panose="020B0503020204020204" pitchFamily="34" charset="-122"/>
                          <a:ea typeface="微软雅黑" panose="020B0503020204020204" pitchFamily="34" charset="-122"/>
                          <a:cs typeface="+mn-cs"/>
                        </a:rPr>
                        <a:t>2</a:t>
                      </a:r>
                      <a:r>
                        <a:rPr lang="zh-CN" altLang="en-US" sz="1800" b="1" kern="1200" dirty="0">
                          <a:solidFill>
                            <a:srgbClr val="EA501A"/>
                          </a:solidFill>
                          <a:latin typeface="微软雅黑" panose="020B0503020204020204" pitchFamily="34" charset="-122"/>
                          <a:ea typeface="微软雅黑" panose="020B0503020204020204" pitchFamily="34" charset="-122"/>
                          <a:cs typeface="+mn-cs"/>
                        </a:rPr>
                        <a:t>家</a:t>
                      </a:r>
                    </a:p>
                  </a:txBody>
                  <a:tcPr anchor="ctr">
                    <a:lnL w="3175" cap="flat" cmpd="sng" algn="ctr">
                      <a:solidFill>
                        <a:schemeClr val="bg1"/>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4"/>
                  </a:ext>
                </a:extLst>
              </a:tr>
              <a:tr h="69991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8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全球首个上市国家</a:t>
                      </a:r>
                      <a:r>
                        <a:rPr lang="en-US" altLang="zh-CN" sz="18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18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地区及上市时间</a:t>
                      </a:r>
                    </a:p>
                  </a:txBody>
                  <a:tcPr anchor="ctr">
                    <a:lnL w="3175" cap="flat" cmpd="sng" algn="ctr">
                      <a:solidFill>
                        <a:schemeClr val="tx1"/>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69274"/>
                    </a:solidFill>
                  </a:tcPr>
                </a:tc>
                <a:tc>
                  <a:txBody>
                    <a:bodyPr/>
                    <a:lstStyle/>
                    <a:p>
                      <a:r>
                        <a:rPr lang="en-US" altLang="zh-CN" sz="1800" b="0" kern="1200" dirty="0">
                          <a:solidFill>
                            <a:schemeClr val="bg2">
                              <a:lumMod val="25000"/>
                            </a:schemeClr>
                          </a:solidFill>
                          <a:latin typeface="微软雅黑" panose="020B0503020204020204" pitchFamily="34" charset="-122"/>
                          <a:ea typeface="微软雅黑" panose="020B0503020204020204" pitchFamily="34" charset="-122"/>
                          <a:cs typeface="+mn-cs"/>
                        </a:rPr>
                        <a:t>1998</a:t>
                      </a:r>
                      <a:r>
                        <a:rPr lang="zh-CN" altLang="en-US" sz="1800" b="0" kern="1200" dirty="0">
                          <a:solidFill>
                            <a:schemeClr val="bg2">
                              <a:lumMod val="25000"/>
                            </a:schemeClr>
                          </a:solidFill>
                          <a:latin typeface="微软雅黑" panose="020B0503020204020204" pitchFamily="34" charset="-122"/>
                          <a:ea typeface="微软雅黑" panose="020B0503020204020204" pitchFamily="34" charset="-122"/>
                          <a:cs typeface="+mn-cs"/>
                        </a:rPr>
                        <a:t>年</a:t>
                      </a:r>
                      <a:r>
                        <a:rPr lang="en-US" altLang="zh-CN" sz="1800" b="0" kern="1200" dirty="0">
                          <a:solidFill>
                            <a:schemeClr val="bg2">
                              <a:lumMod val="25000"/>
                            </a:schemeClr>
                          </a:solidFill>
                          <a:latin typeface="微软雅黑" panose="020B0503020204020204" pitchFamily="34" charset="-122"/>
                          <a:ea typeface="微软雅黑" panose="020B0503020204020204" pitchFamily="34" charset="-122"/>
                          <a:cs typeface="+mn-cs"/>
                        </a:rPr>
                        <a:t>11</a:t>
                      </a:r>
                      <a:r>
                        <a:rPr lang="zh-CN" altLang="en-US" sz="1800" b="0" kern="1200" dirty="0">
                          <a:solidFill>
                            <a:schemeClr val="bg2">
                              <a:lumMod val="25000"/>
                            </a:schemeClr>
                          </a:solidFill>
                          <a:latin typeface="微软雅黑" panose="020B0503020204020204" pitchFamily="34" charset="-122"/>
                          <a:ea typeface="微软雅黑" panose="020B0503020204020204" pitchFamily="34" charset="-122"/>
                          <a:cs typeface="+mn-cs"/>
                        </a:rPr>
                        <a:t>月，美国</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zh-CN" altLang="en-US" sz="1800" b="1" kern="12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是否为</a:t>
                      </a:r>
                      <a:r>
                        <a:rPr lang="en-US" altLang="zh-CN" sz="1800" b="1" kern="12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OTC</a:t>
                      </a:r>
                      <a:r>
                        <a:rPr lang="zh-CN" altLang="en-US" sz="1800" b="1" kern="12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药品</a:t>
                      </a:r>
                    </a:p>
                  </a:txBody>
                  <a:tcPr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6927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800" b="0" kern="1200" dirty="0">
                          <a:solidFill>
                            <a:schemeClr val="bg2">
                              <a:lumMod val="25000"/>
                            </a:schemeClr>
                          </a:solidFill>
                          <a:latin typeface="微软雅黑" panose="020B0503020204020204" pitchFamily="34" charset="-122"/>
                          <a:ea typeface="微软雅黑" panose="020B0503020204020204" pitchFamily="34" charset="-122"/>
                          <a:cs typeface="+mn-cs"/>
                        </a:rPr>
                        <a:t>否</a:t>
                      </a:r>
                    </a:p>
                  </a:txBody>
                  <a:tcPr anchor="ctr">
                    <a:lnL w="3175" cap="flat" cmpd="sng" algn="ctr">
                      <a:solidFill>
                        <a:schemeClr val="bg1"/>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5"/>
                  </a:ext>
                </a:extLst>
              </a:tr>
            </a:tbl>
          </a:graphicData>
        </a:graphic>
      </p:graphicFrame>
      <p:pic>
        <p:nvPicPr>
          <p:cNvPr id="9" name="图片 8"/>
          <p:cNvPicPr>
            <a:picLocks noChangeAspect="1"/>
          </p:cNvPicPr>
          <p:nvPr/>
        </p:nvPicPr>
        <p:blipFill>
          <a:blip r:embed="rId4"/>
          <a:stretch>
            <a:fillRect/>
          </a:stretch>
        </p:blipFill>
        <p:spPr>
          <a:xfrm>
            <a:off x="12045999" y="87933"/>
            <a:ext cx="633413" cy="625961"/>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等腰三角形 3"/>
          <p:cNvSpPr/>
          <p:nvPr/>
        </p:nvSpPr>
        <p:spPr>
          <a:xfrm>
            <a:off x="965071" y="231949"/>
            <a:ext cx="275121" cy="289765"/>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 name="等腰三角形 4"/>
          <p:cNvSpPr/>
          <p:nvPr/>
        </p:nvSpPr>
        <p:spPr>
          <a:xfrm flipV="1">
            <a:off x="164679" y="577092"/>
            <a:ext cx="275121" cy="289765"/>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6" name="矩形 45"/>
          <p:cNvSpPr/>
          <p:nvPr/>
        </p:nvSpPr>
        <p:spPr>
          <a:xfrm>
            <a:off x="704" y="292648"/>
            <a:ext cx="12858046" cy="5208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1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 name="平行四边形 5"/>
          <p:cNvSpPr/>
          <p:nvPr/>
        </p:nvSpPr>
        <p:spPr>
          <a:xfrm>
            <a:off x="301515" y="232173"/>
            <a:ext cx="802305" cy="633152"/>
          </a:xfrm>
          <a:prstGeom prst="parallelogram">
            <a:avLst>
              <a:gd name="adj" fmla="val 4820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graphicFrame>
        <p:nvGraphicFramePr>
          <p:cNvPr id="2" name="表格 1"/>
          <p:cNvGraphicFramePr>
            <a:graphicFrameLocks noGrp="1"/>
          </p:cNvGraphicFramePr>
          <p:nvPr>
            <p:custDataLst>
              <p:tags r:id="rId1"/>
            </p:custDataLst>
          </p:nvPr>
        </p:nvGraphicFramePr>
        <p:xfrm>
          <a:off x="702667" y="939350"/>
          <a:ext cx="11415340" cy="5626481"/>
        </p:xfrm>
        <a:graphic>
          <a:graphicData uri="http://schemas.openxmlformats.org/drawingml/2006/table">
            <a:tbl>
              <a:tblPr firstRow="1" bandRow="1">
                <a:effectLst/>
                <a:tableStyleId>{5C22544A-7EE6-4342-B048-85BDC9FD1C3A}</a:tableStyleId>
              </a:tblPr>
              <a:tblGrid>
                <a:gridCol w="1793467">
                  <a:extLst>
                    <a:ext uri="{9D8B030D-6E8A-4147-A177-3AD203B41FA5}">
                      <a16:colId xmlns:a16="http://schemas.microsoft.com/office/drawing/2014/main" val="20000"/>
                    </a:ext>
                  </a:extLst>
                </a:gridCol>
                <a:gridCol w="9621873">
                  <a:extLst>
                    <a:ext uri="{9D8B030D-6E8A-4147-A177-3AD203B41FA5}">
                      <a16:colId xmlns:a16="http://schemas.microsoft.com/office/drawing/2014/main" val="20001"/>
                    </a:ext>
                  </a:extLst>
                </a:gridCol>
              </a:tblGrid>
              <a:tr h="858010">
                <a:tc>
                  <a:txBody>
                    <a:bodyPr/>
                    <a:lstStyle/>
                    <a:p>
                      <a:pPr algn="ctr"/>
                      <a:r>
                        <a:rPr lang="zh-CN" altLang="en-US" sz="18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参照药品建议</a:t>
                      </a:r>
                    </a:p>
                  </a:txBody>
                  <a:tcPr anchor="ctr">
                    <a:lnL w="6350" cap="flat" cmpd="sng" algn="ctr">
                      <a:solidFill>
                        <a:schemeClr val="bg2">
                          <a:lumMod val="2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69274"/>
                    </a:solidFill>
                  </a:tcPr>
                </a:tc>
                <a:tc>
                  <a:txBody>
                    <a:bodyPr/>
                    <a:lstStyle/>
                    <a:p>
                      <a:pPr>
                        <a:lnSpc>
                          <a:spcPts val="2400"/>
                        </a:lnSpc>
                        <a:spcAft>
                          <a:spcPts val="0"/>
                        </a:spcAft>
                      </a:pPr>
                      <a:r>
                        <a:rPr lang="zh-CN" altLang="en-US" sz="2000" b="1" kern="1200" dirty="0">
                          <a:solidFill>
                            <a:srgbClr val="EA501A"/>
                          </a:solidFill>
                          <a:latin typeface="微软雅黑" panose="020B0503020204020204" pitchFamily="34" charset="-122"/>
                          <a:ea typeface="微软雅黑" panose="020B0503020204020204" pitchFamily="34" charset="-122"/>
                          <a:cs typeface="+mn-cs"/>
                        </a:rPr>
                        <a:t>阿法骨化醇滴剂</a:t>
                      </a:r>
                      <a:endParaRPr lang="en-US" altLang="zh-CN" sz="2000" b="1" kern="1200" dirty="0">
                        <a:solidFill>
                          <a:srgbClr val="EA501A"/>
                        </a:solidFill>
                        <a:latin typeface="微软雅黑" panose="020B0503020204020204" pitchFamily="34" charset="-122"/>
                        <a:ea typeface="微软雅黑" panose="020B0503020204020204" pitchFamily="34" charset="-122"/>
                        <a:cs typeface="+mn-cs"/>
                      </a:endParaRPr>
                    </a:p>
                    <a:p>
                      <a:pPr>
                        <a:lnSpc>
                          <a:spcPts val="2400"/>
                        </a:lnSpc>
                      </a:pPr>
                      <a:r>
                        <a:rPr lang="zh-CN" altLang="en-US" sz="1600" b="0" dirty="0">
                          <a:solidFill>
                            <a:schemeClr val="bg2">
                              <a:lumMod val="25000"/>
                            </a:schemeClr>
                          </a:solidFill>
                          <a:latin typeface="微软雅黑" panose="020B0503020204020204" pitchFamily="34" charset="-122"/>
                          <a:ea typeface="微软雅黑" panose="020B0503020204020204" pitchFamily="34" charset="-122"/>
                        </a:rPr>
                        <a:t>骨化三醇与阿法骨化醇均属于活性维生素</a:t>
                      </a:r>
                      <a:r>
                        <a:rPr lang="en-US" altLang="zh-CN" sz="1600" b="0" dirty="0">
                          <a:solidFill>
                            <a:schemeClr val="bg2">
                              <a:lumMod val="25000"/>
                            </a:schemeClr>
                          </a:solidFill>
                          <a:latin typeface="微软雅黑" panose="020B0503020204020204" pitchFamily="34" charset="-122"/>
                          <a:ea typeface="微软雅黑" panose="020B0503020204020204" pitchFamily="34" charset="-122"/>
                        </a:rPr>
                        <a:t>D</a:t>
                      </a:r>
                      <a:r>
                        <a:rPr lang="zh-CN" altLang="en-US" sz="1600" b="0" dirty="0">
                          <a:solidFill>
                            <a:schemeClr val="bg2">
                              <a:lumMod val="25000"/>
                            </a:schemeClr>
                          </a:solidFill>
                          <a:latin typeface="微软雅黑" panose="020B0503020204020204" pitchFamily="34" charset="-122"/>
                          <a:ea typeface="微软雅黑" panose="020B0503020204020204" pitchFamily="34" charset="-122"/>
                        </a:rPr>
                        <a:t>类似物，</a:t>
                      </a:r>
                      <a:r>
                        <a:rPr lang="zh-CN" altLang="en-US" sz="1600" b="1" kern="1200" dirty="0">
                          <a:solidFill>
                            <a:srgbClr val="EA501A"/>
                          </a:solidFill>
                          <a:latin typeface="微软雅黑" panose="020B0503020204020204" pitchFamily="34" charset="-122"/>
                          <a:ea typeface="微软雅黑" panose="020B0503020204020204" pitchFamily="34" charset="-122"/>
                          <a:cs typeface="+mn-cs"/>
                        </a:rPr>
                        <a:t>骨化三醇在体内直接起效</a:t>
                      </a:r>
                      <a:r>
                        <a:rPr lang="zh-CN" altLang="en-US" sz="1600" b="0" kern="1200" dirty="0">
                          <a:solidFill>
                            <a:schemeClr val="bg2">
                              <a:lumMod val="25000"/>
                            </a:schemeClr>
                          </a:solidFill>
                          <a:latin typeface="微软雅黑" panose="020B0503020204020204" pitchFamily="34" charset="-122"/>
                          <a:ea typeface="微软雅黑" panose="020B0503020204020204" pitchFamily="34" charset="-122"/>
                          <a:cs typeface="+mn-cs"/>
                        </a:rPr>
                        <a:t>，阿法骨化醇在肝脏中转变为骨化三醇后起效。</a:t>
                      </a:r>
                      <a:r>
                        <a:rPr lang="en-US" altLang="zh-CN" sz="1600" b="0" kern="1200" dirty="0">
                          <a:solidFill>
                            <a:schemeClr val="bg2">
                              <a:lumMod val="25000"/>
                            </a:schemeClr>
                          </a:solidFill>
                          <a:latin typeface="微软雅黑" panose="020B0503020204020204" pitchFamily="34" charset="-122"/>
                          <a:ea typeface="微软雅黑" panose="020B0503020204020204" pitchFamily="34" charset="-122"/>
                          <a:cs typeface="+mn-cs"/>
                        </a:rPr>
                        <a:t> </a:t>
                      </a:r>
                      <a:r>
                        <a:rPr lang="zh-CN" altLang="en-US" sz="1600" b="1" dirty="0">
                          <a:solidFill>
                            <a:srgbClr val="EA501A"/>
                          </a:solidFill>
                          <a:latin typeface="微软雅黑" panose="020B0503020204020204" pitchFamily="34" charset="-122"/>
                          <a:ea typeface="微软雅黑" panose="020B0503020204020204" pitchFamily="34" charset="-122"/>
                        </a:rPr>
                        <a:t>适应症基本一致</a:t>
                      </a:r>
                      <a:r>
                        <a:rPr lang="zh-CN" altLang="en-US" sz="1600" b="0" dirty="0">
                          <a:solidFill>
                            <a:srgbClr val="EA501A"/>
                          </a:solidFill>
                          <a:latin typeface="微软雅黑" panose="020B0503020204020204" pitchFamily="34" charset="-122"/>
                          <a:ea typeface="微软雅黑" panose="020B0503020204020204" pitchFamily="34" charset="-122"/>
                        </a:rPr>
                        <a:t>。</a:t>
                      </a:r>
                      <a:r>
                        <a:rPr lang="zh-CN" altLang="en-US" sz="1600" b="1" dirty="0">
                          <a:solidFill>
                            <a:srgbClr val="EA501A"/>
                          </a:solidFill>
                          <a:latin typeface="微软雅黑" panose="020B0503020204020204" pitchFamily="34" charset="-122"/>
                          <a:ea typeface="微软雅黑" panose="020B0503020204020204" pitchFamily="34" charset="-122"/>
                        </a:rPr>
                        <a:t>二者都适用于儿童</a:t>
                      </a:r>
                      <a:endParaRPr lang="zh-CN" altLang="en-US" sz="1600" b="0" kern="1200" dirty="0">
                        <a:solidFill>
                          <a:srgbClr val="EA501A"/>
                        </a:solidFill>
                        <a:latin typeface="微软雅黑" panose="020B0503020204020204" pitchFamily="34" charset="-122"/>
                        <a:ea typeface="微软雅黑" panose="020B0503020204020204" pitchFamily="34" charset="-122"/>
                        <a:cs typeface="+mn-cs"/>
                      </a:endParaRP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2302879">
                <a:tc>
                  <a:txBody>
                    <a:bodyPr/>
                    <a:lstStyle/>
                    <a:p>
                      <a:pPr algn="ctr"/>
                      <a:r>
                        <a:rPr lang="zh-CN" altLang="en-US" sz="18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疾病基本情况</a:t>
                      </a:r>
                    </a:p>
                  </a:txBody>
                  <a:tcPr anchor="ctr">
                    <a:lnL w="6350" cap="flat" cmpd="sng" algn="ctr">
                      <a:solidFill>
                        <a:schemeClr val="bg2">
                          <a:lumMod val="2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69274"/>
                    </a:solidFill>
                  </a:tcPr>
                </a:tc>
                <a:tc>
                  <a:txBody>
                    <a:bodyPr/>
                    <a:lstStyle/>
                    <a:p>
                      <a:pPr>
                        <a:lnSpc>
                          <a:spcPts val="2400"/>
                        </a:lnSpc>
                        <a:spcAft>
                          <a:spcPts val="400"/>
                        </a:spcAft>
                      </a:pPr>
                      <a:r>
                        <a:rPr lang="en-US" altLang="zh-CN" sz="1600" b="0" dirty="0">
                          <a:solidFill>
                            <a:schemeClr val="bg2">
                              <a:lumMod val="25000"/>
                            </a:schemeClr>
                          </a:solidFill>
                          <a:latin typeface="微软雅黑" panose="020B0503020204020204" pitchFamily="34" charset="-122"/>
                          <a:ea typeface="微软雅黑" panose="020B0503020204020204" pitchFamily="34" charset="-122"/>
                        </a:rPr>
                        <a:t>1</a:t>
                      </a:r>
                      <a:r>
                        <a:rPr lang="zh-CN" altLang="en-US" sz="1600" b="0" dirty="0">
                          <a:solidFill>
                            <a:schemeClr val="bg2">
                              <a:lumMod val="25000"/>
                            </a:schemeClr>
                          </a:solidFill>
                          <a:latin typeface="微软雅黑" panose="020B0503020204020204" pitchFamily="34" charset="-122"/>
                          <a:ea typeface="微软雅黑" panose="020B0503020204020204" pitchFamily="34" charset="-122"/>
                        </a:rPr>
                        <a:t>、</a:t>
                      </a:r>
                      <a:r>
                        <a:rPr lang="en-US" altLang="zh-CN"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CKD</a:t>
                      </a:r>
                      <a:r>
                        <a:rPr lang="zh-CN" altLang="en-US"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是日益严重的全球健康问题，据预测中国大约有</a:t>
                      </a:r>
                      <a:r>
                        <a:rPr lang="en-US" altLang="zh-CN"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1.32</a:t>
                      </a:r>
                      <a:r>
                        <a:rPr lang="zh-CN" altLang="en-US"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亿</a:t>
                      </a:r>
                      <a:r>
                        <a:rPr lang="en-US" altLang="zh-CN"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CKD</a:t>
                      </a:r>
                      <a:r>
                        <a:rPr lang="zh-CN" altLang="en-US"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患者</a:t>
                      </a:r>
                      <a:r>
                        <a:rPr lang="en-US" altLang="zh-CN" sz="1600" baseline="300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[1]</a:t>
                      </a:r>
                      <a:r>
                        <a:rPr lang="zh-CN" altLang="en-US"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。儿童</a:t>
                      </a:r>
                      <a:r>
                        <a:rPr lang="en-US" altLang="zh-CN"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CKD</a:t>
                      </a:r>
                      <a:r>
                        <a:rPr lang="zh-CN" altLang="en-US"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患病率为</a:t>
                      </a:r>
                      <a:r>
                        <a:rPr lang="en-US" altLang="zh-CN"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(14.9-118.8)</a:t>
                      </a:r>
                      <a:r>
                        <a:rPr lang="zh-CN" altLang="en-US"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a:t>
                      </a:r>
                      <a:r>
                        <a:rPr lang="en-US" altLang="zh-CN"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100</a:t>
                      </a:r>
                      <a:r>
                        <a:rPr lang="zh-CN" altLang="en-US"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万儿童，</a:t>
                      </a:r>
                      <a:r>
                        <a:rPr lang="en-US" altLang="zh-CN"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CRF</a:t>
                      </a:r>
                      <a:r>
                        <a:rPr lang="zh-CN" altLang="en-US"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患病率为</a:t>
                      </a:r>
                      <a:r>
                        <a:rPr lang="en-US" altLang="zh-CN"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(4.0-42.5)</a:t>
                      </a:r>
                      <a:r>
                        <a:rPr lang="zh-CN" altLang="en-US"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a:t>
                      </a:r>
                      <a:r>
                        <a:rPr lang="en-US" altLang="zh-CN"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100</a:t>
                      </a:r>
                      <a:r>
                        <a:rPr lang="zh-CN" altLang="en-US"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万儿童，</a:t>
                      </a:r>
                      <a:r>
                        <a:rPr lang="en-US" altLang="zh-CN"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ESRD</a:t>
                      </a:r>
                      <a:r>
                        <a:rPr lang="zh-CN" altLang="en-US"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患病率为</a:t>
                      </a:r>
                      <a:r>
                        <a:rPr lang="en-US" altLang="zh-CN"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(4.9—38.7)</a:t>
                      </a:r>
                      <a:r>
                        <a:rPr lang="zh-CN" altLang="en-US"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a:t>
                      </a:r>
                      <a:r>
                        <a:rPr lang="en-US" altLang="zh-CN"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100</a:t>
                      </a:r>
                      <a:r>
                        <a:rPr lang="zh-CN" altLang="en-US"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万儿。儿童</a:t>
                      </a:r>
                      <a:r>
                        <a:rPr lang="en-US" altLang="zh-CN"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CKD</a:t>
                      </a:r>
                      <a:r>
                        <a:rPr lang="zh-CN" altLang="en-US"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一旦进展为</a:t>
                      </a:r>
                      <a:r>
                        <a:rPr lang="en-US" altLang="zh-CN"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ESRD</a:t>
                      </a:r>
                      <a:r>
                        <a:rPr lang="zh-CN" altLang="en-US"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，病死率显著提高</a:t>
                      </a:r>
                      <a:r>
                        <a:rPr lang="en-US" altLang="zh-CN" sz="1600" baseline="300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[2]</a:t>
                      </a:r>
                      <a:r>
                        <a:rPr lang="zh-CN" altLang="en-US"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a:t>
                      </a:r>
                      <a:endParaRPr lang="en-US" altLang="zh-CN" sz="16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endParaRPr>
                    </a:p>
                    <a:p>
                      <a:pPr>
                        <a:lnSpc>
                          <a:spcPts val="2400"/>
                        </a:lnSpc>
                        <a:spcAft>
                          <a:spcPts val="400"/>
                        </a:spcAft>
                      </a:pPr>
                      <a:r>
                        <a:rPr lang="en-US" altLang="zh-CN" sz="1600" b="0" dirty="0">
                          <a:solidFill>
                            <a:schemeClr val="bg2">
                              <a:lumMod val="25000"/>
                            </a:schemeClr>
                          </a:solidFill>
                          <a:latin typeface="微软雅黑" panose="020B0503020204020204" pitchFamily="34" charset="-122"/>
                          <a:ea typeface="微软雅黑" panose="020B0503020204020204" pitchFamily="34" charset="-122"/>
                        </a:rPr>
                        <a:t>2</a:t>
                      </a:r>
                      <a:r>
                        <a:rPr lang="zh-CN" altLang="en-US" sz="1600" b="0" dirty="0">
                          <a:solidFill>
                            <a:schemeClr val="bg2">
                              <a:lumMod val="25000"/>
                            </a:schemeClr>
                          </a:solidFill>
                          <a:latin typeface="微软雅黑" panose="020B0503020204020204" pitchFamily="34" charset="-122"/>
                          <a:ea typeface="微软雅黑" panose="020B0503020204020204" pitchFamily="34" charset="-122"/>
                        </a:rPr>
                        <a:t>、佝偻病是一种常见的儿科疾病，以骨骼畸形和发育迟缓为特征。发病年龄以</a:t>
                      </a:r>
                      <a:r>
                        <a:rPr lang="en-US" altLang="zh-CN" sz="1600" b="0" dirty="0">
                          <a:solidFill>
                            <a:schemeClr val="bg2">
                              <a:lumMod val="25000"/>
                            </a:schemeClr>
                          </a:solidFill>
                          <a:latin typeface="微软雅黑" panose="020B0503020204020204" pitchFamily="34" charset="-122"/>
                          <a:ea typeface="微软雅黑" panose="020B0503020204020204" pitchFamily="34" charset="-122"/>
                        </a:rPr>
                        <a:t>2</a:t>
                      </a:r>
                      <a:r>
                        <a:rPr lang="zh-CN" altLang="en-US" sz="1600" b="0" dirty="0">
                          <a:solidFill>
                            <a:schemeClr val="bg2">
                              <a:lumMod val="25000"/>
                            </a:schemeClr>
                          </a:solidFill>
                          <a:latin typeface="微软雅黑" panose="020B0503020204020204" pitchFamily="34" charset="-122"/>
                          <a:ea typeface="微软雅黑" panose="020B0503020204020204" pitchFamily="34" charset="-122"/>
                        </a:rPr>
                        <a:t>岁以下儿童为主，在中国发病率为</a:t>
                      </a:r>
                      <a:r>
                        <a:rPr lang="en-US" altLang="zh-CN" sz="1600" b="0" dirty="0">
                          <a:solidFill>
                            <a:schemeClr val="bg2">
                              <a:lumMod val="25000"/>
                            </a:schemeClr>
                          </a:solidFill>
                          <a:latin typeface="微软雅黑" panose="020B0503020204020204" pitchFamily="34" charset="-122"/>
                          <a:ea typeface="微软雅黑" panose="020B0503020204020204" pitchFamily="34" charset="-122"/>
                        </a:rPr>
                        <a:t>19.7~35.8%</a:t>
                      </a:r>
                      <a:r>
                        <a:rPr lang="zh-CN" altLang="en-US" sz="1600" b="0" dirty="0">
                          <a:solidFill>
                            <a:schemeClr val="bg2">
                              <a:lumMod val="25000"/>
                            </a:schemeClr>
                          </a:solidFill>
                          <a:latin typeface="微软雅黑" panose="020B0503020204020204" pitchFamily="34" charset="-122"/>
                          <a:ea typeface="微软雅黑" panose="020B0503020204020204" pitchFamily="34" charset="-122"/>
                        </a:rPr>
                        <a:t>，多数病例由维生素</a:t>
                      </a:r>
                      <a:r>
                        <a:rPr lang="en-US" altLang="zh-CN" sz="1600" b="0" dirty="0">
                          <a:solidFill>
                            <a:schemeClr val="bg2">
                              <a:lumMod val="25000"/>
                            </a:schemeClr>
                          </a:solidFill>
                          <a:latin typeface="微软雅黑" panose="020B0503020204020204" pitchFamily="34" charset="-122"/>
                          <a:ea typeface="微软雅黑" panose="020B0503020204020204" pitchFamily="34" charset="-122"/>
                        </a:rPr>
                        <a:t>D</a:t>
                      </a:r>
                      <a:r>
                        <a:rPr lang="zh-CN" altLang="en-US" sz="1600" b="0" dirty="0">
                          <a:solidFill>
                            <a:schemeClr val="bg2">
                              <a:lumMod val="25000"/>
                            </a:schemeClr>
                          </a:solidFill>
                          <a:latin typeface="微软雅黑" panose="020B0503020204020204" pitchFamily="34" charset="-122"/>
                          <a:ea typeface="微软雅黑" panose="020B0503020204020204" pitchFamily="34" charset="-122"/>
                        </a:rPr>
                        <a:t>缺乏引起，可导致钙磷代谢异常，严重影响骨发育异常</a:t>
                      </a:r>
                      <a:r>
                        <a:rPr lang="en-US" altLang="zh-CN" sz="1600" b="0" i="0" baseline="30000" dirty="0">
                          <a:solidFill>
                            <a:schemeClr val="bg2">
                              <a:lumMod val="25000"/>
                            </a:schemeClr>
                          </a:solidFill>
                          <a:effectLst/>
                          <a:latin typeface="微软雅黑" panose="020B0503020204020204" pitchFamily="34" charset="-122"/>
                          <a:ea typeface="微软雅黑" panose="020B0503020204020204" pitchFamily="34" charset="-122"/>
                          <a:cs typeface="Arial" panose="020B0604020202020204" pitchFamily="34" charset="0"/>
                        </a:rPr>
                        <a:t>[3]</a:t>
                      </a:r>
                    </a:p>
                    <a:p>
                      <a:pPr marL="0" marR="0" lvl="0" indent="0" algn="l" defTabSz="914400" rtl="0" eaLnBrk="1" fontAlgn="auto" latinLnBrk="0" hangingPunct="1">
                        <a:lnSpc>
                          <a:spcPts val="2400"/>
                        </a:lnSpc>
                        <a:spcBef>
                          <a:spcPts val="0"/>
                        </a:spcBef>
                        <a:spcAft>
                          <a:spcPts val="400"/>
                        </a:spcAft>
                        <a:buClrTx/>
                        <a:buSzTx/>
                        <a:buFontTx/>
                        <a:buNone/>
                        <a:defRPr/>
                      </a:pPr>
                      <a:r>
                        <a:rPr lang="en-US" altLang="zh-CN" sz="1600" b="0" dirty="0">
                          <a:solidFill>
                            <a:schemeClr val="bg2">
                              <a:lumMod val="25000"/>
                            </a:schemeClr>
                          </a:solidFill>
                          <a:latin typeface="微软雅黑" panose="020B0503020204020204" pitchFamily="34" charset="-122"/>
                          <a:ea typeface="微软雅黑" panose="020B0503020204020204" pitchFamily="34" charset="-122"/>
                        </a:rPr>
                        <a:t>3</a:t>
                      </a:r>
                      <a:r>
                        <a:rPr lang="zh-CN" altLang="en-US" sz="1600" b="0" dirty="0">
                          <a:solidFill>
                            <a:schemeClr val="bg2">
                              <a:lumMod val="25000"/>
                            </a:schemeClr>
                          </a:solidFill>
                          <a:latin typeface="微软雅黑" panose="020B0503020204020204" pitchFamily="34" charset="-122"/>
                          <a:ea typeface="微软雅黑" panose="020B0503020204020204" pitchFamily="34" charset="-122"/>
                        </a:rPr>
                        <a:t>、骨质疏松症是中老年人群面对的重要公共健康问题。全国骨松流调显示</a:t>
                      </a:r>
                      <a:r>
                        <a:rPr lang="en-US" altLang="zh-CN" sz="1600" b="0" dirty="0">
                          <a:solidFill>
                            <a:schemeClr val="bg2">
                              <a:lumMod val="25000"/>
                            </a:schemeClr>
                          </a:solidFill>
                          <a:latin typeface="微软雅黑" panose="020B0503020204020204" pitchFamily="34" charset="-122"/>
                          <a:ea typeface="微软雅黑" panose="020B0503020204020204" pitchFamily="34" charset="-122"/>
                        </a:rPr>
                        <a:t>:50 </a:t>
                      </a:r>
                      <a:r>
                        <a:rPr lang="zh-CN" altLang="en-US" sz="1600" b="0" dirty="0">
                          <a:solidFill>
                            <a:schemeClr val="bg2">
                              <a:lumMod val="25000"/>
                            </a:schemeClr>
                          </a:solidFill>
                          <a:latin typeface="微软雅黑" panose="020B0503020204020204" pitchFamily="34" charset="-122"/>
                          <a:ea typeface="微软雅黑" panose="020B0503020204020204" pitchFamily="34" charset="-122"/>
                        </a:rPr>
                        <a:t>岁以上女性骨松患病率达</a:t>
                      </a:r>
                      <a:r>
                        <a:rPr lang="en-US" altLang="zh-CN" sz="1600" b="0" dirty="0">
                          <a:solidFill>
                            <a:schemeClr val="bg2">
                              <a:lumMod val="25000"/>
                            </a:schemeClr>
                          </a:solidFill>
                          <a:latin typeface="微软雅黑" panose="020B0503020204020204" pitchFamily="34" charset="-122"/>
                          <a:ea typeface="微软雅黑" panose="020B0503020204020204" pitchFamily="34" charset="-122"/>
                        </a:rPr>
                        <a:t>32.1%</a:t>
                      </a:r>
                      <a:r>
                        <a:rPr lang="zh-CN" altLang="en-US" sz="1600" b="0" dirty="0">
                          <a:solidFill>
                            <a:schemeClr val="bg2">
                              <a:lumMod val="25000"/>
                            </a:schemeClr>
                          </a:solidFill>
                          <a:latin typeface="微软雅黑" panose="020B0503020204020204" pitchFamily="34" charset="-122"/>
                          <a:ea typeface="微软雅黑" panose="020B0503020204020204" pitchFamily="34" charset="-122"/>
                        </a:rPr>
                        <a:t>，</a:t>
                      </a:r>
                      <a:r>
                        <a:rPr lang="en-US" altLang="zh-CN" sz="1600" b="0" dirty="0">
                          <a:solidFill>
                            <a:schemeClr val="bg2">
                              <a:lumMod val="25000"/>
                            </a:schemeClr>
                          </a:solidFill>
                          <a:latin typeface="微软雅黑" panose="020B0503020204020204" pitchFamily="34" charset="-122"/>
                          <a:ea typeface="微软雅黑" panose="020B0503020204020204" pitchFamily="34" charset="-122"/>
                        </a:rPr>
                        <a:t>65</a:t>
                      </a:r>
                      <a:r>
                        <a:rPr lang="zh-CN" altLang="en-US" sz="1600" b="0" dirty="0">
                          <a:solidFill>
                            <a:schemeClr val="bg2">
                              <a:lumMod val="25000"/>
                            </a:schemeClr>
                          </a:solidFill>
                          <a:latin typeface="微软雅黑" panose="020B0503020204020204" pitchFamily="34" charset="-122"/>
                          <a:ea typeface="微软雅黑" panose="020B0503020204020204" pitchFamily="34" charset="-122"/>
                        </a:rPr>
                        <a:t>岁以上女性高达</a:t>
                      </a:r>
                      <a:r>
                        <a:rPr lang="en-US" altLang="zh-CN" sz="1600" b="0" dirty="0">
                          <a:solidFill>
                            <a:schemeClr val="bg2">
                              <a:lumMod val="25000"/>
                            </a:schemeClr>
                          </a:solidFill>
                          <a:latin typeface="微软雅黑" panose="020B0503020204020204" pitchFamily="34" charset="-122"/>
                          <a:ea typeface="微软雅黑" panose="020B0503020204020204" pitchFamily="34" charset="-122"/>
                        </a:rPr>
                        <a:t>51.6%</a:t>
                      </a:r>
                      <a:r>
                        <a:rPr lang="zh-CN" altLang="en-US" sz="1600" b="0" dirty="0">
                          <a:solidFill>
                            <a:schemeClr val="bg2">
                              <a:lumMod val="25000"/>
                            </a:schemeClr>
                          </a:solidFill>
                          <a:latin typeface="微软雅黑" panose="020B0503020204020204" pitchFamily="34" charset="-122"/>
                          <a:ea typeface="微软雅黑" panose="020B0503020204020204" pitchFamily="34" charset="-122"/>
                        </a:rPr>
                        <a:t>，据预测，目前我国骨质疏松症患病人数约为</a:t>
                      </a:r>
                      <a:r>
                        <a:rPr lang="en-US" altLang="zh-CN" sz="1600" b="0" dirty="0">
                          <a:solidFill>
                            <a:schemeClr val="bg2">
                              <a:lumMod val="25000"/>
                            </a:schemeClr>
                          </a:solidFill>
                          <a:latin typeface="微软雅黑" panose="020B0503020204020204" pitchFamily="34" charset="-122"/>
                          <a:ea typeface="微软雅黑" panose="020B0503020204020204" pitchFamily="34" charset="-122"/>
                        </a:rPr>
                        <a:t>9</a:t>
                      </a:r>
                      <a:r>
                        <a:rPr lang="zh-CN" altLang="en-US" sz="1600" b="0" dirty="0">
                          <a:solidFill>
                            <a:schemeClr val="bg2">
                              <a:lumMod val="25000"/>
                            </a:schemeClr>
                          </a:solidFill>
                          <a:latin typeface="微软雅黑" panose="020B0503020204020204" pitchFamily="34" charset="-122"/>
                          <a:ea typeface="微软雅黑" panose="020B0503020204020204" pitchFamily="34" charset="-122"/>
                        </a:rPr>
                        <a:t>千万，其中女性约</a:t>
                      </a:r>
                      <a:r>
                        <a:rPr lang="en-US" altLang="zh-CN" sz="1600" b="0" dirty="0">
                          <a:solidFill>
                            <a:schemeClr val="bg2">
                              <a:lumMod val="25000"/>
                            </a:schemeClr>
                          </a:solidFill>
                          <a:latin typeface="微软雅黑" panose="020B0503020204020204" pitchFamily="34" charset="-122"/>
                          <a:ea typeface="微软雅黑" panose="020B0503020204020204" pitchFamily="34" charset="-122"/>
                        </a:rPr>
                        <a:t>7</a:t>
                      </a:r>
                      <a:r>
                        <a:rPr lang="zh-CN" altLang="en-US" sz="1600" b="0" dirty="0">
                          <a:solidFill>
                            <a:schemeClr val="bg2">
                              <a:lumMod val="25000"/>
                            </a:schemeClr>
                          </a:solidFill>
                          <a:latin typeface="微软雅黑" panose="020B0503020204020204" pitchFamily="34" charset="-122"/>
                          <a:ea typeface="微软雅黑" panose="020B0503020204020204" pitchFamily="34" charset="-122"/>
                        </a:rPr>
                        <a:t>千万。绝经女性是骨质疏松的重点人群</a:t>
                      </a:r>
                      <a:r>
                        <a:rPr lang="en-US" altLang="zh-CN" sz="1600" baseline="30000" dirty="0">
                          <a:solidFill>
                            <a:schemeClr val="bg2">
                              <a:lumMod val="25000"/>
                            </a:schemeClr>
                          </a:solidFill>
                          <a:latin typeface="微软雅黑" panose="020B0503020204020204" pitchFamily="34" charset="-122"/>
                          <a:ea typeface="微软雅黑" panose="020B0503020204020204" pitchFamily="34" charset="-122"/>
                          <a:cs typeface="Arial" panose="020B0604020202020204" pitchFamily="34" charset="0"/>
                        </a:rPr>
                        <a:t>[4]</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r h="1820342">
                <a:tc>
                  <a:txBody>
                    <a:bodyPr/>
                    <a:lstStyle/>
                    <a:p>
                      <a:pPr algn="ctr"/>
                      <a:r>
                        <a:rPr lang="zh-CN" altLang="en-US" sz="18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临床未满足</a:t>
                      </a:r>
                      <a:endParaRPr lang="en-US" altLang="zh-CN" sz="18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algn="ctr"/>
                      <a:r>
                        <a:rPr lang="zh-CN" altLang="en-US" sz="1800"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需求</a:t>
                      </a:r>
                    </a:p>
                  </a:txBody>
                  <a:tcPr anchor="ctr">
                    <a:lnL w="6350" cap="flat" cmpd="sng" algn="ctr">
                      <a:solidFill>
                        <a:schemeClr val="bg2">
                          <a:lumMod val="2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solidFill>
                      <a:prstDash val="solid"/>
                      <a:round/>
                      <a:headEnd type="none" w="med" len="med"/>
                      <a:tailEnd type="none" w="med" len="med"/>
                    </a:lnT>
                    <a:lnB w="6350"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solidFill>
                      <a:srgbClr val="169274"/>
                    </a:solidFill>
                  </a:tcPr>
                </a:tc>
                <a:tc>
                  <a:txBody>
                    <a:bodyPr/>
                    <a:lstStyle/>
                    <a:p>
                      <a:pPr marL="0" marR="0" lvl="1" indent="0" algn="l" defTabSz="1511300" rtl="0" eaLnBrk="1" fontAlgn="auto" latinLnBrk="0" hangingPunct="1">
                        <a:lnSpc>
                          <a:spcPts val="2400"/>
                        </a:lnSpc>
                        <a:spcBef>
                          <a:spcPct val="0"/>
                        </a:spcBef>
                        <a:spcAft>
                          <a:spcPts val="400"/>
                        </a:spcAft>
                        <a:buClrTx/>
                        <a:buSzTx/>
                        <a:buFontTx/>
                        <a:buNone/>
                        <a:defRPr/>
                      </a:pPr>
                      <a:r>
                        <a:rPr lang="en-US" altLang="zh-CN" sz="1600" dirty="0">
                          <a:solidFill>
                            <a:schemeClr val="bg2">
                              <a:lumMod val="25000"/>
                            </a:schemeClr>
                          </a:solidFill>
                          <a:latin typeface="微软雅黑" panose="020B0503020204020204" pitchFamily="34" charset="-122"/>
                          <a:ea typeface="微软雅黑" panose="020B0503020204020204" pitchFamily="34" charset="-122"/>
                        </a:rPr>
                        <a:t>1</a:t>
                      </a:r>
                      <a:r>
                        <a:rPr lang="zh-CN" altLang="en-US" sz="1600" dirty="0">
                          <a:solidFill>
                            <a:schemeClr val="bg2">
                              <a:lumMod val="25000"/>
                            </a:schemeClr>
                          </a:solidFill>
                          <a:latin typeface="微软雅黑" panose="020B0503020204020204" pitchFamily="34" charset="-122"/>
                          <a:ea typeface="微软雅黑" panose="020B0503020204020204" pitchFamily="34" charset="-122"/>
                        </a:rPr>
                        <a:t>、骨化三醇口服常释剂型及注射剂已经进入医保目录，但因为剂型和</a:t>
                      </a:r>
                      <a:r>
                        <a:rPr lang="zh-CN" altLang="en-US" sz="1600" b="1" dirty="0">
                          <a:solidFill>
                            <a:srgbClr val="EA501A"/>
                          </a:solidFill>
                          <a:latin typeface="微软雅黑" panose="020B0503020204020204" pitchFamily="34" charset="-122"/>
                          <a:ea typeface="微软雅黑" panose="020B0503020204020204" pitchFamily="34" charset="-122"/>
                          <a:sym typeface="+mn-ea"/>
                        </a:rPr>
                        <a:t>无法精准给药原因，</a:t>
                      </a:r>
                      <a:r>
                        <a:rPr lang="zh-CN" altLang="en-US" sz="1600" dirty="0">
                          <a:solidFill>
                            <a:schemeClr val="bg2">
                              <a:lumMod val="25000"/>
                            </a:schemeClr>
                          </a:solidFill>
                          <a:latin typeface="微软雅黑" panose="020B0503020204020204" pitchFamily="34" charset="-122"/>
                          <a:ea typeface="微软雅黑" panose="020B0503020204020204" pitchFamily="34" charset="-122"/>
                        </a:rPr>
                        <a:t>对于</a:t>
                      </a:r>
                      <a:r>
                        <a:rPr lang="zh-CN" altLang="en-US" sz="1600" b="1" dirty="0">
                          <a:solidFill>
                            <a:srgbClr val="EA501A"/>
                          </a:solidFill>
                          <a:latin typeface="微软雅黑" panose="020B0503020204020204" pitchFamily="34" charset="-122"/>
                          <a:ea typeface="微软雅黑" panose="020B0503020204020204" pitchFamily="34" charset="-122"/>
                        </a:rPr>
                        <a:t>儿童患者</a:t>
                      </a:r>
                      <a:r>
                        <a:rPr lang="zh-CN" altLang="en-US" sz="1600" dirty="0">
                          <a:solidFill>
                            <a:schemeClr val="bg2">
                              <a:lumMod val="25000"/>
                            </a:schemeClr>
                          </a:solidFill>
                          <a:latin typeface="微软雅黑" panose="020B0503020204020204" pitchFamily="34" charset="-122"/>
                          <a:ea typeface="微软雅黑" panose="020B0503020204020204" pitchFamily="34" charset="-122"/>
                        </a:rPr>
                        <a:t>使用</a:t>
                      </a:r>
                      <a:r>
                        <a:rPr lang="zh-CN" altLang="en-US" sz="1600" b="1" dirty="0">
                          <a:solidFill>
                            <a:srgbClr val="EA501A"/>
                          </a:solidFill>
                          <a:latin typeface="微软雅黑" panose="020B0503020204020204" pitchFamily="34" charset="-122"/>
                          <a:ea typeface="微软雅黑" panose="020B0503020204020204" pitchFamily="34" charset="-122"/>
                        </a:rPr>
                        <a:t>非常受限</a:t>
                      </a:r>
                      <a:r>
                        <a:rPr lang="zh-CN" altLang="en-US" sz="1600" dirty="0">
                          <a:solidFill>
                            <a:srgbClr val="EA501A"/>
                          </a:solidFill>
                          <a:latin typeface="微软雅黑" panose="020B0503020204020204" pitchFamily="34" charset="-122"/>
                          <a:ea typeface="微软雅黑" panose="020B0503020204020204" pitchFamily="34" charset="-122"/>
                        </a:rPr>
                        <a:t>。</a:t>
                      </a:r>
                      <a:endParaRPr lang="en-US" altLang="zh-CN" sz="1600" dirty="0">
                        <a:solidFill>
                          <a:srgbClr val="EA501A"/>
                        </a:solidFill>
                        <a:latin typeface="微软雅黑" panose="020B0503020204020204" pitchFamily="34" charset="-122"/>
                        <a:ea typeface="微软雅黑" panose="020B0503020204020204" pitchFamily="34" charset="-122"/>
                      </a:endParaRPr>
                    </a:p>
                    <a:p>
                      <a:pPr marL="0" marR="0" lvl="1" indent="0" algn="l" defTabSz="1511300" rtl="0" eaLnBrk="1" fontAlgn="auto" latinLnBrk="0" hangingPunct="1">
                        <a:lnSpc>
                          <a:spcPts val="2400"/>
                        </a:lnSpc>
                        <a:spcBef>
                          <a:spcPct val="0"/>
                        </a:spcBef>
                        <a:spcAft>
                          <a:spcPts val="400"/>
                        </a:spcAft>
                        <a:buClrTx/>
                        <a:buSzTx/>
                        <a:buFontTx/>
                        <a:buNone/>
                        <a:defRPr/>
                      </a:pPr>
                      <a:r>
                        <a:rPr lang="en-US" altLang="zh-CN" sz="1600" kern="1200" dirty="0">
                          <a:solidFill>
                            <a:schemeClr val="bg2">
                              <a:lumMod val="25000"/>
                            </a:schemeClr>
                          </a:solidFill>
                          <a:latin typeface="微软雅黑" panose="020B0503020204020204" pitchFamily="34" charset="-122"/>
                          <a:ea typeface="微软雅黑" panose="020B0503020204020204" pitchFamily="34" charset="-122"/>
                          <a:cs typeface="+mn-cs"/>
                        </a:rPr>
                        <a:t>2</a:t>
                      </a:r>
                      <a:r>
                        <a:rPr lang="zh-CN" altLang="en-US" sz="1600" kern="1200" dirty="0">
                          <a:solidFill>
                            <a:schemeClr val="bg2">
                              <a:lumMod val="25000"/>
                            </a:schemeClr>
                          </a:solidFill>
                          <a:latin typeface="微软雅黑" panose="020B0503020204020204" pitchFamily="34" charset="-122"/>
                          <a:ea typeface="微软雅黑" panose="020B0503020204020204" pitchFamily="34" charset="-122"/>
                          <a:cs typeface="+mn-cs"/>
                        </a:rPr>
                        <a:t>、</a:t>
                      </a:r>
                      <a:r>
                        <a:rPr lang="zh-CN" altLang="zh-CN" sz="1600" kern="1200" dirty="0">
                          <a:solidFill>
                            <a:schemeClr val="bg2">
                              <a:lumMod val="25000"/>
                            </a:schemeClr>
                          </a:solidFill>
                          <a:latin typeface="微软雅黑" panose="020B0503020204020204" pitchFamily="34" charset="-122"/>
                          <a:ea typeface="微软雅黑" panose="020B0503020204020204" pitchFamily="34" charset="-122"/>
                          <a:cs typeface="+mn-cs"/>
                        </a:rPr>
                        <a:t>骨化三醇口服溶液，可以为</a:t>
                      </a:r>
                      <a:r>
                        <a:rPr lang="zh-CN" altLang="zh-CN" sz="1600" b="1" kern="1200" dirty="0">
                          <a:solidFill>
                            <a:srgbClr val="EA501A"/>
                          </a:solidFill>
                          <a:latin typeface="微软雅黑" panose="020B0503020204020204" pitchFamily="34" charset="-122"/>
                          <a:ea typeface="微软雅黑" panose="020B0503020204020204" pitchFamily="34" charset="-122"/>
                          <a:cs typeface="+mn-cs"/>
                        </a:rPr>
                        <a:t>儿童透析前中度至重度慢性肾功能衰竭患者</a:t>
                      </a:r>
                      <a:r>
                        <a:rPr lang="zh-CN" altLang="zh-CN" sz="1600" kern="1200" dirty="0">
                          <a:solidFill>
                            <a:schemeClr val="bg2">
                              <a:lumMod val="25000"/>
                            </a:schemeClr>
                          </a:solidFill>
                          <a:latin typeface="微软雅黑" panose="020B0503020204020204" pitchFamily="34" charset="-122"/>
                          <a:ea typeface="微软雅黑" panose="020B0503020204020204" pitchFamily="34" charset="-122"/>
                          <a:cs typeface="+mn-cs"/>
                        </a:rPr>
                        <a:t>继发性甲状旁腺功能亢进及随之而来的代谢性骨病以及甲状旁腺功能减退症提供更好的临床用药选择</a:t>
                      </a:r>
                      <a:r>
                        <a:rPr lang="zh-CN" altLang="en-US" sz="1600" kern="1200" dirty="0">
                          <a:solidFill>
                            <a:schemeClr val="bg2">
                              <a:lumMod val="25000"/>
                            </a:schemeClr>
                          </a:solidFill>
                          <a:latin typeface="微软雅黑" panose="020B0503020204020204" pitchFamily="34" charset="-122"/>
                          <a:ea typeface="微软雅黑" panose="020B0503020204020204" pitchFamily="34" charset="-122"/>
                          <a:cs typeface="+mn-cs"/>
                        </a:rPr>
                        <a:t>。</a:t>
                      </a:r>
                      <a:endParaRPr lang="en-US" altLang="zh-CN" sz="1600" kern="1200" dirty="0">
                        <a:solidFill>
                          <a:schemeClr val="bg2">
                            <a:lumMod val="25000"/>
                          </a:schemeClr>
                        </a:solidFill>
                        <a:latin typeface="微软雅黑" panose="020B0503020204020204" pitchFamily="34" charset="-122"/>
                        <a:ea typeface="微软雅黑" panose="020B0503020204020204" pitchFamily="34" charset="-122"/>
                        <a:cs typeface="+mn-cs"/>
                      </a:endParaRPr>
                    </a:p>
                    <a:p>
                      <a:pPr marL="0" marR="0" lvl="1" indent="0" algn="l" defTabSz="1511300" rtl="0" eaLnBrk="1" fontAlgn="auto" latinLnBrk="0" hangingPunct="1">
                        <a:lnSpc>
                          <a:spcPts val="2400"/>
                        </a:lnSpc>
                        <a:spcBef>
                          <a:spcPct val="0"/>
                        </a:spcBef>
                        <a:spcAft>
                          <a:spcPts val="400"/>
                        </a:spcAft>
                        <a:buClrTx/>
                        <a:buSzTx/>
                        <a:buFontTx/>
                        <a:buNone/>
                        <a:defRPr/>
                      </a:pPr>
                      <a:r>
                        <a:rPr lang="en-US" altLang="zh-CN" sz="1600" dirty="0">
                          <a:solidFill>
                            <a:schemeClr val="bg2">
                              <a:lumMod val="25000"/>
                            </a:schemeClr>
                          </a:solidFill>
                          <a:latin typeface="微软雅黑" panose="020B0503020204020204" pitchFamily="34" charset="-122"/>
                          <a:ea typeface="微软雅黑" panose="020B0503020204020204" pitchFamily="34" charset="-122"/>
                        </a:rPr>
                        <a:t>3</a:t>
                      </a:r>
                      <a:r>
                        <a:rPr lang="zh-CN" altLang="en-US" sz="1600" dirty="0">
                          <a:solidFill>
                            <a:schemeClr val="bg2">
                              <a:lumMod val="25000"/>
                            </a:schemeClr>
                          </a:solidFill>
                          <a:latin typeface="微软雅黑" panose="020B0503020204020204" pitchFamily="34" charset="-122"/>
                          <a:ea typeface="微软雅黑" panose="020B0503020204020204" pitchFamily="34" charset="-122"/>
                        </a:rPr>
                        <a:t>、口服溶液剂型</a:t>
                      </a:r>
                      <a:r>
                        <a:rPr lang="zh-CN" altLang="en-US" sz="1600" b="1" dirty="0">
                          <a:solidFill>
                            <a:srgbClr val="EA501A"/>
                          </a:solidFill>
                          <a:latin typeface="微软雅黑" panose="020B0503020204020204" pitchFamily="34" charset="-122"/>
                          <a:ea typeface="微软雅黑" panose="020B0503020204020204" pitchFamily="34" charset="-122"/>
                        </a:rPr>
                        <a:t>可精准给药</a:t>
                      </a:r>
                      <a:r>
                        <a:rPr lang="zh-CN" altLang="en-US" sz="1600" dirty="0">
                          <a:solidFill>
                            <a:srgbClr val="EA501A"/>
                          </a:solidFill>
                          <a:latin typeface="微软雅黑" panose="020B0503020204020204" pitchFamily="34" charset="-122"/>
                          <a:ea typeface="微软雅黑" panose="020B0503020204020204" pitchFamily="34" charset="-122"/>
                        </a:rPr>
                        <a:t>，</a:t>
                      </a:r>
                      <a:r>
                        <a:rPr lang="zh-CN" altLang="en-US" sz="1600" b="1" dirty="0">
                          <a:solidFill>
                            <a:srgbClr val="EA501A"/>
                          </a:solidFill>
                          <a:latin typeface="微软雅黑" panose="020B0503020204020204" pitchFamily="34" charset="-122"/>
                          <a:ea typeface="微软雅黑" panose="020B0503020204020204" pitchFamily="34" charset="-122"/>
                        </a:rPr>
                        <a:t>使用更加方便，填补了儿童和吞咽困难等特殊人群使用的空白。</a:t>
                      </a:r>
                      <a:endParaRPr lang="en-US" altLang="zh-CN" sz="1600" dirty="0">
                        <a:solidFill>
                          <a:srgbClr val="EA501A"/>
                        </a:solidFill>
                        <a:latin typeface="微软雅黑" panose="020B0503020204020204" pitchFamily="34" charset="-122"/>
                        <a:ea typeface="微软雅黑" panose="020B0503020204020204" pitchFamily="34" charset="-122"/>
                      </a:endParaRPr>
                    </a:p>
                    <a:p>
                      <a:pPr marL="0" marR="0" lvl="1" indent="0" algn="l" defTabSz="1511300" rtl="0" eaLnBrk="1" fontAlgn="auto" latinLnBrk="0" hangingPunct="1">
                        <a:lnSpc>
                          <a:spcPts val="2400"/>
                        </a:lnSpc>
                        <a:spcBef>
                          <a:spcPct val="0"/>
                        </a:spcBef>
                        <a:spcAft>
                          <a:spcPts val="400"/>
                        </a:spcAft>
                        <a:buClrTx/>
                        <a:buSzTx/>
                        <a:buFontTx/>
                        <a:buNone/>
                        <a:defRPr/>
                      </a:pPr>
                      <a:r>
                        <a:rPr lang="en-US" altLang="zh-CN" sz="1600" dirty="0">
                          <a:solidFill>
                            <a:schemeClr val="bg2">
                              <a:lumMod val="25000"/>
                            </a:schemeClr>
                          </a:solidFill>
                          <a:latin typeface="微软雅黑" panose="020B0503020204020204" pitchFamily="34" charset="-122"/>
                          <a:ea typeface="微软雅黑" panose="020B0503020204020204" pitchFamily="34" charset="-122"/>
                        </a:rPr>
                        <a:t>4</a:t>
                      </a:r>
                      <a:r>
                        <a:rPr lang="zh-CN" altLang="en-US" sz="1600" dirty="0">
                          <a:solidFill>
                            <a:schemeClr val="bg2">
                              <a:lumMod val="25000"/>
                            </a:schemeClr>
                          </a:solidFill>
                          <a:latin typeface="微软雅黑" panose="020B0503020204020204" pitchFamily="34" charset="-122"/>
                          <a:ea typeface="微软雅黑" panose="020B0503020204020204" pitchFamily="34" charset="-122"/>
                        </a:rPr>
                        <a:t>、骨化三醇口服液已经</a:t>
                      </a:r>
                      <a:r>
                        <a:rPr lang="zh-CN" altLang="en-US" sz="1600" b="1" dirty="0">
                          <a:solidFill>
                            <a:srgbClr val="EA501A"/>
                          </a:solidFill>
                          <a:latin typeface="微软雅黑" panose="020B0503020204020204" pitchFamily="34" charset="-122"/>
                          <a:ea typeface="微软雅黑" panose="020B0503020204020204" pitchFamily="34" charset="-122"/>
                        </a:rPr>
                        <a:t>纳入卫计委</a:t>
                      </a:r>
                      <a:r>
                        <a:rPr lang="en-US" altLang="zh-CN" sz="1600" b="1" dirty="0">
                          <a:solidFill>
                            <a:srgbClr val="EA501A"/>
                          </a:solidFill>
                          <a:latin typeface="微软雅黑" panose="020B0503020204020204" pitchFamily="34" charset="-122"/>
                          <a:ea typeface="微软雅黑" panose="020B0503020204020204" pitchFamily="34" charset="-122"/>
                        </a:rPr>
                        <a:t>《</a:t>
                      </a:r>
                      <a:r>
                        <a:rPr lang="zh-CN" altLang="en-US" sz="1600" b="1" dirty="0">
                          <a:solidFill>
                            <a:srgbClr val="EA501A"/>
                          </a:solidFill>
                          <a:latin typeface="微软雅黑" panose="020B0503020204020204" pitchFamily="34" charset="-122"/>
                          <a:ea typeface="微软雅黑" panose="020B0503020204020204" pitchFamily="34" charset="-122"/>
                        </a:rPr>
                        <a:t>第二批鼓励研发申报儿童药品清单</a:t>
                      </a:r>
                      <a:r>
                        <a:rPr lang="en-US" altLang="zh-CN" sz="1600" b="1" dirty="0">
                          <a:solidFill>
                            <a:srgbClr val="EA501A"/>
                          </a:solidFill>
                          <a:latin typeface="微软雅黑" panose="020B0503020204020204" pitchFamily="34" charset="-122"/>
                          <a:ea typeface="微软雅黑" panose="020B0503020204020204" pitchFamily="34" charset="-122"/>
                        </a:rPr>
                        <a:t>》</a:t>
                      </a:r>
                    </a:p>
                  </a:txBody>
                  <a:tcPr anchor="ctr">
                    <a:lnL w="3175" cap="flat" cmpd="sng" algn="ctr">
                      <a:solidFill>
                        <a:schemeClr val="bg1">
                          <a:lumMod val="75000"/>
                        </a:schemeClr>
                      </a:solidFill>
                      <a:prstDash val="solid"/>
                      <a:round/>
                      <a:headEnd type="none" w="med" len="med"/>
                      <a:tailEnd type="none" w="med" len="med"/>
                    </a:lnL>
                    <a:lnR w="3175" cap="flat" cmpd="sng" algn="ctr">
                      <a:solidFill>
                        <a:schemeClr val="bg1">
                          <a:lumMod val="75000"/>
                        </a:schemeClr>
                      </a:solidFill>
                      <a:prstDash val="solid"/>
                      <a:round/>
                      <a:headEnd type="none" w="med" len="med"/>
                      <a:tailEnd type="none" w="med" len="med"/>
                    </a:lnR>
                    <a:lnT w="3175" cap="flat" cmpd="sng" algn="ctr">
                      <a:solidFill>
                        <a:schemeClr val="bg1">
                          <a:lumMod val="75000"/>
                        </a:schemeClr>
                      </a:solidFill>
                      <a:prstDash val="solid"/>
                      <a:round/>
                      <a:headEnd type="none" w="med" len="med"/>
                      <a:tailEnd type="none" w="med" len="med"/>
                    </a:lnT>
                    <a:lnB w="31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bl>
          </a:graphicData>
        </a:graphic>
      </p:graphicFrame>
      <p:sp>
        <p:nvSpPr>
          <p:cNvPr id="3" name="矩形 2"/>
          <p:cNvSpPr/>
          <p:nvPr/>
        </p:nvSpPr>
        <p:spPr>
          <a:xfrm>
            <a:off x="740743" y="6496645"/>
            <a:ext cx="9922464" cy="738664"/>
          </a:xfrm>
          <a:prstGeom prst="rect">
            <a:avLst/>
          </a:prstGeom>
        </p:spPr>
        <p:txBody>
          <a:bodyPr wrap="square">
            <a:spAutoFit/>
          </a:bodyPr>
          <a:lstStyle/>
          <a:p>
            <a:r>
              <a:rPr lang="en-US" altLang="zh-CN" sz="1050" dirty="0">
                <a:solidFill>
                  <a:schemeClr val="bg2">
                    <a:lumMod val="50000"/>
                  </a:schemeClr>
                </a:solidFill>
                <a:latin typeface="Arial" panose="020B0604020202020204" pitchFamily="34" charset="0"/>
                <a:ea typeface="+mn-ea"/>
                <a:cs typeface="Arial" panose="020B0604020202020204" pitchFamily="34" charset="0"/>
              </a:rPr>
              <a:t>[1] Lancet 2020; 395: 709–33</a:t>
            </a:r>
          </a:p>
          <a:p>
            <a:r>
              <a:rPr lang="en-US" altLang="zh-CN" sz="1050" dirty="0">
                <a:solidFill>
                  <a:schemeClr val="bg2">
                    <a:lumMod val="50000"/>
                  </a:schemeClr>
                </a:solidFill>
                <a:latin typeface="Arial" panose="020B0604020202020204" pitchFamily="34" charset="0"/>
                <a:ea typeface="+mn-ea"/>
                <a:cs typeface="Arial" panose="020B0604020202020204" pitchFamily="34" charset="0"/>
              </a:rPr>
              <a:t>[2]</a:t>
            </a:r>
            <a:r>
              <a:rPr lang="zh-CN" altLang="en-US" sz="1050" dirty="0">
                <a:solidFill>
                  <a:schemeClr val="bg2">
                    <a:lumMod val="50000"/>
                  </a:schemeClr>
                </a:solidFill>
                <a:latin typeface="Arial" panose="020B0604020202020204" pitchFamily="34" charset="0"/>
                <a:ea typeface="+mn-ea"/>
                <a:cs typeface="Arial" panose="020B0604020202020204" pitchFamily="34" charset="0"/>
              </a:rPr>
              <a:t>中华儿科杂志</a:t>
            </a:r>
            <a:r>
              <a:rPr lang="en-US" altLang="zh-CN" sz="1050" dirty="0">
                <a:solidFill>
                  <a:schemeClr val="bg2">
                    <a:lumMod val="50000"/>
                  </a:schemeClr>
                </a:solidFill>
                <a:latin typeface="Arial" panose="020B0604020202020204" pitchFamily="34" charset="0"/>
                <a:ea typeface="+mn-ea"/>
                <a:cs typeface="Arial" panose="020B0604020202020204" pitchFamily="34" charset="0"/>
              </a:rPr>
              <a:t>2019</a:t>
            </a:r>
            <a:r>
              <a:rPr lang="zh-CN" altLang="en-US" sz="1050" dirty="0">
                <a:solidFill>
                  <a:schemeClr val="bg2">
                    <a:lumMod val="50000"/>
                  </a:schemeClr>
                </a:solidFill>
                <a:latin typeface="Arial" panose="020B0604020202020204" pitchFamily="34" charset="0"/>
                <a:ea typeface="+mn-ea"/>
                <a:cs typeface="Arial" panose="020B0604020202020204" pitchFamily="34" charset="0"/>
              </a:rPr>
              <a:t>年</a:t>
            </a:r>
            <a:r>
              <a:rPr lang="en-US" altLang="zh-CN" sz="1050" dirty="0">
                <a:solidFill>
                  <a:schemeClr val="bg2">
                    <a:lumMod val="50000"/>
                  </a:schemeClr>
                </a:solidFill>
                <a:latin typeface="Arial" panose="020B0604020202020204" pitchFamily="34" charset="0"/>
                <a:ea typeface="+mn-ea"/>
                <a:cs typeface="Arial" panose="020B0604020202020204" pitchFamily="34" charset="0"/>
              </a:rPr>
              <a:t>9</a:t>
            </a:r>
            <a:r>
              <a:rPr lang="zh-CN" altLang="en-US" sz="1050" dirty="0">
                <a:solidFill>
                  <a:schemeClr val="bg2">
                    <a:lumMod val="50000"/>
                  </a:schemeClr>
                </a:solidFill>
                <a:latin typeface="Arial" panose="020B0604020202020204" pitchFamily="34" charset="0"/>
                <a:ea typeface="+mn-ea"/>
                <a:cs typeface="Arial" panose="020B0604020202020204" pitchFamily="34" charset="0"/>
              </a:rPr>
              <a:t>月第</a:t>
            </a:r>
            <a:r>
              <a:rPr lang="en-US" altLang="zh-CN" sz="1050" dirty="0">
                <a:solidFill>
                  <a:schemeClr val="bg2">
                    <a:lumMod val="50000"/>
                  </a:schemeClr>
                </a:solidFill>
                <a:latin typeface="Arial" panose="020B0604020202020204" pitchFamily="34" charset="0"/>
                <a:ea typeface="+mn-ea"/>
                <a:cs typeface="Arial" panose="020B0604020202020204" pitchFamily="34" charset="0"/>
              </a:rPr>
              <a:t>57</a:t>
            </a:r>
            <a:r>
              <a:rPr lang="zh-CN" altLang="en-US" sz="1050" dirty="0">
                <a:solidFill>
                  <a:schemeClr val="bg2">
                    <a:lumMod val="50000"/>
                  </a:schemeClr>
                </a:solidFill>
                <a:latin typeface="Arial" panose="020B0604020202020204" pitchFamily="34" charset="0"/>
                <a:ea typeface="+mn-ea"/>
                <a:cs typeface="Arial" panose="020B0604020202020204" pitchFamily="34" charset="0"/>
              </a:rPr>
              <a:t>卷第</a:t>
            </a:r>
            <a:r>
              <a:rPr lang="en-US" altLang="zh-CN" sz="1050" dirty="0">
                <a:solidFill>
                  <a:schemeClr val="bg2">
                    <a:lumMod val="50000"/>
                  </a:schemeClr>
                </a:solidFill>
                <a:latin typeface="Arial" panose="020B0604020202020204" pitchFamily="34" charset="0"/>
                <a:ea typeface="+mn-ea"/>
                <a:cs typeface="Arial" panose="020B0604020202020204" pitchFamily="34" charset="0"/>
              </a:rPr>
              <a:t>9</a:t>
            </a:r>
            <a:r>
              <a:rPr lang="zh-CN" altLang="en-US" sz="1050" dirty="0">
                <a:solidFill>
                  <a:schemeClr val="bg2">
                    <a:lumMod val="50000"/>
                  </a:schemeClr>
                </a:solidFill>
                <a:latin typeface="Arial" panose="020B0604020202020204" pitchFamily="34" charset="0"/>
                <a:ea typeface="+mn-ea"/>
                <a:cs typeface="Arial" panose="020B0604020202020204" pitchFamily="34" charset="0"/>
              </a:rPr>
              <a:t>期</a:t>
            </a:r>
            <a:r>
              <a:rPr lang="en-US" altLang="zh-CN" sz="1050" dirty="0">
                <a:solidFill>
                  <a:schemeClr val="bg2">
                    <a:lumMod val="50000"/>
                  </a:schemeClr>
                </a:solidFill>
                <a:latin typeface="Arial" panose="020B0604020202020204" pitchFamily="34" charset="0"/>
                <a:ea typeface="+mn-ea"/>
                <a:cs typeface="Arial" panose="020B0604020202020204" pitchFamily="34" charset="0"/>
              </a:rPr>
              <a:t>721-724</a:t>
            </a:r>
          </a:p>
          <a:p>
            <a:r>
              <a:rPr lang="en-US" altLang="zh-CN" sz="1050" dirty="0">
                <a:solidFill>
                  <a:schemeClr val="bg2">
                    <a:lumMod val="50000"/>
                  </a:schemeClr>
                </a:solidFill>
                <a:latin typeface="Arial" panose="020B0604020202020204" pitchFamily="34" charset="0"/>
                <a:ea typeface="+mn-ea"/>
                <a:cs typeface="Arial" panose="020B0604020202020204" pitchFamily="34" charset="0"/>
              </a:rPr>
              <a:t>[3]Medicine (2019) 98:8(e14680) </a:t>
            </a:r>
          </a:p>
          <a:p>
            <a:r>
              <a:rPr lang="en-US" altLang="zh-CN" sz="1050" dirty="0">
                <a:solidFill>
                  <a:schemeClr val="bg2">
                    <a:lumMod val="50000"/>
                  </a:schemeClr>
                </a:solidFill>
                <a:latin typeface="Arial" panose="020B0604020202020204" pitchFamily="34" charset="0"/>
                <a:ea typeface="+mn-ea"/>
                <a:cs typeface="Arial" panose="020B0604020202020204" pitchFamily="34" charset="0"/>
              </a:rPr>
              <a:t>[4]</a:t>
            </a:r>
            <a:r>
              <a:rPr lang="zh-CN" altLang="en-US" sz="1050" dirty="0">
                <a:solidFill>
                  <a:schemeClr val="bg2">
                    <a:lumMod val="50000"/>
                  </a:schemeClr>
                </a:solidFill>
                <a:latin typeface="Arial" panose="020B0604020202020204" pitchFamily="34" charset="0"/>
                <a:ea typeface="+mn-ea"/>
                <a:cs typeface="Arial" panose="020B0604020202020204" pitchFamily="34" charset="0"/>
              </a:rPr>
              <a:t>中华骨质疏松和骨矿盐疾病杂志 </a:t>
            </a:r>
            <a:r>
              <a:rPr lang="en-US" altLang="zh-CN" sz="1050" dirty="0">
                <a:solidFill>
                  <a:schemeClr val="bg2">
                    <a:lumMod val="50000"/>
                  </a:schemeClr>
                </a:solidFill>
                <a:latin typeface="Arial" panose="020B0604020202020204" pitchFamily="34" charset="0"/>
                <a:ea typeface="+mn-ea"/>
                <a:cs typeface="Arial" panose="020B0604020202020204" pitchFamily="34" charset="0"/>
              </a:rPr>
              <a:t>2022 </a:t>
            </a:r>
            <a:r>
              <a:rPr lang="zh-CN" altLang="en-US" sz="1050" dirty="0">
                <a:solidFill>
                  <a:schemeClr val="bg2">
                    <a:lumMod val="50000"/>
                  </a:schemeClr>
                </a:solidFill>
                <a:latin typeface="Arial" panose="020B0604020202020204" pitchFamily="34" charset="0"/>
                <a:ea typeface="+mn-ea"/>
                <a:cs typeface="Arial" panose="020B0604020202020204" pitchFamily="34" charset="0"/>
              </a:rPr>
              <a:t>年 </a:t>
            </a:r>
            <a:r>
              <a:rPr lang="en-US" altLang="zh-CN" sz="1050" dirty="0">
                <a:solidFill>
                  <a:schemeClr val="bg2">
                    <a:lumMod val="50000"/>
                  </a:schemeClr>
                </a:solidFill>
                <a:latin typeface="Arial" panose="020B0604020202020204" pitchFamily="34" charset="0"/>
                <a:ea typeface="+mn-ea"/>
                <a:cs typeface="Arial" panose="020B0604020202020204" pitchFamily="34" charset="0"/>
              </a:rPr>
              <a:t>11 </a:t>
            </a:r>
            <a:r>
              <a:rPr lang="zh-CN" altLang="en-US" sz="1050" dirty="0">
                <a:solidFill>
                  <a:schemeClr val="bg2">
                    <a:lumMod val="50000"/>
                  </a:schemeClr>
                </a:solidFill>
                <a:latin typeface="Arial" panose="020B0604020202020204" pitchFamily="34" charset="0"/>
                <a:ea typeface="+mn-ea"/>
                <a:cs typeface="Arial" panose="020B0604020202020204" pitchFamily="34" charset="0"/>
              </a:rPr>
              <a:t>月第 </a:t>
            </a:r>
            <a:r>
              <a:rPr lang="en-US" altLang="zh-CN" sz="1050" dirty="0">
                <a:solidFill>
                  <a:schemeClr val="bg2">
                    <a:lumMod val="50000"/>
                  </a:schemeClr>
                </a:solidFill>
                <a:latin typeface="Arial" panose="020B0604020202020204" pitchFamily="34" charset="0"/>
                <a:ea typeface="+mn-ea"/>
                <a:cs typeface="Arial" panose="020B0604020202020204" pitchFamily="34" charset="0"/>
              </a:rPr>
              <a:t>15 </a:t>
            </a:r>
            <a:r>
              <a:rPr lang="zh-CN" altLang="en-US" sz="1050" dirty="0">
                <a:solidFill>
                  <a:schemeClr val="bg2">
                    <a:lumMod val="50000"/>
                  </a:schemeClr>
                </a:solidFill>
                <a:latin typeface="Arial" panose="020B0604020202020204" pitchFamily="34" charset="0"/>
                <a:ea typeface="+mn-ea"/>
                <a:cs typeface="Arial" panose="020B0604020202020204" pitchFamily="34" charset="0"/>
              </a:rPr>
              <a:t>卷第 </a:t>
            </a:r>
            <a:r>
              <a:rPr lang="en-US" altLang="zh-CN" sz="1050" dirty="0">
                <a:solidFill>
                  <a:schemeClr val="bg2">
                    <a:lumMod val="50000"/>
                  </a:schemeClr>
                </a:solidFill>
                <a:latin typeface="Arial" panose="020B0604020202020204" pitchFamily="34" charset="0"/>
                <a:ea typeface="+mn-ea"/>
                <a:cs typeface="Arial" panose="020B0604020202020204" pitchFamily="34" charset="0"/>
              </a:rPr>
              <a:t>6 </a:t>
            </a:r>
            <a:r>
              <a:rPr lang="zh-CN" altLang="en-US" sz="1050" dirty="0">
                <a:solidFill>
                  <a:schemeClr val="bg2">
                    <a:lumMod val="50000"/>
                  </a:schemeClr>
                </a:solidFill>
                <a:latin typeface="Arial" panose="020B0604020202020204" pitchFamily="34" charset="0"/>
                <a:ea typeface="+mn-ea"/>
                <a:cs typeface="Arial" panose="020B0604020202020204" pitchFamily="34" charset="0"/>
              </a:rPr>
              <a:t>期</a:t>
            </a:r>
          </a:p>
        </p:txBody>
      </p:sp>
      <p:sp>
        <p:nvSpPr>
          <p:cNvPr id="8" name="TextBox 48"/>
          <p:cNvSpPr txBox="1"/>
          <p:nvPr/>
        </p:nvSpPr>
        <p:spPr>
          <a:xfrm>
            <a:off x="592468" y="303957"/>
            <a:ext cx="4324739" cy="430887"/>
          </a:xfrm>
          <a:prstGeom prst="rect">
            <a:avLst/>
          </a:prstGeom>
          <a:noFill/>
        </p:spPr>
        <p:txBody>
          <a:bodyPr wrap="square" lIns="0" tIns="0" rIns="0" bIns="0" rtlCol="0">
            <a:spAutoFit/>
          </a:bodyPr>
          <a:lstStyle/>
          <a:p>
            <a:r>
              <a:rPr lang="en-US" altLang="zh-CN"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1</a:t>
            </a:r>
            <a:r>
              <a:rPr lang="zh-CN" altLang="en-US"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      药品基本情况</a:t>
            </a:r>
            <a:endParaRPr lang="en-GB" altLang="zh-CN" sz="28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pic>
        <p:nvPicPr>
          <p:cNvPr id="9" name="图片 8"/>
          <p:cNvPicPr>
            <a:picLocks noChangeAspect="1"/>
          </p:cNvPicPr>
          <p:nvPr/>
        </p:nvPicPr>
        <p:blipFill>
          <a:blip r:embed="rId4"/>
          <a:stretch>
            <a:fillRect/>
          </a:stretch>
        </p:blipFill>
        <p:spPr>
          <a:xfrm>
            <a:off x="12045999" y="87933"/>
            <a:ext cx="633413" cy="625961"/>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884808" y="1312072"/>
            <a:ext cx="5400551" cy="86409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2080" dirty="0">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endParaRPr>
          </a:p>
        </p:txBody>
      </p:sp>
      <p:sp>
        <p:nvSpPr>
          <p:cNvPr id="8" name="Rectangle 7"/>
          <p:cNvSpPr/>
          <p:nvPr/>
        </p:nvSpPr>
        <p:spPr>
          <a:xfrm>
            <a:off x="6429927" y="1312069"/>
            <a:ext cx="5400000" cy="8640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sz="2080" dirty="0">
              <a:latin typeface="Arial" panose="020B0604020202020204" pitchFamily="34" charset="0"/>
              <a:ea typeface="微软雅黑" panose="020B0503020204020204" pitchFamily="34" charset="-122"/>
              <a:sym typeface="Arial" panose="020B0604020202020204" pitchFamily="34" charset="0"/>
            </a:endParaRPr>
          </a:p>
        </p:txBody>
      </p:sp>
      <p:sp>
        <p:nvSpPr>
          <p:cNvPr id="14" name="TextBox 13"/>
          <p:cNvSpPr txBox="1"/>
          <p:nvPr/>
        </p:nvSpPr>
        <p:spPr>
          <a:xfrm>
            <a:off x="884808" y="2354541"/>
            <a:ext cx="5400551" cy="2154436"/>
          </a:xfrm>
          <a:prstGeom prst="rect">
            <a:avLst/>
          </a:prstGeom>
          <a:solidFill>
            <a:schemeClr val="bg1">
              <a:lumMod val="95000"/>
            </a:schemeClr>
          </a:solidFill>
        </p:spPr>
        <p:txBody>
          <a:bodyPr wrap="square" lIns="0" tIns="0" rIns="0" bIns="0" numCol="1" spcCol="360000">
            <a:spAutoFit/>
          </a:bodyPr>
          <a:lstStyle/>
          <a:p>
            <a:pPr marL="342900" indent="-342900">
              <a:buFont typeface="Arial" panose="020B0604020202020204" pitchFamily="34" charset="0"/>
              <a:buChar char="•"/>
            </a:pPr>
            <a:r>
              <a:rPr lang="zh-CN" altLang="en-US" sz="2000" dirty="0">
                <a:solidFill>
                  <a:schemeClr val="bg2">
                    <a:lumMod val="25000"/>
                  </a:schemeClr>
                </a:solidFill>
                <a:latin typeface="微软雅黑" panose="020B0503020204020204" pitchFamily="34" charset="-122"/>
                <a:ea typeface="微软雅黑" panose="020B0503020204020204" pitchFamily="34" charset="-122"/>
                <a:sym typeface="+mn-ea"/>
              </a:rPr>
              <a:t>根据临床和上市经验，</a:t>
            </a:r>
            <a:r>
              <a:rPr lang="zh-CN" altLang="zh-CN" sz="2000" dirty="0">
                <a:solidFill>
                  <a:schemeClr val="bg2">
                    <a:lumMod val="25000"/>
                  </a:schemeClr>
                </a:solidFill>
                <a:latin typeface="微软雅黑" panose="020B0503020204020204" pitchFamily="34" charset="-122"/>
                <a:ea typeface="微软雅黑" panose="020B0503020204020204" pitchFamily="34" charset="-122"/>
                <a:sym typeface="+mn-ea"/>
              </a:rPr>
              <a:t>常见高钙血症</a:t>
            </a:r>
            <a:r>
              <a:rPr lang="zh-CN" altLang="en-US" sz="2000" dirty="0">
                <a:solidFill>
                  <a:schemeClr val="bg2">
                    <a:lumMod val="25000"/>
                  </a:schemeClr>
                </a:solidFill>
                <a:latin typeface="微软雅黑" panose="020B0503020204020204" pitchFamily="34" charset="-122"/>
                <a:ea typeface="微软雅黑" panose="020B0503020204020204" pitchFamily="34" charset="-122"/>
                <a:sym typeface="+mn-ea"/>
              </a:rPr>
              <a:t>，偶见食欲减退、头痛、恶心、呕吐、腹痛或上腹部痛和便秘。</a:t>
            </a:r>
            <a:endParaRPr lang="zh-CN" altLang="en-US" sz="2000" dirty="0">
              <a:solidFill>
                <a:schemeClr val="bg2">
                  <a:lumMod val="25000"/>
                </a:schemeClr>
              </a:solidFill>
              <a:latin typeface="微软雅黑" panose="020B0503020204020204" pitchFamily="34" charset="-122"/>
              <a:ea typeface="微软雅黑" panose="020B0503020204020204" pitchFamily="34" charset="-122"/>
            </a:endParaRPr>
          </a:p>
          <a:p>
            <a:pPr marL="342900" indent="-342900">
              <a:buFont typeface="Arial" panose="020B0604020202020204" pitchFamily="34" charset="0"/>
              <a:buChar char="•"/>
            </a:pPr>
            <a:r>
              <a:rPr lang="zh-CN" altLang="en-US" sz="2000" b="1" dirty="0">
                <a:solidFill>
                  <a:srgbClr val="EA501A"/>
                </a:solidFill>
                <a:latin typeface="微软雅黑" panose="020B0503020204020204" pitchFamily="34" charset="-122"/>
                <a:ea typeface="微软雅黑" panose="020B0503020204020204" pitchFamily="34" charset="-122"/>
              </a:rPr>
              <a:t>长达</a:t>
            </a:r>
            <a:r>
              <a:rPr lang="en-US" altLang="zh-CN" sz="2000" b="1" dirty="0">
                <a:solidFill>
                  <a:srgbClr val="EA501A"/>
                </a:solidFill>
                <a:latin typeface="微软雅黑" panose="020B0503020204020204" pitchFamily="34" charset="-122"/>
                <a:ea typeface="微软雅黑" panose="020B0503020204020204" pitchFamily="34" charset="-122"/>
              </a:rPr>
              <a:t>15</a:t>
            </a:r>
            <a:r>
              <a:rPr lang="zh-CN" altLang="en-US" sz="2000" b="1" dirty="0">
                <a:solidFill>
                  <a:srgbClr val="EA501A"/>
                </a:solidFill>
                <a:latin typeface="微软雅黑" panose="020B0503020204020204" pitchFamily="34" charset="-122"/>
                <a:ea typeface="微软雅黑" panose="020B0503020204020204" pitchFamily="34" charset="-122"/>
              </a:rPr>
              <a:t>年临床</a:t>
            </a:r>
            <a:r>
              <a:rPr lang="zh-CN" altLang="en-US" sz="2000" dirty="0">
                <a:solidFill>
                  <a:schemeClr val="bg2">
                    <a:lumMod val="25000"/>
                  </a:schemeClr>
                </a:solidFill>
                <a:latin typeface="微软雅黑" panose="020B0503020204020204" pitchFamily="34" charset="-122"/>
                <a:ea typeface="微软雅黑" panose="020B0503020204020204" pitchFamily="34" charset="-122"/>
              </a:rPr>
              <a:t>使用本品治疗的所有适应症后报告的不良反应中，结果显示不良反应的发生率很低，包括</a:t>
            </a:r>
            <a:r>
              <a:rPr lang="zh-CN" altLang="en-US" sz="2000" b="1" dirty="0">
                <a:solidFill>
                  <a:srgbClr val="EA501A"/>
                </a:solidFill>
                <a:latin typeface="微软雅黑" panose="020B0503020204020204" pitchFamily="34" charset="-122"/>
                <a:ea typeface="微软雅黑" panose="020B0503020204020204" pitchFamily="34" charset="-122"/>
              </a:rPr>
              <a:t>高钙血症在内的发生率为</a:t>
            </a:r>
            <a:r>
              <a:rPr lang="en-US" altLang="zh-CN" sz="2000" b="1" dirty="0">
                <a:solidFill>
                  <a:srgbClr val="EA501A"/>
                </a:solidFill>
                <a:latin typeface="微软雅黑" panose="020B0503020204020204" pitchFamily="34" charset="-122"/>
                <a:ea typeface="微软雅黑" panose="020B0503020204020204" pitchFamily="34" charset="-122"/>
              </a:rPr>
              <a:t>0.001%</a:t>
            </a:r>
            <a:r>
              <a:rPr lang="zh-CN" altLang="en-US" sz="2000" b="1" dirty="0">
                <a:solidFill>
                  <a:srgbClr val="EA501A"/>
                </a:solidFill>
                <a:latin typeface="微软雅黑" panose="020B0503020204020204" pitchFamily="34" charset="-122"/>
                <a:ea typeface="微软雅黑" panose="020B0503020204020204" pitchFamily="34" charset="-122"/>
              </a:rPr>
              <a:t>或更低</a:t>
            </a:r>
            <a:endParaRPr lang="en-US" altLang="zh-CN" sz="2000" b="1" dirty="0">
              <a:solidFill>
                <a:srgbClr val="EA501A"/>
              </a:solidFill>
              <a:latin typeface="微软雅黑" panose="020B0503020204020204" pitchFamily="34" charset="-122"/>
              <a:ea typeface="微软雅黑" panose="020B0503020204020204" pitchFamily="34" charset="-122"/>
            </a:endParaRPr>
          </a:p>
        </p:txBody>
      </p:sp>
      <p:sp>
        <p:nvSpPr>
          <p:cNvPr id="10" name="TextBox 16"/>
          <p:cNvSpPr txBox="1"/>
          <p:nvPr/>
        </p:nvSpPr>
        <p:spPr>
          <a:xfrm>
            <a:off x="1532831" y="1500851"/>
            <a:ext cx="3949799" cy="430887"/>
          </a:xfrm>
          <a:prstGeom prst="rect">
            <a:avLst/>
          </a:prstGeom>
          <a:noFill/>
        </p:spPr>
        <p:txBody>
          <a:bodyPr wrap="none" lIns="0" tIns="0" rIns="0" bIns="0" rtlCol="0">
            <a:spAutoFit/>
          </a:bodyPr>
          <a:lstStyle/>
          <a:p>
            <a:r>
              <a:rPr lang="zh-CN" altLang="en-US"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说明书收载的安全性信息</a:t>
            </a:r>
          </a:p>
        </p:txBody>
      </p:sp>
      <p:sp>
        <p:nvSpPr>
          <p:cNvPr id="12" name="TextBox 16"/>
          <p:cNvSpPr txBox="1"/>
          <p:nvPr/>
        </p:nvSpPr>
        <p:spPr>
          <a:xfrm>
            <a:off x="7733258" y="1528093"/>
            <a:ext cx="2872581" cy="430887"/>
          </a:xfrm>
          <a:prstGeom prst="rect">
            <a:avLst/>
          </a:prstGeom>
          <a:noFill/>
        </p:spPr>
        <p:txBody>
          <a:bodyPr wrap="none" lIns="0" tIns="0" rIns="0" bIns="0" rtlCol="0">
            <a:spAutoFit/>
          </a:bodyPr>
          <a:lstStyle/>
          <a:p>
            <a:pPr algn="ctr"/>
            <a:r>
              <a:rPr lang="zh-CN" altLang="en-US"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与阿法骨化醇对比</a:t>
            </a:r>
          </a:p>
        </p:txBody>
      </p:sp>
      <p:sp>
        <p:nvSpPr>
          <p:cNvPr id="2" name="等腰三角形 1"/>
          <p:cNvSpPr/>
          <p:nvPr/>
        </p:nvSpPr>
        <p:spPr>
          <a:xfrm>
            <a:off x="965071" y="231949"/>
            <a:ext cx="275121" cy="289765"/>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 name="等腰三角形 2"/>
          <p:cNvSpPr/>
          <p:nvPr/>
        </p:nvSpPr>
        <p:spPr>
          <a:xfrm flipV="1">
            <a:off x="164679" y="577092"/>
            <a:ext cx="275121" cy="289765"/>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 name="矩形 3"/>
          <p:cNvSpPr/>
          <p:nvPr/>
        </p:nvSpPr>
        <p:spPr>
          <a:xfrm>
            <a:off x="704" y="292648"/>
            <a:ext cx="12858046" cy="5208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1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9" name="平行四边形 18"/>
          <p:cNvSpPr/>
          <p:nvPr/>
        </p:nvSpPr>
        <p:spPr>
          <a:xfrm>
            <a:off x="301515" y="232173"/>
            <a:ext cx="802305" cy="633152"/>
          </a:xfrm>
          <a:prstGeom prst="parallelogram">
            <a:avLst>
              <a:gd name="adj" fmla="val 4820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0" name="TextBox 48"/>
          <p:cNvSpPr txBox="1"/>
          <p:nvPr/>
        </p:nvSpPr>
        <p:spPr>
          <a:xfrm>
            <a:off x="596727" y="303957"/>
            <a:ext cx="4324739" cy="430887"/>
          </a:xfrm>
          <a:prstGeom prst="rect">
            <a:avLst/>
          </a:prstGeom>
          <a:noFill/>
        </p:spPr>
        <p:txBody>
          <a:bodyPr wrap="square" lIns="0" tIns="0" rIns="0" bIns="0" rtlCol="0">
            <a:spAutoFit/>
          </a:bodyPr>
          <a:lstStyle/>
          <a:p>
            <a:r>
              <a:rPr lang="en-US" altLang="zh-CN"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2       </a:t>
            </a:r>
            <a:r>
              <a:rPr lang="zh-CN" altLang="en-US"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安全性</a:t>
            </a:r>
            <a:endParaRPr lang="en-GB" altLang="zh-CN" sz="28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2" name="文本框 21"/>
          <p:cNvSpPr txBox="1"/>
          <p:nvPr/>
        </p:nvSpPr>
        <p:spPr>
          <a:xfrm>
            <a:off x="6429375" y="2392189"/>
            <a:ext cx="5400551" cy="2031325"/>
          </a:xfrm>
          <a:prstGeom prst="rect">
            <a:avLst/>
          </a:prstGeom>
          <a:solidFill>
            <a:schemeClr val="bg1">
              <a:lumMod val="95000"/>
            </a:schemeClr>
          </a:solidFill>
        </p:spPr>
        <p:txBody>
          <a:bodyPr wrap="square">
            <a:spAutoFit/>
          </a:bodyPr>
          <a:lstStyle/>
          <a:p>
            <a:pPr marL="285750" indent="-285750">
              <a:buFont typeface="Arial" panose="020B0604020202020204" pitchFamily="34" charset="0"/>
              <a:buChar char="•"/>
            </a:pPr>
            <a:r>
              <a:rPr lang="zh-CN" altLang="en-US" sz="1800" dirty="0">
                <a:solidFill>
                  <a:schemeClr val="bg2">
                    <a:lumMod val="25000"/>
                  </a:schemeClr>
                </a:solidFill>
                <a:latin typeface="微软雅黑" panose="020B0503020204020204" pitchFamily="34" charset="-122"/>
                <a:ea typeface="微软雅黑" panose="020B0503020204020204" pitchFamily="34" charset="-122"/>
              </a:rPr>
              <a:t>阿法骨化醇在肝脏迅速转变为骨化三醇（内源性物质）起效，两者不良反应没有显著差异，且安全性良好。</a:t>
            </a:r>
            <a:endParaRPr lang="en-US" altLang="zh-CN" sz="1800" dirty="0">
              <a:solidFill>
                <a:schemeClr val="bg2">
                  <a:lumMod val="25000"/>
                </a:schemeClr>
              </a:solidFill>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1800" dirty="0">
                <a:solidFill>
                  <a:schemeClr val="bg2">
                    <a:lumMod val="25000"/>
                  </a:schemeClr>
                </a:solidFill>
                <a:latin typeface="微软雅黑" panose="020B0503020204020204" pitchFamily="34" charset="-122"/>
                <a:ea typeface="微软雅黑" panose="020B0503020204020204" pitchFamily="34" charset="-122"/>
              </a:rPr>
              <a:t>阿法骨化醇滴剂含有乙醇（酒精），对孕妇及哺乳期妇女、儿童和高风险人群，如酗酒、肝病或癫痫患者来说，应考虑此酒精含量影响。</a:t>
            </a:r>
            <a:r>
              <a:rPr lang="zh-CN" altLang="en-US" sz="1800" b="1" dirty="0">
                <a:solidFill>
                  <a:srgbClr val="FF0000"/>
                </a:solidFill>
                <a:latin typeface="微软雅黑" panose="020B0503020204020204" pitchFamily="34" charset="-122"/>
                <a:ea typeface="微软雅黑" panose="020B0503020204020204" pitchFamily="34" charset="-122"/>
              </a:rPr>
              <a:t>骨化三醇口服溶液不含酒精。</a:t>
            </a:r>
            <a:endParaRPr lang="en-US" altLang="zh-CN" dirty="0">
              <a:solidFill>
                <a:schemeClr val="bg2">
                  <a:lumMod val="25000"/>
                </a:schemeClr>
              </a:solidFill>
              <a:latin typeface="微软雅黑" panose="020B0503020204020204" pitchFamily="34" charset="-122"/>
              <a:ea typeface="微软雅黑" panose="020B0503020204020204" pitchFamily="34" charset="-122"/>
            </a:endParaRPr>
          </a:p>
        </p:txBody>
      </p:sp>
      <p:sp>
        <p:nvSpPr>
          <p:cNvPr id="23" name="文本框 22"/>
          <p:cNvSpPr txBox="1"/>
          <p:nvPr/>
        </p:nvSpPr>
        <p:spPr>
          <a:xfrm>
            <a:off x="892450" y="4894170"/>
            <a:ext cx="11118687" cy="1105559"/>
          </a:xfrm>
          <a:prstGeom prst="rect">
            <a:avLst/>
          </a:prstGeom>
          <a:solidFill>
            <a:schemeClr val="bg1">
              <a:lumMod val="75000"/>
            </a:schemeClr>
          </a:solidFill>
        </p:spPr>
        <p:txBody>
          <a:bodyPr wrap="square">
            <a:spAutoFit/>
          </a:bodyPr>
          <a:lstStyle/>
          <a:p>
            <a:pPr>
              <a:lnSpc>
                <a:spcPts val="2700"/>
              </a:lnSpc>
            </a:pPr>
            <a:r>
              <a:rPr lang="zh-CN" altLang="en-US" sz="2000" dirty="0">
                <a:solidFill>
                  <a:schemeClr val="bg2">
                    <a:lumMod val="25000"/>
                  </a:schemeClr>
                </a:solidFill>
                <a:latin typeface="微软雅黑" panose="020B0503020204020204" pitchFamily="34" charset="-122"/>
                <a:ea typeface="微软雅黑" panose="020B0503020204020204" pitchFamily="34" charset="-122"/>
              </a:rPr>
              <a:t>另外，</a:t>
            </a:r>
            <a:r>
              <a:rPr lang="zh-CN" altLang="en-US" sz="2000" b="1" dirty="0">
                <a:solidFill>
                  <a:srgbClr val="EA501A"/>
                </a:solidFill>
                <a:latin typeface="微软雅黑" panose="020B0503020204020204" pitchFamily="34" charset="-122"/>
                <a:ea typeface="微软雅黑" panose="020B0503020204020204" pitchFamily="34" charset="-122"/>
              </a:rPr>
              <a:t>国外骨化三醇口服剂型上市已</a:t>
            </a:r>
            <a:r>
              <a:rPr lang="en-US" altLang="zh-CN" sz="2000" b="1" dirty="0">
                <a:solidFill>
                  <a:srgbClr val="EA501A"/>
                </a:solidFill>
                <a:latin typeface="微软雅黑" panose="020B0503020204020204" pitchFamily="34" charset="-122"/>
                <a:ea typeface="微软雅黑" panose="020B0503020204020204" pitchFamily="34" charset="-122"/>
              </a:rPr>
              <a:t>40</a:t>
            </a:r>
            <a:r>
              <a:rPr lang="zh-CN" altLang="en-US" sz="2000" b="1" dirty="0">
                <a:solidFill>
                  <a:srgbClr val="EA501A"/>
                </a:solidFill>
                <a:latin typeface="微软雅黑" panose="020B0503020204020204" pitchFamily="34" charset="-122"/>
                <a:ea typeface="微软雅黑" panose="020B0503020204020204" pitchFamily="34" charset="-122"/>
              </a:rPr>
              <a:t>多年，国内骨化三醇口服剂型上市已</a:t>
            </a:r>
            <a:r>
              <a:rPr lang="en-US" altLang="zh-CN" sz="2000" b="1" dirty="0">
                <a:solidFill>
                  <a:srgbClr val="EA501A"/>
                </a:solidFill>
                <a:latin typeface="微软雅黑" panose="020B0503020204020204" pitchFamily="34" charset="-122"/>
                <a:ea typeface="微软雅黑" panose="020B0503020204020204" pitchFamily="34" charset="-122"/>
              </a:rPr>
              <a:t>20</a:t>
            </a:r>
            <a:r>
              <a:rPr lang="zh-CN" altLang="en-US" sz="2000" b="1" dirty="0">
                <a:solidFill>
                  <a:srgbClr val="EA501A"/>
                </a:solidFill>
                <a:latin typeface="微软雅黑" panose="020B0503020204020204" pitchFamily="34" charset="-122"/>
                <a:ea typeface="微软雅黑" panose="020B0503020204020204" pitchFamily="34" charset="-122"/>
              </a:rPr>
              <a:t>年</a:t>
            </a:r>
            <a:r>
              <a:rPr lang="zh-CN" altLang="en-US" sz="2000" dirty="0">
                <a:solidFill>
                  <a:schemeClr val="bg2">
                    <a:lumMod val="25000"/>
                  </a:schemeClr>
                </a:solidFill>
                <a:latin typeface="微软雅黑" panose="020B0503020204020204" pitchFamily="34" charset="-122"/>
                <a:ea typeface="微软雅黑" panose="020B0503020204020204" pitchFamily="34" charset="-122"/>
              </a:rPr>
              <a:t>，</a:t>
            </a:r>
            <a:r>
              <a:rPr lang="zh-CN" altLang="zh-CN" sz="2000" dirty="0">
                <a:solidFill>
                  <a:schemeClr val="bg2">
                    <a:lumMod val="25000"/>
                  </a:schemeClr>
                </a:solidFill>
                <a:latin typeface="微软雅黑" panose="020B0503020204020204" pitchFamily="34" charset="-122"/>
                <a:ea typeface="微软雅黑" panose="020B0503020204020204" pitchFamily="34" charset="-122"/>
              </a:rPr>
              <a:t>临床疗效已得到较好的验证，临床的获益大于风险；对于风险的控制方法也已明确，需要服药期间定期监测相关的血钙水平、血磷水平和</a:t>
            </a:r>
            <a:r>
              <a:rPr lang="en-US" altLang="zh-CN" sz="2000" dirty="0">
                <a:solidFill>
                  <a:schemeClr val="bg2">
                    <a:lumMod val="25000"/>
                  </a:schemeClr>
                </a:solidFill>
                <a:latin typeface="微软雅黑" panose="020B0503020204020204" pitchFamily="34" charset="-122"/>
                <a:ea typeface="微软雅黑" panose="020B0503020204020204" pitchFamily="34" charset="-122"/>
              </a:rPr>
              <a:t>24</a:t>
            </a:r>
            <a:r>
              <a:rPr lang="zh-CN" altLang="zh-CN" sz="2000" dirty="0">
                <a:solidFill>
                  <a:schemeClr val="bg2">
                    <a:lumMod val="25000"/>
                  </a:schemeClr>
                </a:solidFill>
                <a:latin typeface="微软雅黑" panose="020B0503020204020204" pitchFamily="34" charset="-122"/>
                <a:ea typeface="微软雅黑" panose="020B0503020204020204" pitchFamily="34" charset="-122"/>
              </a:rPr>
              <a:t>小时尿钙水平</a:t>
            </a:r>
            <a:r>
              <a:rPr lang="zh-CN" altLang="en-US" sz="2000" dirty="0">
                <a:solidFill>
                  <a:schemeClr val="bg2">
                    <a:lumMod val="25000"/>
                  </a:schemeClr>
                </a:solidFill>
                <a:latin typeface="微软雅黑" panose="020B0503020204020204" pitchFamily="34" charset="-122"/>
                <a:ea typeface="微软雅黑" panose="020B0503020204020204" pitchFamily="34" charset="-122"/>
              </a:rPr>
              <a:t>。停药或减量数天后血钙即恢复正常范围</a:t>
            </a:r>
          </a:p>
        </p:txBody>
      </p:sp>
      <p:pic>
        <p:nvPicPr>
          <p:cNvPr id="24" name="图片 23"/>
          <p:cNvPicPr>
            <a:picLocks noChangeAspect="1"/>
          </p:cNvPicPr>
          <p:nvPr/>
        </p:nvPicPr>
        <p:blipFill>
          <a:blip r:embed="rId3"/>
          <a:stretch>
            <a:fillRect/>
          </a:stretch>
        </p:blipFill>
        <p:spPr>
          <a:xfrm>
            <a:off x="12045999" y="87933"/>
            <a:ext cx="633413" cy="625961"/>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等腰三角形 1"/>
          <p:cNvSpPr/>
          <p:nvPr/>
        </p:nvSpPr>
        <p:spPr>
          <a:xfrm>
            <a:off x="965071" y="231949"/>
            <a:ext cx="275121" cy="289765"/>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 name="等腰三角形 2"/>
          <p:cNvSpPr/>
          <p:nvPr/>
        </p:nvSpPr>
        <p:spPr>
          <a:xfrm flipV="1">
            <a:off x="164679" y="577092"/>
            <a:ext cx="275121" cy="289765"/>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 name="矩形 3"/>
          <p:cNvSpPr/>
          <p:nvPr/>
        </p:nvSpPr>
        <p:spPr>
          <a:xfrm>
            <a:off x="704" y="292648"/>
            <a:ext cx="12858046" cy="5208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1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9" name="平行四边形 18"/>
          <p:cNvSpPr/>
          <p:nvPr/>
        </p:nvSpPr>
        <p:spPr>
          <a:xfrm>
            <a:off x="301515" y="232173"/>
            <a:ext cx="802305" cy="633152"/>
          </a:xfrm>
          <a:prstGeom prst="parallelogram">
            <a:avLst>
              <a:gd name="adj" fmla="val 4820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0" name="TextBox 48"/>
          <p:cNvSpPr txBox="1"/>
          <p:nvPr/>
        </p:nvSpPr>
        <p:spPr>
          <a:xfrm>
            <a:off x="596727" y="303957"/>
            <a:ext cx="4324739" cy="430887"/>
          </a:xfrm>
          <a:prstGeom prst="rect">
            <a:avLst/>
          </a:prstGeom>
          <a:noFill/>
        </p:spPr>
        <p:txBody>
          <a:bodyPr wrap="square" lIns="0" tIns="0" rIns="0" bIns="0" rtlCol="0">
            <a:spAutoFit/>
          </a:bodyPr>
          <a:lstStyle/>
          <a:p>
            <a:r>
              <a:rPr lang="en-US" altLang="zh-CN"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3       </a:t>
            </a:r>
            <a:r>
              <a:rPr lang="zh-CN" altLang="en-US"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有效性（</a:t>
            </a:r>
            <a:r>
              <a:rPr lang="en-US" altLang="zh-CN"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1/4</a:t>
            </a:r>
            <a:r>
              <a:rPr lang="zh-CN" altLang="en-US"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a:t>
            </a:r>
            <a:endParaRPr lang="en-GB" altLang="zh-CN" sz="28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 name="文本框 4"/>
          <p:cNvSpPr txBox="1"/>
          <p:nvPr/>
        </p:nvSpPr>
        <p:spPr>
          <a:xfrm>
            <a:off x="596727" y="6747747"/>
            <a:ext cx="11106785" cy="252730"/>
          </a:xfrm>
          <a:prstGeom prst="rect">
            <a:avLst/>
          </a:prstGeom>
          <a:noFill/>
        </p:spPr>
        <p:txBody>
          <a:bodyPr wrap="square" rtlCol="0">
            <a:spAutoFit/>
          </a:bodyPr>
          <a:lstStyle/>
          <a:p>
            <a:r>
              <a:rPr lang="zh-CN" altLang="en-US" sz="1050" dirty="0">
                <a:solidFill>
                  <a:schemeClr val="bg2">
                    <a:lumMod val="50000"/>
                  </a:schemeClr>
                </a:solidFill>
                <a:latin typeface="微软雅黑" panose="020B0503020204020204" pitchFamily="34" charset="-122"/>
                <a:ea typeface="微软雅黑" panose="020B0503020204020204" pitchFamily="34" charset="-122"/>
              </a:rPr>
              <a:t>注：数据来源于</a:t>
            </a:r>
            <a:r>
              <a:rPr lang="ja-JP" altLang="en-US" sz="1050" dirty="0">
                <a:solidFill>
                  <a:schemeClr val="bg2">
                    <a:lumMod val="50000"/>
                  </a:schemeClr>
                </a:solidFill>
                <a:effectLst/>
                <a:latin typeface="微软雅黑" panose="020B0503020204020204" pitchFamily="34" charset="-122"/>
                <a:ea typeface="微软雅黑" panose="020B0503020204020204" pitchFamily="34" charset="-122"/>
                <a:cs typeface="Times New Roman" panose="02020603050405020304" pitchFamily="18" charset="0"/>
              </a:rPr>
              <a:t>文献</a:t>
            </a:r>
            <a:r>
              <a:rPr lang="en-US" altLang="zh-CN" sz="1050" dirty="0">
                <a:solidFill>
                  <a:schemeClr val="bg2">
                    <a:lumMod val="50000"/>
                  </a:schemeClr>
                </a:solidFill>
                <a:latin typeface="微软雅黑" panose="020B0503020204020204" pitchFamily="34" charset="-122"/>
                <a:ea typeface="微软雅黑" panose="020B0503020204020204" pitchFamily="34" charset="-122"/>
                <a:cs typeface="Times New Roman" panose="02020603050405020304" pitchFamily="18" charset="0"/>
              </a:rPr>
              <a:t>-</a:t>
            </a:r>
            <a:r>
              <a:rPr lang="ja-JP" altLang="en-US" sz="1050" dirty="0">
                <a:solidFill>
                  <a:schemeClr val="bg2">
                    <a:lumMod val="50000"/>
                  </a:schemeClr>
                </a:solidFill>
                <a:effectLst/>
                <a:latin typeface="微软雅黑" panose="020B0503020204020204" pitchFamily="34" charset="-122"/>
                <a:ea typeface="微软雅黑" panose="020B0503020204020204" pitchFamily="34" charset="-122"/>
                <a:cs typeface="Times New Roman" panose="02020603050405020304" pitchFamily="18" charset="0"/>
              </a:rPr>
              <a:t>日本骨化三醇胶丸（ロカルトロールカプセル</a:t>
            </a:r>
            <a:r>
              <a:rPr lang="en-US" altLang="ja-JP" sz="1050" dirty="0">
                <a:solidFill>
                  <a:schemeClr val="bg2">
                    <a:lumMod val="50000"/>
                  </a:schemeClr>
                </a:solidFill>
                <a:effectLst/>
                <a:latin typeface="微软雅黑" panose="020B0503020204020204" pitchFamily="34" charset="-122"/>
                <a:ea typeface="微软雅黑" panose="020B0503020204020204" pitchFamily="34" charset="-122"/>
                <a:cs typeface="Times New Roman" panose="02020603050405020304" pitchFamily="18" charset="0"/>
              </a:rPr>
              <a:t>0.25</a:t>
            </a:r>
            <a:r>
              <a:rPr lang="ja-JP" altLang="en-US" sz="1050" dirty="0">
                <a:solidFill>
                  <a:schemeClr val="bg2">
                    <a:lumMod val="50000"/>
                  </a:schemeClr>
                </a:solidFill>
                <a:effectLst/>
                <a:latin typeface="微软雅黑" panose="020B0503020204020204" pitchFamily="34" charset="-122"/>
                <a:ea typeface="微软雅黑" panose="020B0503020204020204" pitchFamily="34" charset="-122"/>
                <a:cs typeface="Times New Roman" panose="02020603050405020304" pitchFamily="18" charset="0"/>
              </a:rPr>
              <a:t>／ロカルトロールカプセル</a:t>
            </a:r>
            <a:r>
              <a:rPr lang="en-US" altLang="ja-JP" sz="1050" dirty="0">
                <a:solidFill>
                  <a:schemeClr val="bg2">
                    <a:lumMod val="50000"/>
                  </a:schemeClr>
                </a:solidFill>
                <a:effectLst/>
                <a:latin typeface="微软雅黑" panose="020B0503020204020204" pitchFamily="34" charset="-122"/>
                <a:ea typeface="微软雅黑" panose="020B0503020204020204" pitchFamily="34" charset="-122"/>
                <a:cs typeface="Times New Roman" panose="02020603050405020304" pitchFamily="18" charset="0"/>
              </a:rPr>
              <a:t>0.5</a:t>
            </a:r>
            <a:r>
              <a:rPr lang="ja-JP" altLang="en-US" sz="1050" dirty="0">
                <a:solidFill>
                  <a:schemeClr val="bg2">
                    <a:lumMod val="50000"/>
                  </a:schemeClr>
                </a:solidFill>
                <a:effectLst/>
                <a:latin typeface="微软雅黑" panose="020B0503020204020204" pitchFamily="34" charset="-122"/>
                <a:ea typeface="微软雅黑" panose="020B0503020204020204" pitchFamily="34" charset="-122"/>
                <a:cs typeface="Times New Roman" panose="02020603050405020304" pitchFamily="18" charset="0"/>
              </a:rPr>
              <a:t>，中外製薬株式会社）</a:t>
            </a:r>
            <a:r>
              <a:rPr lang="en-US" altLang="ja-JP" sz="1050" dirty="0">
                <a:solidFill>
                  <a:schemeClr val="bg2">
                    <a:lumMod val="50000"/>
                  </a:schemeClr>
                </a:solidFill>
                <a:effectLst/>
                <a:latin typeface="微软雅黑" panose="020B0503020204020204" pitchFamily="34" charset="-122"/>
                <a:ea typeface="微软雅黑" panose="020B0503020204020204" pitchFamily="34" charset="-122"/>
                <a:cs typeface="Times New Roman" panose="02020603050405020304" pitchFamily="18" charset="0"/>
              </a:rPr>
              <a:t>IF</a:t>
            </a:r>
            <a:r>
              <a:rPr lang="ja-JP" altLang="en-US" sz="1050" dirty="0">
                <a:solidFill>
                  <a:schemeClr val="bg2">
                    <a:lumMod val="50000"/>
                  </a:schemeClr>
                </a:solidFill>
                <a:effectLst/>
                <a:latin typeface="微软雅黑" panose="020B0503020204020204" pitchFamily="34" charset="-122"/>
                <a:ea typeface="微软雅黑" panose="020B0503020204020204" pitchFamily="34" charset="-122"/>
                <a:cs typeface="Times New Roman" panose="02020603050405020304" pitchFamily="18" charset="0"/>
              </a:rPr>
              <a:t>文件资料</a:t>
            </a:r>
            <a:endParaRPr lang="zh-CN" altLang="en-US" sz="1050" dirty="0">
              <a:solidFill>
                <a:schemeClr val="bg2">
                  <a:lumMod val="50000"/>
                </a:schemeClr>
              </a:solidFill>
              <a:latin typeface="微软雅黑" panose="020B0503020204020204" pitchFamily="34" charset="-122"/>
              <a:ea typeface="微软雅黑" panose="020B0503020204020204" pitchFamily="34" charset="-122"/>
            </a:endParaRPr>
          </a:p>
        </p:txBody>
      </p:sp>
      <p:grpSp>
        <p:nvGrpSpPr>
          <p:cNvPr id="38" name="Group 19"/>
          <p:cNvGrpSpPr/>
          <p:nvPr/>
        </p:nvGrpSpPr>
        <p:grpSpPr>
          <a:xfrm>
            <a:off x="7005439" y="2608213"/>
            <a:ext cx="419805" cy="315056"/>
            <a:chOff x="789999" y="2242985"/>
            <a:chExt cx="504229" cy="378415"/>
          </a:xfrm>
        </p:grpSpPr>
        <p:sp>
          <p:nvSpPr>
            <p:cNvPr id="39" name="Rectangle 20"/>
            <p:cNvSpPr/>
            <p:nvPr/>
          </p:nvSpPr>
          <p:spPr>
            <a:xfrm>
              <a:off x="858129" y="2299468"/>
              <a:ext cx="436099" cy="3219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1100">
                <a:solidFill>
                  <a:schemeClr val="bg2">
                    <a:lumMod val="2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0" name="Rectangle 21"/>
            <p:cNvSpPr/>
            <p:nvPr/>
          </p:nvSpPr>
          <p:spPr>
            <a:xfrm>
              <a:off x="789999" y="2242985"/>
              <a:ext cx="436099" cy="3219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1100">
                <a:solidFill>
                  <a:schemeClr val="bg2">
                    <a:lumMod val="2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41" name="Rectangle 22"/>
          <p:cNvSpPr/>
          <p:nvPr/>
        </p:nvSpPr>
        <p:spPr>
          <a:xfrm>
            <a:off x="896588" y="1006365"/>
            <a:ext cx="10715586" cy="564898"/>
          </a:xfrm>
          <a:prstGeom prst="rect">
            <a:avLst/>
          </a:prstGeom>
        </p:spPr>
        <p:txBody>
          <a:bodyPr wrap="square">
            <a:spAutoFit/>
          </a:bodyPr>
          <a:lstStyle/>
          <a:p>
            <a:pPr algn="ctr">
              <a:lnSpc>
                <a:spcPct val="120000"/>
              </a:lnSpc>
            </a:pPr>
            <a:r>
              <a:rPr lang="zh-CN" altLang="en-US" sz="2800" b="1" dirty="0">
                <a:solidFill>
                  <a:schemeClr val="bg2">
                    <a:lumMod val="25000"/>
                  </a:schemeClr>
                </a:solidFill>
                <a:latin typeface="Arial" panose="020B0604020202020204" pitchFamily="34" charset="0"/>
                <a:ea typeface="微软雅黑" panose="020B0503020204020204" pitchFamily="34" charset="-122"/>
                <a:cs typeface="+mn-ea"/>
                <a:sym typeface="Arial" panose="020B0604020202020204" pitchFamily="34" charset="0"/>
              </a:rPr>
              <a:t>与阿法骨化醇的对照试验中，</a:t>
            </a:r>
            <a:r>
              <a:rPr lang="zh-CN" altLang="en-US" sz="2800" b="1" dirty="0">
                <a:solidFill>
                  <a:srgbClr val="EA501A"/>
                </a:solidFill>
                <a:latin typeface="Arial" panose="020B0604020202020204" pitchFamily="34" charset="0"/>
                <a:ea typeface="微软雅黑" panose="020B0503020204020204" pitchFamily="34" charset="-122"/>
                <a:cs typeface="+mn-ea"/>
                <a:sym typeface="Arial" panose="020B0604020202020204" pitchFamily="34" charset="0"/>
              </a:rPr>
              <a:t>骨化三醇在多个适应症有效率更高</a:t>
            </a:r>
          </a:p>
        </p:txBody>
      </p:sp>
      <p:grpSp>
        <p:nvGrpSpPr>
          <p:cNvPr id="42" name="Group 23"/>
          <p:cNvGrpSpPr/>
          <p:nvPr/>
        </p:nvGrpSpPr>
        <p:grpSpPr>
          <a:xfrm>
            <a:off x="7005439" y="4021349"/>
            <a:ext cx="419805" cy="315056"/>
            <a:chOff x="789999" y="2242985"/>
            <a:chExt cx="504229" cy="378415"/>
          </a:xfrm>
        </p:grpSpPr>
        <p:sp>
          <p:nvSpPr>
            <p:cNvPr id="43" name="Rectangle 24"/>
            <p:cNvSpPr/>
            <p:nvPr/>
          </p:nvSpPr>
          <p:spPr>
            <a:xfrm>
              <a:off x="858129" y="2299468"/>
              <a:ext cx="436099" cy="3219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1100">
                <a:solidFill>
                  <a:schemeClr val="bg2">
                    <a:lumMod val="2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4" name="Rectangle 25"/>
            <p:cNvSpPr/>
            <p:nvPr/>
          </p:nvSpPr>
          <p:spPr>
            <a:xfrm>
              <a:off x="789999" y="2242985"/>
              <a:ext cx="436099" cy="3219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1100">
                <a:solidFill>
                  <a:schemeClr val="bg2">
                    <a:lumMod val="25000"/>
                  </a:schemeClr>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45" name="Rectangle 26"/>
          <p:cNvSpPr/>
          <p:nvPr/>
        </p:nvSpPr>
        <p:spPr>
          <a:xfrm>
            <a:off x="7525606" y="2531554"/>
            <a:ext cx="4909507" cy="1060931"/>
          </a:xfrm>
          <a:prstGeom prst="rect">
            <a:avLst/>
          </a:prstGeom>
        </p:spPr>
        <p:txBody>
          <a:bodyPr wrap="square">
            <a:spAutoFit/>
          </a:bodyPr>
          <a:lstStyle/>
          <a:p>
            <a:pPr algn="just">
              <a:lnSpc>
                <a:spcPct val="120000"/>
              </a:lnSpc>
            </a:pPr>
            <a:r>
              <a:rPr lang="zh-CN" altLang="en-US" dirty="0">
                <a:solidFill>
                  <a:schemeClr val="bg2">
                    <a:lumMod val="25000"/>
                  </a:schemeClr>
                </a:solidFill>
                <a:latin typeface="Arial" panose="020B0604020202020204" pitchFamily="34" charset="0"/>
                <a:ea typeface="微软雅黑" panose="020B0503020204020204" pitchFamily="34" charset="-122"/>
                <a:cs typeface="+mn-ea"/>
                <a:sym typeface="Arial" panose="020B0604020202020204" pitchFamily="34" charset="0"/>
              </a:rPr>
              <a:t>在一项为期</a:t>
            </a:r>
            <a:r>
              <a:rPr lang="en-US" altLang="zh-CN" dirty="0">
                <a:solidFill>
                  <a:schemeClr val="bg2">
                    <a:lumMod val="25000"/>
                  </a:schemeClr>
                </a:solidFill>
                <a:latin typeface="Arial" panose="020B0604020202020204" pitchFamily="34" charset="0"/>
                <a:ea typeface="微软雅黑" panose="020B0503020204020204" pitchFamily="34" charset="-122"/>
                <a:cs typeface="+mn-ea"/>
                <a:sym typeface="Arial" panose="020B0604020202020204" pitchFamily="34" charset="0"/>
              </a:rPr>
              <a:t>12</a:t>
            </a:r>
            <a:r>
              <a:rPr lang="zh-CN" altLang="en-US" dirty="0">
                <a:solidFill>
                  <a:schemeClr val="bg2">
                    <a:lumMod val="25000"/>
                  </a:schemeClr>
                </a:solidFill>
                <a:latin typeface="Arial" panose="020B0604020202020204" pitchFamily="34" charset="0"/>
                <a:ea typeface="微软雅黑" panose="020B0503020204020204" pitchFamily="34" charset="-122"/>
                <a:cs typeface="+mn-ea"/>
                <a:sym typeface="Arial" panose="020B0604020202020204" pitchFamily="34" charset="0"/>
              </a:rPr>
              <a:t>周的双盲对照研究中，</a:t>
            </a:r>
            <a:r>
              <a:rPr lang="en-US" altLang="zh-CN" dirty="0">
                <a:solidFill>
                  <a:schemeClr val="bg2">
                    <a:lumMod val="25000"/>
                  </a:schemeClr>
                </a:solidFill>
                <a:latin typeface="Arial" panose="020B0604020202020204" pitchFamily="34" charset="0"/>
                <a:ea typeface="微软雅黑" panose="020B0503020204020204" pitchFamily="34" charset="-122"/>
                <a:cs typeface="+mn-ea"/>
                <a:sym typeface="Arial" panose="020B0604020202020204" pitchFamily="34" charset="0"/>
              </a:rPr>
              <a:t>182</a:t>
            </a:r>
            <a:r>
              <a:rPr lang="zh-CN" altLang="en-US" dirty="0">
                <a:solidFill>
                  <a:schemeClr val="bg2">
                    <a:lumMod val="25000"/>
                  </a:schemeClr>
                </a:solidFill>
                <a:latin typeface="Arial" panose="020B0604020202020204" pitchFamily="34" charset="0"/>
                <a:ea typeface="微软雅黑" panose="020B0503020204020204" pitchFamily="34" charset="-122"/>
                <a:cs typeface="+mn-ea"/>
                <a:sym typeface="Arial" panose="020B0604020202020204" pitchFamily="34" charset="0"/>
              </a:rPr>
              <a:t>名血液透析患者，分别接受</a:t>
            </a:r>
            <a:r>
              <a:rPr lang="en-US" altLang="zh-CN" dirty="0">
                <a:solidFill>
                  <a:schemeClr val="bg2">
                    <a:lumMod val="25000"/>
                  </a:schemeClr>
                </a:solidFill>
                <a:latin typeface="Arial" panose="020B0604020202020204" pitchFamily="34" charset="0"/>
                <a:ea typeface="微软雅黑" panose="020B0503020204020204" pitchFamily="34" charset="-122"/>
                <a:cs typeface="+mn-ea"/>
                <a:sym typeface="Arial" panose="020B0604020202020204" pitchFamily="34" charset="0"/>
              </a:rPr>
              <a:t>0.25μg</a:t>
            </a:r>
            <a:r>
              <a:rPr lang="zh-CN" altLang="en-US" dirty="0">
                <a:solidFill>
                  <a:schemeClr val="bg2">
                    <a:lumMod val="25000"/>
                  </a:schemeClr>
                </a:solidFill>
                <a:latin typeface="Arial" panose="020B0604020202020204" pitchFamily="34" charset="0"/>
                <a:ea typeface="微软雅黑" panose="020B0503020204020204" pitchFamily="34" charset="-122"/>
                <a:cs typeface="+mn-ea"/>
                <a:sym typeface="Arial" panose="020B0604020202020204" pitchFamily="34" charset="0"/>
              </a:rPr>
              <a:t>骨化三醇和</a:t>
            </a:r>
            <a:r>
              <a:rPr lang="en-US" altLang="zh-CN" dirty="0">
                <a:solidFill>
                  <a:schemeClr val="bg2">
                    <a:lumMod val="25000"/>
                  </a:schemeClr>
                </a:solidFill>
                <a:latin typeface="Arial" panose="020B0604020202020204" pitchFamily="34" charset="0"/>
                <a:ea typeface="微软雅黑" panose="020B0503020204020204" pitchFamily="34" charset="-122"/>
                <a:cs typeface="+mn-ea"/>
                <a:sym typeface="Arial" panose="020B0604020202020204" pitchFamily="34" charset="0"/>
              </a:rPr>
              <a:t>0.5μg</a:t>
            </a:r>
            <a:r>
              <a:rPr lang="zh-CN" altLang="en-US" dirty="0">
                <a:solidFill>
                  <a:schemeClr val="bg2">
                    <a:lumMod val="25000"/>
                  </a:schemeClr>
                </a:solidFill>
                <a:latin typeface="Arial" panose="020B0604020202020204" pitchFamily="34" charset="0"/>
                <a:ea typeface="微软雅黑" panose="020B0503020204020204" pitchFamily="34" charset="-122"/>
                <a:cs typeface="+mn-ea"/>
                <a:sym typeface="Arial" panose="020B0604020202020204" pitchFamily="34" charset="0"/>
              </a:rPr>
              <a:t>阿法骨化醇治疗，证实了</a:t>
            </a:r>
            <a:r>
              <a:rPr lang="zh-CN" altLang="en-US" dirty="0">
                <a:solidFill>
                  <a:srgbClr val="EA501A"/>
                </a:solidFill>
                <a:latin typeface="Arial" panose="020B0604020202020204" pitchFamily="34" charset="0"/>
                <a:ea typeface="微软雅黑" panose="020B0503020204020204" pitchFamily="34" charset="-122"/>
                <a:cs typeface="+mn-ea"/>
                <a:sym typeface="Arial" panose="020B0604020202020204" pitchFamily="34" charset="0"/>
              </a:rPr>
              <a:t>骨化三醇疗效更好。</a:t>
            </a:r>
          </a:p>
        </p:txBody>
      </p:sp>
      <p:sp>
        <p:nvSpPr>
          <p:cNvPr id="53" name="Rectangle 34"/>
          <p:cNvSpPr/>
          <p:nvPr/>
        </p:nvSpPr>
        <p:spPr>
          <a:xfrm>
            <a:off x="1028775" y="2167263"/>
            <a:ext cx="5080894" cy="728982"/>
          </a:xfrm>
          <a:prstGeom prst="rect">
            <a:avLst/>
          </a:prstGeom>
        </p:spPr>
        <p:txBody>
          <a:bodyPr wrap="square">
            <a:spAutoFit/>
          </a:bodyPr>
          <a:lstStyle/>
          <a:p>
            <a:pPr algn="just">
              <a:lnSpc>
                <a:spcPct val="120000"/>
              </a:lnSpc>
            </a:pPr>
            <a:r>
              <a:rPr lang="en-US" altLang="zh-CN" dirty="0">
                <a:solidFill>
                  <a:schemeClr val="bg2">
                    <a:lumMod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721</a:t>
            </a:r>
            <a:r>
              <a:rPr lang="zh-CN" altLang="en-US" dirty="0">
                <a:solidFill>
                  <a:schemeClr val="bg2">
                    <a:lumMod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例临床试验</a:t>
            </a:r>
            <a:r>
              <a:rPr lang="en-US" altLang="zh-CN" dirty="0">
                <a:solidFill>
                  <a:schemeClr val="bg2">
                    <a:lumMod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a:t>
            </a:r>
            <a:r>
              <a:rPr lang="zh-CN" altLang="en-US" dirty="0">
                <a:solidFill>
                  <a:schemeClr val="bg2">
                    <a:lumMod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包括双盲试验和常规临床试验</a:t>
            </a:r>
            <a:r>
              <a:rPr lang="en-US" altLang="zh-CN" dirty="0">
                <a:solidFill>
                  <a:schemeClr val="bg2">
                    <a:lumMod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 </a:t>
            </a:r>
            <a:r>
              <a:rPr lang="zh-CN" altLang="en-US" dirty="0">
                <a:solidFill>
                  <a:schemeClr val="bg2">
                    <a:lumMod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的结果如下</a:t>
            </a:r>
            <a:r>
              <a:rPr lang="en-US" altLang="zh-CN" dirty="0">
                <a:solidFill>
                  <a:schemeClr val="bg2">
                    <a:lumMod val="25000"/>
                  </a:schemeClr>
                </a:solidFill>
                <a:latin typeface="微软雅黑" panose="020B0503020204020204" pitchFamily="34" charset="-122"/>
                <a:ea typeface="微软雅黑" panose="020B0503020204020204" pitchFamily="34" charset="-122"/>
                <a:cs typeface="+mn-ea"/>
                <a:sym typeface="Arial" panose="020B0604020202020204" pitchFamily="34" charset="0"/>
              </a:rPr>
              <a:t>:</a:t>
            </a:r>
          </a:p>
        </p:txBody>
      </p:sp>
      <p:grpSp>
        <p:nvGrpSpPr>
          <p:cNvPr id="54" name="Group 19"/>
          <p:cNvGrpSpPr/>
          <p:nvPr/>
        </p:nvGrpSpPr>
        <p:grpSpPr>
          <a:xfrm>
            <a:off x="812751" y="1744117"/>
            <a:ext cx="419805" cy="315056"/>
            <a:chOff x="789999" y="2242985"/>
            <a:chExt cx="504229" cy="378415"/>
          </a:xfrm>
        </p:grpSpPr>
        <p:sp>
          <p:nvSpPr>
            <p:cNvPr id="55" name="Rectangle 20"/>
            <p:cNvSpPr/>
            <p:nvPr/>
          </p:nvSpPr>
          <p:spPr>
            <a:xfrm>
              <a:off x="858129" y="2299468"/>
              <a:ext cx="436099" cy="32193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9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6" name="Rectangle 21"/>
            <p:cNvSpPr/>
            <p:nvPr/>
          </p:nvSpPr>
          <p:spPr>
            <a:xfrm>
              <a:off x="789999" y="2242985"/>
              <a:ext cx="436099" cy="3219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endParaRPr lang="en-GB" sz="900">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57" name="Rectangle 22"/>
          <p:cNvSpPr/>
          <p:nvPr/>
        </p:nvSpPr>
        <p:spPr>
          <a:xfrm>
            <a:off x="1289279" y="1672109"/>
            <a:ext cx="3026728" cy="396134"/>
          </a:xfrm>
          <a:prstGeom prst="rect">
            <a:avLst/>
          </a:prstGeom>
        </p:spPr>
        <p:txBody>
          <a:bodyPr wrap="square">
            <a:spAutoFit/>
          </a:bodyPr>
          <a:lstStyle/>
          <a:p>
            <a:pPr algn="just">
              <a:lnSpc>
                <a:spcPct val="120000"/>
              </a:lnSpc>
            </a:pPr>
            <a:r>
              <a:rPr lang="zh-CN" altLang="en-US" dirty="0">
                <a:solidFill>
                  <a:srgbClr val="EA501A"/>
                </a:solidFill>
                <a:latin typeface="Arial" panose="020B0604020202020204" pitchFamily="34" charset="0"/>
                <a:ea typeface="微软雅黑" panose="020B0503020204020204" pitchFamily="34" charset="-122"/>
                <a:cs typeface="+mn-ea"/>
                <a:sym typeface="Arial" panose="020B0604020202020204" pitchFamily="34" charset="0"/>
              </a:rPr>
              <a:t>骨化三醇临床试验</a:t>
            </a:r>
          </a:p>
        </p:txBody>
      </p:sp>
      <p:sp>
        <p:nvSpPr>
          <p:cNvPr id="59" name="文本框 58"/>
          <p:cNvSpPr txBox="1"/>
          <p:nvPr/>
        </p:nvSpPr>
        <p:spPr>
          <a:xfrm>
            <a:off x="7576924" y="3856156"/>
            <a:ext cx="4950356" cy="1393779"/>
          </a:xfrm>
          <a:prstGeom prst="rect">
            <a:avLst/>
          </a:prstGeom>
          <a:noFill/>
        </p:spPr>
        <p:txBody>
          <a:bodyPr wrap="square">
            <a:spAutoFit/>
          </a:bodyPr>
          <a:lstStyle/>
          <a:p>
            <a:pPr algn="just">
              <a:lnSpc>
                <a:spcPct val="120000"/>
              </a:lnSpc>
              <a:spcAft>
                <a:spcPts val="0"/>
              </a:spcAft>
            </a:pPr>
            <a:r>
              <a:rPr lang="zh-CN" altLang="en-US" sz="1800" dirty="0">
                <a:solidFill>
                  <a:schemeClr val="bg2">
                    <a:lumMod val="25000"/>
                  </a:schemeClr>
                </a:solidFill>
                <a:latin typeface="微软雅黑" panose="020B0503020204020204" pitchFamily="34" charset="-122"/>
                <a:ea typeface="微软雅黑" panose="020B0503020204020204" pitchFamily="34" charset="-122"/>
                <a:cs typeface="Times New Roman" panose="02020603050405020304" pitchFamily="18" charset="0"/>
              </a:rPr>
              <a:t>一项</a:t>
            </a:r>
            <a:r>
              <a:rPr lang="en-US" altLang="zh-CN" sz="18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rPr>
              <a:t>649</a:t>
            </a:r>
            <a:r>
              <a:rPr lang="zh-CN" altLang="en-US" sz="18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rPr>
              <a:t>例骨质疏松症患者的双盲对照组研究，分为骨化三醇</a:t>
            </a:r>
            <a:r>
              <a:rPr lang="en-US" altLang="zh-CN" sz="18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rPr>
              <a:t>0.5</a:t>
            </a:r>
            <a:r>
              <a:rPr lang="en-US" altLang="zh-CN" sz="18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sym typeface="+mn-ea"/>
              </a:rPr>
              <a:t>μg</a:t>
            </a:r>
            <a:r>
              <a:rPr lang="en-US" altLang="zh-CN" sz="18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rPr>
              <a:t> 1</a:t>
            </a:r>
            <a:r>
              <a:rPr lang="zh-CN" altLang="en-US" sz="18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rPr>
              <a:t>次</a:t>
            </a:r>
            <a:r>
              <a:rPr lang="en-US" altLang="zh-CN" sz="18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rPr>
              <a:t>/d</a:t>
            </a:r>
            <a:r>
              <a:rPr lang="zh-CN" altLang="en-US" sz="18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18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rPr>
              <a:t>0.25</a:t>
            </a:r>
            <a:r>
              <a:rPr lang="en-US" altLang="zh-CN" sz="18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sym typeface="+mn-ea"/>
              </a:rPr>
              <a:t>μg</a:t>
            </a:r>
            <a:r>
              <a:rPr lang="en-US" altLang="zh-CN" sz="18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rPr>
              <a:t> 2</a:t>
            </a:r>
            <a:r>
              <a:rPr lang="zh-CN" altLang="en-US" sz="18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rPr>
              <a:t>次</a:t>
            </a:r>
            <a:r>
              <a:rPr lang="en-US" altLang="zh-CN" sz="18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rPr>
              <a:t>/d</a:t>
            </a:r>
            <a:r>
              <a:rPr lang="zh-CN" altLang="en-US" sz="18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rPr>
              <a:t>、阿法骨化醇</a:t>
            </a:r>
            <a:r>
              <a:rPr lang="en-US" altLang="zh-CN" sz="18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rPr>
              <a:t>1.0</a:t>
            </a:r>
            <a:r>
              <a:rPr lang="en-US" altLang="zh-CN" sz="18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sym typeface="+mn-ea"/>
              </a:rPr>
              <a:t>μg</a:t>
            </a:r>
            <a:r>
              <a:rPr lang="en-US" altLang="zh-CN" sz="18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rPr>
              <a:t> 1</a:t>
            </a:r>
            <a:r>
              <a:rPr lang="zh-CN" altLang="en-US" sz="18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rPr>
              <a:t>次</a:t>
            </a:r>
            <a:r>
              <a:rPr lang="en-US" altLang="zh-CN" sz="18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rPr>
              <a:t>/d</a:t>
            </a:r>
            <a:r>
              <a:rPr lang="zh-CN" altLang="en-US" sz="18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rPr>
              <a:t>三组。</a:t>
            </a:r>
            <a:r>
              <a:rPr lang="zh-CN" altLang="en-US" sz="1800" dirty="0">
                <a:solidFill>
                  <a:srgbClr val="EA501A"/>
                </a:solidFill>
                <a:effectLst/>
                <a:latin typeface="微软雅黑" panose="020B0503020204020204" pitchFamily="34" charset="-122"/>
                <a:ea typeface="微软雅黑" panose="020B0503020204020204" pitchFamily="34" charset="-122"/>
                <a:cs typeface="Times New Roman" panose="02020603050405020304" pitchFamily="18" charset="0"/>
                <a:sym typeface="+mn-ea"/>
              </a:rPr>
              <a:t>证实</a:t>
            </a:r>
            <a:r>
              <a:rPr lang="zh-CN" altLang="en-US" sz="1800" dirty="0">
                <a:solidFill>
                  <a:srgbClr val="EA501A"/>
                </a:solidFill>
                <a:effectLst/>
                <a:latin typeface="微软雅黑" panose="020B0503020204020204" pitchFamily="34" charset="-122"/>
                <a:ea typeface="微软雅黑" panose="020B0503020204020204" pitchFamily="34" charset="-122"/>
                <a:cs typeface="Times New Roman" panose="02020603050405020304" pitchFamily="18" charset="0"/>
              </a:rPr>
              <a:t>骨化三醇的疗效更好。</a:t>
            </a:r>
            <a:endParaRPr lang="zh-CN" altLang="en-US" sz="1800" dirty="0">
              <a:solidFill>
                <a:srgbClr val="EA501A"/>
              </a:solidFill>
              <a:latin typeface="微软雅黑" panose="020B0503020204020204" pitchFamily="34" charset="-122"/>
              <a:ea typeface="微软雅黑" panose="020B0503020204020204" pitchFamily="34" charset="-122"/>
            </a:endParaRPr>
          </a:p>
        </p:txBody>
      </p:sp>
      <p:graphicFrame>
        <p:nvGraphicFramePr>
          <p:cNvPr id="60" name="表格 59"/>
          <p:cNvGraphicFramePr>
            <a:graphicFrameLocks noGrp="1"/>
          </p:cNvGraphicFramePr>
          <p:nvPr>
            <p:custDataLst>
              <p:tags r:id="rId1"/>
            </p:custDataLst>
          </p:nvPr>
        </p:nvGraphicFramePr>
        <p:xfrm>
          <a:off x="892394" y="2887439"/>
          <a:ext cx="5456826" cy="3105150"/>
        </p:xfrm>
        <a:graphic>
          <a:graphicData uri="http://schemas.openxmlformats.org/drawingml/2006/table">
            <a:tbl>
              <a:tblPr firstRow="1" firstCol="1" bandRow="1">
                <a:tableStyleId>{0660B408-B3CF-4A94-85FC-2B1E0A45F4A2}</a:tableStyleId>
              </a:tblPr>
              <a:tblGrid>
                <a:gridCol w="2046843">
                  <a:extLst>
                    <a:ext uri="{9D8B030D-6E8A-4147-A177-3AD203B41FA5}">
                      <a16:colId xmlns:a16="http://schemas.microsoft.com/office/drawing/2014/main" val="20000"/>
                    </a:ext>
                  </a:extLst>
                </a:gridCol>
                <a:gridCol w="978436">
                  <a:extLst>
                    <a:ext uri="{9D8B030D-6E8A-4147-A177-3AD203B41FA5}">
                      <a16:colId xmlns:a16="http://schemas.microsoft.com/office/drawing/2014/main" val="20001"/>
                    </a:ext>
                  </a:extLst>
                </a:gridCol>
                <a:gridCol w="1105609">
                  <a:extLst>
                    <a:ext uri="{9D8B030D-6E8A-4147-A177-3AD203B41FA5}">
                      <a16:colId xmlns:a16="http://schemas.microsoft.com/office/drawing/2014/main" val="20002"/>
                    </a:ext>
                  </a:extLst>
                </a:gridCol>
                <a:gridCol w="1325938">
                  <a:extLst>
                    <a:ext uri="{9D8B030D-6E8A-4147-A177-3AD203B41FA5}">
                      <a16:colId xmlns:a16="http://schemas.microsoft.com/office/drawing/2014/main" val="20003"/>
                    </a:ext>
                  </a:extLst>
                </a:gridCol>
              </a:tblGrid>
              <a:tr h="374650">
                <a:tc rowSpan="2">
                  <a:txBody>
                    <a:bodyPr/>
                    <a:lstStyle/>
                    <a:p>
                      <a:pPr algn="ctr"/>
                      <a:r>
                        <a:rPr lang="zh-CN" sz="14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疾病</a:t>
                      </a:r>
                      <a:endParaRPr lang="zh-CN" sz="14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solidFill>
                      <a:srgbClr val="169274"/>
                    </a:solidFill>
                  </a:tcPr>
                </a:tc>
                <a:tc rowSpan="2">
                  <a:txBody>
                    <a:bodyPr/>
                    <a:lstStyle/>
                    <a:p>
                      <a:pPr algn="ctr"/>
                      <a:r>
                        <a:rPr lang="zh-CN" sz="14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例数</a:t>
                      </a:r>
                      <a:endParaRPr lang="zh-CN" sz="14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solidFill>
                      <a:srgbClr val="169274"/>
                    </a:solidFill>
                  </a:tcPr>
                </a:tc>
                <a:tc gridSpan="2">
                  <a:txBody>
                    <a:bodyPr/>
                    <a:lstStyle/>
                    <a:p>
                      <a:pPr algn="ctr"/>
                      <a:r>
                        <a:rPr lang="zh-CN" sz="20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有效率（</a:t>
                      </a:r>
                      <a:r>
                        <a:rPr lang="en-US" sz="20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sz="20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endParaRPr lang="zh-CN" sz="2000" kern="1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solidFill>
                      <a:srgbClr val="169274"/>
                    </a:solidFill>
                  </a:tcPr>
                </a:tc>
                <a:tc hMerge="1">
                  <a:txBody>
                    <a:bodyPr/>
                    <a:lstStyle/>
                    <a:p>
                      <a:endParaRPr lang="zh-CN"/>
                    </a:p>
                  </a:txBody>
                  <a:tcPr/>
                </a:tc>
                <a:extLst>
                  <a:ext uri="{0D108BD9-81ED-4DB2-BD59-A6C34878D82A}">
                    <a16:rowId xmlns:a16="http://schemas.microsoft.com/office/drawing/2014/main" val="10000"/>
                  </a:ext>
                </a:extLst>
              </a:tr>
              <a:tr h="375920">
                <a:tc vMerge="1">
                  <a:txBody>
                    <a:bodyPr/>
                    <a:lstStyle/>
                    <a:p>
                      <a:endParaRPr lang="zh-CN"/>
                    </a:p>
                  </a:txBody>
                  <a:tcPr/>
                </a:tc>
                <a:tc vMerge="1">
                  <a:txBody>
                    <a:bodyPr/>
                    <a:lstStyle/>
                    <a:p>
                      <a:endParaRPr lang="zh-CN"/>
                    </a:p>
                  </a:txBody>
                  <a:tcPr/>
                </a:tc>
                <a:tc>
                  <a:txBody>
                    <a:bodyPr/>
                    <a:lstStyle/>
                    <a:p>
                      <a:pPr algn="ctr"/>
                      <a:r>
                        <a:rPr lang="zh-CN" sz="1400" kern="100" dirty="0">
                          <a:effectLst/>
                          <a:latin typeface="微软雅黑" panose="020B0503020204020204" pitchFamily="34" charset="-122"/>
                          <a:ea typeface="微软雅黑" panose="020B0503020204020204" pitchFamily="34" charset="-122"/>
                        </a:rPr>
                        <a:t>有效</a:t>
                      </a:r>
                      <a:endParaRPr lang="zh-CN" sz="14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ctr"/>
                      <a:r>
                        <a:rPr lang="zh-CN" sz="1400" kern="100" dirty="0">
                          <a:effectLst/>
                          <a:latin typeface="微软雅黑" panose="020B0503020204020204" pitchFamily="34" charset="-122"/>
                          <a:ea typeface="微软雅黑" panose="020B0503020204020204" pitchFamily="34" charset="-122"/>
                          <a:cs typeface="Times New Roman" panose="02020603050405020304" pitchFamily="18" charset="0"/>
                        </a:rPr>
                        <a:t>初步有效</a:t>
                      </a:r>
                    </a:p>
                  </a:txBody>
                  <a:tcPr marL="68580" marR="68580" marT="0" marB="0" anchor="ctr"/>
                </a:tc>
                <a:extLst>
                  <a:ext uri="{0D108BD9-81ED-4DB2-BD59-A6C34878D82A}">
                    <a16:rowId xmlns:a16="http://schemas.microsoft.com/office/drawing/2014/main" val="10001"/>
                  </a:ext>
                </a:extLst>
              </a:tr>
              <a:tr h="374015">
                <a:tc>
                  <a:txBody>
                    <a:bodyPr/>
                    <a:lstStyle/>
                    <a:p>
                      <a:pPr algn="ctr"/>
                      <a:r>
                        <a:rPr lang="zh-CN" sz="1800" kern="100" dirty="0">
                          <a:solidFill>
                            <a:srgbClr val="EA501A"/>
                          </a:solidFill>
                          <a:effectLst/>
                          <a:latin typeface="微软雅黑" panose="020B0503020204020204" pitchFamily="34" charset="-122"/>
                          <a:ea typeface="微软雅黑" panose="020B0503020204020204" pitchFamily="34" charset="-122"/>
                        </a:rPr>
                        <a:t>骨质疏松</a:t>
                      </a:r>
                      <a:endParaRPr lang="zh-CN" sz="1800" kern="100" dirty="0">
                        <a:solidFill>
                          <a:srgbClr val="EA501A"/>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ctr"/>
                      <a:r>
                        <a:rPr lang="en-US" sz="1800" kern="100" dirty="0">
                          <a:effectLst/>
                          <a:latin typeface="微软雅黑" panose="020B0503020204020204" pitchFamily="34" charset="-122"/>
                          <a:ea typeface="微软雅黑" panose="020B0503020204020204" pitchFamily="34" charset="-122"/>
                        </a:rPr>
                        <a:t>205</a:t>
                      </a:r>
                      <a:endParaRPr lang="en-US" sz="18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ctr"/>
                      <a:r>
                        <a:rPr lang="en-US" sz="1800" kern="100" dirty="0">
                          <a:effectLst/>
                          <a:latin typeface="微软雅黑" panose="020B0503020204020204" pitchFamily="34" charset="-122"/>
                          <a:ea typeface="微软雅黑" panose="020B0503020204020204" pitchFamily="34" charset="-122"/>
                        </a:rPr>
                        <a:t>47.3</a:t>
                      </a:r>
                      <a:endParaRPr lang="en-US" sz="18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ctr"/>
                      <a:r>
                        <a:rPr lang="en-US" sz="1800" b="1" kern="100" dirty="0">
                          <a:solidFill>
                            <a:schemeClr val="bg2">
                              <a:lumMod val="25000"/>
                            </a:schemeClr>
                          </a:solidFill>
                          <a:effectLst/>
                          <a:latin typeface="微软雅黑" panose="020B0503020204020204" pitchFamily="34" charset="-122"/>
                          <a:ea typeface="微软雅黑" panose="020B0503020204020204" pitchFamily="34" charset="-122"/>
                        </a:rPr>
                        <a:t>80.0</a:t>
                      </a:r>
                      <a:endParaRPr lang="en-US" sz="1800" b="1" kern="1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660400">
                <a:tc>
                  <a:txBody>
                    <a:bodyPr/>
                    <a:lstStyle/>
                    <a:p>
                      <a:pPr algn="ctr"/>
                      <a:r>
                        <a:rPr lang="zh-CN" sz="1800" kern="100" dirty="0">
                          <a:solidFill>
                            <a:srgbClr val="EA501A"/>
                          </a:solidFill>
                          <a:effectLst/>
                          <a:latin typeface="微软雅黑" panose="020B0503020204020204" pitchFamily="34" charset="-122"/>
                          <a:ea typeface="微软雅黑" panose="020B0503020204020204" pitchFamily="34" charset="-122"/>
                        </a:rPr>
                        <a:t>慢性肾功能不全</a:t>
                      </a:r>
                      <a:endParaRPr lang="zh-CN" sz="1800" kern="100" dirty="0">
                        <a:solidFill>
                          <a:srgbClr val="EA501A"/>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ctr"/>
                      <a:r>
                        <a:rPr lang="en-US" sz="1800" kern="100" dirty="0">
                          <a:effectLst/>
                          <a:latin typeface="微软雅黑" panose="020B0503020204020204" pitchFamily="34" charset="-122"/>
                          <a:ea typeface="微软雅黑" panose="020B0503020204020204" pitchFamily="34" charset="-122"/>
                        </a:rPr>
                        <a:t>334</a:t>
                      </a:r>
                      <a:endParaRPr lang="en-US" sz="18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ctr"/>
                      <a:r>
                        <a:rPr lang="en-US" sz="1800" kern="100" dirty="0">
                          <a:effectLst/>
                          <a:latin typeface="微软雅黑" panose="020B0503020204020204" pitchFamily="34" charset="-122"/>
                          <a:ea typeface="微软雅黑" panose="020B0503020204020204" pitchFamily="34" charset="-122"/>
                        </a:rPr>
                        <a:t>65.6</a:t>
                      </a:r>
                      <a:endParaRPr lang="en-US" sz="18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ctr"/>
                      <a:r>
                        <a:rPr lang="en-US" sz="1800" b="1" kern="100" dirty="0">
                          <a:solidFill>
                            <a:schemeClr val="bg2">
                              <a:lumMod val="25000"/>
                            </a:schemeClr>
                          </a:solidFill>
                          <a:effectLst/>
                          <a:latin typeface="微软雅黑" panose="020B0503020204020204" pitchFamily="34" charset="-122"/>
                          <a:ea typeface="微软雅黑" panose="020B0503020204020204" pitchFamily="34" charset="-122"/>
                        </a:rPr>
                        <a:t>86.2</a:t>
                      </a:r>
                      <a:endParaRPr lang="en-US" sz="1800" b="1" kern="1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660400">
                <a:tc>
                  <a:txBody>
                    <a:bodyPr/>
                    <a:lstStyle/>
                    <a:p>
                      <a:pPr algn="ctr"/>
                      <a:r>
                        <a:rPr lang="zh-CN" sz="1800" kern="100" dirty="0">
                          <a:solidFill>
                            <a:srgbClr val="EA501A"/>
                          </a:solidFill>
                          <a:effectLst/>
                          <a:latin typeface="微软雅黑" panose="020B0503020204020204" pitchFamily="34" charset="-122"/>
                          <a:ea typeface="微软雅黑" panose="020B0503020204020204" pitchFamily="34" charset="-122"/>
                        </a:rPr>
                        <a:t>甲状旁腺功能低下</a:t>
                      </a:r>
                      <a:endParaRPr lang="zh-CN" sz="1800" kern="100" dirty="0">
                        <a:solidFill>
                          <a:srgbClr val="EA501A"/>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ctr"/>
                      <a:r>
                        <a:rPr lang="en-US" sz="1800" kern="100">
                          <a:effectLst/>
                          <a:latin typeface="微软雅黑" panose="020B0503020204020204" pitchFamily="34" charset="-122"/>
                          <a:ea typeface="微软雅黑" panose="020B0503020204020204" pitchFamily="34" charset="-122"/>
                        </a:rPr>
                        <a:t>141</a:t>
                      </a:r>
                      <a:endParaRPr lang="en-US" sz="18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ctr"/>
                      <a:r>
                        <a:rPr lang="en-US" sz="1800" kern="100" dirty="0">
                          <a:effectLst/>
                          <a:latin typeface="微软雅黑" panose="020B0503020204020204" pitchFamily="34" charset="-122"/>
                          <a:ea typeface="微软雅黑" panose="020B0503020204020204" pitchFamily="34" charset="-122"/>
                        </a:rPr>
                        <a:t>91.5</a:t>
                      </a:r>
                      <a:endParaRPr lang="en-US" sz="18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ctr"/>
                      <a:r>
                        <a:rPr lang="en-US" sz="1800" b="1" kern="100" dirty="0">
                          <a:solidFill>
                            <a:schemeClr val="bg2">
                              <a:lumMod val="25000"/>
                            </a:schemeClr>
                          </a:solidFill>
                          <a:effectLst/>
                          <a:latin typeface="微软雅黑" panose="020B0503020204020204" pitchFamily="34" charset="-122"/>
                          <a:ea typeface="微软雅黑" panose="020B0503020204020204" pitchFamily="34" charset="-122"/>
                        </a:rPr>
                        <a:t>99.3</a:t>
                      </a:r>
                      <a:endParaRPr lang="en-US" sz="1800" b="1" kern="1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659765">
                <a:tc>
                  <a:txBody>
                    <a:bodyPr/>
                    <a:lstStyle/>
                    <a:p>
                      <a:pPr algn="ctr"/>
                      <a:r>
                        <a:rPr lang="zh-CN" sz="1800" kern="100" dirty="0">
                          <a:solidFill>
                            <a:srgbClr val="EA501A"/>
                          </a:solidFill>
                          <a:effectLst/>
                          <a:latin typeface="微软雅黑" panose="020B0503020204020204" pitchFamily="34" charset="-122"/>
                          <a:ea typeface="微软雅黑" panose="020B0503020204020204" pitchFamily="34" charset="-122"/>
                        </a:rPr>
                        <a:t>佝偻病和骨软化症</a:t>
                      </a:r>
                      <a:endParaRPr lang="zh-CN" sz="1800" kern="100" dirty="0">
                        <a:solidFill>
                          <a:srgbClr val="EA501A"/>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ctr"/>
                      <a:r>
                        <a:rPr lang="en-US" sz="1800" kern="100">
                          <a:effectLst/>
                          <a:latin typeface="微软雅黑" panose="020B0503020204020204" pitchFamily="34" charset="-122"/>
                          <a:ea typeface="微软雅黑" panose="020B0503020204020204" pitchFamily="34" charset="-122"/>
                        </a:rPr>
                        <a:t>41</a:t>
                      </a:r>
                      <a:endParaRPr lang="en-US" sz="1800" kern="10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ctr"/>
                      <a:r>
                        <a:rPr lang="en-US" sz="1800" kern="100" dirty="0">
                          <a:effectLst/>
                          <a:latin typeface="微软雅黑" panose="020B0503020204020204" pitchFamily="34" charset="-122"/>
                          <a:ea typeface="微软雅黑" panose="020B0503020204020204" pitchFamily="34" charset="-122"/>
                        </a:rPr>
                        <a:t>75.6</a:t>
                      </a:r>
                      <a:endParaRPr lang="en-US" sz="18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tc>
                  <a:txBody>
                    <a:bodyPr/>
                    <a:lstStyle/>
                    <a:p>
                      <a:pPr algn="ctr"/>
                      <a:r>
                        <a:rPr lang="en-US" sz="1800" b="1" kern="100" dirty="0">
                          <a:solidFill>
                            <a:schemeClr val="bg2">
                              <a:lumMod val="25000"/>
                            </a:schemeClr>
                          </a:solidFill>
                          <a:effectLst/>
                          <a:latin typeface="微软雅黑" panose="020B0503020204020204" pitchFamily="34" charset="-122"/>
                          <a:ea typeface="微软雅黑" panose="020B0503020204020204" pitchFamily="34" charset="-122"/>
                        </a:rPr>
                        <a:t>85.4</a:t>
                      </a:r>
                      <a:endParaRPr lang="en-US" sz="1800" b="1" kern="1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bl>
          </a:graphicData>
        </a:graphic>
      </p:graphicFrame>
      <p:pic>
        <p:nvPicPr>
          <p:cNvPr id="61" name="图片 60"/>
          <p:cNvPicPr>
            <a:picLocks noChangeAspect="1"/>
          </p:cNvPicPr>
          <p:nvPr/>
        </p:nvPicPr>
        <p:blipFill>
          <a:blip r:embed="rId4"/>
          <a:stretch>
            <a:fillRect/>
          </a:stretch>
        </p:blipFill>
        <p:spPr>
          <a:xfrm>
            <a:off x="12045999" y="87933"/>
            <a:ext cx="633413" cy="625961"/>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等腰三角形 1"/>
          <p:cNvSpPr/>
          <p:nvPr/>
        </p:nvSpPr>
        <p:spPr>
          <a:xfrm>
            <a:off x="965071" y="231949"/>
            <a:ext cx="275121" cy="289765"/>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 name="等腰三角形 2"/>
          <p:cNvSpPr/>
          <p:nvPr/>
        </p:nvSpPr>
        <p:spPr>
          <a:xfrm flipV="1">
            <a:off x="164679" y="577092"/>
            <a:ext cx="275121" cy="289765"/>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 name="矩形 3"/>
          <p:cNvSpPr/>
          <p:nvPr/>
        </p:nvSpPr>
        <p:spPr>
          <a:xfrm>
            <a:off x="704" y="292648"/>
            <a:ext cx="12858046" cy="5208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1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9" name="平行四边形 18"/>
          <p:cNvSpPr/>
          <p:nvPr/>
        </p:nvSpPr>
        <p:spPr>
          <a:xfrm>
            <a:off x="301515" y="232173"/>
            <a:ext cx="802305" cy="633152"/>
          </a:xfrm>
          <a:prstGeom prst="parallelogram">
            <a:avLst>
              <a:gd name="adj" fmla="val 4820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0" name="TextBox 48"/>
          <p:cNvSpPr txBox="1"/>
          <p:nvPr/>
        </p:nvSpPr>
        <p:spPr>
          <a:xfrm>
            <a:off x="596727" y="303957"/>
            <a:ext cx="4324739" cy="430887"/>
          </a:xfrm>
          <a:prstGeom prst="rect">
            <a:avLst/>
          </a:prstGeom>
          <a:noFill/>
        </p:spPr>
        <p:txBody>
          <a:bodyPr wrap="square" lIns="0" tIns="0" rIns="0" bIns="0" rtlCol="0">
            <a:spAutoFit/>
          </a:bodyPr>
          <a:lstStyle/>
          <a:p>
            <a:r>
              <a:rPr lang="en-US" altLang="zh-CN"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3       </a:t>
            </a:r>
            <a:r>
              <a:rPr lang="zh-CN" altLang="en-US"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有效性（</a:t>
            </a:r>
            <a:r>
              <a:rPr lang="en-US" altLang="zh-CN"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2/4</a:t>
            </a:r>
            <a:r>
              <a:rPr lang="zh-CN" altLang="en-US"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a:t>
            </a:r>
            <a:endParaRPr lang="en-GB" altLang="zh-CN" sz="28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pic>
        <p:nvPicPr>
          <p:cNvPr id="5" name="图片 4"/>
          <p:cNvPicPr>
            <a:picLocks noChangeAspect="1"/>
          </p:cNvPicPr>
          <p:nvPr/>
        </p:nvPicPr>
        <p:blipFill>
          <a:blip r:embed="rId3"/>
          <a:stretch>
            <a:fillRect/>
          </a:stretch>
        </p:blipFill>
        <p:spPr>
          <a:xfrm>
            <a:off x="561164" y="2852895"/>
            <a:ext cx="5453967" cy="3304715"/>
          </a:xfrm>
          <a:prstGeom prst="rect">
            <a:avLst/>
          </a:prstGeom>
        </p:spPr>
      </p:pic>
      <p:graphicFrame>
        <p:nvGraphicFramePr>
          <p:cNvPr id="6" name="图表 5"/>
          <p:cNvGraphicFramePr/>
          <p:nvPr/>
        </p:nvGraphicFramePr>
        <p:xfrm>
          <a:off x="7149455" y="2733689"/>
          <a:ext cx="4700270" cy="3226435"/>
        </p:xfrm>
        <a:graphic>
          <a:graphicData uri="http://schemas.openxmlformats.org/drawingml/2006/chart">
            <c:chart xmlns:c="http://schemas.openxmlformats.org/drawingml/2006/chart" xmlns:r="http://schemas.openxmlformats.org/officeDocument/2006/relationships" r:id="rId4"/>
          </a:graphicData>
        </a:graphic>
      </p:graphicFrame>
      <p:sp>
        <p:nvSpPr>
          <p:cNvPr id="7" name="文本框 6"/>
          <p:cNvSpPr txBox="1"/>
          <p:nvPr/>
        </p:nvSpPr>
        <p:spPr>
          <a:xfrm>
            <a:off x="965071" y="1139299"/>
            <a:ext cx="10805807" cy="1175272"/>
          </a:xfrm>
          <a:prstGeom prst="rect">
            <a:avLst/>
          </a:prstGeom>
          <a:noFill/>
        </p:spPr>
        <p:txBody>
          <a:bodyPr wrap="square">
            <a:noAutofit/>
          </a:bodyPr>
          <a:lstStyle/>
          <a:p>
            <a:pPr algn="ctr">
              <a:lnSpc>
                <a:spcPts val="2800"/>
              </a:lnSpc>
              <a:spcAft>
                <a:spcPts val="2000"/>
              </a:spcAft>
            </a:pPr>
            <a:r>
              <a:rPr lang="zh-CN" altLang="en-US" sz="2800" b="1" dirty="0">
                <a:solidFill>
                  <a:schemeClr val="bg2">
                    <a:lumMod val="25000"/>
                  </a:schemeClr>
                </a:solidFill>
                <a:latin typeface="微软雅黑" panose="020B0503020204020204" pitchFamily="34" charset="-122"/>
                <a:ea typeface="微软雅黑" panose="020B0503020204020204" pitchFamily="34" charset="-122"/>
              </a:rPr>
              <a:t>与阿法骨化醇比</a:t>
            </a:r>
            <a:r>
              <a:rPr lang="zh-CN" altLang="en-US" sz="2800" b="1" dirty="0">
                <a:solidFill>
                  <a:srgbClr val="EA501A"/>
                </a:solidFill>
                <a:latin typeface="微软雅黑" panose="020B0503020204020204" pitchFamily="34" charset="-122"/>
                <a:ea typeface="微软雅黑" panose="020B0503020204020204" pitchFamily="34" charset="-122"/>
              </a:rPr>
              <a:t>骨化三醇起效更迅速，生物利用度更高</a:t>
            </a:r>
            <a:endParaRPr lang="en-US" altLang="zh-CN" sz="2800" b="1" dirty="0">
              <a:solidFill>
                <a:srgbClr val="EA501A"/>
              </a:solidFill>
              <a:latin typeface="微软雅黑" panose="020B0503020204020204" pitchFamily="34" charset="-122"/>
              <a:ea typeface="微软雅黑" panose="020B0503020204020204" pitchFamily="34" charset="-122"/>
            </a:endParaRPr>
          </a:p>
          <a:p>
            <a:pPr marL="342900" indent="-342900">
              <a:lnSpc>
                <a:spcPts val="2800"/>
              </a:lnSpc>
              <a:buFont typeface="Arial" panose="020B0604020202020204" pitchFamily="34" charset="0"/>
              <a:buChar char="•"/>
            </a:pPr>
            <a:r>
              <a:rPr lang="zh-CN" altLang="zh-CN" sz="20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rPr>
              <a:t>阿法骨化醇需要经过肝脏代谢，转化成骨化三醇后起效；骨化三醇</a:t>
            </a:r>
            <a:r>
              <a:rPr lang="zh-CN" altLang="en-US" sz="20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rPr>
              <a:t>直接起作用</a:t>
            </a:r>
            <a:r>
              <a:rPr lang="zh-CN" altLang="zh-CN" sz="20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000" dirty="0">
                <a:solidFill>
                  <a:srgbClr val="EA501A"/>
                </a:solidFill>
                <a:effectLst/>
                <a:latin typeface="微软雅黑" panose="020B0503020204020204" pitchFamily="34" charset="-122"/>
                <a:ea typeface="微软雅黑" panose="020B0503020204020204" pitchFamily="34" charset="-122"/>
                <a:cs typeface="Times New Roman" panose="02020603050405020304" pitchFamily="18" charset="0"/>
              </a:rPr>
              <a:t>起效更迅速</a:t>
            </a:r>
            <a:endParaRPr lang="en-US" altLang="zh-CN" sz="2000" dirty="0">
              <a:solidFill>
                <a:srgbClr val="EA501A"/>
              </a:solidFill>
              <a:effectLst/>
              <a:latin typeface="微软雅黑" panose="020B0503020204020204" pitchFamily="34" charset="-122"/>
              <a:ea typeface="微软雅黑" panose="020B0503020204020204" pitchFamily="34" charset="-122"/>
              <a:cs typeface="Times New Roman" panose="02020603050405020304" pitchFamily="18" charset="0"/>
            </a:endParaRPr>
          </a:p>
          <a:p>
            <a:pPr marL="342900" indent="-342900">
              <a:lnSpc>
                <a:spcPts val="2800"/>
              </a:lnSpc>
              <a:buFont typeface="Arial" panose="020B0604020202020204" pitchFamily="34" charset="0"/>
              <a:buChar char="•"/>
            </a:pPr>
            <a:r>
              <a:rPr lang="zh-CN" altLang="en-US" sz="2000" dirty="0">
                <a:solidFill>
                  <a:srgbClr val="EA501A"/>
                </a:solidFill>
                <a:effectLst/>
                <a:latin typeface="微软雅黑" panose="020B0503020204020204" pitchFamily="34" charset="-122"/>
                <a:ea typeface="微软雅黑" panose="020B0503020204020204" pitchFamily="34" charset="-122"/>
                <a:cs typeface="Times New Roman" panose="02020603050405020304" pitchFamily="18" charset="0"/>
              </a:rPr>
              <a:t>骨化三醇的生物利用度</a:t>
            </a:r>
            <a:r>
              <a:rPr lang="zh-CN" altLang="en-US" sz="2000" dirty="0">
                <a:solidFill>
                  <a:srgbClr val="EA501A"/>
                </a:solidFill>
                <a:latin typeface="微软雅黑" panose="020B0503020204020204" pitchFamily="34" charset="-122"/>
                <a:ea typeface="微软雅黑" panose="020B0503020204020204" pitchFamily="34" charset="-122"/>
                <a:cs typeface="Times New Roman" panose="02020603050405020304" pitchFamily="18" charset="0"/>
              </a:rPr>
              <a:t>更高为</a:t>
            </a:r>
            <a:r>
              <a:rPr lang="en-US" altLang="zh-CN" sz="2000" dirty="0">
                <a:solidFill>
                  <a:srgbClr val="EA501A"/>
                </a:solidFill>
                <a:effectLst/>
                <a:latin typeface="微软雅黑" panose="020B0503020204020204" pitchFamily="34" charset="-122"/>
                <a:ea typeface="微软雅黑" panose="020B0503020204020204" pitchFamily="34" charset="-122"/>
                <a:cs typeface="Times New Roman" panose="02020603050405020304" pitchFamily="18" charset="0"/>
              </a:rPr>
              <a:t>71%</a:t>
            </a:r>
            <a:r>
              <a:rPr lang="zh-CN" altLang="en-US" sz="20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rPr>
              <a:t>，阿法骨化醇只有</a:t>
            </a:r>
            <a:r>
              <a:rPr lang="en-US" altLang="zh-CN" sz="2000" dirty="0">
                <a:solidFill>
                  <a:schemeClr val="bg2">
                    <a:lumMod val="25000"/>
                  </a:schemeClr>
                </a:solidFill>
                <a:effectLst/>
                <a:latin typeface="微软雅黑" panose="020B0503020204020204" pitchFamily="34" charset="-122"/>
                <a:ea typeface="微软雅黑" panose="020B0503020204020204" pitchFamily="34" charset="-122"/>
                <a:cs typeface="Times New Roman" panose="02020603050405020304" pitchFamily="18" charset="0"/>
              </a:rPr>
              <a:t>42%</a:t>
            </a:r>
            <a:endParaRPr lang="zh-CN" altLang="en-US" sz="2000" dirty="0">
              <a:solidFill>
                <a:schemeClr val="bg2">
                  <a:lumMod val="25000"/>
                </a:schemeClr>
              </a:solidFill>
              <a:latin typeface="微软雅黑" panose="020B0503020204020204" pitchFamily="34" charset="-122"/>
              <a:ea typeface="微软雅黑" panose="020B0503020204020204" pitchFamily="34" charset="-122"/>
            </a:endParaRPr>
          </a:p>
        </p:txBody>
      </p:sp>
      <p:sp>
        <p:nvSpPr>
          <p:cNvPr id="8" name="文本框 1"/>
          <p:cNvSpPr txBox="1"/>
          <p:nvPr/>
        </p:nvSpPr>
        <p:spPr>
          <a:xfrm>
            <a:off x="2540943" y="2664583"/>
            <a:ext cx="1969770" cy="27305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zh-CN" altLang="en-US" sz="1600" dirty="0">
                <a:solidFill>
                  <a:schemeClr val="bg2">
                    <a:lumMod val="50000"/>
                  </a:schemeClr>
                </a:solidFill>
                <a:latin typeface="微软雅黑" panose="020B0503020204020204" pitchFamily="34" charset="-122"/>
                <a:ea typeface="微软雅黑" panose="020B0503020204020204" pitchFamily="34" charset="-122"/>
              </a:rPr>
              <a:t>药代动力学曲线对比</a:t>
            </a:r>
          </a:p>
        </p:txBody>
      </p:sp>
      <p:sp>
        <p:nvSpPr>
          <p:cNvPr id="10" name="文本框 9"/>
          <p:cNvSpPr txBox="1"/>
          <p:nvPr/>
        </p:nvSpPr>
        <p:spPr>
          <a:xfrm>
            <a:off x="459734" y="6747747"/>
            <a:ext cx="11146790" cy="252730"/>
          </a:xfrm>
          <a:prstGeom prst="rect">
            <a:avLst/>
          </a:prstGeom>
          <a:noFill/>
        </p:spPr>
        <p:txBody>
          <a:bodyPr wrap="square" rtlCol="0">
            <a:spAutoFit/>
          </a:bodyPr>
          <a:lstStyle/>
          <a:p>
            <a:r>
              <a:rPr lang="zh-CN" altLang="en-US" sz="1050" dirty="0">
                <a:solidFill>
                  <a:schemeClr val="bg2">
                    <a:lumMod val="50000"/>
                  </a:schemeClr>
                </a:solidFill>
                <a:latin typeface="微软雅黑" panose="020B0503020204020204" pitchFamily="34" charset="-122"/>
                <a:ea typeface="微软雅黑" panose="020B0503020204020204" pitchFamily="34" charset="-122"/>
              </a:rPr>
              <a:t>注：数据来源于</a:t>
            </a:r>
            <a:r>
              <a:rPr lang="ja-JP" altLang="en-US" sz="1050" dirty="0">
                <a:solidFill>
                  <a:schemeClr val="bg2">
                    <a:lumMod val="50000"/>
                  </a:schemeClr>
                </a:solidFill>
                <a:effectLst/>
                <a:latin typeface="微软雅黑" panose="020B0503020204020204" pitchFamily="34" charset="-122"/>
                <a:ea typeface="微软雅黑" panose="020B0503020204020204" pitchFamily="34" charset="-122"/>
                <a:cs typeface="Times New Roman" panose="02020603050405020304" pitchFamily="18" charset="0"/>
              </a:rPr>
              <a:t>文献</a:t>
            </a:r>
            <a:r>
              <a:rPr lang="en-US" altLang="zh-CN" sz="1050" dirty="0">
                <a:solidFill>
                  <a:schemeClr val="bg2">
                    <a:lumMod val="50000"/>
                  </a:schemeClr>
                </a:solidFill>
                <a:latin typeface="微软雅黑" panose="020B0503020204020204" pitchFamily="34" charset="-122"/>
                <a:ea typeface="微软雅黑" panose="020B0503020204020204" pitchFamily="34" charset="-122"/>
                <a:cs typeface="Times New Roman" panose="02020603050405020304" pitchFamily="18" charset="0"/>
              </a:rPr>
              <a:t>-</a:t>
            </a:r>
            <a:r>
              <a:rPr sz="1050" dirty="0">
                <a:solidFill>
                  <a:schemeClr val="bg2">
                    <a:lumMod val="50000"/>
                  </a:schemeClr>
                </a:solidFill>
                <a:effectLst/>
                <a:latin typeface="微软雅黑" panose="020B0503020204020204" pitchFamily="34" charset="-122"/>
                <a:ea typeface="微软雅黑" panose="020B0503020204020204" pitchFamily="34" charset="-122"/>
                <a:cs typeface="Times New Roman" panose="02020603050405020304" pitchFamily="18" charset="0"/>
              </a:rPr>
              <a:t>pharmacokinetics of 1,25(OH)2d3 and 1α（OH）D3 in normal and uraemic men</a:t>
            </a:r>
            <a:r>
              <a:rPr lang="zh-CN" sz="1050" dirty="0">
                <a:solidFill>
                  <a:schemeClr val="bg2">
                    <a:lumMod val="50000"/>
                  </a:schemeClr>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1050" dirty="0">
                <a:solidFill>
                  <a:schemeClr val="bg2">
                    <a:lumMod val="50000"/>
                  </a:schemeClr>
                </a:solidFill>
                <a:effectLst/>
                <a:latin typeface="微软雅黑" panose="020B0503020204020204" pitchFamily="34" charset="-122"/>
                <a:ea typeface="微软雅黑" panose="020B0503020204020204" pitchFamily="34" charset="-122"/>
                <a:cs typeface="Times New Roman" panose="02020603050405020304" pitchFamily="18" charset="0"/>
              </a:rPr>
              <a:t>Nephrol Dial Transplant</a:t>
            </a:r>
            <a:r>
              <a:rPr lang="zh-CN" altLang="en-US" sz="1050" dirty="0">
                <a:solidFill>
                  <a:schemeClr val="bg2">
                    <a:lumMod val="50000"/>
                  </a:schemeClr>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en-US" altLang="zh-CN" sz="1050" dirty="0">
                <a:solidFill>
                  <a:schemeClr val="bg2">
                    <a:lumMod val="50000"/>
                  </a:schemeClr>
                </a:solidFill>
                <a:effectLst/>
                <a:latin typeface="微软雅黑" panose="020B0503020204020204" pitchFamily="34" charset="-122"/>
                <a:ea typeface="微软雅黑" panose="020B0503020204020204" pitchFamily="34" charset="-122"/>
                <a:cs typeface="Times New Roman" panose="02020603050405020304" pitchFamily="18" charset="0"/>
              </a:rPr>
              <a:t>2002</a:t>
            </a:r>
            <a:r>
              <a:rPr lang="zh-CN" altLang="en-US" sz="1050" dirty="0">
                <a:solidFill>
                  <a:schemeClr val="bg2">
                    <a:lumMod val="50000"/>
                  </a:schemeClr>
                </a:solidFill>
                <a:effectLst/>
                <a:latin typeface="微软雅黑" panose="020B0503020204020204" pitchFamily="34" charset="-122"/>
                <a:ea typeface="微软雅黑" panose="020B0503020204020204" pitchFamily="34" charset="-122"/>
                <a:cs typeface="Times New Roman" panose="02020603050405020304" pitchFamily="18" charset="0"/>
              </a:rPr>
              <a:t>）</a:t>
            </a:r>
          </a:p>
        </p:txBody>
      </p:sp>
      <p:sp>
        <p:nvSpPr>
          <p:cNvPr id="11" name="文本框 10"/>
          <p:cNvSpPr txBox="1"/>
          <p:nvPr/>
        </p:nvSpPr>
        <p:spPr>
          <a:xfrm>
            <a:off x="1577698" y="5900836"/>
            <a:ext cx="4437433" cy="307777"/>
          </a:xfrm>
          <a:prstGeom prst="rect">
            <a:avLst/>
          </a:prstGeom>
          <a:solidFill>
            <a:schemeClr val="bg1"/>
          </a:solidFill>
        </p:spPr>
        <p:txBody>
          <a:bodyPr wrap="none" rtlCol="0">
            <a:spAutoFit/>
          </a:bodyPr>
          <a:lstStyle/>
          <a:p>
            <a:r>
              <a:rPr lang="zh-CN" altLang="en-US" sz="1400" dirty="0">
                <a:solidFill>
                  <a:schemeClr val="bg2">
                    <a:lumMod val="50000"/>
                  </a:schemeClr>
                </a:solidFill>
                <a:latin typeface="微软雅黑" panose="020B0503020204020204" pitchFamily="34" charset="-122"/>
                <a:ea typeface="微软雅黑" panose="020B0503020204020204" pitchFamily="34" charset="-122"/>
              </a:rPr>
              <a:t>骨化三醇用药</a:t>
            </a:r>
            <a:r>
              <a:rPr lang="en-US" altLang="zh-CN" sz="1400" dirty="0">
                <a:solidFill>
                  <a:schemeClr val="bg2">
                    <a:lumMod val="50000"/>
                  </a:schemeClr>
                </a:solidFill>
                <a:latin typeface="微软雅黑" panose="020B0503020204020204" pitchFamily="34" charset="-122"/>
                <a:ea typeface="微软雅黑" panose="020B0503020204020204" pitchFamily="34" charset="-122"/>
              </a:rPr>
              <a:t>3</a:t>
            </a:r>
            <a:r>
              <a:rPr lang="zh-CN" altLang="en-US" sz="1400" dirty="0">
                <a:solidFill>
                  <a:schemeClr val="bg2">
                    <a:lumMod val="50000"/>
                  </a:schemeClr>
                </a:solidFill>
                <a:latin typeface="微软雅黑" panose="020B0503020204020204" pitchFamily="34" charset="-122"/>
                <a:ea typeface="微软雅黑" panose="020B0503020204020204" pitchFamily="34" charset="-122"/>
              </a:rPr>
              <a:t>小时后迅速达到血浆峰值（</a:t>
            </a:r>
            <a:r>
              <a:rPr lang="en-US" altLang="zh-CN" sz="1400" dirty="0">
                <a:solidFill>
                  <a:schemeClr val="bg2">
                    <a:lumMod val="50000"/>
                  </a:schemeClr>
                </a:solidFill>
                <a:latin typeface="微软雅黑" panose="020B0503020204020204" pitchFamily="34" charset="-122"/>
                <a:ea typeface="微软雅黑" panose="020B0503020204020204" pitchFamily="34" charset="-122"/>
              </a:rPr>
              <a:t>56pg/ml</a:t>
            </a:r>
            <a:r>
              <a:rPr lang="zh-CN" altLang="en-US" sz="1400" dirty="0">
                <a:solidFill>
                  <a:schemeClr val="bg2">
                    <a:lumMod val="50000"/>
                  </a:schemeClr>
                </a:solidFill>
                <a:latin typeface="微软雅黑" panose="020B0503020204020204" pitchFamily="34" charset="-122"/>
                <a:ea typeface="微软雅黑" panose="020B0503020204020204" pitchFamily="34" charset="-122"/>
              </a:rPr>
              <a:t>）</a:t>
            </a:r>
          </a:p>
        </p:txBody>
      </p:sp>
      <p:cxnSp>
        <p:nvCxnSpPr>
          <p:cNvPr id="13" name="Straight Connector 107"/>
          <p:cNvCxnSpPr/>
          <p:nvPr/>
        </p:nvCxnSpPr>
        <p:spPr>
          <a:xfrm rot="16200000" flipV="1">
            <a:off x="5345516" y="4188650"/>
            <a:ext cx="2303731" cy="8003"/>
          </a:xfrm>
          <a:prstGeom prst="line">
            <a:avLst/>
          </a:prstGeom>
          <a:ln w="12700">
            <a:solidFill>
              <a:schemeClr val="bg1">
                <a:lumMod val="75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文本框 1"/>
          <p:cNvSpPr txBox="1"/>
          <p:nvPr/>
        </p:nvSpPr>
        <p:spPr>
          <a:xfrm>
            <a:off x="4687105" y="2968253"/>
            <a:ext cx="1158203" cy="307777"/>
          </a:xfrm>
          <a:prstGeom prst="rect">
            <a:avLst/>
          </a:prstGeom>
          <a:solidFill>
            <a:srgbClr val="D3EDFC"/>
          </a:solidFill>
        </p:spPr>
        <p:txBody>
          <a:bodyPr wrap="none" tIns="180000" bIns="18000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zh-CN" altLang="en-US" sz="1070" dirty="0">
                <a:solidFill>
                  <a:schemeClr val="bg2">
                    <a:lumMod val="25000"/>
                  </a:schemeClr>
                </a:solidFill>
                <a:latin typeface="微软雅黑" panose="020B0503020204020204" pitchFamily="34" charset="-122"/>
                <a:ea typeface="微软雅黑" panose="020B0503020204020204" pitchFamily="34" charset="-122"/>
              </a:rPr>
              <a:t>骨化三醇（</a:t>
            </a:r>
            <a:r>
              <a:rPr lang="en-US" altLang="zh-CN" sz="1070" dirty="0">
                <a:solidFill>
                  <a:schemeClr val="bg2">
                    <a:lumMod val="25000"/>
                  </a:schemeClr>
                </a:solidFill>
                <a:latin typeface="微软雅黑" panose="020B0503020204020204" pitchFamily="34" charset="-122"/>
                <a:ea typeface="微软雅黑" panose="020B0503020204020204" pitchFamily="34" charset="-122"/>
              </a:rPr>
              <a:t>1.0μg</a:t>
            </a:r>
            <a:r>
              <a:rPr lang="zh-CN" altLang="en-US" sz="1070" dirty="0">
                <a:solidFill>
                  <a:schemeClr val="bg2">
                    <a:lumMod val="25000"/>
                  </a:schemeClr>
                </a:solidFill>
                <a:latin typeface="微软雅黑" panose="020B0503020204020204" pitchFamily="34" charset="-122"/>
                <a:ea typeface="微软雅黑" panose="020B0503020204020204" pitchFamily="34" charset="-122"/>
              </a:rPr>
              <a:t>）</a:t>
            </a:r>
            <a:endParaRPr lang="en-US" altLang="zh-CN" sz="1070" dirty="0">
              <a:solidFill>
                <a:schemeClr val="bg2">
                  <a:lumMod val="25000"/>
                </a:schemeClr>
              </a:solidFill>
              <a:latin typeface="微软雅黑" panose="020B0503020204020204" pitchFamily="34" charset="-122"/>
              <a:ea typeface="微软雅黑" panose="020B0503020204020204" pitchFamily="34" charset="-122"/>
            </a:endParaRPr>
          </a:p>
          <a:p>
            <a:pPr>
              <a:spcAft>
                <a:spcPts val="1000"/>
              </a:spcAft>
            </a:pPr>
            <a:r>
              <a:rPr lang="zh-CN" altLang="en-US" sz="1070" dirty="0">
                <a:solidFill>
                  <a:schemeClr val="bg2">
                    <a:lumMod val="25000"/>
                  </a:schemeClr>
                </a:solidFill>
                <a:latin typeface="微软雅黑" panose="020B0503020204020204" pitchFamily="34" charset="-122"/>
                <a:ea typeface="微软雅黑" panose="020B0503020204020204" pitchFamily="34" charset="-122"/>
              </a:rPr>
              <a:t>阿法骨化醇</a:t>
            </a:r>
            <a:r>
              <a:rPr lang="en-US" altLang="zh-CN" sz="1070" dirty="0">
                <a:solidFill>
                  <a:schemeClr val="bg2">
                    <a:lumMod val="25000"/>
                  </a:schemeClr>
                </a:solidFill>
                <a:latin typeface="微软雅黑" panose="020B0503020204020204" pitchFamily="34" charset="-122"/>
                <a:ea typeface="微软雅黑" panose="020B0503020204020204" pitchFamily="34" charset="-122"/>
              </a:rPr>
              <a:t>(1.5μg)</a:t>
            </a:r>
            <a:endParaRPr lang="zh-CN" altLang="en-US" sz="1070" dirty="0">
              <a:solidFill>
                <a:schemeClr val="bg2">
                  <a:lumMod val="25000"/>
                </a:schemeClr>
              </a:solidFill>
              <a:latin typeface="微软雅黑" panose="020B0503020204020204" pitchFamily="34" charset="-122"/>
              <a:ea typeface="微软雅黑" panose="020B0503020204020204" pitchFamily="34" charset="-122"/>
            </a:endParaRPr>
          </a:p>
        </p:txBody>
      </p:sp>
      <p:pic>
        <p:nvPicPr>
          <p:cNvPr id="16" name="图片 15"/>
          <p:cNvPicPr>
            <a:picLocks noChangeAspect="1"/>
          </p:cNvPicPr>
          <p:nvPr/>
        </p:nvPicPr>
        <p:blipFill>
          <a:blip r:embed="rId5"/>
          <a:stretch>
            <a:fillRect/>
          </a:stretch>
        </p:blipFill>
        <p:spPr>
          <a:xfrm>
            <a:off x="12045999" y="87933"/>
            <a:ext cx="633413" cy="625961"/>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等腰三角形 1"/>
          <p:cNvSpPr/>
          <p:nvPr/>
        </p:nvSpPr>
        <p:spPr>
          <a:xfrm>
            <a:off x="965071" y="231949"/>
            <a:ext cx="275121" cy="289765"/>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 name="等腰三角形 2"/>
          <p:cNvSpPr/>
          <p:nvPr/>
        </p:nvSpPr>
        <p:spPr>
          <a:xfrm flipV="1">
            <a:off x="164679" y="577092"/>
            <a:ext cx="275121" cy="289765"/>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 name="矩形 3"/>
          <p:cNvSpPr/>
          <p:nvPr/>
        </p:nvSpPr>
        <p:spPr>
          <a:xfrm>
            <a:off x="704" y="292648"/>
            <a:ext cx="12858046" cy="5208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1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9" name="平行四边形 18"/>
          <p:cNvSpPr/>
          <p:nvPr/>
        </p:nvSpPr>
        <p:spPr>
          <a:xfrm>
            <a:off x="301515" y="232173"/>
            <a:ext cx="802305" cy="633152"/>
          </a:xfrm>
          <a:prstGeom prst="parallelogram">
            <a:avLst>
              <a:gd name="adj" fmla="val 4820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0" name="TextBox 48"/>
          <p:cNvSpPr txBox="1"/>
          <p:nvPr/>
        </p:nvSpPr>
        <p:spPr>
          <a:xfrm>
            <a:off x="596727" y="303957"/>
            <a:ext cx="4324739" cy="430887"/>
          </a:xfrm>
          <a:prstGeom prst="rect">
            <a:avLst/>
          </a:prstGeom>
          <a:noFill/>
        </p:spPr>
        <p:txBody>
          <a:bodyPr wrap="square" lIns="0" tIns="0" rIns="0" bIns="0" rtlCol="0">
            <a:spAutoFit/>
          </a:bodyPr>
          <a:lstStyle/>
          <a:p>
            <a:r>
              <a:rPr lang="en-US" altLang="zh-CN"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3       </a:t>
            </a:r>
            <a:r>
              <a:rPr lang="zh-CN" altLang="en-US"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有效性（</a:t>
            </a:r>
            <a:r>
              <a:rPr lang="en-US" altLang="zh-CN"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3/4</a:t>
            </a:r>
            <a:r>
              <a:rPr lang="zh-CN" altLang="en-US"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a:t>
            </a:r>
            <a:endParaRPr lang="en-GB" altLang="zh-CN" sz="28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 name="文本框 4"/>
          <p:cNvSpPr txBox="1"/>
          <p:nvPr/>
        </p:nvSpPr>
        <p:spPr>
          <a:xfrm>
            <a:off x="883463" y="1096045"/>
            <a:ext cx="2165978" cy="461665"/>
          </a:xfrm>
          <a:prstGeom prst="rect">
            <a:avLst/>
          </a:prstGeom>
          <a:noFill/>
        </p:spPr>
        <p:txBody>
          <a:bodyPr wrap="none" rtlCol="0">
            <a:spAutoFit/>
          </a:bodyPr>
          <a:lstStyle/>
          <a:p>
            <a:r>
              <a:rPr lang="zh-CN" altLang="en-US" sz="2400" b="1" dirty="0">
                <a:solidFill>
                  <a:schemeClr val="bg2">
                    <a:lumMod val="25000"/>
                  </a:schemeClr>
                </a:solidFill>
                <a:latin typeface="微软雅黑" panose="020B0503020204020204" pitchFamily="34" charset="-122"/>
                <a:ea typeface="微软雅黑" panose="020B0503020204020204" pitchFamily="34" charset="-122"/>
              </a:rPr>
              <a:t>文献参考</a:t>
            </a:r>
            <a:r>
              <a:rPr lang="en-US" altLang="zh-CN" sz="2400" b="1" dirty="0">
                <a:solidFill>
                  <a:schemeClr val="bg2">
                    <a:lumMod val="25000"/>
                  </a:schemeClr>
                </a:solidFill>
                <a:latin typeface="微软雅黑" panose="020B0503020204020204" pitchFamily="34" charset="-122"/>
                <a:ea typeface="微软雅黑" panose="020B0503020204020204" pitchFamily="34" charset="-122"/>
              </a:rPr>
              <a:t>-</a:t>
            </a:r>
            <a:r>
              <a:rPr lang="zh-CN" altLang="en-US" sz="2400" b="1" dirty="0">
                <a:solidFill>
                  <a:srgbClr val="EA501A"/>
                </a:solidFill>
                <a:latin typeface="微软雅黑" panose="020B0503020204020204" pitchFamily="34" charset="-122"/>
                <a:ea typeface="微软雅黑" panose="020B0503020204020204" pitchFamily="34" charset="-122"/>
              </a:rPr>
              <a:t>儿童</a:t>
            </a:r>
          </a:p>
        </p:txBody>
      </p:sp>
      <p:graphicFrame>
        <p:nvGraphicFramePr>
          <p:cNvPr id="6" name="表格 2"/>
          <p:cNvGraphicFramePr>
            <a:graphicFrameLocks noGrp="1"/>
          </p:cNvGraphicFramePr>
          <p:nvPr>
            <p:custDataLst>
              <p:tags r:id="rId1"/>
            </p:custDataLst>
          </p:nvPr>
        </p:nvGraphicFramePr>
        <p:xfrm>
          <a:off x="883790" y="1672109"/>
          <a:ext cx="10525896" cy="1517015"/>
        </p:xfrm>
        <a:graphic>
          <a:graphicData uri="http://schemas.openxmlformats.org/drawingml/2006/table">
            <a:tbl>
              <a:tblPr firstRow="1" bandRow="1">
                <a:tableStyleId>{5C22544A-7EE6-4342-B048-85BDC9FD1C3A}</a:tableStyleId>
              </a:tblPr>
              <a:tblGrid>
                <a:gridCol w="1416685">
                  <a:extLst>
                    <a:ext uri="{9D8B030D-6E8A-4147-A177-3AD203B41FA5}">
                      <a16:colId xmlns:a16="http://schemas.microsoft.com/office/drawing/2014/main" val="20000"/>
                    </a:ext>
                  </a:extLst>
                </a:gridCol>
                <a:gridCol w="2976880">
                  <a:extLst>
                    <a:ext uri="{9D8B030D-6E8A-4147-A177-3AD203B41FA5}">
                      <a16:colId xmlns:a16="http://schemas.microsoft.com/office/drawing/2014/main" val="20001"/>
                    </a:ext>
                  </a:extLst>
                </a:gridCol>
                <a:gridCol w="930275">
                  <a:extLst>
                    <a:ext uri="{9D8B030D-6E8A-4147-A177-3AD203B41FA5}">
                      <a16:colId xmlns:a16="http://schemas.microsoft.com/office/drawing/2014/main" val="20002"/>
                    </a:ext>
                  </a:extLst>
                </a:gridCol>
                <a:gridCol w="5202056">
                  <a:extLst>
                    <a:ext uri="{9D8B030D-6E8A-4147-A177-3AD203B41FA5}">
                      <a16:colId xmlns:a16="http://schemas.microsoft.com/office/drawing/2014/main" val="20003"/>
                    </a:ext>
                  </a:extLst>
                </a:gridCol>
              </a:tblGrid>
              <a:tr h="358775">
                <a:tc>
                  <a:txBody>
                    <a:bodyPr/>
                    <a:lstStyle/>
                    <a:p>
                      <a:r>
                        <a:rPr lang="zh-CN" altLang="en-US" sz="12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文献编号</a:t>
                      </a:r>
                    </a:p>
                  </a:txBody>
                  <a:tcPr>
                    <a:solidFill>
                      <a:srgbClr val="169274"/>
                    </a:solidFill>
                  </a:tcPr>
                </a:tc>
                <a:tc>
                  <a:txBody>
                    <a:bodyPr/>
                    <a:lstStyle/>
                    <a:p>
                      <a:r>
                        <a:rPr lang="zh-CN" altLang="en-US" sz="12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给药剂量</a:t>
                      </a:r>
                    </a:p>
                  </a:txBody>
                  <a:tcPr>
                    <a:solidFill>
                      <a:srgbClr val="169274"/>
                    </a:solidFill>
                  </a:tcPr>
                </a:tc>
                <a:tc>
                  <a:txBody>
                    <a:bodyPr/>
                    <a:lstStyle/>
                    <a:p>
                      <a:r>
                        <a:rPr lang="zh-CN" altLang="en-US" sz="12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治疗周期</a:t>
                      </a:r>
                    </a:p>
                  </a:txBody>
                  <a:tcPr anchor="ctr">
                    <a:solidFill>
                      <a:srgbClr val="169274"/>
                    </a:solidFill>
                  </a:tcPr>
                </a:tc>
                <a:tc>
                  <a:txBody>
                    <a:bodyPr/>
                    <a:lstStyle/>
                    <a:p>
                      <a:r>
                        <a:rPr lang="zh-CN" altLang="en-US" sz="12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结果</a:t>
                      </a:r>
                    </a:p>
                  </a:txBody>
                  <a:tcPr>
                    <a:solidFill>
                      <a:srgbClr val="169274"/>
                    </a:solidFill>
                  </a:tcPr>
                </a:tc>
                <a:extLst>
                  <a:ext uri="{0D108BD9-81ED-4DB2-BD59-A6C34878D82A}">
                    <a16:rowId xmlns:a16="http://schemas.microsoft.com/office/drawing/2014/main" val="10000"/>
                  </a:ext>
                </a:extLst>
              </a:tr>
              <a:tr h="570648">
                <a:tc>
                  <a:txBody>
                    <a:bodyPr/>
                    <a:lstStyle/>
                    <a:p>
                      <a:r>
                        <a:rPr lang="en-US" altLang="zh-CN" sz="1600" dirty="0">
                          <a:solidFill>
                            <a:schemeClr val="bg2">
                              <a:lumMod val="25000"/>
                            </a:schemeClr>
                          </a:solidFill>
                          <a:latin typeface="微软雅黑" panose="020B0503020204020204" pitchFamily="34" charset="-122"/>
                          <a:ea typeface="微软雅黑" panose="020B0503020204020204" pitchFamily="34" charset="-122"/>
                        </a:rPr>
                        <a:t>Schmitt et al. </a:t>
                      </a:r>
                    </a:p>
                  </a:txBody>
                  <a:tcPr/>
                </a:tc>
                <a:tc>
                  <a:txBody>
                    <a:bodyPr/>
                    <a:lstStyle/>
                    <a:p>
                      <a:r>
                        <a:rPr lang="zh-CN" altLang="en-US" sz="1600" dirty="0">
                          <a:solidFill>
                            <a:schemeClr val="bg2">
                              <a:lumMod val="25000"/>
                            </a:schemeClr>
                          </a:solidFill>
                          <a:latin typeface="微软雅黑" panose="020B0503020204020204" pitchFamily="34" charset="-122"/>
                          <a:ea typeface="微软雅黑" panose="020B0503020204020204" pitchFamily="34" charset="-122"/>
                        </a:rPr>
                        <a:t>试验组：</a:t>
                      </a:r>
                      <a:r>
                        <a:rPr lang="en-US" altLang="zh-CN" sz="1600" dirty="0">
                          <a:solidFill>
                            <a:schemeClr val="bg2">
                              <a:lumMod val="25000"/>
                            </a:schemeClr>
                          </a:solidFill>
                          <a:latin typeface="微软雅黑" panose="020B0503020204020204" pitchFamily="34" charset="-122"/>
                          <a:ea typeface="微软雅黑" panose="020B0503020204020204" pitchFamily="34" charset="-122"/>
                        </a:rPr>
                        <a:t>35ng/kg </a:t>
                      </a:r>
                      <a:r>
                        <a:rPr lang="zh-CN" altLang="en-US" sz="1600" dirty="0">
                          <a:solidFill>
                            <a:schemeClr val="bg2">
                              <a:lumMod val="25000"/>
                            </a:schemeClr>
                          </a:solidFill>
                          <a:latin typeface="微软雅黑" panose="020B0503020204020204" pitchFamily="34" charset="-122"/>
                          <a:ea typeface="微软雅黑" panose="020B0503020204020204" pitchFamily="34" charset="-122"/>
                        </a:rPr>
                        <a:t>每周两次</a:t>
                      </a:r>
                      <a:endParaRPr lang="en-US" altLang="zh-CN" sz="1600" dirty="0">
                        <a:solidFill>
                          <a:schemeClr val="bg2">
                            <a:lumMod val="25000"/>
                          </a:schemeClr>
                        </a:solidFill>
                        <a:latin typeface="微软雅黑" panose="020B0503020204020204" pitchFamily="34" charset="-122"/>
                        <a:ea typeface="微软雅黑" panose="020B0503020204020204" pitchFamily="34" charset="-122"/>
                      </a:endParaRPr>
                    </a:p>
                    <a:p>
                      <a:r>
                        <a:rPr lang="zh-CN" altLang="en-US" sz="1600" dirty="0">
                          <a:solidFill>
                            <a:schemeClr val="bg2">
                              <a:lumMod val="25000"/>
                            </a:schemeClr>
                          </a:solidFill>
                          <a:latin typeface="微软雅黑" panose="020B0503020204020204" pitchFamily="34" charset="-122"/>
                          <a:ea typeface="微软雅黑" panose="020B0503020204020204" pitchFamily="34" charset="-122"/>
                        </a:rPr>
                        <a:t>对照组：</a:t>
                      </a:r>
                      <a:r>
                        <a:rPr lang="en-US" altLang="zh-CN" sz="1600" dirty="0">
                          <a:solidFill>
                            <a:srgbClr val="EA501A"/>
                          </a:solidFill>
                          <a:latin typeface="微软雅黑" panose="020B0503020204020204" pitchFamily="34" charset="-122"/>
                          <a:ea typeface="微软雅黑" panose="020B0503020204020204" pitchFamily="34" charset="-122"/>
                        </a:rPr>
                        <a:t>10ng/kg/day</a:t>
                      </a:r>
                      <a:endParaRPr lang="zh-CN" altLang="en-US" sz="1600" dirty="0">
                        <a:solidFill>
                          <a:srgbClr val="EA501A"/>
                        </a:solidFill>
                        <a:latin typeface="微软雅黑" panose="020B0503020204020204" pitchFamily="34" charset="-122"/>
                        <a:ea typeface="微软雅黑" panose="020B0503020204020204" pitchFamily="34" charset="-122"/>
                      </a:endParaRPr>
                    </a:p>
                  </a:txBody>
                  <a:tcPr/>
                </a:tc>
                <a:tc>
                  <a:txBody>
                    <a:bodyPr/>
                    <a:lstStyle/>
                    <a:p>
                      <a:r>
                        <a:rPr lang="en-US" altLang="zh-CN" sz="1600" dirty="0">
                          <a:solidFill>
                            <a:schemeClr val="bg2">
                              <a:lumMod val="25000"/>
                            </a:schemeClr>
                          </a:solidFill>
                          <a:latin typeface="微软雅黑" panose="020B0503020204020204" pitchFamily="34" charset="-122"/>
                          <a:ea typeface="微软雅黑" panose="020B0503020204020204" pitchFamily="34" charset="-122"/>
                        </a:rPr>
                        <a:t>12</a:t>
                      </a:r>
                      <a:r>
                        <a:rPr lang="zh-CN" altLang="en-US" sz="1600" dirty="0">
                          <a:solidFill>
                            <a:schemeClr val="bg2">
                              <a:lumMod val="25000"/>
                            </a:schemeClr>
                          </a:solidFill>
                          <a:latin typeface="微软雅黑" panose="020B0503020204020204" pitchFamily="34" charset="-122"/>
                          <a:ea typeface="微软雅黑" panose="020B0503020204020204" pitchFamily="34" charset="-122"/>
                        </a:rPr>
                        <a:t>个月</a:t>
                      </a:r>
                    </a:p>
                  </a:txBody>
                  <a:tcPr/>
                </a:tc>
                <a:tc>
                  <a:txBody>
                    <a:bodyPr/>
                    <a:lstStyle/>
                    <a:p>
                      <a:r>
                        <a:rPr lang="zh-CN" altLang="en-US" sz="1600" dirty="0">
                          <a:solidFill>
                            <a:schemeClr val="bg2">
                              <a:lumMod val="25000"/>
                            </a:schemeClr>
                          </a:solidFill>
                          <a:latin typeface="微软雅黑" panose="020B0503020204020204" pitchFamily="34" charset="-122"/>
                          <a:ea typeface="微软雅黑" panose="020B0503020204020204" pitchFamily="34" charset="-122"/>
                        </a:rPr>
                        <a:t>两组每周剂量</a:t>
                      </a:r>
                      <a:r>
                        <a:rPr lang="de-DE" altLang="zh-CN" sz="1600" dirty="0">
                          <a:solidFill>
                            <a:schemeClr val="bg2">
                              <a:lumMod val="25000"/>
                            </a:schemeClr>
                          </a:solidFill>
                          <a:latin typeface="微软雅黑" panose="020B0503020204020204" pitchFamily="34" charset="-122"/>
                          <a:ea typeface="微软雅黑" panose="020B0503020204020204" pitchFamily="34" charset="-122"/>
                        </a:rPr>
                        <a:t>(76</a:t>
                      </a:r>
                      <a:r>
                        <a:rPr lang="en-US" altLang="zh-CN" sz="1600" dirty="0">
                          <a:solidFill>
                            <a:schemeClr val="bg2">
                              <a:lumMod val="25000"/>
                            </a:schemeClr>
                          </a:solidFill>
                          <a:latin typeface="微软雅黑" panose="020B0503020204020204" pitchFamily="34" charset="-122"/>
                          <a:ea typeface="微软雅黑" panose="020B0503020204020204" pitchFamily="34" charset="-122"/>
                        </a:rPr>
                        <a:t>±</a:t>
                      </a:r>
                      <a:r>
                        <a:rPr lang="de-DE" altLang="zh-CN" sz="1600" dirty="0">
                          <a:solidFill>
                            <a:schemeClr val="bg2">
                              <a:lumMod val="25000"/>
                            </a:schemeClr>
                          </a:solidFill>
                          <a:latin typeface="微软雅黑" panose="020B0503020204020204" pitchFamily="34" charset="-122"/>
                          <a:ea typeface="微软雅黑" panose="020B0503020204020204" pitchFamily="34" charset="-122"/>
                        </a:rPr>
                        <a:t>34 vs 62</a:t>
                      </a:r>
                      <a:r>
                        <a:rPr lang="en-US" altLang="zh-CN" sz="1600" dirty="0">
                          <a:solidFill>
                            <a:schemeClr val="bg2">
                              <a:lumMod val="25000"/>
                            </a:schemeClr>
                          </a:solidFill>
                          <a:latin typeface="微软雅黑" panose="020B0503020204020204" pitchFamily="34" charset="-122"/>
                          <a:ea typeface="微软雅黑" panose="020B0503020204020204" pitchFamily="34" charset="-122"/>
                        </a:rPr>
                        <a:t>±</a:t>
                      </a:r>
                      <a:r>
                        <a:rPr lang="de-DE" altLang="zh-CN" sz="1600" dirty="0">
                          <a:solidFill>
                            <a:schemeClr val="bg2">
                              <a:lumMod val="25000"/>
                            </a:schemeClr>
                          </a:solidFill>
                          <a:latin typeface="微软雅黑" panose="020B0503020204020204" pitchFamily="34" charset="-122"/>
                          <a:ea typeface="微软雅黑" panose="020B0503020204020204" pitchFamily="34" charset="-122"/>
                        </a:rPr>
                        <a:t> 34 ng/kg)</a:t>
                      </a:r>
                      <a:endParaRPr lang="en-US" altLang="zh-CN" sz="1600" dirty="0">
                        <a:solidFill>
                          <a:schemeClr val="bg2">
                            <a:lumMod val="25000"/>
                          </a:schemeClr>
                        </a:solidFill>
                        <a:latin typeface="微软雅黑" panose="020B0503020204020204" pitchFamily="34" charset="-122"/>
                        <a:ea typeface="微软雅黑" panose="020B0503020204020204" pitchFamily="34" charset="-122"/>
                      </a:endParaRPr>
                    </a:p>
                    <a:p>
                      <a:r>
                        <a:rPr lang="zh-CN" altLang="en-US" sz="1600" dirty="0">
                          <a:solidFill>
                            <a:schemeClr val="bg2">
                              <a:lumMod val="25000"/>
                            </a:schemeClr>
                          </a:solidFill>
                          <a:latin typeface="微软雅黑" panose="020B0503020204020204" pitchFamily="34" charset="-122"/>
                          <a:ea typeface="微软雅黑" panose="020B0503020204020204" pitchFamily="34" charset="-122"/>
                        </a:rPr>
                        <a:t>有效性结果：两组间无明显差异。</a:t>
                      </a:r>
                    </a:p>
                  </a:txBody>
                  <a:tcPr/>
                </a:tc>
                <a:extLst>
                  <a:ext uri="{0D108BD9-81ED-4DB2-BD59-A6C34878D82A}">
                    <a16:rowId xmlns:a16="http://schemas.microsoft.com/office/drawing/2014/main" val="10001"/>
                  </a:ext>
                </a:extLst>
              </a:tr>
              <a:tr h="427934">
                <a:tc>
                  <a:txBody>
                    <a:bodyPr/>
                    <a:lstStyle/>
                    <a:p>
                      <a:r>
                        <a:rPr lang="en-US" altLang="zh-CN" sz="1600" b="0" i="0" u="none" strike="noStrike" kern="1200" baseline="0" dirty="0" err="1">
                          <a:solidFill>
                            <a:schemeClr val="bg2">
                              <a:lumMod val="25000"/>
                            </a:schemeClr>
                          </a:solidFill>
                          <a:latin typeface="微软雅黑" panose="020B0503020204020204" pitchFamily="34" charset="-122"/>
                          <a:ea typeface="微软雅黑" panose="020B0503020204020204" pitchFamily="34" charset="-122"/>
                          <a:cs typeface="+mn-cs"/>
                        </a:rPr>
                        <a:t>Ardissino</a:t>
                      </a:r>
                      <a:r>
                        <a:rPr lang="en-US" altLang="zh-CN" sz="1600" b="0" i="0" u="none" strike="noStrike" kern="1200" baseline="0" dirty="0">
                          <a:solidFill>
                            <a:schemeClr val="bg2">
                              <a:lumMod val="25000"/>
                            </a:schemeClr>
                          </a:solidFill>
                          <a:latin typeface="微软雅黑" panose="020B0503020204020204" pitchFamily="34" charset="-122"/>
                          <a:ea typeface="微软雅黑" panose="020B0503020204020204" pitchFamily="34" charset="-122"/>
                          <a:cs typeface="+mn-cs"/>
                        </a:rPr>
                        <a:t> et al.</a:t>
                      </a:r>
                    </a:p>
                  </a:txBody>
                  <a:tcPr/>
                </a:tc>
                <a:tc>
                  <a:txBody>
                    <a:bodyPr/>
                    <a:lstStyle/>
                    <a:p>
                      <a:r>
                        <a:rPr lang="zh-CN" altLang="en-US" sz="1600" dirty="0">
                          <a:solidFill>
                            <a:schemeClr val="bg2">
                              <a:lumMod val="25000"/>
                            </a:schemeClr>
                          </a:solidFill>
                          <a:latin typeface="微软雅黑" panose="020B0503020204020204" pitchFamily="34" charset="-122"/>
                          <a:ea typeface="微软雅黑" panose="020B0503020204020204" pitchFamily="34" charset="-122"/>
                        </a:rPr>
                        <a:t>试验组：</a:t>
                      </a:r>
                      <a:r>
                        <a:rPr lang="en-US" altLang="zh-CN" sz="1600" dirty="0">
                          <a:solidFill>
                            <a:schemeClr val="bg2">
                              <a:lumMod val="25000"/>
                            </a:schemeClr>
                          </a:solidFill>
                          <a:latin typeface="微软雅黑" panose="020B0503020204020204" pitchFamily="34" charset="-122"/>
                          <a:ea typeface="微软雅黑" panose="020B0503020204020204" pitchFamily="34" charset="-122"/>
                        </a:rPr>
                        <a:t>35ng/kg </a:t>
                      </a:r>
                      <a:r>
                        <a:rPr lang="zh-CN" altLang="en-US" sz="1600" dirty="0">
                          <a:solidFill>
                            <a:schemeClr val="bg2">
                              <a:lumMod val="25000"/>
                            </a:schemeClr>
                          </a:solidFill>
                          <a:latin typeface="微软雅黑" panose="020B0503020204020204" pitchFamily="34" charset="-122"/>
                          <a:ea typeface="微软雅黑" panose="020B0503020204020204" pitchFamily="34" charset="-122"/>
                        </a:rPr>
                        <a:t>每周两次</a:t>
                      </a:r>
                      <a:endParaRPr lang="en-US" altLang="zh-CN" sz="1600" dirty="0">
                        <a:solidFill>
                          <a:schemeClr val="bg2">
                            <a:lumMod val="25000"/>
                          </a:schemeClr>
                        </a:solidFill>
                        <a:latin typeface="微软雅黑" panose="020B0503020204020204" pitchFamily="34" charset="-122"/>
                        <a:ea typeface="微软雅黑" panose="020B0503020204020204" pitchFamily="34" charset="-122"/>
                      </a:endParaRPr>
                    </a:p>
                    <a:p>
                      <a:r>
                        <a:rPr lang="zh-CN" altLang="en-US" sz="1600" dirty="0">
                          <a:solidFill>
                            <a:schemeClr val="bg2">
                              <a:lumMod val="25000"/>
                            </a:schemeClr>
                          </a:solidFill>
                          <a:latin typeface="微软雅黑" panose="020B0503020204020204" pitchFamily="34" charset="-122"/>
                          <a:ea typeface="微软雅黑" panose="020B0503020204020204" pitchFamily="34" charset="-122"/>
                        </a:rPr>
                        <a:t>对照组：</a:t>
                      </a:r>
                      <a:r>
                        <a:rPr lang="en-US" altLang="zh-CN" sz="1600" dirty="0">
                          <a:solidFill>
                            <a:schemeClr val="bg2">
                              <a:lumMod val="25000"/>
                            </a:schemeClr>
                          </a:solidFill>
                          <a:latin typeface="微软雅黑" panose="020B0503020204020204" pitchFamily="34" charset="-122"/>
                          <a:ea typeface="微软雅黑" panose="020B0503020204020204" pitchFamily="34" charset="-122"/>
                        </a:rPr>
                        <a:t>10ng/kg/day</a:t>
                      </a:r>
                      <a:endParaRPr lang="zh-CN" altLang="en-US" sz="1600" dirty="0">
                        <a:solidFill>
                          <a:schemeClr val="bg2">
                            <a:lumMod val="25000"/>
                          </a:schemeClr>
                        </a:solidFill>
                        <a:latin typeface="微软雅黑" panose="020B0503020204020204" pitchFamily="34" charset="-122"/>
                        <a:ea typeface="微软雅黑" panose="020B0503020204020204" pitchFamily="34" charset="-122"/>
                      </a:endParaRPr>
                    </a:p>
                  </a:txBody>
                  <a:tcPr/>
                </a:tc>
                <a:tc>
                  <a:txBody>
                    <a:bodyPr/>
                    <a:lstStyle/>
                    <a:p>
                      <a:r>
                        <a:rPr lang="en-US" altLang="zh-CN" sz="1600" dirty="0">
                          <a:solidFill>
                            <a:schemeClr val="bg2">
                              <a:lumMod val="25000"/>
                            </a:schemeClr>
                          </a:solidFill>
                          <a:latin typeface="微软雅黑" panose="020B0503020204020204" pitchFamily="34" charset="-122"/>
                          <a:ea typeface="微软雅黑" panose="020B0503020204020204" pitchFamily="34" charset="-122"/>
                        </a:rPr>
                        <a:t>8</a:t>
                      </a:r>
                      <a:r>
                        <a:rPr lang="zh-CN" altLang="en-US" sz="1600" dirty="0">
                          <a:solidFill>
                            <a:schemeClr val="bg2">
                              <a:lumMod val="25000"/>
                            </a:schemeClr>
                          </a:solidFill>
                          <a:latin typeface="微软雅黑" panose="020B0503020204020204" pitchFamily="34" charset="-122"/>
                          <a:ea typeface="微软雅黑" panose="020B0503020204020204" pitchFamily="34" charset="-122"/>
                        </a:rPr>
                        <a:t>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600" dirty="0">
                          <a:solidFill>
                            <a:schemeClr val="bg2">
                              <a:lumMod val="25000"/>
                            </a:schemeClr>
                          </a:solidFill>
                          <a:latin typeface="微软雅黑" panose="020B0503020204020204" pitchFamily="34" charset="-122"/>
                          <a:ea typeface="微软雅黑" panose="020B0503020204020204" pitchFamily="34" charset="-122"/>
                        </a:rPr>
                        <a:t>两组每周剂量</a:t>
                      </a:r>
                      <a:r>
                        <a:rPr lang="de-DE" altLang="zh-CN" sz="1600" dirty="0">
                          <a:solidFill>
                            <a:schemeClr val="bg2">
                              <a:lumMod val="25000"/>
                            </a:schemeClr>
                          </a:solidFill>
                          <a:latin typeface="微软雅黑" panose="020B0503020204020204" pitchFamily="34" charset="-122"/>
                          <a:ea typeface="微软雅黑" panose="020B0503020204020204" pitchFamily="34" charset="-122"/>
                        </a:rPr>
                        <a:t>(70.1</a:t>
                      </a:r>
                      <a:r>
                        <a:rPr lang="en-US" altLang="zh-CN" sz="1600" dirty="0">
                          <a:solidFill>
                            <a:schemeClr val="bg2">
                              <a:lumMod val="25000"/>
                            </a:schemeClr>
                          </a:solidFill>
                          <a:latin typeface="微软雅黑" panose="020B0503020204020204" pitchFamily="34" charset="-122"/>
                          <a:ea typeface="微软雅黑" panose="020B0503020204020204" pitchFamily="34" charset="-122"/>
                        </a:rPr>
                        <a:t>±</a:t>
                      </a:r>
                      <a:r>
                        <a:rPr lang="de-DE" altLang="zh-CN" sz="1600" dirty="0">
                          <a:solidFill>
                            <a:schemeClr val="bg2">
                              <a:lumMod val="25000"/>
                            </a:schemeClr>
                          </a:solidFill>
                          <a:latin typeface="微软雅黑" panose="020B0503020204020204" pitchFamily="34" charset="-122"/>
                          <a:ea typeface="微软雅黑" panose="020B0503020204020204" pitchFamily="34" charset="-122"/>
                        </a:rPr>
                        <a:t>3.4 vs 69.7</a:t>
                      </a:r>
                      <a:r>
                        <a:rPr lang="en-US" altLang="zh-CN" sz="1600" dirty="0">
                          <a:solidFill>
                            <a:schemeClr val="bg2">
                              <a:lumMod val="25000"/>
                            </a:schemeClr>
                          </a:solidFill>
                          <a:latin typeface="微软雅黑" panose="020B0503020204020204" pitchFamily="34" charset="-122"/>
                          <a:ea typeface="微软雅黑" panose="020B0503020204020204" pitchFamily="34" charset="-122"/>
                        </a:rPr>
                        <a:t>±</a:t>
                      </a:r>
                      <a:r>
                        <a:rPr lang="de-DE" altLang="zh-CN" sz="1600" dirty="0">
                          <a:solidFill>
                            <a:schemeClr val="bg2">
                              <a:lumMod val="25000"/>
                            </a:schemeClr>
                          </a:solidFill>
                          <a:latin typeface="微软雅黑" panose="020B0503020204020204" pitchFamily="34" charset="-122"/>
                          <a:ea typeface="微软雅黑" panose="020B0503020204020204" pitchFamily="34" charset="-122"/>
                        </a:rPr>
                        <a:t> 4.3 ng/kg)</a:t>
                      </a: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600" dirty="0">
                          <a:solidFill>
                            <a:schemeClr val="bg2">
                              <a:lumMod val="25000"/>
                            </a:schemeClr>
                          </a:solidFill>
                          <a:latin typeface="微软雅黑" panose="020B0503020204020204" pitchFamily="34" charset="-122"/>
                          <a:ea typeface="微软雅黑" panose="020B0503020204020204" pitchFamily="34" charset="-122"/>
                        </a:rPr>
                        <a:t>有效性结果：两组间无明显差异。</a:t>
                      </a:r>
                      <a:endParaRPr lang="en-US" altLang="zh-CN" sz="1600" dirty="0">
                        <a:solidFill>
                          <a:schemeClr val="bg2">
                            <a:lumMod val="25000"/>
                          </a:schemeClr>
                        </a:solidFill>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0002"/>
                  </a:ext>
                </a:extLst>
              </a:tr>
            </a:tbl>
          </a:graphicData>
        </a:graphic>
      </p:graphicFrame>
      <p:graphicFrame>
        <p:nvGraphicFramePr>
          <p:cNvPr id="7" name="表格 2"/>
          <p:cNvGraphicFramePr>
            <a:graphicFrameLocks noGrp="1"/>
          </p:cNvGraphicFramePr>
          <p:nvPr>
            <p:custDataLst>
              <p:tags r:id="rId2"/>
            </p:custDataLst>
          </p:nvPr>
        </p:nvGraphicFramePr>
        <p:xfrm>
          <a:off x="883463" y="3189053"/>
          <a:ext cx="10520180" cy="3639185"/>
        </p:xfrm>
        <a:graphic>
          <a:graphicData uri="http://schemas.openxmlformats.org/drawingml/2006/table">
            <a:tbl>
              <a:tblPr firstRow="1" bandRow="1">
                <a:tableStyleId>{5C22544A-7EE6-4342-B048-85BDC9FD1C3A}</a:tableStyleId>
              </a:tblPr>
              <a:tblGrid>
                <a:gridCol w="1429930">
                  <a:extLst>
                    <a:ext uri="{9D8B030D-6E8A-4147-A177-3AD203B41FA5}">
                      <a16:colId xmlns:a16="http://schemas.microsoft.com/office/drawing/2014/main" val="20000"/>
                    </a:ext>
                  </a:extLst>
                </a:gridCol>
                <a:gridCol w="3904205">
                  <a:extLst>
                    <a:ext uri="{9D8B030D-6E8A-4147-A177-3AD203B41FA5}">
                      <a16:colId xmlns:a16="http://schemas.microsoft.com/office/drawing/2014/main" val="20001"/>
                    </a:ext>
                  </a:extLst>
                </a:gridCol>
                <a:gridCol w="5186045">
                  <a:extLst>
                    <a:ext uri="{9D8B030D-6E8A-4147-A177-3AD203B41FA5}">
                      <a16:colId xmlns:a16="http://schemas.microsoft.com/office/drawing/2014/main" val="20002"/>
                    </a:ext>
                  </a:extLst>
                </a:gridCol>
              </a:tblGrid>
              <a:tr h="316865">
                <a:tc>
                  <a:txBody>
                    <a:bodyPr/>
                    <a:lstStyle/>
                    <a:p>
                      <a:r>
                        <a:rPr lang="zh-CN" altLang="en-US" sz="14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文献编号</a:t>
                      </a:r>
                    </a:p>
                  </a:txBody>
                  <a:tcPr>
                    <a:solidFill>
                      <a:srgbClr val="169274"/>
                    </a:solidFill>
                  </a:tcPr>
                </a:tc>
                <a:tc>
                  <a:txBody>
                    <a:bodyPr/>
                    <a:lstStyle/>
                    <a:p>
                      <a:r>
                        <a:rPr lang="zh-CN" altLang="en-US" sz="14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文献类型</a:t>
                      </a:r>
                    </a:p>
                  </a:txBody>
                  <a:tcPr>
                    <a:solidFill>
                      <a:srgbClr val="169274"/>
                    </a:solidFill>
                  </a:tcPr>
                </a:tc>
                <a:tc>
                  <a:txBody>
                    <a:bodyPr/>
                    <a:lstStyle/>
                    <a:p>
                      <a:r>
                        <a:rPr lang="zh-CN" altLang="en-US" sz="14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儿童用药剂量推荐</a:t>
                      </a:r>
                    </a:p>
                  </a:txBody>
                  <a:tcPr>
                    <a:solidFill>
                      <a:srgbClr val="169274"/>
                    </a:solidFill>
                  </a:tcPr>
                </a:tc>
                <a:extLst>
                  <a:ext uri="{0D108BD9-81ED-4DB2-BD59-A6C34878D82A}">
                    <a16:rowId xmlns:a16="http://schemas.microsoft.com/office/drawing/2014/main" val="10000"/>
                  </a:ext>
                </a:extLst>
              </a:tr>
              <a:tr h="441049">
                <a:tc>
                  <a:txBody>
                    <a:bodyPr/>
                    <a:lstStyle/>
                    <a:p>
                      <a:r>
                        <a:rPr lang="it-IT" altLang="zh-CN" sz="1400" dirty="0">
                          <a:solidFill>
                            <a:schemeClr val="bg2">
                              <a:lumMod val="25000"/>
                            </a:schemeClr>
                          </a:solidFill>
                          <a:latin typeface="微软雅黑" panose="020B0503020204020204" pitchFamily="34" charset="-122"/>
                          <a:ea typeface="微软雅黑" panose="020B0503020204020204" pitchFamily="34" charset="-122"/>
                        </a:rPr>
                        <a:t>Di Maio S, Soliman AT</a:t>
                      </a:r>
                    </a:p>
                  </a:txBody>
                  <a:tcPr/>
                </a:tc>
                <a:tc>
                  <a:txBody>
                    <a:bodyPr/>
                    <a:lstStyle/>
                    <a:p>
                      <a:r>
                        <a:rPr lang="zh-CN" altLang="en-US" sz="1400" dirty="0">
                          <a:solidFill>
                            <a:srgbClr val="EA501A"/>
                          </a:solidFill>
                          <a:latin typeface="微软雅黑" panose="020B0503020204020204" pitchFamily="34" charset="-122"/>
                          <a:ea typeface="微软雅黑" panose="020B0503020204020204" pitchFamily="34" charset="-122"/>
                        </a:rPr>
                        <a:t>甲状旁腺功能减退症的当前治疗</a:t>
                      </a:r>
                      <a:r>
                        <a:rPr lang="zh-CN" altLang="en-US" sz="1400" dirty="0">
                          <a:latin typeface="微软雅黑" panose="020B0503020204020204" pitchFamily="34" charset="-122"/>
                          <a:ea typeface="微软雅黑" panose="020B0503020204020204" pitchFamily="34" charset="-122"/>
                        </a:rPr>
                        <a:t>：</a:t>
                      </a:r>
                      <a:r>
                        <a:rPr lang="zh-CN" altLang="en-US" sz="1400" dirty="0">
                          <a:solidFill>
                            <a:schemeClr val="bg2">
                              <a:lumMod val="25000"/>
                            </a:schemeClr>
                          </a:solidFill>
                          <a:latin typeface="微软雅黑" panose="020B0503020204020204" pitchFamily="34" charset="-122"/>
                          <a:ea typeface="微软雅黑" panose="020B0503020204020204" pitchFamily="34" charset="-122"/>
                        </a:rPr>
                        <a:t>儿童和青少年的理论与实践指南（</a:t>
                      </a:r>
                      <a:r>
                        <a:rPr lang="en-US" altLang="zh-CN" sz="1400" dirty="0">
                          <a:solidFill>
                            <a:schemeClr val="bg2">
                              <a:lumMod val="25000"/>
                            </a:schemeClr>
                          </a:solidFill>
                          <a:latin typeface="微软雅黑" panose="020B0503020204020204" pitchFamily="34" charset="-122"/>
                          <a:ea typeface="微软雅黑" panose="020B0503020204020204" pitchFamily="34" charset="-122"/>
                        </a:rPr>
                        <a:t>2018</a:t>
                      </a:r>
                      <a:r>
                        <a:rPr lang="zh-CN" altLang="en-US" sz="1400" dirty="0">
                          <a:solidFill>
                            <a:schemeClr val="bg2">
                              <a:lumMod val="25000"/>
                            </a:schemeClr>
                          </a:solidFill>
                          <a:latin typeface="微软雅黑" panose="020B0503020204020204" pitchFamily="34" charset="-122"/>
                          <a:ea typeface="微软雅黑" panose="020B0503020204020204" pitchFamily="34" charset="-122"/>
                        </a:rPr>
                        <a:t>）</a:t>
                      </a:r>
                    </a:p>
                  </a:txBody>
                  <a:tcPr/>
                </a:tc>
                <a:tc>
                  <a:txBody>
                    <a:bodyPr/>
                    <a:lstStyle/>
                    <a:p>
                      <a:r>
                        <a:rPr lang="zh-CN" altLang="en-US" sz="1400" dirty="0">
                          <a:solidFill>
                            <a:schemeClr val="bg2">
                              <a:lumMod val="25000"/>
                            </a:schemeClr>
                          </a:solidFill>
                          <a:latin typeface="微软雅黑" panose="020B0503020204020204" pitchFamily="34" charset="-122"/>
                          <a:ea typeface="微软雅黑" panose="020B0503020204020204" pitchFamily="34" charset="-122"/>
                        </a:rPr>
                        <a:t>儿童和青少年为</a:t>
                      </a:r>
                      <a:r>
                        <a:rPr lang="zh-CN" altLang="en-US" sz="1400" dirty="0">
                          <a:solidFill>
                            <a:srgbClr val="EA501A"/>
                          </a:solidFill>
                          <a:latin typeface="微软雅黑" panose="020B0503020204020204" pitchFamily="34" charset="-122"/>
                          <a:ea typeface="微软雅黑" panose="020B0503020204020204" pitchFamily="34" charset="-122"/>
                        </a:rPr>
                        <a:t>每天</a:t>
                      </a:r>
                      <a:r>
                        <a:rPr lang="en-US" altLang="zh-CN" sz="1400" dirty="0">
                          <a:solidFill>
                            <a:srgbClr val="EA501A"/>
                          </a:solidFill>
                          <a:latin typeface="微软雅黑" panose="020B0503020204020204" pitchFamily="34" charset="-122"/>
                          <a:ea typeface="微软雅黑" panose="020B0503020204020204" pitchFamily="34" charset="-122"/>
                        </a:rPr>
                        <a:t>20~60ng/kg</a:t>
                      </a:r>
                      <a:endParaRPr lang="zh-CN" altLang="en-US" sz="1400" dirty="0">
                        <a:solidFill>
                          <a:srgbClr val="EA501A"/>
                        </a:solidFill>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0001"/>
                  </a:ext>
                </a:extLst>
              </a:tr>
              <a:tr h="617469">
                <a:tc>
                  <a:txBody>
                    <a:bodyPr/>
                    <a:lstStyle/>
                    <a:p>
                      <a:r>
                        <a:rPr lang="en-US" altLang="zh-CN" sz="1400" dirty="0">
                          <a:solidFill>
                            <a:schemeClr val="bg2">
                              <a:lumMod val="25000"/>
                            </a:schemeClr>
                          </a:solidFill>
                          <a:latin typeface="微软雅黑" panose="020B0503020204020204" pitchFamily="34" charset="-122"/>
                          <a:ea typeface="微软雅黑" panose="020B0503020204020204" pitchFamily="34" charset="-122"/>
                        </a:rPr>
                        <a:t>Michael </a:t>
                      </a:r>
                      <a:r>
                        <a:rPr lang="en-US" altLang="zh-CN" sz="1400" dirty="0" err="1">
                          <a:solidFill>
                            <a:schemeClr val="bg2">
                              <a:lumMod val="25000"/>
                            </a:schemeClr>
                          </a:solidFill>
                          <a:latin typeface="微软雅黑" panose="020B0503020204020204" pitchFamily="34" charset="-122"/>
                          <a:ea typeface="微软雅黑" panose="020B0503020204020204" pitchFamily="34" charset="-122"/>
                        </a:rPr>
                        <a:t>Mannstadt</a:t>
                      </a:r>
                      <a:endParaRPr lang="en-US" altLang="zh-CN" sz="1400" dirty="0">
                        <a:solidFill>
                          <a:schemeClr val="bg2">
                            <a:lumMod val="25000"/>
                          </a:schemeClr>
                        </a:solidFill>
                        <a:latin typeface="微软雅黑" panose="020B0503020204020204" pitchFamily="34" charset="-122"/>
                        <a:ea typeface="微软雅黑" panose="020B0503020204020204" pitchFamily="34" charset="-122"/>
                      </a:endParaRPr>
                    </a:p>
                  </a:txBody>
                  <a:tcPr/>
                </a:tc>
                <a:tc>
                  <a:txBody>
                    <a:bodyPr/>
                    <a:lstStyle/>
                    <a:p>
                      <a:r>
                        <a:rPr lang="zh-CN" altLang="en-US" sz="1400" dirty="0">
                          <a:solidFill>
                            <a:srgbClr val="EA501A"/>
                          </a:solidFill>
                          <a:latin typeface="微软雅黑" panose="020B0503020204020204" pitchFamily="34" charset="-122"/>
                          <a:ea typeface="微软雅黑" panose="020B0503020204020204" pitchFamily="34" charset="-122"/>
                        </a:rPr>
                        <a:t>甲状旁腺功能减退症（</a:t>
                      </a:r>
                      <a:r>
                        <a:rPr lang="en-US" altLang="zh-CN" sz="1400" dirty="0">
                          <a:solidFill>
                            <a:srgbClr val="EA501A"/>
                          </a:solidFill>
                          <a:latin typeface="微软雅黑" panose="020B0503020204020204" pitchFamily="34" charset="-122"/>
                          <a:ea typeface="微软雅黑" panose="020B0503020204020204" pitchFamily="34" charset="-122"/>
                        </a:rPr>
                        <a:t>2017</a:t>
                      </a:r>
                      <a:r>
                        <a:rPr lang="zh-CN" altLang="en-US" sz="1400" dirty="0">
                          <a:solidFill>
                            <a:srgbClr val="EA501A"/>
                          </a:solidFill>
                          <a:latin typeface="微软雅黑" panose="020B0503020204020204" pitchFamily="34" charset="-122"/>
                          <a:ea typeface="微软雅黑" panose="020B0503020204020204" pitchFamily="34" charset="-122"/>
                        </a:rPr>
                        <a:t>）</a:t>
                      </a:r>
                      <a:endParaRPr lang="en-US" altLang="zh-CN" sz="1400" dirty="0">
                        <a:solidFill>
                          <a:srgbClr val="EA501A"/>
                        </a:solidFill>
                        <a:latin typeface="微软雅黑" panose="020B0503020204020204" pitchFamily="34" charset="-122"/>
                        <a:ea typeface="微软雅黑" panose="020B0503020204020204" pitchFamily="34" charset="-122"/>
                      </a:endParaRPr>
                    </a:p>
                    <a:p>
                      <a:r>
                        <a:rPr lang="zh-CN" altLang="en-US" sz="1400" dirty="0">
                          <a:solidFill>
                            <a:schemeClr val="bg2">
                              <a:lumMod val="25000"/>
                            </a:schemeClr>
                          </a:solidFill>
                          <a:latin typeface="微软雅黑" panose="020B0503020204020204" pitchFamily="34" charset="-122"/>
                          <a:ea typeface="微软雅黑" panose="020B0503020204020204" pitchFamily="34" charset="-122"/>
                        </a:rPr>
                        <a:t>文献总结了甲状旁腺功能减退症的患病率、病理生理学、临床表现和当前治疗手段</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400" dirty="0">
                          <a:solidFill>
                            <a:schemeClr val="bg2">
                              <a:lumMod val="25000"/>
                            </a:schemeClr>
                          </a:solidFill>
                          <a:latin typeface="微软雅黑" panose="020B0503020204020204" pitchFamily="34" charset="-122"/>
                          <a:ea typeface="微软雅黑" panose="020B0503020204020204" pitchFamily="34" charset="-122"/>
                        </a:rPr>
                        <a:t>婴儿和幼儿服用骨化三醇（基于体重的剂量为</a:t>
                      </a:r>
                      <a:r>
                        <a:rPr lang="en-US" altLang="zh-CN" sz="1400" dirty="0">
                          <a:solidFill>
                            <a:srgbClr val="EA501A"/>
                          </a:solidFill>
                          <a:latin typeface="微软雅黑" panose="020B0503020204020204" pitchFamily="34" charset="-122"/>
                          <a:ea typeface="微软雅黑" panose="020B0503020204020204" pitchFamily="34" charset="-122"/>
                        </a:rPr>
                        <a:t>10~40ng/kg/</a:t>
                      </a:r>
                      <a:r>
                        <a:rPr lang="zh-CN" altLang="en-US" sz="1400" dirty="0">
                          <a:solidFill>
                            <a:srgbClr val="EA501A"/>
                          </a:solidFill>
                          <a:latin typeface="微软雅黑" panose="020B0503020204020204" pitchFamily="34" charset="-122"/>
                          <a:ea typeface="微软雅黑" panose="020B0503020204020204" pitchFamily="34" charset="-122"/>
                        </a:rPr>
                        <a:t>天</a:t>
                      </a:r>
                      <a:r>
                        <a:rPr lang="zh-CN" altLang="en-US" sz="1400" dirty="0">
                          <a:solidFill>
                            <a:schemeClr val="bg2">
                              <a:lumMod val="25000"/>
                            </a:schemeClr>
                          </a:solidFill>
                          <a:latin typeface="微软雅黑" panose="020B0503020204020204" pitchFamily="34" charset="-122"/>
                          <a:ea typeface="微软雅黑" panose="020B0503020204020204" pitchFamily="34" charset="-122"/>
                        </a:rPr>
                        <a:t>），大龄儿童通常服用成人剂量的活化维生素</a:t>
                      </a:r>
                      <a:r>
                        <a:rPr lang="en-US" altLang="zh-CN" sz="1400" dirty="0">
                          <a:solidFill>
                            <a:schemeClr val="bg2">
                              <a:lumMod val="25000"/>
                            </a:schemeClr>
                          </a:solidFill>
                          <a:latin typeface="微软雅黑" panose="020B0503020204020204" pitchFamily="34" charset="-122"/>
                          <a:ea typeface="微软雅黑" panose="020B0503020204020204" pitchFamily="34" charset="-122"/>
                        </a:rPr>
                        <a:t>D</a:t>
                      </a:r>
                      <a:r>
                        <a:rPr lang="zh-CN" altLang="en-US" sz="1400" dirty="0">
                          <a:solidFill>
                            <a:schemeClr val="bg2">
                              <a:lumMod val="25000"/>
                            </a:schemeClr>
                          </a:solidFill>
                          <a:latin typeface="微软雅黑" panose="020B0503020204020204" pitchFamily="34" charset="-122"/>
                          <a:ea typeface="微软雅黑" panose="020B0503020204020204" pitchFamily="34" charset="-122"/>
                        </a:rPr>
                        <a:t>。</a:t>
                      </a:r>
                      <a:endParaRPr lang="en-US" altLang="zh-CN" sz="1400" dirty="0">
                        <a:solidFill>
                          <a:schemeClr val="bg2">
                            <a:lumMod val="25000"/>
                          </a:schemeClr>
                        </a:solidFill>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0002"/>
                  </a:ext>
                </a:extLst>
              </a:tr>
              <a:tr h="441049">
                <a:tc>
                  <a:txBody>
                    <a:bodyPr/>
                    <a:lstStyle/>
                    <a:p>
                      <a:r>
                        <a:rPr lang="en-US" altLang="zh-CN" sz="1400" dirty="0">
                          <a:solidFill>
                            <a:schemeClr val="bg2">
                              <a:lumMod val="25000"/>
                            </a:schemeClr>
                          </a:solidFill>
                          <a:latin typeface="微软雅黑" panose="020B0503020204020204" pitchFamily="34" charset="-122"/>
                          <a:ea typeface="微软雅黑" panose="020B0503020204020204" pitchFamily="34" charset="-122"/>
                        </a:rPr>
                        <a:t>Nick J. Shaw</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400" dirty="0">
                          <a:solidFill>
                            <a:srgbClr val="EA501A"/>
                          </a:solidFill>
                          <a:latin typeface="微软雅黑" panose="020B0503020204020204" pitchFamily="34" charset="-122"/>
                          <a:ea typeface="微软雅黑" panose="020B0503020204020204" pitchFamily="34" charset="-122"/>
                        </a:rPr>
                        <a:t>儿童低钙血症的实用方法</a:t>
                      </a:r>
                      <a:endParaRPr lang="en-US" altLang="zh-CN" sz="1400" dirty="0">
                        <a:solidFill>
                          <a:srgbClr val="EA501A"/>
                        </a:solidFill>
                        <a:latin typeface="微软雅黑" panose="020B0503020204020204" pitchFamily="34" charset="-122"/>
                        <a:ea typeface="微软雅黑" panose="020B0503020204020204" pitchFamily="34" charset="-122"/>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400" dirty="0">
                          <a:solidFill>
                            <a:schemeClr val="bg2">
                              <a:lumMod val="25000"/>
                            </a:schemeClr>
                          </a:solidFill>
                          <a:latin typeface="微软雅黑" panose="020B0503020204020204" pitchFamily="34" charset="-122"/>
                          <a:ea typeface="微软雅黑" panose="020B0503020204020204" pitchFamily="34" charset="-122"/>
                        </a:rPr>
                        <a:t>（儿童和青少年的钙和骨疾病</a:t>
                      </a:r>
                      <a:r>
                        <a:rPr lang="en-US" altLang="zh-CN" sz="1400" dirty="0">
                          <a:solidFill>
                            <a:schemeClr val="bg2">
                              <a:lumMod val="25000"/>
                            </a:schemeClr>
                          </a:solidFill>
                          <a:latin typeface="微软雅黑" panose="020B0503020204020204" pitchFamily="34" charset="-122"/>
                          <a:ea typeface="微软雅黑" panose="020B0503020204020204" pitchFamily="34" charset="-122"/>
                        </a:rPr>
                        <a:t>-</a:t>
                      </a:r>
                      <a:r>
                        <a:rPr lang="zh-CN" altLang="en-US" sz="1400" dirty="0">
                          <a:solidFill>
                            <a:schemeClr val="bg2">
                              <a:lumMod val="25000"/>
                            </a:schemeClr>
                          </a:solidFill>
                          <a:latin typeface="微软雅黑" panose="020B0503020204020204" pitchFamily="34" charset="-122"/>
                          <a:ea typeface="微软雅黑" panose="020B0503020204020204" pitchFamily="34" charset="-122"/>
                        </a:rPr>
                        <a:t>第六章）</a:t>
                      </a:r>
                    </a:p>
                  </a:txBody>
                  <a:tcPr/>
                </a:tc>
                <a:tc>
                  <a:txBody>
                    <a:bodyPr/>
                    <a:lstStyle/>
                    <a:p>
                      <a:r>
                        <a:rPr lang="zh-CN" altLang="en-US" sz="1400" dirty="0">
                          <a:solidFill>
                            <a:schemeClr val="bg2">
                              <a:lumMod val="25000"/>
                            </a:schemeClr>
                          </a:solidFill>
                          <a:latin typeface="微软雅黑" panose="020B0503020204020204" pitchFamily="34" charset="-122"/>
                          <a:ea typeface="微软雅黑" panose="020B0503020204020204" pitchFamily="34" charset="-122"/>
                        </a:rPr>
                        <a:t>在</a:t>
                      </a:r>
                      <a:r>
                        <a:rPr lang="zh-CN" altLang="en-US" sz="1400" dirty="0">
                          <a:solidFill>
                            <a:srgbClr val="EA501A"/>
                          </a:solidFill>
                          <a:latin typeface="微软雅黑" panose="020B0503020204020204" pitchFamily="34" charset="-122"/>
                          <a:ea typeface="微软雅黑" panose="020B0503020204020204" pitchFamily="34" charset="-122"/>
                        </a:rPr>
                        <a:t>甲状旁腺减退和假性甲状旁腺减退的治疗中</a:t>
                      </a:r>
                      <a:r>
                        <a:rPr lang="zh-CN" altLang="en-US" sz="1400" dirty="0">
                          <a:latin typeface="微软雅黑" panose="020B0503020204020204" pitchFamily="34" charset="-122"/>
                          <a:ea typeface="微软雅黑" panose="020B0503020204020204" pitchFamily="34" charset="-122"/>
                        </a:rPr>
                        <a:t>，</a:t>
                      </a:r>
                      <a:r>
                        <a:rPr lang="zh-CN" altLang="en-US" sz="1400" dirty="0">
                          <a:solidFill>
                            <a:schemeClr val="bg2">
                              <a:lumMod val="25000"/>
                            </a:schemeClr>
                          </a:solidFill>
                          <a:latin typeface="微软雅黑" panose="020B0503020204020204" pitchFamily="34" charset="-122"/>
                          <a:ea typeface="微软雅黑" panose="020B0503020204020204" pitchFamily="34" charset="-122"/>
                        </a:rPr>
                        <a:t>儿童骨化三醇的用法用量为</a:t>
                      </a:r>
                      <a:r>
                        <a:rPr lang="zh-CN" altLang="en-US" sz="1400" dirty="0">
                          <a:solidFill>
                            <a:srgbClr val="EA501A"/>
                          </a:solidFill>
                          <a:latin typeface="微软雅黑" panose="020B0503020204020204" pitchFamily="34" charset="-122"/>
                          <a:ea typeface="微软雅黑" panose="020B0503020204020204" pitchFamily="34" charset="-122"/>
                        </a:rPr>
                        <a:t>每天</a:t>
                      </a:r>
                      <a:r>
                        <a:rPr lang="en-US" altLang="zh-CN" sz="1400" dirty="0">
                          <a:solidFill>
                            <a:srgbClr val="EA501A"/>
                          </a:solidFill>
                          <a:latin typeface="微软雅黑" panose="020B0503020204020204" pitchFamily="34" charset="-122"/>
                          <a:ea typeface="微软雅黑" panose="020B0503020204020204" pitchFamily="34" charset="-122"/>
                        </a:rPr>
                        <a:t>25~50ng/kg</a:t>
                      </a:r>
                      <a:endParaRPr lang="zh-CN" altLang="en-US" sz="1400" dirty="0">
                        <a:solidFill>
                          <a:srgbClr val="EA501A"/>
                        </a:solidFill>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val="10003"/>
                  </a:ext>
                </a:extLst>
              </a:tr>
              <a:tr h="441049">
                <a:tc>
                  <a:txBody>
                    <a:bodyPr/>
                    <a:lstStyle/>
                    <a:p>
                      <a:r>
                        <a:rPr lang="zh-CN" altLang="en-US" sz="1400" dirty="0">
                          <a:solidFill>
                            <a:schemeClr val="bg2">
                              <a:lumMod val="25000"/>
                            </a:schemeClr>
                          </a:solidFill>
                          <a:latin typeface="微软雅黑" panose="020B0503020204020204" pitchFamily="34" charset="-122"/>
                          <a:ea typeface="微软雅黑" panose="020B0503020204020204" pitchFamily="34" charset="-122"/>
                        </a:rPr>
                        <a:t>程静</a:t>
                      </a:r>
                    </a:p>
                  </a:txBody>
                  <a:tcPr/>
                </a:tc>
                <a:tc>
                  <a:txBody>
                    <a:bodyPr/>
                    <a:lstStyle/>
                    <a:p>
                      <a:r>
                        <a:rPr lang="zh-CN" altLang="en-US" sz="1400" dirty="0">
                          <a:solidFill>
                            <a:schemeClr val="bg2">
                              <a:lumMod val="25000"/>
                            </a:schemeClr>
                          </a:solidFill>
                          <a:latin typeface="微软雅黑" panose="020B0503020204020204" pitchFamily="34" charset="-122"/>
                          <a:ea typeface="微软雅黑" panose="020B0503020204020204" pitchFamily="34" charset="-122"/>
                        </a:rPr>
                        <a:t>甲旁减临床实例分析</a:t>
                      </a:r>
                      <a:endParaRPr lang="en-US" altLang="zh-CN" sz="1400" dirty="0">
                        <a:solidFill>
                          <a:schemeClr val="bg2">
                            <a:lumMod val="25000"/>
                          </a:schemeClr>
                        </a:solidFill>
                        <a:latin typeface="微软雅黑" panose="020B0503020204020204" pitchFamily="34" charset="-122"/>
                        <a:ea typeface="微软雅黑" panose="020B0503020204020204" pitchFamily="34" charset="-122"/>
                      </a:endParaRPr>
                    </a:p>
                    <a:p>
                      <a:r>
                        <a:rPr lang="zh-CN" altLang="en-US" sz="1400" dirty="0">
                          <a:solidFill>
                            <a:schemeClr val="bg2">
                              <a:lumMod val="25000"/>
                            </a:schemeClr>
                          </a:solidFill>
                          <a:latin typeface="微软雅黑" panose="020B0503020204020204" pitchFamily="34" charset="-122"/>
                          <a:ea typeface="微软雅黑" panose="020B0503020204020204" pitchFamily="34" charset="-122"/>
                        </a:rPr>
                        <a:t>儿童病例的年龄在</a:t>
                      </a:r>
                      <a:r>
                        <a:rPr lang="en-US" altLang="zh-CN" sz="1400" dirty="0">
                          <a:solidFill>
                            <a:schemeClr val="bg2">
                              <a:lumMod val="25000"/>
                            </a:schemeClr>
                          </a:solidFill>
                          <a:latin typeface="微软雅黑" panose="020B0503020204020204" pitchFamily="34" charset="-122"/>
                          <a:ea typeface="微软雅黑" panose="020B0503020204020204" pitchFamily="34" charset="-122"/>
                        </a:rPr>
                        <a:t>20</a:t>
                      </a:r>
                      <a:r>
                        <a:rPr lang="zh-CN" altLang="en-US" sz="1400" dirty="0">
                          <a:solidFill>
                            <a:schemeClr val="bg2">
                              <a:lumMod val="25000"/>
                            </a:schemeClr>
                          </a:solidFill>
                          <a:latin typeface="微软雅黑" panose="020B0503020204020204" pitchFamily="34" charset="-122"/>
                          <a:ea typeface="微软雅黑" panose="020B0503020204020204" pitchFamily="34" charset="-122"/>
                        </a:rPr>
                        <a:t>天</a:t>
                      </a:r>
                      <a:r>
                        <a:rPr lang="en-US" altLang="zh-CN" sz="1400" dirty="0">
                          <a:solidFill>
                            <a:schemeClr val="bg2">
                              <a:lumMod val="25000"/>
                            </a:schemeClr>
                          </a:solidFill>
                          <a:latin typeface="微软雅黑" panose="020B0503020204020204" pitchFamily="34" charset="-122"/>
                          <a:ea typeface="微软雅黑" panose="020B0503020204020204" pitchFamily="34" charset="-122"/>
                        </a:rPr>
                        <a:t>~5</a:t>
                      </a:r>
                      <a:r>
                        <a:rPr lang="zh-CN" altLang="en-US" sz="1400" dirty="0">
                          <a:solidFill>
                            <a:schemeClr val="bg2">
                              <a:lumMod val="25000"/>
                            </a:schemeClr>
                          </a:solidFill>
                          <a:latin typeface="微软雅黑" panose="020B0503020204020204" pitchFamily="34" charset="-122"/>
                          <a:ea typeface="微软雅黑" panose="020B0503020204020204" pitchFamily="34" charset="-122"/>
                        </a:rPr>
                        <a:t>岁之间</a:t>
                      </a:r>
                    </a:p>
                  </a:txBody>
                  <a:tcPr/>
                </a:tc>
                <a:tc>
                  <a:txBody>
                    <a:bodyPr/>
                    <a:lstStyle/>
                    <a:p>
                      <a:r>
                        <a:rPr lang="zh-CN" altLang="en-US" sz="1400" dirty="0">
                          <a:solidFill>
                            <a:schemeClr val="bg2">
                              <a:lumMod val="25000"/>
                            </a:schemeClr>
                          </a:solidFill>
                          <a:latin typeface="微软雅黑" panose="020B0503020204020204" pitchFamily="34" charset="-122"/>
                          <a:ea typeface="微软雅黑" panose="020B0503020204020204" pitchFamily="34" charset="-122"/>
                        </a:rPr>
                        <a:t>骨化三醇（罗盖全）的用法用量为每天</a:t>
                      </a:r>
                      <a:r>
                        <a:rPr lang="en-US" altLang="zh-CN" sz="1400" dirty="0">
                          <a:solidFill>
                            <a:srgbClr val="EA501A"/>
                          </a:solidFill>
                          <a:latin typeface="微软雅黑" panose="020B0503020204020204" pitchFamily="34" charset="-122"/>
                          <a:ea typeface="微软雅黑" panose="020B0503020204020204" pitchFamily="34" charset="-122"/>
                        </a:rPr>
                        <a:t>30~80ng/kg</a:t>
                      </a:r>
                      <a:r>
                        <a:rPr lang="zh-CN" altLang="en-US" sz="1400" dirty="0">
                          <a:latin typeface="微软雅黑" panose="020B0503020204020204" pitchFamily="34" charset="-122"/>
                          <a:ea typeface="微软雅黑" panose="020B0503020204020204" pitchFamily="34" charset="-122"/>
                        </a:rPr>
                        <a:t>，</a:t>
                      </a:r>
                      <a:r>
                        <a:rPr lang="zh-CN" altLang="en-US" sz="1400" dirty="0">
                          <a:solidFill>
                            <a:schemeClr val="bg2">
                              <a:lumMod val="25000"/>
                            </a:schemeClr>
                          </a:solidFill>
                          <a:latin typeface="微软雅黑" panose="020B0503020204020204" pitchFamily="34" charset="-122"/>
                          <a:ea typeface="微软雅黑" panose="020B0503020204020204" pitchFamily="34" charset="-122"/>
                        </a:rPr>
                        <a:t>分</a:t>
                      </a:r>
                      <a:r>
                        <a:rPr lang="en-US" altLang="zh-CN" sz="1400" dirty="0">
                          <a:solidFill>
                            <a:schemeClr val="bg2">
                              <a:lumMod val="25000"/>
                            </a:schemeClr>
                          </a:solidFill>
                          <a:latin typeface="微软雅黑" panose="020B0503020204020204" pitchFamily="34" charset="-122"/>
                          <a:ea typeface="微软雅黑" panose="020B0503020204020204" pitchFamily="34" charset="-122"/>
                        </a:rPr>
                        <a:t>1~2</a:t>
                      </a:r>
                      <a:r>
                        <a:rPr lang="zh-CN" altLang="en-US" sz="1400" dirty="0">
                          <a:solidFill>
                            <a:schemeClr val="bg2">
                              <a:lumMod val="25000"/>
                            </a:schemeClr>
                          </a:solidFill>
                          <a:latin typeface="微软雅黑" panose="020B0503020204020204" pitchFamily="34" charset="-122"/>
                          <a:ea typeface="微软雅黑" panose="020B0503020204020204" pitchFamily="34" charset="-122"/>
                        </a:rPr>
                        <a:t>次给药</a:t>
                      </a:r>
                    </a:p>
                  </a:txBody>
                  <a:tcPr/>
                </a:tc>
                <a:extLst>
                  <a:ext uri="{0D108BD9-81ED-4DB2-BD59-A6C34878D82A}">
                    <a16:rowId xmlns:a16="http://schemas.microsoft.com/office/drawing/2014/main" val="10004"/>
                  </a:ext>
                </a:extLst>
              </a:tr>
              <a:tr h="441049">
                <a:tc>
                  <a:txBody>
                    <a:bodyPr/>
                    <a:lstStyle/>
                    <a:p>
                      <a:pPr marL="0" marR="0" algn="l" defTabSz="914400" rtl="0" eaLnBrk="1" fontAlgn="auto" latinLnBrk="0" hangingPunct="1">
                        <a:lnSpc>
                          <a:spcPct val="100000"/>
                        </a:lnSpc>
                        <a:spcBef>
                          <a:spcPts val="0"/>
                        </a:spcBef>
                        <a:buClrTx/>
                        <a:buSzTx/>
                        <a:buFontTx/>
                        <a:buNone/>
                      </a:pPr>
                      <a:r>
                        <a:rPr lang="zh-CN" altLang="en-US" sz="1400" dirty="0">
                          <a:solidFill>
                            <a:schemeClr val="bg2">
                              <a:lumMod val="25000"/>
                            </a:schemeClr>
                          </a:solidFill>
                          <a:latin typeface="微软雅黑" panose="020B0503020204020204" pitchFamily="34" charset="-122"/>
                          <a:ea typeface="微软雅黑" panose="020B0503020204020204" pitchFamily="34" charset="-122"/>
                        </a:rPr>
                        <a:t>姜艳等. （2018）</a:t>
                      </a:r>
                    </a:p>
                  </a:txBody>
                  <a:tcPr/>
                </a:tc>
                <a:tc>
                  <a:txBody>
                    <a:bodyPr/>
                    <a:lstStyle/>
                    <a:p>
                      <a:pPr algn="l">
                        <a:buClrTx/>
                        <a:buSzTx/>
                        <a:buFontTx/>
                      </a:pPr>
                      <a:r>
                        <a:rPr lang="zh-CN" altLang="en-US" sz="1400" dirty="0">
                          <a:solidFill>
                            <a:schemeClr val="bg2">
                              <a:lumMod val="25000"/>
                            </a:schemeClr>
                          </a:solidFill>
                          <a:latin typeface="微软雅黑" panose="020B0503020204020204" pitchFamily="34" charset="-122"/>
                          <a:ea typeface="微软雅黑" panose="020B0503020204020204" pitchFamily="34" charset="-122"/>
                        </a:rPr>
                        <a:t>疾病专论，维生素 D 与佝偻病 /骨软化症</a:t>
                      </a:r>
                    </a:p>
                    <a:p>
                      <a:pPr algn="l">
                        <a:buClrTx/>
                        <a:buSzTx/>
                        <a:buFontTx/>
                      </a:pPr>
                      <a:r>
                        <a:rPr lang="zh-CN" altLang="en-US" sz="1400" dirty="0">
                          <a:solidFill>
                            <a:schemeClr val="bg2">
                              <a:lumMod val="25000"/>
                            </a:schemeClr>
                          </a:solidFill>
                          <a:latin typeface="微软雅黑" panose="020B0503020204020204" pitchFamily="34" charset="-122"/>
                          <a:ea typeface="微软雅黑" panose="020B0503020204020204" pitchFamily="34" charset="-122"/>
                        </a:rPr>
                        <a:t>作者为北京协和医院内分泌科</a:t>
                      </a:r>
                    </a:p>
                  </a:txBody>
                  <a:tcPr/>
                </a:tc>
                <a:tc>
                  <a:txBody>
                    <a:bodyPr/>
                    <a:lstStyle/>
                    <a:p>
                      <a:pPr algn="l">
                        <a:buClrTx/>
                        <a:buSzTx/>
                        <a:buFontTx/>
                      </a:pPr>
                      <a:r>
                        <a:rPr lang="zh-CN" altLang="en-US" sz="1400" dirty="0">
                          <a:solidFill>
                            <a:schemeClr val="bg2">
                              <a:lumMod val="25000"/>
                            </a:schemeClr>
                          </a:solidFill>
                          <a:latin typeface="微软雅黑" panose="020B0503020204020204" pitchFamily="34" charset="-122"/>
                          <a:ea typeface="微软雅黑" panose="020B0503020204020204" pitchFamily="34" charset="-122"/>
                        </a:rPr>
                        <a:t>儿童20~30 ng /( kg·d)，成人0.50~0.75μg /d，分2次口服</a:t>
                      </a:r>
                    </a:p>
                  </a:txBody>
                  <a:tcPr/>
                </a:tc>
                <a:extLst>
                  <a:ext uri="{0D108BD9-81ED-4DB2-BD59-A6C34878D82A}">
                    <a16:rowId xmlns:a16="http://schemas.microsoft.com/office/drawing/2014/main" val="10005"/>
                  </a:ext>
                </a:extLst>
              </a:tr>
              <a:tr h="441049">
                <a:tc>
                  <a:txBody>
                    <a:bodyPr/>
                    <a:lstStyle/>
                    <a:p>
                      <a:pPr algn="l">
                        <a:buClrTx/>
                        <a:buSzTx/>
                        <a:buFontTx/>
                      </a:pPr>
                      <a:r>
                        <a:rPr lang="zh-CN" altLang="en-US" sz="1400" dirty="0">
                          <a:solidFill>
                            <a:schemeClr val="bg2">
                              <a:lumMod val="25000"/>
                            </a:schemeClr>
                          </a:solidFill>
                          <a:latin typeface="微软雅黑" panose="020B0503020204020204" pitchFamily="34" charset="-122"/>
                          <a:ea typeface="微软雅黑" panose="020B0503020204020204" pitchFamily="34" charset="-122"/>
                        </a:rPr>
                        <a:t>Carpenter TO等（2011）</a:t>
                      </a:r>
                    </a:p>
                  </a:txBody>
                  <a:tcPr/>
                </a:tc>
                <a:tc>
                  <a:txBody>
                    <a:bodyPr/>
                    <a:lstStyle/>
                    <a:p>
                      <a:pPr algn="l">
                        <a:buClrTx/>
                        <a:buSzTx/>
                        <a:buFontTx/>
                      </a:pPr>
                      <a:r>
                        <a:rPr lang="zh-CN" altLang="en-US" sz="1400" dirty="0">
                          <a:solidFill>
                            <a:schemeClr val="bg2">
                              <a:lumMod val="25000"/>
                            </a:schemeClr>
                          </a:solidFill>
                          <a:latin typeface="微软雅黑" panose="020B0503020204020204" pitchFamily="34" charset="-122"/>
                          <a:ea typeface="微软雅黑" panose="020B0503020204020204" pitchFamily="34" charset="-122"/>
                        </a:rPr>
                        <a:t>X连锁低磷血症临床医师指南</a:t>
                      </a:r>
                    </a:p>
                  </a:txBody>
                  <a:tcPr/>
                </a:tc>
                <a:tc>
                  <a:txBody>
                    <a:bodyPr/>
                    <a:lstStyle/>
                    <a:p>
                      <a:pPr algn="l">
                        <a:buClrTx/>
                        <a:buSzTx/>
                        <a:buFontTx/>
                      </a:pPr>
                      <a:r>
                        <a:rPr lang="zh-CN" altLang="en-US" sz="1400" dirty="0">
                          <a:solidFill>
                            <a:schemeClr val="bg2">
                              <a:lumMod val="25000"/>
                            </a:schemeClr>
                          </a:solidFill>
                          <a:latin typeface="微软雅黑" panose="020B0503020204020204" pitchFamily="34" charset="-122"/>
                          <a:ea typeface="微软雅黑" panose="020B0503020204020204" pitchFamily="34" charset="-122"/>
                        </a:rPr>
                        <a:t>推荐骨化三醇的</a:t>
                      </a:r>
                      <a:r>
                        <a:rPr lang="zh-CN" altLang="en-US" sz="1400" dirty="0">
                          <a:solidFill>
                            <a:srgbClr val="EA501A"/>
                          </a:solidFill>
                          <a:latin typeface="微软雅黑" panose="020B0503020204020204" pitchFamily="34" charset="-122"/>
                          <a:ea typeface="微软雅黑" panose="020B0503020204020204" pitchFamily="34" charset="-122"/>
                        </a:rPr>
                        <a:t>儿童</a:t>
                      </a:r>
                      <a:r>
                        <a:rPr lang="zh-CN" altLang="en-US" sz="1400" dirty="0">
                          <a:solidFill>
                            <a:schemeClr val="bg2">
                              <a:lumMod val="25000"/>
                            </a:schemeClr>
                          </a:solidFill>
                          <a:latin typeface="微软雅黑" panose="020B0503020204020204" pitchFamily="34" charset="-122"/>
                          <a:ea typeface="微软雅黑" panose="020B0503020204020204" pitchFamily="34" charset="-122"/>
                        </a:rPr>
                        <a:t>给药剂量为</a:t>
                      </a:r>
                      <a:r>
                        <a:rPr lang="zh-CN" altLang="en-US" sz="1400" dirty="0">
                          <a:solidFill>
                            <a:srgbClr val="EA501A"/>
                          </a:solidFill>
                          <a:latin typeface="微软雅黑" panose="020B0503020204020204" pitchFamily="34" charset="-122"/>
                          <a:ea typeface="微软雅黑" panose="020B0503020204020204" pitchFamily="34" charset="-122"/>
                        </a:rPr>
                        <a:t>20~30 ng /(kg·d)</a:t>
                      </a:r>
                    </a:p>
                  </a:txBody>
                  <a:tcPr/>
                </a:tc>
                <a:extLst>
                  <a:ext uri="{0D108BD9-81ED-4DB2-BD59-A6C34878D82A}">
                    <a16:rowId xmlns:a16="http://schemas.microsoft.com/office/drawing/2014/main" val="10006"/>
                  </a:ext>
                </a:extLst>
              </a:tr>
            </a:tbl>
          </a:graphicData>
        </a:graphic>
      </p:graphicFrame>
      <p:pic>
        <p:nvPicPr>
          <p:cNvPr id="8" name="图片 7"/>
          <p:cNvPicPr>
            <a:picLocks noChangeAspect="1"/>
          </p:cNvPicPr>
          <p:nvPr/>
        </p:nvPicPr>
        <p:blipFill>
          <a:blip r:embed="rId5"/>
          <a:stretch>
            <a:fillRect/>
          </a:stretch>
        </p:blipFill>
        <p:spPr>
          <a:xfrm>
            <a:off x="12045999" y="87933"/>
            <a:ext cx="633413" cy="625961"/>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等腰三角形 1"/>
          <p:cNvSpPr/>
          <p:nvPr/>
        </p:nvSpPr>
        <p:spPr>
          <a:xfrm>
            <a:off x="965071" y="231949"/>
            <a:ext cx="275121" cy="289765"/>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 name="等腰三角形 2"/>
          <p:cNvSpPr/>
          <p:nvPr/>
        </p:nvSpPr>
        <p:spPr>
          <a:xfrm flipV="1">
            <a:off x="164679" y="577092"/>
            <a:ext cx="275121" cy="289765"/>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 name="矩形 3"/>
          <p:cNvSpPr/>
          <p:nvPr/>
        </p:nvSpPr>
        <p:spPr>
          <a:xfrm>
            <a:off x="704" y="292648"/>
            <a:ext cx="12858046" cy="5208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1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19" name="平行四边形 18"/>
          <p:cNvSpPr/>
          <p:nvPr/>
        </p:nvSpPr>
        <p:spPr>
          <a:xfrm>
            <a:off x="301515" y="232173"/>
            <a:ext cx="802305" cy="633152"/>
          </a:xfrm>
          <a:prstGeom prst="parallelogram">
            <a:avLst>
              <a:gd name="adj" fmla="val 4820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6430" tIns="48215" rIns="96430" bIns="48215" rtlCol="0" anchor="ctr"/>
          <a:lstStyle/>
          <a:p>
            <a:pPr algn="ctr"/>
            <a:endParaRPr lang="zh-CN" altLang="en-US" sz="20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20" name="TextBox 48"/>
          <p:cNvSpPr txBox="1"/>
          <p:nvPr/>
        </p:nvSpPr>
        <p:spPr>
          <a:xfrm>
            <a:off x="596727" y="303957"/>
            <a:ext cx="4324739" cy="430887"/>
          </a:xfrm>
          <a:prstGeom prst="rect">
            <a:avLst/>
          </a:prstGeom>
          <a:noFill/>
        </p:spPr>
        <p:txBody>
          <a:bodyPr wrap="square" lIns="0" tIns="0" rIns="0" bIns="0" rtlCol="0">
            <a:spAutoFit/>
          </a:bodyPr>
          <a:lstStyle/>
          <a:p>
            <a:r>
              <a:rPr lang="en-US" altLang="zh-CN"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3       </a:t>
            </a:r>
            <a:r>
              <a:rPr lang="zh-CN" altLang="en-US"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有效性（</a:t>
            </a:r>
            <a:r>
              <a:rPr lang="en-US" altLang="zh-CN"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4/4</a:t>
            </a:r>
            <a:r>
              <a:rPr lang="zh-CN" altLang="en-US" sz="2800"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sym typeface="Arial" panose="020B0604020202020204" pitchFamily="34" charset="0"/>
              </a:rPr>
              <a:t>）</a:t>
            </a:r>
            <a:endParaRPr lang="en-GB" altLang="zh-CN" sz="28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 name="文本框 4"/>
          <p:cNvSpPr txBox="1"/>
          <p:nvPr/>
        </p:nvSpPr>
        <p:spPr>
          <a:xfrm>
            <a:off x="2312125" y="1050775"/>
            <a:ext cx="8883307" cy="523220"/>
          </a:xfrm>
          <a:prstGeom prst="rect">
            <a:avLst/>
          </a:prstGeom>
          <a:noFill/>
        </p:spPr>
        <p:txBody>
          <a:bodyPr wrap="square" rtlCol="0">
            <a:spAutoFit/>
          </a:bodyPr>
          <a:lstStyle/>
          <a:p>
            <a:pPr fontAlgn="auto">
              <a:spcBef>
                <a:spcPts val="0"/>
              </a:spcBef>
              <a:spcAft>
                <a:spcPts val="0"/>
              </a:spcAft>
            </a:pPr>
            <a:r>
              <a:rPr lang="zh-CN" altLang="en-US" sz="2800" b="1" dirty="0">
                <a:solidFill>
                  <a:schemeClr val="bg2">
                    <a:lumMod val="25000"/>
                  </a:schemeClr>
                </a:solidFill>
                <a:latin typeface="微软雅黑" panose="020B0503020204020204" pitchFamily="34" charset="-122"/>
                <a:ea typeface="微软雅黑" panose="020B0503020204020204" pitchFamily="34" charset="-122"/>
              </a:rPr>
              <a:t>多部国内外权威指南推荐</a:t>
            </a:r>
            <a:r>
              <a:rPr lang="zh-CN" altLang="en-US" sz="2800" b="1" dirty="0">
                <a:solidFill>
                  <a:srgbClr val="EA501A"/>
                </a:solidFill>
                <a:latin typeface="微软雅黑" panose="020B0503020204020204" pitchFamily="34" charset="-122"/>
                <a:ea typeface="微软雅黑" panose="020B0503020204020204" pitchFamily="34" charset="-122"/>
              </a:rPr>
              <a:t>：骨化三醇为经典的一线药物</a:t>
            </a:r>
            <a:endParaRPr lang="en-US" altLang="zh-CN" sz="2800" b="1" dirty="0">
              <a:solidFill>
                <a:srgbClr val="EA501A"/>
              </a:solidFill>
              <a:latin typeface="微软雅黑" panose="020B0503020204020204" pitchFamily="34" charset="-122"/>
              <a:ea typeface="微软雅黑" panose="020B0503020204020204" pitchFamily="34" charset="-122"/>
            </a:endParaRPr>
          </a:p>
        </p:txBody>
      </p:sp>
      <p:grpSp>
        <p:nvGrpSpPr>
          <p:cNvPr id="30" name="Group 4"/>
          <p:cNvGrpSpPr/>
          <p:nvPr/>
        </p:nvGrpSpPr>
        <p:grpSpPr>
          <a:xfrm>
            <a:off x="1545026" y="1528093"/>
            <a:ext cx="771306" cy="5529732"/>
            <a:chOff x="1374772" y="1213680"/>
            <a:chExt cx="274322" cy="5910536"/>
          </a:xfrm>
        </p:grpSpPr>
        <p:sp>
          <p:nvSpPr>
            <p:cNvPr id="47" name="Pentagon 21"/>
            <p:cNvSpPr/>
            <p:nvPr/>
          </p:nvSpPr>
          <p:spPr>
            <a:xfrm rot="5400000">
              <a:off x="1103752" y="6580370"/>
              <a:ext cx="814866" cy="272825"/>
            </a:xfrm>
            <a:prstGeom prst="homePlate">
              <a:avLst>
                <a:gd name="adj" fmla="val 281623"/>
              </a:avLst>
            </a:prstGeom>
            <a:gradFill flip="none" rotWithShape="1">
              <a:gsLst>
                <a:gs pos="100000">
                  <a:srgbClr val="B88954"/>
                </a:gs>
                <a:gs pos="0">
                  <a:srgbClr val="E1C9AF"/>
                </a:gs>
              </a:gsLst>
              <a:lin ang="5400000" scaled="1"/>
              <a:tileRect/>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4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8" name="Rectangle 5"/>
            <p:cNvSpPr/>
            <p:nvPr/>
          </p:nvSpPr>
          <p:spPr>
            <a:xfrm>
              <a:off x="1374774" y="1967438"/>
              <a:ext cx="273845" cy="4620303"/>
            </a:xfrm>
            <a:custGeom>
              <a:avLst/>
              <a:gdLst>
                <a:gd name="connsiteX0" fmla="*/ 0 w 272825"/>
                <a:gd name="connsiteY0" fmla="*/ 0 h 3776662"/>
                <a:gd name="connsiteX1" fmla="*/ 272825 w 272825"/>
                <a:gd name="connsiteY1" fmla="*/ 0 h 3776662"/>
                <a:gd name="connsiteX2" fmla="*/ 272825 w 272825"/>
                <a:gd name="connsiteY2" fmla="*/ 3776662 h 3776662"/>
                <a:gd name="connsiteX3" fmla="*/ 0 w 272825"/>
                <a:gd name="connsiteY3" fmla="*/ 3776662 h 3776662"/>
                <a:gd name="connsiteX4" fmla="*/ 0 w 272825"/>
                <a:gd name="connsiteY4" fmla="*/ 0 h 3776662"/>
                <a:gd name="connsiteX0-1" fmla="*/ 0 w 272825"/>
                <a:gd name="connsiteY0-2" fmla="*/ 0 h 3776662"/>
                <a:gd name="connsiteX1-3" fmla="*/ 272825 w 272825"/>
                <a:gd name="connsiteY1-4" fmla="*/ 0 h 3776662"/>
                <a:gd name="connsiteX2-5" fmla="*/ 272825 w 272825"/>
                <a:gd name="connsiteY2-6" fmla="*/ 3776662 h 3776662"/>
                <a:gd name="connsiteX3-7" fmla="*/ 0 w 272825"/>
                <a:gd name="connsiteY3-8" fmla="*/ 3776662 h 3776662"/>
                <a:gd name="connsiteX4-9" fmla="*/ 1 w 272825"/>
                <a:gd name="connsiteY4-10" fmla="*/ 3609974 h 3776662"/>
                <a:gd name="connsiteX5" fmla="*/ 0 w 272825"/>
                <a:gd name="connsiteY5" fmla="*/ 0 h 3776662"/>
                <a:gd name="connsiteX0-11" fmla="*/ 0 w 272825"/>
                <a:gd name="connsiteY0-12" fmla="*/ 0 h 3776662"/>
                <a:gd name="connsiteX1-13" fmla="*/ 272825 w 272825"/>
                <a:gd name="connsiteY1-14" fmla="*/ 0 h 3776662"/>
                <a:gd name="connsiteX2-15" fmla="*/ 272825 w 272825"/>
                <a:gd name="connsiteY2-16" fmla="*/ 3776662 h 3776662"/>
                <a:gd name="connsiteX3-17" fmla="*/ 57151 w 272825"/>
                <a:gd name="connsiteY3-18" fmla="*/ 3776661 h 3776662"/>
                <a:gd name="connsiteX4-19" fmla="*/ 0 w 272825"/>
                <a:gd name="connsiteY4-20" fmla="*/ 3776662 h 3776662"/>
                <a:gd name="connsiteX5-21" fmla="*/ 1 w 272825"/>
                <a:gd name="connsiteY5-22" fmla="*/ 3609974 h 3776662"/>
                <a:gd name="connsiteX6" fmla="*/ 0 w 272825"/>
                <a:gd name="connsiteY6" fmla="*/ 0 h 3776662"/>
                <a:gd name="connsiteX0-23" fmla="*/ 0 w 272825"/>
                <a:gd name="connsiteY0-24" fmla="*/ 0 h 3776662"/>
                <a:gd name="connsiteX1-25" fmla="*/ 272825 w 272825"/>
                <a:gd name="connsiteY1-26" fmla="*/ 0 h 3776662"/>
                <a:gd name="connsiteX2-27" fmla="*/ 272825 w 272825"/>
                <a:gd name="connsiteY2-28" fmla="*/ 3776662 h 3776662"/>
                <a:gd name="connsiteX3-29" fmla="*/ 166689 w 272825"/>
                <a:gd name="connsiteY3-30" fmla="*/ 3776661 h 3776662"/>
                <a:gd name="connsiteX4-31" fmla="*/ 57151 w 272825"/>
                <a:gd name="connsiteY4-32" fmla="*/ 3776661 h 3776662"/>
                <a:gd name="connsiteX5-33" fmla="*/ 0 w 272825"/>
                <a:gd name="connsiteY5-34" fmla="*/ 3776662 h 3776662"/>
                <a:gd name="connsiteX6-35" fmla="*/ 1 w 272825"/>
                <a:gd name="connsiteY6-36" fmla="*/ 3609974 h 3776662"/>
                <a:gd name="connsiteX7" fmla="*/ 0 w 272825"/>
                <a:gd name="connsiteY7" fmla="*/ 0 h 3776662"/>
                <a:gd name="connsiteX0-37" fmla="*/ 0 w 272825"/>
                <a:gd name="connsiteY0-38" fmla="*/ 0 h 3776662"/>
                <a:gd name="connsiteX1-39" fmla="*/ 272825 w 272825"/>
                <a:gd name="connsiteY1-40" fmla="*/ 0 h 3776662"/>
                <a:gd name="connsiteX2-41" fmla="*/ 272825 w 272825"/>
                <a:gd name="connsiteY2-42" fmla="*/ 3776662 h 3776662"/>
                <a:gd name="connsiteX3-43" fmla="*/ 166689 w 272825"/>
                <a:gd name="connsiteY3-44" fmla="*/ 3776661 h 3776662"/>
                <a:gd name="connsiteX4-45" fmla="*/ 107157 w 272825"/>
                <a:gd name="connsiteY4-46" fmla="*/ 3774280 h 3776662"/>
                <a:gd name="connsiteX5-47" fmla="*/ 57151 w 272825"/>
                <a:gd name="connsiteY5-48" fmla="*/ 3776661 h 3776662"/>
                <a:gd name="connsiteX6-49" fmla="*/ 0 w 272825"/>
                <a:gd name="connsiteY6-50" fmla="*/ 3776662 h 3776662"/>
                <a:gd name="connsiteX7-51" fmla="*/ 1 w 272825"/>
                <a:gd name="connsiteY7-52" fmla="*/ 3609974 h 3776662"/>
                <a:gd name="connsiteX8" fmla="*/ 0 w 272825"/>
                <a:gd name="connsiteY8" fmla="*/ 0 h 3776662"/>
                <a:gd name="connsiteX0-53" fmla="*/ 0 w 272825"/>
                <a:gd name="connsiteY0-54" fmla="*/ 0 h 3776662"/>
                <a:gd name="connsiteX1-55" fmla="*/ 272825 w 272825"/>
                <a:gd name="connsiteY1-56" fmla="*/ 0 h 3776662"/>
                <a:gd name="connsiteX2-57" fmla="*/ 272825 w 272825"/>
                <a:gd name="connsiteY2-58" fmla="*/ 3776662 h 3776662"/>
                <a:gd name="connsiteX3-59" fmla="*/ 221457 w 272825"/>
                <a:gd name="connsiteY3-60" fmla="*/ 3774280 h 3776662"/>
                <a:gd name="connsiteX4-61" fmla="*/ 166689 w 272825"/>
                <a:gd name="connsiteY4-62" fmla="*/ 3776661 h 3776662"/>
                <a:gd name="connsiteX5-63" fmla="*/ 107157 w 272825"/>
                <a:gd name="connsiteY5-64" fmla="*/ 3774280 h 3776662"/>
                <a:gd name="connsiteX6-65" fmla="*/ 57151 w 272825"/>
                <a:gd name="connsiteY6-66" fmla="*/ 3776661 h 3776662"/>
                <a:gd name="connsiteX7-67" fmla="*/ 0 w 272825"/>
                <a:gd name="connsiteY7-68" fmla="*/ 3776662 h 3776662"/>
                <a:gd name="connsiteX8-69" fmla="*/ 1 w 272825"/>
                <a:gd name="connsiteY8-70" fmla="*/ 3609974 h 3776662"/>
                <a:gd name="connsiteX9" fmla="*/ 0 w 272825"/>
                <a:gd name="connsiteY9" fmla="*/ 0 h 3776662"/>
                <a:gd name="connsiteX0-71" fmla="*/ 0 w 272825"/>
                <a:gd name="connsiteY0-72" fmla="*/ 0 h 3776662"/>
                <a:gd name="connsiteX1-73" fmla="*/ 272825 w 272825"/>
                <a:gd name="connsiteY1-74" fmla="*/ 0 h 3776662"/>
                <a:gd name="connsiteX2-75" fmla="*/ 272825 w 272825"/>
                <a:gd name="connsiteY2-76" fmla="*/ 3776662 h 3776662"/>
                <a:gd name="connsiteX3-77" fmla="*/ 252414 w 272825"/>
                <a:gd name="connsiteY3-78" fmla="*/ 3776661 h 3776662"/>
                <a:gd name="connsiteX4-79" fmla="*/ 221457 w 272825"/>
                <a:gd name="connsiteY4-80" fmla="*/ 3774280 h 3776662"/>
                <a:gd name="connsiteX5-81" fmla="*/ 166689 w 272825"/>
                <a:gd name="connsiteY5-82" fmla="*/ 3776661 h 3776662"/>
                <a:gd name="connsiteX6-83" fmla="*/ 107157 w 272825"/>
                <a:gd name="connsiteY6-84" fmla="*/ 3774280 h 3776662"/>
                <a:gd name="connsiteX7-85" fmla="*/ 57151 w 272825"/>
                <a:gd name="connsiteY7-86" fmla="*/ 3776661 h 3776662"/>
                <a:gd name="connsiteX8-87" fmla="*/ 0 w 272825"/>
                <a:gd name="connsiteY8-88" fmla="*/ 3776662 h 3776662"/>
                <a:gd name="connsiteX9-89" fmla="*/ 1 w 272825"/>
                <a:gd name="connsiteY9-90" fmla="*/ 3609974 h 3776662"/>
                <a:gd name="connsiteX10" fmla="*/ 0 w 272825"/>
                <a:gd name="connsiteY10" fmla="*/ 0 h 3776662"/>
                <a:gd name="connsiteX0-91" fmla="*/ 0 w 273845"/>
                <a:gd name="connsiteY0-92" fmla="*/ 0 h 3776662"/>
                <a:gd name="connsiteX1-93" fmla="*/ 272825 w 273845"/>
                <a:gd name="connsiteY1-94" fmla="*/ 0 h 3776662"/>
                <a:gd name="connsiteX2-95" fmla="*/ 273845 w 273845"/>
                <a:gd name="connsiteY2-96" fmla="*/ 3581399 h 3776662"/>
                <a:gd name="connsiteX3-97" fmla="*/ 272825 w 273845"/>
                <a:gd name="connsiteY3-98" fmla="*/ 3776662 h 3776662"/>
                <a:gd name="connsiteX4-99" fmla="*/ 252414 w 273845"/>
                <a:gd name="connsiteY4-100" fmla="*/ 3776661 h 3776662"/>
                <a:gd name="connsiteX5-101" fmla="*/ 221457 w 273845"/>
                <a:gd name="connsiteY5-102" fmla="*/ 3774280 h 3776662"/>
                <a:gd name="connsiteX6-103" fmla="*/ 166689 w 273845"/>
                <a:gd name="connsiteY6-104" fmla="*/ 3776661 h 3776662"/>
                <a:gd name="connsiteX7-105" fmla="*/ 107157 w 273845"/>
                <a:gd name="connsiteY7-106" fmla="*/ 3774280 h 3776662"/>
                <a:gd name="connsiteX8-107" fmla="*/ 57151 w 273845"/>
                <a:gd name="connsiteY8-108" fmla="*/ 3776661 h 3776662"/>
                <a:gd name="connsiteX9-109" fmla="*/ 0 w 273845"/>
                <a:gd name="connsiteY9-110" fmla="*/ 3776662 h 3776662"/>
                <a:gd name="connsiteX10-111" fmla="*/ 1 w 273845"/>
                <a:gd name="connsiteY10-112" fmla="*/ 3609974 h 3776662"/>
                <a:gd name="connsiteX11" fmla="*/ 0 w 273845"/>
                <a:gd name="connsiteY11" fmla="*/ 0 h 3776662"/>
                <a:gd name="connsiteX0-113" fmla="*/ 0 w 273845"/>
                <a:gd name="connsiteY0-114" fmla="*/ 0 h 3776662"/>
                <a:gd name="connsiteX1-115" fmla="*/ 272825 w 273845"/>
                <a:gd name="connsiteY1-116" fmla="*/ 0 h 3776662"/>
                <a:gd name="connsiteX2-117" fmla="*/ 273845 w 273845"/>
                <a:gd name="connsiteY2-118" fmla="*/ 3581399 h 3776662"/>
                <a:gd name="connsiteX3-119" fmla="*/ 252414 w 273845"/>
                <a:gd name="connsiteY3-120" fmla="*/ 3776661 h 3776662"/>
                <a:gd name="connsiteX4-121" fmla="*/ 221457 w 273845"/>
                <a:gd name="connsiteY4-122" fmla="*/ 3774280 h 3776662"/>
                <a:gd name="connsiteX5-123" fmla="*/ 166689 w 273845"/>
                <a:gd name="connsiteY5-124" fmla="*/ 3776661 h 3776662"/>
                <a:gd name="connsiteX6-125" fmla="*/ 107157 w 273845"/>
                <a:gd name="connsiteY6-126" fmla="*/ 3774280 h 3776662"/>
                <a:gd name="connsiteX7-127" fmla="*/ 57151 w 273845"/>
                <a:gd name="connsiteY7-128" fmla="*/ 3776661 h 3776662"/>
                <a:gd name="connsiteX8-129" fmla="*/ 0 w 273845"/>
                <a:gd name="connsiteY8-130" fmla="*/ 3776662 h 3776662"/>
                <a:gd name="connsiteX9-131" fmla="*/ 1 w 273845"/>
                <a:gd name="connsiteY9-132" fmla="*/ 3609974 h 3776662"/>
                <a:gd name="connsiteX10-133" fmla="*/ 0 w 273845"/>
                <a:gd name="connsiteY10-134" fmla="*/ 0 h 3776662"/>
                <a:gd name="connsiteX0-135" fmla="*/ 0 w 273845"/>
                <a:gd name="connsiteY0-136" fmla="*/ 0 h 3776661"/>
                <a:gd name="connsiteX1-137" fmla="*/ 272825 w 273845"/>
                <a:gd name="connsiteY1-138" fmla="*/ 0 h 3776661"/>
                <a:gd name="connsiteX2-139" fmla="*/ 273845 w 273845"/>
                <a:gd name="connsiteY2-140" fmla="*/ 3581399 h 3776661"/>
                <a:gd name="connsiteX3-141" fmla="*/ 252414 w 273845"/>
                <a:gd name="connsiteY3-142" fmla="*/ 3776661 h 3776661"/>
                <a:gd name="connsiteX4-143" fmla="*/ 221457 w 273845"/>
                <a:gd name="connsiteY4-144" fmla="*/ 3774280 h 3776661"/>
                <a:gd name="connsiteX5-145" fmla="*/ 166689 w 273845"/>
                <a:gd name="connsiteY5-146" fmla="*/ 3776661 h 3776661"/>
                <a:gd name="connsiteX6-147" fmla="*/ 107157 w 273845"/>
                <a:gd name="connsiteY6-148" fmla="*/ 3774280 h 3776661"/>
                <a:gd name="connsiteX7-149" fmla="*/ 57151 w 273845"/>
                <a:gd name="connsiteY7-150" fmla="*/ 3776661 h 3776661"/>
                <a:gd name="connsiteX8-151" fmla="*/ 1 w 273845"/>
                <a:gd name="connsiteY8-152" fmla="*/ 3609974 h 3776661"/>
                <a:gd name="connsiteX9-153" fmla="*/ 0 w 273845"/>
                <a:gd name="connsiteY9-154" fmla="*/ 0 h 3776661"/>
                <a:gd name="connsiteX0-155" fmla="*/ 0 w 273845"/>
                <a:gd name="connsiteY0-156" fmla="*/ 0 h 3776661"/>
                <a:gd name="connsiteX1-157" fmla="*/ 272825 w 273845"/>
                <a:gd name="connsiteY1-158" fmla="*/ 0 h 3776661"/>
                <a:gd name="connsiteX2-159" fmla="*/ 273845 w 273845"/>
                <a:gd name="connsiteY2-160" fmla="*/ 3581399 h 3776661"/>
                <a:gd name="connsiteX3-161" fmla="*/ 252414 w 273845"/>
                <a:gd name="connsiteY3-162" fmla="*/ 3776661 h 3776661"/>
                <a:gd name="connsiteX4-163" fmla="*/ 221457 w 273845"/>
                <a:gd name="connsiteY4-164" fmla="*/ 3774280 h 3776661"/>
                <a:gd name="connsiteX5-165" fmla="*/ 166689 w 273845"/>
                <a:gd name="connsiteY5-166" fmla="*/ 3776661 h 3776661"/>
                <a:gd name="connsiteX6-167" fmla="*/ 104776 w 273845"/>
                <a:gd name="connsiteY6-168" fmla="*/ 3664743 h 3776661"/>
                <a:gd name="connsiteX7-169" fmla="*/ 57151 w 273845"/>
                <a:gd name="connsiteY7-170" fmla="*/ 3776661 h 3776661"/>
                <a:gd name="connsiteX8-171" fmla="*/ 1 w 273845"/>
                <a:gd name="connsiteY8-172" fmla="*/ 3609974 h 3776661"/>
                <a:gd name="connsiteX9-173" fmla="*/ 0 w 273845"/>
                <a:gd name="connsiteY9-174" fmla="*/ 0 h 3776661"/>
                <a:gd name="connsiteX0-175" fmla="*/ 0 w 273845"/>
                <a:gd name="connsiteY0-176" fmla="*/ 0 h 3776661"/>
                <a:gd name="connsiteX1-177" fmla="*/ 272825 w 273845"/>
                <a:gd name="connsiteY1-178" fmla="*/ 0 h 3776661"/>
                <a:gd name="connsiteX2-179" fmla="*/ 273845 w 273845"/>
                <a:gd name="connsiteY2-180" fmla="*/ 3581399 h 3776661"/>
                <a:gd name="connsiteX3-181" fmla="*/ 252414 w 273845"/>
                <a:gd name="connsiteY3-182" fmla="*/ 3776661 h 3776661"/>
                <a:gd name="connsiteX4-183" fmla="*/ 221457 w 273845"/>
                <a:gd name="connsiteY4-184" fmla="*/ 3774280 h 3776661"/>
                <a:gd name="connsiteX5-185" fmla="*/ 166689 w 273845"/>
                <a:gd name="connsiteY5-186" fmla="*/ 3776661 h 3776661"/>
                <a:gd name="connsiteX6-187" fmla="*/ 104776 w 273845"/>
                <a:gd name="connsiteY6-188" fmla="*/ 3664743 h 3776661"/>
                <a:gd name="connsiteX7-189" fmla="*/ 57151 w 273845"/>
                <a:gd name="connsiteY7-190" fmla="*/ 3750467 h 3776661"/>
                <a:gd name="connsiteX8-191" fmla="*/ 1 w 273845"/>
                <a:gd name="connsiteY8-192" fmla="*/ 3609974 h 3776661"/>
                <a:gd name="connsiteX9-193" fmla="*/ 0 w 273845"/>
                <a:gd name="connsiteY9-194" fmla="*/ 0 h 3776661"/>
                <a:gd name="connsiteX0-195" fmla="*/ 0 w 273845"/>
                <a:gd name="connsiteY0-196" fmla="*/ 0 h 3776661"/>
                <a:gd name="connsiteX1-197" fmla="*/ 272825 w 273845"/>
                <a:gd name="connsiteY1-198" fmla="*/ 0 h 3776661"/>
                <a:gd name="connsiteX2-199" fmla="*/ 273845 w 273845"/>
                <a:gd name="connsiteY2-200" fmla="*/ 3581399 h 3776661"/>
                <a:gd name="connsiteX3-201" fmla="*/ 252414 w 273845"/>
                <a:gd name="connsiteY3-202" fmla="*/ 3776661 h 3776661"/>
                <a:gd name="connsiteX4-203" fmla="*/ 228601 w 273845"/>
                <a:gd name="connsiteY4-204" fmla="*/ 3629023 h 3776661"/>
                <a:gd name="connsiteX5-205" fmla="*/ 166689 w 273845"/>
                <a:gd name="connsiteY5-206" fmla="*/ 3776661 h 3776661"/>
                <a:gd name="connsiteX6-207" fmla="*/ 104776 w 273845"/>
                <a:gd name="connsiteY6-208" fmla="*/ 3664743 h 3776661"/>
                <a:gd name="connsiteX7-209" fmla="*/ 57151 w 273845"/>
                <a:gd name="connsiteY7-210" fmla="*/ 3750467 h 3776661"/>
                <a:gd name="connsiteX8-211" fmla="*/ 1 w 273845"/>
                <a:gd name="connsiteY8-212" fmla="*/ 3609974 h 3776661"/>
                <a:gd name="connsiteX9-213" fmla="*/ 0 w 273845"/>
                <a:gd name="connsiteY9-214" fmla="*/ 0 h 3776661"/>
                <a:gd name="connsiteX0-215" fmla="*/ 0 w 273845"/>
                <a:gd name="connsiteY0-216" fmla="*/ 0 h 3776661"/>
                <a:gd name="connsiteX1-217" fmla="*/ 272825 w 273845"/>
                <a:gd name="connsiteY1-218" fmla="*/ 0 h 3776661"/>
                <a:gd name="connsiteX2-219" fmla="*/ 273845 w 273845"/>
                <a:gd name="connsiteY2-220" fmla="*/ 3581399 h 3776661"/>
                <a:gd name="connsiteX3-221" fmla="*/ 250032 w 273845"/>
                <a:gd name="connsiteY3-222" fmla="*/ 3695699 h 3776661"/>
                <a:gd name="connsiteX4-223" fmla="*/ 228601 w 273845"/>
                <a:gd name="connsiteY4-224" fmla="*/ 3629023 h 3776661"/>
                <a:gd name="connsiteX5-225" fmla="*/ 166689 w 273845"/>
                <a:gd name="connsiteY5-226" fmla="*/ 3776661 h 3776661"/>
                <a:gd name="connsiteX6-227" fmla="*/ 104776 w 273845"/>
                <a:gd name="connsiteY6-228" fmla="*/ 3664743 h 3776661"/>
                <a:gd name="connsiteX7-229" fmla="*/ 57151 w 273845"/>
                <a:gd name="connsiteY7-230" fmla="*/ 3750467 h 3776661"/>
                <a:gd name="connsiteX8-231" fmla="*/ 1 w 273845"/>
                <a:gd name="connsiteY8-232" fmla="*/ 3609974 h 3776661"/>
                <a:gd name="connsiteX9-233" fmla="*/ 0 w 273845"/>
                <a:gd name="connsiteY9-234" fmla="*/ 0 h 3776661"/>
                <a:gd name="connsiteX0-235" fmla="*/ 0 w 273845"/>
                <a:gd name="connsiteY0-236" fmla="*/ 0 h 3776661"/>
                <a:gd name="connsiteX1-237" fmla="*/ 272825 w 273845"/>
                <a:gd name="connsiteY1-238" fmla="*/ 0 h 3776661"/>
                <a:gd name="connsiteX2-239" fmla="*/ 273845 w 273845"/>
                <a:gd name="connsiteY2-240" fmla="*/ 3581399 h 3776661"/>
                <a:gd name="connsiteX3-241" fmla="*/ 247651 w 273845"/>
                <a:gd name="connsiteY3-242" fmla="*/ 3702843 h 3776661"/>
                <a:gd name="connsiteX4-243" fmla="*/ 228601 w 273845"/>
                <a:gd name="connsiteY4-244" fmla="*/ 3629023 h 3776661"/>
                <a:gd name="connsiteX5-245" fmla="*/ 166689 w 273845"/>
                <a:gd name="connsiteY5-246" fmla="*/ 3776661 h 3776661"/>
                <a:gd name="connsiteX6-247" fmla="*/ 104776 w 273845"/>
                <a:gd name="connsiteY6-248" fmla="*/ 3664743 h 3776661"/>
                <a:gd name="connsiteX7-249" fmla="*/ 57151 w 273845"/>
                <a:gd name="connsiteY7-250" fmla="*/ 3750467 h 3776661"/>
                <a:gd name="connsiteX8-251" fmla="*/ 1 w 273845"/>
                <a:gd name="connsiteY8-252" fmla="*/ 3609974 h 3776661"/>
                <a:gd name="connsiteX9-253" fmla="*/ 0 w 273845"/>
                <a:gd name="connsiteY9-254" fmla="*/ 0 h 3776661"/>
                <a:gd name="connsiteX0-255" fmla="*/ 0 w 273845"/>
                <a:gd name="connsiteY0-256" fmla="*/ 0 h 3776661"/>
                <a:gd name="connsiteX1-257" fmla="*/ 272825 w 273845"/>
                <a:gd name="connsiteY1-258" fmla="*/ 0 h 3776661"/>
                <a:gd name="connsiteX2-259" fmla="*/ 273845 w 273845"/>
                <a:gd name="connsiteY2-260" fmla="*/ 3581399 h 3776661"/>
                <a:gd name="connsiteX3-261" fmla="*/ 247651 w 273845"/>
                <a:gd name="connsiteY3-262" fmla="*/ 3702843 h 3776661"/>
                <a:gd name="connsiteX4-263" fmla="*/ 228601 w 273845"/>
                <a:gd name="connsiteY4-264" fmla="*/ 3629023 h 3776661"/>
                <a:gd name="connsiteX5-265" fmla="*/ 166689 w 273845"/>
                <a:gd name="connsiteY5-266" fmla="*/ 3776661 h 3776661"/>
                <a:gd name="connsiteX6-267" fmla="*/ 104776 w 273845"/>
                <a:gd name="connsiteY6-268" fmla="*/ 3664743 h 3776661"/>
                <a:gd name="connsiteX7-269" fmla="*/ 57151 w 273845"/>
                <a:gd name="connsiteY7-270" fmla="*/ 3750467 h 3776661"/>
                <a:gd name="connsiteX8-271" fmla="*/ 1 w 273845"/>
                <a:gd name="connsiteY8-272" fmla="*/ 3609974 h 3776661"/>
                <a:gd name="connsiteX9-273" fmla="*/ 0 w 273845"/>
                <a:gd name="connsiteY9-274" fmla="*/ 0 h 3776661"/>
                <a:gd name="connsiteX0-275" fmla="*/ 0 w 273845"/>
                <a:gd name="connsiteY0-276" fmla="*/ 0 h 3776661"/>
                <a:gd name="connsiteX1-277" fmla="*/ 272825 w 273845"/>
                <a:gd name="connsiteY1-278" fmla="*/ 0 h 3776661"/>
                <a:gd name="connsiteX2-279" fmla="*/ 273845 w 273845"/>
                <a:gd name="connsiteY2-280" fmla="*/ 3581399 h 3776661"/>
                <a:gd name="connsiteX3-281" fmla="*/ 247651 w 273845"/>
                <a:gd name="connsiteY3-282" fmla="*/ 3702843 h 3776661"/>
                <a:gd name="connsiteX4-283" fmla="*/ 228601 w 273845"/>
                <a:gd name="connsiteY4-284" fmla="*/ 3629023 h 3776661"/>
                <a:gd name="connsiteX5-285" fmla="*/ 166689 w 273845"/>
                <a:gd name="connsiteY5-286" fmla="*/ 3776661 h 3776661"/>
                <a:gd name="connsiteX6-287" fmla="*/ 104776 w 273845"/>
                <a:gd name="connsiteY6-288" fmla="*/ 3664743 h 3776661"/>
                <a:gd name="connsiteX7-289" fmla="*/ 57151 w 273845"/>
                <a:gd name="connsiteY7-290" fmla="*/ 3750467 h 3776661"/>
                <a:gd name="connsiteX8-291" fmla="*/ 1 w 273845"/>
                <a:gd name="connsiteY8-292" fmla="*/ 3609974 h 3776661"/>
                <a:gd name="connsiteX9-293" fmla="*/ 0 w 273845"/>
                <a:gd name="connsiteY9-294" fmla="*/ 0 h 3776661"/>
                <a:gd name="connsiteX0-295" fmla="*/ 0 w 273845"/>
                <a:gd name="connsiteY0-296" fmla="*/ 0 h 3776661"/>
                <a:gd name="connsiteX1-297" fmla="*/ 272825 w 273845"/>
                <a:gd name="connsiteY1-298" fmla="*/ 0 h 3776661"/>
                <a:gd name="connsiteX2-299" fmla="*/ 273845 w 273845"/>
                <a:gd name="connsiteY2-300" fmla="*/ 3581399 h 3776661"/>
                <a:gd name="connsiteX3-301" fmla="*/ 247651 w 273845"/>
                <a:gd name="connsiteY3-302" fmla="*/ 3702843 h 3776661"/>
                <a:gd name="connsiteX4-303" fmla="*/ 228601 w 273845"/>
                <a:gd name="connsiteY4-304" fmla="*/ 3629023 h 3776661"/>
                <a:gd name="connsiteX5-305" fmla="*/ 166689 w 273845"/>
                <a:gd name="connsiteY5-306" fmla="*/ 3776661 h 3776661"/>
                <a:gd name="connsiteX6-307" fmla="*/ 104776 w 273845"/>
                <a:gd name="connsiteY6-308" fmla="*/ 3664743 h 3776661"/>
                <a:gd name="connsiteX7-309" fmla="*/ 57151 w 273845"/>
                <a:gd name="connsiteY7-310" fmla="*/ 3750467 h 3776661"/>
                <a:gd name="connsiteX8-311" fmla="*/ 1 w 273845"/>
                <a:gd name="connsiteY8-312" fmla="*/ 3609974 h 3776661"/>
                <a:gd name="connsiteX9-313" fmla="*/ 0 w 273845"/>
                <a:gd name="connsiteY9-314" fmla="*/ 0 h 3776661"/>
                <a:gd name="connsiteX0-315" fmla="*/ 0 w 273845"/>
                <a:gd name="connsiteY0-316" fmla="*/ 0 h 3776661"/>
                <a:gd name="connsiteX1-317" fmla="*/ 272825 w 273845"/>
                <a:gd name="connsiteY1-318" fmla="*/ 0 h 3776661"/>
                <a:gd name="connsiteX2-319" fmla="*/ 273845 w 273845"/>
                <a:gd name="connsiteY2-320" fmla="*/ 3581399 h 3776661"/>
                <a:gd name="connsiteX3-321" fmla="*/ 247651 w 273845"/>
                <a:gd name="connsiteY3-322" fmla="*/ 3702843 h 3776661"/>
                <a:gd name="connsiteX4-323" fmla="*/ 228601 w 273845"/>
                <a:gd name="connsiteY4-324" fmla="*/ 3629023 h 3776661"/>
                <a:gd name="connsiteX5-325" fmla="*/ 166689 w 273845"/>
                <a:gd name="connsiteY5-326" fmla="*/ 3776661 h 3776661"/>
                <a:gd name="connsiteX6-327" fmla="*/ 104776 w 273845"/>
                <a:gd name="connsiteY6-328" fmla="*/ 3664743 h 3776661"/>
                <a:gd name="connsiteX7-329" fmla="*/ 57151 w 273845"/>
                <a:gd name="connsiteY7-330" fmla="*/ 3750467 h 3776661"/>
                <a:gd name="connsiteX8-331" fmla="*/ 1 w 273845"/>
                <a:gd name="connsiteY8-332" fmla="*/ 3609974 h 3776661"/>
                <a:gd name="connsiteX9-333" fmla="*/ 0 w 273845"/>
                <a:gd name="connsiteY9-334" fmla="*/ 0 h 3776661"/>
                <a:gd name="connsiteX0-335" fmla="*/ 0 w 273845"/>
                <a:gd name="connsiteY0-336" fmla="*/ 0 h 3776661"/>
                <a:gd name="connsiteX1-337" fmla="*/ 272825 w 273845"/>
                <a:gd name="connsiteY1-338" fmla="*/ 0 h 3776661"/>
                <a:gd name="connsiteX2-339" fmla="*/ 273845 w 273845"/>
                <a:gd name="connsiteY2-340" fmla="*/ 3581399 h 3776661"/>
                <a:gd name="connsiteX3-341" fmla="*/ 247651 w 273845"/>
                <a:gd name="connsiteY3-342" fmla="*/ 3702843 h 3776661"/>
                <a:gd name="connsiteX4-343" fmla="*/ 228601 w 273845"/>
                <a:gd name="connsiteY4-344" fmla="*/ 3629023 h 3776661"/>
                <a:gd name="connsiteX5-345" fmla="*/ 166689 w 273845"/>
                <a:gd name="connsiteY5-346" fmla="*/ 3776661 h 3776661"/>
                <a:gd name="connsiteX6-347" fmla="*/ 104776 w 273845"/>
                <a:gd name="connsiteY6-348" fmla="*/ 3664743 h 3776661"/>
                <a:gd name="connsiteX7-349" fmla="*/ 57151 w 273845"/>
                <a:gd name="connsiteY7-350" fmla="*/ 3750467 h 3776661"/>
                <a:gd name="connsiteX8-351" fmla="*/ 1 w 273845"/>
                <a:gd name="connsiteY8-352" fmla="*/ 3609974 h 3776661"/>
                <a:gd name="connsiteX9-353" fmla="*/ 0 w 273845"/>
                <a:gd name="connsiteY9-354" fmla="*/ 0 h 3776661"/>
                <a:gd name="connsiteX0-355" fmla="*/ 0 w 273845"/>
                <a:gd name="connsiteY0-356" fmla="*/ 0 h 3776887"/>
                <a:gd name="connsiteX1-357" fmla="*/ 272825 w 273845"/>
                <a:gd name="connsiteY1-358" fmla="*/ 0 h 3776887"/>
                <a:gd name="connsiteX2-359" fmla="*/ 273845 w 273845"/>
                <a:gd name="connsiteY2-360" fmla="*/ 3581399 h 3776887"/>
                <a:gd name="connsiteX3-361" fmla="*/ 247651 w 273845"/>
                <a:gd name="connsiteY3-362" fmla="*/ 3702843 h 3776887"/>
                <a:gd name="connsiteX4-363" fmla="*/ 228601 w 273845"/>
                <a:gd name="connsiteY4-364" fmla="*/ 3629023 h 3776887"/>
                <a:gd name="connsiteX5-365" fmla="*/ 166689 w 273845"/>
                <a:gd name="connsiteY5-366" fmla="*/ 3776661 h 3776887"/>
                <a:gd name="connsiteX6-367" fmla="*/ 104776 w 273845"/>
                <a:gd name="connsiteY6-368" fmla="*/ 3664743 h 3776887"/>
                <a:gd name="connsiteX7-369" fmla="*/ 57151 w 273845"/>
                <a:gd name="connsiteY7-370" fmla="*/ 3750467 h 3776887"/>
                <a:gd name="connsiteX8-371" fmla="*/ 1 w 273845"/>
                <a:gd name="connsiteY8-372" fmla="*/ 3609974 h 3776887"/>
                <a:gd name="connsiteX9-373" fmla="*/ 0 w 273845"/>
                <a:gd name="connsiteY9-374" fmla="*/ 0 h 3776887"/>
                <a:gd name="connsiteX0-375" fmla="*/ 0 w 273845"/>
                <a:gd name="connsiteY0-376" fmla="*/ 0 h 3776887"/>
                <a:gd name="connsiteX1-377" fmla="*/ 272825 w 273845"/>
                <a:gd name="connsiteY1-378" fmla="*/ 0 h 3776887"/>
                <a:gd name="connsiteX2-379" fmla="*/ 273845 w 273845"/>
                <a:gd name="connsiteY2-380" fmla="*/ 3581399 h 3776887"/>
                <a:gd name="connsiteX3-381" fmla="*/ 247651 w 273845"/>
                <a:gd name="connsiteY3-382" fmla="*/ 3702843 h 3776887"/>
                <a:gd name="connsiteX4-383" fmla="*/ 228601 w 273845"/>
                <a:gd name="connsiteY4-384" fmla="*/ 3629023 h 3776887"/>
                <a:gd name="connsiteX5-385" fmla="*/ 166689 w 273845"/>
                <a:gd name="connsiteY5-386" fmla="*/ 3776661 h 3776887"/>
                <a:gd name="connsiteX6-387" fmla="*/ 104776 w 273845"/>
                <a:gd name="connsiteY6-388" fmla="*/ 3664743 h 3776887"/>
                <a:gd name="connsiteX7-389" fmla="*/ 57151 w 273845"/>
                <a:gd name="connsiteY7-390" fmla="*/ 3750467 h 3776887"/>
                <a:gd name="connsiteX8-391" fmla="*/ 1 w 273845"/>
                <a:gd name="connsiteY8-392" fmla="*/ 3609974 h 3776887"/>
                <a:gd name="connsiteX9-393" fmla="*/ 0 w 273845"/>
                <a:gd name="connsiteY9-394" fmla="*/ 0 h 3776887"/>
                <a:gd name="connsiteX0-395" fmla="*/ 0 w 273845"/>
                <a:gd name="connsiteY0-396" fmla="*/ 0 h 3776887"/>
                <a:gd name="connsiteX1-397" fmla="*/ 272825 w 273845"/>
                <a:gd name="connsiteY1-398" fmla="*/ 0 h 3776887"/>
                <a:gd name="connsiteX2-399" fmla="*/ 273845 w 273845"/>
                <a:gd name="connsiteY2-400" fmla="*/ 3581399 h 3776887"/>
                <a:gd name="connsiteX3-401" fmla="*/ 247651 w 273845"/>
                <a:gd name="connsiteY3-402" fmla="*/ 3702843 h 3776887"/>
                <a:gd name="connsiteX4-403" fmla="*/ 228601 w 273845"/>
                <a:gd name="connsiteY4-404" fmla="*/ 3629023 h 3776887"/>
                <a:gd name="connsiteX5-405" fmla="*/ 166689 w 273845"/>
                <a:gd name="connsiteY5-406" fmla="*/ 3776661 h 3776887"/>
                <a:gd name="connsiteX6-407" fmla="*/ 104776 w 273845"/>
                <a:gd name="connsiteY6-408" fmla="*/ 3664743 h 3776887"/>
                <a:gd name="connsiteX7-409" fmla="*/ 57151 w 273845"/>
                <a:gd name="connsiteY7-410" fmla="*/ 3750467 h 3776887"/>
                <a:gd name="connsiteX8-411" fmla="*/ 1 w 273845"/>
                <a:gd name="connsiteY8-412" fmla="*/ 3609974 h 3776887"/>
                <a:gd name="connsiteX9-413" fmla="*/ 0 w 273845"/>
                <a:gd name="connsiteY9-414" fmla="*/ 0 h 3776887"/>
                <a:gd name="connsiteX0-415" fmla="*/ 0 w 273845"/>
                <a:gd name="connsiteY0-416" fmla="*/ 0 h 3776859"/>
                <a:gd name="connsiteX1-417" fmla="*/ 272825 w 273845"/>
                <a:gd name="connsiteY1-418" fmla="*/ 0 h 3776859"/>
                <a:gd name="connsiteX2-419" fmla="*/ 273845 w 273845"/>
                <a:gd name="connsiteY2-420" fmla="*/ 3581399 h 3776859"/>
                <a:gd name="connsiteX3-421" fmla="*/ 247651 w 273845"/>
                <a:gd name="connsiteY3-422" fmla="*/ 3702843 h 3776859"/>
                <a:gd name="connsiteX4-423" fmla="*/ 223839 w 273845"/>
                <a:gd name="connsiteY4-424" fmla="*/ 3631404 h 3776859"/>
                <a:gd name="connsiteX5-425" fmla="*/ 166689 w 273845"/>
                <a:gd name="connsiteY5-426" fmla="*/ 3776661 h 3776859"/>
                <a:gd name="connsiteX6-427" fmla="*/ 104776 w 273845"/>
                <a:gd name="connsiteY6-428" fmla="*/ 3664743 h 3776859"/>
                <a:gd name="connsiteX7-429" fmla="*/ 57151 w 273845"/>
                <a:gd name="connsiteY7-430" fmla="*/ 3750467 h 3776859"/>
                <a:gd name="connsiteX8-431" fmla="*/ 1 w 273845"/>
                <a:gd name="connsiteY8-432" fmla="*/ 3609974 h 3776859"/>
                <a:gd name="connsiteX9-433" fmla="*/ 0 w 273845"/>
                <a:gd name="connsiteY9-434" fmla="*/ 0 h 3776859"/>
                <a:gd name="connsiteX0-435" fmla="*/ 0 w 273845"/>
                <a:gd name="connsiteY0-436" fmla="*/ 0 h 3776859"/>
                <a:gd name="connsiteX1-437" fmla="*/ 272825 w 273845"/>
                <a:gd name="connsiteY1-438" fmla="*/ 0 h 3776859"/>
                <a:gd name="connsiteX2-439" fmla="*/ 273845 w 273845"/>
                <a:gd name="connsiteY2-440" fmla="*/ 3581399 h 3776859"/>
                <a:gd name="connsiteX3-441" fmla="*/ 247651 w 273845"/>
                <a:gd name="connsiteY3-442" fmla="*/ 3702843 h 3776859"/>
                <a:gd name="connsiteX4-443" fmla="*/ 223839 w 273845"/>
                <a:gd name="connsiteY4-444" fmla="*/ 3631404 h 3776859"/>
                <a:gd name="connsiteX5-445" fmla="*/ 166689 w 273845"/>
                <a:gd name="connsiteY5-446" fmla="*/ 3776661 h 3776859"/>
                <a:gd name="connsiteX6-447" fmla="*/ 104776 w 273845"/>
                <a:gd name="connsiteY6-448" fmla="*/ 3664743 h 3776859"/>
                <a:gd name="connsiteX7-449" fmla="*/ 57151 w 273845"/>
                <a:gd name="connsiteY7-450" fmla="*/ 3750467 h 3776859"/>
                <a:gd name="connsiteX8-451" fmla="*/ 1 w 273845"/>
                <a:gd name="connsiteY8-452" fmla="*/ 3609974 h 3776859"/>
                <a:gd name="connsiteX9-453" fmla="*/ 0 w 273845"/>
                <a:gd name="connsiteY9-454" fmla="*/ 0 h 3776859"/>
                <a:gd name="connsiteX0-455" fmla="*/ 0 w 273894"/>
                <a:gd name="connsiteY0-456" fmla="*/ 0 h 3776859"/>
                <a:gd name="connsiteX1-457" fmla="*/ 272825 w 273894"/>
                <a:gd name="connsiteY1-458" fmla="*/ 0 h 3776859"/>
                <a:gd name="connsiteX2-459" fmla="*/ 273845 w 273894"/>
                <a:gd name="connsiteY2-460" fmla="*/ 3581399 h 3776859"/>
                <a:gd name="connsiteX3-461" fmla="*/ 247651 w 273894"/>
                <a:gd name="connsiteY3-462" fmla="*/ 3702843 h 3776859"/>
                <a:gd name="connsiteX4-463" fmla="*/ 223839 w 273894"/>
                <a:gd name="connsiteY4-464" fmla="*/ 3631404 h 3776859"/>
                <a:gd name="connsiteX5-465" fmla="*/ 166689 w 273894"/>
                <a:gd name="connsiteY5-466" fmla="*/ 3776661 h 3776859"/>
                <a:gd name="connsiteX6-467" fmla="*/ 104776 w 273894"/>
                <a:gd name="connsiteY6-468" fmla="*/ 3664743 h 3776859"/>
                <a:gd name="connsiteX7-469" fmla="*/ 57151 w 273894"/>
                <a:gd name="connsiteY7-470" fmla="*/ 3750467 h 3776859"/>
                <a:gd name="connsiteX8-471" fmla="*/ 1 w 273894"/>
                <a:gd name="connsiteY8-472" fmla="*/ 3609974 h 3776859"/>
                <a:gd name="connsiteX9-473" fmla="*/ 0 w 273894"/>
                <a:gd name="connsiteY9-474" fmla="*/ 0 h 3776859"/>
                <a:gd name="connsiteX0-475" fmla="*/ 0 w 273894"/>
                <a:gd name="connsiteY0-476" fmla="*/ 0 h 3776859"/>
                <a:gd name="connsiteX1-477" fmla="*/ 272825 w 273894"/>
                <a:gd name="connsiteY1-478" fmla="*/ 0 h 3776859"/>
                <a:gd name="connsiteX2-479" fmla="*/ 273845 w 273894"/>
                <a:gd name="connsiteY2-480" fmla="*/ 3581399 h 3776859"/>
                <a:gd name="connsiteX3-481" fmla="*/ 247651 w 273894"/>
                <a:gd name="connsiteY3-482" fmla="*/ 3702843 h 3776859"/>
                <a:gd name="connsiteX4-483" fmla="*/ 223839 w 273894"/>
                <a:gd name="connsiteY4-484" fmla="*/ 3631404 h 3776859"/>
                <a:gd name="connsiteX5-485" fmla="*/ 166689 w 273894"/>
                <a:gd name="connsiteY5-486" fmla="*/ 3776661 h 3776859"/>
                <a:gd name="connsiteX6-487" fmla="*/ 104776 w 273894"/>
                <a:gd name="connsiteY6-488" fmla="*/ 3664743 h 3776859"/>
                <a:gd name="connsiteX7-489" fmla="*/ 57151 w 273894"/>
                <a:gd name="connsiteY7-490" fmla="*/ 3750467 h 3776859"/>
                <a:gd name="connsiteX8-491" fmla="*/ 1 w 273894"/>
                <a:gd name="connsiteY8-492" fmla="*/ 3609974 h 3776859"/>
                <a:gd name="connsiteX9-493" fmla="*/ 0 w 273894"/>
                <a:gd name="connsiteY9-494" fmla="*/ 0 h 3776859"/>
                <a:gd name="connsiteX0-495" fmla="*/ 0 w 273845"/>
                <a:gd name="connsiteY0-496" fmla="*/ 0 h 3776859"/>
                <a:gd name="connsiteX1-497" fmla="*/ 272825 w 273845"/>
                <a:gd name="connsiteY1-498" fmla="*/ 0 h 3776859"/>
                <a:gd name="connsiteX2-499" fmla="*/ 273845 w 273845"/>
                <a:gd name="connsiteY2-500" fmla="*/ 3581399 h 3776859"/>
                <a:gd name="connsiteX3-501" fmla="*/ 247651 w 273845"/>
                <a:gd name="connsiteY3-502" fmla="*/ 3702843 h 3776859"/>
                <a:gd name="connsiteX4-503" fmla="*/ 223839 w 273845"/>
                <a:gd name="connsiteY4-504" fmla="*/ 3631404 h 3776859"/>
                <a:gd name="connsiteX5-505" fmla="*/ 166689 w 273845"/>
                <a:gd name="connsiteY5-506" fmla="*/ 3776661 h 3776859"/>
                <a:gd name="connsiteX6-507" fmla="*/ 104776 w 273845"/>
                <a:gd name="connsiteY6-508" fmla="*/ 3664743 h 3776859"/>
                <a:gd name="connsiteX7-509" fmla="*/ 57151 w 273845"/>
                <a:gd name="connsiteY7-510" fmla="*/ 3750467 h 3776859"/>
                <a:gd name="connsiteX8-511" fmla="*/ 1 w 273845"/>
                <a:gd name="connsiteY8-512" fmla="*/ 3609974 h 3776859"/>
                <a:gd name="connsiteX9-513" fmla="*/ 0 w 273845"/>
                <a:gd name="connsiteY9-514" fmla="*/ 0 h 3776859"/>
                <a:gd name="connsiteX0-515" fmla="*/ 0 w 273845"/>
                <a:gd name="connsiteY0-516" fmla="*/ 0 h 3776859"/>
                <a:gd name="connsiteX1-517" fmla="*/ 272825 w 273845"/>
                <a:gd name="connsiteY1-518" fmla="*/ 0 h 3776859"/>
                <a:gd name="connsiteX2-519" fmla="*/ 273845 w 273845"/>
                <a:gd name="connsiteY2-520" fmla="*/ 3581399 h 3776859"/>
                <a:gd name="connsiteX3-521" fmla="*/ 252414 w 273845"/>
                <a:gd name="connsiteY3-522" fmla="*/ 3702843 h 3776859"/>
                <a:gd name="connsiteX4-523" fmla="*/ 223839 w 273845"/>
                <a:gd name="connsiteY4-524" fmla="*/ 3631404 h 3776859"/>
                <a:gd name="connsiteX5-525" fmla="*/ 166689 w 273845"/>
                <a:gd name="connsiteY5-526" fmla="*/ 3776661 h 3776859"/>
                <a:gd name="connsiteX6-527" fmla="*/ 104776 w 273845"/>
                <a:gd name="connsiteY6-528" fmla="*/ 3664743 h 3776859"/>
                <a:gd name="connsiteX7-529" fmla="*/ 57151 w 273845"/>
                <a:gd name="connsiteY7-530" fmla="*/ 3750467 h 3776859"/>
                <a:gd name="connsiteX8-531" fmla="*/ 1 w 273845"/>
                <a:gd name="connsiteY8-532" fmla="*/ 3609974 h 3776859"/>
                <a:gd name="connsiteX9-533" fmla="*/ 0 w 273845"/>
                <a:gd name="connsiteY9-534" fmla="*/ 0 h 3776859"/>
                <a:gd name="connsiteX0-535" fmla="*/ 0 w 273845"/>
                <a:gd name="connsiteY0-536" fmla="*/ 0 h 3776859"/>
                <a:gd name="connsiteX1-537" fmla="*/ 272825 w 273845"/>
                <a:gd name="connsiteY1-538" fmla="*/ 0 h 3776859"/>
                <a:gd name="connsiteX2-539" fmla="*/ 273845 w 273845"/>
                <a:gd name="connsiteY2-540" fmla="*/ 3581399 h 3776859"/>
                <a:gd name="connsiteX3-541" fmla="*/ 252414 w 273845"/>
                <a:gd name="connsiteY3-542" fmla="*/ 3702843 h 3776859"/>
                <a:gd name="connsiteX4-543" fmla="*/ 223839 w 273845"/>
                <a:gd name="connsiteY4-544" fmla="*/ 3631404 h 3776859"/>
                <a:gd name="connsiteX5-545" fmla="*/ 166689 w 273845"/>
                <a:gd name="connsiteY5-546" fmla="*/ 3776661 h 3776859"/>
                <a:gd name="connsiteX6-547" fmla="*/ 104776 w 273845"/>
                <a:gd name="connsiteY6-548" fmla="*/ 3664743 h 3776859"/>
                <a:gd name="connsiteX7-549" fmla="*/ 57151 w 273845"/>
                <a:gd name="connsiteY7-550" fmla="*/ 3750467 h 3776859"/>
                <a:gd name="connsiteX8-551" fmla="*/ 1 w 273845"/>
                <a:gd name="connsiteY8-552" fmla="*/ 3609974 h 3776859"/>
                <a:gd name="connsiteX9-553" fmla="*/ 0 w 273845"/>
                <a:gd name="connsiteY9-554" fmla="*/ 0 h 3776859"/>
                <a:gd name="connsiteX0-555" fmla="*/ 0 w 273845"/>
                <a:gd name="connsiteY0-556" fmla="*/ 0 h 3776859"/>
                <a:gd name="connsiteX1-557" fmla="*/ 272825 w 273845"/>
                <a:gd name="connsiteY1-558" fmla="*/ 0 h 3776859"/>
                <a:gd name="connsiteX2-559" fmla="*/ 273845 w 273845"/>
                <a:gd name="connsiteY2-560" fmla="*/ 3581399 h 3776859"/>
                <a:gd name="connsiteX3-561" fmla="*/ 245270 w 273845"/>
                <a:gd name="connsiteY3-562" fmla="*/ 3702843 h 3776859"/>
                <a:gd name="connsiteX4-563" fmla="*/ 223839 w 273845"/>
                <a:gd name="connsiteY4-564" fmla="*/ 3631404 h 3776859"/>
                <a:gd name="connsiteX5-565" fmla="*/ 166689 w 273845"/>
                <a:gd name="connsiteY5-566" fmla="*/ 3776661 h 3776859"/>
                <a:gd name="connsiteX6-567" fmla="*/ 104776 w 273845"/>
                <a:gd name="connsiteY6-568" fmla="*/ 3664743 h 3776859"/>
                <a:gd name="connsiteX7-569" fmla="*/ 57151 w 273845"/>
                <a:gd name="connsiteY7-570" fmla="*/ 3750467 h 3776859"/>
                <a:gd name="connsiteX8-571" fmla="*/ 1 w 273845"/>
                <a:gd name="connsiteY8-572" fmla="*/ 3609974 h 3776859"/>
                <a:gd name="connsiteX9-573" fmla="*/ 0 w 273845"/>
                <a:gd name="connsiteY9-574" fmla="*/ 0 h 3776859"/>
                <a:gd name="connsiteX0-575" fmla="*/ 0 w 273845"/>
                <a:gd name="connsiteY0-576" fmla="*/ 0 h 3776859"/>
                <a:gd name="connsiteX1-577" fmla="*/ 272825 w 273845"/>
                <a:gd name="connsiteY1-578" fmla="*/ 0 h 3776859"/>
                <a:gd name="connsiteX2-579" fmla="*/ 273845 w 273845"/>
                <a:gd name="connsiteY2-580" fmla="*/ 3581399 h 3776859"/>
                <a:gd name="connsiteX3-581" fmla="*/ 245270 w 273845"/>
                <a:gd name="connsiteY3-582" fmla="*/ 3702843 h 3776859"/>
                <a:gd name="connsiteX4-583" fmla="*/ 223839 w 273845"/>
                <a:gd name="connsiteY4-584" fmla="*/ 3631404 h 3776859"/>
                <a:gd name="connsiteX5-585" fmla="*/ 166689 w 273845"/>
                <a:gd name="connsiteY5-586" fmla="*/ 3776661 h 3776859"/>
                <a:gd name="connsiteX6-587" fmla="*/ 104776 w 273845"/>
                <a:gd name="connsiteY6-588" fmla="*/ 3664743 h 3776859"/>
                <a:gd name="connsiteX7-589" fmla="*/ 57151 w 273845"/>
                <a:gd name="connsiteY7-590" fmla="*/ 3750467 h 3776859"/>
                <a:gd name="connsiteX8-591" fmla="*/ 1 w 273845"/>
                <a:gd name="connsiteY8-592" fmla="*/ 3609974 h 3776859"/>
                <a:gd name="connsiteX9-593" fmla="*/ 0 w 273845"/>
                <a:gd name="connsiteY9-594" fmla="*/ 0 h 3776859"/>
                <a:gd name="connsiteX0-595" fmla="*/ 0 w 273845"/>
                <a:gd name="connsiteY0-596" fmla="*/ 0 h 3776859"/>
                <a:gd name="connsiteX1-597" fmla="*/ 272825 w 273845"/>
                <a:gd name="connsiteY1-598" fmla="*/ 0 h 3776859"/>
                <a:gd name="connsiteX2-599" fmla="*/ 273845 w 273845"/>
                <a:gd name="connsiteY2-600" fmla="*/ 3581399 h 3776859"/>
                <a:gd name="connsiteX3-601" fmla="*/ 245270 w 273845"/>
                <a:gd name="connsiteY3-602" fmla="*/ 3702843 h 3776859"/>
                <a:gd name="connsiteX4-603" fmla="*/ 223839 w 273845"/>
                <a:gd name="connsiteY4-604" fmla="*/ 3631404 h 3776859"/>
                <a:gd name="connsiteX5-605" fmla="*/ 166689 w 273845"/>
                <a:gd name="connsiteY5-606" fmla="*/ 3776661 h 3776859"/>
                <a:gd name="connsiteX6-607" fmla="*/ 104776 w 273845"/>
                <a:gd name="connsiteY6-608" fmla="*/ 3664743 h 3776859"/>
                <a:gd name="connsiteX7-609" fmla="*/ 57151 w 273845"/>
                <a:gd name="connsiteY7-610" fmla="*/ 3750467 h 3776859"/>
                <a:gd name="connsiteX8-611" fmla="*/ 1 w 273845"/>
                <a:gd name="connsiteY8-612" fmla="*/ 3609974 h 3776859"/>
                <a:gd name="connsiteX9-613" fmla="*/ 0 w 273845"/>
                <a:gd name="connsiteY9-614" fmla="*/ 0 h 3776859"/>
                <a:gd name="connsiteX0-615" fmla="*/ 0 w 273845"/>
                <a:gd name="connsiteY0-616" fmla="*/ 0 h 3776859"/>
                <a:gd name="connsiteX1-617" fmla="*/ 272825 w 273845"/>
                <a:gd name="connsiteY1-618" fmla="*/ 0 h 3776859"/>
                <a:gd name="connsiteX2-619" fmla="*/ 273845 w 273845"/>
                <a:gd name="connsiteY2-620" fmla="*/ 3581399 h 3776859"/>
                <a:gd name="connsiteX3-621" fmla="*/ 245270 w 273845"/>
                <a:gd name="connsiteY3-622" fmla="*/ 3702843 h 3776859"/>
                <a:gd name="connsiteX4-623" fmla="*/ 223839 w 273845"/>
                <a:gd name="connsiteY4-624" fmla="*/ 3631404 h 3776859"/>
                <a:gd name="connsiteX5-625" fmla="*/ 166689 w 273845"/>
                <a:gd name="connsiteY5-626" fmla="*/ 3776661 h 3776859"/>
                <a:gd name="connsiteX6-627" fmla="*/ 104776 w 273845"/>
                <a:gd name="connsiteY6-628" fmla="*/ 3664743 h 3776859"/>
                <a:gd name="connsiteX7-629" fmla="*/ 57151 w 273845"/>
                <a:gd name="connsiteY7-630" fmla="*/ 3750467 h 3776859"/>
                <a:gd name="connsiteX8-631" fmla="*/ 1 w 273845"/>
                <a:gd name="connsiteY8-632" fmla="*/ 3609974 h 3776859"/>
                <a:gd name="connsiteX9-633" fmla="*/ 0 w 273845"/>
                <a:gd name="connsiteY9-634" fmla="*/ 0 h 3776859"/>
                <a:gd name="connsiteX0-635" fmla="*/ 0 w 273845"/>
                <a:gd name="connsiteY0-636" fmla="*/ 0 h 3776859"/>
                <a:gd name="connsiteX1-637" fmla="*/ 272825 w 273845"/>
                <a:gd name="connsiteY1-638" fmla="*/ 0 h 3776859"/>
                <a:gd name="connsiteX2-639" fmla="*/ 273845 w 273845"/>
                <a:gd name="connsiteY2-640" fmla="*/ 3581399 h 3776859"/>
                <a:gd name="connsiteX3-641" fmla="*/ 245270 w 273845"/>
                <a:gd name="connsiteY3-642" fmla="*/ 3702843 h 3776859"/>
                <a:gd name="connsiteX4-643" fmla="*/ 223839 w 273845"/>
                <a:gd name="connsiteY4-644" fmla="*/ 3631404 h 3776859"/>
                <a:gd name="connsiteX5-645" fmla="*/ 166689 w 273845"/>
                <a:gd name="connsiteY5-646" fmla="*/ 3776661 h 3776859"/>
                <a:gd name="connsiteX6-647" fmla="*/ 104776 w 273845"/>
                <a:gd name="connsiteY6-648" fmla="*/ 3664743 h 3776859"/>
                <a:gd name="connsiteX7-649" fmla="*/ 57151 w 273845"/>
                <a:gd name="connsiteY7-650" fmla="*/ 3750467 h 3776859"/>
                <a:gd name="connsiteX8-651" fmla="*/ 1 w 273845"/>
                <a:gd name="connsiteY8-652" fmla="*/ 3609974 h 3776859"/>
                <a:gd name="connsiteX9-653" fmla="*/ 0 w 273845"/>
                <a:gd name="connsiteY9-654" fmla="*/ 0 h 3776859"/>
                <a:gd name="connsiteX0-655" fmla="*/ 0 w 273845"/>
                <a:gd name="connsiteY0-656" fmla="*/ 0 h 3776859"/>
                <a:gd name="connsiteX1-657" fmla="*/ 272825 w 273845"/>
                <a:gd name="connsiteY1-658" fmla="*/ 0 h 3776859"/>
                <a:gd name="connsiteX2-659" fmla="*/ 273845 w 273845"/>
                <a:gd name="connsiteY2-660" fmla="*/ 3581399 h 3776859"/>
                <a:gd name="connsiteX3-661" fmla="*/ 245270 w 273845"/>
                <a:gd name="connsiteY3-662" fmla="*/ 3702843 h 3776859"/>
                <a:gd name="connsiteX4-663" fmla="*/ 223839 w 273845"/>
                <a:gd name="connsiteY4-664" fmla="*/ 3631404 h 3776859"/>
                <a:gd name="connsiteX5-665" fmla="*/ 166689 w 273845"/>
                <a:gd name="connsiteY5-666" fmla="*/ 3776661 h 3776859"/>
                <a:gd name="connsiteX6-667" fmla="*/ 104776 w 273845"/>
                <a:gd name="connsiteY6-668" fmla="*/ 3664743 h 3776859"/>
                <a:gd name="connsiteX7-669" fmla="*/ 57151 w 273845"/>
                <a:gd name="connsiteY7-670" fmla="*/ 3750467 h 3776859"/>
                <a:gd name="connsiteX8-671" fmla="*/ 1 w 273845"/>
                <a:gd name="connsiteY8-672" fmla="*/ 3609974 h 3776859"/>
                <a:gd name="connsiteX9-673" fmla="*/ 0 w 273845"/>
                <a:gd name="connsiteY9-674" fmla="*/ 0 h 3776859"/>
                <a:gd name="connsiteX0-675" fmla="*/ 0 w 273845"/>
                <a:gd name="connsiteY0-676" fmla="*/ 0 h 3776859"/>
                <a:gd name="connsiteX1-677" fmla="*/ 272825 w 273845"/>
                <a:gd name="connsiteY1-678" fmla="*/ 0 h 3776859"/>
                <a:gd name="connsiteX2-679" fmla="*/ 273845 w 273845"/>
                <a:gd name="connsiteY2-680" fmla="*/ 3581399 h 3776859"/>
                <a:gd name="connsiteX3-681" fmla="*/ 245270 w 273845"/>
                <a:gd name="connsiteY3-682" fmla="*/ 3702843 h 3776859"/>
                <a:gd name="connsiteX4-683" fmla="*/ 223839 w 273845"/>
                <a:gd name="connsiteY4-684" fmla="*/ 3631404 h 3776859"/>
                <a:gd name="connsiteX5-685" fmla="*/ 166689 w 273845"/>
                <a:gd name="connsiteY5-686" fmla="*/ 3776661 h 3776859"/>
                <a:gd name="connsiteX6-687" fmla="*/ 104776 w 273845"/>
                <a:gd name="connsiteY6-688" fmla="*/ 3664743 h 3776859"/>
                <a:gd name="connsiteX7-689" fmla="*/ 57151 w 273845"/>
                <a:gd name="connsiteY7-690" fmla="*/ 3750467 h 3776859"/>
                <a:gd name="connsiteX8-691" fmla="*/ 1 w 273845"/>
                <a:gd name="connsiteY8-692" fmla="*/ 3609974 h 3776859"/>
                <a:gd name="connsiteX9-693" fmla="*/ 0 w 273845"/>
                <a:gd name="connsiteY9-694" fmla="*/ 0 h 3776859"/>
                <a:gd name="connsiteX0-695" fmla="*/ 0 w 273845"/>
                <a:gd name="connsiteY0-696" fmla="*/ 0 h 3776859"/>
                <a:gd name="connsiteX1-697" fmla="*/ 272825 w 273845"/>
                <a:gd name="connsiteY1-698" fmla="*/ 0 h 3776859"/>
                <a:gd name="connsiteX2-699" fmla="*/ 273845 w 273845"/>
                <a:gd name="connsiteY2-700" fmla="*/ 3581399 h 3776859"/>
                <a:gd name="connsiteX3-701" fmla="*/ 245270 w 273845"/>
                <a:gd name="connsiteY3-702" fmla="*/ 3702843 h 3776859"/>
                <a:gd name="connsiteX4-703" fmla="*/ 223839 w 273845"/>
                <a:gd name="connsiteY4-704" fmla="*/ 3631404 h 3776859"/>
                <a:gd name="connsiteX5-705" fmla="*/ 166689 w 273845"/>
                <a:gd name="connsiteY5-706" fmla="*/ 3776661 h 3776859"/>
                <a:gd name="connsiteX6-707" fmla="*/ 104776 w 273845"/>
                <a:gd name="connsiteY6-708" fmla="*/ 3664743 h 3776859"/>
                <a:gd name="connsiteX7-709" fmla="*/ 57151 w 273845"/>
                <a:gd name="connsiteY7-710" fmla="*/ 3750467 h 3776859"/>
                <a:gd name="connsiteX8-711" fmla="*/ 1 w 273845"/>
                <a:gd name="connsiteY8-712" fmla="*/ 3609974 h 3776859"/>
                <a:gd name="connsiteX9-713" fmla="*/ 0 w 273845"/>
                <a:gd name="connsiteY9-714" fmla="*/ 0 h 377685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 ang="0">
                  <a:pos x="connsiteX6-35" y="connsiteY6-36"/>
                </a:cxn>
                <a:cxn ang="0">
                  <a:pos x="connsiteX7-51" y="connsiteY7-52"/>
                </a:cxn>
                <a:cxn ang="0">
                  <a:pos x="connsiteX8-69" y="connsiteY8-70"/>
                </a:cxn>
                <a:cxn ang="0">
                  <a:pos x="connsiteX9-89" y="connsiteY9-90"/>
                </a:cxn>
              </a:cxnLst>
              <a:rect l="l" t="t" r="r" b="b"/>
              <a:pathLst>
                <a:path w="273845" h="3776859">
                  <a:moveTo>
                    <a:pt x="0" y="0"/>
                  </a:moveTo>
                  <a:lnTo>
                    <a:pt x="272825" y="0"/>
                  </a:lnTo>
                  <a:lnTo>
                    <a:pt x="273845" y="3581399"/>
                  </a:lnTo>
                  <a:cubicBezTo>
                    <a:pt x="269876" y="3659980"/>
                    <a:pt x="258763" y="3688555"/>
                    <a:pt x="245270" y="3702843"/>
                  </a:cubicBezTo>
                  <a:cubicBezTo>
                    <a:pt x="228204" y="3675061"/>
                    <a:pt x="236936" y="3619101"/>
                    <a:pt x="223839" y="3631404"/>
                  </a:cubicBezTo>
                  <a:cubicBezTo>
                    <a:pt x="210742" y="3643707"/>
                    <a:pt x="186533" y="3771105"/>
                    <a:pt x="166689" y="3776661"/>
                  </a:cubicBezTo>
                  <a:cubicBezTo>
                    <a:pt x="146845" y="3782217"/>
                    <a:pt x="123032" y="3669109"/>
                    <a:pt x="104776" y="3664743"/>
                  </a:cubicBezTo>
                  <a:cubicBezTo>
                    <a:pt x="86520" y="3660377"/>
                    <a:pt x="74614" y="3759595"/>
                    <a:pt x="57151" y="3750467"/>
                  </a:cubicBezTo>
                  <a:cubicBezTo>
                    <a:pt x="28576" y="3725068"/>
                    <a:pt x="9527" y="3661568"/>
                    <a:pt x="1" y="3609974"/>
                  </a:cubicBezTo>
                  <a:cubicBezTo>
                    <a:pt x="1" y="2406649"/>
                    <a:pt x="0" y="1203325"/>
                    <a:pt x="0" y="0"/>
                  </a:cubicBezTo>
                  <a:close/>
                </a:path>
              </a:pathLst>
            </a:custGeom>
            <a:gradFill flip="none" rotWithShape="1">
              <a:gsLst>
                <a:gs pos="83000">
                  <a:schemeClr val="tx2"/>
                </a:gs>
                <a:gs pos="82000">
                  <a:schemeClr val="tx2"/>
                </a:gs>
                <a:gs pos="34000">
                  <a:schemeClr val="tx2">
                    <a:lumMod val="75000"/>
                  </a:schemeClr>
                </a:gs>
                <a:gs pos="0">
                  <a:schemeClr val="tx2"/>
                </a:gs>
                <a:gs pos="38000">
                  <a:schemeClr val="tx2"/>
                </a:gs>
                <a:gs pos="100000">
                  <a:schemeClr val="tx2"/>
                </a:gs>
              </a:gsLst>
              <a:lin ang="0" scaled="1"/>
              <a:tileRect/>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4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49" name="Rectangle 23"/>
            <p:cNvSpPr/>
            <p:nvPr/>
          </p:nvSpPr>
          <p:spPr>
            <a:xfrm>
              <a:off x="1374774" y="1417118"/>
              <a:ext cx="272825" cy="590550"/>
            </a:xfrm>
            <a:prstGeom prst="rect">
              <a:avLst/>
            </a:prstGeom>
            <a:gradFill flip="none" rotWithShape="1">
              <a:gsLst>
                <a:gs pos="0">
                  <a:schemeClr val="bg1">
                    <a:lumMod val="75000"/>
                  </a:schemeClr>
                </a:gs>
                <a:gs pos="27000">
                  <a:srgbClr val="F2F2F2">
                    <a:lumMod val="0"/>
                    <a:lumOff val="100000"/>
                  </a:srgbClr>
                </a:gs>
                <a:gs pos="100000">
                  <a:schemeClr val="bg1">
                    <a:lumMod val="50000"/>
                  </a:schemeClr>
                </a:gs>
              </a:gsLst>
              <a:lin ang="10800000" scaled="1"/>
              <a:tileRect/>
            </a:gra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4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0" name="Rectangle 24"/>
            <p:cNvSpPr/>
            <p:nvPr/>
          </p:nvSpPr>
          <p:spPr>
            <a:xfrm>
              <a:off x="1404710" y="1213680"/>
              <a:ext cx="212954" cy="203438"/>
            </a:xfrm>
            <a:prstGeom prst="rect">
              <a:avLst/>
            </a:prstGeom>
            <a:solidFill>
              <a:schemeClr val="tx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4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1" name="Freeform 25"/>
            <p:cNvSpPr/>
            <p:nvPr/>
          </p:nvSpPr>
          <p:spPr>
            <a:xfrm rot="5400000">
              <a:off x="1396885" y="6973340"/>
              <a:ext cx="228600" cy="73152"/>
            </a:xfrm>
            <a:custGeom>
              <a:avLst/>
              <a:gdLst>
                <a:gd name="connsiteX0" fmla="*/ 0 w 226544"/>
                <a:gd name="connsiteY0" fmla="*/ 35306 h 70612"/>
                <a:gd name="connsiteX1" fmla="*/ 27685 w 226544"/>
                <a:gd name="connsiteY1" fmla="*/ 0 h 70612"/>
                <a:gd name="connsiteX2" fmla="*/ 226544 w 226544"/>
                <a:gd name="connsiteY2" fmla="*/ 35306 h 70612"/>
                <a:gd name="connsiteX3" fmla="*/ 27685 w 226544"/>
                <a:gd name="connsiteY3" fmla="*/ 70612 h 70612"/>
                <a:gd name="connsiteX0-1" fmla="*/ 0 w 226544"/>
                <a:gd name="connsiteY0-2" fmla="*/ 35306 h 70612"/>
                <a:gd name="connsiteX1-3" fmla="*/ 27685 w 226544"/>
                <a:gd name="connsiteY1-4" fmla="*/ 0 h 70612"/>
                <a:gd name="connsiteX2-5" fmla="*/ 226544 w 226544"/>
                <a:gd name="connsiteY2-6" fmla="*/ 35306 h 70612"/>
                <a:gd name="connsiteX3-7" fmla="*/ 27685 w 226544"/>
                <a:gd name="connsiteY3-8" fmla="*/ 70612 h 70612"/>
                <a:gd name="connsiteX4" fmla="*/ 0 w 226544"/>
                <a:gd name="connsiteY4" fmla="*/ 35306 h 70612"/>
                <a:gd name="connsiteX0-9" fmla="*/ 0 w 226544"/>
                <a:gd name="connsiteY0-10" fmla="*/ 35306 h 70612"/>
                <a:gd name="connsiteX1-11" fmla="*/ 27685 w 226544"/>
                <a:gd name="connsiteY1-12" fmla="*/ 0 h 70612"/>
                <a:gd name="connsiteX2-13" fmla="*/ 226544 w 226544"/>
                <a:gd name="connsiteY2-14" fmla="*/ 35306 h 70612"/>
                <a:gd name="connsiteX3-15" fmla="*/ 27685 w 226544"/>
                <a:gd name="connsiteY3-16" fmla="*/ 70612 h 70612"/>
                <a:gd name="connsiteX4-17" fmla="*/ 0 w 226544"/>
                <a:gd name="connsiteY4-18" fmla="*/ 35306 h 70612"/>
                <a:gd name="connsiteX0-19" fmla="*/ 0 w 226544"/>
                <a:gd name="connsiteY0-20" fmla="*/ 35306 h 70612"/>
                <a:gd name="connsiteX1-21" fmla="*/ 27685 w 226544"/>
                <a:gd name="connsiteY1-22" fmla="*/ 0 h 70612"/>
                <a:gd name="connsiteX2-23" fmla="*/ 226544 w 226544"/>
                <a:gd name="connsiteY2-24" fmla="*/ 35306 h 70612"/>
                <a:gd name="connsiteX3-25" fmla="*/ 27685 w 226544"/>
                <a:gd name="connsiteY3-26" fmla="*/ 70612 h 70612"/>
                <a:gd name="connsiteX4-27" fmla="*/ 0 w 226544"/>
                <a:gd name="connsiteY4-28" fmla="*/ 35306 h 70612"/>
                <a:gd name="connsiteX0-29" fmla="*/ 0 w 226544"/>
                <a:gd name="connsiteY0-30" fmla="*/ 35306 h 70612"/>
                <a:gd name="connsiteX1-31" fmla="*/ 27685 w 226544"/>
                <a:gd name="connsiteY1-32" fmla="*/ 0 h 70612"/>
                <a:gd name="connsiteX2-33" fmla="*/ 226544 w 226544"/>
                <a:gd name="connsiteY2-34" fmla="*/ 35306 h 70612"/>
                <a:gd name="connsiteX3-35" fmla="*/ 27685 w 226544"/>
                <a:gd name="connsiteY3-36" fmla="*/ 70612 h 70612"/>
                <a:gd name="connsiteX4-37" fmla="*/ 0 w 226544"/>
                <a:gd name="connsiteY4-38" fmla="*/ 35306 h 70612"/>
                <a:gd name="connsiteX0-39" fmla="*/ 0 w 226544"/>
                <a:gd name="connsiteY0-40" fmla="*/ 35306 h 70612"/>
                <a:gd name="connsiteX1-41" fmla="*/ 27685 w 226544"/>
                <a:gd name="connsiteY1-42" fmla="*/ 0 h 70612"/>
                <a:gd name="connsiteX2-43" fmla="*/ 226544 w 226544"/>
                <a:gd name="connsiteY2-44" fmla="*/ 35306 h 70612"/>
                <a:gd name="connsiteX3-45" fmla="*/ 27685 w 226544"/>
                <a:gd name="connsiteY3-46" fmla="*/ 70612 h 70612"/>
                <a:gd name="connsiteX4-47" fmla="*/ 0 w 226544"/>
                <a:gd name="connsiteY4-48" fmla="*/ 35306 h 70612"/>
                <a:gd name="connsiteX0-49" fmla="*/ 0 w 226544"/>
                <a:gd name="connsiteY0-50" fmla="*/ 35306 h 70612"/>
                <a:gd name="connsiteX1-51" fmla="*/ 27685 w 226544"/>
                <a:gd name="connsiteY1-52" fmla="*/ 0 h 70612"/>
                <a:gd name="connsiteX2-53" fmla="*/ 226544 w 226544"/>
                <a:gd name="connsiteY2-54" fmla="*/ 35306 h 70612"/>
                <a:gd name="connsiteX3-55" fmla="*/ 27685 w 226544"/>
                <a:gd name="connsiteY3-56" fmla="*/ 70612 h 70612"/>
                <a:gd name="connsiteX4-57" fmla="*/ 0 w 226544"/>
                <a:gd name="connsiteY4-58" fmla="*/ 35306 h 70612"/>
                <a:gd name="connsiteX0-59" fmla="*/ 0 w 226544"/>
                <a:gd name="connsiteY0-60" fmla="*/ 35306 h 70612"/>
                <a:gd name="connsiteX1-61" fmla="*/ 27685 w 226544"/>
                <a:gd name="connsiteY1-62" fmla="*/ 0 h 70612"/>
                <a:gd name="connsiteX2-63" fmla="*/ 226544 w 226544"/>
                <a:gd name="connsiteY2-64" fmla="*/ 35306 h 70612"/>
                <a:gd name="connsiteX3-65" fmla="*/ 27685 w 226544"/>
                <a:gd name="connsiteY3-66" fmla="*/ 70612 h 70612"/>
                <a:gd name="connsiteX4-67" fmla="*/ 0 w 226544"/>
                <a:gd name="connsiteY4-68" fmla="*/ 35306 h 70612"/>
                <a:gd name="connsiteX0-69" fmla="*/ 0 w 226544"/>
                <a:gd name="connsiteY0-70" fmla="*/ 35306 h 70612"/>
                <a:gd name="connsiteX1-71" fmla="*/ 27685 w 226544"/>
                <a:gd name="connsiteY1-72" fmla="*/ 0 h 70612"/>
                <a:gd name="connsiteX2-73" fmla="*/ 226544 w 226544"/>
                <a:gd name="connsiteY2-74" fmla="*/ 35306 h 70612"/>
                <a:gd name="connsiteX3-75" fmla="*/ 27685 w 226544"/>
                <a:gd name="connsiteY3-76" fmla="*/ 70612 h 70612"/>
                <a:gd name="connsiteX4-77" fmla="*/ 0 w 226544"/>
                <a:gd name="connsiteY4-78" fmla="*/ 35306 h 70612"/>
                <a:gd name="connsiteX0-79" fmla="*/ 0 w 226544"/>
                <a:gd name="connsiteY0-80" fmla="*/ 35306 h 70612"/>
                <a:gd name="connsiteX1-81" fmla="*/ 27685 w 226544"/>
                <a:gd name="connsiteY1-82" fmla="*/ 0 h 70612"/>
                <a:gd name="connsiteX2-83" fmla="*/ 226544 w 226544"/>
                <a:gd name="connsiteY2-84" fmla="*/ 35306 h 70612"/>
                <a:gd name="connsiteX3-85" fmla="*/ 27685 w 226544"/>
                <a:gd name="connsiteY3-86" fmla="*/ 70612 h 70612"/>
                <a:gd name="connsiteX4-87" fmla="*/ 0 w 226544"/>
                <a:gd name="connsiteY4-88" fmla="*/ 35306 h 70612"/>
              </a:gdLst>
              <a:ahLst/>
              <a:cxnLst>
                <a:cxn ang="0">
                  <a:pos x="connsiteX0-1" y="connsiteY0-2"/>
                </a:cxn>
                <a:cxn ang="0">
                  <a:pos x="connsiteX1-3" y="connsiteY1-4"/>
                </a:cxn>
                <a:cxn ang="0">
                  <a:pos x="connsiteX2-5" y="connsiteY2-6"/>
                </a:cxn>
                <a:cxn ang="0">
                  <a:pos x="connsiteX3-7" y="connsiteY3-8"/>
                </a:cxn>
                <a:cxn ang="0">
                  <a:pos x="connsiteX4-17" y="connsiteY4-18"/>
                </a:cxn>
              </a:cxnLst>
              <a:rect l="l" t="t" r="r" b="b"/>
              <a:pathLst>
                <a:path w="226544" h="70612">
                  <a:moveTo>
                    <a:pt x="0" y="35306"/>
                  </a:moveTo>
                  <a:cubicBezTo>
                    <a:pt x="1521" y="15316"/>
                    <a:pt x="12805" y="4576"/>
                    <a:pt x="27685" y="0"/>
                  </a:cubicBezTo>
                  <a:lnTo>
                    <a:pt x="226544" y="35306"/>
                  </a:lnTo>
                  <a:lnTo>
                    <a:pt x="27685" y="70612"/>
                  </a:lnTo>
                  <a:cubicBezTo>
                    <a:pt x="11264" y="65009"/>
                    <a:pt x="1007" y="52726"/>
                    <a:pt x="0" y="35306"/>
                  </a:cubicBezTo>
                  <a:close/>
                </a:path>
              </a:pathLst>
            </a:custGeom>
            <a:solidFill>
              <a:srgbClr val="4C504C"/>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400" dirty="0">
                <a:latin typeface="Arial" panose="020B0604020202020204" pitchFamily="34" charset="0"/>
                <a:ea typeface="微软雅黑" panose="020B0503020204020204" pitchFamily="34" charset="-122"/>
                <a:cs typeface="+mn-ea"/>
                <a:sym typeface="Arial" panose="020B0604020202020204" pitchFamily="34" charset="0"/>
              </a:endParaRPr>
            </a:p>
          </p:txBody>
        </p:sp>
        <p:cxnSp>
          <p:nvCxnSpPr>
            <p:cNvPr id="52" name="Straight Connector 26"/>
            <p:cNvCxnSpPr/>
            <p:nvPr/>
          </p:nvCxnSpPr>
          <p:spPr>
            <a:xfrm>
              <a:off x="1374774" y="1486648"/>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53" name="Straight Connector 27"/>
            <p:cNvCxnSpPr/>
            <p:nvPr/>
          </p:nvCxnSpPr>
          <p:spPr>
            <a:xfrm>
              <a:off x="1374774" y="1562425"/>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54" name="Straight Connector 28"/>
            <p:cNvCxnSpPr/>
            <p:nvPr/>
          </p:nvCxnSpPr>
          <p:spPr>
            <a:xfrm>
              <a:off x="1374774" y="1638202"/>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55" name="Straight Connector 29"/>
            <p:cNvCxnSpPr/>
            <p:nvPr/>
          </p:nvCxnSpPr>
          <p:spPr>
            <a:xfrm>
              <a:off x="1374774" y="1713979"/>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56" name="Straight Connector 30"/>
            <p:cNvCxnSpPr/>
            <p:nvPr/>
          </p:nvCxnSpPr>
          <p:spPr>
            <a:xfrm>
              <a:off x="1374774" y="1789756"/>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57" name="Straight Connector 31"/>
            <p:cNvCxnSpPr/>
            <p:nvPr/>
          </p:nvCxnSpPr>
          <p:spPr>
            <a:xfrm>
              <a:off x="1374774" y="1865533"/>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cxnSp>
          <p:nvCxnSpPr>
            <p:cNvPr id="58" name="Straight Connector 32"/>
            <p:cNvCxnSpPr/>
            <p:nvPr/>
          </p:nvCxnSpPr>
          <p:spPr>
            <a:xfrm>
              <a:off x="1374774" y="1941308"/>
              <a:ext cx="274320" cy="0"/>
            </a:xfrm>
            <a:prstGeom prst="line">
              <a:avLst/>
            </a:prstGeom>
            <a:ln>
              <a:solidFill>
                <a:schemeClr val="bg1">
                  <a:lumMod val="65000"/>
                </a:schemeClr>
              </a:solidFill>
            </a:ln>
            <a:effectLst/>
          </p:spPr>
          <p:style>
            <a:lnRef idx="1">
              <a:schemeClr val="accent1"/>
            </a:lnRef>
            <a:fillRef idx="0">
              <a:schemeClr val="accent1"/>
            </a:fillRef>
            <a:effectRef idx="0">
              <a:schemeClr val="accent1"/>
            </a:effectRef>
            <a:fontRef idx="minor">
              <a:schemeClr val="tx1"/>
            </a:fontRef>
          </p:style>
        </p:cxnSp>
      </p:grpSp>
      <p:grpSp>
        <p:nvGrpSpPr>
          <p:cNvPr id="73" name="组合 72"/>
          <p:cNvGrpSpPr/>
          <p:nvPr/>
        </p:nvGrpSpPr>
        <p:grpSpPr>
          <a:xfrm>
            <a:off x="1408369" y="2252008"/>
            <a:ext cx="10194079" cy="4100621"/>
            <a:chOff x="1408655" y="2252008"/>
            <a:chExt cx="9661180" cy="4100621"/>
          </a:xfrm>
        </p:grpSpPr>
        <p:sp>
          <p:nvSpPr>
            <p:cNvPr id="67" name="Trapezoid 7"/>
            <p:cNvSpPr/>
            <p:nvPr/>
          </p:nvSpPr>
          <p:spPr>
            <a:xfrm rot="16200000">
              <a:off x="1200981" y="5948771"/>
              <a:ext cx="650528" cy="157188"/>
            </a:xfrm>
            <a:prstGeom prst="trapezoid">
              <a:avLst>
                <a:gd name="adj" fmla="val 69837"/>
              </a:avLst>
            </a:prstGeom>
            <a:solidFill>
              <a:schemeClr val="accent4">
                <a:lumMod val="5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4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3" name="Trapezoid 6"/>
            <p:cNvSpPr/>
            <p:nvPr/>
          </p:nvSpPr>
          <p:spPr>
            <a:xfrm rot="16200000">
              <a:off x="1189654" y="5286361"/>
              <a:ext cx="650528" cy="157188"/>
            </a:xfrm>
            <a:prstGeom prst="trapezoid">
              <a:avLst>
                <a:gd name="adj" fmla="val 69837"/>
              </a:avLst>
            </a:prstGeom>
            <a:solidFill>
              <a:schemeClr val="accent5">
                <a:lumMod val="5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4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3" name="Trapezoid 7"/>
            <p:cNvSpPr/>
            <p:nvPr/>
          </p:nvSpPr>
          <p:spPr>
            <a:xfrm rot="16200000">
              <a:off x="1181374" y="3198694"/>
              <a:ext cx="650528" cy="157188"/>
            </a:xfrm>
            <a:prstGeom prst="trapezoid">
              <a:avLst>
                <a:gd name="adj" fmla="val 69837"/>
              </a:avLst>
            </a:prstGeom>
            <a:solidFill>
              <a:schemeClr val="accent4">
                <a:lumMod val="5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4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2" name="Trapezoid 6"/>
            <p:cNvSpPr/>
            <p:nvPr/>
          </p:nvSpPr>
          <p:spPr>
            <a:xfrm rot="16200000">
              <a:off x="1161985" y="3860375"/>
              <a:ext cx="650528" cy="157188"/>
            </a:xfrm>
            <a:prstGeom prst="trapezoid">
              <a:avLst>
                <a:gd name="adj" fmla="val 69837"/>
              </a:avLst>
            </a:prstGeom>
            <a:solidFill>
              <a:schemeClr val="accent5">
                <a:lumMod val="5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4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1" name="Trapezoid 5"/>
            <p:cNvSpPr/>
            <p:nvPr/>
          </p:nvSpPr>
          <p:spPr>
            <a:xfrm rot="16200000">
              <a:off x="1181374" y="4580619"/>
              <a:ext cx="650528" cy="157188"/>
            </a:xfrm>
            <a:prstGeom prst="trapezoid">
              <a:avLst>
                <a:gd name="adj" fmla="val 69837"/>
              </a:avLst>
            </a:prstGeom>
            <a:solidFill>
              <a:schemeClr val="accent2">
                <a:lumMod val="5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4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4" name="Trapezoid 8"/>
            <p:cNvSpPr/>
            <p:nvPr/>
          </p:nvSpPr>
          <p:spPr>
            <a:xfrm rot="16200000">
              <a:off x="1180886" y="2503399"/>
              <a:ext cx="633151" cy="130370"/>
            </a:xfrm>
            <a:prstGeom prst="trapezoid">
              <a:avLst>
                <a:gd name="adj" fmla="val 69837"/>
              </a:avLst>
            </a:prstGeom>
            <a:solidFill>
              <a:schemeClr val="accent3">
                <a:lumMod val="50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4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5" name="Pentagon 9"/>
            <p:cNvSpPr/>
            <p:nvPr/>
          </p:nvSpPr>
          <p:spPr>
            <a:xfrm>
              <a:off x="1441066" y="2318873"/>
              <a:ext cx="9270249" cy="432000"/>
            </a:xfrm>
            <a:prstGeom prst="homePlate">
              <a:avLst>
                <a:gd name="adj" fmla="val 36274"/>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4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6" name="Pentagon 10"/>
            <p:cNvSpPr/>
            <p:nvPr/>
          </p:nvSpPr>
          <p:spPr>
            <a:xfrm>
              <a:off x="1441066" y="3037804"/>
              <a:ext cx="9270249" cy="432000"/>
            </a:xfrm>
            <a:prstGeom prst="homePlate">
              <a:avLst>
                <a:gd name="adj" fmla="val 36274"/>
              </a:avLst>
            </a:prstGeom>
            <a:solidFill>
              <a:schemeClr val="accent2"/>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4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7" name="Pentagon 11"/>
            <p:cNvSpPr/>
            <p:nvPr/>
          </p:nvSpPr>
          <p:spPr>
            <a:xfrm>
              <a:off x="1427895" y="3715936"/>
              <a:ext cx="9270249" cy="432000"/>
            </a:xfrm>
            <a:prstGeom prst="homePlate">
              <a:avLst>
                <a:gd name="adj" fmla="val 36274"/>
              </a:avLst>
            </a:prstGeom>
            <a:solidFill>
              <a:schemeClr val="accent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4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39" name="Rectangle 33"/>
            <p:cNvSpPr/>
            <p:nvPr/>
          </p:nvSpPr>
          <p:spPr>
            <a:xfrm>
              <a:off x="3117006" y="2305297"/>
              <a:ext cx="6153930" cy="396134"/>
            </a:xfrm>
            <a:prstGeom prst="rect">
              <a:avLst/>
            </a:prstGeom>
          </p:spPr>
          <p:txBody>
            <a:bodyPr wrap="square">
              <a:spAutoFit/>
            </a:bodyPr>
            <a:lstStyle/>
            <a:p>
              <a:pPr algn="ctr">
                <a:lnSpc>
                  <a:spcPct val="120000"/>
                </a:lnSpc>
              </a:pPr>
              <a:r>
                <a:rPr lang="en-US" altLang="zh-CN"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Arial" panose="020B0604020202020204" pitchFamily="34" charset="0"/>
                </a:rPr>
                <a:t>K/DOQI</a:t>
              </a:r>
              <a:r>
                <a:rPr lang="zh-CN" altLang="en-US"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Arial" panose="020B0604020202020204" pitchFamily="34" charset="0"/>
                </a:rPr>
                <a:t>慢性肾病儿童骨代谢与疾病临床实践指南</a:t>
              </a:r>
            </a:p>
          </p:txBody>
        </p:sp>
        <p:sp>
          <p:nvSpPr>
            <p:cNvPr id="41" name="TextBox 191"/>
            <p:cNvSpPr txBox="1"/>
            <p:nvPr/>
          </p:nvSpPr>
          <p:spPr>
            <a:xfrm>
              <a:off x="1713899" y="2387954"/>
              <a:ext cx="269203" cy="327077"/>
            </a:xfrm>
            <a:prstGeom prst="rect">
              <a:avLst/>
            </a:prstGeom>
            <a:noFill/>
            <a:effectLst/>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14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1</a:t>
              </a:r>
            </a:p>
          </p:txBody>
        </p:sp>
        <p:sp>
          <p:nvSpPr>
            <p:cNvPr id="44" name="Rectangle 38"/>
            <p:cNvSpPr/>
            <p:nvPr/>
          </p:nvSpPr>
          <p:spPr>
            <a:xfrm>
              <a:off x="3084433" y="3053662"/>
              <a:ext cx="6768751" cy="396583"/>
            </a:xfrm>
            <a:prstGeom prst="rect">
              <a:avLst/>
            </a:prstGeom>
          </p:spPr>
          <p:txBody>
            <a:bodyPr wrap="square">
              <a:spAutoFit/>
            </a:bodyPr>
            <a:lstStyle/>
            <a:p>
              <a:pPr algn="ctr">
                <a:lnSpc>
                  <a:spcPct val="120000"/>
                </a:lnSpc>
              </a:pPr>
              <a:r>
                <a:rPr lang="en-US" altLang="zh-CN"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Arial" panose="020B0604020202020204" pitchFamily="34" charset="0"/>
                </a:rPr>
                <a:t>2017kdigoCKD-MBD</a:t>
              </a:r>
              <a:r>
                <a:rPr lang="zh-CN" altLang="en-US" b="1"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Arial" panose="020B0604020202020204" pitchFamily="34" charset="0"/>
                </a:rPr>
                <a:t>的诊断、评估、预防和治疗临床实践指南</a:t>
              </a:r>
            </a:p>
          </p:txBody>
        </p:sp>
        <p:sp>
          <p:nvSpPr>
            <p:cNvPr id="45" name="Rectangle 39"/>
            <p:cNvSpPr/>
            <p:nvPr/>
          </p:nvSpPr>
          <p:spPr>
            <a:xfrm>
              <a:off x="1799586" y="3688333"/>
              <a:ext cx="9270249" cy="396134"/>
            </a:xfrm>
            <a:prstGeom prst="rect">
              <a:avLst/>
            </a:prstGeom>
          </p:spPr>
          <p:txBody>
            <a:bodyPr wrap="square">
              <a:spAutoFit/>
            </a:bodyPr>
            <a:lstStyle/>
            <a:p>
              <a:pPr algn="ctr">
                <a:lnSpc>
                  <a:spcPct val="120000"/>
                </a:lnSpc>
              </a:pPr>
              <a:r>
                <a:rPr lang="en-US" altLang="zh-CN"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cs typeface="+mn-ea"/>
                  <a:sym typeface="Arial" panose="020B0604020202020204" pitchFamily="34" charset="0"/>
                </a:rPr>
                <a:t>2017ESPN</a:t>
              </a:r>
              <a:r>
                <a:rPr lang="zh-CN" altLang="en-US"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cs typeface="+mn-ea"/>
                  <a:sym typeface="Arial" panose="020B0604020202020204" pitchFamily="34" charset="0"/>
                </a:rPr>
                <a:t>临床实践建议</a:t>
              </a:r>
              <a:r>
                <a:rPr lang="en-US" altLang="zh-CN"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cs typeface="+mn-ea"/>
                  <a:sym typeface="Arial" panose="020B0604020202020204" pitchFamily="34" charset="0"/>
                </a:rPr>
                <a:t>:</a:t>
              </a:r>
              <a:r>
                <a:rPr lang="zh-CN" altLang="en-US"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cs typeface="+mn-ea"/>
                  <a:sym typeface="Arial" panose="020B0604020202020204" pitchFamily="34" charset="0"/>
                </a:rPr>
                <a:t>儿童</a:t>
              </a:r>
              <a:r>
                <a:rPr lang="en-US" altLang="zh-CN"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cs typeface="+mn-ea"/>
                  <a:sym typeface="Arial" panose="020B0604020202020204" pitchFamily="34" charset="0"/>
                </a:rPr>
                <a:t>2-5</a:t>
              </a:r>
              <a:r>
                <a:rPr lang="zh-CN" altLang="en-US"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cs typeface="+mn-ea"/>
                  <a:sym typeface="Arial" panose="020B0604020202020204" pitchFamily="34" charset="0"/>
                </a:rPr>
                <a:t>期慢性肾病和透析患者应用活性维生素</a:t>
              </a:r>
              <a:r>
                <a:rPr lang="en-US" altLang="zh-CN"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cs typeface="+mn-ea"/>
                  <a:sym typeface="Arial" panose="020B0604020202020204" pitchFamily="34" charset="0"/>
                </a:rPr>
                <a:t>D</a:t>
              </a:r>
              <a:r>
                <a:rPr lang="zh-CN" altLang="en-US" b="1" dirty="0">
                  <a:solidFill>
                    <a:schemeClr val="bg1"/>
                  </a:solidFill>
                  <a:effectLst>
                    <a:outerShdw blurRad="38100" dist="38100" dir="2700000" algn="tl">
                      <a:srgbClr val="000000">
                        <a:alpha val="43137"/>
                      </a:srgbClr>
                    </a:outerShdw>
                  </a:effectLst>
                  <a:latin typeface="Arial" panose="020B0604020202020204" pitchFamily="34" charset="0"/>
                  <a:ea typeface="微软雅黑" panose="020B0503020204020204" pitchFamily="34" charset="-122"/>
                  <a:cs typeface="+mn-ea"/>
                  <a:sym typeface="Arial" panose="020B0604020202020204" pitchFamily="34" charset="0"/>
                </a:rPr>
                <a:t>类似物治疗</a:t>
              </a:r>
            </a:p>
          </p:txBody>
        </p:sp>
        <p:sp>
          <p:nvSpPr>
            <p:cNvPr id="46" name="Rectangle 40"/>
            <p:cNvSpPr/>
            <p:nvPr/>
          </p:nvSpPr>
          <p:spPr>
            <a:xfrm>
              <a:off x="3384977" y="4450604"/>
              <a:ext cx="6153930" cy="328551"/>
            </a:xfrm>
            <a:prstGeom prst="rect">
              <a:avLst/>
            </a:prstGeom>
          </p:spPr>
          <p:txBody>
            <a:bodyPr wrap="square">
              <a:spAutoFit/>
            </a:bodyPr>
            <a:lstStyle/>
            <a:p>
              <a:pPr algn="ctr">
                <a:lnSpc>
                  <a:spcPct val="120000"/>
                </a:lnSpc>
              </a:pPr>
              <a:r>
                <a:rPr lang="en-US" altLang="zh-CN" sz="14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2019</a:t>
              </a:r>
              <a:r>
                <a:rPr lang="zh-CN" altLang="en-US" sz="1400"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中国慢性肾脏病矿物质和骨异常诊治指南</a:t>
              </a:r>
            </a:p>
          </p:txBody>
        </p:sp>
        <p:sp>
          <p:nvSpPr>
            <p:cNvPr id="38" name="Pentagon 12"/>
            <p:cNvSpPr/>
            <p:nvPr/>
          </p:nvSpPr>
          <p:spPr>
            <a:xfrm>
              <a:off x="1413847" y="4435962"/>
              <a:ext cx="9270249" cy="432000"/>
            </a:xfrm>
            <a:prstGeom prst="homePlate">
              <a:avLst>
                <a:gd name="adj" fmla="val 36274"/>
              </a:avLst>
            </a:prstGeom>
            <a:solidFill>
              <a:schemeClr val="accent4"/>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4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0" name="Pentagon 12"/>
            <p:cNvSpPr/>
            <p:nvPr/>
          </p:nvSpPr>
          <p:spPr>
            <a:xfrm>
              <a:off x="1447651" y="5804278"/>
              <a:ext cx="9270249" cy="432000"/>
            </a:xfrm>
            <a:prstGeom prst="homePlate">
              <a:avLst>
                <a:gd name="adj" fmla="val 36274"/>
              </a:avLst>
            </a:prstGeom>
            <a:solidFill>
              <a:schemeClr val="accent4"/>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40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9" name="Pentagon 11"/>
            <p:cNvSpPr/>
            <p:nvPr/>
          </p:nvSpPr>
          <p:spPr>
            <a:xfrm>
              <a:off x="1441064" y="5128541"/>
              <a:ext cx="9270249" cy="432000"/>
            </a:xfrm>
            <a:prstGeom prst="homePlate">
              <a:avLst>
                <a:gd name="adj" fmla="val 36274"/>
              </a:avLst>
            </a:prstGeom>
            <a:solidFill>
              <a:schemeClr val="accent3"/>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en-US" sz="14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8" name="矩形: 圆角 4"/>
            <p:cNvSpPr txBox="1"/>
            <p:nvPr/>
          </p:nvSpPr>
          <p:spPr>
            <a:xfrm>
              <a:off x="3778655" y="4480047"/>
              <a:ext cx="5044052" cy="357284"/>
            </a:xfrm>
            <a:prstGeom prst="rect">
              <a:avLst/>
            </a:prstGeom>
            <a:noFill/>
            <a:ln>
              <a:noFill/>
            </a:ln>
          </p:spPr>
          <p:style>
            <a:lnRef idx="0">
              <a:scrgbClr r="0" g="0" b="0"/>
            </a:lnRef>
            <a:fillRef idx="0">
              <a:scrgbClr r="0" g="0" b="0"/>
            </a:fillRef>
            <a:effectRef idx="0">
              <a:scrgbClr r="0" g="0" b="0"/>
            </a:effectRef>
            <a:fontRef idx="minor">
              <a:schemeClr val="lt1"/>
            </a:fontRef>
          </p:style>
          <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altLang="zh-CN"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2019</a:t>
              </a:r>
              <a:r>
                <a:rPr lang="zh-CN" altLang="en-US"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中国慢性肾脏病矿物质和骨异常诊治指南</a:t>
              </a:r>
              <a:endParaRPr lang="zh-CN" altLang="en-US" b="1" kern="12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70" name="文本框 69"/>
            <p:cNvSpPr txBox="1"/>
            <p:nvPr/>
          </p:nvSpPr>
          <p:spPr>
            <a:xfrm>
              <a:off x="4290977" y="5177995"/>
              <a:ext cx="6426924" cy="341632"/>
            </a:xfrm>
            <a:prstGeom prst="rect">
              <a:avLst/>
            </a:prstGeom>
            <a:noFill/>
          </p:spPr>
          <p:txBody>
            <a:bodyPr wrap="square">
              <a:spAutoFit/>
            </a:bodyPr>
            <a:lstStyle/>
            <a:p>
              <a:pPr marL="0" lvl="0" indent="0" algn="l" defTabSz="1111250">
                <a:lnSpc>
                  <a:spcPct val="90000"/>
                </a:lnSpc>
                <a:spcBef>
                  <a:spcPct val="0"/>
                </a:spcBef>
                <a:spcAft>
                  <a:spcPct val="35000"/>
                </a:spcAft>
                <a:buNone/>
              </a:pPr>
              <a:r>
                <a:rPr lang="zh-CN" altLang="en-US" sz="1800" b="1" kern="12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甲状旁腺功能减退症临床诊疗指南</a:t>
              </a:r>
            </a:p>
          </p:txBody>
        </p:sp>
        <p:sp>
          <p:nvSpPr>
            <p:cNvPr id="71" name="矩形: 圆角 4"/>
            <p:cNvSpPr txBox="1"/>
            <p:nvPr>
              <p:custDataLst>
                <p:tags r:id="rId1"/>
              </p:custDataLst>
            </p:nvPr>
          </p:nvSpPr>
          <p:spPr>
            <a:xfrm>
              <a:off x="4053768" y="5804278"/>
              <a:ext cx="4226837" cy="357284"/>
            </a:xfrm>
            <a:prstGeom prst="rect">
              <a:avLst/>
            </a:prstGeom>
            <a:noFill/>
            <a:ln>
              <a:noFill/>
            </a:ln>
          </p:spPr>
          <p:style>
            <a:lnRef idx="0">
              <a:scrgbClr r="0" g="0" b="0"/>
            </a:lnRef>
            <a:fillRef idx="0">
              <a:scrgbClr r="0" g="0" b="0"/>
            </a:fillRef>
            <a:effectRef idx="0">
              <a:scrgbClr r="0" g="0" b="0"/>
            </a:effectRef>
            <a:fontRef idx="minor">
              <a:schemeClr val="lt1"/>
            </a:fontRef>
          </p:style>
          <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altLang="zh-CN" b="1" kern="12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2018</a:t>
              </a:r>
              <a:r>
                <a:rPr lang="zh-CN" altLang="en-US" b="1" kern="12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维生素</a:t>
              </a:r>
              <a:r>
                <a:rPr lang="en-US" altLang="zh-CN" b="1" kern="12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D</a:t>
              </a:r>
              <a:r>
                <a:rPr lang="zh-CN" altLang="en-US" b="1" kern="12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及其类似物临床应用共识</a:t>
              </a:r>
            </a:p>
          </p:txBody>
        </p:sp>
      </p:grpSp>
      <p:sp>
        <p:nvSpPr>
          <p:cNvPr id="74" name="TextBox 191"/>
          <p:cNvSpPr txBox="1"/>
          <p:nvPr/>
        </p:nvSpPr>
        <p:spPr>
          <a:xfrm>
            <a:off x="1763474" y="3102255"/>
            <a:ext cx="284052" cy="327077"/>
          </a:xfrm>
          <a:prstGeom prst="rect">
            <a:avLst/>
          </a:prstGeom>
          <a:noFill/>
          <a:effectLst/>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14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2</a:t>
            </a:r>
          </a:p>
        </p:txBody>
      </p:sp>
      <p:sp>
        <p:nvSpPr>
          <p:cNvPr id="75" name="TextBox 191"/>
          <p:cNvSpPr txBox="1"/>
          <p:nvPr/>
        </p:nvSpPr>
        <p:spPr>
          <a:xfrm>
            <a:off x="1756870" y="3794204"/>
            <a:ext cx="284052" cy="327077"/>
          </a:xfrm>
          <a:prstGeom prst="rect">
            <a:avLst/>
          </a:prstGeom>
          <a:noFill/>
          <a:effectLst/>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14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3</a:t>
            </a:r>
          </a:p>
        </p:txBody>
      </p:sp>
      <p:sp>
        <p:nvSpPr>
          <p:cNvPr id="76" name="TextBox 191"/>
          <p:cNvSpPr txBox="1"/>
          <p:nvPr/>
        </p:nvSpPr>
        <p:spPr>
          <a:xfrm>
            <a:off x="1737793" y="4495674"/>
            <a:ext cx="284052" cy="327077"/>
          </a:xfrm>
          <a:prstGeom prst="rect">
            <a:avLst/>
          </a:prstGeom>
          <a:noFill/>
          <a:effectLst/>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14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4</a:t>
            </a:r>
          </a:p>
        </p:txBody>
      </p:sp>
      <p:sp>
        <p:nvSpPr>
          <p:cNvPr id="77" name="TextBox 191"/>
          <p:cNvSpPr txBox="1"/>
          <p:nvPr/>
        </p:nvSpPr>
        <p:spPr>
          <a:xfrm>
            <a:off x="1750162" y="5177995"/>
            <a:ext cx="284052" cy="327077"/>
          </a:xfrm>
          <a:prstGeom prst="rect">
            <a:avLst/>
          </a:prstGeom>
          <a:noFill/>
          <a:effectLst/>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14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5</a:t>
            </a:r>
          </a:p>
        </p:txBody>
      </p:sp>
      <p:sp>
        <p:nvSpPr>
          <p:cNvPr id="78" name="TextBox 191"/>
          <p:cNvSpPr txBox="1"/>
          <p:nvPr/>
        </p:nvSpPr>
        <p:spPr>
          <a:xfrm>
            <a:off x="1714045" y="5843880"/>
            <a:ext cx="284052" cy="327077"/>
          </a:xfrm>
          <a:prstGeom prst="rect">
            <a:avLst/>
          </a:prstGeom>
          <a:noFill/>
          <a:effectLst/>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en-US" sz="1400" b="1" dirty="0">
                <a:solidFill>
                  <a:schemeClr val="bg1"/>
                </a:solidFill>
                <a:latin typeface="Arial" panose="020B0604020202020204" pitchFamily="34" charset="0"/>
                <a:ea typeface="微软雅黑" panose="020B0503020204020204" pitchFamily="34" charset="-122"/>
                <a:cs typeface="+mn-ea"/>
                <a:sym typeface="Arial" panose="020B0604020202020204" pitchFamily="34" charset="0"/>
              </a:rPr>
              <a:t>6</a:t>
            </a:r>
          </a:p>
        </p:txBody>
      </p:sp>
      <p:pic>
        <p:nvPicPr>
          <p:cNvPr id="79" name="图片 78"/>
          <p:cNvPicPr>
            <a:picLocks noChangeAspect="1"/>
          </p:cNvPicPr>
          <p:nvPr/>
        </p:nvPicPr>
        <p:blipFill>
          <a:blip r:embed="rId4"/>
          <a:stretch>
            <a:fillRect/>
          </a:stretch>
        </p:blipFill>
        <p:spPr>
          <a:xfrm>
            <a:off x="12045999" y="87933"/>
            <a:ext cx="633413" cy="625961"/>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9E7965BD-BA7C-4284-B303-3DF26FF20985"/>
  <p:tag name="ISPRING_SCORM_RATE_SLIDES" val="1"/>
  <p:tag name="ISPRINGONLINEFOLDERID" val="0"/>
  <p:tag name="ISPRINGONLINEFOLDERPATH" val="Content List"/>
  <p:tag name="ISPRINGCLOUDFOLDERID" val="0"/>
  <p:tag name="ISPRINGCLOUDFOLDERPATH" val="Repository"/>
  <p:tag name="ISPRING_PLAYERS_CUSTOMIZATION" val="UEsDBBQAAgAIAEOUV0cNwDEewAEAANoDAAAPAAAAbm9uZS9wbGF5ZXIueG1spZJPb9QwEMXPW6nfIfK9dpYKUa0cekDKiaJKC4jbyptME1PHDp4Ju/vtmfzZpFuQQOKQaPIy72fPs/X9sXHJT4hog8/EWqYiAV+E0voqE18+5zd34v799ZVunTlBTGyZCR88iKQELKJtiX2PhupMvBAkQ0XCL4+bI9pM1ETtRqnD4SAPtzLESr1J07X69vBxW9TQmBvrkYwvmLvs5VYkbbQhWjpl4l0qrq9WA/ICZ5F7fIXBdf3KKIvQqDYCgieIatz2bN3Q3838NMErOrWAgkdfDbPvTfH8EMrOAfbaSo9tWyDqCYO20rSx6zufYCwyMTbsGkA0FaB0vhJq9Ko/mPWTM1hPHLzA9ty22zuLNYsjfejeLerubBmyVxNHXYJ0M0wwnGLeOZeDoS5CKZIIPzrLVd5jv85HkK7FuJzn7h0+Wy/xULDGVW4KCvH0gR18JFOUco5ejtHLwdTbh+ITF49TnNsFMgezhKBratzbf86j7/6fOEp4Mp0jcV7B+hKOueW/BA2PQsAz9pqk1sl+tTOVd9ftmxdX40Iadzdl8R1FQiZWwNewNGTUos8w9Zqm1fg5JTTHotXv91JPRC5/AVBLAQIAABQAAgAIAEOUV0cNwDEewAEAANoDAAAPAAAAAAAAAAEAAAAAAAAAAABub25lL3BsYXllci54bWxQSwUGAAAAAAEAAQA9AAAA7QEAAAAA"/>
  <p:tag name="ISPRING_OUTPUT_FOLDER" val="C:\Users\Administrator\Desktop"/>
  <p:tag name="ISPRING_SCORM_PASSING_SCORE" val="100.000000"/>
  <p:tag name="ISPRING_SCORM_ENDPOINT" val="&lt;endpoint&gt;&lt;enable&gt;0&lt;/enable&gt;&lt;lrs&gt;http://&lt;/lrs&gt;&lt;auth&gt;0&lt;/auth&gt;&lt;login&gt;&lt;/login&gt;&lt;password&gt;&lt;/password&gt;&lt;key&gt;&lt;/key&gt;&lt;name&gt;&lt;/name&gt;&lt;email&gt;&lt;/email&gt;&lt;/endpoint&gt;&#10;"/>
  <p:tag name="ISPRING_PRESENTATION_TITLE" val="bt218"/>
  <p:tag name="KSO_WPP_MARK_KEY" val="315ec176-918f-4e4d-a8b9-37a76ba6a55b"/>
  <p:tag name="COMMONDATA" val="eyJoZGlkIjoiY2MwMWZkYTA2NDFmMWUwNzc0ZGZlNDVhOTBlMTU4MTUifQ=="/>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OTHERS"/>
  <p:tag name="ID" val="553512"/>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OTHERS"/>
  <p:tag name="ID" val="553512"/>
</p:tagLst>
</file>

<file path=ppt/tags/tag61.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1"/>
</p:tagLst>
</file>

<file path=ppt/tags/tag62.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2"/>
</p:tagLst>
</file>

<file path=ppt/tags/tag63.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3"/>
</p:tagLst>
</file>

<file path=ppt/tags/tag64.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4"/>
</p:tagLst>
</file>

<file path=ppt/tags/tag65.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4"/>
</p:tagLst>
</file>

<file path=ppt/tags/tag66.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ENTRY"/>
  <p:tag name="ID" val="553512"/>
  <p:tag name="MH_ORDER" val="4"/>
</p:tagLst>
</file>

<file path=ppt/tags/tag67.xml><?xml version="1.0" encoding="utf-8"?>
<p:tagLst xmlns:a="http://schemas.openxmlformats.org/drawingml/2006/main" xmlns:r="http://schemas.openxmlformats.org/officeDocument/2006/relationships" xmlns:p="http://schemas.openxmlformats.org/presentationml/2006/main">
  <p:tag name="KSO_WM_UNIT_TABLE_BEAUTIFY" val="smartTable{8630398d-63b5-46d3-bdfa-d23f0ab9933b}"/>
  <p:tag name="TABLE_ENDDRAG_ORIGIN_RECT" val="812*449"/>
  <p:tag name="TABLE_ENDDRAG_RECT" val="82*57*812*449"/>
</p:tagLst>
</file>

<file path=ppt/tags/tag68.xml><?xml version="1.0" encoding="utf-8"?>
<p:tagLst xmlns:a="http://schemas.openxmlformats.org/drawingml/2006/main" xmlns:r="http://schemas.openxmlformats.org/officeDocument/2006/relationships" xmlns:p="http://schemas.openxmlformats.org/presentationml/2006/main">
  <p:tag name="KSO_WM_UNIT_TABLE_BEAUTIFY" val="smartTable{7ab94af7-5c22-4f80-b5fb-21e25cae9101}"/>
</p:tagLst>
</file>

<file path=ppt/tags/tag69.xml><?xml version="1.0" encoding="utf-8"?>
<p:tagLst xmlns:a="http://schemas.openxmlformats.org/drawingml/2006/main" xmlns:r="http://schemas.openxmlformats.org/officeDocument/2006/relationships" xmlns:p="http://schemas.openxmlformats.org/presentationml/2006/main">
  <p:tag name="KSO_WM_UNIT_TABLE_BEAUTIFY" val="smartTable{682d44f8-c8f5-40c8-a75a-3aa96b911edb}"/>
  <p:tag name="TABLE_ENDDRAG_ORIGIN_RECT" val="447*220"/>
  <p:tag name="TABLE_ENDDRAG_RECT" val="9*143*447*220"/>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KSO_WM_UNIT_TABLE_BEAUTIFY" val="smartTable{4b3216be-b123-40d3-9ad2-d5d8ac3e0c11}"/>
</p:tagLst>
</file>

<file path=ppt/tags/tag71.xml><?xml version="1.0" encoding="utf-8"?>
<p:tagLst xmlns:a="http://schemas.openxmlformats.org/drawingml/2006/main" xmlns:r="http://schemas.openxmlformats.org/officeDocument/2006/relationships" xmlns:p="http://schemas.openxmlformats.org/presentationml/2006/main">
  <p:tag name="KSO_WM_UNIT_TABLE_BEAUTIFY" val="smartTable{afd0af4b-f90f-4733-95e4-5de4a36a8d3a}"/>
  <p:tag name="KSO_WM_BEAUTIFY_FLAG" val=""/>
</p:tagLst>
</file>

<file path=ppt/tags/tag7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www.2ppt.com">
  <a:themeElements>
    <a:clrScheme name="自定义 132">
      <a:dk1>
        <a:sysClr val="windowText" lastClr="000000"/>
      </a:dk1>
      <a:lt1>
        <a:sysClr val="window" lastClr="FFFFFF"/>
      </a:lt1>
      <a:dk2>
        <a:srgbClr val="44546A"/>
      </a:dk2>
      <a:lt2>
        <a:srgbClr val="E7E6E6"/>
      </a:lt2>
      <a:accent1>
        <a:srgbClr val="169274"/>
      </a:accent1>
      <a:accent2>
        <a:srgbClr val="A5A5A5"/>
      </a:accent2>
      <a:accent3>
        <a:srgbClr val="169274"/>
      </a:accent3>
      <a:accent4>
        <a:srgbClr val="A5A5A5"/>
      </a:accent4>
      <a:accent5>
        <a:srgbClr val="169274"/>
      </a:accent5>
      <a:accent6>
        <a:srgbClr val="A5A5A5"/>
      </a:accent6>
      <a:hlink>
        <a:srgbClr val="169274"/>
      </a:hlink>
      <a:folHlink>
        <a:srgbClr val="A5A5A5"/>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活力">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2143</Words>
  <Application>Microsoft Office PowerPoint</Application>
  <PresentationFormat>自定义</PresentationFormat>
  <Paragraphs>192</Paragraphs>
  <Slides>12</Slides>
  <Notes>12</Notes>
  <HiddenSlides>0</HiddenSlides>
  <MMClips>0</MMClips>
  <ScaleCrop>false</ScaleCrop>
  <HeadingPairs>
    <vt:vector size="6" baseType="variant">
      <vt:variant>
        <vt:lpstr>已用的字体</vt:lpstr>
      </vt:variant>
      <vt:variant>
        <vt:i4>5</vt:i4>
      </vt:variant>
      <vt:variant>
        <vt:lpstr>主题</vt:lpstr>
      </vt:variant>
      <vt:variant>
        <vt:i4>2</vt:i4>
      </vt:variant>
      <vt:variant>
        <vt:lpstr>幻灯片标题</vt:lpstr>
      </vt:variant>
      <vt:variant>
        <vt:i4>12</vt:i4>
      </vt:variant>
    </vt:vector>
  </HeadingPairs>
  <TitlesOfParts>
    <vt:vector size="19" baseType="lpstr">
      <vt:lpstr>微软雅黑</vt:lpstr>
      <vt:lpstr>Arial</vt:lpstr>
      <vt:lpstr>Calibri</vt:lpstr>
      <vt:lpstr>Calibri Light</vt:lpstr>
      <vt:lpstr>Wingdings</vt:lpstr>
      <vt:lpstr>www.2ppt.com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www.2ppt.com-爱PPT提供资源下载</dc:title>
  <dc:subject>www.2ppt.com-爱PPT提供资源下载</dc:subject>
  <dc:creator/>
  <dc:description>www.2ppt.com-爱PPT提供资源下载</dc:description>
  <cp:lastModifiedBy/>
  <cp:revision>3</cp:revision>
  <dcterms:created xsi:type="dcterms:W3CDTF">2021-07-12T03:45:00Z</dcterms:created>
  <dcterms:modified xsi:type="dcterms:W3CDTF">2023-07-14T01:29:46Z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207EC7A811474A39B26795EDD424A96C</vt:lpwstr>
  </property>
  <property fmtid="{D5CDD505-2E9C-101B-9397-08002B2CF9AE}" pid="3" name="KSOProductBuildVer">
    <vt:lpwstr>2052-11.1.0.14309</vt:lpwstr>
  </property>
</Properties>
</file>