
<file path=[Content_Types].xml><?xml version="1.0" encoding="utf-8"?>
<Types xmlns="http://schemas.openxmlformats.org/package/2006/content-types">
  <Default Extension="xml" ContentType="application/xml"/>
  <Default Extension="jpeg" ContentType="image/jpeg"/>
  <Default Extension="JPG" ContentType="image/.jpg"/>
  <Default Extension="vml" ContentType="application/vnd.openxmlformats-officedocument.vmlDrawing"/>
  <Default Extension="bin" ContentType="application/vnd.openxmlformats-officedocument.oleObject"/>
  <Default Extension="emf" ContentType="image/x-emf"/>
  <Default Extension="png" ContentType="image/png"/>
  <Default Extension="rels" ContentType="application/vnd.openxmlformats-package.relationship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media/image5.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8.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3" r:id="rId3"/>
    <p:sldMasterId id="2147483659" r:id="rId4"/>
    <p:sldMasterId id="2147483665" r:id="rId5"/>
    <p:sldMasterId id="2147483671" r:id="rId6"/>
  </p:sldMasterIdLst>
  <p:notesMasterIdLst>
    <p:notesMasterId r:id="rId18"/>
  </p:notesMasterIdLst>
  <p:handoutMasterIdLst>
    <p:handoutMasterId r:id="rId19"/>
  </p:handoutMasterIdLst>
  <p:sldIdLst>
    <p:sldId id="335" r:id="rId7"/>
    <p:sldId id="628" r:id="rId8"/>
    <p:sldId id="343" r:id="rId9"/>
    <p:sldId id="655" r:id="rId10"/>
    <p:sldId id="630" r:id="rId11"/>
    <p:sldId id="636" r:id="rId12"/>
    <p:sldId id="657" r:id="rId13"/>
    <p:sldId id="656" r:id="rId14"/>
    <p:sldId id="652" r:id="rId15"/>
    <p:sldId id="634" r:id="rId16"/>
    <p:sldId id="654" r:id="rId17"/>
  </p:sldIdLst>
  <p:sldSz cx="12192000" cy="6858000"/>
  <p:notesSz cx="6858000" cy="9144000"/>
  <p:custDataLst>
    <p:tags r:id="rId26"/>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75" userDrawn="1">
          <p15:clr>
            <a:srgbClr val="A4A3A4"/>
          </p15:clr>
        </p15:guide>
        <p15:guide id="3" orient="horz" pos="873" userDrawn="1">
          <p15:clr>
            <a:srgbClr val="A4A3A4"/>
          </p15:clr>
        </p15:guide>
        <p15:guide id="4" orient="horz" pos="19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5EB8"/>
    <a:srgbClr val="0F2D79"/>
    <a:srgbClr val="0D0E12"/>
    <a:srgbClr val="3F66E2"/>
    <a:srgbClr val="132C7B"/>
    <a:srgbClr val="0B1A49"/>
    <a:srgbClr val="021C14"/>
    <a:srgbClr val="1025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18" autoAdjust="0"/>
    <p:restoredTop sz="95214" autoAdjust="0"/>
  </p:normalViewPr>
  <p:slideViewPr>
    <p:cSldViewPr snapToGrid="0" showGuides="1">
      <p:cViewPr varScale="1">
        <p:scale>
          <a:sx n="91" d="100"/>
          <a:sy n="91" d="100"/>
        </p:scale>
        <p:origin x="141" y="40"/>
      </p:cViewPr>
      <p:guideLst>
        <p:guide pos="3875"/>
        <p:guide orient="horz" pos="873"/>
        <p:guide orient="horz" pos="1917"/>
      </p:guideLst>
    </p:cSldViewPr>
  </p:slideViewPr>
  <p:notesTextViewPr>
    <p:cViewPr>
      <p:scale>
        <a:sx n="1" d="1"/>
        <a:sy n="1" d="1"/>
      </p:scale>
      <p:origin x="0" y="0"/>
    </p:cViewPr>
  </p:notesTextViewPr>
  <p:sorterViewPr>
    <p:cViewPr varScale="1">
      <p:scale>
        <a:sx n="1" d="1"/>
        <a:sy n="1" d="1"/>
      </p:scale>
      <p:origin x="0" y="-2587"/>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8" Type="http://schemas.openxmlformats.org/officeDocument/2006/relationships/slide" Target="slides/slide2.xml"/><Relationship Id="rId7" Type="http://schemas.openxmlformats.org/officeDocument/2006/relationships/slide" Target="slides/slide1.xml"/><Relationship Id="rId6" Type="http://schemas.openxmlformats.org/officeDocument/2006/relationships/slideMaster" Target="slideMasters/slideMaster5.xml"/><Relationship Id="rId5" Type="http://schemas.openxmlformats.org/officeDocument/2006/relationships/slideMaster" Target="slideMasters/slideMaster4.xml"/><Relationship Id="rId4" Type="http://schemas.openxmlformats.org/officeDocument/2006/relationships/slideMaster" Target="slideMasters/slideMaster3.xml"/><Relationship Id="rId3" Type="http://schemas.openxmlformats.org/officeDocument/2006/relationships/slideMaster" Target="slideMasters/slideMaster2.xml"/><Relationship Id="rId26" Type="http://schemas.openxmlformats.org/officeDocument/2006/relationships/tags" Target="tags/tag38.xml"/><Relationship Id="rId25" Type="http://schemas.openxmlformats.org/officeDocument/2006/relationships/customXml" Target="../customXml/item3.xml"/><Relationship Id="rId24" Type="http://schemas.openxmlformats.org/officeDocument/2006/relationships/customXml" Target="../customXml/item2.xml"/><Relationship Id="rId23" Type="http://schemas.openxmlformats.org/officeDocument/2006/relationships/customXml" Target="../customXml/item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handoutMaster" Target="handoutMasters/handoutMaster1.xml"/><Relationship Id="rId18" Type="http://schemas.openxmlformats.org/officeDocument/2006/relationships/notesMaster" Target="notesMasters/notesMaster1.xml"/><Relationship Id="rId17" Type="http://schemas.openxmlformats.org/officeDocument/2006/relationships/slide" Target="slides/slide11.xml"/><Relationship Id="rId16" Type="http://schemas.openxmlformats.org/officeDocument/2006/relationships/slide" Target="slides/slide10.xml"/><Relationship Id="rId15" Type="http://schemas.openxmlformats.org/officeDocument/2006/relationships/slide" Target="slides/slide9.xml"/><Relationship Id="rId14" Type="http://schemas.openxmlformats.org/officeDocument/2006/relationships/slide" Target="slides/slide8.xml"/><Relationship Id="rId13" Type="http://schemas.openxmlformats.org/officeDocument/2006/relationships/slide" Target="slides/slide7.xml"/><Relationship Id="rId12" Type="http://schemas.openxmlformats.org/officeDocument/2006/relationships/slide" Target="slides/slide6.xml"/><Relationship Id="rId11" Type="http://schemas.openxmlformats.org/officeDocument/2006/relationships/slide" Target="slides/slide5.xml"/><Relationship Id="rId10" Type="http://schemas.openxmlformats.org/officeDocument/2006/relationships/slide" Target="slides/slide4.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55CE69-DA16-40F7-8A60-FCC7CAACE2E5}" type="datetimeFigureOut">
              <a:rPr kumimoji="1" lang="ja-JP" altLang="en-US" smtClean="0"/>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endParaRPr kumimoji="1" lang="ja-JP" altLang="en-US"/>
          </a:p>
          <a:p>
            <a:pPr lvl="1"/>
            <a:r>
              <a:rPr kumimoji="1" lang="ja-JP" altLang="en-US"/>
              <a:t>第 </a:t>
            </a:r>
            <a:r>
              <a:rPr kumimoji="1" lang="en-US" altLang="ja-JP"/>
              <a:t>2 </a:t>
            </a:r>
            <a:r>
              <a:rPr kumimoji="1" lang="ja-JP" altLang="en-US"/>
              <a:t>レベル</a:t>
            </a:r>
            <a:endParaRPr kumimoji="1" lang="ja-JP" altLang="en-US"/>
          </a:p>
          <a:p>
            <a:pPr lvl="2"/>
            <a:r>
              <a:rPr kumimoji="1" lang="ja-JP" altLang="en-US"/>
              <a:t>第 </a:t>
            </a:r>
            <a:r>
              <a:rPr kumimoji="1" lang="en-US" altLang="ja-JP"/>
              <a:t>3 </a:t>
            </a:r>
            <a:r>
              <a:rPr kumimoji="1" lang="ja-JP" altLang="en-US"/>
              <a:t>レベル</a:t>
            </a:r>
            <a:endParaRPr kumimoji="1" lang="ja-JP" altLang="en-US"/>
          </a:p>
          <a:p>
            <a:pPr lvl="3"/>
            <a:r>
              <a:rPr kumimoji="1" lang="ja-JP" altLang="en-US"/>
              <a:t>第 </a:t>
            </a:r>
            <a:r>
              <a:rPr kumimoji="1" lang="en-US" altLang="ja-JP"/>
              <a:t>4 </a:t>
            </a:r>
            <a:r>
              <a:rPr kumimoji="1" lang="ja-JP" altLang="en-US"/>
              <a:t>レベル</a:t>
            </a:r>
            <a:endParaRPr kumimoji="1" lang="ja-JP" altLang="en-US"/>
          </a:p>
          <a:p>
            <a:pPr lvl="4"/>
            <a:r>
              <a:rPr kumimoji="1" lang="ja-JP" altLang="en-US"/>
              <a:t>第 </a:t>
            </a:r>
            <a:r>
              <a:rPr kumimoji="1" lang="en-US" altLang="ja-JP"/>
              <a:t>5 </a:t>
            </a:r>
            <a:r>
              <a:rPr kumimoji="1" lang="ja-JP" altLang="en-US"/>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D05457-CAF3-4B08-A8DC-A85CC83BF8BD}" type="slidenum">
              <a:rPr kumimoji="1" lang="ja-JP" altLang="en-US" smtClean="0"/>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7"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tags" Target="../tags/tag2.xml"/><Relationship Id="rId4" Type="http://schemas.openxmlformats.org/officeDocument/2006/relationships/image" Target="../media/image1.emf"/><Relationship Id="rId3" Type="http://schemas.openxmlformats.org/officeDocument/2006/relationships/oleObject" Target="../embeddings/oleObject1.bin"/><Relationship Id="rId2" Type="http://schemas.openxmlformats.org/officeDocument/2006/relationships/tags" Target="../tags/tag1.xml"/><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ernal">
    <p:spTree>
      <p:nvGrpSpPr>
        <p:cNvPr id="1" name=""/>
        <p:cNvGrpSpPr/>
        <p:nvPr/>
      </p:nvGrpSpPr>
      <p:grpSpPr>
        <a:xfrm>
          <a:off x="0" y="0"/>
          <a:ext cx="0" cy="0"/>
          <a:chOff x="0" y="0"/>
          <a:chExt cx="0" cy="0"/>
        </a:xfrm>
      </p:grpSpPr>
      <p:sp>
        <p:nvSpPr>
          <p:cNvPr id="6" name="タイトル 1"/>
          <p:cNvSpPr>
            <a:spLocks noGrp="1"/>
          </p:cNvSpPr>
          <p:nvPr>
            <p:ph type="ctrTitle"/>
          </p:nvPr>
        </p:nvSpPr>
        <p:spPr>
          <a:xfrm>
            <a:off x="931425" y="2948940"/>
            <a:ext cx="10852588" cy="640924"/>
          </a:xfrm>
          <a:prstGeom prst="rect">
            <a:avLst/>
          </a:prstGeom>
        </p:spPr>
        <p:txBody>
          <a:bodyPr anchor="b">
            <a:normAutofit/>
          </a:bodyPr>
          <a:lstStyle>
            <a:lvl1pPr algn="l">
              <a:defRPr sz="3400" b="1">
                <a:latin typeface="+mn-ea"/>
                <a:ea typeface="+mn-ea"/>
              </a:defRPr>
            </a:lvl1pPr>
          </a:lstStyle>
          <a:p>
            <a:r>
              <a:rPr kumimoji="1" lang="zh-CN" altLang="en-US"/>
              <a:t>单击此处编辑母版标题样式</a:t>
            </a:r>
            <a:endParaRPr kumimoji="1" lang="ja-JP" altLang="en-US" dirty="0"/>
          </a:p>
        </p:txBody>
      </p:sp>
      <p:sp>
        <p:nvSpPr>
          <p:cNvPr id="7" name="テキスト プレースホルダー 4"/>
          <p:cNvSpPr>
            <a:spLocks noGrp="1"/>
          </p:cNvSpPr>
          <p:nvPr>
            <p:ph type="body" sz="quarter" idx="12"/>
          </p:nvPr>
        </p:nvSpPr>
        <p:spPr>
          <a:xfrm>
            <a:off x="931422" y="5303838"/>
            <a:ext cx="10852588" cy="523875"/>
          </a:xfrm>
        </p:spPr>
        <p:txBody>
          <a:bodyPr>
            <a:noAutofit/>
          </a:bodyPr>
          <a:lstStyle>
            <a:lvl1pPr>
              <a:lnSpc>
                <a:spcPct val="100000"/>
              </a:lnSpc>
              <a:spcBef>
                <a:spcPts val="0"/>
              </a:spcBef>
              <a:defRPr sz="2800" b="1"/>
            </a:lvl1pPr>
            <a:lvl2pPr>
              <a:defRPr b="1"/>
            </a:lvl2pPr>
            <a:lvl3pPr>
              <a:defRPr b="1"/>
            </a:lvl3pPr>
            <a:lvl4pPr>
              <a:defRPr b="1"/>
            </a:lvl4pPr>
            <a:lvl5pPr>
              <a:defRPr b="1"/>
            </a:lvl5pPr>
          </a:lstStyle>
          <a:p>
            <a:pPr lvl="0"/>
            <a:r>
              <a:rPr kumimoji="1" lang="zh-CN" altLang="en-US"/>
              <a:t>单击此处编辑母版文本样式</a:t>
            </a:r>
            <a:endParaRPr kumimoji="1" lang="zh-CN" altLang="en-US"/>
          </a:p>
        </p:txBody>
      </p:sp>
      <p:sp>
        <p:nvSpPr>
          <p:cNvPr id="8" name="テキスト プレースホルダー 19"/>
          <p:cNvSpPr>
            <a:spLocks noGrp="1"/>
          </p:cNvSpPr>
          <p:nvPr>
            <p:ph type="body" sz="quarter" idx="13"/>
          </p:nvPr>
        </p:nvSpPr>
        <p:spPr>
          <a:xfrm>
            <a:off x="931422" y="4308475"/>
            <a:ext cx="10852588" cy="893763"/>
          </a:xfrm>
        </p:spPr>
        <p:txBody>
          <a:bodyPr>
            <a:noAutofit/>
          </a:bodyPr>
          <a:lstStyle>
            <a:lvl1pPr>
              <a:lnSpc>
                <a:spcPct val="100000"/>
              </a:lnSpc>
              <a:spcBef>
                <a:spcPts val="0"/>
              </a:spcBef>
              <a:defRPr/>
            </a:lvl1pPr>
          </a:lstStyle>
          <a:p>
            <a:pPr lvl="0"/>
            <a:r>
              <a:rPr kumimoji="1" lang="zh-CN" altLang="en-US"/>
              <a:t>单击此处编辑母版文本样式</a:t>
            </a:r>
            <a:endParaRPr kumimoji="1" lang="zh-CN" altLang="en-US"/>
          </a:p>
        </p:txBody>
      </p:sp>
      <p:sp>
        <p:nvSpPr>
          <p:cNvPr id="9" name="テキスト プレースホルダー 21"/>
          <p:cNvSpPr>
            <a:spLocks noGrp="1"/>
          </p:cNvSpPr>
          <p:nvPr>
            <p:ph type="body" sz="quarter" idx="14"/>
          </p:nvPr>
        </p:nvSpPr>
        <p:spPr>
          <a:xfrm>
            <a:off x="931422" y="6030913"/>
            <a:ext cx="5897996" cy="335163"/>
          </a:xfrm>
        </p:spPr>
        <p:txBody>
          <a:bodyPr>
            <a:noAutofit/>
          </a:bodyPr>
          <a:lstStyle>
            <a:lvl1pPr>
              <a:lnSpc>
                <a:spcPct val="100000"/>
              </a:lnSpc>
              <a:spcBef>
                <a:spcPts val="0"/>
              </a:spcBef>
              <a:defRPr sz="1800"/>
            </a:lvl1pPr>
          </a:lstStyle>
          <a:p>
            <a:pPr lvl="0"/>
            <a:r>
              <a:rPr kumimoji="1" lang="zh-CN" altLang="en-US"/>
              <a:t>单击此处编辑母版文本样式</a:t>
            </a:r>
            <a:endParaRPr kumimoji="1" lang="zh-CN" altLang="en-US"/>
          </a:p>
        </p:txBody>
      </p:sp>
      <p:sp>
        <p:nvSpPr>
          <p:cNvPr id="10" name="テキスト ボックス 9"/>
          <p:cNvSpPr txBox="1"/>
          <p:nvPr userDrawn="1"/>
        </p:nvSpPr>
        <p:spPr>
          <a:xfrm>
            <a:off x="407988" y="404813"/>
            <a:ext cx="857393" cy="211203"/>
          </a:xfrm>
          <a:prstGeom prst="rect">
            <a:avLst/>
          </a:prstGeom>
          <a:noFill/>
          <a:ln>
            <a:solidFill>
              <a:schemeClr val="accent6"/>
            </a:solidFill>
          </a:ln>
        </p:spPr>
        <p:txBody>
          <a:bodyPr wrap="square" lIns="0" tIns="36000" rIns="0" bIns="36000" rtlCol="0" anchor="ctr" anchorCtr="0">
            <a:noAutofit/>
          </a:bodyPr>
          <a:lstStyle/>
          <a:p>
            <a:pPr algn="ctr"/>
            <a:r>
              <a:rPr kumimoji="1" lang="en-US" altLang="ja-JP" sz="900" b="0" dirty="0">
                <a:solidFill>
                  <a:schemeClr val="accent6"/>
                </a:solidFill>
                <a:latin typeface="Yu Gothic UI Semibold" panose="020B0700000000000000" pitchFamily="50" charset="-128"/>
                <a:ea typeface="Yu Gothic UI Semibold" panose="020B0700000000000000" pitchFamily="50" charset="-128"/>
              </a:rPr>
              <a:t>INTERNAL</a:t>
            </a:r>
            <a:endParaRPr kumimoji="1" lang="ja-JP" altLang="en-US" sz="900" b="0" dirty="0">
              <a:solidFill>
                <a:schemeClr val="accent6"/>
              </a:solidFill>
              <a:latin typeface="Yu Gothic UI Semibold" panose="020B0700000000000000" pitchFamily="50" charset="-128"/>
              <a:ea typeface="Yu Gothic UI Semibold" panose="020B0700000000000000" pitchFamily="50" charset="-128"/>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title/Title/Sub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988597"/>
            <a:ext cx="11125199" cy="4464591"/>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7" name="正方形/長方形 6"/>
          <p:cNvSpPr/>
          <p:nvPr userDrawn="1"/>
        </p:nvSpPr>
        <p:spPr>
          <a:xfrm>
            <a:off x="416221" y="408577"/>
            <a:ext cx="96000" cy="5355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12" name="正方形/長方形 11"/>
          <p:cNvSpPr/>
          <p:nvPr userDrawn="1"/>
        </p:nvSpPr>
        <p:spPr>
          <a:xfrm>
            <a:off x="416221" y="408587"/>
            <a:ext cx="96000" cy="12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3" name="テキスト プレースホルダー 14"/>
          <p:cNvSpPr>
            <a:spLocks noGrp="1"/>
          </p:cNvSpPr>
          <p:nvPr>
            <p:ph type="body" sz="quarter" idx="10"/>
          </p:nvPr>
        </p:nvSpPr>
        <p:spPr>
          <a:xfrm>
            <a:off x="561247" y="408587"/>
            <a:ext cx="9793148" cy="288000"/>
          </a:xfrm>
          <a:prstGeom prst="rect">
            <a:avLst/>
          </a:prstGeom>
        </p:spPr>
        <p:txBody>
          <a:bodyPr anchor="t" anchorCtr="0">
            <a:spAutoFit/>
          </a:bodyPr>
          <a:lstStyle>
            <a:lvl1pPr marL="0" indent="0">
              <a:buNone/>
              <a:defRPr sz="1400" b="1" i="0">
                <a:solidFill>
                  <a:schemeClr val="accent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14" name="テキスト プレースホルダー 14"/>
          <p:cNvSpPr>
            <a:spLocks noGrp="1"/>
          </p:cNvSpPr>
          <p:nvPr>
            <p:ph type="body" sz="quarter" idx="11"/>
          </p:nvPr>
        </p:nvSpPr>
        <p:spPr>
          <a:xfrm>
            <a:off x="561246" y="1268725"/>
            <a:ext cx="9793149" cy="371512"/>
          </a:xfrm>
          <a:prstGeom prst="rect">
            <a:avLst/>
          </a:prstGeom>
        </p:spPr>
        <p:txBody>
          <a:bodyPr anchor="t" anchorCtr="0">
            <a:spAutoFit/>
          </a:bodyPr>
          <a:lstStyle>
            <a:lvl1pPr marL="0" indent="0">
              <a:buNone/>
              <a:defRPr sz="2000" b="1" i="0">
                <a:solidFill>
                  <a:schemeClr val="tx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9" name="タイトル プレースホルダー 1"/>
          <p:cNvSpPr>
            <a:spLocks noGrp="1"/>
          </p:cNvSpPr>
          <p:nvPr>
            <p:ph type="title"/>
          </p:nvPr>
        </p:nvSpPr>
        <p:spPr>
          <a:xfrm>
            <a:off x="532660" y="711406"/>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title/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589102"/>
            <a:ext cx="11125199" cy="4864085"/>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6" name="正方形/長方形 5"/>
          <p:cNvSpPr/>
          <p:nvPr userDrawn="1"/>
        </p:nvSpPr>
        <p:spPr>
          <a:xfrm>
            <a:off x="416221" y="413619"/>
            <a:ext cx="96000" cy="72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7" name="テキスト プレースホルダー 14"/>
          <p:cNvSpPr>
            <a:spLocks noGrp="1"/>
          </p:cNvSpPr>
          <p:nvPr>
            <p:ph type="body" sz="quarter" idx="10"/>
          </p:nvPr>
        </p:nvSpPr>
        <p:spPr>
          <a:xfrm>
            <a:off x="561247" y="408587"/>
            <a:ext cx="9793148" cy="288000"/>
          </a:xfrm>
          <a:prstGeom prst="rect">
            <a:avLst/>
          </a:prstGeom>
        </p:spPr>
        <p:txBody>
          <a:bodyPr anchor="t" anchorCtr="0">
            <a:spAutoFit/>
          </a:bodyPr>
          <a:lstStyle>
            <a:lvl1pPr marL="0" indent="0">
              <a:buNone/>
              <a:defRPr sz="1400" b="1" i="0">
                <a:solidFill>
                  <a:schemeClr val="accent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9" name="タイトル プレースホルダー 1"/>
          <p:cNvSpPr>
            <a:spLocks noGrp="1"/>
          </p:cNvSpPr>
          <p:nvPr>
            <p:ph type="title"/>
          </p:nvPr>
        </p:nvSpPr>
        <p:spPr>
          <a:xfrm>
            <a:off x="532660" y="696587"/>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Sub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676399"/>
            <a:ext cx="11125199" cy="4776789"/>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6" name="正方形/長方形 5"/>
          <p:cNvSpPr/>
          <p:nvPr userDrawn="1"/>
        </p:nvSpPr>
        <p:spPr>
          <a:xfrm>
            <a:off x="416221" y="405999"/>
            <a:ext cx="96000" cy="91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9" name="テキスト プレースホルダー 14"/>
          <p:cNvSpPr>
            <a:spLocks noGrp="1"/>
          </p:cNvSpPr>
          <p:nvPr>
            <p:ph type="body" sz="quarter" idx="11"/>
          </p:nvPr>
        </p:nvSpPr>
        <p:spPr>
          <a:xfrm>
            <a:off x="561246" y="973801"/>
            <a:ext cx="9790115" cy="371512"/>
          </a:xfrm>
          <a:prstGeom prst="rect">
            <a:avLst/>
          </a:prstGeom>
        </p:spPr>
        <p:txBody>
          <a:bodyPr anchor="t" anchorCtr="0">
            <a:spAutoFit/>
          </a:bodyPr>
          <a:lstStyle>
            <a:lvl1pPr marL="0" indent="0">
              <a:buNone/>
              <a:defRPr sz="2000" b="1" i="0">
                <a:solidFill>
                  <a:schemeClr val="tx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7" name="タイトル プレースホルダー 1"/>
          <p:cNvSpPr>
            <a:spLocks noGrp="1"/>
          </p:cNvSpPr>
          <p:nvPr>
            <p:ph type="title"/>
          </p:nvPr>
        </p:nvSpPr>
        <p:spPr>
          <a:xfrm>
            <a:off x="532660" y="413690"/>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280160"/>
            <a:ext cx="11125199" cy="5173028"/>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7" name="正方形/長方形 6"/>
          <p:cNvSpPr/>
          <p:nvPr userDrawn="1"/>
        </p:nvSpPr>
        <p:spPr>
          <a:xfrm>
            <a:off x="416221" y="408577"/>
            <a:ext cx="96000" cy="5355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9" name="タイトル プレースホルダー 1"/>
          <p:cNvSpPr>
            <a:spLocks noGrp="1"/>
          </p:cNvSpPr>
          <p:nvPr>
            <p:ph type="title"/>
          </p:nvPr>
        </p:nvSpPr>
        <p:spPr>
          <a:xfrm>
            <a:off x="532660" y="413690"/>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title/Title/Sub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988597"/>
            <a:ext cx="11125199" cy="4464591"/>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7" name="正方形/長方形 6"/>
          <p:cNvSpPr/>
          <p:nvPr userDrawn="1"/>
        </p:nvSpPr>
        <p:spPr>
          <a:xfrm>
            <a:off x="416221" y="408577"/>
            <a:ext cx="96000" cy="5355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12" name="正方形/長方形 11"/>
          <p:cNvSpPr/>
          <p:nvPr userDrawn="1"/>
        </p:nvSpPr>
        <p:spPr>
          <a:xfrm>
            <a:off x="416221" y="408587"/>
            <a:ext cx="96000" cy="12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3" name="テキスト プレースホルダー 14"/>
          <p:cNvSpPr>
            <a:spLocks noGrp="1"/>
          </p:cNvSpPr>
          <p:nvPr>
            <p:ph type="body" sz="quarter" idx="10"/>
          </p:nvPr>
        </p:nvSpPr>
        <p:spPr>
          <a:xfrm>
            <a:off x="561247" y="408587"/>
            <a:ext cx="9793148" cy="288000"/>
          </a:xfrm>
          <a:prstGeom prst="rect">
            <a:avLst/>
          </a:prstGeom>
        </p:spPr>
        <p:txBody>
          <a:bodyPr anchor="t" anchorCtr="0">
            <a:spAutoFit/>
          </a:bodyPr>
          <a:lstStyle>
            <a:lvl1pPr marL="0" indent="0">
              <a:buNone/>
              <a:defRPr sz="1400" b="1" i="0">
                <a:solidFill>
                  <a:schemeClr val="accent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14" name="テキスト プレースホルダー 14"/>
          <p:cNvSpPr>
            <a:spLocks noGrp="1"/>
          </p:cNvSpPr>
          <p:nvPr>
            <p:ph type="body" sz="quarter" idx="11"/>
          </p:nvPr>
        </p:nvSpPr>
        <p:spPr>
          <a:xfrm>
            <a:off x="561246" y="1268725"/>
            <a:ext cx="9793149" cy="371512"/>
          </a:xfrm>
          <a:prstGeom prst="rect">
            <a:avLst/>
          </a:prstGeom>
        </p:spPr>
        <p:txBody>
          <a:bodyPr anchor="t" anchorCtr="0">
            <a:spAutoFit/>
          </a:bodyPr>
          <a:lstStyle>
            <a:lvl1pPr marL="0" indent="0">
              <a:buNone/>
              <a:defRPr sz="2000" b="1" i="0">
                <a:solidFill>
                  <a:schemeClr val="tx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9" name="タイトル プレースホルダー 1"/>
          <p:cNvSpPr>
            <a:spLocks noGrp="1"/>
          </p:cNvSpPr>
          <p:nvPr>
            <p:ph type="title"/>
          </p:nvPr>
        </p:nvSpPr>
        <p:spPr>
          <a:xfrm>
            <a:off x="532660" y="711406"/>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title/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589102"/>
            <a:ext cx="11125199" cy="4864085"/>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6" name="正方形/長方形 5"/>
          <p:cNvSpPr/>
          <p:nvPr userDrawn="1"/>
        </p:nvSpPr>
        <p:spPr>
          <a:xfrm>
            <a:off x="416221" y="413619"/>
            <a:ext cx="96000" cy="72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7" name="テキスト プレースホルダー 14"/>
          <p:cNvSpPr>
            <a:spLocks noGrp="1"/>
          </p:cNvSpPr>
          <p:nvPr>
            <p:ph type="body" sz="quarter" idx="10"/>
          </p:nvPr>
        </p:nvSpPr>
        <p:spPr>
          <a:xfrm>
            <a:off x="561247" y="408587"/>
            <a:ext cx="9793148" cy="288000"/>
          </a:xfrm>
          <a:prstGeom prst="rect">
            <a:avLst/>
          </a:prstGeom>
        </p:spPr>
        <p:txBody>
          <a:bodyPr anchor="t" anchorCtr="0">
            <a:spAutoFit/>
          </a:bodyPr>
          <a:lstStyle>
            <a:lvl1pPr marL="0" indent="0">
              <a:buNone/>
              <a:defRPr sz="1400" b="1" i="0">
                <a:solidFill>
                  <a:schemeClr val="accent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9" name="タイトル プレースホルダー 1"/>
          <p:cNvSpPr>
            <a:spLocks noGrp="1"/>
          </p:cNvSpPr>
          <p:nvPr>
            <p:ph type="title"/>
          </p:nvPr>
        </p:nvSpPr>
        <p:spPr>
          <a:xfrm>
            <a:off x="532660" y="696587"/>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Sub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676399"/>
            <a:ext cx="11125199" cy="4776789"/>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6" name="正方形/長方形 5"/>
          <p:cNvSpPr/>
          <p:nvPr userDrawn="1"/>
        </p:nvSpPr>
        <p:spPr>
          <a:xfrm>
            <a:off x="416221" y="405999"/>
            <a:ext cx="96000" cy="91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9" name="テキスト プレースホルダー 14"/>
          <p:cNvSpPr>
            <a:spLocks noGrp="1"/>
          </p:cNvSpPr>
          <p:nvPr>
            <p:ph type="body" sz="quarter" idx="11"/>
          </p:nvPr>
        </p:nvSpPr>
        <p:spPr>
          <a:xfrm>
            <a:off x="561246" y="973801"/>
            <a:ext cx="9790115" cy="371512"/>
          </a:xfrm>
          <a:prstGeom prst="rect">
            <a:avLst/>
          </a:prstGeom>
        </p:spPr>
        <p:txBody>
          <a:bodyPr anchor="t" anchorCtr="0">
            <a:spAutoFit/>
          </a:bodyPr>
          <a:lstStyle>
            <a:lvl1pPr marL="0" indent="0">
              <a:buNone/>
              <a:defRPr sz="2000" b="1" i="0">
                <a:solidFill>
                  <a:schemeClr val="tx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7" name="タイトル プレースホルダー 1"/>
          <p:cNvSpPr>
            <a:spLocks noGrp="1"/>
          </p:cNvSpPr>
          <p:nvPr>
            <p:ph type="title"/>
          </p:nvPr>
        </p:nvSpPr>
        <p:spPr>
          <a:xfrm>
            <a:off x="532660" y="413690"/>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280160"/>
            <a:ext cx="11125199" cy="5173028"/>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7" name="正方形/長方形 6"/>
          <p:cNvSpPr/>
          <p:nvPr userDrawn="1"/>
        </p:nvSpPr>
        <p:spPr>
          <a:xfrm>
            <a:off x="416221" y="408577"/>
            <a:ext cx="96000" cy="5355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9" name="タイトル プレースホルダー 1"/>
          <p:cNvSpPr>
            <a:spLocks noGrp="1"/>
          </p:cNvSpPr>
          <p:nvPr>
            <p:ph type="title"/>
          </p:nvPr>
        </p:nvSpPr>
        <p:spPr>
          <a:xfrm>
            <a:off x="532660" y="413690"/>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fidential">
    <p:spTree>
      <p:nvGrpSpPr>
        <p:cNvPr id="1" name=""/>
        <p:cNvGrpSpPr/>
        <p:nvPr/>
      </p:nvGrpSpPr>
      <p:grpSpPr>
        <a:xfrm>
          <a:off x="0" y="0"/>
          <a:ext cx="0" cy="0"/>
          <a:chOff x="0" y="0"/>
          <a:chExt cx="0" cy="0"/>
        </a:xfrm>
      </p:grpSpPr>
      <p:sp>
        <p:nvSpPr>
          <p:cNvPr id="10" name="タイトル 1"/>
          <p:cNvSpPr>
            <a:spLocks noGrp="1"/>
          </p:cNvSpPr>
          <p:nvPr>
            <p:ph type="ctrTitle"/>
          </p:nvPr>
        </p:nvSpPr>
        <p:spPr>
          <a:xfrm>
            <a:off x="931425" y="2948940"/>
            <a:ext cx="10812900" cy="640924"/>
          </a:xfrm>
          <a:prstGeom prst="rect">
            <a:avLst/>
          </a:prstGeom>
        </p:spPr>
        <p:txBody>
          <a:bodyPr anchor="b">
            <a:normAutofit/>
          </a:bodyPr>
          <a:lstStyle>
            <a:lvl1pPr algn="l">
              <a:defRPr sz="3400" b="1">
                <a:latin typeface="+mn-ea"/>
                <a:ea typeface="+mn-ea"/>
              </a:defRPr>
            </a:lvl1pPr>
          </a:lstStyle>
          <a:p>
            <a:r>
              <a:rPr kumimoji="1" lang="zh-CN" altLang="en-US"/>
              <a:t>单击此处编辑母版标题样式</a:t>
            </a:r>
            <a:endParaRPr kumimoji="1" lang="ja-JP" altLang="en-US" dirty="0"/>
          </a:p>
        </p:txBody>
      </p:sp>
      <p:sp>
        <p:nvSpPr>
          <p:cNvPr id="7" name="テキスト プレースホルダー 4"/>
          <p:cNvSpPr>
            <a:spLocks noGrp="1"/>
          </p:cNvSpPr>
          <p:nvPr>
            <p:ph type="body" sz="quarter" idx="12"/>
          </p:nvPr>
        </p:nvSpPr>
        <p:spPr>
          <a:xfrm>
            <a:off x="931422" y="5303838"/>
            <a:ext cx="10812900" cy="523875"/>
          </a:xfrm>
        </p:spPr>
        <p:txBody>
          <a:bodyPr>
            <a:noAutofit/>
          </a:bodyPr>
          <a:lstStyle>
            <a:lvl1pPr>
              <a:lnSpc>
                <a:spcPct val="100000"/>
              </a:lnSpc>
              <a:spcBef>
                <a:spcPts val="0"/>
              </a:spcBef>
              <a:defRPr sz="2800" b="1"/>
            </a:lvl1pPr>
            <a:lvl2pPr>
              <a:defRPr b="1"/>
            </a:lvl2pPr>
            <a:lvl3pPr>
              <a:defRPr b="1"/>
            </a:lvl3pPr>
            <a:lvl4pPr>
              <a:defRPr b="1"/>
            </a:lvl4pPr>
            <a:lvl5pPr>
              <a:defRPr b="1"/>
            </a:lvl5pPr>
          </a:lstStyle>
          <a:p>
            <a:pPr lvl="0"/>
            <a:r>
              <a:rPr kumimoji="1" lang="zh-CN" altLang="en-US"/>
              <a:t>单击此处编辑母版文本样式</a:t>
            </a:r>
            <a:endParaRPr kumimoji="1" lang="zh-CN" altLang="en-US"/>
          </a:p>
        </p:txBody>
      </p:sp>
      <p:sp>
        <p:nvSpPr>
          <p:cNvPr id="8" name="テキスト プレースホルダー 19"/>
          <p:cNvSpPr>
            <a:spLocks noGrp="1"/>
          </p:cNvSpPr>
          <p:nvPr>
            <p:ph type="body" sz="quarter" idx="13"/>
          </p:nvPr>
        </p:nvSpPr>
        <p:spPr>
          <a:xfrm>
            <a:off x="931422" y="4308475"/>
            <a:ext cx="10812900" cy="893763"/>
          </a:xfrm>
        </p:spPr>
        <p:txBody>
          <a:bodyPr>
            <a:noAutofit/>
          </a:bodyPr>
          <a:lstStyle>
            <a:lvl1pPr>
              <a:lnSpc>
                <a:spcPct val="100000"/>
              </a:lnSpc>
              <a:spcBef>
                <a:spcPts val="0"/>
              </a:spcBef>
              <a:defRPr/>
            </a:lvl1pPr>
          </a:lstStyle>
          <a:p>
            <a:pPr lvl="0"/>
            <a:r>
              <a:rPr kumimoji="1" lang="zh-CN" altLang="en-US"/>
              <a:t>单击此处编辑母版文本样式</a:t>
            </a:r>
            <a:endParaRPr kumimoji="1" lang="zh-CN" altLang="en-US"/>
          </a:p>
        </p:txBody>
      </p:sp>
      <p:sp>
        <p:nvSpPr>
          <p:cNvPr id="9" name="テキスト プレースホルダー 21"/>
          <p:cNvSpPr>
            <a:spLocks noGrp="1"/>
          </p:cNvSpPr>
          <p:nvPr>
            <p:ph type="body" sz="quarter" idx="14"/>
          </p:nvPr>
        </p:nvSpPr>
        <p:spPr>
          <a:xfrm>
            <a:off x="931422" y="6030913"/>
            <a:ext cx="5897996" cy="335163"/>
          </a:xfrm>
        </p:spPr>
        <p:txBody>
          <a:bodyPr>
            <a:noAutofit/>
          </a:bodyPr>
          <a:lstStyle>
            <a:lvl1pPr>
              <a:lnSpc>
                <a:spcPct val="100000"/>
              </a:lnSpc>
              <a:spcBef>
                <a:spcPts val="0"/>
              </a:spcBef>
              <a:defRPr sz="1800"/>
            </a:lvl1pPr>
          </a:lstStyle>
          <a:p>
            <a:pPr lvl="0"/>
            <a:r>
              <a:rPr kumimoji="1" lang="zh-CN" altLang="en-US"/>
              <a:t>单击此处编辑母版文本样式</a:t>
            </a:r>
            <a:endParaRPr kumimoji="1" lang="zh-CN" altLang="en-US"/>
          </a:p>
        </p:txBody>
      </p:sp>
      <p:sp>
        <p:nvSpPr>
          <p:cNvPr id="12" name="テキスト ボックス 11"/>
          <p:cNvSpPr txBox="1"/>
          <p:nvPr userDrawn="1"/>
        </p:nvSpPr>
        <p:spPr>
          <a:xfrm>
            <a:off x="407988" y="419513"/>
            <a:ext cx="900000" cy="211203"/>
          </a:xfrm>
          <a:prstGeom prst="rect">
            <a:avLst/>
          </a:prstGeom>
          <a:noFill/>
          <a:ln>
            <a:solidFill>
              <a:schemeClr val="accent6"/>
            </a:solidFill>
          </a:ln>
        </p:spPr>
        <p:txBody>
          <a:bodyPr wrap="square" lIns="0" tIns="36000" rIns="0" bIns="36000" rtlCol="0" anchor="ctr" anchorCtr="0">
            <a:noAutofit/>
          </a:bodyPr>
          <a:lstStyle/>
          <a:p>
            <a:pPr algn="ctr"/>
            <a:r>
              <a:rPr lang="en-US" altLang="ja-JP" sz="900" b="0" dirty="0">
                <a:solidFill>
                  <a:schemeClr val="accent6"/>
                </a:solidFill>
                <a:latin typeface="Yu Gothic UI Semibold" panose="020B0700000000000000" pitchFamily="50" charset="-128"/>
                <a:ea typeface="Yu Gothic UI Semibold" panose="020B0700000000000000" pitchFamily="50" charset="-128"/>
                <a:cs typeface="Calibri" panose="020F0502020204030204" pitchFamily="34" charset="0"/>
              </a:rPr>
              <a:t>CONFIDENTIAL</a:t>
            </a:r>
            <a:endParaRPr kumimoji="1" lang="ja-JP" altLang="en-US" sz="900" b="0" dirty="0">
              <a:solidFill>
                <a:schemeClr val="accent6"/>
              </a:solidFill>
              <a:latin typeface="Yu Gothic UI Semibold" panose="020B0700000000000000" pitchFamily="50" charset="-128"/>
              <a:ea typeface="Yu Gothic UI Semibold" panose="020B0700000000000000" pitchFamily="50" charset="-128"/>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tion title/Title/Sub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988597"/>
            <a:ext cx="11125199" cy="4464591"/>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7" name="正方形/長方形 6"/>
          <p:cNvSpPr/>
          <p:nvPr userDrawn="1"/>
        </p:nvSpPr>
        <p:spPr>
          <a:xfrm>
            <a:off x="416221" y="408577"/>
            <a:ext cx="96000" cy="5355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12" name="正方形/長方形 11"/>
          <p:cNvSpPr/>
          <p:nvPr userDrawn="1"/>
        </p:nvSpPr>
        <p:spPr>
          <a:xfrm>
            <a:off x="416221" y="408587"/>
            <a:ext cx="96000" cy="12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13" name="テキスト プレースホルダー 14"/>
          <p:cNvSpPr>
            <a:spLocks noGrp="1"/>
          </p:cNvSpPr>
          <p:nvPr>
            <p:ph type="body" sz="quarter" idx="10"/>
          </p:nvPr>
        </p:nvSpPr>
        <p:spPr>
          <a:xfrm>
            <a:off x="561247" y="408587"/>
            <a:ext cx="9793148" cy="288000"/>
          </a:xfrm>
          <a:prstGeom prst="rect">
            <a:avLst/>
          </a:prstGeom>
        </p:spPr>
        <p:txBody>
          <a:bodyPr anchor="t" anchorCtr="0">
            <a:spAutoFit/>
          </a:bodyPr>
          <a:lstStyle>
            <a:lvl1pPr marL="0" indent="0">
              <a:buNone/>
              <a:defRPr sz="1400" b="1" i="0">
                <a:solidFill>
                  <a:schemeClr val="accent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14" name="テキスト プレースホルダー 14"/>
          <p:cNvSpPr>
            <a:spLocks noGrp="1"/>
          </p:cNvSpPr>
          <p:nvPr>
            <p:ph type="body" sz="quarter" idx="11"/>
          </p:nvPr>
        </p:nvSpPr>
        <p:spPr>
          <a:xfrm>
            <a:off x="561246" y="1268725"/>
            <a:ext cx="9793149" cy="371512"/>
          </a:xfrm>
          <a:prstGeom prst="rect">
            <a:avLst/>
          </a:prstGeom>
        </p:spPr>
        <p:txBody>
          <a:bodyPr anchor="t" anchorCtr="0">
            <a:spAutoFit/>
          </a:bodyPr>
          <a:lstStyle>
            <a:lvl1pPr marL="0" indent="0">
              <a:buNone/>
              <a:defRPr sz="2000" b="1" i="0">
                <a:solidFill>
                  <a:schemeClr val="tx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9" name="タイトル プレースホルダー 1"/>
          <p:cNvSpPr>
            <a:spLocks noGrp="1"/>
          </p:cNvSpPr>
          <p:nvPr>
            <p:ph type="title"/>
          </p:nvPr>
        </p:nvSpPr>
        <p:spPr>
          <a:xfrm>
            <a:off x="532660" y="711406"/>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tion title/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589102"/>
            <a:ext cx="11125199" cy="4864085"/>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6" name="正方形/長方形 5"/>
          <p:cNvSpPr/>
          <p:nvPr userDrawn="1"/>
        </p:nvSpPr>
        <p:spPr>
          <a:xfrm>
            <a:off x="416221" y="413619"/>
            <a:ext cx="96000" cy="72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7" name="テキスト プレースホルダー 14"/>
          <p:cNvSpPr>
            <a:spLocks noGrp="1"/>
          </p:cNvSpPr>
          <p:nvPr>
            <p:ph type="body" sz="quarter" idx="10"/>
          </p:nvPr>
        </p:nvSpPr>
        <p:spPr>
          <a:xfrm>
            <a:off x="561247" y="408587"/>
            <a:ext cx="9793148" cy="288000"/>
          </a:xfrm>
          <a:prstGeom prst="rect">
            <a:avLst/>
          </a:prstGeom>
        </p:spPr>
        <p:txBody>
          <a:bodyPr anchor="t" anchorCtr="0">
            <a:spAutoFit/>
          </a:bodyPr>
          <a:lstStyle>
            <a:lvl1pPr marL="0" indent="0">
              <a:buNone/>
              <a:defRPr sz="1400" b="1" i="0">
                <a:solidFill>
                  <a:schemeClr val="accent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9" name="タイトル プレースホルダー 1"/>
          <p:cNvSpPr>
            <a:spLocks noGrp="1"/>
          </p:cNvSpPr>
          <p:nvPr>
            <p:ph type="title"/>
          </p:nvPr>
        </p:nvSpPr>
        <p:spPr>
          <a:xfrm>
            <a:off x="532660" y="696587"/>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Sub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676399"/>
            <a:ext cx="11125199" cy="4776789"/>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6" name="正方形/長方形 5"/>
          <p:cNvSpPr/>
          <p:nvPr userDrawn="1"/>
        </p:nvSpPr>
        <p:spPr>
          <a:xfrm>
            <a:off x="416221" y="405999"/>
            <a:ext cx="96000" cy="91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9" name="テキスト プレースホルダー 14"/>
          <p:cNvSpPr>
            <a:spLocks noGrp="1"/>
          </p:cNvSpPr>
          <p:nvPr>
            <p:ph type="body" sz="quarter" idx="11"/>
          </p:nvPr>
        </p:nvSpPr>
        <p:spPr>
          <a:xfrm>
            <a:off x="561246" y="973801"/>
            <a:ext cx="9790115" cy="371512"/>
          </a:xfrm>
          <a:prstGeom prst="rect">
            <a:avLst/>
          </a:prstGeom>
        </p:spPr>
        <p:txBody>
          <a:bodyPr anchor="t" anchorCtr="0">
            <a:spAutoFit/>
          </a:bodyPr>
          <a:lstStyle>
            <a:lvl1pPr marL="0" indent="0">
              <a:buNone/>
              <a:defRPr sz="2000" b="1" i="0">
                <a:solidFill>
                  <a:schemeClr val="tx1"/>
                </a:solidFill>
                <a:latin typeface="Yu Gothic" panose="020B0400000000000000" pitchFamily="50" charset="-128"/>
                <a:ea typeface="Yu Gothic" panose="020B0400000000000000" pitchFamily="50" charset="-128"/>
              </a:defRPr>
            </a:lvl1pPr>
          </a:lstStyle>
          <a:p>
            <a:r>
              <a:rPr kumimoji="1" lang="ja-JP" altLang="en-US" dirty="0"/>
              <a:t>マスター テキストの書式設定</a:t>
            </a:r>
            <a:endParaRPr kumimoji="1" lang="ja-JP" altLang="en-US" dirty="0"/>
          </a:p>
        </p:txBody>
      </p:sp>
      <p:sp>
        <p:nvSpPr>
          <p:cNvPr id="7" name="タイトル プレースホルダー 1"/>
          <p:cNvSpPr>
            <a:spLocks noGrp="1"/>
          </p:cNvSpPr>
          <p:nvPr>
            <p:ph type="title"/>
          </p:nvPr>
        </p:nvSpPr>
        <p:spPr>
          <a:xfrm>
            <a:off x="532660" y="413690"/>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8813" y="1280160"/>
            <a:ext cx="11125199" cy="5173028"/>
          </a:xfrm>
        </p:spPr>
        <p:txBody>
          <a:bodyPr/>
          <a:lstStyle>
            <a:lvl1pPr marL="342900" indent="-342900">
              <a:buFont typeface="Arial" panose="020B0604020202020204" pitchFamily="34" charset="0"/>
              <a:buChar char="•"/>
              <a:defRPr sz="2400" b="1">
                <a:latin typeface="Yu Gothic" panose="020B0400000000000000" pitchFamily="50" charset="-128"/>
                <a:ea typeface="Yu Gothic" panose="020B0400000000000000" pitchFamily="50" charset="-128"/>
              </a:defRPr>
            </a:lvl1pPr>
            <a:lvl2pPr>
              <a:defRPr sz="2000">
                <a:latin typeface="Yu Gothic" panose="020B0400000000000000" pitchFamily="50" charset="-128"/>
                <a:ea typeface="Yu Gothic" panose="020B0400000000000000" pitchFamily="50" charset="-128"/>
              </a:defRPr>
            </a:lvl2pPr>
            <a:lvl3pPr>
              <a:defRPr sz="1800">
                <a:latin typeface="Yu Gothic" panose="020B0400000000000000" pitchFamily="50" charset="-128"/>
                <a:ea typeface="Yu Gothic" panose="020B0400000000000000" pitchFamily="50" charset="-128"/>
              </a:defRPr>
            </a:lvl3pPr>
            <a:lvl4pPr>
              <a:defRPr sz="1600">
                <a:latin typeface="Yu Gothic" panose="020B0400000000000000" pitchFamily="50" charset="-128"/>
                <a:ea typeface="Yu Gothic" panose="020B0400000000000000" pitchFamily="50" charset="-128"/>
              </a:defRPr>
            </a:lvl4pPr>
            <a:lvl5pPr>
              <a:defRPr sz="1400">
                <a:latin typeface="Yu Gothic" panose="020B0400000000000000" pitchFamily="50" charset="-128"/>
                <a:ea typeface="Yu Gothic" panose="020B0400000000000000" pitchFamily="50" charset="-128"/>
              </a:defRPr>
            </a:lvl5p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7" name="正方形/長方形 6"/>
          <p:cNvSpPr/>
          <p:nvPr userDrawn="1"/>
        </p:nvSpPr>
        <p:spPr>
          <a:xfrm>
            <a:off x="416221" y="408577"/>
            <a:ext cx="96000" cy="5355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8" name="スライド番号プレースホルダー 5"/>
          <p:cNvSpPr txBox="1"/>
          <p:nvPr userDrawn="1"/>
        </p:nvSpPr>
        <p:spPr>
          <a:xfrm>
            <a:off x="11456276" y="6387590"/>
            <a:ext cx="612227" cy="366183"/>
          </a:xfrm>
          <a:prstGeom prst="rect">
            <a:avLst/>
          </a:prstGeom>
        </p:spPr>
        <p:txBody>
          <a:bodyPr vert="horz" lIns="121920" tIns="60960" rIns="121920" bIns="60960" rtlCol="0" anchor="ctr"/>
          <a:lstStyle>
            <a:defPPr>
              <a:defRPr lang="ja-JP"/>
            </a:defPPr>
            <a:lvl1pPr marL="0" algn="r" defTabSz="685800" rtl="0" eaLnBrk="1" latinLnBrk="0" hangingPunct="1">
              <a:defRPr kumimoji="1" sz="1200" kern="1200">
                <a:solidFill>
                  <a:schemeClr val="tx1">
                    <a:tint val="75000"/>
                  </a:schemeClr>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a:lstStyle>
          <a:p>
            <a:fld id="{8826E1CB-F4AD-354C-97F4-8956C5A278D0}" type="slidenum">
              <a:rPr lang="ja-JP" altLang="en-US" sz="1065" smtClean="0">
                <a:solidFill>
                  <a:schemeClr val="tx1"/>
                </a:solidFill>
                <a:latin typeface="Yu Gothic Light" panose="020B0300000000000000" pitchFamily="34" charset="-128"/>
                <a:ea typeface="Yu Gothic Light" panose="020B0300000000000000" pitchFamily="34" charset="-128"/>
              </a:rPr>
            </a:fld>
            <a:endParaRPr lang="ja-JP" altLang="en-US" sz="1065" dirty="0">
              <a:solidFill>
                <a:schemeClr val="tx1"/>
              </a:solidFill>
              <a:latin typeface="Yu Gothic Light" panose="020B0300000000000000" pitchFamily="34" charset="-128"/>
              <a:ea typeface="Yu Gothic Light" panose="020B0300000000000000" pitchFamily="34" charset="-128"/>
            </a:endParaRPr>
          </a:p>
        </p:txBody>
      </p:sp>
      <p:sp>
        <p:nvSpPr>
          <p:cNvPr id="9" name="タイトル プレースホルダー 1"/>
          <p:cNvSpPr>
            <a:spLocks noGrp="1"/>
          </p:cNvSpPr>
          <p:nvPr>
            <p:ph type="title"/>
          </p:nvPr>
        </p:nvSpPr>
        <p:spPr>
          <a:xfrm>
            <a:off x="532660" y="413690"/>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rictly Confidential">
    <p:spTree>
      <p:nvGrpSpPr>
        <p:cNvPr id="1" name=""/>
        <p:cNvGrpSpPr/>
        <p:nvPr/>
      </p:nvGrpSpPr>
      <p:grpSpPr>
        <a:xfrm>
          <a:off x="0" y="0"/>
          <a:ext cx="0" cy="0"/>
          <a:chOff x="0" y="0"/>
          <a:chExt cx="0" cy="0"/>
        </a:xfrm>
      </p:grpSpPr>
      <p:sp>
        <p:nvSpPr>
          <p:cNvPr id="6" name="タイトル 1"/>
          <p:cNvSpPr>
            <a:spLocks noGrp="1"/>
          </p:cNvSpPr>
          <p:nvPr>
            <p:ph type="ctrTitle"/>
          </p:nvPr>
        </p:nvSpPr>
        <p:spPr>
          <a:xfrm>
            <a:off x="931425" y="2948940"/>
            <a:ext cx="10852588" cy="640924"/>
          </a:xfrm>
          <a:prstGeom prst="rect">
            <a:avLst/>
          </a:prstGeom>
        </p:spPr>
        <p:txBody>
          <a:bodyPr anchor="b">
            <a:normAutofit/>
          </a:bodyPr>
          <a:lstStyle>
            <a:lvl1pPr algn="l">
              <a:defRPr sz="3400" b="1">
                <a:latin typeface="+mn-ea"/>
                <a:ea typeface="+mn-ea"/>
              </a:defRPr>
            </a:lvl1pPr>
          </a:lstStyle>
          <a:p>
            <a:r>
              <a:rPr kumimoji="1" lang="zh-CN" altLang="en-US"/>
              <a:t>单击此处编辑母版标题样式</a:t>
            </a:r>
            <a:endParaRPr kumimoji="1" lang="ja-JP" altLang="en-US" dirty="0"/>
          </a:p>
        </p:txBody>
      </p:sp>
      <p:sp>
        <p:nvSpPr>
          <p:cNvPr id="7" name="テキスト プレースホルダー 4"/>
          <p:cNvSpPr>
            <a:spLocks noGrp="1"/>
          </p:cNvSpPr>
          <p:nvPr>
            <p:ph type="body" sz="quarter" idx="12"/>
          </p:nvPr>
        </p:nvSpPr>
        <p:spPr>
          <a:xfrm>
            <a:off x="931422" y="5303838"/>
            <a:ext cx="10852588" cy="523875"/>
          </a:xfrm>
        </p:spPr>
        <p:txBody>
          <a:bodyPr>
            <a:noAutofit/>
          </a:bodyPr>
          <a:lstStyle>
            <a:lvl1pPr>
              <a:lnSpc>
                <a:spcPct val="100000"/>
              </a:lnSpc>
              <a:spcBef>
                <a:spcPts val="0"/>
              </a:spcBef>
              <a:defRPr sz="2800" b="1"/>
            </a:lvl1pPr>
            <a:lvl2pPr>
              <a:defRPr b="1"/>
            </a:lvl2pPr>
            <a:lvl3pPr>
              <a:defRPr b="1"/>
            </a:lvl3pPr>
            <a:lvl4pPr>
              <a:defRPr b="1"/>
            </a:lvl4pPr>
            <a:lvl5pPr>
              <a:defRPr b="1"/>
            </a:lvl5pPr>
          </a:lstStyle>
          <a:p>
            <a:pPr lvl="0"/>
            <a:r>
              <a:rPr kumimoji="1" lang="zh-CN" altLang="en-US"/>
              <a:t>单击此处编辑母版文本样式</a:t>
            </a:r>
            <a:endParaRPr kumimoji="1" lang="zh-CN" altLang="en-US"/>
          </a:p>
        </p:txBody>
      </p:sp>
      <p:sp>
        <p:nvSpPr>
          <p:cNvPr id="8" name="テキスト プレースホルダー 19"/>
          <p:cNvSpPr>
            <a:spLocks noGrp="1"/>
          </p:cNvSpPr>
          <p:nvPr>
            <p:ph type="body" sz="quarter" idx="13"/>
          </p:nvPr>
        </p:nvSpPr>
        <p:spPr>
          <a:xfrm>
            <a:off x="931422" y="4308475"/>
            <a:ext cx="10852588" cy="893763"/>
          </a:xfrm>
        </p:spPr>
        <p:txBody>
          <a:bodyPr>
            <a:noAutofit/>
          </a:bodyPr>
          <a:lstStyle>
            <a:lvl1pPr>
              <a:lnSpc>
                <a:spcPct val="100000"/>
              </a:lnSpc>
              <a:spcBef>
                <a:spcPts val="0"/>
              </a:spcBef>
              <a:defRPr/>
            </a:lvl1pPr>
          </a:lstStyle>
          <a:p>
            <a:pPr lvl="0"/>
            <a:r>
              <a:rPr kumimoji="1" lang="zh-CN" altLang="en-US"/>
              <a:t>单击此处编辑母版文本样式</a:t>
            </a:r>
            <a:endParaRPr kumimoji="1" lang="zh-CN" altLang="en-US"/>
          </a:p>
        </p:txBody>
      </p:sp>
      <p:sp>
        <p:nvSpPr>
          <p:cNvPr id="9" name="テキスト プレースホルダー 21"/>
          <p:cNvSpPr>
            <a:spLocks noGrp="1"/>
          </p:cNvSpPr>
          <p:nvPr>
            <p:ph type="body" sz="quarter" idx="14"/>
          </p:nvPr>
        </p:nvSpPr>
        <p:spPr>
          <a:xfrm>
            <a:off x="931422" y="6030913"/>
            <a:ext cx="5897996" cy="335163"/>
          </a:xfrm>
        </p:spPr>
        <p:txBody>
          <a:bodyPr>
            <a:noAutofit/>
          </a:bodyPr>
          <a:lstStyle>
            <a:lvl1pPr>
              <a:lnSpc>
                <a:spcPct val="100000"/>
              </a:lnSpc>
              <a:spcBef>
                <a:spcPts val="0"/>
              </a:spcBef>
              <a:defRPr sz="1800"/>
            </a:lvl1pPr>
          </a:lstStyle>
          <a:p>
            <a:pPr lvl="0"/>
            <a:r>
              <a:rPr kumimoji="1" lang="zh-CN" altLang="en-US"/>
              <a:t>单击此处编辑母版文本样式</a:t>
            </a:r>
            <a:endParaRPr kumimoji="1" lang="zh-CN" altLang="en-US"/>
          </a:p>
        </p:txBody>
      </p:sp>
      <p:sp>
        <p:nvSpPr>
          <p:cNvPr id="10" name="テキスト ボックス 9"/>
          <p:cNvSpPr txBox="1"/>
          <p:nvPr userDrawn="1"/>
        </p:nvSpPr>
        <p:spPr>
          <a:xfrm>
            <a:off x="407988" y="406684"/>
            <a:ext cx="857393" cy="349702"/>
          </a:xfrm>
          <a:prstGeom prst="rect">
            <a:avLst/>
          </a:prstGeom>
          <a:noFill/>
          <a:ln>
            <a:solidFill>
              <a:schemeClr val="accent6"/>
            </a:solidFill>
          </a:ln>
        </p:spPr>
        <p:txBody>
          <a:bodyPr wrap="square" lIns="0" tIns="36000" rIns="0" bIns="36000" rtlCol="0" anchor="ctr" anchorCtr="0">
            <a:spAutoFit/>
          </a:bodyPr>
          <a:lstStyle/>
          <a:p>
            <a:pPr algn="ctr"/>
            <a:r>
              <a:rPr lang="en-US" altLang="ja-JP" sz="900" b="0" dirty="0">
                <a:solidFill>
                  <a:schemeClr val="accent6"/>
                </a:solidFill>
                <a:latin typeface="Yu Gothic UI Semibold" panose="020B0700000000000000" pitchFamily="50" charset="-128"/>
                <a:ea typeface="Yu Gothic UI Semibold" panose="020B0700000000000000" pitchFamily="50" charset="-128"/>
                <a:cs typeface="Calibri" panose="020F0502020204030204" pitchFamily="34" charset="0"/>
              </a:rPr>
              <a:t>STRICTLY CONFIDENTIAL</a:t>
            </a:r>
            <a:endParaRPr kumimoji="1" lang="ja-JP" altLang="en-US" sz="900" b="0" dirty="0">
              <a:solidFill>
                <a:schemeClr val="accent6"/>
              </a:solidFill>
              <a:latin typeface="Yu Gothic UI Semibold" panose="020B0700000000000000" pitchFamily="50" charset="-128"/>
              <a:ea typeface="Yu Gothic UI Semibold" panose="020B0700000000000000" pitchFamily="50" charset="-128"/>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ublic">
    <p:spTree>
      <p:nvGrpSpPr>
        <p:cNvPr id="1" name=""/>
        <p:cNvGrpSpPr/>
        <p:nvPr/>
      </p:nvGrpSpPr>
      <p:grpSpPr>
        <a:xfrm>
          <a:off x="0" y="0"/>
          <a:ext cx="0" cy="0"/>
          <a:chOff x="0" y="0"/>
          <a:chExt cx="0" cy="0"/>
        </a:xfrm>
      </p:grpSpPr>
      <p:sp>
        <p:nvSpPr>
          <p:cNvPr id="6" name="タイトル 1"/>
          <p:cNvSpPr>
            <a:spLocks noGrp="1"/>
          </p:cNvSpPr>
          <p:nvPr>
            <p:ph type="ctrTitle"/>
          </p:nvPr>
        </p:nvSpPr>
        <p:spPr>
          <a:xfrm>
            <a:off x="931425" y="2948940"/>
            <a:ext cx="10852588" cy="640924"/>
          </a:xfrm>
          <a:prstGeom prst="rect">
            <a:avLst/>
          </a:prstGeom>
        </p:spPr>
        <p:txBody>
          <a:bodyPr anchor="b">
            <a:normAutofit/>
          </a:bodyPr>
          <a:lstStyle>
            <a:lvl1pPr algn="l">
              <a:defRPr sz="3400" b="1">
                <a:latin typeface="+mn-ea"/>
                <a:ea typeface="+mn-ea"/>
              </a:defRPr>
            </a:lvl1pPr>
          </a:lstStyle>
          <a:p>
            <a:r>
              <a:rPr kumimoji="1" lang="zh-CN" altLang="en-US"/>
              <a:t>单击此处编辑母版标题样式</a:t>
            </a:r>
            <a:endParaRPr kumimoji="1" lang="ja-JP" altLang="en-US" dirty="0"/>
          </a:p>
        </p:txBody>
      </p:sp>
      <p:sp>
        <p:nvSpPr>
          <p:cNvPr id="7" name="テキスト プレースホルダー 4"/>
          <p:cNvSpPr>
            <a:spLocks noGrp="1"/>
          </p:cNvSpPr>
          <p:nvPr>
            <p:ph type="body" sz="quarter" idx="12"/>
          </p:nvPr>
        </p:nvSpPr>
        <p:spPr>
          <a:xfrm>
            <a:off x="931422" y="5303838"/>
            <a:ext cx="10852588" cy="523875"/>
          </a:xfrm>
        </p:spPr>
        <p:txBody>
          <a:bodyPr>
            <a:noAutofit/>
          </a:bodyPr>
          <a:lstStyle>
            <a:lvl1pPr>
              <a:lnSpc>
                <a:spcPct val="100000"/>
              </a:lnSpc>
              <a:spcBef>
                <a:spcPts val="0"/>
              </a:spcBef>
              <a:defRPr sz="2800" b="1"/>
            </a:lvl1pPr>
            <a:lvl2pPr>
              <a:defRPr b="1"/>
            </a:lvl2pPr>
            <a:lvl3pPr>
              <a:defRPr b="1"/>
            </a:lvl3pPr>
            <a:lvl4pPr>
              <a:defRPr b="1"/>
            </a:lvl4pPr>
            <a:lvl5pPr>
              <a:defRPr b="1"/>
            </a:lvl5pPr>
          </a:lstStyle>
          <a:p>
            <a:pPr lvl="0"/>
            <a:r>
              <a:rPr kumimoji="1" lang="zh-CN" altLang="en-US"/>
              <a:t>单击此处编辑母版文本样式</a:t>
            </a:r>
            <a:endParaRPr kumimoji="1" lang="zh-CN" altLang="en-US"/>
          </a:p>
        </p:txBody>
      </p:sp>
      <p:sp>
        <p:nvSpPr>
          <p:cNvPr id="8" name="テキスト プレースホルダー 19"/>
          <p:cNvSpPr>
            <a:spLocks noGrp="1"/>
          </p:cNvSpPr>
          <p:nvPr>
            <p:ph type="body" sz="quarter" idx="13"/>
          </p:nvPr>
        </p:nvSpPr>
        <p:spPr>
          <a:xfrm>
            <a:off x="931422" y="4308475"/>
            <a:ext cx="10852588" cy="893763"/>
          </a:xfrm>
        </p:spPr>
        <p:txBody>
          <a:bodyPr>
            <a:noAutofit/>
          </a:bodyPr>
          <a:lstStyle>
            <a:lvl1pPr>
              <a:lnSpc>
                <a:spcPct val="100000"/>
              </a:lnSpc>
              <a:spcBef>
                <a:spcPts val="0"/>
              </a:spcBef>
              <a:defRPr/>
            </a:lvl1pPr>
          </a:lstStyle>
          <a:p>
            <a:pPr lvl="0"/>
            <a:r>
              <a:rPr kumimoji="1" lang="zh-CN" altLang="en-US"/>
              <a:t>单击此处编辑母版文本样式</a:t>
            </a:r>
            <a:endParaRPr kumimoji="1" lang="zh-CN" altLang="en-US"/>
          </a:p>
        </p:txBody>
      </p:sp>
      <p:sp>
        <p:nvSpPr>
          <p:cNvPr id="9" name="テキスト プレースホルダー 21"/>
          <p:cNvSpPr>
            <a:spLocks noGrp="1"/>
          </p:cNvSpPr>
          <p:nvPr>
            <p:ph type="body" sz="quarter" idx="14"/>
          </p:nvPr>
        </p:nvSpPr>
        <p:spPr>
          <a:xfrm>
            <a:off x="931422" y="6030913"/>
            <a:ext cx="5897996" cy="335163"/>
          </a:xfrm>
        </p:spPr>
        <p:txBody>
          <a:bodyPr>
            <a:noAutofit/>
          </a:bodyPr>
          <a:lstStyle>
            <a:lvl1pPr>
              <a:lnSpc>
                <a:spcPct val="100000"/>
              </a:lnSpc>
              <a:spcBef>
                <a:spcPts val="0"/>
              </a:spcBef>
              <a:defRPr sz="1800"/>
            </a:lvl1pPr>
          </a:lstStyle>
          <a:p>
            <a:pPr lvl="0"/>
            <a:r>
              <a:rPr kumimoji="1" lang="zh-CN" altLang="en-US"/>
              <a:t>单击此处编辑母版文本样式</a:t>
            </a:r>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ernal">
    <p:spTree>
      <p:nvGrpSpPr>
        <p:cNvPr id="1" name=""/>
        <p:cNvGrpSpPr/>
        <p:nvPr/>
      </p:nvGrpSpPr>
      <p:grpSpPr>
        <a:xfrm>
          <a:off x="0" y="0"/>
          <a:ext cx="0" cy="0"/>
          <a:chOff x="0" y="0"/>
          <a:chExt cx="0" cy="0"/>
        </a:xfrm>
      </p:grpSpPr>
      <p:sp>
        <p:nvSpPr>
          <p:cNvPr id="6" name="タイトル 1"/>
          <p:cNvSpPr>
            <a:spLocks noGrp="1"/>
          </p:cNvSpPr>
          <p:nvPr>
            <p:ph type="ctrTitle"/>
          </p:nvPr>
        </p:nvSpPr>
        <p:spPr>
          <a:xfrm>
            <a:off x="578012" y="2788076"/>
            <a:ext cx="7679868" cy="640924"/>
          </a:xfrm>
          <a:prstGeom prst="rect">
            <a:avLst/>
          </a:prstGeom>
        </p:spPr>
        <p:txBody>
          <a:bodyPr anchor="b">
            <a:normAutofit/>
          </a:bodyPr>
          <a:lstStyle>
            <a:lvl1pPr algn="l">
              <a:defRPr sz="3400" b="1">
                <a:latin typeface="+mn-ea"/>
                <a:ea typeface="+mn-ea"/>
              </a:defRPr>
            </a:lvl1pPr>
          </a:lstStyle>
          <a:p>
            <a:r>
              <a:rPr kumimoji="1" lang="ja-JP" altLang="en-US" dirty="0"/>
              <a:t>マスター タイトルの書式設定</a:t>
            </a:r>
            <a:endParaRPr kumimoji="1" lang="ja-JP" altLang="en-US" dirty="0"/>
          </a:p>
        </p:txBody>
      </p:sp>
      <p:sp>
        <p:nvSpPr>
          <p:cNvPr id="7" name="テキスト プレースホルダー 4"/>
          <p:cNvSpPr>
            <a:spLocks noGrp="1"/>
          </p:cNvSpPr>
          <p:nvPr>
            <p:ph type="body" sz="quarter" idx="12"/>
          </p:nvPr>
        </p:nvSpPr>
        <p:spPr>
          <a:xfrm>
            <a:off x="578012" y="5303838"/>
            <a:ext cx="7679868" cy="523875"/>
          </a:xfrm>
        </p:spPr>
        <p:txBody>
          <a:bodyPr>
            <a:noAutofit/>
          </a:bodyPr>
          <a:lstStyle>
            <a:lvl1pPr>
              <a:lnSpc>
                <a:spcPct val="100000"/>
              </a:lnSpc>
              <a:spcBef>
                <a:spcPts val="0"/>
              </a:spcBef>
              <a:defRPr sz="2800" b="1"/>
            </a:lvl1pPr>
            <a:lvl2pPr>
              <a:defRPr b="1"/>
            </a:lvl2pPr>
            <a:lvl3pPr>
              <a:defRPr b="1"/>
            </a:lvl3pPr>
            <a:lvl4pPr>
              <a:defRPr b="1"/>
            </a:lvl4pPr>
            <a:lvl5pPr>
              <a:defRPr b="1"/>
            </a:lvl5pPr>
          </a:lstStyle>
          <a:p>
            <a:pPr lvl="0"/>
            <a:r>
              <a:rPr kumimoji="1" lang="ja-JP" altLang="en-US" dirty="0"/>
              <a:t>マスター テキストの書式設定</a:t>
            </a:r>
            <a:endParaRPr kumimoji="1" lang="ja-JP" altLang="en-US" dirty="0"/>
          </a:p>
        </p:txBody>
      </p:sp>
      <p:sp>
        <p:nvSpPr>
          <p:cNvPr id="8" name="テキスト プレースホルダー 19"/>
          <p:cNvSpPr>
            <a:spLocks noGrp="1"/>
          </p:cNvSpPr>
          <p:nvPr>
            <p:ph type="body" sz="quarter" idx="13"/>
          </p:nvPr>
        </p:nvSpPr>
        <p:spPr>
          <a:xfrm>
            <a:off x="578012" y="4308475"/>
            <a:ext cx="7679868" cy="893763"/>
          </a:xfrm>
        </p:spPr>
        <p:txBody>
          <a:bodyPr>
            <a:noAutofit/>
          </a:bodyPr>
          <a:lstStyle>
            <a:lvl1pPr>
              <a:lnSpc>
                <a:spcPct val="100000"/>
              </a:lnSpc>
              <a:spcBef>
                <a:spcPts val="0"/>
              </a:spcBef>
              <a:defRPr/>
            </a:lvl1pPr>
          </a:lstStyle>
          <a:p>
            <a:pPr lvl="0"/>
            <a:r>
              <a:rPr kumimoji="1" lang="ja-JP" altLang="en-US" dirty="0"/>
              <a:t>マスター テキストの書式設定</a:t>
            </a:r>
            <a:endParaRPr kumimoji="1" lang="ja-JP" altLang="en-US" dirty="0"/>
          </a:p>
        </p:txBody>
      </p:sp>
      <p:sp>
        <p:nvSpPr>
          <p:cNvPr id="9" name="テキスト プレースホルダー 21"/>
          <p:cNvSpPr>
            <a:spLocks noGrp="1"/>
          </p:cNvSpPr>
          <p:nvPr>
            <p:ph type="body" sz="quarter" idx="14"/>
          </p:nvPr>
        </p:nvSpPr>
        <p:spPr>
          <a:xfrm>
            <a:off x="578012" y="6030913"/>
            <a:ext cx="5897996" cy="335163"/>
          </a:xfrm>
        </p:spPr>
        <p:txBody>
          <a:bodyPr>
            <a:noAutofit/>
          </a:bodyPr>
          <a:lstStyle>
            <a:lvl1pPr>
              <a:lnSpc>
                <a:spcPct val="100000"/>
              </a:lnSpc>
              <a:spcBef>
                <a:spcPts val="0"/>
              </a:spcBef>
              <a:defRPr sz="1800"/>
            </a:lvl1pPr>
          </a:lstStyle>
          <a:p>
            <a:pPr lvl="0"/>
            <a:r>
              <a:rPr kumimoji="1" lang="ja-JP" altLang="en-US" dirty="0"/>
              <a:t>マスター テキストの書式設定</a:t>
            </a:r>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fidential">
    <p:spTree>
      <p:nvGrpSpPr>
        <p:cNvPr id="1" name=""/>
        <p:cNvGrpSpPr/>
        <p:nvPr/>
      </p:nvGrpSpPr>
      <p:grpSpPr>
        <a:xfrm>
          <a:off x="0" y="0"/>
          <a:ext cx="0" cy="0"/>
          <a:chOff x="0" y="0"/>
          <a:chExt cx="0" cy="0"/>
        </a:xfrm>
      </p:grpSpPr>
      <p:sp>
        <p:nvSpPr>
          <p:cNvPr id="12" name="タイトル 1"/>
          <p:cNvSpPr>
            <a:spLocks noGrp="1"/>
          </p:cNvSpPr>
          <p:nvPr>
            <p:ph type="ctrTitle"/>
          </p:nvPr>
        </p:nvSpPr>
        <p:spPr>
          <a:xfrm>
            <a:off x="578012" y="2788076"/>
            <a:ext cx="7689295" cy="640924"/>
          </a:xfrm>
          <a:prstGeom prst="rect">
            <a:avLst/>
          </a:prstGeom>
        </p:spPr>
        <p:txBody>
          <a:bodyPr anchor="b">
            <a:normAutofit/>
          </a:bodyPr>
          <a:lstStyle>
            <a:lvl1pPr algn="l">
              <a:defRPr sz="3400" b="1">
                <a:latin typeface="+mn-ea"/>
                <a:ea typeface="+mn-ea"/>
              </a:defRPr>
            </a:lvl1pPr>
          </a:lstStyle>
          <a:p>
            <a:r>
              <a:rPr kumimoji="1" lang="ja-JP" altLang="en-US" dirty="0"/>
              <a:t>マスター タイトルの書式設定</a:t>
            </a:r>
            <a:endParaRPr kumimoji="1" lang="ja-JP" altLang="en-US" dirty="0"/>
          </a:p>
        </p:txBody>
      </p:sp>
      <p:sp>
        <p:nvSpPr>
          <p:cNvPr id="8" name="テキスト プレースホルダー 4"/>
          <p:cNvSpPr>
            <a:spLocks noGrp="1"/>
          </p:cNvSpPr>
          <p:nvPr>
            <p:ph type="body" sz="quarter" idx="12"/>
          </p:nvPr>
        </p:nvSpPr>
        <p:spPr>
          <a:xfrm>
            <a:off x="578012" y="5303838"/>
            <a:ext cx="7689295" cy="523875"/>
          </a:xfrm>
        </p:spPr>
        <p:txBody>
          <a:bodyPr>
            <a:noAutofit/>
          </a:bodyPr>
          <a:lstStyle>
            <a:lvl1pPr>
              <a:lnSpc>
                <a:spcPct val="100000"/>
              </a:lnSpc>
              <a:spcBef>
                <a:spcPts val="0"/>
              </a:spcBef>
              <a:defRPr sz="2800" b="1"/>
            </a:lvl1pPr>
            <a:lvl2pPr>
              <a:defRPr b="1"/>
            </a:lvl2pPr>
            <a:lvl3pPr>
              <a:defRPr b="1"/>
            </a:lvl3pPr>
            <a:lvl4pPr>
              <a:defRPr b="1"/>
            </a:lvl4pPr>
            <a:lvl5pPr>
              <a:defRPr b="1"/>
            </a:lvl5pPr>
          </a:lstStyle>
          <a:p>
            <a:pPr lvl="0"/>
            <a:r>
              <a:rPr kumimoji="1" lang="ja-JP" altLang="en-US" dirty="0"/>
              <a:t>マスター テキストの書式設定</a:t>
            </a:r>
            <a:endParaRPr kumimoji="1" lang="ja-JP" altLang="en-US" dirty="0"/>
          </a:p>
        </p:txBody>
      </p:sp>
      <p:sp>
        <p:nvSpPr>
          <p:cNvPr id="9" name="テキスト プレースホルダー 19"/>
          <p:cNvSpPr>
            <a:spLocks noGrp="1"/>
          </p:cNvSpPr>
          <p:nvPr>
            <p:ph type="body" sz="quarter" idx="13"/>
          </p:nvPr>
        </p:nvSpPr>
        <p:spPr>
          <a:xfrm>
            <a:off x="578012" y="4308475"/>
            <a:ext cx="7689295" cy="893763"/>
          </a:xfrm>
        </p:spPr>
        <p:txBody>
          <a:bodyPr>
            <a:noAutofit/>
          </a:bodyPr>
          <a:lstStyle>
            <a:lvl1pPr>
              <a:lnSpc>
                <a:spcPct val="100000"/>
              </a:lnSpc>
              <a:spcBef>
                <a:spcPts val="0"/>
              </a:spcBef>
              <a:defRPr/>
            </a:lvl1pPr>
          </a:lstStyle>
          <a:p>
            <a:pPr lvl="0"/>
            <a:r>
              <a:rPr kumimoji="1" lang="ja-JP" altLang="en-US" dirty="0"/>
              <a:t>マスター テキストの書式設定</a:t>
            </a:r>
            <a:endParaRPr kumimoji="1" lang="ja-JP" altLang="en-US" dirty="0"/>
          </a:p>
        </p:txBody>
      </p:sp>
      <p:sp>
        <p:nvSpPr>
          <p:cNvPr id="10" name="テキスト プレースホルダー 21"/>
          <p:cNvSpPr>
            <a:spLocks noGrp="1"/>
          </p:cNvSpPr>
          <p:nvPr>
            <p:ph type="body" sz="quarter" idx="14"/>
          </p:nvPr>
        </p:nvSpPr>
        <p:spPr>
          <a:xfrm>
            <a:off x="578012" y="6030913"/>
            <a:ext cx="5897996" cy="335163"/>
          </a:xfrm>
        </p:spPr>
        <p:txBody>
          <a:bodyPr>
            <a:noAutofit/>
          </a:bodyPr>
          <a:lstStyle>
            <a:lvl1pPr>
              <a:lnSpc>
                <a:spcPct val="100000"/>
              </a:lnSpc>
              <a:spcBef>
                <a:spcPts val="0"/>
              </a:spcBef>
              <a:defRPr sz="1800"/>
            </a:lvl1pPr>
          </a:lstStyle>
          <a:p>
            <a:pPr lvl="0"/>
            <a:r>
              <a:rPr kumimoji="1" lang="ja-JP" altLang="en-US" dirty="0"/>
              <a:t>マスター テキストの書式設定</a:t>
            </a:r>
            <a:endParaRPr kumimoji="1" lang="ja-JP" altLang="en-US" dirty="0"/>
          </a:p>
        </p:txBody>
      </p:sp>
      <p:sp>
        <p:nvSpPr>
          <p:cNvPr id="13" name="テキスト ボックス 12"/>
          <p:cNvSpPr txBox="1"/>
          <p:nvPr userDrawn="1"/>
        </p:nvSpPr>
        <p:spPr>
          <a:xfrm>
            <a:off x="357188" y="1032365"/>
            <a:ext cx="900000" cy="211203"/>
          </a:xfrm>
          <a:prstGeom prst="rect">
            <a:avLst/>
          </a:prstGeom>
          <a:noFill/>
          <a:ln>
            <a:solidFill>
              <a:schemeClr val="accent6"/>
            </a:solidFill>
          </a:ln>
        </p:spPr>
        <p:txBody>
          <a:bodyPr wrap="square" lIns="0" tIns="36000" rIns="0" bIns="36000" rtlCol="0" anchor="ctr" anchorCtr="0">
            <a:noAutofit/>
          </a:bodyPr>
          <a:lstStyle/>
          <a:p>
            <a:pPr algn="ctr"/>
            <a:r>
              <a:rPr lang="en-US" altLang="ja-JP" sz="900" b="0" dirty="0">
                <a:solidFill>
                  <a:schemeClr val="accent6"/>
                </a:solidFill>
                <a:latin typeface="Yu Gothic UI Semibold" panose="020B0700000000000000" pitchFamily="50" charset="-128"/>
                <a:ea typeface="Yu Gothic UI Semibold" panose="020B0700000000000000" pitchFamily="50" charset="-128"/>
                <a:cs typeface="Calibri" panose="020F0502020204030204" pitchFamily="34" charset="0"/>
              </a:rPr>
              <a:t>CONFIDENTIAL</a:t>
            </a:r>
            <a:endParaRPr kumimoji="1" lang="ja-JP" altLang="en-US" sz="900" b="0" dirty="0">
              <a:solidFill>
                <a:schemeClr val="accent6"/>
              </a:solidFill>
              <a:latin typeface="Yu Gothic UI Semibold" panose="020B0700000000000000" pitchFamily="50" charset="-128"/>
              <a:ea typeface="Yu Gothic UI Semibold" panose="020B0700000000000000" pitchFamily="50" charset="-128"/>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trictly Confidential">
    <p:spTree>
      <p:nvGrpSpPr>
        <p:cNvPr id="1" name=""/>
        <p:cNvGrpSpPr/>
        <p:nvPr/>
      </p:nvGrpSpPr>
      <p:grpSpPr>
        <a:xfrm>
          <a:off x="0" y="0"/>
          <a:ext cx="0" cy="0"/>
          <a:chOff x="0" y="0"/>
          <a:chExt cx="0" cy="0"/>
        </a:xfrm>
      </p:grpSpPr>
      <p:sp>
        <p:nvSpPr>
          <p:cNvPr id="6" name="タイトル 1"/>
          <p:cNvSpPr>
            <a:spLocks noGrp="1"/>
          </p:cNvSpPr>
          <p:nvPr>
            <p:ph type="ctrTitle"/>
          </p:nvPr>
        </p:nvSpPr>
        <p:spPr>
          <a:xfrm>
            <a:off x="578012" y="2788076"/>
            <a:ext cx="7679868" cy="640924"/>
          </a:xfrm>
          <a:prstGeom prst="rect">
            <a:avLst/>
          </a:prstGeom>
        </p:spPr>
        <p:txBody>
          <a:bodyPr anchor="b">
            <a:normAutofit/>
          </a:bodyPr>
          <a:lstStyle>
            <a:lvl1pPr algn="l">
              <a:defRPr sz="3400" b="1">
                <a:latin typeface="+mn-ea"/>
                <a:ea typeface="+mn-ea"/>
              </a:defRPr>
            </a:lvl1pPr>
          </a:lstStyle>
          <a:p>
            <a:r>
              <a:rPr kumimoji="1" lang="ja-JP" altLang="en-US" dirty="0"/>
              <a:t>マスター タイトルの書式設定</a:t>
            </a:r>
            <a:endParaRPr kumimoji="1" lang="ja-JP" altLang="en-US" dirty="0"/>
          </a:p>
        </p:txBody>
      </p:sp>
      <p:sp>
        <p:nvSpPr>
          <p:cNvPr id="7" name="テキスト プレースホルダー 4"/>
          <p:cNvSpPr>
            <a:spLocks noGrp="1"/>
          </p:cNvSpPr>
          <p:nvPr>
            <p:ph type="body" sz="quarter" idx="12"/>
          </p:nvPr>
        </p:nvSpPr>
        <p:spPr>
          <a:xfrm>
            <a:off x="578012" y="5303838"/>
            <a:ext cx="7679868" cy="523875"/>
          </a:xfrm>
        </p:spPr>
        <p:txBody>
          <a:bodyPr>
            <a:noAutofit/>
          </a:bodyPr>
          <a:lstStyle>
            <a:lvl1pPr>
              <a:lnSpc>
                <a:spcPct val="100000"/>
              </a:lnSpc>
              <a:spcBef>
                <a:spcPts val="0"/>
              </a:spcBef>
              <a:defRPr sz="2800" b="1"/>
            </a:lvl1pPr>
            <a:lvl2pPr>
              <a:defRPr b="1"/>
            </a:lvl2pPr>
            <a:lvl3pPr>
              <a:defRPr b="1"/>
            </a:lvl3pPr>
            <a:lvl4pPr>
              <a:defRPr b="1"/>
            </a:lvl4pPr>
            <a:lvl5pPr>
              <a:defRPr b="1"/>
            </a:lvl5pPr>
          </a:lstStyle>
          <a:p>
            <a:pPr lvl="0"/>
            <a:r>
              <a:rPr kumimoji="1" lang="ja-JP" altLang="en-US" dirty="0"/>
              <a:t>マスター テキストの書式設定</a:t>
            </a:r>
            <a:endParaRPr kumimoji="1" lang="ja-JP" altLang="en-US" dirty="0"/>
          </a:p>
        </p:txBody>
      </p:sp>
      <p:sp>
        <p:nvSpPr>
          <p:cNvPr id="8" name="テキスト プレースホルダー 19"/>
          <p:cNvSpPr>
            <a:spLocks noGrp="1"/>
          </p:cNvSpPr>
          <p:nvPr>
            <p:ph type="body" sz="quarter" idx="13"/>
          </p:nvPr>
        </p:nvSpPr>
        <p:spPr>
          <a:xfrm>
            <a:off x="578012" y="4308475"/>
            <a:ext cx="7679868" cy="893763"/>
          </a:xfrm>
        </p:spPr>
        <p:txBody>
          <a:bodyPr>
            <a:noAutofit/>
          </a:bodyPr>
          <a:lstStyle>
            <a:lvl1pPr>
              <a:lnSpc>
                <a:spcPct val="100000"/>
              </a:lnSpc>
              <a:spcBef>
                <a:spcPts val="0"/>
              </a:spcBef>
              <a:defRPr/>
            </a:lvl1pPr>
          </a:lstStyle>
          <a:p>
            <a:pPr lvl="0"/>
            <a:r>
              <a:rPr kumimoji="1" lang="ja-JP" altLang="en-US" dirty="0"/>
              <a:t>マスター テキストの書式設定</a:t>
            </a:r>
            <a:endParaRPr kumimoji="1" lang="ja-JP" altLang="en-US" dirty="0"/>
          </a:p>
        </p:txBody>
      </p:sp>
      <p:sp>
        <p:nvSpPr>
          <p:cNvPr id="9" name="テキスト プレースホルダー 21"/>
          <p:cNvSpPr>
            <a:spLocks noGrp="1"/>
          </p:cNvSpPr>
          <p:nvPr>
            <p:ph type="body" sz="quarter" idx="14"/>
          </p:nvPr>
        </p:nvSpPr>
        <p:spPr>
          <a:xfrm>
            <a:off x="578012" y="6030913"/>
            <a:ext cx="5897996" cy="335163"/>
          </a:xfrm>
        </p:spPr>
        <p:txBody>
          <a:bodyPr>
            <a:noAutofit/>
          </a:bodyPr>
          <a:lstStyle>
            <a:lvl1pPr>
              <a:lnSpc>
                <a:spcPct val="100000"/>
              </a:lnSpc>
              <a:spcBef>
                <a:spcPts val="0"/>
              </a:spcBef>
              <a:defRPr sz="1800"/>
            </a:lvl1pPr>
          </a:lstStyle>
          <a:p>
            <a:pPr lvl="0"/>
            <a:r>
              <a:rPr kumimoji="1" lang="ja-JP" altLang="en-US" dirty="0"/>
              <a:t>マスター テキストの書式設定</a:t>
            </a:r>
            <a:endParaRPr kumimoji="1" lang="ja-JP" altLang="en-US" dirty="0"/>
          </a:p>
        </p:txBody>
      </p:sp>
      <p:sp>
        <p:nvSpPr>
          <p:cNvPr id="10" name="テキスト ボックス 9"/>
          <p:cNvSpPr txBox="1"/>
          <p:nvPr userDrawn="1"/>
        </p:nvSpPr>
        <p:spPr>
          <a:xfrm>
            <a:off x="407988" y="1030287"/>
            <a:ext cx="857393" cy="349702"/>
          </a:xfrm>
          <a:prstGeom prst="rect">
            <a:avLst/>
          </a:prstGeom>
          <a:noFill/>
          <a:ln>
            <a:solidFill>
              <a:schemeClr val="accent6"/>
            </a:solidFill>
          </a:ln>
        </p:spPr>
        <p:txBody>
          <a:bodyPr wrap="square" lIns="0" tIns="36000" rIns="0" bIns="36000" rtlCol="0" anchor="ctr" anchorCtr="0">
            <a:spAutoFit/>
          </a:bodyPr>
          <a:lstStyle/>
          <a:p>
            <a:pPr algn="ctr"/>
            <a:r>
              <a:rPr lang="en-US" altLang="ja-JP" sz="900" b="0" dirty="0">
                <a:solidFill>
                  <a:schemeClr val="accent6"/>
                </a:solidFill>
                <a:latin typeface="Yu Gothic UI Semibold" panose="020B0700000000000000" pitchFamily="50" charset="-128"/>
                <a:ea typeface="Yu Gothic UI Semibold" panose="020B0700000000000000" pitchFamily="50" charset="-128"/>
                <a:cs typeface="Calibri" panose="020F0502020204030204" pitchFamily="34" charset="0"/>
              </a:rPr>
              <a:t>STRICTLY CONFIDENTIAL</a:t>
            </a:r>
            <a:endParaRPr kumimoji="1" lang="ja-JP" altLang="en-US" sz="900" b="0" dirty="0">
              <a:solidFill>
                <a:schemeClr val="accent6"/>
              </a:solidFill>
              <a:latin typeface="Yu Gothic UI Semibold" panose="020B0700000000000000" pitchFamily="50" charset="-128"/>
              <a:ea typeface="Yu Gothic UI Semibold" panose="020B0700000000000000" pitchFamily="50" charset="-128"/>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ublic">
    <p:spTree>
      <p:nvGrpSpPr>
        <p:cNvPr id="1" name=""/>
        <p:cNvGrpSpPr/>
        <p:nvPr/>
      </p:nvGrpSpPr>
      <p:grpSpPr>
        <a:xfrm>
          <a:off x="0" y="0"/>
          <a:ext cx="0" cy="0"/>
          <a:chOff x="0" y="0"/>
          <a:chExt cx="0" cy="0"/>
        </a:xfrm>
      </p:grpSpPr>
      <p:sp>
        <p:nvSpPr>
          <p:cNvPr id="6" name="タイトル 1"/>
          <p:cNvSpPr>
            <a:spLocks noGrp="1"/>
          </p:cNvSpPr>
          <p:nvPr>
            <p:ph type="ctrTitle"/>
          </p:nvPr>
        </p:nvSpPr>
        <p:spPr>
          <a:xfrm>
            <a:off x="578012" y="2788076"/>
            <a:ext cx="7679868" cy="640924"/>
          </a:xfrm>
          <a:prstGeom prst="rect">
            <a:avLst/>
          </a:prstGeom>
        </p:spPr>
        <p:txBody>
          <a:bodyPr anchor="b">
            <a:normAutofit/>
          </a:bodyPr>
          <a:lstStyle>
            <a:lvl1pPr algn="l">
              <a:defRPr sz="3400" b="1">
                <a:latin typeface="+mn-ea"/>
                <a:ea typeface="+mn-ea"/>
              </a:defRPr>
            </a:lvl1pPr>
          </a:lstStyle>
          <a:p>
            <a:r>
              <a:rPr kumimoji="1" lang="ja-JP" altLang="en-US" dirty="0"/>
              <a:t>マスター タイトルの書式設定</a:t>
            </a:r>
            <a:endParaRPr kumimoji="1" lang="ja-JP" altLang="en-US" dirty="0"/>
          </a:p>
        </p:txBody>
      </p:sp>
      <p:sp>
        <p:nvSpPr>
          <p:cNvPr id="7" name="テキスト プレースホルダー 4"/>
          <p:cNvSpPr>
            <a:spLocks noGrp="1"/>
          </p:cNvSpPr>
          <p:nvPr>
            <p:ph type="body" sz="quarter" idx="12"/>
          </p:nvPr>
        </p:nvSpPr>
        <p:spPr>
          <a:xfrm>
            <a:off x="578012" y="5303838"/>
            <a:ext cx="7679868" cy="523875"/>
          </a:xfrm>
        </p:spPr>
        <p:txBody>
          <a:bodyPr>
            <a:noAutofit/>
          </a:bodyPr>
          <a:lstStyle>
            <a:lvl1pPr>
              <a:lnSpc>
                <a:spcPct val="100000"/>
              </a:lnSpc>
              <a:spcBef>
                <a:spcPts val="0"/>
              </a:spcBef>
              <a:defRPr sz="2800" b="1"/>
            </a:lvl1pPr>
            <a:lvl2pPr>
              <a:defRPr b="1"/>
            </a:lvl2pPr>
            <a:lvl3pPr>
              <a:defRPr b="1"/>
            </a:lvl3pPr>
            <a:lvl4pPr>
              <a:defRPr b="1"/>
            </a:lvl4pPr>
            <a:lvl5pPr>
              <a:defRPr b="1"/>
            </a:lvl5pPr>
          </a:lstStyle>
          <a:p>
            <a:pPr lvl="0"/>
            <a:r>
              <a:rPr kumimoji="1" lang="ja-JP" altLang="en-US" dirty="0"/>
              <a:t>マスター テキストの書式設定</a:t>
            </a:r>
            <a:endParaRPr kumimoji="1" lang="ja-JP" altLang="en-US" dirty="0"/>
          </a:p>
        </p:txBody>
      </p:sp>
      <p:sp>
        <p:nvSpPr>
          <p:cNvPr id="8" name="テキスト プレースホルダー 19"/>
          <p:cNvSpPr>
            <a:spLocks noGrp="1"/>
          </p:cNvSpPr>
          <p:nvPr>
            <p:ph type="body" sz="quarter" idx="13"/>
          </p:nvPr>
        </p:nvSpPr>
        <p:spPr>
          <a:xfrm>
            <a:off x="578012" y="4308475"/>
            <a:ext cx="7679868" cy="893763"/>
          </a:xfrm>
        </p:spPr>
        <p:txBody>
          <a:bodyPr>
            <a:noAutofit/>
          </a:bodyPr>
          <a:lstStyle>
            <a:lvl1pPr>
              <a:lnSpc>
                <a:spcPct val="100000"/>
              </a:lnSpc>
              <a:spcBef>
                <a:spcPts val="0"/>
              </a:spcBef>
              <a:defRPr/>
            </a:lvl1pPr>
          </a:lstStyle>
          <a:p>
            <a:pPr lvl="0"/>
            <a:r>
              <a:rPr kumimoji="1" lang="ja-JP" altLang="en-US" dirty="0"/>
              <a:t>マスター テキストの書式設定</a:t>
            </a:r>
            <a:endParaRPr kumimoji="1" lang="ja-JP" altLang="en-US" dirty="0"/>
          </a:p>
        </p:txBody>
      </p:sp>
      <p:sp>
        <p:nvSpPr>
          <p:cNvPr id="9" name="テキスト プレースホルダー 21"/>
          <p:cNvSpPr>
            <a:spLocks noGrp="1"/>
          </p:cNvSpPr>
          <p:nvPr>
            <p:ph type="body" sz="quarter" idx="14"/>
          </p:nvPr>
        </p:nvSpPr>
        <p:spPr>
          <a:xfrm>
            <a:off x="578012" y="6030913"/>
            <a:ext cx="5897996" cy="335163"/>
          </a:xfrm>
        </p:spPr>
        <p:txBody>
          <a:bodyPr>
            <a:noAutofit/>
          </a:bodyPr>
          <a:lstStyle>
            <a:lvl1pPr>
              <a:lnSpc>
                <a:spcPct val="100000"/>
              </a:lnSpc>
              <a:spcBef>
                <a:spcPts val="0"/>
              </a:spcBef>
              <a:defRPr sz="1800"/>
            </a:lvl1pPr>
          </a:lstStyle>
          <a:p>
            <a:pPr lvl="0"/>
            <a:r>
              <a:rPr kumimoji="1" lang="ja-JP" altLang="en-US" dirty="0"/>
              <a:t>マスター テキストの書式設定</a:t>
            </a:r>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Subtitle-2">
    <p:bg>
      <p:bgPr>
        <a:solidFill>
          <a:schemeClr val="bg1"/>
        </a:solidFill>
        <a:effectLst/>
      </p:bgPr>
    </p:bg>
    <p:spTree>
      <p:nvGrpSpPr>
        <p:cNvPr id="1" name=""/>
        <p:cNvGrpSpPr/>
        <p:nvPr/>
      </p:nvGrpSpPr>
      <p:grpSpPr>
        <a:xfrm>
          <a:off x="0" y="0"/>
          <a:ext cx="0" cy="0"/>
          <a:chOff x="0" y="0"/>
          <a:chExt cx="0" cy="0"/>
        </a:xfrm>
      </p:grpSpPr>
      <p:graphicFrame>
        <p:nvGraphicFramePr>
          <p:cNvPr id="6" name="对象 5" hidden="1"/>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 name="think-cell Slide" r:id="rId3" imgW="5715" imgH="5715" progId="TCLayout.ActiveDocument.1">
                  <p:embed/>
                </p:oleObj>
              </mc:Choice>
              <mc:Fallback>
                <p:oleObj name="think-cell Slide" r:id="rId3" imgW="5715" imgH="5715" progId="TCLayout.ActiveDocument.1">
                  <p:embed/>
                  <p:pic>
                    <p:nvPicPr>
                      <p:cNvPr id="0" name="对象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矩形 3" hidden="1"/>
          <p:cNvSpPr/>
          <p:nvPr userDrawn="1">
            <p:custDataLst>
              <p:tags r:id="rId5"/>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altLang="zh-CN" sz="4400" b="1" i="0" baseline="0" dirty="0">
              <a:latin typeface="Graphik" panose="020B0503030202060203"/>
              <a:ea typeface="+mj-ea"/>
              <a:cs typeface="+mj-cs"/>
              <a:sym typeface="Graphik" panose="020B0503030202060203"/>
            </a:endParaRPr>
          </a:p>
        </p:txBody>
      </p:sp>
      <p:pic>
        <p:nvPicPr>
          <p:cNvPr id="5" name="Picture 4"/>
          <p:cNvPicPr>
            <a:picLocks noChangeAspect="1"/>
          </p:cNvPicPr>
          <p:nvPr userDrawn="1"/>
        </p:nvPicPr>
        <p:blipFill>
          <a:blip r:embed="rId6" cstate="screen"/>
          <a:stretch>
            <a:fillRect/>
          </a:stretch>
        </p:blipFill>
        <p:spPr>
          <a:xfrm>
            <a:off x="9550400" y="5803900"/>
            <a:ext cx="2641600" cy="1054100"/>
          </a:xfrm>
          <a:prstGeom prst="rect">
            <a:avLst/>
          </a:prstGeom>
        </p:spPr>
      </p:pic>
      <p:sp>
        <p:nvSpPr>
          <p:cNvPr id="8" name="Title 7"/>
          <p:cNvSpPr>
            <a:spLocks noGrp="1"/>
          </p:cNvSpPr>
          <p:nvPr>
            <p:ph type="title"/>
          </p:nvPr>
        </p:nvSpPr>
        <p:spPr>
          <a:xfrm>
            <a:off x="4999576" y="1931621"/>
            <a:ext cx="6354224" cy="1325563"/>
          </a:xfrm>
        </p:spPr>
        <p:txBody>
          <a:bodyPr vert="horz"/>
          <a:lstStyle/>
          <a:p>
            <a:r>
              <a:rPr lang="en-US" dirty="0"/>
              <a:t>Click to edit Master title style</a:t>
            </a:r>
            <a:endParaRPr lang="en-US" dirty="0"/>
          </a:p>
        </p:txBody>
      </p:sp>
      <p:sp>
        <p:nvSpPr>
          <p:cNvPr id="9" name="Subtitle 2"/>
          <p:cNvSpPr>
            <a:spLocks noGrp="1"/>
          </p:cNvSpPr>
          <p:nvPr>
            <p:ph type="subTitle" idx="1"/>
          </p:nvPr>
        </p:nvSpPr>
        <p:spPr>
          <a:xfrm>
            <a:off x="4999576" y="3509963"/>
            <a:ext cx="6354224" cy="1655762"/>
          </a:xfrm>
        </p:spPr>
        <p:txBody>
          <a:bodyPr>
            <a:normAutofit/>
          </a:bodyPr>
          <a:lstStyle>
            <a:lvl1pPr marL="0" indent="0" algn="l">
              <a:buNone/>
              <a:defRPr sz="2400">
                <a:latin typeface="Graphik" panose="020B0503030202060203"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US" dirty="0"/>
          </a:p>
        </p:txBody>
      </p:sp>
      <p:sp>
        <p:nvSpPr>
          <p:cNvPr id="13" name="Slide Number Placeholder 3"/>
          <p:cNvSpPr>
            <a:spLocks noGrp="1"/>
          </p:cNvSpPr>
          <p:nvPr>
            <p:ph type="sldNum" sz="quarter" idx="12"/>
          </p:nvPr>
        </p:nvSpPr>
        <p:spPr>
          <a:xfrm>
            <a:off x="11372117" y="6414233"/>
            <a:ext cx="621323" cy="365125"/>
          </a:xfrm>
          <a:prstGeom prst="rect">
            <a:avLst/>
          </a:prstGeom>
        </p:spPr>
        <p:txBody>
          <a:bodyPr/>
          <a:lstStyle>
            <a:lvl1pPr algn="ctr">
              <a:defRPr sz="1400">
                <a:solidFill>
                  <a:srgbClr val="0F3188"/>
                </a:solidFill>
                <a:latin typeface="Arial" panose="020B0604020202020204" pitchFamily="34" charset="0"/>
                <a:cs typeface="Arial" panose="020B0604020202020204" pitchFamily="34" charset="0"/>
              </a:defRPr>
            </a:lvl1pPr>
          </a:lstStyle>
          <a:p>
            <a:fld id="{353539E6-E6EB-DC4D-96A6-E7C06E4E0F52}" type="slidenum">
              <a:rPr lang="en-US" smtClean="0"/>
            </a:fld>
            <a:endParaRPr lang="en-US" dirty="0"/>
          </a:p>
        </p:txBody>
      </p:sp>
      <p:sp>
        <p:nvSpPr>
          <p:cNvPr id="19" name="Rectangle 18" hidden="1"/>
          <p:cNvSpPr/>
          <p:nvPr userDrawn="1"/>
        </p:nvSpPr>
        <p:spPr>
          <a:xfrm>
            <a:off x="0" y="0"/>
            <a:ext cx="158750" cy="158750"/>
          </a:xfrm>
          <a:prstGeom prst="rect">
            <a:avLst/>
          </a:prstGeom>
          <a:noFill/>
          <a:ln w="19050" cap="rnd" cmpd="sng" algn="ctr">
            <a:gradFill>
              <a:gsLst>
                <a:gs pos="59000">
                  <a:schemeClr val="tx2">
                    <a:lumMod val="50000"/>
                  </a:schemeClr>
                </a:gs>
                <a:gs pos="95000">
                  <a:srgbClr val="0070C0"/>
                </a:gs>
              </a:gsLst>
              <a:lin ang="5400000" scaled="1"/>
            </a:gradFill>
            <a:prstDash val="solid"/>
            <a:round/>
            <a:tailEnd type="triangle" w="lg" len="lg"/>
          </a:ln>
          <a:effectLst/>
        </p:spPr>
        <p:txBody>
          <a:bodyPr wrap="none" lIns="0" tIns="0" rIns="0" bIns="0" numCol="1" spcCol="0" rtlCol="0" anchor="ctr" anchorCtr="0">
            <a:noAutofit/>
          </a:bodyPr>
          <a:lstStyle/>
          <a:p>
            <a:pPr marL="0" lvl="0" indent="0" algn="l" defTabSz="914400" rtl="0"/>
            <a:endParaRPr kumimoji="0" lang="en-US" sz="4400" b="1" i="0" u="none" kern="0" cap="none" baseline="0" dirty="0">
              <a:solidFill>
                <a:srgbClr val="2B3A42"/>
              </a:solidFill>
              <a:latin typeface="Graphik" panose="020B0503030202060203"/>
              <a:ea typeface="华文楷体" panose="02010600040101010101" pitchFamily="2" charset="-122"/>
              <a:cs typeface="+mj-cs"/>
              <a:sym typeface="Garamond" panose="02020404030301010803"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5" Type="http://schemas.openxmlformats.org/officeDocument/2006/relationships/theme" Target="../theme/theme1.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6" Type="http://schemas.openxmlformats.org/officeDocument/2006/relationships/theme" Target="../theme/theme3.xml"/><Relationship Id="rId5" Type="http://schemas.openxmlformats.org/officeDocument/2006/relationships/slideLayout" Target="../slideLayouts/slideLayout14.xml"/><Relationship Id="rId4" Type="http://schemas.openxmlformats.org/officeDocument/2006/relationships/slideLayout" Target="../slideLayouts/slideLayout13.xml"/><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_rels/slideMaster4.xml.rels><?xml version="1.0" encoding="UTF-8" standalone="yes"?>
<Relationships xmlns="http://schemas.openxmlformats.org/package/2006/relationships"><Relationship Id="rId7" Type="http://schemas.openxmlformats.org/officeDocument/2006/relationships/theme" Target="../theme/theme4.xml"/><Relationship Id="rId6" Type="http://schemas.openxmlformats.org/officeDocument/2006/relationships/image" Target="../media/image3.png"/><Relationship Id="rId5" Type="http://schemas.openxmlformats.org/officeDocument/2006/relationships/slideLayout" Target="../slideLayouts/slideLayout19.xml"/><Relationship Id="rId4" Type="http://schemas.openxmlformats.org/officeDocument/2006/relationships/slideLayout" Target="../slideLayouts/slideLayout18.xml"/><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7" Type="http://schemas.openxmlformats.org/officeDocument/2006/relationships/theme" Target="../theme/theme5.xml"/><Relationship Id="rId6" Type="http://schemas.openxmlformats.org/officeDocument/2006/relationships/image" Target="../media/image3.png"/><Relationship Id="rId5" Type="http://schemas.openxmlformats.org/officeDocument/2006/relationships/slideLayout" Target="../slideLayouts/slideLayout24.xml"/><Relationship Id="rId4" Type="http://schemas.openxmlformats.org/officeDocument/2006/relationships/slideLayout" Target="../slideLayouts/slideLayout23.xml"/><Relationship Id="rId3" Type="http://schemas.openxmlformats.org/officeDocument/2006/relationships/slideLayout" Target="../slideLayouts/slideLayout22.xml"/><Relationship Id="rId2" Type="http://schemas.openxmlformats.org/officeDocument/2006/relationships/slideLayout" Target="../slideLayouts/slideLayout21.xml"/><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F03D4D-AED6-4E72-8962-7FFB519D351A}" type="datetimeFigureOut">
              <a:rPr kumimoji="1" lang="ja-JP" altLang="en-US" smtClean="0"/>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06D2E-807F-4C87-B57D-75C799769D48}" type="slidenum">
              <a:rPr kumimoji="1" lang="ja-JP" altLang="en-US" smtClean="0"/>
            </a:fld>
            <a:endParaRPr kumimoji="1" lang="ja-JP" altLang="en-US"/>
          </a:p>
        </p:txBody>
      </p:sp>
      <p:sp>
        <p:nvSpPr>
          <p:cNvPr id="8" name="正方形/長方形 7"/>
          <p:cNvSpPr/>
          <p:nvPr userDrawn="1"/>
        </p:nvSpPr>
        <p:spPr>
          <a:xfrm>
            <a:off x="1" y="1"/>
            <a:ext cx="160271" cy="68552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dirty="0"/>
              <a:t>マスター タイトルの書式設定</a:t>
            </a:r>
            <a:endParaRPr kumimoji="1" lang="ja-JP" altLang="en-US" dirty="0"/>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Lst>
  <p:txStyles>
    <p:titleStyle>
      <a:lvl1pPr algn="l" defTabSz="914400" rtl="0" eaLnBrk="1" latinLnBrk="0" hangingPunct="1">
        <a:lnSpc>
          <a:spcPct val="90000"/>
        </a:lnSpc>
        <a:spcBef>
          <a:spcPct val="0"/>
        </a:spcBef>
        <a:buNone/>
        <a:defRPr kumimoji="1" sz="4400" kern="1200">
          <a:solidFill>
            <a:schemeClr val="tx1"/>
          </a:solidFill>
          <a:latin typeface="Yu Gothic" panose="020B0400000000000000" pitchFamily="50" charset="-128"/>
          <a:ea typeface="Yu Gothic" panose="020B0400000000000000" pitchFamily="50" charset="-128"/>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Yu Gothic" panose="020B0400000000000000" pitchFamily="50" charset="-128"/>
          <a:ea typeface="Yu Gothic" panose="020B0400000000000000" pitchFamily="50" charset="-128"/>
          <a:cs typeface="+mn-cs"/>
        </a:defRPr>
      </a:lvl1pPr>
      <a:lvl2pPr marL="457200" indent="0" algn="l" defTabSz="914400" rtl="0" eaLnBrk="1" latinLnBrk="0" hangingPunct="1">
        <a:lnSpc>
          <a:spcPct val="90000"/>
        </a:lnSpc>
        <a:spcBef>
          <a:spcPts val="500"/>
        </a:spcBef>
        <a:buFont typeface="Arial" panose="020B0604020202020204" pitchFamily="34" charset="0"/>
        <a:buNone/>
        <a:defRPr kumimoji="1" sz="2400" kern="1200">
          <a:solidFill>
            <a:schemeClr val="tx1"/>
          </a:solidFill>
          <a:latin typeface="Yu Gothic" panose="020B0400000000000000" pitchFamily="50" charset="-128"/>
          <a:ea typeface="Yu Gothic" panose="020B0400000000000000" pitchFamily="50" charset="-128"/>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Yu Gothic" panose="020B0400000000000000" pitchFamily="50" charset="-128"/>
          <a:ea typeface="Yu Gothic" panose="020B0400000000000000" pitchFamily="50" charset="-128"/>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Yu Gothic" panose="020B0400000000000000" pitchFamily="50" charset="-128"/>
          <a:ea typeface="Yu Gothic" panose="020B0400000000000000" pitchFamily="50" charset="-128"/>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Yu Gothic" panose="020B0400000000000000" pitchFamily="50" charset="-128"/>
          <a:ea typeface="Yu Gothic" panose="020B04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2660" y="413690"/>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
        <p:nvSpPr>
          <p:cNvPr id="3" name="テキスト プレースホルダー 2"/>
          <p:cNvSpPr>
            <a:spLocks noGrp="1"/>
          </p:cNvSpPr>
          <p:nvPr>
            <p:ph type="body" idx="1"/>
          </p:nvPr>
        </p:nvSpPr>
        <p:spPr>
          <a:xfrm>
            <a:off x="658812" y="1269506"/>
            <a:ext cx="11125201" cy="5183682"/>
          </a:xfrm>
          <a:prstGeom prst="rect">
            <a:avLst/>
          </a:prstGeom>
        </p:spPr>
        <p:txBody>
          <a:bodyPr vert="horz" lIns="91440" tIns="45720" rIns="91440" bIns="45720" rtlCol="0">
            <a:normAutofit/>
          </a:body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Lst>
  <p:hf sldNum="0" hdr="0" dt="0"/>
  <p:txStyles>
    <p:titleStyle>
      <a:lvl1pPr algn="l" defTabSz="914400" rtl="0" eaLnBrk="1" latinLnBrk="0" hangingPunct="1">
        <a:lnSpc>
          <a:spcPct val="100000"/>
        </a:lnSpc>
        <a:spcBef>
          <a:spcPct val="0"/>
        </a:spcBef>
        <a:buNone/>
        <a:defRPr kumimoji="1" sz="3200" b="1" kern="1200">
          <a:solidFill>
            <a:schemeClr val="tx1"/>
          </a:solidFill>
          <a:latin typeface="Yu Gothic" panose="020B0400000000000000" pitchFamily="50" charset="-128"/>
          <a:ea typeface="Yu Gothic" panose="020B0400000000000000" pitchFamily="50" charset="-128"/>
          <a:cs typeface="+mj-cs"/>
        </a:defRPr>
      </a:lvl1pPr>
    </p:titleStyle>
    <p:bodyStyle>
      <a:lvl1pPr marL="342900" indent="-342900" algn="l" defTabSz="914400" rtl="0" eaLnBrk="1" latinLnBrk="0" hangingPunct="1">
        <a:lnSpc>
          <a:spcPct val="100000"/>
        </a:lnSpc>
        <a:spcBef>
          <a:spcPts val="1000"/>
        </a:spcBef>
        <a:buFont typeface="Arial" panose="020B0604020202020204" pitchFamily="34" charset="0"/>
        <a:buChar char="•"/>
        <a:defRPr kumimoji="1" sz="2400" b="1" kern="1200">
          <a:solidFill>
            <a:schemeClr val="tx1"/>
          </a:solidFill>
          <a:latin typeface="Yu Gothic" panose="020B0400000000000000" pitchFamily="50" charset="-128"/>
          <a:ea typeface="Yu Gothic" panose="020B0400000000000000" pitchFamily="50" charset="-128"/>
          <a:cs typeface="+mn-cs"/>
        </a:defRPr>
      </a:lvl1pPr>
      <a:lvl2pPr marL="685800" indent="-228600" algn="l" defTabSz="914400" rtl="0" eaLnBrk="1" latinLnBrk="0" hangingPunct="1">
        <a:lnSpc>
          <a:spcPct val="100000"/>
        </a:lnSpc>
        <a:spcBef>
          <a:spcPts val="1200"/>
        </a:spcBef>
        <a:buFont typeface="Meiryo UI" panose="020B0604030504040204" pitchFamily="50" charset="-128"/>
        <a:buChar char="-"/>
        <a:defRPr kumimoji="1" sz="2000" kern="1200">
          <a:solidFill>
            <a:schemeClr val="tx1"/>
          </a:solidFill>
          <a:latin typeface="Yu Gothic" panose="020B0400000000000000" pitchFamily="50" charset="-128"/>
          <a:ea typeface="Yu Gothic" panose="020B0400000000000000" pitchFamily="50" charset="-128"/>
          <a:cs typeface="+mn-cs"/>
        </a:defRPr>
      </a:lvl2pPr>
      <a:lvl3pPr marL="1143000" indent="-228600" algn="l" defTabSz="914400" rtl="0" eaLnBrk="1" latinLnBrk="0" hangingPunct="1">
        <a:lnSpc>
          <a:spcPct val="100000"/>
        </a:lnSpc>
        <a:spcBef>
          <a:spcPts val="1200"/>
        </a:spcBef>
        <a:buFont typeface="Meiryo UI" panose="020B0604030504040204" pitchFamily="50" charset="-128"/>
        <a:buChar char="-"/>
        <a:defRPr kumimoji="1" sz="1800" kern="1200">
          <a:solidFill>
            <a:schemeClr val="tx1"/>
          </a:solidFill>
          <a:latin typeface="Yu Gothic" panose="020B0400000000000000" pitchFamily="50" charset="-128"/>
          <a:ea typeface="Yu Gothic" panose="020B0400000000000000" pitchFamily="50" charset="-128"/>
          <a:cs typeface="+mn-cs"/>
        </a:defRPr>
      </a:lvl3pPr>
      <a:lvl4pPr marL="1600200" indent="-228600" algn="l" defTabSz="914400" rtl="0" eaLnBrk="1" latinLnBrk="0" hangingPunct="1">
        <a:lnSpc>
          <a:spcPct val="100000"/>
        </a:lnSpc>
        <a:spcBef>
          <a:spcPts val="1200"/>
        </a:spcBef>
        <a:buFont typeface="Meiryo UI" panose="020B0604030504040204" pitchFamily="50" charset="-128"/>
        <a:buChar char="-"/>
        <a:defRPr kumimoji="1" sz="1600" kern="1200">
          <a:solidFill>
            <a:schemeClr val="tx1"/>
          </a:solidFill>
          <a:latin typeface="Yu Gothic" panose="020B0400000000000000" pitchFamily="50" charset="-128"/>
          <a:ea typeface="Yu Gothic" panose="020B0400000000000000" pitchFamily="50" charset="-128"/>
          <a:cs typeface="+mn-cs"/>
        </a:defRPr>
      </a:lvl4pPr>
      <a:lvl5pPr marL="2057400" indent="-228600" algn="l" defTabSz="914400" rtl="0" eaLnBrk="1" latinLnBrk="0" hangingPunct="1">
        <a:lnSpc>
          <a:spcPct val="100000"/>
        </a:lnSpc>
        <a:spcBef>
          <a:spcPts val="1200"/>
        </a:spcBef>
        <a:buFont typeface="Meiryo UI" panose="020B0604030504040204" pitchFamily="50" charset="-128"/>
        <a:buChar char="-"/>
        <a:defRPr kumimoji="1" sz="1400" kern="1200">
          <a:solidFill>
            <a:schemeClr val="tx1"/>
          </a:solidFill>
          <a:latin typeface="Yu Gothic" panose="020B0400000000000000" pitchFamily="50" charset="-128"/>
          <a:ea typeface="Yu Gothic" panose="020B04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2660" y="413690"/>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
        <p:nvSpPr>
          <p:cNvPr id="3" name="テキスト プレースホルダー 2"/>
          <p:cNvSpPr>
            <a:spLocks noGrp="1"/>
          </p:cNvSpPr>
          <p:nvPr>
            <p:ph type="body" idx="1"/>
          </p:nvPr>
        </p:nvSpPr>
        <p:spPr>
          <a:xfrm>
            <a:off x="658812" y="1269506"/>
            <a:ext cx="11125201" cy="5183682"/>
          </a:xfrm>
          <a:prstGeom prst="rect">
            <a:avLst/>
          </a:prstGeom>
        </p:spPr>
        <p:txBody>
          <a:bodyPr vert="horz" lIns="91440" tIns="45720" rIns="91440" bIns="45720" rtlCol="0">
            <a:normAutofit/>
          </a:body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pic>
        <p:nvPicPr>
          <p:cNvPr id="7" name="図 6"/>
          <p:cNvPicPr>
            <a:picLocks noChangeAspect="1"/>
          </p:cNvPicPr>
          <p:nvPr userDrawn="1"/>
        </p:nvPicPr>
        <p:blipFill rotWithShape="1">
          <a:blip r:embed="rId6"/>
          <a:srcRect/>
          <a:stretch>
            <a:fillRect/>
          </a:stretch>
        </p:blipFill>
        <p:spPr>
          <a:xfrm>
            <a:off x="10991533" y="405062"/>
            <a:ext cx="792480" cy="409222"/>
          </a:xfrm>
          <a:prstGeom prst="rect">
            <a:avLst/>
          </a:prstGeom>
        </p:spPr>
      </p:pic>
      <p:sp>
        <p:nvSpPr>
          <p:cNvPr id="9" name="テキスト ボックス 8"/>
          <p:cNvSpPr txBox="1"/>
          <p:nvPr userDrawn="1"/>
        </p:nvSpPr>
        <p:spPr>
          <a:xfrm>
            <a:off x="10991850" y="1034540"/>
            <a:ext cx="792163" cy="208477"/>
          </a:xfrm>
          <a:prstGeom prst="rect">
            <a:avLst/>
          </a:prstGeom>
          <a:noFill/>
          <a:ln>
            <a:solidFill>
              <a:schemeClr val="accent6"/>
            </a:solidFill>
          </a:ln>
        </p:spPr>
        <p:txBody>
          <a:bodyPr wrap="square" lIns="0" tIns="36000" rIns="0" bIns="36000" rtlCol="0" anchor="ctr" anchorCtr="0">
            <a:noAutofit/>
          </a:bodyPr>
          <a:lstStyle/>
          <a:p>
            <a:pPr algn="ctr"/>
            <a:r>
              <a:rPr lang="en-US" altLang="ja-JP" sz="800" b="0" dirty="0">
                <a:solidFill>
                  <a:schemeClr val="accent6"/>
                </a:solidFill>
                <a:latin typeface="Yu Gothic UI Semibold" panose="020B0700000000000000" pitchFamily="50" charset="-128"/>
                <a:ea typeface="Yu Gothic UI Semibold" panose="020B0700000000000000" pitchFamily="50" charset="-128"/>
                <a:cs typeface="Calibri" panose="020F0502020204030204" pitchFamily="34" charset="0"/>
              </a:rPr>
              <a:t>CONFIDENTIAL</a:t>
            </a:r>
            <a:endParaRPr kumimoji="1" lang="ja-JP" altLang="en-US" sz="800" b="0" dirty="0">
              <a:solidFill>
                <a:schemeClr val="accent6"/>
              </a:solidFill>
              <a:latin typeface="Yu Gothic UI Semibold" panose="020B0700000000000000" pitchFamily="50" charset="-128"/>
              <a:ea typeface="Yu Gothic UI Semibold" panose="020B0700000000000000" pitchFamily="50" charset="-128"/>
            </a:endParaRP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Lst>
  <p:hf sldNum="0" hdr="0" dt="0"/>
  <p:txStyles>
    <p:titleStyle>
      <a:lvl1pPr algn="l" defTabSz="914400" rtl="0" eaLnBrk="1" latinLnBrk="0" hangingPunct="1">
        <a:lnSpc>
          <a:spcPct val="100000"/>
        </a:lnSpc>
        <a:spcBef>
          <a:spcPct val="0"/>
        </a:spcBef>
        <a:buNone/>
        <a:defRPr kumimoji="1" sz="3200" b="1" kern="1200">
          <a:solidFill>
            <a:schemeClr val="tx1"/>
          </a:solidFill>
          <a:latin typeface="Yu Gothic" panose="020B0400000000000000" pitchFamily="50" charset="-128"/>
          <a:ea typeface="Yu Gothic" panose="020B0400000000000000" pitchFamily="50" charset="-128"/>
          <a:cs typeface="+mj-cs"/>
        </a:defRPr>
      </a:lvl1pPr>
    </p:titleStyle>
    <p:bodyStyle>
      <a:lvl1pPr marL="342900" indent="-342900" algn="l" defTabSz="914400" rtl="0" eaLnBrk="1" latinLnBrk="0" hangingPunct="1">
        <a:lnSpc>
          <a:spcPct val="100000"/>
        </a:lnSpc>
        <a:spcBef>
          <a:spcPts val="1000"/>
        </a:spcBef>
        <a:buFont typeface="Arial" panose="020B0604020202020204" pitchFamily="34" charset="0"/>
        <a:buChar char="•"/>
        <a:defRPr kumimoji="1" sz="2400" b="1" kern="1200">
          <a:solidFill>
            <a:schemeClr val="tx1"/>
          </a:solidFill>
          <a:latin typeface="Yu Gothic" panose="020B0400000000000000" pitchFamily="50" charset="-128"/>
          <a:ea typeface="Yu Gothic" panose="020B0400000000000000" pitchFamily="50" charset="-128"/>
          <a:cs typeface="+mn-cs"/>
        </a:defRPr>
      </a:lvl1pPr>
      <a:lvl2pPr marL="685800" indent="-228600" algn="l" defTabSz="914400" rtl="0" eaLnBrk="1" latinLnBrk="0" hangingPunct="1">
        <a:lnSpc>
          <a:spcPct val="100000"/>
        </a:lnSpc>
        <a:spcBef>
          <a:spcPts val="1200"/>
        </a:spcBef>
        <a:buFont typeface="Meiryo UI" panose="020B0604030504040204" pitchFamily="50" charset="-128"/>
        <a:buChar char="-"/>
        <a:defRPr kumimoji="1" sz="2000" kern="1200">
          <a:solidFill>
            <a:schemeClr val="tx1"/>
          </a:solidFill>
          <a:latin typeface="Yu Gothic" panose="020B0400000000000000" pitchFamily="50" charset="-128"/>
          <a:ea typeface="Yu Gothic" panose="020B0400000000000000" pitchFamily="50" charset="-128"/>
          <a:cs typeface="+mn-cs"/>
        </a:defRPr>
      </a:lvl2pPr>
      <a:lvl3pPr marL="1143000" indent="-228600" algn="l" defTabSz="914400" rtl="0" eaLnBrk="1" latinLnBrk="0" hangingPunct="1">
        <a:lnSpc>
          <a:spcPct val="100000"/>
        </a:lnSpc>
        <a:spcBef>
          <a:spcPts val="1200"/>
        </a:spcBef>
        <a:buFont typeface="Meiryo UI" panose="020B0604030504040204" pitchFamily="50" charset="-128"/>
        <a:buChar char="-"/>
        <a:defRPr kumimoji="1" sz="1800" kern="1200">
          <a:solidFill>
            <a:schemeClr val="tx1"/>
          </a:solidFill>
          <a:latin typeface="Yu Gothic" panose="020B0400000000000000" pitchFamily="50" charset="-128"/>
          <a:ea typeface="Yu Gothic" panose="020B0400000000000000" pitchFamily="50" charset="-128"/>
          <a:cs typeface="+mn-cs"/>
        </a:defRPr>
      </a:lvl3pPr>
      <a:lvl4pPr marL="1600200" indent="-228600" algn="l" defTabSz="914400" rtl="0" eaLnBrk="1" latinLnBrk="0" hangingPunct="1">
        <a:lnSpc>
          <a:spcPct val="100000"/>
        </a:lnSpc>
        <a:spcBef>
          <a:spcPts val="1200"/>
        </a:spcBef>
        <a:buFont typeface="Meiryo UI" panose="020B0604030504040204" pitchFamily="50" charset="-128"/>
        <a:buChar char="-"/>
        <a:defRPr kumimoji="1" sz="1600" kern="1200">
          <a:solidFill>
            <a:schemeClr val="tx1"/>
          </a:solidFill>
          <a:latin typeface="Yu Gothic" panose="020B0400000000000000" pitchFamily="50" charset="-128"/>
          <a:ea typeface="Yu Gothic" panose="020B0400000000000000" pitchFamily="50" charset="-128"/>
          <a:cs typeface="+mn-cs"/>
        </a:defRPr>
      </a:lvl4pPr>
      <a:lvl5pPr marL="2057400" indent="-228600" algn="l" defTabSz="914400" rtl="0" eaLnBrk="1" latinLnBrk="0" hangingPunct="1">
        <a:lnSpc>
          <a:spcPct val="100000"/>
        </a:lnSpc>
        <a:spcBef>
          <a:spcPts val="1200"/>
        </a:spcBef>
        <a:buFont typeface="Meiryo UI" panose="020B0604030504040204" pitchFamily="50" charset="-128"/>
        <a:buChar char="-"/>
        <a:defRPr kumimoji="1" sz="1400" kern="1200">
          <a:solidFill>
            <a:schemeClr val="tx1"/>
          </a:solidFill>
          <a:latin typeface="Yu Gothic" panose="020B0400000000000000" pitchFamily="50" charset="-128"/>
          <a:ea typeface="Yu Gothic" panose="020B04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2660" y="413690"/>
            <a:ext cx="9871969" cy="594361"/>
          </a:xfrm>
          <a:prstGeom prst="rect">
            <a:avLst/>
          </a:prstGeom>
        </p:spPr>
        <p:txBody>
          <a:bodyPr vert="horz" lIns="91440" tIns="45720" rIns="91440" bIns="45720" rtlCol="0" anchor="t">
            <a:noAutofit/>
          </a:bodyPr>
          <a:lstStyle/>
          <a:p>
            <a:r>
              <a:rPr kumimoji="1" lang="ja-JP" altLang="en-US" dirty="0"/>
              <a:t>マスター タイトルの書式設定</a:t>
            </a:r>
            <a:endParaRPr kumimoji="1" lang="ja-JP" altLang="en-US" dirty="0"/>
          </a:p>
        </p:txBody>
      </p:sp>
      <p:sp>
        <p:nvSpPr>
          <p:cNvPr id="3" name="テキスト プレースホルダー 2"/>
          <p:cNvSpPr>
            <a:spLocks noGrp="1"/>
          </p:cNvSpPr>
          <p:nvPr>
            <p:ph type="body" idx="1"/>
          </p:nvPr>
        </p:nvSpPr>
        <p:spPr>
          <a:xfrm>
            <a:off x="658812" y="1269506"/>
            <a:ext cx="11125201" cy="5183682"/>
          </a:xfrm>
          <a:prstGeom prst="rect">
            <a:avLst/>
          </a:prstGeom>
        </p:spPr>
        <p:txBody>
          <a:bodyPr vert="horz" lIns="91440" tIns="45720" rIns="91440" bIns="45720" rtlCol="0">
            <a:normAutofit/>
          </a:bodyPr>
          <a:lstStyle/>
          <a:p>
            <a:pPr lvl="0"/>
            <a:r>
              <a:rPr kumimoji="1" lang="ja-JP" altLang="en-US" dirty="0"/>
              <a:t>マスター テキストの書式設定</a:t>
            </a:r>
            <a:endParaRPr kumimoji="1" lang="ja-JP" altLang="en-US" dirty="0"/>
          </a:p>
          <a:p>
            <a:pPr lvl="1"/>
            <a:r>
              <a:rPr kumimoji="1" lang="ja-JP" altLang="en-US" dirty="0"/>
              <a:t>第 </a:t>
            </a:r>
            <a:r>
              <a:rPr kumimoji="1" lang="en-US" altLang="ja-JP" dirty="0"/>
              <a:t>2 </a:t>
            </a:r>
            <a:r>
              <a:rPr kumimoji="1" lang="ja-JP" altLang="en-US" dirty="0"/>
              <a:t>レベル</a:t>
            </a:r>
            <a:endParaRPr kumimoji="1" lang="ja-JP" altLang="en-US" dirty="0"/>
          </a:p>
          <a:p>
            <a:pPr lvl="2"/>
            <a:r>
              <a:rPr kumimoji="1" lang="ja-JP" altLang="en-US" dirty="0"/>
              <a:t>第 </a:t>
            </a:r>
            <a:r>
              <a:rPr kumimoji="1" lang="en-US" altLang="ja-JP" dirty="0"/>
              <a:t>3 </a:t>
            </a:r>
            <a:r>
              <a:rPr kumimoji="1" lang="ja-JP" altLang="en-US" dirty="0"/>
              <a:t>レベル</a:t>
            </a:r>
            <a:endParaRPr kumimoji="1" lang="ja-JP" altLang="en-US" dirty="0"/>
          </a:p>
          <a:p>
            <a:pPr lvl="3"/>
            <a:r>
              <a:rPr kumimoji="1" lang="ja-JP" altLang="en-US" dirty="0"/>
              <a:t>第 </a:t>
            </a:r>
            <a:r>
              <a:rPr kumimoji="1" lang="en-US" altLang="ja-JP" dirty="0"/>
              <a:t>4 </a:t>
            </a:r>
            <a:r>
              <a:rPr kumimoji="1" lang="ja-JP" altLang="en-US" dirty="0"/>
              <a:t>レベル</a:t>
            </a:r>
            <a:endParaRPr kumimoji="1" lang="ja-JP" altLang="en-US" dirty="0"/>
          </a:p>
          <a:p>
            <a:pPr lvl="4"/>
            <a:r>
              <a:rPr kumimoji="1" lang="ja-JP" altLang="en-US" dirty="0"/>
              <a:t>第 </a:t>
            </a:r>
            <a:r>
              <a:rPr kumimoji="1" lang="en-US" altLang="ja-JP" dirty="0"/>
              <a:t>5 </a:t>
            </a:r>
            <a:r>
              <a:rPr kumimoji="1" lang="ja-JP" altLang="en-US" dirty="0"/>
              <a:t>レベル</a:t>
            </a:r>
            <a:endParaRPr kumimoji="1" lang="ja-JP" altLang="en-US" dirty="0"/>
          </a:p>
        </p:txBody>
      </p:sp>
      <p:pic>
        <p:nvPicPr>
          <p:cNvPr id="7" name="図 6"/>
          <p:cNvPicPr>
            <a:picLocks noChangeAspect="1"/>
          </p:cNvPicPr>
          <p:nvPr userDrawn="1"/>
        </p:nvPicPr>
        <p:blipFill rotWithShape="1">
          <a:blip r:embed="rId6"/>
          <a:srcRect/>
          <a:stretch>
            <a:fillRect/>
          </a:stretch>
        </p:blipFill>
        <p:spPr>
          <a:xfrm>
            <a:off x="10991533" y="405062"/>
            <a:ext cx="792480" cy="409222"/>
          </a:xfrm>
          <a:prstGeom prst="rect">
            <a:avLst/>
          </a:prstGeom>
        </p:spPr>
      </p:pic>
      <p:sp>
        <p:nvSpPr>
          <p:cNvPr id="6" name="テキスト ボックス 5"/>
          <p:cNvSpPr txBox="1"/>
          <p:nvPr userDrawn="1"/>
        </p:nvSpPr>
        <p:spPr>
          <a:xfrm>
            <a:off x="10971530" y="984458"/>
            <a:ext cx="857393" cy="349702"/>
          </a:xfrm>
          <a:prstGeom prst="rect">
            <a:avLst/>
          </a:prstGeom>
          <a:noFill/>
          <a:ln>
            <a:solidFill>
              <a:schemeClr val="accent6"/>
            </a:solidFill>
          </a:ln>
        </p:spPr>
        <p:txBody>
          <a:bodyPr wrap="square" lIns="0" tIns="36000" rIns="0" bIns="36000" rtlCol="0" anchor="ctr" anchorCtr="0">
            <a:spAutoFit/>
          </a:bodyPr>
          <a:lstStyle/>
          <a:p>
            <a:pPr algn="ctr"/>
            <a:r>
              <a:rPr lang="en-US" altLang="ja-JP" sz="900" b="0" dirty="0">
                <a:solidFill>
                  <a:schemeClr val="accent6"/>
                </a:solidFill>
                <a:latin typeface="Yu Gothic UI Semibold" panose="020B0700000000000000" pitchFamily="50" charset="-128"/>
                <a:ea typeface="Yu Gothic UI Semibold" panose="020B0700000000000000" pitchFamily="50" charset="-128"/>
                <a:cs typeface="Calibri" panose="020F0502020204030204" pitchFamily="34" charset="0"/>
              </a:rPr>
              <a:t>STRICTLY CONFIDENTIAL</a:t>
            </a:r>
            <a:endParaRPr kumimoji="1" lang="ja-JP" altLang="en-US" sz="900" b="0" dirty="0">
              <a:solidFill>
                <a:schemeClr val="accent6"/>
              </a:solidFill>
              <a:latin typeface="Yu Gothic UI Semibold" panose="020B0700000000000000" pitchFamily="50" charset="-128"/>
              <a:ea typeface="Yu Gothic UI Semibold" panose="020B0700000000000000" pitchFamily="50" charset="-128"/>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Lst>
  <p:hf sldNum="0" hdr="0" dt="0"/>
  <p:txStyles>
    <p:titleStyle>
      <a:lvl1pPr algn="l" defTabSz="914400" rtl="0" eaLnBrk="1" latinLnBrk="0" hangingPunct="1">
        <a:lnSpc>
          <a:spcPct val="100000"/>
        </a:lnSpc>
        <a:spcBef>
          <a:spcPct val="0"/>
        </a:spcBef>
        <a:buNone/>
        <a:defRPr kumimoji="1" sz="3200" b="1" kern="1200">
          <a:solidFill>
            <a:schemeClr val="tx1"/>
          </a:solidFill>
          <a:latin typeface="Yu Gothic" panose="020B0400000000000000" pitchFamily="50" charset="-128"/>
          <a:ea typeface="Yu Gothic" panose="020B0400000000000000" pitchFamily="50" charset="-128"/>
          <a:cs typeface="+mj-cs"/>
        </a:defRPr>
      </a:lvl1pPr>
    </p:titleStyle>
    <p:bodyStyle>
      <a:lvl1pPr marL="342900" indent="-342900" algn="l" defTabSz="914400" rtl="0" eaLnBrk="1" latinLnBrk="0" hangingPunct="1">
        <a:lnSpc>
          <a:spcPct val="100000"/>
        </a:lnSpc>
        <a:spcBef>
          <a:spcPts val="1000"/>
        </a:spcBef>
        <a:buFont typeface="Arial" panose="020B0604020202020204" pitchFamily="34" charset="0"/>
        <a:buChar char="•"/>
        <a:defRPr kumimoji="1" sz="2400" b="1" kern="1200">
          <a:solidFill>
            <a:schemeClr val="tx1"/>
          </a:solidFill>
          <a:latin typeface="Yu Gothic" panose="020B0400000000000000" pitchFamily="50" charset="-128"/>
          <a:ea typeface="Yu Gothic" panose="020B0400000000000000" pitchFamily="50" charset="-128"/>
          <a:cs typeface="+mn-cs"/>
        </a:defRPr>
      </a:lvl1pPr>
      <a:lvl2pPr marL="685800" indent="-228600" algn="l" defTabSz="914400" rtl="0" eaLnBrk="1" latinLnBrk="0" hangingPunct="1">
        <a:lnSpc>
          <a:spcPct val="100000"/>
        </a:lnSpc>
        <a:spcBef>
          <a:spcPts val="1200"/>
        </a:spcBef>
        <a:buFont typeface="Meiryo UI" panose="020B0604030504040204" pitchFamily="50" charset="-128"/>
        <a:buChar char="-"/>
        <a:defRPr kumimoji="1" sz="2000" kern="1200">
          <a:solidFill>
            <a:schemeClr val="tx1"/>
          </a:solidFill>
          <a:latin typeface="Yu Gothic" panose="020B0400000000000000" pitchFamily="50" charset="-128"/>
          <a:ea typeface="Yu Gothic" panose="020B0400000000000000" pitchFamily="50" charset="-128"/>
          <a:cs typeface="+mn-cs"/>
        </a:defRPr>
      </a:lvl2pPr>
      <a:lvl3pPr marL="1143000" indent="-228600" algn="l" defTabSz="914400" rtl="0" eaLnBrk="1" latinLnBrk="0" hangingPunct="1">
        <a:lnSpc>
          <a:spcPct val="100000"/>
        </a:lnSpc>
        <a:spcBef>
          <a:spcPts val="1200"/>
        </a:spcBef>
        <a:buFont typeface="Meiryo UI" panose="020B0604030504040204" pitchFamily="50" charset="-128"/>
        <a:buChar char="-"/>
        <a:defRPr kumimoji="1" sz="1800" kern="1200">
          <a:solidFill>
            <a:schemeClr val="tx1"/>
          </a:solidFill>
          <a:latin typeface="Yu Gothic" panose="020B0400000000000000" pitchFamily="50" charset="-128"/>
          <a:ea typeface="Yu Gothic" panose="020B0400000000000000" pitchFamily="50" charset="-128"/>
          <a:cs typeface="+mn-cs"/>
        </a:defRPr>
      </a:lvl3pPr>
      <a:lvl4pPr marL="1600200" indent="-228600" algn="l" defTabSz="914400" rtl="0" eaLnBrk="1" latinLnBrk="0" hangingPunct="1">
        <a:lnSpc>
          <a:spcPct val="100000"/>
        </a:lnSpc>
        <a:spcBef>
          <a:spcPts val="1200"/>
        </a:spcBef>
        <a:buFont typeface="Meiryo UI" panose="020B0604030504040204" pitchFamily="50" charset="-128"/>
        <a:buChar char="-"/>
        <a:defRPr kumimoji="1" sz="1600" kern="1200">
          <a:solidFill>
            <a:schemeClr val="tx1"/>
          </a:solidFill>
          <a:latin typeface="Yu Gothic" panose="020B0400000000000000" pitchFamily="50" charset="-128"/>
          <a:ea typeface="Yu Gothic" panose="020B0400000000000000" pitchFamily="50" charset="-128"/>
          <a:cs typeface="+mn-cs"/>
        </a:defRPr>
      </a:lvl4pPr>
      <a:lvl5pPr marL="2057400" indent="-228600" algn="l" defTabSz="914400" rtl="0" eaLnBrk="1" latinLnBrk="0" hangingPunct="1">
        <a:lnSpc>
          <a:spcPct val="100000"/>
        </a:lnSpc>
        <a:spcBef>
          <a:spcPts val="1200"/>
        </a:spcBef>
        <a:buFont typeface="Meiryo UI" panose="020B0604030504040204" pitchFamily="50" charset="-128"/>
        <a:buChar char="-"/>
        <a:defRPr kumimoji="1" sz="1400" kern="1200">
          <a:solidFill>
            <a:schemeClr val="tx1"/>
          </a:solidFill>
          <a:latin typeface="Yu Gothic" panose="020B0400000000000000" pitchFamily="50" charset="-128"/>
          <a:ea typeface="Yu Gothic" panose="020B04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9" Type="http://schemas.openxmlformats.org/officeDocument/2006/relationships/tags" Target="../tags/tag31.xml"/><Relationship Id="rId8" Type="http://schemas.openxmlformats.org/officeDocument/2006/relationships/tags" Target="../tags/tag30.xml"/><Relationship Id="rId7" Type="http://schemas.openxmlformats.org/officeDocument/2006/relationships/tags" Target="../tags/tag29.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 Id="rId3" Type="http://schemas.openxmlformats.org/officeDocument/2006/relationships/tags" Target="../tags/tag25.xml"/><Relationship Id="rId2" Type="http://schemas.openxmlformats.org/officeDocument/2006/relationships/image" Target="../media/image5.svg"/><Relationship Id="rId13" Type="http://schemas.openxmlformats.org/officeDocument/2006/relationships/slideLayout" Target="../slideLayouts/slideLayout13.xml"/><Relationship Id="rId12" Type="http://schemas.openxmlformats.org/officeDocument/2006/relationships/tags" Target="../tags/tag34.xml"/><Relationship Id="rId11" Type="http://schemas.openxmlformats.org/officeDocument/2006/relationships/tags" Target="../tags/tag33.xml"/><Relationship Id="rId10" Type="http://schemas.openxmlformats.org/officeDocument/2006/relationships/tags" Target="../tags/tag32.xml"/><Relationship Id="rId1"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5" Type="http://schemas.openxmlformats.org/officeDocument/2006/relationships/vmlDrawing" Target="../drawings/vmlDrawing2.vml"/><Relationship Id="rId4" Type="http://schemas.openxmlformats.org/officeDocument/2006/relationships/slideLayout" Target="../slideLayouts/slideLayout9.xml"/><Relationship Id="rId3" Type="http://schemas.openxmlformats.org/officeDocument/2006/relationships/image" Target="../media/image1.emf"/><Relationship Id="rId2" Type="http://schemas.openxmlformats.org/officeDocument/2006/relationships/oleObject" Target="../embeddings/oleObject2.bin"/><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5.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13.xml"/><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13.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13.xml"/><Relationship Id="rId4" Type="http://schemas.openxmlformats.org/officeDocument/2006/relationships/tags" Target="../tags/tag17.xml"/><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9.xml"/></Relationships>
</file>

<file path=ppt/slides/_rels/slide9.xml.rels><?xml version="1.0" encoding="UTF-8" standalone="yes"?>
<Relationships xmlns="http://schemas.openxmlformats.org/package/2006/relationships"><Relationship Id="rId6" Type="http://schemas.openxmlformats.org/officeDocument/2006/relationships/slideLayout" Target="../slideLayouts/slideLayout13.xml"/><Relationship Id="rId5" Type="http://schemas.openxmlformats.org/officeDocument/2006/relationships/tags" Target="../tags/tag24.xml"/><Relationship Id="rId4" Type="http://schemas.openxmlformats.org/officeDocument/2006/relationships/tags" Target="../tags/tag23.xml"/><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42592" y="2044700"/>
            <a:ext cx="7987004" cy="1678305"/>
          </a:xfrm>
        </p:spPr>
        <p:txBody>
          <a:bodyPr>
            <a:noAutofit/>
          </a:bodyPr>
          <a:lstStyle/>
          <a:p>
            <a:pPr algn="ctr">
              <a:lnSpc>
                <a:spcPct val="150000"/>
              </a:lnSpc>
            </a:pPr>
            <a:r>
              <a:rPr lang="zh-CN" sz="3600" dirty="0"/>
              <a:t>骨化三醇</a:t>
            </a:r>
            <a:r>
              <a:rPr lang="zh-CN" sz="3600" dirty="0">
                <a:solidFill>
                  <a:srgbClr val="FF0000"/>
                </a:solidFill>
              </a:rPr>
              <a:t>口服溶液</a:t>
            </a:r>
            <a:r>
              <a:rPr lang="zh-CN" altLang="en-US" sz="3600" dirty="0"/>
              <a:t>（</a:t>
            </a:r>
            <a:r>
              <a:rPr sz="3600" dirty="0"/>
              <a:t>10ml:10μg </a:t>
            </a:r>
            <a:r>
              <a:rPr lang="zh-CN" altLang="en-US" sz="3600" dirty="0"/>
              <a:t>）</a:t>
            </a:r>
            <a:br>
              <a:rPr lang="zh-CN" altLang="en-US" sz="3600" dirty="0"/>
            </a:br>
            <a:r>
              <a:rPr lang="zh-CN" altLang="en-US" sz="3600" dirty="0"/>
              <a:t>医保申报资料</a:t>
            </a:r>
            <a:endParaRPr kumimoji="1" lang="zh-CN" altLang="en-US" sz="3600" dirty="0"/>
          </a:p>
        </p:txBody>
      </p:sp>
      <p:sp>
        <p:nvSpPr>
          <p:cNvPr id="3" name="テキスト プレースホルダー 2"/>
          <p:cNvSpPr>
            <a:spLocks noGrp="1"/>
          </p:cNvSpPr>
          <p:nvPr>
            <p:ph type="body" sz="quarter" idx="12"/>
          </p:nvPr>
        </p:nvSpPr>
        <p:spPr>
          <a:xfrm>
            <a:off x="4509770" y="5657215"/>
            <a:ext cx="4017645" cy="523875"/>
          </a:xfrm>
        </p:spPr>
        <p:txBody>
          <a:bodyPr anchor="ctr" anchorCtr="0"/>
          <a:lstStyle/>
          <a:p>
            <a:pPr>
              <a:spcBef>
                <a:spcPts val="1200"/>
              </a:spcBef>
            </a:pPr>
            <a:r>
              <a:rPr lang="zh-CN" altLang="en-US" sz="2400" dirty="0">
                <a:latin typeface="微软雅黑" panose="020B0503020204020204" pitchFamily="34" charset="-122"/>
                <a:ea typeface="微软雅黑" panose="020B0503020204020204" pitchFamily="34" charset="-122"/>
              </a:rPr>
              <a:t>新疆</a:t>
            </a:r>
            <a:r>
              <a:rPr lang="zh-CN" altLang="en-US" sz="2400" dirty="0">
                <a:solidFill>
                  <a:srgbClr val="FF0000"/>
                </a:solidFill>
                <a:latin typeface="微软雅黑" panose="020B0503020204020204" pitchFamily="34" charset="-122"/>
                <a:ea typeface="微软雅黑" panose="020B0503020204020204" pitchFamily="34" charset="-122"/>
              </a:rPr>
              <a:t>特丰药业</a:t>
            </a:r>
            <a:r>
              <a:rPr lang="zh-CN" altLang="en-US" sz="2400" dirty="0">
                <a:latin typeface="微软雅黑" panose="020B0503020204020204" pitchFamily="34" charset="-122"/>
                <a:ea typeface="微软雅黑" panose="020B0503020204020204" pitchFamily="34" charset="-122"/>
              </a:rPr>
              <a:t>股份有限公司</a:t>
            </a:r>
            <a:endParaRPr lang="zh-CN" altLang="en-US" sz="2400" dirty="0">
              <a:latin typeface="微软雅黑" panose="020B0503020204020204" pitchFamily="34" charset="-122"/>
              <a:ea typeface="微软雅黑" panose="020B0503020204020204" pitchFamily="34" charset="-122"/>
            </a:endParaRPr>
          </a:p>
        </p:txBody>
      </p:sp>
      <p:sp>
        <p:nvSpPr>
          <p:cNvPr id="5" name="テキスト プレースホルダー 4"/>
          <p:cNvSpPr>
            <a:spLocks noGrp="1"/>
          </p:cNvSpPr>
          <p:nvPr>
            <p:ph type="body" sz="quarter" idx="14"/>
          </p:nvPr>
        </p:nvSpPr>
        <p:spPr>
          <a:xfrm>
            <a:off x="5816600" y="6181090"/>
            <a:ext cx="1403985" cy="335280"/>
          </a:xfrm>
        </p:spPr>
        <p:txBody>
          <a:bodyPr anchor="ctr" anchorCtr="0"/>
          <a:lstStyle/>
          <a:p>
            <a:r>
              <a:rPr lang="en-US" altLang="ja-JP" dirty="0"/>
              <a:t>2023</a:t>
            </a:r>
            <a:r>
              <a:rPr lang="zh-CN" altLang="en-US" dirty="0"/>
              <a:t>年</a:t>
            </a:r>
            <a:r>
              <a:rPr lang="en-US" altLang="zh-CN" dirty="0"/>
              <a:t>7</a:t>
            </a:r>
            <a:r>
              <a:rPr lang="zh-CN" altLang="en-US" dirty="0"/>
              <a:t>月</a:t>
            </a:r>
            <a:endParaRPr lang="en-US" altLang="ja-JP" dirty="0"/>
          </a:p>
        </p:txBody>
      </p:sp>
      <p:sp>
        <p:nvSpPr>
          <p:cNvPr id="6" name="文本框 5"/>
          <p:cNvSpPr txBox="1"/>
          <p:nvPr/>
        </p:nvSpPr>
        <p:spPr>
          <a:xfrm>
            <a:off x="243840" y="201930"/>
            <a:ext cx="2096135" cy="985520"/>
          </a:xfrm>
          <a:prstGeom prst="rect">
            <a:avLst/>
          </a:prstGeom>
          <a:noFill/>
        </p:spPr>
        <p:txBody>
          <a:bodyPr wrap="square" rtlCol="0">
            <a:noAutofit/>
          </a:bodyPr>
          <a:lstStyle/>
          <a:p>
            <a:r>
              <a:rPr lang="zh-CN" altLang="en-US" sz="2800" b="1"/>
              <a:t>佳加</a:t>
            </a:r>
            <a:r>
              <a:rPr lang="en-US" altLang="zh-CN" sz="2800" b="1"/>
              <a:t>®</a:t>
            </a:r>
            <a:endParaRPr lang="en-US" altLang="zh-CN" sz="2800" b="1"/>
          </a:p>
        </p:txBody>
      </p:sp>
      <p:sp>
        <p:nvSpPr>
          <p:cNvPr id="7" name="文本框 6"/>
          <p:cNvSpPr txBox="1"/>
          <p:nvPr/>
        </p:nvSpPr>
        <p:spPr>
          <a:xfrm>
            <a:off x="2496185" y="3913505"/>
            <a:ext cx="7863840" cy="368300"/>
          </a:xfrm>
          <a:prstGeom prst="rect">
            <a:avLst/>
          </a:prstGeom>
          <a:noFill/>
        </p:spPr>
        <p:txBody>
          <a:bodyPr wrap="square" rtlCol="0">
            <a:spAutoFit/>
          </a:bodyPr>
          <a:lstStyle/>
          <a:p>
            <a:pPr algn="ctr"/>
            <a:r>
              <a:rPr lang="en-US" altLang="zh-CN" b="1">
                <a:latin typeface="微软雅黑" panose="020B0503020204020204" pitchFamily="34" charset="-122"/>
                <a:ea typeface="微软雅黑" panose="020B0503020204020204" pitchFamily="34" charset="-122"/>
              </a:rPr>
              <a:t>—  </a:t>
            </a:r>
            <a:r>
              <a:rPr lang="zh-CN" altLang="en-US" b="1">
                <a:solidFill>
                  <a:srgbClr val="FF0000"/>
                </a:solidFill>
                <a:latin typeface="微软雅黑" panose="020B0503020204020204" pitchFamily="34" charset="-122"/>
                <a:ea typeface="微软雅黑" panose="020B0503020204020204" pitchFamily="34" charset="-122"/>
              </a:rPr>
              <a:t>第二批国家鼓励研发申报儿童药品清单药物</a:t>
            </a:r>
            <a:r>
              <a:rPr lang="en-US" altLang="zh-CN" b="1">
                <a:latin typeface="微软雅黑" panose="020B0503020204020204" pitchFamily="34" charset="-122"/>
                <a:ea typeface="微软雅黑" panose="020B0503020204020204" pitchFamily="34" charset="-122"/>
              </a:rPr>
              <a:t>  —</a:t>
            </a:r>
            <a:endParaRPr lang="en-US" altLang="zh-CN" b="1">
              <a:latin typeface="微软雅黑" panose="020B0503020204020204" pitchFamily="34" charset="-122"/>
              <a:ea typeface="微软雅黑" panose="020B0503020204020204" pitchFamily="34"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Pentagon 55"/>
          <p:cNvSpPr/>
          <p:nvPr/>
        </p:nvSpPr>
        <p:spPr>
          <a:xfrm>
            <a:off x="1675311" y="1511905"/>
            <a:ext cx="10367813" cy="5122160"/>
          </a:xfrm>
          <a:prstGeom prst="homePlate">
            <a:avLst>
              <a:gd name="adj" fmla="val 12074"/>
            </a:avLst>
          </a:prstGeom>
          <a:solidFill>
            <a:srgbClr val="FFFFFF"/>
          </a:solidFill>
          <a:ln w="22225" cap="rnd">
            <a:gradFill flip="none" rotWithShape="1">
              <a:gsLst>
                <a:gs pos="0">
                  <a:schemeClr val="accent1">
                    <a:lumMod val="5000"/>
                    <a:lumOff val="95000"/>
                    <a:alpha val="0"/>
                  </a:schemeClr>
                </a:gs>
                <a:gs pos="100000">
                  <a:schemeClr val="tx2"/>
                </a:gs>
              </a:gsLst>
              <a:lin ang="0" scaled="1"/>
              <a:tileRect/>
            </a:gradFill>
            <a:prstDash val="solid"/>
            <a:roun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90000"/>
              </a:lnSpc>
              <a:spcAft>
                <a:spcPts val="1000"/>
              </a:spcAft>
            </a:pPr>
            <a:endParaRPr lang="en-US" sz="1100" dirty="0" err="1">
              <a:solidFill>
                <a:srgbClr val="FFFFFF"/>
              </a:solidFill>
            </a:endParaRPr>
          </a:p>
        </p:txBody>
      </p:sp>
      <p:pic>
        <p:nvPicPr>
          <p:cNvPr id="16" name="图形 15" descr="正义天平"/>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11118937" y="3600546"/>
            <a:ext cx="805286" cy="805286"/>
          </a:xfrm>
          <a:prstGeom prst="rect">
            <a:avLst/>
          </a:prstGeom>
        </p:spPr>
      </p:pic>
      <p:sp>
        <p:nvSpPr>
          <p:cNvPr id="4" name="标题 1"/>
          <p:cNvSpPr/>
          <p:nvPr>
            <p:custDataLst>
              <p:tags r:id="rId3"/>
            </p:custDataLst>
          </p:nvPr>
        </p:nvSpPr>
        <p:spPr>
          <a:xfrm>
            <a:off x="532660" y="413690"/>
            <a:ext cx="9871969" cy="594361"/>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kumimoji="1" sz="3200" b="1" kern="1200">
                <a:solidFill>
                  <a:schemeClr val="tx1"/>
                </a:solidFill>
                <a:latin typeface="Yu Gothic" panose="020B0400000000000000" pitchFamily="50" charset="-128"/>
                <a:ea typeface="Yu Gothic" panose="020B0400000000000000" pitchFamily="50" charset="-128"/>
                <a:cs typeface="+mj-cs"/>
              </a:defRPr>
            </a:lvl1pPr>
          </a:lstStyle>
          <a:p>
            <a:r>
              <a:rPr lang="zh-CN" altLang="en-US">
                <a:latin typeface="微软雅黑" panose="020B0503020204020204" pitchFamily="34" charset="-122"/>
                <a:ea typeface="微软雅黑" panose="020B0503020204020204" pitchFamily="34" charset="-122"/>
              </a:rPr>
              <a:t>公平性</a:t>
            </a:r>
            <a:endParaRPr lang="zh-CN" altLang="en-US"/>
          </a:p>
        </p:txBody>
      </p:sp>
      <p:sp>
        <p:nvSpPr>
          <p:cNvPr id="6" name="圆角矩形 5"/>
          <p:cNvSpPr/>
          <p:nvPr/>
        </p:nvSpPr>
        <p:spPr>
          <a:xfrm>
            <a:off x="939800" y="1938655"/>
            <a:ext cx="2232025" cy="557530"/>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latin typeface="微软雅黑" panose="020B0503020204020204" pitchFamily="34" charset="-122"/>
                <a:ea typeface="微软雅黑" panose="020B0503020204020204" pitchFamily="34" charset="-122"/>
              </a:rPr>
              <a:t>对公共健康的影响</a:t>
            </a:r>
            <a:endParaRPr lang="zh-CN" altLang="en-US" b="1">
              <a:latin typeface="微软雅黑" panose="020B0503020204020204" pitchFamily="34" charset="-122"/>
              <a:ea typeface="微软雅黑" panose="020B0503020204020204" pitchFamily="34" charset="-122"/>
            </a:endParaRPr>
          </a:p>
        </p:txBody>
      </p:sp>
      <p:sp>
        <p:nvSpPr>
          <p:cNvPr id="7" name="圆角矩形 6"/>
          <p:cNvSpPr/>
          <p:nvPr>
            <p:custDataLst>
              <p:tags r:id="rId4"/>
            </p:custDataLst>
          </p:nvPr>
        </p:nvSpPr>
        <p:spPr>
          <a:xfrm>
            <a:off x="939800" y="3198495"/>
            <a:ext cx="2232025" cy="557530"/>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微软雅黑" panose="020B0503020204020204" pitchFamily="34" charset="-122"/>
                <a:ea typeface="微软雅黑" panose="020B0503020204020204" pitchFamily="34" charset="-122"/>
              </a:rPr>
              <a:t>弥补目录空白</a:t>
            </a:r>
            <a:endParaRPr lang="zh-CN" altLang="en-US" b="1" dirty="0">
              <a:latin typeface="微软雅黑" panose="020B0503020204020204" pitchFamily="34" charset="-122"/>
              <a:ea typeface="微软雅黑" panose="020B0503020204020204" pitchFamily="34" charset="-122"/>
            </a:endParaRPr>
          </a:p>
        </p:txBody>
      </p:sp>
      <p:sp>
        <p:nvSpPr>
          <p:cNvPr id="8" name="圆角矩形 7"/>
          <p:cNvSpPr/>
          <p:nvPr>
            <p:custDataLst>
              <p:tags r:id="rId5"/>
            </p:custDataLst>
          </p:nvPr>
        </p:nvSpPr>
        <p:spPr>
          <a:xfrm>
            <a:off x="939800" y="4406265"/>
            <a:ext cx="2232025" cy="557530"/>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微软雅黑" panose="020B0503020204020204" pitchFamily="34" charset="-122"/>
                <a:ea typeface="微软雅黑" panose="020B0503020204020204" pitchFamily="34" charset="-122"/>
              </a:rPr>
              <a:t>符合保基本原则</a:t>
            </a:r>
            <a:endParaRPr lang="zh-CN" altLang="en-US" b="1" dirty="0">
              <a:latin typeface="微软雅黑" panose="020B0503020204020204" pitchFamily="34" charset="-122"/>
              <a:ea typeface="微软雅黑" panose="020B0503020204020204" pitchFamily="34" charset="-122"/>
            </a:endParaRPr>
          </a:p>
        </p:txBody>
      </p:sp>
      <p:sp>
        <p:nvSpPr>
          <p:cNvPr id="9" name="圆角矩形 8"/>
          <p:cNvSpPr/>
          <p:nvPr>
            <p:custDataLst>
              <p:tags r:id="rId6"/>
            </p:custDataLst>
          </p:nvPr>
        </p:nvSpPr>
        <p:spPr>
          <a:xfrm>
            <a:off x="939800" y="5554345"/>
            <a:ext cx="2232025" cy="557530"/>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微软雅黑" panose="020B0503020204020204" pitchFamily="34" charset="-122"/>
                <a:ea typeface="微软雅黑" panose="020B0503020204020204" pitchFamily="34" charset="-122"/>
              </a:rPr>
              <a:t>便于临床管理</a:t>
            </a:r>
            <a:endParaRPr lang="zh-CN" altLang="en-US" b="1" dirty="0">
              <a:latin typeface="微软雅黑" panose="020B0503020204020204" pitchFamily="34" charset="-122"/>
              <a:ea typeface="微软雅黑" panose="020B0503020204020204" pitchFamily="34" charset="-122"/>
            </a:endParaRPr>
          </a:p>
        </p:txBody>
      </p:sp>
      <p:cxnSp>
        <p:nvCxnSpPr>
          <p:cNvPr id="10" name="直接连接符 9"/>
          <p:cNvCxnSpPr/>
          <p:nvPr/>
        </p:nvCxnSpPr>
        <p:spPr>
          <a:xfrm>
            <a:off x="3338830" y="2545715"/>
            <a:ext cx="7804785" cy="0"/>
          </a:xfrm>
          <a:prstGeom prst="line">
            <a:avLst/>
          </a:prstGeom>
          <a:ln>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7"/>
            </p:custDataLst>
          </p:nvPr>
        </p:nvCxnSpPr>
        <p:spPr>
          <a:xfrm>
            <a:off x="3338830" y="3756025"/>
            <a:ext cx="7804785" cy="0"/>
          </a:xfrm>
          <a:prstGeom prst="line">
            <a:avLst/>
          </a:prstGeom>
          <a:ln>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custDataLst>
              <p:tags r:id="rId8"/>
            </p:custDataLst>
          </p:nvPr>
        </p:nvCxnSpPr>
        <p:spPr>
          <a:xfrm>
            <a:off x="3397250" y="4966335"/>
            <a:ext cx="7804785" cy="0"/>
          </a:xfrm>
          <a:prstGeom prst="line">
            <a:avLst/>
          </a:prstGeom>
          <a:ln>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custDataLst>
              <p:tags r:id="rId9"/>
            </p:custDataLst>
          </p:nvPr>
        </p:nvCxnSpPr>
        <p:spPr>
          <a:xfrm>
            <a:off x="3397250" y="6111875"/>
            <a:ext cx="7804785" cy="0"/>
          </a:xfrm>
          <a:prstGeom prst="line">
            <a:avLst/>
          </a:prstGeom>
          <a:ln>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3338830" y="1601600"/>
            <a:ext cx="7736205" cy="954107"/>
          </a:xfrm>
          <a:prstGeom prst="rect">
            <a:avLst/>
          </a:prstGeom>
          <a:noFill/>
        </p:spPr>
        <p:txBody>
          <a:bodyPr wrap="square" rtlCol="0">
            <a:spAutoFit/>
          </a:bodyPr>
          <a:lstStyle/>
          <a:p>
            <a:r>
              <a:rPr lang="zh-CN" altLang="en-US" sz="1400" b="1" dirty="0">
                <a:solidFill>
                  <a:srgbClr val="FF0000"/>
                </a:solidFill>
                <a:latin typeface="微软雅黑" panose="020B0503020204020204" pitchFamily="34" charset="-122"/>
                <a:ea typeface="微软雅黑" panose="020B0503020204020204" pitchFamily="34" charset="-122"/>
              </a:rPr>
              <a:t>佝偻病</a:t>
            </a:r>
            <a:r>
              <a:rPr lang="zh-CN" altLang="en-US" sz="1400" dirty="0">
                <a:latin typeface="微软雅黑" panose="020B0503020204020204" pitchFamily="34" charset="-122"/>
                <a:ea typeface="微软雅黑" panose="020B0503020204020204" pitchFamily="34" charset="-122"/>
              </a:rPr>
              <a:t>为我国重点防治的小儿“四病”之一，若不及时治疗，对儿童造成不可逆损害；</a:t>
            </a:r>
            <a:r>
              <a:rPr lang="zh-CN" altLang="en-US" sz="1400" b="1" dirty="0">
                <a:solidFill>
                  <a:srgbClr val="FF0000"/>
                </a:solidFill>
                <a:latin typeface="微软雅黑" panose="020B0503020204020204" pitchFamily="34" charset="-122"/>
                <a:ea typeface="微软雅黑" panose="020B0503020204020204" pitchFamily="34" charset="-122"/>
              </a:rPr>
              <a:t>慢性肾病</a:t>
            </a:r>
            <a:r>
              <a:rPr lang="zh-CN" altLang="en-US" sz="1400" dirty="0">
                <a:latin typeface="微软雅黑" panose="020B0503020204020204" pitchFamily="34" charset="-122"/>
                <a:ea typeface="微软雅黑" panose="020B0503020204020204" pitchFamily="34" charset="-122"/>
              </a:rPr>
              <a:t>发病率急剧增高，预后差，治疗费用高；</a:t>
            </a:r>
            <a:r>
              <a:rPr lang="zh-CN" altLang="en-US" sz="1400" b="1" dirty="0">
                <a:solidFill>
                  <a:srgbClr val="FF0000"/>
                </a:solidFill>
                <a:latin typeface="微软雅黑" panose="020B0503020204020204" pitchFamily="34" charset="-122"/>
                <a:ea typeface="微软雅黑" panose="020B0503020204020204" pitchFamily="34" charset="-122"/>
              </a:rPr>
              <a:t>甲状旁腺功能减退</a:t>
            </a:r>
            <a:r>
              <a:rPr lang="zh-CN" altLang="en-US" sz="1400" dirty="0">
                <a:latin typeface="微软雅黑" panose="020B0503020204020204" pitchFamily="34" charset="-122"/>
                <a:ea typeface="微软雅黑" panose="020B0503020204020204" pitchFamily="34" charset="-122"/>
              </a:rPr>
              <a:t>难以根治，需长期甚至终身治疗；</a:t>
            </a:r>
            <a:r>
              <a:rPr lang="zh-CN" altLang="en-US" sz="1400" b="1" dirty="0">
                <a:solidFill>
                  <a:srgbClr val="FF0000"/>
                </a:solidFill>
                <a:latin typeface="微软雅黑" panose="020B0503020204020204" pitchFamily="34" charset="-122"/>
                <a:ea typeface="微软雅黑" panose="020B0503020204020204" pitchFamily="34" charset="-122"/>
              </a:rPr>
              <a:t>骨质疏松</a:t>
            </a:r>
            <a:r>
              <a:rPr lang="zh-CN" altLang="en-US" sz="1400" dirty="0">
                <a:latin typeface="微软雅黑" panose="020B0503020204020204" pitchFamily="34" charset="-122"/>
                <a:ea typeface="微软雅黑" panose="020B0503020204020204" pitchFamily="34" charset="-122"/>
              </a:rPr>
              <a:t>致残致死率高，预计至</a:t>
            </a:r>
            <a:r>
              <a:rPr lang="en-US" altLang="zh-CN" sz="1400" dirty="0">
                <a:latin typeface="微软雅黑" panose="020B0503020204020204" pitchFamily="34" charset="-122"/>
                <a:ea typeface="微软雅黑" panose="020B0503020204020204" pitchFamily="34" charset="-122"/>
              </a:rPr>
              <a:t>2050</a:t>
            </a:r>
            <a:r>
              <a:rPr lang="zh-CN" altLang="en-US" sz="1400" dirty="0">
                <a:latin typeface="微软雅黑" panose="020B0503020204020204" pitchFamily="34" charset="-122"/>
                <a:ea typeface="微软雅黑" panose="020B0503020204020204" pitchFamily="34" charset="-122"/>
              </a:rPr>
              <a:t>年医疗支出将达</a:t>
            </a:r>
            <a:r>
              <a:rPr lang="en-US" altLang="zh-CN" sz="1400" dirty="0">
                <a:latin typeface="微软雅黑" panose="020B0503020204020204" pitchFamily="34" charset="-122"/>
                <a:ea typeface="微软雅黑" panose="020B0503020204020204" pitchFamily="34" charset="-122"/>
              </a:rPr>
              <a:t>1630</a:t>
            </a:r>
            <a:r>
              <a:rPr lang="zh-CN" altLang="en-US" sz="1400" dirty="0">
                <a:latin typeface="微软雅黑" panose="020B0503020204020204" pitchFamily="34" charset="-122"/>
                <a:ea typeface="微软雅黑" panose="020B0503020204020204" pitchFamily="34" charset="-122"/>
              </a:rPr>
              <a:t>亿元。本品所治疗疾病严重危害患者身心健康、预后差、死亡率高，给医疗机构、家庭和社会带来负担</a:t>
            </a:r>
            <a:endParaRPr lang="zh-CN" altLang="en-US" sz="1400" dirty="0">
              <a:latin typeface="微软雅黑" panose="020B0503020204020204" pitchFamily="34" charset="-122"/>
              <a:ea typeface="微软雅黑" panose="020B0503020204020204" pitchFamily="34" charset="-122"/>
            </a:endParaRPr>
          </a:p>
        </p:txBody>
      </p:sp>
      <p:sp>
        <p:nvSpPr>
          <p:cNvPr id="15" name="文本框 14"/>
          <p:cNvSpPr txBox="1"/>
          <p:nvPr>
            <p:custDataLst>
              <p:tags r:id="rId10"/>
            </p:custDataLst>
          </p:nvPr>
        </p:nvSpPr>
        <p:spPr>
          <a:xfrm>
            <a:off x="3338830" y="2756782"/>
            <a:ext cx="7736205" cy="954107"/>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现有目录为骨化三醇胶丸、软胶囊和注射剂，存在很大局限性，如无儿童用法用量，无法根据病情个体化分剂量，儿童、老人吞咽胶丸困难等，无法保障广大医保患者用药需求；本品为国家“第二批鼓励研发申报儿童药品”，</a:t>
            </a:r>
            <a:r>
              <a:rPr lang="zh-CN" altLang="en-US" sz="1400" b="1" dirty="0">
                <a:solidFill>
                  <a:srgbClr val="FF0000"/>
                </a:solidFill>
                <a:latin typeface="微软雅黑" panose="020B0503020204020204" pitchFamily="34" charset="-122"/>
                <a:ea typeface="微软雅黑" panose="020B0503020204020204" pitchFamily="34" charset="-122"/>
              </a:rPr>
              <a:t>填补目录空白，不仅保障儿童用药，同时解决现有目录产品分剂量困难、长期给药依从性不足等问题</a:t>
            </a:r>
            <a:endParaRPr lang="zh-CN" altLang="en-US" sz="1400" b="1" dirty="0">
              <a:solidFill>
                <a:srgbClr val="FF0000"/>
              </a:solidFill>
              <a:latin typeface="微软雅黑" panose="020B0503020204020204" pitchFamily="34" charset="-122"/>
              <a:ea typeface="微软雅黑" panose="020B0503020204020204" pitchFamily="34" charset="-122"/>
            </a:endParaRPr>
          </a:p>
        </p:txBody>
      </p:sp>
      <p:sp>
        <p:nvSpPr>
          <p:cNvPr id="18" name="文本框 17"/>
          <p:cNvSpPr txBox="1"/>
          <p:nvPr>
            <p:custDataLst>
              <p:tags r:id="rId11"/>
            </p:custDataLst>
          </p:nvPr>
        </p:nvSpPr>
        <p:spPr>
          <a:xfrm>
            <a:off x="3338829" y="4170301"/>
            <a:ext cx="7736205" cy="738664"/>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本品为国家“第二批鼓励研发申报儿童药品”，属国内空白，具有明确的、迫切的临床需求。同时，对于吞咽困难的老人、肝肾功能低下患者、需长期给药的骨质疏松患者等也有显著的临床优势。</a:t>
            </a:r>
            <a:r>
              <a:rPr lang="zh-CN" altLang="en-US" sz="1400" b="1" dirty="0">
                <a:solidFill>
                  <a:srgbClr val="FF0000"/>
                </a:solidFill>
                <a:latin typeface="微软雅黑" panose="020B0503020204020204" pitchFamily="34" charset="-122"/>
                <a:ea typeface="微软雅黑" panose="020B0503020204020204" pitchFamily="34" charset="-122"/>
              </a:rPr>
              <a:t>产品价格合理，患者可负担、医保基金可承受，符合“保基本”原则</a:t>
            </a:r>
            <a:endParaRPr lang="zh-CN" altLang="en-US" sz="1400" b="1" dirty="0">
              <a:solidFill>
                <a:srgbClr val="FF0000"/>
              </a:solidFill>
              <a:latin typeface="微软雅黑" panose="020B0503020204020204" pitchFamily="34" charset="-122"/>
              <a:ea typeface="微软雅黑" panose="020B0503020204020204" pitchFamily="34" charset="-122"/>
            </a:endParaRPr>
          </a:p>
        </p:txBody>
      </p:sp>
      <p:sp>
        <p:nvSpPr>
          <p:cNvPr id="20" name="文本框 19"/>
          <p:cNvSpPr txBox="1"/>
          <p:nvPr>
            <p:custDataLst>
              <p:tags r:id="rId12"/>
            </p:custDataLst>
          </p:nvPr>
        </p:nvSpPr>
        <p:spPr>
          <a:xfrm>
            <a:off x="3338828" y="5559660"/>
            <a:ext cx="7736205" cy="523220"/>
          </a:xfrm>
          <a:prstGeom prst="rect">
            <a:avLst/>
          </a:prstGeom>
          <a:noFill/>
        </p:spPr>
        <p:txBody>
          <a:bodyPr wrap="square" rtlCol="0">
            <a:spAutoFit/>
          </a:bodyPr>
          <a:lstStyle/>
          <a:p>
            <a:r>
              <a:rPr lang="zh-CN" altLang="en-US" sz="1400" dirty="0">
                <a:latin typeface="微软雅黑" panose="020B0503020204020204" pitchFamily="34" charset="-122"/>
                <a:ea typeface="微软雅黑" panose="020B0503020204020204" pitchFamily="34" charset="-122"/>
              </a:rPr>
              <a:t>本品</a:t>
            </a:r>
            <a:r>
              <a:rPr lang="zh-CN" altLang="en-US" sz="1400" b="1" dirty="0">
                <a:solidFill>
                  <a:srgbClr val="FF0000"/>
                </a:solidFill>
                <a:latin typeface="微软雅黑" panose="020B0503020204020204" pitchFamily="34" charset="-122"/>
                <a:ea typeface="微软雅黑" panose="020B0503020204020204" pitchFamily="34" charset="-122"/>
              </a:rPr>
              <a:t>适应症明确</a:t>
            </a:r>
            <a:r>
              <a:rPr lang="zh-CN" altLang="en-US" sz="1400" dirty="0">
                <a:latin typeface="微软雅黑" panose="020B0503020204020204" pitchFamily="34" charset="-122"/>
                <a:ea typeface="微软雅黑" panose="020B0503020204020204" pitchFamily="34" charset="-122"/>
              </a:rPr>
              <a:t>，临床具有同类品种的用药管理经验，便于医保经办审核；本品</a:t>
            </a:r>
            <a:r>
              <a:rPr lang="zh-CN" altLang="en-US" sz="1400" b="1" dirty="0">
                <a:solidFill>
                  <a:srgbClr val="FF0000"/>
                </a:solidFill>
                <a:latin typeface="微软雅黑" panose="020B0503020204020204" pitchFamily="34" charset="-122"/>
                <a:ea typeface="微软雅黑" panose="020B0503020204020204" pitchFamily="34" charset="-122"/>
              </a:rPr>
              <a:t>用法用量明确</a:t>
            </a:r>
            <a:r>
              <a:rPr lang="zh-CN" altLang="en-US" sz="1400" dirty="0">
                <a:latin typeface="微软雅黑" panose="020B0503020204020204" pitchFamily="34" charset="-122"/>
                <a:ea typeface="微软雅黑" panose="020B0503020204020204" pitchFamily="34" charset="-122"/>
              </a:rPr>
              <a:t>，患者在医生指导下用药，</a:t>
            </a:r>
            <a:r>
              <a:rPr lang="zh-CN" altLang="en-US" sz="1400" b="1" dirty="0">
                <a:solidFill>
                  <a:srgbClr val="FF0000"/>
                </a:solidFill>
                <a:latin typeface="微软雅黑" panose="020B0503020204020204" pitchFamily="34" charset="-122"/>
                <a:ea typeface="微软雅黑" panose="020B0503020204020204" pitchFamily="34" charset="-122"/>
              </a:rPr>
              <a:t>滥用、超说明书使用风险很小</a:t>
            </a:r>
            <a:endParaRPr lang="zh-CN" altLang="en-US" sz="1400" b="1" dirty="0">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056795" y="2986535"/>
            <a:ext cx="4801314" cy="707886"/>
          </a:xfrm>
          <a:prstGeom prst="rect">
            <a:avLst/>
          </a:prstGeom>
          <a:noFill/>
        </p:spPr>
        <p:txBody>
          <a:bodyPr wrap="none" rtlCol="0">
            <a:spAutoFit/>
          </a:bodyPr>
          <a:lstStyle/>
          <a:p>
            <a:r>
              <a:rPr lang="zh-CN" altLang="en-US" sz="4000" dirty="0">
                <a:latin typeface="楷体" panose="02010609060101010101" pitchFamily="49" charset="-122"/>
                <a:ea typeface="楷体" panose="02010609060101010101" pitchFamily="49" charset="-122"/>
              </a:rPr>
              <a:t>谢谢专家们</a:t>
            </a:r>
            <a:r>
              <a:rPr lang="zh-CN" altLang="en-US" sz="4000">
                <a:latin typeface="楷体" panose="02010609060101010101" pitchFamily="49" charset="-122"/>
                <a:ea typeface="楷体" panose="02010609060101010101" pitchFamily="49" charset="-122"/>
              </a:rPr>
              <a:t>的审阅！</a:t>
            </a:r>
            <a:endParaRPr lang="en-GB" sz="4000" dirty="0">
              <a:latin typeface="楷体" panose="02010609060101010101" pitchFamily="49" charset="-122"/>
              <a:ea typeface="楷体" panose="02010609060101010101" pitchFamily="49"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对象 4"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 name="think-cell Slide" r:id="rId2" imgW="5715" imgH="5715" progId="TCLayout.ActiveDocument.1">
                  <p:embed/>
                </p:oleObj>
              </mc:Choice>
              <mc:Fallback>
                <p:oleObj name="think-cell Slide" r:id="rId2" imgW="5715" imgH="5715" progId="TCLayout.ActiveDocument.1">
                  <p:embed/>
                  <p:pic>
                    <p:nvPicPr>
                      <p:cNvPr id="0" name="对象 4" hidden="1"/>
                      <p:cNvPicPr/>
                      <p:nvPr/>
                    </p:nvPicPr>
                    <p:blipFill>
                      <a:blip r:embed="rId3"/>
                      <a:stretch>
                        <a:fillRect/>
                      </a:stretch>
                    </p:blipFill>
                    <p:spPr>
                      <a:xfrm>
                        <a:off x="1588" y="1588"/>
                        <a:ext cx="1588" cy="1588"/>
                      </a:xfrm>
                      <a:prstGeom prst="rect">
                        <a:avLst/>
                      </a:prstGeom>
                    </p:spPr>
                  </p:pic>
                </p:oleObj>
              </mc:Fallback>
            </mc:AlternateContent>
          </a:graphicData>
        </a:graphic>
      </p:graphicFrame>
      <p:sp>
        <p:nvSpPr>
          <p:cNvPr id="12" name="文本框 11"/>
          <p:cNvSpPr txBox="1"/>
          <p:nvPr/>
        </p:nvSpPr>
        <p:spPr>
          <a:xfrm>
            <a:off x="508635" y="2705735"/>
            <a:ext cx="2921635" cy="1249045"/>
          </a:xfrm>
          <a:prstGeom prst="rect">
            <a:avLst/>
          </a:prstGeom>
          <a:noFill/>
          <a:effectLst>
            <a:glow rad="63500">
              <a:schemeClr val="accent4">
                <a:satMod val="175000"/>
                <a:alpha val="40000"/>
              </a:schemeClr>
            </a:glow>
            <a:outerShdw blurRad="50800" dist="38100" dir="2700000" algn="tl" rotWithShape="0">
              <a:prstClr val="black">
                <a:alpha val="40000"/>
              </a:prstClr>
            </a:outerShdw>
          </a:effectLst>
        </p:spPr>
        <p:txBody>
          <a:bodyPr wrap="square" rtlCol="0">
            <a:noAutofit/>
          </a:bodyPr>
          <a:lstStyle/>
          <a:p>
            <a:pPr algn="ctr"/>
            <a:r>
              <a:rPr lang="zh-CN" altLang="en-US" sz="6000" b="1" dirty="0">
                <a:solidFill>
                  <a:srgbClr val="0F2D79"/>
                </a:solidFill>
                <a:effectLst>
                  <a:outerShdw blurRad="38100" dist="38100" dir="2700000" algn="tl">
                    <a:srgbClr val="000000">
                      <a:alpha val="43137"/>
                    </a:srgbClr>
                  </a:outerShdw>
                </a:effectLst>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rPr>
              <a:t>目录</a:t>
            </a:r>
            <a:endParaRPr lang="zh-CN" altLang="en-US" sz="6000" b="1" dirty="0">
              <a:solidFill>
                <a:srgbClr val="0F2D79"/>
              </a:solidFill>
              <a:effectLst>
                <a:outerShdw blurRad="38100" dist="38100" dir="2700000" algn="tl">
                  <a:srgbClr val="000000">
                    <a:alpha val="43137"/>
                  </a:srgbClr>
                </a:outerShdw>
              </a:effectLst>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endParaRPr>
          </a:p>
        </p:txBody>
      </p:sp>
      <p:sp>
        <p:nvSpPr>
          <p:cNvPr id="3" name="灯片编号占位符 2"/>
          <p:cNvSpPr>
            <a:spLocks noGrp="1"/>
          </p:cNvSpPr>
          <p:nvPr>
            <p:ph type="sldNum" sz="quarter" idx="12"/>
          </p:nvPr>
        </p:nvSpPr>
        <p:spPr/>
        <p:txBody>
          <a:bodyPr/>
          <a:lstStyle/>
          <a:p>
            <a:fld id="{353539E6-E6EB-DC4D-96A6-E7C06E4E0F52}" type="slidenum">
              <a:rPr lang="en-US" smtClean="0">
                <a:latin typeface="Garamond" panose="02020404030301010803" pitchFamily="18" charset="0"/>
                <a:ea typeface="华文楷体" panose="02010600040101010101" pitchFamily="2" charset="-122"/>
                <a:sym typeface="Garamond" panose="02020404030301010803" pitchFamily="18" charset="0"/>
              </a:rPr>
            </a:fld>
            <a:endParaRPr lang="en-US" dirty="0">
              <a:latin typeface="Garamond" panose="02020404030301010803" pitchFamily="18" charset="0"/>
              <a:ea typeface="华文楷体" panose="02010600040101010101" pitchFamily="2" charset="-122"/>
              <a:sym typeface="Garamond" panose="02020404030301010803" pitchFamily="18" charset="0"/>
            </a:endParaRPr>
          </a:p>
        </p:txBody>
      </p:sp>
      <p:grpSp>
        <p:nvGrpSpPr>
          <p:cNvPr id="4" name="组合 3"/>
          <p:cNvGrpSpPr/>
          <p:nvPr/>
        </p:nvGrpSpPr>
        <p:grpSpPr>
          <a:xfrm>
            <a:off x="4455339" y="2006927"/>
            <a:ext cx="6589384" cy="2486471"/>
            <a:chOff x="4491283" y="1333499"/>
            <a:chExt cx="6589384" cy="2486471"/>
          </a:xfrm>
        </p:grpSpPr>
        <p:grpSp>
          <p:nvGrpSpPr>
            <p:cNvPr id="6" name="组合 5"/>
            <p:cNvGrpSpPr/>
            <p:nvPr/>
          </p:nvGrpSpPr>
          <p:grpSpPr>
            <a:xfrm>
              <a:off x="6935903" y="1345189"/>
              <a:ext cx="1837550" cy="688070"/>
              <a:chOff x="5042825" y="1801086"/>
              <a:chExt cx="1837550" cy="688070"/>
            </a:xfrm>
          </p:grpSpPr>
          <p:sp>
            <p:nvSpPr>
              <p:cNvPr id="7" name="矩形 6"/>
              <p:cNvSpPr/>
              <p:nvPr/>
            </p:nvSpPr>
            <p:spPr>
              <a:xfrm>
                <a:off x="5042825" y="1878342"/>
                <a:ext cx="533559" cy="533559"/>
              </a:xfrm>
              <a:prstGeom prst="rect">
                <a:avLst/>
              </a:prstGeom>
              <a:gradFill>
                <a:gsLst>
                  <a:gs pos="0">
                    <a:srgbClr val="0F3188"/>
                  </a:gs>
                  <a:gs pos="87000">
                    <a:schemeClr val="tx1">
                      <a:lumMod val="95000"/>
                      <a:lumOff val="5000"/>
                    </a:schemeClr>
                  </a:gs>
                </a:gsLst>
                <a:lin ang="12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rPr>
                  <a:t>02</a:t>
                </a:r>
                <a:endParaRPr lang="zh-CN" altLang="en-US" sz="2000" b="1" dirty="0">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endParaRPr>
              </a:p>
            </p:txBody>
          </p:sp>
          <p:sp>
            <p:nvSpPr>
              <p:cNvPr id="9" name="矩形 8"/>
              <p:cNvSpPr/>
              <p:nvPr/>
            </p:nvSpPr>
            <p:spPr>
              <a:xfrm>
                <a:off x="5580979" y="1801086"/>
                <a:ext cx="1299396" cy="6880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spcBef>
                    <a:spcPct val="0"/>
                  </a:spcBef>
                </a:pPr>
                <a:r>
                  <a:rPr lang="zh-CN" altLang="en-US" b="1" dirty="0">
                    <a:solidFill>
                      <a:schemeClr val="accent1">
                        <a:lumMod val="50000"/>
                      </a:schemeClr>
                    </a:solidFill>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rPr>
                  <a:t>安全性</a:t>
                </a:r>
                <a:endParaRPr lang="en-US" altLang="zh-CN" b="1" dirty="0">
                  <a:solidFill>
                    <a:schemeClr val="accent1">
                      <a:lumMod val="50000"/>
                    </a:schemeClr>
                  </a:solidFill>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endParaRPr>
              </a:p>
            </p:txBody>
          </p:sp>
        </p:grpSp>
        <p:cxnSp>
          <p:nvCxnSpPr>
            <p:cNvPr id="10" name="直接连接符 9"/>
            <p:cNvCxnSpPr/>
            <p:nvPr/>
          </p:nvCxnSpPr>
          <p:spPr>
            <a:xfrm>
              <a:off x="4494227" y="2920769"/>
              <a:ext cx="658644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13" name="组合 12"/>
            <p:cNvGrpSpPr/>
            <p:nvPr/>
          </p:nvGrpSpPr>
          <p:grpSpPr>
            <a:xfrm>
              <a:off x="4491283" y="2191938"/>
              <a:ext cx="6545528" cy="688070"/>
              <a:chOff x="5042825" y="1801086"/>
              <a:chExt cx="6545528" cy="688070"/>
            </a:xfrm>
          </p:grpSpPr>
          <p:sp>
            <p:nvSpPr>
              <p:cNvPr id="14" name="矩形 13"/>
              <p:cNvSpPr/>
              <p:nvPr/>
            </p:nvSpPr>
            <p:spPr>
              <a:xfrm>
                <a:off x="5042825" y="1878342"/>
                <a:ext cx="533559" cy="533559"/>
              </a:xfrm>
              <a:prstGeom prst="rect">
                <a:avLst/>
              </a:prstGeom>
              <a:gradFill>
                <a:gsLst>
                  <a:gs pos="0">
                    <a:srgbClr val="0F3188"/>
                  </a:gs>
                  <a:gs pos="87000">
                    <a:schemeClr val="tx1">
                      <a:lumMod val="95000"/>
                      <a:lumOff val="5000"/>
                    </a:schemeClr>
                  </a:gs>
                </a:gsLst>
                <a:lin ang="12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rPr>
                  <a:t>03</a:t>
                </a:r>
                <a:endParaRPr lang="zh-CN" altLang="en-US" sz="2000" b="1" dirty="0">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endParaRPr>
              </a:p>
            </p:txBody>
          </p:sp>
          <p:sp>
            <p:nvSpPr>
              <p:cNvPr id="16" name="矩形 15"/>
              <p:cNvSpPr/>
              <p:nvPr/>
            </p:nvSpPr>
            <p:spPr>
              <a:xfrm>
                <a:off x="5580979" y="1801086"/>
                <a:ext cx="6007374" cy="6880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spcBef>
                    <a:spcPct val="0"/>
                  </a:spcBef>
                </a:pPr>
                <a:r>
                  <a:rPr lang="zh-CN" altLang="en-US" b="1" dirty="0">
                    <a:solidFill>
                      <a:schemeClr val="accent1">
                        <a:lumMod val="50000"/>
                      </a:schemeClr>
                    </a:solidFill>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rPr>
                  <a:t>有效性</a:t>
                </a:r>
                <a:endParaRPr lang="en-US" altLang="zh-CN" b="1" dirty="0">
                  <a:solidFill>
                    <a:schemeClr val="accent1">
                      <a:lumMod val="50000"/>
                    </a:schemeClr>
                  </a:solidFill>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endParaRPr>
              </a:p>
            </p:txBody>
          </p:sp>
        </p:grpSp>
        <p:cxnSp>
          <p:nvCxnSpPr>
            <p:cNvPr id="21" name="直接连接符 20"/>
            <p:cNvCxnSpPr/>
            <p:nvPr/>
          </p:nvCxnSpPr>
          <p:spPr>
            <a:xfrm>
              <a:off x="4494227" y="3819970"/>
              <a:ext cx="658644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17" name="组合 5"/>
            <p:cNvGrpSpPr/>
            <p:nvPr/>
          </p:nvGrpSpPr>
          <p:grpSpPr>
            <a:xfrm>
              <a:off x="4491283" y="1333499"/>
              <a:ext cx="3657961" cy="688070"/>
              <a:chOff x="5042825" y="1801086"/>
              <a:chExt cx="3657961" cy="688070"/>
            </a:xfrm>
          </p:grpSpPr>
          <p:sp>
            <p:nvSpPr>
              <p:cNvPr id="18" name="矩形 6"/>
              <p:cNvSpPr/>
              <p:nvPr/>
            </p:nvSpPr>
            <p:spPr>
              <a:xfrm>
                <a:off x="5042825" y="1878342"/>
                <a:ext cx="533559" cy="533559"/>
              </a:xfrm>
              <a:prstGeom prst="rect">
                <a:avLst/>
              </a:prstGeom>
              <a:gradFill>
                <a:gsLst>
                  <a:gs pos="0">
                    <a:srgbClr val="0F3188"/>
                  </a:gs>
                  <a:gs pos="98315">
                    <a:schemeClr val="tx1">
                      <a:lumMod val="95000"/>
                      <a:lumOff val="5000"/>
                    </a:schemeClr>
                  </a:gs>
                  <a:gs pos="87000">
                    <a:schemeClr val="tx1">
                      <a:lumMod val="95000"/>
                      <a:lumOff val="5000"/>
                    </a:schemeClr>
                  </a:gs>
                </a:gsLst>
                <a:lin ang="12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rPr>
                  <a:t>01</a:t>
                </a:r>
                <a:endParaRPr lang="zh-CN" altLang="en-US" sz="2000" b="1" dirty="0">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endParaRPr>
              </a:p>
            </p:txBody>
          </p:sp>
          <p:sp>
            <p:nvSpPr>
              <p:cNvPr id="20" name="矩形 8"/>
              <p:cNvSpPr/>
              <p:nvPr/>
            </p:nvSpPr>
            <p:spPr>
              <a:xfrm>
                <a:off x="5580979" y="1801086"/>
                <a:ext cx="3119807" cy="6880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spcBef>
                    <a:spcPct val="0"/>
                  </a:spcBef>
                </a:pPr>
                <a:r>
                  <a:rPr lang="zh-CN" altLang="en-US" b="1" dirty="0">
                    <a:gradFill flip="none" rotWithShape="1">
                      <a:gsLst>
                        <a:gs pos="0">
                          <a:srgbClr val="0F3188"/>
                        </a:gs>
                        <a:gs pos="87000">
                          <a:schemeClr val="tx1">
                            <a:lumMod val="95000"/>
                            <a:lumOff val="5000"/>
                          </a:schemeClr>
                        </a:gs>
                      </a:gsLst>
                      <a:lin ang="2700000" scaled="1"/>
                      <a:tileRect/>
                    </a:gradFill>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rPr>
                  <a:t>药品基本信息</a:t>
                </a:r>
                <a:endParaRPr lang="en-US" altLang="zh-CN" b="1" dirty="0">
                  <a:gradFill flip="none" rotWithShape="1">
                    <a:gsLst>
                      <a:gs pos="0">
                        <a:srgbClr val="0F3188"/>
                      </a:gs>
                      <a:gs pos="87000">
                        <a:schemeClr val="tx1">
                          <a:lumMod val="95000"/>
                          <a:lumOff val="5000"/>
                        </a:schemeClr>
                      </a:gs>
                    </a:gsLst>
                    <a:lin ang="2700000" scaled="1"/>
                    <a:tileRect/>
                  </a:gradFill>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endParaRPr>
              </a:p>
            </p:txBody>
          </p:sp>
        </p:grpSp>
        <p:cxnSp>
          <p:nvCxnSpPr>
            <p:cNvPr id="22" name="直接连接符 9"/>
            <p:cNvCxnSpPr/>
            <p:nvPr/>
          </p:nvCxnSpPr>
          <p:spPr>
            <a:xfrm>
              <a:off x="4494227" y="2122204"/>
              <a:ext cx="658644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50" name="组合 49"/>
            <p:cNvGrpSpPr/>
            <p:nvPr/>
          </p:nvGrpSpPr>
          <p:grpSpPr>
            <a:xfrm>
              <a:off x="4491283" y="3078479"/>
              <a:ext cx="1837550" cy="688070"/>
              <a:chOff x="5042825" y="1801086"/>
              <a:chExt cx="1837550" cy="688070"/>
            </a:xfrm>
          </p:grpSpPr>
          <p:sp>
            <p:nvSpPr>
              <p:cNvPr id="51" name="矩形 50"/>
              <p:cNvSpPr/>
              <p:nvPr/>
            </p:nvSpPr>
            <p:spPr>
              <a:xfrm>
                <a:off x="5042825" y="1878342"/>
                <a:ext cx="533559" cy="533559"/>
              </a:xfrm>
              <a:prstGeom prst="rect">
                <a:avLst/>
              </a:prstGeom>
              <a:gradFill>
                <a:gsLst>
                  <a:gs pos="0">
                    <a:srgbClr val="0F3188"/>
                  </a:gs>
                  <a:gs pos="87000">
                    <a:schemeClr val="tx1">
                      <a:lumMod val="95000"/>
                      <a:lumOff val="5000"/>
                    </a:schemeClr>
                  </a:gs>
                </a:gsLst>
                <a:lin ang="12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rPr>
                  <a:t>05</a:t>
                </a:r>
                <a:endParaRPr lang="zh-CN" altLang="en-US" sz="2000" b="1" dirty="0">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endParaRPr>
              </a:p>
            </p:txBody>
          </p:sp>
          <p:sp>
            <p:nvSpPr>
              <p:cNvPr id="53" name="矩形 52"/>
              <p:cNvSpPr/>
              <p:nvPr/>
            </p:nvSpPr>
            <p:spPr>
              <a:xfrm>
                <a:off x="5580979" y="1801086"/>
                <a:ext cx="1299396" cy="6880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spcBef>
                    <a:spcPct val="0"/>
                  </a:spcBef>
                </a:pPr>
                <a:r>
                  <a:rPr lang="zh-CN" altLang="en-US" b="1" dirty="0">
                    <a:solidFill>
                      <a:schemeClr val="accent1">
                        <a:lumMod val="50000"/>
                      </a:schemeClr>
                    </a:solidFill>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rPr>
                  <a:t>公平性</a:t>
                </a:r>
                <a:endParaRPr lang="en-US" altLang="zh-CN" b="1" dirty="0">
                  <a:solidFill>
                    <a:schemeClr val="accent1">
                      <a:lumMod val="50000"/>
                    </a:schemeClr>
                  </a:solidFill>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endParaRPr>
              </a:p>
            </p:txBody>
          </p:sp>
        </p:grpSp>
        <p:grpSp>
          <p:nvGrpSpPr>
            <p:cNvPr id="58" name="组合 5"/>
            <p:cNvGrpSpPr/>
            <p:nvPr/>
          </p:nvGrpSpPr>
          <p:grpSpPr>
            <a:xfrm>
              <a:off x="6935903" y="2236661"/>
              <a:ext cx="3657961" cy="688070"/>
              <a:chOff x="5042825" y="1801086"/>
              <a:chExt cx="3657961" cy="688070"/>
            </a:xfrm>
          </p:grpSpPr>
          <p:sp>
            <p:nvSpPr>
              <p:cNvPr id="59" name="矩形 6"/>
              <p:cNvSpPr/>
              <p:nvPr/>
            </p:nvSpPr>
            <p:spPr>
              <a:xfrm>
                <a:off x="5042825" y="1838972"/>
                <a:ext cx="533559" cy="533559"/>
              </a:xfrm>
              <a:prstGeom prst="rect">
                <a:avLst/>
              </a:prstGeom>
              <a:gradFill>
                <a:gsLst>
                  <a:gs pos="0">
                    <a:srgbClr val="0F3188"/>
                  </a:gs>
                  <a:gs pos="87000">
                    <a:schemeClr val="tx1">
                      <a:lumMod val="95000"/>
                      <a:lumOff val="5000"/>
                    </a:schemeClr>
                  </a:gs>
                </a:gsLst>
                <a:lin ang="12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rPr>
                  <a:t>04</a:t>
                </a:r>
                <a:endParaRPr lang="zh-CN" altLang="en-US" sz="2000" b="1" dirty="0">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endParaRPr>
              </a:p>
            </p:txBody>
          </p:sp>
          <p:sp>
            <p:nvSpPr>
              <p:cNvPr id="61" name="矩形 8"/>
              <p:cNvSpPr/>
              <p:nvPr/>
            </p:nvSpPr>
            <p:spPr>
              <a:xfrm>
                <a:off x="5580979" y="1801086"/>
                <a:ext cx="3119807" cy="6880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90000"/>
                  </a:lnSpc>
                  <a:spcBef>
                    <a:spcPct val="0"/>
                  </a:spcBef>
                </a:pPr>
                <a:r>
                  <a:rPr lang="zh-CN" altLang="en-US" b="1" dirty="0">
                    <a:gradFill flip="none" rotWithShape="1">
                      <a:gsLst>
                        <a:gs pos="0">
                          <a:srgbClr val="0F3188"/>
                        </a:gs>
                        <a:gs pos="87000">
                          <a:schemeClr val="tx1">
                            <a:lumMod val="95000"/>
                            <a:lumOff val="5000"/>
                          </a:schemeClr>
                        </a:gs>
                      </a:gsLst>
                      <a:lin ang="2700000" scaled="1"/>
                      <a:tileRect/>
                    </a:gradFill>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rPr>
                  <a:t>创新性</a:t>
                </a:r>
                <a:endParaRPr lang="en-US" altLang="zh-CN" b="1" dirty="0">
                  <a:gradFill flip="none" rotWithShape="1">
                    <a:gsLst>
                      <a:gs pos="0">
                        <a:srgbClr val="0F3188"/>
                      </a:gs>
                      <a:gs pos="87000">
                        <a:schemeClr val="tx1">
                          <a:lumMod val="95000"/>
                          <a:lumOff val="5000"/>
                        </a:schemeClr>
                      </a:gs>
                    </a:gsLst>
                    <a:lin ang="2700000" scaled="1"/>
                    <a:tileRect/>
                  </a:gradFill>
                  <a:latin typeface="Garamond" panose="02020404030301010803" pitchFamily="18" charset="0"/>
                  <a:ea typeface="华文楷体" panose="02010600040101010101" pitchFamily="2" charset="-122"/>
                  <a:cs typeface="Arial" panose="020B0604020202020204" pitchFamily="34" charset="0"/>
                  <a:sym typeface="Garamond" panose="02020404030301010803" pitchFamily="18" charset="0"/>
                </a:endParaRPr>
              </a:p>
            </p:txBody>
          </p:sp>
        </p:gr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532660" y="376366"/>
            <a:ext cx="9871969" cy="594361"/>
          </a:xfrm>
        </p:spPr>
        <p:txBody>
          <a:bodyPr/>
          <a:lstStyle/>
          <a:p>
            <a:r>
              <a:rPr lang="zh-CN" altLang="en-US" dirty="0">
                <a:latin typeface="微软雅黑" panose="020B0503020204020204" pitchFamily="34" charset="-122"/>
                <a:ea typeface="微软雅黑" panose="020B0503020204020204" pitchFamily="34" charset="-122"/>
              </a:rPr>
              <a:t>药品基本信息</a:t>
            </a:r>
            <a:endParaRPr kumimoji="1" lang="zh-CN" altLang="en-US" dirty="0">
              <a:latin typeface="微软雅黑" panose="020B0503020204020204" pitchFamily="34" charset="-122"/>
              <a:ea typeface="微软雅黑" panose="020B0503020204020204" pitchFamily="34" charset="-122"/>
            </a:endParaRPr>
          </a:p>
        </p:txBody>
      </p:sp>
      <p:sp>
        <p:nvSpPr>
          <p:cNvPr id="13" name="Rectangle 34"/>
          <p:cNvSpPr/>
          <p:nvPr/>
        </p:nvSpPr>
        <p:spPr>
          <a:xfrm>
            <a:off x="426650" y="1056787"/>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rPr>
              <a:t>通用名</a:t>
            </a:r>
            <a:endPar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endParaRPr>
          </a:p>
        </p:txBody>
      </p:sp>
      <p:sp>
        <p:nvSpPr>
          <p:cNvPr id="14" name="Rectangle 35"/>
          <p:cNvSpPr/>
          <p:nvPr/>
        </p:nvSpPr>
        <p:spPr>
          <a:xfrm>
            <a:off x="6282620" y="1052184"/>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rPr>
              <a:t>注册规格</a:t>
            </a:r>
            <a:endPar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endParaRPr>
          </a:p>
        </p:txBody>
      </p:sp>
      <p:sp>
        <p:nvSpPr>
          <p:cNvPr id="20" name="Rectangle 34"/>
          <p:cNvSpPr/>
          <p:nvPr/>
        </p:nvSpPr>
        <p:spPr>
          <a:xfrm>
            <a:off x="6282620" y="5061669"/>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dirty="0">
                <a:latin typeface="微软雅黑" panose="020B0503020204020204" pitchFamily="34" charset="-122"/>
                <a:ea typeface="微软雅黑" panose="020B0503020204020204" pitchFamily="34" charset="-122"/>
                <a:sym typeface="+mn-ea"/>
              </a:rPr>
              <a:t>目前大陆地区同通用名药品的上市情况</a:t>
            </a:r>
            <a:endPar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endParaRPr>
          </a:p>
        </p:txBody>
      </p:sp>
      <p:sp>
        <p:nvSpPr>
          <p:cNvPr id="24" name="Rectangle 34"/>
          <p:cNvSpPr/>
          <p:nvPr/>
        </p:nvSpPr>
        <p:spPr>
          <a:xfrm>
            <a:off x="426650" y="5074004"/>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rPr>
              <a:t>中国首次上市时间</a:t>
            </a:r>
            <a:endPar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endParaRPr>
          </a:p>
        </p:txBody>
      </p:sp>
      <p:sp>
        <p:nvSpPr>
          <p:cNvPr id="25" name="Rectangle 34"/>
          <p:cNvSpPr/>
          <p:nvPr/>
        </p:nvSpPr>
        <p:spPr>
          <a:xfrm>
            <a:off x="426650" y="6113054"/>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rPr>
              <a:t>参照药品建议</a:t>
            </a:r>
            <a:endPar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endParaRPr>
          </a:p>
        </p:txBody>
      </p:sp>
      <p:sp>
        <p:nvSpPr>
          <p:cNvPr id="26" name="Rectangle 34"/>
          <p:cNvSpPr/>
          <p:nvPr/>
        </p:nvSpPr>
        <p:spPr>
          <a:xfrm>
            <a:off x="426650" y="5589719"/>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全球首个上市国家</a:t>
            </a:r>
            <a:r>
              <a:rPr lang="en-US" altLang="zh-CN"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地区</a:t>
            </a:r>
            <a:endPar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ctr" defTabSz="914400"/>
            <a:r>
              <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及上市时间</a:t>
            </a:r>
            <a:endParaRPr lang="zh-CN" altLang="en-US" sz="1200" b="1"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Garamond" panose="02020404030301010803" pitchFamily="18" charset="0"/>
            </a:endParaRPr>
          </a:p>
        </p:txBody>
      </p:sp>
      <p:sp>
        <p:nvSpPr>
          <p:cNvPr id="27" name="Rectangle 34"/>
          <p:cNvSpPr/>
          <p:nvPr/>
        </p:nvSpPr>
        <p:spPr>
          <a:xfrm>
            <a:off x="6282620" y="5564049"/>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Garamond" panose="02020404030301010803" pitchFamily="18" charset="0"/>
              </a:rPr>
              <a:t>是否为</a:t>
            </a:r>
            <a:r>
              <a:rPr lang="en-US" altLang="zh-CN" sz="1200" b="1" kern="0" dirty="0" err="1">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Garamond" panose="02020404030301010803" pitchFamily="18" charset="0"/>
              </a:rPr>
              <a:t>otc</a:t>
            </a:r>
            <a:r>
              <a:rPr lang="zh-CN" altLang="en-US" sz="1200" b="1"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Garamond" panose="02020404030301010803" pitchFamily="18" charset="0"/>
              </a:rPr>
              <a:t>药</a:t>
            </a:r>
            <a:endParaRPr lang="zh-CN" altLang="en-US" sz="1200" b="1"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Garamond" panose="02020404030301010803" pitchFamily="18" charset="0"/>
            </a:endParaRPr>
          </a:p>
        </p:txBody>
      </p:sp>
      <p:sp>
        <p:nvSpPr>
          <p:cNvPr id="28" name="Rectangle 34"/>
          <p:cNvSpPr/>
          <p:nvPr/>
        </p:nvSpPr>
        <p:spPr>
          <a:xfrm>
            <a:off x="2701290" y="1052195"/>
            <a:ext cx="2978150" cy="39624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r>
              <a:rPr lang="zh-CN" altLang="en-US" sz="1200" b="1" dirty="0">
                <a:solidFill>
                  <a:srgbClr val="FF0000"/>
                </a:solidFill>
                <a:latin typeface="微软雅黑" panose="020B0503020204020204" pitchFamily="34" charset="-122"/>
                <a:ea typeface="微软雅黑" panose="020B0503020204020204" pitchFamily="34" charset="-122"/>
              </a:rPr>
              <a:t>骨化三醇口服溶液</a:t>
            </a:r>
            <a:endParaRPr lang="zh-CN" altLang="en-US" sz="1200" b="1" dirty="0">
              <a:solidFill>
                <a:srgbClr val="FF0000"/>
              </a:solidFill>
              <a:latin typeface="微软雅黑" panose="020B0503020204020204" pitchFamily="34" charset="-122"/>
              <a:ea typeface="微软雅黑" panose="020B0503020204020204" pitchFamily="34" charset="-122"/>
            </a:endParaRPr>
          </a:p>
        </p:txBody>
      </p:sp>
      <p:sp>
        <p:nvSpPr>
          <p:cNvPr id="29" name="Rectangle 34"/>
          <p:cNvSpPr/>
          <p:nvPr/>
        </p:nvSpPr>
        <p:spPr>
          <a:xfrm>
            <a:off x="8606155" y="1088390"/>
            <a:ext cx="2978150" cy="39624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r>
              <a:rPr 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10ml</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10μg</a:t>
            </a:r>
            <a:endParaRPr lang="en-US" altLang="zh-CN"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0" name="Rectangle 34"/>
          <p:cNvSpPr/>
          <p:nvPr/>
        </p:nvSpPr>
        <p:spPr>
          <a:xfrm>
            <a:off x="2701290" y="5080000"/>
            <a:ext cx="2978150" cy="39624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r>
              <a:rPr lang="en-US" altLang="zh-CN" sz="1200" b="1" dirty="0">
                <a:solidFill>
                  <a:schemeClr val="tx2">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2023</a:t>
            </a:r>
            <a:r>
              <a:rPr lang="zh-CN" altLang="en-US" sz="1200" b="1" dirty="0">
                <a:solidFill>
                  <a:schemeClr val="tx2">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年</a:t>
            </a:r>
            <a:r>
              <a:rPr lang="en-US" altLang="zh-CN" sz="1200" b="1" dirty="0">
                <a:solidFill>
                  <a:schemeClr val="tx2">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06</a:t>
            </a:r>
            <a:r>
              <a:rPr lang="zh-CN" altLang="en-US" sz="1200" b="1" dirty="0">
                <a:solidFill>
                  <a:schemeClr val="tx2">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月</a:t>
            </a:r>
            <a:endParaRPr lang="en-GB" altLang="zh-CN" sz="1200" b="1" dirty="0">
              <a:solidFill>
                <a:schemeClr val="tx2">
                  <a:lumMod val="50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1" name="Rectangle 34"/>
          <p:cNvSpPr/>
          <p:nvPr/>
        </p:nvSpPr>
        <p:spPr>
          <a:xfrm>
            <a:off x="8606155" y="5061585"/>
            <a:ext cx="2978150" cy="39624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r>
              <a:rPr lang="zh-CN" altLang="en-US" sz="1200" b="1" dirty="0">
                <a:solidFill>
                  <a:schemeClr val="tx2">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共</a:t>
            </a:r>
            <a:r>
              <a:rPr lang="en-US" altLang="zh-CN" sz="1200" b="1" dirty="0">
                <a:solidFill>
                  <a:schemeClr val="tx2">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1200" b="1" dirty="0">
                <a:solidFill>
                  <a:schemeClr val="tx2">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家</a:t>
            </a:r>
            <a:endParaRPr lang="zh-CN" altLang="en-US" sz="1200" b="1" dirty="0">
              <a:solidFill>
                <a:schemeClr val="tx2">
                  <a:lumMod val="50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2" name="Rectangle 34"/>
          <p:cNvSpPr/>
          <p:nvPr/>
        </p:nvSpPr>
        <p:spPr>
          <a:xfrm>
            <a:off x="2701290" y="5601335"/>
            <a:ext cx="2978150" cy="39624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r>
              <a:rPr lang="en-US" altLang="zh-CN" sz="1200" b="1" dirty="0">
                <a:solidFill>
                  <a:schemeClr val="tx2">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1998</a:t>
            </a:r>
            <a:r>
              <a:rPr lang="zh-CN" altLang="en-US" sz="1200" b="1" dirty="0">
                <a:solidFill>
                  <a:schemeClr val="tx2">
                    <a:lumMod val="50000"/>
                  </a:schemeClr>
                </a:solidFill>
                <a:latin typeface="微软雅黑" panose="020B0503020204020204" pitchFamily="34" charset="-122"/>
                <a:ea typeface="微软雅黑" panose="020B0503020204020204" pitchFamily="34" charset="-122"/>
                <a:cs typeface="微软雅黑" panose="020B0503020204020204" pitchFamily="34" charset="-122"/>
              </a:rPr>
              <a:t>年，美国</a:t>
            </a:r>
            <a:endParaRPr lang="en-GB" altLang="zh-CN" sz="1200" b="1" dirty="0">
              <a:solidFill>
                <a:schemeClr val="tx2">
                  <a:lumMod val="50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3" name="Rectangle 34"/>
          <p:cNvSpPr/>
          <p:nvPr/>
        </p:nvSpPr>
        <p:spPr>
          <a:xfrm>
            <a:off x="8606155" y="5574030"/>
            <a:ext cx="2978150" cy="39624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r>
              <a:rPr lang="zh-CN" altLang="en-US" sz="1200" b="1" dirty="0">
                <a:solidFill>
                  <a:schemeClr val="tx2">
                    <a:lumMod val="50000"/>
                  </a:schemeClr>
                </a:solidFill>
                <a:latin typeface="微软雅黑" panose="020B0503020204020204" pitchFamily="34" charset="-122"/>
                <a:ea typeface="微软雅黑" panose="020B0503020204020204" pitchFamily="34" charset="-122"/>
              </a:rPr>
              <a:t>否</a:t>
            </a:r>
            <a:endParaRPr lang="zh-CN" altLang="en-US" sz="1200" b="1" dirty="0">
              <a:solidFill>
                <a:schemeClr val="tx2">
                  <a:lumMod val="50000"/>
                </a:schemeClr>
              </a:solidFill>
              <a:latin typeface="微软雅黑" panose="020B0503020204020204" pitchFamily="34" charset="-122"/>
              <a:ea typeface="微软雅黑" panose="020B0503020204020204" pitchFamily="34" charset="-122"/>
            </a:endParaRPr>
          </a:p>
        </p:txBody>
      </p:sp>
      <p:sp>
        <p:nvSpPr>
          <p:cNvPr id="34" name="Rectangle 34"/>
          <p:cNvSpPr/>
          <p:nvPr/>
        </p:nvSpPr>
        <p:spPr>
          <a:xfrm>
            <a:off x="2701290" y="6113145"/>
            <a:ext cx="2978150" cy="39624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r>
              <a:rPr lang="zh-CN" altLang="en-US" sz="1200" b="1" dirty="0">
                <a:solidFill>
                  <a:schemeClr val="tx2">
                    <a:lumMod val="50000"/>
                  </a:schemeClr>
                </a:solidFill>
                <a:latin typeface="微软雅黑" panose="020B0503020204020204" pitchFamily="34" charset="-122"/>
                <a:ea typeface="微软雅黑" panose="020B0503020204020204" pitchFamily="34" charset="-122"/>
              </a:rPr>
              <a:t>骨化三醇胶丸</a:t>
            </a:r>
            <a:endParaRPr lang="zh-CN" altLang="en-US" sz="1200" b="1" dirty="0">
              <a:solidFill>
                <a:schemeClr val="tx2">
                  <a:lumMod val="50000"/>
                </a:schemeClr>
              </a:solidFill>
              <a:latin typeface="微软雅黑" panose="020B0503020204020204" pitchFamily="34" charset="-122"/>
              <a:ea typeface="微软雅黑" panose="020B0503020204020204" pitchFamily="34" charset="-122"/>
            </a:endParaRPr>
          </a:p>
        </p:txBody>
      </p:sp>
      <p:sp>
        <p:nvSpPr>
          <p:cNvPr id="35" name="Rectangle 34"/>
          <p:cNvSpPr/>
          <p:nvPr/>
        </p:nvSpPr>
        <p:spPr>
          <a:xfrm>
            <a:off x="426650" y="1564914"/>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rPr>
              <a:t>适应症</a:t>
            </a:r>
            <a:endPar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endParaRPr>
          </a:p>
        </p:txBody>
      </p:sp>
      <p:sp>
        <p:nvSpPr>
          <p:cNvPr id="36" name="Rectangle 34"/>
          <p:cNvSpPr/>
          <p:nvPr/>
        </p:nvSpPr>
        <p:spPr>
          <a:xfrm>
            <a:off x="2701290" y="1564640"/>
            <a:ext cx="8883015" cy="156210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pPr>
              <a:lnSpc>
                <a:spcPct val="150000"/>
              </a:lnSpc>
            </a:pPr>
            <a:r>
              <a:rPr sz="1000" b="1" dirty="0">
                <a:latin typeface="微软雅黑" panose="020B0503020204020204" pitchFamily="34" charset="-122"/>
                <a:ea typeface="微软雅黑" panose="020B0503020204020204" pitchFamily="34" charset="-122"/>
              </a:rPr>
              <a:t>1.绝经后骨质疏松；</a:t>
            </a:r>
            <a:endParaRPr sz="1000" b="1" dirty="0">
              <a:latin typeface="微软雅黑" panose="020B0503020204020204" pitchFamily="34" charset="-122"/>
              <a:ea typeface="微软雅黑" panose="020B0503020204020204" pitchFamily="34" charset="-122"/>
            </a:endParaRPr>
          </a:p>
          <a:p>
            <a:pPr>
              <a:lnSpc>
                <a:spcPct val="150000"/>
              </a:lnSpc>
            </a:pPr>
            <a:r>
              <a:rPr sz="1000" b="1" dirty="0">
                <a:latin typeface="微软雅黑" panose="020B0503020204020204" pitchFamily="34" charset="-122"/>
                <a:ea typeface="微软雅黑" panose="020B0503020204020204" pitchFamily="34" charset="-122"/>
              </a:rPr>
              <a:t>2.慢性肾功能衰竭，尤其是接受血液透析患者之肾性骨营养不良症；</a:t>
            </a:r>
            <a:endParaRPr sz="1000" b="1" dirty="0">
              <a:latin typeface="微软雅黑" panose="020B0503020204020204" pitchFamily="34" charset="-122"/>
              <a:ea typeface="微软雅黑" panose="020B0503020204020204" pitchFamily="34" charset="-122"/>
            </a:endParaRPr>
          </a:p>
          <a:p>
            <a:pPr>
              <a:lnSpc>
                <a:spcPct val="150000"/>
              </a:lnSpc>
            </a:pPr>
            <a:r>
              <a:rPr sz="1000" b="1" dirty="0">
                <a:latin typeface="微软雅黑" panose="020B0503020204020204" pitchFamily="34" charset="-122"/>
                <a:ea typeface="微软雅黑" panose="020B0503020204020204" pitchFamily="34" charset="-122"/>
              </a:rPr>
              <a:t>3.术后甲状旁腺功能低下；</a:t>
            </a:r>
            <a:endParaRPr sz="1000" b="1" dirty="0">
              <a:latin typeface="微软雅黑" panose="020B0503020204020204" pitchFamily="34" charset="-122"/>
              <a:ea typeface="微软雅黑" panose="020B0503020204020204" pitchFamily="34" charset="-122"/>
            </a:endParaRPr>
          </a:p>
          <a:p>
            <a:pPr>
              <a:lnSpc>
                <a:spcPct val="150000"/>
              </a:lnSpc>
            </a:pPr>
            <a:r>
              <a:rPr sz="1000" b="1" dirty="0">
                <a:latin typeface="微软雅黑" panose="020B0503020204020204" pitchFamily="34" charset="-122"/>
                <a:ea typeface="微软雅黑" panose="020B0503020204020204" pitchFamily="34" charset="-122"/>
              </a:rPr>
              <a:t>4.特发性甲状旁腺功能低下；</a:t>
            </a:r>
            <a:endParaRPr sz="1000" b="1" dirty="0">
              <a:latin typeface="微软雅黑" panose="020B0503020204020204" pitchFamily="34" charset="-122"/>
              <a:ea typeface="微软雅黑" panose="020B0503020204020204" pitchFamily="34" charset="-122"/>
            </a:endParaRPr>
          </a:p>
          <a:p>
            <a:pPr>
              <a:lnSpc>
                <a:spcPct val="150000"/>
              </a:lnSpc>
            </a:pPr>
            <a:r>
              <a:rPr sz="1000" b="1" dirty="0">
                <a:latin typeface="微软雅黑" panose="020B0503020204020204" pitchFamily="34" charset="-122"/>
                <a:ea typeface="微软雅黑" panose="020B0503020204020204" pitchFamily="34" charset="-122"/>
              </a:rPr>
              <a:t>5.假性甲状旁腺功能低下；</a:t>
            </a:r>
            <a:endParaRPr sz="1000" b="1" dirty="0">
              <a:latin typeface="微软雅黑" panose="020B0503020204020204" pitchFamily="34" charset="-122"/>
              <a:ea typeface="微软雅黑" panose="020B0503020204020204" pitchFamily="34" charset="-122"/>
            </a:endParaRPr>
          </a:p>
          <a:p>
            <a:pPr>
              <a:lnSpc>
                <a:spcPct val="150000"/>
              </a:lnSpc>
            </a:pPr>
            <a:r>
              <a:rPr sz="1000" b="1" dirty="0">
                <a:latin typeface="微软雅黑" panose="020B0503020204020204" pitchFamily="34" charset="-122"/>
                <a:ea typeface="微软雅黑" panose="020B0503020204020204" pitchFamily="34" charset="-122"/>
              </a:rPr>
              <a:t>6.维生素D依赖性佝偻病；</a:t>
            </a:r>
            <a:endParaRPr sz="1000" b="1" dirty="0">
              <a:latin typeface="微软雅黑" panose="020B0503020204020204" pitchFamily="34" charset="-122"/>
              <a:ea typeface="微软雅黑" panose="020B0503020204020204" pitchFamily="34" charset="-122"/>
            </a:endParaRPr>
          </a:p>
          <a:p>
            <a:pPr>
              <a:lnSpc>
                <a:spcPct val="150000"/>
              </a:lnSpc>
            </a:pPr>
            <a:r>
              <a:rPr sz="1000" b="1" dirty="0">
                <a:latin typeface="微软雅黑" panose="020B0503020204020204" pitchFamily="34" charset="-122"/>
                <a:ea typeface="微软雅黑" panose="020B0503020204020204" pitchFamily="34" charset="-122"/>
              </a:rPr>
              <a:t>7.低血磷性维生素D抵抗型佝偻病等。</a:t>
            </a:r>
            <a:endParaRPr sz="1000" b="1" dirty="0">
              <a:latin typeface="微软雅黑" panose="020B0503020204020204" pitchFamily="34" charset="-122"/>
              <a:ea typeface="微软雅黑" panose="020B0503020204020204" pitchFamily="34" charset="-122"/>
            </a:endParaRPr>
          </a:p>
        </p:txBody>
      </p:sp>
      <p:sp>
        <p:nvSpPr>
          <p:cNvPr id="39" name="Rectangle 34"/>
          <p:cNvSpPr/>
          <p:nvPr/>
        </p:nvSpPr>
        <p:spPr>
          <a:xfrm>
            <a:off x="367973" y="3290308"/>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rPr>
              <a:t>用法用量</a:t>
            </a:r>
            <a:endParaRPr lang="zh-CN" altLang="en-US" sz="1200" b="1" kern="0"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endParaRPr>
          </a:p>
        </p:txBody>
      </p:sp>
      <p:sp>
        <p:nvSpPr>
          <p:cNvPr id="40" name="Rectangle 34"/>
          <p:cNvSpPr/>
          <p:nvPr/>
        </p:nvSpPr>
        <p:spPr>
          <a:xfrm>
            <a:off x="2701290" y="3290570"/>
            <a:ext cx="8883015" cy="170053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pPr algn="just">
              <a:lnSpc>
                <a:spcPct val="150000"/>
              </a:lnSpc>
            </a:pPr>
            <a:r>
              <a:rPr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应根据每个患者血钙水平谨慎制定本品的每日最佳剂量。</a:t>
            </a:r>
            <a:endParaRPr sz="1200" b="1" dirty="0">
              <a:latin typeface="微软雅黑" panose="020B0503020204020204" pitchFamily="34" charset="-122"/>
              <a:ea typeface="微软雅黑" panose="020B0503020204020204" pitchFamily="34" charset="-122"/>
              <a:cs typeface="微软雅黑" panose="020B0503020204020204" pitchFamily="34" charset="-122"/>
            </a:endParaRPr>
          </a:p>
          <a:p>
            <a:pPr algn="just">
              <a:lnSpc>
                <a:spcPct val="150000"/>
              </a:lnSpc>
            </a:pPr>
            <a:r>
              <a:rPr sz="1200" b="1" dirty="0">
                <a:latin typeface="微软雅黑" panose="020B0503020204020204" pitchFamily="34" charset="-122"/>
                <a:ea typeface="微软雅黑" panose="020B0503020204020204" pitchFamily="34" charset="-122"/>
                <a:cs typeface="微软雅黑" panose="020B0503020204020204" pitchFamily="34" charset="-122"/>
              </a:rPr>
              <a:t>绝经后骨质疏松：推荐剂量为每次0.25μg，每日二次；或每次0.5μg，每日一次。</a:t>
            </a:r>
            <a:endParaRPr sz="1200" b="1" dirty="0">
              <a:latin typeface="微软雅黑" panose="020B0503020204020204" pitchFamily="34" charset="-122"/>
              <a:ea typeface="微软雅黑" panose="020B0503020204020204" pitchFamily="34" charset="-122"/>
              <a:cs typeface="微软雅黑" panose="020B0503020204020204" pitchFamily="34" charset="-122"/>
            </a:endParaRPr>
          </a:p>
          <a:p>
            <a:pPr algn="just">
              <a:lnSpc>
                <a:spcPct val="150000"/>
              </a:lnSpc>
            </a:pPr>
            <a:r>
              <a:rPr sz="1200" b="1" dirty="0">
                <a:latin typeface="微软雅黑" panose="020B0503020204020204" pitchFamily="34" charset="-122"/>
                <a:ea typeface="微软雅黑" panose="020B0503020204020204" pitchFamily="34" charset="-122"/>
                <a:cs typeface="微软雅黑" panose="020B0503020204020204" pitchFamily="34" charset="-122"/>
              </a:rPr>
              <a:t>肾性骨营养不良（包括透析患者）：起始阶段的每日剂量为0.25µg。血钙正常或略有降低的患者隔日0.25µg即可。</a:t>
            </a:r>
            <a:endParaRPr sz="1200" b="1" dirty="0">
              <a:latin typeface="微软雅黑" panose="020B0503020204020204" pitchFamily="34" charset="-122"/>
              <a:ea typeface="微软雅黑" panose="020B0503020204020204" pitchFamily="34" charset="-122"/>
              <a:cs typeface="微软雅黑" panose="020B0503020204020204" pitchFamily="34" charset="-122"/>
            </a:endParaRPr>
          </a:p>
          <a:p>
            <a:pPr algn="just">
              <a:lnSpc>
                <a:spcPct val="150000"/>
              </a:lnSpc>
            </a:pPr>
            <a:r>
              <a:rPr sz="1200" b="1" dirty="0">
                <a:latin typeface="微软雅黑" panose="020B0503020204020204" pitchFamily="34" charset="-122"/>
                <a:ea typeface="微软雅黑" panose="020B0503020204020204" pitchFamily="34" charset="-122"/>
                <a:cs typeface="微软雅黑" panose="020B0503020204020204" pitchFamily="34" charset="-122"/>
              </a:rPr>
              <a:t>甲状旁腺功能低下和佝偻病：推荐起始剂量为每日0.25µg，晨服。</a:t>
            </a:r>
            <a:endParaRPr sz="1200" b="1" dirty="0">
              <a:latin typeface="微软雅黑" panose="020B0503020204020204" pitchFamily="34" charset="-122"/>
              <a:ea typeface="微软雅黑" panose="020B0503020204020204" pitchFamily="34" charset="-122"/>
              <a:cs typeface="微软雅黑" panose="020B0503020204020204" pitchFamily="34" charset="-122"/>
            </a:endParaRPr>
          </a:p>
          <a:p>
            <a:pPr algn="just">
              <a:lnSpc>
                <a:spcPct val="150000"/>
              </a:lnSpc>
            </a:pPr>
            <a:r>
              <a:rPr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婴儿及儿童：建议起始剂量明确从小剂量开始，每日0.01-0.1μg/kg，根据血钙水平调整剂量，新生儿、低出生体重儿等特殊人群遵医嘱。</a:t>
            </a:r>
            <a:endParaRPr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Rectangle 34"/>
          <p:cNvSpPr/>
          <p:nvPr>
            <p:custDataLst>
              <p:tags r:id="rId1"/>
            </p:custDataLst>
          </p:nvPr>
        </p:nvSpPr>
        <p:spPr>
          <a:xfrm>
            <a:off x="6282620" y="6114594"/>
            <a:ext cx="2124000" cy="432000"/>
          </a:xfrm>
          <a:prstGeom prst="rect">
            <a:avLst/>
          </a:prstGeom>
          <a:solidFill>
            <a:schemeClr val="accent1">
              <a:lumMod val="20000"/>
              <a:lumOff val="80000"/>
            </a:schemeClr>
          </a:solidFill>
          <a:ln w="9525" cap="rnd" cmpd="sng" algn="ctr">
            <a:noFill/>
            <a:prstDash val="solid"/>
            <a:round/>
            <a:tailEnd type="triangle" w="lg" len="lg"/>
          </a:ln>
          <a:effectLst/>
        </p:spPr>
        <p:txBody>
          <a:bodyPr rtlCol="0" anchor="ctr"/>
          <a:lstStyle/>
          <a:p>
            <a:pPr algn="ctr" defTabSz="914400"/>
            <a:r>
              <a:rPr lang="zh-CN" sz="1200" b="1"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Garamond" panose="02020404030301010803" pitchFamily="18" charset="0"/>
              </a:rPr>
              <a:t>与参照药物相比的优势</a:t>
            </a:r>
            <a:r>
              <a:rPr lang="en-US" altLang="zh-CN" sz="1200" b="1"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Garamond" panose="02020404030301010803" pitchFamily="18" charset="0"/>
              </a:rPr>
              <a:t>/</a:t>
            </a:r>
            <a:r>
              <a:rPr lang="zh-CN" sz="1200" b="1"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Garamond" panose="02020404030301010803" pitchFamily="18" charset="0"/>
              </a:rPr>
              <a:t>不足</a:t>
            </a:r>
            <a:endParaRPr lang="zh-CN" sz="1200" b="1" kern="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Garamond" panose="02020404030301010803" pitchFamily="18" charset="0"/>
            </a:endParaRPr>
          </a:p>
        </p:txBody>
      </p:sp>
      <p:sp>
        <p:nvSpPr>
          <p:cNvPr id="2" name="Rectangle 34"/>
          <p:cNvSpPr/>
          <p:nvPr>
            <p:custDataLst>
              <p:tags r:id="rId2"/>
            </p:custDataLst>
          </p:nvPr>
        </p:nvSpPr>
        <p:spPr>
          <a:xfrm>
            <a:off x="8606155" y="6112510"/>
            <a:ext cx="2978150" cy="396240"/>
          </a:xfrm>
          <a:prstGeom prst="rect">
            <a:avLst/>
          </a:prstGeom>
          <a:noFill/>
          <a:ln w="9525" cap="rnd" cmpd="sng" algn="ctr">
            <a:solidFill>
              <a:schemeClr val="bg2">
                <a:lumMod val="40000"/>
                <a:lumOff val="60000"/>
              </a:schemeClr>
            </a:solidFill>
            <a:prstDash val="solid"/>
            <a:round/>
            <a:tailEnd type="triangle" w="lg" len="lg"/>
          </a:ln>
          <a:effectLst/>
        </p:spPr>
        <p:txBody>
          <a:bodyPr rtlCol="0" anchor="ctr"/>
          <a:lstStyle/>
          <a:p>
            <a:r>
              <a:rPr lang="zh-CN" altLang="en-US" sz="1200" b="1" dirty="0">
                <a:solidFill>
                  <a:srgbClr val="FF0000"/>
                </a:solidFill>
                <a:latin typeface="微软雅黑" panose="020B0503020204020204" pitchFamily="34" charset="-122"/>
                <a:ea typeface="微软雅黑" panose="020B0503020204020204" pitchFamily="34" charset="-122"/>
              </a:rPr>
              <a:t>具有明确的儿童用法用量，溶液剂型可根据儿童患者体重精准用量</a:t>
            </a:r>
            <a:endParaRPr lang="zh-CN" altLang="en-US" sz="1200" b="1" dirty="0">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532660" y="376366"/>
            <a:ext cx="9871969" cy="594361"/>
          </a:xfrm>
        </p:spPr>
        <p:txBody>
          <a:bodyPr/>
          <a:lstStyle/>
          <a:p>
            <a:r>
              <a:rPr lang="zh-CN" altLang="en-US" dirty="0">
                <a:latin typeface="微软雅黑" panose="020B0503020204020204" pitchFamily="34" charset="-122"/>
                <a:ea typeface="微软雅黑" panose="020B0503020204020204" pitchFamily="34" charset="-122"/>
              </a:rPr>
              <a:t>药品基本信息</a:t>
            </a:r>
            <a:endParaRPr kumimoji="1" lang="zh-CN" altLang="en-US" dirty="0">
              <a:latin typeface="微软雅黑" panose="020B0503020204020204" pitchFamily="34" charset="-122"/>
              <a:ea typeface="微软雅黑" panose="020B0503020204020204" pitchFamily="34" charset="-122"/>
            </a:endParaRPr>
          </a:p>
        </p:txBody>
      </p:sp>
      <p:sp>
        <p:nvSpPr>
          <p:cNvPr id="2" name="Rectangle 34"/>
          <p:cNvSpPr/>
          <p:nvPr>
            <p:custDataLst>
              <p:tags r:id="rId1"/>
            </p:custDataLst>
          </p:nvPr>
        </p:nvSpPr>
        <p:spPr>
          <a:xfrm>
            <a:off x="861060" y="1402080"/>
            <a:ext cx="5148580" cy="1070532"/>
          </a:xfrm>
          <a:prstGeom prst="rect">
            <a:avLst/>
          </a:prstGeom>
          <a:solidFill>
            <a:srgbClr val="0070C0"/>
          </a:solidFill>
          <a:ln w="9525" cap="rnd" cmpd="sng" algn="ctr">
            <a:noFill/>
            <a:prstDash val="solid"/>
            <a:round/>
            <a:tailEnd type="triangle" w="lg" len="lg"/>
          </a:ln>
          <a:effectLst/>
        </p:spPr>
        <p:txBody>
          <a:bodyPr rtlCol="0" anchor="ctr"/>
          <a:lstStyle/>
          <a:p>
            <a:pPr algn="ctr" defTabSz="914400"/>
            <a:r>
              <a:rPr lang="zh-CN" altLang="en-US" sz="2000"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rPr>
              <a:t>疾病的基本情况</a:t>
            </a:r>
            <a:endParaRPr lang="zh-CN" altLang="en-US" sz="2000"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endParaRPr>
          </a:p>
        </p:txBody>
      </p:sp>
      <p:sp>
        <p:nvSpPr>
          <p:cNvPr id="7" name="Rectangle 34"/>
          <p:cNvSpPr/>
          <p:nvPr>
            <p:custDataLst>
              <p:tags r:id="rId2"/>
            </p:custDataLst>
          </p:nvPr>
        </p:nvSpPr>
        <p:spPr>
          <a:xfrm>
            <a:off x="861060" y="2472612"/>
            <a:ext cx="5147945" cy="3869133"/>
          </a:xfrm>
          <a:prstGeom prst="rect">
            <a:avLst/>
          </a:prstGeom>
          <a:solidFill>
            <a:schemeClr val="accent1">
              <a:lumMod val="20000"/>
              <a:lumOff val="80000"/>
            </a:schemeClr>
          </a:solidFill>
          <a:ln w="9525" cap="rnd" cmpd="sng" algn="ctr">
            <a:solidFill>
              <a:schemeClr val="bg2">
                <a:lumMod val="40000"/>
                <a:lumOff val="60000"/>
              </a:schemeClr>
            </a:solidFill>
            <a:prstDash val="solid"/>
            <a:round/>
            <a:tailEnd type="triangle" w="lg" len="lg"/>
          </a:ln>
          <a:effectLst/>
        </p:spPr>
        <p:txBody>
          <a:bodyPr rtlCol="0" anchor="ctr"/>
          <a:lstStyle/>
          <a:p>
            <a:pPr marL="171450" indent="-171450" algn="l">
              <a:lnSpc>
                <a:spcPct val="150000"/>
              </a:lnSpc>
              <a:buClrTx/>
              <a:buSzTx/>
              <a:buFont typeface="Arial" panose="020B0604020202020204" pitchFamily="34" charset="0"/>
              <a:buChar char="•"/>
            </a:pP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维生素</a:t>
            </a:r>
            <a:r>
              <a:rPr lang="en-US"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D</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缺乏性佝偻病、低血磷性佝偻病</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生长发育迟缓、骨骼畸形、对儿童不可逆损害，患病率分别为</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4.76%</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和</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3.9~5.0/10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万</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nSpc>
                <a:spcPct val="150000"/>
              </a:lnSpc>
              <a:buFont typeface="Arial" panose="020B0604020202020204" pitchFamily="34" charset="0"/>
              <a:buChar char="•"/>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rPr>
              <a:t>慢性肾脏病：</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患病率</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10%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以上，肾性骨病，尿毒症、心脏衰竭等人体各系统器官严重并发症</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nSpc>
                <a:spcPct val="150000"/>
              </a:lnSpc>
              <a:buFont typeface="Arial" panose="020B0604020202020204" pitchFamily="34" charset="0"/>
              <a:buChar char="•"/>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rPr>
              <a:t>甲状旁腺功能低下：</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引起低钙血症、高磷血症等，需长期甚至终身治疗，患病率</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23</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37/10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万</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nSpc>
                <a:spcPct val="150000"/>
              </a:lnSpc>
              <a:buFont typeface="Arial" panose="020B0604020202020204" pitchFamily="34" charset="0"/>
              <a:buChar char="•"/>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rPr>
              <a:t>绝经后骨质疏松：</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易于骨折，约</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50%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致残、</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20%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死于并发症，女性患病率</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32.1%</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以上，全国约</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7000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万患者</a:t>
            </a:r>
            <a:endParaRPr lang="zh-CN" altLang="en-US" sz="16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8" name="Rectangle 34"/>
          <p:cNvSpPr/>
          <p:nvPr>
            <p:custDataLst>
              <p:tags r:id="rId3"/>
            </p:custDataLst>
          </p:nvPr>
        </p:nvSpPr>
        <p:spPr>
          <a:xfrm>
            <a:off x="6423025" y="1402080"/>
            <a:ext cx="5228590" cy="1070532"/>
          </a:xfrm>
          <a:prstGeom prst="rect">
            <a:avLst/>
          </a:prstGeom>
          <a:solidFill>
            <a:srgbClr val="0070C0"/>
          </a:solidFill>
          <a:ln w="9525" cap="rnd" cmpd="sng" algn="ctr">
            <a:noFill/>
            <a:prstDash val="solid"/>
            <a:round/>
            <a:tailEnd type="triangle" w="lg" len="lg"/>
          </a:ln>
          <a:effectLst/>
        </p:spPr>
        <p:txBody>
          <a:bodyPr rtlCol="0" anchor="ctr">
            <a:noAutofit/>
          </a:bodyPr>
          <a:lstStyle/>
          <a:p>
            <a:pPr lvl="0" algn="ctr">
              <a:buClrTx/>
              <a:buSzTx/>
              <a:buFontTx/>
            </a:pPr>
            <a:r>
              <a:rPr lang="zh-CN" altLang="en-US" sz="2000"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rPr>
              <a:t>临床未满足的需求</a:t>
            </a:r>
            <a:endParaRPr lang="zh-CN" altLang="en-US" sz="2000"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endParaRPr>
          </a:p>
        </p:txBody>
      </p:sp>
      <p:sp>
        <p:nvSpPr>
          <p:cNvPr id="9" name="Rectangle 34"/>
          <p:cNvSpPr/>
          <p:nvPr>
            <p:custDataLst>
              <p:tags r:id="rId4"/>
            </p:custDataLst>
          </p:nvPr>
        </p:nvSpPr>
        <p:spPr>
          <a:xfrm>
            <a:off x="6423660" y="2472612"/>
            <a:ext cx="5228590" cy="3869133"/>
          </a:xfrm>
          <a:prstGeom prst="rect">
            <a:avLst/>
          </a:prstGeom>
          <a:solidFill>
            <a:schemeClr val="accent1">
              <a:lumMod val="20000"/>
              <a:lumOff val="80000"/>
            </a:schemeClr>
          </a:solidFill>
          <a:ln w="9525" cap="rnd" cmpd="sng" algn="ctr">
            <a:solidFill>
              <a:schemeClr val="bg2">
                <a:lumMod val="40000"/>
                <a:lumOff val="60000"/>
              </a:schemeClr>
            </a:solidFill>
            <a:prstDash val="solid"/>
            <a:round/>
            <a:tailEnd type="triangle" w="lg" len="lg"/>
          </a:ln>
          <a:effectLst/>
        </p:spPr>
        <p:txBody>
          <a:bodyPr rtlCol="0" anchor="ctr"/>
          <a:lstStyle/>
          <a:p>
            <a:pPr marL="171450" indent="-171450">
              <a:lnSpc>
                <a:spcPct val="15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骨化三醇在临床使用时需尽可能低的剂量开始治疗，必须根据血清钙的浓度为标准来调整，但目前国内应用产品不足，</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上市产品规格限制，未明确推荐儿童用法用量</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婴幼儿或低体重儿童吞服胶囊和胶丸剂型和分剂量困难，本品相对于国内其他制剂，可进行更加精确的药物剂量的调整</a:t>
            </a:r>
            <a:endParaRPr lang="zh-CN" altLang="en-US" sz="1600" dirty="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nSpc>
                <a:spcPct val="15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儿童患者不适宜服用胶囊剂，患者依从性差；口服溶液可</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改善</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不能或不愿吞咽胶囊的儿童及老年患者临床用药</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依从性</a:t>
            </a:r>
            <a:endPar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微软雅黑" panose="020B0503020204020204" pitchFamily="34" charset="-122"/>
                <a:ea typeface="微软雅黑" panose="020B0503020204020204" pitchFamily="34" charset="-122"/>
              </a:rPr>
              <a:t>安全性</a:t>
            </a:r>
            <a:endParaRPr lang="zh-CN" altLang="en-US"/>
          </a:p>
        </p:txBody>
      </p:sp>
      <p:sp>
        <p:nvSpPr>
          <p:cNvPr id="3" name="圆角矩形 2"/>
          <p:cNvSpPr/>
          <p:nvPr/>
        </p:nvSpPr>
        <p:spPr>
          <a:xfrm>
            <a:off x="908476" y="1899446"/>
            <a:ext cx="3054985" cy="949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latin typeface="微软雅黑" panose="020B0503020204020204" pitchFamily="34" charset="-122"/>
                <a:ea typeface="微软雅黑" panose="020B0503020204020204" pitchFamily="34" charset="-122"/>
              </a:rPr>
              <a:t>说明书收载的安全性信息</a:t>
            </a:r>
            <a:endParaRPr lang="zh-CN" altLang="en-US">
              <a:latin typeface="微软雅黑" panose="020B0503020204020204" pitchFamily="34" charset="-122"/>
              <a:ea typeface="微软雅黑" panose="020B0503020204020204" pitchFamily="34" charset="-122"/>
            </a:endParaRPr>
          </a:p>
        </p:txBody>
      </p:sp>
      <p:sp>
        <p:nvSpPr>
          <p:cNvPr id="6" name="圆角矩形 5"/>
          <p:cNvSpPr/>
          <p:nvPr>
            <p:custDataLst>
              <p:tags r:id="rId1"/>
            </p:custDataLst>
          </p:nvPr>
        </p:nvSpPr>
        <p:spPr>
          <a:xfrm>
            <a:off x="908476" y="3345188"/>
            <a:ext cx="3054985" cy="949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latin typeface="微软雅黑" panose="020B0503020204020204" pitchFamily="34" charset="-122"/>
                <a:ea typeface="微软雅黑" panose="020B0503020204020204" pitchFamily="34" charset="-122"/>
              </a:rPr>
              <a:t>国内外不良反应发生情况</a:t>
            </a:r>
            <a:endParaRPr lang="zh-CN" altLang="en-US">
              <a:latin typeface="微软雅黑" panose="020B0503020204020204" pitchFamily="34" charset="-122"/>
              <a:ea typeface="微软雅黑" panose="020B0503020204020204" pitchFamily="34" charset="-122"/>
            </a:endParaRPr>
          </a:p>
        </p:txBody>
      </p:sp>
      <p:sp>
        <p:nvSpPr>
          <p:cNvPr id="7" name="圆角矩形 6"/>
          <p:cNvSpPr/>
          <p:nvPr>
            <p:custDataLst>
              <p:tags r:id="rId2"/>
            </p:custDataLst>
          </p:nvPr>
        </p:nvSpPr>
        <p:spPr>
          <a:xfrm>
            <a:off x="908476" y="4490093"/>
            <a:ext cx="3054985" cy="949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latin typeface="微软雅黑" panose="020B0503020204020204" pitchFamily="34" charset="-122"/>
                <a:ea typeface="微软雅黑" panose="020B0503020204020204" pitchFamily="34" charset="-122"/>
              </a:rPr>
              <a:t>与目录内同治疗领域药品安全性方面的主要优势和不足</a:t>
            </a:r>
            <a:endParaRPr lang="zh-CN" altLang="en-US">
              <a:latin typeface="微软雅黑" panose="020B0503020204020204" pitchFamily="34" charset="-122"/>
              <a:ea typeface="微软雅黑" panose="020B0503020204020204" pitchFamily="34" charset="-122"/>
            </a:endParaRPr>
          </a:p>
        </p:txBody>
      </p:sp>
      <p:sp>
        <p:nvSpPr>
          <p:cNvPr id="8" name="圆角矩形 7"/>
          <p:cNvSpPr/>
          <p:nvPr/>
        </p:nvSpPr>
        <p:spPr>
          <a:xfrm>
            <a:off x="4053205" y="1548878"/>
            <a:ext cx="7325360" cy="1615336"/>
          </a:xfrm>
          <a:prstGeom prst="roundRect">
            <a:avLst>
              <a:gd name="adj" fmla="val 14622"/>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25000"/>
              </a:lnSpc>
              <a:buFont typeface="Arial" panose="020B0604020202020204" pitchFamily="34" charset="0"/>
              <a:buChar char="•"/>
            </a:pPr>
            <a:r>
              <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不良反应：</a:t>
            </a: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由于骨化三醇能产生维生素D的作用，所以可能发生的不良反应与维生素D过量相似；所报告的最常见的不良反应为</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高钙血症</a:t>
            </a: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；偶见的急性症状包括食欲减退、头痛、恶心、呕吐、腹痛或上腹部痛和便秘。慢性症状包括肌无力、体重降低、感觉障碍、发热、口渴、烦渴、多尿、脱水、情感淡漠，发育迟缓以及泌尿道感染</a:t>
            </a:r>
            <a:endParaRPr lang="en-US" altLang="zh-CN"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lnSpc>
                <a:spcPct val="125000"/>
              </a:lnSpc>
              <a:buFont typeface="Arial" panose="020B0604020202020204" pitchFamily="34" charset="0"/>
              <a:buChar char="•"/>
            </a:pPr>
            <a:r>
              <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禁忌：</a:t>
            </a: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禁用于与高血钙有关的疾病、已知对本品或同类药品及其任何赋形剂过敏、有维生素</a:t>
            </a:r>
            <a:r>
              <a:rPr lang="en-US" altLang="zh-CN"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D</a:t>
            </a: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中毒迹象的患者</a:t>
            </a:r>
            <a:endPar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9" name="圆角矩形 8"/>
          <p:cNvSpPr/>
          <p:nvPr>
            <p:custDataLst>
              <p:tags r:id="rId3"/>
            </p:custDataLst>
          </p:nvPr>
        </p:nvSpPr>
        <p:spPr>
          <a:xfrm>
            <a:off x="4053205" y="3345188"/>
            <a:ext cx="7325360" cy="993542"/>
          </a:xfrm>
          <a:prstGeom prst="roundRect">
            <a:avLst>
              <a:gd name="adj" fmla="val 14846"/>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marL="285750" indent="-285750" algn="l">
              <a:lnSpc>
                <a:spcPct val="125000"/>
              </a:lnSpc>
              <a:spcBef>
                <a:spcPts val="0"/>
              </a:spcBef>
              <a:spcAft>
                <a:spcPts val="0"/>
              </a:spcAft>
              <a:buFont typeface="Arial" panose="020B0604020202020204" pitchFamily="34" charset="0"/>
              <a:buChar char="•"/>
            </a:pP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本品仅在美国和中国上市，美国</a:t>
            </a:r>
            <a:r>
              <a:rPr lang="en-US" altLang="zh-CN"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FDA</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安全信息和不良事件报告计划未见相关信息</a:t>
            </a:r>
            <a:endParaRPr lang="en-US" altLang="zh-CN"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algn="l">
              <a:lnSpc>
                <a:spcPct val="125000"/>
              </a:lnSpc>
              <a:spcBef>
                <a:spcPts val="0"/>
              </a:spcBef>
              <a:spcAft>
                <a:spcPts val="0"/>
              </a:spcAft>
              <a:buFont typeface="Arial" panose="020B0604020202020204" pitchFamily="34" charset="0"/>
              <a:buChar char="•"/>
            </a:pP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长达15年临床使用骨化三醇治疗的所有适应症后报告的不良反应中，结果显示</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不良反应的发生率很低</a:t>
            </a: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包括高钙血症在内的发生率为0.001%或更低</a:t>
            </a:r>
            <a:endPar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0" name="圆角矩形 9"/>
          <p:cNvSpPr/>
          <p:nvPr>
            <p:custDataLst>
              <p:tags r:id="rId4"/>
            </p:custDataLst>
          </p:nvPr>
        </p:nvSpPr>
        <p:spPr>
          <a:xfrm>
            <a:off x="4053205" y="4490093"/>
            <a:ext cx="7325360" cy="920115"/>
          </a:xfrm>
          <a:prstGeom prst="roundRect">
            <a:avLst>
              <a:gd name="adj" fmla="val 12928"/>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marL="285750" lvl="0" indent="-285750" algn="l">
              <a:lnSpc>
                <a:spcPct val="125000"/>
              </a:lnSpc>
              <a:spcBef>
                <a:spcPts val="0"/>
              </a:spcBef>
              <a:spcAft>
                <a:spcPts val="0"/>
              </a:spcAft>
              <a:buClrTx/>
              <a:buSzTx/>
              <a:buFont typeface="Arial" panose="020B0604020202020204" pitchFamily="34" charset="0"/>
              <a:buChar char="•"/>
            </a:pP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制定</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儿童用法用量</a:t>
            </a: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，满足临床根据患者体重、病情、治疗效果</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个体化调整剂量</a:t>
            </a:r>
            <a:endParaRPr lang="en-US" altLang="zh-CN"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lvl="0" indent="-285750" algn="l">
              <a:lnSpc>
                <a:spcPct val="125000"/>
              </a:lnSpc>
              <a:spcBef>
                <a:spcPts val="0"/>
              </a:spcBef>
              <a:spcAft>
                <a:spcPts val="0"/>
              </a:spcAft>
              <a:buClrTx/>
              <a:buSzTx/>
              <a:buFont typeface="Arial" panose="020B0604020202020204" pitchFamily="34" charset="0"/>
              <a:buChar char="•"/>
            </a:pP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解决</a:t>
            </a: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儿童、老人胶丸</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吞咽困难</a:t>
            </a:r>
            <a:endParaRPr lang="en-US" altLang="zh-CN"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lvl="0" indent="-285750" algn="l">
              <a:lnSpc>
                <a:spcPct val="125000"/>
              </a:lnSpc>
              <a:spcBef>
                <a:spcPts val="0"/>
              </a:spcBef>
              <a:spcAft>
                <a:spcPts val="0"/>
              </a:spcAft>
              <a:buClrTx/>
              <a:buSzTx/>
              <a:buFont typeface="Arial" panose="020B0604020202020204" pitchFamily="34" charset="0"/>
              <a:buChar char="•"/>
            </a:pP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无需专业人员给药，无穿刺之痛，</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提高患者依从性</a:t>
            </a:r>
            <a:endPar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vert="horz" lIns="91440" tIns="45720" rIns="91440" bIns="45720" rtlCol="0" anchor="t">
            <a:noAutofit/>
          </a:bodyPr>
          <a:lstStyle/>
          <a:p>
            <a:pPr lvl="0" algn="l">
              <a:buClrTx/>
              <a:buSzTx/>
              <a:buFontTx/>
            </a:pPr>
            <a:r>
              <a:rPr lang="zh-CN" altLang="en-US" dirty="0">
                <a:latin typeface="微软雅黑" panose="020B0503020204020204" pitchFamily="34" charset="-122"/>
                <a:ea typeface="微软雅黑" panose="020B0503020204020204" pitchFamily="34" charset="-122"/>
                <a:sym typeface="+mn-ea"/>
              </a:rPr>
              <a:t>有效性</a:t>
            </a:r>
            <a:endParaRPr lang="zh-CN" altLang="en-US" dirty="0">
              <a:latin typeface="微软雅黑" panose="020B0503020204020204" pitchFamily="34" charset="-122"/>
              <a:ea typeface="微软雅黑" panose="020B0503020204020204" pitchFamily="34" charset="-122"/>
              <a:sym typeface="+mn-ea"/>
            </a:endParaRPr>
          </a:p>
        </p:txBody>
      </p:sp>
      <p:sp>
        <p:nvSpPr>
          <p:cNvPr id="2" name="标题 2"/>
          <p:cNvSpPr>
            <a:spLocks noGrp="1"/>
          </p:cNvSpPr>
          <p:nvPr>
            <p:custDataLst>
              <p:tags r:id="rId1"/>
            </p:custDataLst>
          </p:nvPr>
        </p:nvSpPr>
        <p:spPr>
          <a:xfrm>
            <a:off x="335915" y="1007745"/>
            <a:ext cx="7109460" cy="594360"/>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kumimoji="1" sz="3200" b="1" kern="1200">
                <a:solidFill>
                  <a:schemeClr val="tx1"/>
                </a:solidFill>
                <a:latin typeface="Yu Gothic" panose="020B0400000000000000" pitchFamily="50" charset="-128"/>
                <a:ea typeface="Yu Gothic" panose="020B0400000000000000" pitchFamily="50" charset="-128"/>
                <a:cs typeface="+mj-cs"/>
              </a:defRPr>
            </a:lvl1pPr>
          </a:lstStyle>
          <a:p>
            <a:pPr algn="ctr"/>
            <a:r>
              <a:rPr lang="zh-CN" altLang="en-US" sz="2800" dirty="0">
                <a:latin typeface="楷体" panose="02010609060101010101" pitchFamily="49" charset="-122"/>
                <a:ea typeface="楷体" panose="02010609060101010101" pitchFamily="49" charset="-122"/>
              </a:rPr>
              <a:t>骨化三醇口服溶液与胶囊剂具有</a:t>
            </a:r>
            <a:r>
              <a:rPr lang="zh-CN" altLang="en-US" sz="2800" dirty="0">
                <a:solidFill>
                  <a:srgbClr val="FF0000"/>
                </a:solidFill>
                <a:latin typeface="楷体" panose="02010609060101010101" pitchFamily="49" charset="-122"/>
                <a:ea typeface="楷体" panose="02010609060101010101" pitchFamily="49" charset="-122"/>
              </a:rPr>
              <a:t>生物等效性</a:t>
            </a:r>
            <a:endParaRPr lang="en-GB" sz="2800" dirty="0">
              <a:solidFill>
                <a:srgbClr val="FF0000"/>
              </a:solidFill>
              <a:latin typeface="楷体" panose="02010609060101010101" pitchFamily="49" charset="-122"/>
              <a:ea typeface="楷体" panose="02010609060101010101" pitchFamily="49" charset="-122"/>
            </a:endParaRPr>
          </a:p>
        </p:txBody>
      </p:sp>
      <p:graphicFrame>
        <p:nvGraphicFramePr>
          <p:cNvPr id="4" name="表格 3"/>
          <p:cNvGraphicFramePr/>
          <p:nvPr>
            <p:custDataLst>
              <p:tags r:id="rId2"/>
            </p:custDataLst>
          </p:nvPr>
        </p:nvGraphicFramePr>
        <p:xfrm>
          <a:off x="376555" y="2848360"/>
          <a:ext cx="5120640" cy="3230880"/>
        </p:xfrm>
        <a:graphic>
          <a:graphicData uri="http://schemas.openxmlformats.org/drawingml/2006/table">
            <a:tbl>
              <a:tblPr/>
              <a:tblGrid>
                <a:gridCol w="1279525"/>
                <a:gridCol w="1281430"/>
                <a:gridCol w="1279525"/>
                <a:gridCol w="1280160"/>
              </a:tblGrid>
              <a:tr h="538480">
                <a:tc>
                  <a:txBody>
                    <a:bodyPr/>
                    <a:lstStyle/>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多剂量</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a:noFill/>
                    </a:lnL>
                    <a:lnR>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方案</a:t>
                      </a:r>
                      <a:r>
                        <a:rPr lang="en-US" sz="1000" b="1">
                          <a:latin typeface="Times New Roman" panose="02020603050405020304" pitchFamily="18" charset="0"/>
                          <a:cs typeface="Times New Roman" panose="02020603050405020304" pitchFamily="18" charset="0"/>
                        </a:rPr>
                        <a:t>A</a:t>
                      </a:r>
                      <a:endParaRPr lang="en-US" sz="1000" b="1">
                        <a:latin typeface="Times New Roman" panose="02020603050405020304" pitchFamily="18" charset="0"/>
                        <a:cs typeface="Times New Roman" panose="02020603050405020304" pitchFamily="18" charset="0"/>
                      </a:endParaRPr>
                    </a:p>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美国胶囊剂</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a:noFill/>
                    </a:lnL>
                    <a:lnR>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方案</a:t>
                      </a:r>
                      <a:r>
                        <a:rPr lang="en-US" sz="1000" b="1">
                          <a:latin typeface="Times New Roman" panose="02020603050405020304" pitchFamily="18" charset="0"/>
                          <a:cs typeface="Times New Roman" panose="02020603050405020304" pitchFamily="18" charset="0"/>
                        </a:rPr>
                        <a:t>B</a:t>
                      </a:r>
                      <a:endParaRPr lang="en-US" sz="1000" b="1">
                        <a:latin typeface="Times New Roman" panose="02020603050405020304" pitchFamily="18" charset="0"/>
                        <a:cs typeface="Times New Roman" panose="02020603050405020304" pitchFamily="18" charset="0"/>
                      </a:endParaRPr>
                    </a:p>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欧洲胶囊剂</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a:noFill/>
                    </a:lnL>
                    <a:lnR>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000" b="1">
                          <a:solidFill>
                            <a:srgbClr val="FF0000"/>
                          </a:solidFill>
                          <a:latin typeface="宋体" panose="02010600030101010101" pitchFamily="2" charset="-122"/>
                          <a:ea typeface="宋体" panose="02010600030101010101" pitchFamily="2" charset="-122"/>
                          <a:cs typeface="宋体" panose="02010600030101010101" pitchFamily="2" charset="-122"/>
                        </a:rPr>
                        <a:t>方案</a:t>
                      </a:r>
                      <a:r>
                        <a:rPr lang="en-US" sz="1000" b="1">
                          <a:solidFill>
                            <a:srgbClr val="FF0000"/>
                          </a:solidFill>
                          <a:latin typeface="Times New Roman" panose="02020603050405020304" pitchFamily="18" charset="0"/>
                          <a:cs typeface="Times New Roman" panose="02020603050405020304" pitchFamily="18" charset="0"/>
                        </a:rPr>
                        <a:t>C</a:t>
                      </a:r>
                      <a:endParaRPr lang="en-US" sz="1000" b="1">
                        <a:solidFill>
                          <a:srgbClr val="FF0000"/>
                        </a:solidFill>
                        <a:latin typeface="Times New Roman" panose="02020603050405020304" pitchFamily="18" charset="0"/>
                        <a:cs typeface="Times New Roman" panose="02020603050405020304" pitchFamily="18" charset="0"/>
                      </a:endParaRPr>
                    </a:p>
                    <a:p>
                      <a:pPr indent="0" algn="ctr">
                        <a:buNone/>
                      </a:pPr>
                      <a:r>
                        <a:rPr lang="en-US" sz="1000" b="1">
                          <a:solidFill>
                            <a:srgbClr val="FF0000"/>
                          </a:solidFill>
                          <a:latin typeface="宋体" panose="02010600030101010101" pitchFamily="2" charset="-122"/>
                          <a:ea typeface="宋体" panose="02010600030101010101" pitchFamily="2" charset="-122"/>
                          <a:cs typeface="宋体" panose="02010600030101010101" pitchFamily="2" charset="-122"/>
                        </a:rPr>
                        <a:t>口服溶液</a:t>
                      </a:r>
                      <a:endParaRPr lang="en-US" altLang="en-US" sz="1000" b="1">
                        <a:solidFill>
                          <a:srgbClr val="FF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a:noFill/>
                    </a:lnL>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38480">
                <a:tc>
                  <a:txBody>
                    <a:bodyPr/>
                    <a:lstStyle/>
                    <a:p>
                      <a:pPr indent="0" algn="ctr">
                        <a:buNone/>
                      </a:pPr>
                      <a:r>
                        <a:rPr lang="en-US" sz="1000" b="1">
                          <a:latin typeface="Times New Roman" panose="02020603050405020304" pitchFamily="18" charset="0"/>
                          <a:cs typeface="Times New Roman" panose="02020603050405020304" pitchFamily="18" charset="0"/>
                        </a:rPr>
                        <a:t>C</a:t>
                      </a:r>
                      <a:r>
                        <a:rPr lang="en-US" sz="1000" b="1" baseline="-25000">
                          <a:latin typeface="Times New Roman" panose="02020603050405020304" pitchFamily="18" charset="0"/>
                          <a:cs typeface="Times New Roman" panose="02020603050405020304" pitchFamily="18" charset="0"/>
                        </a:rPr>
                        <a:t>max</a:t>
                      </a:r>
                      <a:r>
                        <a:rPr lang="en-US" sz="1000" b="1">
                          <a:latin typeface="Times New Roman" panose="02020603050405020304" pitchFamily="18" charset="0"/>
                          <a:cs typeface="Times New Roman" panose="02020603050405020304" pitchFamily="18" charset="0"/>
                        </a:rPr>
                        <a:t>(pg/ml)</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solidFill>
                        <a:srgbClr val="080000"/>
                      </a:solidFill>
                      <a:prstDash val="solid"/>
                      <a:headEnd type="none" w="med" len="med"/>
                      <a:tailEnd type="none" w="med" len="med"/>
                    </a:lnT>
                    <a:lnB cap="flat">
                      <a:noFill/>
                    </a:lnB>
                    <a:lnTlToBr>
                      <a:noFill/>
                    </a:lnTlToBr>
                    <a:lnBlToTr>
                      <a:noFill/>
                    </a:lnBlToTr>
                    <a:noFill/>
                  </a:tcPr>
                </a:tc>
                <a:tc>
                  <a:txBody>
                    <a:bodyPr/>
                    <a:lstStyle/>
                    <a:p>
                      <a:pPr indent="0" algn="ctr">
                        <a:buNone/>
                      </a:pPr>
                      <a:r>
                        <a:rPr lang="en-US" sz="1000" b="1">
                          <a:latin typeface="Times New Roman" panose="02020603050405020304" pitchFamily="18" charset="0"/>
                          <a:cs typeface="Times New Roman" panose="02020603050405020304" pitchFamily="18" charset="0"/>
                        </a:rPr>
                        <a:t>71.3</a:t>
                      </a:r>
                      <a:r>
                        <a:rPr lang="en-US" sz="1000" b="1">
                          <a:latin typeface="宋体" panose="02010600030101010101" pitchFamily="2" charset="-122"/>
                          <a:ea typeface="宋体" panose="02010600030101010101" pitchFamily="2" charset="-122"/>
                          <a:cs typeface="宋体" panose="02010600030101010101" pitchFamily="2" charset="-122"/>
                        </a:rPr>
                        <a:t>土</a:t>
                      </a:r>
                      <a:r>
                        <a:rPr lang="en-US" sz="1000" b="1">
                          <a:latin typeface="Times New Roman" panose="02020603050405020304" pitchFamily="18" charset="0"/>
                          <a:cs typeface="Times New Roman" panose="02020603050405020304" pitchFamily="18" charset="0"/>
                        </a:rPr>
                        <a:t>13.2</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solidFill>
                        <a:srgbClr val="080000"/>
                      </a:solidFill>
                      <a:prstDash val="solid"/>
                      <a:headEnd type="none" w="med" len="med"/>
                      <a:tailEnd type="none" w="med" len="med"/>
                    </a:lnT>
                    <a:lnB cap="flat">
                      <a:noFill/>
                    </a:lnB>
                    <a:lnTlToBr>
                      <a:noFill/>
                    </a:lnTlToBr>
                    <a:lnBlToTr>
                      <a:noFill/>
                    </a:lnBlToTr>
                    <a:noFill/>
                  </a:tcPr>
                </a:tc>
                <a:tc>
                  <a:txBody>
                    <a:bodyPr/>
                    <a:lstStyle/>
                    <a:p>
                      <a:pPr indent="0" algn="ctr">
                        <a:buNone/>
                      </a:pPr>
                      <a:r>
                        <a:rPr lang="en-US" sz="1000" b="1">
                          <a:latin typeface="Times New Roman" panose="02020603050405020304" pitchFamily="18" charset="0"/>
                          <a:cs typeface="Times New Roman" panose="02020603050405020304" pitchFamily="18" charset="0"/>
                        </a:rPr>
                        <a:t>70.4</a:t>
                      </a:r>
                      <a:r>
                        <a:rPr lang="en-US" sz="1000" b="1">
                          <a:latin typeface="宋体" panose="02010600030101010101" pitchFamily="2" charset="-122"/>
                          <a:ea typeface="宋体" panose="02010600030101010101" pitchFamily="2" charset="-122"/>
                          <a:cs typeface="宋体" panose="02010600030101010101" pitchFamily="2" charset="-122"/>
                        </a:rPr>
                        <a:t>土</a:t>
                      </a:r>
                      <a:r>
                        <a:rPr lang="en-US" sz="1000" b="1">
                          <a:latin typeface="Times New Roman" panose="02020603050405020304" pitchFamily="18" charset="0"/>
                          <a:cs typeface="Times New Roman" panose="02020603050405020304" pitchFamily="18" charset="0"/>
                        </a:rPr>
                        <a:t>15.9</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solidFill>
                        <a:srgbClr val="080000"/>
                      </a:solidFill>
                      <a:prstDash val="solid"/>
                      <a:headEnd type="none" w="med" len="med"/>
                      <a:tailEnd type="none" w="med" len="med"/>
                    </a:lnT>
                    <a:lnB cap="flat">
                      <a:noFill/>
                    </a:lnB>
                    <a:lnTlToBr>
                      <a:noFill/>
                    </a:lnTlToBr>
                    <a:lnBlToTr>
                      <a:noFill/>
                    </a:lnBlToTr>
                    <a:noFill/>
                  </a:tcPr>
                </a:tc>
                <a:tc>
                  <a:txBody>
                    <a:bodyPr/>
                    <a:lstStyle/>
                    <a:p>
                      <a:pPr indent="0" algn="ctr">
                        <a:buNone/>
                      </a:pPr>
                      <a:r>
                        <a:rPr lang="en-US" sz="1000" b="1">
                          <a:latin typeface="Times New Roman" panose="02020603050405020304" pitchFamily="18" charset="0"/>
                          <a:cs typeface="Times New Roman" panose="02020603050405020304" pitchFamily="18" charset="0"/>
                        </a:rPr>
                        <a:t>65.4</a:t>
                      </a:r>
                      <a:r>
                        <a:rPr lang="en-US" sz="1000" b="1">
                          <a:latin typeface="宋体" panose="02010600030101010101" pitchFamily="2" charset="-122"/>
                          <a:ea typeface="宋体" panose="02010600030101010101" pitchFamily="2" charset="-122"/>
                          <a:cs typeface="宋体" panose="02010600030101010101" pitchFamily="2" charset="-122"/>
                        </a:rPr>
                        <a:t>士</a:t>
                      </a:r>
                      <a:r>
                        <a:rPr lang="en-US" sz="1000" b="1">
                          <a:latin typeface="Times New Roman" panose="02020603050405020304" pitchFamily="18" charset="0"/>
                          <a:cs typeface="Times New Roman" panose="02020603050405020304" pitchFamily="18" charset="0"/>
                        </a:rPr>
                        <a:t>15.0</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cap="flat">
                      <a:noFill/>
                    </a:lnR>
                    <a:lnT w="12700" cap="flat" cmpd="sng">
                      <a:solidFill>
                        <a:srgbClr val="080000"/>
                      </a:solidFill>
                      <a:prstDash val="solid"/>
                      <a:headEnd type="none" w="med" len="med"/>
                      <a:tailEnd type="none" w="med" len="med"/>
                    </a:lnT>
                    <a:lnB cap="flat">
                      <a:noFill/>
                    </a:lnB>
                    <a:lnTlToBr>
                      <a:noFill/>
                    </a:lnTlToBr>
                    <a:lnBlToTr>
                      <a:noFill/>
                    </a:lnBlToTr>
                    <a:noFill/>
                  </a:tcPr>
                </a:tc>
              </a:tr>
              <a:tr h="538480">
                <a:tc>
                  <a:txBody>
                    <a:bodyPr/>
                    <a:lstStyle/>
                    <a:p>
                      <a:pPr indent="0" algn="ctr">
                        <a:buNone/>
                      </a:pPr>
                      <a:r>
                        <a:rPr lang="en-US" sz="1000" b="1">
                          <a:latin typeface="Times New Roman" panose="02020603050405020304" pitchFamily="18" charset="0"/>
                          <a:cs typeface="Times New Roman" panose="02020603050405020304" pitchFamily="18" charset="0"/>
                        </a:rPr>
                        <a:t>AUC</a:t>
                      </a:r>
                      <a:r>
                        <a:rPr lang="en-US" sz="1000" b="1" baseline="-25000">
                          <a:latin typeface="Times New Roman" panose="02020603050405020304" pitchFamily="18" charset="0"/>
                          <a:cs typeface="Times New Roman" panose="02020603050405020304" pitchFamily="18" charset="0"/>
                        </a:rPr>
                        <a:t>0-12h</a:t>
                      </a:r>
                      <a:r>
                        <a:rPr lang="en-US" sz="1000" b="1">
                          <a:latin typeface="Times New Roman" panose="02020603050405020304" pitchFamily="18" charset="0"/>
                          <a:cs typeface="Times New Roman" panose="02020603050405020304" pitchFamily="18" charset="0"/>
                        </a:rPr>
                        <a:t>(pg</a:t>
                      </a:r>
                      <a:r>
                        <a:rPr lang="en-US" sz="1000" b="1">
                          <a:latin typeface="宋体" panose="02010600030101010101" pitchFamily="2" charset="-122"/>
                          <a:ea typeface="宋体" panose="02010600030101010101" pitchFamily="2" charset="-122"/>
                          <a:cs typeface="宋体" panose="02010600030101010101" pitchFamily="2" charset="-122"/>
                        </a:rPr>
                        <a:t>·</a:t>
                      </a:r>
                      <a:r>
                        <a:rPr lang="en-US" sz="1000" b="1">
                          <a:latin typeface="Times New Roman" panose="02020603050405020304" pitchFamily="18" charset="0"/>
                          <a:cs typeface="Times New Roman" panose="02020603050405020304" pitchFamily="18" charset="0"/>
                        </a:rPr>
                        <a:t>g/ml)</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ctr">
                        <a:buNone/>
                      </a:pPr>
                      <a:r>
                        <a:rPr lang="en-US" sz="1000" b="1">
                          <a:latin typeface="Times New Roman" panose="02020603050405020304" pitchFamily="18" charset="0"/>
                          <a:cs typeface="Times New Roman" panose="02020603050405020304" pitchFamily="18" charset="0"/>
                        </a:rPr>
                        <a:t>690</a:t>
                      </a:r>
                      <a:r>
                        <a:rPr lang="en-US" sz="1000" b="1">
                          <a:latin typeface="宋体" panose="02010600030101010101" pitchFamily="2" charset="-122"/>
                          <a:ea typeface="宋体" panose="02010600030101010101" pitchFamily="2" charset="-122"/>
                          <a:cs typeface="宋体" panose="02010600030101010101" pitchFamily="2" charset="-122"/>
                        </a:rPr>
                        <a:t>士</a:t>
                      </a:r>
                      <a:r>
                        <a:rPr lang="en-US" sz="1000" b="1">
                          <a:latin typeface="Times New Roman" panose="02020603050405020304" pitchFamily="18" charset="0"/>
                          <a:cs typeface="Times New Roman" panose="02020603050405020304" pitchFamily="18" charset="0"/>
                        </a:rPr>
                        <a:t>154</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ctr">
                        <a:buNone/>
                      </a:pPr>
                      <a:r>
                        <a:rPr lang="en-US" sz="1000" b="1">
                          <a:latin typeface="Times New Roman" panose="02020603050405020304" pitchFamily="18" charset="0"/>
                          <a:cs typeface="Times New Roman" panose="02020603050405020304" pitchFamily="18" charset="0"/>
                        </a:rPr>
                        <a:t>664</a:t>
                      </a:r>
                      <a:r>
                        <a:rPr lang="en-US" sz="1000" b="1">
                          <a:latin typeface="宋体" panose="02010600030101010101" pitchFamily="2" charset="-122"/>
                          <a:ea typeface="宋体" panose="02010600030101010101" pitchFamily="2" charset="-122"/>
                          <a:cs typeface="宋体" panose="02010600030101010101" pitchFamily="2" charset="-122"/>
                        </a:rPr>
                        <a:t>士</a:t>
                      </a:r>
                      <a:r>
                        <a:rPr lang="en-US" sz="1000" b="1">
                          <a:latin typeface="Times New Roman" panose="02020603050405020304" pitchFamily="18" charset="0"/>
                          <a:cs typeface="Times New Roman" panose="02020603050405020304" pitchFamily="18" charset="0"/>
                        </a:rPr>
                        <a:t>149</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ctr">
                        <a:buNone/>
                      </a:pPr>
                      <a:r>
                        <a:rPr lang="en-US" sz="1000" b="1">
                          <a:latin typeface="Times New Roman" panose="02020603050405020304" pitchFamily="18" charset="0"/>
                          <a:cs typeface="Times New Roman" panose="02020603050405020304" pitchFamily="18" charset="0"/>
                        </a:rPr>
                        <a:t>631</a:t>
                      </a:r>
                      <a:r>
                        <a:rPr lang="en-US" sz="1000" b="1">
                          <a:latin typeface="宋体" panose="02010600030101010101" pitchFamily="2" charset="-122"/>
                          <a:ea typeface="宋体" panose="02010600030101010101" pitchFamily="2" charset="-122"/>
                          <a:cs typeface="宋体" panose="02010600030101010101" pitchFamily="2" charset="-122"/>
                        </a:rPr>
                        <a:t>士</a:t>
                      </a:r>
                      <a:r>
                        <a:rPr lang="en-US" sz="1000" b="1">
                          <a:latin typeface="Times New Roman" panose="02020603050405020304" pitchFamily="18" charset="0"/>
                          <a:cs typeface="Times New Roman" panose="02020603050405020304" pitchFamily="18" charset="0"/>
                        </a:rPr>
                        <a:t>165</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cap="flat">
                      <a:noFill/>
                    </a:lnR>
                    <a:lnT cap="flat">
                      <a:noFill/>
                    </a:lnT>
                    <a:lnB cap="flat">
                      <a:noFill/>
                    </a:lnB>
                    <a:lnTlToBr>
                      <a:noFill/>
                    </a:lnTlToBr>
                    <a:lnBlToTr>
                      <a:noFill/>
                    </a:lnBlToTr>
                    <a:noFill/>
                  </a:tcPr>
                </a:tc>
              </a:tr>
              <a:tr h="538480">
                <a:tc>
                  <a:txBody>
                    <a:bodyPr/>
                    <a:lstStyle/>
                    <a:p>
                      <a:pPr indent="0" algn="ctr">
                        <a:buNone/>
                      </a:pPr>
                      <a:r>
                        <a:rPr lang="en-US" sz="1000" b="1">
                          <a:latin typeface="Times New Roman" panose="02020603050405020304" pitchFamily="18" charset="0"/>
                          <a:cs typeface="Times New Roman" panose="02020603050405020304" pitchFamily="18" charset="0"/>
                        </a:rPr>
                        <a:t>24</a:t>
                      </a:r>
                      <a:r>
                        <a:rPr lang="en-US" sz="1000" b="1">
                          <a:latin typeface="宋体" panose="02010600030101010101" pitchFamily="2" charset="-122"/>
                          <a:ea typeface="宋体" panose="02010600030101010101" pitchFamily="2" charset="-122"/>
                          <a:cs typeface="宋体" panose="02010600030101010101" pitchFamily="2" charset="-122"/>
                        </a:rPr>
                        <a:t>小时尿钙排泄</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ctr">
                        <a:buNone/>
                      </a:pPr>
                      <a:r>
                        <a:rPr lang="en-US" sz="1000" b="1">
                          <a:latin typeface="Times New Roman" panose="02020603050405020304" pitchFamily="18" charset="0"/>
                          <a:cs typeface="Times New Roman" panose="02020603050405020304" pitchFamily="18" charset="0"/>
                        </a:rPr>
                        <a:t>388.5</a:t>
                      </a:r>
                      <a:r>
                        <a:rPr lang="en-US" sz="1000" b="1">
                          <a:latin typeface="宋体" panose="02010600030101010101" pitchFamily="2" charset="-122"/>
                          <a:ea typeface="宋体" panose="02010600030101010101" pitchFamily="2" charset="-122"/>
                          <a:cs typeface="宋体" panose="02010600030101010101" pitchFamily="2" charset="-122"/>
                        </a:rPr>
                        <a:t>士</a:t>
                      </a:r>
                      <a:r>
                        <a:rPr lang="en-US" sz="1000" b="1">
                          <a:latin typeface="Times New Roman" panose="02020603050405020304" pitchFamily="18" charset="0"/>
                          <a:cs typeface="Times New Roman" panose="02020603050405020304" pitchFamily="18" charset="0"/>
                        </a:rPr>
                        <a:t>119.9</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ctr">
                        <a:buNone/>
                      </a:pPr>
                      <a:r>
                        <a:rPr lang="en-US" sz="1000" b="1">
                          <a:latin typeface="Times New Roman" panose="02020603050405020304" pitchFamily="18" charset="0"/>
                          <a:cs typeface="Times New Roman" panose="02020603050405020304" pitchFamily="18" charset="0"/>
                        </a:rPr>
                        <a:t>368.9</a:t>
                      </a:r>
                      <a:r>
                        <a:rPr lang="en-US" sz="1000" b="1">
                          <a:latin typeface="宋体" panose="02010600030101010101" pitchFamily="2" charset="-122"/>
                          <a:ea typeface="宋体" panose="02010600030101010101" pitchFamily="2" charset="-122"/>
                          <a:cs typeface="宋体" panose="02010600030101010101" pitchFamily="2" charset="-122"/>
                        </a:rPr>
                        <a:t>士</a:t>
                      </a:r>
                      <a:r>
                        <a:rPr lang="en-US" sz="1000" b="1">
                          <a:latin typeface="Times New Roman" panose="02020603050405020304" pitchFamily="18" charset="0"/>
                          <a:cs typeface="Times New Roman" panose="02020603050405020304" pitchFamily="18" charset="0"/>
                        </a:rPr>
                        <a:t>104.6</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ctr">
                        <a:buNone/>
                      </a:pPr>
                      <a:r>
                        <a:rPr lang="en-US" sz="1000" b="1">
                          <a:latin typeface="Times New Roman" panose="02020603050405020304" pitchFamily="18" charset="0"/>
                          <a:cs typeface="Times New Roman" panose="02020603050405020304" pitchFamily="18" charset="0"/>
                        </a:rPr>
                        <a:t>357.1</a:t>
                      </a:r>
                      <a:r>
                        <a:rPr lang="en-US" sz="1000" b="1">
                          <a:latin typeface="宋体" panose="02010600030101010101" pitchFamily="2" charset="-122"/>
                          <a:ea typeface="宋体" panose="02010600030101010101" pitchFamily="2" charset="-122"/>
                          <a:cs typeface="宋体" panose="02010600030101010101" pitchFamily="2" charset="-122"/>
                        </a:rPr>
                        <a:t>土</a:t>
                      </a:r>
                      <a:r>
                        <a:rPr lang="en-US" sz="1000" b="1">
                          <a:latin typeface="Times New Roman" panose="02020603050405020304" pitchFamily="18" charset="0"/>
                          <a:cs typeface="Times New Roman" panose="02020603050405020304" pitchFamily="18" charset="0"/>
                        </a:rPr>
                        <a:t>110.1</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cap="flat">
                      <a:noFill/>
                    </a:lnR>
                    <a:lnT cap="flat">
                      <a:noFill/>
                    </a:lnT>
                    <a:lnB cap="flat">
                      <a:noFill/>
                    </a:lnB>
                    <a:lnTlToBr>
                      <a:noFill/>
                    </a:lnTlToBr>
                    <a:lnBlToTr>
                      <a:noFill/>
                    </a:lnBlToTr>
                    <a:noFill/>
                  </a:tcPr>
                </a:tc>
              </a:tr>
              <a:tr h="538480">
                <a:tc>
                  <a:txBody>
                    <a:bodyPr/>
                    <a:lstStyle/>
                    <a:p>
                      <a:pPr indent="0" algn="ctr">
                        <a:buNone/>
                      </a:pPr>
                      <a:r>
                        <a:rPr lang="en-US" sz="1000" b="1">
                          <a:latin typeface="Times New Roman" panose="02020603050405020304" pitchFamily="18" charset="0"/>
                          <a:cs typeface="Times New Roman" panose="02020603050405020304" pitchFamily="18" charset="0"/>
                        </a:rPr>
                        <a:t>24</a:t>
                      </a:r>
                      <a:r>
                        <a:rPr lang="en-US" sz="1000" b="1">
                          <a:latin typeface="宋体" panose="02010600030101010101" pitchFamily="2" charset="-122"/>
                          <a:ea typeface="宋体" panose="02010600030101010101" pitchFamily="2" charset="-122"/>
                          <a:cs typeface="宋体" panose="02010600030101010101" pitchFamily="2" charset="-122"/>
                        </a:rPr>
                        <a:t>小时尿磷排泄</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ctr">
                        <a:buNone/>
                      </a:pPr>
                      <a:r>
                        <a:rPr lang="en-US" sz="1000" b="1">
                          <a:latin typeface="Times New Roman" panose="02020603050405020304" pitchFamily="18" charset="0"/>
                          <a:cs typeface="Times New Roman" panose="02020603050405020304" pitchFamily="18" charset="0"/>
                        </a:rPr>
                        <a:t>1015.0</a:t>
                      </a:r>
                      <a:r>
                        <a:rPr lang="en-US" sz="1000" b="1">
                          <a:latin typeface="宋体" panose="02010600030101010101" pitchFamily="2" charset="-122"/>
                          <a:ea typeface="宋体" panose="02010600030101010101" pitchFamily="2" charset="-122"/>
                          <a:cs typeface="宋体" panose="02010600030101010101" pitchFamily="2" charset="-122"/>
                        </a:rPr>
                        <a:t>士</a:t>
                      </a:r>
                      <a:r>
                        <a:rPr lang="en-US" sz="1000" b="1">
                          <a:latin typeface="Times New Roman" panose="02020603050405020304" pitchFamily="18" charset="0"/>
                          <a:cs typeface="Times New Roman" panose="02020603050405020304" pitchFamily="18" charset="0"/>
                        </a:rPr>
                        <a:t>196.0</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ctr">
                        <a:buNone/>
                      </a:pPr>
                      <a:r>
                        <a:rPr lang="en-US" sz="1000" b="1">
                          <a:latin typeface="Times New Roman" panose="02020603050405020304" pitchFamily="18" charset="0"/>
                          <a:cs typeface="Times New Roman" panose="02020603050405020304" pitchFamily="18" charset="0"/>
                        </a:rPr>
                        <a:t>951.3</a:t>
                      </a:r>
                      <a:r>
                        <a:rPr lang="en-US" sz="1000" b="1">
                          <a:latin typeface="宋体" panose="02010600030101010101" pitchFamily="2" charset="-122"/>
                          <a:ea typeface="宋体" panose="02010600030101010101" pitchFamily="2" charset="-122"/>
                          <a:cs typeface="宋体" panose="02010600030101010101" pitchFamily="2" charset="-122"/>
                        </a:rPr>
                        <a:t>士</a:t>
                      </a:r>
                      <a:r>
                        <a:rPr lang="en-US" sz="1000" b="1">
                          <a:latin typeface="Times New Roman" panose="02020603050405020304" pitchFamily="18" charset="0"/>
                          <a:cs typeface="Times New Roman" panose="02020603050405020304" pitchFamily="18" charset="0"/>
                        </a:rPr>
                        <a:t>143.3</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ctr">
                        <a:buNone/>
                      </a:pPr>
                      <a:r>
                        <a:rPr lang="en-US" sz="1000" b="1">
                          <a:latin typeface="Times New Roman" panose="02020603050405020304" pitchFamily="18" charset="0"/>
                          <a:cs typeface="Times New Roman" panose="02020603050405020304" pitchFamily="18" charset="0"/>
                        </a:rPr>
                        <a:t>984.7</a:t>
                      </a:r>
                      <a:r>
                        <a:rPr lang="en-US" sz="1000" b="1">
                          <a:latin typeface="宋体" panose="02010600030101010101" pitchFamily="2" charset="-122"/>
                          <a:ea typeface="宋体" panose="02010600030101010101" pitchFamily="2" charset="-122"/>
                          <a:cs typeface="宋体" panose="02010600030101010101" pitchFamily="2" charset="-122"/>
                        </a:rPr>
                        <a:t>士</a:t>
                      </a:r>
                      <a:r>
                        <a:rPr lang="en-US" sz="1000" b="1">
                          <a:latin typeface="Times New Roman" panose="02020603050405020304" pitchFamily="18" charset="0"/>
                          <a:cs typeface="Times New Roman" panose="02020603050405020304" pitchFamily="18" charset="0"/>
                        </a:rPr>
                        <a:t>173.7</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cap="flat">
                      <a:noFill/>
                    </a:lnR>
                    <a:lnT cap="flat">
                      <a:noFill/>
                    </a:lnT>
                    <a:lnB cap="flat">
                      <a:noFill/>
                    </a:lnB>
                    <a:lnTlToBr>
                      <a:noFill/>
                    </a:lnTlToBr>
                    <a:lnBlToTr>
                      <a:noFill/>
                    </a:lnBlToTr>
                    <a:noFill/>
                  </a:tcPr>
                </a:tc>
              </a:tr>
              <a:tr h="538480">
                <a:tc>
                  <a:txBody>
                    <a:bodyPr/>
                    <a:lstStyle/>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血清甲状旁腺激素水平</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a:noFill/>
                    </a:lnL>
                    <a:lnR>
                      <a:noFill/>
                    </a:lnR>
                    <a:lnT cap="flat">
                      <a:noFill/>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000" b="1">
                          <a:latin typeface="Times New Roman" panose="02020603050405020304" pitchFamily="18" charset="0"/>
                          <a:cs typeface="Times New Roman" panose="02020603050405020304" pitchFamily="18" charset="0"/>
                        </a:rPr>
                        <a:t>22</a:t>
                      </a:r>
                      <a:r>
                        <a:rPr lang="en-US" sz="1000" b="1">
                          <a:latin typeface="宋体" panose="02010600030101010101" pitchFamily="2" charset="-122"/>
                          <a:ea typeface="宋体" panose="02010600030101010101" pitchFamily="2" charset="-122"/>
                          <a:cs typeface="宋体" panose="02010600030101010101" pitchFamily="2" charset="-122"/>
                        </a:rPr>
                        <a:t>士</a:t>
                      </a:r>
                      <a:r>
                        <a:rPr lang="en-US" sz="1000" b="1">
                          <a:latin typeface="Times New Roman" panose="02020603050405020304" pitchFamily="18" charset="0"/>
                          <a:cs typeface="Times New Roman" panose="02020603050405020304" pitchFamily="18" charset="0"/>
                        </a:rPr>
                        <a:t>0.9</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cap="flat">
                      <a:noFill/>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000" b="1">
                          <a:latin typeface="Times New Roman" panose="02020603050405020304" pitchFamily="18" charset="0"/>
                          <a:cs typeface="Times New Roman" panose="02020603050405020304" pitchFamily="18" charset="0"/>
                        </a:rPr>
                        <a:t>22</a:t>
                      </a:r>
                      <a:r>
                        <a:rPr lang="en-US" sz="1000" b="1">
                          <a:latin typeface="宋体" panose="02010600030101010101" pitchFamily="2" charset="-122"/>
                          <a:ea typeface="宋体" panose="02010600030101010101" pitchFamily="2" charset="-122"/>
                          <a:cs typeface="宋体" panose="02010600030101010101" pitchFamily="2" charset="-122"/>
                        </a:rPr>
                        <a:t>士</a:t>
                      </a:r>
                      <a:r>
                        <a:rPr lang="en-US" sz="1000" b="1">
                          <a:latin typeface="Times New Roman" panose="02020603050405020304" pitchFamily="18" charset="0"/>
                          <a:cs typeface="Times New Roman" panose="02020603050405020304" pitchFamily="18" charset="0"/>
                        </a:rPr>
                        <a:t>1.1</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cap="flat">
                      <a:noFill/>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1000" b="1">
                          <a:latin typeface="Times New Roman" panose="02020603050405020304" pitchFamily="18" charset="0"/>
                          <a:cs typeface="Times New Roman" panose="02020603050405020304" pitchFamily="18" charset="0"/>
                        </a:rPr>
                        <a:t>23</a:t>
                      </a:r>
                      <a:r>
                        <a:rPr lang="en-US" sz="1000" b="1">
                          <a:latin typeface="宋体" panose="02010600030101010101" pitchFamily="2" charset="-122"/>
                          <a:ea typeface="宋体" panose="02010600030101010101" pitchFamily="2" charset="-122"/>
                          <a:cs typeface="宋体" panose="02010600030101010101" pitchFamily="2" charset="-122"/>
                        </a:rPr>
                        <a:t>士</a:t>
                      </a:r>
                      <a:r>
                        <a:rPr lang="en-US" sz="1000" b="1">
                          <a:latin typeface="Times New Roman" panose="02020603050405020304" pitchFamily="18" charset="0"/>
                          <a:cs typeface="Times New Roman" panose="02020603050405020304" pitchFamily="18" charset="0"/>
                        </a:rPr>
                        <a:t>1.0</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cap="flat">
                      <a:noFill/>
                    </a:lnR>
                    <a:lnT cap="flat">
                      <a:noFill/>
                    </a:lnT>
                    <a:lnB w="12700" cap="flat" cmpd="sng">
                      <a:solidFill>
                        <a:srgbClr val="080000"/>
                      </a:solidFill>
                      <a:prstDash val="solid"/>
                      <a:headEnd type="none" w="med" len="med"/>
                      <a:tailEnd type="none" w="med" len="med"/>
                    </a:lnB>
                    <a:lnTlToBr>
                      <a:noFill/>
                    </a:lnTlToBr>
                    <a:lnBlToTr>
                      <a:noFill/>
                    </a:lnBlToTr>
                    <a:noFill/>
                  </a:tcPr>
                </a:tc>
              </a:tr>
            </a:tbl>
          </a:graphicData>
        </a:graphic>
      </p:graphicFrame>
      <p:graphicFrame>
        <p:nvGraphicFramePr>
          <p:cNvPr id="5" name="表格 4"/>
          <p:cNvGraphicFramePr/>
          <p:nvPr>
            <p:custDataLst>
              <p:tags r:id="rId3"/>
            </p:custDataLst>
          </p:nvPr>
        </p:nvGraphicFramePr>
        <p:xfrm>
          <a:off x="5847715" y="2869315"/>
          <a:ext cx="5838825" cy="3230880"/>
        </p:xfrm>
        <a:graphic>
          <a:graphicData uri="http://schemas.openxmlformats.org/drawingml/2006/table">
            <a:tbl>
              <a:tblPr/>
              <a:tblGrid>
                <a:gridCol w="1946275"/>
                <a:gridCol w="1946275"/>
                <a:gridCol w="1946275"/>
              </a:tblGrid>
              <a:tr h="538480">
                <a:tc>
                  <a:txBody>
                    <a:bodyPr/>
                    <a:lstStyle/>
                    <a:p>
                      <a:pPr indent="0" algn="ctr">
                        <a:lnSpc>
                          <a:spcPct val="90000"/>
                        </a:lnSpc>
                        <a:buNone/>
                      </a:pPr>
                      <a:r>
                        <a:rPr lang="en-US" sz="1000" b="1">
                          <a:latin typeface="宋体" panose="02010600030101010101" pitchFamily="2" charset="-122"/>
                          <a:ea typeface="宋体" panose="02010600030101010101" pitchFamily="2" charset="-122"/>
                          <a:cs typeface="宋体" panose="02010600030101010101" pitchFamily="2" charset="-122"/>
                        </a:rPr>
                        <a:t>多剂量</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a:noFill/>
                    </a:lnL>
                    <a:lnR>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90000"/>
                        </a:lnSpc>
                        <a:buNone/>
                      </a:pPr>
                      <a:r>
                        <a:rPr lang="en-US" sz="1000" b="1">
                          <a:latin typeface="宋体" panose="02010600030101010101" pitchFamily="2" charset="-122"/>
                          <a:ea typeface="宋体" panose="02010600030101010101" pitchFamily="2" charset="-122"/>
                          <a:cs typeface="宋体" panose="02010600030101010101" pitchFamily="2" charset="-122"/>
                        </a:rPr>
                        <a:t>方案</a:t>
                      </a:r>
                      <a:r>
                        <a:rPr lang="en-US" sz="1000" b="1">
                          <a:latin typeface="Times New Roman" panose="02020603050405020304" pitchFamily="18" charset="0"/>
                          <a:cs typeface="Times New Roman" panose="02020603050405020304" pitchFamily="18" charset="0"/>
                        </a:rPr>
                        <a:t>B/</a:t>
                      </a:r>
                      <a:r>
                        <a:rPr lang="en-US" sz="1000" b="1">
                          <a:latin typeface="宋体" panose="02010600030101010101" pitchFamily="2" charset="-122"/>
                          <a:ea typeface="宋体" panose="02010600030101010101" pitchFamily="2" charset="-122"/>
                          <a:cs typeface="宋体" panose="02010600030101010101" pitchFamily="2" charset="-122"/>
                        </a:rPr>
                        <a:t>方案</a:t>
                      </a:r>
                      <a:r>
                        <a:rPr lang="en-US" sz="1000" b="1">
                          <a:latin typeface="Times New Roman" panose="02020603050405020304" pitchFamily="18" charset="0"/>
                          <a:cs typeface="Times New Roman" panose="02020603050405020304" pitchFamily="18" charset="0"/>
                        </a:rPr>
                        <a:t>A</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a:noFill/>
                    </a:lnL>
                    <a:lnR>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90000"/>
                        </a:lnSpc>
                        <a:buNone/>
                      </a:pPr>
                      <a:r>
                        <a:rPr lang="en-US" sz="1000" b="1">
                          <a:solidFill>
                            <a:srgbClr val="FF0000"/>
                          </a:solidFill>
                          <a:latin typeface="宋体" panose="02010600030101010101" pitchFamily="2" charset="-122"/>
                          <a:ea typeface="宋体" panose="02010600030101010101" pitchFamily="2" charset="-122"/>
                          <a:cs typeface="宋体" panose="02010600030101010101" pitchFamily="2" charset="-122"/>
                        </a:rPr>
                        <a:t>方案</a:t>
                      </a:r>
                      <a:r>
                        <a:rPr lang="en-US" sz="1000" b="1">
                          <a:solidFill>
                            <a:srgbClr val="FF0000"/>
                          </a:solidFill>
                          <a:latin typeface="Times New Roman" panose="02020603050405020304" pitchFamily="18" charset="0"/>
                          <a:cs typeface="Times New Roman" panose="02020603050405020304" pitchFamily="18" charset="0"/>
                        </a:rPr>
                        <a:t>C/</a:t>
                      </a:r>
                      <a:r>
                        <a:rPr lang="en-US" sz="1000" b="1">
                          <a:solidFill>
                            <a:srgbClr val="FF0000"/>
                          </a:solidFill>
                          <a:latin typeface="宋体" panose="02010600030101010101" pitchFamily="2" charset="-122"/>
                          <a:ea typeface="宋体" panose="02010600030101010101" pitchFamily="2" charset="-122"/>
                          <a:cs typeface="宋体" panose="02010600030101010101" pitchFamily="2" charset="-122"/>
                        </a:rPr>
                        <a:t>方案</a:t>
                      </a:r>
                      <a:r>
                        <a:rPr lang="en-US" sz="1000" b="1">
                          <a:solidFill>
                            <a:srgbClr val="FF0000"/>
                          </a:solidFill>
                          <a:latin typeface="Times New Roman" panose="02020603050405020304" pitchFamily="18" charset="0"/>
                          <a:cs typeface="Times New Roman" panose="02020603050405020304" pitchFamily="18" charset="0"/>
                        </a:rPr>
                        <a:t>A</a:t>
                      </a:r>
                      <a:endParaRPr lang="en-US" altLang="en-US" sz="1000" b="1">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lnL>
                      <a:noFill/>
                    </a:lnL>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38480">
                <a:tc>
                  <a:txBody>
                    <a:bodyPr/>
                    <a:lstStyle/>
                    <a:p>
                      <a:pPr indent="0" algn="ctr">
                        <a:lnSpc>
                          <a:spcPct val="90000"/>
                        </a:lnSpc>
                        <a:buNone/>
                      </a:pPr>
                      <a:r>
                        <a:rPr lang="en-US" sz="1000" b="1">
                          <a:latin typeface="Times New Roman" panose="02020603050405020304" pitchFamily="18" charset="0"/>
                          <a:cs typeface="Times New Roman" panose="02020603050405020304" pitchFamily="18" charset="0"/>
                        </a:rPr>
                        <a:t>C</a:t>
                      </a:r>
                      <a:r>
                        <a:rPr lang="en-US" sz="1000" b="1" baseline="-25000">
                          <a:latin typeface="Times New Roman" panose="02020603050405020304" pitchFamily="18" charset="0"/>
                          <a:cs typeface="Times New Roman" panose="02020603050405020304" pitchFamily="18" charset="0"/>
                        </a:rPr>
                        <a:t>max</a:t>
                      </a:r>
                      <a:r>
                        <a:rPr lang="en-US" sz="1000" b="1">
                          <a:latin typeface="Times New Roman" panose="02020603050405020304" pitchFamily="18" charset="0"/>
                          <a:cs typeface="Times New Roman" panose="02020603050405020304" pitchFamily="18" charset="0"/>
                        </a:rPr>
                        <a:t>(pg/ml)</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solidFill>
                        <a:srgbClr val="080000"/>
                      </a:solidFill>
                      <a:prstDash val="solid"/>
                      <a:headEnd type="none" w="med" len="med"/>
                      <a:tailEnd type="none" w="med" len="med"/>
                    </a:lnT>
                    <a:lnB cap="flat">
                      <a:noFill/>
                    </a:lnB>
                    <a:lnTlToBr>
                      <a:noFill/>
                    </a:lnTlToBr>
                    <a:lnBlToTr>
                      <a:noFill/>
                    </a:lnBlToTr>
                    <a:noFill/>
                  </a:tcPr>
                </a:tc>
                <a:tc>
                  <a:txBody>
                    <a:bodyPr/>
                    <a:lstStyle/>
                    <a:p>
                      <a:pPr indent="0" algn="ctr">
                        <a:lnSpc>
                          <a:spcPct val="90000"/>
                        </a:lnSpc>
                        <a:buNone/>
                      </a:pPr>
                      <a:r>
                        <a:rPr lang="en-US" sz="1000" b="1">
                          <a:latin typeface="Times New Roman" panose="02020603050405020304" pitchFamily="18" charset="0"/>
                          <a:cs typeface="Times New Roman" panose="02020603050405020304" pitchFamily="18" charset="0"/>
                        </a:rPr>
                        <a:t>0.92­1.04</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solidFill>
                        <a:srgbClr val="080000"/>
                      </a:solidFill>
                      <a:prstDash val="solid"/>
                      <a:headEnd type="none" w="med" len="med"/>
                      <a:tailEnd type="none" w="med" len="med"/>
                    </a:lnT>
                    <a:lnB cap="flat">
                      <a:noFill/>
                    </a:lnB>
                    <a:lnTlToBr>
                      <a:noFill/>
                    </a:lnTlToBr>
                    <a:lnBlToTr>
                      <a:noFill/>
                    </a:lnBlToTr>
                    <a:noFill/>
                  </a:tcPr>
                </a:tc>
                <a:tc>
                  <a:txBody>
                    <a:bodyPr/>
                    <a:lstStyle/>
                    <a:p>
                      <a:pPr indent="0" algn="ctr">
                        <a:lnSpc>
                          <a:spcPct val="90000"/>
                        </a:lnSpc>
                        <a:buNone/>
                      </a:pPr>
                      <a:r>
                        <a:rPr lang="en-US" sz="1000" b="1">
                          <a:latin typeface="Times New Roman" panose="02020603050405020304" pitchFamily="18" charset="0"/>
                          <a:cs typeface="Times New Roman" panose="02020603050405020304" pitchFamily="18" charset="0"/>
                        </a:rPr>
                        <a:t>0.85­0.97</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cap="flat">
                      <a:noFill/>
                    </a:lnR>
                    <a:lnT w="12700" cap="flat" cmpd="sng">
                      <a:solidFill>
                        <a:srgbClr val="080000"/>
                      </a:solidFill>
                      <a:prstDash val="solid"/>
                      <a:headEnd type="none" w="med" len="med"/>
                      <a:tailEnd type="none" w="med" len="med"/>
                    </a:lnT>
                    <a:lnB cap="flat">
                      <a:noFill/>
                    </a:lnB>
                    <a:lnTlToBr>
                      <a:noFill/>
                    </a:lnTlToBr>
                    <a:lnBlToTr>
                      <a:noFill/>
                    </a:lnBlToTr>
                    <a:noFill/>
                  </a:tcPr>
                </a:tc>
              </a:tr>
              <a:tr h="538480">
                <a:tc>
                  <a:txBody>
                    <a:bodyPr/>
                    <a:lstStyle/>
                    <a:p>
                      <a:pPr indent="0" algn="ctr">
                        <a:lnSpc>
                          <a:spcPct val="90000"/>
                        </a:lnSpc>
                        <a:buNone/>
                      </a:pPr>
                      <a:r>
                        <a:rPr lang="en-US" sz="1000" b="1">
                          <a:latin typeface="Times New Roman" panose="02020603050405020304" pitchFamily="18" charset="0"/>
                          <a:cs typeface="Times New Roman" panose="02020603050405020304" pitchFamily="18" charset="0"/>
                        </a:rPr>
                        <a:t>AUC</a:t>
                      </a:r>
                      <a:r>
                        <a:rPr lang="en-US" sz="1000" b="1" baseline="-25000">
                          <a:latin typeface="Times New Roman" panose="02020603050405020304" pitchFamily="18" charset="0"/>
                          <a:cs typeface="Times New Roman" panose="02020603050405020304" pitchFamily="18" charset="0"/>
                        </a:rPr>
                        <a:t>0­12h</a:t>
                      </a:r>
                      <a:r>
                        <a:rPr lang="en-US" sz="1000" b="1">
                          <a:latin typeface="Times New Roman" panose="02020603050405020304" pitchFamily="18" charset="0"/>
                          <a:cs typeface="Times New Roman" panose="02020603050405020304" pitchFamily="18" charset="0"/>
                        </a:rPr>
                        <a:t>(pg·h/ml)</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ctr">
                        <a:lnSpc>
                          <a:spcPct val="90000"/>
                        </a:lnSpc>
                        <a:buNone/>
                      </a:pPr>
                      <a:r>
                        <a:rPr lang="en-US" sz="1000" b="1">
                          <a:latin typeface="Times New Roman" panose="02020603050405020304" pitchFamily="18" charset="0"/>
                          <a:cs typeface="Times New Roman" panose="02020603050405020304" pitchFamily="18" charset="0"/>
                        </a:rPr>
                        <a:t>0.90­1.02</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ctr">
                        <a:lnSpc>
                          <a:spcPct val="90000"/>
                        </a:lnSpc>
                        <a:buNone/>
                      </a:pPr>
                      <a:r>
                        <a:rPr lang="en-US" sz="1000" b="1">
                          <a:latin typeface="Times New Roman" panose="02020603050405020304" pitchFamily="18" charset="0"/>
                          <a:cs typeface="Times New Roman" panose="02020603050405020304" pitchFamily="18" charset="0"/>
                        </a:rPr>
                        <a:t>0.85­0.97</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cap="flat">
                      <a:noFill/>
                    </a:lnR>
                    <a:lnT cap="flat">
                      <a:noFill/>
                    </a:lnT>
                    <a:lnB cap="flat">
                      <a:noFill/>
                    </a:lnB>
                    <a:lnTlToBr>
                      <a:noFill/>
                    </a:lnTlToBr>
                    <a:lnBlToTr>
                      <a:noFill/>
                    </a:lnBlToTr>
                    <a:noFill/>
                  </a:tcPr>
                </a:tc>
              </a:tr>
              <a:tr h="538480">
                <a:tc>
                  <a:txBody>
                    <a:bodyPr/>
                    <a:lstStyle/>
                    <a:p>
                      <a:pPr indent="0" algn="ctr">
                        <a:lnSpc>
                          <a:spcPct val="90000"/>
                        </a:lnSpc>
                        <a:buNone/>
                      </a:pPr>
                      <a:r>
                        <a:rPr lang="en-US" sz="1000" b="1">
                          <a:latin typeface="Times New Roman" panose="02020603050405020304" pitchFamily="18" charset="0"/>
                          <a:cs typeface="Times New Roman" panose="02020603050405020304" pitchFamily="18" charset="0"/>
                        </a:rPr>
                        <a:t>24</a:t>
                      </a:r>
                      <a:r>
                        <a:rPr lang="en-US" sz="1000" b="1">
                          <a:latin typeface="宋体" panose="02010600030101010101" pitchFamily="2" charset="-122"/>
                          <a:ea typeface="宋体" panose="02010600030101010101" pitchFamily="2" charset="-122"/>
                          <a:cs typeface="宋体" panose="02010600030101010101" pitchFamily="2" charset="-122"/>
                        </a:rPr>
                        <a:t>小时尿钙排泄</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ctr">
                        <a:lnSpc>
                          <a:spcPct val="90000"/>
                        </a:lnSpc>
                        <a:buNone/>
                      </a:pPr>
                      <a:r>
                        <a:rPr lang="en-US" sz="1000" b="1">
                          <a:latin typeface="Times New Roman" panose="02020603050405020304" pitchFamily="18" charset="0"/>
                          <a:cs typeface="Times New Roman" panose="02020603050405020304" pitchFamily="18" charset="0"/>
                        </a:rPr>
                        <a:t>0.90­1.01</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ctr">
                        <a:lnSpc>
                          <a:spcPct val="90000"/>
                        </a:lnSpc>
                        <a:buNone/>
                      </a:pPr>
                      <a:r>
                        <a:rPr lang="en-US" sz="1000" b="1">
                          <a:latin typeface="Times New Roman" panose="02020603050405020304" pitchFamily="18" charset="0"/>
                          <a:cs typeface="Times New Roman" panose="02020603050405020304" pitchFamily="18" charset="0"/>
                        </a:rPr>
                        <a:t>0.87­0.98</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cap="flat">
                      <a:noFill/>
                    </a:lnR>
                    <a:lnT cap="flat">
                      <a:noFill/>
                    </a:lnT>
                    <a:lnB cap="flat">
                      <a:noFill/>
                    </a:lnB>
                    <a:lnTlToBr>
                      <a:noFill/>
                    </a:lnTlToBr>
                    <a:lnBlToTr>
                      <a:noFill/>
                    </a:lnBlToTr>
                    <a:noFill/>
                  </a:tcPr>
                </a:tc>
              </a:tr>
              <a:tr h="538480">
                <a:tc>
                  <a:txBody>
                    <a:bodyPr/>
                    <a:lstStyle/>
                    <a:p>
                      <a:pPr indent="0" algn="ctr">
                        <a:lnSpc>
                          <a:spcPct val="90000"/>
                        </a:lnSpc>
                        <a:buNone/>
                      </a:pPr>
                      <a:r>
                        <a:rPr lang="en-US" sz="1000" b="1">
                          <a:latin typeface="Times New Roman" panose="02020603050405020304" pitchFamily="18" charset="0"/>
                          <a:cs typeface="Times New Roman" panose="02020603050405020304" pitchFamily="18" charset="0"/>
                        </a:rPr>
                        <a:t>24</a:t>
                      </a:r>
                      <a:r>
                        <a:rPr lang="en-US" sz="1000" b="1">
                          <a:latin typeface="宋体" panose="02010600030101010101" pitchFamily="2" charset="-122"/>
                          <a:ea typeface="宋体" panose="02010600030101010101" pitchFamily="2" charset="-122"/>
                          <a:cs typeface="宋体" panose="02010600030101010101" pitchFamily="2" charset="-122"/>
                        </a:rPr>
                        <a:t>小时尿磷排泄</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ctr">
                        <a:lnSpc>
                          <a:spcPct val="90000"/>
                        </a:lnSpc>
                        <a:buNone/>
                      </a:pPr>
                      <a:r>
                        <a:rPr lang="en-US" sz="1000" b="1">
                          <a:latin typeface="Times New Roman" panose="02020603050405020304" pitchFamily="18" charset="0"/>
                          <a:cs typeface="Times New Roman" panose="02020603050405020304" pitchFamily="18" charset="0"/>
                        </a:rPr>
                        <a:t>0.91­0.99</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cap="flat">
                      <a:noFill/>
                    </a:lnT>
                    <a:lnB cap="flat">
                      <a:noFill/>
                    </a:lnB>
                    <a:lnTlToBr>
                      <a:noFill/>
                    </a:lnTlToBr>
                    <a:lnBlToTr>
                      <a:noFill/>
                    </a:lnBlToTr>
                    <a:noFill/>
                  </a:tcPr>
                </a:tc>
                <a:tc>
                  <a:txBody>
                    <a:bodyPr/>
                    <a:lstStyle/>
                    <a:p>
                      <a:pPr indent="0" algn="ctr">
                        <a:lnSpc>
                          <a:spcPct val="90000"/>
                        </a:lnSpc>
                        <a:buNone/>
                      </a:pPr>
                      <a:r>
                        <a:rPr lang="en-US" sz="1000" b="1">
                          <a:latin typeface="Times New Roman" panose="02020603050405020304" pitchFamily="18" charset="0"/>
                          <a:cs typeface="Times New Roman" panose="02020603050405020304" pitchFamily="18" charset="0"/>
                        </a:rPr>
                        <a:t>0.93­1.01</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cap="flat">
                      <a:noFill/>
                    </a:lnR>
                    <a:lnT cap="flat">
                      <a:noFill/>
                    </a:lnT>
                    <a:lnB cap="flat">
                      <a:noFill/>
                    </a:lnB>
                    <a:lnTlToBr>
                      <a:noFill/>
                    </a:lnTlToBr>
                    <a:lnBlToTr>
                      <a:noFill/>
                    </a:lnBlToTr>
                    <a:noFill/>
                  </a:tcPr>
                </a:tc>
              </a:tr>
              <a:tr h="538480">
                <a:tc>
                  <a:txBody>
                    <a:bodyPr/>
                    <a:lstStyle/>
                    <a:p>
                      <a:pPr indent="0" algn="ctr">
                        <a:lnSpc>
                          <a:spcPct val="90000"/>
                        </a:lnSpc>
                        <a:buNone/>
                      </a:pPr>
                      <a:r>
                        <a:rPr lang="en-US" sz="1000" b="1">
                          <a:latin typeface="宋体" panose="02010600030101010101" pitchFamily="2" charset="-122"/>
                          <a:ea typeface="宋体" panose="02010600030101010101" pitchFamily="2" charset="-122"/>
                          <a:cs typeface="宋体" panose="02010600030101010101" pitchFamily="2" charset="-122"/>
                        </a:rPr>
                        <a:t>血清甲状旁腺激素水平</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anchor="ctr">
                    <a:lnL>
                      <a:noFill/>
                    </a:lnL>
                    <a:lnR>
                      <a:noFill/>
                    </a:lnR>
                    <a:lnT cap="flat">
                      <a:noFill/>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90000"/>
                        </a:lnSpc>
                        <a:buNone/>
                      </a:pPr>
                      <a:r>
                        <a:rPr lang="en-US" sz="1000" b="1">
                          <a:latin typeface="Times New Roman" panose="02020603050405020304" pitchFamily="18" charset="0"/>
                          <a:cs typeface="Times New Roman" panose="02020603050405020304" pitchFamily="18" charset="0"/>
                        </a:rPr>
                        <a:t>0.91­1.09</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a:noFill/>
                    </a:lnR>
                    <a:lnT cap="flat">
                      <a:noFill/>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90000"/>
                        </a:lnSpc>
                        <a:buNone/>
                      </a:pPr>
                      <a:r>
                        <a:rPr lang="en-US" sz="1000" b="1">
                          <a:latin typeface="Times New Roman" panose="02020603050405020304" pitchFamily="18" charset="0"/>
                          <a:cs typeface="Times New Roman" panose="02020603050405020304" pitchFamily="18" charset="0"/>
                        </a:rPr>
                        <a:t>0.95­1.14</a:t>
                      </a:r>
                      <a:endParaRPr lang="en-US" altLang="en-US" sz="1000" b="1">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a:noFill/>
                    </a:lnL>
                    <a:lnR cap="flat">
                      <a:noFill/>
                    </a:lnR>
                    <a:lnT cap="flat">
                      <a:noFill/>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7" name="文本框 6"/>
          <p:cNvSpPr txBox="1"/>
          <p:nvPr/>
        </p:nvSpPr>
        <p:spPr>
          <a:xfrm>
            <a:off x="6214110" y="2444500"/>
            <a:ext cx="5080000" cy="306705"/>
          </a:xfrm>
          <a:prstGeom prst="rect">
            <a:avLst/>
          </a:prstGeom>
          <a:noFill/>
          <a:ln w="9525">
            <a:noFill/>
          </a:ln>
        </p:spPr>
        <p:txBody>
          <a:bodyPr>
            <a:spAutoFit/>
          </a:bodyPr>
          <a:lstStyle/>
          <a:p>
            <a:pPr indent="304800" algn="ctr">
              <a:buClrTx/>
              <a:buSzTx/>
              <a:buFontTx/>
            </a:pPr>
            <a:r>
              <a:rPr lang="zh-CN" sz="1400" b="1">
                <a:latin typeface="微软雅黑" panose="020B0503020204020204" pitchFamily="34" charset="-122"/>
                <a:ea typeface="微软雅黑" panose="020B0503020204020204" pitchFamily="34" charset="-122"/>
                <a:cs typeface="微软雅黑" panose="020B0503020204020204" pitchFamily="34" charset="-122"/>
              </a:rPr>
              <a:t>表</a:t>
            </a:r>
            <a:r>
              <a:rPr lang="en-US" altLang="zh-CN" sz="1400" b="1">
                <a:latin typeface="微软雅黑" panose="020B0503020204020204" pitchFamily="34" charset="-122"/>
                <a:ea typeface="微软雅黑" panose="020B0503020204020204" pitchFamily="34" charset="-122"/>
                <a:cs typeface="微软雅黑" panose="020B0503020204020204" pitchFamily="34" charset="-122"/>
              </a:rPr>
              <a:t>2</a:t>
            </a:r>
            <a:r>
              <a:rPr lang="zh-CN" sz="1400" b="1">
                <a:latin typeface="微软雅黑" panose="020B0503020204020204" pitchFamily="34" charset="-122"/>
                <a:ea typeface="微软雅黑" panose="020B0503020204020204" pitchFamily="34" charset="-122"/>
                <a:cs typeface="微软雅黑" panose="020B0503020204020204" pitchFamily="34" charset="-122"/>
              </a:rPr>
              <a:t>  均值比值的90%置信区间</a:t>
            </a:r>
            <a:endParaRPr lang="zh-CN" sz="1400" b="1">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8" name="文本框 7"/>
          <p:cNvSpPr txBox="1"/>
          <p:nvPr/>
        </p:nvSpPr>
        <p:spPr>
          <a:xfrm>
            <a:off x="376555" y="6407785"/>
            <a:ext cx="5080000" cy="245110"/>
          </a:xfrm>
          <a:prstGeom prst="rect">
            <a:avLst/>
          </a:prstGeom>
          <a:noFill/>
          <a:ln w="9525">
            <a:noFill/>
          </a:ln>
        </p:spPr>
        <p:txBody>
          <a:bodyPr>
            <a:spAutoFit/>
          </a:bodyPr>
          <a:lstStyle/>
          <a:p>
            <a:pPr indent="0"/>
            <a:r>
              <a:rPr lang="zh-CN" sz="1000" b="0">
                <a:ea typeface="宋体" panose="02010600030101010101" pitchFamily="2" charset="-122"/>
              </a:rPr>
              <a:t>骨化三醇口服溶液生物等效性研究</a:t>
            </a:r>
            <a:r>
              <a:rPr lang="en-US" sz="1000" b="0">
                <a:latin typeface="Times New Roman" panose="02020603050405020304" pitchFamily="18" charset="0"/>
                <a:ea typeface="宋体" panose="02010600030101010101" pitchFamily="2" charset="-122"/>
              </a:rPr>
              <a:t>(Oo,1997)</a:t>
            </a:r>
            <a:endParaRPr lang="en-US" altLang="en-US" sz="1000" b="0">
              <a:latin typeface="Times New Roman" panose="02020603050405020304" pitchFamily="18" charset="0"/>
              <a:ea typeface="宋体" panose="02010600030101010101" pitchFamily="2" charset="-122"/>
            </a:endParaRPr>
          </a:p>
        </p:txBody>
      </p:sp>
      <p:sp>
        <p:nvSpPr>
          <p:cNvPr id="9" name="文本框 8"/>
          <p:cNvSpPr txBox="1"/>
          <p:nvPr/>
        </p:nvSpPr>
        <p:spPr>
          <a:xfrm>
            <a:off x="284468" y="1539170"/>
            <a:ext cx="11402007" cy="787523"/>
          </a:xfrm>
          <a:prstGeom prst="rect">
            <a:avLst/>
          </a:prstGeom>
          <a:noFill/>
        </p:spPr>
        <p:txBody>
          <a:bodyPr wrap="square">
            <a:spAutoFit/>
          </a:bodyPr>
          <a:lstStyle/>
          <a:p>
            <a:pPr>
              <a:lnSpc>
                <a:spcPct val="150000"/>
              </a:lnSpc>
            </a:pPr>
            <a:r>
              <a:rPr lang="zh-CN" altLang="en-US" sz="1600" dirty="0">
                <a:latin typeface="微软雅黑" panose="020B0503020204020204" pitchFamily="34" charset="-122"/>
                <a:ea typeface="微软雅黑" panose="020B0503020204020204" pitchFamily="34" charset="-122"/>
              </a:rPr>
              <a:t>骨化三醇口服溶液（</a:t>
            </a:r>
            <a:r>
              <a:rPr lang="en-US" altLang="zh-CN" sz="1600" dirty="0" err="1">
                <a:latin typeface="微软雅黑" panose="020B0503020204020204" pitchFamily="34" charset="-122"/>
                <a:ea typeface="微软雅黑" panose="020B0503020204020204" pitchFamily="34" charset="-122"/>
              </a:rPr>
              <a:t>Rocaltrol</a:t>
            </a:r>
            <a:r>
              <a:rPr lang="en-US" altLang="zh-CN" sz="1600" baseline="300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）用于支持透析前患者继发性甲状旁腺功能亢进指征的临床试验使用了美国和欧洲的制剂。申办者证明了建议的口服溶液（</a:t>
            </a:r>
            <a:r>
              <a:rPr lang="en-US" altLang="zh-CN" sz="1600" dirty="0">
                <a:latin typeface="微软雅黑" panose="020B0503020204020204" pitchFamily="34" charset="-122"/>
                <a:ea typeface="微软雅黑" panose="020B0503020204020204" pitchFamily="34" charset="-122"/>
              </a:rPr>
              <a:t>1μg/ml</a:t>
            </a:r>
            <a:r>
              <a:rPr lang="zh-CN" altLang="en-US" sz="1600" dirty="0">
                <a:latin typeface="微软雅黑" panose="020B0503020204020204" pitchFamily="34" charset="-122"/>
                <a:ea typeface="微软雅黑" panose="020B0503020204020204" pitchFamily="34" charset="-122"/>
              </a:rPr>
              <a:t>）与目前市售的欧洲 </a:t>
            </a:r>
            <a:r>
              <a:rPr lang="en-US" altLang="zh-CN" sz="1600" dirty="0">
                <a:latin typeface="微软雅黑" panose="020B0503020204020204" pitchFamily="34" charset="-122"/>
                <a:ea typeface="微软雅黑" panose="020B0503020204020204" pitchFamily="34" charset="-122"/>
              </a:rPr>
              <a:t>0.25μg </a:t>
            </a:r>
            <a:r>
              <a:rPr lang="zh-CN" altLang="en-US" sz="1600" dirty="0">
                <a:latin typeface="微软雅黑" panose="020B0503020204020204" pitchFamily="34" charset="-122"/>
                <a:ea typeface="微软雅黑" panose="020B0503020204020204" pitchFamily="34" charset="-122"/>
              </a:rPr>
              <a:t>胶囊和目前市售的美国 </a:t>
            </a:r>
            <a:r>
              <a:rPr lang="en-US" altLang="zh-CN" sz="1600" dirty="0">
                <a:latin typeface="微软雅黑" panose="020B0503020204020204" pitchFamily="34" charset="-122"/>
                <a:ea typeface="微软雅黑" panose="020B0503020204020204" pitchFamily="34" charset="-122"/>
              </a:rPr>
              <a:t>0.25μg</a:t>
            </a:r>
            <a:r>
              <a:rPr lang="zh-CN" altLang="en-US" sz="1600" dirty="0">
                <a:latin typeface="微软雅黑" panose="020B0503020204020204" pitchFamily="34" charset="-122"/>
                <a:ea typeface="微软雅黑" panose="020B0503020204020204" pitchFamily="34" charset="-122"/>
              </a:rPr>
              <a:t>胶囊的生物等效性</a:t>
            </a:r>
            <a:endParaRPr lang="zh-CN" altLang="en-US" sz="1600" dirty="0">
              <a:latin typeface="微软雅黑" panose="020B0503020204020204" pitchFamily="34" charset="-122"/>
              <a:ea typeface="微软雅黑" panose="020B0503020204020204" pitchFamily="34" charset="-122"/>
            </a:endParaRPr>
          </a:p>
        </p:txBody>
      </p:sp>
      <p:sp>
        <p:nvSpPr>
          <p:cNvPr id="6" name="文本框 5"/>
          <p:cNvSpPr txBox="1"/>
          <p:nvPr>
            <p:custDataLst>
              <p:tags r:id="rId4"/>
            </p:custDataLst>
          </p:nvPr>
        </p:nvSpPr>
        <p:spPr>
          <a:xfrm>
            <a:off x="335915" y="2326390"/>
            <a:ext cx="5080000" cy="521970"/>
          </a:xfrm>
          <a:prstGeom prst="rect">
            <a:avLst/>
          </a:prstGeom>
          <a:noFill/>
          <a:ln w="9525">
            <a:noFill/>
          </a:ln>
        </p:spPr>
        <p:txBody>
          <a:bodyPr>
            <a:spAutoFit/>
          </a:bodyPr>
          <a:p>
            <a:pPr indent="304800" algn="ctr"/>
            <a:r>
              <a:rPr lang="zh-CN" sz="1400" b="1">
                <a:latin typeface="微软雅黑" panose="020B0503020204020204" pitchFamily="34" charset="-122"/>
                <a:ea typeface="微软雅黑" panose="020B0503020204020204" pitchFamily="34" charset="-122"/>
                <a:cs typeface="微软雅黑" panose="020B0503020204020204" pitchFamily="34" charset="-122"/>
              </a:rPr>
              <a:t>表</a:t>
            </a:r>
            <a:r>
              <a:rPr lang="en-US" sz="1400" b="1">
                <a:latin typeface="微软雅黑" panose="020B0503020204020204" pitchFamily="34" charset="-122"/>
                <a:ea typeface="微软雅黑" panose="020B0503020204020204" pitchFamily="34" charset="-122"/>
                <a:cs typeface="微软雅黑" panose="020B0503020204020204" pitchFamily="34" charset="-122"/>
              </a:rPr>
              <a:t>1  </a:t>
            </a:r>
            <a:r>
              <a:rPr lang="zh-CN" sz="1400" b="1">
                <a:latin typeface="微软雅黑" panose="020B0503020204020204" pitchFamily="34" charset="-122"/>
                <a:ea typeface="微软雅黑" panose="020B0503020204020204" pitchFamily="34" charset="-122"/>
                <a:cs typeface="微软雅黑" panose="020B0503020204020204" pitchFamily="34" charset="-122"/>
              </a:rPr>
              <a:t>各方案多剂量</a:t>
            </a:r>
            <a:r>
              <a:rPr lang="en-US" sz="1400" b="1">
                <a:latin typeface="微软雅黑" panose="020B0503020204020204" pitchFamily="34" charset="-122"/>
                <a:ea typeface="微软雅黑" panose="020B0503020204020204" pitchFamily="34" charset="-122"/>
                <a:cs typeface="微软雅黑" panose="020B0503020204020204" pitchFamily="34" charset="-122"/>
              </a:rPr>
              <a:t>(14</a:t>
            </a:r>
            <a:r>
              <a:rPr lang="zh-CN" sz="1400" b="1">
                <a:latin typeface="微软雅黑" panose="020B0503020204020204" pitchFamily="34" charset="-122"/>
                <a:ea typeface="微软雅黑" panose="020B0503020204020204" pitchFamily="34" charset="-122"/>
                <a:cs typeface="微软雅黑" panose="020B0503020204020204" pitchFamily="34" charset="-122"/>
              </a:rPr>
              <a:t>天</a:t>
            </a:r>
            <a:r>
              <a:rPr lang="en-US" sz="1400" b="1">
                <a:latin typeface="微软雅黑" panose="020B0503020204020204" pitchFamily="34" charset="-122"/>
                <a:ea typeface="微软雅黑" panose="020B0503020204020204" pitchFamily="34" charset="-122"/>
                <a:cs typeface="微软雅黑" panose="020B0503020204020204" pitchFamily="34" charset="-122"/>
              </a:rPr>
              <a:t>) </a:t>
            </a:r>
            <a:r>
              <a:rPr lang="zh-CN" sz="1400" b="1">
                <a:latin typeface="微软雅黑" panose="020B0503020204020204" pitchFamily="34" charset="-122"/>
                <a:ea typeface="微软雅黑" panose="020B0503020204020204" pitchFamily="34" charset="-122"/>
                <a:cs typeface="微软雅黑" panose="020B0503020204020204" pitchFamily="34" charset="-122"/>
              </a:rPr>
              <a:t>药代动力学和药效学参数汇总</a:t>
            </a:r>
            <a:r>
              <a:rPr lang="en-US" sz="1400" b="1">
                <a:latin typeface="微软雅黑" panose="020B0503020204020204" pitchFamily="34" charset="-122"/>
                <a:ea typeface="微软雅黑" panose="020B0503020204020204" pitchFamily="34" charset="-122"/>
                <a:cs typeface="微软雅黑" panose="020B0503020204020204" pitchFamily="34" charset="-122"/>
              </a:rPr>
              <a:t>(</a:t>
            </a:r>
            <a:r>
              <a:rPr lang="zh-CN" sz="1400" b="1">
                <a:latin typeface="微软雅黑" panose="020B0503020204020204" pitchFamily="34" charset="-122"/>
                <a:ea typeface="微软雅黑" panose="020B0503020204020204" pitchFamily="34" charset="-122"/>
                <a:cs typeface="微软雅黑" panose="020B0503020204020204" pitchFamily="34" charset="-122"/>
              </a:rPr>
              <a:t>平均土</a:t>
            </a:r>
            <a:r>
              <a:rPr lang="en-US" sz="1400" b="1">
                <a:latin typeface="微软雅黑" panose="020B0503020204020204" pitchFamily="34" charset="-122"/>
                <a:ea typeface="微软雅黑" panose="020B0503020204020204" pitchFamily="34" charset="-122"/>
                <a:cs typeface="微软雅黑" panose="020B0503020204020204" pitchFamily="34" charset="-122"/>
              </a:rPr>
              <a:t>SD)</a:t>
            </a:r>
            <a:endParaRPr lang="en-US" altLang="en-US" sz="1400" b="1">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vert="horz" lIns="91440" tIns="45720" rIns="91440" bIns="45720" rtlCol="0" anchor="t">
            <a:noAutofit/>
          </a:bodyPr>
          <a:lstStyle/>
          <a:p>
            <a:pPr lvl="0" algn="l">
              <a:buClrTx/>
              <a:buSzTx/>
              <a:buFontTx/>
            </a:pPr>
            <a:r>
              <a:rPr lang="zh-CN" altLang="en-US" dirty="0">
                <a:latin typeface="微软雅黑" panose="020B0503020204020204" pitchFamily="34" charset="-122"/>
                <a:ea typeface="微软雅黑" panose="020B0503020204020204" pitchFamily="34" charset="-122"/>
                <a:sym typeface="+mn-ea"/>
              </a:rPr>
              <a:t>有效性</a:t>
            </a:r>
            <a:endParaRPr lang="zh-CN" altLang="en-US" dirty="0">
              <a:latin typeface="微软雅黑" panose="020B0503020204020204" pitchFamily="34" charset="-122"/>
              <a:ea typeface="微软雅黑" panose="020B0503020204020204" pitchFamily="34" charset="-122"/>
              <a:sym typeface="+mn-ea"/>
            </a:endParaRPr>
          </a:p>
        </p:txBody>
      </p:sp>
      <p:graphicFrame>
        <p:nvGraphicFramePr>
          <p:cNvPr id="6" name="表格 5"/>
          <p:cNvGraphicFramePr>
            <a:graphicFrameLocks noGrp="1"/>
          </p:cNvGraphicFramePr>
          <p:nvPr/>
        </p:nvGraphicFramePr>
        <p:xfrm>
          <a:off x="481860" y="1636888"/>
          <a:ext cx="11309384" cy="4967112"/>
        </p:xfrm>
        <a:graphic>
          <a:graphicData uri="http://schemas.openxmlformats.org/drawingml/2006/table">
            <a:tbl>
              <a:tblPr firstRow="1" firstCol="1" bandRow="1">
                <a:tableStyleId>{5C22544A-7EE6-4342-B048-85BDC9FD1C3A}</a:tableStyleId>
              </a:tblPr>
              <a:tblGrid>
                <a:gridCol w="901029"/>
                <a:gridCol w="999067"/>
                <a:gridCol w="9409288"/>
              </a:tblGrid>
              <a:tr h="562496">
                <a:tc>
                  <a:txBody>
                    <a:bodyPr/>
                    <a:lstStyle/>
                    <a:p>
                      <a:pPr marR="76200" algn="ctr" fontAlgn="t" latinLnBrk="1"/>
                      <a:r>
                        <a:rPr lang="zh-CN" sz="1400" kern="100" dirty="0">
                          <a:effectLst/>
                          <a:latin typeface="微软雅黑" panose="020B0503020204020204" pitchFamily="34" charset="-122"/>
                          <a:ea typeface="微软雅黑" panose="020B0503020204020204" pitchFamily="34" charset="-122"/>
                        </a:rPr>
                        <a:t>试验阶段</a:t>
                      </a:r>
                      <a:endParaRPr lang="zh-CN" sz="14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17914" marR="17914" marT="0" marB="0" anchor="ctr"/>
                </a:tc>
                <a:tc>
                  <a:txBody>
                    <a:bodyPr/>
                    <a:lstStyle/>
                    <a:p>
                      <a:pPr marR="76200" algn="ctr" fontAlgn="t" latinLnBrk="1"/>
                      <a:r>
                        <a:rPr lang="zh-CN" sz="1400" kern="100" dirty="0">
                          <a:effectLst/>
                          <a:latin typeface="微软雅黑" panose="020B0503020204020204" pitchFamily="34" charset="-122"/>
                          <a:ea typeface="微软雅黑" panose="020B0503020204020204" pitchFamily="34" charset="-122"/>
                        </a:rPr>
                        <a:t>试验对照药品</a:t>
                      </a:r>
                      <a:endParaRPr lang="zh-CN" sz="14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17914" marR="17914" marT="0" marB="0" anchor="ctr"/>
                </a:tc>
                <a:tc>
                  <a:txBody>
                    <a:bodyPr/>
                    <a:lstStyle/>
                    <a:p>
                      <a:pPr marR="76200" algn="ctr" fontAlgn="t" latinLnBrk="1"/>
                      <a:r>
                        <a:rPr lang="zh-CN" sz="1400" kern="100" dirty="0">
                          <a:effectLst/>
                          <a:latin typeface="微软雅黑" panose="020B0503020204020204" pitchFamily="34" charset="-122"/>
                          <a:ea typeface="微软雅黑" panose="020B0503020204020204" pitchFamily="34" charset="-122"/>
                        </a:rPr>
                        <a:t>对主要临床结局指标或替代性指标改善情况</a:t>
                      </a:r>
                      <a:endParaRPr lang="zh-CN" sz="14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17914" marR="17914" marT="0" marB="0" anchor="ctr"/>
                </a:tc>
              </a:tr>
              <a:tr h="766020">
                <a:tc rowSpan="6">
                  <a:txBody>
                    <a:bodyPr/>
                    <a:lstStyle/>
                    <a:p>
                      <a:pPr marR="76200" algn="ctr" fontAlgn="t" latinLnBrk="1"/>
                      <a:r>
                        <a:rPr lang="zh-CN" altLang="en-US" sz="1200" kern="100" dirty="0">
                          <a:effectLst/>
                          <a:latin typeface="微软雅黑" panose="020B0503020204020204" pitchFamily="34" charset="-122"/>
                          <a:ea typeface="微软雅黑" panose="020B0503020204020204" pitchFamily="34" charset="-122"/>
                          <a:cs typeface="Times New Roman" panose="02020603050405020304" pitchFamily="18" charset="0"/>
                        </a:rPr>
                        <a:t>上市前</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17914" marR="17914" marT="0" marB="0" anchor="ctr"/>
                </a:tc>
                <a:tc>
                  <a:txBody>
                    <a:bodyPr/>
                    <a:lstStyle/>
                    <a:p>
                      <a:pPr marR="76200" algn="ctr" fontAlgn="t" latinLnBrk="1"/>
                      <a:r>
                        <a:rPr lang="zh-CN" sz="1200" kern="100" dirty="0">
                          <a:effectLst/>
                          <a:latin typeface="微软雅黑" panose="020B0503020204020204" pitchFamily="34" charset="-122"/>
                          <a:ea typeface="微软雅黑" panose="020B0503020204020204" pitchFamily="34" charset="-122"/>
                        </a:rPr>
                        <a:t>安慰剂</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17914" marR="17914" marT="0" marB="0" anchor="ctr"/>
                </a:tc>
                <a:tc>
                  <a:txBody>
                    <a:bodyPr/>
                    <a:lstStyle/>
                    <a:p>
                      <a:pPr marR="76200" algn="l" fontAlgn="t" latinLnBrk="1"/>
                      <a:r>
                        <a:rPr lang="zh-CN" sz="1200" kern="100" dirty="0">
                          <a:effectLst/>
                          <a:latin typeface="微软雅黑" panose="020B0503020204020204" pitchFamily="34" charset="-122"/>
                          <a:ea typeface="微软雅黑" panose="020B0503020204020204" pitchFamily="34" charset="-122"/>
                        </a:rPr>
                        <a:t>与安慰剂组相比，</a:t>
                      </a:r>
                      <a:r>
                        <a:rPr lang="en-US" sz="1200" kern="100" dirty="0">
                          <a:effectLst/>
                          <a:latin typeface="微软雅黑" panose="020B0503020204020204" pitchFamily="34" charset="-122"/>
                          <a:ea typeface="微软雅黑" panose="020B0503020204020204" pitchFamily="34" charset="-122"/>
                        </a:rPr>
                        <a:t>0.25~1.0μg/d </a:t>
                      </a:r>
                      <a:r>
                        <a:rPr lang="en-US" sz="1200" kern="100" dirty="0" err="1">
                          <a:effectLst/>
                          <a:latin typeface="微软雅黑" panose="020B0503020204020204" pitchFamily="34" charset="-122"/>
                          <a:ea typeface="微软雅黑" panose="020B0503020204020204" pitchFamily="34" charset="-122"/>
                        </a:rPr>
                        <a:t>Rocaltrol</a:t>
                      </a:r>
                      <a:r>
                        <a:rPr lang="en-US" sz="1200" kern="100" baseline="30000" dirty="0">
                          <a:effectLst/>
                          <a:latin typeface="微软雅黑" panose="020B0503020204020204" pitchFamily="34" charset="-122"/>
                          <a:ea typeface="微软雅黑" panose="020B0503020204020204" pitchFamily="34" charset="-122"/>
                        </a:rPr>
                        <a:t>®</a:t>
                      </a:r>
                      <a:r>
                        <a:rPr lang="zh-CN" sz="1200" kern="100" dirty="0">
                          <a:effectLst/>
                          <a:latin typeface="微软雅黑" panose="020B0503020204020204" pitchFamily="34" charset="-122"/>
                          <a:ea typeface="微软雅黑" panose="020B0503020204020204" pitchFamily="34" charset="-122"/>
                        </a:rPr>
                        <a:t>治疗</a:t>
                      </a:r>
                      <a:r>
                        <a:rPr lang="en-US" sz="1200" kern="100" dirty="0">
                          <a:effectLst/>
                          <a:latin typeface="微软雅黑" panose="020B0503020204020204" pitchFamily="34" charset="-122"/>
                          <a:ea typeface="微软雅黑" panose="020B0503020204020204" pitchFamily="34" charset="-122"/>
                        </a:rPr>
                        <a:t>1</a:t>
                      </a:r>
                      <a:r>
                        <a:rPr lang="zh-CN" sz="1200" kern="100" dirty="0">
                          <a:effectLst/>
                          <a:latin typeface="微软雅黑" panose="020B0503020204020204" pitchFamily="34" charset="-122"/>
                          <a:ea typeface="微软雅黑" panose="020B0503020204020204" pitchFamily="34" charset="-122"/>
                        </a:rPr>
                        <a:t>年，</a:t>
                      </a:r>
                      <a:r>
                        <a:rPr lang="en-US" sz="1200" kern="100" dirty="0" err="1">
                          <a:effectLst/>
                          <a:latin typeface="微软雅黑" panose="020B0503020204020204" pitchFamily="34" charset="-122"/>
                          <a:ea typeface="微软雅黑" panose="020B0503020204020204" pitchFamily="34" charset="-122"/>
                        </a:rPr>
                        <a:t>Rocaltrol</a:t>
                      </a:r>
                      <a:r>
                        <a:rPr lang="en-US" sz="1200" kern="100" baseline="30000" dirty="0">
                          <a:effectLst/>
                          <a:latin typeface="微软雅黑" panose="020B0503020204020204" pitchFamily="34" charset="-122"/>
                          <a:ea typeface="微软雅黑" panose="020B0503020204020204" pitchFamily="34" charset="-122"/>
                        </a:rPr>
                        <a:t>®</a:t>
                      </a:r>
                      <a:r>
                        <a:rPr lang="zh-CN" sz="1200" kern="100" dirty="0">
                          <a:effectLst/>
                          <a:latin typeface="微软雅黑" panose="020B0503020204020204" pitchFamily="34" charset="-122"/>
                          <a:ea typeface="微软雅黑" panose="020B0503020204020204" pitchFamily="34" charset="-122"/>
                        </a:rPr>
                        <a:t>组的破骨细胞指数、纤维化百分比和类骨质体积密度均有显著性改善，甲状旁腺激素和碱性磷酸酶水平有显著改善。长期低剂量</a:t>
                      </a:r>
                      <a:r>
                        <a:rPr lang="en-US" sz="1200" kern="100" dirty="0" err="1">
                          <a:effectLst/>
                          <a:latin typeface="微软雅黑" panose="020B0503020204020204" pitchFamily="34" charset="-122"/>
                          <a:ea typeface="微软雅黑" panose="020B0503020204020204" pitchFamily="34" charset="-122"/>
                        </a:rPr>
                        <a:t>Rocaltrol</a:t>
                      </a:r>
                      <a:r>
                        <a:rPr lang="en-US" sz="1200" kern="100" baseline="30000" dirty="0">
                          <a:effectLst/>
                          <a:latin typeface="微软雅黑" panose="020B0503020204020204" pitchFamily="34" charset="-122"/>
                          <a:ea typeface="微软雅黑" panose="020B0503020204020204" pitchFamily="34" charset="-122"/>
                        </a:rPr>
                        <a:t>®</a:t>
                      </a:r>
                      <a:r>
                        <a:rPr lang="zh-CN" sz="1200" kern="100" dirty="0">
                          <a:effectLst/>
                          <a:latin typeface="微软雅黑" panose="020B0503020204020204" pitchFamily="34" charset="-122"/>
                          <a:ea typeface="微软雅黑" panose="020B0503020204020204" pitchFamily="34" charset="-122"/>
                        </a:rPr>
                        <a:t>治疗可有效改善透析前中度至重度慢性肾功能衰竭患者甲状旁腺功能亢进症的骨组织形态计量学和生化指标。</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17914" marR="17914" marT="0" marB="0" anchor="ctr"/>
                </a:tc>
              </a:tr>
              <a:tr h="574516">
                <a:tc vMerge="1">
                  <a:tcPr marL="17914" marR="17914" marT="0" marB="0" anchor="ctr"/>
                </a:tc>
                <a:tc>
                  <a:txBody>
                    <a:bodyPr/>
                    <a:lstStyle/>
                    <a:p>
                      <a:pPr marR="76200" algn="ctr" fontAlgn="t" latinLnBrk="1"/>
                      <a:r>
                        <a:rPr lang="zh-CN" sz="1200" kern="100">
                          <a:effectLst/>
                          <a:latin typeface="微软雅黑" panose="020B0503020204020204" pitchFamily="34" charset="-122"/>
                          <a:ea typeface="微软雅黑" panose="020B0503020204020204" pitchFamily="34" charset="-122"/>
                        </a:rPr>
                        <a:t>安慰剂</a:t>
                      </a:r>
                      <a:endParaRPr lang="zh-CN" sz="12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17914" marR="17914" marT="0" marB="0" anchor="ctr"/>
                </a:tc>
                <a:tc>
                  <a:txBody>
                    <a:bodyPr/>
                    <a:lstStyle/>
                    <a:p>
                      <a:pPr marR="76200" algn="l" fontAlgn="t" latinLnBrk="1"/>
                      <a:r>
                        <a:rPr lang="zh-CN" sz="1200" kern="100" dirty="0">
                          <a:effectLst/>
                          <a:latin typeface="微软雅黑" panose="020B0503020204020204" pitchFamily="34" charset="-122"/>
                          <a:ea typeface="微软雅黑" panose="020B0503020204020204" pitchFamily="34" charset="-122"/>
                        </a:rPr>
                        <a:t>接受骨化三醇（</a:t>
                      </a:r>
                      <a:r>
                        <a:rPr lang="en-US" sz="1200" kern="100" dirty="0">
                          <a:effectLst/>
                          <a:latin typeface="微软雅黑" panose="020B0503020204020204" pitchFamily="34" charset="-122"/>
                          <a:ea typeface="微软雅黑" panose="020B0503020204020204" pitchFamily="34" charset="-122"/>
                        </a:rPr>
                        <a:t>0.25</a:t>
                      </a:r>
                      <a:r>
                        <a:rPr lang="zh-CN" sz="1200" kern="100" dirty="0">
                          <a:effectLst/>
                          <a:latin typeface="微软雅黑" panose="020B0503020204020204" pitchFamily="34" charset="-122"/>
                          <a:ea typeface="微软雅黑" panose="020B0503020204020204" pitchFamily="34" charset="-122"/>
                        </a:rPr>
                        <a:t>或</a:t>
                      </a:r>
                      <a:r>
                        <a:rPr lang="en-US" sz="1200" kern="100" dirty="0">
                          <a:effectLst/>
                          <a:latin typeface="微软雅黑" panose="020B0503020204020204" pitchFamily="34" charset="-122"/>
                          <a:ea typeface="微软雅黑" panose="020B0503020204020204" pitchFamily="34" charset="-122"/>
                        </a:rPr>
                        <a:t>0.5μg/d</a:t>
                      </a:r>
                      <a:r>
                        <a:rPr lang="zh-CN" sz="1200" kern="100" dirty="0">
                          <a:effectLst/>
                          <a:latin typeface="微软雅黑" panose="020B0503020204020204" pitchFamily="34" charset="-122"/>
                          <a:ea typeface="微软雅黑" panose="020B0503020204020204" pitchFamily="34" charset="-122"/>
                        </a:rPr>
                        <a:t>，持续</a:t>
                      </a:r>
                      <a:r>
                        <a:rPr lang="en-US" sz="1200" kern="100" dirty="0">
                          <a:effectLst/>
                          <a:latin typeface="微软雅黑" panose="020B0503020204020204" pitchFamily="34" charset="-122"/>
                          <a:ea typeface="微软雅黑" panose="020B0503020204020204" pitchFamily="34" charset="-122"/>
                        </a:rPr>
                        <a:t>12</a:t>
                      </a:r>
                      <a:r>
                        <a:rPr lang="zh-CN" sz="1200" kern="100" dirty="0">
                          <a:effectLst/>
                          <a:latin typeface="微软雅黑" panose="020B0503020204020204" pitchFamily="34" charset="-122"/>
                          <a:ea typeface="微软雅黑" panose="020B0503020204020204" pitchFamily="34" charset="-122"/>
                        </a:rPr>
                        <a:t>个月）轻度至中度肾功能衰竭的患者显示出骨组织学的改善，而接受安慰剂的患者则没有变化或出现恶化。停止治疗后，未发生与骨化三醇相关的肾功能减退，高钙血症发作也易于逆转。</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17914" marR="17914" marT="0" marB="0" anchor="ctr"/>
                </a:tc>
              </a:tr>
              <a:tr h="957524">
                <a:tc vMerge="1">
                  <a:tcPr marL="17914" marR="17914" marT="0" marB="0" anchor="ctr"/>
                </a:tc>
                <a:tc>
                  <a:txBody>
                    <a:bodyPr/>
                    <a:lstStyle/>
                    <a:p>
                      <a:pPr marR="76200" algn="ctr" fontAlgn="t" latinLnBrk="1"/>
                      <a:r>
                        <a:rPr lang="zh-CN" sz="1200" kern="100">
                          <a:effectLst/>
                          <a:latin typeface="微软雅黑" panose="020B0503020204020204" pitchFamily="34" charset="-122"/>
                          <a:ea typeface="微软雅黑" panose="020B0503020204020204" pitchFamily="34" charset="-122"/>
                        </a:rPr>
                        <a:t>安慰剂</a:t>
                      </a:r>
                      <a:endParaRPr lang="zh-CN" sz="12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17914" marR="17914" marT="0" marB="0" anchor="ctr"/>
                </a:tc>
                <a:tc>
                  <a:txBody>
                    <a:bodyPr/>
                    <a:lstStyle/>
                    <a:p>
                      <a:pPr marR="76200" algn="l" fontAlgn="t" latinLnBrk="1"/>
                      <a:r>
                        <a:rPr lang="zh-CN" sz="1200" kern="100" dirty="0">
                          <a:effectLst/>
                          <a:latin typeface="微软雅黑" panose="020B0503020204020204" pitchFamily="34" charset="-122"/>
                          <a:ea typeface="微软雅黑" panose="020B0503020204020204" pitchFamily="34" charset="-122"/>
                        </a:rPr>
                        <a:t>低剂量骨化三醇治疗对透析前慢性肾功能衰竭（血清肌酐</a:t>
                      </a:r>
                      <a:r>
                        <a:rPr lang="en-US" sz="1200" kern="100" dirty="0">
                          <a:effectLst/>
                          <a:latin typeface="微软雅黑" panose="020B0503020204020204" pitchFamily="34" charset="-122"/>
                          <a:ea typeface="微软雅黑" panose="020B0503020204020204" pitchFamily="34" charset="-122"/>
                        </a:rPr>
                        <a:t>&gt;180μmol/L</a:t>
                      </a:r>
                      <a:r>
                        <a:rPr lang="zh-CN" sz="1200" kern="100" dirty="0">
                          <a:effectLst/>
                          <a:latin typeface="微软雅黑" panose="020B0503020204020204" pitchFamily="34" charset="-122"/>
                          <a:ea typeface="微软雅黑" panose="020B0503020204020204" pitchFamily="34" charset="-122"/>
                        </a:rPr>
                        <a:t>）患者的骨代谢具有有益的影响。使用骨化三醇治疗的患者甲状旁腺功能亢进明显改善，表现为血清</a:t>
                      </a:r>
                      <a:r>
                        <a:rPr lang="en-US" sz="1200" kern="100" dirty="0">
                          <a:effectLst/>
                          <a:latin typeface="微软雅黑" panose="020B0503020204020204" pitchFamily="34" charset="-122"/>
                          <a:ea typeface="微软雅黑" panose="020B0503020204020204" pitchFamily="34" charset="-122"/>
                        </a:rPr>
                        <a:t>PTH</a:t>
                      </a:r>
                      <a:r>
                        <a:rPr lang="zh-CN" sz="1200" kern="100" dirty="0">
                          <a:effectLst/>
                          <a:latin typeface="微软雅黑" panose="020B0503020204020204" pitchFamily="34" charset="-122"/>
                          <a:ea typeface="微软雅黑" panose="020B0503020204020204" pitchFamily="34" charset="-122"/>
                        </a:rPr>
                        <a:t>值降低，骨内膜纤维化消失，骨吸收和骨形成指数降低。在安慰剂组中，治疗期间血清</a:t>
                      </a:r>
                      <a:r>
                        <a:rPr lang="en-US" sz="1200" kern="100" dirty="0">
                          <a:effectLst/>
                          <a:latin typeface="微软雅黑" panose="020B0503020204020204" pitchFamily="34" charset="-122"/>
                          <a:ea typeface="微软雅黑" panose="020B0503020204020204" pitchFamily="34" charset="-122"/>
                        </a:rPr>
                        <a:t>PTH</a:t>
                      </a:r>
                      <a:r>
                        <a:rPr lang="zh-CN" sz="1200" kern="100" dirty="0">
                          <a:effectLst/>
                          <a:latin typeface="微软雅黑" panose="020B0503020204020204" pitchFamily="34" charset="-122"/>
                          <a:ea typeface="微软雅黑" panose="020B0503020204020204" pitchFamily="34" charset="-122"/>
                        </a:rPr>
                        <a:t>浓度升高，组织形态学、骨指数均未发生明显变化，且在研究结束时所有患者中仍存在骨内膜纤维化。</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17914" marR="17914" marT="0" marB="0" anchor="ctr"/>
                </a:tc>
              </a:tr>
              <a:tr h="766020">
                <a:tc vMerge="1">
                  <a:tcPr marL="17914" marR="17914" marT="0" marB="0" anchor="ctr"/>
                </a:tc>
                <a:tc>
                  <a:txBody>
                    <a:bodyPr/>
                    <a:lstStyle/>
                    <a:p>
                      <a:pPr marR="76200" algn="ctr" fontAlgn="t" latinLnBrk="1"/>
                      <a:r>
                        <a:rPr lang="zh-CN" sz="1200" kern="100">
                          <a:effectLst/>
                          <a:latin typeface="微软雅黑" panose="020B0503020204020204" pitchFamily="34" charset="-122"/>
                          <a:ea typeface="微软雅黑" panose="020B0503020204020204" pitchFamily="34" charset="-122"/>
                        </a:rPr>
                        <a:t>安慰剂</a:t>
                      </a:r>
                      <a:endParaRPr lang="zh-CN" sz="12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17914" marR="17914" marT="0" marB="0" anchor="ctr"/>
                </a:tc>
                <a:tc>
                  <a:txBody>
                    <a:bodyPr/>
                    <a:lstStyle/>
                    <a:p>
                      <a:pPr marR="76200" algn="l" fontAlgn="t" latinLnBrk="1"/>
                      <a:r>
                        <a:rPr lang="zh-CN" sz="1200" kern="100" dirty="0">
                          <a:effectLst/>
                          <a:latin typeface="微软雅黑" panose="020B0503020204020204" pitchFamily="34" charset="-122"/>
                          <a:ea typeface="微软雅黑" panose="020B0503020204020204" pitchFamily="34" charset="-122"/>
                        </a:rPr>
                        <a:t>从</a:t>
                      </a:r>
                      <a:r>
                        <a:rPr lang="en-US" sz="1200" kern="100" dirty="0">
                          <a:effectLst/>
                          <a:latin typeface="微软雅黑" panose="020B0503020204020204" pitchFamily="34" charset="-122"/>
                          <a:ea typeface="微软雅黑" panose="020B0503020204020204" pitchFamily="34" charset="-122"/>
                        </a:rPr>
                        <a:t>CRF</a:t>
                      </a:r>
                      <a:r>
                        <a:rPr lang="zh-CN" sz="1200" kern="100" dirty="0">
                          <a:effectLst/>
                          <a:latin typeface="微软雅黑" panose="020B0503020204020204" pitchFamily="34" charset="-122"/>
                          <a:ea typeface="微软雅黑" panose="020B0503020204020204" pitchFamily="34" charset="-122"/>
                        </a:rPr>
                        <a:t>的透析前阶段开始，连续用低剂量骨化三醇（</a:t>
                      </a:r>
                      <a:r>
                        <a:rPr lang="en-US" sz="1200" kern="100" dirty="0">
                          <a:effectLst/>
                          <a:latin typeface="微软雅黑" panose="020B0503020204020204" pitchFamily="34" charset="-122"/>
                          <a:ea typeface="微软雅黑" panose="020B0503020204020204" pitchFamily="34" charset="-122"/>
                        </a:rPr>
                        <a:t>0.25μg/day</a:t>
                      </a:r>
                      <a:r>
                        <a:rPr lang="zh-CN" sz="1200" kern="100" dirty="0">
                          <a:effectLst/>
                          <a:latin typeface="微软雅黑" panose="020B0503020204020204" pitchFamily="34" charset="-122"/>
                          <a:ea typeface="微软雅黑" panose="020B0503020204020204" pitchFamily="34" charset="-122"/>
                        </a:rPr>
                        <a:t>）一年治疗后股骨近端和腰椎的骨矿物质密度有效增加。骨化三醇组，血清甲状旁腺激素和骨钙素降低，且两组间具有显著性差异（</a:t>
                      </a:r>
                      <a:r>
                        <a:rPr lang="en-US" sz="1200" kern="100" dirty="0">
                          <a:effectLst/>
                          <a:latin typeface="微软雅黑" panose="020B0503020204020204" pitchFamily="34" charset="-122"/>
                          <a:ea typeface="微软雅黑" panose="020B0503020204020204" pitchFamily="34" charset="-122"/>
                        </a:rPr>
                        <a:t>PTH</a:t>
                      </a:r>
                      <a:r>
                        <a:rPr lang="zh-CN" sz="1200" kern="100" dirty="0">
                          <a:effectLst/>
                          <a:latin typeface="微软雅黑" panose="020B0503020204020204" pitchFamily="34" charset="-122"/>
                          <a:ea typeface="微软雅黑" panose="020B0503020204020204" pitchFamily="34" charset="-122"/>
                        </a:rPr>
                        <a:t>，</a:t>
                      </a:r>
                      <a:r>
                        <a:rPr lang="en-US" sz="1200" kern="100" dirty="0">
                          <a:effectLst/>
                          <a:latin typeface="微软雅黑" panose="020B0503020204020204" pitchFamily="34" charset="-122"/>
                          <a:ea typeface="微软雅黑" panose="020B0503020204020204" pitchFamily="34" charset="-122"/>
                        </a:rPr>
                        <a:t>P</a:t>
                      </a:r>
                      <a:r>
                        <a:rPr lang="zh-CN" sz="1200" kern="100" dirty="0">
                          <a:effectLst/>
                          <a:latin typeface="微软雅黑" panose="020B0503020204020204" pitchFamily="34" charset="-122"/>
                          <a:ea typeface="微软雅黑" panose="020B0503020204020204" pitchFamily="34" charset="-122"/>
                        </a:rPr>
                        <a:t>＜</a:t>
                      </a:r>
                      <a:r>
                        <a:rPr lang="en-US" sz="1200" kern="100" dirty="0">
                          <a:effectLst/>
                          <a:latin typeface="微软雅黑" panose="020B0503020204020204" pitchFamily="34" charset="-122"/>
                          <a:ea typeface="微软雅黑" panose="020B0503020204020204" pitchFamily="34" charset="-122"/>
                        </a:rPr>
                        <a:t>0.05</a:t>
                      </a:r>
                      <a:r>
                        <a:rPr lang="zh-CN" sz="1200" kern="100" dirty="0">
                          <a:effectLst/>
                          <a:latin typeface="微软雅黑" panose="020B0503020204020204" pitchFamily="34" charset="-122"/>
                          <a:ea typeface="微软雅黑" panose="020B0503020204020204" pitchFamily="34" charset="-122"/>
                        </a:rPr>
                        <a:t>；骨钙素；</a:t>
                      </a:r>
                      <a:r>
                        <a:rPr lang="en-US" sz="1200" kern="100" dirty="0">
                          <a:effectLst/>
                          <a:latin typeface="微软雅黑" panose="020B0503020204020204" pitchFamily="34" charset="-122"/>
                          <a:ea typeface="微软雅黑" panose="020B0503020204020204" pitchFamily="34" charset="-122"/>
                        </a:rPr>
                        <a:t>P</a:t>
                      </a:r>
                      <a:r>
                        <a:rPr lang="zh-CN" sz="1200" kern="100" dirty="0">
                          <a:effectLst/>
                          <a:latin typeface="微软雅黑" panose="020B0503020204020204" pitchFamily="34" charset="-122"/>
                          <a:ea typeface="微软雅黑" panose="020B0503020204020204" pitchFamily="34" charset="-122"/>
                        </a:rPr>
                        <a:t>＜</a:t>
                      </a:r>
                      <a:r>
                        <a:rPr lang="en-US" sz="1200" kern="100" dirty="0">
                          <a:effectLst/>
                          <a:latin typeface="微软雅黑" panose="020B0503020204020204" pitchFamily="34" charset="-122"/>
                          <a:ea typeface="微软雅黑" panose="020B0503020204020204" pitchFamily="34" charset="-122"/>
                        </a:rPr>
                        <a:t>0.01</a:t>
                      </a:r>
                      <a:r>
                        <a:rPr lang="zh-CN" sz="1200" kern="100" dirty="0">
                          <a:effectLst/>
                          <a:latin typeface="微软雅黑" panose="020B0503020204020204" pitchFamily="34" charset="-122"/>
                          <a:ea typeface="微软雅黑" panose="020B0503020204020204" pitchFamily="34" charset="-122"/>
                        </a:rPr>
                        <a:t>）。安慰剂组中，血清甲状旁腺激素和骨钙素在研究进行一年后增加。</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17914" marR="17914" marT="0" marB="0" anchor="ctr"/>
                </a:tc>
              </a:tr>
              <a:tr h="766020">
                <a:tc vMerge="1">
                  <a:tcPr marL="17914" marR="17914" marT="0" marB="0" anchor="ctr"/>
                </a:tc>
                <a:tc>
                  <a:txBody>
                    <a:bodyPr/>
                    <a:lstStyle/>
                    <a:p>
                      <a:pPr marR="76200" algn="ctr" fontAlgn="t" latinLnBrk="1"/>
                      <a:r>
                        <a:rPr lang="zh-CN" sz="1200" kern="100">
                          <a:effectLst/>
                          <a:latin typeface="微软雅黑" panose="020B0503020204020204" pitchFamily="34" charset="-122"/>
                          <a:ea typeface="微软雅黑" panose="020B0503020204020204" pitchFamily="34" charset="-122"/>
                        </a:rPr>
                        <a:t>无</a:t>
                      </a:r>
                      <a:endParaRPr lang="zh-CN" sz="12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17914" marR="17914" marT="0" marB="0" anchor="ctr"/>
                </a:tc>
                <a:tc>
                  <a:txBody>
                    <a:bodyPr/>
                    <a:lstStyle/>
                    <a:p>
                      <a:pPr marR="76200" algn="l" fontAlgn="t" latinLnBrk="1"/>
                      <a:r>
                        <a:rPr lang="en-US" sz="1200" kern="100" dirty="0">
                          <a:effectLst/>
                          <a:latin typeface="微软雅黑" panose="020B0503020204020204" pitchFamily="34" charset="-122"/>
                          <a:ea typeface="微软雅黑" panose="020B0503020204020204" pitchFamily="34" charset="-122"/>
                        </a:rPr>
                        <a:t>11</a:t>
                      </a:r>
                      <a:r>
                        <a:rPr lang="zh-CN" sz="1200" kern="100" dirty="0">
                          <a:effectLst/>
                          <a:latin typeface="微软雅黑" panose="020B0503020204020204" pitchFamily="34" charset="-122"/>
                          <a:ea typeface="微软雅黑" panose="020B0503020204020204" pitchFamily="34" charset="-122"/>
                        </a:rPr>
                        <a:t>名</a:t>
                      </a:r>
                      <a:r>
                        <a:rPr lang="de-DE" sz="1200" kern="100" dirty="0">
                          <a:effectLst/>
                          <a:latin typeface="微软雅黑" panose="020B0503020204020204" pitchFamily="34" charset="-122"/>
                          <a:ea typeface="微软雅黑" panose="020B0503020204020204" pitchFamily="34" charset="-122"/>
                        </a:rPr>
                        <a:t>3</a:t>
                      </a:r>
                      <a:r>
                        <a:rPr lang="zh-CN" sz="1200" kern="100" dirty="0">
                          <a:effectLst/>
                          <a:latin typeface="微软雅黑" panose="020B0503020204020204" pitchFamily="34" charset="-122"/>
                          <a:ea typeface="微软雅黑" panose="020B0503020204020204" pitchFamily="34" charset="-122"/>
                        </a:rPr>
                        <a:t>个月到</a:t>
                      </a:r>
                      <a:r>
                        <a:rPr lang="de-DE" sz="1200" kern="100" dirty="0">
                          <a:effectLst/>
                          <a:latin typeface="微软雅黑" panose="020B0503020204020204" pitchFamily="34" charset="-122"/>
                          <a:ea typeface="微软雅黑" panose="020B0503020204020204" pitchFamily="34" charset="-122"/>
                        </a:rPr>
                        <a:t>16</a:t>
                      </a:r>
                      <a:r>
                        <a:rPr lang="zh-CN" sz="1200" kern="100" dirty="0">
                          <a:effectLst/>
                          <a:latin typeface="微软雅黑" panose="020B0503020204020204" pitchFamily="34" charset="-122"/>
                          <a:ea typeface="微软雅黑" panose="020B0503020204020204" pitchFamily="34" charset="-122"/>
                        </a:rPr>
                        <a:t>岁尿毒症肾性骨营养不良儿童，接受骨化三醇治疗后血清钙水平增加，碱性磷酸酶下降，</a:t>
                      </a:r>
                      <a:r>
                        <a:rPr lang="de-DE" sz="1200" kern="100" dirty="0">
                          <a:effectLst/>
                          <a:latin typeface="微软雅黑" panose="020B0503020204020204" pitchFamily="34" charset="-122"/>
                          <a:ea typeface="微软雅黑" panose="020B0503020204020204" pitchFamily="34" charset="-122"/>
                        </a:rPr>
                        <a:t>BMC</a:t>
                      </a:r>
                      <a:r>
                        <a:rPr lang="zh-CN" sz="1200" kern="100" dirty="0">
                          <a:effectLst/>
                          <a:latin typeface="微软雅黑" panose="020B0503020204020204" pitchFamily="34" charset="-122"/>
                          <a:ea typeface="微软雅黑" panose="020B0503020204020204" pitchFamily="34" charset="-122"/>
                        </a:rPr>
                        <a:t>均恢复至正常范围，身高和体重增长，证明口服骨化三醇可从肠道吸收，且在治疗儿童肾性骨营养不良中具有良好的获益，尤其是在逆转骨病和增加生长速度方面。</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17914" marR="17914" marT="0" marB="0" anchor="ctr"/>
                </a:tc>
              </a:tr>
              <a:tr h="574516">
                <a:tc vMerge="1">
                  <a:tcPr marL="17914" marR="17914" marT="0" marB="0" anchor="ctr"/>
                </a:tc>
                <a:tc>
                  <a:txBody>
                    <a:bodyPr/>
                    <a:lstStyle/>
                    <a:p>
                      <a:pPr marR="76200" algn="ctr" fontAlgn="t" latinLnBrk="1"/>
                      <a:r>
                        <a:rPr lang="zh-CN" sz="1200" kern="100">
                          <a:effectLst/>
                          <a:latin typeface="微软雅黑" panose="020B0503020204020204" pitchFamily="34" charset="-122"/>
                          <a:ea typeface="微软雅黑" panose="020B0503020204020204" pitchFamily="34" charset="-122"/>
                        </a:rPr>
                        <a:t>维生素</a:t>
                      </a:r>
                      <a:r>
                        <a:rPr lang="de-DE" sz="1200" kern="100">
                          <a:effectLst/>
                          <a:latin typeface="微软雅黑" panose="020B0503020204020204" pitchFamily="34" charset="-122"/>
                          <a:ea typeface="微软雅黑" panose="020B0503020204020204" pitchFamily="34" charset="-122"/>
                        </a:rPr>
                        <a:t>D2</a:t>
                      </a:r>
                      <a:endParaRPr lang="zh-CN" sz="12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17914" marR="17914" marT="0" marB="0" anchor="ctr"/>
                </a:tc>
                <a:tc>
                  <a:txBody>
                    <a:bodyPr/>
                    <a:lstStyle/>
                    <a:p>
                      <a:pPr marR="76200" algn="l" fontAlgn="t" latinLnBrk="1"/>
                      <a:r>
                        <a:rPr lang="de-DE" sz="1200" kern="100" dirty="0">
                          <a:effectLst/>
                          <a:latin typeface="微软雅黑" panose="020B0503020204020204" pitchFamily="34" charset="-122"/>
                          <a:ea typeface="微软雅黑" panose="020B0503020204020204" pitchFamily="34" charset="-122"/>
                        </a:rPr>
                        <a:t>7</a:t>
                      </a:r>
                      <a:r>
                        <a:rPr lang="zh-CN" sz="1200" kern="100" dirty="0">
                          <a:effectLst/>
                          <a:latin typeface="微软雅黑" panose="020B0503020204020204" pitchFamily="34" charset="-122"/>
                          <a:ea typeface="微软雅黑" panose="020B0503020204020204" pitchFamily="34" charset="-122"/>
                        </a:rPr>
                        <a:t>名后尿道瓣膜伴肾性骨病儿童，骨化三醇组治疗</a:t>
                      </a:r>
                      <a:r>
                        <a:rPr lang="de-DE" sz="1200" kern="100" dirty="0">
                          <a:effectLst/>
                          <a:latin typeface="微软雅黑" panose="020B0503020204020204" pitchFamily="34" charset="-122"/>
                          <a:ea typeface="微软雅黑" panose="020B0503020204020204" pitchFamily="34" charset="-122"/>
                        </a:rPr>
                        <a:t>78</a:t>
                      </a:r>
                      <a:r>
                        <a:rPr lang="zh-CN" sz="1200" kern="100" dirty="0">
                          <a:effectLst/>
                          <a:latin typeface="微软雅黑" panose="020B0503020204020204" pitchFamily="34" charset="-122"/>
                          <a:ea typeface="微软雅黑" panose="020B0503020204020204" pitchFamily="34" charset="-122"/>
                        </a:rPr>
                        <a:t>个月和</a:t>
                      </a:r>
                      <a:r>
                        <a:rPr lang="de-DE" sz="1200" kern="100" dirty="0">
                          <a:effectLst/>
                          <a:latin typeface="微软雅黑" panose="020B0503020204020204" pitchFamily="34" charset="-122"/>
                          <a:ea typeface="微软雅黑" panose="020B0503020204020204" pitchFamily="34" charset="-122"/>
                        </a:rPr>
                        <a:t>30</a:t>
                      </a:r>
                      <a:r>
                        <a:rPr lang="zh-CN" sz="1200" kern="100" dirty="0">
                          <a:effectLst/>
                          <a:latin typeface="微软雅黑" panose="020B0503020204020204" pitchFamily="34" charset="-122"/>
                          <a:ea typeface="微软雅黑" panose="020B0503020204020204" pitchFamily="34" charset="-122"/>
                        </a:rPr>
                        <a:t>个月，维生素</a:t>
                      </a:r>
                      <a:r>
                        <a:rPr lang="de-DE" sz="1200" kern="100" dirty="0">
                          <a:effectLst/>
                          <a:latin typeface="微软雅黑" panose="020B0503020204020204" pitchFamily="34" charset="-122"/>
                          <a:ea typeface="微软雅黑" panose="020B0503020204020204" pitchFamily="34" charset="-122"/>
                        </a:rPr>
                        <a:t>D2</a:t>
                      </a:r>
                      <a:r>
                        <a:rPr lang="zh-CN" sz="1200" kern="100" dirty="0">
                          <a:effectLst/>
                          <a:latin typeface="微软雅黑" panose="020B0503020204020204" pitchFamily="34" charset="-122"/>
                          <a:ea typeface="微软雅黑" panose="020B0503020204020204" pitchFamily="34" charset="-122"/>
                        </a:rPr>
                        <a:t>组治疗共</a:t>
                      </a:r>
                      <a:r>
                        <a:rPr lang="de-DE" sz="1200" kern="100" dirty="0">
                          <a:effectLst/>
                          <a:latin typeface="微软雅黑" panose="020B0503020204020204" pitchFamily="34" charset="-122"/>
                          <a:ea typeface="微软雅黑" panose="020B0503020204020204" pitchFamily="34" charset="-122"/>
                        </a:rPr>
                        <a:t>50</a:t>
                      </a:r>
                      <a:r>
                        <a:rPr lang="zh-CN" sz="1200" kern="100" dirty="0">
                          <a:effectLst/>
                          <a:latin typeface="微软雅黑" panose="020B0503020204020204" pitchFamily="34" charset="-122"/>
                          <a:ea typeface="微软雅黑" panose="020B0503020204020204" pitchFamily="34" charset="-122"/>
                        </a:rPr>
                        <a:t>个月。仅在接受骨化三醇治疗的患者中血清甲状旁腺激素水平下降；</a:t>
                      </a:r>
                      <a:r>
                        <a:rPr lang="en-US" sz="1200" kern="100" dirty="0">
                          <a:effectLst/>
                          <a:latin typeface="微软雅黑" panose="020B0503020204020204" pitchFamily="34" charset="-122"/>
                          <a:ea typeface="微软雅黑" panose="020B0503020204020204" pitchFamily="34" charset="-122"/>
                        </a:rPr>
                        <a:t>4</a:t>
                      </a:r>
                      <a:r>
                        <a:rPr lang="zh-CN" sz="1200" kern="100" dirty="0">
                          <a:effectLst/>
                          <a:latin typeface="微软雅黑" panose="020B0503020204020204" pitchFamily="34" charset="-122"/>
                          <a:ea typeface="微软雅黑" panose="020B0503020204020204" pitchFamily="34" charset="-122"/>
                        </a:rPr>
                        <a:t>例接受骨化三醇治疗的患者在治疗开始后生长得到改善。维生素</a:t>
                      </a:r>
                      <a:r>
                        <a:rPr lang="de-DE" sz="1200" kern="100" dirty="0">
                          <a:effectLst/>
                          <a:latin typeface="微软雅黑" panose="020B0503020204020204" pitchFamily="34" charset="-122"/>
                          <a:ea typeface="微软雅黑" panose="020B0503020204020204" pitchFamily="34" charset="-122"/>
                        </a:rPr>
                        <a:t>D2</a:t>
                      </a:r>
                      <a:r>
                        <a:rPr lang="zh-CN" sz="1200" kern="100" dirty="0">
                          <a:effectLst/>
                          <a:latin typeface="微软雅黑" panose="020B0503020204020204" pitchFamily="34" charset="-122"/>
                          <a:ea typeface="微软雅黑" panose="020B0503020204020204" pitchFamily="34" charset="-122"/>
                        </a:rPr>
                        <a:t>对生长没有显著影响。</a:t>
                      </a:r>
                      <a:endParaRPr lang="zh-CN" sz="12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17914" marR="17914" marT="0" marB="0" anchor="ctr"/>
                </a:tc>
              </a:tr>
            </a:tbl>
          </a:graphicData>
        </a:graphic>
      </p:graphicFrame>
      <p:sp>
        <p:nvSpPr>
          <p:cNvPr id="9" name="标题 2"/>
          <p:cNvSpPr>
            <a:spLocks noGrp="1"/>
          </p:cNvSpPr>
          <p:nvPr>
            <p:custDataLst>
              <p:tags r:id="rId1"/>
            </p:custDataLst>
          </p:nvPr>
        </p:nvSpPr>
        <p:spPr>
          <a:xfrm>
            <a:off x="400757" y="1042527"/>
            <a:ext cx="11351149" cy="594361"/>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kumimoji="1" sz="3200" b="1" kern="1200">
                <a:solidFill>
                  <a:schemeClr val="tx1"/>
                </a:solidFill>
                <a:latin typeface="Yu Gothic" panose="020B0400000000000000" pitchFamily="50" charset="-128"/>
                <a:ea typeface="Yu Gothic" panose="020B0400000000000000" pitchFamily="50" charset="-128"/>
                <a:cs typeface="+mj-cs"/>
              </a:defRPr>
            </a:lvl1pPr>
          </a:lstStyle>
          <a:p>
            <a:r>
              <a:rPr lang="zh-CN" altLang="en-US" sz="2800" dirty="0">
                <a:latin typeface="楷体" panose="02010609060101010101" pitchFamily="49" charset="-122"/>
                <a:ea typeface="楷体" panose="02010609060101010101" pitchFamily="49" charset="-122"/>
              </a:rPr>
              <a:t>骨化三醇口服溶液较安慰剂和维生素</a:t>
            </a:r>
            <a:r>
              <a:rPr lang="en-US" altLang="zh-CN" sz="2800" dirty="0">
                <a:latin typeface="楷体" panose="02010609060101010101" pitchFamily="49" charset="-122"/>
                <a:ea typeface="楷体" panose="02010609060101010101" pitchFamily="49" charset="-122"/>
              </a:rPr>
              <a:t>D2</a:t>
            </a:r>
            <a:r>
              <a:rPr lang="zh-CN" altLang="en-US" sz="2800" dirty="0">
                <a:latin typeface="楷体" panose="02010609060101010101" pitchFamily="49" charset="-122"/>
                <a:ea typeface="楷体" panose="02010609060101010101" pitchFamily="49" charset="-122"/>
              </a:rPr>
              <a:t>临床</a:t>
            </a:r>
            <a:r>
              <a:rPr lang="zh-CN" altLang="en-US" sz="2800" dirty="0">
                <a:solidFill>
                  <a:srgbClr val="FF0000"/>
                </a:solidFill>
                <a:latin typeface="楷体" panose="02010609060101010101" pitchFamily="49" charset="-122"/>
                <a:ea typeface="楷体" panose="02010609060101010101" pitchFamily="49" charset="-122"/>
              </a:rPr>
              <a:t>疗效显著</a:t>
            </a:r>
            <a:endParaRPr lang="en-GB" sz="2800" dirty="0">
              <a:solidFill>
                <a:srgbClr val="FF0000"/>
              </a:solidFill>
              <a:latin typeface="楷体" panose="02010609060101010101" pitchFamily="49" charset="-122"/>
              <a:ea typeface="楷体" panose="02010609060101010101" pitchFamily="49"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648865" y="1089330"/>
            <a:ext cx="9871969" cy="594361"/>
          </a:xfrm>
        </p:spPr>
        <p:txBody>
          <a:bodyPr/>
          <a:lstStyle/>
          <a:p>
            <a:r>
              <a:rPr lang="zh-CN" altLang="en-US" sz="2800" dirty="0">
                <a:latin typeface="楷体" panose="02010609060101010101" pitchFamily="49" charset="-122"/>
                <a:ea typeface="楷体" panose="02010609060101010101" pitchFamily="49" charset="-122"/>
              </a:rPr>
              <a:t>骨化三醇是近年来多个权威</a:t>
            </a:r>
            <a:r>
              <a:rPr lang="zh-CN" altLang="en-US" sz="2800" dirty="0">
                <a:solidFill>
                  <a:srgbClr val="FF0000"/>
                </a:solidFill>
                <a:latin typeface="楷体" panose="02010609060101010101" pitchFamily="49" charset="-122"/>
                <a:ea typeface="楷体" panose="02010609060101010101" pitchFamily="49" charset="-122"/>
              </a:rPr>
              <a:t>指南共识推荐用药</a:t>
            </a:r>
            <a:endParaRPr lang="en-GB" sz="2800" dirty="0">
              <a:solidFill>
                <a:srgbClr val="FF0000"/>
              </a:solidFill>
              <a:latin typeface="楷体" panose="02010609060101010101" pitchFamily="49" charset="-122"/>
              <a:ea typeface="楷体" panose="02010609060101010101" pitchFamily="49" charset="-122"/>
            </a:endParaRPr>
          </a:p>
        </p:txBody>
      </p:sp>
      <p:sp>
        <p:nvSpPr>
          <p:cNvPr id="2" name="标题 1"/>
          <p:cNvSpPr/>
          <p:nvPr>
            <p:custDataLst>
              <p:tags r:id="rId1"/>
            </p:custDataLst>
          </p:nvPr>
        </p:nvSpPr>
        <p:spPr>
          <a:xfrm>
            <a:off x="532660" y="413690"/>
            <a:ext cx="9871969" cy="594361"/>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kumimoji="1" sz="3200" b="1" kern="1200">
                <a:solidFill>
                  <a:schemeClr val="tx1"/>
                </a:solidFill>
                <a:latin typeface="Yu Gothic" panose="020B0400000000000000" pitchFamily="50" charset="-128"/>
                <a:ea typeface="Yu Gothic" panose="020B0400000000000000" pitchFamily="50" charset="-128"/>
                <a:cs typeface="+mj-cs"/>
              </a:defRPr>
            </a:lvl1pPr>
          </a:lstStyle>
          <a:p>
            <a:r>
              <a:rPr lang="zh-CN" altLang="en-US" dirty="0">
                <a:latin typeface="微软雅黑" panose="020B0503020204020204" pitchFamily="34" charset="-122"/>
                <a:ea typeface="微软雅黑" panose="020B0503020204020204" pitchFamily="34" charset="-122"/>
              </a:rPr>
              <a:t>有效性</a:t>
            </a:r>
            <a:endParaRPr lang="zh-CN" altLang="en-US"/>
          </a:p>
        </p:txBody>
      </p:sp>
      <p:graphicFrame>
        <p:nvGraphicFramePr>
          <p:cNvPr id="4" name="表格 3"/>
          <p:cNvGraphicFramePr>
            <a:graphicFrameLocks noGrp="1"/>
          </p:cNvGraphicFramePr>
          <p:nvPr/>
        </p:nvGraphicFramePr>
        <p:xfrm>
          <a:off x="648865" y="1670662"/>
          <a:ext cx="11112372" cy="4739472"/>
        </p:xfrm>
        <a:graphic>
          <a:graphicData uri="http://schemas.openxmlformats.org/drawingml/2006/table">
            <a:tbl>
              <a:tblPr firstRow="1" firstCol="1" bandRow="1">
                <a:tableStyleId>{5C22544A-7EE6-4342-B048-85BDC9FD1C3A}</a:tableStyleId>
              </a:tblPr>
              <a:tblGrid>
                <a:gridCol w="1847848"/>
                <a:gridCol w="943666"/>
                <a:gridCol w="1894040"/>
                <a:gridCol w="6426818"/>
              </a:tblGrid>
              <a:tr h="406616">
                <a:tc>
                  <a:txBody>
                    <a:bodyPr/>
                    <a:lstStyle/>
                    <a:p>
                      <a:pPr marR="76200" algn="ctr" fontAlgn="t" latinLnBrk="1">
                        <a:spcBef>
                          <a:spcPts val="600"/>
                        </a:spcBef>
                        <a:spcAft>
                          <a:spcPts val="0"/>
                        </a:spcAft>
                      </a:pPr>
                      <a:r>
                        <a:rPr lang="en-US" sz="1400" b="1" kern="0" dirty="0">
                          <a:effectLst/>
                          <a:latin typeface="微软雅黑" panose="020B0503020204020204" pitchFamily="34" charset="-122"/>
                          <a:ea typeface="微软雅黑" panose="020B0503020204020204" pitchFamily="34" charset="-122"/>
                        </a:rPr>
                        <a:t> </a:t>
                      </a:r>
                      <a:r>
                        <a:rPr lang="zh-CN" altLang="en-US" sz="1400" b="1" kern="0" dirty="0">
                          <a:effectLst/>
                          <a:latin typeface="微软雅黑" panose="020B0503020204020204" pitchFamily="34" charset="-122"/>
                          <a:ea typeface="微软雅黑" panose="020B0503020204020204" pitchFamily="34" charset="-122"/>
                        </a:rPr>
                        <a:t>指南</a:t>
                      </a:r>
                      <a:r>
                        <a:rPr lang="en-US" altLang="zh-CN" sz="1400" b="1" kern="0" dirty="0">
                          <a:effectLst/>
                          <a:latin typeface="微软雅黑" panose="020B0503020204020204" pitchFamily="34" charset="-122"/>
                          <a:ea typeface="微软雅黑" panose="020B0503020204020204" pitchFamily="34" charset="-122"/>
                        </a:rPr>
                        <a:t>/</a:t>
                      </a:r>
                      <a:r>
                        <a:rPr lang="zh-CN" altLang="en-US" sz="1400" b="1" kern="0" dirty="0">
                          <a:effectLst/>
                          <a:latin typeface="微软雅黑" panose="020B0503020204020204" pitchFamily="34" charset="-122"/>
                          <a:ea typeface="微软雅黑" panose="020B0503020204020204" pitchFamily="34" charset="-122"/>
                        </a:rPr>
                        <a:t>共识名称</a:t>
                      </a:r>
                      <a:endParaRPr lang="zh-CN" sz="14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24919" marR="24919" marT="0" marB="0" anchor="ctr"/>
                </a:tc>
                <a:tc>
                  <a:txBody>
                    <a:bodyPr/>
                    <a:lstStyle/>
                    <a:p>
                      <a:pPr marR="76200" algn="ctr" fontAlgn="t" latinLnBrk="1">
                        <a:spcBef>
                          <a:spcPts val="600"/>
                        </a:spcBef>
                        <a:spcAft>
                          <a:spcPts val="0"/>
                        </a:spcAft>
                      </a:pPr>
                      <a:r>
                        <a:rPr lang="zh-CN" altLang="en-US" sz="1400" b="1" kern="100" dirty="0">
                          <a:effectLst/>
                          <a:latin typeface="微软雅黑" panose="020B0503020204020204" pitchFamily="34" charset="-122"/>
                          <a:ea typeface="微软雅黑" panose="020B0503020204020204" pitchFamily="34" charset="-122"/>
                          <a:cs typeface="Times New Roman" panose="02020603050405020304" pitchFamily="18" charset="0"/>
                        </a:rPr>
                        <a:t>发布时间</a:t>
                      </a:r>
                      <a:endParaRPr lang="zh-CN" sz="14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24919" marR="24919" marT="0" marB="0" anchor="ctr"/>
                </a:tc>
                <a:tc>
                  <a:txBody>
                    <a:bodyPr/>
                    <a:lstStyle/>
                    <a:p>
                      <a:pPr marR="76200" algn="ctr" fontAlgn="t" latinLnBrk="1">
                        <a:spcBef>
                          <a:spcPts val="600"/>
                        </a:spcBef>
                        <a:spcAft>
                          <a:spcPts val="0"/>
                        </a:spcAft>
                      </a:pPr>
                      <a:r>
                        <a:rPr lang="zh-CN" altLang="en-US" sz="1400" b="1" kern="100" dirty="0">
                          <a:effectLst/>
                          <a:latin typeface="微软雅黑" panose="020B0503020204020204" pitchFamily="34" charset="-122"/>
                          <a:ea typeface="微软雅黑" panose="020B0503020204020204" pitchFamily="34" charset="-122"/>
                          <a:cs typeface="Times New Roman" panose="02020603050405020304" pitchFamily="18" charset="0"/>
                        </a:rPr>
                        <a:t>发布学会</a:t>
                      </a:r>
                      <a:endParaRPr lang="zh-CN" sz="14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24919" marR="24919" marT="0" marB="0" anchor="ctr"/>
                </a:tc>
                <a:tc>
                  <a:txBody>
                    <a:bodyPr/>
                    <a:lstStyle/>
                    <a:p>
                      <a:pPr marR="76200" algn="ctr" fontAlgn="t" latinLnBrk="1">
                        <a:spcBef>
                          <a:spcPts val="420"/>
                        </a:spcBef>
                        <a:spcAft>
                          <a:spcPts val="0"/>
                        </a:spcAft>
                      </a:pPr>
                      <a:r>
                        <a:rPr lang="zh-CN" altLang="en-US" sz="1400" b="1" kern="100" dirty="0">
                          <a:effectLst/>
                          <a:latin typeface="微软雅黑" panose="020B0503020204020204" pitchFamily="34" charset="-122"/>
                          <a:ea typeface="微软雅黑" panose="020B0503020204020204" pitchFamily="34" charset="-122"/>
                          <a:cs typeface="Times New Roman" panose="02020603050405020304" pitchFamily="18" charset="0"/>
                        </a:rPr>
                        <a:t>推荐内容</a:t>
                      </a:r>
                      <a:endParaRPr lang="zh-CN" sz="1400" b="1"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24919" marR="24919" marT="0" marB="0" anchor="ctr"/>
                </a:tc>
              </a:tr>
              <a:tr h="722143">
                <a:tc>
                  <a:txBody>
                    <a:bodyPr/>
                    <a:lstStyle/>
                    <a:p>
                      <a:pPr marR="76200" algn="l" fontAlgn="t" latinLnBrk="1">
                        <a:spcBef>
                          <a:spcPts val="600"/>
                        </a:spcBef>
                        <a:spcAft>
                          <a:spcPts val="0"/>
                        </a:spcAft>
                      </a:pPr>
                      <a:r>
                        <a:rPr lang="en-US" altLang="zh-CN" sz="1200" b="0" kern="0" dirty="0">
                          <a:effectLst/>
                          <a:latin typeface="微软雅黑" panose="020B0503020204020204" pitchFamily="34" charset="-122"/>
                          <a:ea typeface="微软雅黑" panose="020B0503020204020204" pitchFamily="34" charset="-122"/>
                        </a:rPr>
                        <a:t>《</a:t>
                      </a:r>
                      <a:r>
                        <a:rPr lang="zh-CN" altLang="en-US" sz="1200" b="0" kern="0" dirty="0">
                          <a:effectLst/>
                          <a:latin typeface="微软雅黑" panose="020B0503020204020204" pitchFamily="34" charset="-122"/>
                          <a:ea typeface="微软雅黑" panose="020B0503020204020204" pitchFamily="34" charset="-122"/>
                        </a:rPr>
                        <a:t>中国低血磷性佝偻病</a:t>
                      </a:r>
                      <a:r>
                        <a:rPr lang="en-US" altLang="zh-CN" sz="1200" b="0" kern="0" dirty="0">
                          <a:effectLst/>
                          <a:latin typeface="微软雅黑" panose="020B0503020204020204" pitchFamily="34" charset="-122"/>
                          <a:ea typeface="微软雅黑" panose="020B0503020204020204" pitchFamily="34" charset="-122"/>
                        </a:rPr>
                        <a:t>/</a:t>
                      </a:r>
                      <a:r>
                        <a:rPr lang="zh-CN" altLang="en-US" sz="1200" b="0" kern="0" dirty="0">
                          <a:effectLst/>
                          <a:latin typeface="微软雅黑" panose="020B0503020204020204" pitchFamily="34" charset="-122"/>
                          <a:ea typeface="微软雅黑" panose="020B0503020204020204" pitchFamily="34" charset="-122"/>
                        </a:rPr>
                        <a:t>骨软化症诊疗指南</a:t>
                      </a:r>
                      <a:r>
                        <a:rPr lang="en-US" altLang="zh-CN" sz="1200" b="0" kern="0" dirty="0">
                          <a:effectLst/>
                          <a:latin typeface="微软雅黑" panose="020B0503020204020204" pitchFamily="34" charset="-122"/>
                          <a:ea typeface="微软雅黑" panose="020B0503020204020204" pitchFamily="34" charset="-122"/>
                        </a:rPr>
                        <a:t>》</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24919" marR="24919" marT="0" marB="0" anchor="ctr"/>
                </a:tc>
                <a:tc>
                  <a:txBody>
                    <a:bodyPr/>
                    <a:lstStyle/>
                    <a:p>
                      <a:pPr marR="76200" algn="ctr" fontAlgn="t" latinLnBrk="1">
                        <a:spcBef>
                          <a:spcPts val="600"/>
                        </a:spcBef>
                        <a:spcAft>
                          <a:spcPts val="0"/>
                        </a:spcAft>
                      </a:pPr>
                      <a:r>
                        <a:rPr lang="en-US" altLang="zh-CN" sz="1200" b="0" kern="0" dirty="0">
                          <a:effectLst/>
                          <a:latin typeface="微软雅黑" panose="020B0503020204020204" pitchFamily="34" charset="-122"/>
                          <a:ea typeface="微软雅黑" panose="020B0503020204020204" pitchFamily="34" charset="-122"/>
                        </a:rPr>
                        <a:t>2022</a:t>
                      </a:r>
                      <a:r>
                        <a:rPr lang="zh-CN" altLang="zh-CN" sz="1200" b="0" kern="0" dirty="0">
                          <a:effectLst/>
                          <a:latin typeface="微软雅黑" panose="020B0503020204020204" pitchFamily="34" charset="-122"/>
                          <a:ea typeface="微软雅黑" panose="020B0503020204020204" pitchFamily="34" charset="-122"/>
                        </a:rPr>
                        <a:t>年</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24919" marR="24919" marT="0" marB="0" anchor="ctr"/>
                </a:tc>
                <a:tc>
                  <a:txBody>
                    <a:bodyPr/>
                    <a:lstStyle/>
                    <a:p>
                      <a:pPr marR="76200" algn="l" fontAlgn="t" latinLnBrk="1">
                        <a:spcBef>
                          <a:spcPts val="600"/>
                        </a:spcBef>
                        <a:spcAft>
                          <a:spcPts val="0"/>
                        </a:spcAft>
                      </a:pPr>
                      <a:r>
                        <a:rPr lang="zh-CN" altLang="zh-CN" sz="1200" b="0" kern="0" dirty="0">
                          <a:effectLst/>
                          <a:latin typeface="微软雅黑" panose="020B0503020204020204" pitchFamily="34" charset="-122"/>
                          <a:ea typeface="微软雅黑" panose="020B0503020204020204" pitchFamily="34" charset="-122"/>
                        </a:rPr>
                        <a:t>中华医学会内分泌学分会、中华医学会骨质疏松和骨矿盐疾病分会</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24919" marR="24919" marT="0" marB="0" anchor="ctr"/>
                </a:tc>
                <a:tc>
                  <a:txBody>
                    <a:bodyPr/>
                    <a:lstStyle/>
                    <a:p>
                      <a:pPr marR="75565" algn="l" fontAlgn="t" latinLnBrk="1"/>
                      <a:r>
                        <a:rPr lang="zh-CN" sz="1200" b="0" kern="100" dirty="0">
                          <a:effectLst/>
                          <a:latin typeface="微软雅黑" panose="020B0503020204020204" pitchFamily="34" charset="-122"/>
                          <a:ea typeface="微软雅黑" panose="020B0503020204020204" pitchFamily="34" charset="-122"/>
                        </a:rPr>
                        <a:t>儿童除口服磷酸盐外，还需服用活性维生素</a:t>
                      </a:r>
                      <a:r>
                        <a:rPr lang="en-US" sz="1200" b="0" kern="100" dirty="0">
                          <a:effectLst/>
                          <a:latin typeface="微软雅黑" panose="020B0503020204020204" pitchFamily="34" charset="-122"/>
                          <a:ea typeface="微软雅黑" panose="020B0503020204020204" pitchFamily="34" charset="-122"/>
                        </a:rPr>
                        <a:t>D</a:t>
                      </a:r>
                      <a:r>
                        <a:rPr lang="zh-CN" sz="1200" b="0" kern="100" dirty="0">
                          <a:effectLst/>
                          <a:latin typeface="微软雅黑" panose="020B0503020204020204" pitchFamily="34" charset="-122"/>
                          <a:ea typeface="微软雅黑" panose="020B0503020204020204" pitchFamily="34" charset="-122"/>
                        </a:rPr>
                        <a:t>或其类似物（</a:t>
                      </a:r>
                      <a:r>
                        <a:rPr lang="zh-CN" sz="1200" b="1" kern="100" dirty="0">
                          <a:solidFill>
                            <a:srgbClr val="FF0000"/>
                          </a:solidFill>
                          <a:effectLst/>
                          <a:latin typeface="微软雅黑" panose="020B0503020204020204" pitchFamily="34" charset="-122"/>
                          <a:ea typeface="微软雅黑" panose="020B0503020204020204" pitchFamily="34" charset="-122"/>
                        </a:rPr>
                        <a:t>骨化三醇</a:t>
                      </a:r>
                      <a:r>
                        <a:rPr lang="zh-CN" sz="1200" b="0" kern="100" dirty="0">
                          <a:effectLst/>
                          <a:latin typeface="微软雅黑" panose="020B0503020204020204" pitchFamily="34" charset="-122"/>
                          <a:ea typeface="微软雅黑" panose="020B0503020204020204" pitchFamily="34" charset="-122"/>
                        </a:rPr>
                        <a:t>），目的是纠正体内活性维生素</a:t>
                      </a:r>
                      <a:r>
                        <a:rPr lang="en-US" sz="1200" b="0" kern="100" dirty="0">
                          <a:effectLst/>
                          <a:latin typeface="微软雅黑" panose="020B0503020204020204" pitchFamily="34" charset="-122"/>
                          <a:ea typeface="微软雅黑" panose="020B0503020204020204" pitchFamily="34" charset="-122"/>
                        </a:rPr>
                        <a:t>D</a:t>
                      </a:r>
                      <a:r>
                        <a:rPr lang="zh-CN" sz="1200" b="0" kern="100" dirty="0">
                          <a:effectLst/>
                          <a:latin typeface="微软雅黑" panose="020B0503020204020204" pitchFamily="34" charset="-122"/>
                          <a:ea typeface="微软雅黑" panose="020B0503020204020204" pitchFamily="34" charset="-122"/>
                        </a:rPr>
                        <a:t>生成不足，进而预防继发性甲状旁腺功能亢进，增加肠道对磷的吸收；成人低血磷性佝偻病症建议使用骨化三醇</a:t>
                      </a:r>
                      <a:r>
                        <a:rPr lang="en-US" sz="1200" b="0" kern="100" dirty="0">
                          <a:effectLst/>
                          <a:latin typeface="微软雅黑" panose="020B0503020204020204" pitchFamily="34" charset="-122"/>
                          <a:ea typeface="微软雅黑" panose="020B0503020204020204" pitchFamily="34" charset="-122"/>
                        </a:rPr>
                        <a:t>0.25</a:t>
                      </a:r>
                      <a:r>
                        <a:rPr lang="zh-CN" sz="1200" b="0" kern="100" dirty="0">
                          <a:effectLst/>
                          <a:latin typeface="微软雅黑" panose="020B0503020204020204" pitchFamily="34" charset="-122"/>
                          <a:ea typeface="微软雅黑" panose="020B0503020204020204" pitchFamily="34" charset="-122"/>
                        </a:rPr>
                        <a:t>～</a:t>
                      </a:r>
                      <a:r>
                        <a:rPr lang="en-US" sz="1200" b="0" kern="100" dirty="0">
                          <a:effectLst/>
                          <a:latin typeface="微软雅黑" panose="020B0503020204020204" pitchFamily="34" charset="-122"/>
                          <a:ea typeface="微软雅黑" panose="020B0503020204020204" pitchFamily="34" charset="-122"/>
                        </a:rPr>
                        <a:t>0.75μg/d</a:t>
                      </a:r>
                      <a:r>
                        <a:rPr lang="zh-CN" sz="1200" b="0" kern="100" dirty="0">
                          <a:effectLst/>
                          <a:latin typeface="微软雅黑" panose="020B0503020204020204" pitchFamily="34" charset="-122"/>
                          <a:ea typeface="微软雅黑" panose="020B0503020204020204" pitchFamily="34" charset="-122"/>
                        </a:rPr>
                        <a:t>。</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24919" marR="24919" marT="0" marB="0" anchor="ctr"/>
                </a:tc>
              </a:tr>
              <a:tr h="962856">
                <a:tc>
                  <a:txBody>
                    <a:bodyPr/>
                    <a:lstStyle/>
                    <a:p>
                      <a:pPr marR="76200" algn="l" fontAlgn="t" latinLnBrk="1">
                        <a:spcBef>
                          <a:spcPts val="600"/>
                        </a:spcBef>
                        <a:spcAft>
                          <a:spcPts val="0"/>
                        </a:spcAft>
                      </a:pPr>
                      <a:r>
                        <a:rPr lang="zh-CN" altLang="zh-CN" sz="1200" b="0" kern="100" dirty="0">
                          <a:effectLst/>
                          <a:latin typeface="微软雅黑" panose="020B0503020204020204" pitchFamily="34" charset="-122"/>
                          <a:ea typeface="微软雅黑" panose="020B0503020204020204" pitchFamily="34" charset="-122"/>
                        </a:rPr>
                        <a:t>《儿童</a:t>
                      </a:r>
                      <a:r>
                        <a:rPr lang="en-US" altLang="zh-CN" sz="1200" b="0" kern="100" dirty="0">
                          <a:effectLst/>
                          <a:latin typeface="微软雅黑" panose="020B0503020204020204" pitchFamily="34" charset="-122"/>
                          <a:ea typeface="微软雅黑" panose="020B0503020204020204" pitchFamily="34" charset="-122"/>
                        </a:rPr>
                        <a:t>X</a:t>
                      </a:r>
                      <a:r>
                        <a:rPr lang="zh-CN" altLang="zh-CN" sz="1200" b="0" kern="100" dirty="0">
                          <a:effectLst/>
                          <a:latin typeface="微软雅黑" panose="020B0503020204020204" pitchFamily="34" charset="-122"/>
                          <a:ea typeface="微软雅黑" panose="020B0503020204020204" pitchFamily="34" charset="-122"/>
                        </a:rPr>
                        <a:t>连锁低磷性佝偻病诊治与管理专家共识》</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24919" marR="24919" marT="0" marB="0" anchor="ctr"/>
                </a:tc>
                <a:tc>
                  <a:txBody>
                    <a:bodyPr/>
                    <a:lstStyle/>
                    <a:p>
                      <a:pPr marR="76200" algn="ctr" fontAlgn="t" latinLnBrk="1">
                        <a:spcBef>
                          <a:spcPts val="600"/>
                        </a:spcBef>
                        <a:spcAft>
                          <a:spcPts val="0"/>
                        </a:spcAft>
                      </a:pPr>
                      <a:r>
                        <a:rPr lang="en-US" altLang="zh-CN" sz="1200" b="0" kern="100" dirty="0">
                          <a:effectLst/>
                          <a:latin typeface="微软雅黑" panose="020B0503020204020204" pitchFamily="34" charset="-122"/>
                          <a:ea typeface="微软雅黑" panose="020B0503020204020204" pitchFamily="34" charset="-122"/>
                        </a:rPr>
                        <a:t>2022</a:t>
                      </a:r>
                      <a:r>
                        <a:rPr lang="zh-CN" altLang="zh-CN" sz="1200" b="0" kern="100" dirty="0">
                          <a:effectLst/>
                          <a:latin typeface="微软雅黑" panose="020B0503020204020204" pitchFamily="34" charset="-122"/>
                          <a:ea typeface="微软雅黑" panose="020B0503020204020204" pitchFamily="34" charset="-122"/>
                        </a:rPr>
                        <a:t>年</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24919" marR="24919" marT="0" marB="0" anchor="ctr"/>
                </a:tc>
                <a:tc>
                  <a:txBody>
                    <a:bodyPr/>
                    <a:lstStyle/>
                    <a:p>
                      <a:pPr marR="76200" algn="l" fontAlgn="t" latinLnBrk="1">
                        <a:spcBef>
                          <a:spcPts val="600"/>
                        </a:spcBef>
                        <a:spcAft>
                          <a:spcPts val="0"/>
                        </a:spcAft>
                      </a:pPr>
                      <a:r>
                        <a:rPr lang="zh-CN" altLang="zh-CN" sz="1200" b="0" kern="100" dirty="0">
                          <a:effectLst/>
                          <a:latin typeface="微软雅黑" panose="020B0503020204020204" pitchFamily="34" charset="-122"/>
                          <a:ea typeface="微软雅黑" panose="020B0503020204020204" pitchFamily="34" charset="-122"/>
                        </a:rPr>
                        <a:t>中华医学会儿科学分会内分泌遗传代谢学组、中国罕见病联盟、中华儿科杂志编辑委员会</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24919" marR="24919" marT="0" marB="0" anchor="ctr"/>
                </a:tc>
                <a:tc>
                  <a:txBody>
                    <a:bodyPr/>
                    <a:lstStyle/>
                    <a:p>
                      <a:pPr marR="76200" algn="l" fontAlgn="t" latinLnBrk="1">
                        <a:spcBef>
                          <a:spcPts val="600"/>
                        </a:spcBef>
                        <a:spcAft>
                          <a:spcPts val="0"/>
                        </a:spcAft>
                      </a:pPr>
                      <a:r>
                        <a:rPr lang="zh-CN" sz="1200" b="1" kern="100" dirty="0">
                          <a:solidFill>
                            <a:srgbClr val="FF0000"/>
                          </a:solidFill>
                          <a:effectLst/>
                          <a:latin typeface="微软雅黑" panose="020B0503020204020204" pitchFamily="34" charset="-122"/>
                          <a:ea typeface="微软雅黑" panose="020B0503020204020204" pitchFamily="34" charset="-122"/>
                        </a:rPr>
                        <a:t>骨化三醇</a:t>
                      </a:r>
                      <a:r>
                        <a:rPr lang="zh-CN" sz="1200" b="0" kern="100" dirty="0">
                          <a:effectLst/>
                          <a:latin typeface="微软雅黑" panose="020B0503020204020204" pitchFamily="34" charset="-122"/>
                          <a:ea typeface="微软雅黑" panose="020B0503020204020204" pitchFamily="34" charset="-122"/>
                        </a:rPr>
                        <a:t>推荐初始剂量为</a:t>
                      </a:r>
                      <a:r>
                        <a:rPr lang="en-US" sz="1200" b="0" kern="100" dirty="0">
                          <a:effectLst/>
                          <a:latin typeface="微软雅黑" panose="020B0503020204020204" pitchFamily="34" charset="-122"/>
                          <a:ea typeface="微软雅黑" panose="020B0503020204020204" pitchFamily="34" charset="-122"/>
                        </a:rPr>
                        <a:t>20~30ng/</a:t>
                      </a:r>
                      <a:r>
                        <a:rPr lang="zh-CN" sz="1200" b="0" kern="100" dirty="0">
                          <a:effectLst/>
                          <a:latin typeface="微软雅黑" panose="020B0503020204020204" pitchFamily="34" charset="-122"/>
                          <a:ea typeface="微软雅黑" panose="020B0503020204020204" pitchFamily="34" charset="-122"/>
                        </a:rPr>
                        <a:t>（</a:t>
                      </a:r>
                      <a:r>
                        <a:rPr lang="en-US" sz="1200" b="0" kern="100" dirty="0" err="1">
                          <a:effectLst/>
                          <a:latin typeface="微软雅黑" panose="020B0503020204020204" pitchFamily="34" charset="-122"/>
                          <a:ea typeface="微软雅黑" panose="020B0503020204020204" pitchFamily="34" charset="-122"/>
                        </a:rPr>
                        <a:t>kg·d</a:t>
                      </a:r>
                      <a:r>
                        <a:rPr lang="zh-CN" sz="1200" b="0" kern="100" dirty="0">
                          <a:effectLst/>
                          <a:latin typeface="微软雅黑" panose="020B0503020204020204" pitchFamily="34" charset="-122"/>
                          <a:ea typeface="微软雅黑" panose="020B0503020204020204" pitchFamily="34" charset="-122"/>
                        </a:rPr>
                        <a:t>）。随着佝偻病的逐渐恢复，骨化三醇可从起始治疗剂量减为维持量。</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24919" marR="24919" marT="0" marB="0" anchor="ctr"/>
                </a:tc>
              </a:tr>
              <a:tr h="722143">
                <a:tc>
                  <a:txBody>
                    <a:bodyPr/>
                    <a:lstStyle/>
                    <a:p>
                      <a:pPr marR="76200" algn="l" fontAlgn="t" latinLnBrk="1">
                        <a:spcBef>
                          <a:spcPts val="600"/>
                        </a:spcBef>
                        <a:spcAft>
                          <a:spcPts val="0"/>
                        </a:spcAft>
                      </a:pPr>
                      <a:r>
                        <a:rPr lang="zh-CN" altLang="zh-CN" sz="1200" b="0" kern="100" dirty="0">
                          <a:effectLst/>
                          <a:latin typeface="微软雅黑" panose="020B0503020204020204" pitchFamily="34" charset="-122"/>
                          <a:ea typeface="微软雅黑" panose="020B0503020204020204" pitchFamily="34" charset="-122"/>
                        </a:rPr>
                        <a:t>《慢性肾衰竭中西医结合诊疗指南》</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24919" marR="24919" marT="0" marB="0" anchor="ctr"/>
                </a:tc>
                <a:tc>
                  <a:txBody>
                    <a:bodyPr/>
                    <a:lstStyle/>
                    <a:p>
                      <a:pPr marR="76200" algn="ctr" fontAlgn="t" latinLnBrk="1">
                        <a:spcBef>
                          <a:spcPts val="600"/>
                        </a:spcBef>
                        <a:spcAft>
                          <a:spcPts val="0"/>
                        </a:spcAft>
                      </a:pPr>
                      <a:r>
                        <a:rPr lang="en-US" altLang="zh-CN" sz="1200" b="0" kern="100" dirty="0">
                          <a:effectLst/>
                          <a:latin typeface="微软雅黑" panose="020B0503020204020204" pitchFamily="34" charset="-122"/>
                          <a:ea typeface="微软雅黑" panose="020B0503020204020204" pitchFamily="34" charset="-122"/>
                        </a:rPr>
                        <a:t>2015</a:t>
                      </a:r>
                      <a:r>
                        <a:rPr lang="zh-CN" altLang="zh-CN" sz="1200" b="0" kern="100" dirty="0">
                          <a:effectLst/>
                          <a:latin typeface="微软雅黑" panose="020B0503020204020204" pitchFamily="34" charset="-122"/>
                          <a:ea typeface="微软雅黑" panose="020B0503020204020204" pitchFamily="34" charset="-122"/>
                        </a:rPr>
                        <a:t>年</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24919" marR="24919" marT="0" marB="0" anchor="ctr"/>
                </a:tc>
                <a:tc>
                  <a:txBody>
                    <a:bodyPr/>
                    <a:lstStyle/>
                    <a:p>
                      <a:pPr marR="76200" algn="l" fontAlgn="t" latinLnBrk="1">
                        <a:spcBef>
                          <a:spcPts val="600"/>
                        </a:spcBef>
                        <a:spcAft>
                          <a:spcPts val="0"/>
                        </a:spcAft>
                      </a:pPr>
                      <a:r>
                        <a:rPr lang="zh-CN" altLang="zh-CN" sz="1200" b="0" kern="100" dirty="0">
                          <a:effectLst/>
                          <a:latin typeface="微软雅黑" panose="020B0503020204020204" pitchFamily="34" charset="-122"/>
                          <a:ea typeface="微软雅黑" panose="020B0503020204020204" pitchFamily="34" charset="-122"/>
                        </a:rPr>
                        <a:t>中国中西医结合学会肾脏疾病专业委员会</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24919" marR="24919" marT="0" marB="0" anchor="ctr"/>
                </a:tc>
                <a:tc>
                  <a:txBody>
                    <a:bodyPr/>
                    <a:lstStyle/>
                    <a:p>
                      <a:pPr algn="l"/>
                      <a:r>
                        <a:rPr lang="zh-CN" sz="1200" b="0" kern="100" dirty="0">
                          <a:effectLst/>
                          <a:latin typeface="微软雅黑" panose="020B0503020204020204" pitchFamily="34" charset="-122"/>
                          <a:ea typeface="微软雅黑" panose="020B0503020204020204" pitchFamily="34" charset="-122"/>
                        </a:rPr>
                        <a:t>慢性肾衰竭中期应用</a:t>
                      </a:r>
                      <a:r>
                        <a:rPr lang="zh-CN" sz="1200" b="1" kern="100" dirty="0">
                          <a:solidFill>
                            <a:srgbClr val="FF0000"/>
                          </a:solidFill>
                          <a:effectLst/>
                          <a:latin typeface="微软雅黑" panose="020B0503020204020204" pitchFamily="34" charset="-122"/>
                          <a:ea typeface="微软雅黑" panose="020B0503020204020204" pitchFamily="34" charset="-122"/>
                        </a:rPr>
                        <a:t>骨化三醇</a:t>
                      </a:r>
                      <a:r>
                        <a:rPr lang="zh-CN" sz="1200" b="0" kern="100" dirty="0">
                          <a:effectLst/>
                          <a:latin typeface="微软雅黑" panose="020B0503020204020204" pitchFamily="34" charset="-122"/>
                          <a:ea typeface="微软雅黑" panose="020B0503020204020204" pitchFamily="34" charset="-122"/>
                        </a:rPr>
                        <a:t>纠正矿物质和骨代谢异常，防治慢性肾衰竭并发症。</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24919" marR="24919" marT="0" marB="0" anchor="ctr"/>
                </a:tc>
              </a:tr>
              <a:tr h="722143">
                <a:tc>
                  <a:txBody>
                    <a:bodyPr/>
                    <a:lstStyle/>
                    <a:p>
                      <a:pPr marR="76200" algn="l" fontAlgn="t" latinLnBrk="1">
                        <a:spcBef>
                          <a:spcPts val="600"/>
                        </a:spcBef>
                        <a:spcAft>
                          <a:spcPts val="0"/>
                        </a:spcAft>
                      </a:pPr>
                      <a:r>
                        <a:rPr lang="zh-CN" altLang="zh-CN" sz="1200" b="0" kern="100" dirty="0">
                          <a:effectLst/>
                          <a:latin typeface="微软雅黑" panose="020B0503020204020204" pitchFamily="34" charset="-122"/>
                          <a:ea typeface="微软雅黑" panose="020B0503020204020204" pitchFamily="34" charset="-122"/>
                        </a:rPr>
                        <a:t>《原发性骨质疏松症诊疗指南（</a:t>
                      </a:r>
                      <a:r>
                        <a:rPr lang="en-US" altLang="zh-CN" sz="1200" b="0" kern="100" dirty="0">
                          <a:effectLst/>
                          <a:latin typeface="微软雅黑" panose="020B0503020204020204" pitchFamily="34" charset="-122"/>
                          <a:ea typeface="微软雅黑" panose="020B0503020204020204" pitchFamily="34" charset="-122"/>
                        </a:rPr>
                        <a:t>2022</a:t>
                      </a:r>
                      <a:r>
                        <a:rPr lang="zh-CN" altLang="zh-CN" sz="1200" b="0" kern="100" dirty="0">
                          <a:effectLst/>
                          <a:latin typeface="微软雅黑" panose="020B0503020204020204" pitchFamily="34" charset="-122"/>
                          <a:ea typeface="微软雅黑" panose="020B0503020204020204" pitchFamily="34" charset="-122"/>
                        </a:rPr>
                        <a:t>）》</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24919" marR="24919" marT="0" marB="0" anchor="ctr"/>
                </a:tc>
                <a:tc>
                  <a:txBody>
                    <a:bodyPr/>
                    <a:lstStyle/>
                    <a:p>
                      <a:pPr marR="76200" algn="ctr" fontAlgn="t" latinLnBrk="1">
                        <a:spcBef>
                          <a:spcPts val="600"/>
                        </a:spcBef>
                        <a:spcAft>
                          <a:spcPts val="0"/>
                        </a:spcAft>
                      </a:pPr>
                      <a:r>
                        <a:rPr lang="en-US" altLang="zh-CN" sz="1200" b="0" kern="100" dirty="0">
                          <a:effectLst/>
                          <a:latin typeface="微软雅黑" panose="020B0503020204020204" pitchFamily="34" charset="-122"/>
                          <a:ea typeface="微软雅黑" panose="020B0503020204020204" pitchFamily="34" charset="-122"/>
                        </a:rPr>
                        <a:t>2022</a:t>
                      </a:r>
                      <a:r>
                        <a:rPr lang="zh-CN" altLang="zh-CN" sz="1200" b="0" kern="100" dirty="0">
                          <a:effectLst/>
                          <a:latin typeface="微软雅黑" panose="020B0503020204020204" pitchFamily="34" charset="-122"/>
                          <a:ea typeface="微软雅黑" panose="020B0503020204020204" pitchFamily="34" charset="-122"/>
                        </a:rPr>
                        <a:t>年</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24919" marR="24919" marT="0" marB="0" anchor="ctr"/>
                </a:tc>
                <a:tc>
                  <a:txBody>
                    <a:bodyPr/>
                    <a:lstStyle/>
                    <a:p>
                      <a:pPr marR="76200" algn="l" fontAlgn="t" latinLnBrk="1">
                        <a:spcBef>
                          <a:spcPts val="600"/>
                        </a:spcBef>
                        <a:spcAft>
                          <a:spcPts val="0"/>
                        </a:spcAft>
                      </a:pPr>
                      <a:r>
                        <a:rPr lang="zh-CN" altLang="zh-CN" sz="1200" b="0" kern="100" dirty="0">
                          <a:effectLst/>
                          <a:latin typeface="微软雅黑" panose="020B0503020204020204" pitchFamily="34" charset="-122"/>
                          <a:ea typeface="微软雅黑" panose="020B0503020204020204" pitchFamily="34" charset="-122"/>
                        </a:rPr>
                        <a:t>中华医学会骨质疏松和骨矿盐疾病分会</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24919" marR="24919" marT="0" marB="0" anchor="ctr"/>
                </a:tc>
                <a:tc>
                  <a:txBody>
                    <a:bodyPr/>
                    <a:lstStyle/>
                    <a:p>
                      <a:pPr marR="76200" algn="l" fontAlgn="t" latinLnBrk="1">
                        <a:spcBef>
                          <a:spcPts val="600"/>
                        </a:spcBef>
                        <a:spcAft>
                          <a:spcPts val="0"/>
                        </a:spcAft>
                      </a:pPr>
                      <a:r>
                        <a:rPr lang="zh-CN" sz="1200" b="1" kern="100" dirty="0">
                          <a:solidFill>
                            <a:srgbClr val="FF0000"/>
                          </a:solidFill>
                          <a:effectLst/>
                          <a:latin typeface="微软雅黑" panose="020B0503020204020204" pitchFamily="34" charset="-122"/>
                          <a:ea typeface="微软雅黑" panose="020B0503020204020204" pitchFamily="34" charset="-122"/>
                        </a:rPr>
                        <a:t>骨化三醇</a:t>
                      </a:r>
                      <a:r>
                        <a:rPr lang="zh-CN" sz="1200" b="0" kern="100" dirty="0">
                          <a:effectLst/>
                          <a:latin typeface="微软雅黑" panose="020B0503020204020204" pitchFamily="34" charset="-122"/>
                          <a:ea typeface="微软雅黑" panose="020B0503020204020204" pitchFamily="34" charset="-122"/>
                        </a:rPr>
                        <a:t>是防治骨质疏松症的主要药物之一；适当剂量的活性维生素</a:t>
                      </a:r>
                      <a:r>
                        <a:rPr lang="en-US" sz="1200" b="0" kern="100" dirty="0">
                          <a:effectLst/>
                          <a:latin typeface="微软雅黑" panose="020B0503020204020204" pitchFamily="34" charset="-122"/>
                          <a:ea typeface="微软雅黑" panose="020B0503020204020204" pitchFamily="34" charset="-122"/>
                        </a:rPr>
                        <a:t>D</a:t>
                      </a:r>
                      <a:r>
                        <a:rPr lang="zh-CN" sz="1200" b="0" kern="100" dirty="0">
                          <a:effectLst/>
                          <a:latin typeface="微软雅黑" panose="020B0503020204020204" pitchFamily="34" charset="-122"/>
                          <a:ea typeface="微软雅黑" panose="020B0503020204020204" pitchFamily="34" charset="-122"/>
                        </a:rPr>
                        <a:t>能促进骨形成和矿化，并抑制骨吸收；对增加骨密度有益，能增加老年人肌肉力量和平衡能力，减少跌倒的发生率，进而降低骨折风险。</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24919" marR="24919" marT="0" marB="0" anchor="ctr"/>
                </a:tc>
              </a:tr>
              <a:tr h="1203571">
                <a:tc>
                  <a:txBody>
                    <a:bodyPr/>
                    <a:lstStyle/>
                    <a:p>
                      <a:pPr marR="76200" algn="l" fontAlgn="t" latinLnBrk="1">
                        <a:spcBef>
                          <a:spcPts val="600"/>
                        </a:spcBef>
                        <a:spcAft>
                          <a:spcPts val="0"/>
                        </a:spcAft>
                      </a:pPr>
                      <a:r>
                        <a:rPr lang="zh-CN" altLang="zh-CN" sz="1200" b="0" kern="100" dirty="0">
                          <a:effectLst/>
                          <a:latin typeface="微软雅黑" panose="020B0503020204020204" pitchFamily="34" charset="-122"/>
                          <a:ea typeface="微软雅黑" panose="020B0503020204020204" pitchFamily="34" charset="-122"/>
                        </a:rPr>
                        <a:t>《甲状旁腺功能减退症临床诊疗指南》</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24919" marR="24919" marT="0" marB="0" anchor="ctr"/>
                </a:tc>
                <a:tc>
                  <a:txBody>
                    <a:bodyPr/>
                    <a:lstStyle/>
                    <a:p>
                      <a:pPr marR="76200" algn="ctr" fontAlgn="t" latinLnBrk="1">
                        <a:spcBef>
                          <a:spcPts val="600"/>
                        </a:spcBef>
                        <a:spcAft>
                          <a:spcPts val="0"/>
                        </a:spcAft>
                      </a:pPr>
                      <a:r>
                        <a:rPr lang="en-US" altLang="zh-CN" sz="1200" b="0" kern="0" dirty="0">
                          <a:effectLst/>
                          <a:latin typeface="微软雅黑" panose="020B0503020204020204" pitchFamily="34" charset="-122"/>
                          <a:ea typeface="微软雅黑" panose="020B0503020204020204" pitchFamily="34" charset="-122"/>
                        </a:rPr>
                        <a:t>2018</a:t>
                      </a:r>
                      <a:r>
                        <a:rPr lang="zh-CN" altLang="zh-CN" sz="1200" b="0" kern="0" dirty="0">
                          <a:effectLst/>
                          <a:latin typeface="微软雅黑" panose="020B0503020204020204" pitchFamily="34" charset="-122"/>
                          <a:ea typeface="微软雅黑" panose="020B0503020204020204" pitchFamily="34" charset="-122"/>
                        </a:rPr>
                        <a:t>年</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24919" marR="24919" marT="0" marB="0" anchor="ctr"/>
                </a:tc>
                <a:tc>
                  <a:txBody>
                    <a:bodyPr/>
                    <a:lstStyle/>
                    <a:p>
                      <a:pPr marR="76200" algn="l" fontAlgn="t" latinLnBrk="1">
                        <a:spcBef>
                          <a:spcPts val="600"/>
                        </a:spcBef>
                        <a:spcAft>
                          <a:spcPts val="0"/>
                        </a:spcAft>
                      </a:pPr>
                      <a:r>
                        <a:rPr lang="zh-CN" altLang="zh-CN" sz="1200" b="0" kern="0" dirty="0">
                          <a:effectLst/>
                          <a:latin typeface="微软雅黑" panose="020B0503020204020204" pitchFamily="34" charset="-122"/>
                          <a:ea typeface="微软雅黑" panose="020B0503020204020204" pitchFamily="34" charset="-122"/>
                        </a:rPr>
                        <a:t>中华医学会骨质疏松和骨矿盐疾病分会、中华医学会内分泌分会代谢性骨病学组</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24919" marR="24919" marT="0" marB="0" anchor="ctr"/>
                </a:tc>
                <a:tc>
                  <a:txBody>
                    <a:bodyPr/>
                    <a:lstStyle/>
                    <a:p>
                      <a:pPr marR="76200" algn="l" fontAlgn="t" latinLnBrk="1">
                        <a:spcBef>
                          <a:spcPts val="600"/>
                        </a:spcBef>
                        <a:spcAft>
                          <a:spcPts val="0"/>
                        </a:spcAft>
                      </a:pPr>
                      <a:r>
                        <a:rPr lang="zh-CN" sz="1200" b="0" kern="100" dirty="0">
                          <a:effectLst/>
                          <a:latin typeface="微软雅黑" panose="020B0503020204020204" pitchFamily="34" charset="-122"/>
                          <a:ea typeface="微软雅黑" panose="020B0503020204020204" pitchFamily="34" charset="-122"/>
                        </a:rPr>
                        <a:t>急性低钙血症的处理：</a:t>
                      </a:r>
                      <a:r>
                        <a:rPr lang="zh-CN" sz="1200" b="1" kern="100" dirty="0">
                          <a:solidFill>
                            <a:srgbClr val="FF0000"/>
                          </a:solidFill>
                          <a:effectLst/>
                          <a:latin typeface="微软雅黑" panose="020B0503020204020204" pitchFamily="34" charset="-122"/>
                          <a:ea typeface="微软雅黑" panose="020B0503020204020204" pitchFamily="34" charset="-122"/>
                        </a:rPr>
                        <a:t>骨化三醇</a:t>
                      </a:r>
                      <a:r>
                        <a:rPr lang="zh-CN" sz="1200" b="0" kern="100" dirty="0">
                          <a:effectLst/>
                          <a:latin typeface="微软雅黑" panose="020B0503020204020204" pitchFamily="34" charset="-122"/>
                          <a:ea typeface="微软雅黑" panose="020B0503020204020204" pitchFamily="34" charset="-122"/>
                        </a:rPr>
                        <a:t>常用剂量为</a:t>
                      </a:r>
                      <a:r>
                        <a:rPr lang="en-US" sz="1200" b="0" kern="100" dirty="0">
                          <a:effectLst/>
                          <a:latin typeface="微软雅黑" panose="020B0503020204020204" pitchFamily="34" charset="-122"/>
                          <a:ea typeface="微软雅黑" panose="020B0503020204020204" pitchFamily="34" charset="-122"/>
                        </a:rPr>
                        <a:t>0.25-2μg/d</a:t>
                      </a:r>
                      <a:r>
                        <a:rPr lang="zh-CN" sz="1200" b="0" kern="100" dirty="0">
                          <a:effectLst/>
                          <a:latin typeface="微软雅黑" panose="020B0503020204020204" pitchFamily="34" charset="-122"/>
                          <a:ea typeface="微软雅黑" panose="020B0503020204020204" pitchFamily="34" charset="-122"/>
                        </a:rPr>
                        <a:t>或更大剂量，分次口服，起效快，口服</a:t>
                      </a:r>
                      <a:r>
                        <a:rPr lang="en-US" sz="1200" b="0" kern="100" dirty="0">
                          <a:effectLst/>
                          <a:latin typeface="微软雅黑" panose="020B0503020204020204" pitchFamily="34" charset="-122"/>
                          <a:ea typeface="微软雅黑" panose="020B0503020204020204" pitchFamily="34" charset="-122"/>
                        </a:rPr>
                        <a:t>3-6h</a:t>
                      </a:r>
                      <a:r>
                        <a:rPr lang="zh-CN" sz="1200" b="0" kern="100" dirty="0">
                          <a:effectLst/>
                          <a:latin typeface="微软雅黑" panose="020B0503020204020204" pitchFamily="34" charset="-122"/>
                          <a:ea typeface="微软雅黑" panose="020B0503020204020204" pitchFamily="34" charset="-122"/>
                        </a:rPr>
                        <a:t>后血药浓度达峰值，半衰期为</a:t>
                      </a:r>
                      <a:r>
                        <a:rPr lang="en-US" sz="1200" b="0" kern="100" dirty="0">
                          <a:effectLst/>
                          <a:latin typeface="微软雅黑" panose="020B0503020204020204" pitchFamily="34" charset="-122"/>
                          <a:ea typeface="微软雅黑" panose="020B0503020204020204" pitchFamily="34" charset="-122"/>
                        </a:rPr>
                        <a:t>5-8h</a:t>
                      </a:r>
                      <a:r>
                        <a:rPr lang="zh-CN" sz="1200" b="0" kern="100" dirty="0">
                          <a:effectLst/>
                          <a:latin typeface="微软雅黑" panose="020B0503020204020204" pitchFamily="34" charset="-122"/>
                          <a:ea typeface="微软雅黑" panose="020B0503020204020204" pitchFamily="34" charset="-122"/>
                        </a:rPr>
                        <a:t>；甲状旁腺功能减退症及假性甲状旁腺功能减退症的长期治疗：骨化三醇一般服药</a:t>
                      </a:r>
                      <a:r>
                        <a:rPr lang="en-US" sz="1200" b="0" kern="100" dirty="0">
                          <a:effectLst/>
                          <a:latin typeface="微软雅黑" panose="020B0503020204020204" pitchFamily="34" charset="-122"/>
                          <a:ea typeface="微软雅黑" panose="020B0503020204020204" pitchFamily="34" charset="-122"/>
                        </a:rPr>
                        <a:t>1</a:t>
                      </a:r>
                      <a:r>
                        <a:rPr lang="zh-CN" sz="1200" b="0" kern="100" dirty="0">
                          <a:effectLst/>
                          <a:latin typeface="微软雅黑" panose="020B0503020204020204" pitchFamily="34" charset="-122"/>
                          <a:ea typeface="微软雅黑" panose="020B0503020204020204" pitchFamily="34" charset="-122"/>
                        </a:rPr>
                        <a:t>～</a:t>
                      </a:r>
                      <a:r>
                        <a:rPr lang="en-US" sz="1200" b="0" kern="100" dirty="0">
                          <a:effectLst/>
                          <a:latin typeface="微软雅黑" panose="020B0503020204020204" pitchFamily="34" charset="-122"/>
                          <a:ea typeface="微软雅黑" panose="020B0503020204020204" pitchFamily="34" charset="-122"/>
                        </a:rPr>
                        <a:t>3d</a:t>
                      </a:r>
                      <a:r>
                        <a:rPr lang="zh-CN" sz="1200" b="0" kern="100" dirty="0">
                          <a:effectLst/>
                          <a:latin typeface="微软雅黑" panose="020B0503020204020204" pitchFamily="34" charset="-122"/>
                          <a:ea typeface="微软雅黑" panose="020B0503020204020204" pitchFamily="34" charset="-122"/>
                        </a:rPr>
                        <a:t>后可见血钙上升，用量为</a:t>
                      </a:r>
                      <a:r>
                        <a:rPr lang="en-US" sz="1200" b="0" kern="100" dirty="0">
                          <a:effectLst/>
                          <a:latin typeface="微软雅黑" panose="020B0503020204020204" pitchFamily="34" charset="-122"/>
                          <a:ea typeface="微软雅黑" panose="020B0503020204020204" pitchFamily="34" charset="-122"/>
                        </a:rPr>
                        <a:t>0.25-2μg/d</a:t>
                      </a:r>
                      <a:r>
                        <a:rPr lang="zh-CN" sz="1200" b="0" kern="100" dirty="0">
                          <a:effectLst/>
                          <a:latin typeface="微软雅黑" panose="020B0503020204020204" pitchFamily="34" charset="-122"/>
                          <a:ea typeface="微软雅黑" panose="020B0503020204020204" pitchFamily="34" charset="-122"/>
                        </a:rPr>
                        <a:t>，相当于体内每日产生</a:t>
                      </a:r>
                      <a:r>
                        <a:rPr lang="en-US" sz="1200" b="0" kern="100" dirty="0">
                          <a:effectLst/>
                          <a:latin typeface="微软雅黑" panose="020B0503020204020204" pitchFamily="34" charset="-122"/>
                          <a:ea typeface="微软雅黑" panose="020B0503020204020204" pitchFamily="34" charset="-122"/>
                        </a:rPr>
                        <a:t>1,25(OH)</a:t>
                      </a:r>
                      <a:r>
                        <a:rPr lang="en-US" sz="1200" b="0" kern="100" baseline="-25000" dirty="0">
                          <a:effectLst/>
                          <a:latin typeface="微软雅黑" panose="020B0503020204020204" pitchFamily="34" charset="-122"/>
                          <a:ea typeface="微软雅黑" panose="020B0503020204020204" pitchFamily="34" charset="-122"/>
                        </a:rPr>
                        <a:t>2</a:t>
                      </a:r>
                      <a:r>
                        <a:rPr lang="en-US" sz="1200" b="0" kern="100" dirty="0">
                          <a:effectLst/>
                          <a:latin typeface="微软雅黑" panose="020B0503020204020204" pitchFamily="34" charset="-122"/>
                          <a:ea typeface="微软雅黑" panose="020B0503020204020204" pitchFamily="34" charset="-122"/>
                        </a:rPr>
                        <a:t>D</a:t>
                      </a:r>
                      <a:r>
                        <a:rPr lang="zh-CN" sz="1200" b="0" kern="100" dirty="0">
                          <a:effectLst/>
                          <a:latin typeface="微软雅黑" panose="020B0503020204020204" pitchFamily="34" charset="-122"/>
                          <a:ea typeface="微软雅黑" panose="020B0503020204020204" pitchFamily="34" charset="-122"/>
                        </a:rPr>
                        <a:t>的量，必要时每日用量可超过</a:t>
                      </a:r>
                      <a:r>
                        <a:rPr lang="en-US" sz="1200" b="0" kern="100" dirty="0">
                          <a:effectLst/>
                          <a:latin typeface="微软雅黑" panose="020B0503020204020204" pitchFamily="34" charset="-122"/>
                          <a:ea typeface="微软雅黑" panose="020B0503020204020204" pitchFamily="34" charset="-122"/>
                        </a:rPr>
                        <a:t>2μg</a:t>
                      </a:r>
                      <a:r>
                        <a:rPr lang="zh-CN" sz="1200" b="0" kern="100" dirty="0">
                          <a:effectLst/>
                          <a:latin typeface="微软雅黑" panose="020B0503020204020204" pitchFamily="34" charset="-122"/>
                          <a:ea typeface="微软雅黑" panose="020B0503020204020204" pitchFamily="34" charset="-122"/>
                        </a:rPr>
                        <a:t>，如每日用量大于</a:t>
                      </a:r>
                      <a:r>
                        <a:rPr lang="en-US" sz="1200" b="0" kern="100" dirty="0">
                          <a:effectLst/>
                          <a:latin typeface="微软雅黑" panose="020B0503020204020204" pitchFamily="34" charset="-122"/>
                          <a:ea typeface="微软雅黑" panose="020B0503020204020204" pitchFamily="34" charset="-122"/>
                        </a:rPr>
                        <a:t>0.75μg</a:t>
                      </a:r>
                      <a:r>
                        <a:rPr lang="zh-CN" sz="1200" b="0" kern="100" dirty="0">
                          <a:effectLst/>
                          <a:latin typeface="微软雅黑" panose="020B0503020204020204" pitchFamily="34" charset="-122"/>
                          <a:ea typeface="微软雅黑" panose="020B0503020204020204" pitchFamily="34" charset="-122"/>
                        </a:rPr>
                        <a:t>，则需分次服用。</a:t>
                      </a:r>
                      <a:endParaRPr lang="zh-CN" sz="1200" b="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24919" marR="24919" marT="0" marB="0" anchor="ct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p:txBody>
          <a:bodyPr vert="horz" lIns="91440" tIns="45720" rIns="91440" bIns="45720" rtlCol="0" anchor="t">
            <a:noAutofit/>
          </a:bodyPr>
          <a:lstStyle/>
          <a:p>
            <a:pPr lvl="0" algn="l">
              <a:buClrTx/>
              <a:buSzTx/>
              <a:buFontTx/>
            </a:pPr>
            <a:r>
              <a:rPr lang="zh-CN" altLang="en-US">
                <a:latin typeface="微软雅黑" panose="020B0503020204020204" pitchFamily="34" charset="-122"/>
                <a:ea typeface="微软雅黑" panose="020B0503020204020204" pitchFamily="34" charset="-122"/>
                <a:sym typeface="+mn-ea"/>
              </a:rPr>
              <a:t>创新性</a:t>
            </a:r>
            <a:endParaRPr lang="zh-CN" altLang="en-US">
              <a:latin typeface="微软雅黑" panose="020B0503020204020204" pitchFamily="34" charset="-122"/>
              <a:ea typeface="微软雅黑" panose="020B0503020204020204" pitchFamily="34" charset="-122"/>
              <a:sym typeface="+mn-ea"/>
            </a:endParaRPr>
          </a:p>
        </p:txBody>
      </p:sp>
      <p:sp>
        <p:nvSpPr>
          <p:cNvPr id="6" name="Rectangle 34"/>
          <p:cNvSpPr/>
          <p:nvPr>
            <p:custDataLst>
              <p:tags r:id="rId2"/>
            </p:custDataLst>
          </p:nvPr>
        </p:nvSpPr>
        <p:spPr>
          <a:xfrm>
            <a:off x="692997" y="1399822"/>
            <a:ext cx="4883573" cy="938883"/>
          </a:xfrm>
          <a:prstGeom prst="rect">
            <a:avLst/>
          </a:prstGeom>
          <a:solidFill>
            <a:srgbClr val="0070C0"/>
          </a:solidFill>
          <a:ln w="9525" cap="rnd" cmpd="sng" algn="ctr">
            <a:noFill/>
            <a:prstDash val="solid"/>
            <a:round/>
            <a:tailEnd type="triangle" w="lg" len="lg"/>
          </a:ln>
          <a:effectLst/>
        </p:spPr>
        <p:txBody>
          <a:bodyPr rtlCol="0" anchor="ctr"/>
          <a:lstStyle/>
          <a:p>
            <a:pPr algn="ctr" defTabSz="914400"/>
            <a:r>
              <a:rPr lang="zh-CN" altLang="en-US"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rPr>
              <a:t>主要创新点</a:t>
            </a:r>
            <a:endParaRPr lang="zh-CN" altLang="en-US"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endParaRPr>
          </a:p>
        </p:txBody>
      </p:sp>
      <p:sp>
        <p:nvSpPr>
          <p:cNvPr id="7" name="Rectangle 34"/>
          <p:cNvSpPr/>
          <p:nvPr>
            <p:custDataLst>
              <p:tags r:id="rId3"/>
            </p:custDataLst>
          </p:nvPr>
        </p:nvSpPr>
        <p:spPr>
          <a:xfrm>
            <a:off x="694267" y="2338704"/>
            <a:ext cx="4881033" cy="3847607"/>
          </a:xfrm>
          <a:prstGeom prst="rect">
            <a:avLst/>
          </a:prstGeom>
          <a:solidFill>
            <a:schemeClr val="accent1">
              <a:lumMod val="20000"/>
              <a:lumOff val="80000"/>
            </a:schemeClr>
          </a:solidFill>
          <a:ln w="9525" cap="rnd" cmpd="sng" algn="ctr">
            <a:solidFill>
              <a:schemeClr val="bg2">
                <a:lumMod val="40000"/>
                <a:lumOff val="60000"/>
              </a:schemeClr>
            </a:solidFill>
            <a:prstDash val="solid"/>
            <a:round/>
            <a:tailEnd type="triangle" w="lg" len="lg"/>
          </a:ln>
          <a:effectLst/>
        </p:spPr>
        <p:txBody>
          <a:bodyPr rtlCol="0" anchor="ctr"/>
          <a:lstStyle/>
          <a:p>
            <a:pPr marL="171450" indent="-171450" algn="l">
              <a:lnSpc>
                <a:spcPct val="200000"/>
              </a:lnSpc>
              <a:buClrTx/>
              <a:buSzTx/>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rPr>
              <a:t>本品为国家“</a:t>
            </a:r>
            <a:r>
              <a:rPr lang="zh-CN" altLang="en-US" sz="1600" b="1" dirty="0">
                <a:solidFill>
                  <a:srgbClr val="FF0000"/>
                </a:solidFill>
                <a:latin typeface="微软雅黑" panose="020B0503020204020204" pitchFamily="34" charset="-122"/>
                <a:ea typeface="微软雅黑" panose="020B0503020204020204" pitchFamily="34" charset="-122"/>
              </a:rPr>
              <a:t>第二批鼓励研发申报儿童药品</a:t>
            </a:r>
            <a:r>
              <a:rPr lang="zh-CN" altLang="en-US" sz="1600" dirty="0">
                <a:latin typeface="微软雅黑" panose="020B0503020204020204" pitchFamily="34" charset="-122"/>
                <a:ea typeface="微软雅黑" panose="020B0503020204020204" pitchFamily="34" charset="-122"/>
              </a:rPr>
              <a:t>”</a:t>
            </a:r>
            <a:endParaRPr lang="en-US" altLang="zh-CN" sz="1600" dirty="0">
              <a:latin typeface="微软雅黑" panose="020B0503020204020204" pitchFamily="34" charset="-122"/>
              <a:ea typeface="微软雅黑" panose="020B0503020204020204" pitchFamily="34" charset="-122"/>
            </a:endParaRPr>
          </a:p>
          <a:p>
            <a:pPr marL="171450" indent="-171450" algn="l">
              <a:lnSpc>
                <a:spcPct val="200000"/>
              </a:lnSpc>
              <a:buClrTx/>
              <a:buSzTx/>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rPr>
              <a:t>骨化三醇为人体内源性活性物质，不需肝肾活化，直接与受体结合发挥药效作用，安全性高、疗效确切</a:t>
            </a:r>
            <a:endParaRPr lang="en-US" altLang="zh-CN" sz="1600" dirty="0">
              <a:latin typeface="微软雅黑" panose="020B0503020204020204" pitchFamily="34" charset="-122"/>
              <a:ea typeface="微软雅黑" panose="020B0503020204020204" pitchFamily="34" charset="-122"/>
            </a:endParaRPr>
          </a:p>
          <a:p>
            <a:pPr marL="171450" indent="-171450" algn="l">
              <a:lnSpc>
                <a:spcPct val="200000"/>
              </a:lnSpc>
              <a:buClrTx/>
              <a:buSzTx/>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rPr>
              <a:t>避免常规维生素</a:t>
            </a:r>
            <a:r>
              <a:rPr lang="en-US" altLang="zh-CN" sz="1600" dirty="0">
                <a:latin typeface="微软雅黑" panose="020B0503020204020204" pitchFamily="34" charset="-122"/>
                <a:ea typeface="微软雅黑" panose="020B0503020204020204" pitchFamily="34" charset="-122"/>
              </a:rPr>
              <a:t>D</a:t>
            </a:r>
            <a:r>
              <a:rPr lang="zh-CN" altLang="en-US" sz="1600" dirty="0">
                <a:latin typeface="微软雅黑" panose="020B0503020204020204" pitchFamily="34" charset="-122"/>
                <a:ea typeface="微软雅黑" panose="020B0503020204020204" pitchFamily="34" charset="-122"/>
              </a:rPr>
              <a:t>、阿法骨化醇等治疗不足，对骨质疏松、佝偻病、慢性肾功能衰竭、甲状旁腺功能低下、</a:t>
            </a:r>
            <a:r>
              <a:rPr lang="en-US" altLang="zh-CN" sz="1600" dirty="0">
                <a:latin typeface="微软雅黑" panose="020B0503020204020204" pitchFamily="34" charset="-122"/>
                <a:ea typeface="微软雅黑" panose="020B0503020204020204" pitchFamily="34" charset="-122"/>
              </a:rPr>
              <a:t>1α</a:t>
            </a:r>
            <a:r>
              <a:rPr lang="zh-CN" altLang="en-US" sz="1600" dirty="0">
                <a:latin typeface="微软雅黑" panose="020B0503020204020204" pitchFamily="34" charset="-122"/>
                <a:ea typeface="微软雅黑" panose="020B0503020204020204" pitchFamily="34" charset="-122"/>
              </a:rPr>
              <a:t>羟化酶缺乏等患者具有显著治疗优势</a:t>
            </a:r>
            <a:endParaRPr lang="zh-CN" altLang="en-US" sz="1600" dirty="0">
              <a:latin typeface="微软雅黑" panose="020B0503020204020204" pitchFamily="34" charset="-122"/>
              <a:ea typeface="微软雅黑" panose="020B0503020204020204" pitchFamily="34" charset="-122"/>
            </a:endParaRPr>
          </a:p>
        </p:txBody>
      </p:sp>
      <p:sp>
        <p:nvSpPr>
          <p:cNvPr id="8" name="Rectangle 34"/>
          <p:cNvSpPr/>
          <p:nvPr>
            <p:custDataLst>
              <p:tags r:id="rId4"/>
            </p:custDataLst>
          </p:nvPr>
        </p:nvSpPr>
        <p:spPr>
          <a:xfrm>
            <a:off x="6656705" y="1399822"/>
            <a:ext cx="4712970" cy="938883"/>
          </a:xfrm>
          <a:prstGeom prst="rect">
            <a:avLst/>
          </a:prstGeom>
          <a:solidFill>
            <a:srgbClr val="0070C0"/>
          </a:solidFill>
          <a:ln w="9525" cap="rnd" cmpd="sng" algn="ctr">
            <a:noFill/>
            <a:prstDash val="solid"/>
            <a:round/>
            <a:tailEnd type="triangle" w="lg" len="lg"/>
          </a:ln>
          <a:effectLst/>
        </p:spPr>
        <p:txBody>
          <a:bodyPr rtlCol="0" anchor="ctr"/>
          <a:lstStyle/>
          <a:p>
            <a:pPr algn="ctr" defTabSz="914400"/>
            <a:r>
              <a:rPr lang="zh-CN" altLang="en-US"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rPr>
              <a:t>创新带来的患者获益</a:t>
            </a:r>
            <a:endParaRPr lang="zh-CN" altLang="en-US" b="1" kern="0" dirty="0">
              <a:solidFill>
                <a:schemeClr val="bg1"/>
              </a:solidFill>
              <a:latin typeface="微软雅黑" panose="020B0503020204020204" pitchFamily="34" charset="-122"/>
              <a:ea typeface="微软雅黑" panose="020B0503020204020204" pitchFamily="34" charset="-122"/>
              <a:cs typeface="Arial" panose="020B0604020202020204" pitchFamily="34" charset="0"/>
              <a:sym typeface="Garamond" panose="02020404030301010803" pitchFamily="18" charset="0"/>
            </a:endParaRPr>
          </a:p>
        </p:txBody>
      </p:sp>
      <p:sp>
        <p:nvSpPr>
          <p:cNvPr id="9" name="Rectangle 34"/>
          <p:cNvSpPr/>
          <p:nvPr>
            <p:custDataLst>
              <p:tags r:id="rId5"/>
            </p:custDataLst>
          </p:nvPr>
        </p:nvSpPr>
        <p:spPr>
          <a:xfrm>
            <a:off x="6656705" y="2338705"/>
            <a:ext cx="4711700" cy="3847606"/>
          </a:xfrm>
          <a:prstGeom prst="rect">
            <a:avLst/>
          </a:prstGeom>
          <a:solidFill>
            <a:schemeClr val="accent1">
              <a:lumMod val="20000"/>
              <a:lumOff val="80000"/>
            </a:schemeClr>
          </a:solidFill>
          <a:ln w="9525" cap="rnd" cmpd="sng" algn="ctr">
            <a:solidFill>
              <a:schemeClr val="bg2">
                <a:lumMod val="40000"/>
                <a:lumOff val="60000"/>
              </a:schemeClr>
            </a:solidFill>
            <a:prstDash val="solid"/>
            <a:round/>
            <a:tailEnd type="triangle" w="lg" len="lg"/>
          </a:ln>
          <a:effectLst/>
        </p:spPr>
        <p:txBody>
          <a:bodyPr rtlCol="0" anchor="ctr"/>
          <a:lstStyle/>
          <a:p>
            <a:pPr marL="171450" indent="-171450" algn="l">
              <a:lnSpc>
                <a:spcPct val="150000"/>
              </a:lnSpc>
              <a:buClrTx/>
              <a:buSzTx/>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本品为“第二批鼓励研发申报儿童药品”，填补国内空白，</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制定儿童用法用量</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，满足临床根据患者体重、病情、治疗效果个体化调整剂量；</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gn="l">
              <a:lnSpc>
                <a:spcPct val="150000"/>
              </a:lnSpc>
              <a:buClrTx/>
              <a:buSzTx/>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解决儿童、老人胶丸吞咽困难；无需专业人员给药，无穿刺之痛，</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提高患者依从性</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gn="l">
              <a:lnSpc>
                <a:spcPct val="150000"/>
              </a:lnSpc>
              <a:buClrTx/>
              <a:buSzTx/>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药效</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不受肝、肾功能影响</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a:p>
            <a:pPr marL="171450" indent="-171450" algn="l">
              <a:lnSpc>
                <a:spcPct val="150000"/>
              </a:lnSpc>
              <a:buClrTx/>
              <a:buSzTx/>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尤其适用于儿童、老人及需长期给药的骨质疏松患者</a:t>
            </a:r>
            <a:endParaRPr lang="zh-CN" altLang="en-US" sz="16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0" name="右箭头 9"/>
          <p:cNvSpPr/>
          <p:nvPr/>
        </p:nvSpPr>
        <p:spPr>
          <a:xfrm>
            <a:off x="5718175" y="3429000"/>
            <a:ext cx="891540" cy="69532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Tree>
  </p:cSld>
  <p:clrMapOvr>
    <a:masterClrMapping/>
  </p:clrMapOvr>
</p:sld>
</file>

<file path=ppt/tags/tag1.xml><?xml version="1.0" encoding="utf-8"?>
<p:tagLst xmlns:p="http://schemas.openxmlformats.org/presentationml/2006/main">
  <p:tag name="THINKCELLSHAPEDONOTDELETE" val="thinkcellActiveDocDoNotDelete"/>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UNIT_TABLE_BEAUTIFY" val="smartTable{378075a1-3ca6-4276-af95-dac967f363e3}"/>
  <p:tag name="TABLE_ENDDRAG_ORIGIN_RECT" val="403*254"/>
  <p:tag name="TABLE_ENDDRAG_RECT" val="29*160*403*254"/>
</p:tagLst>
</file>

<file path=ppt/tags/tag16.xml><?xml version="1.0" encoding="utf-8"?>
<p:tagLst xmlns:p="http://schemas.openxmlformats.org/presentationml/2006/main">
  <p:tag name="KSO_WM_UNIT_TABLE_BEAUTIFY" val="smartTable{ec8762d6-3583-40ad-ad06-8187c5116196}"/>
  <p:tag name="TABLE_ENDDRAG_ORIGIN_RECT" val="459*254"/>
  <p:tag name="TABLE_ENDDRAG_RECT" val="454*160*459*254"/>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THINKCELLSHAPEDONOTDELETE" val="tdYgGAQhOU0KQt.pZeu7A7Q"/>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THINKCELLSHAPEDONOTDELETE" val="thinkcellActiveDocDoNotDelete"/>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8.xml><?xml version="1.0" encoding="utf-8"?>
<p:tagLst xmlns:p="http://schemas.openxmlformats.org/presentationml/2006/main">
  <p:tag name="KSO_WPP_MARK_KEY" val="b6c4b4c2-cafa-49b3-a856-3577ba31e136"/>
  <p:tag name="COMMONDATA" val="eyJoZGlkIjoiZDE3NmNjODFjOTFkMzc3YjQzNTU1YTEzZDhkODJkODQifQ=="/>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Front cover">
  <a:themeElements>
    <a:clrScheme name="中外製薬共通カラー 2021 v3">
      <a:dk1>
        <a:sysClr val="windowText" lastClr="000000"/>
      </a:dk1>
      <a:lt1>
        <a:sysClr val="window" lastClr="FFFFFF"/>
      </a:lt1>
      <a:dk2>
        <a:srgbClr val="878788"/>
      </a:dk2>
      <a:lt2>
        <a:srgbClr val="C8C8C9"/>
      </a:lt2>
      <a:accent1>
        <a:srgbClr val="005EB8"/>
      </a:accent1>
      <a:accent2>
        <a:srgbClr val="32C8F0"/>
      </a:accent2>
      <a:accent3>
        <a:srgbClr val="0B875A"/>
      </a:accent3>
      <a:accent4>
        <a:srgbClr val="7E2D9B"/>
      </a:accent4>
      <a:accent5>
        <a:srgbClr val="FFA400"/>
      </a:accent5>
      <a:accent6>
        <a:srgbClr val="E60055"/>
      </a:accent6>
      <a:hlink>
        <a:srgbClr val="0563C1"/>
      </a:hlink>
      <a:folHlink>
        <a:srgbClr val="00FFFF"/>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ront cover (picture)">
  <a:themeElements>
    <a:clrScheme name="Chugai Color Set">
      <a:dk1>
        <a:sysClr val="windowText" lastClr="000000"/>
      </a:dk1>
      <a:lt1>
        <a:sysClr val="window" lastClr="FFFFFF"/>
      </a:lt1>
      <a:dk2>
        <a:srgbClr val="878788"/>
      </a:dk2>
      <a:lt2>
        <a:srgbClr val="C8C8C9"/>
      </a:lt2>
      <a:accent1>
        <a:srgbClr val="005EB8"/>
      </a:accent1>
      <a:accent2>
        <a:srgbClr val="4DCFED"/>
      </a:accent2>
      <a:accent3>
        <a:srgbClr val="0B9D70"/>
      </a:accent3>
      <a:accent4>
        <a:srgbClr val="7E2D9B"/>
      </a:accent4>
      <a:accent5>
        <a:srgbClr val="FFA400"/>
      </a:accent5>
      <a:accent6>
        <a:srgbClr val="FC1255"/>
      </a:accent6>
      <a:hlink>
        <a:srgbClr val="15B1D5"/>
      </a:hlink>
      <a:folHlink>
        <a:srgbClr val="7E2D9B"/>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ernal">
  <a:themeElements>
    <a:clrScheme name="Chugai Color Set">
      <a:dk1>
        <a:sysClr val="windowText" lastClr="000000"/>
      </a:dk1>
      <a:lt1>
        <a:sysClr val="window" lastClr="FFFFFF"/>
      </a:lt1>
      <a:dk2>
        <a:srgbClr val="878788"/>
      </a:dk2>
      <a:lt2>
        <a:srgbClr val="C8C8C9"/>
      </a:lt2>
      <a:accent1>
        <a:srgbClr val="005EB8"/>
      </a:accent1>
      <a:accent2>
        <a:srgbClr val="4DCFED"/>
      </a:accent2>
      <a:accent3>
        <a:srgbClr val="0B9D70"/>
      </a:accent3>
      <a:accent4>
        <a:srgbClr val="7E2D9B"/>
      </a:accent4>
      <a:accent5>
        <a:srgbClr val="FFA400"/>
      </a:accent5>
      <a:accent6>
        <a:srgbClr val="FC1255"/>
      </a:accent6>
      <a:hlink>
        <a:srgbClr val="15B1D5"/>
      </a:hlink>
      <a:folHlink>
        <a:srgbClr val="7E2D9B"/>
      </a:folHlink>
    </a:clrScheme>
    <a:fontScheme name="ユーザー定義 1">
      <a:majorFont>
        <a:latin typeface="游ゴシック"/>
        <a:ea typeface="游ゴシック"/>
        <a:cs typeface=""/>
      </a:majorFont>
      <a:minorFont>
        <a:latin typeface="游ゴシック"/>
        <a:ea typeface="游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onfidential">
  <a:themeElements>
    <a:clrScheme name="Chugai Color Set">
      <a:dk1>
        <a:sysClr val="windowText" lastClr="000000"/>
      </a:dk1>
      <a:lt1>
        <a:sysClr val="window" lastClr="FFFFFF"/>
      </a:lt1>
      <a:dk2>
        <a:srgbClr val="878788"/>
      </a:dk2>
      <a:lt2>
        <a:srgbClr val="C8C8C9"/>
      </a:lt2>
      <a:accent1>
        <a:srgbClr val="005EB8"/>
      </a:accent1>
      <a:accent2>
        <a:srgbClr val="4DCFED"/>
      </a:accent2>
      <a:accent3>
        <a:srgbClr val="0B9D70"/>
      </a:accent3>
      <a:accent4>
        <a:srgbClr val="7E2D9B"/>
      </a:accent4>
      <a:accent5>
        <a:srgbClr val="FFA400"/>
      </a:accent5>
      <a:accent6>
        <a:srgbClr val="FC1255"/>
      </a:accent6>
      <a:hlink>
        <a:srgbClr val="15B1D5"/>
      </a:hlink>
      <a:folHlink>
        <a:srgbClr val="7E2D9B"/>
      </a:folHlink>
    </a:clrScheme>
    <a:fontScheme name="ユーザー定義 1">
      <a:majorFont>
        <a:latin typeface="游ゴシック"/>
        <a:ea typeface="游ゴシック"/>
        <a:cs typeface=""/>
      </a:majorFont>
      <a:minorFont>
        <a:latin typeface="游ゴシック"/>
        <a:ea typeface="游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Strictly Confidential">
  <a:themeElements>
    <a:clrScheme name="Chugai Color Set">
      <a:dk1>
        <a:sysClr val="windowText" lastClr="000000"/>
      </a:dk1>
      <a:lt1>
        <a:sysClr val="window" lastClr="FFFFFF"/>
      </a:lt1>
      <a:dk2>
        <a:srgbClr val="878788"/>
      </a:dk2>
      <a:lt2>
        <a:srgbClr val="C8C8C9"/>
      </a:lt2>
      <a:accent1>
        <a:srgbClr val="005EB8"/>
      </a:accent1>
      <a:accent2>
        <a:srgbClr val="4DCFED"/>
      </a:accent2>
      <a:accent3>
        <a:srgbClr val="0B9D70"/>
      </a:accent3>
      <a:accent4>
        <a:srgbClr val="7E2D9B"/>
      </a:accent4>
      <a:accent5>
        <a:srgbClr val="FFA400"/>
      </a:accent5>
      <a:accent6>
        <a:srgbClr val="FC1255"/>
      </a:accent6>
      <a:hlink>
        <a:srgbClr val="15B1D5"/>
      </a:hlink>
      <a:folHlink>
        <a:srgbClr val="7E2D9B"/>
      </a:folHlink>
    </a:clrScheme>
    <a:fontScheme name="ユーザー定義 1">
      <a:majorFont>
        <a:latin typeface="游ゴシック"/>
        <a:ea typeface="游ゴシック"/>
        <a:cs typeface=""/>
      </a:majorFont>
      <a:minorFont>
        <a:latin typeface="游ゴシック"/>
        <a:ea typeface="游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7.xml"/></Relationships>
</file>

<file path=customXml/item1.xml>��< ? m s o - c o n t e n t T y p e ? > < F o r m T e m p l a t e s   x m l n s = " h t t p : / / s c h e m a s . m i c r o s o f t . c o m / s h a r e p o i n t / v 3 / c o n t e n t t y p e / f o r m s " > < D i s p l a y > D o c u m e n t L i b r a r y F o r m < / D i s p l a y > < E d i t > D o c u m e n t L i b r a r y F o r m < / E d i t > < N e w > D o c u m e n t L i b r a r y F o r m < / N e w > < / F o r m T e m p l a t e s > 
</file>

<file path=customXml/item2.xml>��< ? x m l   v e r s i o n = " 1 . 0 " ? > < c t : c o n t e n t T y p e S c h e m a   c t : _ = " "   m a : _ = " "   m a : c o n t e n t T y p e N a m e = " �0�0�0�0�0�0"   m a : c o n t e n t T y p e I D = " 0 x 0 1 0 1 0 0 9 7 3 4 F 5 A 4 B C 9 5 D 5 4 4 9 8 8 4 9 9 8 F C 5 F 4 3 0 9 B "   m a : c o n t e n t T y p e V e r s i o n = " 1 2 "   m a : c o n t e n t T y p e D e s c r i p t i o n = " �eW0D0�0�0�0�0�0�0�0\ObW0~0Y00"   m a : c o n t e n t T y p e S c o p e = " "   m a : v e r s i o n I D = " d 2 0 a 6 f f c 1 7 f 9 9 6 a 9 c a 0 e d e d 5 b 9 1 5 6 0 e 8 "   x m l n s : c t = " h t t p : / / s c h e m a s . m i c r o s o f t . c o m / o f f i c e / 2 0 0 6 / m e t a d a t a / c o n t e n t T y p e "   x m l n s : m a = " h t t p : / / s c h e m a s . m i c r o s o f t . c o m / o f f i c e / 2 0 0 6 / m e t a d a t a / p r o p e r t i e s / m e t a A t t r i b u t e s " >  
 < x s d : s c h e m a   t a r g e t N a m e s p a c e = " h t t p : / / s c h e m a s . m i c r o s o f t . c o m / o f f i c e / 2 0 0 6 / m e t a d a t a / p r o p e r t i e s "   m a : r o o t = " t r u e "   m a : f i e l d s I D = " 6 b 7 5 4 c b 6 6 6 b 8 e e e d e d 4 4 9 e 2 2 8 0 1 f 7 8 8 7 "   n s 3 : _ = " "   n s 4 : _ = " "   x m l n s : x s d = " h t t p : / / w w w . w 3 . o r g / 2 0 0 1 / X M L S c h e m a "   x m l n s : x s = " h t t p : / / w w w . w 3 . o r g / 2 0 0 1 / X M L S c h e m a "   x m l n s : p = " h t t p : / / s c h e m a s . m i c r o s o f t . c o m / o f f i c e / 2 0 0 6 / m e t a d a t a / p r o p e r t i e s "   x m l n s : n s 3 = " e 2 2 5 8 8 5 9 - d b e 5 - 4 e 9 5 - 8 6 4 0 - d b 9 a d a 3 f 8 4 e 0 "   x m l n s : n s 4 = " e 9 e c 7 b 4 e - 8 3 a 7 - 4 6 e f - 9 3 3 a - 6 b a a 5 b 6 c 2 e 2 b " >  
 < x s d : i m p o r t   n a m e s p a c e = " e 2 2 5 8 8 5 9 - d b e 5 - 4 e 9 5 - 8 6 4 0 - d b 9 a d a 3 f 8 4 e 0 " / >  
 < x s d : i m p o r t   n a m e s p a c e = " e 9 e c 7 b 4 e - 8 3 a 7 - 4 6 e f - 9 3 3 a - 6 b a a 5 b 6 c 2 e 2 b " / >  
 < x s d : e l e m e n t   n a m e = " p r o p e r t i e s " >  
 < x s d : c o m p l e x T y p e >  
 < x s d : s e q u e n c e >  
 < x s d : e l e m e n t   n a m e = " d o c u m e n t M a n a g e m e n t " >  
 < x s d : c o m p l e x T y p e >  
 < x s d : a l l >  
 < x s d : e l e m e n t   r e f = " n s 3 : M e d i a S e r v i c e M e t a d a t a "   m i n O c c u r s = " 0 " / >  
 < x s d : e l e m e n t   r e f = " n s 3 : M e d i a S e r v i c e F a s t M e t a d a t a "   m i n O c c u r s = " 0 " / >  
 < x s d : e l e m e n t   r e f = " n s 3 : M e d i a S e r v i c e D a t e T a k e n "   m i n O c c u r s = " 0 " / >  
 < x s d : e l e m e n t   r e f = " n s 3 : M e d i a S e r v i c e A u t o T a g s "   m i n O c c u r s = " 0 " / >  
 < x s d : e l e m e n t   r e f = " n s 3 : M e d i a S e r v i c e O C R "   m i n O c c u r s = " 0 " / >  
 < x s d : e l e m e n t   r e f = " n s 3 : M e d i a S e r v i c e E v e n t H a s h C o d e "   m i n O c c u r s = " 0 " / >  
 < x s d : e l e m e n t   r e f = " n s 3 : M e d i a S e r v i c e G e n e r a t i o n T i m e "   m i n O c c u r s = " 0 " / >  
 < x s d : e l e m e n t   r e f = " n s 4 : S h a r e d W i t h U s e r s "   m i n O c c u r s = " 0 " / >  
 < x s d : e l e m e n t   r e f = " n s 4 : S h a r e d W i t h D e t a i l s "   m i n O c c u r s = " 0 " / >  
 < x s d : e l e m e n t   r e f = " n s 4 : S h a r i n g H i n t H a s h "   m i n O c c u r s = " 0 " / >  
 < x s d : e l e m e n t   r e f = " n s 3 : M e d i a S e r v i c e A u t o K e y P o i n t s "   m i n O c c u r s = " 0 " / >  
 < x s d : e l e m e n t   r e f = " n s 3 : M e d i a S e r v i c e K e y P o i n t s "   m i n O c c u r s = " 0 " / >  
 < / x s d : a l l >  
 < / x s d : c o m p l e x T y p e >  
 < / x s d : e l e m e n t >  
 < / x s d : s e q u e n c e >  
 < / x s d : c o m p l e x T y p e >  
 < / x s d : e l e m e n t >  
 < / x s d : s c h e m a >  
 < x s d : s c h e m a   t a r g e t N a m e s p a c e = " e 2 2 5 8 8 5 9 - d b e 5 - 4 e 9 5 - 8 6 4 0 - d b 9 a d a 3 f 8 4 e 0 "   e l e m e n t F o r m D e f a u l t = " q u a l i f i e d "   x m l n s : x s d = " h t t p : / / w w w . w 3 . o r g / 2 0 0 1 / X M L S c h e m a "   x m l n s : x s = " h t t p : / / w w w . w 3 . o r g / 2 0 0 1 / X M L S c h e m a "   x m l n s : d m s = " h t t p : / / s c h e m a s . m i c r o s o f t . c o m / o f f i c e / 2 0 0 6 / d o c u m e n t M a n a g e m e n t / t y p e s "   x m l n s : p c = " h t t p : / / s c h e m a s . m i c r o s o f t . c o m / o f f i c e / i n f o p a t h / 2 0 0 7 / P a r t n e r C o n t r o l s " >  
 < x s d : i m p o r t   n a m e s p a c e = " h t t p : / / s c h e m a s . m i c r o s o f t . c o m / o f f i c e / 2 0 0 6 / d o c u m e n t M a n a g e m e n t / t y p e s " / >  
 < x s d : i m p o r t   n a m e s p a c e = " h t t p : / / s c h e m a s . m i c r o s o f t . c o m / o f f i c e / i n f o p a t h / 2 0 0 7 / P a r t n e r C o n t r o l s " / >  
 < x s d : e l e m e n t   n a m e = " M e d i a S e r v i c e M e t a d a t a "   m a : i n d e x = " 8 "   n i l l a b l e = " t r u e "   m a : d i s p l a y N a m e = " M e d i a S e r v i c e M e t a d a t a "   m a : h i d d e n = " t r u e "   m a : i n t e r n a l N a m e = " M e d i a S e r v i c e M e t a d a t a "   m a : r e a d O n l y = " t r u e " >  
 < x s d : s i m p l e T y p e >  
 < x s d : r e s t r i c t i o n   b a s e = " d m s : N o t e " / >  
 < / x s d : s i m p l e T y p e >  
 < / x s d : e l e m e n t >  
 < x s d : e l e m e n t   n a m e = " M e d i a S e r v i c e F a s t M e t a d a t a "   m a : i n d e x = " 9 "   n i l l a b l e = " t r u e "   m a : d i s p l a y N a m e = " M e d i a S e r v i c e F a s t M e t a d a t a "   m a : h i d d e n = " t r u e "   m a : i n t e r n a l N a m e = " M e d i a S e r v i c e F a s t M e t a d a t a "   m a : r e a d O n l y = " t r u e " >  
 < x s d : s i m p l e T y p e >  
 < x s d : r e s t r i c t i o n   b a s e = " d m s : N o t e " / >  
 < / x s d : s i m p l e T y p e >  
 < / x s d : e l e m e n t >  
 < x s d : e l e m e n t   n a m e = " M e d i a S e r v i c e D a t e T a k e n "   m a : i n d e x = " 1 0 "   n i l l a b l e = " t r u e "   m a : d i s p l a y N a m e = " M e d i a S e r v i c e D a t e T a k e n "   m a : h i d d e n = " t r u e "   m a : i n t e r n a l N a m e = " M e d i a S e r v i c e D a t e T a k e n "   m a : r e a d O n l y = " t r u e " >  
 < x s d : s i m p l e T y p e >  
 < x s d : r e s t r i c t i o n   b a s e = " d m s : T e x t " / >  
 < / x s d : s i m p l e T y p e >  
 < / x s d : e l e m e n t >  
 < x s d : e l e m e n t   n a m e = " M e d i a S e r v i c e A u t o T a g s "   m a : i n d e x = " 1 1 "   n i l l a b l e = " t r u e "   m a : d i s p l a y N a m e = " M e d i a S e r v i c e A u t o T a g s "   m a : i n t e r n a l N a m e = " M e d i a S e r v i c e A u t o T a g s "   m a : r e a d O n l y = " t r u e " >  
 < x s d : s i m p l e T y p e >  
 < x s d : r e s t r i c t i o n   b a s e = " d m s : T e x t " / >  
 < / x s d : s i m p l e T y p e >  
 < / x s d : e l e m e n t >  
 < x s d : e l e m e n t   n a m e = " M e d i a S e r v i c e O C R "   m a : i n d e x = " 1 2 "   n i l l a b l e = " t r u e "   m a : d i s p l a y N a m e = " M e d i a S e r v i c e O C R "   m a : i n t e r n a l N a m e = " M e d i a S e r v i c e O C R "   m a : r e a d O n l y = " t r u e " >  
 < x s d : s i m p l e T y p e >  
 < x s d : r e s t r i c t i o n   b a s e = " d m s : N o t e " >  
 < x s d : m a x L e n g t h   v a l u e = " 2 5 5 " / >  
 < / x s d : r e s t r i c t i o n >  
 < / x s d : s i m p l e T y p e >  
 < / x s d : e l e m e n t >  
 < x s d : e l e m e n t   n a m e = " M e d i a S e r v i c e E v e n t H a s h C o d e "   m a : i n d e x = " 1 3 "   n i l l a b l e = " t r u e "   m a : d i s p l a y N a m e = " M e d i a S e r v i c e E v e n t H a s h C o d e "   m a : h i d d e n = " t r u e "   m a : i n t e r n a l N a m e = " M e d i a S e r v i c e E v e n t H a s h C o d e "   m a : r e a d O n l y = " t r u e " >  
 < x s d : s i m p l e T y p e >  
 < x s d : r e s t r i c t i o n   b a s e = " d m s : T e x t " / >  
 < / x s d : s i m p l e T y p e >  
 < / x s d : e l e m e n t >  
 < x s d : e l e m e n t   n a m e = " M e d i a S e r v i c e G e n e r a t i o n T i m e "   m a : i n d e x = " 1 4 "   n i l l a b l e = " t r u e "   m a : d i s p l a y N a m e = " M e d i a S e r v i c e G e n e r a t i o n T i m e "   m a : h i d d e n = " t r u e "   m a : i n t e r n a l N a m e = " M e d i a S e r v i c e G e n e r a t i o n T i m e "   m a : r e a d O n l y = " t r u e " >  
 < x s d : s i m p l e T y p e >  
 < x s d : r e s t r i c t i o n   b a s e = " d m s : T e x t " / >  
 < / x s d : s i m p l e T y p e >  
 < / x s d : e l e m e n t >  
 < x s d : e l e m e n t   n a m e = " M e d i a S e r v i c e A u t o K e y P o i n t s "   m a : i n d e x = " 1 8 "   n i l l a b l e = " t r u e "   m a : d i s p l a y N a m e = " M e d i a S e r v i c e A u t o K e y P o i n t s "   m a : h i d d e n = " t r u e "   m a : i n t e r n a l N a m e = " M e d i a S e r v i c e A u t o K e y P o i n t s "   m a : r e a d O n l y = " t r u e " >  
 < x s d : s i m p l e T y p e >  
 < x s d : r e s t r i c t i o n   b a s e = " d m s : N o t e " / >  
 < / x s d : s i m p l e T y p e >  
 < / x s d : e l e m e n t >  
 < x s d : e l e m e n t   n a m e = " M e d i a S e r v i c e K e y P o i n t s "   m a : i n d e x = " 1 9 "   n i l l a b l e = " t r u e "   m a : d i s p l a y N a m e = " K e y P o i n t s "   m a : i n t e r n a l N a m e = " M e d i a S e r v i c e K e y P o i n t s "   m a : r e a d O n l y = " t r u e " >  
 < x s d : s i m p l e T y p e >  
 < x s d : r e s t r i c t i o n   b a s e = " d m s : N o t e " >  
 < x s d : m a x L e n g t h   v a l u e = " 2 5 5 " / >  
 < / x s d : r e s t r i c t i o n >  
 < / x s d : s i m p l e T y p e >  
 < / x s d : e l e m e n t >  
 < / x s d : s c h e m a >  
 < x s d : s c h e m a   t a r g e t N a m e s p a c e = " e 9 e c 7 b 4 e - 8 3 a 7 - 4 6 e f - 9 3 3 a - 6 b a a 5 b 6 c 2 e 2 b "   e l e m e n t F o r m D e f a u l t = " q u a l i f i e d "   x m l n s : x s d = " h t t p : / / w w w . w 3 . o r g / 2 0 0 1 / X M L S c h e m a "   x m l n s : x s = " h t t p : / / w w w . w 3 . o r g / 2 0 0 1 / X M L S c h e m a "   x m l n s : d m s = " h t t p : / / s c h e m a s . m i c r o s o f t . c o m / o f f i c e / 2 0 0 6 / d o c u m e n t M a n a g e m e n t / t y p e s "   x m l n s : p c = " h t t p : / / s c h e m a s . m i c r o s o f t . c o m / o f f i c e / i n f o p a t h / 2 0 0 7 / P a r t n e r C o n t r o l s " >  
 < x s d : i m p o r t   n a m e s p a c e = " h t t p : / / s c h e m a s . m i c r o s o f t . c o m / o f f i c e / 2 0 0 6 / d o c u m e n t M a n a g e m e n t / t y p e s " / >  
 < x s d : i m p o r t   n a m e s p a c e = " h t t p : / / s c h e m a s . m i c r o s o f t . c o m / o f f i c e / i n f o p a t h / 2 0 0 7 / P a r t n e r C o n t r o l s " / >  
 < x s d : e l e m e n t   n a m e = " S h a r e d W i t h U s e r s "   m a : i n d e x = " 1 5 "   n i l l a b l e = " t r u e "   m a : d i s p l a y N a m e = " qQ	g�vKb"   m a : i n t e r n a l N a m e = " S h a r e d W i t h U s e r s "   m a : r e a d O n l y = " t r u e " >  
 < x s d : c o m p l e x T y p e >  
 < x s d : c o m p l e x C o n t e n t >  
 < x s d : e x t e n s i o n   b a s e = " d m s : U s e r M u l t i " >  
 < x s d : s e q u e n c e >  
 < x s d : e l e m e n t   n a m e = " U s e r I n f o "   m i n O c c u r s = " 0 "   m a x O c c u r s = " u n b o u n d e d " >  
 < x s d : c o m p l e x T y p e >  
 < x s d : s e q u e n c e >  
 < x s d : e l e m e n t   n a m e = " D i s p l a y N a m e "   t y p e = " x s d : s t r i n g "   m i n O c c u r s = " 0 " / >  
 < x s d : e l e m e n t   n a m e = " A c c o u n t I d "   t y p e = " d m s : U s e r I d "   m i n O c c u r s = " 0 "   n i l l a b l e = " t r u e " / >  
 < x s d : e l e m e n t   n a m e = " A c c o u n t T y p e "   t y p e = " x s d : s t r i n g "   m i n O c c u r s = " 0 " / >  
 < / x s d : s e q u e n c e >  
 < / x s d : c o m p l e x T y p e >  
 < / x s d : e l e m e n t >  
 < / x s d : s e q u e n c e >  
 < / x s d : e x t e n s i o n >  
 < / x s d : c o m p l e x C o n t e n t >  
 < / x s d : c o m p l e x T y p e >  
 < / x s d : e l e m e n t >  
 < x s d : e l e m e n t   n a m e = " S h a r e d W i t h D e t a i l s "   m a : i n d e x = " 1 6 "   n i l l a b l e = " t r u e "   m a : d i s p l a y N a m e = " qQ	g�vKbn0s�0}�`1X"   m a : i n t e r n a l N a m e = " S h a r e d W i t h D e t a i l s "   m a : r e a d O n l y = " t r u e " >  
 < x s d : s i m p l e T y p e >  
 < x s d : r e s t r i c t i o n   b a s e = " d m s : N o t e " >  
 < x s d : m a x L e n g t h   v a l u e = " 2 5 5 " / >  
 < / x s d : r e s t r i c t i o n >  
 < / x s d : s i m p l e T y p e >  
 < / x s d : e l e m e n t >  
 < x s d : e l e m e n t   n a m e = " S h a r i n g H i n t H a s h "   m a : i n d e x = " 1 7 "   n i l l a b l e = " t r u e "   m a : d i s p l a y N a m e = " qQ	gn0�0�0�0n0�0�0�0�0"   m a : h i d d e n = " t r u e "   m a : i n t e r n a l N a m e = " S h a r i n g H i n t H a s h "   m a : r e a d O n l y = " t r u e " >  
 < x s d : s i m p l e T y p e >  
 < x s d : r e s t r i c t i o n   b a s e = " d m s : T e x t " / >  
 < / x s d : s i m p l e T y p e >  
 < / x s d : e l e m e n t >  
 < / x s d : s c h e m a >  
 < x s d : s c h e m a   t a r g e t N a m e s p a c e = " h t t p : / / s c h e m a s . o p e n x m l f o r m a t s . o r g / p a c k a g e / 2 0 0 6 / m e t a d a t a / c o r e - p r o p e r t i e s "   e l e m e n t F o r m D e f a u l t = " q u a l i f i e d "   a t t r i b u t e F o r m D e f a u l t = " u n q u a l i f i e d "   b l o c k D e f a u l t = " # a l l "   x m l n s = " h t t p : / / s c h e m a s . o p e n x m l f o r m a t s . o r g / p a c k a g e / 2 0 0 6 / m e t a d a t a / c o r e - p r o p e r t i e s "   x m l n s : x s d = " h t t p : / / w w w . w 3 . o r g / 2 0 0 1 / X M L S c h e m a "   x m l n s : x s i = " h t t p : / / w w w . w 3 . o r g / 2 0 0 1 / X M L S c h e m a - i n s t a n c e "   x m l n s : d c = " h t t p : / / p u r l . o r g / d c / e l e m e n t s / 1 . 1 / "   x m l n s : d c t e r m s = " h t t p : / / p u r l . o r g / d c / t e r m s / "   x m l n s : o d o c = " h t t p : / / s c h e m a s . m i c r o s o f t . c o m / i n t e r n a l / o b d " >  
 < x s d : i m p o r t   n a m e s p a c e = " h t t p : / / p u r l . o r g / d c / e l e m e n t s / 1 . 1 / "   s c h e m a L o c a t i o n = " h t t p : / / d u b l i n c o r e . o r g / s c h e m a s / x m l s / q d c / 2 0 0 3 / 0 4 / 0 2 / d c . x s d " / >  
 < x s d : i m p o r t   n a m e s p a c e = " h t t p : / / p u r l . o r g / d c / t e r m s / "   s c h e m a L o c a t i o n = " h t t p : / / d u b l i n c o r e . o r g / s c h e m a s / x m l s / q d c / 2 0 0 3 / 0 4 / 0 2 / d c t e r m s . x s d " / >  
 < x s d : e l e m e n t   n a m e = " c o r e P r o p e r t i e s "   t y p e = " C T _ c o r e P r o p e r t i e s " / >  
 < x s d : c o m p l e x T y p e   n a m e = " C T _ c o r e P r o p e r t i e s " >  
 < x s d : a l l >  
 < x s d : e l e m e n t   r e f = " d c : c r e a t o r "   m i n O c c u r s = " 0 "   m a x O c c u r s = " 1 " / >  
 < x s d : e l e m e n t   r e f = " d c t e r m s : c r e a t e d "   m i n O c c u r s = " 0 "   m a x O c c u r s = " 1 " / >  
 < x s d : e l e m e n t   r e f = " d c : i d e n t i f i e r "   m i n O c c u r s = " 0 "   m a x O c c u r s = " 1 " / >  
 < x s d : e l e m e n t   n a m e = " c o n t e n t T y p e "   m i n O c c u r s = " 0 "   m a x O c c u r s = " 1 "   t y p e = " x s d : s t r i n g "   m a : i n d e x = " 0 "   m a : d i s p l a y N a m e = " �0�0�0�0�0  �0�0�0" / >  
 < x s d : e l e m e n t   r e f = " d c : t i t l e "   m i n O c c u r s = " 0 "   m a x O c c u r s = " 1 "   m a : i n d e x = " 4 "   m a : d i s p l a y N a m e = " �0�0�0�0" / >  
 < x s d : e l e m e n t   r e f = " d c : s u b j e c t "   m i n O c c u r s = " 0 "   m a x O c c u r s = " 1 " / >  
 < x s d : e l e m e n t   r e f = " d c : d e s c r i p t i o n "   m i n O c c u r s = " 0 "   m a x O c c u r s = " 1 " / >  
 < x s d : e l e m e n t   n a m e = " k e y w o r d s "   m i n O c c u r s = " 0 "   m a x O c c u r s = " 1 "   t y p e = " x s d : s t r i n g " / >  
 < x s d : e l e m e n t   r e f = " d c : l a n g u a g e "   m i n O c c u r s = " 0 "   m a x O c c u r s = " 1 " / >  
 < x s d : e l e m e n t   n a m e = " c a t e g o r y "   m i n O c c u r s = " 0 "   m a x O c c u r s = " 1 "   t y p e = " x s d : s t r i n g " / >  
 < x s d : e l e m e n t   n a m e = " v e r s i o n "   m i n O c c u r s = " 0 "   m a x O c c u r s = " 1 "   t y p e = " x s d : s t r i n g " / >  
 < x s d : e l e m e n t   n a m e = " r e v i s i o n "   m i n O c c u r s = " 0 "   m a x O c c u r s = " 1 "   t y p e = " x s d : s t r i n g " >  
 < x s d : a n n o t a t i o n >  
 < x s d : d o c u m e n t a t i o n >  
                                                 T h i s   v a l u e   i n d i c a t e s   t h e   n u m b e r   o f   s a v e s   o r   r e v i s i o n s .   T h e   a p p l i c a t i o n   i s   r e s p o n s i b l e   f o r   u p d a t i n g   t h i s   v a l u e   a f t e r   e a c h   r e v i s i o n .  
                                         < / x s d : d o c u m e n t a t i o n >  
 < / x s d : a n n o t a t i o n >  
 < / x s d : e l e m e n t >  
 < x s d : e l e m e n t   n a m e = " l a s t M o d i f i e d B y "   m i n O c c u r s = " 0 "   m a x O c c u r s = " 1 "   t y p e = " x s d : s t r i n g " / >  
 < x s d : e l e m e n t   r e f = " d c t e r m s : m o d i f i e d "   m i n O c c u r s = " 0 "   m a x O c c u r s = " 1 " / >  
 < x s d : e l e m e n t   n a m e = " c o n t e n t S t a t u s "   m i n O c c u r s = " 0 "   m a x O c c u r s = " 1 "   t y p e = " x s d : s t r i n g " / >  
 < / x s d : a l l >  
 < / x s d : c o m p l e x T y p e >  
 < / x s d : s c h e m a >  
 < x s : s c h e m a   t a r g e t N a m e s p a c e = " h t t p : / / s c h e m a s . m i c r o s o f t . c o m / o f f i c e / i n f o p a t h / 2 0 0 7 / P a r t n e r C o n t r o l s "   e l e m e n t F o r m D e f a u l t = " q u a l i f i e d "   a t t r i b u t e F o r m D e f a u l t = " u n q u a l i f i e d "   x m l n s : p c = " h t t p : / / s c h e m a s . m i c r o s o f t . c o m / o f f i c e / i n f o p a t h / 2 0 0 7 / P a r t n e r C o n t r o l s "   x m l n s : x s = " h t t p : / / w w w . w 3 . o r g / 2 0 0 1 / X M L S c h e m a " >  
 < x s : e l e m e n t   n a m e = " P e r s o n " >  
 < x s : c o m p l e x T y p e >  
 < x s : s e q u e n c e >  
 < x s : e l e m e n t   r e f = " p c : D i s p l a y N a m e "   m i n O c c u r s = " 0 " > < / x s : e l e m e n t >  
 < x s : e l e m e n t   r e f = " p c : A c c o u n t I d "   m i n O c c u r s = " 0 " > < / x s : e l e m e n t >  
 < x s : e l e m e n t   r e f = " p c : A c c o u n t T y p e "   m i n O c c u r s = " 0 " > < / x s : e l e m e n t >  
 < / x s : s e q u e n c e >  
 < / x s : c o m p l e x T y p e >  
 < / x s : e l e m e n t >  
 < x s : e l e m e n t   n a m e = " D i s p l a y N a m e "   t y p e = " x s : s t r i n g " > < / x s : e l e m e n t >  
 < x s : e l e m e n t   n a m e = " A c c o u n t I d "   t y p e = " x s : s t r i n g " > < / x s : e l e m e n t >  
 < x s : e l e m e n t   n a m e = " A c c o u n t T y p e "   t y p e = " x s : s t r i n g " > < / x s : e l e m e n t >  
 < x s : e l e m e n t   n a m e = " B D C A s s o c i a t e d E n t i t y " >  
 < x s : c o m p l e x T y p e >  
 < x s : s e q u e n c e >  
 < x s : e l e m e n t   r e f = " p c : B D C E n t i t y "   m i n O c c u r s = " 0 "   m a x O c c u r s = " u n b o u n d e d " > < / x s : e l e m e n t >  
 < / x s : s e q u e n c e >  
 < x s : a t t r i b u t e   r e f = " p c : E n t i t y N a m e s p a c e " > < / x s : a t t r i b u t e >  
 < x s : a t t r i b u t e   r e f = " p c : E n t i t y N a m e " > < / x s : a t t r i b u t e >  
 < x s : a t t r i b u t e   r e f = " p c : S y s t e m I n s t a n c e N a m e " > < / x s : a t t r i b u t e >  
 < x s : a t t r i b u t e   r e f = " p c : A s s o c i a t i o n N a m e " > < / x s : a t t r i b u t e >  
 < / x s : c o m p l e x T y p e >  
 < / x s : e l e m e n t >  
 < x s : a t t r i b u t e   n a m e = " E n t i t y N a m e s p a c e "   t y p e = " x s : s t r i n g " > < / x s : a t t r i b u t e >  
 < x s : a t t r i b u t e   n a m e = " E n t i t y N a m e "   t y p e = " x s : s t r i n g " > < / x s : a t t r i b u t e >  
 < x s : a t t r i b u t e   n a m e = " S y s t e m I n s t a n c e N a m e "   t y p e = " x s : s t r i n g " > < / x s : a t t r i b u t e >  
 < x s : a t t r i b u t e   n a m e = " A s s o c i a t i o n N a m e "   t y p e = " x s : s t r i n g " > < / x s : a t t r i b u t e >  
 < x s : e l e m e n t   n a m e = " B D C E n t i t y " >  
 < x s : c o m p l e x T y p e >  
 < x s : s e q u e n c e >  
 < x s : e l e m e n t   r e f = " p c : E n t i t y D i s p l a y N a m e "   m i n O c c u r s = " 0 " > < / x s : e l e m e n t >  
 < x s : e l e m e n t   r e f = " p c : E n t i t y I n s t a n c e R e f e r e n c e "   m i n O c c u r s = " 0 " > < / x s : e l e m e n t >  
 < x s : e l e m e n t   r e f = " p c : E n t i t y I d 1 "   m i n O c c u r s = " 0 " > < / x s : e l e m e n t >  
 < x s : e l e m e n t   r e f = " p c : E n t i t y I d 2 "   m i n O c c u r s = " 0 " > < / x s : e l e m e n t >  
 < x s : e l e m e n t   r e f = " p c : E n t i t y I d 3 "   m i n O c c u r s = " 0 " > < / x s : e l e m e n t >  
 < x s : e l e m e n t   r e f = " p c : E n t i t y I d 4 "   m i n O c c u r s = " 0 " > < / x s : e l e m e n t >  
 < x s : e l e m e n t   r e f = " p c : E n t i t y I d 5 "   m i n O c c u r s = " 0 " > < / x s : e l e m e n t >  
 < / x s : s e q u e n c e >  
 < / x s : c o m p l e x T y p e >  
 < / x s : e l e m e n t >  
 < x s : e l e m e n t   n a m e = " E n t i t y D i s p l a y N a m e "   t y p e = " x s : s t r i n g " > < / x s : e l e m e n t >  
 < x s : e l e m e n t   n a m e = " E n t i t y I n s t a n c e R e f e r e n c e "   t y p e = " x s : s t r i n g " > < / x s : e l e m e n t >  
 < x s : e l e m e n t   n a m e = " E n t i t y I d 1 "   t y p e = " x s : s t r i n g " > < / x s : e l e m e n t >  
 < x s : e l e m e n t   n a m e = " E n t i t y I d 2 "   t y p e = " x s : s t r i n g " > < / x s : e l e m e n t >  
 < x s : e l e m e n t   n a m e = " E n t i t y I d 3 "   t y p e = " x s : s t r i n g " > < / x s : e l e m e n t >  
 < x s : e l e m e n t   n a m e = " E n t i t y I d 4 "   t y p e = " x s : s t r i n g " > < / x s : e l e m e n t >  
 < x s : e l e m e n t   n a m e = " E n t i t y I d 5 "   t y p e = " x s : s t r i n g " > < / x s : e l e m e n t >  
 < x s : e l e m e n t   n a m e = " T e r m s " >  
 < x s : c o m p l e x T y p e >  
 < x s : s e q u e n c e >  
 < x s : e l e m e n t   r e f = " p c : T e r m I n f o "   m i n O c c u r s = " 0 "   m a x O c c u r s = " u n b o u n d e d " > < / x s : e l e m e n t >  
 < / x s : s e q u e n c e >  
 < / x s : c o m p l e x T y p e >  
 < / x s : e l e m e n t >  
 < x s : e l e m e n t   n a m e = " T e r m I n f o " >  
 < x s : c o m p l e x T y p e >  
 < x s : s e q u e n c e >  
 < x s : e l e m e n t   r e f = " p c : T e r m N a m e "   m i n O c c u r s = " 0 " > < / x s : e l e m e n t >  
 < x s : e l e m e n t   r e f = " p c : T e r m I d "   m i n O c c u r s = " 0 " > < / x s : e l e m e n t >  
 < / x s : s e q u e n c e >  
 < / x s : c o m p l e x T y p e >  
 < / x s : e l e m e n t >  
 < x s : e l e m e n t   n a m e = " T e r m N a m e "   t y p e = " x s : s t r i n g " > < / x s : e l e m e n t >  
 < x s : e l e m e n t   n a m e = " T e r m I d "   t y p e = " x s : s t r i n g " > < / x s : e l e m e n t >  
 < / x s : s c h e m a >  
 < / c t : c o n t e n t T y p e S c h e m a > 
</file>

<file path=customXml/item3.xml>��< ? x m l   v e r s i o n = " 1 . 0 " ? > < p : p r o p e r t i e s   x m l n s : p = " h t t p : / / s c h e m a s . m i c r o s o f t . c o m / o f f i c e / 2 0 0 6 / m e t a d a t a / p r o p e r t i e s "   x m l n s : x s i = " h t t p : / / w w w . w 3 . o r g / 2 0 0 1 / X M L S c h e m a - i n s t a n c e "   x m l n s : p c = " h t t p : / / s c h e m a s . m i c r o s o f t . c o m / o f f i c e / i n f o p a t h / 2 0 0 7 / P a r t n e r C o n t r o l s " > < d o c u m e n t M a n a g e m e n t / > < / p : p r o p e r t i e s > 
</file>

<file path=customXml/itemProps35.xml><?xml version="1.0" encoding="utf-8"?>
<ds:datastoreItem xmlns:ds="http://schemas.openxmlformats.org/officeDocument/2006/customXml" ds:itemID="{505F2960-85E7-4FE4-AD48-8A772734F641}">
  <ds:schemaRefs/>
</ds:datastoreItem>
</file>

<file path=customXml/itemProps36.xml><?xml version="1.0" encoding="utf-8"?>
<ds:datastoreItem xmlns:ds="http://schemas.openxmlformats.org/officeDocument/2006/customXml" ds:itemID="{7C0ED997-0961-4CD3-809D-7A4A2BCD38D8}">
  <ds:schemaRefs/>
</ds:datastoreItem>
</file>

<file path=customXml/itemProps37.xml><?xml version="1.0" encoding="utf-8"?>
<ds:datastoreItem xmlns:ds="http://schemas.openxmlformats.org/officeDocument/2006/customXml" ds:itemID="{FF59118A-5832-4443-92D1-FFE54521DBBB}">
  <ds:schemaRefs/>
</ds:datastoreItem>
</file>

<file path=docProps/app.xml><?xml version="1.0" encoding="utf-8"?>
<Properties xmlns="http://schemas.openxmlformats.org/officeDocument/2006/extended-properties" xmlns:vt="http://schemas.openxmlformats.org/officeDocument/2006/docPropsVTypes">
  <Template>13_グループ会社用_E_基本セット</Template>
  <TotalTime>0</TotalTime>
  <Words>4488</Words>
  <Application>WPS 演示</Application>
  <PresentationFormat>宽屏</PresentationFormat>
  <Paragraphs>351</Paragraphs>
  <Slides>11</Slides>
  <Notes>0</Notes>
  <HiddenSlides>0</HiddenSlides>
  <MMClips>0</MMClips>
  <ScaleCrop>false</ScaleCrop>
  <HeadingPairs>
    <vt:vector size="8" baseType="variant">
      <vt:variant>
        <vt:lpstr>已用的字体</vt:lpstr>
      </vt:variant>
      <vt:variant>
        <vt:i4>21</vt:i4>
      </vt:variant>
      <vt:variant>
        <vt:lpstr>主题</vt:lpstr>
      </vt:variant>
      <vt:variant>
        <vt:i4>5</vt:i4>
      </vt:variant>
      <vt:variant>
        <vt:lpstr>嵌入 OLE 服务器</vt:lpstr>
      </vt:variant>
      <vt:variant>
        <vt:i4>2</vt:i4>
      </vt:variant>
      <vt:variant>
        <vt:lpstr>幻灯片标题</vt:lpstr>
      </vt:variant>
      <vt:variant>
        <vt:i4>11</vt:i4>
      </vt:variant>
    </vt:vector>
  </HeadingPairs>
  <TitlesOfParts>
    <vt:vector size="39" baseType="lpstr">
      <vt:lpstr>Arial</vt:lpstr>
      <vt:lpstr>宋体</vt:lpstr>
      <vt:lpstr>Wingdings</vt:lpstr>
      <vt:lpstr>Yu Gothic UI Semibold</vt:lpstr>
      <vt:lpstr>MS UI Gothic</vt:lpstr>
      <vt:lpstr>Calibri</vt:lpstr>
      <vt:lpstr>Yu Gothic</vt:lpstr>
      <vt:lpstr>Graphik</vt:lpstr>
      <vt:lpstr>Graphik</vt:lpstr>
      <vt:lpstr>Segoe Print</vt:lpstr>
      <vt:lpstr>华文楷体</vt:lpstr>
      <vt:lpstr>Garamond</vt:lpstr>
      <vt:lpstr>Meiryo UI</vt:lpstr>
      <vt:lpstr>Yu Gothic Light</vt:lpstr>
      <vt:lpstr>微软雅黑</vt:lpstr>
      <vt:lpstr>楷体</vt:lpstr>
      <vt:lpstr>Times New Roman</vt:lpstr>
      <vt:lpstr>等线</vt:lpstr>
      <vt:lpstr>游ゴシック</vt:lpstr>
      <vt:lpstr>Arial Unicode MS</vt:lpstr>
      <vt:lpstr>MS PGothic</vt:lpstr>
      <vt:lpstr>Front cover</vt:lpstr>
      <vt:lpstr>Front cover (picture)</vt:lpstr>
      <vt:lpstr>Internal</vt:lpstr>
      <vt:lpstr>Confidential</vt:lpstr>
      <vt:lpstr>Strictly Confidential</vt:lpstr>
      <vt:lpstr>TCLayout.ActiveDocument.1</vt:lpstr>
      <vt:lpstr>TCLayout.ActiveDocument.1</vt:lpstr>
      <vt:lpstr>骨化三醇口服溶液（规格10ml：10μg） 医保申报资料</vt:lpstr>
      <vt:lpstr>PowerPoint 演示文稿</vt:lpstr>
      <vt:lpstr>药品基本信息</vt:lpstr>
      <vt:lpstr>药品基本信息</vt:lpstr>
      <vt:lpstr>安全性</vt:lpstr>
      <vt:lpstr>有效性</vt:lpstr>
      <vt:lpstr>有效性</vt:lpstr>
      <vt:lpstr>骨化三醇是近年来多个权威指南共识推荐用药</vt:lpstr>
      <vt:lpstr>创新性</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艾地骨化醇软胶囊 医保申报资料</dc:title>
  <dc:creator>Miao,Hui(CPCC GA Group)</dc:creator>
  <cp:lastModifiedBy>宋佳</cp:lastModifiedBy>
  <cp:revision>152</cp:revision>
  <dcterms:created xsi:type="dcterms:W3CDTF">2022-07-07T09:14:00Z</dcterms:created>
  <dcterms:modified xsi:type="dcterms:W3CDTF">2023-07-12T08:23:48Z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0x0101009734F5A4BC95D5449884998FC5F4309B</vt:lpwstr>
  </property>
  <property fmtid="{D5CDD505-2E9C-101B-9397-08002B2CF9AE}" pid="3" name="ICV">
    <vt:lpwstr>B29FDEC2025A4860BC6C11631A144349_13</vt:lpwstr>
  </property>
  <property fmtid="{D5CDD505-2E9C-101B-9397-08002B2CF9AE}" pid="4" name="KSOProductBuildVer">
    <vt:lpwstr>2052-11.1.0.14309</vt:lpwstr>
  </property>
</Properties>
</file>