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3"/>
    <p:sldMasterId id="2147483673" r:id="rId4"/>
  </p:sldMasterIdLst>
  <p:notesMasterIdLst>
    <p:notesMasterId r:id="rId9"/>
  </p:notesMasterIdLst>
  <p:sldIdLst>
    <p:sldId id="266" r:id="rId5"/>
    <p:sldId id="12819" r:id="rId6"/>
    <p:sldId id="335" r:id="rId7"/>
    <p:sldId id="317" r:id="rId8"/>
    <p:sldId id="12809" r:id="rId10"/>
    <p:sldId id="12830" r:id="rId11"/>
    <p:sldId id="12799" r:id="rId12"/>
    <p:sldId id="12831" r:id="rId13"/>
    <p:sldId id="336" r:id="rId14"/>
    <p:sldId id="12800" r:id="rId15"/>
    <p:sldId id="302" r:id="rId16"/>
    <p:sldId id="12833"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未知用户45" initials="未知用户45" lastIdx="1" clrIdx="0"/>
  <p:cmAuthor id="107" name="Padilla, Resh" initials="P" lastIdx="1" clrIdx="2"/>
  <p:cmAuthor id="1" name="Administrator" initials="A" lastIdx="1" clrIdx="0"/>
  <p:cmAuthor id="108" name="未知用户96" initials="未" lastIdx="4" clrIdx="1"/>
  <p:cmAuthor id="2" name="Mia Vida Villanueva" initials="M" lastIdx="1" clrIdx="0"/>
  <p:cmAuthor id="109" name="Zhou Ying0703" initials="Z" lastIdx="1" clrIdx="4"/>
  <p:cmAuthor id="3" name="宋洁然" initials="宋" lastIdx="2" clrIdx="1"/>
  <p:cmAuthor id="110" name="未知用户97" initials="未" lastIdx="1" clrIdx="2"/>
  <p:cmAuthor id="4" name="1206988966@qq.com" initials="1" lastIdx="1" clrIdx="2"/>
  <p:cmAuthor id="111" name="ruixia.ye@foxmail.com" initials="r" lastIdx="62" clrIdx="0"/>
  <p:cmAuthor id="5" name="ming qiu" initials="m" lastIdx="17" clrIdx="1"/>
  <p:cmAuthor id="112" name="未知用户98" initials="未" lastIdx="16" clrIdx="0"/>
  <p:cmAuthor id="6" name="admin" initials="a" lastIdx="1" clrIdx="0"/>
  <p:cmAuthor id="113" name="未知用户99" initials="未" lastIdx="4" clrIdx="1"/>
  <p:cmAuthor id="7" name="姜伟光" initials="姜" lastIdx="1" clrIdx="0"/>
  <p:cmAuthor id="114" name="未知用户100" initials="未" lastIdx="0" clrIdx="0"/>
  <p:cmAuthor id="8" name="作者" initials="作" lastIdx="1" clrIdx="1"/>
  <p:cmAuthor id="115" name="未知用户88" initials="未" lastIdx="2" clrIdx="1"/>
  <p:cmAuthor id="9" name="lenovo" initials="l" lastIdx="6" clrIdx="2"/>
  <p:cmAuthor id="116" name="未知用户65" initials="未" lastIdx="16" clrIdx="0"/>
  <p:cmAuthor id="10" name="未知用户9" initials="未" lastIdx="4" clrIdx="1"/>
  <p:cmAuthor id="117" name="未知用户66" initials="未" lastIdx="4" clrIdx="1"/>
  <p:cmAuthor id="11" name="未知用户10" initials="未" lastIdx="16" clrIdx="0"/>
  <p:cmAuthor id="118" name="未知用户101" initials="未" lastIdx="16" clrIdx="0"/>
  <p:cmAuthor id="12" name="未知用户11" initials="未" lastIdx="4" clrIdx="1"/>
  <p:cmAuthor id="119" name="未知用户102" initials="未" lastIdx="4" clrIdx="1"/>
  <p:cmAuthor id="13" name="未知用户15" initials="未" lastIdx="16" clrIdx="0"/>
  <p:cmAuthor id="120" name="未知用户103" initials="未" lastIdx="16" clrIdx="0"/>
  <p:cmAuthor id="14" name="未知用户16" initials="未" lastIdx="4" clrIdx="1"/>
  <p:cmAuthor id="121" name="未知用户104" initials="未" lastIdx="4" clrIdx="1"/>
  <p:cmAuthor id="15" name="未知用户12" initials="未" lastIdx="16" clrIdx="0"/>
  <p:cmAuthor id="122" name="未知用户71" initials="未" lastIdx="8" clrIdx="0"/>
  <p:cmAuthor id="16" name="未知用户13" initials="未" lastIdx="4" clrIdx="1"/>
  <p:cmAuthor id="123" name="未知用户72" initials="未" lastIdx="199" clrIdx="5"/>
  <p:cmAuthor id="17" name="maclean" initials="m" lastIdx="8" clrIdx="0"/>
  <p:cmAuthor id="124" name="Myouyou" initials="M" lastIdx="2" clrIdx="2"/>
  <p:cmAuthor id="18" name="Dedman, Julien [JANCNBJ]" initials="D" lastIdx="1" clrIdx="1"/>
  <p:cmAuthor id="125" name="未知用户60" initials="未" lastIdx="16" clrIdx="0"/>
  <p:cmAuthor id="19" name="chongyang.ge" initials="c" lastIdx="5" clrIdx="2"/>
  <p:cmAuthor id="126" name="未知用户61" initials="未" lastIdx="4" clrIdx="1"/>
  <p:cmAuthor id="20" name="wang jessie" initials="w" lastIdx="3" clrIdx="0"/>
  <p:cmAuthor id="127" name="未知用户62" initials="未" lastIdx="16" clrIdx="0"/>
  <p:cmAuthor id="21" name="jessie wang" initials="j" lastIdx="1" clrIdx="0"/>
  <p:cmAuthor id="128" name="未知用户63" initials="未" lastIdx="4" clrIdx="1"/>
  <p:cmAuthor id="22" name="Lu, Lu" initials="L" lastIdx="3" clrIdx="0"/>
  <p:cmAuthor id="129" name="未知用户52" initials="未" lastIdx="1" clrIdx="0"/>
  <p:cmAuthor id="23" name="Eva Zhang" initials="E" lastIdx="1" clrIdx="0"/>
  <p:cmAuthor id="130" name="马志刚" initials="马" lastIdx="3" clrIdx="0"/>
  <p:cmAuthor id="24" name="Unknown User11" initials="U" lastIdx="0" clrIdx="0"/>
  <p:cmAuthor id="131" name="徐涵" initials="徐" lastIdx="1" clrIdx="0"/>
  <p:cmAuthor id="25" name="Unknown User12" initials="U" lastIdx="2" clrIdx="1"/>
  <p:cmAuthor id="132" name="冯莎莎" initials="冯" lastIdx="1" clrIdx="1"/>
  <p:cmAuthor id="26" name="Young Yog" initials="Y" lastIdx="1" clrIdx="2"/>
  <p:cmAuthor id="27" name="黄雨薇" initials="黄" lastIdx="2" clrIdx="1"/>
  <p:cmAuthor id="28" name="Mishra, Alok [MEDAP]" initials="M" lastIdx="1" clrIdx="0"/>
  <p:cmAuthor id="29" name="邵蕙" initials="邵" lastIdx="1" clrIdx="0"/>
  <p:cmAuthor id="30" name="杨坤" initials="杨" lastIdx="1" clrIdx="1"/>
  <p:cmAuthor id="31" name="Author" initials="A" lastIdx="199" clrIdx="5"/>
  <p:cmAuthor id="32" name="Geng, Jieren [JANCNBJ]" initials="G" lastIdx="1" clrIdx="0"/>
  <p:cmAuthor id="33" name="office365" initials="o" lastIdx="2" clrIdx="0"/>
  <p:cmAuthor id="34" name="未知用户14" initials="未" lastIdx="2" clrIdx="1"/>
  <p:cmAuthor id="35" name="Yuhua He" initials="Y" lastIdx="1" clrIdx="0"/>
  <p:cmAuthor id="36" name="未知用户57" initials="未知用户57" lastIdx="199" clrIdx="5"/>
  <p:cmAuthor id="37" name="EDZ" initials="E" lastIdx="2" clrIdx="3"/>
  <p:cmAuthor id="43" name="Samuel Zhou" initials="SZ" lastIdx="18" clrIdx="6"/>
  <p:cmAuthor id="44" name="jia.wen" initials="j" lastIdx="8" clrIdx="43"/>
  <p:cmAuthor id="45" name="顾毛毛" initials="顾" lastIdx="5" clrIdx="44"/>
  <p:cmAuthor id="46" name="Ke,Zheng(CPCC Medical Department)" initials="KMD" lastIdx="19" clrIdx="45"/>
  <p:cmAuthor id="47" name="Yanhua Xu" initials="XYH" lastIdx="1" clrIdx="46"/>
  <p:cmAuthor id="48" name="Cindy Liu" initials="C" lastIdx="2" clrIdx="4"/>
  <p:cmAuthor id="49" name="Gao, Peijun [JANCN]" initials="G" lastIdx="11" clrIdx="0"/>
  <p:cmAuthor id="50" name="微软用户" initials="微" lastIdx="0" clrIdx="0"/>
  <p:cmAuthor id="52" name="未知用户49" initials="未" lastIdx="1" clrIdx="2"/>
  <p:cmAuthor id="53" name="未知用户20" initials="未" lastIdx="0" clrIdx="0"/>
  <p:cmAuthor id="54" name="未知用户23" initials="未" lastIdx="0" clrIdx="0"/>
  <p:cmAuthor id="55" name="未知用户32" initials="未" lastIdx="5" clrIdx="1"/>
  <p:cmAuthor id="56" name="未知用户21" initials="未" lastIdx="1" clrIdx="2"/>
  <p:cmAuthor id="57" name="孟庆浩" initials="孟" lastIdx="0" clrIdx="1"/>
  <p:cmAuthor id="58" name="Chen Water" initials="C" lastIdx="50" clrIdx="0"/>
  <p:cmAuthor id="59" name="Looper Kwok" initials="L" lastIdx="14" clrIdx="0"/>
  <p:cmAuthor id="60" name="fan xingdong" initials="f" lastIdx="1" clrIdx="0"/>
  <p:cmAuthor id="61" name="Unknown User2" initials="U" lastIdx="1" clrIdx="0"/>
  <p:cmAuthor id="62" name="Unknown User3" initials="U" lastIdx="0" clrIdx="0"/>
  <p:cmAuthor id="63" name="Unknown User4" initials="U" lastIdx="0" clrIdx="0"/>
  <p:cmAuthor id="64" name="Unknown User5" initials="U" lastIdx="2" clrIdx="0"/>
  <p:cmAuthor id="65" name="Unknown User6" initials="U" lastIdx="0" clrIdx="0"/>
  <p:cmAuthor id="66" name="Unknown User7" initials="U" lastIdx="2" clrIdx="1"/>
  <p:cmAuthor id="67" name="Unknown User8" initials="U" lastIdx="4" clrIdx="1"/>
  <p:cmAuthor id="68" name="Unknown User9" initials="U" lastIdx="1" clrIdx="2"/>
  <p:cmAuthor id="69" name="Unknown User10" initials="U" lastIdx="14" clrIdx="0"/>
  <p:cmAuthor id="70" name="Han, Xiaoyan {MACZ~Shanghai}" initials="H" lastIdx="12" clrIdx="0"/>
  <p:cmAuthor id="71" name="马 靖元" initials="马" lastIdx="1" clrIdx="1"/>
  <p:cmAuthor id="72" name="Wu, Yongchun {MACP~Shanghai}" initials="W" lastIdx="25" clrIdx="2"/>
  <p:cmAuthor id="73" name="Eric" initials="E" lastIdx="1" clrIdx="2"/>
  <p:cmAuthor id="74" name="Sally Humphries (MTM)" initials="S" lastIdx="31" clrIdx="0"/>
  <p:cmAuthor id="75" name="Windows 用户" initials="W" lastIdx="49" clrIdx="7"/>
  <p:cmAuthor id="76" name="Matt Gooding (MTM)" initials="M" lastIdx="2" clrIdx="1"/>
  <p:cmAuthor id="77" name="Qiyu Shen" initials="Q" lastIdx="3" clrIdx="2"/>
  <p:cmAuthor id="78" name="Cathy Yang" initials="C" lastIdx="41" clrIdx="3"/>
  <p:cmAuthor id="79" name="USER" initials="U" lastIdx="20" clrIdx="4"/>
  <p:cmAuthor id="80" name="Lei Shi" initials="L" lastIdx="91" clrIdx="5"/>
  <p:cmAuthor id="81" name="Cao catherine" initials="C" lastIdx="4" clrIdx="6"/>
  <p:cmAuthor id="82" name="赵 海伟" initials="赵" lastIdx="0" clrIdx="0"/>
  <p:cmAuthor id="84" name="jaychew" initials="j" lastIdx="0" clrIdx="1"/>
  <p:cmAuthor id="85" name="Jiang, Jannie" initials="J" lastIdx="82" clrIdx="2"/>
  <p:cmAuthor id="86" name="Xu, Jia Wen" initials="X" lastIdx="39" clrIdx="3"/>
  <p:cmAuthor id="87" name="user" initials="u" lastIdx="1" clrIdx="4"/>
  <p:cmAuthor id="88" name="Qianyun Shi" initials="Q" lastIdx="1" clrIdx="5"/>
  <p:cmAuthor id="89" name=". leo" initials="." lastIdx="2" clrIdx="6"/>
  <p:cmAuthor id="90" name="未知用户47" initials="未" lastIdx="16" clrIdx="0"/>
  <p:cmAuthor id="91" name="未知用户48" initials="未" lastIdx="4" clrIdx="1"/>
  <p:cmAuthor id="92" name="未知用户50" initials="未" lastIdx="16" clrIdx="0"/>
  <p:cmAuthor id="93" name="未知用户51" initials="未" lastIdx="4" clrIdx="1"/>
  <p:cmAuthor id="94" name="未知用户35" initials="未" lastIdx="16" clrIdx="0"/>
  <p:cmAuthor id="95" name="未知用户36" initials="未" lastIdx="4" clrIdx="1"/>
  <p:cmAuthor id="96" name="未知用户37" initials="未" lastIdx="16" clrIdx="0"/>
  <p:cmAuthor id="97" name="未知用户38" initials="未" lastIdx="4" clrIdx="1"/>
  <p:cmAuthor id="98" name="未知用户39" initials="未" lastIdx="16" clrIdx="0"/>
  <p:cmAuthor id="99" name="未知用户40" initials="未" lastIdx="4" clrIdx="1"/>
  <p:cmAuthor id="100" name="未知用户41" initials="未" lastIdx="8" clrIdx="0"/>
  <p:cmAuthor id="102" name="胡奕" initials="胡" lastIdx="1" clrIdx="1"/>
  <p:cmAuthor id="103" name="Wang Yi0103" initials="W" lastIdx="5" clrIdx="6"/>
  <p:cmAuthor id="104" name="Lei Zou" initials="L" lastIdx="2" clrIdx="0"/>
  <p:cmAuthor id="105" name="未知用户94" initials="未" lastIdx="3" clrIdx="0"/>
  <p:cmAuthor id="106" name="未知用户95" initials="未"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D5D866-21FD-475E-8EC7-EAEDDA05492D}" styleName="{96a5a69e-e2c1-4257-9d08-7c964cdb7bb0}">
    <a:wholeTbl>
      <a:tcTxStyle>
        <a:fontRef idx="none">
          <a:prstClr val="black"/>
        </a:fontRef>
      </a:tcTxStyle>
      <a:tcStyle>
        <a:tcBdr>
          <a:left>
            <a:ln w="9525" cmpd="sng">
              <a:solidFill>
                <a:srgbClr val="E4E4E4"/>
              </a:solidFill>
            </a:ln>
          </a:left>
          <a:right>
            <a:ln w="9525" cmpd="sng">
              <a:solidFill>
                <a:srgbClr val="E4E4E4"/>
              </a:solidFill>
            </a:ln>
          </a:right>
          <a:top>
            <a:ln w="9525" cmpd="sng">
              <a:solidFill>
                <a:srgbClr val="E4E4E4"/>
              </a:solidFill>
            </a:ln>
          </a:top>
          <a:bottom>
            <a:ln w="9525" cmpd="sng">
              <a:solidFill>
                <a:srgbClr val="E4E4E4"/>
              </a:solidFill>
            </a:ln>
          </a:bottom>
          <a:insideH>
            <a:ln w="9525" cmpd="sng">
              <a:solidFill>
                <a:srgbClr val="E4E4E4"/>
              </a:solidFill>
            </a:ln>
          </a:insideH>
          <a:insideV>
            <a:ln w="9525" cmpd="sng">
              <a:solidFill>
                <a:srgbClr val="E4E4E4"/>
              </a:solidFill>
            </a:ln>
          </a:insideV>
        </a:tcBdr>
        <a:fill>
          <a:solidFill>
            <a:srgbClr val="FFFFFF"/>
          </a:solidFill>
        </a:fill>
      </a:tcStyle>
    </a:wholeTbl>
    <a:lastRow>
      <a:tcTxStyle>
        <a:fontRef idx="none">
          <a:prstClr val="black"/>
        </a:fontRef>
      </a:tcTxStyle>
      <a:tcStyle>
        <a:tcBdr>
          <a:top>
            <a:ln w="28575" cmpd="sng">
              <a:solidFill>
                <a:srgbClr val="4684D3"/>
              </a:solidFill>
            </a:ln>
          </a:top>
        </a:tcBdr>
        <a:fill>
          <a:solidFill>
            <a:srgbClr val="EEEEEE"/>
          </a:solidFill>
        </a:fill>
      </a:tcStyle>
    </a:lastRow>
    <a:firstRow>
      <a:tcTxStyle>
        <a:fontRef idx="none">
          <a:prstClr val="black"/>
        </a:fontRef>
      </a:tcTxStyle>
      <a:tcStyle>
        <a:tcBdr>
          <a:left>
            <a:ln w="9525" cmpd="sng">
              <a:solidFill>
                <a:srgbClr val="E4E4E4"/>
              </a:solidFill>
            </a:ln>
          </a:left>
          <a:right>
            <a:ln w="9525" cmpd="sng">
              <a:solidFill>
                <a:srgbClr val="E4E4E4"/>
              </a:solidFill>
            </a:ln>
          </a:right>
          <a:top>
            <a:ln w="9525" cmpd="sng">
              <a:solidFill>
                <a:srgbClr val="E4E4E4"/>
              </a:solidFill>
            </a:ln>
          </a:top>
          <a:bottom>
            <a:ln w="9525" cmpd="sng">
              <a:solidFill>
                <a:srgbClr val="E4E4E4"/>
              </a:solidFill>
            </a:ln>
          </a:bottom>
          <a:insideH>
            <a:ln w="9525" cmpd="sng">
              <a:solidFill>
                <a:srgbClr val="E4E4E4"/>
              </a:solidFill>
            </a:ln>
          </a:insideH>
          <a:insideV>
            <a:ln w="9525" cmpd="sng">
              <a:solidFill>
                <a:srgbClr val="E4E4E4"/>
              </a:solidFill>
            </a:ln>
          </a:insideV>
        </a:tcBdr>
        <a:fill>
          <a:solidFill>
            <a:srgbClr val="4684D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2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23.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B30D1-6FA8-49CD-B46C-E13A07F3D1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A081-DC85-4D06-8EEC-20ED93D72BD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四川省独家挂网</a:t>
            </a:r>
            <a:endParaRPr lang="zh-CN" altLang="en-US"/>
          </a:p>
          <a:p>
            <a:endParaRPr lang="zh-CN" altLang="en-US"/>
          </a:p>
          <a:p>
            <a:r>
              <a:rPr lang="zh-CN" altLang="en-US"/>
              <a:t>临床应用广泛</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F5D78ED-44A9-42F3-AE6E-68FF30935DDF}"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江西亿友药业</a:t>
            </a:r>
            <a:endParaRPr lang="zh-CN" altLang="en-US"/>
          </a:p>
        </p:txBody>
      </p:sp>
      <p:sp>
        <p:nvSpPr>
          <p:cNvPr id="6" name="灯片编号占位符 5"/>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4846D9-5728-4C7F-AEC8-FC8EF079E0DD}"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江西亿友药业</a:t>
            </a:r>
            <a:endParaRPr lang="zh-CN" altLang="en-US"/>
          </a:p>
        </p:txBody>
      </p:sp>
      <p:sp>
        <p:nvSpPr>
          <p:cNvPr id="6" name="灯片编号占位符 5"/>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CA5EE0F-1C3F-4A4A-916E-7E2B3A5CC877}"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江西亿友药业</a:t>
            </a:r>
            <a:endParaRPr lang="zh-CN" altLang="en-US"/>
          </a:p>
        </p:txBody>
      </p:sp>
      <p:sp>
        <p:nvSpPr>
          <p:cNvPr id="6" name="灯片编号占位符 5"/>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6880F59-927D-4D56-86F9-4DE89622CF57}"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江西亿友药业</a:t>
            </a:r>
            <a:endParaRPr lang="zh-CN" altLang="en-US"/>
          </a:p>
        </p:txBody>
      </p:sp>
      <p:sp>
        <p:nvSpPr>
          <p:cNvPr id="6" name="灯片编号占位符 5"/>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F5FBC92-AC42-4869-A6E4-D01672F978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EAF77F-6989-417E-A1CF-602D1BEC391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p:cNvSpPr/>
          <p:nvPr userDrawn="1"/>
        </p:nvSpPr>
        <p:spPr>
          <a:xfrm rot="13500000">
            <a:off x="1338014" y="553189"/>
            <a:ext cx="291422" cy="291423"/>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2700000" scaled="1"/>
            <a:tileRect/>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b="1">
              <a:solidFill>
                <a:schemeClr val="tx1"/>
              </a:solidFill>
              <a:latin typeface="Agency FB" panose="020B0503020202020204" pitchFamily="34" charset="0"/>
            </a:endParaRPr>
          </a:p>
        </p:txBody>
      </p:sp>
      <p:sp>
        <p:nvSpPr>
          <p:cNvPr id="3" name="矩形 2"/>
          <p:cNvSpPr/>
          <p:nvPr userDrawn="1"/>
        </p:nvSpPr>
        <p:spPr>
          <a:xfrm rot="13500000">
            <a:off x="1591471" y="587059"/>
            <a:ext cx="223681" cy="223682"/>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2700000" scaled="1"/>
            <a:tileRect/>
          </a:gra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b="1">
              <a:solidFill>
                <a:schemeClr val="tx1"/>
              </a:solidFill>
              <a:latin typeface="Agency FB" panose="020B0503020202020204" pitchFamily="34" charset="0"/>
            </a:endParaRPr>
          </a:p>
        </p:txBody>
      </p:sp>
      <p:sp>
        <p:nvSpPr>
          <p:cNvPr id="4" name="圆角矩形 3"/>
          <p:cNvSpPr/>
          <p:nvPr userDrawn="1"/>
        </p:nvSpPr>
        <p:spPr>
          <a:xfrm rot="2700000">
            <a:off x="451479" y="347642"/>
            <a:ext cx="702516" cy="702516"/>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9C96"/>
              </a:solidFill>
            </a:endParaRPr>
          </a:p>
        </p:txBody>
      </p:sp>
      <p:sp>
        <p:nvSpPr>
          <p:cNvPr id="6" name="矩形 5"/>
          <p:cNvSpPr/>
          <p:nvPr userDrawn="1"/>
        </p:nvSpPr>
        <p:spPr>
          <a:xfrm>
            <a:off x="0" y="6653561"/>
            <a:ext cx="12192000" cy="204439"/>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标题 1"/>
          <p:cNvSpPr>
            <a:spLocks noGrp="1"/>
          </p:cNvSpPr>
          <p:nvPr>
            <p:ph type="title" hasCustomPrompt="1"/>
          </p:nvPr>
        </p:nvSpPr>
        <p:spPr>
          <a:xfrm>
            <a:off x="1861479" y="490364"/>
            <a:ext cx="8397929" cy="466421"/>
          </a:xfrm>
          <a:prstGeom prst="rect">
            <a:avLst/>
          </a:prstGeom>
        </p:spPr>
        <p:txBody>
          <a:bodyPr>
            <a:noAutofit/>
          </a:bodyPr>
          <a:lstStyle>
            <a:lvl1pPr>
              <a:defRPr sz="3600" b="1"/>
            </a:lvl1pPr>
          </a:lstStyle>
          <a:p>
            <a:r>
              <a:rPr lang="zh-CN" altLang="en-US" dirty="0"/>
              <a:t>单击此处添加幻灯片标题</a:t>
            </a:r>
            <a:endParaRPr lang="zh-CN" altLang="en-US" dirty="0"/>
          </a:p>
        </p:txBody>
      </p:sp>
      <p:cxnSp>
        <p:nvCxnSpPr>
          <p:cNvPr id="11" name="直接连接符 10"/>
          <p:cNvCxnSpPr/>
          <p:nvPr userDrawn="1"/>
        </p:nvCxnSpPr>
        <p:spPr>
          <a:xfrm>
            <a:off x="1839248" y="1155666"/>
            <a:ext cx="101998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28694" b="58532" l="14498" r="69656">
                        <a14:foregroundMark x1="25556" y1="29171" x2="25556" y2="29171"/>
                        <a14:foregroundMark x1="25017" y1="28694" x2="25017" y2="28694"/>
                        <a14:foregroundMark x1="21848" y1="46330" x2="21848" y2="46330"/>
                        <a14:foregroundMark x1="21848" y1="46330" x2="21848" y2="46330"/>
                        <a14:foregroundMark x1="23196" y1="53480" x2="23196" y2="53480"/>
                        <a14:foregroundMark x1="23196" y1="53575" x2="23196" y2="53575"/>
                        <a14:foregroundMark x1="23196" y1="53575" x2="23196" y2="53575"/>
                        <a14:foregroundMark x1="18004" y1="47950" x2="18004" y2="47950"/>
                        <a14:foregroundMark x1="18004" y1="47950" x2="18004" y2="47950"/>
                        <a14:foregroundMark x1="18409" y1="50429" x2="18409" y2="50429"/>
                        <a14:foregroundMark x1="20769" y1="54147" x2="20904" y2="54337"/>
                        <a14:foregroundMark x1="20971" y1="54623" x2="20971" y2="54623"/>
                        <a14:foregroundMark x1="22050" y1="55195" x2="22994" y2="55672"/>
                        <a14:foregroundMark x1="27242" y1="55767" x2="27242" y2="55767"/>
                        <a14:foregroundMark x1="27242" y1="55767" x2="27242" y2="55767"/>
                        <a14:foregroundMark x1="27242" y1="55767" x2="27782" y2="55958"/>
                        <a14:foregroundMark x1="28456" y1="56149" x2="28456" y2="56149"/>
                        <a14:foregroundMark x1="29602" y1="55767" x2="29602" y2="55767"/>
                        <a14:foregroundMark x1="45111" y1="38322" x2="45111" y2="38322"/>
                        <a14:foregroundMark x1="45111" y1="38322" x2="45111" y2="38322"/>
                        <a14:foregroundMark x1="45111" y1="38322" x2="45111" y2="38322"/>
                        <a14:foregroundMark x1="45111" y1="38322" x2="45111" y2="38322"/>
                        <a14:foregroundMark x1="45516" y1="43947" x2="45516" y2="43947"/>
                        <a14:foregroundMark x1="45516" y1="43947" x2="45516" y2="43947"/>
                        <a14:foregroundMark x1="51517" y1="40133" x2="51517" y2="40133"/>
                        <a14:foregroundMark x1="51517" y1="40133" x2="51517" y2="40133"/>
                        <a14:foregroundMark x1="51517" y1="35558" x2="51517" y2="35558"/>
                        <a14:foregroundMark x1="51517" y1="35558" x2="51517" y2="35558"/>
                        <a14:foregroundMark x1="51382" y1="45949" x2="51382" y2="45949"/>
                        <a14:foregroundMark x1="51382" y1="45949" x2="51382" y2="45949"/>
                        <a14:foregroundMark x1="53810" y1="41659" x2="53810" y2="41659"/>
                        <a14:foregroundMark x1="53810" y1="41659" x2="53810" y2="41659"/>
                        <a14:foregroundMark x1="54012" y1="36606" x2="54012" y2="36606"/>
                        <a14:foregroundMark x1="54012" y1="36606" x2="54012" y2="36606"/>
                        <a14:foregroundMark x1="54282" y1="36702" x2="54282" y2="36702"/>
                        <a14:foregroundMark x1="54282" y1="36702" x2="54282" y2="36702"/>
                        <a14:foregroundMark x1="54282" y1="36702" x2="54282" y2="36702"/>
                        <a14:foregroundMark x1="56642" y1="40324" x2="56642" y2="40324"/>
                        <a14:foregroundMark x1="56642" y1="40324" x2="56642" y2="40324"/>
                        <a14:foregroundMark x1="56440" y1="43947" x2="56440" y2="43947"/>
                        <a14:foregroundMark x1="56440" y1="43947" x2="56440" y2="43947"/>
                        <a14:foregroundMark x1="66419" y1="42517" x2="66419" y2="42517"/>
                        <a14:foregroundMark x1="66419" y1="42517" x2="66419" y2="42517"/>
                        <a14:foregroundMark x1="66082" y1="42135" x2="66082" y2="42135"/>
                        <a14:foregroundMark x1="66082" y1="42135" x2="66082" y2="42135"/>
                        <a14:foregroundMark x1="66082" y1="42135" x2="66082" y2="42135"/>
                        <a14:foregroundMark x1="66419" y1="36511" x2="66419" y2="36511"/>
                        <a14:foregroundMark x1="66419" y1="36511" x2="66419" y2="36511"/>
                        <a14:foregroundMark x1="66419" y1="36511" x2="66419" y2="36511"/>
                        <a14:foregroundMark x1="69656" y1="36988" x2="69656" y2="36988"/>
                        <a14:foregroundMark x1="69656" y1="36988" x2="69656" y2="36988"/>
                        <a14:foregroundMark x1="64127" y1="43947" x2="64127" y2="43947"/>
                        <a14:foregroundMark x1="64127" y1="43947" x2="64127" y2="43947"/>
                        <a14:foregroundMark x1="41065" y1="51096" x2="41065" y2="51096"/>
                        <a14:foregroundMark x1="41065" y1="51096" x2="41065" y2="51096"/>
                        <a14:foregroundMark x1="41403" y1="51287" x2="41403" y2="51287"/>
                        <a14:foregroundMark x1="41403" y1="51287" x2="41403" y2="51287"/>
                        <a14:foregroundMark x1="41403" y1="51287" x2="41403" y2="51287"/>
                        <a14:foregroundMark x1="43021" y1="51096" x2="43021" y2="51096"/>
                        <a14:foregroundMark x1="43021" y1="51096" x2="43021" y2="51096"/>
                        <a14:foregroundMark x1="42144" y1="50048" x2="42144" y2="50048"/>
                        <a14:foregroundMark x1="42144" y1="50048" x2="42144" y2="50048"/>
                        <a14:foregroundMark x1="44100" y1="50810" x2="44100" y2="50810"/>
                        <a14:foregroundMark x1="44100" y1="50810" x2="44100" y2="50810"/>
                        <a14:foregroundMark x1="46460" y1="50715" x2="46460" y2="50715"/>
                        <a14:foregroundMark x1="46460" y1="50715" x2="46460" y2="50715"/>
                        <a14:foregroundMark x1="50573" y1="51287" x2="50573" y2="51287"/>
                        <a14:foregroundMark x1="50573" y1="51287" x2="50573" y2="51287"/>
                        <a14:foregroundMark x1="59137" y1="51287" x2="59137" y2="51287"/>
                        <a14:foregroundMark x1="59137" y1="51287" x2="59137" y2="51287"/>
                        <a14:foregroundMark x1="59137" y1="50524" x2="59137" y2="50524"/>
                        <a14:foregroundMark x1="59137" y1="50524" x2="59137" y2="50524"/>
                        <a14:foregroundMark x1="59137" y1="50048" x2="59137" y2="50048"/>
                        <a14:foregroundMark x1="59137" y1="50048" x2="59137" y2="50048"/>
                        <a14:foregroundMark x1="60553" y1="51764" x2="60553" y2="51764"/>
                        <a14:foregroundMark x1="60553" y1="51764" x2="60553" y2="51764"/>
                        <a14:foregroundMark x1="62913" y1="51096" x2="62913" y2="51096"/>
                        <a14:foregroundMark x1="62913" y1="51096" x2="62913" y2="51096"/>
                        <a14:foregroundMark x1="64801" y1="51954" x2="64801" y2="51954"/>
                        <a14:foregroundMark x1="64801" y1="51954" x2="64801" y2="51954"/>
                        <a14:foregroundMark x1="67161" y1="50906" x2="67161" y2="50906"/>
                        <a14:foregroundMark x1="67161" y1="50906" x2="67161" y2="50906"/>
                        <a14:foregroundMark x1="67161" y1="50429" x2="67161" y2="50429"/>
                        <a14:foregroundMark x1="67161" y1="50429" x2="67161" y2="50429"/>
                        <a14:foregroundMark x1="69184" y1="51764" x2="69184" y2="51764"/>
                        <a14:foregroundMark x1="69184" y1="51764" x2="69184" y2="51764"/>
                        <a14:foregroundMark x1="52933" y1="51287" x2="52933" y2="51287"/>
                        <a14:foregroundMark x1="52933" y1="51287" x2="52933" y2="51287"/>
                        <a14:foregroundMark x1="54889" y1="51478" x2="54889" y2="51478"/>
                        <a14:foregroundMark x1="54889" y1="51478" x2="54889" y2="51478"/>
                        <a14:foregroundMark x1="57114" y1="51287" x2="57114" y2="51287"/>
                        <a14:foregroundMark x1="57114" y1="51287" x2="57114" y2="51287"/>
                      </a14:backgroundRemoval>
                    </a14:imgEffect>
                  </a14:imgLayer>
                </a14:imgProps>
              </a:ext>
              <a:ext uri="{28A0092B-C50C-407E-A947-70E740481C1C}">
                <a14:useLocalDpi xmlns:a14="http://schemas.microsoft.com/office/drawing/2010/main" val="0"/>
              </a:ext>
            </a:extLst>
          </a:blip>
          <a:srcRect l="8121" t="25714" r="28105" b="37672"/>
          <a:stretch>
            <a:fillRect/>
          </a:stretch>
        </p:blipFill>
        <p:spPr>
          <a:xfrm>
            <a:off x="10628369" y="6080679"/>
            <a:ext cx="1410682" cy="5728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过渡页">
    <p:spTree>
      <p:nvGrpSpPr>
        <p:cNvPr id="1" name=""/>
        <p:cNvGrpSpPr/>
        <p:nvPr/>
      </p:nvGrpSpPr>
      <p:grpSpPr>
        <a:xfrm>
          <a:off x="0" y="0"/>
          <a:ext cx="0" cy="0"/>
          <a:chOff x="0" y="0"/>
          <a:chExt cx="0" cy="0"/>
        </a:xfrm>
      </p:grpSpPr>
      <p:sp>
        <p:nvSpPr>
          <p:cNvPr id="6" name="矩形 5"/>
          <p:cNvSpPr/>
          <p:nvPr userDrawn="1"/>
        </p:nvSpPr>
        <p:spPr>
          <a:xfrm>
            <a:off x="0" y="6653561"/>
            <a:ext cx="12192000" cy="204439"/>
          </a:xfrm>
          <a:prstGeom prst="rect">
            <a:avLst/>
          </a:prstGeom>
          <a:gradFill flip="none" rotWithShape="1">
            <a:gsLst>
              <a:gs pos="0">
                <a:srgbClr val="2B63F3">
                  <a:shade val="30000"/>
                  <a:satMod val="115000"/>
                </a:srgbClr>
              </a:gs>
              <a:gs pos="50000">
                <a:srgbClr val="2B63F3">
                  <a:shade val="67500"/>
                  <a:satMod val="115000"/>
                </a:srgbClr>
              </a:gs>
              <a:gs pos="100000">
                <a:srgbClr val="2B63F3">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9" name="标题 1"/>
          <p:cNvSpPr>
            <a:spLocks noGrp="1"/>
          </p:cNvSpPr>
          <p:nvPr>
            <p:ph type="title" hasCustomPrompt="1"/>
          </p:nvPr>
        </p:nvSpPr>
        <p:spPr>
          <a:xfrm>
            <a:off x="2718824" y="97673"/>
            <a:ext cx="8397929" cy="466421"/>
          </a:xfrm>
          <a:prstGeom prst="rect">
            <a:avLst/>
          </a:prstGeom>
        </p:spPr>
        <p:txBody>
          <a:bodyPr>
            <a:noAutofit/>
          </a:bodyPr>
          <a:lstStyle>
            <a:lvl1pPr>
              <a:defRPr sz="2400" b="1"/>
            </a:lvl1pPr>
          </a:lstStyle>
          <a:p>
            <a:r>
              <a:rPr lang="zh-CN" altLang="en-US" dirty="0"/>
              <a:t>单击此处添加幻灯片标题</a:t>
            </a:r>
            <a:endParaRPr lang="zh-CN" altLang="en-US" dirty="0"/>
          </a:p>
        </p:txBody>
      </p:sp>
      <p:grpSp>
        <p:nvGrpSpPr>
          <p:cNvPr id="14" name="组合 13"/>
          <p:cNvGrpSpPr/>
          <p:nvPr userDrawn="1"/>
        </p:nvGrpSpPr>
        <p:grpSpPr>
          <a:xfrm>
            <a:off x="-14750" y="8500"/>
            <a:ext cx="2646543" cy="561344"/>
            <a:chOff x="0" y="0"/>
            <a:chExt cx="3707995" cy="786483"/>
          </a:xfrm>
        </p:grpSpPr>
        <p:sp>
          <p:nvSpPr>
            <p:cNvPr id="15" name="任意多边形: 形状 14"/>
            <p:cNvSpPr/>
            <p:nvPr userDrawn="1"/>
          </p:nvSpPr>
          <p:spPr>
            <a:xfrm flipH="1" flipV="1">
              <a:off x="757001" y="0"/>
              <a:ext cx="2950994" cy="571039"/>
            </a:xfrm>
            <a:custGeom>
              <a:avLst/>
              <a:gdLst>
                <a:gd name="connsiteX0" fmla="*/ 2950994 w 2950994"/>
                <a:gd name="connsiteY0" fmla="*/ 571039 h 571039"/>
                <a:gd name="connsiteX1" fmla="*/ 0 w 2950994"/>
                <a:gd name="connsiteY1" fmla="*/ 571039 h 571039"/>
                <a:gd name="connsiteX2" fmla="*/ 382882 w 2950994"/>
                <a:gd name="connsiteY2" fmla="*/ 0 h 571039"/>
                <a:gd name="connsiteX3" fmla="*/ 2950994 w 2950994"/>
                <a:gd name="connsiteY3" fmla="*/ 0 h 571039"/>
              </a:gdLst>
              <a:ahLst/>
              <a:cxnLst>
                <a:cxn ang="0">
                  <a:pos x="connsiteX0" y="connsiteY0"/>
                </a:cxn>
                <a:cxn ang="0">
                  <a:pos x="connsiteX1" y="connsiteY1"/>
                </a:cxn>
                <a:cxn ang="0">
                  <a:pos x="connsiteX2" y="connsiteY2"/>
                </a:cxn>
                <a:cxn ang="0">
                  <a:pos x="connsiteX3" y="connsiteY3"/>
                </a:cxn>
              </a:cxnLst>
              <a:rect l="l" t="t" r="r" b="b"/>
              <a:pathLst>
                <a:path w="2950994" h="571039">
                  <a:moveTo>
                    <a:pt x="2950994" y="571039"/>
                  </a:moveTo>
                  <a:lnTo>
                    <a:pt x="0" y="571039"/>
                  </a:lnTo>
                  <a:lnTo>
                    <a:pt x="382882" y="0"/>
                  </a:lnTo>
                  <a:lnTo>
                    <a:pt x="295099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5"/>
            <p:cNvSpPr/>
            <p:nvPr userDrawn="1"/>
          </p:nvSpPr>
          <p:spPr>
            <a:xfrm flipH="1" flipV="1">
              <a:off x="0" y="0"/>
              <a:ext cx="3304637" cy="786483"/>
            </a:xfrm>
            <a:custGeom>
              <a:avLst/>
              <a:gdLst>
                <a:gd name="connsiteX0" fmla="*/ 3304637 w 3304637"/>
                <a:gd name="connsiteY0" fmla="*/ 786483 h 786483"/>
                <a:gd name="connsiteX1" fmla="*/ 0 w 3304637"/>
                <a:gd name="connsiteY1" fmla="*/ 786483 h 786483"/>
                <a:gd name="connsiteX2" fmla="*/ 527337 w 3304637"/>
                <a:gd name="connsiteY2" fmla="*/ 0 h 786483"/>
                <a:gd name="connsiteX3" fmla="*/ 3304637 w 3304637"/>
                <a:gd name="connsiteY3" fmla="*/ 0 h 786483"/>
              </a:gdLst>
              <a:ahLst/>
              <a:cxnLst>
                <a:cxn ang="0">
                  <a:pos x="connsiteX0" y="connsiteY0"/>
                </a:cxn>
                <a:cxn ang="0">
                  <a:pos x="connsiteX1" y="connsiteY1"/>
                </a:cxn>
                <a:cxn ang="0">
                  <a:pos x="connsiteX2" y="connsiteY2"/>
                </a:cxn>
                <a:cxn ang="0">
                  <a:pos x="connsiteX3" y="connsiteY3"/>
                </a:cxn>
              </a:cxnLst>
              <a:rect l="l" t="t" r="r" b="b"/>
              <a:pathLst>
                <a:path w="3304637" h="786483">
                  <a:moveTo>
                    <a:pt x="3304637" y="786483"/>
                  </a:moveTo>
                  <a:lnTo>
                    <a:pt x="0" y="786483"/>
                  </a:lnTo>
                  <a:lnTo>
                    <a:pt x="527337" y="0"/>
                  </a:lnTo>
                  <a:lnTo>
                    <a:pt x="330463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70" t="27323" r="27607" b="39235"/>
          <a:stretch>
            <a:fillRect/>
          </a:stretch>
        </p:blipFill>
        <p:spPr>
          <a:xfrm>
            <a:off x="10942820" y="6139409"/>
            <a:ext cx="1249180" cy="50840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2A929DA-6412-4AE7-88E2-B669BDBDF9F7}"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江西亿友药业</a:t>
            </a:r>
            <a:endParaRPr lang="zh-CN" altLang="en-US"/>
          </a:p>
        </p:txBody>
      </p:sp>
      <p:sp>
        <p:nvSpPr>
          <p:cNvPr id="6" name="灯片编号占位符 5"/>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5DB77BB-26BC-4B5A-81A6-C74DBDC0F476}"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江西亿友药业</a:t>
            </a:r>
            <a:endParaRPr lang="zh-CN" altLang="en-US"/>
          </a:p>
        </p:txBody>
      </p:sp>
      <p:sp>
        <p:nvSpPr>
          <p:cNvPr id="7" name="灯片编号占位符 6"/>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AF4FCB8-B1B0-49FD-8FA2-02BF3A64505C}"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江西亿友药业</a:t>
            </a:r>
            <a:endParaRPr lang="zh-CN" altLang="en-US"/>
          </a:p>
        </p:txBody>
      </p:sp>
      <p:sp>
        <p:nvSpPr>
          <p:cNvPr id="9" name="灯片编号占位符 8"/>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DAD1F6-22CF-4B9F-A34C-4B736AF67C27}"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江西亿友药业</a:t>
            </a:r>
            <a:endParaRPr lang="zh-CN" altLang="en-US"/>
          </a:p>
        </p:txBody>
      </p:sp>
      <p:sp>
        <p:nvSpPr>
          <p:cNvPr id="5" name="灯片编号占位符 4"/>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DA46F-1518-41BA-8D49-6B38C061F51C}"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江西亿友药业</a:t>
            </a:r>
            <a:endParaRPr lang="zh-CN" altLang="en-US"/>
          </a:p>
        </p:txBody>
      </p:sp>
      <p:sp>
        <p:nvSpPr>
          <p:cNvPr id="4" name="灯片编号占位符 3"/>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C05FD71-32A7-4788-8D33-B2A5C32F1474}"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江西亿友药业</a:t>
            </a:r>
            <a:endParaRPr lang="zh-CN" altLang="en-US"/>
          </a:p>
        </p:txBody>
      </p:sp>
      <p:sp>
        <p:nvSpPr>
          <p:cNvPr id="7" name="灯片编号占位符 6"/>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AB1553-94FB-43A3-A81E-B1B8B7185F5D}"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江西亿友药业</a:t>
            </a:r>
            <a:endParaRPr lang="zh-CN" altLang="en-US"/>
          </a:p>
        </p:txBody>
      </p:sp>
      <p:sp>
        <p:nvSpPr>
          <p:cNvPr id="7" name="灯片编号占位符 6"/>
          <p:cNvSpPr>
            <a:spLocks noGrp="1"/>
          </p:cNvSpPr>
          <p:nvPr>
            <p:ph type="sldNum" sz="quarter" idx="12"/>
          </p:nvPr>
        </p:nvSpPr>
        <p:spPr/>
        <p:txBody>
          <a:bodyPr/>
          <a:lstStyle/>
          <a:p>
            <a:fld id="{8DC1864B-9BC2-48AB-B3B9-D1A3347761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878FD-2D97-46C4-AC03-B2A9CD6F3805}"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江西亿友药业</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1864B-9BC2-48AB-B3B9-D1A3347761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FBC92-AC42-4869-A6E4-D01672F9786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AF77F-6989-417E-A1CF-602D1BEC39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背景" hidden="1"/>
          <p:cNvSpPr txBox="1"/>
          <p:nvPr userDrawn="1"/>
        </p:nvSpPr>
        <p:spPr>
          <a:xfrm>
            <a:off x="4716167" y="13663974"/>
            <a:ext cx="3248660" cy="275590"/>
          </a:xfrm>
          <a:prstGeom prst="rect">
            <a:avLst/>
          </a:prstGeom>
          <a:noFill/>
        </p:spPr>
        <p:txBody>
          <a:bodyPr wrap="none" rtlCol="0">
            <a:spAutoFit/>
          </a:bodyPr>
          <a:lstStyle/>
          <a:p>
            <a:r>
              <a:rPr lang="zh-CN" altLang="en-US" sz="1200">
                <a:solidFill>
                  <a:srgbClr val="E6E6E6"/>
                </a:solidFill>
              </a:rPr>
              <a:t>版权所有：</a:t>
            </a:r>
            <a:r>
              <a:rPr lang="en-US" altLang="zh-CN" sz="1200">
                <a:solidFill>
                  <a:srgbClr val="E6E6E6"/>
                </a:solidFill>
              </a:rPr>
              <a:t>请自行输入 WWW.请自行输入.CN</a:t>
            </a:r>
            <a:endParaRPr lang="en-US" sz="1200">
              <a:solidFill>
                <a:srgbClr val="E6E6E6"/>
              </a:solidFill>
            </a:endParaRPr>
          </a:p>
        </p:txBody>
      </p:sp>
      <p:sp>
        <p:nvSpPr>
          <p:cNvPr id="4"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5"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日期占位符 3"/>
          <p:cNvSpPr>
            <a:spLocks noGrp="1"/>
          </p:cNvSpPr>
          <p:nvPr>
            <p:ph type="dt" sz="half" idx="2"/>
          </p:nvPr>
        </p:nvSpPr>
        <p:spPr>
          <a:xfrm>
            <a:off x="838200" y="6477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7"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灯片编号占位符 5"/>
          <p:cNvSpPr>
            <a:spLocks noGrp="1"/>
          </p:cNvSpPr>
          <p:nvPr>
            <p:ph type="sldNum" sz="quarter" idx="4"/>
          </p:nvPr>
        </p:nvSpPr>
        <p:spPr>
          <a:xfrm>
            <a:off x="8610600" y="64528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8.png"/><Relationship Id="rId2"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7.png"/><Relationship Id="rId6" Type="http://schemas.openxmlformats.org/officeDocument/2006/relationships/slide" Target="slide9.xml"/><Relationship Id="rId5" Type="http://schemas.openxmlformats.org/officeDocument/2006/relationships/slide" Target="slide1.xml"/><Relationship Id="rId4" Type="http://schemas.openxmlformats.org/officeDocument/2006/relationships/slide" Target="slide5.xml"/><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10.jpe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10.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10.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10.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9F3FC"/>
        </a:solidFill>
        <a:effectLst/>
      </p:bgPr>
    </p:bg>
    <p:spTree>
      <p:nvGrpSpPr>
        <p:cNvPr id="1" name=""/>
        <p:cNvGrpSpPr/>
        <p:nvPr/>
      </p:nvGrpSpPr>
      <p:grpSpPr>
        <a:xfrm>
          <a:off x="0" y="0"/>
          <a:ext cx="0" cy="0"/>
          <a:chOff x="0" y="0"/>
          <a:chExt cx="0" cy="0"/>
        </a:xfrm>
      </p:grpSpPr>
      <p:sp>
        <p:nvSpPr>
          <p:cNvPr id="6" name="圆角矩形 46"/>
          <p:cNvSpPr/>
          <p:nvPr/>
        </p:nvSpPr>
        <p:spPr>
          <a:xfrm>
            <a:off x="3459172" y="5764421"/>
            <a:ext cx="6528725" cy="471587"/>
          </a:xfrm>
          <a:prstGeom prst="roundRect">
            <a:avLst/>
          </a:prstGeom>
          <a:solidFill>
            <a:srgbClr val="00B0F0"/>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5124450" y="5764530"/>
            <a:ext cx="3710940" cy="460375"/>
          </a:xfrm>
          <a:prstGeom prst="rect">
            <a:avLst/>
          </a:prstGeom>
          <a:ln w="15875">
            <a:noFill/>
          </a:ln>
        </p:spPr>
        <p:txBody>
          <a:bodyPr wrap="square" lIns="91440" tIns="45720" rIns="91440" bIns="45720">
            <a:spAutoFit/>
          </a:bodyPr>
          <a:lstStyle/>
          <a:p>
            <a:pPr defTabSz="1219200"/>
            <a:r>
              <a:rPr lang="zh-CN" altLang="en-US" sz="2400" b="1" dirty="0">
                <a:solidFill>
                  <a:schemeClr val="bg1"/>
                </a:solidFill>
                <a:latin typeface="微软雅黑" panose="020B0503020204020204" pitchFamily="34" charset="-122"/>
                <a:ea typeface="微软雅黑" panose="020B0503020204020204" pitchFamily="34" charset="-122"/>
              </a:rPr>
              <a:t>江西亿友药业有限公司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1"/>
          <a:stretch>
            <a:fillRect/>
          </a:stretch>
        </p:blipFill>
        <p:spPr>
          <a:xfrm>
            <a:off x="11631119" y="0"/>
            <a:ext cx="560881" cy="481626"/>
          </a:xfrm>
          <a:prstGeom prst="rect">
            <a:avLst/>
          </a:prstGeom>
        </p:spPr>
      </p:pic>
      <p:pic>
        <p:nvPicPr>
          <p:cNvPr id="24" name="图片 23"/>
          <p:cNvPicPr>
            <a:picLocks noChangeAspect="1"/>
          </p:cNvPicPr>
          <p:nvPr>
            <p:custDataLst>
              <p:tags r:id="rId2"/>
            </p:custDataLst>
          </p:nvPr>
        </p:nvPicPr>
        <p:blipFill>
          <a:blip r:embed="rId3"/>
          <a:stretch>
            <a:fillRect/>
          </a:stretch>
        </p:blipFill>
        <p:spPr>
          <a:xfrm>
            <a:off x="4997450" y="1097915"/>
            <a:ext cx="3014980" cy="3247390"/>
          </a:xfrm>
          <a:prstGeom prst="rect">
            <a:avLst/>
          </a:prstGeom>
        </p:spPr>
      </p:pic>
      <p:sp>
        <p:nvSpPr>
          <p:cNvPr id="12" name="圆角矩形 46"/>
          <p:cNvSpPr/>
          <p:nvPr>
            <p:custDataLst>
              <p:tags r:id="rId4"/>
            </p:custDataLst>
          </p:nvPr>
        </p:nvSpPr>
        <p:spPr>
          <a:xfrm>
            <a:off x="1983740" y="4462145"/>
            <a:ext cx="8688705" cy="1125220"/>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gradFill>
                  <a:gsLst>
                    <a:gs pos="0">
                      <a:srgbClr val="14CD68"/>
                    </a:gs>
                    <a:gs pos="100000">
                      <a:srgbClr val="035C7D"/>
                    </a:gs>
                  </a:gsLst>
                  <a:lin scaled="0"/>
                </a:gradFill>
                <a:effectLst/>
                <a:uLnTx/>
                <a:uFillTx/>
                <a:latin typeface="Calibri" panose="020F0502020204030204"/>
                <a:ea typeface="宋体" panose="02010600030101010101" pitchFamily="2" charset="-122"/>
                <a:cs typeface="+mn-cs"/>
              </a:rPr>
              <a:t>盐酸溴己新口服溶液</a:t>
            </a:r>
            <a:endParaRPr kumimoji="0" lang="zh-CN" altLang="en-US" sz="2400" b="0" i="0" u="none" strike="noStrike" kern="1200" cap="none" spc="0" normalizeH="0" baseline="0" noProof="0">
              <a:ln>
                <a:noFill/>
              </a:ln>
              <a:gradFill>
                <a:gsLst>
                  <a:gs pos="0">
                    <a:srgbClr val="14CD68"/>
                  </a:gs>
                  <a:gs pos="100000">
                    <a:srgbClr val="035C7D"/>
                  </a:gs>
                </a:gsLst>
                <a:lin scaled="0"/>
              </a:gra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rPr>
              <a:t>唯一具有治疗</a:t>
            </a:r>
            <a:r>
              <a:rPr lang="zh-CN" altLang="en-US" sz="2400" b="1" dirty="0">
                <a:solidFill>
                  <a:schemeClr val="tx1"/>
                </a:solidFill>
                <a:sym typeface="+mn-ea"/>
              </a:rPr>
              <a:t>急性鼻窦炎、慢性鼻窦炎的盐酸溴己新类祛痰药</a:t>
            </a:r>
            <a:endParaRPr lang="zh-CN" altLang="en-US" sz="2400" b="1" dirty="0">
              <a:solidFill>
                <a:schemeClr val="tx1"/>
              </a:solidFill>
              <a:sym typeface="+mn-ea"/>
            </a:endParaRPr>
          </a:p>
        </p:txBody>
      </p:sp>
      <p:sp>
        <p:nvSpPr>
          <p:cNvPr id="2" name="圆角矩形 46"/>
          <p:cNvSpPr/>
          <p:nvPr>
            <p:custDataLst>
              <p:tags r:id="rId5"/>
            </p:custDataLst>
          </p:nvPr>
        </p:nvSpPr>
        <p:spPr>
          <a:xfrm>
            <a:off x="880745" y="19050"/>
            <a:ext cx="9460865" cy="962660"/>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rPr>
              <a:t> </a:t>
            </a:r>
            <a:r>
              <a:rPr kumimoji="0" lang="zh-CN" altLang="en-US" sz="2400" b="1"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rPr>
              <a:t>填补</a:t>
            </a:r>
            <a:r>
              <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rPr>
              <a:t>盐酸溴己新</a:t>
            </a:r>
            <a:r>
              <a:rPr kumimoji="0" lang="zh-CN" altLang="en-US" sz="2400" b="1"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rPr>
              <a:t>儿童剂型空白</a:t>
            </a:r>
            <a:r>
              <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rPr>
              <a:t>，为</a:t>
            </a:r>
            <a:r>
              <a:rPr kumimoji="0" lang="zh-CN" altLang="en-US" sz="2400" b="1"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rPr>
              <a:t>儿童健康</a:t>
            </a:r>
            <a:r>
              <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rPr>
              <a:t>呼吸护航</a:t>
            </a:r>
            <a:endPar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rPr>
              <a:t>盐酸溴己新制剂唯一具备</a:t>
            </a:r>
            <a:r>
              <a:rPr kumimoji="0" lang="zh-CN" altLang="en-US" sz="2400" b="1"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cs typeface="+mn-cs"/>
              </a:rPr>
              <a:t>儿童适应症和用量</a:t>
            </a:r>
            <a:r>
              <a:rPr lang="zh-CN" altLang="en-US" sz="2400" b="1" dirty="0">
                <a:solidFill>
                  <a:schemeClr val="tx1"/>
                </a:solidFill>
                <a:sym typeface="+mn-ea"/>
              </a:rPr>
              <a:t>祛痰药。</a:t>
            </a:r>
            <a:endParaRPr lang="zh-CN" altLang="en-US" sz="2400" b="1" dirty="0">
              <a:solidFill>
                <a:schemeClr val="tx1"/>
              </a:solidFill>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68700" y="53786"/>
            <a:ext cx="563417" cy="480908"/>
          </a:xfrm>
          <a:prstGeom prst="rect">
            <a:avLst/>
          </a:prstGeom>
        </p:spPr>
      </p:pic>
      <p:pic>
        <p:nvPicPr>
          <p:cNvPr id="6" name="图片 5"/>
          <p:cNvPicPr>
            <a:picLocks noChangeAspect="1"/>
          </p:cNvPicPr>
          <p:nvPr/>
        </p:nvPicPr>
        <p:blipFill>
          <a:blip r:embed="rId2"/>
          <a:stretch>
            <a:fillRect/>
          </a:stretch>
        </p:blipFill>
        <p:spPr>
          <a:xfrm>
            <a:off x="0" y="-3642"/>
            <a:ext cx="2600325" cy="552450"/>
          </a:xfrm>
          <a:prstGeom prst="rect">
            <a:avLst/>
          </a:prstGeom>
        </p:spPr>
      </p:pic>
      <p:sp>
        <p:nvSpPr>
          <p:cNvPr id="8" name="标题 1"/>
          <p:cNvSpPr txBox="1"/>
          <p:nvPr/>
        </p:nvSpPr>
        <p:spPr>
          <a:xfrm>
            <a:off x="2718824" y="97673"/>
            <a:ext cx="9333268" cy="4664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zh-CN" altLang="en-US" sz="2000" dirty="0">
                <a:latin typeface="Times New Roman" panose="02020603050405020304" pitchFamily="18" charset="0"/>
              </a:rPr>
              <a:t>国内首家，采用领先技术，降低储存条件，质量全面提升</a:t>
            </a:r>
            <a:endParaRPr lang="zh-CN" altLang="en-US" sz="2000" dirty="0">
              <a:latin typeface="Times New Roman" panose="02020603050405020304" pitchFamily="18" charset="0"/>
            </a:endParaRPr>
          </a:p>
        </p:txBody>
      </p:sp>
      <p:sp>
        <p:nvSpPr>
          <p:cNvPr id="10" name="右箭头 37"/>
          <p:cNvSpPr/>
          <p:nvPr/>
        </p:nvSpPr>
        <p:spPr>
          <a:xfrm>
            <a:off x="304165" y="728980"/>
            <a:ext cx="3479800" cy="527685"/>
          </a:xfrm>
          <a:prstGeom prst="rightArrow">
            <a:avLst>
              <a:gd name="adj1" fmla="val 100000"/>
              <a:gd name="adj2" fmla="val 55714"/>
            </a:avLst>
          </a:prstGeom>
          <a:solidFill>
            <a:srgbClr val="0039A6"/>
          </a:solidFill>
          <a:ln w="12700" cap="flat" cmpd="sng" algn="ctr">
            <a:noFill/>
            <a:prstDash val="solid"/>
            <a:miter lim="800000"/>
          </a:ln>
          <a:effectLst>
            <a:outerShdw blurRad="63500" algn="ctr"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ea"/>
              </a:rPr>
              <a:t>创新程度</a:t>
            </a:r>
            <a:endParaRPr kumimoji="0" lang="zh-CN" alt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ea"/>
            </a:endParaRPr>
          </a:p>
        </p:txBody>
      </p:sp>
      <p:sp>
        <p:nvSpPr>
          <p:cNvPr id="12" name="圆角矩形 86"/>
          <p:cNvSpPr/>
          <p:nvPr/>
        </p:nvSpPr>
        <p:spPr>
          <a:xfrm>
            <a:off x="272241" y="1335657"/>
            <a:ext cx="11090275" cy="698758"/>
          </a:xfrm>
          <a:prstGeom prst="roundRect">
            <a:avLst>
              <a:gd name="adj" fmla="val 1444"/>
            </a:avLst>
          </a:prstGeom>
          <a:solidFill>
            <a:srgbClr val="FFFFFF"/>
          </a:solidFill>
          <a:ln w="12700" cap="flat" cmpd="sng" algn="ctr">
            <a:noFill/>
            <a:prstDash val="solid"/>
            <a:miter lim="800000"/>
            <a:headEnd type="none" w="med" len="med"/>
            <a:tailEnd type="none" w="med" len="med"/>
          </a:ln>
          <a:effectLst>
            <a:outerShdw blurRad="190500" algn="tl" rotWithShape="0">
              <a:srgbClr val="4474BD">
                <a:alpha val="40000"/>
              </a:srgbClr>
            </a:outerShdw>
          </a:effectLst>
        </p:spPr>
        <p:txBody>
          <a:bodyPr rtlCol="0" anchor="ctr"/>
          <a:lstStyle/>
          <a:p>
            <a:pPr marL="1341755" marR="0" lvl="0" indent="0" defTabSz="914400" eaLnBrk="1" fontAlgn="auto" latinLnBrk="0" hangingPunct="1">
              <a:lnSpc>
                <a:spcPct val="100000"/>
              </a:lnSpc>
              <a:spcBef>
                <a:spcPts val="0"/>
              </a:spcBef>
              <a:spcAft>
                <a:spcPts val="0"/>
              </a:spcAft>
              <a:buClrTx/>
              <a:buSzTx/>
              <a:buFont typeface="Wingdings" panose="05000000000000000000" charset="0"/>
              <a:buNone/>
              <a:defRPr/>
            </a:pPr>
            <a:r>
              <a:rPr lang="zh-CN" altLang="en-US" sz="2000" b="1" kern="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sym typeface="+mn-ea"/>
              </a:rPr>
              <a:t>盐酸溴己新口服溶液</a:t>
            </a: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，化药注册</a:t>
            </a:r>
            <a:r>
              <a:rPr kumimoji="0" lang="en-US" altLang="zh-CN"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类，是我国</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首家仿制</a:t>
            </a: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的最新成果，代表我国盐酸溴己新口服溶液制剂技术达到</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国际先进水平，填补国内空白</a:t>
            </a: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圆角矩形 86"/>
          <p:cNvSpPr/>
          <p:nvPr/>
        </p:nvSpPr>
        <p:spPr>
          <a:xfrm>
            <a:off x="304319" y="2033861"/>
            <a:ext cx="11090275" cy="698758"/>
          </a:xfrm>
          <a:prstGeom prst="roundRect">
            <a:avLst>
              <a:gd name="adj" fmla="val 1444"/>
            </a:avLst>
          </a:prstGeom>
          <a:solidFill>
            <a:srgbClr val="FFFFFF"/>
          </a:solidFill>
          <a:ln w="12700" cap="flat" cmpd="sng" algn="ctr">
            <a:noFill/>
            <a:prstDash val="solid"/>
            <a:miter lim="800000"/>
            <a:headEnd type="none" w="med" len="med"/>
            <a:tailEnd type="none" w="med" len="med"/>
          </a:ln>
          <a:effectLst>
            <a:outerShdw blurRad="190500" algn="tl" rotWithShape="0">
              <a:srgbClr val="4474BD">
                <a:alpha val="40000"/>
              </a:srgbClr>
            </a:outerShdw>
          </a:effectLst>
        </p:spPr>
        <p:txBody>
          <a:bodyPr rtlCol="0" anchor="ctr"/>
          <a:lstStyle/>
          <a:p>
            <a:pPr marL="1341755">
              <a:defRPr/>
            </a:pPr>
            <a:r>
              <a:rPr lang="zh-CN" altLang="zh-CN" sz="2000" b="1" kern="0" dirty="0">
                <a:solidFill>
                  <a:srgbClr val="0039A6"/>
                </a:solidFill>
                <a:latin typeface="微软雅黑" panose="020B0503020204020204" pitchFamily="34" charset="-122"/>
                <a:ea typeface="微软雅黑" panose="020B0503020204020204" pitchFamily="34" charset="-122"/>
              </a:rPr>
              <a:t>工艺独特、处方合理、口感好、依从性高，稳定性优于欧洲原研，获</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国家发明专利</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授权。</a:t>
            </a:r>
            <a:endPar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圆角矩形 86"/>
          <p:cNvSpPr/>
          <p:nvPr/>
        </p:nvSpPr>
        <p:spPr>
          <a:xfrm>
            <a:off x="276685" y="2805125"/>
            <a:ext cx="11090275" cy="698758"/>
          </a:xfrm>
          <a:prstGeom prst="roundRect">
            <a:avLst>
              <a:gd name="adj" fmla="val 1444"/>
            </a:avLst>
          </a:prstGeom>
          <a:solidFill>
            <a:srgbClr val="FFFFFF"/>
          </a:solidFill>
          <a:ln w="12700" cap="flat" cmpd="sng" algn="ctr">
            <a:noFill/>
            <a:prstDash val="solid"/>
            <a:miter lim="800000"/>
            <a:headEnd type="none" w="med" len="med"/>
            <a:tailEnd type="none" w="med" len="med"/>
          </a:ln>
          <a:effectLst>
            <a:outerShdw blurRad="190500" algn="tl" rotWithShape="0">
              <a:srgbClr val="4474BD">
                <a:alpha val="40000"/>
              </a:srgbClr>
            </a:outerShdw>
          </a:effectLst>
        </p:spPr>
        <p:txBody>
          <a:bodyPr rtlCol="0" anchor="ctr"/>
          <a:lstStyle/>
          <a:p>
            <a:pPr marL="1341755" marR="0" lvl="0" indent="0" defTabSz="914400" eaLnBrk="1" fontAlgn="auto" latinLnBrk="0" hangingPunct="1">
              <a:lnSpc>
                <a:spcPct val="100000"/>
              </a:lnSpc>
              <a:spcBef>
                <a:spcPts val="0"/>
              </a:spcBef>
              <a:spcAft>
                <a:spcPts val="0"/>
              </a:spcAft>
              <a:buClrTx/>
              <a:buSzTx/>
              <a:buFont typeface="Wingdings" panose="05000000000000000000" charset="0"/>
              <a:buNone/>
              <a:defRPr/>
            </a:pP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zh-CN" altLang="en-US" sz="20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获国家发明专利的</a:t>
            </a:r>
            <a:r>
              <a:rPr kumimoji="0" lang="zh-CN" altLang="en-US" sz="20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注射级原料</a:t>
            </a: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，原料标准达国际领先水平，其中杂质限度高于</a:t>
            </a:r>
            <a:r>
              <a:rPr kumimoji="0" lang="en-US" altLang="zh-CN"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JP</a:t>
            </a: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和</a:t>
            </a:r>
            <a:r>
              <a:rPr kumimoji="0" lang="en-US" altLang="zh-CN"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BP</a:t>
            </a:r>
            <a:r>
              <a:rPr kumimoji="0" lang="zh-CN" altLang="en-US" sz="2000" b="1" i="0" u="none" strike="noStrike" kern="0" cap="none" spc="0" normalizeH="0" baseline="0" noProof="0" dirty="0">
                <a:ln>
                  <a:noFill/>
                </a:ln>
                <a:solidFill>
                  <a:srgbClr val="0039A6"/>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，提高了产品的安全性，确保疗效。</a:t>
            </a:r>
            <a:endParaRPr kumimoji="0" lang="zh-CN" altLang="zh-CN" sz="2000" b="1" i="0" u="none" strike="noStrike" kern="0" cap="none" spc="0" normalizeH="0" baseline="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右箭头 37"/>
          <p:cNvSpPr/>
          <p:nvPr/>
        </p:nvSpPr>
        <p:spPr>
          <a:xfrm>
            <a:off x="319405" y="3702685"/>
            <a:ext cx="3479800" cy="422910"/>
          </a:xfrm>
          <a:prstGeom prst="rightArrow">
            <a:avLst>
              <a:gd name="adj1" fmla="val 100000"/>
              <a:gd name="adj2" fmla="val 55714"/>
            </a:avLst>
          </a:prstGeom>
          <a:solidFill>
            <a:srgbClr val="0039A6"/>
          </a:solidFill>
          <a:ln w="12700" cap="flat" cmpd="sng" algn="ctr">
            <a:noFill/>
            <a:prstDash val="solid"/>
            <a:miter lim="800000"/>
          </a:ln>
          <a:effectLst>
            <a:outerShdw blurRad="63500" algn="ctr" rotWithShape="0">
              <a:prstClr val="black">
                <a:alpha val="40000"/>
              </a:prstClr>
            </a:outerShdw>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ea"/>
              </a:rPr>
              <a:t>应用创新</a:t>
            </a:r>
            <a:endParaRPr kumimoji="0" lang="zh-CN" altLang="en-US"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mn-ea"/>
            </a:endParaRPr>
          </a:p>
        </p:txBody>
      </p:sp>
      <p:sp>
        <p:nvSpPr>
          <p:cNvPr id="16" name="文本框 15"/>
          <p:cNvSpPr txBox="1"/>
          <p:nvPr/>
        </p:nvSpPr>
        <p:spPr>
          <a:xfrm>
            <a:off x="351155" y="4202430"/>
            <a:ext cx="11043285" cy="2520315"/>
          </a:xfrm>
          <a:prstGeom prst="rect">
            <a:avLst/>
          </a:prstGeom>
          <a:noFill/>
          <a:ln>
            <a:solidFill>
              <a:srgbClr val="0070C0"/>
            </a:solidFill>
            <a:prstDash val="dash"/>
          </a:ln>
        </p:spPr>
        <p:txBody>
          <a:bodyPr wrap="square" rtlCol="0" anchor="ctr" anchorCtr="0">
            <a:noAutofit/>
          </a:bodyPr>
          <a:lstStyle/>
          <a:p>
            <a:pPr defTabSz="1219200" eaLnBrk="0" fontAlgn="base" hangingPunct="0">
              <a:lnSpc>
                <a:spcPct val="150000"/>
              </a:lnSpc>
              <a:spcBef>
                <a:spcPct val="0"/>
              </a:spcBef>
              <a:spcAft>
                <a:spcPct val="0"/>
              </a:spcAft>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扩大了适用人群：</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增加了儿童用法</a:t>
            </a:r>
            <a:r>
              <a:rPr lang="zh-CN" altLang="en-US" sz="2000" b="1"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，目前市场上</a:t>
            </a:r>
            <a:r>
              <a:rPr lang="zh-CN" altLang="en-US" sz="2000" b="1" kern="10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盐酸溴己新制剂只能用于成人，本品可用于</a:t>
            </a:r>
            <a:r>
              <a:rPr lang="zh-CN" altLang="en-US"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成人和</a:t>
            </a:r>
            <a:r>
              <a:rPr lang="en-US" altLang="zh-CN"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岁以上的儿童</a:t>
            </a:r>
            <a:r>
              <a:rPr lang="zh-CN" altLang="en-US" sz="2000" b="1" kern="10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b="1" kern="10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eaLnBrk="0" fontAlgn="base" hangingPunct="0">
              <a:lnSpc>
                <a:spcPct val="150000"/>
              </a:lnSpc>
              <a:spcBef>
                <a:spcPct val="0"/>
              </a:spcBef>
              <a:spcAft>
                <a:spcPct val="0"/>
              </a:spcAft>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依从性更好</a:t>
            </a:r>
            <a:r>
              <a:rPr lang="zh-CN" altLang="en-US" sz="2000" b="1"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本</a:t>
            </a:r>
            <a:r>
              <a:rPr lang="zh-CN" altLang="zh-CN" sz="2000" b="1" kern="10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产品</a:t>
            </a:r>
            <a:r>
              <a:rPr lang="zh-CN" altLang="en-US" sz="2000" b="1" kern="10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为真溶液，牛奶香味，微甜口感好，适用于</a:t>
            </a:r>
            <a:r>
              <a:rPr lang="zh-CN" altLang="en-US"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儿童、老人和吞咽困难</a:t>
            </a:r>
            <a:r>
              <a:rPr lang="zh-CN" altLang="en-US" sz="2000" b="1" kern="10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的患者。</a:t>
            </a:r>
            <a:endParaRPr lang="zh-CN" altLang="en-US" sz="2000" b="1" kern="100"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endParaRPr>
          </a:p>
          <a:p>
            <a:pPr defTabSz="1219200" eaLnBrk="0" fontAlgn="base" hangingPunct="0">
              <a:lnSpc>
                <a:spcPct val="150000"/>
              </a:lnSpc>
              <a:spcBef>
                <a:spcPct val="0"/>
              </a:spcBef>
              <a:spcAft>
                <a:spcPct val="0"/>
              </a:spcAft>
            </a:pPr>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适用范围更广</a:t>
            </a:r>
            <a:r>
              <a:rPr lang="zh-CN" altLang="en-US" sz="2000" b="1"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0039A6"/>
                </a:solidFill>
                <a:latin typeface="微软雅黑" panose="020B0503020204020204" pitchFamily="34" charset="-122"/>
                <a:ea typeface="微软雅黑" panose="020B0503020204020204" pitchFamily="34" charset="-122"/>
                <a:cs typeface="微软雅黑" panose="020B0503020204020204" pitchFamily="34" charset="-122"/>
              </a:rPr>
              <a:t>可用于治疗</a:t>
            </a:r>
            <a:r>
              <a:rPr lang="zh-CN" altLang="en-US"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急性鼻窦炎、慢性鼻窦炎。</a:t>
            </a:r>
            <a:endParaRPr lang="zh-CN" altLang="en-US" sz="2000" b="1" kern="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1219200" eaLnBrk="0" fontAlgn="base" hangingPunct="0">
              <a:lnSpc>
                <a:spcPct val="150000"/>
              </a:lnSpc>
              <a:spcBef>
                <a:spcPct val="0"/>
              </a:spcBef>
              <a:spcAft>
                <a:spcPct val="0"/>
              </a:spcAft>
            </a:pPr>
            <a:r>
              <a:rPr lang="zh-CN" altLang="en-US" sz="20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提高了安全性：</a:t>
            </a:r>
            <a:r>
              <a:rPr lang="zh-CN" altLang="en-US" sz="2000" b="1" kern="10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注射级原料药，质量要求高，单杂</a:t>
            </a:r>
            <a:r>
              <a:rPr lang="zh-CN" altLang="en-US" sz="2000" b="1" kern="100" dirty="0">
                <a:gradFill>
                  <a:gsLst>
                    <a:gs pos="0">
                      <a:srgbClr val="007BD3"/>
                    </a:gs>
                    <a:gs pos="100000">
                      <a:srgbClr val="034373"/>
                    </a:gs>
                  </a:gsLst>
                  <a:lin scaled="0"/>
                </a:gra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000" b="1" kern="100" dirty="0">
                <a:gradFill>
                  <a:gsLst>
                    <a:gs pos="0">
                      <a:srgbClr val="007BD3"/>
                    </a:gs>
                    <a:gs pos="100000">
                      <a:srgbClr val="034373"/>
                    </a:gs>
                  </a:gsLst>
                  <a:lin scaled="0"/>
                </a:gradFill>
                <a:latin typeface="Arial" panose="020B0604020202020204" pitchFamily="34" charset="0"/>
                <a:ea typeface="微软雅黑" panose="020B0503020204020204" pitchFamily="34" charset="-122"/>
                <a:cs typeface="Arial" panose="020B0604020202020204" pitchFamily="34" charset="0"/>
                <a:sym typeface="+mn-ea"/>
              </a:rPr>
              <a:t>0.1%</a:t>
            </a:r>
            <a:r>
              <a:rPr lang="zh-CN" altLang="en-US" sz="2000" b="1" kern="100" dirty="0">
                <a:gradFill>
                  <a:gsLst>
                    <a:gs pos="0">
                      <a:srgbClr val="007BD3"/>
                    </a:gs>
                    <a:gs pos="100000">
                      <a:srgbClr val="034373"/>
                    </a:gs>
                  </a:gsLst>
                  <a:lin scaled="0"/>
                </a:gradFill>
                <a:latin typeface="Arial" panose="020B0604020202020204" pitchFamily="34" charset="0"/>
                <a:ea typeface="微软雅黑" panose="020B0503020204020204" pitchFamily="34" charset="-122"/>
                <a:cs typeface="Arial" panose="020B0604020202020204" pitchFamily="34" charset="0"/>
                <a:sym typeface="+mn-ea"/>
              </a:rPr>
              <a:t>，而</a:t>
            </a:r>
            <a:r>
              <a:rPr lang="en-US" altLang="zh-CN" sz="2000" b="1" kern="10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JP</a:t>
            </a:r>
            <a:r>
              <a:rPr lang="zh-CN" altLang="en-US" sz="2000" b="1" kern="10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kern="10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BP</a:t>
            </a:r>
            <a:r>
              <a:rPr lang="zh-CN" altLang="en-US" sz="2000" b="1" kern="10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的单杂均为</a:t>
            </a:r>
            <a:r>
              <a:rPr lang="zh-CN" altLang="en-US" sz="2000" b="1" kern="100" dirty="0">
                <a:gradFill>
                  <a:gsLst>
                    <a:gs pos="0">
                      <a:srgbClr val="007BD3"/>
                    </a:gs>
                    <a:gs pos="100000">
                      <a:srgbClr val="034373"/>
                    </a:gs>
                  </a:gsLst>
                  <a:lin scaled="0"/>
                </a:gradFill>
                <a:latin typeface="Arial" panose="020B0604020202020204" pitchFamily="34" charset="0"/>
                <a:ea typeface="微软雅黑" panose="020B0503020204020204" pitchFamily="34" charset="-122"/>
                <a:cs typeface="Arial" panose="020B0604020202020204" pitchFamily="34" charset="0"/>
                <a:sym typeface="+mn-ea"/>
              </a:rPr>
              <a:t>≤</a:t>
            </a:r>
            <a:r>
              <a:rPr lang="en-US" altLang="zh-CN" sz="2000" b="1" kern="100" dirty="0">
                <a:gradFill>
                  <a:gsLst>
                    <a:gs pos="0">
                      <a:srgbClr val="007BD3"/>
                    </a:gs>
                    <a:gs pos="100000">
                      <a:srgbClr val="034373"/>
                    </a:gs>
                  </a:gsLst>
                  <a:lin scaled="0"/>
                </a:gradFill>
                <a:latin typeface="Arial" panose="020B0604020202020204" pitchFamily="34" charset="0"/>
                <a:ea typeface="微软雅黑" panose="020B0503020204020204" pitchFamily="34" charset="-122"/>
                <a:cs typeface="Arial" panose="020B0604020202020204" pitchFamily="34" charset="0"/>
                <a:sym typeface="+mn-ea"/>
              </a:rPr>
              <a:t>0.2%</a:t>
            </a:r>
            <a:r>
              <a:rPr lang="zh-CN" altLang="en-US" sz="2000" b="1" kern="10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kern="10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28583" y="0"/>
            <a:ext cx="563417" cy="480908"/>
          </a:xfrm>
          <a:prstGeom prst="rect">
            <a:avLst/>
          </a:prstGeom>
        </p:spPr>
      </p:pic>
      <p:pic>
        <p:nvPicPr>
          <p:cNvPr id="6" name="图片 5"/>
          <p:cNvPicPr>
            <a:picLocks noChangeAspect="1"/>
          </p:cNvPicPr>
          <p:nvPr/>
        </p:nvPicPr>
        <p:blipFill>
          <a:blip r:embed="rId2"/>
          <a:stretch>
            <a:fillRect/>
          </a:stretch>
        </p:blipFill>
        <p:spPr>
          <a:xfrm>
            <a:off x="0" y="0"/>
            <a:ext cx="2628900" cy="542925"/>
          </a:xfrm>
          <a:prstGeom prst="rect">
            <a:avLst/>
          </a:prstGeom>
        </p:spPr>
      </p:pic>
      <p:sp>
        <p:nvSpPr>
          <p:cNvPr id="8" name="标题 1"/>
          <p:cNvSpPr txBox="1"/>
          <p:nvPr/>
        </p:nvSpPr>
        <p:spPr>
          <a:xfrm>
            <a:off x="318770" y="572770"/>
            <a:ext cx="10998200" cy="5429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zh-CN" altLang="en-US" sz="2000" dirty="0">
                <a:latin typeface="微软雅黑" panose="020B0503020204020204" pitchFamily="34" charset="-122"/>
                <a:ea typeface="微软雅黑" panose="020B0503020204020204" pitchFamily="34" charset="-122"/>
              </a:rPr>
              <a:t>将本品纳入医保符合医保基本原则，弥补</a:t>
            </a:r>
            <a:r>
              <a:rPr lang="zh-CN" altLang="en-US" sz="2000" dirty="0">
                <a:solidFill>
                  <a:srgbClr val="FF0000"/>
                </a:solidFill>
                <a:latin typeface="微软雅黑" panose="020B0503020204020204" pitchFamily="34" charset="-122"/>
                <a:ea typeface="微软雅黑" panose="020B0503020204020204" pitchFamily="34" charset="-122"/>
              </a:rPr>
              <a:t>儿童</a:t>
            </a:r>
            <a:r>
              <a:rPr lang="zh-CN" altLang="en-US" sz="2000" dirty="0">
                <a:latin typeface="微软雅黑" panose="020B0503020204020204" pitchFamily="34" charset="-122"/>
                <a:ea typeface="微软雅黑" panose="020B0503020204020204" pitchFamily="34" charset="-122"/>
              </a:rPr>
              <a:t>呼吸系统疾病保障不足，提升</a:t>
            </a:r>
            <a:r>
              <a:rPr lang="zh-CN" altLang="en-US" sz="2000" dirty="0">
                <a:solidFill>
                  <a:srgbClr val="FF0000"/>
                </a:solidFill>
                <a:latin typeface="微软雅黑" panose="020B0503020204020204" pitchFamily="34" charset="-122"/>
                <a:ea typeface="微软雅黑" panose="020B0503020204020204" pitchFamily="34" charset="-122"/>
              </a:rPr>
              <a:t>儿童用药</a:t>
            </a:r>
            <a:r>
              <a:rPr lang="zh-CN" altLang="en-US" sz="2000" dirty="0">
                <a:latin typeface="微软雅黑" panose="020B0503020204020204" pitchFamily="34" charset="-122"/>
                <a:ea typeface="微软雅黑" panose="020B0503020204020204" pitchFamily="34" charset="-122"/>
              </a:rPr>
              <a:t>保障</a:t>
            </a:r>
            <a:endParaRPr lang="zh-CN" altLang="en-US" sz="20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318603" y="1115632"/>
            <a:ext cx="11125200" cy="5627370"/>
            <a:chOff x="677332" y="1179352"/>
            <a:chExt cx="11125200" cy="4755226"/>
          </a:xfrm>
        </p:grpSpPr>
        <p:sp>
          <p:nvSpPr>
            <p:cNvPr id="12" name="任意多边形: 形状 11"/>
            <p:cNvSpPr/>
            <p:nvPr/>
          </p:nvSpPr>
          <p:spPr>
            <a:xfrm>
              <a:off x="677332" y="1179352"/>
              <a:ext cx="10998201" cy="550135"/>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rgbClr val="0039A6">
                <a:hueOff val="0"/>
                <a:satOff val="0"/>
                <a:lumOff val="0"/>
                <a:alpha val="85000"/>
              </a:srgbClr>
            </a:solidFill>
            <a:ln w="12700" cap="flat" cmpd="sng" algn="ctr">
              <a:solidFill>
                <a:srgbClr val="FFFFFF">
                  <a:hueOff val="0"/>
                  <a:satOff val="0"/>
                  <a:lumOff val="0"/>
                  <a:alphaOff val="0"/>
                </a:srgbClr>
              </a:solidFill>
              <a:prstDash val="solid"/>
              <a:miter lim="800000"/>
            </a:ln>
            <a:effectLst/>
          </p:spPr>
          <p:txBody>
            <a:bodyPr spcFirstLastPara="0" vert="horz" wrap="square" lIns="95824" tIns="95824" rIns="95824" bIns="95824" numCol="1" spcCol="1270" anchor="ctr" anchorCtr="0">
              <a:noAutofit/>
            </a:bodyPr>
            <a:lstStyle/>
            <a:p>
              <a:pPr lvl="0" defTabSz="800100">
                <a:lnSpc>
                  <a:spcPct val="90000"/>
                </a:lnSpc>
                <a:spcBef>
                  <a:spcPct val="0"/>
                </a:spcBef>
                <a:spcAft>
                  <a:spcPts val="1200"/>
                </a:spcAft>
                <a:defRPr/>
              </a:pPr>
              <a:r>
                <a:rPr lang="zh-CN" altLang="en-US" b="1" kern="0" dirty="0">
                  <a:solidFill>
                    <a:srgbClr val="FFFFFF"/>
                  </a:solidFill>
                  <a:latin typeface="Times New Roman" panose="02020603050405020304" pitchFamily="18" charset="0"/>
                  <a:ea typeface="微软雅黑" panose="020B0503020204020204" pitchFamily="34" charset="-122"/>
                  <a:cs typeface="Calibri" panose="020F0502020204030204"/>
                </a:rPr>
                <a:t>呼吸系统疾病是一种常见的疾病，</a:t>
              </a:r>
              <a:r>
                <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rPr>
                <a:t>发病呈上升趋势，</a:t>
              </a:r>
              <a:r>
                <a:rPr lang="zh-CN" altLang="en-US" b="1" kern="0" dirty="0">
                  <a:solidFill>
                    <a:srgbClr val="FFFFFF"/>
                  </a:solidFill>
                  <a:latin typeface="Times New Roman" panose="02020603050405020304" pitchFamily="18" charset="0"/>
                  <a:ea typeface="微软雅黑" panose="020B0503020204020204" pitchFamily="34" charset="-122"/>
                  <a:cs typeface="Calibri" panose="020F0502020204030204"/>
                </a:rPr>
                <a:t>为我国第三大慢性病</a:t>
              </a:r>
              <a:r>
                <a:rPr lang="zh-CN" altLang="en-US" b="1" dirty="0">
                  <a:solidFill>
                    <a:schemeClr val="bg1"/>
                  </a:solidFill>
                  <a:latin typeface="-apple-system"/>
                </a:rPr>
                <a:t>。</a:t>
              </a:r>
              <a:endParaRPr kumimoji="0" lang="zh-CN" altLang="en-US" sz="1800" b="0"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endParaRPr>
            </a:p>
          </p:txBody>
        </p:sp>
        <p:sp>
          <p:nvSpPr>
            <p:cNvPr id="13" name="任意多边形: 形状 12"/>
            <p:cNvSpPr/>
            <p:nvPr/>
          </p:nvSpPr>
          <p:spPr>
            <a:xfrm>
              <a:off x="677332" y="1725031"/>
              <a:ext cx="10998201" cy="582345"/>
            </a:xfrm>
            <a:custGeom>
              <a:avLst/>
              <a:gdLst>
                <a:gd name="connsiteX0" fmla="*/ 0 w 10998201"/>
                <a:gd name="connsiteY0" fmla="*/ 0 h 335340"/>
                <a:gd name="connsiteX1" fmla="*/ 10998201 w 10998201"/>
                <a:gd name="connsiteY1" fmla="*/ 0 h 335340"/>
                <a:gd name="connsiteX2" fmla="*/ 10998201 w 10998201"/>
                <a:gd name="connsiteY2" fmla="*/ 335340 h 335340"/>
                <a:gd name="connsiteX3" fmla="*/ 0 w 10998201"/>
                <a:gd name="connsiteY3" fmla="*/ 335340 h 335340"/>
                <a:gd name="connsiteX4" fmla="*/ 0 w 10998201"/>
                <a:gd name="connsiteY4" fmla="*/ 0 h 3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335340">
                  <a:moveTo>
                    <a:pt x="0" y="0"/>
                  </a:moveTo>
                  <a:lnTo>
                    <a:pt x="10998201" y="0"/>
                  </a:lnTo>
                  <a:lnTo>
                    <a:pt x="10998201" y="335340"/>
                  </a:lnTo>
                  <a:lnTo>
                    <a:pt x="0" y="335340"/>
                  </a:lnTo>
                  <a:lnTo>
                    <a:pt x="0" y="0"/>
                  </a:lnTo>
                  <a:close/>
                </a:path>
              </a:pathLst>
            </a:custGeom>
            <a:noFill/>
            <a:ln>
              <a:noFill/>
            </a:ln>
            <a:effectLst/>
          </p:spPr>
          <p:txBody>
            <a:bodyPr spcFirstLastPara="0" vert="horz" wrap="square" lIns="349193" tIns="22860" rIns="128016" bIns="22860" numCol="1" spcCol="1270" anchor="t" anchorCtr="0">
              <a:noAutofit/>
            </a:bodyPr>
            <a:lstStyle/>
            <a:p>
              <a:pPr marL="114300" marR="0" lvl="1" indent="-114300" defTabSz="622300" eaLnBrk="1" fontAlgn="auto" latinLnBrk="0" hangingPunct="1">
                <a:lnSpc>
                  <a:spcPct val="150000"/>
                </a:lnSpc>
                <a:spcBef>
                  <a:spcPct val="0"/>
                </a:spcBef>
                <a:spcAft>
                  <a:spcPts val="600"/>
                </a:spcAft>
                <a:buClrTx/>
                <a:buSzTx/>
                <a:buFontTx/>
                <a:buChar char="•"/>
                <a:defRPr/>
              </a:pPr>
              <a:r>
                <a:rPr lang="zh-CN" altLang="en-US" b="0" i="0" kern="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因受大气污染、吸烟及人口老龄化等因素影响，发病率 与死亡率（居民第三大死因）常年居高不下</a:t>
              </a: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a:t>
              </a:r>
              <a:endPar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endParaRPr>
            </a:p>
          </p:txBody>
        </p:sp>
        <p:sp>
          <p:nvSpPr>
            <p:cNvPr id="14" name="任意多边形: 形状 13"/>
            <p:cNvSpPr/>
            <p:nvPr/>
          </p:nvSpPr>
          <p:spPr>
            <a:xfrm>
              <a:off x="677332" y="2223620"/>
              <a:ext cx="10998201" cy="599062"/>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rgbClr val="0039A6">
                <a:hueOff val="0"/>
                <a:satOff val="0"/>
                <a:lumOff val="0"/>
                <a:alpha val="85000"/>
              </a:srgbClr>
            </a:solidFill>
            <a:ln w="12700" cap="flat" cmpd="sng" algn="ctr">
              <a:solidFill>
                <a:srgbClr val="FFFFFF">
                  <a:hueOff val="0"/>
                  <a:satOff val="0"/>
                  <a:lumOff val="0"/>
                  <a:alphaOff val="0"/>
                </a:srgbClr>
              </a:solidFill>
              <a:prstDash val="solid"/>
              <a:miter lim="800000"/>
            </a:ln>
            <a:effectLst/>
          </p:spPr>
          <p:txBody>
            <a:bodyPr spcFirstLastPara="0" vert="horz" wrap="square" lIns="95824" tIns="95824" rIns="95824" bIns="95824"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rPr>
                <a:t>填补了目录内溴己新儿童用药和口服溶液剂的空白，</a:t>
              </a:r>
              <a:r>
                <a:rPr lang="zh-CN" altLang="en-US" b="1" kern="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sym typeface="+mn-ea"/>
                </a:rPr>
                <a:t>弥补医保药品目录</a:t>
              </a:r>
              <a:r>
                <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rPr>
                <a:t>溴己新儿童用药不足，提升儿童和特殊人</a:t>
              </a:r>
              <a:r>
                <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rPr>
                <a:t>群医疗保障水平，优化目录结构</a:t>
              </a:r>
              <a:endPar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endParaRPr>
            </a:p>
          </p:txBody>
        </p:sp>
        <p:sp>
          <p:nvSpPr>
            <p:cNvPr id="15" name="任意多边形: 形状 14"/>
            <p:cNvSpPr/>
            <p:nvPr/>
          </p:nvSpPr>
          <p:spPr>
            <a:xfrm>
              <a:off x="677332" y="2909842"/>
              <a:ext cx="11125200" cy="559123"/>
            </a:xfrm>
            <a:custGeom>
              <a:avLst/>
              <a:gdLst>
                <a:gd name="connsiteX0" fmla="*/ 0 w 10998201"/>
                <a:gd name="connsiteY0" fmla="*/ 0 h 614790"/>
                <a:gd name="connsiteX1" fmla="*/ 10998201 w 10998201"/>
                <a:gd name="connsiteY1" fmla="*/ 0 h 614790"/>
                <a:gd name="connsiteX2" fmla="*/ 10998201 w 10998201"/>
                <a:gd name="connsiteY2" fmla="*/ 614790 h 614790"/>
                <a:gd name="connsiteX3" fmla="*/ 0 w 10998201"/>
                <a:gd name="connsiteY3" fmla="*/ 614790 h 614790"/>
                <a:gd name="connsiteX4" fmla="*/ 0 w 10998201"/>
                <a:gd name="connsiteY4" fmla="*/ 0 h 61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614790">
                  <a:moveTo>
                    <a:pt x="0" y="0"/>
                  </a:moveTo>
                  <a:lnTo>
                    <a:pt x="10998201" y="0"/>
                  </a:lnTo>
                  <a:lnTo>
                    <a:pt x="10998201" y="614790"/>
                  </a:lnTo>
                  <a:lnTo>
                    <a:pt x="0" y="614790"/>
                  </a:lnTo>
                  <a:lnTo>
                    <a:pt x="0" y="0"/>
                  </a:lnTo>
                  <a:close/>
                </a:path>
              </a:pathLst>
            </a:custGeom>
            <a:noFill/>
            <a:ln>
              <a:noFill/>
            </a:ln>
            <a:effectLst/>
          </p:spPr>
          <p:txBody>
            <a:bodyPr spcFirstLastPara="0" vert="horz" wrap="square" lIns="349193" tIns="22860" rIns="128016" bIns="22860" numCol="1" spcCol="1270" anchor="t" anchorCtr="0">
              <a:noAutofit/>
            </a:bodyPr>
            <a:lstStyle/>
            <a:p>
              <a:pPr marL="114300" marR="0" lvl="1" indent="-114300" defTabSz="622300" eaLnBrk="1" fontAlgn="auto" latinLnBrk="0" hangingPunct="1">
                <a:lnSpc>
                  <a:spcPct val="100000"/>
                </a:lnSpc>
                <a:spcBef>
                  <a:spcPct val="0"/>
                </a:spcBef>
                <a:spcAft>
                  <a:spcPct val="20000"/>
                </a:spcAft>
                <a:buClrTx/>
                <a:buSzTx/>
                <a:buFontTx/>
                <a:buChar char="•"/>
                <a:defRPr/>
              </a:pP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盐酸溴己新是呼吸系统领域国内外指南推荐药物，将首仿的口服溶液剂纳入医保能有效提升儿童和老人、吞咽困难患者保障</a:t>
              </a:r>
              <a:r>
                <a:rPr kumimoji="0" lang="zh-CN" altLang="en-US" sz="1400"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a:t>
              </a:r>
              <a:endParaRPr kumimoji="0" lang="zh-CN" altLang="en-US" sz="1400"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endParaRPr>
            </a:p>
          </p:txBody>
        </p:sp>
        <p:sp>
          <p:nvSpPr>
            <p:cNvPr id="16" name="任意多边形: 形状 15"/>
            <p:cNvSpPr/>
            <p:nvPr/>
          </p:nvSpPr>
          <p:spPr>
            <a:xfrm>
              <a:off x="686857" y="3412623"/>
              <a:ext cx="10998200" cy="673952"/>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rgbClr val="0039A6">
                <a:hueOff val="0"/>
                <a:satOff val="0"/>
                <a:lumOff val="0"/>
                <a:alpha val="85000"/>
              </a:srgbClr>
            </a:solidFill>
            <a:ln w="12700" cap="flat" cmpd="sng" algn="ctr">
              <a:solidFill>
                <a:srgbClr val="FFFFFF">
                  <a:hueOff val="0"/>
                  <a:satOff val="0"/>
                  <a:lumOff val="0"/>
                  <a:alphaOff val="0"/>
                </a:srgbClr>
              </a:solidFill>
              <a:prstDash val="solid"/>
              <a:miter lim="800000"/>
            </a:ln>
            <a:effectLst/>
          </p:spPr>
          <p:txBody>
            <a:bodyPr spcFirstLastPara="0" vert="horz" wrap="square" lIns="95824" tIns="95824" rIns="95824" bIns="95824"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rPr>
                <a:t>盐酸溴己新口服溶液剂增加儿童适用人群、符合国家大力提倡的鼓励开发儿童用药的政策，</a:t>
              </a:r>
              <a:endPar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endParaRPr>
            </a:p>
            <a:p>
              <a:pPr marL="0" marR="0" lvl="0" indent="0" defTabSz="800100" eaLnBrk="1" fontAlgn="auto" latinLnBrk="0" hangingPunct="1">
                <a:lnSpc>
                  <a:spcPct val="90000"/>
                </a:lnSpc>
                <a:spcBef>
                  <a:spcPct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rPr>
                <a:t>满足医保“保基本”要求</a:t>
              </a:r>
              <a:endParaRPr kumimoji="0" lang="en-US" altLang="zh-CN"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endParaRPr>
            </a:p>
          </p:txBody>
        </p:sp>
        <p:sp>
          <p:nvSpPr>
            <p:cNvPr id="17" name="任意多边形: 形状 16"/>
            <p:cNvSpPr/>
            <p:nvPr/>
          </p:nvSpPr>
          <p:spPr>
            <a:xfrm>
              <a:off x="677332" y="4071785"/>
              <a:ext cx="10998201" cy="614790"/>
            </a:xfrm>
            <a:custGeom>
              <a:avLst/>
              <a:gdLst>
                <a:gd name="connsiteX0" fmla="*/ 0 w 10998201"/>
                <a:gd name="connsiteY0" fmla="*/ 0 h 614790"/>
                <a:gd name="connsiteX1" fmla="*/ 10998201 w 10998201"/>
                <a:gd name="connsiteY1" fmla="*/ 0 h 614790"/>
                <a:gd name="connsiteX2" fmla="*/ 10998201 w 10998201"/>
                <a:gd name="connsiteY2" fmla="*/ 614790 h 614790"/>
                <a:gd name="connsiteX3" fmla="*/ 0 w 10998201"/>
                <a:gd name="connsiteY3" fmla="*/ 614790 h 614790"/>
                <a:gd name="connsiteX4" fmla="*/ 0 w 10998201"/>
                <a:gd name="connsiteY4" fmla="*/ 0 h 61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614790">
                  <a:moveTo>
                    <a:pt x="0" y="0"/>
                  </a:moveTo>
                  <a:lnTo>
                    <a:pt x="10998201" y="0"/>
                  </a:lnTo>
                  <a:lnTo>
                    <a:pt x="10998201" y="614790"/>
                  </a:lnTo>
                  <a:lnTo>
                    <a:pt x="0" y="614790"/>
                  </a:lnTo>
                  <a:lnTo>
                    <a:pt x="0" y="0"/>
                  </a:lnTo>
                  <a:close/>
                </a:path>
              </a:pathLst>
            </a:custGeom>
            <a:noFill/>
            <a:ln>
              <a:noFill/>
            </a:ln>
            <a:effectLst/>
          </p:spPr>
          <p:txBody>
            <a:bodyPr spcFirstLastPara="0" vert="horz" wrap="square" lIns="349193" tIns="22860" rIns="128016" bIns="22860" numCol="1" spcCol="1270" anchor="t" anchorCtr="0">
              <a:noAutofit/>
            </a:bodyPr>
            <a:lstStyle/>
            <a:p>
              <a:pPr marL="114300" marR="0" lvl="1" indent="-114300" defTabSz="622300" eaLnBrk="1" fontAlgn="auto" latinLnBrk="0" hangingPunct="1">
                <a:lnSpc>
                  <a:spcPct val="100000"/>
                </a:lnSpc>
                <a:spcBef>
                  <a:spcPct val="0"/>
                </a:spcBef>
                <a:spcAft>
                  <a:spcPct val="20000"/>
                </a:spcAft>
                <a:buClrTx/>
                <a:buSzTx/>
                <a:buFontTx/>
                <a:buChar char="•"/>
                <a:defRPr/>
              </a:pP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盐酸溴己新口服溶液是我国</a:t>
              </a:r>
              <a:r>
                <a:rPr lang="zh-CN" altLang="en-US" kern="0" dirty="0">
                  <a:solidFill>
                    <a:srgbClr val="292C34"/>
                  </a:solidFill>
                  <a:latin typeface="Times New Roman" panose="02020603050405020304" pitchFamily="18" charset="0"/>
                  <a:ea typeface="微软雅黑" panose="020B0503020204020204" pitchFamily="34" charset="-122"/>
                  <a:cs typeface="Calibri" panose="020F0502020204030204"/>
                </a:rPr>
                <a:t>首仿</a:t>
              </a: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研发的口服溶液剂，全面提升安全性和依从性，为更好的提升</a:t>
              </a:r>
              <a:r>
                <a:rPr kumimoji="0" lang="zh-CN" altLang="en-US" b="1"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儿童呼吸道</a:t>
              </a: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疾病的治疗特别是</a:t>
              </a:r>
              <a:r>
                <a:rPr lang="zh-CN" altLang="en-US" kern="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sym typeface="+mn-ea"/>
                </a:rPr>
                <a:t>急性鼻窦炎、慢性鼻窦炎的患儿治疗提供了基本医疗</a:t>
              </a: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保障。</a:t>
              </a:r>
              <a:endPar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endParaRPr>
            </a:p>
          </p:txBody>
        </p:sp>
        <p:sp>
          <p:nvSpPr>
            <p:cNvPr id="18" name="任意多边形: 形状 17"/>
            <p:cNvSpPr/>
            <p:nvPr/>
          </p:nvSpPr>
          <p:spPr>
            <a:xfrm>
              <a:off x="677332" y="4686751"/>
              <a:ext cx="10998201" cy="477459"/>
            </a:xfrm>
            <a:custGeom>
              <a:avLst/>
              <a:gdLst>
                <a:gd name="connsiteX0" fmla="*/ 0 w 10998201"/>
                <a:gd name="connsiteY0" fmla="*/ 93017 h 558089"/>
                <a:gd name="connsiteX1" fmla="*/ 93017 w 10998201"/>
                <a:gd name="connsiteY1" fmla="*/ 0 h 558089"/>
                <a:gd name="connsiteX2" fmla="*/ 10905184 w 10998201"/>
                <a:gd name="connsiteY2" fmla="*/ 0 h 558089"/>
                <a:gd name="connsiteX3" fmla="*/ 10998201 w 10998201"/>
                <a:gd name="connsiteY3" fmla="*/ 93017 h 558089"/>
                <a:gd name="connsiteX4" fmla="*/ 10998201 w 10998201"/>
                <a:gd name="connsiteY4" fmla="*/ 465072 h 558089"/>
                <a:gd name="connsiteX5" fmla="*/ 10905184 w 10998201"/>
                <a:gd name="connsiteY5" fmla="*/ 558089 h 558089"/>
                <a:gd name="connsiteX6" fmla="*/ 93017 w 10998201"/>
                <a:gd name="connsiteY6" fmla="*/ 558089 h 558089"/>
                <a:gd name="connsiteX7" fmla="*/ 0 w 10998201"/>
                <a:gd name="connsiteY7" fmla="*/ 465072 h 558089"/>
                <a:gd name="connsiteX8" fmla="*/ 0 w 10998201"/>
                <a:gd name="connsiteY8" fmla="*/ 93017 h 5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8201" h="558089">
                  <a:moveTo>
                    <a:pt x="0" y="93017"/>
                  </a:moveTo>
                  <a:cubicBezTo>
                    <a:pt x="0" y="41645"/>
                    <a:pt x="41645" y="0"/>
                    <a:pt x="93017" y="0"/>
                  </a:cubicBezTo>
                  <a:lnTo>
                    <a:pt x="10905184" y="0"/>
                  </a:lnTo>
                  <a:cubicBezTo>
                    <a:pt x="10956556" y="0"/>
                    <a:pt x="10998201" y="41645"/>
                    <a:pt x="10998201" y="93017"/>
                  </a:cubicBezTo>
                  <a:lnTo>
                    <a:pt x="10998201" y="465072"/>
                  </a:lnTo>
                  <a:cubicBezTo>
                    <a:pt x="10998201" y="516444"/>
                    <a:pt x="10956556" y="558089"/>
                    <a:pt x="10905184" y="558089"/>
                  </a:cubicBezTo>
                  <a:lnTo>
                    <a:pt x="93017" y="558089"/>
                  </a:lnTo>
                  <a:cubicBezTo>
                    <a:pt x="41645" y="558089"/>
                    <a:pt x="0" y="516444"/>
                    <a:pt x="0" y="465072"/>
                  </a:cubicBezTo>
                  <a:lnTo>
                    <a:pt x="0" y="93017"/>
                  </a:lnTo>
                  <a:close/>
                </a:path>
              </a:pathLst>
            </a:custGeom>
            <a:solidFill>
              <a:srgbClr val="0039A6">
                <a:hueOff val="0"/>
                <a:satOff val="0"/>
                <a:lumOff val="0"/>
                <a:alpha val="85000"/>
              </a:srgbClr>
            </a:solidFill>
            <a:ln w="12700" cap="flat" cmpd="sng" algn="ctr">
              <a:solidFill>
                <a:srgbClr val="FFFFFF">
                  <a:hueOff val="0"/>
                  <a:satOff val="0"/>
                  <a:lumOff val="0"/>
                  <a:alphaOff val="0"/>
                </a:srgbClr>
              </a:solidFill>
              <a:prstDash val="solid"/>
              <a:miter lim="800000"/>
            </a:ln>
            <a:effectLst/>
          </p:spPr>
          <p:txBody>
            <a:bodyPr spcFirstLastPara="0" vert="horz" wrap="square" lIns="95824" tIns="95824" rIns="95824" bIns="95824"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rPr>
                <a:t>聚焦适应症和用药人群明确，滥用风险低，医保基金支出可控</a:t>
              </a:r>
              <a:endParaRPr kumimoji="0" lang="en-US" altLang="zh-CN" sz="18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Calibri" panose="020F0502020204030204"/>
              </a:endParaRPr>
            </a:p>
          </p:txBody>
        </p:sp>
        <p:sp>
          <p:nvSpPr>
            <p:cNvPr id="19" name="任意多边形: 形状 18"/>
            <p:cNvSpPr/>
            <p:nvPr/>
          </p:nvSpPr>
          <p:spPr>
            <a:xfrm>
              <a:off x="677332" y="5164040"/>
              <a:ext cx="10998200" cy="770538"/>
            </a:xfrm>
            <a:custGeom>
              <a:avLst/>
              <a:gdLst>
                <a:gd name="connsiteX0" fmla="*/ 0 w 10998201"/>
                <a:gd name="connsiteY0" fmla="*/ 0 h 894240"/>
                <a:gd name="connsiteX1" fmla="*/ 10998201 w 10998201"/>
                <a:gd name="connsiteY1" fmla="*/ 0 h 894240"/>
                <a:gd name="connsiteX2" fmla="*/ 10998201 w 10998201"/>
                <a:gd name="connsiteY2" fmla="*/ 894240 h 894240"/>
                <a:gd name="connsiteX3" fmla="*/ 0 w 10998201"/>
                <a:gd name="connsiteY3" fmla="*/ 894240 h 894240"/>
                <a:gd name="connsiteX4" fmla="*/ 0 w 10998201"/>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8201" h="894240">
                  <a:moveTo>
                    <a:pt x="0" y="0"/>
                  </a:moveTo>
                  <a:lnTo>
                    <a:pt x="10998201" y="0"/>
                  </a:lnTo>
                  <a:lnTo>
                    <a:pt x="10998201" y="894240"/>
                  </a:lnTo>
                  <a:lnTo>
                    <a:pt x="0" y="894240"/>
                  </a:lnTo>
                  <a:lnTo>
                    <a:pt x="0" y="0"/>
                  </a:lnTo>
                  <a:close/>
                </a:path>
              </a:pathLst>
            </a:custGeom>
            <a:noFill/>
            <a:ln>
              <a:noFill/>
            </a:ln>
            <a:effectLst/>
          </p:spPr>
          <p:txBody>
            <a:bodyPr spcFirstLastPara="0" vert="horz" wrap="square" lIns="349193" tIns="22860" rIns="128016" bIns="22860" numCol="1" spcCol="1270" anchor="t" anchorCtr="0">
              <a:noAutofit/>
            </a:bodyPr>
            <a:lstStyle/>
            <a:p>
              <a:pPr marL="114300" marR="0" lvl="1" indent="-114300" defTabSz="622300" eaLnBrk="1" fontAlgn="auto" latinLnBrk="0" hangingPunct="1">
                <a:lnSpc>
                  <a:spcPct val="100000"/>
                </a:lnSpc>
                <a:spcBef>
                  <a:spcPct val="0"/>
                </a:spcBef>
                <a:spcAft>
                  <a:spcPct val="20000"/>
                </a:spcAft>
                <a:buClrTx/>
                <a:buSzTx/>
                <a:buFontTx/>
                <a:buChar char="•"/>
                <a:defRPr/>
              </a:pP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呼吸系统疾病临床指征明确，诊断路径明晰，覆盖人群专一，</a:t>
              </a:r>
              <a:r>
                <a:rPr kumimoji="0" lang="zh-CN" altLang="en-US" b="0"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Calibri" panose="020F0502020204030204"/>
                </a:rPr>
                <a:t>临床管理难度小</a:t>
              </a: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，用较少的基金增量可大大提升呼吸系统疾病保障。</a:t>
              </a:r>
              <a:endParaRPr kumimoji="0" lang="en-US" altLang="zh-CN"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endParaRPr>
            </a:p>
            <a:p>
              <a:pPr marL="114300" marR="0" lvl="1" indent="-114300" defTabSz="622300" eaLnBrk="1" fontAlgn="auto" latinLnBrk="0" hangingPunct="1">
                <a:lnSpc>
                  <a:spcPct val="100000"/>
                </a:lnSpc>
                <a:spcBef>
                  <a:spcPct val="0"/>
                </a:spcBef>
                <a:spcAft>
                  <a:spcPct val="20000"/>
                </a:spcAft>
                <a:buClrTx/>
                <a:buSzTx/>
                <a:buFontTx/>
                <a:buChar char="•"/>
                <a:defRPr/>
              </a:pPr>
              <a:r>
                <a:rPr lang="zh-CN" altLang="en-US" kern="0" dirty="0">
                  <a:solidFill>
                    <a:srgbClr val="292C34"/>
                  </a:solidFill>
                  <a:latin typeface="Times New Roman" panose="02020603050405020304" pitchFamily="18" charset="0"/>
                  <a:ea typeface="微软雅黑" panose="020B0503020204020204" pitchFamily="34" charset="-122"/>
                  <a:cs typeface="Calibri" panose="020F0502020204030204"/>
                </a:rPr>
                <a:t>符合</a:t>
              </a:r>
              <a:r>
                <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rPr>
                <a:t>国家大力提倡的鼓励开发儿童用药的政策。</a:t>
              </a:r>
              <a:endParaRPr kumimoji="0" lang="zh-CN" altLang="en-US" b="0" i="0" u="none" strike="noStrike" kern="0" cap="none" spc="0" normalizeH="0" baseline="0" noProof="0" dirty="0">
                <a:ln>
                  <a:noFill/>
                </a:ln>
                <a:solidFill>
                  <a:srgbClr val="292C34"/>
                </a:solidFill>
                <a:effectLst/>
                <a:uLnTx/>
                <a:uFillTx/>
                <a:latin typeface="Times New Roman" panose="02020603050405020304" pitchFamily="18" charset="0"/>
                <a:ea typeface="微软雅黑" panose="020B0503020204020204" pitchFamily="34" charset="-122"/>
                <a:cs typeface="Calibri" panose="020F0502020204030204"/>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77665" y="1389975"/>
            <a:ext cx="9836670" cy="1845310"/>
          </a:xfrm>
          <a:prstGeom prst="rect">
            <a:avLst/>
          </a:prstGeom>
          <a:solidFill>
            <a:schemeClr val="accent1">
              <a:lumMod val="75000"/>
            </a:schemeClr>
          </a:solidFill>
        </p:spPr>
        <p:txBody>
          <a:bodyPr wrap="square">
            <a:spAutoFit/>
          </a:bodyPr>
          <a:lstStyle/>
          <a:p>
            <a:pPr algn="l">
              <a:lnSpc>
                <a:spcPct val="150000"/>
              </a:lnSpc>
            </a:pPr>
            <a:r>
              <a:rPr lang="zh-CN" altLang="en-US" sz="3200" b="1" dirty="0">
                <a:solidFill>
                  <a:schemeClr val="tx2"/>
                </a:solidFill>
                <a:latin typeface="+mn-ea"/>
                <a:cs typeface="楷体" panose="02010609060101010101" pitchFamily="49" charset="-122"/>
              </a:rPr>
              <a:t>为中国每年</a:t>
            </a:r>
            <a:r>
              <a:rPr lang="en-US" altLang="zh-CN" sz="4000" b="1" dirty="0">
                <a:solidFill>
                  <a:srgbClr val="FF0000"/>
                </a:solidFill>
                <a:latin typeface="+mn-ea"/>
                <a:cs typeface="楷体" panose="02010609060101010101" pitchFamily="49" charset="-122"/>
              </a:rPr>
              <a:t>3000</a:t>
            </a:r>
            <a:r>
              <a:rPr lang="zh-CN" altLang="en-US" sz="3200" b="1" dirty="0">
                <a:solidFill>
                  <a:srgbClr val="FF0000"/>
                </a:solidFill>
                <a:latin typeface="+mn-ea"/>
                <a:cs typeface="楷体" panose="02010609060101010101" pitchFamily="49" charset="-122"/>
              </a:rPr>
              <a:t>万呼吸</a:t>
            </a:r>
            <a:r>
              <a:rPr lang="zh-CN" altLang="en-US" sz="3200" b="1" dirty="0">
                <a:solidFill>
                  <a:srgbClr val="FF0000"/>
                </a:solidFill>
                <a:latin typeface="+mn-ea"/>
                <a:cs typeface="楷体" panose="02010609060101010101" pitchFamily="49" charset="-122"/>
              </a:rPr>
              <a:t>系统患儿</a:t>
            </a:r>
            <a:r>
              <a:rPr lang="zh-CN" altLang="en-US" sz="3200" b="1" dirty="0">
                <a:solidFill>
                  <a:schemeClr val="tx2"/>
                </a:solidFill>
                <a:latin typeface="+mn-ea"/>
                <a:cs typeface="楷体" panose="02010609060101010101" pitchFamily="49" charset="-122"/>
              </a:rPr>
              <a:t>的医疗保障，</a:t>
            </a:r>
            <a:endParaRPr lang="en-US" altLang="zh-CN" sz="3200" b="1" dirty="0">
              <a:solidFill>
                <a:schemeClr val="tx2"/>
              </a:solidFill>
              <a:latin typeface="+mn-ea"/>
              <a:cs typeface="楷体" panose="02010609060101010101" pitchFamily="49" charset="-122"/>
            </a:endParaRPr>
          </a:p>
          <a:p>
            <a:pPr algn="l">
              <a:lnSpc>
                <a:spcPct val="150000"/>
              </a:lnSpc>
            </a:pPr>
            <a:r>
              <a:rPr lang="zh-CN" altLang="en-US" sz="3200" b="1" dirty="0">
                <a:solidFill>
                  <a:schemeClr val="tx2"/>
                </a:solidFill>
                <a:latin typeface="+mn-ea"/>
                <a:cs typeface="楷体" panose="02010609060101010101" pitchFamily="49" charset="-122"/>
              </a:rPr>
              <a:t>恳请给予</a:t>
            </a:r>
            <a:r>
              <a:rPr lang="zh-CN" altLang="en-US" sz="3600" b="1" dirty="0">
                <a:solidFill>
                  <a:srgbClr val="FF0000"/>
                </a:solidFill>
                <a:latin typeface="+mn-ea"/>
                <a:cs typeface="楷体" panose="02010609060101010101" pitchFamily="49" charset="-122"/>
              </a:rPr>
              <a:t>盐酸溴己新口服溶液</a:t>
            </a:r>
            <a:r>
              <a:rPr lang="zh-CN" altLang="en-US" sz="3200" b="1" dirty="0">
                <a:solidFill>
                  <a:schemeClr val="tx2"/>
                </a:solidFill>
                <a:latin typeface="+mn-ea"/>
                <a:cs typeface="楷体" panose="02010609060101010101" pitchFamily="49" charset="-122"/>
              </a:rPr>
              <a:t>医保准入机会。</a:t>
            </a:r>
            <a:endParaRPr lang="en-US" altLang="zh-CN" sz="3200" b="1" dirty="0">
              <a:solidFill>
                <a:schemeClr val="tx2"/>
              </a:solidFill>
              <a:latin typeface="+mn-ea"/>
              <a:cs typeface="楷体" panose="02010609060101010101" pitchFamily="49" charset="-122"/>
            </a:endParaRPr>
          </a:p>
        </p:txBody>
      </p:sp>
      <p:sp>
        <p:nvSpPr>
          <p:cNvPr id="13" name="文本框 12"/>
          <p:cNvSpPr txBox="1"/>
          <p:nvPr/>
        </p:nvSpPr>
        <p:spPr>
          <a:xfrm>
            <a:off x="1177665" y="3628032"/>
            <a:ext cx="9836670" cy="1306255"/>
          </a:xfrm>
          <a:prstGeom prst="rect">
            <a:avLst/>
          </a:prstGeom>
          <a:noFill/>
        </p:spPr>
        <p:txBody>
          <a:bodyPr wrap="square">
            <a:spAutoFit/>
          </a:bodyPr>
          <a:lstStyle/>
          <a:p>
            <a:pPr algn="ctr">
              <a:lnSpc>
                <a:spcPct val="150000"/>
              </a:lnSpc>
            </a:pPr>
            <a:r>
              <a:rPr lang="zh-CN" altLang="en-US" sz="6000" b="1" dirty="0">
                <a:solidFill>
                  <a:schemeClr val="tx2"/>
                </a:solidFill>
                <a:latin typeface="+mn-ea"/>
                <a:cs typeface="楷体" panose="02010609060101010101" pitchFamily="49" charset="-122"/>
              </a:rPr>
              <a:t>感 谢 ！</a:t>
            </a:r>
            <a:endParaRPr lang="en-US" altLang="zh-CN" sz="6000" b="1" dirty="0">
              <a:solidFill>
                <a:schemeClr val="tx2"/>
              </a:solidFill>
              <a:latin typeface="+mn-ea"/>
              <a:cs typeface="楷体" panose="02010609060101010101" pitchFamily="49"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3FC"/>
        </a:solidFill>
        <a:effectLst/>
      </p:bgPr>
    </p:bg>
    <p:spTree>
      <p:nvGrpSpPr>
        <p:cNvPr id="1" name=""/>
        <p:cNvGrpSpPr/>
        <p:nvPr/>
      </p:nvGrpSpPr>
      <p:grpSpPr>
        <a:xfrm>
          <a:off x="0" y="0"/>
          <a:ext cx="0" cy="0"/>
          <a:chOff x="0" y="0"/>
          <a:chExt cx="0" cy="0"/>
        </a:xfrm>
      </p:grpSpPr>
      <p:sp>
        <p:nvSpPr>
          <p:cNvPr id="9" name="圆角矩形 62"/>
          <p:cNvSpPr/>
          <p:nvPr/>
        </p:nvSpPr>
        <p:spPr>
          <a:xfrm>
            <a:off x="1461166" y="480306"/>
            <a:ext cx="1778992" cy="949947"/>
          </a:xfrm>
          <a:prstGeom prst="roundRect">
            <a:avLst>
              <a:gd name="adj" fmla="val 9108"/>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66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目录页</a:t>
            </a:r>
            <a:endParaRPr kumimoji="0" lang="en-US" altLang="zh-CN" sz="266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Contents Page</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0" name="图片 9"/>
          <p:cNvPicPr>
            <a:picLocks noChangeAspect="1"/>
          </p:cNvPicPr>
          <p:nvPr>
            <p:custDataLst>
              <p:tags r:id="rId1"/>
            </p:custDataLst>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8144" y="1695744"/>
            <a:ext cx="4145283" cy="4141503"/>
          </a:xfrm>
          <a:prstGeom prst="rect">
            <a:avLst/>
          </a:prstGeom>
        </p:spPr>
      </p:pic>
      <p:sp>
        <p:nvSpPr>
          <p:cNvPr id="12" name="圆角矩形 46"/>
          <p:cNvSpPr/>
          <p:nvPr/>
        </p:nvSpPr>
        <p:spPr>
          <a:xfrm>
            <a:off x="4972357" y="1769788"/>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圆角矩形 47">
            <a:hlinkClick r:id="rId3" action="ppaction://hlinksldjump"/>
          </p:cNvPr>
          <p:cNvSpPr/>
          <p:nvPr/>
        </p:nvSpPr>
        <p:spPr>
          <a:xfrm>
            <a:off x="5188480" y="1769788"/>
            <a:ext cx="1632181" cy="480053"/>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Part 1</a:t>
            </a:r>
            <a:endParaRPr kumimoji="0" lang="zh-CN" altLang="en-US"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49"/>
          <p:cNvSpPr/>
          <p:nvPr/>
        </p:nvSpPr>
        <p:spPr>
          <a:xfrm>
            <a:off x="4972357" y="2630739"/>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50">
            <a:hlinkClick r:id="rId4" action="ppaction://hlinksldjump"/>
          </p:cNvPr>
          <p:cNvSpPr/>
          <p:nvPr/>
        </p:nvSpPr>
        <p:spPr>
          <a:xfrm>
            <a:off x="5228622" y="2635837"/>
            <a:ext cx="1632181" cy="480053"/>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Part 2</a:t>
            </a:r>
            <a:endParaRPr kumimoji="0" lang="zh-CN" altLang="en-US"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55"/>
          <p:cNvSpPr/>
          <p:nvPr/>
        </p:nvSpPr>
        <p:spPr>
          <a:xfrm>
            <a:off x="4997142" y="3493775"/>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indent="0" defTabSz="1219200" fontAlgn="auto">
              <a:lnSpc>
                <a:spcPct val="100000"/>
              </a:lnSpc>
              <a:spcBef>
                <a:spcPts val="0"/>
              </a:spcBef>
              <a:spcAft>
                <a:spcPts val="0"/>
              </a:spcAft>
              <a:buClrTx/>
              <a:buSzTx/>
              <a:buFontTx/>
              <a:buNone/>
              <a:defRPr/>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                            有效性</a:t>
            </a:r>
            <a:endPar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 name="圆角矩形 56">
            <a:hlinkClick r:id="rId5" action="ppaction://hlinksldjump"/>
          </p:cNvPr>
          <p:cNvSpPr/>
          <p:nvPr/>
        </p:nvSpPr>
        <p:spPr>
          <a:xfrm>
            <a:off x="5228623" y="3477491"/>
            <a:ext cx="1632181" cy="479407"/>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Part 3</a:t>
            </a:r>
            <a:endParaRPr kumimoji="0" lang="zh-CN" altLang="en-US"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圆角矩形 58"/>
          <p:cNvSpPr/>
          <p:nvPr/>
        </p:nvSpPr>
        <p:spPr>
          <a:xfrm>
            <a:off x="4972358" y="4284662"/>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59">
            <a:hlinkClick r:id="rId6" action="ppaction://hlinksldjump"/>
          </p:cNvPr>
          <p:cNvSpPr/>
          <p:nvPr/>
        </p:nvSpPr>
        <p:spPr>
          <a:xfrm>
            <a:off x="5228623" y="4273288"/>
            <a:ext cx="1632181" cy="471587"/>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Part 4</a:t>
            </a:r>
            <a:endParaRPr kumimoji="0" lang="zh-CN" altLang="en-US"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TextBox 24"/>
          <p:cNvSpPr txBox="1"/>
          <p:nvPr/>
        </p:nvSpPr>
        <p:spPr>
          <a:xfrm>
            <a:off x="7536000" y="4259649"/>
            <a:ext cx="3965086" cy="46037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sym typeface="+mn-ea"/>
              </a:rPr>
              <a:t>经济性</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7455717" y="1789198"/>
            <a:ext cx="2813404" cy="46166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基本信息</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矩形 3"/>
          <p:cNvSpPr/>
          <p:nvPr/>
        </p:nvSpPr>
        <p:spPr>
          <a:xfrm>
            <a:off x="7549127" y="2649667"/>
            <a:ext cx="2813404" cy="46166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安全性</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 name="圆角矩形 46"/>
          <p:cNvSpPr/>
          <p:nvPr/>
        </p:nvSpPr>
        <p:spPr>
          <a:xfrm>
            <a:off x="4972358" y="5161264"/>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圆角矩形 46"/>
          <p:cNvSpPr/>
          <p:nvPr/>
        </p:nvSpPr>
        <p:spPr>
          <a:xfrm>
            <a:off x="4997142" y="5933966"/>
            <a:ext cx="6528725" cy="471587"/>
          </a:xfrm>
          <a:prstGeom prst="roundRect">
            <a:avLst/>
          </a:prstGeom>
          <a:solidFill>
            <a:schemeClr val="bg1">
              <a:lumMod val="9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圆角矩形 59">
            <a:hlinkClick r:id="rId6" action="ppaction://hlinksldjump"/>
          </p:cNvPr>
          <p:cNvSpPr/>
          <p:nvPr/>
        </p:nvSpPr>
        <p:spPr>
          <a:xfrm>
            <a:off x="5228623" y="5161264"/>
            <a:ext cx="1632181" cy="461664"/>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Part 5</a:t>
            </a:r>
            <a:endParaRPr kumimoji="0" lang="zh-CN" altLang="en-US"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59">
            <a:hlinkClick r:id="rId6" action="ppaction://hlinksldjump"/>
          </p:cNvPr>
          <p:cNvSpPr/>
          <p:nvPr/>
        </p:nvSpPr>
        <p:spPr>
          <a:xfrm>
            <a:off x="5279909" y="5922592"/>
            <a:ext cx="1632181" cy="464027"/>
          </a:xfrm>
          <a:prstGeom prst="roundRect">
            <a:avLst>
              <a:gd name="adj" fmla="val 100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Part 6</a:t>
            </a:r>
            <a:endParaRPr kumimoji="0" lang="zh-CN" altLang="en-US" sz="2135"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7549127" y="5166224"/>
            <a:ext cx="2813404" cy="46166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创新性</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7549127" y="5952151"/>
            <a:ext cx="2813404" cy="461665"/>
          </a:xfrm>
          <a:prstGeom prst="rect">
            <a:avLst/>
          </a:prstGeom>
          <a:ln w="15875">
            <a:noFill/>
          </a:ln>
        </p:spPr>
        <p:txBody>
          <a:bodyPr wrap="square" lIns="91440" tIns="45720" rIns="91440" bIns="45720">
            <a:spAutoFit/>
          </a:bodyPr>
          <a:lstStyle/>
          <a:p>
            <a:pPr defTabSz="1219200"/>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公平性</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7"/>
          <a:stretch>
            <a:fillRect/>
          </a:stretch>
        </p:blipFill>
        <p:spPr>
          <a:xfrm>
            <a:off x="11631119" y="0"/>
            <a:ext cx="560881" cy="4816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235585" y="178435"/>
            <a:ext cx="2704465" cy="365125"/>
          </a:xfrm>
        </p:spPr>
        <p:txBody>
          <a:bodyPr/>
          <a:lstStyle/>
          <a:p>
            <a:r>
              <a:rPr lang="zh-CN" altLang="en-US" sz="1800" b="1" dirty="0">
                <a:latin typeface="黑体" panose="02010609060101010101" pitchFamily="49" charset="-122"/>
                <a:ea typeface="黑体" panose="02010609060101010101" pitchFamily="49" charset="-122"/>
              </a:rPr>
              <a:t>一、基本情况</a:t>
            </a:r>
            <a:r>
              <a:rPr lang="en-US" altLang="zh-CN" sz="1800" b="1" dirty="0">
                <a:latin typeface="黑体" panose="02010609060101010101" pitchFamily="49" charset="-122"/>
                <a:ea typeface="黑体" panose="02010609060101010101" pitchFamily="49" charset="-122"/>
              </a:rPr>
              <a:t>     1/3 </a:t>
            </a:r>
            <a:endParaRPr lang="en-US" altLang="zh-CN" sz="1800" b="1" dirty="0">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50016" y="18926"/>
            <a:ext cx="563417" cy="480908"/>
          </a:xfrm>
          <a:prstGeom prst="rect">
            <a:avLst/>
          </a:prstGeom>
        </p:spPr>
      </p:pic>
      <p:sp>
        <p:nvSpPr>
          <p:cNvPr id="14" name="文本框 13"/>
          <p:cNvSpPr txBox="1"/>
          <p:nvPr/>
        </p:nvSpPr>
        <p:spPr>
          <a:xfrm>
            <a:off x="6757035" y="742950"/>
            <a:ext cx="4842510" cy="2030095"/>
          </a:xfrm>
          <a:prstGeom prst="rect">
            <a:avLst/>
          </a:prstGeom>
          <a:noFill/>
          <a:ln w="28575">
            <a:solidFill>
              <a:schemeClr val="accent5"/>
            </a:solidFill>
          </a:ln>
          <a:extLst>
            <a:ext uri="{909E8E84-426E-40DD-AFC4-6F175D3DCCD1}">
              <a14:hiddenFill xmlns:a14="http://schemas.microsoft.com/office/drawing/2010/main">
                <a:solidFill>
                  <a:srgbClr val="FFC000"/>
                </a:solidFill>
              </a14:hiddenFill>
            </a:ext>
          </a:extLst>
        </p:spPr>
        <p:txBody>
          <a:bodyPr wrap="square">
            <a:spAutoFit/>
          </a:bodyPr>
          <a:lstStyle/>
          <a:p>
            <a:r>
              <a:rPr lang="zh-CN" altLang="en-US" sz="1800" b="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说明书适应症：</a:t>
            </a:r>
            <a:endParaRPr lang="zh-CN" altLang="en-US" sz="1800" b="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8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t>本品适用于成人、青少年和</a:t>
            </a:r>
            <a:r>
              <a:rPr lang="en-US" altLang="zh-CN" dirty="0"/>
              <a:t>6</a:t>
            </a:r>
            <a:r>
              <a:rPr lang="zh-CN" altLang="en-US" dirty="0"/>
              <a:t>岁及以上儿童的粘液分泌或粘液清除障碍相关呼吸系统疾病的对症治疗：</a:t>
            </a:r>
            <a:endParaRPr lang="zh-CN" altLang="en-US" dirty="0"/>
          </a:p>
          <a:p>
            <a:r>
              <a:rPr lang="zh-CN" altLang="en-US" dirty="0"/>
              <a:t>急性支气管炎、气管支气管炎、慢性支气管炎、支气管扩张症、慢性阻塞性支气管肺部疾病、急性鼻窦炎、慢性鼻窦炎。</a:t>
            </a:r>
            <a:endParaRPr lang="zh-CN" altLang="en-US" dirty="0"/>
          </a:p>
        </p:txBody>
      </p:sp>
      <p:sp>
        <p:nvSpPr>
          <p:cNvPr id="4" name="文本框 3"/>
          <p:cNvSpPr txBox="1"/>
          <p:nvPr/>
        </p:nvSpPr>
        <p:spPr>
          <a:xfrm>
            <a:off x="6757670" y="2922905"/>
            <a:ext cx="4841875" cy="1476375"/>
          </a:xfrm>
          <a:prstGeom prst="rect">
            <a:avLst/>
          </a:prstGeom>
          <a:noFill/>
          <a:ln w="28575">
            <a:solidFill>
              <a:srgbClr val="0070C0"/>
            </a:solidFill>
          </a:ln>
        </p:spPr>
        <p:txBody>
          <a:bodyPr wrap="square" rtlCol="0">
            <a:spAutoFit/>
          </a:bodyPr>
          <a:p>
            <a:r>
              <a:rPr lang="zh-CN" altLang="en-US" b="1" dirty="0">
                <a:solidFill>
                  <a:srgbClr val="FF0000"/>
                </a:solidFill>
                <a:sym typeface="+mn-ea"/>
              </a:rPr>
              <a:t>用法</a:t>
            </a:r>
            <a:r>
              <a:rPr lang="zh-CN" altLang="en-US" b="1" dirty="0">
                <a:solidFill>
                  <a:srgbClr val="FF0000"/>
                </a:solidFill>
                <a:sym typeface="+mn-ea"/>
              </a:rPr>
              <a:t>用量：</a:t>
            </a:r>
            <a:endParaRPr lang="zh-CN" altLang="en-US" b="1" dirty="0">
              <a:solidFill>
                <a:srgbClr val="FF0000"/>
              </a:solidFill>
              <a:sym typeface="+mn-ea"/>
            </a:endParaRPr>
          </a:p>
          <a:p>
            <a:r>
              <a:rPr lang="zh-CN" altLang="en-US" b="1" dirty="0">
                <a:solidFill>
                  <a:srgbClr val="FF0000"/>
                </a:solidFill>
                <a:sym typeface="+mn-ea"/>
              </a:rPr>
              <a:t>成人和青少年：</a:t>
            </a:r>
            <a:r>
              <a:rPr lang="zh-CN" altLang="en-US" b="1" dirty="0">
                <a:sym typeface="+mn-ea"/>
              </a:rPr>
              <a:t>每次</a:t>
            </a:r>
            <a:r>
              <a:rPr lang="en-US" altLang="zh-CN" b="1" dirty="0">
                <a:sym typeface="+mn-ea"/>
              </a:rPr>
              <a:t>4 ml</a:t>
            </a:r>
            <a:r>
              <a:rPr lang="zh-CN" altLang="en-US" b="1" dirty="0">
                <a:sym typeface="+mn-ea"/>
              </a:rPr>
              <a:t>，每天最多</a:t>
            </a:r>
            <a:r>
              <a:rPr lang="en-US" altLang="zh-CN" b="1" dirty="0">
                <a:sym typeface="+mn-ea"/>
              </a:rPr>
              <a:t>3</a:t>
            </a:r>
            <a:r>
              <a:rPr lang="zh-CN" altLang="en-US" b="1" dirty="0">
                <a:sym typeface="+mn-ea"/>
              </a:rPr>
              <a:t>次。</a:t>
            </a:r>
            <a:endParaRPr lang="en-US" altLang="zh-CN" b="1" dirty="0"/>
          </a:p>
          <a:p>
            <a:r>
              <a:rPr lang="en-US" altLang="zh-CN" b="1" dirty="0">
                <a:solidFill>
                  <a:srgbClr val="FF0000"/>
                </a:solidFill>
                <a:sym typeface="+mn-ea"/>
              </a:rPr>
              <a:t>10</a:t>
            </a:r>
            <a:r>
              <a:rPr lang="zh-CN" altLang="en-US" b="1" dirty="0">
                <a:solidFill>
                  <a:srgbClr val="FF0000"/>
                </a:solidFill>
                <a:sym typeface="+mn-ea"/>
              </a:rPr>
              <a:t>岁以上的儿童：</a:t>
            </a:r>
            <a:r>
              <a:rPr lang="zh-CN" altLang="en-US" b="1" dirty="0">
                <a:sym typeface="+mn-ea"/>
              </a:rPr>
              <a:t>与成人和青少年的用量相同。</a:t>
            </a:r>
            <a:endParaRPr lang="zh-CN" altLang="en-US" b="1" dirty="0">
              <a:solidFill>
                <a:schemeClr val="tx1"/>
              </a:solidFill>
            </a:endParaRPr>
          </a:p>
          <a:p>
            <a:r>
              <a:rPr lang="en-US" altLang="zh-CN" b="1" dirty="0">
                <a:solidFill>
                  <a:srgbClr val="FF0000"/>
                </a:solidFill>
                <a:sym typeface="+mn-ea"/>
              </a:rPr>
              <a:t>6</a:t>
            </a:r>
            <a:r>
              <a:rPr lang="zh-CN" altLang="en-US" b="1" dirty="0">
                <a:solidFill>
                  <a:srgbClr val="FF0000"/>
                </a:solidFill>
                <a:sym typeface="+mn-ea"/>
              </a:rPr>
              <a:t>～</a:t>
            </a:r>
            <a:r>
              <a:rPr lang="en-US" altLang="zh-CN" b="1" dirty="0">
                <a:solidFill>
                  <a:srgbClr val="FF0000"/>
                </a:solidFill>
                <a:sym typeface="+mn-ea"/>
              </a:rPr>
              <a:t>10</a:t>
            </a:r>
            <a:r>
              <a:rPr lang="zh-CN" altLang="en-US" b="1" dirty="0">
                <a:solidFill>
                  <a:srgbClr val="FF0000"/>
                </a:solidFill>
                <a:sym typeface="+mn-ea"/>
              </a:rPr>
              <a:t>岁儿童：</a:t>
            </a:r>
            <a:r>
              <a:rPr lang="zh-CN" altLang="en-US" b="1" dirty="0">
                <a:sym typeface="+mn-ea"/>
              </a:rPr>
              <a:t>每次</a:t>
            </a:r>
            <a:r>
              <a:rPr lang="en-US" altLang="zh-CN" b="1" dirty="0">
                <a:sym typeface="+mn-ea"/>
              </a:rPr>
              <a:t>2 ml</a:t>
            </a:r>
            <a:r>
              <a:rPr lang="zh-CN" altLang="en-US" b="1" dirty="0">
                <a:sym typeface="+mn-ea"/>
              </a:rPr>
              <a:t>（</a:t>
            </a:r>
            <a:r>
              <a:rPr lang="en-US" altLang="zh-CN" b="1" dirty="0">
                <a:sym typeface="+mn-ea"/>
              </a:rPr>
              <a:t>=30</a:t>
            </a:r>
            <a:r>
              <a:rPr lang="zh-CN" altLang="en-US" b="1" dirty="0">
                <a:sym typeface="+mn-ea"/>
              </a:rPr>
              <a:t>滴），每天最多</a:t>
            </a:r>
            <a:r>
              <a:rPr lang="en-US" altLang="zh-CN" b="1" dirty="0">
                <a:sym typeface="+mn-ea"/>
              </a:rPr>
              <a:t>3</a:t>
            </a:r>
            <a:r>
              <a:rPr lang="zh-CN" altLang="en-US" b="1" dirty="0">
                <a:sym typeface="+mn-ea"/>
              </a:rPr>
              <a:t>次</a:t>
            </a:r>
            <a:endParaRPr lang="zh-CN" altLang="en-US" b="1" dirty="0"/>
          </a:p>
        </p:txBody>
      </p:sp>
      <p:sp>
        <p:nvSpPr>
          <p:cNvPr id="8" name="文本框 7"/>
          <p:cNvSpPr txBox="1"/>
          <p:nvPr/>
        </p:nvSpPr>
        <p:spPr>
          <a:xfrm>
            <a:off x="537845" y="742950"/>
            <a:ext cx="6096000" cy="368300"/>
          </a:xfrm>
          <a:prstGeom prst="rect">
            <a:avLst/>
          </a:prstGeom>
          <a:noFill/>
        </p:spPr>
        <p:txBody>
          <a:bodyPr wrap="square" rtlCol="0">
            <a:spAutoFit/>
          </a:bodyPr>
          <a:p>
            <a:r>
              <a:rPr lang="zh-CN" altLang="en-US" b="1" dirty="0">
                <a:sym typeface="+mn-ea"/>
              </a:rPr>
              <a:t>药品通用名称：盐酸溴己新口服溶液</a:t>
            </a:r>
            <a:endParaRPr lang="zh-CN" altLang="en-US" b="1" dirty="0"/>
          </a:p>
        </p:txBody>
      </p:sp>
      <p:sp>
        <p:nvSpPr>
          <p:cNvPr id="11" name="文本框 10"/>
          <p:cNvSpPr txBox="1"/>
          <p:nvPr/>
        </p:nvSpPr>
        <p:spPr>
          <a:xfrm>
            <a:off x="537845" y="1142365"/>
            <a:ext cx="6096000" cy="368300"/>
          </a:xfrm>
          <a:prstGeom prst="rect">
            <a:avLst/>
          </a:prstGeom>
          <a:noFill/>
        </p:spPr>
        <p:txBody>
          <a:bodyPr wrap="square" rtlCol="0">
            <a:spAutoFit/>
          </a:bodyPr>
          <a:p>
            <a:r>
              <a:rPr lang="zh-CN" altLang="en-US" b="1" dirty="0">
                <a:sym typeface="+mn-ea"/>
              </a:rPr>
              <a:t>注册规格：</a:t>
            </a:r>
            <a:r>
              <a:rPr lang="en-US" altLang="zh-CN" b="1" dirty="0">
                <a:sym typeface="+mn-ea"/>
              </a:rPr>
              <a:t>40ml:80mg</a:t>
            </a:r>
            <a:endParaRPr lang="en-US" altLang="zh-CN" b="1" dirty="0">
              <a:sym typeface="+mn-ea"/>
            </a:endParaRPr>
          </a:p>
        </p:txBody>
      </p:sp>
      <p:sp>
        <p:nvSpPr>
          <p:cNvPr id="12" name="文本框 11"/>
          <p:cNvSpPr txBox="1"/>
          <p:nvPr/>
        </p:nvSpPr>
        <p:spPr>
          <a:xfrm>
            <a:off x="479425" y="1541780"/>
            <a:ext cx="6096000" cy="306705"/>
          </a:xfrm>
          <a:prstGeom prst="rect">
            <a:avLst/>
          </a:prstGeom>
          <a:noFill/>
        </p:spPr>
        <p:txBody>
          <a:bodyPr wrap="square" rtlCol="0">
            <a:spAutoFit/>
          </a:bodyPr>
          <a:p>
            <a:r>
              <a:rPr lang="en-US" altLang="zh-CN" sz="1400" b="1" dirty="0">
                <a:effectLst/>
                <a:latin typeface="微软雅黑" panose="020B0503020204020204" pitchFamily="34" charset="-122"/>
                <a:ea typeface="微软雅黑" panose="020B0503020204020204" pitchFamily="34" charset="-122"/>
                <a:sym typeface="+mn-ea"/>
              </a:rPr>
              <a:t> </a:t>
            </a:r>
            <a:r>
              <a:rPr lang="zh-CN" altLang="en-US" sz="1400" b="1" dirty="0">
                <a:effectLst/>
                <a:latin typeface="微软雅黑" panose="020B0503020204020204" pitchFamily="34" charset="-122"/>
                <a:ea typeface="微软雅黑" panose="020B0503020204020204" pitchFamily="34" charset="-122"/>
                <a:sym typeface="+mn-ea"/>
              </a:rPr>
              <a:t>中国大陆首次上市时间</a:t>
            </a:r>
            <a:r>
              <a:rPr lang="en-US" altLang="zh-CN" sz="1400" b="1" dirty="0">
                <a:effectLst/>
                <a:latin typeface="微软雅黑" panose="020B0503020204020204" pitchFamily="34" charset="-122"/>
                <a:ea typeface="微软雅黑" panose="020B0503020204020204" pitchFamily="34" charset="-122"/>
                <a:sym typeface="+mn-ea"/>
              </a:rPr>
              <a:t>:2022</a:t>
            </a:r>
            <a:r>
              <a:rPr lang="zh-CN" altLang="en-US" sz="1400" b="1" dirty="0">
                <a:effectLst/>
                <a:latin typeface="微软雅黑" panose="020B0503020204020204" pitchFamily="34" charset="-122"/>
                <a:ea typeface="微软雅黑" panose="020B0503020204020204" pitchFamily="34" charset="-122"/>
                <a:sym typeface="+mn-ea"/>
              </a:rPr>
              <a:t>年</a:t>
            </a:r>
            <a:r>
              <a:rPr lang="en-US" altLang="zh-CN" sz="1400" b="1" dirty="0">
                <a:effectLst/>
                <a:latin typeface="微软雅黑" panose="020B0503020204020204" pitchFamily="34" charset="-122"/>
                <a:ea typeface="微软雅黑" panose="020B0503020204020204" pitchFamily="34" charset="-122"/>
                <a:sym typeface="+mn-ea"/>
              </a:rPr>
              <a:t>12</a:t>
            </a:r>
            <a:r>
              <a:rPr lang="zh-CN" altLang="en-US" sz="1400" b="1" dirty="0">
                <a:effectLst/>
                <a:latin typeface="微软雅黑" panose="020B0503020204020204" pitchFamily="34" charset="-122"/>
                <a:ea typeface="微软雅黑" panose="020B0503020204020204" pitchFamily="34" charset="-122"/>
                <a:sym typeface="+mn-ea"/>
              </a:rPr>
              <a:t>月</a:t>
            </a:r>
            <a:r>
              <a:rPr lang="en-US" altLang="zh-CN" sz="1400" b="1" dirty="0">
                <a:effectLst/>
                <a:latin typeface="微软雅黑" panose="020B0503020204020204" pitchFamily="34" charset="-122"/>
                <a:ea typeface="微软雅黑" panose="020B0503020204020204" pitchFamily="34" charset="-122"/>
                <a:sym typeface="+mn-ea"/>
              </a:rPr>
              <a:t>30</a:t>
            </a:r>
            <a:r>
              <a:rPr lang="zh-CN" altLang="en-US" sz="1400" b="1" dirty="0">
                <a:effectLst/>
                <a:latin typeface="微软雅黑" panose="020B0503020204020204" pitchFamily="34" charset="-122"/>
                <a:ea typeface="微软雅黑" panose="020B0503020204020204" pitchFamily="34" charset="-122"/>
                <a:sym typeface="+mn-ea"/>
              </a:rPr>
              <a:t>日</a:t>
            </a:r>
            <a:endParaRPr lang="zh-CN" altLang="en-US" sz="1400" b="1" dirty="0">
              <a:effectLst/>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479425" y="1941830"/>
            <a:ext cx="6096000" cy="306705"/>
          </a:xfrm>
          <a:prstGeom prst="rect">
            <a:avLst/>
          </a:prstGeom>
          <a:noFill/>
        </p:spPr>
        <p:txBody>
          <a:bodyPr wrap="square" rtlCol="0">
            <a:spAutoFit/>
          </a:bodyPr>
          <a:p>
            <a:pPr marL="0" marR="0" indent="0" algn="l" defTabSz="914400" rtl="0" eaLnBrk="1" fontAlgn="ctr" latinLnBrk="0" hangingPunct="1">
              <a:lnSpc>
                <a:spcPct val="100000"/>
              </a:lnSpc>
              <a:spcBef>
                <a:spcPts val="0"/>
              </a:spcBef>
              <a:spcAft>
                <a:spcPts val="0"/>
              </a:spcAft>
              <a:buClrTx/>
              <a:buSzTx/>
              <a:buFontTx/>
              <a:buNone/>
              <a:defRPr/>
            </a:pPr>
            <a:r>
              <a:rPr lang="en-US" altLang="zh-CN" sz="1400" b="1" dirty="0">
                <a:effectLst/>
                <a:latin typeface="微软雅黑" panose="020B0503020204020204" pitchFamily="34" charset="-122"/>
                <a:ea typeface="微软雅黑" panose="020B0503020204020204" pitchFamily="34" charset="-122"/>
                <a:sym typeface="+mn-ea"/>
              </a:rPr>
              <a:t> </a:t>
            </a:r>
            <a:r>
              <a:rPr lang="zh-CN" altLang="en-US" sz="1400" b="1" dirty="0">
                <a:effectLst/>
                <a:latin typeface="微软雅黑" panose="020B0503020204020204" pitchFamily="34" charset="-122"/>
                <a:ea typeface="微软雅黑" panose="020B0503020204020204" pitchFamily="34" charset="-122"/>
                <a:sym typeface="+mn-ea"/>
              </a:rPr>
              <a:t>目前大陆地区同通用名药品的上市情况：无同通用名药品上市（</a:t>
            </a:r>
            <a:r>
              <a:rPr lang="zh-CN" altLang="en-US" sz="1400" b="1" dirty="0">
                <a:solidFill>
                  <a:srgbClr val="FF0000"/>
                </a:solidFill>
                <a:effectLst/>
                <a:latin typeface="微软雅黑" panose="020B0503020204020204" pitchFamily="34" charset="-122"/>
                <a:ea typeface="微软雅黑" panose="020B0503020204020204" pitchFamily="34" charset="-122"/>
                <a:sym typeface="+mn-ea"/>
              </a:rPr>
              <a:t>国内首仿</a:t>
            </a:r>
            <a:r>
              <a:rPr lang="zh-CN" altLang="en-US" sz="1400" b="1" dirty="0">
                <a:effectLst/>
                <a:latin typeface="微软雅黑" panose="020B0503020204020204" pitchFamily="34" charset="-122"/>
                <a:ea typeface="微软雅黑" panose="020B0503020204020204" pitchFamily="34" charset="-122"/>
                <a:sym typeface="+mn-ea"/>
              </a:rPr>
              <a:t>）</a:t>
            </a:r>
            <a:endParaRPr lang="zh-CN" altLang="en-US" sz="1400" b="1" dirty="0">
              <a:effectLst/>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538480" y="2279015"/>
            <a:ext cx="6151880" cy="306705"/>
          </a:xfrm>
          <a:prstGeom prst="rect">
            <a:avLst/>
          </a:prstGeom>
          <a:noFill/>
        </p:spPr>
        <p:txBody>
          <a:bodyPr wrap="square" rtlCol="0">
            <a:spAutoFit/>
          </a:bodyPr>
          <a:p>
            <a:pPr marL="0" marR="0" lvl="0" indent="0" algn="l" defTabSz="914400" rtl="0" eaLnBrk="1" fontAlgn="ctr" latinLnBrk="0" hangingPunct="1">
              <a:lnSpc>
                <a:spcPct val="100000"/>
              </a:lnSpc>
              <a:spcBef>
                <a:spcPts val="0"/>
              </a:spcBef>
              <a:spcAft>
                <a:spcPts val="0"/>
              </a:spcAft>
              <a:buClrTx/>
              <a:buSzTx/>
              <a:buFontTx/>
              <a:buNone/>
              <a:defRPr/>
            </a:pPr>
            <a:r>
              <a:rPr lang="zh-CN" altLang="en-US" sz="1400" b="1" dirty="0">
                <a:effectLst/>
                <a:latin typeface="微软雅黑" panose="020B0503020204020204" pitchFamily="34" charset="-122"/>
                <a:ea typeface="微软雅黑" panose="020B0503020204020204" pitchFamily="34" charset="-122"/>
                <a:sym typeface="+mn-ea"/>
              </a:rPr>
              <a:t>全球首个上市国家及上市时间：比利时，</a:t>
            </a:r>
            <a:r>
              <a:rPr lang="en-US" altLang="zh-CN" sz="1400" b="1" dirty="0">
                <a:effectLst/>
                <a:latin typeface="微软雅黑" panose="020B0503020204020204" pitchFamily="34" charset="-122"/>
                <a:ea typeface="微软雅黑" panose="020B0503020204020204" pitchFamily="34" charset="-122"/>
                <a:sym typeface="+mn-ea"/>
              </a:rPr>
              <a:t>2003</a:t>
            </a:r>
            <a:r>
              <a:rPr lang="zh-CN" altLang="en-US" sz="1400" b="1" dirty="0">
                <a:effectLst/>
                <a:latin typeface="微软雅黑" panose="020B0503020204020204" pitchFamily="34" charset="-122"/>
                <a:ea typeface="微软雅黑" panose="020B0503020204020204" pitchFamily="34" charset="-122"/>
                <a:sym typeface="+mn-ea"/>
              </a:rPr>
              <a:t>年</a:t>
            </a:r>
            <a:r>
              <a:rPr lang="en-US" altLang="zh-CN" sz="1400" b="1" dirty="0">
                <a:solidFill>
                  <a:schemeClr val="tx1"/>
                </a:solidFill>
                <a:effectLst/>
                <a:latin typeface="微软雅黑" panose="020B0503020204020204" pitchFamily="34" charset="-122"/>
                <a:ea typeface="微软雅黑" panose="020B0503020204020204" pitchFamily="34" charset="-122"/>
                <a:sym typeface="+mn-ea"/>
              </a:rPr>
              <a:t>12</a:t>
            </a:r>
            <a:r>
              <a:rPr lang="zh-CN" altLang="en-US" sz="1400" b="1" dirty="0">
                <a:effectLst/>
                <a:latin typeface="微软雅黑" panose="020B0503020204020204" pitchFamily="34" charset="-122"/>
                <a:ea typeface="微软雅黑" panose="020B0503020204020204" pitchFamily="34" charset="-122"/>
                <a:sym typeface="+mn-ea"/>
              </a:rPr>
              <a:t>月</a:t>
            </a:r>
            <a:endParaRPr lang="zh-CN" altLang="en-US" sz="1400" b="1" dirty="0">
              <a:effectLst/>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539115" y="2616200"/>
            <a:ext cx="6151245" cy="306705"/>
          </a:xfrm>
          <a:prstGeom prst="rect">
            <a:avLst/>
          </a:prstGeom>
          <a:noFill/>
        </p:spPr>
        <p:txBody>
          <a:bodyPr wrap="square" rtlCol="0">
            <a:spAutoFit/>
          </a:bodyPr>
          <a:p>
            <a:pPr marL="0" algn="l" defTabSz="914400" rtl="0" eaLnBrk="1" fontAlgn="ctr" latinLnBrk="0" hangingPunct="1"/>
            <a:r>
              <a:rPr lang="zh-CN" altLang="en-US" sz="1400" b="1" dirty="0">
                <a:effectLst/>
                <a:latin typeface="微软雅黑" panose="020B0503020204020204" pitchFamily="34" charset="-122"/>
                <a:ea typeface="微软雅黑" panose="020B0503020204020204" pitchFamily="34" charset="-122"/>
                <a:sym typeface="+mn-ea"/>
              </a:rPr>
              <a:t>是否为</a:t>
            </a:r>
            <a:r>
              <a:rPr lang="en-US" altLang="zh-CN" sz="1400" b="1" dirty="0">
                <a:effectLst/>
                <a:latin typeface="微软雅黑" panose="020B0503020204020204" pitchFamily="34" charset="-122"/>
                <a:ea typeface="微软雅黑" panose="020B0503020204020204" pitchFamily="34" charset="-122"/>
                <a:sym typeface="+mn-ea"/>
              </a:rPr>
              <a:t>OTC</a:t>
            </a:r>
            <a:r>
              <a:rPr lang="zh-CN" altLang="en-US" sz="1400" b="1" dirty="0">
                <a:effectLst/>
                <a:latin typeface="微软雅黑" panose="020B0503020204020204" pitchFamily="34" charset="-122"/>
                <a:ea typeface="微软雅黑" panose="020B0503020204020204" pitchFamily="34" charset="-122"/>
                <a:sym typeface="+mn-ea"/>
              </a:rPr>
              <a:t>：</a:t>
            </a:r>
            <a:r>
              <a:rPr lang="zh-CN" altLang="en-US" sz="1400" b="1" dirty="0">
                <a:effectLst/>
                <a:latin typeface="微软雅黑" panose="020B0503020204020204" pitchFamily="34" charset="-122"/>
                <a:ea typeface="微软雅黑" panose="020B0503020204020204" pitchFamily="34" charset="-122"/>
                <a:sym typeface="+mn-ea"/>
              </a:rPr>
              <a:t>否</a:t>
            </a:r>
            <a:endParaRPr lang="zh-CN" altLang="en-US" sz="1400" b="1" dirty="0">
              <a:effectLst/>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537845" y="2941955"/>
            <a:ext cx="6096000" cy="306705"/>
          </a:xfrm>
          <a:prstGeom prst="rect">
            <a:avLst/>
          </a:prstGeom>
          <a:noFill/>
        </p:spPr>
        <p:txBody>
          <a:bodyPr wrap="square" rtlCol="0">
            <a:spAutoFit/>
          </a:bodyPr>
          <a:p>
            <a:pPr marL="0" algn="l" defTabSz="914400" rtl="0" eaLnBrk="1" fontAlgn="ctr" latinLnBrk="0" hangingPunct="1"/>
            <a:r>
              <a:rPr lang="zh-CN" altLang="en-US" sz="1400" b="1" dirty="0">
                <a:effectLst/>
                <a:latin typeface="微软雅黑" panose="020B0503020204020204" pitchFamily="34" charset="-122"/>
                <a:ea typeface="微软雅黑" panose="020B0503020204020204" pitchFamily="34" charset="-122"/>
                <a:sym typeface="+mn-ea"/>
              </a:rPr>
              <a:t>建议参照药品：</a:t>
            </a:r>
            <a:r>
              <a:rPr lang="zh-CN" altLang="en-US" sz="1400" b="1" dirty="0">
                <a:effectLst/>
                <a:latin typeface="微软雅黑" panose="020B0503020204020204" pitchFamily="34" charset="-122"/>
                <a:ea typeface="微软雅黑" panose="020B0503020204020204" pitchFamily="34" charset="-122"/>
                <a:sym typeface="+mn-ea"/>
              </a:rPr>
              <a:t>盐酸溴己新注射液</a:t>
            </a:r>
            <a:endParaRPr lang="zh-CN" altLang="en-US" sz="1400" b="1" dirty="0">
              <a:effectLst/>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2"/>
            </p:custDataLst>
          </p:nvPr>
        </p:nvSpPr>
        <p:spPr>
          <a:xfrm>
            <a:off x="374650" y="3290570"/>
            <a:ext cx="6315710" cy="1127125"/>
          </a:xfrm>
          <a:prstGeom prst="rect">
            <a:avLst/>
          </a:prstGeom>
          <a:noFill/>
          <a:ln w="28575">
            <a:solidFill>
              <a:srgbClr val="0070C0"/>
            </a:solidFill>
          </a:ln>
        </p:spPr>
        <p:txBody>
          <a:bodyPr wrap="square" rtlCol="0">
            <a:noAutofit/>
          </a:bodyPr>
          <a:p>
            <a:r>
              <a:rPr lang="zh-CN" altLang="en-US" sz="2800">
                <a:solidFill>
                  <a:srgbClr val="FF0000"/>
                </a:solidFill>
                <a:sym typeface="+mn-ea"/>
              </a:rPr>
              <a:t>弥补未满足的治疗需求情况：</a:t>
            </a:r>
            <a:endParaRPr lang="zh-CN" altLang="en-US">
              <a:solidFill>
                <a:srgbClr val="FF0000"/>
              </a:solidFill>
              <a:sym typeface="+mn-ea"/>
            </a:endParaRPr>
          </a:p>
          <a:p>
            <a:r>
              <a:rPr lang="en-US" altLang="zh-CN">
                <a:solidFill>
                  <a:srgbClr val="FF0000"/>
                </a:solidFill>
                <a:sym typeface="+mn-ea"/>
              </a:rPr>
              <a:t> </a:t>
            </a:r>
            <a:r>
              <a:rPr lang="en-US" altLang="zh-CN">
                <a:sym typeface="+mn-ea"/>
              </a:rPr>
              <a:t>1</a:t>
            </a:r>
            <a:r>
              <a:rPr lang="zh-CN" altLang="en-US">
                <a:sym typeface="+mn-ea"/>
              </a:rPr>
              <a:t>、唯一批准用于儿童的盐酸溴己新剂型</a:t>
            </a:r>
            <a:r>
              <a:rPr lang="zh-CN" altLang="en-US">
                <a:solidFill>
                  <a:schemeClr val="tx1"/>
                </a:solidFill>
                <a:sym typeface="+mn-ea"/>
              </a:rPr>
              <a:t>；</a:t>
            </a:r>
            <a:r>
              <a:rPr lang="en-US" altLang="zh-CN">
                <a:sym typeface="+mn-ea"/>
              </a:rPr>
              <a:t>2</a:t>
            </a:r>
            <a:r>
              <a:rPr lang="zh-CN" altLang="en-US">
                <a:sym typeface="+mn-ea"/>
              </a:rPr>
              <a:t>、医保目录内</a:t>
            </a:r>
            <a:r>
              <a:rPr lang="zh-CN" altLang="en-US" dirty="0">
                <a:sym typeface="+mn-ea"/>
              </a:rPr>
              <a:t>仅有的批准用于急性鼻窦炎、慢性鼻窦炎</a:t>
            </a:r>
            <a:r>
              <a:rPr lang="zh-CN" altLang="en-US">
                <a:sym typeface="+mn-ea"/>
              </a:rPr>
              <a:t>的祛痰药，</a:t>
            </a:r>
            <a:endParaRPr lang="zh-CN" altLang="en-US" dirty="0"/>
          </a:p>
        </p:txBody>
      </p:sp>
      <p:sp>
        <p:nvSpPr>
          <p:cNvPr id="6" name="文本框 5"/>
          <p:cNvSpPr txBox="1"/>
          <p:nvPr>
            <p:custDataLst>
              <p:tags r:id="rId3"/>
            </p:custDataLst>
          </p:nvPr>
        </p:nvSpPr>
        <p:spPr>
          <a:xfrm>
            <a:off x="374650" y="4478655"/>
            <a:ext cx="11175365" cy="2379345"/>
          </a:xfrm>
          <a:prstGeom prst="rect">
            <a:avLst/>
          </a:prstGeom>
          <a:noFill/>
          <a:ln w="57150">
            <a:solidFill>
              <a:srgbClr val="FFC000"/>
            </a:solidFill>
            <a:prstDash val="dash"/>
          </a:ln>
        </p:spPr>
        <p:txBody>
          <a:bodyPr wrap="square" rtlCol="0">
            <a:noAutofit/>
          </a:bodyPr>
          <a:p>
            <a:r>
              <a:rPr lang="zh-CN" altLang="en-US" sz="2800">
                <a:solidFill>
                  <a:srgbClr val="FF0000"/>
                </a:solidFill>
                <a:sym typeface="+mn-ea"/>
              </a:rPr>
              <a:t>所治疗疾病基本情况：</a:t>
            </a:r>
            <a:r>
              <a:rPr lang="zh-CN" altLang="en-US" dirty="0">
                <a:solidFill>
                  <a:srgbClr val="FF0000"/>
                </a:solidFill>
                <a:sym typeface="+mn-ea"/>
              </a:rPr>
              <a:t>气管/支气管</a:t>
            </a:r>
            <a:r>
              <a:rPr lang="zh-CN" altLang="en-US" dirty="0">
                <a:sym typeface="+mn-ea"/>
              </a:rPr>
              <a:t>黏膜充血、水肿、淋巴细胞和中性粒细胞浸润，同时伴有纤毛上皮细胞损伤、脱落和黏液腺体肥大增生。合并细菌感染时，分泌物呈脓性。初为干咳或少量黏液痰，随后痰量增多，咳嗽加剧，偶伴痰中带血。咳嗽、咳痰可持续2～3周左右，伴支气管痉挛时，可出现程度不等的胸闷气促；</a:t>
            </a:r>
            <a:r>
              <a:rPr lang="zh-CN" altLang="en-US" dirty="0">
                <a:solidFill>
                  <a:srgbClr val="FF0000"/>
                </a:solidFill>
                <a:sym typeface="+mn-ea"/>
              </a:rPr>
              <a:t>鼻窦炎</a:t>
            </a:r>
            <a:r>
              <a:rPr lang="zh-CN" altLang="en-US" dirty="0">
                <a:sym typeface="+mn-ea"/>
              </a:rPr>
              <a:t>是一种鼻窦粘膜急性化脓的炎症，一些严重的患者容易造成鼻子邻近器官以及组织的合并症。慢性鼻窦炎的患者鼻涕比较多，一般是呈现脓性或者是粘脓性的，鼻涕为黄色或者是黄绿色，会向咽喉部位流入。据WHO报告，下呼吸道感染是世界上最致命的传染病，是引起死亡的第四大死因，2019全球近260万人死亡。据研究报道，2019年上呼吸道感染的发病率高达52.0-128.2/10万。由此可见，呼吸道感染依然是全球面临的巨大挑战。</a:t>
            </a:r>
            <a:endParaRPr lang="zh-CN" altLang="en-US" dirty="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712576" y="88141"/>
            <a:ext cx="563417" cy="480908"/>
          </a:xfrm>
          <a:prstGeom prst="rect">
            <a:avLst/>
          </a:prstGeom>
        </p:spPr>
      </p:pic>
      <p:sp>
        <p:nvSpPr>
          <p:cNvPr id="3" name="页脚占位符 1"/>
          <p:cNvSpPr>
            <a:spLocks noGrp="1"/>
          </p:cNvSpPr>
          <p:nvPr>
            <p:ph type="ftr" sz="quarter" idx="11"/>
          </p:nvPr>
        </p:nvSpPr>
        <p:spPr>
          <a:xfrm>
            <a:off x="235585" y="178435"/>
            <a:ext cx="2512060" cy="365125"/>
          </a:xfrm>
        </p:spPr>
        <p:txBody>
          <a:bodyPr/>
          <a:lstStyle/>
          <a:p>
            <a:r>
              <a:rPr lang="zh-CN" altLang="en-US" sz="1800" b="1" dirty="0">
                <a:latin typeface="黑体" panose="02010609060101010101" pitchFamily="49" charset="-122"/>
                <a:ea typeface="黑体" panose="02010609060101010101" pitchFamily="49" charset="-122"/>
              </a:rPr>
              <a:t>一、基本情况</a:t>
            </a:r>
            <a:r>
              <a:rPr lang="en-US" altLang="zh-CN" sz="1800" b="1" dirty="0">
                <a:latin typeface="黑体" panose="02010609060101010101" pitchFamily="49" charset="-122"/>
                <a:ea typeface="黑体" panose="02010609060101010101" pitchFamily="49" charset="-122"/>
              </a:rPr>
              <a:t>    2/3</a:t>
            </a:r>
            <a:endParaRPr lang="en-US" altLang="zh-CN" sz="1800" b="1" dirty="0">
              <a:latin typeface="黑体" panose="02010609060101010101" pitchFamily="49" charset="-122"/>
              <a:ea typeface="黑体" panose="02010609060101010101" pitchFamily="49" charset="-122"/>
            </a:endParaRPr>
          </a:p>
        </p:txBody>
      </p:sp>
      <p:sp>
        <p:nvSpPr>
          <p:cNvPr id="19" name="文本框 18"/>
          <p:cNvSpPr txBox="1"/>
          <p:nvPr/>
        </p:nvSpPr>
        <p:spPr>
          <a:xfrm>
            <a:off x="338455" y="701675"/>
            <a:ext cx="4692650" cy="501015"/>
          </a:xfrm>
          <a:prstGeom prst="rect">
            <a:avLst/>
          </a:prstGeom>
          <a:noFill/>
        </p:spPr>
        <p:txBody>
          <a:bodyPr wrap="square">
            <a:noAutofit/>
          </a:bodyPr>
          <a:lstStyle/>
          <a:p>
            <a:pPr>
              <a:lnSpc>
                <a:spcPts val="2200"/>
              </a:lnSpc>
            </a:pPr>
            <a:r>
              <a:rPr kumimoji="0" lang="zh-CN" altLang="en-US" sz="2800" b="0" i="0" u="none" strike="noStrike" kern="1200" cap="none" spc="0" normalizeH="0" baseline="0" noProof="0" dirty="0">
                <a:ln>
                  <a:noFill/>
                </a:ln>
                <a:solidFill>
                  <a:schemeClr val="bg1"/>
                </a:solidFill>
                <a:effectLst/>
                <a:highlight>
                  <a:srgbClr val="000080"/>
                </a:highlight>
                <a:uLnTx/>
                <a:uFillTx/>
                <a:latin typeface="Times New Roman" panose="02020603050405020304" pitchFamily="18" charset="0"/>
                <a:ea typeface="微软雅黑" panose="020B0503020204020204" pitchFamily="34" charset="-122"/>
                <a:cs typeface="Times New Roman" panose="02020603050405020304" pitchFamily="18" charset="0"/>
              </a:rPr>
              <a:t>与参照药品相比优势和不足</a:t>
            </a:r>
            <a:endParaRPr kumimoji="0" lang="zh-CN" altLang="en-US" sz="2800" b="0" i="0" u="none" strike="noStrike" kern="1200" cap="none" spc="0" normalizeH="0" baseline="0" noProof="0" dirty="0">
              <a:ln>
                <a:noFill/>
              </a:ln>
              <a:solidFill>
                <a:schemeClr val="bg1"/>
              </a:solidFill>
              <a:effectLst/>
              <a:highlight>
                <a:srgbClr val="000080"/>
              </a:highligh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 name="表格 1"/>
          <p:cNvGraphicFramePr/>
          <p:nvPr>
            <p:custDataLst>
              <p:tags r:id="rId2"/>
            </p:custDataLst>
          </p:nvPr>
        </p:nvGraphicFramePr>
        <p:xfrm>
          <a:off x="235585" y="1123315"/>
          <a:ext cx="11479530" cy="3006725"/>
        </p:xfrm>
        <a:graphic>
          <a:graphicData uri="http://schemas.openxmlformats.org/drawingml/2006/table">
            <a:tbl>
              <a:tblPr firstRow="1" lastRow="1">
                <a:tableStyleId>{77D5D866-21FD-475E-8EC7-EAEDDA05492D}</a:tableStyleId>
              </a:tblPr>
              <a:tblGrid>
                <a:gridCol w="1554480"/>
                <a:gridCol w="6235700"/>
                <a:gridCol w="3689350"/>
              </a:tblGrid>
              <a:tr h="365760">
                <a:tc>
                  <a:txBody>
                    <a:bodyPr/>
                    <a:p>
                      <a:pPr>
                        <a:buNone/>
                      </a:pPr>
                      <a:r>
                        <a:rPr lang="zh-CN" altLang="en-US" sz="1800"/>
                        <a:t>优势与不足</a:t>
                      </a:r>
                      <a:endParaRPr lang="zh-CN" altLang="en-US" sz="1800"/>
                    </a:p>
                  </a:txBody>
                  <a:tcPr/>
                </a:tc>
                <a:tc>
                  <a:txBody>
                    <a:bodyPr/>
                    <a:p>
                      <a:pPr algn="ctr">
                        <a:buNone/>
                      </a:pPr>
                      <a:r>
                        <a:rPr lang="zh-CN" altLang="en-US" sz="1800"/>
                        <a:t>盐酸溴己新口服溶液</a:t>
                      </a:r>
                      <a:endParaRPr lang="zh-CN" altLang="en-US" sz="1800"/>
                    </a:p>
                  </a:txBody>
                  <a:tcPr/>
                </a:tc>
                <a:tc>
                  <a:txBody>
                    <a:bodyPr/>
                    <a:p>
                      <a:pPr algn="ctr">
                        <a:buNone/>
                      </a:pPr>
                      <a:r>
                        <a:rPr lang="zh-CN" altLang="en-US" sz="1800"/>
                        <a:t>盐酸溴己新注射液</a:t>
                      </a:r>
                      <a:endParaRPr lang="zh-CN" altLang="en-US" sz="1800"/>
                    </a:p>
                  </a:txBody>
                  <a:tcPr/>
                </a:tc>
              </a:tr>
              <a:tr h="760730">
                <a:tc>
                  <a:txBody>
                    <a:bodyPr/>
                    <a:p>
                      <a:pPr>
                        <a:buNone/>
                      </a:pPr>
                      <a:r>
                        <a:rPr lang="zh-CN" altLang="en-US" sz="1800"/>
                        <a:t>优势</a:t>
                      </a:r>
                      <a:r>
                        <a:rPr lang="en-US" altLang="zh-CN" sz="1800"/>
                        <a:t>1</a:t>
                      </a:r>
                      <a:r>
                        <a:rPr lang="zh-CN" altLang="en-US" sz="1800"/>
                        <a:t>：</a:t>
                      </a:r>
                      <a:endParaRPr lang="zh-CN" altLang="en-US" sz="1800"/>
                    </a:p>
                    <a:p>
                      <a:pPr>
                        <a:buNone/>
                      </a:pPr>
                      <a:r>
                        <a:rPr lang="zh-CN" altLang="en-US" sz="1800"/>
                        <a:t>适应症更全</a:t>
                      </a:r>
                      <a:endParaRPr lang="zh-CN" altLang="en-US" sz="1800"/>
                    </a:p>
                  </a:txBody>
                  <a:tcPr/>
                </a:tc>
                <a:tc>
                  <a:txBody>
                    <a:bodyPr/>
                    <a:p>
                      <a:pPr>
                        <a:buNone/>
                      </a:pPr>
                      <a:r>
                        <a:rPr lang="zh-CN" altLang="en-US" sz="1800" dirty="0"/>
                        <a:t>急性支气管炎、气管支气管炎、慢性支气管炎、支气管扩张症、慢性阻塞性支气管肺部疾病、</a:t>
                      </a:r>
                      <a:r>
                        <a:rPr lang="zh-CN" altLang="en-US" sz="1800" dirty="0">
                          <a:solidFill>
                            <a:srgbClr val="FF0000"/>
                          </a:solidFill>
                        </a:rPr>
                        <a:t>急性鼻窦炎、慢性鼻窦炎。</a:t>
                      </a:r>
                      <a:endParaRPr lang="zh-CN" altLang="en-US" sz="1800" dirty="0">
                        <a:solidFill>
                          <a:srgbClr val="FF0000"/>
                        </a:solidFill>
                      </a:endParaRPr>
                    </a:p>
                  </a:txBody>
                  <a:tcPr/>
                </a:tc>
                <a:tc>
                  <a:txBody>
                    <a:bodyPr/>
                    <a:p>
                      <a:pPr>
                        <a:buNone/>
                      </a:pPr>
                      <a:r>
                        <a:rPr lang="zh-CN" altLang="en-US"/>
                        <a:t>慢性支气管炎及其他呼吸道疾病如哮喘、支气管扩张、矽肺</a:t>
                      </a:r>
                      <a:endParaRPr lang="zh-CN" altLang="en-US"/>
                    </a:p>
                  </a:txBody>
                  <a:tcPr/>
                </a:tc>
              </a:tr>
              <a:tr h="652780">
                <a:tc>
                  <a:txBody>
                    <a:bodyPr/>
                    <a:p>
                      <a:pPr>
                        <a:buNone/>
                      </a:pPr>
                      <a:r>
                        <a:rPr lang="zh-CN" altLang="en-US" sz="1800"/>
                        <a:t>优势</a:t>
                      </a:r>
                      <a:r>
                        <a:rPr lang="en-US" altLang="zh-CN" sz="1800"/>
                        <a:t>2</a:t>
                      </a:r>
                      <a:r>
                        <a:rPr lang="zh-CN" altLang="en-US" sz="1800"/>
                        <a:t>：</a:t>
                      </a:r>
                      <a:endParaRPr lang="zh-CN" altLang="en-US" sz="1800"/>
                    </a:p>
                    <a:p>
                      <a:pPr>
                        <a:buNone/>
                      </a:pPr>
                      <a:r>
                        <a:rPr lang="zh-CN" altLang="en-US" sz="1800"/>
                        <a:t>适应人群更广</a:t>
                      </a:r>
                      <a:r>
                        <a:rPr lang="zh-CN" altLang="en-US" sz="1800"/>
                        <a:t>：</a:t>
                      </a:r>
                      <a:endParaRPr lang="zh-CN" altLang="en-US" sz="1800"/>
                    </a:p>
                  </a:txBody>
                  <a:tcPr/>
                </a:tc>
                <a:tc>
                  <a:txBody>
                    <a:bodyPr/>
                    <a:p>
                      <a:pPr>
                        <a:buNone/>
                      </a:pPr>
                      <a:r>
                        <a:rPr lang="zh-CN" altLang="en-US" sz="1800">
                          <a:solidFill>
                            <a:srgbClr val="FF0000"/>
                          </a:solidFill>
                        </a:rPr>
                        <a:t>可用于</a:t>
                      </a:r>
                      <a:r>
                        <a:rPr lang="en-US" altLang="zh-CN" sz="1800">
                          <a:solidFill>
                            <a:srgbClr val="FF0000"/>
                          </a:solidFill>
                        </a:rPr>
                        <a:t>6</a:t>
                      </a:r>
                      <a:r>
                        <a:rPr lang="zh-CN" altLang="en-US" sz="1800">
                          <a:solidFill>
                            <a:srgbClr val="FF0000"/>
                          </a:solidFill>
                        </a:rPr>
                        <a:t>岁以上儿童、青少年</a:t>
                      </a:r>
                      <a:r>
                        <a:rPr lang="zh-CN" altLang="en-US" sz="1800"/>
                        <a:t>和成人。</a:t>
                      </a:r>
                      <a:endParaRPr lang="zh-CN" altLang="en-US" sz="1800"/>
                    </a:p>
                  </a:txBody>
                  <a:tcPr/>
                </a:tc>
                <a:tc>
                  <a:txBody>
                    <a:bodyPr/>
                    <a:p>
                      <a:pPr>
                        <a:buNone/>
                      </a:pPr>
                      <a:r>
                        <a:rPr lang="zh-CN" altLang="en-US" sz="1800"/>
                        <a:t>口服给药困难有粘痰不易咳出的患者（因含葡萄糖，糖尿病患者禁用）</a:t>
                      </a:r>
                      <a:endParaRPr lang="zh-CN" altLang="en-US" sz="1800"/>
                    </a:p>
                  </a:txBody>
                  <a:tcPr/>
                </a:tc>
              </a:tr>
              <a:tr h="764540">
                <a:tc>
                  <a:txBody>
                    <a:bodyPr/>
                    <a:p>
                      <a:pPr>
                        <a:buNone/>
                      </a:pPr>
                      <a:r>
                        <a:rPr lang="zh-CN" altLang="en-US" sz="1800"/>
                        <a:t>优势</a:t>
                      </a:r>
                      <a:r>
                        <a:rPr lang="en-US" altLang="zh-CN" sz="1800"/>
                        <a:t>3</a:t>
                      </a:r>
                      <a:r>
                        <a:rPr lang="zh-CN" altLang="en-US" sz="1800"/>
                        <a:t>：</a:t>
                      </a:r>
                      <a:endParaRPr lang="zh-CN" altLang="en-US" sz="1800"/>
                    </a:p>
                    <a:p>
                      <a:pPr>
                        <a:buNone/>
                      </a:pPr>
                      <a:r>
                        <a:rPr lang="zh-CN" altLang="en-US" sz="1800"/>
                        <a:t>依从性更好</a:t>
                      </a:r>
                      <a:endParaRPr lang="zh-CN" altLang="en-US" sz="1800"/>
                    </a:p>
                  </a:txBody>
                  <a:tcPr/>
                </a:tc>
                <a:tc>
                  <a:txBody>
                    <a:bodyPr/>
                    <a:p>
                      <a:pPr>
                        <a:buNone/>
                      </a:pPr>
                      <a:r>
                        <a:rPr lang="zh-CN" altLang="en-US">
                          <a:solidFill>
                            <a:srgbClr val="FF0000"/>
                          </a:solidFill>
                        </a:rPr>
                        <a:t>牛奶味，口感好，依从性好</a:t>
                      </a:r>
                      <a:r>
                        <a:rPr lang="zh-CN" altLang="en-US" sz="1800">
                          <a:solidFill>
                            <a:srgbClr val="FF0000"/>
                          </a:solidFill>
                          <a:sym typeface="+mn-ea"/>
                        </a:rPr>
                        <a:t>，服用方便</a:t>
                      </a:r>
                      <a:r>
                        <a:rPr lang="zh-CN" altLang="en-US">
                          <a:solidFill>
                            <a:srgbClr val="FF0000"/>
                          </a:solidFill>
                        </a:rPr>
                        <a:t>。</a:t>
                      </a:r>
                      <a:endParaRPr lang="zh-CN" altLang="en-US">
                        <a:solidFill>
                          <a:srgbClr val="FF0000"/>
                        </a:solidFill>
                      </a:endParaRPr>
                    </a:p>
                  </a:txBody>
                  <a:tcPr/>
                </a:tc>
                <a:tc>
                  <a:txBody>
                    <a:bodyPr/>
                    <a:p>
                      <a:pPr>
                        <a:buNone/>
                      </a:pPr>
                      <a:r>
                        <a:rPr lang="zh-CN" altLang="en-US"/>
                        <a:t>肌肉注射或静脉滴注</a:t>
                      </a:r>
                      <a:endParaRPr lang="zh-CN" altLang="en-US"/>
                    </a:p>
                  </a:txBody>
                  <a:tcPr/>
                </a:tc>
              </a:tr>
              <a:tr h="462915">
                <a:tc>
                  <a:txBody>
                    <a:bodyPr/>
                    <a:p>
                      <a:pPr>
                        <a:buNone/>
                      </a:pPr>
                      <a:r>
                        <a:rPr lang="zh-CN" altLang="en-US" sz="1800"/>
                        <a:t>不足：</a:t>
                      </a:r>
                      <a:endParaRPr lang="zh-CN" altLang="en-US" sz="1800"/>
                    </a:p>
                  </a:txBody>
                  <a:tcPr/>
                </a:tc>
                <a:tc>
                  <a:txBody>
                    <a:bodyPr/>
                    <a:p>
                      <a:pPr>
                        <a:buNone/>
                      </a:pPr>
                      <a:r>
                        <a:rPr lang="zh-CN" altLang="en-US"/>
                        <a:t>口服起效慢</a:t>
                      </a:r>
                      <a:endParaRPr lang="zh-CN" altLang="en-US"/>
                    </a:p>
                  </a:txBody>
                  <a:tcPr/>
                </a:tc>
                <a:tc>
                  <a:txBody>
                    <a:bodyPr/>
                    <a:p>
                      <a:pPr>
                        <a:buNone/>
                      </a:pPr>
                      <a:r>
                        <a:rPr lang="zh-CN" altLang="en-US"/>
                        <a:t>注射部位疼痛、需医护人员给药</a:t>
                      </a:r>
                      <a:endParaRPr lang="zh-CN" altLang="en-US"/>
                    </a:p>
                  </a:txBody>
                  <a:tcPr/>
                </a:tc>
              </a:tr>
            </a:tbl>
          </a:graphicData>
        </a:graphic>
      </p:graphicFrame>
      <p:sp>
        <p:nvSpPr>
          <p:cNvPr id="21" name="文本框 20"/>
          <p:cNvSpPr txBox="1"/>
          <p:nvPr>
            <p:custDataLst>
              <p:tags r:id="rId3"/>
            </p:custDataLst>
          </p:nvPr>
        </p:nvSpPr>
        <p:spPr>
          <a:xfrm>
            <a:off x="236220" y="4718685"/>
            <a:ext cx="11475720" cy="2025015"/>
          </a:xfrm>
          <a:prstGeom prst="rect">
            <a:avLst/>
          </a:prstGeom>
          <a:noFill/>
          <a:ln w="28575">
            <a:solidFill>
              <a:schemeClr val="tx1"/>
            </a:solidFill>
            <a:prstDash val="solid"/>
          </a:ln>
        </p:spPr>
        <p:txBody>
          <a:bodyPr wrap="square" rtlCol="0">
            <a:noAutofit/>
          </a:bodyPr>
          <a:p>
            <a:r>
              <a:rPr lang="zh-CN" altLang="en-US">
                <a:solidFill>
                  <a:srgbClr val="FF0000"/>
                </a:solidFill>
                <a:sym typeface="+mn-ea"/>
              </a:rPr>
              <a:t>大陆地区发病率：</a:t>
            </a:r>
            <a:r>
              <a:rPr lang="zh-CN" altLang="en-US">
                <a:solidFill>
                  <a:schemeClr val="tx1"/>
                </a:solidFill>
                <a:sym typeface="+mn-ea"/>
              </a:rPr>
              <a:t>呼吸系统发病率高达</a:t>
            </a:r>
            <a:r>
              <a:rPr lang="en-US" altLang="zh-CN">
                <a:solidFill>
                  <a:schemeClr val="tx1"/>
                </a:solidFill>
                <a:sym typeface="+mn-ea"/>
              </a:rPr>
              <a:t>14.09%,</a:t>
            </a:r>
            <a:r>
              <a:rPr lang="zh-CN" altLang="en-US">
                <a:solidFill>
                  <a:schemeClr val="tx1"/>
                </a:solidFill>
                <a:sym typeface="+mn-ea"/>
              </a:rPr>
              <a:t>在呼吸系统疾病中占比为：肺炎69.39%、哮喘3.79%、外部物质引起的肺病3.13%、急性上呼吸道感染10.63%、</a:t>
            </a:r>
            <a:r>
              <a:rPr lang="zh-CN" altLang="en-US">
                <a:solidFill>
                  <a:srgbClr val="FF0000"/>
                </a:solidFill>
                <a:sym typeface="+mn-ea"/>
              </a:rPr>
              <a:t>慢性鼻窦炎5.53%</a:t>
            </a:r>
            <a:r>
              <a:rPr lang="zh-CN" altLang="en-US">
                <a:solidFill>
                  <a:schemeClr val="tx1"/>
                </a:solidFill>
                <a:sym typeface="+mn-ea"/>
              </a:rPr>
              <a:t>、流行性感冒0.76%。在我国的肺炎占儿科住院患者的24.5％～65.2％；</a:t>
            </a:r>
            <a:endParaRPr lang="zh-CN" altLang="en-US">
              <a:solidFill>
                <a:schemeClr val="tx1"/>
              </a:solidFill>
              <a:sym typeface="+mn-ea"/>
            </a:endParaRPr>
          </a:p>
          <a:p>
            <a:r>
              <a:rPr lang="zh-CN" altLang="en-US">
                <a:solidFill>
                  <a:srgbClr val="FF0000"/>
                </a:solidFill>
                <a:sym typeface="+mn-ea"/>
              </a:rPr>
              <a:t>年发病患者总数：</a:t>
            </a:r>
            <a:r>
              <a:rPr lang="zh-CN" altLang="en-US">
                <a:solidFill>
                  <a:schemeClr val="tx1"/>
                </a:solidFill>
                <a:sym typeface="+mn-ea"/>
              </a:rPr>
              <a:t>肺炎：24163.7人</a:t>
            </a:r>
            <a:r>
              <a:rPr lang="en-US" altLang="zh-CN">
                <a:solidFill>
                  <a:schemeClr val="tx1"/>
                </a:solidFill>
                <a:sym typeface="+mn-ea"/>
              </a:rPr>
              <a:t>/</a:t>
            </a:r>
            <a:r>
              <a:rPr lang="zh-CN" altLang="en-US">
                <a:solidFill>
                  <a:schemeClr val="tx1"/>
                </a:solidFill>
                <a:sym typeface="+mn-ea"/>
              </a:rPr>
              <a:t>百万人、哮喘：1310.82人</a:t>
            </a:r>
            <a:r>
              <a:rPr lang="en-US" altLang="zh-CN">
                <a:sym typeface="+mn-ea"/>
              </a:rPr>
              <a:t>/</a:t>
            </a:r>
            <a:r>
              <a:rPr lang="zh-CN" altLang="en-US">
                <a:sym typeface="+mn-ea"/>
              </a:rPr>
              <a:t>百万人</a:t>
            </a:r>
            <a:r>
              <a:rPr lang="zh-CN" altLang="en-US">
                <a:solidFill>
                  <a:schemeClr val="tx1"/>
                </a:solidFill>
                <a:sym typeface="+mn-ea"/>
              </a:rPr>
              <a:t>、外部物质引起的肺病：1066.57人</a:t>
            </a:r>
            <a:r>
              <a:rPr lang="en-US" altLang="zh-CN">
                <a:sym typeface="+mn-ea"/>
              </a:rPr>
              <a:t>/</a:t>
            </a:r>
            <a:r>
              <a:rPr lang="zh-CN" altLang="en-US">
                <a:sym typeface="+mn-ea"/>
              </a:rPr>
              <a:t>百万人</a:t>
            </a:r>
            <a:r>
              <a:rPr lang="zh-CN" altLang="en-US">
                <a:solidFill>
                  <a:schemeClr val="tx1"/>
                </a:solidFill>
                <a:sym typeface="+mn-ea"/>
              </a:rPr>
              <a:t>、急性上呼吸道感染：3713.33人</a:t>
            </a:r>
            <a:r>
              <a:rPr lang="en-US" altLang="zh-CN">
                <a:sym typeface="+mn-ea"/>
              </a:rPr>
              <a:t>/</a:t>
            </a:r>
            <a:r>
              <a:rPr lang="zh-CN" altLang="en-US">
                <a:sym typeface="+mn-ea"/>
              </a:rPr>
              <a:t>百万人</a:t>
            </a:r>
            <a:r>
              <a:rPr lang="zh-CN" altLang="en-US">
                <a:solidFill>
                  <a:schemeClr val="tx1"/>
                </a:solidFill>
                <a:sym typeface="+mn-ea"/>
              </a:rPr>
              <a:t>、</a:t>
            </a:r>
            <a:r>
              <a:rPr lang="zh-CN" altLang="en-US">
                <a:solidFill>
                  <a:srgbClr val="FF0000"/>
                </a:solidFill>
                <a:sym typeface="+mn-ea"/>
              </a:rPr>
              <a:t>慢性鼻窦炎：1901.29人</a:t>
            </a:r>
            <a:r>
              <a:rPr lang="en-US" altLang="zh-CN">
                <a:sym typeface="+mn-ea"/>
              </a:rPr>
              <a:t>/</a:t>
            </a:r>
            <a:r>
              <a:rPr lang="zh-CN" altLang="en-US">
                <a:sym typeface="+mn-ea"/>
              </a:rPr>
              <a:t>百万人</a:t>
            </a:r>
            <a:r>
              <a:rPr lang="zh-CN" altLang="en-US">
                <a:solidFill>
                  <a:schemeClr val="tx1"/>
                </a:solidFill>
                <a:sym typeface="+mn-ea"/>
              </a:rPr>
              <a:t>、流行性感冒：283.38人</a:t>
            </a:r>
            <a:r>
              <a:rPr lang="en-US" altLang="zh-CN">
                <a:sym typeface="+mn-ea"/>
              </a:rPr>
              <a:t>/</a:t>
            </a:r>
            <a:r>
              <a:rPr lang="zh-CN" altLang="en-US">
                <a:sym typeface="+mn-ea"/>
              </a:rPr>
              <a:t>百万人</a:t>
            </a:r>
            <a:r>
              <a:rPr lang="zh-CN" altLang="en-US">
                <a:solidFill>
                  <a:schemeClr val="tx1"/>
                </a:solidFill>
                <a:sym typeface="+mn-ea"/>
              </a:rPr>
              <a:t>；</a:t>
            </a:r>
            <a:endParaRPr lang="zh-CN" altLang="en-US">
              <a:solidFill>
                <a:schemeClr val="tx1"/>
              </a:solidFill>
              <a:sym typeface="+mn-ea"/>
            </a:endParaRPr>
          </a:p>
          <a:p>
            <a:r>
              <a:rPr lang="zh-CN" altLang="en-US">
                <a:solidFill>
                  <a:schemeClr val="tx1"/>
                </a:solidFill>
                <a:sym typeface="+mn-ea"/>
              </a:rPr>
              <a:t>儿童肺炎2100万人/年，5岁以下儿童每年死亡病例中，死于肺炎者占30万</a:t>
            </a:r>
            <a:r>
              <a:rPr lang="en-US" altLang="zh-CN">
                <a:solidFill>
                  <a:schemeClr val="tx1"/>
                </a:solidFill>
                <a:sym typeface="+mn-ea"/>
              </a:rPr>
              <a:t>/</a:t>
            </a:r>
            <a:r>
              <a:rPr lang="zh-CN" altLang="en-US">
                <a:solidFill>
                  <a:schemeClr val="tx1"/>
                </a:solidFill>
                <a:sym typeface="+mn-ea"/>
              </a:rPr>
              <a:t>105万人</a:t>
            </a:r>
            <a:r>
              <a:rPr lang="zh-CN" altLang="en-US">
                <a:sym typeface="+mn-ea"/>
              </a:rPr>
              <a:t>。</a:t>
            </a:r>
            <a:endParaRPr lang="zh-CN" altLang="en-US">
              <a:solidFill>
                <a:schemeClr val="tx1"/>
              </a:solidFill>
              <a:highlight>
                <a:srgbClr val="FFFF00"/>
              </a:highlight>
              <a:sym typeface="+mn-ea"/>
            </a:endParaRPr>
          </a:p>
        </p:txBody>
      </p:sp>
      <p:sp>
        <p:nvSpPr>
          <p:cNvPr id="5" name="页脚占位符 1"/>
          <p:cNvSpPr>
            <a:spLocks noGrp="1"/>
          </p:cNvSpPr>
          <p:nvPr/>
        </p:nvSpPr>
        <p:spPr>
          <a:xfrm>
            <a:off x="294640" y="4196080"/>
            <a:ext cx="92075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chemeClr val="tx1"/>
                </a:solidFill>
                <a:latin typeface="黑体" panose="02010609060101010101" pitchFamily="49" charset="-122"/>
                <a:ea typeface="黑体" panose="02010609060101010101" pitchFamily="49" charset="-122"/>
              </a:rPr>
              <a:t>口服溶液符合国际用药趋势：</a:t>
            </a:r>
            <a:r>
              <a:rPr lang="zh-CN" altLang="en-US" sz="2400" b="1" dirty="0">
                <a:solidFill>
                  <a:srgbClr val="FF0000"/>
                </a:solidFill>
                <a:latin typeface="黑体" panose="02010609060101010101" pitchFamily="49" charset="-122"/>
                <a:ea typeface="黑体" panose="02010609060101010101" pitchFamily="49" charset="-122"/>
              </a:rPr>
              <a:t>能口服不注射，能注射不输液。</a:t>
            </a:r>
            <a:endParaRPr lang="zh-CN" altLang="en-US"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tretch>
            <a:fillRect/>
          </a:stretch>
        </p:blipFill>
        <p:spPr>
          <a:xfrm>
            <a:off x="18465" y="0"/>
            <a:ext cx="2600325" cy="552450"/>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56" y="-124"/>
            <a:ext cx="563417" cy="480908"/>
          </a:xfrm>
          <a:prstGeom prst="rect">
            <a:avLst/>
          </a:prstGeom>
        </p:spPr>
      </p:pic>
      <p:sp>
        <p:nvSpPr>
          <p:cNvPr id="3" name="文本框 9"/>
          <p:cNvSpPr txBox="1"/>
          <p:nvPr/>
        </p:nvSpPr>
        <p:spPr>
          <a:xfrm>
            <a:off x="225574" y="135401"/>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ea"/>
                <a:sym typeface="+mn-lt"/>
              </a:rPr>
              <a:t>二、安全性</a:t>
            </a: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mn-ea"/>
              <a:sym typeface="+mn-lt"/>
            </a:endParaRPr>
          </a:p>
        </p:txBody>
      </p:sp>
      <p:sp>
        <p:nvSpPr>
          <p:cNvPr id="16" name="右箭头 13"/>
          <p:cNvSpPr/>
          <p:nvPr/>
        </p:nvSpPr>
        <p:spPr>
          <a:xfrm>
            <a:off x="222885" y="627380"/>
            <a:ext cx="3825240" cy="38290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000" b="1" dirty="0">
                <a:latin typeface="Times New Roman" panose="02020603050405020304" pitchFamily="18" charset="0"/>
                <a:cs typeface="+mn-ea"/>
              </a:rPr>
              <a:t>药品说明书收载的安全性信息</a:t>
            </a:r>
            <a:endParaRPr lang="zh-CN" altLang="en-US" sz="2000" b="1" dirty="0">
              <a:latin typeface="Times New Roman" panose="02020603050405020304" pitchFamily="18" charset="0"/>
              <a:cs typeface="+mn-ea"/>
            </a:endParaRPr>
          </a:p>
        </p:txBody>
      </p:sp>
      <p:sp>
        <p:nvSpPr>
          <p:cNvPr id="18" name="矩形 17"/>
          <p:cNvSpPr/>
          <p:nvPr/>
        </p:nvSpPr>
        <p:spPr>
          <a:xfrm>
            <a:off x="149860" y="1154430"/>
            <a:ext cx="11713210" cy="3121660"/>
          </a:xfrm>
          <a:prstGeom prst="rect">
            <a:avLst/>
          </a:prstGeom>
          <a:noFill/>
          <a:ln>
            <a:solidFill>
              <a:schemeClr val="accent1">
                <a:lumMod val="40000"/>
                <a:lumOff val="60000"/>
              </a:schemeClr>
            </a:solidFill>
          </a:ln>
        </p:spPr>
        <p:txBody>
          <a:bodyPr wrap="square" anchor="ctr" anchorCtr="0">
            <a:noAutofit/>
          </a:bodyPr>
          <a:lstStyle/>
          <a:p>
            <a:pPr indent="266700">
              <a:lnSpc>
                <a:spcPct val="150000"/>
              </a:lnSpc>
            </a:pPr>
            <a:r>
              <a:rPr lang="en-US" sz="1400" cap="all" dirty="0">
                <a:latin typeface="Times New Roman" panose="02020603050405020304" pitchFamily="18" charset="0"/>
                <a:ea typeface="Microsoft YaHei UI" panose="020B0503020204020204" pitchFamily="34" charset="-122"/>
              </a:rPr>
              <a:t> </a:t>
            </a:r>
            <a:endParaRPr lang="en-US" sz="2000" u="sng" cap="all" dirty="0">
              <a:solidFill>
                <a:srgbClr val="C00000"/>
              </a:solidFill>
              <a:latin typeface="Times New Roman" panose="02020603050405020304" pitchFamily="18" charset="0"/>
              <a:ea typeface="Microsoft YaHei UI" panose="020B0503020204020204" pitchFamily="34" charset="-122"/>
            </a:endParaRPr>
          </a:p>
        </p:txBody>
      </p:sp>
      <p:sp>
        <p:nvSpPr>
          <p:cNvPr id="21" name="文本框 20"/>
          <p:cNvSpPr txBox="1"/>
          <p:nvPr/>
        </p:nvSpPr>
        <p:spPr>
          <a:xfrm>
            <a:off x="222250" y="1144905"/>
            <a:ext cx="11640185" cy="3124200"/>
          </a:xfrm>
          <a:prstGeom prst="rect">
            <a:avLst/>
          </a:prstGeom>
          <a:noFill/>
        </p:spPr>
        <p:txBody>
          <a:bodyPr wrap="square" rtlCol="0" anchor="t">
            <a:noAutofit/>
          </a:bodyPr>
          <a:p>
            <a:pPr indent="0" fontAlgn="auto">
              <a:lnSpc>
                <a:spcPts val="2660"/>
              </a:lnSpc>
            </a:pPr>
            <a:r>
              <a:rPr lang="zh-CN">
                <a:latin typeface="Times New Roman" panose="02020603050405020304" pitchFamily="18" charset="0"/>
                <a:ea typeface="宋体" panose="02010600030101010101" pitchFamily="2" charset="-122"/>
                <a:sym typeface="+mn-ea"/>
              </a:rPr>
              <a:t>【</a:t>
            </a:r>
            <a:r>
              <a:rPr lang="zh-CN" b="1">
                <a:solidFill>
                  <a:srgbClr val="FF0000"/>
                </a:solidFill>
                <a:latin typeface="Times New Roman" panose="02020603050405020304" pitchFamily="18" charset="0"/>
                <a:ea typeface="宋体" panose="02010600030101010101" pitchFamily="2" charset="-122"/>
                <a:sym typeface="+mn-ea"/>
              </a:rPr>
              <a:t>不良反应</a:t>
            </a:r>
            <a:r>
              <a:rPr lang="zh-CN">
                <a:latin typeface="Times New Roman" panose="02020603050405020304" pitchFamily="18" charset="0"/>
                <a:ea typeface="宋体" panose="02010600030101010101" pitchFamily="2" charset="-122"/>
                <a:sym typeface="+mn-ea"/>
              </a:rPr>
              <a:t>】</a:t>
            </a:r>
            <a:r>
              <a:rPr lang="zh-CN">
                <a:solidFill>
                  <a:srgbClr val="FF0000"/>
                </a:solidFill>
                <a:latin typeface="Times New Roman" panose="02020603050405020304" pitchFamily="18" charset="0"/>
                <a:ea typeface="宋体" panose="02010600030101010101" pitchFamily="2" charset="-122"/>
                <a:sym typeface="+mn-ea"/>
              </a:rPr>
              <a:t>最常见的不良反应与胃肠道相关，如腹痛、恶心、呕吐和腹泻</a:t>
            </a:r>
            <a:r>
              <a:rPr lang="zh-CN">
                <a:latin typeface="Times New Roman" panose="02020603050405020304" pitchFamily="18" charset="0"/>
                <a:ea typeface="宋体" panose="02010600030101010101" pitchFamily="2" charset="-122"/>
                <a:sym typeface="+mn-ea"/>
              </a:rPr>
              <a:t>。</a:t>
            </a:r>
            <a:endParaRPr lang="zh-CN">
              <a:latin typeface="Times New Roman" panose="02020603050405020304" pitchFamily="18" charset="0"/>
              <a:ea typeface="宋体" panose="02010600030101010101" pitchFamily="2" charset="-122"/>
              <a:sym typeface="+mn-ea"/>
            </a:endParaRPr>
          </a:p>
          <a:p>
            <a:pPr indent="0" fontAlgn="auto">
              <a:lnSpc>
                <a:spcPts val="2660"/>
              </a:lnSpc>
            </a:pPr>
            <a:r>
              <a:rPr lang="zh-CN" b="1">
                <a:latin typeface="Times New Roman" panose="02020603050405020304" pitchFamily="18" charset="0"/>
                <a:ea typeface="宋体" panose="02010600030101010101" pitchFamily="2" charset="-122"/>
                <a:sym typeface="+mn-ea"/>
              </a:rPr>
              <a:t>各类神经系统疾病</a:t>
            </a:r>
            <a:r>
              <a:rPr lang="zh-CN">
                <a:latin typeface="Times New Roman" panose="02020603050405020304" pitchFamily="18" charset="0"/>
                <a:ea typeface="宋体" panose="02010600030101010101" pitchFamily="2" charset="-122"/>
                <a:sym typeface="+mn-ea"/>
              </a:rPr>
              <a:t>少见：头晕，头痛</a:t>
            </a:r>
            <a:r>
              <a:rPr lang="zh-CN" b="1">
                <a:latin typeface="Times New Roman" panose="02020603050405020304" pitchFamily="18" charset="0"/>
                <a:ea typeface="宋体" panose="02010600030101010101" pitchFamily="2" charset="-122"/>
                <a:sym typeface="+mn-ea"/>
              </a:rPr>
              <a:t>胃肠道系统疾病</a:t>
            </a:r>
            <a:r>
              <a:rPr lang="zh-CN">
                <a:latin typeface="Times New Roman" panose="02020603050405020304" pitchFamily="18" charset="0"/>
                <a:ea typeface="宋体" panose="02010600030101010101" pitchFamily="2" charset="-122"/>
                <a:sym typeface="+mn-ea"/>
              </a:rPr>
              <a:t>少见：呕吐、腹泻、恶心、上腹疼痛、消化不良；</a:t>
            </a:r>
            <a:endParaRPr lang="zh-CN">
              <a:latin typeface="Times New Roman" panose="02020603050405020304" pitchFamily="18" charset="0"/>
              <a:ea typeface="宋体" panose="02010600030101010101" pitchFamily="2" charset="-122"/>
              <a:sym typeface="+mn-ea"/>
            </a:endParaRPr>
          </a:p>
          <a:p>
            <a:pPr indent="0" fontAlgn="auto">
              <a:lnSpc>
                <a:spcPts val="2660"/>
              </a:lnSpc>
            </a:pPr>
            <a:r>
              <a:rPr lang="zh-CN">
                <a:latin typeface="Times New Roman" panose="02020603050405020304" pitchFamily="18" charset="0"/>
                <a:ea typeface="宋体" panose="02010600030101010101" pitchFamily="2" charset="-122"/>
                <a:sym typeface="+mn-ea"/>
              </a:rPr>
              <a:t>【</a:t>
            </a:r>
            <a:r>
              <a:rPr lang="zh-CN" b="1">
                <a:solidFill>
                  <a:srgbClr val="FF0000"/>
                </a:solidFill>
                <a:latin typeface="Times New Roman" panose="02020603050405020304" pitchFamily="18" charset="0"/>
                <a:ea typeface="宋体" panose="02010600030101010101" pitchFamily="2" charset="-122"/>
                <a:sym typeface="+mn-ea"/>
              </a:rPr>
              <a:t>禁忌</a:t>
            </a:r>
            <a:r>
              <a:rPr lang="zh-CN">
                <a:latin typeface="Times New Roman" panose="02020603050405020304" pitchFamily="18" charset="0"/>
                <a:ea typeface="宋体" panose="02010600030101010101" pitchFamily="2" charset="-122"/>
                <a:sym typeface="+mn-ea"/>
              </a:rPr>
              <a:t>】</a:t>
            </a:r>
            <a:r>
              <a:rPr lang="zh-CN">
                <a:solidFill>
                  <a:srgbClr val="FF0000"/>
                </a:solidFill>
                <a:latin typeface="Times New Roman" panose="02020603050405020304" pitchFamily="18" charset="0"/>
                <a:ea typeface="宋体" panose="02010600030101010101" pitchFamily="2" charset="-122"/>
                <a:sym typeface="+mn-ea"/>
              </a:rPr>
              <a:t>对本品成份有过敏既往史的患者禁用。请勿用于未满</a:t>
            </a:r>
            <a:r>
              <a:rPr lang="en-US">
                <a:solidFill>
                  <a:srgbClr val="FF0000"/>
                </a:solidFill>
                <a:latin typeface="Times New Roman" panose="02020603050405020304" pitchFamily="18" charset="0"/>
                <a:ea typeface="宋体" panose="02010600030101010101" pitchFamily="2" charset="-122"/>
                <a:sym typeface="+mn-ea"/>
              </a:rPr>
              <a:t>2</a:t>
            </a:r>
            <a:r>
              <a:rPr lang="zh-CN">
                <a:solidFill>
                  <a:srgbClr val="FF0000"/>
                </a:solidFill>
                <a:latin typeface="Times New Roman" panose="02020603050405020304" pitchFamily="18" charset="0"/>
                <a:ea typeface="宋体" panose="02010600030101010101" pitchFamily="2" charset="-122"/>
                <a:sym typeface="+mn-ea"/>
              </a:rPr>
              <a:t>岁的儿童。</a:t>
            </a:r>
            <a:endParaRPr lang="zh-CN">
              <a:solidFill>
                <a:srgbClr val="FF0000"/>
              </a:solidFill>
              <a:latin typeface="Times New Roman" panose="02020603050405020304" pitchFamily="18" charset="0"/>
              <a:ea typeface="宋体" panose="02010600030101010101" pitchFamily="2" charset="-122"/>
              <a:sym typeface="+mn-ea"/>
            </a:endParaRPr>
          </a:p>
          <a:p>
            <a:pPr indent="0" fontAlgn="auto">
              <a:lnSpc>
                <a:spcPts val="2660"/>
              </a:lnSpc>
            </a:pPr>
            <a:r>
              <a:rPr lang="zh-CN">
                <a:solidFill>
                  <a:srgbClr val="FF0000"/>
                </a:solidFill>
                <a:latin typeface="Times New Roman" panose="02020603050405020304" pitchFamily="18" charset="0"/>
                <a:ea typeface="宋体" panose="02010600030101010101" pitchFamily="2" charset="-122"/>
                <a:sym typeface="+mn-ea"/>
              </a:rPr>
              <a:t>本品禁用于患有对某种赋形剂不相容的罕见遗传性疾病患者。</a:t>
            </a:r>
            <a:endParaRPr lang="zh-CN">
              <a:solidFill>
                <a:srgbClr val="FF0000"/>
              </a:solidFill>
              <a:latin typeface="Times New Roman" panose="02020603050405020304" pitchFamily="18" charset="0"/>
              <a:ea typeface="宋体" panose="02010600030101010101" pitchFamily="2" charset="-122"/>
              <a:sym typeface="+mn-ea"/>
            </a:endParaRPr>
          </a:p>
          <a:p>
            <a:pPr indent="0" fontAlgn="auto">
              <a:lnSpc>
                <a:spcPts val="2660"/>
              </a:lnSpc>
            </a:pPr>
            <a:r>
              <a:rPr lang="zh-CN" altLang="en-US" b="1">
                <a:latin typeface="Times New Roman" panose="02020603050405020304" pitchFamily="18" charset="0"/>
                <a:ea typeface="宋体" panose="02010600030101010101" pitchFamily="2" charset="-122"/>
                <a:sym typeface="+mn-ea"/>
              </a:rPr>
              <a:t>【</a:t>
            </a:r>
            <a:r>
              <a:rPr lang="zh-CN" altLang="en-US" b="1">
                <a:solidFill>
                  <a:srgbClr val="FF0000"/>
                </a:solidFill>
                <a:latin typeface="Times New Roman" panose="02020603050405020304" pitchFamily="18" charset="0"/>
                <a:ea typeface="宋体" panose="02010600030101010101" pitchFamily="2" charset="-122"/>
                <a:sym typeface="+mn-ea"/>
              </a:rPr>
              <a:t>药物过量</a:t>
            </a:r>
            <a:r>
              <a:rPr lang="zh-CN" altLang="en-US" b="1">
                <a:latin typeface="Times New Roman" panose="02020603050405020304" pitchFamily="18" charset="0"/>
                <a:ea typeface="宋体" panose="02010600030101010101" pitchFamily="2" charset="-122"/>
                <a:sym typeface="+mn-ea"/>
              </a:rPr>
              <a:t>】</a:t>
            </a:r>
            <a:r>
              <a:rPr lang="zh-CN" altLang="en-US">
                <a:latin typeface="Times New Roman" panose="02020603050405020304" pitchFamily="18" charset="0"/>
                <a:ea typeface="宋体" panose="02010600030101010101" pitchFamily="2" charset="-122"/>
                <a:sym typeface="+mn-ea"/>
              </a:rPr>
              <a:t>本品的治疗窗非常大；</a:t>
            </a:r>
            <a:r>
              <a:rPr lang="zh-CN" altLang="en-US">
                <a:solidFill>
                  <a:srgbClr val="FF0000"/>
                </a:solidFill>
                <a:latin typeface="Times New Roman" panose="02020603050405020304" pitchFamily="18" charset="0"/>
                <a:ea typeface="宋体" panose="02010600030101010101" pitchFamily="2" charset="-122"/>
                <a:sym typeface="+mn-ea"/>
              </a:rPr>
              <a:t>只有50倍治疗剂量的剂量才可能会引起低血压</a:t>
            </a:r>
            <a:r>
              <a:rPr lang="zh-CN" altLang="en-US">
                <a:latin typeface="Times New Roman" panose="02020603050405020304" pitchFamily="18" charset="0"/>
                <a:ea typeface="宋体" panose="02010600030101010101" pitchFamily="2" charset="-122"/>
                <a:sym typeface="+mn-ea"/>
              </a:rPr>
              <a:t>。到目前为止尚无关于人类过量服用本品出现具体症状的报告。因意外药物过量和/或用药错误后报告的症状与推荐剂量下本品的已知不良反应一致，需要对症治疗。</a:t>
            </a:r>
            <a:endParaRPr lang="zh-CN" altLang="en-US">
              <a:latin typeface="Times New Roman" panose="02020603050405020304" pitchFamily="18" charset="0"/>
              <a:ea typeface="宋体" panose="02010600030101010101" pitchFamily="2" charset="-122"/>
              <a:sym typeface="+mn-ea"/>
            </a:endParaRPr>
          </a:p>
          <a:p>
            <a:pPr indent="0" fontAlgn="auto">
              <a:lnSpc>
                <a:spcPts val="2660"/>
              </a:lnSpc>
            </a:pPr>
            <a:r>
              <a:rPr lang="zh-CN" altLang="en-US" b="1">
                <a:solidFill>
                  <a:srgbClr val="FF0000"/>
                </a:solidFill>
                <a:latin typeface="Times New Roman" panose="02020603050405020304" pitchFamily="18" charset="0"/>
                <a:ea typeface="宋体" panose="02010600030101010101" pitchFamily="2" charset="-122"/>
                <a:sym typeface="+mn-ea"/>
              </a:rPr>
              <a:t>其他详见说明书。</a:t>
            </a:r>
            <a:endParaRPr lang="zh-CN">
              <a:latin typeface="Times New Roman" panose="02020603050405020304" pitchFamily="18" charset="0"/>
              <a:ea typeface="宋体" panose="02010600030101010101" pitchFamily="2" charset="-122"/>
              <a:sym typeface="+mn-ea"/>
            </a:endParaRPr>
          </a:p>
          <a:p>
            <a:endParaRPr lang="zh-CN">
              <a:latin typeface="Times New Roman" panose="02020603050405020304" pitchFamily="18" charset="0"/>
              <a:ea typeface="宋体" panose="02010600030101010101" pitchFamily="2" charset="-122"/>
              <a:sym typeface="+mn-ea"/>
            </a:endParaRPr>
          </a:p>
          <a:p>
            <a:endParaRPr lang="zh-CN" altLang="en-US" b="1">
              <a:latin typeface="Times New Roman" panose="02020603050405020304" pitchFamily="18" charset="0"/>
              <a:ea typeface="宋体" panose="02010600030101010101" pitchFamily="2" charset="-122"/>
              <a:sym typeface="+mn-ea"/>
            </a:endParaRPr>
          </a:p>
          <a:p>
            <a:endParaRPr lang="zh-CN" altLang="en-US" b="1">
              <a:latin typeface="Times New Roman" panose="02020603050405020304" pitchFamily="18" charset="0"/>
              <a:ea typeface="宋体" panose="02010600030101010101" pitchFamily="2" charset="-122"/>
              <a:sym typeface="+mn-ea"/>
            </a:endParaRPr>
          </a:p>
        </p:txBody>
      </p:sp>
      <p:sp>
        <p:nvSpPr>
          <p:cNvPr id="4" name="右箭头 13"/>
          <p:cNvSpPr/>
          <p:nvPr>
            <p:custDataLst>
              <p:tags r:id="rId3"/>
            </p:custDataLst>
          </p:nvPr>
        </p:nvSpPr>
        <p:spPr>
          <a:xfrm>
            <a:off x="225425" y="4442460"/>
            <a:ext cx="5870575" cy="36131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sz="2000" b="1" dirty="0">
                <a:latin typeface="Times New Roman" panose="02020603050405020304" pitchFamily="18" charset="0"/>
                <a:cs typeface="+mn-ea"/>
              </a:rPr>
              <a:t>与同治疗领域药品安全性方面的主要优势和不足</a:t>
            </a:r>
            <a:endParaRPr lang="zh-CN" altLang="en-US" sz="2000" b="1" dirty="0">
              <a:latin typeface="Times New Roman" panose="02020603050405020304" pitchFamily="18" charset="0"/>
              <a:cs typeface="+mn-ea"/>
            </a:endParaRPr>
          </a:p>
        </p:txBody>
      </p:sp>
      <p:sp>
        <p:nvSpPr>
          <p:cNvPr id="5" name="矩形 4"/>
          <p:cNvSpPr/>
          <p:nvPr>
            <p:custDataLst>
              <p:tags r:id="rId4"/>
            </p:custDataLst>
          </p:nvPr>
        </p:nvSpPr>
        <p:spPr>
          <a:xfrm>
            <a:off x="225425" y="4879975"/>
            <a:ext cx="5562600" cy="1873885"/>
          </a:xfrm>
          <a:prstGeom prst="rect">
            <a:avLst/>
          </a:prstGeom>
          <a:noFill/>
          <a:ln>
            <a:solidFill>
              <a:schemeClr val="accent1">
                <a:lumMod val="40000"/>
                <a:lumOff val="60000"/>
              </a:schemeClr>
            </a:solidFill>
          </a:ln>
        </p:spPr>
        <p:txBody>
          <a:bodyPr wrap="square" anchor="ctr" anchorCtr="0">
            <a:noAutofit/>
          </a:bodyPr>
          <a:p>
            <a:pPr indent="266700">
              <a:lnSpc>
                <a:spcPct val="150000"/>
              </a:lnSpc>
            </a:pPr>
            <a:r>
              <a:rPr lang="en-US" sz="1400" cap="all" dirty="0">
                <a:latin typeface="Times New Roman" panose="02020603050405020304" pitchFamily="18" charset="0"/>
                <a:ea typeface="Microsoft YaHei UI" panose="020B0503020204020204" pitchFamily="34" charset="-122"/>
              </a:rPr>
              <a:t> </a:t>
            </a:r>
            <a:endParaRPr lang="en-US" sz="2000" u="sng" cap="all" dirty="0">
              <a:solidFill>
                <a:srgbClr val="C00000"/>
              </a:solidFill>
              <a:latin typeface="Times New Roman" panose="02020603050405020304" pitchFamily="18" charset="0"/>
              <a:ea typeface="Microsoft YaHei UI" panose="020B0503020204020204" pitchFamily="34" charset="-122"/>
            </a:endParaRPr>
          </a:p>
        </p:txBody>
      </p:sp>
      <p:sp>
        <p:nvSpPr>
          <p:cNvPr id="6" name="文本框 5"/>
          <p:cNvSpPr txBox="1"/>
          <p:nvPr/>
        </p:nvSpPr>
        <p:spPr>
          <a:xfrm>
            <a:off x="227330" y="4879975"/>
            <a:ext cx="5560695" cy="1583690"/>
          </a:xfrm>
          <a:prstGeom prst="rect">
            <a:avLst/>
          </a:prstGeom>
          <a:noFill/>
        </p:spPr>
        <p:txBody>
          <a:bodyPr wrap="square" rtlCol="0" anchor="t">
            <a:noAutofit/>
          </a:bodyPr>
          <a:p>
            <a:r>
              <a:rPr lang="en-US" altLang="zh-CN" sz="1600" b="1" dirty="0">
                <a:solidFill>
                  <a:schemeClr val="accent1">
                    <a:lumMod val="50000"/>
                  </a:schemeClr>
                </a:solidFill>
                <a:latin typeface="Times New Roman" panose="02020603050405020304" pitchFamily="18" charset="0"/>
                <a:sym typeface="+mn-ea"/>
              </a:rPr>
              <a:t> </a:t>
            </a:r>
            <a:r>
              <a:rPr lang="zh-CN" altLang="en-US" b="1" dirty="0">
                <a:solidFill>
                  <a:srgbClr val="FF0000"/>
                </a:solidFill>
                <a:latin typeface="Times New Roman" panose="02020603050405020304" pitchFamily="18" charset="0"/>
                <a:sym typeface="+mn-ea"/>
              </a:rPr>
              <a:t>主要优势：</a:t>
            </a:r>
            <a:endParaRPr lang="zh-CN" altLang="en-US" b="1" dirty="0">
              <a:solidFill>
                <a:schemeClr val="accent1">
                  <a:lumMod val="50000"/>
                </a:schemeClr>
              </a:solidFill>
              <a:latin typeface="Times New Roman" panose="02020603050405020304" pitchFamily="18" charset="0"/>
              <a:sym typeface="+mn-ea"/>
            </a:endParaRPr>
          </a:p>
          <a:p>
            <a:r>
              <a:rPr lang="zh-CN" altLang="en-US" dirty="0">
                <a:solidFill>
                  <a:schemeClr val="accent1">
                    <a:lumMod val="50000"/>
                  </a:schemeClr>
                </a:solidFill>
                <a:latin typeface="Times New Roman" panose="02020603050405020304" pitchFamily="18" charset="0"/>
                <a:sym typeface="+mn-ea"/>
              </a:rPr>
              <a:t>1、本品无注射剂的局部刺激、热原反应、交叉污染。</a:t>
            </a:r>
            <a:endParaRPr lang="zh-CN" altLang="en-US" dirty="0">
              <a:solidFill>
                <a:schemeClr val="accent1">
                  <a:lumMod val="50000"/>
                </a:schemeClr>
              </a:solidFill>
              <a:latin typeface="Times New Roman" panose="02020603050405020304" pitchFamily="18" charset="0"/>
            </a:endParaRPr>
          </a:p>
          <a:p>
            <a:r>
              <a:rPr lang="zh-CN" altLang="en-US" dirty="0">
                <a:solidFill>
                  <a:schemeClr val="accent1">
                    <a:lumMod val="50000"/>
                  </a:schemeClr>
                </a:solidFill>
                <a:latin typeface="Times New Roman" panose="02020603050405020304" pitchFamily="18" charset="0"/>
                <a:sym typeface="+mn-ea"/>
              </a:rPr>
              <a:t>2、本品仅含少量的三氯蔗糖，糖尿病患者可服用。</a:t>
            </a:r>
            <a:endParaRPr lang="zh-CN" altLang="en-US" dirty="0">
              <a:solidFill>
                <a:schemeClr val="accent1">
                  <a:lumMod val="50000"/>
                </a:schemeClr>
              </a:solidFill>
              <a:latin typeface="Times New Roman" panose="02020603050405020304" pitchFamily="18" charset="0"/>
              <a:sym typeface="+mn-ea"/>
            </a:endParaRPr>
          </a:p>
          <a:p>
            <a:r>
              <a:rPr lang="zh-CN" altLang="en-US" dirty="0">
                <a:solidFill>
                  <a:schemeClr val="accent1">
                    <a:lumMod val="50000"/>
                  </a:schemeClr>
                </a:solidFill>
                <a:latin typeface="Times New Roman" panose="02020603050405020304" pitchFamily="18" charset="0"/>
                <a:sym typeface="+mn-ea"/>
              </a:rPr>
              <a:t>3、可用于6岁以上儿童。</a:t>
            </a:r>
            <a:endParaRPr lang="zh-CN" altLang="en-US" dirty="0">
              <a:solidFill>
                <a:schemeClr val="accent1">
                  <a:lumMod val="50000"/>
                </a:schemeClr>
              </a:solidFill>
              <a:latin typeface="Times New Roman" panose="02020603050405020304" pitchFamily="18" charset="0"/>
              <a:sym typeface="+mn-ea"/>
            </a:endParaRPr>
          </a:p>
          <a:p>
            <a:r>
              <a:rPr lang="zh-CN" altLang="en-US" b="1" dirty="0">
                <a:solidFill>
                  <a:srgbClr val="FF0000"/>
                </a:solidFill>
                <a:latin typeface="Times New Roman" panose="02020603050405020304" pitchFamily="18" charset="0"/>
                <a:sym typeface="+mn-ea"/>
              </a:rPr>
              <a:t>不足</a:t>
            </a:r>
            <a:r>
              <a:rPr lang="zh-CN" altLang="en-US" dirty="0">
                <a:solidFill>
                  <a:schemeClr val="accent1">
                    <a:lumMod val="50000"/>
                  </a:schemeClr>
                </a:solidFill>
                <a:latin typeface="Times New Roman" panose="02020603050405020304" pitchFamily="18" charset="0"/>
                <a:sym typeface="+mn-ea"/>
              </a:rPr>
              <a:t>：本品禁用于患有对某种赋形剂不相容的罕见遗传性疾病患者。</a:t>
            </a:r>
            <a:endParaRPr lang="zh-CN" altLang="en-US" dirty="0">
              <a:solidFill>
                <a:schemeClr val="accent1">
                  <a:lumMod val="50000"/>
                </a:schemeClr>
              </a:solidFill>
              <a:latin typeface="Times New Roman" panose="02020603050405020304" pitchFamily="18" charset="0"/>
              <a:sym typeface="+mn-ea"/>
            </a:endParaRPr>
          </a:p>
        </p:txBody>
      </p:sp>
      <p:sp>
        <p:nvSpPr>
          <p:cNvPr id="17" name="右箭头 13"/>
          <p:cNvSpPr/>
          <p:nvPr>
            <p:custDataLst>
              <p:tags r:id="rId5"/>
            </p:custDataLst>
          </p:nvPr>
        </p:nvSpPr>
        <p:spPr>
          <a:xfrm>
            <a:off x="6671945" y="4442460"/>
            <a:ext cx="3239135" cy="36131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sz="2000" b="1" dirty="0">
                <a:latin typeface="Times New Roman" panose="02020603050405020304" pitchFamily="18" charset="0"/>
                <a:cs typeface="+mn-ea"/>
              </a:rPr>
              <a:t>国内外不良反应发生情况</a:t>
            </a:r>
            <a:endParaRPr lang="zh-CN" altLang="en-US" sz="1600" b="1" dirty="0">
              <a:latin typeface="Times New Roman" panose="02020603050405020304" pitchFamily="18" charset="0"/>
              <a:cs typeface="+mn-ea"/>
            </a:endParaRPr>
          </a:p>
        </p:txBody>
      </p:sp>
      <p:sp>
        <p:nvSpPr>
          <p:cNvPr id="25" name="文本框 24"/>
          <p:cNvSpPr txBox="1"/>
          <p:nvPr>
            <p:custDataLst>
              <p:tags r:id="rId6"/>
            </p:custDataLst>
          </p:nvPr>
        </p:nvSpPr>
        <p:spPr>
          <a:xfrm>
            <a:off x="6671945" y="4970145"/>
            <a:ext cx="5247640" cy="1692275"/>
          </a:xfrm>
          <a:prstGeom prst="rect">
            <a:avLst/>
          </a:prstGeom>
          <a:noFill/>
        </p:spPr>
        <p:txBody>
          <a:bodyPr wrap="square" rtlCol="0">
            <a:noAutofit/>
          </a:bodyPr>
          <a:p>
            <a:pPr indent="0" algn="l">
              <a:lnSpc>
                <a:spcPct val="100000"/>
              </a:lnSpc>
              <a:buClrTx/>
              <a:buSzTx/>
              <a:buFont typeface="Wingdings" panose="05000000000000000000" pitchFamily="2" charset="2"/>
              <a:buNone/>
            </a:pPr>
            <a:r>
              <a:rPr lang="en-US" altLang="zh-CN" sz="1600" dirty="0">
                <a:solidFill>
                  <a:schemeClr val="accent1">
                    <a:lumMod val="50000"/>
                  </a:schemeClr>
                </a:solidFill>
                <a:latin typeface="Times New Roman" panose="02020603050405020304" pitchFamily="18" charset="0"/>
                <a:sym typeface="+mn-ea"/>
              </a:rPr>
              <a:t>    </a:t>
            </a:r>
            <a:r>
              <a:rPr lang="zh-CN" altLang="en-US" dirty="0">
                <a:solidFill>
                  <a:schemeClr val="accent1">
                    <a:lumMod val="50000"/>
                  </a:schemeClr>
                </a:solidFill>
                <a:latin typeface="Times New Roman" panose="02020603050405020304" pitchFamily="18" charset="0"/>
                <a:sym typeface="+mn-ea"/>
              </a:rPr>
              <a:t>各国家或地区监管部门未发布任何黑框警告或撤市信息。</a:t>
            </a:r>
            <a:endParaRPr lang="zh-CN" altLang="en-US" b="0" dirty="0">
              <a:solidFill>
                <a:schemeClr val="accent1">
                  <a:lumMod val="50000"/>
                </a:schemeClr>
              </a:solidFill>
              <a:latin typeface="Times New Roman" panose="02020603050405020304" pitchFamily="18" charset="0"/>
            </a:endParaRPr>
          </a:p>
          <a:p>
            <a:pPr indent="0" algn="l">
              <a:lnSpc>
                <a:spcPct val="100000"/>
              </a:lnSpc>
              <a:buClrTx/>
              <a:buSzTx/>
              <a:buFont typeface="Wingdings" panose="05000000000000000000" pitchFamily="2" charset="2"/>
              <a:buNone/>
            </a:pPr>
            <a:r>
              <a:rPr lang="en-US" altLang="zh-CN" dirty="0">
                <a:solidFill>
                  <a:schemeClr val="accent1">
                    <a:lumMod val="50000"/>
                  </a:schemeClr>
                </a:solidFill>
                <a:latin typeface="Times New Roman" panose="02020603050405020304" pitchFamily="18" charset="0"/>
                <a:sym typeface="+mn-ea"/>
              </a:rPr>
              <a:t>    </a:t>
            </a:r>
            <a:r>
              <a:rPr lang="zh-CN" altLang="en-US" dirty="0">
                <a:solidFill>
                  <a:schemeClr val="accent1">
                    <a:lumMod val="50000"/>
                  </a:schemeClr>
                </a:solidFill>
                <a:latin typeface="Times New Roman" panose="02020603050405020304" pitchFamily="18" charset="0"/>
                <a:sym typeface="+mn-ea"/>
              </a:rPr>
              <a:t>目前可收集到的国内外不良反应数据和公司收集数据保持一致，无超出说明书的不良反应发生，盐酸溴己新口服</a:t>
            </a:r>
            <a:r>
              <a:rPr lang="zh-CN" altLang="en-US" dirty="0">
                <a:solidFill>
                  <a:schemeClr val="accent1">
                    <a:lumMod val="50000"/>
                  </a:schemeClr>
                </a:solidFill>
                <a:latin typeface="Times New Roman" panose="02020603050405020304" pitchFamily="18" charset="0"/>
                <a:sym typeface="+mn-ea"/>
              </a:rPr>
              <a:t>液患者获益-风险明显有利。</a:t>
            </a:r>
            <a:endParaRPr lang="zh-CN" altLang="en-US" dirty="0">
              <a:solidFill>
                <a:schemeClr val="accent1">
                  <a:lumMod val="50000"/>
                </a:schemeClr>
              </a:solidFill>
              <a:latin typeface="Times New Roman" panose="02020603050405020304" pitchFamily="18" charset="0"/>
              <a:sym typeface="+mn-ea"/>
            </a:endParaRPr>
          </a:p>
        </p:txBody>
      </p:sp>
      <p:sp>
        <p:nvSpPr>
          <p:cNvPr id="19" name="矩形 18"/>
          <p:cNvSpPr/>
          <p:nvPr>
            <p:custDataLst>
              <p:tags r:id="rId7"/>
            </p:custDataLst>
          </p:nvPr>
        </p:nvSpPr>
        <p:spPr>
          <a:xfrm>
            <a:off x="6671945" y="4970145"/>
            <a:ext cx="5191125" cy="1624330"/>
          </a:xfrm>
          <a:prstGeom prst="rect">
            <a:avLst/>
          </a:prstGeom>
          <a:noFill/>
          <a:ln>
            <a:solidFill>
              <a:schemeClr val="accent1">
                <a:lumMod val="40000"/>
                <a:lumOff val="60000"/>
              </a:schemeClr>
            </a:solidFill>
          </a:ln>
        </p:spPr>
        <p:txBody>
          <a:bodyPr wrap="square" anchor="ctr" anchorCtr="0">
            <a:noAutofit/>
          </a:bodyPr>
          <a:p>
            <a:pPr>
              <a:lnSpc>
                <a:spcPct val="120000"/>
              </a:lnSpc>
            </a:pPr>
            <a:endParaRPr lang="en-US" altLang="zh-CN" sz="1400" b="1" cap="all" dirty="0">
              <a:latin typeface="Times New Roman" panose="02020603050405020304" pitchFamily="18" charset="0"/>
              <a:ea typeface="Microsoft YaHei UI" panose="020B0503020204020204" pitchFamily="34" charset="-122"/>
            </a:endParaRPr>
          </a:p>
          <a:p>
            <a:pPr>
              <a:lnSpc>
                <a:spcPct val="120000"/>
              </a:lnSpc>
            </a:pPr>
            <a:endParaRPr lang="en-US" altLang="zh-CN" b="1" u="sng" cap="all" dirty="0">
              <a:solidFill>
                <a:srgbClr val="C00000"/>
              </a:solidFill>
              <a:latin typeface="Times New Roman" panose="02020603050405020304" pitchFamily="18" charset="0"/>
              <a:ea typeface="Microsoft YaHei UI" panose="020B0503020204020204" pitchFamily="34" charset="-122"/>
            </a:endParaRPr>
          </a:p>
        </p:txBody>
      </p:sp>
      <p:sp>
        <p:nvSpPr>
          <p:cNvPr id="7" name="TextBox 132"/>
          <p:cNvSpPr txBox="1"/>
          <p:nvPr>
            <p:custDataLst>
              <p:tags r:id="rId8"/>
            </p:custDataLst>
          </p:nvPr>
        </p:nvSpPr>
        <p:spPr>
          <a:xfrm>
            <a:off x="2835910" y="62865"/>
            <a:ext cx="8792845" cy="488950"/>
          </a:xfrm>
          <a:prstGeom prst="rect">
            <a:avLst/>
          </a:prstGeom>
          <a:noFill/>
        </p:spPr>
        <p:txBody>
          <a:bodyPr wrap="square" rtlCol="0">
            <a:noAutofit/>
          </a:bodyPr>
          <a:p>
            <a:pPr indent="0">
              <a:lnSpc>
                <a:spcPct val="150000"/>
              </a:lnSpc>
              <a:buFont typeface="Wingdings" panose="05000000000000000000" pitchFamily="2" charset="2"/>
              <a:buNone/>
            </a:pPr>
            <a:r>
              <a:rPr lang="zh-CN" altLang="en-US" b="1" dirty="0">
                <a:latin typeface="Times New Roman" panose="02020603050405020304" pitchFamily="18" charset="0"/>
                <a:cs typeface="+mn-ea"/>
              </a:rPr>
              <a:t>盐酸溴己新口服溶液是</a:t>
            </a:r>
            <a:r>
              <a:rPr lang="zh-CN" altLang="en-US" b="1" dirty="0">
                <a:solidFill>
                  <a:srgbClr val="FF0000"/>
                </a:solidFill>
                <a:latin typeface="Times New Roman" panose="02020603050405020304" pitchFamily="18" charset="0"/>
                <a:cs typeface="+mn-ea"/>
              </a:rPr>
              <a:t>国内首仿</a:t>
            </a:r>
            <a:r>
              <a:rPr lang="zh-CN" altLang="en-US" dirty="0">
                <a:latin typeface="Times New Roman" panose="02020603050405020304" pitchFamily="18" charset="0"/>
                <a:cs typeface="+mn-ea"/>
              </a:rPr>
              <a:t>，不含葡萄糖，</a:t>
            </a:r>
            <a:r>
              <a:rPr lang="zh-CN" altLang="en-US" b="1" dirty="0">
                <a:latin typeface="Times New Roman" panose="02020603050405020304" pitchFamily="18" charset="0"/>
                <a:cs typeface="+mn-ea"/>
              </a:rPr>
              <a:t>全面提升安全性、依从性和适用人群。</a:t>
            </a:r>
            <a:endParaRPr lang="zh-CN" altLang="en-US" b="1" dirty="0">
              <a:latin typeface="Times New Roman" panose="02020603050405020304" pitchFamily="18" charset="0"/>
              <a:cs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4"/>
            <a:ext cx="2609850" cy="542925"/>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56" y="-124"/>
            <a:ext cx="563417" cy="480908"/>
          </a:xfrm>
          <a:prstGeom prst="rect">
            <a:avLst/>
          </a:prstGeom>
        </p:spPr>
      </p:pic>
      <p:sp>
        <p:nvSpPr>
          <p:cNvPr id="2" name="文本框 9"/>
          <p:cNvSpPr txBox="1"/>
          <p:nvPr/>
        </p:nvSpPr>
        <p:spPr>
          <a:xfrm>
            <a:off x="79801" y="117449"/>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rgbClr val="FFFFFF"/>
                </a:solidFill>
                <a:latin typeface="Times New Roman" panose="02020603050405020304" pitchFamily="18" charset="0"/>
                <a:ea typeface="微软雅黑" panose="020B0503020204020204" pitchFamily="34" charset="-122"/>
                <a:cs typeface="+mn-ea"/>
                <a:sym typeface="+mn-lt"/>
              </a:rPr>
              <a:t>三、有效性</a:t>
            </a:r>
            <a:endParaRPr lang="zh-CN" altLang="en-US" sz="2000" dirty="0">
              <a:solidFill>
                <a:srgbClr val="FFFFFF"/>
              </a:solidFill>
              <a:latin typeface="Times New Roman" panose="02020603050405020304" pitchFamily="18" charset="0"/>
              <a:ea typeface="微软雅黑" panose="020B0503020204020204" pitchFamily="34" charset="-122"/>
              <a:cs typeface="+mn-ea"/>
              <a:sym typeface="+mn-lt"/>
            </a:endParaRPr>
          </a:p>
        </p:txBody>
      </p:sp>
      <p:sp>
        <p:nvSpPr>
          <p:cNvPr id="6" name="标题 1"/>
          <p:cNvSpPr txBox="1"/>
          <p:nvPr/>
        </p:nvSpPr>
        <p:spPr>
          <a:xfrm>
            <a:off x="2609850" y="45085"/>
            <a:ext cx="9099550" cy="539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26670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Helvetica"/>
              </a:rPr>
              <a:t>巴黎马拉代斯儿童医</a:t>
            </a:r>
            <a:r>
              <a:rPr kumimoji="0" lang="zh-CN" altLang="en-US"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Helvetica"/>
              </a:rPr>
              <a:t>院</a:t>
            </a:r>
            <a:r>
              <a:rPr lang="zh-CN" altLang="en-US"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盐酸溴己新口服溶液儿童Ⅱ期临床试验</a:t>
            </a:r>
            <a:endParaRPr kumimoji="0" lang="zh-CN" altLang="en-US"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3" name="表格 3"/>
          <p:cNvGraphicFramePr>
            <a:graphicFrameLocks noGrp="1"/>
          </p:cNvGraphicFramePr>
          <p:nvPr>
            <p:custDataLst>
              <p:tags r:id="rId3"/>
            </p:custDataLst>
          </p:nvPr>
        </p:nvGraphicFramePr>
        <p:xfrm>
          <a:off x="560346" y="3428827"/>
          <a:ext cx="11241405" cy="3388360"/>
        </p:xfrm>
        <a:graphic>
          <a:graphicData uri="http://schemas.openxmlformats.org/drawingml/2006/table">
            <a:tbl>
              <a:tblPr firstRow="1" bandRow="1">
                <a:tableStyleId>{5C22544A-7EE6-4342-B048-85BDC9FD1C3A}</a:tableStyleId>
              </a:tblPr>
              <a:tblGrid>
                <a:gridCol w="2642235"/>
                <a:gridCol w="4644390"/>
                <a:gridCol w="3954505"/>
              </a:tblGrid>
              <a:tr h="370840">
                <a:tc>
                  <a:txBody>
                    <a:bodyPr/>
                    <a:lstStyle/>
                    <a:p>
                      <a:pPr algn="ctr"/>
                      <a:r>
                        <a:rPr lang="zh-CN" altLang="en-US" dirty="0"/>
                        <a:t>临床应用</a:t>
                      </a:r>
                      <a:endParaRPr lang="zh-CN" altLang="en-US" dirty="0"/>
                    </a:p>
                  </a:txBody>
                  <a:tcPr/>
                </a:tc>
                <a:tc>
                  <a:txBody>
                    <a:bodyPr/>
                    <a:lstStyle/>
                    <a:p>
                      <a:pPr algn="ctr"/>
                      <a:r>
                        <a:rPr lang="zh-CN" altLang="en-US" dirty="0"/>
                        <a:t>临床疗效</a:t>
                      </a:r>
                      <a:endParaRPr lang="zh-CN" altLang="en-US" dirty="0"/>
                    </a:p>
                  </a:txBody>
                  <a:tcPr/>
                </a:tc>
                <a:tc>
                  <a:txBody>
                    <a:bodyPr/>
                    <a:lstStyle/>
                    <a:p>
                      <a:pPr algn="ctr"/>
                      <a:r>
                        <a:rPr lang="zh-CN" altLang="en-US" dirty="0"/>
                        <a:t>结论</a:t>
                      </a:r>
                      <a:endParaRPr lang="zh-CN" altLang="en-US" dirty="0"/>
                    </a:p>
                  </a:txBody>
                  <a:tcPr/>
                </a:tc>
              </a:tr>
              <a:tr h="370840">
                <a:tc>
                  <a:txBody>
                    <a:bodyPr/>
                    <a:lstStyle/>
                    <a:p>
                      <a:r>
                        <a:rPr lang="zh-CN" altLang="en-US" dirty="0"/>
                        <a:t>盐酸溴己新联合阿奇霉素治疗</a:t>
                      </a:r>
                      <a:r>
                        <a:rPr lang="zh-CN" altLang="en-US" dirty="0">
                          <a:solidFill>
                            <a:srgbClr val="FF0000"/>
                          </a:solidFill>
                        </a:rPr>
                        <a:t>婴幼儿肺炎支原体肺炎</a:t>
                      </a:r>
                      <a:endParaRPr lang="zh-CN" altLang="en-US" dirty="0">
                        <a:solidFill>
                          <a:srgbClr val="FF0000"/>
                        </a:solidFill>
                      </a:endParaRPr>
                    </a:p>
                  </a:txBody>
                  <a:tcPr/>
                </a:tc>
                <a:tc>
                  <a:txBody>
                    <a:bodyPr/>
                    <a:lstStyle/>
                    <a:p>
                      <a:r>
                        <a:rPr lang="zh-CN" altLang="en-US" dirty="0"/>
                        <a:t>观察组发热消退 时间、咳嗽消失时间、肺部啰音消失时间均短于对照组，差异有统计学意义</a:t>
                      </a:r>
                      <a:r>
                        <a:rPr lang="en-US" altLang="zh-CN" dirty="0"/>
                        <a:t>(P</a:t>
                      </a:r>
                      <a:r>
                        <a:rPr lang="zh-CN" altLang="en-US" dirty="0"/>
                        <a:t>＜</a:t>
                      </a:r>
                      <a:r>
                        <a:rPr lang="en-US" altLang="zh-CN" dirty="0"/>
                        <a:t>0.05)</a:t>
                      </a:r>
                      <a:endParaRPr lang="zh-CN" altLang="en-US" dirty="0"/>
                    </a:p>
                  </a:txBody>
                  <a:tcPr/>
                </a:tc>
                <a:tc>
                  <a:txBody>
                    <a:bodyPr/>
                    <a:lstStyle/>
                    <a:p>
                      <a:r>
                        <a:rPr lang="zh-CN" altLang="en-US" dirty="0"/>
                        <a:t>盐酸溴己新联合阿奇霉素</a:t>
                      </a:r>
                      <a:r>
                        <a:rPr lang="zh-CN" altLang="en-US" dirty="0">
                          <a:solidFill>
                            <a:srgbClr val="FF0000"/>
                          </a:solidFill>
                        </a:rPr>
                        <a:t>治疗婴幼儿肺炎支原体肺炎疗效确切</a:t>
                      </a:r>
                      <a:r>
                        <a:rPr lang="zh-CN" altLang="en-US" dirty="0"/>
                        <a:t>，可降低患儿炎性反应。</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盐酸溴己新对</a:t>
                      </a:r>
                      <a:r>
                        <a:rPr lang="zh-CN" altLang="en-US" sz="1800" b="0" i="0" kern="1200" dirty="0">
                          <a:solidFill>
                            <a:srgbClr val="FF0000"/>
                          </a:solidFill>
                          <a:effectLst/>
                          <a:latin typeface="+mn-lt"/>
                          <a:ea typeface="+mn-ea"/>
                          <a:cs typeface="+mn-cs"/>
                        </a:rPr>
                        <a:t>下呼吸道感染患儿</a:t>
                      </a:r>
                      <a:r>
                        <a:rPr lang="zh-CN" altLang="en-US" sz="1800" b="0" i="0" kern="1200" dirty="0">
                          <a:solidFill>
                            <a:schemeClr val="dk1"/>
                          </a:solidFill>
                          <a:effectLst/>
                          <a:latin typeface="+mn-lt"/>
                          <a:ea typeface="+mn-ea"/>
                          <a:cs typeface="+mn-cs"/>
                        </a:rPr>
                        <a:t>进行治疗的效果</a:t>
                      </a:r>
                      <a:endParaRPr lang="zh-CN" altLang="en-US" dirty="0"/>
                    </a:p>
                  </a:txBody>
                  <a:tcPr/>
                </a:tc>
                <a:tc>
                  <a:txBody>
                    <a:bodyPr/>
                    <a:lstStyle/>
                    <a:p>
                      <a:r>
                        <a:rPr lang="zh-CN" altLang="en-US" sz="1800" b="0" i="0" kern="1200" dirty="0">
                          <a:solidFill>
                            <a:schemeClr val="dk1"/>
                          </a:solidFill>
                          <a:effectLst/>
                          <a:latin typeface="+mn-lt"/>
                          <a:ea typeface="+mn-ea"/>
                          <a:cs typeface="+mn-cs"/>
                        </a:rPr>
                        <a:t>溴己新组患儿治疗的有效率为</a:t>
                      </a:r>
                      <a:r>
                        <a:rPr lang="en-US" altLang="zh-CN" sz="1800" b="0" i="0" kern="1200" dirty="0">
                          <a:solidFill>
                            <a:schemeClr val="dk1"/>
                          </a:solidFill>
                          <a:effectLst/>
                          <a:latin typeface="+mn-lt"/>
                          <a:ea typeface="+mn-ea"/>
                          <a:cs typeface="+mn-cs"/>
                        </a:rPr>
                        <a:t>90.0%(45/50)</a:t>
                      </a:r>
                      <a:r>
                        <a:rPr lang="zh-CN" altLang="en-US" sz="1800" b="0" i="0" kern="1200" dirty="0">
                          <a:solidFill>
                            <a:schemeClr val="dk1"/>
                          </a:solidFill>
                          <a:effectLst/>
                          <a:latin typeface="+mn-lt"/>
                          <a:ea typeface="+mn-ea"/>
                          <a:cs typeface="+mn-cs"/>
                        </a:rPr>
                        <a:t>，常规组患儿治疗的有效率为</a:t>
                      </a:r>
                      <a:r>
                        <a:rPr lang="en-US" altLang="zh-CN" sz="1800" b="0" i="0" kern="1200" dirty="0">
                          <a:solidFill>
                            <a:schemeClr val="dk1"/>
                          </a:solidFill>
                          <a:effectLst/>
                          <a:latin typeface="+mn-lt"/>
                          <a:ea typeface="+mn-ea"/>
                          <a:cs typeface="+mn-cs"/>
                        </a:rPr>
                        <a:t>72.0%(36/50)</a:t>
                      </a:r>
                      <a:r>
                        <a:rPr lang="zh-CN" altLang="en-US" sz="1800" b="0" i="0" kern="1200" dirty="0">
                          <a:solidFill>
                            <a:schemeClr val="dk1"/>
                          </a:solidFill>
                          <a:effectLst/>
                          <a:latin typeface="+mn-lt"/>
                          <a:ea typeface="+mn-ea"/>
                          <a:cs typeface="+mn-cs"/>
                        </a:rPr>
                        <a:t>。溴己新组患儿治疗的有效率高于常规组患儿</a:t>
                      </a:r>
                      <a:r>
                        <a:rPr lang="en-US" altLang="zh-CN" sz="1800" b="0" i="0" kern="1200" dirty="0">
                          <a:solidFill>
                            <a:schemeClr val="dk1"/>
                          </a:solidFill>
                          <a:effectLst/>
                          <a:latin typeface="+mn-lt"/>
                          <a:ea typeface="+mn-ea"/>
                          <a:cs typeface="+mn-cs"/>
                        </a:rPr>
                        <a:t>,</a:t>
                      </a:r>
                      <a:r>
                        <a:rPr lang="zh-CN" altLang="en-US" sz="1800" b="0" i="0" kern="1200" dirty="0">
                          <a:solidFill>
                            <a:schemeClr val="dk1"/>
                          </a:solidFill>
                          <a:effectLst/>
                          <a:latin typeface="+mn-lt"/>
                          <a:ea typeface="+mn-ea"/>
                          <a:cs typeface="+mn-cs"/>
                        </a:rPr>
                        <a:t>差异有统计学意义</a:t>
                      </a:r>
                      <a:r>
                        <a:rPr lang="en-US" altLang="zh-CN" sz="1800" b="0" i="0" kern="1200" dirty="0">
                          <a:solidFill>
                            <a:schemeClr val="dk1"/>
                          </a:solidFill>
                          <a:effectLst/>
                          <a:latin typeface="+mn-lt"/>
                          <a:ea typeface="+mn-ea"/>
                          <a:cs typeface="+mn-cs"/>
                        </a:rPr>
                        <a:t>(P&lt;0.05)</a:t>
                      </a:r>
                      <a:endParaRPr lang="zh-CN" altLang="en-US" dirty="0"/>
                    </a:p>
                  </a:txBody>
                  <a:tcPr/>
                </a:tc>
                <a:tc>
                  <a:txBody>
                    <a:bodyPr/>
                    <a:lstStyle/>
                    <a:p>
                      <a:r>
                        <a:rPr lang="zh-CN" altLang="en-US" sz="1800" b="0" i="0" kern="1200" dirty="0">
                          <a:solidFill>
                            <a:schemeClr val="dk1"/>
                          </a:solidFill>
                          <a:effectLst/>
                          <a:latin typeface="+mn-lt"/>
                          <a:ea typeface="+mn-ea"/>
                          <a:cs typeface="+mn-cs"/>
                        </a:rPr>
                        <a:t>用盐酸溴己新</a:t>
                      </a:r>
                      <a:r>
                        <a:rPr lang="zh-CN" altLang="en-US" sz="1800" b="0" i="0" kern="1200" dirty="0">
                          <a:solidFill>
                            <a:srgbClr val="FF0000"/>
                          </a:solidFill>
                          <a:effectLst/>
                          <a:latin typeface="+mn-lt"/>
                          <a:ea typeface="+mn-ea"/>
                          <a:cs typeface="+mn-cs"/>
                        </a:rPr>
                        <a:t>对下呼吸道感染患儿进行治疗的效果良好。</a:t>
                      </a:r>
                      <a:endParaRPr lang="zh-CN" altLang="en-US" dirty="0">
                        <a:solidFill>
                          <a:srgbClr val="FF0000"/>
                        </a:solidFill>
                      </a:endParaRPr>
                    </a:p>
                  </a:txBody>
                  <a:tcPr/>
                </a:tc>
              </a:tr>
              <a:tr h="370840">
                <a:tc>
                  <a:txBody>
                    <a:bodyPr/>
                    <a:lstStyle/>
                    <a:p>
                      <a:r>
                        <a:rPr lang="zh-CN" altLang="en-US" dirty="0"/>
                        <a:t>盐酸溴己新治疗</a:t>
                      </a:r>
                      <a:r>
                        <a:rPr lang="zh-CN" altLang="en-US" dirty="0">
                          <a:solidFill>
                            <a:srgbClr val="FF0000"/>
                          </a:solidFill>
                        </a:rPr>
                        <a:t>毛细支气管炎</a:t>
                      </a:r>
                      <a:r>
                        <a:rPr lang="zh-CN" altLang="en-US" dirty="0"/>
                        <a:t>的疗效</a:t>
                      </a:r>
                      <a:endParaRPr lang="zh-CN" altLang="en-US" dirty="0"/>
                    </a:p>
                  </a:txBody>
                  <a:tcPr/>
                </a:tc>
                <a:tc>
                  <a:txBody>
                    <a:bodyPr/>
                    <a:lstStyle/>
                    <a:p>
                      <a:r>
                        <a:rPr lang="zh-CN" altLang="en-US" dirty="0"/>
                        <a:t>观察组疗效比对照组显著更优， 两组相关数据对比存在显著性差异（</a:t>
                      </a:r>
                      <a:r>
                        <a:rPr lang="en-US" altLang="zh-CN" dirty="0"/>
                        <a:t>P</a:t>
                      </a:r>
                      <a:r>
                        <a:rPr lang="zh-CN" altLang="en-US" dirty="0"/>
                        <a:t>＜</a:t>
                      </a:r>
                      <a:r>
                        <a:rPr lang="en-US" altLang="zh-CN" dirty="0"/>
                        <a:t>0.05</a:t>
                      </a:r>
                      <a:r>
                        <a:rPr lang="zh-CN" altLang="en-US" dirty="0"/>
                        <a:t>）</a:t>
                      </a:r>
                      <a:endParaRPr lang="zh-CN" altLang="en-US" dirty="0"/>
                    </a:p>
                  </a:txBody>
                  <a:tcPr/>
                </a:tc>
                <a:tc>
                  <a:txBody>
                    <a:bodyPr/>
                    <a:lstStyle/>
                    <a:p>
                      <a:r>
                        <a:rPr lang="zh-CN" altLang="en-US" dirty="0"/>
                        <a:t>对于毛细支气管炎病例的治疗，采取盐酸溴己新治 疗，</a:t>
                      </a:r>
                      <a:r>
                        <a:rPr lang="zh-CN" altLang="en-US" dirty="0">
                          <a:solidFill>
                            <a:srgbClr val="FF0000"/>
                          </a:solidFill>
                        </a:rPr>
                        <a:t>能够改善临床呼吸症状，提高疗效，</a:t>
                      </a:r>
                      <a:r>
                        <a:rPr lang="zh-CN" altLang="en-US" dirty="0"/>
                        <a:t>在临床上值得推广。</a:t>
                      </a:r>
                      <a:endParaRPr lang="zh-CN" altLang="en-US" dirty="0"/>
                    </a:p>
                  </a:txBody>
                  <a:tcPr/>
                </a:tc>
              </a:tr>
            </a:tbl>
          </a:graphicData>
        </a:graphic>
      </p:graphicFrame>
      <p:graphicFrame>
        <p:nvGraphicFramePr>
          <p:cNvPr id="8" name="表格 7"/>
          <p:cNvGraphicFramePr/>
          <p:nvPr>
            <p:custDataLst>
              <p:tags r:id="rId4"/>
            </p:custDataLst>
          </p:nvPr>
        </p:nvGraphicFramePr>
        <p:xfrm>
          <a:off x="577850" y="675005"/>
          <a:ext cx="11242040" cy="1612265"/>
        </p:xfrm>
        <a:graphic>
          <a:graphicData uri="http://schemas.openxmlformats.org/drawingml/2006/table">
            <a:tbl>
              <a:tblPr firstRow="1" bandRow="1">
                <a:tableStyleId>{5C22544A-7EE6-4342-B048-85BDC9FD1C3A}</a:tableStyleId>
              </a:tblPr>
              <a:tblGrid>
                <a:gridCol w="3670935"/>
                <a:gridCol w="2353310"/>
                <a:gridCol w="5217795"/>
              </a:tblGrid>
              <a:tr h="423545">
                <a:tc>
                  <a:txBody>
                    <a:bodyPr/>
                    <a:p>
                      <a:pPr algn="ctr">
                        <a:buNone/>
                      </a:pPr>
                      <a:r>
                        <a:rPr lang="zh-CN" altLang="en-US" sz="1600" dirty="0">
                          <a:latin typeface="Times New Roman" panose="02020603050405020304" pitchFamily="18" charset="0"/>
                          <a:cs typeface="+mn-ea"/>
                        </a:rPr>
                        <a:t>组别与药品</a:t>
                      </a:r>
                      <a:endParaRPr lang="zh-CN" altLang="en-US" sz="1600" dirty="0">
                        <a:latin typeface="Times New Roman" panose="02020603050405020304" pitchFamily="18" charset="0"/>
                        <a:cs typeface="+mn-ea"/>
                      </a:endParaRPr>
                    </a:p>
                  </a:txBody>
                  <a:tcPr/>
                </a:tc>
                <a:tc>
                  <a:txBody>
                    <a:bodyPr/>
                    <a:p>
                      <a:pPr algn="ctr">
                        <a:buNone/>
                      </a:pPr>
                      <a:r>
                        <a:rPr lang="zh-CN" altLang="en-US" sz="1600" dirty="0">
                          <a:latin typeface="Times New Roman" panose="02020603050405020304" pitchFamily="18" charset="0"/>
                          <a:cs typeface="+mn-ea"/>
                        </a:rPr>
                        <a:t>病例数</a:t>
                      </a:r>
                      <a:endParaRPr lang="zh-CN" altLang="en-US" sz="1600" dirty="0">
                        <a:latin typeface="Times New Roman" panose="02020603050405020304" pitchFamily="18" charset="0"/>
                        <a:cs typeface="+mn-ea"/>
                      </a:endParaRPr>
                    </a:p>
                  </a:txBody>
                  <a:tcPr/>
                </a:tc>
                <a:tc>
                  <a:txBody>
                    <a:bodyPr/>
                    <a:p>
                      <a:pPr algn="ctr">
                        <a:buNone/>
                      </a:pPr>
                      <a:r>
                        <a:rPr lang="zh-CN" altLang="en-US" sz="1600" dirty="0">
                          <a:latin typeface="Times New Roman" panose="02020603050405020304" pitchFamily="18" charset="0"/>
                          <a:cs typeface="+mn-ea"/>
                        </a:rPr>
                        <a:t>治</a:t>
                      </a:r>
                      <a:r>
                        <a:rPr lang="en-US" altLang="zh-CN" sz="1600" dirty="0">
                          <a:latin typeface="Times New Roman" panose="02020603050405020304" pitchFamily="18" charset="0"/>
                          <a:cs typeface="+mn-ea"/>
                        </a:rPr>
                        <a:t>  </a:t>
                      </a:r>
                      <a:r>
                        <a:rPr lang="zh-CN" altLang="en-US" sz="1600" dirty="0">
                          <a:latin typeface="Times New Roman" panose="02020603050405020304" pitchFamily="18" charset="0"/>
                          <a:cs typeface="+mn-ea"/>
                        </a:rPr>
                        <a:t>疗</a:t>
                      </a:r>
                      <a:r>
                        <a:rPr lang="en-US" altLang="zh-CN" sz="1600" dirty="0">
                          <a:latin typeface="Times New Roman" panose="02020603050405020304" pitchFamily="18" charset="0"/>
                          <a:cs typeface="+mn-ea"/>
                        </a:rPr>
                        <a:t> </a:t>
                      </a:r>
                      <a:r>
                        <a:rPr lang="zh-CN" altLang="en-US" sz="1600" dirty="0">
                          <a:latin typeface="Times New Roman" panose="02020603050405020304" pitchFamily="18" charset="0"/>
                          <a:cs typeface="+mn-ea"/>
                        </a:rPr>
                        <a:t>结</a:t>
                      </a:r>
                      <a:r>
                        <a:rPr lang="en-US" altLang="zh-CN" sz="1600" dirty="0">
                          <a:latin typeface="Times New Roman" panose="02020603050405020304" pitchFamily="18" charset="0"/>
                          <a:cs typeface="+mn-ea"/>
                        </a:rPr>
                        <a:t>  </a:t>
                      </a:r>
                      <a:r>
                        <a:rPr lang="zh-CN" altLang="en-US" sz="1600" dirty="0">
                          <a:latin typeface="Times New Roman" panose="02020603050405020304" pitchFamily="18" charset="0"/>
                          <a:cs typeface="+mn-ea"/>
                        </a:rPr>
                        <a:t>果</a:t>
                      </a:r>
                      <a:endParaRPr lang="zh-CN" altLang="en-US" sz="1600" dirty="0">
                        <a:latin typeface="Times New Roman" panose="02020603050405020304" pitchFamily="18" charset="0"/>
                        <a:cs typeface="+mn-ea"/>
                      </a:endParaRPr>
                    </a:p>
                  </a:txBody>
                  <a:tcPr/>
                </a:tc>
              </a:tr>
              <a:tr h="609600">
                <a:tc>
                  <a:txBody>
                    <a:bodyPr/>
                    <a:p>
                      <a:pPr>
                        <a:buNone/>
                      </a:pPr>
                      <a:r>
                        <a:rPr lang="zh-CN" altLang="en-US" sz="1600" b="1" dirty="0">
                          <a:solidFill>
                            <a:schemeClr val="tx1"/>
                          </a:solidFill>
                          <a:latin typeface="Times New Roman" panose="02020603050405020304" pitchFamily="18" charset="0"/>
                          <a:cs typeface="+mn-ea"/>
                        </a:rPr>
                        <a:t>试验组：</a:t>
                      </a:r>
                      <a:endParaRPr lang="zh-CN" altLang="en-US" sz="1600" b="1" dirty="0">
                        <a:solidFill>
                          <a:schemeClr val="tx1"/>
                        </a:solidFill>
                        <a:latin typeface="Times New Roman" panose="02020603050405020304" pitchFamily="18" charset="0"/>
                        <a:cs typeface="+mn-ea"/>
                      </a:endParaRPr>
                    </a:p>
                    <a:p>
                      <a:pPr>
                        <a:buNone/>
                      </a:pPr>
                      <a:r>
                        <a:rPr lang="zh-CN" altLang="en-US" sz="1600" b="1" dirty="0">
                          <a:solidFill>
                            <a:schemeClr val="tx1"/>
                          </a:solidFill>
                          <a:latin typeface="Times New Roman" panose="02020603050405020304" pitchFamily="18" charset="0"/>
                          <a:cs typeface="+mn-ea"/>
                        </a:rPr>
                        <a:t>盐酸溴己新口服溶液，无</a:t>
                      </a:r>
                      <a:r>
                        <a:rPr lang="en-US" altLang="zh-CN" sz="1600" b="1" dirty="0">
                          <a:solidFill>
                            <a:schemeClr val="tx1"/>
                          </a:solidFill>
                          <a:latin typeface="Times New Roman" panose="02020603050405020304" pitchFamily="18" charset="0"/>
                          <a:cs typeface="+mn-ea"/>
                          <a:sym typeface="+mn-ea"/>
                        </a:rPr>
                        <a:t>伴随药物治疗</a:t>
                      </a:r>
                      <a:endParaRPr lang="zh-CN" altLang="en-US" sz="1600" b="1" dirty="0">
                        <a:solidFill>
                          <a:schemeClr val="tx1"/>
                        </a:solidFill>
                        <a:latin typeface="Times New Roman" panose="02020603050405020304" pitchFamily="18" charset="0"/>
                        <a:cs typeface="+mn-ea"/>
                      </a:endParaRPr>
                    </a:p>
                  </a:txBody>
                  <a:tcPr/>
                </a:tc>
                <a:tc>
                  <a:txBody>
                    <a:bodyPr/>
                    <a:p>
                      <a:pPr algn="ctr">
                        <a:lnSpc>
                          <a:spcPct val="100000"/>
                        </a:lnSpc>
                        <a:buClrTx/>
                        <a:buSzTx/>
                        <a:buFontTx/>
                      </a:pPr>
                      <a:r>
                        <a:rPr lang="en-US" altLang="zh-CN" sz="1600" b="1" dirty="0">
                          <a:solidFill>
                            <a:schemeClr val="tx1"/>
                          </a:solidFill>
                          <a:latin typeface="Times New Roman" panose="02020603050405020304" pitchFamily="18" charset="0"/>
                          <a:cs typeface="+mn-ea"/>
                          <a:sym typeface="+mn-ea"/>
                        </a:rPr>
                        <a:t>28</a:t>
                      </a:r>
                      <a:endParaRPr lang="en-US" altLang="zh-CN" sz="1600" b="1" dirty="0">
                        <a:solidFill>
                          <a:schemeClr val="tx1"/>
                        </a:solidFill>
                        <a:latin typeface="Times New Roman" panose="02020603050405020304" pitchFamily="18" charset="0"/>
                        <a:cs typeface="+mn-ea"/>
                        <a:sym typeface="+mn-ea"/>
                      </a:endParaRPr>
                    </a:p>
                  </a:txBody>
                  <a:tcPr/>
                </a:tc>
                <a:tc>
                  <a:txBody>
                    <a:bodyPr/>
                    <a:p>
                      <a:pPr>
                        <a:buNone/>
                      </a:pPr>
                      <a:r>
                        <a:rPr lang="zh-CN" altLang="en-US" sz="1600" b="1" dirty="0">
                          <a:solidFill>
                            <a:schemeClr val="tx1"/>
                          </a:solidFill>
                          <a:latin typeface="Times New Roman" panose="02020603050405020304" pitchFamily="18" charset="0"/>
                          <a:cs typeface="+mn-ea"/>
                          <a:sym typeface="+mn-ea"/>
                        </a:rPr>
                        <a:t>良好的疗效</a:t>
                      </a:r>
                      <a:r>
                        <a:rPr lang="zh-CN" altLang="en-US" sz="1600" b="1" dirty="0">
                          <a:solidFill>
                            <a:schemeClr val="tx1"/>
                          </a:solidFill>
                          <a:latin typeface="Times New Roman" panose="02020603050405020304" pitchFamily="18" charset="0"/>
                          <a:cs typeface="+mn-ea"/>
                          <a:sym typeface="+mn-ea"/>
                        </a:rPr>
                        <a:t>19 例（68%），</a:t>
                      </a:r>
                      <a:r>
                        <a:rPr lang="zh-CN" altLang="en-US" sz="1600" b="1" dirty="0">
                          <a:solidFill>
                            <a:schemeClr val="tx1"/>
                          </a:solidFill>
                          <a:latin typeface="Times New Roman" panose="02020603050405020304" pitchFamily="18" charset="0"/>
                          <a:cs typeface="+mn-ea"/>
                          <a:sym typeface="+mn-ea"/>
                        </a:rPr>
                        <a:t>儿童疗效满意</a:t>
                      </a:r>
                      <a:r>
                        <a:rPr lang="zh-CN" altLang="en-US" sz="1600" b="1" dirty="0">
                          <a:solidFill>
                            <a:schemeClr val="tx1"/>
                          </a:solidFill>
                          <a:latin typeface="Times New Roman" panose="02020603050405020304" pitchFamily="18" charset="0"/>
                          <a:cs typeface="+mn-ea"/>
                          <a:sym typeface="+mn-ea"/>
                        </a:rPr>
                        <a:t>7 名（25%），</a:t>
                      </a:r>
                      <a:r>
                        <a:rPr lang="zh-CN" altLang="en-US" sz="1600" b="1" dirty="0">
                          <a:solidFill>
                            <a:schemeClr val="tx1"/>
                          </a:solidFill>
                          <a:latin typeface="Times New Roman" panose="02020603050405020304" pitchFamily="18" charset="0"/>
                          <a:cs typeface="+mn-ea"/>
                          <a:sym typeface="+mn-ea"/>
                        </a:rPr>
                        <a:t>儿童疗效不满意</a:t>
                      </a:r>
                      <a:r>
                        <a:rPr lang="zh-CN" altLang="en-US" sz="1600" b="1" dirty="0">
                          <a:solidFill>
                            <a:schemeClr val="tx1"/>
                          </a:solidFill>
                          <a:latin typeface="Times New Roman" panose="02020603050405020304" pitchFamily="18" charset="0"/>
                          <a:cs typeface="+mn-ea"/>
                          <a:sym typeface="+mn-ea"/>
                        </a:rPr>
                        <a:t>2 名（7%）</a:t>
                      </a:r>
                      <a:endParaRPr lang="zh-CN" altLang="en-US" sz="1600" b="1" dirty="0">
                        <a:solidFill>
                          <a:schemeClr val="tx1"/>
                        </a:solidFill>
                        <a:latin typeface="Times New Roman" panose="02020603050405020304" pitchFamily="18" charset="0"/>
                        <a:cs typeface="+mn-ea"/>
                        <a:sym typeface="+mn-ea"/>
                      </a:endParaRPr>
                    </a:p>
                  </a:txBody>
                  <a:tcPr/>
                </a:tc>
              </a:tr>
              <a:tr h="444500">
                <a:tc>
                  <a:txBody>
                    <a:bodyPr/>
                    <a:p>
                      <a:pPr>
                        <a:buNone/>
                      </a:pPr>
                      <a:r>
                        <a:rPr lang="zh-CN" altLang="en-US" sz="1600" b="1" dirty="0">
                          <a:solidFill>
                            <a:schemeClr val="tx1"/>
                          </a:solidFill>
                          <a:latin typeface="Times New Roman" panose="02020603050405020304" pitchFamily="18" charset="0"/>
                          <a:cs typeface="+mn-ea"/>
                          <a:sym typeface="+mn-ea"/>
                        </a:rPr>
                        <a:t>对照组：</a:t>
                      </a:r>
                      <a:endParaRPr lang="zh-CN" altLang="en-US" sz="1600" b="1" dirty="0">
                        <a:solidFill>
                          <a:schemeClr val="tx1"/>
                        </a:solidFill>
                        <a:latin typeface="Times New Roman" panose="02020603050405020304" pitchFamily="18" charset="0"/>
                        <a:cs typeface="+mn-ea"/>
                        <a:sym typeface="+mn-ea"/>
                      </a:endParaRPr>
                    </a:p>
                    <a:p>
                      <a:pPr>
                        <a:buNone/>
                      </a:pPr>
                      <a:r>
                        <a:rPr lang="zh-CN" altLang="en-US" sz="1600" b="1" dirty="0">
                          <a:solidFill>
                            <a:schemeClr val="tx1"/>
                          </a:solidFill>
                          <a:latin typeface="Times New Roman" panose="02020603050405020304" pitchFamily="18" charset="0"/>
                          <a:cs typeface="+mn-ea"/>
                          <a:sym typeface="+mn-ea"/>
                        </a:rPr>
                        <a:t>盐酸溴己新口服溶液</a:t>
                      </a:r>
                      <a:r>
                        <a:rPr lang="en-US" altLang="zh-CN" sz="1600" b="1" dirty="0">
                          <a:solidFill>
                            <a:schemeClr val="tx1"/>
                          </a:solidFill>
                          <a:latin typeface="Times New Roman" panose="02020603050405020304" pitchFamily="18" charset="0"/>
                          <a:cs typeface="+mn-ea"/>
                          <a:sym typeface="+mn-ea"/>
                        </a:rPr>
                        <a:t>+伴随药物治疗</a:t>
                      </a:r>
                      <a:endParaRPr lang="en-US" altLang="zh-CN" sz="1600" b="1" dirty="0">
                        <a:solidFill>
                          <a:schemeClr val="tx1"/>
                        </a:solidFill>
                        <a:latin typeface="Times New Roman" panose="02020603050405020304" pitchFamily="18" charset="0"/>
                        <a:cs typeface="+mn-ea"/>
                        <a:sym typeface="+mn-ea"/>
                      </a:endParaRPr>
                    </a:p>
                  </a:txBody>
                  <a:tcPr/>
                </a:tc>
                <a:tc>
                  <a:txBody>
                    <a:bodyPr/>
                    <a:p>
                      <a:pPr algn="ctr">
                        <a:lnSpc>
                          <a:spcPct val="100000"/>
                        </a:lnSpc>
                        <a:buClrTx/>
                        <a:buSzTx/>
                        <a:buNone/>
                      </a:pPr>
                      <a:r>
                        <a:rPr lang="en-US" altLang="zh-CN" sz="1600" b="1" dirty="0">
                          <a:solidFill>
                            <a:schemeClr val="tx1"/>
                          </a:solidFill>
                          <a:latin typeface="Times New Roman" panose="02020603050405020304" pitchFamily="18" charset="0"/>
                          <a:cs typeface="+mn-ea"/>
                          <a:sym typeface="+mn-ea"/>
                        </a:rPr>
                        <a:t>24</a:t>
                      </a:r>
                      <a:endParaRPr lang="en-US" altLang="zh-CN" sz="1600" b="1" dirty="0">
                        <a:solidFill>
                          <a:schemeClr val="tx1"/>
                        </a:solidFill>
                        <a:latin typeface="Times New Roman" panose="02020603050405020304" pitchFamily="18" charset="0"/>
                        <a:cs typeface="+mn-ea"/>
                        <a:sym typeface="+mn-ea"/>
                      </a:endParaRPr>
                    </a:p>
                  </a:txBody>
                  <a:tcPr/>
                </a:tc>
                <a:tc>
                  <a:txBody>
                    <a:bodyPr/>
                    <a:p>
                      <a:pPr>
                        <a:buNone/>
                      </a:pPr>
                      <a:r>
                        <a:rPr lang="zh-CN" altLang="en-US" sz="1600" b="1" dirty="0">
                          <a:solidFill>
                            <a:schemeClr val="tx1"/>
                          </a:solidFill>
                          <a:latin typeface="Times New Roman" panose="02020603050405020304" pitchFamily="18" charset="0"/>
                          <a:cs typeface="+mn-ea"/>
                          <a:sym typeface="+mn-ea"/>
                        </a:rPr>
                        <a:t>良好的疗效</a:t>
                      </a:r>
                      <a:r>
                        <a:rPr lang="zh-CN" altLang="en-US" sz="1600" dirty="0">
                          <a:solidFill>
                            <a:schemeClr val="tx1"/>
                          </a:solidFill>
                          <a:sym typeface="+mn-ea"/>
                        </a:rPr>
                        <a:t>13 名（54%）</a:t>
                      </a:r>
                      <a:r>
                        <a:rPr lang="zh-CN" altLang="en-US" sz="1600" b="1" dirty="0">
                          <a:solidFill>
                            <a:schemeClr val="tx1"/>
                          </a:solidFill>
                          <a:latin typeface="Times New Roman" panose="02020603050405020304" pitchFamily="18" charset="0"/>
                          <a:cs typeface="+mn-ea"/>
                          <a:sym typeface="+mn-ea"/>
                        </a:rPr>
                        <a:t>儿童疗效满意</a:t>
                      </a:r>
                      <a:r>
                        <a:rPr lang="zh-CN" altLang="en-US" sz="1600" dirty="0">
                          <a:solidFill>
                            <a:schemeClr val="tx1"/>
                          </a:solidFill>
                          <a:sym typeface="+mn-ea"/>
                        </a:rPr>
                        <a:t>，7 名（29%）儿童疗效不满意，4 名（17%）</a:t>
                      </a:r>
                      <a:endParaRPr lang="zh-CN" altLang="en-US" sz="1600" dirty="0">
                        <a:solidFill>
                          <a:schemeClr val="tx1"/>
                        </a:solidFill>
                        <a:sym typeface="+mn-ea"/>
                      </a:endParaRPr>
                    </a:p>
                  </a:txBody>
                  <a:tcPr/>
                </a:tc>
              </a:tr>
            </a:tbl>
          </a:graphicData>
        </a:graphic>
      </p:graphicFrame>
      <p:sp>
        <p:nvSpPr>
          <p:cNvPr id="7" name="文本框 6"/>
          <p:cNvSpPr txBox="1"/>
          <p:nvPr/>
        </p:nvSpPr>
        <p:spPr>
          <a:xfrm>
            <a:off x="580390" y="2377440"/>
            <a:ext cx="11240770" cy="485140"/>
          </a:xfrm>
          <a:prstGeom prst="rect">
            <a:avLst/>
          </a:prstGeom>
          <a:noFill/>
        </p:spPr>
        <p:txBody>
          <a:bodyPr wrap="square" rtlCol="0">
            <a:noAutofit/>
          </a:bodyPr>
          <a:p>
            <a:r>
              <a:rPr lang="zh-CN" altLang="en-US" sz="2400" b="1">
                <a:solidFill>
                  <a:srgbClr val="FF0000"/>
                </a:solidFill>
              </a:rPr>
              <a:t>结论：</a:t>
            </a:r>
            <a:r>
              <a:rPr lang="zh-CN" altLang="en-US" sz="2400" b="1">
                <a:solidFill>
                  <a:schemeClr val="tx2">
                    <a:lumMod val="50000"/>
                  </a:schemeClr>
                </a:solidFill>
              </a:rPr>
              <a:t>Bisolvon®溶液具有良好的治疗效果，且耐受性良好。</a:t>
            </a:r>
            <a:endParaRPr lang="zh-CN" altLang="en-US" sz="2400" b="1">
              <a:solidFill>
                <a:schemeClr val="tx2">
                  <a:lumMod val="50000"/>
                </a:schemeClr>
              </a:solidFill>
            </a:endParaRPr>
          </a:p>
        </p:txBody>
      </p:sp>
      <p:sp>
        <p:nvSpPr>
          <p:cNvPr id="9" name="文本框 8"/>
          <p:cNvSpPr txBox="1"/>
          <p:nvPr/>
        </p:nvSpPr>
        <p:spPr>
          <a:xfrm>
            <a:off x="758825" y="2902585"/>
            <a:ext cx="10382885" cy="475615"/>
          </a:xfrm>
          <a:prstGeom prst="rect">
            <a:avLst/>
          </a:prstGeom>
          <a:noFill/>
        </p:spPr>
        <p:txBody>
          <a:bodyPr wrap="square" rtlCol="0">
            <a:noAutofit/>
          </a:bodyPr>
          <a:p>
            <a:r>
              <a:rPr lang="zh-CN" altLang="en-US" sz="2000">
                <a:solidFill>
                  <a:srgbClr val="00B050"/>
                </a:solidFill>
                <a:latin typeface="微软雅黑" panose="020B0503020204020204" pitchFamily="34" charset="-122"/>
                <a:ea typeface="微软雅黑" panose="020B0503020204020204" pitchFamily="34" charset="-122"/>
              </a:rPr>
              <a:t>溴己新治疗</a:t>
            </a:r>
            <a:r>
              <a:rPr lang="zh-CN" altLang="en-US" sz="2000" dirty="0">
                <a:solidFill>
                  <a:srgbClr val="00B050"/>
                </a:solidFill>
                <a:latin typeface="微软雅黑" panose="020B0503020204020204" pitchFamily="34" charset="-122"/>
                <a:ea typeface="微软雅黑" panose="020B0503020204020204" pitchFamily="34" charset="-122"/>
                <a:sym typeface="+mn-ea"/>
              </a:rPr>
              <a:t>婴幼儿肺炎支原体肺炎、儿童</a:t>
            </a:r>
            <a:r>
              <a:rPr lang="zh-CN" altLang="en-US" sz="2000" dirty="0">
                <a:solidFill>
                  <a:srgbClr val="00B050"/>
                </a:solidFill>
                <a:effectLst/>
                <a:latin typeface="微软雅黑" panose="020B0503020204020204" pitchFamily="34" charset="-122"/>
                <a:ea typeface="微软雅黑" panose="020B0503020204020204" pitchFamily="34" charset="-122"/>
                <a:sym typeface="+mn-ea"/>
              </a:rPr>
              <a:t>下呼吸道感染和</a:t>
            </a:r>
            <a:r>
              <a:rPr lang="zh-CN" altLang="en-US" sz="2000" dirty="0">
                <a:solidFill>
                  <a:srgbClr val="00B050"/>
                </a:solidFill>
                <a:latin typeface="微软雅黑" panose="020B0503020204020204" pitchFamily="34" charset="-122"/>
                <a:ea typeface="微软雅黑" panose="020B0503020204020204" pitchFamily="34" charset="-122"/>
                <a:sym typeface="+mn-ea"/>
              </a:rPr>
              <a:t>毛细支气管炎疗效显著</a:t>
            </a:r>
            <a:endParaRPr lang="zh-CN" altLang="en-US" sz="2400" dirty="0">
              <a:solidFill>
                <a:srgbClr val="00B050"/>
              </a:solidFill>
            </a:endParaRPr>
          </a:p>
          <a:p>
            <a:endParaRPr lang="zh-CN" altLang="en-US" sz="2400"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4"/>
            <a:ext cx="2609850" cy="542925"/>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56" y="-124"/>
            <a:ext cx="563417" cy="480908"/>
          </a:xfrm>
          <a:prstGeom prst="rect">
            <a:avLst/>
          </a:prstGeom>
        </p:spPr>
      </p:pic>
      <p:sp>
        <p:nvSpPr>
          <p:cNvPr id="2" name="文本框 9"/>
          <p:cNvSpPr txBox="1"/>
          <p:nvPr/>
        </p:nvSpPr>
        <p:spPr>
          <a:xfrm>
            <a:off x="79801" y="117449"/>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rgbClr val="FFFFFF"/>
                </a:solidFill>
                <a:latin typeface="Times New Roman" panose="02020603050405020304" pitchFamily="18" charset="0"/>
                <a:ea typeface="微软雅黑" panose="020B0503020204020204" pitchFamily="34" charset="-122"/>
                <a:cs typeface="+mn-ea"/>
                <a:sym typeface="+mn-lt"/>
              </a:rPr>
              <a:t>三、有效性</a:t>
            </a:r>
            <a:endParaRPr lang="zh-CN" altLang="en-US" sz="2000" dirty="0">
              <a:solidFill>
                <a:srgbClr val="FFFFFF"/>
              </a:solidFill>
              <a:latin typeface="Times New Roman" panose="02020603050405020304" pitchFamily="18" charset="0"/>
              <a:ea typeface="微软雅黑" panose="020B0503020204020204" pitchFamily="34" charset="-122"/>
              <a:cs typeface="+mn-ea"/>
              <a:sym typeface="+mn-lt"/>
            </a:endParaRPr>
          </a:p>
        </p:txBody>
      </p:sp>
      <p:sp>
        <p:nvSpPr>
          <p:cNvPr id="6" name="标题 1"/>
          <p:cNvSpPr txBox="1"/>
          <p:nvPr/>
        </p:nvSpPr>
        <p:spPr>
          <a:xfrm>
            <a:off x="3258820" y="116840"/>
            <a:ext cx="6376035" cy="466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200" b="1" i="0" u="none" strike="noStrike" kern="1200" cap="none" spc="0" normalizeH="0" baseline="0" noProof="0" dirty="0">
                <a:ln>
                  <a:noFill/>
                </a:ln>
                <a:solidFill>
                  <a:srgbClr val="0039A6"/>
                </a:solidFill>
                <a:effectLst/>
                <a:uLnTx/>
                <a:uFillTx/>
                <a:latin typeface="Times New Roman" panose="02020603050405020304" pitchFamily="18" charset="0"/>
                <a:ea typeface="Microsoft YaHei UI" panose="020B0503020204020204" pitchFamily="34" charset="-122"/>
                <a:cs typeface="Helvetica"/>
              </a:rPr>
              <a:t>国内外指南一致认可推荐盐酸溴己新用于祛痰药物</a:t>
            </a:r>
            <a:endParaRPr kumimoji="0" lang="zh-CN" altLang="en-US" sz="2200" b="1" i="0" u="none" strike="noStrike" kern="1200" cap="none" spc="0" normalizeH="0" baseline="0" noProof="0" dirty="0">
              <a:ln>
                <a:noFill/>
              </a:ln>
              <a:solidFill>
                <a:srgbClr val="0039A6"/>
              </a:solidFill>
              <a:effectLst/>
              <a:uLnTx/>
              <a:uFillTx/>
              <a:latin typeface="Times New Roman" panose="02020603050405020304" pitchFamily="18" charset="0"/>
              <a:ea typeface="微软雅黑" panose="020B0503020204020204" pitchFamily="34" charset="-122"/>
              <a:cs typeface="Helvetica"/>
            </a:endParaRPr>
          </a:p>
        </p:txBody>
      </p:sp>
      <p:graphicFrame>
        <p:nvGraphicFramePr>
          <p:cNvPr id="20" name="表格 19"/>
          <p:cNvGraphicFramePr>
            <a:graphicFrameLocks noGrp="1"/>
          </p:cNvGraphicFramePr>
          <p:nvPr>
            <p:custDataLst>
              <p:tags r:id="rId3"/>
            </p:custDataLst>
          </p:nvPr>
        </p:nvGraphicFramePr>
        <p:xfrm>
          <a:off x="415290" y="583565"/>
          <a:ext cx="11488420" cy="3416935"/>
        </p:xfrm>
        <a:graphic>
          <a:graphicData uri="http://schemas.openxmlformats.org/drawingml/2006/table">
            <a:tbl>
              <a:tblPr firstRow="1" bandRow="1"/>
              <a:tblGrid>
                <a:gridCol w="3376930"/>
                <a:gridCol w="8111490"/>
              </a:tblGrid>
              <a:tr h="368935">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9pPr>
                    </a:lstStyle>
                    <a:p>
                      <a:pPr algn="ctr"/>
                      <a:r>
                        <a:rPr lang="zh-CN" altLang="en-US" sz="1600" dirty="0"/>
                        <a:t>指南名称</a:t>
                      </a:r>
                      <a:endParaRPr lang="zh-CN" altLang="en-US" sz="1600" dirty="0"/>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cs typeface="Calibri" panose="020F0502020204030204"/>
                        </a:defRPr>
                      </a:lvl9pPr>
                    </a:lstStyle>
                    <a:p>
                      <a:pPr algn="ctr"/>
                      <a:r>
                        <a:rPr lang="zh-CN" altLang="en-US" sz="1600" dirty="0"/>
                        <a:t>推荐内容</a:t>
                      </a:r>
                      <a:endParaRPr lang="zh-CN" altLang="en-US" sz="1600" dirty="0"/>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solidFill>
                  </a:tcPr>
                </a:tc>
              </a:tr>
              <a:tr h="626110">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zh-CN" altLang="en-US" sz="1600" b="1" dirty="0">
                          <a:latin typeface="微软雅黑" panose="020B0503020204020204" pitchFamily="34" charset="-122"/>
                          <a:ea typeface="微软雅黑" panose="020B0503020204020204" pitchFamily="34" charset="-122"/>
                        </a:rPr>
                        <a:t>急性气管</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支气管炎基层合理用药指南（</a:t>
                      </a:r>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1200" dirty="0">
                          <a:gradFill>
                            <a:gsLst>
                              <a:gs pos="0">
                                <a:srgbClr val="012D86"/>
                              </a:gs>
                              <a:gs pos="100000">
                                <a:srgbClr val="0E2557"/>
                              </a:gs>
                            </a:gsLst>
                            <a:lin scaled="0"/>
                          </a:gradFill>
                          <a:latin typeface="微软雅黑" panose="020B0503020204020204" pitchFamily="34" charset="-122"/>
                          <a:cs typeface="微软雅黑" panose="020B0503020204020204" pitchFamily="34" charset="-122"/>
                        </a:rPr>
                        <a:t>用于急性气管</a:t>
                      </a:r>
                      <a:r>
                        <a:rPr lang="en-US" altLang="zh-CN" sz="2000" b="0" kern="1200" dirty="0">
                          <a:gradFill>
                            <a:gsLst>
                              <a:gs pos="0">
                                <a:srgbClr val="012D86"/>
                              </a:gs>
                              <a:gs pos="100000">
                                <a:srgbClr val="0E2557"/>
                              </a:gs>
                            </a:gsLst>
                            <a:lin scaled="0"/>
                          </a:gradFill>
                          <a:latin typeface="微软雅黑" panose="020B0503020204020204" pitchFamily="34" charset="-122"/>
                          <a:cs typeface="微软雅黑" panose="020B0503020204020204" pitchFamily="34" charset="-122"/>
                        </a:rPr>
                        <a:t>-</a:t>
                      </a:r>
                      <a:r>
                        <a:rPr lang="zh-CN" altLang="en-US" sz="2000" b="0" kern="1200" dirty="0">
                          <a:gradFill>
                            <a:gsLst>
                              <a:gs pos="0">
                                <a:srgbClr val="012D86"/>
                              </a:gs>
                              <a:gs pos="100000">
                                <a:srgbClr val="0E2557"/>
                              </a:gs>
                            </a:gsLst>
                            <a:lin scaled="0"/>
                          </a:gradFill>
                          <a:latin typeface="微软雅黑" panose="020B0503020204020204" pitchFamily="34" charset="-122"/>
                          <a:cs typeface="微软雅黑" panose="020B0503020204020204" pitchFamily="34" charset="-122"/>
                        </a:rPr>
                        <a:t>支气管的治疗首选药物。</a:t>
                      </a:r>
                      <a:r>
                        <a:rPr lang="zh-CN" altLang="en-US" sz="2000" dirty="0">
                          <a:latin typeface="微软雅黑" panose="020B0503020204020204" pitchFamily="34" charset="-122"/>
                          <a:cs typeface="微软雅黑" panose="020B0503020204020204" pitchFamily="34" charset="-122"/>
                        </a:rPr>
                        <a:t>（</a:t>
                      </a:r>
                      <a:r>
                        <a:rPr lang="en-US" altLang="zh-CN" sz="2000" dirty="0">
                          <a:solidFill>
                            <a:srgbClr val="FF0000"/>
                          </a:solidFill>
                          <a:latin typeface="微软雅黑" panose="020B0503020204020204" pitchFamily="34" charset="-122"/>
                          <a:cs typeface="微软雅黑" panose="020B0503020204020204" pitchFamily="34" charset="-122"/>
                        </a:rPr>
                        <a:t>IC</a:t>
                      </a:r>
                      <a:r>
                        <a:rPr lang="zh-CN" altLang="en-US" sz="2000" dirty="0">
                          <a:solidFill>
                            <a:srgbClr val="FF0000"/>
                          </a:solidFill>
                          <a:latin typeface="微软雅黑" panose="020B0503020204020204" pitchFamily="34" charset="-122"/>
                          <a:cs typeface="微软雅黑" panose="020B0503020204020204" pitchFamily="34" charset="-122"/>
                        </a:rPr>
                        <a:t>级推荐</a:t>
                      </a:r>
                      <a:r>
                        <a:rPr lang="zh-CN" altLang="en-US" sz="2000" dirty="0">
                          <a:latin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cs typeface="微软雅黑" panose="020B0503020204020204" pitchFamily="34" charset="-122"/>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r>
              <a:tr h="62928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kern="1200" dirty="0">
                          <a:solidFill>
                            <a:schemeClr val="dk1"/>
                          </a:solidFill>
                          <a:latin typeface="微软雅黑" panose="020B0503020204020204" pitchFamily="34" charset="-122"/>
                          <a:ea typeface="微软雅黑" panose="020B0503020204020204" pitchFamily="34" charset="-122"/>
                          <a:cs typeface="+mn-cs"/>
                        </a:rPr>
                        <a:t>咳嗽的诊断与治疗指南（</a:t>
                      </a:r>
                      <a:r>
                        <a:rPr lang="en-US" altLang="zh-CN" sz="1600" b="1" kern="1200" dirty="0">
                          <a:solidFill>
                            <a:schemeClr val="dk1"/>
                          </a:solidFill>
                          <a:latin typeface="微软雅黑" panose="020B0503020204020204" pitchFamily="34" charset="-122"/>
                          <a:ea typeface="微软雅黑" panose="020B0503020204020204" pitchFamily="34" charset="-122"/>
                          <a:cs typeface="+mn-cs"/>
                        </a:rPr>
                        <a:t>2015</a:t>
                      </a:r>
                      <a:r>
                        <a:rPr lang="zh-CN" altLang="en-US" sz="1600" b="1" kern="1200" dirty="0">
                          <a:solidFill>
                            <a:schemeClr val="dk1"/>
                          </a:solidFill>
                          <a:latin typeface="微软雅黑" panose="020B0503020204020204" pitchFamily="34" charset="-122"/>
                          <a:ea typeface="微软雅黑" panose="020B0503020204020204" pitchFamily="34" charset="-122"/>
                          <a:cs typeface="+mn-cs"/>
                        </a:rPr>
                        <a:t>）</a:t>
                      </a:r>
                      <a:endParaRPr lang="en-US" altLang="zh-CN" sz="16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00" cap="none" spc="0" normalizeH="0" baseline="0" noProof="0" dirty="0">
                          <a:ln>
                            <a:noFill/>
                          </a:ln>
                          <a:solidFill>
                            <a:srgbClr val="0039A6"/>
                          </a:solidFill>
                          <a:effectLst/>
                          <a:uLnTx/>
                          <a:uFillTx/>
                          <a:latin typeface="微软雅黑" panose="020B0503020204020204" pitchFamily="34" charset="-122"/>
                          <a:cs typeface="微软雅黑" panose="020B0503020204020204" pitchFamily="34" charset="-122"/>
                        </a:rPr>
                        <a:t>祛痰药物：氨溴索和</a:t>
                      </a:r>
                      <a:r>
                        <a:rPr kumimoji="0" lang="zh-CN" altLang="en-US" sz="2000" b="0" i="0" u="none" strike="noStrike" kern="100" cap="none" spc="0" normalizeH="0" baseline="0" noProof="0" dirty="0">
                          <a:ln>
                            <a:noFill/>
                          </a:ln>
                          <a:solidFill>
                            <a:srgbClr val="FF0000"/>
                          </a:solidFill>
                          <a:effectLst/>
                          <a:uLnTx/>
                          <a:uFillTx/>
                          <a:latin typeface="微软雅黑" panose="020B0503020204020204" pitchFamily="34" charset="-122"/>
                          <a:cs typeface="微软雅黑" panose="020B0503020204020204" pitchFamily="34" charset="-122"/>
                        </a:rPr>
                        <a:t>溴己新</a:t>
                      </a:r>
                      <a:r>
                        <a:rPr kumimoji="0" lang="zh-CN" altLang="en-US" sz="2000" b="0" i="0" u="none" strike="noStrike" kern="100" cap="none" spc="0" normalizeH="0" baseline="0" noProof="0" dirty="0">
                          <a:ln>
                            <a:noFill/>
                          </a:ln>
                          <a:solidFill>
                            <a:srgbClr val="0039A6"/>
                          </a:solidFill>
                          <a:effectLst/>
                          <a:uLnTx/>
                          <a:uFillTx/>
                          <a:latin typeface="微软雅黑" panose="020B0503020204020204" pitchFamily="34" charset="-122"/>
                          <a:cs typeface="微软雅黑" panose="020B0503020204020204" pitchFamily="34" charset="-122"/>
                        </a:rPr>
                        <a:t>两者均属于黏液溶解药，破坏类黏蛋白的酸性结构，使分泌物黏滞度下降，还可促进纤毛运动。</a:t>
                      </a:r>
                      <a:r>
                        <a:rPr kumimoji="0" lang="zh-CN" altLang="en-US" sz="2000" b="0" i="0" u="none" strike="noStrike" kern="1200" cap="none" spc="0" normalizeH="0" baseline="0" noProof="0" dirty="0">
                          <a:ln>
                            <a:noFill/>
                          </a:ln>
                          <a:solidFill>
                            <a:srgbClr val="0039A6"/>
                          </a:solidFill>
                          <a:effectLst/>
                          <a:uLnTx/>
                          <a:uFillTx/>
                          <a:latin typeface="微软雅黑" panose="020B0503020204020204" pitchFamily="34" charset="-122"/>
                          <a:cs typeface="微软雅黑" panose="020B0503020204020204" pitchFamily="34" charset="-122"/>
                        </a:rPr>
                        <a:t>（</a:t>
                      </a:r>
                      <a:r>
                        <a:rPr kumimoji="0" lang="zh-CN" altLang="en-US" sz="2000" b="0" i="0" u="none" strike="noStrike" kern="1200" cap="none" spc="0" normalizeH="0" baseline="0" noProof="0" dirty="0">
                          <a:ln>
                            <a:noFill/>
                          </a:ln>
                          <a:solidFill>
                            <a:srgbClr val="FF0000"/>
                          </a:solidFill>
                          <a:effectLst/>
                          <a:uLnTx/>
                          <a:uFillTx/>
                          <a:latin typeface="微软雅黑" panose="020B0503020204020204" pitchFamily="34" charset="-122"/>
                          <a:cs typeface="微软雅黑" panose="020B0503020204020204" pitchFamily="34" charset="-122"/>
                        </a:rPr>
                        <a:t>推荐等级</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cs typeface="微软雅黑" panose="020B0503020204020204" pitchFamily="34" charset="-122"/>
                        </a:rPr>
                        <a:t>I/B </a:t>
                      </a:r>
                      <a:r>
                        <a:rPr kumimoji="0" lang="zh-CN" altLang="en-US" sz="2000" b="0" i="0" u="none" strike="noStrike" kern="1200" cap="none" spc="0" normalizeH="0" baseline="0" noProof="0" dirty="0">
                          <a:ln>
                            <a:noFill/>
                          </a:ln>
                          <a:solidFill>
                            <a:srgbClr val="0039A6"/>
                          </a:solidFill>
                          <a:effectLst/>
                          <a:uLnTx/>
                          <a:uFillTx/>
                          <a:latin typeface="微软雅黑" panose="020B0503020204020204" pitchFamily="34" charset="-122"/>
                          <a:cs typeface="微软雅黑" panose="020B0503020204020204" pitchFamily="34" charset="-122"/>
                        </a:rPr>
                        <a:t>）</a:t>
                      </a:r>
                      <a:endParaRPr lang="zh-CN" altLang="en-US" sz="2000" dirty="0">
                        <a:latin typeface="微软雅黑" panose="020B0503020204020204" pitchFamily="34" charset="-122"/>
                        <a:cs typeface="微软雅黑" panose="020B0503020204020204" pitchFamily="34" charset="-122"/>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r>
              <a:tr h="626110">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kern="1200" noProof="0" dirty="0">
                          <a:solidFill>
                            <a:schemeClr val="dk1"/>
                          </a:solidFill>
                          <a:latin typeface="微软雅黑" panose="020B0503020204020204" pitchFamily="34" charset="-122"/>
                          <a:ea typeface="微软雅黑" panose="020B0503020204020204" pitchFamily="34" charset="-122"/>
                          <a:cs typeface="+mn-cs"/>
                        </a:rPr>
                        <a:t>中国儿童普通感冒规范诊治专家共识（</a:t>
                      </a:r>
                      <a:r>
                        <a:rPr lang="en-US" altLang="zh-CN" sz="1600" b="1" kern="1200" noProof="0" dirty="0">
                          <a:solidFill>
                            <a:schemeClr val="dk1"/>
                          </a:solidFill>
                          <a:latin typeface="微软雅黑" panose="020B0503020204020204" pitchFamily="34" charset="-122"/>
                          <a:ea typeface="微软雅黑" panose="020B0503020204020204" pitchFamily="34" charset="-122"/>
                          <a:cs typeface="+mn-cs"/>
                        </a:rPr>
                        <a:t>2013</a:t>
                      </a:r>
                      <a:r>
                        <a:rPr lang="zh-CN" altLang="en-US" sz="1600" b="1" kern="1200" noProof="0" dirty="0">
                          <a:solidFill>
                            <a:schemeClr val="dk1"/>
                          </a:solidFill>
                          <a:latin typeface="微软雅黑" panose="020B0503020204020204" pitchFamily="34" charset="-122"/>
                          <a:ea typeface="微软雅黑" panose="020B0503020204020204" pitchFamily="34" charset="-122"/>
                          <a:cs typeface="+mn-cs"/>
                        </a:rPr>
                        <a:t>年）</a:t>
                      </a:r>
                      <a:endParaRPr lang="en-US" altLang="zh-CN" sz="1600" b="1"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zh-CN" altLang="en-US" sz="2000" dirty="0">
                          <a:gradFill>
                            <a:gsLst>
                              <a:gs pos="0">
                                <a:srgbClr val="012D86"/>
                              </a:gs>
                              <a:gs pos="100000">
                                <a:srgbClr val="0E2557"/>
                              </a:gs>
                            </a:gsLst>
                            <a:lin scaled="0"/>
                          </a:gradFill>
                        </a:rPr>
                        <a:t>儿童常用感冒治疗药物，促使气管、支气管的流变学特性恢复正常</a:t>
                      </a:r>
                      <a:endParaRPr lang="zh-CN" altLang="en-US" sz="2000" dirty="0">
                        <a:gradFill>
                          <a:gsLst>
                            <a:gs pos="0">
                              <a:srgbClr val="012D86"/>
                            </a:gs>
                            <a:gs pos="100000">
                              <a:srgbClr val="0E2557"/>
                            </a:gs>
                          </a:gsLst>
                          <a:lin scaled="0"/>
                        </a:gradFill>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r>
              <a:tr h="53911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atin typeface="微软雅黑" panose="020B0503020204020204" pitchFamily="34" charset="-122"/>
                          <a:cs typeface="+mn-cs"/>
                          <a:sym typeface="+mn-ea"/>
                        </a:rPr>
                        <a:t>儿童呼吸安全用药专家共识：感冒和退热用药（</a:t>
                      </a:r>
                      <a:r>
                        <a:rPr lang="en-US" altLang="zh-CN" sz="1600" b="1" noProof="0" dirty="0">
                          <a:latin typeface="微软雅黑" panose="020B0503020204020204" pitchFamily="34" charset="-122"/>
                          <a:cs typeface="+mn-cs"/>
                          <a:sym typeface="+mn-ea"/>
                        </a:rPr>
                        <a:t>2009</a:t>
                      </a:r>
                      <a:r>
                        <a:rPr lang="zh-CN" altLang="en-US" sz="1600" b="1" noProof="0" dirty="0">
                          <a:latin typeface="微软雅黑" panose="020B0503020204020204" pitchFamily="34" charset="-122"/>
                          <a:cs typeface="+mn-cs"/>
                          <a:sym typeface="+mn-ea"/>
                        </a:rPr>
                        <a:t>）</a:t>
                      </a:r>
                      <a:endParaRPr lang="en-US" altLang="zh-CN" sz="1600" b="1" kern="1200" noProof="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zh-CN" altLang="en-US" sz="2000" dirty="0">
                          <a:gradFill>
                            <a:gsLst>
                              <a:gs pos="0">
                                <a:srgbClr val="012D86"/>
                              </a:gs>
                              <a:gs pos="100000">
                                <a:srgbClr val="0E2557"/>
                              </a:gs>
                            </a:gsLst>
                            <a:lin scaled="0"/>
                          </a:gradFill>
                          <a:sym typeface="+mn-ea"/>
                        </a:rPr>
                        <a:t>主要用于肺或支气管慢性疾病有黏痰又不易咳出的患儿。</a:t>
                      </a:r>
                      <a:endParaRPr lang="zh-CN" altLang="en-US" sz="2000" dirty="0">
                        <a:gradFill>
                          <a:gsLst>
                            <a:gs pos="0">
                              <a:srgbClr val="012D86"/>
                            </a:gs>
                            <a:gs pos="100000">
                              <a:srgbClr val="0E2557"/>
                            </a:gs>
                          </a:gsLst>
                          <a:lin scaled="0"/>
                        </a:gradFill>
                      </a:endParaRPr>
                    </a:p>
                    <a:p>
                      <a:endParaRPr lang="zh-CN" altLang="en-US" sz="2000" dirty="0">
                        <a:gradFill>
                          <a:gsLst>
                            <a:gs pos="0">
                              <a:srgbClr val="012D86"/>
                            </a:gs>
                            <a:gs pos="100000">
                              <a:srgbClr val="0E2557"/>
                            </a:gs>
                          </a:gsLst>
                          <a:lin scaled="0"/>
                        </a:gradFill>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FFFFFF"/>
                    </a:solidFill>
                  </a:tcPr>
                </a:tc>
              </a:tr>
              <a:tr h="541020">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kern="1200" noProof="0" dirty="0">
                          <a:solidFill>
                            <a:schemeClr val="dk1"/>
                          </a:solidFill>
                          <a:latin typeface="微软雅黑" panose="020B0503020204020204" pitchFamily="34" charset="-122"/>
                          <a:ea typeface="微软雅黑" panose="020B0503020204020204" pitchFamily="34" charset="-122"/>
                          <a:cs typeface="+mn-cs"/>
                        </a:rPr>
                        <a:t>干燥综合征诊断及治疗指南</a:t>
                      </a:r>
                      <a:r>
                        <a:rPr lang="zh-CN" altLang="en-US" sz="1600" b="1" kern="1200" noProof="0" dirty="0">
                          <a:solidFill>
                            <a:schemeClr val="dk1"/>
                          </a:solidFill>
                          <a:latin typeface="微软雅黑" panose="020B0503020204020204" pitchFamily="34" charset="-122"/>
                          <a:ea typeface="微软雅黑" panose="020B0503020204020204" pitchFamily="34" charset="-122"/>
                          <a:cs typeface="+mn-cs"/>
                        </a:rPr>
                        <a:t>（</a:t>
                      </a:r>
                      <a:r>
                        <a:rPr lang="en-US" altLang="zh-CN" sz="1600" b="1" kern="1200" noProof="0" dirty="0">
                          <a:solidFill>
                            <a:schemeClr val="dk1"/>
                          </a:solidFill>
                          <a:latin typeface="微软雅黑" panose="020B0503020204020204" pitchFamily="34" charset="-122"/>
                          <a:ea typeface="微软雅黑" panose="020B0503020204020204" pitchFamily="34" charset="-122"/>
                          <a:cs typeface="+mn-cs"/>
                        </a:rPr>
                        <a:t>2010</a:t>
                      </a:r>
                      <a:r>
                        <a:rPr lang="zh-CN" altLang="en-US" sz="1600" b="1" kern="1200" noProof="0" dirty="0">
                          <a:solidFill>
                            <a:schemeClr val="dk1"/>
                          </a:solidFill>
                          <a:latin typeface="微软雅黑" panose="020B0503020204020204" pitchFamily="34" charset="-122"/>
                          <a:ea typeface="微软雅黑" panose="020B0503020204020204" pitchFamily="34" charset="-122"/>
                          <a:cs typeface="+mn-cs"/>
                        </a:rPr>
                        <a:t>）</a:t>
                      </a:r>
                      <a:endParaRPr lang="zh-CN" altLang="en-US" sz="1600" b="1" kern="1200" noProof="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rgbClr val="0039A6"/>
                      </a:solidFill>
                    </a:lnL>
                    <a:lnR>
                      <a:no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cs typeface="Calibri" panose="020F0502020204030204"/>
                        </a:defRPr>
                      </a:lvl9pPr>
                    </a:lstStyle>
                    <a:p>
                      <a:r>
                        <a:rPr lang="zh-CN" altLang="en-US" sz="2000" u="sng" dirty="0">
                          <a:gradFill>
                            <a:gsLst>
                              <a:gs pos="0">
                                <a:srgbClr val="012D86"/>
                              </a:gs>
                              <a:gs pos="100000">
                                <a:srgbClr val="0E2557"/>
                              </a:gs>
                            </a:gsLst>
                            <a:lin scaled="0"/>
                          </a:gradFill>
                        </a:rPr>
                        <a:t>溴己新可增加外分泌腺的分泌功能。</a:t>
                      </a:r>
                      <a:endParaRPr lang="zh-CN" altLang="en-US" sz="2000" u="sng" dirty="0">
                        <a:gradFill>
                          <a:gsLst>
                            <a:gs pos="0">
                              <a:srgbClr val="012D86"/>
                            </a:gs>
                            <a:gs pos="100000">
                              <a:srgbClr val="0E2557"/>
                            </a:gs>
                          </a:gsLst>
                          <a:lin scaled="0"/>
                        </a:gradFill>
                      </a:endParaRPr>
                    </a:p>
                  </a:txBody>
                  <a:tcPr anchor="ctr">
                    <a:lnL>
                      <a:noFill/>
                    </a:lnL>
                    <a:lnR w="12700" cmpd="sng">
                      <a:solidFill>
                        <a:srgbClr val="0039A6"/>
                      </a:solidFill>
                    </a:lnR>
                    <a:lnT w="12700" cmpd="sng">
                      <a:solidFill>
                        <a:srgbClr val="0039A6"/>
                      </a:solidFill>
                    </a:lnT>
                    <a:lnB w="12700" cmpd="sng">
                      <a:solidFill>
                        <a:srgbClr val="0039A6"/>
                      </a:solidFill>
                    </a:lnB>
                    <a:lnTlToBr w="12700" cmpd="sng">
                      <a:noFill/>
                      <a:prstDash val="solid"/>
                    </a:lnTlToBr>
                    <a:lnBlToTr w="12700" cmpd="sng">
                      <a:noFill/>
                      <a:prstDash val="solid"/>
                    </a:lnBlToTr>
                    <a:solidFill>
                      <a:srgbClr val="0039A6">
                        <a:tint val="20000"/>
                      </a:srgbClr>
                    </a:solidFill>
                  </a:tcPr>
                </a:tc>
              </a:tr>
            </a:tbl>
          </a:graphicData>
        </a:graphic>
      </p:graphicFrame>
      <p:sp>
        <p:nvSpPr>
          <p:cNvPr id="4" name="右箭头 13"/>
          <p:cNvSpPr/>
          <p:nvPr>
            <p:custDataLst>
              <p:tags r:id="rId4"/>
            </p:custDataLst>
          </p:nvPr>
        </p:nvSpPr>
        <p:spPr>
          <a:xfrm>
            <a:off x="415290" y="4158615"/>
            <a:ext cx="5710555" cy="41465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sz="1600" b="1" dirty="0">
                <a:latin typeface="Times New Roman" panose="02020603050405020304" pitchFamily="18" charset="0"/>
                <a:cs typeface="+mn-ea"/>
              </a:rPr>
              <a:t>与目录内同治疗领域药品相比较有效性的主要优势和不足</a:t>
            </a:r>
            <a:endParaRPr lang="zh-CN" altLang="en-US" sz="1600" b="1" dirty="0">
              <a:latin typeface="Times New Roman" panose="02020603050405020304" pitchFamily="18" charset="0"/>
              <a:cs typeface="+mn-ea"/>
            </a:endParaRPr>
          </a:p>
        </p:txBody>
      </p:sp>
      <p:graphicFrame>
        <p:nvGraphicFramePr>
          <p:cNvPr id="8" name="表格 7"/>
          <p:cNvGraphicFramePr/>
          <p:nvPr>
            <p:custDataLst>
              <p:tags r:id="rId5"/>
            </p:custDataLst>
          </p:nvPr>
        </p:nvGraphicFramePr>
        <p:xfrm>
          <a:off x="415290" y="4632960"/>
          <a:ext cx="11487785" cy="1923415"/>
        </p:xfrm>
        <a:graphic>
          <a:graphicData uri="http://schemas.openxmlformats.org/drawingml/2006/table">
            <a:tbl>
              <a:tblPr firstRow="1" bandRow="1">
                <a:tableStyleId>{5C22544A-7EE6-4342-B048-85BDC9FD1C3A}</a:tableStyleId>
              </a:tblPr>
              <a:tblGrid>
                <a:gridCol w="2431415"/>
                <a:gridCol w="6289675"/>
                <a:gridCol w="2766695"/>
              </a:tblGrid>
              <a:tr h="488950">
                <a:tc>
                  <a:txBody>
                    <a:bodyPr/>
                    <a:p>
                      <a:pPr>
                        <a:buNone/>
                      </a:pPr>
                      <a:endParaRPr lang="zh-CN" altLang="en-US" sz="1600" dirty="0">
                        <a:latin typeface="Times New Roman" panose="02020603050405020304" pitchFamily="18" charset="0"/>
                        <a:cs typeface="+mn-ea"/>
                      </a:endParaRPr>
                    </a:p>
                  </a:txBody>
                  <a:tcPr/>
                </a:tc>
                <a:tc>
                  <a:txBody>
                    <a:bodyPr/>
                    <a:p>
                      <a:pPr>
                        <a:buNone/>
                      </a:pPr>
                      <a:r>
                        <a:rPr lang="zh-CN" altLang="en-US" sz="1600" dirty="0">
                          <a:latin typeface="Times New Roman" panose="02020603050405020304" pitchFamily="18" charset="0"/>
                          <a:cs typeface="+mn-ea"/>
                        </a:rPr>
                        <a:t>优势</a:t>
                      </a:r>
                      <a:endParaRPr lang="zh-CN" altLang="en-US" sz="1600" dirty="0">
                        <a:latin typeface="Times New Roman" panose="02020603050405020304" pitchFamily="18" charset="0"/>
                        <a:cs typeface="+mn-ea"/>
                      </a:endParaRPr>
                    </a:p>
                  </a:txBody>
                  <a:tcPr/>
                </a:tc>
                <a:tc>
                  <a:txBody>
                    <a:bodyPr/>
                    <a:p>
                      <a:pPr>
                        <a:buNone/>
                      </a:pPr>
                      <a:r>
                        <a:rPr lang="zh-CN" altLang="en-US" sz="1600" dirty="0">
                          <a:latin typeface="Times New Roman" panose="02020603050405020304" pitchFamily="18" charset="0"/>
                          <a:cs typeface="+mn-ea"/>
                        </a:rPr>
                        <a:t>不足</a:t>
                      </a:r>
                      <a:endParaRPr lang="zh-CN" altLang="en-US" sz="1600" dirty="0">
                        <a:latin typeface="Times New Roman" panose="02020603050405020304" pitchFamily="18" charset="0"/>
                        <a:cs typeface="+mn-ea"/>
                      </a:endParaRPr>
                    </a:p>
                  </a:txBody>
                  <a:tcPr/>
                </a:tc>
              </a:tr>
              <a:tr h="855345">
                <a:tc>
                  <a:txBody>
                    <a:bodyPr/>
                    <a:p>
                      <a:pPr>
                        <a:buNone/>
                      </a:pPr>
                      <a:r>
                        <a:rPr lang="zh-CN" altLang="en-US" sz="1600" b="1" dirty="0">
                          <a:solidFill>
                            <a:schemeClr val="tx1"/>
                          </a:solidFill>
                          <a:latin typeface="Times New Roman" panose="02020603050405020304" pitchFamily="18" charset="0"/>
                          <a:cs typeface="+mn-ea"/>
                        </a:rPr>
                        <a:t>盐酸溴己新口服溶液</a:t>
                      </a:r>
                      <a:endParaRPr lang="zh-CN" altLang="en-US" sz="1600" b="1" dirty="0">
                        <a:solidFill>
                          <a:schemeClr val="tx1"/>
                        </a:solidFill>
                        <a:latin typeface="Times New Roman" panose="02020603050405020304" pitchFamily="18" charset="0"/>
                        <a:cs typeface="+mn-ea"/>
                      </a:endParaRPr>
                    </a:p>
                  </a:txBody>
                  <a:tcPr/>
                </a:tc>
                <a:tc>
                  <a:txBody>
                    <a:bodyPr/>
                    <a:p>
                      <a:pPr algn="l">
                        <a:lnSpc>
                          <a:spcPct val="100000"/>
                        </a:lnSpc>
                        <a:buClrTx/>
                        <a:buSzTx/>
                        <a:buFontTx/>
                      </a:pPr>
                      <a:r>
                        <a:rPr lang="zh-CN" altLang="en-US" sz="1600" b="1" dirty="0">
                          <a:solidFill>
                            <a:schemeClr val="tx1"/>
                          </a:solidFill>
                          <a:latin typeface="Times New Roman" panose="02020603050405020304" pitchFamily="18" charset="0"/>
                          <a:cs typeface="+mn-ea"/>
                          <a:sym typeface="+mn-ea"/>
                        </a:rPr>
                        <a:t>1、德国研究发现，溴己新是阻断新冠病毒进入细胞的有效药物 ；</a:t>
                      </a:r>
                      <a:endParaRPr lang="zh-CN" altLang="en-US" sz="1600" b="1" dirty="0">
                        <a:solidFill>
                          <a:schemeClr val="tx1"/>
                        </a:solidFill>
                        <a:latin typeface="Times New Roman" panose="02020603050405020304" pitchFamily="18" charset="0"/>
                        <a:cs typeface="+mn-ea"/>
                        <a:sym typeface="+mn-ea"/>
                      </a:endParaRPr>
                    </a:p>
                    <a:p>
                      <a:pPr algn="l">
                        <a:lnSpc>
                          <a:spcPct val="100000"/>
                        </a:lnSpc>
                        <a:buClrTx/>
                        <a:buSzTx/>
                        <a:buFontTx/>
                      </a:pPr>
                      <a:r>
                        <a:rPr lang="zh-CN" altLang="en-US" sz="1600" b="1" dirty="0">
                          <a:solidFill>
                            <a:schemeClr val="tx1"/>
                          </a:solidFill>
                          <a:latin typeface="Times New Roman" panose="02020603050405020304" pitchFamily="18" charset="0"/>
                          <a:cs typeface="+mn-ea"/>
                          <a:sym typeface="+mn-ea"/>
                        </a:rPr>
                        <a:t>2、溴己新在人体内代谢为</a:t>
                      </a:r>
                      <a:r>
                        <a:rPr lang="zh-CN" altLang="en-US" sz="1600" b="1" dirty="0">
                          <a:solidFill>
                            <a:srgbClr val="FF0000"/>
                          </a:solidFill>
                          <a:latin typeface="Times New Roman" panose="02020603050405020304" pitchFamily="18" charset="0"/>
                          <a:cs typeface="+mn-ea"/>
                          <a:sym typeface="+mn-ea"/>
                        </a:rPr>
                        <a:t>氨溴索和溴凡克新</a:t>
                      </a:r>
                      <a:r>
                        <a:rPr lang="zh-CN" altLang="en-US" sz="1600" b="1" dirty="0">
                          <a:solidFill>
                            <a:schemeClr val="tx1"/>
                          </a:solidFill>
                          <a:latin typeface="Times New Roman" panose="02020603050405020304" pitchFamily="18" charset="0"/>
                          <a:cs typeface="+mn-ea"/>
                          <a:sym typeface="+mn-ea"/>
                        </a:rPr>
                        <a:t>两种祛痰有效成分；双重作用机理疗效更确切。</a:t>
                      </a:r>
                      <a:endParaRPr lang="zh-CN" altLang="en-US" sz="1600" b="1" dirty="0">
                        <a:solidFill>
                          <a:schemeClr val="tx1"/>
                        </a:solidFill>
                        <a:latin typeface="Times New Roman" panose="02020603050405020304" pitchFamily="18" charset="0"/>
                        <a:cs typeface="+mn-ea"/>
                        <a:sym typeface="+mn-ea"/>
                      </a:endParaRPr>
                    </a:p>
                  </a:txBody>
                  <a:tcPr/>
                </a:tc>
                <a:tc>
                  <a:txBody>
                    <a:bodyPr/>
                    <a:p>
                      <a:pPr>
                        <a:buNone/>
                      </a:pPr>
                      <a:r>
                        <a:rPr lang="zh-CN" altLang="en-US" sz="1600" b="1" dirty="0">
                          <a:solidFill>
                            <a:schemeClr val="tx1"/>
                          </a:solidFill>
                          <a:latin typeface="Times New Roman" panose="02020603050405020304" pitchFamily="18" charset="0"/>
                          <a:cs typeface="+mn-ea"/>
                          <a:sym typeface="+mn-ea"/>
                        </a:rPr>
                        <a:t>需要体内代谢，起效时间略长。</a:t>
                      </a:r>
                      <a:endParaRPr lang="zh-CN" altLang="en-US" sz="1600" b="1" dirty="0">
                        <a:solidFill>
                          <a:schemeClr val="tx1"/>
                        </a:solidFill>
                        <a:latin typeface="Times New Roman" panose="02020603050405020304" pitchFamily="18" charset="0"/>
                        <a:cs typeface="+mn-ea"/>
                        <a:sym typeface="+mn-ea"/>
                      </a:endParaRPr>
                    </a:p>
                  </a:txBody>
                  <a:tcPr/>
                </a:tc>
              </a:tr>
              <a:tr h="579120">
                <a:tc>
                  <a:txBody>
                    <a:bodyPr/>
                    <a:p>
                      <a:pPr>
                        <a:buNone/>
                      </a:pPr>
                      <a:r>
                        <a:rPr lang="zh-CN" altLang="en-US" sz="1600" b="1" dirty="0">
                          <a:solidFill>
                            <a:schemeClr val="tx1"/>
                          </a:solidFill>
                          <a:latin typeface="Times New Roman" panose="02020603050405020304" pitchFamily="18" charset="0"/>
                          <a:cs typeface="+mn-ea"/>
                          <a:sym typeface="+mn-ea"/>
                        </a:rPr>
                        <a:t>目录内同治疗领域药品</a:t>
                      </a:r>
                      <a:endParaRPr lang="zh-CN" altLang="en-US" sz="1600" b="1" dirty="0">
                        <a:solidFill>
                          <a:schemeClr val="tx1"/>
                        </a:solidFill>
                        <a:latin typeface="Times New Roman" panose="02020603050405020304" pitchFamily="18" charset="0"/>
                        <a:cs typeface="+mn-ea"/>
                        <a:sym typeface="+mn-ea"/>
                      </a:endParaRPr>
                    </a:p>
                  </a:txBody>
                  <a:tcPr/>
                </a:tc>
                <a:tc>
                  <a:txBody>
                    <a:bodyPr/>
                    <a:p>
                      <a:pPr algn="l">
                        <a:lnSpc>
                          <a:spcPct val="100000"/>
                        </a:lnSpc>
                        <a:buClrTx/>
                        <a:buSzTx/>
                        <a:buNone/>
                      </a:pPr>
                      <a:r>
                        <a:rPr lang="zh-CN" altLang="en-US" sz="1600" b="1" dirty="0">
                          <a:solidFill>
                            <a:schemeClr val="tx1"/>
                          </a:solidFill>
                          <a:latin typeface="Times New Roman" panose="02020603050405020304" pitchFamily="18" charset="0"/>
                          <a:cs typeface="+mn-ea"/>
                          <a:sym typeface="+mn-ea"/>
                        </a:rPr>
                        <a:t>能增加抗生素在气道分泌物里的浓度，有利于炎症的控制</a:t>
                      </a:r>
                      <a:endParaRPr lang="zh-CN" altLang="en-US" sz="1600" b="1" dirty="0">
                        <a:solidFill>
                          <a:schemeClr val="tx1"/>
                        </a:solidFill>
                        <a:latin typeface="Times New Roman" panose="02020603050405020304" pitchFamily="18" charset="0"/>
                        <a:cs typeface="+mn-ea"/>
                        <a:sym typeface="+mn-ea"/>
                      </a:endParaRPr>
                    </a:p>
                  </a:txBody>
                  <a:tcPr/>
                </a:tc>
                <a:tc>
                  <a:txBody>
                    <a:bodyPr/>
                    <a:p>
                      <a:pPr>
                        <a:buNone/>
                      </a:pPr>
                      <a:r>
                        <a:rPr lang="zh-CN" altLang="en-US" sz="1600" b="1" dirty="0">
                          <a:solidFill>
                            <a:schemeClr val="tx1"/>
                          </a:solidFill>
                          <a:latin typeface="Times New Roman" panose="02020603050405020304" pitchFamily="18" charset="0"/>
                          <a:cs typeface="+mn-ea"/>
                          <a:sym typeface="+mn-ea"/>
                        </a:rPr>
                        <a:t>没有溴凡克新的药用成分，</a:t>
                      </a:r>
                      <a:endParaRPr lang="zh-CN" altLang="en-US" sz="1600" b="1" dirty="0">
                        <a:solidFill>
                          <a:schemeClr val="tx1"/>
                        </a:solidFill>
                        <a:latin typeface="Times New Roman" panose="02020603050405020304" pitchFamily="18" charset="0"/>
                        <a:cs typeface="+mn-ea"/>
                        <a:sym typeface="+mn-ea"/>
                      </a:endParaRPr>
                    </a:p>
                    <a:p>
                      <a:pPr>
                        <a:buNone/>
                      </a:pPr>
                      <a:r>
                        <a:rPr lang="zh-CN" altLang="en-US" sz="1600" b="1" dirty="0">
                          <a:solidFill>
                            <a:schemeClr val="tx1"/>
                          </a:solidFill>
                          <a:latin typeface="Times New Roman" panose="02020603050405020304" pitchFamily="18" charset="0"/>
                          <a:cs typeface="+mn-ea"/>
                          <a:sym typeface="+mn-ea"/>
                        </a:rPr>
                        <a:t>作用效果相对较弱</a:t>
                      </a:r>
                      <a:endParaRPr lang="zh-CN" altLang="en-US" sz="1600" b="1" dirty="0">
                        <a:solidFill>
                          <a:schemeClr val="tx1"/>
                        </a:solidFill>
                        <a:latin typeface="Times New Roman" panose="02020603050405020304" pitchFamily="18" charset="0"/>
                        <a:cs typeface="+mn-ea"/>
                        <a:sym typeface="+mn-ea"/>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24"/>
            <a:ext cx="2609850" cy="542925"/>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56" y="-124"/>
            <a:ext cx="563417" cy="480908"/>
          </a:xfrm>
          <a:prstGeom prst="rect">
            <a:avLst/>
          </a:prstGeom>
        </p:spPr>
      </p:pic>
      <p:sp>
        <p:nvSpPr>
          <p:cNvPr id="2" name="文本框 9"/>
          <p:cNvSpPr txBox="1"/>
          <p:nvPr/>
        </p:nvSpPr>
        <p:spPr>
          <a:xfrm>
            <a:off x="79801" y="117449"/>
            <a:ext cx="1649307" cy="307777"/>
          </a:xfrm>
          <a:prstGeom prst="rect">
            <a:avLst/>
          </a:prstGeom>
          <a:noFill/>
          <a:effectLst>
            <a:glow rad="203200">
              <a:srgbClr val="FF0000">
                <a:alpha val="69000"/>
              </a:srgbClr>
            </a:glow>
          </a:effectLst>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zh-CN" altLang="en-US" sz="2000" dirty="0">
                <a:solidFill>
                  <a:srgbClr val="FFFFFF"/>
                </a:solidFill>
                <a:latin typeface="Times New Roman" panose="02020603050405020304" pitchFamily="18" charset="0"/>
                <a:ea typeface="微软雅黑" panose="020B0503020204020204" pitchFamily="34" charset="-122"/>
                <a:cs typeface="+mn-ea"/>
                <a:sym typeface="+mn-lt"/>
              </a:rPr>
              <a:t>三、有效性</a:t>
            </a:r>
            <a:endParaRPr lang="zh-CN" altLang="en-US" sz="2000" dirty="0">
              <a:solidFill>
                <a:srgbClr val="FFFFFF"/>
              </a:solidFill>
              <a:latin typeface="Times New Roman" panose="02020603050405020304" pitchFamily="18" charset="0"/>
              <a:ea typeface="微软雅黑" panose="020B0503020204020204" pitchFamily="34" charset="-122"/>
              <a:cs typeface="+mn-ea"/>
              <a:sym typeface="+mn-lt"/>
            </a:endParaRPr>
          </a:p>
        </p:txBody>
      </p:sp>
      <p:sp>
        <p:nvSpPr>
          <p:cNvPr id="4" name="右箭头 13"/>
          <p:cNvSpPr/>
          <p:nvPr>
            <p:custDataLst>
              <p:tags r:id="rId3"/>
            </p:custDataLst>
          </p:nvPr>
        </p:nvSpPr>
        <p:spPr>
          <a:xfrm>
            <a:off x="380365" y="732790"/>
            <a:ext cx="3719830" cy="414655"/>
          </a:xfrm>
          <a:prstGeom prst="rightArrow">
            <a:avLst>
              <a:gd name="adj1" fmla="val 100000"/>
              <a:gd name="adj2" fmla="val 55714"/>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14400"/>
            <a:r>
              <a:rPr lang="zh-CN" altLang="en-US" sz="2400" b="1" dirty="0">
                <a:latin typeface="Times New Roman" panose="02020603050405020304" pitchFamily="18" charset="0"/>
                <a:cs typeface="+mn-ea"/>
              </a:rPr>
              <a:t>技术评审报告有效性</a:t>
            </a:r>
            <a:endParaRPr lang="zh-CN" altLang="en-US" sz="2400" b="1" dirty="0">
              <a:latin typeface="Times New Roman" panose="02020603050405020304" pitchFamily="18" charset="0"/>
              <a:cs typeface="+mn-ea"/>
            </a:endParaRPr>
          </a:p>
        </p:txBody>
      </p:sp>
      <p:sp>
        <p:nvSpPr>
          <p:cNvPr id="16" name="文本框 15"/>
          <p:cNvSpPr txBox="1"/>
          <p:nvPr>
            <p:custDataLst>
              <p:tags r:id="rId4"/>
            </p:custDataLst>
          </p:nvPr>
        </p:nvSpPr>
        <p:spPr>
          <a:xfrm>
            <a:off x="379730" y="1337310"/>
            <a:ext cx="11312525" cy="5436235"/>
          </a:xfrm>
          <a:prstGeom prst="rect">
            <a:avLst/>
          </a:prstGeom>
          <a:noFill/>
          <a:ln>
            <a:solidFill>
              <a:srgbClr val="0070C0"/>
            </a:solidFill>
            <a:prstDash val="dash"/>
          </a:ln>
        </p:spPr>
        <p:txBody>
          <a:bodyPr wrap="square" rtlCol="0" anchor="ctr" anchorCtr="0">
            <a:noAutofit/>
          </a:bodyPr>
          <a:p>
            <a:pPr indent="0" fontAlgn="auto">
              <a:lnSpc>
                <a:spcPts val="3000"/>
              </a:lnSpc>
              <a:buNone/>
            </a:pPr>
            <a:r>
              <a:rPr lang="en-US" altLang="zh-CN" sz="2000" dirty="0">
                <a:latin typeface="Times New Roman" panose="02020603050405020304" pitchFamily="18" charset="0"/>
                <a:cs typeface="+mn-ea"/>
                <a:sym typeface="+mn-ea"/>
              </a:rPr>
              <a:t>      </a:t>
            </a:r>
            <a:r>
              <a:rPr lang="zh-CN" altLang="en-US" sz="2000" dirty="0">
                <a:latin typeface="Times New Roman" panose="02020603050405020304" pitchFamily="18" charset="0"/>
                <a:cs typeface="+mn-ea"/>
                <a:sym typeface="+mn-ea"/>
              </a:rPr>
              <a:t>溴己新是一种亲脂性物质可迅速且完全地从胃肠道被吸收。给药后1小时达到血浆峰浓度。固体和液体剂型口服给药后的生物利用度相似。口服给药后，约30分钟后起效；吸入给药后，在10～15分钟起效。</a:t>
            </a:r>
            <a:endParaRPr lang="zh-CN" altLang="en-US" sz="2000" dirty="0">
              <a:solidFill>
                <a:schemeClr val="tx1"/>
              </a:solidFill>
              <a:latin typeface="Times New Roman" panose="02020603050405020304" pitchFamily="18" charset="0"/>
              <a:cs typeface="+mn-ea"/>
            </a:endParaRPr>
          </a:p>
          <a:p>
            <a:pPr indent="0" fontAlgn="auto">
              <a:lnSpc>
                <a:spcPts val="3000"/>
              </a:lnSpc>
              <a:buNone/>
            </a:pPr>
            <a:r>
              <a:rPr lang="en-US" altLang="zh-CN" sz="2000" dirty="0">
                <a:latin typeface="Times New Roman" panose="02020603050405020304" pitchFamily="18" charset="0"/>
                <a:cs typeface="+mn-ea"/>
                <a:sym typeface="+mn-ea"/>
              </a:rPr>
              <a:t>      </a:t>
            </a:r>
            <a:r>
              <a:rPr lang="zh-CN" altLang="en-US" sz="2000" dirty="0">
                <a:latin typeface="Times New Roman" panose="02020603050405020304" pitchFamily="18" charset="0"/>
                <a:cs typeface="+mn-ea"/>
                <a:sym typeface="+mn-ea"/>
              </a:rPr>
              <a:t>片剂和口服溶液的盐酸溴己新绝对生物利用度分别为22.2±8.5%和26.8±13.1%。首过效应约75-80%。随食物服用可使溴己新的血浆浓度升高。</a:t>
            </a:r>
            <a:endParaRPr lang="zh-CN" altLang="en-US" sz="2000" dirty="0">
              <a:solidFill>
                <a:schemeClr val="tx1"/>
              </a:solidFill>
              <a:latin typeface="Times New Roman" panose="02020603050405020304" pitchFamily="18" charset="0"/>
              <a:cs typeface="+mn-ea"/>
            </a:endParaRPr>
          </a:p>
          <a:p>
            <a:pPr indent="0" fontAlgn="auto">
              <a:lnSpc>
                <a:spcPts val="3000"/>
              </a:lnSpc>
              <a:buNone/>
            </a:pPr>
            <a:r>
              <a:rPr lang="zh-CN" altLang="en-US" sz="2000" dirty="0">
                <a:latin typeface="Times New Roman" panose="02020603050405020304" pitchFamily="18" charset="0"/>
                <a:cs typeface="+mn-ea"/>
                <a:sym typeface="+mn-ea"/>
              </a:rPr>
              <a:t>口服溴己新32mg和64mg后，研究了肺组织（支气管和组织实质）的分布。与血浆浓度相比，给药后2小时，细支气管和支气管的肺部浓度为1.5-4.5倍，组织实质中的肺部浓度为2.4-5.9倍。原型溴己新与血浆蛋白的结合率为95％（非限制性结合）。</a:t>
            </a:r>
            <a:endParaRPr lang="zh-CN" altLang="en-US" sz="2000" dirty="0">
              <a:solidFill>
                <a:schemeClr val="tx1"/>
              </a:solidFill>
              <a:latin typeface="Times New Roman" panose="02020603050405020304" pitchFamily="18" charset="0"/>
              <a:cs typeface="+mn-ea"/>
            </a:endParaRPr>
          </a:p>
          <a:p>
            <a:pPr indent="0" fontAlgn="auto">
              <a:lnSpc>
                <a:spcPts val="3000"/>
              </a:lnSpc>
              <a:buNone/>
            </a:pPr>
            <a:r>
              <a:rPr lang="en-US" altLang="zh-CN" sz="2000" dirty="0">
                <a:latin typeface="Times New Roman" panose="02020603050405020304" pitchFamily="18" charset="0"/>
                <a:cs typeface="+mn-ea"/>
                <a:sym typeface="+mn-ea"/>
              </a:rPr>
              <a:t>      </a:t>
            </a:r>
            <a:r>
              <a:rPr lang="zh-CN" altLang="en-US" sz="2000" dirty="0">
                <a:latin typeface="Times New Roman" panose="02020603050405020304" pitchFamily="18" charset="0"/>
                <a:cs typeface="+mn-ea"/>
                <a:sym typeface="+mn-ea"/>
              </a:rPr>
              <a:t>溴己新是一种具有高消除能力的药物，其消除能力为843～1073ml/min（CV&gt; 30％），与肝脏总血流量接近。放射性标记的溴己新给药后，在尿液中回收到约97.4±1.9％剂量的放射性活度，原型化合物的含量不到1％。血浆溴己新水平呈多指数衰减。单次口服8～32mg后，全消除半衰期为6.6～31.4小时。预测多次给药药代动力学的相关半衰期约为1小时。在多次给药后未观察到蓄积现象。（蓄积系数为1.1）</a:t>
            </a:r>
            <a:endParaRPr lang="zh-CN" altLang="en-US" sz="2000" dirty="0">
              <a:solidFill>
                <a:schemeClr val="tx1"/>
              </a:solidFill>
              <a:latin typeface="Times New Roman" panose="02020603050405020304" pitchFamily="18" charset="0"/>
              <a:cs typeface="+mn-ea"/>
            </a:endParaRPr>
          </a:p>
          <a:p>
            <a:pPr indent="0" fontAlgn="auto">
              <a:lnSpc>
                <a:spcPts val="3000"/>
              </a:lnSpc>
              <a:buNone/>
            </a:pPr>
            <a:r>
              <a:rPr lang="en-US" altLang="zh-CN" sz="2000" dirty="0">
                <a:latin typeface="Times New Roman" panose="02020603050405020304" pitchFamily="18" charset="0"/>
                <a:cs typeface="+mn-ea"/>
                <a:sym typeface="+mn-ea"/>
              </a:rPr>
              <a:t>      </a:t>
            </a:r>
            <a:r>
              <a:rPr lang="zh-CN" altLang="en-US" sz="2000" dirty="0">
                <a:latin typeface="Times New Roman" panose="02020603050405020304" pitchFamily="18" charset="0"/>
                <a:cs typeface="+mn-ea"/>
                <a:sym typeface="+mn-ea"/>
              </a:rPr>
              <a:t>在8～32mg剂量口服给药，溴己新显示出剂量比例关系的药代动力学特征。</a:t>
            </a:r>
            <a:endParaRPr lang="zh-CN" altLang="en-US" sz="2000" kern="100"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a:t>江西亿友药业</a:t>
            </a:r>
            <a:endParaRPr lang="zh-CN" altLang="en-US"/>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28756" y="3686"/>
            <a:ext cx="563417" cy="480908"/>
          </a:xfrm>
          <a:prstGeom prst="rect">
            <a:avLst/>
          </a:prstGeom>
        </p:spPr>
      </p:pic>
      <p:pic>
        <p:nvPicPr>
          <p:cNvPr id="7" name="图片 6"/>
          <p:cNvPicPr>
            <a:picLocks noChangeAspect="1"/>
          </p:cNvPicPr>
          <p:nvPr/>
        </p:nvPicPr>
        <p:blipFill>
          <a:blip r:embed="rId2"/>
          <a:stretch>
            <a:fillRect/>
          </a:stretch>
        </p:blipFill>
        <p:spPr>
          <a:xfrm>
            <a:off x="0" y="0"/>
            <a:ext cx="2609850" cy="542925"/>
          </a:xfrm>
          <a:prstGeom prst="rect">
            <a:avLst/>
          </a:prstGeom>
        </p:spPr>
      </p:pic>
      <p:sp>
        <p:nvSpPr>
          <p:cNvPr id="11" name="文本框 10"/>
          <p:cNvSpPr txBox="1"/>
          <p:nvPr/>
        </p:nvSpPr>
        <p:spPr>
          <a:xfrm>
            <a:off x="7460615" y="723900"/>
            <a:ext cx="4590415" cy="5997575"/>
          </a:xfrm>
          <a:prstGeom prst="rect">
            <a:avLst/>
          </a:prstGeom>
          <a:noFill/>
        </p:spPr>
        <p:txBody>
          <a:bodyPr wrap="square">
            <a:noAutofit/>
          </a:bodyPr>
          <a:lstStyle/>
          <a:p>
            <a:pPr indent="0">
              <a:lnSpc>
                <a:spcPct val="150000"/>
              </a:lnSpc>
              <a:spcAft>
                <a:spcPts val="600"/>
              </a:spcAft>
              <a:buFont typeface="Wingdings" panose="05000000000000000000" pitchFamily="2" charset="2"/>
              <a:buNone/>
            </a:pPr>
            <a:endPar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0" y="669290"/>
            <a:ext cx="7105650" cy="706755"/>
          </a:xfrm>
          <a:prstGeom prst="rect">
            <a:avLst/>
          </a:prstGeom>
          <a:noFill/>
        </p:spPr>
        <p:txBody>
          <a:bodyPr wrap="square" rtlCol="0" anchor="t">
            <a:spAutoFit/>
          </a:bodyPr>
          <a:p>
            <a:endParaRPr lang="zh-CN" altLang="en-US" sz="2000" b="1"/>
          </a:p>
          <a:p>
            <a:endParaRPr lang="zh-CN" altLang="en-US" sz="2000" b="1">
              <a:solidFill>
                <a:schemeClr val="tx1"/>
              </a:solidFill>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ABLE_BEAUTIFY" val="smartTable{5a8c4ec7-1319-40f4-ba1c-5b021cca3ee5}"/>
</p:tagLst>
</file>

<file path=ppt/tags/tag16.xml><?xml version="1.0" encoding="utf-8"?>
<p:tagLst xmlns:p="http://schemas.openxmlformats.org/presentationml/2006/main">
  <p:tag name="KSO_WM_UNIT_TABLE_BEAUTIFY" val="smartTable{9e3d2d1e-ac8b-403e-9c5d-01f719a602fd}"/>
  <p:tag name="TABLE_ENDDRAG_ORIGIN_RECT" val="885*162"/>
  <p:tag name="TABLE_ENDDRAG_RECT" val="30*362*885*162"/>
  <p:tag name="KSO_WM_BEAUTIFY_FLAG" val=""/>
</p:tagLst>
</file>

<file path=ppt/tags/tag17.xml><?xml version="1.0" encoding="utf-8"?>
<p:tagLst xmlns:p="http://schemas.openxmlformats.org/presentationml/2006/main">
  <p:tag name="KSO_WM_UNIT_TABLE_BEAUTIFY" val="smartTable{2b8a62c9-e92b-484c-9dca-677462d55f2a}"/>
  <p:tag name="KSO_WM_BEAUTIFY_FLAG" val=""/>
  <p:tag name="TABLE_ENDDRAG_ORIGIN_RECT" val="904*269"/>
  <p:tag name="TABLE_ENDDRAG_RECT" val="32*45*904*269"/>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TABLE_BEAUTIFY" val="smartTable{9e3d2d1e-ac8b-403e-9c5d-01f719a602fd}"/>
  <p:tag name="TABLE_ENDDRAG_ORIGIN_RECT" val="904*163"/>
  <p:tag name="TABLE_ENDDRAG_RECT" val="32*371*904*163"/>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SLIDE_ID" val="diagram202123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2"/>
  <p:tag name="KSO_WM_SLIDE_POSITION" val="0*0"/>
  <p:tag name="KSO_WM_TAG_VERSION" val="1.0"/>
  <p:tag name="KSO_WM_BEAUTIFY_FLAG" val="#wm#"/>
  <p:tag name="KSO_WM_TEMPLATE_CATEGORY" val="diagram"/>
  <p:tag name="KSO_WM_TEMPLATE_INDEX" val="20212303"/>
  <p:tag name="KSO_WM_SLIDE_LAYOUT" val="a_d"/>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quot;minSize&quot;:{&quot;size1&quot;:20.1},&quot;normalSize&quot;:{&quot;size1&quot;:25.7},&quot;subLayout&quot;:[{&quot;id&quot;:&quot;2021-04-01T15:36:38&quot;,&quot;margin&quot;:{&quot;bottom&quot;:0.02600000612437725,&quot;left&quot;:1.6929999589920044,&quot;right&quot;:1.6929999589920044,&quot;top&quot;:2.752000093460083},&quot;type&quot;:0},{&quot;id&quot;:&quot;2021-04-01T15:36:38&quot;,&quot;margin&quot;:{&quot;bottom&quot;:1.7280000448226929,&quot;left&quot;:1.6929999589920044,&quot;right&quot;:1.6929999589920044,&quot;top&quot;:0.609000027179718},&quot;type&quot;:0}],&quot;type&quot;:0}"/>
  <p:tag name="KSO_WM_CHIP_GROUPID" val="5e757e3269be4861f5f8614a"/>
  <p:tag name="KSO_WM_SLIDE_BK_DARK_LIGHT" val="2"/>
  <p:tag name="KSO_WM_SLIDE_BACKGROUND_TYPE" val="general"/>
  <p:tag name="KSO_WM_SLIDE_SUPPORT_FEATURE_TYPE" val="3"/>
  <p:tag name="KSO_WM_TEMPLATE_ASSEMBLE_XID" val="60656f434054ed1e2fb80686"/>
  <p:tag name="KSO_WM_TEMPLATE_ASSEMBLE_GROUPID" val="60656f434054ed1e2fb80686"/>
</p:tagLst>
</file>

<file path=ppt/tags/tag23.xml><?xml version="1.0" encoding="utf-8"?>
<p:tagLst xmlns:p="http://schemas.openxmlformats.org/presentationml/2006/main">
  <p:tag name="KSO_WPP_MARK_KEY" val="49dce858-a552-4ee1-bac2-1da9a76925e7"/>
  <p:tag name="COMMONDATA" val="eyJoZGlkIjoiMzY4ZDczZGIxOGQyOTU1OTdhMDFhY2E5M2JkZGUyMWE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6522.051968503937,&quot;width&quot;:6528.0047244094485}"/>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TABLE_BEAUTIFY" val="smartTable{50559229-0c51-4cce-8c27-a688bde8e323}"/>
  <p:tag name="TABLE_ENDDRAG_ORIGIN_RECT" val="903*257"/>
  <p:tag name="TABLE_ENDDRAG_RECT" val="18*88*903*257"/>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O">
  <a:themeElements>
    <a:clrScheme name="00000　年终总结">
      <a:dk1>
        <a:srgbClr val="0039A6"/>
      </a:dk1>
      <a:lt1>
        <a:srgbClr val="FFFFFF"/>
      </a:lt1>
      <a:dk2>
        <a:srgbClr val="5C5C5C"/>
      </a:dk2>
      <a:lt2>
        <a:srgbClr val="FFFFFF"/>
      </a:lt2>
      <a:accent1>
        <a:srgbClr val="0039A6"/>
      </a:accent1>
      <a:accent2>
        <a:srgbClr val="0039A6"/>
      </a:accent2>
      <a:accent3>
        <a:srgbClr val="0039A6"/>
      </a:accent3>
      <a:accent4>
        <a:srgbClr val="0039A6"/>
      </a:accent4>
      <a:accent5>
        <a:srgbClr val="0039A6"/>
      </a:accent5>
      <a:accent6>
        <a:srgbClr val="0039A6"/>
      </a:accent6>
      <a:hlink>
        <a:srgbClr val="FFFFFF"/>
      </a:hlink>
      <a:folHlink>
        <a:srgbClr val="FFFFFF"/>
      </a:folHlink>
    </a:clrScheme>
    <a:fontScheme name="微软雅黑Arial">
      <a:majorFont>
        <a:latin typeface="Arial"/>
        <a:ea typeface="微软雅黑"/>
        <a:cs typeface="Helvetica"/>
      </a:majorFont>
      <a:minorFont>
        <a:latin typeface="Arial"/>
        <a:ea typeface="微软雅黑"/>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4580</Words>
  <Application>WPS 演示</Application>
  <PresentationFormat>宽屏</PresentationFormat>
  <Paragraphs>303</Paragraphs>
  <Slides>12</Slides>
  <Notes>1</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12</vt:i4>
      </vt:variant>
    </vt:vector>
  </HeadingPairs>
  <TitlesOfParts>
    <vt:vector size="36" baseType="lpstr">
      <vt:lpstr>Arial</vt:lpstr>
      <vt:lpstr>宋体</vt:lpstr>
      <vt:lpstr>Wingdings</vt:lpstr>
      <vt:lpstr>Agency FB</vt:lpstr>
      <vt:lpstr>Calibri</vt:lpstr>
      <vt:lpstr>微软雅黑</vt:lpstr>
      <vt:lpstr>黑体</vt:lpstr>
      <vt:lpstr>Times New Roman</vt:lpstr>
      <vt:lpstr>等线</vt:lpstr>
      <vt:lpstr>Microsoft YaHei UI</vt:lpstr>
      <vt:lpstr>Helvetica</vt:lpstr>
      <vt:lpstr>Arial</vt:lpstr>
      <vt:lpstr>Wingdings</vt:lpstr>
      <vt:lpstr>-apple-system</vt:lpstr>
      <vt:lpstr>Segoe Print</vt:lpstr>
      <vt:lpstr>楷体</vt:lpstr>
      <vt:lpstr>Arial Unicode MS</vt:lpstr>
      <vt:lpstr>等线 Light</vt:lpstr>
      <vt:lpstr>Calibri Light</vt:lpstr>
      <vt:lpstr>Trebuchet MS</vt:lpstr>
      <vt:lpstr>等线</vt:lpstr>
      <vt:lpstr>Office 主题​​</vt:lpstr>
      <vt:lpstr>Office 主题</vt:lpstr>
      <vt:lpstr>1_NO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Administrator</cp:lastModifiedBy>
  <cp:revision>190</cp:revision>
  <dcterms:created xsi:type="dcterms:W3CDTF">2022-10-24T07:14:00Z</dcterms:created>
  <dcterms:modified xsi:type="dcterms:W3CDTF">2023-07-14T01:24:40Z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6B795DDD757F4153A8D49FE9CDA18A2A_13</vt:lpwstr>
  </property>
  <property fmtid="{D5CDD505-2E9C-101B-9397-08002B2CF9AE}" pid="3" name="KSOProductBuildVer">
    <vt:lpwstr>2052-11.1.0.14309</vt:lpwstr>
  </property>
</Properties>
</file>