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333" r:id="rId2"/>
    <p:sldId id="338" r:id="rId3"/>
    <p:sldId id="336" r:id="rId4"/>
    <p:sldId id="323" r:id="rId5"/>
    <p:sldId id="326" r:id="rId6"/>
    <p:sldId id="329" r:id="rId7"/>
    <p:sldId id="337" r:id="rId8"/>
    <p:sldId id="332" r:id="rId9"/>
    <p:sldId id="335" r:id="rId10"/>
  </p:sldIdLst>
  <p:sldSz cx="12192000" cy="6858000"/>
  <p:notesSz cx="6797675" cy="9926638"/>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p15:clr>
            <a:srgbClr val="A4A3A4"/>
          </p15:clr>
        </p15:guide>
        <p15:guide id="2" pos="55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C"/>
    <a:srgbClr val="2E75B6"/>
    <a:srgbClr val="F2F2F2"/>
    <a:srgbClr val="414455"/>
    <a:srgbClr val="595959"/>
    <a:srgbClr val="4B4E61"/>
    <a:srgbClr val="767171"/>
    <a:srgbClr val="7F7F7F"/>
    <a:srgbClr val="019ED5"/>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80" autoAdjust="0"/>
    <p:restoredTop sz="93895" autoAdjust="0"/>
  </p:normalViewPr>
  <p:slideViewPr>
    <p:cSldViewPr snapToGrid="0">
      <p:cViewPr varScale="1">
        <p:scale>
          <a:sx n="81" d="100"/>
          <a:sy n="81" d="100"/>
        </p:scale>
        <p:origin x="394" y="53"/>
      </p:cViewPr>
      <p:guideLst>
        <p:guide orient="horz" pos="1049"/>
        <p:guide pos="5541"/>
      </p:guideLst>
    </p:cSldViewPr>
  </p:slideViewPr>
  <p:notesTextViewPr>
    <p:cViewPr>
      <p:scale>
        <a:sx n="66" d="100"/>
        <a:sy n="66"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t>2023/7/9</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7DC7C-EA85-41EA-BE8E-3BC04B9579C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27DC7C-EA85-41EA-BE8E-3BC04B9579CE}"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27DC7C-EA85-41EA-BE8E-3BC04B9579CE}" type="slidenum">
              <a:rPr lang="zh-CN" altLang="en-US" smtClean="0"/>
              <a:t>8</a:t>
            </a:fld>
            <a:endParaRPr lang="zh-CN" altLang="en-US"/>
          </a:p>
        </p:txBody>
      </p:sp>
    </p:spTree>
    <p:extLst>
      <p:ext uri="{BB962C8B-B14F-4D97-AF65-F5344CB8AC3E}">
        <p14:creationId xmlns:p14="http://schemas.microsoft.com/office/powerpoint/2010/main" val="180479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extLst>
              <p:ext uri="{D42A27DB-BD31-4B8C-83A1-F6EECF244321}">
                <p14:modId xmlns:p14="http://schemas.microsoft.com/office/powerpoint/2010/main" val="888731053"/>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10" name="组合 9"/>
          <p:cNvGrpSpPr/>
          <p:nvPr userDrawn="1"/>
        </p:nvGrpSpPr>
        <p:grpSpPr>
          <a:xfrm>
            <a:off x="0" y="1087937"/>
            <a:ext cx="1691680" cy="788186"/>
            <a:chOff x="0" y="1272662"/>
            <a:chExt cx="1691680" cy="788186"/>
          </a:xfrm>
          <a:solidFill>
            <a:schemeClr val="accent1">
              <a:lumMod val="75000"/>
            </a:schemeClr>
          </a:solidFill>
        </p:grpSpPr>
        <p:sp>
          <p:nvSpPr>
            <p:cNvPr id="11" name="矩形 10"/>
            <p:cNvSpPr/>
            <p:nvPr userDrawn="1"/>
          </p:nvSpPr>
          <p:spPr>
            <a:xfrm>
              <a:off x="0" y="1272662"/>
              <a:ext cx="1691680" cy="7881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latin typeface="微软雅黑" panose="020B0503020204020204" pitchFamily="34" charset="-122"/>
                  <a:ea typeface="微软雅黑" panose="020B0503020204020204" pitchFamily="34" charset="-122"/>
                </a:rPr>
                <a:t>1.</a:t>
              </a:r>
              <a:r>
                <a:rPr lang="zh-CN" altLang="en-US" sz="1600" b="1" dirty="0">
                  <a:latin typeface="微软雅黑" panose="020B0503020204020204" pitchFamily="34" charset="-122"/>
                  <a:ea typeface="微软雅黑" panose="020B0503020204020204" pitchFamily="34" charset="-122"/>
                </a:rPr>
                <a:t>药品基本信息</a:t>
              </a:r>
            </a:p>
          </p:txBody>
        </p:sp>
        <p:sp>
          <p:nvSpPr>
            <p:cNvPr id="12" name="等腰三角形 11"/>
            <p:cNvSpPr/>
            <p:nvPr userDrawn="1"/>
          </p:nvSpPr>
          <p:spPr>
            <a:xfrm rot="16200000">
              <a:off x="1547664" y="1594748"/>
              <a:ext cx="144016" cy="1440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0" y="1876123"/>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a:extLst>
              <a:ext uri="{FF2B5EF4-FFF2-40B4-BE49-F238E27FC236}">
                <a16:creationId xmlns:a16="http://schemas.microsoft.com/office/drawing/2014/main" id="{6B60F31D-E1D0-B972-8890-A91B85D9345B}"/>
              </a:ext>
            </a:extLst>
          </p:cNvPr>
          <p:cNvGraphicFramePr>
            <a:graphicFrameLocks noGrp="1"/>
          </p:cNvGraphicFramePr>
          <p:nvPr userDrawn="1">
            <p:extLst>
              <p:ext uri="{D42A27DB-BD31-4B8C-83A1-F6EECF244321}">
                <p14:modId xmlns:p14="http://schemas.microsoft.com/office/powerpoint/2010/main" val="225851455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2675751"/>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a:extLst>
              <a:ext uri="{FF2B5EF4-FFF2-40B4-BE49-F238E27FC236}">
                <a16:creationId xmlns:a16="http://schemas.microsoft.com/office/drawing/2014/main" id="{64CA71EA-899B-5FF1-12A4-C1FEA2E773CB}"/>
              </a:ext>
            </a:extLst>
          </p:cNvPr>
          <p:cNvGraphicFramePr>
            <a:graphicFrameLocks noGrp="1"/>
          </p:cNvGraphicFramePr>
          <p:nvPr userDrawn="1">
            <p:extLst>
              <p:ext uri="{D42A27DB-BD31-4B8C-83A1-F6EECF244321}">
                <p14:modId xmlns:p14="http://schemas.microsoft.com/office/powerpoint/2010/main" val="225851455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3463937"/>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a:extLst>
              <a:ext uri="{FF2B5EF4-FFF2-40B4-BE49-F238E27FC236}">
                <a16:creationId xmlns:a16="http://schemas.microsoft.com/office/drawing/2014/main" id="{74172F45-F4A1-4D42-4BE0-3FD6D366C887}"/>
              </a:ext>
            </a:extLst>
          </p:cNvPr>
          <p:cNvGraphicFramePr>
            <a:graphicFrameLocks noGrp="1"/>
          </p:cNvGraphicFramePr>
          <p:nvPr userDrawn="1">
            <p:extLst>
              <p:ext uri="{D42A27DB-BD31-4B8C-83A1-F6EECF244321}">
                <p14:modId xmlns:p14="http://schemas.microsoft.com/office/powerpoint/2010/main" val="225851455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4258344"/>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a:extLst>
              <a:ext uri="{FF2B5EF4-FFF2-40B4-BE49-F238E27FC236}">
                <a16:creationId xmlns:a16="http://schemas.microsoft.com/office/drawing/2014/main" id="{8E1AEBBF-7FB6-4930-673B-18DD0DFF52BF}"/>
              </a:ext>
            </a:extLst>
          </p:cNvPr>
          <p:cNvGraphicFramePr>
            <a:graphicFrameLocks noGrp="1"/>
          </p:cNvGraphicFramePr>
          <p:nvPr userDrawn="1">
            <p:extLst>
              <p:ext uri="{D42A27DB-BD31-4B8C-83A1-F6EECF244321}">
                <p14:modId xmlns:p14="http://schemas.microsoft.com/office/powerpoint/2010/main" val="225851455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4255849"/>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a:extLst>
              <a:ext uri="{FF2B5EF4-FFF2-40B4-BE49-F238E27FC236}">
                <a16:creationId xmlns:a16="http://schemas.microsoft.com/office/drawing/2014/main" id="{A410726E-AD0B-F408-52BA-294D06253D1A}"/>
              </a:ext>
            </a:extLst>
          </p:cNvPr>
          <p:cNvGraphicFramePr>
            <a:graphicFrameLocks noGrp="1"/>
          </p:cNvGraphicFramePr>
          <p:nvPr userDrawn="1">
            <p:extLst>
              <p:ext uri="{D42A27DB-BD31-4B8C-83A1-F6EECF244321}">
                <p14:modId xmlns:p14="http://schemas.microsoft.com/office/powerpoint/2010/main" val="2258514559"/>
              </p:ext>
            </p:extLst>
          </p:nvPr>
        </p:nvGraphicFramePr>
        <p:xfrm>
          <a:off x="0" y="1084035"/>
          <a:ext cx="1691680" cy="3960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3"/>
            <a:ext cx="9144000" cy="2387600"/>
          </a:xfrm>
        </p:spPr>
        <p:txBody>
          <a:bodyPr anchor="b"/>
          <a:lstStyle>
            <a:lvl1pPr algn="ctr">
              <a:defRPr sz="6100"/>
            </a:lvl1pPr>
          </a:lstStyle>
          <a:p>
            <a:r>
              <a:rPr lang="zh-CN" altLang="en-US"/>
              <a:t>单击此处编辑母版标题样式</a:t>
            </a:r>
          </a:p>
        </p:txBody>
      </p:sp>
      <p:sp>
        <p:nvSpPr>
          <p:cNvPr id="3" name="副标题 2"/>
          <p:cNvSpPr>
            <a:spLocks noGrp="1"/>
          </p:cNvSpPr>
          <p:nvPr>
            <p:ph type="subTitle" idx="1"/>
          </p:nvPr>
        </p:nvSpPr>
        <p:spPr>
          <a:xfrm>
            <a:off x="1524001" y="3602038"/>
            <a:ext cx="9144000" cy="1655762"/>
          </a:xfrm>
        </p:spPr>
        <p:txBody>
          <a:bodyPr/>
          <a:lstStyle>
            <a:lvl1pPr marL="0" indent="0" algn="ctr">
              <a:buNone/>
              <a:defRPr sz="2400"/>
            </a:lvl1pPr>
            <a:lvl2pPr marL="457200" indent="0" algn="ctr">
              <a:buNone/>
              <a:defRPr sz="21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35682A8-D6B6-4FDA-A495-4D437BAFBB60}" type="datetimeFigureOut">
              <a:rPr lang="zh-CN" altLang="en-US" smtClean="0"/>
              <a:t>2023/7/9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ABDD927-E55F-4D12-BD2D-8ABE6C912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AAB38-F5A3-43C5-844B-413AEF3C02AD}" type="datetimeFigureOut">
              <a:rPr lang="zh-CN" altLang="en-US" smtClean="0"/>
              <a:t>2023/7/9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50DA7-01C9-499F-A740-DA0EEA5307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a:extLst>
              <a:ext uri="{FF2B5EF4-FFF2-40B4-BE49-F238E27FC236}">
                <a16:creationId xmlns:a16="http://schemas.microsoft.com/office/drawing/2014/main" id="{80D45345-2A49-A358-2ACB-436D97EA0F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696" y="4314998"/>
            <a:ext cx="91440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488617" y="3589113"/>
            <a:ext cx="3288101" cy="584775"/>
          </a:xfrm>
          <a:prstGeom prst="rect">
            <a:avLst/>
          </a:prstGeom>
          <a:noFill/>
        </p:spPr>
        <p:txBody>
          <a:bodyPr wrap="square" rtlCol="0" anchor="ctr">
            <a:spAutoFit/>
          </a:bodyPr>
          <a:lstStyle/>
          <a:p>
            <a:pPr algn="dist"/>
            <a:r>
              <a:rPr lang="zh-CN" altLang="en-US" sz="3200" b="1" dirty="0">
                <a:solidFill>
                  <a:schemeClr val="accent1">
                    <a:lumMod val="75000"/>
                  </a:schemeClr>
                </a:solidFill>
                <a:latin typeface="微软雅黑" panose="020B0503020204020204" pitchFamily="34" charset="-122"/>
                <a:ea typeface="微软雅黑" panose="020B0503020204020204" pitchFamily="34" charset="-122"/>
              </a:rPr>
              <a:t>盐酸沙丙蝶呤片</a:t>
            </a:r>
          </a:p>
        </p:txBody>
      </p:sp>
      <p:sp>
        <p:nvSpPr>
          <p:cNvPr id="5" name="TextBox 4"/>
          <p:cNvSpPr txBox="1"/>
          <p:nvPr/>
        </p:nvSpPr>
        <p:spPr>
          <a:xfrm>
            <a:off x="1920968" y="1621412"/>
            <a:ext cx="8972288" cy="1015663"/>
          </a:xfrm>
          <a:prstGeom prst="rect">
            <a:avLst/>
          </a:prstGeom>
          <a:noFill/>
        </p:spPr>
        <p:txBody>
          <a:bodyPr wrap="square" rtlCol="0" anchor="ctr">
            <a:spAutoFit/>
          </a:bodyPr>
          <a:lstStyle>
            <a:defPPr>
              <a:defRPr lang="zh-CN"/>
            </a:defPPr>
            <a:lvl1pPr>
              <a:defRPr sz="6000" b="1">
                <a:solidFill>
                  <a:schemeClr val="accent1">
                    <a:lumMod val="75000"/>
                  </a:schemeClr>
                </a:solidFill>
                <a:latin typeface="微软雅黑" panose="020B0503020204020204" pitchFamily="34" charset="-122"/>
                <a:ea typeface="微软雅黑" panose="020B0503020204020204" pitchFamily="34" charset="-122"/>
              </a:defRPr>
            </a:lvl1pPr>
          </a:lstStyle>
          <a:p>
            <a:r>
              <a:rPr lang="zh-CN" altLang="en-US" dirty="0"/>
              <a:t>目录外</a:t>
            </a:r>
            <a:r>
              <a:rPr lang="en-US" altLang="zh-CN" dirty="0"/>
              <a:t>·</a:t>
            </a:r>
            <a:r>
              <a:rPr lang="zh-CN" altLang="en-US" dirty="0"/>
              <a:t>罕见病</a:t>
            </a:r>
            <a:r>
              <a:rPr lang="en-US" altLang="zh-CN" dirty="0"/>
              <a:t>·</a:t>
            </a:r>
            <a:r>
              <a:rPr lang="zh-CN" altLang="en-US" dirty="0"/>
              <a:t>产品申报</a:t>
            </a:r>
          </a:p>
        </p:txBody>
      </p:sp>
      <p:sp>
        <p:nvSpPr>
          <p:cNvPr id="14" name="文本框 13"/>
          <p:cNvSpPr txBox="1"/>
          <p:nvPr/>
        </p:nvSpPr>
        <p:spPr>
          <a:xfrm>
            <a:off x="3148383" y="5650519"/>
            <a:ext cx="6102626" cy="461665"/>
          </a:xfrm>
          <a:prstGeom prst="rect">
            <a:avLst/>
          </a:prstGeom>
          <a:noFill/>
        </p:spPr>
        <p:txBody>
          <a:bodyPr wrap="square">
            <a:spAutoFit/>
          </a:bodyPr>
          <a:lstStyle/>
          <a:p>
            <a:pPr algn="ctr" eaLnBrk="1" hangingPunct="1"/>
            <a:r>
              <a:rPr lang="zh-CN" altLang="en-US" sz="2400" b="1" dirty="0">
                <a:solidFill>
                  <a:schemeClr val="accent1">
                    <a:lumMod val="75000"/>
                  </a:schemeClr>
                </a:solidFill>
                <a:latin typeface="微软雅黑" panose="020B0503020204020204" pitchFamily="34" charset="-122"/>
                <a:ea typeface="微软雅黑" panose="020B0503020204020204" pitchFamily="34" charset="-122"/>
              </a:rPr>
              <a:t>山东新时代药业有限公司</a:t>
            </a:r>
          </a:p>
        </p:txBody>
      </p:sp>
      <p:sp>
        <p:nvSpPr>
          <p:cNvPr id="11" name="TextBox 4">
            <a:extLst>
              <a:ext uri="{FF2B5EF4-FFF2-40B4-BE49-F238E27FC236}">
                <a16:creationId xmlns:a16="http://schemas.microsoft.com/office/drawing/2014/main" id="{36F09870-7B69-3389-F6C0-A42AD9238057}"/>
              </a:ext>
            </a:extLst>
          </p:cNvPr>
          <p:cNvSpPr txBox="1"/>
          <p:nvPr/>
        </p:nvSpPr>
        <p:spPr>
          <a:xfrm>
            <a:off x="4488617" y="4220925"/>
            <a:ext cx="3011557" cy="400110"/>
          </a:xfrm>
          <a:prstGeom prst="rect">
            <a:avLst/>
          </a:prstGeom>
          <a:noFill/>
        </p:spPr>
        <p:txBody>
          <a:bodyPr wrap="square" rtlCol="0" anchor="ctr">
            <a:spAutoFit/>
          </a:bodyPr>
          <a:lstStyle/>
          <a:p>
            <a:pPr algn="ctr"/>
            <a:r>
              <a:rPr lang="zh-CN" altLang="en-US" sz="2000" dirty="0">
                <a:solidFill>
                  <a:schemeClr val="accent1">
                    <a:lumMod val="50000"/>
                  </a:schemeClr>
                </a:solidFill>
                <a:latin typeface="楷体" panose="02010609060101010101" pitchFamily="49" charset="-122"/>
                <a:ea typeface="楷体" panose="02010609060101010101" pitchFamily="49" charset="-122"/>
              </a:rPr>
              <a:t>商品名：海普益</a:t>
            </a:r>
          </a:p>
        </p:txBody>
      </p:sp>
      <p:pic>
        <p:nvPicPr>
          <p:cNvPr id="8" name="图片 7">
            <a:extLst>
              <a:ext uri="{FF2B5EF4-FFF2-40B4-BE49-F238E27FC236}">
                <a16:creationId xmlns:a16="http://schemas.microsoft.com/office/drawing/2014/main" id="{B612FDA1-6139-3377-9B20-4CC5BBEBA9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8" y="294816"/>
            <a:ext cx="2610114" cy="53474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10925" y="0"/>
            <a:ext cx="37211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dirty="0">
              <a:latin typeface="黑体" panose="02010609060101010101" pitchFamily="49" charset="-122"/>
              <a:ea typeface="黑体" panose="02010609060101010101" pitchFamily="49" charset="-122"/>
            </a:endParaRPr>
          </a:p>
        </p:txBody>
      </p:sp>
      <p:sp>
        <p:nvSpPr>
          <p:cNvPr id="35" name="矩形 34"/>
          <p:cNvSpPr/>
          <p:nvPr/>
        </p:nvSpPr>
        <p:spPr>
          <a:xfrm>
            <a:off x="779229" y="2250989"/>
            <a:ext cx="2300630" cy="1107996"/>
          </a:xfrm>
          <a:prstGeom prst="rect">
            <a:avLst/>
          </a:prstGeom>
        </p:spPr>
        <p:txBody>
          <a:bodyPr wrap="none">
            <a:spAutoFit/>
          </a:bodyPr>
          <a:lstStyle/>
          <a:p>
            <a:pPr algn="ctr"/>
            <a:r>
              <a:rPr lang="zh-CN" altLang="en-US" sz="6600" dirty="0">
                <a:solidFill>
                  <a:schemeClr val="bg1"/>
                </a:solidFill>
                <a:latin typeface="黑体" panose="02010609060101010101" pitchFamily="49" charset="-122"/>
                <a:ea typeface="黑体" panose="02010609060101010101" pitchFamily="49" charset="-122"/>
              </a:rPr>
              <a:t>目 录</a:t>
            </a:r>
          </a:p>
        </p:txBody>
      </p:sp>
      <p:sp>
        <p:nvSpPr>
          <p:cNvPr id="36" name="矩形 35"/>
          <p:cNvSpPr/>
          <p:nvPr/>
        </p:nvSpPr>
        <p:spPr>
          <a:xfrm>
            <a:off x="1107043" y="3358985"/>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p>
        </p:txBody>
      </p:sp>
      <p:grpSp>
        <p:nvGrpSpPr>
          <p:cNvPr id="15" name="组合 14">
            <a:extLst>
              <a:ext uri="{FF2B5EF4-FFF2-40B4-BE49-F238E27FC236}">
                <a16:creationId xmlns:a16="http://schemas.microsoft.com/office/drawing/2014/main" id="{C9DCC03C-D35D-63B5-4135-CEB295958D82}"/>
              </a:ext>
            </a:extLst>
          </p:cNvPr>
          <p:cNvGrpSpPr/>
          <p:nvPr/>
        </p:nvGrpSpPr>
        <p:grpSpPr>
          <a:xfrm>
            <a:off x="5932548" y="1359816"/>
            <a:ext cx="2825699" cy="4583111"/>
            <a:chOff x="5630890" y="1475403"/>
            <a:chExt cx="2825699" cy="4583111"/>
          </a:xfrm>
        </p:grpSpPr>
        <p:sp>
          <p:nvSpPr>
            <p:cNvPr id="5" name="圆角矩形 4"/>
            <p:cNvSpPr/>
            <p:nvPr/>
          </p:nvSpPr>
          <p:spPr>
            <a:xfrm>
              <a:off x="5630890" y="1475403"/>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1</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6" name="矩形 5"/>
            <p:cNvSpPr/>
            <p:nvPr/>
          </p:nvSpPr>
          <p:spPr>
            <a:xfrm>
              <a:off x="6438927" y="1535767"/>
              <a:ext cx="2017662" cy="400110"/>
            </a:xfrm>
            <a:prstGeom prst="rect">
              <a:avLst/>
            </a:prstGeom>
          </p:spPr>
          <p:txBody>
            <a:bodyPr wrap="square">
              <a:spAutoFit/>
            </a:bodyPr>
            <a:lstStyle/>
            <a:p>
              <a:pP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基本信息</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圆角矩形 6"/>
            <p:cNvSpPr/>
            <p:nvPr/>
          </p:nvSpPr>
          <p:spPr>
            <a:xfrm>
              <a:off x="5630890" y="2472516"/>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2</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8" name="矩形 7"/>
            <p:cNvSpPr/>
            <p:nvPr/>
          </p:nvSpPr>
          <p:spPr>
            <a:xfrm>
              <a:off x="6493650" y="2524873"/>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安全性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圆角矩形 12"/>
            <p:cNvSpPr/>
            <p:nvPr/>
          </p:nvSpPr>
          <p:spPr>
            <a:xfrm>
              <a:off x="5633580" y="4556576"/>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4</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4" name="矩形 13"/>
            <p:cNvSpPr/>
            <p:nvPr/>
          </p:nvSpPr>
          <p:spPr>
            <a:xfrm>
              <a:off x="6493650" y="4623684"/>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创新性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圆角矩形 8"/>
            <p:cNvSpPr/>
            <p:nvPr/>
          </p:nvSpPr>
          <p:spPr>
            <a:xfrm>
              <a:off x="5630890" y="3500363"/>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3</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0" name="矩形 9"/>
            <p:cNvSpPr/>
            <p:nvPr/>
          </p:nvSpPr>
          <p:spPr>
            <a:xfrm>
              <a:off x="6493650" y="3563973"/>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有效性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8" name="圆角矩形 12"/>
            <p:cNvSpPr/>
            <p:nvPr/>
          </p:nvSpPr>
          <p:spPr>
            <a:xfrm>
              <a:off x="5630890" y="5553689"/>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5</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9" name="矩形 18"/>
            <p:cNvSpPr/>
            <p:nvPr/>
          </p:nvSpPr>
          <p:spPr>
            <a:xfrm>
              <a:off x="6493650" y="5612790"/>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公平性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a:spLocks noChangeArrowheads="1"/>
          </p:cNvSpPr>
          <p:nvPr/>
        </p:nvSpPr>
        <p:spPr bwMode="auto">
          <a:xfrm>
            <a:off x="2758777" y="1334139"/>
            <a:ext cx="8460430" cy="499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通用名称：</a:t>
            </a:r>
            <a:r>
              <a:rPr lang="zh-CN" altLang="en-US" dirty="0">
                <a:solidFill>
                  <a:srgbClr val="2E75B6"/>
                </a:solidFill>
                <a:latin typeface="微软雅黑" panose="020B0503020204020204" pitchFamily="34" charset="-122"/>
                <a:ea typeface="微软雅黑" panose="020B0503020204020204" pitchFamily="34" charset="-122"/>
              </a:rPr>
              <a:t>盐酸沙丙蝶呤片</a:t>
            </a:r>
            <a:endParaRPr lang="en-US" altLang="zh-CN" dirty="0">
              <a:solidFill>
                <a:srgbClr val="2E75B6"/>
              </a:solidFill>
              <a:latin typeface="微软雅黑" panose="020B0503020204020204" pitchFamily="34" charset="-122"/>
              <a:ea typeface="微软雅黑" panose="020B0503020204020204" pitchFamily="34" charset="-122"/>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注册规格：</a:t>
            </a:r>
            <a:r>
              <a:rPr lang="en-US" altLang="zh-CN" dirty="0">
                <a:solidFill>
                  <a:srgbClr val="2E75B6"/>
                </a:solidFill>
                <a:latin typeface="微软雅黑" panose="020B0503020204020204" pitchFamily="34" charset="-122"/>
                <a:ea typeface="微软雅黑" panose="020B0503020204020204" pitchFamily="34" charset="-122"/>
                <a:sym typeface="+mn-ea"/>
              </a:rPr>
              <a:t>100mg</a:t>
            </a: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中国大陆首上市时间：</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2010</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年</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10</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月</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9</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日</a:t>
            </a:r>
            <a:endPar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目前大陆地区同通用名药品的上市情况：</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原研</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2022</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年在国内退市，国内</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1</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家</a:t>
            </a:r>
            <a:endPar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全球首个上市国家及上市时间：</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2007</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年</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12</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月</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13</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日，美国</a:t>
            </a:r>
            <a:br>
              <a:rPr lang="zh-CN" altLang="en-US" dirty="0">
                <a:solidFill>
                  <a:srgbClr val="2E75B6"/>
                </a:solidFill>
                <a:latin typeface="微软雅黑" panose="020B0503020204020204" pitchFamily="34" charset="-122"/>
                <a:ea typeface="微软雅黑" panose="020B0503020204020204" pitchFamily="34" charset="-122"/>
                <a:sym typeface="+mn-ea"/>
              </a:rPr>
            </a:b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是否为</a:t>
            </a:r>
            <a:r>
              <a:rPr lang="en-US" altLang="zh-CN"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OTC</a:t>
            </a: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药品：</a:t>
            </a:r>
            <a:r>
              <a:rPr lang="zh-CN" altLang="en-US" dirty="0">
                <a:solidFill>
                  <a:srgbClr val="2E75B6"/>
                </a:solidFill>
                <a:latin typeface="微软雅黑" panose="020B0503020204020204" pitchFamily="34" charset="-122"/>
                <a:ea typeface="微软雅黑" panose="020B0503020204020204" pitchFamily="34" charset="-122"/>
                <a:sym typeface="+mn-ea"/>
              </a:rPr>
              <a:t>否</a:t>
            </a: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参照药品：</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原研盐酸沙丙蝶呤片</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科望</a:t>
            </a:r>
            <a:r>
              <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rPr>
              <a:t>)</a:t>
            </a: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与参照品或已上市的通治疗领域药品相比的优势：</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原研已退市，国内独家，我公司该产品年产值能保障国内患者市场需求，</a:t>
            </a:r>
            <a:r>
              <a:rPr lang="zh-CN" altLang="en-US">
                <a:solidFill>
                  <a:schemeClr val="accent1">
                    <a:lumMod val="75000"/>
                  </a:schemeClr>
                </a:solidFill>
                <a:latin typeface="微软雅黑" panose="020B0503020204020204" pitchFamily="34" charset="-122"/>
                <a:ea typeface="微软雅黑" panose="020B0503020204020204" pitchFamily="34" charset="-122"/>
                <a:sym typeface="+mn-ea"/>
              </a:rPr>
              <a:t>不会存在</a:t>
            </a:r>
            <a:r>
              <a:rPr lang="zh-CN" altLang="en-US" dirty="0">
                <a:solidFill>
                  <a:schemeClr val="accent1">
                    <a:lumMod val="75000"/>
                  </a:schemeClr>
                </a:solidFill>
                <a:latin typeface="微软雅黑" panose="020B0503020204020204" pitchFamily="34" charset="-122"/>
                <a:ea typeface="微软雅黑" panose="020B0503020204020204" pitchFamily="34" charset="-122"/>
                <a:sym typeface="+mn-ea"/>
              </a:rPr>
              <a:t>国内买不到药的情况。</a:t>
            </a:r>
            <a:endParaRPr lang="en-US" altLang="zh-CN" dirty="0">
              <a:solidFill>
                <a:schemeClr val="accent1">
                  <a:lumMod val="75000"/>
                </a:schemeClr>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982050" y="1188089"/>
            <a:ext cx="1556836" cy="400110"/>
          </a:xfrm>
          <a:prstGeom prst="rect">
            <a:avLst/>
          </a:prstGeom>
          <a:noFill/>
        </p:spPr>
        <p:txBody>
          <a:bodyPr wrap="none" rtlCol="0">
            <a:spAutoFit/>
          </a:bodyPr>
          <a:lstStyle/>
          <a:p>
            <a:pPr marL="342900" indent="-342900">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适应症：</a:t>
            </a:r>
          </a:p>
        </p:txBody>
      </p:sp>
      <p:sp>
        <p:nvSpPr>
          <p:cNvPr id="5" name="文本框 4"/>
          <p:cNvSpPr txBox="1"/>
          <p:nvPr/>
        </p:nvSpPr>
        <p:spPr>
          <a:xfrm>
            <a:off x="2061258" y="2655020"/>
            <a:ext cx="9970486" cy="1880130"/>
          </a:xfrm>
          <a:prstGeom prst="rect">
            <a:avLst/>
          </a:prstGeom>
          <a:noFill/>
        </p:spPr>
        <p:txBody>
          <a:bodyPr wrap="square">
            <a:spAutoFit/>
          </a:bodyPr>
          <a:lstStyle>
            <a:defPPr>
              <a:defRPr lang="zh-CN"/>
            </a:defPPr>
            <a:lvl1pPr marL="285750" indent="-285750">
              <a:lnSpc>
                <a:spcPct val="150000"/>
              </a:lnSpc>
              <a:buFont typeface="Arial" panose="020B0604020202020204" pitchFamily="34" charset="0"/>
              <a:buChar char="•"/>
              <a:defRPr sz="1400" b="0" i="0">
                <a:solidFill>
                  <a:srgbClr val="333333"/>
                </a:solidFill>
                <a:effectLst/>
                <a:latin typeface="微软雅黑" panose="020B0503020204020204" pitchFamily="34" charset="-122"/>
                <a:ea typeface="微软雅黑" panose="020B0503020204020204" pitchFamily="34" charset="-122"/>
              </a:defRPr>
            </a:lvl1pPr>
          </a:lstStyle>
          <a:p>
            <a:pPr>
              <a:lnSpc>
                <a:spcPct val="120000"/>
              </a:lnSpc>
            </a:pPr>
            <a:r>
              <a:rPr lang="zh-CN" altLang="en-US" dirty="0"/>
              <a:t>对于</a:t>
            </a:r>
            <a:r>
              <a:rPr lang="en-US" altLang="zh-CN" dirty="0"/>
              <a:t>BH4</a:t>
            </a:r>
            <a:r>
              <a:rPr lang="zh-CN" altLang="en-US" dirty="0"/>
              <a:t>缺乏症患者，将每日用药总剂量分</a:t>
            </a:r>
            <a:r>
              <a:rPr lang="en-US" altLang="zh-CN" dirty="0"/>
              <a:t>2</a:t>
            </a:r>
            <a:r>
              <a:rPr lang="zh-CN" altLang="en-US" dirty="0"/>
              <a:t>至</a:t>
            </a:r>
            <a:r>
              <a:rPr lang="en-US" altLang="zh-CN" dirty="0"/>
              <a:t>3</a:t>
            </a:r>
            <a:r>
              <a:rPr lang="zh-CN" altLang="en-US" dirty="0"/>
              <a:t>次服用，每日分发药物。</a:t>
            </a:r>
          </a:p>
          <a:p>
            <a:pPr>
              <a:lnSpc>
                <a:spcPct val="120000"/>
              </a:lnSpc>
            </a:pPr>
            <a:r>
              <a:rPr lang="zh-CN" altLang="en-US" dirty="0"/>
              <a:t>在成人和儿童</a:t>
            </a:r>
            <a:r>
              <a:rPr lang="en-US" altLang="zh-CN" dirty="0"/>
              <a:t>BH4</a:t>
            </a:r>
            <a:r>
              <a:rPr lang="zh-CN" altLang="en-US" dirty="0"/>
              <a:t>缺乏症患者中，盐酸沙丙蝶呤片的初始用药剂量为</a:t>
            </a:r>
            <a:r>
              <a:rPr lang="en-US" altLang="zh-CN" dirty="0"/>
              <a:t>2</a:t>
            </a:r>
            <a:r>
              <a:rPr lang="zh-CN" altLang="en-US" dirty="0"/>
              <a:t>至</a:t>
            </a:r>
            <a:r>
              <a:rPr lang="en-US" altLang="zh-CN" dirty="0"/>
              <a:t>5 mg/kg</a:t>
            </a:r>
            <a:r>
              <a:rPr lang="zh-CN" altLang="en-US" dirty="0"/>
              <a:t>体重（每日总剂量）。可进行剂量调整，最大不超过</a:t>
            </a:r>
            <a:r>
              <a:rPr lang="en-US" altLang="zh-CN" dirty="0"/>
              <a:t>20 mg/kg/</a:t>
            </a:r>
            <a:r>
              <a:rPr lang="zh-CN" altLang="en-US" dirty="0"/>
              <a:t>日。</a:t>
            </a:r>
          </a:p>
          <a:p>
            <a:pPr>
              <a:lnSpc>
                <a:spcPct val="120000"/>
              </a:lnSpc>
            </a:pPr>
            <a:r>
              <a:rPr lang="zh-CN" altLang="en-US" dirty="0"/>
              <a:t>本品为</a:t>
            </a:r>
            <a:r>
              <a:rPr lang="en-US" altLang="zh-CN" dirty="0"/>
              <a:t>100 mg</a:t>
            </a:r>
            <a:r>
              <a:rPr lang="zh-CN" altLang="en-US" dirty="0"/>
              <a:t>片剂。根据体重计算日剂量，并四舍五入为</a:t>
            </a:r>
            <a:r>
              <a:rPr lang="en-US" altLang="zh-CN" dirty="0"/>
              <a:t>100</a:t>
            </a:r>
            <a:r>
              <a:rPr lang="zh-CN" altLang="en-US" dirty="0"/>
              <a:t>的倍数。例如，计算出的剂量为</a:t>
            </a:r>
            <a:r>
              <a:rPr lang="en-US" altLang="zh-CN" dirty="0"/>
              <a:t>401 mg</a:t>
            </a:r>
            <a:r>
              <a:rPr lang="zh-CN" altLang="en-US" dirty="0"/>
              <a:t>至</a:t>
            </a:r>
            <a:r>
              <a:rPr lang="en-US" altLang="zh-CN" dirty="0"/>
              <a:t>450 mg</a:t>
            </a:r>
            <a:r>
              <a:rPr lang="zh-CN" altLang="en-US" dirty="0"/>
              <a:t>应四舍五入为</a:t>
            </a:r>
            <a:r>
              <a:rPr lang="en-US" altLang="zh-CN" dirty="0"/>
              <a:t>400mg</a:t>
            </a:r>
            <a:r>
              <a:rPr lang="zh-CN" altLang="en-US" dirty="0"/>
              <a:t>，相当于</a:t>
            </a:r>
            <a:r>
              <a:rPr lang="en-US" altLang="zh-CN" dirty="0"/>
              <a:t>4</a:t>
            </a:r>
            <a:r>
              <a:rPr lang="zh-CN" altLang="en-US" dirty="0"/>
              <a:t>片。计算出的剂量为</a:t>
            </a:r>
            <a:r>
              <a:rPr lang="en-US" altLang="zh-CN" dirty="0"/>
              <a:t>451 mg</a:t>
            </a:r>
            <a:r>
              <a:rPr lang="zh-CN" altLang="en-US" dirty="0"/>
              <a:t>至</a:t>
            </a:r>
            <a:r>
              <a:rPr lang="en-US" altLang="zh-CN" dirty="0"/>
              <a:t>499 mg</a:t>
            </a:r>
            <a:r>
              <a:rPr lang="zh-CN" altLang="en-US" dirty="0"/>
              <a:t>应四舍五入为</a:t>
            </a:r>
            <a:r>
              <a:rPr lang="en-US" altLang="zh-CN" dirty="0"/>
              <a:t>500 mg</a:t>
            </a:r>
            <a:r>
              <a:rPr lang="zh-CN" altLang="en-US" dirty="0"/>
              <a:t>，相当于</a:t>
            </a:r>
            <a:r>
              <a:rPr lang="en-US" altLang="zh-CN" dirty="0"/>
              <a:t>5</a:t>
            </a:r>
            <a:r>
              <a:rPr lang="zh-CN" altLang="en-US" dirty="0"/>
              <a:t>片。</a:t>
            </a:r>
          </a:p>
          <a:p>
            <a:pPr>
              <a:lnSpc>
                <a:spcPct val="120000"/>
              </a:lnSpc>
            </a:pPr>
            <a:r>
              <a:rPr lang="zh-CN" altLang="en-US" dirty="0"/>
              <a:t>当给药剂量低于</a:t>
            </a:r>
            <a:r>
              <a:rPr lang="en-US" altLang="zh-CN" dirty="0"/>
              <a:t>100 mg</a:t>
            </a:r>
            <a:r>
              <a:rPr lang="zh-CN" altLang="en-US" dirty="0"/>
              <a:t>时，应将一片药片溶解在</a:t>
            </a:r>
            <a:r>
              <a:rPr lang="en-US" altLang="zh-CN" dirty="0"/>
              <a:t>100 ml</a:t>
            </a:r>
            <a:r>
              <a:rPr lang="zh-CN" altLang="en-US" dirty="0"/>
              <a:t>水中，然后按照医生处方的剂量服用相当体积的溶液。应该使用准确的带有适当刻度的装置来量取溶液，以确保所服用溶液的体积与处方剂量相符。</a:t>
            </a:r>
          </a:p>
        </p:txBody>
      </p:sp>
      <p:sp>
        <p:nvSpPr>
          <p:cNvPr id="6" name="文本框 5"/>
          <p:cNvSpPr txBox="1"/>
          <p:nvPr/>
        </p:nvSpPr>
        <p:spPr>
          <a:xfrm>
            <a:off x="2061258" y="4503381"/>
            <a:ext cx="9603492" cy="430374"/>
          </a:xfrm>
          <a:prstGeom prst="rect">
            <a:avLst/>
          </a:prstGeom>
          <a:noFill/>
        </p:spPr>
        <p:txBody>
          <a:bodyPr wrap="square" rtlCol="0">
            <a:spAutoFit/>
          </a:bodyPr>
          <a:lstStyle/>
          <a:p>
            <a:pPr marL="342900" indent="-342900">
              <a:lnSpc>
                <a:spcPct val="12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疾病基本情况、弥补未满足的治疗需求情况、大陆地区发病率、年发病患者总数：</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0B40F987-659C-23FC-3FC9-C0C25EA500C3}"/>
              </a:ext>
            </a:extLst>
          </p:cNvPr>
          <p:cNvSpPr txBox="1"/>
          <p:nvPr/>
        </p:nvSpPr>
        <p:spPr>
          <a:xfrm>
            <a:off x="2061258" y="1588199"/>
            <a:ext cx="9970486" cy="700576"/>
          </a:xfrm>
          <a:prstGeom prst="rect">
            <a:avLst/>
          </a:prstGeom>
          <a:noFill/>
        </p:spPr>
        <p:txBody>
          <a:bodyPr wrap="square">
            <a:spAutoFit/>
          </a:bodyPr>
          <a:lstStyle>
            <a:defPPr>
              <a:defRPr lang="zh-CN"/>
            </a:defPPr>
            <a:lvl1pPr>
              <a:lnSpc>
                <a:spcPct val="150000"/>
              </a:lnSpc>
              <a:defRPr sz="1600" b="0" i="0">
                <a:solidFill>
                  <a:srgbClr val="333333"/>
                </a:solidFill>
                <a:effectLst/>
                <a:latin typeface="微软雅黑" panose="020B0503020204020204" pitchFamily="34" charset="-122"/>
                <a:ea typeface="微软雅黑" panose="020B0503020204020204" pitchFamily="34" charset="-122"/>
              </a:defRPr>
            </a:lvl1pPr>
          </a:lstStyle>
          <a:p>
            <a:pPr marL="285750" indent="-285750">
              <a:buFont typeface="Arial" panose="020B0604020202020204" pitchFamily="34" charset="0"/>
              <a:buChar char="•"/>
            </a:pPr>
            <a:r>
              <a:rPr lang="zh-CN" altLang="en-US" sz="1400" dirty="0"/>
              <a:t>适用于对本品治疗有反应的四氢生物蝶呤（</a:t>
            </a:r>
            <a:r>
              <a:rPr lang="en-US" altLang="zh-CN" sz="1400" dirty="0"/>
              <a:t>BH4</a:t>
            </a:r>
            <a:r>
              <a:rPr lang="zh-CN" altLang="en-US" sz="1400" dirty="0"/>
              <a:t>）缺乏症所导致的高苯丙氨酸血症（</a:t>
            </a:r>
            <a:r>
              <a:rPr lang="en-US" altLang="zh-CN" sz="1400" dirty="0"/>
              <a:t>HPA</a:t>
            </a:r>
            <a:r>
              <a:rPr lang="zh-CN" altLang="en-US" sz="1400" dirty="0"/>
              <a:t>），可用于成人及</a:t>
            </a:r>
            <a:r>
              <a:rPr lang="en-US" altLang="zh-CN" sz="1400" dirty="0"/>
              <a:t>4</a:t>
            </a:r>
            <a:r>
              <a:rPr lang="zh-CN" altLang="en-US" sz="1400" dirty="0"/>
              <a:t>岁以上儿童。</a:t>
            </a:r>
          </a:p>
          <a:p>
            <a:pPr marL="285750" indent="-285750">
              <a:buFont typeface="Arial" panose="020B0604020202020204" pitchFamily="34" charset="0"/>
              <a:buChar char="•"/>
            </a:pPr>
            <a:r>
              <a:rPr lang="zh-CN" altLang="en-US" sz="1400" dirty="0"/>
              <a:t>本品在</a:t>
            </a:r>
            <a:r>
              <a:rPr lang="en-US" altLang="zh-CN" sz="1400" dirty="0"/>
              <a:t>0-4</a:t>
            </a:r>
            <a:r>
              <a:rPr lang="zh-CN" altLang="en-US" sz="1400" dirty="0"/>
              <a:t>岁儿童中无充分的临床用药经验，若必须使用，须在专科医生的严格指导下慎重使用。</a:t>
            </a:r>
          </a:p>
        </p:txBody>
      </p:sp>
      <p:sp>
        <p:nvSpPr>
          <p:cNvPr id="10" name="文本框 9">
            <a:extLst>
              <a:ext uri="{FF2B5EF4-FFF2-40B4-BE49-F238E27FC236}">
                <a16:creationId xmlns:a16="http://schemas.microsoft.com/office/drawing/2014/main" id="{572C0A9A-8068-6757-82EA-07A644D44429}"/>
              </a:ext>
            </a:extLst>
          </p:cNvPr>
          <p:cNvSpPr txBox="1"/>
          <p:nvPr/>
        </p:nvSpPr>
        <p:spPr>
          <a:xfrm>
            <a:off x="1968514" y="2261091"/>
            <a:ext cx="1813317" cy="400110"/>
          </a:xfrm>
          <a:prstGeom prst="rect">
            <a:avLst/>
          </a:prstGeom>
          <a:noFill/>
        </p:spPr>
        <p:txBody>
          <a:bodyPr wrap="none" rtlCol="0">
            <a:spAutoFit/>
          </a:bodyPr>
          <a:lstStyle>
            <a:defPPr>
              <a:defRPr lang="zh-CN"/>
            </a:defPPr>
            <a:lvl1pPr marL="342900" indent="-342900">
              <a:buFont typeface="Wingdings" panose="05000000000000000000" pitchFamily="2" charset="2"/>
              <a:buChar char="Ø"/>
              <a:defRPr sz="200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r>
              <a:rPr lang="zh-CN" altLang="en-US" dirty="0">
                <a:sym typeface="+mn-ea"/>
              </a:rPr>
              <a:t>用法用量：</a:t>
            </a:r>
            <a:endParaRPr lang="zh-CN" altLang="en-US" dirty="0"/>
          </a:p>
        </p:txBody>
      </p:sp>
      <p:sp>
        <p:nvSpPr>
          <p:cNvPr id="4" name="文本框 3">
            <a:extLst>
              <a:ext uri="{FF2B5EF4-FFF2-40B4-BE49-F238E27FC236}">
                <a16:creationId xmlns:a16="http://schemas.microsoft.com/office/drawing/2014/main" id="{71DD8B9D-84CC-5C31-3920-62901DA49FD5}"/>
              </a:ext>
            </a:extLst>
          </p:cNvPr>
          <p:cNvSpPr txBox="1"/>
          <p:nvPr/>
        </p:nvSpPr>
        <p:spPr>
          <a:xfrm>
            <a:off x="2414888" y="4901395"/>
            <a:ext cx="9062616" cy="1624740"/>
          </a:xfrm>
          <a:prstGeom prst="rect">
            <a:avLst/>
          </a:prstGeom>
          <a:noFill/>
        </p:spPr>
        <p:txBody>
          <a:bodyPr wrap="square">
            <a:spAutoFit/>
          </a:bodyPr>
          <a:lstStyle>
            <a:defPPr>
              <a:defRPr lang="zh-CN"/>
            </a:defPPr>
            <a:lvl1pPr marL="285750" indent="-285750">
              <a:lnSpc>
                <a:spcPct val="150000"/>
              </a:lnSpc>
              <a:buFont typeface="Arial" panose="020B0604020202020204" pitchFamily="34" charset="0"/>
              <a:buChar char="•"/>
              <a:defRPr sz="1400" b="0" i="0">
                <a:solidFill>
                  <a:srgbClr val="333333"/>
                </a:solidFill>
                <a:effectLst/>
                <a:latin typeface="微软雅黑" panose="020B0503020204020204" pitchFamily="34" charset="-122"/>
                <a:ea typeface="微软雅黑" panose="020B0503020204020204" pitchFamily="34" charset="-122"/>
              </a:defRPr>
            </a:lvl1pPr>
          </a:lstStyle>
          <a:p>
            <a:pPr marL="0" indent="0">
              <a:lnSpc>
                <a:spcPct val="120000"/>
              </a:lnSpc>
              <a:buNone/>
            </a:pPr>
            <a:r>
              <a:rPr lang="zh-CN" altLang="en-US" sz="1200" dirty="0"/>
              <a:t>高苯丙氨酸血症</a:t>
            </a:r>
            <a:r>
              <a:rPr lang="en-US" altLang="zh-CN" sz="1200" dirty="0"/>
              <a:t>(HPA)</a:t>
            </a:r>
            <a:r>
              <a:rPr lang="zh-CN" altLang="en-US" sz="1200" dirty="0"/>
              <a:t>是因苯丙氨酸羟化酶</a:t>
            </a:r>
            <a:r>
              <a:rPr lang="en-US" altLang="zh-CN" sz="1200" dirty="0"/>
              <a:t>(PAH)</a:t>
            </a:r>
            <a:r>
              <a:rPr lang="zh-CN" altLang="en-US" sz="1200" dirty="0"/>
              <a:t>或其辅酶四氢生物蝶呤</a:t>
            </a:r>
            <a:r>
              <a:rPr lang="en-US" altLang="zh-CN" sz="1200" dirty="0"/>
              <a:t>(BH4)</a:t>
            </a:r>
            <a:r>
              <a:rPr lang="zh-CN" altLang="en-US" sz="1200" dirty="0"/>
              <a:t>缺陷</a:t>
            </a:r>
            <a:r>
              <a:rPr lang="en-US" altLang="zh-CN" sz="1200" dirty="0"/>
              <a:t>,</a:t>
            </a:r>
            <a:r>
              <a:rPr lang="zh-CN" altLang="en-US" sz="1200" dirty="0"/>
              <a:t>导致血苯丙氨酸</a:t>
            </a:r>
            <a:r>
              <a:rPr lang="en-US" altLang="zh-CN" sz="1200" dirty="0"/>
              <a:t>(</a:t>
            </a:r>
            <a:r>
              <a:rPr lang="en-US" altLang="zh-CN" sz="1200" dirty="0" err="1"/>
              <a:t>Phe</a:t>
            </a:r>
            <a:r>
              <a:rPr lang="en-US" altLang="zh-CN" sz="1200" dirty="0"/>
              <a:t>)</a:t>
            </a:r>
            <a:r>
              <a:rPr lang="zh-CN" altLang="en-US" sz="1200" dirty="0"/>
              <a:t>不能正常代谢、苯丙氨酸及其旁路代谢产物蓄积</a:t>
            </a:r>
            <a:r>
              <a:rPr lang="en-US" altLang="zh-CN" sz="1200" dirty="0"/>
              <a:t>,</a:t>
            </a:r>
            <a:r>
              <a:rPr lang="zh-CN" altLang="en-US" sz="1200" dirty="0"/>
              <a:t>进而引起脑损伤的一组疾病，如不治疗将出现智力低下、癫痫和行为问题。</a:t>
            </a:r>
            <a:r>
              <a:rPr lang="en-US" altLang="zh-CN" sz="1200" dirty="0"/>
              <a:t>HPA</a:t>
            </a:r>
            <a:r>
              <a:rPr lang="zh-CN" altLang="en-US" sz="1200" dirty="0"/>
              <a:t>为常染色体隐性遗传。如食用普通食物，体内将大量累积，进而产生高苯丙氨酸血症症状血液中高浓度苯丙氨酸会对中枢神经系统造成不可逆损伤，使患者产生智力低下、自闭症、癫痫、运动障碍等临床症状。如果该病得不到及时治疗，会对患者中枢神经系统造成严重的损伤。目前多次出现全国断货、断供状态，这对中国患者的用药可及性造成了严重影响。服用本品的多为幼儿和未成年人，断药将直接影响智力和身体发育。我国</a:t>
            </a:r>
            <a:r>
              <a:rPr lang="en-US" altLang="zh-CN" sz="1200" dirty="0"/>
              <a:t>1985—2011</a:t>
            </a:r>
            <a:r>
              <a:rPr lang="zh-CN" altLang="en-US" sz="1200" dirty="0"/>
              <a:t>年</a:t>
            </a:r>
            <a:r>
              <a:rPr lang="en-US" altLang="zh-CN" sz="1200" dirty="0"/>
              <a:t>3500</a:t>
            </a:r>
            <a:r>
              <a:rPr lang="zh-CN" altLang="en-US" sz="1200" dirty="0"/>
              <a:t>万新生儿筛查资料显示，发病率为</a:t>
            </a:r>
            <a:r>
              <a:rPr lang="en-US" altLang="zh-CN" sz="1200" dirty="0"/>
              <a:t>1︰10397</a:t>
            </a:r>
            <a:r>
              <a:rPr lang="zh-CN" altLang="en-US" sz="1200" dirty="0"/>
              <a:t>。</a:t>
            </a:r>
            <a:r>
              <a:rPr lang="en-US" altLang="zh-CN" sz="1200" dirty="0"/>
              <a:t>2000—2007</a:t>
            </a:r>
            <a:r>
              <a:rPr lang="zh-CN" altLang="en-US" sz="1200" dirty="0"/>
              <a:t>年我国新生儿筛查资料显示，</a:t>
            </a:r>
            <a:r>
              <a:rPr lang="en-US" altLang="zh-CN" sz="1200" dirty="0"/>
              <a:t>HPA</a:t>
            </a:r>
            <a:r>
              <a:rPr lang="zh-CN" altLang="en-US" sz="1200" dirty="0"/>
              <a:t>中</a:t>
            </a:r>
            <a:r>
              <a:rPr lang="en-US" altLang="zh-CN" sz="1200" dirty="0"/>
              <a:t>12.9</a:t>
            </a:r>
            <a:r>
              <a:rPr lang="zh-CN" altLang="en-US" sz="1200" dirty="0"/>
              <a:t>％为</a:t>
            </a:r>
            <a:r>
              <a:rPr lang="en-US" altLang="zh-CN" sz="1200" dirty="0"/>
              <a:t>BH4D</a:t>
            </a:r>
            <a:r>
              <a:rPr lang="zh-CN" altLang="en-US" sz="1200" dirty="0"/>
              <a:t>，并存在显著的地域差异，南部地区</a:t>
            </a:r>
            <a:r>
              <a:rPr lang="en-US" altLang="zh-CN" sz="1200" dirty="0"/>
              <a:t>BH4D</a:t>
            </a:r>
            <a:r>
              <a:rPr lang="zh-CN" altLang="en-US" sz="1200" dirty="0"/>
              <a:t>发病率较高。</a:t>
            </a: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2.</a:t>
            </a:r>
            <a:r>
              <a:rPr lang="zh-CN" altLang="en-US" sz="2400" b="1" dirty="0">
                <a:solidFill>
                  <a:srgbClr val="2E75B6"/>
                </a:solidFill>
                <a:latin typeface="微软雅黑" panose="020B0503020204020204" pitchFamily="34" charset="-122"/>
                <a:ea typeface="微软雅黑" panose="020B0503020204020204" pitchFamily="34" charset="-122"/>
              </a:rPr>
              <a:t> 安全性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64083" y="1511841"/>
            <a:ext cx="8957972" cy="45323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fontAlgn="auto">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不良反应情况：</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免疫系统疾病 </a:t>
            </a:r>
            <a:r>
              <a:rPr lang="zh-CN" altLang="en-US" sz="1400" dirty="0">
                <a:solidFill>
                  <a:srgbClr val="333333"/>
                </a:solidFill>
                <a:latin typeface="微软雅黑" panose="020B0503020204020204" pitchFamily="34" charset="-122"/>
                <a:ea typeface="微软雅黑" panose="020B0503020204020204" pitchFamily="34" charset="-122"/>
              </a:rPr>
              <a:t>                        未知：超敏反应（包括严重的过敏反应）和皮疹</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代谢和营养疾病</a:t>
            </a:r>
            <a:r>
              <a:rPr lang="zh-CN" altLang="en-US" sz="1400" dirty="0">
                <a:solidFill>
                  <a:srgbClr val="333333"/>
                </a:solidFill>
                <a:latin typeface="微软雅黑" panose="020B0503020204020204" pitchFamily="34" charset="-122"/>
                <a:ea typeface="微软雅黑" panose="020B0503020204020204" pitchFamily="34" charset="-122"/>
              </a:rPr>
              <a:t>                      常见：低苯丙氨酸血症</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神经系统疾病 </a:t>
            </a:r>
            <a:r>
              <a:rPr lang="zh-CN" altLang="en-US" sz="1400" dirty="0">
                <a:solidFill>
                  <a:srgbClr val="333333"/>
                </a:solidFill>
                <a:latin typeface="微软雅黑" panose="020B0503020204020204" pitchFamily="34" charset="-122"/>
                <a:ea typeface="微软雅黑" panose="020B0503020204020204" pitchFamily="34" charset="-122"/>
              </a:rPr>
              <a:t>                        十分常见：头痛。</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呼吸系统、胸部和纵隔疾病</a:t>
            </a:r>
            <a:r>
              <a:rPr lang="zh-CN" altLang="en-US" sz="1400" dirty="0">
                <a:solidFill>
                  <a:srgbClr val="333333"/>
                </a:solidFill>
                <a:latin typeface="微软雅黑" panose="020B0503020204020204" pitchFamily="34" charset="-122"/>
                <a:ea typeface="微软雅黑" panose="020B0503020204020204" pitchFamily="34" charset="-122"/>
              </a:rPr>
              <a:t>     十分常见：流涕    常见：咽喉疼痛、鼻塞、咳嗽</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胃肠疾病 </a:t>
            </a:r>
            <a:r>
              <a:rPr lang="zh-CN" altLang="en-US" sz="1400" dirty="0">
                <a:solidFill>
                  <a:srgbClr val="333333"/>
                </a:solidFill>
                <a:latin typeface="微软雅黑" panose="020B0503020204020204" pitchFamily="34" charset="-122"/>
                <a:ea typeface="微软雅黑" panose="020B0503020204020204" pitchFamily="34" charset="-122"/>
              </a:rPr>
              <a:t>                                常见：腹泻、呕吐、腹痛、消化不良、恶心    未知：胃炎、食管炎</a:t>
            </a:r>
          </a:p>
          <a:p>
            <a:pPr marL="742950" lvl="1" indent="-285750" fontAlgn="auto">
              <a:lnSpc>
                <a:spcPct val="150000"/>
              </a:lnSpc>
              <a:buFont typeface="Arial" panose="020B0604020202020204" pitchFamily="34" charset="0"/>
              <a:buChar char="•"/>
            </a:pPr>
            <a:r>
              <a:rPr lang="zh-CN" altLang="en-US" sz="1400" u="sng" dirty="0">
                <a:solidFill>
                  <a:srgbClr val="333333"/>
                </a:solidFill>
                <a:latin typeface="微软雅黑" panose="020B0503020204020204" pitchFamily="34" charset="-122"/>
                <a:ea typeface="微软雅黑" panose="020B0503020204020204" pitchFamily="34" charset="-122"/>
              </a:rPr>
              <a:t>儿童  </a:t>
            </a:r>
            <a:r>
              <a:rPr lang="zh-CN" altLang="en-US" sz="1400" dirty="0">
                <a:solidFill>
                  <a:srgbClr val="333333"/>
                </a:solidFill>
                <a:latin typeface="微软雅黑" panose="020B0503020204020204" pitchFamily="34" charset="-122"/>
                <a:ea typeface="微软雅黑" panose="020B0503020204020204" pitchFamily="34" charset="-122"/>
              </a:rPr>
              <a:t>                                     儿童不良反应的频率、类型和严重程度与成人数据非常接近。</a:t>
            </a:r>
            <a:endParaRPr lang="en-US" altLang="zh-CN" sz="1400" dirty="0">
              <a:solidFill>
                <a:srgbClr val="333333"/>
              </a:solidFill>
              <a:latin typeface="微软雅黑" panose="020B0503020204020204" pitchFamily="34" charset="-122"/>
              <a:ea typeface="微软雅黑" panose="020B0503020204020204" pitchFamily="34" charset="-122"/>
            </a:endParaRPr>
          </a:p>
          <a:p>
            <a:pPr marL="742950" lvl="1" indent="-285750" fontAlgn="auto">
              <a:lnSpc>
                <a:spcPct val="150000"/>
              </a:lnSpc>
              <a:buFont typeface="Arial" panose="020B0604020202020204" pitchFamily="34" charset="0"/>
              <a:buChar char="•"/>
            </a:pPr>
            <a:endParaRPr lang="zh-CN" altLang="en-US" sz="1400" dirty="0">
              <a:solidFill>
                <a:srgbClr val="333333"/>
              </a:solidFill>
              <a:latin typeface="微软雅黑" panose="020B0503020204020204" pitchFamily="34" charset="-122"/>
              <a:ea typeface="微软雅黑" panose="020B0503020204020204" pitchFamily="34" charset="-122"/>
            </a:endParaRPr>
          </a:p>
          <a:p>
            <a:pPr marL="342900" lvl="0" indent="-342900">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与目录内同治疗领域药品安全性方面的主要优势</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lvl="0">
              <a:lnSpc>
                <a:spcPct val="150000"/>
              </a:lnSpc>
            </a:pPr>
            <a:r>
              <a:rPr lang="zh-CN" altLang="en-US" sz="1400" dirty="0">
                <a:latin typeface="微软雅黑" panose="020B0503020204020204" pitchFamily="34" charset="-122"/>
                <a:ea typeface="微软雅黑" panose="020B0503020204020204" pitchFamily="34" charset="-122"/>
              </a:rPr>
              <a:t>         对</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反应型</a:t>
            </a:r>
            <a:r>
              <a:rPr lang="en-US" altLang="zh-CN" sz="1400" dirty="0">
                <a:latin typeface="微软雅黑" panose="020B0503020204020204" pitchFamily="34" charset="-122"/>
                <a:ea typeface="微软雅黑" panose="020B0503020204020204" pitchFamily="34" charset="-122"/>
              </a:rPr>
              <a:t>PKU</a:t>
            </a:r>
            <a:r>
              <a:rPr lang="zh-CN" altLang="en-US" sz="1400" dirty="0">
                <a:latin typeface="微软雅黑" panose="020B0503020204020204" pitchFamily="34" charset="-122"/>
                <a:ea typeface="微软雅黑" panose="020B0503020204020204" pitchFamily="34" charset="-122"/>
              </a:rPr>
              <a:t>患儿，尤其是饮食治疗依从性差者，国外报道口服</a:t>
            </a:r>
            <a:r>
              <a:rPr lang="en-US" altLang="zh-CN" sz="1400" dirty="0">
                <a:latin typeface="微软雅黑" panose="020B0503020204020204" pitchFamily="34" charset="-122"/>
                <a:ea typeface="微软雅黑" panose="020B0503020204020204" pitchFamily="34" charset="-122"/>
              </a:rPr>
              <a:t>BH45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20mg/</a:t>
            </a:r>
            <a:r>
              <a:rPr lang="zh-CN" altLang="en-US" sz="1400" dirty="0">
                <a:latin typeface="微软雅黑" panose="020B0503020204020204" pitchFamily="34" charset="-122"/>
                <a:ea typeface="微软雅黑" panose="020B0503020204020204" pitchFamily="34" charset="-122"/>
              </a:rPr>
              <a:t>（</a:t>
            </a:r>
            <a:r>
              <a:rPr lang="en-US" altLang="zh-CN" sz="1400" dirty="0" err="1">
                <a:latin typeface="微软雅黑" panose="020B0503020204020204" pitchFamily="34" charset="-122"/>
                <a:ea typeface="微软雅黑" panose="020B0503020204020204" pitchFamily="34" charset="-122"/>
              </a:rPr>
              <a:t>kg·d</a:t>
            </a:r>
            <a:r>
              <a:rPr lang="zh-CN" altLang="en-US" sz="1400" dirty="0">
                <a:latin typeface="微软雅黑" panose="020B0503020204020204" pitchFamily="34" charset="-122"/>
                <a:ea typeface="微软雅黑" panose="020B0503020204020204" pitchFamily="34" charset="-122"/>
              </a:rPr>
              <a:t>），分</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次，或联合低</a:t>
            </a:r>
            <a:r>
              <a:rPr lang="en-US" altLang="zh-CN" sz="1400" dirty="0" err="1">
                <a:latin typeface="微软雅黑" panose="020B0503020204020204" pitchFamily="34" charset="-122"/>
                <a:ea typeface="微软雅黑" panose="020B0503020204020204" pitchFamily="34" charset="-122"/>
              </a:rPr>
              <a:t>Phe</a:t>
            </a:r>
            <a:r>
              <a:rPr lang="zh-CN" altLang="en-US" sz="1400" dirty="0">
                <a:latin typeface="微软雅黑" panose="020B0503020204020204" pitchFamily="34" charset="-122"/>
                <a:ea typeface="微软雅黑" panose="020B0503020204020204" pitchFamily="34" charset="-122"/>
              </a:rPr>
              <a:t>饮食，可提高患儿对</a:t>
            </a:r>
            <a:r>
              <a:rPr lang="en-US" altLang="zh-CN" sz="1400" dirty="0" err="1">
                <a:latin typeface="微软雅黑" panose="020B0503020204020204" pitchFamily="34" charset="-122"/>
                <a:ea typeface="微软雅黑" panose="020B0503020204020204" pitchFamily="34" charset="-122"/>
              </a:rPr>
              <a:t>Phe</a:t>
            </a:r>
            <a:r>
              <a:rPr lang="zh-CN" altLang="en-US" sz="1400" dirty="0">
                <a:latin typeface="微软雅黑" panose="020B0503020204020204" pitchFamily="34" charset="-122"/>
                <a:ea typeface="微软雅黑" panose="020B0503020204020204" pitchFamily="34" charset="-122"/>
              </a:rPr>
              <a:t>的耐受量，适当增加天然蛋白质摄入，改善生活质量及营养状况。</a:t>
            </a:r>
            <a:endParaRPr lang="en-US" altLang="zh-CN" sz="1400" dirty="0">
              <a:latin typeface="微软雅黑" panose="020B0503020204020204" pitchFamily="34" charset="-122"/>
              <a:ea typeface="微软雅黑" panose="020B0503020204020204" pitchFamily="34" charset="-122"/>
            </a:endParaRPr>
          </a:p>
          <a:p>
            <a:pPr lvl="0">
              <a:lnSpc>
                <a:spcPct val="150000"/>
              </a:lnSpc>
            </a:pPr>
            <a:r>
              <a:rPr lang="zh-CN" altLang="en-US" sz="1400" dirty="0">
                <a:latin typeface="微软雅黑" panose="020B0503020204020204" pitchFamily="34" charset="-122"/>
                <a:ea typeface="微软雅黑" panose="020B0503020204020204" pitchFamily="34" charset="-122"/>
              </a:rPr>
              <a:t>         沙丙蝶呤在现实环境中接受治疗的日本患者中似乎具有良好的耐受性和高度有效，包括那些在</a:t>
            </a:r>
            <a:r>
              <a:rPr lang="en-US" altLang="zh-CN" sz="1400" dirty="0">
                <a:latin typeface="微软雅黑" panose="020B0503020204020204" pitchFamily="34" charset="-122"/>
                <a:ea typeface="微软雅黑" panose="020B0503020204020204" pitchFamily="34" charset="-122"/>
              </a:rPr>
              <a:t>&lt;4</a:t>
            </a:r>
            <a:r>
              <a:rPr lang="zh-CN" altLang="en-US" sz="1400" dirty="0">
                <a:latin typeface="微软雅黑" panose="020B0503020204020204" pitchFamily="34" charset="-122"/>
                <a:ea typeface="微软雅黑" panose="020B0503020204020204" pitchFamily="34" charset="-122"/>
              </a:rPr>
              <a:t>岁开始治疗的患者和孕妇。</a:t>
            </a:r>
            <a:endParaRPr lang="en-US" altLang="zh-CN" sz="1400" dirty="0">
              <a:solidFill>
                <a:srgbClr val="333333"/>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3.</a:t>
            </a:r>
            <a:r>
              <a:rPr lang="zh-CN" altLang="en-US" sz="2400" b="1" dirty="0">
                <a:solidFill>
                  <a:srgbClr val="2E75B6"/>
                </a:solidFill>
                <a:latin typeface="微软雅黑" panose="020B0503020204020204" pitchFamily="34" charset="-122"/>
                <a:ea typeface="微软雅黑" panose="020B0503020204020204" pitchFamily="34" charset="-122"/>
              </a:rPr>
              <a:t> 有效性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048888" y="1059695"/>
            <a:ext cx="10143112" cy="68814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临床试验和真实世界中，与对照药品疗效相比较该药品的主要优势和不足</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p>
          <a:p>
            <a:pPr>
              <a:lnSpc>
                <a:spcPct val="150000"/>
              </a:lnSpc>
            </a:pPr>
            <a:r>
              <a:rPr lang="en-US" altLang="zh-CN" sz="1400" dirty="0">
                <a:latin typeface="微软雅黑" panose="020B0503020204020204" pitchFamily="34" charset="-122"/>
                <a:ea typeface="微软雅黑" panose="020B0503020204020204" pitchFamily="34" charset="-122"/>
              </a:rPr>
              <a:t>1.BH</a:t>
            </a:r>
            <a:r>
              <a:rPr lang="en-US" altLang="zh-CN" sz="1400" baseline="-250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治疗患者</a:t>
            </a:r>
            <a:r>
              <a:rPr lang="en-US" altLang="zh-CN" sz="1400" dirty="0" err="1">
                <a:latin typeface="微软雅黑" panose="020B0503020204020204" pitchFamily="34" charset="-122"/>
                <a:ea typeface="微软雅黑" panose="020B0503020204020204" pitchFamily="34" charset="-122"/>
              </a:rPr>
              <a:t>Phe</a:t>
            </a:r>
            <a:r>
              <a:rPr lang="zh-CN" altLang="en-US" sz="1400" dirty="0">
                <a:latin typeface="微软雅黑" panose="020B0503020204020204" pitchFamily="34" charset="-122"/>
                <a:ea typeface="微软雅黑" panose="020B0503020204020204" pitchFamily="34" charset="-122"/>
              </a:rPr>
              <a:t>代谢控制情况相对优于饮食疗法。</a:t>
            </a:r>
            <a:endParaRPr lang="en-US" altLang="zh-CN" sz="1400" dirty="0">
              <a:latin typeface="微软雅黑" panose="020B0503020204020204" pitchFamily="34" charset="-122"/>
              <a:ea typeface="微软雅黑" panose="020B0503020204020204" pitchFamily="34" charset="-122"/>
            </a:endParaRPr>
          </a:p>
          <a:p>
            <a:pPr>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四氢生物蝶呤作为苯丙氨酸羟化酶的辅助因子</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能够显著降低</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缺乏型和对</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治疗产生反应的</a:t>
            </a:r>
            <a:r>
              <a:rPr lang="en-US" altLang="zh-CN" sz="1400" dirty="0">
                <a:latin typeface="微软雅黑" panose="020B0503020204020204" pitchFamily="34" charset="-122"/>
                <a:ea typeface="微软雅黑" panose="020B0503020204020204" pitchFamily="34" charset="-122"/>
              </a:rPr>
              <a:t>PAH</a:t>
            </a:r>
            <a:r>
              <a:rPr lang="zh-CN" altLang="en-US" sz="1400" dirty="0">
                <a:latin typeface="微软雅黑" panose="020B0503020204020204" pitchFamily="34" charset="-122"/>
                <a:ea typeface="微软雅黑" panose="020B0503020204020204" pitchFamily="34" charset="-122"/>
              </a:rPr>
              <a:t>缺乏型患者体内苯丙氨酸浓度。</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疗法对于</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反应型</a:t>
            </a:r>
            <a:r>
              <a:rPr lang="en-US" altLang="zh-CN" sz="1400" dirty="0">
                <a:latin typeface="微软雅黑" panose="020B0503020204020204" pitchFamily="34" charset="-122"/>
                <a:ea typeface="微软雅黑" panose="020B0503020204020204" pitchFamily="34" charset="-122"/>
              </a:rPr>
              <a:t>PKU</a:t>
            </a:r>
            <a:r>
              <a:rPr lang="zh-CN" altLang="en-US" sz="1400" dirty="0">
                <a:latin typeface="微软雅黑" panose="020B0503020204020204" pitchFamily="34" charset="-122"/>
                <a:ea typeface="微软雅黑" panose="020B0503020204020204" pitchFamily="34" charset="-122"/>
              </a:rPr>
              <a:t>尤其是</a:t>
            </a:r>
            <a:r>
              <a:rPr lang="en-US" altLang="zh-CN" sz="1400" dirty="0">
                <a:latin typeface="微软雅黑" panose="020B0503020204020204" pitchFamily="34" charset="-122"/>
                <a:ea typeface="微软雅黑" panose="020B0503020204020204" pitchFamily="34" charset="-122"/>
              </a:rPr>
              <a:t>BH4</a:t>
            </a:r>
            <a:r>
              <a:rPr lang="zh-CN" altLang="en-US" sz="1400" dirty="0">
                <a:latin typeface="微软雅黑" panose="020B0503020204020204" pitchFamily="34" charset="-122"/>
                <a:ea typeface="微软雅黑" panose="020B0503020204020204" pitchFamily="34" charset="-122"/>
              </a:rPr>
              <a:t>缺乏型</a:t>
            </a:r>
            <a:r>
              <a:rPr lang="en-US" altLang="zh-CN" sz="1400" dirty="0">
                <a:latin typeface="微软雅黑" panose="020B0503020204020204" pitchFamily="34" charset="-122"/>
                <a:ea typeface="微软雅黑" panose="020B0503020204020204" pitchFamily="34" charset="-122"/>
              </a:rPr>
              <a:t>PKU</a:t>
            </a:r>
            <a:r>
              <a:rPr lang="zh-CN" altLang="en-US" sz="1400" dirty="0">
                <a:latin typeface="微软雅黑" panose="020B0503020204020204" pitchFamily="34" charset="-122"/>
                <a:ea typeface="微软雅黑" panose="020B0503020204020204" pitchFamily="34" charset="-122"/>
              </a:rPr>
              <a:t>具有很好的疗效</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且无不良反应。该法不仅能增加患者对苯丙氨酸的耐受性</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而且可降低患者对饮食疗法的遵循性</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从而提高患者的生活质量。</a:t>
            </a:r>
            <a:r>
              <a:rPr lang="en-US" altLang="zh-CN" sz="1400" dirty="0">
                <a:latin typeface="微软雅黑" panose="020B0503020204020204" pitchFamily="34" charset="-122"/>
                <a:ea typeface="微软雅黑" panose="020B0503020204020204" pitchFamily="34" charset="-122"/>
                <a:sym typeface="+mn-ea"/>
              </a:rPr>
              <a:t> </a:t>
            </a:r>
          </a:p>
          <a:p>
            <a:pPr>
              <a:lnSpc>
                <a:spcPct val="150000"/>
              </a:lnSpc>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临床指南</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诊疗规范推荐情况</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p>
          <a:p>
            <a:pPr>
              <a:lnSpc>
                <a:spcPct val="150000"/>
              </a:lnSpc>
            </a:pP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四氢蝶呤（</a:t>
            </a:r>
            <a:r>
              <a:rPr lang="en-US" altLang="zh-CN" dirty="0">
                <a:latin typeface="微软雅黑" panose="020B0503020204020204" pitchFamily="34" charset="-122"/>
                <a:ea typeface="微软雅黑" panose="020B0503020204020204" pitchFamily="34" charset="-122"/>
              </a:rPr>
              <a:t>BH</a:t>
            </a:r>
            <a:r>
              <a:rPr lang="en-US" altLang="zh-CN" baseline="-25000"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）缺乏症的诊断和治疗共识指南（</a:t>
            </a:r>
            <a:r>
              <a:rPr lang="en-US" altLang="zh-CN" dirty="0">
                <a:latin typeface="微软雅黑" panose="020B0503020204020204" pitchFamily="34" charset="-122"/>
                <a:ea typeface="微软雅黑" panose="020B0503020204020204" pitchFamily="34" charset="-122"/>
              </a:rPr>
              <a:t>2020</a:t>
            </a:r>
            <a:r>
              <a:rPr lang="zh-CN" altLang="en-US" dirty="0">
                <a:latin typeface="微软雅黑" panose="020B0503020204020204" pitchFamily="34" charset="-122"/>
                <a:ea typeface="微软雅黑" panose="020B0503020204020204" pitchFamily="34" charset="-122"/>
              </a:rPr>
              <a:t>年</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rPr>
              <a:t>》</a:t>
            </a:r>
          </a:p>
          <a:p>
            <a:pPr marL="285750" indent="-285750">
              <a:lnSpc>
                <a:spcPct val="150000"/>
              </a:lnSpc>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rPr>
              <a:t>一线治疗：</a:t>
            </a:r>
            <a:r>
              <a:rPr lang="en-US" altLang="zh-CN" sz="1400" dirty="0">
                <a:latin typeface="微软雅黑" panose="020B0503020204020204" pitchFamily="34" charset="-122"/>
                <a:ea typeface="微软雅黑" panose="020B0503020204020204" pitchFamily="34" charset="-122"/>
              </a:rPr>
              <a:t>BH</a:t>
            </a:r>
            <a:r>
              <a:rPr lang="en-US" altLang="zh-CN" sz="1400" baseline="-25000" dirty="0">
                <a:latin typeface="微软雅黑" panose="020B0503020204020204" pitchFamily="34" charset="-122"/>
                <a:ea typeface="微软雅黑" panose="020B0503020204020204" pitchFamily="34" charset="-122"/>
              </a:rPr>
              <a:t>4</a:t>
            </a:r>
            <a:r>
              <a:rPr lang="en-US" altLang="zh-CN" sz="1400" dirty="0">
                <a:latin typeface="微软雅黑" panose="020B0503020204020204" pitchFamily="34" charset="-122"/>
                <a:ea typeface="微软雅黑" panose="020B0503020204020204" pitchFamily="34" charset="-122"/>
              </a:rPr>
              <a:t>D</a:t>
            </a:r>
            <a:r>
              <a:rPr lang="zh-CN" altLang="en-US" sz="1400" dirty="0">
                <a:latin typeface="微软雅黑" panose="020B0503020204020204" pitchFamily="34" charset="-122"/>
                <a:ea typeface="微软雅黑" panose="020B0503020204020204" pitchFamily="34" charset="-122"/>
              </a:rPr>
              <a:t>患者的长期神经发育结局受早期开始有效治疗的影响很大，因此不能延迟治疗。根据对文献的评估，存在（维持）药物治疗的证据，包括剂量和副作用，用于减少苯丙氨酸的饮食，</a:t>
            </a:r>
            <a:r>
              <a:rPr lang="zh-CN" altLang="en-US" sz="1400" b="1" dirty="0">
                <a:solidFill>
                  <a:srgbClr val="FF0000"/>
                </a:solidFill>
                <a:latin typeface="微软雅黑" panose="020B0503020204020204" pitchFamily="34" charset="-122"/>
                <a:ea typeface="微软雅黑" panose="020B0503020204020204" pitchFamily="34" charset="-122"/>
              </a:rPr>
              <a:t>盐酸沙丙蝶呤</a:t>
            </a:r>
            <a:r>
              <a:rPr lang="zh-CN" altLang="en-US" sz="1400" dirty="0">
                <a:latin typeface="微软雅黑" panose="020B0503020204020204" pitchFamily="34" charset="-122"/>
                <a:ea typeface="微软雅黑" panose="020B0503020204020204" pitchFamily="34" charset="-122"/>
              </a:rPr>
              <a:t>，左旋多巴与外周</a:t>
            </a:r>
            <a:r>
              <a:rPr lang="en-US" altLang="zh-CN" sz="1400" dirty="0">
                <a:latin typeface="微软雅黑" panose="020B0503020204020204" pitchFamily="34" charset="-122"/>
                <a:ea typeface="微软雅黑" panose="020B0503020204020204" pitchFamily="34" charset="-122"/>
              </a:rPr>
              <a:t>DC</a:t>
            </a:r>
            <a:r>
              <a:rPr lang="zh-CN" altLang="en-US" sz="1400" dirty="0">
                <a:latin typeface="微软雅黑" panose="020B0503020204020204" pitchFamily="34" charset="-122"/>
                <a:ea typeface="微软雅黑" panose="020B0503020204020204" pitchFamily="34" charset="-122"/>
              </a:rPr>
              <a:t>抑制剂（卡比多巴或苄丝肼），</a:t>
            </a:r>
            <a:r>
              <a:rPr lang="en-US" altLang="zh-CN" sz="1400" dirty="0">
                <a:latin typeface="微软雅黑" panose="020B0503020204020204" pitchFamily="34" charset="-122"/>
                <a:ea typeface="微软雅黑" panose="020B0503020204020204" pitchFamily="34" charset="-122"/>
              </a:rPr>
              <a:t>5-HTP</a:t>
            </a:r>
            <a:r>
              <a:rPr lang="zh-CN" altLang="en-US" sz="1400" dirty="0">
                <a:latin typeface="微软雅黑" panose="020B0503020204020204" pitchFamily="34" charset="-122"/>
                <a:ea typeface="微软雅黑" panose="020B0503020204020204" pitchFamily="34" charset="-122"/>
              </a:rPr>
              <a:t>，亚叶酸，多巴胺激动剂（</a:t>
            </a:r>
            <a:r>
              <a:rPr lang="en-US" altLang="zh-CN" sz="1400" dirty="0">
                <a:latin typeface="微软雅黑" panose="020B0503020204020204" pitchFamily="34" charset="-122"/>
                <a:ea typeface="微软雅黑" panose="020B0503020204020204" pitchFamily="34" charset="-122"/>
              </a:rPr>
              <a:t>DA</a:t>
            </a:r>
            <a:r>
              <a:rPr lang="zh-CN" altLang="en-US" sz="1400" dirty="0">
                <a:latin typeface="微软雅黑" panose="020B0503020204020204" pitchFamily="34" charset="-122"/>
                <a:ea typeface="微软雅黑" panose="020B0503020204020204" pitchFamily="34" charset="-122"/>
              </a:rPr>
              <a:t>），选择性单胺氧化酶（</a:t>
            </a:r>
            <a:r>
              <a:rPr lang="en-US" altLang="zh-CN" sz="1400" dirty="0">
                <a:latin typeface="微软雅黑" panose="020B0503020204020204" pitchFamily="34" charset="-122"/>
                <a:ea typeface="微软雅黑" panose="020B0503020204020204" pitchFamily="34" charset="-122"/>
              </a:rPr>
              <a:t>MAO</a:t>
            </a:r>
            <a:r>
              <a:rPr lang="zh-CN" altLang="en-US" sz="1400" dirty="0">
                <a:latin typeface="微软雅黑" panose="020B0503020204020204" pitchFamily="34" charset="-122"/>
                <a:ea typeface="微软雅黑" panose="020B0503020204020204" pitchFamily="34" charset="-122"/>
              </a:rPr>
              <a:t>）抑制剂（</a:t>
            </a:r>
            <a:r>
              <a:rPr lang="en-US" altLang="zh-CN" sz="1400" dirty="0">
                <a:latin typeface="微软雅黑" panose="020B0503020204020204" pitchFamily="34" charset="-122"/>
                <a:ea typeface="微软雅黑" panose="020B0503020204020204" pitchFamily="34" charset="-122"/>
              </a:rPr>
              <a:t>MAO-I</a:t>
            </a:r>
            <a:r>
              <a:rPr lang="zh-CN" altLang="en-US" sz="1400" dirty="0">
                <a:latin typeface="微软雅黑" panose="020B0503020204020204" pitchFamily="34" charset="-122"/>
                <a:ea typeface="微软雅黑" panose="020B0503020204020204" pitchFamily="34" charset="-122"/>
              </a:rPr>
              <a:t>），抗胆碱能药物，儿茶酚</a:t>
            </a:r>
            <a:r>
              <a:rPr lang="en-US" altLang="zh-CN" sz="1400" dirty="0">
                <a:latin typeface="微软雅黑" panose="020B0503020204020204" pitchFamily="34" charset="-122"/>
                <a:ea typeface="微软雅黑" panose="020B0503020204020204" pitchFamily="34" charset="-122"/>
              </a:rPr>
              <a:t>-O-</a:t>
            </a:r>
            <a:r>
              <a:rPr lang="zh-CN" altLang="en-US" sz="1400" dirty="0">
                <a:latin typeface="微软雅黑" panose="020B0503020204020204" pitchFamily="34" charset="-122"/>
                <a:ea typeface="微软雅黑" panose="020B0503020204020204" pitchFamily="34" charset="-122"/>
              </a:rPr>
              <a:t>甲基转移酶（</a:t>
            </a:r>
            <a:r>
              <a:rPr lang="en-US" altLang="zh-CN" sz="1400" dirty="0">
                <a:latin typeface="微软雅黑" panose="020B0503020204020204" pitchFamily="34" charset="-122"/>
                <a:ea typeface="微软雅黑" panose="020B0503020204020204" pitchFamily="34" charset="-122"/>
              </a:rPr>
              <a:t>COMT</a:t>
            </a:r>
            <a:r>
              <a:rPr lang="zh-CN" altLang="en-US" sz="1400" dirty="0">
                <a:latin typeface="微软雅黑" panose="020B0503020204020204" pitchFamily="34" charset="-122"/>
                <a:ea typeface="微软雅黑" panose="020B0503020204020204" pitchFamily="34" charset="-122"/>
              </a:rPr>
              <a:t>）抑制剂，选择性</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羟色胺再摄取抑制剂（</a:t>
            </a:r>
            <a:r>
              <a:rPr lang="en-US" altLang="zh-CN" sz="1400" dirty="0">
                <a:latin typeface="微软雅黑" panose="020B0503020204020204" pitchFamily="34" charset="-122"/>
                <a:ea typeface="微软雅黑" panose="020B0503020204020204" pitchFamily="34" charset="-122"/>
              </a:rPr>
              <a:t>SSRIs</a:t>
            </a:r>
            <a:r>
              <a:rPr lang="zh-CN" altLang="en-US" sz="1400" dirty="0">
                <a:latin typeface="微软雅黑" panose="020B0503020204020204" pitchFamily="34" charset="-122"/>
                <a:ea typeface="微软雅黑" panose="020B0503020204020204" pitchFamily="34" charset="-122"/>
              </a:rPr>
              <a:t>），苯二氮卓类药物，褪黑激素，和肉毒杆菌毒素注射。</a:t>
            </a:r>
            <a:endParaRPr lang="en-US" altLang="zh-CN" sz="1400" dirty="0">
              <a:latin typeface="微软雅黑" panose="020B0503020204020204" pitchFamily="34" charset="-122"/>
              <a:ea typeface="微软雅黑" panose="020B0503020204020204" pitchFamily="34" charset="-122"/>
            </a:endParaRPr>
          </a:p>
          <a:p>
            <a:pPr>
              <a:lnSpc>
                <a:spcPct val="150000"/>
              </a:lnSpc>
            </a:pP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治疗</a:t>
            </a:r>
            <a:r>
              <a:rPr lang="en-US" altLang="zh-CN" dirty="0">
                <a:latin typeface="微软雅黑" panose="020B0503020204020204" pitchFamily="34" charset="-122"/>
                <a:ea typeface="微软雅黑" panose="020B0503020204020204" pitchFamily="34" charset="-122"/>
              </a:rPr>
              <a:t>0-4</a:t>
            </a:r>
            <a:r>
              <a:rPr lang="zh-CN" altLang="en-US" dirty="0">
                <a:latin typeface="微软雅黑" panose="020B0503020204020204" pitchFamily="34" charset="-122"/>
                <a:ea typeface="微软雅黑" panose="020B0503020204020204" pitchFamily="34" charset="-122"/>
              </a:rPr>
              <a:t>岁患者高苯丙氨酸血症的诊断和治疗建议（</a:t>
            </a:r>
            <a:r>
              <a:rPr lang="en-US" altLang="zh-CN" dirty="0">
                <a:latin typeface="微软雅黑" panose="020B0503020204020204" pitchFamily="34" charset="-122"/>
                <a:ea typeface="微软雅黑" panose="020B0503020204020204" pitchFamily="34" charset="-122"/>
              </a:rPr>
              <a:t>2018</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rPr>
              <a:t>与单纯的饮食限制相比，从小用盐酸沙丙蝶呤治疗苯丙酮尿症（</a:t>
            </a:r>
            <a:r>
              <a:rPr lang="en-US" altLang="zh-CN" sz="1400" dirty="0">
                <a:latin typeface="微软雅黑" panose="020B0503020204020204" pitchFamily="34" charset="-122"/>
                <a:ea typeface="微软雅黑" panose="020B0503020204020204" pitchFamily="34" charset="-122"/>
              </a:rPr>
              <a:t>PKU</a:t>
            </a:r>
            <a:r>
              <a:rPr lang="zh-CN" altLang="en-US" sz="1400" dirty="0">
                <a:latin typeface="微软雅黑" panose="020B0503020204020204" pitchFamily="34" charset="-122"/>
                <a:ea typeface="微软雅黑" panose="020B0503020204020204" pitchFamily="34" charset="-122"/>
              </a:rPr>
              <a:t>）对患者来说有很多优势。因此，欧盟对沙丙蝶呤的批准于</a:t>
            </a:r>
            <a:r>
              <a:rPr lang="en-US" altLang="zh-CN" sz="1400" dirty="0">
                <a:latin typeface="微软雅黑" panose="020B0503020204020204" pitchFamily="34" charset="-122"/>
                <a:ea typeface="微软雅黑" panose="020B0503020204020204" pitchFamily="34" charset="-122"/>
              </a:rPr>
              <a:t>2015</a:t>
            </a:r>
            <a:r>
              <a:rPr lang="zh-CN" altLang="en-US" sz="1400" dirty="0">
                <a:latin typeface="微软雅黑" panose="020B0503020204020204" pitchFamily="34" charset="-122"/>
                <a:ea typeface="微软雅黑" panose="020B0503020204020204" pitchFamily="34" charset="-122"/>
              </a:rPr>
              <a:t>年扩大到包括</a:t>
            </a:r>
            <a:r>
              <a:rPr lang="en-US" altLang="zh-CN" sz="1400" dirty="0">
                <a:latin typeface="微软雅黑" panose="020B0503020204020204" pitchFamily="34" charset="-122"/>
                <a:ea typeface="微软雅黑" panose="020B0503020204020204" pitchFamily="34" charset="-122"/>
              </a:rPr>
              <a:t>0-4</a:t>
            </a:r>
            <a:r>
              <a:rPr lang="zh-CN" altLang="en-US" sz="1400" dirty="0">
                <a:latin typeface="微软雅黑" panose="020B0503020204020204" pitchFamily="34" charset="-122"/>
                <a:ea typeface="微软雅黑" panose="020B0503020204020204" pitchFamily="34" charset="-122"/>
              </a:rPr>
              <a:t>岁的患者，使治疗年龄范围与美国一致，并为对沙丙蝶呤治疗有反应或部分反应的</a:t>
            </a:r>
            <a:r>
              <a:rPr lang="en-US" altLang="zh-CN" sz="1400" dirty="0">
                <a:latin typeface="微软雅黑" panose="020B0503020204020204" pitchFamily="34" charset="-122"/>
                <a:ea typeface="微软雅黑" panose="020B0503020204020204" pitchFamily="34" charset="-122"/>
              </a:rPr>
              <a:t>PKU</a:t>
            </a:r>
            <a:r>
              <a:rPr lang="zh-CN" altLang="en-US" sz="1400" dirty="0">
                <a:latin typeface="微软雅黑" panose="020B0503020204020204" pitchFamily="34" charset="-122"/>
                <a:ea typeface="微软雅黑" panose="020B0503020204020204" pitchFamily="34" charset="-122"/>
              </a:rPr>
              <a:t>患者提供了额外的治疗选择。</a:t>
            </a:r>
            <a:endParaRPr lang="en-US" altLang="zh-CN" sz="1400" dirty="0">
              <a:latin typeface="微软雅黑" panose="020B0503020204020204" pitchFamily="34" charset="-122"/>
              <a:ea typeface="微软雅黑" panose="020B0503020204020204" pitchFamily="34" charset="-122"/>
            </a:endParaRPr>
          </a:p>
          <a:p>
            <a:pPr>
              <a:lnSpc>
                <a:spcPct val="150000"/>
              </a:lnSpc>
            </a:pP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a:lnSpc>
                <a:spcPct val="150000"/>
              </a:lnSpc>
            </a:pPr>
            <a:endParaRPr lang="en-US" altLang="zh-CN" sz="1600" dirty="0">
              <a:latin typeface="微软雅黑" panose="020B0503020204020204" pitchFamily="34" charset="-122"/>
              <a:ea typeface="微软雅黑" panose="020B0503020204020204" pitchFamily="34" charset="-122"/>
            </a:endParaRPr>
          </a:p>
          <a:p>
            <a:pPr lvl="0">
              <a:lnSpc>
                <a:spcPct val="150000"/>
              </a:lnSpc>
            </a:pP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1">
            <a:extLst>
              <a:ext uri="{FF2B5EF4-FFF2-40B4-BE49-F238E27FC236}">
                <a16:creationId xmlns:a16="http://schemas.microsoft.com/office/drawing/2014/main" id="{EFCED1CE-3744-86C6-81EF-AB31154D12F5}"/>
              </a:ext>
            </a:extLst>
          </p:cNvPr>
          <p:cNvSpPr txBox="1"/>
          <p:nvPr/>
        </p:nvSpPr>
        <p:spPr>
          <a:xfrm>
            <a:off x="1595854" y="1520816"/>
            <a:ext cx="10087097" cy="46161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57300" lvl="2" indent="-342900" fontAlgn="auto">
              <a:lnSpc>
                <a:spcPct val="200000"/>
              </a:lnSpc>
              <a:spcAft>
                <a:spcPts val="0"/>
              </a:spcAft>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主要创新点</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该创新带来的疗效或安全性方面的优势</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p>
          <a:p>
            <a:pPr marL="1200150" lvl="2" indent="-285750">
              <a:lnSpc>
                <a:spcPct val="20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rPr>
              <a:t>四氢生物蝶呤作为苯丙氨酸羟化酶的辅助因子</a:t>
            </a:r>
            <a:r>
              <a:rPr lang="en-US" altLang="zh-CN" sz="1400" b="1" dirty="0">
                <a:latin typeface="微软雅黑" panose="020B0503020204020204" pitchFamily="34" charset="-122"/>
                <a:ea typeface="微软雅黑" panose="020B0503020204020204" pitchFamily="34" charset="-122"/>
              </a:rPr>
              <a:t>, </a:t>
            </a:r>
            <a:r>
              <a:rPr lang="zh-CN" altLang="en-US" sz="1400" b="1" dirty="0">
                <a:latin typeface="微软雅黑" panose="020B0503020204020204" pitchFamily="34" charset="-122"/>
                <a:ea typeface="微软雅黑" panose="020B0503020204020204" pitchFamily="34" charset="-122"/>
              </a:rPr>
              <a:t>能够显著降低</a:t>
            </a:r>
            <a:r>
              <a:rPr lang="en-US" altLang="zh-CN" sz="1400" b="1" dirty="0">
                <a:latin typeface="微软雅黑" panose="020B0503020204020204" pitchFamily="34" charset="-122"/>
                <a:ea typeface="微软雅黑" panose="020B0503020204020204" pitchFamily="34" charset="-122"/>
              </a:rPr>
              <a:t>BH4</a:t>
            </a:r>
            <a:r>
              <a:rPr lang="zh-CN" altLang="en-US" sz="1400" b="1" dirty="0">
                <a:latin typeface="微软雅黑" panose="020B0503020204020204" pitchFamily="34" charset="-122"/>
                <a:ea typeface="微软雅黑" panose="020B0503020204020204" pitchFamily="34" charset="-122"/>
              </a:rPr>
              <a:t>缺乏型和对</a:t>
            </a:r>
            <a:r>
              <a:rPr lang="en-US" altLang="zh-CN" sz="1400" b="1" dirty="0">
                <a:latin typeface="微软雅黑" panose="020B0503020204020204" pitchFamily="34" charset="-122"/>
                <a:ea typeface="微软雅黑" panose="020B0503020204020204" pitchFamily="34" charset="-122"/>
              </a:rPr>
              <a:t>BH4</a:t>
            </a:r>
            <a:r>
              <a:rPr lang="zh-CN" altLang="en-US" sz="1400" b="1" dirty="0">
                <a:latin typeface="微软雅黑" panose="020B0503020204020204" pitchFamily="34" charset="-122"/>
                <a:ea typeface="微软雅黑" panose="020B0503020204020204" pitchFamily="34" charset="-122"/>
              </a:rPr>
              <a:t>治疗产生反应的</a:t>
            </a:r>
            <a:r>
              <a:rPr lang="en-US" altLang="zh-CN" sz="1400" b="1" dirty="0">
                <a:latin typeface="微软雅黑" panose="020B0503020204020204" pitchFamily="34" charset="-122"/>
                <a:ea typeface="微软雅黑" panose="020B0503020204020204" pitchFamily="34" charset="-122"/>
              </a:rPr>
              <a:t>PAH</a:t>
            </a:r>
            <a:r>
              <a:rPr lang="zh-CN" altLang="en-US" sz="1400" b="1" dirty="0">
                <a:latin typeface="微软雅黑" panose="020B0503020204020204" pitchFamily="34" charset="-122"/>
                <a:ea typeface="微软雅黑" panose="020B0503020204020204" pitchFamily="34" charset="-122"/>
              </a:rPr>
              <a:t>缺乏型患者体内苯丙氨酸浓度。</a:t>
            </a:r>
            <a:endParaRPr lang="en-US" altLang="zh-CN" sz="1400" b="1" dirty="0">
              <a:latin typeface="微软雅黑" panose="020B0503020204020204" pitchFamily="34" charset="-122"/>
              <a:ea typeface="微软雅黑" panose="020B0503020204020204" pitchFamily="34" charset="-122"/>
            </a:endParaRPr>
          </a:p>
          <a:p>
            <a:pPr marL="1200150" lvl="2" indent="-285750">
              <a:lnSpc>
                <a:spcPct val="20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rPr>
              <a:t>首个治疗苯丙酮尿症的特异性药物</a:t>
            </a:r>
            <a:endParaRPr lang="en-US" altLang="zh-CN" sz="1400" b="1" dirty="0">
              <a:latin typeface="微软雅黑" panose="020B0503020204020204" pitchFamily="34" charset="-122"/>
              <a:ea typeface="微软雅黑" panose="020B0503020204020204" pitchFamily="34" charset="-122"/>
            </a:endParaRPr>
          </a:p>
          <a:p>
            <a:pPr marL="1200150" lvl="2" indent="-285750">
              <a:lnSpc>
                <a:spcPct val="200000"/>
              </a:lnSpc>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rPr>
              <a:t>对</a:t>
            </a:r>
            <a:r>
              <a:rPr lang="en-US" altLang="zh-CN" sz="1400" b="1" dirty="0">
                <a:latin typeface="微软雅黑" panose="020B0503020204020204" pitchFamily="34" charset="-122"/>
                <a:ea typeface="微软雅黑" panose="020B0503020204020204" pitchFamily="34" charset="-122"/>
              </a:rPr>
              <a:t>BH4</a:t>
            </a:r>
            <a:r>
              <a:rPr lang="zh-CN" altLang="en-US" sz="1400" b="1" dirty="0">
                <a:latin typeface="微软雅黑" panose="020B0503020204020204" pitchFamily="34" charset="-122"/>
                <a:ea typeface="微软雅黑" panose="020B0503020204020204" pitchFamily="34" charset="-122"/>
              </a:rPr>
              <a:t>反应型</a:t>
            </a:r>
            <a:r>
              <a:rPr lang="en-US" altLang="zh-CN" sz="1400" b="1" dirty="0">
                <a:latin typeface="微软雅黑" panose="020B0503020204020204" pitchFamily="34" charset="-122"/>
                <a:ea typeface="微软雅黑" panose="020B0503020204020204" pitchFamily="34" charset="-122"/>
              </a:rPr>
              <a:t>PKU</a:t>
            </a:r>
            <a:r>
              <a:rPr lang="zh-CN" altLang="en-US" sz="1400" b="1" dirty="0">
                <a:latin typeface="微软雅黑" panose="020B0503020204020204" pitchFamily="34" charset="-122"/>
                <a:ea typeface="微软雅黑" panose="020B0503020204020204" pitchFamily="34" charset="-122"/>
              </a:rPr>
              <a:t>患儿，尤其是饮食治疗依从性差者，国外报道口服</a:t>
            </a:r>
            <a:r>
              <a:rPr lang="en-US" altLang="zh-CN" sz="1400" b="1" dirty="0">
                <a:latin typeface="微软雅黑" panose="020B0503020204020204" pitchFamily="34" charset="-122"/>
                <a:ea typeface="微软雅黑" panose="020B0503020204020204" pitchFamily="34" charset="-122"/>
              </a:rPr>
              <a:t>BH45</a:t>
            </a:r>
            <a:r>
              <a:rPr lang="zh-CN" altLang="en-US" sz="1400" b="1" dirty="0">
                <a:latin typeface="微软雅黑" panose="020B0503020204020204" pitchFamily="34" charset="-122"/>
                <a:ea typeface="微软雅黑" panose="020B0503020204020204" pitchFamily="34" charset="-122"/>
              </a:rPr>
              <a:t>～</a:t>
            </a:r>
            <a:r>
              <a:rPr lang="en-US" altLang="zh-CN" sz="1400" b="1" dirty="0">
                <a:latin typeface="微软雅黑" panose="020B0503020204020204" pitchFamily="34" charset="-122"/>
                <a:ea typeface="微软雅黑" panose="020B0503020204020204" pitchFamily="34" charset="-122"/>
              </a:rPr>
              <a:t>20mg/</a:t>
            </a:r>
            <a:r>
              <a:rPr lang="zh-CN" altLang="en-US" sz="1400" b="1" dirty="0">
                <a:latin typeface="微软雅黑" panose="020B0503020204020204" pitchFamily="34" charset="-122"/>
                <a:ea typeface="微软雅黑" panose="020B0503020204020204" pitchFamily="34" charset="-122"/>
              </a:rPr>
              <a:t>（</a:t>
            </a:r>
            <a:r>
              <a:rPr lang="en-US" altLang="zh-CN" sz="1400" b="1" dirty="0" err="1">
                <a:latin typeface="微软雅黑" panose="020B0503020204020204" pitchFamily="34" charset="-122"/>
                <a:ea typeface="微软雅黑" panose="020B0503020204020204" pitchFamily="34" charset="-122"/>
              </a:rPr>
              <a:t>kg·d</a:t>
            </a:r>
            <a:r>
              <a:rPr lang="zh-CN" altLang="en-US" sz="1400" b="1" dirty="0">
                <a:latin typeface="微软雅黑" panose="020B0503020204020204" pitchFamily="34" charset="-122"/>
                <a:ea typeface="微软雅黑" panose="020B0503020204020204" pitchFamily="34" charset="-122"/>
              </a:rPr>
              <a:t>），分</a:t>
            </a:r>
            <a:r>
              <a:rPr lang="en-US" altLang="zh-CN" sz="1400" b="1" dirty="0">
                <a:latin typeface="微软雅黑" panose="020B0503020204020204" pitchFamily="34" charset="-122"/>
                <a:ea typeface="微软雅黑" panose="020B0503020204020204" pitchFamily="34" charset="-122"/>
              </a:rPr>
              <a:t>2</a:t>
            </a:r>
            <a:r>
              <a:rPr lang="zh-CN" altLang="en-US" sz="1400" b="1" dirty="0">
                <a:latin typeface="微软雅黑" panose="020B0503020204020204" pitchFamily="34" charset="-122"/>
                <a:ea typeface="微软雅黑" panose="020B0503020204020204" pitchFamily="34" charset="-122"/>
              </a:rPr>
              <a:t>次，或联合低</a:t>
            </a:r>
            <a:r>
              <a:rPr lang="en-US" altLang="zh-CN" sz="1400" b="1" dirty="0" err="1">
                <a:latin typeface="微软雅黑" panose="020B0503020204020204" pitchFamily="34" charset="-122"/>
                <a:ea typeface="微软雅黑" panose="020B0503020204020204" pitchFamily="34" charset="-122"/>
              </a:rPr>
              <a:t>Phe</a:t>
            </a:r>
            <a:r>
              <a:rPr lang="zh-CN" altLang="en-US" sz="1400" b="1" dirty="0">
                <a:latin typeface="微软雅黑" panose="020B0503020204020204" pitchFamily="34" charset="-122"/>
                <a:ea typeface="微软雅黑" panose="020B0503020204020204" pitchFamily="34" charset="-122"/>
              </a:rPr>
              <a:t>饮食，可提高患儿对</a:t>
            </a:r>
            <a:r>
              <a:rPr lang="en-US" altLang="zh-CN" sz="1400" b="1" dirty="0" err="1">
                <a:latin typeface="微软雅黑" panose="020B0503020204020204" pitchFamily="34" charset="-122"/>
                <a:ea typeface="微软雅黑" panose="020B0503020204020204" pitchFamily="34" charset="-122"/>
              </a:rPr>
              <a:t>Phe</a:t>
            </a:r>
            <a:r>
              <a:rPr lang="zh-CN" altLang="en-US" sz="1400" b="1" dirty="0">
                <a:latin typeface="微软雅黑" panose="020B0503020204020204" pitchFamily="34" charset="-122"/>
                <a:ea typeface="微软雅黑" panose="020B0503020204020204" pitchFamily="34" charset="-122"/>
              </a:rPr>
              <a:t>的耐受量，适当增加天然蛋白质摄入，改善生活质量及营养状况。</a:t>
            </a:r>
            <a:endParaRPr lang="en-US" altLang="zh-CN" sz="2000" b="1"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marL="1257300" lvl="2" indent="-342900" fontAlgn="auto">
              <a:lnSpc>
                <a:spcPct val="200000"/>
              </a:lnSpc>
              <a:spcAft>
                <a:spcPts val="0"/>
              </a:spcAft>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是否为国家“重大新药创制”等科技重大专项支持上市药品</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否</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marL="1257300" lvl="2" indent="-342900" fontAlgn="auto">
              <a:lnSpc>
                <a:spcPct val="200000"/>
              </a:lnSpc>
              <a:spcAft>
                <a:spcPts val="0"/>
              </a:spcAft>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是否为自主知识产权的创新药</a:t>
            </a:r>
            <a:r>
              <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否</a:t>
            </a:r>
            <a:endPar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marL="1257300" lvl="2" indent="-342900" fontAlgn="auto">
              <a:lnSpc>
                <a:spcPct val="200000"/>
              </a:lnSpc>
              <a:spcAft>
                <a:spcPts val="0"/>
              </a:spcAft>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药品注册分类：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化学药品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类</a:t>
            </a:r>
            <a:endPar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lt"/>
            </a:endParaRPr>
          </a:p>
        </p:txBody>
      </p:sp>
      <p:sp>
        <p:nvSpPr>
          <p:cNvPr id="6" name="文本框 5">
            <a:extLst>
              <a:ext uri="{FF2B5EF4-FFF2-40B4-BE49-F238E27FC236}">
                <a16:creationId xmlns:a16="http://schemas.microsoft.com/office/drawing/2014/main" id="{17C72762-7A79-E969-F4D9-BC895575A068}"/>
              </a:ext>
            </a:extLst>
          </p:cNvPr>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4.</a:t>
            </a:r>
            <a:r>
              <a:rPr lang="zh-CN" altLang="en-US" sz="2400" b="1" dirty="0">
                <a:solidFill>
                  <a:srgbClr val="2E75B6"/>
                </a:solidFill>
                <a:latin typeface="微软雅黑" panose="020B0503020204020204" pitchFamily="34" charset="-122"/>
                <a:ea typeface="微软雅黑" panose="020B0503020204020204" pitchFamily="34" charset="-122"/>
              </a:rPr>
              <a:t> 创新性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54919" y="1252890"/>
            <a:ext cx="9699133" cy="521950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年发病患者概括：</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285750" indent="-285750" algn="l">
              <a:lnSpc>
                <a:spcPct val="150000"/>
              </a:lnSpc>
              <a:buFont typeface="Arial" panose="020B0604020202020204" pitchFamily="34" charset="0"/>
              <a:buChar char="•"/>
            </a:pPr>
            <a:r>
              <a:rPr lang="zh-CN" altLang="en-US" sz="1600" dirty="0">
                <a:solidFill>
                  <a:srgbClr val="333333"/>
                </a:solidFill>
                <a:latin typeface="微软雅黑" panose="020B0503020204020204" pitchFamily="34" charset="-122"/>
                <a:ea typeface="微软雅黑" panose="020B0503020204020204" pitchFamily="34" charset="-122"/>
              </a:rPr>
              <a:t>我国</a:t>
            </a:r>
            <a:r>
              <a:rPr lang="en-US" altLang="zh-CN" sz="1600" dirty="0">
                <a:solidFill>
                  <a:srgbClr val="333333"/>
                </a:solidFill>
                <a:latin typeface="微软雅黑" panose="020B0503020204020204" pitchFamily="34" charset="-122"/>
                <a:ea typeface="微软雅黑" panose="020B0503020204020204" pitchFamily="34" charset="-122"/>
              </a:rPr>
              <a:t>1985—2011</a:t>
            </a:r>
            <a:r>
              <a:rPr lang="zh-CN" altLang="en-US" sz="1600" dirty="0">
                <a:solidFill>
                  <a:srgbClr val="333333"/>
                </a:solidFill>
                <a:latin typeface="微软雅黑" panose="020B0503020204020204" pitchFamily="34" charset="-122"/>
                <a:ea typeface="微软雅黑" panose="020B0503020204020204" pitchFamily="34" charset="-122"/>
              </a:rPr>
              <a:t>年</a:t>
            </a:r>
            <a:r>
              <a:rPr lang="en-US" altLang="zh-CN" sz="1600" dirty="0">
                <a:solidFill>
                  <a:srgbClr val="333333"/>
                </a:solidFill>
                <a:latin typeface="微软雅黑" panose="020B0503020204020204" pitchFamily="34" charset="-122"/>
                <a:ea typeface="微软雅黑" panose="020B0503020204020204" pitchFamily="34" charset="-122"/>
              </a:rPr>
              <a:t>3500</a:t>
            </a:r>
            <a:r>
              <a:rPr lang="zh-CN" altLang="en-US" sz="1600" dirty="0">
                <a:solidFill>
                  <a:srgbClr val="333333"/>
                </a:solidFill>
                <a:latin typeface="微软雅黑" panose="020B0503020204020204" pitchFamily="34" charset="-122"/>
                <a:ea typeface="微软雅黑" panose="020B0503020204020204" pitchFamily="34" charset="-122"/>
              </a:rPr>
              <a:t>万新生儿筛查资料显示，发病率为</a:t>
            </a:r>
            <a:r>
              <a:rPr lang="en-US" altLang="zh-CN" sz="1600" dirty="0">
                <a:solidFill>
                  <a:srgbClr val="333333"/>
                </a:solidFill>
                <a:latin typeface="微软雅黑" panose="020B0503020204020204" pitchFamily="34" charset="-122"/>
                <a:ea typeface="微软雅黑" panose="020B0503020204020204" pitchFamily="34" charset="-122"/>
              </a:rPr>
              <a:t>1︰10397</a:t>
            </a:r>
            <a:r>
              <a:rPr lang="zh-CN" altLang="en-US" sz="1600" dirty="0">
                <a:solidFill>
                  <a:srgbClr val="333333"/>
                </a:solidFill>
                <a:latin typeface="微软雅黑" panose="020B0503020204020204" pitchFamily="34" charset="-122"/>
                <a:ea typeface="微软雅黑" panose="020B0503020204020204" pitchFamily="34" charset="-122"/>
              </a:rPr>
              <a:t>。</a:t>
            </a:r>
            <a:r>
              <a:rPr lang="en-US" altLang="zh-CN" sz="1600" dirty="0">
                <a:solidFill>
                  <a:srgbClr val="333333"/>
                </a:solidFill>
                <a:latin typeface="微软雅黑" panose="020B0503020204020204" pitchFamily="34" charset="-122"/>
                <a:ea typeface="微软雅黑" panose="020B0503020204020204" pitchFamily="34" charset="-122"/>
              </a:rPr>
              <a:t>2000—2007</a:t>
            </a:r>
            <a:r>
              <a:rPr lang="zh-CN" altLang="en-US" sz="1600" dirty="0">
                <a:solidFill>
                  <a:srgbClr val="333333"/>
                </a:solidFill>
                <a:latin typeface="微软雅黑" panose="020B0503020204020204" pitchFamily="34" charset="-122"/>
                <a:ea typeface="微软雅黑" panose="020B0503020204020204" pitchFamily="34" charset="-122"/>
              </a:rPr>
              <a:t>年我国新生儿筛查资料显示，</a:t>
            </a:r>
            <a:r>
              <a:rPr lang="en-US" altLang="zh-CN" sz="1600" dirty="0">
                <a:solidFill>
                  <a:srgbClr val="333333"/>
                </a:solidFill>
                <a:latin typeface="微软雅黑" panose="020B0503020204020204" pitchFamily="34" charset="-122"/>
                <a:ea typeface="微软雅黑" panose="020B0503020204020204" pitchFamily="34" charset="-122"/>
              </a:rPr>
              <a:t>HPA</a:t>
            </a:r>
            <a:r>
              <a:rPr lang="zh-CN" altLang="en-US" sz="1600" dirty="0">
                <a:solidFill>
                  <a:srgbClr val="333333"/>
                </a:solidFill>
                <a:latin typeface="微软雅黑" panose="020B0503020204020204" pitchFamily="34" charset="-122"/>
                <a:ea typeface="微软雅黑" panose="020B0503020204020204" pitchFamily="34" charset="-122"/>
              </a:rPr>
              <a:t>中</a:t>
            </a:r>
            <a:r>
              <a:rPr lang="en-US" altLang="zh-CN" sz="1600" dirty="0">
                <a:solidFill>
                  <a:srgbClr val="333333"/>
                </a:solidFill>
                <a:latin typeface="微软雅黑" panose="020B0503020204020204" pitchFamily="34" charset="-122"/>
                <a:ea typeface="微软雅黑" panose="020B0503020204020204" pitchFamily="34" charset="-122"/>
              </a:rPr>
              <a:t>12.9</a:t>
            </a:r>
            <a:r>
              <a:rPr lang="zh-CN" altLang="en-US" sz="1600" dirty="0">
                <a:solidFill>
                  <a:srgbClr val="333333"/>
                </a:solidFill>
                <a:latin typeface="微软雅黑" panose="020B0503020204020204" pitchFamily="34" charset="-122"/>
                <a:ea typeface="微软雅黑" panose="020B0503020204020204" pitchFamily="34" charset="-122"/>
              </a:rPr>
              <a:t>％为</a:t>
            </a:r>
            <a:r>
              <a:rPr lang="en-US" altLang="zh-CN" sz="1600" dirty="0">
                <a:solidFill>
                  <a:srgbClr val="333333"/>
                </a:solidFill>
                <a:latin typeface="微软雅黑" panose="020B0503020204020204" pitchFamily="34" charset="-122"/>
                <a:ea typeface="微软雅黑" panose="020B0503020204020204" pitchFamily="34" charset="-122"/>
              </a:rPr>
              <a:t>BH4D</a:t>
            </a:r>
            <a:r>
              <a:rPr lang="zh-CN" altLang="en-US" sz="1600" dirty="0">
                <a:solidFill>
                  <a:srgbClr val="333333"/>
                </a:solidFill>
                <a:latin typeface="微软雅黑" panose="020B0503020204020204" pitchFamily="34" charset="-122"/>
                <a:ea typeface="微软雅黑" panose="020B0503020204020204" pitchFamily="34" charset="-122"/>
              </a:rPr>
              <a:t>，并存在显著的地域差异，南部地区</a:t>
            </a:r>
            <a:r>
              <a:rPr lang="en-US" altLang="zh-CN" sz="1600" dirty="0">
                <a:solidFill>
                  <a:srgbClr val="333333"/>
                </a:solidFill>
                <a:latin typeface="微软雅黑" panose="020B0503020204020204" pitchFamily="34" charset="-122"/>
                <a:ea typeface="微软雅黑" panose="020B0503020204020204" pitchFamily="34" charset="-122"/>
              </a:rPr>
              <a:t>BH4D</a:t>
            </a:r>
            <a:r>
              <a:rPr lang="zh-CN" altLang="en-US" sz="1600" dirty="0">
                <a:solidFill>
                  <a:srgbClr val="333333"/>
                </a:solidFill>
                <a:latin typeface="微软雅黑" panose="020B0503020204020204" pitchFamily="34" charset="-122"/>
                <a:ea typeface="微软雅黑" panose="020B0503020204020204" pitchFamily="34" charset="-122"/>
              </a:rPr>
              <a:t>发病率较高。</a:t>
            </a:r>
            <a:endParaRPr lang="en-US" altLang="zh-CN" sz="1600" dirty="0">
              <a:solidFill>
                <a:srgbClr val="333333"/>
              </a:solidFill>
              <a:latin typeface="微软雅黑" panose="020B0503020204020204" pitchFamily="34" charset="-122"/>
              <a:ea typeface="微软雅黑" panose="020B0503020204020204" pitchFamily="34" charset="-122"/>
            </a:endParaRPr>
          </a:p>
          <a:p>
            <a:pPr marL="285750" indent="-285750" algn="l">
              <a:lnSpc>
                <a:spcPct val="150000"/>
              </a:lnSpc>
              <a:buFont typeface="Arial" panose="020B0604020202020204" pitchFamily="34" charset="0"/>
              <a:buChar char="•"/>
            </a:pP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342900" lvl="0" indent="-342900" algn="l">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是否弥补药品目录短板：</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首个治疗苯丙酮尿症的特异性药物。</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600" dirty="0">
                <a:solidFill>
                  <a:srgbClr val="333333"/>
                </a:solidFill>
                <a:latin typeface="微软雅黑" panose="020B0503020204020204" pitchFamily="34" charset="-122"/>
                <a:ea typeface="微软雅黑" panose="020B0503020204020204" pitchFamily="34" charset="-122"/>
              </a:rPr>
              <a:t>原研在国内出现断货、断供状态，这对中国患者的用药可及性造成了严重影响。服用本品的多为幼儿和未成年人，断药将直接影响智力和身体发育。</a:t>
            </a:r>
            <a:endParaRPr lang="en-US" altLang="zh-CN" sz="1600" dirty="0">
              <a:solidFill>
                <a:srgbClr val="333333"/>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en-US" altLang="zh-CN" sz="1600" dirty="0">
                <a:latin typeface="微软雅黑" panose="020B0503020204020204" pitchFamily="34" charset="-122"/>
                <a:ea typeface="微软雅黑" panose="020B0503020204020204" pitchFamily="34" charset="-122"/>
              </a:rPr>
              <a:t>BH</a:t>
            </a:r>
            <a:r>
              <a:rPr lang="en-US" altLang="zh-CN" sz="1600" baseline="-25000" dirty="0">
                <a:latin typeface="微软雅黑" panose="020B0503020204020204" pitchFamily="34" charset="-122"/>
                <a:ea typeface="微软雅黑" panose="020B0503020204020204" pitchFamily="34" charset="-122"/>
              </a:rPr>
              <a:t>4</a:t>
            </a:r>
            <a:r>
              <a:rPr lang="en-US" altLang="zh-CN" sz="1600" dirty="0">
                <a:latin typeface="微软雅黑" panose="020B0503020204020204" pitchFamily="34" charset="-122"/>
                <a:ea typeface="微软雅黑" panose="020B0503020204020204" pitchFamily="34" charset="-122"/>
              </a:rPr>
              <a:t>D</a:t>
            </a:r>
            <a:r>
              <a:rPr lang="zh-CN" altLang="en-US" sz="1600" dirty="0">
                <a:latin typeface="微软雅黑" panose="020B0503020204020204" pitchFamily="34" charset="-122"/>
                <a:ea typeface="微软雅黑" panose="020B0503020204020204" pitchFamily="34" charset="-122"/>
              </a:rPr>
              <a:t>患者的长期神经发育结局受早期开始有效治疗的影响很大，因此不能延迟治疗。</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lang="en-US" altLang="zh-CN" sz="1600" dirty="0">
              <a:latin typeface="微软雅黑" panose="020B0503020204020204" pitchFamily="34" charset="-122"/>
              <a:ea typeface="微软雅黑" panose="020B0503020204020204" pitchFamily="34" charset="-122"/>
              <a:sym typeface="+mn-ea"/>
            </a:endParaRPr>
          </a:p>
          <a:p>
            <a:pPr marL="285750" lvl="0" indent="-285750" algn="l">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临床管理难度及其他相关情况：</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285750" lvl="0" indent="-285750" algn="l">
              <a:lnSpc>
                <a:spcPct val="150000"/>
              </a:lnSpc>
              <a:buFont typeface="Arial" panose="020B0604020202020204" pitchFamily="34" charset="0"/>
              <a:buChar char="•"/>
            </a:pPr>
            <a:r>
              <a:rPr lang="zh-CN" altLang="en-US" sz="1600" dirty="0">
                <a:solidFill>
                  <a:srgbClr val="333333"/>
                </a:solidFill>
                <a:latin typeface="微软雅黑" panose="020B0503020204020204" pitchFamily="34" charset="-122"/>
                <a:ea typeface="微软雅黑" panose="020B0503020204020204" pitchFamily="34" charset="-122"/>
              </a:rPr>
              <a:t>平均消除时间约为</a:t>
            </a:r>
            <a:r>
              <a:rPr lang="en-US" altLang="zh-CN" sz="1600" dirty="0">
                <a:solidFill>
                  <a:srgbClr val="333333"/>
                </a:solidFill>
                <a:latin typeface="微软雅黑" panose="020B0503020204020204" pitchFamily="34" charset="-122"/>
                <a:ea typeface="微软雅黑" panose="020B0503020204020204" pitchFamily="34" charset="-122"/>
              </a:rPr>
              <a:t>4-7</a:t>
            </a:r>
            <a:r>
              <a:rPr lang="zh-CN" altLang="en-US" sz="1600" dirty="0">
                <a:solidFill>
                  <a:srgbClr val="333333"/>
                </a:solidFill>
                <a:latin typeface="微软雅黑" panose="020B0503020204020204" pitchFamily="34" charset="-122"/>
                <a:ea typeface="微软雅黑" panose="020B0503020204020204" pitchFamily="34" charset="-122"/>
              </a:rPr>
              <a:t>小时，它可以每天一次给药。</a:t>
            </a:r>
            <a:endParaRPr lang="en-US" altLang="zh-CN" sz="1600" dirty="0">
              <a:solidFill>
                <a:srgbClr val="333333"/>
              </a:solidFill>
              <a:latin typeface="微软雅黑" panose="020B0503020204020204" pitchFamily="34" charset="-122"/>
              <a:ea typeface="微软雅黑" panose="020B0503020204020204" pitchFamily="34" charset="-122"/>
            </a:endParaRPr>
          </a:p>
          <a:p>
            <a:pPr marL="285750" lvl="0" indent="-285750" algn="l">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与单纯的饮食限制相比，从小用盐酸沙丙蝶呤治疗苯丙酮尿症（</a:t>
            </a:r>
            <a:r>
              <a:rPr lang="en-US" altLang="zh-CN" sz="1600" dirty="0">
                <a:latin typeface="微软雅黑" panose="020B0503020204020204" pitchFamily="34" charset="-122"/>
                <a:ea typeface="微软雅黑" panose="020B0503020204020204" pitchFamily="34" charset="-122"/>
              </a:rPr>
              <a:t>PKU</a:t>
            </a:r>
            <a:r>
              <a:rPr lang="zh-CN" altLang="en-US" sz="1600" dirty="0">
                <a:latin typeface="微软雅黑" panose="020B0503020204020204" pitchFamily="34" charset="-122"/>
                <a:ea typeface="微软雅黑" panose="020B0503020204020204" pitchFamily="34" charset="-122"/>
              </a:rPr>
              <a:t>）对患者来说有很多优势。</a:t>
            </a:r>
            <a:endParaRPr lang="zh-CN" altLang="en-US" sz="1600" dirty="0">
              <a:solidFill>
                <a:srgbClr val="333333"/>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5.</a:t>
            </a:r>
            <a:r>
              <a:rPr lang="zh-CN" altLang="en-US" sz="2400" b="1" dirty="0">
                <a:solidFill>
                  <a:srgbClr val="2E75B6"/>
                </a:solidFill>
                <a:latin typeface="微软雅黑" panose="020B0503020204020204" pitchFamily="34" charset="-122"/>
                <a:ea typeface="微软雅黑" panose="020B0503020204020204" pitchFamily="34" charset="-122"/>
              </a:rPr>
              <a:t> 公平性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2000"/>
    </mc:Choice>
    <mc:Fallback xmlns="">
      <p:transition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1"/>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
        <p:nvSpPr>
          <p:cNvPr id="16" name="矩形 15"/>
          <p:cNvSpPr/>
          <p:nvPr/>
        </p:nvSpPr>
        <p:spPr>
          <a:xfrm>
            <a:off x="1" y="5733256"/>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
        <p:nvSpPr>
          <p:cNvPr id="2" name="TextBox 4">
            <a:extLst>
              <a:ext uri="{FF2B5EF4-FFF2-40B4-BE49-F238E27FC236}">
                <a16:creationId xmlns:a16="http://schemas.microsoft.com/office/drawing/2014/main" id="{5688F4E2-362E-5F2E-16C6-CF8F3FFF423A}"/>
              </a:ext>
            </a:extLst>
          </p:cNvPr>
          <p:cNvSpPr txBox="1"/>
          <p:nvPr/>
        </p:nvSpPr>
        <p:spPr>
          <a:xfrm>
            <a:off x="4816572" y="2758690"/>
            <a:ext cx="2558855" cy="1015663"/>
          </a:xfrm>
          <a:prstGeom prst="rect">
            <a:avLst/>
          </a:prstGeom>
          <a:noFill/>
        </p:spPr>
        <p:txBody>
          <a:bodyPr wrap="square" rtlCol="0" anchor="ctr">
            <a:spAutoFit/>
          </a:bodyPr>
          <a:lstStyle>
            <a:defPPr>
              <a:defRPr lang="zh-CN"/>
            </a:defPPr>
            <a:lvl1pPr>
              <a:defRPr sz="6000" b="1">
                <a:solidFill>
                  <a:schemeClr val="accent1">
                    <a:lumMod val="75000"/>
                  </a:schemeClr>
                </a:solidFill>
                <a:latin typeface="微软雅黑" panose="020B0503020204020204" pitchFamily="34" charset="-122"/>
                <a:ea typeface="微软雅黑" panose="020B0503020204020204" pitchFamily="34" charset="-122"/>
              </a:defRPr>
            </a:lvl1pPr>
          </a:lstStyle>
          <a:p>
            <a:r>
              <a:rPr lang="zh-CN" altLang="en-US" dirty="0"/>
              <a:t>谢  谢</a:t>
            </a:r>
          </a:p>
        </p:txBody>
      </p:sp>
    </p:spTree>
  </p:cSld>
  <p:clrMapOvr>
    <a:masterClrMapping/>
  </p:clrMapOvr>
  <p:transition advTm="2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12EAD1A-832A-44A4-95E7-D7189A45ED68"/>
  <p:tag name="ISPRING_SCORM_RATE_SLIDES" val="1"/>
  <p:tag name="ISPRINGONLINEFOLDERID" val="0"/>
  <p:tag name="ISPRINGONLINEFOLDERPATH" val="Content List"/>
  <p:tag name="ISPRINGCLOUDFOLDERID" val="0"/>
  <p:tag name="ISPRING_PLAYERS_CUSTOMIZATION" val="UEsDBBQAAgAIADy6rE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8uqx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y6rEi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PLqs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PLqs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PLqs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PLqsSJ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PLqsSL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PbqsSC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PbqsSHBr3rpLAAAAagAAABsAAAB1bml2ZXJzYWwvdW5pdmVyc2FsLnBuZy54bWyzsa/IzVEoSy0qzszPs1Uy1DNQsrfj5bIpKEoty0wtV6gAigEFIUBJoRLINUJwyzNTSjJslczNTBFiGamZ6Rkltkqm5iZwQX2gkQBQSwECAAAUAAIACAA8uqxIFQ6tKGQEAAAHEQAAHQAAAAAAAAABAAAAAAAAAAAAdW5pdmVyc2FsL2NvbW1vbl9tZXNzYWdlcy5sbmdQSwECAAAUAAIACAA8uqxICH4LIykDAACGDAAAJwAAAAAAAAABAAAAAACfBAAAdW5pdmVyc2FsL2ZsYXNoX3B1Ymxpc2hpbmdfc2V0dGluZ3MueG1sUEsBAgAAFAACAAgAPLqsSLX8CWS6AgAAVQoAACEAAAAAAAAAAQAAAAAADQgAAHVuaXZlcnNhbC9mbGFzaF9za2luX3NldHRpbmdzLnhtbFBLAQIAABQAAgAIADy6rEgqlg9n/gIAAJcLAAAmAAAAAAAAAAEAAAAAAAYLAAB1bml2ZXJzYWwvaHRtbF9wdWJsaXNoaW5nX3NldHRpbmdzLnhtbFBLAQIAABQAAgAIADy6rEhocVKRmgEAAB8GAAAfAAAAAAAAAAEAAAAAAEgOAAB1bml2ZXJzYWwvaHRtbF9za2luX3NldHRpbmdzLmpzUEsBAgAAFAACAAgAPLqsSD08L9HBAAAA5QEAABoAAAAAAAAAAQAAAAAAHxAAAHVuaXZlcnNhbC9pMThuX3ByZXNldHMueG1sUEsBAgAAFAACAAgAPLqsSJr5lmRrAAAAawAAABwAAAAAAAAAAQAAAAAAGBEAAHVuaXZlcnNhbC9sb2NhbF9zZXR0aW5ncy54bWxQSwECAAAUAAIACABElFdHI7RO+/sCAACwCAAAFAAAAAAAAAABAAAAAAC9EQAAdW5pdmVyc2FsL3BsYXllci54bWxQSwECAAAUAAIACAA8uqxIsIcj9GwBAAD3AgAAKQAAAAAAAAABAAAAAADqFAAAdW5pdmVyc2FsL3NraW5fY3VzdG9taXphdGlvbl9zZXR0aW5ncy54bWxQSwECAAAUAAIACAA9uqxIJOD/F8QMAABjGQAAFwAAAAAAAAAAAAAAAACdFgAAdW5pdmVyc2FsL3VuaXZlcnNhbC5wbmdQSwECAAAUAAIACAA9uqxIcGveuksAAABqAAAAGwAAAAAAAAABAAAAAACWIwAAdW5pdmVyc2FsL3VuaXZlcnNhbC5wbmcueG1sUEsFBgAAAAALAAsASQMAABokAAAAAA=="/>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CLOUDFOLDERPATH" val="Repository"/>
  <p:tag name="ISPRING_PRESENTATION_TITLE" val="www.33ppt.com"/>
</p:tagLst>
</file>

<file path=ppt/theme/theme1.xml><?xml version="1.0" encoding="utf-8"?>
<a:theme xmlns:a="http://schemas.openxmlformats.org/drawingml/2006/main" name="www.33ppt.com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2021</TotalTime>
  <Words>1573</Words>
  <Application>Microsoft Office PowerPoint</Application>
  <PresentationFormat>宽屏</PresentationFormat>
  <Paragraphs>85</Paragraphs>
  <Slides>9</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 Unicode MS</vt:lpstr>
      <vt:lpstr>黑体</vt:lpstr>
      <vt:lpstr>楷体</vt:lpstr>
      <vt:lpstr>微软雅黑</vt:lpstr>
      <vt:lpstr>Arial</vt:lpstr>
      <vt:lpstr>Calibri</vt:lpstr>
      <vt:lpstr>Calibri Light</vt:lpstr>
      <vt:lpstr>Times New Roman</vt:lpstr>
      <vt:lpstr>Wingdings</vt:lpstr>
      <vt:lpstr>www.33ppt.com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subject>www.33ppt.com</dc:subject>
  <dc:creator>user</dc:creator>
  <cp:keywords>www.33ppt.com</cp:keywords>
  <dc:description>www.33ppt.com</dc:description>
  <cp:lastModifiedBy>nan lu</cp:lastModifiedBy>
  <cp:revision>98</cp:revision>
  <cp:lastPrinted>2022-07-13T06:00:04Z</cp:lastPrinted>
  <dcterms:created xsi:type="dcterms:W3CDTF">2014-06-18T03:33:00Z</dcterms:created>
  <dcterms:modified xsi:type="dcterms:W3CDTF">2023-07-09T02:41:14Z</dcterms:modified>
  <cp:category>www.33ppt.com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422A65038698425F8DAAAF5C95297516</vt:lpwstr>
  </property>
  <property fmtid="{D5CDD505-2E9C-101B-9397-08002B2CF9AE}" pid="3" name="KSOProductBuildVer">
    <vt:lpwstr>2052-11.1.0.11372</vt:lpwstr>
  </property>
</Properties>
</file>