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1.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2"/>
  </p:notesMasterIdLst>
  <p:sldIdLst>
    <p:sldId id="256" r:id="rId2"/>
    <p:sldId id="16670274" r:id="rId3"/>
    <p:sldId id="16670264" r:id="rId4"/>
    <p:sldId id="16670404" r:id="rId5"/>
    <p:sldId id="16670406" r:id="rId6"/>
    <p:sldId id="16670393" r:id="rId7"/>
    <p:sldId id="16670405" r:id="rId8"/>
    <p:sldId id="16670397" r:id="rId9"/>
    <p:sldId id="16670402" r:id="rId10"/>
    <p:sldId id="4985" r:id="rId11"/>
  </p:sldIdLst>
  <p:sldSz cx="12192000" cy="6858000"/>
  <p:notesSz cx="6858000" cy="9144000"/>
  <p:custDataLst>
    <p:tags r:id="rId1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ex Smith" initials="AS" lastIdx="21" clrIdx="0"/>
  <p:cmAuthor id="1" name="ZhangYixiang/张毅翔" initials="Z" lastIdx="4" clrIdx="0"/>
  <p:cmAuthor id="2" name="ZhengJianhui/郑建辉" initials="Z" lastIdx="31" clrIdx="1"/>
  <p:cmAuthor id="3" name="CCreative" initials="C" lastIdx="8" clrIdx="2"/>
  <p:cmAuthor id="4" name="Feng JianMing" initials="FJ" lastIdx="12" clrIdx="3"/>
  <p:cmAuthor id="5" name="XuChao/徐超" initials="X" lastIdx="26" clrIdx="4"/>
  <p:cmAuthor id="6" name="bailx806@163.com" initials="b" lastIdx="3" clrIdx="5"/>
  <p:cmAuthor id="7" name="YangJunyu/杨君宇" initials="Y" lastIdx="9" clrIdx="6"/>
  <p:cmAuthor id="8" name="LiuLei/刘磊" initials="L" lastIdx="12" clrIdx="7"/>
  <p:cmAuthor id="9" name="GuHuiren/顾惠人" initials="G" lastIdx="1" clrIdx="8"/>
  <p:cmAuthor id="10" name="MaLei/马磊" initials="M" lastIdx="1" clrIdx="9"/>
  <p:cmAuthor id="12" name="张丽丽" initials="" lastIdx="2" clrIdx="7"/>
  <p:cmAuthor id="16" name="Hong, Grace" initials="HG" lastIdx="1" clrIdx="4"/>
  <p:cmAuthor id="17" name="Wu, Qiong" initials="WQ" lastIdx="36" clrIdx="5"/>
  <p:cmAuthor id="18" name="Jessie DUAN" initials="JD " lastIdx="22"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A5A5"/>
    <a:srgbClr val="005BAB"/>
    <a:srgbClr val="FCE7E7"/>
    <a:srgbClr val="C00000"/>
    <a:srgbClr val="000000"/>
    <a:srgbClr val="4DA9B8"/>
    <a:srgbClr val="4F9D4A"/>
    <a:srgbClr val="7EBF40"/>
    <a:srgbClr val="5B9BD5"/>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D5D866-21FD-475E-8EC7-EAEDDA05492D}" styleName="{96a5a69e-e2c1-4257-9d08-7c964cdb7bb0}">
    <a:wholeTbl>
      <a:tcTxStyle>
        <a:fontRef idx="none">
          <a:prstClr val="black"/>
        </a:fontRef>
      </a:tcTxStyle>
      <a:tcStyle>
        <a:tcBdr>
          <a:left>
            <a:ln w="9525" cmpd="sng">
              <a:solidFill>
                <a:srgbClr val="E4E4E4"/>
              </a:solidFill>
            </a:ln>
          </a:left>
          <a:right>
            <a:ln w="9525" cmpd="sng">
              <a:solidFill>
                <a:srgbClr val="E4E4E4"/>
              </a:solidFill>
            </a:ln>
          </a:right>
          <a:top>
            <a:ln w="9525" cmpd="sng">
              <a:solidFill>
                <a:srgbClr val="E4E4E4"/>
              </a:solidFill>
            </a:ln>
          </a:top>
          <a:bottom>
            <a:ln w="9525" cmpd="sng">
              <a:solidFill>
                <a:srgbClr val="E4E4E4"/>
              </a:solidFill>
            </a:ln>
          </a:bottom>
          <a:insideH>
            <a:ln w="9525" cmpd="sng">
              <a:solidFill>
                <a:srgbClr val="E4E4E4"/>
              </a:solidFill>
            </a:ln>
          </a:insideH>
          <a:insideV>
            <a:ln w="9525" cmpd="sng">
              <a:solidFill>
                <a:srgbClr val="E4E4E4"/>
              </a:solidFill>
            </a:ln>
          </a:insideV>
        </a:tcBdr>
        <a:fill>
          <a:solidFill>
            <a:srgbClr val="FFFFFF"/>
          </a:solidFill>
        </a:fill>
      </a:tcStyle>
    </a:wholeTbl>
    <a:lastRow>
      <a:tcTxStyle>
        <a:fontRef idx="none">
          <a:prstClr val="black"/>
        </a:fontRef>
      </a:tcTxStyle>
      <a:tcStyle>
        <a:tcBdr>
          <a:top>
            <a:ln w="28575" cmpd="sng">
              <a:solidFill>
                <a:srgbClr val="4684D3"/>
              </a:solidFill>
            </a:ln>
          </a:top>
        </a:tcBdr>
        <a:fill>
          <a:solidFill>
            <a:srgbClr val="EEEEEE"/>
          </a:solidFill>
        </a:fill>
      </a:tcStyle>
    </a:lastRow>
    <a:firstRow>
      <a:tcTxStyle>
        <a:fontRef idx="none">
          <a:prstClr val="black"/>
        </a:fontRef>
      </a:tcTxStyle>
      <a:tcStyle>
        <a:tcBdr>
          <a:left>
            <a:ln w="9525" cmpd="sng">
              <a:solidFill>
                <a:srgbClr val="E4E4E4"/>
              </a:solidFill>
            </a:ln>
          </a:left>
          <a:right>
            <a:ln w="9525" cmpd="sng">
              <a:solidFill>
                <a:srgbClr val="E4E4E4"/>
              </a:solidFill>
            </a:ln>
          </a:right>
          <a:top>
            <a:ln w="9525" cmpd="sng">
              <a:solidFill>
                <a:srgbClr val="E4E4E4"/>
              </a:solidFill>
            </a:ln>
          </a:top>
          <a:bottom>
            <a:ln w="9525" cmpd="sng">
              <a:solidFill>
                <a:srgbClr val="E4E4E4"/>
              </a:solidFill>
            </a:ln>
          </a:bottom>
          <a:insideH>
            <a:ln w="9525" cmpd="sng">
              <a:solidFill>
                <a:srgbClr val="E4E4E4"/>
              </a:solidFill>
            </a:ln>
          </a:insideH>
          <a:insideV>
            <a:ln w="9525" cmpd="sng">
              <a:solidFill>
                <a:srgbClr val="E4E4E4"/>
              </a:solidFill>
            </a:ln>
          </a:insideV>
        </a:tcBdr>
        <a:fill>
          <a:solidFill>
            <a:srgbClr val="4684D3"/>
          </a:solid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浅色样式 2 - 强调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0A1B5D5-9B99-4C35-A422-299274C87663}" styleName="中度样式 1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73" autoAdjust="0"/>
    <p:restoredTop sz="93083" autoAdjust="0"/>
  </p:normalViewPr>
  <p:slideViewPr>
    <p:cSldViewPr showGuides="1">
      <p:cViewPr varScale="1">
        <p:scale>
          <a:sx n="74" d="100"/>
          <a:sy n="74" d="100"/>
        </p:scale>
        <p:origin x="620" y="5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20184;&#29577;&#39134;\Desktop\&#22269;&#35848;&#36164;&#26009;\&#26032;&#24314;%20Microsoft%20Excel%20&#24037;&#20316;&#34920;.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zh-CN" altLang="en-US" b="1"/>
              <a:t>患者临床反应治愈率（</a:t>
            </a:r>
            <a:r>
              <a:rPr lang="en-US" altLang="zh-CN" b="1"/>
              <a:t>%</a:t>
            </a:r>
            <a:r>
              <a:rPr lang="zh-CN" altLang="en-US" b="1"/>
              <a:t>）</a:t>
            </a:r>
            <a:endParaRPr lang="zh-CN" b="1"/>
          </a:p>
        </c:rich>
      </c:tx>
      <c:layout>
        <c:manualLayout>
          <c:xMode val="edge"/>
          <c:yMode val="edge"/>
          <c:x val="0.2920444929007513"/>
          <c:y val="4.0349683368514605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manualLayout>
          <c:layoutTarget val="inner"/>
          <c:xMode val="edge"/>
          <c:yMode val="edge"/>
          <c:x val="9.2258963468103833E-2"/>
          <c:y val="0.25559760439425283"/>
          <c:w val="0.87050553664160935"/>
          <c:h val="0.60074803149606304"/>
        </c:manualLayout>
      </c:layout>
      <c:barChart>
        <c:barDir val="col"/>
        <c:grouping val="clustered"/>
        <c:varyColors val="0"/>
        <c:ser>
          <c:idx val="0"/>
          <c:order val="0"/>
          <c:tx>
            <c:strRef>
              <c:f>Sheet3!$D$24</c:f>
              <c:strCache>
                <c:ptCount val="1"/>
                <c:pt idx="0">
                  <c:v>特地唑胺</c:v>
                </c:pt>
              </c:strCache>
            </c:strRef>
          </c:tx>
          <c:spPr>
            <a:solidFill>
              <a:schemeClr val="accent1"/>
            </a:solidFill>
            <a:ln>
              <a:noFill/>
            </a:ln>
            <a:effectLst/>
          </c:spPr>
          <c:invertIfNegative val="0"/>
          <c:dPt>
            <c:idx val="1"/>
            <c:invertIfNegative val="0"/>
            <c:bubble3D val="0"/>
            <c:spPr>
              <a:solidFill>
                <a:schemeClr val="accent1">
                  <a:lumMod val="40000"/>
                  <a:lumOff val="60000"/>
                </a:schemeClr>
              </a:solidFill>
              <a:ln>
                <a:noFill/>
              </a:ln>
              <a:effectLst/>
            </c:spPr>
            <c:extLst>
              <c:ext xmlns:c16="http://schemas.microsoft.com/office/drawing/2014/chart" uri="{C3380CC4-5D6E-409C-BE32-E72D297353CC}">
                <c16:uniqueId val="{00000001-57E0-48AC-9934-D73045D7041D}"/>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Sheet3!$C$25:$C$26</c:f>
              <c:strCache>
                <c:ptCount val="2"/>
                <c:pt idx="0">
                  <c:v>主要疗效终点</c:v>
                </c:pt>
                <c:pt idx="1">
                  <c:v>次要疗效重点</c:v>
                </c:pt>
              </c:strCache>
            </c:strRef>
          </c:cat>
          <c:val>
            <c:numRef>
              <c:f>Sheet3!$D$25:$D$26</c:f>
              <c:numCache>
                <c:formatCode>General</c:formatCode>
                <c:ptCount val="2"/>
                <c:pt idx="0">
                  <c:v>85</c:v>
                </c:pt>
                <c:pt idx="1">
                  <c:v>87</c:v>
                </c:pt>
              </c:numCache>
            </c:numRef>
          </c:val>
          <c:extLst>
            <c:ext xmlns:c16="http://schemas.microsoft.com/office/drawing/2014/chart" uri="{C3380CC4-5D6E-409C-BE32-E72D297353CC}">
              <c16:uniqueId val="{00000002-57E0-48AC-9934-D73045D7041D}"/>
            </c:ext>
          </c:extLst>
        </c:ser>
        <c:ser>
          <c:idx val="1"/>
          <c:order val="1"/>
          <c:tx>
            <c:strRef>
              <c:f>Sheet3!$E$24</c:f>
              <c:strCache>
                <c:ptCount val="1"/>
                <c:pt idx="0">
                  <c:v>利奈唑胺</c:v>
                </c:pt>
              </c:strCache>
            </c:strRef>
          </c:tx>
          <c:spPr>
            <a:solidFill>
              <a:schemeClr val="accent3"/>
            </a:solidFill>
            <a:ln>
              <a:noFill/>
            </a:ln>
            <a:effectLst/>
          </c:spPr>
          <c:invertIfNegative val="0"/>
          <c:dPt>
            <c:idx val="1"/>
            <c:invertIfNegative val="0"/>
            <c:bubble3D val="0"/>
            <c:spPr>
              <a:solidFill>
                <a:schemeClr val="bg1">
                  <a:lumMod val="85000"/>
                </a:schemeClr>
              </a:solidFill>
              <a:ln>
                <a:noFill/>
              </a:ln>
              <a:effectLst/>
            </c:spPr>
            <c:extLst>
              <c:ext xmlns:c16="http://schemas.microsoft.com/office/drawing/2014/chart" uri="{C3380CC4-5D6E-409C-BE32-E72D297353CC}">
                <c16:uniqueId val="{00000004-57E0-48AC-9934-D73045D7041D}"/>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Sheet3!$C$25:$C$26</c:f>
              <c:strCache>
                <c:ptCount val="2"/>
                <c:pt idx="0">
                  <c:v>主要疗效终点</c:v>
                </c:pt>
                <c:pt idx="1">
                  <c:v>次要疗效重点</c:v>
                </c:pt>
              </c:strCache>
            </c:strRef>
          </c:cat>
          <c:val>
            <c:numRef>
              <c:f>Sheet3!$E$25:$E$26</c:f>
              <c:numCache>
                <c:formatCode>General</c:formatCode>
                <c:ptCount val="2"/>
                <c:pt idx="0">
                  <c:v>83</c:v>
                </c:pt>
                <c:pt idx="1">
                  <c:v>88</c:v>
                </c:pt>
              </c:numCache>
            </c:numRef>
          </c:val>
          <c:extLst>
            <c:ext xmlns:c16="http://schemas.microsoft.com/office/drawing/2014/chart" uri="{C3380CC4-5D6E-409C-BE32-E72D297353CC}">
              <c16:uniqueId val="{00000005-57E0-48AC-9934-D73045D7041D}"/>
            </c:ext>
          </c:extLst>
        </c:ser>
        <c:dLbls>
          <c:dLblPos val="outEnd"/>
          <c:showLegendKey val="0"/>
          <c:showVal val="1"/>
          <c:showCatName val="0"/>
          <c:showSerName val="0"/>
          <c:showPercent val="0"/>
          <c:showBubbleSize val="0"/>
        </c:dLbls>
        <c:gapWidth val="219"/>
        <c:overlap val="-27"/>
        <c:axId val="717032080"/>
        <c:axId val="717031120"/>
      </c:barChart>
      <c:catAx>
        <c:axId val="717032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zh-CN"/>
          </a:p>
        </c:txPr>
        <c:crossAx val="717031120"/>
        <c:crosses val="autoZero"/>
        <c:auto val="1"/>
        <c:lblAlgn val="ctr"/>
        <c:lblOffset val="100"/>
        <c:noMultiLvlLbl val="0"/>
      </c:catAx>
      <c:valAx>
        <c:axId val="717031120"/>
        <c:scaling>
          <c:orientation val="minMax"/>
          <c:min val="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zh-CN"/>
          </a:p>
        </c:txPr>
        <c:crossAx val="717032080"/>
        <c:crosses val="autoZero"/>
        <c:crossBetween val="between"/>
      </c:valAx>
      <c:spPr>
        <a:noFill/>
        <a:ln>
          <a:noFill/>
        </a:ln>
        <a:effectLst/>
      </c:spPr>
    </c:plotArea>
    <c:legend>
      <c:legendPos val="b"/>
      <c:layout>
        <c:manualLayout>
          <c:xMode val="edge"/>
          <c:yMode val="edge"/>
          <c:x val="0.14290472807350887"/>
          <c:y val="0.18017864552004334"/>
          <c:w val="0.56146566054243208"/>
          <c:h val="7.8125546806649182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w="19050">
      <a:solidFill>
        <a:schemeClr val="accent1">
          <a:lumMod val="50000"/>
        </a:schemeClr>
      </a:solidFill>
      <a:prstDash val="dashDot"/>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zh-CN" altLang="en-US"/>
              <a:t>用药疗程及频率</a:t>
            </a:r>
            <a:endParaRPr lang="zh-CN"/>
          </a:p>
        </c:rich>
      </c:tx>
      <c:layout>
        <c:manualLayout>
          <c:xMode val="edge"/>
          <c:yMode val="edge"/>
          <c:x val="0.33705844450336153"/>
          <c:y val="8.5638065834976324E-2"/>
        </c:manualLayout>
      </c:layout>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zh-CN"/>
        </a:p>
      </c:txPr>
    </c:title>
    <c:autoTitleDeleted val="0"/>
    <c:plotArea>
      <c:layout>
        <c:manualLayout>
          <c:layoutTarget val="inner"/>
          <c:xMode val="edge"/>
          <c:yMode val="edge"/>
          <c:x val="0.18982354223703182"/>
          <c:y val="0.31146888080333796"/>
          <c:w val="0.75861267437795599"/>
          <c:h val="0.53440796630252274"/>
        </c:manualLayout>
      </c:layout>
      <c:barChart>
        <c:barDir val="bar"/>
        <c:grouping val="stacked"/>
        <c:varyColors val="0"/>
        <c:ser>
          <c:idx val="0"/>
          <c:order val="0"/>
          <c:tx>
            <c:strRef>
              <c:f>Sheet3!$C$35</c:f>
              <c:strCache>
                <c:ptCount val="1"/>
                <c:pt idx="0">
                  <c:v>用药疗程</c:v>
                </c:pt>
              </c:strCache>
            </c:strRef>
          </c:tx>
          <c:spPr>
            <a:solidFill>
              <a:schemeClr val="accent1"/>
            </a:solidFill>
            <a:ln>
              <a:noFill/>
            </a:ln>
            <a:effectLst/>
          </c:spPr>
          <c:invertIfNegative val="0"/>
          <c:dPt>
            <c:idx val="0"/>
            <c:invertIfNegative val="0"/>
            <c:bubble3D val="0"/>
            <c:spPr>
              <a:solidFill>
                <a:srgbClr val="A5A5A5"/>
              </a:solidFill>
              <a:ln>
                <a:noFill/>
              </a:ln>
              <a:effectLst/>
            </c:spPr>
            <c:extLst>
              <c:ext xmlns:c16="http://schemas.microsoft.com/office/drawing/2014/chart" uri="{C3380CC4-5D6E-409C-BE32-E72D297353CC}">
                <c16:uniqueId val="{00000001-0CB3-48A9-A2F4-C64438CBEDC0}"/>
              </c:ext>
            </c:extLst>
          </c:dPt>
          <c:dPt>
            <c:idx val="1"/>
            <c:invertIfNegative val="0"/>
            <c:bubble3D val="0"/>
            <c:spPr>
              <a:solidFill>
                <a:srgbClr val="005BAB"/>
              </a:solidFill>
              <a:ln>
                <a:noFill/>
              </a:ln>
              <a:effectLst/>
            </c:spPr>
            <c:extLst>
              <c:ext xmlns:c16="http://schemas.microsoft.com/office/drawing/2014/chart" uri="{C3380CC4-5D6E-409C-BE32-E72D297353CC}">
                <c16:uniqueId val="{00000000-0CB3-48A9-A2F4-C64438CBEDC0}"/>
              </c:ext>
            </c:extLst>
          </c:dPt>
          <c:dLbls>
            <c:dLbl>
              <c:idx val="0"/>
              <c:tx>
                <c:rich>
                  <a:bodyPr/>
                  <a:lstStyle/>
                  <a:p>
                    <a:r>
                      <a:rPr lang="en-US" altLang="zh-CN" dirty="0"/>
                      <a:t>10</a:t>
                    </a:r>
                    <a:r>
                      <a:rPr lang="zh-CN" altLang="en-US" dirty="0"/>
                      <a:t>天</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0CB3-48A9-A2F4-C64438CBEDC0}"/>
                </c:ext>
              </c:extLst>
            </c:dLbl>
            <c:dLbl>
              <c:idx val="1"/>
              <c:tx>
                <c:rich>
                  <a:bodyPr/>
                  <a:lstStyle/>
                  <a:p>
                    <a:r>
                      <a:rPr lang="en-US" altLang="zh-CN" dirty="0"/>
                      <a:t>6</a:t>
                    </a:r>
                    <a:r>
                      <a:rPr lang="zh-CN" altLang="en-US" dirty="0"/>
                      <a:t>天</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0CB3-48A9-A2F4-C64438CBEDC0}"/>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lt1"/>
                    </a:solidFill>
                    <a:latin typeface="+mn-lt"/>
                    <a:ea typeface="+mn-ea"/>
                    <a:cs typeface="+mn-cs"/>
                  </a:defRPr>
                </a:pPr>
                <a:endParaRPr lang="zh-CN"/>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Sheet3!$D$34:$E$34</c:f>
              <c:strCache>
                <c:ptCount val="2"/>
                <c:pt idx="0">
                  <c:v>利奈唑胺</c:v>
                </c:pt>
                <c:pt idx="1">
                  <c:v>特地唑胺</c:v>
                </c:pt>
              </c:strCache>
            </c:strRef>
          </c:cat>
          <c:val>
            <c:numRef>
              <c:f>Sheet3!$D$35:$E$35</c:f>
              <c:numCache>
                <c:formatCode>General</c:formatCode>
                <c:ptCount val="2"/>
                <c:pt idx="0">
                  <c:v>10</c:v>
                </c:pt>
                <c:pt idx="1">
                  <c:v>6</c:v>
                </c:pt>
              </c:numCache>
            </c:numRef>
          </c:val>
          <c:extLst>
            <c:ext xmlns:c16="http://schemas.microsoft.com/office/drawing/2014/chart" uri="{C3380CC4-5D6E-409C-BE32-E72D297353CC}">
              <c16:uniqueId val="{00000000-D225-4F02-A1BA-18EF02945FCB}"/>
            </c:ext>
          </c:extLst>
        </c:ser>
        <c:dLbls>
          <c:dLblPos val="ctr"/>
          <c:showLegendKey val="0"/>
          <c:showVal val="1"/>
          <c:showCatName val="0"/>
          <c:showSerName val="0"/>
          <c:showPercent val="0"/>
          <c:showBubbleSize val="0"/>
        </c:dLbls>
        <c:gapWidth val="79"/>
        <c:overlap val="100"/>
        <c:axId val="896367056"/>
        <c:axId val="896362736"/>
      </c:barChart>
      <c:catAx>
        <c:axId val="896367056"/>
        <c:scaling>
          <c:orientation val="minMax"/>
        </c:scaling>
        <c:delete val="0"/>
        <c:axPos val="l"/>
        <c:numFmt formatCode="General" sourceLinked="1"/>
        <c:majorTickMark val="none"/>
        <c:minorTickMark val="none"/>
        <c:tickLblPos val="nextTo"/>
        <c:spPr>
          <a:noFill/>
          <a:ln w="9525" cap="flat" cmpd="sng" algn="ctr">
            <a:solidFill>
              <a:schemeClr val="bg1"/>
            </a:solidFill>
            <a:round/>
          </a:ln>
          <a:effectLst/>
        </c:spPr>
        <c:txPr>
          <a:bodyPr rot="-60000000" spcFirstLastPara="1" vertOverflow="ellipsis" vert="horz" wrap="square" anchor="ctr" anchorCtr="1"/>
          <a:lstStyle/>
          <a:p>
            <a:pPr>
              <a:defRPr sz="1200" b="1" i="0" u="none" strike="noStrike" kern="1200" cap="all" spc="120" normalizeH="0" baseline="0">
                <a:solidFill>
                  <a:schemeClr val="tx1">
                    <a:lumMod val="65000"/>
                    <a:lumOff val="35000"/>
                  </a:schemeClr>
                </a:solidFill>
                <a:latin typeface="+mn-lt"/>
                <a:ea typeface="+mn-ea"/>
                <a:cs typeface="+mn-cs"/>
              </a:defRPr>
            </a:pPr>
            <a:endParaRPr lang="zh-CN"/>
          </a:p>
        </c:txPr>
        <c:crossAx val="896362736"/>
        <c:crosses val="autoZero"/>
        <c:auto val="1"/>
        <c:lblAlgn val="ctr"/>
        <c:lblOffset val="100"/>
        <c:noMultiLvlLbl val="0"/>
      </c:catAx>
      <c:valAx>
        <c:axId val="896362736"/>
        <c:scaling>
          <c:orientation val="minMax"/>
        </c:scaling>
        <c:delete val="1"/>
        <c:axPos val="b"/>
        <c:numFmt formatCode="General" sourceLinked="1"/>
        <c:majorTickMark val="none"/>
        <c:minorTickMark val="none"/>
        <c:tickLblPos val="nextTo"/>
        <c:crossAx val="8963670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9050">
      <a:solidFill>
        <a:schemeClr val="bg2">
          <a:lumMod val="25000"/>
        </a:schemeClr>
      </a:solidFill>
      <a:prstDash val="dashDot"/>
    </a:ln>
    <a:effectLst/>
  </c:spPr>
  <c:txPr>
    <a:bodyPr/>
    <a:lstStyle/>
    <a:p>
      <a:pPr>
        <a:defRPr/>
      </a:pPr>
      <a:endParaRPr lang="zh-CN"/>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zh-CN" altLang="en-US" sz="1400" dirty="0"/>
              <a:t>常见不良反应发生率</a:t>
            </a:r>
            <a:r>
              <a:rPr lang="zh-CN" altLang="en-US" sz="1400" dirty="0">
                <a:solidFill>
                  <a:srgbClr val="FF0000"/>
                </a:solidFill>
              </a:rPr>
              <a:t>均低于利奈唑胺</a:t>
            </a:r>
          </a:p>
        </c:rich>
      </c:tx>
      <c:layout>
        <c:manualLayout>
          <c:xMode val="edge"/>
          <c:yMode val="edge"/>
          <c:x val="0.12444444444444444"/>
          <c:y val="0"/>
        </c:manualLayout>
      </c:layout>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zh-CN"/>
        </a:p>
      </c:txPr>
    </c:title>
    <c:autoTitleDeleted val="0"/>
    <c:plotArea>
      <c:layout>
        <c:manualLayout>
          <c:layoutTarget val="inner"/>
          <c:xMode val="edge"/>
          <c:yMode val="edge"/>
          <c:x val="4.1666666666666664E-2"/>
          <c:y val="0.33674030329542143"/>
          <c:w val="0.93888888888888888"/>
          <c:h val="0.6123337707786527"/>
        </c:manualLayout>
      </c:layout>
      <c:barChart>
        <c:barDir val="bar"/>
        <c:grouping val="stacked"/>
        <c:varyColors val="0"/>
        <c:ser>
          <c:idx val="0"/>
          <c:order val="0"/>
          <c:tx>
            <c:strRef>
              <c:f>Sheet2!$D$1</c:f>
              <c:strCache>
                <c:ptCount val="1"/>
                <c:pt idx="0">
                  <c:v>特地唑胺</c:v>
                </c:pt>
              </c:strCache>
            </c:strRef>
          </c:tx>
          <c:spPr>
            <a:solidFill>
              <a:schemeClr val="accent1"/>
            </a:solidFill>
            <a:ln>
              <a:noFill/>
            </a:ln>
            <a:effectLst/>
          </c:spPr>
          <c:invertIfNegative val="0"/>
          <c:dLbls>
            <c:dLbl>
              <c:idx val="0"/>
              <c:layout>
                <c:manualLayout>
                  <c:x val="-7.5000000000000025E-2"/>
                  <c:y val="-9.2592592592590887E-3"/>
                </c:manualLayout>
              </c:layout>
              <c:tx>
                <c:rich>
                  <a:bodyPr/>
                  <a:lstStyle/>
                  <a:p>
                    <a:r>
                      <a:rPr lang="en-US" altLang="zh-CN" dirty="0"/>
                      <a:t>2%</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AF41-41C7-A194-4AD344186199}"/>
                </c:ext>
              </c:extLst>
            </c:dLbl>
            <c:dLbl>
              <c:idx val="1"/>
              <c:layout>
                <c:manualLayout>
                  <c:x val="-9.166666666666666E-2"/>
                  <c:y val="0"/>
                </c:manualLayout>
              </c:layout>
              <c:tx>
                <c:rich>
                  <a:bodyPr/>
                  <a:lstStyle/>
                  <a:p>
                    <a:r>
                      <a:rPr lang="en-US" altLang="zh-CN" dirty="0"/>
                      <a:t>3%</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AF41-41C7-A194-4AD344186199}"/>
                </c:ext>
              </c:extLst>
            </c:dLbl>
            <c:dLbl>
              <c:idx val="2"/>
              <c:layout>
                <c:manualLayout>
                  <c:x val="-0.10555555555555556"/>
                  <c:y val="0"/>
                </c:manualLayout>
              </c:layout>
              <c:tx>
                <c:rich>
                  <a:bodyPr/>
                  <a:lstStyle/>
                  <a:p>
                    <a:r>
                      <a:rPr lang="en-US" altLang="zh-CN" dirty="0"/>
                      <a:t>4%</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AF41-41C7-A194-4AD344186199}"/>
                </c:ext>
              </c:extLst>
            </c:dLbl>
            <c:dLbl>
              <c:idx val="3"/>
              <c:layout>
                <c:manualLayout>
                  <c:x val="-0.13888888888888892"/>
                  <c:y val="0"/>
                </c:manualLayout>
              </c:layout>
              <c:tx>
                <c:rich>
                  <a:bodyPr/>
                  <a:lstStyle/>
                  <a:p>
                    <a:r>
                      <a:rPr lang="en-US" altLang="zh-CN" dirty="0"/>
                      <a:t>6%</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AF41-41C7-A194-4AD344186199}"/>
                </c:ext>
              </c:extLst>
            </c:dLbl>
            <c:dLbl>
              <c:idx val="4"/>
              <c:layout>
                <c:manualLayout>
                  <c:x val="-0.15555555555555556"/>
                  <c:y val="4.6299941673958274E-3"/>
                </c:manualLayout>
              </c:layout>
              <c:tx>
                <c:rich>
                  <a:bodyPr/>
                  <a:lstStyle/>
                  <a:p>
                    <a:r>
                      <a:rPr lang="en-US" altLang="zh-CN" dirty="0"/>
                      <a:t>8%</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AF41-41C7-A194-4AD34418619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zh-CN"/>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Sheet2!$C$2:$C$6</c:f>
              <c:strCache>
                <c:ptCount val="5"/>
                <c:pt idx="0">
                  <c:v>头晕</c:v>
                </c:pt>
                <c:pt idx="1">
                  <c:v>呕吐</c:v>
                </c:pt>
                <c:pt idx="2">
                  <c:v>腹泻</c:v>
                </c:pt>
                <c:pt idx="3">
                  <c:v>头痛</c:v>
                </c:pt>
                <c:pt idx="4">
                  <c:v>恶心</c:v>
                </c:pt>
              </c:strCache>
            </c:strRef>
          </c:cat>
          <c:val>
            <c:numRef>
              <c:f>Sheet2!$D$2:$D$6</c:f>
              <c:numCache>
                <c:formatCode>0%</c:formatCode>
                <c:ptCount val="5"/>
                <c:pt idx="0">
                  <c:v>-0.02</c:v>
                </c:pt>
                <c:pt idx="1">
                  <c:v>-0.03</c:v>
                </c:pt>
                <c:pt idx="2">
                  <c:v>-0.04</c:v>
                </c:pt>
                <c:pt idx="3">
                  <c:v>-0.06</c:v>
                </c:pt>
                <c:pt idx="4">
                  <c:v>-0.08</c:v>
                </c:pt>
              </c:numCache>
            </c:numRef>
          </c:val>
          <c:extLst>
            <c:ext xmlns:c16="http://schemas.microsoft.com/office/drawing/2014/chart" uri="{C3380CC4-5D6E-409C-BE32-E72D297353CC}">
              <c16:uniqueId val="{00000000-AF41-41C7-A194-4AD344186199}"/>
            </c:ext>
          </c:extLst>
        </c:ser>
        <c:ser>
          <c:idx val="1"/>
          <c:order val="1"/>
          <c:tx>
            <c:strRef>
              <c:f>Sheet2!$E$1</c:f>
              <c:strCache>
                <c:ptCount val="1"/>
                <c:pt idx="0">
                  <c:v>辅助列</c:v>
                </c:pt>
              </c:strCache>
            </c:strRef>
          </c:tx>
          <c:spPr>
            <a:solidFill>
              <a:schemeClr val="bg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zh-CN"/>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Sheet2!$C$2:$C$6</c:f>
              <c:strCache>
                <c:ptCount val="5"/>
                <c:pt idx="0">
                  <c:v>头晕</c:v>
                </c:pt>
                <c:pt idx="1">
                  <c:v>呕吐</c:v>
                </c:pt>
                <c:pt idx="2">
                  <c:v>腹泻</c:v>
                </c:pt>
                <c:pt idx="3">
                  <c:v>头痛</c:v>
                </c:pt>
                <c:pt idx="4">
                  <c:v>恶心</c:v>
                </c:pt>
              </c:strCache>
            </c:strRef>
          </c:cat>
          <c:val>
            <c:numRef>
              <c:f>Sheet2!$E$2:$E$6</c:f>
              <c:numCache>
                <c:formatCode>0%</c:formatCode>
                <c:ptCount val="5"/>
                <c:pt idx="0">
                  <c:v>0.06</c:v>
                </c:pt>
                <c:pt idx="1">
                  <c:v>0.06</c:v>
                </c:pt>
                <c:pt idx="2">
                  <c:v>0.06</c:v>
                </c:pt>
                <c:pt idx="3">
                  <c:v>0.06</c:v>
                </c:pt>
                <c:pt idx="4">
                  <c:v>0.06</c:v>
                </c:pt>
              </c:numCache>
            </c:numRef>
          </c:val>
          <c:extLst>
            <c:ext xmlns:c16="http://schemas.microsoft.com/office/drawing/2014/chart" uri="{C3380CC4-5D6E-409C-BE32-E72D297353CC}">
              <c16:uniqueId val="{00000001-AF41-41C7-A194-4AD344186199}"/>
            </c:ext>
          </c:extLst>
        </c:ser>
        <c:ser>
          <c:idx val="2"/>
          <c:order val="2"/>
          <c:tx>
            <c:strRef>
              <c:f>Sheet2!$F$1</c:f>
              <c:strCache>
                <c:ptCount val="1"/>
                <c:pt idx="0">
                  <c:v>利奈唑胺</c:v>
                </c:pt>
              </c:strCache>
            </c:strRef>
          </c:tx>
          <c:spPr>
            <a:solidFill>
              <a:schemeClr val="accent3"/>
            </a:solidFill>
            <a:ln>
              <a:noFill/>
            </a:ln>
            <a:effectLst/>
          </c:spPr>
          <c:invertIfNegative val="0"/>
          <c:dLbls>
            <c:dLbl>
              <c:idx val="0"/>
              <c:layout>
                <c:manualLayout>
                  <c:x val="6.1111111111111109E-2"/>
                  <c:y val="-1.6975112544026657E-16"/>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AF41-41C7-A194-4AD344186199}"/>
                </c:ext>
              </c:extLst>
            </c:dLbl>
            <c:dLbl>
              <c:idx val="1"/>
              <c:layout>
                <c:manualLayout>
                  <c:x val="0.12500000000000011"/>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F41-41C7-A194-4AD344186199}"/>
                </c:ext>
              </c:extLst>
            </c:dLbl>
            <c:dLbl>
              <c:idx val="2"/>
              <c:layout>
                <c:manualLayout>
                  <c:x val="0.125"/>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F41-41C7-A194-4AD344186199}"/>
                </c:ext>
              </c:extLst>
            </c:dLbl>
            <c:dLbl>
              <c:idx val="3"/>
              <c:layout>
                <c:manualLayout>
                  <c:x val="0.15555555555555545"/>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F41-41C7-A194-4AD344186199}"/>
                </c:ext>
              </c:extLst>
            </c:dLbl>
            <c:dLbl>
              <c:idx val="4"/>
              <c:layout>
                <c:manualLayout>
                  <c:x val="0.22777777777777777"/>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F41-41C7-A194-4AD34418619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zh-CN"/>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Sheet2!$C$2:$C$6</c:f>
              <c:strCache>
                <c:ptCount val="5"/>
                <c:pt idx="0">
                  <c:v>头晕</c:v>
                </c:pt>
                <c:pt idx="1">
                  <c:v>呕吐</c:v>
                </c:pt>
                <c:pt idx="2">
                  <c:v>腹泻</c:v>
                </c:pt>
                <c:pt idx="3">
                  <c:v>头痛</c:v>
                </c:pt>
                <c:pt idx="4">
                  <c:v>恶心</c:v>
                </c:pt>
              </c:strCache>
            </c:strRef>
          </c:cat>
          <c:val>
            <c:numRef>
              <c:f>Sheet2!$F$2:$F$6</c:f>
              <c:numCache>
                <c:formatCode>0%</c:formatCode>
                <c:ptCount val="5"/>
                <c:pt idx="0">
                  <c:v>0.02</c:v>
                </c:pt>
                <c:pt idx="1">
                  <c:v>0.06</c:v>
                </c:pt>
                <c:pt idx="2">
                  <c:v>0.05</c:v>
                </c:pt>
                <c:pt idx="3">
                  <c:v>0.06</c:v>
                </c:pt>
                <c:pt idx="4">
                  <c:v>0.12</c:v>
                </c:pt>
              </c:numCache>
            </c:numRef>
          </c:val>
          <c:extLst>
            <c:ext xmlns:c16="http://schemas.microsoft.com/office/drawing/2014/chart" uri="{C3380CC4-5D6E-409C-BE32-E72D297353CC}">
              <c16:uniqueId val="{00000002-AF41-41C7-A194-4AD344186199}"/>
            </c:ext>
          </c:extLst>
        </c:ser>
        <c:dLbls>
          <c:dLblPos val="ctr"/>
          <c:showLegendKey val="0"/>
          <c:showVal val="1"/>
          <c:showCatName val="0"/>
          <c:showSerName val="0"/>
          <c:showPercent val="0"/>
          <c:showBubbleSize val="0"/>
        </c:dLbls>
        <c:gapWidth val="85"/>
        <c:overlap val="100"/>
        <c:axId val="1885947728"/>
        <c:axId val="1885966928"/>
      </c:barChart>
      <c:catAx>
        <c:axId val="1885947728"/>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885966928"/>
        <c:crosses val="autoZero"/>
        <c:auto val="1"/>
        <c:lblAlgn val="ctr"/>
        <c:lblOffset val="100"/>
        <c:noMultiLvlLbl val="0"/>
      </c:catAx>
      <c:valAx>
        <c:axId val="1885966928"/>
        <c:scaling>
          <c:orientation val="minMax"/>
        </c:scaling>
        <c:delete val="1"/>
        <c:axPos val="b"/>
        <c:numFmt formatCode="0%" sourceLinked="1"/>
        <c:majorTickMark val="none"/>
        <c:minorTickMark val="none"/>
        <c:tickLblPos val="nextTo"/>
        <c:crossAx val="1885947728"/>
        <c:crosses val="autoZero"/>
        <c:crossBetween val="between"/>
      </c:valAx>
      <c:spPr>
        <a:noFill/>
        <a:ln>
          <a:noFill/>
        </a:ln>
        <a:effectLst/>
      </c:spPr>
    </c:plotArea>
    <c:legend>
      <c:legendPos val="t"/>
      <c:legendEntry>
        <c:idx val="1"/>
        <c:delete val="1"/>
      </c:legendEntry>
      <c:layout>
        <c:manualLayout>
          <c:xMode val="edge"/>
          <c:yMode val="edge"/>
          <c:x val="0.15262773403324584"/>
          <c:y val="0.23824074074074075"/>
          <c:w val="0.64474453193350845"/>
          <c:h val="7.3840405365995912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altLang="en-US" sz="1400" b="1" i="0" u="none" strike="noStrike" kern="1200" cap="all" spc="120" normalizeH="0" baseline="0" dirty="0" smtClean="0">
                <a:solidFill>
                  <a:prstClr val="black">
                    <a:lumMod val="65000"/>
                    <a:lumOff val="35000"/>
                  </a:prstClr>
                </a:solidFill>
                <a:latin typeface="+mn-lt"/>
                <a:ea typeface="+mn-ea"/>
                <a:cs typeface="+mn-cs"/>
              </a:defRPr>
            </a:pPr>
            <a:r>
              <a:rPr lang="zh-CN" altLang="en-US" sz="1400" b="1" i="0" u="none" strike="noStrike" kern="1200" cap="all" spc="120" normalizeH="0" baseline="0" dirty="0">
                <a:solidFill>
                  <a:prstClr val="black">
                    <a:lumMod val="65000"/>
                    <a:lumOff val="35000"/>
                  </a:prstClr>
                </a:solidFill>
                <a:latin typeface="+mn-lt"/>
                <a:ea typeface="+mn-ea"/>
                <a:cs typeface="+mn-cs"/>
              </a:rPr>
              <a:t>特地唑胺的</a:t>
            </a:r>
            <a:r>
              <a:rPr lang="zh-CN" altLang="en-US" sz="1400" b="0" i="0" u="none" strike="noStrike" kern="1200" cap="all" spc="120" normalizeH="0" baseline="0" dirty="0">
                <a:solidFill>
                  <a:schemeClr val="tx1"/>
                </a:solidFill>
                <a:latin typeface="+mn-lt"/>
                <a:ea typeface="+mn-ea"/>
                <a:cs typeface="+mn-cs"/>
              </a:rPr>
              <a:t>血小板降低发生率（</a:t>
            </a:r>
            <a:r>
              <a:rPr lang="en-US" altLang="zh-CN" sz="1400" b="0" i="0" u="none" strike="noStrike" kern="1200" cap="all" spc="120" normalizeH="0" baseline="0" dirty="0">
                <a:solidFill>
                  <a:schemeClr val="tx1"/>
                </a:solidFill>
                <a:latin typeface="+mn-lt"/>
                <a:ea typeface="+mn-ea"/>
                <a:cs typeface="+mn-cs"/>
              </a:rPr>
              <a:t>%</a:t>
            </a:r>
            <a:r>
              <a:rPr lang="zh-CN" altLang="en-US" sz="1400" b="0" i="0" u="none" strike="noStrike" kern="1200" cap="all" spc="120" normalizeH="0" baseline="0" dirty="0">
                <a:solidFill>
                  <a:schemeClr val="tx1"/>
                </a:solidFill>
                <a:latin typeface="+mn-lt"/>
                <a:ea typeface="+mn-ea"/>
                <a:cs typeface="+mn-cs"/>
              </a:rPr>
              <a:t>）</a:t>
            </a:r>
          </a:p>
        </c:rich>
      </c:tx>
      <c:overlay val="0"/>
      <c:spPr>
        <a:noFill/>
        <a:ln>
          <a:noFill/>
        </a:ln>
        <a:effectLst/>
      </c:spPr>
      <c:txPr>
        <a:bodyPr rot="0" spcFirstLastPara="1" vertOverflow="ellipsis" vert="horz" wrap="square" anchor="ctr" anchorCtr="1"/>
        <a:lstStyle/>
        <a:p>
          <a:pPr>
            <a:defRPr lang="zh-CN" altLang="en-US" sz="1400" b="1" i="0" u="none" strike="noStrike" kern="1200" cap="all" spc="120" normalizeH="0" baseline="0" dirty="0" smtClean="0">
              <a:solidFill>
                <a:prstClr val="black">
                  <a:lumMod val="65000"/>
                  <a:lumOff val="35000"/>
                </a:prstClr>
              </a:solidFill>
              <a:latin typeface="+mn-lt"/>
              <a:ea typeface="+mn-ea"/>
              <a:cs typeface="+mn-cs"/>
            </a:defRPr>
          </a:pPr>
          <a:endParaRPr lang="zh-CN"/>
        </a:p>
      </c:txPr>
    </c:title>
    <c:autoTitleDeleted val="0"/>
    <c:plotArea>
      <c:layout/>
      <c:barChart>
        <c:barDir val="col"/>
        <c:grouping val="clustered"/>
        <c:varyColors val="0"/>
        <c:ser>
          <c:idx val="0"/>
          <c:order val="0"/>
          <c:tx>
            <c:strRef>
              <c:f>Sheet3!$D$6</c:f>
              <c:strCache>
                <c:ptCount val="1"/>
                <c:pt idx="0">
                  <c:v>特地唑胺</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dLbl>
              <c:idx val="0"/>
              <c:layout>
                <c:manualLayout>
                  <c:x val="0"/>
                  <c:y val="2.474555263925342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531-4BF0-A8C7-019DC0603F68}"/>
                </c:ext>
              </c:extLst>
            </c:dLbl>
            <c:dLbl>
              <c:idx val="1"/>
              <c:layout>
                <c:manualLayout>
                  <c:x val="2.7777777777777779E-3"/>
                  <c:y val="2.011592300962371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531-4BF0-A8C7-019DC0603F68}"/>
                </c:ext>
              </c:extLst>
            </c:dLbl>
            <c:dLbl>
              <c:idx val="2"/>
              <c:layout>
                <c:manualLayout>
                  <c:x val="0"/>
                  <c:y val="1.548629337999416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531-4BF0-A8C7-019DC0603F68}"/>
                </c:ext>
              </c:extLst>
            </c:dLbl>
            <c:dLbl>
              <c:idx val="3"/>
              <c:layout>
                <c:manualLayout>
                  <c:x val="2.7777777777777779E-3"/>
                  <c:y val="1.548629337999416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531-4BF0-A8C7-019DC0603F6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Sheet3!$C$7:$C$10</c:f>
              <c:strCache>
                <c:ptCount val="4"/>
                <c:pt idx="0">
                  <c:v>治疗7-9天</c:v>
                </c:pt>
                <c:pt idx="1">
                  <c:v>治疗11-13天</c:v>
                </c:pt>
                <c:pt idx="2">
                  <c:v>治疗最后一天</c:v>
                </c:pt>
                <c:pt idx="3">
                  <c:v>治疗期间任意时间</c:v>
                </c:pt>
              </c:strCache>
            </c:strRef>
          </c:cat>
          <c:val>
            <c:numRef>
              <c:f>Sheet3!$D$7:$D$10</c:f>
              <c:numCache>
                <c:formatCode>General</c:formatCode>
                <c:ptCount val="4"/>
                <c:pt idx="0">
                  <c:v>3.2</c:v>
                </c:pt>
                <c:pt idx="1">
                  <c:v>4.9000000000000004</c:v>
                </c:pt>
                <c:pt idx="2">
                  <c:v>3.7</c:v>
                </c:pt>
                <c:pt idx="3">
                  <c:v>6.4</c:v>
                </c:pt>
              </c:numCache>
            </c:numRef>
          </c:val>
          <c:extLst>
            <c:ext xmlns:c16="http://schemas.microsoft.com/office/drawing/2014/chart" uri="{C3380CC4-5D6E-409C-BE32-E72D297353CC}">
              <c16:uniqueId val="{00000000-7E27-41F3-A796-1C4CD5A59CDB}"/>
            </c:ext>
          </c:extLst>
        </c:ser>
        <c:ser>
          <c:idx val="1"/>
          <c:order val="1"/>
          <c:tx>
            <c:strRef>
              <c:f>Sheet3!$E$6</c:f>
              <c:strCache>
                <c:ptCount val="1"/>
                <c:pt idx="0">
                  <c:v>利奈唑胺</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Sheet3!$C$7:$C$10</c:f>
              <c:strCache>
                <c:ptCount val="4"/>
                <c:pt idx="0">
                  <c:v>治疗7-9天</c:v>
                </c:pt>
                <c:pt idx="1">
                  <c:v>治疗11-13天</c:v>
                </c:pt>
                <c:pt idx="2">
                  <c:v>治疗最后一天</c:v>
                </c:pt>
                <c:pt idx="3">
                  <c:v>治疗期间任意时间</c:v>
                </c:pt>
              </c:strCache>
            </c:strRef>
          </c:cat>
          <c:val>
            <c:numRef>
              <c:f>Sheet3!$E$7:$E$10</c:f>
              <c:numCache>
                <c:formatCode>General</c:formatCode>
                <c:ptCount val="4"/>
                <c:pt idx="0">
                  <c:v>5.6</c:v>
                </c:pt>
                <c:pt idx="1">
                  <c:v>10.8</c:v>
                </c:pt>
                <c:pt idx="2">
                  <c:v>10.8</c:v>
                </c:pt>
                <c:pt idx="3">
                  <c:v>12.6</c:v>
                </c:pt>
              </c:numCache>
            </c:numRef>
          </c:val>
          <c:extLst>
            <c:ext xmlns:c16="http://schemas.microsoft.com/office/drawing/2014/chart" uri="{C3380CC4-5D6E-409C-BE32-E72D297353CC}">
              <c16:uniqueId val="{00000001-7E27-41F3-A796-1C4CD5A59CDB}"/>
            </c:ext>
          </c:extLst>
        </c:ser>
        <c:dLbls>
          <c:dLblPos val="inEnd"/>
          <c:showLegendKey val="0"/>
          <c:showVal val="1"/>
          <c:showCatName val="0"/>
          <c:showSerName val="0"/>
          <c:showPercent val="0"/>
          <c:showBubbleSize val="0"/>
        </c:dLbls>
        <c:gapWidth val="100"/>
        <c:overlap val="-24"/>
        <c:axId val="632233216"/>
        <c:axId val="632232256"/>
      </c:barChart>
      <c:catAx>
        <c:axId val="632233216"/>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zh-CN"/>
          </a:p>
        </c:txPr>
        <c:crossAx val="632232256"/>
        <c:crosses val="autoZero"/>
        <c:auto val="1"/>
        <c:lblAlgn val="ctr"/>
        <c:lblOffset val="100"/>
        <c:noMultiLvlLbl val="0"/>
      </c:catAx>
      <c:valAx>
        <c:axId val="63223225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zh-CN"/>
          </a:p>
        </c:txPr>
        <c:crossAx val="632233216"/>
        <c:crosses val="autoZero"/>
        <c:crossBetween val="between"/>
      </c:valAx>
      <c:spPr>
        <a:noFill/>
        <a:ln>
          <a:noFill/>
        </a:ln>
        <a:effectLst/>
      </c:spPr>
    </c:plotArea>
    <c:legend>
      <c:legendPos val="b"/>
      <c:layout>
        <c:manualLayout>
          <c:xMode val="edge"/>
          <c:yMode val="edge"/>
          <c:x val="9.4294400699912517E-2"/>
          <c:y val="0.15764107611548556"/>
          <c:w val="0.51974453193350845"/>
          <c:h val="7.3840405365995912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drawings/drawing1.xml><?xml version="1.0" encoding="utf-8"?>
<c:userShapes xmlns:c="http://schemas.openxmlformats.org/drawingml/2006/chart">
  <cdr:relSizeAnchor xmlns:cdr="http://schemas.openxmlformats.org/drawingml/2006/chartDrawing">
    <cdr:from>
      <cdr:x>0.82075</cdr:x>
      <cdr:y>0.64811</cdr:y>
    </cdr:from>
    <cdr:to>
      <cdr:x>1</cdr:x>
      <cdr:y>0.86243</cdr:y>
    </cdr:to>
    <cdr:sp macro="" textlink="">
      <cdr:nvSpPr>
        <cdr:cNvPr id="2" name="文本框 1">
          <a:extLst xmlns:a="http://schemas.openxmlformats.org/drawingml/2006/main">
            <a:ext uri="{FF2B5EF4-FFF2-40B4-BE49-F238E27FC236}">
              <a16:creationId xmlns:a16="http://schemas.microsoft.com/office/drawing/2014/main" id="{9BB66105-367B-360B-938D-508E106BD6D6}"/>
            </a:ext>
          </a:extLst>
        </cdr:cNvPr>
        <cdr:cNvSpPr txBox="1"/>
      </cdr:nvSpPr>
      <cdr:spPr>
        <a:xfrm xmlns:a="http://schemas.openxmlformats.org/drawingml/2006/main">
          <a:off x="4042964" y="1174915"/>
          <a:ext cx="882974" cy="38852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zh-CN" sz="1400" b="1" dirty="0">
              <a:latin typeface="+mn-ea"/>
            </a:rPr>
            <a:t>2</a:t>
          </a:r>
          <a:r>
            <a:rPr lang="zh-CN" altLang="en-US" sz="1400" b="1" dirty="0">
              <a:latin typeface="+mn-ea"/>
            </a:rPr>
            <a:t>次</a:t>
          </a:r>
          <a:r>
            <a:rPr lang="en-US" altLang="zh-CN" sz="1400" b="1" dirty="0">
              <a:latin typeface="+mn-ea"/>
            </a:rPr>
            <a:t>/</a:t>
          </a:r>
          <a:r>
            <a:rPr lang="zh-CN" altLang="en-US" sz="1400" b="1" dirty="0">
              <a:latin typeface="+mn-ea"/>
            </a:rPr>
            <a:t>天</a:t>
          </a:r>
        </a:p>
      </cdr:txBody>
    </cdr:sp>
  </cdr:relSizeAnchor>
  <cdr:relSizeAnchor xmlns:cdr="http://schemas.openxmlformats.org/drawingml/2006/chartDrawing">
    <cdr:from>
      <cdr:x>0.58686</cdr:x>
      <cdr:y>0.34999</cdr:y>
    </cdr:from>
    <cdr:to>
      <cdr:x>0.76611</cdr:x>
      <cdr:y>0.5643</cdr:y>
    </cdr:to>
    <cdr:sp macro="" textlink="">
      <cdr:nvSpPr>
        <cdr:cNvPr id="3" name="文本框 1">
          <a:extLst xmlns:a="http://schemas.openxmlformats.org/drawingml/2006/main">
            <a:ext uri="{FF2B5EF4-FFF2-40B4-BE49-F238E27FC236}">
              <a16:creationId xmlns:a16="http://schemas.microsoft.com/office/drawing/2014/main" id="{624F6A9B-60C4-8A13-518A-9B191A54ECE2}"/>
            </a:ext>
          </a:extLst>
        </cdr:cNvPr>
        <cdr:cNvSpPr txBox="1"/>
      </cdr:nvSpPr>
      <cdr:spPr>
        <a:xfrm xmlns:a="http://schemas.openxmlformats.org/drawingml/2006/main">
          <a:off x="2890832" y="634475"/>
          <a:ext cx="882974" cy="38850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zh-CN" sz="1400" b="1" dirty="0">
              <a:latin typeface="+mn-ea"/>
            </a:rPr>
            <a:t>1</a:t>
          </a:r>
          <a:r>
            <a:rPr lang="zh-CN" altLang="en-US" sz="1400" b="1" dirty="0">
              <a:latin typeface="+mn-ea"/>
            </a:rPr>
            <a:t>次</a:t>
          </a:r>
          <a:r>
            <a:rPr lang="en-US" altLang="zh-CN" sz="1400" b="1" dirty="0">
              <a:latin typeface="+mn-ea"/>
            </a:rPr>
            <a:t>/</a:t>
          </a:r>
          <a:r>
            <a:rPr lang="zh-CN" altLang="en-US" sz="1400" b="1" dirty="0">
              <a:latin typeface="+mn-ea"/>
            </a:rPr>
            <a:t>天</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3F8E18-EDCD-4A3B-8CD9-078525ADA1AD}" type="datetimeFigureOut">
              <a:rPr lang="zh-CN" altLang="en-US" smtClean="0"/>
              <a:t>2023/7/13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54E8B2-79ED-426E-9B86-655D88A28CF8}"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E3BE65E-D6A0-433A-9769-180C0D5DD83D}" type="slidenum">
              <a:rPr lang="zh-CN" altLang="en-US" smtClean="0">
                <a:solidFill>
                  <a:prstClr val="black"/>
                </a:solidFill>
              </a:rPr>
              <a:t>10</a:t>
            </a:fld>
            <a:endParaRPr lang="zh-CN"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标题幻灯片">
    <p:bg>
      <p:bgPr>
        <a:solidFill>
          <a:schemeClr val="bg1"/>
        </a:solidFill>
        <a:effectLst/>
      </p:bgPr>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标题幻灯片">
    <p:bg>
      <p:bgPr>
        <a:solidFill>
          <a:schemeClr val="bg1"/>
        </a:solidFill>
        <a:effectLst/>
      </p:bgPr>
    </p:bg>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E8C4FF49-74A5-4110-88F9-0688F3CE99E2}" type="datetimeFigureOut">
              <a:rPr lang="zh-CN" altLang="en-US" smtClean="0"/>
              <a:t>2023/7/13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0AA2A18-3CCB-424F-BCE6-1131DFC42CC8}" type="slidenum">
              <a:rPr lang="zh-CN" altLang="en-US" smtClean="0"/>
              <a:t>‹#›</a:t>
            </a:fld>
            <a:endParaRPr lang="zh-CN" altLang="en-US"/>
          </a:p>
        </p:txBody>
      </p:sp>
      <p:grpSp>
        <p:nvGrpSpPr>
          <p:cNvPr id="7" name="组合 6"/>
          <p:cNvGrpSpPr/>
          <p:nvPr userDrawn="1"/>
        </p:nvGrpSpPr>
        <p:grpSpPr>
          <a:xfrm>
            <a:off x="10441" y="227078"/>
            <a:ext cx="431563" cy="540214"/>
            <a:chOff x="0" y="342688"/>
            <a:chExt cx="783945" cy="571712"/>
          </a:xfrm>
          <a:effectLst>
            <a:outerShdw blurRad="254000" dist="63500" dir="2700000" algn="tl" rotWithShape="0">
              <a:prstClr val="black">
                <a:alpha val="30000"/>
              </a:prstClr>
            </a:outerShdw>
          </a:effectLst>
        </p:grpSpPr>
        <p:sp>
          <p:nvSpPr>
            <p:cNvPr id="8" name="矩形 7"/>
            <p:cNvSpPr/>
            <p:nvPr/>
          </p:nvSpPr>
          <p:spPr>
            <a:xfrm>
              <a:off x="0" y="342900"/>
              <a:ext cx="391532" cy="5715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0" dirty="0">
                <a:ea typeface="微软雅黑" panose="020B0503020204020204" pitchFamily="34" charset="-122"/>
                <a:cs typeface="+mn-ea"/>
                <a:sym typeface="+mn-lt"/>
              </a:endParaRPr>
            </a:p>
          </p:txBody>
        </p:sp>
        <p:sp>
          <p:nvSpPr>
            <p:cNvPr id="9" name="矩形 8"/>
            <p:cNvSpPr/>
            <p:nvPr/>
          </p:nvSpPr>
          <p:spPr>
            <a:xfrm>
              <a:off x="451714" y="342688"/>
              <a:ext cx="130804" cy="5715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0" dirty="0">
                <a:ea typeface="微软雅黑" panose="020B0503020204020204" pitchFamily="34" charset="-122"/>
                <a:cs typeface="+mn-ea"/>
                <a:sym typeface="+mn-lt"/>
              </a:endParaRPr>
            </a:p>
          </p:txBody>
        </p:sp>
        <p:sp>
          <p:nvSpPr>
            <p:cNvPr id="10" name="矩形 9"/>
            <p:cNvSpPr/>
            <p:nvPr/>
          </p:nvSpPr>
          <p:spPr>
            <a:xfrm>
              <a:off x="653141" y="342900"/>
              <a:ext cx="130804" cy="5715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0" dirty="0">
                <a:ea typeface="微软雅黑" panose="020B0503020204020204" pitchFamily="34" charset="-122"/>
                <a:cs typeface="+mn-ea"/>
                <a:sym typeface="+mn-lt"/>
              </a:endParaRPr>
            </a:p>
          </p:txBody>
        </p:sp>
      </p:grpSp>
    </p:spTree>
    <p:extLst>
      <p:ext uri="{BB962C8B-B14F-4D97-AF65-F5344CB8AC3E}">
        <p14:creationId xmlns:p14="http://schemas.microsoft.com/office/powerpoint/2010/main" val="326030792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07150B45-3F75-432F-88A4-2965641DFA22}" type="datetimeFigureOut">
              <a:rPr lang="zh-CN" altLang="en-US" smtClean="0"/>
              <a:t>2023/7/13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A74B08-A7D3-4518-B1A0-26D403D692DA}" type="slidenum">
              <a:rPr lang="zh-CN" altLang="en-US" smtClean="0"/>
              <a:t>‹#›</a:t>
            </a:fld>
            <a:endParaRPr lang="zh-CN" altLang="en-US"/>
          </a:p>
        </p:txBody>
      </p:sp>
    </p:spTree>
    <p:extLst>
      <p:ext uri="{BB962C8B-B14F-4D97-AF65-F5344CB8AC3E}">
        <p14:creationId xmlns:p14="http://schemas.microsoft.com/office/powerpoint/2010/main" val="4033097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内容占位符 7">
            <a:extLst>
              <a:ext uri="{FF2B5EF4-FFF2-40B4-BE49-F238E27FC236}">
                <a16:creationId xmlns:a16="http://schemas.microsoft.com/office/drawing/2014/main" id="{A71F2FD9-9BBE-4841-ABA3-4DBB5FE7EEDA}"/>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9984432" y="188640"/>
            <a:ext cx="1944216" cy="576064"/>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dt="0"/>
  <p:txStyles>
    <p:titleStyle>
      <a:lvl1pPr algn="l" defTabSz="914400" rtl="0" eaLnBrk="1" latinLnBrk="0" hangingPunct="1">
        <a:lnSpc>
          <a:spcPct val="100000"/>
        </a:lnSpc>
        <a:spcBef>
          <a:spcPct val="0"/>
        </a:spcBef>
        <a:buNone/>
        <a:defRPr sz="2600" b="1" kern="1200">
          <a:solidFill>
            <a:schemeClr val="accent1"/>
          </a:solidFill>
          <a:latin typeface="微软雅黑" panose="020B0503020204020204" pitchFamily="34" charset="-122"/>
          <a:ea typeface="微软雅黑" panose="020B0503020204020204" pitchFamily="34" charset="-122"/>
          <a:cs typeface="+mj-cs"/>
        </a:defRPr>
      </a:lvl1pPr>
    </p:titleStyle>
    <p:bodyStyle>
      <a:lvl1pPr marL="228600" indent="-2286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3" Type="http://schemas.openxmlformats.org/officeDocument/2006/relationships/tags" Target="../tags/tag14.xml"/><Relationship Id="rId18" Type="http://schemas.openxmlformats.org/officeDocument/2006/relationships/tags" Target="../tags/tag19.xml"/><Relationship Id="rId26" Type="http://schemas.openxmlformats.org/officeDocument/2006/relationships/tags" Target="../tags/tag27.xml"/><Relationship Id="rId3" Type="http://schemas.openxmlformats.org/officeDocument/2006/relationships/tags" Target="../tags/tag4.xml"/><Relationship Id="rId21" Type="http://schemas.openxmlformats.org/officeDocument/2006/relationships/tags" Target="../tags/tag22.xml"/><Relationship Id="rId34" Type="http://schemas.openxmlformats.org/officeDocument/2006/relationships/tags" Target="../tags/tag35.xml"/><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tags" Target="../tags/tag18.xml"/><Relationship Id="rId25" Type="http://schemas.openxmlformats.org/officeDocument/2006/relationships/tags" Target="../tags/tag26.xml"/><Relationship Id="rId33" Type="http://schemas.openxmlformats.org/officeDocument/2006/relationships/tags" Target="../tags/tag34.xml"/><Relationship Id="rId2" Type="http://schemas.openxmlformats.org/officeDocument/2006/relationships/tags" Target="../tags/tag3.xml"/><Relationship Id="rId16" Type="http://schemas.openxmlformats.org/officeDocument/2006/relationships/tags" Target="../tags/tag17.xml"/><Relationship Id="rId20" Type="http://schemas.openxmlformats.org/officeDocument/2006/relationships/tags" Target="../tags/tag21.xml"/><Relationship Id="rId29" Type="http://schemas.openxmlformats.org/officeDocument/2006/relationships/tags" Target="../tags/tag30.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24" Type="http://schemas.openxmlformats.org/officeDocument/2006/relationships/tags" Target="../tags/tag25.xml"/><Relationship Id="rId32" Type="http://schemas.openxmlformats.org/officeDocument/2006/relationships/tags" Target="../tags/tag33.xml"/><Relationship Id="rId5" Type="http://schemas.openxmlformats.org/officeDocument/2006/relationships/tags" Target="../tags/tag6.xml"/><Relationship Id="rId15" Type="http://schemas.openxmlformats.org/officeDocument/2006/relationships/tags" Target="../tags/tag16.xml"/><Relationship Id="rId23" Type="http://schemas.openxmlformats.org/officeDocument/2006/relationships/tags" Target="../tags/tag24.xml"/><Relationship Id="rId28" Type="http://schemas.openxmlformats.org/officeDocument/2006/relationships/tags" Target="../tags/tag29.xml"/><Relationship Id="rId10" Type="http://schemas.openxmlformats.org/officeDocument/2006/relationships/tags" Target="../tags/tag11.xml"/><Relationship Id="rId19" Type="http://schemas.openxmlformats.org/officeDocument/2006/relationships/tags" Target="../tags/tag20.xml"/><Relationship Id="rId31" Type="http://schemas.openxmlformats.org/officeDocument/2006/relationships/tags" Target="../tags/tag32.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 Id="rId22" Type="http://schemas.openxmlformats.org/officeDocument/2006/relationships/tags" Target="../tags/tag23.xml"/><Relationship Id="rId27" Type="http://schemas.openxmlformats.org/officeDocument/2006/relationships/tags" Target="../tags/tag28.xml"/><Relationship Id="rId30" Type="http://schemas.openxmlformats.org/officeDocument/2006/relationships/tags" Target="../tags/tag31.xml"/><Relationship Id="rId35" Type="http://schemas.openxmlformats.org/officeDocument/2006/relationships/slideLayout" Target="../slideLayouts/slideLayout5.xml"/><Relationship Id="rId8" Type="http://schemas.openxmlformats.org/officeDocument/2006/relationships/tags" Target="../tags/tag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5.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154018" y="1622383"/>
            <a:ext cx="5882325" cy="1921552"/>
          </a:xfrm>
          <a:prstGeom prst="rect">
            <a:avLst/>
          </a:prstGeom>
          <a:noFill/>
        </p:spPr>
        <p:txBody>
          <a:bodyPr wrap="square" rtlCol="0">
            <a:spAutoFit/>
          </a:bodyPr>
          <a:lstStyle/>
          <a:p>
            <a:pPr algn="ctr">
              <a:lnSpc>
                <a:spcPct val="150000"/>
              </a:lnSpc>
            </a:pPr>
            <a:r>
              <a:rPr lang="zh-CN" altLang="en-US" sz="4400" dirty="0"/>
              <a:t>注射用磷酸</a:t>
            </a:r>
            <a:r>
              <a:rPr lang="zh-CN" altLang="en-US" sz="4400" dirty="0">
                <a:solidFill>
                  <a:srgbClr val="FF0000"/>
                </a:solidFill>
              </a:rPr>
              <a:t>特地唑胺</a:t>
            </a:r>
            <a:r>
              <a:rPr lang="zh-CN" altLang="en-US" sz="4000" dirty="0"/>
              <a:t>（</a:t>
            </a:r>
            <a:r>
              <a:rPr lang="zh-CN" altLang="en-US" sz="4000" b="1" dirty="0"/>
              <a:t>克利安</a:t>
            </a:r>
            <a:r>
              <a:rPr lang="zh-CN" altLang="en-US" sz="4000" dirty="0"/>
              <a:t>）</a:t>
            </a:r>
          </a:p>
        </p:txBody>
      </p:sp>
      <p:pic>
        <p:nvPicPr>
          <p:cNvPr id="100" name="图片 99"/>
          <p:cNvPicPr/>
          <p:nvPr/>
        </p:nvPicPr>
        <p:blipFill>
          <a:blip r:embed="rId2"/>
          <a:stretch>
            <a:fillRect/>
          </a:stretch>
        </p:blipFill>
        <p:spPr>
          <a:xfrm>
            <a:off x="3431704" y="5157192"/>
            <a:ext cx="5044916" cy="452100"/>
          </a:xfrm>
          <a:prstGeom prst="rect">
            <a:avLst/>
          </a:prstGeom>
          <a:noFill/>
          <a:ln w="9525">
            <a:noFill/>
          </a:ln>
        </p:spPr>
      </p:pic>
      <p:sp>
        <p:nvSpPr>
          <p:cNvPr id="3" name="文本框 2">
            <a:extLst>
              <a:ext uri="{FF2B5EF4-FFF2-40B4-BE49-F238E27FC236}">
                <a16:creationId xmlns:a16="http://schemas.microsoft.com/office/drawing/2014/main" id="{E3115565-4392-82E3-649A-18AC4EFBF9CD}"/>
              </a:ext>
            </a:extLst>
          </p:cNvPr>
          <p:cNvSpPr txBox="1"/>
          <p:nvPr/>
        </p:nvSpPr>
        <p:spPr>
          <a:xfrm>
            <a:off x="11064552" y="6309320"/>
            <a:ext cx="648072" cy="307777"/>
          </a:xfrm>
          <a:prstGeom prst="rect">
            <a:avLst/>
          </a:prstGeom>
          <a:noFill/>
        </p:spPr>
        <p:txBody>
          <a:bodyPr wrap="square" rtlCol="0">
            <a:spAutoFit/>
          </a:bodyPr>
          <a:lstStyle/>
          <a:p>
            <a:r>
              <a:rPr lang="en-US" altLang="zh-CN" sz="1400" dirty="0"/>
              <a:t>1/9</a:t>
            </a:r>
            <a:endParaRPr lang="zh-CN" alt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540" y="-9128"/>
            <a:ext cx="12225008" cy="6854524"/>
          </a:xfrm>
          <a:prstGeom prst="rect">
            <a:avLst/>
          </a:prstGeom>
        </p:spPr>
      </p:pic>
      <p:sp>
        <p:nvSpPr>
          <p:cNvPr id="12" name="Rectangle 8"/>
          <p:cNvSpPr/>
          <p:nvPr/>
        </p:nvSpPr>
        <p:spPr>
          <a:xfrm>
            <a:off x="5282093" y="3667799"/>
            <a:ext cx="4179005" cy="499986"/>
          </a:xfrm>
          <a:prstGeom prst="rect">
            <a:avLst/>
          </a:prstGeom>
          <a:solidFill>
            <a:srgbClr val="C00000"/>
          </a:solidFill>
          <a:ln>
            <a:noFill/>
          </a:ln>
          <a:effectLst>
            <a:outerShdw blurRad="25400" dist="127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latinLnBrk="1">
              <a:defRPr/>
            </a:pPr>
            <a:endParaRPr lang="ko-KR" altLang="en-US" sz="1400" dirty="0">
              <a:solidFill>
                <a:prstClr val="white"/>
              </a:solidFill>
              <a:cs typeface="+mn-ea"/>
              <a:sym typeface="+mn-lt"/>
            </a:endParaRPr>
          </a:p>
        </p:txBody>
      </p:sp>
      <p:sp>
        <p:nvSpPr>
          <p:cNvPr id="13" name="Rectangle 3"/>
          <p:cNvSpPr txBox="1">
            <a:spLocks noChangeArrowheads="1"/>
          </p:cNvSpPr>
          <p:nvPr/>
        </p:nvSpPr>
        <p:spPr bwMode="auto">
          <a:xfrm>
            <a:off x="2207568" y="1927116"/>
            <a:ext cx="7536920" cy="923330"/>
          </a:xfrm>
          <a:prstGeom prst="rect">
            <a:avLst/>
          </a:prstGeom>
          <a:noFill/>
        </p:spPr>
        <p:txBody>
          <a:bodyPr wrap="square" lIns="0" tIns="0" rIns="0" bIns="0">
            <a:spAutoFit/>
          </a:bodyPr>
          <a:lstStyle>
            <a:lvl1pPr algn="ctr">
              <a:spcBef>
                <a:spcPct val="0"/>
              </a:spcBef>
              <a:buNone/>
              <a:defRPr lang="ko-KR" altLang="en-US" sz="4400" b="1" baseline="0" dirty="0">
                <a:solidFill>
                  <a:schemeClr val="bg1"/>
                </a:solidFill>
                <a:effectLst>
                  <a:outerShdw blurRad="12700" dist="25400" dir="5400000" algn="t" rotWithShape="0">
                    <a:prstClr val="black">
                      <a:alpha val="50000"/>
                    </a:prstClr>
                  </a:outerShdw>
                </a:effectLst>
                <a:latin typeface="Tahoma" panose="020B0604030504040204" pitchFamily="34" charset="0"/>
                <a:ea typeface="Tahoma" panose="020B0604030504040204" pitchFamily="34" charset="0"/>
                <a:cs typeface="Tahoma" panose="020B0604030504040204" pitchFamily="34" charset="0"/>
              </a:defRPr>
            </a:lvl1pPr>
          </a:lstStyle>
          <a:p>
            <a:pPr>
              <a:defRPr/>
            </a:pPr>
            <a:r>
              <a:rPr lang="zh-CN" altLang="en-US" sz="6000" dirty="0">
                <a:solidFill>
                  <a:schemeClr val="tx1"/>
                </a:solidFill>
                <a:effectLst/>
                <a:latin typeface="微软雅黑" panose="020B0503020204020204" pitchFamily="34" charset="-122"/>
                <a:ea typeface="微软雅黑" panose="020B0503020204020204" pitchFamily="34" charset="-122"/>
                <a:cs typeface="+mn-ea"/>
                <a:sym typeface="+mn-lt"/>
              </a:rPr>
              <a:t>谢谢观看</a:t>
            </a:r>
            <a:endParaRPr lang="en-US" altLang="ko-KR" sz="6000" dirty="0">
              <a:solidFill>
                <a:schemeClr val="tx1"/>
              </a:solidFill>
              <a:effectLst/>
              <a:latin typeface="微软雅黑" panose="020B0503020204020204" pitchFamily="34" charset="-122"/>
              <a:ea typeface="微软雅黑" panose="020B0503020204020204" pitchFamily="34" charset="-122"/>
              <a:cs typeface="+mn-ea"/>
              <a:sym typeface="+mn-lt"/>
            </a:endParaRPr>
          </a:p>
        </p:txBody>
      </p:sp>
      <p:sp>
        <p:nvSpPr>
          <p:cNvPr id="14" name="Rectangle 3"/>
          <p:cNvSpPr txBox="1">
            <a:spLocks noChangeArrowheads="1"/>
          </p:cNvSpPr>
          <p:nvPr/>
        </p:nvSpPr>
        <p:spPr bwMode="auto">
          <a:xfrm>
            <a:off x="5030072" y="3762019"/>
            <a:ext cx="4779943" cy="369653"/>
          </a:xfrm>
          <a:prstGeom prst="rect">
            <a:avLst/>
          </a:prstGeom>
          <a:noFill/>
        </p:spPr>
        <p:txBody>
          <a:bodyPr wrap="square" lIns="0" tIns="0" rIns="0" bIns="0">
            <a:spAutoFit/>
          </a:bodyPr>
          <a:lstStyle>
            <a:lvl1pPr algn="ctr">
              <a:spcBef>
                <a:spcPct val="0"/>
              </a:spcBef>
              <a:buNone/>
              <a:defRPr lang="ko-KR" altLang="en-US" sz="4400" b="1" baseline="0" dirty="0">
                <a:solidFill>
                  <a:schemeClr val="bg1"/>
                </a:solidFill>
                <a:effectLst>
                  <a:outerShdw blurRad="12700" dist="25400" dir="5400000" algn="t" rotWithShape="0">
                    <a:prstClr val="black">
                      <a:alpha val="50000"/>
                    </a:prstClr>
                  </a:outerShdw>
                </a:effectLst>
                <a:latin typeface="Tahoma" panose="020B0604030504040204" pitchFamily="34" charset="0"/>
                <a:ea typeface="Tahoma" panose="020B0604030504040204" pitchFamily="34" charset="0"/>
                <a:cs typeface="Tahoma" panose="020B0604030504040204" pitchFamily="34" charset="0"/>
              </a:defRPr>
            </a:lvl1pPr>
          </a:lstStyle>
          <a:p>
            <a:r>
              <a:rPr lang="zh-CN" altLang="en-US" sz="2400" dirty="0">
                <a:latin typeface="华文行楷" panose="02010800040101010101" charset="-122"/>
                <a:ea typeface="华文行楷" panose="02010800040101010101" charset="-122"/>
              </a:rPr>
              <a:t>做好药  为中国  善报天下人</a:t>
            </a:r>
          </a:p>
        </p:txBody>
      </p:sp>
      <p:pic>
        <p:nvPicPr>
          <p:cNvPr id="6" name="图片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48897" y="3576987"/>
            <a:ext cx="2949269" cy="758586"/>
          </a:xfrm>
          <a:prstGeom prst="rect">
            <a:avLst/>
          </a:prstGeom>
        </p:spPr>
      </p:pic>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custDataLst>
              <p:tags r:id="rId1"/>
            </p:custDataLst>
          </p:nvPr>
        </p:nvSpPr>
        <p:spPr>
          <a:xfrm>
            <a:off x="0" y="185443"/>
            <a:ext cx="1091444" cy="556721"/>
          </a:xfrm>
          <a:prstGeom prst="rect">
            <a:avLst/>
          </a:prstGeom>
          <a:solidFill>
            <a:srgbClr val="3858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sz="1600" b="1" dirty="0">
                <a:solidFill>
                  <a:schemeClr val="bg1"/>
                </a:solidFill>
                <a:latin typeface="+mn-ea"/>
              </a:rPr>
              <a:t>目录</a:t>
            </a:r>
          </a:p>
        </p:txBody>
      </p:sp>
      <p:grpSp>
        <p:nvGrpSpPr>
          <p:cNvPr id="21" name="组合 20"/>
          <p:cNvGrpSpPr/>
          <p:nvPr/>
        </p:nvGrpSpPr>
        <p:grpSpPr>
          <a:xfrm>
            <a:off x="2999656" y="1196752"/>
            <a:ext cx="7386470" cy="4287520"/>
            <a:chOff x="2462" y="1779"/>
            <a:chExt cx="12365" cy="7151"/>
          </a:xfrm>
        </p:grpSpPr>
        <p:sp>
          <p:nvSpPr>
            <p:cNvPr id="5" name="圆角矩形 4"/>
            <p:cNvSpPr/>
            <p:nvPr>
              <p:custDataLst>
                <p:tags r:id="rId2"/>
              </p:custDataLst>
            </p:nvPr>
          </p:nvSpPr>
          <p:spPr>
            <a:xfrm rot="2700000">
              <a:off x="2667" y="1779"/>
              <a:ext cx="1520" cy="1520"/>
            </a:xfrm>
            <a:prstGeom prst="roundRect">
              <a:avLst>
                <a:gd name="adj" fmla="val 10904"/>
              </a:avLst>
            </a:prstGeom>
            <a:solidFill>
              <a:srgbClr val="3858B7"/>
            </a:solidFill>
            <a:ln>
              <a:noFill/>
            </a:ln>
          </p:spPr>
          <p:style>
            <a:lnRef idx="2">
              <a:srgbClr val="098902">
                <a:shade val="50000"/>
              </a:srgbClr>
            </a:lnRef>
            <a:fillRef idx="1">
              <a:srgbClr val="098902"/>
            </a:fillRef>
            <a:effectRef idx="0">
              <a:srgbClr val="098902"/>
            </a:effectRef>
            <a:fontRef idx="minor">
              <a:srgbClr val="FFFFFF"/>
            </a:fontRef>
          </p:style>
          <p:txBody>
            <a:bodyPr rtlCol="0" anchor="ctr"/>
            <a:lstStyle/>
            <a:p>
              <a:pPr algn="ctr"/>
              <a:endParaRPr lang="zh-CN" altLang="en-US"/>
            </a:p>
          </p:txBody>
        </p:sp>
        <p:sp>
          <p:nvSpPr>
            <p:cNvPr id="6" name="圆角矩形 5"/>
            <p:cNvSpPr/>
            <p:nvPr>
              <p:custDataLst>
                <p:tags r:id="rId3"/>
              </p:custDataLst>
            </p:nvPr>
          </p:nvSpPr>
          <p:spPr>
            <a:xfrm rot="2700000">
              <a:off x="2714" y="1827"/>
              <a:ext cx="1425" cy="1425"/>
            </a:xfrm>
            <a:prstGeom prst="roundRect">
              <a:avLst>
                <a:gd name="adj" fmla="val 10904"/>
              </a:avLst>
            </a:prstGeom>
            <a:noFill/>
            <a:ln w="15875">
              <a:solidFill>
                <a:srgbClr val="5BCA5B">
                  <a:lumMod val="20000"/>
                  <a:lumOff val="80000"/>
                </a:srgbClr>
              </a:solidFill>
            </a:ln>
          </p:spPr>
          <p:style>
            <a:lnRef idx="2">
              <a:srgbClr val="098902">
                <a:shade val="50000"/>
              </a:srgbClr>
            </a:lnRef>
            <a:fillRef idx="1">
              <a:srgbClr val="098902"/>
            </a:fillRef>
            <a:effectRef idx="0">
              <a:srgbClr val="098902"/>
            </a:effectRef>
            <a:fontRef idx="minor">
              <a:srgbClr val="FFFFFF"/>
            </a:fontRef>
          </p:style>
          <p:txBody>
            <a:bodyPr rtlCol="0" anchor="ctr"/>
            <a:lstStyle/>
            <a:p>
              <a:pPr algn="ctr"/>
              <a:endParaRPr lang="zh-CN" altLang="en-US"/>
            </a:p>
          </p:txBody>
        </p:sp>
        <p:sp>
          <p:nvSpPr>
            <p:cNvPr id="7" name="圆角矩形 6"/>
            <p:cNvSpPr/>
            <p:nvPr>
              <p:custDataLst>
                <p:tags r:id="rId4"/>
              </p:custDataLst>
            </p:nvPr>
          </p:nvSpPr>
          <p:spPr>
            <a:xfrm rot="2700000">
              <a:off x="4341" y="3234"/>
              <a:ext cx="1520" cy="1520"/>
            </a:xfrm>
            <a:prstGeom prst="roundRect">
              <a:avLst>
                <a:gd name="adj" fmla="val 10904"/>
              </a:avLst>
            </a:prstGeom>
            <a:noFill/>
            <a:ln>
              <a:solidFill>
                <a:schemeClr val="accent1"/>
              </a:solidFill>
            </a:ln>
          </p:spPr>
          <p:style>
            <a:lnRef idx="2">
              <a:srgbClr val="098902">
                <a:shade val="50000"/>
              </a:srgbClr>
            </a:lnRef>
            <a:fillRef idx="1">
              <a:srgbClr val="098902"/>
            </a:fillRef>
            <a:effectRef idx="0">
              <a:srgbClr val="098902"/>
            </a:effectRef>
            <a:fontRef idx="minor">
              <a:srgbClr val="FFFFFF"/>
            </a:fontRef>
          </p:style>
          <p:txBody>
            <a:bodyPr rtlCol="0" anchor="ctr"/>
            <a:lstStyle/>
            <a:p>
              <a:pPr algn="ctr"/>
              <a:endParaRPr lang="zh-CN" altLang="en-US"/>
            </a:p>
          </p:txBody>
        </p:sp>
        <p:sp>
          <p:nvSpPr>
            <p:cNvPr id="8" name="圆角矩形 7"/>
            <p:cNvSpPr/>
            <p:nvPr>
              <p:custDataLst>
                <p:tags r:id="rId5"/>
              </p:custDataLst>
            </p:nvPr>
          </p:nvSpPr>
          <p:spPr>
            <a:xfrm rot="2700000">
              <a:off x="4388" y="3281"/>
              <a:ext cx="1425" cy="1425"/>
            </a:xfrm>
            <a:prstGeom prst="roundRect">
              <a:avLst>
                <a:gd name="adj" fmla="val 10904"/>
              </a:avLst>
            </a:prstGeom>
            <a:noFill/>
            <a:ln w="12700" cmpd="sng">
              <a:solidFill>
                <a:srgbClr val="3858B7"/>
              </a:solidFill>
              <a:prstDash val="lgDash"/>
            </a:ln>
            <a:extLst>
              <a:ext uri="{909E8E84-426E-40DD-AFC4-6F175D3DCCD1}">
                <a14:hiddenFill xmlns:a14="http://schemas.microsoft.com/office/drawing/2010/main">
                  <a:solidFill>
                    <a:srgbClr val="3858B7"/>
                  </a:solidFill>
                </a14:hiddenFill>
              </a:ext>
            </a:extLst>
          </p:spPr>
          <p:style>
            <a:lnRef idx="2">
              <a:srgbClr val="098902">
                <a:shade val="50000"/>
              </a:srgbClr>
            </a:lnRef>
            <a:fillRef idx="1">
              <a:srgbClr val="098902"/>
            </a:fillRef>
            <a:effectRef idx="0">
              <a:srgbClr val="098902"/>
            </a:effectRef>
            <a:fontRef idx="minor">
              <a:srgbClr val="FFFFFF"/>
            </a:fontRef>
          </p:style>
          <p:txBody>
            <a:bodyPr rtlCol="0" anchor="ctr"/>
            <a:lstStyle/>
            <a:p>
              <a:pPr algn="ctr"/>
              <a:endParaRPr lang="zh-CN" altLang="en-US"/>
            </a:p>
          </p:txBody>
        </p:sp>
        <p:cxnSp>
          <p:nvCxnSpPr>
            <p:cNvPr id="47" name="直接连接符 46"/>
            <p:cNvCxnSpPr/>
            <p:nvPr>
              <p:custDataLst>
                <p:tags r:id="rId6"/>
              </p:custDataLst>
            </p:nvPr>
          </p:nvCxnSpPr>
          <p:spPr>
            <a:xfrm>
              <a:off x="4583" y="2539"/>
              <a:ext cx="2491" cy="0"/>
            </a:xfrm>
            <a:prstGeom prst="line">
              <a:avLst/>
            </a:prstGeom>
            <a:ln w="38100">
              <a:solidFill>
                <a:srgbClr val="3858B7"/>
              </a:solidFill>
            </a:ln>
          </p:spPr>
          <p:style>
            <a:lnRef idx="1">
              <a:srgbClr val="098902"/>
            </a:lnRef>
            <a:fillRef idx="0">
              <a:srgbClr val="098902"/>
            </a:fillRef>
            <a:effectRef idx="0">
              <a:srgbClr val="098902"/>
            </a:effectRef>
            <a:fontRef idx="minor">
              <a:srgbClr val="000000"/>
            </a:fontRef>
          </p:style>
        </p:cxnSp>
        <p:sp>
          <p:nvSpPr>
            <p:cNvPr id="48" name="椭圆 47"/>
            <p:cNvSpPr/>
            <p:nvPr>
              <p:custDataLst>
                <p:tags r:id="rId7"/>
              </p:custDataLst>
            </p:nvPr>
          </p:nvSpPr>
          <p:spPr>
            <a:xfrm>
              <a:off x="6928" y="2390"/>
              <a:ext cx="300" cy="300"/>
            </a:xfrm>
            <a:prstGeom prst="ellipse">
              <a:avLst/>
            </a:prstGeom>
            <a:solidFill>
              <a:srgbClr val="3858B7"/>
            </a:solidFill>
            <a:ln>
              <a:solidFill>
                <a:srgbClr val="3858B7"/>
              </a:solidFill>
            </a:ln>
          </p:spPr>
          <p:style>
            <a:lnRef idx="2">
              <a:srgbClr val="098902">
                <a:shade val="50000"/>
              </a:srgbClr>
            </a:lnRef>
            <a:fillRef idx="1">
              <a:srgbClr val="098902"/>
            </a:fillRef>
            <a:effectRef idx="0">
              <a:srgbClr val="098902"/>
            </a:effectRef>
            <a:fontRef idx="minor">
              <a:srgbClr val="FFFFFF"/>
            </a:fontRef>
          </p:style>
          <p:txBody>
            <a:bodyPr rtlCol="0" anchor="ctr"/>
            <a:lstStyle/>
            <a:p>
              <a:pPr algn="ctr"/>
              <a:endParaRPr lang="zh-CN" altLang="en-US"/>
            </a:p>
          </p:txBody>
        </p:sp>
        <p:cxnSp>
          <p:nvCxnSpPr>
            <p:cNvPr id="58" name="直接连接符 57"/>
            <p:cNvCxnSpPr/>
            <p:nvPr>
              <p:custDataLst>
                <p:tags r:id="rId8"/>
              </p:custDataLst>
            </p:nvPr>
          </p:nvCxnSpPr>
          <p:spPr>
            <a:xfrm>
              <a:off x="6249" y="3994"/>
              <a:ext cx="2491" cy="0"/>
            </a:xfrm>
            <a:prstGeom prst="line">
              <a:avLst/>
            </a:prstGeom>
            <a:solidFill>
              <a:srgbClr val="4AC44A"/>
            </a:solidFill>
            <a:ln w="38100">
              <a:solidFill>
                <a:srgbClr val="3858B7"/>
              </a:solidFill>
            </a:ln>
          </p:spPr>
          <p:style>
            <a:lnRef idx="1">
              <a:srgbClr val="098902"/>
            </a:lnRef>
            <a:fillRef idx="0">
              <a:srgbClr val="098902"/>
            </a:fillRef>
            <a:effectRef idx="0">
              <a:srgbClr val="098902"/>
            </a:effectRef>
            <a:fontRef idx="minor">
              <a:srgbClr val="000000"/>
            </a:fontRef>
          </p:style>
        </p:cxnSp>
        <p:sp>
          <p:nvSpPr>
            <p:cNvPr id="59" name="椭圆 58"/>
            <p:cNvSpPr/>
            <p:nvPr>
              <p:custDataLst>
                <p:tags r:id="rId9"/>
              </p:custDataLst>
            </p:nvPr>
          </p:nvSpPr>
          <p:spPr>
            <a:xfrm>
              <a:off x="8594" y="3845"/>
              <a:ext cx="300" cy="300"/>
            </a:xfrm>
            <a:prstGeom prst="ellipse">
              <a:avLst/>
            </a:prstGeom>
            <a:solidFill>
              <a:srgbClr val="3858B7"/>
            </a:solidFill>
            <a:ln>
              <a:solidFill>
                <a:srgbClr val="3858B7"/>
              </a:solidFill>
            </a:ln>
          </p:spPr>
          <p:style>
            <a:lnRef idx="2">
              <a:srgbClr val="098902">
                <a:shade val="50000"/>
              </a:srgbClr>
            </a:lnRef>
            <a:fillRef idx="1">
              <a:srgbClr val="098902"/>
            </a:fillRef>
            <a:effectRef idx="0">
              <a:srgbClr val="098902"/>
            </a:effectRef>
            <a:fontRef idx="minor">
              <a:srgbClr val="FFFFFF"/>
            </a:fontRef>
          </p:style>
          <p:txBody>
            <a:bodyPr rtlCol="0" anchor="ctr"/>
            <a:lstStyle/>
            <a:p>
              <a:pPr algn="ctr"/>
              <a:endParaRPr lang="zh-CN" altLang="en-US"/>
            </a:p>
          </p:txBody>
        </p:sp>
        <p:sp>
          <p:nvSpPr>
            <p:cNvPr id="67" name="文本框 66"/>
            <p:cNvSpPr txBox="1"/>
            <p:nvPr>
              <p:custDataLst>
                <p:tags r:id="rId10"/>
              </p:custDataLst>
            </p:nvPr>
          </p:nvSpPr>
          <p:spPr>
            <a:xfrm>
              <a:off x="2466" y="2035"/>
              <a:ext cx="1930" cy="1010"/>
            </a:xfrm>
            <a:prstGeom prst="rect">
              <a:avLst/>
            </a:prstGeom>
            <a:noFill/>
          </p:spPr>
          <p:txBody>
            <a:bodyPr wrap="square" bIns="0" rtlCol="0">
              <a:normAutofit/>
            </a:bodyPr>
            <a:lstStyle/>
            <a:p>
              <a:pPr algn="ctr" defTabSz="914400">
                <a:tabLst>
                  <a:tab pos="143510" algn="l"/>
                </a:tabLst>
              </a:pPr>
              <a:r>
                <a:rPr lang="en-US" altLang="zh-CN" sz="3200" spc="300">
                  <a:solidFill>
                    <a:srgbClr val="FFFFFF"/>
                  </a:solidFill>
                  <a:uFillTx/>
                  <a:latin typeface="思源黑体 CN Bold" panose="020B0800000000000000" charset="-122"/>
                  <a:ea typeface="思源黑体 CN Bold" panose="020B0800000000000000" charset="-122"/>
                </a:rPr>
                <a:t>01</a:t>
              </a:r>
            </a:p>
          </p:txBody>
        </p:sp>
        <p:sp>
          <p:nvSpPr>
            <p:cNvPr id="25" name="圆角矩形 24"/>
            <p:cNvSpPr/>
            <p:nvPr>
              <p:custDataLst>
                <p:tags r:id="rId11"/>
              </p:custDataLst>
            </p:nvPr>
          </p:nvSpPr>
          <p:spPr>
            <a:xfrm rot="2700000">
              <a:off x="2671" y="4747"/>
              <a:ext cx="1520" cy="1520"/>
            </a:xfrm>
            <a:prstGeom prst="roundRect">
              <a:avLst>
                <a:gd name="adj" fmla="val 10904"/>
              </a:avLst>
            </a:prstGeom>
            <a:solidFill>
              <a:srgbClr val="3858B7"/>
            </a:solidFill>
            <a:ln>
              <a:noFill/>
            </a:ln>
          </p:spPr>
          <p:style>
            <a:lnRef idx="2">
              <a:srgbClr val="098902">
                <a:shade val="50000"/>
              </a:srgbClr>
            </a:lnRef>
            <a:fillRef idx="1">
              <a:srgbClr val="098902"/>
            </a:fillRef>
            <a:effectRef idx="0">
              <a:srgbClr val="098902"/>
            </a:effectRef>
            <a:fontRef idx="minor">
              <a:srgbClr val="FFFFFF"/>
            </a:fontRef>
          </p:style>
          <p:txBody>
            <a:bodyPr rtlCol="0" anchor="ctr"/>
            <a:lstStyle/>
            <a:p>
              <a:pPr algn="ctr"/>
              <a:endParaRPr lang="zh-CN" altLang="en-US"/>
            </a:p>
          </p:txBody>
        </p:sp>
        <p:sp>
          <p:nvSpPr>
            <p:cNvPr id="28" name="圆角矩形 27"/>
            <p:cNvSpPr/>
            <p:nvPr>
              <p:custDataLst>
                <p:tags r:id="rId12"/>
              </p:custDataLst>
            </p:nvPr>
          </p:nvSpPr>
          <p:spPr>
            <a:xfrm rot="2700000">
              <a:off x="2718" y="4794"/>
              <a:ext cx="1425" cy="1425"/>
            </a:xfrm>
            <a:prstGeom prst="roundRect">
              <a:avLst>
                <a:gd name="adj" fmla="val 10904"/>
              </a:avLst>
            </a:prstGeom>
            <a:noFill/>
            <a:ln w="15875">
              <a:solidFill>
                <a:srgbClr val="5BCA5B">
                  <a:lumMod val="20000"/>
                  <a:lumOff val="80000"/>
                </a:srgbClr>
              </a:solidFill>
            </a:ln>
          </p:spPr>
          <p:style>
            <a:lnRef idx="2">
              <a:srgbClr val="098902">
                <a:shade val="50000"/>
              </a:srgbClr>
            </a:lnRef>
            <a:fillRef idx="1">
              <a:srgbClr val="098902"/>
            </a:fillRef>
            <a:effectRef idx="0">
              <a:srgbClr val="098902"/>
            </a:effectRef>
            <a:fontRef idx="minor">
              <a:srgbClr val="FFFFFF"/>
            </a:fontRef>
          </p:style>
          <p:txBody>
            <a:bodyPr rtlCol="0" anchor="ctr"/>
            <a:lstStyle/>
            <a:p>
              <a:pPr algn="ctr"/>
              <a:endParaRPr lang="zh-CN" altLang="en-US"/>
            </a:p>
          </p:txBody>
        </p:sp>
        <p:cxnSp>
          <p:nvCxnSpPr>
            <p:cNvPr id="52" name="直接连接符 51"/>
            <p:cNvCxnSpPr/>
            <p:nvPr>
              <p:custDataLst>
                <p:tags r:id="rId13"/>
              </p:custDataLst>
            </p:nvPr>
          </p:nvCxnSpPr>
          <p:spPr>
            <a:xfrm>
              <a:off x="4583" y="5506"/>
              <a:ext cx="2491" cy="0"/>
            </a:xfrm>
            <a:prstGeom prst="line">
              <a:avLst/>
            </a:prstGeom>
            <a:ln w="38100">
              <a:solidFill>
                <a:srgbClr val="3858B7"/>
              </a:solidFill>
            </a:ln>
          </p:spPr>
          <p:style>
            <a:lnRef idx="1">
              <a:srgbClr val="098902"/>
            </a:lnRef>
            <a:fillRef idx="0">
              <a:srgbClr val="098902"/>
            </a:fillRef>
            <a:effectRef idx="0">
              <a:srgbClr val="098902"/>
            </a:effectRef>
            <a:fontRef idx="minor">
              <a:srgbClr val="000000"/>
            </a:fontRef>
          </p:style>
        </p:cxnSp>
        <p:sp>
          <p:nvSpPr>
            <p:cNvPr id="53" name="椭圆 52"/>
            <p:cNvSpPr/>
            <p:nvPr>
              <p:custDataLst>
                <p:tags r:id="rId14"/>
              </p:custDataLst>
            </p:nvPr>
          </p:nvSpPr>
          <p:spPr>
            <a:xfrm>
              <a:off x="6928" y="5357"/>
              <a:ext cx="300" cy="300"/>
            </a:xfrm>
            <a:prstGeom prst="ellipse">
              <a:avLst/>
            </a:prstGeom>
            <a:solidFill>
              <a:srgbClr val="3858B7"/>
            </a:solidFill>
            <a:ln>
              <a:solidFill>
                <a:srgbClr val="3858B7"/>
              </a:solidFill>
            </a:ln>
          </p:spPr>
          <p:style>
            <a:lnRef idx="2">
              <a:srgbClr val="098902">
                <a:shade val="50000"/>
              </a:srgbClr>
            </a:lnRef>
            <a:fillRef idx="1">
              <a:srgbClr val="098902"/>
            </a:fillRef>
            <a:effectRef idx="0">
              <a:srgbClr val="098902"/>
            </a:effectRef>
            <a:fontRef idx="minor">
              <a:srgbClr val="FFFFFF"/>
            </a:fontRef>
          </p:style>
          <p:txBody>
            <a:bodyPr rtlCol="0" anchor="ctr"/>
            <a:lstStyle/>
            <a:p>
              <a:pPr algn="ctr"/>
              <a:endParaRPr lang="zh-CN" altLang="en-US"/>
            </a:p>
          </p:txBody>
        </p:sp>
        <p:sp>
          <p:nvSpPr>
            <p:cNvPr id="68" name="文本框 67"/>
            <p:cNvSpPr txBox="1"/>
            <p:nvPr>
              <p:custDataLst>
                <p:tags r:id="rId15"/>
              </p:custDataLst>
            </p:nvPr>
          </p:nvSpPr>
          <p:spPr>
            <a:xfrm>
              <a:off x="2462" y="5002"/>
              <a:ext cx="1930" cy="1010"/>
            </a:xfrm>
            <a:prstGeom prst="rect">
              <a:avLst/>
            </a:prstGeom>
            <a:noFill/>
          </p:spPr>
          <p:txBody>
            <a:bodyPr wrap="square" bIns="0" rtlCol="0">
              <a:normAutofit/>
            </a:bodyPr>
            <a:lstStyle/>
            <a:p>
              <a:pPr algn="ctr" defTabSz="914400">
                <a:tabLst>
                  <a:tab pos="143510" algn="l"/>
                </a:tabLst>
              </a:pPr>
              <a:r>
                <a:rPr lang="en-US" altLang="zh-CN" sz="3200" spc="300">
                  <a:solidFill>
                    <a:srgbClr val="FFFFFF"/>
                  </a:solidFill>
                  <a:uFillTx/>
                  <a:latin typeface="思源黑体 CN Bold" panose="020B0800000000000000" charset="-122"/>
                  <a:ea typeface="思源黑体 CN Bold" panose="020B0800000000000000" charset="-122"/>
                </a:rPr>
                <a:t>03</a:t>
              </a:r>
            </a:p>
          </p:txBody>
        </p:sp>
        <p:cxnSp>
          <p:nvCxnSpPr>
            <p:cNvPr id="55" name="直接连接符 54"/>
            <p:cNvCxnSpPr/>
            <p:nvPr>
              <p:custDataLst>
                <p:tags r:id="rId16"/>
              </p:custDataLst>
            </p:nvPr>
          </p:nvCxnSpPr>
          <p:spPr>
            <a:xfrm>
              <a:off x="4579" y="8260"/>
              <a:ext cx="2491" cy="0"/>
            </a:xfrm>
            <a:prstGeom prst="line">
              <a:avLst/>
            </a:prstGeom>
            <a:ln w="38100">
              <a:solidFill>
                <a:srgbClr val="3858B7"/>
              </a:solidFill>
            </a:ln>
          </p:spPr>
          <p:style>
            <a:lnRef idx="1">
              <a:srgbClr val="098902"/>
            </a:lnRef>
            <a:fillRef idx="0">
              <a:srgbClr val="098902"/>
            </a:fillRef>
            <a:effectRef idx="0">
              <a:srgbClr val="098902"/>
            </a:effectRef>
            <a:fontRef idx="minor">
              <a:srgbClr val="000000"/>
            </a:fontRef>
          </p:style>
        </p:cxnSp>
        <p:sp>
          <p:nvSpPr>
            <p:cNvPr id="56" name="椭圆 55"/>
            <p:cNvSpPr/>
            <p:nvPr>
              <p:custDataLst>
                <p:tags r:id="rId17"/>
              </p:custDataLst>
            </p:nvPr>
          </p:nvSpPr>
          <p:spPr>
            <a:xfrm>
              <a:off x="6929" y="8111"/>
              <a:ext cx="295" cy="300"/>
            </a:xfrm>
            <a:prstGeom prst="ellipse">
              <a:avLst/>
            </a:prstGeom>
            <a:solidFill>
              <a:srgbClr val="3858B7"/>
            </a:solidFill>
            <a:ln>
              <a:solidFill>
                <a:srgbClr val="3858B7"/>
              </a:solidFill>
            </a:ln>
          </p:spPr>
          <p:style>
            <a:lnRef idx="2">
              <a:srgbClr val="098902">
                <a:shade val="50000"/>
              </a:srgbClr>
            </a:lnRef>
            <a:fillRef idx="1">
              <a:srgbClr val="098902"/>
            </a:fillRef>
            <a:effectRef idx="0">
              <a:srgbClr val="098902"/>
            </a:effectRef>
            <a:fontRef idx="minor">
              <a:srgbClr val="FFFFFF"/>
            </a:fontRef>
          </p:style>
          <p:txBody>
            <a:bodyPr rtlCol="0" anchor="ctr"/>
            <a:lstStyle/>
            <a:p>
              <a:pPr algn="ctr"/>
              <a:endParaRPr lang="zh-CN" altLang="en-US"/>
            </a:p>
          </p:txBody>
        </p:sp>
        <p:sp>
          <p:nvSpPr>
            <p:cNvPr id="70" name="文本框 69"/>
            <p:cNvSpPr txBox="1"/>
            <p:nvPr>
              <p:custDataLst>
                <p:tags r:id="rId18"/>
              </p:custDataLst>
            </p:nvPr>
          </p:nvSpPr>
          <p:spPr>
            <a:xfrm>
              <a:off x="4136" y="3490"/>
              <a:ext cx="1930" cy="1010"/>
            </a:xfrm>
            <a:prstGeom prst="rect">
              <a:avLst/>
            </a:prstGeom>
            <a:noFill/>
          </p:spPr>
          <p:txBody>
            <a:bodyPr wrap="square" bIns="0" rtlCol="0">
              <a:normAutofit/>
            </a:bodyPr>
            <a:lstStyle/>
            <a:p>
              <a:pPr algn="ctr" defTabSz="914400">
                <a:tabLst>
                  <a:tab pos="143510" algn="l"/>
                </a:tabLst>
              </a:pPr>
              <a:r>
                <a:rPr lang="en-US" altLang="zh-CN" sz="3200" spc="300">
                  <a:solidFill>
                    <a:srgbClr val="3858B7"/>
                  </a:solidFill>
                  <a:uFillTx/>
                  <a:latin typeface="思源黑体 CN Bold" panose="020B0800000000000000" charset="-122"/>
                  <a:ea typeface="思源黑体 CN Bold" panose="020B0800000000000000" charset="-122"/>
                </a:rPr>
                <a:t>02</a:t>
              </a:r>
            </a:p>
          </p:txBody>
        </p:sp>
        <p:sp>
          <p:nvSpPr>
            <p:cNvPr id="37" name="圆角矩形 36"/>
            <p:cNvSpPr/>
            <p:nvPr>
              <p:custDataLst>
                <p:tags r:id="rId19"/>
              </p:custDataLst>
            </p:nvPr>
          </p:nvSpPr>
          <p:spPr>
            <a:xfrm rot="2700000">
              <a:off x="4341" y="6101"/>
              <a:ext cx="1520" cy="1520"/>
            </a:xfrm>
            <a:prstGeom prst="roundRect">
              <a:avLst>
                <a:gd name="adj" fmla="val 10904"/>
              </a:avLst>
            </a:prstGeom>
            <a:noFill/>
            <a:ln>
              <a:solidFill>
                <a:srgbClr val="3858B7"/>
              </a:solidFill>
            </a:ln>
          </p:spPr>
          <p:style>
            <a:lnRef idx="2">
              <a:srgbClr val="098902">
                <a:shade val="50000"/>
              </a:srgbClr>
            </a:lnRef>
            <a:fillRef idx="1">
              <a:srgbClr val="098902"/>
            </a:fillRef>
            <a:effectRef idx="0">
              <a:srgbClr val="098902"/>
            </a:effectRef>
            <a:fontRef idx="minor">
              <a:srgbClr val="FFFFFF"/>
            </a:fontRef>
          </p:style>
          <p:txBody>
            <a:bodyPr rtlCol="0" anchor="ctr"/>
            <a:lstStyle/>
            <a:p>
              <a:pPr algn="ctr"/>
              <a:endParaRPr lang="zh-CN" altLang="en-US"/>
            </a:p>
          </p:txBody>
        </p:sp>
        <p:sp>
          <p:nvSpPr>
            <p:cNvPr id="38" name="圆角矩形 37"/>
            <p:cNvSpPr/>
            <p:nvPr>
              <p:custDataLst>
                <p:tags r:id="rId20"/>
              </p:custDataLst>
            </p:nvPr>
          </p:nvSpPr>
          <p:spPr>
            <a:xfrm rot="2700000">
              <a:off x="4388" y="6148"/>
              <a:ext cx="1425" cy="1425"/>
            </a:xfrm>
            <a:prstGeom prst="roundRect">
              <a:avLst>
                <a:gd name="adj" fmla="val 10904"/>
              </a:avLst>
            </a:prstGeom>
            <a:noFill/>
            <a:ln w="12700" cmpd="sng">
              <a:solidFill>
                <a:srgbClr val="3858B7"/>
              </a:solidFill>
              <a:prstDash val="lgDash"/>
            </a:ln>
          </p:spPr>
          <p:style>
            <a:lnRef idx="2">
              <a:srgbClr val="098902">
                <a:shade val="50000"/>
              </a:srgbClr>
            </a:lnRef>
            <a:fillRef idx="1">
              <a:srgbClr val="098902"/>
            </a:fillRef>
            <a:effectRef idx="0">
              <a:srgbClr val="098902"/>
            </a:effectRef>
            <a:fontRef idx="minor">
              <a:srgbClr val="FFFFFF"/>
            </a:fontRef>
          </p:style>
          <p:txBody>
            <a:bodyPr rtlCol="0" anchor="ctr"/>
            <a:lstStyle/>
            <a:p>
              <a:pPr algn="ctr"/>
              <a:endParaRPr lang="zh-CN" altLang="en-US"/>
            </a:p>
          </p:txBody>
        </p:sp>
        <p:cxnSp>
          <p:nvCxnSpPr>
            <p:cNvPr id="62" name="直接连接符 61"/>
            <p:cNvCxnSpPr/>
            <p:nvPr>
              <p:custDataLst>
                <p:tags r:id="rId21"/>
              </p:custDataLst>
            </p:nvPr>
          </p:nvCxnSpPr>
          <p:spPr>
            <a:xfrm>
              <a:off x="6249" y="6839"/>
              <a:ext cx="2491" cy="0"/>
            </a:xfrm>
            <a:prstGeom prst="line">
              <a:avLst/>
            </a:prstGeom>
            <a:solidFill>
              <a:srgbClr val="4AC44A"/>
            </a:solidFill>
            <a:ln w="38100">
              <a:solidFill>
                <a:srgbClr val="3858B7"/>
              </a:solidFill>
            </a:ln>
          </p:spPr>
          <p:style>
            <a:lnRef idx="1">
              <a:srgbClr val="098902"/>
            </a:lnRef>
            <a:fillRef idx="0">
              <a:srgbClr val="098902"/>
            </a:fillRef>
            <a:effectRef idx="0">
              <a:srgbClr val="098902"/>
            </a:effectRef>
            <a:fontRef idx="minor">
              <a:srgbClr val="000000"/>
            </a:fontRef>
          </p:style>
        </p:cxnSp>
        <p:sp>
          <p:nvSpPr>
            <p:cNvPr id="63" name="椭圆 62"/>
            <p:cNvSpPr/>
            <p:nvPr>
              <p:custDataLst>
                <p:tags r:id="rId22"/>
              </p:custDataLst>
            </p:nvPr>
          </p:nvSpPr>
          <p:spPr>
            <a:xfrm>
              <a:off x="8594" y="6690"/>
              <a:ext cx="300" cy="300"/>
            </a:xfrm>
            <a:prstGeom prst="ellipse">
              <a:avLst/>
            </a:prstGeom>
            <a:solidFill>
              <a:srgbClr val="3858B7"/>
            </a:solidFill>
            <a:ln>
              <a:solidFill>
                <a:srgbClr val="3858B7"/>
              </a:solidFill>
            </a:ln>
          </p:spPr>
          <p:style>
            <a:lnRef idx="2">
              <a:srgbClr val="098902">
                <a:shade val="50000"/>
              </a:srgbClr>
            </a:lnRef>
            <a:fillRef idx="1">
              <a:srgbClr val="098902"/>
            </a:fillRef>
            <a:effectRef idx="0">
              <a:srgbClr val="098902"/>
            </a:effectRef>
            <a:fontRef idx="minor">
              <a:srgbClr val="FFFFFF"/>
            </a:fontRef>
          </p:style>
          <p:txBody>
            <a:bodyPr rtlCol="0" anchor="ctr"/>
            <a:lstStyle/>
            <a:p>
              <a:pPr algn="ctr"/>
              <a:endParaRPr lang="zh-CN" altLang="en-US"/>
            </a:p>
          </p:txBody>
        </p:sp>
        <p:sp>
          <p:nvSpPr>
            <p:cNvPr id="71" name="文本框 70"/>
            <p:cNvSpPr txBox="1"/>
            <p:nvPr>
              <p:custDataLst>
                <p:tags r:id="rId23"/>
              </p:custDataLst>
            </p:nvPr>
          </p:nvSpPr>
          <p:spPr>
            <a:xfrm>
              <a:off x="4164" y="6356"/>
              <a:ext cx="1930" cy="1010"/>
            </a:xfrm>
            <a:prstGeom prst="rect">
              <a:avLst/>
            </a:prstGeom>
            <a:noFill/>
          </p:spPr>
          <p:txBody>
            <a:bodyPr wrap="square" bIns="0" rtlCol="0">
              <a:normAutofit/>
            </a:bodyPr>
            <a:lstStyle/>
            <a:p>
              <a:pPr algn="ctr" defTabSz="914400">
                <a:tabLst>
                  <a:tab pos="143510" algn="l"/>
                </a:tabLst>
              </a:pPr>
              <a:r>
                <a:rPr lang="en-US" altLang="zh-CN" sz="3200" spc="300">
                  <a:solidFill>
                    <a:srgbClr val="3858B7"/>
                  </a:solidFill>
                  <a:uFillTx/>
                  <a:latin typeface="思源黑体 CN Bold" panose="020B0800000000000000" charset="-122"/>
                  <a:ea typeface="思源黑体 CN Bold" panose="020B0800000000000000" charset="-122"/>
                </a:rPr>
                <a:t>04</a:t>
              </a:r>
            </a:p>
          </p:txBody>
        </p:sp>
        <p:cxnSp>
          <p:nvCxnSpPr>
            <p:cNvPr id="135" name="直接箭头连接符 134"/>
            <p:cNvCxnSpPr/>
            <p:nvPr>
              <p:custDataLst>
                <p:tags r:id="rId24"/>
              </p:custDataLst>
            </p:nvPr>
          </p:nvCxnSpPr>
          <p:spPr>
            <a:xfrm>
              <a:off x="4053" y="3101"/>
              <a:ext cx="344" cy="295"/>
            </a:xfrm>
            <a:prstGeom prst="straightConnector1">
              <a:avLst/>
            </a:prstGeom>
            <a:ln w="12700">
              <a:solidFill>
                <a:srgbClr val="3858B7"/>
              </a:solidFill>
              <a:tailEnd type="arrow"/>
            </a:ln>
          </p:spPr>
          <p:style>
            <a:lnRef idx="1">
              <a:srgbClr val="098902"/>
            </a:lnRef>
            <a:fillRef idx="0">
              <a:srgbClr val="098902"/>
            </a:fillRef>
            <a:effectRef idx="0">
              <a:srgbClr val="098902"/>
            </a:effectRef>
            <a:fontRef idx="minor">
              <a:srgbClr val="000000"/>
            </a:fontRef>
          </p:style>
        </p:cxnSp>
        <p:cxnSp>
          <p:nvCxnSpPr>
            <p:cNvPr id="137" name="直接箭头连接符 136"/>
            <p:cNvCxnSpPr/>
            <p:nvPr>
              <p:custDataLst>
                <p:tags r:id="rId25"/>
              </p:custDataLst>
            </p:nvPr>
          </p:nvCxnSpPr>
          <p:spPr>
            <a:xfrm>
              <a:off x="4048" y="6056"/>
              <a:ext cx="344" cy="295"/>
            </a:xfrm>
            <a:prstGeom prst="straightConnector1">
              <a:avLst/>
            </a:prstGeom>
            <a:ln w="12700">
              <a:solidFill>
                <a:srgbClr val="3858B7"/>
              </a:solidFill>
              <a:tailEnd type="arrow"/>
            </a:ln>
          </p:spPr>
          <p:style>
            <a:lnRef idx="1">
              <a:srgbClr val="098902"/>
            </a:lnRef>
            <a:fillRef idx="0">
              <a:srgbClr val="098902"/>
            </a:fillRef>
            <a:effectRef idx="0">
              <a:srgbClr val="098902"/>
            </a:effectRef>
            <a:fontRef idx="minor">
              <a:srgbClr val="000000"/>
            </a:fontRef>
          </p:style>
        </p:cxnSp>
        <p:cxnSp>
          <p:nvCxnSpPr>
            <p:cNvPr id="139" name="直接箭头连接符 138"/>
            <p:cNvCxnSpPr/>
            <p:nvPr>
              <p:custDataLst>
                <p:tags r:id="rId26"/>
              </p:custDataLst>
            </p:nvPr>
          </p:nvCxnSpPr>
          <p:spPr>
            <a:xfrm flipH="1">
              <a:off x="4093" y="4636"/>
              <a:ext cx="358" cy="366"/>
            </a:xfrm>
            <a:prstGeom prst="straightConnector1">
              <a:avLst/>
            </a:prstGeom>
            <a:ln w="12700">
              <a:solidFill>
                <a:srgbClr val="3858B7"/>
              </a:solidFill>
              <a:tailEnd type="arrow"/>
            </a:ln>
          </p:spPr>
          <p:style>
            <a:lnRef idx="1">
              <a:srgbClr val="098902"/>
            </a:lnRef>
            <a:fillRef idx="0">
              <a:srgbClr val="098902"/>
            </a:fillRef>
            <a:effectRef idx="0">
              <a:srgbClr val="098902"/>
            </a:effectRef>
            <a:fontRef idx="minor">
              <a:srgbClr val="000000"/>
            </a:fontRef>
          </p:style>
        </p:cxnSp>
        <p:sp>
          <p:nvSpPr>
            <p:cNvPr id="3" name="圆角矩形 2"/>
            <p:cNvSpPr/>
            <p:nvPr>
              <p:custDataLst>
                <p:tags r:id="rId27"/>
              </p:custDataLst>
            </p:nvPr>
          </p:nvSpPr>
          <p:spPr>
            <a:xfrm rot="2700000">
              <a:off x="2734" y="7410"/>
              <a:ext cx="1520" cy="1520"/>
            </a:xfrm>
            <a:prstGeom prst="roundRect">
              <a:avLst>
                <a:gd name="adj" fmla="val 10904"/>
              </a:avLst>
            </a:prstGeom>
            <a:solidFill>
              <a:srgbClr val="3858B7"/>
            </a:solidFill>
            <a:ln>
              <a:noFill/>
            </a:ln>
          </p:spPr>
          <p:style>
            <a:lnRef idx="2">
              <a:srgbClr val="098902">
                <a:shade val="50000"/>
              </a:srgbClr>
            </a:lnRef>
            <a:fillRef idx="1">
              <a:srgbClr val="098902"/>
            </a:fillRef>
            <a:effectRef idx="0">
              <a:srgbClr val="098902"/>
            </a:effectRef>
            <a:fontRef idx="minor">
              <a:srgbClr val="FFFFFF"/>
            </a:fontRef>
          </p:style>
          <p:txBody>
            <a:bodyPr rtlCol="0" anchor="ctr"/>
            <a:lstStyle/>
            <a:p>
              <a:pPr algn="ctr"/>
              <a:endParaRPr lang="zh-CN" altLang="en-US"/>
            </a:p>
          </p:txBody>
        </p:sp>
        <p:sp>
          <p:nvSpPr>
            <p:cNvPr id="10" name="圆角矩形 9"/>
            <p:cNvSpPr/>
            <p:nvPr>
              <p:custDataLst>
                <p:tags r:id="rId28"/>
              </p:custDataLst>
            </p:nvPr>
          </p:nvSpPr>
          <p:spPr>
            <a:xfrm rot="2700000">
              <a:off x="2782" y="7453"/>
              <a:ext cx="1425" cy="1425"/>
            </a:xfrm>
            <a:prstGeom prst="roundRect">
              <a:avLst>
                <a:gd name="adj" fmla="val 10904"/>
              </a:avLst>
            </a:prstGeom>
            <a:noFill/>
            <a:ln w="15875">
              <a:solidFill>
                <a:srgbClr val="5BCA5B">
                  <a:lumMod val="20000"/>
                  <a:lumOff val="80000"/>
                </a:srgbClr>
              </a:solidFill>
            </a:ln>
          </p:spPr>
          <p:style>
            <a:lnRef idx="2">
              <a:srgbClr val="098902">
                <a:shade val="50000"/>
              </a:srgbClr>
            </a:lnRef>
            <a:fillRef idx="1">
              <a:srgbClr val="098902"/>
            </a:fillRef>
            <a:effectRef idx="0">
              <a:srgbClr val="098902"/>
            </a:effectRef>
            <a:fontRef idx="minor">
              <a:srgbClr val="FFFFFF"/>
            </a:fontRef>
          </p:style>
          <p:txBody>
            <a:bodyPr rtlCol="0" anchor="ctr"/>
            <a:lstStyle/>
            <a:p>
              <a:pPr algn="ctr"/>
              <a:endParaRPr lang="zh-CN" altLang="en-US"/>
            </a:p>
          </p:txBody>
        </p:sp>
        <p:sp>
          <p:nvSpPr>
            <p:cNvPr id="11" name="文本框 10"/>
            <p:cNvSpPr txBox="1"/>
            <p:nvPr>
              <p:custDataLst>
                <p:tags r:id="rId29"/>
              </p:custDataLst>
            </p:nvPr>
          </p:nvSpPr>
          <p:spPr>
            <a:xfrm>
              <a:off x="2521" y="7710"/>
              <a:ext cx="1930" cy="1010"/>
            </a:xfrm>
            <a:prstGeom prst="rect">
              <a:avLst/>
            </a:prstGeom>
            <a:noFill/>
          </p:spPr>
          <p:txBody>
            <a:bodyPr wrap="square" bIns="0" rtlCol="0">
              <a:normAutofit/>
            </a:bodyPr>
            <a:lstStyle/>
            <a:p>
              <a:pPr algn="ctr" defTabSz="914400">
                <a:tabLst>
                  <a:tab pos="143510" algn="l"/>
                </a:tabLst>
              </a:pPr>
              <a:r>
                <a:rPr lang="en-US" altLang="zh-CN" sz="3200" spc="300">
                  <a:solidFill>
                    <a:srgbClr val="FFFFFF"/>
                  </a:solidFill>
                  <a:uFillTx/>
                  <a:latin typeface="思源黑体 CN Bold" panose="020B0800000000000000" charset="-122"/>
                  <a:ea typeface="思源黑体 CN Bold" panose="020B0800000000000000" charset="-122"/>
                </a:rPr>
                <a:t>05</a:t>
              </a:r>
            </a:p>
          </p:txBody>
        </p:sp>
        <p:sp>
          <p:nvSpPr>
            <p:cNvPr id="12" name="文本框 11"/>
            <p:cNvSpPr txBox="1"/>
            <p:nvPr>
              <p:custDataLst>
                <p:tags r:id="rId30"/>
              </p:custDataLst>
            </p:nvPr>
          </p:nvSpPr>
          <p:spPr>
            <a:xfrm>
              <a:off x="8352" y="2042"/>
              <a:ext cx="4712" cy="973"/>
            </a:xfrm>
            <a:prstGeom prst="rect">
              <a:avLst/>
            </a:prstGeom>
            <a:noFill/>
          </p:spPr>
          <p:txBody>
            <a:bodyPr wrap="square" rtlCol="0">
              <a:spAutoFit/>
            </a:bodyPr>
            <a:lstStyle/>
            <a:p>
              <a:r>
                <a:rPr lang="zh-CN" altLang="en-US" sz="3200" b="1" dirty="0">
                  <a:solidFill>
                    <a:srgbClr val="4D56B5"/>
                  </a:solidFill>
                  <a:cs typeface="+mn-ea"/>
                  <a:sym typeface="+mn-lt"/>
                </a:rPr>
                <a:t>药品基本信息</a:t>
              </a:r>
            </a:p>
          </p:txBody>
        </p:sp>
        <p:sp>
          <p:nvSpPr>
            <p:cNvPr id="13" name="文本框 12"/>
            <p:cNvSpPr txBox="1"/>
            <p:nvPr>
              <p:custDataLst>
                <p:tags r:id="rId31"/>
              </p:custDataLst>
            </p:nvPr>
          </p:nvSpPr>
          <p:spPr>
            <a:xfrm>
              <a:off x="10114" y="3591"/>
              <a:ext cx="3118" cy="973"/>
            </a:xfrm>
            <a:prstGeom prst="rect">
              <a:avLst/>
            </a:prstGeom>
            <a:noFill/>
          </p:spPr>
          <p:txBody>
            <a:bodyPr wrap="square" rtlCol="0">
              <a:spAutoFit/>
            </a:bodyPr>
            <a:lstStyle/>
            <a:p>
              <a:r>
                <a:rPr lang="zh-CN" altLang="en-US" sz="3200" b="1" dirty="0">
                  <a:solidFill>
                    <a:srgbClr val="4D56B5"/>
                  </a:solidFill>
                  <a:cs typeface="+mn-ea"/>
                  <a:sym typeface="+mn-lt"/>
                </a:rPr>
                <a:t>安全性</a:t>
              </a:r>
            </a:p>
          </p:txBody>
        </p:sp>
        <p:sp>
          <p:nvSpPr>
            <p:cNvPr id="14" name="文本框 13"/>
            <p:cNvSpPr txBox="1"/>
            <p:nvPr>
              <p:custDataLst>
                <p:tags r:id="rId32"/>
              </p:custDataLst>
            </p:nvPr>
          </p:nvSpPr>
          <p:spPr>
            <a:xfrm>
              <a:off x="8520" y="5081"/>
              <a:ext cx="4712" cy="973"/>
            </a:xfrm>
            <a:prstGeom prst="rect">
              <a:avLst/>
            </a:prstGeom>
            <a:noFill/>
          </p:spPr>
          <p:txBody>
            <a:bodyPr wrap="square" rtlCol="0">
              <a:spAutoFit/>
            </a:bodyPr>
            <a:lstStyle/>
            <a:p>
              <a:r>
                <a:rPr lang="zh-CN" altLang="en-US" sz="3200" b="1" dirty="0">
                  <a:solidFill>
                    <a:srgbClr val="4D56B5"/>
                  </a:solidFill>
                  <a:cs typeface="+mn-ea"/>
                  <a:sym typeface="+mn-lt"/>
                </a:rPr>
                <a:t>有效性</a:t>
              </a:r>
            </a:p>
          </p:txBody>
        </p:sp>
        <p:sp>
          <p:nvSpPr>
            <p:cNvPr id="15" name="文本框 14"/>
            <p:cNvSpPr txBox="1"/>
            <p:nvPr>
              <p:custDataLst>
                <p:tags r:id="rId33"/>
              </p:custDataLst>
            </p:nvPr>
          </p:nvSpPr>
          <p:spPr>
            <a:xfrm>
              <a:off x="10115" y="6433"/>
              <a:ext cx="4712" cy="973"/>
            </a:xfrm>
            <a:prstGeom prst="rect">
              <a:avLst/>
            </a:prstGeom>
            <a:noFill/>
          </p:spPr>
          <p:txBody>
            <a:bodyPr wrap="square" rtlCol="0">
              <a:spAutoFit/>
            </a:bodyPr>
            <a:lstStyle/>
            <a:p>
              <a:r>
                <a:rPr lang="zh-CN" altLang="en-US" sz="3200" b="1" dirty="0">
                  <a:solidFill>
                    <a:srgbClr val="4D56B5"/>
                  </a:solidFill>
                  <a:cs typeface="+mn-ea"/>
                  <a:sym typeface="+mn-lt"/>
                </a:rPr>
                <a:t>创新性</a:t>
              </a:r>
            </a:p>
          </p:txBody>
        </p:sp>
        <p:sp>
          <p:nvSpPr>
            <p:cNvPr id="19" name="文本框 18"/>
            <p:cNvSpPr txBox="1"/>
            <p:nvPr>
              <p:custDataLst>
                <p:tags r:id="rId34"/>
              </p:custDataLst>
            </p:nvPr>
          </p:nvSpPr>
          <p:spPr>
            <a:xfrm>
              <a:off x="8520" y="7868"/>
              <a:ext cx="4712" cy="973"/>
            </a:xfrm>
            <a:prstGeom prst="rect">
              <a:avLst/>
            </a:prstGeom>
            <a:noFill/>
          </p:spPr>
          <p:txBody>
            <a:bodyPr wrap="square" rtlCol="0">
              <a:spAutoFit/>
            </a:bodyPr>
            <a:lstStyle/>
            <a:p>
              <a:r>
                <a:rPr lang="zh-CN" altLang="en-US" sz="3200" b="1" dirty="0">
                  <a:solidFill>
                    <a:srgbClr val="4D56B5"/>
                  </a:solidFill>
                  <a:cs typeface="+mn-ea"/>
                  <a:sym typeface="+mn-lt"/>
                </a:rPr>
                <a:t>公平性</a:t>
              </a:r>
            </a:p>
          </p:txBody>
        </p:sp>
      </p:grpSp>
      <p:sp>
        <p:nvSpPr>
          <p:cNvPr id="2" name="文本框 1">
            <a:extLst>
              <a:ext uri="{FF2B5EF4-FFF2-40B4-BE49-F238E27FC236}">
                <a16:creationId xmlns:a16="http://schemas.microsoft.com/office/drawing/2014/main" id="{66E17B36-E425-8D88-C09D-9CA77C7728BF}"/>
              </a:ext>
            </a:extLst>
          </p:cNvPr>
          <p:cNvSpPr txBox="1"/>
          <p:nvPr/>
        </p:nvSpPr>
        <p:spPr>
          <a:xfrm>
            <a:off x="11064552" y="6309320"/>
            <a:ext cx="648072" cy="307777"/>
          </a:xfrm>
          <a:prstGeom prst="rect">
            <a:avLst/>
          </a:prstGeom>
          <a:noFill/>
        </p:spPr>
        <p:txBody>
          <a:bodyPr wrap="square" rtlCol="0">
            <a:spAutoFit/>
          </a:bodyPr>
          <a:lstStyle/>
          <a:p>
            <a:r>
              <a:rPr lang="en-US" altLang="zh-CN" sz="1400" dirty="0"/>
              <a:t>2/9</a:t>
            </a:r>
            <a:endParaRPr lang="zh-CN" alt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0" y="6647431"/>
            <a:ext cx="5591944" cy="253916"/>
          </a:xfrm>
          <a:prstGeom prst="rect">
            <a:avLst/>
          </a:prstGeom>
          <a:noFill/>
        </p:spPr>
        <p:txBody>
          <a:bodyPr wrap="square" rtlCol="0">
            <a:spAutoFit/>
          </a:bodyPr>
          <a:lstStyle/>
          <a:p>
            <a:r>
              <a:rPr lang="en-US" altLang="zh-CN" sz="1050" kern="0" noProof="0" dirty="0">
                <a:ln>
                  <a:noFill/>
                </a:ln>
                <a:solidFill>
                  <a:schemeClr val="tx1">
                    <a:lumMod val="75000"/>
                    <a:lumOff val="25000"/>
                  </a:schemeClr>
                </a:solidFill>
                <a:effectLst/>
                <a:uLnTx/>
                <a:uFillTx/>
                <a:latin typeface="+mn-ea"/>
                <a:cs typeface="宋体" panose="02010600030101010101" pitchFamily="2" charset="-122"/>
                <a:sym typeface="+mn-ea"/>
              </a:rPr>
              <a:t>1.</a:t>
            </a:r>
            <a:r>
              <a:rPr lang="zh-CN" altLang="en-US" sz="1050" kern="0" noProof="0" dirty="0">
                <a:ln>
                  <a:noFill/>
                </a:ln>
                <a:effectLst/>
                <a:uLnTx/>
                <a:uFillTx/>
                <a:latin typeface="+mn-ea"/>
                <a:cs typeface="宋体" panose="02010600030101010101" pitchFamily="2" charset="-122"/>
                <a:sym typeface="+mn-ea"/>
              </a:rPr>
              <a:t>注射用磷酸特地唑胺</a:t>
            </a:r>
            <a:r>
              <a:rPr lang="zh-CN" altLang="en-US" sz="1050" dirty="0">
                <a:solidFill>
                  <a:schemeClr val="tx1">
                    <a:lumMod val="75000"/>
                    <a:lumOff val="25000"/>
                  </a:schemeClr>
                </a:solidFill>
                <a:latin typeface="+mn-ea"/>
              </a:rPr>
              <a:t>说明书 </a:t>
            </a:r>
            <a:r>
              <a:rPr lang="en-US" altLang="zh-CN" sz="1050" dirty="0">
                <a:solidFill>
                  <a:schemeClr val="tx1">
                    <a:lumMod val="75000"/>
                    <a:lumOff val="25000"/>
                  </a:schemeClr>
                </a:solidFill>
                <a:latin typeface="+mn-ea"/>
              </a:rPr>
              <a:t> 2.</a:t>
            </a:r>
            <a:r>
              <a:rPr lang="zh-CN" altLang="en-US" sz="1050" dirty="0">
                <a:solidFill>
                  <a:schemeClr val="tx1">
                    <a:lumMod val="75000"/>
                    <a:lumOff val="25000"/>
                  </a:schemeClr>
                </a:solidFill>
                <a:latin typeface="+mn-ea"/>
              </a:rPr>
              <a:t>利奈唑胺注射液说明书  </a:t>
            </a:r>
          </a:p>
        </p:txBody>
      </p:sp>
      <p:graphicFrame>
        <p:nvGraphicFramePr>
          <p:cNvPr id="16" name="表格 4"/>
          <p:cNvGraphicFramePr>
            <a:graphicFrameLocks noGrp="1"/>
          </p:cNvGraphicFramePr>
          <p:nvPr>
            <p:custDataLst>
              <p:tags r:id="rId1"/>
            </p:custDataLst>
            <p:extLst>
              <p:ext uri="{D42A27DB-BD31-4B8C-83A1-F6EECF244321}">
                <p14:modId xmlns:p14="http://schemas.microsoft.com/office/powerpoint/2010/main" val="1972309569"/>
              </p:ext>
            </p:extLst>
          </p:nvPr>
        </p:nvGraphicFramePr>
        <p:xfrm>
          <a:off x="436226" y="758176"/>
          <a:ext cx="6784340" cy="5415280"/>
        </p:xfrm>
        <a:graphic>
          <a:graphicData uri="http://schemas.openxmlformats.org/drawingml/2006/table">
            <a:tbl>
              <a:tblPr firstRow="1" bandRow="1">
                <a:tableStyleId>{5C22544A-7EE6-4342-B048-85BDC9FD1C3A}</a:tableStyleId>
              </a:tblPr>
              <a:tblGrid>
                <a:gridCol w="1614989">
                  <a:extLst>
                    <a:ext uri="{9D8B030D-6E8A-4147-A177-3AD203B41FA5}">
                      <a16:colId xmlns:a16="http://schemas.microsoft.com/office/drawing/2014/main" val="20000"/>
                    </a:ext>
                  </a:extLst>
                </a:gridCol>
                <a:gridCol w="2304256">
                  <a:extLst>
                    <a:ext uri="{9D8B030D-6E8A-4147-A177-3AD203B41FA5}">
                      <a16:colId xmlns:a16="http://schemas.microsoft.com/office/drawing/2014/main" val="20001"/>
                    </a:ext>
                  </a:extLst>
                </a:gridCol>
                <a:gridCol w="1944216">
                  <a:extLst>
                    <a:ext uri="{9D8B030D-6E8A-4147-A177-3AD203B41FA5}">
                      <a16:colId xmlns:a16="http://schemas.microsoft.com/office/drawing/2014/main" val="20002"/>
                    </a:ext>
                  </a:extLst>
                </a:gridCol>
                <a:gridCol w="920879">
                  <a:extLst>
                    <a:ext uri="{9D8B030D-6E8A-4147-A177-3AD203B41FA5}">
                      <a16:colId xmlns:a16="http://schemas.microsoft.com/office/drawing/2014/main" val="20003"/>
                    </a:ext>
                  </a:extLst>
                </a:gridCol>
              </a:tblGrid>
              <a:tr h="466725">
                <a:tc>
                  <a:txBody>
                    <a:bodyPr/>
                    <a:lstStyle/>
                    <a:p>
                      <a:pPr algn="ctr"/>
                      <a:r>
                        <a:rPr kumimoji="0" lang="zh-CN" altLang="zh-CN" sz="14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通用名</a:t>
                      </a:r>
                    </a:p>
                  </a:txBody>
                  <a:tcPr marL="45720" marR="45720" anchor="ctr">
                    <a:lnL>
                      <a:noFill/>
                    </a:lnL>
                    <a:lnR w="12700">
                      <a:solidFill>
                        <a:schemeClr val="bg1">
                          <a:lumMod val="85000"/>
                        </a:schemeClr>
                      </a:solidFill>
                      <a:prstDash val="sysDash"/>
                    </a:lnR>
                    <a:lnT w="12700">
                      <a:solidFill>
                        <a:schemeClr val="bg1">
                          <a:lumMod val="85000"/>
                        </a:schemeClr>
                      </a:solidFill>
                      <a:prstDash val="sysDash"/>
                    </a:lnT>
                    <a:lnB w="12700">
                      <a:solidFill>
                        <a:schemeClr val="bg1">
                          <a:lumMod val="85000"/>
                        </a:schemeClr>
                      </a:solidFill>
                      <a:prstDash val="sysDash"/>
                    </a:lnB>
                    <a:solidFill>
                      <a:srgbClr val="CEE5F5"/>
                    </a:solidFill>
                  </a:tcPr>
                </a:tc>
                <a:tc gridSpan="3">
                  <a:txBody>
                    <a:bodyPr/>
                    <a:lstStyle/>
                    <a:p>
                      <a:r>
                        <a:rPr kumimoji="0" lang="zh-CN" altLang="en-US" sz="1400" b="0" i="0" u="none" strike="noStrike" kern="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宋体" panose="02010600030101010101" pitchFamily="2" charset="-122"/>
                        </a:rPr>
                        <a:t>注射用磷酸</a:t>
                      </a:r>
                      <a:r>
                        <a:rPr kumimoji="0" lang="zh-CN" altLang="en-US" sz="1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宋体" panose="02010600030101010101" pitchFamily="2" charset="-122"/>
                        </a:rPr>
                        <a:t>特地唑胺</a:t>
                      </a:r>
                    </a:p>
                  </a:txBody>
                  <a:tcPr marL="45720" marR="45720" anchor="ctr">
                    <a:lnL w="12700">
                      <a:solidFill>
                        <a:schemeClr val="bg1">
                          <a:lumMod val="85000"/>
                        </a:schemeClr>
                      </a:solidFill>
                      <a:prstDash val="sysDash"/>
                    </a:lnL>
                    <a:lnR>
                      <a:noFill/>
                    </a:lnR>
                    <a:lnT w="12700">
                      <a:solidFill>
                        <a:schemeClr val="bg1">
                          <a:lumMod val="85000"/>
                        </a:schemeClr>
                      </a:solidFill>
                      <a:prstDash val="sysDash"/>
                    </a:lnT>
                    <a:lnB w="12700">
                      <a:solidFill>
                        <a:schemeClr val="bg1">
                          <a:lumMod val="85000"/>
                        </a:schemeClr>
                      </a:solidFill>
                      <a:prstDash val="sysDash"/>
                    </a:lnB>
                    <a:solidFill>
                      <a:schemeClr val="bg1"/>
                    </a:solidFill>
                  </a:tcPr>
                </a:tc>
                <a:tc hMerge="1">
                  <a:txBody>
                    <a:bodyPr/>
                    <a:lstStyle/>
                    <a:p>
                      <a:endParaRPr lang="zh-CN"/>
                    </a:p>
                  </a:txBody>
                  <a:tcPr>
                    <a:lnT w="12700">
                      <a:solidFill>
                        <a:schemeClr val="bg1">
                          <a:lumMod val="85000"/>
                        </a:schemeClr>
                      </a:solidFill>
                      <a:prstDash val="sysDash"/>
                    </a:lnT>
                    <a:lnB w="12700">
                      <a:solidFill>
                        <a:schemeClr val="bg1">
                          <a:lumMod val="85000"/>
                        </a:schemeClr>
                      </a:solidFill>
                      <a:prstDash val="sysDash"/>
                    </a:lnB>
                  </a:tcPr>
                </a:tc>
                <a:tc hMerge="1">
                  <a:txBody>
                    <a:bodyPr/>
                    <a:lstStyle/>
                    <a:p>
                      <a:endParaRPr lang="zh-CN"/>
                    </a:p>
                  </a:txBody>
                  <a:tcPr>
                    <a:lnR>
                      <a:noFill/>
                    </a:lnR>
                    <a:lnT w="12700">
                      <a:solidFill>
                        <a:schemeClr val="bg1">
                          <a:lumMod val="85000"/>
                        </a:schemeClr>
                      </a:solidFill>
                      <a:prstDash val="sysDash"/>
                    </a:lnT>
                    <a:lnB w="12700">
                      <a:solidFill>
                        <a:schemeClr val="bg1">
                          <a:lumMod val="85000"/>
                        </a:schemeClr>
                      </a:solidFill>
                      <a:prstDash val="sysDash"/>
                    </a:lnB>
                  </a:tcPr>
                </a:tc>
                <a:extLst>
                  <a:ext uri="{0D108BD9-81ED-4DB2-BD59-A6C34878D82A}">
                    <a16:rowId xmlns:a16="http://schemas.microsoft.com/office/drawing/2014/main" val="10000"/>
                  </a:ext>
                </a:extLst>
              </a:tr>
              <a:tr h="349250">
                <a:tc>
                  <a:txBody>
                    <a:bodyPr/>
                    <a:lstStyle/>
                    <a:p>
                      <a:pPr algn="ctr"/>
                      <a:r>
                        <a:rPr kumimoji="0" lang="zh-CN" altLang="zh-CN" sz="1400" b="1"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注册规格</a:t>
                      </a:r>
                    </a:p>
                  </a:txBody>
                  <a:tcPr marL="45720" marR="45720" anchor="ctr">
                    <a:lnL>
                      <a:noFill/>
                    </a:lnL>
                    <a:lnR w="12700" cap="flat" cmpd="sng" algn="ctr">
                      <a:solidFill>
                        <a:schemeClr val="bg1">
                          <a:lumMod val="85000"/>
                        </a:schemeClr>
                      </a:solidFill>
                      <a:prstDash val="sysDash"/>
                      <a:round/>
                      <a:headEnd type="none" w="med" len="med"/>
                      <a:tailEnd type="none" w="med" len="med"/>
                    </a:lnR>
                    <a:lnT w="12700" cap="flat" cmpd="sng" algn="ctr">
                      <a:solidFill>
                        <a:schemeClr val="bg1">
                          <a:lumMod val="85000"/>
                        </a:schemeClr>
                      </a:solidFill>
                      <a:prstDash val="sysDash"/>
                      <a:round/>
                      <a:headEnd type="none" w="med" len="med"/>
                      <a:tailEnd type="none" w="med" len="med"/>
                    </a:lnT>
                    <a:lnB w="12700">
                      <a:solidFill>
                        <a:schemeClr val="bg1">
                          <a:lumMod val="85000"/>
                        </a:schemeClr>
                      </a:solidFill>
                      <a:prstDash val="sysDash"/>
                    </a:lnB>
                    <a:solidFill>
                      <a:srgbClr val="CEE5F5"/>
                    </a:solidFill>
                  </a:tcPr>
                </a:tc>
                <a:tc gridSpan="3">
                  <a:txBody>
                    <a:bodyPr/>
                    <a:lstStyle/>
                    <a:p>
                      <a:r>
                        <a:rPr kumimoji="0" lang="zh-CN" altLang="en-US" sz="1400" b="0"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cs typeface="宋体" panose="02010600030101010101" pitchFamily="2" charset="-122"/>
                        </a:rPr>
                        <a:t>200mg</a:t>
                      </a:r>
                    </a:p>
                  </a:txBody>
                  <a:tcPr marL="45720" marR="45720" anchor="ctr">
                    <a:lnL w="12700" cap="flat" cmpd="sng" algn="ctr">
                      <a:solidFill>
                        <a:schemeClr val="bg1">
                          <a:lumMod val="85000"/>
                        </a:schemeClr>
                      </a:solidFill>
                      <a:prstDash val="sysDash"/>
                      <a:round/>
                      <a:headEnd type="none" w="med" len="med"/>
                      <a:tailEnd type="none" w="med" len="med"/>
                    </a:lnL>
                    <a:lnR>
                      <a:noFill/>
                    </a:lnR>
                    <a:lnT w="12700" cap="flat" cmpd="sng" algn="ctr">
                      <a:solidFill>
                        <a:schemeClr val="bg1">
                          <a:lumMod val="85000"/>
                        </a:schemeClr>
                      </a:solidFill>
                      <a:prstDash val="sysDash"/>
                      <a:round/>
                      <a:headEnd type="none" w="med" len="med"/>
                      <a:tailEnd type="none" w="med" len="med"/>
                    </a:lnT>
                    <a:lnB w="12700">
                      <a:solidFill>
                        <a:schemeClr val="bg1">
                          <a:lumMod val="85000"/>
                        </a:schemeClr>
                      </a:solidFill>
                      <a:prstDash val="sysDash"/>
                    </a:lnB>
                    <a:solidFill>
                      <a:schemeClr val="bg1"/>
                    </a:solidFill>
                  </a:tcPr>
                </a:tc>
                <a:tc hMerge="1">
                  <a:txBody>
                    <a:bodyPr/>
                    <a:lstStyle/>
                    <a:p>
                      <a:endParaRPr lang="zh-CN"/>
                    </a:p>
                  </a:txBody>
                  <a:tcPr>
                    <a:lnT w="12700">
                      <a:solidFill>
                        <a:schemeClr val="bg1">
                          <a:lumMod val="85000"/>
                        </a:schemeClr>
                      </a:solidFill>
                      <a:prstDash val="sysDash"/>
                    </a:lnT>
                    <a:lnB w="12700">
                      <a:solidFill>
                        <a:schemeClr val="bg1">
                          <a:lumMod val="85000"/>
                        </a:schemeClr>
                      </a:solidFill>
                      <a:prstDash val="sysDash"/>
                    </a:lnB>
                  </a:tcPr>
                </a:tc>
                <a:tc hMerge="1">
                  <a:txBody>
                    <a:bodyPr/>
                    <a:lstStyle/>
                    <a:p>
                      <a:endParaRPr lang="zh-CN"/>
                    </a:p>
                  </a:txBody>
                  <a:tcPr>
                    <a:lnR>
                      <a:noFill/>
                    </a:lnR>
                    <a:lnT w="12700">
                      <a:solidFill>
                        <a:schemeClr val="bg1">
                          <a:lumMod val="85000"/>
                        </a:schemeClr>
                      </a:solidFill>
                      <a:prstDash val="sysDash"/>
                    </a:lnT>
                    <a:lnB w="12700">
                      <a:solidFill>
                        <a:schemeClr val="bg1">
                          <a:lumMod val="85000"/>
                        </a:schemeClr>
                      </a:solidFill>
                      <a:prstDash val="sysDash"/>
                    </a:lnB>
                  </a:tcPr>
                </a:tc>
                <a:extLst>
                  <a:ext uri="{0D108BD9-81ED-4DB2-BD59-A6C34878D82A}">
                    <a16:rowId xmlns:a16="http://schemas.microsoft.com/office/drawing/2014/main" val="10002"/>
                  </a:ext>
                </a:extLst>
              </a:tr>
              <a:tr h="349250">
                <a:tc>
                  <a:txBody>
                    <a:bodyPr/>
                    <a:lstStyle/>
                    <a:p>
                      <a:pPr algn="ctr"/>
                      <a:r>
                        <a:rPr lang="zh-CN" altLang="en-US" sz="1400" b="1" dirty="0">
                          <a:latin typeface="微软雅黑" panose="020B0503020204020204" pitchFamily="34" charset="-122"/>
                          <a:ea typeface="微软雅黑" panose="020B0503020204020204" pitchFamily="34" charset="-122"/>
                        </a:rPr>
                        <a:t>包装单位</a:t>
                      </a:r>
                    </a:p>
                  </a:txBody>
                  <a:tcPr marL="45720" marR="45720" anchor="ctr">
                    <a:lnL>
                      <a:noFill/>
                    </a:lnL>
                    <a:lnR w="12700">
                      <a:solidFill>
                        <a:schemeClr val="bg1">
                          <a:lumMod val="85000"/>
                        </a:schemeClr>
                      </a:solidFill>
                      <a:prstDash val="sysDash"/>
                    </a:lnR>
                    <a:lnT w="12700">
                      <a:solidFill>
                        <a:schemeClr val="bg1">
                          <a:lumMod val="85000"/>
                        </a:schemeClr>
                      </a:solidFill>
                      <a:prstDash val="sysDash"/>
                    </a:lnT>
                    <a:lnB w="12700">
                      <a:solidFill>
                        <a:schemeClr val="bg1">
                          <a:lumMod val="85000"/>
                        </a:schemeClr>
                      </a:solidFill>
                      <a:prstDash val="sysDash"/>
                    </a:lnB>
                    <a:solidFill>
                      <a:srgbClr val="CEE5F5"/>
                    </a:solidFill>
                  </a:tcPr>
                </a:tc>
                <a:tc gridSpan="3">
                  <a:txBody>
                    <a:bodyPr/>
                    <a:lstStyle/>
                    <a:p>
                      <a:pPr marL="0" marR="0" lvl="0" indent="0" algn="just" defTabSz="914400" rtl="0" eaLnBrk="1" fontAlgn="auto" latinLnBrk="0" hangingPunct="1">
                        <a:spcBef>
                          <a:spcPts val="0"/>
                        </a:spcBef>
                        <a:spcAft>
                          <a:spcPts val="300"/>
                        </a:spcAft>
                        <a:buClrTx/>
                        <a:buSzTx/>
                        <a:buFontTx/>
                        <a:buNone/>
                        <a:defRPr/>
                      </a:pPr>
                      <a:r>
                        <a:rPr kumimoji="0" lang="zh-CN" altLang="en-US" sz="1400" b="0"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cs typeface="宋体" panose="02010600030101010101" pitchFamily="2" charset="-122"/>
                        </a:rPr>
                        <a:t>1瓶/盒</a:t>
                      </a:r>
                    </a:p>
                  </a:txBody>
                  <a:tcPr marL="45720" marR="45720" anchor="ctr">
                    <a:lnL w="12700">
                      <a:solidFill>
                        <a:schemeClr val="bg1">
                          <a:lumMod val="85000"/>
                        </a:schemeClr>
                      </a:solidFill>
                      <a:prstDash val="sysDash"/>
                    </a:lnL>
                    <a:lnR>
                      <a:noFill/>
                    </a:lnR>
                    <a:lnT w="12700">
                      <a:solidFill>
                        <a:schemeClr val="bg1">
                          <a:lumMod val="85000"/>
                        </a:schemeClr>
                      </a:solidFill>
                      <a:prstDash val="sysDash"/>
                    </a:lnT>
                    <a:lnB w="12700">
                      <a:solidFill>
                        <a:schemeClr val="bg1">
                          <a:lumMod val="85000"/>
                        </a:schemeClr>
                      </a:solidFill>
                      <a:prstDash val="sysDash"/>
                    </a:lnB>
                    <a:solidFill>
                      <a:schemeClr val="bg1"/>
                    </a:solidFill>
                  </a:tcPr>
                </a:tc>
                <a:tc hMerge="1">
                  <a:txBody>
                    <a:bodyPr/>
                    <a:lstStyle/>
                    <a:p>
                      <a:endParaRPr lang="zh-CN"/>
                    </a:p>
                  </a:txBody>
                  <a:tcPr>
                    <a:lnT w="12700">
                      <a:solidFill>
                        <a:schemeClr val="bg1">
                          <a:lumMod val="85000"/>
                        </a:schemeClr>
                      </a:solidFill>
                      <a:prstDash val="sysDash"/>
                    </a:lnT>
                    <a:lnB w="12700">
                      <a:solidFill>
                        <a:schemeClr val="bg1">
                          <a:lumMod val="85000"/>
                        </a:schemeClr>
                      </a:solidFill>
                      <a:prstDash val="sysDash"/>
                    </a:lnB>
                  </a:tcPr>
                </a:tc>
                <a:tc hMerge="1">
                  <a:txBody>
                    <a:bodyPr/>
                    <a:lstStyle/>
                    <a:p>
                      <a:endParaRPr lang="zh-CN"/>
                    </a:p>
                  </a:txBody>
                  <a:tcPr>
                    <a:lnR>
                      <a:noFill/>
                    </a:lnR>
                    <a:lnT w="12700">
                      <a:solidFill>
                        <a:schemeClr val="bg1">
                          <a:lumMod val="85000"/>
                        </a:schemeClr>
                      </a:solidFill>
                      <a:prstDash val="sysDash"/>
                    </a:lnT>
                    <a:lnB w="12700">
                      <a:solidFill>
                        <a:schemeClr val="bg1">
                          <a:lumMod val="85000"/>
                        </a:schemeClr>
                      </a:solidFill>
                      <a:prstDash val="sysDash"/>
                    </a:lnB>
                  </a:tcPr>
                </a:tc>
                <a:extLst>
                  <a:ext uri="{0D108BD9-81ED-4DB2-BD59-A6C34878D82A}">
                    <a16:rowId xmlns:a16="http://schemas.microsoft.com/office/drawing/2014/main" val="10003"/>
                  </a:ext>
                </a:extLst>
              </a:tr>
              <a:tr h="2014855">
                <a:tc>
                  <a:txBody>
                    <a:bodyPr/>
                    <a:lstStyle/>
                    <a:p>
                      <a:pPr algn="ctr"/>
                      <a:r>
                        <a:rPr kumimoji="0" lang="zh-CN" altLang="en-US" sz="1400" b="1"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cs typeface="宋体" panose="02010600030101010101" pitchFamily="2" charset="-122"/>
                        </a:rPr>
                        <a:t>适应症</a:t>
                      </a:r>
                    </a:p>
                  </a:txBody>
                  <a:tcPr marL="45720" marR="45720" anchor="ctr">
                    <a:lnL>
                      <a:noFill/>
                    </a:lnL>
                    <a:lnR w="12700">
                      <a:solidFill>
                        <a:schemeClr val="bg1">
                          <a:lumMod val="85000"/>
                        </a:schemeClr>
                      </a:solidFill>
                      <a:prstDash val="sysDash"/>
                    </a:lnR>
                    <a:lnT w="12700">
                      <a:solidFill>
                        <a:schemeClr val="bg1">
                          <a:lumMod val="85000"/>
                        </a:schemeClr>
                      </a:solidFill>
                      <a:prstDash val="sysDash"/>
                    </a:lnT>
                    <a:lnB w="12700">
                      <a:solidFill>
                        <a:schemeClr val="bg1">
                          <a:lumMod val="85000"/>
                        </a:schemeClr>
                      </a:solidFill>
                      <a:prstDash val="sysDash"/>
                    </a:lnB>
                    <a:solidFill>
                      <a:srgbClr val="CEE5F5"/>
                    </a:solidFill>
                  </a:tcPr>
                </a:tc>
                <a:tc gridSpan="3">
                  <a:txBody>
                    <a:bodyPr/>
                    <a:lstStyle/>
                    <a:p>
                      <a:pPr marR="0" lvl="0" indent="0" algn="just" defTabSz="914400" rtl="0" fontAlgn="auto">
                        <a:lnSpc>
                          <a:spcPct val="150000"/>
                        </a:lnSpc>
                        <a:spcBef>
                          <a:spcPts val="0"/>
                        </a:spcBef>
                        <a:spcAft>
                          <a:spcPts val="300"/>
                        </a:spcAft>
                        <a:buClrTx/>
                        <a:buSzTx/>
                        <a:buFontTx/>
                        <a:buNone/>
                        <a:defRPr/>
                      </a:pPr>
                      <a:r>
                        <a:rPr kumimoji="0" lang="zh-CN" altLang="zh-CN" sz="1400" b="0" i="0" u="none" strike="noStrike" kern="0" cap="none" spc="0" normalizeH="0" baseline="0" dirty="0">
                          <a:ln>
                            <a:noFill/>
                          </a:ln>
                          <a:solidFill>
                            <a:schemeClr val="tx1"/>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适用于治疗由下列</a:t>
                      </a:r>
                      <a:r>
                        <a:rPr kumimoji="0" lang="zh-CN" altLang="zh-CN" sz="1400" b="1" i="0" u="none" strike="noStrike" kern="0" cap="none" spc="0" normalizeH="0" baseline="0" dirty="0">
                          <a:ln>
                            <a:noFill/>
                          </a:ln>
                          <a:solidFill>
                            <a:srgbClr val="FF0000"/>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革兰氏阳性菌的敏感分离株引起的急性细菌性皮肤及皮肤软组织感染</a:t>
                      </a:r>
                      <a:r>
                        <a:rPr kumimoji="0" lang="zh-CN" altLang="zh-CN" sz="1400" b="0" i="0" u="none" strike="noStrike" kern="0" cap="none" spc="0" normalizeH="0" baseline="0" dirty="0">
                          <a:ln>
                            <a:noFill/>
                          </a:ln>
                          <a:solidFill>
                            <a:schemeClr val="tx1"/>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：金黄色葡萄球菌（包括</a:t>
                      </a:r>
                      <a:r>
                        <a:rPr kumimoji="0" lang="zh-CN" altLang="zh-CN" sz="1400" b="1" i="0" u="none" strike="noStrike" kern="0" cap="none" spc="0" normalizeH="0" baseline="0" dirty="0">
                          <a:ln>
                            <a:noFill/>
                          </a:ln>
                          <a:solidFill>
                            <a:srgbClr val="FF0000"/>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甲氧西林耐药金黄色葡萄球菌</a:t>
                      </a:r>
                      <a:r>
                        <a:rPr kumimoji="0" lang="en-US" altLang="zh-CN" sz="1400" b="1" i="0" u="none" strike="noStrike" kern="0" cap="none" spc="0" normalizeH="0" baseline="0" dirty="0">
                          <a:ln>
                            <a:noFill/>
                          </a:ln>
                          <a:solidFill>
                            <a:srgbClr val="FF0000"/>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[MRSA]</a:t>
                      </a:r>
                      <a:r>
                        <a:rPr kumimoji="0" lang="zh-CN" altLang="zh-CN" sz="1400" b="0" i="0" u="none" strike="noStrike" kern="0" cap="none" spc="0" normalizeH="0" baseline="0" dirty="0">
                          <a:ln>
                            <a:noFill/>
                          </a:ln>
                          <a:solidFill>
                            <a:schemeClr val="tx1"/>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和甲氧西林敏感金黄色葡萄球菌</a:t>
                      </a:r>
                      <a:r>
                        <a:rPr kumimoji="0" lang="en-US" altLang="zh-CN" sz="1400" b="0" i="0" u="none" strike="noStrike" kern="0" cap="none" spc="0" normalizeH="0" baseline="0" dirty="0">
                          <a:ln>
                            <a:noFill/>
                          </a:ln>
                          <a:solidFill>
                            <a:schemeClr val="tx1"/>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[MSSA]</a:t>
                      </a:r>
                      <a:r>
                        <a:rPr kumimoji="0" lang="zh-CN" altLang="zh-CN" sz="1400" b="0" i="0" u="none" strike="noStrike" kern="0" cap="none" spc="0" normalizeH="0" baseline="0" dirty="0">
                          <a:ln>
                            <a:noFill/>
                          </a:ln>
                          <a:solidFill>
                            <a:schemeClr val="tx1"/>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的分离株）、化脓性链球菌、无乳链球菌、咽峡炎链球菌群（包括咽峡炎链球菌、中间链球菌和星座链球菌）和粪肠球菌</a:t>
                      </a:r>
                      <a:endParaRPr kumimoji="0" lang="zh-CN" altLang="zh-CN" sz="1400" b="0" i="0" u="none" strike="noStrike" kern="0" cap="none" spc="0" normalizeH="0" baseline="40000" noProof="0" dirty="0">
                        <a:ln>
                          <a:noFill/>
                        </a:ln>
                        <a:solidFill>
                          <a:schemeClr val="tx1"/>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a:txBody>
                  <a:tcPr marL="45720" marR="45720" anchor="ctr">
                    <a:lnL w="12700">
                      <a:solidFill>
                        <a:schemeClr val="bg1">
                          <a:lumMod val="85000"/>
                        </a:schemeClr>
                      </a:solidFill>
                      <a:prstDash val="sysDash"/>
                    </a:lnL>
                    <a:lnR>
                      <a:noFill/>
                    </a:lnR>
                    <a:lnT w="12700">
                      <a:solidFill>
                        <a:schemeClr val="bg1">
                          <a:lumMod val="85000"/>
                        </a:schemeClr>
                      </a:solidFill>
                      <a:prstDash val="sysDash"/>
                    </a:lnT>
                    <a:lnB w="12700">
                      <a:solidFill>
                        <a:schemeClr val="bg1">
                          <a:lumMod val="85000"/>
                        </a:schemeClr>
                      </a:solidFill>
                      <a:prstDash val="sysDash"/>
                    </a:lnB>
                    <a:solidFill>
                      <a:schemeClr val="bg1"/>
                    </a:solidFill>
                  </a:tcPr>
                </a:tc>
                <a:tc hMerge="1">
                  <a:txBody>
                    <a:bodyPr/>
                    <a:lstStyle/>
                    <a:p>
                      <a:endParaRPr lang="zh-CN"/>
                    </a:p>
                  </a:txBody>
                  <a:tcPr>
                    <a:lnT w="12700">
                      <a:solidFill>
                        <a:schemeClr val="bg1">
                          <a:lumMod val="85000"/>
                        </a:schemeClr>
                      </a:solidFill>
                      <a:prstDash val="sysDash"/>
                    </a:lnT>
                    <a:lnB w="12700">
                      <a:solidFill>
                        <a:schemeClr val="bg1">
                          <a:lumMod val="85000"/>
                        </a:schemeClr>
                      </a:solidFill>
                      <a:prstDash val="sysDash"/>
                    </a:lnB>
                  </a:tcPr>
                </a:tc>
                <a:tc hMerge="1">
                  <a:txBody>
                    <a:bodyPr/>
                    <a:lstStyle/>
                    <a:p>
                      <a:endParaRPr lang="zh-CN"/>
                    </a:p>
                  </a:txBody>
                  <a:tcPr>
                    <a:lnR>
                      <a:noFill/>
                    </a:lnR>
                    <a:lnT w="12700">
                      <a:solidFill>
                        <a:schemeClr val="bg1">
                          <a:lumMod val="85000"/>
                        </a:schemeClr>
                      </a:solidFill>
                      <a:prstDash val="sysDash"/>
                    </a:lnT>
                    <a:lnB w="12700">
                      <a:solidFill>
                        <a:schemeClr val="bg1">
                          <a:lumMod val="85000"/>
                        </a:schemeClr>
                      </a:solidFill>
                      <a:prstDash val="sysDash"/>
                    </a:lnB>
                  </a:tcPr>
                </a:tc>
                <a:extLst>
                  <a:ext uri="{0D108BD9-81ED-4DB2-BD59-A6C34878D82A}">
                    <a16:rowId xmlns:a16="http://schemas.microsoft.com/office/drawing/2014/main" val="10004"/>
                  </a:ext>
                </a:extLst>
              </a:tr>
              <a:tr h="348615">
                <a:tc>
                  <a:txBody>
                    <a:bodyPr/>
                    <a:lstStyle/>
                    <a:p>
                      <a:pPr algn="ctr"/>
                      <a:r>
                        <a:rPr kumimoji="0" lang="zh-CN" altLang="zh-CN" sz="1400" b="1"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用法用量</a:t>
                      </a:r>
                    </a:p>
                  </a:txBody>
                  <a:tcPr marL="45720" marR="45720" anchor="ctr">
                    <a:lnL>
                      <a:noFill/>
                    </a:lnL>
                    <a:lnR w="12700">
                      <a:solidFill>
                        <a:schemeClr val="bg1">
                          <a:lumMod val="85000"/>
                        </a:schemeClr>
                      </a:solidFill>
                      <a:prstDash val="sysDash"/>
                    </a:lnR>
                    <a:lnT w="12700">
                      <a:solidFill>
                        <a:schemeClr val="bg1">
                          <a:lumMod val="85000"/>
                        </a:schemeClr>
                      </a:solidFill>
                      <a:prstDash val="sysDash"/>
                    </a:lnT>
                    <a:lnB w="12700">
                      <a:solidFill>
                        <a:schemeClr val="bg1">
                          <a:lumMod val="85000"/>
                        </a:schemeClr>
                      </a:solidFill>
                      <a:prstDash val="sysDash"/>
                    </a:lnB>
                    <a:solidFill>
                      <a:srgbClr val="CEE5F5"/>
                    </a:solidFill>
                  </a:tcPr>
                </a:tc>
                <a:tc gridSpan="3">
                  <a:txBody>
                    <a:bodyPr/>
                    <a:lstStyle/>
                    <a:p>
                      <a:r>
                        <a:rPr lang="zh-CN" altLang="en-US" sz="1400" kern="0" noProof="0" dirty="0">
                          <a:ln>
                            <a:noFill/>
                          </a:ln>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静脉输注200mg、每日一次、连续6天</a:t>
                      </a:r>
                      <a:endParaRPr kumimoji="0" lang="en-US" altLang="zh-CN" sz="1400" b="0"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cs typeface="宋体" panose="02010600030101010101" pitchFamily="2" charset="-122"/>
                      </a:endParaRPr>
                    </a:p>
                  </a:txBody>
                  <a:tcPr marL="45720" marR="45720" anchor="ctr">
                    <a:lnL w="12700">
                      <a:solidFill>
                        <a:schemeClr val="bg1">
                          <a:lumMod val="85000"/>
                        </a:schemeClr>
                      </a:solidFill>
                      <a:prstDash val="sysDash"/>
                    </a:lnL>
                    <a:lnR>
                      <a:noFill/>
                    </a:lnR>
                    <a:lnT w="12700">
                      <a:solidFill>
                        <a:schemeClr val="bg1">
                          <a:lumMod val="85000"/>
                        </a:schemeClr>
                      </a:solidFill>
                      <a:prstDash val="sysDash"/>
                    </a:lnT>
                    <a:lnB w="12700">
                      <a:solidFill>
                        <a:schemeClr val="bg1">
                          <a:lumMod val="85000"/>
                        </a:schemeClr>
                      </a:solidFill>
                      <a:prstDash val="sysDash"/>
                    </a:lnB>
                    <a:solidFill>
                      <a:schemeClr val="bg1"/>
                    </a:solidFill>
                  </a:tcPr>
                </a:tc>
                <a:tc hMerge="1">
                  <a:txBody>
                    <a:bodyPr/>
                    <a:lstStyle/>
                    <a:p>
                      <a:endParaRPr lang="zh-CN"/>
                    </a:p>
                  </a:txBody>
                  <a:tcPr>
                    <a:lnT w="12700">
                      <a:solidFill>
                        <a:schemeClr val="bg1">
                          <a:lumMod val="85000"/>
                        </a:schemeClr>
                      </a:solidFill>
                      <a:prstDash val="sysDash"/>
                    </a:lnT>
                    <a:lnB w="12700">
                      <a:solidFill>
                        <a:schemeClr val="bg1">
                          <a:lumMod val="85000"/>
                        </a:schemeClr>
                      </a:solidFill>
                      <a:prstDash val="sysDash"/>
                    </a:lnB>
                  </a:tcPr>
                </a:tc>
                <a:tc hMerge="1">
                  <a:txBody>
                    <a:bodyPr/>
                    <a:lstStyle/>
                    <a:p>
                      <a:endParaRPr lang="zh-CN"/>
                    </a:p>
                  </a:txBody>
                  <a:tcPr>
                    <a:lnR>
                      <a:noFill/>
                    </a:lnR>
                    <a:lnT w="12700">
                      <a:solidFill>
                        <a:schemeClr val="bg1">
                          <a:lumMod val="85000"/>
                        </a:schemeClr>
                      </a:solidFill>
                      <a:prstDash val="sysDash"/>
                    </a:lnT>
                    <a:lnB w="12700">
                      <a:solidFill>
                        <a:schemeClr val="bg1">
                          <a:lumMod val="85000"/>
                        </a:schemeClr>
                      </a:solidFill>
                      <a:prstDash val="sysDash"/>
                    </a:lnB>
                  </a:tcPr>
                </a:tc>
                <a:extLst>
                  <a:ext uri="{0D108BD9-81ED-4DB2-BD59-A6C34878D82A}">
                    <a16:rowId xmlns:a16="http://schemas.microsoft.com/office/drawing/2014/main" val="10005"/>
                  </a:ext>
                </a:extLst>
              </a:tr>
              <a:tr h="349250">
                <a:tc>
                  <a:txBody>
                    <a:bodyPr/>
                    <a:lstStyle/>
                    <a:p>
                      <a:pPr algn="ctr"/>
                      <a:r>
                        <a:rPr lang="zh-CN" altLang="en-US" sz="1400" b="1" dirty="0">
                          <a:latin typeface="微软雅黑" panose="020B0503020204020204" pitchFamily="34" charset="-122"/>
                          <a:ea typeface="微软雅黑" panose="020B0503020204020204" pitchFamily="34" charset="-122"/>
                        </a:rPr>
                        <a:t>化学药品注册分类</a:t>
                      </a:r>
                    </a:p>
                  </a:txBody>
                  <a:tcPr marL="45720" marR="45720" anchor="ctr">
                    <a:lnL>
                      <a:noFill/>
                    </a:lnL>
                    <a:lnR w="12700">
                      <a:solidFill>
                        <a:schemeClr val="bg1">
                          <a:lumMod val="85000"/>
                        </a:schemeClr>
                      </a:solidFill>
                      <a:prstDash val="sysDash"/>
                    </a:lnR>
                    <a:lnT w="12700">
                      <a:solidFill>
                        <a:schemeClr val="bg1">
                          <a:lumMod val="85000"/>
                        </a:schemeClr>
                      </a:solidFill>
                      <a:prstDash val="sysDash"/>
                    </a:lnT>
                    <a:lnB w="12700">
                      <a:solidFill>
                        <a:schemeClr val="bg1">
                          <a:lumMod val="85000"/>
                        </a:schemeClr>
                      </a:solidFill>
                      <a:prstDash val="sysDash"/>
                    </a:lnB>
                    <a:solidFill>
                      <a:srgbClr val="CEE5F5"/>
                    </a:solidFill>
                  </a:tcPr>
                </a:tc>
                <a:tc gridSpan="3">
                  <a:txBody>
                    <a:bodyPr/>
                    <a:lstStyle/>
                    <a:p>
                      <a:r>
                        <a:rPr kumimoji="0" lang="zh-CN" altLang="en-US" sz="1400" b="1"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cs typeface="微软雅黑" panose="020B0503020204020204" pitchFamily="34" charset="-122"/>
                        </a:rPr>
                        <a:t>化学药品 </a:t>
                      </a:r>
                      <a:r>
                        <a:rPr kumimoji="0" lang="en-US" altLang="zh-CN" sz="1400" b="1"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cs typeface="微软雅黑" panose="020B0503020204020204" pitchFamily="34" charset="-122"/>
                        </a:rPr>
                        <a:t>4</a:t>
                      </a:r>
                      <a:r>
                        <a:rPr kumimoji="0" lang="zh-CN" altLang="en-US" sz="1400" b="1"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cs typeface="微软雅黑" panose="020B0503020204020204" pitchFamily="34" charset="-122"/>
                        </a:rPr>
                        <a:t>类</a:t>
                      </a:r>
                    </a:p>
                  </a:txBody>
                  <a:tcPr marL="45720" marR="45720" anchor="ctr">
                    <a:lnL w="12700">
                      <a:solidFill>
                        <a:schemeClr val="bg1">
                          <a:lumMod val="85000"/>
                        </a:schemeClr>
                      </a:solidFill>
                      <a:prstDash val="sysDash"/>
                    </a:lnL>
                    <a:lnR>
                      <a:noFill/>
                    </a:lnR>
                    <a:lnT w="12700">
                      <a:solidFill>
                        <a:schemeClr val="bg1">
                          <a:lumMod val="85000"/>
                        </a:schemeClr>
                      </a:solidFill>
                      <a:prstDash val="sysDash"/>
                    </a:lnT>
                    <a:lnB w="12700">
                      <a:solidFill>
                        <a:schemeClr val="bg1">
                          <a:lumMod val="85000"/>
                        </a:schemeClr>
                      </a:solidFill>
                      <a:prstDash val="sysDash"/>
                    </a:lnB>
                    <a:solidFill>
                      <a:schemeClr val="bg1"/>
                    </a:solidFill>
                  </a:tcPr>
                </a:tc>
                <a:tc hMerge="1">
                  <a:txBody>
                    <a:bodyPr/>
                    <a:lstStyle/>
                    <a:p>
                      <a:endParaRPr lang="zh-CN"/>
                    </a:p>
                  </a:txBody>
                  <a:tcPr>
                    <a:lnT w="12700">
                      <a:solidFill>
                        <a:schemeClr val="bg1">
                          <a:lumMod val="85000"/>
                        </a:schemeClr>
                      </a:solidFill>
                      <a:prstDash val="sysDash"/>
                    </a:lnT>
                    <a:lnB w="12700">
                      <a:solidFill>
                        <a:schemeClr val="bg1">
                          <a:lumMod val="85000"/>
                        </a:schemeClr>
                      </a:solidFill>
                      <a:prstDash val="sysDash"/>
                    </a:lnB>
                  </a:tcPr>
                </a:tc>
                <a:tc hMerge="1">
                  <a:txBody>
                    <a:bodyPr/>
                    <a:lstStyle/>
                    <a:p>
                      <a:endParaRPr lang="zh-CN"/>
                    </a:p>
                  </a:txBody>
                  <a:tcPr>
                    <a:lnR>
                      <a:noFill/>
                    </a:lnR>
                    <a:lnT w="12700">
                      <a:solidFill>
                        <a:schemeClr val="bg1">
                          <a:lumMod val="85000"/>
                        </a:schemeClr>
                      </a:solidFill>
                      <a:prstDash val="sysDash"/>
                    </a:lnT>
                    <a:lnB w="12700">
                      <a:solidFill>
                        <a:schemeClr val="bg1">
                          <a:lumMod val="85000"/>
                        </a:schemeClr>
                      </a:solidFill>
                      <a:prstDash val="sysDash"/>
                    </a:lnB>
                  </a:tcPr>
                </a:tc>
                <a:extLst>
                  <a:ext uri="{0D108BD9-81ED-4DB2-BD59-A6C34878D82A}">
                    <a16:rowId xmlns:a16="http://schemas.microsoft.com/office/drawing/2014/main" val="10006"/>
                  </a:ext>
                </a:extLst>
              </a:tr>
              <a:tr h="349250">
                <a:tc>
                  <a:txBody>
                    <a:bodyPr/>
                    <a:lstStyle/>
                    <a:p>
                      <a:pPr algn="ctr"/>
                      <a:r>
                        <a:rPr lang="zh-CN" altLang="en-US" sz="1400" b="1" dirty="0">
                          <a:latin typeface="微软雅黑" panose="020B0503020204020204" pitchFamily="34" charset="-122"/>
                          <a:ea typeface="微软雅黑" panose="020B0503020204020204" pitchFamily="34" charset="-122"/>
                        </a:rPr>
                        <a:t>上市许可持有人</a:t>
                      </a:r>
                    </a:p>
                  </a:txBody>
                  <a:tcPr marL="45720" marR="45720" anchor="ctr">
                    <a:lnL>
                      <a:noFill/>
                    </a:lnL>
                    <a:lnR w="12700">
                      <a:solidFill>
                        <a:schemeClr val="bg1">
                          <a:lumMod val="85000"/>
                        </a:schemeClr>
                      </a:solidFill>
                      <a:prstDash val="sysDash"/>
                    </a:lnR>
                    <a:lnT w="12700">
                      <a:solidFill>
                        <a:schemeClr val="bg1">
                          <a:lumMod val="85000"/>
                        </a:schemeClr>
                      </a:solidFill>
                      <a:prstDash val="sysDash"/>
                    </a:lnT>
                    <a:lnB w="12700">
                      <a:solidFill>
                        <a:schemeClr val="bg1">
                          <a:lumMod val="85000"/>
                        </a:schemeClr>
                      </a:solidFill>
                      <a:prstDash val="sysDash"/>
                    </a:lnB>
                    <a:solidFill>
                      <a:srgbClr val="CEE5F5"/>
                    </a:solidFill>
                  </a:tcPr>
                </a:tc>
                <a:tc gridSpan="3">
                  <a:txBody>
                    <a:bodyPr/>
                    <a:lstStyle/>
                    <a:p>
                      <a:r>
                        <a:rPr kumimoji="0" lang="zh-CN" altLang="en-US" sz="1400" b="0"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cs typeface="宋体" panose="02010600030101010101" pitchFamily="2" charset="-122"/>
                        </a:rPr>
                        <a:t>石药集团欧意药业有限公司 </a:t>
                      </a:r>
                    </a:p>
                  </a:txBody>
                  <a:tcPr marL="45720" marR="45720" anchor="ctr">
                    <a:lnL w="12700">
                      <a:solidFill>
                        <a:schemeClr val="bg1">
                          <a:lumMod val="85000"/>
                        </a:schemeClr>
                      </a:solidFill>
                      <a:prstDash val="sysDash"/>
                    </a:lnL>
                    <a:lnR>
                      <a:noFill/>
                    </a:lnR>
                    <a:lnT w="12700">
                      <a:solidFill>
                        <a:schemeClr val="bg1">
                          <a:lumMod val="85000"/>
                        </a:schemeClr>
                      </a:solidFill>
                      <a:prstDash val="sysDash"/>
                    </a:lnT>
                    <a:lnB w="12700">
                      <a:solidFill>
                        <a:schemeClr val="bg1">
                          <a:lumMod val="85000"/>
                        </a:schemeClr>
                      </a:solidFill>
                      <a:prstDash val="sysDash"/>
                    </a:lnB>
                    <a:solidFill>
                      <a:schemeClr val="bg1"/>
                    </a:solidFill>
                  </a:tcPr>
                </a:tc>
                <a:tc hMerge="1">
                  <a:txBody>
                    <a:bodyPr/>
                    <a:lstStyle/>
                    <a:p>
                      <a:endParaRPr lang="zh-CN"/>
                    </a:p>
                  </a:txBody>
                  <a:tcPr marL="45720" marR="45720" anchor="ctr">
                    <a:lnT w="12700">
                      <a:solidFill>
                        <a:schemeClr val="bg1">
                          <a:lumMod val="85000"/>
                        </a:schemeClr>
                      </a:solidFill>
                      <a:prstDash val="sysDash"/>
                    </a:lnT>
                    <a:lnB w="12700">
                      <a:solidFill>
                        <a:schemeClr val="bg1">
                          <a:lumMod val="85000"/>
                        </a:schemeClr>
                      </a:solidFill>
                      <a:prstDash val="sysDash"/>
                    </a:lnB>
                    <a:solidFill>
                      <a:srgbClr val="FCE7E7"/>
                    </a:solidFill>
                  </a:tcPr>
                </a:tc>
                <a:tc hMerge="1">
                  <a:txBody>
                    <a:bodyPr/>
                    <a:lstStyle/>
                    <a:p>
                      <a:endParaRPr lang="zh-CN"/>
                    </a:p>
                  </a:txBody>
                  <a:tcPr marL="45720" marR="45720" anchor="ctr">
                    <a:lnR>
                      <a:noFill/>
                    </a:lnR>
                    <a:lnT w="12700">
                      <a:solidFill>
                        <a:schemeClr val="bg1">
                          <a:lumMod val="85000"/>
                        </a:schemeClr>
                      </a:solidFill>
                      <a:prstDash val="sysDash"/>
                    </a:lnT>
                    <a:lnB w="12700">
                      <a:solidFill>
                        <a:schemeClr val="bg1">
                          <a:lumMod val="85000"/>
                        </a:schemeClr>
                      </a:solidFill>
                      <a:prstDash val="sysDash"/>
                    </a:lnB>
                    <a:solidFill>
                      <a:schemeClr val="bg1"/>
                    </a:solidFill>
                  </a:tcPr>
                </a:tc>
                <a:extLst>
                  <a:ext uri="{0D108BD9-81ED-4DB2-BD59-A6C34878D82A}">
                    <a16:rowId xmlns:a16="http://schemas.microsoft.com/office/drawing/2014/main" val="10007"/>
                  </a:ext>
                </a:extLst>
              </a:tr>
              <a:tr h="594360">
                <a:tc>
                  <a:txBody>
                    <a:bodyPr/>
                    <a:lstStyle/>
                    <a:p>
                      <a:pPr algn="ctr"/>
                      <a:r>
                        <a:rPr kumimoji="0" lang="zh-CN" altLang="en-US" sz="1400" b="1"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cs typeface="宋体" panose="02010600030101010101" pitchFamily="2" charset="-122"/>
                        </a:rPr>
                        <a:t>中国大陆首次</a:t>
                      </a:r>
                      <a:endParaRPr kumimoji="0" lang="en-US" altLang="zh-CN" sz="1400" b="1"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cs typeface="宋体" panose="02010600030101010101" pitchFamily="2" charset="-122"/>
                      </a:endParaRPr>
                    </a:p>
                    <a:p>
                      <a:pPr algn="ctr"/>
                      <a:r>
                        <a:rPr kumimoji="0" lang="zh-CN" altLang="en-US" sz="1400" b="1"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cs typeface="宋体" panose="02010600030101010101" pitchFamily="2" charset="-122"/>
                        </a:rPr>
                        <a:t>上市时间</a:t>
                      </a:r>
                    </a:p>
                  </a:txBody>
                  <a:tcPr marL="45720" marR="45720" anchor="ctr">
                    <a:lnL>
                      <a:noFill/>
                    </a:lnL>
                    <a:lnR w="12700">
                      <a:solidFill>
                        <a:schemeClr val="bg1">
                          <a:lumMod val="85000"/>
                        </a:schemeClr>
                      </a:solidFill>
                      <a:prstDash val="sysDash"/>
                    </a:lnR>
                    <a:lnT w="12700">
                      <a:solidFill>
                        <a:schemeClr val="bg1">
                          <a:lumMod val="85000"/>
                        </a:schemeClr>
                      </a:solidFill>
                      <a:prstDash val="sysDash"/>
                    </a:lnT>
                    <a:lnB w="12700">
                      <a:solidFill>
                        <a:schemeClr val="bg1">
                          <a:lumMod val="85000"/>
                        </a:schemeClr>
                      </a:solidFill>
                      <a:prstDash val="sysDash"/>
                    </a:lnB>
                    <a:solidFill>
                      <a:srgbClr val="CEE5F5"/>
                    </a:solidFill>
                  </a:tcPr>
                </a:tc>
                <a:tc>
                  <a:txBody>
                    <a:bodyPr/>
                    <a:lstStyle/>
                    <a:p>
                      <a:r>
                        <a:rPr kumimoji="0" lang="zh-CN" altLang="en-US" sz="1400" b="0"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cs typeface="微软雅黑" panose="020B0503020204020204" pitchFamily="34" charset="-122"/>
                        </a:rPr>
                        <a:t>2019年3月</a:t>
                      </a:r>
                    </a:p>
                  </a:txBody>
                  <a:tcPr marL="45720" marR="45720" anchor="ctr">
                    <a:lnL w="12700">
                      <a:solidFill>
                        <a:schemeClr val="bg1">
                          <a:lumMod val="85000"/>
                        </a:schemeClr>
                      </a:solidFill>
                      <a:prstDash val="sysDash"/>
                    </a:lnL>
                    <a:lnR w="12700">
                      <a:solidFill>
                        <a:schemeClr val="bg1">
                          <a:lumMod val="85000"/>
                        </a:schemeClr>
                      </a:solidFill>
                      <a:prstDash val="sysDash"/>
                    </a:lnR>
                    <a:lnT w="12700">
                      <a:solidFill>
                        <a:schemeClr val="bg1">
                          <a:lumMod val="85000"/>
                        </a:schemeClr>
                      </a:solidFill>
                      <a:prstDash val="sysDash"/>
                    </a:lnT>
                    <a:lnB w="12700">
                      <a:solidFill>
                        <a:schemeClr val="bg1">
                          <a:lumMod val="85000"/>
                        </a:schemeClr>
                      </a:solidFill>
                      <a:prstDash val="sysDash"/>
                    </a:lnB>
                    <a:solidFill>
                      <a:schemeClr val="bg1"/>
                    </a:solidFill>
                  </a:tcPr>
                </a:tc>
                <a:tc>
                  <a:txBody>
                    <a:bodyPr/>
                    <a:lstStyle/>
                    <a:p>
                      <a:pPr algn="ctr"/>
                      <a:r>
                        <a:rPr kumimoji="0" lang="zh-CN" altLang="en-US" sz="1400" b="1"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目前大陆地区同通用名药品的上市情况</a:t>
                      </a:r>
                    </a:p>
                  </a:txBody>
                  <a:tcPr marL="45720" marR="45720" anchor="ctr">
                    <a:lnL w="12700">
                      <a:solidFill>
                        <a:schemeClr val="bg1">
                          <a:lumMod val="85000"/>
                        </a:schemeClr>
                      </a:solidFill>
                      <a:prstDash val="sysDash"/>
                    </a:lnL>
                    <a:lnR w="12700">
                      <a:solidFill>
                        <a:schemeClr val="bg1">
                          <a:lumMod val="85000"/>
                        </a:schemeClr>
                      </a:solidFill>
                      <a:prstDash val="sysDash"/>
                    </a:lnR>
                    <a:lnT w="12700">
                      <a:solidFill>
                        <a:schemeClr val="bg1">
                          <a:lumMod val="85000"/>
                        </a:schemeClr>
                      </a:solidFill>
                      <a:prstDash val="sysDash"/>
                    </a:lnT>
                    <a:lnB w="12700">
                      <a:solidFill>
                        <a:schemeClr val="bg1">
                          <a:lumMod val="85000"/>
                        </a:schemeClr>
                      </a:solidFill>
                      <a:prstDash val="sysDash"/>
                    </a:lnB>
                    <a:solidFill>
                      <a:srgbClr val="CEE5F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0"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cs typeface="宋体" panose="02010600030101010101" pitchFamily="2" charset="-122"/>
                        </a:rPr>
                        <a:t>非独家</a:t>
                      </a:r>
                      <a:endParaRPr kumimoji="0" lang="en-US" altLang="zh-CN" sz="1400" b="0"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cs typeface="宋体" panose="0201060003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cs typeface="宋体" panose="02010600030101010101" pitchFamily="2" charset="-122"/>
                        </a:rPr>
                        <a:t>9</a:t>
                      </a:r>
                      <a:r>
                        <a:rPr kumimoji="0" lang="zh-CN" altLang="en-US" sz="1400" b="0"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cs typeface="宋体" panose="02010600030101010101" pitchFamily="2" charset="-122"/>
                        </a:rPr>
                        <a:t>家</a:t>
                      </a:r>
                      <a:endParaRPr kumimoji="0" lang="en-US" altLang="zh-CN" sz="1400" b="0"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cs typeface="宋体" panose="02010600030101010101" pitchFamily="2" charset="-122"/>
                      </a:endParaRPr>
                    </a:p>
                  </a:txBody>
                  <a:tcPr marL="45720" marR="45720" anchor="ctr">
                    <a:lnL w="12700">
                      <a:solidFill>
                        <a:schemeClr val="bg1">
                          <a:lumMod val="85000"/>
                        </a:schemeClr>
                      </a:solidFill>
                      <a:prstDash val="sysDash"/>
                    </a:lnL>
                    <a:lnR>
                      <a:noFill/>
                    </a:lnR>
                    <a:lnT w="12700">
                      <a:solidFill>
                        <a:schemeClr val="bg1">
                          <a:lumMod val="85000"/>
                        </a:schemeClr>
                      </a:solidFill>
                      <a:prstDash val="sysDash"/>
                    </a:lnT>
                    <a:lnB w="12700" cap="flat" cmpd="sng" algn="ctr">
                      <a:solidFill>
                        <a:schemeClr val="bg1">
                          <a:lumMod val="8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10008"/>
                  </a:ext>
                </a:extLst>
              </a:tr>
              <a:tr h="593725">
                <a:tc>
                  <a:txBody>
                    <a:bodyPr/>
                    <a:lstStyle/>
                    <a:p>
                      <a:pPr algn="ctr"/>
                      <a:r>
                        <a:rPr kumimoji="0" lang="zh-CN" altLang="en-US" sz="1400" b="1"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cs typeface="微软雅黑" panose="020B0503020204020204" pitchFamily="34" charset="-122"/>
                        </a:rPr>
                        <a:t>全球首次上市时间及国家</a:t>
                      </a:r>
                      <a:r>
                        <a:rPr kumimoji="0" lang="en-US" altLang="zh-CN" sz="1400" b="1"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cs typeface="微软雅黑" panose="020B0503020204020204" pitchFamily="34" charset="-122"/>
                        </a:rPr>
                        <a:t>/</a:t>
                      </a:r>
                      <a:r>
                        <a:rPr kumimoji="0" lang="zh-CN" altLang="en-US" sz="1400" b="1"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cs typeface="微软雅黑" panose="020B0503020204020204" pitchFamily="34" charset="-122"/>
                        </a:rPr>
                        <a:t>地区</a:t>
                      </a:r>
                    </a:p>
                  </a:txBody>
                  <a:tcPr marL="45720" marR="45720" anchor="ctr">
                    <a:lnL>
                      <a:noFill/>
                    </a:lnL>
                    <a:lnR w="12700">
                      <a:solidFill>
                        <a:schemeClr val="bg1">
                          <a:lumMod val="85000"/>
                        </a:schemeClr>
                      </a:solidFill>
                      <a:prstDash val="sysDash"/>
                    </a:lnR>
                    <a:lnT w="12700">
                      <a:solidFill>
                        <a:schemeClr val="bg1">
                          <a:lumMod val="85000"/>
                        </a:schemeClr>
                      </a:solidFill>
                      <a:prstDash val="sysDash"/>
                    </a:lnT>
                    <a:lnB w="12700">
                      <a:solidFill>
                        <a:schemeClr val="bg1">
                          <a:lumMod val="85000"/>
                        </a:schemeClr>
                      </a:solidFill>
                      <a:prstDash val="sysDash"/>
                    </a:lnB>
                    <a:solidFill>
                      <a:srgbClr val="CEE5F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400" kern="0" noProof="0" dirty="0">
                          <a:ln>
                            <a:noFill/>
                          </a:ln>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rPr>
                        <a:t>美国，</a:t>
                      </a:r>
                      <a:r>
                        <a:rPr kumimoji="0" lang="zh-CN" altLang="en-US" sz="1400" b="0" i="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cs typeface="微软雅黑" panose="020B0503020204020204" pitchFamily="34" charset="-122"/>
                        </a:rPr>
                        <a:t>2014年6月</a:t>
                      </a:r>
                    </a:p>
                  </a:txBody>
                  <a:tcPr marL="45720" marR="45720" anchor="ctr">
                    <a:lnL w="12700">
                      <a:solidFill>
                        <a:schemeClr val="bg1">
                          <a:lumMod val="85000"/>
                        </a:schemeClr>
                      </a:solidFill>
                      <a:prstDash val="sysDash"/>
                    </a:lnL>
                    <a:lnR w="12700">
                      <a:solidFill>
                        <a:schemeClr val="bg1">
                          <a:lumMod val="85000"/>
                        </a:schemeClr>
                      </a:solidFill>
                      <a:prstDash val="sysDash"/>
                    </a:lnR>
                    <a:lnT w="12700">
                      <a:solidFill>
                        <a:schemeClr val="bg1">
                          <a:lumMod val="85000"/>
                        </a:schemeClr>
                      </a:solidFill>
                      <a:prstDash val="sysDash"/>
                    </a:lnT>
                    <a:lnB w="12700">
                      <a:solidFill>
                        <a:schemeClr val="bg1">
                          <a:lumMod val="85000"/>
                        </a:schemeClr>
                      </a:solidFill>
                      <a:prstDash val="sysDash"/>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zh-CN" sz="1400" b="1"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微软雅黑" panose="020B0503020204020204" pitchFamily="34" charset="-122"/>
                        </a:rPr>
                        <a:t>是否为</a:t>
                      </a:r>
                      <a:r>
                        <a:rPr kumimoji="0" lang="en-US" altLang="zh-CN" sz="1400" b="1"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微软雅黑" panose="020B0503020204020204" pitchFamily="34" charset="-122"/>
                        </a:rPr>
                        <a:t>OTC</a:t>
                      </a:r>
                      <a:r>
                        <a:rPr kumimoji="0" lang="zh-CN" altLang="zh-CN" sz="1400" b="1"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微软雅黑" panose="020B0503020204020204" pitchFamily="34" charset="-122"/>
                        </a:rPr>
                        <a:t>药品</a:t>
                      </a:r>
                    </a:p>
                  </a:txBody>
                  <a:tcPr marL="45720" marR="45720" anchor="ctr">
                    <a:lnL w="12700">
                      <a:solidFill>
                        <a:schemeClr val="bg1">
                          <a:lumMod val="85000"/>
                        </a:schemeClr>
                      </a:solidFill>
                      <a:prstDash val="sysDash"/>
                    </a:lnL>
                    <a:lnR w="12700">
                      <a:solidFill>
                        <a:schemeClr val="bg1">
                          <a:lumMod val="85000"/>
                        </a:schemeClr>
                      </a:solidFill>
                      <a:prstDash val="sysDash"/>
                    </a:lnR>
                    <a:lnT w="12700">
                      <a:solidFill>
                        <a:schemeClr val="bg1">
                          <a:lumMod val="85000"/>
                        </a:schemeClr>
                      </a:solidFill>
                      <a:prstDash val="sysDash"/>
                    </a:lnT>
                    <a:lnB w="12700">
                      <a:solidFill>
                        <a:schemeClr val="bg1">
                          <a:lumMod val="85000"/>
                        </a:schemeClr>
                      </a:solidFill>
                      <a:prstDash val="sysDash"/>
                    </a:lnB>
                    <a:solidFill>
                      <a:srgbClr val="CEE5F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400" b="0" dirty="0">
                          <a:latin typeface="微软雅黑" panose="020B0503020204020204" pitchFamily="34" charset="-122"/>
                          <a:ea typeface="微软雅黑" panose="020B0503020204020204" pitchFamily="34" charset="-122"/>
                        </a:rPr>
                        <a:t>否</a:t>
                      </a:r>
                    </a:p>
                  </a:txBody>
                  <a:tcPr marL="45720" marR="45720" anchor="ctr">
                    <a:lnL w="12700">
                      <a:solidFill>
                        <a:schemeClr val="bg1">
                          <a:lumMod val="85000"/>
                        </a:schemeClr>
                      </a:solidFill>
                      <a:prstDash val="sysDash"/>
                    </a:lnL>
                    <a:lnR>
                      <a:noFill/>
                    </a:lnR>
                    <a:lnT w="12700" cap="flat" cmpd="sng" algn="ctr">
                      <a:solidFill>
                        <a:schemeClr val="bg1">
                          <a:lumMod val="85000"/>
                        </a:schemeClr>
                      </a:solidFill>
                      <a:prstDash val="sysDash"/>
                      <a:round/>
                      <a:headEnd type="none" w="med" len="med"/>
                      <a:tailEnd type="none" w="med" len="med"/>
                    </a:lnT>
                    <a:lnB w="12700" cap="flat" cmpd="sng" algn="ctr">
                      <a:solidFill>
                        <a:schemeClr val="bg1">
                          <a:lumMod val="8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sp>
        <p:nvSpPr>
          <p:cNvPr id="2" name="矩形 1"/>
          <p:cNvSpPr/>
          <p:nvPr/>
        </p:nvSpPr>
        <p:spPr>
          <a:xfrm>
            <a:off x="0" y="185443"/>
            <a:ext cx="1091444" cy="556721"/>
          </a:xfrm>
          <a:prstGeom prst="rect">
            <a:avLst/>
          </a:prstGeom>
          <a:solidFill>
            <a:srgbClr val="3858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bg1"/>
                </a:solidFill>
                <a:latin typeface="+mn-ea"/>
              </a:rPr>
              <a:t>基本信息</a:t>
            </a:r>
            <a:r>
              <a:rPr lang="en-US" altLang="zh-CN" sz="1600" b="1" dirty="0">
                <a:solidFill>
                  <a:schemeClr val="bg1"/>
                </a:solidFill>
                <a:latin typeface="+mn-ea"/>
              </a:rPr>
              <a:t>1/2</a:t>
            </a:r>
          </a:p>
        </p:txBody>
      </p:sp>
      <p:sp>
        <p:nvSpPr>
          <p:cNvPr id="8" name="文本框 7"/>
          <p:cNvSpPr txBox="1"/>
          <p:nvPr/>
        </p:nvSpPr>
        <p:spPr>
          <a:xfrm>
            <a:off x="7392144" y="1628800"/>
            <a:ext cx="4330700" cy="4187720"/>
          </a:xfrm>
          <a:prstGeom prst="rect">
            <a:avLst/>
          </a:prstGeom>
          <a:noFill/>
          <a:ln w="9525">
            <a:solidFill>
              <a:srgbClr val="3858B7"/>
            </a:solidFill>
          </a:ln>
        </p:spPr>
        <p:txBody>
          <a:bodyPr wrap="square" rtlCol="0">
            <a:noAutofit/>
          </a:bodyPr>
          <a:lstStyle/>
          <a:p>
            <a:pPr indent="0" algn="ctr" fontAlgn="auto">
              <a:lnSpc>
                <a:spcPct val="200000"/>
              </a:lnSpc>
            </a:pPr>
            <a:r>
              <a:rPr lang="zh-CN" altLang="en-US" sz="1600" b="1" dirty="0">
                <a:solidFill>
                  <a:schemeClr val="tx1"/>
                </a:solidFill>
                <a:latin typeface="微软雅黑" panose="020B0503020204020204" pitchFamily="34" charset="-122"/>
                <a:ea typeface="微软雅黑" panose="020B0503020204020204" pitchFamily="34" charset="-122"/>
              </a:rPr>
              <a:t>参照药品：</a:t>
            </a:r>
            <a:r>
              <a:rPr lang="zh-CN" altLang="zh-CN" sz="1600" b="1" dirty="0">
                <a:solidFill>
                  <a:srgbClr val="FF0000"/>
                </a:solidFill>
                <a:latin typeface="微软雅黑" panose="020B0503020204020204" pitchFamily="34" charset="-122"/>
                <a:ea typeface="微软雅黑" panose="020B0503020204020204" pitchFamily="34" charset="-122"/>
              </a:rPr>
              <a:t>利奈唑胺</a:t>
            </a:r>
            <a:r>
              <a:rPr lang="zh-CN" altLang="zh-CN" sz="1600" b="1" dirty="0">
                <a:latin typeface="微软雅黑" panose="020B0503020204020204" pitchFamily="34" charset="-122"/>
                <a:ea typeface="微软雅黑" panose="020B0503020204020204" pitchFamily="34" charset="-122"/>
              </a:rPr>
              <a:t>葡萄糖注射液</a:t>
            </a:r>
            <a:endParaRPr lang="en-US" altLang="zh-CN" sz="1600" b="1" dirty="0">
              <a:latin typeface="微软雅黑" panose="020B0503020204020204" pitchFamily="34" charset="-122"/>
              <a:ea typeface="微软雅黑" panose="020B0503020204020204" pitchFamily="34" charset="-122"/>
            </a:endParaRPr>
          </a:p>
          <a:p>
            <a:pPr indent="0" fontAlgn="auto">
              <a:lnSpc>
                <a:spcPct val="200000"/>
              </a:lnSpc>
            </a:pPr>
            <a:r>
              <a:rPr lang="zh-CN" altLang="en-US" sz="1600" b="1" dirty="0">
                <a:latin typeface="微软雅黑" panose="020B0503020204020204" pitchFamily="34" charset="-122"/>
                <a:ea typeface="微软雅黑" panose="020B0503020204020204" pitchFamily="34" charset="-122"/>
              </a:rPr>
              <a:t>参照药品选择理由</a:t>
            </a:r>
            <a:r>
              <a:rPr lang="zh-CN" altLang="en-US" sz="1600" dirty="0">
                <a:latin typeface="微软雅黑" panose="020B0503020204020204" pitchFamily="34" charset="-122"/>
                <a:ea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endParaRPr>
          </a:p>
          <a:p>
            <a:pPr indent="0" fontAlgn="auto">
              <a:lnSpc>
                <a:spcPct val="200000"/>
              </a:lnSpc>
            </a:pPr>
            <a:r>
              <a:rPr lang="zh-CN" altLang="en-US" sz="1600" dirty="0">
                <a:latin typeface="微软雅黑" panose="020B0503020204020204" pitchFamily="34" charset="-122"/>
                <a:ea typeface="微软雅黑" panose="020B0503020204020204" pitchFamily="34" charset="-122"/>
              </a:rPr>
              <a:t>①</a:t>
            </a:r>
            <a:r>
              <a:rPr lang="zh-CN" altLang="zh-CN" sz="1600" b="1" kern="0" dirty="0">
                <a:solidFill>
                  <a:srgbClr val="FF0000"/>
                </a:solidFill>
                <a:latin typeface="微软雅黑" panose="020B0503020204020204" pitchFamily="34" charset="-122"/>
                <a:ea typeface="微软雅黑" panose="020B0503020204020204" pitchFamily="34" charset="-122"/>
              </a:rPr>
              <a:t>同属噁唑烷酮类药物</a:t>
            </a:r>
            <a:r>
              <a:rPr lang="zh-CN" altLang="en-US" sz="1600" dirty="0">
                <a:solidFill>
                  <a:srgbClr val="FF0000"/>
                </a:solidFill>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都是治疗革兰氏阳性菌引起的感染类用药</a:t>
            </a:r>
            <a:endParaRPr lang="en-US" altLang="zh-CN" sz="1600" dirty="0">
              <a:latin typeface="微软雅黑" panose="020B0503020204020204" pitchFamily="34" charset="-122"/>
              <a:ea typeface="微软雅黑" panose="020B0503020204020204" pitchFamily="34" charset="-122"/>
            </a:endParaRPr>
          </a:p>
          <a:p>
            <a:pPr indent="0" fontAlgn="auto">
              <a:lnSpc>
                <a:spcPct val="200000"/>
              </a:lnSpc>
            </a:pPr>
            <a:r>
              <a:rPr lang="zh-CN" altLang="en-US" sz="1600" dirty="0">
                <a:latin typeface="微软雅黑" panose="020B0503020204020204" pitchFamily="34" charset="-122"/>
                <a:ea typeface="微软雅黑" panose="020B0503020204020204" pitchFamily="34" charset="-122"/>
              </a:rPr>
              <a:t>②</a:t>
            </a:r>
            <a:r>
              <a:rPr lang="zh-CN" altLang="en-US" sz="1600" b="1" kern="0" dirty="0">
                <a:solidFill>
                  <a:srgbClr val="FF0000"/>
                </a:solidFill>
                <a:latin typeface="微软雅黑" panose="020B0503020204020204" pitchFamily="34" charset="-122"/>
                <a:ea typeface="微软雅黑" panose="020B0503020204020204" pitchFamily="34" charset="-122"/>
              </a:rPr>
              <a:t>抗菌谱相似，</a:t>
            </a:r>
            <a:r>
              <a:rPr lang="zh-CN" altLang="zh-CN" sz="1600" dirty="0">
                <a:latin typeface="微软雅黑" panose="020B0503020204020204" pitchFamily="34" charset="-122"/>
                <a:ea typeface="微软雅黑" panose="020B0503020204020204" pitchFamily="34" charset="-122"/>
              </a:rPr>
              <a:t>特地唑胺是</a:t>
            </a:r>
            <a:r>
              <a:rPr lang="zh-CN" altLang="en-US" sz="1600" dirty="0">
                <a:latin typeface="微软雅黑" panose="020B0503020204020204" pitchFamily="34" charset="-122"/>
                <a:ea typeface="微软雅黑" panose="020B0503020204020204" pitchFamily="34" charset="-122"/>
              </a:rPr>
              <a:t>利奈唑胺</a:t>
            </a:r>
            <a:r>
              <a:rPr lang="zh-CN" altLang="zh-CN" sz="1600" dirty="0">
                <a:latin typeface="微软雅黑" panose="020B0503020204020204" pitchFamily="34" charset="-122"/>
                <a:ea typeface="微软雅黑" panose="020B0503020204020204" pitchFamily="34" charset="-122"/>
              </a:rPr>
              <a:t>优化升级后的第二代药物</a:t>
            </a:r>
            <a:endParaRPr lang="en-US" altLang="zh-CN" sz="1600" dirty="0">
              <a:latin typeface="微软雅黑" panose="020B0503020204020204" pitchFamily="34" charset="-122"/>
              <a:ea typeface="微软雅黑" panose="020B0503020204020204" pitchFamily="34" charset="-122"/>
            </a:endParaRPr>
          </a:p>
          <a:p>
            <a:pPr indent="0" fontAlgn="auto">
              <a:lnSpc>
                <a:spcPct val="200000"/>
              </a:lnSpc>
            </a:pPr>
            <a:r>
              <a:rPr lang="zh-CN" altLang="en-US" sz="1600" dirty="0">
                <a:latin typeface="微软雅黑" panose="020B0503020204020204" pitchFamily="34" charset="-122"/>
                <a:ea typeface="微软雅黑" panose="020B0503020204020204" pitchFamily="34" charset="-122"/>
              </a:rPr>
              <a:t>③利奈唑胺</a:t>
            </a:r>
            <a:r>
              <a:rPr lang="zh-CN" altLang="en-US" sz="1600" b="1" kern="0" dirty="0">
                <a:solidFill>
                  <a:srgbClr val="FF0000"/>
                </a:solidFill>
                <a:latin typeface="微软雅黑" panose="020B0503020204020204" pitchFamily="34" charset="-122"/>
                <a:ea typeface="微软雅黑" panose="020B0503020204020204" pitchFamily="34" charset="-122"/>
              </a:rPr>
              <a:t>临床使用广泛</a:t>
            </a:r>
            <a:r>
              <a:rPr lang="zh-CN" altLang="en-US" sz="1600" dirty="0">
                <a:solidFill>
                  <a:srgbClr val="C00000"/>
                </a:solidFill>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且为原研注射用磷酸特地唑胺</a:t>
            </a:r>
            <a:r>
              <a:rPr lang="zh-CN" altLang="en-US" sz="1600" b="1" kern="0" dirty="0">
                <a:solidFill>
                  <a:srgbClr val="FF0000"/>
                </a:solidFill>
                <a:latin typeface="微软雅黑" panose="020B0503020204020204" pitchFamily="34" charset="-122"/>
                <a:ea typeface="微软雅黑" panose="020B0503020204020204" pitchFamily="34" charset="-122"/>
              </a:rPr>
              <a:t>三期临床对照药</a:t>
            </a:r>
          </a:p>
        </p:txBody>
      </p:sp>
      <p:sp>
        <p:nvSpPr>
          <p:cNvPr id="4" name="文本框 3"/>
          <p:cNvSpPr txBox="1"/>
          <p:nvPr/>
        </p:nvSpPr>
        <p:spPr>
          <a:xfrm>
            <a:off x="1198880" y="252095"/>
            <a:ext cx="8007350" cy="460375"/>
          </a:xfrm>
          <a:prstGeom prst="rect">
            <a:avLst/>
          </a:prstGeom>
          <a:noFill/>
        </p:spPr>
        <p:txBody>
          <a:bodyPr wrap="square" rtlCol="0" anchor="t">
            <a:spAutoFit/>
          </a:bodyPr>
          <a:lstStyle/>
          <a:p>
            <a:r>
              <a:rPr lang="zh-CN" altLang="zh-CN" sz="2400" b="1" dirty="0">
                <a:latin typeface="微软雅黑" panose="020B0503020204020204" pitchFamily="34" charset="-122"/>
                <a:ea typeface="微软雅黑" panose="020B0503020204020204" pitchFamily="34" charset="-122"/>
                <a:sym typeface="+mn-ea"/>
              </a:rPr>
              <a:t>特地唑胺是</a:t>
            </a:r>
            <a:r>
              <a:rPr lang="zh-CN" altLang="en-US" sz="2400" b="1" dirty="0">
                <a:latin typeface="微软雅黑" panose="020B0503020204020204" pitchFamily="34" charset="-122"/>
                <a:ea typeface="微软雅黑" panose="020B0503020204020204" pitchFamily="34" charset="-122"/>
                <a:sym typeface="+mn-ea"/>
              </a:rPr>
              <a:t>利奈唑胺</a:t>
            </a:r>
            <a:r>
              <a:rPr lang="zh-CN" altLang="zh-CN" sz="2400" b="1" dirty="0">
                <a:latin typeface="微软雅黑" panose="020B0503020204020204" pitchFamily="34" charset="-122"/>
                <a:ea typeface="微软雅黑" panose="020B0503020204020204" pitchFamily="34" charset="-122"/>
                <a:sym typeface="+mn-ea"/>
              </a:rPr>
              <a:t>优化升级后的第二代噁唑烷酮类药物</a:t>
            </a:r>
          </a:p>
        </p:txBody>
      </p:sp>
      <p:sp>
        <p:nvSpPr>
          <p:cNvPr id="3" name="文本框 2">
            <a:extLst>
              <a:ext uri="{FF2B5EF4-FFF2-40B4-BE49-F238E27FC236}">
                <a16:creationId xmlns:a16="http://schemas.microsoft.com/office/drawing/2014/main" id="{7C3528E5-8DFD-E888-7643-7638FB38A9C0}"/>
              </a:ext>
            </a:extLst>
          </p:cNvPr>
          <p:cNvSpPr txBox="1"/>
          <p:nvPr/>
        </p:nvSpPr>
        <p:spPr>
          <a:xfrm>
            <a:off x="11064552" y="6309320"/>
            <a:ext cx="648072" cy="307777"/>
          </a:xfrm>
          <a:prstGeom prst="rect">
            <a:avLst/>
          </a:prstGeom>
          <a:noFill/>
        </p:spPr>
        <p:txBody>
          <a:bodyPr wrap="square" rtlCol="0">
            <a:spAutoFit/>
          </a:bodyPr>
          <a:lstStyle/>
          <a:p>
            <a:r>
              <a:rPr lang="en-US" altLang="zh-CN" sz="1400" dirty="0"/>
              <a:t>3/9</a:t>
            </a:r>
            <a:endParaRPr lang="zh-CN" alt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矩形 64"/>
          <p:cNvSpPr/>
          <p:nvPr/>
        </p:nvSpPr>
        <p:spPr>
          <a:xfrm>
            <a:off x="0" y="185443"/>
            <a:ext cx="1091444" cy="556721"/>
          </a:xfrm>
          <a:prstGeom prst="rect">
            <a:avLst/>
          </a:prstGeom>
          <a:solidFill>
            <a:srgbClr val="3858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bg1"/>
                </a:solidFill>
                <a:latin typeface="+mn-ea"/>
              </a:rPr>
              <a:t>基本信息</a:t>
            </a:r>
            <a:r>
              <a:rPr lang="en-US" altLang="zh-CN" sz="1600" b="1" dirty="0">
                <a:solidFill>
                  <a:schemeClr val="bg1"/>
                </a:solidFill>
                <a:latin typeface="+mn-ea"/>
              </a:rPr>
              <a:t>2/2</a:t>
            </a:r>
            <a:endParaRPr lang="zh-CN" altLang="en-US" sz="1600" b="1" dirty="0">
              <a:solidFill>
                <a:schemeClr val="bg1"/>
              </a:solidFill>
              <a:latin typeface="+mn-ea"/>
            </a:endParaRPr>
          </a:p>
        </p:txBody>
      </p:sp>
      <p:sp>
        <p:nvSpPr>
          <p:cNvPr id="66" name="标题 4"/>
          <p:cNvSpPr txBox="1"/>
          <p:nvPr/>
        </p:nvSpPr>
        <p:spPr>
          <a:xfrm>
            <a:off x="1091444" y="21128"/>
            <a:ext cx="8776970" cy="786130"/>
          </a:xfrm>
          <a:prstGeom prst="rect">
            <a:avLst/>
          </a:prstGeom>
          <a:noFill/>
        </p:spPr>
        <p:txBody>
          <a:bodyPr/>
          <a:lstStyle>
            <a:lvl1pPr algn="l" defTabSz="914400" rtl="0" eaLnBrk="1" latinLnBrk="0" hangingPunct="1">
              <a:lnSpc>
                <a:spcPct val="100000"/>
              </a:lnSpc>
              <a:spcBef>
                <a:spcPct val="0"/>
              </a:spcBef>
              <a:buNone/>
              <a:defRPr sz="2600" b="1" kern="1200">
                <a:solidFill>
                  <a:schemeClr val="accent1"/>
                </a:solidFill>
                <a:latin typeface="微软雅黑" panose="020B0503020204020204" pitchFamily="34" charset="-122"/>
                <a:ea typeface="微软雅黑" panose="020B0503020204020204" pitchFamily="34" charset="-122"/>
                <a:cs typeface="+mj-cs"/>
              </a:defRPr>
            </a:lvl1pPr>
          </a:lstStyle>
          <a:p>
            <a:r>
              <a:rPr lang="zh-CN" altLang="en-US" sz="2400" dirty="0">
                <a:solidFill>
                  <a:schemeClr val="tx1"/>
                </a:solidFill>
                <a:latin typeface="+mn-ea"/>
              </a:rPr>
              <a:t>目录内现有药物</a:t>
            </a:r>
            <a:r>
              <a:rPr lang="zh-CN" sz="2400" dirty="0">
                <a:solidFill>
                  <a:schemeClr val="tx1"/>
                </a:solidFill>
                <a:latin typeface="+mn-ea"/>
              </a:rPr>
              <a:t>抗菌活性弱，安全性较</a:t>
            </a:r>
            <a:r>
              <a:rPr lang="zh-CN" altLang="en-US" sz="2400" dirty="0">
                <a:solidFill>
                  <a:schemeClr val="tx1"/>
                </a:solidFill>
                <a:latin typeface="+mn-ea"/>
              </a:rPr>
              <a:t>低，</a:t>
            </a:r>
            <a:r>
              <a:rPr lang="zh-CN" altLang="en-US" sz="2400" dirty="0">
                <a:solidFill>
                  <a:srgbClr val="FF0000"/>
                </a:solidFill>
                <a:latin typeface="+mn-ea"/>
              </a:rPr>
              <a:t>未满足临床需求</a:t>
            </a:r>
            <a:endParaRPr lang="en-US" altLang="zh-CN" sz="2400" dirty="0">
              <a:solidFill>
                <a:srgbClr val="FF0000"/>
              </a:solidFill>
              <a:latin typeface="+mn-ea"/>
            </a:endParaRPr>
          </a:p>
          <a:p>
            <a:r>
              <a:rPr lang="zh-CN" altLang="en-US" sz="2400" dirty="0">
                <a:solidFill>
                  <a:srgbClr val="FF0000"/>
                </a:solidFill>
                <a:latin typeface="+mn-ea"/>
              </a:rPr>
              <a:t>特地唑胺是新选择</a:t>
            </a:r>
          </a:p>
        </p:txBody>
      </p:sp>
      <p:sp>
        <p:nvSpPr>
          <p:cNvPr id="97" name="矩形 96"/>
          <p:cNvSpPr/>
          <p:nvPr/>
        </p:nvSpPr>
        <p:spPr>
          <a:xfrm>
            <a:off x="757455" y="980728"/>
            <a:ext cx="10655935" cy="1929496"/>
          </a:xfrm>
          <a:prstGeom prst="rect">
            <a:avLst/>
          </a:prstGeom>
          <a:solidFill>
            <a:srgbClr val="CEE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n-ea"/>
            </a:endParaRPr>
          </a:p>
        </p:txBody>
      </p:sp>
      <p:sp>
        <p:nvSpPr>
          <p:cNvPr id="98" name="Freeform: Shape 54"/>
          <p:cNvSpPr/>
          <p:nvPr/>
        </p:nvSpPr>
        <p:spPr>
          <a:xfrm>
            <a:off x="1493961" y="1061594"/>
            <a:ext cx="9886509" cy="845439"/>
          </a:xfrm>
          <a:prstGeom prst="roundRect">
            <a:avLst/>
          </a:prstGeom>
          <a:solidFill>
            <a:sysClr val="window" lastClr="FFFFFF"/>
          </a:solidFill>
          <a:ln w="3175" cap="flat" cmpd="sng" algn="ctr">
            <a:noFill/>
            <a:prstDash val="solid"/>
            <a:headEnd type="oval"/>
            <a:tailEnd type="oval"/>
          </a:ln>
          <a:effectLst>
            <a:outerShdw blurRad="139700" dist="38100" dir="3120000" algn="ctr" rotWithShape="0">
              <a:schemeClr val="tx2">
                <a:alpha val="20000"/>
              </a:schemeClr>
            </a:outerShdw>
          </a:effectLst>
        </p:spPr>
        <p:txBody>
          <a:bodyPr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ysClr val="windowText" lastClr="000000"/>
              </a:solidFill>
              <a:effectLst/>
              <a:uLnTx/>
              <a:uFillTx/>
              <a:latin typeface="+mn-ea"/>
              <a:cs typeface="+mn-cs"/>
            </a:endParaRPr>
          </a:p>
        </p:txBody>
      </p:sp>
      <p:sp>
        <p:nvSpPr>
          <p:cNvPr id="99" name="Freeform: Shape 54"/>
          <p:cNvSpPr/>
          <p:nvPr/>
        </p:nvSpPr>
        <p:spPr>
          <a:xfrm>
            <a:off x="1506173" y="2026584"/>
            <a:ext cx="9862082" cy="728345"/>
          </a:xfrm>
          <a:prstGeom prst="roundRect">
            <a:avLst/>
          </a:prstGeom>
          <a:solidFill>
            <a:sysClr val="window" lastClr="FFFFFF"/>
          </a:solidFill>
          <a:ln w="3175" cap="flat" cmpd="sng" algn="ctr">
            <a:noFill/>
            <a:prstDash val="solid"/>
            <a:headEnd type="oval"/>
            <a:tailEnd type="oval"/>
          </a:ln>
          <a:effectLst>
            <a:outerShdw blurRad="139700" dist="38100" dir="3120000" algn="ctr" rotWithShape="0">
              <a:schemeClr val="tx2">
                <a:alpha val="20000"/>
              </a:schemeClr>
            </a:outerShdw>
          </a:effectLst>
        </p:spPr>
        <p:txBody>
          <a:bodyPr anchor="ctr"/>
          <a:lstStyle/>
          <a:p>
            <a:pPr marL="0" marR="0" lvl="0" indent="0" algn="ctr" defTabSz="914400" rtl="0" eaLnBrk="1" fontAlgn="auto" latinLnBrk="1"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ysClr val="windowText" lastClr="000000"/>
              </a:solidFill>
              <a:effectLst/>
              <a:uLnTx/>
              <a:uFillTx/>
              <a:latin typeface="+mn-ea"/>
              <a:cs typeface="+mn-cs"/>
            </a:endParaRPr>
          </a:p>
        </p:txBody>
      </p:sp>
      <p:sp>
        <p:nvSpPr>
          <p:cNvPr id="100" name="文本框 42"/>
          <p:cNvSpPr txBox="1"/>
          <p:nvPr/>
        </p:nvSpPr>
        <p:spPr>
          <a:xfrm>
            <a:off x="1518388" y="1053920"/>
            <a:ext cx="9862082" cy="787523"/>
          </a:xfrm>
          <a:prstGeom prst="rect">
            <a:avLst/>
          </a:prstGeom>
          <a:noFill/>
        </p:spPr>
        <p:txBody>
          <a:bodyPr wrap="square">
            <a:spAutoFit/>
          </a:bodyPr>
          <a:lstStyle/>
          <a:p>
            <a:pPr lvl="0" hangingPunct="0">
              <a:lnSpc>
                <a:spcPct val="150000"/>
              </a:lnSpc>
              <a:defRPr/>
            </a:pPr>
            <a:r>
              <a:rPr lang="zh-CN" altLang="en-US" sz="1600" dirty="0">
                <a:latin typeface="微软雅黑" panose="020B0503020204020204" pitchFamily="34" charset="-122"/>
                <a:ea typeface="微软雅黑" panose="020B0503020204020204" pitchFamily="34" charset="-122"/>
              </a:rPr>
              <a:t>全球皮肤和皮肤结构感染的估计年发病率为</a:t>
            </a:r>
            <a:r>
              <a:rPr lang="en-US" altLang="zh-CN" sz="1600" dirty="0">
                <a:latin typeface="微软雅黑" panose="020B0503020204020204" pitchFamily="34" charset="-122"/>
                <a:ea typeface="微软雅黑" panose="020B0503020204020204" pitchFamily="34" charset="-122"/>
              </a:rPr>
              <a:t>24.6/1000</a:t>
            </a:r>
            <a:r>
              <a:rPr lang="zh-CN" altLang="en-US" sz="1600" dirty="0">
                <a:latin typeface="微软雅黑" panose="020B0503020204020204" pitchFamily="34" charset="-122"/>
                <a:ea typeface="微软雅黑" panose="020B0503020204020204" pitchFamily="34" charset="-122"/>
              </a:rPr>
              <a:t>人，急性细菌性皮肤及皮肤软组织感染发病大多为重症，重症皮肤感染中国的发病率占</a:t>
            </a:r>
            <a:r>
              <a:rPr lang="en-US" altLang="zh-CN" sz="1600" dirty="0">
                <a:latin typeface="微软雅黑" panose="020B0503020204020204" pitchFamily="34" charset="-122"/>
                <a:ea typeface="微软雅黑" panose="020B0503020204020204" pitchFamily="34" charset="-122"/>
              </a:rPr>
              <a:t>7%</a:t>
            </a:r>
            <a:r>
              <a:rPr lang="zh-CN" altLang="en-US" sz="1600" dirty="0">
                <a:latin typeface="微软雅黑" panose="020B0503020204020204" pitchFamily="34" charset="-122"/>
                <a:ea typeface="微软雅黑" panose="020B0503020204020204" pitchFamily="34" charset="-122"/>
              </a:rPr>
              <a:t>，预计急性细菌性皮肤及皮肤软组织感染年发病患者数约为 </a:t>
            </a:r>
            <a:r>
              <a:rPr lang="en-US" altLang="zh-CN" sz="1600" b="1" dirty="0">
                <a:solidFill>
                  <a:srgbClr val="FF0000"/>
                </a:solidFill>
                <a:latin typeface="微软雅黑" panose="020B0503020204020204" pitchFamily="34" charset="-122"/>
                <a:ea typeface="微软雅黑" panose="020B0503020204020204" pitchFamily="34" charset="-122"/>
              </a:rPr>
              <a:t>241</a:t>
            </a:r>
            <a:r>
              <a:rPr lang="zh-CN" altLang="en-US" sz="1600" b="1" dirty="0">
                <a:solidFill>
                  <a:srgbClr val="FF0000"/>
                </a:solidFill>
                <a:latin typeface="微软雅黑" panose="020B0503020204020204" pitchFamily="34" charset="-122"/>
                <a:ea typeface="微软雅黑" panose="020B0503020204020204" pitchFamily="34" charset="-122"/>
              </a:rPr>
              <a:t>万人</a:t>
            </a:r>
            <a:r>
              <a:rPr lang="zh-CN" altLang="en-US" sz="1600" dirty="0">
                <a:latin typeface="微软雅黑" panose="020B0503020204020204" pitchFamily="34" charset="-122"/>
                <a:ea typeface="微软雅黑" panose="020B0503020204020204" pitchFamily="34" charset="-122"/>
              </a:rPr>
              <a:t>。</a:t>
            </a:r>
            <a:endParaRPr kumimoji="0" lang="en-US" altLang="zh-CN" sz="1600" b="0" u="none" strike="noStrike" cap="none" spc="0" normalizeH="0" baseline="300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04" name="文本框 8"/>
          <p:cNvSpPr txBox="1"/>
          <p:nvPr/>
        </p:nvSpPr>
        <p:spPr>
          <a:xfrm>
            <a:off x="1540849" y="1950567"/>
            <a:ext cx="9762189" cy="539535"/>
          </a:xfrm>
          <a:prstGeom prst="rect">
            <a:avLst/>
          </a:prstGeom>
          <a:noFill/>
        </p:spPr>
        <p:txBody>
          <a:bodyPr wrap="square">
            <a:noAutofit/>
          </a:bodyPr>
          <a:lstStyle/>
          <a:p>
            <a:pPr marR="0" lvl="0" indent="0" defTabSz="914400" rtl="0" fontAlgn="auto" hangingPunct="0">
              <a:lnSpc>
                <a:spcPct val="150000"/>
              </a:lnSpc>
              <a:spcBef>
                <a:spcPts val="0"/>
              </a:spcBef>
              <a:spcAft>
                <a:spcPts val="0"/>
              </a:spcAft>
              <a:buClrTx/>
              <a:buSzTx/>
              <a:buFontTx/>
              <a:buNone/>
              <a:defRPr/>
            </a:pPr>
            <a:r>
              <a:rPr lang="zh-CN" altLang="en-US" sz="1600" dirty="0">
                <a:latin typeface="微软雅黑" panose="020B0503020204020204" pitchFamily="34" charset="-122"/>
                <a:ea typeface="微软雅黑" panose="020B0503020204020204" pitchFamily="34" charset="-122"/>
              </a:rPr>
              <a:t>急性皮肤及皮肤软组织感染临床十分常见，涉及范围广泛</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从浅表的局限性感染</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到深部组织坏死性感染，甚至致残</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危及生命</a:t>
            </a:r>
            <a:r>
              <a:rPr lang="en-US" altLang="zh-CN" sz="1600" dirty="0">
                <a:latin typeface="微软雅黑" panose="020B0503020204020204" pitchFamily="34" charset="-122"/>
                <a:ea typeface="微软雅黑" panose="020B0503020204020204" pitchFamily="34" charset="-122"/>
              </a:rPr>
              <a:t>。</a:t>
            </a:r>
          </a:p>
        </p:txBody>
      </p:sp>
      <p:sp>
        <p:nvSpPr>
          <p:cNvPr id="123" name="文本框 122"/>
          <p:cNvSpPr txBox="1"/>
          <p:nvPr/>
        </p:nvSpPr>
        <p:spPr>
          <a:xfrm>
            <a:off x="1014999" y="1352604"/>
            <a:ext cx="415498" cy="1200329"/>
          </a:xfrm>
          <a:prstGeom prst="rect">
            <a:avLst/>
          </a:prstGeom>
          <a:noFill/>
        </p:spPr>
        <p:txBody>
          <a:bodyPr wrap="none" rtlCol="0">
            <a:spAutoFit/>
          </a:bodyPr>
          <a:lstStyle/>
          <a:p>
            <a:r>
              <a:rPr lang="zh-CN" altLang="en-US" b="1" dirty="0">
                <a:latin typeface="+mn-ea"/>
              </a:rPr>
              <a:t>疾</a:t>
            </a:r>
            <a:endParaRPr lang="en-US" altLang="zh-CN" b="1" dirty="0">
              <a:latin typeface="+mn-ea"/>
            </a:endParaRPr>
          </a:p>
          <a:p>
            <a:r>
              <a:rPr lang="zh-CN" altLang="en-US" b="1" dirty="0">
                <a:latin typeface="+mn-ea"/>
              </a:rPr>
              <a:t>病</a:t>
            </a:r>
            <a:endParaRPr lang="en-US" altLang="zh-CN" b="1" dirty="0">
              <a:latin typeface="+mn-ea"/>
            </a:endParaRPr>
          </a:p>
          <a:p>
            <a:r>
              <a:rPr lang="zh-CN" altLang="en-US" b="1" dirty="0">
                <a:latin typeface="+mn-ea"/>
              </a:rPr>
              <a:t>情</a:t>
            </a:r>
            <a:endParaRPr lang="en-US" altLang="zh-CN" b="1" dirty="0">
              <a:latin typeface="+mn-ea"/>
            </a:endParaRPr>
          </a:p>
          <a:p>
            <a:r>
              <a:rPr lang="zh-CN" altLang="en-US" b="1" dirty="0">
                <a:latin typeface="+mn-ea"/>
              </a:rPr>
              <a:t>况</a:t>
            </a:r>
          </a:p>
        </p:txBody>
      </p:sp>
      <p:grpSp>
        <p:nvGrpSpPr>
          <p:cNvPr id="3" name="组合 2"/>
          <p:cNvGrpSpPr/>
          <p:nvPr/>
        </p:nvGrpSpPr>
        <p:grpSpPr>
          <a:xfrm>
            <a:off x="494482" y="3171753"/>
            <a:ext cx="5529510" cy="3049715"/>
            <a:chOff x="10095" y="5024"/>
            <a:chExt cx="7879" cy="4850"/>
          </a:xfrm>
        </p:grpSpPr>
        <p:sp>
          <p:nvSpPr>
            <p:cNvPr id="108" name="文本框 43"/>
            <p:cNvSpPr txBox="1"/>
            <p:nvPr/>
          </p:nvSpPr>
          <p:spPr>
            <a:xfrm>
              <a:off x="10513" y="6377"/>
              <a:ext cx="7130" cy="3170"/>
            </a:xfrm>
            <a:prstGeom prst="rect">
              <a:avLst/>
            </a:prstGeom>
            <a:noFill/>
          </p:spPr>
          <p:txBody>
            <a:bodyPr wrap="square">
              <a:spAutoFit/>
            </a:bodyPr>
            <a:lstStyle/>
            <a:p>
              <a:pPr algn="just">
                <a:lnSpc>
                  <a:spcPct val="150000"/>
                </a:lnSpc>
                <a:defRPr/>
              </a:pPr>
              <a:r>
                <a:rPr kumimoji="0" lang="en-US" altLang="zh-CN" sz="1400" b="1"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1</a:t>
              </a:r>
              <a:r>
                <a:rPr lang="en-US" altLang="zh-CN" sz="14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400" b="1" dirty="0">
                  <a:solidFill>
                    <a:prstClr val="black"/>
                  </a:solidFill>
                  <a:latin typeface="微软雅黑" panose="020B0503020204020204" pitchFamily="34" charset="-122"/>
                  <a:ea typeface="微软雅黑" panose="020B0503020204020204" pitchFamily="34" charset="-122"/>
                </a:rPr>
                <a:t>临床使用不便</a:t>
              </a:r>
              <a:r>
                <a:rPr lang="zh-CN" altLang="en-US" sz="1400" dirty="0">
                  <a:solidFill>
                    <a:prstClr val="black"/>
                  </a:solidFill>
                  <a:latin typeface="微软雅黑" panose="020B0503020204020204" pitchFamily="34" charset="-122"/>
                  <a:ea typeface="微软雅黑" panose="020B0503020204020204" pitchFamily="34" charset="-122"/>
                </a:rPr>
                <a:t>：目前医保目录中革兰氏阳性菌的药物剂量大、疗程长、频率高，影响患者用药感受</a:t>
              </a:r>
              <a:endParaRPr lang="en-US" altLang="zh-CN" sz="1400" dirty="0">
                <a:solidFill>
                  <a:prstClr val="black"/>
                </a:solidFill>
                <a:latin typeface="微软雅黑" panose="020B0503020204020204" pitchFamily="34" charset="-122"/>
                <a:ea typeface="微软雅黑" panose="020B0503020204020204" pitchFamily="34" charset="-122"/>
              </a:endParaRPr>
            </a:p>
            <a:p>
              <a:pPr algn="just">
                <a:lnSpc>
                  <a:spcPct val="150000"/>
                </a:lnSpc>
                <a:defRPr/>
              </a:pPr>
              <a:r>
                <a:rPr lang="en-US" altLang="zh-CN" sz="1400" b="1" dirty="0">
                  <a:solidFill>
                    <a:prstClr val="black"/>
                  </a:solidFill>
                  <a:latin typeface="微软雅黑" panose="020B0503020204020204" pitchFamily="34" charset="-122"/>
                  <a:ea typeface="微软雅黑" panose="020B0503020204020204" pitchFamily="34" charset="-122"/>
                </a:rPr>
                <a:t>2.</a:t>
              </a:r>
              <a:r>
                <a:rPr lang="zh-CN" altLang="en-US" sz="1400" b="1" dirty="0">
                  <a:solidFill>
                    <a:prstClr val="black"/>
                  </a:solidFill>
                  <a:latin typeface="微软雅黑" panose="020B0503020204020204" pitchFamily="34" charset="-122"/>
                  <a:ea typeface="微软雅黑" panose="020B0503020204020204" pitchFamily="34" charset="-122"/>
                </a:rPr>
                <a:t>安全性较低</a:t>
              </a:r>
              <a:r>
                <a:rPr kumimoji="0" lang="zh-CN" altLang="en-US" sz="1400" b="1"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a:t>
              </a:r>
              <a:r>
                <a:rPr kumimoji="0" lang="zh-CN" altLang="en-US" sz="140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革兰氏阳性菌常用药物有</a:t>
              </a:r>
              <a:r>
                <a:rPr kumimoji="0" lang="zh-CN" altLang="en-US" sz="1400" b="1"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较大的毒副作用和骨髓抑制，在治疗时需要药物浓度检测</a:t>
              </a:r>
              <a:r>
                <a:rPr kumimoji="0" lang="en-US" altLang="zh-CN" sz="1400" b="0" i="0" u="none" strike="noStrike" kern="0" cap="none" spc="0" normalizeH="0" baseline="30000" dirty="0">
                  <a:ln>
                    <a:noFill/>
                  </a:ln>
                  <a:solidFill>
                    <a:schemeClr val="tx1"/>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 </a:t>
              </a:r>
              <a:r>
                <a:rPr kumimoji="0" lang="zh-CN" altLang="en-US" sz="140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，加重医疗机构负担。</a:t>
              </a:r>
              <a:endParaRPr kumimoji="0" lang="en-US" altLang="zh-CN" sz="140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a:p>
              <a:pPr algn="just">
                <a:lnSpc>
                  <a:spcPct val="150000"/>
                </a:lnSpc>
                <a:defRPr/>
              </a:pPr>
              <a:r>
                <a:rPr lang="en-US" altLang="zh-CN" sz="1400" b="1" dirty="0">
                  <a:solidFill>
                    <a:prstClr val="black"/>
                  </a:solidFill>
                  <a:latin typeface="微软雅黑" panose="020B0503020204020204" pitchFamily="34" charset="-122"/>
                  <a:ea typeface="微软雅黑" panose="020B0503020204020204" pitchFamily="34" charset="-122"/>
                </a:rPr>
                <a:t>3.</a:t>
              </a:r>
              <a:r>
                <a:rPr kumimoji="0" lang="zh-CN" altLang="en-US" sz="1400" b="1"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抗菌活性弱</a:t>
              </a:r>
              <a:r>
                <a:rPr kumimoji="0" lang="zh-CN" altLang="en-US" sz="140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：针对</a:t>
              </a:r>
              <a:r>
                <a:rPr kumimoji="0" lang="en-US" altLang="zh-CN" sz="140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MRSA</a:t>
              </a:r>
              <a:r>
                <a:rPr kumimoji="0" lang="zh-CN" altLang="en-US" sz="140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病原菌感染，利奈唑胺</a:t>
              </a:r>
              <a:r>
                <a:rPr kumimoji="0" lang="en-US" altLang="zh-CN" sz="140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MIC</a:t>
              </a:r>
              <a:r>
                <a:rPr kumimoji="0" lang="en-US" altLang="zh-CN" sz="1400" u="none" strike="noStrike" kern="1200" cap="none" spc="0" normalizeH="0" baseline="-2600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90</a:t>
              </a:r>
              <a:r>
                <a:rPr kumimoji="0" lang="zh-CN" altLang="en-US" sz="140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为</a:t>
              </a:r>
              <a:r>
                <a:rPr kumimoji="0" lang="en-US" altLang="zh-CN" sz="140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2</a:t>
              </a:r>
              <a:r>
                <a:rPr kumimoji="0" lang="zh-CN" altLang="en-US" sz="140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，万古霉素</a:t>
              </a:r>
              <a:r>
                <a:rPr kumimoji="0" lang="en-US" altLang="zh-CN" sz="140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MIC</a:t>
              </a:r>
              <a:r>
                <a:rPr lang="en-US" altLang="zh-CN" sz="1400" baseline="-26000" dirty="0">
                  <a:solidFill>
                    <a:prstClr val="black"/>
                  </a:solidFill>
                  <a:latin typeface="微软雅黑" panose="020B0503020204020204" pitchFamily="34" charset="-122"/>
                  <a:ea typeface="微软雅黑" panose="020B0503020204020204" pitchFamily="34" charset="-122"/>
                </a:rPr>
                <a:t>90</a:t>
              </a:r>
              <a:r>
                <a:rPr kumimoji="0" lang="zh-CN" altLang="en-US" sz="140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为</a:t>
              </a:r>
              <a:r>
                <a:rPr kumimoji="0" lang="en-US" altLang="zh-CN" sz="140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4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影响治疗疗效</a:t>
              </a:r>
              <a:endParaRPr lang="zh-CN" altLang="en-US" sz="1400" dirty="0">
                <a:solidFill>
                  <a:prstClr val="black"/>
                </a:solidFill>
                <a:latin typeface="微软雅黑" panose="020B0503020204020204" pitchFamily="34" charset="-122"/>
                <a:ea typeface="微软雅黑" panose="020B0503020204020204" pitchFamily="34" charset="-122"/>
              </a:endParaRPr>
            </a:p>
          </p:txBody>
        </p:sp>
        <p:sp>
          <p:nvSpPr>
            <p:cNvPr id="128" name="文本框 127"/>
            <p:cNvSpPr txBox="1"/>
            <p:nvPr/>
          </p:nvSpPr>
          <p:spPr>
            <a:xfrm>
              <a:off x="11431" y="5084"/>
              <a:ext cx="5454" cy="636"/>
            </a:xfrm>
            <a:prstGeom prst="rect">
              <a:avLst/>
            </a:prstGeom>
            <a:noFill/>
          </p:spPr>
          <p:txBody>
            <a:bodyPr wrap="square">
              <a:spAutoFit/>
            </a:bodyPr>
            <a:lstStyle/>
            <a:p>
              <a:pPr algn="ctr"/>
              <a:r>
                <a:rPr lang="zh-CN" altLang="en-US" b="1" dirty="0">
                  <a:latin typeface="+mn-ea"/>
                </a:rPr>
                <a:t>临床现状及未被满足的临床需求</a:t>
              </a:r>
            </a:p>
          </p:txBody>
        </p:sp>
        <p:sp>
          <p:nvSpPr>
            <p:cNvPr id="131" name="矩形: 圆角 130"/>
            <p:cNvSpPr/>
            <p:nvPr/>
          </p:nvSpPr>
          <p:spPr>
            <a:xfrm>
              <a:off x="10095" y="5024"/>
              <a:ext cx="7879" cy="4850"/>
            </a:xfrm>
            <a:prstGeom prst="roundRect">
              <a:avLst/>
            </a:prstGeom>
            <a:noFill/>
            <a:ln w="28575">
              <a:solidFill>
                <a:srgbClr val="3858B7"/>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endParaRPr lang="zh-CN" altLang="en-US"/>
            </a:p>
          </p:txBody>
        </p:sp>
      </p:grpSp>
      <p:sp>
        <p:nvSpPr>
          <p:cNvPr id="10" name="文本框 9"/>
          <p:cNvSpPr txBox="1"/>
          <p:nvPr/>
        </p:nvSpPr>
        <p:spPr>
          <a:xfrm>
            <a:off x="335360" y="6240424"/>
            <a:ext cx="6874510" cy="275590"/>
          </a:xfrm>
          <a:prstGeom prst="rect">
            <a:avLst/>
          </a:prstGeom>
          <a:noFill/>
        </p:spPr>
        <p:txBody>
          <a:bodyPr wrap="square" rtlCol="0">
            <a:spAutoFit/>
          </a:bodyPr>
          <a:lstStyle/>
          <a:p>
            <a:r>
              <a:rPr lang="en-US" altLang="zh-CN" sz="1200" dirty="0"/>
              <a:t>MRSA*</a:t>
            </a:r>
            <a:r>
              <a:rPr lang="zh-CN" altLang="en-US" sz="1200" dirty="0"/>
              <a:t>：耐甲氧西林金黄色葡萄球菌</a:t>
            </a:r>
            <a:r>
              <a:rPr lang="en-US" altLang="zh-CN" sz="1200" dirty="0"/>
              <a:t>  MSSA*</a:t>
            </a:r>
            <a:r>
              <a:rPr lang="zh-CN" altLang="en-US" sz="1200" dirty="0"/>
              <a:t>：甲氧西林敏感的金黄色葡萄球菌</a:t>
            </a:r>
          </a:p>
        </p:txBody>
      </p:sp>
      <p:sp>
        <p:nvSpPr>
          <p:cNvPr id="12" name="文本框 11">
            <a:extLst>
              <a:ext uri="{FF2B5EF4-FFF2-40B4-BE49-F238E27FC236}">
                <a16:creationId xmlns:a16="http://schemas.microsoft.com/office/drawing/2014/main" id="{9CA1861A-E010-0ED5-A62B-E6EE6EEE2DD7}"/>
              </a:ext>
            </a:extLst>
          </p:cNvPr>
          <p:cNvSpPr txBox="1"/>
          <p:nvPr/>
        </p:nvSpPr>
        <p:spPr>
          <a:xfrm>
            <a:off x="202872" y="6618375"/>
            <a:ext cx="11177598" cy="415498"/>
          </a:xfrm>
          <a:prstGeom prst="rect">
            <a:avLst/>
          </a:prstGeom>
          <a:noFill/>
        </p:spPr>
        <p:txBody>
          <a:bodyPr wrap="square">
            <a:spAutoFit/>
          </a:bodyPr>
          <a:lstStyle/>
          <a:p>
            <a:r>
              <a:rPr lang="en-US" altLang="zh-CN" sz="1050" kern="0" dirty="0">
                <a:latin typeface="+mn-ea"/>
              </a:rPr>
              <a:t>1.</a:t>
            </a:r>
            <a:r>
              <a:rPr lang="zh-CN" altLang="en-US" sz="1050" kern="0" dirty="0">
                <a:latin typeface="+mn-ea"/>
              </a:rPr>
              <a:t>皮肤及软组织感染诊断和治疗共识   </a:t>
            </a:r>
            <a:r>
              <a:rPr lang="en-US" altLang="zh-CN" sz="1050" kern="0" dirty="0">
                <a:latin typeface="+mn-ea"/>
              </a:rPr>
              <a:t>2.MeKKi Bensaci.et </a:t>
            </a:r>
            <a:r>
              <a:rPr lang="en-US" altLang="zh-CN" sz="1050" kern="0" dirty="0" err="1">
                <a:latin typeface="+mn-ea"/>
              </a:rPr>
              <a:t>al.Surveillance</a:t>
            </a:r>
            <a:r>
              <a:rPr lang="en-US" altLang="zh-CN" sz="1050" kern="0" dirty="0">
                <a:latin typeface="+mn-ea"/>
              </a:rPr>
              <a:t> of tedizolid </a:t>
            </a:r>
            <a:r>
              <a:rPr lang="en-US" altLang="zh-CN" sz="1050" kern="0" dirty="0" err="1">
                <a:latin typeface="+mn-ea"/>
              </a:rPr>
              <a:t>and.Diagnostic</a:t>
            </a:r>
            <a:r>
              <a:rPr lang="en-US" altLang="zh-CN" sz="1050" kern="0" dirty="0">
                <a:latin typeface="+mn-ea"/>
              </a:rPr>
              <a:t> Microbiology and Infectious Disease 87 (2017) 133–138. </a:t>
            </a:r>
            <a:br>
              <a:rPr lang="en-US" altLang="zh-CN" sz="1050" kern="0" dirty="0">
                <a:latin typeface="+mn-ea"/>
              </a:rPr>
            </a:br>
            <a:r>
              <a:rPr lang="zh-CN" altLang="en-US" sz="1050" kern="0" dirty="0">
                <a:latin typeface="+mn-ea"/>
              </a:rPr>
              <a:t> </a:t>
            </a:r>
            <a:endParaRPr lang="zh-CN" altLang="en-US" sz="1050" dirty="0"/>
          </a:p>
        </p:txBody>
      </p:sp>
      <p:sp>
        <p:nvSpPr>
          <p:cNvPr id="7" name="文本框 6">
            <a:extLst>
              <a:ext uri="{FF2B5EF4-FFF2-40B4-BE49-F238E27FC236}">
                <a16:creationId xmlns:a16="http://schemas.microsoft.com/office/drawing/2014/main" id="{406D2D4B-7509-2A09-875E-59756317695E}"/>
              </a:ext>
            </a:extLst>
          </p:cNvPr>
          <p:cNvSpPr txBox="1"/>
          <p:nvPr/>
        </p:nvSpPr>
        <p:spPr>
          <a:xfrm>
            <a:off x="707170" y="3596186"/>
            <a:ext cx="5165189" cy="307777"/>
          </a:xfrm>
          <a:prstGeom prst="rect">
            <a:avLst/>
          </a:prstGeom>
          <a:noFill/>
        </p:spPr>
        <p:txBody>
          <a:bodyPr wrap="square" rtlCol="0">
            <a:spAutoFit/>
          </a:bodyPr>
          <a:lstStyle/>
          <a:p>
            <a:r>
              <a:rPr lang="zh-CN" altLang="en-US" sz="1400" b="1" dirty="0"/>
              <a:t>医保目录内现有治疗药物：利奈唑胺（参照品）、万古霉素等</a:t>
            </a:r>
          </a:p>
        </p:txBody>
      </p:sp>
      <p:sp>
        <p:nvSpPr>
          <p:cNvPr id="11" name="文本框 43">
            <a:extLst>
              <a:ext uri="{FF2B5EF4-FFF2-40B4-BE49-F238E27FC236}">
                <a16:creationId xmlns:a16="http://schemas.microsoft.com/office/drawing/2014/main" id="{72C97127-4DD3-FB80-BACE-3A4800595D64}"/>
              </a:ext>
            </a:extLst>
          </p:cNvPr>
          <p:cNvSpPr txBox="1"/>
          <p:nvPr/>
        </p:nvSpPr>
        <p:spPr>
          <a:xfrm>
            <a:off x="7782283" y="3782580"/>
            <a:ext cx="3827636" cy="2390398"/>
          </a:xfrm>
          <a:prstGeom prst="rect">
            <a:avLst/>
          </a:prstGeom>
          <a:noFill/>
        </p:spPr>
        <p:txBody>
          <a:bodyPr wrap="square">
            <a:spAutoFit/>
          </a:bodyPr>
          <a:lstStyle/>
          <a:p>
            <a:pPr algn="just">
              <a:lnSpc>
                <a:spcPct val="200000"/>
              </a:lnSpc>
              <a:defRPr/>
            </a:pPr>
            <a:r>
              <a:rPr lang="en-US" altLang="zh-CN" sz="14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4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用药便利：</a:t>
            </a:r>
            <a:r>
              <a:rPr lang="en-US" altLang="zh-CN" sz="14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4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支</a:t>
            </a:r>
            <a:r>
              <a:rPr lang="en-US" altLang="zh-CN" sz="14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4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次</a:t>
            </a:r>
            <a:r>
              <a:rPr lang="en-US" altLang="zh-CN" sz="14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4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天</a:t>
            </a:r>
            <a:endParaRPr lang="en-US" altLang="zh-CN" sz="14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200000"/>
              </a:lnSpc>
              <a:defRPr/>
            </a:pPr>
            <a:r>
              <a:rPr lang="en-US" altLang="zh-CN" sz="14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4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改善安全性</a:t>
            </a:r>
            <a:r>
              <a:rPr lang="zh-CN" altLang="en-US" sz="14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：常见胃肠道不良反应发生率低、骨髓抑制发生率低</a:t>
            </a:r>
            <a:endParaRPr lang="en-US" altLang="zh-CN" sz="14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200000"/>
              </a:lnSpc>
              <a:defRPr/>
            </a:pPr>
            <a:r>
              <a:rPr lang="en-US" altLang="zh-CN" sz="14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14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增强抗菌活性</a:t>
            </a:r>
            <a:r>
              <a:rPr lang="zh-CN" altLang="en-US" sz="14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4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MIC</a:t>
            </a:r>
            <a:r>
              <a:rPr kumimoji="0" lang="en-US" altLang="zh-CN" sz="1400" b="1" u="none" strike="noStrike" kern="1200" cap="none" spc="0" normalizeH="0" baseline="-2600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90</a:t>
            </a:r>
            <a:r>
              <a:rPr lang="zh-CN" altLang="en-US" sz="14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值更低（</a:t>
            </a:r>
            <a:r>
              <a:rPr lang="en-US" altLang="zh-CN" sz="14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0.5</a:t>
            </a:r>
            <a:r>
              <a:rPr lang="zh-CN" altLang="en-US" sz="14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）、抗菌活性更强</a:t>
            </a:r>
            <a:endParaRPr lang="en-US" altLang="zh-CN" sz="1400" b="1"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defRPr/>
            </a:pPr>
            <a:endParaRPr kumimoji="0" lang="en-US" altLang="zh-CN" sz="1400" u="none" strike="noStrike" kern="1200" cap="none" spc="0" normalizeH="0" baseline="30000" noProof="0" dirty="0">
              <a:ln>
                <a:noFill/>
              </a:ln>
              <a:solidFill>
                <a:schemeClr val="tx1"/>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grpSp>
        <p:nvGrpSpPr>
          <p:cNvPr id="13" name="组合 12">
            <a:extLst>
              <a:ext uri="{FF2B5EF4-FFF2-40B4-BE49-F238E27FC236}">
                <a16:creationId xmlns:a16="http://schemas.microsoft.com/office/drawing/2014/main" id="{AAD8FB8E-0C87-EC15-B082-63F05F7F5AE2}"/>
              </a:ext>
            </a:extLst>
          </p:cNvPr>
          <p:cNvGrpSpPr/>
          <p:nvPr/>
        </p:nvGrpSpPr>
        <p:grpSpPr>
          <a:xfrm>
            <a:off x="7339516" y="3176544"/>
            <a:ext cx="4377382" cy="3049715"/>
            <a:chOff x="10095" y="5024"/>
            <a:chExt cx="7879" cy="4850"/>
          </a:xfrm>
        </p:grpSpPr>
        <p:sp>
          <p:nvSpPr>
            <p:cNvPr id="15" name="文本框 14">
              <a:extLst>
                <a:ext uri="{FF2B5EF4-FFF2-40B4-BE49-F238E27FC236}">
                  <a16:creationId xmlns:a16="http://schemas.microsoft.com/office/drawing/2014/main" id="{DF08DB54-6068-5498-2EC0-8E553C9B224C}"/>
                </a:ext>
              </a:extLst>
            </p:cNvPr>
            <p:cNvSpPr txBox="1"/>
            <p:nvPr/>
          </p:nvSpPr>
          <p:spPr>
            <a:xfrm>
              <a:off x="11656" y="5238"/>
              <a:ext cx="5364" cy="587"/>
            </a:xfrm>
            <a:prstGeom prst="rect">
              <a:avLst/>
            </a:prstGeom>
            <a:noFill/>
          </p:spPr>
          <p:txBody>
            <a:bodyPr wrap="square">
              <a:spAutoFit/>
            </a:bodyPr>
            <a:lstStyle/>
            <a:p>
              <a:r>
                <a:rPr lang="zh-CN" altLang="en-US" b="1" dirty="0">
                  <a:latin typeface="+mn-ea"/>
                </a:rPr>
                <a:t>特地唑胺较参照品的优势：</a:t>
              </a:r>
              <a:endParaRPr lang="en-US" altLang="zh-CN" b="1" dirty="0">
                <a:latin typeface="+mn-ea"/>
              </a:endParaRPr>
            </a:p>
          </p:txBody>
        </p:sp>
        <p:sp>
          <p:nvSpPr>
            <p:cNvPr id="16" name="矩形: 圆角 15">
              <a:extLst>
                <a:ext uri="{FF2B5EF4-FFF2-40B4-BE49-F238E27FC236}">
                  <a16:creationId xmlns:a16="http://schemas.microsoft.com/office/drawing/2014/main" id="{C699E951-2351-C050-FCCB-C0AF81182DF3}"/>
                </a:ext>
              </a:extLst>
            </p:cNvPr>
            <p:cNvSpPr/>
            <p:nvPr/>
          </p:nvSpPr>
          <p:spPr>
            <a:xfrm>
              <a:off x="10095" y="5024"/>
              <a:ext cx="7879" cy="4850"/>
            </a:xfrm>
            <a:prstGeom prst="roundRect">
              <a:avLst/>
            </a:prstGeom>
            <a:noFill/>
            <a:ln w="28575">
              <a:solidFill>
                <a:srgbClr val="3858B7"/>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endParaRPr lang="zh-CN" altLang="en-US"/>
            </a:p>
          </p:txBody>
        </p:sp>
      </p:grpSp>
      <p:sp>
        <p:nvSpPr>
          <p:cNvPr id="17" name="箭头: 右 16">
            <a:extLst>
              <a:ext uri="{FF2B5EF4-FFF2-40B4-BE49-F238E27FC236}">
                <a16:creationId xmlns:a16="http://schemas.microsoft.com/office/drawing/2014/main" id="{0EA1C8A9-ABEC-C0C5-5BED-E524BEBBD7BD}"/>
              </a:ext>
            </a:extLst>
          </p:cNvPr>
          <p:cNvSpPr/>
          <p:nvPr/>
        </p:nvSpPr>
        <p:spPr>
          <a:xfrm>
            <a:off x="6154365" y="3398827"/>
            <a:ext cx="1142178" cy="284864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文本框 20">
            <a:extLst>
              <a:ext uri="{FF2B5EF4-FFF2-40B4-BE49-F238E27FC236}">
                <a16:creationId xmlns:a16="http://schemas.microsoft.com/office/drawing/2014/main" id="{7EB3E731-CBE0-649C-C461-CE173523A07E}"/>
              </a:ext>
            </a:extLst>
          </p:cNvPr>
          <p:cNvSpPr txBox="1"/>
          <p:nvPr/>
        </p:nvSpPr>
        <p:spPr>
          <a:xfrm>
            <a:off x="6233637" y="4187360"/>
            <a:ext cx="1105879" cy="1615827"/>
          </a:xfrm>
          <a:prstGeom prst="rect">
            <a:avLst/>
          </a:prstGeom>
          <a:noFill/>
        </p:spPr>
        <p:txBody>
          <a:bodyPr wrap="square" rtlCol="0">
            <a:spAutoFit/>
          </a:bodyPr>
          <a:lstStyle/>
          <a:p>
            <a:pPr>
              <a:lnSpc>
                <a:spcPct val="150000"/>
              </a:lnSpc>
            </a:pPr>
            <a:r>
              <a:rPr lang="zh-CN" altLang="en-US" b="1" dirty="0">
                <a:solidFill>
                  <a:schemeClr val="bg1"/>
                </a:solidFill>
              </a:rPr>
              <a:t>更便捷</a:t>
            </a:r>
            <a:endParaRPr lang="en-US" altLang="zh-CN" b="1" dirty="0">
              <a:solidFill>
                <a:schemeClr val="bg1"/>
              </a:solidFill>
            </a:endParaRPr>
          </a:p>
          <a:p>
            <a:pPr>
              <a:lnSpc>
                <a:spcPct val="150000"/>
              </a:lnSpc>
            </a:pPr>
            <a:r>
              <a:rPr lang="zh-CN" altLang="en-US" b="1" dirty="0">
                <a:solidFill>
                  <a:schemeClr val="bg1"/>
                </a:solidFill>
              </a:rPr>
              <a:t>更安全</a:t>
            </a:r>
            <a:endParaRPr lang="en-US" altLang="zh-CN" b="1" dirty="0">
              <a:solidFill>
                <a:schemeClr val="bg1"/>
              </a:solidFill>
            </a:endParaRPr>
          </a:p>
          <a:p>
            <a:pPr>
              <a:lnSpc>
                <a:spcPct val="150000"/>
              </a:lnSpc>
            </a:pPr>
            <a:r>
              <a:rPr lang="zh-CN" altLang="en-US" b="1" dirty="0">
                <a:solidFill>
                  <a:schemeClr val="bg1"/>
                </a:solidFill>
              </a:rPr>
              <a:t>更抑菌</a:t>
            </a:r>
            <a:endParaRPr lang="en-US" altLang="zh-CN" b="1" dirty="0">
              <a:solidFill>
                <a:schemeClr val="bg1"/>
              </a:solidFill>
            </a:endParaRPr>
          </a:p>
          <a:p>
            <a:endParaRPr lang="zh-CN" altLang="en-US" dirty="0"/>
          </a:p>
        </p:txBody>
      </p:sp>
      <p:sp>
        <p:nvSpPr>
          <p:cNvPr id="2" name="文本框 1">
            <a:extLst>
              <a:ext uri="{FF2B5EF4-FFF2-40B4-BE49-F238E27FC236}">
                <a16:creationId xmlns:a16="http://schemas.microsoft.com/office/drawing/2014/main" id="{ABD49F91-E3E8-77ED-A1FE-AE93D694A992}"/>
              </a:ext>
            </a:extLst>
          </p:cNvPr>
          <p:cNvSpPr txBox="1"/>
          <p:nvPr/>
        </p:nvSpPr>
        <p:spPr>
          <a:xfrm>
            <a:off x="11064552" y="6309320"/>
            <a:ext cx="648072" cy="307777"/>
          </a:xfrm>
          <a:prstGeom prst="rect">
            <a:avLst/>
          </a:prstGeom>
          <a:noFill/>
        </p:spPr>
        <p:txBody>
          <a:bodyPr wrap="square" rtlCol="0">
            <a:spAutoFit/>
          </a:bodyPr>
          <a:lstStyle/>
          <a:p>
            <a:r>
              <a:rPr lang="en-US" altLang="zh-CN" sz="1400" dirty="0"/>
              <a:t>4/9</a:t>
            </a:r>
            <a:endParaRPr lang="zh-CN" altLang="en-US" sz="1400" dirty="0"/>
          </a:p>
        </p:txBody>
      </p:sp>
    </p:spTree>
    <p:custDataLst>
      <p:tags r:id="rId1"/>
    </p:custDataLst>
    <p:extLst>
      <p:ext uri="{BB962C8B-B14F-4D97-AF65-F5344CB8AC3E}">
        <p14:creationId xmlns:p14="http://schemas.microsoft.com/office/powerpoint/2010/main" val="2199031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矩形 64"/>
          <p:cNvSpPr/>
          <p:nvPr/>
        </p:nvSpPr>
        <p:spPr>
          <a:xfrm>
            <a:off x="0" y="185443"/>
            <a:ext cx="1091444" cy="556721"/>
          </a:xfrm>
          <a:prstGeom prst="rect">
            <a:avLst/>
          </a:prstGeom>
          <a:solidFill>
            <a:srgbClr val="3858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bg1"/>
                </a:solidFill>
                <a:latin typeface="+mn-ea"/>
              </a:rPr>
              <a:t>有效性</a:t>
            </a:r>
            <a:r>
              <a:rPr lang="en-US" altLang="zh-CN" sz="1600" b="1" dirty="0">
                <a:solidFill>
                  <a:schemeClr val="bg1"/>
                </a:solidFill>
                <a:latin typeface="+mn-ea"/>
              </a:rPr>
              <a:t>1/2</a:t>
            </a:r>
            <a:endParaRPr lang="zh-CN" altLang="en-US" sz="1600" b="1" dirty="0">
              <a:solidFill>
                <a:schemeClr val="bg1"/>
              </a:solidFill>
              <a:latin typeface="+mn-ea"/>
            </a:endParaRPr>
          </a:p>
        </p:txBody>
      </p:sp>
      <p:sp>
        <p:nvSpPr>
          <p:cNvPr id="66" name="标题 4"/>
          <p:cNvSpPr txBox="1"/>
          <p:nvPr/>
        </p:nvSpPr>
        <p:spPr>
          <a:xfrm>
            <a:off x="1091444" y="70832"/>
            <a:ext cx="8776970" cy="786130"/>
          </a:xfrm>
          <a:prstGeom prst="rect">
            <a:avLst/>
          </a:prstGeom>
          <a:noFill/>
        </p:spPr>
        <p:txBody>
          <a:bodyPr/>
          <a:lstStyle>
            <a:lvl1pPr algn="l" defTabSz="914400" rtl="0" eaLnBrk="1" latinLnBrk="0" hangingPunct="1">
              <a:lnSpc>
                <a:spcPct val="100000"/>
              </a:lnSpc>
              <a:spcBef>
                <a:spcPct val="0"/>
              </a:spcBef>
              <a:buNone/>
              <a:defRPr sz="2600" b="1" kern="1200">
                <a:solidFill>
                  <a:schemeClr val="accent1"/>
                </a:solidFill>
                <a:latin typeface="微软雅黑" panose="020B0503020204020204" pitchFamily="34" charset="-122"/>
                <a:ea typeface="微软雅黑" panose="020B0503020204020204" pitchFamily="34" charset="-122"/>
                <a:cs typeface="+mj-cs"/>
              </a:defRPr>
            </a:lvl1pPr>
          </a:lstStyle>
          <a:p>
            <a:r>
              <a:rPr lang="zh-CN" sz="2300" dirty="0">
                <a:solidFill>
                  <a:schemeClr val="tx1"/>
                </a:solidFill>
                <a:latin typeface="+mn-ea"/>
              </a:rPr>
              <a:t>特地唑胺</a:t>
            </a:r>
            <a:r>
              <a:rPr lang="zh-CN" altLang="en-US" sz="2300" dirty="0">
                <a:solidFill>
                  <a:schemeClr val="tx1"/>
                </a:solidFill>
                <a:latin typeface="+mn-ea"/>
              </a:rPr>
              <a:t>与利奈唑胺</a:t>
            </a:r>
            <a:r>
              <a:rPr lang="zh-CN" altLang="en-US" sz="2300" dirty="0">
                <a:solidFill>
                  <a:srgbClr val="FF0000"/>
                </a:solidFill>
                <a:latin typeface="+mn-ea"/>
              </a:rPr>
              <a:t>疗效相当</a:t>
            </a:r>
            <a:r>
              <a:rPr lang="zh-CN" altLang="en-US" sz="2300" dirty="0">
                <a:solidFill>
                  <a:schemeClr val="tx1"/>
                </a:solidFill>
                <a:latin typeface="+mn-ea"/>
              </a:rPr>
              <a:t>，</a:t>
            </a:r>
            <a:r>
              <a:rPr lang="zh-CN" altLang="en-US" sz="2300" dirty="0">
                <a:solidFill>
                  <a:srgbClr val="FF0000"/>
                </a:solidFill>
                <a:latin typeface="+mn-ea"/>
              </a:rPr>
              <a:t>减少</a:t>
            </a:r>
            <a:r>
              <a:rPr lang="en-US" altLang="zh-CN" sz="2400" b="1" dirty="0">
                <a:solidFill>
                  <a:srgbClr val="FF0000"/>
                </a:solidFill>
              </a:rPr>
              <a:t>40%</a:t>
            </a:r>
            <a:r>
              <a:rPr lang="zh-CN" altLang="en-US" sz="2400" b="1" dirty="0">
                <a:solidFill>
                  <a:srgbClr val="FF0000"/>
                </a:solidFill>
              </a:rPr>
              <a:t>的治疗时间，减少</a:t>
            </a:r>
            <a:r>
              <a:rPr lang="en-US" altLang="zh-CN" sz="2400" b="1" dirty="0">
                <a:solidFill>
                  <a:srgbClr val="FF0000"/>
                </a:solidFill>
              </a:rPr>
              <a:t>70%</a:t>
            </a:r>
            <a:r>
              <a:rPr lang="zh-CN" altLang="en-US" sz="2400" b="1" dirty="0">
                <a:solidFill>
                  <a:srgbClr val="FF0000"/>
                </a:solidFill>
              </a:rPr>
              <a:t>的给药次数，节约医疗资源使用</a:t>
            </a:r>
            <a:endParaRPr lang="zh-CN" sz="2400" dirty="0">
              <a:solidFill>
                <a:schemeClr val="tx1"/>
              </a:solidFill>
              <a:latin typeface="+mn-ea"/>
            </a:endParaRPr>
          </a:p>
        </p:txBody>
      </p:sp>
      <p:sp>
        <p:nvSpPr>
          <p:cNvPr id="12" name="文本框 11"/>
          <p:cNvSpPr txBox="1"/>
          <p:nvPr>
            <p:custDataLst>
              <p:tags r:id="rId2"/>
            </p:custDataLst>
          </p:nvPr>
        </p:nvSpPr>
        <p:spPr>
          <a:xfrm>
            <a:off x="6098875" y="1210349"/>
            <a:ext cx="5504480" cy="4431359"/>
          </a:xfrm>
          <a:prstGeom prst="rect">
            <a:avLst/>
          </a:prstGeom>
          <a:solidFill>
            <a:srgbClr val="CEE5F5"/>
          </a:solidFill>
        </p:spPr>
        <p:txBody>
          <a:bodyPr wrap="square" rtlCol="0">
            <a:noAutofit/>
          </a:bodyPr>
          <a:lstStyle/>
          <a:p>
            <a:pPr>
              <a:lnSpc>
                <a:spcPct val="150000"/>
              </a:lnSpc>
            </a:pPr>
            <a:r>
              <a:rPr lang="zh-CN" altLang="en-US" sz="1600" dirty="0"/>
              <a:t>特地唑胺对比利奈唑胺治疗细菌性皮肤和皮肤结构感染随机、双盲、</a:t>
            </a:r>
            <a:r>
              <a:rPr lang="en-US" altLang="zh-CN" sz="1600" dirty="0"/>
              <a:t>3</a:t>
            </a:r>
            <a:r>
              <a:rPr lang="zh-CN" altLang="en-US" sz="1600" dirty="0"/>
              <a:t>期、非劣效性的试验（</a:t>
            </a:r>
            <a:r>
              <a:rPr lang="en-US" altLang="zh-CN" sz="1600" dirty="0"/>
              <a:t>9</a:t>
            </a:r>
            <a:r>
              <a:rPr lang="zh-CN" altLang="en-US" sz="1600" dirty="0"/>
              <a:t>个国家的</a:t>
            </a:r>
            <a:r>
              <a:rPr lang="en-US" altLang="zh-CN" sz="1600" dirty="0"/>
              <a:t>58</a:t>
            </a:r>
            <a:r>
              <a:rPr lang="zh-CN" altLang="en-US" sz="1600" dirty="0"/>
              <a:t>个中心）研究数据表明：</a:t>
            </a:r>
            <a:endParaRPr lang="en-US" altLang="zh-CN" sz="1600" dirty="0"/>
          </a:p>
          <a:p>
            <a:pPr>
              <a:lnSpc>
                <a:spcPct val="150000"/>
              </a:lnSpc>
            </a:pPr>
            <a:endParaRPr lang="en-US" altLang="zh-CN" sz="1600" dirty="0"/>
          </a:p>
          <a:p>
            <a:pPr marL="285750" indent="-285750">
              <a:lnSpc>
                <a:spcPct val="150000"/>
              </a:lnSpc>
              <a:buFont typeface="Wingdings" panose="05000000000000000000" pitchFamily="2" charset="2"/>
              <a:buChar char="ü"/>
            </a:pPr>
            <a:r>
              <a:rPr lang="zh-CN" altLang="en-US" sz="1600" dirty="0"/>
              <a:t>特地唑胺</a:t>
            </a:r>
            <a:r>
              <a:rPr lang="zh-CN" altLang="en-US" sz="1600" b="1" dirty="0">
                <a:solidFill>
                  <a:srgbClr val="FF0000"/>
                </a:solidFill>
              </a:rPr>
              <a:t>（</a:t>
            </a:r>
            <a:r>
              <a:rPr lang="en-US" altLang="zh-CN" sz="1600" b="1" dirty="0">
                <a:solidFill>
                  <a:srgbClr val="FF0000"/>
                </a:solidFill>
              </a:rPr>
              <a:t>6</a:t>
            </a:r>
            <a:r>
              <a:rPr lang="zh-CN" altLang="en-US" sz="1600" b="1" dirty="0">
                <a:solidFill>
                  <a:srgbClr val="FF0000"/>
                </a:solidFill>
              </a:rPr>
              <a:t>天）</a:t>
            </a:r>
            <a:r>
              <a:rPr lang="zh-CN" altLang="en-US" sz="1600" dirty="0"/>
              <a:t>与利奈唑胺</a:t>
            </a:r>
            <a:r>
              <a:rPr lang="zh-CN" altLang="en-US" sz="1600" b="1" dirty="0">
                <a:solidFill>
                  <a:srgbClr val="FF0000"/>
                </a:solidFill>
              </a:rPr>
              <a:t>（</a:t>
            </a:r>
            <a:r>
              <a:rPr lang="en-US" altLang="zh-CN" sz="1600" b="1" dirty="0">
                <a:solidFill>
                  <a:srgbClr val="FF0000"/>
                </a:solidFill>
              </a:rPr>
              <a:t>10</a:t>
            </a:r>
            <a:r>
              <a:rPr lang="zh-CN" altLang="en-US" sz="1600" b="1" dirty="0">
                <a:solidFill>
                  <a:srgbClr val="FF0000"/>
                </a:solidFill>
              </a:rPr>
              <a:t>天）疗效相当</a:t>
            </a:r>
            <a:r>
              <a:rPr lang="zh-CN" altLang="en-US" sz="1600" dirty="0"/>
              <a:t>：</a:t>
            </a:r>
            <a:endParaRPr lang="en-US" altLang="zh-CN" sz="1600" dirty="0"/>
          </a:p>
          <a:p>
            <a:pPr marL="285750" indent="-285750">
              <a:lnSpc>
                <a:spcPct val="150000"/>
              </a:lnSpc>
              <a:buFont typeface="Arial" panose="020B0604020202020204" pitchFamily="34" charset="0"/>
              <a:buChar char="•"/>
            </a:pPr>
            <a:r>
              <a:rPr lang="zh-CN" altLang="en-US" sz="1600" dirty="0"/>
              <a:t>主要治疗终点（</a:t>
            </a:r>
            <a:r>
              <a:rPr lang="en-US" altLang="zh-CN" sz="1600" dirty="0"/>
              <a:t>48-72</a:t>
            </a:r>
            <a:r>
              <a:rPr lang="zh-CN" altLang="en-US" sz="1600" dirty="0"/>
              <a:t>小时的早期治愈率）：</a:t>
            </a:r>
            <a:r>
              <a:rPr lang="zh-CN" altLang="en-US" sz="1600" b="1" dirty="0">
                <a:solidFill>
                  <a:srgbClr val="FF0000"/>
                </a:solidFill>
              </a:rPr>
              <a:t>特地唑胺</a:t>
            </a:r>
            <a:r>
              <a:rPr lang="en-US" altLang="zh-CN" sz="1600" b="1" dirty="0">
                <a:solidFill>
                  <a:srgbClr val="FF0000"/>
                </a:solidFill>
              </a:rPr>
              <a:t>85%</a:t>
            </a:r>
            <a:r>
              <a:rPr lang="zh-CN" altLang="en-US" sz="1600" b="1" dirty="0">
                <a:solidFill>
                  <a:srgbClr val="FF0000"/>
                </a:solidFill>
              </a:rPr>
              <a:t>、利奈唑胺</a:t>
            </a:r>
            <a:r>
              <a:rPr lang="en-US" altLang="zh-CN" sz="1600" b="1" dirty="0">
                <a:solidFill>
                  <a:srgbClr val="FF0000"/>
                </a:solidFill>
              </a:rPr>
              <a:t>83%</a:t>
            </a:r>
          </a:p>
          <a:p>
            <a:pPr marL="285750" indent="-285750">
              <a:lnSpc>
                <a:spcPct val="150000"/>
              </a:lnSpc>
              <a:buFont typeface="Arial" panose="020B0604020202020204" pitchFamily="34" charset="0"/>
              <a:buChar char="•"/>
            </a:pPr>
            <a:r>
              <a:rPr lang="zh-CN" altLang="en-US" sz="1600" dirty="0"/>
              <a:t>次要治疗终点（结束治疗后）：特地唑胺</a:t>
            </a:r>
            <a:r>
              <a:rPr lang="en-US" altLang="zh-CN" sz="1600" dirty="0"/>
              <a:t>87%</a:t>
            </a:r>
            <a:r>
              <a:rPr lang="zh-CN" altLang="en-US" sz="1600" dirty="0"/>
              <a:t>、利奈唑胺</a:t>
            </a:r>
            <a:r>
              <a:rPr lang="en-US" altLang="zh-CN" sz="1600" dirty="0"/>
              <a:t>88%</a:t>
            </a:r>
          </a:p>
          <a:p>
            <a:pPr marL="285750" indent="-285750">
              <a:lnSpc>
                <a:spcPct val="150000"/>
              </a:lnSpc>
              <a:buFont typeface="Arial" panose="020B0604020202020204" pitchFamily="34" charset="0"/>
              <a:buChar char="•"/>
            </a:pPr>
            <a:r>
              <a:rPr lang="zh-CN" altLang="en-US" sz="1600" dirty="0"/>
              <a:t>特地唑胺与利奈唑胺治疗</a:t>
            </a:r>
            <a:r>
              <a:rPr lang="zh-CN" altLang="en-US" sz="1600" dirty="0">
                <a:solidFill>
                  <a:srgbClr val="FF0000"/>
                </a:solidFill>
              </a:rPr>
              <a:t>疗效相当，用药频率更低、疗程更短</a:t>
            </a:r>
            <a:r>
              <a:rPr lang="zh-CN" altLang="en-US" sz="1600" dirty="0"/>
              <a:t>，提高患者依从性，有利于足量足疗程治疗</a:t>
            </a:r>
            <a:endParaRPr lang="en-US" altLang="zh-CN" sz="1600" dirty="0"/>
          </a:p>
          <a:p>
            <a:pPr marL="285750" indent="-285750">
              <a:lnSpc>
                <a:spcPct val="150000"/>
              </a:lnSpc>
              <a:buFont typeface="Arial" panose="020B0604020202020204" pitchFamily="34" charset="0"/>
              <a:buChar char="•"/>
            </a:pPr>
            <a:endParaRPr lang="en-US" altLang="zh-CN" sz="1600" dirty="0"/>
          </a:p>
        </p:txBody>
      </p:sp>
      <p:sp>
        <p:nvSpPr>
          <p:cNvPr id="13" name="文本框 12"/>
          <p:cNvSpPr txBox="1"/>
          <p:nvPr>
            <p:custDataLst>
              <p:tags r:id="rId3"/>
            </p:custDataLst>
          </p:nvPr>
        </p:nvSpPr>
        <p:spPr>
          <a:xfrm>
            <a:off x="76835" y="6583680"/>
            <a:ext cx="12192635" cy="252730"/>
          </a:xfrm>
          <a:prstGeom prst="rect">
            <a:avLst/>
          </a:prstGeom>
          <a:noFill/>
        </p:spPr>
        <p:txBody>
          <a:bodyPr wrap="square" rtlCol="0">
            <a:spAutoFit/>
          </a:bodyPr>
          <a:lstStyle/>
          <a:p>
            <a:r>
              <a:rPr lang="en-US" sz="1050" dirty="0"/>
              <a:t>1.Moran </a:t>
            </a:r>
            <a:r>
              <a:rPr lang="en-US" sz="1050" dirty="0" err="1"/>
              <a:t>Gj,Fang</a:t>
            </a:r>
            <a:r>
              <a:rPr lang="en-US" sz="1050" dirty="0"/>
              <a:t> </a:t>
            </a:r>
            <a:r>
              <a:rPr lang="en-US" sz="1050" dirty="0" err="1"/>
              <a:t>E,Corey</a:t>
            </a:r>
            <a:r>
              <a:rPr lang="en-US" sz="1050" dirty="0"/>
              <a:t> </a:t>
            </a:r>
            <a:r>
              <a:rPr lang="en-US" sz="1050" dirty="0" err="1"/>
              <a:t>GR,et</a:t>
            </a:r>
            <a:r>
              <a:rPr lang="en-US" sz="1050" dirty="0"/>
              <a:t> </a:t>
            </a:r>
            <a:r>
              <a:rPr lang="en-US" sz="1050" dirty="0" err="1"/>
              <a:t>al.Lancet</a:t>
            </a:r>
            <a:r>
              <a:rPr lang="en-US" sz="1050" dirty="0"/>
              <a:t> Infect Dis.2014Aug;14(8):696-705.</a:t>
            </a:r>
            <a:endParaRPr lang="zh-CN" altLang="en-US" sz="1050" dirty="0"/>
          </a:p>
        </p:txBody>
      </p:sp>
      <p:sp>
        <p:nvSpPr>
          <p:cNvPr id="2" name="文本框 1">
            <a:extLst>
              <a:ext uri="{FF2B5EF4-FFF2-40B4-BE49-F238E27FC236}">
                <a16:creationId xmlns:a16="http://schemas.microsoft.com/office/drawing/2014/main" id="{197DEAA4-75ED-0F13-2142-19CFD8970B07}"/>
              </a:ext>
            </a:extLst>
          </p:cNvPr>
          <p:cNvSpPr txBox="1"/>
          <p:nvPr/>
        </p:nvSpPr>
        <p:spPr>
          <a:xfrm>
            <a:off x="6366839" y="5713904"/>
            <a:ext cx="4968552" cy="261610"/>
          </a:xfrm>
          <a:prstGeom prst="rect">
            <a:avLst/>
          </a:prstGeom>
          <a:noFill/>
        </p:spPr>
        <p:txBody>
          <a:bodyPr wrap="square" rtlCol="0">
            <a:spAutoFit/>
          </a:bodyPr>
          <a:lstStyle/>
          <a:p>
            <a:r>
              <a:rPr lang="zh-CN" altLang="en-US" sz="1100" dirty="0"/>
              <a:t>备注：疗效评价标准为病变面积与基线相比减少</a:t>
            </a:r>
            <a:r>
              <a:rPr lang="en-US" altLang="zh-CN" sz="1100" dirty="0"/>
              <a:t>20%</a:t>
            </a:r>
            <a:r>
              <a:rPr lang="zh-CN" altLang="en-US" sz="1100" dirty="0"/>
              <a:t>或更多</a:t>
            </a:r>
          </a:p>
        </p:txBody>
      </p:sp>
      <p:sp>
        <p:nvSpPr>
          <p:cNvPr id="3" name="文本框 2">
            <a:extLst>
              <a:ext uri="{FF2B5EF4-FFF2-40B4-BE49-F238E27FC236}">
                <a16:creationId xmlns:a16="http://schemas.microsoft.com/office/drawing/2014/main" id="{EC570493-0581-6CBE-9A00-E99CEC6793DB}"/>
              </a:ext>
            </a:extLst>
          </p:cNvPr>
          <p:cNvSpPr txBox="1"/>
          <p:nvPr/>
        </p:nvSpPr>
        <p:spPr>
          <a:xfrm>
            <a:off x="11064552" y="6309320"/>
            <a:ext cx="648072" cy="307777"/>
          </a:xfrm>
          <a:prstGeom prst="rect">
            <a:avLst/>
          </a:prstGeom>
          <a:noFill/>
        </p:spPr>
        <p:txBody>
          <a:bodyPr wrap="square" rtlCol="0">
            <a:spAutoFit/>
          </a:bodyPr>
          <a:lstStyle/>
          <a:p>
            <a:r>
              <a:rPr lang="en-US" altLang="zh-CN" sz="1400" dirty="0"/>
              <a:t>5/9</a:t>
            </a:r>
            <a:endParaRPr lang="zh-CN" altLang="en-US" sz="1400" dirty="0"/>
          </a:p>
        </p:txBody>
      </p:sp>
      <p:graphicFrame>
        <p:nvGraphicFramePr>
          <p:cNvPr id="5" name="图表 4">
            <a:extLst>
              <a:ext uri="{FF2B5EF4-FFF2-40B4-BE49-F238E27FC236}">
                <a16:creationId xmlns:a16="http://schemas.microsoft.com/office/drawing/2014/main" id="{EC3DF124-A2E7-03E9-FF43-4C75C3701132}"/>
              </a:ext>
            </a:extLst>
          </p:cNvPr>
          <p:cNvGraphicFramePr>
            <a:graphicFrameLocks/>
          </p:cNvGraphicFramePr>
          <p:nvPr>
            <p:extLst>
              <p:ext uri="{D42A27DB-BD31-4B8C-83A1-F6EECF244321}">
                <p14:modId xmlns:p14="http://schemas.microsoft.com/office/powerpoint/2010/main" val="2510990411"/>
              </p:ext>
            </p:extLst>
          </p:nvPr>
        </p:nvGraphicFramePr>
        <p:xfrm>
          <a:off x="684889" y="3140968"/>
          <a:ext cx="4925938" cy="286007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 name="图表 5">
            <a:extLst>
              <a:ext uri="{FF2B5EF4-FFF2-40B4-BE49-F238E27FC236}">
                <a16:creationId xmlns:a16="http://schemas.microsoft.com/office/drawing/2014/main" id="{8AE41B5C-8F1F-ED32-3BC0-79391C767DB6}"/>
              </a:ext>
            </a:extLst>
          </p:cNvPr>
          <p:cNvGraphicFramePr>
            <a:graphicFrameLocks/>
          </p:cNvGraphicFramePr>
          <p:nvPr>
            <p:extLst>
              <p:ext uri="{D42A27DB-BD31-4B8C-83A1-F6EECF244321}">
                <p14:modId xmlns:p14="http://schemas.microsoft.com/office/powerpoint/2010/main" val="3502878414"/>
              </p:ext>
            </p:extLst>
          </p:nvPr>
        </p:nvGraphicFramePr>
        <p:xfrm>
          <a:off x="684888" y="1210349"/>
          <a:ext cx="4925938" cy="1812836"/>
        </p:xfrm>
        <a:graphic>
          <a:graphicData uri="http://schemas.openxmlformats.org/drawingml/2006/chart">
            <c:chart xmlns:c="http://schemas.openxmlformats.org/drawingml/2006/chart" xmlns:r="http://schemas.openxmlformats.org/officeDocument/2006/relationships" r:id="rId6"/>
          </a:graphicData>
        </a:graphic>
      </p:graphicFrame>
      <p:sp>
        <p:nvSpPr>
          <p:cNvPr id="8" name="文本框 7">
            <a:extLst>
              <a:ext uri="{FF2B5EF4-FFF2-40B4-BE49-F238E27FC236}">
                <a16:creationId xmlns:a16="http://schemas.microsoft.com/office/drawing/2014/main" id="{436023A9-3315-D79C-6C2A-83CAF3CD5AE6}"/>
              </a:ext>
            </a:extLst>
          </p:cNvPr>
          <p:cNvSpPr txBox="1"/>
          <p:nvPr/>
        </p:nvSpPr>
        <p:spPr>
          <a:xfrm>
            <a:off x="407368" y="6045884"/>
            <a:ext cx="5610826" cy="430887"/>
          </a:xfrm>
          <a:prstGeom prst="rect">
            <a:avLst/>
          </a:prstGeom>
          <a:noFill/>
        </p:spPr>
        <p:txBody>
          <a:bodyPr wrap="square" rtlCol="0">
            <a:spAutoFit/>
          </a:bodyPr>
          <a:lstStyle/>
          <a:p>
            <a:r>
              <a:rPr lang="zh-CN" altLang="en-US" sz="1100" dirty="0"/>
              <a:t>主要疗效重点：纳入患者皮肤感染</a:t>
            </a:r>
            <a:r>
              <a:rPr lang="en-US" altLang="zh-CN" sz="1100" dirty="0"/>
              <a:t>75cm2</a:t>
            </a:r>
            <a:r>
              <a:rPr lang="zh-CN" altLang="en-US" sz="1100" dirty="0"/>
              <a:t>，用药</a:t>
            </a:r>
            <a:r>
              <a:rPr lang="en-US" altLang="zh-CN" sz="1100" dirty="0"/>
              <a:t>48-72</a:t>
            </a:r>
            <a:r>
              <a:rPr lang="zh-CN" altLang="en-US" sz="1100" dirty="0"/>
              <a:t>小时缓解</a:t>
            </a:r>
            <a:r>
              <a:rPr lang="en-US" altLang="zh-CN" sz="1100" dirty="0"/>
              <a:t>20%</a:t>
            </a:r>
            <a:r>
              <a:rPr lang="zh-CN" altLang="en-US" sz="1100" dirty="0"/>
              <a:t>及以上为反应治愈</a:t>
            </a:r>
            <a:endParaRPr lang="en-US" altLang="zh-CN" sz="1100" dirty="0"/>
          </a:p>
          <a:p>
            <a:r>
              <a:rPr lang="zh-CN" altLang="en-US" sz="1100" dirty="0"/>
              <a:t>次要疗效重点：纳入患者皮肤感染</a:t>
            </a:r>
            <a:r>
              <a:rPr lang="en-US" altLang="zh-CN" sz="1100" dirty="0"/>
              <a:t>75cm2</a:t>
            </a:r>
            <a:r>
              <a:rPr lang="zh-CN" altLang="en-US" sz="1100" dirty="0"/>
              <a:t>，用药结束时患者反应治愈</a:t>
            </a:r>
            <a:endParaRPr lang="en-US" altLang="zh-CN" sz="1100" dirty="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标题 4">
            <a:extLst>
              <a:ext uri="{FF2B5EF4-FFF2-40B4-BE49-F238E27FC236}">
                <a16:creationId xmlns:a16="http://schemas.microsoft.com/office/drawing/2014/main" id="{3E9C3B73-3283-48BC-B2E5-2E61DB0F8881}"/>
              </a:ext>
            </a:extLst>
          </p:cNvPr>
          <p:cNvSpPr txBox="1">
            <a:spLocks/>
          </p:cNvSpPr>
          <p:nvPr/>
        </p:nvSpPr>
        <p:spPr>
          <a:xfrm>
            <a:off x="1078380" y="184535"/>
            <a:ext cx="9001000" cy="558536"/>
          </a:xfrm>
          <a:prstGeom prst="rect">
            <a:avLst/>
          </a:prstGeom>
          <a:noFill/>
        </p:spPr>
        <p:txBody>
          <a:bodyPr/>
          <a:lstStyle>
            <a:lvl1pPr algn="l" defTabSz="914400" rtl="0" eaLnBrk="1" latinLnBrk="0" hangingPunct="1">
              <a:lnSpc>
                <a:spcPct val="100000"/>
              </a:lnSpc>
              <a:spcBef>
                <a:spcPct val="0"/>
              </a:spcBef>
              <a:buNone/>
              <a:defRPr sz="2600" b="1" kern="1200">
                <a:solidFill>
                  <a:schemeClr val="accent1"/>
                </a:solidFill>
                <a:latin typeface="微软雅黑" panose="020B0503020204020204" pitchFamily="34" charset="-122"/>
                <a:ea typeface="微软雅黑" panose="020B0503020204020204" pitchFamily="34" charset="-122"/>
                <a:cs typeface="+mj-cs"/>
              </a:defRPr>
            </a:lvl1pPr>
          </a:lstStyle>
          <a:p>
            <a:r>
              <a:rPr lang="zh-CN" altLang="en-US" sz="2400" dirty="0">
                <a:solidFill>
                  <a:schemeClr val="tx1"/>
                </a:solidFill>
                <a:latin typeface="+mn-ea"/>
              </a:rPr>
              <a:t>多项权威指南推荐使用</a:t>
            </a:r>
            <a:endParaRPr lang="en-US" altLang="zh-CN" sz="2400" dirty="0">
              <a:solidFill>
                <a:schemeClr val="tx1"/>
              </a:solidFill>
              <a:latin typeface="+mn-ea"/>
            </a:endParaRPr>
          </a:p>
        </p:txBody>
      </p:sp>
      <p:graphicFrame>
        <p:nvGraphicFramePr>
          <p:cNvPr id="25" name="表格 24">
            <a:extLst>
              <a:ext uri="{FF2B5EF4-FFF2-40B4-BE49-F238E27FC236}">
                <a16:creationId xmlns:a16="http://schemas.microsoft.com/office/drawing/2014/main" id="{732183DA-35BA-9F29-C830-4E0E3F84377F}"/>
              </a:ext>
            </a:extLst>
          </p:cNvPr>
          <p:cNvGraphicFramePr>
            <a:graphicFrameLocks noGrp="1"/>
          </p:cNvGraphicFramePr>
          <p:nvPr>
            <p:extLst>
              <p:ext uri="{D42A27DB-BD31-4B8C-83A1-F6EECF244321}">
                <p14:modId xmlns:p14="http://schemas.microsoft.com/office/powerpoint/2010/main" val="2919498550"/>
              </p:ext>
            </p:extLst>
          </p:nvPr>
        </p:nvGraphicFramePr>
        <p:xfrm>
          <a:off x="960695" y="1772816"/>
          <a:ext cx="10247873" cy="3528393"/>
        </p:xfrm>
        <a:graphic>
          <a:graphicData uri="http://schemas.openxmlformats.org/drawingml/2006/table">
            <a:tbl>
              <a:tblPr>
                <a:tableStyleId>{10A1B5D5-9B99-4C35-A422-299274C87663}</a:tableStyleId>
              </a:tblPr>
              <a:tblGrid>
                <a:gridCol w="3221541">
                  <a:extLst>
                    <a:ext uri="{9D8B030D-6E8A-4147-A177-3AD203B41FA5}">
                      <a16:colId xmlns:a16="http://schemas.microsoft.com/office/drawing/2014/main" val="3096182429"/>
                    </a:ext>
                  </a:extLst>
                </a:gridCol>
                <a:gridCol w="5358992">
                  <a:extLst>
                    <a:ext uri="{9D8B030D-6E8A-4147-A177-3AD203B41FA5}">
                      <a16:colId xmlns:a16="http://schemas.microsoft.com/office/drawing/2014/main" val="3011523772"/>
                    </a:ext>
                  </a:extLst>
                </a:gridCol>
                <a:gridCol w="1667340">
                  <a:extLst>
                    <a:ext uri="{9D8B030D-6E8A-4147-A177-3AD203B41FA5}">
                      <a16:colId xmlns:a16="http://schemas.microsoft.com/office/drawing/2014/main" val="1685206350"/>
                    </a:ext>
                  </a:extLst>
                </a:gridCol>
              </a:tblGrid>
              <a:tr h="642823">
                <a:tc>
                  <a:txBody>
                    <a:bodyPr/>
                    <a:lstStyle/>
                    <a:p>
                      <a:pPr algn="ctr" rtl="0" fontAlgn="ctr">
                        <a:lnSpc>
                          <a:spcPct val="150000"/>
                        </a:lnSpc>
                      </a:pPr>
                      <a:r>
                        <a:rPr lang="zh-CN" altLang="en-US" sz="1800" b="1" u="none" strike="noStrike" dirty="0">
                          <a:solidFill>
                            <a:srgbClr val="000000"/>
                          </a:solidFill>
                          <a:effectLst/>
                        </a:rPr>
                        <a:t>指南</a:t>
                      </a:r>
                      <a:r>
                        <a:rPr lang="en-US" altLang="zh-CN" sz="1800" b="1" u="none" strike="noStrike" dirty="0">
                          <a:solidFill>
                            <a:srgbClr val="000000"/>
                          </a:solidFill>
                          <a:effectLst/>
                        </a:rPr>
                        <a:t>/</a:t>
                      </a:r>
                      <a:r>
                        <a:rPr lang="zh-CN" altLang="en-US" sz="1800" b="1" u="none" strike="noStrike" dirty="0">
                          <a:solidFill>
                            <a:srgbClr val="000000"/>
                          </a:solidFill>
                          <a:effectLst/>
                        </a:rPr>
                        <a:t>共识</a:t>
                      </a:r>
                      <a:endParaRPr lang="zh-CN" altLang="en-US" sz="1800" b="1" i="0" u="none" strike="noStrike" dirty="0">
                        <a:solidFill>
                          <a:srgbClr val="000000"/>
                        </a:solidFill>
                        <a:effectLst/>
                        <a:latin typeface="+mn-ea"/>
                        <a:ea typeface="+mn-ea"/>
                      </a:endParaRPr>
                    </a:p>
                  </a:txBody>
                  <a:tcPr marL="6350" marR="6350" marT="6350" marB="0" anchor="ctr"/>
                </a:tc>
                <a:tc>
                  <a:txBody>
                    <a:bodyPr/>
                    <a:lstStyle/>
                    <a:p>
                      <a:pPr algn="ctr" rtl="0" fontAlgn="ctr">
                        <a:lnSpc>
                          <a:spcPct val="150000"/>
                        </a:lnSpc>
                      </a:pPr>
                      <a:r>
                        <a:rPr lang="zh-CN" altLang="en-US" sz="1800" b="1" u="none" strike="noStrike" dirty="0">
                          <a:effectLst/>
                        </a:rPr>
                        <a:t>名称</a:t>
                      </a:r>
                      <a:endParaRPr lang="zh-CN" altLang="en-US" sz="1800" b="1" i="0" u="none" strike="noStrike" dirty="0">
                        <a:solidFill>
                          <a:srgbClr val="000000"/>
                        </a:solidFill>
                        <a:effectLst/>
                        <a:latin typeface="+mn-ea"/>
                        <a:ea typeface="+mn-ea"/>
                      </a:endParaRPr>
                    </a:p>
                  </a:txBody>
                  <a:tcPr marL="6350" marR="6350" marT="6350" marB="0" anchor="ctr"/>
                </a:tc>
                <a:tc>
                  <a:txBody>
                    <a:bodyPr/>
                    <a:lstStyle/>
                    <a:p>
                      <a:pPr algn="ctr" rtl="0" fontAlgn="ctr">
                        <a:lnSpc>
                          <a:spcPct val="150000"/>
                        </a:lnSpc>
                      </a:pPr>
                      <a:r>
                        <a:rPr lang="zh-CN" altLang="en-US" sz="1800" b="1" u="none" strike="noStrike" dirty="0">
                          <a:effectLst/>
                        </a:rPr>
                        <a:t>推荐力度</a:t>
                      </a:r>
                      <a:endParaRPr lang="zh-CN" altLang="en-US" sz="1800" b="1" i="0" u="none" strike="noStrike" dirty="0">
                        <a:solidFill>
                          <a:srgbClr val="000000"/>
                        </a:solidFill>
                        <a:effectLst/>
                        <a:latin typeface="+mn-ea"/>
                        <a:ea typeface="+mn-ea"/>
                      </a:endParaRPr>
                    </a:p>
                  </a:txBody>
                  <a:tcPr marL="6350" marR="6350" marT="6350" marB="0" anchor="ctr"/>
                </a:tc>
                <a:extLst>
                  <a:ext uri="{0D108BD9-81ED-4DB2-BD59-A6C34878D82A}">
                    <a16:rowId xmlns:a16="http://schemas.microsoft.com/office/drawing/2014/main" val="1666637369"/>
                  </a:ext>
                </a:extLst>
              </a:tr>
              <a:tr h="1442785">
                <a:tc>
                  <a:txBody>
                    <a:bodyPr/>
                    <a:lstStyle/>
                    <a:p>
                      <a:pPr marL="0" algn="ctr" defTabSz="914400" rtl="0" eaLnBrk="1" fontAlgn="ctr" latinLnBrk="0" hangingPunct="1">
                        <a:lnSpc>
                          <a:spcPct val="150000"/>
                        </a:lnSpc>
                      </a:pPr>
                      <a:endParaRPr lang="en-US" altLang="zh-CN" sz="1600" b="1" u="none" strike="noStrike" kern="1200" dirty="0">
                        <a:solidFill>
                          <a:schemeClr val="tx1"/>
                        </a:solidFill>
                        <a:effectLst/>
                        <a:latin typeface="+mn-ea"/>
                        <a:ea typeface="+mn-ea"/>
                        <a:cs typeface="+mn-cs"/>
                      </a:endParaRPr>
                    </a:p>
                  </a:txBody>
                  <a:tcPr marL="6350" marR="6350" marT="6350" marB="0" anchor="ctr"/>
                </a:tc>
                <a:tc>
                  <a:txBody>
                    <a:bodyPr/>
                    <a:lstStyle/>
                    <a:p>
                      <a:pPr marL="0" algn="ctr" defTabSz="914400" rtl="0" eaLnBrk="1" fontAlgn="ctr" latinLnBrk="0" hangingPunct="1">
                        <a:lnSpc>
                          <a:spcPct val="150000"/>
                        </a:lnSpc>
                      </a:pPr>
                      <a:r>
                        <a:rPr lang="zh-CN" altLang="en-US" sz="1600" b="1" u="none" strike="noStrike" kern="1200" dirty="0">
                          <a:solidFill>
                            <a:schemeClr val="tx1"/>
                          </a:solidFill>
                          <a:effectLst/>
                        </a:rPr>
                        <a:t>美国外科感染学会</a:t>
                      </a:r>
                      <a:endParaRPr lang="en-US" altLang="zh-CN" sz="1600" b="1" u="none" strike="noStrike" kern="1200" dirty="0">
                        <a:solidFill>
                          <a:schemeClr val="tx1"/>
                        </a:solidFill>
                        <a:effectLst/>
                      </a:endParaRPr>
                    </a:p>
                    <a:p>
                      <a:pPr marL="0" algn="ctr" defTabSz="914400" rtl="0" eaLnBrk="1" fontAlgn="ctr" latinLnBrk="0" hangingPunct="1">
                        <a:lnSpc>
                          <a:spcPct val="150000"/>
                        </a:lnSpc>
                      </a:pPr>
                      <a:r>
                        <a:rPr lang="en-US" altLang="zh-CN" sz="1600" b="1" u="none" strike="noStrike" kern="1200" dirty="0">
                          <a:solidFill>
                            <a:schemeClr val="tx1"/>
                          </a:solidFill>
                          <a:effectLst/>
                        </a:rPr>
                        <a:t>《</a:t>
                      </a:r>
                      <a:r>
                        <a:rPr lang="zh-CN" altLang="en-US" sz="1600" b="1" u="none" strike="noStrike" kern="1200" dirty="0">
                          <a:solidFill>
                            <a:schemeClr val="tx1"/>
                          </a:solidFill>
                          <a:effectLst/>
                        </a:rPr>
                        <a:t>复杂皮肤和软组织感染的管理指南（</a:t>
                      </a:r>
                      <a:r>
                        <a:rPr lang="en-US" altLang="zh-CN" sz="1600" b="1" u="none" strike="noStrike" kern="1200" dirty="0">
                          <a:solidFill>
                            <a:schemeClr val="tx1"/>
                          </a:solidFill>
                          <a:effectLst/>
                        </a:rPr>
                        <a:t>2020</a:t>
                      </a:r>
                      <a:r>
                        <a:rPr lang="zh-CN" altLang="en-US" sz="1600" b="1" u="none" strike="noStrike" kern="1200" dirty="0">
                          <a:solidFill>
                            <a:schemeClr val="tx1"/>
                          </a:solidFill>
                          <a:effectLst/>
                        </a:rPr>
                        <a:t>版）</a:t>
                      </a:r>
                      <a:r>
                        <a:rPr lang="en-US" altLang="zh-CN" sz="1600" b="1" u="none" strike="noStrike" kern="1200" dirty="0">
                          <a:solidFill>
                            <a:schemeClr val="tx1"/>
                          </a:solidFill>
                          <a:effectLst/>
                        </a:rPr>
                        <a:t>》</a:t>
                      </a:r>
                      <a:endParaRPr lang="en-US" altLang="zh-CN" sz="1600" b="1" u="none" strike="noStrike" kern="1200" dirty="0">
                        <a:solidFill>
                          <a:schemeClr val="tx1"/>
                        </a:solidFill>
                        <a:effectLst/>
                        <a:latin typeface="+mn-ea"/>
                        <a:ea typeface="+mn-ea"/>
                        <a:cs typeface="+mn-cs"/>
                      </a:endParaRPr>
                    </a:p>
                  </a:txBody>
                  <a:tcPr marL="6350" marR="6350" marT="6350" marB="0" anchor="ctr"/>
                </a:tc>
                <a:tc>
                  <a:txBody>
                    <a:bodyPr/>
                    <a:lstStyle/>
                    <a:p>
                      <a:pPr algn="ctr" rtl="0" fontAlgn="ctr">
                        <a:lnSpc>
                          <a:spcPct val="150000"/>
                        </a:lnSpc>
                      </a:pPr>
                      <a:r>
                        <a:rPr lang="zh-CN" altLang="en-US" sz="1400" b="1" u="none" strike="noStrike" kern="1200" dirty="0">
                          <a:solidFill>
                            <a:srgbClr val="FF0000"/>
                          </a:solidFill>
                          <a:effectLst/>
                        </a:rPr>
                        <a:t>推荐级别</a:t>
                      </a:r>
                      <a:r>
                        <a:rPr lang="en-US" altLang="zh-CN" sz="1400" b="1" u="none" strike="noStrike" kern="1200" dirty="0">
                          <a:solidFill>
                            <a:srgbClr val="FF0000"/>
                          </a:solidFill>
                          <a:effectLst/>
                        </a:rPr>
                        <a:t>Ⅰ A</a:t>
                      </a:r>
                      <a:endParaRPr lang="zh-CN" altLang="en-US" sz="1400" b="1" u="none" strike="noStrike" kern="1200" dirty="0">
                        <a:solidFill>
                          <a:srgbClr val="FF0000"/>
                        </a:solidFill>
                        <a:effectLst/>
                        <a:latin typeface="+mn-ea"/>
                        <a:ea typeface="+mn-ea"/>
                        <a:cs typeface="+mn-cs"/>
                      </a:endParaRPr>
                    </a:p>
                  </a:txBody>
                  <a:tcPr marL="6350" marR="6350" marT="6350" marB="0" anchor="ctr"/>
                </a:tc>
                <a:extLst>
                  <a:ext uri="{0D108BD9-81ED-4DB2-BD59-A6C34878D82A}">
                    <a16:rowId xmlns:a16="http://schemas.microsoft.com/office/drawing/2014/main" val="828647751"/>
                  </a:ext>
                </a:extLst>
              </a:tr>
              <a:tr h="1442785">
                <a:tc>
                  <a:txBody>
                    <a:bodyPr/>
                    <a:lstStyle/>
                    <a:p>
                      <a:pPr algn="ctr" rtl="0" fontAlgn="ctr">
                        <a:lnSpc>
                          <a:spcPct val="150000"/>
                        </a:lnSpc>
                      </a:pPr>
                      <a:endParaRPr lang="en-US" altLang="zh-CN" sz="1600" b="1" u="none" strike="noStrike" kern="1200" dirty="0">
                        <a:solidFill>
                          <a:schemeClr val="tx1"/>
                        </a:solidFill>
                        <a:effectLst/>
                        <a:latin typeface="+mn-ea"/>
                        <a:ea typeface="+mn-ea"/>
                        <a:cs typeface="+mn-cs"/>
                      </a:endParaRPr>
                    </a:p>
                  </a:txBody>
                  <a:tcPr marL="6350" marR="6350" marT="6350" marB="0" anchor="ctr"/>
                </a:tc>
                <a:tc>
                  <a:txBody>
                    <a:bodyPr/>
                    <a:lstStyle/>
                    <a:p>
                      <a:pPr algn="ctr" rtl="0" fontAlgn="ctr">
                        <a:lnSpc>
                          <a:spcPct val="150000"/>
                        </a:lnSpc>
                      </a:pPr>
                      <a:r>
                        <a:rPr lang="en-US" altLang="zh-CN" sz="1600" b="1" u="none" strike="noStrike" kern="1200" dirty="0">
                          <a:solidFill>
                            <a:schemeClr val="tx1"/>
                          </a:solidFill>
                          <a:effectLst/>
                        </a:rPr>
                        <a:t>2018WSES/SIS-E</a:t>
                      </a:r>
                      <a:r>
                        <a:rPr lang="zh-CN" altLang="en-US" sz="1600" b="1" u="none" strike="noStrike" kern="1200" dirty="0">
                          <a:solidFill>
                            <a:schemeClr val="tx1"/>
                          </a:solidFill>
                          <a:effectLst/>
                        </a:rPr>
                        <a:t>世界急诊外科学会</a:t>
                      </a:r>
                      <a:r>
                        <a:rPr lang="en-US" altLang="zh-CN" sz="1600" b="1" u="none" strike="noStrike" kern="1200" dirty="0">
                          <a:solidFill>
                            <a:schemeClr val="tx1"/>
                          </a:solidFill>
                          <a:effectLst/>
                        </a:rPr>
                        <a:t>/</a:t>
                      </a:r>
                      <a:r>
                        <a:rPr lang="zh-CN" altLang="en-US" sz="1600" b="1" u="none" strike="noStrike" kern="1200" dirty="0">
                          <a:solidFill>
                            <a:schemeClr val="tx1"/>
                          </a:solidFill>
                          <a:effectLst/>
                        </a:rPr>
                        <a:t>欧洲外科感染学会</a:t>
                      </a:r>
                      <a:endParaRPr lang="en-US" altLang="zh-CN" sz="1600" b="1" u="none" strike="noStrike" kern="1200" dirty="0">
                        <a:solidFill>
                          <a:schemeClr val="tx1"/>
                        </a:solidFill>
                        <a:effectLst/>
                      </a:endParaRPr>
                    </a:p>
                    <a:p>
                      <a:pPr algn="ctr" rtl="0" fontAlgn="ctr">
                        <a:lnSpc>
                          <a:spcPct val="150000"/>
                        </a:lnSpc>
                      </a:pPr>
                      <a:r>
                        <a:rPr lang="en-US" altLang="zh-CN" sz="1600" b="1" u="none" strike="noStrike" kern="1200" dirty="0">
                          <a:solidFill>
                            <a:schemeClr val="tx1"/>
                          </a:solidFill>
                          <a:effectLst/>
                        </a:rPr>
                        <a:t>《</a:t>
                      </a:r>
                      <a:r>
                        <a:rPr lang="zh-CN" altLang="en-US" sz="1600" b="1" u="none" strike="noStrike" kern="1200" dirty="0">
                          <a:solidFill>
                            <a:schemeClr val="tx1"/>
                          </a:solidFill>
                          <a:effectLst/>
                        </a:rPr>
                        <a:t>皮肤和软组织感染的管理共识</a:t>
                      </a:r>
                      <a:r>
                        <a:rPr lang="en-US" altLang="zh-CN" sz="1600" b="1" u="none" strike="noStrike" kern="1200" dirty="0">
                          <a:solidFill>
                            <a:schemeClr val="tx1"/>
                          </a:solidFill>
                          <a:effectLst/>
                        </a:rPr>
                        <a:t>》</a:t>
                      </a:r>
                      <a:endParaRPr lang="en-US" altLang="zh-CN" sz="1600" b="1" u="none" strike="noStrike" kern="1200" dirty="0">
                        <a:solidFill>
                          <a:schemeClr val="tx1"/>
                        </a:solidFill>
                        <a:effectLst/>
                        <a:latin typeface="+mn-ea"/>
                        <a:ea typeface="+mn-ea"/>
                        <a:cs typeface="+mn-cs"/>
                      </a:endParaRPr>
                    </a:p>
                  </a:txBody>
                  <a:tcPr marL="6350" marR="6350" marT="6350" marB="0" anchor="ctr"/>
                </a:tc>
                <a:tc>
                  <a:txBody>
                    <a:bodyPr/>
                    <a:lstStyle/>
                    <a:p>
                      <a:pPr algn="ctr" rtl="0" fontAlgn="ctr">
                        <a:lnSpc>
                          <a:spcPct val="150000"/>
                        </a:lnSpc>
                      </a:pPr>
                      <a:r>
                        <a:rPr lang="zh-CN" altLang="en-US" sz="1400" b="1" u="none" strike="noStrike" dirty="0">
                          <a:solidFill>
                            <a:srgbClr val="FF0000"/>
                          </a:solidFill>
                          <a:effectLst/>
                        </a:rPr>
                        <a:t>推荐级别</a:t>
                      </a:r>
                      <a:r>
                        <a:rPr lang="en-US" altLang="zh-CN" sz="1400" b="1" u="none" strike="noStrike" dirty="0">
                          <a:solidFill>
                            <a:srgbClr val="FF0000"/>
                          </a:solidFill>
                          <a:effectLst/>
                        </a:rPr>
                        <a:t>Ⅰ A</a:t>
                      </a:r>
                      <a:endParaRPr lang="zh-CN" altLang="en-US" sz="1400" b="1" i="0" u="none" strike="noStrike" dirty="0">
                        <a:solidFill>
                          <a:srgbClr val="FF0000"/>
                        </a:solidFill>
                        <a:effectLst/>
                        <a:latin typeface="+mn-ea"/>
                        <a:ea typeface="+mn-ea"/>
                      </a:endParaRPr>
                    </a:p>
                  </a:txBody>
                  <a:tcPr marL="6350" marR="6350" marT="6350" marB="0" anchor="ctr"/>
                </a:tc>
                <a:extLst>
                  <a:ext uri="{0D108BD9-81ED-4DB2-BD59-A6C34878D82A}">
                    <a16:rowId xmlns:a16="http://schemas.microsoft.com/office/drawing/2014/main" val="2808605007"/>
                  </a:ext>
                </a:extLst>
              </a:tr>
            </a:tbl>
          </a:graphicData>
        </a:graphic>
      </p:graphicFrame>
      <p:sp>
        <p:nvSpPr>
          <p:cNvPr id="26" name="文本框 25">
            <a:extLst>
              <a:ext uri="{FF2B5EF4-FFF2-40B4-BE49-F238E27FC236}">
                <a16:creationId xmlns:a16="http://schemas.microsoft.com/office/drawing/2014/main" id="{3753BDA2-183C-82BF-DA22-A2151F54F567}"/>
              </a:ext>
            </a:extLst>
          </p:cNvPr>
          <p:cNvSpPr txBox="1"/>
          <p:nvPr/>
        </p:nvSpPr>
        <p:spPr>
          <a:xfrm>
            <a:off x="119336" y="6564835"/>
            <a:ext cx="10585176" cy="253916"/>
          </a:xfrm>
          <a:prstGeom prst="rect">
            <a:avLst/>
          </a:prstGeom>
          <a:noFill/>
        </p:spPr>
        <p:txBody>
          <a:bodyPr wrap="square" rtlCol="0">
            <a:spAutoFit/>
          </a:bodyPr>
          <a:lstStyle/>
          <a:p>
            <a:r>
              <a:rPr lang="en-US" altLang="zh-CN" sz="1050" dirty="0">
                <a:solidFill>
                  <a:srgbClr val="000000"/>
                </a:solidFill>
                <a:latin typeface="MicrosoftYaHei"/>
              </a:rPr>
              <a:t>1</a:t>
            </a:r>
            <a:r>
              <a:rPr lang="en-US" altLang="zh-CN" sz="1050" b="0" i="0" dirty="0">
                <a:solidFill>
                  <a:srgbClr val="000000"/>
                </a:solidFill>
                <a:effectLst/>
                <a:latin typeface="MicrosoftYaHei"/>
              </a:rPr>
              <a:t>.</a:t>
            </a:r>
            <a:r>
              <a:rPr lang="zh-CN" altLang="en-US" sz="1050" b="0" i="0" dirty="0">
                <a:solidFill>
                  <a:srgbClr val="000000"/>
                </a:solidFill>
                <a:effectLst/>
                <a:latin typeface="MicrosoftYaHei"/>
              </a:rPr>
              <a:t>美国外科感染学会复杂皮肤和软组织感染的管理指南     </a:t>
            </a:r>
            <a:r>
              <a:rPr lang="en-US" altLang="zh-CN" sz="1050" dirty="0">
                <a:solidFill>
                  <a:srgbClr val="000000"/>
                </a:solidFill>
                <a:latin typeface="ArialMT"/>
              </a:rPr>
              <a:t>2</a:t>
            </a:r>
            <a:r>
              <a:rPr lang="en-US" altLang="zh-CN" sz="1050" b="0" i="0" dirty="0">
                <a:solidFill>
                  <a:srgbClr val="000000"/>
                </a:solidFill>
                <a:effectLst/>
                <a:latin typeface="ArialMT"/>
              </a:rPr>
              <a:t>.</a:t>
            </a:r>
            <a:r>
              <a:rPr lang="zh-CN" altLang="en-US" sz="1050" b="0" i="0" dirty="0">
                <a:solidFill>
                  <a:srgbClr val="000000"/>
                </a:solidFill>
                <a:effectLst/>
                <a:latin typeface="MicrosoftYaHei"/>
              </a:rPr>
              <a:t>世界急诊外科学会皮肤和软组织感染的管理共识</a:t>
            </a:r>
            <a:r>
              <a:rPr lang="en-US" altLang="zh-CN" sz="1050" b="0" i="0" dirty="0">
                <a:solidFill>
                  <a:srgbClr val="000000"/>
                </a:solidFill>
                <a:effectLst/>
                <a:latin typeface="MicrosoftYaHei"/>
              </a:rPr>
              <a:t> </a:t>
            </a:r>
            <a:endParaRPr lang="zh-CN" altLang="en-US" sz="1050" dirty="0">
              <a:solidFill>
                <a:schemeClr val="tx1">
                  <a:lumMod val="75000"/>
                  <a:lumOff val="25000"/>
                </a:schemeClr>
              </a:solidFill>
              <a:latin typeface="+mn-ea"/>
            </a:endParaRPr>
          </a:p>
        </p:txBody>
      </p:sp>
      <p:sp>
        <p:nvSpPr>
          <p:cNvPr id="3" name="矩形 2">
            <a:extLst>
              <a:ext uri="{FF2B5EF4-FFF2-40B4-BE49-F238E27FC236}">
                <a16:creationId xmlns:a16="http://schemas.microsoft.com/office/drawing/2014/main" id="{7E7C4363-1BAB-2664-6AB1-B13BEB84B67A}"/>
              </a:ext>
            </a:extLst>
          </p:cNvPr>
          <p:cNvSpPr/>
          <p:nvPr/>
        </p:nvSpPr>
        <p:spPr>
          <a:xfrm>
            <a:off x="0" y="185443"/>
            <a:ext cx="1091444" cy="556721"/>
          </a:xfrm>
          <a:prstGeom prst="rect">
            <a:avLst/>
          </a:prstGeom>
          <a:solidFill>
            <a:srgbClr val="3858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bg1"/>
                </a:solidFill>
                <a:latin typeface="+mn-ea"/>
              </a:rPr>
              <a:t>有效性</a:t>
            </a:r>
            <a:r>
              <a:rPr lang="en-US" altLang="zh-CN" sz="1600" b="1" dirty="0">
                <a:solidFill>
                  <a:schemeClr val="bg1"/>
                </a:solidFill>
                <a:latin typeface="+mn-ea"/>
              </a:rPr>
              <a:t>2/2</a:t>
            </a:r>
            <a:endParaRPr lang="zh-CN" altLang="en-US" sz="1600" b="1" dirty="0">
              <a:solidFill>
                <a:schemeClr val="bg1"/>
              </a:solidFill>
              <a:latin typeface="+mn-ea"/>
            </a:endParaRPr>
          </a:p>
        </p:txBody>
      </p:sp>
      <p:sp>
        <p:nvSpPr>
          <p:cNvPr id="2" name="文本框 1">
            <a:extLst>
              <a:ext uri="{FF2B5EF4-FFF2-40B4-BE49-F238E27FC236}">
                <a16:creationId xmlns:a16="http://schemas.microsoft.com/office/drawing/2014/main" id="{F71192D0-E726-2DC5-108D-EB5ACE74990F}"/>
              </a:ext>
            </a:extLst>
          </p:cNvPr>
          <p:cNvSpPr txBox="1"/>
          <p:nvPr/>
        </p:nvSpPr>
        <p:spPr>
          <a:xfrm>
            <a:off x="11064552" y="6309320"/>
            <a:ext cx="648072" cy="307777"/>
          </a:xfrm>
          <a:prstGeom prst="rect">
            <a:avLst/>
          </a:prstGeom>
          <a:noFill/>
        </p:spPr>
        <p:txBody>
          <a:bodyPr wrap="square" rtlCol="0">
            <a:spAutoFit/>
          </a:bodyPr>
          <a:lstStyle/>
          <a:p>
            <a:r>
              <a:rPr lang="en-US" altLang="zh-CN" sz="1400" dirty="0"/>
              <a:t>6/9</a:t>
            </a:r>
            <a:endParaRPr lang="zh-CN" altLang="en-US" sz="1400" dirty="0"/>
          </a:p>
        </p:txBody>
      </p:sp>
      <p:pic>
        <p:nvPicPr>
          <p:cNvPr id="5" name="图片 4">
            <a:extLst>
              <a:ext uri="{FF2B5EF4-FFF2-40B4-BE49-F238E27FC236}">
                <a16:creationId xmlns:a16="http://schemas.microsoft.com/office/drawing/2014/main" id="{EB2FE8DB-AD20-7CB7-2A36-04D22341D3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9456" y="2680633"/>
            <a:ext cx="2913968" cy="720080"/>
          </a:xfrm>
          <a:prstGeom prst="rect">
            <a:avLst/>
          </a:prstGeom>
          <a:ln>
            <a:noFill/>
          </a:ln>
          <a:effectLst>
            <a:outerShdw blurRad="292100" dist="139700" dir="2700000" algn="tl" rotWithShape="0">
              <a:srgbClr val="333333">
                <a:alpha val="65000"/>
              </a:srgbClr>
            </a:outerShdw>
          </a:effectLst>
        </p:spPr>
      </p:pic>
      <p:pic>
        <p:nvPicPr>
          <p:cNvPr id="7" name="图片 6">
            <a:extLst>
              <a:ext uri="{FF2B5EF4-FFF2-40B4-BE49-F238E27FC236}">
                <a16:creationId xmlns:a16="http://schemas.microsoft.com/office/drawing/2014/main" id="{7FA4C0C5-8397-7C49-6DF2-E561672D8E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40339" y="4005064"/>
            <a:ext cx="2632201" cy="117624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713855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文本框 64">
            <a:extLst>
              <a:ext uri="{FF2B5EF4-FFF2-40B4-BE49-F238E27FC236}">
                <a16:creationId xmlns:a16="http://schemas.microsoft.com/office/drawing/2014/main" id="{F2D80362-994B-42E6-9829-DA5325B86FBD}"/>
              </a:ext>
            </a:extLst>
          </p:cNvPr>
          <p:cNvSpPr txBox="1"/>
          <p:nvPr/>
        </p:nvSpPr>
        <p:spPr>
          <a:xfrm>
            <a:off x="230818" y="6606578"/>
            <a:ext cx="11430543" cy="415498"/>
          </a:xfrm>
          <a:prstGeom prst="rect">
            <a:avLst/>
          </a:prstGeom>
          <a:noFill/>
        </p:spPr>
        <p:txBody>
          <a:bodyPr wrap="square" rtlCol="0">
            <a:spAutoFit/>
          </a:bodyPr>
          <a:lstStyle/>
          <a:p>
            <a:r>
              <a:rPr lang="en-US" altLang="zh-CN" sz="1050" dirty="0">
                <a:solidFill>
                  <a:srgbClr val="000000"/>
                </a:solidFill>
                <a:latin typeface="MicrosoftYaHei"/>
              </a:rPr>
              <a:t>1. </a:t>
            </a:r>
            <a:r>
              <a:rPr lang="zh-CN" altLang="en-US" sz="1050" dirty="0">
                <a:solidFill>
                  <a:srgbClr val="000000"/>
                </a:solidFill>
                <a:latin typeface="MicrosoftYaHei"/>
              </a:rPr>
              <a:t>特地唑胺片说明书   </a:t>
            </a:r>
            <a:r>
              <a:rPr lang="en-US" altLang="zh-CN" sz="1050" dirty="0">
                <a:solidFill>
                  <a:srgbClr val="000000"/>
                </a:solidFill>
                <a:latin typeface="MicrosoftYaHei"/>
              </a:rPr>
              <a:t>2.  </a:t>
            </a:r>
            <a:r>
              <a:rPr lang="zh-CN" altLang="en-US" sz="1050" dirty="0">
                <a:solidFill>
                  <a:srgbClr val="000000"/>
                </a:solidFill>
                <a:latin typeface="MicrosoftYaHei"/>
              </a:rPr>
              <a:t>利奈唑胺 </a:t>
            </a:r>
            <a:r>
              <a:rPr lang="en-US" altLang="zh-CN" sz="1050" dirty="0">
                <a:solidFill>
                  <a:srgbClr val="000000"/>
                </a:solidFill>
                <a:latin typeface="MicrosoftYaHei"/>
              </a:rPr>
              <a:t>3.</a:t>
            </a:r>
            <a:r>
              <a:rPr lang="en-US" altLang="zh-CN" sz="1050" b="0" i="0" dirty="0">
                <a:solidFill>
                  <a:srgbClr val="212121"/>
                </a:solidFill>
                <a:effectLst/>
                <a:latin typeface="BlinkMacSystemFont"/>
              </a:rPr>
              <a:t> </a:t>
            </a:r>
            <a:r>
              <a:rPr lang="en-US" altLang="zh-CN" sz="1050" b="0" i="0" dirty="0" err="1">
                <a:solidFill>
                  <a:srgbClr val="212121"/>
                </a:solidFill>
                <a:effectLst/>
                <a:latin typeface="BlinkMacSystemFont"/>
              </a:rPr>
              <a:t>Shorr</a:t>
            </a:r>
            <a:r>
              <a:rPr lang="en-US" altLang="zh-CN" sz="1050" b="0" i="0" dirty="0">
                <a:solidFill>
                  <a:srgbClr val="212121"/>
                </a:solidFill>
                <a:effectLst/>
                <a:latin typeface="BlinkMacSystemFont"/>
              </a:rPr>
              <a:t> AF, </a:t>
            </a:r>
            <a:r>
              <a:rPr lang="en-US" altLang="zh-CN" sz="1050" b="0" i="0" dirty="0" err="1">
                <a:solidFill>
                  <a:srgbClr val="212121"/>
                </a:solidFill>
                <a:effectLst/>
                <a:latin typeface="BlinkMacSystemFont"/>
              </a:rPr>
              <a:t>Lodise</a:t>
            </a:r>
            <a:r>
              <a:rPr lang="en-US" altLang="zh-CN" sz="1050" b="0" i="0" dirty="0">
                <a:solidFill>
                  <a:srgbClr val="212121"/>
                </a:solidFill>
                <a:effectLst/>
                <a:latin typeface="BlinkMacSystemFont"/>
              </a:rPr>
              <a:t> TP. et</a:t>
            </a:r>
            <a:r>
              <a:rPr lang="en-US" altLang="zh-CN" sz="1050" dirty="0">
                <a:solidFill>
                  <a:srgbClr val="212121"/>
                </a:solidFill>
                <a:latin typeface="BlinkMacSystemFont"/>
              </a:rPr>
              <a:t> </a:t>
            </a:r>
            <a:r>
              <a:rPr lang="en-US" altLang="zh-CN" sz="1050" dirty="0" err="1">
                <a:solidFill>
                  <a:srgbClr val="212121"/>
                </a:solidFill>
                <a:latin typeface="BlinkMacSystemFont"/>
              </a:rPr>
              <a:t>al.</a:t>
            </a:r>
            <a:r>
              <a:rPr lang="en-US" altLang="zh-CN" sz="1050" b="0" i="0" dirty="0" err="1">
                <a:solidFill>
                  <a:srgbClr val="212121"/>
                </a:solidFill>
                <a:effectLst/>
                <a:latin typeface="BlinkMacSystemFont"/>
              </a:rPr>
              <a:t>Analysis</a:t>
            </a:r>
            <a:r>
              <a:rPr lang="en-US" altLang="zh-CN" sz="1050" b="0" i="0" dirty="0">
                <a:solidFill>
                  <a:srgbClr val="212121"/>
                </a:solidFill>
                <a:effectLst/>
                <a:latin typeface="BlinkMacSystemFont"/>
              </a:rPr>
              <a:t> of the. </a:t>
            </a:r>
            <a:r>
              <a:rPr lang="en-US" altLang="zh-CN" sz="1050" b="0" i="0" dirty="0" err="1">
                <a:solidFill>
                  <a:srgbClr val="212121"/>
                </a:solidFill>
                <a:effectLst/>
                <a:latin typeface="BlinkMacSystemFont"/>
              </a:rPr>
              <a:t>Antimicrob</a:t>
            </a:r>
            <a:r>
              <a:rPr lang="en-US" altLang="zh-CN" sz="1050" b="0" i="0" dirty="0">
                <a:solidFill>
                  <a:srgbClr val="212121"/>
                </a:solidFill>
                <a:effectLst/>
                <a:latin typeface="BlinkMacSystemFont"/>
              </a:rPr>
              <a:t> Agents </a:t>
            </a:r>
            <a:r>
              <a:rPr lang="en-US" altLang="zh-CN" sz="1050" b="0" i="0" dirty="0" err="1">
                <a:solidFill>
                  <a:srgbClr val="212121"/>
                </a:solidFill>
                <a:effectLst/>
                <a:latin typeface="BlinkMacSystemFont"/>
              </a:rPr>
              <a:t>Chemother</a:t>
            </a:r>
            <a:r>
              <a:rPr lang="en-US" altLang="zh-CN" sz="1050" b="0" i="0" dirty="0">
                <a:solidFill>
                  <a:srgbClr val="212121"/>
                </a:solidFill>
                <a:effectLst/>
                <a:latin typeface="BlinkMacSystemFont"/>
              </a:rPr>
              <a:t>. 2015 Feb;59(2):864-71</a:t>
            </a:r>
            <a:endParaRPr lang="zh-CN" altLang="en-US" sz="1050" dirty="0"/>
          </a:p>
          <a:p>
            <a:endParaRPr lang="zh-CN" altLang="en-US" sz="1050" dirty="0">
              <a:solidFill>
                <a:srgbClr val="000000"/>
              </a:solidFill>
              <a:latin typeface="MicrosoftYaHei"/>
            </a:endParaRPr>
          </a:p>
        </p:txBody>
      </p:sp>
      <p:sp>
        <p:nvSpPr>
          <p:cNvPr id="16" name="矩形 15">
            <a:extLst>
              <a:ext uri="{FF2B5EF4-FFF2-40B4-BE49-F238E27FC236}">
                <a16:creationId xmlns:a16="http://schemas.microsoft.com/office/drawing/2014/main" id="{541CBC0A-DE62-4EE3-89F4-750D936F08B7}"/>
              </a:ext>
            </a:extLst>
          </p:cNvPr>
          <p:cNvSpPr/>
          <p:nvPr/>
        </p:nvSpPr>
        <p:spPr>
          <a:xfrm>
            <a:off x="0" y="185443"/>
            <a:ext cx="1091444" cy="556721"/>
          </a:xfrm>
          <a:prstGeom prst="rect">
            <a:avLst/>
          </a:prstGeom>
          <a:solidFill>
            <a:srgbClr val="3858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bg1"/>
                </a:solidFill>
                <a:latin typeface="+mn-ea"/>
              </a:rPr>
              <a:t>安全性</a:t>
            </a:r>
            <a:endParaRPr lang="en-US" altLang="zh-CN" sz="1600" b="1" dirty="0">
              <a:solidFill>
                <a:schemeClr val="bg1"/>
              </a:solidFill>
              <a:latin typeface="+mn-ea"/>
            </a:endParaRPr>
          </a:p>
        </p:txBody>
      </p:sp>
      <p:sp>
        <p:nvSpPr>
          <p:cNvPr id="17" name="标题 4">
            <a:extLst>
              <a:ext uri="{FF2B5EF4-FFF2-40B4-BE49-F238E27FC236}">
                <a16:creationId xmlns:a16="http://schemas.microsoft.com/office/drawing/2014/main" id="{3E9C3B73-3283-48BC-B2E5-2E61DB0F8881}"/>
              </a:ext>
            </a:extLst>
          </p:cNvPr>
          <p:cNvSpPr txBox="1">
            <a:spLocks/>
          </p:cNvSpPr>
          <p:nvPr/>
        </p:nvSpPr>
        <p:spPr>
          <a:xfrm>
            <a:off x="1090650" y="98537"/>
            <a:ext cx="9001000" cy="558536"/>
          </a:xfrm>
          <a:prstGeom prst="rect">
            <a:avLst/>
          </a:prstGeom>
          <a:noFill/>
        </p:spPr>
        <p:txBody>
          <a:bodyPr/>
          <a:lstStyle>
            <a:lvl1pPr algn="l" defTabSz="914400" rtl="0" eaLnBrk="1" latinLnBrk="0" hangingPunct="1">
              <a:lnSpc>
                <a:spcPct val="100000"/>
              </a:lnSpc>
              <a:spcBef>
                <a:spcPct val="0"/>
              </a:spcBef>
              <a:buNone/>
              <a:defRPr sz="2600" b="1" kern="1200">
                <a:solidFill>
                  <a:schemeClr val="accent1"/>
                </a:solidFill>
                <a:latin typeface="微软雅黑" panose="020B0503020204020204" pitchFamily="34" charset="-122"/>
                <a:ea typeface="微软雅黑" panose="020B0503020204020204" pitchFamily="34" charset="-122"/>
                <a:cs typeface="+mj-cs"/>
              </a:defRPr>
            </a:lvl1pPr>
          </a:lstStyle>
          <a:p>
            <a:r>
              <a:rPr lang="zh-CN" altLang="en-US" sz="2400" dirty="0">
                <a:solidFill>
                  <a:schemeClr val="tx1"/>
                </a:solidFill>
                <a:latin typeface="+mn-ea"/>
              </a:rPr>
              <a:t>特地唑胺</a:t>
            </a:r>
            <a:r>
              <a:rPr lang="zh-CN" altLang="en-US" sz="2400" dirty="0">
                <a:solidFill>
                  <a:srgbClr val="FF0000"/>
                </a:solidFill>
                <a:latin typeface="+mn-ea"/>
              </a:rPr>
              <a:t>安全性更高</a:t>
            </a:r>
            <a:r>
              <a:rPr lang="zh-CN" altLang="en-US" sz="2400" dirty="0">
                <a:solidFill>
                  <a:srgbClr val="C00000"/>
                </a:solidFill>
                <a:latin typeface="+mn-ea"/>
              </a:rPr>
              <a:t>，</a:t>
            </a:r>
            <a:r>
              <a:rPr lang="zh-CN" altLang="en-US" sz="2400" dirty="0">
                <a:solidFill>
                  <a:schemeClr val="tx1"/>
                </a:solidFill>
                <a:latin typeface="+mn-ea"/>
              </a:rPr>
              <a:t>常见不良反应及骨髓抑制发生率</a:t>
            </a:r>
            <a:r>
              <a:rPr lang="zh-CN" altLang="en-US" sz="2400" dirty="0">
                <a:solidFill>
                  <a:srgbClr val="FF0000"/>
                </a:solidFill>
                <a:latin typeface="+mn-ea"/>
              </a:rPr>
              <a:t>均低于</a:t>
            </a:r>
            <a:endParaRPr lang="en-US" altLang="zh-CN" sz="2400" dirty="0">
              <a:solidFill>
                <a:srgbClr val="FF0000"/>
              </a:solidFill>
              <a:latin typeface="+mn-ea"/>
            </a:endParaRPr>
          </a:p>
          <a:p>
            <a:r>
              <a:rPr lang="zh-CN" altLang="en-US" sz="2400" dirty="0">
                <a:solidFill>
                  <a:schemeClr val="tx1"/>
                </a:solidFill>
                <a:latin typeface="+mn-ea"/>
              </a:rPr>
              <a:t>利奈唑胺，</a:t>
            </a:r>
            <a:r>
              <a:rPr lang="zh-CN" altLang="en-US" sz="2400" dirty="0">
                <a:solidFill>
                  <a:srgbClr val="FF0000"/>
                </a:solidFill>
                <a:latin typeface="+mn-ea"/>
              </a:rPr>
              <a:t>提高患者依从性</a:t>
            </a:r>
            <a:endParaRPr lang="en-US" altLang="zh-CN" sz="2400" dirty="0">
              <a:solidFill>
                <a:srgbClr val="FF0000"/>
              </a:solidFill>
              <a:latin typeface="+mn-ea"/>
            </a:endParaRPr>
          </a:p>
        </p:txBody>
      </p:sp>
      <p:sp>
        <p:nvSpPr>
          <p:cNvPr id="6" name="文本框 5">
            <a:extLst>
              <a:ext uri="{FF2B5EF4-FFF2-40B4-BE49-F238E27FC236}">
                <a16:creationId xmlns:a16="http://schemas.microsoft.com/office/drawing/2014/main" id="{2C58A60D-11E5-FEFE-D52C-AA4FDCCE3766}"/>
              </a:ext>
            </a:extLst>
          </p:cNvPr>
          <p:cNvSpPr txBox="1"/>
          <p:nvPr/>
        </p:nvSpPr>
        <p:spPr>
          <a:xfrm>
            <a:off x="695400" y="1186687"/>
            <a:ext cx="10579282" cy="338554"/>
          </a:xfrm>
          <a:prstGeom prst="rect">
            <a:avLst/>
          </a:prstGeom>
          <a:noFill/>
        </p:spPr>
        <p:txBody>
          <a:bodyPr wrap="square">
            <a:spAutoFit/>
          </a:bodyPr>
          <a:lstStyle/>
          <a:p>
            <a:pPr lvl="0">
              <a:spcBef>
                <a:spcPts val="600"/>
              </a:spcBef>
            </a:pPr>
            <a:r>
              <a:rPr lang="zh-CN" altLang="en-US" sz="1600" kern="100" dirty="0">
                <a:latin typeface="Microsoft YaHei" panose="020B0503020204020204" pitchFamily="34" charset="-122"/>
                <a:ea typeface="Microsoft YaHei" panose="020B0503020204020204" pitchFamily="34" charset="-122"/>
                <a:cs typeface="Times New Roman" panose="02020603050405020304" pitchFamily="18" charset="0"/>
              </a:rPr>
              <a:t>特地唑胺的安全性数据来自原研</a:t>
            </a:r>
            <a:r>
              <a:rPr lang="en-US" altLang="zh-CN" sz="1600" kern="100" dirty="0">
                <a:latin typeface="Microsoft YaHei" panose="020B0503020204020204" pitchFamily="34" charset="-122"/>
                <a:ea typeface="Microsoft YaHei" panose="020B0503020204020204" pitchFamily="34" charset="-122"/>
                <a:cs typeface="Times New Roman" panose="02020603050405020304" pitchFamily="18" charset="0"/>
              </a:rPr>
              <a:t>3</a:t>
            </a:r>
            <a:r>
              <a:rPr lang="zh-CN" altLang="en-US" sz="1600" kern="100" dirty="0">
                <a:latin typeface="Microsoft YaHei" panose="020B0503020204020204" pitchFamily="34" charset="-122"/>
                <a:ea typeface="Microsoft YaHei" panose="020B0503020204020204" pitchFamily="34" charset="-122"/>
                <a:cs typeface="Times New Roman" panose="02020603050405020304" pitchFamily="18" charset="0"/>
              </a:rPr>
              <a:t>期临床试验，共有</a:t>
            </a:r>
            <a:r>
              <a:rPr lang="en-US" altLang="zh-CN" sz="1600" kern="100" dirty="0">
                <a:latin typeface="Microsoft YaHei" panose="020B0503020204020204" pitchFamily="34" charset="-122"/>
                <a:ea typeface="Microsoft YaHei" panose="020B0503020204020204" pitchFamily="34" charset="-122"/>
                <a:cs typeface="Times New Roman" panose="02020603050405020304" pitchFamily="18" charset="0"/>
              </a:rPr>
              <a:t>332</a:t>
            </a:r>
            <a:r>
              <a:rPr lang="zh-CN" altLang="en-US" sz="1600" kern="100" dirty="0">
                <a:latin typeface="Microsoft YaHei" panose="020B0503020204020204" pitchFamily="34" charset="-122"/>
                <a:ea typeface="Microsoft YaHei" panose="020B0503020204020204" pitchFamily="34" charset="-122"/>
                <a:cs typeface="Times New Roman" panose="02020603050405020304" pitchFamily="18" charset="0"/>
              </a:rPr>
              <a:t>例患者接受本品单药治疗（</a:t>
            </a:r>
            <a:r>
              <a:rPr lang="en-US" altLang="zh-CN" sz="1600" kern="100" dirty="0">
                <a:latin typeface="Microsoft YaHei" panose="020B0503020204020204" pitchFamily="34" charset="-122"/>
                <a:ea typeface="Microsoft YaHei" panose="020B0503020204020204" pitchFamily="34" charset="-122"/>
                <a:cs typeface="Times New Roman" panose="02020603050405020304" pitchFamily="18" charset="0"/>
              </a:rPr>
              <a:t>200mg</a:t>
            </a:r>
            <a:r>
              <a:rPr lang="zh-CN" altLang="en-US" sz="1600" kern="100" dirty="0">
                <a:latin typeface="Microsoft YaHei" panose="020B0503020204020204" pitchFamily="34" charset="-122"/>
                <a:ea typeface="Microsoft YaHei" panose="020B0503020204020204" pitchFamily="34" charset="-122"/>
                <a:cs typeface="Times New Roman" panose="02020603050405020304" pitchFamily="18" charset="0"/>
              </a:rPr>
              <a:t>，每日一次）</a:t>
            </a:r>
            <a:endParaRPr lang="zh-CN" altLang="en-US" sz="1600" b="1" kern="100" dirty="0">
              <a:latin typeface="Microsoft YaHei" panose="020B0503020204020204" pitchFamily="34" charset="-122"/>
              <a:ea typeface="Microsoft YaHei" panose="020B0503020204020204" pitchFamily="34" charset="-122"/>
              <a:cs typeface="Times New Roman" panose="02020603050405020304" pitchFamily="18" charset="0"/>
            </a:endParaRPr>
          </a:p>
        </p:txBody>
      </p:sp>
      <p:sp>
        <p:nvSpPr>
          <p:cNvPr id="9" name="文本框 8">
            <a:extLst>
              <a:ext uri="{FF2B5EF4-FFF2-40B4-BE49-F238E27FC236}">
                <a16:creationId xmlns:a16="http://schemas.microsoft.com/office/drawing/2014/main" id="{15DB7C19-4ED3-E2B9-B331-B24BFBDB5F9D}"/>
              </a:ext>
            </a:extLst>
          </p:cNvPr>
          <p:cNvSpPr txBox="1"/>
          <p:nvPr/>
        </p:nvSpPr>
        <p:spPr>
          <a:xfrm>
            <a:off x="695400" y="1660559"/>
            <a:ext cx="10579282" cy="1156407"/>
          </a:xfrm>
          <a:prstGeom prst="rect">
            <a:avLst/>
          </a:prstGeom>
          <a:noFill/>
          <a:ln w="9525">
            <a:solidFill>
              <a:schemeClr val="tx1"/>
            </a:solidFill>
          </a:ln>
        </p:spPr>
        <p:txBody>
          <a:bodyPr wrap="square" rtlCol="0">
            <a:spAutoFit/>
          </a:bodyPr>
          <a:lstStyle/>
          <a:p>
            <a:pPr marL="285750" indent="-285750">
              <a:lnSpc>
                <a:spcPct val="150000"/>
              </a:lnSpc>
              <a:buFont typeface="Arial" panose="020B0604020202020204" pitchFamily="34" charset="0"/>
              <a:buChar char="•"/>
            </a:pPr>
            <a:r>
              <a:rPr lang="zh-CN" altLang="en-US" sz="1600" dirty="0"/>
              <a:t>特地唑胺常见</a:t>
            </a:r>
            <a:r>
              <a:rPr lang="zh-CN" altLang="en-US" sz="1600" dirty="0">
                <a:solidFill>
                  <a:srgbClr val="FF0000"/>
                </a:solidFill>
              </a:rPr>
              <a:t>胃肠道不良反应</a:t>
            </a:r>
            <a:r>
              <a:rPr lang="en-US" altLang="zh-CN" sz="1600" dirty="0">
                <a:solidFill>
                  <a:srgbClr val="FF0000"/>
                </a:solidFill>
              </a:rPr>
              <a:t>8%</a:t>
            </a:r>
            <a:r>
              <a:rPr lang="zh-CN" altLang="en-US" sz="1600" dirty="0">
                <a:solidFill>
                  <a:srgbClr val="FF0000"/>
                </a:solidFill>
              </a:rPr>
              <a:t>＜利奈唑胺</a:t>
            </a:r>
            <a:r>
              <a:rPr lang="en-US" altLang="zh-CN" sz="1600" dirty="0">
                <a:solidFill>
                  <a:srgbClr val="FF0000"/>
                </a:solidFill>
              </a:rPr>
              <a:t>12%</a:t>
            </a:r>
            <a:r>
              <a:rPr lang="zh-CN" altLang="en-US" sz="1600" dirty="0">
                <a:solidFill>
                  <a:srgbClr val="FF0000"/>
                </a:solidFill>
              </a:rPr>
              <a:t>；</a:t>
            </a:r>
            <a:r>
              <a:rPr lang="zh-CN" altLang="en-US" sz="1600" dirty="0"/>
              <a:t>特地唑胺</a:t>
            </a:r>
            <a:r>
              <a:rPr lang="zh-CN" altLang="en-US" sz="1600" dirty="0">
                <a:solidFill>
                  <a:srgbClr val="FF0000"/>
                </a:solidFill>
              </a:rPr>
              <a:t>血小板降低 发生率</a:t>
            </a:r>
            <a:r>
              <a:rPr lang="en-US" altLang="zh-CN" sz="1600" dirty="0">
                <a:solidFill>
                  <a:srgbClr val="FF0000"/>
                </a:solidFill>
              </a:rPr>
              <a:t>6.4%</a:t>
            </a:r>
            <a:r>
              <a:rPr lang="zh-CN" altLang="en-US" sz="1600" dirty="0">
                <a:solidFill>
                  <a:srgbClr val="FF0000"/>
                </a:solidFill>
              </a:rPr>
              <a:t>＜利奈唑胺</a:t>
            </a:r>
            <a:r>
              <a:rPr lang="en-US" altLang="zh-CN" sz="1600" dirty="0">
                <a:solidFill>
                  <a:srgbClr val="FF0000"/>
                </a:solidFill>
              </a:rPr>
              <a:t>12.6%</a:t>
            </a:r>
          </a:p>
          <a:p>
            <a:pPr marL="285750" indent="-285750">
              <a:lnSpc>
                <a:spcPct val="150000"/>
              </a:lnSpc>
              <a:buFont typeface="Arial" panose="020B0604020202020204" pitchFamily="34" charset="0"/>
              <a:buChar char="•"/>
            </a:pPr>
            <a:r>
              <a:rPr lang="zh-CN" altLang="en-US" sz="1600" dirty="0"/>
              <a:t>最常见的不良反应报告的</a:t>
            </a:r>
            <a:r>
              <a:rPr lang="zh-CN" altLang="en-US" sz="1600" dirty="0">
                <a:solidFill>
                  <a:srgbClr val="FF0000"/>
                </a:solidFill>
              </a:rPr>
              <a:t>多数</a:t>
            </a:r>
            <a:r>
              <a:rPr lang="en-US" altLang="zh-CN" sz="1600" dirty="0">
                <a:solidFill>
                  <a:srgbClr val="FF0000"/>
                </a:solidFill>
              </a:rPr>
              <a:t>ADR</a:t>
            </a:r>
            <a:r>
              <a:rPr lang="zh-CN" altLang="en-US" sz="1600" dirty="0">
                <a:solidFill>
                  <a:srgbClr val="FF0000"/>
                </a:solidFill>
              </a:rPr>
              <a:t>为轻中度</a:t>
            </a:r>
            <a:endParaRPr lang="en-US" altLang="zh-CN" sz="1600" dirty="0">
              <a:solidFill>
                <a:srgbClr val="FF0000"/>
              </a:solidFill>
            </a:endParaRPr>
          </a:p>
          <a:p>
            <a:pPr marL="285750" indent="-285750">
              <a:lnSpc>
                <a:spcPct val="150000"/>
              </a:lnSpc>
              <a:buFont typeface="Arial" panose="020B0604020202020204" pitchFamily="34" charset="0"/>
              <a:buChar char="•"/>
            </a:pPr>
            <a:r>
              <a:rPr lang="zh-CN" altLang="en-US" sz="1600" dirty="0">
                <a:solidFill>
                  <a:srgbClr val="FF0000"/>
                </a:solidFill>
              </a:rPr>
              <a:t>各国家或地区</a:t>
            </a:r>
            <a:r>
              <a:rPr lang="en-US" altLang="zh-CN" sz="1600" dirty="0">
                <a:solidFill>
                  <a:srgbClr val="FF0000"/>
                </a:solidFill>
              </a:rPr>
              <a:t>5</a:t>
            </a:r>
            <a:r>
              <a:rPr lang="zh-CN" altLang="en-US" sz="1600" dirty="0">
                <a:solidFill>
                  <a:srgbClr val="FF0000"/>
                </a:solidFill>
              </a:rPr>
              <a:t>年内未发布任何安全性警告、黑框警告、撤市信息</a:t>
            </a:r>
            <a:endParaRPr lang="en-US" altLang="zh-CN" sz="1600" dirty="0">
              <a:solidFill>
                <a:srgbClr val="FF0000"/>
              </a:solidFill>
            </a:endParaRPr>
          </a:p>
        </p:txBody>
      </p:sp>
      <p:graphicFrame>
        <p:nvGraphicFramePr>
          <p:cNvPr id="10" name="图表 9">
            <a:extLst>
              <a:ext uri="{FF2B5EF4-FFF2-40B4-BE49-F238E27FC236}">
                <a16:creationId xmlns:a16="http://schemas.microsoft.com/office/drawing/2014/main" id="{0062CA77-6D7A-61A6-E13F-24227D866CFA}"/>
              </a:ext>
            </a:extLst>
          </p:cNvPr>
          <p:cNvGraphicFramePr>
            <a:graphicFrameLocks/>
          </p:cNvGraphicFramePr>
          <p:nvPr>
            <p:extLst>
              <p:ext uri="{D42A27DB-BD31-4B8C-83A1-F6EECF244321}">
                <p14:modId xmlns:p14="http://schemas.microsoft.com/office/powerpoint/2010/main" val="3033225241"/>
              </p:ext>
            </p:extLst>
          </p:nvPr>
        </p:nvGraphicFramePr>
        <p:xfrm>
          <a:off x="1413041" y="3370066"/>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11" name="文本框 10">
            <a:extLst>
              <a:ext uri="{FF2B5EF4-FFF2-40B4-BE49-F238E27FC236}">
                <a16:creationId xmlns:a16="http://schemas.microsoft.com/office/drawing/2014/main" id="{601425BE-D53F-AF75-1D0E-51A7BA59E513}"/>
              </a:ext>
            </a:extLst>
          </p:cNvPr>
          <p:cNvSpPr txBox="1"/>
          <p:nvPr/>
        </p:nvSpPr>
        <p:spPr>
          <a:xfrm>
            <a:off x="3302997" y="4402636"/>
            <a:ext cx="792088" cy="246221"/>
          </a:xfrm>
          <a:prstGeom prst="rect">
            <a:avLst/>
          </a:prstGeom>
          <a:noFill/>
        </p:spPr>
        <p:txBody>
          <a:bodyPr wrap="square" rtlCol="0">
            <a:spAutoFit/>
          </a:bodyPr>
          <a:lstStyle/>
          <a:p>
            <a:r>
              <a:rPr lang="zh-CN" altLang="en-US" sz="1000" dirty="0"/>
              <a:t>恶心</a:t>
            </a:r>
          </a:p>
        </p:txBody>
      </p:sp>
      <p:sp>
        <p:nvSpPr>
          <p:cNvPr id="12" name="文本框 11">
            <a:extLst>
              <a:ext uri="{FF2B5EF4-FFF2-40B4-BE49-F238E27FC236}">
                <a16:creationId xmlns:a16="http://schemas.microsoft.com/office/drawing/2014/main" id="{B0DC1949-F60E-C6BC-1B7C-7A45EF856833}"/>
              </a:ext>
            </a:extLst>
          </p:cNvPr>
          <p:cNvSpPr txBox="1"/>
          <p:nvPr/>
        </p:nvSpPr>
        <p:spPr>
          <a:xfrm>
            <a:off x="3302997" y="4726095"/>
            <a:ext cx="792088" cy="246221"/>
          </a:xfrm>
          <a:prstGeom prst="rect">
            <a:avLst/>
          </a:prstGeom>
          <a:noFill/>
        </p:spPr>
        <p:txBody>
          <a:bodyPr wrap="square" rtlCol="0">
            <a:spAutoFit/>
          </a:bodyPr>
          <a:lstStyle/>
          <a:p>
            <a:r>
              <a:rPr lang="zh-CN" altLang="en-US" sz="1000" dirty="0"/>
              <a:t>头痛</a:t>
            </a:r>
          </a:p>
        </p:txBody>
      </p:sp>
      <p:sp>
        <p:nvSpPr>
          <p:cNvPr id="13" name="文本框 12">
            <a:extLst>
              <a:ext uri="{FF2B5EF4-FFF2-40B4-BE49-F238E27FC236}">
                <a16:creationId xmlns:a16="http://schemas.microsoft.com/office/drawing/2014/main" id="{5C8C335C-D81F-C40B-7C15-67040ACBCCA5}"/>
              </a:ext>
            </a:extLst>
          </p:cNvPr>
          <p:cNvSpPr txBox="1"/>
          <p:nvPr/>
        </p:nvSpPr>
        <p:spPr>
          <a:xfrm>
            <a:off x="3302997" y="5074330"/>
            <a:ext cx="792088" cy="246221"/>
          </a:xfrm>
          <a:prstGeom prst="rect">
            <a:avLst/>
          </a:prstGeom>
          <a:noFill/>
        </p:spPr>
        <p:txBody>
          <a:bodyPr wrap="square" rtlCol="0">
            <a:spAutoFit/>
          </a:bodyPr>
          <a:lstStyle/>
          <a:p>
            <a:r>
              <a:rPr lang="zh-CN" altLang="en-US" sz="1000" dirty="0"/>
              <a:t>腹泻</a:t>
            </a:r>
          </a:p>
        </p:txBody>
      </p:sp>
      <p:sp>
        <p:nvSpPr>
          <p:cNvPr id="14" name="文本框 13">
            <a:extLst>
              <a:ext uri="{FF2B5EF4-FFF2-40B4-BE49-F238E27FC236}">
                <a16:creationId xmlns:a16="http://schemas.microsoft.com/office/drawing/2014/main" id="{CA86C1F7-C96E-AFE4-A125-C37F511B0D69}"/>
              </a:ext>
            </a:extLst>
          </p:cNvPr>
          <p:cNvSpPr txBox="1"/>
          <p:nvPr/>
        </p:nvSpPr>
        <p:spPr>
          <a:xfrm>
            <a:off x="3302997" y="5419008"/>
            <a:ext cx="792088" cy="246221"/>
          </a:xfrm>
          <a:prstGeom prst="rect">
            <a:avLst/>
          </a:prstGeom>
          <a:noFill/>
        </p:spPr>
        <p:txBody>
          <a:bodyPr wrap="square" rtlCol="0">
            <a:spAutoFit/>
          </a:bodyPr>
          <a:lstStyle/>
          <a:p>
            <a:r>
              <a:rPr lang="zh-CN" altLang="en-US" sz="1000" dirty="0"/>
              <a:t>呕吐</a:t>
            </a:r>
          </a:p>
        </p:txBody>
      </p:sp>
      <p:sp>
        <p:nvSpPr>
          <p:cNvPr id="21" name="文本框 20">
            <a:extLst>
              <a:ext uri="{FF2B5EF4-FFF2-40B4-BE49-F238E27FC236}">
                <a16:creationId xmlns:a16="http://schemas.microsoft.com/office/drawing/2014/main" id="{93E38FA7-627F-5F0E-5ECC-E8EF613420F0}"/>
              </a:ext>
            </a:extLst>
          </p:cNvPr>
          <p:cNvSpPr txBox="1"/>
          <p:nvPr/>
        </p:nvSpPr>
        <p:spPr>
          <a:xfrm>
            <a:off x="3272875" y="5763686"/>
            <a:ext cx="792088" cy="246221"/>
          </a:xfrm>
          <a:prstGeom prst="rect">
            <a:avLst/>
          </a:prstGeom>
          <a:noFill/>
        </p:spPr>
        <p:txBody>
          <a:bodyPr wrap="square" rtlCol="0">
            <a:spAutoFit/>
          </a:bodyPr>
          <a:lstStyle/>
          <a:p>
            <a:r>
              <a:rPr lang="zh-CN" altLang="en-US" sz="1000" dirty="0"/>
              <a:t>头晕</a:t>
            </a:r>
          </a:p>
        </p:txBody>
      </p:sp>
      <p:sp>
        <p:nvSpPr>
          <p:cNvPr id="4" name="文本框 3">
            <a:extLst>
              <a:ext uri="{FF2B5EF4-FFF2-40B4-BE49-F238E27FC236}">
                <a16:creationId xmlns:a16="http://schemas.microsoft.com/office/drawing/2014/main" id="{66C17758-0A0C-6978-4FAE-2585696EA026}"/>
              </a:ext>
            </a:extLst>
          </p:cNvPr>
          <p:cNvSpPr txBox="1"/>
          <p:nvPr/>
        </p:nvSpPr>
        <p:spPr>
          <a:xfrm>
            <a:off x="6332769" y="3113581"/>
            <a:ext cx="5328592" cy="523220"/>
          </a:xfrm>
          <a:prstGeom prst="rect">
            <a:avLst/>
          </a:prstGeom>
          <a:noFill/>
        </p:spPr>
        <p:txBody>
          <a:bodyPr wrap="square" rtlCol="0">
            <a:spAutoFit/>
          </a:bodyPr>
          <a:lstStyle/>
          <a:p>
            <a:r>
              <a:rPr lang="zh-CN" altLang="en-US" sz="1400" b="1" cap="all" spc="120" dirty="0">
                <a:solidFill>
                  <a:prstClr val="black">
                    <a:lumMod val="65000"/>
                    <a:lumOff val="35000"/>
                  </a:prstClr>
                </a:solidFill>
              </a:rPr>
              <a:t>特地唑胺较利奈唑胺</a:t>
            </a:r>
            <a:r>
              <a:rPr lang="zh-CN" altLang="en-US" sz="1400" b="1" cap="all" spc="120" dirty="0">
                <a:solidFill>
                  <a:srgbClr val="FF0000"/>
                </a:solidFill>
              </a:rPr>
              <a:t>减少骨髓抑制发生率</a:t>
            </a:r>
            <a:r>
              <a:rPr lang="en-US" altLang="zh-CN" sz="1400" b="1" cap="all" spc="120" dirty="0">
                <a:solidFill>
                  <a:srgbClr val="FF0000"/>
                </a:solidFill>
              </a:rPr>
              <a:t>6.2%</a:t>
            </a:r>
          </a:p>
          <a:p>
            <a:r>
              <a:rPr lang="zh-CN" altLang="en-US" sz="1400" b="1" cap="all" spc="120" dirty="0">
                <a:solidFill>
                  <a:srgbClr val="FF0000"/>
                </a:solidFill>
              </a:rPr>
              <a:t>相对风险降低</a:t>
            </a:r>
            <a:r>
              <a:rPr lang="en-US" altLang="zh-CN" sz="1400" b="1" cap="all" spc="120" dirty="0">
                <a:solidFill>
                  <a:srgbClr val="FF0000"/>
                </a:solidFill>
              </a:rPr>
              <a:t>49.2%</a:t>
            </a:r>
            <a:endParaRPr lang="zh-CN" altLang="en-US" sz="1400" b="1" cap="all" spc="120" dirty="0">
              <a:solidFill>
                <a:srgbClr val="FF0000"/>
              </a:solidFill>
            </a:endParaRPr>
          </a:p>
        </p:txBody>
      </p:sp>
      <p:graphicFrame>
        <p:nvGraphicFramePr>
          <p:cNvPr id="2" name="图表 1">
            <a:extLst>
              <a:ext uri="{FF2B5EF4-FFF2-40B4-BE49-F238E27FC236}">
                <a16:creationId xmlns:a16="http://schemas.microsoft.com/office/drawing/2014/main" id="{8CA22CEC-A191-52B1-E143-B2F0A12180A6}"/>
              </a:ext>
            </a:extLst>
          </p:cNvPr>
          <p:cNvGraphicFramePr>
            <a:graphicFrameLocks/>
          </p:cNvGraphicFramePr>
          <p:nvPr>
            <p:extLst>
              <p:ext uri="{D42A27DB-BD31-4B8C-83A1-F6EECF244321}">
                <p14:modId xmlns:p14="http://schemas.microsoft.com/office/powerpoint/2010/main" val="391721197"/>
              </p:ext>
            </p:extLst>
          </p:nvPr>
        </p:nvGraphicFramePr>
        <p:xfrm>
          <a:off x="6384032" y="3600716"/>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5" name="文本框 4">
            <a:extLst>
              <a:ext uri="{FF2B5EF4-FFF2-40B4-BE49-F238E27FC236}">
                <a16:creationId xmlns:a16="http://schemas.microsoft.com/office/drawing/2014/main" id="{6991A117-57CB-1170-95C9-C35602FBD664}"/>
              </a:ext>
            </a:extLst>
          </p:cNvPr>
          <p:cNvSpPr txBox="1"/>
          <p:nvPr/>
        </p:nvSpPr>
        <p:spPr>
          <a:xfrm>
            <a:off x="6672064" y="6093309"/>
            <a:ext cx="4824536" cy="253916"/>
          </a:xfrm>
          <a:prstGeom prst="rect">
            <a:avLst/>
          </a:prstGeom>
          <a:noFill/>
        </p:spPr>
        <p:txBody>
          <a:bodyPr wrap="square" rtlCol="0">
            <a:spAutoFit/>
          </a:bodyPr>
          <a:lstStyle/>
          <a:p>
            <a:r>
              <a:rPr lang="zh-CN" altLang="en-US" sz="1050" b="1" dirty="0">
                <a:latin typeface="+mn-ea"/>
              </a:rPr>
              <a:t>注：血小板降低患者：血小板计数＜正常下限</a:t>
            </a:r>
            <a:r>
              <a:rPr lang="en-US" altLang="zh-CN" sz="1050" b="1" dirty="0">
                <a:latin typeface="+mn-ea"/>
              </a:rPr>
              <a:t>LLN</a:t>
            </a:r>
            <a:r>
              <a:rPr lang="zh-CN" altLang="en-US" sz="1050" b="1" dirty="0">
                <a:latin typeface="+mn-ea"/>
              </a:rPr>
              <a:t>（＜</a:t>
            </a:r>
            <a:r>
              <a:rPr lang="en-US" altLang="zh-CN" sz="1050" b="1" dirty="0">
                <a:latin typeface="+mn-ea"/>
              </a:rPr>
              <a:t>150000cell/mm3</a:t>
            </a:r>
            <a:r>
              <a:rPr lang="zh-CN" altLang="en-US" sz="1050" b="1" dirty="0">
                <a:latin typeface="+mn-ea"/>
              </a:rPr>
              <a:t>）</a:t>
            </a:r>
          </a:p>
        </p:txBody>
      </p:sp>
      <p:cxnSp>
        <p:nvCxnSpPr>
          <p:cNvPr id="19" name="直接连接符 18">
            <a:extLst>
              <a:ext uri="{FF2B5EF4-FFF2-40B4-BE49-F238E27FC236}">
                <a16:creationId xmlns:a16="http://schemas.microsoft.com/office/drawing/2014/main" id="{6FC69A2C-D78A-C74B-50F9-DAB559678A5F}"/>
              </a:ext>
            </a:extLst>
          </p:cNvPr>
          <p:cNvCxnSpPr>
            <a:cxnSpLocks/>
          </p:cNvCxnSpPr>
          <p:nvPr/>
        </p:nvCxnSpPr>
        <p:spPr>
          <a:xfrm>
            <a:off x="10632504" y="4293096"/>
            <a:ext cx="3235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接连接符 22">
            <a:extLst>
              <a:ext uri="{FF2B5EF4-FFF2-40B4-BE49-F238E27FC236}">
                <a16:creationId xmlns:a16="http://schemas.microsoft.com/office/drawing/2014/main" id="{ABE3E1C1-72C8-FC34-CC25-E0868DCB2FC8}"/>
              </a:ext>
            </a:extLst>
          </p:cNvPr>
          <p:cNvCxnSpPr>
            <a:cxnSpLocks/>
          </p:cNvCxnSpPr>
          <p:nvPr/>
        </p:nvCxnSpPr>
        <p:spPr>
          <a:xfrm>
            <a:off x="10272464" y="4992461"/>
            <a:ext cx="683568"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箭头: 下 25">
            <a:extLst>
              <a:ext uri="{FF2B5EF4-FFF2-40B4-BE49-F238E27FC236}">
                <a16:creationId xmlns:a16="http://schemas.microsoft.com/office/drawing/2014/main" id="{865DC851-6EAE-ADB1-7454-200D2040F247}"/>
              </a:ext>
            </a:extLst>
          </p:cNvPr>
          <p:cNvSpPr/>
          <p:nvPr/>
        </p:nvSpPr>
        <p:spPr>
          <a:xfrm>
            <a:off x="10692104" y="4438366"/>
            <a:ext cx="263928" cy="33435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7" name="文本框 26">
            <a:extLst>
              <a:ext uri="{FF2B5EF4-FFF2-40B4-BE49-F238E27FC236}">
                <a16:creationId xmlns:a16="http://schemas.microsoft.com/office/drawing/2014/main" id="{A9CB47D1-A3A3-6975-CB4D-48000C8FBD11}"/>
              </a:ext>
            </a:extLst>
          </p:cNvPr>
          <p:cNvSpPr txBox="1"/>
          <p:nvPr/>
        </p:nvSpPr>
        <p:spPr>
          <a:xfrm>
            <a:off x="10878638" y="4367072"/>
            <a:ext cx="792088" cy="523220"/>
          </a:xfrm>
          <a:prstGeom prst="rect">
            <a:avLst/>
          </a:prstGeom>
          <a:noFill/>
        </p:spPr>
        <p:txBody>
          <a:bodyPr wrap="square" rtlCol="0">
            <a:spAutoFit/>
          </a:bodyPr>
          <a:lstStyle/>
          <a:p>
            <a:r>
              <a:rPr lang="zh-CN" altLang="en-US" sz="1400" dirty="0">
                <a:solidFill>
                  <a:srgbClr val="FF0000"/>
                </a:solidFill>
              </a:rPr>
              <a:t>减少</a:t>
            </a:r>
            <a:r>
              <a:rPr lang="en-US" altLang="zh-CN" sz="1400" dirty="0">
                <a:solidFill>
                  <a:srgbClr val="FF0000"/>
                </a:solidFill>
              </a:rPr>
              <a:t>6.2%</a:t>
            </a:r>
            <a:endParaRPr lang="zh-CN" altLang="en-US" sz="1400" dirty="0">
              <a:solidFill>
                <a:srgbClr val="FF0000"/>
              </a:solidFill>
            </a:endParaRPr>
          </a:p>
        </p:txBody>
      </p:sp>
      <p:sp>
        <p:nvSpPr>
          <p:cNvPr id="3" name="文本框 2">
            <a:extLst>
              <a:ext uri="{FF2B5EF4-FFF2-40B4-BE49-F238E27FC236}">
                <a16:creationId xmlns:a16="http://schemas.microsoft.com/office/drawing/2014/main" id="{81353139-7744-8F38-F4CC-ABE6BA07D741}"/>
              </a:ext>
            </a:extLst>
          </p:cNvPr>
          <p:cNvSpPr txBox="1"/>
          <p:nvPr/>
        </p:nvSpPr>
        <p:spPr>
          <a:xfrm>
            <a:off x="11064552" y="6309320"/>
            <a:ext cx="648072" cy="307777"/>
          </a:xfrm>
          <a:prstGeom prst="rect">
            <a:avLst/>
          </a:prstGeom>
          <a:noFill/>
        </p:spPr>
        <p:txBody>
          <a:bodyPr wrap="square" rtlCol="0">
            <a:spAutoFit/>
          </a:bodyPr>
          <a:lstStyle/>
          <a:p>
            <a:r>
              <a:rPr lang="en-US" altLang="zh-CN" sz="1400" dirty="0"/>
              <a:t>7/9</a:t>
            </a:r>
            <a:endParaRPr lang="zh-CN" altLang="en-US" sz="1400" dirty="0"/>
          </a:p>
        </p:txBody>
      </p:sp>
    </p:spTree>
    <p:extLst>
      <p:ext uri="{BB962C8B-B14F-4D97-AF65-F5344CB8AC3E}">
        <p14:creationId xmlns:p14="http://schemas.microsoft.com/office/powerpoint/2010/main" val="3880946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a:extLst>
              <a:ext uri="{FF2B5EF4-FFF2-40B4-BE49-F238E27FC236}">
                <a16:creationId xmlns:a16="http://schemas.microsoft.com/office/drawing/2014/main" id="{5BB150CE-0D80-4FF1-A629-9B09EF113145}"/>
              </a:ext>
            </a:extLst>
          </p:cNvPr>
          <p:cNvSpPr/>
          <p:nvPr/>
        </p:nvSpPr>
        <p:spPr>
          <a:xfrm>
            <a:off x="0" y="185443"/>
            <a:ext cx="1091444" cy="556721"/>
          </a:xfrm>
          <a:prstGeom prst="rect">
            <a:avLst/>
          </a:prstGeom>
          <a:solidFill>
            <a:srgbClr val="3858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bg1"/>
                </a:solidFill>
                <a:latin typeface="+mn-ea"/>
              </a:rPr>
              <a:t>创新性</a:t>
            </a:r>
            <a:endParaRPr lang="en-US" altLang="zh-CN" sz="1600" b="1" dirty="0">
              <a:solidFill>
                <a:schemeClr val="bg1"/>
              </a:solidFill>
              <a:latin typeface="+mn-ea"/>
            </a:endParaRPr>
          </a:p>
        </p:txBody>
      </p:sp>
      <p:sp>
        <p:nvSpPr>
          <p:cNvPr id="25" name="标题 4">
            <a:extLst>
              <a:ext uri="{FF2B5EF4-FFF2-40B4-BE49-F238E27FC236}">
                <a16:creationId xmlns:a16="http://schemas.microsoft.com/office/drawing/2014/main" id="{F49802A7-7D6A-4500-B881-707785A368F0}"/>
              </a:ext>
            </a:extLst>
          </p:cNvPr>
          <p:cNvSpPr txBox="1">
            <a:spLocks/>
          </p:cNvSpPr>
          <p:nvPr/>
        </p:nvSpPr>
        <p:spPr>
          <a:xfrm>
            <a:off x="1091444" y="107919"/>
            <a:ext cx="9001000" cy="867242"/>
          </a:xfrm>
          <a:prstGeom prst="rect">
            <a:avLst/>
          </a:prstGeom>
          <a:noFill/>
        </p:spPr>
        <p:txBody>
          <a:bodyPr/>
          <a:lstStyle>
            <a:lvl1pPr algn="l" defTabSz="914400" rtl="0" eaLnBrk="1" latinLnBrk="0" hangingPunct="1">
              <a:lnSpc>
                <a:spcPct val="100000"/>
              </a:lnSpc>
              <a:spcBef>
                <a:spcPct val="0"/>
              </a:spcBef>
              <a:buNone/>
              <a:defRPr sz="2600" b="1" kern="1200">
                <a:solidFill>
                  <a:schemeClr val="accent1"/>
                </a:solidFill>
                <a:latin typeface="微软雅黑" panose="020B0503020204020204" pitchFamily="34" charset="-122"/>
                <a:ea typeface="微软雅黑" panose="020B0503020204020204" pitchFamily="34" charset="-122"/>
                <a:cs typeface="+mj-cs"/>
              </a:defRPr>
            </a:lvl1pPr>
          </a:lstStyle>
          <a:p>
            <a:r>
              <a:rPr lang="zh-CN" altLang="en-US" sz="2400" dirty="0">
                <a:solidFill>
                  <a:schemeClr val="tx1"/>
                </a:solidFill>
                <a:latin typeface="+mn-ea"/>
              </a:rPr>
              <a:t>化学结构升级，</a:t>
            </a:r>
            <a:r>
              <a:rPr lang="zh-CN" altLang="en-US" sz="2400" dirty="0">
                <a:solidFill>
                  <a:srgbClr val="FF0000"/>
                </a:solidFill>
                <a:latin typeface="+mn-ea"/>
              </a:rPr>
              <a:t>早期抑制细菌蛋白质合成，增强抗菌活性，提高骨髓抑制安全性，用药更便捷</a:t>
            </a:r>
          </a:p>
        </p:txBody>
      </p:sp>
      <p:pic>
        <p:nvPicPr>
          <p:cNvPr id="2" name="图片 1">
            <a:extLst>
              <a:ext uri="{FF2B5EF4-FFF2-40B4-BE49-F238E27FC236}">
                <a16:creationId xmlns:a16="http://schemas.microsoft.com/office/drawing/2014/main" id="{A58C95DB-0C4B-35BD-533F-75591D7CB5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359" y="1849841"/>
            <a:ext cx="5050115" cy="2371247"/>
          </a:xfrm>
          <a:prstGeom prst="rect">
            <a:avLst/>
          </a:prstGeom>
          <a:noFill/>
          <a:ln w="9525">
            <a:solidFill>
              <a:schemeClr val="tx1"/>
            </a:solidFill>
            <a:prstDash val="dash"/>
          </a:ln>
        </p:spPr>
      </p:pic>
      <p:sp>
        <p:nvSpPr>
          <p:cNvPr id="3" name="文本框 2">
            <a:extLst>
              <a:ext uri="{FF2B5EF4-FFF2-40B4-BE49-F238E27FC236}">
                <a16:creationId xmlns:a16="http://schemas.microsoft.com/office/drawing/2014/main" id="{B9E38949-5485-1A50-88FB-FE93711E1CB5}"/>
              </a:ext>
            </a:extLst>
          </p:cNvPr>
          <p:cNvSpPr txBox="1"/>
          <p:nvPr/>
        </p:nvSpPr>
        <p:spPr>
          <a:xfrm>
            <a:off x="528314" y="4566412"/>
            <a:ext cx="4950064" cy="1202573"/>
          </a:xfrm>
          <a:prstGeom prst="rect">
            <a:avLst/>
          </a:prstGeom>
          <a:noFill/>
        </p:spPr>
        <p:txBody>
          <a:bodyPr wrap="square">
            <a:spAutoFit/>
          </a:bodyPr>
          <a:lstStyle/>
          <a:p>
            <a:pPr>
              <a:lnSpc>
                <a:spcPct val="150000"/>
              </a:lnSpc>
            </a:pPr>
            <a:r>
              <a:rPr lang="zh-CN" altLang="en-US" b="1" dirty="0">
                <a:solidFill>
                  <a:srgbClr val="FF0000"/>
                </a:solidFill>
              </a:rPr>
              <a:t>创新结构特点</a:t>
            </a:r>
            <a:r>
              <a:rPr lang="en-US" altLang="zh-CN" dirty="0">
                <a:solidFill>
                  <a:srgbClr val="FF0000"/>
                </a:solidFill>
              </a:rPr>
              <a:t>:</a:t>
            </a:r>
            <a:r>
              <a:rPr lang="zh-CN" altLang="en-US" sz="1600" dirty="0"/>
              <a:t>特地唑胺的</a:t>
            </a:r>
            <a:r>
              <a:rPr lang="en-US" altLang="zh-CN" sz="1600" dirty="0"/>
              <a:t>D</a:t>
            </a:r>
            <a:r>
              <a:rPr lang="zh-CN" altLang="en-US" sz="1600" dirty="0"/>
              <a:t>环取代基和</a:t>
            </a:r>
            <a:r>
              <a:rPr lang="en-US" altLang="zh-CN" sz="1600" dirty="0"/>
              <a:t>A</a:t>
            </a:r>
            <a:r>
              <a:rPr lang="zh-CN" altLang="en-US" sz="1600" dirty="0"/>
              <a:t>环</a:t>
            </a:r>
            <a:r>
              <a:rPr lang="en-US" altLang="zh-CN" sz="1600" dirty="0"/>
              <a:t>C-5</a:t>
            </a:r>
            <a:r>
              <a:rPr lang="zh-CN" altLang="en-US" sz="1600" dirty="0"/>
              <a:t>羟甲基取代利奈唑胺的乙酰胺，早期抑制细菌蛋白质合成，不易发生交叉耐药</a:t>
            </a:r>
            <a:endParaRPr lang="en-US" altLang="zh-CN" sz="1600" dirty="0"/>
          </a:p>
        </p:txBody>
      </p:sp>
      <p:sp>
        <p:nvSpPr>
          <p:cNvPr id="4" name="箭头: V 形 3">
            <a:extLst>
              <a:ext uri="{FF2B5EF4-FFF2-40B4-BE49-F238E27FC236}">
                <a16:creationId xmlns:a16="http://schemas.microsoft.com/office/drawing/2014/main" id="{57325A28-8BA5-9BE4-7659-4095A0F57BBD}"/>
              </a:ext>
            </a:extLst>
          </p:cNvPr>
          <p:cNvSpPr/>
          <p:nvPr/>
        </p:nvSpPr>
        <p:spPr>
          <a:xfrm>
            <a:off x="5519938" y="3166619"/>
            <a:ext cx="454558" cy="621102"/>
          </a:xfrm>
          <a:prstGeom prst="chevr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5" name="箭头: V 形 4">
            <a:extLst>
              <a:ext uri="{FF2B5EF4-FFF2-40B4-BE49-F238E27FC236}">
                <a16:creationId xmlns:a16="http://schemas.microsoft.com/office/drawing/2014/main" id="{A10E731D-3DCC-8617-4389-679C0BCE20BE}"/>
              </a:ext>
            </a:extLst>
          </p:cNvPr>
          <p:cNvSpPr/>
          <p:nvPr/>
        </p:nvSpPr>
        <p:spPr>
          <a:xfrm>
            <a:off x="5868721" y="3166619"/>
            <a:ext cx="454558" cy="621102"/>
          </a:xfrm>
          <a:prstGeom prst="chevr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7" name="文本框 6">
            <a:extLst>
              <a:ext uri="{FF2B5EF4-FFF2-40B4-BE49-F238E27FC236}">
                <a16:creationId xmlns:a16="http://schemas.microsoft.com/office/drawing/2014/main" id="{1015A893-CA0F-B536-8938-23E7F4E0166B}"/>
              </a:ext>
            </a:extLst>
          </p:cNvPr>
          <p:cNvSpPr txBox="1"/>
          <p:nvPr/>
        </p:nvSpPr>
        <p:spPr>
          <a:xfrm>
            <a:off x="6527622" y="2060848"/>
            <a:ext cx="5136064" cy="3003515"/>
          </a:xfrm>
          <a:prstGeom prst="rect">
            <a:avLst/>
          </a:prstGeom>
          <a:noFill/>
          <a:ln w="9525">
            <a:solidFill>
              <a:schemeClr val="tx1"/>
            </a:solidFill>
            <a:prstDash val="dash"/>
          </a:ln>
        </p:spPr>
        <p:txBody>
          <a:bodyPr wrap="square">
            <a:spAutoFit/>
          </a:bodyPr>
          <a:lstStyle/>
          <a:p>
            <a:pPr marL="285750" indent="-285750" algn="just">
              <a:lnSpc>
                <a:spcPct val="150000"/>
              </a:lnSpc>
              <a:buFont typeface="Wingdings" panose="05000000000000000000" pitchFamily="2" charset="2"/>
              <a:buChar char="ü"/>
            </a:pPr>
            <a:r>
              <a:rPr lang="zh-CN" altLang="en-US" sz="1600" b="1" kern="100" dirty="0">
                <a:latin typeface="+mn-ea"/>
                <a:cs typeface="Times New Roman" panose="02020603050405020304" pitchFamily="18" charset="0"/>
              </a:rPr>
              <a:t>提高抗菌活性</a:t>
            </a:r>
            <a:r>
              <a:rPr lang="zh-CN" altLang="en-US" sz="1600" kern="100" dirty="0">
                <a:effectLst/>
                <a:latin typeface="+mn-ea"/>
                <a:cs typeface="Times New Roman" panose="02020603050405020304" pitchFamily="18" charset="0"/>
              </a:rPr>
              <a:t>：相较利奈唑胺，</a:t>
            </a:r>
            <a:r>
              <a:rPr lang="en-US" altLang="zh-CN" sz="1600" kern="100" dirty="0">
                <a:effectLst/>
                <a:latin typeface="+mn-ea"/>
                <a:cs typeface="Times New Roman" panose="02020603050405020304" pitchFamily="18" charset="0"/>
              </a:rPr>
              <a:t>MIC</a:t>
            </a:r>
            <a:r>
              <a:rPr lang="zh-CN" altLang="zh-CN" sz="1600" kern="100" dirty="0">
                <a:effectLst/>
                <a:latin typeface="+mn-ea"/>
                <a:cs typeface="Times New Roman" panose="02020603050405020304" pitchFamily="18" charset="0"/>
              </a:rPr>
              <a:t>值更低、</a:t>
            </a:r>
            <a:r>
              <a:rPr lang="zh-CN" altLang="zh-CN" sz="1600" b="1" kern="100" dirty="0">
                <a:solidFill>
                  <a:srgbClr val="FF0000"/>
                </a:solidFill>
                <a:effectLst/>
                <a:latin typeface="+mn-ea"/>
                <a:cs typeface="Times New Roman" panose="02020603050405020304" pitchFamily="18" charset="0"/>
              </a:rPr>
              <a:t>抗菌活性是利奈唑胺的</a:t>
            </a:r>
            <a:r>
              <a:rPr lang="en-US" altLang="zh-CN" sz="1600" b="1" kern="100" dirty="0">
                <a:solidFill>
                  <a:srgbClr val="FF0000"/>
                </a:solidFill>
                <a:effectLst/>
                <a:latin typeface="+mn-ea"/>
                <a:cs typeface="Times New Roman" panose="02020603050405020304" pitchFamily="18" charset="0"/>
              </a:rPr>
              <a:t>4-16</a:t>
            </a:r>
            <a:r>
              <a:rPr lang="zh-CN" altLang="zh-CN" sz="1600" b="1" kern="100" dirty="0">
                <a:solidFill>
                  <a:srgbClr val="FF0000"/>
                </a:solidFill>
                <a:effectLst/>
                <a:latin typeface="+mn-ea"/>
                <a:cs typeface="Times New Roman" panose="02020603050405020304" pitchFamily="18" charset="0"/>
              </a:rPr>
              <a:t>倍</a:t>
            </a:r>
            <a:endParaRPr lang="en-US" altLang="zh-CN" sz="1600" b="1" kern="100" dirty="0">
              <a:solidFill>
                <a:srgbClr val="FF0000"/>
              </a:solidFill>
              <a:effectLst/>
              <a:latin typeface="+mn-ea"/>
              <a:cs typeface="Times New Roman" panose="02020603050405020304" pitchFamily="18" charset="0"/>
            </a:endParaRPr>
          </a:p>
          <a:p>
            <a:pPr marL="285750" indent="-285750" algn="just">
              <a:lnSpc>
                <a:spcPct val="150000"/>
              </a:lnSpc>
              <a:buFont typeface="Wingdings" panose="05000000000000000000" pitchFamily="2" charset="2"/>
              <a:buChar char="ü"/>
            </a:pPr>
            <a:r>
              <a:rPr lang="zh-CN" altLang="en-US" sz="1600" b="1" kern="100" dirty="0">
                <a:effectLst/>
                <a:latin typeface="+mn-ea"/>
                <a:cs typeface="Times New Roman" panose="02020603050405020304" pitchFamily="18" charset="0"/>
              </a:rPr>
              <a:t>提高安全性</a:t>
            </a:r>
            <a:r>
              <a:rPr lang="zh-CN" altLang="en-US" sz="1600" kern="100" dirty="0">
                <a:effectLst/>
                <a:latin typeface="+mn-ea"/>
                <a:cs typeface="Times New Roman" panose="02020603050405020304" pitchFamily="18" charset="0"/>
              </a:rPr>
              <a:t>：</a:t>
            </a:r>
            <a:r>
              <a:rPr lang="zh-CN" altLang="zh-CN" sz="1600" kern="100" dirty="0">
                <a:effectLst/>
                <a:latin typeface="+mn-ea"/>
                <a:cs typeface="Times New Roman" panose="02020603050405020304" pitchFamily="18" charset="0"/>
              </a:rPr>
              <a:t>肾毒性、骨髓抑制</a:t>
            </a:r>
            <a:r>
              <a:rPr lang="zh-CN" altLang="en-US" sz="1600" kern="100" dirty="0">
                <a:effectLst/>
                <a:latin typeface="+mn-ea"/>
                <a:cs typeface="Times New Roman" panose="02020603050405020304" pitchFamily="18" charset="0"/>
              </a:rPr>
              <a:t>的</a:t>
            </a:r>
            <a:r>
              <a:rPr lang="zh-CN" altLang="en-US" sz="1600" b="1" kern="100" dirty="0">
                <a:solidFill>
                  <a:srgbClr val="FF0000"/>
                </a:solidFill>
                <a:effectLst/>
                <a:latin typeface="+mn-ea"/>
                <a:cs typeface="Times New Roman" panose="02020603050405020304" pitchFamily="18" charset="0"/>
              </a:rPr>
              <a:t>不良反应发生率更低</a:t>
            </a:r>
            <a:endParaRPr lang="en-US" altLang="zh-CN" sz="1600" b="1" kern="100" dirty="0">
              <a:solidFill>
                <a:srgbClr val="FF0000"/>
              </a:solidFill>
              <a:effectLst/>
              <a:latin typeface="+mn-ea"/>
              <a:cs typeface="Times New Roman" panose="02020603050405020304" pitchFamily="18" charset="0"/>
            </a:endParaRPr>
          </a:p>
          <a:p>
            <a:pPr marL="285750" indent="-285750" algn="just">
              <a:lnSpc>
                <a:spcPct val="150000"/>
              </a:lnSpc>
              <a:buFont typeface="Wingdings" panose="05000000000000000000" pitchFamily="2" charset="2"/>
              <a:buChar char="ü"/>
            </a:pPr>
            <a:r>
              <a:rPr lang="zh-CN" altLang="en-US" sz="1600" b="1" kern="100" dirty="0">
                <a:effectLst/>
                <a:latin typeface="+mn-ea"/>
                <a:cs typeface="Times New Roman" panose="02020603050405020304" pitchFamily="18" charset="0"/>
              </a:rPr>
              <a:t>提高依从性</a:t>
            </a:r>
            <a:r>
              <a:rPr lang="zh-CN" altLang="en-US" sz="1600" kern="100" dirty="0">
                <a:effectLst/>
                <a:latin typeface="+mn-ea"/>
                <a:cs typeface="Times New Roman" panose="02020603050405020304" pitchFamily="18" charset="0"/>
              </a:rPr>
              <a:t>：</a:t>
            </a:r>
            <a:r>
              <a:rPr lang="zh-CN" altLang="zh-CN" sz="1600" b="1" kern="100" dirty="0">
                <a:solidFill>
                  <a:srgbClr val="FF0000"/>
                </a:solidFill>
                <a:effectLst/>
                <a:latin typeface="+mn-ea"/>
                <a:cs typeface="Times New Roman" panose="02020603050405020304" pitchFamily="18" charset="0"/>
              </a:rPr>
              <a:t>肝肾功能不全无需调整剂量</a:t>
            </a:r>
            <a:r>
              <a:rPr lang="zh-CN" altLang="en-US" sz="1600" kern="100" dirty="0">
                <a:effectLst/>
                <a:latin typeface="+mn-ea"/>
                <a:cs typeface="Times New Roman" panose="02020603050405020304" pitchFamily="18" charset="0"/>
              </a:rPr>
              <a:t>；相较于利奈唑胺，</a:t>
            </a:r>
            <a:r>
              <a:rPr lang="zh-CN" altLang="en-US" sz="1600" b="1" kern="100" dirty="0">
                <a:solidFill>
                  <a:srgbClr val="FF0000"/>
                </a:solidFill>
                <a:effectLst/>
                <a:latin typeface="+mn-ea"/>
                <a:cs typeface="Times New Roman" panose="02020603050405020304" pitchFamily="18" charset="0"/>
              </a:rPr>
              <a:t>给</a:t>
            </a:r>
            <a:r>
              <a:rPr lang="zh-CN" altLang="en-US" sz="1600" b="1" i="0" dirty="0">
                <a:solidFill>
                  <a:srgbClr val="FF0000"/>
                </a:solidFill>
                <a:effectLst/>
                <a:latin typeface="MicrosoftYaHei"/>
              </a:rPr>
              <a:t>药次数减少</a:t>
            </a:r>
            <a:r>
              <a:rPr lang="en-US" altLang="zh-CN" sz="1600" b="1" i="0" dirty="0">
                <a:solidFill>
                  <a:srgbClr val="FF0000"/>
                </a:solidFill>
                <a:effectLst/>
                <a:latin typeface="ArialMT"/>
              </a:rPr>
              <a:t>70%</a:t>
            </a:r>
            <a:r>
              <a:rPr lang="zh-CN" altLang="en-US" sz="1600" b="1" i="0" dirty="0">
                <a:solidFill>
                  <a:srgbClr val="FF0000"/>
                </a:solidFill>
                <a:effectLst/>
                <a:latin typeface="MicrosoftYaHei"/>
              </a:rPr>
              <a:t>，治疗时间缩短</a:t>
            </a:r>
            <a:r>
              <a:rPr lang="en-US" altLang="zh-CN" sz="1600" b="1" i="0" dirty="0">
                <a:solidFill>
                  <a:srgbClr val="FF0000"/>
                </a:solidFill>
                <a:effectLst/>
                <a:latin typeface="ArialMT"/>
              </a:rPr>
              <a:t>40%</a:t>
            </a:r>
            <a:r>
              <a:rPr lang="zh-CN" altLang="en-US" sz="1600" dirty="0"/>
              <a:t> </a:t>
            </a:r>
            <a:endParaRPr lang="en-US" altLang="zh-CN" sz="1600" dirty="0"/>
          </a:p>
          <a:p>
            <a:pPr marL="285750" indent="-285750" algn="just">
              <a:lnSpc>
                <a:spcPct val="150000"/>
              </a:lnSpc>
              <a:buFont typeface="Wingdings" panose="05000000000000000000" pitchFamily="2" charset="2"/>
              <a:buChar char="ü"/>
            </a:pPr>
            <a:r>
              <a:rPr lang="zh-CN" altLang="en-US" sz="1600" b="1" kern="100" dirty="0">
                <a:effectLst/>
                <a:latin typeface="+mn-ea"/>
                <a:cs typeface="Times New Roman" panose="02020603050405020304" pitchFamily="18" charset="0"/>
              </a:rPr>
              <a:t>降低耐药：</a:t>
            </a:r>
            <a:r>
              <a:rPr lang="zh-CN" altLang="en-US" sz="1600" kern="100" dirty="0">
                <a:effectLst/>
                <a:latin typeface="+mn-ea"/>
                <a:cs typeface="Times New Roman" panose="02020603050405020304" pitchFamily="18" charset="0"/>
              </a:rPr>
              <a:t>早期抑制细菌蛋白质合成</a:t>
            </a:r>
            <a:r>
              <a:rPr lang="zh-CN" altLang="en-US" sz="1600" b="1" kern="100" dirty="0">
                <a:effectLst/>
                <a:latin typeface="+mn-ea"/>
                <a:cs typeface="Times New Roman" panose="02020603050405020304" pitchFamily="18" charset="0"/>
              </a:rPr>
              <a:t>，</a:t>
            </a:r>
            <a:r>
              <a:rPr lang="zh-CN" altLang="en-US" sz="1600" b="1" kern="100" dirty="0">
                <a:solidFill>
                  <a:srgbClr val="FF0000"/>
                </a:solidFill>
                <a:effectLst/>
                <a:latin typeface="+mn-ea"/>
                <a:cs typeface="Times New Roman" panose="02020603050405020304" pitchFamily="18" charset="0"/>
              </a:rPr>
              <a:t>不易发生交叉耐药</a:t>
            </a:r>
            <a:endParaRPr lang="en-US" altLang="zh-CN" sz="1600" b="1" kern="100" dirty="0">
              <a:solidFill>
                <a:srgbClr val="FF0000"/>
              </a:solidFill>
              <a:effectLst/>
              <a:latin typeface="+mn-ea"/>
              <a:cs typeface="Times New Roman" panose="02020603050405020304" pitchFamily="18" charset="0"/>
            </a:endParaRPr>
          </a:p>
        </p:txBody>
      </p:sp>
      <p:sp>
        <p:nvSpPr>
          <p:cNvPr id="8" name="文本框 7">
            <a:extLst>
              <a:ext uri="{FF2B5EF4-FFF2-40B4-BE49-F238E27FC236}">
                <a16:creationId xmlns:a16="http://schemas.microsoft.com/office/drawing/2014/main" id="{82AC8463-DEF8-C0D1-9B2F-C5DC40256E02}"/>
              </a:ext>
            </a:extLst>
          </p:cNvPr>
          <p:cNvSpPr txBox="1"/>
          <p:nvPr/>
        </p:nvSpPr>
        <p:spPr>
          <a:xfrm>
            <a:off x="6806528" y="1499166"/>
            <a:ext cx="4064000" cy="369332"/>
          </a:xfrm>
          <a:prstGeom prst="rect">
            <a:avLst/>
          </a:prstGeom>
          <a:noFill/>
        </p:spPr>
        <p:txBody>
          <a:bodyPr wrap="square" rtlCol="0">
            <a:spAutoFit/>
          </a:bodyPr>
          <a:lstStyle/>
          <a:p>
            <a:r>
              <a:rPr lang="zh-CN" altLang="en-US" b="1" dirty="0">
                <a:latin typeface="微软雅黑" panose="020B0503020204020204" pitchFamily="34" charset="-122"/>
                <a:ea typeface="微软雅黑" panose="020B0503020204020204" pitchFamily="34" charset="-122"/>
              </a:rPr>
              <a:t>全新结构带来显著临床优势：</a:t>
            </a:r>
          </a:p>
        </p:txBody>
      </p:sp>
      <p:sp>
        <p:nvSpPr>
          <p:cNvPr id="9" name="文本框 8">
            <a:extLst>
              <a:ext uri="{FF2B5EF4-FFF2-40B4-BE49-F238E27FC236}">
                <a16:creationId xmlns:a16="http://schemas.microsoft.com/office/drawing/2014/main" id="{38932A38-26D2-0642-1ECF-6286DBA75E0F}"/>
              </a:ext>
            </a:extLst>
          </p:cNvPr>
          <p:cNvSpPr txBox="1"/>
          <p:nvPr/>
        </p:nvSpPr>
        <p:spPr>
          <a:xfrm>
            <a:off x="3647728" y="3933056"/>
            <a:ext cx="288032" cy="369332"/>
          </a:xfrm>
          <a:prstGeom prst="rect">
            <a:avLst/>
          </a:prstGeom>
          <a:noFill/>
        </p:spPr>
        <p:txBody>
          <a:bodyPr wrap="square" rtlCol="0">
            <a:spAutoFit/>
          </a:bodyPr>
          <a:lstStyle/>
          <a:p>
            <a:r>
              <a:rPr lang="en-US" altLang="zh-CN" dirty="0"/>
              <a:t>A</a:t>
            </a:r>
            <a:endParaRPr lang="zh-CN" altLang="en-US" dirty="0"/>
          </a:p>
        </p:txBody>
      </p:sp>
      <p:sp>
        <p:nvSpPr>
          <p:cNvPr id="10" name="文本框 9">
            <a:extLst>
              <a:ext uri="{FF2B5EF4-FFF2-40B4-BE49-F238E27FC236}">
                <a16:creationId xmlns:a16="http://schemas.microsoft.com/office/drawing/2014/main" id="{90D95387-62DB-F5B9-1F05-0974527A6DC8}"/>
              </a:ext>
            </a:extLst>
          </p:cNvPr>
          <p:cNvSpPr txBox="1"/>
          <p:nvPr/>
        </p:nvSpPr>
        <p:spPr>
          <a:xfrm>
            <a:off x="2971817" y="3928938"/>
            <a:ext cx="288032" cy="369332"/>
          </a:xfrm>
          <a:prstGeom prst="rect">
            <a:avLst/>
          </a:prstGeom>
          <a:noFill/>
        </p:spPr>
        <p:txBody>
          <a:bodyPr wrap="square" rtlCol="0">
            <a:spAutoFit/>
          </a:bodyPr>
          <a:lstStyle/>
          <a:p>
            <a:r>
              <a:rPr lang="en-US" altLang="zh-CN" dirty="0"/>
              <a:t>B</a:t>
            </a:r>
            <a:endParaRPr lang="zh-CN" altLang="en-US" dirty="0"/>
          </a:p>
        </p:txBody>
      </p:sp>
      <p:sp>
        <p:nvSpPr>
          <p:cNvPr id="11" name="文本框 10">
            <a:extLst>
              <a:ext uri="{FF2B5EF4-FFF2-40B4-BE49-F238E27FC236}">
                <a16:creationId xmlns:a16="http://schemas.microsoft.com/office/drawing/2014/main" id="{FE96E140-D10C-D8A5-940D-900094B5B554}"/>
              </a:ext>
            </a:extLst>
          </p:cNvPr>
          <p:cNvSpPr txBox="1"/>
          <p:nvPr/>
        </p:nvSpPr>
        <p:spPr>
          <a:xfrm>
            <a:off x="2203763" y="3928938"/>
            <a:ext cx="288032" cy="369332"/>
          </a:xfrm>
          <a:prstGeom prst="rect">
            <a:avLst/>
          </a:prstGeom>
          <a:noFill/>
        </p:spPr>
        <p:txBody>
          <a:bodyPr wrap="square" rtlCol="0">
            <a:spAutoFit/>
          </a:bodyPr>
          <a:lstStyle/>
          <a:p>
            <a:r>
              <a:rPr lang="en-US" altLang="zh-CN" dirty="0"/>
              <a:t>C</a:t>
            </a:r>
            <a:endParaRPr lang="zh-CN" altLang="en-US" dirty="0"/>
          </a:p>
        </p:txBody>
      </p:sp>
      <p:sp>
        <p:nvSpPr>
          <p:cNvPr id="12" name="文本框 11">
            <a:extLst>
              <a:ext uri="{FF2B5EF4-FFF2-40B4-BE49-F238E27FC236}">
                <a16:creationId xmlns:a16="http://schemas.microsoft.com/office/drawing/2014/main" id="{7B1DEC94-8352-2220-FCB5-C262E9997026}"/>
              </a:ext>
            </a:extLst>
          </p:cNvPr>
          <p:cNvSpPr txBox="1"/>
          <p:nvPr/>
        </p:nvSpPr>
        <p:spPr>
          <a:xfrm>
            <a:off x="1474104" y="3928938"/>
            <a:ext cx="288032" cy="369332"/>
          </a:xfrm>
          <a:prstGeom prst="rect">
            <a:avLst/>
          </a:prstGeom>
          <a:noFill/>
        </p:spPr>
        <p:txBody>
          <a:bodyPr wrap="square" rtlCol="0">
            <a:spAutoFit/>
          </a:bodyPr>
          <a:lstStyle/>
          <a:p>
            <a:r>
              <a:rPr lang="en-US" altLang="zh-CN" dirty="0"/>
              <a:t>D</a:t>
            </a:r>
            <a:endParaRPr lang="zh-CN" altLang="en-US" dirty="0"/>
          </a:p>
        </p:txBody>
      </p:sp>
      <p:sp>
        <p:nvSpPr>
          <p:cNvPr id="6" name="文本框 5">
            <a:extLst>
              <a:ext uri="{FF2B5EF4-FFF2-40B4-BE49-F238E27FC236}">
                <a16:creationId xmlns:a16="http://schemas.microsoft.com/office/drawing/2014/main" id="{0867EEF6-8AAD-DB65-857D-D7D31733EECB}"/>
              </a:ext>
            </a:extLst>
          </p:cNvPr>
          <p:cNvSpPr txBox="1"/>
          <p:nvPr/>
        </p:nvSpPr>
        <p:spPr>
          <a:xfrm>
            <a:off x="11064552" y="6309320"/>
            <a:ext cx="648072" cy="307777"/>
          </a:xfrm>
          <a:prstGeom prst="rect">
            <a:avLst/>
          </a:prstGeom>
          <a:noFill/>
        </p:spPr>
        <p:txBody>
          <a:bodyPr wrap="square" rtlCol="0">
            <a:spAutoFit/>
          </a:bodyPr>
          <a:lstStyle/>
          <a:p>
            <a:r>
              <a:rPr lang="en-US" altLang="zh-CN" sz="1400" dirty="0"/>
              <a:t>8/9</a:t>
            </a:r>
            <a:endParaRPr lang="zh-CN" altLang="en-US" sz="1400" dirty="0"/>
          </a:p>
        </p:txBody>
      </p:sp>
      <p:sp>
        <p:nvSpPr>
          <p:cNvPr id="14" name="文本框 13">
            <a:extLst>
              <a:ext uri="{FF2B5EF4-FFF2-40B4-BE49-F238E27FC236}">
                <a16:creationId xmlns:a16="http://schemas.microsoft.com/office/drawing/2014/main" id="{2CE0D127-5259-A78C-9155-2A665C0AB4E5}"/>
              </a:ext>
            </a:extLst>
          </p:cNvPr>
          <p:cNvSpPr txBox="1"/>
          <p:nvPr/>
        </p:nvSpPr>
        <p:spPr>
          <a:xfrm>
            <a:off x="434987" y="6493518"/>
            <a:ext cx="10086782" cy="800219"/>
          </a:xfrm>
          <a:prstGeom prst="rect">
            <a:avLst/>
          </a:prstGeom>
          <a:noFill/>
        </p:spPr>
        <p:txBody>
          <a:bodyPr wrap="square">
            <a:spAutoFit/>
          </a:bodyPr>
          <a:lstStyle/>
          <a:p>
            <a:r>
              <a:rPr lang="zh-CN" altLang="en-US" sz="1050" b="0" i="0" dirty="0">
                <a:solidFill>
                  <a:srgbClr val="242021"/>
                </a:solidFill>
                <a:effectLst/>
                <a:latin typeface="FZKTK--GBK1-0"/>
              </a:rPr>
              <a:t>董睛睛</a:t>
            </a:r>
            <a:r>
              <a:rPr lang="zh-CN" altLang="en-US" sz="1050" dirty="0">
                <a:solidFill>
                  <a:srgbClr val="242021"/>
                </a:solidFill>
                <a:latin typeface="FZKTK--GBK1-0"/>
              </a:rPr>
              <a:t>，</a:t>
            </a:r>
            <a:r>
              <a:rPr lang="zh-CN" altLang="en-US" sz="1050" b="0" i="0" dirty="0">
                <a:solidFill>
                  <a:srgbClr val="242021"/>
                </a:solidFill>
                <a:effectLst/>
                <a:latin typeface="FZKTK--GBK1-0"/>
              </a:rPr>
              <a:t>缪丽燕等</a:t>
            </a:r>
            <a:r>
              <a:rPr lang="zh-CN" altLang="en-US" sz="1050" dirty="0">
                <a:solidFill>
                  <a:srgbClr val="242021"/>
                </a:solidFill>
                <a:latin typeface="FZKTK--GBK1-0"/>
              </a:rPr>
              <a:t>，新型噁唑烷酮类抗菌药 </a:t>
            </a:r>
            <a:r>
              <a:rPr lang="en-US" altLang="zh-CN" sz="1050" dirty="0">
                <a:solidFill>
                  <a:srgbClr val="242021"/>
                </a:solidFill>
                <a:latin typeface="FZKTK--GBK1-0"/>
              </a:rPr>
              <a:t>:</a:t>
            </a:r>
            <a:r>
              <a:rPr lang="zh-CN" altLang="en-US" sz="1050" dirty="0">
                <a:solidFill>
                  <a:srgbClr val="242021"/>
                </a:solidFill>
                <a:latin typeface="FZKTK--GBK1-0"/>
              </a:rPr>
              <a:t>特地唑胺</a:t>
            </a:r>
            <a:r>
              <a:rPr lang="en-US" altLang="zh-CN" sz="1050" dirty="0">
                <a:solidFill>
                  <a:srgbClr val="242021"/>
                </a:solidFill>
                <a:latin typeface="FZKTK--GBK1-0"/>
              </a:rPr>
              <a:t>,</a:t>
            </a:r>
            <a:r>
              <a:rPr lang="zh-CN" altLang="en-US" sz="1050" dirty="0">
                <a:solidFill>
                  <a:srgbClr val="242021"/>
                </a:solidFill>
                <a:latin typeface="FZKTK--GBK1-0"/>
              </a:rPr>
              <a:t>中国新药与临床杂志</a:t>
            </a:r>
            <a:r>
              <a:rPr lang="en-US" altLang="zh-CN" sz="1050" dirty="0">
                <a:solidFill>
                  <a:srgbClr val="242021"/>
                </a:solidFill>
                <a:latin typeface="FZKTK--GBK1-0"/>
              </a:rPr>
              <a:t>,2021 </a:t>
            </a:r>
            <a:r>
              <a:rPr lang="zh-CN" altLang="en-US" sz="1050" dirty="0">
                <a:solidFill>
                  <a:srgbClr val="242021"/>
                </a:solidFill>
                <a:latin typeface="FZKTK--GBK1-0"/>
              </a:rPr>
              <a:t>年 </a:t>
            </a:r>
            <a:r>
              <a:rPr lang="en-US" altLang="zh-CN" sz="1050" dirty="0">
                <a:solidFill>
                  <a:srgbClr val="242021"/>
                </a:solidFill>
                <a:latin typeface="FZKTK--GBK1-0"/>
              </a:rPr>
              <a:t>7 </a:t>
            </a:r>
            <a:r>
              <a:rPr lang="zh-CN" altLang="en-US" sz="1050" dirty="0">
                <a:solidFill>
                  <a:srgbClr val="242021"/>
                </a:solidFill>
                <a:latin typeface="FZKTK--GBK1-0"/>
              </a:rPr>
              <a:t>月</a:t>
            </a:r>
            <a:r>
              <a:rPr lang="en-US" altLang="zh-CN" sz="1050" dirty="0">
                <a:solidFill>
                  <a:srgbClr val="242021"/>
                </a:solidFill>
                <a:latin typeface="FZKTK--GBK1-0"/>
              </a:rPr>
              <a:t>,</a:t>
            </a:r>
            <a:r>
              <a:rPr lang="zh-CN" altLang="en-US" sz="1050" dirty="0">
                <a:solidFill>
                  <a:srgbClr val="242021"/>
                </a:solidFill>
                <a:latin typeface="FZKTK--GBK1-0"/>
              </a:rPr>
              <a:t>第 </a:t>
            </a:r>
            <a:r>
              <a:rPr lang="en-US" altLang="zh-CN" sz="1050" dirty="0">
                <a:solidFill>
                  <a:srgbClr val="242021"/>
                </a:solidFill>
                <a:latin typeface="FZKTK--GBK1-0"/>
              </a:rPr>
              <a:t>40 </a:t>
            </a:r>
            <a:r>
              <a:rPr lang="zh-CN" altLang="en-US" sz="1050" dirty="0">
                <a:solidFill>
                  <a:srgbClr val="242021"/>
                </a:solidFill>
                <a:latin typeface="FZKTK--GBK1-0"/>
              </a:rPr>
              <a:t>卷 </a:t>
            </a:r>
            <a:br>
              <a:rPr lang="zh-CN" altLang="en-US" dirty="0"/>
            </a:br>
            <a:r>
              <a:rPr lang="zh-CN" altLang="en-US" dirty="0"/>
              <a:t> </a:t>
            </a:r>
            <a:br>
              <a:rPr lang="zh-CN" altLang="en-US" dirty="0"/>
            </a:br>
            <a:endParaRPr lang="zh-CN" altLang="en-US" dirty="0"/>
          </a:p>
        </p:txBody>
      </p:sp>
    </p:spTree>
    <p:extLst>
      <p:ext uri="{BB962C8B-B14F-4D97-AF65-F5344CB8AC3E}">
        <p14:creationId xmlns:p14="http://schemas.microsoft.com/office/powerpoint/2010/main" val="2120635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a:extLst>
              <a:ext uri="{FF2B5EF4-FFF2-40B4-BE49-F238E27FC236}">
                <a16:creationId xmlns:a16="http://schemas.microsoft.com/office/drawing/2014/main" id="{1BDBB40E-2C6B-4D35-B0D7-096ED796E3A5}"/>
              </a:ext>
            </a:extLst>
          </p:cNvPr>
          <p:cNvSpPr/>
          <p:nvPr/>
        </p:nvSpPr>
        <p:spPr>
          <a:xfrm>
            <a:off x="0" y="185443"/>
            <a:ext cx="1091444" cy="556721"/>
          </a:xfrm>
          <a:prstGeom prst="rect">
            <a:avLst/>
          </a:prstGeom>
          <a:solidFill>
            <a:srgbClr val="3858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bg1"/>
                </a:solidFill>
                <a:latin typeface="+mn-ea"/>
              </a:rPr>
              <a:t>公平性</a:t>
            </a:r>
          </a:p>
        </p:txBody>
      </p:sp>
      <p:sp>
        <p:nvSpPr>
          <p:cNvPr id="13" name="标题 4">
            <a:extLst>
              <a:ext uri="{FF2B5EF4-FFF2-40B4-BE49-F238E27FC236}">
                <a16:creationId xmlns:a16="http://schemas.microsoft.com/office/drawing/2014/main" id="{2858E520-8F8C-4513-8B4E-99B858E6CB14}"/>
              </a:ext>
            </a:extLst>
          </p:cNvPr>
          <p:cNvSpPr txBox="1">
            <a:spLocks/>
          </p:cNvSpPr>
          <p:nvPr/>
        </p:nvSpPr>
        <p:spPr>
          <a:xfrm>
            <a:off x="1091444" y="107919"/>
            <a:ext cx="8532948" cy="867242"/>
          </a:xfrm>
          <a:prstGeom prst="rect">
            <a:avLst/>
          </a:prstGeom>
          <a:noFill/>
        </p:spPr>
        <p:txBody>
          <a:bodyPr/>
          <a:lstStyle>
            <a:lvl1pPr algn="l" defTabSz="914400" rtl="0" eaLnBrk="1" latinLnBrk="0" hangingPunct="1">
              <a:lnSpc>
                <a:spcPct val="100000"/>
              </a:lnSpc>
              <a:spcBef>
                <a:spcPct val="0"/>
              </a:spcBef>
              <a:buNone/>
              <a:defRPr sz="2600" b="1" kern="1200">
                <a:solidFill>
                  <a:schemeClr val="accent1"/>
                </a:solidFill>
                <a:latin typeface="微软雅黑" panose="020B0503020204020204" pitchFamily="34" charset="-122"/>
                <a:ea typeface="微软雅黑" panose="020B0503020204020204" pitchFamily="34" charset="-122"/>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zh-CN" altLang="en-US" sz="2400" b="1" i="0" u="none" strike="noStrike" kern="1200" cap="none" spc="0" normalizeH="0" baseline="0" noProof="0" dirty="0">
                <a:ln>
                  <a:noFill/>
                </a:ln>
                <a:solidFill>
                  <a:prstClr val="black"/>
                </a:solidFill>
                <a:effectLst/>
                <a:uLnTx/>
                <a:uFillTx/>
                <a:latin typeface="微软雅黑"/>
                <a:ea typeface="微软雅黑" panose="020B0503020204020204" pitchFamily="34" charset="-122"/>
                <a:cs typeface="+mj-cs"/>
              </a:rPr>
              <a:t>磷酸特地唑胺</a:t>
            </a:r>
            <a:r>
              <a:rPr kumimoji="0" lang="zh-CN" altLang="en-US" sz="2400" b="1" i="0" u="none" strike="noStrike" kern="1200" cap="none" spc="0" normalizeH="0" baseline="0" noProof="0" dirty="0">
                <a:ln>
                  <a:noFill/>
                </a:ln>
                <a:solidFill>
                  <a:srgbClr val="FF0000"/>
                </a:solidFill>
                <a:effectLst/>
                <a:uLnTx/>
                <a:uFillTx/>
                <a:latin typeface="微软雅黑"/>
                <a:ea typeface="微软雅黑" panose="020B0503020204020204" pitchFamily="34" charset="-122"/>
                <a:cs typeface="+mj-cs"/>
              </a:rPr>
              <a:t>提升用药依从性</a:t>
            </a:r>
            <a:r>
              <a:rPr kumimoji="0" lang="zh-CN" altLang="en-US" sz="2400" b="1" i="0" u="none" strike="noStrike" kern="1200" cap="none" spc="0" normalizeH="0" baseline="0" noProof="0" dirty="0">
                <a:ln>
                  <a:noFill/>
                </a:ln>
                <a:solidFill>
                  <a:prstClr val="black"/>
                </a:solidFill>
                <a:effectLst/>
                <a:uLnTx/>
                <a:uFillTx/>
                <a:latin typeface="微软雅黑"/>
                <a:ea typeface="微软雅黑" panose="020B0503020204020204" pitchFamily="34" charset="-122"/>
                <a:cs typeface="+mj-cs"/>
              </a:rPr>
              <a:t>，为皮肤及皮肤软组织感染患者带来</a:t>
            </a:r>
            <a:r>
              <a:rPr kumimoji="0" lang="zh-CN" altLang="en-US" sz="2400" b="1" i="0" u="none" strike="noStrike" kern="1200" cap="none" spc="0" normalizeH="0" baseline="0" noProof="0" dirty="0">
                <a:ln>
                  <a:noFill/>
                </a:ln>
                <a:solidFill>
                  <a:srgbClr val="FF0000"/>
                </a:solidFill>
                <a:effectLst/>
                <a:uLnTx/>
                <a:uFillTx/>
                <a:latin typeface="微软雅黑"/>
                <a:ea typeface="微软雅黑" panose="020B0503020204020204" pitchFamily="34" charset="-122"/>
                <a:cs typeface="+mj-cs"/>
              </a:rPr>
              <a:t>新选择</a:t>
            </a:r>
          </a:p>
        </p:txBody>
      </p:sp>
      <p:sp>
        <p:nvSpPr>
          <p:cNvPr id="16" name="对角圆角矩形 2">
            <a:extLst>
              <a:ext uri="{FF2B5EF4-FFF2-40B4-BE49-F238E27FC236}">
                <a16:creationId xmlns:a16="http://schemas.microsoft.com/office/drawing/2014/main" id="{44C66BFA-13F4-4DB5-85EB-B4FE3E3A09C6}"/>
              </a:ext>
            </a:extLst>
          </p:cNvPr>
          <p:cNvSpPr/>
          <p:nvPr/>
        </p:nvSpPr>
        <p:spPr>
          <a:xfrm>
            <a:off x="784368" y="5422784"/>
            <a:ext cx="3011805" cy="374318"/>
          </a:xfrm>
          <a:prstGeom prst="round2DiagRect">
            <a:avLst/>
          </a:prstGeom>
          <a:gradFill flip="none" rotWithShape="1">
            <a:gsLst>
              <a:gs pos="0">
                <a:schemeClr val="accent5">
                  <a:lumMod val="67000"/>
                </a:schemeClr>
              </a:gs>
              <a:gs pos="48000">
                <a:schemeClr val="accent5">
                  <a:lumMod val="97000"/>
                  <a:lumOff val="3000"/>
                </a:schemeClr>
              </a:gs>
              <a:gs pos="59000">
                <a:schemeClr val="accent5">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r>
              <a:rPr lang="zh-CN" altLang="en-US" sz="1600" b="1" dirty="0">
                <a:solidFill>
                  <a:prstClr val="black"/>
                </a:solidFill>
                <a:latin typeface="微软雅黑" panose="020B0503020204020204" pitchFamily="34" charset="-122"/>
                <a:ea typeface="微软雅黑" panose="020B0503020204020204" pitchFamily="34" charset="-122"/>
                <a:sym typeface="+mn-ea"/>
              </a:rPr>
              <a:t>对公共卫生有积极影响</a:t>
            </a:r>
          </a:p>
        </p:txBody>
      </p:sp>
      <p:sp>
        <p:nvSpPr>
          <p:cNvPr id="17" name="文本框 16">
            <a:extLst>
              <a:ext uri="{FF2B5EF4-FFF2-40B4-BE49-F238E27FC236}">
                <a16:creationId xmlns:a16="http://schemas.microsoft.com/office/drawing/2014/main" id="{DFE4DFDB-678C-463A-A60B-39F372F1651E}"/>
              </a:ext>
            </a:extLst>
          </p:cNvPr>
          <p:cNvSpPr txBox="1"/>
          <p:nvPr/>
        </p:nvSpPr>
        <p:spPr>
          <a:xfrm>
            <a:off x="784368" y="5806072"/>
            <a:ext cx="10433050" cy="471102"/>
          </a:xfrm>
          <a:prstGeom prst="rect">
            <a:avLst/>
          </a:prstGeom>
          <a:noFill/>
          <a:ln>
            <a:solidFill>
              <a:schemeClr val="bg2">
                <a:lumMod val="75000"/>
              </a:schemeClr>
            </a:solidFill>
            <a:prstDash val="dash"/>
          </a:ln>
        </p:spPr>
        <p:txBody>
          <a:bodyPr wrap="square" rtlCol="0">
            <a:noAutofit/>
          </a:bodyPr>
          <a:lstStyle/>
          <a:p>
            <a:pPr marL="171450" indent="-171450">
              <a:lnSpc>
                <a:spcPct val="150000"/>
              </a:lnSpc>
              <a:buFont typeface="Wingdings" panose="05000000000000000000" pitchFamily="2" charset="2"/>
              <a:buChar char="ü"/>
              <a:defRPr/>
            </a:pPr>
            <a:r>
              <a:rPr lang="zh-CN" altLang="en-US" sz="1600" dirty="0"/>
              <a:t>有效治疗皮肤及皮肤软组织感染的同时，安全性更高，提高患者生活质量，提高患者健康水平</a:t>
            </a:r>
          </a:p>
        </p:txBody>
      </p:sp>
      <p:sp>
        <p:nvSpPr>
          <p:cNvPr id="18" name="文本框 17">
            <a:extLst>
              <a:ext uri="{FF2B5EF4-FFF2-40B4-BE49-F238E27FC236}">
                <a16:creationId xmlns:a16="http://schemas.microsoft.com/office/drawing/2014/main" id="{D5F89B75-16BF-4E7C-8F43-5B78E8EF39E6}"/>
              </a:ext>
            </a:extLst>
          </p:cNvPr>
          <p:cNvSpPr txBox="1"/>
          <p:nvPr>
            <p:custDataLst>
              <p:tags r:id="rId1"/>
            </p:custDataLst>
          </p:nvPr>
        </p:nvSpPr>
        <p:spPr>
          <a:xfrm>
            <a:off x="757120" y="1430468"/>
            <a:ext cx="10431048" cy="766567"/>
          </a:xfrm>
          <a:prstGeom prst="rect">
            <a:avLst/>
          </a:prstGeom>
          <a:noFill/>
          <a:ln>
            <a:solidFill>
              <a:schemeClr val="bg2">
                <a:lumMod val="75000"/>
              </a:schemeClr>
            </a:solidFill>
            <a:prstDash val="dash"/>
          </a:ln>
        </p:spPr>
        <p:txBody>
          <a:bodyPr wrap="square" rtlCol="0">
            <a:noAutofit/>
          </a:bodyPr>
          <a:lstStyle/>
          <a:p>
            <a:pPr marL="342900" indent="-342900">
              <a:lnSpc>
                <a:spcPct val="150000"/>
              </a:lnSpc>
              <a:buFont typeface="Wingdings" panose="05000000000000000000" pitchFamily="2" charset="2"/>
              <a:buChar char="ü"/>
            </a:pPr>
            <a:r>
              <a:rPr lang="zh-CN" altLang="en-US" sz="1600" dirty="0"/>
              <a:t>缩短治疗周期及给药次数</a:t>
            </a:r>
            <a:r>
              <a:rPr lang="zh-CN" altLang="en-US" sz="1600" b="1" dirty="0"/>
              <a:t>；</a:t>
            </a:r>
            <a:r>
              <a:rPr lang="zh-CN" altLang="en-US" sz="1600" dirty="0"/>
              <a:t>减少胃肠道及骨髓抑制反应， </a:t>
            </a:r>
            <a:r>
              <a:rPr lang="zh-CN" altLang="en-US" sz="1600" b="1" dirty="0">
                <a:solidFill>
                  <a:srgbClr val="FF0000"/>
                </a:solidFill>
              </a:rPr>
              <a:t>提升用药依从性，保障足量足疗程</a:t>
            </a:r>
            <a:endParaRPr lang="en-US" altLang="zh-CN" sz="1600" b="1" dirty="0">
              <a:solidFill>
                <a:srgbClr val="FF0000"/>
              </a:solidFill>
            </a:endParaRPr>
          </a:p>
          <a:p>
            <a:pPr marL="342900" indent="-342900">
              <a:lnSpc>
                <a:spcPct val="150000"/>
              </a:lnSpc>
              <a:buFont typeface="Wingdings" panose="05000000000000000000" pitchFamily="2" charset="2"/>
              <a:buChar char="ü"/>
            </a:pPr>
            <a:r>
              <a:rPr lang="zh-CN" altLang="en-US" sz="1600" dirty="0"/>
              <a:t>为革兰氏阳性菌急性皮肤及皮肤软组织感染的患者提供更多，更优的治疗选择</a:t>
            </a:r>
          </a:p>
          <a:p>
            <a:pPr marL="342900" indent="-342900">
              <a:buFont typeface="Wingdings" panose="05000000000000000000" pitchFamily="2" charset="2"/>
              <a:buChar char="ü"/>
            </a:pPr>
            <a:endParaRPr lang="zh-CN" altLang="en-US" sz="1600" b="1" dirty="0">
              <a:solidFill>
                <a:srgbClr val="FF0000"/>
              </a:solidFill>
            </a:endParaRPr>
          </a:p>
        </p:txBody>
      </p:sp>
      <p:sp>
        <p:nvSpPr>
          <p:cNvPr id="19" name="文本框 18">
            <a:extLst>
              <a:ext uri="{FF2B5EF4-FFF2-40B4-BE49-F238E27FC236}">
                <a16:creationId xmlns:a16="http://schemas.microsoft.com/office/drawing/2014/main" id="{92316B9B-B12C-4A12-ADFB-D59E6C367AB1}"/>
              </a:ext>
            </a:extLst>
          </p:cNvPr>
          <p:cNvSpPr txBox="1"/>
          <p:nvPr>
            <p:custDataLst>
              <p:tags r:id="rId2"/>
            </p:custDataLst>
          </p:nvPr>
        </p:nvSpPr>
        <p:spPr>
          <a:xfrm>
            <a:off x="770858" y="2870509"/>
            <a:ext cx="10446560" cy="732426"/>
          </a:xfrm>
          <a:prstGeom prst="rect">
            <a:avLst/>
          </a:prstGeom>
          <a:noFill/>
          <a:ln>
            <a:solidFill>
              <a:schemeClr val="bg2">
                <a:lumMod val="75000"/>
              </a:schemeClr>
            </a:solidFill>
            <a:prstDash val="dash"/>
          </a:ln>
        </p:spPr>
        <p:txBody>
          <a:bodyPr wrap="square" rtlCol="0">
            <a:noAutofit/>
          </a:bodyPr>
          <a:lstStyle/>
          <a:p>
            <a:pPr marL="342900" indent="-342900">
              <a:lnSpc>
                <a:spcPct val="150000"/>
              </a:lnSpc>
              <a:buFont typeface="Wingdings" panose="05000000000000000000" pitchFamily="2" charset="2"/>
              <a:buChar char="ü"/>
              <a:defRPr/>
            </a:pPr>
            <a:r>
              <a:rPr lang="zh-CN" altLang="en-US" sz="1600" dirty="0"/>
              <a:t>治疗急性皮肤及皮肤软组织感染有效率高，临床必需</a:t>
            </a:r>
            <a:endParaRPr lang="en-US" altLang="zh-CN" sz="1600" dirty="0"/>
          </a:p>
          <a:p>
            <a:pPr marL="342900" indent="-342900">
              <a:lnSpc>
                <a:spcPct val="150000"/>
              </a:lnSpc>
              <a:buFont typeface="Wingdings" panose="05000000000000000000" pitchFamily="2" charset="2"/>
              <a:buChar char="ü"/>
              <a:defRPr/>
            </a:pPr>
            <a:r>
              <a:rPr lang="zh-CN" altLang="en-US" sz="1600" dirty="0"/>
              <a:t>疗程短，节约医疗资源使用，降低疾病负担</a:t>
            </a:r>
          </a:p>
        </p:txBody>
      </p:sp>
      <p:sp>
        <p:nvSpPr>
          <p:cNvPr id="20" name="文本框 19">
            <a:extLst>
              <a:ext uri="{FF2B5EF4-FFF2-40B4-BE49-F238E27FC236}">
                <a16:creationId xmlns:a16="http://schemas.microsoft.com/office/drawing/2014/main" id="{41159FCB-A60C-4BDE-89E9-3DD8BA94A152}"/>
              </a:ext>
            </a:extLst>
          </p:cNvPr>
          <p:cNvSpPr txBox="1"/>
          <p:nvPr>
            <p:custDataLst>
              <p:tags r:id="rId3"/>
            </p:custDataLst>
          </p:nvPr>
        </p:nvSpPr>
        <p:spPr>
          <a:xfrm>
            <a:off x="784368" y="4353691"/>
            <a:ext cx="10433050" cy="788015"/>
          </a:xfrm>
          <a:prstGeom prst="rect">
            <a:avLst/>
          </a:prstGeom>
          <a:noFill/>
          <a:ln>
            <a:solidFill>
              <a:schemeClr val="bg2">
                <a:lumMod val="75000"/>
              </a:schemeClr>
            </a:solidFill>
            <a:prstDash val="dash"/>
          </a:ln>
        </p:spPr>
        <p:txBody>
          <a:bodyPr wrap="square" rtlCol="0">
            <a:noAutofit/>
          </a:bodyPr>
          <a:lstStyle/>
          <a:p>
            <a:pPr marL="342900" indent="-342900">
              <a:lnSpc>
                <a:spcPct val="150000"/>
              </a:lnSpc>
              <a:buFont typeface="Wingdings" panose="05000000000000000000" pitchFamily="2" charset="2"/>
              <a:buChar char="ü"/>
            </a:pPr>
            <a:r>
              <a:rPr lang="zh-CN" altLang="en-US" sz="1600" dirty="0"/>
              <a:t>适应症明确， </a:t>
            </a:r>
            <a:r>
              <a:rPr lang="zh-CN" altLang="en-US" sz="1600" b="1" dirty="0"/>
              <a:t>每日一次，</a:t>
            </a:r>
            <a:r>
              <a:rPr lang="zh-CN" altLang="en-US" sz="1600" b="1" dirty="0">
                <a:solidFill>
                  <a:srgbClr val="FF0000"/>
                </a:solidFill>
              </a:rPr>
              <a:t>便于临床规范管理</a:t>
            </a:r>
            <a:endParaRPr lang="en-US" altLang="zh-CN" sz="1600" b="1" dirty="0">
              <a:solidFill>
                <a:srgbClr val="FF0000"/>
              </a:solidFill>
            </a:endParaRPr>
          </a:p>
          <a:p>
            <a:pPr marL="342900" indent="-342900">
              <a:lnSpc>
                <a:spcPct val="150000"/>
              </a:lnSpc>
              <a:buFont typeface="Wingdings" panose="05000000000000000000" pitchFamily="2" charset="2"/>
              <a:buChar char="ü"/>
            </a:pPr>
            <a:r>
              <a:rPr lang="zh-CN" altLang="en-US" sz="1600" dirty="0"/>
              <a:t>纳入特殊使用级管理， 处方审核严格， </a:t>
            </a:r>
            <a:r>
              <a:rPr lang="zh-CN" altLang="en-US" sz="1600" b="1" dirty="0">
                <a:solidFill>
                  <a:srgbClr val="FF0000"/>
                </a:solidFill>
              </a:rPr>
              <a:t>临床滥用风险小</a:t>
            </a:r>
            <a:br>
              <a:rPr lang="zh-CN" altLang="en-US" sz="1600" b="1" dirty="0">
                <a:solidFill>
                  <a:srgbClr val="FF0000"/>
                </a:solidFill>
              </a:rPr>
            </a:br>
            <a:endParaRPr lang="zh-CN" altLang="en-US" sz="1600" b="1" dirty="0">
              <a:solidFill>
                <a:srgbClr val="FF0000"/>
              </a:solidFill>
            </a:endParaRPr>
          </a:p>
        </p:txBody>
      </p:sp>
      <p:sp>
        <p:nvSpPr>
          <p:cNvPr id="22" name="对角圆角矩形 2">
            <a:extLst>
              <a:ext uri="{FF2B5EF4-FFF2-40B4-BE49-F238E27FC236}">
                <a16:creationId xmlns:a16="http://schemas.microsoft.com/office/drawing/2014/main" id="{F8AE79C3-BBE0-4324-ADD4-0DF49C47BC77}"/>
              </a:ext>
            </a:extLst>
          </p:cNvPr>
          <p:cNvSpPr/>
          <p:nvPr/>
        </p:nvSpPr>
        <p:spPr>
          <a:xfrm>
            <a:off x="773265" y="1069708"/>
            <a:ext cx="3011805" cy="360760"/>
          </a:xfrm>
          <a:prstGeom prst="round2DiagRect">
            <a:avLst/>
          </a:prstGeom>
          <a:gradFill flip="none" rotWithShape="1">
            <a:gsLst>
              <a:gs pos="0">
                <a:schemeClr val="accent5">
                  <a:lumMod val="67000"/>
                </a:schemeClr>
              </a:gs>
              <a:gs pos="48000">
                <a:schemeClr val="accent5">
                  <a:lumMod val="97000"/>
                  <a:lumOff val="3000"/>
                </a:schemeClr>
              </a:gs>
              <a:gs pos="59000">
                <a:schemeClr val="accent5">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弥补现有医保目录短板</a:t>
            </a:r>
          </a:p>
        </p:txBody>
      </p:sp>
      <p:sp>
        <p:nvSpPr>
          <p:cNvPr id="23" name="对角圆角矩形 2">
            <a:extLst>
              <a:ext uri="{FF2B5EF4-FFF2-40B4-BE49-F238E27FC236}">
                <a16:creationId xmlns:a16="http://schemas.microsoft.com/office/drawing/2014/main" id="{FFF13082-7E1A-46EA-A0DB-D0F9DB5D49C5}"/>
              </a:ext>
            </a:extLst>
          </p:cNvPr>
          <p:cNvSpPr/>
          <p:nvPr/>
        </p:nvSpPr>
        <p:spPr>
          <a:xfrm>
            <a:off x="757120" y="2507306"/>
            <a:ext cx="3011805" cy="382036"/>
          </a:xfrm>
          <a:prstGeom prst="round2DiagRect">
            <a:avLst/>
          </a:prstGeom>
          <a:gradFill flip="none" rotWithShape="1">
            <a:gsLst>
              <a:gs pos="0">
                <a:schemeClr val="accent5">
                  <a:lumMod val="67000"/>
                </a:schemeClr>
              </a:gs>
              <a:gs pos="48000">
                <a:schemeClr val="accent5">
                  <a:lumMod val="97000"/>
                  <a:lumOff val="3000"/>
                </a:schemeClr>
              </a:gs>
              <a:gs pos="59000">
                <a:schemeClr val="accent5">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r>
              <a:rPr lang="zh-CN" altLang="en-US" sz="1600" b="1" dirty="0">
                <a:solidFill>
                  <a:prstClr val="black"/>
                </a:solidFill>
                <a:latin typeface="微软雅黑" panose="020B0503020204020204" pitchFamily="34" charset="-122"/>
                <a:ea typeface="微软雅黑" panose="020B0503020204020204" pitchFamily="34" charset="-122"/>
                <a:sym typeface="+mn-ea"/>
              </a:rPr>
              <a:t>符合“保基本”原则</a:t>
            </a:r>
          </a:p>
        </p:txBody>
      </p:sp>
      <p:sp>
        <p:nvSpPr>
          <p:cNvPr id="24" name="对角圆角矩形 2">
            <a:extLst>
              <a:ext uri="{FF2B5EF4-FFF2-40B4-BE49-F238E27FC236}">
                <a16:creationId xmlns:a16="http://schemas.microsoft.com/office/drawing/2014/main" id="{8DB3405F-C205-4458-8229-70B73DFB3027}"/>
              </a:ext>
            </a:extLst>
          </p:cNvPr>
          <p:cNvSpPr/>
          <p:nvPr/>
        </p:nvSpPr>
        <p:spPr>
          <a:xfrm>
            <a:off x="767863" y="3989778"/>
            <a:ext cx="3011805" cy="382036"/>
          </a:xfrm>
          <a:prstGeom prst="round2DiagRect">
            <a:avLst/>
          </a:prstGeom>
          <a:gradFill flip="none" rotWithShape="1">
            <a:gsLst>
              <a:gs pos="0">
                <a:schemeClr val="accent5">
                  <a:lumMod val="67000"/>
                </a:schemeClr>
              </a:gs>
              <a:gs pos="48000">
                <a:schemeClr val="accent5">
                  <a:lumMod val="97000"/>
                  <a:lumOff val="3000"/>
                </a:schemeClr>
              </a:gs>
              <a:gs pos="59000">
                <a:schemeClr val="accent5">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r>
              <a:rPr lang="zh-CN" altLang="en-US" sz="1600" b="1" dirty="0">
                <a:solidFill>
                  <a:prstClr val="black"/>
                </a:solidFill>
                <a:latin typeface="微软雅黑" panose="020B0503020204020204" pitchFamily="34" charset="-122"/>
                <a:ea typeface="微软雅黑" panose="020B0503020204020204" pitchFamily="34" charset="-122"/>
                <a:sym typeface="+mn-ea"/>
              </a:rPr>
              <a:t>便于临床管理</a:t>
            </a:r>
          </a:p>
        </p:txBody>
      </p:sp>
      <p:sp>
        <p:nvSpPr>
          <p:cNvPr id="4" name="文本框 3">
            <a:extLst>
              <a:ext uri="{FF2B5EF4-FFF2-40B4-BE49-F238E27FC236}">
                <a16:creationId xmlns:a16="http://schemas.microsoft.com/office/drawing/2014/main" id="{2512AFF1-7E4C-74EA-26AB-A47E8ACFFD88}"/>
              </a:ext>
            </a:extLst>
          </p:cNvPr>
          <p:cNvSpPr txBox="1"/>
          <p:nvPr/>
        </p:nvSpPr>
        <p:spPr>
          <a:xfrm>
            <a:off x="11064552" y="6309320"/>
            <a:ext cx="648072" cy="307777"/>
          </a:xfrm>
          <a:prstGeom prst="rect">
            <a:avLst/>
          </a:prstGeom>
          <a:noFill/>
        </p:spPr>
        <p:txBody>
          <a:bodyPr wrap="square" rtlCol="0">
            <a:spAutoFit/>
          </a:bodyPr>
          <a:lstStyle/>
          <a:p>
            <a:r>
              <a:rPr lang="en-US" altLang="zh-CN" sz="1400" dirty="0"/>
              <a:t>9/9</a:t>
            </a:r>
            <a:endParaRPr lang="zh-CN" altLang="en-US" sz="1400" dirty="0"/>
          </a:p>
        </p:txBody>
      </p:sp>
    </p:spTree>
    <p:extLst>
      <p:ext uri="{BB962C8B-B14F-4D97-AF65-F5344CB8AC3E}">
        <p14:creationId xmlns:p14="http://schemas.microsoft.com/office/powerpoint/2010/main" val="20810086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dc10cd93-2c1c-4b08-bd04-f185c8178433"/>
  <p:tag name="COMMONDATA" val="eyJoZGlkIjoiMzY1NDdlZTdkMjBkYjAwN2M4OTkxMzI1MWNlYTc4YzEifQ=="/>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5"/>
  <p:tag name="KSO_WM_UNIT_ID" val="diagram20227683_5*m_h_i*1_2_5"/>
  <p:tag name="KSO_WM_TEMPLATE_CATEGORY" val="diagram"/>
  <p:tag name="KSO_WM_TEMPLATE_INDEX" val="20227683"/>
  <p:tag name="KSO_WM_UNIT_LAYERLEVEL" val="1_1_1"/>
  <p:tag name="KSO_WM_TAG_VERSION" val="1.0"/>
  <p:tag name="KSO_WM_BEAUTIFY_FLAG" val="#wm#"/>
  <p:tag name="KSO_WM_UNIT_FILL_FORE_SCHEMECOLOR_INDEX" val="8"/>
  <p:tag name="KSO_WM_UNIT_FILL_TYPE" val="1"/>
  <p:tag name="KSO_WM_UNIT_TEXT_FILL_FORE_SCHEMECOLOR_INDEX" val="2"/>
  <p:tag name="KSO_WM_UNIT_TEXT_FILL_TYPE" val="1"/>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1_3"/>
  <p:tag name="KSO_WM_UNIT_ID" val="diagram20227683_5*m_h_i*1_1_3"/>
  <p:tag name="KSO_WM_TEMPLATE_CATEGORY" val="diagram"/>
  <p:tag name="KSO_WM_TEMPLATE_INDEX" val="20227683"/>
  <p:tag name="KSO_WM_UNIT_LAYERLEVEL" val="1_1_1"/>
  <p:tag name="KSO_WM_TAG_VERSION" val="1.0"/>
  <p:tag name="KSO_WM_BEAUTIFY_FLAG" val="#wm#"/>
  <p:tag name="KSO_WM_UNIT_TEXT_FILL_FORE_SCHEMECOLOR_INDEX" val="14"/>
  <p:tag name="KSO_WM_UNIT_TEXT_FILL_TYPE" val="1"/>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e"/>
  <p:tag name="KSO_WM_UNIT_TYPE" val="m_h_i"/>
  <p:tag name="KSO_WM_UNIT_INDEX" val="1_3_1"/>
  <p:tag name="KSO_WM_UNIT_ID" val="diagram20227683_5*m_h_i*1_3_1"/>
  <p:tag name="KSO_WM_TEMPLATE_CATEGORY" val="diagram"/>
  <p:tag name="KSO_WM_TEMPLATE_INDEX" val="20227683"/>
  <p:tag name="KSO_WM_UNIT_LAYERLEVEL" val="1_1_1"/>
  <p:tag name="KSO_WM_TAG_VERSION" val="1.0"/>
  <p:tag name="KSO_WM_BEAUTIFY_FLAG" val="#wm#"/>
  <p:tag name="KSO_WM_UNIT_FILL_FORE_SCHEMECOLOR_INDEX" val="9"/>
  <p:tag name="KSO_WM_UNIT_FILL_TYPE" val="1"/>
  <p:tag name="KSO_WM_UNIT_TEXT_FILL_FORE_SCHEMECOLOR_INDEX" val="2"/>
  <p:tag name="KSO_WM_UNIT_TEXT_FILL_TYPE" val="1"/>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e"/>
  <p:tag name="KSO_WM_UNIT_TYPE" val="m_h_i"/>
  <p:tag name="KSO_WM_UNIT_INDEX" val="1_3_4"/>
  <p:tag name="KSO_WM_UNIT_ID" val="diagram20227683_5*m_h_i*1_3_4"/>
  <p:tag name="KSO_WM_TEMPLATE_CATEGORY" val="diagram"/>
  <p:tag name="KSO_WM_TEMPLATE_INDEX" val="20227683"/>
  <p:tag name="KSO_WM_UNIT_LAYERLEVEL" val="1_1_1"/>
  <p:tag name="KSO_WM_TAG_VERSION" val="1.0"/>
  <p:tag name="KSO_WM_BEAUTIFY_FLAG" val="#wm#"/>
  <p:tag name="KSO_WM_UNIT_LINE_FORE_SCHEMECOLOR_INDEX" val="9"/>
  <p:tag name="KSO_WM_UNIT_LINE_FILL_TYPE" val="2"/>
  <p:tag name="KSO_WM_UNIT_TEXT_FILL_FORE_SCHEMECOLOR_INDEX" val="2"/>
  <p:tag name="KSO_WM_UNIT_TEXT_FILL_TYPE" val="1"/>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2"/>
  <p:tag name="KSO_WM_UNIT_ID" val="diagram20227683_5*m_h_i*1_3_2"/>
  <p:tag name="KSO_WM_TEMPLATE_CATEGORY" val="diagram"/>
  <p:tag name="KSO_WM_TEMPLATE_INDEX" val="20227683"/>
  <p:tag name="KSO_WM_UNIT_LAYERLEVEL" val="1_1_1"/>
  <p:tag name="KSO_WM_TAG_VERSION" val="1.0"/>
  <p:tag name="KSO_WM_BEAUTIFY_FLAG" val="#wm#"/>
  <p:tag name="KSO_WM_UNIT_LINE_FORE_SCHEMECOLOR_INDEX" val="9"/>
  <p:tag name="KSO_WM_UNIT_LINE_FILL_TYPE" val="2"/>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5"/>
  <p:tag name="KSO_WM_UNIT_ID" val="diagram20227683_5*m_h_i*1_3_5"/>
  <p:tag name="KSO_WM_TEMPLATE_CATEGORY" val="diagram"/>
  <p:tag name="KSO_WM_TEMPLATE_INDEX" val="20227683"/>
  <p:tag name="KSO_WM_UNIT_LAYERLEVEL" val="1_1_1"/>
  <p:tag name="KSO_WM_TAG_VERSION" val="1.0"/>
  <p:tag name="KSO_WM_BEAUTIFY_FLAG" val="#wm#"/>
  <p:tag name="KSO_WM_UNIT_FILL_FORE_SCHEMECOLOR_INDEX" val="9"/>
  <p:tag name="KSO_WM_UNIT_FILL_TYPE" val="1"/>
  <p:tag name="KSO_WM_UNIT_TEXT_FILL_FORE_SCHEMECOLOR_INDEX" val="2"/>
  <p:tag name="KSO_WM_UNIT_TEXT_FILL_TYPE" val="1"/>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3_3"/>
  <p:tag name="KSO_WM_UNIT_ID" val="diagram20227683_5*m_h_i*1_3_3"/>
  <p:tag name="KSO_WM_TEMPLATE_CATEGORY" val="diagram"/>
  <p:tag name="KSO_WM_TEMPLATE_INDEX" val="20227683"/>
  <p:tag name="KSO_WM_UNIT_LAYERLEVEL" val="1_1_1"/>
  <p:tag name="KSO_WM_TAG_VERSION" val="1.0"/>
  <p:tag name="KSO_WM_BEAUTIFY_FLAG" val="#wm#"/>
  <p:tag name="KSO_WM_UNIT_TEXT_FILL_FORE_SCHEMECOLOR_INDEX" val="14"/>
  <p:tag name="KSO_WM_UNIT_TEXT_FILL_TYPE" val="1"/>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5_2"/>
  <p:tag name="KSO_WM_UNIT_ID" val="diagram20227683_5*m_h_i*1_5_2"/>
  <p:tag name="KSO_WM_TEMPLATE_CATEGORY" val="diagram"/>
  <p:tag name="KSO_WM_TEMPLATE_INDEX" val="20227683"/>
  <p:tag name="KSO_WM_UNIT_LAYERLEVEL" val="1_1_1"/>
  <p:tag name="KSO_WM_TAG_VERSION" val="1.0"/>
  <p:tag name="KSO_WM_BEAUTIFY_FLAG" val="#wm#"/>
  <p:tag name="KSO_WM_UNIT_LINE_FORE_SCHEMECOLOR_INDEX" val="9"/>
  <p:tag name="KSO_WM_UNIT_LINE_FILL_TYPE" val="2"/>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5_5"/>
  <p:tag name="KSO_WM_UNIT_ID" val="diagram20227683_5*m_h_i*1_5_5"/>
  <p:tag name="KSO_WM_TEMPLATE_CATEGORY" val="diagram"/>
  <p:tag name="KSO_WM_TEMPLATE_INDEX" val="20227683"/>
  <p:tag name="KSO_WM_UNIT_LAYERLEVEL" val="1_1_1"/>
  <p:tag name="KSO_WM_TAG_VERSION" val="1.0"/>
  <p:tag name="KSO_WM_BEAUTIFY_FLAG" val="#wm#"/>
  <p:tag name="KSO_WM_UNIT_FILL_FORE_SCHEMECOLOR_INDEX" val="9"/>
  <p:tag name="KSO_WM_UNIT_FILL_TYPE" val="1"/>
  <p:tag name="KSO_WM_UNIT_TEXT_FILL_FORE_SCHEMECOLOR_INDEX" val="2"/>
  <p:tag name="KSO_WM_UNIT_TEXT_FILL_TYPE" val="1"/>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2_3"/>
  <p:tag name="KSO_WM_UNIT_ID" val="diagram20227683_5*m_h_i*1_2_3"/>
  <p:tag name="KSO_WM_TEMPLATE_CATEGORY" val="diagram"/>
  <p:tag name="KSO_WM_TEMPLATE_INDEX" val="20227683"/>
  <p:tag name="KSO_WM_UNIT_LAYERLEVEL" val="1_1_1"/>
  <p:tag name="KSO_WM_TAG_VERSION" val="1.0"/>
  <p:tag name="KSO_WM_BEAUTIFY_FLAG" val="#wm#"/>
  <p:tag name="KSO_WM_UNIT_TEXT_FILL_FORE_SCHEMECOLOR_INDEX" val="8"/>
  <p:tag name="KSO_WM_UNIT_TEXT_FILL_TYPE" val="1"/>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e"/>
  <p:tag name="KSO_WM_UNIT_TYPE" val="m_h_i"/>
  <p:tag name="KSO_WM_UNIT_INDEX" val="1_4_1"/>
  <p:tag name="KSO_WM_UNIT_ID" val="diagram20227683_5*m_h_i*1_4_1"/>
  <p:tag name="KSO_WM_TEMPLATE_CATEGORY" val="diagram"/>
  <p:tag name="KSO_WM_TEMPLATE_INDEX" val="20227683"/>
  <p:tag name="KSO_WM_UNIT_LAYERLEVEL" val="1_1_1"/>
  <p:tag name="KSO_WM_TAG_VERSION" val="1.0"/>
  <p:tag name="KSO_WM_BEAUTIFY_FLAG" val="#wm#"/>
  <p:tag name="KSO_WM_UNIT_LINE_FORE_SCHEMECOLOR_INDEX" val="5"/>
  <p:tag name="KSO_WM_UNIT_LINE_FILL_TYPE" val="2"/>
  <p:tag name="KSO_WM_UNIT_TEXT_FILL_FORE_SCHEMECOLOR_INDEX" val="2"/>
  <p:tag name="KSO_WM_UNIT_TEXT_FILL_TYPE" val="1"/>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e"/>
  <p:tag name="KSO_WM_UNIT_TYPE" val="m_h_i"/>
  <p:tag name="KSO_WM_UNIT_INDEX" val="1_4_4"/>
  <p:tag name="KSO_WM_UNIT_ID" val="diagram20227683_5*m_h_i*1_4_4"/>
  <p:tag name="KSO_WM_TEMPLATE_CATEGORY" val="diagram"/>
  <p:tag name="KSO_WM_TEMPLATE_INDEX" val="20227683"/>
  <p:tag name="KSO_WM_UNIT_LAYERLEVEL" val="1_1_1"/>
  <p:tag name="KSO_WM_TAG_VERSION" val="1.0"/>
  <p:tag name="KSO_WM_BEAUTIFY_FLAG" val="#wm#"/>
  <p:tag name="KSO_WM_UNIT_LINE_FORE_SCHEMECOLOR_INDEX" val="10"/>
  <p:tag name="KSO_WM_UNIT_LINE_FILL_TYPE" val="2"/>
  <p:tag name="KSO_WM_UNIT_TEXT_FILL_FORE_SCHEMECOLOR_INDEX" val="2"/>
  <p:tag name="KSO_WM_UNIT_TEXT_FILL_TYPE" val="1"/>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4_2"/>
  <p:tag name="KSO_WM_UNIT_ID" val="diagram20227683_5*m_h_i*1_4_2"/>
  <p:tag name="KSO_WM_TEMPLATE_CATEGORY" val="diagram"/>
  <p:tag name="KSO_WM_TEMPLATE_INDEX" val="20227683"/>
  <p:tag name="KSO_WM_UNIT_LAYERLEVEL" val="1_1_1"/>
  <p:tag name="KSO_WM_TAG_VERSION" val="1.0"/>
  <p:tag name="KSO_WM_BEAUTIFY_FLAG" val="#wm#"/>
  <p:tag name="KSO_WM_UNIT_FILL_FORE_SCHEMECOLOR_INDEX" val="8"/>
  <p:tag name="KSO_WM_UNIT_FILL_TYPE" val="1"/>
  <p:tag name="KSO_WM_UNIT_LINE_FORE_SCHEMECOLOR_INDEX" val="8"/>
  <p:tag name="KSO_WM_UNIT_LINE_FILL_TYPE" val="2"/>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4_5"/>
  <p:tag name="KSO_WM_UNIT_ID" val="diagram20227683_5*m_h_i*1_4_5"/>
  <p:tag name="KSO_WM_TEMPLATE_CATEGORY" val="diagram"/>
  <p:tag name="KSO_WM_TEMPLATE_INDEX" val="20227683"/>
  <p:tag name="KSO_WM_UNIT_LAYERLEVEL" val="1_1_1"/>
  <p:tag name="KSO_WM_TAG_VERSION" val="1.0"/>
  <p:tag name="KSO_WM_BEAUTIFY_FLAG" val="#wm#"/>
  <p:tag name="KSO_WM_UNIT_FILL_FORE_SCHEMECOLOR_INDEX" val="8"/>
  <p:tag name="KSO_WM_UNIT_FILL_TYPE" val="1"/>
  <p:tag name="KSO_WM_UNIT_TEXT_FILL_FORE_SCHEMECOLOR_INDEX" val="2"/>
  <p:tag name="KSO_WM_UNIT_TEXT_FILL_TYPE" val="1"/>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4_3"/>
  <p:tag name="KSO_WM_UNIT_ID" val="diagram20227683_5*m_h_i*1_4_3"/>
  <p:tag name="KSO_WM_TEMPLATE_CATEGORY" val="diagram"/>
  <p:tag name="KSO_WM_TEMPLATE_INDEX" val="20227683"/>
  <p:tag name="KSO_WM_UNIT_LAYERLEVEL" val="1_1_1"/>
  <p:tag name="KSO_WM_TAG_VERSION" val="1.0"/>
  <p:tag name="KSO_WM_BEAUTIFY_FLAG" val="#wm#"/>
  <p:tag name="KSO_WM_UNIT_TEXT_FILL_FORE_SCHEMECOLOR_INDEX" val="8"/>
  <p:tag name="KSO_WM_UNIT_TEXT_FILL_TYPE" val="1"/>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z"/>
  <p:tag name="KSO_WM_UNIT_INDEX" val="1_2_1"/>
  <p:tag name="KSO_WM_UNIT_ID" val="diagram20227683_5*m_h_z*1_2_1"/>
  <p:tag name="KSO_WM_TEMPLATE_CATEGORY" val="diagram"/>
  <p:tag name="KSO_WM_TEMPLATE_INDEX" val="20227683"/>
  <p:tag name="KSO_WM_UNIT_LAYERLEVEL" val="1_1_1"/>
  <p:tag name="KSO_WM_TAG_VERSION" val="1.0"/>
  <p:tag name="KSO_WM_BEAUTIFY_FLAG" val="#wm#"/>
  <p:tag name="KSO_WM_UNIT_LINE_FORE_SCHEMECOLOR_INDEX" val="10"/>
  <p:tag name="KSO_WM_UNIT_LINE_FILL_TYPE" val="2"/>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z"/>
  <p:tag name="KSO_WM_UNIT_INDEX" val="1_4_1"/>
  <p:tag name="KSO_WM_UNIT_ID" val="diagram20227683_5*m_h_z*1_4_1"/>
  <p:tag name="KSO_WM_TEMPLATE_CATEGORY" val="diagram"/>
  <p:tag name="KSO_WM_TEMPLATE_INDEX" val="20227683"/>
  <p:tag name="KSO_WM_UNIT_LAYERLEVEL" val="1_1_1"/>
  <p:tag name="KSO_WM_TAG_VERSION" val="1.0"/>
  <p:tag name="KSO_WM_BEAUTIFY_FLAG" val="#wm#"/>
  <p:tag name="KSO_WM_UNIT_LINE_FORE_SCHEMECOLOR_INDEX" val="10"/>
  <p:tag name="KSO_WM_UNIT_LINE_FILL_TYPE" val="2"/>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z"/>
  <p:tag name="KSO_WM_UNIT_INDEX" val="1_3_1"/>
  <p:tag name="KSO_WM_UNIT_ID" val="diagram20227683_5*m_h_z*1_3_1"/>
  <p:tag name="KSO_WM_TEMPLATE_CATEGORY" val="diagram"/>
  <p:tag name="KSO_WM_TEMPLATE_INDEX" val="20227683"/>
  <p:tag name="KSO_WM_UNIT_LAYERLEVEL" val="1_1_1"/>
  <p:tag name="KSO_WM_TAG_VERSION" val="1.0"/>
  <p:tag name="KSO_WM_BEAUTIFY_FLAG" val="#wm#"/>
  <p:tag name="KSO_WM_UNIT_LINE_FORE_SCHEMECOLOR_INDEX" val="10"/>
  <p:tag name="KSO_WM_UNIT_LINE_FILL_TYPE" val="2"/>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e"/>
  <p:tag name="KSO_WM_UNIT_TYPE" val="m_h_i"/>
  <p:tag name="KSO_WM_UNIT_INDEX" val="1_3_1"/>
  <p:tag name="KSO_WM_UNIT_ID" val="diagram20227683_5*m_h_i*1_3_1"/>
  <p:tag name="KSO_WM_TEMPLATE_CATEGORY" val="diagram"/>
  <p:tag name="KSO_WM_TEMPLATE_INDEX" val="20227683"/>
  <p:tag name="KSO_WM_UNIT_LAYERLEVEL" val="1_1_1"/>
  <p:tag name="KSO_WM_TAG_VERSION" val="1.0"/>
  <p:tag name="KSO_WM_BEAUTIFY_FLAG" val=""/>
  <p:tag name="KSO_WM_UNIT_FILL_FORE_SCHEMECOLOR_INDEX" val="9"/>
  <p:tag name="KSO_WM_UNIT_FILL_TYPE" val="1"/>
  <p:tag name="KSO_WM_UNIT_TEXT_FILL_FORE_SCHEMECOLOR_INDEX" val="2"/>
  <p:tag name="KSO_WM_UNIT_TEXT_FILL_TYPE" val="1"/>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e"/>
  <p:tag name="KSO_WM_UNIT_TYPE" val="m_h_i"/>
  <p:tag name="KSO_WM_UNIT_INDEX" val="1_3_4"/>
  <p:tag name="KSO_WM_UNIT_ID" val="diagram20227683_5*m_h_i*1_3_4"/>
  <p:tag name="KSO_WM_TEMPLATE_CATEGORY" val="diagram"/>
  <p:tag name="KSO_WM_TEMPLATE_INDEX" val="20227683"/>
  <p:tag name="KSO_WM_UNIT_LAYERLEVEL" val="1_1_1"/>
  <p:tag name="KSO_WM_TAG_VERSION" val="1.0"/>
  <p:tag name="KSO_WM_BEAUTIFY_FLAG" val=""/>
  <p:tag name="KSO_WM_UNIT_LINE_FORE_SCHEMECOLOR_INDEX" val="9"/>
  <p:tag name="KSO_WM_UNIT_LINE_FILL_TYPE" val="2"/>
  <p:tag name="KSO_WM_UNIT_TEXT_FILL_FORE_SCHEMECOLOR_INDEX" val="2"/>
  <p:tag name="KSO_WM_UNIT_TEXT_FILL_TYPE" val="1"/>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e"/>
  <p:tag name="KSO_WM_UNIT_TYPE" val="m_h_i"/>
  <p:tag name="KSO_WM_UNIT_INDEX" val="1_1_1"/>
  <p:tag name="KSO_WM_UNIT_ID" val="diagram20227683_5*m_h_i*1_1_1"/>
  <p:tag name="KSO_WM_TEMPLATE_CATEGORY" val="diagram"/>
  <p:tag name="KSO_WM_TEMPLATE_INDEX" val="20227683"/>
  <p:tag name="KSO_WM_UNIT_LAYERLEVEL" val="1_1_1"/>
  <p:tag name="KSO_WM_TAG_VERSION" val="1.0"/>
  <p:tag name="KSO_WM_BEAUTIFY_FLAG" val="#wm#"/>
  <p:tag name="KSO_WM_UNIT_FILL_FORE_SCHEMECOLOR_INDEX" val="9"/>
  <p:tag name="KSO_WM_UNIT_FILL_TYPE" val="1"/>
  <p:tag name="KSO_WM_UNIT_TEXT_FILL_FORE_SCHEMECOLOR_INDEX" val="2"/>
  <p:tag name="KSO_WM_UNIT_TEXT_FILL_TYPE" val="1"/>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3_3"/>
  <p:tag name="KSO_WM_UNIT_ID" val="diagram20227683_5*m_h_i*1_3_3"/>
  <p:tag name="KSO_WM_TEMPLATE_CATEGORY" val="diagram"/>
  <p:tag name="KSO_WM_TEMPLATE_INDEX" val="20227683"/>
  <p:tag name="KSO_WM_UNIT_LAYERLEVEL" val="1_1_1"/>
  <p:tag name="KSO_WM_TAG_VERSION" val="1.0"/>
  <p:tag name="KSO_WM_BEAUTIFY_FLAG" val=""/>
  <p:tag name="KSO_WM_UNIT_TEXT_FILL_FORE_SCHEMECOLOR_INDEX" val="14"/>
  <p:tag name="KSO_WM_UNIT_TEXT_FILL_TYPE" val="1"/>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6.xml><?xml version="1.0" encoding="utf-8"?>
<p:tagLst xmlns:a="http://schemas.openxmlformats.org/drawingml/2006/main" xmlns:r="http://schemas.openxmlformats.org/officeDocument/2006/relationships" xmlns:p="http://schemas.openxmlformats.org/presentationml/2006/main">
  <p:tag name="KSO_WM_UNIT_TABLE_BEAUTIFY" val="smartTable{93aba54f-5ae8-4926-8d78-7ab220b3f5cd}"/>
  <p:tag name="TABLE_ENDDRAG_ORIGIN_RECT" val="534*453"/>
  <p:tag name="TABLE_ENDDRAG_RECT" val="29*64*534*453"/>
</p:tagLst>
</file>

<file path=ppt/tags/tag37.xml><?xml version="1.0" encoding="utf-8"?>
<p:tagLst xmlns:a="http://schemas.openxmlformats.org/drawingml/2006/main" xmlns:r="http://schemas.openxmlformats.org/officeDocument/2006/relationships" xmlns:p="http://schemas.openxmlformats.org/presentationml/2006/main">
  <p:tag name="ISLIDE.ICON" val="#5741;"/>
</p:tagLst>
</file>

<file path=ppt/tags/tag38.xml><?xml version="1.0" encoding="utf-8"?>
<p:tagLst xmlns:a="http://schemas.openxmlformats.org/drawingml/2006/main" xmlns:r="http://schemas.openxmlformats.org/officeDocument/2006/relationships" xmlns:p="http://schemas.openxmlformats.org/presentationml/2006/main">
  <p:tag name="ISLIDE.ICON" val="#5741;"/>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e"/>
  <p:tag name="KSO_WM_UNIT_TYPE" val="m_h_i"/>
  <p:tag name="KSO_WM_UNIT_INDEX" val="1_1_4"/>
  <p:tag name="KSO_WM_UNIT_ID" val="diagram20227683_5*m_h_i*1_1_4"/>
  <p:tag name="KSO_WM_TEMPLATE_CATEGORY" val="diagram"/>
  <p:tag name="KSO_WM_TEMPLATE_INDEX" val="20227683"/>
  <p:tag name="KSO_WM_UNIT_LAYERLEVEL" val="1_1_1"/>
  <p:tag name="KSO_WM_TAG_VERSION" val="1.0"/>
  <p:tag name="KSO_WM_BEAUTIFY_FLAG" val="#wm#"/>
  <p:tag name="KSO_WM_UNIT_LINE_FORE_SCHEMECOLOR_INDEX" val="9"/>
  <p:tag name="KSO_WM_UNIT_LINE_FILL_TYPE" val="2"/>
  <p:tag name="KSO_WM_UNIT_TEXT_FILL_FORE_SCHEMECOLOR_INDEX" val="2"/>
  <p:tag name="KSO_WM_UNIT_TEXT_FILL_TYPE" val="1"/>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e"/>
  <p:tag name="KSO_WM_UNIT_TYPE" val="m_h_i"/>
  <p:tag name="KSO_WM_UNIT_INDEX" val="1_2_1"/>
  <p:tag name="KSO_WM_UNIT_ID" val="diagram20227683_5*m_h_i*1_2_1"/>
  <p:tag name="KSO_WM_TEMPLATE_CATEGORY" val="diagram"/>
  <p:tag name="KSO_WM_TEMPLATE_INDEX" val="20227683"/>
  <p:tag name="KSO_WM_UNIT_LAYERLEVEL" val="1_1_1"/>
  <p:tag name="KSO_WM_TAG_VERSION" val="1.0"/>
  <p:tag name="KSO_WM_BEAUTIFY_FLAG" val="#wm#"/>
  <p:tag name="KSO_WM_UNIT_LINE_FORE_SCHEMECOLOR_INDEX" val="5"/>
  <p:tag name="KSO_WM_UNIT_LINE_FILL_TYPE" val="2"/>
  <p:tag name="KSO_WM_UNIT_TEXT_FILL_FORE_SCHEMECOLOR_INDEX" val="2"/>
  <p:tag name="KSO_WM_UNIT_TEXT_FILL_TYPE" val="1"/>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e"/>
  <p:tag name="KSO_WM_UNIT_TYPE" val="m_h_i"/>
  <p:tag name="KSO_WM_UNIT_INDEX" val="1_2_4"/>
  <p:tag name="KSO_WM_UNIT_ID" val="diagram20227683_5*m_h_i*1_2_4"/>
  <p:tag name="KSO_WM_TEMPLATE_CATEGORY" val="diagram"/>
  <p:tag name="KSO_WM_TEMPLATE_INDEX" val="20227683"/>
  <p:tag name="KSO_WM_UNIT_LAYERLEVEL" val="1_1_1"/>
  <p:tag name="KSO_WM_TAG_VERSION" val="1.0"/>
  <p:tag name="KSO_WM_BEAUTIFY_FLAG" val="#wm#"/>
  <p:tag name="KSO_WM_UNIT_LINE_FORE_SCHEMECOLOR_INDEX" val="10"/>
  <p:tag name="KSO_WM_UNIT_LINE_FILL_TYPE" val="2"/>
  <p:tag name="KSO_WM_UNIT_TEXT_FILL_FORE_SCHEMECOLOR_INDEX" val="2"/>
  <p:tag name="KSO_WM_UNIT_TEXT_FILL_TYPE" val="1"/>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2"/>
  <p:tag name="KSO_WM_UNIT_ID" val="diagram20227683_5*m_h_i*1_1_2"/>
  <p:tag name="KSO_WM_TEMPLATE_CATEGORY" val="diagram"/>
  <p:tag name="KSO_WM_TEMPLATE_INDEX" val="20227683"/>
  <p:tag name="KSO_WM_UNIT_LAYERLEVEL" val="1_1_1"/>
  <p:tag name="KSO_WM_TAG_VERSION" val="1.0"/>
  <p:tag name="KSO_WM_BEAUTIFY_FLAG" val="#wm#"/>
  <p:tag name="KSO_WM_UNIT_LINE_FORE_SCHEMECOLOR_INDEX" val="9"/>
  <p:tag name="KSO_WM_UNIT_LINE_FILL_TYPE" val="2"/>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5"/>
  <p:tag name="KSO_WM_UNIT_ID" val="diagram20227683_5*m_h_i*1_1_5"/>
  <p:tag name="KSO_WM_TEMPLATE_CATEGORY" val="diagram"/>
  <p:tag name="KSO_WM_TEMPLATE_INDEX" val="20227683"/>
  <p:tag name="KSO_WM_UNIT_LAYERLEVEL" val="1_1_1"/>
  <p:tag name="KSO_WM_TAG_VERSION" val="1.0"/>
  <p:tag name="KSO_WM_BEAUTIFY_FLAG" val="#wm#"/>
  <p:tag name="KSO_WM_UNIT_FILL_FORE_SCHEMECOLOR_INDEX" val="9"/>
  <p:tag name="KSO_WM_UNIT_FILL_TYPE" val="1"/>
  <p:tag name="KSO_WM_UNIT_TEXT_FILL_FORE_SCHEMECOLOR_INDEX" val="2"/>
  <p:tag name="KSO_WM_UNIT_TEXT_FILL_TYPE" val="1"/>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2"/>
  <p:tag name="KSO_WM_UNIT_ID" val="diagram20227683_5*m_h_i*1_2_2"/>
  <p:tag name="KSO_WM_TEMPLATE_CATEGORY" val="diagram"/>
  <p:tag name="KSO_WM_TEMPLATE_INDEX" val="20227683"/>
  <p:tag name="KSO_WM_UNIT_LAYERLEVEL" val="1_1_1"/>
  <p:tag name="KSO_WM_TAG_VERSION" val="1.0"/>
  <p:tag name="KSO_WM_BEAUTIFY_FLAG" val="#wm#"/>
  <p:tag name="KSO_WM_UNIT_FILL_FORE_SCHEMECOLOR_INDEX" val="8"/>
  <p:tag name="KSO_WM_UNIT_FILL_TYPE" val="1"/>
  <p:tag name="KSO_WM_UNIT_LINE_FORE_SCHEMECOLOR_INDEX" val="8"/>
  <p:tag name="KSO_WM_UNIT_LINE_FILL_TYPE" val="2"/>
</p:tagLst>
</file>

<file path=ppt/theme/theme1.xml><?xml version="1.0" encoding="utf-8"?>
<a:theme xmlns:a="http://schemas.openxmlformats.org/drawingml/2006/main" name="Office 主题​​">
  <a:themeElements>
    <a:clrScheme name="海和">
      <a:dk1>
        <a:sysClr val="windowText" lastClr="000000"/>
      </a:dk1>
      <a:lt1>
        <a:sysClr val="window" lastClr="FFFFFF"/>
      </a:lt1>
      <a:dk2>
        <a:srgbClr val="44546A"/>
      </a:dk2>
      <a:lt2>
        <a:srgbClr val="E7E6E6"/>
      </a:lt2>
      <a:accent1>
        <a:srgbClr val="005BAB"/>
      </a:accent1>
      <a:accent2>
        <a:srgbClr val="7FBF40"/>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7109</TotalTime>
  <Words>1581</Words>
  <Application>Microsoft Office PowerPoint</Application>
  <PresentationFormat>宽屏</PresentationFormat>
  <Paragraphs>159</Paragraphs>
  <Slides>10</Slides>
  <Notes>2</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10</vt:i4>
      </vt:variant>
    </vt:vector>
  </HeadingPairs>
  <TitlesOfParts>
    <vt:vector size="22" baseType="lpstr">
      <vt:lpstr>ArialMT</vt:lpstr>
      <vt:lpstr>BlinkMacSystemFont</vt:lpstr>
      <vt:lpstr>FZKTK--GBK1-0</vt:lpstr>
      <vt:lpstr>MicrosoftYaHei</vt:lpstr>
      <vt:lpstr>等线</vt:lpstr>
      <vt:lpstr>华文行楷</vt:lpstr>
      <vt:lpstr>思源黑体 CN Bold</vt:lpstr>
      <vt:lpstr>Microsoft YaHei</vt:lpstr>
      <vt:lpstr>Microsoft YaHei</vt:lpstr>
      <vt:lpstr>Arial</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dc:creator>
  <cp:lastModifiedBy>付 玉飞</cp:lastModifiedBy>
  <cp:revision>706</cp:revision>
  <dcterms:created xsi:type="dcterms:W3CDTF">2022-03-14T01:19:00Z</dcterms:created>
  <dcterms:modified xsi:type="dcterms:W3CDTF">2023-07-13T09:39:49Z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7B167B6B6B9F44099FAB68E0AEC0E6E0</vt:lpwstr>
  </property>
  <property fmtid="{D5CDD505-2E9C-101B-9397-08002B2CF9AE}" pid="3" name="KSOProductBuildVer">
    <vt:lpwstr>2052-11.1.0.14036</vt:lpwstr>
  </property>
</Properties>
</file>