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310" r:id="rId4"/>
    <p:sldId id="309" r:id="rId6"/>
    <p:sldId id="301" r:id="rId7"/>
    <p:sldId id="649" r:id="rId8"/>
    <p:sldId id="640" r:id="rId9"/>
    <p:sldId id="642" r:id="rId10"/>
    <p:sldId id="643" r:id="rId11"/>
    <p:sldId id="645" r:id="rId12"/>
    <p:sldId id="644" r:id="rId13"/>
    <p:sldId id="641" r:id="rId14"/>
    <p:sldId id="646" r:id="rId15"/>
    <p:sldId id="647" r:id="rId16"/>
  </p:sldIdLst>
  <p:sldSz cx="12192000" cy="6858000"/>
  <p:notesSz cx="6797675" cy="992632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42" autoAdjust="0"/>
    <p:restoredTop sz="93826" autoAdjust="0"/>
  </p:normalViewPr>
  <p:slideViewPr>
    <p:cSldViewPr snapToGrid="0">
      <p:cViewPr varScale="1">
        <p:scale>
          <a:sx n="64" d="100"/>
          <a:sy n="64" d="100"/>
        </p:scale>
        <p:origin x="8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15.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9FA5497-77A8-47AE-BB4B-AE540377DDF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16871D4-E00A-40F5-B282-F0D93DF7F56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B5FCC68-9669-4E1B-975E-3871CE9B60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789DB-E1EF-4666-9929-E5551E5EE1E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B5FCC68-9669-4E1B-975E-3871CE9B60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789DB-E1EF-4666-9929-E5551E5EE1E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B5FCC68-9669-4E1B-975E-3871CE9B60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789DB-E1EF-4666-9929-E5551E5EE1E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1FC9C2C-3614-4935-8362-6B95AB69CC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800399-3259-4C77-811B-CF3F7EE08C03}"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015F608-3459-48C6-8CAB-0698841529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80941-1A94-470C-A344-B61698E271E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015F608-3459-48C6-8CAB-0698841529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80941-1A94-470C-A344-B61698E271E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015F608-3459-48C6-8CAB-0698841529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80941-1A94-470C-A344-B61698E271EF}"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015F608-3459-48C6-8CAB-0698841529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80941-1A94-470C-A344-B61698E271EF}"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015F608-3459-48C6-8CAB-0698841529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080941-1A94-470C-A344-B61698E271E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015F608-3459-48C6-8CAB-0698841529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080941-1A94-470C-A344-B61698E271E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15F608-3459-48C6-8CAB-0698841529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080941-1A94-470C-A344-B61698E271E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B5FCC68-9669-4E1B-975E-3871CE9B60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789DB-E1EF-4666-9929-E5551E5EE1E3}"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015F608-3459-48C6-8CAB-0698841529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80941-1A94-470C-A344-B61698E271E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015F608-3459-48C6-8CAB-0698841529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80941-1A94-470C-A344-B61698E271E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015F608-3459-48C6-8CAB-0698841529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80941-1A94-470C-A344-B61698E271E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015F608-3459-48C6-8CAB-0698841529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80941-1A94-470C-A344-B61698E271E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B5FCC68-9669-4E1B-975E-3871CE9B60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789DB-E1EF-4666-9929-E5551E5EE1E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B5FCC68-9669-4E1B-975E-3871CE9B601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789DB-E1EF-4666-9929-E5551E5EE1E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B5FCC68-9669-4E1B-975E-3871CE9B601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C789DB-E1EF-4666-9929-E5551E5EE1E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B5FCC68-9669-4E1B-975E-3871CE9B601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C789DB-E1EF-4666-9929-E5551E5EE1E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5FCC68-9669-4E1B-975E-3871CE9B601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C789DB-E1EF-4666-9929-E5551E5EE1E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B5FCC68-9669-4E1B-975E-3871CE9B601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789DB-E1EF-4666-9929-E5551E5EE1E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B5FCC68-9669-4E1B-975E-3871CE9B601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789DB-E1EF-4666-9929-E5551E5EE1E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FCC68-9669-4E1B-975E-3871CE9B601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789DB-E1EF-4666-9929-E5551E5EE1E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5F608-3459-48C6-8CAB-0698841529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80941-1A94-470C-A344-B61698E271E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12.png"/><Relationship Id="rId18" Type="http://schemas.openxmlformats.org/officeDocument/2006/relationships/notesSlide" Target="../notesSlides/notesSlide10.xml"/><Relationship Id="rId17" Type="http://schemas.openxmlformats.org/officeDocument/2006/relationships/slideLayout" Target="../slideLayouts/slideLayout7.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背景音乐 - 纯音乐 - 你是爱 Ppt2.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1036382" y="-709060"/>
            <a:ext cx="609441" cy="609441"/>
          </a:xfrm>
          <a:prstGeom prst="rect">
            <a:avLst/>
          </a:prstGeom>
        </p:spPr>
      </p:pic>
      <p:sp>
        <p:nvSpPr>
          <p:cNvPr id="12" name="矩形 11"/>
          <p:cNvSpPr/>
          <p:nvPr/>
        </p:nvSpPr>
        <p:spPr>
          <a:xfrm>
            <a:off x="1" y="-4568"/>
            <a:ext cx="12236496" cy="494534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1" y="4940775"/>
            <a:ext cx="12236496" cy="152360"/>
          </a:xfrm>
          <a:prstGeom prst="rect">
            <a:avLst/>
          </a:prstGeom>
          <a:solidFill>
            <a:srgbClr val="1C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等腰三角形 26"/>
          <p:cNvSpPr/>
          <p:nvPr/>
        </p:nvSpPr>
        <p:spPr>
          <a:xfrm rot="5400000">
            <a:off x="-353300" y="2303472"/>
            <a:ext cx="1311763" cy="651336"/>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rot="2707801">
            <a:off x="837629" y="2739855"/>
            <a:ext cx="332356" cy="3323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rot="2707801">
            <a:off x="804312" y="2464026"/>
            <a:ext cx="171481" cy="1714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TextBox 77"/>
          <p:cNvSpPr txBox="1"/>
          <p:nvPr/>
        </p:nvSpPr>
        <p:spPr>
          <a:xfrm>
            <a:off x="13510892" y="7029356"/>
            <a:ext cx="704039" cy="299954"/>
          </a:xfrm>
          <a:prstGeom prst="rect">
            <a:avLst/>
          </a:prstGeom>
          <a:noFill/>
        </p:spPr>
        <p:txBody>
          <a:bodyPr wrap="none" rtlCol="0">
            <a:spAutoFit/>
          </a:bodyPr>
          <a:lstStyle/>
          <a:p>
            <a:r>
              <a:rPr lang="zh-CN" altLang="en-US" sz="1350" dirty="0"/>
              <a:t>延时符</a:t>
            </a:r>
            <a:endParaRPr lang="zh-CN" altLang="en-US" sz="1350" dirty="0"/>
          </a:p>
        </p:txBody>
      </p:sp>
      <p:sp>
        <p:nvSpPr>
          <p:cNvPr id="2" name="文本框 1"/>
          <p:cNvSpPr txBox="1"/>
          <p:nvPr/>
        </p:nvSpPr>
        <p:spPr>
          <a:xfrm>
            <a:off x="4546258" y="1331246"/>
            <a:ext cx="3040721" cy="584775"/>
          </a:xfrm>
          <a:prstGeom prst="rect">
            <a:avLst/>
          </a:prstGeom>
          <a:noFill/>
        </p:spPr>
        <p:txBody>
          <a:bodyPr wrap="square" rtlCol="0">
            <a:spAutoFit/>
          </a:bodyPr>
          <a:lstStyle/>
          <a:p>
            <a:pPr algn="ctr"/>
            <a:r>
              <a:rPr lang="zh-CN" altLang="en-US" sz="3200" spc="300" dirty="0">
                <a:solidFill>
                  <a:schemeClr val="bg1"/>
                </a:solidFill>
                <a:latin typeface="微软雅黑" panose="020B0503020204020204" pitchFamily="34" charset="-122"/>
                <a:ea typeface="微软雅黑" panose="020B0503020204020204" pitchFamily="34" charset="-122"/>
                <a:cs typeface="+mn-ea"/>
                <a:sym typeface="+mn-lt"/>
              </a:rPr>
              <a:t>信维宁</a:t>
            </a:r>
            <a:r>
              <a:rPr lang="en-US" altLang="zh-CN" sz="3200" spc="300" baseline="30000"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dirty="0">
                <a:latin typeface="微软雅黑" panose="020B0503020204020204" pitchFamily="34" charset="-122"/>
                <a:ea typeface="微软雅黑" panose="020B0503020204020204" pitchFamily="34" charset="-122"/>
                <a:cs typeface="+mn-ea"/>
                <a:sym typeface="+mn-lt"/>
              </a:rPr>
              <a:t> </a:t>
            </a: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3739865" y="3449765"/>
            <a:ext cx="4553956" cy="461665"/>
          </a:xfrm>
          <a:prstGeom prst="rect">
            <a:avLst/>
          </a:prstGeom>
          <a:noFill/>
        </p:spPr>
        <p:txBody>
          <a:bodyPr wrap="square" rtlCol="0">
            <a:spAutoFit/>
          </a:bodyPr>
          <a:lstStyle/>
          <a:p>
            <a:pPr algn="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北京旭泽医药科技有限公司</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527640" y="2156935"/>
            <a:ext cx="9213850" cy="769441"/>
          </a:xfrm>
          <a:prstGeom prst="rect">
            <a:avLst/>
          </a:prstGeom>
          <a:noFill/>
        </p:spPr>
        <p:txBody>
          <a:bodyPr wrap="square" rtlCol="0">
            <a:spAutoFit/>
          </a:bodyPr>
          <a:lstStyle/>
          <a:p>
            <a:pPr algn="ctr"/>
            <a:r>
              <a:rPr lang="zh-CN" altLang="en-US" sz="4400" spc="300" dirty="0">
                <a:solidFill>
                  <a:schemeClr val="bg1"/>
                </a:solidFill>
                <a:latin typeface="微软雅黑" panose="020B0503020204020204" pitchFamily="34" charset="-122"/>
                <a:ea typeface="微软雅黑" panose="020B0503020204020204" pitchFamily="34" charset="-122"/>
                <a:cs typeface="+mn-ea"/>
                <a:sym typeface="+mn-lt"/>
              </a:rPr>
              <a:t>兰索拉唑碳酸氢钠胶囊</a:t>
            </a:r>
            <a:endParaRPr lang="zh-CN" altLang="en-US" sz="4400" spc="3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p:nvGrpSpPr>
        <p:grpSpPr>
          <a:xfrm>
            <a:off x="192881" y="893"/>
            <a:ext cx="575915" cy="836495"/>
            <a:chOff x="841003" y="360040"/>
            <a:chExt cx="504056" cy="836712"/>
          </a:xfrm>
          <a:solidFill>
            <a:srgbClr val="2F5EB0"/>
          </a:soli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81" name="矩形 180"/>
          <p:cNvSpPr/>
          <p:nvPr/>
        </p:nvSpPr>
        <p:spPr>
          <a:xfrm flipH="1">
            <a:off x="-1" y="6524540"/>
            <a:ext cx="12192001" cy="360417"/>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标题 1"/>
          <p:cNvSpPr txBox="1"/>
          <p:nvPr/>
        </p:nvSpPr>
        <p:spPr>
          <a:xfrm>
            <a:off x="838200" y="365125"/>
            <a:ext cx="10515600" cy="548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rPr>
              <a:t>创新性</a:t>
            </a:r>
            <a:endPar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endParaRPr>
          </a:p>
        </p:txBody>
      </p:sp>
      <p:sp>
        <p:nvSpPr>
          <p:cNvPr id="7" name="内容占位符 2"/>
          <p:cNvSpPr txBox="1"/>
          <p:nvPr/>
        </p:nvSpPr>
        <p:spPr>
          <a:xfrm>
            <a:off x="838200" y="6296275"/>
            <a:ext cx="10515600" cy="2717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t>Castell, D. Expert Opinion on Pharmacotherapy, 2005, 6(14), 2501–2510. </a:t>
            </a:r>
            <a:endParaRPr lang="en-US" altLang="zh-CN" sz="800" dirty="0"/>
          </a:p>
          <a:p>
            <a:endParaRPr lang="zh-CN" altLang="en-US" sz="800" dirty="0"/>
          </a:p>
        </p:txBody>
      </p:sp>
      <p:sp>
        <p:nvSpPr>
          <p:cNvPr id="8" name="标题 1"/>
          <p:cNvSpPr txBox="1"/>
          <p:nvPr/>
        </p:nvSpPr>
        <p:spPr>
          <a:xfrm>
            <a:off x="510213" y="945105"/>
            <a:ext cx="11506196" cy="910499"/>
          </a:xfrm>
          <a:prstGeom prst="rect">
            <a:avLst/>
          </a:prstGeom>
        </p:spPr>
        <p:txBody>
          <a:bodyPr vert="horz" lIns="91440" tIns="45720" rIns="91440" bIns="45720" rtlCol="0" anchor="ctr">
            <a:normAutofit fontScale="97500"/>
          </a:bodyPr>
          <a:lstStyle>
            <a:lvl1pPr algn="l" defTabSz="1219200" rtl="0" eaLnBrk="1" latinLnBrk="0" hangingPunct="1">
              <a:spcBef>
                <a:spcPct val="0"/>
              </a:spcBef>
              <a:buNone/>
              <a:defRPr sz="3600" b="1" kern="1200">
                <a:solidFill>
                  <a:srgbClr val="0070C0"/>
                </a:solidFill>
                <a:latin typeface="微软雅黑" panose="020B0503020204020204" pitchFamily="34" charset="-122"/>
                <a:ea typeface="微软雅黑" panose="020B0503020204020204" pitchFamily="34" charset="-122"/>
                <a:cs typeface="+mj-cs"/>
              </a:defRPr>
            </a:lvl1pPr>
          </a:lstStyle>
          <a:p>
            <a:pPr marL="342900" indent="-342900">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rPr>
              <a:t>碳酸氢钠快速中和胃酸，</a:t>
            </a:r>
            <a:r>
              <a:rPr lang="zh-CN" altLang="zh-CN" sz="2400" dirty="0">
                <a:latin typeface="微软雅黑" panose="020B0503020204020204" pitchFamily="34" charset="-122"/>
                <a:ea typeface="微软雅黑" panose="020B0503020204020204" pitchFamily="34" charset="-122"/>
              </a:rPr>
              <a:t>在</a:t>
            </a:r>
            <a:r>
              <a:rPr lang="en-US" altLang="zh-CN" sz="2400" dirty="0">
                <a:latin typeface="微软雅黑" panose="020B0503020204020204" pitchFamily="34" charset="-122"/>
                <a:ea typeface="微软雅黑" panose="020B0503020204020204" pitchFamily="34" charset="-122"/>
              </a:rPr>
              <a:t>30min</a:t>
            </a:r>
            <a:r>
              <a:rPr lang="zh-CN" altLang="zh-CN" sz="2400" dirty="0">
                <a:latin typeface="微软雅黑" panose="020B0503020204020204" pitchFamily="34" charset="-122"/>
                <a:ea typeface="微软雅黑" panose="020B0503020204020204" pitchFamily="34" charset="-122"/>
              </a:rPr>
              <a:t>内激活质子泵，与兰索拉唑</a:t>
            </a:r>
            <a:r>
              <a:rPr lang="zh-CN" altLang="en-US" sz="2400" dirty="0"/>
              <a:t>吸收入血（约</a:t>
            </a:r>
            <a:r>
              <a:rPr lang="en-US" altLang="zh-CN" sz="2400" dirty="0">
                <a:latin typeface="微软雅黑" panose="020B0503020204020204" pitchFamily="34" charset="-122"/>
                <a:ea typeface="微软雅黑" panose="020B0503020204020204" pitchFamily="34" charset="-122"/>
              </a:rPr>
              <a:t> 30min </a:t>
            </a:r>
            <a:r>
              <a:rPr lang="zh-CN" altLang="en-US" sz="2400" dirty="0"/>
              <a:t>）</a:t>
            </a:r>
            <a:r>
              <a:rPr lang="zh-CN" altLang="zh-CN" sz="2400" dirty="0">
                <a:latin typeface="微软雅黑" panose="020B0503020204020204" pitchFamily="34" charset="-122"/>
                <a:ea typeface="微软雅黑" panose="020B0503020204020204" pitchFamily="34" charset="-122"/>
              </a:rPr>
              <a:t>同步，两者联动起效</a:t>
            </a:r>
            <a:r>
              <a:rPr lang="zh-CN" altLang="en-US" sz="2400" dirty="0">
                <a:latin typeface="微软雅黑" panose="020B0503020204020204" pitchFamily="34" charset="-122"/>
                <a:ea typeface="微软雅黑" panose="020B0503020204020204" pitchFamily="34" charset="-122"/>
              </a:rPr>
              <a:t>，</a:t>
            </a:r>
            <a:r>
              <a:rPr lang="zh-CN" altLang="en-US" sz="2400" b="1" dirty="0">
                <a:solidFill>
                  <a:srgbClr val="0070C0"/>
                </a:solidFill>
                <a:ea typeface="微软雅黑" panose="020B0503020204020204" pitchFamily="34" charset="-122"/>
                <a:cs typeface="Times New Roman" panose="02020603050405020304" pitchFamily="18" charset="0"/>
              </a:rPr>
              <a:t>具有</a:t>
            </a:r>
            <a:r>
              <a:rPr lang="en-US" altLang="zh-CN" sz="2400" b="1" dirty="0">
                <a:solidFill>
                  <a:srgbClr val="0070C0"/>
                </a:solidFill>
                <a:ea typeface="微软雅黑" panose="020B0503020204020204" pitchFamily="34" charset="-122"/>
                <a:cs typeface="Times New Roman" panose="02020603050405020304" pitchFamily="18" charset="0"/>
              </a:rPr>
              <a:t>1+1</a:t>
            </a:r>
            <a:r>
              <a:rPr lang="zh-CN" altLang="en-US" sz="2400" b="1" dirty="0">
                <a:solidFill>
                  <a:srgbClr val="0070C0"/>
                </a:solidFill>
                <a:ea typeface="微软雅黑" panose="020B0503020204020204" pitchFamily="34" charset="-122"/>
                <a:cs typeface="Times New Roman" panose="02020603050405020304" pitchFamily="18" charset="0"/>
              </a:rPr>
              <a:t>＞</a:t>
            </a:r>
            <a:r>
              <a:rPr lang="en-US" altLang="zh-CN" sz="2400" b="1" dirty="0">
                <a:solidFill>
                  <a:srgbClr val="0070C0"/>
                </a:solidFill>
                <a:ea typeface="微软雅黑" panose="020B0503020204020204" pitchFamily="34" charset="-122"/>
                <a:cs typeface="Times New Roman" panose="02020603050405020304" pitchFamily="18" charset="0"/>
              </a:rPr>
              <a:t>2</a:t>
            </a:r>
            <a:r>
              <a:rPr lang="zh-CN" altLang="en-US" sz="2400" b="1" dirty="0">
                <a:solidFill>
                  <a:srgbClr val="0070C0"/>
                </a:solidFill>
                <a:ea typeface="微软雅黑" panose="020B0503020204020204" pitchFamily="34" charset="-122"/>
                <a:cs typeface="Times New Roman" panose="02020603050405020304" pitchFamily="18" charset="0"/>
              </a:rPr>
              <a:t>的优势</a:t>
            </a:r>
            <a:endParaRPr lang="zh-CN" altLang="zh-CN" sz="2400" dirty="0">
              <a:latin typeface="微软雅黑" panose="020B0503020204020204" pitchFamily="34" charset="-122"/>
              <a:ea typeface="微软雅黑" panose="020B0503020204020204" pitchFamily="34" charset="-122"/>
            </a:endParaRPr>
          </a:p>
          <a:p>
            <a:endParaRPr lang="zh-CN" altLang="en-US" sz="2100" dirty="0">
              <a:latin typeface="+mn-lt"/>
              <a:cs typeface="Times New Roman" panose="02020603050405020304" pitchFamily="18" charset="0"/>
            </a:endParaRPr>
          </a:p>
        </p:txBody>
      </p:sp>
      <p:grpSp>
        <p:nvGrpSpPr>
          <p:cNvPr id="9" name="组合 8"/>
          <p:cNvGrpSpPr/>
          <p:nvPr/>
        </p:nvGrpSpPr>
        <p:grpSpPr>
          <a:xfrm>
            <a:off x="965485" y="1627004"/>
            <a:ext cx="10261032" cy="4604831"/>
            <a:chOff x="375096" y="771550"/>
            <a:chExt cx="8311706" cy="4023816"/>
          </a:xfrm>
        </p:grpSpPr>
        <p:sp>
          <p:nvSpPr>
            <p:cNvPr id="10" name="矩形 9"/>
            <p:cNvSpPr/>
            <p:nvPr/>
          </p:nvSpPr>
          <p:spPr>
            <a:xfrm>
              <a:off x="2930883" y="2895267"/>
              <a:ext cx="384043" cy="85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1" name="椭圆 10"/>
            <p:cNvSpPr/>
            <p:nvPr/>
          </p:nvSpPr>
          <p:spPr>
            <a:xfrm>
              <a:off x="2197314" y="2753151"/>
              <a:ext cx="24000" cy="24000"/>
            </a:xfrm>
            <a:prstGeom prst="ellipse">
              <a:avLst/>
            </a:prstGeom>
            <a:solidFill>
              <a:srgbClr val="002E83"/>
            </a:solidFill>
            <a:ln>
              <a:solidFill>
                <a:srgbClr val="00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nvGrpSpPr>
            <p:cNvPr id="12" name="组合 11"/>
            <p:cNvGrpSpPr/>
            <p:nvPr/>
          </p:nvGrpSpPr>
          <p:grpSpPr>
            <a:xfrm>
              <a:off x="375096" y="800617"/>
              <a:ext cx="3246966" cy="3987800"/>
              <a:chOff x="5900" y="1542"/>
              <a:chExt cx="3835" cy="4710"/>
            </a:xfrm>
          </p:grpSpPr>
          <p:pic>
            <p:nvPicPr>
              <p:cNvPr id="20" name="图片 19"/>
              <p:cNvPicPr>
                <a:picLocks noChangeAspect="1"/>
              </p:cNvPicPr>
              <p:nvPr>
                <p:custDataLst>
                  <p:tags r:id="rId1"/>
                </p:custDataLst>
              </p:nvPr>
            </p:nvPicPr>
            <p:blipFill rotWithShape="1">
              <a:blip r:embed="rId2">
                <a:duotone>
                  <a:schemeClr val="accent1">
                    <a:shade val="45000"/>
                    <a:satMod val="135000"/>
                  </a:schemeClr>
                  <a:prstClr val="white"/>
                </a:duotone>
              </a:blip>
              <a:srcRect l="7832" r="23499" b="4023"/>
              <a:stretch>
                <a:fillRect/>
              </a:stretch>
            </p:blipFill>
            <p:spPr>
              <a:xfrm>
                <a:off x="5957" y="1542"/>
                <a:ext cx="3722" cy="4628"/>
              </a:xfrm>
              <a:prstGeom prst="rect">
                <a:avLst/>
              </a:prstGeom>
            </p:spPr>
          </p:pic>
          <p:sp>
            <p:nvSpPr>
              <p:cNvPr id="21" name="圆角矩形 47"/>
              <p:cNvSpPr/>
              <p:nvPr>
                <p:custDataLst>
                  <p:tags r:id="rId3"/>
                </p:custDataLst>
              </p:nvPr>
            </p:nvSpPr>
            <p:spPr>
              <a:xfrm>
                <a:off x="7659" y="2272"/>
                <a:ext cx="397" cy="397"/>
              </a:xfrm>
              <a:prstGeom prst="roundRect">
                <a:avLst/>
              </a:prstGeom>
              <a:solidFill>
                <a:srgbClr val="DF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pic>
            <p:nvPicPr>
              <p:cNvPr id="22" name="图片 11" descr="32313539303133363b32313539303133323b836f54c1"/>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7659" y="2261"/>
                <a:ext cx="318" cy="318"/>
              </a:xfrm>
              <a:prstGeom prst="rect">
                <a:avLst/>
              </a:prstGeom>
            </p:spPr>
          </p:pic>
          <p:sp>
            <p:nvSpPr>
              <p:cNvPr id="23" name="文本框 22"/>
              <p:cNvSpPr txBox="1"/>
              <p:nvPr>
                <p:custDataLst>
                  <p:tags r:id="rId7"/>
                </p:custDataLst>
              </p:nvPr>
            </p:nvSpPr>
            <p:spPr>
              <a:xfrm>
                <a:off x="8033" y="2272"/>
                <a:ext cx="696" cy="253"/>
              </a:xfrm>
              <a:prstGeom prst="rect">
                <a:avLst/>
              </a:prstGeom>
              <a:solidFill>
                <a:srgbClr val="DFE6EE"/>
              </a:solidFill>
            </p:spPr>
            <p:txBody>
              <a:bodyPr wrap="none" rtlCol="0">
                <a:spAutoFit/>
              </a:bodyPr>
              <a:lstStyle/>
              <a:p>
                <a:pPr algn="ctr"/>
                <a:r>
                  <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rPr>
                  <a:t>胃内崩解</a:t>
                </a:r>
                <a:endPar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custDataLst>
                  <p:tags r:id="rId8"/>
                </p:custDataLst>
              </p:nvPr>
            </p:nvSpPr>
            <p:spPr>
              <a:xfrm>
                <a:off x="8362" y="3117"/>
                <a:ext cx="994" cy="449"/>
              </a:xfrm>
              <a:prstGeom prst="rect">
                <a:avLst/>
              </a:prstGeom>
              <a:solidFill>
                <a:srgbClr val="DFE6EE"/>
              </a:solidFill>
            </p:spPr>
            <p:txBody>
              <a:bodyPr wrap="square" rtlCol="0">
                <a:spAutoFit/>
              </a:bodyPr>
              <a:lstStyle/>
              <a:p>
                <a:pPr algn="ctr"/>
                <a:r>
                  <a:rPr kumimoji="1" lang="zh-CN" altLang="en-US" sz="935" dirty="0">
                    <a:latin typeface="微软雅黑" panose="020B0503020204020204" pitchFamily="34" charset="-122"/>
                    <a:ea typeface="微软雅黑" panose="020B0503020204020204" pitchFamily="34" charset="-122"/>
                    <a:cs typeface="微软雅黑" panose="020B0503020204020204" pitchFamily="34" charset="-122"/>
                  </a:rPr>
                  <a:t>胃壁细胞</a:t>
                </a:r>
                <a:endParaRPr kumimoji="1" lang="en-US" altLang="zh-CN" sz="935" dirty="0">
                  <a:latin typeface="微软雅黑" panose="020B0503020204020204" pitchFamily="34" charset="-122"/>
                  <a:ea typeface="微软雅黑" panose="020B0503020204020204" pitchFamily="34" charset="-122"/>
                  <a:cs typeface="微软雅黑" panose="020B0503020204020204" pitchFamily="34" charset="-122"/>
                </a:endParaRPr>
              </a:p>
              <a:p>
                <a:pPr algn="ctr"/>
                <a:r>
                  <a:rPr kumimoji="1" lang="zh-CN" altLang="en-US" sz="935" dirty="0">
                    <a:latin typeface="微软雅黑" panose="020B0503020204020204" pitchFamily="34" charset="-122"/>
                    <a:ea typeface="微软雅黑" panose="020B0503020204020204" pitchFamily="34" charset="-122"/>
                    <a:cs typeface="微软雅黑" panose="020B0503020204020204" pitchFamily="34" charset="-122"/>
                  </a:rPr>
                  <a:t>质子泵激活</a:t>
                </a:r>
                <a:endParaRPr kumimoji="1" lang="zh-CN" altLang="en-US" sz="935"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文本框 24"/>
              <p:cNvSpPr txBox="1"/>
              <p:nvPr>
                <p:custDataLst>
                  <p:tags r:id="rId9"/>
                </p:custDataLst>
              </p:nvPr>
            </p:nvSpPr>
            <p:spPr>
              <a:xfrm>
                <a:off x="7988" y="4419"/>
                <a:ext cx="461" cy="229"/>
              </a:xfrm>
              <a:prstGeom prst="rect">
                <a:avLst/>
              </a:prstGeom>
              <a:solidFill>
                <a:srgbClr val="DFE6EE"/>
              </a:solidFill>
            </p:spPr>
            <p:txBody>
              <a:bodyPr wrap="none" rtlCol="0">
                <a:spAutoFit/>
              </a:bodyPr>
              <a:lstStyle/>
              <a:p>
                <a:r>
                  <a:rPr kumimoji="1" lang="en-US" altLang="zh-CN" sz="665" dirty="0"/>
                  <a:t>PH&gt;4</a:t>
                </a:r>
                <a:endParaRPr kumimoji="1" lang="zh-CN" altLang="en-US" sz="665" dirty="0"/>
              </a:p>
            </p:txBody>
          </p:sp>
          <p:sp>
            <p:nvSpPr>
              <p:cNvPr id="26" name="矩形 25"/>
              <p:cNvSpPr/>
              <p:nvPr>
                <p:custDataLst>
                  <p:tags r:id="rId10"/>
                </p:custDataLst>
              </p:nvPr>
            </p:nvSpPr>
            <p:spPr>
              <a:xfrm>
                <a:off x="7722" y="4624"/>
                <a:ext cx="318" cy="318"/>
              </a:xfrm>
              <a:prstGeom prst="rect">
                <a:avLst/>
              </a:prstGeom>
              <a:solidFill>
                <a:srgbClr val="DF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pic>
            <p:nvPicPr>
              <p:cNvPr id="27" name="图片 11" descr="32313539303133363b32313539303133323b836f54c1"/>
              <p:cNvPicPr>
                <a:picLocks noChangeAspect="1"/>
              </p:cNvPicPr>
              <p:nvPr>
                <p:custDataLst>
                  <p:tags r:id="rId11"/>
                </p:custDataLst>
              </p:nvPr>
            </p:nvPicPr>
            <p:blipFill>
              <a:blip r:embed="rId5">
                <a:extLst>
                  <a:ext uri="{96DAC541-7B7A-43D3-8B79-37D633B846F1}">
                    <asvg:svgBlip xmlns:asvg="http://schemas.microsoft.com/office/drawing/2016/SVG/main" r:embed="rId6"/>
                  </a:ext>
                </a:extLst>
              </a:blip>
              <a:stretch>
                <a:fillRect/>
              </a:stretch>
            </p:blipFill>
            <p:spPr>
              <a:xfrm>
                <a:off x="7710" y="4614"/>
                <a:ext cx="318" cy="318"/>
              </a:xfrm>
              <a:prstGeom prst="rect">
                <a:avLst/>
              </a:prstGeom>
            </p:spPr>
          </p:pic>
          <p:sp>
            <p:nvSpPr>
              <p:cNvPr id="28" name="文本框 27"/>
              <p:cNvSpPr txBox="1"/>
              <p:nvPr>
                <p:custDataLst>
                  <p:tags r:id="rId12"/>
                </p:custDataLst>
              </p:nvPr>
            </p:nvSpPr>
            <p:spPr>
              <a:xfrm>
                <a:off x="8027" y="4594"/>
                <a:ext cx="1150" cy="545"/>
              </a:xfrm>
              <a:prstGeom prst="rect">
                <a:avLst/>
              </a:prstGeom>
              <a:solidFill>
                <a:srgbClr val="DFE6EE"/>
              </a:solidFill>
            </p:spPr>
            <p:txBody>
              <a:bodyPr wrap="none" rtlCol="0">
                <a:spAutoFit/>
              </a:bodyPr>
              <a:lstStyle/>
              <a:p>
                <a:r>
                  <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rPr>
                  <a:t>兰索拉唑</a:t>
                </a:r>
                <a:endParaRPr kumimoji="1" lang="en-US" altLang="zh-CN" sz="8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Arial" panose="020B0604020202020204" pitchFamily="34" charset="0"/>
                  <a:buChar char="•"/>
                </a:pPr>
                <a:r>
                  <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rPr>
                  <a:t>亲脂性</a:t>
                </a:r>
                <a:endParaRPr kumimoji="1" lang="en-US" altLang="zh-CN" sz="8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Arial" panose="020B0604020202020204" pitchFamily="34" charset="0"/>
                  <a:buChar char="•"/>
                </a:pPr>
                <a:r>
                  <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rPr>
                  <a:t>胃内停留分布</a:t>
                </a:r>
                <a:endPar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文本框 28"/>
              <p:cNvSpPr txBox="1"/>
              <p:nvPr>
                <p:custDataLst>
                  <p:tags r:id="rId13"/>
                </p:custDataLst>
              </p:nvPr>
            </p:nvSpPr>
            <p:spPr>
              <a:xfrm>
                <a:off x="7904" y="2687"/>
                <a:ext cx="703" cy="254"/>
              </a:xfrm>
              <a:prstGeom prst="rect">
                <a:avLst/>
              </a:prstGeom>
              <a:solidFill>
                <a:srgbClr val="DFE6EE"/>
              </a:solidFill>
            </p:spPr>
            <p:txBody>
              <a:bodyPr wrap="none" rtlCol="0">
                <a:spAutoFit/>
              </a:bodyPr>
              <a:lstStyle/>
              <a:p>
                <a:pPr algn="ctr"/>
                <a:r>
                  <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rPr>
                  <a:t>碳酸氢钠</a:t>
                </a:r>
                <a:endPar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文本框 29"/>
              <p:cNvSpPr txBox="1"/>
              <p:nvPr>
                <p:custDataLst>
                  <p:tags r:id="rId14"/>
                </p:custDataLst>
              </p:nvPr>
            </p:nvSpPr>
            <p:spPr>
              <a:xfrm>
                <a:off x="7216" y="5425"/>
                <a:ext cx="1280" cy="253"/>
              </a:xfrm>
              <a:prstGeom prst="rect">
                <a:avLst/>
              </a:prstGeom>
              <a:solidFill>
                <a:srgbClr val="DFE6EE"/>
              </a:solidFill>
            </p:spPr>
            <p:txBody>
              <a:bodyPr wrap="square" rtlCol="0">
                <a:spAutoFit/>
              </a:bodyPr>
              <a:lstStyle/>
              <a:p>
                <a:pPr algn="ctr"/>
                <a:endPar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文本框 30"/>
              <p:cNvSpPr txBox="1"/>
              <p:nvPr>
                <p:custDataLst>
                  <p:tags r:id="rId15"/>
                </p:custDataLst>
              </p:nvPr>
            </p:nvSpPr>
            <p:spPr>
              <a:xfrm>
                <a:off x="6852" y="5409"/>
                <a:ext cx="1932" cy="253"/>
              </a:xfrm>
              <a:prstGeom prst="rect">
                <a:avLst/>
              </a:prstGeom>
              <a:noFill/>
            </p:spPr>
            <p:txBody>
              <a:bodyPr wrap="square">
                <a:spAutoFit/>
              </a:bodyPr>
              <a:lstStyle/>
              <a:p>
                <a:pPr algn="ctr"/>
                <a:r>
                  <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rPr>
                  <a:t>抑制质子泵</a:t>
                </a:r>
                <a:endPar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矩形 31"/>
              <p:cNvSpPr/>
              <p:nvPr>
                <p:custDataLst>
                  <p:tags r:id="rId16"/>
                </p:custDataLst>
              </p:nvPr>
            </p:nvSpPr>
            <p:spPr>
              <a:xfrm>
                <a:off x="5900" y="1624"/>
                <a:ext cx="3835" cy="4628"/>
              </a:xfrm>
              <a:prstGeom prst="rect">
                <a:avLst/>
              </a:prstGeom>
              <a:noFill/>
              <a:ln>
                <a:solidFill>
                  <a:srgbClr val="DFE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sp>
          <p:nvSpPr>
            <p:cNvPr id="13" name="圆角矩形 60"/>
            <p:cNvSpPr/>
            <p:nvPr/>
          </p:nvSpPr>
          <p:spPr>
            <a:xfrm>
              <a:off x="3923928" y="771550"/>
              <a:ext cx="2304256" cy="548640"/>
            </a:xfrm>
            <a:prstGeom prst="roundRect">
              <a:avLst/>
            </a:prstGeom>
            <a:no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ysClr val="windowText" lastClr="000000"/>
                  </a:solidFill>
                  <a:latin typeface="微软雅黑" panose="020B0503020204020204" pitchFamily="34" charset="-122"/>
                  <a:ea typeface="微软雅黑" panose="020B0503020204020204" pitchFamily="34" charset="-122"/>
                </a:rPr>
                <a:t>兰索拉唑碳酸氢钠胶囊胃内崩解</a:t>
              </a:r>
              <a:endParaRPr kumimoji="1"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4" name="圆角矩形 61"/>
            <p:cNvSpPr/>
            <p:nvPr/>
          </p:nvSpPr>
          <p:spPr>
            <a:xfrm>
              <a:off x="4355976" y="1563638"/>
              <a:ext cx="3096344" cy="1125049"/>
            </a:xfrm>
            <a:prstGeom prst="roundRect">
              <a:avLst/>
            </a:prstGeom>
            <a:no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200" dirty="0">
                  <a:solidFill>
                    <a:sysClr val="windowText" lastClr="000000"/>
                  </a:solidFill>
                  <a:latin typeface="微软雅黑" panose="020B0503020204020204" pitchFamily="34" charset="-122"/>
                  <a:ea typeface="微软雅黑" panose="020B0503020204020204" pitchFamily="34" charset="-122"/>
                </a:rPr>
                <a:t>碳酸氢钠使胃内</a:t>
              </a:r>
              <a:r>
                <a:rPr kumimoji="1" lang="en-US" altLang="zh-CN" sz="1200" dirty="0">
                  <a:solidFill>
                    <a:sysClr val="windowText" lastClr="000000"/>
                  </a:solidFill>
                  <a:latin typeface="微软雅黑" panose="020B0503020204020204" pitchFamily="34" charset="-122"/>
                  <a:ea typeface="微软雅黑" panose="020B0503020204020204" pitchFamily="34" charset="-122"/>
                </a:rPr>
                <a:t>pH</a:t>
              </a:r>
              <a:r>
                <a:rPr kumimoji="1" lang="zh-CN" altLang="en-US" sz="1200" dirty="0">
                  <a:solidFill>
                    <a:sysClr val="windowText" lastClr="000000"/>
                  </a:solidFill>
                  <a:latin typeface="微软雅黑" panose="020B0503020204020204" pitchFamily="34" charset="-122"/>
                  <a:ea typeface="微软雅黑" panose="020B0503020204020204" pitchFamily="34" charset="-122"/>
                </a:rPr>
                <a:t>迅速升高</a:t>
              </a:r>
              <a:endParaRPr kumimoji="1"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50000"/>
                </a:lnSpc>
              </a:pPr>
              <a:r>
                <a:rPr kumimoji="1" lang="en-US" altLang="zh-CN" sz="1200" dirty="0">
                  <a:solidFill>
                    <a:sysClr val="windowText" lastClr="000000"/>
                  </a:solidFill>
                  <a:latin typeface="微软雅黑" panose="020B0503020204020204" pitchFamily="34" charset="-122"/>
                  <a:ea typeface="微软雅黑" panose="020B0503020204020204" pitchFamily="34" charset="-122"/>
                </a:rPr>
                <a:t>----</a:t>
              </a:r>
              <a:r>
                <a:rPr kumimoji="1" lang="zh-CN" altLang="en-US" sz="1200" dirty="0">
                  <a:solidFill>
                    <a:sysClr val="windowText" lastClr="000000"/>
                  </a:solidFill>
                  <a:latin typeface="微软雅黑" panose="020B0503020204020204" pitchFamily="34" charset="-122"/>
                  <a:ea typeface="微软雅黑" panose="020B0503020204020204" pitchFamily="34" charset="-122"/>
                </a:rPr>
                <a:t>保护兰索拉唑在胃内不降解</a:t>
              </a:r>
              <a:endParaRPr kumimoji="1" lang="en-US" altLang="zh-CN" sz="1200" dirty="0">
                <a:solidFill>
                  <a:sysClr val="windowText" lastClr="000000"/>
                </a:solidFill>
                <a:latin typeface="微软雅黑" panose="020B0503020204020204" pitchFamily="34" charset="-122"/>
                <a:ea typeface="微软雅黑" panose="020B0503020204020204" pitchFamily="34" charset="-122"/>
              </a:endParaRPr>
            </a:p>
            <a:p>
              <a:pPr lvl="0" algn="l">
                <a:lnSpc>
                  <a:spcPct val="150000"/>
                </a:lnSpc>
              </a:pP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刺激胃窦</a:t>
              </a:r>
              <a:r>
                <a:rPr lang="en-US" altLang="zh-CN" sz="1200" dirty="0">
                  <a:solidFill>
                    <a:schemeClr val="tx1"/>
                  </a:solidFill>
                  <a:latin typeface="微软雅黑" panose="020B0503020204020204" pitchFamily="34" charset="-122"/>
                  <a:ea typeface="微软雅黑" panose="020B0503020204020204" pitchFamily="34" charset="-122"/>
                </a:rPr>
                <a:t>G</a:t>
              </a:r>
              <a:r>
                <a:rPr lang="zh-CN" altLang="en-US" sz="1200" dirty="0">
                  <a:solidFill>
                    <a:schemeClr val="tx1"/>
                  </a:solidFill>
                  <a:latin typeface="微软雅黑" panose="020B0503020204020204" pitchFamily="34" charset="-122"/>
                  <a:ea typeface="微软雅黑" panose="020B0503020204020204" pitchFamily="34" charset="-122"/>
                </a:rPr>
                <a:t>细胞分泌胃泌素，使循环的胃泌素水平升高</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5" name="圆角矩形 62"/>
            <p:cNvSpPr/>
            <p:nvPr/>
          </p:nvSpPr>
          <p:spPr>
            <a:xfrm>
              <a:off x="4860032" y="2931790"/>
              <a:ext cx="3096344" cy="1125049"/>
            </a:xfrm>
            <a:prstGeom prst="roundRect">
              <a:avLst/>
            </a:prstGeom>
            <a:no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nSpc>
                  <a:spcPct val="150000"/>
                </a:lnSpc>
                <a:buFont typeface="Wingdings" panose="05000000000000000000" pitchFamily="2" charset="2"/>
                <a:buChar char="ü"/>
              </a:pPr>
              <a:r>
                <a:rPr lang="zh-CN" altLang="en-US" sz="1200" dirty="0">
                  <a:solidFill>
                    <a:schemeClr val="tx1"/>
                  </a:solidFill>
                  <a:latin typeface="微软雅黑" panose="020B0503020204020204" pitchFamily="34" charset="-122"/>
                  <a:ea typeface="微软雅黑" panose="020B0503020204020204" pitchFamily="34" charset="-122"/>
                </a:rPr>
                <a:t>激活胃壁细胞质子泵（</a:t>
              </a:r>
              <a:r>
                <a:rPr lang="en-US" altLang="zh-CN" sz="1200" dirty="0">
                  <a:solidFill>
                    <a:schemeClr val="tx1"/>
                  </a:solidFill>
                  <a:latin typeface="微软雅黑" panose="020B0503020204020204" pitchFamily="34" charset="-122"/>
                  <a:ea typeface="微软雅黑" panose="020B0503020204020204" pitchFamily="34" charset="-122"/>
                </a:rPr>
                <a:t>30min</a:t>
              </a:r>
              <a:r>
                <a:rPr lang="zh-CN" altLang="en-US" sz="1200" dirty="0">
                  <a:solidFill>
                    <a:schemeClr val="tx1"/>
                  </a:solidFill>
                  <a:latin typeface="微软雅黑" panose="020B0503020204020204" pitchFamily="34" charset="-122"/>
                  <a:ea typeface="微软雅黑" panose="020B0503020204020204" pitchFamily="34" charset="-122"/>
                </a:rPr>
                <a:t>内）</a:t>
              </a:r>
              <a:endParaRPr lang="en-US" altLang="zh-CN" sz="1200" dirty="0">
                <a:solidFill>
                  <a:schemeClr val="tx1"/>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200" dirty="0">
                  <a:solidFill>
                    <a:schemeClr val="tx1"/>
                  </a:solidFill>
                  <a:latin typeface="微软雅黑" panose="020B0503020204020204" pitchFamily="34" charset="-122"/>
                  <a:ea typeface="微软雅黑" panose="020B0503020204020204" pitchFamily="34" charset="-122"/>
                </a:rPr>
                <a:t>兰索拉唑吸收入血（达峰约</a:t>
              </a:r>
              <a:r>
                <a:rPr lang="en-US" altLang="zh-CN" sz="1200" dirty="0">
                  <a:solidFill>
                    <a:schemeClr val="tx1"/>
                  </a:solidFill>
                  <a:latin typeface="微软雅黑" panose="020B0503020204020204" pitchFamily="34" charset="-122"/>
                  <a:ea typeface="微软雅黑" panose="020B0503020204020204" pitchFamily="34" charset="-122"/>
                </a:rPr>
                <a:t>30min</a:t>
              </a:r>
              <a:r>
                <a:rPr lang="zh-CN" altLang="en-US" sz="1200" dirty="0">
                  <a:solidFill>
                    <a:schemeClr val="tx1"/>
                  </a:solidFill>
                  <a:latin typeface="微软雅黑" panose="020B0503020204020204" pitchFamily="34" charset="-122"/>
                  <a:ea typeface="微软雅黑" panose="020B0503020204020204" pitchFamily="34" charset="-122"/>
                </a:rPr>
                <a:t>）</a:t>
              </a:r>
              <a:endParaRPr lang="en-US" altLang="zh-CN" sz="12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两者同步</a:t>
              </a:r>
              <a:endParaRPr lang="zh-CN" altLang="en-US" sz="1200" dirty="0">
                <a:solidFill>
                  <a:schemeClr val="tx1"/>
                </a:solidFill>
              </a:endParaRPr>
            </a:p>
          </p:txBody>
        </p:sp>
        <p:sp>
          <p:nvSpPr>
            <p:cNvPr id="16" name="圆角矩形 63"/>
            <p:cNvSpPr/>
            <p:nvPr/>
          </p:nvSpPr>
          <p:spPr>
            <a:xfrm>
              <a:off x="5236749" y="4327366"/>
              <a:ext cx="3450053" cy="468000"/>
            </a:xfrm>
            <a:prstGeom prst="roundRect">
              <a:avLst/>
            </a:prstGeom>
            <a:no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zh-CN" altLang="en-US" sz="1200" dirty="0">
                  <a:solidFill>
                    <a:sysClr val="windowText" lastClr="000000"/>
                  </a:solidFill>
                  <a:latin typeface="微软雅黑" panose="020B0503020204020204" pitchFamily="34" charset="-122"/>
                  <a:ea typeface="微软雅黑" panose="020B0503020204020204" pitchFamily="34" charset="-122"/>
                </a:rPr>
                <a:t>兰索拉唑作用于</a:t>
              </a:r>
              <a:r>
                <a:rPr kumimoji="1" lang="en-US" altLang="zh-CN" sz="1200" dirty="0">
                  <a:solidFill>
                    <a:sysClr val="windowText" lastClr="000000"/>
                  </a:solidFill>
                  <a:latin typeface="微软雅黑" panose="020B0503020204020204" pitchFamily="34" charset="-122"/>
                  <a:ea typeface="微软雅黑" panose="020B0503020204020204" pitchFamily="34" charset="-122"/>
                </a:rPr>
                <a:t>”</a:t>
              </a:r>
              <a:r>
                <a:rPr kumimoji="1" lang="zh-CN" altLang="en-US" sz="1200" dirty="0">
                  <a:solidFill>
                    <a:sysClr val="windowText" lastClr="000000"/>
                  </a:solidFill>
                  <a:latin typeface="微软雅黑" panose="020B0503020204020204" pitchFamily="34" charset="-122"/>
                  <a:ea typeface="微软雅黑" panose="020B0503020204020204" pitchFamily="34" charset="-122"/>
                </a:rPr>
                <a:t>活性泵“，抑制胃酸分泌</a:t>
              </a:r>
              <a:endParaRPr kumimoji="1"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下箭头 64"/>
            <p:cNvSpPr/>
            <p:nvPr/>
          </p:nvSpPr>
          <p:spPr>
            <a:xfrm>
              <a:off x="5724128" y="1383638"/>
              <a:ext cx="144016" cy="180000"/>
            </a:xfrm>
            <a:prstGeom prst="downArrow">
              <a:avLst/>
            </a:prstGeom>
            <a:solidFill>
              <a:schemeClr val="accent1">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下箭头 65"/>
            <p:cNvSpPr/>
            <p:nvPr/>
          </p:nvSpPr>
          <p:spPr>
            <a:xfrm>
              <a:off x="6300192" y="2751790"/>
              <a:ext cx="144016" cy="180000"/>
            </a:xfrm>
            <a:prstGeom prst="downArrow">
              <a:avLst/>
            </a:prstGeom>
            <a:solidFill>
              <a:schemeClr val="accent1">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下箭头 66"/>
            <p:cNvSpPr/>
            <p:nvPr/>
          </p:nvSpPr>
          <p:spPr>
            <a:xfrm>
              <a:off x="7236296" y="4119942"/>
              <a:ext cx="144016" cy="180000"/>
            </a:xfrm>
            <a:prstGeom prst="downArrow">
              <a:avLst/>
            </a:prstGeom>
            <a:solidFill>
              <a:schemeClr val="accent1">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p:nvGrpSpPr>
        <p:grpSpPr>
          <a:xfrm>
            <a:off x="192881" y="893"/>
            <a:ext cx="575915" cy="836495"/>
            <a:chOff x="841003" y="360040"/>
            <a:chExt cx="504056" cy="836712"/>
          </a:xfrm>
          <a:solidFill>
            <a:srgbClr val="2F5EB0"/>
          </a:soli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81" name="矩形 180"/>
          <p:cNvSpPr/>
          <p:nvPr/>
        </p:nvSpPr>
        <p:spPr>
          <a:xfrm flipH="1">
            <a:off x="-1" y="6524540"/>
            <a:ext cx="12192001" cy="360417"/>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标题 1"/>
          <p:cNvSpPr txBox="1"/>
          <p:nvPr/>
        </p:nvSpPr>
        <p:spPr>
          <a:xfrm>
            <a:off x="838200" y="365125"/>
            <a:ext cx="10515600" cy="548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rPr>
              <a:t>创新性</a:t>
            </a:r>
            <a:endPar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endParaRPr>
          </a:p>
        </p:txBody>
      </p:sp>
      <p:sp>
        <p:nvSpPr>
          <p:cNvPr id="7" name="内容占位符 2"/>
          <p:cNvSpPr txBox="1"/>
          <p:nvPr/>
        </p:nvSpPr>
        <p:spPr>
          <a:xfrm>
            <a:off x="838200" y="120939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zh-CN" altLang="en-US" sz="2000" dirty="0">
                <a:solidFill>
                  <a:schemeClr val="accent5">
                    <a:lumMod val="75000"/>
                  </a:schemeClr>
                </a:solidFill>
                <a:latin typeface="微软雅黑" panose="020B0503020204020204" pitchFamily="34" charset="-122"/>
                <a:ea typeface="微软雅黑" panose="020B0503020204020204" pitchFamily="34" charset="-122"/>
              </a:rPr>
              <a:t>兰索拉唑碳酸氢钠胶囊为</a:t>
            </a:r>
            <a:r>
              <a:rPr lang="en-US" altLang="zh-CN" sz="2000" dirty="0">
                <a:solidFill>
                  <a:schemeClr val="accent5">
                    <a:lumMod val="75000"/>
                  </a:schemeClr>
                </a:solidFill>
                <a:latin typeface="微软雅黑" panose="020B0503020204020204" pitchFamily="34" charset="-122"/>
                <a:ea typeface="微软雅黑" panose="020B0503020204020204" pitchFamily="34" charset="-122"/>
              </a:rPr>
              <a:t>2.3</a:t>
            </a:r>
            <a:r>
              <a:rPr lang="zh-CN" altLang="en-US" sz="2000" dirty="0">
                <a:solidFill>
                  <a:schemeClr val="accent5">
                    <a:lumMod val="75000"/>
                  </a:schemeClr>
                </a:solidFill>
                <a:latin typeface="微软雅黑" panose="020B0503020204020204" pitchFamily="34" charset="-122"/>
                <a:ea typeface="微软雅黑" panose="020B0503020204020204" pitchFamily="34" charset="-122"/>
              </a:rPr>
              <a:t>类改良型新药</a:t>
            </a:r>
            <a:endParaRPr lang="en-US" altLang="zh-CN" sz="2000" dirty="0">
              <a:solidFill>
                <a:schemeClr val="accent5">
                  <a:lumMod val="75000"/>
                </a:schemeClr>
              </a:solidFill>
              <a:latin typeface="微软雅黑" panose="020B0503020204020204" pitchFamily="34" charset="-122"/>
              <a:ea typeface="微软雅黑" panose="020B0503020204020204" pitchFamily="34" charset="-122"/>
            </a:endParaRPr>
          </a:p>
          <a:p>
            <a:pPr lvl="1"/>
            <a:r>
              <a:rPr lang="zh-CN" altLang="en-US" sz="1600" b="1" dirty="0">
                <a:solidFill>
                  <a:schemeClr val="accent5">
                    <a:lumMod val="75000"/>
                  </a:schemeClr>
                </a:solidFill>
                <a:latin typeface="微软雅黑" panose="020B0503020204020204" pitchFamily="34" charset="-122"/>
                <a:ea typeface="微软雅黑" panose="020B0503020204020204" pitchFamily="34" charset="-122"/>
              </a:rPr>
              <a:t>国家发明专利：</a:t>
            </a:r>
            <a:r>
              <a:rPr lang="zh-CN" altLang="en-US" sz="1600" dirty="0">
                <a:solidFill>
                  <a:schemeClr val="accent5">
                    <a:lumMod val="75000"/>
                  </a:schemeClr>
                </a:solidFill>
                <a:latin typeface="微软雅黑" panose="020B0503020204020204" pitchFamily="34" charset="-122"/>
                <a:ea typeface="微软雅黑" panose="020B0503020204020204" pitchFamily="34" charset="-122"/>
              </a:rPr>
              <a:t>一种兰索拉唑胶囊的制备方法</a:t>
            </a:r>
            <a:endParaRPr lang="zh-CN" altLang="en-US" sz="1600" dirty="0">
              <a:solidFill>
                <a:schemeClr val="accent5">
                  <a:lumMod val="75000"/>
                </a:schemeClr>
              </a:solidFill>
              <a:latin typeface="微软雅黑" panose="020B0503020204020204" pitchFamily="34" charset="-122"/>
              <a:ea typeface="微软雅黑" panose="020B0503020204020204" pitchFamily="34" charset="-122"/>
            </a:endParaRPr>
          </a:p>
          <a:p>
            <a:endParaRPr lang="zh-CN" altLang="en-US" sz="20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t="4669" b="20704"/>
          <a:stretch>
            <a:fillRect/>
          </a:stretch>
        </p:blipFill>
        <p:spPr>
          <a:xfrm>
            <a:off x="1466226" y="2021154"/>
            <a:ext cx="3915229" cy="4132512"/>
          </a:xfrm>
          <a:prstGeom prst="rect">
            <a:avLst/>
          </a:prstGeom>
          <a:solidFill>
            <a:schemeClr val="bg1"/>
          </a:solidFill>
          <a:ln w="38100">
            <a:solidFill>
              <a:schemeClr val="accent1">
                <a:lumMod val="20000"/>
                <a:lumOff val="80000"/>
              </a:schemeClr>
            </a:solidFill>
          </a:ln>
        </p:spPr>
      </p:pic>
      <p:sp>
        <p:nvSpPr>
          <p:cNvPr id="9" name="文本框 8"/>
          <p:cNvSpPr txBox="1"/>
          <p:nvPr/>
        </p:nvSpPr>
        <p:spPr>
          <a:xfrm>
            <a:off x="5618337" y="1462788"/>
            <a:ext cx="6070080" cy="3285900"/>
          </a:xfrm>
          <a:prstGeom prst="rect">
            <a:avLst/>
          </a:prstGeom>
          <a:noFill/>
          <a:ln w="38100">
            <a:noFill/>
          </a:ln>
        </p:spPr>
        <p:txBody>
          <a:bodyPr wrap="square" rtlCol="0">
            <a:spAutoFit/>
          </a:bodyPr>
          <a:lstStyle/>
          <a:p>
            <a:pPr marL="285750" indent="-285750">
              <a:lnSpc>
                <a:spcPct val="150000"/>
              </a:lnSpc>
              <a:buFont typeface="Arial" panose="020B0604020202020204" pitchFamily="34" charset="0"/>
              <a:buChar char="•"/>
            </a:pPr>
            <a:r>
              <a:rPr lang="zh-CN" altLang="en-US" sz="1400" b="1" dirty="0">
                <a:solidFill>
                  <a:schemeClr val="accent5">
                    <a:lumMod val="75000"/>
                  </a:schemeClr>
                </a:solidFill>
                <a:latin typeface="微软雅黑" panose="020B0503020204020204" pitchFamily="34" charset="-122"/>
                <a:ea typeface="微软雅黑" panose="020B0503020204020204" pitchFamily="34" charset="-122"/>
              </a:rPr>
              <a:t>主要创新点：</a:t>
            </a:r>
            <a:endParaRPr lang="en-US" altLang="zh-CN" sz="1400" b="1" dirty="0">
              <a:solidFill>
                <a:schemeClr val="accent5">
                  <a:lumMod val="75000"/>
                </a:schemeClr>
              </a:solidFill>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研发过程中申报的制备方法</a:t>
            </a:r>
            <a:r>
              <a:rPr lang="zh-CN" altLang="zh-CN" sz="1400" b="1" dirty="0">
                <a:solidFill>
                  <a:srgbClr val="C00000"/>
                </a:solidFill>
                <a:latin typeface="微软雅黑" panose="020B0503020204020204" pitchFamily="34" charset="-122"/>
                <a:ea typeface="微软雅黑" panose="020B0503020204020204" pitchFamily="34" charset="-122"/>
              </a:rPr>
              <a:t>专利技术</a:t>
            </a:r>
            <a:r>
              <a:rPr lang="zh-CN" altLang="zh-CN" sz="1400" dirty="0">
                <a:latin typeface="微软雅黑" panose="020B0503020204020204" pitchFamily="34" charset="-122"/>
                <a:ea typeface="微软雅黑" panose="020B0503020204020204" pitchFamily="34" charset="-122"/>
              </a:rPr>
              <a:t>，可有效提高产品质量</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国内其他</a:t>
            </a:r>
            <a:r>
              <a:rPr lang="zh-CN" altLang="zh-CN" sz="1400" dirty="0">
                <a:latin typeface="微软雅黑" panose="020B0503020204020204" pitchFamily="34" charset="-122"/>
                <a:ea typeface="微软雅黑" panose="020B0503020204020204" pitchFamily="34" charset="-122"/>
              </a:rPr>
              <a:t>口服</a:t>
            </a:r>
            <a:r>
              <a:rPr lang="en-US" altLang="zh-CN" sz="1400" dirty="0">
                <a:latin typeface="微软雅黑" panose="020B0503020204020204" pitchFamily="34" charset="-122"/>
                <a:ea typeface="微软雅黑" panose="020B0503020204020204" pitchFamily="34" charset="-122"/>
              </a:rPr>
              <a:t>PPI</a:t>
            </a:r>
            <a:r>
              <a:rPr lang="zh-CN" altLang="zh-CN" sz="1400" dirty="0">
                <a:latin typeface="微软雅黑" panose="020B0503020204020204" pitchFamily="34" charset="-122"/>
                <a:ea typeface="微软雅黑" panose="020B0503020204020204" pitchFamily="34" charset="-122"/>
              </a:rPr>
              <a:t>大多为肠溶制剂，需进入肠道后才开始崩解，血药浓度达峰时间长，</a:t>
            </a:r>
            <a:r>
              <a:rPr lang="zh-CN" altLang="en-US" sz="1400" dirty="0">
                <a:latin typeface="微软雅黑" panose="020B0503020204020204" pitchFamily="34" charset="-122"/>
                <a:ea typeface="微软雅黑" panose="020B0503020204020204" pitchFamily="34" charset="-122"/>
              </a:rPr>
              <a:t>本品</a:t>
            </a:r>
            <a:r>
              <a:rPr lang="zh-CN" altLang="zh-CN" sz="1400" dirty="0">
                <a:latin typeface="微软雅黑" panose="020B0503020204020204" pitchFamily="34" charset="-122"/>
                <a:ea typeface="微软雅黑" panose="020B0503020204020204" pitchFamily="34" charset="-122"/>
              </a:rPr>
              <a:t>采用碳酸氢钠替代肠溶包衣，胃内释放，进入十二指肠后即可被吸收，</a:t>
            </a:r>
            <a:r>
              <a:rPr lang="zh-CN" altLang="zh-CN" sz="1400" b="1" dirty="0">
                <a:solidFill>
                  <a:srgbClr val="C00000"/>
                </a:solidFill>
                <a:latin typeface="微软雅黑" panose="020B0503020204020204" pitchFamily="34" charset="-122"/>
                <a:ea typeface="微软雅黑" panose="020B0503020204020204" pitchFamily="34" charset="-122"/>
              </a:rPr>
              <a:t>达峰快，吸收窗更宽</a:t>
            </a:r>
            <a:r>
              <a:rPr lang="zh-CN" alt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碳酸氢钠中和胃酸，并在</a:t>
            </a:r>
            <a:r>
              <a:rPr lang="en-US" altLang="zh-CN" sz="1400" dirty="0">
                <a:latin typeface="微软雅黑" panose="020B0503020204020204" pitchFamily="34" charset="-122"/>
                <a:ea typeface="微软雅黑" panose="020B0503020204020204" pitchFamily="34" charset="-122"/>
              </a:rPr>
              <a:t>30min</a:t>
            </a:r>
            <a:r>
              <a:rPr lang="zh-CN" altLang="zh-CN" sz="1400" dirty="0">
                <a:latin typeface="微软雅黑" panose="020B0503020204020204" pitchFamily="34" charset="-122"/>
                <a:ea typeface="微软雅黑" panose="020B0503020204020204" pitchFamily="34" charset="-122"/>
              </a:rPr>
              <a:t>内激活胃壁细胞静息质子泵，与兰索拉唑吸收入血（</a:t>
            </a:r>
            <a:r>
              <a:rPr lang="zh-CN" altLang="en-US" sz="1400" dirty="0">
                <a:latin typeface="微软雅黑" panose="020B0503020204020204" pitchFamily="34" charset="-122"/>
                <a:ea typeface="微软雅黑" panose="020B0503020204020204" pitchFamily="34" charset="-122"/>
              </a:rPr>
              <a:t>达峰约</a:t>
            </a:r>
            <a:r>
              <a:rPr lang="en-US" altLang="zh-CN" sz="1400" dirty="0">
                <a:latin typeface="微软雅黑" panose="020B0503020204020204" pitchFamily="34" charset="-122"/>
                <a:ea typeface="微软雅黑" panose="020B0503020204020204" pitchFamily="34" charset="-122"/>
              </a:rPr>
              <a:t>30min</a:t>
            </a:r>
            <a:r>
              <a:rPr lang="zh-CN" altLang="zh-CN" sz="1400" dirty="0">
                <a:latin typeface="微软雅黑" panose="020B0503020204020204" pitchFamily="34" charset="-122"/>
                <a:ea typeface="微软雅黑" panose="020B0503020204020204" pitchFamily="34" charset="-122"/>
              </a:rPr>
              <a:t>）同步，兰索拉唑继而作用于“活性泵”，</a:t>
            </a:r>
            <a:r>
              <a:rPr lang="zh-CN" altLang="zh-CN" sz="1400" b="1" dirty="0">
                <a:solidFill>
                  <a:srgbClr val="C00000"/>
                </a:solidFill>
                <a:latin typeface="微软雅黑" panose="020B0503020204020204" pitchFamily="34" charset="-122"/>
                <a:ea typeface="微软雅黑" panose="020B0503020204020204" pitchFamily="34" charset="-122"/>
              </a:rPr>
              <a:t>两者联动起效</a:t>
            </a:r>
            <a:r>
              <a:rPr lang="zh-CN" altLang="en-US" sz="1400" dirty="0">
                <a:latin typeface="微软雅黑" panose="020B0503020204020204" pitchFamily="34" charset="-122"/>
                <a:ea typeface="微软雅黑" panose="020B0503020204020204" pitchFamily="34" charset="-122"/>
              </a:rPr>
              <a:t>；</a:t>
            </a:r>
            <a:endParaRPr lang="zh-CN" altLang="zh-CN" sz="1400" dirty="0">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ü"/>
            </a:pPr>
            <a:r>
              <a:rPr lang="zh-CN" altLang="zh-CN" sz="1400" dirty="0">
                <a:latin typeface="微软雅黑" panose="020B0503020204020204" pitchFamily="34" charset="-122"/>
                <a:ea typeface="微软雅黑" panose="020B0503020204020204" pitchFamily="34" charset="-122"/>
              </a:rPr>
              <a:t>碳酸氢钠可激活静息质子泵，</a:t>
            </a:r>
            <a:r>
              <a:rPr lang="zh-CN" altLang="en-US" sz="1400" b="1" dirty="0">
                <a:solidFill>
                  <a:srgbClr val="C00000"/>
                </a:solidFill>
                <a:latin typeface="微软雅黑" panose="020B0503020204020204" pitchFamily="34" charset="-122"/>
                <a:ea typeface="微软雅黑" panose="020B0503020204020204" pitchFamily="34" charset="-122"/>
              </a:rPr>
              <a:t>弥补了</a:t>
            </a:r>
            <a:r>
              <a:rPr lang="en-US" altLang="zh-CN" sz="1400" b="1" dirty="0">
                <a:solidFill>
                  <a:srgbClr val="C00000"/>
                </a:solidFill>
                <a:latin typeface="微软雅黑" panose="020B0503020204020204" pitchFamily="34" charset="-122"/>
                <a:ea typeface="微软雅黑" panose="020B0503020204020204" pitchFamily="34" charset="-122"/>
              </a:rPr>
              <a:t>PPI</a:t>
            </a:r>
            <a:r>
              <a:rPr lang="zh-CN" altLang="en-US" sz="1400" b="1" dirty="0">
                <a:solidFill>
                  <a:srgbClr val="C00000"/>
                </a:solidFill>
                <a:latin typeface="微软雅黑" panose="020B0503020204020204" pitchFamily="34" charset="-122"/>
                <a:ea typeface="微软雅黑" panose="020B0503020204020204" pitchFamily="34" charset="-122"/>
              </a:rPr>
              <a:t>肠溶制剂需依赖用餐才能</a:t>
            </a:r>
            <a:r>
              <a:rPr lang="zh-CN" altLang="zh-CN" sz="1400" b="1" dirty="0">
                <a:solidFill>
                  <a:srgbClr val="C00000"/>
                </a:solidFill>
                <a:latin typeface="微软雅黑" panose="020B0503020204020204" pitchFamily="34" charset="-122"/>
                <a:ea typeface="微软雅黑" panose="020B0503020204020204" pitchFamily="34" charset="-122"/>
              </a:rPr>
              <a:t>激活</a:t>
            </a:r>
            <a:r>
              <a:rPr lang="zh-CN" altLang="en-US" sz="1400" b="1" dirty="0">
                <a:solidFill>
                  <a:srgbClr val="C00000"/>
                </a:solidFill>
                <a:latin typeface="微软雅黑" panose="020B0503020204020204" pitchFamily="34" charset="-122"/>
                <a:ea typeface="微软雅黑" panose="020B0503020204020204" pitchFamily="34" charset="-122"/>
              </a:rPr>
              <a:t>的短板</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5747545" y="4603009"/>
            <a:ext cx="6070080" cy="2353310"/>
          </a:xfrm>
          <a:prstGeom prst="rect">
            <a:avLst/>
          </a:prstGeom>
          <a:noFill/>
          <a:ln w="38100">
            <a:noFill/>
          </a:ln>
        </p:spPr>
        <p:txBody>
          <a:bodyPr wrap="square" rtlCol="0">
            <a:spAutoFit/>
          </a:bodyPr>
          <a:lstStyle/>
          <a:p>
            <a:pPr marL="285750" indent="-285750">
              <a:lnSpc>
                <a:spcPct val="150000"/>
              </a:lnSpc>
              <a:buFont typeface="Arial" panose="020B0604020202020204" pitchFamily="34" charset="0"/>
              <a:buChar char="•"/>
            </a:pPr>
            <a:r>
              <a:rPr lang="zh-CN" altLang="en-US" sz="1400" b="1" dirty="0">
                <a:solidFill>
                  <a:schemeClr val="accent5">
                    <a:lumMod val="75000"/>
                  </a:schemeClr>
                </a:solidFill>
                <a:latin typeface="微软雅黑" panose="020B0503020204020204" pitchFamily="34" charset="-122"/>
                <a:ea typeface="微软雅黑" panose="020B0503020204020204" pitchFamily="34" charset="-122"/>
              </a:rPr>
              <a:t>创新点带来的优势：</a:t>
            </a:r>
            <a:endParaRPr lang="zh-CN" altLang="en-US" sz="1400" b="1" dirty="0">
              <a:solidFill>
                <a:schemeClr val="accent5">
                  <a:lumMod val="75000"/>
                </a:schemeClr>
              </a:solidFill>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兰索拉唑和碳酸氢钠在胃内直接崩解，两种组分形成联动效应，</a:t>
            </a:r>
            <a:r>
              <a:rPr lang="zh-CN" altLang="en-US" sz="1400" b="1" dirty="0">
                <a:solidFill>
                  <a:srgbClr val="C00000"/>
                </a:solidFill>
                <a:latin typeface="微软雅黑" panose="020B0503020204020204" pitchFamily="34" charset="-122"/>
                <a:ea typeface="微软雅黑" panose="020B0503020204020204" pitchFamily="34" charset="-122"/>
              </a:rPr>
              <a:t>快速吸收起效</a:t>
            </a:r>
            <a:r>
              <a:rPr lang="zh-CN" altLang="en-US" sz="1400" dirty="0">
                <a:latin typeface="微软雅黑" panose="020B0503020204020204" pitchFamily="34" charset="-122"/>
                <a:ea typeface="微软雅黑" panose="020B0503020204020204" pitchFamily="34" charset="-122"/>
              </a:rPr>
              <a:t>，优于肠溶</a:t>
            </a:r>
            <a:r>
              <a:rPr lang="en-US" altLang="zh-CN" sz="1400" dirty="0">
                <a:latin typeface="微软雅黑" panose="020B0503020204020204" pitchFamily="34" charset="-122"/>
                <a:ea typeface="微软雅黑" panose="020B0503020204020204" pitchFamily="34" charset="-122"/>
              </a:rPr>
              <a:t>PPI</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空腹给药，不依赖用餐，可睡前服用，</a:t>
            </a:r>
            <a:r>
              <a:rPr lang="zh-CN" altLang="en-US" sz="1400" b="1" dirty="0">
                <a:solidFill>
                  <a:srgbClr val="C00000"/>
                </a:solidFill>
                <a:latin typeface="微软雅黑" panose="020B0503020204020204" pitchFamily="34" charset="-122"/>
                <a:ea typeface="微软雅黑" panose="020B0503020204020204" pitchFamily="34" charset="-122"/>
              </a:rPr>
              <a:t>更好控制夜间酸突破</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本品</a:t>
            </a:r>
            <a:r>
              <a:rPr lang="zh-CN" altLang="zh-CN" sz="1400" dirty="0">
                <a:latin typeface="微软雅黑" panose="020B0503020204020204" pitchFamily="34" charset="-122"/>
                <a:ea typeface="微软雅黑" panose="020B0503020204020204" pitchFamily="34" charset="-122"/>
              </a:rPr>
              <a:t>胃内释放，</a:t>
            </a:r>
            <a:r>
              <a:rPr lang="zh-CN" altLang="en-US" sz="1400" dirty="0">
                <a:latin typeface="微软雅黑" panose="020B0503020204020204" pitchFamily="34" charset="-122"/>
                <a:ea typeface="微软雅黑" panose="020B0503020204020204" pitchFamily="34" charset="-122"/>
              </a:rPr>
              <a:t>更好地满足了适应症人群中</a:t>
            </a:r>
            <a:r>
              <a:rPr lang="zh-CN" altLang="en-US" sz="1400" b="1" dirty="0">
                <a:solidFill>
                  <a:srgbClr val="C00000"/>
                </a:solidFill>
                <a:latin typeface="微软雅黑" panose="020B0503020204020204" pitchFamily="34" charset="-122"/>
                <a:ea typeface="微软雅黑" panose="020B0503020204020204" pitchFamily="34" charset="-122"/>
              </a:rPr>
              <a:t>伴有胃排空功能障碍或肠道吸收面积减少患者</a:t>
            </a:r>
            <a:r>
              <a:rPr lang="zh-CN" altLang="en-US" sz="1400" dirty="0">
                <a:latin typeface="微软雅黑" panose="020B0503020204020204" pitchFamily="34" charset="-122"/>
                <a:ea typeface="微软雅黑" panose="020B0503020204020204" pitchFamily="34" charset="-122"/>
              </a:rPr>
              <a:t>的需求。</a:t>
            </a:r>
            <a:endParaRPr lang="en-US" altLang="zh-CN" sz="1400" dirty="0">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ü"/>
            </a:pP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p:nvGrpSpPr>
        <p:grpSpPr>
          <a:xfrm>
            <a:off x="192881" y="893"/>
            <a:ext cx="575915" cy="836495"/>
            <a:chOff x="841003" y="360040"/>
            <a:chExt cx="504056" cy="836712"/>
          </a:xfrm>
          <a:solidFill>
            <a:srgbClr val="2F5EB0"/>
          </a:soli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81" name="矩形 180"/>
          <p:cNvSpPr/>
          <p:nvPr/>
        </p:nvSpPr>
        <p:spPr>
          <a:xfrm flipH="1">
            <a:off x="-1" y="6524540"/>
            <a:ext cx="12192001" cy="360417"/>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标题 1"/>
          <p:cNvSpPr txBox="1"/>
          <p:nvPr/>
        </p:nvSpPr>
        <p:spPr>
          <a:xfrm>
            <a:off x="838200" y="365125"/>
            <a:ext cx="10515600" cy="548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rPr>
              <a:t>公平性</a:t>
            </a:r>
            <a:endPar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endParaRPr>
          </a:p>
        </p:txBody>
      </p:sp>
      <p:sp>
        <p:nvSpPr>
          <p:cNvPr id="7" name="内容占位符 2"/>
          <p:cNvSpPr txBox="1"/>
          <p:nvPr/>
        </p:nvSpPr>
        <p:spPr>
          <a:xfrm>
            <a:off x="609600" y="831440"/>
            <a:ext cx="11098696" cy="57749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zh-CN" altLang="en-US" sz="2000" dirty="0">
                <a:solidFill>
                  <a:srgbClr val="0070C0"/>
                </a:solidFill>
                <a:latin typeface="微软雅黑" panose="020B0503020204020204" pitchFamily="34" charset="-122"/>
                <a:ea typeface="微软雅黑" panose="020B0503020204020204" pitchFamily="34" charset="-122"/>
              </a:rPr>
              <a:t>有效缓解适应症疾病负担</a:t>
            </a:r>
            <a:endParaRPr lang="en-US" altLang="zh-CN" sz="2000" dirty="0">
              <a:solidFill>
                <a:srgbClr val="0070C0"/>
              </a:solidFill>
              <a:latin typeface="微软雅黑" panose="020B0503020204020204" pitchFamily="34" charset="-122"/>
              <a:ea typeface="微软雅黑" panose="020B0503020204020204" pitchFamily="34" charset="-122"/>
            </a:endParaRPr>
          </a:p>
          <a:p>
            <a:pPr lvl="1"/>
            <a:r>
              <a:rPr lang="zh-CN" altLang="en-US" sz="1600" dirty="0">
                <a:latin typeface="微软雅黑" panose="020B0503020204020204" pitchFamily="34" charset="-122"/>
                <a:ea typeface="微软雅黑" panose="020B0503020204020204" pitchFamily="34" charset="-122"/>
              </a:rPr>
              <a:t>预计消化性溃疡、反流性食管炎的年发病患者总人数为</a:t>
            </a:r>
            <a:r>
              <a:rPr lang="en-US" altLang="zh-CN" sz="1600" dirty="0">
                <a:latin typeface="微软雅黑" panose="020B0503020204020204" pitchFamily="34" charset="-122"/>
                <a:ea typeface="微软雅黑" panose="020B0503020204020204" pitchFamily="34" charset="-122"/>
              </a:rPr>
              <a:t>1.4</a:t>
            </a:r>
            <a:r>
              <a:rPr lang="zh-CN" altLang="en-US" sz="1600" dirty="0">
                <a:latin typeface="微软雅黑" panose="020B0503020204020204" pitchFamily="34" charset="-122"/>
                <a:ea typeface="微软雅黑" panose="020B0503020204020204" pitchFamily="34" charset="-122"/>
              </a:rPr>
              <a:t>亿人左右</a:t>
            </a:r>
            <a:endParaRPr lang="en-US" altLang="zh-CN" sz="1600" dirty="0">
              <a:latin typeface="微软雅黑" panose="020B0503020204020204" pitchFamily="34" charset="-122"/>
              <a:ea typeface="微软雅黑" panose="020B0503020204020204" pitchFamily="34" charset="-122"/>
            </a:endParaRPr>
          </a:p>
          <a:p>
            <a:pPr marL="228600" lvl="1">
              <a:lnSpc>
                <a:spcPct val="100000"/>
              </a:lnSpc>
              <a:spcBef>
                <a:spcPts val="1000"/>
              </a:spcBef>
              <a:buFont typeface="Wingdings" panose="05000000000000000000" pitchFamily="2" charset="2"/>
              <a:buChar char="Ø"/>
            </a:pPr>
            <a:r>
              <a:rPr lang="zh-CN" altLang="en-US" sz="2000" dirty="0">
                <a:solidFill>
                  <a:srgbClr val="0070C0"/>
                </a:solidFill>
                <a:latin typeface="微软雅黑" panose="020B0503020204020204" pitchFamily="34" charset="-122"/>
                <a:ea typeface="微软雅黑" panose="020B0503020204020204" pitchFamily="34" charset="-122"/>
              </a:rPr>
              <a:t>符合保基本原则：</a:t>
            </a:r>
            <a:endParaRPr lang="en-US" altLang="zh-CN" sz="2000" dirty="0">
              <a:solidFill>
                <a:srgbClr val="0070C0"/>
              </a:solidFill>
              <a:latin typeface="微软雅黑" panose="020B0503020204020204" pitchFamily="34" charset="-122"/>
              <a:ea typeface="微软雅黑" panose="020B0503020204020204" pitchFamily="34" charset="-122"/>
            </a:endParaRPr>
          </a:p>
          <a:p>
            <a:pPr lvl="1"/>
            <a:r>
              <a:rPr lang="zh-CN" altLang="en-US" sz="1600" dirty="0">
                <a:latin typeface="微软雅黑" panose="020B0503020204020204" pitchFamily="34" charset="-122"/>
                <a:ea typeface="微软雅黑" panose="020B0503020204020204" pitchFamily="34" charset="-122"/>
              </a:rPr>
              <a:t>本品治疗胃溃疡、十二指肠溃疡、反流性食管炎、卓</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艾综合征、吻合口溃疡。每日一次，每次一粒，⼝服胶囊制剂服⽤⽅便，作用迅速，缓解症状，能保障参保⼈员合理的⽤药需求，⽇治疗费⽤适宜，与基本医疗保险基⾦和参保⼈承受能⼒相适应</a:t>
            </a:r>
            <a:endParaRPr lang="en-US" altLang="zh-CN" sz="1600" dirty="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2000" dirty="0">
                <a:solidFill>
                  <a:srgbClr val="0070C0"/>
                </a:solidFill>
                <a:latin typeface="微软雅黑" panose="020B0503020204020204" pitchFamily="34" charset="-122"/>
                <a:ea typeface="微软雅黑" panose="020B0503020204020204" pitchFamily="34" charset="-122"/>
              </a:rPr>
              <a:t>弥补药品目录短板</a:t>
            </a:r>
            <a:endParaRPr lang="en-US" altLang="zh-CN" sz="2000" dirty="0">
              <a:solidFill>
                <a:srgbClr val="0070C0"/>
              </a:solidFill>
              <a:latin typeface="微软雅黑" panose="020B0503020204020204" pitchFamily="34" charset="-122"/>
              <a:ea typeface="微软雅黑" panose="020B0503020204020204" pitchFamily="34" charset="-122"/>
            </a:endParaRPr>
          </a:p>
          <a:p>
            <a:pPr lvl="1"/>
            <a:r>
              <a:rPr lang="zh-CN" altLang="en-US" sz="1600" dirty="0">
                <a:latin typeface="微软雅黑" panose="020B0503020204020204" pitchFamily="34" charset="-122"/>
                <a:ea typeface="微软雅黑" panose="020B0503020204020204" pitchFamily="34" charset="-122"/>
              </a:rPr>
              <a:t>本品弥补了目录内</a:t>
            </a:r>
            <a:r>
              <a:rPr lang="en-US" altLang="zh-CN" sz="1600" dirty="0">
                <a:latin typeface="微软雅黑" panose="020B0503020204020204" pitchFamily="34" charset="-122"/>
                <a:ea typeface="微软雅黑" panose="020B0503020204020204" pitchFamily="34" charset="-122"/>
              </a:rPr>
              <a:t>PPI</a:t>
            </a:r>
            <a:r>
              <a:rPr lang="zh-CN" altLang="en-US" sz="1600" dirty="0">
                <a:latin typeface="微软雅黑" panose="020B0503020204020204" pitchFamily="34" charset="-122"/>
                <a:ea typeface="微软雅黑" panose="020B0503020204020204" pitchFamily="34" charset="-122"/>
              </a:rPr>
              <a:t>肠溶制剂起效慢的短板，特别适合急需改善症状患者</a:t>
            </a:r>
            <a:endParaRPr lang="en-US" altLang="zh-CN" sz="1600" dirty="0">
              <a:latin typeface="微软雅黑" panose="020B0503020204020204" pitchFamily="34" charset="-122"/>
              <a:ea typeface="微软雅黑" panose="020B0503020204020204" pitchFamily="34" charset="-122"/>
            </a:endParaRPr>
          </a:p>
          <a:p>
            <a:pPr lvl="1"/>
            <a:r>
              <a:rPr lang="zh-CN" altLang="en-US" sz="1600" dirty="0">
                <a:latin typeface="微软雅黑" panose="020B0503020204020204" pitchFamily="34" charset="-122"/>
                <a:ea typeface="微软雅黑" panose="020B0503020204020204" pitchFamily="34" charset="-122"/>
              </a:rPr>
              <a:t>本品相较目录内</a:t>
            </a:r>
            <a:r>
              <a:rPr lang="en-US" altLang="zh-CN" sz="1600" dirty="0">
                <a:latin typeface="微软雅黑" panose="020B0503020204020204" pitchFamily="34" charset="-122"/>
                <a:ea typeface="微软雅黑" panose="020B0503020204020204" pitchFamily="34" charset="-122"/>
              </a:rPr>
              <a:t>PPI</a:t>
            </a:r>
            <a:r>
              <a:rPr lang="zh-CN" altLang="en-US" sz="1600" dirty="0">
                <a:latin typeface="微软雅黑" panose="020B0503020204020204" pitchFamily="34" charset="-122"/>
                <a:ea typeface="微软雅黑" panose="020B0503020204020204" pitchFamily="34" charset="-122"/>
              </a:rPr>
              <a:t>肠溶制剂，空腹给药，不依赖用餐，睡前服用有助于缓解夜间酸突破患者症状</a:t>
            </a:r>
            <a:endParaRPr lang="en-US" altLang="zh-CN" sz="1600" dirty="0">
              <a:latin typeface="微软雅黑" panose="020B0503020204020204" pitchFamily="34" charset="-122"/>
              <a:ea typeface="微软雅黑" panose="020B0503020204020204" pitchFamily="34" charset="-122"/>
            </a:endParaRPr>
          </a:p>
          <a:p>
            <a:pPr lvl="1"/>
            <a:r>
              <a:rPr lang="zh-CN" altLang="en-US" sz="1600" dirty="0">
                <a:latin typeface="微软雅黑" panose="020B0503020204020204" pitchFamily="34" charset="-122"/>
                <a:ea typeface="微软雅黑" panose="020B0503020204020204" pitchFamily="34" charset="-122"/>
              </a:rPr>
              <a:t>本品</a:t>
            </a:r>
            <a:r>
              <a:rPr lang="zh-CN" altLang="zh-CN" sz="1600" dirty="0">
                <a:latin typeface="微软雅黑" panose="020B0503020204020204" pitchFamily="34" charset="-122"/>
                <a:ea typeface="微软雅黑" panose="020B0503020204020204" pitchFamily="34" charset="-122"/>
              </a:rPr>
              <a:t>胃内释放，</a:t>
            </a:r>
            <a:r>
              <a:rPr lang="zh-CN" altLang="en-US" sz="1600" dirty="0">
                <a:latin typeface="微软雅黑" panose="020B0503020204020204" pitchFamily="34" charset="-122"/>
                <a:ea typeface="微软雅黑" panose="020B0503020204020204" pitchFamily="34" charset="-122"/>
              </a:rPr>
              <a:t>弥补了目录内</a:t>
            </a:r>
            <a:r>
              <a:rPr lang="en-US" altLang="zh-CN" sz="1600" dirty="0">
                <a:latin typeface="微软雅黑" panose="020B0503020204020204" pitchFamily="34" charset="-122"/>
                <a:ea typeface="微软雅黑" panose="020B0503020204020204" pitchFamily="34" charset="-122"/>
              </a:rPr>
              <a:t>PPI</a:t>
            </a:r>
            <a:r>
              <a:rPr lang="zh-CN" altLang="en-US" sz="1600" dirty="0">
                <a:latin typeface="微软雅黑" panose="020B0503020204020204" pitchFamily="34" charset="-122"/>
                <a:ea typeface="微软雅黑" panose="020B0503020204020204" pitchFamily="34" charset="-122"/>
              </a:rPr>
              <a:t>肠溶制剂需在肠道崩解的短板，对于适应症人群中伴有胃排空功能障碍或肠道吸收面积减少（如胃轻瘫、幽门梗阻、短肠综合征等）的患者具有独特的临床应用价值</a:t>
            </a:r>
            <a:endParaRPr lang="en-US" altLang="zh-CN" sz="16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pPr marL="0" indent="0">
              <a:buNone/>
            </a:pPr>
            <a:endParaRPr lang="en-US" altLang="zh-CN" sz="2000" dirty="0">
              <a:solidFill>
                <a:srgbClr val="0070C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2000" dirty="0">
                <a:solidFill>
                  <a:srgbClr val="0070C0"/>
                </a:solidFill>
                <a:latin typeface="微软雅黑" panose="020B0503020204020204" pitchFamily="34" charset="-122"/>
                <a:ea typeface="微软雅黑" panose="020B0503020204020204" pitchFamily="34" charset="-122"/>
              </a:rPr>
              <a:t>临床管理难度低</a:t>
            </a:r>
            <a:endParaRPr lang="en-US" altLang="zh-CN" sz="2000" dirty="0">
              <a:solidFill>
                <a:srgbClr val="0070C0"/>
              </a:solidFill>
              <a:latin typeface="微软雅黑" panose="020B0503020204020204" pitchFamily="34" charset="-122"/>
              <a:ea typeface="微软雅黑" panose="020B0503020204020204" pitchFamily="34" charset="-122"/>
            </a:endParaRPr>
          </a:p>
          <a:p>
            <a:pPr lvl="1"/>
            <a:r>
              <a:rPr lang="zh-CN" altLang="en-US" sz="1600" dirty="0">
                <a:latin typeface="微软雅黑" panose="020B0503020204020204" pitchFamily="34" charset="-122"/>
                <a:ea typeface="微软雅黑" panose="020B0503020204020204" pitchFamily="34" charset="-122"/>
              </a:rPr>
              <a:t>不受餐食影响，提高患者服用便利性</a:t>
            </a:r>
            <a:endParaRPr lang="en-US" altLang="zh-CN" sz="1600" dirty="0">
              <a:latin typeface="微软雅黑" panose="020B0503020204020204" pitchFamily="34" charset="-122"/>
              <a:ea typeface="微软雅黑" panose="020B0503020204020204" pitchFamily="34" charset="-122"/>
            </a:endParaRPr>
          </a:p>
          <a:p>
            <a:pPr lvl="1"/>
            <a:r>
              <a:rPr lang="zh-CN" altLang="en-US" sz="1600" dirty="0">
                <a:latin typeface="微软雅黑" panose="020B0503020204020204" pitchFamily="34" charset="-122"/>
                <a:ea typeface="微软雅黑" panose="020B0503020204020204" pitchFamily="34" charset="-122"/>
              </a:rPr>
              <a:t>快速缓解症状，提高患者</a:t>
            </a:r>
            <a:r>
              <a:rPr lang="zh-CN" altLang="en-US" sz="1600">
                <a:latin typeface="微软雅黑" panose="020B0503020204020204" pitchFamily="34" charset="-122"/>
                <a:ea typeface="微软雅黑" panose="020B0503020204020204" pitchFamily="34" charset="-122"/>
              </a:rPr>
              <a:t>依从性</a:t>
            </a:r>
            <a:endParaRPr lang="en-US" altLang="zh-CN" sz="16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086808" y="4988018"/>
            <a:ext cx="3013982" cy="374571"/>
          </a:xfrm>
          <a:prstGeom prst="roundRect">
            <a:avLst/>
          </a:prstGeom>
          <a:solidFill>
            <a:schemeClr val="tx2">
              <a:lumMod val="20000"/>
              <a:lumOff val="80000"/>
            </a:schemeClr>
          </a:solid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肠道吸收面积减少需要</a:t>
            </a:r>
            <a:r>
              <a:rPr lang="en-US" altLang="zh-CN" sz="1600" b="1" dirty="0">
                <a:latin typeface="微软雅黑" panose="020B0503020204020204" pitchFamily="34" charset="-122"/>
                <a:ea typeface="微软雅黑" panose="020B0503020204020204" pitchFamily="34" charset="-122"/>
              </a:rPr>
              <a:t>PPI</a:t>
            </a:r>
            <a:r>
              <a:rPr lang="zh-CN" altLang="en-US" sz="1600" b="1" dirty="0">
                <a:latin typeface="微软雅黑" panose="020B0503020204020204" pitchFamily="34" charset="-122"/>
                <a:ea typeface="微软雅黑" panose="020B0503020204020204" pitchFamily="34" charset="-122"/>
              </a:rPr>
              <a:t>患者</a:t>
            </a:r>
            <a:endParaRPr lang="zh-CN" altLang="en-US" sz="16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1086808" y="4539210"/>
            <a:ext cx="3428320" cy="374571"/>
          </a:xfrm>
          <a:prstGeom prst="roundRect">
            <a:avLst/>
          </a:prstGeom>
          <a:solidFill>
            <a:schemeClr val="tx2">
              <a:lumMod val="20000"/>
              <a:lumOff val="80000"/>
            </a:schemeClr>
          </a:solid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阻止胶囊从胃排出但需要</a:t>
            </a:r>
            <a:r>
              <a:rPr lang="en-US" altLang="zh-CN" sz="1600" b="1" dirty="0">
                <a:latin typeface="微软雅黑" panose="020B0503020204020204" pitchFamily="34" charset="-122"/>
                <a:ea typeface="微软雅黑" panose="020B0503020204020204" pitchFamily="34" charset="-122"/>
              </a:rPr>
              <a:t>PPI</a:t>
            </a:r>
            <a:r>
              <a:rPr lang="zh-CN" altLang="en-US" sz="1600" b="1" dirty="0">
                <a:latin typeface="微软雅黑" panose="020B0503020204020204" pitchFamily="34" charset="-122"/>
                <a:ea typeface="微软雅黑" panose="020B0503020204020204" pitchFamily="34" charset="-122"/>
              </a:rPr>
              <a:t>的患者</a:t>
            </a:r>
            <a:endParaRPr lang="zh-CN" altLang="en-US" sz="1600" b="1"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283765" y="5021414"/>
            <a:ext cx="7320376" cy="316404"/>
          </a:xfrm>
          <a:prstGeom prst="rect">
            <a:avLst/>
          </a:prstGeom>
          <a:solidFill>
            <a:schemeClr val="bg1"/>
          </a:solidFill>
          <a:ln w="38100">
            <a:solidFill>
              <a:schemeClr val="accent1">
                <a:lumMod val="20000"/>
                <a:lumOff val="80000"/>
              </a:schemeClr>
            </a:solid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肠道疾病或手术造成吸收面积减少，如，短肠综合征（患病率</a:t>
            </a:r>
            <a:r>
              <a:rPr lang="en-US" altLang="zh-CN" sz="1400" dirty="0">
                <a:latin typeface="微软雅黑" panose="020B0503020204020204" pitchFamily="34" charset="-122"/>
                <a:ea typeface="微软雅黑" panose="020B0503020204020204" pitchFamily="34" charset="-122"/>
              </a:rPr>
              <a:t>0.4/10000</a:t>
            </a:r>
            <a:r>
              <a:rPr lang="zh-CN" altLang="en-US" sz="1400" dirty="0">
                <a:latin typeface="微软雅黑" panose="020B0503020204020204" pitchFamily="34" charset="-122"/>
                <a:ea typeface="微软雅黑" panose="020B0503020204020204" pitchFamily="34" charset="-122"/>
              </a:rPr>
              <a:t>）等</a:t>
            </a:r>
            <a:endParaRPr lang="zh-CN" altLang="en-US" sz="14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1086808" y="4090402"/>
            <a:ext cx="2392476" cy="374571"/>
          </a:xfrm>
          <a:prstGeom prst="roundRect">
            <a:avLst/>
          </a:prstGeom>
          <a:solidFill>
            <a:schemeClr val="tx2">
              <a:lumMod val="20000"/>
              <a:lumOff val="80000"/>
            </a:schemeClr>
          </a:solid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胃排空延迟需要</a:t>
            </a:r>
            <a:r>
              <a:rPr lang="en-US" altLang="zh-CN" sz="1600" b="1" dirty="0">
                <a:latin typeface="微软雅黑" panose="020B0503020204020204" pitchFamily="34" charset="-122"/>
                <a:ea typeface="微软雅黑" panose="020B0503020204020204" pitchFamily="34" charset="-122"/>
              </a:rPr>
              <a:t>PPI</a:t>
            </a:r>
            <a:r>
              <a:rPr lang="zh-CN" altLang="en-US" sz="1600" b="1" dirty="0">
                <a:latin typeface="微软雅黑" panose="020B0503020204020204" pitchFamily="34" charset="-122"/>
                <a:ea typeface="微软雅黑" panose="020B0503020204020204" pitchFamily="34" charset="-122"/>
              </a:rPr>
              <a:t>患者</a:t>
            </a:r>
            <a:endParaRPr lang="zh-CN" altLang="en-US" sz="1600"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3638453" y="4137318"/>
            <a:ext cx="7965687" cy="307777"/>
          </a:xfrm>
          <a:prstGeom prst="rect">
            <a:avLst/>
          </a:prstGeom>
          <a:solidFill>
            <a:schemeClr val="bg1"/>
          </a:solidFill>
          <a:ln w="38100">
            <a:solidFill>
              <a:schemeClr val="accent1">
                <a:lumMod val="20000"/>
                <a:lumOff val="80000"/>
              </a:schemeClr>
            </a:solid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如，糖尿病胃轻瘫（中国患病率</a:t>
            </a:r>
            <a:r>
              <a:rPr lang="en-US" altLang="zh-CN" sz="1400" dirty="0">
                <a:latin typeface="微软雅黑" panose="020B0503020204020204" pitchFamily="34" charset="-122"/>
                <a:ea typeface="微软雅黑" panose="020B0503020204020204" pitchFamily="34" charset="-122"/>
              </a:rPr>
              <a:t>4.5%</a:t>
            </a:r>
            <a:r>
              <a:rPr lang="zh-CN" altLang="en-US" sz="1400" dirty="0">
                <a:latin typeface="微软雅黑" panose="020B0503020204020204" pitchFamily="34" charset="-122"/>
                <a:ea typeface="微软雅黑" panose="020B0503020204020204" pitchFamily="34" charset="-122"/>
              </a:rPr>
              <a:t>），其中</a:t>
            </a:r>
            <a:r>
              <a:rPr lang="en-US" altLang="zh-CN" sz="1400" dirty="0">
                <a:latin typeface="微软雅黑" panose="020B0503020204020204" pitchFamily="34" charset="-122"/>
                <a:ea typeface="微软雅黑" panose="020B0503020204020204" pitchFamily="34" charset="-122"/>
              </a:rPr>
              <a:t>27.1%</a:t>
            </a:r>
            <a:r>
              <a:rPr lang="zh-CN" altLang="en-US" sz="1400" dirty="0">
                <a:latin typeface="微软雅黑" panose="020B0503020204020204" pitchFamily="34" charset="-122"/>
                <a:ea typeface="微软雅黑" panose="020B0503020204020204" pitchFamily="34" charset="-122"/>
              </a:rPr>
              <a:t>胃轻瘫患者伴有中重度烧心、反流症状</a:t>
            </a:r>
            <a:endParaRPr lang="zh-CN" altLang="en-US" sz="14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4653214" y="4572606"/>
            <a:ext cx="6950926" cy="307777"/>
          </a:xfrm>
          <a:prstGeom prst="rect">
            <a:avLst/>
          </a:prstGeom>
          <a:solidFill>
            <a:schemeClr val="bg1"/>
          </a:solidFill>
          <a:ln w="38100">
            <a:solidFill>
              <a:schemeClr val="accent1">
                <a:lumMod val="20000"/>
                <a:lumOff val="80000"/>
              </a:schemeClr>
            </a:solidFill>
          </a:ln>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如，幽门不全梗阻患者胃内容物不能顺利进入肠道，限制</a:t>
            </a:r>
            <a:r>
              <a:rPr lang="en-US" altLang="zh-CN" sz="1400" dirty="0">
                <a:latin typeface="微软雅黑" panose="020B0503020204020204" pitchFamily="34" charset="-122"/>
                <a:ea typeface="微软雅黑" panose="020B0503020204020204" pitchFamily="34" charset="-122"/>
              </a:rPr>
              <a:t>PPI</a:t>
            </a:r>
            <a:r>
              <a:rPr lang="zh-CN" altLang="en-US" sz="1400" dirty="0">
                <a:latin typeface="微软雅黑" panose="020B0503020204020204" pitchFamily="34" charset="-122"/>
                <a:ea typeface="微软雅黑" panose="020B0503020204020204" pitchFamily="34" charset="-122"/>
              </a:rPr>
              <a:t>肠溶胶囊使用</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20893" y="894"/>
            <a:ext cx="4584225" cy="68562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2" y="894"/>
            <a:ext cx="4584225" cy="6856215"/>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圆角矩形 33"/>
          <p:cNvSpPr/>
          <p:nvPr/>
        </p:nvSpPr>
        <p:spPr>
          <a:xfrm>
            <a:off x="840784" y="3141043"/>
            <a:ext cx="2951560" cy="575915"/>
          </a:xfrm>
          <a:prstGeom prst="roundRect">
            <a:avLst>
              <a:gd name="adj" fmla="val 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35" name="TextBox 34"/>
          <p:cNvSpPr txBox="1"/>
          <p:nvPr/>
        </p:nvSpPr>
        <p:spPr>
          <a:xfrm>
            <a:off x="768797" y="3167460"/>
            <a:ext cx="3095537" cy="523092"/>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目 录 </a:t>
            </a:r>
            <a:r>
              <a:rPr lang="en-US" altLang="zh-CN" sz="2800" b="1" dirty="0">
                <a:solidFill>
                  <a:schemeClr val="bg1"/>
                </a:solidFill>
                <a:latin typeface="微软雅黑" panose="020B0503020204020204" pitchFamily="34" charset="-122"/>
                <a:ea typeface="微软雅黑" panose="020B0503020204020204" pitchFamily="34" charset="-122"/>
              </a:rPr>
              <a:t>/ </a:t>
            </a:r>
            <a:r>
              <a:rPr lang="en-US" altLang="zh-CN" sz="2800" b="1" dirty="0">
                <a:solidFill>
                  <a:schemeClr val="bg1"/>
                </a:solidFill>
                <a:latin typeface="Impact MT Std" pitchFamily="34" charset="0"/>
                <a:ea typeface="微软雅黑" panose="020B0503020204020204" pitchFamily="34" charset="-122"/>
              </a:rPr>
              <a:t>CONTENTS</a:t>
            </a:r>
            <a:endParaRPr lang="zh-CN" altLang="en-US" sz="2800" b="1" dirty="0">
              <a:solidFill>
                <a:schemeClr val="bg1"/>
              </a:solidFill>
              <a:latin typeface="Impact MT Std" pitchFamily="34" charset="0"/>
              <a:ea typeface="微软雅黑" panose="020B0503020204020204" pitchFamily="34" charset="-122"/>
            </a:endParaRPr>
          </a:p>
        </p:txBody>
      </p:sp>
      <p:sp>
        <p:nvSpPr>
          <p:cNvPr id="41" name="圆角矩形 40"/>
          <p:cNvSpPr/>
          <p:nvPr/>
        </p:nvSpPr>
        <p:spPr>
          <a:xfrm>
            <a:off x="5592076" y="1557279"/>
            <a:ext cx="4391344" cy="575915"/>
          </a:xfrm>
          <a:prstGeom prst="roundRect">
            <a:avLst>
              <a:gd name="adj" fmla="val 0"/>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9" name="矩形 8"/>
          <p:cNvSpPr/>
          <p:nvPr/>
        </p:nvSpPr>
        <p:spPr>
          <a:xfrm>
            <a:off x="5592075" y="1557279"/>
            <a:ext cx="575915" cy="575915"/>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文本框 9"/>
          <p:cNvSpPr txBox="1"/>
          <p:nvPr/>
        </p:nvSpPr>
        <p:spPr>
          <a:xfrm>
            <a:off x="5649260" y="1629269"/>
            <a:ext cx="4118192" cy="930749"/>
          </a:xfrm>
          <a:prstGeom prst="rect">
            <a:avLst/>
          </a:prstGeom>
          <a:noFill/>
        </p:spPr>
        <p:txBody>
          <a:bodyPr wrap="square" lIns="68563" tIns="34281" rIns="68563" bIns="34281" rtlCol="0">
            <a:spAutoFit/>
          </a:bodyPr>
          <a:lstStyle/>
          <a:p>
            <a:pPr marL="0" lvl="1"/>
            <a:r>
              <a:rPr lang="en-US" altLang="zh-CN" sz="2800" dirty="0">
                <a:solidFill>
                  <a:schemeClr val="bg1"/>
                </a:solidFill>
                <a:latin typeface="Impact MT Std" pitchFamily="34" charset="0"/>
                <a:ea typeface="微软雅黑" panose="020B0503020204020204" pitchFamily="34" charset="-122"/>
              </a:rPr>
              <a:t>01    </a:t>
            </a:r>
            <a:r>
              <a:rPr lang="en-US" altLang="zh-CN" sz="2800" dirty="0">
                <a:solidFill>
                  <a:srgbClr val="0070C0"/>
                </a:solidFill>
                <a:latin typeface="微软雅黑" panose="020B0503020204020204" pitchFamily="34" charset="-122"/>
                <a:ea typeface="微软雅黑" panose="020B0503020204020204" pitchFamily="34" charset="-122"/>
              </a:rPr>
              <a:t>      </a:t>
            </a:r>
            <a:r>
              <a:rPr lang="zh-CN" altLang="en-US" sz="2800" b="1" dirty="0">
                <a:solidFill>
                  <a:srgbClr val="2F5EB0"/>
                </a:solidFill>
                <a:latin typeface="微软雅黑" panose="020B0503020204020204" pitchFamily="34" charset="-122"/>
                <a:ea typeface="微软雅黑" panose="020B0503020204020204" pitchFamily="34" charset="-122"/>
              </a:rPr>
              <a:t>基本信息</a:t>
            </a:r>
            <a:endParaRPr lang="zh-CN" altLang="en-US" sz="2800" b="1" dirty="0">
              <a:latin typeface="微软雅黑" panose="020B0503020204020204" pitchFamily="34" charset="-122"/>
              <a:ea typeface="微软雅黑" panose="020B0503020204020204" pitchFamily="34" charset="-122"/>
            </a:endParaRPr>
          </a:p>
          <a:p>
            <a:pPr marL="0" lvl="1"/>
            <a:endParaRPr lang="zh-CN" altLang="en-US" sz="2800" b="1" dirty="0">
              <a:solidFill>
                <a:srgbClr val="2F5EB0"/>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5592076" y="2349161"/>
            <a:ext cx="4391344" cy="575915"/>
          </a:xfrm>
          <a:prstGeom prst="roundRect">
            <a:avLst>
              <a:gd name="adj" fmla="val 0"/>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44" name="矩形 43"/>
          <p:cNvSpPr/>
          <p:nvPr/>
        </p:nvSpPr>
        <p:spPr>
          <a:xfrm>
            <a:off x="5592075" y="2349161"/>
            <a:ext cx="575915" cy="575915"/>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文本框 9"/>
          <p:cNvSpPr txBox="1"/>
          <p:nvPr/>
        </p:nvSpPr>
        <p:spPr>
          <a:xfrm>
            <a:off x="5649260" y="2421152"/>
            <a:ext cx="4118192" cy="499990"/>
          </a:xfrm>
          <a:prstGeom prst="rect">
            <a:avLst/>
          </a:prstGeom>
          <a:noFill/>
        </p:spPr>
        <p:txBody>
          <a:bodyPr wrap="square" lIns="68563" tIns="34281" rIns="68563" bIns="34281" rtlCol="0">
            <a:spAutoFit/>
          </a:bodyPr>
          <a:lstStyle/>
          <a:p>
            <a:pPr marL="0" lvl="1"/>
            <a:r>
              <a:rPr lang="en-US" altLang="zh-CN" sz="2800" dirty="0">
                <a:solidFill>
                  <a:schemeClr val="bg1"/>
                </a:solidFill>
                <a:latin typeface="Impact MT Std" pitchFamily="34" charset="0"/>
                <a:ea typeface="微软雅黑" panose="020B0503020204020204" pitchFamily="34" charset="-122"/>
              </a:rPr>
              <a:t>02    </a:t>
            </a:r>
            <a:r>
              <a:rPr lang="en-US" altLang="zh-CN" sz="2800" dirty="0">
                <a:solidFill>
                  <a:srgbClr val="0070C0"/>
                </a:solidFill>
                <a:latin typeface="微软雅黑" panose="020B0503020204020204" pitchFamily="34" charset="-122"/>
                <a:ea typeface="微软雅黑" panose="020B0503020204020204" pitchFamily="34" charset="-122"/>
              </a:rPr>
              <a:t>      </a:t>
            </a:r>
            <a:r>
              <a:rPr lang="zh-CN" altLang="en-US" sz="2800" b="1" dirty="0">
                <a:solidFill>
                  <a:srgbClr val="2F5EB0"/>
                </a:solidFill>
                <a:latin typeface="微软雅黑" panose="020B0503020204020204" pitchFamily="34" charset="-122"/>
                <a:ea typeface="微软雅黑" panose="020B0503020204020204" pitchFamily="34" charset="-122"/>
              </a:rPr>
              <a:t>安全性</a:t>
            </a:r>
            <a:endParaRPr lang="zh-CN" altLang="en-US" sz="2800" b="1" dirty="0">
              <a:solidFill>
                <a:srgbClr val="2F5EB0"/>
              </a:solidFill>
              <a:latin typeface="微软雅黑" panose="020B0503020204020204" pitchFamily="34" charset="-122"/>
              <a:ea typeface="微软雅黑" panose="020B0503020204020204" pitchFamily="34" charset="-122"/>
            </a:endParaRPr>
          </a:p>
        </p:txBody>
      </p:sp>
      <p:sp>
        <p:nvSpPr>
          <p:cNvPr id="46" name="圆角矩形 45"/>
          <p:cNvSpPr/>
          <p:nvPr/>
        </p:nvSpPr>
        <p:spPr>
          <a:xfrm>
            <a:off x="5592076" y="3141043"/>
            <a:ext cx="4391344" cy="575915"/>
          </a:xfrm>
          <a:prstGeom prst="roundRect">
            <a:avLst>
              <a:gd name="adj" fmla="val 0"/>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47" name="矩形 46"/>
          <p:cNvSpPr/>
          <p:nvPr/>
        </p:nvSpPr>
        <p:spPr>
          <a:xfrm>
            <a:off x="5592075" y="3141043"/>
            <a:ext cx="575915" cy="575915"/>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文本框 9"/>
          <p:cNvSpPr txBox="1"/>
          <p:nvPr/>
        </p:nvSpPr>
        <p:spPr>
          <a:xfrm>
            <a:off x="5649260" y="3213032"/>
            <a:ext cx="4118192" cy="930749"/>
          </a:xfrm>
          <a:prstGeom prst="rect">
            <a:avLst/>
          </a:prstGeom>
          <a:noFill/>
        </p:spPr>
        <p:txBody>
          <a:bodyPr wrap="square" lIns="68563" tIns="34281" rIns="68563" bIns="34281" rtlCol="0">
            <a:spAutoFit/>
          </a:bodyPr>
          <a:lstStyle/>
          <a:p>
            <a:pPr marL="0" lvl="1"/>
            <a:r>
              <a:rPr lang="en-US" altLang="zh-CN" sz="2800" dirty="0">
                <a:solidFill>
                  <a:schemeClr val="bg1"/>
                </a:solidFill>
                <a:latin typeface="Impact MT Std" pitchFamily="34" charset="0"/>
                <a:ea typeface="微软雅黑" panose="020B0503020204020204" pitchFamily="34" charset="-122"/>
              </a:rPr>
              <a:t>03    </a:t>
            </a:r>
            <a:r>
              <a:rPr lang="en-US" altLang="zh-CN" sz="2800" dirty="0">
                <a:solidFill>
                  <a:srgbClr val="0070C0"/>
                </a:solidFill>
                <a:latin typeface="微软雅黑" panose="020B0503020204020204" pitchFamily="34" charset="-122"/>
                <a:ea typeface="微软雅黑" panose="020B0503020204020204" pitchFamily="34" charset="-122"/>
              </a:rPr>
              <a:t>      </a:t>
            </a:r>
            <a:r>
              <a:rPr lang="zh-CN" altLang="en-US" sz="2800" b="1" dirty="0">
                <a:solidFill>
                  <a:srgbClr val="2F5EB0"/>
                </a:solidFill>
                <a:latin typeface="微软雅黑" panose="020B0503020204020204" pitchFamily="34" charset="-122"/>
                <a:ea typeface="微软雅黑" panose="020B0503020204020204" pitchFamily="34" charset="-122"/>
              </a:rPr>
              <a:t>有效性</a:t>
            </a:r>
            <a:endParaRPr lang="zh-CN" altLang="en-US" sz="2800" b="1" dirty="0">
              <a:solidFill>
                <a:srgbClr val="2F5EB0"/>
              </a:solidFill>
              <a:latin typeface="微软雅黑" panose="020B0503020204020204" pitchFamily="34" charset="-122"/>
              <a:ea typeface="微软雅黑" panose="020B0503020204020204" pitchFamily="34" charset="-122"/>
            </a:endParaRPr>
          </a:p>
          <a:p>
            <a:pPr marL="0" lvl="1"/>
            <a:endParaRPr lang="zh-CN" altLang="en-US" sz="2800" b="1" dirty="0">
              <a:solidFill>
                <a:srgbClr val="2F5EB0"/>
              </a:solidFill>
              <a:latin typeface="微软雅黑" panose="020B0503020204020204" pitchFamily="34" charset="-122"/>
              <a:ea typeface="微软雅黑" panose="020B0503020204020204" pitchFamily="34" charset="-122"/>
            </a:endParaRPr>
          </a:p>
        </p:txBody>
      </p:sp>
      <p:sp>
        <p:nvSpPr>
          <p:cNvPr id="49" name="圆角矩形 48"/>
          <p:cNvSpPr/>
          <p:nvPr/>
        </p:nvSpPr>
        <p:spPr>
          <a:xfrm>
            <a:off x="5592076" y="3932924"/>
            <a:ext cx="4391344" cy="575915"/>
          </a:xfrm>
          <a:prstGeom prst="roundRect">
            <a:avLst>
              <a:gd name="adj" fmla="val 0"/>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50" name="矩形 49"/>
          <p:cNvSpPr/>
          <p:nvPr/>
        </p:nvSpPr>
        <p:spPr>
          <a:xfrm>
            <a:off x="5592075" y="3932924"/>
            <a:ext cx="575915" cy="575915"/>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文本框 9"/>
          <p:cNvSpPr txBox="1"/>
          <p:nvPr/>
        </p:nvSpPr>
        <p:spPr>
          <a:xfrm>
            <a:off x="5649260" y="4004916"/>
            <a:ext cx="4118192" cy="930749"/>
          </a:xfrm>
          <a:prstGeom prst="rect">
            <a:avLst/>
          </a:prstGeom>
          <a:noFill/>
        </p:spPr>
        <p:txBody>
          <a:bodyPr wrap="square" lIns="68563" tIns="34281" rIns="68563" bIns="34281" rtlCol="0">
            <a:spAutoFit/>
          </a:bodyPr>
          <a:lstStyle/>
          <a:p>
            <a:pPr marL="0" lvl="1"/>
            <a:r>
              <a:rPr lang="en-US" altLang="zh-CN" sz="2800" dirty="0">
                <a:solidFill>
                  <a:schemeClr val="bg1"/>
                </a:solidFill>
                <a:latin typeface="Impact MT Std" pitchFamily="34" charset="0"/>
                <a:ea typeface="微软雅黑" panose="020B0503020204020204" pitchFamily="34" charset="-122"/>
              </a:rPr>
              <a:t>04    </a:t>
            </a:r>
            <a:r>
              <a:rPr lang="en-US" altLang="zh-CN" sz="2800" dirty="0">
                <a:solidFill>
                  <a:srgbClr val="0070C0"/>
                </a:solidFill>
                <a:latin typeface="微软雅黑" panose="020B0503020204020204" pitchFamily="34" charset="-122"/>
                <a:ea typeface="微软雅黑" panose="020B0503020204020204" pitchFamily="34" charset="-122"/>
              </a:rPr>
              <a:t>      </a:t>
            </a:r>
            <a:r>
              <a:rPr lang="zh-CN" altLang="en-US" sz="2800" b="1" dirty="0">
                <a:solidFill>
                  <a:srgbClr val="2F5EB0"/>
                </a:solidFill>
                <a:latin typeface="微软雅黑" panose="020B0503020204020204" pitchFamily="34" charset="-122"/>
                <a:ea typeface="微软雅黑" panose="020B0503020204020204" pitchFamily="34" charset="-122"/>
              </a:rPr>
              <a:t>创新性</a:t>
            </a:r>
            <a:endParaRPr lang="zh-CN" altLang="en-US" sz="2800" b="1" dirty="0">
              <a:solidFill>
                <a:srgbClr val="2F5EB0"/>
              </a:solidFill>
              <a:latin typeface="微软雅黑" panose="020B0503020204020204" pitchFamily="34" charset="-122"/>
              <a:ea typeface="微软雅黑" panose="020B0503020204020204" pitchFamily="34" charset="-122"/>
            </a:endParaRPr>
          </a:p>
          <a:p>
            <a:pPr marL="0" lvl="1"/>
            <a:endParaRPr lang="zh-CN" altLang="en-US" sz="2800" b="1" dirty="0">
              <a:solidFill>
                <a:srgbClr val="2F5EB0"/>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5592076" y="4724807"/>
            <a:ext cx="4391344" cy="575915"/>
          </a:xfrm>
          <a:prstGeom prst="roundRect">
            <a:avLst>
              <a:gd name="adj" fmla="val 0"/>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53" name="矩形 52"/>
          <p:cNvSpPr/>
          <p:nvPr/>
        </p:nvSpPr>
        <p:spPr>
          <a:xfrm>
            <a:off x="5592075" y="4724807"/>
            <a:ext cx="575915" cy="575915"/>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文本框 9"/>
          <p:cNvSpPr txBox="1"/>
          <p:nvPr/>
        </p:nvSpPr>
        <p:spPr>
          <a:xfrm>
            <a:off x="5649260" y="4796796"/>
            <a:ext cx="4118192" cy="930749"/>
          </a:xfrm>
          <a:prstGeom prst="rect">
            <a:avLst/>
          </a:prstGeom>
          <a:noFill/>
        </p:spPr>
        <p:txBody>
          <a:bodyPr wrap="square" lIns="68563" tIns="34281" rIns="68563" bIns="34281" rtlCol="0">
            <a:spAutoFit/>
          </a:bodyPr>
          <a:lstStyle/>
          <a:p>
            <a:pPr marL="0" lvl="1"/>
            <a:r>
              <a:rPr lang="en-US" altLang="zh-CN" sz="2800" dirty="0">
                <a:solidFill>
                  <a:schemeClr val="bg1"/>
                </a:solidFill>
                <a:latin typeface="Impact MT Std" pitchFamily="34" charset="0"/>
                <a:ea typeface="微软雅黑" panose="020B0503020204020204" pitchFamily="34" charset="-122"/>
              </a:rPr>
              <a:t>05    </a:t>
            </a:r>
            <a:r>
              <a:rPr lang="en-US" altLang="zh-CN" sz="2800" dirty="0">
                <a:solidFill>
                  <a:srgbClr val="0070C0"/>
                </a:solidFill>
                <a:latin typeface="微软雅黑" panose="020B0503020204020204" pitchFamily="34" charset="-122"/>
                <a:ea typeface="微软雅黑" panose="020B0503020204020204" pitchFamily="34" charset="-122"/>
              </a:rPr>
              <a:t>      </a:t>
            </a:r>
            <a:r>
              <a:rPr lang="zh-CN" altLang="en-US" sz="2800" b="1" dirty="0">
                <a:solidFill>
                  <a:srgbClr val="2F5EB0"/>
                </a:solidFill>
                <a:latin typeface="微软雅黑" panose="020B0503020204020204" pitchFamily="34" charset="-122"/>
                <a:ea typeface="微软雅黑" panose="020B0503020204020204" pitchFamily="34" charset="-122"/>
              </a:rPr>
              <a:t>公平性</a:t>
            </a:r>
            <a:endParaRPr lang="zh-CN" altLang="en-US" sz="2800" b="1" dirty="0">
              <a:solidFill>
                <a:srgbClr val="2F5EB0"/>
              </a:solidFill>
              <a:latin typeface="微软雅黑" panose="020B0503020204020204" pitchFamily="34" charset="-122"/>
              <a:ea typeface="微软雅黑" panose="020B0503020204020204" pitchFamily="34" charset="-122"/>
            </a:endParaRPr>
          </a:p>
          <a:p>
            <a:pPr marL="0" lvl="1"/>
            <a:endParaRPr lang="zh-CN" altLang="en-US" sz="2800" b="1" dirty="0">
              <a:solidFill>
                <a:srgbClr val="2F5EB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p:nvGrpSpPr>
        <p:grpSpPr>
          <a:xfrm>
            <a:off x="192881" y="893"/>
            <a:ext cx="575915" cy="836495"/>
            <a:chOff x="841003" y="360040"/>
            <a:chExt cx="504056" cy="836712"/>
          </a:xfrm>
          <a:solidFill>
            <a:srgbClr val="2F5EB0"/>
          </a:soli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81" name="矩形 180"/>
          <p:cNvSpPr/>
          <p:nvPr/>
        </p:nvSpPr>
        <p:spPr>
          <a:xfrm flipH="1">
            <a:off x="-1" y="6524540"/>
            <a:ext cx="12192001" cy="360417"/>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1"/>
          <p:cNvSpPr txBox="1"/>
          <p:nvPr/>
        </p:nvSpPr>
        <p:spPr>
          <a:xfrm>
            <a:off x="838200" y="365126"/>
            <a:ext cx="10515600" cy="5234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rPr>
              <a:t>基本信息</a:t>
            </a:r>
            <a:endPar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endParaRPr>
          </a:p>
        </p:txBody>
      </p:sp>
      <p:sp>
        <p:nvSpPr>
          <p:cNvPr id="9" name="内容占位符 2"/>
          <p:cNvSpPr txBox="1"/>
          <p:nvPr/>
        </p:nvSpPr>
        <p:spPr>
          <a:xfrm>
            <a:off x="4386805" y="758528"/>
            <a:ext cx="7319155" cy="51322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95" indent="-252095">
              <a:lnSpc>
                <a:spcPct val="150000"/>
              </a:lnSpc>
              <a:spcBef>
                <a:spcPts val="0"/>
              </a:spcBef>
            </a:pPr>
            <a:r>
              <a:rPr lang="zh-CN" altLang="en-US" sz="1800" dirty="0">
                <a:solidFill>
                  <a:schemeClr val="accent5">
                    <a:lumMod val="75000"/>
                  </a:schemeClr>
                </a:solidFill>
                <a:latin typeface="微软雅黑" panose="020B0503020204020204" pitchFamily="34" charset="-122"/>
                <a:ea typeface="微软雅黑" panose="020B0503020204020204" pitchFamily="34" charset="-122"/>
              </a:rPr>
              <a:t>通用名：</a:t>
            </a:r>
            <a:r>
              <a:rPr lang="zh-CN" altLang="en-US" sz="1800" dirty="0">
                <a:latin typeface="微软雅黑" panose="020B0503020204020204" pitchFamily="34" charset="-122"/>
                <a:ea typeface="微软雅黑" panose="020B0503020204020204" pitchFamily="34" charset="-122"/>
              </a:rPr>
              <a:t>兰索拉唑碳酸氢钠胶囊</a:t>
            </a:r>
            <a:endParaRPr lang="en-US" altLang="zh-CN" sz="1800" dirty="0">
              <a:latin typeface="微软雅黑" panose="020B0503020204020204" pitchFamily="34" charset="-122"/>
              <a:ea typeface="微软雅黑" panose="020B0503020204020204" pitchFamily="34" charset="-122"/>
            </a:endParaRPr>
          </a:p>
          <a:p>
            <a:pPr marL="252095" indent="-252095">
              <a:lnSpc>
                <a:spcPct val="150000"/>
              </a:lnSpc>
              <a:spcBef>
                <a:spcPts val="0"/>
              </a:spcBef>
            </a:pPr>
            <a:r>
              <a:rPr lang="zh-CN" altLang="en-US" sz="1800" dirty="0">
                <a:solidFill>
                  <a:schemeClr val="accent5">
                    <a:lumMod val="75000"/>
                  </a:schemeClr>
                </a:solidFill>
                <a:latin typeface="微软雅黑" panose="020B0503020204020204" pitchFamily="34" charset="-122"/>
                <a:ea typeface="微软雅黑" panose="020B0503020204020204" pitchFamily="34" charset="-122"/>
              </a:rPr>
              <a:t>注册规格：</a:t>
            </a:r>
            <a:r>
              <a:rPr lang="zh-CN" altLang="en-US" sz="1800" dirty="0">
                <a:latin typeface="微软雅黑" panose="020B0503020204020204" pitchFamily="34" charset="-122"/>
                <a:ea typeface="微软雅黑" panose="020B0503020204020204" pitchFamily="34" charset="-122"/>
              </a:rPr>
              <a:t>每粒含兰索拉唑 </a:t>
            </a:r>
            <a:r>
              <a:rPr lang="en-US" altLang="zh-CN" sz="1800" dirty="0">
                <a:latin typeface="微软雅黑" panose="020B0503020204020204" pitchFamily="34" charset="-122"/>
                <a:ea typeface="微软雅黑" panose="020B0503020204020204" pitchFamily="34" charset="-122"/>
              </a:rPr>
              <a:t>30mg </a:t>
            </a:r>
            <a:r>
              <a:rPr lang="zh-CN" altLang="en-US" sz="1800" dirty="0">
                <a:latin typeface="微软雅黑" panose="020B0503020204020204" pitchFamily="34" charset="-122"/>
                <a:ea typeface="微软雅黑" panose="020B0503020204020204" pitchFamily="34" charset="-122"/>
              </a:rPr>
              <a:t>和碳酸氢钠 </a:t>
            </a:r>
            <a:r>
              <a:rPr lang="en-US" altLang="zh-CN" sz="1800" dirty="0">
                <a:latin typeface="微软雅黑" panose="020B0503020204020204" pitchFamily="34" charset="-122"/>
                <a:ea typeface="微软雅黑" panose="020B0503020204020204" pitchFamily="34" charset="-122"/>
              </a:rPr>
              <a:t>1100mg</a:t>
            </a:r>
            <a:r>
              <a:rPr lang="zh-CN" altLang="en-US" sz="1800" dirty="0">
                <a:latin typeface="微软雅黑" panose="020B0503020204020204" pitchFamily="34" charset="-122"/>
                <a:ea typeface="微软雅黑" panose="020B0503020204020204" pitchFamily="34" charset="-122"/>
              </a:rPr>
              <a:t> </a:t>
            </a:r>
            <a:endParaRPr lang="en-US" altLang="zh-CN" sz="1800" dirty="0">
              <a:latin typeface="微软雅黑" panose="020B0503020204020204" pitchFamily="34" charset="-122"/>
              <a:ea typeface="微软雅黑" panose="020B0503020204020204" pitchFamily="34" charset="-122"/>
            </a:endParaRPr>
          </a:p>
          <a:p>
            <a:pPr marL="252095" indent="-252095">
              <a:lnSpc>
                <a:spcPct val="150000"/>
              </a:lnSpc>
              <a:spcBef>
                <a:spcPts val="0"/>
              </a:spcBef>
            </a:pPr>
            <a:r>
              <a:rPr lang="zh-CN" altLang="en-US" sz="1800" dirty="0">
                <a:solidFill>
                  <a:schemeClr val="accent5">
                    <a:lumMod val="75000"/>
                  </a:schemeClr>
                </a:solidFill>
                <a:latin typeface="微软雅黑" panose="020B0503020204020204" pitchFamily="34" charset="-122"/>
                <a:ea typeface="微软雅黑" panose="020B0503020204020204" pitchFamily="34" charset="-122"/>
              </a:rPr>
              <a:t>治疗类别：</a:t>
            </a:r>
            <a:r>
              <a:rPr lang="zh-CN" altLang="en-US" sz="1800" dirty="0">
                <a:latin typeface="微软雅黑" panose="020B0503020204020204" pitchFamily="34" charset="-122"/>
                <a:ea typeface="微软雅黑" panose="020B0503020204020204" pitchFamily="34" charset="-122"/>
              </a:rPr>
              <a:t>质子泵抑制剂（</a:t>
            </a:r>
            <a:r>
              <a:rPr lang="en-US" altLang="zh-CN" sz="1800" dirty="0">
                <a:latin typeface="微软雅黑" panose="020B0503020204020204" pitchFamily="34" charset="-122"/>
                <a:ea typeface="微软雅黑" panose="020B0503020204020204" pitchFamily="34" charset="-122"/>
              </a:rPr>
              <a:t>PPI</a:t>
            </a:r>
            <a:r>
              <a:rPr lang="zh-CN" altLang="en-US" sz="1800" dirty="0">
                <a:latin typeface="微软雅黑" panose="020B0503020204020204" pitchFamily="34" charset="-122"/>
                <a:ea typeface="微软雅黑" panose="020B0503020204020204" pitchFamily="34" charset="-122"/>
              </a:rPr>
              <a:t>）和抗酸剂复方制剂</a:t>
            </a:r>
            <a:endParaRPr lang="en-US" altLang="zh-CN" sz="1800" dirty="0">
              <a:latin typeface="微软雅黑" panose="020B0503020204020204" pitchFamily="34" charset="-122"/>
              <a:ea typeface="微软雅黑" panose="020B0503020204020204" pitchFamily="34" charset="-122"/>
            </a:endParaRPr>
          </a:p>
          <a:p>
            <a:pPr marL="252095" indent="-252095">
              <a:lnSpc>
                <a:spcPct val="150000"/>
              </a:lnSpc>
              <a:spcBef>
                <a:spcPts val="0"/>
              </a:spcBef>
            </a:pPr>
            <a:r>
              <a:rPr lang="zh-CN" altLang="en-US" sz="1800" dirty="0">
                <a:solidFill>
                  <a:schemeClr val="accent5">
                    <a:lumMod val="75000"/>
                  </a:schemeClr>
                </a:solidFill>
                <a:latin typeface="微软雅黑" panose="020B0503020204020204" pitchFamily="34" charset="-122"/>
                <a:ea typeface="微软雅黑" panose="020B0503020204020204" pitchFamily="34" charset="-122"/>
              </a:rPr>
              <a:t>适应症：</a:t>
            </a:r>
            <a:r>
              <a:rPr lang="zh-CN" altLang="en-US" sz="1800" dirty="0">
                <a:latin typeface="微软雅黑" panose="020B0503020204020204" pitchFamily="34" charset="-122"/>
                <a:ea typeface="微软雅黑" panose="020B0503020204020204" pitchFamily="34" charset="-122"/>
              </a:rPr>
              <a:t>胃溃疡、十二指肠溃疡、反流性食管炎、卓</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艾综合征、吻合口溃疡</a:t>
            </a:r>
            <a:endParaRPr lang="en-US" altLang="zh-CN" sz="1800" dirty="0">
              <a:latin typeface="微软雅黑" panose="020B0503020204020204" pitchFamily="34" charset="-122"/>
              <a:ea typeface="微软雅黑" panose="020B0503020204020204" pitchFamily="34" charset="-122"/>
            </a:endParaRPr>
          </a:p>
          <a:p>
            <a:pPr marL="252095" indent="-252095">
              <a:lnSpc>
                <a:spcPct val="150000"/>
              </a:lnSpc>
              <a:spcBef>
                <a:spcPts val="0"/>
              </a:spcBef>
            </a:pPr>
            <a:r>
              <a:rPr lang="zh-CN" altLang="en-US" sz="1800" dirty="0">
                <a:solidFill>
                  <a:schemeClr val="accent5">
                    <a:lumMod val="75000"/>
                  </a:schemeClr>
                </a:solidFill>
                <a:latin typeface="微软雅黑" panose="020B0503020204020204" pitchFamily="34" charset="-122"/>
                <a:ea typeface="微软雅黑" panose="020B0503020204020204" pitchFamily="34" charset="-122"/>
              </a:rPr>
              <a:t>用法用量：</a:t>
            </a:r>
            <a:endParaRPr lang="en-US" altLang="zh-CN" sz="1800" dirty="0">
              <a:solidFill>
                <a:schemeClr val="accent5">
                  <a:lumMod val="75000"/>
                </a:schemeClr>
              </a:solidFill>
              <a:latin typeface="微软雅黑" panose="020B0503020204020204" pitchFamily="34" charset="-122"/>
              <a:ea typeface="微软雅黑" panose="020B0503020204020204" pitchFamily="34" charset="-122"/>
            </a:endParaRPr>
          </a:p>
          <a:p>
            <a:pPr lvl="1"/>
            <a:r>
              <a:rPr lang="zh-CN" altLang="en-US" sz="1600" dirty="0">
                <a:latin typeface="微软雅黑" panose="020B0503020204020204" pitchFamily="34" charset="-122"/>
                <a:ea typeface="微软雅黑" panose="020B0503020204020204" pitchFamily="34" charset="-122"/>
              </a:rPr>
              <a:t>本品在至少餐前 </a:t>
            </a:r>
            <a:r>
              <a:rPr lang="en-US" altLang="zh-CN" sz="1600" dirty="0">
                <a:latin typeface="微软雅黑" panose="020B0503020204020204" pitchFamily="34" charset="-122"/>
                <a:ea typeface="微软雅黑" panose="020B0503020204020204" pitchFamily="34" charset="-122"/>
              </a:rPr>
              <a:t>1 </a:t>
            </a:r>
            <a:r>
              <a:rPr lang="zh-CN" altLang="en-US" sz="1600" dirty="0">
                <a:latin typeface="微软雅黑" panose="020B0503020204020204" pitchFamily="34" charset="-122"/>
                <a:ea typeface="微软雅黑" panose="020B0503020204020204" pitchFamily="34" charset="-122"/>
              </a:rPr>
              <a:t>小时空腹服用。以下推荐剂量基于兰索拉唑含量。</a:t>
            </a:r>
            <a:endParaRPr lang="en-US" altLang="zh-CN" sz="1600" dirty="0">
              <a:latin typeface="微软雅黑" panose="020B0503020204020204" pitchFamily="34" charset="-122"/>
              <a:ea typeface="微软雅黑" panose="020B0503020204020204" pitchFamily="34" charset="-122"/>
            </a:endParaRPr>
          </a:p>
          <a:p>
            <a:pPr lvl="2"/>
            <a:r>
              <a:rPr lang="zh-CN" altLang="en-US" sz="1600" dirty="0">
                <a:latin typeface="微软雅黑" panose="020B0503020204020204" pitchFamily="34" charset="-122"/>
                <a:ea typeface="微软雅黑" panose="020B0503020204020204" pitchFamily="34" charset="-122"/>
              </a:rPr>
              <a:t>胃溃疡、十二指肠溃疡、吻合口溃疡、卓</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艾综合征</a:t>
            </a:r>
            <a:endParaRPr lang="en-US" altLang="zh-CN" sz="1600" dirty="0">
              <a:latin typeface="微软雅黑" panose="020B0503020204020204" pitchFamily="34" charset="-122"/>
              <a:ea typeface="微软雅黑" panose="020B0503020204020204" pitchFamily="34" charset="-122"/>
            </a:endParaRPr>
          </a:p>
          <a:p>
            <a:pPr lvl="3"/>
            <a:r>
              <a:rPr lang="zh-CN" altLang="en-US" sz="1400" dirty="0">
                <a:latin typeface="微软雅黑" panose="020B0503020204020204" pitchFamily="34" charset="-122"/>
                <a:ea typeface="微软雅黑" panose="020B0503020204020204" pitchFamily="34" charset="-122"/>
              </a:rPr>
              <a:t>通常成人每日一次，每次 </a:t>
            </a:r>
            <a:r>
              <a:rPr lang="en-US" altLang="zh-CN" sz="1400" dirty="0">
                <a:latin typeface="微软雅黑" panose="020B0503020204020204" pitchFamily="34" charset="-122"/>
                <a:ea typeface="微软雅黑" panose="020B0503020204020204" pitchFamily="34" charset="-122"/>
              </a:rPr>
              <a:t>30mg </a:t>
            </a:r>
            <a:r>
              <a:rPr lang="zh-CN" altLang="en-US" sz="1400" dirty="0">
                <a:latin typeface="微软雅黑" panose="020B0503020204020204" pitchFamily="34" charset="-122"/>
                <a:ea typeface="微软雅黑" panose="020B0503020204020204" pitchFamily="34" charset="-122"/>
              </a:rPr>
              <a:t>口服。胃溃疡和吻合口溃疡，连续服用 </a:t>
            </a:r>
            <a:r>
              <a:rPr lang="en-US" altLang="zh-CN" sz="1400" dirty="0">
                <a:latin typeface="微软雅黑" panose="020B0503020204020204" pitchFamily="34" charset="-122"/>
                <a:ea typeface="微软雅黑" panose="020B0503020204020204" pitchFamily="34" charset="-122"/>
              </a:rPr>
              <a:t>8 </a:t>
            </a:r>
            <a:r>
              <a:rPr lang="zh-CN" altLang="en-US" sz="1400" dirty="0">
                <a:latin typeface="微软雅黑" panose="020B0503020204020204" pitchFamily="34" charset="-122"/>
                <a:ea typeface="微软雅黑" panose="020B0503020204020204" pitchFamily="34" charset="-122"/>
              </a:rPr>
              <a:t>周，十二指肠溃疡，连续服用 </a:t>
            </a:r>
            <a:r>
              <a:rPr lang="en-US" altLang="zh-CN" sz="1400" dirty="0">
                <a:latin typeface="微软雅黑" panose="020B0503020204020204" pitchFamily="34" charset="-122"/>
                <a:ea typeface="微软雅黑" panose="020B0503020204020204" pitchFamily="34" charset="-122"/>
              </a:rPr>
              <a:t>6 </a:t>
            </a:r>
            <a:r>
              <a:rPr lang="zh-CN" altLang="en-US" sz="1400" dirty="0">
                <a:latin typeface="微软雅黑" panose="020B0503020204020204" pitchFamily="34" charset="-122"/>
                <a:ea typeface="微软雅黑" panose="020B0503020204020204" pitchFamily="34" charset="-122"/>
              </a:rPr>
              <a:t>周。</a:t>
            </a:r>
            <a:endParaRPr lang="en-US" altLang="zh-CN" sz="1400" dirty="0">
              <a:latin typeface="微软雅黑" panose="020B0503020204020204" pitchFamily="34" charset="-122"/>
              <a:ea typeface="微软雅黑" panose="020B0503020204020204" pitchFamily="34" charset="-122"/>
            </a:endParaRPr>
          </a:p>
          <a:p>
            <a:pPr lvl="2"/>
            <a:r>
              <a:rPr lang="zh-CN" altLang="en-US" sz="1600" dirty="0">
                <a:latin typeface="微软雅黑" panose="020B0503020204020204" pitchFamily="34" charset="-122"/>
                <a:ea typeface="微软雅黑" panose="020B0503020204020204" pitchFamily="34" charset="-122"/>
              </a:rPr>
              <a:t>反流性食管炎</a:t>
            </a:r>
            <a:endParaRPr lang="en-US" altLang="zh-CN" sz="1600" dirty="0">
              <a:latin typeface="微软雅黑" panose="020B0503020204020204" pitchFamily="34" charset="-122"/>
              <a:ea typeface="微软雅黑" panose="020B0503020204020204" pitchFamily="34" charset="-122"/>
            </a:endParaRPr>
          </a:p>
          <a:p>
            <a:pPr lvl="3"/>
            <a:r>
              <a:rPr lang="zh-CN" altLang="en-US" sz="1400" dirty="0">
                <a:latin typeface="微软雅黑" panose="020B0503020204020204" pitchFamily="34" charset="-122"/>
                <a:ea typeface="微软雅黑" panose="020B0503020204020204" pitchFamily="34" charset="-122"/>
              </a:rPr>
              <a:t>通常成人每日一次，每次 </a:t>
            </a:r>
            <a:r>
              <a:rPr lang="en-US" altLang="zh-CN" sz="1400" dirty="0">
                <a:latin typeface="微软雅黑" panose="020B0503020204020204" pitchFamily="34" charset="-122"/>
                <a:ea typeface="微软雅黑" panose="020B0503020204020204" pitchFamily="34" charset="-122"/>
              </a:rPr>
              <a:t>30mg </a:t>
            </a:r>
            <a:r>
              <a:rPr lang="zh-CN" altLang="en-US" sz="1400" dirty="0">
                <a:latin typeface="微软雅黑" panose="020B0503020204020204" pitchFamily="34" charset="-122"/>
                <a:ea typeface="微软雅黑" panose="020B0503020204020204" pitchFamily="34" charset="-122"/>
              </a:rPr>
              <a:t>口服，连续服用 </a:t>
            </a:r>
            <a:r>
              <a:rPr lang="en-US" altLang="zh-CN" sz="1400" dirty="0">
                <a:latin typeface="微软雅黑" panose="020B0503020204020204" pitchFamily="34" charset="-122"/>
                <a:ea typeface="微软雅黑" panose="020B0503020204020204" pitchFamily="34" charset="-122"/>
              </a:rPr>
              <a:t>8 </a:t>
            </a:r>
            <a:r>
              <a:rPr lang="zh-CN" altLang="en-US" sz="1400" dirty="0">
                <a:latin typeface="微软雅黑" panose="020B0503020204020204" pitchFamily="34" charset="-122"/>
                <a:ea typeface="微软雅黑" panose="020B0503020204020204" pitchFamily="34" charset="-122"/>
              </a:rPr>
              <a:t>周。</a:t>
            </a:r>
            <a:endParaRPr lang="en-US" altLang="zh-CN" sz="1200" dirty="0">
              <a:latin typeface="微软雅黑" panose="020B0503020204020204" pitchFamily="34" charset="-122"/>
              <a:ea typeface="微软雅黑" panose="020B0503020204020204" pitchFamily="34" charset="-122"/>
            </a:endParaRPr>
          </a:p>
          <a:p>
            <a:r>
              <a:rPr lang="zh-CN" altLang="en-US" sz="1800" dirty="0">
                <a:solidFill>
                  <a:schemeClr val="accent5">
                    <a:lumMod val="75000"/>
                  </a:schemeClr>
                </a:solidFill>
                <a:latin typeface="微软雅黑" panose="020B0503020204020204" pitchFamily="34" charset="-122"/>
                <a:ea typeface="微软雅黑" panose="020B0503020204020204" pitchFamily="34" charset="-122"/>
              </a:rPr>
              <a:t>是否为</a:t>
            </a:r>
            <a:r>
              <a:rPr lang="en-US" altLang="zh-CN" sz="1800" dirty="0">
                <a:solidFill>
                  <a:schemeClr val="accent5">
                    <a:lumMod val="75000"/>
                  </a:schemeClr>
                </a:solidFill>
                <a:latin typeface="微软雅黑" panose="020B0503020204020204" pitchFamily="34" charset="-122"/>
                <a:ea typeface="微软雅黑" panose="020B0503020204020204" pitchFamily="34" charset="-122"/>
              </a:rPr>
              <a:t>OTC</a:t>
            </a:r>
            <a:r>
              <a:rPr lang="zh-CN" altLang="en-US" sz="1800" dirty="0">
                <a:solidFill>
                  <a:schemeClr val="accent5">
                    <a:lumMod val="75000"/>
                  </a:schemeClr>
                </a:solidFill>
                <a:latin typeface="微软雅黑" panose="020B0503020204020204" pitchFamily="34" charset="-122"/>
                <a:ea typeface="微软雅黑" panose="020B0503020204020204" pitchFamily="34" charset="-122"/>
              </a:rPr>
              <a:t>药品：否</a:t>
            </a:r>
            <a:endParaRPr lang="zh-CN" altLang="en-US" sz="1800" dirty="0">
              <a:solidFill>
                <a:schemeClr val="accent5">
                  <a:lumMod val="75000"/>
                </a:schemeClr>
              </a:solidFill>
              <a:latin typeface="微软雅黑" panose="020B0503020204020204" pitchFamily="34" charset="-122"/>
              <a:ea typeface="微软雅黑" panose="020B0503020204020204" pitchFamily="34" charset="-122"/>
            </a:endParaRPr>
          </a:p>
          <a:p>
            <a:r>
              <a:rPr lang="zh-CN" altLang="en-US" sz="1800" dirty="0">
                <a:solidFill>
                  <a:schemeClr val="accent5">
                    <a:lumMod val="75000"/>
                  </a:schemeClr>
                </a:solidFill>
                <a:latin typeface="微软雅黑" panose="020B0503020204020204" pitchFamily="34" charset="-122"/>
                <a:ea typeface="微软雅黑" panose="020B0503020204020204" pitchFamily="34" charset="-122"/>
              </a:rPr>
              <a:t>参照药品建议：兰索拉唑肠溶胶囊</a:t>
            </a:r>
            <a:endParaRPr lang="zh-CN" altLang="en-US" sz="18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10" name="图片 12" descr="文本&#10;&#10;描述已自动生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86040" y="1386364"/>
            <a:ext cx="3687783" cy="293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906697" y="4318695"/>
            <a:ext cx="3635655" cy="874407"/>
          </a:xfrm>
          <a:prstGeom prst="rect">
            <a:avLst/>
          </a:prstGeom>
          <a:noFill/>
        </p:spPr>
        <p:txBody>
          <a:bodyPr wrap="square" rtlCol="0">
            <a:spAutoFit/>
          </a:bodyPr>
          <a:lstStyle/>
          <a:p>
            <a:pPr algn="ctr">
              <a:lnSpc>
                <a:spcPct val="150000"/>
              </a:lnSpc>
            </a:pPr>
            <a:r>
              <a:rPr lang="en-US" altLang="zh-CN" b="1" dirty="0">
                <a:solidFill>
                  <a:schemeClr val="accent5">
                    <a:lumMod val="75000"/>
                  </a:schemeClr>
                </a:solidFill>
                <a:latin typeface="微软雅黑" panose="020B0503020204020204" pitchFamily="34" charset="-122"/>
                <a:ea typeface="微软雅黑" panose="020B0503020204020204" pitchFamily="34" charset="-122"/>
              </a:rPr>
              <a:t>2022</a:t>
            </a:r>
            <a:r>
              <a:rPr lang="zh-CN" altLang="en-US" b="1" dirty="0">
                <a:solidFill>
                  <a:schemeClr val="accent5">
                    <a:lumMod val="75000"/>
                  </a:schemeClr>
                </a:solidFill>
                <a:latin typeface="微软雅黑" panose="020B0503020204020204" pitchFamily="34" charset="-122"/>
                <a:ea typeface="微软雅黑" panose="020B0503020204020204" pitchFamily="34" charset="-122"/>
              </a:rPr>
              <a:t>年</a:t>
            </a:r>
            <a:r>
              <a:rPr lang="en-US" altLang="zh-CN" b="1" dirty="0">
                <a:solidFill>
                  <a:schemeClr val="accent5">
                    <a:lumMod val="75000"/>
                  </a:schemeClr>
                </a:solidFill>
                <a:latin typeface="微软雅黑" panose="020B0503020204020204" pitchFamily="34" charset="-122"/>
                <a:ea typeface="微软雅黑" panose="020B0503020204020204" pitchFamily="34" charset="-122"/>
              </a:rPr>
              <a:t>9</a:t>
            </a:r>
            <a:r>
              <a:rPr lang="zh-CN" altLang="en-US" b="1" dirty="0">
                <a:solidFill>
                  <a:schemeClr val="accent5">
                    <a:lumMod val="75000"/>
                  </a:schemeClr>
                </a:solidFill>
                <a:latin typeface="微软雅黑" panose="020B0503020204020204" pitchFamily="34" charset="-122"/>
                <a:ea typeface="微软雅黑" panose="020B0503020204020204" pitchFamily="34" charset="-122"/>
              </a:rPr>
              <a:t>月中国大陆首次上市</a:t>
            </a:r>
            <a:endParaRPr lang="en-US" altLang="zh-CN" b="1" dirty="0">
              <a:solidFill>
                <a:schemeClr val="accent5">
                  <a:lumMod val="7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b="1" dirty="0">
                <a:solidFill>
                  <a:schemeClr val="accent5">
                    <a:lumMod val="75000"/>
                  </a:schemeClr>
                </a:solidFill>
                <a:latin typeface="微软雅黑" panose="020B0503020204020204" pitchFamily="34" charset="-122"/>
                <a:ea typeface="微软雅黑" panose="020B0503020204020204" pitchFamily="34" charset="-122"/>
              </a:rPr>
              <a:t>独家品种</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p:nvGrpSpPr>
        <p:grpSpPr>
          <a:xfrm>
            <a:off x="192881" y="893"/>
            <a:ext cx="575915" cy="836495"/>
            <a:chOff x="841003" y="360040"/>
            <a:chExt cx="504056" cy="836712"/>
          </a:xfrm>
          <a:solidFill>
            <a:srgbClr val="2F5EB0"/>
          </a:soli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81" name="矩形 180"/>
          <p:cNvSpPr/>
          <p:nvPr/>
        </p:nvSpPr>
        <p:spPr>
          <a:xfrm flipH="1">
            <a:off x="-1" y="6497583"/>
            <a:ext cx="12192001" cy="360417"/>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标题 1"/>
          <p:cNvSpPr txBox="1"/>
          <p:nvPr/>
        </p:nvSpPr>
        <p:spPr>
          <a:xfrm>
            <a:off x="838200" y="365125"/>
            <a:ext cx="10515600" cy="548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rPr>
              <a:t>基本信息</a:t>
            </a:r>
            <a:endPar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endParaRPr>
          </a:p>
        </p:txBody>
      </p:sp>
      <p:sp>
        <p:nvSpPr>
          <p:cNvPr id="13" name="内容占位符 2"/>
          <p:cNvSpPr txBox="1"/>
          <p:nvPr/>
        </p:nvSpPr>
        <p:spPr>
          <a:xfrm>
            <a:off x="492125" y="834389"/>
            <a:ext cx="10972800" cy="49119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消化性溃疡与</a:t>
            </a:r>
            <a:r>
              <a:rPr lang="zh-CN" altLang="en-US" sz="2000" b="1" dirty="0">
                <a:solidFill>
                  <a:schemeClr val="accent5">
                    <a:lumMod val="75000"/>
                  </a:schemeClr>
                </a:solidFill>
                <a:latin typeface="微软雅黑" panose="020B0503020204020204" pitchFamily="34" charset="-122"/>
                <a:ea typeface="微软雅黑" panose="020B0503020204020204" pitchFamily="34" charset="-122"/>
                <a:sym typeface="+mn-ea"/>
              </a:rPr>
              <a:t>反流性食管炎的疾病负担较重</a:t>
            </a:r>
            <a:endParaRPr lang="en-US" altLang="zh-CN" sz="2000" b="1" dirty="0">
              <a:solidFill>
                <a:schemeClr val="accent5">
                  <a:lumMod val="75000"/>
                </a:schemeClr>
              </a:solidFill>
              <a:latin typeface="微软雅黑" panose="020B0503020204020204" pitchFamily="34" charset="-122"/>
              <a:ea typeface="微软雅黑" panose="020B0503020204020204" pitchFamily="34" charset="-122"/>
              <a:sym typeface="+mn-ea"/>
            </a:endParaRPr>
          </a:p>
          <a:p>
            <a:pPr>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流行病学负担：</a:t>
            </a:r>
            <a:endParaRPr lang="en-US" altLang="zh-CN" sz="12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消化性溃疡是一种常见的消化系统疾病，发病率高且易复发，并发症多，甚至危及生命，严重影响患者的身心健康</a:t>
            </a:r>
            <a:r>
              <a:rPr lang="en-US" altLang="zh-CN" sz="1200" baseline="300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。流行病学调查显示我国成人消化性溃疡患病率为</a:t>
            </a:r>
            <a:r>
              <a:rPr lang="en-US" altLang="zh-CN" sz="1200" dirty="0">
                <a:latin typeface="微软雅黑" panose="020B0503020204020204" pitchFamily="34" charset="-122"/>
                <a:ea typeface="微软雅黑" panose="020B0503020204020204" pitchFamily="34" charset="-122"/>
              </a:rPr>
              <a:t>9%</a:t>
            </a:r>
            <a:r>
              <a:rPr lang="en-US" altLang="zh-CN" sz="1200" baseline="300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过去</a:t>
            </a:r>
            <a:r>
              <a:rPr lang="en-US" altLang="zh-CN" sz="1200" dirty="0">
                <a:latin typeface="微软雅黑" panose="020B0503020204020204" pitchFamily="34" charset="-122"/>
                <a:ea typeface="微软雅黑" panose="020B0503020204020204" pitchFamily="34" charset="-122"/>
              </a:rPr>
              <a:t>20</a:t>
            </a:r>
            <a:r>
              <a:rPr lang="zh-CN" altLang="en-US" sz="1200" dirty="0">
                <a:latin typeface="微软雅黑" panose="020B0503020204020204" pitchFamily="34" charset="-122"/>
                <a:ea typeface="微软雅黑" panose="020B0503020204020204" pitchFamily="34" charset="-122"/>
              </a:rPr>
              <a:t>年，中国胃食管反流病患病率从</a:t>
            </a:r>
            <a:r>
              <a:rPr lang="en-US" altLang="zh-CN" sz="1200" dirty="0">
                <a:latin typeface="微软雅黑" panose="020B0503020204020204" pitchFamily="34" charset="-122"/>
                <a:ea typeface="微软雅黑" panose="020B0503020204020204" pitchFamily="34" charset="-122"/>
              </a:rPr>
              <a:t>6.0%</a:t>
            </a:r>
            <a:r>
              <a:rPr lang="zh-CN" altLang="en-US" sz="1200" dirty="0">
                <a:latin typeface="微软雅黑" panose="020B0503020204020204" pitchFamily="34" charset="-122"/>
                <a:ea typeface="微软雅黑" panose="020B0503020204020204" pitchFamily="34" charset="-122"/>
              </a:rPr>
              <a:t>升至</a:t>
            </a:r>
            <a:r>
              <a:rPr lang="en-US" altLang="zh-CN" sz="1200" dirty="0">
                <a:latin typeface="微软雅黑" panose="020B0503020204020204" pitchFamily="34" charset="-122"/>
                <a:ea typeface="微软雅黑" panose="020B0503020204020204" pitchFamily="34" charset="-122"/>
              </a:rPr>
              <a:t>10.6%</a:t>
            </a:r>
            <a:r>
              <a:rPr lang="en-US" altLang="zh-CN" sz="1200" baseline="300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。我国流行病学调查显示，每周至少发作</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次烧心症状的患病率为</a:t>
            </a:r>
            <a:r>
              <a:rPr lang="en-US" altLang="zh-CN" sz="1200" dirty="0">
                <a:latin typeface="微软雅黑" panose="020B0503020204020204" pitchFamily="34" charset="-122"/>
                <a:ea typeface="微软雅黑" panose="020B0503020204020204" pitchFamily="34" charset="-122"/>
              </a:rPr>
              <a:t>1.9%-7.0%</a:t>
            </a:r>
            <a:r>
              <a:rPr lang="en-US" altLang="zh-CN" sz="1200" baseline="30000" dirty="0">
                <a:latin typeface="微软雅黑" panose="020B0503020204020204" pitchFamily="34" charset="-122"/>
                <a:ea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rPr>
              <a:t>；中国食管癌高发地区胃食管反流病人群调查显示胃食管反流病患病率为</a:t>
            </a:r>
            <a:r>
              <a:rPr lang="en-US" altLang="zh-CN" sz="1200" dirty="0">
                <a:latin typeface="微软雅黑" panose="020B0503020204020204" pitchFamily="34" charset="-122"/>
                <a:ea typeface="微软雅黑" panose="020B0503020204020204" pitchFamily="34" charset="-122"/>
              </a:rPr>
              <a:t>17.3%</a:t>
            </a:r>
            <a:r>
              <a:rPr lang="zh-CN" altLang="en-US" sz="1200" dirty="0">
                <a:latin typeface="微软雅黑" panose="020B0503020204020204" pitchFamily="34" charset="-122"/>
                <a:ea typeface="微软雅黑" panose="020B0503020204020204" pitchFamily="34" charset="-122"/>
              </a:rPr>
              <a:t>，其中</a:t>
            </a:r>
            <a:r>
              <a:rPr lang="en-US" altLang="zh-CN" sz="1200" dirty="0">
                <a:latin typeface="微软雅黑" panose="020B0503020204020204" pitchFamily="34" charset="-122"/>
                <a:ea typeface="微软雅黑" panose="020B0503020204020204" pitchFamily="34" charset="-122"/>
              </a:rPr>
              <a:t>9.53%</a:t>
            </a:r>
            <a:r>
              <a:rPr lang="zh-CN" altLang="en-US" sz="1200" dirty="0">
                <a:latin typeface="微软雅黑" panose="020B0503020204020204" pitchFamily="34" charset="-122"/>
                <a:ea typeface="微软雅黑" panose="020B0503020204020204" pitchFamily="34" charset="-122"/>
              </a:rPr>
              <a:t>成人诊断为</a:t>
            </a:r>
            <a:r>
              <a:rPr lang="zh-CN" altLang="zh-CN" sz="1200" dirty="0">
                <a:latin typeface="微软雅黑" panose="020B0503020204020204" pitchFamily="34" charset="-122"/>
                <a:ea typeface="微软雅黑" panose="020B0503020204020204" pitchFamily="34" charset="-122"/>
              </a:rPr>
              <a:t>反流性食管炎</a:t>
            </a:r>
            <a:r>
              <a:rPr lang="en-US" altLang="zh-CN" sz="1200" baseline="300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algn="l">
              <a:lnSpc>
                <a:spcPct val="150000"/>
              </a:lnSpc>
              <a:buClrTx/>
              <a:buSzTx/>
              <a:buFont typeface="Wingdings" panose="05000000000000000000" pitchFamily="2" charset="2"/>
              <a:buChar char="Ø"/>
            </a:pPr>
            <a:r>
              <a:rPr lang="zh-CN" altLang="en-US" sz="2000" b="1" dirty="0">
                <a:solidFill>
                  <a:schemeClr val="accent5">
                    <a:lumMod val="75000"/>
                  </a:schemeClr>
                </a:solidFill>
                <a:latin typeface="微软雅黑" panose="020B0503020204020204" pitchFamily="34" charset="-122"/>
                <a:ea typeface="微软雅黑" panose="020B0503020204020204" pitchFamily="34" charset="-122"/>
                <a:sym typeface="+mn-ea"/>
              </a:rPr>
              <a:t>兰索拉唑碳酸氢钠胶囊弥补了消化性溃疡和反流性食管炎患者以下治疗需求：</a:t>
            </a:r>
            <a:endParaRPr lang="zh-CN" altLang="en-US" sz="2000" b="1" dirty="0">
              <a:solidFill>
                <a:schemeClr val="accent5">
                  <a:lumMod val="75000"/>
                </a:schemeClr>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ü"/>
            </a:pPr>
            <a:r>
              <a:rPr lang="zh-CN" altLang="en-US" sz="1200" b="1" dirty="0">
                <a:solidFill>
                  <a:srgbClr val="C00000"/>
                </a:solidFill>
                <a:latin typeface="微软雅黑" panose="020B0503020204020204" pitchFamily="34" charset="-122"/>
                <a:ea typeface="微软雅黑" panose="020B0503020204020204" pitchFamily="34" charset="-122"/>
                <a:sym typeface="+mn-ea"/>
              </a:rPr>
              <a:t>及时缓解及持续控制症状：</a:t>
            </a:r>
            <a:r>
              <a:rPr lang="zh-CN" altLang="en-US" sz="1200" dirty="0">
                <a:latin typeface="微软雅黑" panose="020B0503020204020204" pitchFamily="34" charset="-122"/>
                <a:ea typeface="微软雅黑" panose="020B0503020204020204" pitchFamily="34" charset="-122"/>
                <a:sym typeface="+mn-ea"/>
              </a:rPr>
              <a:t>对消化性溃疡、反流性食管炎的反酸、胃灼热等症状及时缓解及持续控制有重要临床价值。</a:t>
            </a:r>
            <a:endParaRPr lang="zh-CN" altLang="en-US" sz="12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ü"/>
            </a:pPr>
            <a:r>
              <a:rPr lang="zh-CN" altLang="en-US" sz="1200" b="1" dirty="0">
                <a:solidFill>
                  <a:srgbClr val="C00000"/>
                </a:solidFill>
                <a:latin typeface="微软雅黑" panose="020B0503020204020204" pitchFamily="34" charset="-122"/>
                <a:ea typeface="微软雅黑" panose="020B0503020204020204" pitchFamily="34" charset="-122"/>
                <a:sym typeface="+mn-ea"/>
              </a:rPr>
              <a:t>更好控制夜间酸突破：</a:t>
            </a:r>
            <a:r>
              <a:rPr lang="zh-CN" altLang="en-US" sz="1200" dirty="0">
                <a:latin typeface="微软雅黑" panose="020B0503020204020204" pitchFamily="34" charset="-122"/>
                <a:ea typeface="微软雅黑" panose="020B0503020204020204" pitchFamily="34" charset="-122"/>
                <a:sym typeface="+mn-ea"/>
              </a:rPr>
              <a:t>大多接受肠溶</a:t>
            </a:r>
            <a:r>
              <a:rPr lang="en-US" altLang="zh-CN" sz="1200" dirty="0">
                <a:latin typeface="微软雅黑" panose="020B0503020204020204" pitchFamily="34" charset="-122"/>
                <a:ea typeface="微软雅黑" panose="020B0503020204020204" pitchFamily="34" charset="-122"/>
                <a:sym typeface="+mn-ea"/>
              </a:rPr>
              <a:t>PPI</a:t>
            </a:r>
            <a:r>
              <a:rPr lang="zh-CN" altLang="en-US" sz="1200" dirty="0">
                <a:latin typeface="微软雅黑" panose="020B0503020204020204" pitchFamily="34" charset="-122"/>
                <a:ea typeface="微软雅黑" panose="020B0503020204020204" pitchFamily="34" charset="-122"/>
                <a:sym typeface="+mn-ea"/>
              </a:rPr>
              <a:t>治疗患者，夜间酸突破发生率较高，</a:t>
            </a:r>
            <a:r>
              <a:rPr lang="en-US" altLang="zh-CN" sz="1200" dirty="0">
                <a:latin typeface="微软雅黑" panose="020B0503020204020204" pitchFamily="34" charset="-122"/>
                <a:ea typeface="微软雅黑" panose="020B0503020204020204" pitchFamily="34" charset="-122"/>
                <a:sym typeface="+mn-ea"/>
              </a:rPr>
              <a:t>&gt;70%</a:t>
            </a:r>
            <a:r>
              <a:rPr lang="zh-CN" altLang="en-US" sz="1200" dirty="0">
                <a:latin typeface="微软雅黑" panose="020B0503020204020204" pitchFamily="34" charset="-122"/>
                <a:ea typeface="微软雅黑" panose="020B0503020204020204" pitchFamily="34" charset="-122"/>
                <a:sym typeface="+mn-ea"/>
              </a:rPr>
              <a:t>患者存在夜间烧心症状。本品可睡前服用，更好控制夜间酸突破。</a:t>
            </a:r>
            <a:endParaRPr lang="en-US" altLang="zh-CN" sz="12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ü"/>
            </a:pPr>
            <a:r>
              <a:rPr lang="zh-CN" altLang="zh-CN" sz="1200" b="1" dirty="0">
                <a:solidFill>
                  <a:srgbClr val="C00000"/>
                </a:solidFill>
                <a:latin typeface="微软雅黑" panose="020B0503020204020204" pitchFamily="34" charset="-122"/>
                <a:ea typeface="微软雅黑" panose="020B0503020204020204" pitchFamily="34" charset="-122"/>
                <a:sym typeface="+mn-ea"/>
              </a:rPr>
              <a:t>胃内释放</a:t>
            </a:r>
            <a:r>
              <a:rPr lang="zh-CN" altLang="en-US" sz="1200" b="1" dirty="0">
                <a:solidFill>
                  <a:srgbClr val="C00000"/>
                </a:solidFill>
                <a:latin typeface="微软雅黑" panose="020B0503020204020204" pitchFamily="34" charset="-122"/>
                <a:ea typeface="微软雅黑" panose="020B0503020204020204" pitchFamily="34" charset="-122"/>
                <a:sym typeface="+mn-ea"/>
              </a:rPr>
              <a:t>，弥补了</a:t>
            </a:r>
            <a:r>
              <a:rPr lang="en-US" altLang="zh-CN" sz="1200" b="1" dirty="0">
                <a:solidFill>
                  <a:srgbClr val="C00000"/>
                </a:solidFill>
                <a:latin typeface="微软雅黑" panose="020B0503020204020204" pitchFamily="34" charset="-122"/>
                <a:ea typeface="微软雅黑" panose="020B0503020204020204" pitchFamily="34" charset="-122"/>
                <a:sym typeface="+mn-ea"/>
              </a:rPr>
              <a:t>PPI</a:t>
            </a:r>
            <a:r>
              <a:rPr lang="zh-CN" altLang="en-US" sz="1200" b="1" dirty="0">
                <a:solidFill>
                  <a:srgbClr val="C00000"/>
                </a:solidFill>
                <a:latin typeface="微软雅黑" panose="020B0503020204020204" pitchFamily="34" charset="-122"/>
                <a:ea typeface="微软雅黑" panose="020B0503020204020204" pitchFamily="34" charset="-122"/>
                <a:sym typeface="+mn-ea"/>
              </a:rPr>
              <a:t>肠溶制剂需在肠道崩解的短板：</a:t>
            </a:r>
            <a:r>
              <a:rPr lang="zh-CN" altLang="en-US" sz="1200" dirty="0">
                <a:latin typeface="微软雅黑" panose="020B0503020204020204" pitchFamily="34" charset="-122"/>
                <a:ea typeface="微软雅黑" panose="020B0503020204020204" pitchFamily="34" charset="-122"/>
                <a:sym typeface="+mn-ea"/>
              </a:rPr>
              <a:t>对于适应症人群中伴有胃排空功能障碍或肠道吸收面积减少（如胃轻瘫、幽门梗阻、短肠综合征等）的患者具有独特的临床应用价值。</a:t>
            </a:r>
            <a:endParaRPr lang="zh-CN" altLang="en-US" sz="1200" b="0" i="0" u="none" strike="noStrike" baseline="0" dirty="0">
              <a:solidFill>
                <a:srgbClr val="000000"/>
              </a:solidFill>
              <a:latin typeface="Microsoft YaHei UI" panose="020B0503020204020204" pitchFamily="34" charset="-122"/>
              <a:ea typeface="Microsoft YaHei UI" panose="020B0503020204020204" pitchFamily="34" charset="-122"/>
            </a:endParaRPr>
          </a:p>
          <a:p>
            <a:pPr>
              <a:lnSpc>
                <a:spcPct val="150000"/>
              </a:lnSpc>
              <a:buFont typeface="Wingdings" panose="05000000000000000000" pitchFamily="2" charset="2"/>
              <a:buChar char="ü"/>
            </a:pPr>
            <a:r>
              <a:rPr lang="zh-CN" altLang="en-US" sz="1200" b="1" dirty="0">
                <a:solidFill>
                  <a:srgbClr val="C00000"/>
                </a:solidFill>
                <a:latin typeface="微软雅黑" panose="020B0503020204020204" pitchFamily="34" charset="-122"/>
                <a:ea typeface="微软雅黑" panose="020B0503020204020204" pitchFamily="34" charset="-122"/>
                <a:sym typeface="+mn-ea"/>
              </a:rPr>
              <a:t>方便服用：</a:t>
            </a:r>
            <a:r>
              <a:rPr lang="zh-CN" altLang="en-US" sz="1200" dirty="0">
                <a:latin typeface="微软雅黑" panose="020B0503020204020204" pitchFamily="34" charset="-122"/>
                <a:ea typeface="微软雅黑" panose="020B0503020204020204" pitchFamily="34" charset="-122"/>
                <a:sym typeface="+mn-ea"/>
              </a:rPr>
              <a:t>肠溶</a:t>
            </a:r>
            <a:r>
              <a:rPr lang="en-US" altLang="zh-CN" sz="1200" dirty="0">
                <a:latin typeface="微软雅黑" panose="020B0503020204020204" pitchFamily="34" charset="-122"/>
                <a:ea typeface="微软雅黑" panose="020B0503020204020204" pitchFamily="34" charset="-122"/>
                <a:sym typeface="+mn-ea"/>
              </a:rPr>
              <a:t>PPI</a:t>
            </a:r>
            <a:r>
              <a:rPr lang="zh-CN" altLang="en-US" sz="1200" dirty="0">
                <a:latin typeface="微软雅黑" panose="020B0503020204020204" pitchFamily="34" charset="-122"/>
                <a:ea typeface="微软雅黑" panose="020B0503020204020204" pitchFamily="34" charset="-122"/>
                <a:sym typeface="+mn-ea"/>
              </a:rPr>
              <a:t>需餐前半小时服用才能发挥最优效果。研究显示</a:t>
            </a:r>
            <a:r>
              <a:rPr lang="en-US" altLang="zh-CN" sz="1200" dirty="0">
                <a:latin typeface="微软雅黑" panose="020B0503020204020204" pitchFamily="34" charset="-122"/>
                <a:ea typeface="微软雅黑" panose="020B0503020204020204" pitchFamily="34" charset="-122"/>
                <a:sym typeface="+mn-ea"/>
              </a:rPr>
              <a:t>54.6%</a:t>
            </a:r>
            <a:r>
              <a:rPr lang="zh-CN" altLang="en-US" sz="1200" dirty="0">
                <a:latin typeface="微软雅黑" panose="020B0503020204020204" pitchFamily="34" charset="-122"/>
                <a:ea typeface="微软雅黑" panose="020B0503020204020204" pitchFamily="34" charset="-122"/>
                <a:sym typeface="+mn-ea"/>
              </a:rPr>
              <a:t>患者无法严格在餐前服用。兰索拉唑碳酸氢钠胶囊不需食物激活，</a:t>
            </a:r>
            <a:r>
              <a:rPr lang="en-US" altLang="zh-CN" sz="1200" dirty="0">
                <a:latin typeface="微软雅黑" panose="020B0503020204020204" pitchFamily="34" charset="-122"/>
                <a:ea typeface="微软雅黑" panose="020B0503020204020204" pitchFamily="34" charset="-122"/>
                <a:sym typeface="+mn-ea"/>
              </a:rPr>
              <a:t>1</a:t>
            </a:r>
            <a:r>
              <a:rPr lang="zh-CN" altLang="en-US" sz="1200" dirty="0">
                <a:latin typeface="微软雅黑" panose="020B0503020204020204" pitchFamily="34" charset="-122"/>
                <a:ea typeface="微软雅黑" panose="020B0503020204020204" pitchFamily="34" charset="-122"/>
                <a:sym typeface="+mn-ea"/>
              </a:rPr>
              <a:t>天</a:t>
            </a:r>
            <a:r>
              <a:rPr lang="en-US" altLang="zh-CN" sz="1200" dirty="0">
                <a:latin typeface="微软雅黑" panose="020B0503020204020204" pitchFamily="34" charset="-122"/>
                <a:ea typeface="微软雅黑" panose="020B0503020204020204" pitchFamily="34" charset="-122"/>
                <a:sym typeface="+mn-ea"/>
              </a:rPr>
              <a:t>1</a:t>
            </a:r>
            <a:r>
              <a:rPr lang="zh-CN" altLang="en-US" sz="1200" dirty="0">
                <a:latin typeface="微软雅黑" panose="020B0503020204020204" pitchFamily="34" charset="-122"/>
                <a:ea typeface="微软雅黑" panose="020B0503020204020204" pitchFamily="34" charset="-122"/>
                <a:sym typeface="+mn-ea"/>
              </a:rPr>
              <a:t>粒口服方便。</a:t>
            </a:r>
            <a:endParaRPr lang="zh-CN" altLang="en-US" sz="1200" dirty="0">
              <a:latin typeface="微软雅黑" panose="020B0503020204020204" pitchFamily="34" charset="-122"/>
              <a:ea typeface="微软雅黑" panose="020B0503020204020204" pitchFamily="34" charset="-122"/>
            </a:endParaRPr>
          </a:p>
        </p:txBody>
      </p:sp>
      <p:sp>
        <p:nvSpPr>
          <p:cNvPr id="10" name="文本框 12"/>
          <p:cNvSpPr txBox="1"/>
          <p:nvPr/>
        </p:nvSpPr>
        <p:spPr>
          <a:xfrm>
            <a:off x="492382" y="5842099"/>
            <a:ext cx="9479879" cy="70788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800" dirty="0">
                <a:latin typeface="微软雅黑" panose="020B0503020204020204" pitchFamily="34" charset="-122"/>
                <a:ea typeface="微软雅黑" panose="020B0503020204020204" pitchFamily="34" charset="-122"/>
              </a:rPr>
              <a:t>[1]Tai-Liang Lu, et al. World J Gastroenterol . 2022 Dec 7;28(45):6410-6420.</a:t>
            </a:r>
            <a:endParaRPr lang="en-US" altLang="zh-CN" sz="800" dirty="0">
              <a:latin typeface="微软雅黑" panose="020B0503020204020204" pitchFamily="34" charset="-122"/>
              <a:ea typeface="微软雅黑" panose="020B0503020204020204" pitchFamily="34" charset="-122"/>
            </a:endParaRPr>
          </a:p>
          <a:p>
            <a:pPr>
              <a:defRPr/>
            </a:pPr>
            <a:r>
              <a:rPr lang="en-GB" altLang="zh-CN" sz="800" dirty="0">
                <a:latin typeface="微软雅黑" panose="020B0503020204020204" pitchFamily="34" charset="-122"/>
                <a:ea typeface="微软雅黑" panose="020B0503020204020204" pitchFamily="34" charset="-122"/>
                <a:sym typeface="Arial" panose="020B0604020202020204" pitchFamily="34" charset="0"/>
              </a:rPr>
              <a:t>[2]Huan Li, et al. A Meta-Analysis of the Prevalence of Peptic Ulcer in Chinese Adults. MEDS Public Health and Preventive </a:t>
            </a:r>
            <a:r>
              <a:rPr lang="en-GB" altLang="zh-CN" sz="800" dirty="0">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Medicine, 2022, 2(4): 1-10.</a:t>
            </a:r>
            <a:endParaRPr lang="en-GB" altLang="zh-CN" sz="800" dirty="0">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defRPr/>
            </a:pPr>
            <a:r>
              <a:rPr lang="en-US" altLang="zh-CN" sz="800" dirty="0">
                <a:latin typeface="微软雅黑" panose="020B0503020204020204" pitchFamily="34" charset="-122"/>
                <a:ea typeface="微软雅黑" panose="020B0503020204020204" pitchFamily="34" charset="-122"/>
              </a:rPr>
              <a:t>[3]</a:t>
            </a:r>
            <a:r>
              <a:rPr lang="zh-CN" altLang="en-US" sz="800" dirty="0">
                <a:latin typeface="微软雅黑" panose="020B0503020204020204" pitchFamily="34" charset="-122"/>
                <a:ea typeface="微软雅黑" panose="020B0503020204020204" pitchFamily="34" charset="-122"/>
              </a:rPr>
              <a:t>中华消化杂志编辑委员会</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消化性溃疡诊断与治疗规范</a:t>
            </a:r>
            <a:r>
              <a:rPr lang="en-US" altLang="zh-CN" sz="800" dirty="0">
                <a:latin typeface="微软雅黑" panose="020B0503020204020204" pitchFamily="34" charset="-122"/>
                <a:ea typeface="微软雅黑" panose="020B0503020204020204" pitchFamily="34" charset="-122"/>
              </a:rPr>
              <a:t>(2016</a:t>
            </a:r>
            <a:r>
              <a:rPr lang="zh-CN" altLang="en-US" sz="800" dirty="0">
                <a:latin typeface="微软雅黑" panose="020B0503020204020204" pitchFamily="34" charset="-122"/>
                <a:ea typeface="微软雅黑" panose="020B0503020204020204" pitchFamily="34" charset="-122"/>
              </a:rPr>
              <a:t>年</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西安</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中华消化杂志</a:t>
            </a:r>
            <a:r>
              <a:rPr lang="en-US" altLang="zh-CN" sz="800" dirty="0">
                <a:latin typeface="微软雅黑" panose="020B0503020204020204" pitchFamily="34" charset="-122"/>
                <a:ea typeface="微软雅黑" panose="020B0503020204020204" pitchFamily="34" charset="-122"/>
              </a:rPr>
              <a:t>,2016,36(8):508-513.</a:t>
            </a:r>
            <a:endParaRPr lang="en-GB" altLang="zh-CN" sz="800" dirty="0">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r>
              <a:rPr lang="en-US" altLang="zh-CN" sz="800" dirty="0">
                <a:latin typeface="微软雅黑" panose="020B0503020204020204" pitchFamily="34" charset="-122"/>
                <a:ea typeface="微软雅黑" panose="020B0503020204020204" pitchFamily="34" charset="-122"/>
                <a:sym typeface="Arial" panose="020B0604020202020204" pitchFamily="34" charset="0"/>
              </a:rPr>
              <a:t>[4]</a:t>
            </a:r>
            <a:r>
              <a:rPr lang="zh-CN" altLang="en-US" sz="800" dirty="0">
                <a:latin typeface="微软雅黑" panose="020B0503020204020204" pitchFamily="34" charset="-122"/>
                <a:ea typeface="微软雅黑" panose="020B0503020204020204" pitchFamily="34" charset="-122"/>
                <a:sym typeface="Arial" panose="020B0604020202020204" pitchFamily="34" charset="0"/>
              </a:rPr>
              <a:t>中华医学会消化病学分会</a:t>
            </a:r>
            <a:r>
              <a:rPr lang="en-US" altLang="zh-CN" sz="800" dirty="0">
                <a:latin typeface="微软雅黑" panose="020B0503020204020204" pitchFamily="34" charset="-122"/>
                <a:ea typeface="微软雅黑" panose="020B0503020204020204" pitchFamily="34" charset="-122"/>
                <a:sym typeface="Arial" panose="020B0604020202020204" pitchFamily="34" charset="0"/>
              </a:rPr>
              <a:t>. 2020</a:t>
            </a:r>
            <a:r>
              <a:rPr lang="zh-CN" altLang="en-US" sz="800" dirty="0">
                <a:latin typeface="微软雅黑" panose="020B0503020204020204" pitchFamily="34" charset="-122"/>
                <a:ea typeface="微软雅黑" panose="020B0503020204020204" pitchFamily="34" charset="-122"/>
                <a:sym typeface="Arial" panose="020B0604020202020204" pitchFamily="34" charset="0"/>
              </a:rPr>
              <a:t>年中国胃食管反流病专家共识</a:t>
            </a:r>
            <a:r>
              <a:rPr lang="en-US" altLang="zh-CN" sz="800" dirty="0">
                <a:latin typeface="微软雅黑" panose="020B0503020204020204" pitchFamily="34" charset="-122"/>
                <a:ea typeface="微软雅黑" panose="020B0503020204020204" pitchFamily="34" charset="-122"/>
                <a:sym typeface="Arial" panose="020B0604020202020204" pitchFamily="34" charset="0"/>
              </a:rPr>
              <a:t>[</a:t>
            </a:r>
            <a:r>
              <a:rPr lang="en-GB" altLang="zh-CN" sz="800" dirty="0">
                <a:latin typeface="微软雅黑" panose="020B0503020204020204" pitchFamily="34" charset="-122"/>
                <a:ea typeface="微软雅黑" panose="020B0503020204020204" pitchFamily="34" charset="-122"/>
                <a:sym typeface="Arial" panose="020B0604020202020204" pitchFamily="34" charset="0"/>
              </a:rPr>
              <a:t>J]. </a:t>
            </a:r>
            <a:r>
              <a:rPr lang="zh-CN" altLang="en-US" sz="800" dirty="0">
                <a:latin typeface="微软雅黑" panose="020B0503020204020204" pitchFamily="34" charset="-122"/>
                <a:ea typeface="微软雅黑" panose="020B0503020204020204" pitchFamily="34" charset="-122"/>
                <a:sym typeface="Arial" panose="020B0604020202020204" pitchFamily="34" charset="0"/>
              </a:rPr>
              <a:t>中华消化杂志</a:t>
            </a:r>
            <a:r>
              <a:rPr lang="en-US" altLang="zh-CN" sz="800" dirty="0">
                <a:latin typeface="微软雅黑" panose="020B0503020204020204" pitchFamily="34" charset="-122"/>
                <a:ea typeface="微软雅黑" panose="020B0503020204020204" pitchFamily="34" charset="-122"/>
                <a:sym typeface="Arial" panose="020B0604020202020204" pitchFamily="34" charset="0"/>
              </a:rPr>
              <a:t>, 2020, 40(10</a:t>
            </a:r>
            <a:r>
              <a:rPr lang="en-US" altLang="zh-CN" sz="800" dirty="0">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):649-663.</a:t>
            </a:r>
            <a:endParaRPr lang="en-US" altLang="zh-CN" sz="800" dirty="0">
              <a:solidFill>
                <a:srgbClr val="21212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r>
              <a:rPr lang="en-US" altLang="zh-CN" sz="800" dirty="0">
                <a:latin typeface="微软雅黑" panose="020B0503020204020204" pitchFamily="34" charset="-122"/>
                <a:ea typeface="微软雅黑" panose="020B0503020204020204" pitchFamily="34" charset="-122"/>
                <a:sym typeface="Arial" panose="020B0604020202020204" pitchFamily="34" charset="0"/>
              </a:rPr>
              <a:t>[5] </a:t>
            </a:r>
            <a:r>
              <a:rPr lang="en-US" altLang="zh-CN" sz="800" dirty="0">
                <a:latin typeface="微软雅黑" panose="020B0503020204020204" pitchFamily="34" charset="-122"/>
                <a:ea typeface="微软雅黑" panose="020B0503020204020204" pitchFamily="34" charset="-122"/>
              </a:rPr>
              <a:t>Kun Wang, et al. Chinese Medical Journal, 2019, 132(13): 1516-1523.</a:t>
            </a:r>
            <a:endParaRPr lang="en-US" altLang="zh-CN" sz="8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p:nvGrpSpPr>
        <p:grpSpPr>
          <a:xfrm>
            <a:off x="192881" y="893"/>
            <a:ext cx="575915" cy="836495"/>
            <a:chOff x="841003" y="360040"/>
            <a:chExt cx="504056" cy="836712"/>
          </a:xfrm>
          <a:solidFill>
            <a:srgbClr val="2F5EB0"/>
          </a:soli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81" name="矩形 180"/>
          <p:cNvSpPr/>
          <p:nvPr/>
        </p:nvSpPr>
        <p:spPr>
          <a:xfrm flipH="1">
            <a:off x="-1" y="6524540"/>
            <a:ext cx="12192001" cy="360417"/>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标题 1"/>
          <p:cNvSpPr txBox="1"/>
          <p:nvPr/>
        </p:nvSpPr>
        <p:spPr>
          <a:xfrm>
            <a:off x="838200" y="365125"/>
            <a:ext cx="10515600" cy="548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rPr>
              <a:t>安全性</a:t>
            </a:r>
            <a:endPar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endParaRPr>
          </a:p>
        </p:txBody>
      </p:sp>
      <p:sp>
        <p:nvSpPr>
          <p:cNvPr id="7" name="内容占位符 2"/>
          <p:cNvSpPr txBox="1"/>
          <p:nvPr/>
        </p:nvSpPr>
        <p:spPr>
          <a:xfrm>
            <a:off x="391661" y="1057702"/>
            <a:ext cx="10972800" cy="3903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兰索拉唑碳酸氢钠胶囊 </a:t>
            </a:r>
            <a:r>
              <a:rPr lang="en-US" altLang="zh-CN" sz="2000" b="1" dirty="0">
                <a:solidFill>
                  <a:schemeClr val="accent5">
                    <a:lumMod val="75000"/>
                  </a:schemeClr>
                </a:solidFill>
                <a:latin typeface="微软雅黑" panose="020B0503020204020204" pitchFamily="34" charset="-122"/>
                <a:ea typeface="微软雅黑" panose="020B0503020204020204" pitchFamily="34" charset="-122"/>
              </a:rPr>
              <a:t>vs  </a:t>
            </a: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兰索拉唑肠溶胶囊的安全性未见明显差异，具有较好的安全性</a:t>
            </a:r>
            <a:endParaRPr lang="en-US" altLang="zh-CN" sz="2000" b="1" dirty="0">
              <a:solidFill>
                <a:srgbClr val="0070C0"/>
              </a:solidFill>
              <a:latin typeface="微软雅黑" panose="020B0503020204020204" pitchFamily="34" charset="-122"/>
              <a:ea typeface="微软雅黑" panose="020B0503020204020204" pitchFamily="34" charset="-122"/>
            </a:endParaRPr>
          </a:p>
          <a:p>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11" name="内容占位符 2"/>
          <p:cNvSpPr txBox="1"/>
          <p:nvPr/>
        </p:nvSpPr>
        <p:spPr>
          <a:xfrm>
            <a:off x="421480" y="6193790"/>
            <a:ext cx="10515600" cy="299085"/>
          </a:xfrm>
          <a:prstGeom prst="rect">
            <a:avLst/>
          </a:prstGeom>
        </p:spPr>
        <p:txBody>
          <a:bodyPr vert="horz" lIns="91440" tIns="45720" rIns="91440" bIns="45720" rtlCol="0">
            <a:normAutofit/>
          </a:bodyPr>
          <a:lstStyle>
            <a:lvl1pPr marL="252095" indent="-252095" algn="l" defTabSz="1219200" rtl="0" eaLnBrk="1" latinLnBrk="0" hangingPunct="1">
              <a:lnSpc>
                <a:spcPct val="150000"/>
              </a:lnSpc>
              <a:spcBef>
                <a:spcPts val="0"/>
              </a:spcBef>
              <a:buFont typeface="Arial" panose="020B0604020202020204" pitchFamily="34" charset="0"/>
              <a:buChar char="•"/>
              <a:defRPr sz="2800" b="1" kern="1200">
                <a:solidFill>
                  <a:schemeClr val="tx1"/>
                </a:solidFill>
                <a:latin typeface="+mn-lt"/>
                <a:ea typeface="微软雅黑" panose="020B0503020204020204" pitchFamily="34" charset="-122"/>
                <a:cs typeface="Times New Roman" panose="02020603050405020304" pitchFamily="18" charset="0"/>
              </a:defRPr>
            </a:lvl1pPr>
            <a:lvl2pPr marL="647700" indent="-252095" algn="l" defTabSz="12192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微软雅黑" panose="020B0503020204020204" pitchFamily="34" charset="-122"/>
                <a:cs typeface="Times New Roman" panose="02020603050405020304" pitchFamily="18" charset="0"/>
              </a:defRPr>
            </a:lvl2pPr>
            <a:lvl3pPr marL="935990" indent="-252095" algn="l" defTabSz="12192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微软雅黑" panose="020B0503020204020204" pitchFamily="34" charset="-122"/>
                <a:cs typeface="Times New Roman" panose="02020603050405020304" pitchFamily="18" charset="0"/>
              </a:defRPr>
            </a:lvl3pPr>
            <a:lvl4pPr marL="1224280" indent="-252095" algn="l" defTabSz="12192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微软雅黑" panose="020B0503020204020204" pitchFamily="34" charset="-122"/>
                <a:cs typeface="Times New Roman" panose="02020603050405020304" pitchFamily="18" charset="0"/>
              </a:defRPr>
            </a:lvl4pPr>
            <a:lvl5pPr marL="1548130" indent="-252095" algn="l" defTabSz="12192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微软雅黑" panose="020B0503020204020204" pitchFamily="34" charset="-122"/>
                <a:cs typeface="Times New Roman" panose="02020603050405020304" pitchFamily="18" charset="0"/>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buNone/>
            </a:pPr>
            <a:r>
              <a:rPr lang="en-GB" altLang="zh-CN" sz="800" b="0" dirty="0">
                <a:sym typeface="Arial" panose="020B0604020202020204" pitchFamily="34" charset="0"/>
              </a:rPr>
              <a:t>[1]</a:t>
            </a:r>
            <a:r>
              <a:rPr lang="zh-CN" altLang="en-US" sz="800" b="0" dirty="0"/>
              <a:t>信维宁</a:t>
            </a:r>
            <a:r>
              <a:rPr lang="en-US" altLang="zh-CN" sz="800" b="0" dirty="0"/>
              <a:t>-</a:t>
            </a:r>
            <a:r>
              <a:rPr lang="zh-CN" altLang="en-US" sz="800" b="0" dirty="0"/>
              <a:t>临床试验报告</a:t>
            </a:r>
            <a:r>
              <a:rPr lang="en-US" altLang="zh-CN" sz="800" b="0" dirty="0"/>
              <a:t>.</a:t>
            </a:r>
            <a:r>
              <a:rPr lang="en-GB" altLang="zh-CN" sz="800" dirty="0">
                <a:latin typeface="微软雅黑" panose="020B0503020204020204" pitchFamily="34" charset="-122"/>
                <a:ea typeface="微软雅黑" panose="020B0503020204020204" pitchFamily="34" charset="-122"/>
                <a:sym typeface="Arial" panose="020B0604020202020204" pitchFamily="34" charset="0"/>
              </a:rPr>
              <a:t> </a:t>
            </a:r>
            <a:r>
              <a:rPr lang="en-GB" altLang="zh-CN" sz="800" b="0" dirty="0">
                <a:sym typeface="Arial" panose="020B0604020202020204" pitchFamily="34" charset="0"/>
              </a:rPr>
              <a:t>[2]</a:t>
            </a:r>
            <a:r>
              <a:rPr lang="zh-CN" altLang="en-US" sz="800" b="0" dirty="0"/>
              <a:t>兰索拉唑碳酸氢钠胶囊</a:t>
            </a:r>
            <a:r>
              <a:rPr lang="en-US" altLang="zh-CN" sz="800" b="0" dirty="0"/>
              <a:t>(CXHS1900023)</a:t>
            </a:r>
            <a:r>
              <a:rPr lang="zh-CN" altLang="en-US" sz="800" b="0" dirty="0"/>
              <a:t>申请上市技术审评报告</a:t>
            </a:r>
            <a:r>
              <a:rPr lang="en-US" altLang="zh-CN" sz="800" b="0" dirty="0"/>
              <a:t>.</a:t>
            </a:r>
            <a:endParaRPr lang="en-US" altLang="zh-CN" sz="800" b="0" dirty="0"/>
          </a:p>
        </p:txBody>
      </p:sp>
      <p:sp>
        <p:nvSpPr>
          <p:cNvPr id="24" name="文本框 23"/>
          <p:cNvSpPr txBox="1"/>
          <p:nvPr/>
        </p:nvSpPr>
        <p:spPr>
          <a:xfrm>
            <a:off x="428157" y="1657880"/>
            <a:ext cx="11608129" cy="3901196"/>
          </a:xfrm>
          <a:prstGeom prst="rect">
            <a:avLst/>
          </a:prstGeom>
          <a:noFill/>
        </p:spPr>
        <p:txBody>
          <a:bodyPr wrap="square">
            <a:spAutoFit/>
          </a:bodyPr>
          <a:lstStyle/>
          <a:p>
            <a:pPr marL="285750" indent="-285750">
              <a:lnSpc>
                <a:spcPct val="150000"/>
              </a:lnSpc>
              <a:spcBef>
                <a:spcPts val="1000"/>
              </a:spcBef>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兰索拉唑碳酸氢钠胶囊在健康人群中的药代动力学研究：</a:t>
            </a:r>
            <a:endParaRPr lang="en-US" altLang="zh-CN" sz="1600" b="1" dirty="0">
              <a:latin typeface="微软雅黑" panose="020B0503020204020204" pitchFamily="34" charset="-122"/>
              <a:ea typeface="微软雅黑" panose="020B0503020204020204" pitchFamily="34" charset="-122"/>
            </a:endParaRPr>
          </a:p>
          <a:p>
            <a:pPr marL="285750" indent="-285750">
              <a:lnSpc>
                <a:spcPct val="150000"/>
              </a:lnSpc>
              <a:spcBef>
                <a:spcPts val="1000"/>
              </a:spcBef>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rPr>
              <a:t>本次临床试验共有 </a:t>
            </a:r>
            <a:r>
              <a:rPr lang="en-US" altLang="zh-CN" sz="1600" dirty="0">
                <a:latin typeface="微软雅黑" panose="020B0503020204020204" pitchFamily="34" charset="-122"/>
                <a:ea typeface="微软雅黑" panose="020B0503020204020204" pitchFamily="34" charset="-122"/>
              </a:rPr>
              <a:t>17 </a:t>
            </a:r>
            <a:r>
              <a:rPr lang="zh-CN" altLang="en-US" sz="1600" dirty="0">
                <a:latin typeface="微软雅黑" panose="020B0503020204020204" pitchFamily="34" charset="-122"/>
                <a:ea typeface="微软雅黑" panose="020B0503020204020204" pitchFamily="34" charset="-122"/>
              </a:rPr>
              <a:t>例受试者发生</a:t>
            </a:r>
            <a:r>
              <a:rPr lang="en-US" altLang="zh-CN" sz="1600" dirty="0">
                <a:latin typeface="微软雅黑" panose="020B0503020204020204" pitchFamily="34" charset="-122"/>
                <a:ea typeface="微软雅黑" panose="020B0503020204020204" pitchFamily="34" charset="-122"/>
              </a:rPr>
              <a:t>29 </a:t>
            </a:r>
            <a:r>
              <a:rPr lang="zh-CN" altLang="en-US" sz="1600" dirty="0">
                <a:latin typeface="微软雅黑" panose="020B0503020204020204" pitchFamily="34" charset="-122"/>
                <a:ea typeface="微软雅黑" panose="020B0503020204020204" pitchFamily="34" charset="-122"/>
              </a:rPr>
              <a:t>例次不良反应（兰索拉唑碳酸氢钠胶囊</a:t>
            </a:r>
            <a:r>
              <a:rPr lang="en-US" altLang="zh-CN" sz="1600" dirty="0">
                <a:latin typeface="微软雅黑" panose="020B0503020204020204" pitchFamily="34" charset="-122"/>
                <a:ea typeface="微软雅黑" panose="020B0503020204020204" pitchFamily="34" charset="-122"/>
              </a:rPr>
              <a:t>:10 </a:t>
            </a:r>
            <a:r>
              <a:rPr lang="zh-CN" altLang="en-US" sz="1600" dirty="0">
                <a:latin typeface="微软雅黑" panose="020B0503020204020204" pitchFamily="34" charset="-122"/>
                <a:ea typeface="微软雅黑" panose="020B0503020204020204" pitchFamily="34" charset="-122"/>
              </a:rPr>
              <a:t>例次 </a:t>
            </a:r>
            <a:r>
              <a:rPr lang="en-US" altLang="zh-CN" sz="1600" dirty="0">
                <a:latin typeface="微软雅黑" panose="020B0503020204020204" pitchFamily="34" charset="-122"/>
                <a:ea typeface="微软雅黑" panose="020B0503020204020204" pitchFamily="34" charset="-122"/>
              </a:rPr>
              <a:t>VS </a:t>
            </a:r>
            <a:r>
              <a:rPr lang="zh-CN" altLang="en-US" sz="1600" dirty="0">
                <a:latin typeface="微软雅黑" panose="020B0503020204020204" pitchFamily="34" charset="-122"/>
                <a:ea typeface="微软雅黑" panose="020B0503020204020204" pitchFamily="34" charset="-122"/>
              </a:rPr>
              <a:t>兰索拉唑肠溶胶囊</a:t>
            </a:r>
            <a:r>
              <a:rPr lang="en-US" altLang="zh-CN" sz="1600" dirty="0">
                <a:latin typeface="微软雅黑" panose="020B0503020204020204" pitchFamily="34" charset="-122"/>
                <a:ea typeface="微软雅黑" panose="020B0503020204020204" pitchFamily="34" charset="-122"/>
              </a:rPr>
              <a:t>:19 </a:t>
            </a:r>
            <a:r>
              <a:rPr lang="zh-CN" altLang="en-US" sz="1600" dirty="0">
                <a:latin typeface="微软雅黑" panose="020B0503020204020204" pitchFamily="34" charset="-122"/>
                <a:ea typeface="微软雅黑" panose="020B0503020204020204" pitchFamily="34" charset="-122"/>
              </a:rPr>
              <a:t>例次）</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spcBef>
                <a:spcPts val="1000"/>
              </a:spcBef>
              <a:buFont typeface="Wingdings" panose="05000000000000000000" pitchFamily="2" charset="2"/>
              <a:buChar char="ü"/>
            </a:pPr>
            <a:r>
              <a:rPr lang="en-US" altLang="zh-CN" sz="1600" dirty="0">
                <a:latin typeface="微软雅黑" panose="020B0503020204020204" pitchFamily="34" charset="-122"/>
                <a:ea typeface="微软雅黑" panose="020B0503020204020204" pitchFamily="34" charset="-122"/>
              </a:rPr>
              <a:t>29 </a:t>
            </a:r>
            <a:r>
              <a:rPr lang="zh-CN" altLang="en-US" sz="1600" dirty="0">
                <a:latin typeface="微软雅黑" panose="020B0503020204020204" pitchFamily="34" charset="-122"/>
                <a:ea typeface="微软雅黑" panose="020B0503020204020204" pitchFamily="34" charset="-122"/>
              </a:rPr>
              <a:t>例次不良反应</a:t>
            </a:r>
            <a:r>
              <a:rPr lang="zh-CN" altLang="en-US" sz="1600" b="1" dirty="0">
                <a:solidFill>
                  <a:srgbClr val="C00000"/>
                </a:solidFill>
                <a:latin typeface="微软雅黑" panose="020B0503020204020204" pitchFamily="34" charset="-122"/>
                <a:ea typeface="微软雅黑" panose="020B0503020204020204" pitchFamily="34" charset="-122"/>
              </a:rPr>
              <a:t>严重程度均为轻度</a:t>
            </a:r>
            <a:r>
              <a:rPr lang="zh-CN" altLang="en-US" sz="1600" dirty="0">
                <a:latin typeface="微软雅黑" panose="020B0503020204020204" pitchFamily="34" charset="-122"/>
                <a:ea typeface="微软雅黑" panose="020B0503020204020204" pitchFamily="34" charset="-122"/>
              </a:rPr>
              <a:t>；其中</a:t>
            </a:r>
            <a:r>
              <a:rPr lang="en-US" altLang="zh-CN" sz="1600" dirty="0">
                <a:latin typeface="微软雅黑" panose="020B0503020204020204" pitchFamily="34" charset="-122"/>
                <a:ea typeface="微软雅黑" panose="020B0503020204020204" pitchFamily="34" charset="-122"/>
              </a:rPr>
              <a:t>24 </a:t>
            </a:r>
            <a:r>
              <a:rPr lang="zh-CN" altLang="en-US" sz="1600" dirty="0">
                <a:latin typeface="微软雅黑" panose="020B0503020204020204" pitchFamily="34" charset="-122"/>
                <a:ea typeface="微软雅黑" panose="020B0503020204020204" pitchFamily="34" charset="-122"/>
              </a:rPr>
              <a:t>例次不良反应的转归为恢复</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spcBef>
                <a:spcPts val="1000"/>
              </a:spcBef>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兰索拉唑碳酸氢钠胶囊药代</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药效动力学研究：</a:t>
            </a:r>
            <a:endParaRPr lang="en-US" altLang="zh-CN" sz="1600" b="1" dirty="0">
              <a:latin typeface="微软雅黑" panose="020B0503020204020204" pitchFamily="34" charset="-122"/>
              <a:ea typeface="微软雅黑" panose="020B0503020204020204" pitchFamily="34" charset="-122"/>
            </a:endParaRPr>
          </a:p>
          <a:p>
            <a:pPr marL="285750" indent="-285750">
              <a:lnSpc>
                <a:spcPct val="150000"/>
              </a:lnSpc>
              <a:spcBef>
                <a:spcPts val="1000"/>
              </a:spcBef>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rPr>
              <a:t>本次临床试验共有 </a:t>
            </a:r>
            <a:r>
              <a:rPr lang="en-US" altLang="zh-CN" sz="1600" dirty="0">
                <a:latin typeface="微软雅黑" panose="020B0503020204020204" pitchFamily="34" charset="-122"/>
                <a:ea typeface="微软雅黑" panose="020B0503020204020204" pitchFamily="34" charset="-122"/>
              </a:rPr>
              <a:t>7 </a:t>
            </a:r>
            <a:r>
              <a:rPr lang="zh-CN" altLang="en-US" sz="1600" dirty="0">
                <a:latin typeface="微软雅黑" panose="020B0503020204020204" pitchFamily="34" charset="-122"/>
                <a:ea typeface="微软雅黑" panose="020B0503020204020204" pitchFamily="34" charset="-122"/>
              </a:rPr>
              <a:t>例受试者发生</a:t>
            </a:r>
            <a:r>
              <a:rPr lang="en-US" altLang="zh-CN" sz="1600" dirty="0">
                <a:latin typeface="微软雅黑" panose="020B0503020204020204" pitchFamily="34" charset="-122"/>
                <a:ea typeface="微软雅黑" panose="020B0503020204020204" pitchFamily="34" charset="-122"/>
              </a:rPr>
              <a:t>11 </a:t>
            </a:r>
            <a:r>
              <a:rPr lang="zh-CN" altLang="en-US" sz="1600" dirty="0">
                <a:latin typeface="微软雅黑" panose="020B0503020204020204" pitchFamily="34" charset="-122"/>
                <a:ea typeface="微软雅黑" panose="020B0503020204020204" pitchFamily="34" charset="-122"/>
              </a:rPr>
              <a:t>例次不良反应（兰索拉唑碳酸氢钠胶囊</a:t>
            </a:r>
            <a:r>
              <a:rPr lang="en-US" altLang="zh-CN" sz="1600" dirty="0">
                <a:latin typeface="微软雅黑" panose="020B0503020204020204" pitchFamily="34" charset="-122"/>
                <a:ea typeface="微软雅黑" panose="020B0503020204020204" pitchFamily="34" charset="-122"/>
              </a:rPr>
              <a:t>:7 </a:t>
            </a:r>
            <a:r>
              <a:rPr lang="zh-CN" altLang="en-US" sz="1600" dirty="0">
                <a:latin typeface="微软雅黑" panose="020B0503020204020204" pitchFamily="34" charset="-122"/>
                <a:ea typeface="微软雅黑" panose="020B0503020204020204" pitchFamily="34" charset="-122"/>
              </a:rPr>
              <a:t>例次 </a:t>
            </a:r>
            <a:r>
              <a:rPr lang="en-US" altLang="zh-CN" sz="1600" dirty="0">
                <a:latin typeface="微软雅黑" panose="020B0503020204020204" pitchFamily="34" charset="-122"/>
                <a:ea typeface="微软雅黑" panose="020B0503020204020204" pitchFamily="34" charset="-122"/>
              </a:rPr>
              <a:t>VS </a:t>
            </a:r>
            <a:r>
              <a:rPr lang="zh-CN" altLang="en-US" sz="1600" dirty="0">
                <a:latin typeface="微软雅黑" panose="020B0503020204020204" pitchFamily="34" charset="-122"/>
                <a:ea typeface="微软雅黑" panose="020B0503020204020204" pitchFamily="34" charset="-122"/>
              </a:rPr>
              <a:t>兰索拉唑肠溶胶囊</a:t>
            </a:r>
            <a:r>
              <a:rPr lang="en-US" altLang="zh-CN" sz="1600" dirty="0">
                <a:latin typeface="微软雅黑" panose="020B0503020204020204" pitchFamily="34" charset="-122"/>
                <a:ea typeface="微软雅黑" panose="020B0503020204020204" pitchFamily="34" charset="-122"/>
              </a:rPr>
              <a:t>:4 </a:t>
            </a:r>
            <a:r>
              <a:rPr lang="zh-CN" altLang="en-US" sz="1600" dirty="0">
                <a:latin typeface="微软雅黑" panose="020B0503020204020204" pitchFamily="34" charset="-122"/>
                <a:ea typeface="微软雅黑" panose="020B0503020204020204" pitchFamily="34" charset="-122"/>
              </a:rPr>
              <a:t>例次）</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spcBef>
                <a:spcPts val="1000"/>
              </a:spcBef>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rPr>
              <a:t>所有不良反应</a:t>
            </a:r>
            <a:r>
              <a:rPr lang="zh-CN" altLang="en-US" sz="1600" b="1" dirty="0">
                <a:solidFill>
                  <a:srgbClr val="C00000"/>
                </a:solidFill>
                <a:latin typeface="微软雅黑" panose="020B0503020204020204" pitchFamily="34" charset="-122"/>
                <a:ea typeface="微软雅黑" panose="020B0503020204020204" pitchFamily="34" charset="-122"/>
              </a:rPr>
              <a:t>严重程度均为轻度</a:t>
            </a:r>
            <a:r>
              <a:rPr lang="zh-CN" altLang="en-US" sz="1600" dirty="0">
                <a:latin typeface="微软雅黑" panose="020B0503020204020204" pitchFamily="34" charset="-122"/>
                <a:ea typeface="微软雅黑" panose="020B0503020204020204" pitchFamily="34" charset="-122"/>
              </a:rPr>
              <a:t>；其中</a:t>
            </a:r>
            <a:r>
              <a:rPr lang="en-US" altLang="zh-CN" sz="1600" dirty="0">
                <a:latin typeface="微软雅黑" panose="020B0503020204020204" pitchFamily="34" charset="-122"/>
                <a:ea typeface="微软雅黑" panose="020B0503020204020204" pitchFamily="34" charset="-122"/>
              </a:rPr>
              <a:t>4 </a:t>
            </a:r>
            <a:r>
              <a:rPr lang="zh-CN" altLang="en-US" sz="1600" dirty="0">
                <a:latin typeface="微软雅黑" panose="020B0503020204020204" pitchFamily="34" charset="-122"/>
                <a:ea typeface="微软雅黑" panose="020B0503020204020204" pitchFamily="34" charset="-122"/>
              </a:rPr>
              <a:t>例次不良反应的转归为恢复</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spcBef>
                <a:spcPts val="1000"/>
              </a:spcBef>
              <a:buFont typeface="Arial" panose="020B0604020202020204" pitchFamily="34" charset="0"/>
              <a:buChar char="•"/>
            </a:pPr>
            <a:r>
              <a:rPr lang="en-US" altLang="zh-CN" sz="1600" b="1" dirty="0">
                <a:latin typeface="微软雅黑" panose="020B0503020204020204" pitchFamily="34" charset="-122"/>
                <a:ea typeface="微软雅黑" panose="020B0503020204020204" pitchFamily="34" charset="-122"/>
              </a:rPr>
              <a:t>2023</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3</a:t>
            </a:r>
            <a:r>
              <a:rPr lang="zh-CN" altLang="en-US" sz="1600" b="1" dirty="0">
                <a:latin typeface="微软雅黑" panose="020B0503020204020204" pitchFamily="34" charset="-122"/>
                <a:ea typeface="微软雅黑" panose="020B0503020204020204" pitchFamily="34" charset="-122"/>
              </a:rPr>
              <a:t>月国家药品监督管理局药品审评中心</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兰索拉唑碳酸氢钠胶囊</a:t>
            </a:r>
            <a:r>
              <a:rPr lang="en-US" altLang="zh-CN" sz="1600" b="1" dirty="0">
                <a:latin typeface="微软雅黑" panose="020B0503020204020204" pitchFamily="34" charset="-122"/>
                <a:ea typeface="微软雅黑" panose="020B0503020204020204" pitchFamily="34" charset="-122"/>
              </a:rPr>
              <a:t>(CXHS1900023)</a:t>
            </a:r>
            <a:r>
              <a:rPr lang="zh-CN" altLang="en-US" sz="1600" b="1" dirty="0">
                <a:latin typeface="微软雅黑" panose="020B0503020204020204" pitchFamily="34" charset="-122"/>
                <a:ea typeface="微软雅黑" panose="020B0503020204020204" pitchFamily="34" charset="-122"/>
              </a:rPr>
              <a:t>申请上市技术审评报告：</a:t>
            </a:r>
            <a:endParaRPr lang="en-US" altLang="zh-CN" sz="1600" b="1" dirty="0">
              <a:latin typeface="微软雅黑" panose="020B0503020204020204" pitchFamily="34" charset="-122"/>
              <a:ea typeface="微软雅黑" panose="020B0503020204020204" pitchFamily="34" charset="-122"/>
            </a:endParaRPr>
          </a:p>
          <a:p>
            <a:pPr marL="285750" indent="-285750">
              <a:lnSpc>
                <a:spcPct val="150000"/>
              </a:lnSpc>
              <a:spcBef>
                <a:spcPts val="1000"/>
              </a:spcBef>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rPr>
              <a:t>提交的药代动力学和药效学研究中，未报告严重不良反应或死亡，</a:t>
            </a:r>
            <a:r>
              <a:rPr lang="zh-CN" altLang="en-US" sz="1600" b="1" dirty="0">
                <a:solidFill>
                  <a:srgbClr val="C00000"/>
                </a:solidFill>
                <a:latin typeface="微软雅黑" panose="020B0503020204020204" pitchFamily="34" charset="-122"/>
                <a:ea typeface="微软雅黑" panose="020B0503020204020204" pitchFamily="34" charset="-122"/>
              </a:rPr>
              <a:t>所有不良反应均为轻度，结果未提示新的重要安全性问题</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5637278" y="2110410"/>
            <a:ext cx="5835787" cy="2873788"/>
          </a:xfrm>
          <a:prstGeom prst="rect">
            <a:avLst/>
          </a:prstGeom>
        </p:spPr>
      </p:pic>
      <p:sp>
        <p:nvSpPr>
          <p:cNvPr id="2" name="矩形 1"/>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p:nvGrpSpPr>
        <p:grpSpPr>
          <a:xfrm>
            <a:off x="192881" y="893"/>
            <a:ext cx="575915" cy="836495"/>
            <a:chOff x="841003" y="360040"/>
            <a:chExt cx="504056" cy="836712"/>
          </a:xfrm>
          <a:solidFill>
            <a:srgbClr val="2F5EB0"/>
          </a:soli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81" name="矩形 180"/>
          <p:cNvSpPr/>
          <p:nvPr/>
        </p:nvSpPr>
        <p:spPr>
          <a:xfrm flipH="1">
            <a:off x="-1" y="6524540"/>
            <a:ext cx="12192001" cy="360417"/>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dirty="0">
              <a:latin typeface="微软雅黑" panose="020B0503020204020204" pitchFamily="34" charset="-122"/>
              <a:ea typeface="微软雅黑" panose="020B0503020204020204" pitchFamily="34" charset="-122"/>
            </a:endParaRPr>
          </a:p>
        </p:txBody>
      </p:sp>
      <p:sp>
        <p:nvSpPr>
          <p:cNvPr id="6" name="标题 1"/>
          <p:cNvSpPr txBox="1"/>
          <p:nvPr/>
        </p:nvSpPr>
        <p:spPr>
          <a:xfrm>
            <a:off x="838200" y="365125"/>
            <a:ext cx="10515600" cy="548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rPr>
              <a:t>有效性</a:t>
            </a:r>
            <a:endPar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endParaRPr>
          </a:p>
        </p:txBody>
      </p:sp>
      <p:sp>
        <p:nvSpPr>
          <p:cNvPr id="8" name="标题 1"/>
          <p:cNvSpPr txBox="1"/>
          <p:nvPr/>
        </p:nvSpPr>
        <p:spPr>
          <a:xfrm>
            <a:off x="559908" y="749096"/>
            <a:ext cx="11098692" cy="858033"/>
          </a:xfrm>
          <a:prstGeom prst="rect">
            <a:avLst/>
          </a:prstGeom>
        </p:spPr>
        <p:txBody>
          <a:bodyPr vert="horz" lIns="91440" tIns="45720" rIns="91440" bIns="45720" rtlCol="0" anchor="ctr">
            <a:normAutofit fontScale="97500"/>
          </a:bodyPr>
          <a:lstStyle>
            <a:lvl1pPr algn="l" defTabSz="1219200" rtl="0" eaLnBrk="1" latinLnBrk="0" hangingPunct="1">
              <a:spcBef>
                <a:spcPct val="0"/>
              </a:spcBef>
              <a:buNone/>
              <a:defRPr sz="3600" b="1" kern="1200">
                <a:solidFill>
                  <a:srgbClr val="0070C0"/>
                </a:solidFill>
                <a:latin typeface="微软雅黑" panose="020B0503020204020204" pitchFamily="34" charset="-122"/>
                <a:ea typeface="微软雅黑" panose="020B0503020204020204" pitchFamily="34" charset="-122"/>
                <a:cs typeface="+mj-cs"/>
              </a:defRPr>
            </a:lvl1pPr>
          </a:lstStyle>
          <a:p>
            <a:pPr marL="342900" indent="-342900">
              <a:buFont typeface="Wingdings" panose="05000000000000000000" pitchFamily="2" charset="2"/>
              <a:buChar char="Ø"/>
            </a:pPr>
            <a:r>
              <a:rPr lang="zh-CN" altLang="en-US" sz="2000" dirty="0">
                <a:solidFill>
                  <a:schemeClr val="accent5">
                    <a:lumMod val="75000"/>
                  </a:schemeClr>
                </a:solidFill>
                <a:latin typeface="+mn-lt"/>
                <a:cs typeface="Times New Roman" panose="02020603050405020304" pitchFamily="18" charset="0"/>
              </a:rPr>
              <a:t>相较于兰索拉唑肠溶胶囊，兰索拉唑碳酸氢钠胶囊可在更短的时间（</a:t>
            </a:r>
            <a:r>
              <a:rPr lang="en-US" altLang="zh-CN" sz="2000" dirty="0">
                <a:solidFill>
                  <a:schemeClr val="accent5">
                    <a:lumMod val="75000"/>
                  </a:schemeClr>
                </a:solidFill>
                <a:latin typeface="+mn-lt"/>
                <a:cs typeface="Times New Roman" panose="02020603050405020304" pitchFamily="18" charset="0"/>
              </a:rPr>
              <a:t>0.495</a:t>
            </a:r>
            <a:r>
              <a:rPr lang="en-GB" altLang="zh-CN" sz="2000" dirty="0">
                <a:solidFill>
                  <a:schemeClr val="accent5">
                    <a:lumMod val="75000"/>
                  </a:schemeClr>
                </a:solidFill>
                <a:latin typeface="+mn-lt"/>
                <a:cs typeface="Times New Roman" panose="02020603050405020304" pitchFamily="18" charset="0"/>
              </a:rPr>
              <a:t>h</a:t>
            </a:r>
            <a:r>
              <a:rPr lang="zh-CN" altLang="en-GB" sz="2000" dirty="0">
                <a:solidFill>
                  <a:schemeClr val="accent5">
                    <a:lumMod val="75000"/>
                  </a:schemeClr>
                </a:solidFill>
                <a:latin typeface="+mn-lt"/>
                <a:cs typeface="Times New Roman" panose="02020603050405020304" pitchFamily="18" charset="0"/>
              </a:rPr>
              <a:t>）</a:t>
            </a:r>
            <a:r>
              <a:rPr lang="zh-CN" altLang="en-US" sz="2000" dirty="0">
                <a:solidFill>
                  <a:schemeClr val="accent5">
                    <a:lumMod val="75000"/>
                  </a:schemeClr>
                </a:solidFill>
                <a:latin typeface="+mn-lt"/>
                <a:cs typeface="Times New Roman" panose="02020603050405020304" pitchFamily="18" charset="0"/>
              </a:rPr>
              <a:t>到达更高的血药浓度峰值，起效更快</a:t>
            </a:r>
            <a:endParaRPr lang="zh-CN" altLang="en-US" sz="2000" dirty="0">
              <a:solidFill>
                <a:schemeClr val="accent5">
                  <a:lumMod val="75000"/>
                </a:schemeClr>
              </a:solidFill>
              <a:latin typeface="+mn-lt"/>
              <a:cs typeface="Times New Roman" panose="02020603050405020304" pitchFamily="18" charset="0"/>
            </a:endParaRPr>
          </a:p>
        </p:txBody>
      </p:sp>
      <p:pic>
        <p:nvPicPr>
          <p:cNvPr id="9" name="图片 8" descr="表格&#10;&#10;描述已自动生成"/>
          <p:cNvPicPr>
            <a:picLocks noChangeAspect="1"/>
          </p:cNvPicPr>
          <p:nvPr/>
        </p:nvPicPr>
        <p:blipFill>
          <a:blip r:embed="rId2"/>
          <a:stretch>
            <a:fillRect/>
          </a:stretch>
        </p:blipFill>
        <p:spPr>
          <a:xfrm>
            <a:off x="1111976" y="1859901"/>
            <a:ext cx="4525302" cy="3124297"/>
          </a:xfrm>
          <a:prstGeom prst="rect">
            <a:avLst/>
          </a:prstGeom>
        </p:spPr>
      </p:pic>
      <p:sp>
        <p:nvSpPr>
          <p:cNvPr id="10" name="矩形 9"/>
          <p:cNvSpPr/>
          <p:nvPr/>
        </p:nvSpPr>
        <p:spPr>
          <a:xfrm>
            <a:off x="1102038" y="2793846"/>
            <a:ext cx="4330374" cy="4098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p:cNvSpPr txBox="1"/>
          <p:nvPr/>
        </p:nvSpPr>
        <p:spPr>
          <a:xfrm>
            <a:off x="957465" y="5392476"/>
            <a:ext cx="10515600" cy="954107"/>
          </a:xfrm>
          <a:prstGeom prst="rect">
            <a:avLst/>
          </a:prstGeom>
          <a:noFill/>
        </p:spPr>
        <p:txBody>
          <a:bodyPr wrap="square">
            <a:spAutoFit/>
          </a:bodyPr>
          <a:lstStyle/>
          <a:p>
            <a:pPr algn="just">
              <a:spcAft>
                <a:spcPts val="600"/>
              </a:spcAft>
            </a:pP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一项随机入组</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30</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例健康受试者的药代动力学研究，采用交叉设计，以兰索拉唑碳酸氢钠胶囊（规格：每粒含兰索拉唑</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30mg</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和碳酸氢钠</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1100mg</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为</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受试制剂</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以武田生产的兰索拉唑肠溶胶囊（规格</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30mg</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）为对照</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药品</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，空腹单次给药。</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研究结果：</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兰索拉唑碳酸氢钠胶囊相较于兰索拉唑肠溶胶囊</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err="1">
                <a:latin typeface="微软雅黑" panose="020B0503020204020204" pitchFamily="34" charset="-122"/>
                <a:ea typeface="微软雅黑" panose="020B0503020204020204" pitchFamily="34" charset="-122"/>
                <a:cs typeface="Times New Roman" panose="02020603050405020304" pitchFamily="18" charset="0"/>
              </a:rPr>
              <a:t>T</a:t>
            </a:r>
            <a:r>
              <a:rPr lang="en-US" altLang="zh-CN" sz="1400" kern="100" baseline="-25000" dirty="0" err="1">
                <a:latin typeface="微软雅黑" panose="020B0503020204020204" pitchFamily="34" charset="-122"/>
                <a:ea typeface="微软雅黑" panose="020B0503020204020204" pitchFamily="34" charset="-122"/>
                <a:cs typeface="Times New Roman" panose="02020603050405020304" pitchFamily="18" charset="0"/>
              </a:rPr>
              <a:t>max</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 2.49h</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err="1">
                <a:latin typeface="微软雅黑" panose="020B0503020204020204" pitchFamily="34" charset="-122"/>
                <a:ea typeface="微软雅黑" panose="020B0503020204020204" pitchFamily="34" charset="-122"/>
                <a:cs typeface="Times New Roman" panose="02020603050405020304" pitchFamily="18" charset="0"/>
              </a:rPr>
              <a:t>C</a:t>
            </a:r>
            <a:r>
              <a:rPr lang="en-US" altLang="zh-CN" sz="1400" kern="100" baseline="-25000" dirty="0" err="1">
                <a:latin typeface="微软雅黑" panose="020B0503020204020204" pitchFamily="34" charset="-122"/>
                <a:ea typeface="微软雅黑" panose="020B0503020204020204" pitchFamily="34" charset="-122"/>
                <a:cs typeface="Times New Roman" panose="02020603050405020304" pitchFamily="18" charset="0"/>
              </a:rPr>
              <a:t>max</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 989ng/mL</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可在</a:t>
            </a:r>
            <a:r>
              <a:rPr lang="zh-CN" altLang="zh-CN" sz="1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更短的时间</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err="1">
                <a:latin typeface="微软雅黑" panose="020B0503020204020204" pitchFamily="34" charset="-122"/>
                <a:ea typeface="微软雅黑" panose="020B0503020204020204" pitchFamily="34" charset="-122"/>
                <a:cs typeface="Times New Roman" panose="02020603050405020304" pitchFamily="18" charset="0"/>
              </a:rPr>
              <a:t>T</a:t>
            </a:r>
            <a:r>
              <a:rPr lang="en-US" altLang="zh-CN" sz="1400" kern="100" baseline="-25000" dirty="0" err="1">
                <a:latin typeface="微软雅黑" panose="020B0503020204020204" pitchFamily="34" charset="-122"/>
                <a:ea typeface="微软雅黑" panose="020B0503020204020204" pitchFamily="34" charset="-122"/>
                <a:cs typeface="Times New Roman" panose="02020603050405020304" pitchFamily="18" charset="0"/>
              </a:rPr>
              <a:t>max</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 0.495h</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到达</a:t>
            </a:r>
            <a:r>
              <a:rPr lang="zh-CN" altLang="zh-CN" sz="1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更高的血药浓度峰值</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400" kern="100" dirty="0" err="1">
                <a:latin typeface="微软雅黑" panose="020B0503020204020204" pitchFamily="34" charset="-122"/>
                <a:ea typeface="微软雅黑" panose="020B0503020204020204" pitchFamily="34" charset="-122"/>
                <a:cs typeface="Times New Roman" panose="02020603050405020304" pitchFamily="18" charset="0"/>
              </a:rPr>
              <a:t>C</a:t>
            </a:r>
            <a:r>
              <a:rPr lang="en-US" altLang="zh-CN" sz="1400" kern="100" baseline="-25000" dirty="0" err="1">
                <a:latin typeface="微软雅黑" panose="020B0503020204020204" pitchFamily="34" charset="-122"/>
                <a:ea typeface="微软雅黑" panose="020B0503020204020204" pitchFamily="34" charset="-122"/>
                <a:cs typeface="Times New Roman" panose="02020603050405020304" pitchFamily="18" charset="0"/>
              </a:rPr>
              <a:t>max</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 1510ng/mL </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起效更快</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，有助于患者快速缓解症状</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内容占位符 2"/>
          <p:cNvSpPr txBox="1"/>
          <p:nvPr/>
        </p:nvSpPr>
        <p:spPr>
          <a:xfrm>
            <a:off x="952598" y="6285504"/>
            <a:ext cx="10515600" cy="299085"/>
          </a:xfrm>
          <a:prstGeom prst="rect">
            <a:avLst/>
          </a:prstGeom>
        </p:spPr>
        <p:txBody>
          <a:bodyPr vert="horz" lIns="91440" tIns="45720" rIns="91440" bIns="45720" rtlCol="0">
            <a:normAutofit/>
          </a:bodyPr>
          <a:lstStyle>
            <a:lvl1pPr marL="252095" indent="-252095" algn="l" defTabSz="1219200" rtl="0" eaLnBrk="1" latinLnBrk="0" hangingPunct="1">
              <a:lnSpc>
                <a:spcPct val="150000"/>
              </a:lnSpc>
              <a:spcBef>
                <a:spcPts val="0"/>
              </a:spcBef>
              <a:buFont typeface="Arial" panose="020B0604020202020204" pitchFamily="34" charset="0"/>
              <a:buChar char="•"/>
              <a:defRPr sz="2800" b="1" kern="1200">
                <a:solidFill>
                  <a:schemeClr val="tx1"/>
                </a:solidFill>
                <a:latin typeface="+mn-lt"/>
                <a:ea typeface="微软雅黑" panose="020B0503020204020204" pitchFamily="34" charset="-122"/>
                <a:cs typeface="Times New Roman" panose="02020603050405020304" pitchFamily="18" charset="0"/>
              </a:defRPr>
            </a:lvl1pPr>
            <a:lvl2pPr marL="647700" indent="-252095" algn="l" defTabSz="12192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微软雅黑" panose="020B0503020204020204" pitchFamily="34" charset="-122"/>
                <a:cs typeface="Times New Roman" panose="02020603050405020304" pitchFamily="18" charset="0"/>
              </a:defRPr>
            </a:lvl2pPr>
            <a:lvl3pPr marL="935990" indent="-252095" algn="l" defTabSz="12192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微软雅黑" panose="020B0503020204020204" pitchFamily="34" charset="-122"/>
                <a:cs typeface="Times New Roman" panose="02020603050405020304" pitchFamily="18" charset="0"/>
              </a:defRPr>
            </a:lvl3pPr>
            <a:lvl4pPr marL="1224280" indent="-252095" algn="l" defTabSz="12192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微软雅黑" panose="020B0503020204020204" pitchFamily="34" charset="-122"/>
                <a:cs typeface="Times New Roman" panose="02020603050405020304" pitchFamily="18" charset="0"/>
              </a:defRPr>
            </a:lvl4pPr>
            <a:lvl5pPr marL="1548130" indent="-252095" algn="l" defTabSz="12192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微软雅黑" panose="020B0503020204020204" pitchFamily="34" charset="-122"/>
                <a:cs typeface="Times New Roman" panose="02020603050405020304" pitchFamily="18" charset="0"/>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buNone/>
            </a:pPr>
            <a:r>
              <a:rPr lang="en-GB" altLang="zh-CN" sz="800" b="0" dirty="0">
                <a:sym typeface="Arial" panose="020B0604020202020204" pitchFamily="34" charset="0"/>
              </a:rPr>
              <a:t>[1]</a:t>
            </a:r>
            <a:r>
              <a:rPr lang="zh-CN" altLang="en-US" sz="800" b="0" dirty="0"/>
              <a:t>信维宁</a:t>
            </a:r>
            <a:r>
              <a:rPr lang="en-US" altLang="zh-CN" sz="800" b="0" dirty="0"/>
              <a:t>-</a:t>
            </a:r>
            <a:r>
              <a:rPr lang="zh-CN" altLang="en-US" sz="800" b="0" dirty="0"/>
              <a:t>临床试验报告</a:t>
            </a:r>
            <a:r>
              <a:rPr lang="en-US" altLang="zh-CN" sz="800" b="0" dirty="0"/>
              <a:t>.</a:t>
            </a:r>
            <a:r>
              <a:rPr lang="en-GB" altLang="zh-CN" sz="800" dirty="0">
                <a:latin typeface="微软雅黑" panose="020B0503020204020204" pitchFamily="34" charset="-122"/>
                <a:ea typeface="微软雅黑" panose="020B0503020204020204" pitchFamily="34" charset="-122"/>
                <a:sym typeface="Arial" panose="020B0604020202020204" pitchFamily="34" charset="0"/>
              </a:rPr>
              <a:t> </a:t>
            </a:r>
            <a:endParaRPr lang="en-US" altLang="zh-CN" sz="800" b="0" dirty="0"/>
          </a:p>
        </p:txBody>
      </p:sp>
      <p:cxnSp>
        <p:nvCxnSpPr>
          <p:cNvPr id="17" name="直接连接符 16"/>
          <p:cNvCxnSpPr/>
          <p:nvPr/>
        </p:nvCxnSpPr>
        <p:spPr>
          <a:xfrm>
            <a:off x="8060639" y="2726632"/>
            <a:ext cx="540000" cy="0"/>
          </a:xfrm>
          <a:prstGeom prst="line">
            <a:avLst/>
          </a:prstGeom>
          <a:ln w="19050"/>
        </p:spPr>
        <p:style>
          <a:lnRef idx="1">
            <a:schemeClr val="dk1"/>
          </a:lnRef>
          <a:fillRef idx="0">
            <a:schemeClr val="dk1"/>
          </a:fillRef>
          <a:effectRef idx="0">
            <a:schemeClr val="dk1"/>
          </a:effectRef>
          <a:fontRef idx="minor">
            <a:schemeClr val="tx1"/>
          </a:fontRef>
        </p:style>
      </p:cxnSp>
      <p:sp>
        <p:nvSpPr>
          <p:cNvPr id="18" name="流程图: 接点 17"/>
          <p:cNvSpPr/>
          <p:nvPr/>
        </p:nvSpPr>
        <p:spPr>
          <a:xfrm>
            <a:off x="8274993" y="2660710"/>
            <a:ext cx="108000" cy="108000"/>
          </a:xfrm>
          <a:prstGeom prst="flowChartConnector">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9" name="文本框 18"/>
          <p:cNvSpPr txBox="1"/>
          <p:nvPr/>
        </p:nvSpPr>
        <p:spPr>
          <a:xfrm>
            <a:off x="8663178" y="2557666"/>
            <a:ext cx="3233965"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受试制剂兰索拉唑碳酸氢钠胶囊</a:t>
            </a:r>
            <a:endParaRPr lang="zh-CN" altLang="en-US" sz="1400" dirty="0">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8054014" y="3117570"/>
            <a:ext cx="540000" cy="0"/>
          </a:xfrm>
          <a:prstGeom prst="line">
            <a:avLst/>
          </a:prstGeom>
          <a:ln w="19050"/>
        </p:spPr>
        <p:style>
          <a:lnRef idx="1">
            <a:schemeClr val="dk1"/>
          </a:lnRef>
          <a:fillRef idx="0">
            <a:schemeClr val="dk1"/>
          </a:fillRef>
          <a:effectRef idx="0">
            <a:schemeClr val="dk1"/>
          </a:effectRef>
          <a:fontRef idx="minor">
            <a:schemeClr val="tx1"/>
          </a:fontRef>
        </p:style>
      </p:cxnSp>
      <p:sp>
        <p:nvSpPr>
          <p:cNvPr id="22" name="流程图: 接点 21"/>
          <p:cNvSpPr/>
          <p:nvPr/>
        </p:nvSpPr>
        <p:spPr>
          <a:xfrm>
            <a:off x="8280192" y="3057934"/>
            <a:ext cx="108000" cy="108000"/>
          </a:xfrm>
          <a:prstGeom prst="flowChartConnector">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3" name="文本框 22"/>
          <p:cNvSpPr txBox="1"/>
          <p:nvPr/>
        </p:nvSpPr>
        <p:spPr>
          <a:xfrm>
            <a:off x="8656553" y="2948604"/>
            <a:ext cx="3233965"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对照药品兰索拉唑肠溶胶囊</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p:nvGrpSpPr>
        <p:grpSpPr>
          <a:xfrm>
            <a:off x="192881" y="893"/>
            <a:ext cx="575915" cy="836495"/>
            <a:chOff x="841003" y="360040"/>
            <a:chExt cx="504056" cy="836712"/>
          </a:xfrm>
          <a:solidFill>
            <a:srgbClr val="2F5EB0"/>
          </a:soli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81" name="矩形 180"/>
          <p:cNvSpPr/>
          <p:nvPr/>
        </p:nvSpPr>
        <p:spPr>
          <a:xfrm flipH="1">
            <a:off x="-1" y="6524540"/>
            <a:ext cx="12192001" cy="360417"/>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dirty="0">
              <a:latin typeface="微软雅黑" panose="020B0503020204020204" pitchFamily="34" charset="-122"/>
              <a:ea typeface="微软雅黑" panose="020B0503020204020204" pitchFamily="34" charset="-122"/>
            </a:endParaRPr>
          </a:p>
        </p:txBody>
      </p:sp>
      <p:sp>
        <p:nvSpPr>
          <p:cNvPr id="6" name="标题 1"/>
          <p:cNvSpPr txBox="1"/>
          <p:nvPr/>
        </p:nvSpPr>
        <p:spPr>
          <a:xfrm>
            <a:off x="838200" y="365125"/>
            <a:ext cx="10515600" cy="548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rPr>
              <a:t>有效性</a:t>
            </a:r>
            <a:endPar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endParaRPr>
          </a:p>
        </p:txBody>
      </p:sp>
      <p:sp>
        <p:nvSpPr>
          <p:cNvPr id="8" name="标题 1"/>
          <p:cNvSpPr txBox="1"/>
          <p:nvPr/>
        </p:nvSpPr>
        <p:spPr>
          <a:xfrm>
            <a:off x="559908" y="838547"/>
            <a:ext cx="11267656" cy="858033"/>
          </a:xfrm>
          <a:prstGeom prst="rect">
            <a:avLst/>
          </a:prstGeom>
        </p:spPr>
        <p:txBody>
          <a:bodyPr vert="horz" lIns="91440" tIns="45720" rIns="91440" bIns="45720" rtlCol="0" anchor="ctr">
            <a:normAutofit fontScale="90000"/>
          </a:bodyPr>
          <a:lstStyle>
            <a:lvl1pPr algn="l" defTabSz="1219200" rtl="0" eaLnBrk="1" latinLnBrk="0" hangingPunct="1">
              <a:spcBef>
                <a:spcPct val="0"/>
              </a:spcBef>
              <a:buNone/>
              <a:defRPr sz="3600" b="1" kern="1200">
                <a:solidFill>
                  <a:srgbClr val="0070C0"/>
                </a:solidFill>
                <a:latin typeface="微软雅黑" panose="020B0503020204020204" pitchFamily="34" charset="-122"/>
                <a:ea typeface="微软雅黑" panose="020B0503020204020204" pitchFamily="34" charset="-122"/>
                <a:cs typeface="+mj-cs"/>
              </a:defRPr>
            </a:lvl1pPr>
          </a:lstStyle>
          <a:p>
            <a:pPr marL="342900" lvl="1" indent="-342900" defTabSz="1219200">
              <a:spcBef>
                <a:spcPct val="0"/>
              </a:spcBef>
              <a:buFont typeface="Wingdings" panose="05000000000000000000" pitchFamily="2" charset="2"/>
              <a:buChar char="Ø"/>
            </a:pPr>
            <a:r>
              <a:rPr lang="zh-CN" altLang="en-US" sz="2200" b="1" dirty="0">
                <a:solidFill>
                  <a:schemeClr val="accent5">
                    <a:lumMod val="75000"/>
                  </a:schemeClr>
                </a:solidFill>
                <a:ea typeface="微软雅黑" panose="020B0503020204020204" pitchFamily="34" charset="-122"/>
                <a:cs typeface="Times New Roman" panose="02020603050405020304" pitchFamily="18" charset="0"/>
              </a:rPr>
              <a:t>兰索拉唑碳酸氢钠胶囊</a:t>
            </a:r>
            <a:r>
              <a:rPr lang="zh-CN" altLang="zh-CN" sz="2200" b="1" dirty="0">
                <a:solidFill>
                  <a:schemeClr val="accent5">
                    <a:lumMod val="75000"/>
                  </a:schemeClr>
                </a:solidFill>
                <a:ea typeface="微软雅黑" panose="020B0503020204020204" pitchFamily="34" charset="-122"/>
                <a:cs typeface="Times New Roman" panose="02020603050405020304" pitchFamily="18" charset="0"/>
              </a:rPr>
              <a:t>用药后</a:t>
            </a:r>
            <a:r>
              <a:rPr lang="en-US" altLang="zh-CN" sz="2200" b="1" dirty="0">
                <a:solidFill>
                  <a:schemeClr val="accent5">
                    <a:lumMod val="75000"/>
                  </a:schemeClr>
                </a:solidFill>
                <a:ea typeface="微软雅黑" panose="020B0503020204020204" pitchFamily="34" charset="-122"/>
                <a:cs typeface="Times New Roman" panose="02020603050405020304" pitchFamily="18" charset="0"/>
              </a:rPr>
              <a:t>4</a:t>
            </a:r>
            <a:r>
              <a:rPr lang="zh-CN" altLang="zh-CN" sz="2200" b="1" dirty="0">
                <a:solidFill>
                  <a:schemeClr val="accent5">
                    <a:lumMod val="75000"/>
                  </a:schemeClr>
                </a:solidFill>
                <a:ea typeface="微软雅黑" panose="020B0503020204020204" pitchFamily="34" charset="-122"/>
                <a:cs typeface="Times New Roman" panose="02020603050405020304" pitchFamily="18" charset="0"/>
              </a:rPr>
              <a:t>小时内的抑酸能力优于兰索拉唑肠溶胶囊</a:t>
            </a:r>
            <a:endParaRPr lang="en-US" altLang="zh-CN" sz="2200" b="1" dirty="0">
              <a:solidFill>
                <a:schemeClr val="accent5">
                  <a:lumMod val="75000"/>
                </a:schemeClr>
              </a:solidFill>
              <a:ea typeface="微软雅黑" panose="020B0503020204020204" pitchFamily="34" charset="-122"/>
              <a:cs typeface="Times New Roman" panose="02020603050405020304" pitchFamily="18" charset="0"/>
            </a:endParaRPr>
          </a:p>
          <a:p>
            <a:pPr marL="342900" lvl="1" indent="-342900" defTabSz="1219200">
              <a:spcBef>
                <a:spcPct val="0"/>
              </a:spcBef>
              <a:buFont typeface="Wingdings" panose="05000000000000000000" pitchFamily="2" charset="2"/>
              <a:buChar char="Ø"/>
            </a:pPr>
            <a:r>
              <a:rPr lang="zh-CN" altLang="en-US" sz="2200" b="1" dirty="0">
                <a:solidFill>
                  <a:schemeClr val="accent5">
                    <a:lumMod val="75000"/>
                  </a:schemeClr>
                </a:solidFill>
                <a:ea typeface="微软雅黑" panose="020B0503020204020204" pitchFamily="34" charset="-122"/>
                <a:cs typeface="Times New Roman" panose="02020603050405020304" pitchFamily="18" charset="0"/>
              </a:rPr>
              <a:t>胃酸分泌峰值约为夜间</a:t>
            </a:r>
            <a:r>
              <a:rPr lang="en-US" altLang="zh-CN" sz="2200" b="1" dirty="0">
                <a:solidFill>
                  <a:schemeClr val="accent5">
                    <a:lumMod val="75000"/>
                  </a:schemeClr>
                </a:solidFill>
                <a:ea typeface="微软雅黑" panose="020B0503020204020204" pitchFamily="34" charset="-122"/>
                <a:cs typeface="Times New Roman" panose="02020603050405020304" pitchFamily="18" charset="0"/>
              </a:rPr>
              <a:t>22:00-02:00</a:t>
            </a:r>
            <a:r>
              <a:rPr lang="zh-CN" altLang="zh-CN" sz="2200" b="1" dirty="0">
                <a:solidFill>
                  <a:schemeClr val="accent5">
                    <a:lumMod val="75000"/>
                  </a:schemeClr>
                </a:solidFill>
                <a:ea typeface="微软雅黑" panose="020B0503020204020204" pitchFamily="34" charset="-122"/>
                <a:cs typeface="Times New Roman" panose="02020603050405020304" pitchFamily="18" charset="0"/>
              </a:rPr>
              <a:t> </a:t>
            </a:r>
            <a:r>
              <a:rPr lang="zh-CN" altLang="en-US" sz="2200" b="1" dirty="0">
                <a:solidFill>
                  <a:schemeClr val="accent5">
                    <a:lumMod val="75000"/>
                  </a:schemeClr>
                </a:solidFill>
                <a:ea typeface="微软雅黑" panose="020B0503020204020204" pitchFamily="34" charset="-122"/>
                <a:cs typeface="Times New Roman" panose="02020603050405020304" pitchFamily="18" charset="0"/>
              </a:rPr>
              <a:t>，睡前服用兰索拉唑碳酸氢钠胶囊可更有效控制夜间胃内</a:t>
            </a:r>
            <a:r>
              <a:rPr lang="en-US" altLang="zh-CN" sz="2200" b="1" dirty="0">
                <a:solidFill>
                  <a:schemeClr val="accent5">
                    <a:lumMod val="75000"/>
                  </a:schemeClr>
                </a:solidFill>
                <a:ea typeface="微软雅黑" panose="020B0503020204020204" pitchFamily="34" charset="-122"/>
                <a:cs typeface="Times New Roman" panose="02020603050405020304" pitchFamily="18" charset="0"/>
              </a:rPr>
              <a:t>pH</a:t>
            </a:r>
            <a:endParaRPr lang="en-US" altLang="zh-CN" sz="2200" b="1" dirty="0">
              <a:solidFill>
                <a:schemeClr val="accent5">
                  <a:lumMod val="75000"/>
                </a:schemeClr>
              </a:solidFill>
              <a:ea typeface="微软雅黑" panose="020B0503020204020204" pitchFamily="34" charset="-122"/>
              <a:cs typeface="Times New Roman" panose="02020603050405020304" pitchFamily="18" charset="0"/>
            </a:endParaRPr>
          </a:p>
        </p:txBody>
      </p:sp>
      <p:sp>
        <p:nvSpPr>
          <p:cNvPr id="10" name="矩形 9"/>
          <p:cNvSpPr/>
          <p:nvPr/>
        </p:nvSpPr>
        <p:spPr>
          <a:xfrm>
            <a:off x="2110475" y="4309689"/>
            <a:ext cx="2595072" cy="322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128035" y="4682602"/>
            <a:ext cx="2595072" cy="329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1"/>
          <a:stretch>
            <a:fillRect/>
          </a:stretch>
        </p:blipFill>
        <p:spPr>
          <a:xfrm>
            <a:off x="711833" y="2063206"/>
            <a:ext cx="3579410" cy="1458815"/>
          </a:xfrm>
          <a:prstGeom prst="rect">
            <a:avLst/>
          </a:prstGeom>
        </p:spPr>
      </p:pic>
      <p:pic>
        <p:nvPicPr>
          <p:cNvPr id="13" name="图片 12"/>
          <p:cNvPicPr>
            <a:picLocks noChangeAspect="1"/>
          </p:cNvPicPr>
          <p:nvPr/>
        </p:nvPicPr>
        <p:blipFill>
          <a:blip r:embed="rId2"/>
          <a:stretch>
            <a:fillRect/>
          </a:stretch>
        </p:blipFill>
        <p:spPr>
          <a:xfrm>
            <a:off x="4202543" y="2046927"/>
            <a:ext cx="3579410" cy="1458815"/>
          </a:xfrm>
          <a:prstGeom prst="rect">
            <a:avLst/>
          </a:prstGeom>
        </p:spPr>
      </p:pic>
      <p:pic>
        <p:nvPicPr>
          <p:cNvPr id="14" name="图片 13"/>
          <p:cNvPicPr>
            <a:picLocks noChangeAspect="1"/>
          </p:cNvPicPr>
          <p:nvPr/>
        </p:nvPicPr>
        <p:blipFill>
          <a:blip r:embed="rId3"/>
          <a:stretch>
            <a:fillRect/>
          </a:stretch>
        </p:blipFill>
        <p:spPr>
          <a:xfrm>
            <a:off x="7774390" y="2058996"/>
            <a:ext cx="3579410" cy="1458815"/>
          </a:xfrm>
          <a:prstGeom prst="rect">
            <a:avLst/>
          </a:prstGeom>
        </p:spPr>
      </p:pic>
      <p:cxnSp>
        <p:nvCxnSpPr>
          <p:cNvPr id="15" name="直接连接符 14"/>
          <p:cNvCxnSpPr/>
          <p:nvPr/>
        </p:nvCxnSpPr>
        <p:spPr>
          <a:xfrm>
            <a:off x="711833" y="2653630"/>
            <a:ext cx="10290803" cy="0"/>
          </a:xfrm>
          <a:prstGeom prst="line">
            <a:avLst/>
          </a:prstGeom>
          <a:ln w="12700">
            <a:prstDash val="sysDash"/>
          </a:ln>
        </p:spPr>
        <p:style>
          <a:lnRef idx="1">
            <a:schemeClr val="accent2"/>
          </a:lnRef>
          <a:fillRef idx="0">
            <a:schemeClr val="accent2"/>
          </a:fillRef>
          <a:effectRef idx="0">
            <a:schemeClr val="accent2"/>
          </a:effectRef>
          <a:fontRef idx="minor">
            <a:schemeClr val="tx1"/>
          </a:fontRef>
        </p:style>
      </p:cxnSp>
      <p:pic>
        <p:nvPicPr>
          <p:cNvPr id="16" name="图片 15"/>
          <p:cNvPicPr>
            <a:picLocks noChangeAspect="1"/>
          </p:cNvPicPr>
          <p:nvPr/>
        </p:nvPicPr>
        <p:blipFill>
          <a:blip r:embed="rId4"/>
          <a:stretch>
            <a:fillRect/>
          </a:stretch>
        </p:blipFill>
        <p:spPr>
          <a:xfrm>
            <a:off x="2814214" y="2258916"/>
            <a:ext cx="1211715" cy="379671"/>
          </a:xfrm>
          <a:prstGeom prst="rect">
            <a:avLst/>
          </a:prstGeom>
        </p:spPr>
      </p:pic>
      <p:sp>
        <p:nvSpPr>
          <p:cNvPr id="17" name="文本框 16"/>
          <p:cNvSpPr txBox="1"/>
          <p:nvPr/>
        </p:nvSpPr>
        <p:spPr>
          <a:xfrm>
            <a:off x="4894587" y="1930954"/>
            <a:ext cx="3115526" cy="267765"/>
          </a:xfrm>
          <a:prstGeom prst="rect">
            <a:avLst/>
          </a:prstGeom>
          <a:noFill/>
        </p:spPr>
        <p:txBody>
          <a:bodyPr wrap="square" rtlCol="0">
            <a:spAutoFit/>
          </a:bodyPr>
          <a:lstStyle/>
          <a:p>
            <a:r>
              <a:rPr lang="zh-CN" altLang="en-US" sz="800" b="1" dirty="0">
                <a:latin typeface="微软雅黑" panose="020B0503020204020204" pitchFamily="34" charset="-122"/>
                <a:ea typeface="微软雅黑" panose="020B0503020204020204" pitchFamily="34" charset="-122"/>
              </a:rPr>
              <a:t>图：最初</a:t>
            </a:r>
            <a:r>
              <a:rPr lang="en-US" altLang="zh-CN" sz="800" b="1" dirty="0">
                <a:latin typeface="微软雅黑" panose="020B0503020204020204" pitchFamily="34" charset="-122"/>
                <a:ea typeface="微软雅黑" panose="020B0503020204020204" pitchFamily="34" charset="-122"/>
              </a:rPr>
              <a:t>4</a:t>
            </a:r>
            <a:r>
              <a:rPr lang="zh-CN" altLang="en-US" sz="800" b="1" dirty="0">
                <a:latin typeface="微软雅黑" panose="020B0503020204020204" pitchFamily="34" charset="-122"/>
                <a:ea typeface="微软雅黑" panose="020B0503020204020204" pitchFamily="34" charset="-122"/>
              </a:rPr>
              <a:t>小时平均胃内</a:t>
            </a:r>
            <a:r>
              <a:rPr lang="en-US" altLang="zh-CN" sz="800" b="1" dirty="0">
                <a:latin typeface="微软雅黑" panose="020B0503020204020204" pitchFamily="34" charset="-122"/>
                <a:ea typeface="微软雅黑" panose="020B0503020204020204" pitchFamily="34" charset="-122"/>
              </a:rPr>
              <a:t>pH</a:t>
            </a:r>
            <a:r>
              <a:rPr lang="zh-CN" altLang="en-US" sz="800" b="1" dirty="0">
                <a:latin typeface="微软雅黑" panose="020B0503020204020204" pitchFamily="34" charset="-122"/>
                <a:ea typeface="微软雅黑" panose="020B0503020204020204" pitchFamily="34" charset="-122"/>
              </a:rPr>
              <a:t>与平均血药浓度对比图</a:t>
            </a:r>
            <a:endParaRPr lang="zh-CN" altLang="en-US" sz="800" b="1"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1091575" y="3570823"/>
            <a:ext cx="4968643" cy="316865"/>
          </a:xfrm>
          <a:prstGeom prst="rect">
            <a:avLst/>
          </a:prstGeom>
          <a:solidFill>
            <a:schemeClr val="bg1"/>
          </a:solidFill>
        </p:spPr>
        <p:txBody>
          <a:bodyPr wrap="square" rtlCol="0" anchor="t">
            <a:noAutofit/>
          </a:bodyPr>
          <a:lstStyle/>
          <a:p>
            <a:r>
              <a:rPr lang="zh-CN" altLang="en-US" sz="12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首次及末次给药后最初4小时胃内 pH&gt;4.0 的时间百分比协方差分析</a:t>
            </a:r>
            <a:endParaRPr lang="en-US" altLang="zh-CN" sz="1200" baseline="30000" dirty="0">
              <a:solidFill>
                <a:schemeClr val="tx1"/>
              </a:solidFill>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aphicFrame>
        <p:nvGraphicFramePr>
          <p:cNvPr id="19" name="表格 18"/>
          <p:cNvGraphicFramePr>
            <a:graphicFrameLocks noGrp="1"/>
          </p:cNvGraphicFramePr>
          <p:nvPr/>
        </p:nvGraphicFramePr>
        <p:xfrm>
          <a:off x="1096143" y="3878114"/>
          <a:ext cx="5838055" cy="1196918"/>
        </p:xfrm>
        <a:graphic>
          <a:graphicData uri="http://schemas.openxmlformats.org/drawingml/2006/table">
            <a:tbl>
              <a:tblPr firstRow="1" firstCol="1" bandRow="1">
                <a:tableStyleId>{3B4B98B0-60AC-42C2-AFA5-B58CD77FA1E5}</a:tableStyleId>
              </a:tblPr>
              <a:tblGrid>
                <a:gridCol w="1251689"/>
                <a:gridCol w="1094643"/>
                <a:gridCol w="1096392"/>
                <a:gridCol w="1659834"/>
                <a:gridCol w="735497"/>
              </a:tblGrid>
              <a:tr h="379616">
                <a:tc>
                  <a:txBody>
                    <a:bodyPr/>
                    <a:lstStyle/>
                    <a:p>
                      <a:endParaRPr lang="zh-CN" b="0" dirty="0"/>
                    </a:p>
                  </a:txBody>
                  <a:tcPr>
                    <a:solidFill>
                      <a:schemeClr val="accent1">
                        <a:lumMod val="20000"/>
                        <a:lumOff val="80000"/>
                      </a:schemeClr>
                    </a:solidFill>
                  </a:tcPr>
                </a:tc>
                <a:tc>
                  <a:txBody>
                    <a:bodyPr/>
                    <a:lstStyle/>
                    <a:p>
                      <a:pPr marL="0" algn="ctr">
                        <a:lnSpc>
                          <a:spcPct val="100000"/>
                        </a:lnSpc>
                        <a:spcBef>
                          <a:spcPts val="0"/>
                        </a:spcBef>
                        <a:spcAft>
                          <a:spcPts val="0"/>
                        </a:spcAft>
                      </a:pPr>
                      <a:r>
                        <a:rPr lang="zh-CN" altLang="en-US" sz="1200" b="0" dirty="0">
                          <a:latin typeface="微软雅黑" panose="020B0503020204020204" pitchFamily="34" charset="-122"/>
                          <a:ea typeface="微软雅黑" panose="020B0503020204020204" pitchFamily="34" charset="-122"/>
                        </a:rPr>
                        <a:t>兰索拉唑碳酸氢钠胶囊</a:t>
                      </a:r>
                      <a:endParaRPr lang="zh-CN" sz="1200" b="0" kern="100" dirty="0">
                        <a:solidFill>
                          <a:srgbClr val="000000"/>
                        </a:solidFill>
                        <a:effectLst/>
                        <a:latin typeface="+mn-lt"/>
                        <a:ea typeface="微软雅黑" panose="020B0503020204020204" pitchFamily="34" charset="-122"/>
                        <a:cs typeface="Times New Roman" panose="02020603050405020304" pitchFamily="18" charset="0"/>
                      </a:endParaRPr>
                    </a:p>
                  </a:txBody>
                  <a:tcPr marL="0" marR="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a:lnSpc>
                          <a:spcPct val="100000"/>
                        </a:lnSpc>
                        <a:spcBef>
                          <a:spcPts val="0"/>
                        </a:spcBef>
                        <a:spcAft>
                          <a:spcPts val="0"/>
                        </a:spcAft>
                      </a:pPr>
                      <a:r>
                        <a:rPr lang="zh-CN" altLang="en-US" sz="1200" b="0" dirty="0">
                          <a:latin typeface="微软雅黑" panose="020B0503020204020204" pitchFamily="34" charset="-122"/>
                          <a:ea typeface="微软雅黑" panose="020B0503020204020204" pitchFamily="34" charset="-122"/>
                        </a:rPr>
                        <a:t>兰索拉唑肠溶胶囊</a:t>
                      </a:r>
                      <a:endParaRPr lang="zh-CN" sz="1200" b="0" kern="100" dirty="0">
                        <a:solidFill>
                          <a:srgbClr val="000000"/>
                        </a:solidFill>
                        <a:effectLst/>
                        <a:latin typeface="+mn-lt"/>
                        <a:ea typeface="微软雅黑" panose="020B0503020204020204" pitchFamily="34" charset="-122"/>
                        <a:cs typeface="Times New Roman" panose="02020603050405020304" pitchFamily="18"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a:lnSpc>
                          <a:spcPct val="100000"/>
                        </a:lnSpc>
                        <a:spcBef>
                          <a:spcPts val="0"/>
                        </a:spcBef>
                        <a:spcAft>
                          <a:spcPts val="0"/>
                        </a:spcAft>
                      </a:pPr>
                      <a:r>
                        <a:rPr lang="zh-CN" altLang="en-US" sz="1200" b="0" kern="100" spc="-5" dirty="0">
                          <a:solidFill>
                            <a:srgbClr val="000000"/>
                          </a:solidFill>
                          <a:effectLst/>
                          <a:latin typeface="+mn-lt"/>
                          <a:ea typeface="微软雅黑" panose="020B0503020204020204" pitchFamily="34" charset="-122"/>
                          <a:cs typeface="Times New Roman" panose="02020603050405020304" pitchFamily="18" charset="0"/>
                        </a:rPr>
                        <a:t>组间差异</a:t>
                      </a:r>
                      <a:endParaRPr lang="zh-CN" sz="1200" b="0" kern="100" dirty="0">
                        <a:solidFill>
                          <a:srgbClr val="000000"/>
                        </a:solidFill>
                        <a:effectLst/>
                        <a:latin typeface="+mn-lt"/>
                        <a:ea typeface="微软雅黑" panose="020B0503020204020204" pitchFamily="34" charset="-122"/>
                        <a:cs typeface="Times New Roman" panose="02020603050405020304" pitchFamily="18" charset="0"/>
                      </a:endParaRPr>
                    </a:p>
                  </a:txBody>
                  <a:tcPr marL="0" marR="0" marT="0" marB="0" anchor="ctr">
                    <a:lnL>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a:lnSpc>
                          <a:spcPct val="100000"/>
                        </a:lnSpc>
                        <a:spcBef>
                          <a:spcPts val="0"/>
                        </a:spcBef>
                        <a:spcAft>
                          <a:spcPts val="0"/>
                        </a:spcAft>
                      </a:pPr>
                      <a:r>
                        <a:rPr lang="en-US" altLang="zh-CN" sz="1200" b="0" kern="100" dirty="0">
                          <a:solidFill>
                            <a:srgbClr val="000000"/>
                          </a:solidFill>
                          <a:effectLst/>
                          <a:latin typeface="+mn-lt"/>
                          <a:ea typeface="微软雅黑" panose="020B0503020204020204" pitchFamily="34" charset="-122"/>
                          <a:cs typeface="Times New Roman" panose="02020603050405020304" pitchFamily="18" charset="0"/>
                        </a:rPr>
                        <a:t>P</a:t>
                      </a:r>
                      <a:r>
                        <a:rPr lang="zh-CN" altLang="en-US" sz="1200" b="0" kern="100" dirty="0">
                          <a:solidFill>
                            <a:srgbClr val="000000"/>
                          </a:solidFill>
                          <a:effectLst/>
                          <a:latin typeface="+mn-lt"/>
                          <a:ea typeface="微软雅黑" panose="020B0503020204020204" pitchFamily="34" charset="-122"/>
                          <a:cs typeface="Times New Roman" panose="02020603050405020304" pitchFamily="18" charset="0"/>
                        </a:rPr>
                        <a:t>值</a:t>
                      </a:r>
                      <a:endParaRPr lang="zh-CN" sz="1200" b="0" kern="100" dirty="0">
                        <a:solidFill>
                          <a:srgbClr val="000000"/>
                        </a:solidFill>
                        <a:effectLst/>
                        <a:latin typeface="+mn-lt"/>
                        <a:ea typeface="微软雅黑" panose="020B0503020204020204" pitchFamily="34" charset="-122"/>
                        <a:cs typeface="Times New Roman" panose="02020603050405020304" pitchFamily="18" charset="0"/>
                      </a:endParaRPr>
                    </a:p>
                  </a:txBody>
                  <a:tcPr marL="0" marR="0" marT="0" marB="0" anchor="ctr">
                    <a:lnL>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08651">
                <a:tc>
                  <a:txBody>
                    <a:bodyPr/>
                    <a:lstStyle/>
                    <a:p>
                      <a:pPr marL="0" algn="ctr">
                        <a:lnSpc>
                          <a:spcPct val="100000"/>
                        </a:lnSpc>
                        <a:spcBef>
                          <a:spcPts val="0"/>
                        </a:spcBef>
                        <a:spcAft>
                          <a:spcPts val="0"/>
                        </a:spcAft>
                      </a:pPr>
                      <a:r>
                        <a:rPr lang="zh-CN" altLang="en-US" sz="1200" b="1" kern="100" dirty="0">
                          <a:solidFill>
                            <a:srgbClr val="0070C0"/>
                          </a:solidFill>
                          <a:effectLst/>
                          <a:latin typeface="+mn-lt"/>
                          <a:ea typeface="微软雅黑" panose="020B0503020204020204" pitchFamily="34" charset="-122"/>
                          <a:cs typeface="Times New Roman" panose="02020603050405020304" pitchFamily="18" charset="0"/>
                        </a:rPr>
                        <a:t>首次给药</a:t>
                      </a:r>
                      <a:endParaRPr lang="zh-CN" sz="1200" b="1" kern="100" dirty="0">
                        <a:solidFill>
                          <a:srgbClr val="0070C0"/>
                        </a:solidFill>
                        <a:effectLst/>
                        <a:latin typeface="+mn-lt"/>
                        <a:ea typeface="微软雅黑" panose="020B0503020204020204" pitchFamily="34" charset="-122"/>
                        <a:cs typeface="Times New Roman" panose="02020603050405020304" pitchFamily="18" charset="0"/>
                      </a:endParaRPr>
                    </a:p>
                  </a:txBody>
                  <a:tcPr marL="0" marR="0" marT="0" marB="0" anchor="ctr">
                    <a:lnL>
                      <a:noFill/>
                    </a:lnL>
                    <a:lnR>
                      <a:noFill/>
                    </a:lnR>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100000"/>
                        </a:lnSpc>
                        <a:spcBef>
                          <a:spcPts val="0"/>
                        </a:spcBef>
                        <a:spcAft>
                          <a:spcPts val="0"/>
                        </a:spcAft>
                      </a:pPr>
                      <a:r>
                        <a:rPr lang="en-US" sz="1200" b="1" kern="100" spc="-25" dirty="0">
                          <a:solidFill>
                            <a:srgbClr val="C00000"/>
                          </a:solidFill>
                          <a:effectLst/>
                          <a:latin typeface="+mn-lt"/>
                          <a:ea typeface="微软雅黑" panose="020B0503020204020204" pitchFamily="34" charset="-122"/>
                          <a:cs typeface="Times New Roman" panose="02020603050405020304" pitchFamily="18" charset="0"/>
                        </a:rPr>
                        <a:t>41.77</a:t>
                      </a:r>
                      <a:endParaRPr lang="zh-CN" sz="1200" b="1" kern="100" dirty="0">
                        <a:solidFill>
                          <a:srgbClr val="C00000"/>
                        </a:solidFill>
                        <a:effectLst/>
                        <a:latin typeface="+mn-lt"/>
                        <a:ea typeface="微软雅黑" panose="020B0503020204020204" pitchFamily="34" charset="-122"/>
                        <a:cs typeface="Times New Roman" panose="02020603050405020304" pitchFamily="18"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100000"/>
                        </a:lnSpc>
                        <a:spcBef>
                          <a:spcPts val="0"/>
                        </a:spcBef>
                        <a:spcAft>
                          <a:spcPts val="0"/>
                        </a:spcAft>
                      </a:pPr>
                      <a:r>
                        <a:rPr lang="en-US" sz="1200" b="1" kern="100" spc="-20" dirty="0">
                          <a:solidFill>
                            <a:srgbClr val="C00000"/>
                          </a:solidFill>
                          <a:effectLst/>
                          <a:latin typeface="+mn-lt"/>
                          <a:ea typeface="微软雅黑" panose="020B0503020204020204" pitchFamily="34" charset="-122"/>
                          <a:cs typeface="Times New Roman" panose="02020603050405020304" pitchFamily="18" charset="0"/>
                        </a:rPr>
                        <a:t>25.79</a:t>
                      </a:r>
                      <a:endParaRPr lang="zh-CN" sz="1200" b="1" kern="100" dirty="0">
                        <a:solidFill>
                          <a:srgbClr val="C00000"/>
                        </a:solidFill>
                        <a:effectLst/>
                        <a:latin typeface="+mn-lt"/>
                        <a:ea typeface="微软雅黑" panose="020B0503020204020204" pitchFamily="34" charset="-122"/>
                        <a:cs typeface="Times New Roman" panose="02020603050405020304" pitchFamily="18"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100000"/>
                        </a:lnSpc>
                        <a:spcBef>
                          <a:spcPts val="0"/>
                        </a:spcBef>
                        <a:spcAft>
                          <a:spcPts val="0"/>
                        </a:spcAft>
                      </a:pPr>
                      <a:r>
                        <a:rPr lang="en-US" sz="1200" b="0" kern="100" spc="-5" dirty="0">
                          <a:effectLst/>
                          <a:latin typeface="+mn-lt"/>
                          <a:ea typeface="微软雅黑" panose="020B0503020204020204" pitchFamily="34" charset="-122"/>
                          <a:cs typeface="Times New Roman" panose="02020603050405020304" pitchFamily="18" charset="0"/>
                        </a:rPr>
                        <a:t>18.10(-10.46,46.65)</a:t>
                      </a:r>
                      <a:endParaRPr lang="zh-CN" sz="1200" b="0" kern="100" dirty="0">
                        <a:solidFill>
                          <a:srgbClr val="000000"/>
                        </a:solidFill>
                        <a:effectLst/>
                        <a:latin typeface="+mn-lt"/>
                        <a:ea typeface="微软雅黑" panose="020B0503020204020204" pitchFamily="34" charset="-122"/>
                        <a:cs typeface="Times New Roman" panose="02020603050405020304" pitchFamily="18"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100000"/>
                        </a:lnSpc>
                        <a:spcBef>
                          <a:spcPts val="0"/>
                        </a:spcBef>
                        <a:spcAft>
                          <a:spcPts val="0"/>
                        </a:spcAft>
                      </a:pPr>
                      <a:r>
                        <a:rPr lang="en-US" altLang="zh-CN" sz="1200" b="0" kern="100" dirty="0">
                          <a:solidFill>
                            <a:srgbClr val="000000"/>
                          </a:solidFill>
                          <a:effectLst/>
                          <a:latin typeface="+mn-lt"/>
                          <a:ea typeface="微软雅黑" panose="020B0503020204020204" pitchFamily="34" charset="-122"/>
                          <a:cs typeface="Times New Roman" panose="02020603050405020304" pitchFamily="18" charset="0"/>
                        </a:rPr>
                        <a:t>0.201</a:t>
                      </a:r>
                      <a:endParaRPr lang="zh-CN" sz="1200" b="0" kern="100" dirty="0">
                        <a:solidFill>
                          <a:srgbClr val="000000"/>
                        </a:solidFill>
                        <a:effectLst/>
                        <a:latin typeface="+mn-lt"/>
                        <a:ea typeface="微软雅黑" panose="020B0503020204020204" pitchFamily="34" charset="-122"/>
                        <a:cs typeface="Times New Roman" panose="02020603050405020304" pitchFamily="18"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408651">
                <a:tc>
                  <a:txBody>
                    <a:bodyPr/>
                    <a:lstStyle/>
                    <a:p>
                      <a:pPr marL="0" algn="ctr">
                        <a:lnSpc>
                          <a:spcPct val="100000"/>
                        </a:lnSpc>
                        <a:spcBef>
                          <a:spcPts val="0"/>
                        </a:spcBef>
                        <a:spcAft>
                          <a:spcPts val="0"/>
                        </a:spcAft>
                      </a:pPr>
                      <a:r>
                        <a:rPr lang="zh-CN" altLang="en-US" sz="1200" b="1" kern="100" dirty="0">
                          <a:solidFill>
                            <a:srgbClr val="0070C0"/>
                          </a:solidFill>
                          <a:effectLst/>
                          <a:latin typeface="+mn-lt"/>
                          <a:ea typeface="微软雅黑" panose="020B0503020204020204" pitchFamily="34" charset="-122"/>
                          <a:cs typeface="Times New Roman" panose="02020603050405020304" pitchFamily="18" charset="0"/>
                        </a:rPr>
                        <a:t>末次给药</a:t>
                      </a:r>
                      <a:endParaRPr lang="zh-CN" sz="1200" b="1" kern="100" dirty="0">
                        <a:solidFill>
                          <a:srgbClr val="0070C0"/>
                        </a:solidFill>
                        <a:effectLst/>
                        <a:latin typeface="+mn-lt"/>
                        <a:ea typeface="微软雅黑" panose="020B0503020204020204" pitchFamily="34" charset="-122"/>
                        <a:cs typeface="Times New Roman" panose="02020603050405020304" pitchFamily="18"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lnSpc>
                          <a:spcPct val="100000"/>
                        </a:lnSpc>
                        <a:spcBef>
                          <a:spcPts val="0"/>
                        </a:spcBef>
                        <a:spcAft>
                          <a:spcPts val="0"/>
                        </a:spcAft>
                      </a:pPr>
                      <a:r>
                        <a:rPr lang="en-US" altLang="zh-CN" sz="1200" b="1" kern="100" dirty="0">
                          <a:solidFill>
                            <a:srgbClr val="C00000"/>
                          </a:solidFill>
                          <a:effectLst/>
                          <a:latin typeface="+mn-lt"/>
                          <a:ea typeface="微软雅黑" panose="020B0503020204020204" pitchFamily="34" charset="-122"/>
                          <a:cs typeface="Times New Roman" panose="02020603050405020304" pitchFamily="18" charset="0"/>
                        </a:rPr>
                        <a:t>51.48</a:t>
                      </a:r>
                      <a:endParaRPr lang="zh-CN" sz="1200" b="1" kern="100" dirty="0">
                        <a:solidFill>
                          <a:srgbClr val="C00000"/>
                        </a:solidFill>
                        <a:effectLst/>
                        <a:latin typeface="+mn-lt"/>
                        <a:ea typeface="微软雅黑" panose="020B0503020204020204" pitchFamily="34" charset="-122"/>
                        <a:cs typeface="Times New Roman" panose="02020603050405020304" pitchFamily="18"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lnSpc>
                          <a:spcPct val="100000"/>
                        </a:lnSpc>
                        <a:spcBef>
                          <a:spcPts val="0"/>
                        </a:spcBef>
                        <a:spcAft>
                          <a:spcPts val="0"/>
                        </a:spcAft>
                      </a:pPr>
                      <a:r>
                        <a:rPr lang="en-US" altLang="zh-CN" sz="1200" b="1" kern="100" dirty="0">
                          <a:solidFill>
                            <a:srgbClr val="C00000"/>
                          </a:solidFill>
                          <a:effectLst/>
                          <a:latin typeface="+mn-lt"/>
                          <a:ea typeface="微软雅黑" panose="020B0503020204020204" pitchFamily="34" charset="-122"/>
                          <a:cs typeface="Times New Roman" panose="02020603050405020304" pitchFamily="18" charset="0"/>
                        </a:rPr>
                        <a:t>43.36</a:t>
                      </a:r>
                      <a:endParaRPr lang="zh-CN" sz="1200" b="1" kern="100" dirty="0">
                        <a:solidFill>
                          <a:srgbClr val="C00000"/>
                        </a:solidFill>
                        <a:effectLst/>
                        <a:latin typeface="+mn-lt"/>
                        <a:ea typeface="微软雅黑" panose="020B0503020204020204" pitchFamily="34" charset="-122"/>
                        <a:cs typeface="Times New Roman" panose="02020603050405020304" pitchFamily="18"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200" b="0" kern="100" spc="-5" dirty="0">
                          <a:effectLst/>
                          <a:latin typeface="+mn-lt"/>
                          <a:ea typeface="微软雅黑" panose="020B0503020204020204" pitchFamily="34" charset="-122"/>
                          <a:cs typeface="Times New Roman" panose="02020603050405020304" pitchFamily="18" charset="0"/>
                        </a:rPr>
                        <a:t>10.24(-15.47,35.94)</a:t>
                      </a:r>
                      <a:endParaRPr lang="zh-CN" altLang="zh-CN" sz="1200" b="0" kern="100" dirty="0">
                        <a:solidFill>
                          <a:srgbClr val="000000"/>
                        </a:solidFill>
                        <a:effectLst/>
                        <a:latin typeface="+mn-lt"/>
                        <a:ea typeface="微软雅黑" panose="020B0503020204020204" pitchFamily="34" charset="-122"/>
                        <a:cs typeface="Times New Roman" panose="02020603050405020304" pitchFamily="18"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lnSpc>
                          <a:spcPct val="100000"/>
                        </a:lnSpc>
                        <a:spcBef>
                          <a:spcPts val="0"/>
                        </a:spcBef>
                        <a:spcAft>
                          <a:spcPts val="0"/>
                        </a:spcAft>
                      </a:pPr>
                      <a:r>
                        <a:rPr lang="en-US" altLang="zh-CN" sz="1200" b="0" kern="100" dirty="0">
                          <a:solidFill>
                            <a:srgbClr val="000000"/>
                          </a:solidFill>
                          <a:effectLst/>
                          <a:latin typeface="+mn-lt"/>
                          <a:ea typeface="微软雅黑" panose="020B0503020204020204" pitchFamily="34" charset="-122"/>
                          <a:cs typeface="Times New Roman" panose="02020603050405020304" pitchFamily="18" charset="0"/>
                        </a:rPr>
                        <a:t>0.416</a:t>
                      </a:r>
                      <a:endParaRPr lang="zh-CN" sz="1200" b="0" kern="100" dirty="0">
                        <a:solidFill>
                          <a:srgbClr val="000000"/>
                        </a:solidFill>
                        <a:effectLst/>
                        <a:latin typeface="+mn-lt"/>
                        <a:ea typeface="微软雅黑" panose="020B0503020204020204" pitchFamily="34" charset="-122"/>
                        <a:cs typeface="Times New Roman" panose="02020603050405020304" pitchFamily="18" charset="0"/>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0" name="图片 19" descr="图表, 折线图&#10;&#10;描述已自动生成"/>
          <p:cNvPicPr>
            <a:picLocks noChangeAspect="1"/>
          </p:cNvPicPr>
          <p:nvPr/>
        </p:nvPicPr>
        <p:blipFill rotWithShape="1">
          <a:blip r:embed="rId5"/>
          <a:srcRect r="17158"/>
          <a:stretch>
            <a:fillRect/>
          </a:stretch>
        </p:blipFill>
        <p:spPr bwMode="auto">
          <a:xfrm>
            <a:off x="7358812" y="3505742"/>
            <a:ext cx="3456315" cy="2061747"/>
          </a:xfrm>
          <a:prstGeom prst="rect">
            <a:avLst/>
          </a:prstGeom>
          <a:ln>
            <a:noFill/>
          </a:ln>
        </p:spPr>
      </p:pic>
      <p:sp>
        <p:nvSpPr>
          <p:cNvPr id="22" name="内容占位符 2"/>
          <p:cNvSpPr txBox="1"/>
          <p:nvPr/>
        </p:nvSpPr>
        <p:spPr>
          <a:xfrm>
            <a:off x="753818" y="6252372"/>
            <a:ext cx="10515600" cy="299085"/>
          </a:xfrm>
          <a:prstGeom prst="rect">
            <a:avLst/>
          </a:prstGeom>
        </p:spPr>
        <p:txBody>
          <a:bodyPr vert="horz" lIns="91440" tIns="45720" rIns="91440" bIns="45720" rtlCol="0">
            <a:normAutofit/>
          </a:bodyPr>
          <a:lstStyle>
            <a:lvl1pPr marL="252095" indent="-252095" algn="l" defTabSz="1219200" rtl="0" eaLnBrk="1" latinLnBrk="0" hangingPunct="1">
              <a:lnSpc>
                <a:spcPct val="150000"/>
              </a:lnSpc>
              <a:spcBef>
                <a:spcPts val="0"/>
              </a:spcBef>
              <a:buFont typeface="Arial" panose="020B0604020202020204" pitchFamily="34" charset="0"/>
              <a:buChar char="•"/>
              <a:defRPr sz="2800" b="1" kern="1200">
                <a:solidFill>
                  <a:schemeClr val="tx1"/>
                </a:solidFill>
                <a:latin typeface="+mn-lt"/>
                <a:ea typeface="微软雅黑" panose="020B0503020204020204" pitchFamily="34" charset="-122"/>
                <a:cs typeface="Times New Roman" panose="02020603050405020304" pitchFamily="18" charset="0"/>
              </a:defRPr>
            </a:lvl1pPr>
            <a:lvl2pPr marL="647700" indent="-252095" algn="l" defTabSz="12192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微软雅黑" panose="020B0503020204020204" pitchFamily="34" charset="-122"/>
                <a:cs typeface="Times New Roman" panose="02020603050405020304" pitchFamily="18" charset="0"/>
              </a:defRPr>
            </a:lvl2pPr>
            <a:lvl3pPr marL="935990" indent="-252095" algn="l" defTabSz="12192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微软雅黑" panose="020B0503020204020204" pitchFamily="34" charset="-122"/>
                <a:cs typeface="Times New Roman" panose="02020603050405020304" pitchFamily="18" charset="0"/>
              </a:defRPr>
            </a:lvl3pPr>
            <a:lvl4pPr marL="1224280" indent="-252095" algn="l" defTabSz="12192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微软雅黑" panose="020B0503020204020204" pitchFamily="34" charset="-122"/>
                <a:cs typeface="Times New Roman" panose="02020603050405020304" pitchFamily="18" charset="0"/>
              </a:defRPr>
            </a:lvl4pPr>
            <a:lvl5pPr marL="1548130" indent="-252095" algn="l" defTabSz="12192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微软雅黑" panose="020B0503020204020204" pitchFamily="34" charset="-122"/>
                <a:cs typeface="Times New Roman" panose="02020603050405020304" pitchFamily="18" charset="0"/>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buNone/>
            </a:pPr>
            <a:r>
              <a:rPr lang="en-GB" altLang="zh-CN" sz="800" b="0" dirty="0">
                <a:sym typeface="Arial" panose="020B0604020202020204" pitchFamily="34" charset="0"/>
              </a:rPr>
              <a:t>[1]</a:t>
            </a:r>
            <a:r>
              <a:rPr lang="zh-CN" altLang="en-US" sz="800" b="0" dirty="0"/>
              <a:t>信维宁</a:t>
            </a:r>
            <a:r>
              <a:rPr lang="en-US" altLang="zh-CN" sz="800" b="0" dirty="0"/>
              <a:t>-</a:t>
            </a:r>
            <a:r>
              <a:rPr lang="zh-CN" altLang="en-US" sz="800" b="0" dirty="0"/>
              <a:t>临床试验报告</a:t>
            </a:r>
            <a:r>
              <a:rPr lang="en-US" altLang="zh-CN" sz="800" b="0" dirty="0"/>
              <a:t>.</a:t>
            </a:r>
            <a:r>
              <a:rPr lang="en-GB" altLang="zh-CN" sz="800" dirty="0">
                <a:latin typeface="微软雅黑" panose="020B0503020204020204" pitchFamily="34" charset="-122"/>
                <a:ea typeface="微软雅黑" panose="020B0503020204020204" pitchFamily="34" charset="-122"/>
                <a:sym typeface="Arial" panose="020B0604020202020204" pitchFamily="34" charset="0"/>
              </a:rPr>
              <a:t> </a:t>
            </a:r>
            <a:endParaRPr lang="en-US" altLang="zh-CN" sz="800" b="0" dirty="0"/>
          </a:p>
        </p:txBody>
      </p:sp>
      <p:sp>
        <p:nvSpPr>
          <p:cNvPr id="7" name="文本框 6"/>
          <p:cNvSpPr txBox="1"/>
          <p:nvPr/>
        </p:nvSpPr>
        <p:spPr>
          <a:xfrm>
            <a:off x="709161" y="5569348"/>
            <a:ext cx="10859987" cy="738664"/>
          </a:xfrm>
          <a:prstGeom prst="rect">
            <a:avLst/>
          </a:prstGeom>
          <a:noFill/>
        </p:spPr>
        <p:txBody>
          <a:bodyPr wrap="square" rtlCol="0">
            <a:spAutoFit/>
          </a:bodyPr>
          <a:lstStyle/>
          <a:p>
            <a:pPr algn="just">
              <a:spcAft>
                <a:spcPts val="600"/>
              </a:spcAft>
            </a:pP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一项单次及多次给药比较兰索拉唑碳酸氢钠胶囊（试验组）与兰索拉唑肠溶胶囊（对照组）在健康人群中</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PK-PD</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试验：试验组在首次和末次给药后最初</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小时胃内</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pH&gt;4.0</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的时间百分比相较基线的变化均高于对照组，更快达峰时间（单次：</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0.67h vs 1.93h</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；多次：</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144.69h vs 146.25h</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）和更高峰浓度（单次：</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1520ng/mL vs 1370ng/mL</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；多次：</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1730ng/mL vs 1350ng/mL</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p:nvGrpSpPr>
        <p:grpSpPr>
          <a:xfrm>
            <a:off x="192881" y="893"/>
            <a:ext cx="575915" cy="836495"/>
            <a:chOff x="841003" y="360040"/>
            <a:chExt cx="504056" cy="836712"/>
          </a:xfrm>
          <a:solidFill>
            <a:srgbClr val="2F5EB0"/>
          </a:soli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81" name="矩形 180"/>
          <p:cNvSpPr/>
          <p:nvPr/>
        </p:nvSpPr>
        <p:spPr>
          <a:xfrm flipH="1">
            <a:off x="-1" y="6524540"/>
            <a:ext cx="12192001" cy="360417"/>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标题 1"/>
          <p:cNvSpPr txBox="1"/>
          <p:nvPr/>
        </p:nvSpPr>
        <p:spPr>
          <a:xfrm>
            <a:off x="838200" y="365125"/>
            <a:ext cx="10515600" cy="548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rPr>
              <a:t>有效性</a:t>
            </a:r>
            <a:endPar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endParaRPr>
          </a:p>
        </p:txBody>
      </p:sp>
      <p:graphicFrame>
        <p:nvGraphicFramePr>
          <p:cNvPr id="7" name="表格 6"/>
          <p:cNvGraphicFramePr>
            <a:graphicFrameLocks noGrp="1"/>
          </p:cNvGraphicFramePr>
          <p:nvPr>
            <p:custDataLst>
              <p:tags r:id="rId1"/>
            </p:custDataLst>
          </p:nvPr>
        </p:nvGraphicFramePr>
        <p:xfrm>
          <a:off x="765313" y="1719469"/>
          <a:ext cx="10223773" cy="4020858"/>
        </p:xfrm>
        <a:graphic>
          <a:graphicData uri="http://schemas.openxmlformats.org/drawingml/2006/table">
            <a:tbl>
              <a:tblPr firstRow="1" firstCol="1" bandRow="1"/>
              <a:tblGrid>
                <a:gridCol w="1317068"/>
                <a:gridCol w="4483241"/>
                <a:gridCol w="4423464"/>
              </a:tblGrid>
              <a:tr h="811483">
                <a:tc>
                  <a:txBody>
                    <a:bodyPr/>
                    <a:lstStyle>
                      <a:lvl1pPr marL="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1pPr>
                      <a:lvl2pPr marL="38417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2pPr>
                      <a:lvl3pPr marL="76771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3pPr>
                      <a:lvl4pPr marL="115189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4pPr>
                      <a:lvl5pPr marL="153606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5pPr>
                      <a:lvl6pPr marL="191960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6pPr>
                      <a:lvl7pPr marL="230378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7pPr>
                      <a:lvl8pPr marL="268795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8pPr>
                      <a:lvl9pPr marL="307149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9pPr>
                    </a:lstStyle>
                    <a:p>
                      <a:pPr indent="203200" algn="ctr">
                        <a:lnSpc>
                          <a:spcPct val="150000"/>
                        </a:lnSpc>
                        <a:spcAft>
                          <a:spcPts val="0"/>
                        </a:spcAft>
                      </a:pPr>
                      <a:endParaRPr lang="zh-CN" sz="14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91433" marR="91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1pPr>
                      <a:lvl2pPr marL="38417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2pPr>
                      <a:lvl3pPr marL="76771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3pPr>
                      <a:lvl4pPr marL="115189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4pPr>
                      <a:lvl5pPr marL="153606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5pPr>
                      <a:lvl6pPr marL="191960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6pPr>
                      <a:lvl7pPr marL="230378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7pPr>
                      <a:lvl8pPr marL="268795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8pPr>
                      <a:lvl9pPr marL="307149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9pPr>
                    </a:lstStyle>
                    <a:p>
                      <a:pPr algn="ctr">
                        <a:lnSpc>
                          <a:spcPct val="150000"/>
                        </a:lnSpc>
                        <a:spcAft>
                          <a:spcPts val="0"/>
                        </a:spcAft>
                      </a:pPr>
                      <a:r>
                        <a:rPr lang="zh-CN" altLang="en-US" sz="16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兰索拉唑碳酸氢钠胶囊</a:t>
                      </a:r>
                      <a:endParaRPr lang="zh-CN" sz="16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91433" marR="91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1pPr>
                      <a:lvl2pPr marL="38417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2pPr>
                      <a:lvl3pPr marL="76771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3pPr>
                      <a:lvl4pPr marL="115189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4pPr>
                      <a:lvl5pPr marL="153606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5pPr>
                      <a:lvl6pPr marL="191960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6pPr>
                      <a:lvl7pPr marL="230378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7pPr>
                      <a:lvl8pPr marL="268795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8pPr>
                      <a:lvl9pPr marL="307149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9pPr>
                    </a:lstStyle>
                    <a:p>
                      <a:pPr indent="203200" algn="ctr">
                        <a:lnSpc>
                          <a:spcPct val="150000"/>
                        </a:lnSpc>
                        <a:spcAft>
                          <a:spcPts val="0"/>
                        </a:spcAft>
                      </a:pPr>
                      <a:r>
                        <a:rPr lang="zh-CN" altLang="en-US" sz="16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兰索拉唑肠溶胶囊</a:t>
                      </a:r>
                      <a:endParaRPr lang="zh-CN" altLang="en-US" sz="16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91433" marR="91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905981">
                <a:tc>
                  <a:txBody>
                    <a:bodyPr/>
                    <a:lstStyle>
                      <a:lvl1pPr marL="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1pPr>
                      <a:lvl2pPr marL="38417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2pPr>
                      <a:lvl3pPr marL="76771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3pPr>
                      <a:lvl4pPr marL="115189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4pPr>
                      <a:lvl5pPr marL="153606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5pPr>
                      <a:lvl6pPr marL="191960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6pPr>
                      <a:lvl7pPr marL="230378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7pPr>
                      <a:lvl8pPr marL="268795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8pPr>
                      <a:lvl9pPr marL="307149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9pPr>
                    </a:lstStyle>
                    <a:p>
                      <a:pPr algn="ctr">
                        <a:lnSpc>
                          <a:spcPct val="150000"/>
                        </a:lnSpc>
                        <a:spcAft>
                          <a:spcPts val="0"/>
                        </a:spcAft>
                      </a:pP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释放和吸收</a:t>
                      </a:r>
                      <a:endPar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91433" marR="91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1pPr>
                      <a:lvl2pPr marL="38417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2pPr>
                      <a:lvl3pPr marL="76771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3pPr>
                      <a:lvl4pPr marL="115189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4pPr>
                      <a:lvl5pPr marL="153606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5pPr>
                      <a:lvl6pPr marL="191960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6pPr>
                      <a:lvl7pPr marL="230378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7pPr>
                      <a:lvl8pPr marL="268795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8pPr>
                      <a:lvl9pPr marL="307149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9pPr>
                    </a:lstStyle>
                    <a:p>
                      <a:pPr marL="0" indent="0" algn="ctr">
                        <a:lnSpc>
                          <a:spcPct val="150000"/>
                        </a:lnSpc>
                        <a:spcAft>
                          <a:spcPts val="0"/>
                        </a:spcAft>
                        <a:buFont typeface="Arial" panose="020B0604020202020204" pitchFamily="34" charset="0"/>
                        <a:buNone/>
                      </a:pP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在胃内溶解，</a:t>
                      </a:r>
                      <a:r>
                        <a:rPr lang="zh-CN" altLang="en-US" sz="1400" dirty="0">
                          <a:latin typeface="微软雅黑" panose="020B0503020204020204" pitchFamily="34" charset="-122"/>
                          <a:ea typeface="微软雅黑" panose="020B0503020204020204" pitchFamily="34" charset="-122"/>
                        </a:rPr>
                        <a:t>快速中和胃酸，</a:t>
                      </a:r>
                      <a:r>
                        <a:rPr lang="zh-CN" altLang="zh-CN" sz="1400" dirty="0">
                          <a:latin typeface="微软雅黑" panose="020B0503020204020204" pitchFamily="34" charset="-122"/>
                          <a:ea typeface="微软雅黑" panose="020B0503020204020204" pitchFamily="34" charset="-122"/>
                        </a:rPr>
                        <a:t>在</a:t>
                      </a:r>
                      <a:r>
                        <a:rPr lang="en-US" altLang="zh-CN" sz="1400" dirty="0">
                          <a:latin typeface="微软雅黑" panose="020B0503020204020204" pitchFamily="34" charset="-122"/>
                          <a:ea typeface="微软雅黑" panose="020B0503020204020204" pitchFamily="34" charset="-122"/>
                        </a:rPr>
                        <a:t>30min</a:t>
                      </a:r>
                      <a:r>
                        <a:rPr lang="zh-CN" altLang="zh-CN" sz="1400" dirty="0">
                          <a:latin typeface="微软雅黑" panose="020B0503020204020204" pitchFamily="34" charset="-122"/>
                          <a:ea typeface="微软雅黑" panose="020B0503020204020204" pitchFamily="34" charset="-122"/>
                        </a:rPr>
                        <a:t>内激活质子泵，与兰索拉唑</a:t>
                      </a:r>
                      <a:r>
                        <a:rPr lang="zh-CN" altLang="en-US" sz="1400" dirty="0">
                          <a:latin typeface="微软雅黑" panose="020B0503020204020204" pitchFamily="34" charset="-122"/>
                          <a:ea typeface="微软雅黑" panose="020B0503020204020204" pitchFamily="34" charset="-122"/>
                        </a:rPr>
                        <a:t>吸收入血（达峰约</a:t>
                      </a:r>
                      <a:r>
                        <a:rPr lang="en-US" altLang="zh-CN" sz="1400" dirty="0">
                          <a:latin typeface="微软雅黑" panose="020B0503020204020204" pitchFamily="34" charset="-122"/>
                          <a:ea typeface="微软雅黑" panose="020B0503020204020204" pitchFamily="34" charset="-122"/>
                        </a:rPr>
                        <a:t> 30min </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同步，两者联动起效</a:t>
                      </a:r>
                      <a:endPar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91433" marR="91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1pPr>
                      <a:lvl2pPr marL="38417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2pPr>
                      <a:lvl3pPr marL="76771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3pPr>
                      <a:lvl4pPr marL="115189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4pPr>
                      <a:lvl5pPr marL="153606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5pPr>
                      <a:lvl6pPr marL="191960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6pPr>
                      <a:lvl7pPr marL="230378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7pPr>
                      <a:lvl8pPr marL="268795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8pPr>
                      <a:lvl9pPr marL="307149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9pPr>
                    </a:lstStyle>
                    <a:p>
                      <a:pPr marL="0" indent="0" algn="ctr">
                        <a:lnSpc>
                          <a:spcPct val="150000"/>
                        </a:lnSpc>
                        <a:spcAft>
                          <a:spcPts val="0"/>
                        </a:spcAft>
                        <a:buFont typeface="Arial" panose="020B0604020202020204" pitchFamily="34" charset="0"/>
                        <a:buNone/>
                      </a:pP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在肠道溶解释放，达峰延迟，起效慢</a:t>
                      </a:r>
                      <a:endPar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91433" marR="91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047234">
                <a:tc>
                  <a:txBody>
                    <a:bodyPr/>
                    <a:lstStyle>
                      <a:lvl1pPr marL="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1pPr>
                      <a:lvl2pPr marL="38417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2pPr>
                      <a:lvl3pPr marL="76771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3pPr>
                      <a:lvl4pPr marL="115189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4pPr>
                      <a:lvl5pPr marL="153606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5pPr>
                      <a:lvl6pPr marL="191960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6pPr>
                      <a:lvl7pPr marL="230378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7pPr>
                      <a:lvl8pPr marL="268795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8pPr>
                      <a:lvl9pPr marL="307149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9pPr>
                    </a:lstStyle>
                    <a:p>
                      <a:pPr marL="0" marR="0" lvl="0" indent="0" algn="ctr" defTabSz="767715" rtl="0" eaLnBrk="1" fontAlgn="auto" latinLnBrk="0" hangingPunct="1">
                        <a:lnSpc>
                          <a:spcPct val="150000"/>
                        </a:lnSpc>
                        <a:spcBef>
                          <a:spcPts val="0"/>
                        </a:spcBef>
                        <a:spcAft>
                          <a:spcPts val="0"/>
                        </a:spcAft>
                        <a:buClrTx/>
                        <a:buSzTx/>
                        <a:buFontTx/>
                        <a:buNone/>
                        <a:defRPr/>
                      </a:pP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药代动力学</a:t>
                      </a:r>
                      <a:endPar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91433" marR="91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1pPr>
                      <a:lvl2pPr marL="38417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2pPr>
                      <a:lvl3pPr marL="76771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3pPr>
                      <a:lvl4pPr marL="115189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4pPr>
                      <a:lvl5pPr marL="153606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5pPr>
                      <a:lvl6pPr marL="191960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6pPr>
                      <a:lvl7pPr marL="230378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7pPr>
                      <a:lvl8pPr marL="268795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8pPr>
                      <a:lvl9pPr marL="307149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9pPr>
                    </a:lstStyle>
                    <a:p>
                      <a:pPr algn="ctr">
                        <a:lnSpc>
                          <a:spcPct val="150000"/>
                        </a:lnSpc>
                        <a:spcAft>
                          <a:spcPts val="0"/>
                        </a:spcAft>
                      </a:pPr>
                      <a:r>
                        <a:rPr lang="en-US" altLang="zh-CN" sz="1400" kern="100" dirty="0" err="1">
                          <a:solidFill>
                            <a:schemeClr val="tx1"/>
                          </a:solidFill>
                          <a:effectLst/>
                          <a:latin typeface="微软雅黑" panose="020B0503020204020204" pitchFamily="34" charset="-122"/>
                          <a:ea typeface="微软雅黑" panose="020B0503020204020204" pitchFamily="34" charset="-122"/>
                          <a:cs typeface="Times New Roman" panose="02020603050405020304"/>
                        </a:rPr>
                        <a:t>T</a:t>
                      </a:r>
                      <a:r>
                        <a:rPr lang="en-US" altLang="zh-CN" sz="1400" kern="100" baseline="-25000" dirty="0" err="1">
                          <a:solidFill>
                            <a:schemeClr val="tx1"/>
                          </a:solidFill>
                          <a:effectLst/>
                          <a:latin typeface="微软雅黑" panose="020B0503020204020204" pitchFamily="34" charset="-122"/>
                          <a:ea typeface="微软雅黑" panose="020B0503020204020204" pitchFamily="34" charset="-122"/>
                          <a:cs typeface="Times New Roman" panose="02020603050405020304"/>
                        </a:rPr>
                        <a:t>max</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a:t>
                      </a:r>
                      <a:r>
                        <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0.495</a:t>
                      </a:r>
                      <a:r>
                        <a:rPr lang="en-GB"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h</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a:t>
                      </a:r>
                      <a:endPar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ts val="0"/>
                        </a:spcAft>
                      </a:pPr>
                      <a:r>
                        <a:rPr lang="en-US" altLang="zh-CN" sz="1400" kern="100" dirty="0" err="1">
                          <a:solidFill>
                            <a:schemeClr val="tx1"/>
                          </a:solidFill>
                          <a:effectLst/>
                          <a:latin typeface="微软雅黑" panose="020B0503020204020204" pitchFamily="34" charset="-122"/>
                          <a:ea typeface="微软雅黑" panose="020B0503020204020204" pitchFamily="34" charset="-122"/>
                          <a:cs typeface="Times New Roman" panose="02020603050405020304"/>
                        </a:rPr>
                        <a:t>C</a:t>
                      </a:r>
                      <a:r>
                        <a:rPr lang="en-US" altLang="zh-CN" sz="1400" kern="100" baseline="-25000" dirty="0" err="1">
                          <a:solidFill>
                            <a:schemeClr val="tx1"/>
                          </a:solidFill>
                          <a:effectLst/>
                          <a:latin typeface="微软雅黑" panose="020B0503020204020204" pitchFamily="34" charset="-122"/>
                          <a:ea typeface="微软雅黑" panose="020B0503020204020204" pitchFamily="34" charset="-122"/>
                          <a:cs typeface="Times New Roman" panose="02020603050405020304"/>
                        </a:rPr>
                        <a:t>max</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a:t>
                      </a:r>
                      <a:r>
                        <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1510ng/mL </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a:t>
                      </a:r>
                      <a:endPar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91433" marR="91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1pPr>
                      <a:lvl2pPr marL="38417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2pPr>
                      <a:lvl3pPr marL="76771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3pPr>
                      <a:lvl4pPr marL="115189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4pPr>
                      <a:lvl5pPr marL="153606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5pPr>
                      <a:lvl6pPr marL="191960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6pPr>
                      <a:lvl7pPr marL="230378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7pPr>
                      <a:lvl8pPr marL="268795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8pPr>
                      <a:lvl9pPr marL="307149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9pPr>
                    </a:lstStyle>
                    <a:p>
                      <a:pPr algn="ctr">
                        <a:lnSpc>
                          <a:spcPct val="150000"/>
                        </a:lnSpc>
                        <a:spcAft>
                          <a:spcPts val="0"/>
                        </a:spcAft>
                      </a:pPr>
                      <a:r>
                        <a:rPr lang="en-US" altLang="zh-CN" sz="1400" kern="100" dirty="0" err="1">
                          <a:solidFill>
                            <a:schemeClr val="tx1"/>
                          </a:solidFill>
                          <a:effectLst/>
                          <a:latin typeface="微软雅黑" panose="020B0503020204020204" pitchFamily="34" charset="-122"/>
                          <a:ea typeface="微软雅黑" panose="020B0503020204020204" pitchFamily="34" charset="-122"/>
                          <a:cs typeface="Times New Roman" panose="02020603050405020304"/>
                        </a:rPr>
                        <a:t>T</a:t>
                      </a:r>
                      <a:r>
                        <a:rPr lang="en-US" altLang="zh-CN" sz="1400" kern="100" baseline="-25000" dirty="0" err="1">
                          <a:solidFill>
                            <a:schemeClr val="tx1"/>
                          </a:solidFill>
                          <a:effectLst/>
                          <a:latin typeface="微软雅黑" panose="020B0503020204020204" pitchFamily="34" charset="-122"/>
                          <a:ea typeface="微软雅黑" panose="020B0503020204020204" pitchFamily="34" charset="-122"/>
                          <a:cs typeface="Times New Roman" panose="02020603050405020304"/>
                        </a:rPr>
                        <a:t>max</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a:t>
                      </a:r>
                      <a:r>
                        <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2.49</a:t>
                      </a:r>
                      <a:r>
                        <a:rPr lang="en-GB"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h</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a:t>
                      </a:r>
                      <a:endPar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ts val="0"/>
                        </a:spcAft>
                      </a:pPr>
                      <a:r>
                        <a:rPr lang="en-US" altLang="zh-CN" sz="1400" kern="100" dirty="0" err="1">
                          <a:solidFill>
                            <a:schemeClr val="tx1"/>
                          </a:solidFill>
                          <a:effectLst/>
                          <a:latin typeface="微软雅黑" panose="020B0503020204020204" pitchFamily="34" charset="-122"/>
                          <a:ea typeface="微软雅黑" panose="020B0503020204020204" pitchFamily="34" charset="-122"/>
                          <a:cs typeface="Times New Roman" panose="02020603050405020304"/>
                        </a:rPr>
                        <a:t>C</a:t>
                      </a:r>
                      <a:r>
                        <a:rPr lang="en-US" altLang="zh-CN" sz="1400" kern="100" baseline="-25000" dirty="0" err="1">
                          <a:solidFill>
                            <a:schemeClr val="tx1"/>
                          </a:solidFill>
                          <a:effectLst/>
                          <a:latin typeface="微软雅黑" panose="020B0503020204020204" pitchFamily="34" charset="-122"/>
                          <a:ea typeface="微软雅黑" panose="020B0503020204020204" pitchFamily="34" charset="-122"/>
                          <a:cs typeface="Times New Roman" panose="02020603050405020304"/>
                        </a:rPr>
                        <a:t>max</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a:t>
                      </a:r>
                      <a:r>
                        <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989ng/mL</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rPr>
                        <a:t>）</a:t>
                      </a:r>
                      <a:endPar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91433" marR="91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239740">
                <a:tc>
                  <a:txBody>
                    <a:bodyPr/>
                    <a:lstStyle>
                      <a:lvl1pPr marL="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1pPr>
                      <a:lvl2pPr marL="38417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2pPr>
                      <a:lvl3pPr marL="76771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3pPr>
                      <a:lvl4pPr marL="115189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4pPr>
                      <a:lvl5pPr marL="153606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5pPr>
                      <a:lvl6pPr marL="191960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6pPr>
                      <a:lvl7pPr marL="230378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7pPr>
                      <a:lvl8pPr marL="268795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8pPr>
                      <a:lvl9pPr marL="307149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9pPr>
                    </a:lstStyle>
                    <a:p>
                      <a:pPr algn="ctr">
                        <a:lnSpc>
                          <a:spcPct val="150000"/>
                        </a:lnSpc>
                        <a:spcAft>
                          <a:spcPts val="0"/>
                        </a:spcAft>
                      </a:pPr>
                      <a:r>
                        <a:rPr lang="zh-CN" altLang="en-US" sz="1400" b="0" i="0" kern="1200" dirty="0">
                          <a:solidFill>
                            <a:schemeClr val="tx1"/>
                          </a:solidFill>
                          <a:effectLst/>
                          <a:latin typeface="微软雅黑" panose="020B0503020204020204" pitchFamily="34" charset="-122"/>
                          <a:ea typeface="微软雅黑" panose="020B0503020204020204" pitchFamily="34" charset="-122"/>
                          <a:cs typeface="+mn-cs"/>
                        </a:rPr>
                        <a:t>服用灵活性</a:t>
                      </a:r>
                      <a:endPar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91433" marR="91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1pPr>
                      <a:lvl2pPr marL="38417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2pPr>
                      <a:lvl3pPr marL="76771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3pPr>
                      <a:lvl4pPr marL="115189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4pPr>
                      <a:lvl5pPr marL="153606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5pPr>
                      <a:lvl6pPr marL="191960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6pPr>
                      <a:lvl7pPr marL="230378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7pPr>
                      <a:lvl8pPr marL="268795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8pPr>
                      <a:lvl9pPr marL="307149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9pPr>
                    </a:lstStyle>
                    <a:p>
                      <a:pPr algn="ctr">
                        <a:lnSpc>
                          <a:spcPct val="150000"/>
                        </a:lnSpc>
                        <a:spcAft>
                          <a:spcPts val="0"/>
                        </a:spcAft>
                      </a:pPr>
                      <a:r>
                        <a:rPr lang="zh-CN" altLang="en-US" sz="1400" b="0" i="0" kern="1200" dirty="0">
                          <a:solidFill>
                            <a:schemeClr val="tx1"/>
                          </a:solidFill>
                          <a:effectLst/>
                          <a:latin typeface="微软雅黑" panose="020B0503020204020204" pitchFamily="34" charset="-122"/>
                          <a:ea typeface="微软雅黑" panose="020B0503020204020204" pitchFamily="34" charset="-122"/>
                          <a:cs typeface="+mn-cs"/>
                        </a:rPr>
                        <a:t>无需食物刺激，不受进餐时间影响</a:t>
                      </a:r>
                      <a:r>
                        <a:rPr lang="zh-CN" altLang="en-US" sz="1400" dirty="0">
                          <a:latin typeface="微软雅黑" panose="020B0503020204020204" pitchFamily="34" charset="-122"/>
                          <a:ea typeface="微软雅黑" panose="020B0503020204020204" pitchFamily="34" charset="-122"/>
                        </a:rPr>
                        <a:t>，可睡前服用，更好控制夜间酸突破</a:t>
                      </a:r>
                      <a:endPar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91433" marR="91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1pPr>
                      <a:lvl2pPr marL="38417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2pPr>
                      <a:lvl3pPr marL="76771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3pPr>
                      <a:lvl4pPr marL="115189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4pPr>
                      <a:lvl5pPr marL="153606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5pPr>
                      <a:lvl6pPr marL="191960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6pPr>
                      <a:lvl7pPr marL="2303780"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7pPr>
                      <a:lvl8pPr marL="268795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8pPr>
                      <a:lvl9pPr marL="3071495" algn="l" defTabSz="767715" rtl="0" eaLnBrk="1" latinLnBrk="0" hangingPunct="1">
                        <a:defRPr sz="1510" kern="1200">
                          <a:solidFill>
                            <a:schemeClr val="tx1"/>
                          </a:solidFill>
                          <a:latin typeface="微软雅黑" panose="020B0503020204020204" pitchFamily="34" charset="-122"/>
                          <a:ea typeface="微软雅黑" panose="020B0503020204020204" pitchFamily="34" charset="-122"/>
                        </a:defRPr>
                      </a:lvl9pPr>
                    </a:lstStyle>
                    <a:p>
                      <a:pPr algn="ctr">
                        <a:lnSpc>
                          <a:spcPct val="150000"/>
                        </a:lnSpc>
                        <a:spcAft>
                          <a:spcPts val="0"/>
                        </a:spcAft>
                      </a:pPr>
                      <a:r>
                        <a:rPr lang="zh-CN" altLang="en-US" sz="1400" b="0" i="0" kern="1200" dirty="0">
                          <a:solidFill>
                            <a:schemeClr val="tx1"/>
                          </a:solidFill>
                          <a:effectLst/>
                          <a:latin typeface="微软雅黑" panose="020B0503020204020204" pitchFamily="34" charset="-122"/>
                          <a:ea typeface="微软雅黑" panose="020B0503020204020204" pitchFamily="34" charset="-122"/>
                          <a:cs typeface="+mn-cs"/>
                        </a:rPr>
                        <a:t>需餐前服用，需食物刺激激活静息质子泵，而质子泵多于夜间更新，活跃的质子泵数目较日间减少，导致兰索拉唑抑酸作用减弱，普遍存在夜间酸突破</a:t>
                      </a:r>
                      <a:endPar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a:endParaRPr>
                    </a:p>
                  </a:txBody>
                  <a:tcPr marL="91433" marR="91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文本框 7"/>
          <p:cNvSpPr txBox="1"/>
          <p:nvPr/>
        </p:nvSpPr>
        <p:spPr>
          <a:xfrm>
            <a:off x="609599" y="993105"/>
            <a:ext cx="11486323" cy="505523"/>
          </a:xfrm>
          <a:prstGeom prst="rect">
            <a:avLst/>
          </a:prstGeom>
          <a:noFill/>
        </p:spPr>
        <p:txBody>
          <a:bodyPr wrap="square">
            <a:spAutoFit/>
          </a:bodyPr>
          <a:lstStyle/>
          <a:p>
            <a:pPr marL="252095" indent="-252095" defTabSz="1219200">
              <a:lnSpc>
                <a:spcPct val="150000"/>
              </a:lnSpc>
              <a:buFont typeface="Wingdings" panose="05000000000000000000" pitchFamily="2" charset="2"/>
              <a:buChar char="Ø"/>
            </a:pPr>
            <a:r>
              <a:rPr lang="zh-CN" altLang="en-US" sz="2000" b="1" dirty="0">
                <a:solidFill>
                  <a:schemeClr val="accent5">
                    <a:lumMod val="75000"/>
                  </a:schemeClr>
                </a:solidFill>
                <a:ea typeface="微软雅黑" panose="020B0503020204020204" pitchFamily="34" charset="-122"/>
                <a:cs typeface="Times New Roman" panose="02020603050405020304" pitchFamily="18" charset="0"/>
              </a:rPr>
              <a:t>兰索拉唑碳酸氢钠胶囊显著优于兰索拉唑肠溶胶囊</a:t>
            </a:r>
            <a:endParaRPr lang="zh-CN" altLang="zh-CN" sz="2000" b="1" dirty="0">
              <a:solidFill>
                <a:schemeClr val="accent5">
                  <a:lumMod val="75000"/>
                </a:schemeClr>
              </a:solidFill>
              <a:ea typeface="微软雅黑" panose="020B0503020204020204" pitchFamily="34" charset="-122"/>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p:nvGrpSpPr>
        <p:grpSpPr>
          <a:xfrm>
            <a:off x="192881" y="893"/>
            <a:ext cx="575915" cy="836495"/>
            <a:chOff x="841003" y="360040"/>
            <a:chExt cx="504056" cy="836712"/>
          </a:xfrm>
          <a:solidFill>
            <a:srgbClr val="2F5EB0"/>
          </a:soli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81" name="矩形 180"/>
          <p:cNvSpPr/>
          <p:nvPr/>
        </p:nvSpPr>
        <p:spPr>
          <a:xfrm flipH="1">
            <a:off x="-1" y="6524540"/>
            <a:ext cx="12192001" cy="360417"/>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标题 1"/>
          <p:cNvSpPr txBox="1"/>
          <p:nvPr/>
        </p:nvSpPr>
        <p:spPr>
          <a:xfrm>
            <a:off x="838200" y="365125"/>
            <a:ext cx="10515600" cy="548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rPr>
              <a:t>有效性</a:t>
            </a:r>
            <a:endPar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mn-cs"/>
            </a:endParaRPr>
          </a:p>
        </p:txBody>
      </p:sp>
      <p:sp>
        <p:nvSpPr>
          <p:cNvPr id="7" name="内容占位符 2"/>
          <p:cNvSpPr txBox="1"/>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zh-CN" altLang="en-US" sz="2000">
                <a:solidFill>
                  <a:srgbClr val="0070C0"/>
                </a:solidFill>
              </a:rPr>
              <a:t>临床指南与共识推荐情况</a:t>
            </a:r>
            <a:endParaRPr lang="zh-CN" altLang="en-US" sz="2000" dirty="0">
              <a:solidFill>
                <a:srgbClr val="0070C0"/>
              </a:solidFill>
            </a:endParaRPr>
          </a:p>
        </p:txBody>
      </p:sp>
      <p:pic>
        <p:nvPicPr>
          <p:cNvPr id="8" name="图片 7"/>
          <p:cNvPicPr>
            <a:picLocks noChangeAspect="1"/>
          </p:cNvPicPr>
          <p:nvPr/>
        </p:nvPicPr>
        <p:blipFill rotWithShape="1">
          <a:blip r:embed="rId1"/>
          <a:srcRect b="3187"/>
          <a:stretch>
            <a:fillRect/>
          </a:stretch>
        </p:blipFill>
        <p:spPr>
          <a:xfrm>
            <a:off x="973456" y="1652542"/>
            <a:ext cx="3548850" cy="1776457"/>
          </a:xfrm>
          <a:prstGeom prst="rect">
            <a:avLst/>
          </a:prstGeom>
          <a:ln>
            <a:noFill/>
          </a:ln>
          <a:effectLst>
            <a:outerShdw blurRad="292100" dist="139700" dir="2700000" algn="tl" rotWithShape="0">
              <a:srgbClr val="333333">
                <a:alpha val="65000"/>
              </a:srgbClr>
            </a:outerShdw>
          </a:effectLst>
        </p:spPr>
      </p:pic>
      <p:pic>
        <p:nvPicPr>
          <p:cNvPr id="9" name="图片 8"/>
          <p:cNvPicPr>
            <a:picLocks noChangeAspect="1"/>
          </p:cNvPicPr>
          <p:nvPr/>
        </p:nvPicPr>
        <p:blipFill rotWithShape="1">
          <a:blip r:embed="rId2"/>
          <a:srcRect l="1913" r="1505"/>
          <a:stretch>
            <a:fillRect/>
          </a:stretch>
        </p:blipFill>
        <p:spPr>
          <a:xfrm>
            <a:off x="973455" y="3955357"/>
            <a:ext cx="3548850" cy="1580948"/>
          </a:xfrm>
          <a:prstGeom prst="rect">
            <a:avLst/>
          </a:prstGeom>
          <a:ln>
            <a:noFill/>
          </a:ln>
          <a:effectLst>
            <a:outerShdw blurRad="292100" dist="139700" dir="2700000" algn="tl" rotWithShape="0">
              <a:srgbClr val="333333">
                <a:alpha val="65000"/>
              </a:srgbClr>
            </a:outerShdw>
          </a:effectLst>
        </p:spPr>
      </p:pic>
      <p:sp>
        <p:nvSpPr>
          <p:cNvPr id="10" name="文本框 9"/>
          <p:cNvSpPr txBox="1"/>
          <p:nvPr/>
        </p:nvSpPr>
        <p:spPr>
          <a:xfrm>
            <a:off x="4722785" y="2064406"/>
            <a:ext cx="6793354" cy="874407"/>
          </a:xfrm>
          <a:prstGeom prst="rect">
            <a:avLst/>
          </a:prstGeom>
          <a:solidFill>
            <a:schemeClr val="bg1"/>
          </a:solidFill>
          <a:ln w="38100">
            <a:solidFill>
              <a:schemeClr val="accent1">
                <a:lumMod val="20000"/>
                <a:lumOff val="80000"/>
              </a:schemeClr>
            </a:solidFill>
          </a:ln>
        </p:spPr>
        <p:txBody>
          <a:bodyPr wrap="square" rtlCol="0">
            <a:spAutoFit/>
          </a:bodyPr>
          <a:lstStyle/>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强推荐</a:t>
            </a:r>
            <a:r>
              <a:rPr lang="en-US" altLang="zh-CN" dirty="0">
                <a:latin typeface="微软雅黑" panose="020B0503020204020204" pitchFamily="34" charset="-122"/>
                <a:ea typeface="微软雅黑" panose="020B0503020204020204" pitchFamily="34" charset="-122"/>
              </a:rPr>
              <a:t>PPI</a:t>
            </a:r>
            <a:r>
              <a:rPr lang="zh-CN" altLang="en-US" dirty="0">
                <a:latin typeface="微软雅黑" panose="020B0503020204020204" pitchFamily="34" charset="-122"/>
                <a:ea typeface="微软雅黑" panose="020B0503020204020204" pitchFamily="34" charset="-122"/>
              </a:rPr>
              <a:t>是缓解消化性溃疡症状、愈合溃疡的首选药物</a:t>
            </a:r>
            <a:r>
              <a:rPr lang="en-US" altLang="zh-CN" baseline="30000"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抗酸药有助于缓解消化性溃疡腹痛、反酸等症状，促进其愈合</a:t>
            </a:r>
            <a:r>
              <a:rPr lang="en-US" altLang="zh-CN" baseline="30000"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4722785" y="4308627"/>
            <a:ext cx="6793353" cy="874407"/>
          </a:xfrm>
          <a:prstGeom prst="rect">
            <a:avLst/>
          </a:prstGeom>
          <a:solidFill>
            <a:schemeClr val="bg1"/>
          </a:solidFill>
          <a:ln w="38100">
            <a:solidFill>
              <a:schemeClr val="accent1">
                <a:lumMod val="20000"/>
                <a:lumOff val="80000"/>
              </a:schemeClr>
            </a:solidFill>
          </a:ln>
        </p:spPr>
        <p:txBody>
          <a:bodyPr wrap="square" rtlCol="0">
            <a:spAutoFit/>
          </a:bodyPr>
          <a:lstStyle/>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推荐</a:t>
            </a:r>
            <a:r>
              <a:rPr lang="en-US" altLang="zh-CN" dirty="0">
                <a:latin typeface="微软雅黑" panose="020B0503020204020204" pitchFamily="34" charset="-122"/>
                <a:ea typeface="微软雅黑" panose="020B0503020204020204" pitchFamily="34" charset="-122"/>
              </a:rPr>
              <a:t>PPI</a:t>
            </a:r>
            <a:r>
              <a:rPr lang="zh-CN" altLang="en-US" dirty="0">
                <a:latin typeface="微软雅黑" panose="020B0503020204020204" pitchFamily="34" charset="-122"/>
                <a:ea typeface="微软雅黑" panose="020B0503020204020204" pitchFamily="34" charset="-122"/>
              </a:rPr>
              <a:t>是胃食管反流病诱导缓解和维持治疗的首选药</a:t>
            </a:r>
            <a:r>
              <a:rPr lang="en-US" altLang="zh-CN" baseline="30000"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同时推荐抗酸剂快速中和胃酸，缓解反流症状，对症治疗</a:t>
            </a:r>
            <a:r>
              <a:rPr lang="en-US" altLang="zh-CN" baseline="30000"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2" name="文本框 12"/>
          <p:cNvSpPr txBox="1"/>
          <p:nvPr/>
        </p:nvSpPr>
        <p:spPr>
          <a:xfrm>
            <a:off x="838200" y="6077285"/>
            <a:ext cx="12192000"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800" dirty="0">
                <a:ea typeface="微软雅黑" panose="020B0503020204020204" pitchFamily="34" charset="-122"/>
              </a:rPr>
              <a:t>[1]</a:t>
            </a:r>
            <a:r>
              <a:rPr lang="zh-CN" altLang="en-US" sz="800" dirty="0">
                <a:ea typeface="微软雅黑" panose="020B0503020204020204" pitchFamily="34" charset="-122"/>
              </a:rPr>
              <a:t>中华消化杂志编辑委员会</a:t>
            </a:r>
            <a:r>
              <a:rPr lang="en-US" altLang="zh-CN" sz="800" dirty="0">
                <a:ea typeface="微软雅黑" panose="020B0503020204020204" pitchFamily="34" charset="-122"/>
              </a:rPr>
              <a:t>.</a:t>
            </a:r>
            <a:r>
              <a:rPr lang="zh-CN" altLang="en-US" sz="800" dirty="0">
                <a:ea typeface="微软雅黑" panose="020B0503020204020204" pitchFamily="34" charset="-122"/>
              </a:rPr>
              <a:t>消化性溃疡诊断与治疗共识意见（</a:t>
            </a:r>
            <a:r>
              <a:rPr lang="en-US" altLang="zh-CN" sz="800" dirty="0">
                <a:ea typeface="微软雅黑" panose="020B0503020204020204" pitchFamily="34" charset="-122"/>
              </a:rPr>
              <a:t>2022</a:t>
            </a:r>
            <a:r>
              <a:rPr lang="zh-CN" altLang="en-US" sz="800" dirty="0">
                <a:ea typeface="微软雅黑" panose="020B0503020204020204" pitchFamily="34" charset="-122"/>
              </a:rPr>
              <a:t>年，上海）</a:t>
            </a:r>
            <a:r>
              <a:rPr lang="en-US" altLang="zh-CN" sz="800" dirty="0">
                <a:ea typeface="微软雅黑" panose="020B0503020204020204" pitchFamily="34" charset="-122"/>
              </a:rPr>
              <a:t>.</a:t>
            </a:r>
            <a:r>
              <a:rPr lang="zh-CN" altLang="en-US" sz="800" dirty="0">
                <a:ea typeface="微软雅黑" panose="020B0503020204020204" pitchFamily="34" charset="-122"/>
              </a:rPr>
              <a:t>中华消化杂志</a:t>
            </a:r>
            <a:r>
              <a:rPr lang="en-US" altLang="zh-CN" sz="800" dirty="0">
                <a:ea typeface="微软雅黑" panose="020B0503020204020204" pitchFamily="34" charset="-122"/>
              </a:rPr>
              <a:t>,2023,43(3):176-192 </a:t>
            </a:r>
            <a:endParaRPr lang="en-US" altLang="zh-CN" sz="800" dirty="0">
              <a:ea typeface="微软雅黑" panose="020B0503020204020204" pitchFamily="34" charset="-122"/>
            </a:endParaRPr>
          </a:p>
          <a:p>
            <a:pPr>
              <a:defRPr/>
            </a:pPr>
            <a:r>
              <a:rPr lang="en-US" altLang="zh-CN" sz="800" dirty="0">
                <a:ea typeface="微软雅黑" panose="020B0503020204020204" pitchFamily="34" charset="-122"/>
                <a:sym typeface="Arial" panose="020B0604020202020204" pitchFamily="34" charset="0"/>
              </a:rPr>
              <a:t>[2]</a:t>
            </a:r>
            <a:r>
              <a:rPr lang="zh-CN" altLang="en-US" sz="800" dirty="0">
                <a:ea typeface="微软雅黑" panose="020B0503020204020204" pitchFamily="34" charset="-122"/>
                <a:sym typeface="Arial" panose="020B0604020202020204" pitchFamily="34" charset="0"/>
              </a:rPr>
              <a:t>中华医学会消化病学分会</a:t>
            </a:r>
            <a:r>
              <a:rPr lang="en-US" altLang="zh-CN" sz="800" dirty="0">
                <a:ea typeface="微软雅黑" panose="020B0503020204020204" pitchFamily="34" charset="-122"/>
                <a:sym typeface="Arial" panose="020B0604020202020204" pitchFamily="34" charset="0"/>
              </a:rPr>
              <a:t>. 2020</a:t>
            </a:r>
            <a:r>
              <a:rPr lang="zh-CN" altLang="en-US" sz="800" dirty="0">
                <a:ea typeface="微软雅黑" panose="020B0503020204020204" pitchFamily="34" charset="-122"/>
                <a:sym typeface="Arial" panose="020B0604020202020204" pitchFamily="34" charset="0"/>
              </a:rPr>
              <a:t>年中国胃食管反流病专家共识</a:t>
            </a:r>
            <a:r>
              <a:rPr lang="en-US" altLang="zh-CN" sz="800" dirty="0">
                <a:ea typeface="微软雅黑" panose="020B0503020204020204" pitchFamily="34" charset="-122"/>
                <a:sym typeface="Arial" panose="020B0604020202020204" pitchFamily="34" charset="0"/>
              </a:rPr>
              <a:t>[</a:t>
            </a:r>
            <a:r>
              <a:rPr lang="en-GB" altLang="zh-CN" sz="800" dirty="0">
                <a:ea typeface="微软雅黑" panose="020B0503020204020204" pitchFamily="34" charset="-122"/>
                <a:sym typeface="Arial" panose="020B0604020202020204" pitchFamily="34" charset="0"/>
              </a:rPr>
              <a:t>J]. </a:t>
            </a:r>
            <a:r>
              <a:rPr lang="zh-CN" altLang="en-US" sz="800" dirty="0">
                <a:ea typeface="微软雅黑" panose="020B0503020204020204" pitchFamily="34" charset="-122"/>
                <a:sym typeface="Arial" panose="020B0604020202020204" pitchFamily="34" charset="0"/>
              </a:rPr>
              <a:t>中华消化杂志</a:t>
            </a:r>
            <a:r>
              <a:rPr lang="en-US" altLang="zh-CN" sz="800" dirty="0">
                <a:ea typeface="微软雅黑" panose="020B0503020204020204" pitchFamily="34" charset="-122"/>
                <a:sym typeface="Arial" panose="020B0604020202020204" pitchFamily="34" charset="0"/>
              </a:rPr>
              <a:t>, 2020, 40(10</a:t>
            </a:r>
            <a:r>
              <a:rPr lang="en-US" altLang="zh-CN" sz="800" dirty="0">
                <a:solidFill>
                  <a:srgbClr val="212121"/>
                </a:solidFill>
                <a:ea typeface="微软雅黑" panose="020B0503020204020204" pitchFamily="34" charset="-122"/>
                <a:cs typeface="微软雅黑" panose="020B0503020204020204" pitchFamily="34" charset="-122"/>
                <a:sym typeface="Arial" panose="020B0604020202020204" pitchFamily="34" charset="0"/>
              </a:rPr>
              <a:t>):649-663.</a:t>
            </a:r>
            <a:endParaRPr lang="en-US" altLang="zh-CN" sz="800" dirty="0">
              <a:solidFill>
                <a:srgbClr val="212121"/>
              </a:solidFill>
              <a:ea typeface="微软雅黑" panose="020B0503020204020204" pitchFamily="34" charset="-122"/>
              <a:cs typeface="微软雅黑" panose="020B0503020204020204" pitchFamily="34" charset="-122"/>
              <a:sym typeface="Arial" panose="020B0604020202020204" pitchFamily="34" charset="0"/>
            </a:endParaRPr>
          </a:p>
          <a:p>
            <a:pPr>
              <a:defRPr/>
            </a:pPr>
            <a:r>
              <a:rPr lang="en-US" altLang="zh-CN" sz="800" dirty="0">
                <a:ea typeface="微软雅黑" panose="020B0503020204020204" pitchFamily="34" charset="-122"/>
                <a:sym typeface="Arial" panose="020B0604020202020204" pitchFamily="34" charset="0"/>
              </a:rPr>
              <a:t>[3]</a:t>
            </a:r>
            <a:r>
              <a:rPr lang="zh-CN" altLang="en-US" sz="800" dirty="0">
                <a:ea typeface="微软雅黑" panose="020B0503020204020204" pitchFamily="34" charset="-122"/>
              </a:rPr>
              <a:t>中华消化杂志编委会</a:t>
            </a:r>
            <a:r>
              <a:rPr lang="en-US" altLang="zh-CN" sz="800" dirty="0">
                <a:ea typeface="微软雅黑" panose="020B0503020204020204" pitchFamily="34" charset="-122"/>
              </a:rPr>
              <a:t>.</a:t>
            </a:r>
            <a:r>
              <a:rPr lang="zh-CN" altLang="en-US" sz="800" dirty="0">
                <a:ea typeface="微软雅黑" panose="020B0503020204020204" pitchFamily="34" charset="-122"/>
              </a:rPr>
              <a:t>消化性溃疡诊断与治疗规范（</a:t>
            </a:r>
            <a:r>
              <a:rPr lang="en-US" altLang="zh-CN" sz="800" dirty="0">
                <a:ea typeface="微软雅黑" panose="020B0503020204020204" pitchFamily="34" charset="-122"/>
              </a:rPr>
              <a:t> 2016</a:t>
            </a:r>
            <a:r>
              <a:rPr lang="zh-CN" altLang="en-US" sz="800" dirty="0">
                <a:ea typeface="微软雅黑" panose="020B0503020204020204" pitchFamily="34" charset="-122"/>
              </a:rPr>
              <a:t>年，西安）</a:t>
            </a:r>
            <a:r>
              <a:rPr lang="en-US" altLang="zh-CN" sz="800" dirty="0">
                <a:ea typeface="微软雅黑" panose="020B0503020204020204" pitchFamily="34" charset="-122"/>
              </a:rPr>
              <a:t> .</a:t>
            </a:r>
            <a:r>
              <a:rPr lang="zh-CN" altLang="en-US" sz="800" dirty="0">
                <a:ea typeface="微软雅黑" panose="020B0503020204020204" pitchFamily="34" charset="-122"/>
              </a:rPr>
              <a:t>中华消化杂志</a:t>
            </a:r>
            <a:r>
              <a:rPr lang="en-US" altLang="zh-CN" sz="800" dirty="0">
                <a:ea typeface="微软雅黑" panose="020B0503020204020204" pitchFamily="34" charset="-122"/>
              </a:rPr>
              <a:t>,2016,36(8):508-513.</a:t>
            </a:r>
            <a:endParaRPr lang="en-US" altLang="zh-CN" sz="800" dirty="0">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TABLE_BEAUTIFY" val="smartTable{d9a23518-15e9-41c2-ae08-5dd3f28fc00d}"/>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PP_MARK_KEY" val="b6f78f73-d40a-4d5b-a2b7-c79d5cf4a99d"/>
  <p:tag name="COMMONDATA" val="eyJoZGlkIjoiNzA1NTljOTAzNDQ0Zjg5ZGMzOTY0Y2I4ZDkxYTFlZjY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4459</Words>
  <Application>WPS 演示</Application>
  <PresentationFormat>宽屏</PresentationFormat>
  <Paragraphs>253</Paragraphs>
  <Slides>12</Slides>
  <Notes>12</Notes>
  <HiddenSlides>0</HiddenSlides>
  <MMClips>1</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12</vt:i4>
      </vt:variant>
    </vt:vector>
  </HeadingPairs>
  <TitlesOfParts>
    <vt:vector size="26" baseType="lpstr">
      <vt:lpstr>Arial</vt:lpstr>
      <vt:lpstr>宋体</vt:lpstr>
      <vt:lpstr>Wingdings</vt:lpstr>
      <vt:lpstr>微软雅黑</vt:lpstr>
      <vt:lpstr>Impact MT Std</vt:lpstr>
      <vt:lpstr>Microsoft YaHei UI</vt:lpstr>
      <vt:lpstr>Times New Roman</vt:lpstr>
      <vt:lpstr>Times New Roman</vt:lpstr>
      <vt:lpstr>等线</vt:lpstr>
      <vt:lpstr>Arial Unicode MS</vt:lpstr>
      <vt:lpstr>等线 Light</vt:lpstr>
      <vt:lpstr>Calibri</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Jiang Xinyue</dc:creator>
  <cp:lastModifiedBy>刘英</cp:lastModifiedBy>
  <cp:revision>157</cp:revision>
  <cp:lastPrinted>2023-07-06T06:02:00Z</cp:lastPrinted>
  <dcterms:created xsi:type="dcterms:W3CDTF">2023-03-31T12:15:00Z</dcterms:created>
  <dcterms:modified xsi:type="dcterms:W3CDTF">2023-07-14T03:43:51Z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27F9A83E4C604A5EAA2DB98D6F4B4F5B_12</vt:lpwstr>
  </property>
  <property fmtid="{D5CDD505-2E9C-101B-9397-08002B2CF9AE}" pid="3" name="KSOProductBuildVer">
    <vt:lpwstr>2052-11.1.0.14309</vt:lpwstr>
  </property>
</Properties>
</file>