
<file path=[Content_Types].xml><?xml version="1.0" encoding="utf-8"?>
<Types xmlns="http://schemas.openxmlformats.org/package/2006/content-types">
  <Default Extension="jpeg" ContentType="image/jpeg"/>
  <Default Extension="JPG" ContentType="image/.jpg"/>
  <Default Extension="png" ContentType="image/png"/>
  <Default Extension="wdp" ContentType="image/vnd.ms-photo"/>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11"/>
  </p:notesMasterIdLst>
  <p:sldIdLst>
    <p:sldId id="256" r:id="rId3"/>
    <p:sldId id="266" r:id="rId4"/>
    <p:sldId id="258" r:id="rId5"/>
    <p:sldId id="259" r:id="rId6"/>
    <p:sldId id="260" r:id="rId7"/>
    <p:sldId id="261" r:id="rId8"/>
    <p:sldId id="274" r:id="rId9"/>
    <p:sldId id="263" r:id="rId10"/>
    <p:sldId id="277" r:id="rId12"/>
  </p:sldIdLst>
  <p:sldSz cx="12192000" cy="6858000"/>
  <p:notesSz cx="6858000" cy="9144000"/>
  <p:custDataLst>
    <p:tags r:id="rId16"/>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232"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C2FFA5D-87B4-456A-9821-1D502468CF0F}" styleName="主题样式 1 - 强调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9424" autoAdjust="0"/>
    <p:restoredTop sz="94660"/>
  </p:normalViewPr>
  <p:slideViewPr>
    <p:cSldViewPr snapToGrid="0" showGuides="1">
      <p:cViewPr>
        <p:scale>
          <a:sx n="90" d="100"/>
          <a:sy n="90" d="100"/>
        </p:scale>
        <p:origin x="-330" y="60"/>
      </p:cViewPr>
      <p:guideLst>
        <p:guide orient="horz" pos="2232"/>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8" Type="http://schemas.openxmlformats.org/officeDocument/2006/relationships/slide" Target="slides/slide6.xml"/><Relationship Id="rId7" Type="http://schemas.openxmlformats.org/officeDocument/2006/relationships/slide" Target="slides/slide5.xml"/><Relationship Id="rId6" Type="http://schemas.openxmlformats.org/officeDocument/2006/relationships/slide" Target="slides/slide4.xml"/><Relationship Id="rId5" Type="http://schemas.openxmlformats.org/officeDocument/2006/relationships/slide" Target="slides/slide3.xml"/><Relationship Id="rId4" Type="http://schemas.openxmlformats.org/officeDocument/2006/relationships/slide" Target="slides/slide2.xml"/><Relationship Id="rId3" Type="http://schemas.openxmlformats.org/officeDocument/2006/relationships/slide" Target="slides/slide1.xml"/><Relationship Id="rId2" Type="http://schemas.openxmlformats.org/officeDocument/2006/relationships/theme" Target="theme/theme1.xml"/><Relationship Id="rId16" Type="http://schemas.openxmlformats.org/officeDocument/2006/relationships/tags" Target="tags/tag19.xml"/><Relationship Id="rId15" Type="http://schemas.openxmlformats.org/officeDocument/2006/relationships/tableStyles" Target="tableStyles.xml"/><Relationship Id="rId14" Type="http://schemas.openxmlformats.org/officeDocument/2006/relationships/viewProps" Target="viewProps.xml"/><Relationship Id="rId13" Type="http://schemas.openxmlformats.org/officeDocument/2006/relationships/presProps" Target="presProps.xml"/><Relationship Id="rId12" Type="http://schemas.openxmlformats.org/officeDocument/2006/relationships/slide" Target="slides/slide9.xml"/><Relationship Id="rId11" Type="http://schemas.openxmlformats.org/officeDocument/2006/relationships/notesMaster" Target="notesMasters/notesMaster1.xml"/><Relationship Id="rId10" Type="http://schemas.openxmlformats.org/officeDocument/2006/relationships/slide" Target="slides/slide8.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2A48B96-639E-45A3-A0BA-2464DFDB1FAA}"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6837353-30EB-4A48-80EB-173D804AEFBD}"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endParaRPr lang="zh-CN" altLang="en-US"/>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endParaRPr lang="zh-CN" altLang="en-US"/>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idx="1"/>
          </p:nvPr>
        </p:nvSpPr>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endParaRPr lang="zh-CN" altLang="en-US"/>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日期占位符 4"/>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endParaRPr lang="zh-CN" altLang="en-US"/>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7" name="日期占位符 6"/>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日期占位符 2"/>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zh-CN" altLang="en-US"/>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zh-CN" altLang="en-US"/>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2" Type="http://schemas.openxmlformats.org/officeDocument/2006/relationships/theme" Target="../theme/theme1.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endParaRPr lang="zh-CN" altLang="en-US"/>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997B5FA-0921-464F-AAE1-844C04324D75}" type="datetimeFigureOut">
              <a:rPr lang="zh-CN" altLang="en-US" smtClean="0"/>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65CE74E-AB26-4998-AD42-012C4C1AD076}" type="slidenum">
              <a:rPr lang="zh-CN" altLang="en-US" smtClean="0"/>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microsoft.com/office/2007/relationships/hdphoto" Target="../media/image2.wdp"/><Relationship Id="rId1" Type="http://schemas.openxmlformats.org/officeDocument/2006/relationships/image" Target="../media/image1.png"/></Relationships>
</file>

<file path=ppt/slides/_rels/slide2.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3.png"/></Relationships>
</file>

<file path=ppt/slides/_rels/slide3.xml.rels><?xml version="1.0" encoding="UTF-8" standalone="yes"?>
<Relationships xmlns="http://schemas.openxmlformats.org/package/2006/relationships"><Relationship Id="rId5" Type="http://schemas.openxmlformats.org/officeDocument/2006/relationships/slideLayout" Target="../slideLayouts/slideLayout7.xml"/><Relationship Id="rId4" Type="http://schemas.microsoft.com/office/2007/relationships/hdphoto" Target="../media/image6.wdp"/><Relationship Id="rId3" Type="http://schemas.openxmlformats.org/officeDocument/2006/relationships/image" Target="../media/image5.png"/><Relationship Id="rId2" Type="http://schemas.openxmlformats.org/officeDocument/2006/relationships/tags" Target="../tags/tag1.xml"/><Relationship Id="rId1" Type="http://schemas.openxmlformats.org/officeDocument/2006/relationships/image" Target="../media/image4.png"/></Relationships>
</file>

<file path=ppt/slides/_rels/slide4.xml.rels><?xml version="1.0" encoding="UTF-8" standalone="yes"?>
<Relationships xmlns="http://schemas.openxmlformats.org/package/2006/relationships"><Relationship Id="rId7" Type="http://schemas.openxmlformats.org/officeDocument/2006/relationships/slideLayout" Target="../slideLayouts/slideLayout7.xml"/><Relationship Id="rId6" Type="http://schemas.openxmlformats.org/officeDocument/2006/relationships/tags" Target="../tags/tag6.xml"/><Relationship Id="rId5" Type="http://schemas.openxmlformats.org/officeDocument/2006/relationships/tags" Target="../tags/tag5.xml"/><Relationship Id="rId4" Type="http://schemas.openxmlformats.org/officeDocument/2006/relationships/tags" Target="../tags/tag4.xml"/><Relationship Id="rId3" Type="http://schemas.openxmlformats.org/officeDocument/2006/relationships/tags" Target="../tags/tag3.xml"/><Relationship Id="rId2" Type="http://schemas.openxmlformats.org/officeDocument/2006/relationships/tags" Target="../tags/tag2.xml"/><Relationship Id="rId1"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7.xml"/><Relationship Id="rId1" Type="http://schemas.openxmlformats.org/officeDocument/2006/relationships/image" Target="../media/image4.png"/></Relationships>
</file>

<file path=ppt/slides/_rels/slide6.xml.rels><?xml version="1.0" encoding="UTF-8" standalone="yes"?>
<Relationships xmlns="http://schemas.openxmlformats.org/package/2006/relationships"><Relationship Id="rId9" Type="http://schemas.openxmlformats.org/officeDocument/2006/relationships/slideLayout" Target="../slideLayouts/slideLayout7.xml"/><Relationship Id="rId8" Type="http://schemas.openxmlformats.org/officeDocument/2006/relationships/image" Target="../media/image7.png"/><Relationship Id="rId7" Type="http://schemas.openxmlformats.org/officeDocument/2006/relationships/tags" Target="../tags/tag13.xml"/><Relationship Id="rId6" Type="http://schemas.openxmlformats.org/officeDocument/2006/relationships/tags" Target="../tags/tag12.xml"/><Relationship Id="rId5" Type="http://schemas.openxmlformats.org/officeDocument/2006/relationships/tags" Target="../tags/tag11.xml"/><Relationship Id="rId4" Type="http://schemas.openxmlformats.org/officeDocument/2006/relationships/tags" Target="../tags/tag10.xml"/><Relationship Id="rId3" Type="http://schemas.openxmlformats.org/officeDocument/2006/relationships/tags" Target="../tags/tag9.xml"/><Relationship Id="rId2" Type="http://schemas.openxmlformats.org/officeDocument/2006/relationships/tags" Target="../tags/tag8.xml"/><Relationship Id="rId1" Type="http://schemas.openxmlformats.org/officeDocument/2006/relationships/image" Target="../media/image4.png"/></Relationships>
</file>

<file path=ppt/slides/_rels/slide7.xml.rels><?xml version="1.0" encoding="UTF-8" standalone="yes"?>
<Relationships xmlns="http://schemas.openxmlformats.org/package/2006/relationships"><Relationship Id="rId6" Type="http://schemas.openxmlformats.org/officeDocument/2006/relationships/slideLayout" Target="../slideLayouts/slideLayout7.xml"/><Relationship Id="rId5" Type="http://schemas.openxmlformats.org/officeDocument/2006/relationships/tags" Target="../tags/tag17.xml"/><Relationship Id="rId4" Type="http://schemas.openxmlformats.org/officeDocument/2006/relationships/tags" Target="../tags/tag16.xml"/><Relationship Id="rId3" Type="http://schemas.openxmlformats.org/officeDocument/2006/relationships/tags" Target="../tags/tag15.xml"/><Relationship Id="rId2" Type="http://schemas.openxmlformats.org/officeDocument/2006/relationships/tags" Target="../tags/tag14.xml"/><Relationship Id="rId1" Type="http://schemas.openxmlformats.org/officeDocument/2006/relationships/image" Target="../media/image4.png"/></Relationships>
</file>

<file path=ppt/slides/_rels/slide8.xml.rels><?xml version="1.0" encoding="UTF-8" standalone="yes"?>
<Relationships xmlns="http://schemas.openxmlformats.org/package/2006/relationships"><Relationship Id="rId5" Type="http://schemas.openxmlformats.org/officeDocument/2006/relationships/notesSlide" Target="../notesSlides/notesSlide1.xml"/><Relationship Id="rId4" Type="http://schemas.openxmlformats.org/officeDocument/2006/relationships/slideLayout" Target="../slideLayouts/slideLayout7.xml"/><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image" Target="../media/image4.png"/></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18.xml"/><Relationship Id="rId1"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0" y="0"/>
            <a:ext cx="12192000" cy="6858000"/>
          </a:xfrm>
          <a:prstGeom prst="rect">
            <a:avLst/>
          </a:prstGeom>
          <a:blipFill dpi="0" rotWithShape="1">
            <a:blip r:embed="rId1">
              <a:extLst>
                <a:ext uri="{BEBA8EAE-BF5A-486C-A8C5-ECC9F3942E4B}">
                  <a14:imgProps xmlns:a14="http://schemas.microsoft.com/office/drawing/2010/main">
                    <a14:imgLayer r:embed="rId2">
                      <a14:imgEffect>
                        <a14:colorTemperature colorTemp="4700"/>
                      </a14:imgEffect>
                      <a14:imgEffect>
                        <a14:saturation sat="66000"/>
                      </a14:imgEffect>
                    </a14:imgLayer>
                  </a14:imgProps>
                </a:ext>
                <a:ext uri="{28A0092B-C50C-407E-A947-70E740481C1C}">
                  <a14:useLocalDpi xmlns:a14="http://schemas.microsoft.com/office/drawing/2010/main" val="0"/>
                </a:ext>
              </a:extLst>
            </a:blip>
            <a:srcRect/>
            <a:stretch>
              <a:fillRect/>
            </a:stretch>
          </a:blip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7" name="文本框 6"/>
          <p:cNvSpPr txBox="1"/>
          <p:nvPr/>
        </p:nvSpPr>
        <p:spPr>
          <a:xfrm>
            <a:off x="3037205" y="1495425"/>
            <a:ext cx="6468745" cy="1074420"/>
          </a:xfrm>
          <a:prstGeom prst="rect">
            <a:avLst/>
          </a:prstGeom>
          <a:noFill/>
        </p:spPr>
        <p:txBody>
          <a:bodyPr wrap="square" rtlCol="0">
            <a:noAutofit/>
          </a:bodyPr>
          <a:lstStyle/>
          <a:p>
            <a:pPr algn="ctr"/>
            <a:r>
              <a:rPr lang="zh-CN" altLang="en-US" sz="6600" b="1" spc="250" dirty="0">
                <a:solidFill>
                  <a:schemeClr val="accent5">
                    <a:lumMod val="50000"/>
                  </a:schemeClr>
                </a:solidFill>
                <a:latin typeface="思源黑体 CN Medium" panose="020B0600000000000000" charset="-122"/>
                <a:ea typeface="思源黑体 CN Medium" panose="020B0600000000000000" charset="-122"/>
                <a:sym typeface="+mn-ea"/>
              </a:rPr>
              <a:t>散寒化湿颗粒</a:t>
            </a:r>
            <a:endParaRPr kumimoji="1" lang="en-US" altLang="zh-CN" sz="6600" b="1" dirty="0">
              <a:solidFill>
                <a:srgbClr val="013E9F"/>
              </a:solidFill>
              <a:latin typeface="Times New Roman" panose="02020603050405020304" pitchFamily="18" charset="0"/>
              <a:ea typeface="微软雅黑" panose="020B0503020204020204" charset="-122"/>
              <a:cs typeface="Times New Roman" panose="02020603050405020304" pitchFamily="18" charset="0"/>
            </a:endParaRPr>
          </a:p>
          <a:p>
            <a:pPr algn="ctr"/>
            <a:endParaRPr lang="zh-CN" altLang="en-US" sz="6600" b="1" spc="600" dirty="0">
              <a:solidFill>
                <a:schemeClr val="accent5">
                  <a:lumMod val="50000"/>
                </a:schemeClr>
              </a:solidFill>
              <a:latin typeface="思源黑体 CN Normal" panose="020B0400000000000000" pitchFamily="34" charset="-122"/>
              <a:ea typeface="思源黑体 CN Normal" panose="020B0400000000000000" pitchFamily="34" charset="-122"/>
            </a:endParaRPr>
          </a:p>
        </p:txBody>
      </p:sp>
      <p:sp>
        <p:nvSpPr>
          <p:cNvPr id="9" name="文本框 8"/>
          <p:cNvSpPr txBox="1"/>
          <p:nvPr/>
        </p:nvSpPr>
        <p:spPr>
          <a:xfrm>
            <a:off x="4082415" y="3095625"/>
            <a:ext cx="4110355" cy="437515"/>
          </a:xfrm>
          <a:prstGeom prst="rect">
            <a:avLst/>
          </a:prstGeom>
          <a:noFill/>
        </p:spPr>
        <p:txBody>
          <a:bodyPr wrap="square" rtlCol="0">
            <a:spAutoFit/>
          </a:bodyPr>
          <a:lstStyle/>
          <a:p>
            <a:pPr algn="l"/>
            <a:r>
              <a:rPr lang="zh-CN" altLang="en-US" sz="2250" spc="250" dirty="0">
                <a:solidFill>
                  <a:schemeClr val="accent5">
                    <a:lumMod val="50000"/>
                  </a:schemeClr>
                </a:solidFill>
                <a:latin typeface="+mj-ea"/>
                <a:ea typeface="+mj-ea"/>
              </a:rPr>
              <a:t>江苏康缘药业股份有限公司</a:t>
            </a:r>
            <a:endParaRPr lang="zh-CN" altLang="en-US" sz="2250" spc="250" dirty="0">
              <a:solidFill>
                <a:schemeClr val="accent5">
                  <a:lumMod val="50000"/>
                </a:schemeClr>
              </a:solidFill>
              <a:latin typeface="+mj-ea"/>
              <a:ea typeface="+mj-ea"/>
            </a:endParaRPr>
          </a:p>
        </p:txBody>
      </p:sp>
    </p:spTree>
  </p:cSld>
  <p:clrMapOvr>
    <a:masterClrMapping/>
  </p:clrMapOvr>
  <mc:AlternateContent xmlns:mc="http://schemas.openxmlformats.org/markup-compatibility/2006">
    <mc:Choice xmlns:p14="http://schemas.microsoft.com/office/powerpoint/2010/main" Requires="p14">
      <p:transition spd="med" p14:dur="700"/>
    </mc:Choice>
    <mc:Fallback>
      <p:transition spd="med"/>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0" y="0"/>
            <a:ext cx="12192000" cy="6858000"/>
          </a:xfrm>
          <a:prstGeom prst="rect">
            <a:avLst/>
          </a:prstGeom>
          <a:blipFill dpi="0" rotWithShape="1">
            <a:blip r:embed="rId1">
              <a:duotone>
                <a:schemeClr val="accent5">
                  <a:shade val="45000"/>
                  <a:satMod val="135000"/>
                </a:schemeClr>
                <a:prstClr val="white"/>
              </a:duotone>
              <a:extLst>
                <a:ext uri="{28A0092B-C50C-407E-A947-70E740481C1C}">
                  <a14:useLocalDpi xmlns:a14="http://schemas.microsoft.com/office/drawing/2010/main" val="0"/>
                </a:ext>
              </a:extLst>
            </a:blip>
            <a:srcRect/>
            <a:stretch>
              <a:fillRect/>
            </a:stretch>
          </a:blip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n-ea"/>
            </a:endParaRPr>
          </a:p>
        </p:txBody>
      </p:sp>
      <p:sp>
        <p:nvSpPr>
          <p:cNvPr id="35" name="矩形 34"/>
          <p:cNvSpPr/>
          <p:nvPr/>
        </p:nvSpPr>
        <p:spPr>
          <a:xfrm>
            <a:off x="0" y="0"/>
            <a:ext cx="12192000" cy="6858000"/>
          </a:xfrm>
          <a:prstGeom prst="rect">
            <a:avLst/>
          </a:prstGeom>
          <a:solidFill>
            <a:srgbClr val="51B4E9">
              <a:alpha val="45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n-ea"/>
            </a:endParaRPr>
          </a:p>
        </p:txBody>
      </p:sp>
      <p:sp>
        <p:nvSpPr>
          <p:cNvPr id="2" name="矩形 1"/>
          <p:cNvSpPr/>
          <p:nvPr/>
        </p:nvSpPr>
        <p:spPr>
          <a:xfrm>
            <a:off x="558800" y="330200"/>
            <a:ext cx="11099800" cy="6184900"/>
          </a:xfrm>
          <a:prstGeom prst="rect">
            <a:avLst/>
          </a:prstGeom>
          <a:solidFill>
            <a:schemeClr val="bg1">
              <a:alpha val="90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n-ea"/>
            </a:endParaRPr>
          </a:p>
        </p:txBody>
      </p:sp>
      <p:sp>
        <p:nvSpPr>
          <p:cNvPr id="10" name="文本框 9"/>
          <p:cNvSpPr txBox="1"/>
          <p:nvPr/>
        </p:nvSpPr>
        <p:spPr>
          <a:xfrm>
            <a:off x="3932436" y="560813"/>
            <a:ext cx="4337269" cy="707886"/>
          </a:xfrm>
          <a:prstGeom prst="rect">
            <a:avLst/>
          </a:prstGeom>
          <a:noFill/>
        </p:spPr>
        <p:txBody>
          <a:bodyPr wrap="square" rtlCol="0">
            <a:spAutoFit/>
          </a:bodyPr>
          <a:lstStyle/>
          <a:p>
            <a:pPr algn="ctr"/>
            <a:r>
              <a:rPr lang="zh-CN" altLang="en-US" sz="4000" dirty="0">
                <a:solidFill>
                  <a:srgbClr val="002060"/>
                </a:solidFill>
                <a:latin typeface="+mn-ea"/>
              </a:rPr>
              <a:t>目    录</a:t>
            </a:r>
            <a:endParaRPr lang="zh-CN" altLang="en-US" sz="4000" dirty="0">
              <a:solidFill>
                <a:srgbClr val="002060"/>
              </a:solidFill>
              <a:latin typeface="+mn-ea"/>
            </a:endParaRPr>
          </a:p>
        </p:txBody>
      </p:sp>
      <p:sp>
        <p:nvSpPr>
          <p:cNvPr id="13" name="文本框 12"/>
          <p:cNvSpPr txBox="1"/>
          <p:nvPr/>
        </p:nvSpPr>
        <p:spPr>
          <a:xfrm>
            <a:off x="1167118" y="1917689"/>
            <a:ext cx="987998" cy="769441"/>
          </a:xfrm>
          <a:prstGeom prst="rect">
            <a:avLst/>
          </a:prstGeom>
          <a:noFill/>
        </p:spPr>
        <p:txBody>
          <a:bodyPr wrap="square" rtlCol="0">
            <a:spAutoFit/>
          </a:bodyPr>
          <a:lstStyle/>
          <a:p>
            <a:r>
              <a:rPr lang="en-US" altLang="zh-CN" sz="4400" dirty="0">
                <a:solidFill>
                  <a:srgbClr val="51B4E9"/>
                </a:solidFill>
                <a:latin typeface="+mn-ea"/>
                <a:cs typeface="Arial" panose="020B0604020202020204" pitchFamily="34" charset="0"/>
              </a:rPr>
              <a:t>01</a:t>
            </a:r>
            <a:endParaRPr lang="zh-CN" altLang="en-US" sz="4400" dirty="0">
              <a:solidFill>
                <a:srgbClr val="51B4E9"/>
              </a:solidFill>
              <a:latin typeface="+mn-ea"/>
              <a:cs typeface="Arial" panose="020B0604020202020204" pitchFamily="34" charset="0"/>
            </a:endParaRPr>
          </a:p>
        </p:txBody>
      </p:sp>
      <p:sp>
        <p:nvSpPr>
          <p:cNvPr id="14" name="文本框 13"/>
          <p:cNvSpPr txBox="1"/>
          <p:nvPr/>
        </p:nvSpPr>
        <p:spPr>
          <a:xfrm>
            <a:off x="4672378" y="1165936"/>
            <a:ext cx="2933585" cy="338554"/>
          </a:xfrm>
          <a:prstGeom prst="rect">
            <a:avLst/>
          </a:prstGeom>
          <a:noFill/>
        </p:spPr>
        <p:txBody>
          <a:bodyPr wrap="square" rtlCol="0">
            <a:spAutoFit/>
          </a:bodyPr>
          <a:lstStyle/>
          <a:p>
            <a:pPr algn="ctr"/>
            <a:r>
              <a:rPr lang="en-US" altLang="zh-CN" sz="1600" spc="600" dirty="0">
                <a:solidFill>
                  <a:srgbClr val="002060"/>
                </a:solidFill>
                <a:latin typeface="+mn-ea"/>
              </a:rPr>
              <a:t>COMPANY</a:t>
            </a:r>
            <a:endParaRPr lang="zh-CN" altLang="en-US" sz="1600" spc="600" dirty="0">
              <a:solidFill>
                <a:srgbClr val="002060"/>
              </a:solidFill>
              <a:latin typeface="+mn-ea"/>
            </a:endParaRPr>
          </a:p>
        </p:txBody>
      </p:sp>
      <p:sp>
        <p:nvSpPr>
          <p:cNvPr id="17" name="文本框 16"/>
          <p:cNvSpPr txBox="1"/>
          <p:nvPr/>
        </p:nvSpPr>
        <p:spPr>
          <a:xfrm>
            <a:off x="6737738" y="1912727"/>
            <a:ext cx="987998" cy="769441"/>
          </a:xfrm>
          <a:prstGeom prst="rect">
            <a:avLst/>
          </a:prstGeom>
          <a:noFill/>
        </p:spPr>
        <p:txBody>
          <a:bodyPr wrap="square" rtlCol="0">
            <a:spAutoFit/>
          </a:bodyPr>
          <a:lstStyle/>
          <a:p>
            <a:r>
              <a:rPr lang="en-US" altLang="zh-CN" sz="4400" dirty="0">
                <a:solidFill>
                  <a:srgbClr val="51B4E9"/>
                </a:solidFill>
                <a:latin typeface="+mn-ea"/>
                <a:cs typeface="Arial" panose="020B0604020202020204" pitchFamily="34" charset="0"/>
              </a:rPr>
              <a:t>02</a:t>
            </a:r>
            <a:endParaRPr lang="zh-CN" altLang="en-US" sz="4400" dirty="0">
              <a:solidFill>
                <a:srgbClr val="51B4E9"/>
              </a:solidFill>
              <a:latin typeface="+mn-ea"/>
              <a:cs typeface="Arial" panose="020B0604020202020204" pitchFamily="34" charset="0"/>
            </a:endParaRPr>
          </a:p>
        </p:txBody>
      </p:sp>
      <p:sp>
        <p:nvSpPr>
          <p:cNvPr id="20" name="文本框 19"/>
          <p:cNvSpPr txBox="1"/>
          <p:nvPr/>
        </p:nvSpPr>
        <p:spPr>
          <a:xfrm>
            <a:off x="1169855" y="3384600"/>
            <a:ext cx="987998" cy="769441"/>
          </a:xfrm>
          <a:prstGeom prst="rect">
            <a:avLst/>
          </a:prstGeom>
          <a:noFill/>
        </p:spPr>
        <p:txBody>
          <a:bodyPr wrap="square" rtlCol="0">
            <a:spAutoFit/>
          </a:bodyPr>
          <a:lstStyle/>
          <a:p>
            <a:r>
              <a:rPr lang="en-US" altLang="zh-CN" sz="4400" dirty="0">
                <a:solidFill>
                  <a:srgbClr val="51B4E9"/>
                </a:solidFill>
                <a:latin typeface="+mn-ea"/>
                <a:cs typeface="Arial" panose="020B0604020202020204" pitchFamily="34" charset="0"/>
              </a:rPr>
              <a:t>03</a:t>
            </a:r>
            <a:endParaRPr lang="zh-CN" altLang="en-US" sz="4400" dirty="0">
              <a:solidFill>
                <a:srgbClr val="51B4E9"/>
              </a:solidFill>
              <a:latin typeface="+mn-ea"/>
              <a:cs typeface="Arial" panose="020B0604020202020204" pitchFamily="34" charset="0"/>
            </a:endParaRPr>
          </a:p>
        </p:txBody>
      </p:sp>
      <p:sp>
        <p:nvSpPr>
          <p:cNvPr id="23" name="文本框 22"/>
          <p:cNvSpPr txBox="1"/>
          <p:nvPr/>
        </p:nvSpPr>
        <p:spPr>
          <a:xfrm>
            <a:off x="6727775" y="3379638"/>
            <a:ext cx="987998" cy="769441"/>
          </a:xfrm>
          <a:prstGeom prst="rect">
            <a:avLst/>
          </a:prstGeom>
          <a:noFill/>
        </p:spPr>
        <p:txBody>
          <a:bodyPr wrap="square" rtlCol="0">
            <a:spAutoFit/>
          </a:bodyPr>
          <a:lstStyle/>
          <a:p>
            <a:r>
              <a:rPr lang="en-US" altLang="zh-CN" sz="4400" dirty="0">
                <a:solidFill>
                  <a:srgbClr val="51B4E9"/>
                </a:solidFill>
                <a:latin typeface="+mn-ea"/>
                <a:cs typeface="Arial" panose="020B0604020202020204" pitchFamily="34" charset="0"/>
              </a:rPr>
              <a:t>04</a:t>
            </a:r>
            <a:endParaRPr lang="zh-CN" altLang="en-US" sz="4400" dirty="0">
              <a:solidFill>
                <a:srgbClr val="51B4E9"/>
              </a:solidFill>
              <a:latin typeface="+mn-ea"/>
              <a:cs typeface="Arial" panose="020B0604020202020204" pitchFamily="34" charset="0"/>
            </a:endParaRPr>
          </a:p>
        </p:txBody>
      </p:sp>
      <p:sp>
        <p:nvSpPr>
          <p:cNvPr id="26" name="文本框 25"/>
          <p:cNvSpPr txBox="1"/>
          <p:nvPr/>
        </p:nvSpPr>
        <p:spPr>
          <a:xfrm>
            <a:off x="1159892" y="4775311"/>
            <a:ext cx="987998" cy="769441"/>
          </a:xfrm>
          <a:prstGeom prst="rect">
            <a:avLst/>
          </a:prstGeom>
          <a:noFill/>
        </p:spPr>
        <p:txBody>
          <a:bodyPr wrap="square" rtlCol="0">
            <a:spAutoFit/>
          </a:bodyPr>
          <a:lstStyle/>
          <a:p>
            <a:r>
              <a:rPr lang="en-US" altLang="zh-CN" sz="4400" dirty="0">
                <a:solidFill>
                  <a:srgbClr val="51B4E9"/>
                </a:solidFill>
                <a:latin typeface="+mn-ea"/>
                <a:cs typeface="Arial" panose="020B0604020202020204" pitchFamily="34" charset="0"/>
              </a:rPr>
              <a:t>05</a:t>
            </a:r>
            <a:endParaRPr lang="zh-CN" altLang="en-US" sz="4400" dirty="0">
              <a:solidFill>
                <a:srgbClr val="51B4E9"/>
              </a:solidFill>
              <a:latin typeface="+mn-ea"/>
              <a:cs typeface="Arial" panose="020B0604020202020204" pitchFamily="34" charset="0"/>
            </a:endParaRPr>
          </a:p>
        </p:txBody>
      </p:sp>
      <p:sp>
        <p:nvSpPr>
          <p:cNvPr id="19" name="文本框 18"/>
          <p:cNvSpPr txBox="1"/>
          <p:nvPr/>
        </p:nvSpPr>
        <p:spPr>
          <a:xfrm>
            <a:off x="2155117" y="2044102"/>
            <a:ext cx="2673410" cy="521970"/>
          </a:xfrm>
          <a:prstGeom prst="rect">
            <a:avLst/>
          </a:prstGeom>
          <a:noFill/>
        </p:spPr>
        <p:txBody>
          <a:bodyPr wrap="square" rtlCol="0">
            <a:spAutoFit/>
          </a:bodyPr>
          <a:lstStyle/>
          <a:p>
            <a:pPr lvl="0"/>
            <a:r>
              <a:rPr lang="zh-CN" altLang="en-US" sz="2800" spc="250" dirty="0">
                <a:solidFill>
                  <a:srgbClr val="002060"/>
                </a:solidFill>
                <a:latin typeface="+mn-ea"/>
              </a:rPr>
              <a:t>药品基本信息</a:t>
            </a:r>
            <a:endParaRPr lang="zh-CN" altLang="en-US" sz="2800" spc="250" dirty="0">
              <a:solidFill>
                <a:srgbClr val="002060"/>
              </a:solidFill>
              <a:latin typeface="+mn-ea"/>
            </a:endParaRPr>
          </a:p>
        </p:txBody>
      </p:sp>
      <p:sp>
        <p:nvSpPr>
          <p:cNvPr id="25" name="文本框 24"/>
          <p:cNvSpPr txBox="1"/>
          <p:nvPr/>
        </p:nvSpPr>
        <p:spPr>
          <a:xfrm>
            <a:off x="7882939" y="2107602"/>
            <a:ext cx="2673410" cy="521970"/>
          </a:xfrm>
          <a:prstGeom prst="rect">
            <a:avLst/>
          </a:prstGeom>
          <a:noFill/>
        </p:spPr>
        <p:txBody>
          <a:bodyPr wrap="square" rtlCol="0">
            <a:spAutoFit/>
          </a:bodyPr>
          <a:lstStyle/>
          <a:p>
            <a:pPr lvl="0"/>
            <a:r>
              <a:rPr lang="zh-CN" altLang="en-US" sz="2800" spc="250" dirty="0">
                <a:solidFill>
                  <a:srgbClr val="002060"/>
                </a:solidFill>
                <a:latin typeface="+mn-ea"/>
              </a:rPr>
              <a:t>安全性</a:t>
            </a:r>
            <a:endParaRPr lang="zh-CN" altLang="en-US" sz="2800" spc="250" dirty="0">
              <a:solidFill>
                <a:srgbClr val="002060"/>
              </a:solidFill>
              <a:latin typeface="+mn-ea"/>
            </a:endParaRPr>
          </a:p>
        </p:txBody>
      </p:sp>
      <p:sp>
        <p:nvSpPr>
          <p:cNvPr id="30" name="文本框 29"/>
          <p:cNvSpPr txBox="1"/>
          <p:nvPr/>
        </p:nvSpPr>
        <p:spPr>
          <a:xfrm>
            <a:off x="2164447" y="3550025"/>
            <a:ext cx="2673410" cy="521970"/>
          </a:xfrm>
          <a:prstGeom prst="rect">
            <a:avLst/>
          </a:prstGeom>
          <a:noFill/>
        </p:spPr>
        <p:txBody>
          <a:bodyPr wrap="square" rtlCol="0">
            <a:spAutoFit/>
          </a:bodyPr>
          <a:lstStyle/>
          <a:p>
            <a:pPr lvl="0"/>
            <a:r>
              <a:rPr lang="zh-CN" altLang="en-US" sz="2800" spc="250" dirty="0">
                <a:solidFill>
                  <a:srgbClr val="002060"/>
                </a:solidFill>
                <a:latin typeface="+mn-ea"/>
              </a:rPr>
              <a:t>有效性</a:t>
            </a:r>
            <a:endParaRPr lang="zh-CN" altLang="en-US" sz="2800" spc="250" dirty="0">
              <a:solidFill>
                <a:srgbClr val="002060"/>
              </a:solidFill>
              <a:latin typeface="+mn-ea"/>
            </a:endParaRPr>
          </a:p>
        </p:txBody>
      </p:sp>
      <p:sp>
        <p:nvSpPr>
          <p:cNvPr id="32" name="文本框 31"/>
          <p:cNvSpPr txBox="1"/>
          <p:nvPr/>
        </p:nvSpPr>
        <p:spPr>
          <a:xfrm>
            <a:off x="7882109" y="3528435"/>
            <a:ext cx="2673410" cy="521970"/>
          </a:xfrm>
          <a:prstGeom prst="rect">
            <a:avLst/>
          </a:prstGeom>
          <a:noFill/>
        </p:spPr>
        <p:txBody>
          <a:bodyPr wrap="square" rtlCol="0">
            <a:spAutoFit/>
          </a:bodyPr>
          <a:lstStyle/>
          <a:p>
            <a:pPr lvl="0"/>
            <a:r>
              <a:rPr lang="zh-CN" altLang="en-US" sz="2800" spc="250" dirty="0">
                <a:solidFill>
                  <a:srgbClr val="002060"/>
                </a:solidFill>
                <a:latin typeface="+mn-ea"/>
              </a:rPr>
              <a:t>创新性</a:t>
            </a:r>
            <a:endParaRPr lang="zh-CN" altLang="en-US" sz="2800" spc="250" dirty="0">
              <a:solidFill>
                <a:srgbClr val="002060"/>
              </a:solidFill>
              <a:latin typeface="+mn-ea"/>
            </a:endParaRPr>
          </a:p>
        </p:txBody>
      </p:sp>
      <p:sp>
        <p:nvSpPr>
          <p:cNvPr id="37" name="文本框 36"/>
          <p:cNvSpPr txBox="1"/>
          <p:nvPr/>
        </p:nvSpPr>
        <p:spPr>
          <a:xfrm>
            <a:off x="2164447" y="4949675"/>
            <a:ext cx="2673410" cy="521970"/>
          </a:xfrm>
          <a:prstGeom prst="rect">
            <a:avLst/>
          </a:prstGeom>
          <a:noFill/>
        </p:spPr>
        <p:txBody>
          <a:bodyPr wrap="square" rtlCol="0">
            <a:spAutoFit/>
          </a:bodyPr>
          <a:lstStyle/>
          <a:p>
            <a:pPr lvl="0"/>
            <a:r>
              <a:rPr lang="zh-CN" altLang="en-US" sz="2800" spc="250" dirty="0">
                <a:solidFill>
                  <a:srgbClr val="002060"/>
                </a:solidFill>
                <a:latin typeface="+mn-ea"/>
              </a:rPr>
              <a:t>公平性</a:t>
            </a:r>
            <a:endParaRPr lang="zh-CN" altLang="en-US" sz="2800" spc="250" dirty="0">
              <a:solidFill>
                <a:srgbClr val="002060"/>
              </a:solidFill>
              <a:latin typeface="+mn-ea"/>
            </a:endParaRPr>
          </a:p>
        </p:txBody>
      </p:sp>
      <p:cxnSp>
        <p:nvCxnSpPr>
          <p:cNvPr id="5" name="直接连接符 4"/>
          <p:cNvCxnSpPr/>
          <p:nvPr/>
        </p:nvCxnSpPr>
        <p:spPr>
          <a:xfrm>
            <a:off x="1287624" y="2616851"/>
            <a:ext cx="597160" cy="0"/>
          </a:xfrm>
          <a:prstGeom prst="line">
            <a:avLst/>
          </a:prstGeom>
          <a:ln w="38100">
            <a:solidFill>
              <a:srgbClr val="51B4E9"/>
            </a:solidFill>
          </a:ln>
        </p:spPr>
        <p:style>
          <a:lnRef idx="1">
            <a:schemeClr val="accent1"/>
          </a:lnRef>
          <a:fillRef idx="0">
            <a:schemeClr val="accent1"/>
          </a:fillRef>
          <a:effectRef idx="0">
            <a:schemeClr val="accent1"/>
          </a:effectRef>
          <a:fontRef idx="minor">
            <a:schemeClr val="tx1"/>
          </a:fontRef>
        </p:style>
      </p:cxnSp>
      <p:cxnSp>
        <p:nvCxnSpPr>
          <p:cNvPr id="39" name="直接连接符 38"/>
          <p:cNvCxnSpPr/>
          <p:nvPr/>
        </p:nvCxnSpPr>
        <p:spPr>
          <a:xfrm>
            <a:off x="1287624" y="4072426"/>
            <a:ext cx="597160" cy="0"/>
          </a:xfrm>
          <a:prstGeom prst="line">
            <a:avLst/>
          </a:prstGeom>
          <a:ln w="38100">
            <a:solidFill>
              <a:srgbClr val="51B4E9"/>
            </a:solidFill>
          </a:ln>
        </p:spPr>
        <p:style>
          <a:lnRef idx="1">
            <a:schemeClr val="accent1"/>
          </a:lnRef>
          <a:fillRef idx="0">
            <a:schemeClr val="accent1"/>
          </a:fillRef>
          <a:effectRef idx="0">
            <a:schemeClr val="accent1"/>
          </a:effectRef>
          <a:fontRef idx="minor">
            <a:schemeClr val="tx1"/>
          </a:fontRef>
        </p:style>
      </p:cxnSp>
      <p:cxnSp>
        <p:nvCxnSpPr>
          <p:cNvPr id="40" name="直接连接符 39"/>
          <p:cNvCxnSpPr/>
          <p:nvPr/>
        </p:nvCxnSpPr>
        <p:spPr>
          <a:xfrm>
            <a:off x="1287624" y="5472018"/>
            <a:ext cx="597160" cy="0"/>
          </a:xfrm>
          <a:prstGeom prst="line">
            <a:avLst/>
          </a:prstGeom>
          <a:ln w="38100">
            <a:solidFill>
              <a:srgbClr val="51B4E9"/>
            </a:solidFill>
          </a:ln>
        </p:spPr>
        <p:style>
          <a:lnRef idx="1">
            <a:schemeClr val="accent1"/>
          </a:lnRef>
          <a:fillRef idx="0">
            <a:schemeClr val="accent1"/>
          </a:fillRef>
          <a:effectRef idx="0">
            <a:schemeClr val="accent1"/>
          </a:effectRef>
          <a:fontRef idx="minor">
            <a:schemeClr val="tx1"/>
          </a:fontRef>
        </p:style>
      </p:cxnSp>
      <p:cxnSp>
        <p:nvCxnSpPr>
          <p:cNvPr id="41" name="直接连接符 40"/>
          <p:cNvCxnSpPr/>
          <p:nvPr/>
        </p:nvCxnSpPr>
        <p:spPr>
          <a:xfrm>
            <a:off x="6885992" y="2616851"/>
            <a:ext cx="597160" cy="0"/>
          </a:xfrm>
          <a:prstGeom prst="line">
            <a:avLst/>
          </a:prstGeom>
          <a:ln w="38100">
            <a:solidFill>
              <a:srgbClr val="51B4E9"/>
            </a:solidFill>
          </a:ln>
        </p:spPr>
        <p:style>
          <a:lnRef idx="1">
            <a:schemeClr val="accent1"/>
          </a:lnRef>
          <a:fillRef idx="0">
            <a:schemeClr val="accent1"/>
          </a:fillRef>
          <a:effectRef idx="0">
            <a:schemeClr val="accent1"/>
          </a:effectRef>
          <a:fontRef idx="minor">
            <a:schemeClr val="tx1"/>
          </a:fontRef>
        </p:style>
      </p:cxnSp>
      <p:cxnSp>
        <p:nvCxnSpPr>
          <p:cNvPr id="42" name="直接连接符 41"/>
          <p:cNvCxnSpPr/>
          <p:nvPr/>
        </p:nvCxnSpPr>
        <p:spPr>
          <a:xfrm>
            <a:off x="6885992" y="4072426"/>
            <a:ext cx="597160" cy="0"/>
          </a:xfrm>
          <a:prstGeom prst="line">
            <a:avLst/>
          </a:prstGeom>
          <a:ln w="38100">
            <a:solidFill>
              <a:srgbClr val="51B4E9"/>
            </a:solidFill>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mc:Choice xmlns:p14="http://schemas.microsoft.com/office/powerpoint/2010/main" Requires="p14">
      <p:transition spd="med" p14:dur="700"/>
    </mc:Choice>
    <mc:Fallback>
      <p:transition spd="med"/>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descr="C:\Users\1\Desktop\图片3_副本_副本.png图片3_副本_副本"/>
          <p:cNvPicPr>
            <a:picLocks noChangeAspect="1"/>
          </p:cNvPicPr>
          <p:nvPr/>
        </p:nvPicPr>
        <p:blipFill>
          <a:blip r:embed="rId1"/>
          <a:srcRect/>
          <a:stretch>
            <a:fillRect/>
          </a:stretch>
        </p:blipFill>
        <p:spPr>
          <a:xfrm>
            <a:off x="2540" y="3175"/>
            <a:ext cx="12186920" cy="6851650"/>
          </a:xfrm>
          <a:prstGeom prst="rect">
            <a:avLst/>
          </a:prstGeom>
        </p:spPr>
      </p:pic>
      <p:sp>
        <p:nvSpPr>
          <p:cNvPr id="4" name="矩形 3"/>
          <p:cNvSpPr/>
          <p:nvPr>
            <p:custDataLst>
              <p:tags r:id="rId2"/>
            </p:custDataLst>
          </p:nvPr>
        </p:nvSpPr>
        <p:spPr>
          <a:xfrm>
            <a:off x="-2540" y="-3175"/>
            <a:ext cx="12192000" cy="6858000"/>
          </a:xfrm>
          <a:prstGeom prst="rect">
            <a:avLst/>
          </a:prstGeom>
          <a:blipFill dpi="0" rotWithShape="1">
            <a:blip r:embed="rId3">
              <a:extLst>
                <a:ext uri="{BEBA8EAE-BF5A-486C-A8C5-ECC9F3942E4B}">
                  <a14:imgProps xmlns:a14="http://schemas.microsoft.com/office/drawing/2010/main">
                    <a14:imgLayer r:embed="rId4">
                      <a14:imgEffect>
                        <a14:brightnessContrast contrast="20000"/>
                      </a14:imgEffect>
                    </a14:imgLayer>
                  </a14:imgProps>
                </a:ext>
                <a:ext uri="{28A0092B-C50C-407E-A947-70E740481C1C}">
                  <a14:useLocalDpi xmlns:a14="http://schemas.microsoft.com/office/drawing/2010/main" val="0"/>
                </a:ext>
              </a:extLst>
            </a:blip>
            <a:srcRect/>
            <a:stretch>
              <a:fillRect/>
            </a:stretch>
          </a:blip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n-ea"/>
            </a:endParaRPr>
          </a:p>
        </p:txBody>
      </p:sp>
      <p:sp>
        <p:nvSpPr>
          <p:cNvPr id="14" name="文本框 13"/>
          <p:cNvSpPr txBox="1"/>
          <p:nvPr/>
        </p:nvSpPr>
        <p:spPr>
          <a:xfrm>
            <a:off x="473710" y="144145"/>
            <a:ext cx="1859280" cy="1198880"/>
          </a:xfrm>
          <a:prstGeom prst="rect">
            <a:avLst/>
          </a:prstGeom>
          <a:noFill/>
        </p:spPr>
        <p:txBody>
          <a:bodyPr wrap="square" rtlCol="0">
            <a:spAutoFit/>
          </a:bodyPr>
          <a:lstStyle/>
          <a:p>
            <a:r>
              <a:rPr lang="en-US" altLang="zh-CN" sz="7200" spc="600" dirty="0">
                <a:solidFill>
                  <a:srgbClr val="51B4E9"/>
                </a:solidFill>
                <a:latin typeface="+mn-ea"/>
              </a:rPr>
              <a:t>01</a:t>
            </a:r>
            <a:endParaRPr lang="en-US" altLang="zh-CN" sz="7200" spc="600" dirty="0">
              <a:solidFill>
                <a:srgbClr val="51B4E9"/>
              </a:solidFill>
              <a:latin typeface="+mn-ea"/>
            </a:endParaRPr>
          </a:p>
        </p:txBody>
      </p:sp>
      <p:sp>
        <p:nvSpPr>
          <p:cNvPr id="9" name="文本框 8"/>
          <p:cNvSpPr txBox="1"/>
          <p:nvPr/>
        </p:nvSpPr>
        <p:spPr>
          <a:xfrm>
            <a:off x="2332295" y="511562"/>
            <a:ext cx="4254560" cy="768350"/>
          </a:xfrm>
          <a:prstGeom prst="rect">
            <a:avLst/>
          </a:prstGeom>
          <a:noFill/>
        </p:spPr>
        <p:txBody>
          <a:bodyPr wrap="square" rtlCol="0">
            <a:spAutoFit/>
          </a:bodyPr>
          <a:lstStyle/>
          <a:p>
            <a:pPr lvl="0"/>
            <a:r>
              <a:rPr lang="zh-CN" altLang="en-US" sz="4400" spc="300" dirty="0">
                <a:solidFill>
                  <a:srgbClr val="002774"/>
                </a:solidFill>
                <a:latin typeface="+mn-ea"/>
              </a:rPr>
              <a:t>药品基本信息</a:t>
            </a:r>
            <a:endParaRPr lang="zh-CN" altLang="en-US" sz="4400" spc="300" dirty="0">
              <a:solidFill>
                <a:srgbClr val="002774"/>
              </a:solidFill>
              <a:latin typeface="+mn-ea"/>
            </a:endParaRPr>
          </a:p>
        </p:txBody>
      </p:sp>
      <p:sp>
        <p:nvSpPr>
          <p:cNvPr id="10" name="文本框 9"/>
          <p:cNvSpPr txBox="1"/>
          <p:nvPr/>
        </p:nvSpPr>
        <p:spPr>
          <a:xfrm>
            <a:off x="1403350" y="1446995"/>
            <a:ext cx="7751283" cy="4436220"/>
          </a:xfrm>
          <a:prstGeom prst="rect">
            <a:avLst/>
          </a:prstGeom>
          <a:noFill/>
        </p:spPr>
        <p:txBody>
          <a:bodyPr wrap="square" rtlCol="0">
            <a:noAutofit/>
          </a:bodyPr>
          <a:lstStyle/>
          <a:p>
            <a:pPr marL="342900" indent="-342900">
              <a:lnSpc>
                <a:spcPct val="200000"/>
              </a:lnSpc>
              <a:buFont typeface="Arial" panose="020B0604020202020204" pitchFamily="34" charset="0"/>
              <a:buChar char="•"/>
            </a:pPr>
            <a:r>
              <a:rPr lang="zh-CN" altLang="en-US" spc="50" dirty="0" smtClean="0">
                <a:latin typeface="+mn-ea"/>
                <a:cs typeface="+mn-ea"/>
              </a:rPr>
              <a:t>通 用 名 ：</a:t>
            </a:r>
            <a:r>
              <a:rPr lang="zh-CN" altLang="en-US" spc="50" dirty="0">
                <a:latin typeface="+mn-ea"/>
                <a:cs typeface="+mn-ea"/>
                <a:sym typeface="+mn-ea"/>
              </a:rPr>
              <a:t>散寒化湿</a:t>
            </a:r>
            <a:r>
              <a:rPr lang="zh-CN" altLang="en-US" spc="50" dirty="0" smtClean="0">
                <a:latin typeface="+mn-ea"/>
                <a:cs typeface="+mn-ea"/>
                <a:sym typeface="+mn-ea"/>
              </a:rPr>
              <a:t>颗粒（原武汉“寒湿疫方”）</a:t>
            </a:r>
            <a:endParaRPr lang="zh-CN" altLang="en-US" spc="50" dirty="0">
              <a:latin typeface="+mn-ea"/>
              <a:cs typeface="+mn-ea"/>
            </a:endParaRPr>
          </a:p>
          <a:p>
            <a:pPr marL="342900" indent="-342900">
              <a:lnSpc>
                <a:spcPct val="200000"/>
              </a:lnSpc>
              <a:buFont typeface="Arial" panose="020B0604020202020204" pitchFamily="34" charset="0"/>
              <a:buChar char="•"/>
            </a:pPr>
            <a:r>
              <a:rPr lang="zh-CN" altLang="en-US" spc="50" dirty="0">
                <a:latin typeface="+mn-ea"/>
                <a:cs typeface="+mn-ea"/>
              </a:rPr>
              <a:t>注册规格：每袋装10g（相当于饮片48g） </a:t>
            </a:r>
            <a:endParaRPr lang="zh-CN" altLang="en-US" spc="50" dirty="0">
              <a:latin typeface="+mn-ea"/>
              <a:cs typeface="+mn-ea"/>
            </a:endParaRPr>
          </a:p>
          <a:p>
            <a:pPr marL="0" lvl="1" indent="-342900">
              <a:lnSpc>
                <a:spcPct val="200000"/>
              </a:lnSpc>
              <a:buFont typeface="Arial" panose="020B0604020202020204" pitchFamily="34" charset="0"/>
              <a:buChar char="•"/>
            </a:pPr>
            <a:r>
              <a:rPr lang="zh-CN" altLang="en-US" spc="50" dirty="0">
                <a:latin typeface="+mn-ea"/>
                <a:cs typeface="+mn-ea"/>
                <a:sym typeface="+mn-ea"/>
              </a:rPr>
              <a:t>用法用量：开水冲服。一次2袋，一日3次。疗程7-14天，或遵医嘱。</a:t>
            </a:r>
            <a:r>
              <a:rPr lang="zh-CN" altLang="en-US" spc="50" dirty="0">
                <a:latin typeface="+mn-ea"/>
                <a:cs typeface="+mn-ea"/>
              </a:rPr>
              <a:t> </a:t>
            </a:r>
            <a:endParaRPr lang="zh-CN" altLang="en-US" spc="50" dirty="0">
              <a:latin typeface="+mn-ea"/>
              <a:cs typeface="+mn-ea"/>
            </a:endParaRPr>
          </a:p>
          <a:p>
            <a:pPr marL="342900" indent="-342900">
              <a:lnSpc>
                <a:spcPct val="200000"/>
              </a:lnSpc>
              <a:buFont typeface="Arial" panose="020B0604020202020204" pitchFamily="34" charset="0"/>
              <a:buChar char="•"/>
            </a:pPr>
            <a:r>
              <a:rPr lang="zh-CN" altLang="en-US" spc="50" dirty="0">
                <a:latin typeface="+mn-ea"/>
                <a:cs typeface="+mn-ea"/>
              </a:rPr>
              <a:t>中国大陆首次上市时间：</a:t>
            </a:r>
            <a:r>
              <a:rPr lang="zh-CN" altLang="en-US" spc="50" dirty="0">
                <a:latin typeface="+mn-ea"/>
                <a:cs typeface="+mn-ea"/>
                <a:sym typeface="+mn-ea"/>
              </a:rPr>
              <a:t>2022年10月8日</a:t>
            </a:r>
            <a:endParaRPr lang="zh-CN" altLang="en-US" spc="50" dirty="0">
              <a:latin typeface="+mn-ea"/>
              <a:cs typeface="+mn-ea"/>
            </a:endParaRPr>
          </a:p>
          <a:p>
            <a:pPr marL="342900" indent="-342900">
              <a:lnSpc>
                <a:spcPct val="200000"/>
              </a:lnSpc>
              <a:buFont typeface="Arial" panose="020B0604020202020204" pitchFamily="34" charset="0"/>
              <a:buChar char="•"/>
            </a:pPr>
            <a:r>
              <a:rPr lang="zh-CN" altLang="en-US" spc="50" dirty="0">
                <a:latin typeface="+mn-ea"/>
                <a:cs typeface="+mn-ea"/>
              </a:rPr>
              <a:t>目前大陆地区同通用名药品的上市情况：无</a:t>
            </a:r>
            <a:endParaRPr lang="zh-CN" altLang="en-US" spc="50" dirty="0">
              <a:latin typeface="+mn-ea"/>
              <a:cs typeface="+mn-ea"/>
            </a:endParaRPr>
          </a:p>
          <a:p>
            <a:pPr marL="342900" indent="-342900">
              <a:lnSpc>
                <a:spcPct val="200000"/>
              </a:lnSpc>
              <a:buFont typeface="Arial" panose="020B0604020202020204" pitchFamily="34" charset="0"/>
              <a:buChar char="•"/>
            </a:pPr>
            <a:r>
              <a:rPr lang="zh-CN" altLang="en-US" spc="50" dirty="0">
                <a:latin typeface="+mn-ea"/>
                <a:cs typeface="+mn-ea"/>
              </a:rPr>
              <a:t>全球首个上市国家/地区及上市时间：中国    2022年10月</a:t>
            </a:r>
            <a:endParaRPr lang="zh-CN" altLang="en-US" spc="50" dirty="0">
              <a:latin typeface="+mn-ea"/>
              <a:cs typeface="+mn-ea"/>
            </a:endParaRPr>
          </a:p>
          <a:p>
            <a:pPr marL="342900" indent="-342900">
              <a:lnSpc>
                <a:spcPct val="200000"/>
              </a:lnSpc>
              <a:buFont typeface="Arial" panose="020B0604020202020204" pitchFamily="34" charset="0"/>
              <a:buChar char="•"/>
            </a:pPr>
            <a:r>
              <a:rPr lang="zh-CN" altLang="en-US" spc="50" dirty="0">
                <a:latin typeface="+mn-ea"/>
                <a:cs typeface="+mn-ea"/>
              </a:rPr>
              <a:t>是否为OTC产品：否</a:t>
            </a:r>
            <a:endParaRPr lang="zh-CN" altLang="en-US" spc="50" dirty="0">
              <a:latin typeface="+mn-ea"/>
              <a:cs typeface="+mn-ea"/>
            </a:endParaRPr>
          </a:p>
          <a:p>
            <a:pPr marL="342900" indent="-342900">
              <a:lnSpc>
                <a:spcPct val="200000"/>
              </a:lnSpc>
              <a:buFont typeface="Arial" panose="020B0604020202020204" pitchFamily="34" charset="0"/>
              <a:buChar char="•"/>
            </a:pPr>
            <a:r>
              <a:rPr lang="zh-CN" altLang="en-US" spc="50" dirty="0">
                <a:latin typeface="+mn-ea"/>
                <a:cs typeface="+mn-ea"/>
              </a:rPr>
              <a:t>参照药品建议：</a:t>
            </a:r>
            <a:r>
              <a:rPr lang="zh-CN" altLang="en-US" spc="50" dirty="0">
                <a:latin typeface="+mn-ea"/>
                <a:cs typeface="+mn-ea"/>
                <a:sym typeface="+mn-ea"/>
              </a:rPr>
              <a:t>宣肺败毒颗粒</a:t>
            </a:r>
            <a:endParaRPr lang="zh-CN" altLang="en-US" spc="50" dirty="0">
              <a:latin typeface="+mn-ea"/>
              <a:cs typeface="+mn-ea"/>
              <a:sym typeface="+mn-ea"/>
            </a:endParaRPr>
          </a:p>
          <a:p>
            <a:pPr marL="342900" indent="-342900">
              <a:lnSpc>
                <a:spcPct val="200000"/>
              </a:lnSpc>
              <a:buFont typeface="Arial" panose="020B0604020202020204" pitchFamily="34" charset="0"/>
              <a:buChar char="•"/>
            </a:pPr>
            <a:endParaRPr lang="zh-CN" altLang="en-US" spc="50" dirty="0">
              <a:latin typeface="+mn-ea"/>
              <a:cs typeface="+mn-ea"/>
              <a:sym typeface="+mn-ea"/>
            </a:endParaRPr>
          </a:p>
        </p:txBody>
      </p:sp>
      <p:sp>
        <p:nvSpPr>
          <p:cNvPr id="7" name="矩形 6"/>
          <p:cNvSpPr/>
          <p:nvPr/>
        </p:nvSpPr>
        <p:spPr>
          <a:xfrm>
            <a:off x="0" y="0"/>
            <a:ext cx="342900" cy="1280160"/>
          </a:xfrm>
          <a:prstGeom prst="rect">
            <a:avLst/>
          </a:prstGeom>
          <a:solidFill>
            <a:srgbClr val="51B4E9"/>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n-ea"/>
            </a:endParaRPr>
          </a:p>
        </p:txBody>
      </p:sp>
    </p:spTree>
  </p:cSld>
  <p:clrMapOvr>
    <a:masterClrMapping/>
  </p:clrMapOvr>
  <mc:AlternateContent xmlns:mc="http://schemas.openxmlformats.org/markup-compatibility/2006">
    <mc:Choice xmlns:p14="http://schemas.microsoft.com/office/powerpoint/2010/main" Requires="p14">
      <p:transition spd="med" p14:dur="700"/>
    </mc:Choice>
    <mc:Fallback>
      <p:transition spd="med"/>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0" y="-68096"/>
            <a:ext cx="12192000" cy="6858000"/>
          </a:xfrm>
          <a:prstGeom prst="rect">
            <a:avLst/>
          </a:prstGeom>
          <a:blipFill dpi="0" rotWithShape="1">
            <a:blip r:embed="rId1">
              <a:extLst>
                <a:ext uri="{28A0092B-C50C-407E-A947-70E740481C1C}">
                  <a14:useLocalDpi xmlns:a14="http://schemas.microsoft.com/office/drawing/2010/main" val="0"/>
                </a:ext>
              </a:extLst>
            </a:blip>
            <a:srcRect/>
            <a:stretch>
              <a:fillRect/>
            </a:stretch>
          </a:blip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n-ea"/>
            </a:endParaRPr>
          </a:p>
        </p:txBody>
      </p:sp>
      <p:sp>
        <p:nvSpPr>
          <p:cNvPr id="2" name="矩形 1"/>
          <p:cNvSpPr/>
          <p:nvPr/>
        </p:nvSpPr>
        <p:spPr>
          <a:xfrm>
            <a:off x="0" y="-68029"/>
            <a:ext cx="12192000" cy="6970056"/>
          </a:xfrm>
          <a:prstGeom prst="rect">
            <a:avLst/>
          </a:prstGeom>
          <a:solidFill>
            <a:schemeClr val="bg1">
              <a:alpha val="90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dirty="0">
              <a:latin typeface="+mn-ea"/>
            </a:endParaRPr>
          </a:p>
        </p:txBody>
      </p:sp>
      <p:sp>
        <p:nvSpPr>
          <p:cNvPr id="67" name="文本框 66"/>
          <p:cNvSpPr txBox="1"/>
          <p:nvPr/>
        </p:nvSpPr>
        <p:spPr>
          <a:xfrm>
            <a:off x="1366914" y="330213"/>
            <a:ext cx="4337269" cy="769441"/>
          </a:xfrm>
          <a:prstGeom prst="rect">
            <a:avLst/>
          </a:prstGeom>
          <a:noFill/>
        </p:spPr>
        <p:txBody>
          <a:bodyPr wrap="square" rtlCol="0">
            <a:spAutoFit/>
          </a:bodyPr>
          <a:lstStyle/>
          <a:p>
            <a:pPr algn="ctr"/>
            <a:r>
              <a:rPr lang="zh-CN" altLang="en-US" sz="4400" dirty="0">
                <a:solidFill>
                  <a:srgbClr val="002060"/>
                </a:solidFill>
                <a:latin typeface="+mn-ea"/>
              </a:rPr>
              <a:t>药品基本信息</a:t>
            </a:r>
            <a:endParaRPr lang="zh-CN" altLang="en-US" sz="4400" dirty="0">
              <a:solidFill>
                <a:srgbClr val="002060"/>
              </a:solidFill>
              <a:latin typeface="+mn-ea"/>
            </a:endParaRPr>
          </a:p>
        </p:txBody>
      </p:sp>
      <p:sp>
        <p:nvSpPr>
          <p:cNvPr id="19" name="矩形 18"/>
          <p:cNvSpPr/>
          <p:nvPr/>
        </p:nvSpPr>
        <p:spPr>
          <a:xfrm>
            <a:off x="0" y="0"/>
            <a:ext cx="342900" cy="1280160"/>
          </a:xfrm>
          <a:prstGeom prst="rect">
            <a:avLst/>
          </a:prstGeom>
          <a:solidFill>
            <a:srgbClr val="51B4E9"/>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n-ea"/>
            </a:endParaRPr>
          </a:p>
        </p:txBody>
      </p:sp>
      <p:sp>
        <p:nvSpPr>
          <p:cNvPr id="18" name="文本框 65"/>
          <p:cNvSpPr txBox="1"/>
          <p:nvPr/>
        </p:nvSpPr>
        <p:spPr>
          <a:xfrm>
            <a:off x="2764804" y="2798692"/>
            <a:ext cx="8346218" cy="1924718"/>
          </a:xfrm>
          <a:prstGeom prst="rect">
            <a:avLst/>
          </a:prstGeom>
          <a:noFill/>
        </p:spPr>
        <p:txBody>
          <a:bodyPr wrap="square" rtlCol="0">
            <a:noAutofit/>
          </a:bodyPr>
          <a:lstStyle/>
          <a:p>
            <a:pPr marL="285750" lvl="1" indent="-285750">
              <a:lnSpc>
                <a:spcPct val="130000"/>
              </a:lnSpc>
              <a:buFont typeface="Arial" panose="020B0604020202020204" pitchFamily="34" charset="0"/>
              <a:buChar char="•"/>
            </a:pPr>
            <a:r>
              <a:rPr lang="en-US" altLang="zh-CN" sz="1600" dirty="0">
                <a:latin typeface="+mn-ea"/>
                <a:sym typeface="+mn-ea"/>
              </a:rPr>
              <a:t>《</a:t>
            </a:r>
            <a:r>
              <a:rPr lang="zh-CN" altLang="en-US" sz="1600" dirty="0">
                <a:latin typeface="+mn-ea"/>
                <a:sym typeface="+mn-ea"/>
              </a:rPr>
              <a:t>中医疫病学</a:t>
            </a:r>
            <a:r>
              <a:rPr lang="en-US" altLang="zh-CN" sz="1600" dirty="0">
                <a:latin typeface="+mn-ea"/>
                <a:sym typeface="+mn-ea"/>
              </a:rPr>
              <a:t>》</a:t>
            </a:r>
            <a:r>
              <a:rPr lang="zh-CN" altLang="en-US" sz="1600" dirty="0">
                <a:latin typeface="+mn-ea"/>
                <a:sym typeface="+mn-ea"/>
              </a:rPr>
              <a:t>的观点是：“疫病是由疫疠病邪引起的具有强烈传染性和广泛流行性的一类急性发热性疾病的</a:t>
            </a:r>
            <a:r>
              <a:rPr lang="zh-CN" altLang="en-US" sz="1600" dirty="0" smtClean="0">
                <a:latin typeface="+mn-ea"/>
                <a:sym typeface="+mn-ea"/>
              </a:rPr>
              <a:t>总称</a:t>
            </a:r>
            <a:r>
              <a:rPr lang="en-US" altLang="zh-CN" sz="1600" baseline="30000" dirty="0">
                <a:latin typeface="+mn-ea"/>
                <a:cs typeface="微软雅黑" panose="020B0503020204020204" charset="-122"/>
                <a:sym typeface="+mn-ea"/>
              </a:rPr>
              <a:t>[1] </a:t>
            </a:r>
            <a:r>
              <a:rPr lang="zh-CN" altLang="en-US" sz="1600" dirty="0" smtClean="0">
                <a:latin typeface="+mn-ea"/>
                <a:sym typeface="+mn-ea"/>
              </a:rPr>
              <a:t>。</a:t>
            </a:r>
            <a:r>
              <a:rPr lang="zh-CN" altLang="en-US" sz="1600" dirty="0">
                <a:latin typeface="+mn-ea"/>
                <a:sym typeface="+mn-ea"/>
              </a:rPr>
              <a:t>”</a:t>
            </a:r>
            <a:endParaRPr lang="zh-CN" altLang="en-US" sz="1600" dirty="0">
              <a:latin typeface="+mn-ea"/>
              <a:sym typeface="+mn-ea"/>
            </a:endParaRPr>
          </a:p>
          <a:p>
            <a:pPr marL="285750" lvl="1" indent="-285750">
              <a:lnSpc>
                <a:spcPct val="130000"/>
              </a:lnSpc>
              <a:buFont typeface="Arial" panose="020B0604020202020204" pitchFamily="34" charset="0"/>
              <a:buChar char="•"/>
            </a:pPr>
            <a:r>
              <a:rPr lang="en-US" altLang="zh-CN" sz="1600" dirty="0">
                <a:latin typeface="+mn-ea"/>
                <a:sym typeface="+mn-ea"/>
              </a:rPr>
              <a:t>《</a:t>
            </a:r>
            <a:r>
              <a:rPr lang="zh-CN" altLang="en-US" sz="1600" dirty="0">
                <a:latin typeface="+mn-ea"/>
                <a:sym typeface="+mn-ea"/>
              </a:rPr>
              <a:t>现代中医疫病学</a:t>
            </a:r>
            <a:r>
              <a:rPr lang="en-US" altLang="zh-CN" sz="1600" dirty="0">
                <a:latin typeface="+mn-ea"/>
                <a:sym typeface="+mn-ea"/>
              </a:rPr>
              <a:t>》</a:t>
            </a:r>
            <a:r>
              <a:rPr lang="zh-CN" altLang="en-US" sz="1600" dirty="0">
                <a:latin typeface="+mn-ea"/>
                <a:sym typeface="+mn-ea"/>
              </a:rPr>
              <a:t>认为：“疫病又称‘瘟疫’，是指有强烈传染性并能引起较大范围流行的一类</a:t>
            </a:r>
            <a:r>
              <a:rPr lang="zh-CN" altLang="en-US" sz="1600" dirty="0" smtClean="0">
                <a:latin typeface="+mn-ea"/>
                <a:sym typeface="+mn-ea"/>
              </a:rPr>
              <a:t>疾病</a:t>
            </a:r>
            <a:r>
              <a:rPr lang="en-US" altLang="zh-CN" sz="1600" baseline="30000" dirty="0" smtClean="0">
                <a:latin typeface="+mn-ea"/>
                <a:cs typeface="微软雅黑" panose="020B0503020204020204" charset="-122"/>
                <a:sym typeface="+mn-ea"/>
              </a:rPr>
              <a:t>[2] </a:t>
            </a:r>
            <a:r>
              <a:rPr lang="zh-CN" altLang="en-US" sz="1600" dirty="0" smtClean="0">
                <a:latin typeface="+mn-ea"/>
                <a:sym typeface="+mn-ea"/>
              </a:rPr>
              <a:t>。</a:t>
            </a:r>
            <a:r>
              <a:rPr lang="zh-CN" altLang="en-US" sz="1600" dirty="0">
                <a:latin typeface="+mn-ea"/>
                <a:sym typeface="+mn-ea"/>
              </a:rPr>
              <a:t>”</a:t>
            </a:r>
            <a:endParaRPr lang="zh-CN" altLang="en-US" sz="1600" dirty="0">
              <a:latin typeface="+mn-ea"/>
              <a:sym typeface="+mn-ea"/>
            </a:endParaRPr>
          </a:p>
          <a:p>
            <a:pPr marL="285750" lvl="1" indent="-285750">
              <a:lnSpc>
                <a:spcPct val="130000"/>
              </a:lnSpc>
              <a:buFont typeface="Arial" panose="020B0604020202020204" pitchFamily="34" charset="0"/>
              <a:buChar char="•"/>
            </a:pPr>
            <a:r>
              <a:rPr lang="zh-CN" altLang="en-US" sz="1600" dirty="0">
                <a:latin typeface="+mn-ea"/>
                <a:sym typeface="+mn-ea"/>
              </a:rPr>
              <a:t>新型冠状病毒肺炎与新型冠状病毒感染，即属中医所指的疫病范畴，仝小林院士临床辨证，将其定性为</a:t>
            </a:r>
            <a:r>
              <a:rPr lang="zh-CN" altLang="en-US" sz="1600" dirty="0" smtClean="0">
                <a:latin typeface="+mn-ea"/>
                <a:sym typeface="+mn-ea"/>
              </a:rPr>
              <a:t>“寒湿疫”</a:t>
            </a:r>
            <a:r>
              <a:rPr lang="en-US" altLang="zh-CN" sz="1600" baseline="30000" dirty="0">
                <a:latin typeface="+mn-ea"/>
                <a:cs typeface="微软雅黑" panose="020B0503020204020204" charset="-122"/>
                <a:sym typeface="+mn-ea"/>
              </a:rPr>
              <a:t> </a:t>
            </a:r>
            <a:r>
              <a:rPr lang="en-US" altLang="zh-CN" sz="1600" baseline="30000" dirty="0" smtClean="0">
                <a:latin typeface="+mn-ea"/>
                <a:cs typeface="微软雅黑" panose="020B0503020204020204" charset="-122"/>
                <a:sym typeface="+mn-ea"/>
              </a:rPr>
              <a:t>[3] </a:t>
            </a:r>
            <a:r>
              <a:rPr lang="zh-CN" altLang="en-US" sz="1600" dirty="0" smtClean="0">
                <a:latin typeface="+mn-ea"/>
                <a:sym typeface="+mn-ea"/>
              </a:rPr>
              <a:t>。</a:t>
            </a:r>
            <a:endParaRPr lang="en-US" altLang="zh-CN" sz="1600" dirty="0">
              <a:latin typeface="+mn-ea"/>
              <a:sym typeface="+mn-ea"/>
            </a:endParaRPr>
          </a:p>
          <a:p>
            <a:pPr marL="285750" lvl="1" indent="-285750" algn="l">
              <a:lnSpc>
                <a:spcPct val="130000"/>
              </a:lnSpc>
              <a:buClrTx/>
              <a:buSzTx/>
              <a:buFont typeface="Arial" panose="020B0604020202020204" pitchFamily="34" charset="0"/>
              <a:buChar char="•"/>
            </a:pPr>
            <a:endParaRPr lang="zh-CN" altLang="en-US" sz="1600" dirty="0">
              <a:latin typeface="+mn-ea"/>
              <a:cs typeface="微软雅黑" panose="020B0503020204020204" charset="-122"/>
              <a:sym typeface="+mn-ea"/>
            </a:endParaRPr>
          </a:p>
        </p:txBody>
      </p:sp>
      <p:sp>
        <p:nvSpPr>
          <p:cNvPr id="20" name="文本框 13"/>
          <p:cNvSpPr txBox="1"/>
          <p:nvPr/>
        </p:nvSpPr>
        <p:spPr>
          <a:xfrm>
            <a:off x="473709" y="144145"/>
            <a:ext cx="1559371" cy="1200329"/>
          </a:xfrm>
          <a:prstGeom prst="rect">
            <a:avLst/>
          </a:prstGeom>
          <a:noFill/>
        </p:spPr>
        <p:txBody>
          <a:bodyPr wrap="square" rtlCol="0">
            <a:spAutoFit/>
          </a:bodyPr>
          <a:lstStyle/>
          <a:p>
            <a:r>
              <a:rPr lang="en-US" altLang="zh-CN" sz="7200" spc="600" dirty="0">
                <a:solidFill>
                  <a:srgbClr val="51B4E9"/>
                </a:solidFill>
                <a:latin typeface="+mn-ea"/>
              </a:rPr>
              <a:t>01</a:t>
            </a:r>
            <a:endParaRPr lang="en-US" altLang="zh-CN" sz="7200" spc="600" dirty="0">
              <a:solidFill>
                <a:srgbClr val="51B4E9"/>
              </a:solidFill>
              <a:latin typeface="+mn-ea"/>
            </a:endParaRPr>
          </a:p>
        </p:txBody>
      </p:sp>
      <p:sp>
        <p:nvSpPr>
          <p:cNvPr id="39" name="文本框 38"/>
          <p:cNvSpPr txBox="1"/>
          <p:nvPr/>
        </p:nvSpPr>
        <p:spPr>
          <a:xfrm>
            <a:off x="836042" y="2904490"/>
            <a:ext cx="1129665" cy="768350"/>
          </a:xfrm>
          <a:prstGeom prst="rect">
            <a:avLst/>
          </a:prstGeom>
          <a:noFill/>
        </p:spPr>
        <p:txBody>
          <a:bodyPr wrap="square" rtlCol="0">
            <a:spAutoFit/>
          </a:bodyPr>
          <a:lstStyle/>
          <a:p>
            <a:pPr algn="ctr"/>
            <a:r>
              <a:rPr lang="zh-CN" altLang="en-US" sz="4400" dirty="0">
                <a:solidFill>
                  <a:srgbClr val="002060"/>
                </a:solidFill>
                <a:latin typeface="+mn-ea"/>
              </a:rPr>
              <a:t>（</a:t>
            </a:r>
            <a:r>
              <a:rPr lang="en-US" altLang="zh-CN" sz="4400" dirty="0">
                <a:solidFill>
                  <a:srgbClr val="002060"/>
                </a:solidFill>
                <a:latin typeface="+mn-ea"/>
              </a:rPr>
              <a:t>2</a:t>
            </a:r>
            <a:r>
              <a:rPr lang="zh-CN" altLang="en-US" sz="4400" dirty="0">
                <a:solidFill>
                  <a:srgbClr val="002060"/>
                </a:solidFill>
                <a:latin typeface="+mn-ea"/>
              </a:rPr>
              <a:t>）</a:t>
            </a:r>
            <a:endParaRPr lang="zh-CN" altLang="en-US" sz="4400" dirty="0">
              <a:solidFill>
                <a:srgbClr val="002060"/>
              </a:solidFill>
              <a:latin typeface="+mn-ea"/>
            </a:endParaRPr>
          </a:p>
        </p:txBody>
      </p:sp>
      <p:sp>
        <p:nvSpPr>
          <p:cNvPr id="40" name="矩形 39"/>
          <p:cNvSpPr/>
          <p:nvPr/>
        </p:nvSpPr>
        <p:spPr>
          <a:xfrm>
            <a:off x="556895" y="3585845"/>
            <a:ext cx="2014220" cy="134620"/>
          </a:xfrm>
          <a:prstGeom prst="rect">
            <a:avLst/>
          </a:prstGeom>
          <a:solidFill>
            <a:srgbClr val="51B4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002060"/>
              </a:solidFill>
              <a:latin typeface="+mn-ea"/>
            </a:endParaRPr>
          </a:p>
        </p:txBody>
      </p:sp>
      <p:sp>
        <p:nvSpPr>
          <p:cNvPr id="57" name="文本框 56"/>
          <p:cNvSpPr txBox="1"/>
          <p:nvPr/>
        </p:nvSpPr>
        <p:spPr>
          <a:xfrm>
            <a:off x="865252" y="4628736"/>
            <a:ext cx="1130300" cy="768350"/>
          </a:xfrm>
          <a:prstGeom prst="rect">
            <a:avLst/>
          </a:prstGeom>
          <a:noFill/>
        </p:spPr>
        <p:txBody>
          <a:bodyPr wrap="square" rtlCol="0">
            <a:spAutoFit/>
          </a:bodyPr>
          <a:lstStyle/>
          <a:p>
            <a:pPr algn="ctr"/>
            <a:r>
              <a:rPr lang="zh-CN" altLang="en-US" sz="4400" dirty="0">
                <a:solidFill>
                  <a:srgbClr val="002060"/>
                </a:solidFill>
                <a:latin typeface="+mn-ea"/>
              </a:rPr>
              <a:t>（</a:t>
            </a:r>
            <a:r>
              <a:rPr lang="en-US" altLang="zh-CN" sz="4400" dirty="0">
                <a:solidFill>
                  <a:srgbClr val="002060"/>
                </a:solidFill>
                <a:latin typeface="+mn-ea"/>
              </a:rPr>
              <a:t>3</a:t>
            </a:r>
            <a:r>
              <a:rPr lang="zh-CN" altLang="en-US" sz="4400" dirty="0">
                <a:solidFill>
                  <a:srgbClr val="002060"/>
                </a:solidFill>
                <a:latin typeface="+mn-ea"/>
              </a:rPr>
              <a:t>）</a:t>
            </a:r>
            <a:endParaRPr lang="zh-CN" altLang="en-US" sz="4400" dirty="0">
              <a:solidFill>
                <a:srgbClr val="002060"/>
              </a:solidFill>
              <a:latin typeface="+mn-ea"/>
            </a:endParaRPr>
          </a:p>
        </p:txBody>
      </p:sp>
      <p:sp>
        <p:nvSpPr>
          <p:cNvPr id="63" name="文本框 62"/>
          <p:cNvSpPr txBox="1"/>
          <p:nvPr/>
        </p:nvSpPr>
        <p:spPr>
          <a:xfrm>
            <a:off x="532901" y="3805555"/>
            <a:ext cx="2017395" cy="400110"/>
          </a:xfrm>
          <a:prstGeom prst="rect">
            <a:avLst/>
          </a:prstGeom>
          <a:noFill/>
        </p:spPr>
        <p:txBody>
          <a:bodyPr wrap="square" rtlCol="0">
            <a:spAutoFit/>
          </a:bodyPr>
          <a:lstStyle/>
          <a:p>
            <a:pPr algn="ctr"/>
            <a:r>
              <a:rPr lang="zh-CN" altLang="en-US" sz="2000" dirty="0">
                <a:solidFill>
                  <a:srgbClr val="002060"/>
                </a:solidFill>
                <a:latin typeface="+mn-ea"/>
              </a:rPr>
              <a:t>疾病基本情况</a:t>
            </a:r>
            <a:endParaRPr lang="zh-CN" altLang="en-US" sz="2000" dirty="0">
              <a:solidFill>
                <a:srgbClr val="002060"/>
              </a:solidFill>
              <a:latin typeface="+mn-ea"/>
            </a:endParaRPr>
          </a:p>
        </p:txBody>
      </p:sp>
      <p:sp>
        <p:nvSpPr>
          <p:cNvPr id="65" name="文本框 64"/>
          <p:cNvSpPr txBox="1"/>
          <p:nvPr/>
        </p:nvSpPr>
        <p:spPr>
          <a:xfrm>
            <a:off x="524646" y="5539326"/>
            <a:ext cx="2017395" cy="706755"/>
          </a:xfrm>
          <a:prstGeom prst="rect">
            <a:avLst/>
          </a:prstGeom>
          <a:noFill/>
        </p:spPr>
        <p:txBody>
          <a:bodyPr wrap="square" rtlCol="0">
            <a:spAutoFit/>
          </a:bodyPr>
          <a:lstStyle/>
          <a:p>
            <a:pPr algn="ctr"/>
            <a:r>
              <a:rPr lang="zh-CN" altLang="en-US" sz="2000" dirty="0">
                <a:solidFill>
                  <a:srgbClr val="002060"/>
                </a:solidFill>
                <a:latin typeface="+mn-ea"/>
              </a:rPr>
              <a:t>与参照药相比的优势和不足</a:t>
            </a:r>
            <a:endParaRPr lang="zh-CN" altLang="en-US" sz="2000" dirty="0">
              <a:solidFill>
                <a:srgbClr val="002060"/>
              </a:solidFill>
              <a:latin typeface="+mn-ea"/>
            </a:endParaRPr>
          </a:p>
        </p:txBody>
      </p:sp>
      <p:sp>
        <p:nvSpPr>
          <p:cNvPr id="3" name="矩形 2"/>
          <p:cNvSpPr/>
          <p:nvPr/>
        </p:nvSpPr>
        <p:spPr>
          <a:xfrm>
            <a:off x="556895" y="5400896"/>
            <a:ext cx="2014220" cy="136820"/>
          </a:xfrm>
          <a:prstGeom prst="rect">
            <a:avLst/>
          </a:prstGeom>
          <a:solidFill>
            <a:srgbClr val="51B4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002060"/>
              </a:solidFill>
              <a:latin typeface="+mn-ea"/>
            </a:endParaRPr>
          </a:p>
        </p:txBody>
      </p:sp>
      <p:sp>
        <p:nvSpPr>
          <p:cNvPr id="7" name="文本框 6"/>
          <p:cNvSpPr txBox="1"/>
          <p:nvPr>
            <p:custDataLst>
              <p:tags r:id="rId2"/>
            </p:custDataLst>
          </p:nvPr>
        </p:nvSpPr>
        <p:spPr>
          <a:xfrm>
            <a:off x="2908343" y="5129083"/>
            <a:ext cx="8261159" cy="753467"/>
          </a:xfrm>
          <a:prstGeom prst="rect">
            <a:avLst/>
          </a:prstGeom>
          <a:noFill/>
        </p:spPr>
        <p:txBody>
          <a:bodyPr wrap="square" rtlCol="0">
            <a:noAutofit/>
          </a:bodyPr>
          <a:lstStyle/>
          <a:p>
            <a:pPr marL="285750" lvl="1" indent="-285750">
              <a:lnSpc>
                <a:spcPct val="130000"/>
              </a:lnSpc>
              <a:buFont typeface="Arial" panose="020B0604020202020204" pitchFamily="34" charset="0"/>
              <a:buChar char="•"/>
            </a:pPr>
            <a:r>
              <a:rPr lang="zh-CN" altLang="en-US" sz="1600" dirty="0" smtClean="0">
                <a:latin typeface="+mn-ea"/>
                <a:cs typeface="微软雅黑" panose="020B0503020204020204" charset="-122"/>
                <a:sym typeface="+mn-ea"/>
              </a:rPr>
              <a:t>散寒化湿颗粒多</a:t>
            </a:r>
            <a:r>
              <a:rPr lang="zh-CN" altLang="en-US" sz="1600" dirty="0">
                <a:latin typeface="+mn-ea"/>
                <a:cs typeface="微软雅黑" panose="020B0503020204020204" charset="-122"/>
                <a:sym typeface="+mn-ea"/>
              </a:rPr>
              <a:t>效合一，抗病毒、抗炎、</a:t>
            </a:r>
            <a:r>
              <a:rPr lang="zh-CN" altLang="en-US" sz="1600" dirty="0" smtClean="0">
                <a:latin typeface="+mn-ea"/>
                <a:cs typeface="微软雅黑" panose="020B0503020204020204" charset="-122"/>
                <a:sym typeface="+mn-ea"/>
              </a:rPr>
              <a:t>免疫调节；</a:t>
            </a:r>
            <a:endParaRPr lang="en-US" altLang="zh-CN" sz="1600" dirty="0" smtClean="0">
              <a:latin typeface="+mn-ea"/>
              <a:cs typeface="微软雅黑" panose="020B0503020204020204" charset="-122"/>
              <a:sym typeface="+mn-ea"/>
            </a:endParaRPr>
          </a:p>
          <a:p>
            <a:pPr marL="285750" lvl="1" indent="-285750">
              <a:lnSpc>
                <a:spcPct val="130000"/>
              </a:lnSpc>
              <a:buFont typeface="Arial" panose="020B0604020202020204" pitchFamily="34" charset="0"/>
              <a:buChar char="•"/>
            </a:pPr>
            <a:r>
              <a:rPr lang="zh-CN" altLang="en-US" sz="1600" dirty="0" smtClean="0">
                <a:latin typeface="+mn-ea"/>
                <a:cs typeface="微软雅黑" panose="020B0503020204020204" charset="-122"/>
                <a:sym typeface="+mn-ea"/>
              </a:rPr>
              <a:t>全面</a:t>
            </a:r>
            <a:r>
              <a:rPr lang="zh-CN" altLang="en-US" sz="1600" dirty="0">
                <a:latin typeface="+mn-ea"/>
                <a:cs typeface="微软雅黑" panose="020B0503020204020204" charset="-122"/>
                <a:sym typeface="+mn-ea"/>
              </a:rPr>
              <a:t>治疗体表、呼吸道、消化道症状，预防肺痹、肺衰、肺闭等病</a:t>
            </a:r>
            <a:r>
              <a:rPr lang="zh-CN" altLang="en-US" sz="1600" dirty="0" smtClean="0">
                <a:latin typeface="+mn-ea"/>
                <a:cs typeface="微软雅黑" panose="020B0503020204020204" charset="-122"/>
                <a:sym typeface="+mn-ea"/>
              </a:rPr>
              <a:t>证</a:t>
            </a:r>
            <a:r>
              <a:rPr lang="en-US" altLang="zh-CN" sz="1600" baseline="30000" dirty="0" smtClean="0">
                <a:latin typeface="+mn-ea"/>
                <a:cs typeface="微软雅黑" panose="020B0503020204020204" charset="-122"/>
                <a:sym typeface="+mn-ea"/>
              </a:rPr>
              <a:t>[3]</a:t>
            </a:r>
            <a:r>
              <a:rPr lang="zh-CN" altLang="en-US" sz="1600" dirty="0" smtClean="0">
                <a:latin typeface="+mn-ea"/>
                <a:cs typeface="微软雅黑" panose="020B0503020204020204" charset="-122"/>
                <a:sym typeface="+mn-ea"/>
              </a:rPr>
              <a:t>。</a:t>
            </a:r>
            <a:endParaRPr lang="zh-CN" altLang="en-US" sz="1500" dirty="0">
              <a:solidFill>
                <a:srgbClr val="FF0000"/>
              </a:solidFill>
              <a:latin typeface="+mn-ea"/>
            </a:endParaRPr>
          </a:p>
        </p:txBody>
      </p:sp>
      <p:sp>
        <p:nvSpPr>
          <p:cNvPr id="62" name="文本框 61"/>
          <p:cNvSpPr txBox="1"/>
          <p:nvPr>
            <p:custDataLst>
              <p:tags r:id="rId3"/>
            </p:custDataLst>
          </p:nvPr>
        </p:nvSpPr>
        <p:spPr>
          <a:xfrm>
            <a:off x="2807334" y="1497194"/>
            <a:ext cx="8463178" cy="1129048"/>
          </a:xfrm>
          <a:prstGeom prst="rect">
            <a:avLst/>
          </a:prstGeom>
          <a:noFill/>
        </p:spPr>
        <p:txBody>
          <a:bodyPr wrap="square" rtlCol="0">
            <a:noAutofit/>
          </a:bodyPr>
          <a:lstStyle/>
          <a:p>
            <a:pPr marL="285750" lvl="1" indent="-285750" algn="l">
              <a:lnSpc>
                <a:spcPct val="130000"/>
              </a:lnSpc>
              <a:buClrTx/>
              <a:buSzTx/>
              <a:buFont typeface="Arial" panose="020B0604020202020204" pitchFamily="34" charset="0"/>
              <a:buChar char="•"/>
            </a:pPr>
            <a:r>
              <a:rPr lang="zh-CN" altLang="en-US" sz="1600" dirty="0">
                <a:latin typeface="+mn-ea"/>
                <a:sym typeface="+mn-ea"/>
              </a:rPr>
              <a:t>散寒化湿、宣肺透邪、辟秽化浊、解毒通络。</a:t>
            </a:r>
            <a:endParaRPr lang="zh-CN" altLang="en-US" sz="1600" dirty="0">
              <a:latin typeface="+mn-ea"/>
              <a:sym typeface="+mn-ea"/>
            </a:endParaRPr>
          </a:p>
          <a:p>
            <a:pPr marL="285750" lvl="1" indent="-285750" algn="l">
              <a:lnSpc>
                <a:spcPct val="130000"/>
              </a:lnSpc>
              <a:buClrTx/>
              <a:buSzTx/>
              <a:buFont typeface="Arial" panose="020B0604020202020204" pitchFamily="34" charset="0"/>
              <a:buChar char="•"/>
            </a:pPr>
            <a:r>
              <a:rPr lang="zh-CN" altLang="en-US" sz="1600" dirty="0">
                <a:latin typeface="+mn-ea"/>
                <a:sym typeface="+mn-ea"/>
              </a:rPr>
              <a:t>用于寒湿郁肺所致</a:t>
            </a:r>
            <a:r>
              <a:rPr lang="zh-CN" altLang="en-US" b="1" dirty="0" smtClean="0">
                <a:solidFill>
                  <a:srgbClr val="FF0000"/>
                </a:solidFill>
                <a:latin typeface="+mn-ea"/>
                <a:sym typeface="+mn-ea"/>
              </a:rPr>
              <a:t>疫病</a:t>
            </a:r>
            <a:r>
              <a:rPr lang="zh-CN" altLang="en-US" sz="1600" dirty="0" smtClean="0">
                <a:latin typeface="+mn-ea"/>
                <a:sym typeface="+mn-ea"/>
              </a:rPr>
              <a:t>，症</a:t>
            </a:r>
            <a:r>
              <a:rPr lang="zh-CN" altLang="en-US" sz="1600" dirty="0">
                <a:latin typeface="+mn-ea"/>
                <a:sym typeface="+mn-ea"/>
              </a:rPr>
              <a:t>见发热，乏力，周身酸痛，咳嗽，咯痰，胸闷憋气，纳呆</a:t>
            </a:r>
            <a:r>
              <a:rPr lang="zh-CN" altLang="en-US" sz="1600" dirty="0" smtClean="0">
                <a:latin typeface="+mn-ea"/>
                <a:sym typeface="+mn-ea"/>
              </a:rPr>
              <a:t>，</a:t>
            </a:r>
            <a:endParaRPr lang="en-US" altLang="zh-CN" sz="1600" dirty="0" smtClean="0">
              <a:latin typeface="+mn-ea"/>
              <a:sym typeface="+mn-ea"/>
            </a:endParaRPr>
          </a:p>
          <a:p>
            <a:pPr marL="0" lvl="1" algn="l">
              <a:lnSpc>
                <a:spcPct val="130000"/>
              </a:lnSpc>
              <a:buClrTx/>
              <a:buSzTx/>
            </a:pPr>
            <a:r>
              <a:rPr lang="en-US" altLang="zh-CN" sz="1600" dirty="0">
                <a:latin typeface="+mn-ea"/>
                <a:sym typeface="+mn-ea"/>
              </a:rPr>
              <a:t> </a:t>
            </a:r>
            <a:r>
              <a:rPr lang="en-US" altLang="zh-CN" sz="1600" dirty="0" smtClean="0">
                <a:latin typeface="+mn-ea"/>
                <a:sym typeface="+mn-ea"/>
              </a:rPr>
              <a:t>    </a:t>
            </a:r>
            <a:r>
              <a:rPr lang="zh-CN" altLang="en-US" sz="1600" dirty="0" smtClean="0">
                <a:latin typeface="+mn-ea"/>
                <a:sym typeface="+mn-ea"/>
              </a:rPr>
              <a:t>恶心</a:t>
            </a:r>
            <a:r>
              <a:rPr lang="zh-CN" altLang="en-US" sz="1600" dirty="0">
                <a:latin typeface="+mn-ea"/>
                <a:sym typeface="+mn-ea"/>
              </a:rPr>
              <a:t>，呕吐，腹泻，大便粘腻不爽；舌质淡胖齿痕或淡红，舌苔白厚腻或腐腻，脉滑或濡。</a:t>
            </a:r>
            <a:endParaRPr lang="zh-CN" altLang="en-US" sz="1600" dirty="0">
              <a:latin typeface="+mn-ea"/>
            </a:endParaRPr>
          </a:p>
        </p:txBody>
      </p:sp>
      <p:sp>
        <p:nvSpPr>
          <p:cNvPr id="33" name="文本框 32"/>
          <p:cNvSpPr txBox="1"/>
          <p:nvPr>
            <p:custDataLst>
              <p:tags r:id="rId4"/>
            </p:custDataLst>
          </p:nvPr>
        </p:nvSpPr>
        <p:spPr>
          <a:xfrm>
            <a:off x="865252" y="1266190"/>
            <a:ext cx="1071245" cy="768350"/>
          </a:xfrm>
          <a:prstGeom prst="rect">
            <a:avLst/>
          </a:prstGeom>
          <a:noFill/>
        </p:spPr>
        <p:txBody>
          <a:bodyPr wrap="square" rtlCol="0">
            <a:spAutoFit/>
          </a:bodyPr>
          <a:lstStyle/>
          <a:p>
            <a:pPr algn="ctr"/>
            <a:r>
              <a:rPr lang="zh-CN" altLang="en-US" sz="4400" dirty="0">
                <a:solidFill>
                  <a:srgbClr val="002060"/>
                </a:solidFill>
                <a:latin typeface="+mn-ea"/>
              </a:rPr>
              <a:t>（</a:t>
            </a:r>
            <a:r>
              <a:rPr lang="en-US" altLang="zh-CN" sz="4400" dirty="0">
                <a:solidFill>
                  <a:srgbClr val="002060"/>
                </a:solidFill>
                <a:latin typeface="+mn-ea"/>
              </a:rPr>
              <a:t>1</a:t>
            </a:r>
            <a:r>
              <a:rPr lang="zh-CN" altLang="en-US" sz="4400" dirty="0">
                <a:solidFill>
                  <a:srgbClr val="002060"/>
                </a:solidFill>
                <a:latin typeface="+mn-ea"/>
              </a:rPr>
              <a:t>）</a:t>
            </a:r>
            <a:endParaRPr lang="zh-CN" altLang="en-US" sz="4400" dirty="0">
              <a:solidFill>
                <a:srgbClr val="002060"/>
              </a:solidFill>
              <a:latin typeface="+mn-ea"/>
            </a:endParaRPr>
          </a:p>
        </p:txBody>
      </p:sp>
      <p:sp>
        <p:nvSpPr>
          <p:cNvPr id="61" name="文本框 60"/>
          <p:cNvSpPr txBox="1"/>
          <p:nvPr>
            <p:custDataLst>
              <p:tags r:id="rId5"/>
            </p:custDataLst>
          </p:nvPr>
        </p:nvSpPr>
        <p:spPr>
          <a:xfrm>
            <a:off x="542737" y="2141220"/>
            <a:ext cx="2017395" cy="400110"/>
          </a:xfrm>
          <a:prstGeom prst="rect">
            <a:avLst/>
          </a:prstGeom>
          <a:noFill/>
        </p:spPr>
        <p:txBody>
          <a:bodyPr wrap="square" rtlCol="0">
            <a:spAutoFit/>
          </a:bodyPr>
          <a:lstStyle/>
          <a:p>
            <a:pPr algn="ctr"/>
            <a:r>
              <a:rPr lang="zh-CN" altLang="en-US" sz="2000" dirty="0">
                <a:solidFill>
                  <a:srgbClr val="002060"/>
                </a:solidFill>
                <a:latin typeface="+mn-ea"/>
              </a:rPr>
              <a:t>适应症</a:t>
            </a:r>
            <a:endParaRPr lang="zh-CN" altLang="en-US" sz="2000" dirty="0">
              <a:solidFill>
                <a:srgbClr val="002060"/>
              </a:solidFill>
              <a:latin typeface="+mn-ea"/>
            </a:endParaRPr>
          </a:p>
        </p:txBody>
      </p:sp>
      <p:sp>
        <p:nvSpPr>
          <p:cNvPr id="5" name="矩形 4"/>
          <p:cNvSpPr/>
          <p:nvPr>
            <p:custDataLst>
              <p:tags r:id="rId6"/>
            </p:custDataLst>
          </p:nvPr>
        </p:nvSpPr>
        <p:spPr>
          <a:xfrm>
            <a:off x="556895" y="1994535"/>
            <a:ext cx="2014220" cy="134620"/>
          </a:xfrm>
          <a:prstGeom prst="rect">
            <a:avLst/>
          </a:prstGeom>
          <a:solidFill>
            <a:srgbClr val="51B4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002060"/>
              </a:solidFill>
              <a:latin typeface="+mn-ea"/>
            </a:endParaRPr>
          </a:p>
        </p:txBody>
      </p:sp>
      <p:sp>
        <p:nvSpPr>
          <p:cNvPr id="21" name="文本框 2"/>
          <p:cNvSpPr txBox="1"/>
          <p:nvPr/>
        </p:nvSpPr>
        <p:spPr>
          <a:xfrm>
            <a:off x="542925" y="6237968"/>
            <a:ext cx="10111740" cy="553085"/>
          </a:xfrm>
          <a:prstGeom prst="rect">
            <a:avLst/>
          </a:prstGeom>
          <a:noFill/>
        </p:spPr>
        <p:txBody>
          <a:bodyPr wrap="square" rtlCol="0">
            <a:spAutoFit/>
          </a:bodyPr>
          <a:lstStyle/>
          <a:p>
            <a:r>
              <a:rPr lang="en-US" altLang="zh-CN" sz="1000" dirty="0">
                <a:latin typeface="微软雅黑" panose="020B0503020204020204" charset="-122"/>
                <a:ea typeface="微软雅黑" panose="020B0503020204020204" charset="-122"/>
              </a:rPr>
              <a:t>[1</a:t>
            </a:r>
            <a:r>
              <a:rPr lang="en-US" altLang="zh-CN" sz="1000" dirty="0" smtClean="0">
                <a:latin typeface="微软雅黑" panose="020B0503020204020204" charset="-122"/>
                <a:ea typeface="微软雅黑" panose="020B0503020204020204" charset="-122"/>
              </a:rPr>
              <a:t>] </a:t>
            </a:r>
            <a:r>
              <a:rPr lang="zh-CN" altLang="zh-CN" sz="1000" dirty="0" smtClean="0"/>
              <a:t>邱模炎</a:t>
            </a:r>
            <a:r>
              <a:rPr lang="en-US" altLang="zh-CN" sz="1000" dirty="0"/>
              <a:t>.</a:t>
            </a:r>
            <a:r>
              <a:rPr lang="zh-CN" altLang="zh-CN" sz="1000" dirty="0" smtClean="0"/>
              <a:t>《中医疫病学》</a:t>
            </a:r>
            <a:r>
              <a:rPr lang="en-US" altLang="zh-CN" sz="1000" dirty="0"/>
              <a:t>[M].</a:t>
            </a:r>
            <a:r>
              <a:rPr lang="zh-CN" altLang="zh-CN" sz="1000" dirty="0" smtClean="0"/>
              <a:t>北京</a:t>
            </a:r>
            <a:r>
              <a:rPr lang="en-US" altLang="zh-CN" sz="1000" dirty="0" smtClean="0"/>
              <a:t>:</a:t>
            </a:r>
            <a:r>
              <a:rPr lang="zh-CN" altLang="zh-CN" sz="1000" dirty="0" smtClean="0"/>
              <a:t>中国</a:t>
            </a:r>
            <a:r>
              <a:rPr lang="zh-CN" altLang="zh-CN" sz="1000" dirty="0"/>
              <a:t>中医药出版社</a:t>
            </a:r>
            <a:r>
              <a:rPr lang="en-US" altLang="zh-CN" sz="1000" dirty="0"/>
              <a:t>,2004</a:t>
            </a:r>
            <a:endParaRPr lang="zh-CN" altLang="en-US" sz="1000" dirty="0"/>
          </a:p>
          <a:p>
            <a:r>
              <a:rPr lang="zh-CN" altLang="en-US" sz="1000" dirty="0">
                <a:latin typeface="微软雅黑" panose="020B0503020204020204" charset="-122"/>
                <a:ea typeface="微软雅黑" panose="020B0503020204020204" charset="-122"/>
              </a:rPr>
              <a:t>[</a:t>
            </a:r>
            <a:r>
              <a:rPr lang="en-US" altLang="zh-CN" sz="1000" dirty="0">
                <a:latin typeface="微软雅黑" panose="020B0503020204020204" charset="-122"/>
                <a:ea typeface="微软雅黑" panose="020B0503020204020204" charset="-122"/>
              </a:rPr>
              <a:t>2</a:t>
            </a:r>
            <a:r>
              <a:rPr lang="zh-CN" altLang="en-US" sz="1000" dirty="0" smtClean="0">
                <a:latin typeface="微软雅黑" panose="020B0503020204020204" charset="-122"/>
                <a:ea typeface="微软雅黑" panose="020B0503020204020204" charset="-122"/>
              </a:rPr>
              <a:t>]</a:t>
            </a:r>
            <a:r>
              <a:rPr lang="en-US" altLang="zh-CN" sz="1000" dirty="0" smtClean="0">
                <a:latin typeface="微软雅黑" panose="020B0503020204020204" charset="-122"/>
                <a:ea typeface="微软雅黑" panose="020B0503020204020204" charset="-122"/>
              </a:rPr>
              <a:t> </a:t>
            </a:r>
            <a:r>
              <a:rPr lang="zh-CN" altLang="zh-CN" sz="1000" dirty="0" smtClean="0"/>
              <a:t>袁长津</a:t>
            </a:r>
            <a:r>
              <a:rPr lang="en-US" altLang="zh-CN" sz="1000" dirty="0" smtClean="0"/>
              <a:t>,</a:t>
            </a:r>
            <a:r>
              <a:rPr lang="zh-CN" altLang="zh-CN" sz="1000" dirty="0" smtClean="0"/>
              <a:t>何清湖</a:t>
            </a:r>
            <a:r>
              <a:rPr lang="en-US" altLang="zh-CN" sz="1000" dirty="0"/>
              <a:t>.</a:t>
            </a:r>
            <a:r>
              <a:rPr lang="zh-CN" altLang="zh-CN" sz="1000" dirty="0"/>
              <a:t>《现代中医疫病学》</a:t>
            </a:r>
            <a:r>
              <a:rPr lang="en-US" altLang="zh-CN" sz="1000" dirty="0"/>
              <a:t>[M].</a:t>
            </a:r>
            <a:r>
              <a:rPr lang="zh-CN" altLang="zh-CN" sz="1000" dirty="0" smtClean="0"/>
              <a:t>北京</a:t>
            </a:r>
            <a:r>
              <a:rPr lang="en-US" altLang="zh-CN" sz="1000" dirty="0"/>
              <a:t>:</a:t>
            </a:r>
            <a:r>
              <a:rPr lang="zh-CN" altLang="zh-CN" sz="1000" dirty="0" smtClean="0"/>
              <a:t>化学工业出版社</a:t>
            </a:r>
            <a:r>
              <a:rPr lang="en-US" altLang="zh-CN" sz="1000" dirty="0"/>
              <a:t>,</a:t>
            </a:r>
            <a:r>
              <a:rPr lang="en-US" altLang="zh-CN" sz="1000" dirty="0" smtClean="0"/>
              <a:t>2008</a:t>
            </a:r>
            <a:endParaRPr lang="en-US" altLang="zh-CN" sz="1000" dirty="0"/>
          </a:p>
          <a:p>
            <a:r>
              <a:rPr lang="en-US" altLang="zh-CN" sz="1000" dirty="0" smtClean="0">
                <a:latin typeface="微软雅黑" panose="020B0503020204020204" charset="-122"/>
                <a:ea typeface="微软雅黑" panose="020B0503020204020204" charset="-122"/>
              </a:rPr>
              <a:t>[3] </a:t>
            </a:r>
            <a:r>
              <a:rPr lang="zh-CN" altLang="zh-CN" sz="1000" dirty="0" smtClean="0"/>
              <a:t>杨</a:t>
            </a:r>
            <a:r>
              <a:rPr lang="zh-CN" altLang="zh-CN" sz="1000" dirty="0"/>
              <a:t>映映</a:t>
            </a:r>
            <a:r>
              <a:rPr lang="en-US" altLang="zh-CN" sz="1000" dirty="0"/>
              <a:t>,</a:t>
            </a:r>
            <a:r>
              <a:rPr lang="zh-CN" altLang="zh-CN" sz="1000" dirty="0"/>
              <a:t>李青伟等</a:t>
            </a:r>
            <a:r>
              <a:rPr lang="en-US" altLang="zh-CN" sz="1000" dirty="0"/>
              <a:t>.</a:t>
            </a:r>
            <a:r>
              <a:rPr lang="zh-CN" altLang="zh-CN" sz="1000" dirty="0"/>
              <a:t>仝小林院士辨治新型冠状病毒</a:t>
            </a:r>
            <a:r>
              <a:rPr lang="zh-CN" altLang="zh-CN" sz="1000" dirty="0" smtClean="0"/>
              <a:t>肺炎</a:t>
            </a:r>
            <a:r>
              <a:rPr lang="en-US" altLang="zh-CN" sz="1000" dirty="0" smtClean="0"/>
              <a:t>-”</a:t>
            </a:r>
            <a:r>
              <a:rPr lang="zh-CN" altLang="zh-CN" sz="1000" dirty="0" smtClean="0"/>
              <a:t>寒湿疫</a:t>
            </a:r>
            <a:r>
              <a:rPr lang="en-US" altLang="zh-CN" sz="1000" dirty="0" smtClean="0"/>
              <a:t>”</a:t>
            </a:r>
            <a:r>
              <a:rPr lang="zh-CN" altLang="zh-CN" sz="1000" dirty="0" smtClean="0"/>
              <a:t>辨</a:t>
            </a:r>
            <a:r>
              <a:rPr lang="zh-CN" altLang="zh-CN" sz="1000" dirty="0"/>
              <a:t>治体系的形成、创新与发展</a:t>
            </a:r>
            <a:r>
              <a:rPr lang="en-US" altLang="zh-CN" sz="1000" dirty="0"/>
              <a:t>.</a:t>
            </a:r>
            <a:r>
              <a:rPr lang="zh-CN" altLang="zh-CN" sz="1000" dirty="0"/>
              <a:t>世界中医药</a:t>
            </a:r>
            <a:r>
              <a:rPr lang="en-US" altLang="zh-CN" sz="1000" dirty="0"/>
              <a:t>,</a:t>
            </a:r>
            <a:r>
              <a:rPr lang="en-US" altLang="zh-CN" sz="1000" dirty="0" smtClean="0"/>
              <a:t>2022,17(6)</a:t>
            </a:r>
            <a:endParaRPr lang="zh-CN" altLang="en-US" sz="1000" dirty="0"/>
          </a:p>
        </p:txBody>
      </p:sp>
    </p:spTree>
  </p:cSld>
  <p:clrMapOvr>
    <a:masterClrMapping/>
  </p:clrMapOvr>
  <mc:AlternateContent xmlns:mc="http://schemas.openxmlformats.org/markup-compatibility/2006">
    <mc:Choice xmlns:p14="http://schemas.microsoft.com/office/powerpoint/2010/main" Requires="p14">
      <p:transition spd="med" p14:dur="700"/>
    </mc:Choice>
    <mc:Fallback>
      <p:transition spd="med"/>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0" y="-68096"/>
            <a:ext cx="12192000" cy="6858000"/>
          </a:xfrm>
          <a:prstGeom prst="rect">
            <a:avLst/>
          </a:prstGeom>
          <a:blipFill dpi="0" rotWithShape="1">
            <a:blip r:embed="rId1">
              <a:extLst>
                <a:ext uri="{28A0092B-C50C-407E-A947-70E740481C1C}">
                  <a14:useLocalDpi xmlns:a14="http://schemas.microsoft.com/office/drawing/2010/main" val="0"/>
                </a:ext>
              </a:extLst>
            </a:blip>
            <a:srcRect/>
            <a:stretch>
              <a:fillRect/>
            </a:stretch>
          </a:blip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n-ea"/>
            </a:endParaRPr>
          </a:p>
        </p:txBody>
      </p:sp>
      <p:sp>
        <p:nvSpPr>
          <p:cNvPr id="2" name="矩形 1"/>
          <p:cNvSpPr/>
          <p:nvPr/>
        </p:nvSpPr>
        <p:spPr>
          <a:xfrm>
            <a:off x="0" y="-68096"/>
            <a:ext cx="12192000" cy="6858000"/>
          </a:xfrm>
          <a:prstGeom prst="rect">
            <a:avLst/>
          </a:prstGeom>
          <a:solidFill>
            <a:schemeClr val="bg1">
              <a:alpha val="90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n-ea"/>
            </a:endParaRPr>
          </a:p>
        </p:txBody>
      </p:sp>
      <p:sp>
        <p:nvSpPr>
          <p:cNvPr id="19" name="矩形 18"/>
          <p:cNvSpPr/>
          <p:nvPr/>
        </p:nvSpPr>
        <p:spPr>
          <a:xfrm>
            <a:off x="0" y="0"/>
            <a:ext cx="342900" cy="1280160"/>
          </a:xfrm>
          <a:prstGeom prst="rect">
            <a:avLst/>
          </a:prstGeom>
          <a:solidFill>
            <a:srgbClr val="51B4E9"/>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n-ea"/>
            </a:endParaRPr>
          </a:p>
        </p:txBody>
      </p:sp>
      <p:sp>
        <p:nvSpPr>
          <p:cNvPr id="33" name="文本框 32"/>
          <p:cNvSpPr txBox="1"/>
          <p:nvPr/>
        </p:nvSpPr>
        <p:spPr>
          <a:xfrm>
            <a:off x="865252" y="1266190"/>
            <a:ext cx="1071245" cy="768350"/>
          </a:xfrm>
          <a:prstGeom prst="rect">
            <a:avLst/>
          </a:prstGeom>
          <a:noFill/>
        </p:spPr>
        <p:txBody>
          <a:bodyPr wrap="square" rtlCol="0">
            <a:spAutoFit/>
          </a:bodyPr>
          <a:lstStyle/>
          <a:p>
            <a:pPr algn="ctr"/>
            <a:r>
              <a:rPr lang="zh-CN" altLang="en-US" sz="4400" dirty="0">
                <a:solidFill>
                  <a:srgbClr val="002060"/>
                </a:solidFill>
                <a:latin typeface="+mn-ea"/>
              </a:rPr>
              <a:t>（</a:t>
            </a:r>
            <a:r>
              <a:rPr lang="en-US" altLang="zh-CN" sz="4400" dirty="0">
                <a:solidFill>
                  <a:srgbClr val="002060"/>
                </a:solidFill>
                <a:latin typeface="+mn-ea"/>
              </a:rPr>
              <a:t>1</a:t>
            </a:r>
            <a:r>
              <a:rPr lang="zh-CN" altLang="en-US" sz="4400" dirty="0">
                <a:solidFill>
                  <a:srgbClr val="002060"/>
                </a:solidFill>
                <a:latin typeface="+mn-ea"/>
              </a:rPr>
              <a:t>）</a:t>
            </a:r>
            <a:endParaRPr lang="zh-CN" altLang="en-US" sz="4400" dirty="0">
              <a:solidFill>
                <a:srgbClr val="002060"/>
              </a:solidFill>
              <a:latin typeface="+mn-ea"/>
            </a:endParaRPr>
          </a:p>
        </p:txBody>
      </p:sp>
      <p:sp>
        <p:nvSpPr>
          <p:cNvPr id="39" name="文本框 38"/>
          <p:cNvSpPr txBox="1"/>
          <p:nvPr/>
        </p:nvSpPr>
        <p:spPr>
          <a:xfrm>
            <a:off x="836042" y="3061970"/>
            <a:ext cx="1129665" cy="768350"/>
          </a:xfrm>
          <a:prstGeom prst="rect">
            <a:avLst/>
          </a:prstGeom>
          <a:noFill/>
        </p:spPr>
        <p:txBody>
          <a:bodyPr wrap="square" rtlCol="0">
            <a:spAutoFit/>
          </a:bodyPr>
          <a:lstStyle/>
          <a:p>
            <a:pPr algn="ctr"/>
            <a:r>
              <a:rPr lang="zh-CN" altLang="en-US" sz="4400" dirty="0">
                <a:solidFill>
                  <a:srgbClr val="002060"/>
                </a:solidFill>
                <a:latin typeface="+mn-ea"/>
              </a:rPr>
              <a:t>（</a:t>
            </a:r>
            <a:r>
              <a:rPr lang="en-US" altLang="zh-CN" sz="4400" dirty="0">
                <a:solidFill>
                  <a:srgbClr val="002060"/>
                </a:solidFill>
                <a:latin typeface="+mn-ea"/>
              </a:rPr>
              <a:t>2</a:t>
            </a:r>
            <a:r>
              <a:rPr lang="zh-CN" altLang="en-US" sz="4400" dirty="0">
                <a:solidFill>
                  <a:srgbClr val="002060"/>
                </a:solidFill>
                <a:latin typeface="+mn-ea"/>
              </a:rPr>
              <a:t>）</a:t>
            </a:r>
            <a:endParaRPr lang="zh-CN" altLang="en-US" sz="4400" dirty="0">
              <a:solidFill>
                <a:srgbClr val="002060"/>
              </a:solidFill>
              <a:latin typeface="+mn-ea"/>
            </a:endParaRPr>
          </a:p>
        </p:txBody>
      </p:sp>
      <p:sp>
        <p:nvSpPr>
          <p:cNvPr id="40" name="矩形 39"/>
          <p:cNvSpPr/>
          <p:nvPr/>
        </p:nvSpPr>
        <p:spPr>
          <a:xfrm>
            <a:off x="556895" y="3778225"/>
            <a:ext cx="2014220" cy="134620"/>
          </a:xfrm>
          <a:prstGeom prst="rect">
            <a:avLst/>
          </a:prstGeom>
          <a:solidFill>
            <a:srgbClr val="51B4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002060"/>
              </a:solidFill>
              <a:latin typeface="+mn-ea"/>
            </a:endParaRPr>
          </a:p>
        </p:txBody>
      </p:sp>
      <p:sp>
        <p:nvSpPr>
          <p:cNvPr id="57" name="文本框 56"/>
          <p:cNvSpPr txBox="1"/>
          <p:nvPr/>
        </p:nvSpPr>
        <p:spPr>
          <a:xfrm>
            <a:off x="865252" y="5036820"/>
            <a:ext cx="1130300" cy="768350"/>
          </a:xfrm>
          <a:prstGeom prst="rect">
            <a:avLst/>
          </a:prstGeom>
          <a:noFill/>
        </p:spPr>
        <p:txBody>
          <a:bodyPr wrap="square" rtlCol="0">
            <a:spAutoFit/>
          </a:bodyPr>
          <a:lstStyle/>
          <a:p>
            <a:pPr algn="ctr"/>
            <a:r>
              <a:rPr lang="zh-CN" altLang="en-US" sz="4400" dirty="0">
                <a:solidFill>
                  <a:srgbClr val="002060"/>
                </a:solidFill>
                <a:latin typeface="+mn-ea"/>
              </a:rPr>
              <a:t>（</a:t>
            </a:r>
            <a:r>
              <a:rPr lang="en-US" altLang="zh-CN" sz="4400" dirty="0">
                <a:solidFill>
                  <a:srgbClr val="002060"/>
                </a:solidFill>
                <a:latin typeface="+mn-ea"/>
              </a:rPr>
              <a:t>3</a:t>
            </a:r>
            <a:r>
              <a:rPr lang="zh-CN" altLang="en-US" sz="4400" dirty="0">
                <a:solidFill>
                  <a:srgbClr val="002060"/>
                </a:solidFill>
                <a:latin typeface="+mn-ea"/>
              </a:rPr>
              <a:t>）</a:t>
            </a:r>
            <a:endParaRPr lang="zh-CN" altLang="en-US" sz="4400" dirty="0">
              <a:solidFill>
                <a:srgbClr val="002060"/>
              </a:solidFill>
              <a:latin typeface="+mn-ea"/>
            </a:endParaRPr>
          </a:p>
        </p:txBody>
      </p:sp>
      <p:sp>
        <p:nvSpPr>
          <p:cNvPr id="61" name="文本框 60"/>
          <p:cNvSpPr txBox="1"/>
          <p:nvPr/>
        </p:nvSpPr>
        <p:spPr>
          <a:xfrm>
            <a:off x="510838" y="2141220"/>
            <a:ext cx="2017395" cy="398780"/>
          </a:xfrm>
          <a:prstGeom prst="rect">
            <a:avLst/>
          </a:prstGeom>
          <a:noFill/>
        </p:spPr>
        <p:txBody>
          <a:bodyPr wrap="square" rtlCol="0">
            <a:spAutoFit/>
          </a:bodyPr>
          <a:lstStyle/>
          <a:p>
            <a:pPr algn="ctr"/>
            <a:r>
              <a:rPr lang="zh-CN" altLang="en-US" sz="2000" dirty="0">
                <a:solidFill>
                  <a:srgbClr val="002060"/>
                </a:solidFill>
                <a:latin typeface="+mn-ea"/>
              </a:rPr>
              <a:t>不良反应情况</a:t>
            </a:r>
            <a:endParaRPr lang="zh-CN" altLang="en-US" sz="2000" dirty="0">
              <a:solidFill>
                <a:srgbClr val="002060"/>
              </a:solidFill>
              <a:latin typeface="+mn-ea"/>
            </a:endParaRPr>
          </a:p>
        </p:txBody>
      </p:sp>
      <p:sp>
        <p:nvSpPr>
          <p:cNvPr id="63" name="文本框 62"/>
          <p:cNvSpPr txBox="1"/>
          <p:nvPr/>
        </p:nvSpPr>
        <p:spPr>
          <a:xfrm>
            <a:off x="522268" y="3963035"/>
            <a:ext cx="2017395" cy="707886"/>
          </a:xfrm>
          <a:prstGeom prst="rect">
            <a:avLst/>
          </a:prstGeom>
          <a:noFill/>
        </p:spPr>
        <p:txBody>
          <a:bodyPr wrap="square" rtlCol="0">
            <a:spAutoFit/>
          </a:bodyPr>
          <a:lstStyle/>
          <a:p>
            <a:pPr algn="ctr"/>
            <a:r>
              <a:rPr lang="zh-CN" altLang="en-US" sz="2000" dirty="0">
                <a:solidFill>
                  <a:srgbClr val="002060"/>
                </a:solidFill>
                <a:latin typeface="+mn-ea"/>
                <a:sym typeface="+mn-ea"/>
              </a:rPr>
              <a:t>说明书收载的</a:t>
            </a:r>
            <a:endParaRPr lang="zh-CN" altLang="en-US" sz="2000" dirty="0">
              <a:solidFill>
                <a:srgbClr val="002060"/>
              </a:solidFill>
              <a:latin typeface="+mn-ea"/>
              <a:sym typeface="+mn-ea"/>
            </a:endParaRPr>
          </a:p>
          <a:p>
            <a:pPr algn="ctr"/>
            <a:r>
              <a:rPr lang="zh-CN" altLang="en-US" sz="2000" dirty="0">
                <a:solidFill>
                  <a:srgbClr val="002060"/>
                </a:solidFill>
                <a:latin typeface="+mn-ea"/>
                <a:sym typeface="+mn-ea"/>
              </a:rPr>
              <a:t>安全性信息描述</a:t>
            </a:r>
            <a:endParaRPr lang="zh-CN" altLang="en-US" sz="2000" dirty="0">
              <a:solidFill>
                <a:srgbClr val="002060"/>
              </a:solidFill>
              <a:latin typeface="+mn-ea"/>
            </a:endParaRPr>
          </a:p>
        </p:txBody>
      </p:sp>
      <p:sp>
        <p:nvSpPr>
          <p:cNvPr id="65" name="文本框 64"/>
          <p:cNvSpPr txBox="1"/>
          <p:nvPr/>
        </p:nvSpPr>
        <p:spPr>
          <a:xfrm>
            <a:off x="489572" y="5943600"/>
            <a:ext cx="2124710" cy="707886"/>
          </a:xfrm>
          <a:prstGeom prst="rect">
            <a:avLst/>
          </a:prstGeom>
          <a:noFill/>
        </p:spPr>
        <p:txBody>
          <a:bodyPr wrap="square" rtlCol="0">
            <a:spAutoFit/>
          </a:bodyPr>
          <a:lstStyle/>
          <a:p>
            <a:pPr algn="ctr"/>
            <a:r>
              <a:rPr lang="zh-CN" altLang="en-US" sz="2000" dirty="0">
                <a:solidFill>
                  <a:srgbClr val="002060"/>
                </a:solidFill>
                <a:latin typeface="+mn-ea"/>
                <a:sym typeface="+mn-ea"/>
              </a:rPr>
              <a:t>安全性方面</a:t>
            </a:r>
            <a:endParaRPr lang="en-US" altLang="zh-CN" sz="2000" dirty="0">
              <a:solidFill>
                <a:srgbClr val="002060"/>
              </a:solidFill>
              <a:latin typeface="+mn-ea"/>
              <a:sym typeface="+mn-ea"/>
            </a:endParaRPr>
          </a:p>
          <a:p>
            <a:pPr algn="ctr"/>
            <a:r>
              <a:rPr lang="zh-CN" altLang="en-US" sz="2000" dirty="0">
                <a:solidFill>
                  <a:srgbClr val="002060"/>
                </a:solidFill>
                <a:latin typeface="+mn-ea"/>
                <a:sym typeface="+mn-ea"/>
              </a:rPr>
              <a:t>优势和不足</a:t>
            </a:r>
            <a:endParaRPr lang="zh-CN" altLang="en-US" sz="2000" dirty="0">
              <a:solidFill>
                <a:srgbClr val="002060"/>
              </a:solidFill>
              <a:latin typeface="+mn-ea"/>
              <a:sym typeface="+mn-ea"/>
            </a:endParaRPr>
          </a:p>
        </p:txBody>
      </p:sp>
      <p:sp>
        <p:nvSpPr>
          <p:cNvPr id="3" name="矩形 2"/>
          <p:cNvSpPr/>
          <p:nvPr/>
        </p:nvSpPr>
        <p:spPr>
          <a:xfrm>
            <a:off x="556895" y="5808980"/>
            <a:ext cx="2014220" cy="134620"/>
          </a:xfrm>
          <a:prstGeom prst="rect">
            <a:avLst/>
          </a:prstGeom>
          <a:solidFill>
            <a:srgbClr val="51B4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002060"/>
              </a:solidFill>
              <a:latin typeface="+mn-ea"/>
            </a:endParaRPr>
          </a:p>
        </p:txBody>
      </p:sp>
      <p:sp>
        <p:nvSpPr>
          <p:cNvPr id="5" name="矩形 4"/>
          <p:cNvSpPr/>
          <p:nvPr/>
        </p:nvSpPr>
        <p:spPr>
          <a:xfrm>
            <a:off x="556895" y="1994535"/>
            <a:ext cx="2014220" cy="134620"/>
          </a:xfrm>
          <a:prstGeom prst="rect">
            <a:avLst/>
          </a:prstGeom>
          <a:solidFill>
            <a:srgbClr val="51B4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002060"/>
              </a:solidFill>
              <a:latin typeface="+mn-ea"/>
            </a:endParaRPr>
          </a:p>
        </p:txBody>
      </p:sp>
      <p:sp>
        <p:nvSpPr>
          <p:cNvPr id="7" name="文本框 6"/>
          <p:cNvSpPr txBox="1"/>
          <p:nvPr/>
        </p:nvSpPr>
        <p:spPr>
          <a:xfrm>
            <a:off x="2838975" y="1466604"/>
            <a:ext cx="8314572" cy="830997"/>
          </a:xfrm>
          <a:prstGeom prst="rect">
            <a:avLst/>
          </a:prstGeom>
          <a:noFill/>
        </p:spPr>
        <p:txBody>
          <a:bodyPr wrap="square" rtlCol="0">
            <a:spAutoFit/>
          </a:bodyPr>
          <a:lstStyle/>
          <a:p>
            <a:pPr marL="285750" lvl="1" indent="-285750">
              <a:lnSpc>
                <a:spcPct val="150000"/>
              </a:lnSpc>
              <a:spcBef>
                <a:spcPts val="600"/>
              </a:spcBef>
              <a:buFont typeface="Arial" panose="020B0604020202020204" pitchFamily="34" charset="0"/>
              <a:buChar char="•"/>
            </a:pPr>
            <a:r>
              <a:rPr lang="zh-CN" altLang="en-US" sz="1600" dirty="0">
                <a:latin typeface="+mn-ea"/>
                <a:sym typeface="+mn-ea"/>
              </a:rPr>
              <a:t>根据国家和本公司不良反应监测，散寒化湿颗粒上市以来共有</a:t>
            </a:r>
            <a:r>
              <a:rPr lang="en-US" altLang="zh-CN" sz="1600" dirty="0">
                <a:latin typeface="+mn-ea"/>
                <a:sym typeface="+mn-ea"/>
              </a:rPr>
              <a:t>3</a:t>
            </a:r>
            <a:r>
              <a:rPr lang="zh-CN" altLang="en-US" sz="1600" dirty="0" smtClean="0">
                <a:latin typeface="+mn-ea"/>
                <a:sym typeface="+mn-ea"/>
              </a:rPr>
              <a:t>例</a:t>
            </a:r>
            <a:r>
              <a:rPr lang="zh-CN" altLang="en-US" sz="1600" dirty="0">
                <a:latin typeface="+mn-ea"/>
                <a:sym typeface="+mn-ea"/>
              </a:rPr>
              <a:t>一般</a:t>
            </a:r>
            <a:r>
              <a:rPr lang="zh-CN" altLang="en-US" sz="1600" dirty="0" smtClean="0">
                <a:latin typeface="+mn-ea"/>
                <a:sym typeface="+mn-ea"/>
              </a:rPr>
              <a:t>不良反应，主要</a:t>
            </a:r>
            <a:r>
              <a:rPr lang="zh-CN" altLang="en-US" sz="1600" dirty="0">
                <a:latin typeface="+mn-ea"/>
                <a:sym typeface="+mn-ea"/>
              </a:rPr>
              <a:t>为皮肤及其附件损害，停药后好转，安全性</a:t>
            </a:r>
            <a:r>
              <a:rPr lang="zh-CN" altLang="en-US" sz="1600" dirty="0" smtClean="0">
                <a:latin typeface="+mn-ea"/>
                <a:sym typeface="+mn-ea"/>
              </a:rPr>
              <a:t>良好</a:t>
            </a:r>
            <a:r>
              <a:rPr lang="zh-CN" altLang="en-US" sz="1600" dirty="0">
                <a:latin typeface="+mn-ea"/>
                <a:sym typeface="+mn-ea"/>
              </a:rPr>
              <a:t>；</a:t>
            </a:r>
            <a:r>
              <a:rPr lang="zh-CN" altLang="en-US" sz="1600" dirty="0" smtClean="0">
                <a:latin typeface="+mn-ea"/>
                <a:sym typeface="+mn-ea"/>
              </a:rPr>
              <a:t>未</a:t>
            </a:r>
            <a:r>
              <a:rPr lang="zh-CN" altLang="en-US" sz="1600" dirty="0">
                <a:latin typeface="+mn-ea"/>
                <a:sym typeface="+mn-ea"/>
              </a:rPr>
              <a:t>发生严重不良事件和严重</a:t>
            </a:r>
            <a:r>
              <a:rPr lang="zh-CN" altLang="en-US" sz="1600" dirty="0" smtClean="0">
                <a:latin typeface="+mn-ea"/>
                <a:sym typeface="+mn-ea"/>
              </a:rPr>
              <a:t>不良反应。</a:t>
            </a:r>
            <a:endParaRPr lang="zh-CN" altLang="en-US" sz="1600" dirty="0">
              <a:latin typeface="+mn-ea"/>
              <a:sym typeface="+mn-ea"/>
            </a:endParaRPr>
          </a:p>
        </p:txBody>
      </p:sp>
      <p:graphicFrame>
        <p:nvGraphicFramePr>
          <p:cNvPr id="8" name="表格 7"/>
          <p:cNvGraphicFramePr>
            <a:graphicFrameLocks noGrp="1"/>
          </p:cNvGraphicFramePr>
          <p:nvPr>
            <p:custDataLst>
              <p:tags r:id="rId2"/>
            </p:custDataLst>
          </p:nvPr>
        </p:nvGraphicFramePr>
        <p:xfrm>
          <a:off x="3200398" y="2435267"/>
          <a:ext cx="7761778" cy="3068571"/>
        </p:xfrm>
        <a:graphic>
          <a:graphicData uri="http://schemas.openxmlformats.org/drawingml/2006/table">
            <a:tbl>
              <a:tblPr firstRow="1">
                <a:tableStyleId>{3C2FFA5D-87B4-456A-9821-1D502468CF0F}</a:tableStyleId>
              </a:tblPr>
              <a:tblGrid>
                <a:gridCol w="1037005"/>
                <a:gridCol w="6724773"/>
              </a:tblGrid>
              <a:tr h="350463">
                <a:tc>
                  <a:txBody>
                    <a:bodyPr/>
                    <a:lstStyle/>
                    <a:p>
                      <a:pPr algn="ctr" fontAlgn="ctr"/>
                      <a:r>
                        <a:rPr lang="zh-CN" altLang="en-US" sz="1400" b="1" u="none" strike="noStrike" kern="1200" dirty="0">
                          <a:solidFill>
                            <a:schemeClr val="tx1"/>
                          </a:solidFill>
                          <a:effectLst/>
                          <a:latin typeface="+mn-lt"/>
                          <a:ea typeface="+mn-ea"/>
                          <a:cs typeface="+mn-cs"/>
                        </a:rPr>
                        <a:t>项目名称</a:t>
                      </a:r>
                      <a:endParaRPr lang="zh-CN" altLang="en-US" sz="1400" b="1" u="none" strike="noStrike" kern="1200" dirty="0">
                        <a:solidFill>
                          <a:schemeClr val="tx1"/>
                        </a:solidFill>
                        <a:effectLst/>
                        <a:latin typeface="+mn-lt"/>
                        <a:ea typeface="+mn-ea"/>
                        <a:cs typeface="+mn-cs"/>
                      </a:endParaRPr>
                    </a:p>
                  </a:txBody>
                  <a:tcPr marL="7620" marR="7620" marT="7620" marB="0" anchor="ctr">
                    <a:lnR w="12700" cap="flat" cmpd="sng" algn="ctr">
                      <a:solidFill>
                        <a:schemeClr val="accent5">
                          <a:lumMod val="75000"/>
                        </a:schemeClr>
                      </a:solidFill>
                      <a:prstDash val="solid"/>
                      <a:round/>
                      <a:headEnd type="none" w="med" len="med"/>
                      <a:tailEnd type="none" w="med" len="med"/>
                    </a:lnR>
                    <a:solidFill>
                      <a:schemeClr val="accent5">
                        <a:lumMod val="60000"/>
                        <a:lumOff val="40000"/>
                      </a:schemeClr>
                    </a:solidFill>
                  </a:tcPr>
                </a:tc>
                <a:tc>
                  <a:txBody>
                    <a:bodyPr/>
                    <a:lstStyle/>
                    <a:p>
                      <a:pPr algn="ctr" fontAlgn="ctr"/>
                      <a:r>
                        <a:rPr lang="zh-CN" altLang="en-US" sz="1400" b="1" u="none" strike="noStrike" dirty="0">
                          <a:solidFill>
                            <a:schemeClr val="tx1"/>
                          </a:solidFill>
                          <a:effectLst/>
                        </a:rPr>
                        <a:t>详细表述</a:t>
                      </a:r>
                      <a:endParaRPr lang="zh-CN" altLang="en-US" sz="1400" b="1" i="0" u="none" strike="noStrike" dirty="0">
                        <a:solidFill>
                          <a:schemeClr val="tx1"/>
                        </a:solidFill>
                        <a:effectLst/>
                        <a:latin typeface="+mj-ea"/>
                        <a:ea typeface="+mj-ea"/>
                      </a:endParaRPr>
                    </a:p>
                  </a:txBody>
                  <a:tcPr marL="7620" marR="7620" marT="7620" marB="0" anchor="ctr">
                    <a:lnL w="12700" cap="flat" cmpd="sng" algn="ctr">
                      <a:solidFill>
                        <a:schemeClr val="accent5">
                          <a:lumMod val="75000"/>
                        </a:schemeClr>
                      </a:solidFill>
                      <a:prstDash val="solid"/>
                      <a:round/>
                      <a:headEnd type="none" w="med" len="med"/>
                      <a:tailEnd type="none" w="med" len="med"/>
                    </a:lnL>
                    <a:solidFill>
                      <a:schemeClr val="accent5">
                        <a:lumMod val="60000"/>
                        <a:lumOff val="40000"/>
                      </a:schemeClr>
                    </a:solidFill>
                  </a:tcPr>
                </a:tc>
              </a:tr>
              <a:tr h="360606">
                <a:tc>
                  <a:txBody>
                    <a:bodyPr/>
                    <a:lstStyle/>
                    <a:p>
                      <a:pPr algn="ctr" fontAlgn="ctr">
                        <a:lnSpc>
                          <a:spcPct val="100000"/>
                        </a:lnSpc>
                      </a:pPr>
                      <a:r>
                        <a:rPr lang="zh-CN" altLang="en-US" sz="1300" u="none" strike="noStrike" dirty="0">
                          <a:effectLst/>
                        </a:rPr>
                        <a:t>不良反应</a:t>
                      </a:r>
                      <a:endParaRPr lang="zh-CN" altLang="en-US" sz="1300" b="1" i="0" u="none" strike="noStrike" dirty="0">
                        <a:solidFill>
                          <a:srgbClr val="000000"/>
                        </a:solidFill>
                        <a:effectLst/>
                        <a:latin typeface="+mj-ea"/>
                        <a:ea typeface="+mj-ea"/>
                      </a:endParaRPr>
                    </a:p>
                  </a:txBody>
                  <a:tcPr marL="7620" marR="7620" marT="7620" marB="0" anchor="ctr">
                    <a:solidFill>
                      <a:schemeClr val="accent5">
                        <a:lumMod val="20000"/>
                        <a:lumOff val="80000"/>
                      </a:schemeClr>
                    </a:solidFill>
                  </a:tcPr>
                </a:tc>
                <a:tc>
                  <a:txBody>
                    <a:bodyPr/>
                    <a:lstStyle/>
                    <a:p>
                      <a:pPr marL="107950" algn="l" fontAlgn="ctr">
                        <a:lnSpc>
                          <a:spcPct val="100000"/>
                        </a:lnSpc>
                      </a:pPr>
                      <a:r>
                        <a:rPr lang="zh-CN" altLang="en-US" sz="1300" u="none" strike="noStrike" dirty="0">
                          <a:effectLst/>
                        </a:rPr>
                        <a:t>临床实践中，服药后偶见恶心、呕吐、腹泻、腹胀、饮食难化等。</a:t>
                      </a:r>
                      <a:endParaRPr lang="zh-CN" altLang="en-US" sz="1300" b="0" i="0" u="none" strike="noStrike" dirty="0">
                        <a:solidFill>
                          <a:srgbClr val="000000"/>
                        </a:solidFill>
                        <a:effectLst/>
                        <a:latin typeface="+mj-ea"/>
                        <a:ea typeface="+mj-ea"/>
                      </a:endParaRPr>
                    </a:p>
                  </a:txBody>
                  <a:tcPr marL="7620" marR="7620" marT="7620" marB="0" anchor="ctr">
                    <a:solidFill>
                      <a:schemeClr val="accent5">
                        <a:lumMod val="20000"/>
                        <a:lumOff val="80000"/>
                      </a:schemeClr>
                    </a:solidFill>
                  </a:tcPr>
                </a:tc>
              </a:tr>
              <a:tr h="593440">
                <a:tc>
                  <a:txBody>
                    <a:bodyPr/>
                    <a:lstStyle/>
                    <a:p>
                      <a:pPr algn="ctr" fontAlgn="ctr">
                        <a:lnSpc>
                          <a:spcPct val="100000"/>
                        </a:lnSpc>
                      </a:pPr>
                      <a:r>
                        <a:rPr lang="zh-CN" altLang="en-US" sz="1300" u="none" strike="noStrike" dirty="0">
                          <a:effectLst/>
                        </a:rPr>
                        <a:t>禁        忌</a:t>
                      </a:r>
                      <a:endParaRPr lang="zh-CN" altLang="en-US" sz="1300" b="1" i="0" u="none" strike="noStrike" dirty="0">
                        <a:solidFill>
                          <a:srgbClr val="000000"/>
                        </a:solidFill>
                        <a:effectLst/>
                        <a:latin typeface="+mj-ea"/>
                        <a:ea typeface="+mj-ea"/>
                      </a:endParaRPr>
                    </a:p>
                  </a:txBody>
                  <a:tcPr marL="7620" marR="7620" marT="7620" marB="0" anchor="ctr">
                    <a:solidFill>
                      <a:schemeClr val="accent5">
                        <a:lumMod val="20000"/>
                        <a:lumOff val="80000"/>
                      </a:schemeClr>
                    </a:solidFill>
                  </a:tcPr>
                </a:tc>
                <a:tc>
                  <a:txBody>
                    <a:bodyPr/>
                    <a:lstStyle/>
                    <a:p>
                      <a:pPr marL="107950" algn="l" fontAlgn="ctr">
                        <a:lnSpc>
                          <a:spcPct val="130000"/>
                        </a:lnSpc>
                        <a:buClrTx/>
                        <a:buSzTx/>
                        <a:buNone/>
                      </a:pPr>
                      <a:r>
                        <a:rPr lang="zh-CN" altLang="en-US" sz="1300" u="none" strike="noStrike" dirty="0">
                          <a:effectLst/>
                        </a:rPr>
                        <a:t>1.对本品以及本品所含药味过敏者禁用。</a:t>
                      </a:r>
                      <a:endParaRPr lang="zh-CN" altLang="en-US" sz="1300" u="none" strike="noStrike" dirty="0">
                        <a:effectLst/>
                      </a:endParaRPr>
                    </a:p>
                    <a:p>
                      <a:pPr marL="107950" algn="l" fontAlgn="ctr">
                        <a:lnSpc>
                          <a:spcPct val="130000"/>
                        </a:lnSpc>
                        <a:buClrTx/>
                        <a:buSzTx/>
                        <a:buNone/>
                      </a:pPr>
                      <a:r>
                        <a:rPr lang="zh-CN" altLang="en-US" sz="1300" u="none" strike="noStrike" dirty="0">
                          <a:effectLst/>
                        </a:rPr>
                        <a:t>2.孕妇、哺乳期妇女、婴幼儿禁用。</a:t>
                      </a:r>
                      <a:endParaRPr lang="zh-CN" altLang="en-US" sz="1300" u="none" strike="noStrike" dirty="0">
                        <a:effectLst/>
                        <a:latin typeface="+mj-ea"/>
                        <a:ea typeface="+mj-ea"/>
                      </a:endParaRPr>
                    </a:p>
                  </a:txBody>
                  <a:tcPr marL="7620" marR="7620" marT="7620" marB="0" anchor="ctr">
                    <a:solidFill>
                      <a:schemeClr val="accent5">
                        <a:lumMod val="20000"/>
                        <a:lumOff val="80000"/>
                      </a:schemeClr>
                    </a:solidFill>
                  </a:tcPr>
                </a:tc>
              </a:tr>
              <a:tr h="1764062">
                <a:tc>
                  <a:txBody>
                    <a:bodyPr/>
                    <a:lstStyle/>
                    <a:p>
                      <a:pPr algn="ctr" fontAlgn="ctr">
                        <a:lnSpc>
                          <a:spcPct val="100000"/>
                        </a:lnSpc>
                      </a:pPr>
                      <a:r>
                        <a:rPr lang="zh-CN" altLang="en-US" sz="1300" u="none" strike="noStrike" dirty="0">
                          <a:effectLst/>
                        </a:rPr>
                        <a:t>注意事项</a:t>
                      </a:r>
                      <a:endParaRPr lang="zh-CN" altLang="en-US" sz="1300" b="1" i="0" u="none" strike="noStrike" dirty="0">
                        <a:solidFill>
                          <a:srgbClr val="000000"/>
                        </a:solidFill>
                        <a:effectLst/>
                        <a:latin typeface="+mj-ea"/>
                        <a:ea typeface="+mj-ea"/>
                      </a:endParaRPr>
                    </a:p>
                  </a:txBody>
                  <a:tcPr marL="7620" marR="7620" marT="7620" marB="0" anchor="ctr">
                    <a:solidFill>
                      <a:schemeClr val="accent5">
                        <a:lumMod val="20000"/>
                        <a:lumOff val="80000"/>
                      </a:schemeClr>
                    </a:solidFill>
                  </a:tcPr>
                </a:tc>
                <a:tc>
                  <a:txBody>
                    <a:bodyPr/>
                    <a:lstStyle/>
                    <a:p>
                      <a:pPr marL="107950" algn="l" fontAlgn="ctr">
                        <a:lnSpc>
                          <a:spcPct val="130000"/>
                        </a:lnSpc>
                        <a:buClrTx/>
                        <a:buSzTx/>
                        <a:buFontTx/>
                      </a:pPr>
                      <a:r>
                        <a:rPr lang="zh-CN" altLang="en-US" sz="1300" u="none" strike="noStrike" dirty="0">
                          <a:effectLst/>
                        </a:rPr>
                        <a:t>1.少食生冷寒凉、厚腻之品。</a:t>
                      </a:r>
                      <a:endParaRPr lang="zh-CN" altLang="en-US" sz="1300" u="none" strike="noStrike" dirty="0">
                        <a:effectLst/>
                      </a:endParaRPr>
                    </a:p>
                    <a:p>
                      <a:pPr marL="107950" algn="l" fontAlgn="ctr">
                        <a:lnSpc>
                          <a:spcPct val="130000"/>
                        </a:lnSpc>
                        <a:buClrTx/>
                        <a:buSzTx/>
                        <a:buFontTx/>
                      </a:pPr>
                      <a:r>
                        <a:rPr lang="zh-CN" altLang="en-US" sz="1300" u="none" strike="noStrike" dirty="0">
                          <a:effectLst/>
                        </a:rPr>
                        <a:t>2.本品含麻黄，运动员慎用。</a:t>
                      </a:r>
                      <a:endParaRPr lang="zh-CN" altLang="en-US" sz="1300" u="none" strike="noStrike" dirty="0">
                        <a:effectLst/>
                      </a:endParaRPr>
                    </a:p>
                    <a:p>
                      <a:pPr marL="107950" algn="l" fontAlgn="ctr">
                        <a:lnSpc>
                          <a:spcPct val="130000"/>
                        </a:lnSpc>
                        <a:buClrTx/>
                        <a:buSzTx/>
                        <a:buFontTx/>
                      </a:pPr>
                      <a:r>
                        <a:rPr lang="zh-CN" altLang="en-US" sz="1300" u="none" strike="noStrike" dirty="0">
                          <a:effectLst/>
                        </a:rPr>
                        <a:t>3.高血压、心脏病患者慎用。</a:t>
                      </a:r>
                      <a:endParaRPr lang="zh-CN" altLang="en-US" sz="1300" u="none" strike="noStrike" dirty="0">
                        <a:effectLst/>
                      </a:endParaRPr>
                    </a:p>
                    <a:p>
                      <a:pPr marL="107950" algn="l" fontAlgn="ctr">
                        <a:lnSpc>
                          <a:spcPct val="130000"/>
                        </a:lnSpc>
                        <a:buClrTx/>
                        <a:buSzTx/>
                        <a:buFontTx/>
                      </a:pPr>
                      <a:r>
                        <a:rPr lang="zh-CN" altLang="en-US" sz="1300" u="none" strike="noStrike" dirty="0">
                          <a:effectLst/>
                        </a:rPr>
                        <a:t>4.肝肾功能不全、严重基础疾病者应在医师指导下服用。</a:t>
                      </a:r>
                      <a:endParaRPr lang="zh-CN" altLang="en-US" sz="1300" u="none" strike="noStrike" dirty="0">
                        <a:effectLst/>
                      </a:endParaRPr>
                    </a:p>
                    <a:p>
                      <a:pPr marL="107950" algn="l" fontAlgn="ctr">
                        <a:lnSpc>
                          <a:spcPct val="130000"/>
                        </a:lnSpc>
                        <a:buClrTx/>
                        <a:buSzTx/>
                        <a:buFontTx/>
                      </a:pPr>
                      <a:r>
                        <a:rPr lang="zh-CN" altLang="en-US" sz="1300" u="none" strike="noStrike" dirty="0">
                          <a:effectLst/>
                        </a:rPr>
                        <a:t>5.老年患者应在医师指导下服用。</a:t>
                      </a:r>
                      <a:endParaRPr lang="zh-CN" altLang="en-US" sz="1300" u="none" strike="noStrike" dirty="0">
                        <a:effectLst/>
                      </a:endParaRPr>
                    </a:p>
                    <a:p>
                      <a:pPr marL="107950" algn="l" fontAlgn="ctr">
                        <a:lnSpc>
                          <a:spcPct val="130000"/>
                        </a:lnSpc>
                        <a:buClrTx/>
                        <a:buSzTx/>
                        <a:buFontTx/>
                      </a:pPr>
                      <a:r>
                        <a:rPr lang="zh-CN" altLang="en-US" sz="1300" u="none" strike="noStrike" dirty="0">
                          <a:effectLst/>
                        </a:rPr>
                        <a:t>6.不得超剂量、长时间、反复使用本品</a:t>
                      </a:r>
                      <a:r>
                        <a:rPr lang="zh-CN" altLang="en-US" sz="1300" u="none" strike="noStrike" dirty="0" smtClean="0">
                          <a:effectLst/>
                        </a:rPr>
                        <a:t>。</a:t>
                      </a:r>
                      <a:endParaRPr lang="zh-CN" altLang="en-US" sz="1300" u="none" strike="noStrike" dirty="0">
                        <a:solidFill>
                          <a:srgbClr val="FF0000"/>
                        </a:solidFill>
                        <a:effectLst/>
                        <a:latin typeface="+mj-ea"/>
                        <a:ea typeface="+mj-ea"/>
                      </a:endParaRPr>
                    </a:p>
                  </a:txBody>
                  <a:tcPr marL="7620" marR="7620" marT="7620" marB="0" anchor="ctr">
                    <a:solidFill>
                      <a:schemeClr val="accent5">
                        <a:lumMod val="20000"/>
                        <a:lumOff val="80000"/>
                      </a:schemeClr>
                    </a:solidFill>
                  </a:tcPr>
                </a:tc>
              </a:tr>
            </a:tbl>
          </a:graphicData>
        </a:graphic>
      </p:graphicFrame>
      <p:sp>
        <p:nvSpPr>
          <p:cNvPr id="9" name="文本框 8"/>
          <p:cNvSpPr txBox="1"/>
          <p:nvPr/>
        </p:nvSpPr>
        <p:spPr>
          <a:xfrm>
            <a:off x="2832761" y="5720315"/>
            <a:ext cx="8310156" cy="999661"/>
          </a:xfrm>
          <a:prstGeom prst="rect">
            <a:avLst/>
          </a:prstGeom>
          <a:noFill/>
        </p:spPr>
        <p:txBody>
          <a:bodyPr wrap="square" rtlCol="0">
            <a:noAutofit/>
          </a:bodyPr>
          <a:lstStyle/>
          <a:p>
            <a:pPr marL="285750" lvl="1" indent="-285750">
              <a:lnSpc>
                <a:spcPct val="150000"/>
              </a:lnSpc>
              <a:spcBef>
                <a:spcPts val="600"/>
              </a:spcBef>
              <a:buFont typeface="Arial" panose="020B0604020202020204" pitchFamily="34" charset="0"/>
              <a:buChar char="•"/>
            </a:pPr>
            <a:r>
              <a:rPr lang="zh-CN" altLang="en-US" sz="1600" dirty="0" smtClean="0">
                <a:latin typeface="+mn-ea"/>
                <a:sym typeface="+mn-ea"/>
              </a:rPr>
              <a:t>通过临床数据观察，均未发现严重不良反应；</a:t>
            </a:r>
            <a:endParaRPr lang="en-US" altLang="zh-CN" sz="1600" dirty="0" smtClean="0">
              <a:latin typeface="+mn-ea"/>
              <a:sym typeface="+mn-ea"/>
            </a:endParaRPr>
          </a:p>
          <a:p>
            <a:pPr marL="285750" lvl="1" indent="-285750">
              <a:lnSpc>
                <a:spcPct val="150000"/>
              </a:lnSpc>
              <a:spcBef>
                <a:spcPts val="600"/>
              </a:spcBef>
              <a:buFont typeface="Arial" panose="020B0604020202020204" pitchFamily="34" charset="0"/>
              <a:buChar char="•"/>
            </a:pPr>
            <a:r>
              <a:rPr lang="zh-CN" altLang="en-US" sz="1600" dirty="0" smtClean="0">
                <a:latin typeface="+mn-ea"/>
                <a:sym typeface="+mn-ea"/>
              </a:rPr>
              <a:t>组方中的药材均属常用药材，无有毒中药材。</a:t>
            </a:r>
            <a:endParaRPr lang="en-US" altLang="zh-CN" sz="1600" dirty="0">
              <a:latin typeface="+mn-ea"/>
              <a:sym typeface="+mn-ea"/>
            </a:endParaRPr>
          </a:p>
        </p:txBody>
      </p:sp>
      <p:sp>
        <p:nvSpPr>
          <p:cNvPr id="11" name="文本框 10"/>
          <p:cNvSpPr txBox="1"/>
          <p:nvPr/>
        </p:nvSpPr>
        <p:spPr>
          <a:xfrm>
            <a:off x="473710" y="58420"/>
            <a:ext cx="1859280" cy="1198880"/>
          </a:xfrm>
          <a:prstGeom prst="rect">
            <a:avLst/>
          </a:prstGeom>
          <a:noFill/>
        </p:spPr>
        <p:txBody>
          <a:bodyPr wrap="square" rtlCol="0">
            <a:spAutoFit/>
          </a:bodyPr>
          <a:lstStyle/>
          <a:p>
            <a:r>
              <a:rPr lang="en-US" altLang="zh-CN" sz="7200" spc="600" dirty="0">
                <a:solidFill>
                  <a:srgbClr val="51B4E9"/>
                </a:solidFill>
                <a:latin typeface="+mn-ea"/>
              </a:rPr>
              <a:t>02</a:t>
            </a:r>
            <a:endParaRPr lang="en-US" altLang="zh-CN" sz="7200" spc="600" dirty="0">
              <a:solidFill>
                <a:srgbClr val="51B4E9"/>
              </a:solidFill>
              <a:latin typeface="+mn-ea"/>
            </a:endParaRPr>
          </a:p>
        </p:txBody>
      </p:sp>
      <p:sp>
        <p:nvSpPr>
          <p:cNvPr id="12" name="文本框 11"/>
          <p:cNvSpPr txBox="1"/>
          <p:nvPr/>
        </p:nvSpPr>
        <p:spPr>
          <a:xfrm>
            <a:off x="2332295" y="425837"/>
            <a:ext cx="4254560" cy="768350"/>
          </a:xfrm>
          <a:prstGeom prst="rect">
            <a:avLst/>
          </a:prstGeom>
          <a:noFill/>
        </p:spPr>
        <p:txBody>
          <a:bodyPr wrap="square" rtlCol="0">
            <a:spAutoFit/>
          </a:bodyPr>
          <a:lstStyle/>
          <a:p>
            <a:pPr lvl="0"/>
            <a:r>
              <a:rPr lang="zh-CN" altLang="en-US" sz="4400" spc="300" dirty="0">
                <a:solidFill>
                  <a:srgbClr val="002774"/>
                </a:solidFill>
                <a:latin typeface="+mn-ea"/>
              </a:rPr>
              <a:t>安全性</a:t>
            </a:r>
            <a:endParaRPr lang="zh-CN" altLang="en-US" sz="4400" spc="300" dirty="0">
              <a:solidFill>
                <a:srgbClr val="002774"/>
              </a:solidFill>
              <a:latin typeface="+mn-ea"/>
            </a:endParaRPr>
          </a:p>
        </p:txBody>
      </p:sp>
    </p:spTree>
  </p:cSld>
  <p:clrMapOvr>
    <a:masterClrMapping/>
  </p:clrMapOvr>
  <mc:AlternateContent xmlns:mc="http://schemas.openxmlformats.org/markup-compatibility/2006">
    <mc:Choice xmlns:p14="http://schemas.microsoft.com/office/powerpoint/2010/main" Requires="p14">
      <p:transition spd="med" p14:dur="700"/>
    </mc:Choice>
    <mc:Fallback>
      <p:transition spd="med"/>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0" y="-68096"/>
            <a:ext cx="12192000" cy="6858000"/>
          </a:xfrm>
          <a:prstGeom prst="rect">
            <a:avLst/>
          </a:prstGeom>
          <a:blipFill dpi="0" rotWithShape="1">
            <a:blip r:embed="rId1">
              <a:extLst>
                <a:ext uri="{28A0092B-C50C-407E-A947-70E740481C1C}">
                  <a14:useLocalDpi xmlns:a14="http://schemas.microsoft.com/office/drawing/2010/main" val="0"/>
                </a:ext>
              </a:extLst>
            </a:blip>
            <a:srcRect/>
            <a:stretch>
              <a:fillRect/>
            </a:stretch>
          </a:blip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n-ea"/>
            </a:endParaRPr>
          </a:p>
        </p:txBody>
      </p:sp>
      <p:sp>
        <p:nvSpPr>
          <p:cNvPr id="2" name="矩形 1"/>
          <p:cNvSpPr/>
          <p:nvPr/>
        </p:nvSpPr>
        <p:spPr>
          <a:xfrm>
            <a:off x="0" y="-58543"/>
            <a:ext cx="12192000" cy="6934835"/>
          </a:xfrm>
          <a:prstGeom prst="rect">
            <a:avLst/>
          </a:prstGeom>
          <a:solidFill>
            <a:schemeClr val="bg1">
              <a:alpha val="90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a:latin typeface="+mn-ea"/>
              </a:rPr>
              <a:t>新冠比较特殊，CDE没有公开</a:t>
            </a:r>
            <a:endParaRPr lang="zh-CN" altLang="en-US" dirty="0">
              <a:latin typeface="+mn-ea"/>
            </a:endParaRPr>
          </a:p>
        </p:txBody>
      </p:sp>
      <p:sp>
        <p:nvSpPr>
          <p:cNvPr id="19" name="矩形 18"/>
          <p:cNvSpPr/>
          <p:nvPr/>
        </p:nvSpPr>
        <p:spPr>
          <a:xfrm>
            <a:off x="0" y="0"/>
            <a:ext cx="342900" cy="1280160"/>
          </a:xfrm>
          <a:prstGeom prst="rect">
            <a:avLst/>
          </a:prstGeom>
          <a:solidFill>
            <a:srgbClr val="51B4E9"/>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n-ea"/>
            </a:endParaRPr>
          </a:p>
        </p:txBody>
      </p:sp>
      <p:sp>
        <p:nvSpPr>
          <p:cNvPr id="39" name="文本框 38"/>
          <p:cNvSpPr txBox="1"/>
          <p:nvPr/>
        </p:nvSpPr>
        <p:spPr>
          <a:xfrm>
            <a:off x="814776" y="4187265"/>
            <a:ext cx="1129665" cy="768350"/>
          </a:xfrm>
          <a:prstGeom prst="rect">
            <a:avLst/>
          </a:prstGeom>
          <a:noFill/>
        </p:spPr>
        <p:txBody>
          <a:bodyPr wrap="square" rtlCol="0">
            <a:spAutoFit/>
          </a:bodyPr>
          <a:lstStyle/>
          <a:p>
            <a:pPr algn="ctr"/>
            <a:r>
              <a:rPr lang="zh-CN" altLang="en-US" sz="4400" dirty="0">
                <a:solidFill>
                  <a:srgbClr val="002060"/>
                </a:solidFill>
                <a:latin typeface="+mn-ea"/>
              </a:rPr>
              <a:t>（</a:t>
            </a:r>
            <a:r>
              <a:rPr lang="en-US" altLang="zh-CN" sz="4400" dirty="0">
                <a:solidFill>
                  <a:srgbClr val="002060"/>
                </a:solidFill>
                <a:latin typeface="+mn-ea"/>
              </a:rPr>
              <a:t>2</a:t>
            </a:r>
            <a:r>
              <a:rPr lang="zh-CN" altLang="en-US" sz="4400" dirty="0">
                <a:solidFill>
                  <a:srgbClr val="002060"/>
                </a:solidFill>
                <a:latin typeface="+mn-ea"/>
              </a:rPr>
              <a:t>）</a:t>
            </a:r>
            <a:endParaRPr lang="zh-CN" altLang="en-US" sz="4400" dirty="0">
              <a:solidFill>
                <a:srgbClr val="002060"/>
              </a:solidFill>
              <a:latin typeface="+mn-ea"/>
            </a:endParaRPr>
          </a:p>
        </p:txBody>
      </p:sp>
      <p:sp>
        <p:nvSpPr>
          <p:cNvPr id="40" name="矩形 39"/>
          <p:cNvSpPr/>
          <p:nvPr/>
        </p:nvSpPr>
        <p:spPr>
          <a:xfrm>
            <a:off x="556895" y="4896540"/>
            <a:ext cx="2014220" cy="134620"/>
          </a:xfrm>
          <a:prstGeom prst="rect">
            <a:avLst/>
          </a:prstGeom>
          <a:solidFill>
            <a:srgbClr val="51B4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002060"/>
              </a:solidFill>
              <a:latin typeface="+mn-ea"/>
            </a:endParaRPr>
          </a:p>
        </p:txBody>
      </p:sp>
      <p:sp>
        <p:nvSpPr>
          <p:cNvPr id="63" name="文本框 62"/>
          <p:cNvSpPr txBox="1"/>
          <p:nvPr/>
        </p:nvSpPr>
        <p:spPr>
          <a:xfrm>
            <a:off x="522268" y="5088330"/>
            <a:ext cx="2017395" cy="707886"/>
          </a:xfrm>
          <a:prstGeom prst="rect">
            <a:avLst/>
          </a:prstGeom>
          <a:noFill/>
        </p:spPr>
        <p:txBody>
          <a:bodyPr wrap="square" rtlCol="0">
            <a:spAutoFit/>
          </a:bodyPr>
          <a:lstStyle/>
          <a:p>
            <a:pPr algn="ctr"/>
            <a:r>
              <a:rPr lang="zh-CN" altLang="en-US" sz="2000" dirty="0">
                <a:solidFill>
                  <a:srgbClr val="002060"/>
                </a:solidFill>
                <a:latin typeface="+mn-ea"/>
                <a:sym typeface="+mn-ea"/>
              </a:rPr>
              <a:t>临床指南/</a:t>
            </a:r>
            <a:endParaRPr lang="en-US" altLang="zh-CN" sz="2000" dirty="0">
              <a:solidFill>
                <a:srgbClr val="002060"/>
              </a:solidFill>
              <a:latin typeface="+mn-ea"/>
              <a:sym typeface="+mn-ea"/>
            </a:endParaRPr>
          </a:p>
          <a:p>
            <a:pPr algn="ctr"/>
            <a:r>
              <a:rPr lang="zh-CN" altLang="en-US" sz="2000" dirty="0">
                <a:solidFill>
                  <a:srgbClr val="002060"/>
                </a:solidFill>
                <a:latin typeface="+mn-ea"/>
                <a:sym typeface="+mn-ea"/>
              </a:rPr>
              <a:t>诊疗规范推荐</a:t>
            </a:r>
            <a:endParaRPr lang="zh-CN" altLang="en-US" sz="2000" dirty="0">
              <a:solidFill>
                <a:srgbClr val="002060"/>
              </a:solidFill>
              <a:latin typeface="+mn-ea"/>
              <a:sym typeface="+mn-ea"/>
            </a:endParaRPr>
          </a:p>
        </p:txBody>
      </p:sp>
      <p:sp>
        <p:nvSpPr>
          <p:cNvPr id="11" name="文本框 10"/>
          <p:cNvSpPr txBox="1"/>
          <p:nvPr/>
        </p:nvSpPr>
        <p:spPr>
          <a:xfrm>
            <a:off x="473710" y="58420"/>
            <a:ext cx="1859280" cy="1198880"/>
          </a:xfrm>
          <a:prstGeom prst="rect">
            <a:avLst/>
          </a:prstGeom>
          <a:noFill/>
        </p:spPr>
        <p:txBody>
          <a:bodyPr wrap="square" rtlCol="0">
            <a:spAutoFit/>
          </a:bodyPr>
          <a:lstStyle/>
          <a:p>
            <a:r>
              <a:rPr lang="en-US" altLang="zh-CN" sz="7200" spc="600" dirty="0">
                <a:solidFill>
                  <a:srgbClr val="51B4E9"/>
                </a:solidFill>
                <a:latin typeface="+mn-ea"/>
              </a:rPr>
              <a:t>03</a:t>
            </a:r>
            <a:endParaRPr lang="en-US" altLang="zh-CN" sz="7200" spc="600" dirty="0">
              <a:solidFill>
                <a:srgbClr val="51B4E9"/>
              </a:solidFill>
              <a:latin typeface="+mn-ea"/>
            </a:endParaRPr>
          </a:p>
        </p:txBody>
      </p:sp>
      <p:sp>
        <p:nvSpPr>
          <p:cNvPr id="12" name="文本框 11"/>
          <p:cNvSpPr txBox="1"/>
          <p:nvPr/>
        </p:nvSpPr>
        <p:spPr>
          <a:xfrm>
            <a:off x="2332294" y="425837"/>
            <a:ext cx="8413250" cy="769441"/>
          </a:xfrm>
          <a:prstGeom prst="rect">
            <a:avLst/>
          </a:prstGeom>
          <a:noFill/>
        </p:spPr>
        <p:txBody>
          <a:bodyPr wrap="square" rtlCol="0">
            <a:spAutoFit/>
          </a:bodyPr>
          <a:lstStyle/>
          <a:p>
            <a:r>
              <a:rPr lang="zh-CN" altLang="en-US" sz="4400" spc="300" dirty="0" smtClean="0">
                <a:solidFill>
                  <a:srgbClr val="002774"/>
                </a:solidFill>
                <a:latin typeface="+mn-ea"/>
              </a:rPr>
              <a:t>有效性</a:t>
            </a:r>
            <a:r>
              <a:rPr lang="zh-CN" altLang="en-US" sz="2800" spc="300" dirty="0" smtClean="0">
                <a:solidFill>
                  <a:srgbClr val="002774"/>
                </a:solidFill>
                <a:latin typeface="+mn-ea"/>
              </a:rPr>
              <a:t>（循证证据）</a:t>
            </a:r>
            <a:endParaRPr lang="zh-CN" altLang="en-US" sz="1100" spc="300" dirty="0">
              <a:solidFill>
                <a:srgbClr val="FF0000"/>
              </a:solidFill>
              <a:latin typeface="+mn-ea"/>
            </a:endParaRPr>
          </a:p>
        </p:txBody>
      </p:sp>
      <p:sp>
        <p:nvSpPr>
          <p:cNvPr id="13" name="文本框 12"/>
          <p:cNvSpPr txBox="1"/>
          <p:nvPr/>
        </p:nvSpPr>
        <p:spPr>
          <a:xfrm>
            <a:off x="2713596" y="4275694"/>
            <a:ext cx="4750460" cy="2061299"/>
          </a:xfrm>
          <a:prstGeom prst="rect">
            <a:avLst/>
          </a:prstGeom>
          <a:noFill/>
        </p:spPr>
        <p:txBody>
          <a:bodyPr wrap="square" rtlCol="0">
            <a:noAutofit/>
          </a:bodyPr>
          <a:lstStyle/>
          <a:p>
            <a:pPr marL="215900" lvl="1" indent="-215900" algn="l">
              <a:lnSpc>
                <a:spcPct val="130000"/>
              </a:lnSpc>
              <a:spcBef>
                <a:spcPts val="600"/>
              </a:spcBef>
              <a:buClrTx/>
              <a:buSzTx/>
              <a:buFont typeface="Arial" panose="020B0604020202020204" pitchFamily="34" charset="0"/>
              <a:buChar char="•"/>
            </a:pPr>
            <a:r>
              <a:rPr lang="zh-CN" altLang="en-US" sz="1600" b="1" dirty="0">
                <a:latin typeface="+mn-ea"/>
                <a:cs typeface="微软雅黑" panose="020B0503020204020204" charset="-122"/>
                <a:sym typeface="+mn-ea"/>
              </a:rPr>
              <a:t>“寒湿疫方</a:t>
            </a:r>
            <a:r>
              <a:rPr lang="zh-CN" altLang="en-US" sz="1600" b="1" dirty="0" smtClean="0">
                <a:latin typeface="+mn-ea"/>
                <a:cs typeface="微软雅黑" panose="020B0503020204020204" charset="-122"/>
                <a:sym typeface="+mn-ea"/>
              </a:rPr>
              <a:t>”</a:t>
            </a:r>
            <a:r>
              <a:rPr lang="zh-CN" altLang="en-US" sz="1600" dirty="0" smtClean="0">
                <a:latin typeface="+mn-ea"/>
                <a:cs typeface="微软雅黑" panose="020B0503020204020204" charset="-122"/>
                <a:sym typeface="+mn-ea"/>
              </a:rPr>
              <a:t>被</a:t>
            </a:r>
            <a:r>
              <a:rPr lang="zh-CN" altLang="en-US" sz="1600" dirty="0">
                <a:latin typeface="+mn-ea"/>
                <a:cs typeface="微软雅黑" panose="020B0503020204020204" charset="-122"/>
                <a:sym typeface="+mn-ea"/>
              </a:rPr>
              <a:t>国家卫生健康委员会列入《新型冠状病毒肺炎诊疗方案》（试行第六版至第九版</a:t>
            </a:r>
            <a:r>
              <a:rPr lang="zh-CN" altLang="en-US" sz="1600" dirty="0" smtClean="0">
                <a:latin typeface="+mn-ea"/>
                <a:cs typeface="微软雅黑" panose="020B0503020204020204" charset="-122"/>
                <a:sym typeface="+mn-ea"/>
              </a:rPr>
              <a:t>）</a:t>
            </a:r>
            <a:endParaRPr lang="en-US" altLang="zh-CN" sz="1600" dirty="0" smtClean="0">
              <a:latin typeface="+mn-ea"/>
              <a:cs typeface="微软雅黑" panose="020B0503020204020204" charset="-122"/>
              <a:sym typeface="+mn-ea"/>
            </a:endParaRPr>
          </a:p>
          <a:p>
            <a:pPr marL="215900" lvl="1" indent="-215900" algn="l">
              <a:lnSpc>
                <a:spcPct val="130000"/>
              </a:lnSpc>
              <a:spcBef>
                <a:spcPts val="600"/>
              </a:spcBef>
              <a:buClrTx/>
              <a:buSzTx/>
              <a:buFont typeface="Arial" panose="020B0604020202020204" pitchFamily="34" charset="0"/>
              <a:buChar char="•"/>
            </a:pPr>
            <a:r>
              <a:rPr lang="zh-CN" altLang="en-US" sz="1600" dirty="0" smtClean="0">
                <a:latin typeface="+mn-ea"/>
                <a:cs typeface="微软雅黑" panose="020B0503020204020204" charset="-122"/>
                <a:sym typeface="+mn-ea"/>
              </a:rPr>
              <a:t>散寒</a:t>
            </a:r>
            <a:r>
              <a:rPr lang="zh-CN" altLang="en-US" sz="1600" dirty="0">
                <a:latin typeface="+mn-ea"/>
                <a:cs typeface="微软雅黑" panose="020B0503020204020204" charset="-122"/>
                <a:sym typeface="+mn-ea"/>
              </a:rPr>
              <a:t>化湿颗粒被国家卫生健康委员会列入《新型冠状病毒感染诊疗方案》（试行第十版</a:t>
            </a:r>
            <a:r>
              <a:rPr lang="zh-CN" altLang="en-US" sz="1600" dirty="0" smtClean="0">
                <a:latin typeface="+mn-ea"/>
                <a:cs typeface="微软雅黑" panose="020B0503020204020204" charset="-122"/>
                <a:sym typeface="+mn-ea"/>
              </a:rPr>
              <a:t>）</a:t>
            </a:r>
            <a:endParaRPr lang="zh-CN" altLang="en-US" sz="1600" dirty="0">
              <a:latin typeface="+mn-ea"/>
              <a:cs typeface="微软雅黑" panose="020B0503020204020204" charset="-122"/>
              <a:sym typeface="+mn-ea"/>
            </a:endParaRPr>
          </a:p>
          <a:p>
            <a:pPr marL="215900" lvl="1" indent="-215900" algn="l">
              <a:lnSpc>
                <a:spcPct val="130000"/>
              </a:lnSpc>
              <a:spcBef>
                <a:spcPts val="600"/>
              </a:spcBef>
              <a:buClrTx/>
              <a:buSzTx/>
              <a:buFont typeface="Arial" panose="020B0604020202020204" pitchFamily="34" charset="0"/>
              <a:buChar char="•"/>
            </a:pPr>
            <a:r>
              <a:rPr lang="zh-CN" altLang="en-US" sz="1600" dirty="0">
                <a:latin typeface="+mn-ea"/>
                <a:cs typeface="微软雅黑" panose="020B0503020204020204" charset="-122"/>
                <a:sym typeface="+mn-ea"/>
              </a:rPr>
              <a:t>新疆、河北、吉林等</a:t>
            </a:r>
            <a:r>
              <a:rPr lang="zh-CN" altLang="en-US" sz="1600" dirty="0" smtClean="0">
                <a:latin typeface="+mn-ea"/>
                <a:cs typeface="微软雅黑" panose="020B0503020204020204" charset="-122"/>
                <a:sym typeface="+mn-ea"/>
              </a:rPr>
              <a:t>地新</a:t>
            </a:r>
            <a:r>
              <a:rPr lang="zh-CN" altLang="en-US" sz="1600" dirty="0">
                <a:latin typeface="+mn-ea"/>
                <a:cs typeface="微软雅黑" panose="020B0503020204020204" charset="-122"/>
                <a:sym typeface="+mn-ea"/>
              </a:rPr>
              <a:t>冠肺炎中医药防治方案推荐用药</a:t>
            </a:r>
            <a:r>
              <a:rPr lang="zh-CN" altLang="en-US" sz="1600" dirty="0" smtClean="0">
                <a:latin typeface="+mn-ea"/>
                <a:cs typeface="微软雅黑" panose="020B0503020204020204" charset="-122"/>
                <a:sym typeface="+mn-ea"/>
              </a:rPr>
              <a:t>。</a:t>
            </a:r>
            <a:endParaRPr lang="zh-CN" altLang="en-US" sz="1600" dirty="0">
              <a:solidFill>
                <a:srgbClr val="FF0000"/>
              </a:solidFill>
              <a:latin typeface="+mn-ea"/>
              <a:cs typeface="微软雅黑" panose="020B0503020204020204" charset="-122"/>
              <a:sym typeface="+mn-ea"/>
            </a:endParaRPr>
          </a:p>
        </p:txBody>
      </p:sp>
      <p:sp>
        <p:nvSpPr>
          <p:cNvPr id="10" name="文本框 9"/>
          <p:cNvSpPr txBox="1"/>
          <p:nvPr>
            <p:custDataLst>
              <p:tags r:id="rId2"/>
            </p:custDataLst>
          </p:nvPr>
        </p:nvSpPr>
        <p:spPr>
          <a:xfrm>
            <a:off x="843986" y="1281430"/>
            <a:ext cx="1071245" cy="768350"/>
          </a:xfrm>
          <a:prstGeom prst="rect">
            <a:avLst/>
          </a:prstGeom>
          <a:noFill/>
        </p:spPr>
        <p:txBody>
          <a:bodyPr wrap="square" rtlCol="0">
            <a:spAutoFit/>
          </a:bodyPr>
          <a:lstStyle/>
          <a:p>
            <a:pPr algn="ctr"/>
            <a:r>
              <a:rPr lang="zh-CN" altLang="en-US" sz="4400" dirty="0">
                <a:solidFill>
                  <a:srgbClr val="002060"/>
                </a:solidFill>
                <a:latin typeface="+mn-ea"/>
              </a:rPr>
              <a:t>（</a:t>
            </a:r>
            <a:r>
              <a:rPr lang="en-US" altLang="zh-CN" sz="4400" dirty="0">
                <a:solidFill>
                  <a:srgbClr val="002060"/>
                </a:solidFill>
                <a:latin typeface="+mn-ea"/>
              </a:rPr>
              <a:t>1</a:t>
            </a:r>
            <a:r>
              <a:rPr lang="zh-CN" altLang="en-US" sz="4400" dirty="0">
                <a:solidFill>
                  <a:srgbClr val="002060"/>
                </a:solidFill>
                <a:latin typeface="+mn-ea"/>
              </a:rPr>
              <a:t>）</a:t>
            </a:r>
            <a:endParaRPr lang="zh-CN" altLang="en-US" sz="4400" dirty="0">
              <a:solidFill>
                <a:srgbClr val="002060"/>
              </a:solidFill>
              <a:latin typeface="+mn-ea"/>
            </a:endParaRPr>
          </a:p>
        </p:txBody>
      </p:sp>
      <p:sp>
        <p:nvSpPr>
          <p:cNvPr id="14" name="文本框 13"/>
          <p:cNvSpPr txBox="1"/>
          <p:nvPr>
            <p:custDataLst>
              <p:tags r:id="rId3"/>
            </p:custDataLst>
          </p:nvPr>
        </p:nvSpPr>
        <p:spPr>
          <a:xfrm>
            <a:off x="542737" y="2156460"/>
            <a:ext cx="2017395" cy="1322070"/>
          </a:xfrm>
          <a:prstGeom prst="rect">
            <a:avLst/>
          </a:prstGeom>
          <a:noFill/>
        </p:spPr>
        <p:txBody>
          <a:bodyPr wrap="square" rtlCol="0">
            <a:spAutoFit/>
          </a:bodyPr>
          <a:lstStyle/>
          <a:p>
            <a:pPr algn="ctr"/>
            <a:r>
              <a:rPr lang="zh-CN" altLang="en-US" sz="2000" dirty="0">
                <a:solidFill>
                  <a:srgbClr val="002060"/>
                </a:solidFill>
                <a:latin typeface="+mn-ea"/>
              </a:rPr>
              <a:t>与对照药品</a:t>
            </a:r>
            <a:r>
              <a:rPr lang="en-US" altLang="zh-CN" sz="2000" dirty="0" smtClean="0">
                <a:solidFill>
                  <a:srgbClr val="002060"/>
                </a:solidFill>
                <a:latin typeface="+mn-ea"/>
              </a:rPr>
              <a:t>/</a:t>
            </a:r>
            <a:endParaRPr lang="en-US" altLang="zh-CN" sz="2000" dirty="0" smtClean="0">
              <a:solidFill>
                <a:srgbClr val="002060"/>
              </a:solidFill>
              <a:latin typeface="+mn-ea"/>
            </a:endParaRPr>
          </a:p>
          <a:p>
            <a:pPr algn="ctr"/>
            <a:r>
              <a:rPr lang="zh-CN" altLang="en-US" sz="2000" dirty="0" smtClean="0">
                <a:solidFill>
                  <a:srgbClr val="002060"/>
                </a:solidFill>
                <a:latin typeface="+mn-ea"/>
                <a:sym typeface="+mn-ea"/>
              </a:rPr>
              <a:t>目录</a:t>
            </a:r>
            <a:r>
              <a:rPr lang="zh-CN" altLang="en-US" sz="2000" dirty="0">
                <a:solidFill>
                  <a:srgbClr val="002060"/>
                </a:solidFill>
                <a:latin typeface="+mn-ea"/>
                <a:sym typeface="+mn-ea"/>
              </a:rPr>
              <a:t>内同治疗领域药品</a:t>
            </a:r>
            <a:r>
              <a:rPr lang="zh-CN" altLang="en-US" sz="2000" dirty="0">
                <a:solidFill>
                  <a:srgbClr val="002060"/>
                </a:solidFill>
                <a:latin typeface="+mn-ea"/>
              </a:rPr>
              <a:t>疗效方面优势和不足</a:t>
            </a:r>
            <a:endParaRPr lang="zh-CN" altLang="en-US" sz="2000" dirty="0">
              <a:solidFill>
                <a:srgbClr val="002060"/>
              </a:solidFill>
              <a:latin typeface="+mn-ea"/>
            </a:endParaRPr>
          </a:p>
        </p:txBody>
      </p:sp>
      <p:sp>
        <p:nvSpPr>
          <p:cNvPr id="15" name="矩形 14"/>
          <p:cNvSpPr/>
          <p:nvPr>
            <p:custDataLst>
              <p:tags r:id="rId4"/>
            </p:custDataLst>
          </p:nvPr>
        </p:nvSpPr>
        <p:spPr>
          <a:xfrm>
            <a:off x="556895" y="2009775"/>
            <a:ext cx="2014220" cy="134620"/>
          </a:xfrm>
          <a:prstGeom prst="rect">
            <a:avLst/>
          </a:prstGeom>
          <a:solidFill>
            <a:srgbClr val="51B4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002060"/>
              </a:solidFill>
              <a:latin typeface="+mn-ea"/>
            </a:endParaRPr>
          </a:p>
        </p:txBody>
      </p:sp>
      <p:sp>
        <p:nvSpPr>
          <p:cNvPr id="16" name="文本框 15"/>
          <p:cNvSpPr txBox="1"/>
          <p:nvPr>
            <p:custDataLst>
              <p:tags r:id="rId5"/>
            </p:custDataLst>
          </p:nvPr>
        </p:nvSpPr>
        <p:spPr>
          <a:xfrm>
            <a:off x="2672550" y="2998256"/>
            <a:ext cx="7843055" cy="1243188"/>
          </a:xfrm>
          <a:prstGeom prst="rect">
            <a:avLst/>
          </a:prstGeom>
          <a:noFill/>
        </p:spPr>
        <p:txBody>
          <a:bodyPr wrap="square" rtlCol="0">
            <a:noAutofit/>
          </a:bodyPr>
          <a:lstStyle/>
          <a:p>
            <a:pPr marL="285750" lvl="1" indent="-285750">
              <a:lnSpc>
                <a:spcPct val="150000"/>
              </a:lnSpc>
              <a:spcBef>
                <a:spcPts val="600"/>
              </a:spcBef>
              <a:buFont typeface="Arial" panose="020B0604020202020204" pitchFamily="34" charset="0"/>
              <a:buChar char="•"/>
            </a:pPr>
            <a:r>
              <a:rPr lang="zh-CN" altLang="en-US" sz="1600" dirty="0" smtClean="0">
                <a:latin typeface="+mn-ea"/>
                <a:cs typeface="微软雅黑" panose="020B0503020204020204" charset="-122"/>
                <a:sym typeface="+mn-ea"/>
              </a:rPr>
              <a:t>当前正在开展的与</a:t>
            </a:r>
            <a:r>
              <a:rPr lang="zh-CN" altLang="en-US" sz="1600" dirty="0">
                <a:latin typeface="+mn-ea"/>
                <a:cs typeface="微软雅黑" panose="020B0503020204020204" charset="-122"/>
                <a:sym typeface="+mn-ea"/>
              </a:rPr>
              <a:t>奈玛特韦片</a:t>
            </a:r>
            <a:r>
              <a:rPr lang="en-US" altLang="zh-CN" sz="1600" dirty="0">
                <a:latin typeface="+mn-ea"/>
                <a:cs typeface="微软雅黑" panose="020B0503020204020204" charset="-122"/>
                <a:sym typeface="+mn-ea"/>
              </a:rPr>
              <a:t>/</a:t>
            </a:r>
            <a:r>
              <a:rPr lang="zh-CN" altLang="en-US" sz="1600" dirty="0">
                <a:latin typeface="+mn-ea"/>
                <a:cs typeface="微软雅黑" panose="020B0503020204020204" charset="-122"/>
                <a:sym typeface="+mn-ea"/>
              </a:rPr>
              <a:t>利托那韦片组合</a:t>
            </a:r>
            <a:r>
              <a:rPr lang="zh-CN" altLang="en-US" sz="1600" dirty="0" smtClean="0">
                <a:latin typeface="+mn-ea"/>
                <a:cs typeface="微软雅黑" panose="020B0503020204020204" charset="-122"/>
                <a:sym typeface="+mn-ea"/>
              </a:rPr>
              <a:t>包装（</a:t>
            </a:r>
            <a:r>
              <a:rPr lang="en-US" altLang="zh-CN" sz="1600" b="1" dirty="0" err="1" smtClean="0">
                <a:solidFill>
                  <a:srgbClr val="FF0000"/>
                </a:solidFill>
                <a:latin typeface="+mn-ea"/>
                <a:cs typeface="微软雅黑" panose="020B0503020204020204" charset="-122"/>
                <a:sym typeface="+mn-ea"/>
              </a:rPr>
              <a:t>Paxlovid</a:t>
            </a:r>
            <a:r>
              <a:rPr lang="en-US" altLang="zh-CN" sz="1600" b="1" dirty="0" smtClean="0">
                <a:solidFill>
                  <a:srgbClr val="FF0000"/>
                </a:solidFill>
                <a:latin typeface="+mn-ea"/>
                <a:cs typeface="微软雅黑" panose="020B0503020204020204" charset="-122"/>
                <a:sym typeface="+mn-ea"/>
              </a:rPr>
              <a:t> </a:t>
            </a:r>
            <a:r>
              <a:rPr lang="zh-CN" altLang="en-US" sz="1600" dirty="0" smtClean="0">
                <a:latin typeface="+mn-ea"/>
                <a:cs typeface="微软雅黑" panose="020B0503020204020204" charset="-122"/>
                <a:sym typeface="+mn-ea"/>
              </a:rPr>
              <a:t>）</a:t>
            </a:r>
            <a:r>
              <a:rPr lang="zh-CN" altLang="en-US" sz="1600" dirty="0" smtClean="0">
                <a:latin typeface="+mn-ea"/>
              </a:rPr>
              <a:t>对照</a:t>
            </a:r>
            <a:r>
              <a:rPr lang="zh-CN" altLang="en-US" sz="1600" dirty="0">
                <a:latin typeface="+mn-ea"/>
              </a:rPr>
              <a:t>治疗轻型</a:t>
            </a:r>
            <a:r>
              <a:rPr lang="en-US" altLang="zh-CN" sz="1600" dirty="0">
                <a:latin typeface="+mn-ea"/>
              </a:rPr>
              <a:t>/</a:t>
            </a:r>
            <a:r>
              <a:rPr lang="zh-CN" altLang="en-US" sz="1600" dirty="0">
                <a:latin typeface="+mn-ea"/>
              </a:rPr>
              <a:t>中型新型冠状病毒感染有效性和安全性的随机、开放、多中心临床研究</a:t>
            </a:r>
            <a:r>
              <a:rPr lang="zh-CN" altLang="en-US" sz="1600" dirty="0" smtClean="0">
                <a:latin typeface="+mn-ea"/>
                <a:cs typeface="微软雅黑" panose="020B0503020204020204" charset="-122"/>
                <a:sym typeface="+mn-ea"/>
              </a:rPr>
              <a:t>临床试验，初步结果表明</a:t>
            </a:r>
            <a:r>
              <a:rPr lang="zh-CN" altLang="en-US" sz="1600" dirty="0" smtClean="0">
                <a:latin typeface="+mn-ea"/>
              </a:rPr>
              <a:t>：</a:t>
            </a:r>
            <a:r>
              <a:rPr lang="zh-CN" altLang="en-US" sz="1600" b="1" dirty="0">
                <a:solidFill>
                  <a:srgbClr val="FF0000"/>
                </a:solidFill>
                <a:latin typeface="+mn-ea"/>
              </a:rPr>
              <a:t>散寒化湿颗粒</a:t>
            </a:r>
            <a:r>
              <a:rPr lang="zh-CN" altLang="en-US" sz="1600" b="1" dirty="0">
                <a:solidFill>
                  <a:srgbClr val="FF0000"/>
                </a:solidFill>
                <a:latin typeface="+mn-ea"/>
                <a:cs typeface="微软雅黑" panose="020B0503020204020204" charset="-122"/>
              </a:rPr>
              <a:t>在新冠临床</a:t>
            </a:r>
            <a:r>
              <a:rPr lang="zh-CN" altLang="en-US" sz="1600" b="1" dirty="0">
                <a:solidFill>
                  <a:srgbClr val="FF0000"/>
                </a:solidFill>
                <a:latin typeface="+mn-ea"/>
                <a:cs typeface="微软雅黑" panose="020B0503020204020204" charset="-122"/>
                <a:sym typeface="+mn-ea"/>
              </a:rPr>
              <a:t>症状消失时间改善方面优于</a:t>
            </a:r>
            <a:r>
              <a:rPr lang="en-US" altLang="zh-CN" sz="1600" b="1" dirty="0" err="1" smtClean="0">
                <a:solidFill>
                  <a:srgbClr val="FF0000"/>
                </a:solidFill>
                <a:latin typeface="+mn-ea"/>
                <a:cs typeface="微软雅黑" panose="020B0503020204020204" charset="-122"/>
                <a:sym typeface="+mn-ea"/>
              </a:rPr>
              <a:t>Paxlovid</a:t>
            </a:r>
            <a:r>
              <a:rPr lang="zh-CN" altLang="en-US" sz="1600" dirty="0">
                <a:latin typeface="+mn-ea"/>
                <a:cs typeface="微软雅黑" panose="020B0503020204020204" charset="-122"/>
                <a:sym typeface="+mn-ea"/>
              </a:rPr>
              <a:t>。</a:t>
            </a:r>
            <a:endParaRPr lang="en-US" altLang="zh-CN" sz="1600" dirty="0">
              <a:latin typeface="+mn-ea"/>
              <a:cs typeface="+mn-ea"/>
              <a:sym typeface="+mn-ea"/>
            </a:endParaRPr>
          </a:p>
        </p:txBody>
      </p:sp>
      <p:graphicFrame>
        <p:nvGraphicFramePr>
          <p:cNvPr id="5" name="表格 4"/>
          <p:cNvGraphicFramePr>
            <a:graphicFrameLocks noGrp="1"/>
          </p:cNvGraphicFramePr>
          <p:nvPr>
            <p:custDataLst>
              <p:tags r:id="rId6"/>
            </p:custDataLst>
          </p:nvPr>
        </p:nvGraphicFramePr>
        <p:xfrm>
          <a:off x="2968415" y="1238133"/>
          <a:ext cx="7511304" cy="668655"/>
        </p:xfrm>
        <a:graphic>
          <a:graphicData uri="http://schemas.openxmlformats.org/drawingml/2006/table">
            <a:tbl>
              <a:tblPr/>
              <a:tblGrid>
                <a:gridCol w="3755652"/>
                <a:gridCol w="1877826"/>
                <a:gridCol w="1877826"/>
              </a:tblGrid>
              <a:tr h="190500">
                <a:tc gridSpan="3">
                  <a:txBody>
                    <a:bodyPr/>
                    <a:lstStyle/>
                    <a:p>
                      <a:pPr algn="ctr" fontAlgn="ctr"/>
                      <a:r>
                        <a:rPr lang="zh-CN" altLang="en-US" sz="1400" b="1" i="0" u="none" strike="noStrike" dirty="0" smtClean="0">
                          <a:effectLst/>
                          <a:latin typeface="微软雅黑" panose="020B0503020204020204" charset="-122"/>
                        </a:rPr>
                        <a:t>基于住院人群真实世界研究表明，散寒化湿颗粒显著</a:t>
                      </a:r>
                      <a:r>
                        <a:rPr lang="zh-CN" altLang="en-US" sz="1400" b="1" i="0" u="none" strike="noStrike" dirty="0">
                          <a:effectLst/>
                          <a:latin typeface="微软雅黑" panose="020B0503020204020204" charset="-122"/>
                        </a:rPr>
                        <a:t>降低重症</a:t>
                      </a:r>
                      <a:r>
                        <a:rPr lang="zh-CN" altLang="en-US" sz="1400" b="1" i="0" u="none" strike="noStrike" dirty="0" smtClean="0">
                          <a:effectLst/>
                          <a:latin typeface="微软雅黑" panose="020B0503020204020204" charset="-122"/>
                        </a:rPr>
                        <a:t>率</a:t>
                      </a:r>
                      <a:r>
                        <a:rPr lang="en-US" altLang="zh-CN" sz="1400" b="1" i="0" u="none" strike="noStrike" baseline="30000" dirty="0" smtClean="0">
                          <a:solidFill>
                            <a:schemeClr val="tx1"/>
                          </a:solidFill>
                          <a:effectLst/>
                          <a:latin typeface="微软雅黑" panose="020B0503020204020204" charset="-122"/>
                        </a:rPr>
                        <a:t>[1]</a:t>
                      </a:r>
                      <a:endParaRPr lang="en-US" altLang="zh-CN" sz="1400" b="1" i="0" u="none" strike="noStrike" baseline="30000" dirty="0" smtClean="0">
                        <a:solidFill>
                          <a:schemeClr val="tx1"/>
                        </a:solidFill>
                        <a:effectLst/>
                        <a:latin typeface="微软雅黑" panose="020B0503020204020204" charset="-122"/>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60000"/>
                        <a:lumOff val="40000"/>
                      </a:schemeClr>
                    </a:solidFill>
                  </a:tcPr>
                </a:tc>
                <a:tc hMerge="1">
                  <a:tcPr/>
                </a:tc>
                <a:tc hMerge="1">
                  <a:tcPr/>
                </a:tc>
              </a:tr>
              <a:tr h="190500">
                <a:tc>
                  <a:txBody>
                    <a:bodyPr/>
                    <a:lstStyle/>
                    <a:p>
                      <a:pPr algn="l" fontAlgn="ctr"/>
                      <a:r>
                        <a:rPr lang="zh-CN" altLang="en-US" sz="1400" b="0" i="0" u="none" strike="noStrike" kern="1200" noProof="0" dirty="0" smtClean="0">
                          <a:solidFill>
                            <a:schemeClr val="tx1"/>
                          </a:solidFill>
                          <a:effectLst/>
                          <a:latin typeface="微软雅黑" panose="020B0503020204020204" charset="-122"/>
                          <a:ea typeface="+mn-ea"/>
                          <a:cs typeface="+mn-cs"/>
                        </a:rPr>
                        <a:t>服用“散寒化湿颗粒≥</a:t>
                      </a:r>
                      <a:r>
                        <a:rPr lang="en-US" altLang="zh-CN" sz="1400" b="0" i="0" u="none" strike="noStrike" kern="1200" noProof="0" dirty="0" smtClean="0">
                          <a:solidFill>
                            <a:schemeClr val="tx1"/>
                          </a:solidFill>
                          <a:effectLst/>
                          <a:latin typeface="微软雅黑" panose="020B0503020204020204" charset="-122"/>
                          <a:ea typeface="+mn-ea"/>
                          <a:cs typeface="+mn-cs"/>
                        </a:rPr>
                        <a:t>2d”</a:t>
                      </a:r>
                      <a:r>
                        <a:rPr lang="zh-CN" altLang="en-US" sz="1400" b="0" i="0" u="none" strike="noStrike" kern="1200" noProof="0" dirty="0" smtClean="0">
                          <a:solidFill>
                            <a:schemeClr val="tx1"/>
                          </a:solidFill>
                          <a:effectLst/>
                          <a:latin typeface="微软雅黑" panose="020B0503020204020204" charset="-122"/>
                          <a:ea typeface="+mn-ea"/>
                          <a:cs typeface="+mn-cs"/>
                        </a:rPr>
                        <a:t>（</a:t>
                      </a:r>
                      <a:r>
                        <a:rPr lang="en-US" altLang="zh-CN" sz="1400" b="0" i="0" u="none" strike="noStrike" kern="1200" noProof="0" dirty="0" smtClean="0">
                          <a:solidFill>
                            <a:schemeClr val="tx1"/>
                          </a:solidFill>
                          <a:effectLst/>
                          <a:latin typeface="微软雅黑" panose="020B0503020204020204" charset="-122"/>
                          <a:ea typeface="+mn-ea"/>
                          <a:cs typeface="+mn-cs"/>
                        </a:rPr>
                        <a:t>N=</a:t>
                      </a:r>
                      <a:r>
                        <a:rPr lang="en-US" altLang="zh-CN" sz="1400" b="0" i="0" u="none" strike="noStrike" dirty="0" smtClean="0">
                          <a:effectLst/>
                          <a:latin typeface="微软雅黑" panose="020B0503020204020204" charset="-122"/>
                        </a:rPr>
                        <a:t>430)</a:t>
                      </a:r>
                      <a:endParaRPr lang="zh-CN" altLang="en-US" sz="1400" b="0" i="0" u="none" strike="noStrike" kern="1200" dirty="0">
                        <a:solidFill>
                          <a:schemeClr val="tx1"/>
                        </a:solidFill>
                        <a:effectLst/>
                        <a:latin typeface="微软雅黑" panose="020B0503020204020204" charset="-122"/>
                        <a:ea typeface="+mn-ea"/>
                        <a:cs typeface="+mn-cs"/>
                      </a:endParaRP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defRPr/>
                      </a:pPr>
                      <a:r>
                        <a:rPr lang="en-US" altLang="zh-CN" sz="1400" b="0" i="0" u="none" strike="noStrike" dirty="0" smtClean="0">
                          <a:effectLst/>
                          <a:latin typeface="微软雅黑" panose="020B0503020204020204" charset="-122"/>
                        </a:rPr>
                        <a:t>0%</a:t>
                      </a:r>
                      <a:endParaRPr lang="en-US" altLang="zh-CN" sz="1400" b="0" i="0" u="none" strike="noStrike" dirty="0" smtClean="0">
                        <a:effectLst/>
                        <a:latin typeface="微软雅黑" panose="020B0503020204020204" charset="-122"/>
                      </a:endParaRP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20000"/>
                        <a:lumOff val="80000"/>
                      </a:schemeClr>
                    </a:solidFill>
                  </a:tcPr>
                </a:tc>
                <a:tc rowSpan="2">
                  <a:txBody>
                    <a:bodyPr/>
                    <a:lstStyle/>
                    <a:p>
                      <a:pPr marL="0" marR="0" indent="0" algn="ctr" defTabSz="914400" rtl="0" eaLnBrk="1" fontAlgn="ctr" latinLnBrk="0" hangingPunct="1">
                        <a:lnSpc>
                          <a:spcPct val="100000"/>
                        </a:lnSpc>
                        <a:spcBef>
                          <a:spcPts val="0"/>
                        </a:spcBef>
                        <a:spcAft>
                          <a:spcPts val="0"/>
                        </a:spcAft>
                        <a:buClrTx/>
                        <a:buSzTx/>
                        <a:buFontTx/>
                        <a:buNone/>
                        <a:defRPr/>
                      </a:pPr>
                      <a:r>
                        <a:rPr lang="en-US" altLang="zh-CN" sz="1400" b="0" i="0" u="none" strike="noStrike" dirty="0" smtClean="0">
                          <a:effectLst/>
                          <a:latin typeface="微软雅黑" panose="020B0503020204020204" charset="-122"/>
                        </a:rPr>
                        <a:t>P&lt;0.001</a:t>
                      </a:r>
                      <a:endParaRPr lang="en-US" altLang="zh-CN" sz="1400" b="0" i="0" u="none" strike="noStrike" dirty="0" smtClean="0">
                        <a:effectLst/>
                        <a:latin typeface="微软雅黑" panose="020B0503020204020204" charset="-122"/>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20000"/>
                        <a:lumOff val="80000"/>
                      </a:schemeClr>
                    </a:solidFill>
                  </a:tcPr>
                </a:tc>
              </a:tr>
              <a:tr h="190500">
                <a:tc>
                  <a:txBody>
                    <a:bodyPr/>
                    <a:lstStyle/>
                    <a:p>
                      <a:pPr marL="0" marR="0" indent="0" algn="l" defTabSz="914400" rtl="0" eaLnBrk="1" fontAlgn="ctr" latinLnBrk="0" hangingPunct="1">
                        <a:lnSpc>
                          <a:spcPct val="100000"/>
                        </a:lnSpc>
                        <a:spcBef>
                          <a:spcPts val="0"/>
                        </a:spcBef>
                        <a:spcAft>
                          <a:spcPts val="0"/>
                        </a:spcAft>
                        <a:buClrTx/>
                        <a:buSzTx/>
                        <a:buFontTx/>
                        <a:buNone/>
                        <a:defRPr/>
                      </a:pPr>
                      <a:r>
                        <a:rPr lang="zh-CN" altLang="en-US" sz="1400" b="0" i="0" u="none" strike="noStrike" kern="1200" noProof="0" dirty="0" smtClean="0">
                          <a:solidFill>
                            <a:schemeClr val="tx1"/>
                          </a:solidFill>
                          <a:effectLst/>
                          <a:latin typeface="微软雅黑" panose="020B0503020204020204" charset="-122"/>
                          <a:ea typeface="+mn-ea"/>
                          <a:cs typeface="+mn-cs"/>
                        </a:rPr>
                        <a:t>未服中药汤剂、免煎颗粒（</a:t>
                      </a:r>
                      <a:r>
                        <a:rPr lang="en-US" altLang="zh-CN" sz="1400" b="0" i="0" u="none" strike="noStrike" kern="1200" noProof="0" dirty="0" smtClean="0">
                          <a:solidFill>
                            <a:schemeClr val="tx1"/>
                          </a:solidFill>
                          <a:effectLst/>
                          <a:latin typeface="微软雅黑" panose="020B0503020204020204" charset="-122"/>
                          <a:ea typeface="+mn-ea"/>
                          <a:cs typeface="+mn-cs"/>
                        </a:rPr>
                        <a:t>N=</a:t>
                      </a:r>
                      <a:r>
                        <a:rPr lang="en-US" altLang="zh-CN" sz="1400" b="0" i="0" u="none" strike="noStrike" dirty="0" smtClean="0">
                          <a:effectLst/>
                          <a:latin typeface="微软雅黑" panose="020B0503020204020204" charset="-122"/>
                        </a:rPr>
                        <a:t>291)</a:t>
                      </a:r>
                      <a:endParaRPr lang="zh-CN" altLang="en-US" sz="1400" b="0" i="0" u="none" strike="noStrike" kern="1200" dirty="0" smtClean="0">
                        <a:solidFill>
                          <a:schemeClr val="tx1"/>
                        </a:solidFill>
                        <a:effectLst/>
                        <a:latin typeface="微软雅黑" panose="020B0503020204020204" charset="-122"/>
                        <a:ea typeface="+mn-ea"/>
                        <a:cs typeface="+mn-cs"/>
                      </a:endParaRP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algn="ctr" fontAlgn="ctr"/>
                      <a:r>
                        <a:rPr lang="en-US" altLang="zh-CN" sz="1400" b="0" i="0" u="none" strike="noStrike" dirty="0">
                          <a:effectLst/>
                          <a:latin typeface="微软雅黑" panose="020B0503020204020204" charset="-122"/>
                        </a:rPr>
                        <a:t>6.50%</a:t>
                      </a:r>
                      <a:endParaRPr lang="en-US" altLang="zh-CN" sz="1400" b="0" i="0" u="none" strike="noStrike" dirty="0">
                        <a:effectLst/>
                        <a:latin typeface="微软雅黑" panose="020B0503020204020204" charset="-122"/>
                      </a:endParaRP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20000"/>
                        <a:lumOff val="80000"/>
                      </a:schemeClr>
                    </a:solidFill>
                  </a:tcPr>
                </a:tc>
                <a:tc vMerge="1">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DD7EE"/>
                    </a:solidFill>
                  </a:tcPr>
                </a:tc>
              </a:tr>
            </a:tbl>
          </a:graphicData>
        </a:graphic>
      </p:graphicFrame>
      <p:graphicFrame>
        <p:nvGraphicFramePr>
          <p:cNvPr id="3" name="表格 2"/>
          <p:cNvGraphicFramePr>
            <a:graphicFrameLocks noGrp="1"/>
          </p:cNvGraphicFramePr>
          <p:nvPr>
            <p:custDataLst>
              <p:tags r:id="rId7"/>
            </p:custDataLst>
          </p:nvPr>
        </p:nvGraphicFramePr>
        <p:xfrm>
          <a:off x="2964800" y="2027652"/>
          <a:ext cx="7511304" cy="891540"/>
        </p:xfrm>
        <a:graphic>
          <a:graphicData uri="http://schemas.openxmlformats.org/drawingml/2006/table">
            <a:tbl>
              <a:tblPr/>
              <a:tblGrid>
                <a:gridCol w="938913"/>
                <a:gridCol w="938913"/>
                <a:gridCol w="938913"/>
                <a:gridCol w="938913"/>
                <a:gridCol w="938913"/>
                <a:gridCol w="938913"/>
                <a:gridCol w="938913"/>
                <a:gridCol w="938913"/>
              </a:tblGrid>
              <a:tr h="190500">
                <a:tc gridSpan="8">
                  <a:txBody>
                    <a:bodyPr/>
                    <a:lstStyle/>
                    <a:p>
                      <a:pPr marL="0" marR="0" indent="0" algn="ctr" defTabSz="914400" rtl="0" eaLnBrk="1" fontAlgn="ctr" latinLnBrk="0" hangingPunct="1">
                        <a:lnSpc>
                          <a:spcPct val="100000"/>
                        </a:lnSpc>
                        <a:spcBef>
                          <a:spcPts val="0"/>
                        </a:spcBef>
                        <a:spcAft>
                          <a:spcPts val="0"/>
                        </a:spcAft>
                        <a:buClrTx/>
                        <a:buSzTx/>
                        <a:buFontTx/>
                        <a:buNone/>
                        <a:defRPr/>
                      </a:pPr>
                      <a:r>
                        <a:rPr lang="zh-CN" altLang="en-US" sz="1400" b="1" i="0" u="none" strike="noStrike" dirty="0" smtClean="0">
                          <a:effectLst/>
                          <a:latin typeface="微软雅黑" panose="020B0503020204020204" charset="-122"/>
                        </a:rPr>
                        <a:t>基于社区隔离人群的真实世界研究表明，</a:t>
                      </a:r>
                      <a:r>
                        <a:rPr lang="zh-CN" altLang="en-US" sz="1400" b="1" dirty="0" smtClean="0">
                          <a:solidFill>
                            <a:schemeClr val="tx1"/>
                          </a:solidFill>
                          <a:latin typeface="Times New Roman" panose="02020603050405020304" pitchFamily="18" charset="0"/>
                          <a:ea typeface="微软雅黑" panose="020B0503020204020204" charset="-122"/>
                          <a:cs typeface="Times New Roman" panose="02020603050405020304" pitchFamily="18" charset="0"/>
                        </a:rPr>
                        <a:t>单用散寒化湿颗粒八大症状消失率均在</a:t>
                      </a:r>
                      <a:r>
                        <a:rPr lang="en-US" altLang="zh-CN" sz="1400" b="1" dirty="0" smtClean="0">
                          <a:solidFill>
                            <a:schemeClr val="tx1"/>
                          </a:solidFill>
                          <a:latin typeface="Times New Roman" panose="02020603050405020304" pitchFamily="18" charset="0"/>
                          <a:ea typeface="微软雅黑" panose="020B0503020204020204" charset="-122"/>
                          <a:cs typeface="Times New Roman" panose="02020603050405020304" pitchFamily="18" charset="0"/>
                        </a:rPr>
                        <a:t>84%</a:t>
                      </a:r>
                      <a:r>
                        <a:rPr lang="zh-CN" altLang="en-US" sz="1400" b="1" dirty="0" smtClean="0">
                          <a:solidFill>
                            <a:schemeClr val="tx1"/>
                          </a:solidFill>
                          <a:latin typeface="Times New Roman" panose="02020603050405020304" pitchFamily="18" charset="0"/>
                          <a:ea typeface="微软雅黑" panose="020B0503020204020204" charset="-122"/>
                          <a:cs typeface="Times New Roman" panose="02020603050405020304" pitchFamily="18" charset="0"/>
                        </a:rPr>
                        <a:t>以上</a:t>
                      </a:r>
                      <a:r>
                        <a:rPr lang="en-US" altLang="zh-CN" sz="1400" b="1" i="0" u="none" strike="noStrike" baseline="30000" dirty="0" smtClean="0">
                          <a:solidFill>
                            <a:schemeClr val="tx1"/>
                          </a:solidFill>
                          <a:effectLst/>
                          <a:latin typeface="微软雅黑" panose="020B0503020204020204" charset="-122"/>
                          <a:ea typeface="+mn-ea"/>
                          <a:cs typeface="+mn-cs"/>
                        </a:rPr>
                        <a:t>[2]</a:t>
                      </a:r>
                      <a:endParaRPr lang="en-US" altLang="zh-CN" sz="1400" b="1" i="0" u="none" strike="noStrike" baseline="30000" dirty="0" smtClean="0">
                        <a:solidFill>
                          <a:schemeClr val="tx1"/>
                        </a:solidFill>
                        <a:effectLst/>
                        <a:latin typeface="微软雅黑" panose="020B0503020204020204" charset="-122"/>
                        <a:ea typeface="+mn-ea"/>
                        <a:cs typeface="+mn-cs"/>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60000"/>
                        <a:lumOff val="40000"/>
                      </a:schemeClr>
                    </a:solidFill>
                  </a:tcPr>
                </a:tc>
                <a:tc hMerge="1">
                  <a:tcPr/>
                </a:tc>
                <a:tc hMerge="1">
                  <a:tcPr/>
                </a:tc>
                <a:tc hMerge="1">
                  <a:tcPr/>
                </a:tc>
                <a:tc hMerge="1">
                  <a:tcPr/>
                </a:tc>
                <a:tc hMerge="1">
                  <a:tcPr/>
                </a:tc>
                <a:tc hMerge="1">
                  <a:tcPr/>
                </a:tc>
                <a:tc hMerge="1">
                  <a:tcPr/>
                </a:tc>
              </a:tr>
              <a:tr h="190500">
                <a:tc gridSpan="8">
                  <a:txBody>
                    <a:bodyPr/>
                    <a:lstStyle/>
                    <a:p>
                      <a:pPr algn="ctr" fontAlgn="ctr"/>
                      <a:r>
                        <a:rPr lang="zh-CN" altLang="en-US" sz="1400" b="0" i="0" u="none" strike="noStrike" dirty="0">
                          <a:effectLst/>
                          <a:latin typeface="微软雅黑" panose="020B0503020204020204" charset="-122"/>
                        </a:rPr>
                        <a:t>用药</a:t>
                      </a:r>
                      <a:r>
                        <a:rPr lang="en-US" altLang="zh-CN" sz="1400" b="0" i="0" u="none" strike="noStrike" dirty="0">
                          <a:effectLst/>
                          <a:latin typeface="微软雅黑" panose="020B0503020204020204" charset="-122"/>
                        </a:rPr>
                        <a:t>7</a:t>
                      </a:r>
                      <a:r>
                        <a:rPr lang="zh-CN" altLang="en-US" sz="1400" b="0" i="0" u="none" strike="noStrike" dirty="0">
                          <a:effectLst/>
                          <a:latin typeface="微软雅黑" panose="020B0503020204020204" charset="-122"/>
                        </a:rPr>
                        <a:t>天症状消失率</a:t>
                      </a:r>
                      <a:endParaRPr lang="zh-CN" altLang="en-US" sz="1400" b="0" i="0" u="none" strike="noStrike" dirty="0">
                        <a:effectLst/>
                        <a:latin typeface="微软雅黑" panose="020B0503020204020204" charset="-122"/>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20000"/>
                        <a:lumOff val="80000"/>
                      </a:schemeClr>
                    </a:solidFill>
                  </a:tcPr>
                </a:tc>
                <a:tc hMerge="1">
                  <a:tcPr/>
                </a:tc>
                <a:tc hMerge="1">
                  <a:tcPr/>
                </a:tc>
                <a:tc hMerge="1">
                  <a:tcPr/>
                </a:tc>
                <a:tc hMerge="1">
                  <a:tcPr/>
                </a:tc>
                <a:tc hMerge="1">
                  <a:tcPr/>
                </a:tc>
                <a:tc hMerge="1">
                  <a:tcPr/>
                </a:tc>
                <a:tc hMerge="1">
                  <a:tcPr/>
                </a:tc>
              </a:tr>
              <a:tr h="190500">
                <a:tc>
                  <a:txBody>
                    <a:bodyPr/>
                    <a:lstStyle/>
                    <a:p>
                      <a:pPr algn="ctr" fontAlgn="ctr"/>
                      <a:r>
                        <a:rPr lang="zh-CN" altLang="en-US" sz="1400" b="0" i="0" u="none" strike="noStrike" dirty="0">
                          <a:effectLst/>
                          <a:latin typeface="微软雅黑" panose="020B0503020204020204" charset="-122"/>
                        </a:rPr>
                        <a:t>咳嗽</a:t>
                      </a:r>
                      <a:endParaRPr lang="zh-CN" altLang="en-US" sz="1400" b="0" i="0" u="none" strike="noStrike" dirty="0">
                        <a:effectLst/>
                        <a:latin typeface="微软雅黑" panose="020B0503020204020204" charset="-122"/>
                      </a:endParaRP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algn="ctr" fontAlgn="ctr"/>
                      <a:r>
                        <a:rPr lang="zh-CN" altLang="en-US" sz="1400" b="0" i="0" u="none" strike="noStrike" dirty="0">
                          <a:effectLst/>
                          <a:latin typeface="微软雅黑" panose="020B0503020204020204" charset="-122"/>
                        </a:rPr>
                        <a:t>气短</a:t>
                      </a:r>
                      <a:endParaRPr lang="zh-CN" altLang="en-US" sz="1400" b="0" i="0" u="none" strike="noStrike" dirty="0">
                        <a:effectLst/>
                        <a:latin typeface="微软雅黑" panose="020B0503020204020204" charset="-122"/>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algn="ctr" fontAlgn="ctr"/>
                      <a:r>
                        <a:rPr lang="zh-CN" altLang="en-US" sz="1400" b="0" i="0" u="none" strike="noStrike" dirty="0">
                          <a:effectLst/>
                          <a:latin typeface="微软雅黑" panose="020B0503020204020204" charset="-122"/>
                        </a:rPr>
                        <a:t>咳痰</a:t>
                      </a:r>
                      <a:endParaRPr lang="zh-CN" altLang="en-US" sz="1400" b="0" i="0" u="none" strike="noStrike" dirty="0">
                        <a:effectLst/>
                        <a:latin typeface="微软雅黑" panose="020B0503020204020204" charset="-122"/>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algn="ctr" fontAlgn="ctr"/>
                      <a:r>
                        <a:rPr lang="zh-CN" altLang="en-US" sz="1400" b="0" i="0" u="none" strike="noStrike">
                          <a:effectLst/>
                          <a:latin typeface="微软雅黑" panose="020B0503020204020204" charset="-122"/>
                        </a:rPr>
                        <a:t>食欲不振</a:t>
                      </a:r>
                      <a:endParaRPr lang="zh-CN" altLang="en-US" sz="1400" b="0" i="0" u="none" strike="noStrike">
                        <a:effectLst/>
                        <a:latin typeface="微软雅黑" panose="020B0503020204020204" charset="-122"/>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algn="ctr" fontAlgn="ctr"/>
                      <a:r>
                        <a:rPr lang="zh-CN" altLang="en-US" sz="1400" b="0" i="0" u="none" strike="noStrike">
                          <a:effectLst/>
                          <a:latin typeface="微软雅黑" panose="020B0503020204020204" charset="-122"/>
                        </a:rPr>
                        <a:t>腹泻</a:t>
                      </a:r>
                      <a:endParaRPr lang="zh-CN" altLang="en-US" sz="1400" b="0" i="0" u="none" strike="noStrike">
                        <a:effectLst/>
                        <a:latin typeface="微软雅黑" panose="020B0503020204020204" charset="-122"/>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algn="ctr" fontAlgn="ctr"/>
                      <a:r>
                        <a:rPr lang="zh-CN" altLang="en-US" sz="1400" b="0" i="0" u="none" strike="noStrike">
                          <a:effectLst/>
                          <a:latin typeface="微软雅黑" panose="020B0503020204020204" charset="-122"/>
                        </a:rPr>
                        <a:t>发热</a:t>
                      </a:r>
                      <a:endParaRPr lang="zh-CN" altLang="en-US" sz="1400" b="0" i="0" u="none" strike="noStrike">
                        <a:effectLst/>
                        <a:latin typeface="微软雅黑" panose="020B0503020204020204" charset="-122"/>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algn="ctr" fontAlgn="ctr"/>
                      <a:r>
                        <a:rPr lang="zh-CN" altLang="en-US" sz="1400" b="0" i="0" u="none" strike="noStrike" dirty="0">
                          <a:effectLst/>
                          <a:latin typeface="微软雅黑" panose="020B0503020204020204" charset="-122"/>
                        </a:rPr>
                        <a:t>乏力</a:t>
                      </a:r>
                      <a:endParaRPr lang="zh-CN" altLang="en-US" sz="1400" b="0" i="0" u="none" strike="noStrike" dirty="0">
                        <a:effectLst/>
                        <a:latin typeface="微软雅黑" panose="020B0503020204020204" charset="-122"/>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algn="ctr" fontAlgn="ctr"/>
                      <a:r>
                        <a:rPr lang="zh-CN" altLang="en-US" sz="1400" b="0" i="0" u="none" strike="noStrike" dirty="0">
                          <a:effectLst/>
                          <a:latin typeface="微软雅黑" panose="020B0503020204020204" charset="-122"/>
                        </a:rPr>
                        <a:t>情绪紧张</a:t>
                      </a:r>
                      <a:endParaRPr lang="zh-CN" altLang="en-US" sz="1400" b="0" i="0" u="none" strike="noStrike" dirty="0">
                        <a:effectLst/>
                        <a:latin typeface="微软雅黑" panose="020B0503020204020204" charset="-122"/>
                      </a:endParaRP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20000"/>
                        <a:lumOff val="80000"/>
                      </a:schemeClr>
                    </a:solidFill>
                  </a:tcPr>
                </a:tc>
              </a:tr>
              <a:tr h="190500">
                <a:tc>
                  <a:txBody>
                    <a:bodyPr/>
                    <a:lstStyle/>
                    <a:p>
                      <a:pPr algn="ctr" fontAlgn="ctr"/>
                      <a:r>
                        <a:rPr lang="en-US" altLang="zh-CN" sz="1400" b="0" i="0" u="none" strike="noStrike" dirty="0" smtClean="0">
                          <a:effectLst/>
                          <a:latin typeface="微软雅黑" panose="020B0503020204020204" charset="-122"/>
                        </a:rPr>
                        <a:t>84%</a:t>
                      </a:r>
                      <a:endParaRPr lang="en-US" altLang="zh-CN" sz="1400" b="0" i="0" u="none" strike="noStrike" dirty="0">
                        <a:effectLst/>
                        <a:latin typeface="微软雅黑" panose="020B0503020204020204" charset="-122"/>
                      </a:endParaRP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algn="ctr" fontAlgn="ctr"/>
                      <a:r>
                        <a:rPr lang="en-US" altLang="zh-CN" sz="1400" b="0" i="0" u="none" strike="noStrike" dirty="0" smtClean="0">
                          <a:effectLst/>
                          <a:latin typeface="微软雅黑" panose="020B0503020204020204" charset="-122"/>
                        </a:rPr>
                        <a:t>88.52%</a:t>
                      </a:r>
                      <a:endParaRPr lang="en-US" altLang="zh-CN" sz="1400" b="0" i="0" u="none" strike="noStrike" dirty="0">
                        <a:effectLst/>
                        <a:latin typeface="微软雅黑" panose="020B0503020204020204" charset="-122"/>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algn="ctr" fontAlgn="ctr"/>
                      <a:r>
                        <a:rPr lang="en-US" altLang="zh-CN" sz="1400" b="0" i="0" u="none" strike="noStrike" dirty="0" smtClean="0">
                          <a:effectLst/>
                          <a:latin typeface="微软雅黑" panose="020B0503020204020204" charset="-122"/>
                        </a:rPr>
                        <a:t>92.06%</a:t>
                      </a:r>
                      <a:endParaRPr lang="en-US" altLang="zh-CN" sz="1400" b="0" i="0" u="none" strike="noStrike" dirty="0">
                        <a:effectLst/>
                        <a:latin typeface="微软雅黑" panose="020B0503020204020204" charset="-122"/>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algn="ctr" fontAlgn="ctr"/>
                      <a:r>
                        <a:rPr lang="en-US" altLang="zh-CN" sz="1400" b="0" i="0" u="none" strike="noStrike" dirty="0" smtClean="0">
                          <a:effectLst/>
                          <a:latin typeface="微软雅黑" panose="020B0503020204020204" charset="-122"/>
                        </a:rPr>
                        <a:t>91.67%</a:t>
                      </a:r>
                      <a:endParaRPr lang="en-US" altLang="zh-CN" sz="1400" b="0" i="0" u="none" strike="noStrike" dirty="0">
                        <a:effectLst/>
                        <a:latin typeface="微软雅黑" panose="020B0503020204020204" charset="-122"/>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algn="ctr" fontAlgn="ctr"/>
                      <a:r>
                        <a:rPr lang="en-US" altLang="zh-CN" sz="1400" b="0" i="0" u="none" strike="noStrike" dirty="0" smtClean="0">
                          <a:effectLst/>
                          <a:latin typeface="微软雅黑" panose="020B0503020204020204" charset="-122"/>
                        </a:rPr>
                        <a:t>89.29%</a:t>
                      </a:r>
                      <a:endParaRPr lang="en-US" altLang="zh-CN" sz="1400" b="0" i="0" u="none" strike="noStrike" dirty="0">
                        <a:effectLst/>
                        <a:latin typeface="微软雅黑" panose="020B0503020204020204" charset="-122"/>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algn="ctr" fontAlgn="ctr"/>
                      <a:r>
                        <a:rPr lang="en-US" altLang="zh-CN" sz="1400" b="0" i="0" u="none" strike="noStrike" dirty="0" smtClean="0">
                          <a:effectLst/>
                          <a:latin typeface="微软雅黑" panose="020B0503020204020204" charset="-122"/>
                        </a:rPr>
                        <a:t>87%</a:t>
                      </a:r>
                      <a:endParaRPr lang="en-US" altLang="zh-CN" sz="1400" b="0" i="0" u="none" strike="noStrike" dirty="0">
                        <a:effectLst/>
                        <a:latin typeface="微软雅黑" panose="020B0503020204020204" charset="-122"/>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algn="ctr" fontAlgn="ctr"/>
                      <a:r>
                        <a:rPr lang="en-US" altLang="zh-CN" sz="1400" b="0" i="0" u="none" strike="noStrike" dirty="0" smtClean="0">
                          <a:effectLst/>
                          <a:latin typeface="微软雅黑" panose="020B0503020204020204" charset="-122"/>
                        </a:rPr>
                        <a:t>88.14%</a:t>
                      </a:r>
                      <a:endParaRPr lang="en-US" altLang="zh-CN" sz="1400" b="0" i="0" u="none" strike="noStrike" dirty="0">
                        <a:effectLst/>
                        <a:latin typeface="微软雅黑" panose="020B0503020204020204" charset="-122"/>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algn="ctr" fontAlgn="ctr"/>
                      <a:r>
                        <a:rPr lang="en-US" altLang="zh-CN" sz="1400" b="0" i="0" u="none" strike="noStrike" dirty="0" smtClean="0">
                          <a:effectLst/>
                          <a:latin typeface="微软雅黑" panose="020B0503020204020204" charset="-122"/>
                        </a:rPr>
                        <a:t>86.11%</a:t>
                      </a:r>
                      <a:endParaRPr lang="en-US" altLang="zh-CN" sz="1400" b="0" i="0" u="none" strike="noStrike" dirty="0">
                        <a:effectLst/>
                        <a:latin typeface="微软雅黑" panose="020B0503020204020204" charset="-122"/>
                      </a:endParaRP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r>
            </a:tbl>
          </a:graphicData>
        </a:graphic>
      </p:graphicFrame>
      <p:pic>
        <p:nvPicPr>
          <p:cNvPr id="2050" name="Picture 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432158" y="4357226"/>
            <a:ext cx="3083448" cy="1799017"/>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8" name="文本框 2"/>
          <p:cNvSpPr txBox="1"/>
          <p:nvPr/>
        </p:nvSpPr>
        <p:spPr>
          <a:xfrm>
            <a:off x="527685" y="6355443"/>
            <a:ext cx="10111740" cy="707886"/>
          </a:xfrm>
          <a:prstGeom prst="rect">
            <a:avLst/>
          </a:prstGeom>
          <a:noFill/>
        </p:spPr>
        <p:txBody>
          <a:bodyPr wrap="square" rtlCol="0">
            <a:spAutoFit/>
          </a:bodyPr>
          <a:lstStyle/>
          <a:p>
            <a:r>
              <a:rPr lang="en-US" altLang="zh-CN" sz="1000" dirty="0"/>
              <a:t>[1</a:t>
            </a:r>
            <a:r>
              <a:rPr lang="en-US" altLang="zh-CN" sz="1000" dirty="0" smtClean="0"/>
              <a:t>]</a:t>
            </a:r>
            <a:r>
              <a:rPr lang="en-US" altLang="zh-CN" sz="1000" dirty="0"/>
              <a:t> </a:t>
            </a:r>
            <a:r>
              <a:rPr lang="en-US" altLang="zh-CN" sz="1000" dirty="0" err="1"/>
              <a:t>Jiaxing</a:t>
            </a:r>
            <a:r>
              <a:rPr lang="en-US" altLang="zh-CN" sz="1000" dirty="0"/>
              <a:t> </a:t>
            </a:r>
            <a:r>
              <a:rPr lang="en-US" altLang="zh-CN" sz="1000" dirty="0" err="1"/>
              <a:t>Tian</a:t>
            </a:r>
            <a:r>
              <a:rPr lang="en-US" altLang="zh-CN" sz="1000" dirty="0"/>
              <a:t>, </a:t>
            </a:r>
            <a:r>
              <a:rPr lang="en-US" altLang="zh-CN" sz="1000" dirty="0" err="1"/>
              <a:t>Shiyan</a:t>
            </a:r>
            <a:r>
              <a:rPr lang="en-US" altLang="zh-CN" sz="1000" dirty="0"/>
              <a:t> </a:t>
            </a:r>
            <a:r>
              <a:rPr lang="en-US" altLang="zh-CN" sz="1000" dirty="0" err="1"/>
              <a:t>Yan,et</a:t>
            </a:r>
            <a:r>
              <a:rPr lang="en-US" altLang="zh-CN" sz="1000" dirty="0"/>
              <a:t> al. </a:t>
            </a:r>
            <a:r>
              <a:rPr lang="en-US" altLang="zh-CN" sz="1000" dirty="0" err="1"/>
              <a:t>Hanshiyi</a:t>
            </a:r>
            <a:r>
              <a:rPr lang="en-US" altLang="zh-CN" sz="1000" dirty="0"/>
              <a:t> Formula, a medicine for Sars-CoV2 infection in China, reduced the proportion of mild and moderate COVID-19 patients turning to severe status: A cohort study. Pharmacological Research 161 (2020) </a:t>
            </a:r>
            <a:r>
              <a:rPr lang="en-US" altLang="zh-CN" sz="1000" dirty="0" smtClean="0"/>
              <a:t>105127</a:t>
            </a:r>
            <a:endParaRPr lang="en-US" altLang="zh-CN" sz="1000" dirty="0" smtClean="0"/>
          </a:p>
          <a:p>
            <a:r>
              <a:rPr lang="zh-CN" altLang="en-US" sz="1000" dirty="0" smtClean="0"/>
              <a:t>[</a:t>
            </a:r>
            <a:r>
              <a:rPr lang="en-US" altLang="zh-CN" sz="1000" dirty="0"/>
              <a:t>2</a:t>
            </a:r>
            <a:r>
              <a:rPr lang="zh-CN" altLang="en-US" sz="1000" dirty="0" smtClean="0"/>
              <a:t>]</a:t>
            </a:r>
            <a:r>
              <a:rPr lang="en-US" altLang="zh-CN" sz="1000" dirty="0"/>
              <a:t> HE Li-</a:t>
            </a:r>
            <a:r>
              <a:rPr lang="en-US" altLang="zh-CN" sz="1000" dirty="0" err="1"/>
              <a:t>yun</a:t>
            </a:r>
            <a:r>
              <a:rPr lang="en-US" altLang="zh-CN" sz="1000" dirty="0"/>
              <a:t>, LI Shao-</a:t>
            </a:r>
            <a:r>
              <a:rPr lang="en-US" altLang="zh-CN" sz="1000" dirty="0" err="1"/>
              <a:t>hong</a:t>
            </a:r>
            <a:r>
              <a:rPr lang="en-US" altLang="zh-CN" sz="1000" dirty="0"/>
              <a:t>, et </a:t>
            </a:r>
            <a:r>
              <a:rPr lang="en-US" altLang="zh-CN" sz="1000" dirty="0" err="1"/>
              <a:t>al.Analysis</a:t>
            </a:r>
            <a:r>
              <a:rPr lang="en-US" altLang="zh-CN" sz="1000" dirty="0"/>
              <a:t> of the Curative Effect of Cold-Dampness Epidemic Prescription (</a:t>
            </a:r>
            <a:r>
              <a:rPr lang="zh-CN" altLang="zh-CN" sz="1000" dirty="0"/>
              <a:t>寒湿疫方</a:t>
            </a:r>
            <a:r>
              <a:rPr lang="en-US" altLang="zh-CN" sz="1000" dirty="0"/>
              <a:t>) on the Main Symptoms of Quarantined People in Community. World Journal of Integrated traditional and western Medicine, 2021, 7(2</a:t>
            </a:r>
            <a:r>
              <a:rPr lang="en-US" altLang="zh-CN" sz="1000" dirty="0" smtClean="0"/>
              <a:t>)</a:t>
            </a:r>
            <a:endParaRPr lang="en-US" altLang="zh-CN" sz="1000" dirty="0" smtClean="0"/>
          </a:p>
        </p:txBody>
      </p:sp>
    </p:spTree>
  </p:cSld>
  <p:clrMapOvr>
    <a:masterClrMapping/>
  </p:clrMapOvr>
  <mc:AlternateContent xmlns:mc="http://schemas.openxmlformats.org/markup-compatibility/2006">
    <mc:Choice xmlns:p14="http://schemas.microsoft.com/office/powerpoint/2010/main" Requires="p14">
      <p:transition spd="med" p14:dur="700"/>
    </mc:Choice>
    <mc:Fallback>
      <p:transition spd="med"/>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0" y="-68096"/>
            <a:ext cx="12192000" cy="6858000"/>
          </a:xfrm>
          <a:prstGeom prst="rect">
            <a:avLst/>
          </a:prstGeom>
          <a:blipFill dpi="0" rotWithShape="1">
            <a:blip r:embed="rId1">
              <a:extLst>
                <a:ext uri="{28A0092B-C50C-407E-A947-70E740481C1C}">
                  <a14:useLocalDpi xmlns:a14="http://schemas.microsoft.com/office/drawing/2010/main" val="0"/>
                </a:ext>
              </a:extLst>
            </a:blip>
            <a:srcRect/>
            <a:stretch>
              <a:fillRect/>
            </a:stretch>
          </a:blip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n-ea"/>
            </a:endParaRPr>
          </a:p>
        </p:txBody>
      </p:sp>
      <p:sp>
        <p:nvSpPr>
          <p:cNvPr id="2" name="矩形 1"/>
          <p:cNvSpPr/>
          <p:nvPr/>
        </p:nvSpPr>
        <p:spPr>
          <a:xfrm>
            <a:off x="0" y="-108824"/>
            <a:ext cx="12192000" cy="6934835"/>
          </a:xfrm>
          <a:prstGeom prst="rect">
            <a:avLst/>
          </a:prstGeom>
          <a:solidFill>
            <a:schemeClr val="bg1">
              <a:alpha val="90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smtClean="0">
                <a:latin typeface="+mn-ea"/>
              </a:rPr>
              <a:t>新冠比较特殊，CDE没有公开</a:t>
            </a:r>
            <a:endParaRPr lang="zh-CN" altLang="en-US" dirty="0">
              <a:latin typeface="+mn-ea"/>
            </a:endParaRPr>
          </a:p>
        </p:txBody>
      </p:sp>
      <p:sp>
        <p:nvSpPr>
          <p:cNvPr id="19" name="矩形 18"/>
          <p:cNvSpPr/>
          <p:nvPr/>
        </p:nvSpPr>
        <p:spPr>
          <a:xfrm>
            <a:off x="0" y="0"/>
            <a:ext cx="342900" cy="1280160"/>
          </a:xfrm>
          <a:prstGeom prst="rect">
            <a:avLst/>
          </a:prstGeom>
          <a:solidFill>
            <a:srgbClr val="51B4E9"/>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n-ea"/>
            </a:endParaRPr>
          </a:p>
        </p:txBody>
      </p:sp>
      <p:sp>
        <p:nvSpPr>
          <p:cNvPr id="39" name="文本框 38"/>
          <p:cNvSpPr txBox="1"/>
          <p:nvPr/>
        </p:nvSpPr>
        <p:spPr>
          <a:xfrm>
            <a:off x="857308" y="3447925"/>
            <a:ext cx="1129665" cy="768350"/>
          </a:xfrm>
          <a:prstGeom prst="rect">
            <a:avLst/>
          </a:prstGeom>
          <a:noFill/>
        </p:spPr>
        <p:txBody>
          <a:bodyPr wrap="square" rtlCol="0">
            <a:spAutoFit/>
          </a:bodyPr>
          <a:lstStyle/>
          <a:p>
            <a:pPr algn="ctr"/>
            <a:r>
              <a:rPr lang="zh-CN" altLang="en-US" sz="4400" dirty="0">
                <a:solidFill>
                  <a:srgbClr val="002060"/>
                </a:solidFill>
                <a:latin typeface="+mn-ea"/>
              </a:rPr>
              <a:t>（</a:t>
            </a:r>
            <a:r>
              <a:rPr lang="en-US" altLang="zh-CN" sz="4400" dirty="0">
                <a:solidFill>
                  <a:srgbClr val="002060"/>
                </a:solidFill>
                <a:latin typeface="+mn-ea"/>
              </a:rPr>
              <a:t>4</a:t>
            </a:r>
            <a:r>
              <a:rPr lang="zh-CN" altLang="en-US" sz="4400" dirty="0">
                <a:solidFill>
                  <a:srgbClr val="002060"/>
                </a:solidFill>
                <a:latin typeface="+mn-ea"/>
              </a:rPr>
              <a:t>）</a:t>
            </a:r>
            <a:endParaRPr lang="zh-CN" altLang="en-US" sz="4400" dirty="0">
              <a:solidFill>
                <a:srgbClr val="002060"/>
              </a:solidFill>
              <a:latin typeface="+mn-ea"/>
            </a:endParaRPr>
          </a:p>
        </p:txBody>
      </p:sp>
      <p:sp>
        <p:nvSpPr>
          <p:cNvPr id="40" name="矩形 39"/>
          <p:cNvSpPr/>
          <p:nvPr/>
        </p:nvSpPr>
        <p:spPr>
          <a:xfrm>
            <a:off x="556895" y="4157200"/>
            <a:ext cx="2014220" cy="134620"/>
          </a:xfrm>
          <a:prstGeom prst="rect">
            <a:avLst/>
          </a:prstGeom>
          <a:solidFill>
            <a:srgbClr val="51B4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002060"/>
              </a:solidFill>
              <a:latin typeface="+mn-ea"/>
            </a:endParaRPr>
          </a:p>
        </p:txBody>
      </p:sp>
      <p:sp>
        <p:nvSpPr>
          <p:cNvPr id="63" name="文本框 62"/>
          <p:cNvSpPr txBox="1"/>
          <p:nvPr/>
        </p:nvSpPr>
        <p:spPr>
          <a:xfrm>
            <a:off x="458470" y="4348990"/>
            <a:ext cx="2358403" cy="400110"/>
          </a:xfrm>
          <a:prstGeom prst="rect">
            <a:avLst/>
          </a:prstGeom>
          <a:noFill/>
        </p:spPr>
        <p:txBody>
          <a:bodyPr wrap="square" rtlCol="0">
            <a:spAutoFit/>
          </a:bodyPr>
          <a:lstStyle/>
          <a:p>
            <a:r>
              <a:rPr lang="zh-CN" sz="2000" dirty="0">
                <a:solidFill>
                  <a:srgbClr val="002060"/>
                </a:solidFill>
                <a:latin typeface="+mn-ea"/>
                <a:sym typeface="+mn-ea"/>
              </a:rPr>
              <a:t>中成药组方合理性</a:t>
            </a:r>
            <a:endParaRPr lang="zh-CN" sz="2000" dirty="0">
              <a:solidFill>
                <a:srgbClr val="002060"/>
              </a:solidFill>
              <a:latin typeface="+mn-ea"/>
              <a:sym typeface="+mn-ea"/>
            </a:endParaRPr>
          </a:p>
        </p:txBody>
      </p:sp>
      <p:sp>
        <p:nvSpPr>
          <p:cNvPr id="11" name="文本框 10"/>
          <p:cNvSpPr txBox="1"/>
          <p:nvPr/>
        </p:nvSpPr>
        <p:spPr>
          <a:xfrm>
            <a:off x="473710" y="58420"/>
            <a:ext cx="1859280" cy="1198880"/>
          </a:xfrm>
          <a:prstGeom prst="rect">
            <a:avLst/>
          </a:prstGeom>
          <a:noFill/>
        </p:spPr>
        <p:txBody>
          <a:bodyPr wrap="square" rtlCol="0">
            <a:spAutoFit/>
          </a:bodyPr>
          <a:lstStyle/>
          <a:p>
            <a:r>
              <a:rPr lang="en-US" altLang="zh-CN" sz="7200" spc="600" dirty="0">
                <a:solidFill>
                  <a:srgbClr val="51B4E9"/>
                </a:solidFill>
                <a:latin typeface="+mn-ea"/>
              </a:rPr>
              <a:t>03</a:t>
            </a:r>
            <a:endParaRPr lang="en-US" altLang="zh-CN" sz="7200" spc="600" dirty="0">
              <a:solidFill>
                <a:srgbClr val="51B4E9"/>
              </a:solidFill>
              <a:latin typeface="+mn-ea"/>
            </a:endParaRPr>
          </a:p>
        </p:txBody>
      </p:sp>
      <p:sp>
        <p:nvSpPr>
          <p:cNvPr id="12" name="文本框 11"/>
          <p:cNvSpPr txBox="1"/>
          <p:nvPr/>
        </p:nvSpPr>
        <p:spPr>
          <a:xfrm>
            <a:off x="2332295" y="425837"/>
            <a:ext cx="6966980" cy="769441"/>
          </a:xfrm>
          <a:prstGeom prst="rect">
            <a:avLst/>
          </a:prstGeom>
          <a:noFill/>
        </p:spPr>
        <p:txBody>
          <a:bodyPr wrap="square" rtlCol="0">
            <a:spAutoFit/>
          </a:bodyPr>
          <a:lstStyle/>
          <a:p>
            <a:r>
              <a:rPr lang="zh-CN" altLang="en-US" sz="4400" spc="300" dirty="0" smtClean="0">
                <a:solidFill>
                  <a:srgbClr val="002774"/>
                </a:solidFill>
                <a:latin typeface="+mn-ea"/>
              </a:rPr>
              <a:t>有效性</a:t>
            </a:r>
            <a:r>
              <a:rPr lang="zh-CN" altLang="en-US" sz="2800" spc="300" dirty="0" smtClean="0">
                <a:solidFill>
                  <a:srgbClr val="002774"/>
                </a:solidFill>
                <a:latin typeface="+mn-ea"/>
              </a:rPr>
              <a:t>（中医理论基础）</a:t>
            </a:r>
            <a:endParaRPr lang="zh-CN" altLang="en-US" sz="2800" spc="300" dirty="0">
              <a:solidFill>
                <a:srgbClr val="002774"/>
              </a:solidFill>
              <a:latin typeface="+mn-ea"/>
            </a:endParaRPr>
          </a:p>
        </p:txBody>
      </p:sp>
      <p:sp>
        <p:nvSpPr>
          <p:cNvPr id="13" name="文本框 12"/>
          <p:cNvSpPr txBox="1"/>
          <p:nvPr/>
        </p:nvSpPr>
        <p:spPr>
          <a:xfrm>
            <a:off x="2678644" y="3184191"/>
            <a:ext cx="9144761" cy="781764"/>
          </a:xfrm>
          <a:prstGeom prst="rect">
            <a:avLst/>
          </a:prstGeom>
          <a:noFill/>
        </p:spPr>
        <p:txBody>
          <a:bodyPr wrap="square" rtlCol="0">
            <a:noAutofit/>
          </a:bodyPr>
          <a:lstStyle/>
          <a:p>
            <a:pPr>
              <a:lnSpc>
                <a:spcPct val="130000"/>
              </a:lnSpc>
              <a:spcBef>
                <a:spcPts val="600"/>
              </a:spcBef>
            </a:pPr>
            <a:r>
              <a:rPr lang="zh-CN" altLang="en-US" sz="1600" dirty="0" smtClean="0">
                <a:latin typeface="+mn-ea"/>
                <a:cs typeface="微软雅黑" panose="020B0503020204020204" charset="-122"/>
                <a:sym typeface="+mn-ea"/>
              </a:rPr>
              <a:t>由中国</a:t>
            </a:r>
            <a:r>
              <a:rPr lang="zh-CN" altLang="en-US" sz="1600" dirty="0">
                <a:latin typeface="+mn-ea"/>
                <a:cs typeface="微软雅黑" panose="020B0503020204020204" charset="-122"/>
                <a:sym typeface="+mn-ea"/>
              </a:rPr>
              <a:t>中医科学院广安门医院</a:t>
            </a:r>
            <a:r>
              <a:rPr lang="zh-CN" altLang="en-US" sz="1600" b="1" dirty="0">
                <a:latin typeface="+mn-ea"/>
                <a:cs typeface="微软雅黑" panose="020B0503020204020204" charset="-122"/>
                <a:sym typeface="+mn-ea"/>
              </a:rPr>
              <a:t>仝小林</a:t>
            </a:r>
            <a:r>
              <a:rPr lang="zh-CN" altLang="en-US" sz="1600" b="1" dirty="0" smtClean="0">
                <a:latin typeface="+mn-ea"/>
                <a:cs typeface="微软雅黑" panose="020B0503020204020204" charset="-122"/>
                <a:sym typeface="+mn-ea"/>
              </a:rPr>
              <a:t>院士</a:t>
            </a:r>
            <a:r>
              <a:rPr lang="zh-CN" altLang="en-US" sz="1600" dirty="0" smtClean="0">
                <a:latin typeface="+mn-ea"/>
                <a:cs typeface="微软雅黑" panose="020B0503020204020204" charset="-122"/>
                <a:sym typeface="+mn-ea"/>
              </a:rPr>
              <a:t>，在</a:t>
            </a:r>
            <a:r>
              <a:rPr lang="en-US" altLang="zh-CN" sz="1600" dirty="0">
                <a:latin typeface="+mn-ea"/>
                <a:cs typeface="微软雅黑" panose="020B0503020204020204" charset="-122"/>
                <a:sym typeface="+mn-ea"/>
              </a:rPr>
              <a:t> </a:t>
            </a:r>
            <a:r>
              <a:rPr lang="zh-CN" altLang="en-US" sz="1600" dirty="0" smtClean="0">
                <a:latin typeface="+mn-ea"/>
                <a:cs typeface="微软雅黑" panose="020B0503020204020204" charset="-122"/>
                <a:sym typeface="+mn-ea"/>
              </a:rPr>
              <a:t>5</a:t>
            </a:r>
            <a:r>
              <a:rPr lang="zh-CN" altLang="en-US" sz="1600" dirty="0">
                <a:latin typeface="+mn-ea"/>
                <a:cs typeface="微软雅黑" panose="020B0503020204020204" charset="-122"/>
                <a:sym typeface="+mn-ea"/>
              </a:rPr>
              <a:t>个经典名方基础上加减化裁而</a:t>
            </a:r>
            <a:r>
              <a:rPr lang="zh-CN" altLang="en-US" sz="1600" dirty="0" smtClean="0">
                <a:latin typeface="+mn-ea"/>
                <a:cs typeface="微软雅黑" panose="020B0503020204020204" charset="-122"/>
                <a:sym typeface="+mn-ea"/>
              </a:rPr>
              <a:t>成，成方</a:t>
            </a:r>
            <a:r>
              <a:rPr lang="zh-CN" altLang="en-US" sz="1600" dirty="0">
                <a:latin typeface="+mn-ea"/>
                <a:cs typeface="微软雅黑" panose="020B0503020204020204" charset="-122"/>
                <a:sym typeface="+mn-ea"/>
              </a:rPr>
              <a:t>于武汉新型冠状病毒性肺炎爆发早期</a:t>
            </a:r>
            <a:r>
              <a:rPr lang="zh-CN" altLang="en-US" sz="1600" dirty="0" smtClean="0">
                <a:latin typeface="+mn-ea"/>
                <a:cs typeface="微软雅黑" panose="020B0503020204020204" charset="-122"/>
                <a:sym typeface="+mn-ea"/>
              </a:rPr>
              <a:t>。</a:t>
            </a:r>
            <a:endParaRPr lang="en-US" altLang="zh-CN" sz="1600" dirty="0" smtClean="0">
              <a:latin typeface="+mn-ea"/>
              <a:cs typeface="微软雅黑" panose="020B0503020204020204" charset="-122"/>
              <a:sym typeface="+mn-ea"/>
            </a:endParaRPr>
          </a:p>
          <a:p>
            <a:pPr>
              <a:lnSpc>
                <a:spcPct val="130000"/>
              </a:lnSpc>
              <a:spcBef>
                <a:spcPts val="600"/>
              </a:spcBef>
            </a:pPr>
            <a:endParaRPr lang="zh-CN" altLang="en-US" sz="1600" dirty="0">
              <a:latin typeface="微软雅黑" panose="020B0503020204020204" charset="-122"/>
            </a:endParaRPr>
          </a:p>
          <a:p>
            <a:pPr>
              <a:lnSpc>
                <a:spcPct val="130000"/>
              </a:lnSpc>
              <a:spcBef>
                <a:spcPts val="600"/>
              </a:spcBef>
            </a:pPr>
            <a:endParaRPr lang="en-US" altLang="zh-CN" sz="1600" b="1" dirty="0" smtClean="0">
              <a:latin typeface="+mn-ea"/>
              <a:cs typeface="微软雅黑" panose="020B0503020204020204" charset="-122"/>
              <a:sym typeface="+mn-ea"/>
            </a:endParaRPr>
          </a:p>
          <a:p>
            <a:pPr marL="285750" lvl="1" indent="-285750">
              <a:spcBef>
                <a:spcPts val="600"/>
              </a:spcBef>
              <a:buFont typeface="Arial" panose="020B0604020202020204" pitchFamily="34" charset="0"/>
              <a:buChar char="•"/>
            </a:pPr>
            <a:endParaRPr lang="en-US" altLang="zh-CN" sz="1600" b="1" dirty="0">
              <a:latin typeface="+mn-ea"/>
              <a:cs typeface="微软雅黑" panose="020B0503020204020204" charset="-122"/>
              <a:sym typeface="+mn-ea"/>
            </a:endParaRPr>
          </a:p>
          <a:p>
            <a:pPr marL="285750" lvl="1" indent="-285750">
              <a:spcBef>
                <a:spcPts val="600"/>
              </a:spcBef>
              <a:buFont typeface="Arial" panose="020B0604020202020204" pitchFamily="34" charset="0"/>
              <a:buChar char="•"/>
            </a:pPr>
            <a:endParaRPr lang="en-US" altLang="zh-CN" sz="1600" b="1" dirty="0" smtClean="0">
              <a:latin typeface="+mn-ea"/>
              <a:cs typeface="微软雅黑" panose="020B0503020204020204" charset="-122"/>
              <a:sym typeface="+mn-ea"/>
            </a:endParaRPr>
          </a:p>
          <a:p>
            <a:pPr marL="285750" lvl="1" indent="-285750">
              <a:spcBef>
                <a:spcPts val="600"/>
              </a:spcBef>
              <a:buFont typeface="Arial" panose="020B0604020202020204" pitchFamily="34" charset="0"/>
              <a:buChar char="•"/>
            </a:pPr>
            <a:endParaRPr lang="en-US" altLang="zh-CN" sz="1600" b="1" dirty="0">
              <a:latin typeface="+mn-ea"/>
              <a:cs typeface="微软雅黑" panose="020B0503020204020204" charset="-122"/>
              <a:sym typeface="+mn-ea"/>
            </a:endParaRPr>
          </a:p>
          <a:p>
            <a:pPr marL="285750" lvl="1" indent="-285750">
              <a:spcBef>
                <a:spcPts val="600"/>
              </a:spcBef>
              <a:buFont typeface="Arial" panose="020B0604020202020204" pitchFamily="34" charset="0"/>
              <a:buChar char="•"/>
            </a:pPr>
            <a:endParaRPr lang="en-US" altLang="zh-CN" sz="1600" b="1" dirty="0" smtClean="0">
              <a:latin typeface="+mn-ea"/>
              <a:cs typeface="微软雅黑" panose="020B0503020204020204" charset="-122"/>
              <a:sym typeface="+mn-ea"/>
            </a:endParaRPr>
          </a:p>
          <a:p>
            <a:pPr marL="0" lvl="1">
              <a:lnSpc>
                <a:spcPct val="150000"/>
              </a:lnSpc>
              <a:spcBef>
                <a:spcPts val="600"/>
              </a:spcBef>
            </a:pPr>
            <a:r>
              <a:rPr lang="zh-CN" altLang="en-US" sz="1600" dirty="0" smtClean="0">
                <a:latin typeface="+mn-ea"/>
                <a:cs typeface="微软雅黑" panose="020B0503020204020204" charset="-122"/>
                <a:sym typeface="+mn-ea"/>
              </a:rPr>
              <a:t>    </a:t>
            </a:r>
            <a:endParaRPr lang="zh-CN" altLang="en-US" sz="1600" b="1" dirty="0">
              <a:solidFill>
                <a:srgbClr val="FF0000"/>
              </a:solidFill>
              <a:latin typeface="+mn-ea"/>
              <a:cs typeface="微软雅黑" panose="020B0503020204020204" charset="-122"/>
              <a:sym typeface="+mn-ea"/>
            </a:endParaRPr>
          </a:p>
        </p:txBody>
      </p:sp>
      <p:sp>
        <p:nvSpPr>
          <p:cNvPr id="57" name="文本框 56"/>
          <p:cNvSpPr txBox="1"/>
          <p:nvPr>
            <p:custDataLst>
              <p:tags r:id="rId2"/>
            </p:custDataLst>
          </p:nvPr>
        </p:nvSpPr>
        <p:spPr>
          <a:xfrm>
            <a:off x="886518" y="1006216"/>
            <a:ext cx="1130300" cy="768350"/>
          </a:xfrm>
          <a:prstGeom prst="rect">
            <a:avLst/>
          </a:prstGeom>
          <a:noFill/>
        </p:spPr>
        <p:txBody>
          <a:bodyPr wrap="square" rtlCol="0">
            <a:spAutoFit/>
          </a:bodyPr>
          <a:lstStyle/>
          <a:p>
            <a:pPr algn="ctr"/>
            <a:r>
              <a:rPr lang="zh-CN" altLang="en-US" sz="4400" dirty="0">
                <a:solidFill>
                  <a:srgbClr val="002060"/>
                </a:solidFill>
                <a:latin typeface="+mn-ea"/>
              </a:rPr>
              <a:t>（</a:t>
            </a:r>
            <a:r>
              <a:rPr lang="en-US" altLang="zh-CN" sz="4400" dirty="0">
                <a:solidFill>
                  <a:srgbClr val="002060"/>
                </a:solidFill>
                <a:latin typeface="+mn-ea"/>
              </a:rPr>
              <a:t>3</a:t>
            </a:r>
            <a:r>
              <a:rPr lang="zh-CN" altLang="en-US" sz="4400" dirty="0">
                <a:solidFill>
                  <a:srgbClr val="002060"/>
                </a:solidFill>
                <a:latin typeface="+mn-ea"/>
              </a:rPr>
              <a:t>）</a:t>
            </a:r>
            <a:endParaRPr lang="zh-CN" altLang="en-US" sz="4400" dirty="0">
              <a:solidFill>
                <a:srgbClr val="002060"/>
              </a:solidFill>
              <a:latin typeface="+mn-ea"/>
            </a:endParaRPr>
          </a:p>
        </p:txBody>
      </p:sp>
      <p:sp>
        <p:nvSpPr>
          <p:cNvPr id="65" name="文本框 64"/>
          <p:cNvSpPr txBox="1"/>
          <p:nvPr>
            <p:custDataLst>
              <p:tags r:id="rId3"/>
            </p:custDataLst>
          </p:nvPr>
        </p:nvSpPr>
        <p:spPr>
          <a:xfrm>
            <a:off x="447039" y="1912996"/>
            <a:ext cx="2284095" cy="707886"/>
          </a:xfrm>
          <a:prstGeom prst="rect">
            <a:avLst/>
          </a:prstGeom>
          <a:noFill/>
        </p:spPr>
        <p:txBody>
          <a:bodyPr wrap="square" rtlCol="0">
            <a:spAutoFit/>
          </a:bodyPr>
          <a:lstStyle/>
          <a:p>
            <a:pPr algn="ctr"/>
            <a:r>
              <a:rPr lang="zh-CN" altLang="en-US" sz="2000" dirty="0">
                <a:solidFill>
                  <a:srgbClr val="002060"/>
                </a:solidFill>
                <a:latin typeface="+mn-ea"/>
                <a:sym typeface="+mn-ea"/>
              </a:rPr>
              <a:t>技术审批报告中</a:t>
            </a:r>
            <a:endParaRPr lang="en-US" altLang="zh-CN" sz="2000" dirty="0">
              <a:solidFill>
                <a:srgbClr val="002060"/>
              </a:solidFill>
              <a:latin typeface="+mn-ea"/>
              <a:sym typeface="+mn-ea"/>
            </a:endParaRPr>
          </a:p>
          <a:p>
            <a:pPr algn="ctr"/>
            <a:r>
              <a:rPr lang="zh-CN" altLang="en-US" sz="2000" dirty="0">
                <a:solidFill>
                  <a:srgbClr val="002060"/>
                </a:solidFill>
                <a:latin typeface="+mn-ea"/>
                <a:sym typeface="+mn-ea"/>
              </a:rPr>
              <a:t>关于有效性的描述</a:t>
            </a:r>
            <a:endParaRPr lang="zh-CN" altLang="en-US" sz="2000" dirty="0">
              <a:solidFill>
                <a:srgbClr val="002060"/>
              </a:solidFill>
              <a:latin typeface="+mn-ea"/>
              <a:sym typeface="+mn-ea"/>
            </a:endParaRPr>
          </a:p>
        </p:txBody>
      </p:sp>
      <p:sp>
        <p:nvSpPr>
          <p:cNvPr id="5" name="矩形 4"/>
          <p:cNvSpPr/>
          <p:nvPr>
            <p:custDataLst>
              <p:tags r:id="rId4"/>
            </p:custDataLst>
          </p:nvPr>
        </p:nvSpPr>
        <p:spPr>
          <a:xfrm>
            <a:off x="556895" y="1778376"/>
            <a:ext cx="2014220" cy="134620"/>
          </a:xfrm>
          <a:prstGeom prst="rect">
            <a:avLst/>
          </a:prstGeom>
          <a:solidFill>
            <a:srgbClr val="51B4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002060"/>
              </a:solidFill>
              <a:latin typeface="+mn-ea"/>
            </a:endParaRPr>
          </a:p>
        </p:txBody>
      </p:sp>
      <p:sp>
        <p:nvSpPr>
          <p:cNvPr id="6" name="文本框 5"/>
          <p:cNvSpPr txBox="1"/>
          <p:nvPr>
            <p:custDataLst>
              <p:tags r:id="rId5"/>
            </p:custDataLst>
          </p:nvPr>
        </p:nvSpPr>
        <p:spPr>
          <a:xfrm>
            <a:off x="2575366" y="1412746"/>
            <a:ext cx="8687435" cy="758825"/>
          </a:xfrm>
          <a:prstGeom prst="rect">
            <a:avLst/>
          </a:prstGeom>
          <a:noFill/>
        </p:spPr>
        <p:txBody>
          <a:bodyPr wrap="square" rtlCol="0">
            <a:noAutofit/>
          </a:bodyPr>
          <a:lstStyle/>
          <a:p>
            <a:pPr marL="285750" lvl="1" indent="-285750" algn="l">
              <a:lnSpc>
                <a:spcPct val="150000"/>
              </a:lnSpc>
              <a:spcBef>
                <a:spcPts val="600"/>
              </a:spcBef>
              <a:buClrTx/>
              <a:buSzTx/>
              <a:buFont typeface="Arial" panose="020B0604020202020204" pitchFamily="34" charset="0"/>
              <a:buChar char="•"/>
            </a:pPr>
            <a:r>
              <a:rPr lang="zh-CN" altLang="en-US" sz="1600" dirty="0">
                <a:latin typeface="+mn-ea"/>
                <a:cs typeface="微软雅黑" panose="020B0503020204020204" charset="-122"/>
              </a:rPr>
              <a:t>散寒化湿颗粒可有效改善新冠肺炎轻型普通型患者的临床症状，控制病情进展。</a:t>
            </a:r>
            <a:endParaRPr lang="zh-CN" altLang="en-US" sz="1600" dirty="0">
              <a:latin typeface="+mn-ea"/>
              <a:cs typeface="微软雅黑" panose="020B0503020204020204" charset="-122"/>
            </a:endParaRPr>
          </a:p>
          <a:p>
            <a:pPr marL="285750" lvl="1" indent="-285750" algn="l">
              <a:lnSpc>
                <a:spcPct val="150000"/>
              </a:lnSpc>
              <a:spcBef>
                <a:spcPts val="600"/>
              </a:spcBef>
              <a:buClrTx/>
              <a:buSzTx/>
              <a:buFont typeface="Arial" panose="020B0604020202020204" pitchFamily="34" charset="0"/>
              <a:buChar char="•"/>
            </a:pPr>
            <a:r>
              <a:rPr lang="zh-CN" altLang="en-US" sz="1600" dirty="0">
                <a:latin typeface="+mn-ea"/>
                <a:cs typeface="微软雅黑" panose="020B0503020204020204" charset="-122"/>
              </a:rPr>
              <a:t>散寒化湿颗粒能显著降低新冠肺炎轻型和普通型患者转为重型的比例。</a:t>
            </a:r>
            <a:endParaRPr lang="zh-CN" altLang="en-US" sz="1600" dirty="0">
              <a:latin typeface="+mn-ea"/>
              <a:cs typeface="微软雅黑" panose="020B0503020204020204" charset="-122"/>
            </a:endParaRPr>
          </a:p>
        </p:txBody>
      </p:sp>
      <p:graphicFrame>
        <p:nvGraphicFramePr>
          <p:cNvPr id="7" name="表格 6"/>
          <p:cNvGraphicFramePr>
            <a:graphicFrameLocks noGrp="1"/>
          </p:cNvGraphicFramePr>
          <p:nvPr/>
        </p:nvGraphicFramePr>
        <p:xfrm>
          <a:off x="2774678" y="3965955"/>
          <a:ext cx="4016809" cy="2275359"/>
        </p:xfrm>
        <a:graphic>
          <a:graphicData uri="http://schemas.openxmlformats.org/drawingml/2006/table">
            <a:tbl>
              <a:tblPr/>
              <a:tblGrid>
                <a:gridCol w="1197331"/>
                <a:gridCol w="2819478"/>
              </a:tblGrid>
              <a:tr h="494376">
                <a:tc>
                  <a:txBody>
                    <a:bodyPr/>
                    <a:lstStyle/>
                    <a:p>
                      <a:pPr algn="ctr" fontAlgn="ctr">
                        <a:lnSpc>
                          <a:spcPct val="100000"/>
                        </a:lnSpc>
                        <a:spcAft>
                          <a:spcPts val="0"/>
                        </a:spcAft>
                      </a:pPr>
                      <a:r>
                        <a:rPr lang="zh-CN" altLang="en-US" sz="1300" b="1" i="0" u="none" strike="noStrike" dirty="0">
                          <a:effectLst/>
                          <a:latin typeface="微软雅黑" panose="020B0503020204020204" charset="-122"/>
                        </a:rPr>
                        <a:t>经典名方</a:t>
                      </a:r>
                      <a:endParaRPr lang="zh-CN" altLang="en-US" sz="1300" b="1" i="0" u="none" strike="noStrike" dirty="0">
                        <a:effectLst/>
                        <a:latin typeface="微软雅黑" panose="020B0503020204020204" charset="-122"/>
                      </a:endParaRP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60000"/>
                        <a:lumOff val="40000"/>
                      </a:schemeClr>
                    </a:solidFill>
                  </a:tcPr>
                </a:tc>
                <a:tc>
                  <a:txBody>
                    <a:bodyPr/>
                    <a:lstStyle/>
                    <a:p>
                      <a:pPr algn="ctr" fontAlgn="ctr">
                        <a:lnSpc>
                          <a:spcPct val="100000"/>
                        </a:lnSpc>
                        <a:spcAft>
                          <a:spcPts val="0"/>
                        </a:spcAft>
                      </a:pPr>
                      <a:r>
                        <a:rPr lang="zh-CN" altLang="en-US" sz="1300" b="1" i="0" u="none" strike="noStrike" dirty="0" smtClean="0">
                          <a:effectLst/>
                          <a:latin typeface="微软雅黑" panose="020B0503020204020204" charset="-122"/>
                        </a:rPr>
                        <a:t>出       处</a:t>
                      </a:r>
                      <a:endParaRPr lang="zh-CN" altLang="en-US" sz="1300" b="1" i="0" u="none" strike="noStrike" dirty="0">
                        <a:effectLst/>
                        <a:latin typeface="微软雅黑" panose="020B0503020204020204" charset="-122"/>
                      </a:endParaRP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60000"/>
                        <a:lumOff val="40000"/>
                      </a:schemeClr>
                    </a:solidFill>
                  </a:tcPr>
                </a:tc>
              </a:tr>
              <a:tr h="353126">
                <a:tc>
                  <a:txBody>
                    <a:bodyPr/>
                    <a:lstStyle/>
                    <a:p>
                      <a:pPr algn="ctr" fontAlgn="ctr">
                        <a:lnSpc>
                          <a:spcPct val="100000"/>
                        </a:lnSpc>
                        <a:spcAft>
                          <a:spcPts val="0"/>
                        </a:spcAft>
                      </a:pPr>
                      <a:r>
                        <a:rPr lang="zh-CN" altLang="en-US" sz="1050" kern="1200" dirty="0">
                          <a:solidFill>
                            <a:srgbClr val="000000"/>
                          </a:solidFill>
                          <a:effectLst/>
                          <a:latin typeface="Calibri" panose="020F0502020204030204"/>
                          <a:ea typeface="微软雅黑" panose="020B0503020204020204" charset="-122"/>
                          <a:cs typeface="Arial" panose="020B0604020202020204"/>
                        </a:rPr>
                        <a:t>麻杏石甘汤</a:t>
                      </a:r>
                      <a:endParaRPr lang="zh-CN" altLang="en-US" sz="1050" kern="1200" dirty="0">
                        <a:solidFill>
                          <a:srgbClr val="000000"/>
                        </a:solidFill>
                        <a:effectLst/>
                        <a:latin typeface="Calibri" panose="020F0502020204030204"/>
                        <a:ea typeface="微软雅黑" panose="020B0503020204020204" charset="-122"/>
                        <a:cs typeface="Arial" panose="020B0604020202020204"/>
                      </a:endParaRP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algn="ctr" fontAlgn="ctr">
                        <a:lnSpc>
                          <a:spcPct val="100000"/>
                        </a:lnSpc>
                        <a:spcAft>
                          <a:spcPts val="0"/>
                        </a:spcAft>
                      </a:pPr>
                      <a:r>
                        <a:rPr lang="en-US" altLang="zh-CN" sz="1050" kern="1200" dirty="0">
                          <a:solidFill>
                            <a:srgbClr val="000000"/>
                          </a:solidFill>
                          <a:effectLst/>
                          <a:latin typeface="Calibri" panose="020F0502020204030204"/>
                          <a:ea typeface="微软雅黑" panose="020B0503020204020204" charset="-122"/>
                          <a:cs typeface="Arial" panose="020B0604020202020204"/>
                        </a:rPr>
                        <a:t>《</a:t>
                      </a:r>
                      <a:r>
                        <a:rPr lang="zh-CN" altLang="en-US" sz="1050" kern="1200" dirty="0">
                          <a:solidFill>
                            <a:srgbClr val="000000"/>
                          </a:solidFill>
                          <a:effectLst/>
                          <a:latin typeface="Calibri" panose="020F0502020204030204"/>
                          <a:ea typeface="微软雅黑" panose="020B0503020204020204" charset="-122"/>
                          <a:cs typeface="Arial" panose="020B0604020202020204"/>
                        </a:rPr>
                        <a:t>伤寒论</a:t>
                      </a:r>
                      <a:r>
                        <a:rPr lang="en-US" altLang="zh-CN" sz="1050" kern="1200" dirty="0">
                          <a:solidFill>
                            <a:srgbClr val="000000"/>
                          </a:solidFill>
                          <a:effectLst/>
                          <a:latin typeface="Calibri" panose="020F0502020204030204"/>
                          <a:ea typeface="微软雅黑" panose="020B0503020204020204" charset="-122"/>
                          <a:cs typeface="Arial" panose="020B0604020202020204"/>
                        </a:rPr>
                        <a:t>》</a:t>
                      </a:r>
                      <a:r>
                        <a:rPr lang="zh-CN" altLang="en-US" sz="1050" kern="1200" dirty="0">
                          <a:solidFill>
                            <a:srgbClr val="000000"/>
                          </a:solidFill>
                          <a:effectLst/>
                          <a:latin typeface="Calibri" panose="020F0502020204030204"/>
                          <a:ea typeface="微软雅黑" panose="020B0503020204020204" charset="-122"/>
                          <a:cs typeface="Arial" panose="020B0604020202020204"/>
                        </a:rPr>
                        <a:t>汉</a:t>
                      </a:r>
                      <a:r>
                        <a:rPr lang="en-US" altLang="zh-CN" sz="1050" kern="1200" dirty="0">
                          <a:solidFill>
                            <a:srgbClr val="000000"/>
                          </a:solidFill>
                          <a:effectLst/>
                          <a:latin typeface="Calibri" panose="020F0502020204030204"/>
                          <a:ea typeface="微软雅黑" panose="020B0503020204020204" charset="-122"/>
                          <a:cs typeface="Arial" panose="020B0604020202020204"/>
                        </a:rPr>
                        <a:t>·</a:t>
                      </a:r>
                      <a:r>
                        <a:rPr lang="zh-CN" altLang="en-US" sz="1050" kern="1200" dirty="0">
                          <a:solidFill>
                            <a:srgbClr val="000000"/>
                          </a:solidFill>
                          <a:effectLst/>
                          <a:latin typeface="Calibri" panose="020F0502020204030204"/>
                          <a:ea typeface="微软雅黑" panose="020B0503020204020204" charset="-122"/>
                          <a:cs typeface="Arial" panose="020B0604020202020204"/>
                        </a:rPr>
                        <a:t>张仲景</a:t>
                      </a:r>
                      <a:endParaRPr lang="zh-CN" altLang="en-US" sz="1050" kern="1200" dirty="0">
                        <a:solidFill>
                          <a:srgbClr val="000000"/>
                        </a:solidFill>
                        <a:effectLst/>
                        <a:latin typeface="Calibri" panose="020F0502020204030204"/>
                        <a:ea typeface="微软雅黑" panose="020B0503020204020204" charset="-122"/>
                        <a:cs typeface="Arial" panose="020B0604020202020204"/>
                      </a:endParaRP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20000"/>
                        <a:lumOff val="80000"/>
                      </a:schemeClr>
                    </a:solidFill>
                  </a:tcPr>
                </a:tc>
              </a:tr>
              <a:tr h="353126">
                <a:tc>
                  <a:txBody>
                    <a:bodyPr/>
                    <a:lstStyle/>
                    <a:p>
                      <a:pPr marL="0" marR="0" indent="0" algn="ctr" defTabSz="914400" rtl="0" eaLnBrk="1" fontAlgn="ctr" latinLnBrk="0" hangingPunct="1">
                        <a:lnSpc>
                          <a:spcPct val="100000"/>
                        </a:lnSpc>
                        <a:spcBef>
                          <a:spcPts val="0"/>
                        </a:spcBef>
                        <a:spcAft>
                          <a:spcPts val="0"/>
                        </a:spcAft>
                        <a:buClrTx/>
                        <a:buSzTx/>
                        <a:buFontTx/>
                        <a:buNone/>
                        <a:defRPr/>
                      </a:pPr>
                      <a:r>
                        <a:rPr lang="zh-CN" altLang="en-US" sz="1050" kern="1200" dirty="0" smtClean="0">
                          <a:solidFill>
                            <a:srgbClr val="000000"/>
                          </a:solidFill>
                          <a:effectLst/>
                          <a:latin typeface="Calibri" panose="020F0502020204030204"/>
                          <a:ea typeface="微软雅黑" panose="020B0503020204020204" charset="-122"/>
                          <a:cs typeface="Arial" panose="020B0604020202020204"/>
                        </a:rPr>
                        <a:t>葶苈大枣泻肺汤</a:t>
                      </a:r>
                      <a:endParaRPr lang="zh-CN" altLang="en-US" sz="1050" kern="1200" dirty="0" smtClean="0">
                        <a:solidFill>
                          <a:srgbClr val="000000"/>
                        </a:solidFill>
                        <a:effectLst/>
                        <a:latin typeface="Calibri" panose="020F0502020204030204"/>
                        <a:ea typeface="微软雅黑" panose="020B0503020204020204" charset="-122"/>
                        <a:cs typeface="Arial" panose="020B0604020202020204"/>
                      </a:endParaRP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defRPr/>
                      </a:pPr>
                      <a:r>
                        <a:rPr lang="en-US" altLang="zh-CN" sz="1050" kern="1200" dirty="0" smtClean="0">
                          <a:solidFill>
                            <a:srgbClr val="000000"/>
                          </a:solidFill>
                          <a:effectLst/>
                          <a:latin typeface="Calibri" panose="020F0502020204030204"/>
                          <a:ea typeface="微软雅黑" panose="020B0503020204020204" charset="-122"/>
                          <a:cs typeface="Arial" panose="020B0604020202020204"/>
                        </a:rPr>
                        <a:t>《</a:t>
                      </a:r>
                      <a:r>
                        <a:rPr lang="zh-CN" altLang="en-US" sz="1050" kern="1200" dirty="0" smtClean="0">
                          <a:solidFill>
                            <a:srgbClr val="000000"/>
                          </a:solidFill>
                          <a:effectLst/>
                          <a:latin typeface="Calibri" panose="020F0502020204030204"/>
                          <a:ea typeface="微软雅黑" panose="020B0503020204020204" charset="-122"/>
                          <a:cs typeface="Arial" panose="020B0604020202020204"/>
                        </a:rPr>
                        <a:t>金匮要略</a:t>
                      </a:r>
                      <a:r>
                        <a:rPr lang="en-US" altLang="zh-CN" sz="1050" kern="1200" dirty="0" smtClean="0">
                          <a:solidFill>
                            <a:srgbClr val="000000"/>
                          </a:solidFill>
                          <a:effectLst/>
                          <a:latin typeface="Calibri" panose="020F0502020204030204"/>
                          <a:ea typeface="微软雅黑" panose="020B0503020204020204" charset="-122"/>
                          <a:cs typeface="Arial" panose="020B0604020202020204"/>
                        </a:rPr>
                        <a:t>》</a:t>
                      </a:r>
                      <a:r>
                        <a:rPr lang="zh-CN" altLang="en-US" sz="1050" kern="1200" dirty="0" smtClean="0">
                          <a:solidFill>
                            <a:srgbClr val="000000"/>
                          </a:solidFill>
                          <a:effectLst/>
                          <a:latin typeface="Calibri" panose="020F0502020204030204"/>
                          <a:ea typeface="微软雅黑" panose="020B0503020204020204" charset="-122"/>
                          <a:cs typeface="Arial" panose="020B0604020202020204"/>
                        </a:rPr>
                        <a:t>汉</a:t>
                      </a:r>
                      <a:r>
                        <a:rPr lang="en-US" altLang="zh-CN" sz="1050" kern="1200" dirty="0" smtClean="0">
                          <a:solidFill>
                            <a:srgbClr val="000000"/>
                          </a:solidFill>
                          <a:effectLst/>
                          <a:latin typeface="Calibri" panose="020F0502020204030204"/>
                          <a:ea typeface="微软雅黑" panose="020B0503020204020204" charset="-122"/>
                          <a:cs typeface="Arial" panose="020B0604020202020204"/>
                        </a:rPr>
                        <a:t>·</a:t>
                      </a:r>
                      <a:r>
                        <a:rPr lang="zh-CN" altLang="en-US" sz="1050" kern="1200" dirty="0" smtClean="0">
                          <a:solidFill>
                            <a:srgbClr val="000000"/>
                          </a:solidFill>
                          <a:effectLst/>
                          <a:latin typeface="Calibri" panose="020F0502020204030204"/>
                          <a:ea typeface="微软雅黑" panose="020B0503020204020204" charset="-122"/>
                          <a:cs typeface="Arial" panose="020B0604020202020204"/>
                        </a:rPr>
                        <a:t>张仲景</a:t>
                      </a:r>
                      <a:endParaRPr lang="zh-CN" altLang="en-US" sz="1050" kern="1200" dirty="0" smtClean="0">
                        <a:solidFill>
                          <a:srgbClr val="000000"/>
                        </a:solidFill>
                        <a:effectLst/>
                        <a:latin typeface="Calibri" panose="020F0502020204030204"/>
                        <a:ea typeface="微软雅黑" panose="020B0503020204020204" charset="-122"/>
                        <a:cs typeface="Arial" panose="020B0604020202020204"/>
                      </a:endParaRP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20000"/>
                        <a:lumOff val="80000"/>
                      </a:schemeClr>
                    </a:solidFill>
                  </a:tcPr>
                </a:tc>
              </a:tr>
              <a:tr h="353126">
                <a:tc>
                  <a:txBody>
                    <a:bodyPr/>
                    <a:lstStyle/>
                    <a:p>
                      <a:pPr algn="ctr" fontAlgn="ctr">
                        <a:lnSpc>
                          <a:spcPct val="100000"/>
                        </a:lnSpc>
                        <a:spcAft>
                          <a:spcPts val="0"/>
                        </a:spcAft>
                      </a:pPr>
                      <a:r>
                        <a:rPr lang="zh-CN" altLang="en-US" sz="1050" kern="1200" dirty="0" smtClean="0">
                          <a:solidFill>
                            <a:srgbClr val="000000"/>
                          </a:solidFill>
                          <a:effectLst/>
                          <a:latin typeface="Calibri" panose="020F0502020204030204"/>
                          <a:ea typeface="微软雅黑" panose="020B0503020204020204" charset="-122"/>
                          <a:cs typeface="Arial" panose="020B0604020202020204"/>
                        </a:rPr>
                        <a:t>神术散</a:t>
                      </a:r>
                      <a:endParaRPr lang="zh-CN" altLang="en-US" sz="1050" kern="1200" dirty="0">
                        <a:solidFill>
                          <a:srgbClr val="000000"/>
                        </a:solidFill>
                        <a:effectLst/>
                        <a:latin typeface="Calibri" panose="020F0502020204030204"/>
                        <a:ea typeface="微软雅黑" panose="020B0503020204020204" charset="-122"/>
                        <a:cs typeface="Arial" panose="020B0604020202020204"/>
                      </a:endParaRP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defRPr/>
                      </a:pPr>
                      <a:r>
                        <a:rPr lang="en-US" altLang="zh-CN" sz="1050" kern="1200" dirty="0" smtClean="0">
                          <a:solidFill>
                            <a:srgbClr val="000000"/>
                          </a:solidFill>
                          <a:effectLst/>
                          <a:latin typeface="Calibri" panose="020F0502020204030204"/>
                          <a:ea typeface="微软雅黑" panose="020B0503020204020204" charset="-122"/>
                          <a:cs typeface="Arial" panose="020B0604020202020204"/>
                        </a:rPr>
                        <a:t>《</a:t>
                      </a:r>
                      <a:r>
                        <a:rPr lang="zh-CN" altLang="en-US" sz="1050" kern="1200" dirty="0" smtClean="0">
                          <a:solidFill>
                            <a:srgbClr val="000000"/>
                          </a:solidFill>
                          <a:effectLst/>
                          <a:latin typeface="Calibri" panose="020F0502020204030204"/>
                          <a:ea typeface="微软雅黑" panose="020B0503020204020204" charset="-122"/>
                          <a:cs typeface="Arial" panose="020B0604020202020204"/>
                        </a:rPr>
                        <a:t>太平惠民和剂局方</a:t>
                      </a:r>
                      <a:r>
                        <a:rPr lang="en-US" altLang="zh-CN" sz="1050" kern="1200" dirty="0" smtClean="0">
                          <a:solidFill>
                            <a:srgbClr val="000000"/>
                          </a:solidFill>
                          <a:effectLst/>
                          <a:latin typeface="Calibri" panose="020F0502020204030204"/>
                          <a:ea typeface="微软雅黑" panose="020B0503020204020204" charset="-122"/>
                          <a:cs typeface="Arial" panose="020B0604020202020204"/>
                        </a:rPr>
                        <a:t>》</a:t>
                      </a:r>
                      <a:r>
                        <a:rPr lang="zh-CN" altLang="en-US" sz="1050" kern="1200" dirty="0" smtClean="0">
                          <a:solidFill>
                            <a:srgbClr val="000000"/>
                          </a:solidFill>
                          <a:effectLst/>
                          <a:latin typeface="Calibri" panose="020F0502020204030204"/>
                          <a:ea typeface="微软雅黑" panose="020B0503020204020204" charset="-122"/>
                          <a:cs typeface="Arial" panose="020B0604020202020204"/>
                        </a:rPr>
                        <a:t>宋</a:t>
                      </a:r>
                      <a:r>
                        <a:rPr lang="en-US" altLang="zh-CN" sz="1050" kern="1200" dirty="0" smtClean="0">
                          <a:solidFill>
                            <a:srgbClr val="000000"/>
                          </a:solidFill>
                          <a:effectLst/>
                          <a:latin typeface="Calibri" panose="020F0502020204030204"/>
                          <a:ea typeface="微软雅黑" panose="020B0503020204020204" charset="-122"/>
                          <a:cs typeface="Arial" panose="020B0604020202020204"/>
                        </a:rPr>
                        <a:t>·</a:t>
                      </a:r>
                      <a:r>
                        <a:rPr lang="zh-CN" altLang="en-US" sz="1050" kern="1200" dirty="0" smtClean="0">
                          <a:solidFill>
                            <a:srgbClr val="000000"/>
                          </a:solidFill>
                          <a:effectLst/>
                          <a:latin typeface="Calibri" panose="020F0502020204030204"/>
                          <a:ea typeface="微软雅黑" panose="020B0503020204020204" charset="-122"/>
                          <a:cs typeface="Arial" panose="020B0604020202020204"/>
                        </a:rPr>
                        <a:t>太平惠民和剂局</a:t>
                      </a:r>
                      <a:endParaRPr lang="zh-CN" altLang="en-US" sz="1050" kern="1200" dirty="0" smtClean="0">
                        <a:solidFill>
                          <a:srgbClr val="000000"/>
                        </a:solidFill>
                        <a:effectLst/>
                        <a:latin typeface="Calibri" panose="020F0502020204030204"/>
                        <a:ea typeface="微软雅黑" panose="020B0503020204020204" charset="-122"/>
                        <a:cs typeface="Arial" panose="020B0604020202020204"/>
                      </a:endParaRP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20000"/>
                        <a:lumOff val="80000"/>
                      </a:schemeClr>
                    </a:solidFill>
                  </a:tcPr>
                </a:tc>
              </a:tr>
              <a:tr h="353126">
                <a:tc>
                  <a:txBody>
                    <a:bodyPr/>
                    <a:lstStyle/>
                    <a:p>
                      <a:pPr marL="0" marR="0" indent="0" algn="ctr" defTabSz="914400" rtl="0" eaLnBrk="1" fontAlgn="ctr" latinLnBrk="0" hangingPunct="1">
                        <a:lnSpc>
                          <a:spcPct val="100000"/>
                        </a:lnSpc>
                        <a:spcBef>
                          <a:spcPts val="0"/>
                        </a:spcBef>
                        <a:spcAft>
                          <a:spcPts val="0"/>
                        </a:spcAft>
                        <a:buClrTx/>
                        <a:buSzTx/>
                        <a:buFontTx/>
                        <a:buNone/>
                        <a:defRPr/>
                      </a:pPr>
                      <a:r>
                        <a:rPr lang="zh-CN" altLang="en-US" sz="1050" kern="1200" dirty="0" smtClean="0">
                          <a:solidFill>
                            <a:srgbClr val="000000"/>
                          </a:solidFill>
                          <a:effectLst/>
                          <a:latin typeface="Calibri" panose="020F0502020204030204"/>
                          <a:ea typeface="微软雅黑" panose="020B0503020204020204" charset="-122"/>
                          <a:cs typeface="Arial" panose="020B0604020202020204"/>
                        </a:rPr>
                        <a:t>达原饮</a:t>
                      </a:r>
                      <a:endParaRPr lang="zh-CN" altLang="en-US" sz="1050" kern="1200" dirty="0" smtClean="0">
                        <a:solidFill>
                          <a:srgbClr val="000000"/>
                        </a:solidFill>
                        <a:effectLst/>
                        <a:latin typeface="Calibri" panose="020F0502020204030204"/>
                        <a:ea typeface="微软雅黑" panose="020B0503020204020204" charset="-122"/>
                        <a:cs typeface="Arial" panose="020B0604020202020204"/>
                      </a:endParaRP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defRPr/>
                      </a:pPr>
                      <a:r>
                        <a:rPr lang="en-US" altLang="zh-CN" sz="1050" kern="1200" dirty="0" smtClean="0">
                          <a:solidFill>
                            <a:srgbClr val="000000"/>
                          </a:solidFill>
                          <a:effectLst/>
                          <a:latin typeface="Calibri" panose="020F0502020204030204"/>
                          <a:ea typeface="微软雅黑" panose="020B0503020204020204" charset="-122"/>
                          <a:cs typeface="Arial" panose="020B0604020202020204"/>
                        </a:rPr>
                        <a:t>《</a:t>
                      </a:r>
                      <a:r>
                        <a:rPr lang="zh-CN" altLang="en-US" sz="1050" kern="1200" dirty="0" smtClean="0">
                          <a:solidFill>
                            <a:srgbClr val="000000"/>
                          </a:solidFill>
                          <a:effectLst/>
                          <a:latin typeface="Calibri" panose="020F0502020204030204"/>
                          <a:ea typeface="微软雅黑" panose="020B0503020204020204" charset="-122"/>
                          <a:cs typeface="Arial" panose="020B0604020202020204"/>
                        </a:rPr>
                        <a:t>瘟疫论</a:t>
                      </a:r>
                      <a:r>
                        <a:rPr lang="en-US" altLang="zh-CN" sz="1050" kern="1200" dirty="0" smtClean="0">
                          <a:solidFill>
                            <a:srgbClr val="000000"/>
                          </a:solidFill>
                          <a:effectLst/>
                          <a:latin typeface="Calibri" panose="020F0502020204030204"/>
                          <a:ea typeface="微软雅黑" panose="020B0503020204020204" charset="-122"/>
                          <a:cs typeface="Arial" panose="020B0604020202020204"/>
                        </a:rPr>
                        <a:t>》</a:t>
                      </a:r>
                      <a:r>
                        <a:rPr lang="zh-CN" altLang="en-US" sz="1050" kern="1200" dirty="0" smtClean="0">
                          <a:solidFill>
                            <a:srgbClr val="000000"/>
                          </a:solidFill>
                          <a:effectLst/>
                          <a:latin typeface="Calibri" panose="020F0502020204030204"/>
                          <a:ea typeface="微软雅黑" panose="020B0503020204020204" charset="-122"/>
                          <a:cs typeface="Arial" panose="020B0604020202020204"/>
                        </a:rPr>
                        <a:t>明</a:t>
                      </a:r>
                      <a:r>
                        <a:rPr lang="en-US" altLang="zh-CN" sz="1050" kern="1200" dirty="0" smtClean="0">
                          <a:solidFill>
                            <a:srgbClr val="000000"/>
                          </a:solidFill>
                          <a:effectLst/>
                          <a:latin typeface="Calibri" panose="020F0502020204030204"/>
                          <a:ea typeface="微软雅黑" panose="020B0503020204020204" charset="-122"/>
                          <a:cs typeface="Arial" panose="020B0604020202020204"/>
                        </a:rPr>
                        <a:t>·</a:t>
                      </a:r>
                      <a:r>
                        <a:rPr lang="zh-CN" altLang="en-US" sz="1050" kern="1200" dirty="0" smtClean="0">
                          <a:solidFill>
                            <a:srgbClr val="000000"/>
                          </a:solidFill>
                          <a:effectLst/>
                          <a:latin typeface="Calibri" panose="020F0502020204030204"/>
                          <a:ea typeface="微软雅黑" panose="020B0503020204020204" charset="-122"/>
                          <a:cs typeface="Arial" panose="020B0604020202020204"/>
                        </a:rPr>
                        <a:t>吴又可</a:t>
                      </a:r>
                      <a:endParaRPr lang="zh-CN" altLang="en-US" sz="1050" kern="1200" dirty="0" smtClean="0">
                        <a:solidFill>
                          <a:srgbClr val="000000"/>
                        </a:solidFill>
                        <a:effectLst/>
                        <a:latin typeface="Calibri" panose="020F0502020204030204"/>
                        <a:ea typeface="微软雅黑" panose="020B0503020204020204" charset="-122"/>
                        <a:cs typeface="Arial" panose="020B0604020202020204"/>
                      </a:endParaRP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20000"/>
                        <a:lumOff val="80000"/>
                      </a:schemeClr>
                    </a:solidFill>
                  </a:tcPr>
                </a:tc>
              </a:tr>
              <a:tr h="368479">
                <a:tc>
                  <a:txBody>
                    <a:bodyPr/>
                    <a:lstStyle/>
                    <a:p>
                      <a:pPr marL="0" marR="0" indent="0" algn="ctr" defTabSz="914400" rtl="0" eaLnBrk="1" fontAlgn="ctr" latinLnBrk="0" hangingPunct="1">
                        <a:lnSpc>
                          <a:spcPct val="100000"/>
                        </a:lnSpc>
                        <a:spcBef>
                          <a:spcPts val="0"/>
                        </a:spcBef>
                        <a:spcAft>
                          <a:spcPts val="0"/>
                        </a:spcAft>
                        <a:buClrTx/>
                        <a:buSzTx/>
                        <a:buFontTx/>
                        <a:buNone/>
                        <a:defRPr/>
                      </a:pPr>
                      <a:r>
                        <a:rPr lang="zh-CN" altLang="en-US" sz="1050" kern="1200" dirty="0" smtClean="0">
                          <a:solidFill>
                            <a:srgbClr val="000000"/>
                          </a:solidFill>
                          <a:effectLst/>
                          <a:latin typeface="Calibri" panose="020F0502020204030204"/>
                          <a:ea typeface="微软雅黑" panose="020B0503020204020204" charset="-122"/>
                          <a:cs typeface="Arial" panose="020B0604020202020204"/>
                        </a:rPr>
                        <a:t>藿朴夏苓汤</a:t>
                      </a:r>
                      <a:endParaRPr lang="zh-CN" altLang="en-US" sz="1050" kern="1200" dirty="0" smtClean="0">
                        <a:solidFill>
                          <a:srgbClr val="000000"/>
                        </a:solidFill>
                        <a:effectLst/>
                        <a:latin typeface="Calibri" panose="020F0502020204030204"/>
                        <a:ea typeface="微软雅黑" panose="020B0503020204020204" charset="-122"/>
                        <a:cs typeface="Arial" panose="020B0604020202020204"/>
                      </a:endParaRP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defRPr/>
                      </a:pPr>
                      <a:r>
                        <a:rPr lang="en-US" altLang="zh-CN" sz="1050" kern="1200" dirty="0" smtClean="0">
                          <a:solidFill>
                            <a:srgbClr val="000000"/>
                          </a:solidFill>
                          <a:effectLst/>
                          <a:latin typeface="Calibri" panose="020F0502020204030204"/>
                          <a:ea typeface="微软雅黑" panose="020B0503020204020204" charset="-122"/>
                          <a:cs typeface="Arial" panose="020B0604020202020204"/>
                        </a:rPr>
                        <a:t>《</a:t>
                      </a:r>
                      <a:r>
                        <a:rPr lang="zh-CN" altLang="en-US" sz="1050" kern="1200" dirty="0" smtClean="0">
                          <a:solidFill>
                            <a:srgbClr val="000000"/>
                          </a:solidFill>
                          <a:effectLst/>
                          <a:latin typeface="Calibri" panose="020F0502020204030204"/>
                          <a:ea typeface="微软雅黑" panose="020B0503020204020204" charset="-122"/>
                          <a:cs typeface="Arial" panose="020B0604020202020204"/>
                        </a:rPr>
                        <a:t>医原</a:t>
                      </a:r>
                      <a:r>
                        <a:rPr lang="en-US" altLang="zh-CN" sz="1050" kern="1200" dirty="0" smtClean="0">
                          <a:solidFill>
                            <a:srgbClr val="000000"/>
                          </a:solidFill>
                          <a:effectLst/>
                          <a:latin typeface="Calibri" panose="020F0502020204030204"/>
                          <a:ea typeface="微软雅黑" panose="020B0503020204020204" charset="-122"/>
                          <a:cs typeface="Arial" panose="020B0604020202020204"/>
                        </a:rPr>
                        <a:t>·</a:t>
                      </a:r>
                      <a:r>
                        <a:rPr lang="zh-CN" altLang="en-US" sz="1050" kern="1200" dirty="0" smtClean="0">
                          <a:solidFill>
                            <a:srgbClr val="000000"/>
                          </a:solidFill>
                          <a:effectLst/>
                          <a:latin typeface="Calibri" panose="020F0502020204030204"/>
                          <a:ea typeface="微软雅黑" panose="020B0503020204020204" charset="-122"/>
                          <a:cs typeface="Arial" panose="020B0604020202020204"/>
                        </a:rPr>
                        <a:t>湿气论</a:t>
                      </a:r>
                      <a:r>
                        <a:rPr lang="en-US" altLang="zh-CN" sz="1050" kern="1200" dirty="0" smtClean="0">
                          <a:solidFill>
                            <a:srgbClr val="000000"/>
                          </a:solidFill>
                          <a:effectLst/>
                          <a:latin typeface="Calibri" panose="020F0502020204030204"/>
                          <a:ea typeface="微软雅黑" panose="020B0503020204020204" charset="-122"/>
                          <a:cs typeface="Arial" panose="020B0604020202020204"/>
                        </a:rPr>
                        <a:t>》</a:t>
                      </a:r>
                      <a:r>
                        <a:rPr lang="zh-CN" altLang="en-US" sz="1050" kern="1200" dirty="0" smtClean="0">
                          <a:solidFill>
                            <a:srgbClr val="000000"/>
                          </a:solidFill>
                          <a:effectLst/>
                          <a:latin typeface="Calibri" panose="020F0502020204030204"/>
                          <a:ea typeface="微软雅黑" panose="020B0503020204020204" charset="-122"/>
                          <a:cs typeface="Arial" panose="020B0604020202020204"/>
                        </a:rPr>
                        <a:t>清</a:t>
                      </a:r>
                      <a:r>
                        <a:rPr lang="en-US" altLang="zh-CN" sz="1050" kern="1200" dirty="0" smtClean="0">
                          <a:solidFill>
                            <a:srgbClr val="000000"/>
                          </a:solidFill>
                          <a:effectLst/>
                          <a:latin typeface="Calibri" panose="020F0502020204030204"/>
                          <a:ea typeface="微软雅黑" panose="020B0503020204020204" charset="-122"/>
                          <a:cs typeface="Arial" panose="020B0604020202020204"/>
                        </a:rPr>
                        <a:t>·</a:t>
                      </a:r>
                      <a:r>
                        <a:rPr lang="zh-CN" altLang="en-US" sz="1050" kern="1200" dirty="0" smtClean="0">
                          <a:solidFill>
                            <a:srgbClr val="000000"/>
                          </a:solidFill>
                          <a:effectLst/>
                          <a:latin typeface="Calibri" panose="020F0502020204030204"/>
                          <a:ea typeface="微软雅黑" panose="020B0503020204020204" charset="-122"/>
                          <a:cs typeface="Arial" panose="020B0604020202020204"/>
                        </a:rPr>
                        <a:t>石寿堂</a:t>
                      </a:r>
                      <a:endParaRPr lang="zh-CN" altLang="en-US" sz="1050" kern="1200" dirty="0" smtClean="0">
                        <a:solidFill>
                          <a:srgbClr val="000000"/>
                        </a:solidFill>
                        <a:effectLst/>
                        <a:latin typeface="Calibri" panose="020F0502020204030204"/>
                        <a:ea typeface="微软雅黑" panose="020B0503020204020204" charset="-122"/>
                        <a:cs typeface="Arial" panose="020B0604020202020204"/>
                      </a:endParaRP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r>
            </a:tbl>
          </a:graphicData>
        </a:graphic>
      </p:graphicFrame>
      <p:graphicFrame>
        <p:nvGraphicFramePr>
          <p:cNvPr id="9" name="表格 8"/>
          <p:cNvGraphicFramePr>
            <a:graphicFrameLocks noGrp="1"/>
          </p:cNvGraphicFramePr>
          <p:nvPr/>
        </p:nvGraphicFramePr>
        <p:xfrm>
          <a:off x="7099453" y="3965956"/>
          <a:ext cx="4766516" cy="2251455"/>
        </p:xfrm>
        <a:graphic>
          <a:graphicData uri="http://schemas.openxmlformats.org/drawingml/2006/table">
            <a:tbl>
              <a:tblPr firstRow="1" firstCol="1" bandRow="1"/>
              <a:tblGrid>
                <a:gridCol w="566709"/>
                <a:gridCol w="1722474"/>
                <a:gridCol w="2477333"/>
              </a:tblGrid>
              <a:tr h="327848">
                <a:tc>
                  <a:txBody>
                    <a:bodyPr/>
                    <a:lstStyle/>
                    <a:p>
                      <a:pPr algn="ctr">
                        <a:lnSpc>
                          <a:spcPct val="100000"/>
                        </a:lnSpc>
                        <a:spcBef>
                          <a:spcPts val="300"/>
                        </a:spcBef>
                        <a:spcAft>
                          <a:spcPts val="300"/>
                        </a:spcAft>
                      </a:pPr>
                      <a:r>
                        <a:rPr lang="zh-CN" sz="1050" b="1" kern="1200" dirty="0">
                          <a:solidFill>
                            <a:srgbClr val="000000"/>
                          </a:solidFill>
                          <a:effectLst/>
                          <a:latin typeface="Calibri" panose="020F0502020204030204"/>
                          <a:ea typeface="微软雅黑" panose="020B0503020204020204" charset="-122"/>
                          <a:cs typeface="Arial" panose="020B0604020202020204"/>
                        </a:rPr>
                        <a:t>君药</a:t>
                      </a:r>
                      <a:endParaRPr lang="zh-CN" sz="1050" kern="100" dirty="0">
                        <a:effectLst/>
                        <a:latin typeface="Calibri" panose="020F0502020204030204"/>
                        <a:ea typeface="宋体" panose="02010600030101010101" pitchFamily="2" charset="-122"/>
                        <a:cs typeface="Times New Roman" panose="02020603050405020304"/>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60000"/>
                        <a:lumOff val="40000"/>
                      </a:schemeClr>
                    </a:solidFill>
                  </a:tcPr>
                </a:tc>
                <a:tc>
                  <a:txBody>
                    <a:bodyPr/>
                    <a:lstStyle/>
                    <a:p>
                      <a:pPr algn="ctr">
                        <a:lnSpc>
                          <a:spcPct val="100000"/>
                        </a:lnSpc>
                        <a:spcBef>
                          <a:spcPts val="300"/>
                        </a:spcBef>
                        <a:spcAft>
                          <a:spcPts val="300"/>
                        </a:spcAft>
                      </a:pPr>
                      <a:r>
                        <a:rPr lang="zh-CN" sz="1050" kern="1200" dirty="0">
                          <a:solidFill>
                            <a:srgbClr val="000000"/>
                          </a:solidFill>
                          <a:effectLst/>
                          <a:latin typeface="Calibri" panose="020F0502020204030204"/>
                          <a:ea typeface="微软雅黑" panose="020B0503020204020204" charset="-122"/>
                          <a:cs typeface="Arial" panose="020B0604020202020204"/>
                        </a:rPr>
                        <a:t>厚朴、焦槟榔、煨草果</a:t>
                      </a:r>
                      <a:endParaRPr lang="zh-CN" sz="1050" kern="100" dirty="0">
                        <a:effectLst/>
                        <a:latin typeface="Calibri" panose="020F0502020204030204"/>
                        <a:ea typeface="宋体" panose="02010600030101010101" pitchFamily="2" charset="-122"/>
                        <a:cs typeface="Times New Roman" panose="02020603050405020304"/>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algn="ctr">
                        <a:lnSpc>
                          <a:spcPct val="100000"/>
                        </a:lnSpc>
                        <a:spcBef>
                          <a:spcPts val="300"/>
                        </a:spcBef>
                        <a:spcAft>
                          <a:spcPts val="300"/>
                        </a:spcAft>
                      </a:pPr>
                      <a:r>
                        <a:rPr lang="zh-CN" sz="1050" kern="1200">
                          <a:solidFill>
                            <a:srgbClr val="000000"/>
                          </a:solidFill>
                          <a:effectLst/>
                          <a:latin typeface="Calibri" panose="020F0502020204030204"/>
                          <a:ea typeface="微软雅黑" panose="020B0503020204020204" charset="-122"/>
                          <a:cs typeface="Arial" panose="020B0604020202020204"/>
                        </a:rPr>
                        <a:t>散寒化湿、避秽化浊、透达膜原</a:t>
                      </a:r>
                      <a:endParaRPr lang="zh-CN" sz="1050" kern="100">
                        <a:effectLst/>
                        <a:latin typeface="Calibri" panose="020F0502020204030204"/>
                        <a:ea typeface="宋体" panose="02010600030101010101" pitchFamily="2" charset="-122"/>
                        <a:cs typeface="Times New Roman" panose="02020603050405020304"/>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r>
              <a:tr h="327848">
                <a:tc rowSpan="4">
                  <a:txBody>
                    <a:bodyPr/>
                    <a:lstStyle/>
                    <a:p>
                      <a:pPr algn="ctr">
                        <a:lnSpc>
                          <a:spcPct val="100000"/>
                        </a:lnSpc>
                        <a:spcBef>
                          <a:spcPts val="300"/>
                        </a:spcBef>
                        <a:spcAft>
                          <a:spcPts val="300"/>
                        </a:spcAft>
                      </a:pPr>
                      <a:r>
                        <a:rPr lang="zh-CN" sz="1050" b="1" kern="1200" dirty="0">
                          <a:solidFill>
                            <a:srgbClr val="000000"/>
                          </a:solidFill>
                          <a:effectLst/>
                          <a:latin typeface="Calibri" panose="020F0502020204030204"/>
                          <a:ea typeface="微软雅黑" panose="020B0503020204020204" charset="-122"/>
                          <a:cs typeface="Arial" panose="020B0604020202020204"/>
                        </a:rPr>
                        <a:t>臣药</a:t>
                      </a:r>
                      <a:endParaRPr lang="zh-CN" sz="1050" kern="100" dirty="0">
                        <a:effectLst/>
                        <a:latin typeface="Calibri" panose="020F0502020204030204"/>
                        <a:ea typeface="宋体" panose="02010600030101010101" pitchFamily="2" charset="-122"/>
                        <a:cs typeface="Times New Roman" panose="02020603050405020304"/>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60000"/>
                        <a:lumOff val="40000"/>
                      </a:schemeClr>
                    </a:solidFill>
                  </a:tcPr>
                </a:tc>
                <a:tc rowSpan="3">
                  <a:txBody>
                    <a:bodyPr/>
                    <a:lstStyle/>
                    <a:p>
                      <a:pPr algn="ctr" fontAlgn="ctr">
                        <a:lnSpc>
                          <a:spcPct val="100000"/>
                        </a:lnSpc>
                        <a:spcBef>
                          <a:spcPts val="300"/>
                        </a:spcBef>
                        <a:spcAft>
                          <a:spcPts val="300"/>
                        </a:spcAft>
                      </a:pPr>
                      <a:r>
                        <a:rPr lang="zh-CN" sz="1050" kern="1200" dirty="0">
                          <a:solidFill>
                            <a:srgbClr val="000000"/>
                          </a:solidFill>
                          <a:effectLst/>
                          <a:latin typeface="Calibri" panose="020F0502020204030204"/>
                          <a:ea typeface="微软雅黑" panose="020B0503020204020204" charset="-122"/>
                          <a:cs typeface="Arial" panose="020B0604020202020204"/>
                        </a:rPr>
                        <a:t>麻黄、苦杏仁、羌活、生姜、广霍香、佩兰、苍术、白术、茯苓、焦三仙</a:t>
                      </a:r>
                      <a:endParaRPr lang="zh-CN" sz="1050" kern="100" dirty="0">
                        <a:effectLst/>
                        <a:latin typeface="Calibri" panose="020F0502020204030204"/>
                        <a:ea typeface="宋体" panose="02010600030101010101" pitchFamily="2" charset="-122"/>
                        <a:cs typeface="Times New Roman" panose="02020603050405020304"/>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algn="ctr">
                        <a:lnSpc>
                          <a:spcPct val="100000"/>
                        </a:lnSpc>
                        <a:spcBef>
                          <a:spcPts val="0"/>
                        </a:spcBef>
                        <a:spcAft>
                          <a:spcPts val="0"/>
                        </a:spcAft>
                      </a:pPr>
                      <a:r>
                        <a:rPr lang="zh-CN" sz="1050" kern="1200" dirty="0">
                          <a:solidFill>
                            <a:srgbClr val="000000"/>
                          </a:solidFill>
                          <a:effectLst/>
                          <a:latin typeface="Calibri" panose="020F0502020204030204"/>
                          <a:ea typeface="微软雅黑" panose="020B0503020204020204" charset="-122"/>
                          <a:cs typeface="Arial" panose="020B0604020202020204"/>
                        </a:rPr>
                        <a:t>麻黄、苦杏仁、羌活、生姜相配伍</a:t>
                      </a:r>
                      <a:r>
                        <a:rPr lang="zh-CN" sz="1050" kern="1200" dirty="0" smtClean="0">
                          <a:solidFill>
                            <a:srgbClr val="000000"/>
                          </a:solidFill>
                          <a:effectLst/>
                          <a:latin typeface="Calibri" panose="020F0502020204030204"/>
                          <a:ea typeface="微软雅黑" panose="020B0503020204020204" charset="-122"/>
                          <a:cs typeface="Arial" panose="020B0604020202020204"/>
                        </a:rPr>
                        <a:t>，</a:t>
                      </a:r>
                      <a:endParaRPr lang="en-US" altLang="zh-CN" sz="1050" kern="1200" dirty="0" smtClean="0">
                        <a:solidFill>
                          <a:srgbClr val="000000"/>
                        </a:solidFill>
                        <a:effectLst/>
                        <a:latin typeface="Calibri" panose="020F0502020204030204"/>
                        <a:ea typeface="微软雅黑" panose="020B0503020204020204" charset="-122"/>
                        <a:cs typeface="Arial" panose="020B0604020202020204"/>
                      </a:endParaRPr>
                    </a:p>
                    <a:p>
                      <a:pPr algn="ctr">
                        <a:lnSpc>
                          <a:spcPct val="100000"/>
                        </a:lnSpc>
                        <a:spcBef>
                          <a:spcPts val="0"/>
                        </a:spcBef>
                        <a:spcAft>
                          <a:spcPts val="0"/>
                        </a:spcAft>
                      </a:pPr>
                      <a:r>
                        <a:rPr lang="zh-CN" sz="1050" kern="1200" dirty="0" smtClean="0">
                          <a:solidFill>
                            <a:srgbClr val="000000"/>
                          </a:solidFill>
                          <a:effectLst/>
                          <a:latin typeface="Calibri" panose="020F0502020204030204"/>
                          <a:ea typeface="微软雅黑" panose="020B0503020204020204" charset="-122"/>
                          <a:cs typeface="Arial" panose="020B0604020202020204"/>
                        </a:rPr>
                        <a:t>功</a:t>
                      </a:r>
                      <a:r>
                        <a:rPr lang="zh-CN" sz="1050" kern="1200" dirty="0">
                          <a:solidFill>
                            <a:srgbClr val="000000"/>
                          </a:solidFill>
                          <a:effectLst/>
                          <a:latin typeface="Calibri" panose="020F0502020204030204"/>
                          <a:ea typeface="微软雅黑" panose="020B0503020204020204" charset="-122"/>
                          <a:cs typeface="Arial" panose="020B0604020202020204"/>
                        </a:rPr>
                        <a:t>在宣肺</a:t>
                      </a:r>
                      <a:r>
                        <a:rPr lang="zh-CN" sz="1050" kern="1200" dirty="0" smtClean="0">
                          <a:solidFill>
                            <a:srgbClr val="000000"/>
                          </a:solidFill>
                          <a:effectLst/>
                          <a:latin typeface="Calibri" panose="020F0502020204030204"/>
                          <a:ea typeface="微软雅黑" panose="020B0503020204020204" charset="-122"/>
                          <a:cs typeface="Arial" panose="020B0604020202020204"/>
                        </a:rPr>
                        <a:t>散寒</a:t>
                      </a:r>
                      <a:endParaRPr lang="zh-CN" sz="1050" kern="100" dirty="0">
                        <a:effectLst/>
                        <a:latin typeface="Calibri" panose="020F0502020204030204"/>
                        <a:ea typeface="宋体" panose="02010600030101010101" pitchFamily="2" charset="-122"/>
                        <a:cs typeface="Times New Roman" panose="02020603050405020304"/>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r>
              <a:tr h="327848">
                <a:tc vMerge="1">
                  <a:tcPr/>
                </a:tc>
                <a:tc vMerge="1">
                  <a:tcPr/>
                </a:tc>
                <a:tc>
                  <a:txBody>
                    <a:bodyPr/>
                    <a:lstStyle/>
                    <a:p>
                      <a:pPr algn="ctr">
                        <a:lnSpc>
                          <a:spcPct val="100000"/>
                        </a:lnSpc>
                        <a:spcBef>
                          <a:spcPts val="0"/>
                        </a:spcBef>
                        <a:spcAft>
                          <a:spcPts val="0"/>
                        </a:spcAft>
                      </a:pPr>
                      <a:r>
                        <a:rPr lang="zh-CN" sz="1050" kern="1200" dirty="0">
                          <a:solidFill>
                            <a:srgbClr val="000000"/>
                          </a:solidFill>
                          <a:effectLst/>
                          <a:latin typeface="Calibri" panose="020F0502020204030204"/>
                          <a:ea typeface="微软雅黑" panose="020B0503020204020204" charset="-122"/>
                          <a:cs typeface="Arial" panose="020B0604020202020204"/>
                        </a:rPr>
                        <a:t>广霍香、佩兰、苍术、白术、茯苓相配</a:t>
                      </a:r>
                      <a:r>
                        <a:rPr lang="zh-CN" sz="1050" kern="1200" dirty="0" smtClean="0">
                          <a:solidFill>
                            <a:srgbClr val="000000"/>
                          </a:solidFill>
                          <a:effectLst/>
                          <a:latin typeface="Calibri" panose="020F0502020204030204"/>
                          <a:ea typeface="微软雅黑" panose="020B0503020204020204" charset="-122"/>
                          <a:cs typeface="Arial" panose="020B0604020202020204"/>
                        </a:rPr>
                        <a:t>，</a:t>
                      </a:r>
                      <a:endParaRPr lang="en-US" altLang="zh-CN" sz="1050" kern="1200" dirty="0" smtClean="0">
                        <a:solidFill>
                          <a:srgbClr val="000000"/>
                        </a:solidFill>
                        <a:effectLst/>
                        <a:latin typeface="Calibri" panose="020F0502020204030204"/>
                        <a:ea typeface="微软雅黑" panose="020B0503020204020204" charset="-122"/>
                        <a:cs typeface="Arial" panose="020B0604020202020204"/>
                      </a:endParaRPr>
                    </a:p>
                    <a:p>
                      <a:pPr algn="ctr">
                        <a:lnSpc>
                          <a:spcPct val="100000"/>
                        </a:lnSpc>
                        <a:spcBef>
                          <a:spcPts val="0"/>
                        </a:spcBef>
                        <a:spcAft>
                          <a:spcPts val="0"/>
                        </a:spcAft>
                      </a:pPr>
                      <a:r>
                        <a:rPr lang="zh-CN" sz="1050" kern="1200" dirty="0" smtClean="0">
                          <a:solidFill>
                            <a:srgbClr val="000000"/>
                          </a:solidFill>
                          <a:effectLst/>
                          <a:latin typeface="Calibri" panose="020F0502020204030204"/>
                          <a:ea typeface="微软雅黑" panose="020B0503020204020204" charset="-122"/>
                          <a:cs typeface="Arial" panose="020B0604020202020204"/>
                        </a:rPr>
                        <a:t>功</a:t>
                      </a:r>
                      <a:r>
                        <a:rPr lang="zh-CN" sz="1050" kern="1200" dirty="0">
                          <a:solidFill>
                            <a:srgbClr val="000000"/>
                          </a:solidFill>
                          <a:effectLst/>
                          <a:latin typeface="Calibri" panose="020F0502020204030204"/>
                          <a:ea typeface="微软雅黑" panose="020B0503020204020204" charset="-122"/>
                          <a:cs typeface="Arial" panose="020B0604020202020204"/>
                        </a:rPr>
                        <a:t>在健脾祛</a:t>
                      </a:r>
                      <a:r>
                        <a:rPr lang="zh-CN" sz="1050" kern="1200" dirty="0" smtClean="0">
                          <a:solidFill>
                            <a:srgbClr val="000000"/>
                          </a:solidFill>
                          <a:effectLst/>
                          <a:latin typeface="Calibri" panose="020F0502020204030204"/>
                          <a:ea typeface="微软雅黑" panose="020B0503020204020204" charset="-122"/>
                          <a:cs typeface="Arial" panose="020B0604020202020204"/>
                        </a:rPr>
                        <a:t>湿</a:t>
                      </a:r>
                      <a:endParaRPr lang="zh-CN" sz="1050" kern="100" dirty="0">
                        <a:effectLst/>
                        <a:latin typeface="Calibri" panose="020F0502020204030204"/>
                        <a:ea typeface="宋体" panose="02010600030101010101" pitchFamily="2" charset="-122"/>
                        <a:cs typeface="Times New Roman" panose="02020603050405020304"/>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r>
              <a:tr h="327848">
                <a:tc vMerge="1">
                  <a:tcPr/>
                </a:tc>
                <a:tc vMerge="1">
                  <a:tcPr/>
                </a:tc>
                <a:tc>
                  <a:txBody>
                    <a:bodyPr/>
                    <a:lstStyle/>
                    <a:p>
                      <a:pPr algn="ctr">
                        <a:lnSpc>
                          <a:spcPct val="100000"/>
                        </a:lnSpc>
                        <a:spcBef>
                          <a:spcPts val="300"/>
                        </a:spcBef>
                        <a:spcAft>
                          <a:spcPts val="300"/>
                        </a:spcAft>
                      </a:pPr>
                      <a:r>
                        <a:rPr lang="zh-CN" sz="1050" kern="1200" dirty="0">
                          <a:solidFill>
                            <a:srgbClr val="000000"/>
                          </a:solidFill>
                          <a:effectLst/>
                          <a:latin typeface="Calibri" panose="020F0502020204030204"/>
                          <a:ea typeface="微软雅黑" panose="020B0503020204020204" charset="-122"/>
                          <a:cs typeface="Arial" panose="020B0604020202020204"/>
                        </a:rPr>
                        <a:t>焦三仙、生姜相配，功在消食</a:t>
                      </a:r>
                      <a:r>
                        <a:rPr lang="zh-CN" sz="1050" kern="1200" dirty="0" smtClean="0">
                          <a:solidFill>
                            <a:srgbClr val="000000"/>
                          </a:solidFill>
                          <a:effectLst/>
                          <a:latin typeface="Calibri" panose="020F0502020204030204"/>
                          <a:ea typeface="微软雅黑" panose="020B0503020204020204" charset="-122"/>
                          <a:cs typeface="Arial" panose="020B0604020202020204"/>
                        </a:rPr>
                        <a:t>和中</a:t>
                      </a:r>
                      <a:endParaRPr lang="zh-CN" sz="1050" kern="100" dirty="0">
                        <a:effectLst/>
                        <a:latin typeface="Calibri" panose="020F0502020204030204"/>
                        <a:ea typeface="宋体" panose="02010600030101010101" pitchFamily="2" charset="-122"/>
                        <a:cs typeface="Times New Roman" panose="02020603050405020304"/>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r>
              <a:tr h="327848">
                <a:tc vMerge="1">
                  <a:tcPr/>
                </a:tc>
                <a:tc gridSpan="2">
                  <a:txBody>
                    <a:bodyPr/>
                    <a:lstStyle/>
                    <a:p>
                      <a:pPr algn="ctr">
                        <a:lnSpc>
                          <a:spcPct val="100000"/>
                        </a:lnSpc>
                        <a:spcBef>
                          <a:spcPts val="300"/>
                        </a:spcBef>
                        <a:spcAft>
                          <a:spcPts val="300"/>
                        </a:spcAft>
                      </a:pPr>
                      <a:r>
                        <a:rPr lang="zh-CN" sz="1050" kern="1200" dirty="0">
                          <a:solidFill>
                            <a:srgbClr val="000000"/>
                          </a:solidFill>
                          <a:effectLst/>
                          <a:latin typeface="Calibri" panose="020F0502020204030204"/>
                          <a:ea typeface="微软雅黑" panose="020B0503020204020204" charset="-122"/>
                          <a:cs typeface="Arial" panose="020B0604020202020204"/>
                        </a:rPr>
                        <a:t>多药相伍，助君药恢复肌表、肺及脾胃之功能，并除寒湿和戾气</a:t>
                      </a:r>
                      <a:endParaRPr lang="zh-CN" sz="1050" kern="100" dirty="0">
                        <a:effectLst/>
                        <a:latin typeface="Calibri" panose="020F0502020204030204"/>
                        <a:ea typeface="宋体" panose="02010600030101010101" pitchFamily="2" charset="-122"/>
                        <a:cs typeface="Times New Roman" panose="02020603050405020304"/>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hMerge="1">
                  <a:tcPr/>
                </a:tc>
              </a:tr>
              <a:tr h="327848">
                <a:tc>
                  <a:txBody>
                    <a:bodyPr/>
                    <a:lstStyle/>
                    <a:p>
                      <a:pPr algn="ctr">
                        <a:lnSpc>
                          <a:spcPct val="100000"/>
                        </a:lnSpc>
                        <a:spcBef>
                          <a:spcPts val="300"/>
                        </a:spcBef>
                        <a:spcAft>
                          <a:spcPts val="300"/>
                        </a:spcAft>
                      </a:pPr>
                      <a:r>
                        <a:rPr lang="zh-CN" sz="1050" b="1" kern="1200" dirty="0">
                          <a:solidFill>
                            <a:srgbClr val="000000"/>
                          </a:solidFill>
                          <a:effectLst/>
                          <a:latin typeface="Calibri" panose="020F0502020204030204"/>
                          <a:ea typeface="微软雅黑" panose="020B0503020204020204" charset="-122"/>
                          <a:cs typeface="Arial" panose="020B0604020202020204"/>
                        </a:rPr>
                        <a:t>佐药</a:t>
                      </a:r>
                      <a:endParaRPr lang="zh-CN" sz="1050" kern="100" dirty="0">
                        <a:effectLst/>
                        <a:latin typeface="Calibri" panose="020F0502020204030204"/>
                        <a:ea typeface="宋体" panose="02010600030101010101" pitchFamily="2" charset="-122"/>
                        <a:cs typeface="Times New Roman" panose="02020603050405020304"/>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60000"/>
                        <a:lumOff val="40000"/>
                      </a:schemeClr>
                    </a:solidFill>
                  </a:tcPr>
                </a:tc>
                <a:tc>
                  <a:txBody>
                    <a:bodyPr/>
                    <a:lstStyle/>
                    <a:p>
                      <a:pPr algn="ctr">
                        <a:lnSpc>
                          <a:spcPct val="100000"/>
                        </a:lnSpc>
                        <a:spcBef>
                          <a:spcPts val="300"/>
                        </a:spcBef>
                        <a:spcAft>
                          <a:spcPts val="300"/>
                        </a:spcAft>
                      </a:pPr>
                      <a:r>
                        <a:rPr lang="zh-CN" sz="1050" kern="1200" dirty="0">
                          <a:solidFill>
                            <a:srgbClr val="000000"/>
                          </a:solidFill>
                          <a:effectLst/>
                          <a:latin typeface="Calibri" panose="020F0502020204030204"/>
                          <a:ea typeface="微软雅黑" panose="020B0503020204020204" charset="-122"/>
                          <a:cs typeface="Arial" panose="020B0604020202020204"/>
                        </a:rPr>
                        <a:t>棉马贯众、徐长卿、地龙</a:t>
                      </a:r>
                      <a:endParaRPr lang="zh-CN" sz="1050" kern="100" dirty="0">
                        <a:effectLst/>
                        <a:latin typeface="Calibri" panose="020F0502020204030204"/>
                        <a:ea typeface="宋体" panose="02010600030101010101" pitchFamily="2" charset="-122"/>
                        <a:cs typeface="Times New Roman" panose="02020603050405020304"/>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algn="ctr">
                        <a:lnSpc>
                          <a:spcPct val="100000"/>
                        </a:lnSpc>
                        <a:spcBef>
                          <a:spcPts val="300"/>
                        </a:spcBef>
                        <a:spcAft>
                          <a:spcPts val="300"/>
                        </a:spcAft>
                      </a:pPr>
                      <a:r>
                        <a:rPr lang="zh-CN" sz="1050" kern="1200" dirty="0">
                          <a:solidFill>
                            <a:srgbClr val="000000"/>
                          </a:solidFill>
                          <a:effectLst/>
                          <a:latin typeface="Calibri" panose="020F0502020204030204"/>
                          <a:ea typeface="微软雅黑" panose="020B0503020204020204" charset="-122"/>
                          <a:cs typeface="Arial" panose="020B0604020202020204"/>
                        </a:rPr>
                        <a:t>具有解毒、活血、通络之功</a:t>
                      </a:r>
                      <a:endParaRPr lang="zh-CN" sz="1050" kern="100" dirty="0">
                        <a:effectLst/>
                        <a:latin typeface="Calibri" panose="020F0502020204030204"/>
                        <a:ea typeface="宋体" panose="02010600030101010101" pitchFamily="2" charset="-122"/>
                        <a:cs typeface="Times New Roman" panose="02020603050405020304"/>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r>
              <a:tr h="284367">
                <a:tc>
                  <a:txBody>
                    <a:bodyPr/>
                    <a:lstStyle/>
                    <a:p>
                      <a:pPr algn="ctr">
                        <a:lnSpc>
                          <a:spcPct val="100000"/>
                        </a:lnSpc>
                        <a:spcBef>
                          <a:spcPts val="300"/>
                        </a:spcBef>
                        <a:spcAft>
                          <a:spcPts val="300"/>
                        </a:spcAft>
                      </a:pPr>
                      <a:r>
                        <a:rPr lang="zh-CN" sz="1050" b="1" kern="1200" dirty="0">
                          <a:solidFill>
                            <a:srgbClr val="000000"/>
                          </a:solidFill>
                          <a:effectLst/>
                          <a:latin typeface="Calibri" panose="020F0502020204030204"/>
                          <a:ea typeface="微软雅黑" panose="020B0503020204020204" charset="-122"/>
                          <a:cs typeface="Arial" panose="020B0604020202020204"/>
                        </a:rPr>
                        <a:t>使药</a:t>
                      </a:r>
                      <a:endParaRPr lang="zh-CN" sz="1050" kern="100" dirty="0">
                        <a:effectLst/>
                        <a:latin typeface="Calibri" panose="020F0502020204030204"/>
                        <a:ea typeface="宋体" panose="02010600030101010101" pitchFamily="2" charset="-122"/>
                        <a:cs typeface="Times New Roman" panose="02020603050405020304"/>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60000"/>
                        <a:lumOff val="40000"/>
                      </a:schemeClr>
                    </a:solidFill>
                  </a:tcPr>
                </a:tc>
                <a:tc>
                  <a:txBody>
                    <a:bodyPr/>
                    <a:lstStyle/>
                    <a:p>
                      <a:pPr algn="ctr">
                        <a:lnSpc>
                          <a:spcPct val="100000"/>
                        </a:lnSpc>
                        <a:spcBef>
                          <a:spcPts val="300"/>
                        </a:spcBef>
                        <a:spcAft>
                          <a:spcPts val="300"/>
                        </a:spcAft>
                      </a:pPr>
                      <a:r>
                        <a:rPr lang="zh-CN" sz="1050" kern="1200">
                          <a:solidFill>
                            <a:srgbClr val="000000"/>
                          </a:solidFill>
                          <a:effectLst/>
                          <a:latin typeface="Calibri" panose="020F0502020204030204"/>
                          <a:ea typeface="微软雅黑" panose="020B0503020204020204" charset="-122"/>
                          <a:cs typeface="Arial" panose="020B0604020202020204"/>
                        </a:rPr>
                        <a:t>石膏、葶苈子</a:t>
                      </a:r>
                      <a:endParaRPr lang="zh-CN" sz="1050" kern="100">
                        <a:effectLst/>
                        <a:latin typeface="Calibri" panose="020F0502020204030204"/>
                        <a:ea typeface="宋体" panose="02010600030101010101" pitchFamily="2" charset="-122"/>
                        <a:cs typeface="Times New Roman" panose="02020603050405020304"/>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algn="ctr">
                        <a:lnSpc>
                          <a:spcPct val="100000"/>
                        </a:lnSpc>
                        <a:spcBef>
                          <a:spcPts val="300"/>
                        </a:spcBef>
                        <a:spcAft>
                          <a:spcPts val="300"/>
                        </a:spcAft>
                      </a:pPr>
                      <a:r>
                        <a:rPr lang="zh-CN" sz="1050" kern="1200" dirty="0">
                          <a:solidFill>
                            <a:srgbClr val="000000"/>
                          </a:solidFill>
                          <a:effectLst/>
                          <a:latin typeface="Calibri" panose="020F0502020204030204"/>
                          <a:ea typeface="微软雅黑" panose="020B0503020204020204" charset="-122"/>
                          <a:cs typeface="Arial" panose="020B0604020202020204"/>
                        </a:rPr>
                        <a:t>可清热泻肺平喘，利水消肿</a:t>
                      </a:r>
                      <a:endParaRPr lang="zh-CN" sz="1050" kern="100" dirty="0">
                        <a:effectLst/>
                        <a:latin typeface="Calibri" panose="020F0502020204030204"/>
                        <a:ea typeface="宋体" panose="02010600030101010101" pitchFamily="2" charset="-122"/>
                        <a:cs typeface="Times New Roman" panose="02020603050405020304"/>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r>
            </a:tbl>
          </a:graphicData>
        </a:graphic>
      </p:graphicFrame>
    </p:spTree>
  </p:cSld>
  <p:clrMapOvr>
    <a:masterClrMapping/>
  </p:clrMapOvr>
  <mc:AlternateContent xmlns:mc="http://schemas.openxmlformats.org/markup-compatibility/2006">
    <mc:Choice xmlns:p14="http://schemas.microsoft.com/office/powerpoint/2010/main" Requires="p14">
      <p:transition spd="med" p14:dur="700"/>
    </mc:Choice>
    <mc:Fallback>
      <p:transition spd="med"/>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0" y="-68096"/>
            <a:ext cx="12192000" cy="6858000"/>
          </a:xfrm>
          <a:prstGeom prst="rect">
            <a:avLst/>
          </a:prstGeom>
          <a:blipFill dpi="0" rotWithShape="1">
            <a:blip r:embed="rId1">
              <a:extLst>
                <a:ext uri="{28A0092B-C50C-407E-A947-70E740481C1C}">
                  <a14:useLocalDpi xmlns:a14="http://schemas.microsoft.com/office/drawing/2010/main" val="0"/>
                </a:ext>
              </a:extLst>
            </a:blip>
            <a:srcRect/>
            <a:stretch>
              <a:fillRect/>
            </a:stretch>
          </a:blip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n-ea"/>
            </a:endParaRPr>
          </a:p>
        </p:txBody>
      </p:sp>
      <p:sp>
        <p:nvSpPr>
          <p:cNvPr id="2" name="矩形 1"/>
          <p:cNvSpPr/>
          <p:nvPr/>
        </p:nvSpPr>
        <p:spPr>
          <a:xfrm>
            <a:off x="3324" y="-126540"/>
            <a:ext cx="12220575" cy="6969760"/>
          </a:xfrm>
          <a:prstGeom prst="rect">
            <a:avLst/>
          </a:prstGeom>
          <a:solidFill>
            <a:schemeClr val="bg1">
              <a:alpha val="90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1" dirty="0">
              <a:latin typeface="+mn-ea"/>
            </a:endParaRPr>
          </a:p>
        </p:txBody>
      </p:sp>
      <p:sp>
        <p:nvSpPr>
          <p:cNvPr id="19" name="矩形 18"/>
          <p:cNvSpPr/>
          <p:nvPr/>
        </p:nvSpPr>
        <p:spPr>
          <a:xfrm>
            <a:off x="0" y="0"/>
            <a:ext cx="342900" cy="1280160"/>
          </a:xfrm>
          <a:prstGeom prst="rect">
            <a:avLst/>
          </a:prstGeom>
          <a:solidFill>
            <a:srgbClr val="51B4E9"/>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n-ea"/>
            </a:endParaRPr>
          </a:p>
        </p:txBody>
      </p:sp>
      <p:sp>
        <p:nvSpPr>
          <p:cNvPr id="33" name="文本框 32"/>
          <p:cNvSpPr txBox="1"/>
          <p:nvPr/>
        </p:nvSpPr>
        <p:spPr>
          <a:xfrm>
            <a:off x="982215" y="1585044"/>
            <a:ext cx="1071245" cy="768350"/>
          </a:xfrm>
          <a:prstGeom prst="rect">
            <a:avLst/>
          </a:prstGeom>
          <a:noFill/>
        </p:spPr>
        <p:txBody>
          <a:bodyPr wrap="square" rtlCol="0">
            <a:spAutoFit/>
          </a:bodyPr>
          <a:lstStyle/>
          <a:p>
            <a:pPr algn="ctr"/>
            <a:r>
              <a:rPr lang="zh-CN" altLang="en-US" sz="4400" dirty="0">
                <a:solidFill>
                  <a:srgbClr val="002060"/>
                </a:solidFill>
                <a:latin typeface="+mn-ea"/>
              </a:rPr>
              <a:t>（</a:t>
            </a:r>
            <a:r>
              <a:rPr lang="en-US" altLang="zh-CN" sz="4400" dirty="0">
                <a:solidFill>
                  <a:srgbClr val="002060"/>
                </a:solidFill>
                <a:latin typeface="+mn-ea"/>
              </a:rPr>
              <a:t>1</a:t>
            </a:r>
            <a:r>
              <a:rPr lang="zh-CN" altLang="en-US" sz="4400" dirty="0">
                <a:solidFill>
                  <a:srgbClr val="002060"/>
                </a:solidFill>
                <a:latin typeface="+mn-ea"/>
              </a:rPr>
              <a:t>）</a:t>
            </a:r>
            <a:endParaRPr lang="zh-CN" altLang="en-US" sz="4400" dirty="0">
              <a:solidFill>
                <a:srgbClr val="002060"/>
              </a:solidFill>
              <a:latin typeface="+mn-ea"/>
            </a:endParaRPr>
          </a:p>
        </p:txBody>
      </p:sp>
      <p:sp>
        <p:nvSpPr>
          <p:cNvPr id="39" name="文本框 38"/>
          <p:cNvSpPr txBox="1"/>
          <p:nvPr/>
        </p:nvSpPr>
        <p:spPr>
          <a:xfrm>
            <a:off x="974271" y="3880083"/>
            <a:ext cx="1129665" cy="768350"/>
          </a:xfrm>
          <a:prstGeom prst="rect">
            <a:avLst/>
          </a:prstGeom>
          <a:noFill/>
        </p:spPr>
        <p:txBody>
          <a:bodyPr wrap="square" rtlCol="0">
            <a:spAutoFit/>
          </a:bodyPr>
          <a:lstStyle/>
          <a:p>
            <a:pPr algn="ctr"/>
            <a:r>
              <a:rPr lang="zh-CN" altLang="en-US" sz="4400" dirty="0">
                <a:solidFill>
                  <a:srgbClr val="002060"/>
                </a:solidFill>
                <a:latin typeface="+mn-ea"/>
              </a:rPr>
              <a:t>（</a:t>
            </a:r>
            <a:r>
              <a:rPr lang="en-US" altLang="zh-CN" sz="4400" dirty="0">
                <a:solidFill>
                  <a:srgbClr val="002060"/>
                </a:solidFill>
                <a:latin typeface="+mn-ea"/>
              </a:rPr>
              <a:t>2</a:t>
            </a:r>
            <a:r>
              <a:rPr lang="zh-CN" altLang="en-US" sz="4400" dirty="0">
                <a:solidFill>
                  <a:srgbClr val="002060"/>
                </a:solidFill>
                <a:latin typeface="+mn-ea"/>
              </a:rPr>
              <a:t>）</a:t>
            </a:r>
            <a:endParaRPr lang="zh-CN" altLang="en-US" sz="4400" dirty="0">
              <a:solidFill>
                <a:srgbClr val="002060"/>
              </a:solidFill>
              <a:latin typeface="+mn-ea"/>
            </a:endParaRPr>
          </a:p>
        </p:txBody>
      </p:sp>
      <p:sp>
        <p:nvSpPr>
          <p:cNvPr id="40" name="矩形 39"/>
          <p:cNvSpPr/>
          <p:nvPr/>
        </p:nvSpPr>
        <p:spPr>
          <a:xfrm>
            <a:off x="556895" y="4593188"/>
            <a:ext cx="1919605" cy="134620"/>
          </a:xfrm>
          <a:prstGeom prst="rect">
            <a:avLst/>
          </a:prstGeom>
          <a:solidFill>
            <a:srgbClr val="51B4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002060"/>
              </a:solidFill>
              <a:latin typeface="+mn-ea"/>
            </a:endParaRPr>
          </a:p>
        </p:txBody>
      </p:sp>
      <p:sp>
        <p:nvSpPr>
          <p:cNvPr id="57" name="文本框 56"/>
          <p:cNvSpPr txBox="1"/>
          <p:nvPr/>
        </p:nvSpPr>
        <p:spPr>
          <a:xfrm>
            <a:off x="1003481" y="5299075"/>
            <a:ext cx="1130300" cy="768350"/>
          </a:xfrm>
          <a:prstGeom prst="rect">
            <a:avLst/>
          </a:prstGeom>
          <a:noFill/>
        </p:spPr>
        <p:txBody>
          <a:bodyPr wrap="square" rtlCol="0">
            <a:spAutoFit/>
          </a:bodyPr>
          <a:lstStyle/>
          <a:p>
            <a:pPr algn="ctr"/>
            <a:r>
              <a:rPr lang="zh-CN" altLang="en-US" sz="4400" dirty="0">
                <a:solidFill>
                  <a:srgbClr val="002060"/>
                </a:solidFill>
                <a:latin typeface="+mn-ea"/>
              </a:rPr>
              <a:t>（</a:t>
            </a:r>
            <a:r>
              <a:rPr lang="en-US" altLang="zh-CN" sz="4400" dirty="0">
                <a:solidFill>
                  <a:srgbClr val="002060"/>
                </a:solidFill>
                <a:latin typeface="+mn-ea"/>
              </a:rPr>
              <a:t>3</a:t>
            </a:r>
            <a:r>
              <a:rPr lang="zh-CN" altLang="en-US" sz="4400" dirty="0">
                <a:solidFill>
                  <a:srgbClr val="002060"/>
                </a:solidFill>
                <a:latin typeface="+mn-ea"/>
              </a:rPr>
              <a:t>）</a:t>
            </a:r>
            <a:endParaRPr lang="zh-CN" altLang="en-US" sz="4400" dirty="0">
              <a:solidFill>
                <a:srgbClr val="002060"/>
              </a:solidFill>
              <a:latin typeface="+mn-ea"/>
            </a:endParaRPr>
          </a:p>
        </p:txBody>
      </p:sp>
      <p:sp>
        <p:nvSpPr>
          <p:cNvPr id="61" name="文本框 60"/>
          <p:cNvSpPr txBox="1"/>
          <p:nvPr/>
        </p:nvSpPr>
        <p:spPr>
          <a:xfrm>
            <a:off x="540087" y="2460074"/>
            <a:ext cx="2017395" cy="400110"/>
          </a:xfrm>
          <a:prstGeom prst="rect">
            <a:avLst/>
          </a:prstGeom>
          <a:noFill/>
        </p:spPr>
        <p:txBody>
          <a:bodyPr wrap="square" rtlCol="0">
            <a:spAutoFit/>
          </a:bodyPr>
          <a:lstStyle/>
          <a:p>
            <a:pPr algn="ctr"/>
            <a:r>
              <a:rPr lang="zh-CN" altLang="en-US" sz="2000" dirty="0">
                <a:solidFill>
                  <a:srgbClr val="002060"/>
                </a:solidFill>
                <a:latin typeface="+mn-ea"/>
              </a:rPr>
              <a:t>创新点</a:t>
            </a:r>
            <a:endParaRPr lang="zh-CN" altLang="en-US" sz="2000" dirty="0">
              <a:solidFill>
                <a:srgbClr val="002060"/>
              </a:solidFill>
              <a:latin typeface="+mn-ea"/>
            </a:endParaRPr>
          </a:p>
        </p:txBody>
      </p:sp>
      <p:sp>
        <p:nvSpPr>
          <p:cNvPr id="63" name="文本框 62"/>
          <p:cNvSpPr txBox="1"/>
          <p:nvPr/>
        </p:nvSpPr>
        <p:spPr>
          <a:xfrm>
            <a:off x="531994" y="4791943"/>
            <a:ext cx="2017395" cy="400110"/>
          </a:xfrm>
          <a:prstGeom prst="rect">
            <a:avLst/>
          </a:prstGeom>
          <a:noFill/>
        </p:spPr>
        <p:txBody>
          <a:bodyPr wrap="square" rtlCol="0">
            <a:spAutoFit/>
          </a:bodyPr>
          <a:lstStyle/>
          <a:p>
            <a:pPr algn="ctr"/>
            <a:r>
              <a:rPr lang="zh-CN" altLang="en-US" sz="2000" dirty="0">
                <a:solidFill>
                  <a:srgbClr val="002060"/>
                </a:solidFill>
                <a:latin typeface="+mn-ea"/>
                <a:sym typeface="+mn-ea"/>
              </a:rPr>
              <a:t>优</a:t>
            </a:r>
            <a:r>
              <a:rPr lang="en-US" altLang="zh-CN" sz="2000" dirty="0">
                <a:solidFill>
                  <a:srgbClr val="002060"/>
                </a:solidFill>
                <a:latin typeface="+mn-ea"/>
                <a:sym typeface="+mn-ea"/>
              </a:rPr>
              <a:t>    </a:t>
            </a:r>
            <a:r>
              <a:rPr lang="zh-CN" altLang="en-US" sz="2000" dirty="0">
                <a:solidFill>
                  <a:srgbClr val="002060"/>
                </a:solidFill>
                <a:latin typeface="+mn-ea"/>
                <a:sym typeface="+mn-ea"/>
              </a:rPr>
              <a:t>势</a:t>
            </a:r>
            <a:endParaRPr lang="zh-CN" altLang="en-US" sz="2000" dirty="0">
              <a:solidFill>
                <a:srgbClr val="002060"/>
              </a:solidFill>
              <a:latin typeface="+mn-ea"/>
              <a:sym typeface="+mn-ea"/>
            </a:endParaRPr>
          </a:p>
        </p:txBody>
      </p:sp>
      <p:sp>
        <p:nvSpPr>
          <p:cNvPr id="65" name="文本框 64"/>
          <p:cNvSpPr txBox="1"/>
          <p:nvPr/>
        </p:nvSpPr>
        <p:spPr>
          <a:xfrm>
            <a:off x="626272" y="6226175"/>
            <a:ext cx="1839595" cy="400110"/>
          </a:xfrm>
          <a:prstGeom prst="rect">
            <a:avLst/>
          </a:prstGeom>
          <a:noFill/>
        </p:spPr>
        <p:txBody>
          <a:bodyPr wrap="square" rtlCol="0">
            <a:spAutoFit/>
          </a:bodyPr>
          <a:lstStyle/>
          <a:p>
            <a:pPr algn="ctr"/>
            <a:r>
              <a:rPr lang="zh-CN" altLang="en-US" sz="2000" dirty="0">
                <a:solidFill>
                  <a:srgbClr val="002060"/>
                </a:solidFill>
                <a:latin typeface="+mn-ea"/>
                <a:sym typeface="+mn-ea"/>
              </a:rPr>
              <a:t>传承性</a:t>
            </a:r>
            <a:endParaRPr lang="zh-CN" altLang="en-US" sz="2000" dirty="0">
              <a:solidFill>
                <a:srgbClr val="002060"/>
              </a:solidFill>
              <a:latin typeface="+mn-ea"/>
              <a:sym typeface="+mn-ea"/>
            </a:endParaRPr>
          </a:p>
        </p:txBody>
      </p:sp>
      <p:sp>
        <p:nvSpPr>
          <p:cNvPr id="3" name="矩形 2"/>
          <p:cNvSpPr/>
          <p:nvPr/>
        </p:nvSpPr>
        <p:spPr>
          <a:xfrm>
            <a:off x="556895" y="6071235"/>
            <a:ext cx="1919605" cy="134620"/>
          </a:xfrm>
          <a:prstGeom prst="rect">
            <a:avLst/>
          </a:prstGeom>
          <a:solidFill>
            <a:srgbClr val="51B4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002060"/>
              </a:solidFill>
              <a:latin typeface="+mn-ea"/>
            </a:endParaRPr>
          </a:p>
        </p:txBody>
      </p:sp>
      <p:sp>
        <p:nvSpPr>
          <p:cNvPr id="5" name="矩形 4"/>
          <p:cNvSpPr/>
          <p:nvPr/>
        </p:nvSpPr>
        <p:spPr>
          <a:xfrm>
            <a:off x="535629" y="2313389"/>
            <a:ext cx="1919605" cy="142875"/>
          </a:xfrm>
          <a:prstGeom prst="rect">
            <a:avLst/>
          </a:prstGeom>
          <a:solidFill>
            <a:srgbClr val="51B4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002060"/>
              </a:solidFill>
              <a:latin typeface="+mn-ea"/>
            </a:endParaRPr>
          </a:p>
        </p:txBody>
      </p:sp>
      <p:sp>
        <p:nvSpPr>
          <p:cNvPr id="9" name="文本框 8"/>
          <p:cNvSpPr txBox="1"/>
          <p:nvPr/>
        </p:nvSpPr>
        <p:spPr>
          <a:xfrm>
            <a:off x="2750145" y="5304490"/>
            <a:ext cx="8516679" cy="1489075"/>
          </a:xfrm>
          <a:prstGeom prst="rect">
            <a:avLst/>
          </a:prstGeom>
          <a:noFill/>
        </p:spPr>
        <p:txBody>
          <a:bodyPr wrap="square" rtlCol="0">
            <a:spAutoFit/>
          </a:bodyPr>
          <a:lstStyle/>
          <a:p>
            <a:pPr marL="285750" lvl="1" indent="-285750">
              <a:lnSpc>
                <a:spcPct val="130000"/>
              </a:lnSpc>
              <a:buFont typeface="Arial" panose="020B0604020202020204" pitchFamily="34" charset="0"/>
              <a:buChar char="•"/>
            </a:pPr>
            <a:r>
              <a:rPr lang="en-US" altLang="zh-CN" sz="1400" dirty="0" err="1" smtClean="0">
                <a:latin typeface="+mn-ea"/>
                <a:sym typeface="+mn-ea"/>
              </a:rPr>
              <a:t>麻杏石甘汤</a:t>
            </a:r>
            <a:r>
              <a:rPr lang="en-US" altLang="zh-CN" sz="1400" dirty="0" err="1">
                <a:latin typeface="+mn-ea"/>
                <a:sym typeface="+mn-ea"/>
              </a:rPr>
              <a:t>、神术散、葶苈大枣泻肺汤、藿朴夏苓汤、</a:t>
            </a:r>
            <a:r>
              <a:rPr lang="en-US" altLang="zh-CN" sz="1400" dirty="0" err="1" smtClean="0">
                <a:latin typeface="+mn-ea"/>
                <a:sym typeface="+mn-ea"/>
              </a:rPr>
              <a:t>达原饮</a:t>
            </a:r>
            <a:r>
              <a:rPr lang="zh-CN" altLang="en-US" sz="1400" dirty="0" smtClean="0">
                <a:latin typeface="+mn-ea"/>
                <a:sym typeface="+mn-ea"/>
              </a:rPr>
              <a:t>，成方自汉、宋、明、清，长期用于外感疫病的治疗，效果显著，收录于中医药经典著作传承至今；</a:t>
            </a:r>
            <a:endParaRPr lang="en-US" altLang="zh-CN" sz="1400" dirty="0" smtClean="0">
              <a:latin typeface="+mn-ea"/>
              <a:sym typeface="+mn-ea"/>
            </a:endParaRPr>
          </a:p>
          <a:p>
            <a:pPr marL="285750" lvl="1" indent="-285750">
              <a:lnSpc>
                <a:spcPct val="130000"/>
              </a:lnSpc>
              <a:buFont typeface="Arial" panose="020B0604020202020204" pitchFamily="34" charset="0"/>
              <a:buChar char="•"/>
            </a:pPr>
            <a:r>
              <a:rPr lang="zh-CN" altLang="en-US" sz="1400" dirty="0" smtClean="0">
                <a:latin typeface="+mn-ea"/>
                <a:sym typeface="+mn-ea"/>
              </a:rPr>
              <a:t>其中</a:t>
            </a:r>
            <a:r>
              <a:rPr lang="en-US" altLang="zh-CN" sz="1400" dirty="0" err="1">
                <a:latin typeface="+mn-ea"/>
                <a:sym typeface="+mn-ea"/>
              </a:rPr>
              <a:t>藿朴夏苓汤、</a:t>
            </a:r>
            <a:r>
              <a:rPr lang="en-US" altLang="zh-CN" sz="1400" dirty="0" err="1" smtClean="0">
                <a:latin typeface="+mn-ea"/>
                <a:sym typeface="+mn-ea"/>
              </a:rPr>
              <a:t>达原饮</a:t>
            </a:r>
            <a:r>
              <a:rPr lang="zh-CN" altLang="en-US" sz="1400" dirty="0" smtClean="0">
                <a:latin typeface="+mn-ea"/>
                <a:sym typeface="+mn-ea"/>
              </a:rPr>
              <a:t>被</a:t>
            </a:r>
            <a:r>
              <a:rPr lang="zh-CN" altLang="en-US" sz="1400" dirty="0">
                <a:latin typeface="+mn-ea"/>
                <a:sym typeface="+mn-ea"/>
              </a:rPr>
              <a:t>收录国家中医药管理局</a:t>
            </a:r>
            <a:r>
              <a:rPr lang="en-US" altLang="zh-CN" sz="1400" dirty="0">
                <a:latin typeface="+mn-ea"/>
                <a:sym typeface="+mn-ea"/>
              </a:rPr>
              <a:t>《</a:t>
            </a:r>
            <a:r>
              <a:rPr lang="zh-CN" altLang="en-US" sz="1400" dirty="0">
                <a:latin typeface="+mn-ea"/>
                <a:sym typeface="+mn-ea"/>
              </a:rPr>
              <a:t>古代经典名方目录（第一批）</a:t>
            </a:r>
            <a:r>
              <a:rPr lang="en-US" altLang="zh-CN" sz="1400" dirty="0" smtClean="0">
                <a:latin typeface="+mn-ea"/>
                <a:sym typeface="+mn-ea"/>
              </a:rPr>
              <a:t>》</a:t>
            </a:r>
            <a:r>
              <a:rPr lang="zh-CN" altLang="en-US" sz="1400" dirty="0">
                <a:latin typeface="+mn-ea"/>
                <a:sym typeface="+mn-ea"/>
              </a:rPr>
              <a:t>内；</a:t>
            </a:r>
            <a:endParaRPr lang="en-US" altLang="zh-CN" sz="1400" dirty="0" smtClean="0">
              <a:latin typeface="+mn-ea"/>
              <a:sym typeface="+mn-ea"/>
            </a:endParaRPr>
          </a:p>
          <a:p>
            <a:pPr marL="285750" lvl="1" indent="-285750">
              <a:lnSpc>
                <a:spcPct val="130000"/>
              </a:lnSpc>
              <a:buFont typeface="Arial" panose="020B0604020202020204" pitchFamily="34" charset="0"/>
              <a:buChar char="•"/>
            </a:pPr>
            <a:r>
              <a:rPr lang="en-US" altLang="zh-CN" sz="1400" dirty="0" err="1" smtClean="0">
                <a:latin typeface="+mn-ea"/>
                <a:sym typeface="+mn-ea"/>
              </a:rPr>
              <a:t>寒湿疫方是由中国中医科学院广安门医院仝小林院士，在</a:t>
            </a:r>
            <a:r>
              <a:rPr lang="zh-CN" altLang="en-US" sz="1400" dirty="0" smtClean="0">
                <a:latin typeface="+mn-ea"/>
                <a:sym typeface="+mn-ea"/>
              </a:rPr>
              <a:t>上述</a:t>
            </a:r>
            <a:r>
              <a:rPr lang="en-US" altLang="zh-CN" sz="1400" dirty="0" smtClean="0">
                <a:latin typeface="+mn-ea"/>
                <a:sym typeface="+mn-ea"/>
              </a:rPr>
              <a:t> </a:t>
            </a:r>
            <a:r>
              <a:rPr lang="en-US" altLang="zh-CN" sz="1400" dirty="0">
                <a:latin typeface="+mn-ea"/>
                <a:sym typeface="+mn-ea"/>
              </a:rPr>
              <a:t>5个经典名方基础上加减化裁而成，</a:t>
            </a:r>
            <a:r>
              <a:rPr lang="en-US" altLang="zh-CN" sz="1400" dirty="0" smtClean="0">
                <a:latin typeface="+mn-ea"/>
                <a:sym typeface="+mn-ea"/>
              </a:rPr>
              <a:t>成方于武汉新型冠状病毒性肺炎爆发早期</a:t>
            </a:r>
            <a:r>
              <a:rPr lang="zh-CN" altLang="en-US" sz="1400" dirty="0" smtClean="0">
                <a:latin typeface="+mn-ea"/>
                <a:sym typeface="+mn-ea"/>
              </a:rPr>
              <a:t>。</a:t>
            </a:r>
            <a:endParaRPr lang="en-US" altLang="zh-CN" sz="1400" b="1" dirty="0">
              <a:solidFill>
                <a:srgbClr val="FF0000"/>
              </a:solidFill>
              <a:latin typeface="+mn-ea"/>
              <a:sym typeface="+mn-ea"/>
            </a:endParaRPr>
          </a:p>
        </p:txBody>
      </p:sp>
      <p:sp>
        <p:nvSpPr>
          <p:cNvPr id="11" name="文本框 10"/>
          <p:cNvSpPr txBox="1"/>
          <p:nvPr/>
        </p:nvSpPr>
        <p:spPr>
          <a:xfrm>
            <a:off x="473710" y="58420"/>
            <a:ext cx="1859280" cy="1198880"/>
          </a:xfrm>
          <a:prstGeom prst="rect">
            <a:avLst/>
          </a:prstGeom>
          <a:noFill/>
        </p:spPr>
        <p:txBody>
          <a:bodyPr wrap="square" rtlCol="0">
            <a:spAutoFit/>
          </a:bodyPr>
          <a:lstStyle/>
          <a:p>
            <a:r>
              <a:rPr lang="en-US" altLang="zh-CN" sz="7200" spc="600" dirty="0">
                <a:solidFill>
                  <a:srgbClr val="51B4E9"/>
                </a:solidFill>
                <a:latin typeface="+mn-ea"/>
              </a:rPr>
              <a:t>04</a:t>
            </a:r>
            <a:endParaRPr lang="en-US" altLang="zh-CN" sz="7200" spc="600" dirty="0">
              <a:solidFill>
                <a:srgbClr val="51B4E9"/>
              </a:solidFill>
              <a:latin typeface="+mn-ea"/>
            </a:endParaRPr>
          </a:p>
        </p:txBody>
      </p:sp>
      <p:sp>
        <p:nvSpPr>
          <p:cNvPr id="12" name="文本框 11"/>
          <p:cNvSpPr txBox="1"/>
          <p:nvPr/>
        </p:nvSpPr>
        <p:spPr>
          <a:xfrm>
            <a:off x="2332295" y="425837"/>
            <a:ext cx="4254560" cy="768350"/>
          </a:xfrm>
          <a:prstGeom prst="rect">
            <a:avLst/>
          </a:prstGeom>
          <a:noFill/>
        </p:spPr>
        <p:txBody>
          <a:bodyPr wrap="square" rtlCol="0">
            <a:spAutoFit/>
          </a:bodyPr>
          <a:lstStyle/>
          <a:p>
            <a:r>
              <a:rPr lang="zh-CN" altLang="en-US" sz="4400" spc="300" dirty="0">
                <a:solidFill>
                  <a:srgbClr val="002774"/>
                </a:solidFill>
                <a:latin typeface="+mn-ea"/>
              </a:rPr>
              <a:t>创新性</a:t>
            </a:r>
            <a:endParaRPr lang="zh-CN" altLang="en-US" sz="4400" spc="300" dirty="0">
              <a:solidFill>
                <a:srgbClr val="002774"/>
              </a:solidFill>
              <a:latin typeface="+mn-ea"/>
            </a:endParaRPr>
          </a:p>
        </p:txBody>
      </p:sp>
      <p:sp>
        <p:nvSpPr>
          <p:cNvPr id="13" name="文本框 12"/>
          <p:cNvSpPr txBox="1"/>
          <p:nvPr/>
        </p:nvSpPr>
        <p:spPr>
          <a:xfrm>
            <a:off x="2777643" y="4051109"/>
            <a:ext cx="8982075" cy="1115152"/>
          </a:xfrm>
          <a:prstGeom prst="rect">
            <a:avLst/>
          </a:prstGeom>
          <a:noFill/>
        </p:spPr>
        <p:txBody>
          <a:bodyPr wrap="square" rtlCol="0">
            <a:noAutofit/>
          </a:bodyPr>
          <a:lstStyle/>
          <a:p>
            <a:pPr marL="0" lvl="1" indent="-285750">
              <a:lnSpc>
                <a:spcPct val="130000"/>
              </a:lnSpc>
              <a:buFont typeface="Arial" panose="020B0604020202020204" pitchFamily="34" charset="0"/>
              <a:buChar char="•"/>
            </a:pPr>
            <a:r>
              <a:rPr lang="zh-CN" altLang="en-US" sz="1400" dirty="0" smtClean="0">
                <a:latin typeface="+mn-ea"/>
                <a:cs typeface="+mn-ea"/>
                <a:sym typeface="+mn-ea"/>
              </a:rPr>
              <a:t>标本</a:t>
            </a:r>
            <a:r>
              <a:rPr lang="zh-CN" altLang="en-US" sz="1400" dirty="0">
                <a:latin typeface="+mn-ea"/>
                <a:cs typeface="+mn-ea"/>
                <a:sym typeface="+mn-ea"/>
              </a:rPr>
              <a:t>兼顾 ，多维治疗，对复杂病情患者更具治疗优势；</a:t>
            </a:r>
            <a:endParaRPr lang="en-US" altLang="zh-CN" sz="1400" dirty="0" smtClean="0">
              <a:latin typeface="+mn-ea"/>
              <a:cs typeface="+mn-ea"/>
              <a:sym typeface="+mn-ea"/>
            </a:endParaRPr>
          </a:p>
          <a:p>
            <a:pPr marL="0" lvl="1" indent="-285750">
              <a:lnSpc>
                <a:spcPct val="130000"/>
              </a:lnSpc>
              <a:buFont typeface="Arial" panose="020B0604020202020204" pitchFamily="34" charset="0"/>
              <a:buChar char="•"/>
            </a:pPr>
            <a:r>
              <a:rPr lang="zh-CN" altLang="en-US" sz="1400" dirty="0">
                <a:latin typeface="+mn-ea"/>
                <a:cs typeface="+mn-ea"/>
              </a:rPr>
              <a:t>“三维定性”之法，诊断明确</a:t>
            </a:r>
            <a:r>
              <a:rPr lang="zh-CN" altLang="en-US" sz="1400" dirty="0" smtClean="0">
                <a:latin typeface="+mn-ea"/>
                <a:cs typeface="+mn-ea"/>
              </a:rPr>
              <a:t>，遣方用药</a:t>
            </a:r>
            <a:r>
              <a:rPr lang="zh-CN" altLang="en-US" sz="1400" dirty="0" smtClean="0">
                <a:latin typeface="+mn-ea"/>
                <a:cs typeface="+mn-ea"/>
                <a:sym typeface="+mn-ea"/>
              </a:rPr>
              <a:t>更具有针对性；</a:t>
            </a:r>
            <a:endParaRPr lang="en-US" altLang="zh-CN" sz="1400" dirty="0">
              <a:latin typeface="+mn-ea"/>
              <a:cs typeface="+mn-ea"/>
              <a:sym typeface="+mn-ea"/>
            </a:endParaRPr>
          </a:p>
          <a:p>
            <a:pPr marL="0" lvl="1" indent="-285750">
              <a:lnSpc>
                <a:spcPct val="130000"/>
              </a:lnSpc>
              <a:buFont typeface="Arial" panose="020B0604020202020204" pitchFamily="34" charset="0"/>
              <a:buChar char="•"/>
            </a:pPr>
            <a:r>
              <a:rPr lang="zh-CN" altLang="en-US" sz="1400" dirty="0">
                <a:latin typeface="+mn-ea"/>
                <a:cs typeface="微软雅黑" panose="020B0503020204020204" charset="-122"/>
              </a:rPr>
              <a:t>组方化裁创新，</a:t>
            </a:r>
            <a:r>
              <a:rPr lang="zh-CN" altLang="en-US" sz="1400" dirty="0" smtClean="0">
                <a:latin typeface="+mn-ea"/>
                <a:cs typeface="+mn-ea"/>
              </a:rPr>
              <a:t>达到</a:t>
            </a:r>
            <a:r>
              <a:rPr lang="zh-CN" altLang="en-US" sz="1400" dirty="0" smtClean="0">
                <a:latin typeface="+mn-ea"/>
                <a:cs typeface="微软雅黑" panose="020B0503020204020204" charset="-122"/>
                <a:sym typeface="+mn-ea"/>
              </a:rPr>
              <a:t>多</a:t>
            </a:r>
            <a:r>
              <a:rPr lang="zh-CN" altLang="en-US" sz="1400" dirty="0">
                <a:latin typeface="+mn-ea"/>
                <a:cs typeface="微软雅黑" panose="020B0503020204020204" charset="-122"/>
                <a:sym typeface="+mn-ea"/>
              </a:rPr>
              <a:t>效合一，抗病毒、抗炎、免疫调节，全面治疗体表、呼吸道、消化道症状，预防</a:t>
            </a:r>
            <a:r>
              <a:rPr lang="zh-CN" altLang="en-US" sz="1400" dirty="0">
                <a:latin typeface="+mn-ea"/>
              </a:rPr>
              <a:t>肺痹</a:t>
            </a:r>
            <a:r>
              <a:rPr lang="zh-CN" altLang="en-US" sz="1400" dirty="0" smtClean="0">
                <a:latin typeface="+mn-ea"/>
              </a:rPr>
              <a:t>、</a:t>
            </a:r>
            <a:endParaRPr lang="en-US" altLang="zh-CN" sz="1400" dirty="0" smtClean="0">
              <a:latin typeface="+mn-ea"/>
            </a:endParaRPr>
          </a:p>
          <a:p>
            <a:pPr marL="0" lvl="1">
              <a:lnSpc>
                <a:spcPct val="130000"/>
              </a:lnSpc>
            </a:pPr>
            <a:r>
              <a:rPr lang="en-US" altLang="zh-CN" sz="1400" dirty="0">
                <a:latin typeface="+mn-ea"/>
              </a:rPr>
              <a:t> </a:t>
            </a:r>
            <a:r>
              <a:rPr lang="en-US" altLang="zh-CN" sz="1400" dirty="0" smtClean="0">
                <a:latin typeface="+mn-ea"/>
              </a:rPr>
              <a:t>    </a:t>
            </a:r>
            <a:r>
              <a:rPr lang="zh-CN" altLang="en-US" sz="1400" dirty="0" smtClean="0">
                <a:latin typeface="+mn-ea"/>
              </a:rPr>
              <a:t>肺</a:t>
            </a:r>
            <a:r>
              <a:rPr lang="zh-CN" altLang="en-US" sz="1400" dirty="0">
                <a:latin typeface="+mn-ea"/>
              </a:rPr>
              <a:t>衰、肺闭等病证</a:t>
            </a:r>
            <a:r>
              <a:rPr lang="zh-CN" altLang="en-US" sz="1400" dirty="0">
                <a:latin typeface="+mn-ea"/>
                <a:cs typeface="微软雅黑" panose="020B0503020204020204" charset="-122"/>
                <a:sym typeface="+mn-ea"/>
              </a:rPr>
              <a:t>。</a:t>
            </a:r>
            <a:endParaRPr lang="zh-CN" altLang="en-US" sz="1400" dirty="0">
              <a:latin typeface="+mn-ea"/>
              <a:sym typeface="+mn-ea"/>
            </a:endParaRPr>
          </a:p>
        </p:txBody>
      </p:sp>
      <p:sp>
        <p:nvSpPr>
          <p:cNvPr id="7" name="文本框 6"/>
          <p:cNvSpPr txBox="1"/>
          <p:nvPr/>
        </p:nvSpPr>
        <p:spPr>
          <a:xfrm>
            <a:off x="2729716" y="1158046"/>
            <a:ext cx="9157483" cy="1140561"/>
          </a:xfrm>
          <a:prstGeom prst="rect">
            <a:avLst/>
          </a:prstGeom>
          <a:noFill/>
        </p:spPr>
        <p:txBody>
          <a:bodyPr wrap="square" rtlCol="0">
            <a:noAutofit/>
          </a:bodyPr>
          <a:lstStyle/>
          <a:p>
            <a:pPr marL="285750" lvl="1" indent="-285750" fontAlgn="auto">
              <a:lnSpc>
                <a:spcPct val="130000"/>
              </a:lnSpc>
              <a:spcBef>
                <a:spcPts val="600"/>
              </a:spcBef>
              <a:buClrTx/>
              <a:buSzTx/>
              <a:buFont typeface="Arial" panose="020B0604020202020204" pitchFamily="34" charset="0"/>
              <a:buChar char="•"/>
            </a:pPr>
            <a:r>
              <a:rPr lang="zh-CN" altLang="en-US" sz="1400" b="1" dirty="0" smtClean="0">
                <a:solidFill>
                  <a:srgbClr val="FF0000"/>
                </a:solidFill>
                <a:latin typeface="+mn-ea"/>
                <a:cs typeface="+mn-ea"/>
              </a:rPr>
              <a:t>辨</a:t>
            </a:r>
            <a:r>
              <a:rPr lang="zh-CN" altLang="en-US" sz="1400" b="1" dirty="0">
                <a:solidFill>
                  <a:srgbClr val="FF0000"/>
                </a:solidFill>
                <a:latin typeface="+mn-ea"/>
                <a:cs typeface="+mn-ea"/>
              </a:rPr>
              <a:t>治理论创新</a:t>
            </a:r>
            <a:r>
              <a:rPr lang="zh-CN" altLang="en-US" sz="1400" dirty="0">
                <a:latin typeface="+mn-ea"/>
                <a:cs typeface="+mn-ea"/>
              </a:rPr>
              <a:t>：</a:t>
            </a:r>
            <a:r>
              <a:rPr lang="zh-CN" altLang="en-US" sz="1400" b="1" dirty="0">
                <a:latin typeface="+mn-ea"/>
                <a:cs typeface="+mn-ea"/>
              </a:rPr>
              <a:t>提出“态靶因果”的临床辨治方略</a:t>
            </a:r>
            <a:r>
              <a:rPr lang="zh-CN" altLang="en-US" sz="1400" dirty="0">
                <a:latin typeface="+mn-ea"/>
                <a:cs typeface="+mn-ea"/>
              </a:rPr>
              <a:t>，实现对疾病的全方位掌握。</a:t>
            </a:r>
            <a:endParaRPr lang="en-US" altLang="zh-CN" sz="1400" dirty="0">
              <a:latin typeface="+mn-ea"/>
              <a:cs typeface="+mn-ea"/>
            </a:endParaRPr>
          </a:p>
          <a:p>
            <a:pPr marL="285750" lvl="1" indent="-285750" fontAlgn="auto">
              <a:lnSpc>
                <a:spcPct val="130000"/>
              </a:lnSpc>
              <a:spcBef>
                <a:spcPts val="600"/>
              </a:spcBef>
              <a:buClrTx/>
              <a:buSzTx/>
              <a:buFont typeface="Arial" panose="020B0604020202020204" pitchFamily="34" charset="0"/>
              <a:buChar char="•"/>
            </a:pPr>
            <a:r>
              <a:rPr lang="zh-CN" altLang="en-US" sz="1400" b="1" dirty="0">
                <a:solidFill>
                  <a:srgbClr val="FF0000"/>
                </a:solidFill>
                <a:latin typeface="+mn-ea"/>
                <a:cs typeface="+mn-ea"/>
              </a:rPr>
              <a:t>诊断方法创新</a:t>
            </a:r>
            <a:r>
              <a:rPr lang="zh-CN" altLang="en-US" sz="1400" dirty="0">
                <a:latin typeface="+mn-ea"/>
                <a:cs typeface="+mn-ea"/>
              </a:rPr>
              <a:t>：</a:t>
            </a:r>
            <a:r>
              <a:rPr lang="zh-CN" altLang="en-US" sz="1400" b="1" dirty="0">
                <a:latin typeface="+mn-ea"/>
                <a:cs typeface="+mn-ea"/>
              </a:rPr>
              <a:t>创“三维定性”之法</a:t>
            </a:r>
            <a:r>
              <a:rPr lang="zh-CN" altLang="en-US" sz="1400" dirty="0">
                <a:latin typeface="+mn-ea"/>
                <a:cs typeface="+mn-ea"/>
              </a:rPr>
              <a:t>，依此将武汉新冠疫情定性为</a:t>
            </a:r>
            <a:r>
              <a:rPr lang="zh-CN" altLang="en-US" sz="1400" b="1" dirty="0">
                <a:latin typeface="+mn-ea"/>
                <a:cs typeface="+mn-ea"/>
              </a:rPr>
              <a:t>“寒湿疫”</a:t>
            </a:r>
            <a:r>
              <a:rPr lang="zh-CN" altLang="en-US" sz="1400" dirty="0">
                <a:latin typeface="+mn-ea"/>
                <a:cs typeface="+mn-ea"/>
              </a:rPr>
              <a:t>。</a:t>
            </a:r>
            <a:endParaRPr lang="en-US" altLang="zh-CN" sz="1400" dirty="0">
              <a:latin typeface="+mn-ea"/>
              <a:cs typeface="+mn-ea"/>
            </a:endParaRPr>
          </a:p>
          <a:p>
            <a:pPr marL="285750" lvl="1" indent="-285750">
              <a:lnSpc>
                <a:spcPct val="130000"/>
              </a:lnSpc>
              <a:spcBef>
                <a:spcPts val="600"/>
              </a:spcBef>
              <a:buFont typeface="Arial" panose="020B0604020202020204" pitchFamily="34" charset="0"/>
              <a:buChar char="•"/>
            </a:pPr>
            <a:r>
              <a:rPr lang="zh-CN" altLang="en-US" sz="1400" b="1" dirty="0">
                <a:solidFill>
                  <a:srgbClr val="FF0000"/>
                </a:solidFill>
                <a:latin typeface="+mn-ea"/>
                <a:cs typeface="+mn-ea"/>
              </a:rPr>
              <a:t>组方化裁创新</a:t>
            </a:r>
            <a:r>
              <a:rPr lang="zh-CN" altLang="en-US" sz="1400" dirty="0">
                <a:latin typeface="+mn-ea"/>
                <a:cs typeface="+mn-ea"/>
              </a:rPr>
              <a:t>：以五大经典名方为底方，</a:t>
            </a:r>
            <a:r>
              <a:rPr lang="zh-CN" altLang="en-US" sz="1400" b="1" dirty="0">
                <a:latin typeface="+mn-ea"/>
                <a:cs typeface="+mn-ea"/>
              </a:rPr>
              <a:t>标本兼顾 （治因调态  治靶防果</a:t>
            </a:r>
            <a:r>
              <a:rPr lang="zh-CN" altLang="en-US" sz="1400" b="1" dirty="0" smtClean="0">
                <a:latin typeface="+mn-ea"/>
                <a:cs typeface="+mn-ea"/>
              </a:rPr>
              <a:t>）， 多维</a:t>
            </a:r>
            <a:r>
              <a:rPr lang="zh-CN" altLang="en-US" sz="1400" b="1" dirty="0">
                <a:latin typeface="+mn-ea"/>
                <a:cs typeface="+mn-ea"/>
              </a:rPr>
              <a:t>治疗，对疫情进行早期截断。</a:t>
            </a:r>
            <a:endParaRPr lang="zh-CN" altLang="en-US" sz="1400" b="1" dirty="0">
              <a:latin typeface="+mn-ea"/>
              <a:cs typeface="+mn-ea"/>
            </a:endParaRPr>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935352" y="2243516"/>
            <a:ext cx="3080518" cy="1662062"/>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175186" y="2241499"/>
            <a:ext cx="2570672" cy="168599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mc:AlternateContent xmlns:mc="http://schemas.openxmlformats.org/markup-compatibility/2006">
    <mc:Choice xmlns:p14="http://schemas.microsoft.com/office/powerpoint/2010/main" Requires="p14">
      <p:transition spd="med" p14:dur="700"/>
    </mc:Choice>
    <mc:Fallback>
      <p:transition spd="med"/>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0" y="-68096"/>
            <a:ext cx="12192000" cy="6858000"/>
          </a:xfrm>
          <a:prstGeom prst="rect">
            <a:avLst/>
          </a:prstGeom>
          <a:blipFill dpi="0" rotWithShape="1">
            <a:blip r:embed="rId1">
              <a:extLst>
                <a:ext uri="{28A0092B-C50C-407E-A947-70E740481C1C}">
                  <a14:useLocalDpi xmlns:a14="http://schemas.microsoft.com/office/drawing/2010/main" val="0"/>
                </a:ext>
              </a:extLst>
            </a:blip>
            <a:srcRect/>
            <a:stretch>
              <a:fillRect/>
            </a:stretch>
          </a:blip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n-ea"/>
            </a:endParaRPr>
          </a:p>
        </p:txBody>
      </p:sp>
      <p:sp>
        <p:nvSpPr>
          <p:cNvPr id="2" name="矩形 1"/>
          <p:cNvSpPr/>
          <p:nvPr/>
        </p:nvSpPr>
        <p:spPr>
          <a:xfrm>
            <a:off x="5" y="-62841"/>
            <a:ext cx="12192000" cy="6867676"/>
          </a:xfrm>
          <a:prstGeom prst="rect">
            <a:avLst/>
          </a:prstGeom>
          <a:solidFill>
            <a:schemeClr val="bg1">
              <a:alpha val="90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200000"/>
              </a:lnSpc>
            </a:pPr>
            <a:r>
              <a:rPr lang="en-US" altLang="zh-CN" spc="50" dirty="0" smtClean="0">
                <a:latin typeface="+mn-ea"/>
                <a:cs typeface="+mn-ea"/>
              </a:rPr>
              <a:t>10</a:t>
            </a:r>
            <a:r>
              <a:rPr lang="zh-CN" altLang="en-US" spc="50" dirty="0" smtClean="0">
                <a:latin typeface="+mn-ea"/>
                <a:cs typeface="+mn-ea"/>
              </a:rPr>
              <a:t>袋）</a:t>
            </a:r>
            <a:endParaRPr lang="en-US" altLang="zh-CN" spc="50" dirty="0">
              <a:latin typeface="+mn-ea"/>
              <a:cs typeface="+mn-ea"/>
            </a:endParaRPr>
          </a:p>
        </p:txBody>
      </p:sp>
      <p:sp>
        <p:nvSpPr>
          <p:cNvPr id="19" name="矩形 18"/>
          <p:cNvSpPr/>
          <p:nvPr/>
        </p:nvSpPr>
        <p:spPr>
          <a:xfrm>
            <a:off x="0" y="0"/>
            <a:ext cx="342900" cy="1280160"/>
          </a:xfrm>
          <a:prstGeom prst="rect">
            <a:avLst/>
          </a:prstGeom>
          <a:solidFill>
            <a:srgbClr val="51B4E9"/>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n-ea"/>
            </a:endParaRPr>
          </a:p>
        </p:txBody>
      </p:sp>
      <p:sp>
        <p:nvSpPr>
          <p:cNvPr id="33" name="文本框 32"/>
          <p:cNvSpPr txBox="1"/>
          <p:nvPr/>
        </p:nvSpPr>
        <p:spPr>
          <a:xfrm>
            <a:off x="918417" y="1720215"/>
            <a:ext cx="1071245" cy="768350"/>
          </a:xfrm>
          <a:prstGeom prst="rect">
            <a:avLst/>
          </a:prstGeom>
          <a:noFill/>
        </p:spPr>
        <p:txBody>
          <a:bodyPr wrap="square" rtlCol="0">
            <a:spAutoFit/>
          </a:bodyPr>
          <a:lstStyle/>
          <a:p>
            <a:pPr algn="ctr"/>
            <a:r>
              <a:rPr lang="zh-CN" altLang="en-US" sz="4400" dirty="0">
                <a:solidFill>
                  <a:srgbClr val="002060"/>
                </a:solidFill>
                <a:latin typeface="+mn-ea"/>
              </a:rPr>
              <a:t>（</a:t>
            </a:r>
            <a:r>
              <a:rPr lang="en-US" altLang="zh-CN" sz="4400" dirty="0">
                <a:solidFill>
                  <a:srgbClr val="002060"/>
                </a:solidFill>
                <a:latin typeface="+mn-ea"/>
              </a:rPr>
              <a:t>1</a:t>
            </a:r>
            <a:r>
              <a:rPr lang="zh-CN" altLang="en-US" sz="4400" dirty="0">
                <a:solidFill>
                  <a:srgbClr val="002060"/>
                </a:solidFill>
                <a:latin typeface="+mn-ea"/>
              </a:rPr>
              <a:t>）</a:t>
            </a:r>
            <a:endParaRPr lang="zh-CN" altLang="en-US" sz="4400" dirty="0">
              <a:solidFill>
                <a:srgbClr val="002060"/>
              </a:solidFill>
              <a:latin typeface="+mn-ea"/>
            </a:endParaRPr>
          </a:p>
        </p:txBody>
      </p:sp>
      <p:sp>
        <p:nvSpPr>
          <p:cNvPr id="39" name="文本框 38"/>
          <p:cNvSpPr txBox="1"/>
          <p:nvPr/>
        </p:nvSpPr>
        <p:spPr>
          <a:xfrm>
            <a:off x="889207" y="3147339"/>
            <a:ext cx="1129665" cy="768350"/>
          </a:xfrm>
          <a:prstGeom prst="rect">
            <a:avLst/>
          </a:prstGeom>
          <a:noFill/>
        </p:spPr>
        <p:txBody>
          <a:bodyPr wrap="square" rtlCol="0">
            <a:spAutoFit/>
          </a:bodyPr>
          <a:lstStyle/>
          <a:p>
            <a:pPr algn="ctr"/>
            <a:r>
              <a:rPr lang="zh-CN" altLang="en-US" sz="4400" dirty="0">
                <a:solidFill>
                  <a:srgbClr val="002060"/>
                </a:solidFill>
                <a:latin typeface="+mn-ea"/>
              </a:rPr>
              <a:t>（</a:t>
            </a:r>
            <a:r>
              <a:rPr lang="en-US" altLang="zh-CN" sz="4400" dirty="0">
                <a:solidFill>
                  <a:srgbClr val="002060"/>
                </a:solidFill>
                <a:latin typeface="+mn-ea"/>
              </a:rPr>
              <a:t>2</a:t>
            </a:r>
            <a:r>
              <a:rPr lang="zh-CN" altLang="en-US" sz="4400" dirty="0">
                <a:solidFill>
                  <a:srgbClr val="002060"/>
                </a:solidFill>
                <a:latin typeface="+mn-ea"/>
              </a:rPr>
              <a:t>）</a:t>
            </a:r>
            <a:endParaRPr lang="zh-CN" altLang="en-US" sz="4400" dirty="0">
              <a:solidFill>
                <a:srgbClr val="002060"/>
              </a:solidFill>
              <a:latin typeface="+mn-ea"/>
            </a:endParaRPr>
          </a:p>
        </p:txBody>
      </p:sp>
      <p:sp>
        <p:nvSpPr>
          <p:cNvPr id="40" name="矩形 39"/>
          <p:cNvSpPr/>
          <p:nvPr/>
        </p:nvSpPr>
        <p:spPr>
          <a:xfrm>
            <a:off x="556895" y="3828694"/>
            <a:ext cx="2014220" cy="134620"/>
          </a:xfrm>
          <a:prstGeom prst="rect">
            <a:avLst/>
          </a:prstGeom>
          <a:solidFill>
            <a:srgbClr val="51B4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002060"/>
              </a:solidFill>
              <a:latin typeface="+mn-ea"/>
            </a:endParaRPr>
          </a:p>
        </p:txBody>
      </p:sp>
      <p:sp>
        <p:nvSpPr>
          <p:cNvPr id="57" name="文本框 56"/>
          <p:cNvSpPr txBox="1"/>
          <p:nvPr/>
        </p:nvSpPr>
        <p:spPr>
          <a:xfrm>
            <a:off x="918417" y="4455148"/>
            <a:ext cx="1130300" cy="768350"/>
          </a:xfrm>
          <a:prstGeom prst="rect">
            <a:avLst/>
          </a:prstGeom>
          <a:noFill/>
        </p:spPr>
        <p:txBody>
          <a:bodyPr wrap="square" rtlCol="0">
            <a:spAutoFit/>
          </a:bodyPr>
          <a:lstStyle/>
          <a:p>
            <a:pPr algn="ctr"/>
            <a:r>
              <a:rPr lang="zh-CN" altLang="en-US" sz="4400" dirty="0">
                <a:solidFill>
                  <a:srgbClr val="002060"/>
                </a:solidFill>
                <a:latin typeface="+mn-ea"/>
              </a:rPr>
              <a:t>（</a:t>
            </a:r>
            <a:r>
              <a:rPr lang="en-US" altLang="zh-CN" sz="4400" dirty="0">
                <a:solidFill>
                  <a:srgbClr val="002060"/>
                </a:solidFill>
                <a:latin typeface="+mn-ea"/>
              </a:rPr>
              <a:t>3</a:t>
            </a:r>
            <a:r>
              <a:rPr lang="zh-CN" altLang="en-US" sz="4400" dirty="0">
                <a:solidFill>
                  <a:srgbClr val="002060"/>
                </a:solidFill>
                <a:latin typeface="+mn-ea"/>
              </a:rPr>
              <a:t>）</a:t>
            </a:r>
            <a:endParaRPr lang="zh-CN" altLang="en-US" sz="4400" dirty="0">
              <a:solidFill>
                <a:srgbClr val="002060"/>
              </a:solidFill>
              <a:latin typeface="+mn-ea"/>
            </a:endParaRPr>
          </a:p>
        </p:txBody>
      </p:sp>
      <p:sp>
        <p:nvSpPr>
          <p:cNvPr id="61" name="文本框 60"/>
          <p:cNvSpPr txBox="1"/>
          <p:nvPr/>
        </p:nvSpPr>
        <p:spPr>
          <a:xfrm>
            <a:off x="447040" y="2595245"/>
            <a:ext cx="2017395" cy="400110"/>
          </a:xfrm>
          <a:prstGeom prst="rect">
            <a:avLst/>
          </a:prstGeom>
          <a:noFill/>
        </p:spPr>
        <p:txBody>
          <a:bodyPr wrap="square" rtlCol="0">
            <a:spAutoFit/>
          </a:bodyPr>
          <a:lstStyle/>
          <a:p>
            <a:pPr algn="ctr"/>
            <a:r>
              <a:rPr lang="zh-CN" altLang="en-US" sz="2000" dirty="0">
                <a:solidFill>
                  <a:srgbClr val="002060"/>
                </a:solidFill>
                <a:latin typeface="+mn-ea"/>
              </a:rPr>
              <a:t>年发病患者总数</a:t>
            </a:r>
            <a:endParaRPr lang="zh-CN" altLang="en-US" sz="2000" dirty="0">
              <a:solidFill>
                <a:srgbClr val="002060"/>
              </a:solidFill>
              <a:latin typeface="+mn-ea"/>
            </a:endParaRPr>
          </a:p>
        </p:txBody>
      </p:sp>
      <p:sp>
        <p:nvSpPr>
          <p:cNvPr id="63" name="文本框 62"/>
          <p:cNvSpPr txBox="1"/>
          <p:nvPr/>
        </p:nvSpPr>
        <p:spPr>
          <a:xfrm>
            <a:off x="458470" y="4048404"/>
            <a:ext cx="2272664" cy="400110"/>
          </a:xfrm>
          <a:prstGeom prst="rect">
            <a:avLst/>
          </a:prstGeom>
          <a:noFill/>
        </p:spPr>
        <p:txBody>
          <a:bodyPr wrap="square" rtlCol="0">
            <a:spAutoFit/>
          </a:bodyPr>
          <a:lstStyle/>
          <a:p>
            <a:pPr algn="ctr"/>
            <a:r>
              <a:rPr lang="zh-CN" altLang="en-US" sz="2000" dirty="0">
                <a:solidFill>
                  <a:srgbClr val="002060"/>
                </a:solidFill>
                <a:latin typeface="+mn-ea"/>
                <a:sym typeface="+mn-ea"/>
              </a:rPr>
              <a:t>弥补药品目录短板</a:t>
            </a:r>
            <a:endParaRPr lang="zh-CN" altLang="en-US" sz="2000" dirty="0">
              <a:solidFill>
                <a:srgbClr val="002060"/>
              </a:solidFill>
              <a:latin typeface="+mn-ea"/>
              <a:sym typeface="+mn-ea"/>
            </a:endParaRPr>
          </a:p>
        </p:txBody>
      </p:sp>
      <p:sp>
        <p:nvSpPr>
          <p:cNvPr id="65" name="文本框 64"/>
          <p:cNvSpPr txBox="1"/>
          <p:nvPr/>
        </p:nvSpPr>
        <p:spPr>
          <a:xfrm>
            <a:off x="447040" y="5361928"/>
            <a:ext cx="2124710" cy="400110"/>
          </a:xfrm>
          <a:prstGeom prst="rect">
            <a:avLst/>
          </a:prstGeom>
          <a:noFill/>
        </p:spPr>
        <p:txBody>
          <a:bodyPr wrap="square" rtlCol="0">
            <a:spAutoFit/>
          </a:bodyPr>
          <a:lstStyle/>
          <a:p>
            <a:pPr algn="ctr"/>
            <a:r>
              <a:rPr lang="zh-CN" altLang="en-US" sz="2000">
                <a:solidFill>
                  <a:srgbClr val="002060"/>
                </a:solidFill>
                <a:latin typeface="+mn-ea"/>
                <a:sym typeface="+mn-ea"/>
              </a:rPr>
              <a:t>临床</a:t>
            </a:r>
            <a:r>
              <a:rPr lang="zh-CN" altLang="en-US" sz="2000" smtClean="0">
                <a:solidFill>
                  <a:srgbClr val="002060"/>
                </a:solidFill>
                <a:latin typeface="+mn-ea"/>
                <a:sym typeface="+mn-ea"/>
              </a:rPr>
              <a:t>管理</a:t>
            </a:r>
            <a:r>
              <a:rPr lang="zh-CN" altLang="en-US" sz="2000">
                <a:solidFill>
                  <a:srgbClr val="002060"/>
                </a:solidFill>
                <a:latin typeface="+mn-ea"/>
                <a:sym typeface="+mn-ea"/>
              </a:rPr>
              <a:t>便利</a:t>
            </a:r>
            <a:endParaRPr lang="zh-CN" altLang="en-US" sz="2000" dirty="0">
              <a:solidFill>
                <a:srgbClr val="002060"/>
              </a:solidFill>
              <a:latin typeface="+mn-ea"/>
              <a:sym typeface="+mn-ea"/>
            </a:endParaRPr>
          </a:p>
        </p:txBody>
      </p:sp>
      <p:sp>
        <p:nvSpPr>
          <p:cNvPr id="3" name="矩形 2"/>
          <p:cNvSpPr/>
          <p:nvPr/>
        </p:nvSpPr>
        <p:spPr>
          <a:xfrm>
            <a:off x="556895" y="5184776"/>
            <a:ext cx="2014220" cy="134620"/>
          </a:xfrm>
          <a:prstGeom prst="rect">
            <a:avLst/>
          </a:prstGeom>
          <a:solidFill>
            <a:srgbClr val="51B4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002060"/>
              </a:solidFill>
              <a:latin typeface="+mn-ea"/>
            </a:endParaRPr>
          </a:p>
        </p:txBody>
      </p:sp>
      <p:sp>
        <p:nvSpPr>
          <p:cNvPr id="5" name="矩形 4"/>
          <p:cNvSpPr/>
          <p:nvPr/>
        </p:nvSpPr>
        <p:spPr>
          <a:xfrm>
            <a:off x="556895" y="2448560"/>
            <a:ext cx="2014220" cy="134620"/>
          </a:xfrm>
          <a:prstGeom prst="rect">
            <a:avLst/>
          </a:prstGeom>
          <a:solidFill>
            <a:srgbClr val="51B4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002060"/>
              </a:solidFill>
              <a:latin typeface="+mn-ea"/>
            </a:endParaRPr>
          </a:p>
        </p:txBody>
      </p:sp>
      <p:sp>
        <p:nvSpPr>
          <p:cNvPr id="7" name="文本框 6"/>
          <p:cNvSpPr txBox="1"/>
          <p:nvPr/>
        </p:nvSpPr>
        <p:spPr>
          <a:xfrm>
            <a:off x="2790190" y="1956038"/>
            <a:ext cx="8607912" cy="1200329"/>
          </a:xfrm>
          <a:prstGeom prst="rect">
            <a:avLst/>
          </a:prstGeom>
          <a:noFill/>
        </p:spPr>
        <p:txBody>
          <a:bodyPr wrap="square" rtlCol="0">
            <a:spAutoFit/>
          </a:bodyPr>
          <a:lstStyle/>
          <a:p>
            <a:pPr marL="285750" lvl="1" indent="-285750">
              <a:lnSpc>
                <a:spcPct val="150000"/>
              </a:lnSpc>
              <a:spcBef>
                <a:spcPts val="600"/>
              </a:spcBef>
              <a:buFont typeface="Arial" panose="020B0604020202020204" pitchFamily="34" charset="0"/>
              <a:buChar char="•"/>
            </a:pPr>
            <a:r>
              <a:rPr lang="en-US" altLang="zh-CN" sz="1600" dirty="0">
                <a:latin typeface="+mn-ea"/>
                <a:cs typeface="+mn-ea"/>
                <a:sym typeface="+mn-ea"/>
              </a:rPr>
              <a:t>2023</a:t>
            </a:r>
            <a:r>
              <a:rPr lang="zh-CN" altLang="en-US" sz="1600" dirty="0">
                <a:latin typeface="+mn-ea"/>
                <a:cs typeface="+mn-ea"/>
                <a:sym typeface="+mn-ea"/>
              </a:rPr>
              <a:t>年</a:t>
            </a:r>
            <a:r>
              <a:rPr lang="en-US" altLang="zh-CN" sz="1600" dirty="0">
                <a:latin typeface="+mn-ea"/>
                <a:cs typeface="+mn-ea"/>
                <a:sym typeface="+mn-ea"/>
              </a:rPr>
              <a:t>6</a:t>
            </a:r>
            <a:r>
              <a:rPr lang="zh-CN" altLang="en-US" sz="1600" dirty="0">
                <a:latin typeface="+mn-ea"/>
                <a:cs typeface="+mn-ea"/>
                <a:sym typeface="+mn-ea"/>
              </a:rPr>
              <a:t>月</a:t>
            </a:r>
            <a:r>
              <a:rPr lang="en-US" altLang="zh-CN" sz="1600" dirty="0">
                <a:latin typeface="+mn-ea"/>
                <a:cs typeface="+mn-ea"/>
                <a:sym typeface="+mn-ea"/>
              </a:rPr>
              <a:t>1</a:t>
            </a:r>
            <a:r>
              <a:rPr lang="zh-CN" altLang="en-US" sz="1600" dirty="0">
                <a:latin typeface="+mn-ea"/>
                <a:cs typeface="+mn-ea"/>
                <a:sym typeface="+mn-ea"/>
              </a:rPr>
              <a:t>日</a:t>
            </a:r>
            <a:r>
              <a:rPr lang="en-US" altLang="zh-CN" sz="1600" dirty="0">
                <a:latin typeface="+mn-ea"/>
                <a:cs typeface="+mn-ea"/>
                <a:sym typeface="+mn-ea"/>
              </a:rPr>
              <a:t>-6</a:t>
            </a:r>
            <a:r>
              <a:rPr lang="zh-CN" altLang="en-US" sz="1600" dirty="0">
                <a:latin typeface="+mn-ea"/>
                <a:cs typeface="+mn-ea"/>
                <a:sym typeface="+mn-ea"/>
              </a:rPr>
              <a:t>月</a:t>
            </a:r>
            <a:r>
              <a:rPr lang="en-US" altLang="zh-CN" sz="1600" dirty="0">
                <a:latin typeface="+mn-ea"/>
                <a:cs typeface="+mn-ea"/>
                <a:sym typeface="+mn-ea"/>
              </a:rPr>
              <a:t>30</a:t>
            </a:r>
            <a:r>
              <a:rPr lang="zh-CN" altLang="en-US" sz="1600" dirty="0">
                <a:latin typeface="+mn-ea"/>
                <a:cs typeface="+mn-ea"/>
                <a:sym typeface="+mn-ea"/>
              </a:rPr>
              <a:t>日，全国</a:t>
            </a:r>
            <a:r>
              <a:rPr lang="en-US" altLang="zh-CN" sz="1600" dirty="0">
                <a:latin typeface="+mn-ea"/>
                <a:cs typeface="+mn-ea"/>
                <a:sym typeface="+mn-ea"/>
              </a:rPr>
              <a:t>31</a:t>
            </a:r>
            <a:r>
              <a:rPr lang="zh-CN" altLang="en-US" sz="1600" dirty="0">
                <a:latin typeface="+mn-ea"/>
                <a:cs typeface="+mn-ea"/>
                <a:sym typeface="+mn-ea"/>
              </a:rPr>
              <a:t>个省（自治区、直辖市）及新疆生产建设兵团报告新增重症病例</a:t>
            </a:r>
            <a:r>
              <a:rPr lang="en-US" altLang="zh-CN" sz="1600" dirty="0">
                <a:latin typeface="+mn-ea"/>
                <a:cs typeface="+mn-ea"/>
                <a:sym typeface="+mn-ea"/>
              </a:rPr>
              <a:t>1968</a:t>
            </a:r>
            <a:r>
              <a:rPr lang="zh-CN" altLang="en-US" sz="1600" dirty="0">
                <a:latin typeface="+mn-ea"/>
                <a:cs typeface="+mn-ea"/>
                <a:sym typeface="+mn-ea"/>
              </a:rPr>
              <a:t>例、死亡病例</a:t>
            </a:r>
            <a:r>
              <a:rPr lang="en-US" altLang="zh-CN" sz="1600" dirty="0">
                <a:latin typeface="+mn-ea"/>
                <a:cs typeface="+mn-ea"/>
                <a:sym typeface="+mn-ea"/>
              </a:rPr>
              <a:t>239</a:t>
            </a:r>
            <a:r>
              <a:rPr lang="zh-CN" altLang="en-US" sz="1600" dirty="0">
                <a:latin typeface="+mn-ea"/>
                <a:cs typeface="+mn-ea"/>
                <a:sym typeface="+mn-ea"/>
              </a:rPr>
              <a:t>例（其中新冠病毒感染导致呼吸功能衰竭死亡病例</a:t>
            </a:r>
            <a:r>
              <a:rPr lang="en-US" altLang="zh-CN" sz="1600" dirty="0">
                <a:latin typeface="+mn-ea"/>
                <a:cs typeface="+mn-ea"/>
                <a:sym typeface="+mn-ea"/>
              </a:rPr>
              <a:t>2</a:t>
            </a:r>
            <a:r>
              <a:rPr lang="zh-CN" altLang="en-US" sz="1600" dirty="0">
                <a:latin typeface="+mn-ea"/>
                <a:cs typeface="+mn-ea"/>
                <a:sym typeface="+mn-ea"/>
              </a:rPr>
              <a:t>例、基础疾病合并新冠病毒感染死亡病例</a:t>
            </a:r>
            <a:r>
              <a:rPr lang="en-US" altLang="zh-CN" sz="1600" dirty="0">
                <a:latin typeface="+mn-ea"/>
                <a:cs typeface="+mn-ea"/>
                <a:sym typeface="+mn-ea"/>
              </a:rPr>
              <a:t>237</a:t>
            </a:r>
            <a:r>
              <a:rPr lang="zh-CN" altLang="en-US" sz="1600" dirty="0">
                <a:latin typeface="+mn-ea"/>
                <a:cs typeface="+mn-ea"/>
                <a:sym typeface="+mn-ea"/>
              </a:rPr>
              <a:t>例</a:t>
            </a:r>
            <a:r>
              <a:rPr lang="zh-CN" altLang="en-US" sz="1600" dirty="0" smtClean="0">
                <a:latin typeface="+mn-ea"/>
                <a:cs typeface="+mn-ea"/>
                <a:sym typeface="+mn-ea"/>
              </a:rPr>
              <a:t>）</a:t>
            </a:r>
            <a:r>
              <a:rPr lang="en-US" altLang="zh-CN" sz="1600" baseline="30000" dirty="0" smtClean="0">
                <a:latin typeface="+mn-ea"/>
                <a:cs typeface="+mn-ea"/>
                <a:sym typeface="+mn-ea"/>
              </a:rPr>
              <a:t>[1]</a:t>
            </a:r>
            <a:r>
              <a:rPr lang="zh-CN" altLang="en-US" sz="1600" dirty="0" smtClean="0">
                <a:latin typeface="+mn-ea"/>
                <a:cs typeface="+mn-ea"/>
                <a:sym typeface="+mn-ea"/>
              </a:rPr>
              <a:t>。</a:t>
            </a:r>
            <a:endParaRPr lang="en-US" altLang="zh-CN" sz="1600" dirty="0">
              <a:latin typeface="+mn-ea"/>
              <a:cs typeface="+mn-ea"/>
              <a:sym typeface="+mn-ea"/>
            </a:endParaRPr>
          </a:p>
        </p:txBody>
      </p:sp>
      <p:sp>
        <p:nvSpPr>
          <p:cNvPr id="9" name="文本框 8"/>
          <p:cNvSpPr txBox="1"/>
          <p:nvPr/>
        </p:nvSpPr>
        <p:spPr>
          <a:xfrm>
            <a:off x="2790825" y="5014570"/>
            <a:ext cx="8798663" cy="701346"/>
          </a:xfrm>
          <a:prstGeom prst="rect">
            <a:avLst/>
          </a:prstGeom>
          <a:noFill/>
        </p:spPr>
        <p:txBody>
          <a:bodyPr wrap="square" rtlCol="0">
            <a:spAutoFit/>
          </a:bodyPr>
          <a:lstStyle/>
          <a:p>
            <a:pPr marL="285750" lvl="1" indent="-285750" algn="l">
              <a:lnSpc>
                <a:spcPct val="130000"/>
              </a:lnSpc>
              <a:spcBef>
                <a:spcPts val="600"/>
              </a:spcBef>
              <a:buClrTx/>
              <a:buSzTx/>
              <a:buFont typeface="Arial" panose="020B0604020202020204" pitchFamily="34" charset="0"/>
              <a:buChar char="•"/>
            </a:pPr>
            <a:r>
              <a:rPr lang="zh-CN" altLang="en-US" sz="1600" dirty="0">
                <a:latin typeface="+mn-ea"/>
                <a:cs typeface="+mn-ea"/>
                <a:sym typeface="+mn-ea"/>
              </a:rPr>
              <a:t>散寒化湿颗粒属于颗粒剂</a:t>
            </a:r>
            <a:r>
              <a:rPr lang="zh-CN" altLang="en-US" sz="1600" dirty="0" smtClean="0">
                <a:latin typeface="+mn-ea"/>
                <a:cs typeface="+mn-ea"/>
                <a:sym typeface="+mn-ea"/>
              </a:rPr>
              <a:t>，处方药</a:t>
            </a:r>
            <a:r>
              <a:rPr lang="zh-CN" altLang="en-US" sz="1600" dirty="0">
                <a:latin typeface="+mn-ea"/>
                <a:cs typeface="+mn-ea"/>
                <a:sym typeface="+mn-ea"/>
              </a:rPr>
              <a:t>，不会出现临床滥用情况，无需特殊临床管理，不额外增加临床管理难度，密封贮藏即可</a:t>
            </a:r>
            <a:r>
              <a:rPr lang="zh-CN" altLang="en-US" sz="1600" dirty="0" smtClean="0">
                <a:latin typeface="+mn-ea"/>
                <a:cs typeface="+mn-ea"/>
                <a:sym typeface="+mn-ea"/>
              </a:rPr>
              <a:t>。</a:t>
            </a:r>
            <a:endParaRPr lang="en-US" altLang="zh-CN" sz="1600" dirty="0" smtClean="0">
              <a:latin typeface="+mn-ea"/>
              <a:cs typeface="+mn-ea"/>
              <a:sym typeface="+mn-ea"/>
            </a:endParaRPr>
          </a:p>
        </p:txBody>
      </p:sp>
      <p:sp>
        <p:nvSpPr>
          <p:cNvPr id="11" name="文本框 10"/>
          <p:cNvSpPr txBox="1"/>
          <p:nvPr/>
        </p:nvSpPr>
        <p:spPr>
          <a:xfrm>
            <a:off x="473710" y="58420"/>
            <a:ext cx="1859280" cy="1198880"/>
          </a:xfrm>
          <a:prstGeom prst="rect">
            <a:avLst/>
          </a:prstGeom>
          <a:noFill/>
        </p:spPr>
        <p:txBody>
          <a:bodyPr wrap="square" rtlCol="0">
            <a:spAutoFit/>
          </a:bodyPr>
          <a:lstStyle/>
          <a:p>
            <a:r>
              <a:rPr lang="en-US" altLang="zh-CN" sz="7200" spc="600" dirty="0">
                <a:solidFill>
                  <a:srgbClr val="51B4E9"/>
                </a:solidFill>
                <a:latin typeface="+mn-ea"/>
              </a:rPr>
              <a:t>05</a:t>
            </a:r>
            <a:endParaRPr lang="en-US" altLang="zh-CN" sz="7200" spc="600" dirty="0">
              <a:solidFill>
                <a:srgbClr val="51B4E9"/>
              </a:solidFill>
              <a:latin typeface="+mn-ea"/>
            </a:endParaRPr>
          </a:p>
        </p:txBody>
      </p:sp>
      <p:sp>
        <p:nvSpPr>
          <p:cNvPr id="12" name="文本框 11"/>
          <p:cNvSpPr txBox="1"/>
          <p:nvPr/>
        </p:nvSpPr>
        <p:spPr>
          <a:xfrm>
            <a:off x="2332295" y="425837"/>
            <a:ext cx="4254560" cy="768350"/>
          </a:xfrm>
          <a:prstGeom prst="rect">
            <a:avLst/>
          </a:prstGeom>
          <a:noFill/>
        </p:spPr>
        <p:txBody>
          <a:bodyPr wrap="square" rtlCol="0">
            <a:spAutoFit/>
          </a:bodyPr>
          <a:lstStyle/>
          <a:p>
            <a:r>
              <a:rPr lang="zh-CN" altLang="en-US" sz="4400" spc="300" dirty="0">
                <a:solidFill>
                  <a:srgbClr val="002774"/>
                </a:solidFill>
                <a:latin typeface="+mn-ea"/>
              </a:rPr>
              <a:t>公平性</a:t>
            </a:r>
            <a:endParaRPr lang="zh-CN" altLang="en-US" sz="4400" spc="300" dirty="0">
              <a:solidFill>
                <a:srgbClr val="002774"/>
              </a:solidFill>
              <a:latin typeface="+mn-ea"/>
            </a:endParaRPr>
          </a:p>
        </p:txBody>
      </p:sp>
      <p:sp>
        <p:nvSpPr>
          <p:cNvPr id="13" name="文本框 12"/>
          <p:cNvSpPr txBox="1"/>
          <p:nvPr/>
        </p:nvSpPr>
        <p:spPr>
          <a:xfrm>
            <a:off x="2790190" y="3484388"/>
            <a:ext cx="8607912" cy="1105478"/>
          </a:xfrm>
          <a:prstGeom prst="rect">
            <a:avLst/>
          </a:prstGeom>
          <a:noFill/>
        </p:spPr>
        <p:txBody>
          <a:bodyPr wrap="square" rtlCol="0">
            <a:noAutofit/>
          </a:bodyPr>
          <a:lstStyle/>
          <a:p>
            <a:pPr marL="285750" lvl="1" indent="-285750">
              <a:lnSpc>
                <a:spcPct val="150000"/>
              </a:lnSpc>
              <a:spcBef>
                <a:spcPts val="600"/>
              </a:spcBef>
              <a:buFont typeface="Arial" panose="020B0604020202020204" pitchFamily="34" charset="0"/>
              <a:buChar char="•"/>
            </a:pPr>
            <a:r>
              <a:rPr lang="zh-CN" altLang="en-US" sz="1600" dirty="0">
                <a:latin typeface="+mn-ea"/>
                <a:cs typeface="+mn-ea"/>
                <a:sym typeface="+mn-ea"/>
              </a:rPr>
              <a:t>《国家基本医疗保险、工伤保险和生育保险 药品目录（2022年）》中成药目录</a:t>
            </a:r>
            <a:r>
              <a:rPr lang="zh-CN" altLang="en-US" sz="1600" dirty="0" smtClean="0">
                <a:latin typeface="+mn-ea"/>
                <a:cs typeface="+mn-ea"/>
                <a:sym typeface="+mn-ea"/>
              </a:rPr>
              <a:t>中针对“寒湿疫”尚</a:t>
            </a:r>
            <a:r>
              <a:rPr lang="zh-CN" altLang="en-US" sz="1600" dirty="0">
                <a:latin typeface="+mn-ea"/>
                <a:cs typeface="+mn-ea"/>
                <a:sym typeface="+mn-ea"/>
              </a:rPr>
              <a:t>缺乏具有强效散寒化湿，且兼有避秽化浊、解毒通络之功的中成药制剂，</a:t>
            </a:r>
            <a:r>
              <a:rPr lang="zh-CN" altLang="en-US" sz="1600" dirty="0">
                <a:latin typeface="+mn-ea"/>
                <a:cs typeface="+mn-ea"/>
                <a:sym typeface="方正仿宋_GB2312" panose="02000000000000000000" charset="-122"/>
              </a:rPr>
              <a:t>因此，</a:t>
            </a:r>
            <a:r>
              <a:rPr lang="zh-CN" altLang="en-US" sz="1600" dirty="0">
                <a:latin typeface="+mn-ea"/>
                <a:cs typeface="+mn-ea"/>
                <a:sym typeface="+mn-ea"/>
              </a:rPr>
              <a:t>散寒化湿颗粒</a:t>
            </a:r>
            <a:r>
              <a:rPr lang="zh-CN" altLang="en-US" sz="1600" dirty="0">
                <a:latin typeface="+mn-ea"/>
                <a:cs typeface="+mn-ea"/>
                <a:sym typeface="方正仿宋_GB2312" panose="02000000000000000000" charset="-122"/>
              </a:rPr>
              <a:t>可弥补医保目录空白</a:t>
            </a:r>
            <a:r>
              <a:rPr lang="zh-CN" altLang="en-US" sz="1600" dirty="0" smtClean="0">
                <a:latin typeface="+mn-ea"/>
                <a:cs typeface="+mn-ea"/>
                <a:sym typeface="方正仿宋_GB2312" panose="02000000000000000000" charset="-122"/>
              </a:rPr>
              <a:t>。</a:t>
            </a:r>
            <a:endParaRPr lang="zh-CN" altLang="en-US" sz="1600" dirty="0">
              <a:latin typeface="+mn-ea"/>
              <a:cs typeface="+mn-ea"/>
              <a:sym typeface="+mn-ea"/>
            </a:endParaRPr>
          </a:p>
        </p:txBody>
      </p:sp>
      <p:sp>
        <p:nvSpPr>
          <p:cNvPr id="24" name="文本框 17"/>
          <p:cNvSpPr txBox="1"/>
          <p:nvPr>
            <p:custDataLst>
              <p:tags r:id="rId2"/>
            </p:custDataLst>
          </p:nvPr>
        </p:nvSpPr>
        <p:spPr>
          <a:xfrm>
            <a:off x="286046" y="6516518"/>
            <a:ext cx="11773535" cy="245110"/>
          </a:xfrm>
          <a:prstGeom prst="rect">
            <a:avLst/>
          </a:prstGeom>
          <a:noFill/>
        </p:spPr>
        <p:txBody>
          <a:bodyPr wrap="square" rtlCol="0" anchor="t">
            <a:spAutoFit/>
          </a:bodyPr>
          <a:lstStyle/>
          <a:p>
            <a:r>
              <a:rPr lang="zh-CN" altLang="en-US" sz="1000" dirty="0">
                <a:latin typeface="+mn-ea"/>
              </a:rPr>
              <a:t>[1]中国疾病预防中心</a:t>
            </a:r>
            <a:r>
              <a:rPr lang="en-US" altLang="zh-CN" sz="1000" dirty="0">
                <a:latin typeface="+mn-ea"/>
              </a:rPr>
              <a:t>.</a:t>
            </a:r>
            <a:r>
              <a:rPr lang="zh-CN" altLang="en-US" sz="1000" dirty="0">
                <a:latin typeface="+mn-ea"/>
              </a:rPr>
              <a:t>全国新型冠状病毒感染疫情</a:t>
            </a:r>
            <a:r>
              <a:rPr lang="zh-CN" altLang="en-US" sz="1000" dirty="0" smtClean="0">
                <a:latin typeface="+mn-ea"/>
              </a:rPr>
              <a:t>情况</a:t>
            </a:r>
            <a:r>
              <a:rPr lang="en-US" altLang="zh-CN" sz="1000" dirty="0" smtClean="0">
                <a:latin typeface="+mn-ea"/>
              </a:rPr>
              <a:t>.</a:t>
            </a:r>
            <a:r>
              <a:rPr lang="en-US" altLang="zh-CN" sz="1000" dirty="0">
                <a:latin typeface="+mn-ea"/>
              </a:rPr>
              <a:t>(</a:t>
            </a:r>
            <a:r>
              <a:rPr lang="en-US" altLang="zh-CN" sz="1000" dirty="0" smtClean="0">
                <a:latin typeface="+mn-ea"/>
              </a:rPr>
              <a:t>2023-07-05</a:t>
            </a:r>
            <a:r>
              <a:rPr lang="en-US" altLang="zh-CN" sz="1000" dirty="0">
                <a:latin typeface="+mn-ea"/>
              </a:rPr>
              <a:t>)</a:t>
            </a:r>
            <a:endParaRPr lang="en-US" altLang="zh-CN" sz="1000" dirty="0">
              <a:solidFill>
                <a:srgbClr val="FF0000"/>
              </a:solidFill>
              <a:latin typeface="+mn-ea"/>
            </a:endParaRPr>
          </a:p>
        </p:txBody>
      </p:sp>
    </p:spTree>
  </p:cSld>
  <p:clrMapOvr>
    <a:masterClrMapping/>
  </p:clrMapOvr>
  <mc:AlternateContent xmlns:mc="http://schemas.openxmlformats.org/markup-compatibility/2006">
    <mc:Choice xmlns:p14="http://schemas.microsoft.com/office/powerpoint/2010/main" Requires="p14">
      <p:transition spd="med" p14:dur="700"/>
    </mc:Choice>
    <mc:Fallback>
      <p:transition spd="med"/>
    </mc:Fallback>
  </mc:AlternateContent>
  <p:timing>
    <p:tnLst>
      <p:par>
        <p:cTn id="1" dur="indefinite" restart="never" nodeType="tmRoot"/>
      </p:par>
    </p:tnLst>
  </p:timing>
</p:sld>
</file>

<file path=ppt/tags/tag1.xml><?xml version="1.0" encoding="utf-8"?>
<p:tagLst xmlns:p="http://schemas.openxmlformats.org/presentationml/2006/main">
  <p:tag name="KSO_WM_UNIT_PLACING_PICTURE_USER_VIEWPORT" val="{&quot;height&quot;:10800,&quot;width&quot;:19200}"/>
</p:tagLst>
</file>

<file path=ppt/tags/tag10.xml><?xml version="1.0" encoding="utf-8"?>
<p:tagLst xmlns:p="http://schemas.openxmlformats.org/presentationml/2006/main">
  <p:tag name="KSO_WM_BEAUTIFY_FLAG" val=""/>
</p:tagLst>
</file>

<file path=ppt/tags/tag11.xml><?xml version="1.0" encoding="utf-8"?>
<p:tagLst xmlns:p="http://schemas.openxmlformats.org/presentationml/2006/main">
  <p:tag name="KSO_WM_BEAUTIFY_FLAG" val=""/>
</p:tagLst>
</file>

<file path=ppt/tags/tag12.xml><?xml version="1.0" encoding="utf-8"?>
<p:tagLst xmlns:p="http://schemas.openxmlformats.org/presentationml/2006/main">
  <p:tag name="KSO_WM_UNIT_TABLE_BEAUTIFY" val="smartTable{40878c73-6f40-4bb7-8bb1-9076d56b9f07}"/>
</p:tagLst>
</file>

<file path=ppt/tags/tag13.xml><?xml version="1.0" encoding="utf-8"?>
<p:tagLst xmlns:p="http://schemas.openxmlformats.org/presentationml/2006/main">
  <p:tag name="KSO_WM_UNIT_TABLE_BEAUTIFY" val="smartTable{20f6c990-ac28-4caf-abdd-41dd54ada206}"/>
</p:tagLst>
</file>

<file path=ppt/tags/tag14.xml><?xml version="1.0" encoding="utf-8"?>
<p:tagLst xmlns:p="http://schemas.openxmlformats.org/presentationml/2006/main">
  <p:tag name="KSO_WM_BEAUTIFY_FLAG" val=""/>
</p:tagLst>
</file>

<file path=ppt/tags/tag15.xml><?xml version="1.0" encoding="utf-8"?>
<p:tagLst xmlns:p="http://schemas.openxmlformats.org/presentationml/2006/main">
  <p:tag name="KSO_WM_BEAUTIFY_FLAG" val=""/>
</p:tagLst>
</file>

<file path=ppt/tags/tag16.xml><?xml version="1.0" encoding="utf-8"?>
<p:tagLst xmlns:p="http://schemas.openxmlformats.org/presentationml/2006/main">
  <p:tag name="KSO_WM_BEAUTIFY_FLAG" val=""/>
</p:tagLst>
</file>

<file path=ppt/tags/tag17.xml><?xml version="1.0" encoding="utf-8"?>
<p:tagLst xmlns:p="http://schemas.openxmlformats.org/presentationml/2006/main">
  <p:tag name="KSO_WM_BEAUTIFY_FLAG" val=""/>
</p:tagLst>
</file>

<file path=ppt/tags/tag18.xml><?xml version="1.0" encoding="utf-8"?>
<p:tagLst xmlns:p="http://schemas.openxmlformats.org/presentationml/2006/main">
  <p:tag name="KSO_WM_BEAUTIFY_FLAG" val=""/>
</p:tagLst>
</file>

<file path=ppt/tags/tag19.xml><?xml version="1.0" encoding="utf-8"?>
<p:tagLst xmlns:p="http://schemas.openxmlformats.org/presentationml/2006/main">
  <p:tag name="KSO_WPP_MARK_KEY" val="ab1aef09-a71d-4dd2-a24c-3fd318fad682"/>
  <p:tag name="COMMONDATA" val="eyJoZGlkIjoiZjFmZWIzNDg2MmIzZjExOTIzMmViNTBmYTMwYTk0ZWYifQ=="/>
</p:tagLst>
</file>

<file path=ppt/tags/tag2.xml><?xml version="1.0" encoding="utf-8"?>
<p:tagLst xmlns:p="http://schemas.openxmlformats.org/presentationml/2006/main">
  <p:tag name="KSO_WM_BEAUTIFY_FLAG" val=""/>
</p:tagLst>
</file>

<file path=ppt/tags/tag3.xml><?xml version="1.0" encoding="utf-8"?>
<p:tagLst xmlns:p="http://schemas.openxmlformats.org/presentationml/2006/main">
  <p:tag name="KSO_WM_BEAUTIFY_FLAG" val=""/>
</p:tagLst>
</file>

<file path=ppt/tags/tag4.xml><?xml version="1.0" encoding="utf-8"?>
<p:tagLst xmlns:p="http://schemas.openxmlformats.org/presentationml/2006/main">
  <p:tag name="KSO_WM_BEAUTIFY_FLAG" val=""/>
</p:tagLst>
</file>

<file path=ppt/tags/tag5.xml><?xml version="1.0" encoding="utf-8"?>
<p:tagLst xmlns:p="http://schemas.openxmlformats.org/presentationml/2006/main">
  <p:tag name="KSO_WM_BEAUTIFY_FLAG" val=""/>
</p:tagLst>
</file>

<file path=ppt/tags/tag6.xml><?xml version="1.0" encoding="utf-8"?>
<p:tagLst xmlns:p="http://schemas.openxmlformats.org/presentationml/2006/main">
  <p:tag name="KSO_WM_BEAUTIFY_FLAG" val=""/>
</p:tagLst>
</file>

<file path=ppt/tags/tag7.xml><?xml version="1.0" encoding="utf-8"?>
<p:tagLst xmlns:p="http://schemas.openxmlformats.org/presentationml/2006/main">
  <p:tag name="KSO_WM_UNIT_TABLE_BEAUTIFY" val="smartTable{89b22726-f009-4659-bf2b-3735918dc599}"/>
  <p:tag name="TABLE_ENDDRAG_ORIGIN_RECT" val="668*171"/>
  <p:tag name="TABLE_ENDDRAG_RECT" val="219*215*668*171"/>
</p:tagLst>
</file>

<file path=ppt/tags/tag8.xml><?xml version="1.0" encoding="utf-8"?>
<p:tagLst xmlns:p="http://schemas.openxmlformats.org/presentationml/2006/main">
  <p:tag name="KSO_WM_BEAUTIFY_FLAG" val=""/>
</p:tagLst>
</file>

<file path=ppt/tags/tag9.xml><?xml version="1.0" encoding="utf-8"?>
<p:tagLst xmlns:p="http://schemas.openxmlformats.org/presentationml/2006/main">
  <p:tag name="KSO_WM_BEAUTIFY_FLAG" val=""/>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a:ea typeface=""/>
        <a:cs typeface=""/>
        <a:font script="Jpan" typeface="ＭＳ Ｐゴシック"/>
        <a:font script="Hang" typeface="맑은 고딕"/>
        <a:font script="Hans" typeface="微软雅黑"/>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微软雅黑"/>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3850</Words>
  <Application>WPS 演示</Application>
  <PresentationFormat>自定义</PresentationFormat>
  <Paragraphs>377</Paragraphs>
  <Slides>9</Slides>
  <Notes>1</Notes>
  <HiddenSlides>0</HiddenSlides>
  <MMClips>0</MMClips>
  <ScaleCrop>false</ScaleCrop>
  <HeadingPairs>
    <vt:vector size="6" baseType="variant">
      <vt:variant>
        <vt:lpstr>已用的字体</vt:lpstr>
      </vt:variant>
      <vt:variant>
        <vt:i4>14</vt:i4>
      </vt:variant>
      <vt:variant>
        <vt:lpstr>主题</vt:lpstr>
      </vt:variant>
      <vt:variant>
        <vt:i4>1</vt:i4>
      </vt:variant>
      <vt:variant>
        <vt:lpstr>幻灯片标题</vt:lpstr>
      </vt:variant>
      <vt:variant>
        <vt:i4>9</vt:i4>
      </vt:variant>
    </vt:vector>
  </HeadingPairs>
  <TitlesOfParts>
    <vt:vector size="24" baseType="lpstr">
      <vt:lpstr>Arial</vt:lpstr>
      <vt:lpstr>宋体</vt:lpstr>
      <vt:lpstr>Wingdings</vt:lpstr>
      <vt:lpstr>思源黑体 CN Medium</vt:lpstr>
      <vt:lpstr>黑体</vt:lpstr>
      <vt:lpstr>Times New Roman</vt:lpstr>
      <vt:lpstr>微软雅黑</vt:lpstr>
      <vt:lpstr>思源黑体 CN Normal</vt:lpstr>
      <vt:lpstr>Calibri</vt:lpstr>
      <vt:lpstr>Arial</vt:lpstr>
      <vt:lpstr>Times New Roman</vt:lpstr>
      <vt:lpstr>方正仿宋_GB2312</vt:lpstr>
      <vt:lpstr>仿宋</vt:lpstr>
      <vt:lpstr>Arial Unicode MS</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1</dc:creator>
  <cp:lastModifiedBy>唐国军</cp:lastModifiedBy>
  <cp:revision>175</cp:revision>
  <dcterms:created xsi:type="dcterms:W3CDTF">2022-07-13T00:54:00Z</dcterms:created>
  <dcterms:modified xsi:type="dcterms:W3CDTF">2023-07-14T02:45:26Z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0696C2FF29FC4446A00F3336AB026BE3_13</vt:lpwstr>
  </property>
  <property fmtid="{D5CDD505-2E9C-101B-9397-08002B2CF9AE}" pid="3" name="KSOProductBuildVer">
    <vt:lpwstr>2052-11.1.0.14309</vt:lpwstr>
  </property>
</Properties>
</file>