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2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330" y="60"/>
      </p:cViewPr>
      <p:guideLst>
        <p:guide orient="horz" pos="22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0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5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77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7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6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7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2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3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8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39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4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6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4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6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1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kns.cnki.net/kcms/detail/31.1368.R.20230103.1030.001.html" TargetMode="Externa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矩形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585" name="文本框 6"/>
          <p:cNvSpPr txBox="1"/>
          <p:nvPr/>
        </p:nvSpPr>
        <p:spPr>
          <a:xfrm>
            <a:off x="3037205" y="1495425"/>
            <a:ext cx="6468745" cy="107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b="1" spc="250" dirty="0">
                <a:solidFill>
                  <a:schemeClr val="accent5">
                    <a:lumMod val="5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苓桂术甘颗粒</a:t>
            </a:r>
            <a:endParaRPr kumimoji="0" lang="zh-CN" altLang="en-US" sz="6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</a:endParaRPr>
          </a:p>
          <a:p>
            <a:pPr algn="ctr"/>
            <a:endParaRPr kumimoji="1" lang="en-US" altLang="zh-CN" sz="6600" b="1" dirty="0">
              <a:solidFill>
                <a:srgbClr val="013E9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6600" b="1" spc="600" dirty="0">
              <a:solidFill>
                <a:schemeClr val="accent5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48586" name="文本框 8"/>
          <p:cNvSpPr txBox="1"/>
          <p:nvPr/>
        </p:nvSpPr>
        <p:spPr>
          <a:xfrm>
            <a:off x="4082415" y="3095625"/>
            <a:ext cx="4110355" cy="40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50" spc="2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江苏康缘药业股份有限公司</a:t>
            </a:r>
            <a:endParaRPr lang="zh-CN" altLang="en-US" sz="2250" spc="25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588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B4E9">
              <a:alpha val="4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589" name="矩形 1"/>
          <p:cNvSpPr/>
          <p:nvPr/>
        </p:nvSpPr>
        <p:spPr>
          <a:xfrm>
            <a:off x="558800" y="330200"/>
            <a:ext cx="11099800" cy="61849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590" name="文本框 9"/>
          <p:cNvSpPr txBox="1"/>
          <p:nvPr/>
        </p:nvSpPr>
        <p:spPr>
          <a:xfrm>
            <a:off x="3932436" y="560813"/>
            <a:ext cx="433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目    录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1" name="文本框 12"/>
          <p:cNvSpPr txBox="1"/>
          <p:nvPr/>
        </p:nvSpPr>
        <p:spPr>
          <a:xfrm>
            <a:off x="1167118" y="1917689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01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2" name="文本框 13"/>
          <p:cNvSpPr txBox="1"/>
          <p:nvPr/>
        </p:nvSpPr>
        <p:spPr>
          <a:xfrm>
            <a:off x="4672378" y="1165936"/>
            <a:ext cx="29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600" dirty="0">
                <a:solidFill>
                  <a:srgbClr val="002060"/>
                </a:solidFill>
                <a:latin typeface="+mn-ea"/>
              </a:rPr>
              <a:t>COMPANY</a:t>
            </a:r>
            <a:endParaRPr lang="zh-CN" altLang="en-US" sz="1600" spc="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3" name="文本框 16"/>
          <p:cNvSpPr txBox="1"/>
          <p:nvPr/>
        </p:nvSpPr>
        <p:spPr>
          <a:xfrm>
            <a:off x="6737738" y="1912727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02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4" name="文本框 19"/>
          <p:cNvSpPr txBox="1"/>
          <p:nvPr/>
        </p:nvSpPr>
        <p:spPr>
          <a:xfrm>
            <a:off x="1169855" y="3384600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03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5" name="文本框 22"/>
          <p:cNvSpPr txBox="1"/>
          <p:nvPr/>
        </p:nvSpPr>
        <p:spPr>
          <a:xfrm>
            <a:off x="6727775" y="3379638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04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6" name="文本框 25"/>
          <p:cNvSpPr txBox="1"/>
          <p:nvPr/>
        </p:nvSpPr>
        <p:spPr>
          <a:xfrm>
            <a:off x="1159892" y="4775311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05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7" name="文本框 18"/>
          <p:cNvSpPr txBox="1"/>
          <p:nvPr/>
        </p:nvSpPr>
        <p:spPr>
          <a:xfrm>
            <a:off x="2155117" y="2044102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药品基本信息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8" name="文本框 24"/>
          <p:cNvSpPr txBox="1"/>
          <p:nvPr/>
        </p:nvSpPr>
        <p:spPr>
          <a:xfrm>
            <a:off x="7882939" y="2107602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安全性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9" name="文本框 29"/>
          <p:cNvSpPr txBox="1"/>
          <p:nvPr/>
        </p:nvSpPr>
        <p:spPr>
          <a:xfrm>
            <a:off x="2164447" y="355002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有效性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00" name="文本框 31"/>
          <p:cNvSpPr txBox="1"/>
          <p:nvPr/>
        </p:nvSpPr>
        <p:spPr>
          <a:xfrm>
            <a:off x="7882109" y="352843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创新性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01" name="文本框 36"/>
          <p:cNvSpPr txBox="1"/>
          <p:nvPr/>
        </p:nvSpPr>
        <p:spPr>
          <a:xfrm>
            <a:off x="2164447" y="494967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公平性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cxnSp>
        <p:nvCxnSpPr>
          <p:cNvPr id="3145728" name="直接连接符 4"/>
          <p:cNvCxnSpPr/>
          <p:nvPr/>
        </p:nvCxnSpPr>
        <p:spPr>
          <a:xfrm>
            <a:off x="1287624" y="2616851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/>
        </p:nvCxnSpPr>
        <p:spPr>
          <a:xfrm>
            <a:off x="1287624" y="4072426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39"/>
          <p:cNvCxnSpPr/>
          <p:nvPr/>
        </p:nvCxnSpPr>
        <p:spPr>
          <a:xfrm>
            <a:off x="1287624" y="5472018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40"/>
          <p:cNvCxnSpPr/>
          <p:nvPr/>
        </p:nvCxnSpPr>
        <p:spPr>
          <a:xfrm>
            <a:off x="6885992" y="2616851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41"/>
          <p:cNvCxnSpPr/>
          <p:nvPr/>
        </p:nvCxnSpPr>
        <p:spPr>
          <a:xfrm>
            <a:off x="6885992" y="4072426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" descr="C:\Users\1\Desktop\图片3_副本_副本.png图片3_副本_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3175"/>
            <a:ext cx="12186920" cy="6851650"/>
          </a:xfrm>
          <a:prstGeom prst="rect">
            <a:avLst/>
          </a:prstGeom>
        </p:spPr>
      </p:pic>
      <p:sp>
        <p:nvSpPr>
          <p:cNvPr id="1048602" name="矩形 3"/>
          <p:cNvSpPr/>
          <p:nvPr/>
        </p:nvSpPr>
        <p:spPr>
          <a:xfrm>
            <a:off x="-2540" y="-13808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3" name="文本框 13"/>
          <p:cNvSpPr txBox="1"/>
          <p:nvPr/>
        </p:nvSpPr>
        <p:spPr>
          <a:xfrm>
            <a:off x="473710" y="144145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01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04" name="文本框 8"/>
          <p:cNvSpPr txBox="1"/>
          <p:nvPr/>
        </p:nvSpPr>
        <p:spPr>
          <a:xfrm>
            <a:off x="2332295" y="511562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400" spc="300" dirty="0">
                <a:solidFill>
                  <a:srgbClr val="002774"/>
                </a:solidFill>
                <a:latin typeface="+mn-ea"/>
              </a:rPr>
              <a:t>药品基本信息</a:t>
            </a:r>
            <a:endParaRPr lang="zh-CN" altLang="en-US" sz="44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05" name="文本框 9"/>
          <p:cNvSpPr txBox="1"/>
          <p:nvPr/>
        </p:nvSpPr>
        <p:spPr>
          <a:xfrm>
            <a:off x="938151" y="1431967"/>
            <a:ext cx="1047058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n-ea"/>
                <a:cs typeface="+mj-ea"/>
              </a:rPr>
              <a:t>通用名：</a:t>
            </a:r>
            <a:r>
              <a:rPr lang="zh-CN" altLang="en-US" spc="50" dirty="0">
                <a:latin typeface="+mn-ea"/>
                <a:cs typeface="+mj-ea"/>
                <a:sym typeface="+mn-ea"/>
              </a:rPr>
              <a:t>苓桂术甘颗粒</a:t>
            </a:r>
            <a:endParaRPr kumimoji="1" lang="en-US" altLang="zh-CN" dirty="0">
              <a:solidFill>
                <a:srgbClr val="013E9F"/>
              </a:solidFill>
              <a:latin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n-ea"/>
                <a:cs typeface="+mj-ea"/>
              </a:rPr>
              <a:t>注册规格：每袋装16g（相当于饮片55.2g）  </a:t>
            </a:r>
            <a:endParaRPr lang="zh-CN" altLang="en-US" spc="50" dirty="0"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n-ea"/>
                <a:cs typeface="+mj-ea"/>
              </a:rPr>
              <a:t>中国大陆首次上市时间：</a:t>
            </a:r>
            <a:r>
              <a:rPr lang="zh-CN" altLang="en-US" spc="50" dirty="0">
                <a:latin typeface="+mn-ea"/>
                <a:cs typeface="+mj-ea"/>
                <a:sym typeface="+mn-ea"/>
              </a:rPr>
              <a:t>2022年1</a:t>
            </a:r>
            <a:r>
              <a:rPr lang="en-US" altLang="zh-CN" spc="50" dirty="0">
                <a:latin typeface="+mn-ea"/>
                <a:cs typeface="+mj-ea"/>
                <a:sym typeface="+mn-ea"/>
              </a:rPr>
              <a:t>2</a:t>
            </a:r>
            <a:r>
              <a:rPr lang="zh-CN" altLang="en-US" spc="50" dirty="0">
                <a:latin typeface="+mn-ea"/>
                <a:cs typeface="+mj-ea"/>
                <a:sym typeface="+mn-ea"/>
              </a:rPr>
              <a:t>月</a:t>
            </a:r>
            <a:r>
              <a:rPr lang="en-US" altLang="zh-CN" spc="50" dirty="0">
                <a:latin typeface="+mn-ea"/>
                <a:cs typeface="+mj-ea"/>
                <a:sym typeface="+mn-ea"/>
              </a:rPr>
              <a:t>27</a:t>
            </a:r>
            <a:r>
              <a:rPr lang="zh-CN" altLang="en-US" spc="50" dirty="0">
                <a:latin typeface="+mn-ea"/>
                <a:cs typeface="+mj-ea"/>
                <a:sym typeface="+mn-ea"/>
              </a:rPr>
              <a:t>日</a:t>
            </a:r>
            <a:endParaRPr lang="zh-CN" altLang="en-US" spc="50" dirty="0"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n-ea"/>
                <a:cs typeface="+mj-ea"/>
              </a:rPr>
              <a:t>目前大陆地区同通用名药品的上市情况：无</a:t>
            </a:r>
            <a:endParaRPr lang="zh-CN" altLang="en-US" spc="50" dirty="0"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n-ea"/>
                <a:cs typeface="+mj-ea"/>
              </a:rPr>
              <a:t>全球首个上市国家</a:t>
            </a:r>
            <a:r>
              <a:rPr lang="en-US" altLang="zh-CN" spc="50" dirty="0">
                <a:latin typeface="+mn-ea"/>
                <a:cs typeface="+mj-ea"/>
              </a:rPr>
              <a:t>/</a:t>
            </a:r>
            <a:r>
              <a:rPr lang="zh-CN" altLang="en-US" spc="50" dirty="0">
                <a:latin typeface="+mn-ea"/>
                <a:cs typeface="+mj-ea"/>
              </a:rPr>
              <a:t>地区及上市时间：中国    </a:t>
            </a:r>
            <a:r>
              <a:rPr lang="en-US" altLang="zh-CN" spc="50" dirty="0">
                <a:latin typeface="+mn-ea"/>
                <a:cs typeface="+mj-ea"/>
              </a:rPr>
              <a:t>2022</a:t>
            </a:r>
            <a:r>
              <a:rPr lang="zh-CN" altLang="en-US" spc="50" dirty="0">
                <a:latin typeface="+mn-ea"/>
                <a:cs typeface="+mj-ea"/>
              </a:rPr>
              <a:t>年</a:t>
            </a:r>
            <a:r>
              <a:rPr lang="en-US" altLang="zh-CN" spc="50" dirty="0">
                <a:latin typeface="+mn-ea"/>
                <a:cs typeface="+mj-ea"/>
              </a:rPr>
              <a:t>12</a:t>
            </a:r>
            <a:r>
              <a:rPr lang="zh-CN" altLang="en-US" spc="50" dirty="0">
                <a:latin typeface="+mn-ea"/>
                <a:cs typeface="+mj-ea"/>
              </a:rPr>
              <a:t>月</a:t>
            </a:r>
            <a:endParaRPr lang="zh-CN" altLang="en-US" spc="50" dirty="0"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n-ea"/>
                <a:cs typeface="+mj-ea"/>
              </a:rPr>
              <a:t>是否为</a:t>
            </a:r>
            <a:r>
              <a:rPr lang="en-US" altLang="zh-CN" spc="50" dirty="0">
                <a:latin typeface="+mn-ea"/>
                <a:cs typeface="+mj-ea"/>
              </a:rPr>
              <a:t>OTC</a:t>
            </a:r>
            <a:r>
              <a:rPr lang="zh-CN" altLang="en-US" spc="50" dirty="0">
                <a:latin typeface="+mn-ea"/>
                <a:cs typeface="+mj-ea"/>
              </a:rPr>
              <a:t>产品：</a:t>
            </a:r>
            <a:r>
              <a:rPr lang="zh-CN" altLang="en-US" spc="50" dirty="0" smtClean="0">
                <a:latin typeface="+mn-ea"/>
                <a:cs typeface="+mj-ea"/>
              </a:rPr>
              <a:t>否</a:t>
            </a:r>
            <a:endParaRPr lang="en-US" altLang="zh-CN" spc="50" dirty="0" smtClean="0"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ea"/>
                <a:sym typeface="Arial" panose="020B0604020202020204" pitchFamily="34" charset="0"/>
              </a:rPr>
              <a:t>CDE</a:t>
            </a:r>
            <a:r>
              <a:rPr lang="zh-CN" altLang="en-US" dirty="0" smtClean="0">
                <a:latin typeface="+mn-ea"/>
                <a:sym typeface="Arial" panose="020B0604020202020204" pitchFamily="34" charset="0"/>
              </a:rPr>
              <a:t>注册分类：首个中药 </a:t>
            </a:r>
            <a:r>
              <a:rPr lang="zh-CN" altLang="en-US" dirty="0">
                <a:latin typeface="+mn-ea"/>
                <a:sym typeface="Arial" panose="020B0604020202020204" pitchFamily="34" charset="0"/>
              </a:rPr>
              <a:t>3.</a:t>
            </a:r>
            <a:r>
              <a:rPr lang="zh-CN" altLang="en-US" dirty="0" smtClean="0">
                <a:latin typeface="+mn-ea"/>
                <a:sym typeface="Arial" panose="020B0604020202020204" pitchFamily="34" charset="0"/>
              </a:rPr>
              <a:t>1类新药</a:t>
            </a:r>
            <a:r>
              <a:rPr lang="en-US" altLang="zh-CN" dirty="0">
                <a:latin typeface="+mn-ea"/>
                <a:sym typeface="Arial" panose="020B0604020202020204" pitchFamily="34" charset="0"/>
              </a:rPr>
              <a:t>【</a:t>
            </a:r>
            <a:r>
              <a:rPr lang="zh-CN" altLang="en-US" dirty="0" smtClean="0">
                <a:latin typeface="+mn-ea"/>
                <a:sym typeface="Arial" panose="020B0604020202020204" pitchFamily="34" charset="0"/>
              </a:rPr>
              <a:t>出自国家中医药管理局</a:t>
            </a:r>
            <a:r>
              <a:rPr lang="en-US" altLang="zh-CN" dirty="0" smtClean="0">
                <a:latin typeface="+mn-ea"/>
                <a:sym typeface="Arial" panose="020B0604020202020204" pitchFamily="34" charset="0"/>
              </a:rPr>
              <a:t>《</a:t>
            </a:r>
            <a:r>
              <a:rPr lang="zh-CN" altLang="en-US" dirty="0">
                <a:latin typeface="+mn-ea"/>
                <a:sym typeface="+mn-ea"/>
              </a:rPr>
              <a:t>古代经典名方</a:t>
            </a:r>
            <a:r>
              <a:rPr lang="zh-CN" altLang="en-US" dirty="0" smtClean="0">
                <a:latin typeface="+mn-ea"/>
                <a:sym typeface="+mn-ea"/>
              </a:rPr>
              <a:t>目录（第一批</a:t>
            </a:r>
            <a:r>
              <a:rPr lang="zh-CN" altLang="en-US" dirty="0">
                <a:latin typeface="+mn-ea"/>
                <a:sym typeface="+mn-ea"/>
              </a:rPr>
              <a:t>）</a:t>
            </a:r>
            <a:r>
              <a:rPr lang="en-US" altLang="zh-CN" dirty="0" smtClean="0">
                <a:latin typeface="+mn-ea"/>
                <a:sym typeface="Arial" panose="020B0604020202020204" pitchFamily="34" charset="0"/>
              </a:rPr>
              <a:t>》】</a:t>
            </a:r>
            <a:endParaRPr lang="zh-CN" altLang="en-US" spc="50" dirty="0"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+mn-ea"/>
                <a:cs typeface="+mj-ea"/>
              </a:rPr>
              <a:t>参照药品建议：</a:t>
            </a:r>
            <a:r>
              <a:rPr lang="zh-CN" altLang="en-US" spc="50" dirty="0" smtClean="0">
                <a:latin typeface="+mn-ea"/>
                <a:cs typeface="+mj-ea"/>
              </a:rPr>
              <a:t>无   </a:t>
            </a:r>
            <a:endParaRPr lang="en-US" altLang="zh-CN" spc="50" dirty="0" smtClean="0">
              <a:latin typeface="+mn-ea"/>
              <a:cs typeface="+mj-ea"/>
            </a:endParaRPr>
          </a:p>
        </p:txBody>
      </p:sp>
      <p:sp>
        <p:nvSpPr>
          <p:cNvPr id="1048606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-92225"/>
            <a:ext cx="12192000" cy="697005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048609" name="文本框 61"/>
          <p:cNvSpPr txBox="1"/>
          <p:nvPr/>
        </p:nvSpPr>
        <p:spPr>
          <a:xfrm>
            <a:off x="2724590" y="1637304"/>
            <a:ext cx="7808595" cy="837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 algn="l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sym typeface="+mn-ea"/>
              </a:rPr>
              <a:t>温阳化饮，健脾利湿。</a:t>
            </a:r>
            <a:endParaRPr lang="zh-CN" altLang="en-US" sz="1600" dirty="0">
              <a:latin typeface="+mn-ea"/>
              <a:sym typeface="+mn-ea"/>
            </a:endParaRPr>
          </a:p>
          <a:p>
            <a:pPr marL="285750" lvl="1" indent="-285750" algn="l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sym typeface="+mn-ea"/>
              </a:rPr>
              <a:t>用于中阳不足之痰饮。症见胸胁支满，目眩心悸，短气而咳，舌苔白滑，脉弦滑。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048610" name="文本框 66"/>
          <p:cNvSpPr txBox="1"/>
          <p:nvPr/>
        </p:nvSpPr>
        <p:spPr>
          <a:xfrm>
            <a:off x="1366914" y="330213"/>
            <a:ext cx="4337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药品基本信息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1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12" name="文本框 65"/>
          <p:cNvSpPr txBox="1"/>
          <p:nvPr/>
        </p:nvSpPr>
        <p:spPr>
          <a:xfrm>
            <a:off x="2298849" y="2843270"/>
            <a:ext cx="9264578" cy="2262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苓桂术甘汤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是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汉代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张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仲景温阳利水</a:t>
            </a:r>
            <a:r>
              <a:rPr lang="zh-CN" altLang="en-US" sz="1600" b="1" dirty="0">
                <a:latin typeface="+mn-ea"/>
                <a:cs typeface="微软雅黑" panose="020B0503020204020204" charset="-122"/>
                <a:sym typeface="+mn-ea"/>
              </a:rPr>
              <a:t>治疗“痰饮病”的代表方</a:t>
            </a:r>
            <a:r>
              <a:rPr lang="en-US" altLang="zh-CN" sz="1600" baseline="30000" dirty="0" smtClean="0">
                <a:latin typeface="+mn-ea"/>
                <a:cs typeface="微软雅黑" panose="020B0503020204020204" charset="-122"/>
                <a:sym typeface="+mn-ea"/>
              </a:rPr>
              <a:t>[1]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，出自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金匮要略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痰饮咳嗽病脉证并治第十二</a:t>
            </a:r>
            <a:r>
              <a:rPr lang="en-US" altLang="zh-CN" sz="1600" dirty="0">
                <a:latin typeface="+mn-ea"/>
                <a:cs typeface="微软雅黑" panose="020B0503020204020204" charset="-122"/>
                <a:sym typeface="+mn-ea"/>
              </a:rPr>
              <a:t>》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心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下有痰饮，胸胁支满，目眩，苓桂术甘汤主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之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。</a:t>
            </a:r>
            <a:endParaRPr lang="en-US" altLang="zh-CN" sz="1600" dirty="0">
              <a:latin typeface="+mn-ea"/>
              <a:cs typeface="微软雅黑" panose="020B0503020204020204" charset="-122"/>
              <a:sym typeface="+mn-ea"/>
            </a:endParaRP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痰饮是机体津液（水谷精微物质）代谢障碍而形成的一种粘稠状的病理性产物，并可成为继发病因</a:t>
            </a:r>
            <a:r>
              <a:rPr lang="en-US" altLang="zh-CN" sz="1600" baseline="30000" dirty="0" smtClean="0">
                <a:latin typeface="+mn-ea"/>
                <a:cs typeface="微软雅黑" panose="020B0503020204020204" charset="-122"/>
                <a:sym typeface="+mn-ea"/>
              </a:rPr>
              <a:t>[2]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。其中较稠浊者为痰，清稀者为饮</a:t>
            </a:r>
            <a:r>
              <a:rPr lang="en-US" altLang="zh-CN" sz="1600" baseline="30000" dirty="0">
                <a:latin typeface="+mn-ea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。</a:t>
            </a:r>
            <a:endParaRPr lang="en-US" altLang="zh-CN" sz="1600" dirty="0" smtClean="0">
              <a:latin typeface="+mn-ea"/>
              <a:cs typeface="微软雅黑" panose="020B0503020204020204" charset="-122"/>
              <a:sym typeface="+mn-ea"/>
            </a:endParaRP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在临床应用中，苓桂术甘方对部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分心血管系统、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呼吸系统、神经系统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、消化系统、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内分泌系统的患病人群均有应用，起</a:t>
            </a:r>
            <a:r>
              <a:rPr lang="zh-CN" altLang="en-US" sz="1600" b="1" dirty="0" smtClean="0">
                <a:latin typeface="+mn-ea"/>
                <a:cs typeface="微软雅黑" panose="020B0503020204020204" charset="-122"/>
                <a:sym typeface="+mn-ea"/>
              </a:rPr>
              <a:t>异病同治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之效。</a:t>
            </a:r>
            <a:endParaRPr lang="en-US" altLang="zh-CN" sz="1600" dirty="0"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048613" name="文本框 13"/>
          <p:cNvSpPr txBox="1"/>
          <p:nvPr/>
        </p:nvSpPr>
        <p:spPr>
          <a:xfrm>
            <a:off x="473709" y="144145"/>
            <a:ext cx="155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01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14" name="文本框 32"/>
          <p:cNvSpPr txBox="1"/>
          <p:nvPr/>
        </p:nvSpPr>
        <p:spPr>
          <a:xfrm>
            <a:off x="918417" y="126619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5" name="文本框 38"/>
          <p:cNvSpPr txBox="1"/>
          <p:nvPr/>
        </p:nvSpPr>
        <p:spPr>
          <a:xfrm>
            <a:off x="782877" y="3086735"/>
            <a:ext cx="1354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6" name="矩形 39"/>
          <p:cNvSpPr/>
          <p:nvPr/>
        </p:nvSpPr>
        <p:spPr>
          <a:xfrm>
            <a:off x="556895" y="376809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7" name="文本框 56"/>
          <p:cNvSpPr txBox="1"/>
          <p:nvPr/>
        </p:nvSpPr>
        <p:spPr>
          <a:xfrm>
            <a:off x="918417" y="4721316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8" name="文本框 60"/>
          <p:cNvSpPr txBox="1"/>
          <p:nvPr/>
        </p:nvSpPr>
        <p:spPr>
          <a:xfrm>
            <a:off x="588444" y="2141220"/>
            <a:ext cx="189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适应症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9" name="文本框 62"/>
          <p:cNvSpPr txBox="1"/>
          <p:nvPr/>
        </p:nvSpPr>
        <p:spPr>
          <a:xfrm>
            <a:off x="554167" y="3987800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疾病基本情况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0" name="文本框 64"/>
          <p:cNvSpPr txBox="1"/>
          <p:nvPr/>
        </p:nvSpPr>
        <p:spPr>
          <a:xfrm>
            <a:off x="588444" y="5708106"/>
            <a:ext cx="198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用法用量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1" name="矩形 2"/>
          <p:cNvSpPr/>
          <p:nvPr/>
        </p:nvSpPr>
        <p:spPr>
          <a:xfrm>
            <a:off x="556895" y="5499826"/>
            <a:ext cx="2014220" cy="1368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2" name="矩形 4"/>
          <p:cNvSpPr/>
          <p:nvPr/>
        </p:nvSpPr>
        <p:spPr>
          <a:xfrm>
            <a:off x="556895" y="199453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3" name="文本框 6"/>
          <p:cNvSpPr txBox="1"/>
          <p:nvPr>
            <p:custDataLst>
              <p:tags r:id="rId2"/>
            </p:custDataLst>
          </p:nvPr>
        </p:nvSpPr>
        <p:spPr>
          <a:xfrm>
            <a:off x="2769313" y="5583959"/>
            <a:ext cx="4150995" cy="553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just" defTabSz="914400" rtl="0" eaLnBrk="1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n-ea"/>
                <a:sym typeface="+mn-ea"/>
              </a:rPr>
              <a:t>开水冲服。一次1 袋，一日3 次。</a:t>
            </a:r>
            <a:endParaRPr lang="zh-CN" altLang="zh-CN" sz="1600" dirty="0">
              <a:latin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286046" y="6293225"/>
            <a:ext cx="1177353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dirty="0">
                <a:latin typeface="+mn-ea"/>
              </a:rPr>
              <a:t>[1]</a:t>
            </a:r>
            <a:r>
              <a:rPr lang="zh-CN" altLang="en-US" sz="1000" dirty="0">
                <a:latin typeface="+mn-ea"/>
              </a:rPr>
              <a:t>顾思浩</a:t>
            </a:r>
            <a:r>
              <a:rPr lang="en-US" altLang="zh-CN" sz="1000" dirty="0" smtClean="0">
                <a:latin typeface="+mn-ea"/>
              </a:rPr>
              <a:t>.</a:t>
            </a:r>
            <a:r>
              <a:rPr lang="zh-CN" altLang="en-US" sz="1000" dirty="0" smtClean="0">
                <a:latin typeface="+mn-ea"/>
              </a:rPr>
              <a:t>经典</a:t>
            </a:r>
            <a:r>
              <a:rPr lang="zh-CN" altLang="en-US" sz="1000" dirty="0">
                <a:latin typeface="+mn-ea"/>
              </a:rPr>
              <a:t>名方苓桂术甘汤历史沿革</a:t>
            </a:r>
            <a:r>
              <a:rPr lang="en-US" altLang="zh-CN" sz="1000" dirty="0" smtClean="0">
                <a:latin typeface="+mn-ea"/>
              </a:rPr>
              <a:t>.</a:t>
            </a:r>
            <a:r>
              <a:rPr lang="zh-CN" altLang="en-US" sz="1000" dirty="0" smtClean="0">
                <a:latin typeface="+mn-ea"/>
              </a:rPr>
              <a:t>中国</a:t>
            </a:r>
            <a:r>
              <a:rPr lang="zh-CN" altLang="en-US" sz="1000" dirty="0">
                <a:latin typeface="+mn-ea"/>
              </a:rPr>
              <a:t>医药导报 </a:t>
            </a:r>
            <a:r>
              <a:rPr lang="en-US" altLang="zh-CN" sz="1000" dirty="0">
                <a:latin typeface="+mn-ea"/>
              </a:rPr>
              <a:t>[J</a:t>
            </a:r>
            <a:r>
              <a:rPr lang="en-US" altLang="zh-CN" sz="1000" dirty="0" smtClean="0">
                <a:latin typeface="+mn-ea"/>
              </a:rPr>
              <a:t>],2020,17(21):146</a:t>
            </a:r>
            <a:endParaRPr lang="en-US" altLang="zh-CN" sz="1000" dirty="0" smtClean="0">
              <a:latin typeface="+mn-ea"/>
            </a:endParaRPr>
          </a:p>
          <a:p>
            <a:r>
              <a:rPr lang="en-US" altLang="zh-CN" sz="1000" dirty="0">
                <a:latin typeface="+mn-ea"/>
              </a:rPr>
              <a:t>[2]</a:t>
            </a:r>
            <a:r>
              <a:rPr lang="zh-CN" altLang="en-US" sz="1000" dirty="0">
                <a:latin typeface="+mn-ea"/>
              </a:rPr>
              <a:t>王九林</a:t>
            </a:r>
            <a:r>
              <a:rPr lang="en-US" altLang="zh-CN" sz="1000" dirty="0" smtClean="0">
                <a:latin typeface="+mn-ea"/>
              </a:rPr>
              <a:t>.</a:t>
            </a:r>
            <a:r>
              <a:rPr lang="zh-CN" altLang="en-US" sz="1000" dirty="0" smtClean="0">
                <a:latin typeface="+mn-ea"/>
              </a:rPr>
              <a:t>痰</a:t>
            </a:r>
            <a:r>
              <a:rPr lang="zh-CN" altLang="en-US" sz="1000" dirty="0">
                <a:latin typeface="+mn-ea"/>
              </a:rPr>
              <a:t>饮的概念及其成因</a:t>
            </a:r>
            <a:r>
              <a:rPr lang="en-US" altLang="zh-CN" sz="1000" dirty="0" smtClean="0">
                <a:latin typeface="+mn-ea"/>
              </a:rPr>
              <a:t>.</a:t>
            </a:r>
            <a:r>
              <a:rPr lang="zh-CN" altLang="en-US" sz="1000" dirty="0" smtClean="0">
                <a:latin typeface="+mn-ea"/>
              </a:rPr>
              <a:t>中国</a:t>
            </a:r>
            <a:r>
              <a:rPr lang="zh-CN" altLang="en-US" sz="1000" dirty="0">
                <a:latin typeface="+mn-ea"/>
              </a:rPr>
              <a:t>中医基础医学杂志 </a:t>
            </a:r>
            <a:r>
              <a:rPr lang="en-US" altLang="zh-CN" sz="1000" dirty="0">
                <a:latin typeface="+mn-ea"/>
              </a:rPr>
              <a:t>[J</a:t>
            </a:r>
            <a:r>
              <a:rPr lang="en-US" altLang="zh-CN" sz="1000" dirty="0" smtClean="0">
                <a:latin typeface="+mn-ea"/>
              </a:rPr>
              <a:t>],1998,4(3):48</a:t>
            </a:r>
            <a:endParaRPr lang="en-US" altLang="zh-CN" sz="10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26" name="矩形 1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048627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28" name="文本框 32"/>
          <p:cNvSpPr txBox="1"/>
          <p:nvPr/>
        </p:nvSpPr>
        <p:spPr>
          <a:xfrm>
            <a:off x="886518" y="126619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9" name="文本框 38"/>
          <p:cNvSpPr txBox="1"/>
          <p:nvPr/>
        </p:nvSpPr>
        <p:spPr>
          <a:xfrm>
            <a:off x="857308" y="3061970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0" name="矩形 39"/>
          <p:cNvSpPr/>
          <p:nvPr/>
        </p:nvSpPr>
        <p:spPr>
          <a:xfrm>
            <a:off x="556895" y="377822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1" name="文本框 56"/>
          <p:cNvSpPr txBox="1"/>
          <p:nvPr/>
        </p:nvSpPr>
        <p:spPr>
          <a:xfrm>
            <a:off x="886518" y="5036820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2" name="文本框 60"/>
          <p:cNvSpPr txBox="1"/>
          <p:nvPr/>
        </p:nvSpPr>
        <p:spPr>
          <a:xfrm>
            <a:off x="527685" y="2141220"/>
            <a:ext cx="1936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不良反应情况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3" name="文本框 62"/>
          <p:cNvSpPr txBox="1"/>
          <p:nvPr/>
        </p:nvSpPr>
        <p:spPr>
          <a:xfrm>
            <a:off x="556895" y="3963035"/>
            <a:ext cx="201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说明书收载的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安全性信息描述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4" name="文本框 64"/>
          <p:cNvSpPr txBox="1"/>
          <p:nvPr/>
        </p:nvSpPr>
        <p:spPr>
          <a:xfrm>
            <a:off x="527684" y="5943600"/>
            <a:ext cx="204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安全性方面</a:t>
            </a:r>
            <a:endParaRPr lang="en-US" altLang="zh-CN" sz="20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优势和不足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35" name="矩形 2"/>
          <p:cNvSpPr/>
          <p:nvPr/>
        </p:nvSpPr>
        <p:spPr>
          <a:xfrm>
            <a:off x="556895" y="580898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6" name="矩形 4"/>
          <p:cNvSpPr/>
          <p:nvPr/>
        </p:nvSpPr>
        <p:spPr>
          <a:xfrm>
            <a:off x="556895" y="199453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7" name="文本框 6"/>
          <p:cNvSpPr txBox="1"/>
          <p:nvPr/>
        </p:nvSpPr>
        <p:spPr>
          <a:xfrm>
            <a:off x="2918360" y="1784784"/>
            <a:ext cx="857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n-ea"/>
                <a:sym typeface="Arial" panose="020B0604020202020204" pitchFamily="34" charset="0"/>
              </a:rPr>
              <a:t>苓桂术甘颗粒</a:t>
            </a:r>
            <a:r>
              <a:rPr lang="zh-CN" altLang="en-US" sz="1600" dirty="0">
                <a:latin typeface="+mn-ea"/>
                <a:sym typeface="+mn-ea"/>
              </a:rPr>
              <a:t>目前在临床上未广泛使用</a:t>
            </a:r>
            <a:r>
              <a:rPr lang="zh-CN" altLang="en-US" sz="1600" dirty="0" smtClean="0">
                <a:latin typeface="+mn-ea"/>
                <a:sym typeface="+mn-ea"/>
              </a:rPr>
              <a:t>，未</a:t>
            </a:r>
            <a:r>
              <a:rPr lang="zh-CN" altLang="en-US" sz="1600" dirty="0">
                <a:latin typeface="+mn-ea"/>
                <a:sym typeface="+mn-ea"/>
              </a:rPr>
              <a:t>监测到任何不良反应发生及相关文献</a:t>
            </a:r>
            <a:r>
              <a:rPr lang="zh-CN" altLang="en-US" sz="1600" dirty="0" smtClean="0">
                <a:latin typeface="+mn-ea"/>
                <a:sym typeface="+mn-ea"/>
              </a:rPr>
              <a:t>报道。</a:t>
            </a:r>
            <a:endParaRPr lang="zh-CN" altLang="en-US" sz="1600" dirty="0" smtClean="0">
              <a:latin typeface="+mn-ea"/>
              <a:sym typeface="+mn-ea"/>
            </a:endParaRPr>
          </a:p>
        </p:txBody>
      </p:sp>
      <p:graphicFrame>
        <p:nvGraphicFramePr>
          <p:cNvPr id="4194304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113878" y="2565789"/>
          <a:ext cx="7699434" cy="22115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85443"/>
                <a:gridCol w="5613991"/>
              </a:tblGrid>
              <a:tr h="4413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项目名称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详细表述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+mj-ea"/>
                          <a:ea typeface="+mj-ea"/>
                        </a:rPr>
                        <a:t>不良反应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fontAlgn="ctr">
                        <a:lnSpc>
                          <a:spcPct val="10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j-ea"/>
                          <a:ea typeface="+mj-ea"/>
                        </a:rPr>
                        <a:t>尚不明确。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+mj-ea"/>
                          <a:ea typeface="+mj-ea"/>
                        </a:rPr>
                        <a:t>禁      </a:t>
                      </a:r>
                      <a:r>
                        <a:rPr lang="zh-CN" altLang="en-US" sz="1400" b="1" u="none" strike="noStrike" dirty="0" smtClean="0">
                          <a:effectLst/>
                          <a:latin typeface="+mj-ea"/>
                          <a:ea typeface="+mj-ea"/>
                        </a:rPr>
                        <a:t>忌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zh-CN" altLang="en-US" sz="1400" u="none" strike="noStrike" dirty="0">
                          <a:effectLst/>
                          <a:latin typeface="+mj-ea"/>
                          <a:ea typeface="+mj-ea"/>
                        </a:rPr>
                        <a:t>曾经对本品所含药物过敏者禁用。</a:t>
                      </a:r>
                      <a:endParaRPr lang="zh-CN" altLang="en-US" sz="14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074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+mj-ea"/>
                          <a:ea typeface="+mj-ea"/>
                        </a:rPr>
                        <a:t>注意事项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u="none" strike="noStrike" dirty="0">
                          <a:effectLst/>
                          <a:latin typeface="+mj-ea"/>
                          <a:ea typeface="+mj-ea"/>
                        </a:rPr>
                        <a:t>1. 严格按照功能主治使用本品。</a:t>
                      </a:r>
                      <a:endParaRPr lang="zh-CN" altLang="en-US" sz="1400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u="none" strike="noStrike" dirty="0">
                          <a:effectLst/>
                          <a:latin typeface="+mj-ea"/>
                          <a:ea typeface="+mj-ea"/>
                        </a:rPr>
                        <a:t>2. 服用本品期间，忌服冷饮及滋腻食品。</a:t>
                      </a:r>
                      <a:endParaRPr lang="zh-CN" altLang="en-US" sz="1400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u="none" strike="noStrike" dirty="0">
                          <a:effectLst/>
                          <a:latin typeface="+mj-ea"/>
                          <a:ea typeface="+mj-ea"/>
                        </a:rPr>
                        <a:t>3. 痰饮而兼见阴虚火旺者，慎用本品。</a:t>
                      </a:r>
                      <a:endParaRPr lang="zh-CN" altLang="en-US" sz="14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38" name="文本框 10"/>
          <p:cNvSpPr txBox="1"/>
          <p:nvPr/>
        </p:nvSpPr>
        <p:spPr>
          <a:xfrm>
            <a:off x="473710" y="58420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02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39" name="文本框 11"/>
          <p:cNvSpPr txBox="1"/>
          <p:nvPr/>
        </p:nvSpPr>
        <p:spPr>
          <a:xfrm>
            <a:off x="2332295" y="425837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400" spc="300" dirty="0">
                <a:solidFill>
                  <a:srgbClr val="002774"/>
                </a:solidFill>
                <a:latin typeface="+mn-ea"/>
              </a:rPr>
              <a:t>安全性</a:t>
            </a:r>
            <a:endParaRPr lang="zh-CN" altLang="en-US" sz="44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40" name="矩形 5"/>
          <p:cNvSpPr/>
          <p:nvPr>
            <p:custDataLst>
              <p:tags r:id="rId3"/>
            </p:custDataLst>
          </p:nvPr>
        </p:nvSpPr>
        <p:spPr>
          <a:xfrm>
            <a:off x="2917824" y="4984270"/>
            <a:ext cx="8712201" cy="1667215"/>
          </a:xfrm>
          <a:prstGeom prst="rect">
            <a:avLst/>
          </a:prstGeom>
          <a:noFill/>
        </p:spPr>
        <p:txBody>
          <a:bodyPr wrap="square" lIns="91440" tIns="45720" rIns="91440" bIns="45720"/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+mn-ea"/>
                <a:sym typeface="Arial" panose="020B0604020202020204" pitchFamily="34" charset="0"/>
              </a:rPr>
              <a:t>苓桂术甘颗粒组方源自东汉·张仲景《金匮要略》，</a:t>
            </a:r>
            <a:r>
              <a:rPr lang="zh-CN" altLang="zh-CN" sz="1600" dirty="0" smtClean="0">
                <a:latin typeface="+mn-ea"/>
                <a:sym typeface="Arial" panose="020B0604020202020204" pitchFamily="34" charset="0"/>
              </a:rPr>
              <a:t>至今</a:t>
            </a: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已经有</a:t>
            </a:r>
            <a:r>
              <a:rPr lang="en-US" altLang="zh-CN" sz="1600" dirty="0" smtClean="0">
                <a:latin typeface="+mn-ea"/>
                <a:sym typeface="Arial" panose="020B0604020202020204" pitchFamily="34" charset="0"/>
              </a:rPr>
              <a:t>1800</a:t>
            </a:r>
            <a:r>
              <a:rPr lang="zh-CN" altLang="zh-CN" sz="1600" dirty="0">
                <a:latin typeface="+mn-ea"/>
                <a:sym typeface="Arial" panose="020B0604020202020204" pitchFamily="34" charset="0"/>
              </a:rPr>
              <a:t>年的临床使用经验，是疗效确切，如今仍被广泛使用的经方代表之一</a:t>
            </a:r>
            <a:r>
              <a:rPr lang="zh-CN" altLang="zh-CN" sz="1600" dirty="0" smtClean="0">
                <a:latin typeface="+mn-ea"/>
                <a:sym typeface="Arial" panose="020B0604020202020204" pitchFamily="34" charset="0"/>
              </a:rPr>
              <a:t>，</a:t>
            </a: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现代</a:t>
            </a:r>
            <a:r>
              <a:rPr lang="zh-CN" altLang="en-US" sz="1600" dirty="0">
                <a:latin typeface="+mn-ea"/>
                <a:sym typeface="Arial" panose="020B0604020202020204" pitchFamily="34" charset="0"/>
              </a:rPr>
              <a:t>药理毒理实验结果进一步证明其</a:t>
            </a: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安全。</a:t>
            </a:r>
            <a:endParaRPr lang="en-US" altLang="zh-CN" sz="1600" dirty="0" smtClean="0">
              <a:latin typeface="+mn-ea"/>
              <a:sym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一项</a:t>
            </a:r>
            <a:r>
              <a:rPr lang="en-US" altLang="zh-CN" sz="1600" dirty="0" smtClean="0">
                <a:latin typeface="+mn-ea"/>
                <a:sym typeface="Arial" panose="020B0604020202020204" pitchFamily="34" charset="0"/>
              </a:rPr>
              <a:t>Meta</a:t>
            </a: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分析结果表明，</a:t>
            </a:r>
            <a:r>
              <a:rPr lang="zh-CN" altLang="en-US" sz="1600" dirty="0"/>
              <a:t>苓桂术甘汤联合常规</a:t>
            </a:r>
            <a:r>
              <a:rPr lang="zh-CN" altLang="en-US" sz="1600" dirty="0" smtClean="0"/>
              <a:t>治疗（</a:t>
            </a:r>
            <a:r>
              <a:rPr lang="en-US" altLang="zh-CN" sz="1600" dirty="0" smtClean="0"/>
              <a:t>VS.</a:t>
            </a:r>
            <a:r>
              <a:rPr lang="zh-CN" altLang="en-US" sz="1600" dirty="0" smtClean="0"/>
              <a:t>常规治疗），</a:t>
            </a:r>
            <a:r>
              <a:rPr lang="zh-CN" altLang="en-US" sz="1600" dirty="0"/>
              <a:t>不良反应总</a:t>
            </a:r>
            <a:r>
              <a:rPr lang="zh-CN" altLang="en-US" sz="1600" dirty="0" smtClean="0"/>
              <a:t>发生率</a:t>
            </a:r>
            <a:r>
              <a:rPr lang="zh-CN" altLang="en-US" sz="1600" dirty="0"/>
              <a:t>更</a:t>
            </a:r>
            <a:r>
              <a:rPr lang="zh-CN" altLang="en-US" sz="1600" dirty="0" smtClean="0"/>
              <a:t>低，具有较好的安全性</a:t>
            </a:r>
            <a:r>
              <a:rPr lang="en-US" altLang="zh-CN" sz="1600" baseline="30000" dirty="0" smtClean="0">
                <a:latin typeface="+mn-ea"/>
              </a:rPr>
              <a:t>[1]</a:t>
            </a:r>
            <a:r>
              <a:rPr lang="zh-CN" altLang="en-US" sz="1600" dirty="0" smtClean="0"/>
              <a:t>。</a:t>
            </a:r>
            <a:endParaRPr lang="zh-CN" altLang="zh-CN" sz="1600" baseline="30000" dirty="0">
              <a:solidFill>
                <a:srgbClr val="FF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556895" y="6589369"/>
            <a:ext cx="101117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4795" algn="l"/>
                <a:tab pos="542925" algn="l"/>
              </a:tabLst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张晟安</a:t>
            </a:r>
            <a:r>
              <a:rPr lang="en-US" altLang="zh-CN" sz="1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志栋</a:t>
            </a:r>
            <a:r>
              <a:rPr lang="en-US" altLang="zh-CN" sz="1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戴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亮等</a:t>
            </a:r>
            <a:r>
              <a:rPr lang="en-US" altLang="zh-CN" sz="1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苓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桂术甘汤的临床应用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:1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项系统性评价不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Meta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[J/OL</a:t>
            </a:r>
            <a:r>
              <a:rPr lang="en-US" altLang="zh-CN" sz="1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].</a:t>
            </a:r>
            <a:r>
              <a:rPr lang="zh-CN" altLang="en-US" sz="1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中草药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1000" dirty="0" smtClean="0"/>
              <a:t>1</a:t>
            </a:r>
            <a:r>
              <a:rPr lang="zh-CN" altLang="en-US" sz="1000" dirty="0" smtClean="0"/>
              <a:t>-16[2023-07-13].http://kns.cnki.net/kcms/detail/12.1108.r.20230628.1401.002.html</a:t>
            </a:r>
            <a:endParaRPr lang="zh-CN" alt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42" name="矩形 1"/>
          <p:cNvSpPr/>
          <p:nvPr/>
        </p:nvSpPr>
        <p:spPr>
          <a:xfrm>
            <a:off x="0" y="-68096"/>
            <a:ext cx="12192000" cy="686679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048643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44" name="文本框 32"/>
          <p:cNvSpPr txBox="1"/>
          <p:nvPr/>
        </p:nvSpPr>
        <p:spPr>
          <a:xfrm>
            <a:off x="918417" y="122809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5" name="文本框 38"/>
          <p:cNvSpPr txBox="1"/>
          <p:nvPr/>
        </p:nvSpPr>
        <p:spPr>
          <a:xfrm>
            <a:off x="889207" y="3088080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6" name="矩形 39"/>
          <p:cNvSpPr/>
          <p:nvPr/>
        </p:nvSpPr>
        <p:spPr>
          <a:xfrm>
            <a:off x="556895" y="379735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7" name="文本框 56"/>
          <p:cNvSpPr txBox="1"/>
          <p:nvPr/>
        </p:nvSpPr>
        <p:spPr>
          <a:xfrm>
            <a:off x="918417" y="4649515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8" name="文本框 60"/>
          <p:cNvSpPr txBox="1"/>
          <p:nvPr/>
        </p:nvSpPr>
        <p:spPr>
          <a:xfrm>
            <a:off x="556895" y="2103120"/>
            <a:ext cx="201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与对照药品疗效方面优势和不足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9" name="文本框 62"/>
          <p:cNvSpPr txBox="1"/>
          <p:nvPr/>
        </p:nvSpPr>
        <p:spPr>
          <a:xfrm>
            <a:off x="527685" y="3989145"/>
            <a:ext cx="194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临床指南/</a:t>
            </a:r>
            <a:endParaRPr lang="en-US" altLang="zh-CN" sz="20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诊疗规范推荐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50" name="文本框 64"/>
          <p:cNvSpPr txBox="1"/>
          <p:nvPr/>
        </p:nvSpPr>
        <p:spPr>
          <a:xfrm>
            <a:off x="447039" y="5434375"/>
            <a:ext cx="2284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技术审批报告中</a:t>
            </a:r>
            <a:endParaRPr lang="en-US" altLang="zh-CN" sz="20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关于有效性的描述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51" name="矩形 2"/>
          <p:cNvSpPr/>
          <p:nvPr/>
        </p:nvSpPr>
        <p:spPr>
          <a:xfrm>
            <a:off x="556895" y="529975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52" name="矩形 4"/>
          <p:cNvSpPr/>
          <p:nvPr/>
        </p:nvSpPr>
        <p:spPr>
          <a:xfrm>
            <a:off x="556895" y="195643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53" name="文本框 6"/>
          <p:cNvSpPr txBox="1"/>
          <p:nvPr/>
        </p:nvSpPr>
        <p:spPr>
          <a:xfrm>
            <a:off x="2766161" y="1524452"/>
            <a:ext cx="9034680" cy="970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</a:rPr>
              <a:t>温阳</a:t>
            </a:r>
            <a:r>
              <a:rPr lang="zh-CN" altLang="en-US" sz="1600" dirty="0">
                <a:latin typeface="+mn-ea"/>
              </a:rPr>
              <a:t>化饮，健脾利湿。用于中阳不足之痰饮。症见胸胁支满，目眩心悸， 短气而咳，舌苔白滑，脉弦</a:t>
            </a:r>
            <a:r>
              <a:rPr lang="zh-CN" altLang="en-US" sz="1600" dirty="0" smtClean="0">
                <a:latin typeface="+mn-ea"/>
              </a:rPr>
              <a:t>滑；</a:t>
            </a:r>
            <a:r>
              <a:rPr lang="zh-CN" altLang="en-US" sz="1600" dirty="0">
                <a:latin typeface="+mn-ea"/>
              </a:rPr>
              <a:t>针对中阳不足之痰饮，</a:t>
            </a:r>
            <a:r>
              <a:rPr lang="zh-CN" altLang="en-US" sz="1600" dirty="0" smtClean="0">
                <a:latin typeface="+mn-ea"/>
              </a:rPr>
              <a:t>在医保目录内尚无对症药物。</a:t>
            </a:r>
            <a:endParaRPr lang="en-US" altLang="zh-CN" sz="1600" dirty="0">
              <a:latin typeface="+mn-ea"/>
            </a:endParaRPr>
          </a:p>
        </p:txBody>
      </p:sp>
      <p:sp>
        <p:nvSpPr>
          <p:cNvPr id="1048654" name="文本框 10"/>
          <p:cNvSpPr txBox="1"/>
          <p:nvPr/>
        </p:nvSpPr>
        <p:spPr>
          <a:xfrm>
            <a:off x="473710" y="58420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03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55" name="文本框 11"/>
          <p:cNvSpPr txBox="1"/>
          <p:nvPr/>
        </p:nvSpPr>
        <p:spPr>
          <a:xfrm>
            <a:off x="2242125" y="255657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>
                <a:solidFill>
                  <a:srgbClr val="002774"/>
                </a:solidFill>
                <a:latin typeface="+mn-ea"/>
              </a:rPr>
              <a:t>有效性</a:t>
            </a:r>
            <a:endParaRPr lang="zh-CN" altLang="en-US" sz="44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56" name="文本框 12"/>
          <p:cNvSpPr txBox="1"/>
          <p:nvPr/>
        </p:nvSpPr>
        <p:spPr>
          <a:xfrm>
            <a:off x="2731135" y="5190315"/>
            <a:ext cx="8942070" cy="803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sym typeface="Arial" panose="020B0604020202020204" pitchFamily="34" charset="0"/>
              </a:rPr>
              <a:t>基于专家审评意见和审评结论，现有研究和数据支持苓桂术甘颗粒按照中药 3.1 类按古代经典名方目录管理</a:t>
            </a: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的中药</a:t>
            </a:r>
            <a:r>
              <a:rPr lang="zh-CN" altLang="en-US" sz="1600" dirty="0">
                <a:latin typeface="+mn-ea"/>
                <a:sym typeface="Arial" panose="020B0604020202020204" pitchFamily="34" charset="0"/>
              </a:rPr>
              <a:t>复方制剂上市</a:t>
            </a: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。</a:t>
            </a:r>
            <a:endParaRPr lang="zh-CN" altLang="en-US" sz="1600" dirty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48657" name="文本框 5"/>
          <p:cNvSpPr txBox="1"/>
          <p:nvPr>
            <p:custDataLst>
              <p:tags r:id="rId2"/>
            </p:custDataLst>
          </p:nvPr>
        </p:nvSpPr>
        <p:spPr>
          <a:xfrm>
            <a:off x="2731135" y="3616540"/>
            <a:ext cx="9069705" cy="439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 algn="l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sym typeface="+mn-ea"/>
              </a:rPr>
              <a:t>处方来源于汉张仲景《金匮要略》，该处方已列入</a:t>
            </a:r>
            <a:r>
              <a:rPr lang="zh-CN" altLang="en-US" sz="1600" dirty="0" smtClean="0">
                <a:latin typeface="+mn-ea"/>
                <a:sym typeface="+mn-ea"/>
              </a:rPr>
              <a:t>《古代经典名方目录(第一批)》</a:t>
            </a:r>
            <a:endParaRPr lang="en-US" altLang="zh-CN" sz="1600" dirty="0" smtClean="0"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60" name="矩形 1"/>
          <p:cNvSpPr/>
          <p:nvPr/>
        </p:nvSpPr>
        <p:spPr>
          <a:xfrm>
            <a:off x="0" y="-72319"/>
            <a:ext cx="12220888" cy="692609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61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62" name="文本框 32"/>
          <p:cNvSpPr txBox="1"/>
          <p:nvPr/>
        </p:nvSpPr>
        <p:spPr>
          <a:xfrm>
            <a:off x="1003481" y="1266190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63" name="文本框 38"/>
          <p:cNvSpPr txBox="1"/>
          <p:nvPr/>
        </p:nvSpPr>
        <p:spPr>
          <a:xfrm>
            <a:off x="974271" y="3247591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64" name="矩形 39"/>
          <p:cNvSpPr/>
          <p:nvPr/>
        </p:nvSpPr>
        <p:spPr>
          <a:xfrm>
            <a:off x="556895" y="3960696"/>
            <a:ext cx="1919605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65" name="文本框 56"/>
          <p:cNvSpPr txBox="1"/>
          <p:nvPr/>
        </p:nvSpPr>
        <p:spPr>
          <a:xfrm>
            <a:off x="992848" y="5035602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66" name="文本框 60"/>
          <p:cNvSpPr txBox="1"/>
          <p:nvPr/>
        </p:nvSpPr>
        <p:spPr>
          <a:xfrm>
            <a:off x="603886" y="2141220"/>
            <a:ext cx="186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创新点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67" name="文本框 62"/>
          <p:cNvSpPr txBox="1"/>
          <p:nvPr/>
        </p:nvSpPr>
        <p:spPr>
          <a:xfrm>
            <a:off x="606425" y="4159451"/>
            <a:ext cx="187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优</a:t>
            </a:r>
            <a:r>
              <a:rPr lang="en-US" altLang="zh-CN" sz="2000" dirty="0">
                <a:solidFill>
                  <a:srgbClr val="002060"/>
                </a:solidFill>
                <a:latin typeface="+mn-ea"/>
                <a:sym typeface="+mn-ea"/>
              </a:rPr>
              <a:t>    </a:t>
            </a:r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势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68" name="文本框 64"/>
          <p:cNvSpPr txBox="1"/>
          <p:nvPr/>
        </p:nvSpPr>
        <p:spPr>
          <a:xfrm>
            <a:off x="626272" y="5962702"/>
            <a:ext cx="183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传承性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69" name="矩形 2"/>
          <p:cNvSpPr/>
          <p:nvPr/>
        </p:nvSpPr>
        <p:spPr>
          <a:xfrm>
            <a:off x="546262" y="5807762"/>
            <a:ext cx="1919605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70" name="矩形 4"/>
          <p:cNvSpPr/>
          <p:nvPr/>
        </p:nvSpPr>
        <p:spPr>
          <a:xfrm>
            <a:off x="556895" y="1994535"/>
            <a:ext cx="1919605" cy="14287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71" name="文本框 8"/>
          <p:cNvSpPr txBox="1"/>
          <p:nvPr/>
        </p:nvSpPr>
        <p:spPr>
          <a:xfrm>
            <a:off x="2605438" y="5029200"/>
            <a:ext cx="5595587" cy="1295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sym typeface="+mn-ea"/>
              </a:rPr>
              <a:t>处方</a:t>
            </a:r>
            <a:r>
              <a:rPr lang="zh-CN" altLang="en-US" sz="1600" dirty="0">
                <a:latin typeface="+mn-ea"/>
                <a:sym typeface="+mn-ea"/>
              </a:rPr>
              <a:t>来源于汉∙张仲景</a:t>
            </a:r>
            <a:r>
              <a:rPr lang="en-US" altLang="zh-CN" sz="1600" dirty="0">
                <a:latin typeface="+mn-ea"/>
                <a:sym typeface="+mn-ea"/>
              </a:rPr>
              <a:t>《</a:t>
            </a:r>
            <a:r>
              <a:rPr lang="zh-CN" altLang="en-US" sz="1600" dirty="0">
                <a:latin typeface="+mn-ea"/>
                <a:sym typeface="+mn-ea"/>
              </a:rPr>
              <a:t>金匮要略</a:t>
            </a:r>
            <a:r>
              <a:rPr lang="en-US" altLang="zh-CN" sz="1600" dirty="0">
                <a:latin typeface="+mn-ea"/>
                <a:sym typeface="+mn-ea"/>
              </a:rPr>
              <a:t>》</a:t>
            </a:r>
            <a:r>
              <a:rPr lang="zh-CN" altLang="en-US" sz="1600" dirty="0" smtClean="0">
                <a:latin typeface="+mn-ea"/>
                <a:sym typeface="+mn-ea"/>
              </a:rPr>
              <a:t>：</a:t>
            </a:r>
            <a:endParaRPr lang="en-US" altLang="zh-CN" sz="1600" dirty="0" smtClean="0">
              <a:latin typeface="+mn-ea"/>
              <a:sym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1600" dirty="0" smtClean="0">
                <a:latin typeface="+mn-ea"/>
                <a:sym typeface="+mn-ea"/>
              </a:rPr>
              <a:t>     </a:t>
            </a:r>
            <a:r>
              <a:rPr lang="zh-CN" altLang="en-US" sz="1600" dirty="0">
                <a:latin typeface="+mn-ea"/>
                <a:sym typeface="+mn-ea"/>
              </a:rPr>
              <a:t>①“心下有痰饮，胸胁支满，目眩，苓桂术甘汤主之。</a:t>
            </a:r>
            <a:r>
              <a:rPr lang="zh-CN" altLang="en-US" sz="1600" dirty="0" smtClean="0">
                <a:latin typeface="+mn-ea"/>
                <a:sym typeface="+mn-ea"/>
              </a:rPr>
              <a:t>”</a:t>
            </a:r>
            <a:endParaRPr lang="en-US" altLang="zh-CN" sz="1600" dirty="0">
              <a:latin typeface="+mn-ea"/>
              <a:sym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600" dirty="0" smtClean="0">
                <a:latin typeface="+mn-ea"/>
                <a:sym typeface="+mn-ea"/>
              </a:rPr>
              <a:t>     </a:t>
            </a:r>
            <a:r>
              <a:rPr lang="zh-CN" altLang="en-US" sz="1600" dirty="0" smtClean="0">
                <a:latin typeface="+mn-ea"/>
                <a:sym typeface="+mn-ea"/>
              </a:rPr>
              <a:t>②</a:t>
            </a:r>
            <a:r>
              <a:rPr lang="zh-CN" altLang="en-US" sz="1600" dirty="0">
                <a:latin typeface="+mn-ea"/>
                <a:sym typeface="+mn-ea"/>
              </a:rPr>
              <a:t>“夫短气有微饮，当从小便去之，苓桂术甘汤主之。”</a:t>
            </a:r>
            <a:endParaRPr lang="zh-CN" altLang="en-US" sz="1600" dirty="0">
              <a:latin typeface="+mn-ea"/>
              <a:sym typeface="+mn-ea"/>
            </a:endParaRPr>
          </a:p>
          <a:p>
            <a:pPr marL="0" lvl="1" algn="l" fontAlgn="auto">
              <a:lnSpc>
                <a:spcPct val="150000"/>
              </a:lnSpc>
              <a:buClrTx/>
              <a:buSzTx/>
            </a:pPr>
            <a:endParaRPr lang="zh-CN" altLang="en-US" sz="1600" dirty="0">
              <a:latin typeface="+mn-ea"/>
              <a:sym typeface="+mn-ea"/>
            </a:endParaRPr>
          </a:p>
        </p:txBody>
      </p:sp>
      <p:sp>
        <p:nvSpPr>
          <p:cNvPr id="1048672" name="文本框 10"/>
          <p:cNvSpPr txBox="1"/>
          <p:nvPr/>
        </p:nvSpPr>
        <p:spPr>
          <a:xfrm>
            <a:off x="473710" y="58420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04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73" name="文本框 11"/>
          <p:cNvSpPr txBox="1"/>
          <p:nvPr/>
        </p:nvSpPr>
        <p:spPr>
          <a:xfrm>
            <a:off x="2332295" y="425837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>
                <a:solidFill>
                  <a:srgbClr val="002774"/>
                </a:solidFill>
                <a:latin typeface="+mn-ea"/>
              </a:rPr>
              <a:t>创新性</a:t>
            </a:r>
            <a:endParaRPr lang="zh-CN" altLang="en-US" sz="44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74" name="文本框 12"/>
          <p:cNvSpPr txBox="1"/>
          <p:nvPr/>
        </p:nvSpPr>
        <p:spPr>
          <a:xfrm>
            <a:off x="2595187" y="3232297"/>
            <a:ext cx="8696590" cy="1682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sym typeface="+mn-ea"/>
              </a:rPr>
              <a:t>治疗“痰饮病”的代表药；</a:t>
            </a:r>
            <a:endParaRPr lang="en-US" altLang="zh-CN" sz="1600" dirty="0" smtClean="0">
              <a:latin typeface="+mn-ea"/>
              <a:sym typeface="+mn-ea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sym typeface="+mn-ea"/>
              </a:rPr>
              <a:t>颗粒剂型提高了可及性、便易性；</a:t>
            </a:r>
            <a:endParaRPr lang="en-US" altLang="zh-CN" sz="1600" dirty="0" smtClean="0">
              <a:latin typeface="+mn-ea"/>
              <a:sym typeface="+mn-ea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sym typeface="+mn-ea"/>
              </a:rPr>
              <a:t>高质量还原“一碗汤”的工艺手法，从药材</a:t>
            </a:r>
            <a:r>
              <a:rPr lang="en-US" altLang="zh-CN" sz="1600" dirty="0" smtClean="0">
                <a:latin typeface="+mn-ea"/>
                <a:sym typeface="+mn-ea"/>
              </a:rPr>
              <a:t>-</a:t>
            </a:r>
            <a:r>
              <a:rPr lang="zh-CN" altLang="en-US" sz="1600" dirty="0" smtClean="0">
                <a:latin typeface="+mn-ea"/>
                <a:sym typeface="+mn-ea"/>
              </a:rPr>
              <a:t>生产</a:t>
            </a:r>
            <a:r>
              <a:rPr lang="en-US" altLang="zh-CN" sz="1600" dirty="0" smtClean="0">
                <a:latin typeface="+mn-ea"/>
                <a:sym typeface="+mn-ea"/>
              </a:rPr>
              <a:t>-</a:t>
            </a:r>
            <a:r>
              <a:rPr lang="zh-CN" altLang="en-US" sz="1600" dirty="0" smtClean="0">
                <a:latin typeface="+mn-ea"/>
                <a:sym typeface="+mn-ea"/>
              </a:rPr>
              <a:t>成药全过程质量控制体系；</a:t>
            </a:r>
            <a:endParaRPr lang="en-US" altLang="zh-CN" sz="1600" dirty="0" smtClean="0">
              <a:latin typeface="+mn-ea"/>
              <a:sym typeface="+mn-ea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+mn-ea"/>
                <a:sym typeface="+mn-ea"/>
              </a:rPr>
              <a:t>国内</a:t>
            </a:r>
            <a:r>
              <a:rPr lang="zh-CN" altLang="en-US" sz="1600" dirty="0">
                <a:latin typeface="+mn-ea"/>
                <a:sym typeface="+mn-ea"/>
              </a:rPr>
              <a:t>目前唯一一个可以和日本汉方竞争的经典名方</a:t>
            </a:r>
            <a:r>
              <a:rPr lang="zh-CN" altLang="en-US" sz="1600" dirty="0" smtClean="0">
                <a:latin typeface="+mn-ea"/>
                <a:sym typeface="+mn-ea"/>
              </a:rPr>
              <a:t>制剂。</a:t>
            </a:r>
            <a:endParaRPr lang="en-US" altLang="zh-CN" sz="1600" dirty="0">
              <a:latin typeface="+mn-ea"/>
              <a:sym typeface="+mn-ea"/>
            </a:endParaRPr>
          </a:p>
        </p:txBody>
      </p:sp>
      <p:sp>
        <p:nvSpPr>
          <p:cNvPr id="1048675" name="文本框 6"/>
          <p:cNvSpPr txBox="1"/>
          <p:nvPr/>
        </p:nvSpPr>
        <p:spPr>
          <a:xfrm>
            <a:off x="2546986" y="1427167"/>
            <a:ext cx="8957442" cy="1554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b="1" u="sng" dirty="0">
                <a:latin typeface="+mn-ea"/>
                <a:sym typeface="+mn-ea"/>
              </a:rPr>
              <a:t>首个按古代经典名方目录管理获批</a:t>
            </a:r>
            <a:r>
              <a:rPr lang="zh-CN" altLang="en-US" sz="1600" b="1" u="sng" dirty="0" smtClean="0">
                <a:latin typeface="+mn-ea"/>
                <a:sym typeface="+mn-ea"/>
              </a:rPr>
              <a:t>上市的</a:t>
            </a:r>
            <a:r>
              <a:rPr lang="zh-CN" altLang="en-US" sz="1600" b="1" u="sng" dirty="0">
                <a:latin typeface="+mn-ea"/>
                <a:sym typeface="+mn-ea"/>
              </a:rPr>
              <a:t>中药复方制剂</a:t>
            </a:r>
            <a:r>
              <a:rPr lang="zh-CN" altLang="en-US" sz="1600" dirty="0">
                <a:latin typeface="+mn-ea"/>
                <a:sym typeface="+mn-ea"/>
              </a:rPr>
              <a:t>，实现中药</a:t>
            </a:r>
            <a:r>
              <a:rPr lang="en-US" altLang="zh-CN" sz="1600" dirty="0">
                <a:latin typeface="+mn-ea"/>
                <a:sym typeface="+mn-ea"/>
              </a:rPr>
              <a:t>3.1</a:t>
            </a:r>
            <a:r>
              <a:rPr lang="zh-CN" altLang="en-US" sz="1600" dirty="0">
                <a:latin typeface="+mn-ea"/>
                <a:sym typeface="+mn-ea"/>
              </a:rPr>
              <a:t>类新药从无到有的</a:t>
            </a:r>
            <a:r>
              <a:rPr lang="zh-CN" altLang="en-US" sz="1600" dirty="0" smtClean="0">
                <a:latin typeface="+mn-ea"/>
                <a:sym typeface="+mn-ea"/>
              </a:rPr>
              <a:t>跨越；</a:t>
            </a:r>
            <a:endParaRPr lang="en-US" altLang="zh-CN" sz="1600" dirty="0" smtClean="0">
              <a:latin typeface="+mn-ea"/>
              <a:sym typeface="+mn-ea"/>
            </a:endParaRPr>
          </a:p>
          <a:p>
            <a:pPr marL="2857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b="1" u="sng" dirty="0" smtClean="0">
                <a:latin typeface="+mn-ea"/>
              </a:rPr>
              <a:t>获得</a:t>
            </a:r>
            <a:r>
              <a:rPr lang="zh-CN" altLang="en-US" sz="1600" b="1" u="sng" dirty="0">
                <a:latin typeface="+mn-ea"/>
              </a:rPr>
              <a:t>“十三五”重大新药创制国家重大</a:t>
            </a:r>
            <a:r>
              <a:rPr lang="zh-CN" altLang="en-US" sz="1600" b="1" u="sng" dirty="0" smtClean="0">
                <a:latin typeface="+mn-ea"/>
              </a:rPr>
              <a:t>专项</a:t>
            </a:r>
            <a:r>
              <a:rPr lang="zh-CN" altLang="en-US" sz="1600" dirty="0" smtClean="0">
                <a:latin typeface="+mn-ea"/>
                <a:sym typeface="+mn-ea"/>
              </a:rPr>
              <a:t>；</a:t>
            </a:r>
            <a:endParaRPr lang="en-US" altLang="zh-CN" sz="1600" dirty="0">
              <a:latin typeface="+mn-ea"/>
              <a:sym typeface="+mn-ea"/>
            </a:endParaRPr>
          </a:p>
          <a:p>
            <a:pPr marL="2857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b="1" u="sng" dirty="0" smtClean="0">
                <a:latin typeface="+mn-ea"/>
                <a:cs typeface="+mn-ea"/>
                <a:sym typeface="+mn-ea"/>
              </a:rPr>
              <a:t>高质量还原古方 “一碗汤”</a:t>
            </a:r>
            <a:r>
              <a:rPr lang="zh-CN" altLang="en-US" sz="1600" b="1" u="sng" dirty="0">
                <a:latin typeface="+mn-ea"/>
                <a:cs typeface="+mn-ea"/>
                <a:sym typeface="+mn-ea"/>
              </a:rPr>
              <a:t>的</a:t>
            </a:r>
            <a:r>
              <a:rPr lang="zh-CN" altLang="en-US" sz="1600" b="1" u="sng" dirty="0" smtClean="0">
                <a:latin typeface="+mn-ea"/>
                <a:cs typeface="+mn-ea"/>
                <a:sym typeface="+mn-ea"/>
              </a:rPr>
              <a:t>效果，</a:t>
            </a:r>
            <a:r>
              <a:rPr lang="en-US" altLang="zh-CN" sz="1600" dirty="0" err="1" smtClean="0">
                <a:latin typeface="+mn-ea"/>
                <a:cs typeface="+mn-ea"/>
                <a:sym typeface="+mn-ea"/>
              </a:rPr>
              <a:t>建立挥发性成分和水溶性成分的双重质控方法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、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符合中药特点的全过程、多维度的质量控制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体系，在原药的基础上保障了药品的均一性</a:t>
            </a:r>
            <a:r>
              <a:rPr lang="en-US" altLang="zh-CN" sz="1600" baseline="30000" dirty="0" smtClean="0">
                <a:latin typeface="+mn-ea"/>
                <a:cs typeface="+mn-ea"/>
                <a:sym typeface="+mn-ea"/>
              </a:rPr>
              <a:t>[1]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；</a:t>
            </a:r>
            <a:endParaRPr lang="en-US" altLang="zh-CN" sz="1600" dirty="0" smtClean="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0"/>
          <p:cNvSpPr txBox="1"/>
          <p:nvPr/>
        </p:nvSpPr>
        <p:spPr>
          <a:xfrm>
            <a:off x="357962" y="6451807"/>
            <a:ext cx="101447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+mn-ea"/>
                <a:cs typeface="+mj-ea"/>
              </a:rPr>
              <a:t>[</a:t>
            </a:r>
            <a:r>
              <a:rPr lang="en-US" altLang="zh-CN" sz="1000" dirty="0" smtClean="0">
                <a:latin typeface="+mn-ea"/>
                <a:cs typeface="+mj-ea"/>
              </a:rPr>
              <a:t>1</a:t>
            </a:r>
            <a:r>
              <a:rPr lang="en-US" altLang="zh-CN" sz="1000" dirty="0">
                <a:latin typeface="+mn-ea"/>
                <a:cs typeface="+mj-ea"/>
              </a:rPr>
              <a:t>]</a:t>
            </a:r>
            <a:r>
              <a:rPr lang="zh-CN" altLang="en-US" sz="1000" dirty="0" smtClean="0">
                <a:latin typeface="+mn-ea"/>
                <a:cs typeface="+mj-ea"/>
              </a:rPr>
              <a:t>李玲</a:t>
            </a:r>
            <a:r>
              <a:rPr lang="en-US" altLang="zh-CN" sz="1000" dirty="0" smtClean="0">
                <a:latin typeface="+mn-ea"/>
                <a:cs typeface="+mj-ea"/>
              </a:rPr>
              <a:t>,</a:t>
            </a:r>
            <a:r>
              <a:rPr lang="zh-CN" altLang="en-US" sz="1000" dirty="0" smtClean="0">
                <a:latin typeface="+mn-ea"/>
                <a:cs typeface="+mj-ea"/>
              </a:rPr>
              <a:t>季光</a:t>
            </a:r>
            <a:r>
              <a:rPr lang="en-US" altLang="zh-CN" sz="1000" dirty="0" smtClean="0">
                <a:latin typeface="+mn-ea"/>
                <a:cs typeface="+mj-ea"/>
              </a:rPr>
              <a:t>,</a:t>
            </a:r>
            <a:r>
              <a:rPr lang="zh-CN" altLang="en-US" sz="1000" dirty="0" smtClean="0">
                <a:latin typeface="+mn-ea"/>
                <a:cs typeface="+mj-ea"/>
              </a:rPr>
              <a:t>张彤</a:t>
            </a:r>
            <a:r>
              <a:rPr lang="en-US" altLang="zh-CN" sz="1000" dirty="0" smtClean="0">
                <a:latin typeface="+mn-ea"/>
                <a:cs typeface="+mj-ea"/>
              </a:rPr>
              <a:t>,</a:t>
            </a:r>
            <a:r>
              <a:rPr lang="zh-CN" altLang="en-US" sz="1000" dirty="0" smtClean="0">
                <a:latin typeface="+mn-ea"/>
                <a:cs typeface="+mj-ea"/>
              </a:rPr>
              <a:t>肖伟</a:t>
            </a:r>
            <a:r>
              <a:rPr lang="en-US" altLang="zh-CN" sz="1000" dirty="0" smtClean="0">
                <a:latin typeface="+mn-ea"/>
                <a:cs typeface="+mj-ea"/>
              </a:rPr>
              <a:t>.</a:t>
            </a:r>
            <a:r>
              <a:rPr lang="zh-CN" altLang="en-US" sz="1000" dirty="0" smtClean="0">
                <a:latin typeface="+mn-ea"/>
                <a:cs typeface="+mj-ea"/>
              </a:rPr>
              <a:t>经典</a:t>
            </a:r>
            <a:r>
              <a:rPr lang="zh-CN" altLang="en-US" sz="1000" dirty="0">
                <a:latin typeface="+mn-ea"/>
                <a:cs typeface="+mj-ea"/>
              </a:rPr>
              <a:t>名方苓桂术甘汤复方制剂的研制[J/OL</a:t>
            </a:r>
            <a:r>
              <a:rPr lang="zh-CN" altLang="en-US" sz="1000" dirty="0" smtClean="0">
                <a:latin typeface="+mn-ea"/>
                <a:cs typeface="+mj-ea"/>
              </a:rPr>
              <a:t>]</a:t>
            </a:r>
            <a:r>
              <a:rPr lang="en-US" altLang="zh-CN" sz="1000" dirty="0" smtClean="0">
                <a:latin typeface="+mn-ea"/>
                <a:cs typeface="+mj-ea"/>
              </a:rPr>
              <a:t>.</a:t>
            </a:r>
            <a:r>
              <a:rPr lang="zh-CN" altLang="en-US" sz="1000" dirty="0" smtClean="0">
                <a:latin typeface="+mn-ea"/>
                <a:cs typeface="+mj-ea"/>
              </a:rPr>
              <a:t>中成药</a:t>
            </a:r>
            <a:r>
              <a:rPr lang="zh-CN" altLang="en-US" sz="1000" dirty="0">
                <a:latin typeface="+mn-ea"/>
                <a:cs typeface="+mj-ea"/>
              </a:rPr>
              <a:t>. </a:t>
            </a:r>
            <a:r>
              <a:rPr lang="zh-CN" altLang="en-US" sz="1000" dirty="0">
                <a:latin typeface="+mn-ea"/>
                <a:cs typeface="+mj-ea"/>
                <a:hlinkClick r:id="rId2"/>
              </a:rPr>
              <a:t>https://kns.cnki.net/kcms/detail//31.1368.R.20230103.1030.001.</a:t>
            </a:r>
            <a:r>
              <a:rPr lang="zh-CN" altLang="en-US" sz="1000" dirty="0" smtClean="0">
                <a:latin typeface="+mn-ea"/>
                <a:cs typeface="+mj-ea"/>
                <a:hlinkClick r:id="rId2"/>
              </a:rPr>
              <a:t>html</a:t>
            </a:r>
            <a:endParaRPr lang="en-US" altLang="zh-CN" sz="1000" dirty="0">
              <a:latin typeface="+mn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79" name="矩形 1"/>
          <p:cNvSpPr/>
          <p:nvPr/>
        </p:nvSpPr>
        <p:spPr>
          <a:xfrm>
            <a:off x="0" y="-68096"/>
            <a:ext cx="12192000" cy="686767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48680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81" name="文本框 32"/>
          <p:cNvSpPr txBox="1"/>
          <p:nvPr/>
        </p:nvSpPr>
        <p:spPr>
          <a:xfrm>
            <a:off x="875885" y="1753235"/>
            <a:ext cx="1071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82" name="文本框 38"/>
          <p:cNvSpPr txBox="1"/>
          <p:nvPr/>
        </p:nvSpPr>
        <p:spPr>
          <a:xfrm>
            <a:off x="846675" y="3084662"/>
            <a:ext cx="11296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83" name="矩形 39"/>
          <p:cNvSpPr/>
          <p:nvPr/>
        </p:nvSpPr>
        <p:spPr>
          <a:xfrm>
            <a:off x="556895" y="3766017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84" name="文本框 56"/>
          <p:cNvSpPr txBox="1"/>
          <p:nvPr/>
        </p:nvSpPr>
        <p:spPr>
          <a:xfrm>
            <a:off x="875885" y="4307679"/>
            <a:ext cx="113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4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4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85" name="文本框 60"/>
          <p:cNvSpPr txBox="1"/>
          <p:nvPr/>
        </p:nvSpPr>
        <p:spPr>
          <a:xfrm>
            <a:off x="447040" y="2628265"/>
            <a:ext cx="201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年发病患者总数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86" name="文本框 62"/>
          <p:cNvSpPr txBox="1"/>
          <p:nvPr/>
        </p:nvSpPr>
        <p:spPr>
          <a:xfrm>
            <a:off x="458470" y="3985727"/>
            <a:ext cx="227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弥补药品目录短板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87" name="文本框 64"/>
          <p:cNvSpPr txBox="1"/>
          <p:nvPr/>
        </p:nvSpPr>
        <p:spPr>
          <a:xfrm>
            <a:off x="447040" y="5214459"/>
            <a:ext cx="212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sym typeface="+mn-ea"/>
              </a:rPr>
              <a:t>临床管理便利</a:t>
            </a:r>
            <a:endParaRPr lang="zh-CN" altLang="en-US" sz="20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88" name="矩形 2"/>
          <p:cNvSpPr/>
          <p:nvPr/>
        </p:nvSpPr>
        <p:spPr>
          <a:xfrm>
            <a:off x="556895" y="5079839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89" name="矩形 4"/>
          <p:cNvSpPr/>
          <p:nvPr/>
        </p:nvSpPr>
        <p:spPr>
          <a:xfrm>
            <a:off x="556895" y="248158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90" name="文本框 10"/>
          <p:cNvSpPr txBox="1"/>
          <p:nvPr/>
        </p:nvSpPr>
        <p:spPr>
          <a:xfrm>
            <a:off x="473710" y="58420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>
                <a:solidFill>
                  <a:srgbClr val="51B4E9"/>
                </a:solidFill>
                <a:latin typeface="+mn-ea"/>
              </a:rPr>
              <a:t>05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91" name="文本框 11"/>
          <p:cNvSpPr txBox="1"/>
          <p:nvPr/>
        </p:nvSpPr>
        <p:spPr>
          <a:xfrm>
            <a:off x="2332295" y="425837"/>
            <a:ext cx="4254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>
                <a:solidFill>
                  <a:srgbClr val="002774"/>
                </a:solidFill>
                <a:latin typeface="+mn-ea"/>
              </a:rPr>
              <a:t>公平性</a:t>
            </a:r>
            <a:endParaRPr lang="zh-CN" altLang="en-US" sz="44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92" name="文本框 12"/>
          <p:cNvSpPr txBox="1"/>
          <p:nvPr/>
        </p:nvSpPr>
        <p:spPr>
          <a:xfrm>
            <a:off x="2826831" y="3456817"/>
            <a:ext cx="8720131" cy="1101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u="sng" dirty="0" smtClean="0">
                <a:latin typeface="+mn-ea"/>
                <a:sym typeface="方正仿宋_GB2312" panose="02000000000000000000" charset="-122"/>
              </a:rPr>
              <a:t>可</a:t>
            </a:r>
            <a:r>
              <a:rPr lang="zh-CN" altLang="en-US" sz="1600" b="1" u="sng" dirty="0">
                <a:latin typeface="+mn-ea"/>
                <a:sym typeface="方正仿宋_GB2312" panose="02000000000000000000" charset="-122"/>
              </a:rPr>
              <a:t>弥补医保</a:t>
            </a:r>
            <a:r>
              <a:rPr lang="zh-CN" altLang="en-US" sz="1600" b="1" u="sng" dirty="0" smtClean="0">
                <a:latin typeface="+mn-ea"/>
                <a:sym typeface="方正仿宋_GB2312" panose="02000000000000000000" charset="-122"/>
              </a:rPr>
              <a:t>目录经典</a:t>
            </a:r>
            <a:r>
              <a:rPr lang="zh-CN" altLang="en-US" sz="1600" b="1" u="sng" dirty="0">
                <a:latin typeface="+mn-ea"/>
                <a:sym typeface="方正仿宋_GB2312" panose="02000000000000000000" charset="-122"/>
              </a:rPr>
              <a:t>名方空白，使医保目录结构更加科学合理。</a:t>
            </a:r>
            <a:r>
              <a:rPr lang="zh-CN" altLang="en-US" sz="1600" dirty="0" smtClean="0">
                <a:latin typeface="+mn-ea"/>
                <a:sym typeface="+mn-ea"/>
              </a:rPr>
              <a:t>《国家基本医疗保险、工伤保险和生育保险药品目录（2022年）》</a:t>
            </a:r>
            <a:r>
              <a:rPr lang="zh-CN" altLang="en-US" sz="1600" dirty="0">
                <a:latin typeface="+mn-ea"/>
                <a:sym typeface="+mn-ea"/>
              </a:rPr>
              <a:t>中成药分类：祛湿剂8种分类，无“健脾利湿”中成药，也无痰饮病类中成药。</a:t>
            </a:r>
            <a:r>
              <a:rPr lang="zh-CN" altLang="en-US" sz="1600" b="1" u="sng" dirty="0">
                <a:latin typeface="+mn-ea"/>
                <a:sym typeface="+mn-ea"/>
              </a:rPr>
              <a:t>苓桂术甘</a:t>
            </a:r>
            <a:r>
              <a:rPr lang="zh-CN" altLang="en-US" sz="1600" b="1" u="sng" dirty="0" smtClean="0">
                <a:latin typeface="+mn-ea"/>
                <a:sym typeface="+mn-ea"/>
              </a:rPr>
              <a:t>颗粒</a:t>
            </a:r>
            <a:r>
              <a:rPr lang="zh-CN" altLang="en-US" sz="1600" b="1" u="sng" dirty="0">
                <a:latin typeface="+mn-ea"/>
                <a:sym typeface="+mn-ea"/>
              </a:rPr>
              <a:t>是</a:t>
            </a:r>
            <a:r>
              <a:rPr lang="zh-CN" altLang="en-US" sz="1600" b="1" u="sng" dirty="0" smtClean="0">
                <a:latin typeface="+mn-ea"/>
                <a:sym typeface="+mn-ea"/>
              </a:rPr>
              <a:t>“</a:t>
            </a:r>
            <a:r>
              <a:rPr lang="zh-CN" altLang="en-US" sz="1600" b="1" u="sng" dirty="0">
                <a:latin typeface="+mn-ea"/>
                <a:sym typeface="+mn-ea"/>
              </a:rPr>
              <a:t>温阳化饮，健脾利湿</a:t>
            </a:r>
            <a:r>
              <a:rPr lang="zh-CN" altLang="en-US" sz="1600" b="1" u="sng" dirty="0" smtClean="0">
                <a:latin typeface="+mn-ea"/>
                <a:sym typeface="+mn-ea"/>
              </a:rPr>
              <a:t>”唯一</a:t>
            </a:r>
            <a:r>
              <a:rPr lang="zh-CN" altLang="en-US" sz="1600" b="1" u="sng" dirty="0">
                <a:latin typeface="+mn-ea"/>
                <a:sym typeface="+mn-ea"/>
              </a:rPr>
              <a:t>代表药物</a:t>
            </a:r>
            <a:r>
              <a:rPr lang="zh-CN" altLang="en-US" sz="1600" b="1" u="sng" dirty="0" smtClean="0">
                <a:latin typeface="+mn-ea"/>
                <a:sym typeface="+mn-ea"/>
              </a:rPr>
              <a:t>。</a:t>
            </a:r>
            <a:endParaRPr lang="en-US" altLang="zh-CN" sz="1600" b="1" u="sng" dirty="0" smtClean="0">
              <a:latin typeface="+mn-ea"/>
              <a:sym typeface="+mn-ea"/>
            </a:endParaRPr>
          </a:p>
        </p:txBody>
      </p:sp>
      <p:sp>
        <p:nvSpPr>
          <p:cNvPr id="1048693" name="矩形 30"/>
          <p:cNvSpPr/>
          <p:nvPr>
            <p:custDataLst>
              <p:tags r:id="rId2"/>
            </p:custDataLst>
          </p:nvPr>
        </p:nvSpPr>
        <p:spPr>
          <a:xfrm>
            <a:off x="2830303" y="4916786"/>
            <a:ext cx="8819515" cy="758501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marL="2857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sym typeface="+mn-ea"/>
              </a:rPr>
              <a:t>苓桂术甘颗粒属于颗粒剂</a:t>
            </a:r>
            <a:r>
              <a:rPr lang="zh-CN" altLang="en-US" sz="1600" dirty="0" smtClean="0">
                <a:latin typeface="+mn-ea"/>
                <a:sym typeface="+mn-ea"/>
              </a:rPr>
              <a:t>，处方药</a:t>
            </a:r>
            <a:r>
              <a:rPr lang="zh-CN" altLang="en-US" sz="1600" dirty="0">
                <a:latin typeface="+mn-ea"/>
                <a:sym typeface="+mn-ea"/>
              </a:rPr>
              <a:t>，</a:t>
            </a:r>
            <a:r>
              <a:rPr lang="zh-CN" altLang="en-US" sz="1600" dirty="0" smtClean="0">
                <a:latin typeface="+mn-ea"/>
                <a:sym typeface="+mn-ea"/>
              </a:rPr>
              <a:t>不会</a:t>
            </a:r>
            <a:r>
              <a:rPr lang="zh-CN" altLang="en-US" sz="1600" dirty="0">
                <a:latin typeface="+mn-ea"/>
                <a:sym typeface="+mn-ea"/>
              </a:rPr>
              <a:t>出现临床滥用</a:t>
            </a:r>
            <a:r>
              <a:rPr lang="zh-CN" altLang="en-US" sz="1600" dirty="0" smtClean="0">
                <a:latin typeface="+mn-ea"/>
                <a:sym typeface="+mn-ea"/>
              </a:rPr>
              <a:t>情况，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无需特殊临床管理，不额外增加临床管理难度，密封贮藏即可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。</a:t>
            </a:r>
            <a:endParaRPr lang="en-US" altLang="zh-CN" sz="1600" dirty="0" smtClean="0">
              <a:latin typeface="+mn-ea"/>
              <a:cs typeface="+mn-ea"/>
              <a:sym typeface="+mn-ea"/>
            </a:endParaRPr>
          </a:p>
          <a:p>
            <a:pPr algn="l">
              <a:lnSpc>
                <a:spcPct val="120000"/>
              </a:lnSpc>
            </a:pPr>
            <a:endParaRPr lang="zh-CN" altLang="zh-CN" sz="2000" spc="150" dirty="0">
              <a:solidFill>
                <a:srgbClr val="0070C0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048694" name="文本框 5"/>
          <p:cNvSpPr txBox="1"/>
          <p:nvPr>
            <p:custDataLst>
              <p:tags r:id="rId3"/>
            </p:custDataLst>
          </p:nvPr>
        </p:nvSpPr>
        <p:spPr>
          <a:xfrm>
            <a:off x="2805566" y="2229410"/>
            <a:ext cx="8819516" cy="779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>
              <a:lnSpc>
                <a:spcPct val="150000"/>
              </a:lnSpc>
              <a:buSzPct val="50000"/>
              <a:buFont typeface="Wingdings" panose="05000000000000000000" pitchFamily="2" charset="2"/>
              <a:buChar char="l"/>
            </a:pPr>
            <a:r>
              <a:rPr lang="zh-CN" altLang="en-US" sz="1600" b="1" dirty="0">
                <a:latin typeface="+mn-ea"/>
                <a:cs typeface="微软雅黑" panose="020B0503020204020204" charset="-122"/>
                <a:sym typeface="+mn-ea"/>
              </a:rPr>
              <a:t>痰饮涉及全身多个系统，在脾阳不足、气不化水、聚湿成饮等患者身上收效显著</a:t>
            </a:r>
            <a:r>
              <a:rPr lang="en-US" altLang="zh-CN" sz="1600" baseline="30000" dirty="0">
                <a:latin typeface="+mn-ea"/>
                <a:cs typeface="微软雅黑" panose="020B0503020204020204" charset="-122"/>
                <a:sym typeface="+mn-ea"/>
              </a:rPr>
              <a:t>[1] 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1600" dirty="0">
                <a:latin typeface="+mn-ea"/>
                <a:cs typeface="微软雅黑" panose="020B0503020204020204" charset="-122"/>
                <a:sym typeface="+mn-ea"/>
              </a:rPr>
              <a:t>具眩晕、动悸、小便不利、胃内振水声、咳嗽、痰多清稀、浮肿倾向、胸胁支满、苔滑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者均可用。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048695" name="文本框 7"/>
          <p:cNvSpPr txBox="1"/>
          <p:nvPr>
            <p:custDataLst>
              <p:tags r:id="rId4"/>
            </p:custDataLst>
          </p:nvPr>
        </p:nvSpPr>
        <p:spPr>
          <a:xfrm>
            <a:off x="300355" y="6405245"/>
            <a:ext cx="1146302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dirty="0">
                <a:latin typeface="+mn-ea"/>
              </a:rPr>
              <a:t>[</a:t>
            </a:r>
            <a:r>
              <a:rPr lang="en-US" altLang="zh-CN" sz="1000" dirty="0" smtClean="0">
                <a:latin typeface="+mn-ea"/>
              </a:rPr>
              <a:t>1</a:t>
            </a:r>
            <a:r>
              <a:rPr lang="en-US" altLang="zh-CN" sz="1000" dirty="0">
                <a:latin typeface="+mn-ea"/>
              </a:rPr>
              <a:t>]</a:t>
            </a:r>
            <a:r>
              <a:rPr lang="zh-CN" altLang="en-US" sz="1000" dirty="0" smtClean="0">
                <a:latin typeface="+mn-ea"/>
              </a:rPr>
              <a:t>吴</a:t>
            </a:r>
            <a:r>
              <a:rPr lang="zh-CN" altLang="en-US" sz="1000" dirty="0">
                <a:latin typeface="+mn-ea"/>
              </a:rPr>
              <a:t>丹</a:t>
            </a:r>
            <a:r>
              <a:rPr lang="en-US" altLang="zh-CN" sz="1000" dirty="0">
                <a:latin typeface="+mn-ea"/>
              </a:rPr>
              <a:t>.</a:t>
            </a:r>
            <a:r>
              <a:rPr lang="zh-CN" altLang="en-US" sz="1000" dirty="0">
                <a:latin typeface="+mn-ea"/>
              </a:rPr>
              <a:t>异病同治理论指导下苓桂术甘汤治疗内科病运用</a:t>
            </a:r>
            <a:r>
              <a:rPr lang="zh-CN" altLang="en-US" sz="1000" dirty="0" smtClean="0">
                <a:latin typeface="+mn-ea"/>
              </a:rPr>
              <a:t>概述</a:t>
            </a:r>
            <a:r>
              <a:rPr lang="en-US" altLang="zh-CN" sz="1000" dirty="0" smtClean="0">
                <a:latin typeface="+mn-ea"/>
              </a:rPr>
              <a:t>[J</a:t>
            </a:r>
            <a:r>
              <a:rPr lang="en-US" altLang="zh-CN" sz="1000" dirty="0">
                <a:latin typeface="+mn-ea"/>
              </a:rPr>
              <a:t>]</a:t>
            </a:r>
            <a:r>
              <a:rPr lang="en-US" altLang="zh-CN" sz="1000" dirty="0" smtClean="0">
                <a:latin typeface="+mn-ea"/>
              </a:rPr>
              <a:t>.</a:t>
            </a:r>
            <a:r>
              <a:rPr lang="zh-CN" altLang="en-US" sz="1000" dirty="0">
                <a:latin typeface="+mn-ea"/>
              </a:rPr>
              <a:t>西部</a:t>
            </a:r>
            <a:r>
              <a:rPr lang="zh-CN" altLang="en-US" sz="1000" dirty="0" smtClean="0">
                <a:latin typeface="+mn-ea"/>
              </a:rPr>
              <a:t>中医药</a:t>
            </a:r>
            <a:r>
              <a:rPr lang="en-US" altLang="zh-CN" sz="1000" dirty="0" smtClean="0">
                <a:latin typeface="+mn-ea"/>
              </a:rPr>
              <a:t>,2021</a:t>
            </a:r>
            <a:r>
              <a:rPr lang="en-US" altLang="zh-CN" sz="1000" dirty="0" smtClean="0">
                <a:latin typeface="+mn-ea"/>
              </a:rPr>
              <a:t>,</a:t>
            </a:r>
            <a:r>
              <a:rPr lang="en-US" altLang="zh-CN" sz="1000" dirty="0" smtClean="0">
                <a:latin typeface="+mn-ea"/>
              </a:rPr>
              <a:t>34(6</a:t>
            </a:r>
            <a:r>
              <a:rPr lang="en-US" altLang="zh-CN" sz="1000" dirty="0">
                <a:latin typeface="+mn-ea"/>
              </a:rPr>
              <a:t>):138</a:t>
            </a:r>
            <a:endParaRPr lang="en-US" altLang="zh-CN" sz="1000" dirty="0">
              <a:latin typeface="+mn-ea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0.xml><?xml version="1.0" encoding="utf-8"?>
<p:tagLst xmlns:p="http://schemas.openxmlformats.org/presentationml/2006/main">
  <p:tag name="KSO_WPP_MARK_KEY" val="60c7ed01-4153-49cb-b06c-0512adbc43a4"/>
  <p:tag name="COMMONDATA" val="eyJoZGlkIjoiZjFmZWIzNDg2MmIzZjExOTIzMmViNTBmYTMwYTk0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TABLE_BEAUTIFY" val="smartTable{89b22726-f009-4659-bf2b-3735918dc599}"/>
  <p:tag name="TABLE_ENDDRAG_ORIGIN_RECT" val="522*162"/>
  <p:tag name="TABLE_ENDDRAG_RECT" val="244*252*522*162"/>
</p:tagLst>
</file>

<file path=ppt/tags/tag5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076_3_1"/>
  <p:tag name="KSO_WM_UNIT_ID" val="diagram634_3*l_h_f*1076_3_1"/>
  <p:tag name="KSO_WM_TEMPLATE_CATEGORY" val="diagram"/>
  <p:tag name="KSO_WM_TEMPLATE_INDEX" val="634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076_3_1"/>
  <p:tag name="KSO_WM_UNIT_ID" val="diagram634_3*l_h_f*1076_3_1"/>
  <p:tag name="KSO_WM_TEMPLATE_CATEGORY" val="diagram"/>
  <p:tag name="KSO_WM_TEMPLATE_INDEX" val="634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2079</Words>
  <Application>WPS 演示</Application>
  <PresentationFormat>自定义</PresentationFormat>
  <Paragraphs>195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思源黑体 CN Medium</vt:lpstr>
      <vt:lpstr>黑体</vt:lpstr>
      <vt:lpstr>微软雅黑</vt:lpstr>
      <vt:lpstr>Arial Unicode MS</vt:lpstr>
      <vt:lpstr>Times New Roman</vt:lpstr>
      <vt:lpstr>思源黑体 CN Normal</vt:lpstr>
      <vt:lpstr>方正仿宋_GB2312</vt:lpstr>
      <vt:lpstr>仿宋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唐国军</cp:lastModifiedBy>
  <cp:revision>150</cp:revision>
  <dcterms:created xsi:type="dcterms:W3CDTF">2023-07-04T14:51:00Z</dcterms:created>
  <dcterms:modified xsi:type="dcterms:W3CDTF">2023-07-14T02:40:22Z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0AFA78081A9D435A84EECC97846CB90D_13</vt:lpwstr>
  </property>
  <property fmtid="{D5CDD505-2E9C-101B-9397-08002B2CF9AE}" pid="3" name="KSOProductBuildVer">
    <vt:lpwstr>2052-11.1.0.14309</vt:lpwstr>
  </property>
</Properties>
</file>