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media/image2.svg" ContentType="image/svg+xml"/>
  <Override PartName="/ppt/media/image5.svg" ContentType="image/svg+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8" r:id="rId4"/>
    <p:sldId id="259" r:id="rId5"/>
    <p:sldId id="262" r:id="rId6"/>
    <p:sldId id="269" r:id="rId7"/>
    <p:sldId id="265" r:id="rId8"/>
    <p:sldId id="267" r:id="rId9"/>
    <p:sldId id="268" r:id="rId10"/>
  </p:sldIdLst>
  <p:sldSz cx="12192000" cy="6858000"/>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付兴" initials="付"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CB4FF"/>
    <a:srgbClr val="60A8FC"/>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1" d="100"/>
          <a:sy n="91" d="100"/>
        </p:scale>
        <p:origin x="76"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gs" Target="tags/tag5.xml"/><Relationship Id="rId14" Type="http://schemas.openxmlformats.org/officeDocument/2006/relationships/commentAuthors" Target="commentAuthors.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sv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svg"/><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svg"/><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grpSp>
        <p:nvGrpSpPr>
          <p:cNvPr id="15" name="组合 14"/>
          <p:cNvGrpSpPr/>
          <p:nvPr/>
        </p:nvGrpSpPr>
        <p:grpSpPr>
          <a:xfrm>
            <a:off x="3084830" y="949960"/>
            <a:ext cx="6021705" cy="5461000"/>
            <a:chOff x="4858" y="1496"/>
            <a:chExt cx="9483" cy="8600"/>
          </a:xfrm>
        </p:grpSpPr>
        <p:sp>
          <p:nvSpPr>
            <p:cNvPr id="10" name="圆角矩形 9"/>
            <p:cNvSpPr/>
            <p:nvPr/>
          </p:nvSpPr>
          <p:spPr>
            <a:xfrm>
              <a:off x="4858" y="1496"/>
              <a:ext cx="9483" cy="8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descr="32313539333634393b32313539333634363bd2a9ceef"/>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6802" y="1859"/>
              <a:ext cx="5596" cy="5596"/>
            </a:xfrm>
            <a:prstGeom prst="rect">
              <a:avLst/>
            </a:prstGeom>
          </p:spPr>
        </p:pic>
        <p:sp>
          <p:nvSpPr>
            <p:cNvPr id="11" name="文本框 10"/>
            <p:cNvSpPr txBox="1"/>
            <p:nvPr/>
          </p:nvSpPr>
          <p:spPr>
            <a:xfrm>
              <a:off x="6817" y="7455"/>
              <a:ext cx="5568" cy="1307"/>
            </a:xfrm>
            <a:prstGeom prst="rect">
              <a:avLst/>
            </a:prstGeom>
            <a:noFill/>
          </p:spPr>
          <p:txBody>
            <a:bodyPr wrap="none" rtlCol="0">
              <a:spAutoFit/>
            </a:bodyPr>
            <a:lstStyle/>
            <a:p>
              <a:pPr algn="ctr"/>
              <a:r>
                <a:rPr lang="en-US" altLang="zh-CN" sz="2400" dirty="0">
                  <a:sym typeface="+mn-ea"/>
                </a:rPr>
                <a:t>左乙拉西坦氯化钠</a:t>
              </a:r>
              <a:r>
                <a:rPr lang="zh-CN" altLang="en-US" sz="2400">
                  <a:latin typeface="微软雅黑" panose="020B0503020204020204" charset="-122"/>
                  <a:ea typeface="微软雅黑" panose="020B0503020204020204" charset="-122"/>
                  <a:sym typeface="+mn-ea"/>
                </a:rPr>
                <a:t>注射液</a:t>
              </a:r>
              <a:endParaRPr lang="zh-CN" altLang="en-US" sz="2400" dirty="0"/>
            </a:p>
            <a:p>
              <a:pPr algn="ctr"/>
              <a:r>
                <a:rPr lang="en-US" altLang="zh-CN" sz="2400" dirty="0">
                  <a:sym typeface="+mn-ea"/>
                </a:rPr>
                <a:t>（静博欣 ®）</a:t>
              </a:r>
              <a:endParaRPr lang="en-US" altLang="zh-CN" sz="2400" dirty="0"/>
            </a:p>
          </p:txBody>
        </p:sp>
      </p:grpSp>
      <p:sp>
        <p:nvSpPr>
          <p:cNvPr id="14" name="圆角矩形 13"/>
          <p:cNvSpPr/>
          <p:nvPr/>
        </p:nvSpPr>
        <p:spPr>
          <a:xfrm>
            <a:off x="4280218" y="5663565"/>
            <a:ext cx="3631565" cy="4152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t>仁合益康集团有限公司</a:t>
            </a:r>
            <a:endParaRPr lang="zh-CN" alt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8" name="矩形 7"/>
          <p:cNvSpPr/>
          <p:nvPr/>
        </p:nvSpPr>
        <p:spPr>
          <a:xfrm>
            <a:off x="0" y="857250"/>
            <a:ext cx="2677160" cy="9493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400" b="1"/>
              <a:t>目</a:t>
            </a:r>
            <a:r>
              <a:rPr lang="en-US" altLang="zh-CN" sz="4400" b="1"/>
              <a:t> </a:t>
            </a:r>
            <a:r>
              <a:rPr lang="zh-CN" altLang="en-US" sz="4400" b="1"/>
              <a:t>录</a:t>
            </a:r>
            <a:endParaRPr lang="zh-CN" altLang="en-US" sz="4400" b="1"/>
          </a:p>
        </p:txBody>
      </p:sp>
      <p:grpSp>
        <p:nvGrpSpPr>
          <p:cNvPr id="14" name="组合 13"/>
          <p:cNvGrpSpPr/>
          <p:nvPr/>
        </p:nvGrpSpPr>
        <p:grpSpPr>
          <a:xfrm>
            <a:off x="3575050" y="776605"/>
            <a:ext cx="3430270" cy="1334770"/>
            <a:chOff x="5688" y="1954"/>
            <a:chExt cx="5402" cy="2102"/>
          </a:xfrm>
        </p:grpSpPr>
        <p:sp>
          <p:nvSpPr>
            <p:cNvPr id="10" name="矩形 9"/>
            <p:cNvSpPr/>
            <p:nvPr/>
          </p:nvSpPr>
          <p:spPr>
            <a:xfrm>
              <a:off x="5688" y="1954"/>
              <a:ext cx="5402" cy="2103"/>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6035" y="2248"/>
              <a:ext cx="4739" cy="14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a:solidFill>
                    <a:schemeClr val="accent1">
                      <a:lumMod val="50000"/>
                    </a:schemeClr>
                  </a:solidFill>
                  <a:uFillTx/>
                </a:rPr>
                <a:t>01</a:t>
              </a:r>
              <a:r>
                <a:rPr lang="zh-CN" altLang="en-US" sz="2800" b="1">
                  <a:solidFill>
                    <a:schemeClr val="accent1">
                      <a:lumMod val="50000"/>
                    </a:schemeClr>
                  </a:solidFill>
                  <a:uFillTx/>
                </a:rPr>
                <a:t>药品基本信息</a:t>
              </a:r>
              <a:endParaRPr lang="zh-CN" altLang="en-US" sz="2800" b="1">
                <a:solidFill>
                  <a:schemeClr val="accent1">
                    <a:lumMod val="50000"/>
                  </a:schemeClr>
                </a:solidFill>
                <a:uFillTx/>
              </a:endParaRPr>
            </a:p>
          </p:txBody>
        </p:sp>
      </p:grpSp>
      <p:sp>
        <p:nvSpPr>
          <p:cNvPr id="12" name="矩形 11"/>
          <p:cNvSpPr/>
          <p:nvPr/>
        </p:nvSpPr>
        <p:spPr>
          <a:xfrm>
            <a:off x="7682865" y="776605"/>
            <a:ext cx="3430270" cy="1335405"/>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7903210" y="963295"/>
            <a:ext cx="3009265" cy="9486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a:solidFill>
                  <a:schemeClr val="accent1">
                    <a:lumMod val="50000"/>
                  </a:schemeClr>
                </a:solidFill>
                <a:uFillTx/>
              </a:rPr>
              <a:t>0</a:t>
            </a:r>
            <a:r>
              <a:rPr lang="en-US" sz="2800" b="1">
                <a:solidFill>
                  <a:schemeClr val="accent1">
                    <a:lumMod val="50000"/>
                  </a:schemeClr>
                </a:solidFill>
                <a:uFillTx/>
              </a:rPr>
              <a:t>2</a:t>
            </a:r>
            <a:r>
              <a:rPr lang="zh-CN" altLang="en-US" sz="2800" b="1">
                <a:solidFill>
                  <a:schemeClr val="accent1">
                    <a:lumMod val="50000"/>
                  </a:schemeClr>
                </a:solidFill>
                <a:uFillTx/>
              </a:rPr>
              <a:t>安全性</a:t>
            </a:r>
            <a:endParaRPr lang="zh-CN" altLang="en-US" sz="2800" b="1">
              <a:solidFill>
                <a:schemeClr val="accent1">
                  <a:lumMod val="50000"/>
                </a:schemeClr>
              </a:solidFill>
              <a:uFillTx/>
            </a:endParaRPr>
          </a:p>
        </p:txBody>
      </p:sp>
      <p:grpSp>
        <p:nvGrpSpPr>
          <p:cNvPr id="15" name="组合 14"/>
          <p:cNvGrpSpPr/>
          <p:nvPr/>
        </p:nvGrpSpPr>
        <p:grpSpPr>
          <a:xfrm>
            <a:off x="3585210" y="2539365"/>
            <a:ext cx="3430270" cy="1334770"/>
            <a:chOff x="5688" y="1954"/>
            <a:chExt cx="5402" cy="2102"/>
          </a:xfrm>
        </p:grpSpPr>
        <p:sp>
          <p:nvSpPr>
            <p:cNvPr id="16" name="矩形 15"/>
            <p:cNvSpPr/>
            <p:nvPr/>
          </p:nvSpPr>
          <p:spPr>
            <a:xfrm>
              <a:off x="5688" y="1954"/>
              <a:ext cx="5402" cy="2103"/>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6035" y="2248"/>
              <a:ext cx="4739" cy="14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a:solidFill>
                    <a:schemeClr val="accent1">
                      <a:lumMod val="50000"/>
                    </a:schemeClr>
                  </a:solidFill>
                  <a:uFillTx/>
                </a:rPr>
                <a:t>03</a:t>
              </a:r>
              <a:r>
                <a:rPr lang="zh-CN" altLang="en-US" sz="2800" b="1">
                  <a:solidFill>
                    <a:schemeClr val="accent1">
                      <a:lumMod val="50000"/>
                    </a:schemeClr>
                  </a:solidFill>
                  <a:uFillTx/>
                </a:rPr>
                <a:t>有效性</a:t>
              </a:r>
              <a:endParaRPr lang="zh-CN" altLang="en-US" sz="2800" b="1">
                <a:solidFill>
                  <a:schemeClr val="accent1">
                    <a:lumMod val="50000"/>
                  </a:schemeClr>
                </a:solidFill>
                <a:uFillTx/>
              </a:endParaRPr>
            </a:p>
          </p:txBody>
        </p:sp>
      </p:grpSp>
      <p:grpSp>
        <p:nvGrpSpPr>
          <p:cNvPr id="21" name="组合 20"/>
          <p:cNvGrpSpPr/>
          <p:nvPr/>
        </p:nvGrpSpPr>
        <p:grpSpPr>
          <a:xfrm>
            <a:off x="7636510" y="2599055"/>
            <a:ext cx="3430270" cy="1335405"/>
            <a:chOff x="12084" y="-728"/>
            <a:chExt cx="5402" cy="2103"/>
          </a:xfrm>
        </p:grpSpPr>
        <p:sp>
          <p:nvSpPr>
            <p:cNvPr id="22" name="矩形 21"/>
            <p:cNvSpPr/>
            <p:nvPr/>
          </p:nvSpPr>
          <p:spPr>
            <a:xfrm>
              <a:off x="12084" y="-728"/>
              <a:ext cx="5402" cy="2103"/>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12504" y="-423"/>
              <a:ext cx="4739" cy="14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a:solidFill>
                    <a:schemeClr val="accent1">
                      <a:lumMod val="50000"/>
                    </a:schemeClr>
                  </a:solidFill>
                  <a:uFillTx/>
                </a:rPr>
                <a:t>04</a:t>
              </a:r>
              <a:r>
                <a:rPr lang="zh-CN" altLang="en-US" sz="2800" b="1">
                  <a:solidFill>
                    <a:schemeClr val="accent1">
                      <a:lumMod val="50000"/>
                    </a:schemeClr>
                  </a:solidFill>
                  <a:uFillTx/>
                </a:rPr>
                <a:t>创新性</a:t>
              </a:r>
              <a:endParaRPr lang="zh-CN" altLang="en-US" sz="2800" b="1">
                <a:solidFill>
                  <a:schemeClr val="accent1">
                    <a:lumMod val="50000"/>
                  </a:schemeClr>
                </a:solidFill>
                <a:uFillTx/>
              </a:endParaRPr>
            </a:p>
          </p:txBody>
        </p:sp>
      </p:grpSp>
      <p:grpSp>
        <p:nvGrpSpPr>
          <p:cNvPr id="24" name="组合 23"/>
          <p:cNvGrpSpPr/>
          <p:nvPr/>
        </p:nvGrpSpPr>
        <p:grpSpPr>
          <a:xfrm>
            <a:off x="3580130" y="4302125"/>
            <a:ext cx="3430270" cy="1335405"/>
            <a:chOff x="-773" y="1954"/>
            <a:chExt cx="5402" cy="2103"/>
          </a:xfrm>
        </p:grpSpPr>
        <p:sp>
          <p:nvSpPr>
            <p:cNvPr id="25" name="矩形 24"/>
            <p:cNvSpPr/>
            <p:nvPr/>
          </p:nvSpPr>
          <p:spPr>
            <a:xfrm>
              <a:off x="-773" y="1954"/>
              <a:ext cx="5402" cy="2103"/>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p:nvSpPr>
          <p:spPr>
            <a:xfrm>
              <a:off x="-426" y="2248"/>
              <a:ext cx="4739" cy="14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a:solidFill>
                    <a:schemeClr val="accent1">
                      <a:lumMod val="50000"/>
                    </a:schemeClr>
                  </a:solidFill>
                  <a:uFillTx/>
                </a:rPr>
                <a:t>05</a:t>
              </a:r>
              <a:r>
                <a:rPr lang="zh-CN" altLang="en-US" sz="2800" b="1">
                  <a:solidFill>
                    <a:schemeClr val="accent1">
                      <a:lumMod val="50000"/>
                    </a:schemeClr>
                  </a:solidFill>
                  <a:uFillTx/>
                </a:rPr>
                <a:t>公平性</a:t>
              </a:r>
              <a:endParaRPr lang="zh-CN" altLang="en-US" sz="2800" b="1">
                <a:solidFill>
                  <a:schemeClr val="accent1">
                    <a:lumMod val="50000"/>
                  </a:schemeClr>
                </a:solidFill>
                <a:uFillTx/>
              </a:endParaRPr>
            </a:p>
          </p:txBody>
        </p:sp>
      </p:grpSp>
      <p:pic>
        <p:nvPicPr>
          <p:cNvPr id="31" name="图片 30" descr="32313539333634393b32313539333634363bd2a9ceef"/>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434975" y="3008630"/>
            <a:ext cx="2472690" cy="247269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0" y="-635"/>
            <a:ext cx="12191365" cy="760095"/>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0" y="6097905"/>
            <a:ext cx="12191365" cy="760095"/>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0" name="组合 9"/>
          <p:cNvGrpSpPr/>
          <p:nvPr/>
        </p:nvGrpSpPr>
        <p:grpSpPr>
          <a:xfrm>
            <a:off x="1602740" y="0"/>
            <a:ext cx="1256030" cy="2493010"/>
            <a:chOff x="2524" y="0"/>
            <a:chExt cx="2222" cy="4272"/>
          </a:xfrm>
          <a:solidFill>
            <a:schemeClr val="accent5"/>
          </a:solidFill>
        </p:grpSpPr>
        <p:sp>
          <p:nvSpPr>
            <p:cNvPr id="5" name="任意多边形 4"/>
            <p:cNvSpPr/>
            <p:nvPr/>
          </p:nvSpPr>
          <p:spPr>
            <a:xfrm rot="5400000">
              <a:off x="1499" y="1025"/>
              <a:ext cx="4272" cy="2222"/>
            </a:xfrm>
            <a:custGeom>
              <a:avLst/>
              <a:gdLst/>
              <a:ahLst/>
              <a:cxnLst>
                <a:cxn ang="3">
                  <a:pos x="hc" y="t"/>
                </a:cxn>
                <a:cxn ang="cd2">
                  <a:pos x="l" y="vc"/>
                </a:cxn>
                <a:cxn ang="cd4">
                  <a:pos x="hc" y="b"/>
                </a:cxn>
                <a:cxn ang="0">
                  <a:pos x="r" y="vc"/>
                </a:cxn>
              </a:cxnLst>
              <a:rect l="l" t="t" r="r" b="b"/>
              <a:pathLst>
                <a:path w="6132" h="2093">
                  <a:moveTo>
                    <a:pt x="5086" y="0"/>
                  </a:moveTo>
                  <a:cubicBezTo>
                    <a:pt x="5664" y="0"/>
                    <a:pt x="6132" y="469"/>
                    <a:pt x="6132" y="1047"/>
                  </a:cubicBezTo>
                  <a:cubicBezTo>
                    <a:pt x="6132" y="1624"/>
                    <a:pt x="5664" y="2093"/>
                    <a:pt x="5086" y="2093"/>
                  </a:cubicBezTo>
                  <a:cubicBezTo>
                    <a:pt x="5068" y="2093"/>
                    <a:pt x="5050" y="2093"/>
                    <a:pt x="5032" y="2092"/>
                  </a:cubicBezTo>
                  <a:lnTo>
                    <a:pt x="5020" y="2091"/>
                  </a:lnTo>
                  <a:lnTo>
                    <a:pt x="5020" y="2093"/>
                  </a:lnTo>
                  <a:lnTo>
                    <a:pt x="0" y="2093"/>
                  </a:lnTo>
                  <a:lnTo>
                    <a:pt x="0" y="1"/>
                  </a:lnTo>
                  <a:lnTo>
                    <a:pt x="5020" y="1"/>
                  </a:lnTo>
                  <a:lnTo>
                    <a:pt x="5020" y="2"/>
                  </a:lnTo>
                  <a:lnTo>
                    <a:pt x="5032" y="1"/>
                  </a:lnTo>
                  <a:cubicBezTo>
                    <a:pt x="5050" y="0"/>
                    <a:pt x="5068" y="0"/>
                    <a:pt x="5086" y="0"/>
                  </a:cubicBezTo>
                  <a:close/>
                </a:path>
              </a:pathLst>
            </a:cu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tLang="zh-CN"/>
            </a:p>
          </p:txBody>
        </p:sp>
        <p:sp>
          <p:nvSpPr>
            <p:cNvPr id="7" name="文本框 6"/>
            <p:cNvSpPr txBox="1"/>
            <p:nvPr/>
          </p:nvSpPr>
          <p:spPr>
            <a:xfrm>
              <a:off x="2943" y="2041"/>
              <a:ext cx="1385" cy="1106"/>
            </a:xfrm>
            <a:prstGeom prst="rect">
              <a:avLst/>
            </a:prstGeom>
            <a:grpFill/>
          </p:spPr>
          <p:txBody>
            <a:bodyPr wrap="square" rtlCol="0">
              <a:spAutoFit/>
            </a:bodyPr>
            <a:lstStyle/>
            <a:p>
              <a:pPr algn="ctr"/>
              <a:r>
                <a:rPr lang="en-US" altLang="zh-CN" sz="3600" b="1">
                  <a:solidFill>
                    <a:schemeClr val="bg1"/>
                  </a:solidFill>
                  <a:latin typeface="微软雅黑" panose="020B0503020204020204" charset="-122"/>
                  <a:ea typeface="微软雅黑" panose="020B0503020204020204" charset="-122"/>
                </a:rPr>
                <a:t>01</a:t>
              </a:r>
              <a:endParaRPr lang="en-US" altLang="zh-CN" sz="3600" b="1">
                <a:solidFill>
                  <a:schemeClr val="bg1"/>
                </a:solidFill>
                <a:latin typeface="微软雅黑" panose="020B0503020204020204" charset="-122"/>
                <a:ea typeface="微软雅黑" panose="020B0503020204020204" charset="-122"/>
              </a:endParaRPr>
            </a:p>
          </p:txBody>
        </p:sp>
      </p:grpSp>
      <p:sp>
        <p:nvSpPr>
          <p:cNvPr id="9" name="文本框 8"/>
          <p:cNvSpPr txBox="1"/>
          <p:nvPr/>
        </p:nvSpPr>
        <p:spPr>
          <a:xfrm>
            <a:off x="5017394" y="1273049"/>
            <a:ext cx="7147677" cy="3784600"/>
          </a:xfrm>
          <a:prstGeom prst="rect">
            <a:avLst/>
          </a:prstGeom>
          <a:noFill/>
        </p:spPr>
        <p:txBody>
          <a:bodyPr wrap="square" rtlCol="0">
            <a:spAutoFit/>
          </a:bodyPr>
          <a:lstStyle/>
          <a:p>
            <a:pPr fontAlgn="auto">
              <a:lnSpc>
                <a:spcPct val="150000"/>
              </a:lnSpc>
            </a:pPr>
            <a:r>
              <a:rPr lang="zh-CN" altLang="en-US" sz="1600" b="1" dirty="0"/>
              <a:t>通用名</a:t>
            </a:r>
            <a:r>
              <a:rPr lang="zh-CN" altLang="en-US" sz="1600" dirty="0"/>
              <a:t>：</a:t>
            </a:r>
            <a:r>
              <a:rPr lang="en-US" altLang="zh-CN" sz="1600" dirty="0">
                <a:sym typeface="+mn-ea"/>
              </a:rPr>
              <a:t>左乙拉西坦氯化钠</a:t>
            </a:r>
            <a:r>
              <a:rPr lang="zh-CN" altLang="en-US" sz="1600">
                <a:latin typeface="微软雅黑" panose="020B0503020204020204" charset="-122"/>
                <a:ea typeface="微软雅黑" panose="020B0503020204020204" charset="-122"/>
                <a:sym typeface="+mn-ea"/>
              </a:rPr>
              <a:t>注射液</a:t>
            </a:r>
            <a:endParaRPr lang="zh-CN" altLang="en-US" sz="1600" dirty="0"/>
          </a:p>
          <a:p>
            <a:pPr fontAlgn="auto">
              <a:lnSpc>
                <a:spcPct val="150000"/>
              </a:lnSpc>
            </a:pPr>
            <a:r>
              <a:rPr lang="zh-CN" altLang="en-US" sz="1600" b="1" dirty="0"/>
              <a:t>注册规格</a:t>
            </a:r>
            <a:r>
              <a:rPr lang="zh-CN" altLang="en-US" sz="1600" dirty="0"/>
              <a:t>：</a:t>
            </a:r>
            <a:r>
              <a:rPr lang="en-US" altLang="zh-CN" sz="1600" dirty="0"/>
              <a:t>100ml：左乙拉西坦0.5g与氯化钠0.82g</a:t>
            </a:r>
            <a:endParaRPr lang="en-US" altLang="zh-CN" sz="1600" dirty="0"/>
          </a:p>
          <a:p>
            <a:pPr fontAlgn="auto">
              <a:lnSpc>
                <a:spcPct val="150000"/>
              </a:lnSpc>
            </a:pPr>
            <a:r>
              <a:rPr lang="en-US" altLang="zh-CN" sz="1600" dirty="0"/>
              <a:t>                      100ml：</a:t>
            </a:r>
            <a:r>
              <a:rPr lang="en-US" altLang="zh-CN" sz="1600" dirty="0">
                <a:sym typeface="+mn-ea"/>
              </a:rPr>
              <a:t>左乙拉西坦</a:t>
            </a:r>
            <a:r>
              <a:rPr lang="en-US" altLang="zh-CN" sz="1600" dirty="0"/>
              <a:t>1.0g与氯化钠0.75g</a:t>
            </a:r>
            <a:endParaRPr lang="en-US" altLang="zh-CN" sz="1600" dirty="0"/>
          </a:p>
          <a:p>
            <a:pPr fontAlgn="auto">
              <a:lnSpc>
                <a:spcPct val="150000"/>
              </a:lnSpc>
            </a:pPr>
            <a:r>
              <a:rPr lang="en-US" altLang="zh-CN" sz="1600" dirty="0"/>
              <a:t>                      100ml：左乙拉西坦1.5g与氯化钠0.54g</a:t>
            </a:r>
            <a:endParaRPr lang="en-US" altLang="zh-CN" sz="1600" dirty="0"/>
          </a:p>
          <a:p>
            <a:pPr fontAlgn="auto">
              <a:lnSpc>
                <a:spcPct val="150000"/>
              </a:lnSpc>
            </a:pPr>
            <a:r>
              <a:rPr lang="zh-CN" altLang="en-US" sz="1600" b="1" dirty="0"/>
              <a:t>中国大陆首次上市时间</a:t>
            </a:r>
            <a:r>
              <a:rPr lang="zh-CN" altLang="en-US" sz="1600" dirty="0"/>
              <a:t>：</a:t>
            </a:r>
            <a:r>
              <a:rPr sz="1600">
                <a:sym typeface="+mn-ea"/>
              </a:rPr>
              <a:t>2022年06月16日</a:t>
            </a:r>
            <a:endParaRPr sz="1600">
              <a:sym typeface="+mn-ea"/>
            </a:endParaRPr>
          </a:p>
          <a:p>
            <a:pPr fontAlgn="auto">
              <a:lnSpc>
                <a:spcPct val="150000"/>
              </a:lnSpc>
            </a:pPr>
            <a:r>
              <a:rPr lang="zh-CN" altLang="en-US" sz="1600" b="1" dirty="0"/>
              <a:t>目前大陆地区同通用名药品的上市情况</a:t>
            </a:r>
            <a:r>
              <a:rPr lang="zh-CN" altLang="en-US" sz="1600" dirty="0"/>
              <a:t>：</a:t>
            </a:r>
            <a:r>
              <a:rPr lang="en-US" altLang="zh-CN" sz="1600" dirty="0"/>
              <a:t>1</a:t>
            </a:r>
            <a:r>
              <a:rPr lang="zh-CN" altLang="en-US" sz="1600" dirty="0"/>
              <a:t>家</a:t>
            </a:r>
            <a:endParaRPr lang="zh-CN" altLang="en-US" sz="1600" dirty="0"/>
          </a:p>
          <a:p>
            <a:pPr fontAlgn="auto">
              <a:lnSpc>
                <a:spcPct val="150000"/>
              </a:lnSpc>
            </a:pPr>
            <a:r>
              <a:rPr lang="zh-CN" altLang="en-US" sz="1600" b="1" dirty="0"/>
              <a:t>全球首个上市国家</a:t>
            </a:r>
            <a:r>
              <a:rPr lang="en-US" altLang="zh-CN" sz="1600" b="1" dirty="0"/>
              <a:t>/</a:t>
            </a:r>
            <a:r>
              <a:rPr lang="zh-CN" altLang="en-US" sz="1600" b="1" dirty="0"/>
              <a:t>地区及上市时间</a:t>
            </a:r>
            <a:r>
              <a:rPr lang="zh-CN" altLang="en-US" sz="1600" dirty="0">
                <a:sym typeface="+mn-ea"/>
              </a:rPr>
              <a:t>：</a:t>
            </a:r>
            <a:r>
              <a:rPr lang="en-US" altLang="zh-CN" sz="1600" dirty="0">
                <a:sym typeface="+mn-ea"/>
              </a:rPr>
              <a:t>1999</a:t>
            </a:r>
            <a:r>
              <a:rPr lang="zh-CN" altLang="en-US" sz="1600" dirty="0">
                <a:sym typeface="+mn-ea"/>
              </a:rPr>
              <a:t>年，美国</a:t>
            </a:r>
            <a:endParaRPr lang="zh-CN" altLang="en-US" sz="1600" dirty="0">
              <a:sym typeface="+mn-ea"/>
            </a:endParaRPr>
          </a:p>
          <a:p>
            <a:pPr fontAlgn="auto">
              <a:lnSpc>
                <a:spcPct val="150000"/>
              </a:lnSpc>
            </a:pPr>
            <a:r>
              <a:rPr lang="zh-CN" altLang="en-US" sz="1600" b="1" dirty="0"/>
              <a:t>是否为</a:t>
            </a:r>
            <a:r>
              <a:rPr lang="en-US" altLang="zh-CN" sz="1600" b="1" dirty="0"/>
              <a:t>OTC</a:t>
            </a:r>
            <a:r>
              <a:rPr lang="zh-CN" altLang="en-US" sz="1600" b="1" dirty="0"/>
              <a:t>药品</a:t>
            </a:r>
            <a:r>
              <a:rPr lang="zh-CN" altLang="en-US" sz="1600" dirty="0">
                <a:sym typeface="+mn-ea"/>
              </a:rPr>
              <a:t>：否</a:t>
            </a:r>
            <a:endParaRPr lang="zh-CN" altLang="en-US" sz="1600" dirty="0"/>
          </a:p>
          <a:p>
            <a:pPr fontAlgn="auto">
              <a:lnSpc>
                <a:spcPct val="150000"/>
              </a:lnSpc>
            </a:pPr>
            <a:r>
              <a:rPr lang="zh-CN" altLang="en-US" sz="1600" b="1" dirty="0"/>
              <a:t>参照药品建议</a:t>
            </a:r>
            <a:r>
              <a:rPr lang="zh-CN" altLang="en-US" sz="1600" dirty="0">
                <a:sym typeface="+mn-ea"/>
              </a:rPr>
              <a:t>：注射用丙戊酸钠</a:t>
            </a:r>
            <a:endParaRPr lang="zh-CN" altLang="en-US" sz="1600" dirty="0">
              <a:sym typeface="+mn-ea"/>
            </a:endParaRPr>
          </a:p>
          <a:p>
            <a:pPr fontAlgn="auto">
              <a:lnSpc>
                <a:spcPct val="150000"/>
              </a:lnSpc>
            </a:pPr>
            <a:endParaRPr lang="zh-CN" altLang="en-US" sz="1600" dirty="0">
              <a:sym typeface="+mn-ea"/>
            </a:endParaRPr>
          </a:p>
        </p:txBody>
      </p:sp>
      <p:grpSp>
        <p:nvGrpSpPr>
          <p:cNvPr id="16" name="组合 15"/>
          <p:cNvGrpSpPr/>
          <p:nvPr/>
        </p:nvGrpSpPr>
        <p:grpSpPr>
          <a:xfrm>
            <a:off x="998855" y="3500755"/>
            <a:ext cx="2926080" cy="932180"/>
            <a:chOff x="1847" y="5416"/>
            <a:chExt cx="4608" cy="1468"/>
          </a:xfrm>
        </p:grpSpPr>
        <p:sp>
          <p:nvSpPr>
            <p:cNvPr id="8" name="文本框 7"/>
            <p:cNvSpPr txBox="1"/>
            <p:nvPr/>
          </p:nvSpPr>
          <p:spPr>
            <a:xfrm>
              <a:off x="1847" y="5416"/>
              <a:ext cx="4608" cy="1016"/>
            </a:xfrm>
            <a:prstGeom prst="rect">
              <a:avLst/>
            </a:prstGeom>
            <a:noFill/>
          </p:spPr>
          <p:txBody>
            <a:bodyPr wrap="none" rtlCol="0">
              <a:spAutoFit/>
            </a:bodyPr>
            <a:lstStyle/>
            <a:p>
              <a:r>
                <a:rPr lang="zh-CN" altLang="en-US" sz="3600" b="1" dirty="0">
                  <a:solidFill>
                    <a:schemeClr val="accent5"/>
                  </a:solidFill>
                </a:rPr>
                <a:t>药品基本信息</a:t>
              </a:r>
              <a:endParaRPr lang="zh-CN" altLang="en-US" sz="3600" b="1" dirty="0">
                <a:solidFill>
                  <a:schemeClr val="accent5"/>
                </a:solidFill>
              </a:endParaRPr>
            </a:p>
          </p:txBody>
        </p:sp>
        <p:cxnSp>
          <p:nvCxnSpPr>
            <p:cNvPr id="15" name="直接连接符 14"/>
            <p:cNvCxnSpPr/>
            <p:nvPr/>
          </p:nvCxnSpPr>
          <p:spPr>
            <a:xfrm>
              <a:off x="2175" y="6884"/>
              <a:ext cx="3952" cy="0"/>
            </a:xfrm>
            <a:prstGeom prst="line">
              <a:avLst/>
            </a:prstGeom>
            <a:ln>
              <a:solidFill>
                <a:srgbClr val="4472C4"/>
              </a:solidFill>
            </a:ln>
          </p:spPr>
          <p:style>
            <a:lnRef idx="1">
              <a:schemeClr val="accent1"/>
            </a:lnRef>
            <a:fillRef idx="0">
              <a:schemeClr val="accent1"/>
            </a:fillRef>
            <a:effectRef idx="0">
              <a:schemeClr val="accent1"/>
            </a:effectRef>
            <a:fontRef idx="minor">
              <a:schemeClr val="tx1"/>
            </a:fontRef>
          </p:style>
        </p:cxnSp>
      </p:grpSp>
      <p:pic>
        <p:nvPicPr>
          <p:cNvPr id="17" name="https://img8.file.cache.docer.com/storage/1636686777429632089/c78f0e27-9b88-4625-8e55-6fd4d5d04859tjwjv2.png" descr="&amp;pky49175741509_创客贴_&amp;"/>
          <p:cNvPicPr>
            <a:picLocks noChangeAspect="1"/>
          </p:cNvPicPr>
          <p:nvPr/>
        </p:nvPicPr>
        <p:blipFill>
          <a:blip r:embed="rId1"/>
          <a:srcRect/>
          <a:stretch>
            <a:fillRect/>
          </a:stretch>
        </p:blipFill>
        <p:spPr>
          <a:xfrm>
            <a:off x="3834365" y="1854200"/>
            <a:ext cx="857250" cy="85725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10160" y="8255"/>
            <a:ext cx="247015" cy="6842125"/>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0" name="组合 9"/>
          <p:cNvGrpSpPr/>
          <p:nvPr/>
        </p:nvGrpSpPr>
        <p:grpSpPr>
          <a:xfrm rot="16200000">
            <a:off x="697230" y="-252095"/>
            <a:ext cx="981075" cy="2355850"/>
            <a:chOff x="2524" y="0"/>
            <a:chExt cx="2222" cy="4272"/>
          </a:xfrm>
          <a:solidFill>
            <a:schemeClr val="accent5"/>
          </a:solidFill>
        </p:grpSpPr>
        <p:sp>
          <p:nvSpPr>
            <p:cNvPr id="5" name="任意多边形 4"/>
            <p:cNvSpPr/>
            <p:nvPr/>
          </p:nvSpPr>
          <p:spPr>
            <a:xfrm rot="5400000">
              <a:off x="1499" y="1025"/>
              <a:ext cx="4272" cy="2222"/>
            </a:xfrm>
            <a:custGeom>
              <a:avLst/>
              <a:gdLst/>
              <a:ahLst/>
              <a:cxnLst>
                <a:cxn ang="3">
                  <a:pos x="hc" y="t"/>
                </a:cxn>
                <a:cxn ang="cd2">
                  <a:pos x="l" y="vc"/>
                </a:cxn>
                <a:cxn ang="cd4">
                  <a:pos x="hc" y="b"/>
                </a:cxn>
                <a:cxn ang="0">
                  <a:pos x="r" y="vc"/>
                </a:cxn>
              </a:cxnLst>
              <a:rect l="l" t="t" r="r" b="b"/>
              <a:pathLst>
                <a:path w="6132" h="2093">
                  <a:moveTo>
                    <a:pt x="5086" y="0"/>
                  </a:moveTo>
                  <a:cubicBezTo>
                    <a:pt x="5664" y="0"/>
                    <a:pt x="6132" y="469"/>
                    <a:pt x="6132" y="1047"/>
                  </a:cubicBezTo>
                  <a:cubicBezTo>
                    <a:pt x="6132" y="1624"/>
                    <a:pt x="5664" y="2093"/>
                    <a:pt x="5086" y="2093"/>
                  </a:cubicBezTo>
                  <a:cubicBezTo>
                    <a:pt x="5068" y="2093"/>
                    <a:pt x="5050" y="2093"/>
                    <a:pt x="5032" y="2092"/>
                  </a:cubicBezTo>
                  <a:lnTo>
                    <a:pt x="5020" y="2091"/>
                  </a:lnTo>
                  <a:lnTo>
                    <a:pt x="5020" y="2093"/>
                  </a:lnTo>
                  <a:lnTo>
                    <a:pt x="0" y="2093"/>
                  </a:lnTo>
                  <a:lnTo>
                    <a:pt x="0" y="1"/>
                  </a:lnTo>
                  <a:lnTo>
                    <a:pt x="5020" y="1"/>
                  </a:lnTo>
                  <a:lnTo>
                    <a:pt x="5020" y="2"/>
                  </a:lnTo>
                  <a:lnTo>
                    <a:pt x="5032" y="1"/>
                  </a:lnTo>
                  <a:cubicBezTo>
                    <a:pt x="5050" y="0"/>
                    <a:pt x="5068" y="0"/>
                    <a:pt x="5086" y="0"/>
                  </a:cubicBezTo>
                  <a:close/>
                </a:path>
              </a:pathLst>
            </a:cu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tLang="zh-CN"/>
            </a:p>
          </p:txBody>
        </p:sp>
        <p:sp>
          <p:nvSpPr>
            <p:cNvPr id="7" name="文本框 6"/>
            <p:cNvSpPr txBox="1"/>
            <p:nvPr/>
          </p:nvSpPr>
          <p:spPr>
            <a:xfrm rot="5400000">
              <a:off x="2943" y="2005"/>
              <a:ext cx="1385" cy="1182"/>
            </a:xfrm>
            <a:prstGeom prst="rect">
              <a:avLst/>
            </a:prstGeom>
            <a:grpFill/>
          </p:spPr>
          <p:txBody>
            <a:bodyPr wrap="square" rtlCol="0">
              <a:spAutoFit/>
            </a:bodyPr>
            <a:lstStyle/>
            <a:p>
              <a:pPr algn="ctr"/>
              <a:r>
                <a:rPr lang="en-US" altLang="zh-CN" sz="2800" b="1">
                  <a:solidFill>
                    <a:schemeClr val="bg1"/>
                  </a:solidFill>
                  <a:latin typeface="微软雅黑" panose="020B0503020204020204" charset="-122"/>
                  <a:ea typeface="微软雅黑" panose="020B0503020204020204" charset="-122"/>
                </a:rPr>
                <a:t>01</a:t>
              </a:r>
              <a:endParaRPr lang="en-US" altLang="zh-CN" sz="2800" b="1">
                <a:solidFill>
                  <a:schemeClr val="bg1"/>
                </a:solidFill>
                <a:latin typeface="微软雅黑" panose="020B0503020204020204" charset="-122"/>
                <a:ea typeface="微软雅黑" panose="020B0503020204020204" charset="-122"/>
              </a:endParaRPr>
            </a:p>
          </p:txBody>
        </p:sp>
      </p:grpSp>
      <p:sp>
        <p:nvSpPr>
          <p:cNvPr id="8" name="文本框 7"/>
          <p:cNvSpPr txBox="1"/>
          <p:nvPr/>
        </p:nvSpPr>
        <p:spPr>
          <a:xfrm>
            <a:off x="3159760" y="664845"/>
            <a:ext cx="2926080" cy="645160"/>
          </a:xfrm>
          <a:prstGeom prst="rect">
            <a:avLst/>
          </a:prstGeom>
          <a:noFill/>
        </p:spPr>
        <p:txBody>
          <a:bodyPr wrap="none" rtlCol="0">
            <a:spAutoFit/>
          </a:bodyPr>
          <a:lstStyle/>
          <a:p>
            <a:r>
              <a:rPr lang="zh-CN" altLang="en-US" sz="3600" b="1">
                <a:solidFill>
                  <a:schemeClr val="accent5"/>
                </a:solidFill>
              </a:rPr>
              <a:t>药品基本信息</a:t>
            </a:r>
            <a:endParaRPr lang="zh-CN" altLang="en-US" sz="3600" b="1">
              <a:solidFill>
                <a:schemeClr val="accent5"/>
              </a:solidFill>
            </a:endParaRPr>
          </a:p>
        </p:txBody>
      </p:sp>
      <p:pic>
        <p:nvPicPr>
          <p:cNvPr id="2" name="图片 1" descr="32313539333634393b32313539333634383bd2a9c6bf"/>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706120" y="1729105"/>
            <a:ext cx="768350" cy="768350"/>
          </a:xfrm>
          <a:prstGeom prst="rect">
            <a:avLst/>
          </a:prstGeom>
        </p:spPr>
      </p:pic>
      <p:pic>
        <p:nvPicPr>
          <p:cNvPr id="4" name="图片 3" descr="32313539333634393b32313539333634383bd2a9c6bf"/>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706120" y="2984500"/>
            <a:ext cx="768350" cy="768350"/>
          </a:xfrm>
          <a:prstGeom prst="rect">
            <a:avLst/>
          </a:prstGeom>
        </p:spPr>
      </p:pic>
      <p:pic>
        <p:nvPicPr>
          <p:cNvPr id="6" name="图片 5" descr="32313539333634393b32313539333634383bd2a9c6bf"/>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678180" y="4991735"/>
            <a:ext cx="768350" cy="768350"/>
          </a:xfrm>
          <a:prstGeom prst="rect">
            <a:avLst/>
          </a:prstGeom>
        </p:spPr>
      </p:pic>
      <p:grpSp>
        <p:nvGrpSpPr>
          <p:cNvPr id="13" name="组合 12"/>
          <p:cNvGrpSpPr/>
          <p:nvPr/>
        </p:nvGrpSpPr>
        <p:grpSpPr>
          <a:xfrm>
            <a:off x="1687830" y="1619250"/>
            <a:ext cx="944880" cy="398780"/>
            <a:chOff x="3696" y="2823"/>
            <a:chExt cx="1488" cy="628"/>
          </a:xfrm>
        </p:grpSpPr>
        <p:sp>
          <p:nvSpPr>
            <p:cNvPr id="11" name="文本框 10"/>
            <p:cNvSpPr txBox="1"/>
            <p:nvPr/>
          </p:nvSpPr>
          <p:spPr>
            <a:xfrm>
              <a:off x="3696" y="2823"/>
              <a:ext cx="1488" cy="628"/>
            </a:xfrm>
            <a:prstGeom prst="rect">
              <a:avLst/>
            </a:prstGeom>
            <a:noFill/>
          </p:spPr>
          <p:txBody>
            <a:bodyPr wrap="none" rtlCol="0">
              <a:spAutoFit/>
            </a:bodyPr>
            <a:lstStyle/>
            <a:p>
              <a:r>
                <a:rPr lang="zh-CN" altLang="en-US" sz="2000" b="1">
                  <a:solidFill>
                    <a:schemeClr val="accent5"/>
                  </a:solidFill>
                </a:rPr>
                <a:t>适应症</a:t>
              </a:r>
              <a:endParaRPr lang="zh-CN" altLang="en-US" sz="2000" b="1">
                <a:solidFill>
                  <a:schemeClr val="accent5"/>
                </a:solidFill>
              </a:endParaRPr>
            </a:p>
          </p:txBody>
        </p:sp>
        <p:cxnSp>
          <p:nvCxnSpPr>
            <p:cNvPr id="12" name="直接连接符 11"/>
            <p:cNvCxnSpPr/>
            <p:nvPr/>
          </p:nvCxnSpPr>
          <p:spPr>
            <a:xfrm>
              <a:off x="3740" y="3451"/>
              <a:ext cx="1399" cy="0"/>
            </a:xfrm>
            <a:prstGeom prst="line">
              <a:avLst/>
            </a:prstGeom>
            <a:ln w="25400"/>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a:off x="1687830" y="2769870"/>
            <a:ext cx="1748790" cy="399415"/>
            <a:chOff x="3461" y="2657"/>
            <a:chExt cx="2754" cy="629"/>
          </a:xfrm>
        </p:grpSpPr>
        <p:sp>
          <p:nvSpPr>
            <p:cNvPr id="15" name="文本框 14"/>
            <p:cNvSpPr txBox="1"/>
            <p:nvPr/>
          </p:nvSpPr>
          <p:spPr>
            <a:xfrm>
              <a:off x="3461" y="2657"/>
              <a:ext cx="2688" cy="628"/>
            </a:xfrm>
            <a:prstGeom prst="rect">
              <a:avLst/>
            </a:prstGeom>
            <a:noFill/>
          </p:spPr>
          <p:txBody>
            <a:bodyPr wrap="none" rtlCol="0">
              <a:spAutoFit/>
            </a:bodyPr>
            <a:lstStyle/>
            <a:p>
              <a:r>
                <a:rPr lang="zh-CN" altLang="en-US" sz="2000" b="1">
                  <a:solidFill>
                    <a:schemeClr val="accent5"/>
                  </a:solidFill>
                </a:rPr>
                <a:t>疾病基本情况</a:t>
              </a:r>
              <a:endParaRPr lang="zh-CN" altLang="en-US" sz="2000" b="1">
                <a:solidFill>
                  <a:schemeClr val="accent5"/>
                </a:solidFill>
              </a:endParaRPr>
            </a:p>
          </p:txBody>
        </p:sp>
        <p:cxnSp>
          <p:nvCxnSpPr>
            <p:cNvPr id="16" name="直接连接符 15"/>
            <p:cNvCxnSpPr/>
            <p:nvPr/>
          </p:nvCxnSpPr>
          <p:spPr>
            <a:xfrm>
              <a:off x="3639" y="3285"/>
              <a:ext cx="2576" cy="1"/>
            </a:xfrm>
            <a:prstGeom prst="line">
              <a:avLst/>
            </a:prstGeom>
            <a:ln w="25400"/>
          </p:spPr>
          <p:style>
            <a:lnRef idx="1">
              <a:schemeClr val="accent1"/>
            </a:lnRef>
            <a:fillRef idx="0">
              <a:schemeClr val="accent1"/>
            </a:fillRef>
            <a:effectRef idx="0">
              <a:schemeClr val="accent1"/>
            </a:effectRef>
            <a:fontRef idx="minor">
              <a:schemeClr val="tx1"/>
            </a:fontRef>
          </p:style>
        </p:cxnSp>
      </p:grpSp>
      <p:grpSp>
        <p:nvGrpSpPr>
          <p:cNvPr id="17" name="组合 16"/>
          <p:cNvGrpSpPr/>
          <p:nvPr/>
        </p:nvGrpSpPr>
        <p:grpSpPr>
          <a:xfrm>
            <a:off x="1687830" y="4944110"/>
            <a:ext cx="1198880" cy="398780"/>
            <a:chOff x="3505" y="2674"/>
            <a:chExt cx="1888" cy="628"/>
          </a:xfrm>
        </p:grpSpPr>
        <p:sp>
          <p:nvSpPr>
            <p:cNvPr id="18" name="文本框 17"/>
            <p:cNvSpPr txBox="1"/>
            <p:nvPr/>
          </p:nvSpPr>
          <p:spPr>
            <a:xfrm>
              <a:off x="3505" y="2674"/>
              <a:ext cx="1888" cy="628"/>
            </a:xfrm>
            <a:prstGeom prst="rect">
              <a:avLst/>
            </a:prstGeom>
            <a:noFill/>
          </p:spPr>
          <p:txBody>
            <a:bodyPr wrap="none" rtlCol="0">
              <a:spAutoFit/>
            </a:bodyPr>
            <a:lstStyle/>
            <a:p>
              <a:r>
                <a:rPr lang="zh-CN" altLang="en-US" sz="2000" b="1">
                  <a:solidFill>
                    <a:schemeClr val="accent5"/>
                  </a:solidFill>
                </a:rPr>
                <a:t>用法用量</a:t>
              </a:r>
              <a:endParaRPr lang="zh-CN" altLang="en-US" sz="2000" b="1">
                <a:solidFill>
                  <a:schemeClr val="accent5"/>
                </a:solidFill>
              </a:endParaRPr>
            </a:p>
          </p:txBody>
        </p:sp>
        <p:cxnSp>
          <p:nvCxnSpPr>
            <p:cNvPr id="19" name="直接连接符 18"/>
            <p:cNvCxnSpPr/>
            <p:nvPr/>
          </p:nvCxnSpPr>
          <p:spPr>
            <a:xfrm>
              <a:off x="3832" y="3302"/>
              <a:ext cx="1399" cy="0"/>
            </a:xfrm>
            <a:prstGeom prst="line">
              <a:avLst/>
            </a:prstGeom>
            <a:ln w="25400"/>
          </p:spPr>
          <p:style>
            <a:lnRef idx="1">
              <a:schemeClr val="accent1"/>
            </a:lnRef>
            <a:fillRef idx="0">
              <a:schemeClr val="accent1"/>
            </a:fillRef>
            <a:effectRef idx="0">
              <a:schemeClr val="accent1"/>
            </a:effectRef>
            <a:fontRef idx="minor">
              <a:schemeClr val="tx1"/>
            </a:fontRef>
          </p:style>
        </p:cxnSp>
      </p:grpSp>
      <p:sp>
        <p:nvSpPr>
          <p:cNvPr id="22" name="矩形 21"/>
          <p:cNvSpPr/>
          <p:nvPr/>
        </p:nvSpPr>
        <p:spPr>
          <a:xfrm>
            <a:off x="11944985" y="6985"/>
            <a:ext cx="247015" cy="6842125"/>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p:cNvSpPr txBox="1"/>
          <p:nvPr/>
        </p:nvSpPr>
        <p:spPr>
          <a:xfrm>
            <a:off x="1687830" y="3126740"/>
            <a:ext cx="9632315" cy="1814830"/>
          </a:xfrm>
          <a:prstGeom prst="rect">
            <a:avLst/>
          </a:prstGeom>
          <a:noFill/>
        </p:spPr>
        <p:txBody>
          <a:bodyPr wrap="square" rtlCol="0">
            <a:spAutoFit/>
          </a:bodyPr>
          <a:lstStyle/>
          <a:p>
            <a:pPr indent="0" fontAlgn="auto">
              <a:lnSpc>
                <a:spcPct val="100000"/>
              </a:lnSpc>
              <a:spcBef>
                <a:spcPts val="0"/>
              </a:spcBef>
              <a:spcAft>
                <a:spcPts val="0"/>
              </a:spcAft>
              <a:buFont typeface="Arial" panose="020B0604020202020204" pitchFamily="34" charset="0"/>
              <a:buNone/>
            </a:pPr>
            <a:r>
              <a:rPr lang="zh-CN" altLang="en-US" sz="1600" b="1" dirty="0">
                <a:latin typeface="微软雅黑" panose="020B0503020204020204" charset="-122"/>
                <a:ea typeface="微软雅黑" panose="020B0503020204020204" charset="-122"/>
                <a:cs typeface="微软雅黑" panose="020B0503020204020204" charset="-122"/>
                <a:sym typeface="+mn-ea"/>
              </a:rPr>
              <a:t>癫痫急性发作危害性和致死率高：</a:t>
            </a:r>
            <a:r>
              <a:rPr lang="zh-CN" altLang="en-US" sz="1600" dirty="0">
                <a:latin typeface="微软雅黑" panose="020B0503020204020204" charset="-122"/>
                <a:ea typeface="微软雅黑" panose="020B0503020204020204" charset="-122"/>
                <a:cs typeface="微软雅黑" panose="020B0503020204020204" charset="-122"/>
                <a:sym typeface="+mn-ea"/>
              </a:rPr>
              <a:t>我国癫痫的总体患病率为</a:t>
            </a:r>
            <a:r>
              <a:rPr lang="en-US" altLang="zh-CN" sz="1600" dirty="0">
                <a:latin typeface="微软雅黑" panose="020B0503020204020204" charset="-122"/>
                <a:ea typeface="微软雅黑" panose="020B0503020204020204" charset="-122"/>
                <a:cs typeface="微软雅黑" panose="020B0503020204020204" charset="-122"/>
                <a:sym typeface="+mn-ea"/>
              </a:rPr>
              <a:t>7.0‰</a:t>
            </a:r>
            <a:r>
              <a:rPr lang="zh-CN" altLang="en-US" sz="1600" dirty="0">
                <a:latin typeface="微软雅黑" panose="020B0503020204020204" charset="-122"/>
                <a:ea typeface="微软雅黑" panose="020B0503020204020204" charset="-122"/>
                <a:cs typeface="微软雅黑" panose="020B0503020204020204" charset="-122"/>
                <a:sym typeface="+mn-ea"/>
              </a:rPr>
              <a:t>，癫痫患者约</a:t>
            </a:r>
            <a:r>
              <a:rPr lang="en-US" altLang="zh-CN" sz="1600" dirty="0">
                <a:latin typeface="微软雅黑" panose="020B0503020204020204" charset="-122"/>
                <a:ea typeface="微软雅黑" panose="020B0503020204020204" charset="-122"/>
                <a:cs typeface="微软雅黑" panose="020B0503020204020204" charset="-122"/>
                <a:sym typeface="+mn-ea"/>
              </a:rPr>
              <a:t>1000</a:t>
            </a:r>
            <a:r>
              <a:rPr lang="zh-CN" altLang="en-US" sz="1600" dirty="0">
                <a:latin typeface="微软雅黑" panose="020B0503020204020204" charset="-122"/>
                <a:ea typeface="微软雅黑" panose="020B0503020204020204" charset="-122"/>
                <a:cs typeface="微软雅黑" panose="020B0503020204020204" charset="-122"/>
                <a:sym typeface="+mn-ea"/>
              </a:rPr>
              <a:t>万，</a:t>
            </a:r>
            <a:r>
              <a:rPr lang="zh-CN" altLang="zh-CN" sz="1600" dirty="0">
                <a:latin typeface="微软雅黑" panose="020B0503020204020204" charset="-122"/>
                <a:ea typeface="微软雅黑" panose="020B0503020204020204" charset="-122"/>
                <a:cs typeface="微软雅黑" panose="020B0503020204020204" charset="-122"/>
                <a:sym typeface="+mn-ea"/>
              </a:rPr>
              <a:t>并且每年约有</a:t>
            </a:r>
            <a:r>
              <a:rPr lang="en-US" altLang="zh-CN" sz="1600" dirty="0">
                <a:latin typeface="微软雅黑" panose="020B0503020204020204" charset="-122"/>
                <a:ea typeface="微软雅黑" panose="020B0503020204020204" charset="-122"/>
                <a:cs typeface="微软雅黑" panose="020B0503020204020204" charset="-122"/>
                <a:sym typeface="+mn-ea"/>
              </a:rPr>
              <a:t>40</a:t>
            </a:r>
            <a:r>
              <a:rPr lang="zh-CN" altLang="zh-CN" sz="1600" dirty="0">
                <a:latin typeface="微软雅黑" panose="020B0503020204020204" charset="-122"/>
                <a:ea typeface="微软雅黑" panose="020B0503020204020204" charset="-122"/>
                <a:cs typeface="微软雅黑" panose="020B0503020204020204" charset="-122"/>
                <a:sym typeface="+mn-ea"/>
              </a:rPr>
              <a:t>万新发癫痫患者</a:t>
            </a:r>
            <a:r>
              <a:rPr lang="zh-CN" altLang="en-US" sz="1600" dirty="0">
                <a:latin typeface="微软雅黑" panose="020B0503020204020204" charset="-122"/>
                <a:ea typeface="微软雅黑" panose="020B0503020204020204" charset="-122"/>
                <a:cs typeface="微软雅黑" panose="020B0503020204020204" charset="-122"/>
                <a:sym typeface="+mn-ea"/>
              </a:rPr>
              <a:t>，</a:t>
            </a:r>
            <a:r>
              <a:rPr lang="zh-CN" altLang="en-US" sz="1600" dirty="0">
                <a:latin typeface="微软雅黑" panose="020B0503020204020204" charset="-122"/>
                <a:ea typeface="微软雅黑" panose="020B0503020204020204" charset="-122"/>
                <a:cs typeface="微软雅黑" panose="020B0503020204020204" charset="-122"/>
                <a:sym typeface="+mn-ea"/>
              </a:rPr>
              <a:t>是第二大神经系统疾病；其中丛集性发作和癫痫持续状态是最常见的癫痫急性发作类型，癫痫持续状态年发病率为</a:t>
            </a:r>
            <a:r>
              <a:rPr lang="en-US" altLang="zh-CN" sz="1600" dirty="0">
                <a:latin typeface="微软雅黑" panose="020B0503020204020204" charset="-122"/>
                <a:ea typeface="微软雅黑" panose="020B0503020204020204" charset="-122"/>
                <a:cs typeface="微软雅黑" panose="020B0503020204020204" charset="-122"/>
                <a:sym typeface="+mn-ea"/>
              </a:rPr>
              <a:t>10.3-41.0/10</a:t>
            </a:r>
            <a:r>
              <a:rPr lang="zh-CN" altLang="en-US" sz="1600" dirty="0">
                <a:latin typeface="微软雅黑" panose="020B0503020204020204" charset="-122"/>
                <a:ea typeface="微软雅黑" panose="020B0503020204020204" charset="-122"/>
                <a:cs typeface="微软雅黑" panose="020B0503020204020204" charset="-122"/>
                <a:sym typeface="+mn-ea"/>
              </a:rPr>
              <a:t>万，每年发病次数约在</a:t>
            </a:r>
            <a:r>
              <a:rPr lang="en-US" altLang="zh-CN" sz="1600" dirty="0">
                <a:latin typeface="微软雅黑" panose="020B0503020204020204" charset="-122"/>
                <a:ea typeface="微软雅黑" panose="020B0503020204020204" charset="-122"/>
                <a:cs typeface="微软雅黑" panose="020B0503020204020204" charset="-122"/>
                <a:sym typeface="+mn-ea"/>
              </a:rPr>
              <a:t>50</a:t>
            </a:r>
            <a:r>
              <a:rPr lang="zh-CN" altLang="en-US" sz="1600" dirty="0">
                <a:latin typeface="微软雅黑" panose="020B0503020204020204" charset="-122"/>
                <a:ea typeface="微软雅黑" panose="020B0503020204020204" charset="-122"/>
                <a:cs typeface="微软雅黑" panose="020B0503020204020204" charset="-122"/>
                <a:sym typeface="+mn-ea"/>
              </a:rPr>
              <a:t>万次，危害大，意外伤害多，</a:t>
            </a:r>
            <a:r>
              <a:rPr lang="zh-CN" altLang="en-US" sz="1600" b="1" dirty="0">
                <a:latin typeface="微软雅黑" panose="020B0503020204020204" charset="-122"/>
                <a:ea typeface="微软雅黑" panose="020B0503020204020204" charset="-122"/>
                <a:cs typeface="微软雅黑" panose="020B0503020204020204" charset="-122"/>
                <a:sym typeface="+mn-ea"/>
              </a:rPr>
              <a:t>死亡率高达</a:t>
            </a:r>
            <a:r>
              <a:rPr lang="en-US" altLang="zh-CN" sz="1600" b="1" dirty="0">
                <a:latin typeface="微软雅黑" panose="020B0503020204020204" charset="-122"/>
                <a:ea typeface="微软雅黑" panose="020B0503020204020204" charset="-122"/>
                <a:cs typeface="微软雅黑" panose="020B0503020204020204" charset="-122"/>
                <a:sym typeface="+mn-ea"/>
              </a:rPr>
              <a:t>20%</a:t>
            </a:r>
            <a:r>
              <a:rPr lang="zh-CN" altLang="en-US" sz="1600" b="1" dirty="0">
                <a:latin typeface="微软雅黑" panose="020B0503020204020204" charset="-122"/>
                <a:ea typeface="微软雅黑" panose="020B0503020204020204" charset="-122"/>
                <a:cs typeface="微软雅黑" panose="020B0503020204020204" charset="-122"/>
                <a:sym typeface="+mn-ea"/>
              </a:rPr>
              <a:t>；</a:t>
            </a:r>
            <a:endParaRPr lang="en-US" altLang="zh-CN" sz="1600" b="1" dirty="0">
              <a:latin typeface="微软雅黑" panose="020B0503020204020204" charset="-122"/>
              <a:ea typeface="微软雅黑" panose="020B0503020204020204" charset="-122"/>
              <a:cs typeface="微软雅黑" panose="020B0503020204020204" charset="-122"/>
              <a:sym typeface="+mn-ea"/>
            </a:endParaRPr>
          </a:p>
          <a:p>
            <a:pPr indent="0" fontAlgn="auto">
              <a:lnSpc>
                <a:spcPct val="100000"/>
              </a:lnSpc>
              <a:spcBef>
                <a:spcPts val="0"/>
              </a:spcBef>
              <a:spcAft>
                <a:spcPts val="0"/>
              </a:spcAft>
              <a:buFont typeface="Arial" panose="020B0604020202020204" pitchFamily="34" charset="0"/>
              <a:buNone/>
            </a:pPr>
            <a:r>
              <a:rPr lang="zh-CN" altLang="en-US" sz="1600" b="1" dirty="0">
                <a:latin typeface="微软雅黑" panose="020B0503020204020204" charset="-122"/>
                <a:ea typeface="微软雅黑" panose="020B0503020204020204" charset="-122"/>
                <a:cs typeface="微软雅黑" panose="020B0503020204020204" charset="-122"/>
                <a:sym typeface="+mn-ea"/>
              </a:rPr>
              <a:t>由基础疾病诱发的癫痫急性发作较常见：</a:t>
            </a:r>
            <a:r>
              <a:rPr lang="zh-CN" altLang="en-US" sz="1600" dirty="0">
                <a:latin typeface="微软雅黑" panose="020B0503020204020204" charset="-122"/>
                <a:ea typeface="微软雅黑" panose="020B0503020204020204" charset="-122"/>
                <a:cs typeface="微软雅黑" panose="020B0503020204020204" charset="-122"/>
                <a:sym typeface="+mn-ea"/>
              </a:rPr>
              <a:t>如神经内外科和急诊常见的颅脑外伤、脑肿瘤、脑血管病等，基础疾病继发癫痫发作增加对患者的危害，</a:t>
            </a:r>
            <a:r>
              <a:rPr lang="zh-CN" altLang="en-US" sz="1600" dirty="0">
                <a:latin typeface="微软雅黑" panose="020B0503020204020204" charset="-122"/>
                <a:ea typeface="微软雅黑" panose="020B0503020204020204" charset="-122"/>
                <a:cs typeface="微软雅黑" panose="020B0503020204020204" charset="-122"/>
                <a:sym typeface="+mn-ea"/>
              </a:rPr>
              <a:t>如增加颅内出血风险，加重脑水肿等，严重影响功能恢复甚至危及患者生命。</a:t>
            </a:r>
            <a:endParaRPr sz="1600" b="1" dirty="0">
              <a:solidFill>
                <a:schemeClr val="tx1"/>
              </a:solidFill>
              <a:latin typeface="微软雅黑" panose="020B0503020204020204" charset="-122"/>
              <a:ea typeface="微软雅黑" panose="020B0503020204020204" charset="-122"/>
              <a:cs typeface="微软雅黑" panose="020B0503020204020204" charset="-122"/>
            </a:endParaRPr>
          </a:p>
        </p:txBody>
      </p:sp>
      <p:sp>
        <p:nvSpPr>
          <p:cNvPr id="100" name="文本框 99"/>
          <p:cNvSpPr txBox="1"/>
          <p:nvPr/>
        </p:nvSpPr>
        <p:spPr>
          <a:xfrm>
            <a:off x="1687830" y="2081530"/>
            <a:ext cx="8316595" cy="583565"/>
          </a:xfrm>
          <a:prstGeom prst="rect">
            <a:avLst/>
          </a:prstGeom>
          <a:noFill/>
          <a:ln w="9525">
            <a:noFill/>
          </a:ln>
        </p:spPr>
        <p:txBody>
          <a:bodyPr wrap="square">
            <a:spAutoFit/>
          </a:bodyPr>
          <a:lstStyle/>
          <a:p>
            <a:pPr indent="0"/>
            <a:r>
              <a:rPr lang="zh-CN" altLang="en-US" sz="1600" dirty="0"/>
              <a:t>本品用于成人(16岁及以上)癫痫患者部分性发作的的加用治疗。</a:t>
            </a:r>
            <a:endParaRPr lang="zh-CN" altLang="en-US" sz="1600" dirty="0"/>
          </a:p>
          <a:p>
            <a:pPr indent="0"/>
            <a:r>
              <a:rPr lang="zh-CN" altLang="en-US" sz="1600" dirty="0"/>
              <a:t>本品可在患者暂时无法应用口服制剂时替代给药。</a:t>
            </a:r>
            <a:endParaRPr lang="zh-CN" altLang="en-US" sz="1600" dirty="0"/>
          </a:p>
        </p:txBody>
      </p:sp>
      <p:sp>
        <p:nvSpPr>
          <p:cNvPr id="3" name="文本框 2"/>
          <p:cNvSpPr txBox="1"/>
          <p:nvPr/>
        </p:nvSpPr>
        <p:spPr>
          <a:xfrm>
            <a:off x="1687830" y="5293995"/>
            <a:ext cx="9734550" cy="829945"/>
          </a:xfrm>
          <a:prstGeom prst="rect">
            <a:avLst/>
          </a:prstGeom>
          <a:noFill/>
        </p:spPr>
        <p:txBody>
          <a:bodyPr wrap="square" rtlCol="0">
            <a:spAutoFit/>
          </a:bodyPr>
          <a:lstStyle/>
          <a:p>
            <a:pPr algn="l"/>
            <a:r>
              <a:rPr lang="en-US" altLang="zh-CN" sz="1600">
                <a:sym typeface="+mn-ea"/>
              </a:rPr>
              <a:t>-</a:t>
            </a:r>
            <a:r>
              <a:rPr lang="zh-CN" altLang="en-US" sz="1600">
                <a:sym typeface="+mn-ea"/>
              </a:rPr>
              <a:t>单剂量包装（100ml/瓶）在15min内静脉给药完成。</a:t>
            </a:r>
            <a:endParaRPr lang="zh-CN" altLang="en-US" sz="1600"/>
          </a:p>
          <a:p>
            <a:pPr algn="l"/>
            <a:r>
              <a:rPr lang="zh-CN" altLang="en-US" sz="1600">
                <a:sym typeface="+mn-ea"/>
              </a:rPr>
              <a:t>-部分发作性癫痫发作：初始剂量为500mg,每日2次。每日2次给药，间隔2周增加500mg，直至最大给药剂量1500mg，每日2次。</a:t>
            </a:r>
            <a:endParaRPr lang="zh-CN" altLang="en-US" sz="16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10160" y="8255"/>
            <a:ext cx="247015" cy="6842125"/>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0" name="组合 9"/>
          <p:cNvGrpSpPr/>
          <p:nvPr/>
        </p:nvGrpSpPr>
        <p:grpSpPr>
          <a:xfrm rot="16200000">
            <a:off x="697230" y="-252095"/>
            <a:ext cx="981075" cy="2355850"/>
            <a:chOff x="2524" y="0"/>
            <a:chExt cx="2222" cy="4272"/>
          </a:xfrm>
          <a:solidFill>
            <a:schemeClr val="accent5"/>
          </a:solidFill>
        </p:grpSpPr>
        <p:sp>
          <p:nvSpPr>
            <p:cNvPr id="5" name="任意多边形 4"/>
            <p:cNvSpPr/>
            <p:nvPr/>
          </p:nvSpPr>
          <p:spPr>
            <a:xfrm rot="5400000">
              <a:off x="1499" y="1025"/>
              <a:ext cx="4272" cy="2222"/>
            </a:xfrm>
            <a:custGeom>
              <a:avLst/>
              <a:gdLst/>
              <a:ahLst/>
              <a:cxnLst>
                <a:cxn ang="3">
                  <a:pos x="hc" y="t"/>
                </a:cxn>
                <a:cxn ang="cd2">
                  <a:pos x="l" y="vc"/>
                </a:cxn>
                <a:cxn ang="cd4">
                  <a:pos x="hc" y="b"/>
                </a:cxn>
                <a:cxn ang="0">
                  <a:pos x="r" y="vc"/>
                </a:cxn>
              </a:cxnLst>
              <a:rect l="l" t="t" r="r" b="b"/>
              <a:pathLst>
                <a:path w="6132" h="2093">
                  <a:moveTo>
                    <a:pt x="5086" y="0"/>
                  </a:moveTo>
                  <a:cubicBezTo>
                    <a:pt x="5664" y="0"/>
                    <a:pt x="6132" y="469"/>
                    <a:pt x="6132" y="1047"/>
                  </a:cubicBezTo>
                  <a:cubicBezTo>
                    <a:pt x="6132" y="1624"/>
                    <a:pt x="5664" y="2093"/>
                    <a:pt x="5086" y="2093"/>
                  </a:cubicBezTo>
                  <a:cubicBezTo>
                    <a:pt x="5068" y="2093"/>
                    <a:pt x="5050" y="2093"/>
                    <a:pt x="5032" y="2092"/>
                  </a:cubicBezTo>
                  <a:lnTo>
                    <a:pt x="5020" y="2091"/>
                  </a:lnTo>
                  <a:lnTo>
                    <a:pt x="5020" y="2093"/>
                  </a:lnTo>
                  <a:lnTo>
                    <a:pt x="0" y="2093"/>
                  </a:lnTo>
                  <a:lnTo>
                    <a:pt x="0" y="1"/>
                  </a:lnTo>
                  <a:lnTo>
                    <a:pt x="5020" y="1"/>
                  </a:lnTo>
                  <a:lnTo>
                    <a:pt x="5020" y="2"/>
                  </a:lnTo>
                  <a:lnTo>
                    <a:pt x="5032" y="1"/>
                  </a:lnTo>
                  <a:cubicBezTo>
                    <a:pt x="5050" y="0"/>
                    <a:pt x="5068" y="0"/>
                    <a:pt x="5086" y="0"/>
                  </a:cubicBezTo>
                  <a:close/>
                </a:path>
              </a:pathLst>
            </a:cu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tLang="zh-CN"/>
            </a:p>
          </p:txBody>
        </p:sp>
        <p:sp>
          <p:nvSpPr>
            <p:cNvPr id="7" name="文本框 6"/>
            <p:cNvSpPr txBox="1"/>
            <p:nvPr/>
          </p:nvSpPr>
          <p:spPr>
            <a:xfrm rot="5400000">
              <a:off x="2943" y="2005"/>
              <a:ext cx="1385" cy="1182"/>
            </a:xfrm>
            <a:prstGeom prst="rect">
              <a:avLst/>
            </a:prstGeom>
            <a:grpFill/>
          </p:spPr>
          <p:txBody>
            <a:bodyPr wrap="square" rtlCol="0">
              <a:spAutoFit/>
            </a:bodyPr>
            <a:lstStyle/>
            <a:p>
              <a:pPr algn="ctr"/>
              <a:r>
                <a:rPr lang="en-US" altLang="zh-CN" sz="2800" b="1">
                  <a:solidFill>
                    <a:schemeClr val="bg1"/>
                  </a:solidFill>
                  <a:latin typeface="微软雅黑" panose="020B0503020204020204" charset="-122"/>
                  <a:ea typeface="微软雅黑" panose="020B0503020204020204" charset="-122"/>
                </a:rPr>
                <a:t>01</a:t>
              </a:r>
              <a:endParaRPr lang="en-US" altLang="zh-CN" sz="2800" b="1">
                <a:solidFill>
                  <a:schemeClr val="bg1"/>
                </a:solidFill>
                <a:latin typeface="微软雅黑" panose="020B0503020204020204" charset="-122"/>
                <a:ea typeface="微软雅黑" panose="020B0503020204020204" charset="-122"/>
              </a:endParaRPr>
            </a:p>
          </p:txBody>
        </p:sp>
      </p:grpSp>
      <p:sp>
        <p:nvSpPr>
          <p:cNvPr id="8" name="文本框 7"/>
          <p:cNvSpPr txBox="1"/>
          <p:nvPr/>
        </p:nvSpPr>
        <p:spPr>
          <a:xfrm>
            <a:off x="3159760" y="664845"/>
            <a:ext cx="1554480" cy="645160"/>
          </a:xfrm>
          <a:prstGeom prst="rect">
            <a:avLst/>
          </a:prstGeom>
          <a:noFill/>
        </p:spPr>
        <p:txBody>
          <a:bodyPr wrap="none" rtlCol="0">
            <a:spAutoFit/>
          </a:bodyPr>
          <a:lstStyle/>
          <a:p>
            <a:r>
              <a:rPr lang="zh-CN" altLang="en-US" sz="3600" b="1">
                <a:solidFill>
                  <a:schemeClr val="accent5"/>
                </a:solidFill>
              </a:rPr>
              <a:t>安全性</a:t>
            </a:r>
            <a:endParaRPr lang="zh-CN" altLang="en-US" sz="3600" b="1">
              <a:solidFill>
                <a:schemeClr val="accent5"/>
              </a:solidFill>
            </a:endParaRPr>
          </a:p>
        </p:txBody>
      </p:sp>
      <p:sp>
        <p:nvSpPr>
          <p:cNvPr id="22" name="矩形 21"/>
          <p:cNvSpPr/>
          <p:nvPr/>
        </p:nvSpPr>
        <p:spPr>
          <a:xfrm>
            <a:off x="11944985" y="6985"/>
            <a:ext cx="247015" cy="6842125"/>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文本框 19"/>
          <p:cNvSpPr txBox="1"/>
          <p:nvPr>
            <p:custDataLst>
              <p:tags r:id="rId1"/>
            </p:custDataLst>
          </p:nvPr>
        </p:nvSpPr>
        <p:spPr>
          <a:xfrm>
            <a:off x="751205" y="2298065"/>
            <a:ext cx="10689590" cy="737235"/>
          </a:xfrm>
          <a:prstGeom prst="rect">
            <a:avLst/>
          </a:prstGeom>
          <a:noFill/>
          <a:ln>
            <a:solidFill>
              <a:srgbClr val="0070C0"/>
            </a:solidFill>
            <a:prstDash val="dash"/>
          </a:ln>
        </p:spPr>
        <p:txBody>
          <a:bodyPr wrap="square" rtlCol="0">
            <a:spAutoFit/>
          </a:bodyPr>
          <a:p>
            <a:pPr fontAlgn="auto">
              <a:lnSpc>
                <a:spcPct val="150000"/>
              </a:lnSpc>
            </a:pPr>
            <a:r>
              <a:rPr lang="en-US" altLang="zh-CN" sz="1400" dirty="0">
                <a:solidFill>
                  <a:srgbClr val="231F20"/>
                </a:solidFill>
                <a:latin typeface="微软雅黑" panose="020B0503020204020204" charset="-122"/>
                <a:ea typeface="微软雅黑" panose="020B0503020204020204" charset="-122"/>
                <a:sym typeface="+mn-ea"/>
              </a:rPr>
              <a:t>      </a:t>
            </a:r>
            <a:r>
              <a:rPr lang="zh-CN" sz="1400">
                <a:latin typeface="微软雅黑" panose="020B0503020204020204" charset="-122"/>
                <a:ea typeface="微软雅黑" panose="020B0503020204020204" charset="-122"/>
                <a:cs typeface="微软雅黑" panose="020B0503020204020204" charset="-122"/>
                <a:sym typeface="+mn-ea"/>
              </a:rPr>
              <a:t>本品静脉给药和口服给药的不良反应相仿。最常见的不良反应有头晕、嗜睡，头痛和体位性头晕。成人临床研究汇总的安全性数据表明，药物组和安慰剂组不良反应的发生率相似，分别为46.4%和42.2%。</a:t>
            </a:r>
            <a:endParaRPr lang="zh-CN" altLang="zh-CN" sz="1400" b="1" dirty="0">
              <a:solidFill>
                <a:srgbClr val="231F20"/>
              </a:solidFill>
              <a:effectLst/>
              <a:latin typeface="微软雅黑" panose="020B0503020204020204" charset="-122"/>
              <a:ea typeface="微软雅黑" panose="020B0503020204020204" charset="-122"/>
              <a:cs typeface="宋体" panose="02010600030101010101" pitchFamily="2" charset="-122"/>
              <a:sym typeface="+mn-ea"/>
            </a:endParaRPr>
          </a:p>
        </p:txBody>
      </p:sp>
      <p:sp>
        <p:nvSpPr>
          <p:cNvPr id="24" name="文本框 23"/>
          <p:cNvSpPr txBox="1"/>
          <p:nvPr>
            <p:custDataLst>
              <p:tags r:id="rId2"/>
            </p:custDataLst>
          </p:nvPr>
        </p:nvSpPr>
        <p:spPr>
          <a:xfrm>
            <a:off x="364490" y="3211195"/>
            <a:ext cx="11828145" cy="398780"/>
          </a:xfrm>
          <a:prstGeom prst="rect">
            <a:avLst/>
          </a:prstGeom>
          <a:noFill/>
        </p:spPr>
        <p:txBody>
          <a:bodyPr wrap="square" rtlCol="0">
            <a:spAutoFit/>
          </a:bodyPr>
          <a:p>
            <a:pPr marL="342900" indent="-342900">
              <a:buFont typeface="Wingdings" panose="05000000000000000000" charset="0"/>
              <a:buChar char="u"/>
            </a:pPr>
            <a:r>
              <a:rPr lang="zh-CN" altLang="zh-CN" sz="2000" b="1" dirty="0">
                <a:solidFill>
                  <a:srgbClr val="2A566E"/>
                </a:solidFill>
                <a:latin typeface="微软雅黑" panose="020B0503020204020204" charset="-122"/>
                <a:ea typeface="微软雅黑" panose="020B0503020204020204" charset="-122"/>
                <a:sym typeface="+mn-ea"/>
              </a:rPr>
              <a:t>优势</a:t>
            </a:r>
            <a:r>
              <a:rPr lang="en-US" altLang="zh-CN" sz="2000" b="1" dirty="0">
                <a:solidFill>
                  <a:srgbClr val="2A566E"/>
                </a:solidFill>
                <a:latin typeface="微软雅黑" panose="020B0503020204020204" charset="-122"/>
                <a:ea typeface="微软雅黑" panose="020B0503020204020204" charset="-122"/>
                <a:sym typeface="+mn-ea"/>
              </a:rPr>
              <a:t>:</a:t>
            </a:r>
            <a:r>
              <a:rPr lang="zh-CN" altLang="zh-CN" sz="2000" b="1" dirty="0">
                <a:solidFill>
                  <a:srgbClr val="2A566E"/>
                </a:solidFill>
                <a:latin typeface="微软雅黑" panose="020B0503020204020204" charset="-122"/>
                <a:ea typeface="微软雅黑" panose="020B0503020204020204" charset="-122"/>
                <a:sym typeface="+mn-ea"/>
              </a:rPr>
              <a:t>注射用丙戊酸钠说明书中明确提示多种安全风险，</a:t>
            </a:r>
            <a:r>
              <a:rPr lang="zh-CN" altLang="zh-CN" sz="2000" b="1" dirty="0">
                <a:solidFill>
                  <a:srgbClr val="2A566E"/>
                </a:solidFill>
                <a:latin typeface="微软雅黑" panose="020B0503020204020204" charset="-122"/>
                <a:ea typeface="微软雅黑" panose="020B0503020204020204" charset="-122"/>
                <a:sym typeface="+mn-ea"/>
              </a:rPr>
              <a:t>左乙拉西坦氯化钠注</a:t>
            </a:r>
            <a:r>
              <a:rPr lang="zh-CN" altLang="zh-CN" sz="2000" b="1" dirty="0">
                <a:solidFill>
                  <a:srgbClr val="2A566E"/>
                </a:solidFill>
                <a:latin typeface="微软雅黑" panose="020B0503020204020204" charset="-122"/>
                <a:ea typeface="微软雅黑" panose="020B0503020204020204" charset="-122"/>
                <a:sym typeface="+mn-ea"/>
              </a:rPr>
              <a:t>安全性方面凸显优势</a:t>
            </a:r>
            <a:endParaRPr lang="zh-CN" altLang="zh-CN" sz="2000" b="1" dirty="0">
              <a:solidFill>
                <a:srgbClr val="2A566E"/>
              </a:solidFill>
              <a:latin typeface="微软雅黑" panose="020B0503020204020204" charset="-122"/>
              <a:ea typeface="微软雅黑" panose="020B0503020204020204" charset="-122"/>
              <a:sym typeface="+mn-ea"/>
            </a:endParaRPr>
          </a:p>
        </p:txBody>
      </p:sp>
      <p:sp>
        <p:nvSpPr>
          <p:cNvPr id="25" name="文本框 24"/>
          <p:cNvSpPr txBox="1"/>
          <p:nvPr>
            <p:custDataLst>
              <p:tags r:id="rId3"/>
            </p:custDataLst>
          </p:nvPr>
        </p:nvSpPr>
        <p:spPr>
          <a:xfrm>
            <a:off x="364490" y="1776730"/>
            <a:ext cx="2557780" cy="398780"/>
          </a:xfrm>
          <a:prstGeom prst="rect">
            <a:avLst/>
          </a:prstGeom>
          <a:noFill/>
          <a:ln>
            <a:solidFill>
              <a:schemeClr val="bg1"/>
            </a:solidFill>
          </a:ln>
        </p:spPr>
        <p:txBody>
          <a:bodyPr wrap="none" rtlCol="0" anchor="t">
            <a:spAutoFit/>
          </a:bodyPr>
          <a:p>
            <a:pPr marL="342900" indent="-342900">
              <a:buFont typeface="Wingdings" panose="05000000000000000000" charset="0"/>
              <a:buChar char="u"/>
            </a:pPr>
            <a:r>
              <a:rPr lang="zh-CN" altLang="zh-CN" sz="2000" b="1">
                <a:solidFill>
                  <a:srgbClr val="2A566E"/>
                </a:solidFill>
                <a:latin typeface="微软雅黑" panose="020B0503020204020204" charset="-122"/>
                <a:ea typeface="微软雅黑" panose="020B0503020204020204" charset="-122"/>
                <a:sym typeface="+mn-ea"/>
              </a:rPr>
              <a:t>不良反应发生率低</a:t>
            </a:r>
            <a:endParaRPr lang="zh-CN" altLang="zh-CN" sz="2000" b="1">
              <a:solidFill>
                <a:srgbClr val="2A566E"/>
              </a:solidFill>
              <a:latin typeface="微软雅黑" panose="020B0503020204020204" charset="-122"/>
              <a:ea typeface="微软雅黑" panose="020B0503020204020204" charset="-122"/>
              <a:sym typeface="+mn-ea"/>
            </a:endParaRPr>
          </a:p>
        </p:txBody>
      </p:sp>
      <p:graphicFrame>
        <p:nvGraphicFramePr>
          <p:cNvPr id="26" name="表格 25"/>
          <p:cNvGraphicFramePr/>
          <p:nvPr>
            <p:custDataLst>
              <p:tags r:id="rId4"/>
            </p:custDataLst>
          </p:nvPr>
        </p:nvGraphicFramePr>
        <p:xfrm>
          <a:off x="422275" y="3754120"/>
          <a:ext cx="11346815" cy="2643505"/>
        </p:xfrm>
        <a:graphic>
          <a:graphicData uri="http://schemas.openxmlformats.org/drawingml/2006/table">
            <a:tbl>
              <a:tblPr firstRow="1" bandRow="1"/>
              <a:tblGrid>
                <a:gridCol w="1812290"/>
                <a:gridCol w="4837430"/>
                <a:gridCol w="4697095"/>
              </a:tblGrid>
              <a:tr h="335280">
                <a:tc>
                  <a:txBody>
                    <a:bodyPr/>
                    <a:p>
                      <a:pPr indent="0" algn="ctr">
                        <a:lnSpc>
                          <a:spcPct val="120000"/>
                        </a:lnSpc>
                        <a:spcBef>
                          <a:spcPts val="0"/>
                        </a:spcBef>
                        <a:spcAft>
                          <a:spcPts val="0"/>
                        </a:spcAft>
                        <a:buNone/>
                      </a:pPr>
                      <a:r>
                        <a:rPr lang="zh-CN" altLang="en-US" sz="1600" b="1" spc="120">
                          <a:solidFill>
                            <a:srgbClr val="FFFFFF"/>
                          </a:solidFill>
                          <a:latin typeface="微软雅黑" panose="020B0503020204020204" charset="-122"/>
                          <a:ea typeface="微软雅黑" panose="020B0503020204020204" charset="-122"/>
                        </a:rPr>
                        <a:t>安全性影响因素</a:t>
                      </a:r>
                      <a:endParaRPr lang="zh-CN" altLang="en-US" sz="1600" b="1" spc="120">
                        <a:solidFill>
                          <a:srgbClr val="FFFFFF"/>
                        </a:solidFill>
                        <a:latin typeface="微软雅黑" panose="020B0503020204020204" charset="-122"/>
                        <a:ea typeface="微软雅黑" panose="020B0503020204020204" charset="-122"/>
                      </a:endParaRPr>
                    </a:p>
                  </a:txBody>
                  <a:tcPr marL="25400" marR="25400" marT="6350" marB="6350" anchor="ctr">
                    <a:lnL>
                      <a:noFill/>
                    </a:lnL>
                    <a:lnR w="19050">
                      <a:solidFill>
                        <a:srgbClr val="FFFFFF"/>
                      </a:solidFill>
                      <a:prstDash val="solid"/>
                    </a:lnR>
                    <a:lnT>
                      <a:noFill/>
                    </a:lnT>
                    <a:lnB>
                      <a:noFill/>
                    </a:lnB>
                    <a:solidFill>
                      <a:srgbClr val="595965"/>
                    </a:solidFill>
                  </a:tcPr>
                </a:tc>
                <a:tc>
                  <a:txBody>
                    <a:bodyPr/>
                    <a:p>
                      <a:pPr indent="0" algn="ctr">
                        <a:lnSpc>
                          <a:spcPct val="120000"/>
                        </a:lnSpc>
                        <a:spcBef>
                          <a:spcPts val="0"/>
                        </a:spcBef>
                        <a:spcAft>
                          <a:spcPts val="0"/>
                        </a:spcAft>
                        <a:buNone/>
                      </a:pPr>
                      <a:r>
                        <a:rPr lang="zh-CN" altLang="en-US" sz="1600" b="1" spc="120">
                          <a:solidFill>
                            <a:srgbClr val="FFFFFF"/>
                          </a:solidFill>
                          <a:latin typeface="微软雅黑" panose="020B0503020204020204" charset="-122"/>
                          <a:ea typeface="微软雅黑" panose="020B0503020204020204" charset="-122"/>
                        </a:rPr>
                        <a:t>注射用丙戊酸钠的安全性特点</a:t>
                      </a:r>
                      <a:endParaRPr lang="zh-CN" altLang="en-US" sz="1600" b="1" spc="120">
                        <a:solidFill>
                          <a:srgbClr val="FFFFFF"/>
                        </a:solidFill>
                        <a:latin typeface="微软雅黑" panose="020B0503020204020204" charset="-122"/>
                        <a:ea typeface="微软雅黑" panose="020B0503020204020204" charset="-122"/>
                      </a:endParaRPr>
                    </a:p>
                  </a:txBody>
                  <a:tcPr marL="25400" marR="25400" marT="6350" marB="6350" anchor="ctr">
                    <a:lnL w="19050">
                      <a:solidFill>
                        <a:srgbClr val="FFFFFF"/>
                      </a:solidFill>
                      <a:prstDash val="solid"/>
                    </a:lnL>
                    <a:lnR w="19050">
                      <a:solidFill>
                        <a:srgbClr val="FFFFFF"/>
                      </a:solidFill>
                      <a:prstDash val="solid"/>
                    </a:lnR>
                    <a:lnT>
                      <a:noFill/>
                    </a:lnT>
                    <a:lnB>
                      <a:noFill/>
                    </a:lnB>
                    <a:solidFill>
                      <a:schemeClr val="accent1">
                        <a:lumMod val="75000"/>
                      </a:schemeClr>
                    </a:solidFill>
                  </a:tcPr>
                </a:tc>
                <a:tc>
                  <a:txBody>
                    <a:bodyPr/>
                    <a:p>
                      <a:pPr indent="0" algn="ctr">
                        <a:lnSpc>
                          <a:spcPct val="120000"/>
                        </a:lnSpc>
                        <a:spcBef>
                          <a:spcPts val="0"/>
                        </a:spcBef>
                        <a:spcAft>
                          <a:spcPts val="0"/>
                        </a:spcAft>
                        <a:buNone/>
                      </a:pPr>
                      <a:r>
                        <a:rPr lang="zh-CN" altLang="en-US" sz="1600" b="1" spc="120">
                          <a:solidFill>
                            <a:srgbClr val="FFFFFF"/>
                          </a:solidFill>
                          <a:latin typeface="微软雅黑" panose="020B0503020204020204" charset="-122"/>
                          <a:ea typeface="微软雅黑" panose="020B0503020204020204" charset="-122"/>
                          <a:sym typeface="+mn-ea"/>
                        </a:rPr>
                        <a:t>左乙拉西坦氯化钠注</a:t>
                      </a:r>
                      <a:r>
                        <a:rPr lang="zh-CN" altLang="en-US" sz="1600" b="1" spc="120">
                          <a:solidFill>
                            <a:srgbClr val="FFFFFF"/>
                          </a:solidFill>
                          <a:latin typeface="微软雅黑" panose="020B0503020204020204" charset="-122"/>
                          <a:ea typeface="微软雅黑" panose="020B0503020204020204" charset="-122"/>
                        </a:rPr>
                        <a:t>射液安全优势</a:t>
                      </a:r>
                      <a:endParaRPr lang="zh-CN" altLang="en-US" sz="1600" b="1" spc="120">
                        <a:solidFill>
                          <a:srgbClr val="FFFFFF"/>
                        </a:solidFill>
                        <a:latin typeface="微软雅黑" panose="020B0503020204020204" charset="-122"/>
                        <a:ea typeface="微软雅黑" panose="020B0503020204020204" charset="-122"/>
                      </a:endParaRPr>
                    </a:p>
                  </a:txBody>
                  <a:tcPr marL="25400" marR="25400" marT="6350" marB="6350" anchor="ctr">
                    <a:lnL w="19050">
                      <a:solidFill>
                        <a:srgbClr val="FFFFFF"/>
                      </a:solidFill>
                      <a:prstDash val="solid"/>
                    </a:lnL>
                    <a:lnR>
                      <a:noFill/>
                    </a:lnR>
                    <a:lnT>
                      <a:noFill/>
                    </a:lnT>
                    <a:lnB>
                      <a:noFill/>
                    </a:lnB>
                    <a:solidFill>
                      <a:schemeClr val="accent1">
                        <a:lumMod val="60000"/>
                        <a:lumOff val="40000"/>
                      </a:schemeClr>
                    </a:solidFill>
                  </a:tcPr>
                </a:tc>
              </a:tr>
              <a:tr h="485140">
                <a:tc>
                  <a:txBody>
                    <a:bodyPr/>
                    <a:p>
                      <a:pPr indent="0" algn="l">
                        <a:lnSpc>
                          <a:spcPct val="120000"/>
                        </a:lnSpc>
                        <a:spcBef>
                          <a:spcPts val="0"/>
                        </a:spcBef>
                        <a:spcAft>
                          <a:spcPts val="0"/>
                        </a:spcAft>
                        <a:buNone/>
                      </a:pPr>
                      <a:r>
                        <a:rPr lang="zh-CN" altLang="en-US" sz="1200" b="1" spc="60">
                          <a:solidFill>
                            <a:schemeClr val="tx1"/>
                          </a:solidFill>
                          <a:latin typeface="微软雅黑" panose="020B0503020204020204" charset="-122"/>
                          <a:ea typeface="微软雅黑" panose="020B0503020204020204" charset="-122"/>
                        </a:rPr>
                        <a:t>黑框警告：肝毒性</a:t>
                      </a:r>
                      <a:endParaRPr lang="zh-CN" altLang="en-US" sz="1200" b="1" spc="60">
                        <a:solidFill>
                          <a:schemeClr val="tx1"/>
                        </a:solidFill>
                        <a:latin typeface="微软雅黑" panose="020B0503020204020204" charset="-122"/>
                        <a:ea typeface="微软雅黑" panose="020B0503020204020204" charset="-122"/>
                      </a:endParaRPr>
                    </a:p>
                  </a:txBody>
                  <a:tcPr marL="25400" marR="25400" marT="6350" marB="6350" anchor="ctr">
                    <a:lnL>
                      <a:noFill/>
                    </a:lnL>
                    <a:lnR w="19050">
                      <a:solidFill>
                        <a:srgbClr val="FFFFFF"/>
                      </a:solidFill>
                      <a:prstDash val="solid"/>
                    </a:lnR>
                    <a:lnT>
                      <a:noFill/>
                    </a:lnT>
                    <a:lnB>
                      <a:noFill/>
                    </a:lnB>
                    <a:solidFill>
                      <a:srgbClr val="FFFFFF"/>
                    </a:solidFill>
                  </a:tcPr>
                </a:tc>
                <a:tc>
                  <a:txBody>
                    <a:bodyPr/>
                    <a:p>
                      <a:pPr marL="171450" indent="-171450" algn="l">
                        <a:lnSpc>
                          <a:spcPct val="120000"/>
                        </a:lnSpc>
                        <a:spcBef>
                          <a:spcPts val="0"/>
                        </a:spcBef>
                        <a:spcAft>
                          <a:spcPts val="0"/>
                        </a:spcAft>
                        <a:buFont typeface="Wingdings" panose="05000000000000000000" charset="0"/>
                        <a:buChar char="l"/>
                      </a:pPr>
                      <a:r>
                        <a:rPr lang="zh-CN" altLang="en-US" sz="1200" b="0" spc="60" dirty="0">
                          <a:solidFill>
                            <a:schemeClr val="tx1"/>
                          </a:solidFill>
                          <a:latin typeface="微软雅黑" panose="020B0503020204020204" charset="-122"/>
                          <a:ea typeface="微软雅黑" panose="020B0503020204020204" charset="-122"/>
                          <a:cs typeface="微软雅黑" panose="020B0503020204020204" charset="-122"/>
                        </a:rPr>
                        <a:t>有肝毒性：包括死亡，</a:t>
                      </a:r>
                      <a:r>
                        <a:rPr lang="zh-CN" altLang="en-US" sz="1200" b="1" spc="60" dirty="0">
                          <a:solidFill>
                            <a:schemeClr val="tx1"/>
                          </a:solidFill>
                          <a:latin typeface="微软雅黑" panose="020B0503020204020204" charset="-122"/>
                          <a:ea typeface="微软雅黑" panose="020B0503020204020204" charset="-122"/>
                          <a:cs typeface="微软雅黑" panose="020B0503020204020204" charset="-122"/>
                        </a:rPr>
                        <a:t>对 </a:t>
                      </a:r>
                      <a:r>
                        <a:rPr lang="en-US" altLang="zh-CN" sz="1200" b="1" spc="60" dirty="0">
                          <a:solidFill>
                            <a:schemeClr val="tx1"/>
                          </a:solidFill>
                          <a:latin typeface="微软雅黑" panose="020B0503020204020204" charset="-122"/>
                          <a:ea typeface="微软雅黑" panose="020B0503020204020204" charset="-122"/>
                          <a:cs typeface="微软雅黑" panose="020B0503020204020204" charset="-122"/>
                        </a:rPr>
                        <a:t>2 </a:t>
                      </a:r>
                      <a:r>
                        <a:rPr lang="zh-CN" altLang="en-US" sz="1200" b="1" spc="60" dirty="0">
                          <a:solidFill>
                            <a:schemeClr val="tx1"/>
                          </a:solidFill>
                          <a:latin typeface="微软雅黑" panose="020B0503020204020204" charset="-122"/>
                          <a:ea typeface="微软雅黑" panose="020B0503020204020204" charset="-122"/>
                          <a:cs typeface="微软雅黑" panose="020B0503020204020204" charset="-122"/>
                        </a:rPr>
                        <a:t>岁以下儿童有更高的致命性</a:t>
                      </a:r>
                      <a:r>
                        <a:rPr lang="zh-CN" altLang="en-US" sz="1200" b="0" spc="60" dirty="0">
                          <a:solidFill>
                            <a:schemeClr val="tx1"/>
                          </a:solidFill>
                          <a:latin typeface="微软雅黑" panose="020B0503020204020204" charset="-122"/>
                          <a:ea typeface="微软雅黑" panose="020B0503020204020204" charset="-122"/>
                          <a:cs typeface="微软雅黑" panose="020B0503020204020204" charset="-122"/>
                        </a:rPr>
                        <a:t>，不推荐用于癫痫合并肝病患者，需要常规监测肝功能；</a:t>
                      </a:r>
                      <a:endParaRPr lang="zh-CN" altLang="en-US" sz="1200" b="0" spc="60" dirty="0">
                        <a:solidFill>
                          <a:schemeClr val="tx1"/>
                        </a:solidFill>
                        <a:latin typeface="微软雅黑" panose="020B0503020204020204" charset="-122"/>
                        <a:ea typeface="微软雅黑" panose="020B0503020204020204" charset="-122"/>
                        <a:cs typeface="微软雅黑" panose="020B0503020204020204" charset="-122"/>
                      </a:endParaRPr>
                    </a:p>
                  </a:txBody>
                  <a:tcPr marL="25400" marR="25400" marT="6350" marB="6350" anchor="ctr">
                    <a:lnL w="19050">
                      <a:solidFill>
                        <a:srgbClr val="FFFFFF"/>
                      </a:solidFill>
                      <a:prstDash val="solid"/>
                    </a:lnL>
                    <a:lnR w="19050">
                      <a:solidFill>
                        <a:srgbClr val="FFFFFF"/>
                      </a:solidFill>
                      <a:prstDash val="solid"/>
                    </a:lnR>
                    <a:lnT>
                      <a:noFill/>
                    </a:lnT>
                    <a:lnB>
                      <a:noFill/>
                    </a:lnB>
                    <a:solidFill>
                      <a:srgbClr val="FFFFFF"/>
                    </a:solidFill>
                  </a:tcPr>
                </a:tc>
                <a:tc>
                  <a:txBody>
                    <a:bodyPr/>
                    <a:p>
                      <a:pPr marL="171450" indent="-171450" algn="l">
                        <a:lnSpc>
                          <a:spcPct val="120000"/>
                        </a:lnSpc>
                        <a:spcBef>
                          <a:spcPts val="0"/>
                        </a:spcBef>
                        <a:spcAft>
                          <a:spcPts val="0"/>
                        </a:spcAft>
                        <a:buFont typeface="Wingdings" panose="05000000000000000000" charset="0"/>
                        <a:buChar char="p"/>
                      </a:pPr>
                      <a:r>
                        <a:rPr lang="zh-CN" altLang="en-US" sz="1200" b="0" spc="60" dirty="0">
                          <a:solidFill>
                            <a:schemeClr val="tx1"/>
                          </a:solidFill>
                          <a:latin typeface="微软雅黑" panose="020B0503020204020204" charset="-122"/>
                          <a:ea typeface="微软雅黑" panose="020B0503020204020204" charset="-122"/>
                        </a:rPr>
                        <a:t>不影响肝</a:t>
                      </a:r>
                      <a:r>
                        <a:rPr lang="zh-CN" altLang="zh-CN" sz="1200" b="0" spc="60" dirty="0">
                          <a:solidFill>
                            <a:schemeClr val="tx1"/>
                          </a:solidFill>
                          <a:latin typeface="微软雅黑" panose="020B0503020204020204" charset="-122"/>
                          <a:ea typeface="微软雅黑" panose="020B0503020204020204" charset="-122"/>
                        </a:rPr>
                        <a:t>、</a:t>
                      </a:r>
                      <a:r>
                        <a:rPr lang="zh-CN" altLang="en-US" sz="1200" b="0" spc="60" dirty="0">
                          <a:solidFill>
                            <a:schemeClr val="tx1"/>
                          </a:solidFill>
                          <a:latin typeface="微软雅黑" panose="020B0503020204020204" charset="-122"/>
                          <a:ea typeface="微软雅黑" panose="020B0503020204020204" charset="-122"/>
                        </a:rPr>
                        <a:t>肾</a:t>
                      </a:r>
                      <a:r>
                        <a:rPr lang="zh-CN" altLang="zh-CN" sz="1200" b="0" spc="60" dirty="0">
                          <a:solidFill>
                            <a:schemeClr val="tx1"/>
                          </a:solidFill>
                          <a:latin typeface="微软雅黑" panose="020B0503020204020204" charset="-122"/>
                          <a:ea typeface="微软雅黑" panose="020B0503020204020204" charset="-122"/>
                        </a:rPr>
                        <a:t>、</a:t>
                      </a:r>
                      <a:r>
                        <a:rPr lang="zh-CN" altLang="en-US" sz="1200" b="0" spc="60" dirty="0">
                          <a:solidFill>
                            <a:schemeClr val="tx1"/>
                          </a:solidFill>
                          <a:latin typeface="微软雅黑" panose="020B0503020204020204" charset="-122"/>
                          <a:ea typeface="微软雅黑" panose="020B0503020204020204" charset="-122"/>
                        </a:rPr>
                        <a:t>呼吸功能</a:t>
                      </a:r>
                      <a:r>
                        <a:rPr lang="zh-CN" altLang="en-US" sz="1200" b="1" spc="60" dirty="0">
                          <a:solidFill>
                            <a:schemeClr val="tx1"/>
                          </a:solidFill>
                          <a:latin typeface="微软雅黑" panose="020B0503020204020204" charset="-122"/>
                          <a:ea typeface="微软雅黑" panose="020B0503020204020204" charset="-122"/>
                        </a:rPr>
                        <a:t>；</a:t>
                      </a:r>
                      <a:endParaRPr lang="zh-CN" altLang="en-US" sz="1200" b="1" spc="60" dirty="0">
                        <a:solidFill>
                          <a:schemeClr val="tx1"/>
                        </a:solidFill>
                        <a:latin typeface="微软雅黑" panose="020B0503020204020204" charset="-122"/>
                        <a:ea typeface="微软雅黑" panose="020B0503020204020204" charset="-122"/>
                        <a:cs typeface="微软雅黑" panose="020B0503020204020204" charset="-122"/>
                      </a:endParaRPr>
                    </a:p>
                  </a:txBody>
                  <a:tcPr marL="25400" marR="25400" marT="6350" marB="6350" anchor="ctr">
                    <a:lnL w="19050">
                      <a:solidFill>
                        <a:srgbClr val="FFFFFF"/>
                      </a:solidFill>
                      <a:prstDash val="solid"/>
                    </a:lnL>
                    <a:lnR>
                      <a:noFill/>
                    </a:lnR>
                    <a:lnT>
                      <a:noFill/>
                    </a:lnT>
                    <a:lnB>
                      <a:noFill/>
                    </a:lnB>
                    <a:solidFill>
                      <a:srgbClr val="FFFFFF"/>
                    </a:solidFill>
                  </a:tcPr>
                </a:tc>
              </a:tr>
              <a:tr h="640080">
                <a:tc>
                  <a:txBody>
                    <a:bodyPr/>
                    <a:p>
                      <a:pPr indent="0" algn="l">
                        <a:lnSpc>
                          <a:spcPct val="120000"/>
                        </a:lnSpc>
                        <a:spcBef>
                          <a:spcPts val="0"/>
                        </a:spcBef>
                        <a:spcAft>
                          <a:spcPts val="0"/>
                        </a:spcAft>
                        <a:buNone/>
                      </a:pPr>
                      <a:r>
                        <a:rPr lang="zh-CN" altLang="en-US" sz="1200" b="1" spc="60">
                          <a:solidFill>
                            <a:schemeClr val="tx1"/>
                          </a:solidFill>
                          <a:latin typeface="微软雅黑" panose="020B0503020204020204" charset="-122"/>
                          <a:ea typeface="微软雅黑" panose="020B0503020204020204" charset="-122"/>
                        </a:rPr>
                        <a:t>黑框警告：致畸性</a:t>
                      </a:r>
                      <a:endParaRPr lang="zh-CN" altLang="en-US" sz="1200" b="1" spc="60">
                        <a:solidFill>
                          <a:schemeClr val="tx1"/>
                        </a:solidFill>
                        <a:latin typeface="微软雅黑" panose="020B0503020204020204" charset="-122"/>
                        <a:ea typeface="微软雅黑" panose="020B0503020204020204" charset="-122"/>
                      </a:endParaRPr>
                    </a:p>
                  </a:txBody>
                  <a:tcPr marL="25400" marR="25400" marT="6350" marB="6350" anchor="ctr">
                    <a:lnL>
                      <a:noFill/>
                    </a:lnL>
                    <a:lnR w="19050">
                      <a:solidFill>
                        <a:srgbClr val="FFFFFF"/>
                      </a:solidFill>
                      <a:prstDash val="solid"/>
                    </a:lnR>
                    <a:lnT>
                      <a:noFill/>
                    </a:lnT>
                    <a:lnB>
                      <a:noFill/>
                    </a:lnB>
                    <a:solidFill>
                      <a:srgbClr val="F2F2F2"/>
                    </a:solidFill>
                  </a:tcPr>
                </a:tc>
                <a:tc>
                  <a:txBody>
                    <a:bodyPr/>
                    <a:p>
                      <a:pPr marL="171450" indent="-171450" algn="l">
                        <a:lnSpc>
                          <a:spcPct val="120000"/>
                        </a:lnSpc>
                        <a:spcBef>
                          <a:spcPts val="0"/>
                        </a:spcBef>
                        <a:spcAft>
                          <a:spcPts val="0"/>
                        </a:spcAft>
                        <a:buClrTx/>
                        <a:buSzTx/>
                        <a:buFont typeface="Wingdings" panose="05000000000000000000" charset="0"/>
                        <a:buChar char="l"/>
                      </a:pPr>
                      <a:r>
                        <a:rPr lang="zh-CN" altLang="en-US" sz="1200" b="0" spc="60" dirty="0">
                          <a:solidFill>
                            <a:schemeClr val="tx1"/>
                          </a:solidFill>
                          <a:latin typeface="微软雅黑" panose="020B0503020204020204" charset="-122"/>
                          <a:ea typeface="微软雅黑" panose="020B0503020204020204" charset="-122"/>
                          <a:cs typeface="微软雅黑" panose="020B0503020204020204" charset="-122"/>
                        </a:rPr>
                        <a:t>有致畸性：包括神经管</a:t>
                      </a:r>
                      <a:r>
                        <a:rPr lang="zh-CN" altLang="en-US" sz="1200" spc="60" dirty="0">
                          <a:solidFill>
                            <a:schemeClr val="tx1"/>
                          </a:solidFill>
                          <a:latin typeface="微软雅黑" panose="020B0503020204020204" charset="-122"/>
                          <a:ea typeface="微软雅黑" panose="020B0503020204020204" charset="-122"/>
                          <a:cs typeface="微软雅黑" panose="020B0503020204020204" charset="-122"/>
                        </a:rPr>
                        <a:t>畸形和智力商数值降低，</a:t>
                      </a:r>
                      <a:r>
                        <a:rPr lang="zh-CN" altLang="en-US" sz="1200" b="1" spc="60" dirty="0">
                          <a:solidFill>
                            <a:schemeClr val="tx1"/>
                          </a:solidFill>
                          <a:latin typeface="微软雅黑" panose="020B0503020204020204" charset="-122"/>
                          <a:ea typeface="微软雅黑" panose="020B0503020204020204" charset="-122"/>
                          <a:cs typeface="微软雅黑" panose="020B0503020204020204" charset="-122"/>
                        </a:rPr>
                        <a:t>丙戊酸钠不宜处方给女童、女性青少年、育龄期妇女和妊娠妇女</a:t>
                      </a:r>
                      <a:r>
                        <a:rPr lang="zh-CN" altLang="en-US" sz="1200" b="0" spc="60" dirty="0">
                          <a:solidFill>
                            <a:schemeClr val="tx1"/>
                          </a:solidFill>
                          <a:latin typeface="微软雅黑" panose="020B0503020204020204" charset="-122"/>
                          <a:ea typeface="微软雅黑" panose="020B0503020204020204" charset="-122"/>
                          <a:cs typeface="微软雅黑" panose="020B0503020204020204" charset="-122"/>
                        </a:rPr>
                        <a:t>。</a:t>
                      </a:r>
                      <a:endParaRPr lang="zh-CN" altLang="en-US" sz="1200" b="0" spc="60" dirty="0">
                        <a:solidFill>
                          <a:schemeClr val="tx1"/>
                        </a:solidFill>
                        <a:latin typeface="微软雅黑" panose="020B0503020204020204" charset="-122"/>
                        <a:ea typeface="微软雅黑" panose="020B0503020204020204" charset="-122"/>
                        <a:cs typeface="微软雅黑" panose="020B0503020204020204" charset="-122"/>
                      </a:endParaRPr>
                    </a:p>
                  </a:txBody>
                  <a:tcPr marL="25400" marR="25400" marT="6350" marB="6350" anchor="ctr">
                    <a:lnL w="19050">
                      <a:solidFill>
                        <a:srgbClr val="FFFFFF"/>
                      </a:solidFill>
                      <a:prstDash val="solid"/>
                    </a:lnL>
                    <a:lnR w="19050">
                      <a:solidFill>
                        <a:srgbClr val="FFFFFF"/>
                      </a:solidFill>
                      <a:prstDash val="solid"/>
                    </a:lnR>
                    <a:lnT>
                      <a:noFill/>
                    </a:lnT>
                    <a:lnB>
                      <a:noFill/>
                    </a:lnB>
                    <a:solidFill>
                      <a:srgbClr val="F2F2F2"/>
                    </a:solidFill>
                  </a:tcPr>
                </a:tc>
                <a:tc>
                  <a:txBody>
                    <a:bodyPr/>
                    <a:p>
                      <a:pPr marL="171450" indent="-171450" algn="l">
                        <a:lnSpc>
                          <a:spcPct val="120000"/>
                        </a:lnSpc>
                        <a:spcBef>
                          <a:spcPts val="0"/>
                        </a:spcBef>
                        <a:spcAft>
                          <a:spcPts val="0"/>
                        </a:spcAft>
                        <a:buFont typeface="Wingdings" panose="05000000000000000000" charset="0"/>
                        <a:buChar char="p"/>
                      </a:pPr>
                      <a:r>
                        <a:rPr lang="zh-CN" altLang="en-US" sz="1200" b="1" spc="60" dirty="0">
                          <a:solidFill>
                            <a:schemeClr val="tx1"/>
                          </a:solidFill>
                          <a:latin typeface="微软雅黑" panose="020B0503020204020204" charset="-122"/>
                          <a:ea typeface="微软雅黑" panose="020B0503020204020204" charset="-122"/>
                          <a:cs typeface="微软雅黑" panose="020B0503020204020204" charset="-122"/>
                        </a:rPr>
                        <a:t>可以用于</a:t>
                      </a:r>
                      <a:r>
                        <a:rPr lang="en-US" altLang="zh-CN" sz="1200" b="1" spc="60" dirty="0">
                          <a:solidFill>
                            <a:schemeClr val="tx1"/>
                          </a:solidFill>
                          <a:latin typeface="微软雅黑" panose="020B0503020204020204" charset="-122"/>
                          <a:ea typeface="微软雅黑" panose="020B0503020204020204" charset="-122"/>
                          <a:cs typeface="微软雅黑" panose="020B0503020204020204" charset="-122"/>
                        </a:rPr>
                        <a:t>4</a:t>
                      </a:r>
                      <a:r>
                        <a:rPr lang="zh-CN" altLang="en-US" sz="1200" b="1" spc="60" dirty="0">
                          <a:solidFill>
                            <a:schemeClr val="tx1"/>
                          </a:solidFill>
                          <a:latin typeface="微软雅黑" panose="020B0503020204020204" charset="-122"/>
                          <a:ea typeface="微软雅黑" panose="020B0503020204020204" charset="-122"/>
                          <a:cs typeface="微软雅黑" panose="020B0503020204020204" charset="-122"/>
                        </a:rPr>
                        <a:t>岁以上的全年龄组患者</a:t>
                      </a:r>
                      <a:r>
                        <a:rPr lang="zh-CN" altLang="en-US" sz="1200" b="0" spc="60" dirty="0">
                          <a:solidFill>
                            <a:schemeClr val="tx1"/>
                          </a:solidFill>
                          <a:latin typeface="微软雅黑" panose="020B0503020204020204" charset="-122"/>
                          <a:ea typeface="微软雅黑" panose="020B0503020204020204" charset="-122"/>
                          <a:cs typeface="微软雅黑" panose="020B0503020204020204" charset="-122"/>
                        </a:rPr>
                        <a:t>，现有数据未显示有致畸风险；</a:t>
                      </a:r>
                      <a:endParaRPr lang="zh-CN" altLang="en-US" sz="1200" b="0" spc="60" dirty="0">
                        <a:solidFill>
                          <a:schemeClr val="tx1"/>
                        </a:solidFill>
                        <a:latin typeface="微软雅黑" panose="020B0503020204020204" charset="-122"/>
                        <a:ea typeface="微软雅黑" panose="020B0503020204020204" charset="-122"/>
                        <a:cs typeface="微软雅黑" panose="020B0503020204020204" charset="-122"/>
                      </a:endParaRPr>
                    </a:p>
                  </a:txBody>
                  <a:tcPr marL="25400" marR="25400" marT="6350" marB="6350" anchor="ctr">
                    <a:lnL w="19050">
                      <a:solidFill>
                        <a:srgbClr val="FFFFFF"/>
                      </a:solidFill>
                      <a:prstDash val="solid"/>
                    </a:lnL>
                    <a:lnR>
                      <a:noFill/>
                    </a:lnR>
                    <a:lnT>
                      <a:noFill/>
                    </a:lnT>
                    <a:lnB>
                      <a:noFill/>
                    </a:lnB>
                    <a:solidFill>
                      <a:srgbClr val="F2F2F2"/>
                    </a:solidFill>
                  </a:tcPr>
                </a:tc>
              </a:tr>
              <a:tr h="680720">
                <a:tc>
                  <a:txBody>
                    <a:bodyPr/>
                    <a:p>
                      <a:pPr indent="0" algn="l">
                        <a:lnSpc>
                          <a:spcPct val="120000"/>
                        </a:lnSpc>
                        <a:spcBef>
                          <a:spcPts val="0"/>
                        </a:spcBef>
                        <a:spcAft>
                          <a:spcPts val="0"/>
                        </a:spcAft>
                        <a:buNone/>
                      </a:pPr>
                      <a:r>
                        <a:rPr lang="zh-CN" altLang="en-US" sz="1200" b="1" spc="60" dirty="0">
                          <a:solidFill>
                            <a:schemeClr val="tx1"/>
                          </a:solidFill>
                          <a:latin typeface="微软雅黑" panose="020B0503020204020204" charset="-122"/>
                          <a:ea typeface="微软雅黑" panose="020B0503020204020204" charset="-122"/>
                        </a:rPr>
                        <a:t>肝酶抑制剂，</a:t>
                      </a:r>
                      <a:endParaRPr lang="zh-CN" altLang="en-US" sz="1200" b="1" spc="60" dirty="0">
                        <a:solidFill>
                          <a:schemeClr val="tx1"/>
                        </a:solidFill>
                        <a:latin typeface="微软雅黑" panose="020B0503020204020204" charset="-122"/>
                        <a:ea typeface="微软雅黑" panose="020B0503020204020204" charset="-122"/>
                      </a:endParaRPr>
                    </a:p>
                    <a:p>
                      <a:pPr indent="0" algn="l">
                        <a:lnSpc>
                          <a:spcPct val="120000"/>
                        </a:lnSpc>
                        <a:spcBef>
                          <a:spcPts val="0"/>
                        </a:spcBef>
                        <a:spcAft>
                          <a:spcPts val="0"/>
                        </a:spcAft>
                        <a:buNone/>
                      </a:pPr>
                      <a:r>
                        <a:rPr lang="zh-CN" altLang="en-US" sz="1200" b="1" spc="60" dirty="0">
                          <a:solidFill>
                            <a:schemeClr val="tx1"/>
                          </a:solidFill>
                          <a:latin typeface="微软雅黑" panose="020B0503020204020204" charset="-122"/>
                          <a:ea typeface="微软雅黑" panose="020B0503020204020204" charset="-122"/>
                        </a:rPr>
                        <a:t>药物间相互作用</a:t>
                      </a:r>
                      <a:endParaRPr lang="zh-CN" altLang="en-US" sz="1200" b="1" spc="60" dirty="0">
                        <a:solidFill>
                          <a:schemeClr val="tx1"/>
                        </a:solidFill>
                        <a:latin typeface="微软雅黑" panose="020B0503020204020204" charset="-122"/>
                        <a:ea typeface="微软雅黑" panose="020B0503020204020204" charset="-122"/>
                      </a:endParaRPr>
                    </a:p>
                  </a:txBody>
                  <a:tcPr marL="25400" marR="25400" marT="6350" marB="6350" anchor="ctr">
                    <a:lnL>
                      <a:noFill/>
                    </a:lnL>
                    <a:lnR w="19050">
                      <a:solidFill>
                        <a:srgbClr val="FFFFFF"/>
                      </a:solidFill>
                      <a:prstDash val="solid"/>
                    </a:lnR>
                    <a:lnT>
                      <a:noFill/>
                    </a:lnT>
                    <a:lnB>
                      <a:noFill/>
                    </a:lnB>
                    <a:solidFill>
                      <a:srgbClr val="FFFFFF"/>
                    </a:solidFill>
                  </a:tcPr>
                </a:tc>
                <a:tc>
                  <a:txBody>
                    <a:bodyPr/>
                    <a:p>
                      <a:pPr marL="171450" indent="-171450" algn="l">
                        <a:lnSpc>
                          <a:spcPct val="120000"/>
                        </a:lnSpc>
                        <a:spcBef>
                          <a:spcPts val="0"/>
                        </a:spcBef>
                        <a:spcAft>
                          <a:spcPts val="0"/>
                        </a:spcAft>
                        <a:buFont typeface="Wingdings" panose="05000000000000000000" charset="0"/>
                        <a:buChar char="l"/>
                      </a:pPr>
                      <a:r>
                        <a:rPr lang="zh-CN" altLang="en-US" sz="1200" b="0" spc="60">
                          <a:solidFill>
                            <a:schemeClr val="tx1"/>
                          </a:solidFill>
                          <a:latin typeface="微软雅黑" panose="020B0503020204020204" charset="-122"/>
                          <a:ea typeface="微软雅黑" panose="020B0503020204020204" charset="-122"/>
                        </a:rPr>
                        <a:t>为肝酶抑制剂，与抗生素、安定、抗凝血药、抗肿瘤药都有相互作用，影响药物浓度和疗效，</a:t>
                      </a:r>
                      <a:r>
                        <a:rPr lang="zh-CN" altLang="en-US" sz="1200" b="1" spc="60">
                          <a:solidFill>
                            <a:schemeClr val="tx1"/>
                          </a:solidFill>
                          <a:latin typeface="微软雅黑" panose="020B0503020204020204" charset="-122"/>
                          <a:ea typeface="微软雅黑" panose="020B0503020204020204" charset="-122"/>
                        </a:rPr>
                        <a:t>故并发其他疾病时选药困难；</a:t>
                      </a:r>
                      <a:endParaRPr lang="zh-CN" altLang="en-US" sz="1200" b="1" spc="60">
                        <a:solidFill>
                          <a:schemeClr val="tx1"/>
                        </a:solidFill>
                        <a:latin typeface="微软雅黑" panose="020B0503020204020204" charset="-122"/>
                        <a:ea typeface="微软雅黑" panose="020B0503020204020204" charset="-122"/>
                      </a:endParaRPr>
                    </a:p>
                  </a:txBody>
                  <a:tcPr marL="25400" marR="25400" marT="6350" marB="6350" anchor="ctr">
                    <a:lnL w="19050">
                      <a:solidFill>
                        <a:srgbClr val="FFFFFF"/>
                      </a:solidFill>
                      <a:prstDash val="solid"/>
                    </a:lnL>
                    <a:lnR w="19050">
                      <a:solidFill>
                        <a:srgbClr val="FFFFFF"/>
                      </a:solidFill>
                      <a:prstDash val="solid"/>
                    </a:lnR>
                    <a:lnT>
                      <a:noFill/>
                    </a:lnT>
                    <a:lnB>
                      <a:noFill/>
                    </a:lnB>
                    <a:solidFill>
                      <a:srgbClr val="FFFFFF"/>
                    </a:solidFill>
                  </a:tcPr>
                </a:tc>
                <a:tc>
                  <a:txBody>
                    <a:bodyPr/>
                    <a:p>
                      <a:pPr marL="171450" indent="-171450" algn="l">
                        <a:lnSpc>
                          <a:spcPct val="120000"/>
                        </a:lnSpc>
                        <a:spcBef>
                          <a:spcPts val="0"/>
                        </a:spcBef>
                        <a:spcAft>
                          <a:spcPts val="0"/>
                        </a:spcAft>
                        <a:buFont typeface="Wingdings" panose="05000000000000000000" charset="0"/>
                        <a:buChar char="p"/>
                      </a:pPr>
                      <a:r>
                        <a:rPr lang="zh-CN" altLang="en-US" sz="1200" b="1" spc="60" dirty="0">
                          <a:latin typeface="微软雅黑" panose="020B0503020204020204" charset="-122"/>
                          <a:ea typeface="微软雅黑" panose="020B0503020204020204" charset="-122"/>
                          <a:sym typeface="+mn-ea"/>
                        </a:rPr>
                        <a:t>左乙拉西坦</a:t>
                      </a:r>
                      <a:r>
                        <a:rPr lang="zh-CN" altLang="en-US" sz="1200" b="1" spc="60" dirty="0">
                          <a:solidFill>
                            <a:schemeClr val="tx1"/>
                          </a:solidFill>
                          <a:latin typeface="微软雅黑" panose="020B0503020204020204" charset="-122"/>
                          <a:ea typeface="微软雅黑" panose="020B0503020204020204" charset="-122"/>
                        </a:rPr>
                        <a:t>无肝酶抑制和诱导作用，</a:t>
                      </a:r>
                      <a:r>
                        <a:rPr lang="zh-CN" altLang="en-US" sz="1200" b="0" spc="60" dirty="0">
                          <a:solidFill>
                            <a:schemeClr val="tx1"/>
                          </a:solidFill>
                          <a:latin typeface="微软雅黑" panose="020B0503020204020204" charset="-122"/>
                          <a:ea typeface="微软雅黑" panose="020B0503020204020204" charset="-122"/>
                        </a:rPr>
                        <a:t>当癫痫并发其他疾病时，可以与抗生素、安定、抗凝药和抗肿瘤药等联合使用；</a:t>
                      </a:r>
                      <a:endParaRPr lang="zh-CN" altLang="en-US" sz="1200" b="0" spc="60" dirty="0">
                        <a:solidFill>
                          <a:schemeClr val="tx1"/>
                        </a:solidFill>
                        <a:latin typeface="微软雅黑" panose="020B0503020204020204" charset="-122"/>
                        <a:ea typeface="微软雅黑" panose="020B0503020204020204" charset="-122"/>
                      </a:endParaRPr>
                    </a:p>
                  </a:txBody>
                  <a:tcPr marL="25400" marR="25400" marT="6350" marB="6350" anchor="ctr">
                    <a:lnL w="19050">
                      <a:solidFill>
                        <a:srgbClr val="FFFFFF"/>
                      </a:solidFill>
                      <a:prstDash val="solid"/>
                    </a:lnL>
                    <a:lnR>
                      <a:noFill/>
                    </a:lnR>
                    <a:lnT>
                      <a:noFill/>
                    </a:lnT>
                    <a:lnB>
                      <a:noFill/>
                    </a:lnB>
                    <a:solidFill>
                      <a:srgbClr val="FFFFFF"/>
                    </a:solidFill>
                  </a:tcPr>
                </a:tc>
              </a:tr>
              <a:tr h="502285">
                <a:tc>
                  <a:txBody>
                    <a:bodyPr/>
                    <a:p>
                      <a:pPr indent="0" algn="l">
                        <a:lnSpc>
                          <a:spcPct val="120000"/>
                        </a:lnSpc>
                        <a:spcBef>
                          <a:spcPts val="0"/>
                        </a:spcBef>
                        <a:spcAft>
                          <a:spcPts val="0"/>
                        </a:spcAft>
                        <a:buNone/>
                      </a:pPr>
                      <a:r>
                        <a:rPr lang="zh-CN" altLang="en-US" sz="1200" b="1" spc="60" dirty="0">
                          <a:solidFill>
                            <a:schemeClr val="tx1"/>
                          </a:solidFill>
                          <a:latin typeface="微软雅黑" panose="020B0503020204020204" charset="-122"/>
                          <a:ea typeface="微软雅黑" panose="020B0503020204020204" charset="-122"/>
                        </a:rPr>
                        <a:t>常规血药浓度监测</a:t>
                      </a:r>
                      <a:endParaRPr lang="zh-CN" altLang="en-US" sz="1200" b="1" spc="60" dirty="0">
                        <a:solidFill>
                          <a:schemeClr val="tx1"/>
                        </a:solidFill>
                        <a:latin typeface="微软雅黑" panose="020B0503020204020204" charset="-122"/>
                        <a:ea typeface="微软雅黑" panose="020B0503020204020204" charset="-122"/>
                      </a:endParaRPr>
                    </a:p>
                  </a:txBody>
                  <a:tcPr marL="25400" marR="25400" marT="6350" marB="6350" anchor="ctr">
                    <a:lnL>
                      <a:noFill/>
                    </a:lnL>
                    <a:lnR w="19050">
                      <a:solidFill>
                        <a:srgbClr val="FFFFFF"/>
                      </a:solidFill>
                      <a:prstDash val="solid"/>
                    </a:lnR>
                    <a:lnT>
                      <a:noFill/>
                    </a:lnT>
                    <a:lnB w="19050">
                      <a:solidFill>
                        <a:srgbClr val="8F9887"/>
                      </a:solidFill>
                      <a:prstDash val="solid"/>
                    </a:lnB>
                    <a:solidFill>
                      <a:srgbClr val="F2F2F2"/>
                    </a:solidFill>
                  </a:tcPr>
                </a:tc>
                <a:tc>
                  <a:txBody>
                    <a:bodyPr/>
                    <a:p>
                      <a:pPr marL="171450" indent="-171450" algn="l">
                        <a:lnSpc>
                          <a:spcPct val="120000"/>
                        </a:lnSpc>
                        <a:spcBef>
                          <a:spcPts val="0"/>
                        </a:spcBef>
                        <a:spcAft>
                          <a:spcPts val="0"/>
                        </a:spcAft>
                        <a:buFont typeface="Wingdings" panose="05000000000000000000" charset="0"/>
                        <a:buChar char="l"/>
                      </a:pPr>
                      <a:r>
                        <a:rPr lang="zh-CN" altLang="en-US" sz="1200" b="0" spc="60">
                          <a:solidFill>
                            <a:schemeClr val="tx1"/>
                          </a:solidFill>
                          <a:latin typeface="微软雅黑" panose="020B0503020204020204" charset="-122"/>
                          <a:ea typeface="微软雅黑" panose="020B0503020204020204" charset="-122"/>
                          <a:cs typeface="微软雅黑" panose="020B0503020204020204" charset="-122"/>
                        </a:rPr>
                        <a:t>丙戊酸钠与血浆蛋白的结合率非常高，个体差异大，安全窗窄，治疗有效血药浓度范围在40-100 mg/</a:t>
                      </a:r>
                      <a:r>
                        <a:rPr lang="en-US" altLang="zh-CN" sz="1200" b="0" spc="60">
                          <a:solidFill>
                            <a:schemeClr val="tx1"/>
                          </a:solidFill>
                          <a:latin typeface="微软雅黑" panose="020B0503020204020204" charset="-122"/>
                          <a:ea typeface="微软雅黑" panose="020B0503020204020204" charset="-122"/>
                          <a:cs typeface="微软雅黑" panose="020B0503020204020204" charset="-122"/>
                        </a:rPr>
                        <a:t>L</a:t>
                      </a:r>
                      <a:r>
                        <a:rPr lang="zh-CN" altLang="en-US" sz="1200" b="0" spc="60">
                          <a:solidFill>
                            <a:schemeClr val="tx1"/>
                          </a:solidFill>
                          <a:latin typeface="微软雅黑" panose="020B0503020204020204" charset="-122"/>
                          <a:ea typeface="微软雅黑" panose="020B0503020204020204" charset="-122"/>
                          <a:cs typeface="微软雅黑" panose="020B0503020204020204" charset="-122"/>
                        </a:rPr>
                        <a:t>，</a:t>
                      </a:r>
                      <a:r>
                        <a:rPr lang="zh-CN" altLang="en-US" sz="1200" b="1" spc="60">
                          <a:solidFill>
                            <a:schemeClr val="tx1"/>
                          </a:solidFill>
                          <a:latin typeface="微软雅黑" panose="020B0503020204020204" charset="-122"/>
                          <a:ea typeface="微软雅黑" panose="020B0503020204020204" charset="-122"/>
                          <a:cs typeface="微软雅黑" panose="020B0503020204020204" charset="-122"/>
                        </a:rPr>
                        <a:t>需要常规监测血药浓度</a:t>
                      </a:r>
                      <a:r>
                        <a:rPr lang="zh-CN" altLang="en-US" sz="1200" b="0" spc="60">
                          <a:solidFill>
                            <a:schemeClr val="tx1"/>
                          </a:solidFill>
                          <a:latin typeface="微软雅黑" panose="020B0503020204020204" charset="-122"/>
                          <a:ea typeface="微软雅黑" panose="020B0503020204020204" charset="-122"/>
                          <a:cs typeface="微软雅黑" panose="020B0503020204020204" charset="-122"/>
                        </a:rPr>
                        <a:t>。</a:t>
                      </a:r>
                      <a:endParaRPr lang="zh-CN" altLang="en-US" sz="1200" b="0" spc="60">
                        <a:solidFill>
                          <a:schemeClr val="tx1"/>
                        </a:solidFill>
                        <a:latin typeface="微软雅黑" panose="020B0503020204020204" charset="-122"/>
                        <a:ea typeface="微软雅黑" panose="020B0503020204020204" charset="-122"/>
                        <a:cs typeface="微软雅黑" panose="020B0503020204020204" charset="-122"/>
                      </a:endParaRPr>
                    </a:p>
                  </a:txBody>
                  <a:tcPr marL="25400" marR="25400" marT="6350" marB="6350" anchor="ctr">
                    <a:lnL w="19050">
                      <a:solidFill>
                        <a:srgbClr val="FFFFFF"/>
                      </a:solidFill>
                      <a:prstDash val="solid"/>
                    </a:lnL>
                    <a:lnR w="19050">
                      <a:solidFill>
                        <a:srgbClr val="FFFFFF"/>
                      </a:solidFill>
                      <a:prstDash val="solid"/>
                    </a:lnR>
                    <a:lnT>
                      <a:noFill/>
                    </a:lnT>
                    <a:lnB w="19050">
                      <a:solidFill>
                        <a:srgbClr val="8F9887"/>
                      </a:solidFill>
                      <a:prstDash val="solid"/>
                    </a:lnB>
                    <a:solidFill>
                      <a:srgbClr val="F2F2F2"/>
                    </a:solidFill>
                  </a:tcPr>
                </a:tc>
                <a:tc>
                  <a:txBody>
                    <a:bodyPr/>
                    <a:p>
                      <a:pPr marL="171450" indent="-171450" algn="l">
                        <a:lnSpc>
                          <a:spcPct val="120000"/>
                        </a:lnSpc>
                        <a:spcBef>
                          <a:spcPts val="0"/>
                        </a:spcBef>
                        <a:spcAft>
                          <a:spcPts val="0"/>
                        </a:spcAft>
                        <a:buFont typeface="Wingdings" panose="05000000000000000000" charset="0"/>
                        <a:buChar char="p"/>
                      </a:pPr>
                      <a:r>
                        <a:rPr lang="zh-CN" altLang="en-US" sz="1200" b="0" spc="60" dirty="0">
                          <a:solidFill>
                            <a:schemeClr val="tx1"/>
                          </a:solidFill>
                          <a:latin typeface="微软雅黑" panose="020B0503020204020204" charset="-122"/>
                          <a:ea typeface="微软雅黑" panose="020B0503020204020204" charset="-122"/>
                        </a:rPr>
                        <a:t>左乙拉西坦氯化钠使用时，</a:t>
                      </a:r>
                      <a:r>
                        <a:rPr lang="zh-CN" altLang="en-US" sz="1200" b="1" spc="60" dirty="0">
                          <a:solidFill>
                            <a:schemeClr val="tx1"/>
                          </a:solidFill>
                          <a:latin typeface="微软雅黑" panose="020B0503020204020204" charset="-122"/>
                          <a:ea typeface="微软雅黑" panose="020B0503020204020204" charset="-122"/>
                        </a:rPr>
                        <a:t>不需要血药浓度监测。</a:t>
                      </a:r>
                      <a:endParaRPr lang="zh-CN" altLang="en-US" sz="1200" b="1" spc="60" dirty="0">
                        <a:solidFill>
                          <a:schemeClr val="tx1"/>
                        </a:solidFill>
                        <a:latin typeface="微软雅黑" panose="020B0503020204020204" charset="-122"/>
                        <a:ea typeface="微软雅黑" panose="020B0503020204020204" charset="-122"/>
                      </a:endParaRPr>
                    </a:p>
                  </a:txBody>
                  <a:tcPr marL="25400" marR="25400" marT="6350" marB="6350" anchor="ctr">
                    <a:lnL w="19050">
                      <a:solidFill>
                        <a:srgbClr val="FFFFFF"/>
                      </a:solidFill>
                      <a:prstDash val="solid"/>
                    </a:lnL>
                    <a:lnR>
                      <a:noFill/>
                    </a:lnR>
                    <a:lnT>
                      <a:noFill/>
                    </a:lnT>
                    <a:lnB w="19050">
                      <a:solidFill>
                        <a:srgbClr val="8F9887"/>
                      </a:solidFill>
                      <a:prstDash val="solid"/>
                    </a:lnB>
                    <a:solidFill>
                      <a:srgbClr val="F2F2F2"/>
                    </a:solid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0" y="-635"/>
            <a:ext cx="12191365" cy="760095"/>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0" y="6097905"/>
            <a:ext cx="12191365" cy="760095"/>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0" name="组合 9"/>
          <p:cNvGrpSpPr/>
          <p:nvPr/>
        </p:nvGrpSpPr>
        <p:grpSpPr>
          <a:xfrm>
            <a:off x="1602740" y="0"/>
            <a:ext cx="1256030" cy="2493010"/>
            <a:chOff x="2524" y="0"/>
            <a:chExt cx="2222" cy="4272"/>
          </a:xfrm>
          <a:solidFill>
            <a:schemeClr val="accent5"/>
          </a:solidFill>
        </p:grpSpPr>
        <p:sp>
          <p:nvSpPr>
            <p:cNvPr id="5" name="任意多边形 4"/>
            <p:cNvSpPr/>
            <p:nvPr/>
          </p:nvSpPr>
          <p:spPr>
            <a:xfrm rot="5400000">
              <a:off x="1499" y="1025"/>
              <a:ext cx="4272" cy="2222"/>
            </a:xfrm>
            <a:custGeom>
              <a:avLst/>
              <a:gdLst/>
              <a:ahLst/>
              <a:cxnLst>
                <a:cxn ang="3">
                  <a:pos x="hc" y="t"/>
                </a:cxn>
                <a:cxn ang="cd2">
                  <a:pos x="l" y="vc"/>
                </a:cxn>
                <a:cxn ang="cd4">
                  <a:pos x="hc" y="b"/>
                </a:cxn>
                <a:cxn ang="0">
                  <a:pos x="r" y="vc"/>
                </a:cxn>
              </a:cxnLst>
              <a:rect l="l" t="t" r="r" b="b"/>
              <a:pathLst>
                <a:path w="6132" h="2093">
                  <a:moveTo>
                    <a:pt x="5086" y="0"/>
                  </a:moveTo>
                  <a:cubicBezTo>
                    <a:pt x="5664" y="0"/>
                    <a:pt x="6132" y="469"/>
                    <a:pt x="6132" y="1047"/>
                  </a:cubicBezTo>
                  <a:cubicBezTo>
                    <a:pt x="6132" y="1624"/>
                    <a:pt x="5664" y="2093"/>
                    <a:pt x="5086" y="2093"/>
                  </a:cubicBezTo>
                  <a:cubicBezTo>
                    <a:pt x="5068" y="2093"/>
                    <a:pt x="5050" y="2093"/>
                    <a:pt x="5032" y="2092"/>
                  </a:cubicBezTo>
                  <a:lnTo>
                    <a:pt x="5020" y="2091"/>
                  </a:lnTo>
                  <a:lnTo>
                    <a:pt x="5020" y="2093"/>
                  </a:lnTo>
                  <a:lnTo>
                    <a:pt x="0" y="2093"/>
                  </a:lnTo>
                  <a:lnTo>
                    <a:pt x="0" y="1"/>
                  </a:lnTo>
                  <a:lnTo>
                    <a:pt x="5020" y="1"/>
                  </a:lnTo>
                  <a:lnTo>
                    <a:pt x="5020" y="2"/>
                  </a:lnTo>
                  <a:lnTo>
                    <a:pt x="5032" y="1"/>
                  </a:lnTo>
                  <a:cubicBezTo>
                    <a:pt x="5050" y="0"/>
                    <a:pt x="5068" y="0"/>
                    <a:pt x="5086" y="0"/>
                  </a:cubicBezTo>
                  <a:close/>
                </a:path>
              </a:pathLst>
            </a:cu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tLang="zh-CN"/>
            </a:p>
          </p:txBody>
        </p:sp>
        <p:sp>
          <p:nvSpPr>
            <p:cNvPr id="7" name="文本框 6"/>
            <p:cNvSpPr txBox="1"/>
            <p:nvPr/>
          </p:nvSpPr>
          <p:spPr>
            <a:xfrm>
              <a:off x="2943" y="2041"/>
              <a:ext cx="1385" cy="1106"/>
            </a:xfrm>
            <a:prstGeom prst="rect">
              <a:avLst/>
            </a:prstGeom>
            <a:grpFill/>
          </p:spPr>
          <p:txBody>
            <a:bodyPr wrap="square" rtlCol="0">
              <a:spAutoFit/>
            </a:bodyPr>
            <a:lstStyle/>
            <a:p>
              <a:pPr algn="ctr"/>
              <a:r>
                <a:rPr lang="en-US" altLang="zh-CN" sz="3600" b="1">
                  <a:solidFill>
                    <a:schemeClr val="bg1"/>
                  </a:solidFill>
                  <a:latin typeface="微软雅黑" panose="020B0503020204020204" charset="-122"/>
                  <a:ea typeface="微软雅黑" panose="020B0503020204020204" charset="-122"/>
                </a:rPr>
                <a:t>03</a:t>
              </a:r>
              <a:endParaRPr lang="en-US" altLang="zh-CN" sz="3600" b="1">
                <a:solidFill>
                  <a:schemeClr val="bg1"/>
                </a:solidFill>
                <a:latin typeface="微软雅黑" panose="020B0503020204020204" charset="-122"/>
                <a:ea typeface="微软雅黑" panose="020B0503020204020204" charset="-122"/>
              </a:endParaRPr>
            </a:p>
          </p:txBody>
        </p:sp>
      </p:grpSp>
      <p:sp>
        <p:nvSpPr>
          <p:cNvPr id="9" name="文本框 8"/>
          <p:cNvSpPr txBox="1"/>
          <p:nvPr/>
        </p:nvSpPr>
        <p:spPr>
          <a:xfrm>
            <a:off x="3547745" y="1697990"/>
            <a:ext cx="8295005" cy="3617595"/>
          </a:xfrm>
          <a:prstGeom prst="rect">
            <a:avLst/>
          </a:prstGeom>
          <a:noFill/>
        </p:spPr>
        <p:txBody>
          <a:bodyPr wrap="square" rtlCol="0">
            <a:spAutoFit/>
          </a:bodyPr>
          <a:lstStyle/>
          <a:p>
            <a:pPr>
              <a:lnSpc>
                <a:spcPct val="120000"/>
              </a:lnSpc>
            </a:pPr>
            <a:r>
              <a:rPr lang="zh-CN" b="1" dirty="0"/>
              <a:t>与对照药品临床疗效方面的优势和不足：</a:t>
            </a:r>
            <a:endParaRPr lang="zh-CN" b="1" dirty="0"/>
          </a:p>
          <a:p>
            <a:pPr>
              <a:lnSpc>
                <a:spcPct val="170000"/>
              </a:lnSpc>
            </a:pPr>
            <a:r>
              <a:rPr lang="en-US" altLang="zh-CN" sz="1600" dirty="0"/>
              <a:t>1.</a:t>
            </a:r>
            <a:r>
              <a:rPr lang="zh-CN" altLang="en-US" sz="1600" dirty="0">
                <a:sym typeface="+mn-ea"/>
              </a:rPr>
              <a:t>符合国家药品监督局技术审评意见，并且得到了国内外相关的指南共识的推荐，证明了其临床的有效性</a:t>
            </a:r>
            <a:r>
              <a:rPr lang="zh-CN" sz="1600" dirty="0">
                <a:sym typeface="+mn-ea"/>
              </a:rPr>
              <a:t>。</a:t>
            </a:r>
            <a:endParaRPr lang="zh-CN" sz="1600" dirty="0">
              <a:sym typeface="+mn-ea"/>
            </a:endParaRPr>
          </a:p>
          <a:p>
            <a:pPr fontAlgn="auto">
              <a:lnSpc>
                <a:spcPct val="170000"/>
              </a:lnSpc>
            </a:pPr>
            <a:r>
              <a:rPr lang="en-US" altLang="zh-CN" sz="1600" dirty="0"/>
              <a:t>2</a:t>
            </a:r>
            <a:r>
              <a:rPr lang="en-US" altLang="zh-CN" sz="1600">
                <a:latin typeface="微软雅黑" panose="020B0503020204020204" charset="-122"/>
                <a:ea typeface="微软雅黑" panose="020B0503020204020204" charset="-122"/>
                <a:cs typeface="微软雅黑" panose="020B0503020204020204" charset="-122"/>
                <a:sym typeface="+mn-ea"/>
              </a:rPr>
              <a:t>.</a:t>
            </a:r>
            <a:r>
              <a:rPr lang="zh-CN" sz="1600">
                <a:latin typeface="微软雅黑" panose="020B0503020204020204" charset="-122"/>
                <a:ea typeface="微软雅黑" panose="020B0503020204020204" charset="-122"/>
                <a:cs typeface="微软雅黑" panose="020B0503020204020204" charset="-122"/>
                <a:sym typeface="+mn-ea"/>
              </a:rPr>
              <a:t>在全面强直阵挛发作、肌阵挛发作、部分性发作的控制上左乙拉西坦疗效确切，且该药具有良好的药代动力学特性，可用于联合用药。</a:t>
            </a:r>
            <a:endParaRPr lang="zh-CN" sz="1600">
              <a:latin typeface="微软雅黑" panose="020B0503020204020204" charset="-122"/>
              <a:ea typeface="微软雅黑" panose="020B0503020204020204" charset="-122"/>
              <a:cs typeface="微软雅黑" panose="020B0503020204020204" charset="-122"/>
            </a:endParaRPr>
          </a:p>
          <a:p>
            <a:pPr fontAlgn="auto">
              <a:lnSpc>
                <a:spcPct val="170000"/>
              </a:lnSpc>
            </a:pPr>
            <a:r>
              <a:rPr lang="en-US" altLang="zh-CN" sz="1600">
                <a:latin typeface="微软雅黑" panose="020B0503020204020204" charset="-122"/>
                <a:ea typeface="微软雅黑" panose="020B0503020204020204" charset="-122"/>
                <a:cs typeface="微软雅黑" panose="020B0503020204020204" charset="-122"/>
                <a:sym typeface="+mn-ea"/>
              </a:rPr>
              <a:t>3.</a:t>
            </a:r>
            <a:r>
              <a:rPr lang="zh-CN" sz="1600">
                <a:latin typeface="微软雅黑" panose="020B0503020204020204" charset="-122"/>
                <a:ea typeface="微软雅黑" panose="020B0503020204020204" charset="-122"/>
                <a:cs typeface="微软雅黑" panose="020B0503020204020204" charset="-122"/>
                <a:sym typeface="+mn-ea"/>
              </a:rPr>
              <a:t>在其他发作类型上目前临床常用丙戊酸钠或丙戊酸钠联合左乙拉西坦。</a:t>
            </a:r>
            <a:endParaRPr lang="zh-CN" sz="1600">
              <a:latin typeface="微软雅黑" panose="020B0503020204020204" charset="-122"/>
              <a:ea typeface="微软雅黑" panose="020B0503020204020204" charset="-122"/>
              <a:cs typeface="微软雅黑" panose="020B0503020204020204" charset="-122"/>
            </a:endParaRPr>
          </a:p>
          <a:p>
            <a:pPr fontAlgn="auto">
              <a:lnSpc>
                <a:spcPct val="150000"/>
              </a:lnSpc>
            </a:pPr>
            <a:r>
              <a:rPr lang="zh-CN" b="1" dirty="0"/>
              <a:t>临床指南/诊疗规范推荐情况：</a:t>
            </a:r>
            <a:endParaRPr lang="zh-CN" b="1" dirty="0"/>
          </a:p>
          <a:p>
            <a:pPr marL="0" lvl="1">
              <a:lnSpc>
                <a:spcPct val="140000"/>
              </a:lnSpc>
            </a:pPr>
            <a:r>
              <a:rPr lang="zh-CN" sz="1600">
                <a:latin typeface="微软雅黑" panose="020B0503020204020204" charset="-122"/>
                <a:ea typeface="微软雅黑" panose="020B0503020204020204" charset="-122"/>
                <a:cs typeface="微软雅黑" panose="020B0503020204020204" charset="-122"/>
                <a:sym typeface="+mn-ea"/>
              </a:rPr>
              <a:t>《临床诊疗指南-癫痫病分册（2015版）》一线推荐</a:t>
            </a:r>
            <a:endParaRPr lang="zh-CN" altLang="en-US" sz="1600">
              <a:latin typeface="微软雅黑" panose="020B0503020204020204" charset="-122"/>
              <a:ea typeface="微软雅黑" panose="020B0503020204020204" charset="-122"/>
              <a:cs typeface="微软雅黑" panose="020B0503020204020204" charset="-122"/>
            </a:endParaRPr>
          </a:p>
          <a:p>
            <a:pPr marL="0" lvl="1">
              <a:lnSpc>
                <a:spcPct val="140000"/>
              </a:lnSpc>
            </a:pPr>
            <a:endParaRPr lang="en-US" sz="1600">
              <a:solidFill>
                <a:schemeClr val="dk1"/>
              </a:solidFill>
              <a:latin typeface="微软雅黑" panose="020B0503020204020204" charset="-122"/>
              <a:ea typeface="微软雅黑" panose="020B0503020204020204" charset="-122"/>
            </a:endParaRPr>
          </a:p>
        </p:txBody>
      </p:sp>
      <p:grpSp>
        <p:nvGrpSpPr>
          <p:cNvPr id="16" name="组合 15"/>
          <p:cNvGrpSpPr/>
          <p:nvPr/>
        </p:nvGrpSpPr>
        <p:grpSpPr>
          <a:xfrm>
            <a:off x="976630" y="3363595"/>
            <a:ext cx="2509520" cy="932180"/>
            <a:chOff x="2175" y="5416"/>
            <a:chExt cx="3952" cy="1468"/>
          </a:xfrm>
        </p:grpSpPr>
        <p:sp>
          <p:nvSpPr>
            <p:cNvPr id="8" name="文本框 7"/>
            <p:cNvSpPr txBox="1"/>
            <p:nvPr/>
          </p:nvSpPr>
          <p:spPr>
            <a:xfrm>
              <a:off x="2927" y="5416"/>
              <a:ext cx="2448" cy="1016"/>
            </a:xfrm>
            <a:prstGeom prst="rect">
              <a:avLst/>
            </a:prstGeom>
            <a:noFill/>
          </p:spPr>
          <p:txBody>
            <a:bodyPr wrap="none" rtlCol="0">
              <a:spAutoFit/>
            </a:bodyPr>
            <a:lstStyle/>
            <a:p>
              <a:pPr algn="ctr"/>
              <a:r>
                <a:rPr lang="zh-CN" altLang="en-US" sz="3600" b="1">
                  <a:solidFill>
                    <a:schemeClr val="accent5"/>
                  </a:solidFill>
                </a:rPr>
                <a:t>有效性</a:t>
              </a:r>
              <a:endParaRPr lang="zh-CN" altLang="en-US" sz="3600" b="1">
                <a:solidFill>
                  <a:schemeClr val="accent5"/>
                </a:solidFill>
              </a:endParaRPr>
            </a:p>
          </p:txBody>
        </p:sp>
        <p:cxnSp>
          <p:nvCxnSpPr>
            <p:cNvPr id="15" name="直接连接符 14"/>
            <p:cNvCxnSpPr/>
            <p:nvPr/>
          </p:nvCxnSpPr>
          <p:spPr>
            <a:xfrm>
              <a:off x="2175" y="6884"/>
              <a:ext cx="3952" cy="0"/>
            </a:xfrm>
            <a:prstGeom prst="line">
              <a:avLst/>
            </a:prstGeom>
            <a:ln>
              <a:solidFill>
                <a:srgbClr val="4472C4"/>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0" y="-635"/>
            <a:ext cx="12191365" cy="760095"/>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0" y="6097905"/>
            <a:ext cx="12191365" cy="760095"/>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0" name="组合 9"/>
          <p:cNvGrpSpPr/>
          <p:nvPr/>
        </p:nvGrpSpPr>
        <p:grpSpPr>
          <a:xfrm>
            <a:off x="1602740" y="0"/>
            <a:ext cx="1256030" cy="2493010"/>
            <a:chOff x="2524" y="0"/>
            <a:chExt cx="2222" cy="4272"/>
          </a:xfrm>
          <a:solidFill>
            <a:schemeClr val="accent5"/>
          </a:solidFill>
        </p:grpSpPr>
        <p:sp>
          <p:nvSpPr>
            <p:cNvPr id="5" name="任意多边形 4"/>
            <p:cNvSpPr/>
            <p:nvPr/>
          </p:nvSpPr>
          <p:spPr>
            <a:xfrm rot="5400000">
              <a:off x="1499" y="1025"/>
              <a:ext cx="4272" cy="2222"/>
            </a:xfrm>
            <a:custGeom>
              <a:avLst/>
              <a:gdLst/>
              <a:ahLst/>
              <a:cxnLst>
                <a:cxn ang="3">
                  <a:pos x="hc" y="t"/>
                </a:cxn>
                <a:cxn ang="cd2">
                  <a:pos x="l" y="vc"/>
                </a:cxn>
                <a:cxn ang="cd4">
                  <a:pos x="hc" y="b"/>
                </a:cxn>
                <a:cxn ang="0">
                  <a:pos x="r" y="vc"/>
                </a:cxn>
              </a:cxnLst>
              <a:rect l="l" t="t" r="r" b="b"/>
              <a:pathLst>
                <a:path w="6132" h="2093">
                  <a:moveTo>
                    <a:pt x="5086" y="0"/>
                  </a:moveTo>
                  <a:cubicBezTo>
                    <a:pt x="5664" y="0"/>
                    <a:pt x="6132" y="469"/>
                    <a:pt x="6132" y="1047"/>
                  </a:cubicBezTo>
                  <a:cubicBezTo>
                    <a:pt x="6132" y="1624"/>
                    <a:pt x="5664" y="2093"/>
                    <a:pt x="5086" y="2093"/>
                  </a:cubicBezTo>
                  <a:cubicBezTo>
                    <a:pt x="5068" y="2093"/>
                    <a:pt x="5050" y="2093"/>
                    <a:pt x="5032" y="2092"/>
                  </a:cubicBezTo>
                  <a:lnTo>
                    <a:pt x="5020" y="2091"/>
                  </a:lnTo>
                  <a:lnTo>
                    <a:pt x="5020" y="2093"/>
                  </a:lnTo>
                  <a:lnTo>
                    <a:pt x="0" y="2093"/>
                  </a:lnTo>
                  <a:lnTo>
                    <a:pt x="0" y="1"/>
                  </a:lnTo>
                  <a:lnTo>
                    <a:pt x="5020" y="1"/>
                  </a:lnTo>
                  <a:lnTo>
                    <a:pt x="5020" y="2"/>
                  </a:lnTo>
                  <a:lnTo>
                    <a:pt x="5032" y="1"/>
                  </a:lnTo>
                  <a:cubicBezTo>
                    <a:pt x="5050" y="0"/>
                    <a:pt x="5068" y="0"/>
                    <a:pt x="5086" y="0"/>
                  </a:cubicBezTo>
                  <a:close/>
                </a:path>
              </a:pathLst>
            </a:cu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tLang="zh-CN"/>
            </a:p>
          </p:txBody>
        </p:sp>
        <p:sp>
          <p:nvSpPr>
            <p:cNvPr id="7" name="文本框 6"/>
            <p:cNvSpPr txBox="1"/>
            <p:nvPr/>
          </p:nvSpPr>
          <p:spPr>
            <a:xfrm>
              <a:off x="2943" y="2041"/>
              <a:ext cx="1385" cy="1106"/>
            </a:xfrm>
            <a:prstGeom prst="rect">
              <a:avLst/>
            </a:prstGeom>
            <a:grpFill/>
          </p:spPr>
          <p:txBody>
            <a:bodyPr wrap="square" rtlCol="0">
              <a:spAutoFit/>
            </a:bodyPr>
            <a:lstStyle/>
            <a:p>
              <a:pPr algn="ctr"/>
              <a:r>
                <a:rPr lang="en-US" altLang="zh-CN" sz="3600" b="1">
                  <a:solidFill>
                    <a:schemeClr val="bg1"/>
                  </a:solidFill>
                  <a:latin typeface="微软雅黑" panose="020B0503020204020204" charset="-122"/>
                  <a:ea typeface="微软雅黑" panose="020B0503020204020204" charset="-122"/>
                </a:rPr>
                <a:t>04</a:t>
              </a:r>
              <a:endParaRPr lang="en-US" altLang="zh-CN" sz="3600" b="1">
                <a:solidFill>
                  <a:schemeClr val="bg1"/>
                </a:solidFill>
                <a:latin typeface="微软雅黑" panose="020B0503020204020204" charset="-122"/>
                <a:ea typeface="微软雅黑" panose="020B0503020204020204" charset="-122"/>
              </a:endParaRPr>
            </a:p>
          </p:txBody>
        </p:sp>
      </p:grpSp>
      <p:sp>
        <p:nvSpPr>
          <p:cNvPr id="9" name="文本框 8"/>
          <p:cNvSpPr txBox="1"/>
          <p:nvPr/>
        </p:nvSpPr>
        <p:spPr>
          <a:xfrm>
            <a:off x="3881120" y="861060"/>
            <a:ext cx="7706360" cy="4661535"/>
          </a:xfrm>
          <a:prstGeom prst="rect">
            <a:avLst/>
          </a:prstGeom>
          <a:noFill/>
        </p:spPr>
        <p:txBody>
          <a:bodyPr wrap="square" rtlCol="0">
            <a:spAutoFit/>
          </a:bodyPr>
          <a:lstStyle/>
          <a:p>
            <a:pPr fontAlgn="auto">
              <a:lnSpc>
                <a:spcPct val="150000"/>
              </a:lnSpc>
            </a:pPr>
            <a:r>
              <a:rPr lang="zh-CN" b="1">
                <a:latin typeface="微软雅黑" panose="020B0503020204020204" charset="-122"/>
                <a:ea typeface="微软雅黑" panose="020B0503020204020204" charset="-122"/>
                <a:cs typeface="微软雅黑" panose="020B0503020204020204" charset="-122"/>
                <a:sym typeface="+mn-ea"/>
              </a:rPr>
              <a:t>创新点：</a:t>
            </a:r>
            <a:endParaRPr lang="zh-CN" b="1">
              <a:latin typeface="微软雅黑" panose="020B0503020204020204" charset="-122"/>
              <a:ea typeface="微软雅黑" panose="020B0503020204020204" charset="-122"/>
              <a:cs typeface="微软雅黑" panose="020B0503020204020204" charset="-122"/>
            </a:endParaRPr>
          </a:p>
          <a:p>
            <a:pPr fontAlgn="auto">
              <a:lnSpc>
                <a:spcPct val="150000"/>
              </a:lnSpc>
            </a:pPr>
            <a:r>
              <a:rPr lang="en-US" altLang="zh-CN">
                <a:latin typeface="微软雅黑" panose="020B0503020204020204" charset="-122"/>
                <a:ea typeface="微软雅黑" panose="020B0503020204020204" charset="-122"/>
                <a:cs typeface="微软雅黑" panose="020B0503020204020204" charset="-122"/>
                <a:sym typeface="+mn-ea"/>
              </a:rPr>
              <a:t>1.</a:t>
            </a:r>
            <a:r>
              <a:rPr lang="zh-CN">
                <a:latin typeface="微软雅黑" panose="020B0503020204020204" charset="-122"/>
                <a:ea typeface="微软雅黑" panose="020B0503020204020204" charset="-122"/>
                <a:cs typeface="微软雅黑" panose="020B0503020204020204" charset="-122"/>
                <a:sym typeface="+mn-ea"/>
              </a:rPr>
              <a:t>左乙拉西坦具有独特的作用机制，可以特异性地与脑内突出囊泡蛋白SV2A结合，使得该药物在作用靶点上更具选择性，在药物的安全性上优势突出。</a:t>
            </a:r>
            <a:endParaRPr lang="zh-CN">
              <a:latin typeface="微软雅黑" panose="020B0503020204020204" charset="-122"/>
              <a:ea typeface="微软雅黑" panose="020B0503020204020204" charset="-122"/>
              <a:cs typeface="微软雅黑" panose="020B0503020204020204" charset="-122"/>
            </a:endParaRPr>
          </a:p>
          <a:p>
            <a:pPr fontAlgn="auto">
              <a:lnSpc>
                <a:spcPct val="150000"/>
              </a:lnSpc>
            </a:pPr>
            <a:r>
              <a:rPr lang="en-US" altLang="zh-CN">
                <a:latin typeface="微软雅黑" panose="020B0503020204020204" charset="-122"/>
                <a:ea typeface="微软雅黑" panose="020B0503020204020204" charset="-122"/>
                <a:cs typeface="微软雅黑" panose="020B0503020204020204" charset="-122"/>
                <a:sym typeface="+mn-ea"/>
              </a:rPr>
              <a:t>2.</a:t>
            </a:r>
            <a:r>
              <a:rPr lang="zh-CN">
                <a:latin typeface="微软雅黑" panose="020B0503020204020204" charset="-122"/>
                <a:ea typeface="微软雅黑" panose="020B0503020204020204" charset="-122"/>
                <a:cs typeface="微软雅黑" panose="020B0503020204020204" charset="-122"/>
                <a:sym typeface="+mn-ea"/>
              </a:rPr>
              <a:t>左乙拉西坦生物利用度接近100%，口服和针剂序贯治疗无需换算给药量，血浆蛋白结合率低且无肝酶影响，不影响其他药物使用和后续治疗过程。</a:t>
            </a:r>
            <a:endParaRPr lang="zh-CN">
              <a:latin typeface="微软雅黑" panose="020B0503020204020204" charset="-122"/>
              <a:ea typeface="微软雅黑" panose="020B0503020204020204" charset="-122"/>
              <a:cs typeface="微软雅黑" panose="020B0503020204020204" charset="-122"/>
            </a:endParaRPr>
          </a:p>
          <a:p>
            <a:pPr fontAlgn="auto">
              <a:lnSpc>
                <a:spcPct val="150000"/>
              </a:lnSpc>
            </a:pPr>
            <a:r>
              <a:rPr lang="en-US" altLang="zh-CN">
                <a:latin typeface="微软雅黑" panose="020B0503020204020204" charset="-122"/>
                <a:ea typeface="微软雅黑" panose="020B0503020204020204" charset="-122"/>
                <a:cs typeface="微软雅黑" panose="020B0503020204020204" charset="-122"/>
                <a:sym typeface="+mn-ea"/>
              </a:rPr>
              <a:t>3.</a:t>
            </a:r>
            <a:r>
              <a:rPr lang="zh-CN" altLang="en-US">
                <a:latin typeface="微软雅黑" panose="020B0503020204020204" charset="-122"/>
                <a:ea typeface="微软雅黑" panose="020B0503020204020204" charset="-122"/>
                <a:cs typeface="微软雅黑" panose="020B0503020204020204" charset="-122"/>
                <a:sym typeface="+mn-ea"/>
              </a:rPr>
              <a:t>剂型创新：该产品为国内唯一左乙拉西坦大容量注射剂，无需稀释，应用方便，降低污染风险，帮助患者争取更多治疗时间。</a:t>
            </a:r>
            <a:endParaRPr lang="zh-CN">
              <a:latin typeface="微软雅黑" panose="020B0503020204020204" charset="-122"/>
              <a:ea typeface="微软雅黑" panose="020B0503020204020204" charset="-122"/>
              <a:cs typeface="微软雅黑" panose="020B0503020204020204" charset="-122"/>
            </a:endParaRPr>
          </a:p>
          <a:p>
            <a:pPr fontAlgn="auto">
              <a:lnSpc>
                <a:spcPct val="150000"/>
              </a:lnSpc>
            </a:pPr>
            <a:r>
              <a:rPr lang="zh-CN" b="1">
                <a:latin typeface="微软雅黑" panose="020B0503020204020204" charset="-122"/>
                <a:ea typeface="微软雅黑" panose="020B0503020204020204" charset="-122"/>
                <a:cs typeface="微软雅黑" panose="020B0503020204020204" charset="-122"/>
                <a:sym typeface="+mn-ea"/>
              </a:rPr>
              <a:t>优势：</a:t>
            </a:r>
            <a:endParaRPr lang="zh-CN" b="1">
              <a:latin typeface="微软雅黑" panose="020B0503020204020204" charset="-122"/>
              <a:ea typeface="微软雅黑" panose="020B0503020204020204" charset="-122"/>
              <a:cs typeface="微软雅黑" panose="020B0503020204020204" charset="-122"/>
            </a:endParaRPr>
          </a:p>
          <a:p>
            <a:pPr fontAlgn="auto">
              <a:lnSpc>
                <a:spcPct val="150000"/>
              </a:lnSpc>
            </a:pPr>
            <a:r>
              <a:rPr lang="zh-CN">
                <a:latin typeface="微软雅黑" panose="020B0503020204020204" charset="-122"/>
                <a:ea typeface="微软雅黑" panose="020B0503020204020204" charset="-122"/>
                <a:cs typeface="微软雅黑" panose="020B0503020204020204" charset="-122"/>
                <a:sym typeface="+mn-ea"/>
              </a:rPr>
              <a:t>该产品为新3类获批，国内独家品种，其作用机制独特，并且具有良好的安全性和药代动力学特征。</a:t>
            </a:r>
            <a:endParaRPr lang="zh-CN" dirty="0">
              <a:sym typeface="+mn-ea"/>
            </a:endParaRPr>
          </a:p>
        </p:txBody>
      </p:sp>
      <p:grpSp>
        <p:nvGrpSpPr>
          <p:cNvPr id="16" name="组合 15"/>
          <p:cNvGrpSpPr/>
          <p:nvPr/>
        </p:nvGrpSpPr>
        <p:grpSpPr>
          <a:xfrm>
            <a:off x="1371600" y="3439160"/>
            <a:ext cx="2509520" cy="932180"/>
            <a:chOff x="2175" y="5416"/>
            <a:chExt cx="3952" cy="1468"/>
          </a:xfrm>
        </p:grpSpPr>
        <p:sp>
          <p:nvSpPr>
            <p:cNvPr id="8" name="文本框 7"/>
            <p:cNvSpPr txBox="1"/>
            <p:nvPr/>
          </p:nvSpPr>
          <p:spPr>
            <a:xfrm>
              <a:off x="2927" y="5416"/>
              <a:ext cx="2448" cy="1016"/>
            </a:xfrm>
            <a:prstGeom prst="rect">
              <a:avLst/>
            </a:prstGeom>
            <a:noFill/>
          </p:spPr>
          <p:txBody>
            <a:bodyPr wrap="none" rtlCol="0">
              <a:spAutoFit/>
            </a:bodyPr>
            <a:lstStyle/>
            <a:p>
              <a:pPr algn="ctr"/>
              <a:r>
                <a:rPr lang="zh-CN" altLang="en-US" sz="3600" b="1">
                  <a:solidFill>
                    <a:schemeClr val="accent5"/>
                  </a:solidFill>
                </a:rPr>
                <a:t>创新性</a:t>
              </a:r>
              <a:endParaRPr lang="zh-CN" altLang="en-US" sz="3600" b="1">
                <a:solidFill>
                  <a:schemeClr val="accent5"/>
                </a:solidFill>
              </a:endParaRPr>
            </a:p>
          </p:txBody>
        </p:sp>
        <p:cxnSp>
          <p:nvCxnSpPr>
            <p:cNvPr id="15" name="直接连接符 14"/>
            <p:cNvCxnSpPr/>
            <p:nvPr/>
          </p:nvCxnSpPr>
          <p:spPr>
            <a:xfrm>
              <a:off x="2175" y="6884"/>
              <a:ext cx="3952" cy="0"/>
            </a:xfrm>
            <a:prstGeom prst="line">
              <a:avLst/>
            </a:prstGeom>
            <a:ln>
              <a:solidFill>
                <a:srgbClr val="4472C4"/>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0" y="-635"/>
            <a:ext cx="12191365" cy="760095"/>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0" y="6097905"/>
            <a:ext cx="12191365" cy="760095"/>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0" name="组合 9"/>
          <p:cNvGrpSpPr/>
          <p:nvPr/>
        </p:nvGrpSpPr>
        <p:grpSpPr>
          <a:xfrm>
            <a:off x="1602740" y="0"/>
            <a:ext cx="1256030" cy="2493010"/>
            <a:chOff x="2524" y="0"/>
            <a:chExt cx="2222" cy="4272"/>
          </a:xfrm>
          <a:solidFill>
            <a:schemeClr val="accent5"/>
          </a:solidFill>
        </p:grpSpPr>
        <p:sp>
          <p:nvSpPr>
            <p:cNvPr id="5" name="任意多边形 4"/>
            <p:cNvSpPr/>
            <p:nvPr/>
          </p:nvSpPr>
          <p:spPr>
            <a:xfrm rot="5400000">
              <a:off x="1499" y="1025"/>
              <a:ext cx="4272" cy="2222"/>
            </a:xfrm>
            <a:custGeom>
              <a:avLst/>
              <a:gdLst/>
              <a:ahLst/>
              <a:cxnLst>
                <a:cxn ang="3">
                  <a:pos x="hc" y="t"/>
                </a:cxn>
                <a:cxn ang="cd2">
                  <a:pos x="l" y="vc"/>
                </a:cxn>
                <a:cxn ang="cd4">
                  <a:pos x="hc" y="b"/>
                </a:cxn>
                <a:cxn ang="0">
                  <a:pos x="r" y="vc"/>
                </a:cxn>
              </a:cxnLst>
              <a:rect l="l" t="t" r="r" b="b"/>
              <a:pathLst>
                <a:path w="6132" h="2093">
                  <a:moveTo>
                    <a:pt x="5086" y="0"/>
                  </a:moveTo>
                  <a:cubicBezTo>
                    <a:pt x="5664" y="0"/>
                    <a:pt x="6132" y="469"/>
                    <a:pt x="6132" y="1047"/>
                  </a:cubicBezTo>
                  <a:cubicBezTo>
                    <a:pt x="6132" y="1624"/>
                    <a:pt x="5664" y="2093"/>
                    <a:pt x="5086" y="2093"/>
                  </a:cubicBezTo>
                  <a:cubicBezTo>
                    <a:pt x="5068" y="2093"/>
                    <a:pt x="5050" y="2093"/>
                    <a:pt x="5032" y="2092"/>
                  </a:cubicBezTo>
                  <a:lnTo>
                    <a:pt x="5020" y="2091"/>
                  </a:lnTo>
                  <a:lnTo>
                    <a:pt x="5020" y="2093"/>
                  </a:lnTo>
                  <a:lnTo>
                    <a:pt x="0" y="2093"/>
                  </a:lnTo>
                  <a:lnTo>
                    <a:pt x="0" y="1"/>
                  </a:lnTo>
                  <a:lnTo>
                    <a:pt x="5020" y="1"/>
                  </a:lnTo>
                  <a:lnTo>
                    <a:pt x="5020" y="2"/>
                  </a:lnTo>
                  <a:lnTo>
                    <a:pt x="5032" y="1"/>
                  </a:lnTo>
                  <a:cubicBezTo>
                    <a:pt x="5050" y="0"/>
                    <a:pt x="5068" y="0"/>
                    <a:pt x="5086" y="0"/>
                  </a:cubicBezTo>
                  <a:close/>
                </a:path>
              </a:pathLst>
            </a:cu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tLang="zh-CN"/>
            </a:p>
          </p:txBody>
        </p:sp>
        <p:sp>
          <p:nvSpPr>
            <p:cNvPr id="7" name="文本框 6"/>
            <p:cNvSpPr txBox="1"/>
            <p:nvPr/>
          </p:nvSpPr>
          <p:spPr>
            <a:xfrm>
              <a:off x="2943" y="2041"/>
              <a:ext cx="1385" cy="1106"/>
            </a:xfrm>
            <a:prstGeom prst="rect">
              <a:avLst/>
            </a:prstGeom>
            <a:grpFill/>
          </p:spPr>
          <p:txBody>
            <a:bodyPr wrap="square" rtlCol="0">
              <a:spAutoFit/>
            </a:bodyPr>
            <a:lstStyle/>
            <a:p>
              <a:pPr algn="ctr"/>
              <a:r>
                <a:rPr lang="en-US" altLang="zh-CN" sz="3600" b="1">
                  <a:solidFill>
                    <a:schemeClr val="bg1"/>
                  </a:solidFill>
                  <a:latin typeface="微软雅黑" panose="020B0503020204020204" charset="-122"/>
                  <a:ea typeface="微软雅黑" panose="020B0503020204020204" charset="-122"/>
                </a:rPr>
                <a:t>05</a:t>
              </a:r>
              <a:endParaRPr lang="en-US" altLang="zh-CN" sz="3600" b="1">
                <a:solidFill>
                  <a:schemeClr val="bg1"/>
                </a:solidFill>
                <a:latin typeface="微软雅黑" panose="020B0503020204020204" charset="-122"/>
                <a:ea typeface="微软雅黑" panose="020B0503020204020204" charset="-122"/>
              </a:endParaRPr>
            </a:p>
          </p:txBody>
        </p:sp>
      </p:grpSp>
      <p:sp>
        <p:nvSpPr>
          <p:cNvPr id="9" name="文本框 8"/>
          <p:cNvSpPr txBox="1"/>
          <p:nvPr/>
        </p:nvSpPr>
        <p:spPr>
          <a:xfrm>
            <a:off x="3448685" y="1045210"/>
            <a:ext cx="8318500" cy="5132705"/>
          </a:xfrm>
          <a:prstGeom prst="rect">
            <a:avLst/>
          </a:prstGeom>
          <a:noFill/>
        </p:spPr>
        <p:txBody>
          <a:bodyPr wrap="square" rtlCol="0">
            <a:spAutoFit/>
          </a:bodyPr>
          <a:lstStyle/>
          <a:p>
            <a:pPr algn="l">
              <a:lnSpc>
                <a:spcPct val="110000"/>
              </a:lnSpc>
              <a:buClrTx/>
              <a:buSzTx/>
              <a:buFontTx/>
            </a:pPr>
            <a:r>
              <a:rPr lang="zh-CN" sz="1800" b="1" dirty="0">
                <a:sym typeface="+mn-ea"/>
              </a:rPr>
              <a:t>是否能够弥补药品目录保障短板</a:t>
            </a:r>
            <a:endParaRPr lang="zh-CN" sz="1800" b="1" dirty="0"/>
          </a:p>
          <a:p>
            <a:pPr indent="355600" algn="just">
              <a:lnSpc>
                <a:spcPct val="150000"/>
              </a:lnSpc>
              <a:buClrTx/>
              <a:buSzTx/>
              <a:buFontTx/>
            </a:pPr>
            <a:r>
              <a:rPr lang="zh-CN" altLang="en-US" sz="1600">
                <a:latin typeface="微软雅黑" panose="020B0503020204020204" charset="-122"/>
                <a:ea typeface="微软雅黑" panose="020B0503020204020204" charset="-122"/>
                <a:cs typeface="微软雅黑" panose="020B0503020204020204" charset="-122"/>
                <a:sym typeface="+mn-ea"/>
              </a:rPr>
              <a:t>能弥补短板。</a:t>
            </a:r>
            <a:endParaRPr lang="zh-CN" altLang="en-US" sz="1600">
              <a:latin typeface="微软雅黑" panose="020B0503020204020204" charset="-122"/>
              <a:ea typeface="微软雅黑" panose="020B0503020204020204" charset="-122"/>
              <a:cs typeface="微软雅黑" panose="020B0503020204020204" charset="-122"/>
              <a:sym typeface="+mn-ea"/>
            </a:endParaRPr>
          </a:p>
          <a:p>
            <a:pPr indent="355600" algn="just">
              <a:lnSpc>
                <a:spcPct val="150000"/>
              </a:lnSpc>
              <a:buClrTx/>
              <a:buSzTx/>
              <a:buFontTx/>
            </a:pPr>
            <a:r>
              <a:rPr lang="zh-CN" altLang="en-US" sz="1600">
                <a:latin typeface="微软雅黑" panose="020B0503020204020204" charset="-122"/>
                <a:ea typeface="微软雅黑" panose="020B0503020204020204" charset="-122"/>
                <a:cs typeface="微软雅黑" panose="020B0503020204020204" charset="-122"/>
                <a:sym typeface="+mn-ea"/>
              </a:rPr>
              <a:t>左乙拉西坦机制唯一，可以弥补药品目录空缺，而丙戊酸钠存在3项黑框警告，有严重安全性问题；癫痫发病机制复杂，癫痫综合征多达几十种，超过30%患者在现有机制的药品治疗下无法控制发作，需要更多新机制的药物；</a:t>
            </a:r>
            <a:endParaRPr lang="zh-CN" altLang="en-US" sz="1600">
              <a:latin typeface="微软雅黑" panose="020B0503020204020204" charset="-122"/>
              <a:ea typeface="微软雅黑" panose="020B0503020204020204" charset="-122"/>
              <a:cs typeface="微软雅黑" panose="020B0503020204020204" charset="-122"/>
              <a:sym typeface="+mn-ea"/>
            </a:endParaRPr>
          </a:p>
          <a:p>
            <a:pPr indent="355600" algn="just">
              <a:lnSpc>
                <a:spcPct val="150000"/>
              </a:lnSpc>
              <a:buClrTx/>
              <a:buSzTx/>
              <a:buFontTx/>
            </a:pPr>
            <a:r>
              <a:rPr lang="zh-CN" altLang="en-US" sz="1600">
                <a:latin typeface="微软雅黑" panose="020B0503020204020204" charset="-122"/>
                <a:ea typeface="微软雅黑" panose="020B0503020204020204" charset="-122"/>
                <a:cs typeface="微软雅黑" panose="020B0503020204020204" charset="-122"/>
                <a:sym typeface="+mn-ea"/>
              </a:rPr>
              <a:t>既往20余年，注射用丙戊酸钠是唯一被广泛使用的抗癫痫注射液，帮助了众多患者。近年来，丙戊酸钠说明书上增加了肝毒性、致畸性、急性胰腺炎等黑框警告，临床亟需新机制及更安全的药品补充。</a:t>
            </a:r>
            <a:endParaRPr lang="zh-CN" altLang="en-US" sz="1600">
              <a:latin typeface="微软雅黑" panose="020B0503020204020204" charset="-122"/>
              <a:ea typeface="微软雅黑" panose="020B0503020204020204" charset="-122"/>
              <a:cs typeface="微软雅黑" panose="020B0503020204020204" charset="-122"/>
              <a:sym typeface="+mn-ea"/>
            </a:endParaRPr>
          </a:p>
          <a:p>
            <a:pPr algn="l">
              <a:lnSpc>
                <a:spcPct val="110000"/>
              </a:lnSpc>
              <a:buClrTx/>
              <a:buSzTx/>
              <a:buFontTx/>
            </a:pPr>
            <a:r>
              <a:rPr lang="zh-CN" sz="1800" b="1" dirty="0">
                <a:sym typeface="+mn-ea"/>
              </a:rPr>
              <a:t>临床管理难度及其他相关情况</a:t>
            </a:r>
            <a:endParaRPr lang="zh-CN" sz="1800" b="1" dirty="0">
              <a:sym typeface="+mn-ea"/>
            </a:endParaRPr>
          </a:p>
          <a:p>
            <a:pPr indent="355600" algn="just">
              <a:lnSpc>
                <a:spcPct val="150000"/>
              </a:lnSpc>
              <a:buClrTx/>
              <a:buSzTx/>
              <a:buFontTx/>
              <a:buNone/>
            </a:pPr>
            <a:r>
              <a:rPr lang="zh-CN" altLang="en-US" sz="1600">
                <a:latin typeface="微软雅黑" panose="020B0503020204020204" charset="-122"/>
                <a:ea typeface="微软雅黑" panose="020B0503020204020204" charset="-122"/>
                <a:cs typeface="微软雅黑" panose="020B0503020204020204" charset="-122"/>
                <a:sym typeface="+mn-ea"/>
              </a:rPr>
              <a:t>临床管理难度：本品说明书适应症明确，经办审核难度较小，潜在超说明书用药可能性也较小；</a:t>
            </a:r>
            <a:endParaRPr lang="zh-CN" altLang="en-US" sz="1600">
              <a:latin typeface="微软雅黑" panose="020B0503020204020204" charset="-122"/>
              <a:ea typeface="微软雅黑" panose="020B0503020204020204" charset="-122"/>
              <a:cs typeface="微软雅黑" panose="020B0503020204020204" charset="-122"/>
              <a:sym typeface="+mn-ea"/>
            </a:endParaRPr>
          </a:p>
          <a:p>
            <a:pPr indent="355600" algn="just">
              <a:lnSpc>
                <a:spcPct val="150000"/>
              </a:lnSpc>
              <a:buClrTx/>
              <a:buSzTx/>
              <a:buFontTx/>
              <a:buNone/>
            </a:pPr>
            <a:r>
              <a:rPr lang="zh-CN" altLang="en-US" sz="1600">
                <a:latin typeface="微软雅黑" panose="020B0503020204020204" charset="-122"/>
                <a:ea typeface="微软雅黑" panose="020B0503020204020204" charset="-122"/>
                <a:cs typeface="微软雅黑" panose="020B0503020204020204" charset="-122"/>
                <a:sym typeface="+mn-ea"/>
              </a:rPr>
              <a:t>其他相关情况：左乙拉西坦氯化钠注射液</a:t>
            </a:r>
            <a:r>
              <a:rPr lang="zh-CN" altLang="en-US" sz="1600">
                <a:latin typeface="微软雅黑" panose="020B0503020204020204" charset="-122"/>
                <a:ea typeface="微软雅黑" panose="020B0503020204020204" charset="-122"/>
                <a:cs typeface="微软雅黑" panose="020B0503020204020204" charset="-122"/>
                <a:sym typeface="+mn-ea"/>
              </a:rPr>
              <a:t>每天2次给药，</a:t>
            </a:r>
            <a:r>
              <a:rPr lang="zh-CN" altLang="en-US" sz="1600">
                <a:latin typeface="微软雅黑" panose="020B0503020204020204" charset="-122"/>
                <a:ea typeface="微软雅黑" panose="020B0503020204020204" charset="-122"/>
                <a:cs typeface="微软雅黑" panose="020B0503020204020204" charset="-122"/>
                <a:sym typeface="+mn-ea"/>
              </a:rPr>
              <a:t>使用更加便捷，无需</a:t>
            </a:r>
            <a:r>
              <a:rPr lang="zh-CN" altLang="en-US" sz="1600">
                <a:latin typeface="微软雅黑" panose="020B0503020204020204" charset="-122"/>
                <a:ea typeface="微软雅黑" panose="020B0503020204020204" charset="-122"/>
                <a:cs typeface="微软雅黑" panose="020B0503020204020204" charset="-122"/>
                <a:sym typeface="+mn-ea"/>
              </a:rPr>
              <a:t>血药浓度及肝功能监测</a:t>
            </a:r>
            <a:r>
              <a:rPr lang="zh-CN" altLang="en-US" sz="1600">
                <a:latin typeface="微软雅黑" panose="020B0503020204020204" charset="-122"/>
                <a:ea typeface="微软雅黑" panose="020B0503020204020204" charset="-122"/>
                <a:cs typeface="微软雅黑" panose="020B0503020204020204" charset="-122"/>
                <a:sym typeface="+mn-ea"/>
              </a:rPr>
              <a:t>，减少管理难度，提高患者依从性，而注射用丙戊酸钠需要24小时持续给药，或者一天4次给药。而注射用丙戊酸钠要求监测血药浓度及肝功能，增加了临床管理难度。</a:t>
            </a:r>
            <a:endParaRPr lang="zh-CN" altLang="en-US" sz="1600">
              <a:latin typeface="微软雅黑" panose="020B0503020204020204" charset="-122"/>
              <a:ea typeface="微软雅黑" panose="020B0503020204020204" charset="-122"/>
              <a:cs typeface="微软雅黑" panose="020B0503020204020204" charset="-122"/>
              <a:sym typeface="+mn-ea"/>
            </a:endParaRPr>
          </a:p>
        </p:txBody>
      </p:sp>
      <p:grpSp>
        <p:nvGrpSpPr>
          <p:cNvPr id="16" name="组合 15"/>
          <p:cNvGrpSpPr/>
          <p:nvPr/>
        </p:nvGrpSpPr>
        <p:grpSpPr>
          <a:xfrm>
            <a:off x="1097915" y="3439160"/>
            <a:ext cx="2509520" cy="932180"/>
            <a:chOff x="2175" y="5416"/>
            <a:chExt cx="3952" cy="1468"/>
          </a:xfrm>
        </p:grpSpPr>
        <p:sp>
          <p:nvSpPr>
            <p:cNvPr id="8" name="文本框 7"/>
            <p:cNvSpPr txBox="1"/>
            <p:nvPr/>
          </p:nvSpPr>
          <p:spPr>
            <a:xfrm>
              <a:off x="2927" y="5416"/>
              <a:ext cx="2448" cy="1016"/>
            </a:xfrm>
            <a:prstGeom prst="rect">
              <a:avLst/>
            </a:prstGeom>
            <a:noFill/>
          </p:spPr>
          <p:txBody>
            <a:bodyPr wrap="none" rtlCol="0">
              <a:spAutoFit/>
            </a:bodyPr>
            <a:lstStyle/>
            <a:p>
              <a:pPr algn="ctr"/>
              <a:r>
                <a:rPr lang="zh-CN" altLang="en-US" sz="3600" b="1">
                  <a:solidFill>
                    <a:schemeClr val="accent5"/>
                  </a:solidFill>
                </a:rPr>
                <a:t>公平性</a:t>
              </a:r>
              <a:endParaRPr lang="zh-CN" altLang="en-US" sz="3600" b="1">
                <a:solidFill>
                  <a:schemeClr val="accent5"/>
                </a:solidFill>
              </a:endParaRPr>
            </a:p>
          </p:txBody>
        </p:sp>
        <p:cxnSp>
          <p:nvCxnSpPr>
            <p:cNvPr id="15" name="直接连接符 14"/>
            <p:cNvCxnSpPr/>
            <p:nvPr/>
          </p:nvCxnSpPr>
          <p:spPr>
            <a:xfrm>
              <a:off x="2175" y="6884"/>
              <a:ext cx="3952" cy="0"/>
            </a:xfrm>
            <a:prstGeom prst="line">
              <a:avLst/>
            </a:prstGeom>
            <a:ln>
              <a:solidFill>
                <a:srgbClr val="4472C4"/>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UNIT_TABLE_BEAUTIFY" val="smartTable{0b1293bb-d5d3-47b7-80b8-95a277ef8414}"/>
  <p:tag name="TABLE_RECT" val="17*304.713*926*184.6"/>
  <p:tag name="TABLE_EMPHASIZE_COLOR" val="9410695"/>
  <p:tag name="TABLE_ONEKEY_SKIN_IDX" val="0"/>
  <p:tag name="TABLE_SKINIDX" val="1"/>
  <p:tag name="TABLE_COLORIDX" val="6"/>
  <p:tag name="TABLE_ENDDRAG_ORIGIN_RECT" val="893*208"/>
  <p:tag name="TABLE_ENDDRAG_RECT" val="28*257*893*208"/>
  <p:tag name="TABLE_COLOR_RGB" val="0x000000*0xFFFFFF*0x212121*0xFFFFFF*0x8F9887*0xB5BE87*0xB8BACF*0xB7C8D2*0xC3AFB0*0xEFB2C1"/>
  <p:tag name="KSO_WM_BEAUTIFY_FLAG" val=""/>
</p:tagLst>
</file>

<file path=ppt/tags/tag5.xml><?xml version="1.0" encoding="utf-8"?>
<p:tagLst xmlns:p="http://schemas.openxmlformats.org/presentationml/2006/main">
  <p:tag name="COMMONDATA" val="eyJoZGlkIjoiNWY0MWQ2YTY4NDA1NmRlNTFmZTYwYzBkNWM3OWMwOTQifQ=="/>
  <p:tag name="KSO_WPP_MARK_KEY" val="a16500c9-5c46-4687-a345-6bd47e33a926"/>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2115</Words>
  <Application>WPS 演示</Application>
  <PresentationFormat>宽屏</PresentationFormat>
  <Paragraphs>127</Paragraphs>
  <Slides>8</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Arial</vt:lpstr>
      <vt:lpstr>宋体</vt:lpstr>
      <vt:lpstr>Wingdings</vt:lpstr>
      <vt:lpstr>微软雅黑</vt:lpstr>
      <vt:lpstr>Wingdings</vt:lpstr>
      <vt:lpstr>Calibri</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DAS</cp:lastModifiedBy>
  <cp:revision>72</cp:revision>
  <dcterms:created xsi:type="dcterms:W3CDTF">2022-06-22T01:39:00Z</dcterms:created>
  <dcterms:modified xsi:type="dcterms:W3CDTF">2023-07-14T03:03:06Z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E44B357AC89D4782B5BE83BA8D8439D4</vt:lpwstr>
  </property>
  <property fmtid="{D5CDD505-2E9C-101B-9397-08002B2CF9AE}" pid="3" name="KSOProductBuildVer">
    <vt:lpwstr>2052-11.1.0.14309</vt:lpwstr>
  </property>
</Properties>
</file>