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4"/>
  </p:sldMasterIdLst>
  <p:notesMasterIdLst>
    <p:notesMasterId r:id="rId15"/>
  </p:notesMasterIdLst>
  <p:handoutMasterIdLst>
    <p:handoutMasterId r:id="rId16"/>
  </p:handoutMasterIdLst>
  <p:sldIdLst>
    <p:sldId id="2147471798" r:id="rId5"/>
    <p:sldId id="2147471807" r:id="rId6"/>
    <p:sldId id="2147471808" r:id="rId7"/>
    <p:sldId id="2147471775" r:id="rId8"/>
    <p:sldId id="2147471789" r:id="rId9"/>
    <p:sldId id="2147471795" r:id="rId10"/>
    <p:sldId id="2147471796" r:id="rId11"/>
    <p:sldId id="2147471792" r:id="rId12"/>
    <p:sldId id="2147471793" r:id="rId13"/>
    <p:sldId id="2147471781" r:id="rId14"/>
  </p:sldIdLst>
  <p:sldSz cx="12188825" cy="6858000"/>
  <p:notesSz cx="6797675" cy="9928225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5" pos="279">
          <p15:clr>
            <a:srgbClr val="A4A3A4"/>
          </p15:clr>
        </p15:guide>
        <p15:guide id="6" pos="7406">
          <p15:clr>
            <a:srgbClr val="A4A3A4"/>
          </p15:clr>
        </p15:guide>
        <p15:guide id="7" orient="horz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0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8C8FFC-673E-C9A2-40C1-422CE32A8E7E}" name="Luan, Luan" initials="LL" userId="S::LUANL01@pfizer.com::15677768-b2fb-4bcf-a437-8ff04a210d4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BB"/>
    <a:srgbClr val="66BFFF"/>
    <a:srgbClr val="0000C9"/>
    <a:srgbClr val="F9E7EC"/>
    <a:srgbClr val="CCEAFF"/>
    <a:srgbClr val="00004E"/>
    <a:srgbClr val="000484"/>
    <a:srgbClr val="003FE2"/>
    <a:srgbClr val="E6F4FF"/>
    <a:srgbClr val="A4D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2" autoAdjust="0"/>
    <p:restoredTop sz="97736" autoAdjust="0"/>
  </p:normalViewPr>
  <p:slideViewPr>
    <p:cSldViewPr snapToGrid="0" snapToObjects="1">
      <p:cViewPr varScale="1">
        <p:scale>
          <a:sx n="75" d="100"/>
          <a:sy n="75" d="100"/>
        </p:scale>
        <p:origin x="76" y="100"/>
      </p:cViewPr>
      <p:guideLst>
        <p:guide pos="3840"/>
        <p:guide pos="279"/>
        <p:guide pos="7406"/>
        <p:guide orient="horz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3168" y="62"/>
      </p:cViewPr>
      <p:guideLst>
        <p:guide orient="horz" pos="3070"/>
        <p:guide pos="2141"/>
        <p:guide orient="horz" pos="31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, Si Han" userId="2a6f0234-6ccd-492d-bc39-353ab3e0b23c" providerId="ADAL" clId="{0896F8F2-1F57-469F-BF8F-6BB602015E36}"/>
    <pc:docChg chg="delSld modSld">
      <pc:chgData name="Li, Si Han" userId="2a6f0234-6ccd-492d-bc39-353ab3e0b23c" providerId="ADAL" clId="{0896F8F2-1F57-469F-BF8F-6BB602015E36}" dt="2023-07-14T02:50:48.083" v="8" actId="47"/>
      <pc:docMkLst>
        <pc:docMk/>
      </pc:docMkLst>
      <pc:sldChg chg="del">
        <pc:chgData name="Li, Si Han" userId="2a6f0234-6ccd-492d-bc39-353ab3e0b23c" providerId="ADAL" clId="{0896F8F2-1F57-469F-BF8F-6BB602015E36}" dt="2023-07-14T02:50:48.083" v="8" actId="47"/>
        <pc:sldMkLst>
          <pc:docMk/>
          <pc:sldMk cId="852483192" sldId="2147471797"/>
        </pc:sldMkLst>
      </pc:sldChg>
      <pc:sldChg chg="modSp mod">
        <pc:chgData name="Li, Si Han" userId="2a6f0234-6ccd-492d-bc39-353ab3e0b23c" providerId="ADAL" clId="{0896F8F2-1F57-469F-BF8F-6BB602015E36}" dt="2023-07-14T02:50:42.804" v="7" actId="20577"/>
        <pc:sldMkLst>
          <pc:docMk/>
          <pc:sldMk cId="3952299150" sldId="2147471798"/>
        </pc:sldMkLst>
        <pc:spChg chg="mod">
          <ac:chgData name="Li, Si Han" userId="2a6f0234-6ccd-492d-bc39-353ab3e0b23c" providerId="ADAL" clId="{0896F8F2-1F57-469F-BF8F-6BB602015E36}" dt="2023-07-14T02:50:42.804" v="7" actId="20577"/>
          <ac:spMkLst>
            <pc:docMk/>
            <pc:sldMk cId="3952299150" sldId="2147471798"/>
            <ac:spMk id="18" creationId="{726810E9-CD64-B1DD-2F71-567817EC21F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F71-457C-A845-2658A7696F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0.29399999999999998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0B-4D55-98E3-5AD7DC1CCE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0.80700000000000005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0B-4D55-98E3-5AD7DC1CCE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8410655"/>
        <c:axId val="358392767"/>
      </c:barChart>
      <c:catAx>
        <c:axId val="3584106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8392767"/>
        <c:crosses val="autoZero"/>
        <c:auto val="1"/>
        <c:lblAlgn val="ctr"/>
        <c:lblOffset val="100"/>
        <c:noMultiLvlLbl val="0"/>
      </c:catAx>
      <c:valAx>
        <c:axId val="358392767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58410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0.28100000000000003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DF-46B2-9B89-0D104D8D12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0.78400000000000003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DF-46B2-9B89-0D104D8D1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8410655"/>
        <c:axId val="358392767"/>
      </c:barChart>
      <c:catAx>
        <c:axId val="3584106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8392767"/>
        <c:crosses val="autoZero"/>
        <c:auto val="1"/>
        <c:lblAlgn val="ctr"/>
        <c:lblOffset val="100"/>
        <c:noMultiLvlLbl val="0"/>
      </c:catAx>
      <c:valAx>
        <c:axId val="358392767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58410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2972113805045328E-3"/>
                  <c:y val="0.169607628835513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2C-4369-9749-A593F33BFC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2C-4369-9749-A593F33BFC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2A92ECE-C543-49ED-B7FA-AB3004C272E0}" type="VALUE">
                      <a:rPr lang="en-US" altLang="zh-CN" sz="1200"/>
                      <a:pPr/>
                      <a:t>[值]</a:t>
                    </a:fld>
                    <a:endParaRPr lang="zh-CN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30835198559923"/>
                      <c:h val="0.237361291401929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E1D-4273-B0D0-B7864A00A4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0.42699999999999999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2C-4369-9749-A593F33BF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8410655"/>
        <c:axId val="358392767"/>
      </c:barChart>
      <c:catAx>
        <c:axId val="3584106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8392767"/>
        <c:crosses val="autoZero"/>
        <c:auto val="1"/>
        <c:lblAlgn val="ctr"/>
        <c:lblOffset val="100"/>
        <c:noMultiLvlLbl val="0"/>
      </c:catAx>
      <c:valAx>
        <c:axId val="358392767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58410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0_ 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62-4EB5-A7A3-94FE2D4DBF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2A92ECE-C543-49ED-B7FA-AB3004C272E0}" type="VALUE">
                      <a:rPr lang="en-US" altLang="zh-CN" sz="1400"/>
                      <a:pPr/>
                      <a:t>[值]</a:t>
                    </a:fld>
                    <a:endParaRPr lang="zh-CN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30835198559923"/>
                      <c:h val="0.237361291401929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462-4EB5-A7A3-94FE2D4DBF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0.0_ </c:formatCode>
                <c:ptCount val="1"/>
                <c:pt idx="0">
                  <c:v>19.2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62-4EB5-A7A3-94FE2D4DB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overlap val="-100"/>
        <c:axId val="358410655"/>
        <c:axId val="358392767"/>
      </c:barChart>
      <c:catAx>
        <c:axId val="3584106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8392767"/>
        <c:crosses val="autoZero"/>
        <c:auto val="1"/>
        <c:lblAlgn val="ctr"/>
        <c:lblOffset val="100"/>
        <c:noMultiLvlLbl val="0"/>
      </c:catAx>
      <c:valAx>
        <c:axId val="358392767"/>
        <c:scaling>
          <c:orientation val="minMax"/>
        </c:scaling>
        <c:delete val="1"/>
        <c:axPos val="l"/>
        <c:numFmt formatCode="0_ " sourceLinked="1"/>
        <c:majorTickMark val="none"/>
        <c:minorTickMark val="none"/>
        <c:tickLblPos val="nextTo"/>
        <c:crossAx val="358410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D53B4-B4FE-442B-BCF3-9023F49641CC}" type="datetimeFigureOut">
              <a:rPr lang="en-US" sz="1050" smtClean="0"/>
              <a:t>7/14/2023</a:t>
            </a:fld>
            <a:endParaRPr lang="en-US" sz="10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3EEC0-60C9-482C-B113-4433E60F7642}" type="slidenum">
              <a:rPr lang="en-US" sz="1050" smtClean="0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2625604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349250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9627032"/>
            <a:ext cx="6796102" cy="299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5F8523C-8729-40F0-9536-D6C4CA3AD2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679768" y="3919580"/>
            <a:ext cx="5438140" cy="55846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842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4625" indent="-174625" algn="l" defTabSz="914400" rtl="0" eaLnBrk="1" latinLnBrk="0" hangingPunct="1">
      <a:lnSpc>
        <a:spcPct val="90000"/>
      </a:lnSpc>
      <a:spcBef>
        <a:spcPts val="1200"/>
      </a:spcBef>
      <a:buClrTx/>
      <a:buSzPct val="100000"/>
      <a:buFont typeface="Arial" panose="020B0604020202020204" pitchFamily="34" charset="0"/>
      <a:buChar char="•"/>
      <a:tabLst/>
      <a:defRPr lang="en-US" sz="1200" kern="1200" dirty="0" smtClean="0">
        <a:solidFill>
          <a:schemeClr val="tx1"/>
        </a:solidFill>
        <a:effectLst/>
        <a:latin typeface="+mn-lt"/>
        <a:ea typeface="+mn-ea"/>
        <a:cs typeface="+mn-cs"/>
      </a:defRPr>
    </a:lvl1pPr>
    <a:lvl2pPr marL="339725" indent="-114300" algn="l" defTabSz="914400" rtl="0" eaLnBrk="1" latinLnBrk="0" hangingPunct="1">
      <a:lnSpc>
        <a:spcPct val="90000"/>
      </a:lnSpc>
      <a:spcBef>
        <a:spcPts val="600"/>
      </a:spcBef>
      <a:buClrTx/>
      <a:buFont typeface="Arial" panose="020B0604020202020204" pitchFamily="34" charset="0"/>
      <a:buChar char="•"/>
      <a:defRPr lang="en-US" sz="1100" kern="1200" dirty="0" smtClean="0">
        <a:solidFill>
          <a:schemeClr val="tx1"/>
        </a:solidFill>
        <a:effectLst/>
        <a:latin typeface="+mn-lt"/>
        <a:ea typeface="+mn-ea"/>
        <a:cs typeface="+mn-cs"/>
      </a:defRPr>
    </a:lvl2pPr>
    <a:lvl3pPr marL="517525" indent="-119063" algn="l" defTabSz="914400" rtl="0" eaLnBrk="1" latinLnBrk="0" hangingPunct="1">
      <a:lnSpc>
        <a:spcPct val="90000"/>
      </a:lnSpc>
      <a:spcBef>
        <a:spcPts val="300"/>
      </a:spcBef>
      <a:buClrTx/>
      <a:buFont typeface="Arial" panose="020B0604020202020204" pitchFamily="34" charset="0"/>
      <a:buChar char="•"/>
      <a:defRPr lang="en-US" sz="1000" kern="1200" dirty="0" smtClean="0">
        <a:solidFill>
          <a:schemeClr val="tx1"/>
        </a:solidFill>
        <a:effectLst/>
        <a:latin typeface="+mn-lt"/>
        <a:ea typeface="+mn-ea"/>
        <a:cs typeface="+mn-cs"/>
      </a:defRPr>
    </a:lvl3pPr>
    <a:lvl4pPr marL="682625" indent="-114300" algn="l" defTabSz="914400" rtl="0" eaLnBrk="1" latinLnBrk="0" hangingPunct="1">
      <a:lnSpc>
        <a:spcPct val="90000"/>
      </a:lnSpc>
      <a:spcBef>
        <a:spcPts val="200"/>
      </a:spcBef>
      <a:buClrTx/>
      <a:buFont typeface="Arial" panose="020B0604020202020204" pitchFamily="34" charset="0"/>
      <a:buChar char="•"/>
      <a:defRPr lang="en-US" sz="900" kern="1200" dirty="0" smtClean="0">
        <a:solidFill>
          <a:schemeClr val="tx1"/>
        </a:solidFill>
        <a:effectLst/>
        <a:latin typeface="+mn-lt"/>
        <a:ea typeface="+mn-ea"/>
        <a:cs typeface="+mn-cs"/>
      </a:defRPr>
    </a:lvl4pPr>
    <a:lvl5pPr marL="860425" indent="-114300" algn="l" defTabSz="914400" rtl="0" eaLnBrk="1" latinLnBrk="0" hangingPunct="1">
      <a:lnSpc>
        <a:spcPct val="90000"/>
      </a:lnSpc>
      <a:spcBef>
        <a:spcPts val="100"/>
      </a:spcBef>
      <a:buClrTx/>
      <a:buSzPct val="100000"/>
      <a:buFont typeface="Arial" panose="020B0604020202020204" pitchFamily="34" charset="0"/>
      <a:buChar char="•"/>
      <a:defRPr lang="en-US" sz="800" kern="1200" dirty="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Relationship Id="rId4" Type="http://schemas.openxmlformats.org/officeDocument/2006/relationships/image" Target="../media/image2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384FC66A-6C9E-44C7-93BB-51CB900D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r="296"/>
          <a:stretch/>
        </p:blipFill>
        <p:spPr bwMode="gray">
          <a:xfrm>
            <a:off x="3624659" y="-5670"/>
            <a:ext cx="8564166" cy="6221818"/>
          </a:xfrm>
          <a:prstGeom prst="rect">
            <a:avLst/>
          </a:prstGeom>
        </p:spPr>
      </p:pic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48056" y="923544"/>
            <a:ext cx="4233672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056" y="3849624"/>
            <a:ext cx="4233672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056" y="4974336"/>
            <a:ext cx="4233672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798" y="591197"/>
            <a:ext cx="587631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0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027D8D3E-3E1B-44CE-9DB9-C5AB88279BC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图片 18" descr="图片包含 游戏机, 物体, 钟表, 灯光&#10;&#10;描述已自动生成">
            <a:extLst>
              <a:ext uri="{FF2B5EF4-FFF2-40B4-BE49-F238E27FC236}">
                <a16:creationId xmlns:a16="http://schemas.microsoft.com/office/drawing/2014/main" id="{20F08F02-88C3-42E3-9B23-FE6470AA979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15810" y="6429257"/>
            <a:ext cx="606120" cy="3909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208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64FB57-BAFB-4669-B9D9-AAA93D307B4A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056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80B37F4-BA1F-4599-9BF4-169E2382E79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055" y="391363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207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A8F3BDE-5536-412E-9331-650A7E2E8AB3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056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466D6BA-4968-4105-B0D7-E7BD687A80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055" y="391402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70E3D72-4322-4600-80EE-32F1EA906711}"/>
              </a:ext>
            </a:extLst>
          </p:cNvPr>
          <p:cNvSpPr>
            <a:spLocks noGrp="1"/>
          </p:cNvSpPr>
          <p:nvPr>
            <p:ph idx="22"/>
          </p:nvPr>
        </p:nvSpPr>
        <p:spPr bwMode="gray">
          <a:xfrm>
            <a:off x="6262957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FA8F5A1-9096-48CF-8981-DA7C92908D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262957" y="391402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995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/>
            </a:lvl1pPr>
            <a:lvl2pPr marL="461963" indent="-233363">
              <a:defRPr sz="3200"/>
            </a:lvl2pPr>
            <a:lvl3pPr marL="738188" indent="-225425">
              <a:defRPr sz="2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1706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ld Statement Blue">
    <p:bg>
      <p:bgPr>
        <a:solidFill>
          <a:srgbClr val="00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8055" y="1801368"/>
            <a:ext cx="11292840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>
                <a:solidFill>
                  <a:schemeClr val="bg1"/>
                </a:solidFill>
              </a:defRPr>
            </a:lvl1pPr>
            <a:lvl2pPr marL="461963" indent="-233363">
              <a:defRPr sz="3200">
                <a:solidFill>
                  <a:schemeClr val="bg1"/>
                </a:solidFill>
              </a:defRPr>
            </a:lvl2pPr>
            <a:lvl3pPr marL="738188" indent="-225425"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F9877C-A82F-4B6B-BD9C-066CF647CE7A}"/>
              </a:ext>
            </a:extLst>
          </p:cNvPr>
          <p:cNvGrpSpPr/>
          <p:nvPr userDrawn="1"/>
        </p:nvGrpSpPr>
        <p:grpSpPr bwMode="black">
          <a:xfrm>
            <a:off x="446798" y="326296"/>
            <a:ext cx="587631" cy="45600"/>
            <a:chOff x="616542" y="591197"/>
            <a:chExt cx="587631" cy="45600"/>
          </a:xfrm>
          <a:solidFill>
            <a:schemeClr val="bg1"/>
          </a:solidFill>
        </p:grpSpPr>
        <p:sp>
          <p:nvSpPr>
            <p:cNvPr id="6" name="Google Shape;17;p2">
              <a:extLst>
                <a:ext uri="{FF2B5EF4-FFF2-40B4-BE49-F238E27FC236}">
                  <a16:creationId xmlns:a16="http://schemas.microsoft.com/office/drawing/2014/main" id="{E37A9FAD-22CF-483D-BFEE-A660FD0A10AC}"/>
                </a:ext>
              </a:extLst>
            </p:cNvPr>
            <p:cNvSpPr/>
            <p:nvPr userDrawn="1"/>
          </p:nvSpPr>
          <p:spPr bwMode="black">
            <a:xfrm>
              <a:off x="616542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7" name="Google Shape;18;p2">
              <a:extLst>
                <a:ext uri="{FF2B5EF4-FFF2-40B4-BE49-F238E27FC236}">
                  <a16:creationId xmlns:a16="http://schemas.microsoft.com/office/drawing/2014/main" id="{03F89CAE-CCC7-471C-BADA-2585024AD7C1}"/>
                </a:ext>
              </a:extLst>
            </p:cNvPr>
            <p:cNvSpPr/>
            <p:nvPr userDrawn="1"/>
          </p:nvSpPr>
          <p:spPr bwMode="black">
            <a:xfrm>
              <a:off x="910250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04B2BB-C8F1-419C-B295-DA30917AB8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00AEBF66-5FB7-44F3-9514-9E7517B063CF}"/>
              </a:ext>
            </a:extLst>
          </p:cNvPr>
          <p:cNvSpPr txBox="1"/>
          <p:nvPr userDrawn="1"/>
        </p:nvSpPr>
        <p:spPr bwMode="auto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chemeClr val="bg1"/>
                </a:solidFill>
              </a:rPr>
              <a:t>Confidential</a:t>
            </a:r>
            <a:endParaRPr sz="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A1B51F1-2438-4BA2-9050-3712AC9928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invGray">
          <a:xfrm>
            <a:off x="446798" y="6343569"/>
            <a:ext cx="556276" cy="374904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CF28935-A22C-46B0-A36A-0299D5B327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69941" y="6303596"/>
            <a:ext cx="4572000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1" dirty="0">
                <a:solidFill>
                  <a:schemeClr val="bg1"/>
                </a:solidFill>
              </a:rPr>
              <a:t>Business Group</a:t>
            </a:r>
            <a:r>
              <a:rPr lang="en-US" sz="800" b="0" dirty="0">
                <a:solidFill>
                  <a:schemeClr val="bg1"/>
                </a:solidFill>
              </a:rPr>
              <a:t>  Business Subgroup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257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48056" y="923544"/>
            <a:ext cx="4233672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056" y="3849624"/>
            <a:ext cx="4233672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056" y="4974336"/>
            <a:ext cx="4233672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798" y="591197"/>
            <a:ext cx="587631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0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56" name="Google Shape;52;p7">
            <a:extLst>
              <a:ext uri="{FF2B5EF4-FFF2-40B4-BE49-F238E27FC236}">
                <a16:creationId xmlns:a16="http://schemas.microsoft.com/office/drawing/2014/main" id="{AFCE843F-1B48-4C3C-93F6-0D539F7C7FBC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pic>
        <p:nvPicPr>
          <p:cNvPr id="58" name="Google Shape;53;p7">
            <a:extLst>
              <a:ext uri="{FF2B5EF4-FFF2-40B4-BE49-F238E27FC236}">
                <a16:creationId xmlns:a16="http://schemas.microsoft.com/office/drawing/2014/main" id="{CB49B02A-070A-482A-AACD-303DFF77F18F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92219F77-A253-4F0D-B94E-C1245A053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" r="296"/>
          <a:stretch/>
        </p:blipFill>
        <p:spPr bwMode="gray">
          <a:xfrm>
            <a:off x="3624659" y="-5670"/>
            <a:ext cx="8564166" cy="6221818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AE9DC57F-4075-4E93-8D81-FAB69FF4B186}"/>
              </a:ext>
            </a:extLst>
          </p:cNvPr>
          <p:cNvSpPr/>
          <p:nvPr userDrawn="1"/>
        </p:nvSpPr>
        <p:spPr bwMode="gray">
          <a:xfrm>
            <a:off x="1520825" y="6419088"/>
            <a:ext cx="2176272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b="1" dirty="0">
                <a:solidFill>
                  <a:schemeClr val="accent1"/>
                </a:solidFill>
                <a:latin typeface="+mj-lt"/>
              </a:rPr>
              <a:t>辉瑞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1514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056" y="4215384"/>
            <a:ext cx="4233672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056" y="2560320"/>
            <a:ext cx="4233672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0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4845736-D04A-403B-91D8-1E0D2B06470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216" y="6303596"/>
            <a:ext cx="4142232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 dirty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AE9B8564-33AD-43D9-8814-CBF6E6E5C3F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0695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FE4E73C-C3EC-4AA0-9519-A785F873B1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-1"/>
            <a:ext cx="12188825" cy="6216151"/>
          </a:xfrm>
          <a:prstGeom prst="rect">
            <a:avLst/>
          </a:prstGeom>
        </p:spPr>
      </p:pic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0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E18A9D45-37BB-490B-9359-46E4D1C1F80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6798" y="484632"/>
            <a:ext cx="4938934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7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8" name="Group 11">
            <a:extLst>
              <a:ext uri="{FF2B5EF4-FFF2-40B4-BE49-F238E27FC236}">
                <a16:creationId xmlns:a16="http://schemas.microsoft.com/office/drawing/2014/main" id="{5F8721BE-DAD7-40DC-85E4-148A1F178BFF}"/>
              </a:ext>
            </a:extLst>
          </p:cNvPr>
          <p:cNvGrpSpPr/>
          <p:nvPr userDrawn="1"/>
        </p:nvGrpSpPr>
        <p:grpSpPr bwMode="gray">
          <a:xfrm>
            <a:off x="446798" y="326296"/>
            <a:ext cx="587631" cy="45600"/>
            <a:chOff x="616542" y="591197"/>
            <a:chExt cx="587631" cy="45600"/>
          </a:xfrm>
        </p:grpSpPr>
        <p:sp>
          <p:nvSpPr>
            <p:cNvPr id="19" name="Google Shape;17;p2">
              <a:extLst>
                <a:ext uri="{FF2B5EF4-FFF2-40B4-BE49-F238E27FC236}">
                  <a16:creationId xmlns:a16="http://schemas.microsoft.com/office/drawing/2014/main" id="{5EE065C3-33C2-4626-AFCB-9D36C7739416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20" name="Google Shape;18;p2">
              <a:extLst>
                <a:ext uri="{FF2B5EF4-FFF2-40B4-BE49-F238E27FC236}">
                  <a16:creationId xmlns:a16="http://schemas.microsoft.com/office/drawing/2014/main" id="{3C141512-0CEC-4928-A789-9B9D36B87E5A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BFEB7F0-72DC-4ACD-8FDF-67771388EB0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216" y="6303596"/>
            <a:ext cx="4142232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 dirty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22" name="Google Shape;53;p7">
            <a:extLst>
              <a:ext uri="{FF2B5EF4-FFF2-40B4-BE49-F238E27FC236}">
                <a16:creationId xmlns:a16="http://schemas.microsoft.com/office/drawing/2014/main" id="{C663231A-A4C5-4889-8A00-F3EF3B8D4900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4002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4">
            <a:extLst>
              <a:ext uri="{FF2B5EF4-FFF2-40B4-BE49-F238E27FC236}">
                <a16:creationId xmlns:a16="http://schemas.microsoft.com/office/drawing/2014/main" id="{0D3C5000-B4B9-4D7C-B9EB-DF2F093887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0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2FB9EC16-F949-4757-81F4-F7673BDD2725}"/>
              </a:ext>
            </a:extLst>
          </p:cNvPr>
          <p:cNvGrpSpPr/>
          <p:nvPr userDrawn="1"/>
        </p:nvGrpSpPr>
        <p:grpSpPr bwMode="gray">
          <a:xfrm>
            <a:off x="446798" y="326296"/>
            <a:ext cx="587631" cy="45600"/>
            <a:chOff x="616542" y="591197"/>
            <a:chExt cx="587631" cy="45600"/>
          </a:xfrm>
        </p:grpSpPr>
        <p:sp>
          <p:nvSpPr>
            <p:cNvPr id="18" name="Google Shape;17;p2">
              <a:extLst>
                <a:ext uri="{FF2B5EF4-FFF2-40B4-BE49-F238E27FC236}">
                  <a16:creationId xmlns:a16="http://schemas.microsoft.com/office/drawing/2014/main" id="{49345AC5-571B-4796-BFE3-E479B91F48FD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19" name="Google Shape;18;p2">
              <a:extLst>
                <a:ext uri="{FF2B5EF4-FFF2-40B4-BE49-F238E27FC236}">
                  <a16:creationId xmlns:a16="http://schemas.microsoft.com/office/drawing/2014/main" id="{95374C36-BBC6-4967-81E5-19D1823ADE38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0C4350B1-09D8-498F-A5AF-D57FD4C2AFC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6798" y="484632"/>
            <a:ext cx="4938934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7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29D79838-3804-4312-A137-A3404BDCD9D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216" y="6303596"/>
            <a:ext cx="4142232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 dirty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22" name="Google Shape;53;p7">
            <a:extLst>
              <a:ext uri="{FF2B5EF4-FFF2-40B4-BE49-F238E27FC236}">
                <a16:creationId xmlns:a16="http://schemas.microsoft.com/office/drawing/2014/main" id="{4FD8F08B-B79C-467C-A11A-DF2D48B8928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5886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056" y="4215384"/>
            <a:ext cx="4233672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056" y="2560320"/>
            <a:ext cx="4233672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0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pic>
        <p:nvPicPr>
          <p:cNvPr id="19" name="Google Shape;53;p7">
            <a:extLst>
              <a:ext uri="{FF2B5EF4-FFF2-40B4-BE49-F238E27FC236}">
                <a16:creationId xmlns:a16="http://schemas.microsoft.com/office/drawing/2014/main" id="{BE63A6E2-6A45-48C5-AAB5-635C131502E0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73288A9-E236-4EC3-9C85-F698E18DFB6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216" y="6303596"/>
            <a:ext cx="4142232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 dirty="0">
                <a:solidFill>
                  <a:srgbClr val="0000C9"/>
                </a:solidFill>
              </a:rPr>
              <a:t>Breakthroughs that change patients’ lives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4639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1DA6166-8AF5-4581-B6D7-C9E852115FAC}"/>
              </a:ext>
            </a:extLst>
          </p:cNvPr>
          <p:cNvSpPr/>
          <p:nvPr userDrawn="1"/>
        </p:nvSpPr>
        <p:spPr bwMode="gray">
          <a:xfrm>
            <a:off x="1600200" y="6419088"/>
            <a:ext cx="2176272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9B2F74C-ECD7-4D9F-9ED4-88F8EF91FF81}"/>
              </a:ext>
            </a:extLst>
          </p:cNvPr>
          <p:cNvSpPr/>
          <p:nvPr userDrawn="1"/>
        </p:nvSpPr>
        <p:spPr bwMode="gray">
          <a:xfrm>
            <a:off x="1520825" y="6419088"/>
            <a:ext cx="2176272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b="1" dirty="0">
                <a:solidFill>
                  <a:schemeClr val="accent1"/>
                </a:solidFill>
                <a:latin typeface="+mj-lt"/>
              </a:rPr>
              <a:t>辉瑞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75EC00A-756B-4EBA-B22F-C5F151AF2938}"/>
              </a:ext>
            </a:extLst>
          </p:cNvPr>
          <p:cNvSpPr/>
          <p:nvPr userDrawn="1"/>
        </p:nvSpPr>
        <p:spPr bwMode="gray">
          <a:xfrm>
            <a:off x="10131552" y="6062472"/>
            <a:ext cx="1380744" cy="6675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41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056" y="4215384"/>
            <a:ext cx="4233672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056" y="2560320"/>
            <a:ext cx="4233672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0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ACAC8543-8AC9-4FAF-8608-10EFD6DE5A5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 descr="图片包含 游戏机, 物体, 钟表, 灯光&#10;&#10;描述已自动生成">
            <a:extLst>
              <a:ext uri="{FF2B5EF4-FFF2-40B4-BE49-F238E27FC236}">
                <a16:creationId xmlns:a16="http://schemas.microsoft.com/office/drawing/2014/main" id="{AF23E74A-4CA9-447D-A3DB-02F327F2676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15810" y="6429257"/>
            <a:ext cx="606120" cy="3909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5461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E891605-79A0-4C64-9A8A-1142E400F43C}"/>
              </a:ext>
            </a:extLst>
          </p:cNvPr>
          <p:cNvSpPr/>
          <p:nvPr userDrawn="1"/>
        </p:nvSpPr>
        <p:spPr bwMode="gray">
          <a:xfrm>
            <a:off x="1600200" y="6419088"/>
            <a:ext cx="2176272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57C76C5-029E-4773-AD20-8F1BE58A567E}"/>
              </a:ext>
            </a:extLst>
          </p:cNvPr>
          <p:cNvSpPr/>
          <p:nvPr userDrawn="1"/>
        </p:nvSpPr>
        <p:spPr bwMode="gray">
          <a:xfrm>
            <a:off x="9348089" y="6466332"/>
            <a:ext cx="2176272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b="1" dirty="0">
                <a:solidFill>
                  <a:schemeClr val="accent1"/>
                </a:solidFill>
                <a:latin typeface="+mj-lt"/>
              </a:rPr>
              <a:t>辉瑞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2625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8828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1500" indent="-169863">
              <a:defRPr/>
            </a:lvl2pPr>
            <a:lvl3pPr marL="742950" indent="-171450">
              <a:defRPr/>
            </a:lvl3pPr>
            <a:lvl4pPr marL="971550" indent="-171450">
              <a:defRPr/>
            </a:lvl4pPr>
            <a:lvl5pPr marL="1171575" indent="-142875"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0485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2368296"/>
            <a:ext cx="11291583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1129284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8803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676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48AB6F3-8F33-46C5-B8AF-C6C2DBA35DAC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6262957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EA1C6BA-0114-4F33-85B2-4176902D01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262957" y="3911906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0799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64FB57-BAFB-4669-B9D9-AAA93D307B4A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056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80B37F4-BA1F-4599-9BF4-169E2382E79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055" y="391363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7000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A8F3BDE-5536-412E-9331-650A7E2E8AB3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056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466D6BA-4968-4105-B0D7-E7BD687A80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055" y="391402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70E3D72-4322-4600-80EE-32F1EA906711}"/>
              </a:ext>
            </a:extLst>
          </p:cNvPr>
          <p:cNvSpPr>
            <a:spLocks noGrp="1"/>
          </p:cNvSpPr>
          <p:nvPr>
            <p:ph idx="22"/>
          </p:nvPr>
        </p:nvSpPr>
        <p:spPr bwMode="gray">
          <a:xfrm>
            <a:off x="6262957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FA8F5A1-9096-48CF-8981-DA7C92908D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262957" y="391402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8740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/>
            </a:lvl1pPr>
            <a:lvl2pPr marL="461963" indent="-233363">
              <a:defRPr sz="3200"/>
            </a:lvl2pPr>
            <a:lvl3pPr marL="738188" indent="-225425">
              <a:defRPr sz="2800"/>
            </a:lvl3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519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old Statement Blue">
    <p:bg>
      <p:bgPr>
        <a:solidFill>
          <a:srgbClr val="00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8055" y="1801368"/>
            <a:ext cx="11292840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>
                <a:solidFill>
                  <a:schemeClr val="bg1"/>
                </a:solidFill>
              </a:defRPr>
            </a:lvl1pPr>
            <a:lvl2pPr marL="461963" indent="-233363">
              <a:defRPr sz="3200">
                <a:solidFill>
                  <a:schemeClr val="bg1"/>
                </a:solidFill>
              </a:defRPr>
            </a:lvl2pPr>
            <a:lvl3pPr marL="738188" indent="-225425"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pic>
        <p:nvPicPr>
          <p:cNvPr id="4" name="Google Shape;311;p30">
            <a:extLst>
              <a:ext uri="{FF2B5EF4-FFF2-40B4-BE49-F238E27FC236}">
                <a16:creationId xmlns:a16="http://schemas.microsoft.com/office/drawing/2014/main" id="{90C4AA53-0CE6-42BF-A73D-4ABB5CCDDA5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6" b="1866"/>
          <a:stretch/>
        </p:blipFill>
        <p:spPr bwMode="inv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4F9877C-A82F-4B6B-BD9C-066CF647CE7A}"/>
              </a:ext>
            </a:extLst>
          </p:cNvPr>
          <p:cNvGrpSpPr/>
          <p:nvPr userDrawn="1"/>
        </p:nvGrpSpPr>
        <p:grpSpPr bwMode="black">
          <a:xfrm>
            <a:off x="446798" y="326296"/>
            <a:ext cx="587631" cy="45600"/>
            <a:chOff x="616542" y="591197"/>
            <a:chExt cx="587631" cy="45600"/>
          </a:xfrm>
          <a:solidFill>
            <a:schemeClr val="bg1"/>
          </a:solidFill>
        </p:grpSpPr>
        <p:sp>
          <p:nvSpPr>
            <p:cNvPr id="6" name="Google Shape;17;p2">
              <a:extLst>
                <a:ext uri="{FF2B5EF4-FFF2-40B4-BE49-F238E27FC236}">
                  <a16:creationId xmlns:a16="http://schemas.microsoft.com/office/drawing/2014/main" id="{E37A9FAD-22CF-483D-BFEE-A660FD0A10AC}"/>
                </a:ext>
              </a:extLst>
            </p:cNvPr>
            <p:cNvSpPr/>
            <p:nvPr userDrawn="1"/>
          </p:nvSpPr>
          <p:spPr bwMode="black">
            <a:xfrm>
              <a:off x="616542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7" name="Google Shape;18;p2">
              <a:extLst>
                <a:ext uri="{FF2B5EF4-FFF2-40B4-BE49-F238E27FC236}">
                  <a16:creationId xmlns:a16="http://schemas.microsoft.com/office/drawing/2014/main" id="{03F89CAE-CCC7-471C-BADA-2585024AD7C1}"/>
                </a:ext>
              </a:extLst>
            </p:cNvPr>
            <p:cNvSpPr/>
            <p:nvPr userDrawn="1"/>
          </p:nvSpPr>
          <p:spPr bwMode="black">
            <a:xfrm>
              <a:off x="910250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04B2BB-C8F1-419C-B295-DA30917AB8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00AEBF66-5FB7-44F3-9514-9E7517B063CF}"/>
              </a:ext>
            </a:extLst>
          </p:cNvPr>
          <p:cNvSpPr txBox="1"/>
          <p:nvPr userDrawn="1"/>
        </p:nvSpPr>
        <p:spPr bwMode="auto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chemeClr val="bg1"/>
                </a:solidFill>
              </a:rPr>
              <a:t>Confidential</a:t>
            </a:r>
            <a:endParaRPr sz="800" b="1" dirty="0">
              <a:solidFill>
                <a:schemeClr val="bg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D3DC3BA-3E54-47E4-A501-F4F0AEBBDF3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728216" y="6303596"/>
            <a:ext cx="4142232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1" dirty="0">
                <a:solidFill>
                  <a:schemeClr val="bg1"/>
                </a:solidFill>
              </a:rPr>
              <a:t>Business Group</a:t>
            </a:r>
            <a:r>
              <a:rPr lang="en-US" sz="800" b="0" dirty="0">
                <a:solidFill>
                  <a:schemeClr val="bg1"/>
                </a:solidFill>
              </a:rPr>
              <a:t>  Business Subgroup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482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EE1E1680-B383-4A6F-913E-AFD4A2C779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43512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EE1E1680-B383-4A6F-913E-AFD4A2C779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13F7B5BC-B31A-4074-A09F-1DDB5386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 sz="2000" b="1">
                <a:latin typeface="+mj-lt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21063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384FC66A-6C9E-44C7-93BB-51CB900D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r="296"/>
          <a:stretch/>
        </p:blipFill>
        <p:spPr bwMode="gray">
          <a:xfrm>
            <a:off x="3624659" y="-5670"/>
            <a:ext cx="8564166" cy="6221818"/>
          </a:xfrm>
          <a:prstGeom prst="rect">
            <a:avLst/>
          </a:prstGeom>
        </p:spPr>
      </p:pic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48056" y="923544"/>
            <a:ext cx="4233672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056" y="3849624"/>
            <a:ext cx="4233672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056" y="4974336"/>
            <a:ext cx="4233672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798" y="591197"/>
            <a:ext cx="587631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0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56" name="Google Shape;52;p7">
            <a:extLst>
              <a:ext uri="{FF2B5EF4-FFF2-40B4-BE49-F238E27FC236}">
                <a16:creationId xmlns:a16="http://schemas.microsoft.com/office/drawing/2014/main" id="{AFCE843F-1B48-4C3C-93F6-0D539F7C7FBC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pic>
        <p:nvPicPr>
          <p:cNvPr id="16" name="Google Shape;53;p7">
            <a:extLst>
              <a:ext uri="{FF2B5EF4-FFF2-40B4-BE49-F238E27FC236}">
                <a16:creationId xmlns:a16="http://schemas.microsoft.com/office/drawing/2014/main" id="{63483A63-0824-4869-9D62-505F4D1762E2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2959D39-1C92-4322-A1B8-3B2962E08FA3}"/>
              </a:ext>
            </a:extLst>
          </p:cNvPr>
          <p:cNvSpPr txBox="1"/>
          <p:nvPr userDrawn="1"/>
        </p:nvSpPr>
        <p:spPr bwMode="gray">
          <a:xfrm>
            <a:off x="1460335" y="6415194"/>
            <a:ext cx="2476500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32040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056" y="4215384"/>
            <a:ext cx="4233672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056" y="2560320"/>
            <a:ext cx="4233672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0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4BE9DF8-2EAC-48BD-B8D1-E3278A65F29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369941" y="6303596"/>
            <a:ext cx="4572000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 dirty="0">
                <a:solidFill>
                  <a:srgbClr val="0000C9"/>
                </a:solidFill>
              </a:rPr>
              <a:t>Breakthroughs that change patients’ lives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1371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EE1E1680-B383-4A6F-913E-AFD4A2C779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43512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EE1E1680-B383-4A6F-913E-AFD4A2C779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13F7B5BC-B31A-4074-A09F-1DDB5386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 sz="2000" b="1">
                <a:latin typeface="+mj-lt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82051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767114A-88D9-419E-8789-BF8AEF97EFE3}"/>
              </a:ext>
            </a:extLst>
          </p:cNvPr>
          <p:cNvSpPr txBox="1"/>
          <p:nvPr userDrawn="1"/>
        </p:nvSpPr>
        <p:spPr bwMode="gray">
          <a:xfrm>
            <a:off x="1116770" y="6415194"/>
            <a:ext cx="2476500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020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874E2DE-0C5C-44D4-BA61-F27C2EE8E681}"/>
              </a:ext>
            </a:extLst>
          </p:cNvPr>
          <p:cNvSpPr txBox="1"/>
          <p:nvPr userDrawn="1"/>
        </p:nvSpPr>
        <p:spPr bwMode="gray">
          <a:xfrm>
            <a:off x="1116770" y="6415194"/>
            <a:ext cx="2476500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62625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1500" indent="-169863">
              <a:defRPr/>
            </a:lvl2pPr>
            <a:lvl3pPr marL="742950" indent="-171450">
              <a:defRPr/>
            </a:lvl3pPr>
            <a:lvl4pPr marL="971550" indent="-171450">
              <a:defRPr/>
            </a:lvl4pPr>
            <a:lvl5pPr marL="1171575" indent="-1428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95C8301-560A-4288-87CF-A448C694A055}"/>
              </a:ext>
            </a:extLst>
          </p:cNvPr>
          <p:cNvSpPr txBox="1"/>
          <p:nvPr userDrawn="1"/>
        </p:nvSpPr>
        <p:spPr bwMode="gray">
          <a:xfrm>
            <a:off x="1116770" y="6415194"/>
            <a:ext cx="2476500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56608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2368296"/>
            <a:ext cx="11291583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1129284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143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77496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48AB6F3-8F33-46C5-B8AF-C6C2DBA35DAC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6262957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EA1C6BA-0114-4F33-85B2-4176902D01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262957" y="3911906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7973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64FB57-BAFB-4669-B9D9-AAA93D307B4A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056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80B37F4-BA1F-4599-9BF4-169E2382E79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055" y="391363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141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6635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A8F3BDE-5536-412E-9331-650A7E2E8AB3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056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466D6BA-4968-4105-B0D7-E7BD687A80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055" y="391402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70E3D72-4322-4600-80EE-32F1EA906711}"/>
              </a:ext>
            </a:extLst>
          </p:cNvPr>
          <p:cNvSpPr>
            <a:spLocks noGrp="1"/>
          </p:cNvSpPr>
          <p:nvPr>
            <p:ph idx="22"/>
          </p:nvPr>
        </p:nvSpPr>
        <p:spPr bwMode="gray">
          <a:xfrm>
            <a:off x="6262957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FA8F5A1-9096-48CF-8981-DA7C92908D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262957" y="391402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83693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/>
            </a:lvl1pPr>
            <a:lvl2pPr marL="461963" indent="-233363">
              <a:defRPr sz="3200"/>
            </a:lvl2pPr>
            <a:lvl3pPr marL="738188" indent="-225425">
              <a:defRPr sz="2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24190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old Statement Blue">
    <p:bg>
      <p:bgPr>
        <a:solidFill>
          <a:srgbClr val="00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8055" y="1801368"/>
            <a:ext cx="11292840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>
                <a:solidFill>
                  <a:schemeClr val="bg1"/>
                </a:solidFill>
              </a:defRPr>
            </a:lvl1pPr>
            <a:lvl2pPr marL="461963" indent="-233363">
              <a:defRPr sz="3200">
                <a:solidFill>
                  <a:schemeClr val="bg1"/>
                </a:solidFill>
              </a:defRPr>
            </a:lvl2pPr>
            <a:lvl3pPr marL="738188" indent="-225425"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F9877C-A82F-4B6B-BD9C-066CF647CE7A}"/>
              </a:ext>
            </a:extLst>
          </p:cNvPr>
          <p:cNvGrpSpPr/>
          <p:nvPr userDrawn="1"/>
        </p:nvGrpSpPr>
        <p:grpSpPr bwMode="black">
          <a:xfrm>
            <a:off x="446798" y="326296"/>
            <a:ext cx="587631" cy="45600"/>
            <a:chOff x="616542" y="591197"/>
            <a:chExt cx="587631" cy="45600"/>
          </a:xfrm>
          <a:solidFill>
            <a:schemeClr val="bg1"/>
          </a:solidFill>
        </p:grpSpPr>
        <p:sp>
          <p:nvSpPr>
            <p:cNvPr id="6" name="Google Shape;17;p2">
              <a:extLst>
                <a:ext uri="{FF2B5EF4-FFF2-40B4-BE49-F238E27FC236}">
                  <a16:creationId xmlns:a16="http://schemas.microsoft.com/office/drawing/2014/main" id="{E37A9FAD-22CF-483D-BFEE-A660FD0A10AC}"/>
                </a:ext>
              </a:extLst>
            </p:cNvPr>
            <p:cNvSpPr/>
            <p:nvPr userDrawn="1"/>
          </p:nvSpPr>
          <p:spPr bwMode="black">
            <a:xfrm>
              <a:off x="616542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7" name="Google Shape;18;p2">
              <a:extLst>
                <a:ext uri="{FF2B5EF4-FFF2-40B4-BE49-F238E27FC236}">
                  <a16:creationId xmlns:a16="http://schemas.microsoft.com/office/drawing/2014/main" id="{03F89CAE-CCC7-471C-BADA-2585024AD7C1}"/>
                </a:ext>
              </a:extLst>
            </p:cNvPr>
            <p:cNvSpPr/>
            <p:nvPr userDrawn="1"/>
          </p:nvSpPr>
          <p:spPr bwMode="black">
            <a:xfrm>
              <a:off x="910250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04B2BB-C8F1-419C-B295-DA30917AB8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00AEBF66-5FB7-44F3-9514-9E7517B063CF}"/>
              </a:ext>
            </a:extLst>
          </p:cNvPr>
          <p:cNvSpPr txBox="1"/>
          <p:nvPr userDrawn="1"/>
        </p:nvSpPr>
        <p:spPr bwMode="auto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chemeClr val="bg1"/>
                </a:solidFill>
              </a:rPr>
              <a:t>Confidential</a:t>
            </a:r>
            <a:endParaRPr sz="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A1B51F1-2438-4BA2-9050-3712AC9928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invGray">
          <a:xfrm>
            <a:off x="446798" y="6343569"/>
            <a:ext cx="556276" cy="374904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CF28935-A22C-46B0-A36A-0299D5B327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69941" y="6303596"/>
            <a:ext cx="4572000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1" dirty="0">
                <a:solidFill>
                  <a:schemeClr val="bg1"/>
                </a:solidFill>
              </a:rPr>
              <a:t>Business Group</a:t>
            </a:r>
            <a:r>
              <a:rPr lang="en-US" sz="800" b="0" dirty="0">
                <a:solidFill>
                  <a:schemeClr val="bg1"/>
                </a:solidFill>
              </a:rPr>
              <a:t>  Business Subgroup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3898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378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1500" indent="-169863">
              <a:defRPr/>
            </a:lvl2pPr>
            <a:lvl3pPr marL="742950" indent="-171450">
              <a:defRPr/>
            </a:lvl3pPr>
            <a:lvl4pPr marL="971550" indent="-171450">
              <a:defRPr/>
            </a:lvl4pPr>
            <a:lvl5pPr marL="1171575" indent="-1428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8385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2368296"/>
            <a:ext cx="11291583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1129284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393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278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48AB6F3-8F33-46C5-B8AF-C6C2DBA35DAC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6262957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EA1C6BA-0114-4F33-85B2-4176902D01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262957" y="3911906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003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48" Type="http://schemas.openxmlformats.org/officeDocument/2006/relationships/image" Target="../media/image2.emf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oleObject" Target="../embeddings/oleObject1.bin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 hidden="1">
            <a:extLst>
              <a:ext uri="{FF2B5EF4-FFF2-40B4-BE49-F238E27FC236}">
                <a16:creationId xmlns:a16="http://schemas.microsoft.com/office/drawing/2014/main" id="{1F5AC38E-6D58-4F51-B2FC-4C07B3F534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5"/>
            </p:custDataLst>
            <p:extLst>
              <p:ext uri="{D42A27DB-BD31-4B8C-83A1-F6EECF244321}">
                <p14:modId xmlns:p14="http://schemas.microsoft.com/office/powerpoint/2010/main" val="39073854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6" imgW="663" imgH="664" progId="TCLayout.ActiveDocument.1">
                  <p:embed/>
                </p:oleObj>
              </mc:Choice>
              <mc:Fallback>
                <p:oleObj name="think-cell 幻灯片" r:id="rId46" imgW="663" imgH="664" progId="TCLayout.ActiveDocument.1">
                  <p:embed/>
                  <p:pic>
                    <p:nvPicPr>
                      <p:cNvPr id="5" name="对象 4" hidden="1">
                        <a:extLst>
                          <a:ext uri="{FF2B5EF4-FFF2-40B4-BE49-F238E27FC236}">
                            <a16:creationId xmlns:a16="http://schemas.microsoft.com/office/drawing/2014/main" id="{1F5AC38E-6D58-4F51-B2FC-4C07B3F534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446796" y="1801368"/>
            <a:ext cx="11292840" cy="395020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 bwMode="gray">
          <a:xfrm>
            <a:off x="446798" y="484632"/>
            <a:ext cx="11292840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4DB309-1BC3-452B-AA12-02F70E3CF3C4}"/>
              </a:ext>
            </a:extLst>
          </p:cNvPr>
          <p:cNvGrpSpPr/>
          <p:nvPr userDrawn="1"/>
        </p:nvGrpSpPr>
        <p:grpSpPr bwMode="gray">
          <a:xfrm>
            <a:off x="446798" y="326296"/>
            <a:ext cx="587631" cy="45600"/>
            <a:chOff x="616542" y="591197"/>
            <a:chExt cx="587631" cy="45600"/>
          </a:xfrm>
        </p:grpSpPr>
        <p:sp>
          <p:nvSpPr>
            <p:cNvPr id="13" name="Google Shape;17;p2">
              <a:extLst>
                <a:ext uri="{FF2B5EF4-FFF2-40B4-BE49-F238E27FC236}">
                  <a16:creationId xmlns:a16="http://schemas.microsoft.com/office/drawing/2014/main" id="{C75766B0-97F2-444A-9E42-E0CBE795461F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14" name="Google Shape;18;p2">
              <a:extLst>
                <a:ext uri="{FF2B5EF4-FFF2-40B4-BE49-F238E27FC236}">
                  <a16:creationId xmlns:a16="http://schemas.microsoft.com/office/drawing/2014/main" id="{05F9DAF3-DD76-41B5-93EF-0334C2738E2C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46C14D5-25B9-40A9-A7B3-25F17FEDDC3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9" name="Google Shape;53;p7">
            <a:extLst>
              <a:ext uri="{FF2B5EF4-FFF2-40B4-BE49-F238E27FC236}">
                <a16:creationId xmlns:a16="http://schemas.microsoft.com/office/drawing/2014/main" id="{18CBED57-3765-4A2E-BBF3-6756DC9F3384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2C0B259-75AD-3254-75F4-38F6EE528AE8}"/>
              </a:ext>
            </a:extLst>
          </p:cNvPr>
          <p:cNvSpPr txBox="1"/>
          <p:nvPr userDrawn="1"/>
        </p:nvSpPr>
        <p:spPr bwMode="gray">
          <a:xfrm>
            <a:off x="1379670" y="6390526"/>
            <a:ext cx="735457" cy="265610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000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</a:t>
            </a:r>
          </a:p>
        </p:txBody>
      </p:sp>
    </p:spTree>
    <p:custDataLst>
      <p:tags r:id="rId44"/>
    </p:custDataLst>
    <p:extLst>
      <p:ext uri="{BB962C8B-B14F-4D97-AF65-F5344CB8AC3E}">
        <p14:creationId xmlns:p14="http://schemas.microsoft.com/office/powerpoint/2010/main" val="368485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649" r:id="rId14"/>
    <p:sldLayoutId id="2147483674" r:id="rId15"/>
    <p:sldLayoutId id="2147483675" r:id="rId16"/>
    <p:sldLayoutId id="2147483676" r:id="rId17"/>
    <p:sldLayoutId id="2147483661" r:id="rId18"/>
    <p:sldLayoutId id="2147483654" r:id="rId19"/>
    <p:sldLayoutId id="2147483663" r:id="rId20"/>
    <p:sldLayoutId id="2147483650" r:id="rId21"/>
    <p:sldLayoutId id="2147483666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67" r:id="rId28"/>
    <p:sldLayoutId id="2147483668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</p:sldLayoutIdLst>
  <p:txStyles>
    <p:titleStyle>
      <a:lvl1pPr algn="l" defTabSz="914400" rtl="0" eaLnBrk="1" latinLnBrk="0" hangingPunct="1">
        <a:lnSpc>
          <a:spcPct val="85000"/>
        </a:lnSpc>
        <a:spcBef>
          <a:spcPts val="0"/>
        </a:spcBef>
        <a:buNone/>
        <a:defRPr lang="en-US" sz="27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2000"/>
        </a:spcBef>
        <a:buClrTx/>
        <a:buSzPct val="10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69863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71450" algn="l" defTabSz="914400" rtl="0" eaLnBrk="1" latinLnBrk="0" hangingPunct="1">
        <a:lnSpc>
          <a:spcPct val="90000"/>
        </a:lnSpc>
        <a:spcBef>
          <a:spcPts val="200"/>
        </a:spcBef>
        <a:buClrTx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9025" indent="-114300" algn="l" defTabSz="914400" rtl="0" eaLnBrk="1" latinLnBrk="0" hangingPunct="1">
        <a:lnSpc>
          <a:spcPct val="90000"/>
        </a:lnSpc>
        <a:spcBef>
          <a:spcPts val="10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8.xml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3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9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0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1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13" Type="http://schemas.openxmlformats.org/officeDocument/2006/relationships/chart" Target="../charts/chart3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chart" Target="../charts/char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chart" Target="../charts/chart1.xml"/><Relationship Id="rId5" Type="http://schemas.openxmlformats.org/officeDocument/2006/relationships/tags" Target="../tags/tag56.xml"/><Relationship Id="rId10" Type="http://schemas.openxmlformats.org/officeDocument/2006/relationships/image" Target="../media/image11.emf"/><Relationship Id="rId4" Type="http://schemas.openxmlformats.org/officeDocument/2006/relationships/tags" Target="../tags/tag55.xml"/><Relationship Id="rId9" Type="http://schemas.openxmlformats.org/officeDocument/2006/relationships/oleObject" Target="../embeddings/oleObject7.bin"/><Relationship Id="rId1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9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0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2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1.emf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5" imgH="416" progId="TCLayout.ActiveDocument.1">
                  <p:embed/>
                </p:oleObj>
              </mc:Choice>
              <mc:Fallback>
                <p:oleObj name="think-cell 幻灯片" r:id="rId3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7">
            <a:extLst>
              <a:ext uri="{FF2B5EF4-FFF2-40B4-BE49-F238E27FC236}">
                <a16:creationId xmlns:a16="http://schemas.microsoft.com/office/drawing/2014/main" id="{30C876AC-F5E3-EF77-3AE1-F93790706E69}"/>
              </a:ext>
            </a:extLst>
          </p:cNvPr>
          <p:cNvSpPr txBox="1">
            <a:spLocks/>
          </p:cNvSpPr>
          <p:nvPr/>
        </p:nvSpPr>
        <p:spPr bwMode="gray">
          <a:xfrm>
            <a:off x="1054229" y="1283243"/>
            <a:ext cx="10441574" cy="2945511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注射用</a:t>
            </a:r>
            <a:r>
              <a:rPr lang="zh-CN" altLang="en-US" sz="4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奥加伊妥珠单抗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（贝博萨</a:t>
            </a:r>
            <a:r>
              <a:rPr lang="en-US" altLang="zh-CN" sz="4000" b="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®</a:t>
            </a:r>
            <a:r>
              <a:rPr lang="zh-CN" altLang="en-US" sz="4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br>
              <a:rPr lang="zh-CN" altLang="en-US" sz="40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4000" dirty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DA6C7C8-002F-19F8-4784-F4341749671E}"/>
              </a:ext>
            </a:extLst>
          </p:cNvPr>
          <p:cNvSpPr txBox="1">
            <a:spLocks/>
          </p:cNvSpPr>
          <p:nvPr/>
        </p:nvSpPr>
        <p:spPr>
          <a:xfrm>
            <a:off x="3504565" y="4629036"/>
            <a:ext cx="4868743" cy="105407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申报企业：辉瑞投资有限公司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26810E9-CD64-B1DD-2F71-567817EC21FF}"/>
              </a:ext>
            </a:extLst>
          </p:cNvPr>
          <p:cNvSpPr/>
          <p:nvPr/>
        </p:nvSpPr>
        <p:spPr bwMode="gray">
          <a:xfrm>
            <a:off x="0" y="-1"/>
            <a:ext cx="2111829" cy="292609"/>
          </a:xfrm>
          <a:prstGeom prst="rect">
            <a:avLst/>
          </a:prstGeom>
          <a:solidFill>
            <a:schemeClr val="bg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PPT-2 (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不含公平性二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62F6EB2-3E39-37A8-B862-B62432EFB53B}"/>
              </a:ext>
            </a:extLst>
          </p:cNvPr>
          <p:cNvSpPr txBox="1"/>
          <p:nvPr/>
        </p:nvSpPr>
        <p:spPr bwMode="gray">
          <a:xfrm>
            <a:off x="2173502" y="3126774"/>
            <a:ext cx="760660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3852">
              <a:spcBef>
                <a:spcPts val="1200"/>
              </a:spcBef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弥补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成人</a:t>
            </a:r>
            <a:r>
              <a:rPr lang="zh-CN" altLang="en-US" sz="2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复发性</a:t>
            </a:r>
            <a:r>
              <a:rPr lang="en-US" altLang="zh-CN" sz="2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难治性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前体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细胞急性淋巴细胞白血病治疗的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空白</a:t>
            </a:r>
          </a:p>
          <a:p>
            <a:pPr algn="ctr" defTabSz="913852">
              <a:spcBef>
                <a:spcPts val="1200"/>
              </a:spcBef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首个且唯一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治疗白血病的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ADC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药物</a:t>
            </a:r>
          </a:p>
        </p:txBody>
      </p:sp>
    </p:spTree>
    <p:extLst>
      <p:ext uri="{BB962C8B-B14F-4D97-AF65-F5344CB8AC3E}">
        <p14:creationId xmlns:p14="http://schemas.microsoft.com/office/powerpoint/2010/main" val="3952299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5" imgH="416" progId="TCLayout.ActiveDocument.1">
                  <p:embed/>
                </p:oleObj>
              </mc:Choice>
              <mc:Fallback>
                <p:oleObj name="think-cell 幻灯片" r:id="rId3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标题 4">
            <a:extLst>
              <a:ext uri="{FF2B5EF4-FFF2-40B4-BE49-F238E27FC236}">
                <a16:creationId xmlns:a16="http://schemas.microsoft.com/office/drawing/2014/main" id="{4E3E6A0F-1D99-426C-98B6-56DF522B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98" y="484632"/>
            <a:ext cx="11292840" cy="442308"/>
          </a:xfrm>
        </p:spPr>
        <p:txBody>
          <a:bodyPr vert="horz"/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参考文献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4012F35E-582B-4B71-BDB4-C327F05E8EB6}"/>
              </a:ext>
            </a:extLst>
          </p:cNvPr>
          <p:cNvSpPr txBox="1"/>
          <p:nvPr/>
        </p:nvSpPr>
        <p:spPr bwMode="gray">
          <a:xfrm>
            <a:off x="321648" y="1042022"/>
            <a:ext cx="11638635" cy="5117435"/>
          </a:xfrm>
          <a:prstGeom prst="rect">
            <a:avLst/>
          </a:prstGeom>
        </p:spPr>
        <p:txBody>
          <a:bodyPr wrap="square" lIns="45708" tIns="45708" rIns="45708" bIns="45708" rtlCol="0">
            <a:noAutofit/>
          </a:bodyPr>
          <a:lstStyle/>
          <a:p>
            <a:pPr marL="342797" indent="-342797" defTabSz="914126">
              <a:buFont typeface="+mj-lt"/>
              <a:buAutoNum type="arabicPeriod"/>
            </a:pPr>
            <a:r>
              <a:rPr lang="zh-CN" altLang="en-US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注射用奥加伊妥珠单抗说明书</a:t>
            </a:r>
            <a:endParaRPr lang="en-US" altLang="zh-CN" sz="1000" dirty="0">
              <a:solidFill>
                <a:srgbClr val="000000"/>
              </a:solidFill>
              <a:latin typeface="+mj-lt"/>
              <a:ea typeface="微软雅黑" panose="020B0503020204020204" pitchFamily="34" charset="-122"/>
            </a:endParaRPr>
          </a:p>
          <a:p>
            <a:pPr marL="342797" indent="-342797" defTabSz="914126">
              <a:buFont typeface="+mj-lt"/>
              <a:buAutoNum type="arabicPeriod"/>
            </a:pPr>
            <a:r>
              <a:rPr lang="en-US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Adele KF et al. The American Society of Hematology 2007; 109: 944-950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en-US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Pfizer data on file (</a:t>
            </a:r>
            <a:r>
              <a:rPr lang="zh-CN" altLang="en-US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源自于注册三期临床研究</a:t>
            </a:r>
            <a:r>
              <a:rPr lang="en-US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)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en-US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David M, et al. Inotuzumab Ozogamicin in Relapsed or Refractory ALL: a real-world retrospective study in the UK, presented at the European Hema Association, June 2021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en-US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Talha B, et al., Real-world outcomes of adult B-cell ALL patients treated with Inotuzumab Ozogamicin, Clinical Lymphoma Myeloma &amp; Leukemia, August 2020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en-US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Kirk C. et al., Low incidence of hepatic VOD in patients with B-cell ALL treated with Inotuzumab Ozogamicin followed by allogeneic HSCT, American Society of Clin Onco 2021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fr-FR" altLang="zh-CN" sz="1000" dirty="0" err="1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Kantarjian</a:t>
            </a:r>
            <a:r>
              <a:rPr lang="fr-FR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 HM et al. N </a:t>
            </a:r>
            <a:r>
              <a:rPr lang="fr-FR" altLang="zh-CN" sz="1000" dirty="0" err="1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Engl</a:t>
            </a:r>
            <a:r>
              <a:rPr lang="fr-FR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 J Med 2016;375:740–753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en-US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2023</a:t>
            </a:r>
            <a:r>
              <a:rPr lang="zh-CN" altLang="en-US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中国临床肿瘤学会（</a:t>
            </a:r>
            <a:r>
              <a:rPr lang="en-US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CSCO</a:t>
            </a:r>
            <a:r>
              <a:rPr lang="zh-CN" altLang="en-US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）恶性血液病诊疗指南</a:t>
            </a:r>
            <a:endParaRPr lang="fr-FR" altLang="zh-CN" sz="1000" dirty="0">
              <a:solidFill>
                <a:srgbClr val="000000"/>
              </a:solidFill>
              <a:latin typeface="+mj-lt"/>
              <a:ea typeface="微软雅黑" panose="020B0503020204020204" pitchFamily="34" charset="-122"/>
            </a:endParaRPr>
          </a:p>
          <a:p>
            <a:pPr marL="342797" indent="-342797" defTabSz="914126">
              <a:buFont typeface="+mj-lt"/>
              <a:buAutoNum type="arabicPeriod"/>
            </a:pPr>
            <a:r>
              <a:rPr lang="fr-FR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2023</a:t>
            </a:r>
            <a:r>
              <a:rPr lang="zh-CN" altLang="en-US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美国</a:t>
            </a:r>
            <a:r>
              <a:rPr lang="en-US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NCCN</a:t>
            </a:r>
            <a:r>
              <a:rPr lang="zh-CN" altLang="en-US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指南</a:t>
            </a:r>
            <a:endParaRPr lang="en-US" altLang="zh-CN" sz="1000" dirty="0">
              <a:solidFill>
                <a:srgbClr val="000000"/>
              </a:solidFill>
              <a:latin typeface="+mj-lt"/>
              <a:ea typeface="微软雅黑" panose="020B0503020204020204" pitchFamily="34" charset="-122"/>
            </a:endParaRPr>
          </a:p>
          <a:p>
            <a:pPr marL="342797" indent="-342797" defTabSz="914126">
              <a:buFont typeface="+mj-lt"/>
              <a:buAutoNum type="arabicPeriod"/>
            </a:pPr>
            <a:r>
              <a:rPr lang="zh-CN" altLang="en-US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中国成人急性淋巴细胞白血病诊断与治疗指南（</a:t>
            </a:r>
            <a:r>
              <a:rPr lang="en-US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2021</a:t>
            </a:r>
            <a:r>
              <a:rPr lang="zh-CN" altLang="en-US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年版）</a:t>
            </a:r>
            <a:endParaRPr lang="en-US" altLang="zh-CN" sz="1000" dirty="0">
              <a:solidFill>
                <a:srgbClr val="000000"/>
              </a:solidFill>
              <a:latin typeface="+mj-lt"/>
              <a:ea typeface="微软雅黑" panose="020B0503020204020204" pitchFamily="34" charset="-122"/>
            </a:endParaRPr>
          </a:p>
          <a:p>
            <a:pPr marL="342797" indent="-342797" defTabSz="914126">
              <a:buFont typeface="+mj-lt"/>
              <a:buAutoNum type="arabicPeriod"/>
            </a:pPr>
            <a:r>
              <a:rPr lang="en-US" altLang="zh-CN" sz="1000" dirty="0" err="1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Kantarjian</a:t>
            </a:r>
            <a:r>
              <a:rPr lang="en-US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 HM et al. Cancer 2019;125:2474–2487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en-US" altLang="zh-CN" sz="1000" dirty="0" err="1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Kantarjian</a:t>
            </a:r>
            <a:r>
              <a:rPr lang="en-US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 HM et al. Blinatumomab versus Chemo for Advanced Acute Lymphoblastic Leukemia, The New England Journal of Medicine, 2017;376:836-47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en-US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Marks D et al., Outcomes of Allogeneic stem cell transplantation after Inotuzumab treatment for R/R ALL, Biology of Blood and Marrow Transplantation, 25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en-US" altLang="zh-CN" sz="1000" dirty="0" err="1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Jabbour</a:t>
            </a:r>
            <a:r>
              <a:rPr lang="en-US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 et al., Impact of minimal residual disease status in patients with R/R ALL treated with Inotuzumab Ozogamicin in the phase III INO-VATE trial, Leukemia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zh-CN" altLang="en-US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中华医学会</a:t>
            </a:r>
            <a:r>
              <a:rPr lang="en-US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《</a:t>
            </a:r>
            <a:r>
              <a:rPr lang="zh-CN" altLang="en-US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造血干细胞移植后肝窦系阻塞综合征诊断与治疗中国专家共识（</a:t>
            </a:r>
            <a:r>
              <a:rPr lang="en-US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2022</a:t>
            </a:r>
            <a:r>
              <a:rPr lang="zh-CN" altLang="en-US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年版）</a:t>
            </a:r>
            <a:r>
              <a:rPr lang="en-US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》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en-US" altLang="zh-CN" sz="1000" dirty="0" err="1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Kazuteru</a:t>
            </a:r>
            <a:r>
              <a:rPr lang="en-US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 O. et al., The Japanese Multicenter Open Randomized Trial of Ursodeoxycholic Acid Prophylaxis for Hepatic VOD after HSCT, Am J Hematology. 2000 May:64(1):32-8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en-GB" altLang="zh-CN" sz="1000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Lee CC, et al. Ann </a:t>
            </a:r>
            <a:r>
              <a:rPr lang="en-GB" altLang="zh-CN" sz="1000" dirty="0" err="1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Hematol</a:t>
            </a:r>
            <a:r>
              <a:rPr lang="en-GB" altLang="zh-CN" sz="1000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. 2019 Mar;98(3):745-752.  2. Cai X, et al. Ann </a:t>
            </a:r>
            <a:r>
              <a:rPr lang="en-GB" altLang="zh-CN" sz="1000" dirty="0" err="1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Hematol</a:t>
            </a:r>
            <a:r>
              <a:rPr lang="en-GB" altLang="zh-CN" sz="1000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. 2019 Jul;98(7):1733-1742.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da-DK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DeAngelo DJ, et al. Blood Cancer J. 2020 Aug 7;10(8):81.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en-US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Russell-Smith T. A et. Al., Systematic review and pooled analysis of survival outcomes in patients with R/R B-ALL who have undergone HSCT, European Review for Medical and Pharmacological Sciences, 2022; 26:975-995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en-GB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Cai X, et al. Ann </a:t>
            </a:r>
            <a:r>
              <a:rPr lang="en-GB" altLang="zh-CN" sz="1000" dirty="0" err="1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Hematol</a:t>
            </a:r>
            <a:r>
              <a:rPr lang="en-GB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. 2019 Jul;98(7):1733-1742.</a:t>
            </a:r>
            <a:endParaRPr lang="en-US" altLang="zh-CN" sz="1000" dirty="0">
              <a:solidFill>
                <a:srgbClr val="000000"/>
              </a:solidFill>
              <a:latin typeface="+mj-lt"/>
              <a:ea typeface="微软雅黑" panose="020B0503020204020204" pitchFamily="34" charset="-122"/>
            </a:endParaRPr>
          </a:p>
          <a:p>
            <a:pPr marL="342797" indent="-342797" defTabSz="914126">
              <a:buFont typeface="+mj-lt"/>
              <a:buAutoNum type="arabicPeriod"/>
            </a:pPr>
            <a:r>
              <a:rPr lang="fr-FR" altLang="zh-CN" sz="1000" dirty="0" err="1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Shuangyou</a:t>
            </a:r>
            <a:r>
              <a:rPr lang="fr-FR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 Liu, et al. Abstract P387, 2023 EHA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en-US" altLang="zh-CN" sz="1000" dirty="0" err="1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Mengnan</a:t>
            </a:r>
            <a:r>
              <a:rPr lang="en-US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 Lv, et al. Abstract PB1731, 2023 EHA.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zh-CN" altLang="en-US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儿童急性淋巴细胞白血病诊疗规范（</a:t>
            </a:r>
            <a:r>
              <a:rPr lang="en-US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2018</a:t>
            </a:r>
            <a:r>
              <a:rPr lang="zh-CN" altLang="en-US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版）</a:t>
            </a:r>
            <a:endParaRPr lang="en-US" altLang="zh-CN" sz="1000" dirty="0">
              <a:solidFill>
                <a:srgbClr val="000000"/>
              </a:solidFill>
              <a:latin typeface="+mj-lt"/>
              <a:ea typeface="微软雅黑" panose="020B0503020204020204" pitchFamily="34" charset="-122"/>
            </a:endParaRPr>
          </a:p>
          <a:p>
            <a:pPr marL="342797" indent="-342797" defTabSz="914126">
              <a:buFont typeface="+mj-lt"/>
              <a:buAutoNum type="arabicPeriod"/>
            </a:pPr>
            <a:endParaRPr lang="en-US" altLang="zh-CN" sz="1000" dirty="0">
              <a:solidFill>
                <a:srgbClr val="000000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1934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1F550D4A-B18C-4553-821D-CE5B8365167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4" y="248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5" imgH="416" progId="TCLayout.ActiveDocument.1">
                  <p:embed/>
                </p:oleObj>
              </mc:Choice>
              <mc:Fallback>
                <p:oleObj name="think-cell 幻灯片" r:id="rId3" imgW="415" imgH="416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1F550D4A-B18C-4553-821D-CE5B836516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4" y="248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标题 4">
            <a:extLst>
              <a:ext uri="{FF2B5EF4-FFF2-40B4-BE49-F238E27FC236}">
                <a16:creationId xmlns:a16="http://schemas.microsoft.com/office/drawing/2014/main" id="{61BBAB6D-3331-4E8F-8A24-45B62E2C6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98" y="574388"/>
            <a:ext cx="11292840" cy="850392"/>
          </a:xfrm>
        </p:spPr>
        <p:txBody>
          <a:bodyPr vert="horz"/>
          <a:lstStyle/>
          <a:p>
            <a:r>
              <a:rPr lang="zh-CN" altLang="en-US" sz="27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366781F-AE36-48EE-AEA2-E0883BE851B9}"/>
              </a:ext>
            </a:extLst>
          </p:cNvPr>
          <p:cNvSpPr txBox="1"/>
          <p:nvPr/>
        </p:nvSpPr>
        <p:spPr bwMode="gray">
          <a:xfrm>
            <a:off x="2066854" y="874069"/>
            <a:ext cx="9194204" cy="1595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注射用奥加伊妥珠单抗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（贝博萨</a:t>
            </a: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 algn="ctr" defTabSz="913852">
              <a:lnSpc>
                <a:spcPct val="120000"/>
              </a:lnSpc>
              <a:defRPr/>
            </a:pPr>
            <a:r>
              <a:rPr lang="zh-CN" altLang="en-US" sz="2399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弥补</a:t>
            </a:r>
            <a:r>
              <a:rPr lang="zh-CN" altLang="en-US" sz="2399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成人</a:t>
            </a:r>
            <a:r>
              <a:rPr lang="zh-CN" altLang="en-US" sz="2399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复发性</a:t>
            </a:r>
            <a:r>
              <a:rPr lang="en-US" altLang="zh-CN" sz="2399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399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难治性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前体</a:t>
            </a:r>
            <a:r>
              <a:rPr lang="en-US" altLang="zh-CN" sz="2399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399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细胞急性淋巴细胞白血病治疗的</a:t>
            </a:r>
            <a:r>
              <a:rPr lang="zh-CN" altLang="en-US" sz="2399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空白</a:t>
            </a:r>
          </a:p>
          <a:p>
            <a:pPr algn="ctr" defTabSz="913852">
              <a:lnSpc>
                <a:spcPct val="120000"/>
              </a:lnSpc>
              <a:defRPr/>
            </a:pPr>
            <a:r>
              <a:rPr lang="zh-CN" altLang="en-US" sz="2399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首个且唯一</a:t>
            </a:r>
            <a:r>
              <a:rPr lang="zh-CN" altLang="en-US" sz="2399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治疗白血病的</a:t>
            </a:r>
            <a:r>
              <a:rPr lang="en-US" altLang="zh-CN" sz="2399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ADC</a:t>
            </a:r>
            <a:r>
              <a:rPr lang="zh-CN" altLang="en-US" sz="2399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药物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CAB4413-5DD5-5952-BFA4-5A3EB487A0E5}"/>
              </a:ext>
            </a:extLst>
          </p:cNvPr>
          <p:cNvGrpSpPr/>
          <p:nvPr/>
        </p:nvGrpSpPr>
        <p:grpSpPr>
          <a:xfrm>
            <a:off x="4013791" y="2658644"/>
            <a:ext cx="5092995" cy="468000"/>
            <a:chOff x="2036135" y="1738423"/>
            <a:chExt cx="5092995" cy="468000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995A8C08-33B4-D2EE-0246-FE2898C1A3F1}"/>
                </a:ext>
              </a:extLst>
            </p:cNvPr>
            <p:cNvSpPr/>
            <p:nvPr/>
          </p:nvSpPr>
          <p:spPr bwMode="gray">
            <a:xfrm>
              <a:off x="2036135" y="1738423"/>
              <a:ext cx="468000" cy="46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r>
                <a:rPr lang="en-US" altLang="zh-CN" b="1" dirty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91ABAB75-566C-022F-DAD7-42AE2E76C774}"/>
                </a:ext>
              </a:extLst>
            </p:cNvPr>
            <p:cNvSpPr/>
            <p:nvPr/>
          </p:nvSpPr>
          <p:spPr bwMode="gray">
            <a:xfrm>
              <a:off x="2817628" y="1738423"/>
              <a:ext cx="4311502" cy="46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药品基本信息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FA4BB9AD-863B-828C-EBB6-CD94E69DFDB7}"/>
              </a:ext>
            </a:extLst>
          </p:cNvPr>
          <p:cNvGrpSpPr/>
          <p:nvPr/>
        </p:nvGrpSpPr>
        <p:grpSpPr>
          <a:xfrm>
            <a:off x="4013791" y="3411784"/>
            <a:ext cx="5092995" cy="468000"/>
            <a:chOff x="2036135" y="1738423"/>
            <a:chExt cx="5092995" cy="468000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E85628C9-0EA4-FE7A-9BD2-1AF94721893B}"/>
                </a:ext>
              </a:extLst>
            </p:cNvPr>
            <p:cNvSpPr/>
            <p:nvPr/>
          </p:nvSpPr>
          <p:spPr bwMode="gray">
            <a:xfrm>
              <a:off x="2036135" y="1738423"/>
              <a:ext cx="468000" cy="46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r>
                <a:rPr lang="en-US" altLang="zh-CN" b="1" dirty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70FC8E4F-9604-5FC4-816A-B14007B307A3}"/>
                </a:ext>
              </a:extLst>
            </p:cNvPr>
            <p:cNvSpPr/>
            <p:nvPr/>
          </p:nvSpPr>
          <p:spPr bwMode="gray">
            <a:xfrm>
              <a:off x="2817628" y="1738423"/>
              <a:ext cx="4311502" cy="46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6B74B88-13BA-336A-F92E-5CEF130FC686}"/>
              </a:ext>
            </a:extLst>
          </p:cNvPr>
          <p:cNvGrpSpPr/>
          <p:nvPr/>
        </p:nvGrpSpPr>
        <p:grpSpPr>
          <a:xfrm>
            <a:off x="4013791" y="4164924"/>
            <a:ext cx="5092995" cy="468000"/>
            <a:chOff x="2036135" y="1738423"/>
            <a:chExt cx="5092995" cy="468000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7D312B04-4E8E-D553-3B4C-CCBC7E777535}"/>
                </a:ext>
              </a:extLst>
            </p:cNvPr>
            <p:cNvSpPr/>
            <p:nvPr/>
          </p:nvSpPr>
          <p:spPr bwMode="gray">
            <a:xfrm>
              <a:off x="2036135" y="1738423"/>
              <a:ext cx="468000" cy="46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r>
                <a:rPr lang="en-US" altLang="zh-CN" b="1" dirty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EEEB5CE0-EE9C-64D8-4C5A-0104C7F31B90}"/>
                </a:ext>
              </a:extLst>
            </p:cNvPr>
            <p:cNvSpPr/>
            <p:nvPr/>
          </p:nvSpPr>
          <p:spPr bwMode="gray">
            <a:xfrm>
              <a:off x="2817628" y="1738423"/>
              <a:ext cx="4311502" cy="46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有效性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F804FC9-BB94-F2B8-E933-EFFAA1B5A4ED}"/>
              </a:ext>
            </a:extLst>
          </p:cNvPr>
          <p:cNvGrpSpPr/>
          <p:nvPr/>
        </p:nvGrpSpPr>
        <p:grpSpPr>
          <a:xfrm>
            <a:off x="4013791" y="4914353"/>
            <a:ext cx="5092995" cy="468000"/>
            <a:chOff x="2036135" y="1738423"/>
            <a:chExt cx="5092995" cy="468000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CCCCE43D-0B1F-8ADE-BD3C-D5A1097EA87B}"/>
                </a:ext>
              </a:extLst>
            </p:cNvPr>
            <p:cNvSpPr/>
            <p:nvPr/>
          </p:nvSpPr>
          <p:spPr bwMode="gray">
            <a:xfrm>
              <a:off x="2036135" y="1738423"/>
              <a:ext cx="468000" cy="46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r>
                <a:rPr lang="en-US" altLang="zh-CN" b="1" dirty="0">
                  <a:solidFill>
                    <a:schemeClr val="bg1"/>
                  </a:solidFill>
                  <a:latin typeface="+mj-lt"/>
                </a:rPr>
                <a:t>4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4AD7081A-E3AE-EA7D-6FCB-D457E51E5A30}"/>
                </a:ext>
              </a:extLst>
            </p:cNvPr>
            <p:cNvSpPr/>
            <p:nvPr/>
          </p:nvSpPr>
          <p:spPr bwMode="gray">
            <a:xfrm>
              <a:off x="2817628" y="1738423"/>
              <a:ext cx="4311502" cy="46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创新性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C56426D-ED4A-A9D4-1314-48C359045B3A}"/>
              </a:ext>
            </a:extLst>
          </p:cNvPr>
          <p:cNvGrpSpPr/>
          <p:nvPr/>
        </p:nvGrpSpPr>
        <p:grpSpPr>
          <a:xfrm>
            <a:off x="4013791" y="5663782"/>
            <a:ext cx="5092995" cy="468000"/>
            <a:chOff x="2036135" y="1738423"/>
            <a:chExt cx="5092995" cy="468000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78F92344-CC59-F7A6-D0FB-FC2EC1161CEE}"/>
                </a:ext>
              </a:extLst>
            </p:cNvPr>
            <p:cNvSpPr/>
            <p:nvPr/>
          </p:nvSpPr>
          <p:spPr bwMode="gray">
            <a:xfrm>
              <a:off x="2036135" y="1738423"/>
              <a:ext cx="468000" cy="46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r>
                <a:rPr lang="en-US" altLang="zh-CN" b="1" dirty="0">
                  <a:solidFill>
                    <a:schemeClr val="bg1"/>
                  </a:solidFill>
                  <a:latin typeface="+mj-lt"/>
                </a:rPr>
                <a:t>5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41EA8750-762C-BC30-ABF8-E433AF327EF8}"/>
                </a:ext>
              </a:extLst>
            </p:cNvPr>
            <p:cNvSpPr/>
            <p:nvPr/>
          </p:nvSpPr>
          <p:spPr bwMode="gray">
            <a:xfrm>
              <a:off x="2817628" y="1738423"/>
              <a:ext cx="4311502" cy="46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公平性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2570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5" imgH="416" progId="TCLayout.ActiveDocument.1">
                  <p:embed/>
                </p:oleObj>
              </mc:Choice>
              <mc:Fallback>
                <p:oleObj name="think-cell 幻灯片" r:id="rId3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标题 4">
            <a:extLst>
              <a:ext uri="{FF2B5EF4-FFF2-40B4-BE49-F238E27FC236}">
                <a16:creationId xmlns:a16="http://schemas.microsoft.com/office/drawing/2014/main" id="{4E3E6A0F-1D99-426C-98B6-56DF522B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98" y="484632"/>
            <a:ext cx="11546728" cy="442308"/>
          </a:xfrm>
        </p:spPr>
        <p:txBody>
          <a:bodyPr vert="horz"/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32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基本信息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(1/2)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FA3190E0-F2E3-4CE6-B2B0-5B491082A33D}"/>
              </a:ext>
            </a:extLst>
          </p:cNvPr>
          <p:cNvSpPr/>
          <p:nvPr/>
        </p:nvSpPr>
        <p:spPr bwMode="gray">
          <a:xfrm>
            <a:off x="8174736" y="2432303"/>
            <a:ext cx="3607878" cy="376096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216000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1" fontAlgn="auto" latinLnBrk="0" hangingPunct="1">
              <a:lnSpc>
                <a:spcPct val="120000"/>
              </a:lnSpc>
              <a:spcAft>
                <a:spcPts val="1000"/>
              </a:spcAft>
              <a:buClrTx/>
              <a:buSzTx/>
              <a:tabLst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理由：</a:t>
            </a:r>
            <a:endParaRPr kumimoji="0" lang="en-US" altLang="zh-CN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医保目录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没有同适应症（</a:t>
            </a:r>
            <a:r>
              <a:rPr lang="zh-CN" altLang="en-US" sz="14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复发性或难治性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前体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细胞急性淋巴细胞白血病）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的治疗药物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  <a:defRPr/>
            </a:pP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适应症一致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异基因造血干细胞移植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是成人复发难治性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细胞急淋患者获得治愈、延长生命的</a:t>
            </a: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主要治疗方式、临床应用广泛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4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权威指南推荐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获得国内外权威临床指南一致的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一级推荐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地位，患者经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奥加伊妥珠单抗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治疗达到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缓解后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，可进行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异基因造血干细胞移植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CD159642-01E1-4815-916F-0CD50D70F5AD}"/>
              </a:ext>
            </a:extLst>
          </p:cNvPr>
          <p:cNvGrpSpPr/>
          <p:nvPr/>
        </p:nvGrpSpPr>
        <p:grpSpPr>
          <a:xfrm>
            <a:off x="8167191" y="1056274"/>
            <a:ext cx="3607877" cy="1292934"/>
            <a:chOff x="884409" y="4389121"/>
            <a:chExt cx="1853475" cy="1445023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051BF4D5-C755-428F-BDC3-91463C4397BE}"/>
                </a:ext>
              </a:extLst>
            </p:cNvPr>
            <p:cNvSpPr txBox="1"/>
            <p:nvPr/>
          </p:nvSpPr>
          <p:spPr bwMode="gray">
            <a:xfrm>
              <a:off x="884409" y="4389121"/>
              <a:ext cx="1853475" cy="1445023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25400">
              <a:noFill/>
            </a:ln>
          </p:spPr>
          <p:txBody>
            <a:bodyPr wrap="square" lIns="36000" tIns="180000" rIns="36000" bIns="3600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异基因造血干细胞移植</a:t>
              </a:r>
            </a:p>
            <a:p>
              <a:pPr algn="ctr">
                <a:lnSpc>
                  <a:spcPct val="125000"/>
                </a:lnSpc>
              </a:pP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（部分地区纳入医保报销）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5B62F2E5-394F-445E-96EC-1866D872434E}"/>
                </a:ext>
              </a:extLst>
            </p:cNvPr>
            <p:cNvSpPr txBox="1"/>
            <p:nvPr/>
          </p:nvSpPr>
          <p:spPr bwMode="gray">
            <a:xfrm>
              <a:off x="1308277" y="4646287"/>
              <a:ext cx="914400" cy="299099"/>
            </a:xfrm>
            <a:prstGeom prst="rect">
              <a:avLst/>
            </a:prstGeom>
            <a:noFill/>
          </p:spPr>
          <p:txBody>
            <a:bodyPr wrap="none" lIns="45720" tIns="45720" rIns="4572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2000" b="1" u="sng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建议参照药</a:t>
              </a:r>
              <a:endParaRPr lang="zh-CN" altLang="en-US" sz="2000" b="1" u="sng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14" name="表格 8">
            <a:extLst>
              <a:ext uri="{FF2B5EF4-FFF2-40B4-BE49-F238E27FC236}">
                <a16:creationId xmlns:a16="http://schemas.microsoft.com/office/drawing/2014/main" id="{D6CEA1D8-2DC7-4989-A633-1D435F96F1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283741"/>
              </p:ext>
            </p:extLst>
          </p:nvPr>
        </p:nvGraphicFramePr>
        <p:xfrm>
          <a:off x="723993" y="1148373"/>
          <a:ext cx="6911246" cy="1200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6369">
                  <a:extLst>
                    <a:ext uri="{9D8B030D-6E8A-4147-A177-3AD203B41FA5}">
                      <a16:colId xmlns:a16="http://schemas.microsoft.com/office/drawing/2014/main" val="2705150259"/>
                    </a:ext>
                  </a:extLst>
                </a:gridCol>
                <a:gridCol w="5184877">
                  <a:extLst>
                    <a:ext uri="{9D8B030D-6E8A-4147-A177-3AD203B41FA5}">
                      <a16:colId xmlns:a16="http://schemas.microsoft.com/office/drawing/2014/main" val="1917713115"/>
                    </a:ext>
                  </a:extLst>
                </a:gridCol>
              </a:tblGrid>
              <a:tr h="31888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zh-CN" altLang="en-US" sz="14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药品通用名称：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注射用奥加伊妥珠单抗</a:t>
                      </a:r>
                      <a:r>
                        <a:rPr lang="zh-CN" altLang="en-US" sz="1400" b="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（在</a:t>
                      </a:r>
                      <a:r>
                        <a:rPr lang="en-US" altLang="zh-CN" sz="1400" b="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FDA</a:t>
                      </a:r>
                      <a:r>
                        <a:rPr lang="zh-CN" altLang="en-US" sz="1400" b="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和</a:t>
                      </a:r>
                      <a:r>
                        <a:rPr lang="en-US" altLang="zh-CN" sz="1400" b="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EMA</a:t>
                      </a:r>
                      <a:r>
                        <a:rPr lang="zh-CN" altLang="en-US" sz="1400" b="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被授予</a:t>
                      </a:r>
                      <a:r>
                        <a:rPr lang="zh-CN" altLang="en-US" sz="14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孤儿药</a:t>
                      </a:r>
                      <a:r>
                        <a:rPr lang="zh-CN" altLang="en-US" sz="1400" b="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认证）</a:t>
                      </a: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928000"/>
                  </a:ext>
                </a:extLst>
              </a:tr>
              <a:tr h="28551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zh-CN" altLang="en-US" sz="14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注册规格：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zh-CN" sz="14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1.0mg/</a:t>
                      </a:r>
                      <a:r>
                        <a:rPr lang="zh-CN" altLang="en-US" sz="14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瓶</a:t>
                      </a: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5999"/>
                  </a:ext>
                </a:extLst>
              </a:tr>
              <a:tr h="59644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zh-CN" altLang="en-US" sz="14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说明书适应症：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本品适用于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复发性或难治性前体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细胞急性淋巴细胞白血病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R/R B-ALL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成年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患者 </a:t>
                      </a:r>
                      <a:endParaRPr lang="zh-CN" altLang="en-US" sz="1400" b="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037876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6BAF6C73-2524-2CB7-B5D4-F85F191C5C34}"/>
              </a:ext>
            </a:extLst>
          </p:cNvPr>
          <p:cNvSpPr/>
          <p:nvPr/>
        </p:nvSpPr>
        <p:spPr bwMode="gray">
          <a:xfrm>
            <a:off x="9452634" y="0"/>
            <a:ext cx="2736000" cy="40874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zh-CN" altLang="en-US" sz="2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注射用奥加伊妥珠单抗</a:t>
            </a:r>
          </a:p>
        </p:txBody>
      </p:sp>
      <p:graphicFrame>
        <p:nvGraphicFramePr>
          <p:cNvPr id="3" name="表格 8">
            <a:extLst>
              <a:ext uri="{FF2B5EF4-FFF2-40B4-BE49-F238E27FC236}">
                <a16:creationId xmlns:a16="http://schemas.microsoft.com/office/drawing/2014/main" id="{4C5FF5B0-9C1B-67E3-98F5-94F5FE385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125972"/>
              </p:ext>
            </p:extLst>
          </p:nvPr>
        </p:nvGraphicFramePr>
        <p:xfrm>
          <a:off x="641697" y="2524168"/>
          <a:ext cx="6993542" cy="2624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035">
                  <a:extLst>
                    <a:ext uri="{9D8B030D-6E8A-4147-A177-3AD203B41FA5}">
                      <a16:colId xmlns:a16="http://schemas.microsoft.com/office/drawing/2014/main" val="2705150259"/>
                    </a:ext>
                  </a:extLst>
                </a:gridCol>
                <a:gridCol w="5183507">
                  <a:extLst>
                    <a:ext uri="{9D8B030D-6E8A-4147-A177-3AD203B41FA5}">
                      <a16:colId xmlns:a16="http://schemas.microsoft.com/office/drawing/2014/main" val="1917713115"/>
                    </a:ext>
                  </a:extLst>
                </a:gridCol>
              </a:tblGrid>
              <a:tr h="262432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用法用量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endParaRPr lang="en-US" altLang="zh-CN" sz="14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zh-CN" altLang="en-US" sz="20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实际治疗</a:t>
                      </a:r>
                      <a:endParaRPr lang="en-US" altLang="zh-CN" sz="20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zh-CN" altLang="en-US" sz="20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不超过</a:t>
                      </a:r>
                      <a:r>
                        <a:rPr lang="en-US" altLang="zh-CN" sz="20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20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周期</a:t>
                      </a:r>
                      <a:endParaRPr lang="en-US" altLang="zh-CN" sz="20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CN" sz="20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(7</a:t>
                      </a:r>
                      <a:r>
                        <a:rPr lang="zh-CN" altLang="en-US" sz="20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瓶）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rgbClr val="004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fontAlgn="base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90000"/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说明书推荐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</a:t>
                      </a:r>
                      <a:r>
                        <a:rPr lang="zh-CN" altLang="en-US" sz="14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对于需要接受造血干细胞移植（</a:t>
                      </a: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HSCT</a:t>
                      </a:r>
                      <a:r>
                        <a:rPr lang="zh-CN" altLang="en-US" sz="14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）的患者，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推荐的本品的</a:t>
                      </a:r>
                      <a:r>
                        <a:rPr lang="zh-CN" altLang="en-US" sz="1400" b="1" kern="1200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治疗时间为</a:t>
                      </a:r>
                      <a:r>
                        <a:rPr lang="en-US" altLang="zh-CN" sz="1400" b="1" kern="1200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zh-CN" altLang="en-US" sz="1400" b="1" kern="1200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个周期</a:t>
                      </a:r>
                      <a:endParaRPr lang="en-US" altLang="zh-CN" sz="1400" b="1" kern="1200" dirty="0">
                        <a:solidFill>
                          <a:srgbClr val="0047BB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171450" indent="-171450" fontAlgn="base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90000"/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中国、英美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等多国</a:t>
                      </a: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真实世界研究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证实，无论移植与否，患者</a:t>
                      </a:r>
                      <a:r>
                        <a:rPr lang="zh-CN" altLang="en-US" sz="14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实际中位使用周期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均</a:t>
                      </a:r>
                      <a:r>
                        <a:rPr lang="zh-CN" altLang="en-US" sz="14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未超过</a:t>
                      </a:r>
                      <a:r>
                        <a:rPr lang="en-US" altLang="zh-CN" sz="14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4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个周期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，且疗效良好</a:t>
                      </a:r>
                      <a:endParaRPr lang="en-US" altLang="zh-CN" sz="1400" b="0" baseline="30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171450" indent="-171450" fontAlgn="base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90000"/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周边国家和地区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中国台湾、韩国和土耳其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已纳入</a:t>
                      </a: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医保报销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（实际使用显示</a:t>
                      </a:r>
                      <a:r>
                        <a:rPr lang="zh-CN" altLang="en-US" sz="14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不超过</a:t>
                      </a:r>
                      <a:r>
                        <a:rPr lang="en-US" altLang="zh-CN" sz="14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4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个周期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9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三期临床研究显示，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73%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患者在第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周期达到缓解</a:t>
                      </a:r>
                      <a:r>
                        <a:rPr lang="en-US" altLang="zh-CN" sz="1400" b="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，在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个周期内有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97%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的应答者缓解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765282"/>
                  </a:ext>
                </a:extLst>
              </a:tr>
            </a:tbl>
          </a:graphicData>
        </a:graphic>
      </p:graphicFrame>
      <p:graphicFrame>
        <p:nvGraphicFramePr>
          <p:cNvPr id="4" name="表格 8">
            <a:extLst>
              <a:ext uri="{FF2B5EF4-FFF2-40B4-BE49-F238E27FC236}">
                <a16:creationId xmlns:a16="http://schemas.microsoft.com/office/drawing/2014/main" id="{AB1275A5-51AE-643E-422C-ACBCF6A144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265150"/>
              </p:ext>
            </p:extLst>
          </p:nvPr>
        </p:nvGraphicFramePr>
        <p:xfrm>
          <a:off x="641697" y="5249455"/>
          <a:ext cx="6993542" cy="943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911">
                  <a:extLst>
                    <a:ext uri="{9D8B030D-6E8A-4147-A177-3AD203B41FA5}">
                      <a16:colId xmlns:a16="http://schemas.microsoft.com/office/drawing/2014/main" val="2705150259"/>
                    </a:ext>
                  </a:extLst>
                </a:gridCol>
                <a:gridCol w="1792734">
                  <a:extLst>
                    <a:ext uri="{9D8B030D-6E8A-4147-A177-3AD203B41FA5}">
                      <a16:colId xmlns:a16="http://schemas.microsoft.com/office/drawing/2014/main" val="1917713115"/>
                    </a:ext>
                  </a:extLst>
                </a:gridCol>
                <a:gridCol w="1453820">
                  <a:extLst>
                    <a:ext uri="{9D8B030D-6E8A-4147-A177-3AD203B41FA5}">
                      <a16:colId xmlns:a16="http://schemas.microsoft.com/office/drawing/2014/main" val="3603249480"/>
                    </a:ext>
                  </a:extLst>
                </a:gridCol>
                <a:gridCol w="1790077">
                  <a:extLst>
                    <a:ext uri="{9D8B030D-6E8A-4147-A177-3AD203B41FA5}">
                      <a16:colId xmlns:a16="http://schemas.microsoft.com/office/drawing/2014/main" val="225533103"/>
                    </a:ext>
                  </a:extLst>
                </a:gridCol>
              </a:tblGrid>
              <a:tr h="49377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zh-CN" altLang="en-US" sz="12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中国大陆首次上市时间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zh-CN" sz="12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2021</a:t>
                      </a:r>
                      <a:r>
                        <a:rPr lang="zh-CN" altLang="en-US" sz="12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2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12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2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r>
                        <a:rPr lang="zh-CN" altLang="en-US" sz="12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zh-CN" altLang="en-US" sz="1200" b="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全球首个上市</a:t>
                      </a:r>
                      <a:endParaRPr lang="en-US" altLang="zh-CN" sz="1200" b="0" kern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zh-CN" altLang="en-US" sz="1200" b="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国家及时间</a:t>
                      </a:r>
                    </a:p>
                  </a:txBody>
                  <a:tcPr marL="18000" marR="18000" marT="18000" marB="18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欧盟，</a:t>
                      </a:r>
                      <a:r>
                        <a:rPr lang="en-US" altLang="zh-CN" sz="12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2017</a:t>
                      </a:r>
                      <a:r>
                        <a:rPr lang="zh-CN" altLang="en-US" sz="12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2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2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</a:p>
                  </a:txBody>
                  <a:tcPr marL="18000" marR="18000" marT="18000" marB="18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50146"/>
                  </a:ext>
                </a:extLst>
              </a:tr>
              <a:tr h="45003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zh-CN" altLang="en-US" sz="12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大陆地区同通用名上市情况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无，</a:t>
                      </a:r>
                      <a:r>
                        <a:rPr lang="zh-CN" altLang="en-US" sz="12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独家</a:t>
                      </a: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是否为</a:t>
                      </a:r>
                      <a:r>
                        <a:rPr lang="en-US" altLang="zh-CN" sz="12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OTC</a:t>
                      </a:r>
                      <a:r>
                        <a:rPr lang="zh-CN" altLang="en-US" sz="12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药品</a:t>
                      </a:r>
                    </a:p>
                  </a:txBody>
                  <a:tcPr marL="18000" marR="18000" marT="18000" marB="18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否</a:t>
                      </a:r>
                    </a:p>
                  </a:txBody>
                  <a:tcPr marL="18000" marR="18000" marT="18000" marB="18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255123"/>
                  </a:ext>
                </a:extLst>
              </a:tr>
            </a:tbl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BDA673C6-6B49-B23D-63E3-F72E3BB94F1D}"/>
              </a:ext>
            </a:extLst>
          </p:cNvPr>
          <p:cNvSpPr/>
          <p:nvPr/>
        </p:nvSpPr>
        <p:spPr bwMode="gray">
          <a:xfrm>
            <a:off x="8167190" y="1056274"/>
            <a:ext cx="3607878" cy="5136996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27C9B23-0740-DF00-8E3E-B520A0B442AE}"/>
              </a:ext>
            </a:extLst>
          </p:cNvPr>
          <p:cNvSpPr txBox="1"/>
          <p:nvPr/>
        </p:nvSpPr>
        <p:spPr bwMode="gray">
          <a:xfrm>
            <a:off x="3413290" y="562996"/>
            <a:ext cx="8056497" cy="556259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实际治疗不超过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周期（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瓶），建议参照异基因造血干细胞移植</a:t>
            </a:r>
          </a:p>
        </p:txBody>
      </p:sp>
    </p:spTree>
    <p:extLst>
      <p:ext uri="{BB962C8B-B14F-4D97-AF65-F5344CB8AC3E}">
        <p14:creationId xmlns:p14="http://schemas.microsoft.com/office/powerpoint/2010/main" val="4084687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7302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5" imgH="416" progId="TCLayout.ActiveDocument.1">
                  <p:embed/>
                </p:oleObj>
              </mc:Choice>
              <mc:Fallback>
                <p:oleObj name="think-cell 幻灯片" r:id="rId3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标题 4">
            <a:extLst>
              <a:ext uri="{FF2B5EF4-FFF2-40B4-BE49-F238E27FC236}">
                <a16:creationId xmlns:a16="http://schemas.microsoft.com/office/drawing/2014/main" id="{4E3E6A0F-1D99-426C-98B6-56DF522B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98" y="484632"/>
            <a:ext cx="11546728" cy="442308"/>
          </a:xfrm>
        </p:spPr>
        <p:txBody>
          <a:bodyPr vert="horz"/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基本信息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(2/2)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56A1F136-BC1E-4E2E-8B8B-FFFC3BE05F6B}"/>
              </a:ext>
            </a:extLst>
          </p:cNvPr>
          <p:cNvGrpSpPr/>
          <p:nvPr/>
        </p:nvGrpSpPr>
        <p:grpSpPr>
          <a:xfrm>
            <a:off x="716682" y="1285581"/>
            <a:ext cx="5286160" cy="4589722"/>
            <a:chOff x="191387" y="1185530"/>
            <a:chExt cx="2612319" cy="5039833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66562F0-FE53-40AB-8D3A-3995642CD9F2}"/>
                </a:ext>
              </a:extLst>
            </p:cNvPr>
            <p:cNvSpPr/>
            <p:nvPr/>
          </p:nvSpPr>
          <p:spPr bwMode="gray">
            <a:xfrm>
              <a:off x="191387" y="1334386"/>
              <a:ext cx="2612319" cy="4890977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49CBFFDB-BB20-4560-A819-0DB49579C4DE}"/>
                </a:ext>
              </a:extLst>
            </p:cNvPr>
            <p:cNvSpPr txBox="1"/>
            <p:nvPr/>
          </p:nvSpPr>
          <p:spPr bwMode="gray">
            <a:xfrm>
              <a:off x="1059676" y="1185530"/>
              <a:ext cx="1064755" cy="34150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45720" rIns="4572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疾病基本情况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zh-CN" altLang="en-US" sz="14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成人复发性</a:t>
              </a:r>
              <a:r>
                <a:rPr lang="en-US" altLang="zh-CN" sz="14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4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难治性</a:t>
              </a:r>
              <a:r>
                <a:rPr lang="en-US" altLang="zh-CN" sz="14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r>
                <a:rPr lang="zh-CN" altLang="en-US" sz="14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细胞急性淋巴细胞白血病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C0D997DA-DC3B-4B74-811D-E86178DB9A8D}"/>
              </a:ext>
            </a:extLst>
          </p:cNvPr>
          <p:cNvGrpSpPr/>
          <p:nvPr/>
        </p:nvGrpSpPr>
        <p:grpSpPr>
          <a:xfrm>
            <a:off x="6441303" y="1254822"/>
            <a:ext cx="5367639" cy="4600184"/>
            <a:chOff x="203893" y="1145815"/>
            <a:chExt cx="2858001" cy="5051320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0AACC7B0-6BAF-441F-B654-646EDD928A1C}"/>
                </a:ext>
              </a:extLst>
            </p:cNvPr>
            <p:cNvSpPr/>
            <p:nvPr/>
          </p:nvSpPr>
          <p:spPr bwMode="gray">
            <a:xfrm>
              <a:off x="203893" y="1306158"/>
              <a:ext cx="2858001" cy="4890977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76D6EBA0-6D0A-4E66-AD42-89DA95FA8934}"/>
                </a:ext>
              </a:extLst>
            </p:cNvPr>
            <p:cNvSpPr txBox="1"/>
            <p:nvPr/>
          </p:nvSpPr>
          <p:spPr bwMode="gray">
            <a:xfrm>
              <a:off x="609313" y="1145815"/>
              <a:ext cx="1764000" cy="29771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45720" rIns="4572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成人</a:t>
              </a: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患者的未满足需求急迫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43B5DE3-EE9E-40EB-86C6-19093C942E15}"/>
              </a:ext>
            </a:extLst>
          </p:cNvPr>
          <p:cNvGrpSpPr/>
          <p:nvPr/>
        </p:nvGrpSpPr>
        <p:grpSpPr>
          <a:xfrm>
            <a:off x="6140801" y="1390383"/>
            <a:ext cx="197585" cy="162146"/>
            <a:chOff x="-1892595" y="2105247"/>
            <a:chExt cx="197585" cy="23391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B600EDCB-3980-4A41-B7D9-7CEC79030EB2}"/>
                </a:ext>
              </a:extLst>
            </p:cNvPr>
            <p:cNvSpPr/>
            <p:nvPr/>
          </p:nvSpPr>
          <p:spPr bwMode="gray">
            <a:xfrm>
              <a:off x="-1892595" y="2105247"/>
              <a:ext cx="69111" cy="233916"/>
            </a:xfrm>
            <a:prstGeom prst="chevron">
              <a:avLst/>
            </a:prstGeom>
            <a:grpFill/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64" name="箭头: V 形 63">
              <a:extLst>
                <a:ext uri="{FF2B5EF4-FFF2-40B4-BE49-F238E27FC236}">
                  <a16:creationId xmlns:a16="http://schemas.microsoft.com/office/drawing/2014/main" id="{38932573-1101-451B-97CE-1C27BAE2F4CB}"/>
                </a:ext>
              </a:extLst>
            </p:cNvPr>
            <p:cNvSpPr/>
            <p:nvPr/>
          </p:nvSpPr>
          <p:spPr bwMode="gray">
            <a:xfrm>
              <a:off x="-1828358" y="2105247"/>
              <a:ext cx="69111" cy="233916"/>
            </a:xfrm>
            <a:prstGeom prst="chevron">
              <a:avLst/>
            </a:prstGeom>
            <a:grpFill/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65" name="箭头: V 形 64">
              <a:extLst>
                <a:ext uri="{FF2B5EF4-FFF2-40B4-BE49-F238E27FC236}">
                  <a16:creationId xmlns:a16="http://schemas.microsoft.com/office/drawing/2014/main" id="{36841F03-11C5-4003-9125-1D58318FBFD3}"/>
                </a:ext>
              </a:extLst>
            </p:cNvPr>
            <p:cNvSpPr/>
            <p:nvPr/>
          </p:nvSpPr>
          <p:spPr bwMode="gray">
            <a:xfrm>
              <a:off x="-1764121" y="2105247"/>
              <a:ext cx="69111" cy="233916"/>
            </a:xfrm>
            <a:prstGeom prst="chevron">
              <a:avLst/>
            </a:prstGeom>
            <a:grpFill/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E0387D76-6E3B-4F07-AE43-8CA2BE182BB9}"/>
              </a:ext>
            </a:extLst>
          </p:cNvPr>
          <p:cNvSpPr txBox="1"/>
          <p:nvPr/>
        </p:nvSpPr>
        <p:spPr bwMode="gray">
          <a:xfrm>
            <a:off x="1128726" y="1776315"/>
            <a:ext cx="4942964" cy="1781547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l">
              <a:lnSpc>
                <a:spcPct val="120000"/>
              </a:lnSpc>
              <a:spcBef>
                <a:spcPts val="800"/>
              </a:spcBef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极高的死亡风险，成人患者生存堪忧</a:t>
            </a:r>
            <a:endParaRPr lang="en-US" altLang="zh-CN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中位生存期仅</a:t>
            </a:r>
            <a:r>
              <a:rPr lang="en-US" altLang="zh-CN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3-6</a:t>
            </a: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endParaRPr lang="en-US" altLang="zh-CN" sz="14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年生存率</a:t>
            </a:r>
            <a:r>
              <a:rPr lang="en-US" altLang="zh-CN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&lt;10%</a:t>
            </a: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（成人患者）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（大部分急性淋巴细胞白血病的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儿童患者现有治疗治愈率高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复发难治性急性淋巴细胞白血病多发生在成人患者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</a:t>
            </a: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成人患者未满足需求更急迫</a:t>
            </a:r>
            <a:endParaRPr lang="en-US" altLang="zh-CN" sz="14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大约</a:t>
            </a:r>
            <a:r>
              <a:rPr lang="en-US" altLang="zh-CN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87%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与急性淋巴细胞白血病相关的</a:t>
            </a: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死亡发生在成人</a:t>
            </a:r>
            <a:endParaRPr lang="en-US" altLang="zh-CN" sz="14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996C7E60-BDEC-40A0-937C-DB6131214ABB}"/>
              </a:ext>
            </a:extLst>
          </p:cNvPr>
          <p:cNvSpPr txBox="1"/>
          <p:nvPr/>
        </p:nvSpPr>
        <p:spPr bwMode="gray">
          <a:xfrm>
            <a:off x="7378860" y="4618473"/>
            <a:ext cx="2590818" cy="954160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altLang="zh-CN" sz="1400" b="1" dirty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F0A43926-79C0-459E-BB74-544445EE293E}"/>
              </a:ext>
            </a:extLst>
          </p:cNvPr>
          <p:cNvSpPr txBox="1"/>
          <p:nvPr/>
        </p:nvSpPr>
        <p:spPr bwMode="gray">
          <a:xfrm>
            <a:off x="1130090" y="3845602"/>
            <a:ext cx="4768413" cy="2398408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l">
              <a:lnSpc>
                <a:spcPct val="120000"/>
              </a:lnSpc>
              <a:spcBef>
                <a:spcPts val="800"/>
              </a:spcBef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罕见肿瘤，患者人数少，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奥加伊妥珠单抗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FDA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EMA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被授予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孤儿药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认证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中国成人急性淋巴细胞白血病发病率</a:t>
            </a:r>
            <a:r>
              <a:rPr lang="en-US" altLang="zh-CN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0.32/10</a:t>
            </a: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（远低于国家癌症中心对于罕见肿瘤的建议，属于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罕见肿瘤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国家癌症中心建议发病率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&lt;2.5/10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万人为罕见肿瘤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中国患者（复发难治性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细胞急淋成人患者）约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1800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2" name="表格 12">
            <a:extLst>
              <a:ext uri="{FF2B5EF4-FFF2-40B4-BE49-F238E27FC236}">
                <a16:creationId xmlns:a16="http://schemas.microsoft.com/office/drawing/2014/main" id="{3C82BE71-C9DB-2D19-2777-39F37CA88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117494"/>
              </p:ext>
            </p:extLst>
          </p:nvPr>
        </p:nvGraphicFramePr>
        <p:xfrm>
          <a:off x="6510152" y="1644462"/>
          <a:ext cx="5248297" cy="4145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4543">
                  <a:extLst>
                    <a:ext uri="{9D8B030D-6E8A-4147-A177-3AD203B41FA5}">
                      <a16:colId xmlns:a16="http://schemas.microsoft.com/office/drawing/2014/main" val="1220795575"/>
                    </a:ext>
                  </a:extLst>
                </a:gridCol>
                <a:gridCol w="2763754">
                  <a:extLst>
                    <a:ext uri="{9D8B030D-6E8A-4147-A177-3AD203B41FA5}">
                      <a16:colId xmlns:a16="http://schemas.microsoft.com/office/drawing/2014/main" val="2597866626"/>
                    </a:ext>
                  </a:extLst>
                </a:gridCol>
              </a:tblGrid>
              <a:tr h="7804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现有治疗手段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移植率低，生存期短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临床需求：</a:t>
                      </a:r>
                      <a:endParaRPr lang="en-US" altLang="zh-CN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达到移植条件，延长生命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578467"/>
                  </a:ext>
                </a:extLst>
              </a:tr>
              <a:tr h="711928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总完全缓解率低，仅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30%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提高缓解率，达到移植的前提条件</a:t>
                      </a:r>
                      <a:endParaRPr lang="en-US" altLang="zh-CN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888265"/>
                  </a:ext>
                </a:extLst>
              </a:tr>
              <a:tr h="609492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移植率低，仅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11.1%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提高移植率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704746"/>
                  </a:ext>
                </a:extLst>
              </a:tr>
              <a:tr h="824708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MRD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转阴率低，仅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28.1%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提高微小残留病（</a:t>
                      </a: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MRD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）转阴率，提高移植成功率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108540"/>
                  </a:ext>
                </a:extLst>
              </a:tr>
              <a:tr h="609492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74%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患者复发（成人）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延长缓解时间，降低复发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15187"/>
                  </a:ext>
                </a:extLst>
              </a:tr>
              <a:tr h="609492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OS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仅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3-6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个月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延长生命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192811"/>
                  </a:ext>
                </a:extLst>
              </a:tr>
            </a:tbl>
          </a:graphicData>
        </a:graphic>
      </p:graphicFrame>
      <p:sp>
        <p:nvSpPr>
          <p:cNvPr id="19" name="椭圆 18">
            <a:extLst>
              <a:ext uri="{FF2B5EF4-FFF2-40B4-BE49-F238E27FC236}">
                <a16:creationId xmlns:a16="http://schemas.microsoft.com/office/drawing/2014/main" id="{4CF171E2-C1C6-BE0A-8BE3-1B4231778186}"/>
              </a:ext>
            </a:extLst>
          </p:cNvPr>
          <p:cNvSpPr/>
          <p:nvPr/>
        </p:nvSpPr>
        <p:spPr bwMode="gray">
          <a:xfrm>
            <a:off x="787596" y="1831180"/>
            <a:ext cx="288000" cy="28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b="1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1FDD8E82-074C-E120-99BC-B142414FFDA4}"/>
              </a:ext>
            </a:extLst>
          </p:cNvPr>
          <p:cNvSpPr/>
          <p:nvPr/>
        </p:nvSpPr>
        <p:spPr bwMode="gray">
          <a:xfrm>
            <a:off x="796655" y="3908377"/>
            <a:ext cx="288000" cy="28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b="1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361D74D-439E-3762-2C5D-D55CDA26511E}"/>
              </a:ext>
            </a:extLst>
          </p:cNvPr>
          <p:cNvSpPr/>
          <p:nvPr/>
        </p:nvSpPr>
        <p:spPr bwMode="gray">
          <a:xfrm>
            <a:off x="9452634" y="0"/>
            <a:ext cx="2736000" cy="40874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zh-CN" altLang="en-US" sz="2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注射用奥加伊妥珠单抗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0B2826A-88C3-E3D6-CF92-93EBB02BB09A}"/>
              </a:ext>
            </a:extLst>
          </p:cNvPr>
          <p:cNvSpPr txBox="1"/>
          <p:nvPr/>
        </p:nvSpPr>
        <p:spPr bwMode="gray">
          <a:xfrm>
            <a:off x="3431578" y="506744"/>
            <a:ext cx="8056497" cy="556259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罕见肿瘤，成人患者未满足需求急迫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3A61CE8-DE1D-D8E7-5ACB-BF746712F9B4}"/>
              </a:ext>
            </a:extLst>
          </p:cNvPr>
          <p:cNvSpPr txBox="1"/>
          <p:nvPr/>
        </p:nvSpPr>
        <p:spPr bwMode="gray">
          <a:xfrm>
            <a:off x="716682" y="5926073"/>
            <a:ext cx="6419088" cy="299649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注：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中国急性淋巴细胞白血病的发病率：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0.69/10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万人，成人患者比例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46.5%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4244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矩形 86">
            <a:extLst>
              <a:ext uri="{FF2B5EF4-FFF2-40B4-BE49-F238E27FC236}">
                <a16:creationId xmlns:a16="http://schemas.microsoft.com/office/drawing/2014/main" id="{757527DC-2F30-2316-9799-940B7D39AF17}"/>
              </a:ext>
            </a:extLst>
          </p:cNvPr>
          <p:cNvSpPr/>
          <p:nvPr/>
        </p:nvSpPr>
        <p:spPr bwMode="gray">
          <a:xfrm>
            <a:off x="883704" y="1371518"/>
            <a:ext cx="10171083" cy="2465557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7200"/>
              </a:spcBef>
            </a:pP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48125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9" imgW="415" imgH="416" progId="TCLayout.ActiveDocument.1">
                  <p:embed/>
                </p:oleObj>
              </mc:Choice>
              <mc:Fallback>
                <p:oleObj name="think-cell 幻灯片" r:id="rId9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标题 4">
            <a:extLst>
              <a:ext uri="{FF2B5EF4-FFF2-40B4-BE49-F238E27FC236}">
                <a16:creationId xmlns:a16="http://schemas.microsoft.com/office/drawing/2014/main" id="{4E3E6A0F-1D99-426C-98B6-56DF522B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98" y="566277"/>
            <a:ext cx="11546728" cy="442308"/>
          </a:xfrm>
        </p:spPr>
        <p:txBody>
          <a:bodyPr vert="horz"/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有效性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(1/2)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0CDAE33-D5A4-4A68-9B90-645A345E1178}"/>
              </a:ext>
            </a:extLst>
          </p:cNvPr>
          <p:cNvSpPr/>
          <p:nvPr/>
        </p:nvSpPr>
        <p:spPr bwMode="gray">
          <a:xfrm>
            <a:off x="883704" y="4236808"/>
            <a:ext cx="10171083" cy="197025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spcBef>
                <a:spcPts val="7200"/>
              </a:spcBef>
            </a:pP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CD18FD7-74B4-D16E-5BC9-FE88F321F648}"/>
              </a:ext>
            </a:extLst>
          </p:cNvPr>
          <p:cNvGrpSpPr/>
          <p:nvPr/>
        </p:nvGrpSpPr>
        <p:grpSpPr>
          <a:xfrm>
            <a:off x="923400" y="1923386"/>
            <a:ext cx="3069279" cy="2039665"/>
            <a:chOff x="1910079" y="1998820"/>
            <a:chExt cx="2755241" cy="1225553"/>
          </a:xfrm>
        </p:grpSpPr>
        <p:graphicFrame>
          <p:nvGraphicFramePr>
            <p:cNvPr id="12" name="图表 11">
              <a:extLst>
                <a:ext uri="{FF2B5EF4-FFF2-40B4-BE49-F238E27FC236}">
                  <a16:creationId xmlns:a16="http://schemas.microsoft.com/office/drawing/2014/main" id="{38E403DE-FB74-C67F-B0BC-C8B47891F87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49563836"/>
                </p:ext>
              </p:extLst>
            </p:nvPr>
          </p:nvGraphicFramePr>
          <p:xfrm>
            <a:off x="1910079" y="1998820"/>
            <a:ext cx="2755241" cy="10566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14" name="文本框 1">
              <a:extLst>
                <a:ext uri="{FF2B5EF4-FFF2-40B4-BE49-F238E27FC236}">
                  <a16:creationId xmlns:a16="http://schemas.microsoft.com/office/drawing/2014/main" id="{3F4BC76F-D9A1-74CE-5346-FADE372DEB18}"/>
                </a:ext>
              </a:extLst>
            </p:cNvPr>
            <p:cNvSpPr txBox="1"/>
            <p:nvPr/>
          </p:nvSpPr>
          <p:spPr bwMode="gray">
            <a:xfrm>
              <a:off x="2640699" y="2990433"/>
              <a:ext cx="699472" cy="232296"/>
            </a:xfrm>
            <a:prstGeom prst="rect">
              <a:avLst/>
            </a:prstGeom>
          </p:spPr>
          <p:txBody>
            <a:bodyPr wrap="square" lIns="45720" tIns="45720" rIns="45720" bIns="45720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传统药物</a:t>
              </a:r>
            </a:p>
          </p:txBody>
        </p:sp>
        <p:sp>
          <p:nvSpPr>
            <p:cNvPr id="15" name="文本框 1">
              <a:extLst>
                <a:ext uri="{FF2B5EF4-FFF2-40B4-BE49-F238E27FC236}">
                  <a16:creationId xmlns:a16="http://schemas.microsoft.com/office/drawing/2014/main" id="{423E353C-272E-3092-E91F-FABB9B1770F6}"/>
                </a:ext>
              </a:extLst>
            </p:cNvPr>
            <p:cNvSpPr txBox="1"/>
            <p:nvPr/>
          </p:nvSpPr>
          <p:spPr bwMode="gray">
            <a:xfrm>
              <a:off x="3274430" y="2992077"/>
              <a:ext cx="1007932" cy="232296"/>
            </a:xfrm>
            <a:prstGeom prst="rect">
              <a:avLst/>
            </a:prstGeom>
          </p:spPr>
          <p:txBody>
            <a:bodyPr wrap="square" lIns="45720" tIns="45720" rIns="45720" bIns="45720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1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奥加伊妥珠单抗</a:t>
              </a:r>
            </a:p>
          </p:txBody>
        </p:sp>
      </p:grpSp>
      <p:sp>
        <p:nvSpPr>
          <p:cNvPr id="13" name="箭头: 五边形 12">
            <a:extLst>
              <a:ext uri="{FF2B5EF4-FFF2-40B4-BE49-F238E27FC236}">
                <a16:creationId xmlns:a16="http://schemas.microsoft.com/office/drawing/2014/main" id="{F08EFE6A-5C98-9033-1E51-A0AE76F4CC6D}"/>
              </a:ext>
            </a:extLst>
          </p:cNvPr>
          <p:cNvSpPr/>
          <p:nvPr/>
        </p:nvSpPr>
        <p:spPr bwMode="gray">
          <a:xfrm>
            <a:off x="1322442" y="1570243"/>
            <a:ext cx="2568829" cy="69829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更满足移植的先决条件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缓解率</a:t>
            </a:r>
            <a:r>
              <a:rPr lang="en-US" altLang="zh-CN" sz="12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(CR/</a:t>
            </a:r>
            <a:r>
              <a:rPr lang="en-US" altLang="zh-CN" sz="1200" b="1" dirty="0" err="1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CRi</a:t>
            </a:r>
            <a:r>
              <a:rPr lang="en-US" altLang="zh-CN" sz="12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2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80.7%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F4ABE11-9977-418B-59B0-04ACC7B506F4}"/>
              </a:ext>
            </a:extLst>
          </p:cNvPr>
          <p:cNvSpPr txBox="1"/>
          <p:nvPr/>
        </p:nvSpPr>
        <p:spPr bwMode="gray">
          <a:xfrm>
            <a:off x="1260879" y="3007173"/>
            <a:ext cx="1250582" cy="45719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171450" indent="-17145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zh-CN" altLang="en-US" sz="1600" dirty="0" err="1"/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24F116AE-27DC-7803-1128-FC84FA5B9EA6}"/>
              </a:ext>
            </a:extLst>
          </p:cNvPr>
          <p:cNvCxnSpPr>
            <a:cxnSpLocks/>
          </p:cNvCxnSpPr>
          <p:nvPr/>
        </p:nvCxnSpPr>
        <p:spPr bwMode="gray">
          <a:xfrm flipV="1">
            <a:off x="1737295" y="2346776"/>
            <a:ext cx="1457390" cy="12836"/>
          </a:xfrm>
          <a:prstGeom prst="straightConnector1">
            <a:avLst/>
          </a:prstGeom>
          <a:noFill/>
          <a:ln w="6350" cap="rnd">
            <a:solidFill>
              <a:schemeClr val="bg1">
                <a:lumMod val="50000"/>
              </a:schemeClr>
            </a:solidFill>
            <a:prstDash val="dash"/>
            <a:round/>
            <a:headEnd/>
            <a:tailEnd type="none"/>
          </a:ln>
          <a:effectLst/>
        </p:spPr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B30FEB67-443E-7319-1087-A569095D4FD0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 bwMode="gray">
          <a:xfrm flipV="1">
            <a:off x="2082242" y="2346776"/>
            <a:ext cx="0" cy="762193"/>
          </a:xfrm>
          <a:prstGeom prst="line">
            <a:avLst/>
          </a:prstGeom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80D1D5C2-F6FB-9893-6D03-6ED4A6B7CF7D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769247" y="2653883"/>
            <a:ext cx="587375" cy="273050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bg1">
                <a:lumMod val="50000"/>
              </a:schemeClr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999"/>
              </a:spcBef>
              <a:buClrTx/>
              <a:buSzPct val="100000"/>
              <a:buFont typeface="Arial" panose="020B0604020202020204" pitchFamily="34" charset="0"/>
              <a:buChar char="•"/>
              <a:defRPr lang="en-US" sz="1999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63" indent="-169812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594" indent="-171399" algn="l" defTabSz="914126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126" indent="-171399" algn="l" defTabSz="914126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698" indent="-114266" algn="l" defTabSz="914126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C30C3E"/>
                </a:solidFill>
                <a:effectLst/>
              </a:rPr>
              <a:t>+51.4%</a:t>
            </a:r>
            <a:endParaRPr lang="zh-CN" altLang="en-US" sz="1400" b="1" dirty="0">
              <a:solidFill>
                <a:srgbClr val="C30C3E"/>
              </a:solidFill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5F81E399-4DDE-4C29-FE5A-51E2963A9CEE}"/>
              </a:ext>
            </a:extLst>
          </p:cNvPr>
          <p:cNvGrpSpPr/>
          <p:nvPr/>
        </p:nvGrpSpPr>
        <p:grpSpPr>
          <a:xfrm>
            <a:off x="4661782" y="1883052"/>
            <a:ext cx="3149593" cy="2109114"/>
            <a:chOff x="1910079" y="1998820"/>
            <a:chExt cx="2755241" cy="1225553"/>
          </a:xfrm>
        </p:grpSpPr>
        <p:graphicFrame>
          <p:nvGraphicFramePr>
            <p:cNvPr id="35" name="图表 34">
              <a:extLst>
                <a:ext uri="{FF2B5EF4-FFF2-40B4-BE49-F238E27FC236}">
                  <a16:creationId xmlns:a16="http://schemas.microsoft.com/office/drawing/2014/main" id="{9761219D-4A39-CF1D-F913-5B8203E95E5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46181949"/>
                </p:ext>
              </p:extLst>
            </p:nvPr>
          </p:nvGraphicFramePr>
          <p:xfrm>
            <a:off x="1910079" y="1998820"/>
            <a:ext cx="2755241" cy="10566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36" name="文本框 1">
              <a:extLst>
                <a:ext uri="{FF2B5EF4-FFF2-40B4-BE49-F238E27FC236}">
                  <a16:creationId xmlns:a16="http://schemas.microsoft.com/office/drawing/2014/main" id="{B4A24A17-961F-FAE9-83D2-20A6D4B5E1CE}"/>
                </a:ext>
              </a:extLst>
            </p:cNvPr>
            <p:cNvSpPr txBox="1"/>
            <p:nvPr/>
          </p:nvSpPr>
          <p:spPr bwMode="gray">
            <a:xfrm>
              <a:off x="2640699" y="2990433"/>
              <a:ext cx="699472" cy="232296"/>
            </a:xfrm>
            <a:prstGeom prst="rect">
              <a:avLst/>
            </a:prstGeom>
          </p:spPr>
          <p:txBody>
            <a:bodyPr wrap="square" lIns="45720" tIns="45720" rIns="45720" bIns="45720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传统药物</a:t>
              </a:r>
            </a:p>
          </p:txBody>
        </p:sp>
        <p:sp>
          <p:nvSpPr>
            <p:cNvPr id="39" name="文本框 1">
              <a:extLst>
                <a:ext uri="{FF2B5EF4-FFF2-40B4-BE49-F238E27FC236}">
                  <a16:creationId xmlns:a16="http://schemas.microsoft.com/office/drawing/2014/main" id="{FDDF7A2F-40CA-8904-3CBF-3E3EC4232029}"/>
                </a:ext>
              </a:extLst>
            </p:cNvPr>
            <p:cNvSpPr txBox="1"/>
            <p:nvPr/>
          </p:nvSpPr>
          <p:spPr bwMode="gray">
            <a:xfrm>
              <a:off x="3274431" y="2992077"/>
              <a:ext cx="873112" cy="232296"/>
            </a:xfrm>
            <a:prstGeom prst="rect">
              <a:avLst/>
            </a:prstGeom>
          </p:spPr>
          <p:txBody>
            <a:bodyPr wrap="square" lIns="45720" tIns="45720" rIns="45720" bIns="45720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1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奥加伊妥珠单抗</a:t>
              </a:r>
            </a:p>
          </p:txBody>
        </p:sp>
      </p:grpSp>
      <p:sp>
        <p:nvSpPr>
          <p:cNvPr id="40" name="箭头: 五边形 39">
            <a:extLst>
              <a:ext uri="{FF2B5EF4-FFF2-40B4-BE49-F238E27FC236}">
                <a16:creationId xmlns:a16="http://schemas.microsoft.com/office/drawing/2014/main" id="{6D986D29-5C16-D3A7-1392-6362582DB417}"/>
              </a:ext>
            </a:extLst>
          </p:cNvPr>
          <p:cNvSpPr/>
          <p:nvPr/>
        </p:nvSpPr>
        <p:spPr bwMode="gray">
          <a:xfrm>
            <a:off x="4628926" y="1721651"/>
            <a:ext cx="3307886" cy="399173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提高移植成功的主要影响因素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微小残留病转阴率</a:t>
            </a:r>
            <a:r>
              <a:rPr lang="en-US" altLang="zh-CN" sz="12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(MRD)78.4%</a:t>
            </a:r>
            <a:endParaRPr lang="en-US" altLang="zh-CN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FC6A6A23-8F9D-45A7-293D-550E7A0DBF3E}"/>
              </a:ext>
            </a:extLst>
          </p:cNvPr>
          <p:cNvSpPr txBox="1"/>
          <p:nvPr/>
        </p:nvSpPr>
        <p:spPr bwMode="gray">
          <a:xfrm>
            <a:off x="4711142" y="2996072"/>
            <a:ext cx="1250582" cy="45719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171450" indent="-17145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zh-CN" altLang="en-US" sz="1600" dirty="0" err="1"/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D5C36098-E539-6659-6BB5-CA40644AE168}"/>
              </a:ext>
            </a:extLst>
          </p:cNvPr>
          <p:cNvCxnSpPr>
            <a:cxnSpLocks/>
          </p:cNvCxnSpPr>
          <p:nvPr/>
        </p:nvCxnSpPr>
        <p:spPr bwMode="gray">
          <a:xfrm>
            <a:off x="5227361" y="2353262"/>
            <a:ext cx="1564457" cy="4018"/>
          </a:xfrm>
          <a:prstGeom prst="straightConnector1">
            <a:avLst/>
          </a:prstGeom>
          <a:noFill/>
          <a:ln w="6350" cap="rnd">
            <a:solidFill>
              <a:schemeClr val="bg1">
                <a:lumMod val="50000"/>
              </a:schemeClr>
            </a:solidFill>
            <a:prstDash val="dash"/>
            <a:round/>
            <a:headEnd/>
            <a:tailEnd type="none"/>
          </a:ln>
          <a:effectLst/>
        </p:spPr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77300540-357F-4758-5C7C-5C21C7CCA833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 bwMode="gray">
          <a:xfrm flipV="1">
            <a:off x="5817032" y="2357280"/>
            <a:ext cx="0" cy="768840"/>
          </a:xfrm>
          <a:prstGeom prst="line">
            <a:avLst/>
          </a:prstGeom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F2B0BDF-5C28-2A78-0E81-43F627C12C48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516828" y="2674381"/>
            <a:ext cx="587375" cy="273050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bg1">
                <a:lumMod val="50000"/>
              </a:schemeClr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999"/>
              </a:spcBef>
              <a:buClrTx/>
              <a:buSzPct val="100000"/>
              <a:buFont typeface="Arial" panose="020B0604020202020204" pitchFamily="34" charset="0"/>
              <a:buChar char="•"/>
              <a:defRPr lang="en-US" sz="1999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63" indent="-169812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594" indent="-171399" algn="l" defTabSz="914126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126" indent="-171399" algn="l" defTabSz="914126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8698" indent="-114266" algn="l" defTabSz="914126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C30C3E"/>
                </a:solidFill>
                <a:effectLst/>
              </a:rPr>
              <a:t>+50.3%</a:t>
            </a:r>
            <a:endParaRPr lang="zh-CN" altLang="en-US" sz="1400" b="1" dirty="0">
              <a:solidFill>
                <a:srgbClr val="C30C3E"/>
              </a:solidFill>
            </a:endParaRPr>
          </a:p>
        </p:txBody>
      </p:sp>
      <p:sp>
        <p:nvSpPr>
          <p:cNvPr id="51" name="箭头: 五边形 50">
            <a:extLst>
              <a:ext uri="{FF2B5EF4-FFF2-40B4-BE49-F238E27FC236}">
                <a16:creationId xmlns:a16="http://schemas.microsoft.com/office/drawing/2014/main" id="{1B8C90CB-E459-6F04-D2EF-28866C92B281}"/>
              </a:ext>
            </a:extLst>
          </p:cNvPr>
          <p:cNvSpPr/>
          <p:nvPr/>
        </p:nvSpPr>
        <p:spPr bwMode="gray">
          <a:xfrm>
            <a:off x="8772622" y="1613854"/>
            <a:ext cx="2150559" cy="398183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桥接移植率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提高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2D219567-DC1C-B1FB-14F1-0A80BBB9A6FA}"/>
              </a:ext>
            </a:extLst>
          </p:cNvPr>
          <p:cNvSpPr txBox="1"/>
          <p:nvPr/>
        </p:nvSpPr>
        <p:spPr bwMode="gray">
          <a:xfrm>
            <a:off x="3194685" y="2408727"/>
            <a:ext cx="838960" cy="179927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en-US" altLang="zh-CN" sz="1000" dirty="0"/>
              <a:t>P&lt;0.001</a:t>
            </a:r>
            <a:endParaRPr lang="zh-CN" altLang="en-US" sz="1000" dirty="0" err="1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56412B16-C326-840E-2241-B16E90DF480E}"/>
              </a:ext>
            </a:extLst>
          </p:cNvPr>
          <p:cNvSpPr txBox="1"/>
          <p:nvPr/>
        </p:nvSpPr>
        <p:spPr bwMode="gray">
          <a:xfrm>
            <a:off x="6967103" y="2452992"/>
            <a:ext cx="838960" cy="179927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en-US" altLang="zh-CN" sz="1000" dirty="0"/>
              <a:t>P&lt;0.001</a:t>
            </a:r>
            <a:endParaRPr lang="zh-CN" altLang="en-US" sz="1000" dirty="0" err="1"/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31774D31-EC76-0523-3600-11FB1AB6D278}"/>
              </a:ext>
            </a:extLst>
          </p:cNvPr>
          <p:cNvSpPr txBox="1"/>
          <p:nvPr/>
        </p:nvSpPr>
        <p:spPr bwMode="gray">
          <a:xfrm>
            <a:off x="1260879" y="2402594"/>
            <a:ext cx="249841" cy="1174903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171450" indent="-17145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zh-CN" altLang="en-US" sz="1600" dirty="0" err="1"/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B64F10AC-1887-76B8-EEDF-313B8BD7AEAC}"/>
              </a:ext>
            </a:extLst>
          </p:cNvPr>
          <p:cNvCxnSpPr>
            <a:cxnSpLocks/>
          </p:cNvCxnSpPr>
          <p:nvPr/>
        </p:nvCxnSpPr>
        <p:spPr bwMode="gray">
          <a:xfrm>
            <a:off x="1510720" y="3542499"/>
            <a:ext cx="1888510" cy="0"/>
          </a:xfrm>
          <a:prstGeom prst="line">
            <a:avLst/>
          </a:prstGeom>
          <a:noFill/>
          <a:ln w="6350" cap="rnd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ffectLst/>
        </p:spPr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0EDFC473-9A96-3B57-7CFB-7A4FA83128D4}"/>
              </a:ext>
            </a:extLst>
          </p:cNvPr>
          <p:cNvCxnSpPr>
            <a:cxnSpLocks/>
          </p:cNvCxnSpPr>
          <p:nvPr/>
        </p:nvCxnSpPr>
        <p:spPr bwMode="gray">
          <a:xfrm>
            <a:off x="5182871" y="3554461"/>
            <a:ext cx="1882457" cy="0"/>
          </a:xfrm>
          <a:prstGeom prst="line">
            <a:avLst/>
          </a:prstGeom>
          <a:noFill/>
          <a:ln w="6350" cap="rnd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ffectLst/>
        </p:spPr>
      </p:cxn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3B79EE6-B610-53E8-CA98-6E98486829B8}"/>
              </a:ext>
            </a:extLst>
          </p:cNvPr>
          <p:cNvGrpSpPr/>
          <p:nvPr/>
        </p:nvGrpSpPr>
        <p:grpSpPr>
          <a:xfrm>
            <a:off x="8097888" y="2058476"/>
            <a:ext cx="3051859" cy="1897007"/>
            <a:chOff x="7805748" y="2060455"/>
            <a:chExt cx="3051859" cy="1897007"/>
          </a:xfrm>
        </p:grpSpPr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40D95A78-4466-6B5B-FC02-0B1EC622A8AD}"/>
                </a:ext>
              </a:extLst>
            </p:cNvPr>
            <p:cNvGrpSpPr/>
            <p:nvPr/>
          </p:nvGrpSpPr>
          <p:grpSpPr>
            <a:xfrm>
              <a:off x="7805748" y="2060455"/>
              <a:ext cx="2955405" cy="1897007"/>
              <a:chOff x="1910079" y="1998820"/>
              <a:chExt cx="2755241" cy="1223909"/>
            </a:xfrm>
          </p:grpSpPr>
          <p:graphicFrame>
            <p:nvGraphicFramePr>
              <p:cNvPr id="48" name="图表 47">
                <a:extLst>
                  <a:ext uri="{FF2B5EF4-FFF2-40B4-BE49-F238E27FC236}">
                    <a16:creationId xmlns:a16="http://schemas.microsoft.com/office/drawing/2014/main" id="{4DE10C8E-90A5-146F-3614-C5F1ABF92E7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844004921"/>
                  </p:ext>
                </p:extLst>
              </p:nvPr>
            </p:nvGraphicFramePr>
            <p:xfrm>
              <a:off x="1910079" y="1998820"/>
              <a:ext cx="2755241" cy="105666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3"/>
              </a:graphicData>
            </a:graphic>
          </p:graphicFrame>
          <p:sp>
            <p:nvSpPr>
              <p:cNvPr id="49" name="文本框 1">
                <a:extLst>
                  <a:ext uri="{FF2B5EF4-FFF2-40B4-BE49-F238E27FC236}">
                    <a16:creationId xmlns:a16="http://schemas.microsoft.com/office/drawing/2014/main" id="{73A9C476-5ECF-4214-E605-F7334CFB3F2A}"/>
                  </a:ext>
                </a:extLst>
              </p:cNvPr>
              <p:cNvSpPr txBox="1"/>
              <p:nvPr/>
            </p:nvSpPr>
            <p:spPr bwMode="gray">
              <a:xfrm>
                <a:off x="2640699" y="2990433"/>
                <a:ext cx="699472" cy="232296"/>
              </a:xfrm>
              <a:prstGeom prst="rect">
                <a:avLst/>
              </a:prstGeom>
            </p:spPr>
            <p:txBody>
              <a:bodyPr wrap="square" lIns="45720" tIns="45720" rIns="45720" bIns="45720" rtlCol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zh-CN" altLang="en-US" sz="1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传统药物</a:t>
                </a:r>
              </a:p>
            </p:txBody>
          </p:sp>
          <p:sp>
            <p:nvSpPr>
              <p:cNvPr id="50" name="文本框 1">
                <a:extLst>
                  <a:ext uri="{FF2B5EF4-FFF2-40B4-BE49-F238E27FC236}">
                    <a16:creationId xmlns:a16="http://schemas.microsoft.com/office/drawing/2014/main" id="{C437C926-94CE-5133-0D2E-157E67CC7450}"/>
                  </a:ext>
                </a:extLst>
              </p:cNvPr>
              <p:cNvSpPr txBox="1"/>
              <p:nvPr/>
            </p:nvSpPr>
            <p:spPr bwMode="gray">
              <a:xfrm>
                <a:off x="3274430" y="2986947"/>
                <a:ext cx="1020128" cy="232296"/>
              </a:xfrm>
              <a:prstGeom prst="rect">
                <a:avLst/>
              </a:prstGeom>
            </p:spPr>
            <p:txBody>
              <a:bodyPr wrap="square" lIns="45720" tIns="45720" rIns="45720" bIns="45720" rtlCol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zh-CN" altLang="en-US" sz="1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奥加伊妥珠单抗</a:t>
                </a:r>
              </a:p>
            </p:txBody>
          </p:sp>
        </p:grp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FB27C79B-66E7-133A-F608-6C8287FAB5FA}"/>
                </a:ext>
              </a:extLst>
            </p:cNvPr>
            <p:cNvSpPr txBox="1"/>
            <p:nvPr/>
          </p:nvSpPr>
          <p:spPr bwMode="gray">
            <a:xfrm>
              <a:off x="8143227" y="3004132"/>
              <a:ext cx="1250582" cy="45719"/>
            </a:xfrm>
            <a:prstGeom prst="rect">
              <a:avLst/>
            </a:prstGeom>
          </p:spPr>
          <p:txBody>
            <a:bodyPr wrap="square" lIns="45720" tIns="45720" rIns="45720" bIns="45720" rtlCol="0">
              <a:noAutofit/>
            </a:bodyPr>
            <a:lstStyle/>
            <a:p>
              <a:pPr marL="171450" indent="-171450" algn="l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endParaRPr lang="zh-CN" altLang="en-US" sz="1600" dirty="0" err="1"/>
            </a:p>
          </p:txBody>
        </p:sp>
        <p:cxnSp>
          <p:nvCxnSpPr>
            <p:cNvPr id="53" name="直接箭头连接符 52">
              <a:extLst>
                <a:ext uri="{FF2B5EF4-FFF2-40B4-BE49-F238E27FC236}">
                  <a16:creationId xmlns:a16="http://schemas.microsoft.com/office/drawing/2014/main" id="{4CC4D5AF-E3B9-68D5-A99E-AEDC95ADEE69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8556565" y="2396222"/>
              <a:ext cx="1444502" cy="1803"/>
            </a:xfrm>
            <a:prstGeom prst="straightConnector1">
              <a:avLst/>
            </a:prstGeom>
            <a:noFill/>
            <a:ln w="6350" cap="rnd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 type="none"/>
            </a:ln>
            <a:effectLst/>
          </p:spPr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5215C22A-3FC9-7DE0-AD22-E0E0FF2A3FDD}"/>
                </a:ext>
              </a:extLst>
            </p:cNvPr>
            <p:cNvCxnSpPr>
              <a:cxnSpLocks/>
            </p:cNvCxnSpPr>
            <p:nvPr>
              <p:custDataLst>
                <p:tags r:id="rId6"/>
              </p:custDataLst>
            </p:nvPr>
          </p:nvCxnSpPr>
          <p:spPr bwMode="gray">
            <a:xfrm flipV="1">
              <a:off x="8936114" y="2384652"/>
              <a:ext cx="0" cy="884067"/>
            </a:xfrm>
            <a:prstGeom prst="line">
              <a:avLst/>
            </a:prstGeom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Text Placeholder 2">
              <a:extLst>
                <a:ext uri="{FF2B5EF4-FFF2-40B4-BE49-F238E27FC236}">
                  <a16:creationId xmlns:a16="http://schemas.microsoft.com/office/drawing/2014/main" id="{336F1A83-49CF-73F1-52F0-51DF76171138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8642427" y="2721337"/>
              <a:ext cx="587375" cy="273050"/>
            </a:xfrm>
            <a:prstGeom prst="ellipse">
              <a:avLst/>
            </a:prstGeom>
            <a:solidFill>
              <a:schemeClr val="bg1"/>
            </a:solidFill>
            <a:ln w="9525" cmpd="sng" algn="ctr">
              <a:solidFill>
                <a:schemeClr val="bg1">
                  <a:lumMod val="50000"/>
                </a:schemeClr>
              </a:solidFill>
            </a:ln>
            <a:effectLst/>
          </p:spPr>
          <p:txBody>
            <a:bodyPr vert="horz" wrap="none" lIns="0" tIns="0" rIns="0" bIns="0" rtlCol="0" anchor="ctr">
              <a:noAutofit/>
            </a:bodyPr>
            <a:lstStyle>
              <a:lvl1pPr marL="228531" indent="-228531" algn="l" defTabSz="914126" rtl="0" eaLnBrk="1" latinLnBrk="0" hangingPunct="1">
                <a:lnSpc>
                  <a:spcPct val="90000"/>
                </a:lnSpc>
                <a:spcBef>
                  <a:spcPts val="1999"/>
                </a:spcBef>
                <a:buClrTx/>
                <a:buSzPct val="100000"/>
                <a:buFont typeface="Arial" panose="020B0604020202020204" pitchFamily="34" charset="0"/>
                <a:buChar char="•"/>
                <a:defRPr lang="en-US" sz="1999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063" indent="-169812" algn="l" defTabSz="914126" rtl="0" eaLnBrk="1" latinLnBrk="0" hangingPunct="1">
                <a:lnSpc>
                  <a:spcPct val="90000"/>
                </a:lnSpc>
                <a:spcBef>
                  <a:spcPts val="1000"/>
                </a:spcBef>
                <a:buClrTx/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594" indent="-171399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ClrTx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126" indent="-171399" algn="l" defTabSz="914126" rtl="0" eaLnBrk="1" latinLnBrk="0" hangingPunct="1">
                <a:lnSpc>
                  <a:spcPct val="90000"/>
                </a:lnSpc>
                <a:spcBef>
                  <a:spcPts val="200"/>
                </a:spcBef>
                <a:buClrTx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88698" indent="-114266" algn="l" defTabSz="914126" rtl="0" eaLnBrk="1" latinLnBrk="0" hangingPunct="1">
                <a:lnSpc>
                  <a:spcPct val="90000"/>
                </a:lnSpc>
                <a:spcBef>
                  <a:spcPts val="100"/>
                </a:spcBef>
                <a:buClrTx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3846" indent="-228531" algn="l" defTabSz="91412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08" indent="-228531" algn="l" defTabSz="91412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1" indent="-228531" algn="l" defTabSz="91412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1" algn="l" defTabSz="91412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400" b="1" dirty="0">
                  <a:solidFill>
                    <a:srgbClr val="C30C3E"/>
                  </a:solidFill>
                  <a:effectLst/>
                </a:rPr>
                <a:t>4</a:t>
              </a:r>
              <a:r>
                <a:rPr lang="zh-CN" altLang="en-US" sz="1400" b="1" dirty="0">
                  <a:solidFill>
                    <a:srgbClr val="C30C3E"/>
                  </a:solidFill>
                  <a:effectLst/>
                </a:rPr>
                <a:t>倍</a:t>
              </a:r>
              <a:endParaRPr lang="zh-CN" altLang="en-US" sz="1400" b="1" dirty="0">
                <a:solidFill>
                  <a:srgbClr val="C30C3E"/>
                </a:solidFill>
              </a:endParaRP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1D80F5CF-B424-3F5B-804A-A07B88C0B7F4}"/>
                </a:ext>
              </a:extLst>
            </p:cNvPr>
            <p:cNvSpPr txBox="1"/>
            <p:nvPr/>
          </p:nvSpPr>
          <p:spPr bwMode="gray">
            <a:xfrm>
              <a:off x="10018647" y="2428024"/>
              <a:ext cx="838960" cy="179927"/>
            </a:xfrm>
            <a:prstGeom prst="rect">
              <a:avLst/>
            </a:prstGeom>
          </p:spPr>
          <p:txBody>
            <a:bodyPr wrap="square" lIns="45720" tIns="45720" rIns="45720" bIns="45720" rtlCol="0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000" dirty="0"/>
                <a:t>P&lt;0.0001</a:t>
              </a:r>
              <a:endParaRPr lang="zh-CN" altLang="en-US" sz="1000" dirty="0" err="1"/>
            </a:p>
          </p:txBody>
        </p: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C7EE3DED-8206-73FF-F4F6-052BF0C0B948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8367092" y="3553739"/>
              <a:ext cx="1845735" cy="0"/>
            </a:xfrm>
            <a:prstGeom prst="line">
              <a:avLst/>
            </a:prstGeom>
            <a:noFill/>
            <a:ln w="635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</p:cxnSp>
      </p:grpSp>
      <p:sp>
        <p:nvSpPr>
          <p:cNvPr id="81" name="箭头: 五边形 80">
            <a:extLst>
              <a:ext uri="{FF2B5EF4-FFF2-40B4-BE49-F238E27FC236}">
                <a16:creationId xmlns:a16="http://schemas.microsoft.com/office/drawing/2014/main" id="{96275829-52D6-D2D9-A8CE-584B14467F52}"/>
              </a:ext>
            </a:extLst>
          </p:cNvPr>
          <p:cNvSpPr/>
          <p:nvPr/>
        </p:nvSpPr>
        <p:spPr bwMode="gray">
          <a:xfrm>
            <a:off x="1853278" y="4446633"/>
            <a:ext cx="2808504" cy="654972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治疗达到缓解后移植，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年总生存率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高达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51% </a:t>
            </a:r>
          </a:p>
        </p:txBody>
      </p:sp>
      <p:sp>
        <p:nvSpPr>
          <p:cNvPr id="82" name="箭头: 五边形 81">
            <a:extLst>
              <a:ext uri="{FF2B5EF4-FFF2-40B4-BE49-F238E27FC236}">
                <a16:creationId xmlns:a16="http://schemas.microsoft.com/office/drawing/2014/main" id="{396F5E3B-713F-D75E-F7CD-ED316BB662A1}"/>
              </a:ext>
            </a:extLst>
          </p:cNvPr>
          <p:cNvSpPr/>
          <p:nvPr/>
        </p:nvSpPr>
        <p:spPr bwMode="gray">
          <a:xfrm>
            <a:off x="6155159" y="4438349"/>
            <a:ext cx="4078824" cy="39600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治疗达到微小残留病 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(MRD)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转阴后再移植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87%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患者在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周期内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MRD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转阴），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中位生存期（</a:t>
            </a:r>
            <a:r>
              <a:rPr lang="en-US" altLang="zh-CN" sz="16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mOS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高达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19.2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A7253993-8E44-4BD5-705E-4377462A7F6F}"/>
              </a:ext>
            </a:extLst>
          </p:cNvPr>
          <p:cNvSpPr txBox="1"/>
          <p:nvPr/>
        </p:nvSpPr>
        <p:spPr bwMode="gray">
          <a:xfrm>
            <a:off x="1440351" y="5119496"/>
            <a:ext cx="3857503" cy="381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6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个周期</a:t>
            </a:r>
            <a:r>
              <a:rPr lang="zh-CN" altLang="en-US" sz="16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内有</a:t>
            </a:r>
            <a:r>
              <a:rPr lang="en-US" altLang="zh-CN" sz="16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97%</a:t>
            </a:r>
            <a:r>
              <a:rPr lang="zh-CN" altLang="en-US" sz="16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的应答者缓解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A83B51AF-2273-B552-6770-EA491C58818B}"/>
              </a:ext>
            </a:extLst>
          </p:cNvPr>
          <p:cNvSpPr txBox="1"/>
          <p:nvPr/>
        </p:nvSpPr>
        <p:spPr bwMode="gray">
          <a:xfrm flipH="1">
            <a:off x="4513328" y="1168261"/>
            <a:ext cx="2952450" cy="3416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提高移植机会</a:t>
            </a:r>
            <a:endParaRPr lang="en-US" altLang="zh-CN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F6AD5B82-D5B9-5E94-6161-F6D483006D68}"/>
              </a:ext>
            </a:extLst>
          </p:cNvPr>
          <p:cNvSpPr txBox="1"/>
          <p:nvPr/>
        </p:nvSpPr>
        <p:spPr bwMode="gray">
          <a:xfrm flipH="1">
            <a:off x="4513328" y="4047449"/>
            <a:ext cx="2946839" cy="3416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延长生命</a:t>
            </a:r>
            <a:endParaRPr lang="en-US" altLang="zh-CN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EA457486-9F7D-EA68-56FC-ED1391CB4FEB}"/>
              </a:ext>
            </a:extLst>
          </p:cNvPr>
          <p:cNvGrpSpPr/>
          <p:nvPr/>
        </p:nvGrpSpPr>
        <p:grpSpPr>
          <a:xfrm>
            <a:off x="6583464" y="4641742"/>
            <a:ext cx="3179205" cy="1565324"/>
            <a:chOff x="7736197" y="1894019"/>
            <a:chExt cx="2955404" cy="2003671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DED83EDB-8493-E998-6224-F41F5CB3961B}"/>
                </a:ext>
              </a:extLst>
            </p:cNvPr>
            <p:cNvGrpSpPr/>
            <p:nvPr/>
          </p:nvGrpSpPr>
          <p:grpSpPr>
            <a:xfrm>
              <a:off x="7736197" y="1894019"/>
              <a:ext cx="2955404" cy="2003671"/>
              <a:chOff x="1845239" y="1891440"/>
              <a:chExt cx="2755241" cy="1292727"/>
            </a:xfrm>
          </p:grpSpPr>
          <p:graphicFrame>
            <p:nvGraphicFramePr>
              <p:cNvPr id="64" name="图表 63">
                <a:extLst>
                  <a:ext uri="{FF2B5EF4-FFF2-40B4-BE49-F238E27FC236}">
                    <a16:creationId xmlns:a16="http://schemas.microsoft.com/office/drawing/2014/main" id="{676081E5-41A8-0F80-F690-39302F7BDDA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98521474"/>
                  </p:ext>
                </p:extLst>
              </p:nvPr>
            </p:nvGraphicFramePr>
            <p:xfrm>
              <a:off x="1845239" y="1891440"/>
              <a:ext cx="2755241" cy="115767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4"/>
              </a:graphicData>
            </a:graphic>
          </p:graphicFrame>
          <p:sp>
            <p:nvSpPr>
              <p:cNvPr id="65" name="文本框 1">
                <a:extLst>
                  <a:ext uri="{FF2B5EF4-FFF2-40B4-BE49-F238E27FC236}">
                    <a16:creationId xmlns:a16="http://schemas.microsoft.com/office/drawing/2014/main" id="{E7CB3CDB-694B-2C55-E0C6-C278B2BF7242}"/>
                  </a:ext>
                </a:extLst>
              </p:cNvPr>
              <p:cNvSpPr txBox="1"/>
              <p:nvPr/>
            </p:nvSpPr>
            <p:spPr bwMode="gray">
              <a:xfrm>
                <a:off x="2378571" y="2937955"/>
                <a:ext cx="699472" cy="232296"/>
              </a:xfrm>
              <a:prstGeom prst="rect">
                <a:avLst/>
              </a:prstGeom>
            </p:spPr>
            <p:txBody>
              <a:bodyPr wrap="square" lIns="45720" tIns="45720" rIns="45720" bIns="45720" rtlCol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zh-CN" altLang="en-US" sz="1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未接受移植</a:t>
                </a:r>
              </a:p>
            </p:txBody>
          </p:sp>
          <p:sp>
            <p:nvSpPr>
              <p:cNvPr id="66" name="文本框 1">
                <a:extLst>
                  <a:ext uri="{FF2B5EF4-FFF2-40B4-BE49-F238E27FC236}">
                    <a16:creationId xmlns:a16="http://schemas.microsoft.com/office/drawing/2014/main" id="{A10D3077-247E-1103-3FD1-CC990DCDB68A}"/>
                  </a:ext>
                </a:extLst>
              </p:cNvPr>
              <p:cNvSpPr txBox="1"/>
              <p:nvPr/>
            </p:nvSpPr>
            <p:spPr bwMode="gray">
              <a:xfrm>
                <a:off x="3227074" y="2907817"/>
                <a:ext cx="1165883" cy="276350"/>
              </a:xfrm>
              <a:prstGeom prst="rect">
                <a:avLst/>
              </a:prstGeom>
            </p:spPr>
            <p:txBody>
              <a:bodyPr wrap="square" lIns="45720" tIns="45720" rIns="45720" bIns="45720" rtlCol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zh-CN" altLang="en-US" sz="9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奥加伊妥珠单抗治疗达 </a:t>
                </a:r>
                <a:r>
                  <a:rPr lang="en-US" altLang="zh-CN" sz="9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MRD</a:t>
                </a:r>
                <a:r>
                  <a:rPr lang="zh-CN" altLang="en-US" sz="9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转阴后移植</a:t>
                </a:r>
                <a:endParaRPr lang="zh-CN" altLang="en-US" sz="9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59E9F27C-3B6A-10ED-23CE-02DA87B0CAE6}"/>
                </a:ext>
              </a:extLst>
            </p:cNvPr>
            <p:cNvSpPr txBox="1"/>
            <p:nvPr/>
          </p:nvSpPr>
          <p:spPr bwMode="gray">
            <a:xfrm>
              <a:off x="8143227" y="3004132"/>
              <a:ext cx="1250582" cy="45719"/>
            </a:xfrm>
            <a:prstGeom prst="rect">
              <a:avLst/>
            </a:prstGeom>
          </p:spPr>
          <p:txBody>
            <a:bodyPr wrap="square" lIns="45720" tIns="45720" rIns="45720" bIns="45720" rtlCol="0">
              <a:noAutofit/>
            </a:bodyPr>
            <a:lstStyle/>
            <a:p>
              <a:pPr marL="171450" indent="-171450" algn="l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endParaRPr lang="zh-CN" altLang="en-US" sz="1600" dirty="0" err="1"/>
            </a:p>
          </p:txBody>
        </p: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80A78987-0ADC-96C6-33E5-E1E9FAC169B0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8308275" y="3505867"/>
              <a:ext cx="1792233" cy="0"/>
            </a:xfrm>
            <a:prstGeom prst="line">
              <a:avLst/>
            </a:prstGeom>
            <a:noFill/>
            <a:ln w="635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</p:cxn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65DA8840-02F7-1CFF-329C-BF57EEE99489}"/>
              </a:ext>
            </a:extLst>
          </p:cNvPr>
          <p:cNvSpPr txBox="1"/>
          <p:nvPr/>
        </p:nvSpPr>
        <p:spPr bwMode="gray">
          <a:xfrm>
            <a:off x="3093250" y="606463"/>
            <a:ext cx="8276499" cy="556259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桥接移植率提高近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倍，中位生存期高达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19.2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A52BB06-84F7-7D15-1019-EFD9B5DD64D3}"/>
              </a:ext>
            </a:extLst>
          </p:cNvPr>
          <p:cNvSpPr txBox="1"/>
          <p:nvPr/>
        </p:nvSpPr>
        <p:spPr bwMode="gray">
          <a:xfrm>
            <a:off x="847041" y="3844451"/>
            <a:ext cx="3781885" cy="243717"/>
          </a:xfrm>
          <a:prstGeom prst="rect">
            <a:avLst/>
          </a:prstGeom>
        </p:spPr>
        <p:txBody>
          <a:bodyPr wrap="non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注：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：完全缓解  </a:t>
            </a:r>
            <a:r>
              <a:rPr lang="en-US" altLang="zh-CN" sz="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CRi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：完全缓解伴血液学不完全恢复</a:t>
            </a: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00CE46EF-5C2C-D0C7-2100-F3A0880D9B8A}"/>
              </a:ext>
            </a:extLst>
          </p:cNvPr>
          <p:cNvSpPr/>
          <p:nvPr/>
        </p:nvSpPr>
        <p:spPr bwMode="gray">
          <a:xfrm>
            <a:off x="9452634" y="0"/>
            <a:ext cx="2736000" cy="40874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zh-CN" altLang="en-US" sz="2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注射用奥加伊妥珠单抗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FE3876B-66FD-DF59-349C-3DDA11FE4F9C}"/>
              </a:ext>
            </a:extLst>
          </p:cNvPr>
          <p:cNvSpPr txBox="1"/>
          <p:nvPr/>
        </p:nvSpPr>
        <p:spPr bwMode="gray">
          <a:xfrm>
            <a:off x="7312248" y="5608532"/>
            <a:ext cx="619384" cy="190778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en-US" altLang="zh-CN" sz="1000" b="1" dirty="0"/>
              <a:t>3-6</a:t>
            </a:r>
            <a:r>
              <a:rPr lang="zh-CN" altLang="en-US" sz="1000" b="1" dirty="0"/>
              <a:t>个月</a:t>
            </a:r>
          </a:p>
        </p:txBody>
      </p:sp>
    </p:spTree>
    <p:extLst>
      <p:ext uri="{BB962C8B-B14F-4D97-AF65-F5344CB8AC3E}">
        <p14:creationId xmlns:p14="http://schemas.microsoft.com/office/powerpoint/2010/main" val="665467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99D2037C-CE06-D4FE-6F12-70581407330F}"/>
              </a:ext>
            </a:extLst>
          </p:cNvPr>
          <p:cNvSpPr/>
          <p:nvPr/>
        </p:nvSpPr>
        <p:spPr bwMode="gray">
          <a:xfrm>
            <a:off x="864883" y="1439689"/>
            <a:ext cx="10211078" cy="2316503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94005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5" imgH="416" progId="TCLayout.ActiveDocument.1">
                  <p:embed/>
                </p:oleObj>
              </mc:Choice>
              <mc:Fallback>
                <p:oleObj name="think-cell 幻灯片" r:id="rId3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标题 4">
            <a:extLst>
              <a:ext uri="{FF2B5EF4-FFF2-40B4-BE49-F238E27FC236}">
                <a16:creationId xmlns:a16="http://schemas.microsoft.com/office/drawing/2014/main" id="{4E3E6A0F-1D99-426C-98B6-56DF522B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98" y="566277"/>
            <a:ext cx="11546728" cy="442308"/>
          </a:xfrm>
        </p:spPr>
        <p:txBody>
          <a:bodyPr vert="horz"/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有效性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(2/2)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455A00D6-F66E-4FA6-AD6A-F08CADBA12C5}"/>
              </a:ext>
            </a:extLst>
          </p:cNvPr>
          <p:cNvSpPr txBox="1"/>
          <p:nvPr/>
        </p:nvSpPr>
        <p:spPr bwMode="gray">
          <a:xfrm>
            <a:off x="5811023" y="6529948"/>
            <a:ext cx="5487806" cy="830441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l"/>
            <a:endParaRPr lang="en-US" altLang="zh-CN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201">
            <a:extLst>
              <a:ext uri="{FF2B5EF4-FFF2-40B4-BE49-F238E27FC236}">
                <a16:creationId xmlns:a16="http://schemas.microsoft.com/office/drawing/2014/main" id="{D71BEC06-7BF4-8135-079D-AA58A6F50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613509"/>
              </p:ext>
            </p:extLst>
          </p:nvPr>
        </p:nvGraphicFramePr>
        <p:xfrm>
          <a:off x="3099817" y="3918648"/>
          <a:ext cx="7976143" cy="112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5270">
                  <a:extLst>
                    <a:ext uri="{9D8B030D-6E8A-4147-A177-3AD203B41FA5}">
                      <a16:colId xmlns:a16="http://schemas.microsoft.com/office/drawing/2014/main" val="3679639591"/>
                    </a:ext>
                  </a:extLst>
                </a:gridCol>
                <a:gridCol w="2370873">
                  <a:extLst>
                    <a:ext uri="{9D8B030D-6E8A-4147-A177-3AD203B41FA5}">
                      <a16:colId xmlns:a16="http://schemas.microsoft.com/office/drawing/2014/main" val="4248052437"/>
                    </a:ext>
                  </a:extLst>
                </a:gridCol>
              </a:tblGrid>
              <a:tr h="375968"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zh-C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《2023</a:t>
                      </a: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年中国临床肿瘤学会 </a:t>
                      </a:r>
                      <a:r>
                        <a:rPr kumimoji="0" lang="en-US" altLang="zh-C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(CSCO) </a:t>
                      </a: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恶性血液病诊疗指南</a:t>
                      </a:r>
                      <a:r>
                        <a:rPr kumimoji="0" lang="en-US" altLang="zh-C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》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</a:t>
                      </a:r>
                      <a:r>
                        <a:rPr lang="zh-CN" altLang="en-US" sz="14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级推荐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213214"/>
                  </a:ext>
                </a:extLst>
              </a:tr>
              <a:tr h="37596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《2023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年美国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NCCN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急性淋巴细胞白血病诊疗指南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》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</a:t>
                      </a:r>
                      <a:r>
                        <a:rPr lang="zh-CN" altLang="en-US" sz="14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级推荐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95737"/>
                  </a:ext>
                </a:extLst>
              </a:tr>
              <a:tr h="37596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中国成人急性淋巴细胞白血病诊断与治疗指南（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年版）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》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基础挽救治疗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230455"/>
                  </a:ext>
                </a:extLst>
              </a:tr>
            </a:tbl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A9AF548A-A946-C5BA-3FFC-7FDE3284F18C}"/>
              </a:ext>
            </a:extLst>
          </p:cNvPr>
          <p:cNvSpPr txBox="1"/>
          <p:nvPr/>
        </p:nvSpPr>
        <p:spPr bwMode="gray">
          <a:xfrm>
            <a:off x="3099817" y="5157511"/>
            <a:ext cx="7976144" cy="124495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各关键临床试验数据表明奥加伊妥珠单抗展现显著的</a:t>
            </a:r>
            <a:r>
              <a:rPr lang="zh-CN" altLang="en-US" sz="1400" b="1" dirty="0">
                <a:solidFill>
                  <a:srgbClr val="0047BB"/>
                </a:solidFill>
                <a:uFill>
                  <a:solidFill>
                    <a:schemeClr val="tx1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优效</a:t>
            </a: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结果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marR="0" lvl="0" indent="-285750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评审认可在复发难治性</a:t>
            </a:r>
            <a:r>
              <a:rPr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CD22</a:t>
            </a:r>
            <a:r>
              <a: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阳性成人急性淋巴细胞白血病患者中，</a:t>
            </a:r>
            <a:r>
              <a:rPr lang="zh-CN" altLang="en-US" sz="1400" b="0" dirty="0">
                <a:uFill>
                  <a:solidFill>
                    <a:schemeClr val="tx1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奥加伊妥珠单抗治疗组的血液学缓解率</a:t>
            </a:r>
            <a:r>
              <a:rPr lang="zh-CN" altLang="en-US" sz="1400" b="1" dirty="0">
                <a:uFill>
                  <a:solidFill>
                    <a:schemeClr val="tx1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优效</a:t>
            </a:r>
            <a:r>
              <a:rPr lang="zh-CN" altLang="en-US" sz="1400" b="0" dirty="0">
                <a:uFill>
                  <a:solidFill>
                    <a:schemeClr val="tx1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于对照组，代表</a:t>
            </a:r>
            <a:r>
              <a:rPr lang="zh-CN" altLang="en-US" sz="1400" b="1" dirty="0">
                <a:uFill>
                  <a:solidFill>
                    <a:schemeClr val="tx1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显著临床获益</a:t>
            </a:r>
            <a:r>
              <a:rPr lang="zh-CN" altLang="en-US" sz="1400" b="0" dirty="0">
                <a:uFill>
                  <a:solidFill>
                    <a:schemeClr val="tx1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，可以给更多的患者带来</a:t>
            </a:r>
            <a:r>
              <a:rPr lang="zh-CN" altLang="en-US" sz="1400" b="1" dirty="0">
                <a:uFill>
                  <a:solidFill>
                    <a:schemeClr val="tx1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接受造血干细胞移植机会</a:t>
            </a:r>
            <a:endParaRPr lang="en-US" altLang="zh-CN" sz="1400" b="1" dirty="0">
              <a:uFill>
                <a:solidFill>
                  <a:schemeClr val="tx1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marR="0" lvl="0" indent="-285750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zh-CN" altLang="en-US" sz="1400" b="0" dirty="0">
                <a:uFill>
                  <a:solidFill>
                    <a:schemeClr val="tx1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亚裔患者在接受奥加伊妥珠单抗治疗，相比总人群，呈现</a:t>
            </a:r>
            <a:r>
              <a:rPr lang="zh-CN" altLang="en-US" sz="1400" b="1" dirty="0">
                <a:uFill>
                  <a:solidFill>
                    <a:schemeClr val="tx1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一致的优势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9901E03-79B5-AA59-90E5-05FDA4C5C418}"/>
              </a:ext>
            </a:extLst>
          </p:cNvPr>
          <p:cNvSpPr/>
          <p:nvPr/>
        </p:nvSpPr>
        <p:spPr bwMode="gray">
          <a:xfrm>
            <a:off x="2399323" y="1185964"/>
            <a:ext cx="7050758" cy="4405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与现有治疗方案相比：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缓解率更高、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提高桥接移植率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" name="表格 5">
            <a:extLst>
              <a:ext uri="{FF2B5EF4-FFF2-40B4-BE49-F238E27FC236}">
                <a16:creationId xmlns:a16="http://schemas.microsoft.com/office/drawing/2014/main" id="{FD820F83-97F4-B55A-BEDA-0DA8FC7FA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670845"/>
              </p:ext>
            </p:extLst>
          </p:nvPr>
        </p:nvGraphicFramePr>
        <p:xfrm>
          <a:off x="1310053" y="1700190"/>
          <a:ext cx="9424208" cy="1905993"/>
        </p:xfrm>
        <a:graphic>
          <a:graphicData uri="http://schemas.openxmlformats.org/drawingml/2006/table">
            <a:tbl>
              <a:tblPr firstRow="1" bandRow="1"/>
              <a:tblGrid>
                <a:gridCol w="2909224">
                  <a:extLst>
                    <a:ext uri="{9D8B030D-6E8A-4147-A177-3AD203B41FA5}">
                      <a16:colId xmlns:a16="http://schemas.microsoft.com/office/drawing/2014/main" val="3400883739"/>
                    </a:ext>
                  </a:extLst>
                </a:gridCol>
                <a:gridCol w="3381130">
                  <a:extLst>
                    <a:ext uri="{9D8B030D-6E8A-4147-A177-3AD203B41FA5}">
                      <a16:colId xmlns:a16="http://schemas.microsoft.com/office/drawing/2014/main" val="3377404309"/>
                    </a:ext>
                  </a:extLst>
                </a:gridCol>
                <a:gridCol w="3133854">
                  <a:extLst>
                    <a:ext uri="{9D8B030D-6E8A-4147-A177-3AD203B41FA5}">
                      <a16:colId xmlns:a16="http://schemas.microsoft.com/office/drawing/2014/main" val="3757894358"/>
                    </a:ext>
                  </a:extLst>
                </a:gridCol>
              </a:tblGrid>
              <a:tr h="361428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1400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奥加伊妥珠单抗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贝林妥欧单抗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314732"/>
                  </a:ext>
                </a:extLst>
              </a:tr>
              <a:tr h="3002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628650" lvl="1" indent="-171450" algn="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完全缓解率</a:t>
                      </a:r>
                      <a:endParaRPr lang="en-US" altLang="zh-CN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80.7%</a:t>
                      </a:r>
                      <a:r>
                        <a:rPr lang="en-US" altLang="zh-CN" sz="1400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vs. 29.4%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44%</a:t>
                      </a:r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vs. 25%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819455"/>
                  </a:ext>
                </a:extLst>
              </a:tr>
              <a:tr h="3002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628650" lvl="1" indent="-171450" algn="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微小残留病转阴率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63.3%</a:t>
                      </a:r>
                      <a:r>
                        <a:rPr lang="en-US" altLang="zh-CN" sz="1400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vs. 8.3%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26.9% 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vs. 10.4%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082698"/>
                  </a:ext>
                </a:extLst>
              </a:tr>
              <a:tr h="3002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628650" lvl="1" indent="-171450" algn="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接受移植患者比例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42.7%</a:t>
                      </a:r>
                      <a:r>
                        <a:rPr lang="en-US" altLang="zh-CN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vs. 11.1%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24%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vs. 24%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971907"/>
                  </a:ext>
                </a:extLst>
              </a:tr>
              <a:tr h="630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628650" lvl="1" indent="-171450" algn="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给药方式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每周期</a:t>
                      </a:r>
                      <a:r>
                        <a:rPr lang="en-US" altLang="zh-CN" sz="14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4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小时（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</a:t>
                      </a:r>
                      <a:r>
                        <a:rPr lang="zh-CN" altLang="en-US" sz="14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门诊）</a:t>
                      </a:r>
                      <a:endParaRPr lang="en-US" altLang="zh-CN" sz="1400" b="1" dirty="0">
                        <a:solidFill>
                          <a:srgbClr val="0047BB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每周期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天，仅需输注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次，每次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每周期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672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小时（持续住院）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每天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小时持续静脉输注，持续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805287"/>
                  </a:ext>
                </a:extLst>
              </a:tr>
            </a:tbl>
          </a:graphicData>
        </a:graphic>
      </p:graphicFrame>
      <p:sp>
        <p:nvSpPr>
          <p:cNvPr id="16" name="文本框 15">
            <a:extLst>
              <a:ext uri="{FF2B5EF4-FFF2-40B4-BE49-F238E27FC236}">
                <a16:creationId xmlns:a16="http://schemas.microsoft.com/office/drawing/2014/main" id="{2CD39F81-0974-F204-082F-728658CBC0BC}"/>
              </a:ext>
            </a:extLst>
          </p:cNvPr>
          <p:cNvSpPr txBox="1"/>
          <p:nvPr/>
        </p:nvSpPr>
        <p:spPr bwMode="gray">
          <a:xfrm>
            <a:off x="2399323" y="6564923"/>
            <a:ext cx="4104844" cy="219075"/>
          </a:xfrm>
          <a:prstGeom prst="rect">
            <a:avLst/>
          </a:prstGeom>
        </p:spPr>
        <p:txBody>
          <a:bodyPr wrap="non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备注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：源自于奥加伊妥珠单抗和贝林妥欧单抗的三期临床研究，非头对头对比</a:t>
            </a:r>
          </a:p>
        </p:txBody>
      </p:sp>
      <p:sp>
        <p:nvSpPr>
          <p:cNvPr id="4" name="箭头: 五边形 3">
            <a:extLst>
              <a:ext uri="{FF2B5EF4-FFF2-40B4-BE49-F238E27FC236}">
                <a16:creationId xmlns:a16="http://schemas.microsoft.com/office/drawing/2014/main" id="{16095E68-A3AF-7120-CF82-6504AF84EDBC}"/>
              </a:ext>
            </a:extLst>
          </p:cNvPr>
          <p:cNvSpPr/>
          <p:nvPr/>
        </p:nvSpPr>
        <p:spPr bwMode="gray">
          <a:xfrm>
            <a:off x="864884" y="4251560"/>
            <a:ext cx="2234934" cy="472407"/>
          </a:xfrm>
          <a:prstGeom prst="homePlate">
            <a:avLst>
              <a:gd name="adj" fmla="val 31132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权威指南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一级推荐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箭头: 五边形 8">
            <a:extLst>
              <a:ext uri="{FF2B5EF4-FFF2-40B4-BE49-F238E27FC236}">
                <a16:creationId xmlns:a16="http://schemas.microsoft.com/office/drawing/2014/main" id="{686B1EEC-75DD-861F-A0C0-8568066FB2B9}"/>
              </a:ext>
            </a:extLst>
          </p:cNvPr>
          <p:cNvSpPr/>
          <p:nvPr/>
        </p:nvSpPr>
        <p:spPr bwMode="gray">
          <a:xfrm>
            <a:off x="864883" y="5422511"/>
            <a:ext cx="2234934" cy="566021"/>
          </a:xfrm>
          <a:prstGeom prst="homePlate">
            <a:avLst>
              <a:gd name="adj" fmla="val 31132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技术审评报告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明确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优效结果</a:t>
            </a:r>
            <a:endParaRPr lang="en-US" altLang="zh-CN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28669C0-7CA8-ACA0-C7E6-996C1A744DFD}"/>
              </a:ext>
            </a:extLst>
          </p:cNvPr>
          <p:cNvSpPr txBox="1"/>
          <p:nvPr/>
        </p:nvSpPr>
        <p:spPr bwMode="gray">
          <a:xfrm>
            <a:off x="3099818" y="601070"/>
            <a:ext cx="7170821" cy="556259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获得权威指南推荐，较现有治疗方案提高桥接移植率近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BFA8A61-3799-DCDA-B56D-6D2F32161EB7}"/>
              </a:ext>
            </a:extLst>
          </p:cNvPr>
          <p:cNvSpPr/>
          <p:nvPr/>
        </p:nvSpPr>
        <p:spPr bwMode="gray">
          <a:xfrm>
            <a:off x="9452634" y="0"/>
            <a:ext cx="2736000" cy="40874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zh-CN" altLang="en-US" sz="2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注射用奥加伊妥珠单抗</a:t>
            </a:r>
          </a:p>
        </p:txBody>
      </p:sp>
    </p:spTree>
    <p:extLst>
      <p:ext uri="{BB962C8B-B14F-4D97-AF65-F5344CB8AC3E}">
        <p14:creationId xmlns:p14="http://schemas.microsoft.com/office/powerpoint/2010/main" val="1255647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948638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5" imgH="416" progId="TCLayout.ActiveDocument.1">
                  <p:embed/>
                </p:oleObj>
              </mc:Choice>
              <mc:Fallback>
                <p:oleObj name="think-cell 幻灯片" r:id="rId3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标题 4">
            <a:extLst>
              <a:ext uri="{FF2B5EF4-FFF2-40B4-BE49-F238E27FC236}">
                <a16:creationId xmlns:a16="http://schemas.microsoft.com/office/drawing/2014/main" id="{4E3E6A0F-1D99-426C-98B6-56DF522B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98" y="484632"/>
            <a:ext cx="11546728" cy="442308"/>
          </a:xfrm>
        </p:spPr>
        <p:txBody>
          <a:bodyPr vert="horz"/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6B9C9220-D4A0-4581-BA2F-DA1535AB087F}"/>
              </a:ext>
            </a:extLst>
          </p:cNvPr>
          <p:cNvSpPr/>
          <p:nvPr/>
        </p:nvSpPr>
        <p:spPr bwMode="gray">
          <a:xfrm>
            <a:off x="2941981" y="4961615"/>
            <a:ext cx="8369408" cy="85754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5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说明书中的不良反应：肝脏毒性包括</a:t>
            </a:r>
            <a:r>
              <a:rPr lang="en-US" altLang="zh-CN" sz="15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VOD</a:t>
            </a:r>
            <a:r>
              <a:rPr lang="zh-CN" altLang="en-US" sz="15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，骨髓抑制，输液相关反应，</a:t>
            </a:r>
            <a:r>
              <a:rPr lang="en-US" altLang="zh-CN" sz="15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QT</a:t>
            </a:r>
            <a:r>
              <a:rPr lang="zh-CN" altLang="en-US" sz="1500" dirty="0">
                <a:ea typeface="微软雅黑" panose="020B0503020204020204" pitchFamily="34" charset="-122"/>
                <a:cs typeface="Times New Roman" panose="02020603050405020304" pitchFamily="18" charset="0"/>
              </a:rPr>
              <a:t>间期延长</a:t>
            </a:r>
            <a:r>
              <a:rPr lang="zh-CN" altLang="en-US" sz="15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等。</a:t>
            </a:r>
            <a:endParaRPr lang="en-US" altLang="zh-CN" sz="1500" dirty="0">
              <a:effectLst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E0E6264-26AB-4F6E-A4AC-516AD8A70252}"/>
              </a:ext>
            </a:extLst>
          </p:cNvPr>
          <p:cNvSpPr txBox="1"/>
          <p:nvPr/>
        </p:nvSpPr>
        <p:spPr bwMode="gray">
          <a:xfrm>
            <a:off x="2319533" y="6481314"/>
            <a:ext cx="4104844" cy="219075"/>
          </a:xfrm>
          <a:prstGeom prst="rect">
            <a:avLst/>
          </a:prstGeom>
        </p:spPr>
        <p:txBody>
          <a:bodyPr wrap="non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备注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：源自于奥加伊妥珠单抗和贝林妥欧单抗的三期临床研究，非头对头对比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D8CA20B3-E771-4258-8696-8164A3BD4429}"/>
              </a:ext>
            </a:extLst>
          </p:cNvPr>
          <p:cNvSpPr/>
          <p:nvPr/>
        </p:nvSpPr>
        <p:spPr bwMode="gray">
          <a:xfrm>
            <a:off x="712940" y="4951496"/>
            <a:ext cx="2227039" cy="86766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说明书中收载的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5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安全性信息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F6AADBD-0B45-3A3F-C9C1-D5C3C1BEEE72}"/>
              </a:ext>
            </a:extLst>
          </p:cNvPr>
          <p:cNvSpPr/>
          <p:nvPr/>
        </p:nvSpPr>
        <p:spPr bwMode="gray">
          <a:xfrm>
            <a:off x="714942" y="2688337"/>
            <a:ext cx="2227039" cy="20848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国内外不良反应发生情况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D6EA8F9-B305-21B0-CE27-40DD5901B2CF}"/>
              </a:ext>
            </a:extLst>
          </p:cNvPr>
          <p:cNvSpPr/>
          <p:nvPr/>
        </p:nvSpPr>
        <p:spPr bwMode="gray">
          <a:xfrm>
            <a:off x="2948619" y="2688337"/>
            <a:ext cx="8362770" cy="2084831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500" b="1" dirty="0">
                <a:solidFill>
                  <a:srgbClr val="C0000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真实世界显示</a:t>
            </a:r>
            <a:r>
              <a:rPr lang="zh-CN" altLang="en-US" sz="1500" b="1" dirty="0"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通过有效的患者识别和预处理，可将肝小静脉闭塞病 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(VOD) 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实际发生几率降至</a:t>
            </a:r>
            <a:r>
              <a:rPr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0%</a:t>
            </a:r>
          </a:p>
          <a:p>
            <a:pPr marL="628650" lvl="1" indent="-1714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多中心回顾性分析显示，异基因移植后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VOD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的整体发生率仅</a:t>
            </a:r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0.4%</a:t>
            </a:r>
            <a:endParaRPr lang="en-US" altLang="zh-CN" sz="15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28650" lvl="1" indent="-1714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多项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美国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真实世界研究发现，通过进行有效的预处理后，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未报告</a:t>
            </a:r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VOD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发生</a:t>
            </a:r>
            <a:endParaRPr lang="en-US" altLang="zh-CN" sz="15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500" dirty="0">
                <a:ea typeface="微软雅黑" panose="020B0503020204020204" pitchFamily="34" charset="-122"/>
                <a:cs typeface="Times New Roman" panose="02020603050405020304" pitchFamily="18" charset="0"/>
              </a:rPr>
              <a:t>研究显示，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肝小静脉闭塞病 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(VOD) 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可预防的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：对高危患者采用熊去氧胆酸 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(UDCA) 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进行移植前的预处理，可显著降低移植后肝小静脉闭塞病 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(VOD) 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的发生率</a:t>
            </a:r>
            <a:endParaRPr lang="en-US" altLang="zh-CN" sz="15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59B80E8-C305-F2B3-5547-1F0345724755}"/>
              </a:ext>
            </a:extLst>
          </p:cNvPr>
          <p:cNvSpPr/>
          <p:nvPr/>
        </p:nvSpPr>
        <p:spPr bwMode="gray">
          <a:xfrm>
            <a:off x="714943" y="1161110"/>
            <a:ext cx="2227039" cy="13554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奥加伊妥珠单抗 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5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Vs.</a:t>
            </a:r>
          </a:p>
          <a:p>
            <a:pPr algn="ctr">
              <a:lnSpc>
                <a:spcPct val="125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其他药物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12583B6-E34D-D697-9819-87737848879B}"/>
              </a:ext>
            </a:extLst>
          </p:cNvPr>
          <p:cNvSpPr/>
          <p:nvPr/>
        </p:nvSpPr>
        <p:spPr bwMode="gray">
          <a:xfrm>
            <a:off x="2941982" y="1169484"/>
            <a:ext cx="8362770" cy="1347080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ea typeface="微软雅黑" panose="020B0503020204020204" pitchFamily="34" charset="-122"/>
                <a:cs typeface="Times New Roman" panose="02020603050405020304" pitchFamily="18" charset="0"/>
              </a:rPr>
              <a:t>与传统药物相比：作为</a:t>
            </a:r>
            <a:r>
              <a:rPr lang="zh-CN" altLang="en-US" sz="1600" b="1" dirty="0">
                <a:ea typeface="微软雅黑" panose="020B0503020204020204" pitchFamily="34" charset="-122"/>
                <a:cs typeface="Times New Roman" panose="02020603050405020304" pitchFamily="18" charset="0"/>
              </a:rPr>
              <a:t>首个且唯一</a:t>
            </a:r>
            <a:r>
              <a:rPr lang="zh-CN" altLang="en-US" sz="1600" dirty="0">
                <a:ea typeface="微软雅黑" panose="020B0503020204020204" pitchFamily="34" charset="-122"/>
                <a:cs typeface="Times New Roman" panose="02020603050405020304" pitchFamily="18" charset="0"/>
              </a:rPr>
              <a:t>治疗急性淋巴细胞白血病的抗体药物偶联物（</a:t>
            </a:r>
            <a:r>
              <a:rPr lang="en-US" altLang="zh-CN" sz="1600" b="1" dirty="0">
                <a:ea typeface="微软雅黑" panose="020B0503020204020204" pitchFamily="34" charset="-122"/>
                <a:cs typeface="Times New Roman" panose="02020603050405020304" pitchFamily="18" charset="0"/>
              </a:rPr>
              <a:t>ADC</a:t>
            </a:r>
            <a:r>
              <a:rPr lang="zh-CN" altLang="en-US" sz="1600" dirty="0">
                <a:ea typeface="微软雅黑" panose="020B0503020204020204" pitchFamily="34" charset="-122"/>
                <a:cs typeface="Times New Roman" panose="02020603050405020304" pitchFamily="18" charset="0"/>
              </a:rPr>
              <a:t>）药物，实现</a:t>
            </a:r>
            <a:r>
              <a:rPr lang="zh-CN" altLang="en-US" sz="1600" b="1" dirty="0">
                <a:ea typeface="微软雅黑" panose="020B0503020204020204" pitchFamily="34" charset="-122"/>
                <a:cs typeface="Times New Roman" panose="02020603050405020304" pitchFamily="18" charset="0"/>
              </a:rPr>
              <a:t>更精准</a:t>
            </a:r>
            <a:r>
              <a:rPr lang="zh-CN" altLang="en-US" sz="1600" dirty="0">
                <a:ea typeface="微软雅黑" panose="020B0503020204020204" pitchFamily="34" charset="-122"/>
                <a:cs typeface="Times New Roman" panose="02020603050405020304" pitchFamily="18" charset="0"/>
              </a:rPr>
              <a:t>、患者</a:t>
            </a:r>
            <a:r>
              <a:rPr lang="zh-CN" altLang="en-US" sz="1600" b="1" dirty="0">
                <a:ea typeface="微软雅黑" panose="020B0503020204020204" pitchFamily="34" charset="-122"/>
                <a:cs typeface="Times New Roman" panose="02020603050405020304" pitchFamily="18" charset="0"/>
              </a:rPr>
              <a:t>更耐受</a:t>
            </a:r>
            <a:r>
              <a:rPr lang="zh-CN" altLang="en-US" sz="1600" dirty="0">
                <a:ea typeface="微软雅黑" panose="020B0503020204020204" pitchFamily="34" charset="-122"/>
                <a:cs typeface="Times New Roman" panose="02020603050405020304" pitchFamily="18" charset="0"/>
              </a:rPr>
              <a:t>的肿瘤细胞</a:t>
            </a:r>
            <a:r>
              <a:rPr lang="zh-CN" altLang="en-US" sz="1600" b="1" dirty="0">
                <a:ea typeface="微软雅黑" panose="020B0503020204020204" pitchFamily="34" charset="-122"/>
                <a:cs typeface="Times New Roman" panose="02020603050405020304" pitchFamily="18" charset="0"/>
              </a:rPr>
              <a:t>强效</a:t>
            </a:r>
            <a:r>
              <a:rPr lang="zh-CN" altLang="en-US" sz="1600" dirty="0">
                <a:ea typeface="微软雅黑" panose="020B0503020204020204" pitchFamily="34" charset="-122"/>
                <a:cs typeface="Times New Roman" panose="02020603050405020304" pitchFamily="18" charset="0"/>
              </a:rPr>
              <a:t>杀伤（传统化疗手段副作用大）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与现有其他创新治疗方案相比</a:t>
            </a:r>
            <a:r>
              <a:rPr lang="zh-CN" altLang="en-US" sz="1600" b="1" dirty="0"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en-US" sz="1600" b="1" dirty="0">
                <a:solidFill>
                  <a:srgbClr val="C0000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严重不良反应发生比例降低</a:t>
            </a:r>
            <a:r>
              <a:rPr lang="en-US" altLang="zh-CN" sz="1600" b="1" dirty="0">
                <a:solidFill>
                  <a:srgbClr val="C0000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14%*</a:t>
            </a:r>
            <a:endParaRPr lang="en-US" altLang="zh-CN" sz="1600" baseline="30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6F4CD09-067A-237B-9468-8D3B812E592F}"/>
              </a:ext>
            </a:extLst>
          </p:cNvPr>
          <p:cNvSpPr txBox="1"/>
          <p:nvPr/>
        </p:nvSpPr>
        <p:spPr bwMode="gray">
          <a:xfrm>
            <a:off x="2121489" y="528960"/>
            <a:ext cx="8739993" cy="556259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精准靶向、强效杀伤肿瘤细胞，严重不良反应比例低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B9DDF20-EEDF-8C74-4989-3DBC16F67392}"/>
              </a:ext>
            </a:extLst>
          </p:cNvPr>
          <p:cNvSpPr/>
          <p:nvPr/>
        </p:nvSpPr>
        <p:spPr bwMode="gray">
          <a:xfrm>
            <a:off x="9452634" y="0"/>
            <a:ext cx="2736000" cy="40874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zh-CN" altLang="en-US" sz="2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注射用奥加伊妥珠单抗</a:t>
            </a:r>
          </a:p>
        </p:txBody>
      </p:sp>
    </p:spTree>
    <p:extLst>
      <p:ext uri="{BB962C8B-B14F-4D97-AF65-F5344CB8AC3E}">
        <p14:creationId xmlns:p14="http://schemas.microsoft.com/office/powerpoint/2010/main" val="1389726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19F383FC-2A32-B0B3-5F52-87B3D730A50C}"/>
              </a:ext>
            </a:extLst>
          </p:cNvPr>
          <p:cNvSpPr/>
          <p:nvPr/>
        </p:nvSpPr>
        <p:spPr bwMode="gray">
          <a:xfrm>
            <a:off x="579038" y="1381109"/>
            <a:ext cx="5106232" cy="457208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57528C0-861F-EAC8-CC51-BB8436429351}"/>
              </a:ext>
            </a:extLst>
          </p:cNvPr>
          <p:cNvSpPr/>
          <p:nvPr/>
        </p:nvSpPr>
        <p:spPr bwMode="gray">
          <a:xfrm>
            <a:off x="6038996" y="1381109"/>
            <a:ext cx="5565793" cy="457208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1271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5" imgH="416" progId="TCLayout.ActiveDocument.1">
                  <p:embed/>
                </p:oleObj>
              </mc:Choice>
              <mc:Fallback>
                <p:oleObj name="think-cell 幻灯片" r:id="rId3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标题 4">
            <a:extLst>
              <a:ext uri="{FF2B5EF4-FFF2-40B4-BE49-F238E27FC236}">
                <a16:creationId xmlns:a16="http://schemas.microsoft.com/office/drawing/2014/main" id="{4E3E6A0F-1D99-426C-98B6-56DF522B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98" y="484632"/>
            <a:ext cx="11546728" cy="442308"/>
          </a:xfrm>
        </p:spPr>
        <p:txBody>
          <a:bodyPr vert="horz"/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性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F94D4481-6D6E-4F1D-BD29-7998ACFFBD9F}"/>
              </a:ext>
            </a:extLst>
          </p:cNvPr>
          <p:cNvSpPr txBox="1"/>
          <p:nvPr/>
        </p:nvSpPr>
        <p:spPr bwMode="gray">
          <a:xfrm>
            <a:off x="672558" y="1829379"/>
            <a:ext cx="4822974" cy="1360088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marL="285750" indent="-285750" algn="l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首个且唯一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治疗急性淋巴细胞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白血病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的抗体药物偶联物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(ADC)</a:t>
            </a:r>
          </a:p>
          <a:p>
            <a:pPr marL="285750" indent="-285750" algn="l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特异性靶向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CD22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，精准靶向：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CD22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存在于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以上的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细胞急性淋巴细胞白血病患者中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罕见肿瘤，获得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FDA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EMA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孤儿药认证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FA0C51CE-B941-4C9C-80E2-002C8F03E821}"/>
              </a:ext>
            </a:extLst>
          </p:cNvPr>
          <p:cNvSpPr/>
          <p:nvPr/>
        </p:nvSpPr>
        <p:spPr bwMode="gray">
          <a:xfrm>
            <a:off x="1655919" y="1117009"/>
            <a:ext cx="2767851" cy="53349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机制创新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3AE5B1F2-5586-4609-B9F2-914EEB2AE28D}"/>
              </a:ext>
            </a:extLst>
          </p:cNvPr>
          <p:cNvSpPr/>
          <p:nvPr/>
        </p:nvSpPr>
        <p:spPr bwMode="gray">
          <a:xfrm>
            <a:off x="6107717" y="1759906"/>
            <a:ext cx="5396062" cy="3228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精准、更强效的肿瘤细胞杀伤能力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BA9068F7-D104-4396-80BF-E6CC5092BC70}"/>
              </a:ext>
            </a:extLst>
          </p:cNvPr>
          <p:cNvGrpSpPr/>
          <p:nvPr/>
        </p:nvGrpSpPr>
        <p:grpSpPr>
          <a:xfrm>
            <a:off x="2684659" y="3737986"/>
            <a:ext cx="5261604" cy="2116950"/>
            <a:chOff x="5729651" y="5531247"/>
            <a:chExt cx="5261604" cy="2116950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20FFCADF-797A-4AE9-A5E2-1233E4829910}"/>
                </a:ext>
              </a:extLst>
            </p:cNvPr>
            <p:cNvSpPr txBox="1"/>
            <p:nvPr/>
          </p:nvSpPr>
          <p:spPr bwMode="gray">
            <a:xfrm>
              <a:off x="8677423" y="7248087"/>
              <a:ext cx="231383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lang="en-US" altLang="zh-CN" sz="2000" b="1" dirty="0">
                <a:solidFill>
                  <a:srgbClr val="0047BB"/>
                </a:solidFill>
                <a:uFill>
                  <a:solidFill>
                    <a:schemeClr val="tx1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2" name="Picture 4" descr="FDA Logo - MDIC">
              <a:extLst>
                <a:ext uri="{FF2B5EF4-FFF2-40B4-BE49-F238E27FC236}">
                  <a16:creationId xmlns:a16="http://schemas.microsoft.com/office/drawing/2014/main" id="{20B6F7FC-A44F-4DED-ACF2-8D2A4670EC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9651" y="5531247"/>
              <a:ext cx="914111" cy="511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6CB85066-47F3-4803-88F5-698A81D67FEF}"/>
              </a:ext>
            </a:extLst>
          </p:cNvPr>
          <p:cNvGrpSpPr/>
          <p:nvPr/>
        </p:nvGrpSpPr>
        <p:grpSpPr>
          <a:xfrm>
            <a:off x="708853" y="3770862"/>
            <a:ext cx="1523544" cy="996778"/>
            <a:chOff x="5488435" y="5603354"/>
            <a:chExt cx="3000775" cy="996778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0827CCDA-4F54-49D6-8DAB-700250BF5F67}"/>
                </a:ext>
              </a:extLst>
            </p:cNvPr>
            <p:cNvSpPr txBox="1"/>
            <p:nvPr/>
          </p:nvSpPr>
          <p:spPr bwMode="gray">
            <a:xfrm>
              <a:off x="5746371" y="6200022"/>
              <a:ext cx="231383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lang="en-US" altLang="zh-CN" sz="2000" b="1" dirty="0">
                <a:solidFill>
                  <a:srgbClr val="0047BB"/>
                </a:solidFill>
                <a:uFill>
                  <a:solidFill>
                    <a:schemeClr val="tx1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CC44921B-356E-4C76-8A73-4222013BC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88435" y="5603354"/>
              <a:ext cx="3000775" cy="435528"/>
            </a:xfrm>
            <a:prstGeom prst="rect">
              <a:avLst/>
            </a:prstGeom>
          </p:spPr>
        </p:pic>
      </p:grpSp>
      <p:pic>
        <p:nvPicPr>
          <p:cNvPr id="51" name="Picture 8" descr="EMA Logo - ACRP">
            <a:extLst>
              <a:ext uri="{FF2B5EF4-FFF2-40B4-BE49-F238E27FC236}">
                <a16:creationId xmlns:a16="http://schemas.microsoft.com/office/drawing/2014/main" id="{39D43C44-8EEB-4F3F-8558-B851070AD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130" y="3679228"/>
            <a:ext cx="872024" cy="7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1CC09D9-4E51-5413-220F-886C6DF00832}"/>
              </a:ext>
            </a:extLst>
          </p:cNvPr>
          <p:cNvSpPr txBox="1"/>
          <p:nvPr/>
        </p:nvSpPr>
        <p:spPr bwMode="gray">
          <a:xfrm>
            <a:off x="6107717" y="2135281"/>
            <a:ext cx="538079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摧毁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白血病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原始细胞</a:t>
            </a:r>
            <a:endParaRPr lang="en-US" altLang="zh-CN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强效、精准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的肿瘤细胞杀伤能力，快速达到缓解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DDF8386-7C0F-72C8-A63A-2B532400DC7C}"/>
              </a:ext>
            </a:extLst>
          </p:cNvPr>
          <p:cNvSpPr/>
          <p:nvPr/>
        </p:nvSpPr>
        <p:spPr bwMode="gray">
          <a:xfrm>
            <a:off x="6114379" y="2865467"/>
            <a:ext cx="5396062" cy="32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特殊患者获益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11EBDCE-3B44-0FC1-14E8-348DD3D2BDA3}"/>
              </a:ext>
            </a:extLst>
          </p:cNvPr>
          <p:cNvSpPr txBox="1"/>
          <p:nvPr/>
        </p:nvSpPr>
        <p:spPr bwMode="gray">
          <a:xfrm>
            <a:off x="6107717" y="3181894"/>
            <a:ext cx="5425305" cy="1412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唯一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高肿瘤负荷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患者仍可显著获益的治疗药物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4000" lvl="1" indent="-18000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肿瘤骨髓原始细胞比例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(BMB%) &gt;50%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的患者，治疗后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总缓解率高达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70-75%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4400" marR="0" lvl="0" indent="-28440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老年患者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无法接受移植，但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CSCO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指南推荐使用奥加伊妥珠单抗治疗后仍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取得较好疗效</a:t>
            </a:r>
            <a:endParaRPr lang="en-US" altLang="zh-CN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F1883F3-647D-BC4F-D5DB-D02CD705647C}"/>
              </a:ext>
            </a:extLst>
          </p:cNvPr>
          <p:cNvSpPr/>
          <p:nvPr/>
        </p:nvSpPr>
        <p:spPr bwMode="gray">
          <a:xfrm>
            <a:off x="6122981" y="4771950"/>
            <a:ext cx="5396062" cy="32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提升依从性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F42C1D4-A08C-C84E-5A83-584FCBB7DF3F}"/>
              </a:ext>
            </a:extLst>
          </p:cNvPr>
          <p:cNvSpPr txBox="1"/>
          <p:nvPr/>
        </p:nvSpPr>
        <p:spPr bwMode="gray">
          <a:xfrm>
            <a:off x="6107717" y="5125502"/>
            <a:ext cx="520911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每周期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(28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仅需给药</a:t>
            </a:r>
            <a:r>
              <a:rPr lang="en-US" altLang="zh-CN" sz="15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5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每次</a:t>
            </a:r>
            <a:r>
              <a:rPr lang="en-US" altLang="zh-CN" sz="15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5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小时，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可在</a:t>
            </a:r>
            <a:r>
              <a:rPr lang="zh-CN" altLang="en-US" sz="15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门诊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8E29F9D-5809-CE3A-14C7-9533F27CC424}"/>
              </a:ext>
            </a:extLst>
          </p:cNvPr>
          <p:cNvSpPr/>
          <p:nvPr/>
        </p:nvSpPr>
        <p:spPr bwMode="gray">
          <a:xfrm>
            <a:off x="7558282" y="1117009"/>
            <a:ext cx="2568975" cy="50724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患者获益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C43728F-C151-A444-2C06-1A344C34E4BA}"/>
              </a:ext>
            </a:extLst>
          </p:cNvPr>
          <p:cNvSpPr txBox="1"/>
          <p:nvPr/>
        </p:nvSpPr>
        <p:spPr bwMode="gray">
          <a:xfrm>
            <a:off x="672558" y="4810733"/>
            <a:ext cx="15961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zh-CN" sz="1800" b="1" dirty="0">
              <a:solidFill>
                <a:srgbClr val="0047BB"/>
              </a:solidFill>
              <a:uFill>
                <a:solidFill>
                  <a:schemeClr val="tx1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19841AA-3E88-43AF-FAE1-2232C9524C06}"/>
              </a:ext>
            </a:extLst>
          </p:cNvPr>
          <p:cNvSpPr/>
          <p:nvPr/>
        </p:nvSpPr>
        <p:spPr bwMode="gray">
          <a:xfrm>
            <a:off x="719413" y="4862490"/>
            <a:ext cx="1342978" cy="43552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2000" b="1" dirty="0">
                <a:solidFill>
                  <a:srgbClr val="0047BB"/>
                </a:solidFill>
                <a:uFill>
                  <a:solidFill>
                    <a:schemeClr val="tx1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优先审评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4D15105-E2D2-C09F-D9A1-68CF2BC154CC}"/>
              </a:ext>
            </a:extLst>
          </p:cNvPr>
          <p:cNvSpPr/>
          <p:nvPr/>
        </p:nvSpPr>
        <p:spPr bwMode="gray">
          <a:xfrm>
            <a:off x="2423387" y="4374064"/>
            <a:ext cx="1458556" cy="4355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rgbClr val="0047BB"/>
                </a:solidFill>
                <a:uFill>
                  <a:solidFill>
                    <a:schemeClr val="tx1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孤儿药认证</a:t>
            </a:r>
            <a:endParaRPr lang="en-US" altLang="zh-CN" sz="2000" b="1" dirty="0">
              <a:solidFill>
                <a:srgbClr val="0047BB"/>
              </a:solidFill>
              <a:uFill>
                <a:solidFill>
                  <a:schemeClr val="tx1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5A78CFDB-A59E-0405-19EC-BB24A1336DA1}"/>
              </a:ext>
            </a:extLst>
          </p:cNvPr>
          <p:cNvSpPr/>
          <p:nvPr/>
        </p:nvSpPr>
        <p:spPr bwMode="gray">
          <a:xfrm>
            <a:off x="2423386" y="4903565"/>
            <a:ext cx="1458555" cy="43552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rgbClr val="0047BB"/>
                </a:solidFill>
                <a:uFill>
                  <a:solidFill>
                    <a:schemeClr val="tx1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突破性疗法</a:t>
            </a:r>
            <a:endParaRPr lang="en-US" altLang="zh-CN" sz="2000" b="1" dirty="0">
              <a:solidFill>
                <a:srgbClr val="0047BB"/>
              </a:solidFill>
              <a:uFill>
                <a:solidFill>
                  <a:schemeClr val="tx1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89AC8C5-2802-6A06-577A-30729858FDC1}"/>
              </a:ext>
            </a:extLst>
          </p:cNvPr>
          <p:cNvSpPr/>
          <p:nvPr/>
        </p:nvSpPr>
        <p:spPr bwMode="gray">
          <a:xfrm>
            <a:off x="2436595" y="5433065"/>
            <a:ext cx="1445345" cy="43552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2000" b="1" dirty="0">
                <a:solidFill>
                  <a:srgbClr val="0047BB"/>
                </a:solidFill>
                <a:uFill>
                  <a:solidFill>
                    <a:schemeClr val="tx1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优先审评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F357BBBD-F161-41A9-E8DF-2C25D5E6542C}"/>
              </a:ext>
            </a:extLst>
          </p:cNvPr>
          <p:cNvSpPr/>
          <p:nvPr/>
        </p:nvSpPr>
        <p:spPr bwMode="gray">
          <a:xfrm>
            <a:off x="4113041" y="4369854"/>
            <a:ext cx="1458556" cy="4355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rgbClr val="0047BB"/>
                </a:solidFill>
                <a:uFill>
                  <a:solidFill>
                    <a:schemeClr val="tx1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孤儿药认证</a:t>
            </a:r>
            <a:endParaRPr lang="en-US" altLang="zh-CN" sz="2000" b="1" dirty="0">
              <a:solidFill>
                <a:srgbClr val="0047BB"/>
              </a:solidFill>
              <a:uFill>
                <a:solidFill>
                  <a:schemeClr val="tx1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6371DCF3-194A-B08A-2B80-92A082E7CC12}"/>
              </a:ext>
            </a:extLst>
          </p:cNvPr>
          <p:cNvGrpSpPr/>
          <p:nvPr/>
        </p:nvGrpSpPr>
        <p:grpSpPr>
          <a:xfrm>
            <a:off x="5779618" y="1397220"/>
            <a:ext cx="197585" cy="162146"/>
            <a:chOff x="-1892595" y="2105247"/>
            <a:chExt cx="197585" cy="23391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0C89C787-7010-1DB3-DD4A-20A73EE73448}"/>
                </a:ext>
              </a:extLst>
            </p:cNvPr>
            <p:cNvSpPr/>
            <p:nvPr/>
          </p:nvSpPr>
          <p:spPr bwMode="gray">
            <a:xfrm>
              <a:off x="-1892595" y="2105247"/>
              <a:ext cx="69111" cy="233916"/>
            </a:xfrm>
            <a:prstGeom prst="chevron">
              <a:avLst/>
            </a:prstGeom>
            <a:grpFill/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B508BE93-F26D-E298-7972-617B6B73A5F7}"/>
                </a:ext>
              </a:extLst>
            </p:cNvPr>
            <p:cNvSpPr/>
            <p:nvPr/>
          </p:nvSpPr>
          <p:spPr bwMode="gray">
            <a:xfrm>
              <a:off x="-1828358" y="2105247"/>
              <a:ext cx="69111" cy="233916"/>
            </a:xfrm>
            <a:prstGeom prst="chevron">
              <a:avLst/>
            </a:prstGeom>
            <a:grpFill/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3" name="箭头: V 形 32">
              <a:extLst>
                <a:ext uri="{FF2B5EF4-FFF2-40B4-BE49-F238E27FC236}">
                  <a16:creationId xmlns:a16="http://schemas.microsoft.com/office/drawing/2014/main" id="{919DC2F0-1F30-D470-1CED-BA9FE66EAD4A}"/>
                </a:ext>
              </a:extLst>
            </p:cNvPr>
            <p:cNvSpPr/>
            <p:nvPr/>
          </p:nvSpPr>
          <p:spPr bwMode="gray">
            <a:xfrm>
              <a:off x="-1764121" y="2105247"/>
              <a:ext cx="69111" cy="233916"/>
            </a:xfrm>
            <a:prstGeom prst="chevron">
              <a:avLst/>
            </a:prstGeom>
            <a:grpFill/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100A12AF-3565-CB2A-8BC7-8AEB6FE64B14}"/>
              </a:ext>
            </a:extLst>
          </p:cNvPr>
          <p:cNvCxnSpPr>
            <a:cxnSpLocks/>
          </p:cNvCxnSpPr>
          <p:nvPr/>
        </p:nvCxnSpPr>
        <p:spPr bwMode="gray">
          <a:xfrm>
            <a:off x="3966862" y="3737986"/>
            <a:ext cx="0" cy="2130607"/>
          </a:xfrm>
          <a:prstGeom prst="line">
            <a:avLst/>
          </a:prstGeom>
          <a:noFill/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/>
            <a:tailEnd/>
          </a:ln>
          <a:effectLst/>
        </p:spPr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085C20A-7D26-716A-7020-B3AD125F1DFD}"/>
              </a:ext>
            </a:extLst>
          </p:cNvPr>
          <p:cNvCxnSpPr>
            <a:cxnSpLocks/>
          </p:cNvCxnSpPr>
          <p:nvPr/>
        </p:nvCxnSpPr>
        <p:spPr bwMode="gray">
          <a:xfrm>
            <a:off x="2324679" y="3724329"/>
            <a:ext cx="0" cy="2130607"/>
          </a:xfrm>
          <a:prstGeom prst="line">
            <a:avLst/>
          </a:prstGeom>
          <a:noFill/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/>
            <a:tailEnd/>
          </a:ln>
          <a:effectLst/>
        </p:spPr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6E8F0CD6-F7EF-0613-FBCA-0BC7A55ABA20}"/>
              </a:ext>
            </a:extLst>
          </p:cNvPr>
          <p:cNvSpPr/>
          <p:nvPr/>
        </p:nvSpPr>
        <p:spPr>
          <a:xfrm>
            <a:off x="4202634" y="3812715"/>
            <a:ext cx="190508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EMA</a:t>
            </a:r>
            <a:endParaRPr lang="zh-CN" altLang="en-US" sz="2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2265586-8533-FD5E-68F8-0DF6453F12F4}"/>
              </a:ext>
            </a:extLst>
          </p:cNvPr>
          <p:cNvSpPr txBox="1"/>
          <p:nvPr/>
        </p:nvSpPr>
        <p:spPr bwMode="gray">
          <a:xfrm>
            <a:off x="2121489" y="506300"/>
            <a:ext cx="8429892" cy="556259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首个且唯一治疗白血病的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ADC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药物，获得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FDA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EMA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的孤儿药认证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CB6F404-5728-F5B2-EB4E-595FD8B68B6F}"/>
              </a:ext>
            </a:extLst>
          </p:cNvPr>
          <p:cNvSpPr/>
          <p:nvPr/>
        </p:nvSpPr>
        <p:spPr bwMode="gray">
          <a:xfrm>
            <a:off x="9452634" y="0"/>
            <a:ext cx="2736000" cy="40874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zh-CN" altLang="en-US" sz="2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注射用奥加伊妥珠单抗</a:t>
            </a:r>
          </a:p>
        </p:txBody>
      </p:sp>
    </p:spTree>
    <p:extLst>
      <p:ext uri="{BB962C8B-B14F-4D97-AF65-F5344CB8AC3E}">
        <p14:creationId xmlns:p14="http://schemas.microsoft.com/office/powerpoint/2010/main" val="1219573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60192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5" imgH="416" progId="TCLayout.ActiveDocument.1">
                  <p:embed/>
                </p:oleObj>
              </mc:Choice>
              <mc:Fallback>
                <p:oleObj name="think-cell 幻灯片" r:id="rId3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标题 4">
            <a:extLst>
              <a:ext uri="{FF2B5EF4-FFF2-40B4-BE49-F238E27FC236}">
                <a16:creationId xmlns:a16="http://schemas.microsoft.com/office/drawing/2014/main" id="{4E3E6A0F-1D99-426C-98B6-56DF522B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98" y="516436"/>
            <a:ext cx="11546728" cy="442308"/>
          </a:xfrm>
        </p:spPr>
        <p:txBody>
          <a:bodyPr vert="horz"/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CAB90012-28C2-42CB-BBCF-BBD88371FB20}"/>
              </a:ext>
            </a:extLst>
          </p:cNvPr>
          <p:cNvGrpSpPr/>
          <p:nvPr/>
        </p:nvGrpSpPr>
        <p:grpSpPr>
          <a:xfrm>
            <a:off x="466059" y="1348707"/>
            <a:ext cx="5502349" cy="1959497"/>
            <a:chOff x="191386" y="1185530"/>
            <a:chExt cx="2838893" cy="1959497"/>
          </a:xfrm>
        </p:grpSpPr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6CF06F47-D893-4163-A274-C3D8D60A3448}"/>
                </a:ext>
              </a:extLst>
            </p:cNvPr>
            <p:cNvSpPr/>
            <p:nvPr/>
          </p:nvSpPr>
          <p:spPr bwMode="gray">
            <a:xfrm>
              <a:off x="191386" y="1334387"/>
              <a:ext cx="2838893" cy="1810640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11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3DF2DE68-7FF8-40D2-85CF-6A85FFCA964D}"/>
                </a:ext>
              </a:extLst>
            </p:cNvPr>
            <p:cNvSpPr txBox="1"/>
            <p:nvPr/>
          </p:nvSpPr>
          <p:spPr bwMode="gray">
            <a:xfrm>
              <a:off x="831297" y="1185530"/>
              <a:ext cx="1559071" cy="29771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45720" rIns="45720" bIns="4572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1000"/>
                </a:spcBef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对公共健康的影响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5F6A1701-5F1C-4B7C-96AD-D8F37D48F80A}"/>
              </a:ext>
            </a:extLst>
          </p:cNvPr>
          <p:cNvGrpSpPr/>
          <p:nvPr/>
        </p:nvGrpSpPr>
        <p:grpSpPr>
          <a:xfrm>
            <a:off x="6319653" y="1348707"/>
            <a:ext cx="5502349" cy="1959497"/>
            <a:chOff x="191386" y="1185530"/>
            <a:chExt cx="2838893" cy="1959497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24C25321-AE11-4053-9DA9-A751C8B96DEA}"/>
                </a:ext>
              </a:extLst>
            </p:cNvPr>
            <p:cNvSpPr/>
            <p:nvPr/>
          </p:nvSpPr>
          <p:spPr bwMode="gray">
            <a:xfrm>
              <a:off x="191386" y="1334387"/>
              <a:ext cx="2838893" cy="1810640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11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A59D257B-DF81-41C3-B723-11F568164514}"/>
                </a:ext>
              </a:extLst>
            </p:cNvPr>
            <p:cNvSpPr txBox="1"/>
            <p:nvPr/>
          </p:nvSpPr>
          <p:spPr bwMode="gray">
            <a:xfrm>
              <a:off x="831297" y="1185530"/>
              <a:ext cx="1559071" cy="29771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45720" rIns="45720" bIns="4572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1000"/>
                </a:spcBef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符合保基本原则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5C9EED58-5BE4-4B42-B212-B943A67028BB}"/>
              </a:ext>
            </a:extLst>
          </p:cNvPr>
          <p:cNvGrpSpPr/>
          <p:nvPr/>
        </p:nvGrpSpPr>
        <p:grpSpPr>
          <a:xfrm>
            <a:off x="466059" y="3591540"/>
            <a:ext cx="5502349" cy="2273022"/>
            <a:chOff x="191386" y="1185530"/>
            <a:chExt cx="2838893" cy="2000657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B0B3FAAB-9B6C-4612-801F-827179F18125}"/>
                </a:ext>
              </a:extLst>
            </p:cNvPr>
            <p:cNvSpPr/>
            <p:nvPr/>
          </p:nvSpPr>
          <p:spPr bwMode="gray">
            <a:xfrm>
              <a:off x="191386" y="1334386"/>
              <a:ext cx="2838893" cy="1851801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11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8FBDC3F4-6AD5-4CAC-A390-542573D483CF}"/>
                </a:ext>
              </a:extLst>
            </p:cNvPr>
            <p:cNvSpPr txBox="1"/>
            <p:nvPr/>
          </p:nvSpPr>
          <p:spPr bwMode="gray">
            <a:xfrm>
              <a:off x="831297" y="1185530"/>
              <a:ext cx="1559071" cy="29771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45720" rIns="45720" bIns="4572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1000"/>
                </a:spcBef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弥补目录短板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0E76117B-FF17-4499-B6BA-B6EBF3E03820}"/>
              </a:ext>
            </a:extLst>
          </p:cNvPr>
          <p:cNvGrpSpPr/>
          <p:nvPr/>
        </p:nvGrpSpPr>
        <p:grpSpPr>
          <a:xfrm>
            <a:off x="6319653" y="3591540"/>
            <a:ext cx="5502349" cy="2273021"/>
            <a:chOff x="191386" y="1185530"/>
            <a:chExt cx="2838893" cy="1865340"/>
          </a:xfrm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BE6A9A4D-764D-4F42-92ED-70C17B695DE4}"/>
                </a:ext>
              </a:extLst>
            </p:cNvPr>
            <p:cNvSpPr/>
            <p:nvPr/>
          </p:nvSpPr>
          <p:spPr bwMode="gray">
            <a:xfrm>
              <a:off x="191386" y="1334387"/>
              <a:ext cx="2838893" cy="1716483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11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E1A09F95-D2FF-485A-AB3F-468DC2A70C3B}"/>
                </a:ext>
              </a:extLst>
            </p:cNvPr>
            <p:cNvSpPr txBox="1"/>
            <p:nvPr/>
          </p:nvSpPr>
          <p:spPr bwMode="gray">
            <a:xfrm>
              <a:off x="831297" y="1185530"/>
              <a:ext cx="1559071" cy="29771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45720" rIns="45720" bIns="4572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1000"/>
                </a:spcBef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医保管理难度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F92066A7-28CF-452D-B141-72CC6F978B66}"/>
              </a:ext>
            </a:extLst>
          </p:cNvPr>
          <p:cNvGrpSpPr/>
          <p:nvPr/>
        </p:nvGrpSpPr>
        <p:grpSpPr>
          <a:xfrm>
            <a:off x="1707002" y="1299563"/>
            <a:ext cx="396000" cy="396000"/>
            <a:chOff x="4272240" y="2805595"/>
            <a:chExt cx="396000" cy="396000"/>
          </a:xfrm>
        </p:grpSpPr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3DA7EA45-B6BD-41BA-8892-1DF7738A7D15}"/>
                </a:ext>
              </a:extLst>
            </p:cNvPr>
            <p:cNvSpPr/>
            <p:nvPr/>
          </p:nvSpPr>
          <p:spPr bwMode="gray">
            <a:xfrm>
              <a:off x="4272240" y="2805595"/>
              <a:ext cx="396000" cy="396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11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70" name="图形 69" descr="Cpr 纯色填充">
              <a:extLst>
                <a:ext uri="{FF2B5EF4-FFF2-40B4-BE49-F238E27FC236}">
                  <a16:creationId xmlns:a16="http://schemas.microsoft.com/office/drawing/2014/main" id="{AA9AAD54-CB98-42BE-A298-7E4737AB6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26240" y="2859595"/>
              <a:ext cx="288000" cy="288000"/>
            </a:xfrm>
            <a:prstGeom prst="rect">
              <a:avLst/>
            </a:prstGeom>
          </p:spPr>
        </p:pic>
      </p:grpSp>
      <p:sp>
        <p:nvSpPr>
          <p:cNvPr id="71" name="文本框 70">
            <a:extLst>
              <a:ext uri="{FF2B5EF4-FFF2-40B4-BE49-F238E27FC236}">
                <a16:creationId xmlns:a16="http://schemas.microsoft.com/office/drawing/2014/main" id="{D39C72CF-754E-45DC-9174-782641A5D91E}"/>
              </a:ext>
            </a:extLst>
          </p:cNvPr>
          <p:cNvSpPr txBox="1"/>
          <p:nvPr/>
        </p:nvSpPr>
        <p:spPr bwMode="gray">
          <a:xfrm>
            <a:off x="507296" y="2049426"/>
            <a:ext cx="5419873" cy="389510"/>
          </a:xfrm>
          <a:prstGeom prst="rect">
            <a:avLst/>
          </a:prstGeom>
        </p:spPr>
        <p:txBody>
          <a:bodyPr wrap="square" lIns="36000" tIns="36000" rIns="36000" bIns="36000" rtlCol="0" anchor="ctr">
            <a:noAutofit/>
          </a:bodyPr>
          <a:lstStyle/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复发难治性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急性淋巴细胞白血病是有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极高死亡风险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罕见肿瘤</a:t>
            </a:r>
            <a:endParaRPr lang="en-US" altLang="zh-CN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8000" lvl="1" indent="-17145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成人患者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未满足需求大：生存期仅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3-6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年生存率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&lt;10%</a:t>
            </a:r>
            <a:endParaRPr lang="en-US" altLang="zh-CN" sz="1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l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E4244A6A-6ACE-4D0E-BDAB-32CC5FB84F1E}"/>
              </a:ext>
            </a:extLst>
          </p:cNvPr>
          <p:cNvSpPr txBox="1"/>
          <p:nvPr/>
        </p:nvSpPr>
        <p:spPr bwMode="gray">
          <a:xfrm>
            <a:off x="507296" y="2623983"/>
            <a:ext cx="5002531" cy="509889"/>
          </a:xfrm>
          <a:prstGeom prst="rect">
            <a:avLst/>
          </a:prstGeom>
        </p:spPr>
        <p:txBody>
          <a:bodyPr wrap="square" lIns="36000" tIns="36000" rIns="36000" bIns="36000" rtlCol="0" anchor="ctr">
            <a:noAutofit/>
          </a:bodyPr>
          <a:lstStyle/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造血干细胞移植是患者获得长期生存的主要方式，传统治疗方式下移植率低（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11.1%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亟需有效药物提高移植率</a:t>
            </a:r>
            <a:endParaRPr lang="en-US" altLang="zh-CN" sz="1400" b="1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3640DDFD-174C-44DB-A88D-7C2C8E294871}"/>
              </a:ext>
            </a:extLst>
          </p:cNvPr>
          <p:cNvSpPr txBox="1"/>
          <p:nvPr/>
        </p:nvSpPr>
        <p:spPr bwMode="gray">
          <a:xfrm>
            <a:off x="6392145" y="1851426"/>
            <a:ext cx="5376321" cy="396000"/>
          </a:xfrm>
          <a:prstGeom prst="rect">
            <a:avLst/>
          </a:prstGeom>
        </p:spPr>
        <p:txBody>
          <a:bodyPr wrap="square" lIns="36000" tIns="36000" rIns="36000" bIns="36000" rtlCol="0" anchor="ctr">
            <a:noAutofit/>
          </a:bodyPr>
          <a:lstStyle/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快速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达到缓解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，达到移植的前提条件，提高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移植成功率，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进而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延长生命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，是患者的基本医疗需求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716E0E60-3F35-4CE2-82A5-DF941DBC9920}"/>
              </a:ext>
            </a:extLst>
          </p:cNvPr>
          <p:cNvSpPr txBox="1"/>
          <p:nvPr/>
        </p:nvSpPr>
        <p:spPr bwMode="gray">
          <a:xfrm>
            <a:off x="540721" y="4061829"/>
            <a:ext cx="5356803" cy="1403173"/>
          </a:xfrm>
          <a:prstGeom prst="rect">
            <a:avLst/>
          </a:prstGeom>
        </p:spPr>
        <p:txBody>
          <a:bodyPr wrap="square" lIns="36000" tIns="36000" rIns="36000" bIns="36000" rtlCol="0" anchor="ctr"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弥补目录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内治疗成人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复发性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难治性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前体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细胞急性淋巴细胞白血病有效药物的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空白</a:t>
            </a:r>
            <a:endParaRPr lang="en-US" altLang="zh-CN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8000" lvl="1" indent="-1714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成人急淋患者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死亡率高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，短期易复发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8000" lvl="1" indent="-1714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急需有效治疗药物，达到缓解，接受移植，挽救生命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541A592-0086-4B0F-95EE-62B270918CA0}"/>
              </a:ext>
            </a:extLst>
          </p:cNvPr>
          <p:cNvGrpSpPr/>
          <p:nvPr/>
        </p:nvGrpSpPr>
        <p:grpSpPr>
          <a:xfrm>
            <a:off x="1917872" y="3543266"/>
            <a:ext cx="396000" cy="396000"/>
            <a:chOff x="416641" y="4021890"/>
            <a:chExt cx="396000" cy="396000"/>
          </a:xfrm>
        </p:grpSpPr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83515289-5458-4E8C-9FDA-0AD69FD1A4E4}"/>
                </a:ext>
              </a:extLst>
            </p:cNvPr>
            <p:cNvSpPr/>
            <p:nvPr/>
          </p:nvSpPr>
          <p:spPr bwMode="gray">
            <a:xfrm>
              <a:off x="416641" y="4021890"/>
              <a:ext cx="396000" cy="396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11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01" name="图形 100" descr="拼图 纯色填充">
              <a:extLst>
                <a:ext uri="{FF2B5EF4-FFF2-40B4-BE49-F238E27FC236}">
                  <a16:creationId xmlns:a16="http://schemas.microsoft.com/office/drawing/2014/main" id="{A24C771F-632A-4134-B57B-8DD66BBF5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2641" y="4057891"/>
              <a:ext cx="324000" cy="323999"/>
            </a:xfrm>
            <a:prstGeom prst="rect">
              <a:avLst/>
            </a:prstGeom>
          </p:spPr>
        </p:pic>
      </p:grpSp>
      <p:sp>
        <p:nvSpPr>
          <p:cNvPr id="132" name="文本框 131">
            <a:extLst>
              <a:ext uri="{FF2B5EF4-FFF2-40B4-BE49-F238E27FC236}">
                <a16:creationId xmlns:a16="http://schemas.microsoft.com/office/drawing/2014/main" id="{A190266F-CDDA-4484-9751-1676284CA0DC}"/>
              </a:ext>
            </a:extLst>
          </p:cNvPr>
          <p:cNvSpPr txBox="1"/>
          <p:nvPr/>
        </p:nvSpPr>
        <p:spPr bwMode="gray">
          <a:xfrm>
            <a:off x="6374801" y="5043812"/>
            <a:ext cx="5502349" cy="396001"/>
          </a:xfrm>
          <a:prstGeom prst="rect">
            <a:avLst/>
          </a:prstGeom>
        </p:spPr>
        <p:txBody>
          <a:bodyPr wrap="square" lIns="36000" tIns="36000" rIns="36000" bIns="36000" rtlCol="0" anchor="ctr">
            <a:noAutofit/>
          </a:bodyPr>
          <a:lstStyle>
            <a:defPPr>
              <a:defRPr lang="en-US"/>
            </a:defPPr>
            <a:lvl1pPr marL="180975" marR="0" lvl="0" indent="-180975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+mj-lt"/>
              <a:buAutoNum type="arabicPeriod" startAt="2"/>
              <a:tabLst/>
              <a:defRPr kumimoji="0" sz="1400" i="0" u="none" strike="noStrike" cap="none" spc="0" normalizeH="0" baseline="0">
                <a:ln>
                  <a:noFill/>
                </a:ln>
                <a:solidFill>
                  <a:srgbClr val="0047BB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285750" indent="-285750"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/>
                </a:solidFill>
              </a:rPr>
              <a:t>适应症明确、</a:t>
            </a:r>
            <a:r>
              <a:rPr lang="zh-CN" altLang="en-US" dirty="0">
                <a:solidFill>
                  <a:schemeClr val="tx1"/>
                </a:solidFill>
              </a:rPr>
              <a:t>诊断明确、不易滥用；</a:t>
            </a:r>
            <a:r>
              <a:rPr lang="zh-CN" altLang="en-US" b="1" dirty="0">
                <a:solidFill>
                  <a:srgbClr val="C00000"/>
                </a:solidFill>
              </a:rPr>
              <a:t>仅治疗成人患者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A6986908-103E-47C7-8282-167C6C0DB5EA}"/>
              </a:ext>
            </a:extLst>
          </p:cNvPr>
          <p:cNvSpPr txBox="1"/>
          <p:nvPr/>
        </p:nvSpPr>
        <p:spPr bwMode="gray">
          <a:xfrm>
            <a:off x="6374801" y="4052552"/>
            <a:ext cx="5502349" cy="396001"/>
          </a:xfrm>
          <a:prstGeom prst="rect">
            <a:avLst/>
          </a:prstGeom>
        </p:spPr>
        <p:txBody>
          <a:bodyPr wrap="square" lIns="36000" tIns="36000" rIns="36000" bIns="36000" rtlCol="0" anchor="ctr">
            <a:no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治疗周期可控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说明书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推荐、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真实世界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研究和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周边国家医保报销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均证实</a:t>
            </a:r>
            <a:r>
              <a:rPr lang="zh-CN" altLang="en-US" sz="1400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实际使用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不超过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周期</a:t>
            </a:r>
          </a:p>
        </p:txBody>
      </p:sp>
      <p:sp>
        <p:nvSpPr>
          <p:cNvPr id="128" name="椭圆 127">
            <a:extLst>
              <a:ext uri="{FF2B5EF4-FFF2-40B4-BE49-F238E27FC236}">
                <a16:creationId xmlns:a16="http://schemas.microsoft.com/office/drawing/2014/main" id="{CF11E6BC-2D65-4A51-8ABB-0FD5840AA269}"/>
              </a:ext>
            </a:extLst>
          </p:cNvPr>
          <p:cNvSpPr/>
          <p:nvPr/>
        </p:nvSpPr>
        <p:spPr bwMode="gray">
          <a:xfrm>
            <a:off x="7804956" y="3589250"/>
            <a:ext cx="396000" cy="396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1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文本框 121">
            <a:extLst>
              <a:ext uri="{FF2B5EF4-FFF2-40B4-BE49-F238E27FC236}">
                <a16:creationId xmlns:a16="http://schemas.microsoft.com/office/drawing/2014/main" id="{402A053B-F764-472E-9F69-47F273EDCFB7}"/>
              </a:ext>
            </a:extLst>
          </p:cNvPr>
          <p:cNvSpPr txBox="1"/>
          <p:nvPr/>
        </p:nvSpPr>
        <p:spPr bwMode="gray">
          <a:xfrm>
            <a:off x="6374801" y="4590710"/>
            <a:ext cx="5502349" cy="396001"/>
          </a:xfrm>
          <a:prstGeom prst="rect">
            <a:avLst/>
          </a:prstGeom>
        </p:spPr>
        <p:txBody>
          <a:bodyPr wrap="square" lIns="36000" tIns="36000" rIns="36000" bIns="36000" rtlCol="0" anchor="ctr">
            <a:noAutofit/>
          </a:bodyPr>
          <a:lstStyle>
            <a:defPPr>
              <a:defRPr lang="en-US"/>
            </a:defPPr>
            <a:lvl1pPr marL="180975" marR="0" lvl="0" indent="-180975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+mj-lt"/>
              <a:buAutoNum type="arabicPeriod"/>
              <a:tabLst/>
              <a:defRPr kumimoji="0" sz="1400" i="0" u="none" strike="noStrike" cap="none" spc="0" normalizeH="0" baseline="0">
                <a:ln>
                  <a:noFill/>
                </a:ln>
                <a:solidFill>
                  <a:srgbClr val="0047BB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285750" indent="-285750"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/>
                </a:solidFill>
              </a:rPr>
              <a:t>患者有限：</a:t>
            </a:r>
            <a:r>
              <a:rPr lang="zh-CN" altLang="en-US" dirty="0">
                <a:solidFill>
                  <a:schemeClr val="tx1"/>
                </a:solidFill>
              </a:rPr>
              <a:t>成人复发难治性急淋患者在中国数量有限，发病率为</a:t>
            </a:r>
            <a:r>
              <a:rPr lang="en-US" altLang="zh-CN" dirty="0">
                <a:solidFill>
                  <a:schemeClr val="tx1"/>
                </a:solidFill>
              </a:rPr>
              <a:t>0.32/10</a:t>
            </a:r>
            <a:r>
              <a:rPr lang="zh-CN" altLang="en-US" dirty="0">
                <a:solidFill>
                  <a:schemeClr val="tx1"/>
                </a:solidFill>
              </a:rPr>
              <a:t>万人，是</a:t>
            </a:r>
            <a:r>
              <a:rPr lang="zh-CN" altLang="en-US" b="1" dirty="0">
                <a:solidFill>
                  <a:srgbClr val="C00000"/>
                </a:solidFill>
              </a:rPr>
              <a:t>罕见肿瘤</a:t>
            </a:r>
            <a:r>
              <a:rPr lang="zh-CN" altLang="en-US" dirty="0">
                <a:solidFill>
                  <a:schemeClr val="tx1"/>
                </a:solidFill>
              </a:rPr>
              <a:t>，成人患者是儿童患者数量的</a:t>
            </a:r>
            <a:r>
              <a:rPr lang="en-US" altLang="zh-CN" dirty="0">
                <a:solidFill>
                  <a:schemeClr val="tx1"/>
                </a:solidFill>
              </a:rPr>
              <a:t>2/3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51" name="图形 150" descr="化学 纯色填充">
            <a:extLst>
              <a:ext uri="{FF2B5EF4-FFF2-40B4-BE49-F238E27FC236}">
                <a16:creationId xmlns:a16="http://schemas.microsoft.com/office/drawing/2014/main" id="{96924FBC-16E2-4F98-9DFA-F680E521E1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40956" y="3625250"/>
            <a:ext cx="324000" cy="324000"/>
          </a:xfrm>
          <a:prstGeom prst="rect">
            <a:avLst/>
          </a:prstGeom>
        </p:spPr>
      </p:pic>
      <p:sp>
        <p:nvSpPr>
          <p:cNvPr id="78" name="文本框 77">
            <a:extLst>
              <a:ext uri="{FF2B5EF4-FFF2-40B4-BE49-F238E27FC236}">
                <a16:creationId xmlns:a16="http://schemas.microsoft.com/office/drawing/2014/main" id="{E049427D-FAE5-4889-AC2A-76C1B865358F}"/>
              </a:ext>
            </a:extLst>
          </p:cNvPr>
          <p:cNvSpPr txBox="1"/>
          <p:nvPr/>
        </p:nvSpPr>
        <p:spPr bwMode="gray">
          <a:xfrm>
            <a:off x="6374801" y="2417156"/>
            <a:ext cx="5376321" cy="372789"/>
          </a:xfrm>
          <a:prstGeom prst="rect">
            <a:avLst/>
          </a:prstGeom>
        </p:spPr>
        <p:txBody>
          <a:bodyPr wrap="square" lIns="36000" tIns="36000" rIns="36000" bIns="36000" rtlCol="0" anchor="ctr">
            <a:noAutofit/>
          </a:bodyPr>
          <a:lstStyle/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奥加伊妥珠单抗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快速深度缓解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减少复发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，实现患者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更多移植机会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，带来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长期生存获益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28BC1F9D-3AE9-47B1-9DEB-2C0CED176CE7}"/>
              </a:ext>
            </a:extLst>
          </p:cNvPr>
          <p:cNvGrpSpPr/>
          <p:nvPr/>
        </p:nvGrpSpPr>
        <p:grpSpPr>
          <a:xfrm>
            <a:off x="7768956" y="1300702"/>
            <a:ext cx="396000" cy="396000"/>
            <a:chOff x="6312456" y="4875696"/>
            <a:chExt cx="396000" cy="396000"/>
          </a:xfrm>
        </p:grpSpPr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A45FB32A-406F-408A-9079-634BF6566163}"/>
                </a:ext>
              </a:extLst>
            </p:cNvPr>
            <p:cNvSpPr/>
            <p:nvPr/>
          </p:nvSpPr>
          <p:spPr bwMode="gray">
            <a:xfrm>
              <a:off x="6312456" y="4875696"/>
              <a:ext cx="396000" cy="396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11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pic>
          <p:nvPicPr>
            <p:cNvPr id="99" name="图形 98" descr="男人和女人 纯色填充">
              <a:extLst>
                <a:ext uri="{FF2B5EF4-FFF2-40B4-BE49-F238E27FC236}">
                  <a16:creationId xmlns:a16="http://schemas.microsoft.com/office/drawing/2014/main" id="{8B2790BC-36EA-40DB-9E10-0FD435798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348456" y="4911696"/>
              <a:ext cx="324000" cy="324000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48675702-E702-FF43-5FAE-3B99040528B4}"/>
              </a:ext>
            </a:extLst>
          </p:cNvPr>
          <p:cNvSpPr txBox="1"/>
          <p:nvPr/>
        </p:nvSpPr>
        <p:spPr bwMode="gray">
          <a:xfrm>
            <a:off x="6374801" y="5428806"/>
            <a:ext cx="5502349" cy="396001"/>
          </a:xfrm>
          <a:prstGeom prst="rect">
            <a:avLst/>
          </a:prstGeom>
        </p:spPr>
        <p:txBody>
          <a:bodyPr wrap="square" lIns="36000" tIns="36000" rIns="36000" bIns="36000" rtlCol="0" anchor="ctr">
            <a:noAutofit/>
          </a:bodyPr>
          <a:lstStyle>
            <a:defPPr>
              <a:defRPr lang="en-US"/>
            </a:defPPr>
            <a:lvl1pPr marL="180975" marR="0" lvl="0" indent="-180975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+mj-lt"/>
              <a:buAutoNum type="arabicPeriod" startAt="2"/>
              <a:tabLst/>
              <a:defRPr kumimoji="0" sz="1400" i="0" u="none" strike="noStrike" cap="none" spc="0" normalizeH="0" baseline="0">
                <a:ln>
                  <a:noFill/>
                </a:ln>
                <a:solidFill>
                  <a:srgbClr val="0047BB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285750" indent="-285750"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</a:rPr>
              <a:t>可</a:t>
            </a:r>
            <a:r>
              <a:rPr lang="zh-CN" altLang="en-US" b="1" dirty="0">
                <a:solidFill>
                  <a:srgbClr val="C00000"/>
                </a:solidFill>
              </a:rPr>
              <a:t>门诊输注</a:t>
            </a:r>
            <a:r>
              <a:rPr lang="zh-CN" altLang="en-US" dirty="0">
                <a:solidFill>
                  <a:srgbClr val="C00000"/>
                </a:solidFill>
              </a:rPr>
              <a:t>，</a:t>
            </a:r>
            <a:r>
              <a:rPr lang="zh-CN" altLang="en-US" dirty="0">
                <a:solidFill>
                  <a:schemeClr val="tx1"/>
                </a:solidFill>
              </a:rPr>
              <a:t>每次</a:t>
            </a:r>
            <a:r>
              <a:rPr lang="en-US" altLang="zh-CN" dirty="0">
                <a:solidFill>
                  <a:schemeClr val="tx1"/>
                </a:solidFill>
              </a:rPr>
              <a:t>1</a:t>
            </a:r>
            <a:r>
              <a:rPr lang="zh-CN" altLang="en-US" dirty="0">
                <a:solidFill>
                  <a:schemeClr val="tx1"/>
                </a:solidFill>
              </a:rPr>
              <a:t>小时，医保管理方便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2D9666A-A95E-754B-2BAC-7AAA072C69D3}"/>
              </a:ext>
            </a:extLst>
          </p:cNvPr>
          <p:cNvSpPr txBox="1"/>
          <p:nvPr/>
        </p:nvSpPr>
        <p:spPr bwMode="gray">
          <a:xfrm>
            <a:off x="2932755" y="547890"/>
            <a:ext cx="9255879" cy="402497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成人患者临床需求急迫，弥补空白，治疗周期可控，罕见肿瘤，患者人数有限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444A7CA-01C6-D057-0F1D-7A6E552D1A4B}"/>
              </a:ext>
            </a:extLst>
          </p:cNvPr>
          <p:cNvSpPr/>
          <p:nvPr/>
        </p:nvSpPr>
        <p:spPr bwMode="gray">
          <a:xfrm>
            <a:off x="9452634" y="0"/>
            <a:ext cx="2736000" cy="40874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</a:pPr>
            <a:r>
              <a:rPr lang="zh-CN" altLang="en-US" sz="2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注射用奥加伊妥珠单抗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A9916C8-F9DF-B4BD-9D4B-488FE59B8AA7}"/>
              </a:ext>
            </a:extLst>
          </p:cNvPr>
          <p:cNvSpPr txBox="1"/>
          <p:nvPr/>
        </p:nvSpPr>
        <p:spPr bwMode="gray">
          <a:xfrm>
            <a:off x="6373952" y="2842679"/>
            <a:ext cx="5376321" cy="372789"/>
          </a:xfrm>
          <a:prstGeom prst="rect">
            <a:avLst/>
          </a:prstGeom>
        </p:spPr>
        <p:txBody>
          <a:bodyPr wrap="square" lIns="36000" tIns="36000" rIns="36000" bIns="36000" rtlCol="0" anchor="ctr">
            <a:noAutofit/>
          </a:bodyPr>
          <a:lstStyle/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周边国家和地区已纳入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医保报销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中国台湾、韩国和土耳其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28361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6"/>
  <p:tag name="THINKCELLPRESENTATIONDONOTDELETE" val="&lt;?xml version=&quot;1.0&quot; encoding=&quot;UTF-16&quot; standalone=&quot;yes&quot;?&gt;&lt;root reqver=&quot;27037&quot;&gt;&lt;version val=&quot;32916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Y/%#m/%#d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1&quot;&gt;&lt;elem m_fUsage=&quot;3.43900000000000005684E+00&quot;&gt;&lt;m_msothmcolidx val=&quot;0&quot;/&gt;&lt;m_rgb r=&quot;00&quot; g=&quot;47&quot; b=&quot;BB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jwLvqOK2JbAopLmVIRv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fR1F6119xJL6aUmG04p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jwLvqOK2JbAopLmVIRv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fR1F6119xJL6aUmG04p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jwLvqOK2JbAopLmVIRv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fR1F6119xJL6aUmG04p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PFE2021">
      <a:dk1>
        <a:srgbClr val="000000"/>
      </a:dk1>
      <a:lt1>
        <a:srgbClr val="FFFFFF"/>
      </a:lt1>
      <a:dk2>
        <a:srgbClr val="F49C34"/>
      </a:dk2>
      <a:lt2>
        <a:srgbClr val="F8DF5A"/>
      </a:lt2>
      <a:accent1>
        <a:srgbClr val="0000C9"/>
      </a:accent1>
      <a:accent2>
        <a:srgbClr val="0095FF"/>
      </a:accent2>
      <a:accent3>
        <a:srgbClr val="0DBDBA"/>
      </a:accent3>
      <a:accent4>
        <a:srgbClr val="67BB6E"/>
      </a:accent4>
      <a:accent5>
        <a:srgbClr val="9D73F7"/>
      </a:accent5>
      <a:accent6>
        <a:srgbClr val="D95776"/>
      </a:accent6>
      <a:hlink>
        <a:srgbClr val="0095FF"/>
      </a:hlink>
      <a:folHlink>
        <a:srgbClr val="A1AA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>
            <a:lumMod val="95000"/>
          </a:schemeClr>
        </a:solidFill>
        <a:ln w="2857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29" tIns="45715" rIns="91429" bIns="45715" numCol="1" rtlCol="0" anchor="ctr" anchorCtr="0" compatLnSpc="1">
        <a:prstTxWarp prst="textNoShape">
          <a:avLst/>
        </a:prstTxWarp>
        <a:noAutofit/>
      </a:bodyPr>
      <a:lstStyle>
        <a:defPPr algn="ctr" fontAlgn="base">
          <a:lnSpc>
            <a:spcPct val="90000"/>
          </a:lnSpc>
          <a:spcAft>
            <a:spcPct val="0"/>
          </a:spcAft>
          <a:buClr>
            <a:schemeClr val="accent2"/>
          </a:buClr>
          <a:buSzPct val="90000"/>
          <a:defRPr b="1" dirty="0">
            <a:solidFill>
              <a:schemeClr val="accent1"/>
            </a:solidFill>
            <a:latin typeface="+mj-lt"/>
          </a:defRPr>
        </a:defPPr>
      </a:lstStyle>
    </a:spDef>
    <a:lnDef>
      <a:spPr bwMode="gray">
        <a:noFill/>
        <a:ln w="12700" cap="rnd">
          <a:solidFill>
            <a:schemeClr val="bg1">
              <a:lumMod val="75000"/>
            </a:schemeClr>
          </a:solidFill>
          <a:prstDash val="solid"/>
          <a:round/>
          <a:headEnd/>
          <a:tailEnd/>
        </a:ln>
        <a:effectLst/>
      </a:spPr>
      <a:bodyPr/>
      <a:lstStyle/>
    </a:lnDef>
    <a:txDef>
      <a:spPr bwMode="gray"/>
      <a:bodyPr wrap="square" lIns="45720" tIns="45720" rIns="45720" bIns="45720" rtlCol="0">
        <a:noAutofit/>
      </a:bodyPr>
      <a:lstStyle>
        <a:defPPr marL="171450" indent="-171450" algn="l">
          <a:lnSpc>
            <a:spcPct val="90000"/>
          </a:lnSpc>
          <a:spcBef>
            <a:spcPts val="1000"/>
          </a:spcBef>
          <a:buFont typeface="Arial" panose="020B0604020202020204" pitchFamily="34" charset="0"/>
          <a:buChar char="•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113901_Pfizwer PowerPoint Template_Logo_Confidential_16x9_011421_1230am.pptx" id="{E16796BA-4DED-40F6-9D93-A6103AA552F4}" vid="{4EBAB7F6-64B5-416D-A518-BA6D9B2F23F8}"/>
    </a:ext>
  </a:extLst>
</a:theme>
</file>

<file path=ppt/theme/theme2.xml><?xml version="1.0" encoding="utf-8"?>
<a:theme xmlns:a="http://schemas.openxmlformats.org/drawingml/2006/main" name="Office Theme">
  <a:themeElements>
    <a:clrScheme name="PFE New Brand 2021">
      <a:dk1>
        <a:srgbClr val="000000"/>
      </a:dk1>
      <a:lt1>
        <a:srgbClr val="FFFFFF"/>
      </a:lt1>
      <a:dk2>
        <a:srgbClr val="F49C34"/>
      </a:dk2>
      <a:lt2>
        <a:srgbClr val="F8DF5A"/>
      </a:lt2>
      <a:accent1>
        <a:srgbClr val="0000C9"/>
      </a:accent1>
      <a:accent2>
        <a:srgbClr val="0095FF"/>
      </a:accent2>
      <a:accent3>
        <a:srgbClr val="0DBDBA"/>
      </a:accent3>
      <a:accent4>
        <a:srgbClr val="67BB6E"/>
      </a:accent4>
      <a:accent5>
        <a:srgbClr val="9D73F7"/>
      </a:accent5>
      <a:accent6>
        <a:srgbClr val="D95776"/>
      </a:accent6>
      <a:hlink>
        <a:srgbClr val="0095FF"/>
      </a:hlink>
      <a:folHlink>
        <a:srgbClr val="A1AA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FE New Brand 2021">
      <a:dk1>
        <a:srgbClr val="000000"/>
      </a:dk1>
      <a:lt1>
        <a:srgbClr val="FFFFFF"/>
      </a:lt1>
      <a:dk2>
        <a:srgbClr val="F49C34"/>
      </a:dk2>
      <a:lt2>
        <a:srgbClr val="F8DF5A"/>
      </a:lt2>
      <a:accent1>
        <a:srgbClr val="0000C9"/>
      </a:accent1>
      <a:accent2>
        <a:srgbClr val="0095FF"/>
      </a:accent2>
      <a:accent3>
        <a:srgbClr val="0DBDBA"/>
      </a:accent3>
      <a:accent4>
        <a:srgbClr val="67BB6E"/>
      </a:accent4>
      <a:accent5>
        <a:srgbClr val="9D73F7"/>
      </a:accent5>
      <a:accent6>
        <a:srgbClr val="D95776"/>
      </a:accent6>
      <a:hlink>
        <a:srgbClr val="0095FF"/>
      </a:hlink>
      <a:folHlink>
        <a:srgbClr val="A1AAB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C49AEABB49944592A00DD1605BE3A5" ma:contentTypeVersion="15" ma:contentTypeDescription="Create a new document." ma:contentTypeScope="" ma:versionID="0da7c9a3b1634a35f1d4b5e85108dc47">
  <xsd:schema xmlns:xsd="http://www.w3.org/2001/XMLSchema" xmlns:xs="http://www.w3.org/2001/XMLSchema" xmlns:p="http://schemas.microsoft.com/office/2006/metadata/properties" xmlns:ns3="118e9895-d23b-458f-bfb3-a07c94bdd35f" xmlns:ns4="77b92782-e759-4706-8736-6b04e6e409bf" targetNamespace="http://schemas.microsoft.com/office/2006/metadata/properties" ma:root="true" ma:fieldsID="455e9e76f95e84c6f8d83bb687e0d8f1" ns3:_="" ns4:_="">
    <xsd:import namespace="118e9895-d23b-458f-bfb3-a07c94bdd35f"/>
    <xsd:import namespace="77b92782-e759-4706-8736-6b04e6e409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8e9895-d23b-458f-bfb3-a07c94bdd3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b92782-e759-4706-8736-6b04e6e409b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18e9895-d23b-458f-bfb3-a07c94bdd35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EA61AC-DB33-4759-BB77-05CCBA4216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8e9895-d23b-458f-bfb3-a07c94bdd35f"/>
    <ds:schemaRef ds:uri="77b92782-e759-4706-8736-6b04e6e409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5620F8-902D-466A-B4E6-A592A8096A60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77b92782-e759-4706-8736-6b04e6e409bf"/>
    <ds:schemaRef ds:uri="118e9895-d23b-458f-bfb3-a07c94bdd35f"/>
  </ds:schemaRefs>
</ds:datastoreItem>
</file>

<file path=customXml/itemProps3.xml><?xml version="1.0" encoding="utf-8"?>
<ds:datastoreItem xmlns:ds="http://schemas.openxmlformats.org/officeDocument/2006/customXml" ds:itemID="{B255E0C5-C017-4A51-A228-651151AC02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7102</TotalTime>
  <Words>2509</Words>
  <Application>Microsoft Office PowerPoint</Application>
  <PresentationFormat>自定义</PresentationFormat>
  <Paragraphs>237</Paragraphs>
  <Slides>10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微软雅黑</vt:lpstr>
      <vt:lpstr>Arial</vt:lpstr>
      <vt:lpstr>Arial Narrow</vt:lpstr>
      <vt:lpstr>Verdana</vt:lpstr>
      <vt:lpstr>Wingdings</vt:lpstr>
      <vt:lpstr>1_Office Theme</vt:lpstr>
      <vt:lpstr>think-cell 幻灯片</vt:lpstr>
      <vt:lpstr>PowerPoint 演示文稿</vt:lpstr>
      <vt:lpstr>目录</vt:lpstr>
      <vt:lpstr>1. 基本信息 (1/2)</vt:lpstr>
      <vt:lpstr>1. 基本信息 (2/2)</vt:lpstr>
      <vt:lpstr>2. 有效性 (1/2)</vt:lpstr>
      <vt:lpstr>2. 有效性 (2/2)</vt:lpstr>
      <vt:lpstr>3. 安全性</vt:lpstr>
      <vt:lpstr>4. 创新性</vt:lpstr>
      <vt:lpstr>5. 公平性(一)</vt:lpstr>
      <vt:lpstr>参考文献</vt:lpstr>
    </vt:vector>
  </TitlesOfParts>
  <Company>OCS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>v365</dc:subject>
  <dc:creator>Bo, Yiwei</dc:creator>
  <dc:description>P113901_Pfizer PowerPoint Template _Logo_Confidential_16x9</dc:description>
  <cp:lastModifiedBy>Li, Si Han</cp:lastModifiedBy>
  <cp:revision>27</cp:revision>
  <cp:lastPrinted>2023-07-13T11:00:03Z</cp:lastPrinted>
  <dcterms:created xsi:type="dcterms:W3CDTF">2021-06-22T09:02:09Z</dcterms:created>
  <dcterms:modified xsi:type="dcterms:W3CDTF">2023-07-14T02:50:49Z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BD1316AA-ADAB-409D-BAE3-6BC0F6AF696D</vt:lpwstr>
  </property>
  <property fmtid="{D5CDD505-2E9C-101B-9397-08002B2CF9AE}" pid="3" name="ArticulatePath">
    <vt:lpwstr>Template-Template_v2007-10_2Dcharts_FLAT BOX_111213_445pm</vt:lpwstr>
  </property>
  <property fmtid="{D5CDD505-2E9C-101B-9397-08002B2CF9AE}" pid="4" name="ContentTypeId">
    <vt:lpwstr>0x0101003BC49AEABB49944592A00DD1605BE3A5</vt:lpwstr>
  </property>
  <property fmtid="{D5CDD505-2E9C-101B-9397-08002B2CF9AE}" pid="5" name="MSIP_Label_fa6f01b5-c24b-4fa8-8e8f-cee31f47fe31_Enabled">
    <vt:lpwstr>true</vt:lpwstr>
  </property>
  <property fmtid="{D5CDD505-2E9C-101B-9397-08002B2CF9AE}" pid="6" name="MSIP_Label_fa6f01b5-c24b-4fa8-8e8f-cee31f47fe31_SetDate">
    <vt:lpwstr>2023-04-17T06:55:06Z</vt:lpwstr>
  </property>
  <property fmtid="{D5CDD505-2E9C-101B-9397-08002B2CF9AE}" pid="7" name="MSIP_Label_fa6f01b5-c24b-4fa8-8e8f-cee31f47fe31_Method">
    <vt:lpwstr>Privileged</vt:lpwstr>
  </property>
  <property fmtid="{D5CDD505-2E9C-101B-9397-08002B2CF9AE}" pid="8" name="MSIP_Label_fa6f01b5-c24b-4fa8-8e8f-cee31f47fe31_Name">
    <vt:lpwstr>fa6f01b5-c24b-4fa8-8e8f-cee31f47fe31</vt:lpwstr>
  </property>
  <property fmtid="{D5CDD505-2E9C-101B-9397-08002B2CF9AE}" pid="9" name="MSIP_Label_fa6f01b5-c24b-4fa8-8e8f-cee31f47fe31_SiteId">
    <vt:lpwstr>7a916015-20ae-4ad1-9170-eefd915e9272</vt:lpwstr>
  </property>
  <property fmtid="{D5CDD505-2E9C-101B-9397-08002B2CF9AE}" pid="10" name="MSIP_Label_fa6f01b5-c24b-4fa8-8e8f-cee31f47fe31_ActionId">
    <vt:lpwstr>5aee22b8-4efa-44db-aa4c-ef16060da2f2</vt:lpwstr>
  </property>
  <property fmtid="{D5CDD505-2E9C-101B-9397-08002B2CF9AE}" pid="11" name="MSIP_Label_fa6f01b5-c24b-4fa8-8e8f-cee31f47fe31_ContentBits">
    <vt:lpwstr>0</vt:lpwstr>
  </property>
</Properties>
</file>