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4"/>
  </p:notesMasterIdLst>
  <p:sldIdLst>
    <p:sldId id="256" r:id="rId4"/>
    <p:sldId id="257" r:id="rId5"/>
    <p:sldId id="258" r:id="rId6"/>
    <p:sldId id="298" r:id="rId7"/>
    <p:sldId id="310" r:id="rId8"/>
    <p:sldId id="265" r:id="rId9"/>
    <p:sldId id="293" r:id="rId10"/>
    <p:sldId id="306" r:id="rId11"/>
    <p:sldId id="284" r:id="rId12"/>
    <p:sldId id="285"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4" userDrawn="1">
          <p15:clr>
            <a:srgbClr val="A4A3A4"/>
          </p15:clr>
        </p15:guide>
        <p15:guide id="2" pos="2793" userDrawn="1">
          <p15:clr>
            <a:srgbClr val="A4A3A4"/>
          </p15:clr>
        </p15:guide>
        <p15:guide id="3" pos="72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959B9"/>
    <a:srgbClr val="DCECF8"/>
    <a:srgbClr val="DDE4ED"/>
    <a:srgbClr val="637CC8"/>
    <a:srgbClr val="CEE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7" d="100"/>
          <a:sy n="87" d="100"/>
        </p:scale>
        <p:origin x="384" y="56"/>
      </p:cViewPr>
      <p:guideLst>
        <p:guide orient="horz" pos="1364"/>
        <p:guide pos="2793"/>
        <p:guide pos="7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54.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2CADD-1465-48D2-8CF7-8CA692ADB6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517EB-A1EC-4754-BDD5-B9D09AAE7D7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D28E9-8DF2-46D1-B502-67D713F708E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A67A9-5B93-4EBB-9685-83C49A78B4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D28E9-8DF2-46D1-B502-67D713F708E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A67A9-5B93-4EBB-9685-83C49A78B4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6.png"/><Relationship Id="rId6" Type="http://schemas.openxmlformats.org/officeDocument/2006/relationships/tags" Target="../tags/tag53.xml"/><Relationship Id="rId5" Type="http://schemas.openxmlformats.org/officeDocument/2006/relationships/image" Target="../media/image2.png"/><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2.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1" Type="http://schemas.openxmlformats.org/officeDocument/2006/relationships/slideLayout" Target="../slideLayouts/slideLayout1.xml"/><Relationship Id="rId20" Type="http://schemas.openxmlformats.org/officeDocument/2006/relationships/image" Target="../media/image2.png"/><Relationship Id="rId2" Type="http://schemas.openxmlformats.org/officeDocument/2006/relationships/image" Target="../media/image3.png"/><Relationship Id="rId19" Type="http://schemas.openxmlformats.org/officeDocument/2006/relationships/tags" Target="../tags/tag1.xml"/><Relationship Id="rId18" Type="http://schemas.openxmlformats.org/officeDocument/2006/relationships/image" Target="../media/image19.png"/><Relationship Id="rId17" Type="http://schemas.openxmlformats.org/officeDocument/2006/relationships/image" Target="../media/image18.png"/><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png"/><Relationship Id="rId6" Type="http://schemas.openxmlformats.org/officeDocument/2006/relationships/tags" Target="../tags/tag5.xml"/><Relationship Id="rId5" Type="http://schemas.openxmlformats.org/officeDocument/2006/relationships/image" Target="../media/image21.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image" Target="../media/image23.png"/><Relationship Id="rId6" Type="http://schemas.openxmlformats.org/officeDocument/2006/relationships/tags" Target="../tags/tag9.xml"/><Relationship Id="rId5" Type="http://schemas.openxmlformats.org/officeDocument/2006/relationships/image" Target="../media/image21.png"/><Relationship Id="rId4" Type="http://schemas.openxmlformats.org/officeDocument/2006/relationships/tags" Target="../tags/tag8.xml"/><Relationship Id="rId3" Type="http://schemas.openxmlformats.org/officeDocument/2006/relationships/tags" Target="../tags/tag7.xml"/><Relationship Id="rId22" Type="http://schemas.openxmlformats.org/officeDocument/2006/relationships/slideLayout" Target="../slideLayouts/slideLayout1.xml"/><Relationship Id="rId21" Type="http://schemas.openxmlformats.org/officeDocument/2006/relationships/image" Target="../media/image2.png"/><Relationship Id="rId20" Type="http://schemas.openxmlformats.org/officeDocument/2006/relationships/tags" Target="../tags/tag21.xml"/><Relationship Id="rId2" Type="http://schemas.openxmlformats.org/officeDocument/2006/relationships/tags" Target="../tags/tag6.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image" Target="../media/image24.png"/><Relationship Id="rId10" Type="http://schemas.openxmlformats.org/officeDocument/2006/relationships/tags" Target="../tags/tag12.xml"/><Relationship Id="rId1" Type="http://schemas.openxmlformats.org/officeDocument/2006/relationships/image" Target="../media/image2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png"/><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ags" Target="../tags/tag28.xml"/><Relationship Id="rId4" Type="http://schemas.openxmlformats.org/officeDocument/2006/relationships/image" Target="../media/image22.png"/><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32.xml"/><Relationship Id="rId4" Type="http://schemas.openxmlformats.org/officeDocument/2006/relationships/image" Target="../media/image25.png"/><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png"/><Relationship Id="rId7" Type="http://schemas.openxmlformats.org/officeDocument/2006/relationships/image" Target="../media/image2.png"/><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image" Target="../media/image25.png"/><Relationship Id="rId3" Type="http://schemas.openxmlformats.org/officeDocument/2006/relationships/tags" Target="../tags/tag35.xml"/><Relationship Id="rId2" Type="http://schemas.openxmlformats.org/officeDocument/2006/relationships/tags" Target="../tags/tag34.xml"/><Relationship Id="rId11" Type="http://schemas.openxmlformats.org/officeDocument/2006/relationships/slideLayout" Target="../slideLayouts/slideLayout1.xml"/><Relationship Id="rId10" Type="http://schemas.openxmlformats.org/officeDocument/2006/relationships/image" Target="../media/image28.png"/><Relationship Id="rId1" Type="http://schemas.openxmlformats.org/officeDocument/2006/relationships/tags" Target="../tags/tag33.xml"/></Relationships>
</file>

<file path=ppt/slides/_rels/slide9.xml.rels><?xml version="1.0" encoding="UTF-8" standalone="yes"?>
<Relationships xmlns="http://schemas.openxmlformats.org/package/2006/relationships"><Relationship Id="rId9" Type="http://schemas.openxmlformats.org/officeDocument/2006/relationships/image" Target="../media/image30.jpeg"/><Relationship Id="rId8" Type="http://schemas.openxmlformats.org/officeDocument/2006/relationships/tags" Target="../tags/tag43.xml"/><Relationship Id="rId7" Type="http://schemas.openxmlformats.org/officeDocument/2006/relationships/image" Target="../media/image29.png"/><Relationship Id="rId6" Type="http://schemas.openxmlformats.org/officeDocument/2006/relationships/tags" Target="../tags/tag42.xml"/><Relationship Id="rId5" Type="http://schemas.openxmlformats.org/officeDocument/2006/relationships/image" Target="../media/image2.png"/><Relationship Id="rId4" Type="http://schemas.openxmlformats.org/officeDocument/2006/relationships/tags" Target="../tags/tag41.xml"/><Relationship Id="rId3" Type="http://schemas.openxmlformats.org/officeDocument/2006/relationships/tags" Target="../tags/tag40.xml"/><Relationship Id="rId20" Type="http://schemas.openxmlformats.org/officeDocument/2006/relationships/slideLayout" Target="../slideLayouts/slideLayout1.xml"/><Relationship Id="rId2" Type="http://schemas.openxmlformats.org/officeDocument/2006/relationships/tags" Target="../tags/tag39.xml"/><Relationship Id="rId19" Type="http://schemas.openxmlformats.org/officeDocument/2006/relationships/image" Target="../media/image35.png"/><Relationship Id="rId18" Type="http://schemas.openxmlformats.org/officeDocument/2006/relationships/tags" Target="../tags/tag48.xml"/><Relationship Id="rId17" Type="http://schemas.openxmlformats.org/officeDocument/2006/relationships/image" Target="../media/image34.jpeg"/><Relationship Id="rId16" Type="http://schemas.openxmlformats.org/officeDocument/2006/relationships/tags" Target="../tags/tag47.xml"/><Relationship Id="rId15" Type="http://schemas.openxmlformats.org/officeDocument/2006/relationships/image" Target="../media/image33.jpeg"/><Relationship Id="rId14" Type="http://schemas.openxmlformats.org/officeDocument/2006/relationships/tags" Target="../tags/tag46.xml"/><Relationship Id="rId13" Type="http://schemas.openxmlformats.org/officeDocument/2006/relationships/image" Target="../media/image32.jpeg"/><Relationship Id="rId12" Type="http://schemas.openxmlformats.org/officeDocument/2006/relationships/tags" Target="../tags/tag45.xml"/><Relationship Id="rId11" Type="http://schemas.openxmlformats.org/officeDocument/2006/relationships/image" Target="../media/image31.jpeg"/><Relationship Id="rId10" Type="http://schemas.openxmlformats.org/officeDocument/2006/relationships/tags" Target="../tags/tag44.xml"/><Relationship Id="rId1"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E5F6"/>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802219" y="2562447"/>
            <a:ext cx="8587563" cy="947516"/>
          </a:xfrm>
        </p:spPr>
        <p:txBody>
          <a:bodyPr>
            <a:normAutofit fontScale="90000"/>
          </a:bodyPr>
          <a:lstStyle/>
          <a:p>
            <a:r>
              <a:rPr lang="zh-CN" altLang="en-US" sz="9780">
                <a:solidFill>
                  <a:srgbClr val="FF0000"/>
                </a:solidFill>
                <a:latin typeface="微软雅黑" panose="020B0503020204020204" pitchFamily="34" charset="-122"/>
                <a:ea typeface="微软雅黑" panose="020B0503020204020204" pitchFamily="34" charset="-122"/>
              </a:rPr>
              <a:t>谷红注射液</a:t>
            </a:r>
            <a:endParaRPr lang="zh-CN" altLang="en-US" sz="9780">
              <a:solidFill>
                <a:srgbClr val="FF0000"/>
              </a:solidFill>
              <a:latin typeface="微软雅黑" panose="020B0503020204020204" pitchFamily="34" charset="-122"/>
              <a:ea typeface="微软雅黑" panose="020B0503020204020204" pitchFamily="34" charset="-122"/>
            </a:endParaRPr>
          </a:p>
        </p:txBody>
      </p:sp>
      <p:sp>
        <p:nvSpPr>
          <p:cNvPr id="4" name="矩形: 圆角 3"/>
          <p:cNvSpPr/>
          <p:nvPr/>
        </p:nvSpPr>
        <p:spPr>
          <a:xfrm>
            <a:off x="4366881" y="5092994"/>
            <a:ext cx="3458239" cy="52322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微软雅黑" panose="020B0503020204020204" pitchFamily="34" charset="-122"/>
                <a:ea typeface="微软雅黑" panose="020B0503020204020204" pitchFamily="34" charset="-122"/>
              </a:rPr>
              <a:t>通化谷红制药有限公司</a:t>
            </a:r>
            <a:endParaRPr lang="zh-CN" altLang="en-US" sz="200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2808533" y="725403"/>
            <a:ext cx="514376" cy="508026"/>
          </a:xfrm>
          <a:prstGeom prst="rect">
            <a:avLst/>
          </a:prstGeom>
        </p:spPr>
      </p:pic>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步长制药LOGO"/>
          <p:cNvPicPr>
            <a:picLocks noChangeAspect="1"/>
          </p:cNvPicPr>
          <p:nvPr/>
        </p:nvPicPr>
        <p:blipFill>
          <a:blip r:embed="rId2"/>
          <a:stretch>
            <a:fillRect/>
          </a:stretch>
        </p:blipFill>
        <p:spPr>
          <a:xfrm>
            <a:off x="431165" y="360680"/>
            <a:ext cx="2599055" cy="619125"/>
          </a:xfrm>
          <a:prstGeom prst="rect">
            <a:avLst/>
          </a:prstGeom>
        </p:spPr>
      </p:pic>
      <p:sp>
        <p:nvSpPr>
          <p:cNvPr id="5" name="文本框 4"/>
          <p:cNvSpPr txBox="1"/>
          <p:nvPr/>
        </p:nvSpPr>
        <p:spPr>
          <a:xfrm>
            <a:off x="4494530" y="3562350"/>
            <a:ext cx="3082925" cy="521970"/>
          </a:xfrm>
          <a:prstGeom prst="rect">
            <a:avLst/>
          </a:prstGeom>
          <a:noFill/>
        </p:spPr>
        <p:txBody>
          <a:bodyPr wrap="square" rtlCol="0" anchor="t">
            <a:spAutoFit/>
          </a:bodyPr>
          <a:p>
            <a:r>
              <a:rPr lang="zh-CN" altLang="en-US" sz="2800">
                <a:latin typeface="微软雅黑" panose="020B0503020204020204" pitchFamily="34" charset="-122"/>
                <a:ea typeface="微软雅黑" panose="020B0503020204020204" pitchFamily="34" charset="-122"/>
                <a:sym typeface="+mn-ea"/>
              </a:rPr>
              <a:t>（因必欣</a:t>
            </a:r>
            <a:r>
              <a:rPr lang="zh-CN" altLang="en-US" sz="2800" baseline="30000">
                <a:latin typeface="微软雅黑" panose="020B0503020204020204" pitchFamily="34" charset="-122"/>
                <a:ea typeface="微软雅黑" panose="020B0503020204020204" pitchFamily="34" charset="-122"/>
                <a:sym typeface="+mn-ea"/>
              </a:rPr>
              <a:t>®</a:t>
            </a:r>
            <a:r>
              <a:rPr lang="en-US" altLang="zh-CN" sz="2800">
                <a:latin typeface="微软雅黑" panose="020B0503020204020204" pitchFamily="34" charset="-122"/>
                <a:ea typeface="微软雅黑" panose="020B0503020204020204" pitchFamily="34" charset="-122"/>
                <a:sym typeface="+mn-ea"/>
              </a:rPr>
              <a:t>/</a:t>
            </a:r>
            <a:r>
              <a:rPr lang="zh-CN" altLang="en-US" sz="2800">
                <a:latin typeface="微软雅黑" panose="020B0503020204020204" pitchFamily="34" charset="-122"/>
                <a:ea typeface="微软雅黑" panose="020B0503020204020204" pitchFamily="34" charset="-122"/>
                <a:sym typeface="+mn-ea"/>
              </a:rPr>
              <a:t>英能</a:t>
            </a:r>
            <a:r>
              <a:rPr lang="zh-CN" altLang="en-US" sz="2800" baseline="30000">
                <a:latin typeface="微软雅黑" panose="020B0503020204020204" pitchFamily="34" charset="-122"/>
                <a:ea typeface="微软雅黑" panose="020B0503020204020204" pitchFamily="34" charset="-122"/>
                <a:sym typeface="+mn-ea"/>
              </a:rPr>
              <a:t>®</a:t>
            </a:r>
            <a:r>
              <a:rPr lang="zh-CN" altLang="en-US" sz="2800">
                <a:latin typeface="微软雅黑" panose="020B0503020204020204" pitchFamily="34" charset="-122"/>
                <a:ea typeface="微软雅黑" panose="020B0503020204020204" pitchFamily="34" charset="-122"/>
                <a:sym typeface="+mn-ea"/>
              </a:rPr>
              <a:t>）</a:t>
            </a:r>
            <a:endParaRPr lang="zh-CN" altLang="en-US" sz="280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 y="616406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598951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1"/>
            </p:custDataLst>
          </p:nvPr>
        </p:nvSpPr>
        <p:spPr>
          <a:xfrm>
            <a:off x="1405484" y="129805"/>
            <a:ext cx="2875804" cy="583565"/>
          </a:xfrm>
          <a:prstGeom prst="rect">
            <a:avLst/>
          </a:prstGeom>
          <a:noFill/>
        </p:spPr>
        <p:txBody>
          <a:bodyPr wrap="square" rtlCol="0">
            <a:spAutoFit/>
          </a:bodyPr>
          <a:p>
            <a:r>
              <a:rPr lang="zh-CN" altLang="en-US" sz="3200">
                <a:solidFill>
                  <a:srgbClr val="637CC8"/>
                </a:solidFill>
              </a:rPr>
              <a:t>公平性</a:t>
            </a:r>
            <a:endParaRPr lang="zh-CN" altLang="en-US" sz="3200">
              <a:solidFill>
                <a:srgbClr val="637CC8"/>
              </a:solidFill>
            </a:endParaRPr>
          </a:p>
        </p:txBody>
      </p:sp>
      <p:sp>
        <p:nvSpPr>
          <p:cNvPr id="18" name="任意多边形: 形状 17"/>
          <p:cNvSpPr/>
          <p:nvPr>
            <p:custDataLst>
              <p:tags r:id="rId2"/>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文本框 3"/>
          <p:cNvSpPr txBox="1"/>
          <p:nvPr>
            <p:custDataLst>
              <p:tags r:id="rId3"/>
            </p:custDataLst>
          </p:nvPr>
        </p:nvSpPr>
        <p:spPr>
          <a:xfrm>
            <a:off x="605790" y="774065"/>
            <a:ext cx="10879455" cy="5769610"/>
          </a:xfrm>
          <a:prstGeom prst="rect">
            <a:avLst/>
          </a:prstGeom>
          <a:noFill/>
        </p:spPr>
        <p:txBody>
          <a:bodyPr wrap="square" rtlCol="0">
            <a:spAutoFit/>
          </a:bodyPr>
          <a:p>
            <a:pPr indent="0" fontAlgn="auto">
              <a:lnSpc>
                <a:spcPct val="150000"/>
              </a:lnSpc>
            </a:pPr>
            <a:r>
              <a:rPr lang="en-US" altLang="zh-CN" b="1">
                <a:latin typeface="微软雅黑" panose="020B0503020204020204" pitchFamily="34" charset="-122"/>
                <a:ea typeface="微软雅黑" panose="020B0503020204020204" pitchFamily="34" charset="-122"/>
                <a:sym typeface="+mn-ea"/>
              </a:rPr>
              <a:t>1</a:t>
            </a:r>
            <a:r>
              <a:rPr lang="zh-CN" altLang="en-US" b="1">
                <a:latin typeface="微软雅黑" panose="020B0503020204020204" pitchFamily="34" charset="-122"/>
                <a:ea typeface="微软雅黑" panose="020B0503020204020204" pitchFamily="34" charset="-122"/>
                <a:sym typeface="+mn-ea"/>
              </a:rPr>
              <a:t>、对公共健康的影响</a:t>
            </a:r>
            <a:endParaRPr lang="zh-CN" altLang="en-US" b="1">
              <a:latin typeface="微软雅黑" panose="020B0503020204020204" pitchFamily="34" charset="-122"/>
              <a:ea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sym typeface="+mn-ea"/>
              </a:rPr>
              <a:t> </a:t>
            </a:r>
            <a:r>
              <a:rPr lang="en-US" altLang="zh-CN" b="1">
                <a:latin typeface="微软雅黑" panose="020B0503020204020204" pitchFamily="34" charset="-122"/>
                <a:ea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sym typeface="+mn-ea"/>
              </a:rPr>
              <a:t>谷红注射液可在脑缺血的早期、中期和后期发挥治疗作用，有利用促进急性缺血性患者的神经功能恢复，预后改善明显。谷红注射液用药第</a:t>
            </a:r>
            <a:r>
              <a:rPr lang="en-US" altLang="zh-CN" sz="1600">
                <a:latin typeface="微软雅黑" panose="020B0503020204020204" pitchFamily="34" charset="-122"/>
                <a:ea typeface="微软雅黑" panose="020B0503020204020204" pitchFamily="34" charset="-122"/>
                <a:sym typeface="+mn-ea"/>
              </a:rPr>
              <a:t>10</a:t>
            </a:r>
            <a:r>
              <a:rPr lang="zh-CN" altLang="en-US" sz="1600">
                <a:latin typeface="微软雅黑" panose="020B0503020204020204" pitchFamily="34" charset="-122"/>
                <a:ea typeface="微软雅黑" panose="020B0503020204020204" pitchFamily="34" charset="-122"/>
                <a:sym typeface="+mn-ea"/>
              </a:rPr>
              <a:t>天可有效治疗心绞痛。</a:t>
            </a:r>
            <a:r>
              <a:rPr lang="zh-CN" altLang="en-US" sz="1600" b="1">
                <a:solidFill>
                  <a:srgbClr val="FF0000"/>
                </a:solidFill>
                <a:latin typeface="微软雅黑" panose="020B0503020204020204" pitchFamily="34" charset="-122"/>
                <a:ea typeface="微软雅黑" panose="020B0503020204020204" pitchFamily="34" charset="-122"/>
                <a:sym typeface="+mn-ea"/>
              </a:rPr>
              <a:t>既可用于脑卒中又可用于冠心病的治疗、脑心同治，有助于提升全民健康水平。</a:t>
            </a:r>
            <a:endParaRPr lang="en-US" altLang="zh-CN" sz="1600" b="1">
              <a:solidFill>
                <a:srgbClr val="FF0000"/>
              </a:solidFill>
              <a:latin typeface="微软雅黑" panose="020B0503020204020204" pitchFamily="34" charset="-122"/>
              <a:ea typeface="微软雅黑" panose="020B0503020204020204" pitchFamily="34" charset="-122"/>
              <a:sym typeface="+mn-ea"/>
            </a:endParaRPr>
          </a:p>
          <a:p>
            <a:pPr indent="0" fontAlgn="auto">
              <a:lnSpc>
                <a:spcPct val="150000"/>
              </a:lnSpc>
              <a:spcBef>
                <a:spcPts val="600"/>
              </a:spcBef>
            </a:pPr>
            <a:r>
              <a:rPr lang="en-US" altLang="zh-CN" b="1">
                <a:latin typeface="微软雅黑" panose="020B0503020204020204" pitchFamily="34" charset="-122"/>
                <a:ea typeface="微软雅黑" panose="020B0503020204020204" pitchFamily="34" charset="-122"/>
                <a:sym typeface="+mn-ea"/>
              </a:rPr>
              <a:t>2</a:t>
            </a:r>
            <a:r>
              <a:rPr lang="zh-CN" altLang="en-US" b="1">
                <a:latin typeface="微软雅黑" panose="020B0503020204020204" pitchFamily="34" charset="-122"/>
                <a:ea typeface="微软雅黑" panose="020B0503020204020204" pitchFamily="34" charset="-122"/>
                <a:sym typeface="+mn-ea"/>
              </a:rPr>
              <a:t>、符合</a:t>
            </a:r>
            <a:r>
              <a:rPr lang="en-US" altLang="zh-CN" b="1">
                <a:latin typeface="宋体" panose="02010600030101010101" pitchFamily="2" charset="-122"/>
                <a:ea typeface="宋体" panose="02010600030101010101" pitchFamily="2" charset="-122"/>
                <a:cs typeface="宋体" panose="02010600030101010101" pitchFamily="2" charset="-122"/>
                <a:sym typeface="+mn-ea"/>
              </a:rPr>
              <a:t>“</a:t>
            </a:r>
            <a:r>
              <a:rPr lang="zh-CN" altLang="en-US" b="1" dirty="0">
                <a:latin typeface="微软雅黑" panose="020B0503020204020204" pitchFamily="34" charset="-122"/>
                <a:ea typeface="微软雅黑" panose="020B0503020204020204" pitchFamily="34" charset="-122"/>
                <a:sym typeface="+mn-ea"/>
              </a:rPr>
              <a:t>保基本</a:t>
            </a:r>
            <a:r>
              <a:rPr lang="en-US" altLang="zh-CN" b="1">
                <a:latin typeface="宋体" panose="02010600030101010101" pitchFamily="2" charset="-122"/>
                <a:ea typeface="宋体" panose="02010600030101010101" pitchFamily="2" charset="-122"/>
                <a:cs typeface="宋体" panose="02010600030101010101" pitchFamily="2" charset="-122"/>
                <a:sym typeface="+mn-ea"/>
              </a:rPr>
              <a:t>”</a:t>
            </a:r>
            <a:r>
              <a:rPr lang="zh-CN" altLang="en-US" b="1">
                <a:latin typeface="微软雅黑" panose="020B0503020204020204" pitchFamily="34" charset="-122"/>
                <a:ea typeface="微软雅黑" panose="020B0503020204020204" pitchFamily="34" charset="-122"/>
                <a:sym typeface="+mn-ea"/>
              </a:rPr>
              <a:t>原则</a:t>
            </a:r>
            <a:endParaRPr lang="zh-CN" altLang="en-US" b="1">
              <a:latin typeface="微软雅黑" panose="020B0503020204020204" pitchFamily="34" charset="-122"/>
              <a:ea typeface="微软雅黑" panose="020B0503020204020204" pitchFamily="34" charset="-122"/>
            </a:endParaRPr>
          </a:p>
          <a:p>
            <a:pPr indent="0" fontAlgn="auto">
              <a:lnSpc>
                <a:spcPct val="150000"/>
              </a:lnSpc>
            </a:pPr>
            <a:r>
              <a:rPr lang="en-US" altLang="zh-CN" sz="14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 2.1 </a:t>
            </a:r>
            <a:r>
              <a:rPr lang="zh-CN" altLang="en-US" sz="1600" dirty="0">
                <a:latin typeface="微软雅黑" panose="020B0503020204020204" pitchFamily="34" charset="-122"/>
                <a:ea typeface="微软雅黑" panose="020B0503020204020204" pitchFamily="34" charset="-122"/>
              </a:rPr>
              <a:t>可综合的多机制兼顾的治疗急性缺血性脑卒中，保障临床合理用药的需求。</a:t>
            </a:r>
            <a:endParaRPr lang="zh-CN" altLang="en-US" sz="1600" dirty="0">
              <a:latin typeface="微软雅黑" panose="020B0503020204020204" pitchFamily="34" charset="-122"/>
              <a:ea typeface="微软雅黑" panose="020B0503020204020204" pitchFamily="34" charset="-122"/>
            </a:endParaRPr>
          </a:p>
          <a:p>
            <a:pPr indent="0" fontAlgn="auto">
              <a:lnSpc>
                <a:spcPct val="150000"/>
              </a:lnSpc>
            </a:pPr>
            <a:r>
              <a:rPr lang="en-US" altLang="zh-CN" sz="1600" dirty="0">
                <a:latin typeface="微软雅黑" panose="020B0503020204020204" pitchFamily="34" charset="-122"/>
                <a:ea typeface="微软雅黑" panose="020B0503020204020204" pitchFamily="34" charset="-122"/>
              </a:rPr>
              <a:t>      2.2 </a:t>
            </a:r>
            <a:r>
              <a:rPr lang="zh-CN" altLang="en-US" sz="1600" dirty="0">
                <a:latin typeface="微软雅黑" panose="020B0503020204020204" pitchFamily="34" charset="-122"/>
                <a:ea typeface="微软雅黑" panose="020B0503020204020204" pitchFamily="34" charset="-122"/>
              </a:rPr>
              <a:t>单品多效，无需联合其他药物，减少患者用药量，降低患者疾病负担和因联合用药造成的安全风险。</a:t>
            </a:r>
            <a:endParaRPr lang="zh-CN" altLang="en-US" sz="1600" dirty="0">
              <a:latin typeface="微软雅黑" panose="020B0503020204020204" pitchFamily="34" charset="-122"/>
              <a:ea typeface="微软雅黑" panose="020B0503020204020204" pitchFamily="34" charset="-122"/>
            </a:endParaRPr>
          </a:p>
          <a:p>
            <a:pPr indent="0" algn="l" fontAlgn="auto">
              <a:lnSpc>
                <a:spcPct val="150000"/>
              </a:lnSpc>
              <a:spcBef>
                <a:spcPts val="600"/>
              </a:spcBef>
              <a:buClrTx/>
              <a:buSzTx/>
              <a:buFontTx/>
            </a:pPr>
            <a:r>
              <a:rPr lang="en-US" altLang="zh-CN" sz="1800" b="1">
                <a:latin typeface="微软雅黑" panose="020B0503020204020204" pitchFamily="34" charset="-122"/>
                <a:ea typeface="微软雅黑" panose="020B0503020204020204" pitchFamily="34" charset="-122"/>
              </a:rPr>
              <a:t>3、弥补目录短板</a:t>
            </a:r>
            <a:endParaRPr lang="en-US" altLang="zh-CN" sz="1800" b="1">
              <a:latin typeface="微软雅黑" panose="020B0503020204020204" pitchFamily="34" charset="-122"/>
              <a:ea typeface="微软雅黑" panose="020B0503020204020204" pitchFamily="34" charset="-122"/>
            </a:endParaRPr>
          </a:p>
          <a:p>
            <a:pPr indent="0" fontAlgn="auto">
              <a:lnSpc>
                <a:spcPct val="150000"/>
              </a:lnSpc>
            </a:pPr>
            <a:r>
              <a:rPr lang="en-US" altLang="zh-CN" sz="14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目录内同治疗领域药品少，谷红注射液可以弥补治疗用药数量不足，</a:t>
            </a:r>
            <a:r>
              <a:rPr lang="zh-CN" altLang="en-US" sz="1600" b="1" dirty="0">
                <a:solidFill>
                  <a:srgbClr val="FF0000"/>
                </a:solidFill>
                <a:latin typeface="微软雅黑" panose="020B0503020204020204" pitchFamily="34" charset="-122"/>
                <a:ea typeface="微软雅黑" panose="020B0503020204020204" pitchFamily="34" charset="-122"/>
              </a:rPr>
              <a:t>提高临床医生用药的选择性</a:t>
            </a:r>
            <a:r>
              <a:rPr lang="zh-CN" altLang="en-US" sz="1600" dirty="0">
                <a:latin typeface="微软雅黑" panose="020B0503020204020204" pitchFamily="34" charset="-122"/>
                <a:ea typeface="微软雅黑" panose="020B0503020204020204" pitchFamily="34" charset="-122"/>
              </a:rPr>
              <a:t>，能够</a:t>
            </a:r>
            <a:r>
              <a:rPr lang="zh-CN" altLang="en-US" sz="1600" b="1" dirty="0">
                <a:solidFill>
                  <a:srgbClr val="FF0000"/>
                </a:solidFill>
                <a:latin typeface="微软雅黑" panose="020B0503020204020204" pitchFamily="34" charset="-122"/>
                <a:ea typeface="微软雅黑" panose="020B0503020204020204" pitchFamily="34" charset="-122"/>
              </a:rPr>
              <a:t>更好满足各类患者的用药需求。</a:t>
            </a:r>
            <a:endParaRPr lang="zh-CN" altLang="en-US" sz="1600" b="1" dirty="0">
              <a:solidFill>
                <a:srgbClr val="FF0000"/>
              </a:solidFill>
              <a:latin typeface="微软雅黑" panose="020B0503020204020204" pitchFamily="34" charset="-122"/>
              <a:ea typeface="微软雅黑" panose="020B0503020204020204" pitchFamily="34" charset="-122"/>
            </a:endParaRPr>
          </a:p>
          <a:p>
            <a:pPr indent="0" algn="l" fontAlgn="auto">
              <a:lnSpc>
                <a:spcPct val="150000"/>
              </a:lnSpc>
              <a:spcBef>
                <a:spcPts val="600"/>
              </a:spcBef>
              <a:buClrTx/>
              <a:buSzTx/>
              <a:buFontTx/>
            </a:pPr>
            <a:r>
              <a:rPr lang="en-US" altLang="zh-CN" sz="1800" b="1">
                <a:latin typeface="微软雅黑" panose="020B0503020204020204" pitchFamily="34" charset="-122"/>
                <a:ea typeface="微软雅黑" panose="020B0503020204020204" pitchFamily="34" charset="-122"/>
              </a:rPr>
              <a:t>4、临床管理便利</a:t>
            </a:r>
            <a:endParaRPr lang="en-US" altLang="zh-CN" sz="1800" b="1">
              <a:latin typeface="微软雅黑" panose="020B0503020204020204" pitchFamily="34" charset="-122"/>
              <a:ea typeface="微软雅黑" panose="020B0503020204020204" pitchFamily="34" charset="-122"/>
            </a:endParaRPr>
          </a:p>
          <a:p>
            <a:pPr indent="0" algn="l" fontAlgn="auto">
              <a:lnSpc>
                <a:spcPct val="150000"/>
              </a:lnSpc>
              <a:buClrTx/>
              <a:buSzTx/>
              <a:buFontTx/>
            </a:pPr>
            <a:r>
              <a:rPr lang="en-US" altLang="zh-CN" sz="1800" b="1">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4.1 </a:t>
            </a:r>
            <a:r>
              <a:rPr lang="zh-CN" altLang="en-US" sz="1600" dirty="0">
                <a:latin typeface="微软雅黑" panose="020B0503020204020204" pitchFamily="34" charset="-122"/>
                <a:ea typeface="微软雅黑" panose="020B0503020204020204" pitchFamily="34" charset="-122"/>
              </a:rPr>
              <a:t>说明书已对适应症、用法用量和疗程做出了明确的要求，</a:t>
            </a:r>
            <a:r>
              <a:rPr lang="zh-CN" altLang="en-US" sz="1600" dirty="0">
                <a:solidFill>
                  <a:schemeClr val="tx1"/>
                </a:solidFill>
                <a:latin typeface="微软雅黑" panose="020B0503020204020204" pitchFamily="34" charset="-122"/>
                <a:ea typeface="微软雅黑" panose="020B0503020204020204" pitchFamily="34" charset="-122"/>
              </a:rPr>
              <a:t>临床</a:t>
            </a:r>
            <a:r>
              <a:rPr lang="zh-CN" altLang="en-US" sz="1600" b="1" dirty="0">
                <a:solidFill>
                  <a:srgbClr val="FF0000"/>
                </a:solidFill>
                <a:latin typeface="微软雅黑" panose="020B0503020204020204" pitchFamily="34" charset="-122"/>
                <a:ea typeface="微软雅黑" panose="020B0503020204020204" pitchFamily="34" charset="-122"/>
              </a:rPr>
              <a:t>滥用风险小</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p>
            <a:pPr indent="0" algn="l" fontAlgn="auto">
              <a:lnSpc>
                <a:spcPct val="150000"/>
              </a:lnSpc>
              <a:buClrTx/>
              <a:buSzTx/>
              <a:buFontTx/>
            </a:pPr>
            <a:r>
              <a:rPr lang="en-US" altLang="zh-CN" sz="1600" dirty="0">
                <a:latin typeface="微软雅黑" panose="020B0503020204020204" pitchFamily="34" charset="-122"/>
                <a:ea typeface="微软雅黑" panose="020B0503020204020204" pitchFamily="34" charset="-122"/>
              </a:rPr>
              <a:t>      4.2 </a:t>
            </a:r>
            <a:r>
              <a:rPr lang="zh-CN" altLang="en-US" sz="1600" dirty="0">
                <a:latin typeface="微软雅黑" panose="020B0503020204020204" pitchFamily="34" charset="-122"/>
                <a:ea typeface="微软雅黑" panose="020B0503020204020204" pitchFamily="34" charset="-122"/>
              </a:rPr>
              <a:t>已有十多年的用药经验，临床医师对该产品的使用比较熟悉；</a:t>
            </a:r>
            <a:endParaRPr lang="zh-CN" altLang="en-US" sz="1600" dirty="0">
              <a:latin typeface="微软雅黑" panose="020B0503020204020204" pitchFamily="34" charset="-122"/>
              <a:ea typeface="微软雅黑" panose="020B0503020204020204" pitchFamily="34" charset="-122"/>
            </a:endParaRPr>
          </a:p>
          <a:p>
            <a:pPr indent="0" algn="l" fontAlgn="auto">
              <a:lnSpc>
                <a:spcPct val="150000"/>
              </a:lnSpc>
              <a:buClrTx/>
              <a:buSzTx/>
              <a:buFontTx/>
            </a:pPr>
            <a:r>
              <a:rPr lang="en-US" altLang="zh-CN" sz="1600" dirty="0">
                <a:latin typeface="微软雅黑" panose="020B0503020204020204" pitchFamily="34" charset="-122"/>
                <a:ea typeface="微软雅黑" panose="020B0503020204020204" pitchFamily="34" charset="-122"/>
              </a:rPr>
              <a:t>      4.3 </a:t>
            </a:r>
            <a:r>
              <a:rPr lang="zh-CN" altLang="en-US" sz="1600" dirty="0">
                <a:latin typeface="微软雅黑" panose="020B0503020204020204" pitchFamily="34" charset="-122"/>
                <a:ea typeface="微软雅黑" panose="020B0503020204020204" pitchFamily="34" charset="-122"/>
              </a:rPr>
              <a:t>对储存条件、输液器类型没有特殊要求，</a:t>
            </a:r>
            <a:r>
              <a:rPr lang="zh-CN" altLang="en-US" sz="1600" b="1" dirty="0">
                <a:solidFill>
                  <a:srgbClr val="FF0000"/>
                </a:solidFill>
                <a:latin typeface="微软雅黑" panose="020B0503020204020204" pitchFamily="34" charset="-122"/>
                <a:ea typeface="微软雅黑" panose="020B0503020204020204" pitchFamily="34" charset="-122"/>
              </a:rPr>
              <a:t>降低临床管理难度</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pic>
        <p:nvPicPr>
          <p:cNvPr id="2" name="图片 1" descr="步长制药LOGO"/>
          <p:cNvPicPr>
            <a:picLocks noChangeAspect="1"/>
          </p:cNvPicPr>
          <p:nvPr>
            <p:custDataLst>
              <p:tags r:id="rId4"/>
            </p:custDataLst>
          </p:nvPr>
        </p:nvPicPr>
        <p:blipFill>
          <a:blip r:embed="rId5"/>
          <a:stretch>
            <a:fillRect/>
          </a:stretch>
        </p:blipFill>
        <p:spPr>
          <a:xfrm>
            <a:off x="9405620" y="6068060"/>
            <a:ext cx="2599055" cy="619125"/>
          </a:xfrm>
          <a:prstGeom prst="rect">
            <a:avLst/>
          </a:prstGeom>
        </p:spPr>
      </p:pic>
      <p:sp>
        <p:nvSpPr>
          <p:cNvPr id="13" name="object 12"/>
          <p:cNvSpPr/>
          <p:nvPr>
            <p:custDataLst>
              <p:tags r:id="rId6"/>
            </p:custDataLst>
          </p:nvPr>
        </p:nvSpPr>
        <p:spPr>
          <a:xfrm>
            <a:off x="263525" y="191770"/>
            <a:ext cx="593725" cy="386715"/>
          </a:xfrm>
          <a:prstGeom prst="rect">
            <a:avLst/>
          </a:prstGeom>
          <a:blipFill>
            <a:blip r:embed="rId7" cstate="print"/>
            <a:stretch>
              <a:fillRect/>
            </a:stretch>
          </a:blipFill>
        </p:spPr>
        <p:txBody>
          <a:bodyPr wrap="square" lIns="0" tIns="0" rIns="0" bIns="0" rtlCol="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E5F6"/>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2808533" y="725403"/>
            <a:ext cx="514376" cy="508026"/>
          </a:xfrm>
          <a:prstGeom prst="rect">
            <a:avLst/>
          </a:prstGeom>
        </p:spPr>
      </p:pic>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bject 11"/>
          <p:cNvSpPr/>
          <p:nvPr/>
        </p:nvSpPr>
        <p:spPr>
          <a:xfrm>
            <a:off x="27885" y="840678"/>
            <a:ext cx="2780648" cy="1302691"/>
          </a:xfrm>
          <a:prstGeom prst="rect">
            <a:avLst/>
          </a:prstGeom>
          <a:blipFill>
            <a:blip r:embed="rId2" cstate="print"/>
            <a:stretch>
              <a:fillRect/>
            </a:stretch>
          </a:blipFill>
        </p:spPr>
        <p:txBody>
          <a:bodyPr wrap="square" lIns="0" tIns="0" rIns="0" bIns="0" rtlCol="0"/>
          <a:lstStyle/>
          <a:p/>
        </p:txBody>
      </p:sp>
      <p:sp>
        <p:nvSpPr>
          <p:cNvPr id="12" name="object 16"/>
          <p:cNvSpPr/>
          <p:nvPr/>
        </p:nvSpPr>
        <p:spPr>
          <a:xfrm>
            <a:off x="858145" y="1180303"/>
            <a:ext cx="1059832" cy="401923"/>
          </a:xfrm>
          <a:prstGeom prst="rect">
            <a:avLst/>
          </a:prstGeom>
          <a:blipFill>
            <a:blip r:embed="rId3" cstate="print"/>
            <a:stretch>
              <a:fillRect/>
            </a:stretch>
          </a:blipFill>
        </p:spPr>
        <p:txBody>
          <a:bodyPr wrap="square" lIns="0" tIns="0" rIns="0" bIns="0" rtlCol="0"/>
          <a:lstStyle/>
          <a:p>
            <a:endParaRPr sz="2800"/>
          </a:p>
        </p:txBody>
      </p:sp>
      <p:sp>
        <p:nvSpPr>
          <p:cNvPr id="13" name="object 17"/>
          <p:cNvSpPr/>
          <p:nvPr/>
        </p:nvSpPr>
        <p:spPr>
          <a:xfrm>
            <a:off x="858145" y="1656970"/>
            <a:ext cx="1279005" cy="172260"/>
          </a:xfrm>
          <a:prstGeom prst="rect">
            <a:avLst/>
          </a:prstGeom>
          <a:blipFill>
            <a:blip r:embed="rId4" cstate="print"/>
            <a:stretch>
              <a:fillRect/>
            </a:stretch>
          </a:blipFill>
        </p:spPr>
        <p:txBody>
          <a:bodyPr wrap="square" lIns="0" tIns="0" rIns="0" bIns="0" rtlCol="0"/>
          <a:lstStyle/>
          <a:p>
            <a:endParaRPr sz="2800"/>
          </a:p>
        </p:txBody>
      </p:sp>
      <p:sp>
        <p:nvSpPr>
          <p:cNvPr id="14" name="object 12"/>
          <p:cNvSpPr/>
          <p:nvPr/>
        </p:nvSpPr>
        <p:spPr>
          <a:xfrm>
            <a:off x="4123475" y="840678"/>
            <a:ext cx="3484036" cy="1393614"/>
          </a:xfrm>
          <a:prstGeom prst="rect">
            <a:avLst/>
          </a:prstGeom>
          <a:blipFill>
            <a:blip r:embed="rId5" cstate="print"/>
            <a:stretch>
              <a:fillRect/>
            </a:stretch>
          </a:blipFill>
        </p:spPr>
        <p:txBody>
          <a:bodyPr wrap="square" lIns="0" tIns="0" rIns="0" bIns="0" rtlCol="0"/>
          <a:lstStyle/>
          <a:p/>
        </p:txBody>
      </p:sp>
      <p:sp>
        <p:nvSpPr>
          <p:cNvPr id="15" name="object 13"/>
          <p:cNvSpPr/>
          <p:nvPr/>
        </p:nvSpPr>
        <p:spPr>
          <a:xfrm>
            <a:off x="4307181" y="1014880"/>
            <a:ext cx="3119796" cy="1032541"/>
          </a:xfrm>
          <a:prstGeom prst="rect">
            <a:avLst/>
          </a:prstGeom>
          <a:blipFill>
            <a:blip r:embed="rId6" cstate="print"/>
            <a:stretch>
              <a:fillRect/>
            </a:stretch>
          </a:blipFill>
        </p:spPr>
        <p:txBody>
          <a:bodyPr wrap="square" lIns="0" tIns="0" rIns="0" bIns="0" rtlCol="0"/>
          <a:lstStyle/>
          <a:p/>
        </p:txBody>
      </p:sp>
      <p:sp>
        <p:nvSpPr>
          <p:cNvPr id="16" name="object 14"/>
          <p:cNvSpPr/>
          <p:nvPr/>
        </p:nvSpPr>
        <p:spPr>
          <a:xfrm>
            <a:off x="4475048" y="1382289"/>
            <a:ext cx="349985" cy="277139"/>
          </a:xfrm>
          <a:prstGeom prst="rect">
            <a:avLst/>
          </a:prstGeom>
          <a:blipFill>
            <a:blip r:embed="rId7" cstate="print"/>
            <a:stretch>
              <a:fillRect/>
            </a:stretch>
          </a:blipFill>
        </p:spPr>
        <p:txBody>
          <a:bodyPr wrap="square" lIns="0" tIns="0" rIns="0" bIns="0" rtlCol="0"/>
          <a:lstStyle/>
          <a:p/>
        </p:txBody>
      </p:sp>
      <p:sp>
        <p:nvSpPr>
          <p:cNvPr id="17" name="object 15"/>
          <p:cNvSpPr/>
          <p:nvPr/>
        </p:nvSpPr>
        <p:spPr>
          <a:xfrm>
            <a:off x="5102172" y="1357082"/>
            <a:ext cx="2160206" cy="335865"/>
          </a:xfrm>
          <a:prstGeom prst="rect">
            <a:avLst/>
          </a:prstGeom>
          <a:blipFill>
            <a:blip r:embed="rId8" cstate="print"/>
            <a:stretch>
              <a:fillRect/>
            </a:stretch>
          </a:blipFill>
        </p:spPr>
        <p:txBody>
          <a:bodyPr wrap="square" lIns="0" tIns="0" rIns="0" bIns="0" rtlCol="0"/>
          <a:lstStyle/>
          <a:p/>
        </p:txBody>
      </p:sp>
      <p:sp>
        <p:nvSpPr>
          <p:cNvPr id="18" name="object 18"/>
          <p:cNvSpPr/>
          <p:nvPr/>
        </p:nvSpPr>
        <p:spPr>
          <a:xfrm>
            <a:off x="8009758" y="840678"/>
            <a:ext cx="3484036" cy="1393614"/>
          </a:xfrm>
          <a:prstGeom prst="rect">
            <a:avLst/>
          </a:prstGeom>
          <a:blipFill>
            <a:blip r:embed="rId5" cstate="print"/>
            <a:stretch>
              <a:fillRect/>
            </a:stretch>
          </a:blipFill>
        </p:spPr>
        <p:txBody>
          <a:bodyPr wrap="square" lIns="0" tIns="0" rIns="0" bIns="0" rtlCol="0"/>
          <a:lstStyle/>
          <a:p/>
        </p:txBody>
      </p:sp>
      <p:sp>
        <p:nvSpPr>
          <p:cNvPr id="19" name="object 19"/>
          <p:cNvSpPr/>
          <p:nvPr/>
        </p:nvSpPr>
        <p:spPr>
          <a:xfrm>
            <a:off x="8193464" y="1014880"/>
            <a:ext cx="3119793" cy="1032541"/>
          </a:xfrm>
          <a:prstGeom prst="rect">
            <a:avLst/>
          </a:prstGeom>
          <a:blipFill>
            <a:blip r:embed="rId6" cstate="print"/>
            <a:stretch>
              <a:fillRect/>
            </a:stretch>
          </a:blipFill>
        </p:spPr>
        <p:txBody>
          <a:bodyPr wrap="square" lIns="0" tIns="0" rIns="0" bIns="0" rtlCol="0"/>
          <a:lstStyle/>
          <a:p/>
        </p:txBody>
      </p:sp>
      <p:sp>
        <p:nvSpPr>
          <p:cNvPr id="20" name="object 20"/>
          <p:cNvSpPr/>
          <p:nvPr/>
        </p:nvSpPr>
        <p:spPr>
          <a:xfrm>
            <a:off x="8554537" y="1382289"/>
            <a:ext cx="400664" cy="277139"/>
          </a:xfrm>
          <a:prstGeom prst="rect">
            <a:avLst/>
          </a:prstGeom>
          <a:blipFill>
            <a:blip r:embed="rId9" cstate="print"/>
            <a:stretch>
              <a:fillRect/>
            </a:stretch>
          </a:blipFill>
        </p:spPr>
        <p:txBody>
          <a:bodyPr wrap="square" lIns="0" tIns="0" rIns="0" bIns="0" rtlCol="0"/>
          <a:lstStyle/>
          <a:p/>
        </p:txBody>
      </p:sp>
      <p:sp>
        <p:nvSpPr>
          <p:cNvPr id="21" name="object 21"/>
          <p:cNvSpPr/>
          <p:nvPr/>
        </p:nvSpPr>
        <p:spPr>
          <a:xfrm>
            <a:off x="9533232" y="1353914"/>
            <a:ext cx="1067486" cy="342200"/>
          </a:xfrm>
          <a:prstGeom prst="rect">
            <a:avLst/>
          </a:prstGeom>
          <a:blipFill>
            <a:blip r:embed="rId10" cstate="print"/>
            <a:stretch>
              <a:fillRect/>
            </a:stretch>
          </a:blipFill>
        </p:spPr>
        <p:txBody>
          <a:bodyPr wrap="square" lIns="0" tIns="0" rIns="0" bIns="0" rtlCol="0"/>
          <a:lstStyle/>
          <a:p/>
        </p:txBody>
      </p:sp>
      <p:sp>
        <p:nvSpPr>
          <p:cNvPr id="22" name="object 22"/>
          <p:cNvSpPr/>
          <p:nvPr/>
        </p:nvSpPr>
        <p:spPr>
          <a:xfrm>
            <a:off x="4148816" y="2497179"/>
            <a:ext cx="3484034" cy="1393612"/>
          </a:xfrm>
          <a:prstGeom prst="rect">
            <a:avLst/>
          </a:prstGeom>
          <a:blipFill>
            <a:blip r:embed="rId5" cstate="print"/>
            <a:stretch>
              <a:fillRect/>
            </a:stretch>
          </a:blipFill>
        </p:spPr>
        <p:txBody>
          <a:bodyPr wrap="square" lIns="0" tIns="0" rIns="0" bIns="0" rtlCol="0"/>
          <a:lstStyle/>
          <a:p/>
        </p:txBody>
      </p:sp>
      <p:sp>
        <p:nvSpPr>
          <p:cNvPr id="23" name="object 23"/>
          <p:cNvSpPr/>
          <p:nvPr/>
        </p:nvSpPr>
        <p:spPr>
          <a:xfrm>
            <a:off x="4332517" y="2674550"/>
            <a:ext cx="3119796" cy="1032541"/>
          </a:xfrm>
          <a:prstGeom prst="rect">
            <a:avLst/>
          </a:prstGeom>
          <a:blipFill>
            <a:blip r:embed="rId6" cstate="print"/>
            <a:stretch>
              <a:fillRect/>
            </a:stretch>
          </a:blipFill>
        </p:spPr>
        <p:txBody>
          <a:bodyPr wrap="square" lIns="0" tIns="0" rIns="0" bIns="0" rtlCol="0"/>
          <a:lstStyle/>
          <a:p/>
        </p:txBody>
      </p:sp>
      <p:sp>
        <p:nvSpPr>
          <p:cNvPr id="24" name="object 24"/>
          <p:cNvSpPr/>
          <p:nvPr/>
        </p:nvSpPr>
        <p:spPr>
          <a:xfrm>
            <a:off x="4477763" y="3041957"/>
            <a:ext cx="397497" cy="277139"/>
          </a:xfrm>
          <a:prstGeom prst="rect">
            <a:avLst/>
          </a:prstGeom>
          <a:blipFill>
            <a:blip r:embed="rId11" cstate="print"/>
            <a:stretch>
              <a:fillRect/>
            </a:stretch>
          </a:blipFill>
        </p:spPr>
        <p:txBody>
          <a:bodyPr wrap="square" lIns="0" tIns="0" rIns="0" bIns="0" rtlCol="0"/>
          <a:lstStyle/>
          <a:p/>
        </p:txBody>
      </p:sp>
      <p:sp>
        <p:nvSpPr>
          <p:cNvPr id="25" name="object 25"/>
          <p:cNvSpPr/>
          <p:nvPr/>
        </p:nvSpPr>
        <p:spPr>
          <a:xfrm>
            <a:off x="5669120" y="3013555"/>
            <a:ext cx="1067513" cy="339060"/>
          </a:xfrm>
          <a:prstGeom prst="rect">
            <a:avLst/>
          </a:prstGeom>
          <a:blipFill>
            <a:blip r:embed="rId12" cstate="print"/>
            <a:stretch>
              <a:fillRect/>
            </a:stretch>
          </a:blipFill>
        </p:spPr>
        <p:txBody>
          <a:bodyPr wrap="square" lIns="0" tIns="0" rIns="0" bIns="0" rtlCol="0"/>
          <a:lstStyle/>
          <a:p/>
        </p:txBody>
      </p:sp>
      <p:sp>
        <p:nvSpPr>
          <p:cNvPr id="26" name="object 26"/>
          <p:cNvSpPr/>
          <p:nvPr/>
        </p:nvSpPr>
        <p:spPr>
          <a:xfrm>
            <a:off x="8009758" y="2595367"/>
            <a:ext cx="3484036" cy="1393614"/>
          </a:xfrm>
          <a:prstGeom prst="rect">
            <a:avLst/>
          </a:prstGeom>
          <a:blipFill>
            <a:blip r:embed="rId5" cstate="print"/>
            <a:stretch>
              <a:fillRect/>
            </a:stretch>
          </a:blipFill>
        </p:spPr>
        <p:txBody>
          <a:bodyPr wrap="square" lIns="0" tIns="0" rIns="0" bIns="0" rtlCol="0"/>
          <a:lstStyle/>
          <a:p/>
        </p:txBody>
      </p:sp>
      <p:sp>
        <p:nvSpPr>
          <p:cNvPr id="27" name="object 27"/>
          <p:cNvSpPr/>
          <p:nvPr/>
        </p:nvSpPr>
        <p:spPr>
          <a:xfrm>
            <a:off x="8193464" y="2772736"/>
            <a:ext cx="3119793" cy="1029374"/>
          </a:xfrm>
          <a:prstGeom prst="rect">
            <a:avLst/>
          </a:prstGeom>
          <a:blipFill>
            <a:blip r:embed="rId6" cstate="print"/>
            <a:stretch>
              <a:fillRect/>
            </a:stretch>
          </a:blipFill>
        </p:spPr>
        <p:txBody>
          <a:bodyPr wrap="square" lIns="0" tIns="0" rIns="0" bIns="0" rtlCol="0"/>
          <a:lstStyle/>
          <a:p/>
        </p:txBody>
      </p:sp>
      <p:sp>
        <p:nvSpPr>
          <p:cNvPr id="28" name="object 28"/>
          <p:cNvSpPr/>
          <p:nvPr/>
        </p:nvSpPr>
        <p:spPr>
          <a:xfrm>
            <a:off x="8554537" y="3136974"/>
            <a:ext cx="413333" cy="277139"/>
          </a:xfrm>
          <a:prstGeom prst="rect">
            <a:avLst/>
          </a:prstGeom>
          <a:blipFill>
            <a:blip r:embed="rId13" cstate="print"/>
            <a:stretch>
              <a:fillRect/>
            </a:stretch>
          </a:blipFill>
        </p:spPr>
        <p:txBody>
          <a:bodyPr wrap="square" lIns="0" tIns="0" rIns="0" bIns="0" rtlCol="0"/>
          <a:lstStyle/>
          <a:p/>
        </p:txBody>
      </p:sp>
      <p:sp>
        <p:nvSpPr>
          <p:cNvPr id="29" name="object 29"/>
          <p:cNvSpPr/>
          <p:nvPr/>
        </p:nvSpPr>
        <p:spPr>
          <a:xfrm>
            <a:off x="9533232" y="3111742"/>
            <a:ext cx="1067486" cy="339060"/>
          </a:xfrm>
          <a:prstGeom prst="rect">
            <a:avLst/>
          </a:prstGeom>
          <a:blipFill>
            <a:blip r:embed="rId14" cstate="print"/>
            <a:stretch>
              <a:fillRect/>
            </a:stretch>
          </a:blipFill>
        </p:spPr>
        <p:txBody>
          <a:bodyPr wrap="square" lIns="0" tIns="0" rIns="0" bIns="0" rtlCol="0"/>
          <a:lstStyle/>
          <a:p/>
        </p:txBody>
      </p:sp>
      <p:sp>
        <p:nvSpPr>
          <p:cNvPr id="30" name="object 30"/>
          <p:cNvSpPr/>
          <p:nvPr/>
        </p:nvSpPr>
        <p:spPr>
          <a:xfrm>
            <a:off x="4148816" y="4293043"/>
            <a:ext cx="3484034" cy="1393614"/>
          </a:xfrm>
          <a:prstGeom prst="rect">
            <a:avLst/>
          </a:prstGeom>
          <a:blipFill>
            <a:blip r:embed="rId5" cstate="print"/>
            <a:stretch>
              <a:fillRect/>
            </a:stretch>
          </a:blipFill>
        </p:spPr>
        <p:txBody>
          <a:bodyPr wrap="square" lIns="0" tIns="0" rIns="0" bIns="0" rtlCol="0"/>
          <a:lstStyle/>
          <a:p/>
        </p:txBody>
      </p:sp>
      <p:sp>
        <p:nvSpPr>
          <p:cNvPr id="31" name="object 31"/>
          <p:cNvSpPr/>
          <p:nvPr/>
        </p:nvSpPr>
        <p:spPr>
          <a:xfrm>
            <a:off x="4332517" y="4470410"/>
            <a:ext cx="3119796" cy="1032541"/>
          </a:xfrm>
          <a:prstGeom prst="rect">
            <a:avLst/>
          </a:prstGeom>
          <a:blipFill>
            <a:blip r:embed="rId6" cstate="print"/>
            <a:stretch>
              <a:fillRect/>
            </a:stretch>
          </a:blipFill>
        </p:spPr>
        <p:txBody>
          <a:bodyPr wrap="square" lIns="0" tIns="0" rIns="0" bIns="0" rtlCol="0"/>
          <a:lstStyle/>
          <a:p/>
        </p:txBody>
      </p:sp>
      <p:sp>
        <p:nvSpPr>
          <p:cNvPr id="32" name="object 32"/>
          <p:cNvSpPr/>
          <p:nvPr/>
        </p:nvSpPr>
        <p:spPr>
          <a:xfrm>
            <a:off x="4480932" y="4837819"/>
            <a:ext cx="394327" cy="277139"/>
          </a:xfrm>
          <a:prstGeom prst="rect">
            <a:avLst/>
          </a:prstGeom>
          <a:blipFill>
            <a:blip r:embed="rId15" cstate="print"/>
            <a:stretch>
              <a:fillRect/>
            </a:stretch>
          </a:blipFill>
        </p:spPr>
        <p:txBody>
          <a:bodyPr wrap="square" lIns="0" tIns="0" rIns="0" bIns="0" rtlCol="0"/>
          <a:lstStyle/>
          <a:p/>
        </p:txBody>
      </p:sp>
      <p:sp>
        <p:nvSpPr>
          <p:cNvPr id="33" name="object 33"/>
          <p:cNvSpPr/>
          <p:nvPr/>
        </p:nvSpPr>
        <p:spPr>
          <a:xfrm>
            <a:off x="5669120" y="4809444"/>
            <a:ext cx="1070653" cy="342200"/>
          </a:xfrm>
          <a:prstGeom prst="rect">
            <a:avLst/>
          </a:prstGeom>
          <a:blipFill>
            <a:blip r:embed="rId16" cstate="print"/>
            <a:stretch>
              <a:fillRect/>
            </a:stretch>
          </a:blipFill>
        </p:spPr>
        <p:txBody>
          <a:bodyPr wrap="square" lIns="0" tIns="0" rIns="0" bIns="0" rtlCol="0"/>
          <a:lstStyle/>
          <a:p/>
        </p:txBody>
      </p:sp>
      <p:sp>
        <p:nvSpPr>
          <p:cNvPr id="34" name="object 34"/>
          <p:cNvSpPr/>
          <p:nvPr/>
        </p:nvSpPr>
        <p:spPr>
          <a:xfrm>
            <a:off x="7974920" y="4283541"/>
            <a:ext cx="3484036" cy="1393614"/>
          </a:xfrm>
          <a:prstGeom prst="rect">
            <a:avLst/>
          </a:prstGeom>
          <a:blipFill>
            <a:blip r:embed="rId5" cstate="print"/>
            <a:stretch>
              <a:fillRect/>
            </a:stretch>
          </a:blipFill>
        </p:spPr>
        <p:txBody>
          <a:bodyPr wrap="square" lIns="0" tIns="0" rIns="0" bIns="0" rtlCol="0"/>
          <a:lstStyle/>
          <a:p/>
        </p:txBody>
      </p:sp>
      <p:sp>
        <p:nvSpPr>
          <p:cNvPr id="35" name="object 35"/>
          <p:cNvSpPr/>
          <p:nvPr/>
        </p:nvSpPr>
        <p:spPr>
          <a:xfrm>
            <a:off x="8155456" y="4460908"/>
            <a:ext cx="3119793" cy="1029374"/>
          </a:xfrm>
          <a:prstGeom prst="rect">
            <a:avLst/>
          </a:prstGeom>
          <a:blipFill>
            <a:blip r:embed="rId6" cstate="print"/>
            <a:stretch>
              <a:fillRect/>
            </a:stretch>
          </a:blipFill>
        </p:spPr>
        <p:txBody>
          <a:bodyPr wrap="square" lIns="0" tIns="0" rIns="0" bIns="0" rtlCol="0"/>
          <a:lstStyle/>
          <a:p/>
        </p:txBody>
      </p:sp>
      <p:sp>
        <p:nvSpPr>
          <p:cNvPr id="36" name="object 36"/>
          <p:cNvSpPr/>
          <p:nvPr/>
        </p:nvSpPr>
        <p:spPr>
          <a:xfrm>
            <a:off x="8516529" y="4825148"/>
            <a:ext cx="406999" cy="277139"/>
          </a:xfrm>
          <a:prstGeom prst="rect">
            <a:avLst/>
          </a:prstGeom>
          <a:blipFill>
            <a:blip r:embed="rId17" cstate="print"/>
            <a:stretch>
              <a:fillRect/>
            </a:stretch>
          </a:blipFill>
        </p:spPr>
        <p:txBody>
          <a:bodyPr wrap="square" lIns="0" tIns="0" rIns="0" bIns="0" rtlCol="0"/>
          <a:lstStyle/>
          <a:p/>
        </p:txBody>
      </p:sp>
      <p:sp>
        <p:nvSpPr>
          <p:cNvPr id="37" name="object 37"/>
          <p:cNvSpPr/>
          <p:nvPr/>
        </p:nvSpPr>
        <p:spPr>
          <a:xfrm>
            <a:off x="9492057" y="4803110"/>
            <a:ext cx="1070653" cy="335865"/>
          </a:xfrm>
          <a:prstGeom prst="rect">
            <a:avLst/>
          </a:prstGeom>
          <a:blipFill>
            <a:blip r:embed="rId18" cstate="print"/>
            <a:stretch>
              <a:fillRect/>
            </a:stretch>
          </a:blipFill>
        </p:spPr>
        <p:txBody>
          <a:bodyPr wrap="square" lIns="0" tIns="0" rIns="0" bIns="0" rtlCol="0"/>
          <a:lstStyle/>
          <a:p/>
        </p:txBody>
      </p:sp>
      <p:pic>
        <p:nvPicPr>
          <p:cNvPr id="3" name="图片 2" descr="步长制药LOGO"/>
          <p:cNvPicPr>
            <a:picLocks noChangeAspect="1"/>
          </p:cNvPicPr>
          <p:nvPr>
            <p:custDataLst>
              <p:tags r:id="rId19"/>
            </p:custDataLst>
          </p:nvPr>
        </p:nvPicPr>
        <p:blipFill>
          <a:blip r:embed="rId20"/>
          <a:stretch>
            <a:fillRect/>
          </a:stretch>
        </p:blipFill>
        <p:spPr>
          <a:xfrm>
            <a:off x="9405620" y="6139815"/>
            <a:ext cx="2599055" cy="6191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 y="615644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598951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object 2"/>
          <p:cNvSpPr/>
          <p:nvPr/>
        </p:nvSpPr>
        <p:spPr>
          <a:xfrm>
            <a:off x="1397761" y="1295400"/>
            <a:ext cx="750143" cy="618236"/>
          </a:xfrm>
          <a:prstGeom prst="rect">
            <a:avLst/>
          </a:prstGeom>
          <a:blipFill>
            <a:blip r:embed="rId1" cstate="print"/>
            <a:stretch>
              <a:fillRect/>
            </a:stretch>
          </a:blipFill>
        </p:spPr>
        <p:txBody>
          <a:bodyPr wrap="square" lIns="0" tIns="0" rIns="0" bIns="0" rtlCol="0"/>
          <a:lstStyle/>
          <a:p>
            <a:endParaRPr sz="2400"/>
          </a:p>
        </p:txBody>
      </p:sp>
      <p:sp>
        <p:nvSpPr>
          <p:cNvPr id="49" name="文本框 48"/>
          <p:cNvSpPr txBox="1"/>
          <p:nvPr/>
        </p:nvSpPr>
        <p:spPr>
          <a:xfrm>
            <a:off x="692150" y="822325"/>
            <a:ext cx="10836910" cy="5354320"/>
          </a:xfrm>
          <a:prstGeom prst="rect">
            <a:avLst/>
          </a:prstGeom>
          <a:noFill/>
        </p:spPr>
        <p:txBody>
          <a:bodyPr wrap="square" rtlCol="0">
            <a:spAutoFit/>
          </a:bodyPr>
          <a:lstStyle/>
          <a:p>
            <a:pPr indent="0" fontAlgn="auto">
              <a:lnSpc>
                <a:spcPct val="150000"/>
              </a:lnSpc>
            </a:pPr>
            <a:r>
              <a:rPr lang="zh-CN" altLang="en-US" sz="1600">
                <a:latin typeface="微软雅黑" panose="020B0503020204020204" pitchFamily="34" charset="-122"/>
                <a:ea typeface="微软雅黑" panose="020B0503020204020204" pitchFamily="34" charset="-122"/>
              </a:rPr>
              <a:t>【通用名】谷红注射液</a:t>
            </a:r>
            <a:endParaRPr lang="en-US" altLang="zh-CN" sz="1600">
              <a:latin typeface="微软雅黑" panose="020B0503020204020204" pitchFamily="34" charset="-122"/>
              <a:ea typeface="微软雅黑" panose="020B0503020204020204" pitchFamily="34" charset="-122"/>
            </a:endParaRPr>
          </a:p>
          <a:p>
            <a:pPr indent="0" fontAlgn="auto">
              <a:lnSpc>
                <a:spcPct val="150000"/>
              </a:lnSpc>
            </a:pPr>
            <a:r>
              <a:rPr lang="zh-CN" altLang="en-US" sz="1600">
                <a:latin typeface="微软雅黑" panose="020B0503020204020204" pitchFamily="34" charset="-122"/>
                <a:ea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rPr>
              <a:t>注册规格</a:t>
            </a:r>
            <a:r>
              <a:rPr lang="zh-CN" altLang="en-US" sz="1600">
                <a:latin typeface="微软雅黑" panose="020B0503020204020204" pitchFamily="34" charset="-122"/>
                <a:ea typeface="微软雅黑" panose="020B0503020204020204" pitchFamily="34" charset="-122"/>
                <a:sym typeface="+mn-ea"/>
              </a:rPr>
              <a:t>】</a:t>
            </a:r>
            <a:r>
              <a:rPr lang="en-US" altLang="zh-CN" sz="1600">
                <a:latin typeface="微软雅黑" panose="020B0503020204020204" pitchFamily="34" charset="-122"/>
                <a:ea typeface="微软雅黑" panose="020B0503020204020204" pitchFamily="34" charset="-122"/>
              </a:rPr>
              <a:t>5ml/</a:t>
            </a:r>
            <a:r>
              <a:rPr lang="zh-CN" altLang="en-US" sz="1600">
                <a:latin typeface="微软雅黑" panose="020B0503020204020204" pitchFamily="34" charset="-122"/>
                <a:ea typeface="微软雅黑" panose="020B0503020204020204" pitchFamily="34" charset="-122"/>
              </a:rPr>
              <a:t>支，</a:t>
            </a:r>
            <a:r>
              <a:rPr lang="en-US" altLang="zh-CN" sz="1600">
                <a:latin typeface="微软雅黑" panose="020B0503020204020204" pitchFamily="34" charset="-122"/>
                <a:ea typeface="微软雅黑" panose="020B0503020204020204" pitchFamily="34" charset="-122"/>
              </a:rPr>
              <a:t>10ml</a:t>
            </a:r>
            <a:r>
              <a:rPr lang="en-US" altLang="zh-CN" sz="1600">
                <a:latin typeface="微软雅黑" panose="020B0503020204020204" pitchFamily="34" charset="-122"/>
                <a:ea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sym typeface="+mn-ea"/>
              </a:rPr>
              <a:t>支，</a:t>
            </a:r>
            <a:r>
              <a:rPr lang="en-US" altLang="zh-CN" sz="1600">
                <a:latin typeface="微软雅黑" panose="020B0503020204020204" pitchFamily="34" charset="-122"/>
                <a:ea typeface="微软雅黑" panose="020B0503020204020204" pitchFamily="34" charset="-122"/>
              </a:rPr>
              <a:t>20ml</a:t>
            </a:r>
            <a:r>
              <a:rPr lang="en-US" altLang="zh-CN" sz="1600">
                <a:latin typeface="微软雅黑" panose="020B0503020204020204" pitchFamily="34" charset="-122"/>
                <a:ea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sym typeface="+mn-ea"/>
              </a:rPr>
              <a:t>支</a:t>
            </a:r>
            <a:r>
              <a:rPr lang="zh-CN" altLang="en-US" sz="1600">
                <a:latin typeface="微软雅黑" panose="020B0503020204020204" pitchFamily="34" charset="-122"/>
                <a:ea typeface="微软雅黑" panose="020B0503020204020204" pitchFamily="34" charset="-122"/>
              </a:rPr>
              <a:t>。</a:t>
            </a:r>
            <a:endParaRPr lang="en-US" altLang="zh-CN" sz="1600">
              <a:solidFill>
                <a:srgbClr val="3959B9"/>
              </a:solidFill>
              <a:latin typeface="微软雅黑" panose="020B0503020204020204" pitchFamily="34" charset="-122"/>
              <a:ea typeface="微软雅黑" panose="020B0503020204020204" pitchFamily="34" charset="-122"/>
            </a:endParaRPr>
          </a:p>
          <a:p>
            <a:pPr indent="0" fontAlgn="auto">
              <a:lnSpc>
                <a:spcPct val="150000"/>
              </a:lnSpc>
            </a:pPr>
            <a:r>
              <a:rPr lang="zh-CN" altLang="en-US" sz="1600">
                <a:latin typeface="微软雅黑" panose="020B0503020204020204" pitchFamily="34" charset="-122"/>
                <a:ea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rPr>
              <a:t>适应症</a:t>
            </a:r>
            <a:r>
              <a:rPr lang="zh-CN" altLang="en-US" sz="1600">
                <a:latin typeface="微软雅黑" panose="020B0503020204020204" pitchFamily="34" charset="-122"/>
                <a:ea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rPr>
              <a:t>用于治疗</a:t>
            </a:r>
            <a:r>
              <a:rPr lang="zh-CN" altLang="en-US" sz="1600" b="1">
                <a:solidFill>
                  <a:srgbClr val="FF0000"/>
                </a:solidFill>
                <a:latin typeface="微软雅黑" panose="020B0503020204020204" pitchFamily="34" charset="-122"/>
                <a:ea typeface="微软雅黑" panose="020B0503020204020204" pitchFamily="34" charset="-122"/>
              </a:rPr>
              <a:t>脑血管疾病如脑供血不足、脑血栓、脑栓塞及脑出血恢复期</a:t>
            </a:r>
            <a:r>
              <a:rPr lang="zh-CN" altLang="en-US" sz="1600">
                <a:latin typeface="微软雅黑" panose="020B0503020204020204" pitchFamily="34" charset="-122"/>
                <a:ea typeface="微软雅黑" panose="020B0503020204020204" pitchFamily="34" charset="-122"/>
              </a:rPr>
              <a:t>。还可用于</a:t>
            </a:r>
            <a:r>
              <a:rPr lang="zh-CN" altLang="en-US" sz="1600" b="1">
                <a:solidFill>
                  <a:srgbClr val="FF0000"/>
                </a:solidFill>
                <a:latin typeface="微软雅黑" panose="020B0503020204020204" pitchFamily="34" charset="-122"/>
                <a:ea typeface="微软雅黑" panose="020B0503020204020204" pitchFamily="34" charset="-122"/>
              </a:rPr>
              <a:t>治疗冠心病、脉管炎</a:t>
            </a:r>
            <a:r>
              <a:rPr lang="zh-CN" altLang="en-US" sz="1600">
                <a:latin typeface="微软雅黑" panose="020B0503020204020204" pitchFamily="34" charset="-122"/>
                <a:ea typeface="微软雅黑" panose="020B0503020204020204" pitchFamily="34" charset="-122"/>
              </a:rPr>
              <a:t>等。</a:t>
            </a:r>
            <a:endParaRPr lang="zh-CN" altLang="en-US" sz="1600">
              <a:latin typeface="微软雅黑" panose="020B0503020204020204" pitchFamily="34" charset="-122"/>
              <a:ea typeface="微软雅黑" panose="020B0503020204020204" pitchFamily="34" charset="-122"/>
            </a:endParaRPr>
          </a:p>
          <a:p>
            <a:pPr indent="0" fontAlgn="auto">
              <a:lnSpc>
                <a:spcPct val="150000"/>
              </a:lnSpc>
            </a:pPr>
            <a:r>
              <a:rPr lang="zh-CN" altLang="en-US" sz="1600">
                <a:latin typeface="微软雅黑" panose="020B0503020204020204" pitchFamily="34" charset="-122"/>
                <a:ea typeface="微软雅黑" panose="020B0503020204020204" pitchFamily="34" charset="-122"/>
                <a:sym typeface="+mn-ea"/>
              </a:rPr>
              <a:t>【用法用量】静脉滴注，一次10~20ml，用5%或10%葡萄糖注射液或0.9%氯化钠注射液250~500ml稀释后应用，一日1次。10~15天为一疗程。</a:t>
            </a:r>
            <a:endParaRPr lang="zh-CN" altLang="en-US" sz="1600">
              <a:latin typeface="微软雅黑" panose="020B0503020204020204" pitchFamily="34" charset="-122"/>
              <a:ea typeface="微软雅黑" panose="020B0503020204020204" pitchFamily="34" charset="-122"/>
            </a:endParaRPr>
          </a:p>
          <a:p>
            <a:pPr indent="0" fontAlgn="auto">
              <a:lnSpc>
                <a:spcPct val="150000"/>
              </a:lnSpc>
              <a:spcBef>
                <a:spcPts val="1800"/>
              </a:spcBef>
            </a:pPr>
            <a:r>
              <a:rPr lang="zh-CN" altLang="en-US" sz="1600">
                <a:latin typeface="微软雅黑" panose="020B0503020204020204" pitchFamily="34" charset="-122"/>
                <a:ea typeface="微软雅黑" panose="020B0503020204020204" pitchFamily="34" charset="-122"/>
              </a:rPr>
              <a:t>中国大陆上次上市时间：</a:t>
            </a:r>
            <a:r>
              <a:rPr lang="en-US" altLang="zh-CN" sz="1600">
                <a:latin typeface="微软雅黑" panose="020B0503020204020204" pitchFamily="34" charset="-122"/>
                <a:ea typeface="微软雅黑" panose="020B0503020204020204" pitchFamily="34" charset="-122"/>
              </a:rPr>
              <a:t>2003</a:t>
            </a:r>
            <a:r>
              <a:rPr lang="zh-CN" altLang="en-US" sz="1600">
                <a:latin typeface="微软雅黑" panose="020B0503020204020204" pitchFamily="34" charset="-122"/>
                <a:ea typeface="微软雅黑" panose="020B0503020204020204" pitchFamily="34" charset="-122"/>
              </a:rPr>
              <a:t>年</a:t>
            </a:r>
            <a:r>
              <a:rPr lang="en-US" altLang="zh-CN" sz="1600">
                <a:latin typeface="微软雅黑" panose="020B0503020204020204" pitchFamily="34" charset="-122"/>
                <a:ea typeface="微软雅黑" panose="020B0503020204020204" pitchFamily="34" charset="-122"/>
              </a:rPr>
              <a:t>12</a:t>
            </a:r>
            <a:r>
              <a:rPr lang="zh-CN" altLang="en-US" sz="1600">
                <a:latin typeface="微软雅黑" panose="020B0503020204020204" pitchFamily="34" charset="-122"/>
                <a:ea typeface="微软雅黑" panose="020B0503020204020204" pitchFamily="34" charset="-122"/>
              </a:rPr>
              <a:t>月。</a:t>
            </a:r>
            <a:endParaRPr lang="en-US" altLang="zh-CN" sz="1600">
              <a:solidFill>
                <a:srgbClr val="3959B9"/>
              </a:solidFill>
              <a:latin typeface="微软雅黑" panose="020B0503020204020204" pitchFamily="34" charset="-122"/>
              <a:ea typeface="微软雅黑" panose="020B0503020204020204" pitchFamily="34" charset="-122"/>
            </a:endParaRPr>
          </a:p>
          <a:p>
            <a:pPr indent="0" fontAlgn="auto">
              <a:lnSpc>
                <a:spcPct val="150000"/>
              </a:lnSpc>
            </a:pPr>
            <a:r>
              <a:rPr lang="zh-CN" altLang="en-US" sz="1600">
                <a:latin typeface="微软雅黑" panose="020B0503020204020204" pitchFamily="34" charset="-122"/>
                <a:ea typeface="微软雅黑" panose="020B0503020204020204" pitchFamily="34" charset="-122"/>
              </a:rPr>
              <a:t>目前大陆地区同通用名药品的上市情况：无</a:t>
            </a:r>
            <a:endParaRPr lang="en-US" altLang="zh-CN" sz="1600">
              <a:solidFill>
                <a:srgbClr val="3959B9"/>
              </a:solidFill>
              <a:latin typeface="微软雅黑" panose="020B0503020204020204" pitchFamily="34" charset="-122"/>
              <a:ea typeface="微软雅黑" panose="020B0503020204020204" pitchFamily="34" charset="-122"/>
            </a:endParaRPr>
          </a:p>
          <a:p>
            <a:pPr indent="0" fontAlgn="auto">
              <a:lnSpc>
                <a:spcPct val="150000"/>
              </a:lnSpc>
            </a:pPr>
            <a:r>
              <a:rPr lang="zh-CN" altLang="en-US" sz="1600">
                <a:latin typeface="微软雅黑" panose="020B0503020204020204" pitchFamily="34" charset="-122"/>
                <a:ea typeface="微软雅黑" panose="020B0503020204020204" pitchFamily="34" charset="-122"/>
              </a:rPr>
              <a:t>全球首个上市国家</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地区及上市时间：中国</a:t>
            </a:r>
            <a:r>
              <a:rPr lang="en-US" altLang="zh-CN" sz="1600">
                <a:latin typeface="微软雅黑" panose="020B0503020204020204" pitchFamily="34" charset="-122"/>
                <a:ea typeface="微软雅黑" panose="020B0503020204020204" pitchFamily="34" charset="-122"/>
              </a:rPr>
              <a:t>/2003</a:t>
            </a:r>
            <a:r>
              <a:rPr lang="zh-CN" altLang="en-US" sz="1600">
                <a:latin typeface="微软雅黑" panose="020B0503020204020204" pitchFamily="34" charset="-122"/>
                <a:ea typeface="微软雅黑" panose="020B0503020204020204" pitchFamily="34" charset="-122"/>
              </a:rPr>
              <a:t>年。</a:t>
            </a:r>
            <a:endParaRPr lang="en-US" altLang="zh-CN" sz="1600">
              <a:latin typeface="微软雅黑" panose="020B0503020204020204" pitchFamily="34" charset="-122"/>
              <a:ea typeface="微软雅黑" panose="020B0503020204020204" pitchFamily="34" charset="-122"/>
            </a:endParaRPr>
          </a:p>
          <a:p>
            <a:pPr indent="0" fontAlgn="auto">
              <a:lnSpc>
                <a:spcPct val="150000"/>
              </a:lnSpc>
            </a:pPr>
            <a:r>
              <a:rPr lang="zh-CN" altLang="en-US" sz="1600">
                <a:latin typeface="微软雅黑" panose="020B0503020204020204" pitchFamily="34" charset="-122"/>
                <a:ea typeface="微软雅黑" panose="020B0503020204020204" pitchFamily="34" charset="-122"/>
              </a:rPr>
              <a:t>是否为</a:t>
            </a:r>
            <a:r>
              <a:rPr lang="en-US" altLang="zh-CN" sz="1600">
                <a:latin typeface="微软雅黑" panose="020B0503020204020204" pitchFamily="34" charset="-122"/>
                <a:ea typeface="微软雅黑" panose="020B0503020204020204" pitchFamily="34" charset="-122"/>
              </a:rPr>
              <a:t>OTC</a:t>
            </a:r>
            <a:r>
              <a:rPr lang="zh-CN" altLang="en-US" sz="1600">
                <a:latin typeface="微软雅黑" panose="020B0503020204020204" pitchFamily="34" charset="-122"/>
                <a:ea typeface="微软雅黑" panose="020B0503020204020204" pitchFamily="34" charset="-122"/>
              </a:rPr>
              <a:t>药品：</a:t>
            </a:r>
            <a:r>
              <a:rPr lang="zh-CN" altLang="en-US" sz="1600">
                <a:solidFill>
                  <a:schemeClr val="tx1"/>
                </a:solidFill>
                <a:latin typeface="微软雅黑" panose="020B0503020204020204" pitchFamily="34" charset="-122"/>
                <a:ea typeface="微软雅黑" panose="020B0503020204020204" pitchFamily="34" charset="-122"/>
              </a:rPr>
              <a:t>否</a:t>
            </a:r>
            <a:r>
              <a:rPr lang="zh-CN" altLang="en-US"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a:p>
            <a:pPr indent="0" fontAlgn="auto">
              <a:lnSpc>
                <a:spcPct val="150000"/>
              </a:lnSpc>
              <a:spcBef>
                <a:spcPts val="1800"/>
              </a:spcBef>
            </a:pPr>
            <a:r>
              <a:rPr lang="zh-CN" altLang="en-US" sz="1600" b="1">
                <a:solidFill>
                  <a:srgbClr val="FF0000"/>
                </a:solidFill>
                <a:latin typeface="微软雅黑" panose="020B0503020204020204" pitchFamily="34" charset="-122"/>
                <a:ea typeface="微软雅黑" panose="020B0503020204020204" pitchFamily="34" charset="-122"/>
              </a:rPr>
              <a:t>参照药品</a:t>
            </a:r>
            <a:r>
              <a:rPr lang="zh-CN" altLang="en-US" sz="1600">
                <a:latin typeface="微软雅黑" panose="020B0503020204020204" pitchFamily="34" charset="-122"/>
                <a:ea typeface="微软雅黑" panose="020B0503020204020204" pitchFamily="34" charset="-122"/>
              </a:rPr>
              <a:t>建议：</a:t>
            </a:r>
            <a:r>
              <a:rPr lang="zh-CN" altLang="en-US" sz="1600" b="1">
                <a:solidFill>
                  <a:srgbClr val="FF0000"/>
                </a:solidFill>
                <a:latin typeface="微软雅黑" panose="020B0503020204020204" pitchFamily="34" charset="-122"/>
                <a:ea typeface="微软雅黑" panose="020B0503020204020204" pitchFamily="34" charset="-122"/>
              </a:rPr>
              <a:t>丁苯酞氯化钠注射液。</a:t>
            </a:r>
            <a:endParaRPr lang="zh-CN" altLang="en-US" sz="1600">
              <a:latin typeface="微软雅黑" panose="020B0503020204020204" pitchFamily="34" charset="-122"/>
              <a:ea typeface="微软雅黑" panose="020B0503020204020204" pitchFamily="34" charset="-122"/>
            </a:endParaRPr>
          </a:p>
          <a:p>
            <a:pPr indent="0" fontAlgn="auto">
              <a:lnSpc>
                <a:spcPct val="150000"/>
              </a:lnSpc>
              <a:spcBef>
                <a:spcPts val="0"/>
              </a:spcBef>
            </a:pPr>
            <a:r>
              <a:rPr lang="zh-CN" altLang="en-US" sz="1600">
                <a:latin typeface="微软雅黑" panose="020B0503020204020204" pitchFamily="34" charset="-122"/>
                <a:ea typeface="微软雅黑" panose="020B0503020204020204" pitchFamily="34" charset="-122"/>
              </a:rPr>
              <a:t>选择理由：</a:t>
            </a:r>
            <a:endParaRPr lang="zh-CN" altLang="en-US" sz="1600">
              <a:latin typeface="微软雅黑" panose="020B0503020204020204" pitchFamily="34" charset="-122"/>
              <a:ea typeface="微软雅黑" panose="020B0503020204020204" pitchFamily="34" charset="-122"/>
            </a:endParaRPr>
          </a:p>
          <a:p>
            <a:pPr indent="0" fontAlgn="auto">
              <a:lnSpc>
                <a:spcPct val="150000"/>
              </a:lnSpc>
              <a:spcBef>
                <a:spcPts val="0"/>
              </a:spcBef>
            </a:pPr>
            <a:r>
              <a:rPr lang="zh-CN" altLang="en-US" sz="1600">
                <a:latin typeface="微软雅黑" panose="020B0503020204020204" pitchFamily="34" charset="-122"/>
                <a:ea typeface="微软雅黑" panose="020B0503020204020204" pitchFamily="34" charset="-122"/>
              </a:rPr>
              <a:t>1、同脑血管疾病治疗领域药品，适应症、疗程和疗效接近。</a:t>
            </a:r>
            <a:endParaRPr lang="zh-CN" altLang="en-US" sz="1600">
              <a:latin typeface="微软雅黑" panose="020B0503020204020204" pitchFamily="34" charset="-122"/>
              <a:ea typeface="微软雅黑" panose="020B0503020204020204" pitchFamily="34" charset="-122"/>
            </a:endParaRPr>
          </a:p>
          <a:p>
            <a:pPr indent="0" fontAlgn="auto">
              <a:lnSpc>
                <a:spcPct val="150000"/>
              </a:lnSpc>
              <a:spcBef>
                <a:spcPts val="0"/>
              </a:spcBef>
            </a:pPr>
            <a:r>
              <a:rPr lang="zh-CN" altLang="en-US" sz="1600">
                <a:latin typeface="微软雅黑" panose="020B0503020204020204" pitchFamily="34" charset="-122"/>
                <a:ea typeface="微软雅黑" panose="020B0503020204020204" pitchFamily="34" charset="-122"/>
              </a:rPr>
              <a:t>2、当前临床应用很广泛的药品，市场份额大，较具代表性。</a:t>
            </a:r>
            <a:endParaRPr lang="zh-CN" altLang="en-US" sz="1600">
              <a:latin typeface="微软雅黑" panose="020B0503020204020204" pitchFamily="34" charset="-122"/>
              <a:ea typeface="微软雅黑" panose="020B0503020204020204" pitchFamily="34" charset="-122"/>
            </a:endParaRPr>
          </a:p>
        </p:txBody>
      </p:sp>
      <p:sp>
        <p:nvSpPr>
          <p:cNvPr id="2" name="文本框 1"/>
          <p:cNvSpPr txBox="1"/>
          <p:nvPr>
            <p:custDataLst>
              <p:tags r:id="rId2"/>
            </p:custDataLst>
          </p:nvPr>
        </p:nvSpPr>
        <p:spPr>
          <a:xfrm>
            <a:off x="1405255" y="129540"/>
            <a:ext cx="3808730" cy="583565"/>
          </a:xfrm>
          <a:prstGeom prst="rect">
            <a:avLst/>
          </a:prstGeom>
          <a:noFill/>
        </p:spPr>
        <p:txBody>
          <a:bodyPr wrap="square" rtlCol="0">
            <a:spAutoFit/>
          </a:bodyPr>
          <a:p>
            <a:r>
              <a:rPr lang="zh-CN" altLang="en-US" sz="3200">
                <a:solidFill>
                  <a:srgbClr val="637CC8"/>
                </a:solidFill>
              </a:rPr>
              <a:t>药品基本信息（</a:t>
            </a:r>
            <a:r>
              <a:rPr lang="en-US" altLang="zh-CN" sz="3200">
                <a:solidFill>
                  <a:srgbClr val="637CC8"/>
                </a:solidFill>
              </a:rPr>
              <a:t>1/2</a:t>
            </a:r>
            <a:r>
              <a:rPr lang="zh-CN" altLang="en-US" sz="3200">
                <a:solidFill>
                  <a:srgbClr val="637CC8"/>
                </a:solidFill>
              </a:rPr>
              <a:t>）</a:t>
            </a:r>
            <a:endParaRPr lang="zh-CN" altLang="en-US" sz="3200">
              <a:solidFill>
                <a:srgbClr val="637CC8"/>
              </a:solidFill>
            </a:endParaRPr>
          </a:p>
        </p:txBody>
      </p:sp>
      <p:sp>
        <p:nvSpPr>
          <p:cNvPr id="18" name="任意多边形: 形状 17"/>
          <p:cNvSpPr/>
          <p:nvPr>
            <p:custDataLst>
              <p:tags r:id="rId3"/>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9" name="object 13"/>
          <p:cNvSpPr/>
          <p:nvPr>
            <p:custDataLst>
              <p:tags r:id="rId4"/>
            </p:custDataLst>
          </p:nvPr>
        </p:nvSpPr>
        <p:spPr>
          <a:xfrm>
            <a:off x="476331" y="218792"/>
            <a:ext cx="427435" cy="347115"/>
          </a:xfrm>
          <a:prstGeom prst="rect">
            <a:avLst/>
          </a:prstGeom>
          <a:blipFill>
            <a:blip r:embed="rId5" cstate="print"/>
            <a:stretch>
              <a:fillRect/>
            </a:stretch>
          </a:blipFill>
        </p:spPr>
        <p:txBody>
          <a:bodyPr wrap="square" lIns="0" tIns="0" rIns="0" bIns="0" rtlCol="0"/>
          <a:p/>
        </p:txBody>
      </p:sp>
      <p:pic>
        <p:nvPicPr>
          <p:cNvPr id="3" name="图片 2" descr="步长制药LOGO"/>
          <p:cNvPicPr>
            <a:picLocks noChangeAspect="1"/>
          </p:cNvPicPr>
          <p:nvPr>
            <p:custDataLst>
              <p:tags r:id="rId6"/>
            </p:custDataLst>
          </p:nvPr>
        </p:nvPicPr>
        <p:blipFill>
          <a:blip r:embed="rId7"/>
          <a:stretch>
            <a:fillRect/>
          </a:stretch>
        </p:blipFill>
        <p:spPr>
          <a:xfrm>
            <a:off x="9405620" y="6068060"/>
            <a:ext cx="2599055" cy="619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987" y="619454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600475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bject 2"/>
          <p:cNvSpPr/>
          <p:nvPr/>
        </p:nvSpPr>
        <p:spPr>
          <a:xfrm>
            <a:off x="1505150" y="1192163"/>
            <a:ext cx="812753" cy="570056"/>
          </a:xfrm>
          <a:prstGeom prst="rect">
            <a:avLst/>
          </a:prstGeom>
          <a:blipFill>
            <a:blip r:embed="rId1" cstate="print"/>
            <a:stretch>
              <a:fillRect/>
            </a:stretch>
          </a:blipFill>
        </p:spPr>
        <p:txBody>
          <a:bodyPr wrap="square" lIns="0" tIns="0" rIns="0" bIns="0" rtlCol="0"/>
          <a:lstStyle/>
          <a:p/>
        </p:txBody>
      </p:sp>
      <p:sp>
        <p:nvSpPr>
          <p:cNvPr id="2" name="文本框 1"/>
          <p:cNvSpPr txBox="1"/>
          <p:nvPr>
            <p:custDataLst>
              <p:tags r:id="rId2"/>
            </p:custDataLst>
          </p:nvPr>
        </p:nvSpPr>
        <p:spPr>
          <a:xfrm>
            <a:off x="1405255" y="129540"/>
            <a:ext cx="3844925" cy="583565"/>
          </a:xfrm>
          <a:prstGeom prst="rect">
            <a:avLst/>
          </a:prstGeom>
          <a:noFill/>
        </p:spPr>
        <p:txBody>
          <a:bodyPr wrap="square" rtlCol="0">
            <a:spAutoFit/>
          </a:bodyPr>
          <a:p>
            <a:r>
              <a:rPr lang="zh-CN" altLang="en-US" sz="3200">
                <a:solidFill>
                  <a:srgbClr val="637CC8"/>
                </a:solidFill>
              </a:rPr>
              <a:t>药品基本信息</a:t>
            </a:r>
            <a:r>
              <a:rPr lang="zh-CN" altLang="en-US" sz="3200">
                <a:solidFill>
                  <a:srgbClr val="637CC8"/>
                </a:solidFill>
                <a:sym typeface="+mn-ea"/>
              </a:rPr>
              <a:t>（</a:t>
            </a:r>
            <a:r>
              <a:rPr lang="en-US" altLang="zh-CN" sz="3200">
                <a:solidFill>
                  <a:srgbClr val="637CC8"/>
                </a:solidFill>
                <a:sym typeface="+mn-ea"/>
              </a:rPr>
              <a:t>2/2</a:t>
            </a:r>
            <a:r>
              <a:rPr lang="zh-CN" altLang="en-US" sz="3200">
                <a:solidFill>
                  <a:srgbClr val="637CC8"/>
                </a:solidFill>
                <a:sym typeface="+mn-ea"/>
              </a:rPr>
              <a:t>）</a:t>
            </a:r>
            <a:endParaRPr lang="zh-CN" altLang="en-US" sz="3200">
              <a:solidFill>
                <a:srgbClr val="637CC8"/>
              </a:solidFill>
            </a:endParaRPr>
          </a:p>
        </p:txBody>
      </p:sp>
      <p:sp>
        <p:nvSpPr>
          <p:cNvPr id="18" name="任意多边形: 形状 17"/>
          <p:cNvSpPr/>
          <p:nvPr>
            <p:custDataLst>
              <p:tags r:id="rId3"/>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9" name="object 13"/>
          <p:cNvSpPr/>
          <p:nvPr>
            <p:custDataLst>
              <p:tags r:id="rId4"/>
            </p:custDataLst>
          </p:nvPr>
        </p:nvSpPr>
        <p:spPr>
          <a:xfrm>
            <a:off x="476331" y="218792"/>
            <a:ext cx="427435" cy="347115"/>
          </a:xfrm>
          <a:prstGeom prst="rect">
            <a:avLst/>
          </a:prstGeom>
          <a:blipFill>
            <a:blip r:embed="rId5" cstate="print"/>
            <a:stretch>
              <a:fillRect/>
            </a:stretch>
          </a:blipFill>
        </p:spPr>
        <p:txBody>
          <a:bodyPr wrap="square" lIns="0" tIns="0" rIns="0" bIns="0" rtlCol="0"/>
          <a:p/>
        </p:txBody>
      </p:sp>
      <p:sp>
        <p:nvSpPr>
          <p:cNvPr id="20" name="object 16"/>
          <p:cNvSpPr/>
          <p:nvPr>
            <p:custDataLst>
              <p:tags r:id="rId6"/>
            </p:custDataLst>
          </p:nvPr>
        </p:nvSpPr>
        <p:spPr>
          <a:xfrm>
            <a:off x="540703" y="839489"/>
            <a:ext cx="554228" cy="554228"/>
          </a:xfrm>
          <a:prstGeom prst="rect">
            <a:avLst/>
          </a:prstGeom>
          <a:blipFill>
            <a:blip r:embed="rId7" cstate="print"/>
            <a:stretch>
              <a:fillRect/>
            </a:stretch>
          </a:blipFill>
        </p:spPr>
        <p:txBody>
          <a:bodyPr wrap="square" lIns="0" tIns="0" rIns="0" bIns="0" rtlCol="0"/>
          <a:p/>
        </p:txBody>
      </p:sp>
      <p:sp>
        <p:nvSpPr>
          <p:cNvPr id="21" name="object 16"/>
          <p:cNvSpPr/>
          <p:nvPr>
            <p:custDataLst>
              <p:tags r:id="rId8"/>
            </p:custDataLst>
          </p:nvPr>
        </p:nvSpPr>
        <p:spPr>
          <a:xfrm>
            <a:off x="557213" y="2508294"/>
            <a:ext cx="554228" cy="554228"/>
          </a:xfrm>
          <a:prstGeom prst="rect">
            <a:avLst/>
          </a:prstGeom>
          <a:blipFill>
            <a:blip r:embed="rId7" cstate="print"/>
            <a:stretch>
              <a:fillRect/>
            </a:stretch>
          </a:blipFill>
        </p:spPr>
        <p:txBody>
          <a:bodyPr wrap="square" lIns="0" tIns="0" rIns="0" bIns="0" rtlCol="0"/>
          <a:p/>
        </p:txBody>
      </p:sp>
      <p:sp>
        <p:nvSpPr>
          <p:cNvPr id="22" name="object 16"/>
          <p:cNvSpPr/>
          <p:nvPr>
            <p:custDataLst>
              <p:tags r:id="rId9"/>
            </p:custDataLst>
          </p:nvPr>
        </p:nvSpPr>
        <p:spPr>
          <a:xfrm>
            <a:off x="610553" y="4735899"/>
            <a:ext cx="554228" cy="554228"/>
          </a:xfrm>
          <a:prstGeom prst="rect">
            <a:avLst/>
          </a:prstGeom>
          <a:blipFill>
            <a:blip r:embed="rId7" cstate="print"/>
            <a:stretch>
              <a:fillRect/>
            </a:stretch>
          </a:blipFill>
        </p:spPr>
        <p:txBody>
          <a:bodyPr wrap="square" lIns="0" tIns="0" rIns="0" bIns="0" rtlCol="0"/>
          <a:p/>
        </p:txBody>
      </p:sp>
      <p:sp>
        <p:nvSpPr>
          <p:cNvPr id="23" name="object 5"/>
          <p:cNvSpPr/>
          <p:nvPr>
            <p:custDataLst>
              <p:tags r:id="rId10"/>
            </p:custDataLst>
          </p:nvPr>
        </p:nvSpPr>
        <p:spPr>
          <a:xfrm>
            <a:off x="1434238" y="1347169"/>
            <a:ext cx="648717" cy="45719"/>
          </a:xfrm>
          <a:prstGeom prst="rect">
            <a:avLst/>
          </a:prstGeom>
          <a:blipFill>
            <a:blip r:embed="rId11" cstate="print"/>
            <a:stretch>
              <a:fillRect/>
            </a:stretch>
          </a:blipFill>
        </p:spPr>
        <p:txBody>
          <a:bodyPr wrap="square" lIns="0" tIns="0" rIns="0" bIns="0" rtlCol="0"/>
          <a:p/>
        </p:txBody>
      </p:sp>
      <p:sp>
        <p:nvSpPr>
          <p:cNvPr id="5" name="文本框 4"/>
          <p:cNvSpPr txBox="1"/>
          <p:nvPr>
            <p:custDataLst>
              <p:tags r:id="rId12"/>
            </p:custDataLst>
          </p:nvPr>
        </p:nvSpPr>
        <p:spPr>
          <a:xfrm>
            <a:off x="1405255" y="946785"/>
            <a:ext cx="4117975" cy="368300"/>
          </a:xfrm>
          <a:prstGeom prst="rect">
            <a:avLst/>
          </a:prstGeom>
          <a:noFill/>
        </p:spPr>
        <p:txBody>
          <a:bodyPr wrap="square" rtlCol="0">
            <a:spAutoFit/>
          </a:bodyPr>
          <a:p>
            <a:r>
              <a:rPr lang="zh-CN" altLang="en-US" b="1">
                <a:solidFill>
                  <a:srgbClr val="3959B9"/>
                </a:solidFill>
                <a:latin typeface="微软雅黑" panose="020B0503020204020204" pitchFamily="34" charset="-122"/>
                <a:ea typeface="微软雅黑" panose="020B0503020204020204" pitchFamily="34" charset="-122"/>
              </a:rPr>
              <a:t>与同治疗领域药品相比的优势和不足</a:t>
            </a:r>
            <a:endParaRPr lang="zh-CN" altLang="en-US" b="1">
              <a:solidFill>
                <a:srgbClr val="3959B9"/>
              </a:solidFill>
              <a:latin typeface="微软雅黑" panose="020B0503020204020204" pitchFamily="34" charset="-122"/>
              <a:ea typeface="微软雅黑" panose="020B0503020204020204" pitchFamily="34" charset="-122"/>
            </a:endParaRPr>
          </a:p>
        </p:txBody>
      </p:sp>
      <p:sp>
        <p:nvSpPr>
          <p:cNvPr id="25" name="object 5"/>
          <p:cNvSpPr/>
          <p:nvPr>
            <p:custDataLst>
              <p:tags r:id="rId13"/>
            </p:custDataLst>
          </p:nvPr>
        </p:nvSpPr>
        <p:spPr>
          <a:xfrm>
            <a:off x="1480308" y="2958548"/>
            <a:ext cx="648717" cy="45719"/>
          </a:xfrm>
          <a:prstGeom prst="rect">
            <a:avLst/>
          </a:prstGeom>
          <a:blipFill>
            <a:blip r:embed="rId11" cstate="print"/>
            <a:stretch>
              <a:fillRect/>
            </a:stretch>
          </a:blipFill>
        </p:spPr>
        <p:txBody>
          <a:bodyPr wrap="square" lIns="0" tIns="0" rIns="0" bIns="0" rtlCol="0"/>
          <a:p/>
        </p:txBody>
      </p:sp>
      <p:sp>
        <p:nvSpPr>
          <p:cNvPr id="26" name="文本框 25"/>
          <p:cNvSpPr txBox="1"/>
          <p:nvPr>
            <p:custDataLst>
              <p:tags r:id="rId14"/>
            </p:custDataLst>
          </p:nvPr>
        </p:nvSpPr>
        <p:spPr>
          <a:xfrm>
            <a:off x="1374775" y="2600960"/>
            <a:ext cx="3876040" cy="368300"/>
          </a:xfrm>
          <a:prstGeom prst="rect">
            <a:avLst/>
          </a:prstGeom>
          <a:noFill/>
        </p:spPr>
        <p:txBody>
          <a:bodyPr wrap="square" rtlCol="0">
            <a:spAutoFit/>
          </a:bodyPr>
          <a:p>
            <a:r>
              <a:rPr lang="zh-CN" altLang="en-US" b="1">
                <a:solidFill>
                  <a:srgbClr val="3959B9"/>
                </a:solidFill>
                <a:latin typeface="微软雅黑" panose="020B0503020204020204" pitchFamily="34" charset="-122"/>
                <a:ea typeface="微软雅黑" panose="020B0503020204020204" pitchFamily="34" charset="-122"/>
              </a:rPr>
              <a:t>所治疗疾病基本情况</a:t>
            </a:r>
            <a:endParaRPr lang="zh-CN" altLang="en-US" b="1">
              <a:solidFill>
                <a:srgbClr val="3959B9"/>
              </a:solidFill>
              <a:latin typeface="微软雅黑" panose="020B0503020204020204" pitchFamily="34" charset="-122"/>
              <a:ea typeface="微软雅黑" panose="020B0503020204020204" pitchFamily="34" charset="-122"/>
            </a:endParaRPr>
          </a:p>
        </p:txBody>
      </p:sp>
      <p:sp>
        <p:nvSpPr>
          <p:cNvPr id="27" name="object 5"/>
          <p:cNvSpPr/>
          <p:nvPr>
            <p:custDataLst>
              <p:tags r:id="rId15"/>
            </p:custDataLst>
          </p:nvPr>
        </p:nvSpPr>
        <p:spPr>
          <a:xfrm>
            <a:off x="1437777" y="5200264"/>
            <a:ext cx="648717" cy="45719"/>
          </a:xfrm>
          <a:prstGeom prst="rect">
            <a:avLst/>
          </a:prstGeom>
          <a:blipFill>
            <a:blip r:embed="rId11" cstate="print"/>
            <a:stretch>
              <a:fillRect/>
            </a:stretch>
          </a:blipFill>
        </p:spPr>
        <p:txBody>
          <a:bodyPr wrap="square" lIns="0" tIns="0" rIns="0" bIns="0" rtlCol="0"/>
          <a:p>
            <a:endParaRPr>
              <a:latin typeface="微软雅黑" panose="020B0503020204020204" pitchFamily="34" charset="-122"/>
              <a:ea typeface="微软雅黑" panose="020B0503020204020204" pitchFamily="34" charset="-122"/>
            </a:endParaRPr>
          </a:p>
        </p:txBody>
      </p:sp>
      <p:sp>
        <p:nvSpPr>
          <p:cNvPr id="28" name="文本框 27"/>
          <p:cNvSpPr txBox="1"/>
          <p:nvPr>
            <p:custDataLst>
              <p:tags r:id="rId16"/>
            </p:custDataLst>
          </p:nvPr>
        </p:nvSpPr>
        <p:spPr>
          <a:xfrm>
            <a:off x="1332230" y="4828540"/>
            <a:ext cx="4615815" cy="368300"/>
          </a:xfrm>
          <a:prstGeom prst="rect">
            <a:avLst/>
          </a:prstGeom>
          <a:noFill/>
        </p:spPr>
        <p:txBody>
          <a:bodyPr wrap="square" rtlCol="0">
            <a:spAutoFit/>
          </a:bodyPr>
          <a:p>
            <a:r>
              <a:rPr lang="zh-CN" altLang="en-US" b="1">
                <a:solidFill>
                  <a:srgbClr val="3959B9"/>
                </a:solidFill>
                <a:latin typeface="微软雅黑" panose="020B0503020204020204" pitchFamily="34" charset="-122"/>
                <a:ea typeface="微软雅黑" panose="020B0503020204020204" pitchFamily="34" charset="-122"/>
              </a:rPr>
              <a:t>未满足的治疗需求</a:t>
            </a:r>
            <a:endParaRPr lang="zh-CN" altLang="en-US" b="1">
              <a:solidFill>
                <a:srgbClr val="3959B9"/>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17"/>
            </p:custDataLst>
          </p:nvPr>
        </p:nvSpPr>
        <p:spPr>
          <a:xfrm>
            <a:off x="1329055" y="1325245"/>
            <a:ext cx="10233660" cy="1106805"/>
          </a:xfrm>
          <a:prstGeom prst="rect">
            <a:avLst/>
          </a:prstGeom>
          <a:noFill/>
        </p:spPr>
        <p:txBody>
          <a:bodyPr wrap="square" rtlCol="0">
            <a:spAutoFit/>
          </a:bodyPr>
          <a:p>
            <a:pPr indent="0" fontAlgn="auto">
              <a:lnSpc>
                <a:spcPct val="150000"/>
              </a:lnSpc>
            </a:pPr>
            <a:r>
              <a:rPr lang="en-US" altLang="zh-CN" sz="1600">
                <a:latin typeface="微软雅黑" panose="020B0503020204020204" pitchFamily="34" charset="-122"/>
                <a:ea typeface="微软雅黑" panose="020B0503020204020204" pitchFamily="34" charset="-122"/>
                <a:sym typeface="+mn-ea"/>
              </a:rPr>
              <a:t>      </a:t>
            </a:r>
            <a:r>
              <a:rPr lang="zh-CN" altLang="en-US" sz="1400">
                <a:solidFill>
                  <a:srgbClr val="000000"/>
                </a:solidFill>
                <a:latin typeface="微软雅黑" panose="020B0503020204020204" pitchFamily="34" charset="-122"/>
                <a:ea typeface="微软雅黑" panose="020B0503020204020204" pitchFamily="34" charset="-122"/>
                <a:sym typeface="+mn-ea"/>
              </a:rPr>
              <a:t>谷红注射液作为中西药复方制剂，实现了</a:t>
            </a:r>
            <a:r>
              <a:rPr lang="zh-CN" altLang="en-US" sz="1400" b="1">
                <a:solidFill>
                  <a:srgbClr val="FF0000"/>
                </a:solidFill>
                <a:latin typeface="微软雅黑" panose="020B0503020204020204" pitchFamily="34" charset="-122"/>
                <a:ea typeface="微软雅黑" panose="020B0503020204020204" pitchFamily="34" charset="-122"/>
                <a:sym typeface="+mn-ea"/>
              </a:rPr>
              <a:t>传统中药提取物和化学小分子药物的有效结合</a:t>
            </a:r>
            <a:r>
              <a:rPr lang="zh-CN" altLang="en-US" sz="1400">
                <a:solidFill>
                  <a:srgbClr val="000000"/>
                </a:solidFill>
                <a:latin typeface="微软雅黑" panose="020B0503020204020204" pitchFamily="34" charset="-122"/>
                <a:ea typeface="微软雅黑" panose="020B0503020204020204" pitchFamily="34" charset="-122"/>
                <a:sym typeface="+mn-ea"/>
              </a:rPr>
              <a:t>，综合了红花和乙酰谷酰胺的作用机制特点，</a:t>
            </a:r>
            <a:r>
              <a:rPr lang="zh-CN" altLang="en-US" sz="1400" b="1">
                <a:solidFill>
                  <a:srgbClr val="FF0000"/>
                </a:solidFill>
                <a:latin typeface="微软雅黑" panose="020B0503020204020204" pitchFamily="34" charset="-122"/>
                <a:ea typeface="微软雅黑" panose="020B0503020204020204" pitchFamily="34" charset="-122"/>
                <a:sym typeface="+mn-ea"/>
              </a:rPr>
              <a:t>改善微循环、保护神经元，既可用于脑卒中又可用于冠心病的治疗</a:t>
            </a:r>
            <a:r>
              <a:rPr lang="zh-CN" altLang="en-US" sz="1400" b="1">
                <a:solidFill>
                  <a:srgbClr val="000000"/>
                </a:solidFill>
                <a:latin typeface="微软雅黑" panose="020B0503020204020204" pitchFamily="34" charset="-122"/>
                <a:ea typeface="微软雅黑" panose="020B0503020204020204" pitchFamily="34" charset="-122"/>
                <a:sym typeface="+mn-ea"/>
              </a:rPr>
              <a:t>、</a:t>
            </a:r>
            <a:r>
              <a:rPr lang="zh-CN" altLang="en-US" sz="1400" b="1">
                <a:solidFill>
                  <a:srgbClr val="FF0000"/>
                </a:solidFill>
                <a:latin typeface="微软雅黑" panose="020B0503020204020204" pitchFamily="34" charset="-122"/>
                <a:ea typeface="微软雅黑" panose="020B0503020204020204" pitchFamily="34" charset="-122"/>
                <a:sym typeface="+mn-ea"/>
              </a:rPr>
              <a:t>脑心同治，协同增效、多靶点治疗</a:t>
            </a:r>
            <a:r>
              <a:rPr lang="zh-CN" altLang="en-US" sz="1400">
                <a:solidFill>
                  <a:srgbClr val="000000"/>
                </a:solidFill>
                <a:latin typeface="微软雅黑" panose="020B0503020204020204" pitchFamily="34" charset="-122"/>
                <a:ea typeface="微软雅黑" panose="020B0503020204020204" pitchFamily="34" charset="-122"/>
                <a:sym typeface="+mn-ea"/>
              </a:rPr>
              <a:t>。临床应用10余年来，获得多个临床指南/路径/共识推荐，疗效好、安全性高，具有经济学优势。</a:t>
            </a:r>
            <a:endParaRPr lang="zh-CN" altLang="en-US" sz="1400">
              <a:solidFill>
                <a:srgbClr val="000000"/>
              </a:solidFill>
              <a:latin typeface="微软雅黑" panose="020B0503020204020204" pitchFamily="34" charset="-122"/>
              <a:ea typeface="微软雅黑" panose="020B0503020204020204" pitchFamily="34" charset="-122"/>
              <a:sym typeface="+mn-ea"/>
            </a:endParaRPr>
          </a:p>
        </p:txBody>
      </p:sp>
      <p:sp>
        <p:nvSpPr>
          <p:cNvPr id="32" name="文本框 31"/>
          <p:cNvSpPr txBox="1"/>
          <p:nvPr>
            <p:custDataLst>
              <p:tags r:id="rId18"/>
            </p:custDataLst>
          </p:nvPr>
        </p:nvSpPr>
        <p:spPr>
          <a:xfrm>
            <a:off x="1374775" y="2955290"/>
            <a:ext cx="10187305" cy="1753235"/>
          </a:xfrm>
          <a:prstGeom prst="rect">
            <a:avLst/>
          </a:prstGeom>
          <a:noFill/>
        </p:spPr>
        <p:txBody>
          <a:bodyPr wrap="square" rtlCol="0">
            <a:spAutoFit/>
          </a:bodyPr>
          <a:p>
            <a:pPr indent="0" fontAlgn="auto">
              <a:lnSpc>
                <a:spcPct val="150000"/>
              </a:lnSpc>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a:solidFill>
                  <a:srgbClr val="FF0000"/>
                </a:solidFill>
                <a:latin typeface="微软雅黑" panose="020B0503020204020204" pitchFamily="34" charset="-122"/>
                <a:ea typeface="微软雅黑" panose="020B0503020204020204" pitchFamily="34" charset="-122"/>
                <a:sym typeface="+mn-ea"/>
              </a:rPr>
              <a:t> </a:t>
            </a:r>
            <a:r>
              <a:rPr lang="en-US" altLang="zh-CN" sz="1600">
                <a:solidFill>
                  <a:srgbClr val="000000"/>
                </a:solidFill>
                <a:latin typeface="微软雅黑" panose="020B0503020204020204" pitchFamily="34" charset="-122"/>
                <a:ea typeface="微软雅黑" panose="020B0503020204020204" pitchFamily="34" charset="-122"/>
                <a:sym typeface="+mn-ea"/>
              </a:rPr>
              <a:t> </a:t>
            </a:r>
            <a:r>
              <a:rPr lang="zh-CN" altLang="en-US" sz="1400">
                <a:solidFill>
                  <a:srgbClr val="000000"/>
                </a:solidFill>
                <a:latin typeface="微软雅黑" panose="020B0503020204020204" pitchFamily="34" charset="-122"/>
                <a:ea typeface="微软雅黑" panose="020B0503020204020204" pitchFamily="34" charset="-122"/>
                <a:sym typeface="+mn-ea"/>
              </a:rPr>
              <a:t>心脑血管疾病是全身性血管病变及系统性血管病变集中在脑部及心脏的临床表现，病因：首先是动脉粥样硬化及小动脉硬化等相关血管性因素；其次是血流动力学因素。脑血管病多表现为半身不遂、言语及意识障碍等。心血管病多表现为心悸、胸闷、气短、胸骨后疼痛等。</a:t>
            </a:r>
            <a:endParaRPr lang="zh-CN" altLang="en-US" sz="1400">
              <a:solidFill>
                <a:srgbClr val="000000"/>
              </a:solidFill>
              <a:latin typeface="微软雅黑" panose="020B0503020204020204" pitchFamily="34" charset="-122"/>
              <a:ea typeface="微软雅黑" panose="020B0503020204020204" pitchFamily="34" charset="-122"/>
              <a:sym typeface="+mn-ea"/>
            </a:endParaRPr>
          </a:p>
          <a:p>
            <a:pPr indent="0" fontAlgn="auto">
              <a:lnSpc>
                <a:spcPct val="150000"/>
              </a:lnSpc>
            </a:pPr>
            <a:r>
              <a:rPr lang="en-US" altLang="zh-CN" sz="1400">
                <a:solidFill>
                  <a:srgbClr val="000000"/>
                </a:solidFill>
                <a:latin typeface="微软雅黑" panose="020B0503020204020204" pitchFamily="34" charset="-122"/>
                <a:ea typeface="微软雅黑" panose="020B0503020204020204" pitchFamily="34" charset="-122"/>
                <a:sym typeface="+mn-ea"/>
              </a:rPr>
              <a:t>       </a:t>
            </a:r>
            <a:r>
              <a:rPr lang="zh-CN" altLang="en-US" sz="1400" b="1">
                <a:solidFill>
                  <a:srgbClr val="000000"/>
                </a:solidFill>
                <a:latin typeface="微软雅黑" panose="020B0503020204020204" pitchFamily="34" charset="-122"/>
                <a:ea typeface="微软雅黑" panose="020B0503020204020204" pitchFamily="34" charset="-122"/>
                <a:sym typeface="+mn-ea"/>
              </a:rPr>
              <a:t>中国心血管病发病率与致死率高居榜首</a:t>
            </a:r>
            <a:r>
              <a:rPr lang="zh-CN" altLang="en-US" sz="1400">
                <a:solidFill>
                  <a:srgbClr val="000000"/>
                </a:solidFill>
                <a:latin typeface="微软雅黑" panose="020B0503020204020204" pitchFamily="34" charset="-122"/>
                <a:ea typeface="微软雅黑" panose="020B0503020204020204" pitchFamily="34" charset="-122"/>
                <a:sym typeface="+mn-ea"/>
              </a:rPr>
              <a:t>，农村、城市分别占死因的46.74%和44.26%，每5例死亡就有2例死于心血管病。推算现患人数3.3亿，其中脑卒中1300万、冠心病1139万，</a:t>
            </a:r>
            <a:r>
              <a:rPr lang="zh-CN" altLang="en-US" sz="1400" b="1">
                <a:solidFill>
                  <a:srgbClr val="000000"/>
                </a:solidFill>
                <a:latin typeface="微软雅黑" panose="020B0503020204020204" pitchFamily="34" charset="-122"/>
                <a:ea typeface="微软雅黑" panose="020B0503020204020204" pitchFamily="34" charset="-122"/>
                <a:sym typeface="+mn-ea"/>
              </a:rPr>
              <a:t>防控形势严竣。</a:t>
            </a:r>
            <a:endParaRPr lang="zh-CN" altLang="en-US" sz="1400" b="1">
              <a:solidFill>
                <a:srgbClr val="0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custDataLst>
              <p:tags r:id="rId19"/>
            </p:custDataLst>
          </p:nvPr>
        </p:nvSpPr>
        <p:spPr>
          <a:xfrm>
            <a:off x="1434465" y="5245735"/>
            <a:ext cx="9985375" cy="737235"/>
          </a:xfrm>
          <a:prstGeom prst="rect">
            <a:avLst/>
          </a:prstGeom>
          <a:noFill/>
        </p:spPr>
        <p:txBody>
          <a:bodyPr wrap="square" rtlCol="0">
            <a:spAutoFit/>
          </a:bodyPr>
          <a:p>
            <a:pPr indent="0" fontAlgn="auto">
              <a:lnSpc>
                <a:spcPct val="150000"/>
              </a:lnSpc>
            </a:pPr>
            <a:r>
              <a:rPr lang="en-US" altLang="zh-CN" sz="1400">
                <a:solidFill>
                  <a:srgbClr val="000000"/>
                </a:solidFill>
                <a:latin typeface="微软雅黑" panose="020B0503020204020204" pitchFamily="34" charset="-122"/>
                <a:ea typeface="微软雅黑" panose="020B0503020204020204" pitchFamily="34" charset="-122"/>
                <a:sym typeface="+mn-ea"/>
              </a:rPr>
              <a:t>1</a:t>
            </a:r>
            <a:r>
              <a:rPr lang="zh-CN" altLang="en-US" sz="1400">
                <a:solidFill>
                  <a:srgbClr val="000000"/>
                </a:solidFill>
                <a:latin typeface="微软雅黑" panose="020B0503020204020204" pitchFamily="34" charset="-122"/>
                <a:ea typeface="微软雅黑" panose="020B0503020204020204" pitchFamily="34" charset="-122"/>
                <a:sym typeface="+mn-ea"/>
              </a:rPr>
              <a:t>、目录内其他神经系统药物数量少，</a:t>
            </a:r>
            <a:r>
              <a:rPr lang="zh-CN" altLang="en-US" sz="1400" b="1">
                <a:solidFill>
                  <a:srgbClr val="000000"/>
                </a:solidFill>
                <a:latin typeface="微软雅黑" panose="020B0503020204020204" pitchFamily="34" charset="-122"/>
                <a:ea typeface="微软雅黑" panose="020B0503020204020204" pitchFamily="34" charset="-122"/>
                <a:sym typeface="+mn-ea"/>
              </a:rPr>
              <a:t>为临床医师提供更多选择，满足各类患者的用药需求。</a:t>
            </a:r>
            <a:endParaRPr lang="zh-CN" altLang="en-US" sz="1400">
              <a:solidFill>
                <a:srgbClr val="000000"/>
              </a:solidFill>
              <a:latin typeface="微软雅黑" panose="020B0503020204020204" pitchFamily="34" charset="-122"/>
              <a:ea typeface="微软雅黑" panose="020B0503020204020204" pitchFamily="34" charset="-122"/>
              <a:sym typeface="+mn-ea"/>
            </a:endParaRPr>
          </a:p>
          <a:p>
            <a:pPr indent="0" fontAlgn="auto">
              <a:lnSpc>
                <a:spcPct val="150000"/>
              </a:lnSpc>
            </a:pPr>
            <a:r>
              <a:rPr lang="en-US" altLang="zh-CN" sz="1400">
                <a:solidFill>
                  <a:srgbClr val="000000"/>
                </a:solidFill>
                <a:latin typeface="微软雅黑" panose="020B0503020204020204" pitchFamily="34" charset="-122"/>
                <a:ea typeface="微软雅黑" panose="020B0503020204020204" pitchFamily="34" charset="-122"/>
                <a:sym typeface="+mn-ea"/>
              </a:rPr>
              <a:t>2</a:t>
            </a:r>
            <a:r>
              <a:rPr lang="zh-CN" altLang="en-US" sz="1400">
                <a:solidFill>
                  <a:srgbClr val="000000"/>
                </a:solidFill>
                <a:latin typeface="微软雅黑" panose="020B0503020204020204" pitchFamily="34" charset="-122"/>
                <a:ea typeface="微软雅黑" panose="020B0503020204020204" pitchFamily="34" charset="-122"/>
                <a:sym typeface="+mn-ea"/>
              </a:rPr>
              <a:t>、急性缺血性脑卒中是多种病理生理机制参与的过程，综合的多机制兼顾的治疗药品较少，填补该领域空白。</a:t>
            </a:r>
            <a:endParaRPr lang="zh-CN" altLang="en-US" sz="1600">
              <a:solidFill>
                <a:srgbClr val="000000"/>
              </a:solidFill>
              <a:latin typeface="微软雅黑" panose="020B0503020204020204" pitchFamily="34" charset="-122"/>
              <a:ea typeface="微软雅黑" panose="020B0503020204020204" pitchFamily="34" charset="-122"/>
              <a:sym typeface="+mn-ea"/>
            </a:endParaRPr>
          </a:p>
        </p:txBody>
      </p:sp>
      <p:pic>
        <p:nvPicPr>
          <p:cNvPr id="4" name="图片 3" descr="步长制药LOGO"/>
          <p:cNvPicPr>
            <a:picLocks noChangeAspect="1"/>
          </p:cNvPicPr>
          <p:nvPr>
            <p:custDataLst>
              <p:tags r:id="rId20"/>
            </p:custDataLst>
          </p:nvPr>
        </p:nvPicPr>
        <p:blipFill>
          <a:blip r:embed="rId21"/>
          <a:stretch>
            <a:fillRect/>
          </a:stretch>
        </p:blipFill>
        <p:spPr>
          <a:xfrm>
            <a:off x="9405620" y="5984240"/>
            <a:ext cx="2599055" cy="6191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 y="616406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598951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573405" y="807720"/>
            <a:ext cx="11153140" cy="1245235"/>
          </a:xfrm>
          <a:prstGeom prst="rect">
            <a:avLst/>
          </a:prstGeom>
          <a:noFill/>
        </p:spPr>
        <p:txBody>
          <a:bodyPr wrap="square" rtlCol="0">
            <a:spAutoFit/>
          </a:bodyPr>
          <a:lstStyle/>
          <a:p>
            <a:pPr>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、药品说明书收载的安全性信息</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我公司于2019年7月15日对谷红注射液</a:t>
            </a:r>
            <a:r>
              <a:rPr lang="zh-CN"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说明书安全性信息进行了修订</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，已收集到的不良反应症状</a:t>
            </a:r>
            <a:r>
              <a:rPr lang="zh-CN"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在修订后的谷红注射液说明书【注意事项】【禁忌】【不良反应】项均有说明。</a:t>
            </a:r>
            <a:endParaRPr lang="zh-CN"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671830" y="2108835"/>
            <a:ext cx="5227320" cy="4615815"/>
          </a:xfrm>
          <a:prstGeom prst="rect">
            <a:avLst/>
          </a:prstGeom>
          <a:noFill/>
          <a:ln>
            <a:solidFill>
              <a:schemeClr val="accent1"/>
            </a:solidFill>
          </a:ln>
        </p:spPr>
        <p:txBody>
          <a:bodyPr wrap="square" rtlCol="0" anchor="t">
            <a:spAutoFit/>
          </a:bodyPr>
          <a:p>
            <a:pPr fontAlgn="auto">
              <a:lnSpc>
                <a:spcPct val="150000"/>
              </a:lnSpc>
              <a:spcBef>
                <a:spcPts val="1200"/>
              </a:spcBef>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【不良反应】</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全身性损害：过敏样反应、过敏性休克、寒战、发热、面色苍白、胸闷等。</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呼吸系统损害：呼吸困难、咳嗽、憋喘、喉水肿等。</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心血管系统损害：心悸、心律失常、紫绀等。</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中枢及外周神经系统损害：头晕、头痛、抽搐、麻木等。</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胃肠系统损害：恶心、呕吐、口干等。</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皮肤及其附件损害：皮疹、瘙痒等。</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其他：有血压上升或下降、静脉炎、注射部位疼痛、眼异常、耳痛、烦躁等病例报告。</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以上不良反应数据来源为药品上市许可持有人药品不良反应直接报告系统。</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【禁忌】</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对本品或含有红花的制剂有过敏或严重不良反应病史者禁用。</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custDataLst>
              <p:tags r:id="rId1"/>
            </p:custDataLst>
          </p:nvPr>
        </p:nvSpPr>
        <p:spPr>
          <a:xfrm>
            <a:off x="1405484" y="129805"/>
            <a:ext cx="2875804" cy="583565"/>
          </a:xfrm>
          <a:prstGeom prst="rect">
            <a:avLst/>
          </a:prstGeom>
          <a:noFill/>
        </p:spPr>
        <p:txBody>
          <a:bodyPr wrap="square" rtlCol="0">
            <a:spAutoFit/>
          </a:bodyPr>
          <a:p>
            <a:r>
              <a:rPr lang="zh-CN" altLang="en-US" sz="3200">
                <a:solidFill>
                  <a:srgbClr val="637CC8"/>
                </a:solidFill>
              </a:rPr>
              <a:t>安全性</a:t>
            </a:r>
            <a:r>
              <a:rPr lang="zh-CN" altLang="en-US" sz="3200">
                <a:solidFill>
                  <a:srgbClr val="637CC8"/>
                </a:solidFill>
                <a:sym typeface="+mn-ea"/>
              </a:rPr>
              <a:t>（</a:t>
            </a:r>
            <a:r>
              <a:rPr lang="en-US" altLang="zh-CN" sz="3200">
                <a:solidFill>
                  <a:srgbClr val="637CC8"/>
                </a:solidFill>
                <a:sym typeface="+mn-ea"/>
              </a:rPr>
              <a:t>1/2</a:t>
            </a:r>
            <a:r>
              <a:rPr lang="zh-CN" altLang="en-US" sz="3200">
                <a:solidFill>
                  <a:srgbClr val="637CC8"/>
                </a:solidFill>
                <a:sym typeface="+mn-ea"/>
              </a:rPr>
              <a:t>）</a:t>
            </a:r>
            <a:endParaRPr lang="zh-CN" altLang="en-US" sz="3200">
              <a:solidFill>
                <a:srgbClr val="637CC8"/>
              </a:solidFill>
            </a:endParaRPr>
          </a:p>
        </p:txBody>
      </p:sp>
      <p:sp>
        <p:nvSpPr>
          <p:cNvPr id="18" name="任意多边形: 形状 17"/>
          <p:cNvSpPr/>
          <p:nvPr>
            <p:custDataLst>
              <p:tags r:id="rId2"/>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object 2"/>
          <p:cNvSpPr/>
          <p:nvPr>
            <p:custDataLst>
              <p:tags r:id="rId3"/>
            </p:custDataLst>
          </p:nvPr>
        </p:nvSpPr>
        <p:spPr>
          <a:xfrm>
            <a:off x="333375" y="199390"/>
            <a:ext cx="586740" cy="407035"/>
          </a:xfrm>
          <a:prstGeom prst="rect">
            <a:avLst/>
          </a:prstGeom>
          <a:blipFill>
            <a:blip r:embed="rId4" cstate="print"/>
            <a:stretch>
              <a:fillRect/>
            </a:stretch>
          </a:blipFill>
        </p:spPr>
        <p:txBody>
          <a:bodyPr wrap="square" lIns="0" tIns="0" rIns="0" bIns="0" rtlCol="0"/>
          <a:p/>
        </p:txBody>
      </p:sp>
      <p:sp>
        <p:nvSpPr>
          <p:cNvPr id="100" name="文本框 99"/>
          <p:cNvSpPr txBox="1"/>
          <p:nvPr/>
        </p:nvSpPr>
        <p:spPr>
          <a:xfrm>
            <a:off x="6166485" y="2105025"/>
            <a:ext cx="5405120" cy="4605020"/>
          </a:xfrm>
          <a:prstGeom prst="rect">
            <a:avLst/>
          </a:prstGeom>
          <a:noFill/>
          <a:ln w="9525">
            <a:solidFill>
              <a:schemeClr val="accent1"/>
            </a:solidFill>
          </a:ln>
        </p:spPr>
        <p:txBody>
          <a:bodyPr wrap="square">
            <a:noAutofit/>
          </a:bodyPr>
          <a:p>
            <a:pPr algn="l" fontAlgn="auto">
              <a:lnSpc>
                <a:spcPct val="150000"/>
              </a:lnSpc>
              <a:buClrTx/>
              <a:buSzTx/>
              <a:buNone/>
            </a:pPr>
            <a:r>
              <a:rPr lang="zh-CN" b="1">
                <a:solidFill>
                  <a:srgbClr val="000000"/>
                </a:solidFill>
                <a:cs typeface="仿宋_GB2312" charset="0"/>
              </a:rPr>
              <a:t>【</a:t>
            </a:r>
            <a:r>
              <a:rPr lang="zh-CN" sz="1400" b="1">
                <a:solidFill>
                  <a:srgbClr val="000000"/>
                </a:solidFill>
                <a:cs typeface="仿宋_GB2312" charset="0"/>
              </a:rPr>
              <a:t>注意事项】</a:t>
            </a:r>
            <a:endParaRPr lang="en-US" sz="1400" b="0">
              <a:latin typeface="宋体" panose="02010600030101010101" pitchFamily="2" charset="-122"/>
            </a:endParaRPr>
          </a:p>
          <a:p>
            <a:pPr algn="l" fontAlgn="auto">
              <a:lnSpc>
                <a:spcPct val="150000"/>
              </a:lnSpc>
              <a:buClrTx/>
              <a:buSzTx/>
              <a:buNone/>
            </a:pPr>
            <a:r>
              <a:rPr lang="zh-CN" sz="1400" b="0" dirty="0">
                <a:latin typeface="微软雅黑" panose="020B0503020204020204" pitchFamily="34" charset="-122"/>
                <a:ea typeface="微软雅黑" panose="020B0503020204020204" pitchFamily="34" charset="-122"/>
                <a:cs typeface="微软雅黑" panose="020B0503020204020204" pitchFamily="34" charset="-122"/>
              </a:rPr>
              <a:t>1.本品不良反应包括过敏性休克，应在有抢救条件的医疗机构使用，用药后出现过敏反应或其他严重不良反应应立即停药并及时救治。2.有出血倾向患者慎用。</a:t>
            </a:r>
            <a:endParaRPr lang="zh-CN" sz="1400" b="0" dirty="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buClrTx/>
              <a:buSzTx/>
              <a:buNone/>
            </a:pPr>
            <a:r>
              <a:rPr lang="zh-CN" sz="1400" b="0" dirty="0">
                <a:latin typeface="微软雅黑" panose="020B0503020204020204" pitchFamily="34" charset="-122"/>
                <a:ea typeface="微软雅黑" panose="020B0503020204020204" pitchFamily="34" charset="-122"/>
                <a:cs typeface="微软雅黑" panose="020B0503020204020204" pitchFamily="34" charset="-122"/>
              </a:rPr>
              <a:t>3.严格按照药品说明书规定的适应症使用，禁止超适应症用药。</a:t>
            </a:r>
            <a:endParaRPr lang="zh-CN" sz="1400" b="0" dirty="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buClrTx/>
              <a:buSzTx/>
              <a:buNone/>
            </a:pPr>
            <a:r>
              <a:rPr lang="zh-CN" sz="1400" b="0" dirty="0">
                <a:latin typeface="微软雅黑" panose="020B0503020204020204" pitchFamily="34" charset="-122"/>
                <a:ea typeface="微软雅黑" panose="020B0503020204020204" pitchFamily="34" charset="-122"/>
                <a:cs typeface="微软雅黑" panose="020B0503020204020204" pitchFamily="34" charset="-122"/>
              </a:rPr>
              <a:t>4</a:t>
            </a:r>
            <a:r>
              <a:rPr lang="en-US" altLang="zh-CN" sz="1400" b="0" dirty="0">
                <a:latin typeface="微软雅黑" panose="020B0503020204020204" pitchFamily="34" charset="-122"/>
                <a:ea typeface="微软雅黑" panose="020B0503020204020204" pitchFamily="34" charset="-122"/>
                <a:cs typeface="微软雅黑" panose="020B0503020204020204" pitchFamily="34" charset="-122"/>
              </a:rPr>
              <a:t>.</a:t>
            </a:r>
            <a:r>
              <a:rPr lang="zh-CN" sz="1400" b="0" dirty="0">
                <a:latin typeface="微软雅黑" panose="020B0503020204020204" pitchFamily="34" charset="-122"/>
                <a:ea typeface="微软雅黑" panose="020B0503020204020204" pitchFamily="34" charset="-122"/>
                <a:cs typeface="微软雅黑" panose="020B0503020204020204" pitchFamily="34" charset="-122"/>
              </a:rPr>
              <a:t>严格掌握用法用量及疗程。按照药品说明书推荐剂量、疗程使用药品。不超剂量和长期连续用药。</a:t>
            </a:r>
            <a:endParaRPr lang="zh-CN" sz="1400" b="0" dirty="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buClrTx/>
              <a:buSzTx/>
              <a:buNone/>
            </a:pPr>
            <a:r>
              <a:rPr lang="zh-CN" sz="1400" b="0" dirty="0">
                <a:latin typeface="微软雅黑" panose="020B0503020204020204" pitchFamily="34" charset="-122"/>
                <a:ea typeface="微软雅黑" panose="020B0503020204020204" pitchFamily="34" charset="-122"/>
                <a:cs typeface="微软雅黑" panose="020B0503020204020204" pitchFamily="34" charset="-122"/>
              </a:rPr>
              <a:t>5</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b="0" dirty="0">
                <a:latin typeface="微软雅黑" panose="020B0503020204020204" pitchFamily="34" charset="-122"/>
                <a:ea typeface="微软雅黑" panose="020B0503020204020204" pitchFamily="34" charset="-122"/>
                <a:cs typeface="微软雅黑" panose="020B0503020204020204" pitchFamily="34" charset="-122"/>
              </a:rPr>
              <a:t>用药前应仔细询问患者用药史和过敏史，对过敏体质者慎用。</a:t>
            </a:r>
            <a:endParaRPr lang="zh-CN" sz="1400" b="0" dirty="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buClrTx/>
              <a:buSzTx/>
              <a:buNone/>
            </a:pPr>
            <a:r>
              <a:rPr lang="zh-CN" sz="1400" b="0" dirty="0">
                <a:latin typeface="微软雅黑" panose="020B0503020204020204" pitchFamily="34" charset="-122"/>
                <a:ea typeface="微软雅黑" panose="020B0503020204020204" pitchFamily="34" charset="-122"/>
                <a:cs typeface="微软雅黑" panose="020B0503020204020204" pitchFamily="34" charset="-122"/>
              </a:rPr>
              <a:t>6</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b="0" dirty="0">
                <a:latin typeface="微软雅黑" panose="020B0503020204020204" pitchFamily="34" charset="-122"/>
                <a:ea typeface="微软雅黑" panose="020B0503020204020204" pitchFamily="34" charset="-122"/>
                <a:cs typeface="微软雅黑" panose="020B0503020204020204" pitchFamily="34" charset="-122"/>
              </a:rPr>
              <a:t>用药前应认真检查药品以及配置后的滴注液，发现药液出现浑浊、沉淀、变色、结晶等药物性状改变以及瓶身细微破裂者，均不得使用。</a:t>
            </a:r>
            <a:endParaRPr lang="zh-CN" sz="1400" b="0"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1400" b="1">
                <a:latin typeface="宋体" panose="02010600030101010101" pitchFamily="2" charset="-122"/>
                <a:cs typeface="仿宋_GB2312" charset="0"/>
              </a:rPr>
              <a:t>.....</a:t>
            </a:r>
            <a:endParaRPr lang="en-US" altLang="zh-CN" sz="1400" b="1">
              <a:latin typeface="宋体" panose="02010600030101010101" pitchFamily="2" charset="-122"/>
              <a:cs typeface="仿宋_GB2312" charset="0"/>
            </a:endParaRPr>
          </a:p>
          <a:p>
            <a:pPr indent="0" fontAlgn="auto">
              <a:lnSpc>
                <a:spcPct val="150000"/>
              </a:lnSpc>
            </a:pPr>
            <a:r>
              <a:rPr lang="zh-CN" altLang="en-US" sz="1400" b="1">
                <a:latin typeface="宋体" panose="02010600030101010101" pitchFamily="2" charset="-122"/>
                <a:cs typeface="仿宋_GB2312" charset="0"/>
              </a:rPr>
              <a:t>其他注意事项内容</a:t>
            </a:r>
            <a:r>
              <a:rPr lang="en-US" altLang="zh-CN" sz="1400" b="1">
                <a:latin typeface="宋体" panose="02010600030101010101" pitchFamily="2" charset="-122"/>
                <a:cs typeface="仿宋_GB2312" charset="0"/>
              </a:rPr>
              <a:t> </a:t>
            </a:r>
            <a:r>
              <a:rPr lang="zh-CN" altLang="en-US" sz="1400" b="1">
                <a:latin typeface="宋体" panose="02010600030101010101" pitchFamily="2" charset="-122"/>
                <a:cs typeface="仿宋_GB2312" charset="0"/>
              </a:rPr>
              <a:t>详见产品说明书</a:t>
            </a:r>
            <a:endParaRPr lang="zh-CN" altLang="en-US" sz="1400" b="1">
              <a:latin typeface="宋体" panose="02010600030101010101" pitchFamily="2" charset="-122"/>
              <a:cs typeface="仿宋_GB2312" charset="0"/>
            </a:endParaRPr>
          </a:p>
          <a:p>
            <a:pPr indent="0" fontAlgn="auto">
              <a:lnSpc>
                <a:spcPct val="150000"/>
              </a:lnSpc>
            </a:pPr>
            <a:endParaRPr lang="zh-CN" altLang="en-US" sz="1400" b="1">
              <a:latin typeface="宋体" panose="02010600030101010101" pitchFamily="2" charset="-122"/>
              <a:cs typeface="仿宋_GB231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 y="616406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598951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91820" y="863600"/>
            <a:ext cx="10602595" cy="3907790"/>
          </a:xfrm>
          <a:prstGeom prst="rect">
            <a:avLst/>
          </a:prstGeom>
          <a:noFill/>
        </p:spPr>
        <p:txBody>
          <a:bodyPr wrap="square" rtlCol="0" anchor="t">
            <a:spAutoFit/>
          </a:bodyPr>
          <a:lstStyle/>
          <a:p>
            <a:pPr fontAlgn="auto">
              <a:lnSpc>
                <a:spcPct val="150000"/>
              </a:lnSpc>
              <a:spcBef>
                <a:spcPts val="1200"/>
              </a:spcBef>
              <a:buClrTx/>
              <a:buSzTx/>
              <a:buNone/>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上市后临床安全性集中监测</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研究结果</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buClrTx/>
              <a:buSzTx/>
              <a:buNone/>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“谷红注射液上市后临床安全性集中监测”</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真实世界研究</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共</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监测30000例样本</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，46例患者发生60例次不良反应，</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不良反应发生率1.53‰（46/30000），</a:t>
            </a:r>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整体不良反应发生率为</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不常见级别。</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spcBef>
                <a:spcPts val="1200"/>
              </a:spcBef>
              <a:buClrTx/>
              <a:buSzTx/>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发生的46例不良反应，以轻度不良反应报告为主（36例），占所有不良反应的78.26%，中度不良反应7例，占所有不良反应的15.22%，严重不良反应报告3例。发生不良发应的46例病例中，</a:t>
            </a: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经治疗或停药后出现了三种结局，分别是：治愈23例（50.00%），好转22例（47.83%），治疗中1例（2.17%）。多数不良反应5小时内可缓解（28例，60.87%），34.78%的病例（16例）需要≥24小时转归时间才可转归。</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分析得到，有禁忌症者和过敏史者使用谷红注射液发生不良反应概率是无禁忌症者和无过敏史的9.37倍和3.42倍。</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spcBef>
                <a:spcPts val="1200"/>
              </a:spcBef>
              <a:buClrTx/>
              <a:buSzTx/>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药品上市后，各国家或地区药监部门</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年内未发布任何安全性警告、黑框警告、撤市信息。</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1"/>
            </p:custDataLst>
          </p:nvPr>
        </p:nvSpPr>
        <p:spPr>
          <a:xfrm>
            <a:off x="1405484" y="129805"/>
            <a:ext cx="2875804" cy="583565"/>
          </a:xfrm>
          <a:prstGeom prst="rect">
            <a:avLst/>
          </a:prstGeom>
          <a:noFill/>
        </p:spPr>
        <p:txBody>
          <a:bodyPr wrap="square" rtlCol="0">
            <a:spAutoFit/>
          </a:bodyPr>
          <a:p>
            <a:r>
              <a:rPr lang="zh-CN" altLang="en-US" sz="3200">
                <a:solidFill>
                  <a:srgbClr val="637CC8"/>
                </a:solidFill>
              </a:rPr>
              <a:t>安全性（</a:t>
            </a:r>
            <a:r>
              <a:rPr lang="en-US" altLang="zh-CN" sz="3200">
                <a:solidFill>
                  <a:srgbClr val="637CC8"/>
                </a:solidFill>
              </a:rPr>
              <a:t>2/2</a:t>
            </a:r>
            <a:r>
              <a:rPr lang="zh-CN" altLang="en-US" sz="3200">
                <a:solidFill>
                  <a:srgbClr val="637CC8"/>
                </a:solidFill>
              </a:rPr>
              <a:t>）</a:t>
            </a:r>
            <a:endParaRPr lang="zh-CN" altLang="en-US" sz="3200">
              <a:solidFill>
                <a:srgbClr val="637CC8"/>
              </a:solidFill>
            </a:endParaRPr>
          </a:p>
        </p:txBody>
      </p:sp>
      <p:sp>
        <p:nvSpPr>
          <p:cNvPr id="18" name="任意多边形: 形状 17"/>
          <p:cNvSpPr/>
          <p:nvPr>
            <p:custDataLst>
              <p:tags r:id="rId2"/>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object 2"/>
          <p:cNvSpPr/>
          <p:nvPr>
            <p:custDataLst>
              <p:tags r:id="rId3"/>
            </p:custDataLst>
          </p:nvPr>
        </p:nvSpPr>
        <p:spPr>
          <a:xfrm>
            <a:off x="333375" y="199390"/>
            <a:ext cx="586740" cy="407035"/>
          </a:xfrm>
          <a:prstGeom prst="rect">
            <a:avLst/>
          </a:prstGeom>
          <a:blipFill>
            <a:blip r:embed="rId4" cstate="print"/>
            <a:stretch>
              <a:fillRect/>
            </a:stretch>
          </a:blipFill>
        </p:spPr>
        <p:txBody>
          <a:bodyPr wrap="square" lIns="0" tIns="0" rIns="0" bIns="0" rtlCol="0"/>
          <a:p/>
        </p:txBody>
      </p:sp>
      <p:pic>
        <p:nvPicPr>
          <p:cNvPr id="5" name="图片 4" descr="步长制药LOGO"/>
          <p:cNvPicPr>
            <a:picLocks noChangeAspect="1"/>
          </p:cNvPicPr>
          <p:nvPr>
            <p:custDataLst>
              <p:tags r:id="rId5"/>
            </p:custDataLst>
          </p:nvPr>
        </p:nvPicPr>
        <p:blipFill>
          <a:blip r:embed="rId6"/>
          <a:stretch>
            <a:fillRect/>
          </a:stretch>
        </p:blipFill>
        <p:spPr>
          <a:xfrm>
            <a:off x="9405620" y="6068060"/>
            <a:ext cx="2599055" cy="6191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 y="616406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598951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560070" y="906780"/>
            <a:ext cx="11042650" cy="5563235"/>
          </a:xfrm>
          <a:prstGeom prst="rect">
            <a:avLst/>
          </a:prstGeom>
          <a:noFill/>
          <a:ln w="12700" cmpd="sng">
            <a:noFill/>
            <a:prstDash val="solid"/>
          </a:ln>
        </p:spPr>
        <p:txBody>
          <a:bodyPr wrap="square" rtlCol="0">
            <a:noAutofit/>
          </a:bodyPr>
          <a:lstStyle/>
          <a:p>
            <a:pPr>
              <a:lnSpc>
                <a:spcPct val="150000"/>
              </a:lnSpc>
            </a:pPr>
            <a:r>
              <a:rPr lang="en-US" altLang="zh-CN" sz="1600">
                <a:latin typeface="微软雅黑" panose="020B0503020204020204" pitchFamily="34" charset="-122"/>
                <a:ea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sym typeface="+mn-ea"/>
              </a:rPr>
              <a:t>在治疗脑卒中方面</a:t>
            </a:r>
            <a:endParaRPr lang="zh-CN" altLang="en-US" sz="1600">
              <a:latin typeface="微软雅黑" panose="020B0503020204020204" pitchFamily="34" charset="-122"/>
              <a:ea typeface="微软雅黑" panose="020B0503020204020204" pitchFamily="34" charset="-122"/>
            </a:endParaRPr>
          </a:p>
          <a:p>
            <a:pPr fontAlgn="auto">
              <a:lnSpc>
                <a:spcPct val="150000"/>
              </a:lnSpc>
              <a:spcBef>
                <a:spcPts val="600"/>
              </a:spcBef>
            </a:pPr>
            <a:r>
              <a:rPr lang="en-US" altLang="zh-CN" sz="1400">
                <a:latin typeface="微软雅黑" panose="020B0503020204020204" pitchFamily="34" charset="-122"/>
                <a:ea typeface="微软雅黑" panose="020B0503020204020204" pitchFamily="34" charset="-122"/>
                <a:sym typeface="+mn-ea"/>
              </a:rPr>
              <a:t>1.1 </a:t>
            </a:r>
            <a:r>
              <a:rPr lang="zh-CN" altLang="en-US" sz="1400">
                <a:latin typeface="微软雅黑" panose="020B0503020204020204" pitchFamily="34" charset="-122"/>
                <a:ea typeface="微软雅黑" panose="020B0503020204020204" pitchFamily="34" charset="-122"/>
                <a:sym typeface="+mn-ea"/>
              </a:rPr>
              <a:t>一项</a:t>
            </a:r>
            <a:r>
              <a:rPr lang="en-US" altLang="zh-CN" sz="1400" b="1">
                <a:solidFill>
                  <a:srgbClr val="FF0000"/>
                </a:solidFill>
                <a:latin typeface="微软雅黑" panose="020B0503020204020204" pitchFamily="34" charset="-122"/>
                <a:ea typeface="微软雅黑" panose="020B0503020204020204" pitchFamily="34" charset="-122"/>
                <a:sym typeface="+mn-ea"/>
              </a:rPr>
              <a:t>浙江省重点科技创新团队项目“谷红注射液治疗急性脑梗死总有效率和安全性的meta分析</a:t>
            </a:r>
            <a:r>
              <a:rPr lang="en-US" altLang="zh-CN" sz="1400">
                <a:latin typeface="微软雅黑" panose="020B0503020204020204" pitchFamily="34" charset="-122"/>
                <a:ea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sym typeface="+mn-ea"/>
              </a:rPr>
              <a:t>研究</a:t>
            </a:r>
            <a:r>
              <a:rPr lang="en-US" altLang="zh-CN" sz="1400">
                <a:latin typeface="微软雅黑" panose="020B0503020204020204" pitchFamily="34" charset="-122"/>
                <a:ea typeface="微软雅黑" panose="020B0503020204020204" pitchFamily="34" charset="-122"/>
                <a:sym typeface="+mn-ea"/>
              </a:rPr>
              <a:t>中，</a:t>
            </a:r>
            <a:r>
              <a:rPr lang="en-US" altLang="zh-CN" sz="1400">
                <a:solidFill>
                  <a:srgbClr val="FF0000"/>
                </a:solidFill>
                <a:latin typeface="微软雅黑" panose="020B0503020204020204" pitchFamily="34" charset="-122"/>
                <a:ea typeface="微软雅黑" panose="020B0503020204020204" pitchFamily="34" charset="-122"/>
                <a:sym typeface="+mn-ea"/>
              </a:rPr>
              <a:t>纳入9个RCTs</a:t>
            </a:r>
            <a:r>
              <a:rPr lang="en-US" altLang="zh-CN" sz="1400">
                <a:latin typeface="微软雅黑" panose="020B0503020204020204" pitchFamily="34" charset="-122"/>
                <a:ea typeface="微软雅黑" panose="020B0503020204020204" pitchFamily="34" charset="-122"/>
                <a:sym typeface="+mn-ea"/>
              </a:rPr>
              <a:t>，共涉及1498例患者纳入本Meta分析，其中治疗组785例，对照组713例。结果表明，</a:t>
            </a:r>
            <a:r>
              <a:rPr lang="en-US" altLang="zh-CN" sz="1400" b="1">
                <a:latin typeface="微软雅黑" panose="020B0503020204020204" pitchFamily="34" charset="-122"/>
                <a:ea typeface="微软雅黑" panose="020B0503020204020204" pitchFamily="34" charset="-122"/>
                <a:sym typeface="+mn-ea"/>
              </a:rPr>
              <a:t>谷红注射液</a:t>
            </a:r>
            <a:r>
              <a:rPr lang="en-US" altLang="zh-CN" sz="1400" b="1">
                <a:solidFill>
                  <a:srgbClr val="FF0000"/>
                </a:solidFill>
                <a:latin typeface="微软雅黑" panose="020B0503020204020204" pitchFamily="34" charset="-122"/>
                <a:ea typeface="微软雅黑" panose="020B0503020204020204" pitchFamily="34" charset="-122"/>
                <a:sym typeface="+mn-ea"/>
              </a:rPr>
              <a:t>治疗急性</a:t>
            </a:r>
            <a:r>
              <a:rPr lang="zh-CN" altLang="en-US" sz="1400" b="1">
                <a:solidFill>
                  <a:srgbClr val="FF0000"/>
                </a:solidFill>
                <a:latin typeface="微软雅黑" panose="020B0503020204020204" pitchFamily="34" charset="-122"/>
                <a:ea typeface="微软雅黑" panose="020B0503020204020204" pitchFamily="34" charset="-122"/>
                <a:sym typeface="+mn-ea"/>
              </a:rPr>
              <a:t>脑</a:t>
            </a:r>
            <a:r>
              <a:rPr lang="en-US" altLang="zh-CN" sz="1400" b="1">
                <a:solidFill>
                  <a:srgbClr val="FF0000"/>
                </a:solidFill>
                <a:latin typeface="微软雅黑" panose="020B0503020204020204" pitchFamily="34" charset="-122"/>
                <a:ea typeface="微软雅黑" panose="020B0503020204020204" pitchFamily="34" charset="-122"/>
                <a:sym typeface="+mn-ea"/>
              </a:rPr>
              <a:t>梗死</a:t>
            </a:r>
            <a:r>
              <a:rPr lang="zh-CN" altLang="en-US" sz="1400" b="1">
                <a:solidFill>
                  <a:srgbClr val="FF0000"/>
                </a:solidFill>
                <a:latin typeface="微软雅黑" panose="020B0503020204020204" pitchFamily="34" charset="-122"/>
                <a:ea typeface="微软雅黑" panose="020B0503020204020204" pitchFamily="34" charset="-122"/>
                <a:sym typeface="+mn-ea"/>
              </a:rPr>
              <a:t>的</a:t>
            </a:r>
            <a:r>
              <a:rPr lang="en-US" altLang="zh-CN" sz="1400" b="1">
                <a:solidFill>
                  <a:srgbClr val="FF0000"/>
                </a:solidFill>
                <a:latin typeface="微软雅黑" panose="020B0503020204020204" pitchFamily="34" charset="-122"/>
                <a:ea typeface="微软雅黑" panose="020B0503020204020204" pitchFamily="34" charset="-122"/>
                <a:sym typeface="+mn-ea"/>
              </a:rPr>
              <a:t>总有效率</a:t>
            </a:r>
            <a:r>
              <a:rPr lang="zh-CN" altLang="en-US" sz="1400" b="1">
                <a:solidFill>
                  <a:srgbClr val="FF0000"/>
                </a:solidFill>
                <a:latin typeface="微软雅黑" panose="020B0503020204020204" pitchFamily="34" charset="-122"/>
                <a:ea typeface="微软雅黑" panose="020B0503020204020204" pitchFamily="34" charset="-122"/>
                <a:sym typeface="+mn-ea"/>
              </a:rPr>
              <a:t>和</a:t>
            </a:r>
            <a:r>
              <a:rPr lang="en-US" altLang="zh-CN" sz="1400" b="1">
                <a:solidFill>
                  <a:srgbClr val="FF0000"/>
                </a:solidFill>
                <a:latin typeface="微软雅黑" panose="020B0503020204020204" pitchFamily="34" charset="-122"/>
                <a:ea typeface="微软雅黑" panose="020B0503020204020204" pitchFamily="34" charset="-122"/>
                <a:sym typeface="+mn-ea"/>
              </a:rPr>
              <a:t>神经功能缺损评分值与对照组比较具有</a:t>
            </a:r>
            <a:r>
              <a:rPr lang="zh-CN" altLang="en-US" sz="1400" b="1">
                <a:solidFill>
                  <a:srgbClr val="FF0000"/>
                </a:solidFill>
                <a:latin typeface="微软雅黑" panose="020B0503020204020204" pitchFamily="34" charset="-122"/>
                <a:ea typeface="微软雅黑" panose="020B0503020204020204" pitchFamily="34" charset="-122"/>
                <a:sym typeface="+mn-ea"/>
              </a:rPr>
              <a:t>显著差异，</a:t>
            </a:r>
            <a:r>
              <a:rPr lang="en-US" altLang="zh-CN" sz="1400" b="1">
                <a:solidFill>
                  <a:srgbClr val="FF0000"/>
                </a:solidFill>
                <a:latin typeface="微软雅黑" panose="020B0503020204020204" pitchFamily="34" charset="-122"/>
                <a:ea typeface="微软雅黑" panose="020B0503020204020204" pitchFamily="34" charset="-122"/>
                <a:sym typeface="+mn-ea"/>
              </a:rPr>
              <a:t>不良反应极少发生，表现轻微，使用相对安全。</a:t>
            </a:r>
            <a:endParaRPr lang="en-US" altLang="zh-CN" sz="1400" b="1">
              <a:solidFill>
                <a:srgbClr val="FF0000"/>
              </a:solidFill>
              <a:latin typeface="微软雅黑" panose="020B0503020204020204" pitchFamily="34" charset="-122"/>
              <a:ea typeface="微软雅黑" panose="020B0503020204020204" pitchFamily="34" charset="-122"/>
              <a:sym typeface="+mn-ea"/>
            </a:endParaRPr>
          </a:p>
          <a:p>
            <a:pPr indent="0" fontAlgn="auto">
              <a:lnSpc>
                <a:spcPct val="150000"/>
              </a:lnSpc>
              <a:spcBef>
                <a:spcPts val="1200"/>
              </a:spcBef>
            </a:pPr>
            <a:r>
              <a:rPr lang="en-US" altLang="zh-CN" sz="1400">
                <a:latin typeface="微软雅黑" panose="020B0503020204020204" pitchFamily="34" charset="-122"/>
                <a:ea typeface="微软雅黑" panose="020B0503020204020204" pitchFamily="34" charset="-122"/>
              </a:rPr>
              <a:t>1.2 一项有6家临床分中心参与共纳入</a:t>
            </a:r>
            <a:r>
              <a:rPr lang="en-US" altLang="zh-CN" sz="1400" b="1">
                <a:solidFill>
                  <a:srgbClr val="FF0000"/>
                </a:solidFill>
                <a:latin typeface="微软雅黑" panose="020B0503020204020204" pitchFamily="34" charset="-122"/>
                <a:ea typeface="微软雅黑" panose="020B0503020204020204" pitchFamily="34" charset="-122"/>
              </a:rPr>
              <a:t>399例缺血性脑卒中患者的临床多中心回顾性研究，</a:t>
            </a:r>
            <a:r>
              <a:rPr lang="zh-CN" altLang="en-US" sz="1400" b="1">
                <a:solidFill>
                  <a:srgbClr val="FF0000"/>
                </a:solidFill>
                <a:latin typeface="微软雅黑" panose="020B0503020204020204" pitchFamily="34" charset="-122"/>
                <a:ea typeface="微软雅黑" panose="020B0503020204020204" pitchFamily="34" charset="-122"/>
              </a:rPr>
              <a:t>以</a:t>
            </a:r>
            <a:r>
              <a:rPr lang="en-US" altLang="zh-CN" sz="1400" b="1">
                <a:solidFill>
                  <a:srgbClr val="FF0000"/>
                </a:solidFill>
                <a:latin typeface="微软雅黑" panose="020B0503020204020204" pitchFamily="34" charset="-122"/>
                <a:ea typeface="微软雅黑" panose="020B0503020204020204" pitchFamily="34" charset="-122"/>
              </a:rPr>
              <a:t>丁苯酞氯化钠注射液为阳性对照组</a:t>
            </a:r>
            <a:r>
              <a:rPr lang="en-US" altLang="zh-CN" sz="1400">
                <a:latin typeface="微软雅黑" panose="020B0503020204020204" pitchFamily="34" charset="-122"/>
                <a:ea typeface="微软雅黑" panose="020B0503020204020204" pitchFamily="34" charset="-122"/>
              </a:rPr>
              <a:t>，比较治疗前后NIHSS评分变化，结果显示：访视1（第7±2天）、访视2（第14±2天）、访视3（第21±3天）试验组显效率分别为64.64%，74.7%，66.7%；对照组分别为48.26%，45.4%，22.2%，</a:t>
            </a:r>
            <a:r>
              <a:rPr lang="en-US" altLang="zh-CN" sz="1400" b="1">
                <a:latin typeface="微软雅黑" panose="020B0503020204020204" pitchFamily="34" charset="-122"/>
                <a:ea typeface="微软雅黑" panose="020B0503020204020204" pitchFamily="34" charset="-122"/>
              </a:rPr>
              <a:t>3次访视的试验组显效率均高于对照组，且差异都具有统计学意义（P&lt;0.05）。</a:t>
            </a:r>
            <a:r>
              <a:rPr lang="en-US" altLang="zh-CN" sz="1400">
                <a:latin typeface="微软雅黑" panose="020B0503020204020204" pitchFamily="34" charset="-122"/>
                <a:ea typeface="微软雅黑" panose="020B0503020204020204" pitchFamily="34" charset="-122"/>
              </a:rPr>
              <a:t> 访视1、访视2、访视3试验组总有效率分别为98.48%，100%，100%；对照组分别为 99.01%，98.59%，88.89%。</a:t>
            </a:r>
            <a:r>
              <a:rPr lang="en-US" altLang="zh-CN" sz="1400">
                <a:latin typeface="微软雅黑" panose="020B0503020204020204" pitchFamily="34" charset="-122"/>
                <a:ea typeface="微软雅黑" panose="020B0503020204020204" pitchFamily="34" charset="-122"/>
                <a:sym typeface="+mn-ea"/>
              </a:rPr>
              <a:t>3次访视的试验组</a:t>
            </a:r>
            <a:r>
              <a:rPr lang="zh-CN" altLang="en-US" sz="1400">
                <a:latin typeface="微软雅黑" panose="020B0503020204020204" pitchFamily="34" charset="-122"/>
                <a:ea typeface="微软雅黑" panose="020B0503020204020204" pitchFamily="34" charset="-122"/>
                <a:sym typeface="+mn-ea"/>
              </a:rPr>
              <a:t>总有</a:t>
            </a:r>
            <a:r>
              <a:rPr lang="en-US" altLang="zh-CN" sz="1400">
                <a:latin typeface="微软雅黑" panose="020B0503020204020204" pitchFamily="34" charset="-122"/>
                <a:ea typeface="微软雅黑" panose="020B0503020204020204" pitchFamily="34" charset="-122"/>
                <a:sym typeface="+mn-ea"/>
              </a:rPr>
              <a:t>效率均高于对照组，</a:t>
            </a:r>
            <a:r>
              <a:rPr lang="en-US" altLang="zh-CN" sz="1400">
                <a:latin typeface="微软雅黑" panose="020B0503020204020204" pitchFamily="34" charset="-122"/>
                <a:ea typeface="微软雅黑" panose="020B0503020204020204" pitchFamily="34" charset="-122"/>
              </a:rPr>
              <a:t>但差异不具有统计学意义。 结论：</a:t>
            </a:r>
            <a:r>
              <a:rPr lang="en-US" altLang="zh-CN" sz="1400" b="1">
                <a:solidFill>
                  <a:srgbClr val="FF0000"/>
                </a:solidFill>
                <a:latin typeface="微软雅黑" panose="020B0503020204020204" pitchFamily="34" charset="-122"/>
                <a:ea typeface="微软雅黑" panose="020B0503020204020204" pitchFamily="34" charset="-122"/>
              </a:rPr>
              <a:t>谷红注射液干预缺血性脑卒中是</a:t>
            </a:r>
            <a:r>
              <a:rPr lang="zh-CN" altLang="en-US" sz="1400" b="1">
                <a:solidFill>
                  <a:srgbClr val="FF0000"/>
                </a:solidFill>
                <a:latin typeface="微软雅黑" panose="020B0503020204020204" pitchFamily="34" charset="-122"/>
                <a:ea typeface="微软雅黑" panose="020B0503020204020204" pitchFamily="34" charset="-122"/>
              </a:rPr>
              <a:t>安全</a:t>
            </a:r>
            <a:r>
              <a:rPr lang="en-US" altLang="zh-CN" sz="1400" b="1">
                <a:solidFill>
                  <a:srgbClr val="FF0000"/>
                </a:solidFill>
                <a:latin typeface="微软雅黑" panose="020B0503020204020204" pitchFamily="34" charset="-122"/>
                <a:ea typeface="微软雅黑" panose="020B0503020204020204" pitchFamily="34" charset="-122"/>
              </a:rPr>
              <a:t>有效的。</a:t>
            </a:r>
            <a:endParaRPr lang="en-US" altLang="zh-CN" sz="1400" b="1">
              <a:solidFill>
                <a:srgbClr val="FF0000"/>
              </a:solidFill>
              <a:latin typeface="微软雅黑" panose="020B0503020204020204" pitchFamily="34" charset="-122"/>
              <a:ea typeface="微软雅黑" panose="020B0503020204020204" pitchFamily="34" charset="-122"/>
            </a:endParaRPr>
          </a:p>
          <a:p>
            <a:pPr fontAlgn="auto">
              <a:lnSpc>
                <a:spcPct val="150000"/>
              </a:lnSpc>
              <a:spcBef>
                <a:spcPts val="600"/>
              </a:spcBef>
            </a:pPr>
            <a:endParaRPr lang="en-US" altLang="zh-CN" sz="1400" b="1">
              <a:latin typeface="微软雅黑" panose="020B0503020204020204" pitchFamily="34" charset="-122"/>
              <a:ea typeface="微软雅黑" panose="020B0503020204020204" pitchFamily="34" charset="-122"/>
            </a:endParaRPr>
          </a:p>
          <a:p>
            <a:pPr algn="l">
              <a:lnSpc>
                <a:spcPct val="150000"/>
              </a:lnSpc>
              <a:buClrTx/>
              <a:buSzTx/>
              <a:buFontTx/>
            </a:pPr>
            <a:r>
              <a:rPr lang="en-US" altLang="zh-CN" sz="1600">
                <a:latin typeface="微软雅黑" panose="020B0503020204020204" pitchFamily="34" charset="-122"/>
                <a:ea typeface="微软雅黑" panose="020B0503020204020204" pitchFamily="34" charset="-122"/>
                <a:sym typeface="+mn-ea"/>
              </a:rPr>
              <a:t>2、</a:t>
            </a:r>
            <a:r>
              <a:rPr lang="en-US" altLang="zh-CN" sz="1600">
                <a:latin typeface="微软雅黑" panose="020B0503020204020204" pitchFamily="34" charset="-122"/>
                <a:ea typeface="微软雅黑" panose="020B0503020204020204" pitchFamily="34" charset="-122"/>
                <a:sym typeface="+mn-ea"/>
              </a:rPr>
              <a:t>在治疗冠心病方面</a:t>
            </a:r>
            <a:endParaRPr lang="en-US" altLang="zh-CN" sz="1600">
              <a:latin typeface="微软雅黑" panose="020B0503020204020204" pitchFamily="34" charset="-122"/>
              <a:ea typeface="微软雅黑" panose="020B0503020204020204" pitchFamily="34" charset="-122"/>
              <a:sym typeface="+mn-ea"/>
            </a:endParaRPr>
          </a:p>
          <a:p>
            <a:pPr indent="0" fontAlgn="auto">
              <a:lnSpc>
                <a:spcPct val="150000"/>
              </a:lnSpc>
              <a:spcBef>
                <a:spcPts val="600"/>
              </a:spcBef>
            </a:pPr>
            <a:r>
              <a:rPr lang="en-US" altLang="zh-CN" sz="1400">
                <a:latin typeface="微软雅黑" panose="020B0503020204020204" pitchFamily="34" charset="-122"/>
                <a:ea typeface="微软雅黑" panose="020B0503020204020204" pitchFamily="34" charset="-122"/>
                <a:sym typeface="+mn-ea"/>
              </a:rPr>
              <a:t>      </a:t>
            </a:r>
            <a:r>
              <a:rPr lang="zh-CN" altLang="en-US" sz="1400">
                <a:latin typeface="微软雅黑" panose="020B0503020204020204" pitchFamily="34" charset="-122"/>
                <a:ea typeface="微软雅黑" panose="020B0503020204020204" pitchFamily="34" charset="-122"/>
                <a:sym typeface="+mn-ea"/>
              </a:rPr>
              <a:t>谷</a:t>
            </a:r>
            <a:r>
              <a:rPr lang="en-US" altLang="zh-CN" sz="1400">
                <a:latin typeface="微软雅黑" panose="020B0503020204020204" pitchFamily="34" charset="-122"/>
                <a:ea typeface="微软雅黑" panose="020B0503020204020204" pitchFamily="34" charset="-122"/>
                <a:sym typeface="+mn-ea"/>
              </a:rPr>
              <a:t>红注射液治疗不稳定性心绞痛有效性及安全性的随机、双盲、安慰剂平行对照、多中心临床试验</a:t>
            </a:r>
            <a:r>
              <a:rPr lang="zh-CN" altLang="en-US" sz="1400">
                <a:latin typeface="微软雅黑" panose="020B0503020204020204" pitchFamily="34" charset="-122"/>
                <a:ea typeface="微软雅黑" panose="020B0503020204020204" pitchFamily="34" charset="-122"/>
                <a:sym typeface="+mn-ea"/>
              </a:rPr>
              <a:t>对220例随机受试者进行期中分析，其中试验组109例，对照组111例，报告显示：试验组、对照组两组第10天治疗心绞痛的有效率分别为96.00%和83.65%，有统计学意义（P&lt;0.05）。</a:t>
            </a:r>
            <a:r>
              <a:rPr lang="zh-CN" altLang="en-US" sz="1400" b="1">
                <a:latin typeface="微软雅黑" panose="020B0503020204020204" pitchFamily="34" charset="-122"/>
                <a:ea typeface="微软雅黑" panose="020B0503020204020204" pitchFamily="34" charset="-122"/>
                <a:sym typeface="+mn-ea"/>
              </a:rPr>
              <a:t>说明</a:t>
            </a:r>
            <a:r>
              <a:rPr lang="zh-CN" altLang="en-US" sz="1400" b="1">
                <a:solidFill>
                  <a:srgbClr val="FF0000"/>
                </a:solidFill>
                <a:latin typeface="微软雅黑" panose="020B0503020204020204" pitchFamily="34" charset="-122"/>
                <a:ea typeface="微软雅黑" panose="020B0503020204020204" pitchFamily="34" charset="-122"/>
                <a:sym typeface="+mn-ea"/>
              </a:rPr>
              <a:t>谷红注射液治疗</a:t>
            </a:r>
            <a:r>
              <a:rPr lang="en-US" altLang="zh-CN" sz="1400" b="1">
                <a:solidFill>
                  <a:srgbClr val="FF0000"/>
                </a:solidFill>
                <a:latin typeface="微软雅黑" panose="020B0503020204020204" pitchFamily="34" charset="-122"/>
                <a:ea typeface="微软雅黑" panose="020B0503020204020204" pitchFamily="34" charset="-122"/>
                <a:sym typeface="+mn-ea"/>
              </a:rPr>
              <a:t>不稳定性心绞痛</a:t>
            </a:r>
            <a:r>
              <a:rPr lang="zh-CN" altLang="en-US" sz="1400" b="1">
                <a:solidFill>
                  <a:srgbClr val="FF0000"/>
                </a:solidFill>
                <a:latin typeface="微软雅黑" panose="020B0503020204020204" pitchFamily="34" charset="-122"/>
                <a:ea typeface="微软雅黑" panose="020B0503020204020204" pitchFamily="34" charset="-122"/>
                <a:sym typeface="+mn-ea"/>
              </a:rPr>
              <a:t>是有效的</a:t>
            </a:r>
            <a:r>
              <a:rPr lang="zh-CN" altLang="en-US" sz="1400" b="1">
                <a:latin typeface="微软雅黑" panose="020B0503020204020204" pitchFamily="34" charset="-122"/>
                <a:ea typeface="微软雅黑" panose="020B0503020204020204" pitchFamily="34" charset="-122"/>
                <a:sym typeface="+mn-ea"/>
              </a:rPr>
              <a:t>。</a:t>
            </a:r>
            <a:endParaRPr lang="en-US" altLang="zh-CN" sz="1400" b="1">
              <a:latin typeface="微软雅黑" panose="020B0503020204020204" pitchFamily="34" charset="-122"/>
              <a:ea typeface="微软雅黑" panose="020B0503020204020204" pitchFamily="34" charset="-122"/>
            </a:endParaRPr>
          </a:p>
          <a:p>
            <a:pPr fontAlgn="auto">
              <a:lnSpc>
                <a:spcPct val="150000"/>
              </a:lnSpc>
              <a:spcBef>
                <a:spcPts val="600"/>
              </a:spcBef>
            </a:pPr>
            <a:endParaRPr lang="en-US" altLang="zh-CN" sz="1400">
              <a:latin typeface="微软雅黑" panose="020B0503020204020204" pitchFamily="34" charset="-122"/>
              <a:ea typeface="微软雅黑" panose="020B0503020204020204" pitchFamily="34" charset="-122"/>
            </a:endParaRPr>
          </a:p>
        </p:txBody>
      </p:sp>
      <p:sp>
        <p:nvSpPr>
          <p:cNvPr id="3" name="文本框 2"/>
          <p:cNvSpPr txBox="1"/>
          <p:nvPr>
            <p:custDataLst>
              <p:tags r:id="rId1"/>
            </p:custDataLst>
          </p:nvPr>
        </p:nvSpPr>
        <p:spPr>
          <a:xfrm>
            <a:off x="1405484" y="129805"/>
            <a:ext cx="2875804" cy="583565"/>
          </a:xfrm>
          <a:prstGeom prst="rect">
            <a:avLst/>
          </a:prstGeom>
          <a:noFill/>
        </p:spPr>
        <p:txBody>
          <a:bodyPr wrap="square" rtlCol="0">
            <a:spAutoFit/>
          </a:bodyPr>
          <a:p>
            <a:r>
              <a:rPr lang="zh-CN" altLang="en-US" sz="3200">
                <a:solidFill>
                  <a:srgbClr val="637CC8"/>
                </a:solidFill>
              </a:rPr>
              <a:t>有效性（</a:t>
            </a:r>
            <a:r>
              <a:rPr lang="en-US" altLang="zh-CN" sz="3200">
                <a:solidFill>
                  <a:srgbClr val="637CC8"/>
                </a:solidFill>
              </a:rPr>
              <a:t>1/2</a:t>
            </a:r>
            <a:r>
              <a:rPr lang="zh-CN" altLang="en-US" sz="3200">
                <a:solidFill>
                  <a:srgbClr val="637CC8"/>
                </a:solidFill>
              </a:rPr>
              <a:t>）</a:t>
            </a:r>
            <a:endParaRPr lang="zh-CN" altLang="en-US" sz="3200">
              <a:solidFill>
                <a:srgbClr val="637CC8"/>
              </a:solidFill>
            </a:endParaRPr>
          </a:p>
        </p:txBody>
      </p:sp>
      <p:sp>
        <p:nvSpPr>
          <p:cNvPr id="18" name="任意多边形: 形状 17"/>
          <p:cNvSpPr/>
          <p:nvPr>
            <p:custDataLst>
              <p:tags r:id="rId2"/>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 name="object 12"/>
          <p:cNvSpPr/>
          <p:nvPr>
            <p:custDataLst>
              <p:tags r:id="rId3"/>
            </p:custDataLst>
          </p:nvPr>
        </p:nvSpPr>
        <p:spPr>
          <a:xfrm>
            <a:off x="314325" y="190500"/>
            <a:ext cx="585470" cy="387350"/>
          </a:xfrm>
          <a:prstGeom prst="rect">
            <a:avLst/>
          </a:prstGeom>
          <a:blipFill>
            <a:blip r:embed="rId4" cstate="print"/>
            <a:stretch>
              <a:fillRect/>
            </a:stretch>
          </a:blipFill>
        </p:spPr>
        <p:txBody>
          <a:bodyPr wrap="square" lIns="0" tIns="0" rIns="0" bIns="0" rtlCol="0"/>
          <a:p/>
        </p:txBody>
      </p:sp>
      <p:pic>
        <p:nvPicPr>
          <p:cNvPr id="7" name="图片 6" descr="步长制药LOGO"/>
          <p:cNvPicPr>
            <a:picLocks noChangeAspect="1"/>
          </p:cNvPicPr>
          <p:nvPr>
            <p:custDataLst>
              <p:tags r:id="rId5"/>
            </p:custDataLst>
          </p:nvPr>
        </p:nvPicPr>
        <p:blipFill>
          <a:blip r:embed="rId6"/>
          <a:stretch>
            <a:fillRect/>
          </a:stretch>
        </p:blipFill>
        <p:spPr>
          <a:xfrm>
            <a:off x="9405620" y="6068060"/>
            <a:ext cx="2599055" cy="6191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 y="615644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598951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1"/>
            </p:custDataLst>
          </p:nvPr>
        </p:nvSpPr>
        <p:spPr>
          <a:xfrm>
            <a:off x="1405484" y="129805"/>
            <a:ext cx="2875804" cy="583565"/>
          </a:xfrm>
          <a:prstGeom prst="rect">
            <a:avLst/>
          </a:prstGeom>
          <a:noFill/>
        </p:spPr>
        <p:txBody>
          <a:bodyPr wrap="square" rtlCol="0">
            <a:spAutoFit/>
          </a:bodyPr>
          <a:p>
            <a:r>
              <a:rPr lang="zh-CN" altLang="en-US" sz="3200">
                <a:solidFill>
                  <a:srgbClr val="637CC8"/>
                </a:solidFill>
              </a:rPr>
              <a:t>有效性（</a:t>
            </a:r>
            <a:r>
              <a:rPr lang="en-US" altLang="zh-CN" sz="3200">
                <a:solidFill>
                  <a:srgbClr val="637CC8"/>
                </a:solidFill>
              </a:rPr>
              <a:t>2/2</a:t>
            </a:r>
            <a:r>
              <a:rPr lang="zh-CN" altLang="en-US" sz="3200">
                <a:solidFill>
                  <a:srgbClr val="637CC8"/>
                </a:solidFill>
              </a:rPr>
              <a:t>）</a:t>
            </a:r>
            <a:endParaRPr lang="zh-CN" altLang="en-US" sz="3200">
              <a:solidFill>
                <a:srgbClr val="637CC8"/>
              </a:solidFill>
            </a:endParaRPr>
          </a:p>
        </p:txBody>
      </p:sp>
      <p:sp>
        <p:nvSpPr>
          <p:cNvPr id="18" name="任意多边形: 形状 17"/>
          <p:cNvSpPr/>
          <p:nvPr>
            <p:custDataLst>
              <p:tags r:id="rId2"/>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 name="object 12"/>
          <p:cNvSpPr/>
          <p:nvPr>
            <p:custDataLst>
              <p:tags r:id="rId3"/>
            </p:custDataLst>
          </p:nvPr>
        </p:nvSpPr>
        <p:spPr>
          <a:xfrm>
            <a:off x="314325" y="190500"/>
            <a:ext cx="576580" cy="387350"/>
          </a:xfrm>
          <a:prstGeom prst="rect">
            <a:avLst/>
          </a:prstGeom>
          <a:blipFill>
            <a:blip r:embed="rId4" cstate="print"/>
            <a:stretch>
              <a:fillRect/>
            </a:stretch>
          </a:blipFill>
        </p:spPr>
        <p:txBody>
          <a:bodyPr wrap="square" lIns="0" tIns="0" rIns="0" bIns="0" rtlCol="0"/>
          <a:p/>
        </p:txBody>
      </p:sp>
      <p:sp>
        <p:nvSpPr>
          <p:cNvPr id="4" name="文本框 3"/>
          <p:cNvSpPr txBox="1"/>
          <p:nvPr>
            <p:custDataLst>
              <p:tags r:id="rId5"/>
            </p:custDataLst>
          </p:nvPr>
        </p:nvSpPr>
        <p:spPr>
          <a:xfrm>
            <a:off x="641985" y="869315"/>
            <a:ext cx="10879455" cy="5015230"/>
          </a:xfrm>
          <a:prstGeom prst="rect">
            <a:avLst/>
          </a:prstGeom>
          <a:noFill/>
        </p:spPr>
        <p:txBody>
          <a:bodyPr wrap="square" rtlCol="0">
            <a:noAutofit/>
          </a:bodyPr>
          <a:p>
            <a:pPr>
              <a:lnSpc>
                <a:spcPct val="150000"/>
              </a:lnSpc>
            </a:pP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、临床指南</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诊疗规范等推荐</a:t>
            </a:r>
            <a:endParaRPr lang="zh-CN" altLang="en-US" b="1" dirty="0">
              <a:latin typeface="微软雅黑" panose="020B0503020204020204" pitchFamily="34" charset="-122"/>
              <a:ea typeface="微软雅黑" panose="020B0503020204020204" pitchFamily="34" charset="-122"/>
            </a:endParaRPr>
          </a:p>
          <a:p>
            <a:pPr>
              <a:lnSpc>
                <a:spcPct val="150000"/>
              </a:lnSpc>
              <a:spcBef>
                <a:spcPts val="1200"/>
              </a:spcBef>
            </a:pP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1200"/>
              </a:spcBef>
            </a:pP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1200"/>
              </a:spcBef>
            </a:pP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1200"/>
              </a:spcBef>
            </a:pP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1200"/>
              </a:spcBef>
            </a:pP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1200"/>
              </a:spcBef>
            </a:pPr>
            <a:endParaRPr lang="en-US" altLang="zh-CN" sz="1600" dirty="0">
              <a:latin typeface="微软雅黑" panose="020B0503020204020204" pitchFamily="34" charset="-122"/>
              <a:ea typeface="微软雅黑" panose="020B0503020204020204" pitchFamily="34" charset="-122"/>
            </a:endParaRPr>
          </a:p>
          <a:p>
            <a:pPr indent="0" fontAlgn="auto">
              <a:lnSpc>
                <a:spcPct val="100000"/>
              </a:lnSpc>
              <a:spcBef>
                <a:spcPts val="2400"/>
              </a:spcBef>
            </a:pPr>
            <a:r>
              <a:rPr lang="zh-CN" altLang="en-US" sz="1400" dirty="0">
                <a:latin typeface="微软雅黑" panose="020B0503020204020204" pitchFamily="34" charset="-122"/>
                <a:ea typeface="微软雅黑" panose="020B0503020204020204" pitchFamily="34" charset="-122"/>
              </a:rPr>
              <a:t>除临床指南</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路径</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共识推荐外，谷红注射液还被推荐为：</a:t>
            </a:r>
            <a:endParaRPr lang="en-US" altLang="zh-CN" sz="1000" b="1" dirty="0">
              <a:solidFill>
                <a:srgbClr val="FF0000"/>
              </a:solidFill>
              <a:latin typeface="微软雅黑" panose="020B0503020204020204" pitchFamily="34" charset="-122"/>
              <a:ea typeface="微软雅黑" panose="020B0503020204020204" pitchFamily="34" charset="-122"/>
            </a:endParaRPr>
          </a:p>
          <a:p>
            <a:pPr marL="171450" indent="-171450" fontAlgn="auto">
              <a:lnSpc>
                <a:spcPct val="100000"/>
              </a:lnSpc>
              <a:spcBef>
                <a:spcPts val="1200"/>
              </a:spcBef>
              <a:buFont typeface="Wingdings" panose="05000000000000000000" charset="0"/>
              <a:buChar char="l"/>
            </a:pPr>
            <a:r>
              <a:rPr lang="en-US" altLang="zh-CN" sz="1200" dirty="0">
                <a:solidFill>
                  <a:schemeClr val="tx1"/>
                </a:solidFill>
                <a:latin typeface="微软雅黑" panose="020B0503020204020204" pitchFamily="34" charset="-122"/>
                <a:ea typeface="微软雅黑" panose="020B0503020204020204" pitchFamily="34" charset="-122"/>
                <a:sym typeface="+mn-ea"/>
              </a:rPr>
              <a:t>2018</a:t>
            </a:r>
            <a:r>
              <a:rPr lang="zh-CN" altLang="en-US" sz="1200" dirty="0">
                <a:solidFill>
                  <a:schemeClr val="tx1"/>
                </a:solidFill>
                <a:latin typeface="微软雅黑" panose="020B0503020204020204" pitchFamily="34" charset="-122"/>
                <a:ea typeface="微软雅黑" panose="020B0503020204020204" pitchFamily="34" charset="-122"/>
                <a:sym typeface="+mn-ea"/>
              </a:rPr>
              <a:t>年</a:t>
            </a:r>
            <a:r>
              <a:rPr lang="en-US" altLang="zh-CN" sz="1200" dirty="0">
                <a:solidFill>
                  <a:schemeClr val="tx1"/>
                </a:solidFill>
                <a:latin typeface="微软雅黑" panose="020B0503020204020204" pitchFamily="34" charset="-122"/>
                <a:ea typeface="微软雅黑" panose="020B0503020204020204" pitchFamily="34" charset="-122"/>
                <a:sym typeface="+mn-ea"/>
              </a:rPr>
              <a:t>《</a:t>
            </a:r>
            <a:r>
              <a:rPr lang="en-US" altLang="zh-CN" sz="1200" dirty="0" err="1">
                <a:solidFill>
                  <a:schemeClr val="tx1"/>
                </a:solidFill>
                <a:latin typeface="微软雅黑" panose="020B0503020204020204" pitchFamily="34" charset="-122"/>
                <a:ea typeface="微软雅黑" panose="020B0503020204020204" pitchFamily="34" charset="-122"/>
                <a:sym typeface="+mn-ea"/>
              </a:rPr>
              <a:t>慢性脑缺血中西医结合诊疗专家共识</a:t>
            </a:r>
            <a:r>
              <a:rPr lang="en-US" altLang="zh-CN" sz="1200" dirty="0">
                <a:solidFill>
                  <a:schemeClr val="tx1"/>
                </a:solidFill>
                <a:latin typeface="微软雅黑" panose="020B0503020204020204" pitchFamily="34" charset="-122"/>
                <a:ea typeface="微软雅黑" panose="020B0503020204020204" pitchFamily="34" charset="-122"/>
                <a:sym typeface="+mn-ea"/>
              </a:rPr>
              <a:t>》</a:t>
            </a:r>
            <a:r>
              <a:rPr lang="zh-CN" altLang="en-US" sz="1200" dirty="0">
                <a:solidFill>
                  <a:schemeClr val="tx1"/>
                </a:solidFill>
                <a:latin typeface="微软雅黑" panose="020B0503020204020204" pitchFamily="34" charset="-122"/>
                <a:ea typeface="微软雅黑" panose="020B0503020204020204" pitchFamily="34" charset="-122"/>
                <a:sym typeface="+mn-ea"/>
              </a:rPr>
              <a:t>明确</a:t>
            </a:r>
            <a:r>
              <a:rPr lang="en-US" altLang="zh-CN" sz="1200" dirty="0" err="1">
                <a:solidFill>
                  <a:schemeClr val="tx1"/>
                </a:solidFill>
                <a:latin typeface="微软雅黑" panose="020B0503020204020204" pitchFamily="34" charset="-122"/>
                <a:ea typeface="微软雅黑" panose="020B0503020204020204" pitchFamily="34" charset="-122"/>
                <a:sym typeface="+mn-ea"/>
              </a:rPr>
              <a:t>推荐内容：</a:t>
            </a:r>
            <a:r>
              <a:rPr lang="en-US" altLang="zh-CN" sz="1200" b="1" dirty="0" err="1">
                <a:solidFill>
                  <a:srgbClr val="FF0000"/>
                </a:solidFill>
                <a:latin typeface="微软雅黑" panose="020B0503020204020204" pitchFamily="34" charset="-122"/>
                <a:ea typeface="微软雅黑" panose="020B0503020204020204" pitchFamily="34" charset="-122"/>
                <a:sym typeface="+mn-ea"/>
              </a:rPr>
              <a:t>改善认知的药物治疗</a:t>
            </a:r>
            <a:r>
              <a:rPr lang="en-US" altLang="zh-CN" sz="1200" b="1" dirty="0">
                <a:solidFill>
                  <a:srgbClr val="FF0000"/>
                </a:solidFill>
                <a:latin typeface="微软雅黑" panose="020B0503020204020204" pitchFamily="34" charset="-122"/>
                <a:ea typeface="微软雅黑" panose="020B0503020204020204" pitchFamily="34" charset="-122"/>
                <a:sym typeface="+mn-ea"/>
              </a:rPr>
              <a:t>。</a:t>
            </a:r>
            <a:endParaRPr lang="en-US" altLang="zh-CN" sz="1200" b="1" dirty="0">
              <a:solidFill>
                <a:schemeClr val="tx1"/>
              </a:solidFill>
              <a:latin typeface="微软雅黑" panose="020B0503020204020204" pitchFamily="34" charset="-122"/>
              <a:ea typeface="微软雅黑" panose="020B0503020204020204" pitchFamily="34" charset="-122"/>
              <a:sym typeface="+mn-ea"/>
            </a:endParaRPr>
          </a:p>
          <a:p>
            <a:pPr marL="171450" indent="-171450" fontAlgn="auto">
              <a:lnSpc>
                <a:spcPct val="100000"/>
              </a:lnSpc>
              <a:spcBef>
                <a:spcPts val="1200"/>
              </a:spcBef>
              <a:buFont typeface="Wingdings" panose="05000000000000000000" charset="0"/>
              <a:buChar char="l"/>
            </a:pPr>
            <a:r>
              <a:rPr lang="en-US" altLang="zh-CN" sz="1200" dirty="0">
                <a:solidFill>
                  <a:schemeClr val="tx1"/>
                </a:solidFill>
                <a:latin typeface="微软雅黑" panose="020B0503020204020204" pitchFamily="34" charset="-122"/>
                <a:ea typeface="微软雅黑" panose="020B0503020204020204" pitchFamily="34" charset="-122"/>
                <a:sym typeface="+mn-ea"/>
              </a:rPr>
              <a:t>2020</a:t>
            </a:r>
            <a:r>
              <a:rPr lang="zh-CN" altLang="en-US" sz="1200" dirty="0">
                <a:solidFill>
                  <a:schemeClr val="tx1"/>
                </a:solidFill>
                <a:latin typeface="微软雅黑" panose="020B0503020204020204" pitchFamily="34" charset="-122"/>
                <a:ea typeface="微软雅黑" panose="020B0503020204020204" pitchFamily="34" charset="-122"/>
                <a:sym typeface="+mn-ea"/>
              </a:rPr>
              <a:t>年</a:t>
            </a:r>
            <a:r>
              <a:rPr lang="en-US" altLang="zh-CN" sz="1200" dirty="0">
                <a:solidFill>
                  <a:schemeClr val="tx1"/>
                </a:solidFill>
                <a:latin typeface="微软雅黑" panose="020B0503020204020204" pitchFamily="34" charset="-122"/>
                <a:ea typeface="微软雅黑" panose="020B0503020204020204" pitchFamily="34" charset="-122"/>
                <a:sym typeface="+mn-ea"/>
              </a:rPr>
              <a:t>《</a:t>
            </a:r>
            <a:r>
              <a:rPr lang="en-US" altLang="zh-CN" sz="1200" dirty="0" err="1">
                <a:solidFill>
                  <a:schemeClr val="tx1"/>
                </a:solidFill>
                <a:latin typeface="微软雅黑" panose="020B0503020204020204" pitchFamily="34" charset="-122"/>
                <a:ea typeface="微软雅黑" panose="020B0503020204020204" pitchFamily="34" charset="-122"/>
                <a:sym typeface="+mn-ea"/>
              </a:rPr>
              <a:t>谷红注射液临床应用中国专家共识</a:t>
            </a:r>
            <a:r>
              <a:rPr lang="en-US" altLang="zh-CN" sz="1200" dirty="0">
                <a:solidFill>
                  <a:schemeClr val="tx1"/>
                </a:solidFill>
                <a:latin typeface="微软雅黑" panose="020B0503020204020204" pitchFamily="34" charset="-122"/>
                <a:ea typeface="微软雅黑" panose="020B0503020204020204" pitchFamily="34" charset="-122"/>
                <a:sym typeface="+mn-ea"/>
              </a:rPr>
              <a:t>》</a:t>
            </a:r>
            <a:r>
              <a:rPr lang="zh-CN" altLang="en-US" sz="1200" dirty="0" err="1">
                <a:solidFill>
                  <a:schemeClr val="tx1"/>
                </a:solidFill>
                <a:latin typeface="微软雅黑" panose="020B0503020204020204" pitchFamily="34" charset="-122"/>
                <a:ea typeface="微软雅黑" panose="020B0503020204020204" pitchFamily="34" charset="-122"/>
                <a:sym typeface="+mn-ea"/>
              </a:rPr>
              <a:t>明确推荐内容：</a:t>
            </a:r>
            <a:r>
              <a:rPr lang="en-US" altLang="zh-CN" sz="1200" b="1" dirty="0">
                <a:solidFill>
                  <a:srgbClr val="FF0000"/>
                </a:solidFill>
                <a:latin typeface="微软雅黑" panose="020B0503020204020204" pitchFamily="34" charset="-122"/>
                <a:ea typeface="微软雅黑" panose="020B0503020204020204" pitchFamily="34" charset="-122"/>
                <a:sym typeface="+mn-ea"/>
              </a:rPr>
              <a:t>①</a:t>
            </a:r>
            <a:r>
              <a:rPr lang="en-US" altLang="zh-CN" sz="1200" b="1" dirty="0" err="1">
                <a:solidFill>
                  <a:srgbClr val="FF0000"/>
                </a:solidFill>
                <a:latin typeface="微软雅黑" panose="020B0503020204020204" pitchFamily="34" charset="-122"/>
                <a:ea typeface="微软雅黑" panose="020B0503020204020204" pitchFamily="34" charset="-122"/>
                <a:sym typeface="+mn-ea"/>
              </a:rPr>
              <a:t>脑梗死伴神经功能缺损者</a:t>
            </a:r>
            <a:r>
              <a:rPr lang="en-US" altLang="zh-CN" sz="1200" b="1" dirty="0">
                <a:solidFill>
                  <a:srgbClr val="FF0000"/>
                </a:solidFill>
                <a:latin typeface="微软雅黑" panose="020B0503020204020204" pitchFamily="34" charset="-122"/>
                <a:ea typeface="微软雅黑" panose="020B0503020204020204" pitchFamily="34" charset="-122"/>
                <a:sym typeface="+mn-ea"/>
              </a:rPr>
              <a:t>；②</a:t>
            </a:r>
            <a:r>
              <a:rPr lang="en-US" altLang="zh-CN" sz="1200" b="1" dirty="0" err="1">
                <a:solidFill>
                  <a:srgbClr val="FF0000"/>
                </a:solidFill>
                <a:latin typeface="微软雅黑" panose="020B0503020204020204" pitchFamily="34" charset="-122"/>
                <a:ea typeface="微软雅黑" panose="020B0503020204020204" pitchFamily="34" charset="-122"/>
                <a:sym typeface="+mn-ea"/>
              </a:rPr>
              <a:t>冠心病心绞痛者</a:t>
            </a:r>
            <a:r>
              <a:rPr lang="en-US" altLang="zh-CN" sz="1200" b="1" dirty="0">
                <a:solidFill>
                  <a:srgbClr val="FF0000"/>
                </a:solidFill>
                <a:latin typeface="微软雅黑" panose="020B0503020204020204" pitchFamily="34" charset="-122"/>
                <a:ea typeface="微软雅黑" panose="020B0503020204020204" pitchFamily="34" charset="-122"/>
                <a:sym typeface="+mn-ea"/>
              </a:rPr>
              <a:t>。</a:t>
            </a:r>
            <a:endParaRPr lang="en-US" altLang="zh-CN" sz="1200" b="1" dirty="0">
              <a:solidFill>
                <a:srgbClr val="FF0000"/>
              </a:solidFill>
              <a:latin typeface="微软雅黑" panose="020B0503020204020204" pitchFamily="34" charset="-122"/>
              <a:ea typeface="微软雅黑" panose="020B0503020204020204" pitchFamily="34" charset="-122"/>
              <a:sym typeface="+mn-ea"/>
            </a:endParaRPr>
          </a:p>
        </p:txBody>
      </p:sp>
      <p:pic>
        <p:nvPicPr>
          <p:cNvPr id="7" name="图片 6" descr="步长制药LOGO"/>
          <p:cNvPicPr>
            <a:picLocks noChangeAspect="1"/>
          </p:cNvPicPr>
          <p:nvPr>
            <p:custDataLst>
              <p:tags r:id="rId6"/>
            </p:custDataLst>
          </p:nvPr>
        </p:nvPicPr>
        <p:blipFill>
          <a:blip r:embed="rId7"/>
          <a:stretch>
            <a:fillRect/>
          </a:stretch>
        </p:blipFill>
        <p:spPr>
          <a:xfrm>
            <a:off x="9405620" y="6068060"/>
            <a:ext cx="2599055" cy="619125"/>
          </a:xfrm>
          <a:prstGeom prst="rect">
            <a:avLst/>
          </a:prstGeom>
        </p:spPr>
      </p:pic>
      <p:pic>
        <p:nvPicPr>
          <p:cNvPr id="8" name="图片 7" descr="1"/>
          <p:cNvPicPr>
            <a:picLocks noChangeAspect="1"/>
          </p:cNvPicPr>
          <p:nvPr/>
        </p:nvPicPr>
        <p:blipFill>
          <a:blip r:embed="rId8"/>
          <a:stretch>
            <a:fillRect/>
          </a:stretch>
        </p:blipFill>
        <p:spPr>
          <a:xfrm>
            <a:off x="1041400" y="1578610"/>
            <a:ext cx="1875155" cy="2599690"/>
          </a:xfrm>
          <a:prstGeom prst="rect">
            <a:avLst/>
          </a:prstGeom>
          <a:noFill/>
          <a:ln w="12700" cmpd="sng">
            <a:solidFill>
              <a:schemeClr val="accent1">
                <a:shade val="50000"/>
              </a:schemeClr>
            </a:solidFill>
            <a:prstDash val="sysDot"/>
          </a:ln>
        </p:spPr>
      </p:pic>
      <p:pic>
        <p:nvPicPr>
          <p:cNvPr id="9" name="图片 8" descr="2"/>
          <p:cNvPicPr>
            <a:picLocks noChangeAspect="1"/>
          </p:cNvPicPr>
          <p:nvPr/>
        </p:nvPicPr>
        <p:blipFill>
          <a:blip r:embed="rId9"/>
          <a:stretch>
            <a:fillRect/>
          </a:stretch>
        </p:blipFill>
        <p:spPr>
          <a:xfrm>
            <a:off x="6262370" y="1597025"/>
            <a:ext cx="1846580" cy="2581275"/>
          </a:xfrm>
          <a:prstGeom prst="rect">
            <a:avLst/>
          </a:prstGeom>
          <a:ln w="12700" cmpd="sng">
            <a:solidFill>
              <a:schemeClr val="accent1">
                <a:shade val="50000"/>
              </a:schemeClr>
            </a:solidFill>
            <a:prstDash val="sysDot"/>
          </a:ln>
        </p:spPr>
      </p:pic>
      <p:pic>
        <p:nvPicPr>
          <p:cNvPr id="11" name="图片 10" descr="3"/>
          <p:cNvPicPr>
            <a:picLocks noChangeAspect="1"/>
          </p:cNvPicPr>
          <p:nvPr/>
        </p:nvPicPr>
        <p:blipFill>
          <a:blip r:embed="rId10"/>
          <a:stretch>
            <a:fillRect/>
          </a:stretch>
        </p:blipFill>
        <p:spPr>
          <a:xfrm>
            <a:off x="8904605" y="1227455"/>
            <a:ext cx="2118360" cy="2932430"/>
          </a:xfrm>
          <a:prstGeom prst="rect">
            <a:avLst/>
          </a:prstGeom>
          <a:ln w="12700" cmpd="sng">
            <a:solidFill>
              <a:schemeClr val="accent1">
                <a:shade val="50000"/>
              </a:schemeClr>
            </a:solidFill>
            <a:prstDash val="solid"/>
          </a:ln>
        </p:spPr>
      </p:pic>
      <p:sp>
        <p:nvSpPr>
          <p:cNvPr id="13" name="圆角矩形标注 12"/>
          <p:cNvSpPr/>
          <p:nvPr/>
        </p:nvSpPr>
        <p:spPr>
          <a:xfrm>
            <a:off x="3096260" y="1560830"/>
            <a:ext cx="2981325" cy="1014095"/>
          </a:xfrm>
          <a:prstGeom prst="wedgeRoundRectCallout">
            <a:avLst>
              <a:gd name="adj1" fmla="val -56858"/>
              <a:gd name="adj2" fmla="val 685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lnSpc>
                <a:spcPct val="150000"/>
              </a:lnSpc>
            </a:pPr>
            <a:r>
              <a:rPr lang="en-US" altLang="zh-CN" dirty="0">
                <a:solidFill>
                  <a:schemeClr val="tx1"/>
                </a:solidFill>
                <a:latin typeface="微软雅黑" panose="020B0503020204020204" pitchFamily="34" charset="-122"/>
                <a:ea typeface="微软雅黑" panose="020B0503020204020204" pitchFamily="34" charset="-122"/>
                <a:sym typeface="+mn-ea"/>
              </a:rPr>
              <a:t> </a:t>
            </a:r>
            <a:r>
              <a:rPr lang="en-US" altLang="zh-CN" sz="1400" b="1" dirty="0">
                <a:solidFill>
                  <a:schemeClr val="tx1"/>
                </a:solidFill>
                <a:latin typeface="微软雅黑" panose="020B0503020204020204" pitchFamily="34" charset="-122"/>
                <a:ea typeface="微软雅黑" panose="020B0503020204020204" pitchFamily="34" charset="-122"/>
                <a:sym typeface="+mn-ea"/>
              </a:rPr>
              <a:t>《</a:t>
            </a:r>
            <a:r>
              <a:rPr lang="en-US" altLang="zh-CN" sz="1400" b="1" dirty="0" err="1">
                <a:solidFill>
                  <a:schemeClr val="tx1"/>
                </a:solidFill>
                <a:latin typeface="微软雅黑" panose="020B0503020204020204" pitchFamily="34" charset="-122"/>
                <a:ea typeface="微软雅黑" panose="020B0503020204020204" pitchFamily="34" charset="-122"/>
                <a:sym typeface="+mn-ea"/>
              </a:rPr>
              <a:t>脑血管病社区防治指南</a:t>
            </a:r>
            <a:r>
              <a:rPr lang="en-US" altLang="zh-CN" sz="1400" b="1" dirty="0">
                <a:solidFill>
                  <a:schemeClr val="tx1"/>
                </a:solidFill>
                <a:latin typeface="微软雅黑" panose="020B0503020204020204" pitchFamily="34" charset="-122"/>
                <a:ea typeface="微软雅黑" panose="020B0503020204020204" pitchFamily="34" charset="-122"/>
                <a:sym typeface="+mn-ea"/>
              </a:rPr>
              <a:t>》</a:t>
            </a:r>
            <a:endParaRPr lang="en-US" altLang="zh-CN" sz="1400" b="1" dirty="0">
              <a:solidFill>
                <a:schemeClr val="tx1"/>
              </a:solidFill>
              <a:latin typeface="微软雅黑" panose="020B0503020204020204" pitchFamily="34" charset="-122"/>
              <a:ea typeface="微软雅黑" panose="020B0503020204020204" pitchFamily="34" charset="-122"/>
              <a:sym typeface="+mn-ea"/>
            </a:endParaRPr>
          </a:p>
          <a:p>
            <a:pPr indent="0" algn="ctr" fontAlgn="auto">
              <a:lnSpc>
                <a:spcPct val="150000"/>
              </a:lnSpc>
            </a:pPr>
            <a:r>
              <a:rPr lang="en-US" altLang="zh-CN" sz="1400" b="1" dirty="0">
                <a:solidFill>
                  <a:schemeClr val="tx1"/>
                </a:solidFill>
                <a:latin typeface="微软雅黑" panose="020B0503020204020204" pitchFamily="34" charset="-122"/>
                <a:ea typeface="微软雅黑" panose="020B0503020204020204" pitchFamily="34" charset="-122"/>
                <a:sym typeface="+mn-ea"/>
              </a:rPr>
              <a:t>2020</a:t>
            </a:r>
            <a:r>
              <a:rPr lang="zh-CN" altLang="en-US" sz="1400" b="1" dirty="0">
                <a:solidFill>
                  <a:schemeClr val="tx1"/>
                </a:solidFill>
                <a:latin typeface="微软雅黑" panose="020B0503020204020204" pitchFamily="34" charset="-122"/>
                <a:ea typeface="微软雅黑" panose="020B0503020204020204" pitchFamily="34" charset="-122"/>
                <a:sym typeface="+mn-ea"/>
              </a:rPr>
              <a:t>年</a:t>
            </a:r>
            <a:endParaRPr lang="en-US" altLang="zh-CN" sz="1400" b="1" dirty="0">
              <a:solidFill>
                <a:schemeClr val="tx1"/>
              </a:solidFill>
              <a:latin typeface="微软雅黑" panose="020B0503020204020204" pitchFamily="34" charset="-122"/>
              <a:ea typeface="微软雅黑" panose="020B0503020204020204" pitchFamily="34" charset="-122"/>
              <a:sym typeface="+mn-ea"/>
            </a:endParaRPr>
          </a:p>
          <a:p>
            <a:pPr indent="0" algn="ctr" fontAlgn="auto">
              <a:lnSpc>
                <a:spcPct val="150000"/>
              </a:lnSpc>
            </a:pPr>
            <a:r>
              <a:rPr lang="zh-CN" altLang="en-US" sz="1400" b="1" dirty="0">
                <a:solidFill>
                  <a:srgbClr val="FF0000"/>
                </a:solidFill>
                <a:latin typeface="微软雅黑" panose="020B0503020204020204" pitchFamily="34" charset="-122"/>
                <a:ea typeface="微软雅黑" panose="020B0503020204020204" pitchFamily="34" charset="-122"/>
                <a:sym typeface="+mn-ea"/>
              </a:rPr>
              <a:t>脑梗死急性期推荐药物</a:t>
            </a:r>
            <a:endParaRPr lang="zh-CN" altLang="en-US" sz="1400" b="1" dirty="0">
              <a:solidFill>
                <a:srgbClr val="FF0000"/>
              </a:solidFill>
              <a:latin typeface="微软雅黑" panose="020B0503020204020204" pitchFamily="34" charset="-122"/>
              <a:ea typeface="微软雅黑" panose="020B0503020204020204" pitchFamily="34" charset="-122"/>
              <a:sym typeface="+mn-ea"/>
            </a:endParaRPr>
          </a:p>
        </p:txBody>
      </p:sp>
      <p:sp>
        <p:nvSpPr>
          <p:cNvPr id="14" name="圆角矩形标注 13"/>
          <p:cNvSpPr/>
          <p:nvPr/>
        </p:nvSpPr>
        <p:spPr>
          <a:xfrm>
            <a:off x="3096260" y="2821940"/>
            <a:ext cx="2973705" cy="1181100"/>
          </a:xfrm>
          <a:prstGeom prst="wedgeRoundRectCallout">
            <a:avLst>
              <a:gd name="adj1" fmla="val 52647"/>
              <a:gd name="adj2" fmla="val 589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lnSpc>
                <a:spcPct val="150000"/>
              </a:lnSpc>
            </a:pP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《临床路径释义》（内科分册）</a:t>
            </a:r>
            <a:r>
              <a:rPr lang="en-US" altLang="zh-CN"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50000"/>
              </a:lnSpc>
            </a:pP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脑梗死明确推荐药物</a:t>
            </a:r>
            <a:endPar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标注 14"/>
          <p:cNvSpPr/>
          <p:nvPr/>
        </p:nvSpPr>
        <p:spPr>
          <a:xfrm>
            <a:off x="8528050" y="4297045"/>
            <a:ext cx="3138805" cy="926465"/>
          </a:xfrm>
          <a:prstGeom prst="wedgeRoundRectCallout">
            <a:avLst>
              <a:gd name="adj1" fmla="val -2535"/>
              <a:gd name="adj2" fmla="val -631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lnSpc>
                <a:spcPct val="150000"/>
              </a:lnSpc>
            </a:pP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《动脉粥样硬化中西医防治专家共识》</a:t>
            </a:r>
            <a:endPar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ctr" fontAlgn="auto">
              <a:lnSpc>
                <a:spcPct val="150000"/>
              </a:lnSpc>
            </a:pP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2021年）</a:t>
            </a:r>
            <a:endPar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ctr" fontAlgn="auto">
              <a:lnSpc>
                <a:spcPct val="150000"/>
              </a:lnSpc>
            </a:pP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动脉粥样硬化明确推荐用药</a:t>
            </a: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 y="616406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598951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1"/>
            </p:custDataLst>
          </p:nvPr>
        </p:nvSpPr>
        <p:spPr>
          <a:xfrm>
            <a:off x="1405484" y="129805"/>
            <a:ext cx="2875804" cy="583565"/>
          </a:xfrm>
          <a:prstGeom prst="rect">
            <a:avLst/>
          </a:prstGeom>
          <a:noFill/>
        </p:spPr>
        <p:txBody>
          <a:bodyPr wrap="square" rtlCol="0">
            <a:spAutoFit/>
          </a:bodyPr>
          <a:p>
            <a:r>
              <a:rPr lang="zh-CN" altLang="en-US" sz="3200">
                <a:solidFill>
                  <a:srgbClr val="637CC8"/>
                </a:solidFill>
              </a:rPr>
              <a:t>创新性</a:t>
            </a:r>
            <a:endParaRPr lang="zh-CN" altLang="en-US" sz="3200">
              <a:solidFill>
                <a:srgbClr val="637CC8"/>
              </a:solidFill>
            </a:endParaRPr>
          </a:p>
        </p:txBody>
      </p:sp>
      <p:sp>
        <p:nvSpPr>
          <p:cNvPr id="18" name="任意多边形: 形状 17"/>
          <p:cNvSpPr/>
          <p:nvPr>
            <p:custDataLst>
              <p:tags r:id="rId2"/>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文本框 3"/>
          <p:cNvSpPr txBox="1"/>
          <p:nvPr>
            <p:custDataLst>
              <p:tags r:id="rId3"/>
            </p:custDataLst>
          </p:nvPr>
        </p:nvSpPr>
        <p:spPr>
          <a:xfrm>
            <a:off x="598170" y="976630"/>
            <a:ext cx="10966450" cy="5123180"/>
          </a:xfrm>
          <a:prstGeom prst="rect">
            <a:avLst/>
          </a:prstGeom>
          <a:noFill/>
        </p:spPr>
        <p:txBody>
          <a:bodyPr wrap="square" rtlCol="0">
            <a:spAutoFit/>
          </a:bodyPr>
          <a:p>
            <a:pPr>
              <a:lnSpc>
                <a:spcPct val="150000"/>
              </a:lnSpc>
            </a:pPr>
            <a:r>
              <a:rPr lang="en-US" altLang="zh-CN" b="1">
                <a:latin typeface="微软雅黑" panose="020B0503020204020204" pitchFamily="34" charset="-122"/>
                <a:ea typeface="微软雅黑" panose="020B0503020204020204" pitchFamily="34" charset="-122"/>
                <a:sym typeface="+mn-ea"/>
              </a:rPr>
              <a:t>1</a:t>
            </a:r>
            <a:r>
              <a:rPr lang="zh-CN" altLang="en-US" b="1">
                <a:latin typeface="微软雅黑" panose="020B0503020204020204" pitchFamily="34" charset="-122"/>
                <a:ea typeface="微软雅黑" panose="020B0503020204020204" pitchFamily="34" charset="-122"/>
                <a:sym typeface="+mn-ea"/>
              </a:rPr>
              <a:t>、创新点：</a:t>
            </a:r>
            <a:endParaRPr lang="zh-CN" altLang="en-US" sz="1400">
              <a:latin typeface="微软雅黑" panose="020B0503020204020204" pitchFamily="34" charset="-122"/>
              <a:ea typeface="微软雅黑" panose="020B0503020204020204" pitchFamily="34" charset="-122"/>
            </a:endParaRPr>
          </a:p>
          <a:p>
            <a:pPr marL="179705" indent="0" fontAlgn="auto">
              <a:lnSpc>
                <a:spcPct val="150000"/>
              </a:lnSpc>
            </a:pPr>
            <a:r>
              <a:rPr lang="en-US" altLang="zh-CN" sz="1600">
                <a:latin typeface="微软雅黑" panose="020B0503020204020204" pitchFamily="34" charset="-122"/>
                <a:ea typeface="微软雅黑" panose="020B0503020204020204" pitchFamily="34" charset="-122"/>
                <a:sym typeface="+mn-ea"/>
              </a:rPr>
              <a:t>1.1 </a:t>
            </a:r>
            <a:r>
              <a:rPr lang="en-US" altLang="zh-CN" sz="1600" b="1">
                <a:latin typeface="微软雅黑" panose="020B0503020204020204" pitchFamily="34" charset="-122"/>
                <a:ea typeface="微软雅黑" panose="020B0503020204020204" pitchFamily="34" charset="-122"/>
                <a:sym typeface="+mn-ea"/>
              </a:rPr>
              <a:t> </a:t>
            </a:r>
            <a:r>
              <a:rPr lang="zh-CN" altLang="en-US" sz="1600" b="1">
                <a:solidFill>
                  <a:srgbClr val="FF0000"/>
                </a:solidFill>
                <a:latin typeface="微软雅黑" panose="020B0503020204020204" pitchFamily="34" charset="-122"/>
                <a:ea typeface="微软雅黑" panose="020B0503020204020204" pitchFamily="34" charset="-122"/>
                <a:sym typeface="+mn-ea"/>
              </a:rPr>
              <a:t>既可用于脑卒中又可用于冠心病的治疗、脑心同治，协同增效、多靶点治疗。</a:t>
            </a:r>
            <a:r>
              <a:rPr lang="zh-CN" altLang="en-US" sz="1600">
                <a:solidFill>
                  <a:schemeClr val="tx1"/>
                </a:solidFill>
                <a:latin typeface="微软雅黑" panose="020B0503020204020204" pitchFamily="34" charset="-122"/>
                <a:ea typeface="微软雅黑" panose="020B0503020204020204" pitchFamily="34" charset="-122"/>
                <a:sym typeface="+mn-ea"/>
              </a:rPr>
              <a:t>研究发现脑缺血早期谷红注射液其两成分可调控增强GSH、Nrf2及Trx三重抗氧化系统，维持氧化还原平衡稳态，抑制细胞凋亡发挥抗脑缺血的作用；脑缺血中后期，谷红注射液可抑制C5AR1等补体系统的激活，抑制炎症反应从而发挥脑缺血保护作用，其中羟基红花黄色素A和乙酰谷酰胺两成分可共同抑制C5AR1。</a:t>
            </a:r>
            <a:r>
              <a:rPr lang="zh-CN" altLang="en-US" sz="1600">
                <a:solidFill>
                  <a:schemeClr val="tx1"/>
                </a:solidFill>
                <a:latin typeface="微软雅黑" panose="020B0503020204020204" pitchFamily="34" charset="-122"/>
                <a:ea typeface="微软雅黑" panose="020B0503020204020204" pitchFamily="34" charset="-122"/>
                <a:sym typeface="+mn-ea"/>
              </a:rPr>
              <a:t>谷红注射液用药第</a:t>
            </a:r>
            <a:r>
              <a:rPr lang="en-US" altLang="zh-CN" sz="1600">
                <a:solidFill>
                  <a:schemeClr val="tx1"/>
                </a:solidFill>
                <a:latin typeface="微软雅黑" panose="020B0503020204020204" pitchFamily="34" charset="-122"/>
                <a:ea typeface="微软雅黑" panose="020B0503020204020204" pitchFamily="34" charset="-122"/>
                <a:sym typeface="+mn-ea"/>
              </a:rPr>
              <a:t>10</a:t>
            </a:r>
            <a:r>
              <a:rPr lang="zh-CN" altLang="en-US" sz="1600">
                <a:solidFill>
                  <a:schemeClr val="tx1"/>
                </a:solidFill>
                <a:latin typeface="微软雅黑" panose="020B0503020204020204" pitchFamily="34" charset="-122"/>
                <a:ea typeface="微软雅黑" panose="020B0503020204020204" pitchFamily="34" charset="-122"/>
                <a:sym typeface="+mn-ea"/>
              </a:rPr>
              <a:t>天可有效治疗心绞痛。</a:t>
            </a:r>
            <a:endParaRPr lang="zh-CN" altLang="en-US" sz="1600">
              <a:solidFill>
                <a:schemeClr val="tx1"/>
              </a:solidFill>
              <a:latin typeface="微软雅黑" panose="020B0503020204020204" pitchFamily="34" charset="-122"/>
              <a:ea typeface="微软雅黑" panose="020B0503020204020204" pitchFamily="34" charset="-122"/>
              <a:sym typeface="+mn-ea"/>
            </a:endParaRPr>
          </a:p>
          <a:p>
            <a:pPr marL="179705" indent="0" fontAlgn="auto">
              <a:lnSpc>
                <a:spcPct val="150000"/>
              </a:lnSpc>
            </a:pPr>
            <a:r>
              <a:rPr lang="en-US" altLang="zh-CN" sz="1600">
                <a:latin typeface="微软雅黑" panose="020B0503020204020204" pitchFamily="34" charset="-122"/>
                <a:ea typeface="微软雅黑" panose="020B0503020204020204" pitchFamily="34" charset="-122"/>
                <a:sym typeface="+mn-ea"/>
              </a:rPr>
              <a:t>1.2  </a:t>
            </a:r>
            <a:r>
              <a:rPr lang="zh-CN" altLang="en-US" sz="1600" b="1">
                <a:solidFill>
                  <a:srgbClr val="FF0000"/>
                </a:solidFill>
                <a:latin typeface="微软雅黑" panose="020B0503020204020204" pitchFamily="34" charset="-122"/>
                <a:ea typeface="微软雅黑" panose="020B0503020204020204" pitchFamily="34" charset="-122"/>
                <a:sym typeface="+mn-ea"/>
              </a:rPr>
              <a:t>荣获</a:t>
            </a:r>
            <a:r>
              <a:rPr lang="en-US" altLang="zh-CN" sz="1600" b="1">
                <a:solidFill>
                  <a:srgbClr val="FF0000"/>
                </a:solidFill>
                <a:latin typeface="微软雅黑" panose="020B0503020204020204" pitchFamily="34" charset="-122"/>
                <a:ea typeface="微软雅黑" panose="020B0503020204020204" pitchFamily="34" charset="-122"/>
                <a:sym typeface="+mn-ea"/>
              </a:rPr>
              <a:t>5</a:t>
            </a:r>
            <a:r>
              <a:rPr lang="zh-CN" altLang="en-US" sz="1600" b="1">
                <a:solidFill>
                  <a:srgbClr val="FF0000"/>
                </a:solidFill>
                <a:latin typeface="微软雅黑" panose="020B0503020204020204" pitchFamily="34" charset="-122"/>
                <a:ea typeface="微软雅黑" panose="020B0503020204020204" pitchFamily="34" charset="-122"/>
                <a:sym typeface="+mn-ea"/>
              </a:rPr>
              <a:t>项发明专利。</a:t>
            </a:r>
            <a:r>
              <a:rPr lang="en-US" altLang="zh-CN" sz="1600" b="1">
                <a:solidFill>
                  <a:srgbClr val="FF0000"/>
                </a:solidFill>
                <a:latin typeface="微软雅黑" panose="020B0503020204020204" pitchFamily="34" charset="-122"/>
                <a:ea typeface="微软雅黑" panose="020B0503020204020204" pitchFamily="34" charset="-122"/>
                <a:sym typeface="+mn-ea"/>
              </a:rPr>
              <a:t>2020</a:t>
            </a:r>
            <a:r>
              <a:rPr lang="zh-CN" altLang="en-US" sz="1600" b="1">
                <a:solidFill>
                  <a:srgbClr val="FF0000"/>
                </a:solidFill>
                <a:latin typeface="微软雅黑" panose="020B0503020204020204" pitchFamily="34" charset="-122"/>
                <a:ea typeface="微软雅黑" panose="020B0503020204020204" pitchFamily="34" charset="-122"/>
                <a:sym typeface="+mn-ea"/>
              </a:rPr>
              <a:t>年荣获中国中西医结合学会科学技术奖一等奖。</a:t>
            </a:r>
            <a:endParaRPr lang="zh-CN" altLang="en-US" sz="1600" b="1">
              <a:solidFill>
                <a:srgbClr val="FF0000"/>
              </a:solidFill>
              <a:latin typeface="微软雅黑" panose="020B0503020204020204" pitchFamily="34" charset="-122"/>
              <a:ea typeface="微软雅黑" panose="020B0503020204020204" pitchFamily="34" charset="-122"/>
              <a:sym typeface="+mn-ea"/>
            </a:endParaRPr>
          </a:p>
          <a:p>
            <a:pPr indent="0" fontAlgn="auto">
              <a:lnSpc>
                <a:spcPct val="150000"/>
              </a:lnSpc>
            </a:pPr>
            <a:endParaRPr lang="zh-CN" altLang="en-US" sz="1400">
              <a:latin typeface="微软雅黑" panose="020B0503020204020204" pitchFamily="34" charset="-122"/>
              <a:ea typeface="微软雅黑" panose="020B0503020204020204" pitchFamily="34" charset="-122"/>
              <a:sym typeface="+mn-ea"/>
            </a:endParaRPr>
          </a:p>
          <a:p>
            <a:pPr indent="0" fontAlgn="auto">
              <a:lnSpc>
                <a:spcPct val="150000"/>
              </a:lnSpc>
            </a:pPr>
            <a:endParaRPr lang="zh-CN" altLang="en-US" sz="1400">
              <a:latin typeface="微软雅黑" panose="020B0503020204020204" pitchFamily="34" charset="-122"/>
              <a:ea typeface="微软雅黑" panose="020B0503020204020204" pitchFamily="34" charset="-122"/>
              <a:sym typeface="+mn-ea"/>
            </a:endParaRPr>
          </a:p>
          <a:p>
            <a:pPr indent="0" fontAlgn="auto">
              <a:lnSpc>
                <a:spcPct val="150000"/>
              </a:lnSpc>
            </a:pPr>
            <a:endParaRPr lang="zh-CN" altLang="en-US" sz="1400">
              <a:latin typeface="微软雅黑" panose="020B0503020204020204" pitchFamily="34" charset="-122"/>
              <a:ea typeface="微软雅黑" panose="020B0503020204020204" pitchFamily="34" charset="-122"/>
              <a:sym typeface="+mn-ea"/>
            </a:endParaRPr>
          </a:p>
          <a:p>
            <a:pPr indent="0" fontAlgn="auto">
              <a:lnSpc>
                <a:spcPct val="150000"/>
              </a:lnSpc>
            </a:pPr>
            <a:endParaRPr lang="zh-CN" altLang="en-US" sz="1400">
              <a:latin typeface="微软雅黑" panose="020B0503020204020204" pitchFamily="34" charset="-122"/>
              <a:ea typeface="微软雅黑" panose="020B0503020204020204" pitchFamily="34" charset="-122"/>
              <a:sym typeface="+mn-ea"/>
            </a:endParaRPr>
          </a:p>
          <a:p>
            <a:pPr indent="0" fontAlgn="auto">
              <a:lnSpc>
                <a:spcPct val="150000"/>
              </a:lnSpc>
            </a:pPr>
            <a:endParaRPr lang="zh-CN" altLang="en-US" sz="1400">
              <a:latin typeface="微软雅黑" panose="020B0503020204020204" pitchFamily="34" charset="-122"/>
              <a:ea typeface="微软雅黑" panose="020B0503020204020204" pitchFamily="34" charset="-122"/>
              <a:sym typeface="+mn-ea"/>
            </a:endParaRPr>
          </a:p>
          <a:p>
            <a:pPr>
              <a:lnSpc>
                <a:spcPct val="150000"/>
              </a:lnSpc>
            </a:pPr>
            <a:r>
              <a:rPr lang="en-US" altLang="zh-CN" b="1">
                <a:latin typeface="微软雅黑" panose="020B0503020204020204" pitchFamily="34" charset="-122"/>
                <a:ea typeface="微软雅黑" panose="020B0503020204020204" pitchFamily="34" charset="-122"/>
                <a:sym typeface="+mn-ea"/>
              </a:rPr>
              <a:t>2</a:t>
            </a:r>
            <a:r>
              <a:rPr lang="zh-CN" altLang="en-US" b="1">
                <a:latin typeface="微软雅黑" panose="020B0503020204020204" pitchFamily="34" charset="-122"/>
                <a:ea typeface="微软雅黑" panose="020B0503020204020204" pitchFamily="34" charset="-122"/>
                <a:sym typeface="+mn-ea"/>
              </a:rPr>
              <a:t>、患者获益：</a:t>
            </a:r>
            <a:endParaRPr lang="zh-CN" altLang="en-US" b="1">
              <a:latin typeface="微软雅黑" panose="020B0503020204020204" pitchFamily="34" charset="-122"/>
              <a:ea typeface="微软雅黑" panose="020B0503020204020204" pitchFamily="34" charset="-122"/>
            </a:endParaRPr>
          </a:p>
          <a:p>
            <a:pPr marL="179705" indent="0" fontAlgn="auto">
              <a:lnSpc>
                <a:spcPct val="150000"/>
              </a:lnSpc>
            </a:pPr>
            <a:r>
              <a:rPr lang="en-US" altLang="zh-CN" sz="1600">
                <a:latin typeface="微软雅黑" panose="020B0503020204020204" pitchFamily="34" charset="-122"/>
                <a:ea typeface="微软雅黑" panose="020B0503020204020204" pitchFamily="34" charset="-122"/>
                <a:sym typeface="+mn-ea"/>
              </a:rPr>
              <a:t>2.1  </a:t>
            </a:r>
            <a:r>
              <a:rPr lang="zh-CN" altLang="en-US" sz="1600">
                <a:latin typeface="微软雅黑" panose="020B0503020204020204" pitchFamily="34" charset="-122"/>
                <a:ea typeface="微软雅黑" panose="020B0503020204020204" pitchFamily="34" charset="-122"/>
                <a:sym typeface="+mn-ea"/>
              </a:rPr>
              <a:t>谷红注射液为复方制剂，既有改善脑血循环的作用也有神经保护的作用，能有效减少患者的用药量，</a:t>
            </a:r>
            <a:r>
              <a:rPr lang="zh-CN" altLang="en-US" sz="1600" b="1">
                <a:solidFill>
                  <a:srgbClr val="FF0000"/>
                </a:solidFill>
                <a:latin typeface="微软雅黑" panose="020B0503020204020204" pitchFamily="34" charset="-122"/>
                <a:ea typeface="微软雅黑" panose="020B0503020204020204" pitchFamily="34" charset="-122"/>
                <a:sym typeface="+mn-ea"/>
              </a:rPr>
              <a:t>降低治疗成本。</a:t>
            </a:r>
            <a:endParaRPr lang="zh-CN" altLang="en-US" sz="1600">
              <a:latin typeface="微软雅黑" panose="020B0503020204020204" pitchFamily="34" charset="-122"/>
              <a:ea typeface="微软雅黑" panose="020B0503020204020204" pitchFamily="34" charset="-122"/>
              <a:sym typeface="+mn-ea"/>
            </a:endParaRPr>
          </a:p>
          <a:p>
            <a:pPr marL="179705" indent="0" fontAlgn="auto">
              <a:lnSpc>
                <a:spcPct val="150000"/>
              </a:lnSpc>
            </a:pPr>
            <a:r>
              <a:rPr lang="en-US" altLang="zh-CN" sz="1600" dirty="0">
                <a:latin typeface="微软雅黑" panose="020B0503020204020204" pitchFamily="34" charset="-122"/>
                <a:ea typeface="微软雅黑" panose="020B0503020204020204" pitchFamily="34" charset="-122"/>
              </a:rPr>
              <a:t>2.2 </a:t>
            </a:r>
            <a:r>
              <a:rPr lang="en-US" altLang="zh-CN" sz="1600">
                <a:latin typeface="微软雅黑" panose="020B0503020204020204" pitchFamily="34" charset="-122"/>
                <a:ea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sym typeface="+mn-ea"/>
              </a:rPr>
              <a:t>单药使用，一个药品可同时发挥多个药品联合共用的多重作用，</a:t>
            </a:r>
            <a:r>
              <a:rPr lang="zh-CN" altLang="en-US" sz="1600" b="1" dirty="0">
                <a:solidFill>
                  <a:srgbClr val="FF0000"/>
                </a:solidFill>
                <a:latin typeface="微软雅黑" panose="020B0503020204020204" pitchFamily="34" charset="-122"/>
                <a:ea typeface="微软雅黑" panose="020B0503020204020204" pitchFamily="34" charset="-122"/>
              </a:rPr>
              <a:t>减少联合用药带来的安全风险</a:t>
            </a:r>
            <a:r>
              <a:rPr lang="zh-CN" altLang="en-US" sz="1600" dirty="0">
                <a:solidFill>
                  <a:srgbClr val="FF0000"/>
                </a:solidFill>
                <a:latin typeface="微软雅黑" panose="020B0503020204020204" pitchFamily="34" charset="-122"/>
                <a:ea typeface="微软雅黑" panose="020B0503020204020204" pitchFamily="34" charset="-122"/>
              </a:rPr>
              <a:t>。</a:t>
            </a:r>
            <a:endParaRPr lang="zh-CN" altLang="en-US" sz="1600" dirty="0">
              <a:solidFill>
                <a:srgbClr val="FF0000"/>
              </a:solidFill>
              <a:latin typeface="微软雅黑" panose="020B0503020204020204" pitchFamily="34" charset="-122"/>
              <a:ea typeface="微软雅黑" panose="020B0503020204020204" pitchFamily="34" charset="-122"/>
            </a:endParaRPr>
          </a:p>
        </p:txBody>
      </p:sp>
      <p:pic>
        <p:nvPicPr>
          <p:cNvPr id="5" name="图片 4" descr="步长制药LOGO"/>
          <p:cNvPicPr>
            <a:picLocks noChangeAspect="1"/>
          </p:cNvPicPr>
          <p:nvPr>
            <p:custDataLst>
              <p:tags r:id="rId4"/>
            </p:custDataLst>
          </p:nvPr>
        </p:nvPicPr>
        <p:blipFill>
          <a:blip r:embed="rId5"/>
          <a:stretch>
            <a:fillRect/>
          </a:stretch>
        </p:blipFill>
        <p:spPr>
          <a:xfrm>
            <a:off x="9405620" y="6068060"/>
            <a:ext cx="2599055" cy="619125"/>
          </a:xfrm>
          <a:prstGeom prst="rect">
            <a:avLst/>
          </a:prstGeom>
        </p:spPr>
      </p:pic>
      <p:pic>
        <p:nvPicPr>
          <p:cNvPr id="7" name="图片 6" descr="谷红 中国中西医结合学会科学技术奖 一等奖"/>
          <p:cNvPicPr>
            <a:picLocks noChangeAspect="1"/>
          </p:cNvPicPr>
          <p:nvPr>
            <p:custDataLst>
              <p:tags r:id="rId6"/>
            </p:custDataLst>
          </p:nvPr>
        </p:nvPicPr>
        <p:blipFill>
          <a:blip r:embed="rId7"/>
          <a:stretch>
            <a:fillRect/>
          </a:stretch>
        </p:blipFill>
        <p:spPr>
          <a:xfrm>
            <a:off x="6049645" y="3473450"/>
            <a:ext cx="2100580" cy="1299210"/>
          </a:xfrm>
          <a:prstGeom prst="rect">
            <a:avLst/>
          </a:prstGeom>
          <a:ln>
            <a:solidFill>
              <a:schemeClr val="accent1"/>
            </a:solidFill>
          </a:ln>
        </p:spPr>
      </p:pic>
      <p:grpSp>
        <p:nvGrpSpPr>
          <p:cNvPr id="2" name="组合 1"/>
          <p:cNvGrpSpPr/>
          <p:nvPr/>
        </p:nvGrpSpPr>
        <p:grpSpPr>
          <a:xfrm rot="0">
            <a:off x="2367280" y="3400425"/>
            <a:ext cx="2815590" cy="1297305"/>
            <a:chOff x="9446" y="5766"/>
            <a:chExt cx="8342" cy="4527"/>
          </a:xfrm>
        </p:grpSpPr>
        <p:pic>
          <p:nvPicPr>
            <p:cNvPr id="11" name="图片 10" descr="微信图片_20230711140643"/>
            <p:cNvPicPr>
              <a:picLocks noChangeAspect="1"/>
            </p:cNvPicPr>
            <p:nvPr>
              <p:custDataLst>
                <p:tags r:id="rId8"/>
              </p:custDataLst>
            </p:nvPr>
          </p:nvPicPr>
          <p:blipFill>
            <a:blip r:embed="rId9"/>
            <a:stretch>
              <a:fillRect/>
            </a:stretch>
          </p:blipFill>
          <p:spPr>
            <a:xfrm rot="1740000">
              <a:off x="15028" y="6271"/>
              <a:ext cx="2760" cy="4023"/>
            </a:xfrm>
            <a:prstGeom prst="rect">
              <a:avLst/>
            </a:prstGeom>
          </p:spPr>
        </p:pic>
        <p:pic>
          <p:nvPicPr>
            <p:cNvPr id="8" name="图片 7" descr="微信图片_20230711140650"/>
            <p:cNvPicPr>
              <a:picLocks noChangeAspect="1"/>
            </p:cNvPicPr>
            <p:nvPr>
              <p:custDataLst>
                <p:tags r:id="rId10"/>
              </p:custDataLst>
            </p:nvPr>
          </p:nvPicPr>
          <p:blipFill>
            <a:blip r:embed="rId11"/>
            <a:stretch>
              <a:fillRect/>
            </a:stretch>
          </p:blipFill>
          <p:spPr>
            <a:xfrm rot="720000">
              <a:off x="13862" y="5951"/>
              <a:ext cx="2968" cy="4235"/>
            </a:xfrm>
            <a:prstGeom prst="rect">
              <a:avLst/>
            </a:prstGeom>
          </p:spPr>
        </p:pic>
        <p:pic>
          <p:nvPicPr>
            <p:cNvPr id="9" name="图片 8" descr="微信图片_20230711140618"/>
            <p:cNvPicPr>
              <a:picLocks noChangeAspect="1"/>
            </p:cNvPicPr>
            <p:nvPr>
              <p:custDataLst>
                <p:tags r:id="rId12"/>
              </p:custDataLst>
            </p:nvPr>
          </p:nvPicPr>
          <p:blipFill>
            <a:blip r:embed="rId13"/>
            <a:stretch>
              <a:fillRect/>
            </a:stretch>
          </p:blipFill>
          <p:spPr>
            <a:xfrm>
              <a:off x="12207" y="5766"/>
              <a:ext cx="3057" cy="4360"/>
            </a:xfrm>
            <a:prstGeom prst="rect">
              <a:avLst/>
            </a:prstGeom>
          </p:spPr>
        </p:pic>
        <p:pic>
          <p:nvPicPr>
            <p:cNvPr id="12" name="图片 11" descr="微信图片_20230711140759"/>
            <p:cNvPicPr>
              <a:picLocks noChangeAspect="1"/>
            </p:cNvPicPr>
            <p:nvPr>
              <p:custDataLst>
                <p:tags r:id="rId14"/>
              </p:custDataLst>
            </p:nvPr>
          </p:nvPicPr>
          <p:blipFill>
            <a:blip r:embed="rId15"/>
            <a:stretch>
              <a:fillRect/>
            </a:stretch>
          </p:blipFill>
          <p:spPr>
            <a:xfrm rot="20940000">
              <a:off x="10764" y="5812"/>
              <a:ext cx="3072" cy="4383"/>
            </a:xfrm>
            <a:prstGeom prst="rect">
              <a:avLst/>
            </a:prstGeom>
          </p:spPr>
        </p:pic>
        <p:pic>
          <p:nvPicPr>
            <p:cNvPr id="14" name="图片 13" descr="微信图片_20230711140613"/>
            <p:cNvPicPr>
              <a:picLocks noChangeAspect="1"/>
            </p:cNvPicPr>
            <p:nvPr>
              <p:custDataLst>
                <p:tags r:id="rId16"/>
              </p:custDataLst>
            </p:nvPr>
          </p:nvPicPr>
          <p:blipFill>
            <a:blip r:embed="rId17"/>
            <a:stretch>
              <a:fillRect/>
            </a:stretch>
          </p:blipFill>
          <p:spPr>
            <a:xfrm rot="20340000">
              <a:off x="9446" y="6122"/>
              <a:ext cx="2880" cy="4110"/>
            </a:xfrm>
            <a:prstGeom prst="rect">
              <a:avLst/>
            </a:prstGeom>
          </p:spPr>
        </p:pic>
      </p:grpSp>
      <p:sp>
        <p:nvSpPr>
          <p:cNvPr id="15" name="object 2"/>
          <p:cNvSpPr/>
          <p:nvPr>
            <p:custDataLst>
              <p:tags r:id="rId18"/>
            </p:custDataLst>
          </p:nvPr>
        </p:nvSpPr>
        <p:spPr>
          <a:xfrm>
            <a:off x="263525" y="177165"/>
            <a:ext cx="589915" cy="386080"/>
          </a:xfrm>
          <a:prstGeom prst="rect">
            <a:avLst/>
          </a:prstGeom>
          <a:blipFill>
            <a:blip r:embed="rId19" cstate="print"/>
            <a:stretch>
              <a:fillRect/>
            </a:stretch>
          </a:blipFill>
        </p:spPr>
        <p:txBody>
          <a:bodyPr wrap="square" lIns="0" tIns="0" rIns="0" bIns="0" rtlCol="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COMMONDATA" val="eyJoZGlkIjoiYzQ3NWE1MjlhYTI0ZTI2ZmVjNmM2NjAwZDI3YjgyZTkifQ=="/>
  <p:tag name="KSO_WPP_MARK_KEY" val="ab562a2b-1f18-45d4-8752-72d6f3ed530d"/>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50000"/>
          </a:lnSpc>
          <a:defRPr lang="en-US" altLang="zh-CN" b="1">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3642</Words>
  <Application>WPS 演示</Application>
  <PresentationFormat>宽屏</PresentationFormat>
  <Paragraphs>134</Paragraphs>
  <Slides>10</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10</vt:i4>
      </vt:variant>
    </vt:vector>
  </HeadingPairs>
  <TitlesOfParts>
    <vt:vector size="23" baseType="lpstr">
      <vt:lpstr>Arial</vt:lpstr>
      <vt:lpstr>宋体</vt:lpstr>
      <vt:lpstr>Wingdings</vt:lpstr>
      <vt:lpstr>微软雅黑</vt:lpstr>
      <vt:lpstr>Times New Roman</vt:lpstr>
      <vt:lpstr>仿宋_GB2312</vt:lpstr>
      <vt:lpstr>仿宋</vt:lpstr>
      <vt:lpstr>Wingdings</vt:lpstr>
      <vt:lpstr>等线</vt:lpstr>
      <vt:lpstr>Arial Unicode MS</vt:lpstr>
      <vt:lpstr>等线 Light</vt:lpstr>
      <vt:lpstr>Office 主题​​</vt:lpstr>
      <vt:lpstr>1_Office 主题​​</vt:lpstr>
      <vt:lpstr>谷红注射液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盐酸二甲双胍缓释片（Ⅲ）</dc:title>
  <dc:creator>亚楠</dc:creator>
  <cp:lastModifiedBy>王晓凯</cp:lastModifiedBy>
  <cp:revision>164</cp:revision>
  <dcterms:created xsi:type="dcterms:W3CDTF">2023-07-13T03:50:00Z</dcterms:created>
  <dcterms:modified xsi:type="dcterms:W3CDTF">2023-07-14T03:20:23Z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D9FBD17B2FAA4E068A67DB396B6FBF6E_13</vt:lpwstr>
  </property>
  <property fmtid="{D5CDD505-2E9C-101B-9397-08002B2CF9AE}" pid="3" name="KSOProductBuildVer">
    <vt:lpwstr>2052-11.1.0.14309</vt:lpwstr>
  </property>
</Properties>
</file>