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8" r:id="rId3"/>
  </p:sldMasterIdLst>
  <p:notesMasterIdLst>
    <p:notesMasterId r:id="rId16"/>
  </p:notesMasterIdLst>
  <p:handoutMasterIdLst>
    <p:handoutMasterId r:id="rId17"/>
  </p:handoutMasterIdLst>
  <p:sldIdLst>
    <p:sldId id="12780" r:id="rId4"/>
    <p:sldId id="12741" r:id="rId5"/>
    <p:sldId id="12784" r:id="rId6"/>
    <p:sldId id="12801" r:id="rId7"/>
    <p:sldId id="12786" r:id="rId8"/>
    <p:sldId id="12788" r:id="rId9"/>
    <p:sldId id="12803" r:id="rId10"/>
    <p:sldId id="12802" r:id="rId11"/>
    <p:sldId id="12797" r:id="rId12"/>
    <p:sldId id="12793" r:id="rId13"/>
    <p:sldId id="12796" r:id="rId14"/>
    <p:sldId id="12781"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2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未知用户45" initials="未知用户45" lastIdx="1" clrIdx="0"/>
  <p:cmAuthor id="103" name="Wang Yi0103" initials="W" lastIdx="5" clrIdx="6"/>
  <p:cmAuthor id="1" name="Administrator" initials="A" lastIdx="1" clrIdx="0"/>
  <p:cmAuthor id="104" name="Lei Zou" initials="L" lastIdx="2" clrIdx="0"/>
  <p:cmAuthor id="2" name="Mia Vida Villanueva" initials="M" lastIdx="1" clrIdx="0"/>
  <p:cmAuthor id="105" name="未知用户94" initials="未" lastIdx="3" clrIdx="0"/>
  <p:cmAuthor id="3" name="宋洁然" initials="宋" lastIdx="2" clrIdx="1"/>
  <p:cmAuthor id="106" name="未知用户95" initials="未" lastIdx="16" clrIdx="0"/>
  <p:cmAuthor id="4" name="1206988966@qq.com" initials="1" lastIdx="1" clrIdx="2"/>
  <p:cmAuthor id="107" name="Padilla, Resh" initials="P" lastIdx="1" clrIdx="2"/>
  <p:cmAuthor id="5" name="ming qiu" initials="m" lastIdx="17" clrIdx="1"/>
  <p:cmAuthor id="108" name="未知用户96" initials="未" lastIdx="4" clrIdx="1"/>
  <p:cmAuthor id="6" name="admin" initials="a" lastIdx="1" clrIdx="0"/>
  <p:cmAuthor id="109" name="Zhou Ying0703" initials="Z" lastIdx="1" clrIdx="4"/>
  <p:cmAuthor id="7" name="姜伟光" initials="姜" lastIdx="1" clrIdx="0"/>
  <p:cmAuthor id="110" name="未知用户97" initials="未" lastIdx="1" clrIdx="2"/>
  <p:cmAuthor id="8" name="作者" initials="作" lastIdx="1" clrIdx="1"/>
  <p:cmAuthor id="111" name="ruixia.ye@foxmail.com" initials="r" lastIdx="62" clrIdx="0"/>
  <p:cmAuthor id="9" name="lenovo" initials="l" lastIdx="6" clrIdx="2"/>
  <p:cmAuthor id="112" name="未知用户98" initials="未" lastIdx="16" clrIdx="0"/>
  <p:cmAuthor id="10" name="未知用户9" initials="未" lastIdx="4" clrIdx="1"/>
  <p:cmAuthor id="113" name="未知用户99" initials="未" lastIdx="4" clrIdx="1"/>
  <p:cmAuthor id="11" name="未知用户10" initials="未" lastIdx="16" clrIdx="0"/>
  <p:cmAuthor id="114" name="未知用户100" initials="未" lastIdx="0" clrIdx="0"/>
  <p:cmAuthor id="12" name="未知用户11" initials="未" lastIdx="4" clrIdx="1"/>
  <p:cmAuthor id="115" name="未知用户88" initials="未" lastIdx="2" clrIdx="1"/>
  <p:cmAuthor id="13" name="未知用户15" initials="未" lastIdx="16" clrIdx="0"/>
  <p:cmAuthor id="116" name="未知用户65" initials="未" lastIdx="16" clrIdx="0"/>
  <p:cmAuthor id="14" name="未知用户16" initials="未" lastIdx="4" clrIdx="1"/>
  <p:cmAuthor id="117" name="未知用户66" initials="未" lastIdx="4" clrIdx="1"/>
  <p:cmAuthor id="15" name="未知用户12" initials="未" lastIdx="16" clrIdx="0"/>
  <p:cmAuthor id="118" name="未知用户101" initials="未" lastIdx="16" clrIdx="0"/>
  <p:cmAuthor id="16" name="未知用户13" initials="未" lastIdx="4" clrIdx="1"/>
  <p:cmAuthor id="119" name="未知用户102" initials="未" lastIdx="4" clrIdx="1"/>
  <p:cmAuthor id="17" name="maclean" initials="m" lastIdx="8" clrIdx="0"/>
  <p:cmAuthor id="120" name="未知用户103" initials="未" lastIdx="16" clrIdx="0"/>
  <p:cmAuthor id="18" name="Dedman, Julien [JANCNBJ]" initials="D" lastIdx="1" clrIdx="1"/>
  <p:cmAuthor id="121" name="未知用户104" initials="未" lastIdx="4" clrIdx="1"/>
  <p:cmAuthor id="19" name="chongyang.ge" initials="c" lastIdx="5" clrIdx="2"/>
  <p:cmAuthor id="122" name="未知用户71" initials="未" lastIdx="8" clrIdx="0"/>
  <p:cmAuthor id="20" name="wang jessie" initials="w" lastIdx="3" clrIdx="0"/>
  <p:cmAuthor id="123" name="未知用户72" initials="未" lastIdx="199" clrIdx="5"/>
  <p:cmAuthor id="21" name="jessie wang" initials="j" lastIdx="1" clrIdx="0"/>
  <p:cmAuthor id="124" name="Myouyou" initials="M" lastIdx="2" clrIdx="2"/>
  <p:cmAuthor id="22" name="Lu, Lu" initials="L" lastIdx="3" clrIdx="0"/>
  <p:cmAuthor id="125" name="未知用户60" initials="未" lastIdx="16" clrIdx="0"/>
  <p:cmAuthor id="23" name="Eva Zhang" initials="E" lastIdx="1" clrIdx="0"/>
  <p:cmAuthor id="126" name="未知用户61" initials="未" lastIdx="4" clrIdx="1"/>
  <p:cmAuthor id="24" name="Unknown User11" initials="U" lastIdx="0" clrIdx="0"/>
  <p:cmAuthor id="127" name="未知用户62" initials="未" lastIdx="16" clrIdx="0"/>
  <p:cmAuthor id="25" name="Unknown User12" initials="U" lastIdx="2" clrIdx="1"/>
  <p:cmAuthor id="128" name="未知用户63" initials="未" lastIdx="4" clrIdx="1"/>
  <p:cmAuthor id="26" name="Young Yog" initials="Y" lastIdx="1" clrIdx="2"/>
  <p:cmAuthor id="129" name="未知用户52" initials="未" lastIdx="1" clrIdx="0"/>
  <p:cmAuthor id="27" name="黄雨薇" initials="黄" lastIdx="2" clrIdx="1"/>
  <p:cmAuthor id="130" name="马志刚" initials="马" lastIdx="3" clrIdx="0"/>
  <p:cmAuthor id="28" name="Mishra, Alok [MEDAP]" initials="M" lastIdx="1" clrIdx="0"/>
  <p:cmAuthor id="131" name="徐涵" initials="徐" lastIdx="1" clrIdx="0"/>
  <p:cmAuthor id="29" name="邵蕙" initials="邵" lastIdx="1" clrIdx="0"/>
  <p:cmAuthor id="132" name="冯莎莎" initials="冯" lastIdx="1" clrIdx="1"/>
  <p:cmAuthor id="30" name="杨坤" initials="杨" lastIdx="1" clrIdx="1"/>
  <p:cmAuthor id="133" name="dan liu" initials="dl" lastIdx="1" clrIdx="47">
    <p:extLst>
      <p:ext uri="{19B8F6BF-5375-455C-9EA6-DF929625EA0E}">
        <p15:presenceInfo xmlns="" xmlns:p15="http://schemas.microsoft.com/office/powerpoint/2012/main" userId="12acb81bf9f62e1b" providerId="Windows Live"/>
      </p:ext>
    </p:extLst>
  </p:cmAuthor>
  <p:cmAuthor id="31" name="Author" initials="A" lastIdx="199" clrIdx="5"/>
  <p:cmAuthor id="32" name="Geng, Jieren [JANCNBJ]" initials="G" lastIdx="1" clrIdx="0"/>
  <p:cmAuthor id="33" name="office365" initials="o" lastIdx="2" clrIdx="0"/>
  <p:cmAuthor id="34" name="未知用户14" initials="未" lastIdx="2" clrIdx="1"/>
  <p:cmAuthor id="35" name="Yuhua He" initials="Y" lastIdx="1" clrIdx="0"/>
  <p:cmAuthor id="36" name="未知用户57" initials="未知用户57" lastIdx="199" clrIdx="5"/>
  <p:cmAuthor id="37" name="EDZ" initials="E" lastIdx="2" clrIdx="3"/>
  <p:cmAuthor id="43" name="Samuel Zhou" initials="SZ" lastIdx="18" clrIdx="6"/>
  <p:cmAuthor id="44" name="jia.wen" initials="j" lastIdx="8" clrIdx="43"/>
  <p:cmAuthor id="45" name="顾毛毛" initials="顾" lastIdx="5" clrIdx="44"/>
  <p:cmAuthor id="46" name="Ke,Zheng(CPCC Medical Department)" initials="KMD" lastIdx="19" clrIdx="45"/>
  <p:cmAuthor id="47" name="Yanhua Xu" initials="XYH" lastIdx="1" clrIdx="46"/>
  <p:cmAuthor id="48" name="Cindy Liu" initials="C" lastIdx="2" clrIdx="4"/>
  <p:cmAuthor id="49" name="Gao, Peijun [JANCN]" initials="G" lastIdx="11" clrIdx="0"/>
  <p:cmAuthor id="50" name="微软用户" initials="微" lastIdx="0" clrIdx="0"/>
  <p:cmAuthor id="52" name="未知用户49" initials="未" lastIdx="1" clrIdx="2"/>
  <p:cmAuthor id="53" name="未知用户20" initials="未" lastIdx="0" clrIdx="0"/>
  <p:cmAuthor id="54" name="未知用户23" initials="未" lastIdx="0" clrIdx="0"/>
  <p:cmAuthor id="55" name="未知用户32" initials="未" lastIdx="5" clrIdx="1"/>
  <p:cmAuthor id="56" name="未知用户21" initials="未" lastIdx="1" clrIdx="2"/>
  <p:cmAuthor id="57" name="孟庆浩" initials="孟" lastIdx="0" clrIdx="1"/>
  <p:cmAuthor id="58" name="Chen Water" initials="C" lastIdx="50" clrIdx="0"/>
  <p:cmAuthor id="59" name="Looper Kwok" initials="L" lastIdx="14" clrIdx="0"/>
  <p:cmAuthor id="60" name="fan xingdong" initials="f" lastIdx="1" clrIdx="0"/>
  <p:cmAuthor id="61" name="Unknown User2" initials="U" lastIdx="1" clrIdx="0"/>
  <p:cmAuthor id="62" name="Unknown User3" initials="U" lastIdx="0" clrIdx="0"/>
  <p:cmAuthor id="63" name="Unknown User4" initials="U" lastIdx="0" clrIdx="0"/>
  <p:cmAuthor id="64" name="Unknown User5" initials="U" lastIdx="2" clrIdx="0"/>
  <p:cmAuthor id="65" name="Unknown User6" initials="U" lastIdx="0" clrIdx="0"/>
  <p:cmAuthor id="66" name="Unknown User7" initials="U" lastIdx="2" clrIdx="1"/>
  <p:cmAuthor id="67" name="Unknown User8" initials="U" lastIdx="4" clrIdx="1"/>
  <p:cmAuthor id="68" name="Unknown User9" initials="U" lastIdx="1" clrIdx="2"/>
  <p:cmAuthor id="69" name="Unknown User10" initials="U" lastIdx="14" clrIdx="0"/>
  <p:cmAuthor id="70" name="Han, Xiaoyan {MACZ~Shanghai}" initials="H" lastIdx="12" clrIdx="0"/>
  <p:cmAuthor id="71" name="马 靖元" initials="马" lastIdx="1" clrIdx="1"/>
  <p:cmAuthor id="72" name="Wu, Yongchun {MACP~Shanghai}" initials="W" lastIdx="25" clrIdx="2"/>
  <p:cmAuthor id="73" name="Eric" initials="E" lastIdx="1" clrIdx="2"/>
  <p:cmAuthor id="74" name="Sally Humphries (MTM)" initials="S" lastIdx="31" clrIdx="0"/>
  <p:cmAuthor id="75" name="Windows 用户" initials="W" lastIdx="49" clrIdx="7"/>
  <p:cmAuthor id="76" name="Matt Gooding (MTM)" initials="M" lastIdx="2" clrIdx="1"/>
  <p:cmAuthor id="77" name="Qiyu Shen" initials="Q" lastIdx="3" clrIdx="2"/>
  <p:cmAuthor id="78" name="Cathy Yang" initials="C" lastIdx="41" clrIdx="3"/>
  <p:cmAuthor id="79" name="USER" initials="U" lastIdx="20" clrIdx="4"/>
  <p:cmAuthor id="80" name="Lei Shi" initials="L" lastIdx="91" clrIdx="5"/>
  <p:cmAuthor id="81" name="Cao catherine" initials="C" lastIdx="4" clrIdx="6"/>
  <p:cmAuthor id="82" name="赵 海伟" initials="赵" lastIdx="0" clrIdx="0"/>
  <p:cmAuthor id="84" name="jaychew" initials="j" lastIdx="0" clrIdx="1"/>
  <p:cmAuthor id="85" name="Jiang, Jannie" initials="J" lastIdx="82" clrIdx="2"/>
  <p:cmAuthor id="86" name="Xu, Jia Wen" initials="X" lastIdx="39" clrIdx="3"/>
  <p:cmAuthor id="87" name="user" initials="u" lastIdx="1" clrIdx="4"/>
  <p:cmAuthor id="88" name="Qianyun Shi" initials="Q" lastIdx="1" clrIdx="5"/>
  <p:cmAuthor id="89" name=". leo" initials="." lastIdx="2" clrIdx="6"/>
  <p:cmAuthor id="90" name="未知用户47" initials="未" lastIdx="16" clrIdx="0"/>
  <p:cmAuthor id="91" name="未知用户48" initials="未" lastIdx="4" clrIdx="1"/>
  <p:cmAuthor id="92" name="未知用户50" initials="未" lastIdx="16" clrIdx="0"/>
  <p:cmAuthor id="93" name="未知用户51" initials="未" lastIdx="4" clrIdx="1"/>
  <p:cmAuthor id="94" name="未知用户35" initials="未" lastIdx="16" clrIdx="0"/>
  <p:cmAuthor id="95" name="未知用户36" initials="未" lastIdx="4" clrIdx="1"/>
  <p:cmAuthor id="96" name="未知用户37" initials="未" lastIdx="16" clrIdx="0"/>
  <p:cmAuthor id="97" name="未知用户38" initials="未" lastIdx="4" clrIdx="1"/>
  <p:cmAuthor id="98" name="未知用户39" initials="未" lastIdx="16" clrIdx="0"/>
  <p:cmAuthor id="99" name="未知用户40" initials="未" lastIdx="4" clrIdx="1"/>
  <p:cmAuthor id="100" name="未知用户41" initials="未" lastIdx="8" clrIdx="0"/>
  <p:cmAuthor id="102" name="胡奕" initials="胡"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2C34"/>
    <a:srgbClr val="EA5541"/>
    <a:srgbClr val="FFC000"/>
    <a:srgbClr val="4059F3"/>
    <a:srgbClr val="FFDCD9"/>
    <a:srgbClr val="E7E8F1"/>
    <a:srgbClr val="7C56F8"/>
    <a:srgbClr val="9A8EC3"/>
    <a:srgbClr val="58B69E"/>
    <a:srgbClr val="85898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4660"/>
  </p:normalViewPr>
  <p:slideViewPr>
    <p:cSldViewPr snapToGrid="0">
      <p:cViewPr varScale="1">
        <p:scale>
          <a:sx n="63" d="100"/>
          <a:sy n="63" d="100"/>
        </p:scale>
        <p:origin x="-132" y="-462"/>
      </p:cViewPr>
      <p:guideLst>
        <p:guide orient="horz" pos="2121"/>
        <p:guide pos="384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84" d="100"/>
          <a:sy n="84" d="100"/>
        </p:scale>
        <p:origin x="3960" y="192"/>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F3B0D4-3B0E-1043-95BE-601C97120E0A}" type="datetimeFigureOut">
              <a:rPr kumimoji="1" lang="zh-CN" altLang="en-US" smtClean="0"/>
              <a:pPr/>
              <a:t>2023/7/14</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3812BF-B0FC-264B-A66A-44203FA08F55}" type="slidenum">
              <a:rPr kumimoji="1" lang="zh-CN" altLang="en-US" smtClean="0"/>
              <a:pPr/>
              <a:t>‹#›</a:t>
            </a:fld>
            <a:endParaRPr kumimoji="1" lang="zh-CN" altLang="en-US"/>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6C5B2-0240-4C68-A129-A268E8602E9D}" type="datetimeFigureOut">
              <a:rPr lang="en-US" smtClean="0"/>
              <a:pPr/>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C6200-15D8-4533-8096-E953776B0B17}" type="slidenum">
              <a:rPr lang="en-US" smtClean="0"/>
              <a:pPr/>
              <a:t>‹#›</a:t>
            </a:fld>
            <a:endParaRPr lang="en-US"/>
          </a:p>
        </p:txBody>
      </p:sp>
    </p:spTree>
    <p:extLst>
      <p:ext uri="{BB962C8B-B14F-4D97-AF65-F5344CB8AC3E}">
        <p14:creationId xmlns="" xmlns:p14="http://schemas.microsoft.com/office/powerpoint/2010/main" val="346433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矩形 1"/>
          <p:cNvSpPr/>
          <p:nvPr userDrawn="1"/>
        </p:nvSpPr>
        <p:spPr>
          <a:xfrm rot="13500000">
            <a:off x="1338014" y="553189"/>
            <a:ext cx="291422" cy="291423"/>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2700000" scaled="1"/>
            <a:tileRect/>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b="1">
              <a:solidFill>
                <a:schemeClr val="tx1"/>
              </a:solidFill>
              <a:latin typeface="Agency FB" panose="020B0503020202020204" pitchFamily="34" charset="0"/>
            </a:endParaRPr>
          </a:p>
        </p:txBody>
      </p:sp>
      <p:sp>
        <p:nvSpPr>
          <p:cNvPr id="3" name="矩形 2"/>
          <p:cNvSpPr/>
          <p:nvPr userDrawn="1"/>
        </p:nvSpPr>
        <p:spPr>
          <a:xfrm rot="13500000">
            <a:off x="1591471" y="587059"/>
            <a:ext cx="223681" cy="223682"/>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2700000" scaled="1"/>
            <a:tileRect/>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b="1">
              <a:solidFill>
                <a:schemeClr val="tx1"/>
              </a:solidFill>
              <a:latin typeface="Agency FB" panose="020B0503020202020204" pitchFamily="34" charset="0"/>
            </a:endParaRPr>
          </a:p>
        </p:txBody>
      </p:sp>
      <p:sp>
        <p:nvSpPr>
          <p:cNvPr id="4" name="圆角矩形 3"/>
          <p:cNvSpPr/>
          <p:nvPr userDrawn="1"/>
        </p:nvSpPr>
        <p:spPr>
          <a:xfrm rot="2700000">
            <a:off x="451479" y="347642"/>
            <a:ext cx="702516" cy="702516"/>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9C96"/>
              </a:solidFill>
            </a:endParaRPr>
          </a:p>
        </p:txBody>
      </p:sp>
      <p:sp>
        <p:nvSpPr>
          <p:cNvPr id="6" name="矩形 5"/>
          <p:cNvSpPr/>
          <p:nvPr userDrawn="1"/>
        </p:nvSpPr>
        <p:spPr>
          <a:xfrm>
            <a:off x="0" y="6653561"/>
            <a:ext cx="12192000" cy="204439"/>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9" name="标题 1"/>
          <p:cNvSpPr>
            <a:spLocks noGrp="1"/>
          </p:cNvSpPr>
          <p:nvPr>
            <p:ph type="title" hasCustomPrompt="1"/>
          </p:nvPr>
        </p:nvSpPr>
        <p:spPr>
          <a:xfrm>
            <a:off x="1861479" y="490364"/>
            <a:ext cx="8397929" cy="466421"/>
          </a:xfrm>
          <a:prstGeom prst="rect">
            <a:avLst/>
          </a:prstGeom>
        </p:spPr>
        <p:txBody>
          <a:bodyPr>
            <a:noAutofit/>
          </a:bodyPr>
          <a:lstStyle>
            <a:lvl1pPr>
              <a:defRPr sz="3600" b="1"/>
            </a:lvl1pPr>
          </a:lstStyle>
          <a:p>
            <a:r>
              <a:rPr lang="zh-CN" altLang="en-US" dirty="0"/>
              <a:t>单击此处添加幻灯片标题</a:t>
            </a:r>
          </a:p>
        </p:txBody>
      </p:sp>
      <p:cxnSp>
        <p:nvCxnSpPr>
          <p:cNvPr id="11" name="直接连接符 10"/>
          <p:cNvCxnSpPr/>
          <p:nvPr userDrawn="1"/>
        </p:nvCxnSpPr>
        <p:spPr>
          <a:xfrm>
            <a:off x="1839248" y="1155666"/>
            <a:ext cx="10199803"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 xmlns:a16="http://schemas.microsoft.com/office/drawing/2014/main" id="{B182F068-AEA0-CA4F-9DC5-FAC36A4916DB}"/>
              </a:ext>
            </a:extLst>
          </p:cNvPr>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backgroundRemoval t="28694" b="58532" l="14498" r="69656">
                        <a14:foregroundMark x1="25556" y1="29171" x2="25556" y2="29171"/>
                        <a14:foregroundMark x1="25017" y1="28694" x2="25017" y2="28694"/>
                        <a14:foregroundMark x1="21848" y1="46330" x2="21848" y2="46330"/>
                        <a14:foregroundMark x1="21848" y1="46330" x2="21848" y2="46330"/>
                        <a14:foregroundMark x1="23196" y1="53480" x2="23196" y2="53480"/>
                        <a14:foregroundMark x1="23196" y1="53575" x2="23196" y2="53575"/>
                        <a14:foregroundMark x1="23196" y1="53575" x2="23196" y2="53575"/>
                        <a14:foregroundMark x1="18004" y1="47950" x2="18004" y2="47950"/>
                        <a14:foregroundMark x1="18004" y1="47950" x2="18004" y2="47950"/>
                        <a14:foregroundMark x1="18409" y1="50429" x2="18409" y2="50429"/>
                        <a14:foregroundMark x1="20769" y1="54147" x2="20904" y2="54337"/>
                        <a14:foregroundMark x1="20971" y1="54623" x2="20971" y2="54623"/>
                        <a14:foregroundMark x1="22050" y1="55195" x2="22994" y2="55672"/>
                        <a14:foregroundMark x1="27242" y1="55767" x2="27242" y2="55767"/>
                        <a14:foregroundMark x1="27242" y1="55767" x2="27242" y2="55767"/>
                        <a14:foregroundMark x1="27242" y1="55767" x2="27782" y2="55958"/>
                        <a14:foregroundMark x1="28456" y1="56149" x2="28456" y2="56149"/>
                        <a14:foregroundMark x1="29602" y1="55767" x2="29602" y2="55767"/>
                        <a14:foregroundMark x1="45111" y1="38322" x2="45111" y2="38322"/>
                        <a14:foregroundMark x1="45111" y1="38322" x2="45111" y2="38322"/>
                        <a14:foregroundMark x1="45111" y1="38322" x2="45111" y2="38322"/>
                        <a14:foregroundMark x1="45111" y1="38322" x2="45111" y2="38322"/>
                        <a14:foregroundMark x1="45516" y1="43947" x2="45516" y2="43947"/>
                        <a14:foregroundMark x1="45516" y1="43947" x2="45516" y2="43947"/>
                        <a14:foregroundMark x1="51517" y1="40133" x2="51517" y2="40133"/>
                        <a14:foregroundMark x1="51517" y1="40133" x2="51517" y2="40133"/>
                        <a14:foregroundMark x1="51517" y1="35558" x2="51517" y2="35558"/>
                        <a14:foregroundMark x1="51517" y1="35558" x2="51517" y2="35558"/>
                        <a14:foregroundMark x1="51382" y1="45949" x2="51382" y2="45949"/>
                        <a14:foregroundMark x1="51382" y1="45949" x2="51382" y2="45949"/>
                        <a14:foregroundMark x1="53810" y1="41659" x2="53810" y2="41659"/>
                        <a14:foregroundMark x1="53810" y1="41659" x2="53810" y2="41659"/>
                        <a14:foregroundMark x1="54012" y1="36606" x2="54012" y2="36606"/>
                        <a14:foregroundMark x1="54012" y1="36606" x2="54012" y2="36606"/>
                        <a14:foregroundMark x1="54282" y1="36702" x2="54282" y2="36702"/>
                        <a14:foregroundMark x1="54282" y1="36702" x2="54282" y2="36702"/>
                        <a14:foregroundMark x1="54282" y1="36702" x2="54282" y2="36702"/>
                        <a14:foregroundMark x1="56642" y1="40324" x2="56642" y2="40324"/>
                        <a14:foregroundMark x1="56642" y1="40324" x2="56642" y2="40324"/>
                        <a14:foregroundMark x1="56440" y1="43947" x2="56440" y2="43947"/>
                        <a14:foregroundMark x1="56440" y1="43947" x2="56440" y2="43947"/>
                        <a14:foregroundMark x1="66419" y1="42517" x2="66419" y2="42517"/>
                        <a14:foregroundMark x1="66419" y1="42517" x2="66419" y2="42517"/>
                        <a14:foregroundMark x1="66082" y1="42135" x2="66082" y2="42135"/>
                        <a14:foregroundMark x1="66082" y1="42135" x2="66082" y2="42135"/>
                        <a14:foregroundMark x1="66082" y1="42135" x2="66082" y2="42135"/>
                        <a14:foregroundMark x1="66419" y1="36511" x2="66419" y2="36511"/>
                        <a14:foregroundMark x1="66419" y1="36511" x2="66419" y2="36511"/>
                        <a14:foregroundMark x1="66419" y1="36511" x2="66419" y2="36511"/>
                        <a14:foregroundMark x1="69656" y1="36988" x2="69656" y2="36988"/>
                        <a14:foregroundMark x1="69656" y1="36988" x2="69656" y2="36988"/>
                        <a14:foregroundMark x1="64127" y1="43947" x2="64127" y2="43947"/>
                        <a14:foregroundMark x1="64127" y1="43947" x2="64127" y2="43947"/>
                        <a14:foregroundMark x1="41065" y1="51096" x2="41065" y2="51096"/>
                        <a14:foregroundMark x1="41065" y1="51096" x2="41065" y2="51096"/>
                        <a14:foregroundMark x1="41403" y1="51287" x2="41403" y2="51287"/>
                        <a14:foregroundMark x1="41403" y1="51287" x2="41403" y2="51287"/>
                        <a14:foregroundMark x1="41403" y1="51287" x2="41403" y2="51287"/>
                        <a14:foregroundMark x1="43021" y1="51096" x2="43021" y2="51096"/>
                        <a14:foregroundMark x1="43021" y1="51096" x2="43021" y2="51096"/>
                        <a14:foregroundMark x1="42144" y1="50048" x2="42144" y2="50048"/>
                        <a14:foregroundMark x1="42144" y1="50048" x2="42144" y2="50048"/>
                        <a14:foregroundMark x1="44100" y1="50810" x2="44100" y2="50810"/>
                        <a14:foregroundMark x1="44100" y1="50810" x2="44100" y2="50810"/>
                        <a14:foregroundMark x1="46460" y1="50715" x2="46460" y2="50715"/>
                        <a14:foregroundMark x1="46460" y1="50715" x2="46460" y2="50715"/>
                        <a14:foregroundMark x1="50573" y1="51287" x2="50573" y2="51287"/>
                        <a14:foregroundMark x1="50573" y1="51287" x2="50573" y2="51287"/>
                        <a14:foregroundMark x1="59137" y1="51287" x2="59137" y2="51287"/>
                        <a14:foregroundMark x1="59137" y1="51287" x2="59137" y2="51287"/>
                        <a14:foregroundMark x1="59137" y1="50524" x2="59137" y2="50524"/>
                        <a14:foregroundMark x1="59137" y1="50524" x2="59137" y2="50524"/>
                        <a14:foregroundMark x1="59137" y1="50048" x2="59137" y2="50048"/>
                        <a14:foregroundMark x1="59137" y1="50048" x2="59137" y2="50048"/>
                        <a14:foregroundMark x1="60553" y1="51764" x2="60553" y2="51764"/>
                        <a14:foregroundMark x1="60553" y1="51764" x2="60553" y2="51764"/>
                        <a14:foregroundMark x1="62913" y1="51096" x2="62913" y2="51096"/>
                        <a14:foregroundMark x1="62913" y1="51096" x2="62913" y2="51096"/>
                        <a14:foregroundMark x1="64801" y1="51954" x2="64801" y2="51954"/>
                        <a14:foregroundMark x1="64801" y1="51954" x2="64801" y2="51954"/>
                        <a14:foregroundMark x1="67161" y1="50906" x2="67161" y2="50906"/>
                        <a14:foregroundMark x1="67161" y1="50906" x2="67161" y2="50906"/>
                        <a14:foregroundMark x1="67161" y1="50429" x2="67161" y2="50429"/>
                        <a14:foregroundMark x1="67161" y1="50429" x2="67161" y2="50429"/>
                        <a14:foregroundMark x1="69184" y1="51764" x2="69184" y2="51764"/>
                        <a14:foregroundMark x1="69184" y1="51764" x2="69184" y2="51764"/>
                        <a14:foregroundMark x1="52933" y1="51287" x2="52933" y2="51287"/>
                        <a14:foregroundMark x1="52933" y1="51287" x2="52933" y2="51287"/>
                        <a14:foregroundMark x1="54889" y1="51478" x2="54889" y2="51478"/>
                        <a14:foregroundMark x1="54889" y1="51478" x2="54889" y2="51478"/>
                        <a14:foregroundMark x1="57114" y1="51287" x2="57114" y2="51287"/>
                        <a14:foregroundMark x1="57114" y1="51287" x2="57114" y2="51287"/>
                      </a14:backgroundRemoval>
                    </a14:imgEffect>
                  </a14:imgLayer>
                </a14:imgProps>
              </a:ext>
              <a:ext uri="{28A0092B-C50C-407E-A947-70E740481C1C}">
                <a14:useLocalDpi xmlns="" xmlns:a14="http://schemas.microsoft.com/office/drawing/2010/main" val="0"/>
              </a:ext>
            </a:extLst>
          </a:blip>
          <a:srcRect l="8121" t="25714" r="28105" b="37672"/>
          <a:stretch/>
        </p:blipFill>
        <p:spPr>
          <a:xfrm>
            <a:off x="10628369" y="6080679"/>
            <a:ext cx="1410682" cy="5728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2">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26441626"/>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878118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2023/7/14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 xmlns:p14="http://schemas.microsoft.com/office/powerpoint/2010/main" val="1329739135"/>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p:spPr>
        <p:txBody>
          <a:bodyPr/>
          <a:lstStyle/>
          <a:p>
            <a:fld id="{D5443DF1-FFCE-403C-B63B-280323061A46}" type="datetimeFigureOut">
              <a:rPr lang="zh-CN" altLang="en-US" smtClean="0"/>
              <a:pPr/>
              <a:t>2023/7/14</a:t>
            </a:fld>
            <a:endParaRPr lang="zh-CN" altLang="en-US"/>
          </a:p>
        </p:txBody>
      </p:sp>
      <p:sp>
        <p:nvSpPr>
          <p:cNvPr id="5" name="Footer Placeholder 4"/>
          <p:cNvSpPr>
            <a:spLocks noGrp="1"/>
          </p:cNvSpPr>
          <p:nvPr>
            <p:ph type="ftr" sz="quarter" idx="11"/>
          </p:nvPr>
        </p:nvSpPr>
        <p:spPr>
          <a:xfrm>
            <a:off x="4038600" y="6356351"/>
            <a:ext cx="4114800" cy="365125"/>
          </a:xfr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p:spPr>
        <p:txBody>
          <a:bodyPr/>
          <a:lstStyle/>
          <a:p>
            <a:fld id="{F0980447-B0EC-443A-A95E-502282571520}" type="slidenum">
              <a:rPr lang="zh-CN" altLang="en-US" smtClean="0"/>
              <a:pPr/>
              <a:t>‹#›</a:t>
            </a:fld>
            <a:endParaRPr lang="zh-CN" altLang="en-US"/>
          </a:p>
        </p:txBody>
      </p:sp>
    </p:spTree>
    <p:extLst>
      <p:ext uri="{BB962C8B-B14F-4D97-AF65-F5344CB8AC3E}">
        <p14:creationId xmlns="" xmlns:p14="http://schemas.microsoft.com/office/powerpoint/2010/main" val="2048620989"/>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95325" y="57151"/>
            <a:ext cx="10801350" cy="1098549"/>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ECEAF9B8-6057-4850-B57D-D21E00C74CBD}" type="datetime1">
              <a:rPr lang="zh-CN" altLang="en-US" smtClean="0"/>
              <a:pPr/>
              <a:t>2023/7/14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EE7B27BC-6D89-4E20-B761-68BC58162C36}" type="slidenum">
              <a:rPr lang="zh-CN" altLang="en-US" smtClean="0"/>
              <a:pPr/>
              <a:t>‹#›</a:t>
            </a:fld>
            <a:endParaRPr lang="zh-CN" altLang="en-US"/>
          </a:p>
        </p:txBody>
      </p:sp>
    </p:spTree>
    <p:extLst>
      <p:ext uri="{BB962C8B-B14F-4D97-AF65-F5344CB8AC3E}">
        <p14:creationId xmlns="" xmlns:p14="http://schemas.microsoft.com/office/powerpoint/2010/main" val="277897344"/>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过渡页">
    <p:spTree>
      <p:nvGrpSpPr>
        <p:cNvPr id="1" name=""/>
        <p:cNvGrpSpPr/>
        <p:nvPr/>
      </p:nvGrpSpPr>
      <p:grpSpPr>
        <a:xfrm>
          <a:off x="0" y="0"/>
          <a:ext cx="0" cy="0"/>
          <a:chOff x="0" y="0"/>
          <a:chExt cx="0" cy="0"/>
        </a:xfrm>
      </p:grpSpPr>
      <p:sp>
        <p:nvSpPr>
          <p:cNvPr id="6" name="矩形 5"/>
          <p:cNvSpPr/>
          <p:nvPr userDrawn="1"/>
        </p:nvSpPr>
        <p:spPr>
          <a:xfrm>
            <a:off x="0" y="6653561"/>
            <a:ext cx="12192000" cy="204439"/>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9" name="标题 1"/>
          <p:cNvSpPr>
            <a:spLocks noGrp="1"/>
          </p:cNvSpPr>
          <p:nvPr>
            <p:ph type="title" hasCustomPrompt="1"/>
          </p:nvPr>
        </p:nvSpPr>
        <p:spPr>
          <a:xfrm>
            <a:off x="2718824" y="97673"/>
            <a:ext cx="8397929" cy="466421"/>
          </a:xfrm>
          <a:prstGeom prst="rect">
            <a:avLst/>
          </a:prstGeom>
        </p:spPr>
        <p:txBody>
          <a:bodyPr>
            <a:noAutofit/>
          </a:bodyPr>
          <a:lstStyle>
            <a:lvl1pPr>
              <a:defRPr sz="2400" b="1"/>
            </a:lvl1pPr>
          </a:lstStyle>
          <a:p>
            <a:r>
              <a:rPr lang="zh-CN" altLang="en-US" dirty="0"/>
              <a:t>单击此处添加幻灯片标题</a:t>
            </a:r>
          </a:p>
        </p:txBody>
      </p:sp>
      <p:grpSp>
        <p:nvGrpSpPr>
          <p:cNvPr id="14" name="组合 13"/>
          <p:cNvGrpSpPr/>
          <p:nvPr userDrawn="1"/>
        </p:nvGrpSpPr>
        <p:grpSpPr>
          <a:xfrm>
            <a:off x="-14750" y="8500"/>
            <a:ext cx="2646543" cy="561344"/>
            <a:chOff x="0" y="0"/>
            <a:chExt cx="3707995" cy="786483"/>
          </a:xfrm>
        </p:grpSpPr>
        <p:sp>
          <p:nvSpPr>
            <p:cNvPr id="15" name="任意多边形: 形状 14"/>
            <p:cNvSpPr/>
            <p:nvPr userDrawn="1"/>
          </p:nvSpPr>
          <p:spPr>
            <a:xfrm flipH="1" flipV="1">
              <a:off x="757001" y="0"/>
              <a:ext cx="2950994" cy="571039"/>
            </a:xfrm>
            <a:custGeom>
              <a:avLst/>
              <a:gdLst>
                <a:gd name="connsiteX0" fmla="*/ 2950994 w 2950994"/>
                <a:gd name="connsiteY0" fmla="*/ 571039 h 571039"/>
                <a:gd name="connsiteX1" fmla="*/ 0 w 2950994"/>
                <a:gd name="connsiteY1" fmla="*/ 571039 h 571039"/>
                <a:gd name="connsiteX2" fmla="*/ 382882 w 2950994"/>
                <a:gd name="connsiteY2" fmla="*/ 0 h 571039"/>
                <a:gd name="connsiteX3" fmla="*/ 2950994 w 2950994"/>
                <a:gd name="connsiteY3" fmla="*/ 0 h 571039"/>
              </a:gdLst>
              <a:ahLst/>
              <a:cxnLst>
                <a:cxn ang="0">
                  <a:pos x="connsiteX0" y="connsiteY0"/>
                </a:cxn>
                <a:cxn ang="0">
                  <a:pos x="connsiteX1" y="connsiteY1"/>
                </a:cxn>
                <a:cxn ang="0">
                  <a:pos x="connsiteX2" y="connsiteY2"/>
                </a:cxn>
                <a:cxn ang="0">
                  <a:pos x="connsiteX3" y="connsiteY3"/>
                </a:cxn>
              </a:cxnLst>
              <a:rect l="l" t="t" r="r" b="b"/>
              <a:pathLst>
                <a:path w="2950994" h="571039">
                  <a:moveTo>
                    <a:pt x="2950994" y="571039"/>
                  </a:moveTo>
                  <a:lnTo>
                    <a:pt x="0" y="571039"/>
                  </a:lnTo>
                  <a:lnTo>
                    <a:pt x="382882" y="0"/>
                  </a:lnTo>
                  <a:lnTo>
                    <a:pt x="2950994"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5"/>
            <p:cNvSpPr/>
            <p:nvPr userDrawn="1"/>
          </p:nvSpPr>
          <p:spPr>
            <a:xfrm flipH="1" flipV="1">
              <a:off x="0" y="0"/>
              <a:ext cx="3304637" cy="786483"/>
            </a:xfrm>
            <a:custGeom>
              <a:avLst/>
              <a:gdLst>
                <a:gd name="connsiteX0" fmla="*/ 3304637 w 3304637"/>
                <a:gd name="connsiteY0" fmla="*/ 786483 h 786483"/>
                <a:gd name="connsiteX1" fmla="*/ 0 w 3304637"/>
                <a:gd name="connsiteY1" fmla="*/ 786483 h 786483"/>
                <a:gd name="connsiteX2" fmla="*/ 527337 w 3304637"/>
                <a:gd name="connsiteY2" fmla="*/ 0 h 786483"/>
                <a:gd name="connsiteX3" fmla="*/ 3304637 w 3304637"/>
                <a:gd name="connsiteY3" fmla="*/ 0 h 786483"/>
              </a:gdLst>
              <a:ahLst/>
              <a:cxnLst>
                <a:cxn ang="0">
                  <a:pos x="connsiteX0" y="connsiteY0"/>
                </a:cxn>
                <a:cxn ang="0">
                  <a:pos x="connsiteX1" y="connsiteY1"/>
                </a:cxn>
                <a:cxn ang="0">
                  <a:pos x="connsiteX2" y="connsiteY2"/>
                </a:cxn>
                <a:cxn ang="0">
                  <a:pos x="connsiteX3" y="connsiteY3"/>
                </a:cxn>
              </a:cxnLst>
              <a:rect l="l" t="t" r="r" b="b"/>
              <a:pathLst>
                <a:path w="3304637" h="786483">
                  <a:moveTo>
                    <a:pt x="3304637" y="786483"/>
                  </a:moveTo>
                  <a:lnTo>
                    <a:pt x="0" y="786483"/>
                  </a:lnTo>
                  <a:lnTo>
                    <a:pt x="527337" y="0"/>
                  </a:lnTo>
                  <a:lnTo>
                    <a:pt x="330463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pic>
        <p:nvPicPr>
          <p:cNvPr id="3" name="图片 2">
            <a:extLst>
              <a:ext uri="{FF2B5EF4-FFF2-40B4-BE49-F238E27FC236}">
                <a16:creationId xmlns="" xmlns:a16="http://schemas.microsoft.com/office/drawing/2014/main" id="{E7EA60C1-AD57-D8C3-4F23-83BDDA2B0E85}"/>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14270" t="27323" r="27607" b="39235"/>
          <a:stretch/>
        </p:blipFill>
        <p:spPr>
          <a:xfrm>
            <a:off x="10942820" y="6139409"/>
            <a:ext cx="1249180" cy="50840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2">
    <p:bg>
      <p:bgPr>
        <a:solidFill>
          <a:schemeClr val="tx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2023/7/14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p:spPr>
        <p:txBody>
          <a:bodyPr/>
          <a:lstStyle/>
          <a:p>
            <a:fld id="{D5443DF1-FFCE-403C-B63B-280323061A46}" type="datetimeFigureOut">
              <a:rPr lang="zh-CN" altLang="en-US" smtClean="0"/>
              <a:pPr/>
              <a:t>2023/7/14</a:t>
            </a:fld>
            <a:endParaRPr lang="zh-CN" altLang="en-US"/>
          </a:p>
        </p:txBody>
      </p:sp>
      <p:sp>
        <p:nvSpPr>
          <p:cNvPr id="5" name="Footer Placeholder 4"/>
          <p:cNvSpPr>
            <a:spLocks noGrp="1"/>
          </p:cNvSpPr>
          <p:nvPr>
            <p:ph type="ftr" sz="quarter" idx="11"/>
          </p:nvPr>
        </p:nvSpPr>
        <p:spPr>
          <a:xfrm>
            <a:off x="4038600" y="6356351"/>
            <a:ext cx="4114800" cy="365125"/>
          </a:xfr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p:spPr>
        <p:txBody>
          <a:bodyPr/>
          <a:lstStyle/>
          <a:p>
            <a:fld id="{F0980447-B0EC-443A-A95E-502282571520}"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95325" y="57151"/>
            <a:ext cx="10801350" cy="1098549"/>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ECEAF9B8-6057-4850-B57D-D21E00C74CBD}" type="datetime1">
              <a:rPr lang="zh-CN" altLang="en-US" smtClean="0"/>
              <a:pPr/>
              <a:t>2023/7/14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EE7B27BC-6D89-4E20-B761-68BC58162C36}"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49568430"/>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96DAC541-7B7A-43D3-8B79-37D633B846F1}">
                <asvg:svgBlip xmlns="" xmlns:asvg="http://schemas.microsoft.com/office/drawing/2016/SVG/main" r:embed="rId5"/>
              </a:ext>
            </a:extLst>
          </a:blip>
          <a:srcRect/>
          <a:stretch>
            <a:fillRect/>
          </a:stretch>
        </a:blipFill>
        <a:effectLst/>
      </p:bgPr>
    </p:bg>
    <p:spTree>
      <p:nvGrpSpPr>
        <p:cNvPr id="1" name=""/>
        <p:cNvGrpSpPr/>
        <p:nvPr/>
      </p:nvGrpSpPr>
      <p:grpSpPr>
        <a:xfrm>
          <a:off x="0" y="0"/>
          <a:ext cx="0" cy="0"/>
          <a:chOff x="0" y="0"/>
          <a:chExt cx="0" cy="0"/>
        </a:xfrm>
      </p:grpSpPr>
      <p:sp>
        <p:nvSpPr>
          <p:cNvPr id="2" name="背景" hidden="1"/>
          <p:cNvSpPr txBox="1"/>
          <p:nvPr userDrawn="1"/>
        </p:nvSpPr>
        <p:spPr>
          <a:xfrm>
            <a:off x="4716167" y="13663974"/>
            <a:ext cx="3248660" cy="275590"/>
          </a:xfrm>
          <a:prstGeom prst="rect">
            <a:avLst/>
          </a:prstGeom>
          <a:noFill/>
        </p:spPr>
        <p:txBody>
          <a:bodyPr wrap="none" rtlCol="0">
            <a:spAutoFit/>
          </a:bodyPr>
          <a:lstStyle/>
          <a:p>
            <a:r>
              <a:rPr lang="zh-CN" altLang="en-US" sz="1200">
                <a:solidFill>
                  <a:srgbClr val="E6E6E6"/>
                </a:solidFill>
              </a:rPr>
              <a:t>版权所有：</a:t>
            </a:r>
            <a:r>
              <a:rPr lang="en-US" altLang="zh-CN" sz="1200">
                <a:solidFill>
                  <a:srgbClr val="E6E6E6"/>
                </a:solidFill>
              </a:rPr>
              <a:t>请自行输入 WWW.请自行输入.CN</a:t>
            </a:r>
            <a:endParaRPr lang="en-US" sz="1200">
              <a:solidFill>
                <a:srgbClr val="E6E6E6"/>
              </a:solidFill>
            </a:endParaRPr>
          </a:p>
        </p:txBody>
      </p:sp>
      <p:sp>
        <p:nvSpPr>
          <p:cNvPr id="4"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5"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3"/>
          <p:cNvSpPr>
            <a:spLocks noGrp="1"/>
          </p:cNvSpPr>
          <p:nvPr>
            <p:ph type="dt" sz="half" idx="2"/>
          </p:nvPr>
        </p:nvSpPr>
        <p:spPr>
          <a:xfrm>
            <a:off x="838200" y="6477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2023/7/14</a:t>
            </a:fld>
            <a:endParaRPr lang="zh-CN" altLang="en-US"/>
          </a:p>
        </p:txBody>
      </p:sp>
      <p:sp>
        <p:nvSpPr>
          <p:cNvPr id="7"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8" name="灯片编号占位符 5"/>
          <p:cNvSpPr>
            <a:spLocks noGrp="1"/>
          </p:cNvSpPr>
          <p:nvPr>
            <p:ph type="sldNum" sz="quarter" idx="4"/>
          </p:nvPr>
        </p:nvSpPr>
        <p:spPr>
          <a:xfrm>
            <a:off x="8610600" y="64528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日期占位符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2023/7/14</a:t>
            </a:fld>
            <a:endParaRPr lang="zh-CN" altLang="en-US"/>
          </a:p>
        </p:txBody>
      </p:sp>
      <p:sp>
        <p:nvSpPr>
          <p:cNvPr id="7" name="页脚占位符 6"/>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pic>
        <p:nvPicPr>
          <p:cNvPr id="23" name="图片 22" descr="E:\妙语设计\海融制药\PPT\Temp\PPT\Temp\矢量智能对象.png矢量智能对象"/>
          <p:cNvPicPr>
            <a:picLocks noChangeAspect="1"/>
          </p:cNvPicPr>
          <p:nvPr userDrawn="1"/>
        </p:nvPicPr>
        <p:blipFill>
          <a:blip r:embed="rId8" cstate="print"/>
          <a:srcRect/>
          <a:stretch>
            <a:fillRect/>
          </a:stretch>
        </p:blipFill>
        <p:spPr>
          <a:xfrm>
            <a:off x="5425339" y="6464300"/>
            <a:ext cx="993873" cy="249555"/>
          </a:xfrm>
          <a:prstGeom prst="rect">
            <a:avLst/>
          </a:prstGeom>
        </p:spPr>
      </p:pic>
      <p:sp>
        <p:nvSpPr>
          <p:cNvPr id="9" name="文本框 8"/>
          <p:cNvSpPr txBox="1"/>
          <p:nvPr userDrawn="1"/>
        </p:nvSpPr>
        <p:spPr>
          <a:xfrm>
            <a:off x="259106" y="6460490"/>
            <a:ext cx="1408569" cy="275590"/>
          </a:xfrm>
          <a:prstGeom prst="rect">
            <a:avLst/>
          </a:prstGeom>
          <a:noFill/>
        </p:spPr>
        <p:txBody>
          <a:bodyPr wrap="square" rtlCol="0" anchor="t">
            <a:spAutoFit/>
          </a:bodyPr>
          <a:lstStyle/>
          <a:p>
            <a:pPr algn="dist"/>
            <a:r>
              <a:rPr lang="zh-CN" altLang="en-US" sz="1200" noProof="0" dirty="0">
                <a:ln w="0"/>
                <a:solidFill>
                  <a:schemeClr val="bg1">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心连心</a:t>
            </a:r>
            <a:r>
              <a:rPr lang="en-US" altLang="zh-CN" sz="1200" noProof="0" dirty="0">
                <a:ln w="0"/>
                <a:solidFill>
                  <a:schemeClr val="bg1">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noProof="0" dirty="0">
                <a:ln w="0"/>
                <a:solidFill>
                  <a:schemeClr val="bg1">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不可缺</a:t>
            </a:r>
          </a:p>
        </p:txBody>
      </p:sp>
      <p:sp>
        <p:nvSpPr>
          <p:cNvPr id="10" name="文本框 9"/>
          <p:cNvSpPr txBox="1"/>
          <p:nvPr userDrawn="1"/>
        </p:nvSpPr>
        <p:spPr>
          <a:xfrm>
            <a:off x="9490368" y="6464300"/>
            <a:ext cx="2469758" cy="275590"/>
          </a:xfrm>
          <a:prstGeom prst="rect">
            <a:avLst/>
          </a:prstGeom>
          <a:noFill/>
        </p:spPr>
        <p:txBody>
          <a:bodyPr wrap="square" rtlCol="0" anchor="t">
            <a:spAutoFit/>
          </a:bodyPr>
          <a:lstStyle/>
          <a:p>
            <a:pPr algn="dist"/>
            <a:r>
              <a:rPr sz="1200" noProof="0" dirty="0">
                <a:ln w="0"/>
                <a:solidFill>
                  <a:schemeClr val="bg1">
                    <a:lumMod val="50000"/>
                  </a:schemeClr>
                </a:solidFill>
                <a:effectLst/>
                <a:uLnTx/>
                <a:uFillTx/>
                <a:latin typeface="微软雅黑" panose="020B0503020204020204" pitchFamily="34" charset="-122"/>
                <a:ea typeface="微软雅黑" panose="020B0503020204020204" pitchFamily="34" charset="-122"/>
                <a:sym typeface="+mn-ea"/>
              </a:rPr>
              <a:t>引领中国心肌缺血无创诊断新时代</a:t>
            </a:r>
          </a:p>
        </p:txBody>
      </p:sp>
      <p:pic>
        <p:nvPicPr>
          <p:cNvPr id="21" name="图片 20" descr="E:\妙语设计\海融制药\LOGO\资源 21.png资源 21"/>
          <p:cNvPicPr>
            <a:picLocks noChangeAspect="1"/>
          </p:cNvPicPr>
          <p:nvPr userDrawn="1"/>
        </p:nvPicPr>
        <p:blipFill>
          <a:blip r:embed="rId9" cstate="print"/>
          <a:srcRect/>
          <a:stretch>
            <a:fillRect/>
          </a:stretch>
        </p:blipFill>
        <p:spPr>
          <a:xfrm>
            <a:off x="10611260" y="210185"/>
            <a:ext cx="1214875" cy="497840"/>
          </a:xfrm>
          <a:prstGeom prst="rect">
            <a:avLst/>
          </a:prstGeom>
        </p:spPr>
      </p:pic>
      <p:cxnSp>
        <p:nvCxnSpPr>
          <p:cNvPr id="11" name="直接连接符 10"/>
          <p:cNvCxnSpPr/>
          <p:nvPr userDrawn="1"/>
        </p:nvCxnSpPr>
        <p:spPr>
          <a:xfrm>
            <a:off x="221002" y="6424930"/>
            <a:ext cx="1173849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hf hdr="0" dt="0"/>
  <p:txStyles>
    <p:titleStyle>
      <a:lvl1pPr algn="l" defTabSz="914400" rtl="0" eaLnBrk="1" latinLnBrk="0" hangingPunct="1">
        <a:lnSpc>
          <a:spcPct val="90000"/>
        </a:lnSpc>
        <a:spcBef>
          <a:spcPct val="0"/>
        </a:spcBef>
        <a:buNone/>
        <a:defRPr lang="en-US" sz="3700" b="1" kern="1200" dirty="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日期占位符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2023/7/14</a:t>
            </a:fld>
            <a:endParaRPr lang="zh-CN" altLang="en-US"/>
          </a:p>
        </p:txBody>
      </p:sp>
      <p:sp>
        <p:nvSpPr>
          <p:cNvPr id="7" name="页脚占位符 6"/>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pic>
        <p:nvPicPr>
          <p:cNvPr id="23" name="图片 22" descr="E:\妙语设计\海融制药\PPT\Temp\PPT\Temp\矢量智能对象.png矢量智能对象"/>
          <p:cNvPicPr>
            <a:picLocks noChangeAspect="1"/>
          </p:cNvPicPr>
          <p:nvPr userDrawn="1"/>
        </p:nvPicPr>
        <p:blipFill>
          <a:blip r:embed="rId8" cstate="print"/>
          <a:srcRect/>
          <a:stretch>
            <a:fillRect/>
          </a:stretch>
        </p:blipFill>
        <p:spPr>
          <a:xfrm>
            <a:off x="5425339" y="6464300"/>
            <a:ext cx="993873" cy="249555"/>
          </a:xfrm>
          <a:prstGeom prst="rect">
            <a:avLst/>
          </a:prstGeom>
        </p:spPr>
      </p:pic>
      <p:sp>
        <p:nvSpPr>
          <p:cNvPr id="9" name="文本框 8"/>
          <p:cNvSpPr txBox="1"/>
          <p:nvPr userDrawn="1"/>
        </p:nvSpPr>
        <p:spPr>
          <a:xfrm>
            <a:off x="259106" y="6460490"/>
            <a:ext cx="1408569" cy="275590"/>
          </a:xfrm>
          <a:prstGeom prst="rect">
            <a:avLst/>
          </a:prstGeom>
          <a:noFill/>
        </p:spPr>
        <p:txBody>
          <a:bodyPr wrap="square" rtlCol="0" anchor="t">
            <a:spAutoFit/>
          </a:bodyPr>
          <a:lstStyle/>
          <a:p>
            <a:pPr algn="dist"/>
            <a:r>
              <a:rPr lang="zh-CN" altLang="en-US" sz="1200" noProof="0" dirty="0">
                <a:ln w="0"/>
                <a:solidFill>
                  <a:schemeClr val="bg1">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心连心</a:t>
            </a:r>
            <a:r>
              <a:rPr lang="en-US" altLang="zh-CN" sz="1200" noProof="0" dirty="0">
                <a:ln w="0"/>
                <a:solidFill>
                  <a:schemeClr val="bg1">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noProof="0" dirty="0">
                <a:ln w="0"/>
                <a:solidFill>
                  <a:schemeClr val="bg1">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不可缺</a:t>
            </a:r>
          </a:p>
        </p:txBody>
      </p:sp>
      <p:sp>
        <p:nvSpPr>
          <p:cNvPr id="10" name="文本框 9"/>
          <p:cNvSpPr txBox="1"/>
          <p:nvPr userDrawn="1"/>
        </p:nvSpPr>
        <p:spPr>
          <a:xfrm>
            <a:off x="9490368" y="6464300"/>
            <a:ext cx="2469758" cy="275590"/>
          </a:xfrm>
          <a:prstGeom prst="rect">
            <a:avLst/>
          </a:prstGeom>
          <a:noFill/>
        </p:spPr>
        <p:txBody>
          <a:bodyPr wrap="square" rtlCol="0" anchor="t">
            <a:spAutoFit/>
          </a:bodyPr>
          <a:lstStyle/>
          <a:p>
            <a:pPr algn="dist"/>
            <a:r>
              <a:rPr sz="1200" noProof="0" dirty="0">
                <a:ln w="0"/>
                <a:solidFill>
                  <a:schemeClr val="bg1">
                    <a:lumMod val="50000"/>
                  </a:schemeClr>
                </a:solidFill>
                <a:effectLst/>
                <a:uLnTx/>
                <a:uFillTx/>
                <a:latin typeface="微软雅黑" panose="020B0503020204020204" pitchFamily="34" charset="-122"/>
                <a:ea typeface="微软雅黑" panose="020B0503020204020204" pitchFamily="34" charset="-122"/>
                <a:sym typeface="+mn-ea"/>
              </a:rPr>
              <a:t>引领中国心肌缺血无创诊断新时代</a:t>
            </a:r>
          </a:p>
        </p:txBody>
      </p:sp>
      <p:pic>
        <p:nvPicPr>
          <p:cNvPr id="21" name="图片 20" descr="E:\妙语设计\海融制药\LOGO\资源 21.png资源 21"/>
          <p:cNvPicPr>
            <a:picLocks noChangeAspect="1"/>
          </p:cNvPicPr>
          <p:nvPr userDrawn="1"/>
        </p:nvPicPr>
        <p:blipFill>
          <a:blip r:embed="rId9" cstate="print"/>
          <a:srcRect/>
          <a:stretch>
            <a:fillRect/>
          </a:stretch>
        </p:blipFill>
        <p:spPr>
          <a:xfrm>
            <a:off x="10611260" y="210185"/>
            <a:ext cx="1214875" cy="497840"/>
          </a:xfrm>
          <a:prstGeom prst="rect">
            <a:avLst/>
          </a:prstGeom>
        </p:spPr>
      </p:pic>
      <p:cxnSp>
        <p:nvCxnSpPr>
          <p:cNvPr id="11" name="直接连接符 10"/>
          <p:cNvCxnSpPr/>
          <p:nvPr userDrawn="1"/>
        </p:nvCxnSpPr>
        <p:spPr>
          <a:xfrm>
            <a:off x="221002" y="6424930"/>
            <a:ext cx="1173849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4895533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hf hdr="0" dt="0"/>
  <p:txStyles>
    <p:titleStyle>
      <a:lvl1pPr algn="l" defTabSz="914400" rtl="0" eaLnBrk="1" latinLnBrk="0" hangingPunct="1">
        <a:lnSpc>
          <a:spcPct val="90000"/>
        </a:lnSpc>
        <a:spcBef>
          <a:spcPct val="0"/>
        </a:spcBef>
        <a:buNone/>
        <a:defRPr lang="en-US" sz="3700" b="1" kern="1200" dirty="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矩形: 圆角 13"/>
          <p:cNvSpPr/>
          <p:nvPr/>
        </p:nvSpPr>
        <p:spPr>
          <a:xfrm>
            <a:off x="3858448" y="5676150"/>
            <a:ext cx="4475104" cy="447812"/>
          </a:xfrm>
          <a:prstGeom prst="roundRect">
            <a:avLst/>
          </a:prstGeom>
          <a:solidFill>
            <a:schemeClr val="tx2">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zh-CN" altLang="en-US" sz="1800" b="1" i="0" u="none" strike="noStrike" kern="1200" cap="none" spc="24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辽宁中海康生物制药股份有限公司</a:t>
            </a:r>
            <a:endParaRPr kumimoji="0" lang="zh-CN" altLang="en-US" sz="1800" b="1" i="0" u="none" strike="noStrike" kern="1200" cap="none" spc="24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339056" y="322908"/>
            <a:ext cx="11310730" cy="14229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隶书" panose="02010509060101010101" pitchFamily="49" charset="-122"/>
                <a:ea typeface="隶书" panose="02010509060101010101" pitchFamily="49" charset="-122"/>
                <a:cs typeface="+mn-cs"/>
              </a:rPr>
              <a:t>国家</a:t>
            </a:r>
            <a:r>
              <a:rPr kumimoji="0" lang="zh-CN" altLang="en-US" sz="4000" b="1" i="0" u="none" strike="noStrike" kern="1200" cap="none" spc="0" normalizeH="0" baseline="0" noProof="0" dirty="0">
                <a:ln>
                  <a:noFill/>
                </a:ln>
                <a:solidFill>
                  <a:srgbClr val="FFFF00"/>
                </a:solidFill>
                <a:effectLst/>
                <a:uLnTx/>
                <a:uFillTx/>
                <a:latin typeface="隶书" panose="02010509060101010101" pitchFamily="49" charset="-122"/>
                <a:ea typeface="隶书" panose="02010509060101010101" pitchFamily="49" charset="-122"/>
                <a:cs typeface="+mn-cs"/>
              </a:rPr>
              <a:t>重大新药创制</a:t>
            </a:r>
            <a:r>
              <a:rPr kumimoji="0" lang="zh-CN" altLang="en-US" sz="4000" b="1" i="0" u="none" strike="noStrike" kern="1200" cap="none" spc="0" normalizeH="0" baseline="0" noProof="0" dirty="0">
                <a:ln>
                  <a:noFill/>
                </a:ln>
                <a:solidFill>
                  <a:srgbClr val="FFFFFF"/>
                </a:solidFill>
                <a:effectLst/>
                <a:uLnTx/>
                <a:uFillTx/>
                <a:latin typeface="隶书" panose="02010509060101010101" pitchFamily="49" charset="-122"/>
                <a:ea typeface="隶书" panose="02010509060101010101" pitchFamily="49" charset="-122"/>
                <a:cs typeface="+mn-cs"/>
              </a:rPr>
              <a:t>科技重大专项支持项目</a:t>
            </a:r>
            <a:endParaRPr kumimoji="0" lang="en-US" altLang="zh-CN" sz="4000" b="1" i="0" u="none" strike="noStrike" kern="1200" cap="none" spc="0" normalizeH="0" baseline="0" noProof="0" dirty="0">
              <a:ln>
                <a:noFill/>
              </a:ln>
              <a:solidFill>
                <a:srgbClr val="FFFFFF"/>
              </a:solidFill>
              <a:effectLst/>
              <a:uLnTx/>
              <a:uFillTx/>
              <a:latin typeface="隶书" panose="02010509060101010101" pitchFamily="49" charset="-122"/>
              <a:ea typeface="隶书" panose="02010509060101010101" pitchFamily="49"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隶书" panose="02010509060101010101" pitchFamily="49" charset="-122"/>
                <a:ea typeface="隶书" panose="02010509060101010101" pitchFamily="49" charset="-122"/>
                <a:cs typeface="+mn-cs"/>
              </a:rPr>
              <a:t>（项目编号：</a:t>
            </a:r>
            <a:r>
              <a:rPr kumimoji="0" lang="en-US" altLang="zh-CN" sz="2000" b="1" i="0" u="none" strike="noStrike" kern="1200" cap="none" spc="0" normalizeH="0" baseline="0" noProof="0" dirty="0">
                <a:ln>
                  <a:noFill/>
                </a:ln>
                <a:solidFill>
                  <a:srgbClr val="FFFFFF"/>
                </a:solidFill>
                <a:effectLst/>
                <a:uLnTx/>
                <a:uFillTx/>
                <a:latin typeface="隶书" panose="02010509060101010101" pitchFamily="49" charset="-122"/>
                <a:ea typeface="隶书" panose="02010509060101010101" pitchFamily="49" charset="-122"/>
                <a:cs typeface="+mn-cs"/>
              </a:rPr>
              <a:t>2010ZX09401-304)</a:t>
            </a:r>
          </a:p>
        </p:txBody>
      </p:sp>
      <p:sp>
        <p:nvSpPr>
          <p:cNvPr id="15" name="标题 1">
            <a:extLst>
              <a:ext uri="{FF2B5EF4-FFF2-40B4-BE49-F238E27FC236}">
                <a16:creationId xmlns="" xmlns:a16="http://schemas.microsoft.com/office/drawing/2014/main" id="{9C5356D3-CBC8-A58F-345C-E01DE52D9F33}"/>
              </a:ext>
            </a:extLst>
          </p:cNvPr>
          <p:cNvSpPr txBox="1">
            <a:spLocks/>
          </p:cNvSpPr>
          <p:nvPr/>
        </p:nvSpPr>
        <p:spPr>
          <a:xfrm>
            <a:off x="3738624" y="4047012"/>
            <a:ext cx="5034068" cy="1337787"/>
          </a:xfrm>
        </p:spPr>
        <p:txBody>
          <a:bodyPr rtlCol="0">
            <a:normAutofit fontScale="82500" lnSpcReduction="20000"/>
          </a:bodyPr>
          <a:lstStyle>
            <a:lvl1pPr algn="l" defTabSz="914400" rtl="0" eaLnBrk="1" latinLnBrk="0" hangingPunct="1">
              <a:lnSpc>
                <a:spcPct val="90000"/>
              </a:lnSpc>
              <a:spcBef>
                <a:spcPct val="0"/>
              </a:spcBef>
              <a:buNone/>
              <a:defRPr lang="en-US" sz="3700" b="1" kern="1200" dirty="0">
                <a:solidFill>
                  <a:schemeClr val="tx1"/>
                </a:solidFill>
                <a:latin typeface="微软雅黑" panose="020B0503020204020204" pitchFamily="34" charset="-122"/>
                <a:ea typeface="微软雅黑" panose="020B0503020204020204" pitchFamily="34" charset="-122"/>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CN" altLang="en-US" sz="4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rPr>
              <a:t>注射用前列地尔</a:t>
            </a:r>
            <a:r>
              <a:rPr kumimoji="0" lang="zh-CN" altLang="en-US" sz="4400" b="1" i="0" u="none" strike="noStrike" kern="1200" cap="none" spc="0" normalizeH="0" baseline="0" noProof="0" dirty="0">
                <a:ln>
                  <a:noFill/>
                </a:ln>
                <a:solidFill>
                  <a:srgbClr val="B5B5B5">
                    <a:lumMod val="20000"/>
                    <a:lumOff val="80000"/>
                  </a:srgbClr>
                </a:solidFill>
                <a:effectLst/>
                <a:uLnTx/>
                <a:uFillTx/>
                <a:latin typeface="微软雅黑" panose="020B0503020204020204" pitchFamily="34" charset="-122"/>
                <a:ea typeface="微软雅黑" panose="020B0503020204020204" pitchFamily="34" charset="-122"/>
                <a:cs typeface="+mj-cs"/>
              </a:rPr>
              <a:t>乳剂</a:t>
            </a:r>
            <a:endParaRPr kumimoji="0" lang="en-US" altLang="zh-CN" sz="4400" b="1" i="0" u="none" strike="noStrike" kern="1200" cap="none" spc="0" normalizeH="0" baseline="0" noProof="0" dirty="0">
              <a:ln>
                <a:noFill/>
              </a:ln>
              <a:solidFill>
                <a:srgbClr val="B5B5B5">
                  <a:lumMod val="20000"/>
                  <a:lumOff val="80000"/>
                </a:srgbClr>
              </a:solidFill>
              <a:effectLst/>
              <a:uLnTx/>
              <a:uFillTx/>
              <a:latin typeface="微软雅黑" panose="020B0503020204020204" pitchFamily="34" charset="-122"/>
              <a:ea typeface="微软雅黑" panose="020B0503020204020204" pitchFamily="34" charset="-122"/>
              <a:cs typeface="+mj-cs"/>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CN" altLang="en-US" sz="29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j-cs"/>
              </a:rPr>
              <a:t>商品名：中海益尔</a:t>
            </a:r>
            <a:endParaRPr kumimoji="0" lang="en-US" altLang="zh-CN" sz="29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j-cs"/>
            </a:endParaRPr>
          </a:p>
        </p:txBody>
      </p:sp>
      <p:sp>
        <p:nvSpPr>
          <p:cNvPr id="16" name="文本框 15">
            <a:extLst>
              <a:ext uri="{FF2B5EF4-FFF2-40B4-BE49-F238E27FC236}">
                <a16:creationId xmlns="" xmlns:a16="http://schemas.microsoft.com/office/drawing/2014/main" id="{A5EE806E-C1CC-B9C6-5FE6-831900FD8270}"/>
              </a:ext>
            </a:extLst>
          </p:cNvPr>
          <p:cNvSpPr txBox="1"/>
          <p:nvPr/>
        </p:nvSpPr>
        <p:spPr>
          <a:xfrm>
            <a:off x="3207658" y="1973107"/>
            <a:ext cx="609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1DBED0"/>
                </a:solidFill>
                <a:effectLst/>
                <a:uLnTx/>
                <a:uFillTx/>
                <a:latin typeface="arial"/>
                <a:cs typeface="楷体" panose="02010609060101010101" pitchFamily="49" charset="-122"/>
              </a:rPr>
              <a:t>全新</a:t>
            </a:r>
            <a:r>
              <a:rPr kumimoji="0" lang="zh-CN" altLang="en-US" sz="1800" b="1" i="0" u="none" strike="noStrike" kern="1200" cap="none" spc="0" normalizeH="0" baseline="0" noProof="0" dirty="0">
                <a:ln>
                  <a:noFill/>
                </a:ln>
                <a:solidFill>
                  <a:srgbClr val="00ADEF">
                    <a:lumMod val="50000"/>
                  </a:srgbClr>
                </a:solidFill>
                <a:effectLst/>
                <a:uLnTx/>
                <a:uFillTx/>
                <a:latin typeface="arial"/>
                <a:cs typeface="楷体" panose="02010609060101010101" pitchFamily="49" charset="-122"/>
              </a:rPr>
              <a:t>改良剂型</a:t>
            </a:r>
            <a:r>
              <a:rPr kumimoji="0" lang="zh-CN" altLang="en-US" sz="1800" b="1" i="0" u="none" strike="noStrike" kern="1200" cap="none" spc="0" normalizeH="0" baseline="0" noProof="0" dirty="0">
                <a:ln>
                  <a:noFill/>
                </a:ln>
                <a:solidFill>
                  <a:srgbClr val="1DBED0"/>
                </a:solidFill>
                <a:effectLst/>
                <a:uLnTx/>
                <a:uFillTx/>
                <a:latin typeface="arial"/>
                <a:cs typeface="楷体" panose="02010609060101010101" pitchFamily="49" charset="-122"/>
              </a:rPr>
              <a:t>，更安全更稳定重装上市</a:t>
            </a:r>
            <a:endParaRPr kumimoji="0" lang="en-US" altLang="zh-CN" sz="1800" b="1"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1DBED0"/>
                </a:solidFill>
                <a:effectLst/>
                <a:uLnTx/>
                <a:uFillTx/>
                <a:latin typeface="arial"/>
                <a:cs typeface="楷体" panose="02010609060101010101" pitchFamily="49" charset="-122"/>
              </a:rPr>
              <a:t>聚焦</a:t>
            </a:r>
            <a:r>
              <a:rPr kumimoji="0" lang="zh-CN" altLang="en-US" sz="1800" b="1" i="0" u="none" strike="noStrike" kern="1200" cap="none" spc="0" normalizeH="0" baseline="0" noProof="0" dirty="0">
                <a:ln>
                  <a:noFill/>
                </a:ln>
                <a:solidFill>
                  <a:srgbClr val="00ADEF">
                    <a:lumMod val="50000"/>
                  </a:srgbClr>
                </a:solidFill>
                <a:effectLst/>
                <a:uLnTx/>
                <a:uFillTx/>
                <a:latin typeface="arial"/>
                <a:cs typeface="楷体" panose="02010609060101010101" pitchFamily="49" charset="-122"/>
              </a:rPr>
              <a:t>特定领域</a:t>
            </a:r>
            <a:r>
              <a:rPr kumimoji="0" lang="zh-CN" altLang="en-US" sz="1800" b="1" i="0" u="none" strike="noStrike" kern="1200" cap="none" spc="0" normalizeH="0" baseline="0" noProof="0" dirty="0">
                <a:ln>
                  <a:noFill/>
                </a:ln>
                <a:solidFill>
                  <a:srgbClr val="1DBED0"/>
                </a:solidFill>
                <a:effectLst/>
                <a:uLnTx/>
                <a:uFillTx/>
                <a:latin typeface="arial"/>
                <a:cs typeface="楷体" panose="02010609060101010101" pitchFamily="49" charset="-122"/>
              </a:rPr>
              <a:t>，提升</a:t>
            </a:r>
            <a:r>
              <a:rPr kumimoji="0" lang="en-US" altLang="zh-CN" sz="1800" b="1" i="0" u="none" strike="noStrike" kern="1200" cap="none" spc="0" normalizeH="0" baseline="0" noProof="0" dirty="0">
                <a:ln>
                  <a:noFill/>
                </a:ln>
                <a:solidFill>
                  <a:srgbClr val="1DBED0"/>
                </a:solidFill>
                <a:effectLst/>
                <a:uLnTx/>
                <a:uFillTx/>
                <a:latin typeface="arial"/>
                <a:cs typeface="楷体" panose="02010609060101010101" pitchFamily="49" charset="-122"/>
              </a:rPr>
              <a:t>PAD</a:t>
            </a:r>
            <a:r>
              <a:rPr kumimoji="0" lang="zh-CN" altLang="en-US" sz="1800" b="1" i="0" u="none" strike="noStrike" kern="1200" cap="none" spc="0" normalizeH="0" baseline="0" noProof="0" dirty="0">
                <a:ln>
                  <a:noFill/>
                </a:ln>
                <a:solidFill>
                  <a:srgbClr val="1DBED0"/>
                </a:solidFill>
                <a:effectLst/>
                <a:uLnTx/>
                <a:uFillTx/>
                <a:latin typeface="arial"/>
                <a:cs typeface="楷体" panose="02010609060101010101" pitchFamily="49" charset="-122"/>
              </a:rPr>
              <a:t>和儿童先心病保障</a:t>
            </a:r>
            <a:endParaRPr kumimoji="0" lang="en-US" altLang="zh-CN" sz="1800" b="1" i="0" u="none" strike="noStrike" kern="1200" cap="none" spc="0" normalizeH="0" baseline="0" noProof="0" dirty="0">
              <a:ln>
                <a:noFill/>
              </a:ln>
              <a:solidFill>
                <a:srgbClr val="1DBED0"/>
              </a:solidFill>
              <a:effectLst/>
              <a:uLnTx/>
              <a:uFillTx/>
              <a:latin typeface="arial"/>
              <a:cs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1DBED0"/>
                </a:solidFill>
                <a:effectLst/>
                <a:uLnTx/>
                <a:uFillTx/>
                <a:latin typeface="arial"/>
                <a:cs typeface="楷体" panose="02010609060101010101" pitchFamily="49" charset="-122"/>
              </a:rPr>
              <a:t>充满</a:t>
            </a:r>
            <a:r>
              <a:rPr kumimoji="0" lang="zh-CN" altLang="en-US" sz="1800" b="1" i="0" u="none" strike="noStrike" kern="1200" cap="none" spc="0" normalizeH="0" baseline="0" noProof="0" dirty="0">
                <a:ln>
                  <a:noFill/>
                </a:ln>
                <a:solidFill>
                  <a:srgbClr val="00ADEF">
                    <a:lumMod val="50000"/>
                  </a:srgbClr>
                </a:solidFill>
                <a:effectLst/>
                <a:uLnTx/>
                <a:uFillTx/>
                <a:latin typeface="arial"/>
                <a:cs typeface="楷体" panose="02010609060101010101" pitchFamily="49" charset="-122"/>
              </a:rPr>
              <a:t>降价诚意</a:t>
            </a:r>
            <a:r>
              <a:rPr kumimoji="0" lang="zh-CN" altLang="en-US" sz="1800" b="1" i="0" u="none" strike="noStrike" kern="1200" cap="none" spc="0" normalizeH="0" baseline="0" noProof="0" dirty="0">
                <a:ln>
                  <a:noFill/>
                </a:ln>
                <a:solidFill>
                  <a:srgbClr val="1DBED0"/>
                </a:solidFill>
                <a:effectLst/>
                <a:uLnTx/>
                <a:uFillTx/>
                <a:latin typeface="arial"/>
                <a:cs typeface="楷体" panose="02010609060101010101" pitchFamily="49" charset="-122"/>
              </a:rPr>
              <a:t>，更优惠价格惠及参保人群</a:t>
            </a: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17" name="文本框 16">
            <a:extLst>
              <a:ext uri="{FF2B5EF4-FFF2-40B4-BE49-F238E27FC236}">
                <a16:creationId xmlns="" xmlns:a16="http://schemas.microsoft.com/office/drawing/2014/main" id="{DC3294FC-33B7-E5E8-9343-487AFAF532EA}"/>
              </a:ext>
            </a:extLst>
          </p:cNvPr>
          <p:cNvSpPr txBox="1"/>
          <p:nvPr/>
        </p:nvSpPr>
        <p:spPr>
          <a:xfrm>
            <a:off x="0" y="1863741"/>
            <a:ext cx="12192000" cy="2065392"/>
          </a:xfrm>
          <a:prstGeom prst="rect">
            <a:avLst/>
          </a:prstGeom>
          <a:solidFill>
            <a:schemeClr val="tx2"/>
          </a:solidFill>
        </p:spPr>
        <p:txBody>
          <a:bodyPr wrap="square">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FFFFFF"/>
                </a:solidFill>
                <a:effectLst/>
                <a:uLnTx/>
                <a:uFillTx/>
                <a:latin typeface="隶书" panose="02010509060101010101" pitchFamily="49" charset="-122"/>
                <a:ea typeface="隶书" panose="02010509060101010101" pitchFamily="49" charset="-122"/>
                <a:cs typeface="+mn-cs"/>
              </a:rPr>
              <a:t>国家重大新药创制科技重大专项支持项目</a:t>
            </a:r>
            <a:endParaRPr kumimoji="0" lang="en-US" altLang="zh-CN" sz="2800" b="1" i="0" u="none" strike="noStrike" kern="1200" cap="none" spc="0" normalizeH="0" baseline="0" noProof="0" dirty="0">
              <a:ln>
                <a:noFill/>
              </a:ln>
              <a:solidFill>
                <a:srgbClr val="FFFFFF"/>
              </a:solidFill>
              <a:effectLst/>
              <a:uLnTx/>
              <a:uFillTx/>
              <a:latin typeface="隶书" panose="02010509060101010101" pitchFamily="49" charset="-122"/>
              <a:ea typeface="隶书" panose="02010509060101010101" pitchFamily="49" charset="-122"/>
              <a:cs typeface="+mn-cs"/>
            </a:endParaRPr>
          </a:p>
        </p:txBody>
      </p:sp>
      <p:sp>
        <p:nvSpPr>
          <p:cNvPr id="19" name="文本框 18">
            <a:extLst>
              <a:ext uri="{FF2B5EF4-FFF2-40B4-BE49-F238E27FC236}">
                <a16:creationId xmlns="" xmlns:a16="http://schemas.microsoft.com/office/drawing/2014/main" id="{51491C4F-0987-4ADB-7DB0-581DB6270652}"/>
              </a:ext>
            </a:extLst>
          </p:cNvPr>
          <p:cNvSpPr txBox="1"/>
          <p:nvPr/>
        </p:nvSpPr>
        <p:spPr>
          <a:xfrm>
            <a:off x="2746341" y="2054009"/>
            <a:ext cx="8175660" cy="1706557"/>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314672">
                    <a:lumMod val="75000"/>
                  </a:srgbClr>
                </a:solidFill>
                <a:effectLst/>
                <a:uLnTx/>
                <a:uFillTx/>
                <a:latin typeface="arial"/>
                <a:cs typeface="楷体" panose="02010609060101010101" pitchFamily="49" charset="-122"/>
              </a:rPr>
              <a:t>聚焦</a:t>
            </a:r>
            <a:r>
              <a:rPr kumimoji="0" lang="zh-CN" altLang="en-US" sz="3000" b="1" i="0" u="none" strike="noStrike" kern="1200" cap="none" spc="0" normalizeH="0" baseline="0" noProof="0" dirty="0">
                <a:ln>
                  <a:noFill/>
                </a:ln>
                <a:solidFill>
                  <a:srgbClr val="EA5541"/>
                </a:solidFill>
                <a:effectLst/>
                <a:uLnTx/>
                <a:uFillTx/>
                <a:latin typeface="arial"/>
                <a:cs typeface="楷体" panose="02010609060101010101" pitchFamily="49" charset="-122"/>
              </a:rPr>
              <a:t>特定领域</a:t>
            </a:r>
            <a:r>
              <a:rPr kumimoji="0" lang="zh-CN" altLang="en-US" sz="3000" b="1" i="0" u="none" strike="noStrike" kern="1200" cap="none" spc="0" normalizeH="0" baseline="0" noProof="0" dirty="0">
                <a:ln>
                  <a:noFill/>
                </a:ln>
                <a:solidFill>
                  <a:srgbClr val="314672">
                    <a:lumMod val="75000"/>
                  </a:srgbClr>
                </a:solidFill>
                <a:effectLst/>
                <a:uLnTx/>
                <a:uFillTx/>
                <a:latin typeface="arial"/>
                <a:cs typeface="楷体" panose="02010609060101010101" pitchFamily="49" charset="-122"/>
              </a:rPr>
              <a:t>，提升儿童先心病保障</a:t>
            </a:r>
            <a:endParaRPr kumimoji="0" lang="en-US" altLang="zh-CN" sz="3000" b="1" i="0" u="none" strike="noStrike" kern="1200" cap="none" spc="0" normalizeH="0" baseline="0" noProof="0" dirty="0">
              <a:ln>
                <a:noFill/>
              </a:ln>
              <a:solidFill>
                <a:srgbClr val="314672">
                  <a:lumMod val="75000"/>
                </a:srgbClr>
              </a:solidFill>
              <a:effectLst/>
              <a:uLnTx/>
              <a:uFillTx/>
              <a:latin typeface="arial"/>
              <a:cs typeface="楷体" panose="02010609060101010101" pitchFamily="49" charset="-122"/>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314672">
                    <a:lumMod val="75000"/>
                  </a:srgbClr>
                </a:solidFill>
                <a:effectLst/>
                <a:uLnTx/>
                <a:uFillTx/>
                <a:latin typeface="arial"/>
                <a:cs typeface="楷体" panose="02010609060101010101" pitchFamily="49" charset="-122"/>
              </a:rPr>
              <a:t>全新</a:t>
            </a:r>
            <a:r>
              <a:rPr kumimoji="0" lang="zh-CN" altLang="en-US" sz="3000" b="1" i="0" u="none" strike="noStrike" kern="1200" cap="none" spc="0" normalizeH="0" baseline="0" noProof="0" dirty="0">
                <a:ln>
                  <a:noFill/>
                </a:ln>
                <a:solidFill>
                  <a:srgbClr val="EA5541"/>
                </a:solidFill>
                <a:effectLst/>
                <a:uLnTx/>
                <a:uFillTx/>
                <a:latin typeface="arial"/>
                <a:cs typeface="楷体" panose="02010609060101010101" pitchFamily="49" charset="-122"/>
              </a:rPr>
              <a:t>改良剂型</a:t>
            </a:r>
            <a:r>
              <a:rPr kumimoji="0" lang="zh-CN" altLang="en-US" sz="3000" b="1" i="0" u="none" strike="noStrike" kern="1200" cap="none" spc="0" normalizeH="0" baseline="0" noProof="0" dirty="0">
                <a:ln>
                  <a:noFill/>
                </a:ln>
                <a:solidFill>
                  <a:srgbClr val="314672">
                    <a:lumMod val="75000"/>
                  </a:srgbClr>
                </a:solidFill>
                <a:effectLst/>
                <a:uLnTx/>
                <a:uFillTx/>
                <a:latin typeface="arial"/>
                <a:cs typeface="楷体" panose="02010609060101010101" pitchFamily="49" charset="-122"/>
              </a:rPr>
              <a:t>，剂量更准确更稳定更安全</a:t>
            </a:r>
            <a:endParaRPr kumimoji="0" lang="en-US" altLang="zh-CN" sz="3000" b="1" i="0" u="none" strike="noStrike" kern="1200" cap="none" spc="0" normalizeH="0" baseline="0" noProof="0" dirty="0">
              <a:ln>
                <a:noFill/>
              </a:ln>
              <a:solidFill>
                <a:srgbClr val="314672">
                  <a:lumMod val="75000"/>
                </a:srgbClr>
              </a:solidFill>
              <a:effectLst/>
              <a:uLnTx/>
              <a:uFillTx/>
              <a:latin typeface="arial"/>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314672">
                    <a:lumMod val="75000"/>
                  </a:srgbClr>
                </a:solidFill>
                <a:effectLst/>
                <a:uLnTx/>
                <a:uFillTx/>
                <a:latin typeface="arial"/>
                <a:cs typeface="楷体" panose="02010609060101010101" pitchFamily="49" charset="-122"/>
              </a:rPr>
              <a:t>充满</a:t>
            </a:r>
            <a:r>
              <a:rPr kumimoji="0" lang="zh-CN" altLang="en-US" sz="3000" b="1" i="0" u="none" strike="noStrike" kern="1200" cap="none" spc="0" normalizeH="0" baseline="0" noProof="0" dirty="0">
                <a:ln>
                  <a:noFill/>
                </a:ln>
                <a:solidFill>
                  <a:srgbClr val="EA5541"/>
                </a:solidFill>
                <a:effectLst/>
                <a:uLnTx/>
                <a:uFillTx/>
                <a:latin typeface="arial"/>
                <a:cs typeface="楷体" panose="02010609060101010101" pitchFamily="49" charset="-122"/>
              </a:rPr>
              <a:t>降价诚意</a:t>
            </a:r>
            <a:r>
              <a:rPr kumimoji="0" lang="zh-CN" altLang="en-US" sz="3000" b="1" i="0" u="none" strike="noStrike" kern="1200" cap="none" spc="0" normalizeH="0" baseline="0" noProof="0" dirty="0">
                <a:ln>
                  <a:noFill/>
                </a:ln>
                <a:solidFill>
                  <a:srgbClr val="314672">
                    <a:lumMod val="75000"/>
                  </a:srgbClr>
                </a:solidFill>
                <a:effectLst/>
                <a:uLnTx/>
                <a:uFillTx/>
                <a:latin typeface="arial"/>
                <a:cs typeface="楷体" panose="02010609060101010101" pitchFamily="49" charset="-122"/>
              </a:rPr>
              <a:t>，更合理价格助解儿童用药难题</a:t>
            </a:r>
            <a:endParaRPr kumimoji="0" lang="zh-CN" altLang="en-US" sz="3000" b="0" i="0" u="none" strike="noStrike" kern="1200" cap="none" spc="0" normalizeH="0" baseline="0" noProof="0" dirty="0">
              <a:ln>
                <a:noFill/>
              </a:ln>
              <a:solidFill>
                <a:srgbClr val="314672">
                  <a:lumMod val="75000"/>
                </a:srgbClr>
              </a:solidFill>
              <a:effectLst/>
              <a:uLnTx/>
              <a:uFillTx/>
              <a:latin typeface="Arial"/>
              <a:cs typeface="+mn-cs"/>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9">
            <a:extLst>
              <a:ext uri="{FF2B5EF4-FFF2-40B4-BE49-F238E27FC236}">
                <a16:creationId xmlns="" xmlns:a16="http://schemas.microsoft.com/office/drawing/2014/main" id="{00774541-0428-A3B4-DDE8-510288EEC46B}"/>
              </a:ext>
            </a:extLst>
          </p:cNvPr>
          <p:cNvSpPr txBox="1"/>
          <p:nvPr/>
        </p:nvSpPr>
        <p:spPr>
          <a:xfrm>
            <a:off x="225574" y="135401"/>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chemeClr val="bg1"/>
                </a:solidFill>
                <a:cs typeface="+mn-ea"/>
                <a:sym typeface="+mn-lt"/>
              </a:rPr>
              <a:t>四、创新性</a:t>
            </a:r>
          </a:p>
        </p:txBody>
      </p:sp>
      <p:sp>
        <p:nvSpPr>
          <p:cNvPr id="5" name="标题 1">
            <a:extLst>
              <a:ext uri="{FF2B5EF4-FFF2-40B4-BE49-F238E27FC236}">
                <a16:creationId xmlns="" xmlns:a16="http://schemas.microsoft.com/office/drawing/2014/main" id="{B8264EC3-38A9-86DE-9E09-4945E9D64DF2}"/>
              </a:ext>
            </a:extLst>
          </p:cNvPr>
          <p:cNvSpPr>
            <a:spLocks noGrp="1"/>
          </p:cNvSpPr>
          <p:nvPr>
            <p:ph type="title"/>
          </p:nvPr>
        </p:nvSpPr>
        <p:spPr>
          <a:xfrm>
            <a:off x="2633158" y="64656"/>
            <a:ext cx="9333268" cy="466421"/>
          </a:xfrm>
        </p:spPr>
        <p:txBody>
          <a:bodyPr/>
          <a:lstStyle/>
          <a:p>
            <a:r>
              <a:rPr lang="zh-CN" altLang="en-US" sz="2000" dirty="0"/>
              <a:t>重大新药创制成果，采用领先技术，提高稳定性，延长保质期，质量全面提升</a:t>
            </a:r>
          </a:p>
        </p:txBody>
      </p:sp>
      <p:sp>
        <p:nvSpPr>
          <p:cNvPr id="58" name="文本框 57">
            <a:extLst>
              <a:ext uri="{FF2B5EF4-FFF2-40B4-BE49-F238E27FC236}">
                <a16:creationId xmlns="" xmlns:a16="http://schemas.microsoft.com/office/drawing/2014/main" id="{553C2DB4-7969-00A8-356B-A7F0D1BF28F5}"/>
              </a:ext>
            </a:extLst>
          </p:cNvPr>
          <p:cNvSpPr txBox="1"/>
          <p:nvPr/>
        </p:nvSpPr>
        <p:spPr>
          <a:xfrm>
            <a:off x="225574" y="4089635"/>
            <a:ext cx="6369322" cy="2340048"/>
          </a:xfrm>
          <a:prstGeom prst="rect">
            <a:avLst/>
          </a:prstGeom>
          <a:noFill/>
          <a:ln>
            <a:solidFill>
              <a:srgbClr val="0070C0"/>
            </a:solidFill>
            <a:prstDash val="dash"/>
          </a:ln>
        </p:spPr>
        <p:txBody>
          <a:bodyPr wrap="square" rtlCol="0" anchor="ctr" anchorCtr="0">
            <a:noAutofit/>
          </a:bodyPr>
          <a:lstStyle/>
          <a:p>
            <a:pPr defTabSz="1219170" eaLnBrk="0" fontAlgn="base" hangingPunct="0">
              <a:lnSpc>
                <a:spcPct val="150000"/>
              </a:lnSpc>
              <a:spcBef>
                <a:spcPct val="0"/>
              </a:spcBef>
              <a:spcAft>
                <a:spcPct val="0"/>
              </a:spcAft>
            </a:pPr>
            <a:r>
              <a:rPr lang="zh-CN" altLang="en-US" sz="1600" b="1" dirty="0">
                <a:solidFill>
                  <a:srgbClr val="C00000"/>
                </a:solidFill>
                <a:latin typeface="微软雅黑" panose="020B0503020204020204" pitchFamily="34" charset="-122"/>
                <a:ea typeface="微软雅黑" panose="020B0503020204020204" pitchFamily="34" charset="-122"/>
              </a:rPr>
              <a:t>更优的创新制剂技术，解决前列腺素</a:t>
            </a:r>
            <a:r>
              <a:rPr lang="en-US" altLang="zh-CN" sz="1600" b="1" dirty="0">
                <a:solidFill>
                  <a:srgbClr val="C00000"/>
                </a:solidFill>
                <a:latin typeface="微软雅黑" panose="020B0503020204020204" pitchFamily="34" charset="-122"/>
                <a:ea typeface="微软雅黑" panose="020B0503020204020204" pitchFamily="34" charset="-122"/>
              </a:rPr>
              <a:t>E1</a:t>
            </a:r>
            <a:r>
              <a:rPr lang="zh-CN" altLang="en-US" sz="1600" b="1" dirty="0">
                <a:solidFill>
                  <a:srgbClr val="C00000"/>
                </a:solidFill>
                <a:latin typeface="微软雅黑" panose="020B0503020204020204" pitchFamily="34" charset="-122"/>
                <a:ea typeface="微软雅黑" panose="020B0503020204020204" pitchFamily="34" charset="-122"/>
              </a:rPr>
              <a:t>不稳定问题，提高用药安全性</a:t>
            </a:r>
            <a:endParaRPr lang="en-US" altLang="zh-CN" sz="1600" b="1" dirty="0">
              <a:solidFill>
                <a:srgbClr val="C00000"/>
              </a:solidFill>
              <a:latin typeface="微软雅黑" panose="020B0503020204020204" pitchFamily="34" charset="-122"/>
              <a:ea typeface="微软雅黑" panose="020B0503020204020204" pitchFamily="34" charset="-122"/>
            </a:endParaRPr>
          </a:p>
          <a:p>
            <a:pPr defTabSz="1219170" eaLnBrk="0" fontAlgn="base" hangingPunct="0">
              <a:lnSpc>
                <a:spcPct val="150000"/>
              </a:lnSpc>
              <a:spcBef>
                <a:spcPct val="0"/>
              </a:spcBef>
              <a:spcAft>
                <a:spcPct val="0"/>
              </a:spcAft>
            </a:pPr>
            <a:r>
              <a:rPr lang="zh-CN" altLang="en-US" sz="1600" b="1" dirty="0">
                <a:latin typeface="微软雅黑" panose="020B0503020204020204" pitchFamily="34" charset="-122"/>
                <a:ea typeface="微软雅黑" panose="020B0503020204020204" pitchFamily="34" charset="-122"/>
              </a:rPr>
              <a:t>产品稳定性更好、有效成分降解速率极大减缓，在杂质限度大大降低前提下，仍延长保质期至两年，</a:t>
            </a:r>
            <a:r>
              <a:rPr lang="zh-CN" altLang="en-US" sz="1600" kern="100" dirty="0">
                <a:latin typeface="Microsoft YaHei UI" panose="020B0503020204020204" pitchFamily="34" charset="-122"/>
                <a:ea typeface="Microsoft YaHei UI" panose="020B0503020204020204" pitchFamily="34" charset="-122"/>
                <a:cs typeface="Times New Roman" panose="02020603050405020304" pitchFamily="18" charset="0"/>
              </a:rPr>
              <a:t>降低药品管理难度</a:t>
            </a:r>
            <a:r>
              <a:rPr lang="zh-CN" altLang="en-US" sz="1600" b="1"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而目前市场上</a:t>
            </a:r>
            <a:r>
              <a:rPr lang="zh-CN" altLang="zh-CN" sz="1600" kern="100" dirty="0">
                <a:latin typeface="Microsoft YaHei UI" panose="020B0503020204020204" pitchFamily="34" charset="-122"/>
                <a:ea typeface="Microsoft YaHei UI" panose="020B0503020204020204" pitchFamily="34" charset="-122"/>
                <a:cs typeface="Times New Roman" panose="02020603050405020304" pitchFamily="18" charset="0"/>
              </a:rPr>
              <a:t>前列地尔</a:t>
            </a:r>
            <a:r>
              <a:rPr lang="zh-CN" altLang="en-US" sz="1600" kern="100" dirty="0">
                <a:latin typeface="Microsoft YaHei UI" panose="020B0503020204020204" pitchFamily="34" charset="-122"/>
                <a:ea typeface="Microsoft YaHei UI" panose="020B0503020204020204" pitchFamily="34" charset="-122"/>
                <a:cs typeface="Times New Roman" panose="02020603050405020304" pitchFamily="18" charset="0"/>
              </a:rPr>
              <a:t>产品（脂微球和干乳剂）</a:t>
            </a:r>
            <a:r>
              <a:rPr lang="zh-CN" altLang="zh-CN" sz="1600" kern="100" dirty="0">
                <a:latin typeface="Microsoft YaHei UI" panose="020B0503020204020204" pitchFamily="34" charset="-122"/>
                <a:ea typeface="Microsoft YaHei UI" panose="020B0503020204020204" pitchFamily="34" charset="-122"/>
                <a:cs typeface="Times New Roman" panose="02020603050405020304" pitchFamily="18" charset="0"/>
              </a:rPr>
              <a:t>有效期都为</a:t>
            </a:r>
            <a:r>
              <a:rPr lang="en-US" altLang="zh-CN" sz="1600" kern="100" dirty="0">
                <a:latin typeface="Microsoft YaHei UI" panose="020B0503020204020204" pitchFamily="34" charset="-122"/>
                <a:ea typeface="Microsoft YaHei UI" panose="020B0503020204020204" pitchFamily="34" charset="-122"/>
                <a:cs typeface="Times New Roman" panose="02020603050405020304" pitchFamily="18" charset="0"/>
              </a:rPr>
              <a:t>1</a:t>
            </a:r>
            <a:r>
              <a:rPr lang="zh-CN" altLang="zh-CN" sz="1600" kern="100" dirty="0">
                <a:latin typeface="Microsoft YaHei UI" panose="020B0503020204020204" pitchFamily="34" charset="-122"/>
                <a:ea typeface="Microsoft YaHei UI" panose="020B0503020204020204" pitchFamily="34" charset="-122"/>
                <a:cs typeface="Times New Roman" panose="02020603050405020304" pitchFamily="18" charset="0"/>
              </a:rPr>
              <a:t>年</a:t>
            </a:r>
            <a:r>
              <a:rPr lang="zh-CN" altLang="en-US" sz="1600" kern="100" dirty="0">
                <a:latin typeface="Microsoft YaHei UI" panose="020B0503020204020204" pitchFamily="34" charset="-122"/>
                <a:ea typeface="Microsoft YaHei UI" panose="020B0503020204020204" pitchFamily="34" charset="-122"/>
                <a:cs typeface="Times New Roman" panose="02020603050405020304" pitchFamily="18" charset="0"/>
              </a:rPr>
              <a:t>，且质量标</a:t>
            </a:r>
            <a:r>
              <a:rPr lang="zh-CN" altLang="en-US" sz="1600" kern="100" dirty="0" smtClean="0">
                <a:latin typeface="Microsoft YaHei UI" panose="020B0503020204020204" pitchFamily="34" charset="-122"/>
                <a:ea typeface="Microsoft YaHei UI" panose="020B0503020204020204" pitchFamily="34" charset="-122"/>
                <a:cs typeface="Times New Roman" panose="02020603050405020304" pitchFamily="18" charset="0"/>
              </a:rPr>
              <a:t>准较低，</a:t>
            </a:r>
            <a:r>
              <a:rPr lang="zh-CN" altLang="en-US" sz="1600" kern="100" dirty="0">
                <a:latin typeface="Microsoft YaHei UI" panose="020B0503020204020204" pitchFamily="34" charset="-122"/>
                <a:ea typeface="Microsoft YaHei UI" panose="020B0503020204020204" pitchFamily="34" charset="-122"/>
                <a:cs typeface="Times New Roman" panose="02020603050405020304" pitchFamily="18" charset="0"/>
              </a:rPr>
              <a:t>无法有效保障儿童用药的安全性要求。</a:t>
            </a:r>
            <a:endParaRPr lang="en-US" altLang="zh-CN" sz="1600" kern="100" dirty="0">
              <a:latin typeface="Microsoft YaHei UI" panose="020B0503020204020204" pitchFamily="34" charset="-122"/>
              <a:ea typeface="Microsoft YaHei UI" panose="020B0503020204020204" pitchFamily="34" charset="-122"/>
              <a:cs typeface="Times New Roman" panose="02020603050405020304" pitchFamily="18" charset="0"/>
            </a:endParaRPr>
          </a:p>
          <a:p>
            <a:pPr defTabSz="1219170" eaLnBrk="0" fontAlgn="base" hangingPunct="0">
              <a:lnSpc>
                <a:spcPct val="150000"/>
              </a:lnSpc>
              <a:spcBef>
                <a:spcPct val="0"/>
              </a:spcBef>
              <a:spcAft>
                <a:spcPct val="0"/>
              </a:spcAft>
            </a:pPr>
            <a:r>
              <a:rPr lang="zh-CN" altLang="en-US" sz="1600" b="1" dirty="0">
                <a:latin typeface="Microsoft YaHei UI" panose="020B0503020204020204" pitchFamily="34" charset="-122"/>
                <a:ea typeface="Microsoft YaHei UI" panose="020B0503020204020204" pitchFamily="34" charset="-122"/>
                <a:cs typeface="+mj-cs"/>
              </a:rPr>
              <a:t>本产品含量更加稳定、杂质限度更低、溶血磷脂酰胆碱限度更低。</a:t>
            </a:r>
            <a:r>
              <a:rPr lang="zh-CN" altLang="en-US" sz="1600" dirty="0">
                <a:latin typeface="Microsoft YaHei UI" panose="020B0503020204020204" pitchFamily="34" charset="-122"/>
                <a:ea typeface="Microsoft YaHei UI" panose="020B0503020204020204" pitchFamily="34" charset="-122"/>
                <a:cs typeface="+mj-cs"/>
              </a:rPr>
              <a:t>确保临床有效性和安全性，尤其有利于保障儿童用药安全。</a:t>
            </a:r>
            <a:endParaRPr lang="zh-CN" altLang="en-US" sz="1600" dirty="0">
              <a:latin typeface="微软雅黑" panose="020B0503020204020204" pitchFamily="34" charset="-122"/>
              <a:ea typeface="微软雅黑" panose="020B0503020204020204" pitchFamily="34" charset="-122"/>
            </a:endParaRPr>
          </a:p>
        </p:txBody>
      </p:sp>
      <p:sp>
        <p:nvSpPr>
          <p:cNvPr id="60" name="右箭头 37">
            <a:extLst>
              <a:ext uri="{FF2B5EF4-FFF2-40B4-BE49-F238E27FC236}">
                <a16:creationId xmlns="" xmlns:a16="http://schemas.microsoft.com/office/drawing/2014/main" id="{48D5F834-6714-F7E2-CEF1-88DE6354E1D6}"/>
              </a:ext>
            </a:extLst>
          </p:cNvPr>
          <p:cNvSpPr/>
          <p:nvPr/>
        </p:nvSpPr>
        <p:spPr>
          <a:xfrm>
            <a:off x="304165" y="729251"/>
            <a:ext cx="3480016" cy="317550"/>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r>
              <a:rPr lang="zh-CN" altLang="en-US" sz="1600" b="1" dirty="0">
                <a:cs typeface="+mn-ea"/>
              </a:rPr>
              <a:t>创新程度</a:t>
            </a:r>
          </a:p>
        </p:txBody>
      </p:sp>
      <p:sp>
        <p:nvSpPr>
          <p:cNvPr id="62" name="右箭头 37">
            <a:extLst>
              <a:ext uri="{FF2B5EF4-FFF2-40B4-BE49-F238E27FC236}">
                <a16:creationId xmlns="" xmlns:a16="http://schemas.microsoft.com/office/drawing/2014/main" id="{51383340-1289-59E0-EF48-634AC47D6920}"/>
              </a:ext>
            </a:extLst>
          </p:cNvPr>
          <p:cNvSpPr/>
          <p:nvPr/>
        </p:nvSpPr>
        <p:spPr>
          <a:xfrm>
            <a:off x="225574" y="3664977"/>
            <a:ext cx="3480016" cy="317550"/>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r>
              <a:rPr lang="zh-CN" altLang="en-US" sz="1600" b="1" dirty="0">
                <a:cs typeface="+mn-ea"/>
              </a:rPr>
              <a:t>应用创新</a:t>
            </a:r>
          </a:p>
        </p:txBody>
      </p:sp>
      <p:grpSp>
        <p:nvGrpSpPr>
          <p:cNvPr id="69" name="组合 68">
            <a:extLst>
              <a:ext uri="{FF2B5EF4-FFF2-40B4-BE49-F238E27FC236}">
                <a16:creationId xmlns="" xmlns:a16="http://schemas.microsoft.com/office/drawing/2014/main" id="{D80ECA26-6366-298C-D244-E0482206FC17}"/>
              </a:ext>
            </a:extLst>
          </p:cNvPr>
          <p:cNvGrpSpPr/>
          <p:nvPr/>
        </p:nvGrpSpPr>
        <p:grpSpPr>
          <a:xfrm>
            <a:off x="276686" y="1121027"/>
            <a:ext cx="11590343" cy="729357"/>
            <a:chOff x="276686" y="1121027"/>
            <a:chExt cx="11281061" cy="729357"/>
          </a:xfrm>
        </p:grpSpPr>
        <p:sp>
          <p:nvSpPr>
            <p:cNvPr id="64" name="圆角矩形 86">
              <a:extLst>
                <a:ext uri="{FF2B5EF4-FFF2-40B4-BE49-F238E27FC236}">
                  <a16:creationId xmlns="" xmlns:a16="http://schemas.microsoft.com/office/drawing/2014/main" id="{024BAE2D-09E7-107C-3CAE-71612EBA739E}"/>
                </a:ext>
              </a:extLst>
            </p:cNvPr>
            <p:cNvSpPr/>
            <p:nvPr/>
          </p:nvSpPr>
          <p:spPr>
            <a:xfrm>
              <a:off x="276686" y="1137537"/>
              <a:ext cx="11281061" cy="698758"/>
            </a:xfrm>
            <a:prstGeom prst="roundRect">
              <a:avLst>
                <a:gd name="adj" fmla="val 1444"/>
              </a:avLst>
            </a:prstGeom>
            <a:solidFill>
              <a:schemeClr val="bg1"/>
            </a:solidFill>
            <a:ln>
              <a:noFill/>
              <a:headEnd type="none" w="med" len="med"/>
              <a:tailEnd type="none" w="med" len="med"/>
            </a:ln>
            <a:effectLst>
              <a:outerShdw blurRad="190500" algn="tl" rotWithShape="0">
                <a:srgbClr val="4474BD">
                  <a:alpha val="40000"/>
                </a:srgbClr>
              </a:outerShdw>
            </a:effectLst>
          </p:spPr>
          <p:style>
            <a:lnRef idx="2">
              <a:schemeClr val="accent4"/>
            </a:lnRef>
            <a:fillRef idx="1">
              <a:schemeClr val="lt1"/>
            </a:fillRef>
            <a:effectRef idx="0">
              <a:schemeClr val="accent4"/>
            </a:effectRef>
            <a:fontRef idx="minor">
              <a:schemeClr val="dk1"/>
            </a:fontRef>
          </p:style>
          <p:txBody>
            <a:bodyPr rtlCol="0" anchor="ctr"/>
            <a:lstStyle/>
            <a:p>
              <a:pPr marL="1341438" marR="0" lvl="0" algn="l" defTabSz="914400" rtl="0" eaLnBrk="1" fontAlgn="auto" latinLnBrk="0" hangingPunct="1">
                <a:spcBef>
                  <a:spcPts val="0"/>
                </a:spcBef>
                <a:spcAft>
                  <a:spcPts val="0"/>
                </a:spcAft>
                <a:buClrTx/>
                <a:buSzTx/>
                <a:buFont typeface="Wingdings" panose="05000000000000000000" charset="0"/>
                <a:buNone/>
                <a:defRPr/>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中海益尔是国家“</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重大新药创制”</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科技重大专项支持项目，是我国</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改良型新药最新成果，代表我国乳剂制剂技术达到国际先进水平。</a:t>
              </a: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65" name="直接连接符 64">
              <a:extLst>
                <a:ext uri="{FF2B5EF4-FFF2-40B4-BE49-F238E27FC236}">
                  <a16:creationId xmlns="" xmlns:a16="http://schemas.microsoft.com/office/drawing/2014/main" id="{47F823BC-EE85-9D8F-9B7E-38D8108FB167}"/>
                </a:ext>
              </a:extLst>
            </p:cNvPr>
            <p:cNvCxnSpPr/>
            <p:nvPr/>
          </p:nvCxnSpPr>
          <p:spPr>
            <a:xfrm>
              <a:off x="1569546" y="1143252"/>
              <a:ext cx="0" cy="707132"/>
            </a:xfrm>
            <a:prstGeom prst="line">
              <a:avLst/>
            </a:prstGeom>
            <a:ln>
              <a:gradFill>
                <a:gsLst>
                  <a:gs pos="0">
                    <a:srgbClr val="00B0F0"/>
                  </a:gs>
                  <a:gs pos="100000">
                    <a:schemeClr val="bg1"/>
                  </a:gs>
                  <a:gs pos="0">
                    <a:srgbClr val="025FA3">
                      <a:alpha val="56000"/>
                    </a:srgbClr>
                  </a:gs>
                  <a:gs pos="0">
                    <a:schemeClr val="bg1"/>
                  </a:gs>
                  <a:gs pos="0">
                    <a:srgbClr val="0070C0"/>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66" name="矩形 65">
              <a:extLst>
                <a:ext uri="{FF2B5EF4-FFF2-40B4-BE49-F238E27FC236}">
                  <a16:creationId xmlns="" xmlns:a16="http://schemas.microsoft.com/office/drawing/2014/main" id="{99350421-3531-EA51-28E8-0BC32DD9D801}"/>
                </a:ext>
              </a:extLst>
            </p:cNvPr>
            <p:cNvSpPr/>
            <p:nvPr/>
          </p:nvSpPr>
          <p:spPr>
            <a:xfrm>
              <a:off x="277321" y="1121027"/>
              <a:ext cx="86995" cy="6987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lang="zh-CN" altLang="en-US"/>
            </a:p>
          </p:txBody>
        </p:sp>
        <p:sp>
          <p:nvSpPr>
            <p:cNvPr id="68" name="文本框 67">
              <a:extLst>
                <a:ext uri="{FF2B5EF4-FFF2-40B4-BE49-F238E27FC236}">
                  <a16:creationId xmlns="" xmlns:a16="http://schemas.microsoft.com/office/drawing/2014/main" id="{12F1AC26-D074-1BC7-43BD-01182E2FD97A}"/>
                </a:ext>
              </a:extLst>
            </p:cNvPr>
            <p:cNvSpPr txBox="1"/>
            <p:nvPr/>
          </p:nvSpPr>
          <p:spPr>
            <a:xfrm>
              <a:off x="341456" y="1228187"/>
              <a:ext cx="1329690" cy="584835"/>
            </a:xfrm>
            <a:prstGeom prst="rect">
              <a:avLst/>
            </a:prstGeom>
            <a:noFill/>
            <a:extLst>
              <a:ext uri="{909E8E84-426E-40DD-AFC4-6F175D3DCCD1}">
                <a14:hiddenFill xmlns="" xmlns:a14="http://schemas.microsoft.com/office/drawing/2010/main">
                  <a:solidFill>
                    <a:srgbClr val="FFFF00"/>
                  </a:solidFill>
                </a14:hiddenFill>
              </a:ext>
            </a:extLst>
          </p:spPr>
          <p:txBody>
            <a:bodyPr wrap="square" rtlCol="0">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重大新药创制支持项目</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grpSp>
        <p:nvGrpSpPr>
          <p:cNvPr id="70" name="组合 69">
            <a:extLst>
              <a:ext uri="{FF2B5EF4-FFF2-40B4-BE49-F238E27FC236}">
                <a16:creationId xmlns="" xmlns:a16="http://schemas.microsoft.com/office/drawing/2014/main" id="{FCB32ED0-A0FB-4B48-E253-E9A4308D5ABF}"/>
              </a:ext>
            </a:extLst>
          </p:cNvPr>
          <p:cNvGrpSpPr/>
          <p:nvPr/>
        </p:nvGrpSpPr>
        <p:grpSpPr>
          <a:xfrm>
            <a:off x="272569" y="1892256"/>
            <a:ext cx="11582092" cy="729357"/>
            <a:chOff x="276686" y="1121027"/>
            <a:chExt cx="11582092" cy="729357"/>
          </a:xfrm>
        </p:grpSpPr>
        <p:sp>
          <p:nvSpPr>
            <p:cNvPr id="71" name="圆角矩形 86">
              <a:extLst>
                <a:ext uri="{FF2B5EF4-FFF2-40B4-BE49-F238E27FC236}">
                  <a16:creationId xmlns="" xmlns:a16="http://schemas.microsoft.com/office/drawing/2014/main" id="{88DF93D5-638C-63A6-25B6-2B02A56551BB}"/>
                </a:ext>
              </a:extLst>
            </p:cNvPr>
            <p:cNvSpPr/>
            <p:nvPr/>
          </p:nvSpPr>
          <p:spPr>
            <a:xfrm>
              <a:off x="276686" y="1137537"/>
              <a:ext cx="11582092" cy="698758"/>
            </a:xfrm>
            <a:prstGeom prst="roundRect">
              <a:avLst>
                <a:gd name="adj" fmla="val 1444"/>
              </a:avLst>
            </a:prstGeom>
            <a:solidFill>
              <a:schemeClr val="bg1"/>
            </a:solidFill>
            <a:ln>
              <a:noFill/>
              <a:headEnd type="none" w="med" len="med"/>
              <a:tailEnd type="none" w="med" len="med"/>
            </a:ln>
            <a:effectLst>
              <a:outerShdw blurRad="190500" algn="tl" rotWithShape="0">
                <a:srgbClr val="4474BD">
                  <a:alpha val="40000"/>
                </a:srgbClr>
              </a:outerShdw>
            </a:effectLst>
          </p:spPr>
          <p:style>
            <a:lnRef idx="2">
              <a:schemeClr val="accent4"/>
            </a:lnRef>
            <a:fillRef idx="1">
              <a:schemeClr val="lt1"/>
            </a:fillRef>
            <a:effectRef idx="0">
              <a:schemeClr val="accent4"/>
            </a:effectRef>
            <a:fontRef idx="minor">
              <a:schemeClr val="dk1"/>
            </a:fontRef>
          </p:style>
          <p:txBody>
            <a:bodyPr rtlCol="0" anchor="ctr"/>
            <a:lstStyle/>
            <a:p>
              <a:pPr marL="1341438" marR="0" lvl="0" algn="l" defTabSz="914400" rtl="0" eaLnBrk="1" fontAlgn="auto" latinLnBrk="0" hangingPunct="1">
                <a:spcBef>
                  <a:spcPts val="0"/>
                </a:spcBef>
                <a:spcAft>
                  <a:spcPts val="0"/>
                </a:spcAft>
                <a:buClrTx/>
                <a:buSzTx/>
                <a:buFont typeface="Wingdings" panose="05000000000000000000" charset="0"/>
                <a:buNone/>
                <a:defRPr/>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采用创新优化的乳剂处方，提高包裹稳定性，</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乳滴的刚性增加</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，能够耐受冷冻干燥工艺的破坏，冻干后可以</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重建完整稳定的乳滴结构</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，保留乳剂的靶向性和长效性，</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获得国家发明专利</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CN101664390)</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72" name="直接连接符 71">
              <a:extLst>
                <a:ext uri="{FF2B5EF4-FFF2-40B4-BE49-F238E27FC236}">
                  <a16:creationId xmlns="" xmlns:a16="http://schemas.microsoft.com/office/drawing/2014/main" id="{A281B11B-9AF9-9E33-4030-8B7757502554}"/>
                </a:ext>
              </a:extLst>
            </p:cNvPr>
            <p:cNvCxnSpPr/>
            <p:nvPr/>
          </p:nvCxnSpPr>
          <p:spPr>
            <a:xfrm>
              <a:off x="1569546" y="1143252"/>
              <a:ext cx="0" cy="707132"/>
            </a:xfrm>
            <a:prstGeom prst="line">
              <a:avLst/>
            </a:prstGeom>
            <a:ln>
              <a:gradFill>
                <a:gsLst>
                  <a:gs pos="0">
                    <a:srgbClr val="00B0F0"/>
                  </a:gs>
                  <a:gs pos="100000">
                    <a:schemeClr val="bg1"/>
                  </a:gs>
                  <a:gs pos="0">
                    <a:srgbClr val="025FA3">
                      <a:alpha val="56000"/>
                    </a:srgbClr>
                  </a:gs>
                  <a:gs pos="0">
                    <a:schemeClr val="bg1"/>
                  </a:gs>
                  <a:gs pos="0">
                    <a:srgbClr val="0070C0"/>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73" name="矩形 72">
              <a:extLst>
                <a:ext uri="{FF2B5EF4-FFF2-40B4-BE49-F238E27FC236}">
                  <a16:creationId xmlns="" xmlns:a16="http://schemas.microsoft.com/office/drawing/2014/main" id="{D68EE25D-381C-4B6C-8788-DE4E1802883F}"/>
                </a:ext>
              </a:extLst>
            </p:cNvPr>
            <p:cNvSpPr/>
            <p:nvPr/>
          </p:nvSpPr>
          <p:spPr>
            <a:xfrm>
              <a:off x="277321" y="1121027"/>
              <a:ext cx="86995" cy="6987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lang="zh-CN" altLang="en-US"/>
            </a:p>
          </p:txBody>
        </p:sp>
        <p:sp>
          <p:nvSpPr>
            <p:cNvPr id="74" name="文本框 73">
              <a:extLst>
                <a:ext uri="{FF2B5EF4-FFF2-40B4-BE49-F238E27FC236}">
                  <a16:creationId xmlns="" xmlns:a16="http://schemas.microsoft.com/office/drawing/2014/main" id="{FB869320-4D4C-026F-73EC-FAE47757D614}"/>
                </a:ext>
              </a:extLst>
            </p:cNvPr>
            <p:cNvSpPr txBox="1"/>
            <p:nvPr/>
          </p:nvSpPr>
          <p:spPr>
            <a:xfrm>
              <a:off x="341456" y="1228187"/>
              <a:ext cx="1329690" cy="584835"/>
            </a:xfrm>
            <a:prstGeom prst="rect">
              <a:avLst/>
            </a:prstGeom>
            <a:noFill/>
            <a:extLst>
              <a:ext uri="{909E8E84-426E-40DD-AFC4-6F175D3DCCD1}">
                <a14:hiddenFill xmlns="" xmlns:a14="http://schemas.microsoft.com/office/drawing/2010/main">
                  <a:solidFill>
                    <a:srgbClr val="FFFF00"/>
                  </a:solidFill>
                </a14:hiddenFill>
              </a:ext>
            </a:extLst>
          </p:spPr>
          <p:txBody>
            <a:bodyPr wrap="square" rtlCol="0">
              <a:spAutoFit/>
            </a:bodyPr>
            <a:lstStyle/>
            <a:p>
              <a:pPr algn="ct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领先的乳剂</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载药技术</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grpSp>
        <p:nvGrpSpPr>
          <p:cNvPr id="75" name="组合 74">
            <a:extLst>
              <a:ext uri="{FF2B5EF4-FFF2-40B4-BE49-F238E27FC236}">
                <a16:creationId xmlns="" xmlns:a16="http://schemas.microsoft.com/office/drawing/2014/main" id="{39071819-E178-2069-EAE0-009B5A1D1A96}"/>
              </a:ext>
            </a:extLst>
          </p:cNvPr>
          <p:cNvGrpSpPr/>
          <p:nvPr/>
        </p:nvGrpSpPr>
        <p:grpSpPr>
          <a:xfrm>
            <a:off x="276684" y="2701620"/>
            <a:ext cx="11590341" cy="729357"/>
            <a:chOff x="276685" y="1121027"/>
            <a:chExt cx="11590341" cy="729357"/>
          </a:xfrm>
        </p:grpSpPr>
        <p:sp>
          <p:nvSpPr>
            <p:cNvPr id="76" name="圆角矩形 86">
              <a:extLst>
                <a:ext uri="{FF2B5EF4-FFF2-40B4-BE49-F238E27FC236}">
                  <a16:creationId xmlns="" xmlns:a16="http://schemas.microsoft.com/office/drawing/2014/main" id="{0F62BA93-C137-12C2-1FFC-F8CAAD3F7CBA}"/>
                </a:ext>
              </a:extLst>
            </p:cNvPr>
            <p:cNvSpPr/>
            <p:nvPr/>
          </p:nvSpPr>
          <p:spPr>
            <a:xfrm>
              <a:off x="276685" y="1137537"/>
              <a:ext cx="11590341" cy="698758"/>
            </a:xfrm>
            <a:prstGeom prst="roundRect">
              <a:avLst>
                <a:gd name="adj" fmla="val 1444"/>
              </a:avLst>
            </a:prstGeom>
            <a:solidFill>
              <a:schemeClr val="bg1"/>
            </a:solidFill>
            <a:ln>
              <a:noFill/>
              <a:headEnd type="none" w="med" len="med"/>
              <a:tailEnd type="none" w="med" len="med"/>
            </a:ln>
            <a:effectLst>
              <a:outerShdw blurRad="190500" algn="tl" rotWithShape="0">
                <a:srgbClr val="4474BD">
                  <a:alpha val="40000"/>
                </a:srgbClr>
              </a:outerShdw>
            </a:effectLst>
          </p:spPr>
          <p:style>
            <a:lnRef idx="2">
              <a:schemeClr val="accent4"/>
            </a:lnRef>
            <a:fillRef idx="1">
              <a:schemeClr val="lt1"/>
            </a:fillRef>
            <a:effectRef idx="0">
              <a:schemeClr val="accent4"/>
            </a:effectRef>
            <a:fontRef idx="minor">
              <a:schemeClr val="dk1"/>
            </a:fontRef>
          </p:style>
          <p:txBody>
            <a:bodyPr rtlCol="0" anchor="ctr"/>
            <a:lstStyle/>
            <a:p>
              <a:pPr marL="1341438" marR="0" lvl="0" algn="l" defTabSz="914400" rtl="0" eaLnBrk="1" fontAlgn="auto" latinLnBrk="0" hangingPunct="1">
                <a:spcBef>
                  <a:spcPts val="0"/>
                </a:spcBef>
                <a:spcAft>
                  <a:spcPts val="0"/>
                </a:spcAft>
                <a:buClrTx/>
                <a:buSzTx/>
                <a:buFont typeface="Wingdings" panose="05000000000000000000" charset="0"/>
                <a:buNone/>
                <a:defRPr/>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采用领先的乳剂冻干技术，在冻干过程中有效的保护乳滴，形成更加</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稳定的固态乳滴</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避免在冷冻阶段冰晶对乳滴的破坏</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，避免升华和干燥阶段乳滴的破坏和塌陷。</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彻底改善前列腺素</a:t>
              </a:r>
              <a:r>
                <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E1</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的稳定性问题</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77" name="直接连接符 76">
              <a:extLst>
                <a:ext uri="{FF2B5EF4-FFF2-40B4-BE49-F238E27FC236}">
                  <a16:creationId xmlns="" xmlns:a16="http://schemas.microsoft.com/office/drawing/2014/main" id="{F36EC2B7-B7B3-0624-4DE3-A97466911E9B}"/>
                </a:ext>
              </a:extLst>
            </p:cNvPr>
            <p:cNvCxnSpPr/>
            <p:nvPr/>
          </p:nvCxnSpPr>
          <p:spPr>
            <a:xfrm>
              <a:off x="1569546" y="1143252"/>
              <a:ext cx="0" cy="707132"/>
            </a:xfrm>
            <a:prstGeom prst="line">
              <a:avLst/>
            </a:prstGeom>
            <a:ln>
              <a:gradFill>
                <a:gsLst>
                  <a:gs pos="0">
                    <a:srgbClr val="00B0F0"/>
                  </a:gs>
                  <a:gs pos="100000">
                    <a:schemeClr val="bg1"/>
                  </a:gs>
                  <a:gs pos="0">
                    <a:srgbClr val="025FA3">
                      <a:alpha val="56000"/>
                    </a:srgbClr>
                  </a:gs>
                  <a:gs pos="0">
                    <a:schemeClr val="bg1"/>
                  </a:gs>
                  <a:gs pos="0">
                    <a:srgbClr val="0070C0"/>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78" name="矩形 77">
              <a:extLst>
                <a:ext uri="{FF2B5EF4-FFF2-40B4-BE49-F238E27FC236}">
                  <a16:creationId xmlns="" xmlns:a16="http://schemas.microsoft.com/office/drawing/2014/main" id="{DA485043-150A-A44F-AEE0-76351A79AFA8}"/>
                </a:ext>
              </a:extLst>
            </p:cNvPr>
            <p:cNvSpPr/>
            <p:nvPr/>
          </p:nvSpPr>
          <p:spPr>
            <a:xfrm>
              <a:off x="277321" y="1121027"/>
              <a:ext cx="86995" cy="6987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lang="zh-CN" altLang="en-US"/>
            </a:p>
          </p:txBody>
        </p:sp>
        <p:sp>
          <p:nvSpPr>
            <p:cNvPr id="79" name="文本框 78">
              <a:extLst>
                <a:ext uri="{FF2B5EF4-FFF2-40B4-BE49-F238E27FC236}">
                  <a16:creationId xmlns="" xmlns:a16="http://schemas.microsoft.com/office/drawing/2014/main" id="{E804AE08-881B-AEB7-00AE-B34F03B9063E}"/>
                </a:ext>
              </a:extLst>
            </p:cNvPr>
            <p:cNvSpPr txBox="1"/>
            <p:nvPr/>
          </p:nvSpPr>
          <p:spPr>
            <a:xfrm>
              <a:off x="341456" y="1228187"/>
              <a:ext cx="1329690" cy="584835"/>
            </a:xfrm>
            <a:prstGeom prst="rect">
              <a:avLst/>
            </a:prstGeom>
            <a:noFill/>
            <a:extLst>
              <a:ext uri="{909E8E84-426E-40DD-AFC4-6F175D3DCCD1}">
                <a14:hiddenFill xmlns="" xmlns:a14="http://schemas.microsoft.com/office/drawing/2010/main">
                  <a:solidFill>
                    <a:srgbClr val="FFFF00"/>
                  </a:solidFill>
                </a14:hiddenFill>
              </a:ext>
            </a:extLst>
          </p:spPr>
          <p:txBody>
            <a:bodyPr wrap="square" rtlCol="0">
              <a:spAutoFit/>
            </a:bodyPr>
            <a:lstStyle/>
            <a:p>
              <a:pPr algn="ct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领先的乳剂</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冻干技术</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pic>
        <p:nvPicPr>
          <p:cNvPr id="3" name="图片 2">
            <a:extLst>
              <a:ext uri="{FF2B5EF4-FFF2-40B4-BE49-F238E27FC236}">
                <a16:creationId xmlns="" xmlns:a16="http://schemas.microsoft.com/office/drawing/2014/main" id="{8FD437CE-2246-933A-7E51-97C789CC5B53}"/>
              </a:ext>
            </a:extLst>
          </p:cNvPr>
          <p:cNvPicPr>
            <a:picLocks noChangeAspect="1"/>
          </p:cNvPicPr>
          <p:nvPr/>
        </p:nvPicPr>
        <p:blipFill>
          <a:blip r:embed="rId2" cstate="print"/>
          <a:stretch>
            <a:fillRect/>
          </a:stretch>
        </p:blipFill>
        <p:spPr>
          <a:xfrm>
            <a:off x="9395897" y="3556673"/>
            <a:ext cx="2232212" cy="2661291"/>
          </a:xfrm>
          <a:prstGeom prst="rect">
            <a:avLst/>
          </a:prstGeom>
        </p:spPr>
      </p:pic>
      <p:sp>
        <p:nvSpPr>
          <p:cNvPr id="6" name="标题 1">
            <a:extLst>
              <a:ext uri="{FF2B5EF4-FFF2-40B4-BE49-F238E27FC236}">
                <a16:creationId xmlns="" xmlns:a16="http://schemas.microsoft.com/office/drawing/2014/main" id="{3F95B21D-CFDF-2A05-F5FA-087756FA1ACC}"/>
              </a:ext>
            </a:extLst>
          </p:cNvPr>
          <p:cNvSpPr txBox="1">
            <a:spLocks/>
          </p:cNvSpPr>
          <p:nvPr/>
        </p:nvSpPr>
        <p:spPr>
          <a:xfrm>
            <a:off x="6736090" y="6429683"/>
            <a:ext cx="5536592" cy="120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zh-CN" altLang="en-US" sz="1400" dirty="0"/>
              <a:t>重大新药创制成果证明（项目编号：</a:t>
            </a:r>
            <a:r>
              <a:rPr lang="en-US" altLang="zh-CN" sz="1400" dirty="0"/>
              <a:t>2010ZX09401-304)</a:t>
            </a:r>
            <a:endParaRPr lang="zh-CN" altLang="en-US" sz="1400" dirty="0"/>
          </a:p>
        </p:txBody>
      </p:sp>
      <p:pic>
        <p:nvPicPr>
          <p:cNvPr id="7" name="图片 6">
            <a:extLst>
              <a:ext uri="{FF2B5EF4-FFF2-40B4-BE49-F238E27FC236}">
                <a16:creationId xmlns="" xmlns:a16="http://schemas.microsoft.com/office/drawing/2014/main" id="{4BF59FD2-152B-B68E-6581-BD91C6640A82}"/>
              </a:ext>
            </a:extLst>
          </p:cNvPr>
          <p:cNvPicPr>
            <a:picLocks noChangeAspect="1"/>
          </p:cNvPicPr>
          <p:nvPr/>
        </p:nvPicPr>
        <p:blipFill>
          <a:blip r:embed="rId3" cstate="print"/>
          <a:stretch>
            <a:fillRect/>
          </a:stretch>
        </p:blipFill>
        <p:spPr>
          <a:xfrm>
            <a:off x="6944519" y="3555651"/>
            <a:ext cx="2401036" cy="2711250"/>
          </a:xfrm>
          <a:prstGeom prst="rect">
            <a:avLst/>
          </a:prstGeom>
        </p:spPr>
      </p:pic>
    </p:spTree>
    <p:extLst>
      <p:ext uri="{BB962C8B-B14F-4D97-AF65-F5344CB8AC3E}">
        <p14:creationId xmlns="" xmlns:p14="http://schemas.microsoft.com/office/powerpoint/2010/main" val="226363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C015928-0B0B-E1AC-8977-45AD69FA1A98}"/>
              </a:ext>
            </a:extLst>
          </p:cNvPr>
          <p:cNvSpPr>
            <a:spLocks noGrp="1"/>
          </p:cNvSpPr>
          <p:nvPr>
            <p:ph type="title"/>
          </p:nvPr>
        </p:nvSpPr>
        <p:spPr>
          <a:xfrm>
            <a:off x="2559694" y="209967"/>
            <a:ext cx="9240100" cy="466421"/>
          </a:xfrm>
        </p:spPr>
        <p:txBody>
          <a:bodyPr vert="horz" lIns="91440" tIns="45720" rIns="91440" bIns="45720" rtlCol="0" anchor="ctr">
            <a:noAutofit/>
          </a:bodyPr>
          <a:lstStyle/>
          <a:p>
            <a:r>
              <a:rPr lang="zh-CN" altLang="en-US" sz="2000" dirty="0"/>
              <a:t>将本品纳入医保符合保基本原则，为动脉导管依赖性先心病提供更安全的保障，提升儿童用药保障</a:t>
            </a:r>
          </a:p>
        </p:txBody>
      </p:sp>
      <p:grpSp>
        <p:nvGrpSpPr>
          <p:cNvPr id="3" name="组合 2">
            <a:extLst>
              <a:ext uri="{FF2B5EF4-FFF2-40B4-BE49-F238E27FC236}">
                <a16:creationId xmlns="" xmlns:a16="http://schemas.microsoft.com/office/drawing/2014/main" id="{1555EEC8-EA46-6B88-B225-25C5F63D621E}"/>
              </a:ext>
            </a:extLst>
          </p:cNvPr>
          <p:cNvGrpSpPr/>
          <p:nvPr/>
        </p:nvGrpSpPr>
        <p:grpSpPr>
          <a:xfrm>
            <a:off x="596898" y="832834"/>
            <a:ext cx="11202896" cy="5711392"/>
            <a:chOff x="677331" y="1179352"/>
            <a:chExt cx="11202896" cy="4826226"/>
          </a:xfrm>
        </p:grpSpPr>
        <p:sp>
          <p:nvSpPr>
            <p:cNvPr id="4" name="任意多边形: 形状 3">
              <a:extLst>
                <a:ext uri="{FF2B5EF4-FFF2-40B4-BE49-F238E27FC236}">
                  <a16:creationId xmlns="" xmlns:a16="http://schemas.microsoft.com/office/drawing/2014/main" id="{962B1625-B2B5-37ED-538E-4B1B0FF1A77C}"/>
                </a:ext>
              </a:extLst>
            </p:cNvPr>
            <p:cNvSpPr/>
            <p:nvPr/>
          </p:nvSpPr>
          <p:spPr>
            <a:xfrm>
              <a:off x="677332" y="1179352"/>
              <a:ext cx="10998201" cy="550135"/>
            </a:xfrm>
            <a:custGeom>
              <a:avLst/>
              <a:gdLst>
                <a:gd name="connsiteX0" fmla="*/ 0 w 10998201"/>
                <a:gd name="connsiteY0" fmla="*/ 93017 h 558089"/>
                <a:gd name="connsiteX1" fmla="*/ 93017 w 10998201"/>
                <a:gd name="connsiteY1" fmla="*/ 0 h 558089"/>
                <a:gd name="connsiteX2" fmla="*/ 10905184 w 10998201"/>
                <a:gd name="connsiteY2" fmla="*/ 0 h 558089"/>
                <a:gd name="connsiteX3" fmla="*/ 10998201 w 10998201"/>
                <a:gd name="connsiteY3" fmla="*/ 93017 h 558089"/>
                <a:gd name="connsiteX4" fmla="*/ 10998201 w 10998201"/>
                <a:gd name="connsiteY4" fmla="*/ 465072 h 558089"/>
                <a:gd name="connsiteX5" fmla="*/ 10905184 w 10998201"/>
                <a:gd name="connsiteY5" fmla="*/ 558089 h 558089"/>
                <a:gd name="connsiteX6" fmla="*/ 93017 w 10998201"/>
                <a:gd name="connsiteY6" fmla="*/ 558089 h 558089"/>
                <a:gd name="connsiteX7" fmla="*/ 0 w 10998201"/>
                <a:gd name="connsiteY7" fmla="*/ 465072 h 558089"/>
                <a:gd name="connsiteX8" fmla="*/ 0 w 10998201"/>
                <a:gd name="connsiteY8" fmla="*/ 93017 h 5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201" h="558089">
                  <a:moveTo>
                    <a:pt x="0" y="93017"/>
                  </a:moveTo>
                  <a:cubicBezTo>
                    <a:pt x="0" y="41645"/>
                    <a:pt x="41645" y="0"/>
                    <a:pt x="93017" y="0"/>
                  </a:cubicBezTo>
                  <a:lnTo>
                    <a:pt x="10905184" y="0"/>
                  </a:lnTo>
                  <a:cubicBezTo>
                    <a:pt x="10956556" y="0"/>
                    <a:pt x="10998201" y="41645"/>
                    <a:pt x="10998201" y="93017"/>
                  </a:cubicBezTo>
                  <a:lnTo>
                    <a:pt x="10998201" y="465072"/>
                  </a:lnTo>
                  <a:cubicBezTo>
                    <a:pt x="10998201" y="516444"/>
                    <a:pt x="10956556" y="558089"/>
                    <a:pt x="10905184" y="558089"/>
                  </a:cubicBezTo>
                  <a:lnTo>
                    <a:pt x="93017" y="558089"/>
                  </a:lnTo>
                  <a:cubicBezTo>
                    <a:pt x="41645" y="558089"/>
                    <a:pt x="0" y="516444"/>
                    <a:pt x="0" y="465072"/>
                  </a:cubicBezTo>
                  <a:lnTo>
                    <a:pt x="0" y="93017"/>
                  </a:lnTo>
                  <a:close/>
                </a:path>
              </a:pathLst>
            </a:custGeom>
            <a:solidFill>
              <a:schemeClr val="accent1">
                <a:hueOff val="0"/>
                <a:satOff val="0"/>
                <a:lumOff val="0"/>
                <a:alpha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824" tIns="95824" rIns="95824" bIns="95824" numCol="1" spcCol="1270" anchor="ctr" anchorCtr="0">
              <a:noAutofit/>
            </a:bodyPr>
            <a:lstStyle/>
            <a:p>
              <a:pPr marL="0" lvl="0" indent="0" algn="l" defTabSz="800100">
                <a:lnSpc>
                  <a:spcPct val="90000"/>
                </a:lnSpc>
                <a:spcBef>
                  <a:spcPct val="0"/>
                </a:spcBef>
                <a:spcAft>
                  <a:spcPts val="1200"/>
                </a:spcAft>
                <a:buFont typeface="Arial" panose="020B0604020202020204" pitchFamily="34" charset="0"/>
                <a:buNone/>
              </a:pPr>
              <a:r>
                <a:rPr lang="zh-CN" altLang="en-US" sz="1800" b="1" kern="1200" dirty="0">
                  <a:latin typeface="微软雅黑" panose="020B0503020204020204" pitchFamily="34" charset="-122"/>
                  <a:ea typeface="微软雅黑" panose="020B0503020204020204" pitchFamily="34" charset="-122"/>
                </a:rPr>
                <a:t>先心病是我国最高发的出生缺陷疾病，发病人数逐年缓慢上升，动脉导管依赖性先心病是其中</a:t>
              </a:r>
              <a:r>
                <a:rPr lang="zh-CN" altLang="en-US" b="1" dirty="0">
                  <a:latin typeface="微软雅黑" panose="020B0503020204020204" pitchFamily="34" charset="-122"/>
                  <a:ea typeface="微软雅黑" panose="020B0503020204020204" pitchFamily="34" charset="-122"/>
                </a:rPr>
                <a:t>危害最大一类</a:t>
              </a:r>
              <a:endParaRPr lang="zh-CN" altLang="en-US" sz="1800" kern="1200" dirty="0"/>
            </a:p>
          </p:txBody>
        </p:sp>
        <p:sp>
          <p:nvSpPr>
            <p:cNvPr id="5" name="任意多边形: 形状 4">
              <a:extLst>
                <a:ext uri="{FF2B5EF4-FFF2-40B4-BE49-F238E27FC236}">
                  <a16:creationId xmlns="" xmlns:a16="http://schemas.microsoft.com/office/drawing/2014/main" id="{FFEF8DFF-3083-C340-98C8-C5D31B56DC08}"/>
                </a:ext>
              </a:extLst>
            </p:cNvPr>
            <p:cNvSpPr/>
            <p:nvPr/>
          </p:nvSpPr>
          <p:spPr>
            <a:xfrm>
              <a:off x="677332" y="1725031"/>
              <a:ext cx="10998201" cy="582345"/>
            </a:xfrm>
            <a:custGeom>
              <a:avLst/>
              <a:gdLst>
                <a:gd name="connsiteX0" fmla="*/ 0 w 10998201"/>
                <a:gd name="connsiteY0" fmla="*/ 0 h 335340"/>
                <a:gd name="connsiteX1" fmla="*/ 10998201 w 10998201"/>
                <a:gd name="connsiteY1" fmla="*/ 0 h 335340"/>
                <a:gd name="connsiteX2" fmla="*/ 10998201 w 10998201"/>
                <a:gd name="connsiteY2" fmla="*/ 335340 h 335340"/>
                <a:gd name="connsiteX3" fmla="*/ 0 w 10998201"/>
                <a:gd name="connsiteY3" fmla="*/ 335340 h 335340"/>
                <a:gd name="connsiteX4" fmla="*/ 0 w 10998201"/>
                <a:gd name="connsiteY4" fmla="*/ 0 h 3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201" h="335340">
                  <a:moveTo>
                    <a:pt x="0" y="0"/>
                  </a:moveTo>
                  <a:lnTo>
                    <a:pt x="10998201" y="0"/>
                  </a:lnTo>
                  <a:lnTo>
                    <a:pt x="10998201" y="335340"/>
                  </a:lnTo>
                  <a:lnTo>
                    <a:pt x="0" y="335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9193" tIns="22860" rIns="128016" bIns="22860" numCol="1" spcCol="1270" anchor="t" anchorCtr="0">
              <a:noAutofit/>
            </a:bodyPr>
            <a:lstStyle/>
            <a:p>
              <a:pPr marL="114300" lvl="1" indent="-114300" algn="l" defTabSz="622300">
                <a:lnSpc>
                  <a:spcPct val="150000"/>
                </a:lnSpc>
                <a:spcBef>
                  <a:spcPct val="0"/>
                </a:spcBef>
                <a:spcAft>
                  <a:spcPts val="600"/>
                </a:spcAft>
                <a:buChar char="•"/>
              </a:pPr>
              <a:r>
                <a:rPr lang="zh-CN" altLang="en-US" sz="1400" kern="1200" dirty="0">
                  <a:solidFill>
                    <a:srgbClr val="292C34"/>
                  </a:solidFill>
                  <a:latin typeface="微软雅黑" panose="020B0503020204020204" pitchFamily="34" charset="-122"/>
                  <a:ea typeface="微软雅黑" panose="020B0503020204020204" pitchFamily="34" charset="-122"/>
                </a:rPr>
                <a:t>我国先天性心脏病发病率约占新生儿的</a:t>
              </a:r>
              <a:r>
                <a:rPr lang="en-US" altLang="zh-CN" sz="1400" dirty="0">
                  <a:solidFill>
                    <a:srgbClr val="292C34"/>
                  </a:solidFill>
                  <a:latin typeface="微软雅黑" panose="020B0503020204020204" pitchFamily="34" charset="-122"/>
                  <a:ea typeface="微软雅黑" panose="020B0503020204020204" pitchFamily="34" charset="-122"/>
                </a:rPr>
                <a:t>1.27</a:t>
              </a:r>
              <a:r>
                <a:rPr lang="en-US" altLang="zh-CN" sz="1400" kern="1200" dirty="0">
                  <a:solidFill>
                    <a:srgbClr val="292C34"/>
                  </a:solidFill>
                  <a:latin typeface="微软雅黑" panose="020B0503020204020204" pitchFamily="34" charset="-122"/>
                  <a:ea typeface="微软雅黑" panose="020B0503020204020204" pitchFamily="34" charset="-122"/>
                </a:rPr>
                <a:t>%</a:t>
              </a:r>
              <a:r>
                <a:rPr lang="zh-CN" altLang="en-US" sz="1400" dirty="0">
                  <a:solidFill>
                    <a:srgbClr val="292C34"/>
                  </a:solidFill>
                  <a:latin typeface="微软雅黑" panose="020B0503020204020204" pitchFamily="34" charset="-122"/>
                  <a:ea typeface="微软雅黑" panose="020B0503020204020204" pitchFamily="34" charset="-122"/>
                </a:rPr>
                <a:t>，其中动脉导管依赖性</a:t>
              </a:r>
              <a:r>
                <a:rPr lang="zh-CN" altLang="en-US" sz="1400" kern="1200" dirty="0">
                  <a:solidFill>
                    <a:srgbClr val="292C34"/>
                  </a:solidFill>
                  <a:latin typeface="微软雅黑" panose="020B0503020204020204" pitchFamily="34" charset="-122"/>
                  <a:ea typeface="微软雅黑" panose="020B0503020204020204" pitchFamily="34" charset="-122"/>
                </a:rPr>
                <a:t>是威胁存活的最大的一类，约占</a:t>
              </a:r>
              <a:r>
                <a:rPr lang="en-US" altLang="zh-CN" sz="1400" dirty="0">
                  <a:solidFill>
                    <a:srgbClr val="292C34"/>
                  </a:solidFill>
                  <a:latin typeface="微软雅黑" panose="020B0503020204020204" pitchFamily="34" charset="-122"/>
                  <a:ea typeface="微软雅黑" panose="020B0503020204020204" pitchFamily="34" charset="-122"/>
                </a:rPr>
                <a:t>30</a:t>
              </a:r>
              <a:r>
                <a:rPr lang="en-US" altLang="zh-CN" sz="1400" kern="1200" dirty="0">
                  <a:solidFill>
                    <a:srgbClr val="292C34"/>
                  </a:solidFill>
                  <a:latin typeface="微软雅黑" panose="020B0503020204020204" pitchFamily="34" charset="-122"/>
                  <a:ea typeface="微软雅黑" panose="020B0503020204020204" pitchFamily="34" charset="-122"/>
                </a:rPr>
                <a:t>%</a:t>
              </a:r>
              <a:r>
                <a:rPr lang="zh-CN" altLang="en-US" sz="1400" kern="1200" dirty="0">
                  <a:solidFill>
                    <a:srgbClr val="292C34"/>
                  </a:solidFill>
                  <a:latin typeface="微软雅黑" panose="020B0503020204020204" pitchFamily="34" charset="-122"/>
                  <a:ea typeface="微软雅黑" panose="020B0503020204020204" pitchFamily="34" charset="-122"/>
                </a:rPr>
                <a:t>， 每年约有</a:t>
              </a:r>
              <a:r>
                <a:rPr lang="en-US" altLang="zh-CN" sz="1400" kern="1200" dirty="0">
                  <a:solidFill>
                    <a:srgbClr val="292C34"/>
                  </a:solidFill>
                  <a:latin typeface="微软雅黑" panose="020B0503020204020204" pitchFamily="34" charset="-122"/>
                  <a:ea typeface="微软雅黑" panose="020B0503020204020204" pitchFamily="34" charset="-122"/>
                </a:rPr>
                <a:t>7</a:t>
              </a:r>
              <a:r>
                <a:rPr lang="zh-CN" altLang="en-US" sz="1400" kern="1200" dirty="0">
                  <a:solidFill>
                    <a:srgbClr val="292C34"/>
                  </a:solidFill>
                  <a:latin typeface="微软雅黑" panose="020B0503020204020204" pitchFamily="34" charset="-122"/>
                  <a:ea typeface="微软雅黑" panose="020B0503020204020204" pitchFamily="34" charset="-122"/>
                </a:rPr>
                <a:t>万新生儿发病，对公共健康和相关家庭危害极大。</a:t>
              </a:r>
              <a:endParaRPr lang="en-US" altLang="zh-CN" sz="1400" kern="1200" dirty="0">
                <a:solidFill>
                  <a:srgbClr val="292C34"/>
                </a:solidFill>
                <a:latin typeface="微软雅黑" panose="020B0503020204020204" pitchFamily="34" charset="-122"/>
                <a:ea typeface="微软雅黑" panose="020B0503020204020204" pitchFamily="34" charset="-122"/>
              </a:endParaRPr>
            </a:p>
          </p:txBody>
        </p:sp>
        <p:sp>
          <p:nvSpPr>
            <p:cNvPr id="6" name="任意多边形: 形状 5">
              <a:extLst>
                <a:ext uri="{FF2B5EF4-FFF2-40B4-BE49-F238E27FC236}">
                  <a16:creationId xmlns="" xmlns:a16="http://schemas.microsoft.com/office/drawing/2014/main" id="{1A61DB85-6D86-11CB-CF64-E8B98016141F}"/>
                </a:ext>
              </a:extLst>
            </p:cNvPr>
            <p:cNvSpPr/>
            <p:nvPr/>
          </p:nvSpPr>
          <p:spPr>
            <a:xfrm>
              <a:off x="677332" y="2328254"/>
              <a:ext cx="10998201" cy="599062"/>
            </a:xfrm>
            <a:custGeom>
              <a:avLst/>
              <a:gdLst>
                <a:gd name="connsiteX0" fmla="*/ 0 w 10998201"/>
                <a:gd name="connsiteY0" fmla="*/ 93017 h 558089"/>
                <a:gd name="connsiteX1" fmla="*/ 93017 w 10998201"/>
                <a:gd name="connsiteY1" fmla="*/ 0 h 558089"/>
                <a:gd name="connsiteX2" fmla="*/ 10905184 w 10998201"/>
                <a:gd name="connsiteY2" fmla="*/ 0 h 558089"/>
                <a:gd name="connsiteX3" fmla="*/ 10998201 w 10998201"/>
                <a:gd name="connsiteY3" fmla="*/ 93017 h 558089"/>
                <a:gd name="connsiteX4" fmla="*/ 10998201 w 10998201"/>
                <a:gd name="connsiteY4" fmla="*/ 465072 h 558089"/>
                <a:gd name="connsiteX5" fmla="*/ 10905184 w 10998201"/>
                <a:gd name="connsiteY5" fmla="*/ 558089 h 558089"/>
                <a:gd name="connsiteX6" fmla="*/ 93017 w 10998201"/>
                <a:gd name="connsiteY6" fmla="*/ 558089 h 558089"/>
                <a:gd name="connsiteX7" fmla="*/ 0 w 10998201"/>
                <a:gd name="connsiteY7" fmla="*/ 465072 h 558089"/>
                <a:gd name="connsiteX8" fmla="*/ 0 w 10998201"/>
                <a:gd name="connsiteY8" fmla="*/ 93017 h 5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201" h="558089">
                  <a:moveTo>
                    <a:pt x="0" y="93017"/>
                  </a:moveTo>
                  <a:cubicBezTo>
                    <a:pt x="0" y="41645"/>
                    <a:pt x="41645" y="0"/>
                    <a:pt x="93017" y="0"/>
                  </a:cubicBezTo>
                  <a:lnTo>
                    <a:pt x="10905184" y="0"/>
                  </a:lnTo>
                  <a:cubicBezTo>
                    <a:pt x="10956556" y="0"/>
                    <a:pt x="10998201" y="41645"/>
                    <a:pt x="10998201" y="93017"/>
                  </a:cubicBezTo>
                  <a:lnTo>
                    <a:pt x="10998201" y="465072"/>
                  </a:lnTo>
                  <a:cubicBezTo>
                    <a:pt x="10998201" y="516444"/>
                    <a:pt x="10956556" y="558089"/>
                    <a:pt x="10905184" y="558089"/>
                  </a:cubicBezTo>
                  <a:lnTo>
                    <a:pt x="93017" y="558089"/>
                  </a:lnTo>
                  <a:cubicBezTo>
                    <a:pt x="41645" y="558089"/>
                    <a:pt x="0" y="516444"/>
                    <a:pt x="0" y="465072"/>
                  </a:cubicBezTo>
                  <a:lnTo>
                    <a:pt x="0" y="93017"/>
                  </a:lnTo>
                  <a:close/>
                </a:path>
              </a:pathLst>
            </a:custGeom>
            <a:solidFill>
              <a:schemeClr val="accent1">
                <a:hueOff val="0"/>
                <a:satOff val="0"/>
                <a:lumOff val="0"/>
                <a:alpha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824" tIns="95824" rIns="95824" bIns="95824"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弥补医保药品目录内动脉导管依赖性先心病保障不足，</a:t>
              </a:r>
              <a:r>
                <a:rPr lang="zh-CN" altLang="en-US" sz="1800" b="1" kern="1200" dirty="0">
                  <a:solidFill>
                    <a:schemeClr val="bg1"/>
                  </a:solidFill>
                  <a:latin typeface="微软雅黑" panose="020B0503020204020204" pitchFamily="34" charset="-122"/>
                  <a:ea typeface="微软雅黑" panose="020B0503020204020204" pitchFamily="34" charset="-122"/>
                </a:rPr>
                <a:t>更好的提升动脉导管依赖性先心病治疗的安全性</a:t>
              </a:r>
              <a:endParaRPr lang="en-US" altLang="zh-CN" sz="1800" b="1" kern="1200" dirty="0">
                <a:solidFill>
                  <a:schemeClr val="bg1"/>
                </a:solidFill>
                <a:latin typeface="微软雅黑" panose="020B0503020204020204" pitchFamily="34" charset="-122"/>
                <a:ea typeface="微软雅黑" panose="020B0503020204020204" pitchFamily="34" charset="-122"/>
              </a:endParaRPr>
            </a:p>
          </p:txBody>
        </p:sp>
        <p:sp>
          <p:nvSpPr>
            <p:cNvPr id="7" name="任意多边形: 形状 6">
              <a:extLst>
                <a:ext uri="{FF2B5EF4-FFF2-40B4-BE49-F238E27FC236}">
                  <a16:creationId xmlns="" xmlns:a16="http://schemas.microsoft.com/office/drawing/2014/main" id="{4F54860E-A2B0-5748-C034-27B22E8204D0}"/>
                </a:ext>
              </a:extLst>
            </p:cNvPr>
            <p:cNvSpPr/>
            <p:nvPr/>
          </p:nvSpPr>
          <p:spPr>
            <a:xfrm>
              <a:off x="677332" y="2903339"/>
              <a:ext cx="11202895" cy="477459"/>
            </a:xfrm>
            <a:custGeom>
              <a:avLst/>
              <a:gdLst>
                <a:gd name="connsiteX0" fmla="*/ 0 w 10998201"/>
                <a:gd name="connsiteY0" fmla="*/ 0 h 614790"/>
                <a:gd name="connsiteX1" fmla="*/ 10998201 w 10998201"/>
                <a:gd name="connsiteY1" fmla="*/ 0 h 614790"/>
                <a:gd name="connsiteX2" fmla="*/ 10998201 w 10998201"/>
                <a:gd name="connsiteY2" fmla="*/ 614790 h 614790"/>
                <a:gd name="connsiteX3" fmla="*/ 0 w 10998201"/>
                <a:gd name="connsiteY3" fmla="*/ 614790 h 614790"/>
                <a:gd name="connsiteX4" fmla="*/ 0 w 10998201"/>
                <a:gd name="connsiteY4" fmla="*/ 0 h 614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201" h="614790">
                  <a:moveTo>
                    <a:pt x="0" y="0"/>
                  </a:moveTo>
                  <a:lnTo>
                    <a:pt x="10998201" y="0"/>
                  </a:lnTo>
                  <a:lnTo>
                    <a:pt x="10998201" y="614790"/>
                  </a:lnTo>
                  <a:lnTo>
                    <a:pt x="0" y="614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9193" tIns="22860" rIns="128016" bIns="22860" numCol="1" spcCol="1270" anchor="t" anchorCtr="0">
              <a:noAutofit/>
            </a:bodyPr>
            <a:lstStyle/>
            <a:p>
              <a:pPr marL="114300" lvl="1" indent="-114300" algn="l" defTabSz="622300">
                <a:lnSpc>
                  <a:spcPct val="150000"/>
                </a:lnSpc>
                <a:spcBef>
                  <a:spcPct val="0"/>
                </a:spcBef>
                <a:spcAft>
                  <a:spcPct val="20000"/>
                </a:spcAft>
                <a:buChar char="•"/>
              </a:pPr>
              <a:r>
                <a:rPr lang="zh-CN" altLang="en-US" sz="1400" kern="1200" dirty="0">
                  <a:solidFill>
                    <a:srgbClr val="292C34"/>
                  </a:solidFill>
                  <a:latin typeface="微软雅黑" panose="020B0503020204020204" pitchFamily="34" charset="-122"/>
                  <a:ea typeface="微软雅黑" panose="020B0503020204020204" pitchFamily="34" charset="-122"/>
                </a:rPr>
                <a:t>前列地尔是动脉导管依赖性先心病领域国内外指南维持动脉导管开放的唯一推荐药物，将全新的乳剂改良剂型纳入医保能有效提升儿童先心病保障。</a:t>
              </a:r>
            </a:p>
          </p:txBody>
        </p:sp>
        <p:sp>
          <p:nvSpPr>
            <p:cNvPr id="8" name="任意多边形: 形状 7">
              <a:extLst>
                <a:ext uri="{FF2B5EF4-FFF2-40B4-BE49-F238E27FC236}">
                  <a16:creationId xmlns="" xmlns:a16="http://schemas.microsoft.com/office/drawing/2014/main" id="{F0417D13-6A9D-5684-122E-758109529E54}"/>
                </a:ext>
              </a:extLst>
            </p:cNvPr>
            <p:cNvSpPr/>
            <p:nvPr/>
          </p:nvSpPr>
          <p:spPr>
            <a:xfrm>
              <a:off x="677331" y="3481228"/>
              <a:ext cx="10998201" cy="477459"/>
            </a:xfrm>
            <a:custGeom>
              <a:avLst/>
              <a:gdLst>
                <a:gd name="connsiteX0" fmla="*/ 0 w 10998201"/>
                <a:gd name="connsiteY0" fmla="*/ 93017 h 558089"/>
                <a:gd name="connsiteX1" fmla="*/ 93017 w 10998201"/>
                <a:gd name="connsiteY1" fmla="*/ 0 h 558089"/>
                <a:gd name="connsiteX2" fmla="*/ 10905184 w 10998201"/>
                <a:gd name="connsiteY2" fmla="*/ 0 h 558089"/>
                <a:gd name="connsiteX3" fmla="*/ 10998201 w 10998201"/>
                <a:gd name="connsiteY3" fmla="*/ 93017 h 558089"/>
                <a:gd name="connsiteX4" fmla="*/ 10998201 w 10998201"/>
                <a:gd name="connsiteY4" fmla="*/ 465072 h 558089"/>
                <a:gd name="connsiteX5" fmla="*/ 10905184 w 10998201"/>
                <a:gd name="connsiteY5" fmla="*/ 558089 h 558089"/>
                <a:gd name="connsiteX6" fmla="*/ 93017 w 10998201"/>
                <a:gd name="connsiteY6" fmla="*/ 558089 h 558089"/>
                <a:gd name="connsiteX7" fmla="*/ 0 w 10998201"/>
                <a:gd name="connsiteY7" fmla="*/ 465072 h 558089"/>
                <a:gd name="connsiteX8" fmla="*/ 0 w 10998201"/>
                <a:gd name="connsiteY8" fmla="*/ 93017 h 5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201" h="558089">
                  <a:moveTo>
                    <a:pt x="0" y="93017"/>
                  </a:moveTo>
                  <a:cubicBezTo>
                    <a:pt x="0" y="41645"/>
                    <a:pt x="41645" y="0"/>
                    <a:pt x="93017" y="0"/>
                  </a:cubicBezTo>
                  <a:lnTo>
                    <a:pt x="10905184" y="0"/>
                  </a:lnTo>
                  <a:cubicBezTo>
                    <a:pt x="10956556" y="0"/>
                    <a:pt x="10998201" y="41645"/>
                    <a:pt x="10998201" y="93017"/>
                  </a:cubicBezTo>
                  <a:lnTo>
                    <a:pt x="10998201" y="465072"/>
                  </a:lnTo>
                  <a:cubicBezTo>
                    <a:pt x="10998201" y="516444"/>
                    <a:pt x="10956556" y="558089"/>
                    <a:pt x="10905184" y="558089"/>
                  </a:cubicBezTo>
                  <a:lnTo>
                    <a:pt x="93017" y="558089"/>
                  </a:lnTo>
                  <a:cubicBezTo>
                    <a:pt x="41645" y="558089"/>
                    <a:pt x="0" y="516444"/>
                    <a:pt x="0" y="465072"/>
                  </a:cubicBezTo>
                  <a:lnTo>
                    <a:pt x="0" y="93017"/>
                  </a:lnTo>
                  <a:close/>
                </a:path>
              </a:pathLst>
            </a:custGeom>
            <a:solidFill>
              <a:schemeClr val="accent1">
                <a:hueOff val="0"/>
                <a:satOff val="0"/>
                <a:lumOff val="0"/>
                <a:alpha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824" tIns="95824" rIns="95824" bIns="95824"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注射用前列地尔乳剂满足医保“保基本”要求</a:t>
              </a:r>
              <a:endParaRPr lang="en-US" altLang="zh-CN" sz="1800" b="1" kern="1200" dirty="0">
                <a:latin typeface="微软雅黑" panose="020B0503020204020204" pitchFamily="34" charset="-122"/>
                <a:ea typeface="微软雅黑" panose="020B0503020204020204" pitchFamily="34" charset="-122"/>
              </a:endParaRPr>
            </a:p>
          </p:txBody>
        </p:sp>
        <p:sp>
          <p:nvSpPr>
            <p:cNvPr id="9" name="任意多边形: 形状 8">
              <a:extLst>
                <a:ext uri="{FF2B5EF4-FFF2-40B4-BE49-F238E27FC236}">
                  <a16:creationId xmlns="" xmlns:a16="http://schemas.microsoft.com/office/drawing/2014/main" id="{14AD743B-844B-CD17-E32F-AA1FC3B236A7}"/>
                </a:ext>
              </a:extLst>
            </p:cNvPr>
            <p:cNvSpPr/>
            <p:nvPr/>
          </p:nvSpPr>
          <p:spPr>
            <a:xfrm>
              <a:off x="677331" y="3976761"/>
              <a:ext cx="10998201" cy="614790"/>
            </a:xfrm>
            <a:custGeom>
              <a:avLst/>
              <a:gdLst>
                <a:gd name="connsiteX0" fmla="*/ 0 w 10998201"/>
                <a:gd name="connsiteY0" fmla="*/ 0 h 614790"/>
                <a:gd name="connsiteX1" fmla="*/ 10998201 w 10998201"/>
                <a:gd name="connsiteY1" fmla="*/ 0 h 614790"/>
                <a:gd name="connsiteX2" fmla="*/ 10998201 w 10998201"/>
                <a:gd name="connsiteY2" fmla="*/ 614790 h 614790"/>
                <a:gd name="connsiteX3" fmla="*/ 0 w 10998201"/>
                <a:gd name="connsiteY3" fmla="*/ 614790 h 614790"/>
                <a:gd name="connsiteX4" fmla="*/ 0 w 10998201"/>
                <a:gd name="connsiteY4" fmla="*/ 0 h 614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201" h="614790">
                  <a:moveTo>
                    <a:pt x="0" y="0"/>
                  </a:moveTo>
                  <a:lnTo>
                    <a:pt x="10998201" y="0"/>
                  </a:lnTo>
                  <a:lnTo>
                    <a:pt x="10998201" y="614790"/>
                  </a:lnTo>
                  <a:lnTo>
                    <a:pt x="0" y="614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9193" tIns="22860" rIns="128016" bIns="22860" numCol="1" spcCol="1270" anchor="t" anchorCtr="0">
              <a:noAutofit/>
            </a:bodyPr>
            <a:lstStyle/>
            <a:p>
              <a:pPr marL="114300" lvl="1" indent="-114300" algn="l" defTabSz="622300">
                <a:lnSpc>
                  <a:spcPct val="150000"/>
                </a:lnSpc>
                <a:spcBef>
                  <a:spcPct val="0"/>
                </a:spcBef>
                <a:spcAft>
                  <a:spcPct val="20000"/>
                </a:spcAft>
                <a:buChar char="•"/>
              </a:pPr>
              <a:r>
                <a:rPr lang="zh-CN" altLang="en-US" sz="1400" kern="1200" dirty="0">
                  <a:solidFill>
                    <a:srgbClr val="292C34"/>
                  </a:solidFill>
                  <a:latin typeface="微软雅黑" panose="020B0503020204020204" pitchFamily="34" charset="-122"/>
                  <a:ea typeface="微软雅黑" panose="020B0503020204020204" pitchFamily="34" charset="-122"/>
                </a:rPr>
                <a:t>注射用前列地尔乳剂是我国自主研发的前列地尔全新固态乳剂，全面提升安全性和稳定性，为更好的提升儿童先心病保障，中海益尔愿拿出最大的诚意，申请纳入医保，将国家重大新药创制成果更实惠的惠及于民。</a:t>
              </a:r>
            </a:p>
            <a:p>
              <a:pPr marL="114300" lvl="1" indent="-114300" algn="l" defTabSz="622300">
                <a:lnSpc>
                  <a:spcPct val="150000"/>
                </a:lnSpc>
                <a:spcBef>
                  <a:spcPct val="0"/>
                </a:spcBef>
                <a:spcAft>
                  <a:spcPct val="20000"/>
                </a:spcAft>
                <a:buChar char="•"/>
              </a:pPr>
              <a:endParaRPr lang="en-US" altLang="zh-CN" sz="1400" kern="1200" dirty="0">
                <a:solidFill>
                  <a:srgbClr val="292C34"/>
                </a:solidFill>
                <a:latin typeface="微软雅黑" panose="020B0503020204020204" pitchFamily="34" charset="-122"/>
                <a:ea typeface="微软雅黑" panose="020B0503020204020204" pitchFamily="34" charset="-122"/>
              </a:endParaRPr>
            </a:p>
          </p:txBody>
        </p:sp>
        <p:sp>
          <p:nvSpPr>
            <p:cNvPr id="10" name="任意多边形: 形状 9">
              <a:extLst>
                <a:ext uri="{FF2B5EF4-FFF2-40B4-BE49-F238E27FC236}">
                  <a16:creationId xmlns="" xmlns:a16="http://schemas.microsoft.com/office/drawing/2014/main" id="{1575EEC7-41CC-1029-2E3C-6963F3F8A14C}"/>
                </a:ext>
              </a:extLst>
            </p:cNvPr>
            <p:cNvSpPr/>
            <p:nvPr/>
          </p:nvSpPr>
          <p:spPr>
            <a:xfrm>
              <a:off x="677331" y="4633879"/>
              <a:ext cx="10998201" cy="477459"/>
            </a:xfrm>
            <a:custGeom>
              <a:avLst/>
              <a:gdLst>
                <a:gd name="connsiteX0" fmla="*/ 0 w 10998201"/>
                <a:gd name="connsiteY0" fmla="*/ 93017 h 558089"/>
                <a:gd name="connsiteX1" fmla="*/ 93017 w 10998201"/>
                <a:gd name="connsiteY1" fmla="*/ 0 h 558089"/>
                <a:gd name="connsiteX2" fmla="*/ 10905184 w 10998201"/>
                <a:gd name="connsiteY2" fmla="*/ 0 h 558089"/>
                <a:gd name="connsiteX3" fmla="*/ 10998201 w 10998201"/>
                <a:gd name="connsiteY3" fmla="*/ 93017 h 558089"/>
                <a:gd name="connsiteX4" fmla="*/ 10998201 w 10998201"/>
                <a:gd name="connsiteY4" fmla="*/ 465072 h 558089"/>
                <a:gd name="connsiteX5" fmla="*/ 10905184 w 10998201"/>
                <a:gd name="connsiteY5" fmla="*/ 558089 h 558089"/>
                <a:gd name="connsiteX6" fmla="*/ 93017 w 10998201"/>
                <a:gd name="connsiteY6" fmla="*/ 558089 h 558089"/>
                <a:gd name="connsiteX7" fmla="*/ 0 w 10998201"/>
                <a:gd name="connsiteY7" fmla="*/ 465072 h 558089"/>
                <a:gd name="connsiteX8" fmla="*/ 0 w 10998201"/>
                <a:gd name="connsiteY8" fmla="*/ 93017 h 5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201" h="558089">
                  <a:moveTo>
                    <a:pt x="0" y="93017"/>
                  </a:moveTo>
                  <a:cubicBezTo>
                    <a:pt x="0" y="41645"/>
                    <a:pt x="41645" y="0"/>
                    <a:pt x="93017" y="0"/>
                  </a:cubicBezTo>
                  <a:lnTo>
                    <a:pt x="10905184" y="0"/>
                  </a:lnTo>
                  <a:cubicBezTo>
                    <a:pt x="10956556" y="0"/>
                    <a:pt x="10998201" y="41645"/>
                    <a:pt x="10998201" y="93017"/>
                  </a:cubicBezTo>
                  <a:lnTo>
                    <a:pt x="10998201" y="465072"/>
                  </a:lnTo>
                  <a:cubicBezTo>
                    <a:pt x="10998201" y="516444"/>
                    <a:pt x="10956556" y="558089"/>
                    <a:pt x="10905184" y="558089"/>
                  </a:cubicBezTo>
                  <a:lnTo>
                    <a:pt x="93017" y="558089"/>
                  </a:lnTo>
                  <a:cubicBezTo>
                    <a:pt x="41645" y="558089"/>
                    <a:pt x="0" y="516444"/>
                    <a:pt x="0" y="465072"/>
                  </a:cubicBezTo>
                  <a:lnTo>
                    <a:pt x="0" y="93017"/>
                  </a:lnTo>
                  <a:close/>
                </a:path>
              </a:pathLst>
            </a:custGeom>
            <a:solidFill>
              <a:schemeClr val="accent1">
                <a:hueOff val="0"/>
                <a:satOff val="0"/>
                <a:lumOff val="0"/>
                <a:alpha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824" tIns="95824" rIns="95824" bIns="95824"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聚焦罕发适应症，限定支付，滥用风险低，医保基金支出可控</a:t>
              </a:r>
              <a:endParaRPr lang="en-US" altLang="zh-CN" sz="1800" b="1" kern="1200" dirty="0">
                <a:latin typeface="微软雅黑" panose="020B0503020204020204" pitchFamily="34" charset="-122"/>
                <a:ea typeface="微软雅黑" panose="020B0503020204020204" pitchFamily="34" charset="-122"/>
              </a:endParaRPr>
            </a:p>
          </p:txBody>
        </p:sp>
        <p:sp>
          <p:nvSpPr>
            <p:cNvPr id="11" name="任意多边形: 形状 10">
              <a:extLst>
                <a:ext uri="{FF2B5EF4-FFF2-40B4-BE49-F238E27FC236}">
                  <a16:creationId xmlns="" xmlns:a16="http://schemas.microsoft.com/office/drawing/2014/main" id="{92E8EE37-3B60-DFC5-980A-9C68B805AF02}"/>
                </a:ext>
              </a:extLst>
            </p:cNvPr>
            <p:cNvSpPr/>
            <p:nvPr/>
          </p:nvSpPr>
          <p:spPr>
            <a:xfrm>
              <a:off x="677331" y="5111338"/>
              <a:ext cx="10998201" cy="894240"/>
            </a:xfrm>
            <a:custGeom>
              <a:avLst/>
              <a:gdLst>
                <a:gd name="connsiteX0" fmla="*/ 0 w 10998201"/>
                <a:gd name="connsiteY0" fmla="*/ 0 h 894240"/>
                <a:gd name="connsiteX1" fmla="*/ 10998201 w 10998201"/>
                <a:gd name="connsiteY1" fmla="*/ 0 h 894240"/>
                <a:gd name="connsiteX2" fmla="*/ 10998201 w 10998201"/>
                <a:gd name="connsiteY2" fmla="*/ 894240 h 894240"/>
                <a:gd name="connsiteX3" fmla="*/ 0 w 10998201"/>
                <a:gd name="connsiteY3" fmla="*/ 894240 h 894240"/>
                <a:gd name="connsiteX4" fmla="*/ 0 w 10998201"/>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201" h="894240">
                  <a:moveTo>
                    <a:pt x="0" y="0"/>
                  </a:moveTo>
                  <a:lnTo>
                    <a:pt x="10998201" y="0"/>
                  </a:lnTo>
                  <a:lnTo>
                    <a:pt x="10998201"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9193" tIns="22860" rIns="128016" bIns="22860" numCol="1" spcCol="1270" anchor="t" anchorCtr="0">
              <a:noAutofit/>
            </a:bodyPr>
            <a:lstStyle/>
            <a:p>
              <a:pPr marL="114300" lvl="1" indent="-114300" algn="l" defTabSz="622300">
                <a:lnSpc>
                  <a:spcPct val="150000"/>
                </a:lnSpc>
                <a:spcBef>
                  <a:spcPct val="0"/>
                </a:spcBef>
                <a:spcAft>
                  <a:spcPct val="20000"/>
                </a:spcAft>
                <a:buChar char="•"/>
              </a:pPr>
              <a:r>
                <a:rPr lang="zh-CN" altLang="en-US" sz="1400" kern="1200" dirty="0">
                  <a:solidFill>
                    <a:srgbClr val="292C34"/>
                  </a:solidFill>
                  <a:latin typeface="微软雅黑" panose="020B0503020204020204" pitchFamily="34" charset="-122"/>
                  <a:ea typeface="微软雅黑" panose="020B0503020204020204" pitchFamily="34" charset="-122"/>
                </a:rPr>
                <a:t>儿童先心病临床指征明确，诊断路径明晰，覆盖人群较少，临床管理难度小，用较少的基金增量可大大提升儿童先心病保障。</a:t>
              </a:r>
              <a:endParaRPr lang="en-US" altLang="zh-CN" sz="1400" kern="1200" dirty="0">
                <a:solidFill>
                  <a:srgbClr val="292C34"/>
                </a:solidFill>
                <a:latin typeface="微软雅黑" panose="020B0503020204020204" pitchFamily="34" charset="-122"/>
                <a:ea typeface="微软雅黑" panose="020B0503020204020204" pitchFamily="34" charset="-122"/>
              </a:endParaRPr>
            </a:p>
            <a:p>
              <a:pPr marL="114300" lvl="1" indent="-114300" algn="l" defTabSz="622300">
                <a:lnSpc>
                  <a:spcPct val="150000"/>
                </a:lnSpc>
                <a:spcBef>
                  <a:spcPct val="0"/>
                </a:spcBef>
                <a:spcAft>
                  <a:spcPct val="20000"/>
                </a:spcAft>
                <a:buChar char="•"/>
              </a:pPr>
              <a:r>
                <a:rPr lang="zh-CN" altLang="en-US" sz="1400" kern="1200" dirty="0">
                  <a:solidFill>
                    <a:srgbClr val="292C34"/>
                  </a:solidFill>
                  <a:latin typeface="微软雅黑" panose="020B0503020204020204" pitchFamily="34" charset="-122"/>
                  <a:ea typeface="微软雅黑" panose="020B0503020204020204" pitchFamily="34" charset="-122"/>
                </a:rPr>
                <a:t>前列地尔已被纳入重点监控，已被规范整治按临床指南使用，且随着各地</a:t>
              </a:r>
              <a:r>
                <a:rPr lang="en-US" altLang="zh-CN" sz="1400" kern="1200" dirty="0">
                  <a:solidFill>
                    <a:srgbClr val="292C34"/>
                  </a:solidFill>
                  <a:latin typeface="微软雅黑" panose="020B0503020204020204" pitchFamily="34" charset="-122"/>
                  <a:ea typeface="微软雅黑" panose="020B0503020204020204" pitchFamily="34" charset="-122"/>
                </a:rPr>
                <a:t>DRG</a:t>
              </a:r>
              <a:r>
                <a:rPr lang="en-US" altLang="zh-CN" sz="1400" dirty="0">
                  <a:solidFill>
                    <a:srgbClr val="292C34"/>
                  </a:solidFill>
                  <a:latin typeface="微软雅黑" panose="020B0503020204020204" pitchFamily="34" charset="-122"/>
                  <a:ea typeface="微软雅黑" panose="020B0503020204020204" pitchFamily="34" charset="-122"/>
                </a:rPr>
                <a:t>/DIP</a:t>
              </a:r>
              <a:r>
                <a:rPr lang="zh-CN" altLang="en-US" sz="1400" dirty="0">
                  <a:solidFill>
                    <a:srgbClr val="292C34"/>
                  </a:solidFill>
                  <a:latin typeface="微软雅黑" panose="020B0503020204020204" pitchFamily="34" charset="-122"/>
                  <a:ea typeface="微软雅黑" panose="020B0503020204020204" pitchFamily="34" charset="-122"/>
                </a:rPr>
                <a:t>支付方式改革的深入推进，临床滥用风险很小。</a:t>
              </a:r>
              <a:endParaRPr lang="zh-CN" altLang="en-US" sz="1400" kern="1200" dirty="0">
                <a:solidFill>
                  <a:srgbClr val="292C34"/>
                </a:solidFill>
                <a:latin typeface="微软雅黑" panose="020B0503020204020204" pitchFamily="34" charset="-122"/>
                <a:ea typeface="微软雅黑" panose="020B0503020204020204" pitchFamily="34" charset="-122"/>
              </a:endParaRPr>
            </a:p>
          </p:txBody>
        </p:sp>
      </p:grpSp>
      <p:sp>
        <p:nvSpPr>
          <p:cNvPr id="12" name="文本框 9">
            <a:extLst>
              <a:ext uri="{FF2B5EF4-FFF2-40B4-BE49-F238E27FC236}">
                <a16:creationId xmlns="" xmlns:a16="http://schemas.microsoft.com/office/drawing/2014/main" id="{0E711EFE-B3A8-C820-65C5-1E55EA2D265F}"/>
              </a:ext>
            </a:extLst>
          </p:cNvPr>
          <p:cNvSpPr txBox="1"/>
          <p:nvPr/>
        </p:nvSpPr>
        <p:spPr>
          <a:xfrm>
            <a:off x="225574" y="135401"/>
            <a:ext cx="1845273"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chemeClr val="bg1"/>
                </a:solidFill>
                <a:cs typeface="+mn-ea"/>
                <a:sym typeface="+mn-lt"/>
              </a:rPr>
              <a:t>五、公平性（一）</a:t>
            </a:r>
          </a:p>
        </p:txBody>
      </p:sp>
    </p:spTree>
    <p:extLst>
      <p:ext uri="{BB962C8B-B14F-4D97-AF65-F5344CB8AC3E}">
        <p14:creationId xmlns="" xmlns:p14="http://schemas.microsoft.com/office/powerpoint/2010/main" val="158064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 xmlns:a16="http://schemas.microsoft.com/office/drawing/2014/main" id="{E1FCB85C-69D0-F930-B6C5-35EA0D03E5D4}"/>
              </a:ext>
            </a:extLst>
          </p:cNvPr>
          <p:cNvSpPr txBox="1"/>
          <p:nvPr/>
        </p:nvSpPr>
        <p:spPr>
          <a:xfrm>
            <a:off x="728382" y="1356357"/>
            <a:ext cx="10681447" cy="2487412"/>
          </a:xfrm>
          <a:prstGeom prst="rect">
            <a:avLst/>
          </a:prstGeom>
          <a:noFill/>
        </p:spPr>
        <p:txBody>
          <a:bodyPr wrap="square">
            <a:spAutoFit/>
          </a:bodyPr>
          <a:lstStyle/>
          <a:p>
            <a:pPr algn="l">
              <a:lnSpc>
                <a:spcPct val="150000"/>
              </a:lnSpc>
            </a:pPr>
            <a:r>
              <a:rPr lang="zh-CN" altLang="en-US" sz="3200" b="1" dirty="0">
                <a:solidFill>
                  <a:schemeClr val="tx2"/>
                </a:solidFill>
                <a:latin typeface="+mn-ea"/>
                <a:cs typeface="楷体" panose="02010609060101010101" pitchFamily="49" charset="-122"/>
              </a:rPr>
              <a:t>为中国每年</a:t>
            </a:r>
            <a:r>
              <a:rPr lang="en-US" altLang="zh-CN" sz="4000" b="1" dirty="0">
                <a:solidFill>
                  <a:srgbClr val="FFFF00"/>
                </a:solidFill>
                <a:latin typeface="+mn-ea"/>
                <a:cs typeface="楷体" panose="02010609060101010101" pitchFamily="49" charset="-122"/>
              </a:rPr>
              <a:t>7</a:t>
            </a:r>
            <a:r>
              <a:rPr lang="zh-CN" altLang="en-US" sz="3200" b="1" dirty="0">
                <a:solidFill>
                  <a:srgbClr val="FFFF00"/>
                </a:solidFill>
                <a:latin typeface="+mn-ea"/>
                <a:cs typeface="楷体" panose="02010609060101010101" pitchFamily="49" charset="-122"/>
              </a:rPr>
              <a:t>万动脉导管依赖性先心病患儿</a:t>
            </a:r>
            <a:r>
              <a:rPr lang="zh-CN" altLang="en-US" sz="3200" b="1" dirty="0">
                <a:solidFill>
                  <a:schemeClr val="tx2"/>
                </a:solidFill>
                <a:latin typeface="+mn-ea"/>
                <a:cs typeface="楷体" panose="02010609060101010101" pitchFamily="49" charset="-122"/>
              </a:rPr>
              <a:t>争取更大的生存机会和安全保障，</a:t>
            </a:r>
            <a:endParaRPr lang="en-US" altLang="zh-CN" sz="3200" b="1" dirty="0">
              <a:solidFill>
                <a:schemeClr val="tx2"/>
              </a:solidFill>
              <a:latin typeface="+mn-ea"/>
              <a:cs typeface="楷体" panose="02010609060101010101" pitchFamily="49" charset="-122"/>
            </a:endParaRPr>
          </a:p>
          <a:p>
            <a:pPr algn="l">
              <a:lnSpc>
                <a:spcPct val="150000"/>
              </a:lnSpc>
            </a:pPr>
            <a:r>
              <a:rPr lang="zh-CN" altLang="en-US" sz="3200" b="1" dirty="0">
                <a:solidFill>
                  <a:schemeClr val="tx2"/>
                </a:solidFill>
                <a:latin typeface="+mn-ea"/>
                <a:cs typeface="楷体" panose="02010609060101010101" pitchFamily="49" charset="-122"/>
              </a:rPr>
              <a:t>恳请给予</a:t>
            </a:r>
            <a:r>
              <a:rPr lang="zh-CN" altLang="en-US" sz="3600" b="1" dirty="0">
                <a:solidFill>
                  <a:srgbClr val="FFFF00"/>
                </a:solidFill>
                <a:latin typeface="+mn-ea"/>
                <a:cs typeface="楷体" panose="02010609060101010101" pitchFamily="49" charset="-122"/>
              </a:rPr>
              <a:t>注射用前列地尔乳剂</a:t>
            </a:r>
            <a:r>
              <a:rPr lang="zh-CN" altLang="en-US" sz="3200" b="1" dirty="0">
                <a:solidFill>
                  <a:schemeClr val="tx2"/>
                </a:solidFill>
                <a:latin typeface="+mn-ea"/>
                <a:cs typeface="楷体" panose="02010609060101010101" pitchFamily="49" charset="-122"/>
              </a:rPr>
              <a:t>医保准入机会。</a:t>
            </a:r>
            <a:endParaRPr lang="en-US" altLang="zh-CN" sz="3200" b="1" dirty="0">
              <a:solidFill>
                <a:schemeClr val="tx2"/>
              </a:solidFill>
              <a:latin typeface="+mn-ea"/>
              <a:cs typeface="楷体" panose="02010609060101010101" pitchFamily="49" charset="-122"/>
            </a:endParaRPr>
          </a:p>
        </p:txBody>
      </p:sp>
      <p:sp>
        <p:nvSpPr>
          <p:cNvPr id="13" name="文本框 12">
            <a:extLst>
              <a:ext uri="{FF2B5EF4-FFF2-40B4-BE49-F238E27FC236}">
                <a16:creationId xmlns="" xmlns:a16="http://schemas.microsoft.com/office/drawing/2014/main" id="{CA8484DC-5E64-49C2-D8F9-36EC088AC8D8}"/>
              </a:ext>
            </a:extLst>
          </p:cNvPr>
          <p:cNvSpPr txBox="1"/>
          <p:nvPr/>
        </p:nvSpPr>
        <p:spPr>
          <a:xfrm>
            <a:off x="1177665" y="3628032"/>
            <a:ext cx="9836670" cy="1306255"/>
          </a:xfrm>
          <a:prstGeom prst="rect">
            <a:avLst/>
          </a:prstGeom>
          <a:noFill/>
        </p:spPr>
        <p:txBody>
          <a:bodyPr wrap="square">
            <a:spAutoFit/>
          </a:bodyPr>
          <a:lstStyle/>
          <a:p>
            <a:pPr algn="ctr">
              <a:lnSpc>
                <a:spcPct val="150000"/>
              </a:lnSpc>
            </a:pPr>
            <a:r>
              <a:rPr lang="zh-CN" altLang="en-US" sz="6000" b="1" dirty="0">
                <a:solidFill>
                  <a:schemeClr val="tx2"/>
                </a:solidFill>
                <a:latin typeface="+mn-ea"/>
                <a:cs typeface="楷体" panose="02010609060101010101" pitchFamily="49" charset="-122"/>
              </a:rPr>
              <a:t>感 谢 ！</a:t>
            </a:r>
            <a:endParaRPr lang="en-US" altLang="zh-CN" sz="6000" b="1" dirty="0">
              <a:solidFill>
                <a:schemeClr val="tx2"/>
              </a:solidFill>
              <a:latin typeface="+mn-ea"/>
              <a:cs typeface="楷体" panose="02010609060101010101" pitchFamily="49" charset="-122"/>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p:cNvSpPr>
            <a:spLocks noGrp="1"/>
          </p:cNvSpPr>
          <p:nvPr>
            <p:ph type="title"/>
          </p:nvPr>
        </p:nvSpPr>
        <p:spPr>
          <a:xfrm>
            <a:off x="90626" y="65315"/>
            <a:ext cx="1868806" cy="466421"/>
          </a:xfrm>
        </p:spPr>
        <p:txBody>
          <a:bodyPr/>
          <a:lstStyle/>
          <a:p>
            <a:pPr marL="0" marR="0" lvl="0" indent="0" algn="ctr" defTabSz="1219200" rtl="0" eaLnBrk="1" fontAlgn="auto" latinLnBrk="0" hangingPunct="1">
              <a:lnSpc>
                <a:spcPct val="100000"/>
              </a:lnSpc>
              <a:spcBef>
                <a:spcPts val="0"/>
              </a:spcBef>
              <a:spcAft>
                <a:spcPts val="0"/>
              </a:spcAft>
              <a:defRPr/>
            </a:pPr>
            <a:r>
              <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a:rPr>
              <a:t>目录</a:t>
            </a:r>
            <a:endParaRPr lang="zh-CN" altLang="en-US" dirty="0">
              <a:solidFill>
                <a:schemeClr val="bg1"/>
              </a:solidFill>
            </a:endParaRPr>
          </a:p>
        </p:txBody>
      </p:sp>
      <p:grpSp>
        <p:nvGrpSpPr>
          <p:cNvPr id="39" name="组合 17"/>
          <p:cNvGrpSpPr>
            <a:grpSpLocks/>
          </p:cNvGrpSpPr>
          <p:nvPr/>
        </p:nvGrpSpPr>
        <p:grpSpPr bwMode="auto">
          <a:xfrm>
            <a:off x="2840317" y="1148410"/>
            <a:ext cx="6227763" cy="719137"/>
            <a:chOff x="1844462" y="2578435"/>
            <a:chExt cx="6228000" cy="719138"/>
          </a:xfrm>
        </p:grpSpPr>
        <p:sp>
          <p:nvSpPr>
            <p:cNvPr id="46" name="AutoShape 3"/>
            <p:cNvSpPr>
              <a:spLocks noChangeArrowheads="1"/>
            </p:cNvSpPr>
            <p:nvPr/>
          </p:nvSpPr>
          <p:spPr bwMode="auto">
            <a:xfrm>
              <a:off x="1844462" y="2578435"/>
              <a:ext cx="6228000" cy="719138"/>
            </a:xfrm>
            <a:prstGeom prst="roundRect">
              <a:avLst>
                <a:gd name="adj" fmla="val 16667"/>
              </a:avLst>
            </a:prstGeom>
            <a:gradFill rotWithShape="1">
              <a:gsLst>
                <a:gs pos="0">
                  <a:srgbClr val="FFC000"/>
                </a:gs>
                <a:gs pos="100000">
                  <a:srgbClr val="0070C0"/>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anchor="ctr"/>
            <a:lstStyle/>
            <a:p>
              <a:endParaRPr lang="zh-CN" altLang="zh-CN">
                <a:latin typeface="宋体" pitchFamily="2" charset="-122"/>
              </a:endParaRPr>
            </a:p>
          </p:txBody>
        </p:sp>
        <p:sp>
          <p:nvSpPr>
            <p:cNvPr id="47" name="AutoShape 3"/>
            <p:cNvSpPr>
              <a:spLocks noChangeArrowheads="1"/>
            </p:cNvSpPr>
            <p:nvPr/>
          </p:nvSpPr>
          <p:spPr bwMode="gray">
            <a:xfrm>
              <a:off x="1844462" y="2667335"/>
              <a:ext cx="6228000" cy="541338"/>
            </a:xfrm>
            <a:prstGeom prst="roundRect">
              <a:avLst>
                <a:gd name="adj" fmla="val 16667"/>
              </a:avLst>
            </a:prstGeom>
            <a:gradFill>
              <a:gsLst>
                <a:gs pos="0">
                  <a:schemeClr val="bg1"/>
                </a:gs>
                <a:gs pos="100000">
                  <a:srgbClr val="E8E4CE"/>
                </a:gs>
              </a:gsLst>
              <a:lin ang="5400000" scaled="0"/>
            </a:gradFill>
            <a:ln w="25400" algn="ctr">
              <a:solidFill>
                <a:schemeClr val="bg1"/>
              </a:solidFill>
              <a:round/>
              <a:headEnd/>
              <a:tailEnd/>
            </a:ln>
            <a:effectLst/>
          </p:spPr>
          <p:txBody>
            <a:bodyPr wrap="none" anchor="ctr"/>
            <a:lstStyle/>
            <a:p>
              <a:pPr algn="ctr" eaLnBrk="0" fontAlgn="auto" hangingPunct="0">
                <a:spcBef>
                  <a:spcPts val="0"/>
                </a:spcBef>
                <a:spcAft>
                  <a:spcPts val="0"/>
                </a:spcAft>
                <a:defRPr/>
              </a:pPr>
              <a:endParaRPr lang="zh-CN" altLang="zh-CN" sz="2000">
                <a:solidFill>
                  <a:schemeClr val="tx2"/>
                </a:solidFill>
                <a:latin typeface="+mn-lt"/>
                <a:ea typeface="微软雅黑" pitchFamily="34" charset="-122"/>
              </a:endParaRPr>
            </a:p>
          </p:txBody>
        </p:sp>
      </p:grpSp>
      <p:sp>
        <p:nvSpPr>
          <p:cNvPr id="48" name="Rectangle 16"/>
          <p:cNvSpPr>
            <a:spLocks noChangeArrowheads="1"/>
          </p:cNvSpPr>
          <p:nvPr/>
        </p:nvSpPr>
        <p:spPr bwMode="auto">
          <a:xfrm>
            <a:off x="4548527" y="1243133"/>
            <a:ext cx="2743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sz="2800" b="1" dirty="0">
                <a:latin typeface="宋体" pitchFamily="2" charset="-122"/>
                <a:ea typeface="宋体" pitchFamily="2" charset="-122"/>
              </a:rPr>
              <a:t>一、基本信息</a:t>
            </a:r>
          </a:p>
        </p:txBody>
      </p:sp>
      <p:grpSp>
        <p:nvGrpSpPr>
          <p:cNvPr id="49" name="组合 19"/>
          <p:cNvGrpSpPr>
            <a:grpSpLocks/>
          </p:cNvGrpSpPr>
          <p:nvPr/>
        </p:nvGrpSpPr>
        <p:grpSpPr bwMode="auto">
          <a:xfrm>
            <a:off x="2840317" y="2076217"/>
            <a:ext cx="6227763" cy="719137"/>
            <a:chOff x="1845037" y="3559858"/>
            <a:chExt cx="6226850" cy="719138"/>
          </a:xfrm>
        </p:grpSpPr>
        <p:sp>
          <p:nvSpPr>
            <p:cNvPr id="50" name="AutoShape 3"/>
            <p:cNvSpPr>
              <a:spLocks noChangeArrowheads="1"/>
            </p:cNvSpPr>
            <p:nvPr/>
          </p:nvSpPr>
          <p:spPr bwMode="auto">
            <a:xfrm>
              <a:off x="1845037" y="3559858"/>
              <a:ext cx="6226850" cy="719138"/>
            </a:xfrm>
            <a:prstGeom prst="roundRect">
              <a:avLst>
                <a:gd name="adj" fmla="val 16667"/>
              </a:avLst>
            </a:prstGeom>
            <a:gradFill rotWithShape="1">
              <a:gsLst>
                <a:gs pos="0">
                  <a:srgbClr val="FFC000"/>
                </a:gs>
                <a:gs pos="100000">
                  <a:srgbClr val="0070C0"/>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anchor="ctr"/>
            <a:lstStyle/>
            <a:p>
              <a:endParaRPr lang="zh-CN" altLang="zh-CN">
                <a:latin typeface="宋体" pitchFamily="2" charset="-122"/>
              </a:endParaRPr>
            </a:p>
          </p:txBody>
        </p:sp>
        <p:sp>
          <p:nvSpPr>
            <p:cNvPr id="51" name="AutoShape 3"/>
            <p:cNvSpPr>
              <a:spLocks noChangeArrowheads="1"/>
            </p:cNvSpPr>
            <p:nvPr/>
          </p:nvSpPr>
          <p:spPr bwMode="gray">
            <a:xfrm>
              <a:off x="1845037" y="3648758"/>
              <a:ext cx="6226850" cy="541338"/>
            </a:xfrm>
            <a:prstGeom prst="roundRect">
              <a:avLst>
                <a:gd name="adj" fmla="val 16667"/>
              </a:avLst>
            </a:prstGeom>
            <a:gradFill>
              <a:gsLst>
                <a:gs pos="0">
                  <a:schemeClr val="bg1"/>
                </a:gs>
                <a:gs pos="100000">
                  <a:srgbClr val="E8E4CE"/>
                </a:gs>
              </a:gsLst>
              <a:lin ang="5400000" scaled="0"/>
            </a:gradFill>
            <a:ln w="25400" algn="ctr">
              <a:solidFill>
                <a:schemeClr val="bg1"/>
              </a:solidFill>
              <a:round/>
              <a:headEnd/>
              <a:tailEnd/>
            </a:ln>
            <a:effectLst/>
          </p:spPr>
          <p:txBody>
            <a:bodyPr wrap="none" anchor="ctr"/>
            <a:lstStyle/>
            <a:p>
              <a:pPr algn="ctr" eaLnBrk="0" fontAlgn="auto" hangingPunct="0">
                <a:spcBef>
                  <a:spcPts val="0"/>
                </a:spcBef>
                <a:spcAft>
                  <a:spcPts val="0"/>
                </a:spcAft>
                <a:defRPr/>
              </a:pPr>
              <a:endParaRPr lang="zh-CN" altLang="zh-CN" sz="2000">
                <a:solidFill>
                  <a:schemeClr val="tx2"/>
                </a:solidFill>
                <a:latin typeface="+mn-lt"/>
                <a:ea typeface="微软雅黑" pitchFamily="34" charset="-122"/>
              </a:endParaRPr>
            </a:p>
          </p:txBody>
        </p:sp>
      </p:grpSp>
      <p:sp>
        <p:nvSpPr>
          <p:cNvPr id="52" name="Rectangle 19"/>
          <p:cNvSpPr>
            <a:spLocks noChangeArrowheads="1"/>
          </p:cNvSpPr>
          <p:nvPr/>
        </p:nvSpPr>
        <p:spPr bwMode="auto">
          <a:xfrm>
            <a:off x="4441991" y="4072419"/>
            <a:ext cx="2743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sz="2800" b="1">
                <a:latin typeface="宋体" pitchFamily="2" charset="-122"/>
                <a:ea typeface="宋体" pitchFamily="2" charset="-122"/>
              </a:rPr>
              <a:t>点击添加标题</a:t>
            </a:r>
          </a:p>
        </p:txBody>
      </p:sp>
      <p:grpSp>
        <p:nvGrpSpPr>
          <p:cNvPr id="53" name="组合 20"/>
          <p:cNvGrpSpPr>
            <a:grpSpLocks/>
          </p:cNvGrpSpPr>
          <p:nvPr/>
        </p:nvGrpSpPr>
        <p:grpSpPr bwMode="auto">
          <a:xfrm>
            <a:off x="2840317" y="3021567"/>
            <a:ext cx="6227763" cy="719137"/>
            <a:chOff x="1844462" y="4565094"/>
            <a:chExt cx="6228000" cy="719137"/>
          </a:xfrm>
        </p:grpSpPr>
        <p:sp>
          <p:nvSpPr>
            <p:cNvPr id="54" name="AutoShape 3"/>
            <p:cNvSpPr>
              <a:spLocks noChangeArrowheads="1"/>
            </p:cNvSpPr>
            <p:nvPr/>
          </p:nvSpPr>
          <p:spPr bwMode="auto">
            <a:xfrm>
              <a:off x="1844462" y="4565094"/>
              <a:ext cx="6226175" cy="719137"/>
            </a:xfrm>
            <a:prstGeom prst="roundRect">
              <a:avLst>
                <a:gd name="adj" fmla="val 16667"/>
              </a:avLst>
            </a:prstGeom>
            <a:gradFill rotWithShape="1">
              <a:gsLst>
                <a:gs pos="0">
                  <a:srgbClr val="FFC000"/>
                </a:gs>
                <a:gs pos="100000">
                  <a:srgbClr val="0070C0"/>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anchor="ctr"/>
            <a:lstStyle/>
            <a:p>
              <a:endParaRPr lang="zh-CN" altLang="zh-CN">
                <a:latin typeface="宋体" pitchFamily="2" charset="-122"/>
              </a:endParaRPr>
            </a:p>
          </p:txBody>
        </p:sp>
        <p:sp>
          <p:nvSpPr>
            <p:cNvPr id="55" name="AutoShape 3"/>
            <p:cNvSpPr>
              <a:spLocks noChangeArrowheads="1"/>
            </p:cNvSpPr>
            <p:nvPr/>
          </p:nvSpPr>
          <p:spPr bwMode="gray">
            <a:xfrm>
              <a:off x="1844462" y="4653994"/>
              <a:ext cx="6228000" cy="541337"/>
            </a:xfrm>
            <a:prstGeom prst="roundRect">
              <a:avLst>
                <a:gd name="adj" fmla="val 16667"/>
              </a:avLst>
            </a:prstGeom>
            <a:gradFill>
              <a:gsLst>
                <a:gs pos="0">
                  <a:schemeClr val="bg1"/>
                </a:gs>
                <a:gs pos="100000">
                  <a:srgbClr val="E8E4CE"/>
                </a:gs>
              </a:gsLst>
              <a:lin ang="5400000" scaled="0"/>
            </a:gradFill>
            <a:ln w="25400" algn="ctr">
              <a:solidFill>
                <a:schemeClr val="bg1"/>
              </a:solidFill>
              <a:round/>
              <a:headEnd/>
              <a:tailEnd/>
            </a:ln>
            <a:effectLst/>
          </p:spPr>
          <p:txBody>
            <a:bodyPr wrap="none" anchor="ctr"/>
            <a:lstStyle/>
            <a:p>
              <a:pPr algn="ctr" eaLnBrk="0" fontAlgn="auto" hangingPunct="0">
                <a:spcBef>
                  <a:spcPts val="0"/>
                </a:spcBef>
                <a:spcAft>
                  <a:spcPts val="0"/>
                </a:spcAft>
                <a:defRPr/>
              </a:pPr>
              <a:endParaRPr lang="zh-CN" altLang="zh-CN" sz="2000">
                <a:solidFill>
                  <a:schemeClr val="tx2"/>
                </a:solidFill>
                <a:latin typeface="+mn-lt"/>
                <a:ea typeface="微软雅黑" pitchFamily="34" charset="-122"/>
              </a:endParaRPr>
            </a:p>
          </p:txBody>
        </p:sp>
      </p:grpSp>
      <p:sp>
        <p:nvSpPr>
          <p:cNvPr id="56" name="Rectangle 22"/>
          <p:cNvSpPr>
            <a:spLocks noChangeArrowheads="1"/>
          </p:cNvSpPr>
          <p:nvPr/>
        </p:nvSpPr>
        <p:spPr bwMode="auto">
          <a:xfrm>
            <a:off x="4441991" y="5059551"/>
            <a:ext cx="2743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sz="2800" b="1">
                <a:latin typeface="宋体" pitchFamily="2" charset="-122"/>
                <a:ea typeface="宋体" pitchFamily="2" charset="-122"/>
              </a:rPr>
              <a:t>点击添加标题</a:t>
            </a:r>
          </a:p>
        </p:txBody>
      </p:sp>
      <p:grpSp>
        <p:nvGrpSpPr>
          <p:cNvPr id="66" name="组合 19"/>
          <p:cNvGrpSpPr>
            <a:grpSpLocks/>
          </p:cNvGrpSpPr>
          <p:nvPr/>
        </p:nvGrpSpPr>
        <p:grpSpPr bwMode="auto">
          <a:xfrm>
            <a:off x="2841791" y="3959827"/>
            <a:ext cx="6227763" cy="719137"/>
            <a:chOff x="1845037" y="3559858"/>
            <a:chExt cx="6226850" cy="719138"/>
          </a:xfrm>
        </p:grpSpPr>
        <p:sp>
          <p:nvSpPr>
            <p:cNvPr id="67" name="AutoShape 3"/>
            <p:cNvSpPr>
              <a:spLocks noChangeArrowheads="1"/>
            </p:cNvSpPr>
            <p:nvPr/>
          </p:nvSpPr>
          <p:spPr bwMode="auto">
            <a:xfrm>
              <a:off x="1845037" y="3559858"/>
              <a:ext cx="6226850" cy="719138"/>
            </a:xfrm>
            <a:prstGeom prst="roundRect">
              <a:avLst>
                <a:gd name="adj" fmla="val 16667"/>
              </a:avLst>
            </a:prstGeom>
            <a:gradFill rotWithShape="1">
              <a:gsLst>
                <a:gs pos="0">
                  <a:srgbClr val="FFC000"/>
                </a:gs>
                <a:gs pos="100000">
                  <a:srgbClr val="0070C0"/>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anchor="ctr"/>
            <a:lstStyle/>
            <a:p>
              <a:endParaRPr lang="zh-CN" altLang="zh-CN">
                <a:latin typeface="宋体" pitchFamily="2" charset="-122"/>
              </a:endParaRPr>
            </a:p>
          </p:txBody>
        </p:sp>
        <p:sp>
          <p:nvSpPr>
            <p:cNvPr id="68" name="AutoShape 3"/>
            <p:cNvSpPr>
              <a:spLocks noChangeArrowheads="1"/>
            </p:cNvSpPr>
            <p:nvPr/>
          </p:nvSpPr>
          <p:spPr bwMode="gray">
            <a:xfrm>
              <a:off x="1845037" y="3648758"/>
              <a:ext cx="6226850" cy="541338"/>
            </a:xfrm>
            <a:prstGeom prst="roundRect">
              <a:avLst>
                <a:gd name="adj" fmla="val 16667"/>
              </a:avLst>
            </a:prstGeom>
            <a:gradFill>
              <a:gsLst>
                <a:gs pos="0">
                  <a:schemeClr val="bg1"/>
                </a:gs>
                <a:gs pos="100000">
                  <a:srgbClr val="E8E4CE"/>
                </a:gs>
              </a:gsLst>
              <a:lin ang="5400000" scaled="0"/>
            </a:gradFill>
            <a:ln w="25400" algn="ctr">
              <a:solidFill>
                <a:schemeClr val="bg1"/>
              </a:solidFill>
              <a:round/>
              <a:headEnd/>
              <a:tailEnd/>
            </a:ln>
            <a:effectLst/>
          </p:spPr>
          <p:txBody>
            <a:bodyPr wrap="none" anchor="ctr"/>
            <a:lstStyle/>
            <a:p>
              <a:pPr algn="ctr" eaLnBrk="0" fontAlgn="auto" hangingPunct="0">
                <a:spcBef>
                  <a:spcPts val="0"/>
                </a:spcBef>
                <a:spcAft>
                  <a:spcPts val="0"/>
                </a:spcAft>
                <a:defRPr/>
              </a:pPr>
              <a:endParaRPr lang="zh-CN" altLang="zh-CN" sz="2000">
                <a:solidFill>
                  <a:schemeClr val="tx2"/>
                </a:solidFill>
                <a:latin typeface="+mn-lt"/>
                <a:ea typeface="微软雅黑" pitchFamily="34" charset="-122"/>
              </a:endParaRPr>
            </a:p>
          </p:txBody>
        </p:sp>
      </p:grpSp>
      <p:sp>
        <p:nvSpPr>
          <p:cNvPr id="69" name="Rectangle 19"/>
          <p:cNvSpPr>
            <a:spLocks noChangeArrowheads="1"/>
          </p:cNvSpPr>
          <p:nvPr/>
        </p:nvSpPr>
        <p:spPr bwMode="auto">
          <a:xfrm>
            <a:off x="4576635" y="4065015"/>
            <a:ext cx="2743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sz="2800" b="1" dirty="0">
                <a:latin typeface="宋体" pitchFamily="2" charset="-122"/>
                <a:ea typeface="宋体" pitchFamily="2" charset="-122"/>
              </a:rPr>
              <a:t>四、创新性</a:t>
            </a:r>
          </a:p>
        </p:txBody>
      </p:sp>
      <p:grpSp>
        <p:nvGrpSpPr>
          <p:cNvPr id="70" name="组合 20"/>
          <p:cNvGrpSpPr>
            <a:grpSpLocks/>
          </p:cNvGrpSpPr>
          <p:nvPr/>
        </p:nvGrpSpPr>
        <p:grpSpPr bwMode="auto">
          <a:xfrm>
            <a:off x="2841791" y="4914055"/>
            <a:ext cx="6227763" cy="719137"/>
            <a:chOff x="1844462" y="4565094"/>
            <a:chExt cx="6228000" cy="719137"/>
          </a:xfrm>
        </p:grpSpPr>
        <p:sp>
          <p:nvSpPr>
            <p:cNvPr id="71" name="AutoShape 3"/>
            <p:cNvSpPr>
              <a:spLocks noChangeArrowheads="1"/>
            </p:cNvSpPr>
            <p:nvPr/>
          </p:nvSpPr>
          <p:spPr bwMode="auto">
            <a:xfrm>
              <a:off x="1844462" y="4565094"/>
              <a:ext cx="6226175" cy="719137"/>
            </a:xfrm>
            <a:prstGeom prst="roundRect">
              <a:avLst>
                <a:gd name="adj" fmla="val 16667"/>
              </a:avLst>
            </a:prstGeom>
            <a:gradFill rotWithShape="1">
              <a:gsLst>
                <a:gs pos="0">
                  <a:srgbClr val="FFC000"/>
                </a:gs>
                <a:gs pos="100000">
                  <a:srgbClr val="0070C0"/>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anchor="ctr"/>
            <a:lstStyle/>
            <a:p>
              <a:endParaRPr lang="zh-CN" altLang="zh-CN">
                <a:latin typeface="宋体" pitchFamily="2" charset="-122"/>
              </a:endParaRPr>
            </a:p>
          </p:txBody>
        </p:sp>
        <p:sp>
          <p:nvSpPr>
            <p:cNvPr id="72" name="AutoShape 3"/>
            <p:cNvSpPr>
              <a:spLocks noChangeArrowheads="1"/>
            </p:cNvSpPr>
            <p:nvPr/>
          </p:nvSpPr>
          <p:spPr bwMode="gray">
            <a:xfrm>
              <a:off x="1844462" y="4653994"/>
              <a:ext cx="6228000" cy="541337"/>
            </a:xfrm>
            <a:prstGeom prst="roundRect">
              <a:avLst>
                <a:gd name="adj" fmla="val 16667"/>
              </a:avLst>
            </a:prstGeom>
            <a:gradFill>
              <a:gsLst>
                <a:gs pos="0">
                  <a:schemeClr val="bg1"/>
                </a:gs>
                <a:gs pos="100000">
                  <a:srgbClr val="E8E4CE"/>
                </a:gs>
              </a:gsLst>
              <a:lin ang="5400000" scaled="0"/>
            </a:gradFill>
            <a:ln w="25400" algn="ctr">
              <a:solidFill>
                <a:schemeClr val="bg1"/>
              </a:solidFill>
              <a:round/>
              <a:headEnd/>
              <a:tailEnd/>
            </a:ln>
            <a:effectLst/>
          </p:spPr>
          <p:txBody>
            <a:bodyPr wrap="none" anchor="ctr"/>
            <a:lstStyle/>
            <a:p>
              <a:pPr algn="ctr" eaLnBrk="0" fontAlgn="auto" hangingPunct="0">
                <a:spcBef>
                  <a:spcPts val="0"/>
                </a:spcBef>
                <a:spcAft>
                  <a:spcPts val="0"/>
                </a:spcAft>
                <a:defRPr/>
              </a:pPr>
              <a:endParaRPr lang="zh-CN" altLang="zh-CN" sz="2000">
                <a:solidFill>
                  <a:schemeClr val="tx2"/>
                </a:solidFill>
                <a:latin typeface="+mn-lt"/>
                <a:ea typeface="微软雅黑" pitchFamily="34" charset="-122"/>
              </a:endParaRPr>
            </a:p>
          </p:txBody>
        </p:sp>
      </p:grpSp>
      <p:sp>
        <p:nvSpPr>
          <p:cNvPr id="73" name="Rectangle 22"/>
          <p:cNvSpPr>
            <a:spLocks noChangeArrowheads="1"/>
          </p:cNvSpPr>
          <p:nvPr/>
        </p:nvSpPr>
        <p:spPr bwMode="auto">
          <a:xfrm>
            <a:off x="4576635" y="5016635"/>
            <a:ext cx="2743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sz="2800" b="1" dirty="0">
                <a:latin typeface="宋体" pitchFamily="2" charset="-122"/>
                <a:ea typeface="宋体" pitchFamily="2" charset="-122"/>
              </a:rPr>
              <a:t>五、公平性</a:t>
            </a:r>
          </a:p>
        </p:txBody>
      </p:sp>
      <p:sp>
        <p:nvSpPr>
          <p:cNvPr id="74" name="Rectangle 16"/>
          <p:cNvSpPr>
            <a:spLocks noChangeArrowheads="1"/>
          </p:cNvSpPr>
          <p:nvPr/>
        </p:nvSpPr>
        <p:spPr bwMode="auto">
          <a:xfrm>
            <a:off x="4550004" y="2167887"/>
            <a:ext cx="2743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sz="2800" b="1" dirty="0">
                <a:latin typeface="宋体" pitchFamily="2" charset="-122"/>
                <a:ea typeface="宋体" pitchFamily="2" charset="-122"/>
              </a:rPr>
              <a:t>二、安全性</a:t>
            </a:r>
          </a:p>
        </p:txBody>
      </p:sp>
      <p:sp>
        <p:nvSpPr>
          <p:cNvPr id="75" name="Rectangle 16"/>
          <p:cNvSpPr>
            <a:spLocks noChangeArrowheads="1"/>
          </p:cNvSpPr>
          <p:nvPr/>
        </p:nvSpPr>
        <p:spPr bwMode="auto">
          <a:xfrm>
            <a:off x="4560363" y="3110397"/>
            <a:ext cx="2743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sz="2800" b="1" dirty="0">
                <a:latin typeface="宋体" pitchFamily="2" charset="-122"/>
                <a:ea typeface="宋体" pitchFamily="2" charset="-122"/>
              </a:rPr>
              <a:t>三、有效性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12197" y="103423"/>
            <a:ext cx="9380411" cy="466421"/>
          </a:xfrm>
        </p:spPr>
        <p:txBody>
          <a:bodyPr/>
          <a:lstStyle/>
          <a:p>
            <a:r>
              <a:rPr lang="zh-CN" altLang="en-US" sz="2200" dirty="0"/>
              <a:t>前列地尔最新改良剂型，聚焦</a:t>
            </a:r>
            <a:r>
              <a:rPr lang="zh-CN" altLang="en-US" sz="2200" dirty="0">
                <a:solidFill>
                  <a:srgbClr val="C00000"/>
                </a:solidFill>
              </a:rPr>
              <a:t>儿童动脉导管依赖性先天性心脏病</a:t>
            </a:r>
            <a:r>
              <a:rPr lang="zh-CN" altLang="en-US" sz="2200" dirty="0"/>
              <a:t>申报医保</a:t>
            </a:r>
          </a:p>
        </p:txBody>
      </p:sp>
      <p:sp>
        <p:nvSpPr>
          <p:cNvPr id="9" name="文本框 9"/>
          <p:cNvSpPr txBox="1"/>
          <p:nvPr/>
        </p:nvSpPr>
        <p:spPr>
          <a:xfrm>
            <a:off x="225574" y="135401"/>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chemeClr val="bg1"/>
                </a:solidFill>
                <a:cs typeface="+mn-ea"/>
                <a:sym typeface="+mn-lt"/>
              </a:rPr>
              <a:t>一、基本信息</a:t>
            </a:r>
          </a:p>
        </p:txBody>
      </p:sp>
      <p:graphicFrame>
        <p:nvGraphicFramePr>
          <p:cNvPr id="7" name="表格 6"/>
          <p:cNvGraphicFramePr>
            <a:graphicFrameLocks noGrp="1"/>
          </p:cNvGraphicFramePr>
          <p:nvPr>
            <p:extLst>
              <p:ext uri="{D42A27DB-BD31-4B8C-83A1-F6EECF244321}">
                <p14:modId xmlns="" xmlns:p14="http://schemas.microsoft.com/office/powerpoint/2010/main" val="3303027950"/>
              </p:ext>
            </p:extLst>
          </p:nvPr>
        </p:nvGraphicFramePr>
        <p:xfrm>
          <a:off x="510553" y="753176"/>
          <a:ext cx="10966511" cy="2179320"/>
        </p:xfrm>
        <a:graphic>
          <a:graphicData uri="http://schemas.openxmlformats.org/drawingml/2006/table">
            <a:tbl>
              <a:tblPr>
                <a:tableStyleId>{5C22544A-7EE6-4342-B048-85BDC9FD1C3A}</a:tableStyleId>
              </a:tblPr>
              <a:tblGrid>
                <a:gridCol w="2510284">
                  <a:extLst>
                    <a:ext uri="{9D8B030D-6E8A-4147-A177-3AD203B41FA5}">
                      <a16:colId xmlns="" xmlns:a16="http://schemas.microsoft.com/office/drawing/2014/main" val="20000"/>
                    </a:ext>
                  </a:extLst>
                </a:gridCol>
                <a:gridCol w="3147551">
                  <a:extLst>
                    <a:ext uri="{9D8B030D-6E8A-4147-A177-3AD203B41FA5}">
                      <a16:colId xmlns="" xmlns:a16="http://schemas.microsoft.com/office/drawing/2014/main" val="20001"/>
                    </a:ext>
                  </a:extLst>
                </a:gridCol>
                <a:gridCol w="2044758">
                  <a:extLst>
                    <a:ext uri="{9D8B030D-6E8A-4147-A177-3AD203B41FA5}">
                      <a16:colId xmlns="" xmlns:a16="http://schemas.microsoft.com/office/drawing/2014/main" val="20002"/>
                    </a:ext>
                  </a:extLst>
                </a:gridCol>
                <a:gridCol w="3263918">
                  <a:extLst>
                    <a:ext uri="{9D8B030D-6E8A-4147-A177-3AD203B41FA5}">
                      <a16:colId xmlns="" xmlns:a16="http://schemas.microsoft.com/office/drawing/2014/main" val="20003"/>
                    </a:ext>
                  </a:extLst>
                </a:gridCol>
              </a:tblGrid>
              <a:tr h="381000">
                <a:tc>
                  <a:txBody>
                    <a:bodyPr/>
                    <a:lstStyle/>
                    <a:p>
                      <a:pPr marL="0" algn="ctr" defTabSz="914400" rtl="0" eaLnBrk="1" fontAlgn="ctr" latinLnBrk="0" hangingPunct="1"/>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药品通用名称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注射用前列地尔乳剂</a:t>
                      </a:r>
                      <a:endPar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上市许可持有人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辽宁中海康生物制药股份有限公司</a:t>
                      </a:r>
                      <a:endPar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81000">
                <a:tc>
                  <a:txBody>
                    <a:bodyPr/>
                    <a:lstStyle/>
                    <a:p>
                      <a:pPr marL="0" algn="ctr" defTabSz="914400" rtl="0" eaLnBrk="1" fontAlgn="ctr" latinLnBrk="0" hangingPunct="1"/>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注册规格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5</a:t>
                      </a:r>
                      <a:r>
                        <a:rPr lang="el-GR"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μ</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g</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10</a:t>
                      </a:r>
                      <a:r>
                        <a:rPr lang="el-GR"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μ</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注册类别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原化学药品第</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5</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类（改良型新药）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81000">
                <a:tc>
                  <a:txBody>
                    <a:bodyPr/>
                    <a:lstStyle/>
                    <a:p>
                      <a:pPr marL="0" algn="ctr" defTabSz="914400" rtl="0" eaLnBrk="1" fontAlgn="ctr" latinLnBrk="0" hangingPunct="1"/>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是否为独家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algn="ctr" defTabSz="914400" rtl="0" eaLnBrk="1" fontAlgn="ctr" latinLnBrk="0" hangingPunct="1"/>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中国大陆首次上市时间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2019</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年</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7</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月</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12</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81000">
                <a:tc>
                  <a:txBody>
                    <a:bodyPr/>
                    <a:lstStyle/>
                    <a:p>
                      <a:pPr marL="0" algn="ctr" defTabSz="914400" rtl="0" eaLnBrk="1" fontAlgn="ctr" latinLnBrk="0" hangingPunct="1"/>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全球首个上市国家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algn="ctr" defTabSz="914400" rtl="0" eaLnBrk="1" fontAlgn="ctr" latinLnBrk="0" hangingPunct="1"/>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中国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参照药品建议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无 </a:t>
                      </a:r>
                      <a:endPar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目录内无动脉导管依赖性先心病药物</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endPar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81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批准文号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fontAlgn="ctr" latinLnBrk="0" hangingPunct="1"/>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国药准字</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H20193208(5</a:t>
                      </a:r>
                      <a:r>
                        <a:rPr lang="el-GR"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μ</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g)</a:t>
                      </a:r>
                    </a:p>
                    <a:p>
                      <a:pPr marL="0" algn="ctr" defTabSz="914400" rtl="0" eaLnBrk="1" fontAlgn="ctr" latinLnBrk="0" hangingPunct="1"/>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国药准字</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H20193209(10</a:t>
                      </a:r>
                      <a:r>
                        <a:rPr lang="el-GR"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μ</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g)</a:t>
                      </a:r>
                      <a:endPar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用法用量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小儿先天性心脏病患者，输注速度为</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5ng/kg/min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4" name="右箭头 13">
            <a:extLst>
              <a:ext uri="{FF2B5EF4-FFF2-40B4-BE49-F238E27FC236}">
                <a16:creationId xmlns="" xmlns:a16="http://schemas.microsoft.com/office/drawing/2014/main" id="{5E65D9F2-FB11-626E-E0CA-D3736A54C138}"/>
              </a:ext>
            </a:extLst>
          </p:cNvPr>
          <p:cNvSpPr/>
          <p:nvPr/>
        </p:nvSpPr>
        <p:spPr>
          <a:xfrm>
            <a:off x="484383" y="2951521"/>
            <a:ext cx="1182403" cy="33688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sz="1600" b="1" dirty="0">
                <a:cs typeface="+mn-ea"/>
              </a:rPr>
              <a:t>适应症</a:t>
            </a:r>
          </a:p>
        </p:txBody>
      </p:sp>
      <p:sp>
        <p:nvSpPr>
          <p:cNvPr id="16" name="矩形 15">
            <a:extLst>
              <a:ext uri="{FF2B5EF4-FFF2-40B4-BE49-F238E27FC236}">
                <a16:creationId xmlns="" xmlns:a16="http://schemas.microsoft.com/office/drawing/2014/main" id="{1BEC60C4-8A3B-1CC7-B557-C2A548A1824B}"/>
              </a:ext>
            </a:extLst>
          </p:cNvPr>
          <p:cNvSpPr/>
          <p:nvPr/>
        </p:nvSpPr>
        <p:spPr>
          <a:xfrm>
            <a:off x="114300" y="3288406"/>
            <a:ext cx="5035923" cy="2677656"/>
          </a:xfrm>
          <a:prstGeom prst="rect">
            <a:avLst/>
          </a:prstGeom>
          <a:ln>
            <a:solidFill>
              <a:schemeClr val="accent1">
                <a:lumMod val="40000"/>
                <a:lumOff val="60000"/>
              </a:schemeClr>
            </a:solidFill>
          </a:ln>
        </p:spPr>
        <p:txBody>
          <a:bodyPr wrap="square">
            <a:spAutoFit/>
          </a:bodyPr>
          <a:lstStyle/>
          <a:p>
            <a:pPr>
              <a:lnSpc>
                <a:spcPct val="150000"/>
              </a:lnSpc>
            </a:pPr>
            <a:r>
              <a:rPr lang="zh-CN" altLang="en-US" sz="1400" cap="all" dirty="0">
                <a:latin typeface="Microsoft YaHei UI" panose="020B0503020204020204" pitchFamily="34" charset="-122"/>
                <a:ea typeface="Microsoft YaHei UI" panose="020B0503020204020204" pitchFamily="34" charset="-122"/>
              </a:rPr>
              <a:t>（</a:t>
            </a:r>
            <a:r>
              <a:rPr lang="en-US" altLang="zh-CN" sz="1400" cap="all" dirty="0">
                <a:latin typeface="Microsoft YaHei UI" panose="020B0503020204020204" pitchFamily="34" charset="-122"/>
                <a:ea typeface="Microsoft YaHei UI" panose="020B0503020204020204" pitchFamily="34" charset="-122"/>
              </a:rPr>
              <a:t>1</a:t>
            </a:r>
            <a:r>
              <a:rPr lang="zh-CN" altLang="en-US" sz="1400" cap="all" dirty="0">
                <a:latin typeface="Microsoft YaHei UI" panose="020B0503020204020204" pitchFamily="34" charset="-122"/>
                <a:ea typeface="Microsoft YaHei UI" panose="020B0503020204020204" pitchFamily="34" charset="-122"/>
              </a:rPr>
              <a:t>）</a:t>
            </a:r>
            <a:r>
              <a:rPr lang="zh-CN" altLang="en-US" sz="1400" cap="all" dirty="0">
                <a:solidFill>
                  <a:schemeClr val="tx2"/>
                </a:solidFill>
                <a:latin typeface="Microsoft YaHei UI" panose="020B0503020204020204" pitchFamily="34" charset="-122"/>
                <a:ea typeface="Microsoft YaHei UI" panose="020B0503020204020204" pitchFamily="34" charset="-122"/>
              </a:rPr>
              <a:t>治疗慢性动脉闭塞症（血栓闭塞性脉管炎、闭塞性动脉硬化症等）引起的四肢溃疡及微小血管循环障碍引起的四肢静息疼痛，改善心脑血管微循环障碍。</a:t>
            </a:r>
            <a:endParaRPr lang="en-US" altLang="zh-CN" sz="1400" cap="all" dirty="0">
              <a:solidFill>
                <a:schemeClr val="tx2"/>
              </a:solidFill>
              <a:latin typeface="Microsoft YaHei UI" panose="020B0503020204020204" pitchFamily="34" charset="-122"/>
              <a:ea typeface="Microsoft YaHei UI" panose="020B0503020204020204" pitchFamily="34" charset="-122"/>
            </a:endParaRPr>
          </a:p>
          <a:p>
            <a:pPr>
              <a:lnSpc>
                <a:spcPct val="150000"/>
              </a:lnSpc>
            </a:pPr>
            <a:r>
              <a:rPr lang="zh-CN" altLang="en-US" sz="1400" cap="all" dirty="0">
                <a:latin typeface="Microsoft YaHei UI" panose="020B0503020204020204" pitchFamily="34" charset="-122"/>
                <a:ea typeface="Microsoft YaHei UI" panose="020B0503020204020204" pitchFamily="34" charset="-122"/>
              </a:rPr>
              <a:t>（</a:t>
            </a:r>
            <a:r>
              <a:rPr lang="en-US" altLang="zh-CN" sz="1400" cap="all" dirty="0">
                <a:latin typeface="Microsoft YaHei UI" panose="020B0503020204020204" pitchFamily="34" charset="-122"/>
                <a:ea typeface="Microsoft YaHei UI" panose="020B0503020204020204" pitchFamily="34" charset="-122"/>
              </a:rPr>
              <a:t>2</a:t>
            </a:r>
            <a:r>
              <a:rPr lang="zh-CN" altLang="en-US" sz="1400" cap="all" dirty="0">
                <a:latin typeface="Microsoft YaHei UI" panose="020B0503020204020204" pitchFamily="34" charset="-122"/>
                <a:ea typeface="Microsoft YaHei UI" panose="020B0503020204020204" pitchFamily="34" charset="-122"/>
              </a:rPr>
              <a:t>）</a:t>
            </a:r>
            <a:r>
              <a:rPr lang="zh-CN" altLang="en-US" sz="1400" cap="all" dirty="0">
                <a:solidFill>
                  <a:schemeClr val="tx2"/>
                </a:solidFill>
                <a:latin typeface="Microsoft YaHei UI" panose="020B0503020204020204" pitchFamily="34" charset="-122"/>
                <a:ea typeface="Microsoft YaHei UI" panose="020B0503020204020204" pitchFamily="34" charset="-122"/>
              </a:rPr>
              <a:t>脏器移植术后抗栓治疗，用以抑制移植后血管内大的血栓形成）。</a:t>
            </a:r>
            <a:endParaRPr lang="en-US" altLang="zh-CN" sz="1400" cap="all" dirty="0">
              <a:latin typeface="Microsoft YaHei UI" panose="020B0503020204020204" pitchFamily="34" charset="-122"/>
              <a:ea typeface="Microsoft YaHei UI" panose="020B0503020204020204" pitchFamily="34" charset="-122"/>
            </a:endParaRPr>
          </a:p>
          <a:p>
            <a:pPr>
              <a:lnSpc>
                <a:spcPct val="150000"/>
              </a:lnSpc>
            </a:pPr>
            <a:r>
              <a:rPr lang="zh-CN" altLang="en-US" sz="1400" cap="all" dirty="0">
                <a:latin typeface="Microsoft YaHei UI" panose="020B0503020204020204" pitchFamily="34" charset="-122"/>
                <a:ea typeface="Microsoft YaHei UI" panose="020B0503020204020204" pitchFamily="34" charset="-122"/>
              </a:rPr>
              <a:t>（</a:t>
            </a:r>
            <a:r>
              <a:rPr lang="en-US" altLang="zh-CN" sz="1400" cap="all" dirty="0">
                <a:latin typeface="Microsoft YaHei UI" panose="020B0503020204020204" pitchFamily="34" charset="-122"/>
                <a:ea typeface="Microsoft YaHei UI" panose="020B0503020204020204" pitchFamily="34" charset="-122"/>
              </a:rPr>
              <a:t>3</a:t>
            </a:r>
            <a:r>
              <a:rPr lang="zh-CN" altLang="en-US" sz="1400" cap="all" dirty="0">
                <a:latin typeface="Microsoft YaHei UI" panose="020B0503020204020204" pitchFamily="34" charset="-122"/>
                <a:ea typeface="Microsoft YaHei UI" panose="020B0503020204020204" pitchFamily="34" charset="-122"/>
              </a:rPr>
              <a:t>）</a:t>
            </a:r>
            <a:r>
              <a:rPr lang="zh-CN" altLang="en-US" sz="1400" b="1" cap="all" dirty="0">
                <a:solidFill>
                  <a:srgbClr val="C00000"/>
                </a:solidFill>
                <a:latin typeface="Microsoft YaHei UI" panose="020B0503020204020204" pitchFamily="34" charset="-122"/>
                <a:ea typeface="Microsoft YaHei UI" panose="020B0503020204020204" pitchFamily="34" charset="-122"/>
              </a:rPr>
              <a:t>动脉导管依赖性先天性心脏病，用以缓解低氧血症，保持导管血流以等待时机手术治疗。</a:t>
            </a:r>
            <a:endParaRPr lang="en-US" altLang="zh-CN" sz="1400" b="1" cap="all" dirty="0">
              <a:solidFill>
                <a:srgbClr val="C00000"/>
              </a:solidFill>
              <a:latin typeface="Microsoft YaHei UI" panose="020B0503020204020204" pitchFamily="34" charset="-122"/>
              <a:ea typeface="Microsoft YaHei UI" panose="020B0503020204020204" pitchFamily="34" charset="-122"/>
            </a:endParaRPr>
          </a:p>
          <a:p>
            <a:pPr>
              <a:lnSpc>
                <a:spcPct val="150000"/>
              </a:lnSpc>
            </a:pPr>
            <a:r>
              <a:rPr lang="zh-CN" altLang="en-US" sz="1400" cap="all" dirty="0">
                <a:latin typeface="Microsoft YaHei UI" panose="020B0503020204020204" pitchFamily="34" charset="-122"/>
                <a:ea typeface="Microsoft YaHei UI" panose="020B0503020204020204" pitchFamily="34" charset="-122"/>
              </a:rPr>
              <a:t>（</a:t>
            </a:r>
            <a:r>
              <a:rPr lang="en-US" altLang="zh-CN" sz="1400" cap="all" dirty="0">
                <a:latin typeface="Microsoft YaHei UI" panose="020B0503020204020204" pitchFamily="34" charset="-122"/>
                <a:ea typeface="Microsoft YaHei UI" panose="020B0503020204020204" pitchFamily="34" charset="-122"/>
              </a:rPr>
              <a:t>4</a:t>
            </a:r>
            <a:r>
              <a:rPr lang="zh-CN" altLang="en-US" sz="1400" cap="all" dirty="0">
                <a:latin typeface="Microsoft YaHei UI" panose="020B0503020204020204" pitchFamily="34" charset="-122"/>
                <a:ea typeface="Microsoft YaHei UI" panose="020B0503020204020204" pitchFamily="34" charset="-122"/>
              </a:rPr>
              <a:t>）</a:t>
            </a:r>
            <a:r>
              <a:rPr lang="zh-CN" altLang="en-US" sz="1400" cap="all" dirty="0">
                <a:solidFill>
                  <a:schemeClr val="tx2"/>
                </a:solidFill>
                <a:latin typeface="Microsoft YaHei UI" panose="020B0503020204020204" pitchFamily="34" charset="-122"/>
                <a:ea typeface="Microsoft YaHei UI" panose="020B0503020204020204" pitchFamily="34" charset="-122"/>
              </a:rPr>
              <a:t>用于慢性肝炎的辅助治疗。</a:t>
            </a:r>
          </a:p>
        </p:txBody>
      </p:sp>
      <p:sp>
        <p:nvSpPr>
          <p:cNvPr id="18" name="矩形 17">
            <a:extLst>
              <a:ext uri="{FF2B5EF4-FFF2-40B4-BE49-F238E27FC236}">
                <a16:creationId xmlns="" xmlns:a16="http://schemas.microsoft.com/office/drawing/2014/main" id="{B2F69022-1348-63F7-8C77-CC1A342CF92D}"/>
              </a:ext>
            </a:extLst>
          </p:cNvPr>
          <p:cNvSpPr/>
          <p:nvPr/>
        </p:nvSpPr>
        <p:spPr>
          <a:xfrm>
            <a:off x="5267499" y="3402697"/>
            <a:ext cx="6685614" cy="2386107"/>
          </a:xfrm>
          <a:prstGeom prst="rect">
            <a:avLst/>
          </a:prstGeom>
          <a:noFill/>
          <a:ln>
            <a:noFill/>
          </a:ln>
        </p:spPr>
        <p:txBody>
          <a:bodyPr wrap="square" anchor="ctr" anchorCtr="0">
            <a:noAutofit/>
          </a:bodyPr>
          <a:lstStyle/>
          <a:p>
            <a:pPr marL="179388" indent="-179388">
              <a:lnSpc>
                <a:spcPct val="120000"/>
              </a:lnSpc>
              <a:spcAft>
                <a:spcPts val="600"/>
              </a:spcAft>
              <a:buFont typeface="Wingdings" panose="05000000000000000000" pitchFamily="2" charset="2"/>
              <a:buChar char="Ø"/>
              <a:tabLst>
                <a:tab pos="90488" algn="l"/>
              </a:tabLst>
            </a:pPr>
            <a:r>
              <a:rPr lang="zh-CN" altLang="en-US" sz="1400" b="1" cap="all" dirty="0">
                <a:solidFill>
                  <a:schemeClr val="accent1"/>
                </a:solidFill>
                <a:latin typeface="+mn-ea"/>
              </a:rPr>
              <a:t>前列地尔</a:t>
            </a:r>
            <a:r>
              <a:rPr lang="en-US" altLang="zh-CN" sz="1400" b="1" cap="all" dirty="0">
                <a:solidFill>
                  <a:schemeClr val="accent1"/>
                </a:solidFill>
                <a:latin typeface="+mn-ea"/>
              </a:rPr>
              <a:t>(</a:t>
            </a:r>
            <a:r>
              <a:rPr lang="zh-CN" altLang="en-US" sz="1400" b="1" cap="all" dirty="0">
                <a:solidFill>
                  <a:schemeClr val="accent1"/>
                </a:solidFill>
                <a:latin typeface="+mn-ea"/>
              </a:rPr>
              <a:t>又称前列腺素</a:t>
            </a:r>
            <a:r>
              <a:rPr lang="en-US" altLang="zh-CN" sz="1400" b="1" cap="all" dirty="0">
                <a:solidFill>
                  <a:schemeClr val="accent1"/>
                </a:solidFill>
                <a:latin typeface="+mn-ea"/>
              </a:rPr>
              <a:t>E1</a:t>
            </a:r>
            <a:r>
              <a:rPr lang="zh-CN" altLang="en-US" sz="1400" b="1" cap="all" dirty="0">
                <a:solidFill>
                  <a:schemeClr val="accent1"/>
                </a:solidFill>
                <a:latin typeface="+mn-ea"/>
              </a:rPr>
              <a:t>，</a:t>
            </a:r>
            <a:r>
              <a:rPr lang="en-US" altLang="zh-CN" sz="1400" b="1" cap="all" dirty="0">
                <a:solidFill>
                  <a:schemeClr val="accent1"/>
                </a:solidFill>
                <a:latin typeface="+mn-ea"/>
              </a:rPr>
              <a:t>PGE1)</a:t>
            </a:r>
            <a:r>
              <a:rPr lang="zh-CN" altLang="en-US" sz="1400" cap="all" dirty="0">
                <a:solidFill>
                  <a:schemeClr val="accent1"/>
                </a:solidFill>
                <a:latin typeface="+mn-ea"/>
              </a:rPr>
              <a:t>是一种前列腺素，上市多年，应用广泛</a:t>
            </a:r>
            <a:endParaRPr lang="en-US" altLang="zh-CN" sz="1400" cap="all" dirty="0">
              <a:solidFill>
                <a:schemeClr val="accent1"/>
              </a:solidFill>
              <a:latin typeface="+mn-ea"/>
            </a:endParaRPr>
          </a:p>
          <a:p>
            <a:pPr marL="179388" indent="-179388">
              <a:lnSpc>
                <a:spcPct val="120000"/>
              </a:lnSpc>
              <a:spcAft>
                <a:spcPts val="600"/>
              </a:spcAft>
              <a:buFont typeface="Wingdings" panose="05000000000000000000" pitchFamily="2" charset="2"/>
              <a:buChar char="Ø"/>
              <a:tabLst>
                <a:tab pos="90488" algn="l"/>
              </a:tabLst>
            </a:pPr>
            <a:r>
              <a:rPr lang="zh-CN" altLang="en-US" sz="1400" dirty="0">
                <a:latin typeface="+mn-ea"/>
                <a:cs typeface="Times New Roman" panose="02020603050405020304" pitchFamily="18" charset="0"/>
              </a:rPr>
              <a:t>前列地尔是</a:t>
            </a:r>
            <a:r>
              <a:rPr lang="zh-CN" altLang="en-US" sz="1400" b="1" dirty="0">
                <a:latin typeface="+mn-ea"/>
                <a:cs typeface="Times New Roman" panose="02020603050405020304" pitchFamily="18" charset="0"/>
              </a:rPr>
              <a:t>儿童动脉导管依赖性先天性心脏病的特异性用药</a:t>
            </a:r>
            <a:r>
              <a:rPr lang="zh-CN" altLang="en-US" sz="1400" dirty="0">
                <a:latin typeface="+mn-ea"/>
                <a:cs typeface="Times New Roman" panose="02020603050405020304" pitchFamily="18" charset="0"/>
              </a:rPr>
              <a:t>，是保持动脉导管依赖性先心病术前导管开放的</a:t>
            </a:r>
            <a:r>
              <a:rPr lang="zh-CN" altLang="en-US" sz="1400" b="1" dirty="0">
                <a:latin typeface="+mn-ea"/>
                <a:cs typeface="Times New Roman" panose="02020603050405020304" pitchFamily="18" charset="0"/>
              </a:rPr>
              <a:t>必备药品</a:t>
            </a:r>
            <a:r>
              <a:rPr lang="zh-CN" altLang="en-US" sz="1400" dirty="0">
                <a:latin typeface="+mn-ea"/>
                <a:cs typeface="Times New Roman" panose="02020603050405020304" pitchFamily="18" charset="0"/>
              </a:rPr>
              <a:t>，也是国内外权威指南推荐的</a:t>
            </a:r>
            <a:r>
              <a:rPr lang="zh-CN" altLang="en-US" sz="1400" b="1" dirty="0">
                <a:latin typeface="+mn-ea"/>
                <a:cs typeface="Times New Roman" panose="02020603050405020304" pitchFamily="18" charset="0"/>
              </a:rPr>
              <a:t>唯一用药</a:t>
            </a:r>
            <a:endParaRPr lang="en-US" altLang="zh-CN" sz="1400" b="1" dirty="0">
              <a:latin typeface="+mn-ea"/>
              <a:cs typeface="Times New Roman" panose="02020603050405020304" pitchFamily="18" charset="0"/>
            </a:endParaRPr>
          </a:p>
          <a:p>
            <a:pPr marL="179388" indent="-179388">
              <a:lnSpc>
                <a:spcPct val="120000"/>
              </a:lnSpc>
              <a:spcAft>
                <a:spcPts val="600"/>
              </a:spcAft>
              <a:buFont typeface="Wingdings" panose="05000000000000000000" pitchFamily="2" charset="2"/>
              <a:buChar char="Ø"/>
              <a:tabLst>
                <a:tab pos="90488" algn="l"/>
              </a:tabLst>
            </a:pPr>
            <a:r>
              <a:rPr lang="zh-CN" altLang="en-US" sz="1400" dirty="0">
                <a:latin typeface="+mn-ea"/>
                <a:cs typeface="Times New Roman" panose="02020603050405020304" pitchFamily="18" charset="0"/>
              </a:rPr>
              <a:t>前列地尔相关产品不在医保目录内，</a:t>
            </a:r>
            <a:r>
              <a:rPr lang="zh-CN" altLang="en-US" sz="1400" b="1" dirty="0">
                <a:latin typeface="+mn-ea"/>
                <a:cs typeface="Times New Roman" panose="02020603050405020304" pitchFamily="18" charset="0"/>
              </a:rPr>
              <a:t>动脉导管依赖性先天性心脏病保障缺失</a:t>
            </a:r>
            <a:endParaRPr lang="en-US" altLang="zh-CN" sz="1400" b="1" dirty="0">
              <a:latin typeface="+mn-ea"/>
              <a:cs typeface="Times New Roman" panose="02020603050405020304" pitchFamily="18" charset="0"/>
            </a:endParaRPr>
          </a:p>
          <a:p>
            <a:pPr marL="179388" indent="-179388">
              <a:lnSpc>
                <a:spcPct val="120000"/>
              </a:lnSpc>
              <a:spcAft>
                <a:spcPts val="600"/>
              </a:spcAft>
              <a:buFont typeface="Wingdings" panose="05000000000000000000" pitchFamily="2" charset="2"/>
              <a:buChar char="Ø"/>
              <a:tabLst>
                <a:tab pos="90488" algn="l"/>
              </a:tabLst>
            </a:pPr>
            <a:r>
              <a:rPr lang="zh-CN" altLang="en-US" sz="1400" dirty="0">
                <a:latin typeface="+mn-ea"/>
                <a:cs typeface="Times New Roman" panose="02020603050405020304" pitchFamily="18" charset="0"/>
              </a:rPr>
              <a:t>注射用前列地尔乳剂</a:t>
            </a:r>
            <a:r>
              <a:rPr lang="en-US" altLang="zh-CN" sz="1400" dirty="0">
                <a:latin typeface="+mn-ea"/>
                <a:cs typeface="Times New Roman" panose="02020603050405020304" pitchFamily="18" charset="0"/>
              </a:rPr>
              <a:t>(</a:t>
            </a:r>
            <a:r>
              <a:rPr lang="zh-CN" altLang="en-US" sz="1400" dirty="0">
                <a:latin typeface="+mn-ea"/>
                <a:cs typeface="Times New Roman" panose="02020603050405020304" pitchFamily="18" charset="0"/>
              </a:rPr>
              <a:t>中海益尔</a:t>
            </a:r>
            <a:r>
              <a:rPr lang="en-US" altLang="zh-CN" sz="1400" dirty="0">
                <a:latin typeface="+mn-ea"/>
                <a:cs typeface="Times New Roman" panose="02020603050405020304" pitchFamily="18" charset="0"/>
              </a:rPr>
              <a:t>)</a:t>
            </a:r>
            <a:r>
              <a:rPr lang="zh-CN" altLang="en-US" sz="1400" dirty="0">
                <a:latin typeface="+mn-ea"/>
                <a:cs typeface="Times New Roman" panose="02020603050405020304" pitchFamily="18" charset="0"/>
              </a:rPr>
              <a:t>是我国自主研发的受</a:t>
            </a:r>
            <a:r>
              <a:rPr lang="zh-CN" altLang="en-US" sz="1400" b="1" dirty="0">
                <a:latin typeface="+mn-ea"/>
                <a:cs typeface="Times New Roman" panose="02020603050405020304" pitchFamily="18" charset="0"/>
              </a:rPr>
              <a:t>国家重大新药创制专项</a:t>
            </a:r>
            <a:r>
              <a:rPr lang="zh-CN" altLang="en-US" sz="1400" dirty="0">
                <a:latin typeface="+mn-ea"/>
                <a:cs typeface="Times New Roman" panose="02020603050405020304" pitchFamily="18" charset="0"/>
              </a:rPr>
              <a:t>支持的最新一代前列地尔制剂，在现有脂微球的技术上进一步优化升级为</a:t>
            </a:r>
            <a:r>
              <a:rPr lang="zh-CN" altLang="en-US" sz="1400" b="1" dirty="0">
                <a:latin typeface="+mn-ea"/>
                <a:cs typeface="Times New Roman" panose="02020603050405020304" pitchFamily="18" charset="0"/>
              </a:rPr>
              <a:t>固态乳剂</a:t>
            </a:r>
            <a:r>
              <a:rPr lang="zh-CN" altLang="en-US" sz="1400" dirty="0">
                <a:latin typeface="+mn-ea"/>
                <a:cs typeface="Times New Roman" panose="02020603050405020304" pitchFamily="18" charset="0"/>
              </a:rPr>
              <a:t>，</a:t>
            </a:r>
            <a:r>
              <a:rPr lang="zh-CN" altLang="en-US" sz="1400" b="1" dirty="0">
                <a:latin typeface="+mn-ea"/>
                <a:cs typeface="Times New Roman" panose="02020603050405020304" pitchFamily="18" charset="0"/>
              </a:rPr>
              <a:t>剂量更准确、药物更稳定、更加适用于儿童用药</a:t>
            </a:r>
            <a:r>
              <a:rPr lang="zh-CN" altLang="en-US" sz="1400" dirty="0">
                <a:latin typeface="+mn-ea"/>
                <a:cs typeface="Times New Roman" panose="02020603050405020304" pitchFamily="18" charset="0"/>
              </a:rPr>
              <a:t>。能够有效填补儿童动脉导管依赖性先心病保障缺失。</a:t>
            </a:r>
            <a:endParaRPr lang="en-US" altLang="zh-CN" sz="1400" dirty="0">
              <a:latin typeface="+mn-ea"/>
              <a:cs typeface="Times New Roman" panose="02020603050405020304" pitchFamily="18" charset="0"/>
            </a:endParaRPr>
          </a:p>
        </p:txBody>
      </p:sp>
      <p:sp>
        <p:nvSpPr>
          <p:cNvPr id="22" name="文本框 21">
            <a:extLst>
              <a:ext uri="{FF2B5EF4-FFF2-40B4-BE49-F238E27FC236}">
                <a16:creationId xmlns="" xmlns:a16="http://schemas.microsoft.com/office/drawing/2014/main" id="{BC0A8F67-9E95-B789-B9DF-284E9FB45615}"/>
              </a:ext>
            </a:extLst>
          </p:cNvPr>
          <p:cNvSpPr txBox="1"/>
          <p:nvPr/>
        </p:nvSpPr>
        <p:spPr>
          <a:xfrm>
            <a:off x="591671" y="5903094"/>
            <a:ext cx="10885393" cy="799706"/>
          </a:xfrm>
          <a:prstGeom prst="rect">
            <a:avLst/>
          </a:prstGeom>
          <a:solidFill>
            <a:srgbClr val="C00000"/>
          </a:solidFill>
        </p:spPr>
        <p:txBody>
          <a:bodyPr wrap="square">
            <a:spAutoFit/>
          </a:bodyPr>
          <a:lstStyle/>
          <a:p>
            <a:pPr>
              <a:lnSpc>
                <a:spcPct val="120000"/>
              </a:lnSpc>
              <a:spcAft>
                <a:spcPts val="600"/>
              </a:spcAft>
              <a:tabLst>
                <a:tab pos="90488" algn="l"/>
              </a:tabLst>
            </a:pPr>
            <a:r>
              <a:rPr lang="zh-CN" altLang="en-US" sz="2000" b="1" dirty="0">
                <a:solidFill>
                  <a:schemeClr val="bg1">
                    <a:lumMod val="95000"/>
                  </a:schemeClr>
                </a:solidFill>
                <a:latin typeface="+mn-ea"/>
                <a:cs typeface="Times New Roman" panose="02020603050405020304" pitchFamily="18" charset="0"/>
              </a:rPr>
              <a:t>特申请</a:t>
            </a:r>
            <a:r>
              <a:rPr lang="zh-CN" altLang="en-US" sz="2000" b="1" dirty="0">
                <a:solidFill>
                  <a:srgbClr val="FFFF00"/>
                </a:solidFill>
                <a:latin typeface="+mn-ea"/>
                <a:cs typeface="Times New Roman" panose="02020603050405020304" pitchFamily="18" charset="0"/>
              </a:rPr>
              <a:t>将注射用前列地尔乳剂纳入国家医保目录</a:t>
            </a:r>
            <a:r>
              <a:rPr lang="zh-CN" altLang="en-US" sz="2000" b="1" dirty="0">
                <a:solidFill>
                  <a:schemeClr val="bg1">
                    <a:lumMod val="95000"/>
                  </a:schemeClr>
                </a:solidFill>
                <a:latin typeface="+mn-ea"/>
                <a:cs typeface="Times New Roman" panose="02020603050405020304" pitchFamily="18" charset="0"/>
              </a:rPr>
              <a:t>，限定</a:t>
            </a:r>
            <a:r>
              <a:rPr lang="zh-CN" altLang="en-US" sz="2000" b="1" dirty="0">
                <a:solidFill>
                  <a:srgbClr val="FFFF00"/>
                </a:solidFill>
                <a:latin typeface="+mn-ea"/>
                <a:cs typeface="Times New Roman" panose="02020603050405020304" pitchFamily="18" charset="0"/>
              </a:rPr>
              <a:t>动脉导管依赖性先天性心脏病</a:t>
            </a:r>
            <a:r>
              <a:rPr lang="zh-CN" altLang="en-US" sz="2000" b="1" dirty="0">
                <a:solidFill>
                  <a:schemeClr val="bg1">
                    <a:lumMod val="95000"/>
                  </a:schemeClr>
                </a:solidFill>
                <a:latin typeface="+mn-ea"/>
                <a:cs typeface="Times New Roman" panose="02020603050405020304" pitchFamily="18" charset="0"/>
              </a:rPr>
              <a:t>支付，强化保基本属性，提升儿童先心病保障，以更稳定更安全的产品助力儿童用药。</a:t>
            </a:r>
            <a:endParaRPr lang="en-US" altLang="zh-CN" sz="2000" b="1" dirty="0">
              <a:solidFill>
                <a:schemeClr val="bg1">
                  <a:lumMod val="95000"/>
                </a:schemeClr>
              </a:solidFill>
              <a:latin typeface="+mn-ea"/>
              <a:cs typeface="Times New Roman" panose="02020603050405020304" pitchFamily="18" charset="0"/>
            </a:endParaRPr>
          </a:p>
        </p:txBody>
      </p:sp>
    </p:spTree>
    <p:extLst>
      <p:ext uri="{BB962C8B-B14F-4D97-AF65-F5344CB8AC3E}">
        <p14:creationId xmlns="" xmlns:p14="http://schemas.microsoft.com/office/powerpoint/2010/main" val="134349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EE598E6-5AB7-D59D-EF3D-1D979EC4665E}"/>
              </a:ext>
            </a:extLst>
          </p:cNvPr>
          <p:cNvSpPr>
            <a:spLocks noGrp="1"/>
          </p:cNvSpPr>
          <p:nvPr>
            <p:ph type="title"/>
          </p:nvPr>
        </p:nvSpPr>
        <p:spPr>
          <a:xfrm>
            <a:off x="2565546" y="109366"/>
            <a:ext cx="8764964" cy="466421"/>
          </a:xfrm>
        </p:spPr>
        <p:txBody>
          <a:bodyPr/>
          <a:lstStyle/>
          <a:p>
            <a:r>
              <a:rPr lang="zh-CN" altLang="en-US" sz="2200" dirty="0"/>
              <a:t>与已上市同治疗领域药品（前列地尔）相比，稳定性更好，质控更优</a:t>
            </a:r>
          </a:p>
        </p:txBody>
      </p:sp>
      <p:sp>
        <p:nvSpPr>
          <p:cNvPr id="5" name="文本框 9">
            <a:extLst>
              <a:ext uri="{FF2B5EF4-FFF2-40B4-BE49-F238E27FC236}">
                <a16:creationId xmlns="" xmlns:a16="http://schemas.microsoft.com/office/drawing/2014/main" id="{BD155ED3-3119-F452-36D2-DF83DCAA9F26}"/>
              </a:ext>
            </a:extLst>
          </p:cNvPr>
          <p:cNvSpPr txBox="1"/>
          <p:nvPr/>
        </p:nvSpPr>
        <p:spPr>
          <a:xfrm>
            <a:off x="225574" y="135401"/>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chemeClr val="bg1"/>
                </a:solidFill>
                <a:cs typeface="+mn-ea"/>
                <a:sym typeface="+mn-lt"/>
              </a:rPr>
              <a:t>一、基本信息</a:t>
            </a:r>
          </a:p>
        </p:txBody>
      </p:sp>
      <p:graphicFrame>
        <p:nvGraphicFramePr>
          <p:cNvPr id="6" name="表格 5">
            <a:extLst>
              <a:ext uri="{FF2B5EF4-FFF2-40B4-BE49-F238E27FC236}">
                <a16:creationId xmlns="" xmlns:a16="http://schemas.microsoft.com/office/drawing/2014/main" id="{CEF814F0-C2E1-8001-F04C-CB1F27346014}"/>
              </a:ext>
            </a:extLst>
          </p:cNvPr>
          <p:cNvGraphicFramePr>
            <a:graphicFrameLocks noGrp="1"/>
          </p:cNvGraphicFramePr>
          <p:nvPr>
            <p:extLst>
              <p:ext uri="{D42A27DB-BD31-4B8C-83A1-F6EECF244321}">
                <p14:modId xmlns="" xmlns:p14="http://schemas.microsoft.com/office/powerpoint/2010/main" val="1966025572"/>
              </p:ext>
            </p:extLst>
          </p:nvPr>
        </p:nvGraphicFramePr>
        <p:xfrm>
          <a:off x="512062" y="708396"/>
          <a:ext cx="10954327" cy="4838710"/>
        </p:xfrm>
        <a:graphic>
          <a:graphicData uri="http://schemas.openxmlformats.org/drawingml/2006/table">
            <a:tbl>
              <a:tblPr firstRow="1" firstCol="1" bandRow="1">
                <a:tableStyleId>{69012ECD-51FC-41F1-AA8D-1B2483CD663E}</a:tableStyleId>
              </a:tblPr>
              <a:tblGrid>
                <a:gridCol w="1586481">
                  <a:extLst>
                    <a:ext uri="{9D8B030D-6E8A-4147-A177-3AD203B41FA5}">
                      <a16:colId xmlns="" xmlns:a16="http://schemas.microsoft.com/office/drawing/2014/main" val="2629689476"/>
                    </a:ext>
                  </a:extLst>
                </a:gridCol>
                <a:gridCol w="3335459">
                  <a:extLst>
                    <a:ext uri="{9D8B030D-6E8A-4147-A177-3AD203B41FA5}">
                      <a16:colId xmlns="" xmlns:a16="http://schemas.microsoft.com/office/drawing/2014/main" val="3586264444"/>
                    </a:ext>
                  </a:extLst>
                </a:gridCol>
                <a:gridCol w="2976956">
                  <a:extLst>
                    <a:ext uri="{9D8B030D-6E8A-4147-A177-3AD203B41FA5}">
                      <a16:colId xmlns="" xmlns:a16="http://schemas.microsoft.com/office/drawing/2014/main" val="849459830"/>
                    </a:ext>
                  </a:extLst>
                </a:gridCol>
                <a:gridCol w="3055431">
                  <a:extLst>
                    <a:ext uri="{9D8B030D-6E8A-4147-A177-3AD203B41FA5}">
                      <a16:colId xmlns="" xmlns:a16="http://schemas.microsoft.com/office/drawing/2014/main" val="2688003731"/>
                    </a:ext>
                  </a:extLst>
                </a:gridCol>
              </a:tblGrid>
              <a:tr h="324382">
                <a:tc>
                  <a:txBody>
                    <a:bodyPr/>
                    <a:lstStyle/>
                    <a:p>
                      <a:pPr algn="ctr">
                        <a:lnSpc>
                          <a:spcPct val="100000"/>
                        </a:lnSpc>
                      </a:pPr>
                      <a:r>
                        <a:rPr lang="zh-CN" sz="1400" kern="100" dirty="0">
                          <a:effectLst/>
                        </a:rPr>
                        <a:t>上市品种名称</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lang="zh-CN" sz="1400" kern="100" dirty="0">
                          <a:effectLst/>
                        </a:rPr>
                        <a:t>前列地尔注射液</a:t>
                      </a:r>
                      <a:r>
                        <a:rPr lang="zh-CN" altLang="en-US" sz="1400" kern="100" dirty="0">
                          <a:effectLst/>
                        </a:rPr>
                        <a:t>（脂微球）</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lang="zh-CN" sz="1400" kern="100" dirty="0">
                          <a:effectLst/>
                        </a:rPr>
                        <a:t>注射用前列地尔干乳剂</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lang="zh-CN" sz="1400" kern="100" dirty="0">
                          <a:effectLst/>
                        </a:rPr>
                        <a:t>注射用前列地尔乳剂</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43974230"/>
                  </a:ext>
                </a:extLst>
              </a:tr>
              <a:tr h="200630">
                <a:tc>
                  <a:txBody>
                    <a:bodyPr/>
                    <a:lstStyle/>
                    <a:p>
                      <a:pPr algn="ctr">
                        <a:lnSpc>
                          <a:spcPct val="100000"/>
                        </a:lnSpc>
                      </a:pPr>
                      <a:r>
                        <a:rPr lang="zh-CN" sz="1400" kern="100" dirty="0">
                          <a:effectLst/>
                        </a:rPr>
                        <a:t>批准日期</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400" kern="100" dirty="0">
                          <a:effectLst/>
                        </a:rPr>
                        <a:t>2002</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400" kern="100" dirty="0">
                          <a:effectLst/>
                        </a:rPr>
                        <a:t>2010</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400" b="1" kern="100" dirty="0">
                          <a:solidFill>
                            <a:schemeClr val="tx1"/>
                          </a:solidFill>
                          <a:effectLst/>
                        </a:rPr>
                        <a:t>2019</a:t>
                      </a:r>
                      <a:endParaRPr 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766382091"/>
                  </a:ext>
                </a:extLst>
              </a:tr>
              <a:tr h="594054">
                <a:tc>
                  <a:txBody>
                    <a:bodyPr/>
                    <a:lstStyle/>
                    <a:p>
                      <a:pPr algn="ctr">
                        <a:lnSpc>
                          <a:spcPct val="100000"/>
                        </a:lnSpc>
                      </a:pPr>
                      <a:r>
                        <a:rPr lang="zh-CN" sz="1400" kern="100" dirty="0">
                          <a:effectLst/>
                        </a:rPr>
                        <a:t>处方</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kern="100" dirty="0">
                          <a:effectLst/>
                        </a:rPr>
                        <a:t>精制大豆油、精制卵磷脂</a:t>
                      </a:r>
                      <a:r>
                        <a:rPr lang="en-US" sz="1400" kern="100" dirty="0">
                          <a:effectLst/>
                        </a:rPr>
                        <a:t>PC-98T</a:t>
                      </a:r>
                      <a:r>
                        <a:rPr lang="zh-CN" sz="1400" kern="100" dirty="0">
                          <a:effectLst/>
                        </a:rPr>
                        <a:t>、</a:t>
                      </a:r>
                      <a:endParaRPr lang="en-US" altLang="zh-CN" sz="1400" kern="100" dirty="0">
                        <a:effectLst/>
                      </a:endParaRPr>
                    </a:p>
                    <a:p>
                      <a:pPr algn="ctr">
                        <a:lnSpc>
                          <a:spcPct val="100000"/>
                        </a:lnSpc>
                      </a:pPr>
                      <a:r>
                        <a:rPr lang="zh-CN" sz="1400" kern="100" dirty="0">
                          <a:effectLst/>
                        </a:rPr>
                        <a:t>浓甘油、油酸、氢氧化钠、注射用水</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kern="100" dirty="0">
                          <a:effectLst/>
                        </a:rPr>
                        <a:t>乳糖、蛋黄卵磷脂</a:t>
                      </a:r>
                      <a:r>
                        <a:rPr lang="en-US" sz="1400" kern="100" dirty="0">
                          <a:effectLst/>
                        </a:rPr>
                        <a:t>E80</a:t>
                      </a:r>
                      <a:r>
                        <a:rPr lang="zh-CN" sz="1400" kern="100" dirty="0">
                          <a:effectLst/>
                        </a:rPr>
                        <a:t>、枸橼酸钠、油酸钠、大豆油及甘油</a:t>
                      </a:r>
                      <a:endParaRPr lang="en-US" altLang="zh-CN" sz="1400" kern="100" dirty="0">
                        <a:effectLst/>
                      </a:endParaRPr>
                    </a:p>
                    <a:p>
                      <a:pPr algn="ctr">
                        <a:lnSpc>
                          <a:spcPct val="100000"/>
                        </a:lnSpc>
                      </a:pPr>
                      <a:r>
                        <a:rPr lang="zh-CN" altLang="en-US" sz="1400" kern="100" dirty="0">
                          <a:effectLst/>
                        </a:rPr>
                        <a:t>（油相比例少，混合体系）</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b="1" kern="100" dirty="0">
                          <a:solidFill>
                            <a:schemeClr val="tx1"/>
                          </a:solidFill>
                          <a:effectLst/>
                        </a:rPr>
                        <a:t>蛋黄卵磷脂</a:t>
                      </a:r>
                      <a:r>
                        <a:rPr lang="en-US" sz="1400" b="1" kern="100" dirty="0">
                          <a:solidFill>
                            <a:schemeClr val="tx1"/>
                          </a:solidFill>
                          <a:effectLst/>
                        </a:rPr>
                        <a:t>PC-98T</a:t>
                      </a:r>
                      <a:r>
                        <a:rPr lang="zh-CN" sz="1400" b="1" kern="100" dirty="0">
                          <a:solidFill>
                            <a:schemeClr val="tx1"/>
                          </a:solidFill>
                          <a:effectLst/>
                        </a:rPr>
                        <a:t>、大豆油、</a:t>
                      </a:r>
                      <a:endParaRPr lang="en-US" altLang="zh-CN" sz="1400" b="1" kern="100" dirty="0">
                        <a:solidFill>
                          <a:schemeClr val="tx1"/>
                        </a:solidFill>
                        <a:effectLst/>
                      </a:endParaRPr>
                    </a:p>
                    <a:p>
                      <a:pPr algn="ctr">
                        <a:lnSpc>
                          <a:spcPct val="100000"/>
                        </a:lnSpc>
                      </a:pPr>
                      <a:r>
                        <a:rPr lang="zh-CN" sz="1400" b="1" kern="100" dirty="0">
                          <a:solidFill>
                            <a:schemeClr val="tx1"/>
                          </a:solidFill>
                          <a:effectLst/>
                        </a:rPr>
                        <a:t>油酸、蔗糖、氢氧化钠、注射用水</a:t>
                      </a:r>
                      <a:endParaRPr 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extLst>
                  <a:ext uri="{0D108BD9-81ED-4DB2-BD59-A6C34878D82A}">
                    <a16:rowId xmlns="" xmlns:a16="http://schemas.microsoft.com/office/drawing/2014/main" val="1517958802"/>
                  </a:ext>
                </a:extLst>
              </a:tr>
              <a:tr h="298309">
                <a:tc>
                  <a:txBody>
                    <a:bodyPr/>
                    <a:lstStyle/>
                    <a:p>
                      <a:pPr algn="ctr">
                        <a:lnSpc>
                          <a:spcPct val="100000"/>
                        </a:lnSpc>
                      </a:pPr>
                      <a:r>
                        <a:rPr lang="zh-CN" sz="1400" kern="100">
                          <a:effectLst/>
                        </a:rPr>
                        <a:t>保质期</a:t>
                      </a:r>
                      <a:endParaRPr lang="zh-CN" sz="140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en-US" sz="1400" kern="100" dirty="0">
                          <a:effectLst/>
                        </a:rPr>
                        <a:t>1</a:t>
                      </a:r>
                      <a:r>
                        <a:rPr lang="zh-CN" sz="1400" kern="100" dirty="0">
                          <a:effectLst/>
                        </a:rPr>
                        <a:t>年</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en-US" sz="1400" kern="100">
                          <a:effectLst/>
                        </a:rPr>
                        <a:t>1</a:t>
                      </a:r>
                      <a:r>
                        <a:rPr lang="zh-CN" sz="1400" kern="100">
                          <a:effectLst/>
                        </a:rPr>
                        <a:t>年</a:t>
                      </a:r>
                      <a:endParaRPr lang="zh-CN" sz="140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en-US" sz="1400" b="1" kern="100" dirty="0">
                          <a:solidFill>
                            <a:srgbClr val="C00000"/>
                          </a:solidFill>
                          <a:effectLst/>
                        </a:rPr>
                        <a:t>2</a:t>
                      </a:r>
                      <a:r>
                        <a:rPr lang="zh-CN" sz="1400" b="1" kern="100" dirty="0">
                          <a:solidFill>
                            <a:srgbClr val="C00000"/>
                          </a:solidFill>
                          <a:effectLst/>
                        </a:rPr>
                        <a:t>年</a:t>
                      </a:r>
                      <a:endParaRPr lang="zh-CN" sz="1400" b="1" kern="100" dirty="0">
                        <a:solidFill>
                          <a:srgbClr val="C00000"/>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extLst>
                  <a:ext uri="{0D108BD9-81ED-4DB2-BD59-A6C34878D82A}">
                    <a16:rowId xmlns="" xmlns:a16="http://schemas.microsoft.com/office/drawing/2014/main" val="2454239832"/>
                  </a:ext>
                </a:extLst>
              </a:tr>
              <a:tr h="396036">
                <a:tc>
                  <a:txBody>
                    <a:bodyPr/>
                    <a:lstStyle/>
                    <a:p>
                      <a:pPr algn="ctr">
                        <a:lnSpc>
                          <a:spcPct val="100000"/>
                        </a:lnSpc>
                      </a:pPr>
                      <a:r>
                        <a:rPr lang="zh-CN" sz="1400" kern="100">
                          <a:effectLst/>
                        </a:rPr>
                        <a:t>储存条件</a:t>
                      </a:r>
                      <a:endParaRPr lang="zh-CN" sz="140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en-US" sz="1400" kern="100" dirty="0">
                          <a:effectLst/>
                        </a:rPr>
                        <a:t>0-5℃</a:t>
                      </a:r>
                      <a:r>
                        <a:rPr lang="zh-CN" sz="1400" kern="100" dirty="0">
                          <a:effectLst/>
                        </a:rPr>
                        <a:t>，遮光，避免冷冻</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altLang="en-US" sz="1400" kern="100" dirty="0">
                          <a:effectLst/>
                        </a:rPr>
                        <a:t>密闭遮光，阴凉处</a:t>
                      </a:r>
                      <a:endParaRPr lang="en-US" altLang="zh-CN" sz="1400" kern="100" dirty="0">
                        <a:effectLst/>
                      </a:endParaRPr>
                    </a:p>
                    <a:p>
                      <a:pPr algn="ctr">
                        <a:lnSpc>
                          <a:spcPct val="100000"/>
                        </a:lnSpc>
                      </a:pPr>
                      <a:r>
                        <a:rPr lang="zh-CN" altLang="en-US" sz="1400" kern="100" dirty="0">
                          <a:effectLst/>
                        </a:rPr>
                        <a:t>（小于</a:t>
                      </a:r>
                      <a:r>
                        <a:rPr lang="en-US" altLang="zh-CN" sz="1400" kern="100" dirty="0">
                          <a:effectLst/>
                        </a:rPr>
                        <a:t>20</a:t>
                      </a:r>
                      <a:r>
                        <a:rPr lang="zh-CN" altLang="en-US" sz="1400" kern="100" dirty="0">
                          <a:effectLst/>
                        </a:rPr>
                        <a:t>度以下）保存</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en-US" sz="1400" b="1" kern="100" dirty="0">
                          <a:solidFill>
                            <a:schemeClr val="tx1"/>
                          </a:solidFill>
                          <a:effectLst/>
                        </a:rPr>
                        <a:t>2-8℃</a:t>
                      </a:r>
                      <a:r>
                        <a:rPr lang="zh-CN" sz="1400" b="1" kern="100" dirty="0">
                          <a:solidFill>
                            <a:schemeClr val="tx1"/>
                          </a:solidFill>
                          <a:effectLst/>
                        </a:rPr>
                        <a:t>，密闭，遮光</a:t>
                      </a:r>
                      <a:endParaRPr 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extLst>
                  <a:ext uri="{0D108BD9-81ED-4DB2-BD59-A6C34878D82A}">
                    <a16:rowId xmlns="" xmlns:a16="http://schemas.microsoft.com/office/drawing/2014/main" val="485418358"/>
                  </a:ext>
                </a:extLst>
              </a:tr>
              <a:tr h="265569">
                <a:tc>
                  <a:txBody>
                    <a:bodyPr/>
                    <a:lstStyle/>
                    <a:p>
                      <a:pPr algn="ctr">
                        <a:lnSpc>
                          <a:spcPct val="100000"/>
                        </a:lnSpc>
                      </a:pPr>
                      <a:r>
                        <a:rPr lang="zh-CN" sz="1400" kern="100">
                          <a:effectLst/>
                        </a:rPr>
                        <a:t>剂型</a:t>
                      </a:r>
                      <a:endParaRPr lang="zh-CN" sz="140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kern="100" dirty="0">
                          <a:effectLst/>
                        </a:rPr>
                        <a:t>乳剂注射液</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kern="100" dirty="0">
                          <a:effectLst/>
                        </a:rPr>
                        <a:t>干乳剂</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b="1" kern="100" dirty="0">
                          <a:solidFill>
                            <a:schemeClr val="tx1"/>
                          </a:solidFill>
                          <a:effectLst/>
                        </a:rPr>
                        <a:t>冻干乳剂</a:t>
                      </a:r>
                      <a:endParaRPr 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extLst>
                  <a:ext uri="{0D108BD9-81ED-4DB2-BD59-A6C34878D82A}">
                    <a16:rowId xmlns="" xmlns:a16="http://schemas.microsoft.com/office/drawing/2014/main" val="1736189523"/>
                  </a:ext>
                </a:extLst>
              </a:tr>
              <a:tr h="534558">
                <a:tc rowSpan="4">
                  <a:txBody>
                    <a:bodyPr/>
                    <a:lstStyle/>
                    <a:p>
                      <a:pPr algn="ctr">
                        <a:lnSpc>
                          <a:spcPct val="100000"/>
                        </a:lnSpc>
                      </a:pPr>
                      <a:r>
                        <a:rPr lang="zh-CN" sz="1400" kern="100" dirty="0">
                          <a:effectLst/>
                        </a:rPr>
                        <a:t>质量标准</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lang="zh-CN" sz="1400" b="1" kern="100" dirty="0">
                          <a:solidFill>
                            <a:srgbClr val="C00000"/>
                          </a:solidFill>
                          <a:effectLst/>
                        </a:rPr>
                        <a:t>产品含量为标示量的</a:t>
                      </a:r>
                      <a:r>
                        <a:rPr lang="en-US" sz="1400" b="1" kern="100" dirty="0">
                          <a:solidFill>
                            <a:srgbClr val="C00000"/>
                          </a:solidFill>
                          <a:effectLst/>
                        </a:rPr>
                        <a:t>125%-80%</a:t>
                      </a:r>
                      <a:endParaRPr lang="zh-CN" sz="1400" b="1" kern="100" dirty="0">
                        <a:solidFill>
                          <a:srgbClr val="C00000"/>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b="1" kern="100" dirty="0">
                          <a:solidFill>
                            <a:srgbClr val="C00000"/>
                          </a:solidFill>
                          <a:effectLst/>
                        </a:rPr>
                        <a:t>产品含量为标示量的</a:t>
                      </a:r>
                      <a:r>
                        <a:rPr lang="en-US" sz="1400" b="1" kern="100" dirty="0">
                          <a:solidFill>
                            <a:srgbClr val="C00000"/>
                          </a:solidFill>
                          <a:effectLst/>
                        </a:rPr>
                        <a:t>125%-80%</a:t>
                      </a:r>
                      <a:endParaRPr lang="zh-CN" sz="1400" b="1" kern="100" dirty="0">
                        <a:solidFill>
                          <a:srgbClr val="C00000"/>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b="1" kern="100" dirty="0">
                          <a:solidFill>
                            <a:srgbClr val="C00000"/>
                          </a:solidFill>
                          <a:effectLst/>
                        </a:rPr>
                        <a:t>产品含量为标示量的</a:t>
                      </a:r>
                      <a:r>
                        <a:rPr lang="en-US" sz="1400" b="1" kern="100" dirty="0">
                          <a:solidFill>
                            <a:srgbClr val="C00000"/>
                          </a:solidFill>
                          <a:effectLst/>
                        </a:rPr>
                        <a:t>115%-85%</a:t>
                      </a:r>
                      <a:r>
                        <a:rPr lang="zh-CN" sz="1400" b="1" kern="100" dirty="0">
                          <a:solidFill>
                            <a:srgbClr val="C00000"/>
                          </a:solidFill>
                          <a:effectLst/>
                        </a:rPr>
                        <a:t>，</a:t>
                      </a:r>
                      <a:endParaRPr lang="en-US" altLang="zh-CN" sz="1400" b="1" kern="100" dirty="0">
                        <a:solidFill>
                          <a:srgbClr val="C00000"/>
                        </a:solidFill>
                        <a:effectLst/>
                      </a:endParaRPr>
                    </a:p>
                    <a:p>
                      <a:pPr algn="ctr">
                        <a:lnSpc>
                          <a:spcPct val="100000"/>
                        </a:lnSpc>
                      </a:pPr>
                      <a:r>
                        <a:rPr lang="zh-CN" altLang="en-US" sz="1400" b="1" kern="100" dirty="0">
                          <a:solidFill>
                            <a:schemeClr val="tx1"/>
                          </a:solidFill>
                          <a:effectLst/>
                        </a:rPr>
                        <a:t>（</a:t>
                      </a:r>
                      <a:r>
                        <a:rPr lang="zh-CN" sz="1400" b="1" kern="100" dirty="0">
                          <a:solidFill>
                            <a:schemeClr val="tx1"/>
                          </a:solidFill>
                          <a:effectLst/>
                        </a:rPr>
                        <a:t>含量控制要求更高</a:t>
                      </a:r>
                      <a:r>
                        <a:rPr lang="zh-CN" altLang="en-US" sz="1400" b="1" kern="100" dirty="0">
                          <a:solidFill>
                            <a:schemeClr val="tx1"/>
                          </a:solidFill>
                          <a:effectLst/>
                        </a:rPr>
                        <a:t>，剂量更准确）</a:t>
                      </a:r>
                      <a:endParaRPr 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extLst>
                  <a:ext uri="{0D108BD9-81ED-4DB2-BD59-A6C34878D82A}">
                    <a16:rowId xmlns="" xmlns:a16="http://schemas.microsoft.com/office/drawing/2014/main" val="3827571251"/>
                  </a:ext>
                </a:extLst>
              </a:tr>
              <a:tr h="534558">
                <a:tc vMerge="1">
                  <a:txBody>
                    <a:bodyPr/>
                    <a:lstStyle/>
                    <a:p>
                      <a:endParaRPr lang="zh-CN" altLang="en-US"/>
                    </a:p>
                  </a:txBody>
                  <a:tcPr/>
                </a:tc>
                <a:tc>
                  <a:txBody>
                    <a:bodyPr/>
                    <a:lstStyle/>
                    <a:p>
                      <a:pPr algn="ctr">
                        <a:lnSpc>
                          <a:spcPct val="100000"/>
                        </a:lnSpc>
                      </a:pPr>
                      <a:r>
                        <a:rPr lang="zh-CN" altLang="en-US" sz="1400" kern="100" dirty="0">
                          <a:effectLst/>
                        </a:rPr>
                        <a:t>主要降解杂质</a:t>
                      </a:r>
                      <a:r>
                        <a:rPr lang="zh-CN" sz="1400" kern="100" dirty="0">
                          <a:effectLst/>
                        </a:rPr>
                        <a:t>前列腺素</a:t>
                      </a:r>
                      <a:r>
                        <a:rPr lang="en-US" sz="1400" b="1" kern="100" dirty="0">
                          <a:solidFill>
                            <a:srgbClr val="C00000"/>
                          </a:solidFill>
                          <a:effectLst/>
                        </a:rPr>
                        <a:t>A1</a:t>
                      </a:r>
                      <a:r>
                        <a:rPr lang="zh-CN" altLang="en-US" sz="1400" b="1" kern="100" dirty="0">
                          <a:solidFill>
                            <a:srgbClr val="C00000"/>
                          </a:solidFill>
                          <a:effectLst/>
                        </a:rPr>
                        <a:t>（</a:t>
                      </a:r>
                      <a:r>
                        <a:rPr lang="en-US" altLang="zh-CN" sz="1400" b="1" kern="100" dirty="0">
                          <a:solidFill>
                            <a:srgbClr val="C00000"/>
                          </a:solidFill>
                          <a:effectLst/>
                        </a:rPr>
                        <a:t>PGA1)</a:t>
                      </a:r>
                    </a:p>
                    <a:p>
                      <a:pPr algn="ctr">
                        <a:lnSpc>
                          <a:spcPct val="100000"/>
                        </a:lnSpc>
                      </a:pPr>
                      <a:r>
                        <a:rPr lang="zh-CN" sz="1400" b="1" kern="100" dirty="0">
                          <a:solidFill>
                            <a:srgbClr val="C00000"/>
                          </a:solidFill>
                          <a:effectLst/>
                        </a:rPr>
                        <a:t>含量不超过</a:t>
                      </a:r>
                      <a:r>
                        <a:rPr lang="en-US" sz="1400" b="1" kern="100" dirty="0">
                          <a:solidFill>
                            <a:srgbClr val="C00000"/>
                          </a:solidFill>
                          <a:effectLst/>
                        </a:rPr>
                        <a:t>60%</a:t>
                      </a:r>
                      <a:endParaRPr lang="zh-CN" sz="1400" b="1" kern="100" dirty="0">
                        <a:solidFill>
                          <a:srgbClr val="C00000"/>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altLang="en-US" sz="1400" kern="100" dirty="0">
                          <a:effectLst/>
                        </a:rPr>
                        <a:t>主要降解杂质</a:t>
                      </a:r>
                      <a:r>
                        <a:rPr lang="zh-CN" sz="1400" kern="100" dirty="0">
                          <a:effectLst/>
                        </a:rPr>
                        <a:t>前列腺素</a:t>
                      </a:r>
                      <a:r>
                        <a:rPr lang="en-US" sz="1400" kern="100" dirty="0">
                          <a:effectLst/>
                        </a:rPr>
                        <a:t>A1</a:t>
                      </a:r>
                      <a:r>
                        <a:rPr lang="zh-CN" sz="1400" kern="100" dirty="0">
                          <a:effectLst/>
                        </a:rPr>
                        <a:t>含量不超过</a:t>
                      </a:r>
                      <a:r>
                        <a:rPr lang="en-US" sz="1400" kern="100" dirty="0">
                          <a:effectLst/>
                        </a:rPr>
                        <a:t>10%</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altLang="en-US" sz="1400" b="1" kern="100" dirty="0">
                          <a:solidFill>
                            <a:schemeClr val="tx1"/>
                          </a:solidFill>
                          <a:effectLst/>
                        </a:rPr>
                        <a:t>主要杂质</a:t>
                      </a:r>
                      <a:r>
                        <a:rPr lang="zh-CN" sz="1400" b="1" kern="100" dirty="0">
                          <a:solidFill>
                            <a:schemeClr val="tx1"/>
                          </a:solidFill>
                          <a:effectLst/>
                        </a:rPr>
                        <a:t>前列腺素</a:t>
                      </a:r>
                      <a:r>
                        <a:rPr lang="en-US" sz="1400" b="1" kern="100" dirty="0">
                          <a:solidFill>
                            <a:srgbClr val="C00000"/>
                          </a:solidFill>
                          <a:effectLst/>
                        </a:rPr>
                        <a:t>A1</a:t>
                      </a:r>
                      <a:r>
                        <a:rPr lang="zh-CN" sz="1400" b="1" kern="100" dirty="0">
                          <a:solidFill>
                            <a:srgbClr val="C00000"/>
                          </a:solidFill>
                          <a:effectLst/>
                        </a:rPr>
                        <a:t>含量不超过</a:t>
                      </a:r>
                      <a:r>
                        <a:rPr lang="en-US" sz="1400" b="1" kern="100" dirty="0">
                          <a:solidFill>
                            <a:srgbClr val="C00000"/>
                          </a:solidFill>
                          <a:effectLst/>
                        </a:rPr>
                        <a:t>10%</a:t>
                      </a:r>
                      <a:r>
                        <a:rPr lang="zh-CN" sz="1400" b="1" kern="100" dirty="0">
                          <a:solidFill>
                            <a:schemeClr val="tx1"/>
                          </a:solidFill>
                          <a:effectLst/>
                        </a:rPr>
                        <a:t>，</a:t>
                      </a:r>
                      <a:endParaRPr lang="en-US" altLang="zh-CN" sz="1400" b="1" kern="100" dirty="0">
                        <a:solidFill>
                          <a:schemeClr val="tx1"/>
                        </a:solidFill>
                        <a:effectLst/>
                      </a:endParaRPr>
                    </a:p>
                    <a:p>
                      <a:pPr algn="ctr">
                        <a:lnSpc>
                          <a:spcPct val="100000"/>
                        </a:lnSpc>
                      </a:pPr>
                      <a:r>
                        <a:rPr lang="zh-CN" sz="1400" b="1" kern="100" dirty="0">
                          <a:solidFill>
                            <a:schemeClr val="tx1"/>
                          </a:solidFill>
                          <a:effectLst/>
                        </a:rPr>
                        <a:t>主要杂质限度要求显著提高</a:t>
                      </a:r>
                      <a:endParaRPr 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extLst>
                  <a:ext uri="{0D108BD9-81ED-4DB2-BD59-A6C34878D82A}">
                    <a16:rowId xmlns="" xmlns:a16="http://schemas.microsoft.com/office/drawing/2014/main" val="1675021670"/>
                  </a:ext>
                </a:extLst>
              </a:tr>
              <a:tr h="654417">
                <a:tc vMerge="1">
                  <a:txBody>
                    <a:bodyPr/>
                    <a:lstStyle/>
                    <a:p>
                      <a:endParaRPr lang="zh-CN" altLang="en-US"/>
                    </a:p>
                  </a:txBody>
                  <a:tcPr/>
                </a:tc>
                <a:tc>
                  <a:txBody>
                    <a:bodyPr/>
                    <a:lstStyle/>
                    <a:p>
                      <a:pPr algn="ctr">
                        <a:lnSpc>
                          <a:spcPct val="100000"/>
                        </a:lnSpc>
                      </a:pPr>
                      <a:r>
                        <a:rPr lang="zh-CN" sz="1400" b="1" kern="100" dirty="0">
                          <a:solidFill>
                            <a:srgbClr val="C00000"/>
                          </a:solidFill>
                          <a:effectLst/>
                        </a:rPr>
                        <a:t>无总杂质限度要求</a:t>
                      </a:r>
                      <a:endParaRPr lang="en-US" altLang="zh-CN" sz="1400" b="1" kern="100" dirty="0">
                        <a:solidFill>
                          <a:srgbClr val="C00000"/>
                        </a:solidFill>
                        <a:effectLst/>
                      </a:endParaRPr>
                    </a:p>
                    <a:p>
                      <a:pPr algn="ctr">
                        <a:lnSpc>
                          <a:spcPct val="100000"/>
                        </a:lnSpc>
                      </a:pPr>
                      <a:r>
                        <a:rPr lang="zh-CN" altLang="en-US" sz="1400" b="1" kern="100" dirty="0">
                          <a:solidFill>
                            <a:srgbClr val="C00000"/>
                          </a:solidFill>
                          <a:effectLst/>
                          <a:latin typeface="Microsoft YaHei UI" panose="020B0503020204020204" pitchFamily="34" charset="-122"/>
                          <a:ea typeface="Microsoft YaHei UI" panose="020B0503020204020204" pitchFamily="34" charset="-122"/>
                          <a:cs typeface="Times New Roman" panose="02020603050405020304" pitchFamily="18" charset="0"/>
                        </a:rPr>
                        <a:t>（杂质控制有缺陷）</a:t>
                      </a:r>
                      <a:endParaRPr lang="zh-CN" sz="1400" b="1" kern="100" dirty="0">
                        <a:solidFill>
                          <a:srgbClr val="C00000"/>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kern="100" dirty="0">
                          <a:effectLst/>
                        </a:rPr>
                        <a:t>其余总杂质限度不超过</a:t>
                      </a:r>
                      <a:r>
                        <a:rPr lang="en-US" sz="1400" kern="100" dirty="0">
                          <a:effectLst/>
                        </a:rPr>
                        <a:t>1%</a:t>
                      </a:r>
                    </a:p>
                    <a:p>
                      <a:pPr algn="ctr">
                        <a:lnSpc>
                          <a:spcPct val="100000"/>
                        </a:lnSpc>
                      </a:pPr>
                      <a:r>
                        <a:rPr lang="zh-CN" altLang="en-US" sz="1400" kern="100" dirty="0">
                          <a:effectLst/>
                        </a:rPr>
                        <a:t>（</a:t>
                      </a:r>
                      <a:r>
                        <a:rPr lang="zh-CN" sz="1400" b="1" kern="100" dirty="0">
                          <a:solidFill>
                            <a:srgbClr val="C00000"/>
                          </a:solidFill>
                          <a:effectLst/>
                        </a:rPr>
                        <a:t>在前列腺素</a:t>
                      </a:r>
                      <a:r>
                        <a:rPr lang="en-US" sz="1400" b="1" kern="100" dirty="0">
                          <a:solidFill>
                            <a:srgbClr val="C00000"/>
                          </a:solidFill>
                          <a:effectLst/>
                        </a:rPr>
                        <a:t>A1</a:t>
                      </a:r>
                      <a:r>
                        <a:rPr lang="zh-CN" sz="1400" b="1" kern="100" dirty="0">
                          <a:solidFill>
                            <a:srgbClr val="C00000"/>
                          </a:solidFill>
                          <a:effectLst/>
                        </a:rPr>
                        <a:t>项下</a:t>
                      </a:r>
                      <a:r>
                        <a:rPr lang="zh-CN" altLang="en-US" sz="1400" b="1" kern="100" dirty="0">
                          <a:solidFill>
                            <a:srgbClr val="C00000"/>
                          </a:solidFill>
                          <a:effectLst/>
                        </a:rPr>
                        <a:t>，检测方法灵敏度不够，回收率不合格</a:t>
                      </a:r>
                      <a:r>
                        <a:rPr lang="zh-CN" altLang="en-US" sz="1400" kern="100" dirty="0">
                          <a:effectLst/>
                        </a:rPr>
                        <a:t>）</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tc>
                  <a:txBody>
                    <a:bodyPr/>
                    <a:lstStyle/>
                    <a:p>
                      <a:pPr algn="ctr">
                        <a:lnSpc>
                          <a:spcPct val="100000"/>
                        </a:lnSpc>
                      </a:pPr>
                      <a:r>
                        <a:rPr lang="zh-CN" sz="1400" b="1" kern="100" dirty="0">
                          <a:solidFill>
                            <a:srgbClr val="C00000"/>
                          </a:solidFill>
                          <a:effectLst/>
                        </a:rPr>
                        <a:t>其余总杂质限度不超过</a:t>
                      </a:r>
                      <a:r>
                        <a:rPr lang="en-US" sz="1400" b="1" kern="100" dirty="0">
                          <a:solidFill>
                            <a:srgbClr val="C00000"/>
                          </a:solidFill>
                          <a:effectLst/>
                        </a:rPr>
                        <a:t>1%</a:t>
                      </a:r>
                      <a:r>
                        <a:rPr lang="zh-CN" sz="1400" b="1" kern="100" dirty="0">
                          <a:solidFill>
                            <a:schemeClr val="tx1"/>
                          </a:solidFill>
                          <a:effectLst/>
                        </a:rPr>
                        <a:t>，</a:t>
                      </a:r>
                      <a:endParaRPr lang="en-US" altLang="zh-CN" sz="1400" b="1" kern="100" dirty="0">
                        <a:solidFill>
                          <a:schemeClr val="tx1"/>
                        </a:solidFill>
                        <a:effectLst/>
                      </a:endParaRPr>
                    </a:p>
                    <a:p>
                      <a:pPr algn="ctr">
                        <a:lnSpc>
                          <a:spcPct val="100000"/>
                        </a:lnSpc>
                      </a:pPr>
                      <a:r>
                        <a:rPr lang="zh-CN" sz="1400" b="1" kern="100" dirty="0">
                          <a:solidFill>
                            <a:schemeClr val="tx1"/>
                          </a:solidFill>
                          <a:effectLst/>
                        </a:rPr>
                        <a:t>检测方法</a:t>
                      </a:r>
                      <a:r>
                        <a:rPr lang="zh-CN" altLang="en-US" sz="1400" b="1" kern="100" dirty="0">
                          <a:solidFill>
                            <a:schemeClr val="tx1"/>
                          </a:solidFill>
                          <a:effectLst/>
                        </a:rPr>
                        <a:t>科学</a:t>
                      </a:r>
                      <a:r>
                        <a:rPr lang="zh-CN" sz="1400" b="1" kern="100" dirty="0">
                          <a:solidFill>
                            <a:schemeClr val="tx1"/>
                          </a:solidFill>
                          <a:effectLst/>
                        </a:rPr>
                        <a:t>严谨</a:t>
                      </a:r>
                      <a:endParaRPr 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tc>
                <a:extLst>
                  <a:ext uri="{0D108BD9-81ED-4DB2-BD59-A6C34878D82A}">
                    <a16:rowId xmlns="" xmlns:a16="http://schemas.microsoft.com/office/drawing/2014/main" val="3384965595"/>
                  </a:ext>
                </a:extLst>
              </a:tr>
              <a:tr h="510545">
                <a:tc vMerge="1">
                  <a:txBody>
                    <a:bodyPr/>
                    <a:lstStyle/>
                    <a:p>
                      <a:endParaRPr lang="zh-CN" altLang="en-US"/>
                    </a:p>
                  </a:txBody>
                  <a:tcPr/>
                </a:tc>
                <a:tc>
                  <a:txBody>
                    <a:bodyPr/>
                    <a:lstStyle/>
                    <a:p>
                      <a:pPr algn="ctr">
                        <a:lnSpc>
                          <a:spcPct val="100000"/>
                        </a:lnSpc>
                      </a:pPr>
                      <a:r>
                        <a:rPr lang="zh-CN" sz="1400" b="1" kern="100" dirty="0">
                          <a:solidFill>
                            <a:srgbClr val="C00000"/>
                          </a:solidFill>
                          <a:effectLst/>
                        </a:rPr>
                        <a:t>溶血磷脂酰胆碱含量不超过</a:t>
                      </a:r>
                      <a:r>
                        <a:rPr lang="en-US" sz="1400" b="1" kern="100" dirty="0">
                          <a:solidFill>
                            <a:srgbClr val="C00000"/>
                          </a:solidFill>
                          <a:effectLst/>
                        </a:rPr>
                        <a:t>5%</a:t>
                      </a:r>
                      <a:endParaRPr lang="zh-CN" sz="1400" b="1" kern="100" dirty="0">
                        <a:solidFill>
                          <a:srgbClr val="C00000"/>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lang="zh-CN" sz="1400" b="1" kern="100" dirty="0">
                          <a:solidFill>
                            <a:srgbClr val="C00000"/>
                          </a:solidFill>
                          <a:effectLst/>
                        </a:rPr>
                        <a:t>无此项控制指标</a:t>
                      </a:r>
                      <a:endParaRPr lang="en-US" altLang="zh-CN" sz="1400" b="1" kern="100" dirty="0">
                        <a:solidFill>
                          <a:srgbClr val="C00000"/>
                        </a:solidFill>
                        <a:effectLst/>
                      </a:endParaRPr>
                    </a:p>
                    <a:p>
                      <a:pPr algn="ctr">
                        <a:lnSpc>
                          <a:spcPct val="100000"/>
                        </a:lnSpc>
                      </a:pPr>
                      <a:r>
                        <a:rPr lang="zh-CN" altLang="en-US" sz="1400" b="1" kern="100" dirty="0">
                          <a:solidFill>
                            <a:srgbClr val="C00000"/>
                          </a:solidFill>
                          <a:effectLst/>
                          <a:latin typeface="Microsoft YaHei UI" panose="020B0503020204020204" pitchFamily="34" charset="-122"/>
                          <a:ea typeface="Microsoft YaHei UI" panose="020B0503020204020204" pitchFamily="34" charset="-122"/>
                          <a:cs typeface="Times New Roman" panose="02020603050405020304" pitchFamily="18" charset="0"/>
                        </a:rPr>
                        <a:t>（溶血风险不可控）</a:t>
                      </a:r>
                      <a:endParaRPr lang="zh-CN" sz="1400" b="1" kern="100" dirty="0">
                        <a:solidFill>
                          <a:srgbClr val="C00000"/>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lang="zh-CN" sz="1400" b="1" kern="100" dirty="0">
                          <a:solidFill>
                            <a:srgbClr val="C00000"/>
                          </a:solidFill>
                          <a:effectLst/>
                        </a:rPr>
                        <a:t>溶血磷脂酰胆碱含量不超过</a:t>
                      </a:r>
                      <a:r>
                        <a:rPr lang="en-US" sz="1400" b="1" kern="100" dirty="0">
                          <a:solidFill>
                            <a:srgbClr val="C00000"/>
                          </a:solidFill>
                          <a:effectLst/>
                        </a:rPr>
                        <a:t>3%</a:t>
                      </a:r>
                    </a:p>
                    <a:p>
                      <a:pPr algn="ctr">
                        <a:lnSpc>
                          <a:spcPct val="100000"/>
                        </a:lnSpc>
                      </a:pPr>
                      <a:r>
                        <a:rPr lang="zh-CN" altLang="en-US" sz="1400" b="1" kern="100" dirty="0">
                          <a:solidFill>
                            <a:schemeClr val="tx1"/>
                          </a:solidFill>
                          <a:effectLst/>
                        </a:rPr>
                        <a:t>（更好保障安全性）</a:t>
                      </a:r>
                      <a:endParaRPr 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68454362"/>
                  </a:ext>
                </a:extLst>
              </a:tr>
              <a:tr h="436212">
                <a:tc>
                  <a:txBody>
                    <a:bodyPr/>
                    <a:lstStyle/>
                    <a:p>
                      <a:pPr marL="0" algn="ctr" defTabSz="914400" rtl="0" eaLnBrk="1" latinLnBrk="0" hangingPunct="1">
                        <a:lnSpc>
                          <a:spcPct val="100000"/>
                        </a:lnSpc>
                      </a:pPr>
                      <a:r>
                        <a:rPr lang="zh-CN" altLang="en-US" sz="1400" b="1" kern="100" dirty="0">
                          <a:solidFill>
                            <a:schemeClr val="tx1"/>
                          </a:solidFill>
                          <a:effectLst/>
                          <a:latin typeface="+mn-lt"/>
                          <a:ea typeface="+mn-ea"/>
                          <a:cs typeface="+mn-cs"/>
                        </a:rPr>
                        <a:t>药物临床试验数据核查</a:t>
                      </a:r>
                    </a:p>
                  </a:txBody>
                  <a:tcPr marL="60321" marR="6032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400" kern="100" dirty="0">
                          <a:effectLst/>
                        </a:rPr>
                        <a:t>-</a:t>
                      </a:r>
                      <a:endParaRPr 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400" kern="100">
                          <a:effectLst/>
                        </a:rPr>
                        <a:t>-</a:t>
                      </a:r>
                      <a:endParaRPr lang="zh-CN" sz="140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sz="1400" b="1" kern="100" dirty="0">
                          <a:solidFill>
                            <a:schemeClr val="tx1"/>
                          </a:solidFill>
                          <a:effectLst/>
                        </a:rPr>
                        <a:t>已通过</a:t>
                      </a:r>
                      <a:r>
                        <a:rPr lang="en-US" sz="1400" b="1" kern="100" dirty="0">
                          <a:solidFill>
                            <a:schemeClr val="tx1"/>
                          </a:solidFill>
                          <a:effectLst/>
                        </a:rPr>
                        <a:t>722</a:t>
                      </a:r>
                      <a:r>
                        <a:rPr lang="zh-CN" sz="1400" b="1" kern="100" dirty="0">
                          <a:solidFill>
                            <a:schemeClr val="tx1"/>
                          </a:solidFill>
                          <a:effectLst/>
                        </a:rPr>
                        <a:t>临床核查</a:t>
                      </a:r>
                      <a:endParaRPr 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0321" marR="6032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60696409"/>
                  </a:ext>
                </a:extLst>
              </a:tr>
            </a:tbl>
          </a:graphicData>
        </a:graphic>
      </p:graphicFrame>
      <p:sp>
        <p:nvSpPr>
          <p:cNvPr id="3" name="文本框 2">
            <a:extLst>
              <a:ext uri="{FF2B5EF4-FFF2-40B4-BE49-F238E27FC236}">
                <a16:creationId xmlns="" xmlns:a16="http://schemas.microsoft.com/office/drawing/2014/main" id="{6BC9B392-3401-084D-06F7-B8B84BFC13A4}"/>
              </a:ext>
            </a:extLst>
          </p:cNvPr>
          <p:cNvSpPr txBox="1"/>
          <p:nvPr/>
        </p:nvSpPr>
        <p:spPr>
          <a:xfrm>
            <a:off x="225574" y="5618913"/>
            <a:ext cx="11412855" cy="1061381"/>
          </a:xfrm>
          <a:prstGeom prst="rect">
            <a:avLst/>
          </a:prstGeom>
          <a:solidFill>
            <a:srgbClr val="C00000"/>
          </a:solidFill>
        </p:spPr>
        <p:txBody>
          <a:bodyPr wrap="square">
            <a:spAutoFit/>
          </a:bodyPr>
          <a:lstStyle/>
          <a:p>
            <a:pPr>
              <a:lnSpc>
                <a:spcPct val="120000"/>
              </a:lnSpc>
              <a:spcAft>
                <a:spcPts val="600"/>
              </a:spcAft>
              <a:tabLst>
                <a:tab pos="90488" algn="l"/>
              </a:tabLst>
            </a:pPr>
            <a:r>
              <a:rPr lang="zh-CN" altLang="en-US" b="1" dirty="0">
                <a:solidFill>
                  <a:srgbClr val="FFFF00"/>
                </a:solidFill>
                <a:latin typeface="+mn-ea"/>
                <a:cs typeface="Times New Roman" panose="02020603050405020304" pitchFamily="18" charset="0"/>
              </a:rPr>
              <a:t>药审中心</a:t>
            </a:r>
            <a:r>
              <a:rPr lang="zh-CN" altLang="en-US" b="1" dirty="0">
                <a:solidFill>
                  <a:schemeClr val="bg1">
                    <a:lumMod val="95000"/>
                  </a:schemeClr>
                </a:solidFill>
                <a:latin typeface="+mn-ea"/>
                <a:cs typeface="Times New Roman" panose="02020603050405020304" pitchFamily="18" charset="0"/>
              </a:rPr>
              <a:t>在儿童用药相关</a:t>
            </a:r>
            <a:r>
              <a:rPr lang="zh-CN" altLang="en-US" b="1" dirty="0">
                <a:solidFill>
                  <a:srgbClr val="FFFF00"/>
                </a:solidFill>
                <a:latin typeface="+mn-ea"/>
                <a:cs typeface="Times New Roman" panose="02020603050405020304" pitchFamily="18" charset="0"/>
              </a:rPr>
              <a:t>指导原则</a:t>
            </a:r>
            <a:r>
              <a:rPr lang="zh-CN" altLang="en-US" b="1" dirty="0">
                <a:solidFill>
                  <a:schemeClr val="bg1">
                    <a:lumMod val="95000"/>
                  </a:schemeClr>
                </a:solidFill>
                <a:latin typeface="+mn-ea"/>
                <a:cs typeface="Times New Roman" panose="02020603050405020304" pitchFamily="18" charset="0"/>
              </a:rPr>
              <a:t>中明确提出儿童用药需重点关注：</a:t>
            </a:r>
            <a:r>
              <a:rPr lang="zh-CN" altLang="en-US" b="1" dirty="0">
                <a:solidFill>
                  <a:srgbClr val="FFFF00"/>
                </a:solidFill>
                <a:latin typeface="+mn-ea"/>
                <a:cs typeface="Times New Roman" panose="02020603050405020304" pitchFamily="18" charset="0"/>
              </a:rPr>
              <a:t>药品剂量准确、稳定性</a:t>
            </a:r>
            <a:r>
              <a:rPr lang="zh-CN" altLang="en-US" b="1" dirty="0">
                <a:solidFill>
                  <a:schemeClr val="bg1">
                    <a:lumMod val="95000"/>
                  </a:schemeClr>
                </a:solidFill>
                <a:latin typeface="+mn-ea"/>
                <a:cs typeface="Times New Roman" panose="02020603050405020304" pitchFamily="18" charset="0"/>
              </a:rPr>
              <a:t>等与用药安全相关信息。与以往前列地尔产品相比，本产品</a:t>
            </a:r>
            <a:r>
              <a:rPr lang="zh-CN" altLang="en-US" b="1" dirty="0">
                <a:solidFill>
                  <a:srgbClr val="FFFF00"/>
                </a:solidFill>
                <a:latin typeface="+mn-ea"/>
                <a:cs typeface="Times New Roman" panose="02020603050405020304" pitchFamily="18" charset="0"/>
              </a:rPr>
              <a:t>含量控制更准确</a:t>
            </a:r>
            <a:r>
              <a:rPr lang="zh-CN" altLang="en-US" b="1" dirty="0">
                <a:solidFill>
                  <a:schemeClr val="bg1">
                    <a:lumMod val="95000"/>
                  </a:schemeClr>
                </a:solidFill>
                <a:latin typeface="+mn-ea"/>
                <a:cs typeface="Times New Roman" panose="02020603050405020304" pitchFamily="18" charset="0"/>
              </a:rPr>
              <a:t>，</a:t>
            </a:r>
            <a:r>
              <a:rPr lang="zh-CN" altLang="en-US" b="1" dirty="0">
                <a:solidFill>
                  <a:srgbClr val="FFFF00"/>
                </a:solidFill>
                <a:latin typeface="+mn-ea"/>
                <a:cs typeface="Times New Roman" panose="02020603050405020304" pitchFamily="18" charset="0"/>
              </a:rPr>
              <a:t>杂质显著降低</a:t>
            </a:r>
            <a:r>
              <a:rPr lang="zh-CN" altLang="en-US" b="1" dirty="0">
                <a:solidFill>
                  <a:schemeClr val="bg1">
                    <a:lumMod val="95000"/>
                  </a:schemeClr>
                </a:solidFill>
                <a:latin typeface="+mn-ea"/>
                <a:cs typeface="Times New Roman" panose="02020603050405020304" pitchFamily="18" charset="0"/>
              </a:rPr>
              <a:t>，药品更稳定，质量标准控制项目</a:t>
            </a:r>
            <a:r>
              <a:rPr lang="zh-CN" altLang="en-US" b="1" dirty="0">
                <a:solidFill>
                  <a:srgbClr val="FFFF00"/>
                </a:solidFill>
                <a:latin typeface="+mn-ea"/>
                <a:cs typeface="Times New Roman" panose="02020603050405020304" pitchFamily="18" charset="0"/>
              </a:rPr>
              <a:t>更全面</a:t>
            </a:r>
            <a:r>
              <a:rPr lang="zh-CN" altLang="en-US" b="1" dirty="0">
                <a:solidFill>
                  <a:schemeClr val="bg1">
                    <a:lumMod val="95000"/>
                  </a:schemeClr>
                </a:solidFill>
                <a:latin typeface="+mn-ea"/>
                <a:cs typeface="Times New Roman" panose="02020603050405020304" pitchFamily="18" charset="0"/>
              </a:rPr>
              <a:t>，</a:t>
            </a:r>
            <a:r>
              <a:rPr lang="zh-CN" altLang="en-US" b="1" dirty="0">
                <a:solidFill>
                  <a:srgbClr val="FFFF00"/>
                </a:solidFill>
                <a:latin typeface="+mn-ea"/>
                <a:cs typeface="Times New Roman" panose="02020603050405020304" pitchFamily="18" charset="0"/>
              </a:rPr>
              <a:t>更适用于儿童用药</a:t>
            </a:r>
            <a:r>
              <a:rPr lang="zh-CN" altLang="en-US" b="1" dirty="0">
                <a:solidFill>
                  <a:schemeClr val="bg1">
                    <a:lumMod val="95000"/>
                  </a:schemeClr>
                </a:solidFill>
                <a:latin typeface="+mn-ea"/>
                <a:cs typeface="Times New Roman" panose="02020603050405020304" pitchFamily="18" charset="0"/>
              </a:rPr>
              <a:t>。</a:t>
            </a:r>
            <a:endParaRPr lang="en-US" altLang="zh-CN" b="1" dirty="0">
              <a:solidFill>
                <a:schemeClr val="bg1">
                  <a:lumMod val="95000"/>
                </a:schemeClr>
              </a:solidFill>
              <a:latin typeface="+mn-ea"/>
              <a:cs typeface="Times New Roman" panose="02020603050405020304" pitchFamily="18" charset="0"/>
            </a:endParaRPr>
          </a:p>
        </p:txBody>
      </p:sp>
    </p:spTree>
    <p:extLst>
      <p:ext uri="{BB962C8B-B14F-4D97-AF65-F5344CB8AC3E}">
        <p14:creationId xmlns="" xmlns:p14="http://schemas.microsoft.com/office/powerpoint/2010/main" val="249566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2DA858B-C67F-EC1D-DC56-3FA8E731A38D}"/>
              </a:ext>
            </a:extLst>
          </p:cNvPr>
          <p:cNvSpPr>
            <a:spLocks noGrp="1"/>
          </p:cNvSpPr>
          <p:nvPr>
            <p:ph type="title"/>
          </p:nvPr>
        </p:nvSpPr>
        <p:spPr>
          <a:xfrm>
            <a:off x="2660752" y="186998"/>
            <a:ext cx="9168376" cy="466421"/>
          </a:xfrm>
        </p:spPr>
        <p:txBody>
          <a:bodyPr/>
          <a:lstStyle/>
          <a:p>
            <a:r>
              <a:rPr lang="zh-CN" altLang="en-US" sz="2200" dirty="0"/>
              <a:t>儿童动脉导管依赖性先心病是罕发疾病，疾病负担重，前列地尔是治疗必备药品</a:t>
            </a:r>
          </a:p>
        </p:txBody>
      </p:sp>
      <p:sp>
        <p:nvSpPr>
          <p:cNvPr id="10" name="矩形 9">
            <a:extLst>
              <a:ext uri="{FF2B5EF4-FFF2-40B4-BE49-F238E27FC236}">
                <a16:creationId xmlns="" xmlns:a16="http://schemas.microsoft.com/office/drawing/2014/main" id="{59E4FF82-5B12-8146-CEAF-FAD9D15B4BDC}"/>
              </a:ext>
            </a:extLst>
          </p:cNvPr>
          <p:cNvSpPr/>
          <p:nvPr/>
        </p:nvSpPr>
        <p:spPr>
          <a:xfrm>
            <a:off x="2338463" y="739006"/>
            <a:ext cx="9466288" cy="1728524"/>
          </a:xfrm>
          <a:prstGeom prst="rect">
            <a:avLst/>
          </a:prstGeom>
          <a:ln>
            <a:solidFill>
              <a:schemeClr val="accent1">
                <a:lumMod val="40000"/>
                <a:lumOff val="60000"/>
              </a:schemeClr>
            </a:solidFill>
          </a:ln>
        </p:spPr>
        <p:txBody>
          <a:bodyPr wrap="square">
            <a:noAutofit/>
          </a:bodyPr>
          <a:lstStyle/>
          <a:p>
            <a:pPr marL="555625" indent="-285750">
              <a:lnSpc>
                <a:spcPct val="150000"/>
              </a:lnSpc>
              <a:buFont typeface="Wingdings" panose="05000000000000000000" pitchFamily="2" charset="2"/>
              <a:buChar char="Ø"/>
            </a:pPr>
            <a:r>
              <a:rPr lang="zh-CN" altLang="en-US" sz="1500" b="1" cap="all" dirty="0">
                <a:latin typeface="Microsoft YaHei UI" panose="020B0503020204020204" pitchFamily="34" charset="-122"/>
                <a:ea typeface="Microsoft YaHei UI" panose="020B0503020204020204" pitchFamily="34" charset="-122"/>
              </a:rPr>
              <a:t>先天性心脏病</a:t>
            </a:r>
            <a:r>
              <a:rPr lang="en-US" altLang="zh-CN" sz="1500" b="1" cap="all" dirty="0">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是新生儿最常见的出生缺陷，发病率约占新生儿的</a:t>
            </a:r>
            <a:r>
              <a:rPr lang="en-US" altLang="zh-CN" sz="1500" cap="all" dirty="0">
                <a:latin typeface="Microsoft YaHei UI" panose="020B0503020204020204" pitchFamily="34" charset="-122"/>
                <a:ea typeface="Microsoft YaHei UI" panose="020B0503020204020204" pitchFamily="34" charset="-122"/>
              </a:rPr>
              <a:t>1.27%</a:t>
            </a:r>
            <a:r>
              <a:rPr lang="zh-CN" altLang="en-US" sz="1500" cap="all" dirty="0">
                <a:latin typeface="Microsoft YaHei UI" panose="020B0503020204020204" pitchFamily="34" charset="-122"/>
                <a:ea typeface="Microsoft YaHei UI" panose="020B0503020204020204" pitchFamily="34" charset="-122"/>
              </a:rPr>
              <a:t>；</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b="1" cap="all" dirty="0">
                <a:solidFill>
                  <a:schemeClr val="accent6"/>
                </a:solidFill>
                <a:latin typeface="Microsoft YaHei UI" panose="020B0503020204020204" pitchFamily="34" charset="-122"/>
                <a:ea typeface="Microsoft YaHei UI" panose="020B0503020204020204" pitchFamily="34" charset="-122"/>
              </a:rPr>
              <a:t>动脉导管依赖性</a:t>
            </a:r>
            <a:r>
              <a:rPr lang="en-US" altLang="zh-CN" sz="1500" b="1" cap="all" dirty="0">
                <a:solidFill>
                  <a:schemeClr val="accent6"/>
                </a:solidFill>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是新生儿因难以承受由胎儿循环至生后循环的转变，往往具有严重的体循环或肺循环系统受累，生存必须依赖动脉导管开放的</a:t>
            </a:r>
            <a:r>
              <a:rPr lang="en-US" altLang="zh-CN" sz="1500" cap="all" dirty="0">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的统称；</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导管依赖性先心病约占</a:t>
            </a:r>
            <a:r>
              <a:rPr lang="en-US" altLang="zh-CN" sz="1500" cap="all" dirty="0">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的</a:t>
            </a:r>
            <a:r>
              <a:rPr lang="en-US" altLang="zh-CN" sz="1500" b="1" cap="all" dirty="0">
                <a:latin typeface="Microsoft YaHei UI" panose="020B0503020204020204" pitchFamily="34" charset="-122"/>
                <a:ea typeface="Microsoft YaHei UI" panose="020B0503020204020204" pitchFamily="34" charset="-122"/>
              </a:rPr>
              <a:t>30%</a:t>
            </a:r>
            <a:r>
              <a:rPr lang="zh-CN" altLang="en-US" sz="1500" cap="all" dirty="0">
                <a:latin typeface="Microsoft YaHei UI" panose="020B0503020204020204" pitchFamily="34" charset="-122"/>
                <a:ea typeface="Microsoft YaHei UI" panose="020B0503020204020204" pitchFamily="34" charset="-122"/>
              </a:rPr>
              <a:t>，我国年均发病患儿约</a:t>
            </a:r>
            <a:r>
              <a:rPr lang="en-US" altLang="zh-CN" sz="1500" b="1" cap="all" dirty="0">
                <a:latin typeface="Microsoft YaHei UI" panose="020B0503020204020204" pitchFamily="34" charset="-122"/>
                <a:ea typeface="Microsoft YaHei UI" panose="020B0503020204020204" pitchFamily="34" charset="-122"/>
              </a:rPr>
              <a:t>7</a:t>
            </a:r>
            <a:r>
              <a:rPr lang="zh-CN" altLang="en-US" sz="1500" b="1" cap="all" dirty="0">
                <a:latin typeface="Microsoft YaHei UI" panose="020B0503020204020204" pitchFamily="34" charset="-122"/>
                <a:ea typeface="Microsoft YaHei UI" panose="020B0503020204020204" pitchFamily="34" charset="-122"/>
              </a:rPr>
              <a:t>万</a:t>
            </a:r>
            <a:r>
              <a:rPr lang="zh-CN" altLang="en-US" sz="1500" cap="all" dirty="0">
                <a:latin typeface="Microsoft YaHei UI" panose="020B0503020204020204" pitchFamily="34" charset="-122"/>
                <a:ea typeface="Microsoft YaHei UI" panose="020B0503020204020204" pitchFamily="34" charset="-122"/>
              </a:rPr>
              <a:t>人，</a:t>
            </a:r>
            <a:r>
              <a:rPr lang="zh-CN" altLang="en-US" sz="1500" dirty="0"/>
              <a:t>属于</a:t>
            </a:r>
            <a:r>
              <a:rPr lang="zh-CN" altLang="en-US" sz="1500" b="1" dirty="0"/>
              <a:t>复杂罕见</a:t>
            </a:r>
            <a:r>
              <a:rPr lang="en-US" altLang="zh-CN" sz="1500" b="1" dirty="0"/>
              <a:t>CHD</a:t>
            </a:r>
            <a:r>
              <a:rPr lang="zh-CN" altLang="en-US" sz="1500" dirty="0"/>
              <a:t>，是威胁新生儿存活的最大因素。</a:t>
            </a:r>
            <a:endParaRPr lang="en-US" altLang="zh-CN" sz="1500" cap="all" dirty="0">
              <a:latin typeface="Microsoft YaHei UI" panose="020B0503020204020204" pitchFamily="34" charset="-122"/>
              <a:ea typeface="Microsoft YaHei UI" panose="020B0503020204020204" pitchFamily="34" charset="-122"/>
            </a:endParaRPr>
          </a:p>
        </p:txBody>
      </p:sp>
      <p:sp>
        <p:nvSpPr>
          <p:cNvPr id="11" name="右箭头 13">
            <a:extLst>
              <a:ext uri="{FF2B5EF4-FFF2-40B4-BE49-F238E27FC236}">
                <a16:creationId xmlns="" xmlns:a16="http://schemas.microsoft.com/office/drawing/2014/main" id="{2D0241FF-1489-C4D5-1613-B591FDF29E26}"/>
              </a:ext>
            </a:extLst>
          </p:cNvPr>
          <p:cNvSpPr/>
          <p:nvPr/>
        </p:nvSpPr>
        <p:spPr>
          <a:xfrm>
            <a:off x="733534" y="728784"/>
            <a:ext cx="1927218" cy="1728524"/>
          </a:xfrm>
          <a:prstGeom prst="rightArrow">
            <a:avLst>
              <a:gd name="adj1" fmla="val 100000"/>
              <a:gd name="adj2" fmla="val 15808"/>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b="1" dirty="0">
                <a:cs typeface="+mn-ea"/>
              </a:rPr>
              <a:t>动脉导管依赖性先心病是罕发疾病，是</a:t>
            </a:r>
            <a:r>
              <a:rPr lang="zh-CN" altLang="en-US" b="1" dirty="0">
                <a:solidFill>
                  <a:srgbClr val="FFFF00"/>
                </a:solidFill>
                <a:cs typeface="+mn-ea"/>
              </a:rPr>
              <a:t>致死率最高</a:t>
            </a:r>
            <a:r>
              <a:rPr lang="zh-CN" altLang="en-US" b="1" dirty="0">
                <a:cs typeface="+mn-ea"/>
              </a:rPr>
              <a:t>的</a:t>
            </a:r>
            <a:r>
              <a:rPr lang="en-US" altLang="zh-CN" b="1" dirty="0">
                <a:cs typeface="+mn-ea"/>
              </a:rPr>
              <a:t>CHD</a:t>
            </a:r>
            <a:endParaRPr lang="zh-CN" altLang="en-US" b="1" dirty="0">
              <a:cs typeface="+mn-ea"/>
            </a:endParaRPr>
          </a:p>
        </p:txBody>
      </p:sp>
      <p:sp>
        <p:nvSpPr>
          <p:cNvPr id="14" name="文本框 9">
            <a:extLst>
              <a:ext uri="{FF2B5EF4-FFF2-40B4-BE49-F238E27FC236}">
                <a16:creationId xmlns="" xmlns:a16="http://schemas.microsoft.com/office/drawing/2014/main" id="{E8C7FECE-A3CA-5AF4-2D10-F21751A08E25}"/>
              </a:ext>
            </a:extLst>
          </p:cNvPr>
          <p:cNvSpPr txBox="1"/>
          <p:nvPr/>
        </p:nvSpPr>
        <p:spPr>
          <a:xfrm>
            <a:off x="225574" y="135401"/>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chemeClr val="bg1"/>
                </a:solidFill>
                <a:cs typeface="+mn-ea"/>
                <a:sym typeface="+mn-lt"/>
              </a:rPr>
              <a:t>一、基本信息</a:t>
            </a:r>
          </a:p>
        </p:txBody>
      </p:sp>
      <p:sp>
        <p:nvSpPr>
          <p:cNvPr id="9" name="右箭头 13">
            <a:extLst>
              <a:ext uri="{FF2B5EF4-FFF2-40B4-BE49-F238E27FC236}">
                <a16:creationId xmlns="" xmlns:a16="http://schemas.microsoft.com/office/drawing/2014/main" id="{7EC13D96-285E-D4C7-5115-0B177D46FB42}"/>
              </a:ext>
            </a:extLst>
          </p:cNvPr>
          <p:cNvSpPr/>
          <p:nvPr/>
        </p:nvSpPr>
        <p:spPr>
          <a:xfrm>
            <a:off x="305333" y="728784"/>
            <a:ext cx="428201" cy="1728524"/>
          </a:xfrm>
          <a:prstGeom prst="rightArrow">
            <a:avLst>
              <a:gd name="adj1" fmla="val 100000"/>
              <a:gd name="adj2" fmla="val 0"/>
            </a:avLst>
          </a:prstGeom>
          <a:solidFill>
            <a:schemeClr val="bg1"/>
          </a:solidFill>
          <a:ln>
            <a:solidFill>
              <a:schemeClr val="accent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sz="1600" b="1" dirty="0">
                <a:solidFill>
                  <a:schemeClr val="accent2"/>
                </a:solidFill>
                <a:cs typeface="+mn-ea"/>
              </a:rPr>
              <a:t>疾病基本情况</a:t>
            </a:r>
          </a:p>
        </p:txBody>
      </p:sp>
      <p:sp>
        <p:nvSpPr>
          <p:cNvPr id="15" name="矩形 14">
            <a:extLst>
              <a:ext uri="{FF2B5EF4-FFF2-40B4-BE49-F238E27FC236}">
                <a16:creationId xmlns="" xmlns:a16="http://schemas.microsoft.com/office/drawing/2014/main" id="{0059628E-C7BB-C0C8-B010-C6CEF2550619}"/>
              </a:ext>
            </a:extLst>
          </p:cNvPr>
          <p:cNvSpPr/>
          <p:nvPr/>
        </p:nvSpPr>
        <p:spPr>
          <a:xfrm>
            <a:off x="2338463" y="2680405"/>
            <a:ext cx="9466288" cy="1590996"/>
          </a:xfrm>
          <a:prstGeom prst="rect">
            <a:avLst/>
          </a:prstGeom>
          <a:ln>
            <a:solidFill>
              <a:schemeClr val="accent1">
                <a:lumMod val="40000"/>
                <a:lumOff val="60000"/>
              </a:schemeClr>
            </a:solidFill>
          </a:ln>
        </p:spPr>
        <p:txBody>
          <a:bodyPr wrap="square" anchor="ctr" anchorCtr="0">
            <a:noAutofit/>
          </a:bodyPr>
          <a:lstStyle/>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动脉导管依赖性先心病的新生儿出生后可无明显症状，出生后数小时或数日出现动脉导管收缩，伴随发绀等症状；</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如不予干预，</a:t>
            </a:r>
            <a:r>
              <a:rPr lang="en-US" altLang="zh-CN" sz="1500" b="1" cap="all" dirty="0">
                <a:latin typeface="Microsoft YaHei UI" panose="020B0503020204020204" pitchFamily="34" charset="-122"/>
                <a:ea typeface="Microsoft YaHei UI" panose="020B0503020204020204" pitchFamily="34" charset="-122"/>
              </a:rPr>
              <a:t>1</a:t>
            </a:r>
            <a:r>
              <a:rPr lang="zh-CN" altLang="en-US" sz="1500" b="1" cap="all" dirty="0">
                <a:latin typeface="Microsoft YaHei UI" panose="020B0503020204020204" pitchFamily="34" charset="-122"/>
                <a:ea typeface="Microsoft YaHei UI" panose="020B0503020204020204" pitchFamily="34" charset="-122"/>
              </a:rPr>
              <a:t>个月的病死率为</a:t>
            </a:r>
            <a:r>
              <a:rPr lang="en-US" altLang="zh-CN" sz="1500" b="1" cap="all" dirty="0">
                <a:latin typeface="Microsoft YaHei UI" panose="020B0503020204020204" pitchFamily="34" charset="-122"/>
                <a:ea typeface="Microsoft YaHei UI" panose="020B0503020204020204" pitchFamily="34" charset="-122"/>
              </a:rPr>
              <a:t>50</a:t>
            </a:r>
            <a:r>
              <a:rPr lang="zh-CN" altLang="en-US" sz="1500" b="1" cap="all" dirty="0">
                <a:latin typeface="Microsoft YaHei UI" panose="020B0503020204020204" pitchFamily="34" charset="-122"/>
                <a:ea typeface="Microsoft YaHei UI" panose="020B0503020204020204" pitchFamily="34" charset="-122"/>
              </a:rPr>
              <a:t>％，而手术治疗的病死率仅</a:t>
            </a:r>
            <a:r>
              <a:rPr lang="en-US" altLang="zh-CN" sz="1500" b="1" cap="all" dirty="0">
                <a:latin typeface="Microsoft YaHei UI" panose="020B0503020204020204" pitchFamily="34" charset="-122"/>
                <a:ea typeface="Microsoft YaHei UI" panose="020B0503020204020204" pitchFamily="34" charset="-122"/>
              </a:rPr>
              <a:t>4</a:t>
            </a:r>
            <a:r>
              <a:rPr lang="zh-CN" altLang="en-US" sz="1500" b="1" cap="all" dirty="0">
                <a:latin typeface="Microsoft YaHei UI" panose="020B0503020204020204" pitchFamily="34" charset="-122"/>
                <a:ea typeface="Microsoft YaHei UI" panose="020B0503020204020204" pitchFamily="34" charset="-122"/>
              </a:rPr>
              <a:t>％，</a:t>
            </a:r>
            <a:r>
              <a:rPr lang="zh-CN" altLang="en-US" sz="1500" cap="all" dirty="0">
                <a:latin typeface="Microsoft YaHei UI" panose="020B0503020204020204" pitchFamily="34" charset="-122"/>
                <a:ea typeface="Microsoft YaHei UI" panose="020B0503020204020204" pitchFamily="34" charset="-122"/>
              </a:rPr>
              <a:t>因此临床建议</a:t>
            </a:r>
            <a:r>
              <a:rPr lang="zh-CN" altLang="en-US" sz="1500" b="1" cap="all" dirty="0">
                <a:latin typeface="Microsoft YaHei UI" panose="020B0503020204020204" pitchFamily="34" charset="-122"/>
                <a:ea typeface="Microsoft YaHei UI" panose="020B0503020204020204" pitchFamily="34" charset="-122"/>
              </a:rPr>
              <a:t>应立即手术矫正； </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在完全确诊及正式手术前，</a:t>
            </a:r>
            <a:r>
              <a:rPr lang="zh-CN" altLang="en-US" sz="1500" b="1" cap="all" dirty="0">
                <a:latin typeface="Microsoft YaHei UI" panose="020B0503020204020204" pitchFamily="34" charset="-122"/>
                <a:ea typeface="Microsoft YaHei UI" panose="020B0503020204020204" pitchFamily="34" charset="-122"/>
              </a:rPr>
              <a:t>国内外所有指南均推荐患儿应注射前列地尔以保证动脉导管开放</a:t>
            </a:r>
            <a:r>
              <a:rPr lang="zh-CN" altLang="en-US" sz="1500" cap="all" dirty="0">
                <a:latin typeface="Microsoft YaHei UI" panose="020B0503020204020204" pitchFamily="34" charset="-122"/>
                <a:ea typeface="Microsoft YaHei UI" panose="020B0503020204020204" pitchFamily="34" charset="-122"/>
              </a:rPr>
              <a:t>，等待时机手术治疗，</a:t>
            </a:r>
            <a:r>
              <a:rPr lang="zh-CN" altLang="en-US" sz="1500" b="1" cap="all" dirty="0">
                <a:solidFill>
                  <a:srgbClr val="C00000"/>
                </a:solidFill>
                <a:latin typeface="Microsoft YaHei UI" panose="020B0503020204020204" pitchFamily="34" charset="-122"/>
                <a:ea typeface="Microsoft YaHei UI" panose="020B0503020204020204" pitchFamily="34" charset="-122"/>
              </a:rPr>
              <a:t>前列地尔是唯一获批该适应症的药物</a:t>
            </a:r>
            <a:r>
              <a:rPr lang="zh-CN" altLang="en-US" sz="1500" cap="all" dirty="0">
                <a:latin typeface="Microsoft YaHei UI" panose="020B0503020204020204" pitchFamily="34" charset="-122"/>
                <a:ea typeface="Microsoft YaHei UI" panose="020B0503020204020204" pitchFamily="34" charset="-122"/>
              </a:rPr>
              <a:t>。</a:t>
            </a:r>
            <a:endParaRPr lang="en-US" altLang="zh-CN" sz="1500" cap="all" dirty="0">
              <a:latin typeface="Microsoft YaHei UI" panose="020B0503020204020204" pitchFamily="34" charset="-122"/>
              <a:ea typeface="Microsoft YaHei UI" panose="020B0503020204020204" pitchFamily="34" charset="-122"/>
            </a:endParaRPr>
          </a:p>
        </p:txBody>
      </p:sp>
      <p:sp>
        <p:nvSpPr>
          <p:cNvPr id="16" name="右箭头 13">
            <a:extLst>
              <a:ext uri="{FF2B5EF4-FFF2-40B4-BE49-F238E27FC236}">
                <a16:creationId xmlns="" xmlns:a16="http://schemas.microsoft.com/office/drawing/2014/main" id="{A1F3D297-FDC6-BDCE-B357-A4AE405D9800}"/>
              </a:ext>
            </a:extLst>
          </p:cNvPr>
          <p:cNvSpPr/>
          <p:nvPr/>
        </p:nvSpPr>
        <p:spPr>
          <a:xfrm>
            <a:off x="733534" y="2670183"/>
            <a:ext cx="1927218" cy="1611440"/>
          </a:xfrm>
          <a:prstGeom prst="rightArrow">
            <a:avLst>
              <a:gd name="adj1" fmla="val 100000"/>
              <a:gd name="adj2" fmla="val 15808"/>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b="1" dirty="0">
                <a:cs typeface="+mn-ea"/>
              </a:rPr>
              <a:t>临床建议立即手术，在</a:t>
            </a:r>
            <a:r>
              <a:rPr lang="zh-CN" altLang="en-US" b="1" dirty="0">
                <a:solidFill>
                  <a:srgbClr val="FFFF00"/>
                </a:solidFill>
                <a:cs typeface="+mn-ea"/>
              </a:rPr>
              <a:t>手术前</a:t>
            </a:r>
            <a:r>
              <a:rPr lang="zh-CN" altLang="en-US" b="1" dirty="0">
                <a:cs typeface="+mn-ea"/>
              </a:rPr>
              <a:t>需注射前列地尔保持动脉导管开放</a:t>
            </a:r>
          </a:p>
        </p:txBody>
      </p:sp>
      <p:sp>
        <p:nvSpPr>
          <p:cNvPr id="17" name="右箭头 13">
            <a:extLst>
              <a:ext uri="{FF2B5EF4-FFF2-40B4-BE49-F238E27FC236}">
                <a16:creationId xmlns="" xmlns:a16="http://schemas.microsoft.com/office/drawing/2014/main" id="{57E036F6-F2CC-342B-DA2E-54D7B969C7A6}"/>
              </a:ext>
            </a:extLst>
          </p:cNvPr>
          <p:cNvSpPr/>
          <p:nvPr/>
        </p:nvSpPr>
        <p:spPr>
          <a:xfrm>
            <a:off x="305333" y="2670183"/>
            <a:ext cx="428201" cy="1601218"/>
          </a:xfrm>
          <a:prstGeom prst="rightArrow">
            <a:avLst>
              <a:gd name="adj1" fmla="val 100000"/>
              <a:gd name="adj2" fmla="val 0"/>
            </a:avLst>
          </a:prstGeom>
          <a:solidFill>
            <a:schemeClr val="bg1"/>
          </a:solidFill>
          <a:ln>
            <a:solidFill>
              <a:schemeClr val="accent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sz="1600" b="1" dirty="0">
                <a:solidFill>
                  <a:schemeClr val="accent2"/>
                </a:solidFill>
                <a:cs typeface="+mn-ea"/>
              </a:rPr>
              <a:t>治疗情况</a:t>
            </a:r>
          </a:p>
        </p:txBody>
      </p:sp>
      <p:sp>
        <p:nvSpPr>
          <p:cNvPr id="18" name="矩形 17">
            <a:extLst>
              <a:ext uri="{FF2B5EF4-FFF2-40B4-BE49-F238E27FC236}">
                <a16:creationId xmlns="" xmlns:a16="http://schemas.microsoft.com/office/drawing/2014/main" id="{DAFBE1BD-189D-0DB3-D249-FE986868E8AB}"/>
              </a:ext>
            </a:extLst>
          </p:cNvPr>
          <p:cNvSpPr/>
          <p:nvPr/>
        </p:nvSpPr>
        <p:spPr>
          <a:xfrm>
            <a:off x="2338463" y="4489047"/>
            <a:ext cx="9466288" cy="1601218"/>
          </a:xfrm>
          <a:prstGeom prst="rect">
            <a:avLst/>
          </a:prstGeom>
          <a:ln>
            <a:solidFill>
              <a:schemeClr val="accent1">
                <a:lumMod val="40000"/>
                <a:lumOff val="60000"/>
              </a:schemeClr>
            </a:solidFill>
          </a:ln>
        </p:spPr>
        <p:txBody>
          <a:bodyPr wrap="square" anchor="ctr" anchorCtr="0">
            <a:noAutofit/>
          </a:bodyPr>
          <a:lstStyle/>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近年随着国内医疗水平提升及产检普及，动脉导管依赖性先心病发病率有所降低，但</a:t>
            </a:r>
            <a:r>
              <a:rPr lang="zh-CN" altLang="en-US" sz="1500" b="1" cap="all" dirty="0">
                <a:latin typeface="Microsoft YaHei UI" panose="020B0503020204020204" pitchFamily="34" charset="-122"/>
                <a:ea typeface="Microsoft YaHei UI" panose="020B0503020204020204" pitchFamily="34" charset="-122"/>
              </a:rPr>
              <a:t>部分农村及少数民族偏远地区发病率仍然偏高，</a:t>
            </a:r>
            <a:r>
              <a:rPr lang="zh-CN" altLang="en-US" sz="1500" cap="all" dirty="0">
                <a:latin typeface="Microsoft YaHei UI" panose="020B0503020204020204" pitchFamily="34" charset="-122"/>
                <a:ea typeface="Microsoft YaHei UI" panose="020B0503020204020204" pitchFamily="34" charset="-122"/>
              </a:rPr>
              <a:t>且动脉导管依赖性先心病医保药物保障缺失；</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前列地尔是治疗动脉导管依赖性先心病的</a:t>
            </a:r>
            <a:r>
              <a:rPr lang="zh-CN" altLang="en-US" sz="1500" b="1" cap="all" dirty="0">
                <a:latin typeface="Microsoft YaHei UI" panose="020B0503020204020204" pitchFamily="34" charset="-122"/>
                <a:ea typeface="Microsoft YaHei UI" panose="020B0503020204020204" pitchFamily="34" charset="-122"/>
              </a:rPr>
              <a:t>必备药物</a:t>
            </a:r>
            <a:r>
              <a:rPr lang="zh-CN" altLang="en-US" sz="1500" cap="all" dirty="0">
                <a:latin typeface="Microsoft YaHei UI" panose="020B0503020204020204" pitchFamily="34" charset="-122"/>
                <a:ea typeface="Microsoft YaHei UI" panose="020B0503020204020204" pitchFamily="34" charset="-122"/>
              </a:rPr>
              <a:t>，为我国每年</a:t>
            </a:r>
            <a:r>
              <a:rPr lang="en-US" altLang="zh-CN" sz="1500" cap="all" dirty="0">
                <a:latin typeface="Microsoft YaHei UI" panose="020B0503020204020204" pitchFamily="34" charset="-122"/>
                <a:ea typeface="Microsoft YaHei UI" panose="020B0503020204020204" pitchFamily="34" charset="-122"/>
              </a:rPr>
              <a:t>7</a:t>
            </a:r>
            <a:r>
              <a:rPr lang="zh-CN" altLang="en-US" sz="1500" cap="all" dirty="0">
                <a:latin typeface="Microsoft YaHei UI" panose="020B0503020204020204" pitchFamily="34" charset="-122"/>
                <a:ea typeface="Microsoft YaHei UI" panose="020B0503020204020204" pitchFamily="34" charset="-122"/>
              </a:rPr>
              <a:t>万动脉导管依赖性</a:t>
            </a:r>
            <a:r>
              <a:rPr lang="en-US" altLang="zh-CN" sz="1500" cap="all" dirty="0">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患儿带来更安全的治疗保障，亟需将注射用前列地尔乳剂纳入医保范围。</a:t>
            </a:r>
            <a:endParaRPr lang="en-US" altLang="zh-CN" sz="1500" cap="all" dirty="0">
              <a:latin typeface="Microsoft YaHei UI" panose="020B0503020204020204" pitchFamily="34" charset="-122"/>
              <a:ea typeface="Microsoft YaHei UI" panose="020B0503020204020204" pitchFamily="34" charset="-122"/>
            </a:endParaRPr>
          </a:p>
        </p:txBody>
      </p:sp>
      <p:sp>
        <p:nvSpPr>
          <p:cNvPr id="19" name="右箭头 13">
            <a:extLst>
              <a:ext uri="{FF2B5EF4-FFF2-40B4-BE49-F238E27FC236}">
                <a16:creationId xmlns="" xmlns:a16="http://schemas.microsoft.com/office/drawing/2014/main" id="{BAFF7094-AF45-5D84-914E-3598206162F6}"/>
              </a:ext>
            </a:extLst>
          </p:cNvPr>
          <p:cNvSpPr/>
          <p:nvPr/>
        </p:nvSpPr>
        <p:spPr>
          <a:xfrm>
            <a:off x="733534" y="4478825"/>
            <a:ext cx="1927218" cy="1611440"/>
          </a:xfrm>
          <a:prstGeom prst="rightArrow">
            <a:avLst>
              <a:gd name="adj1" fmla="val 100000"/>
              <a:gd name="adj2" fmla="val 15808"/>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b="1" dirty="0">
                <a:cs typeface="+mn-ea"/>
              </a:rPr>
              <a:t>前列地尔是治疗</a:t>
            </a:r>
            <a:r>
              <a:rPr lang="zh-CN" altLang="en-US" b="1" dirty="0">
                <a:solidFill>
                  <a:srgbClr val="FFFF00"/>
                </a:solidFill>
                <a:cs typeface="+mn-ea"/>
              </a:rPr>
              <a:t>必备药物</a:t>
            </a:r>
            <a:r>
              <a:rPr lang="zh-CN" altLang="en-US" b="1" dirty="0">
                <a:cs typeface="+mn-ea"/>
              </a:rPr>
              <a:t>，</a:t>
            </a:r>
            <a:r>
              <a:rPr lang="zh-CN" altLang="en-US" b="1" dirty="0">
                <a:solidFill>
                  <a:schemeClr val="bg1"/>
                </a:solidFill>
                <a:cs typeface="+mn-ea"/>
              </a:rPr>
              <a:t>为手术患儿提供更安全的治疗保障</a:t>
            </a:r>
            <a:endParaRPr lang="zh-CN" altLang="en-US" b="1" strike="sngStrike" dirty="0">
              <a:solidFill>
                <a:schemeClr val="bg1"/>
              </a:solidFill>
              <a:cs typeface="+mn-ea"/>
            </a:endParaRPr>
          </a:p>
        </p:txBody>
      </p:sp>
      <p:sp>
        <p:nvSpPr>
          <p:cNvPr id="20" name="右箭头 13">
            <a:extLst>
              <a:ext uri="{FF2B5EF4-FFF2-40B4-BE49-F238E27FC236}">
                <a16:creationId xmlns="" xmlns:a16="http://schemas.microsoft.com/office/drawing/2014/main" id="{0A3D2694-B2CA-C7AF-027D-3C527E9822FD}"/>
              </a:ext>
            </a:extLst>
          </p:cNvPr>
          <p:cNvSpPr/>
          <p:nvPr/>
        </p:nvSpPr>
        <p:spPr>
          <a:xfrm>
            <a:off x="305333" y="4478825"/>
            <a:ext cx="428201" cy="1601218"/>
          </a:xfrm>
          <a:prstGeom prst="rightArrow">
            <a:avLst>
              <a:gd name="adj1" fmla="val 100000"/>
              <a:gd name="adj2" fmla="val 0"/>
            </a:avLst>
          </a:prstGeom>
          <a:solidFill>
            <a:schemeClr val="bg1"/>
          </a:solidFill>
          <a:ln>
            <a:solidFill>
              <a:schemeClr val="accent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sz="1600" b="1" dirty="0">
                <a:solidFill>
                  <a:schemeClr val="accent2"/>
                </a:solidFill>
                <a:cs typeface="+mn-ea"/>
              </a:rPr>
              <a:t>现行保障情况</a:t>
            </a:r>
          </a:p>
        </p:txBody>
      </p:sp>
    </p:spTree>
    <p:extLst>
      <p:ext uri="{BB962C8B-B14F-4D97-AF65-F5344CB8AC3E}">
        <p14:creationId xmlns="" xmlns:p14="http://schemas.microsoft.com/office/powerpoint/2010/main" val="87563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7">
            <a:extLst>
              <a:ext uri="{FF2B5EF4-FFF2-40B4-BE49-F238E27FC236}">
                <a16:creationId xmlns="" xmlns:a16="http://schemas.microsoft.com/office/drawing/2014/main" id="{D72CC4A0-067D-6FB7-A449-F1A627320AAD}"/>
              </a:ext>
            </a:extLst>
          </p:cNvPr>
          <p:cNvSpPr/>
          <p:nvPr/>
        </p:nvSpPr>
        <p:spPr>
          <a:xfrm>
            <a:off x="8647419" y="1828847"/>
            <a:ext cx="2268602" cy="509440"/>
          </a:xfrm>
          <a:prstGeom prst="rightArrow">
            <a:avLst>
              <a:gd name="adj1" fmla="val 100000"/>
              <a:gd name="adj2" fmla="val 50000"/>
            </a:avLst>
          </a:prstGeom>
          <a:solidFill>
            <a:schemeClr val="accent4">
              <a:lumMod val="20000"/>
              <a:lumOff val="80000"/>
            </a:schemeClr>
          </a:solidFill>
          <a:ln>
            <a:solidFill>
              <a:schemeClr val="accent1"/>
            </a:solidFill>
          </a:ln>
        </p:spPr>
        <p:txBody>
          <a:bodyPr wrap="square" lIns="68556" tIns="34279" rIns="68556" bIns="34279" anchor="ctr" anchorCtr="0">
            <a:noAutofit/>
          </a:bodyPr>
          <a:lstStyle/>
          <a:p>
            <a:pPr algn="ctr"/>
            <a:r>
              <a:rPr lang="zh-CN" altLang="en-US" sz="1600" b="1" dirty="0">
                <a:solidFill>
                  <a:schemeClr val="accent4">
                    <a:lumMod val="50000"/>
                  </a:schemeClr>
                </a:solidFill>
                <a:latin typeface="773-CAI978" panose="020B0402020204020303" pitchFamily="34" charset="0"/>
                <a:cs typeface="+mn-ea"/>
                <a:sym typeface="+mn-lt"/>
              </a:rPr>
              <a:t>固态乳剂</a:t>
            </a:r>
            <a:endParaRPr lang="en-US" altLang="zh-CN" sz="1600" b="1" dirty="0">
              <a:solidFill>
                <a:schemeClr val="accent4">
                  <a:lumMod val="50000"/>
                </a:schemeClr>
              </a:solidFill>
              <a:latin typeface="773-CAI978" panose="020B0402020204020303" pitchFamily="34" charset="0"/>
              <a:cs typeface="+mn-ea"/>
              <a:sym typeface="+mn-lt"/>
            </a:endParaRPr>
          </a:p>
          <a:p>
            <a:pPr algn="ctr"/>
            <a:r>
              <a:rPr lang="en-US" altLang="zh-CN" sz="1400" b="1" dirty="0">
                <a:solidFill>
                  <a:schemeClr val="accent4">
                    <a:lumMod val="50000"/>
                  </a:schemeClr>
                </a:solidFill>
                <a:latin typeface="楷体" panose="02010609060101010101" pitchFamily="49" charset="-122"/>
                <a:ea typeface="楷体" panose="02010609060101010101" pitchFamily="49" charset="-122"/>
                <a:cs typeface="+mn-ea"/>
                <a:sym typeface="+mn-lt"/>
              </a:rPr>
              <a:t>2019</a:t>
            </a:r>
            <a:r>
              <a:rPr lang="zh-CN" altLang="en-US" sz="1400" b="1" dirty="0">
                <a:solidFill>
                  <a:schemeClr val="accent4">
                    <a:lumMod val="50000"/>
                  </a:schemeClr>
                </a:solidFill>
                <a:latin typeface="楷体" panose="02010609060101010101" pitchFamily="49" charset="-122"/>
                <a:ea typeface="楷体" panose="02010609060101010101" pitchFamily="49" charset="-122"/>
                <a:cs typeface="+mn-ea"/>
                <a:sym typeface="+mn-lt"/>
              </a:rPr>
              <a:t>，中国</a:t>
            </a:r>
            <a:endParaRPr lang="en-US" altLang="zh-CN" sz="1400" b="1" dirty="0">
              <a:solidFill>
                <a:schemeClr val="accent4">
                  <a:lumMod val="50000"/>
                </a:schemeClr>
              </a:solidFill>
              <a:latin typeface="楷体" panose="02010609060101010101" pitchFamily="49" charset="-122"/>
              <a:ea typeface="楷体" panose="02010609060101010101" pitchFamily="49" charset="-122"/>
              <a:cs typeface="+mn-ea"/>
              <a:sym typeface="+mn-lt"/>
            </a:endParaRPr>
          </a:p>
        </p:txBody>
      </p:sp>
      <p:sp>
        <p:nvSpPr>
          <p:cNvPr id="58" name="Rectangle 27">
            <a:extLst>
              <a:ext uri="{FF2B5EF4-FFF2-40B4-BE49-F238E27FC236}">
                <a16:creationId xmlns="" xmlns:a16="http://schemas.microsoft.com/office/drawing/2014/main" id="{0A97C0B1-376E-8810-486F-FFB6B28A4836}"/>
              </a:ext>
            </a:extLst>
          </p:cNvPr>
          <p:cNvSpPr/>
          <p:nvPr/>
        </p:nvSpPr>
        <p:spPr>
          <a:xfrm>
            <a:off x="6473742" y="1834319"/>
            <a:ext cx="2422894" cy="509440"/>
          </a:xfrm>
          <a:prstGeom prst="rightArrow">
            <a:avLst>
              <a:gd name="adj1" fmla="val 100000"/>
              <a:gd name="adj2" fmla="val 50000"/>
            </a:avLst>
          </a:prstGeom>
          <a:solidFill>
            <a:schemeClr val="bg1"/>
          </a:solidFill>
          <a:ln>
            <a:solidFill>
              <a:schemeClr val="accent1"/>
            </a:solidFill>
          </a:ln>
        </p:spPr>
        <p:txBody>
          <a:bodyPr wrap="square" lIns="68556" tIns="34279" rIns="68556" bIns="34279" anchor="ctr" anchorCtr="0">
            <a:noAutofit/>
          </a:bodyPr>
          <a:lstStyle/>
          <a:p>
            <a:pPr algn="ctr"/>
            <a:r>
              <a:rPr lang="zh-CN" altLang="en-US" sz="1600" b="1" dirty="0">
                <a:solidFill>
                  <a:schemeClr val="accent1"/>
                </a:solidFill>
                <a:latin typeface="773-CAI978" panose="020B0402020204020303" pitchFamily="34" charset="0"/>
                <a:cs typeface="+mn-ea"/>
                <a:sym typeface="+mn-lt"/>
              </a:rPr>
              <a:t>脂微球</a:t>
            </a:r>
            <a:endParaRPr lang="en-US" altLang="zh-CN" sz="1600" b="1" dirty="0">
              <a:solidFill>
                <a:schemeClr val="accent1"/>
              </a:solidFill>
              <a:latin typeface="773-CAI978" panose="020B0402020204020303" pitchFamily="34" charset="0"/>
              <a:cs typeface="+mn-ea"/>
              <a:sym typeface="+mn-lt"/>
            </a:endParaRPr>
          </a:p>
          <a:p>
            <a:pPr algn="r"/>
            <a:r>
              <a:rPr lang="en-US" altLang="zh-CN" sz="1400" b="1" dirty="0">
                <a:solidFill>
                  <a:schemeClr val="accent1"/>
                </a:solidFill>
                <a:latin typeface="楷体" panose="02010609060101010101" pitchFamily="49" charset="-122"/>
                <a:ea typeface="楷体" panose="02010609060101010101" pitchFamily="49" charset="-122"/>
                <a:cs typeface="+mn-ea"/>
                <a:sym typeface="+mn-lt"/>
              </a:rPr>
              <a:t>1988/</a:t>
            </a:r>
            <a:r>
              <a:rPr lang="zh-CN" altLang="en-US" sz="1400" b="1" dirty="0">
                <a:solidFill>
                  <a:schemeClr val="accent1"/>
                </a:solidFill>
                <a:latin typeface="楷体" panose="02010609060101010101" pitchFamily="49" charset="-122"/>
                <a:ea typeface="楷体" panose="02010609060101010101" pitchFamily="49" charset="-122"/>
                <a:cs typeface="+mn-ea"/>
                <a:sym typeface="+mn-lt"/>
              </a:rPr>
              <a:t>日本 </a:t>
            </a:r>
            <a:r>
              <a:rPr lang="en-US" altLang="zh-CN" sz="1400" b="1" dirty="0">
                <a:solidFill>
                  <a:schemeClr val="accent1"/>
                </a:solidFill>
                <a:latin typeface="楷体" panose="02010609060101010101" pitchFamily="49" charset="-122"/>
                <a:ea typeface="楷体" panose="02010609060101010101" pitchFamily="49" charset="-122"/>
                <a:cs typeface="+mn-ea"/>
                <a:sym typeface="+mn-lt"/>
              </a:rPr>
              <a:t>1998/</a:t>
            </a:r>
            <a:r>
              <a:rPr lang="zh-CN" altLang="en-US" sz="1400" b="1" dirty="0">
                <a:solidFill>
                  <a:schemeClr val="accent1"/>
                </a:solidFill>
                <a:latin typeface="楷体" panose="02010609060101010101" pitchFamily="49" charset="-122"/>
                <a:ea typeface="楷体" panose="02010609060101010101" pitchFamily="49" charset="-122"/>
                <a:cs typeface="+mn-ea"/>
                <a:sym typeface="+mn-lt"/>
              </a:rPr>
              <a:t>中国</a:t>
            </a:r>
            <a:endParaRPr lang="en-US" altLang="zh-CN" sz="1400" b="1" dirty="0">
              <a:solidFill>
                <a:schemeClr val="accent1"/>
              </a:solidFill>
              <a:latin typeface="楷体" panose="02010609060101010101" pitchFamily="49" charset="-122"/>
              <a:ea typeface="楷体" panose="02010609060101010101" pitchFamily="49" charset="-122"/>
              <a:cs typeface="+mn-ea"/>
              <a:sym typeface="+mn-lt"/>
            </a:endParaRPr>
          </a:p>
        </p:txBody>
      </p:sp>
      <p:sp>
        <p:nvSpPr>
          <p:cNvPr id="57" name="Rectangle 27">
            <a:extLst>
              <a:ext uri="{FF2B5EF4-FFF2-40B4-BE49-F238E27FC236}">
                <a16:creationId xmlns="" xmlns:a16="http://schemas.microsoft.com/office/drawing/2014/main" id="{53AD44C6-4C56-BEF1-F722-3A9C301B43AC}"/>
              </a:ext>
            </a:extLst>
          </p:cNvPr>
          <p:cNvSpPr/>
          <p:nvPr/>
        </p:nvSpPr>
        <p:spPr>
          <a:xfrm>
            <a:off x="4577395" y="1834319"/>
            <a:ext cx="2136178" cy="509440"/>
          </a:xfrm>
          <a:prstGeom prst="rightArrow">
            <a:avLst>
              <a:gd name="adj1" fmla="val 100000"/>
              <a:gd name="adj2" fmla="val 50000"/>
            </a:avLst>
          </a:prstGeom>
          <a:solidFill>
            <a:schemeClr val="bg1"/>
          </a:solidFill>
          <a:ln>
            <a:solidFill>
              <a:schemeClr val="accent1"/>
            </a:solidFill>
          </a:ln>
        </p:spPr>
        <p:txBody>
          <a:bodyPr wrap="square" lIns="68556" tIns="34279" rIns="68556" bIns="34279" anchor="ctr" anchorCtr="0">
            <a:noAutofit/>
          </a:bodyPr>
          <a:lstStyle/>
          <a:p>
            <a:pPr algn="ctr"/>
            <a:r>
              <a:rPr lang="zh-CN" altLang="en-US" sz="1600" b="1" dirty="0">
                <a:solidFill>
                  <a:schemeClr val="accent1"/>
                </a:solidFill>
                <a:latin typeface="773-CAI978" panose="020B0402020204020303" pitchFamily="34" charset="0"/>
                <a:cs typeface="+mn-ea"/>
                <a:sym typeface="+mn-lt"/>
              </a:rPr>
              <a:t>环糊精包合物</a:t>
            </a:r>
            <a:endParaRPr lang="en-US" altLang="zh-CN" sz="1600" b="1" dirty="0">
              <a:solidFill>
                <a:schemeClr val="accent1"/>
              </a:solidFill>
              <a:latin typeface="773-CAI978" panose="020B0402020204020303" pitchFamily="34" charset="0"/>
              <a:cs typeface="+mn-ea"/>
              <a:sym typeface="+mn-lt"/>
            </a:endParaRPr>
          </a:p>
          <a:p>
            <a:pPr algn="ctr"/>
            <a:r>
              <a:rPr lang="en-US" altLang="zh-CN" sz="1400" b="1" dirty="0">
                <a:solidFill>
                  <a:schemeClr val="accent1"/>
                </a:solidFill>
                <a:latin typeface="楷体" panose="02010609060101010101" pitchFamily="49" charset="-122"/>
                <a:ea typeface="楷体" panose="02010609060101010101" pitchFamily="49" charset="-122"/>
                <a:cs typeface="+mn-ea"/>
                <a:sym typeface="+mn-lt"/>
              </a:rPr>
              <a:t>1990</a:t>
            </a:r>
            <a:r>
              <a:rPr lang="zh-CN" altLang="en-US" sz="1400" b="1" dirty="0">
                <a:solidFill>
                  <a:schemeClr val="accent1"/>
                </a:solidFill>
                <a:latin typeface="楷体" panose="02010609060101010101" pitchFamily="49" charset="-122"/>
                <a:ea typeface="楷体" panose="02010609060101010101" pitchFamily="49" charset="-122"/>
                <a:cs typeface="+mn-ea"/>
                <a:sym typeface="+mn-lt"/>
              </a:rPr>
              <a:t>，</a:t>
            </a:r>
            <a:r>
              <a:rPr lang="en-US" altLang="zh-CN" sz="1400" b="1" dirty="0">
                <a:solidFill>
                  <a:schemeClr val="accent1"/>
                </a:solidFill>
                <a:latin typeface="楷体" panose="02010609060101010101" pitchFamily="49" charset="-122"/>
                <a:ea typeface="楷体" panose="02010609060101010101" pitchFamily="49" charset="-122"/>
                <a:cs typeface="+mn-ea"/>
                <a:sym typeface="+mn-lt"/>
              </a:rPr>
              <a:t>FDA</a:t>
            </a:r>
          </a:p>
        </p:txBody>
      </p:sp>
      <p:sp>
        <p:nvSpPr>
          <p:cNvPr id="2" name="标题 1">
            <a:extLst>
              <a:ext uri="{FF2B5EF4-FFF2-40B4-BE49-F238E27FC236}">
                <a16:creationId xmlns="" xmlns:a16="http://schemas.microsoft.com/office/drawing/2014/main" id="{BC0DE3F7-D562-9A8A-2FCD-85790DEEA1A5}"/>
              </a:ext>
            </a:extLst>
          </p:cNvPr>
          <p:cNvSpPr>
            <a:spLocks noGrp="1"/>
          </p:cNvSpPr>
          <p:nvPr>
            <p:ph type="title"/>
          </p:nvPr>
        </p:nvSpPr>
        <p:spPr>
          <a:xfrm>
            <a:off x="2490224" y="135401"/>
            <a:ext cx="9701776" cy="466421"/>
          </a:xfrm>
        </p:spPr>
        <p:txBody>
          <a:bodyPr/>
          <a:lstStyle/>
          <a:p>
            <a:r>
              <a:rPr lang="zh-CN" altLang="en-US" sz="2200" dirty="0"/>
              <a:t>注射用前列地尔乳剂采用全新改良乳剂剂型，全面提升药物稳定性和安全性，更符合儿童用药的质量要求</a:t>
            </a:r>
          </a:p>
        </p:txBody>
      </p:sp>
      <p:sp>
        <p:nvSpPr>
          <p:cNvPr id="25" name="TextBox 132">
            <a:extLst>
              <a:ext uri="{FF2B5EF4-FFF2-40B4-BE49-F238E27FC236}">
                <a16:creationId xmlns="" xmlns:a16="http://schemas.microsoft.com/office/drawing/2014/main" id="{5FE6E057-40D6-36D0-A65F-38DC8EF18464}"/>
              </a:ext>
            </a:extLst>
          </p:cNvPr>
          <p:cNvSpPr txBox="1"/>
          <p:nvPr/>
        </p:nvSpPr>
        <p:spPr>
          <a:xfrm>
            <a:off x="225574" y="652565"/>
            <a:ext cx="12293638" cy="11609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a:latin typeface="773-CAI978" panose="020B0402020204020303" pitchFamily="34" charset="0"/>
                <a:cs typeface="+mn-ea"/>
              </a:rPr>
              <a:t>前列地尔是经典的人体自身分泌药物，</a:t>
            </a:r>
            <a:r>
              <a:rPr lang="en-US" altLang="zh-CN" sz="1600" b="1" dirty="0">
                <a:latin typeface="773-CAI978" panose="020B0402020204020303" pitchFamily="34" charset="0"/>
                <a:cs typeface="+mn-ea"/>
              </a:rPr>
              <a:t>1982</a:t>
            </a:r>
            <a:r>
              <a:rPr lang="zh-CN" altLang="en-US" sz="1600" b="1" dirty="0">
                <a:latin typeface="773-CAI978" panose="020B0402020204020303" pitchFamily="34" charset="0"/>
                <a:cs typeface="+mn-ea"/>
              </a:rPr>
              <a:t>年</a:t>
            </a:r>
            <a:r>
              <a:rPr lang="zh-CN" altLang="en-US" sz="1600" dirty="0">
                <a:latin typeface="773-CAI978" panose="020B0402020204020303" pitchFamily="34" charset="0"/>
                <a:cs typeface="+mn-ea"/>
              </a:rPr>
              <a:t>美国三位科学家</a:t>
            </a:r>
            <a:r>
              <a:rPr lang="zh-CN" altLang="en-US" sz="1600" b="1" dirty="0">
                <a:latin typeface="773-CAI978" panose="020B0402020204020303" pitchFamily="34" charset="0"/>
                <a:cs typeface="+mn-ea"/>
              </a:rPr>
              <a:t>成功合成</a:t>
            </a:r>
            <a:r>
              <a:rPr lang="zh-CN" altLang="en-US" sz="1600" dirty="0">
                <a:latin typeface="773-CAI978" panose="020B0402020204020303" pitchFamily="34" charset="0"/>
                <a:cs typeface="+mn-ea"/>
              </a:rPr>
              <a:t>并促其获</a:t>
            </a:r>
            <a:r>
              <a:rPr lang="en-US" altLang="zh-CN" sz="1600" dirty="0">
                <a:latin typeface="773-CAI978" panose="020B0402020204020303" pitchFamily="34" charset="0"/>
                <a:cs typeface="+mn-ea"/>
              </a:rPr>
              <a:t>FDA</a:t>
            </a:r>
            <a:r>
              <a:rPr lang="zh-CN" altLang="en-US" sz="1600" dirty="0">
                <a:latin typeface="773-CAI978" panose="020B0402020204020303" pitchFamily="34" charset="0"/>
                <a:cs typeface="+mn-ea"/>
              </a:rPr>
              <a:t>批准用于临床而获得</a:t>
            </a:r>
            <a:r>
              <a:rPr lang="zh-CN" altLang="en-US" sz="1600" b="1" dirty="0">
                <a:latin typeface="773-CAI978" panose="020B0402020204020303" pitchFamily="34" charset="0"/>
                <a:cs typeface="+mn-ea"/>
              </a:rPr>
              <a:t>诺贝尔奖</a:t>
            </a:r>
            <a:endParaRPr lang="en-US" altLang="zh-CN" sz="1600" b="1" dirty="0">
              <a:latin typeface="773-CAI978" panose="020B0402020204020303" pitchFamily="34" charset="0"/>
              <a:cs typeface="+mn-ea"/>
            </a:endParaRPr>
          </a:p>
          <a:p>
            <a:pPr marL="285750" indent="-285750">
              <a:lnSpc>
                <a:spcPct val="150000"/>
              </a:lnSpc>
              <a:buFont typeface="Wingdings" panose="05000000000000000000" pitchFamily="2" charset="2"/>
              <a:buChar char="Ø"/>
            </a:pPr>
            <a:r>
              <a:rPr lang="en-US" altLang="zh-CN" sz="1600" dirty="0">
                <a:latin typeface="773-CAI978" panose="020B0402020204020303" pitchFamily="34" charset="0"/>
                <a:cs typeface="+mn-ea"/>
              </a:rPr>
              <a:t>40</a:t>
            </a:r>
            <a:r>
              <a:rPr lang="zh-CN" altLang="en-US" sz="1600" dirty="0">
                <a:latin typeface="773-CAI978" panose="020B0402020204020303" pitchFamily="34" charset="0"/>
                <a:cs typeface="+mn-ea"/>
              </a:rPr>
              <a:t>年的使用疗效得到充分验证，但存在</a:t>
            </a:r>
            <a:r>
              <a:rPr lang="zh-CN" altLang="en-US" sz="1600" b="1" dirty="0">
                <a:latin typeface="773-CAI978" panose="020B0402020204020303" pitchFamily="34" charset="0"/>
                <a:cs typeface="+mn-ea"/>
              </a:rPr>
              <a:t>稳定性差、肺循环消除</a:t>
            </a:r>
            <a:r>
              <a:rPr lang="zh-CN" altLang="en-US" sz="1600" dirty="0">
                <a:latin typeface="773-CAI978" panose="020B0402020204020303" pitchFamily="34" charset="0"/>
                <a:cs typeface="+mn-ea"/>
              </a:rPr>
              <a:t>等缺点，各国</a:t>
            </a:r>
            <a:r>
              <a:rPr lang="zh-CN" altLang="en-US" sz="1600" b="1" dirty="0">
                <a:latin typeface="773-CAI978" panose="020B0402020204020303" pitchFamily="34" charset="0"/>
                <a:cs typeface="+mn-ea"/>
              </a:rPr>
              <a:t>一直在做剂型改进</a:t>
            </a:r>
            <a:r>
              <a:rPr lang="zh-CN" altLang="en-US" sz="1600" dirty="0">
                <a:latin typeface="773-CAI978" panose="020B0402020204020303" pitchFamily="34" charset="0"/>
                <a:cs typeface="+mn-ea"/>
              </a:rPr>
              <a:t>以提升稳定性和安全性</a:t>
            </a:r>
            <a:endParaRPr lang="en-US" altLang="zh-CN" sz="1600" dirty="0">
              <a:latin typeface="773-CAI978" panose="020B0402020204020303" pitchFamily="34" charset="0"/>
              <a:cs typeface="+mn-ea"/>
            </a:endParaRPr>
          </a:p>
          <a:p>
            <a:pPr marL="285750" indent="-285750">
              <a:lnSpc>
                <a:spcPct val="150000"/>
              </a:lnSpc>
              <a:buFont typeface="Wingdings" panose="05000000000000000000" pitchFamily="2" charset="2"/>
              <a:buChar char="Ø"/>
            </a:pPr>
            <a:r>
              <a:rPr lang="zh-CN" altLang="en-US" sz="1600" b="1" dirty="0">
                <a:latin typeface="773-CAI978" panose="020B0402020204020303" pitchFamily="34" charset="0"/>
                <a:cs typeface="+mn-ea"/>
              </a:rPr>
              <a:t>注射用前列地尔乳剂</a:t>
            </a:r>
            <a:r>
              <a:rPr lang="zh-CN" altLang="en-US" sz="1600" dirty="0">
                <a:latin typeface="773-CAI978" panose="020B0402020204020303" pitchFamily="34" charset="0"/>
                <a:cs typeface="+mn-ea"/>
              </a:rPr>
              <a:t>是我国自主研发的重大新药创制药物，</a:t>
            </a:r>
            <a:r>
              <a:rPr lang="zh-CN" altLang="en-US" sz="1600" b="1" dirty="0">
                <a:latin typeface="773-CAI978" panose="020B0402020204020303" pitchFamily="34" charset="0"/>
                <a:cs typeface="+mn-ea"/>
              </a:rPr>
              <a:t>全新固态乳剂</a:t>
            </a:r>
            <a:r>
              <a:rPr lang="zh-CN" altLang="en-US" sz="1600" dirty="0">
                <a:latin typeface="773-CAI978" panose="020B0402020204020303" pitchFamily="34" charset="0"/>
                <a:cs typeface="+mn-ea"/>
              </a:rPr>
              <a:t>，采用全新的技术和处方，</a:t>
            </a:r>
            <a:r>
              <a:rPr lang="zh-CN" altLang="en-US" sz="1600" b="1" dirty="0">
                <a:latin typeface="773-CAI978" panose="020B0402020204020303" pitchFamily="34" charset="0"/>
                <a:cs typeface="+mn-ea"/>
              </a:rPr>
              <a:t>全面提升稳定性和安全性</a:t>
            </a:r>
          </a:p>
        </p:txBody>
      </p:sp>
      <p:sp>
        <p:nvSpPr>
          <p:cNvPr id="26" name="文本框 9">
            <a:extLst>
              <a:ext uri="{FF2B5EF4-FFF2-40B4-BE49-F238E27FC236}">
                <a16:creationId xmlns="" xmlns:a16="http://schemas.microsoft.com/office/drawing/2014/main" id="{7D4170CA-E76E-AB54-F16B-6F423C1BD2BF}"/>
              </a:ext>
            </a:extLst>
          </p:cNvPr>
          <p:cNvSpPr txBox="1"/>
          <p:nvPr/>
        </p:nvSpPr>
        <p:spPr>
          <a:xfrm>
            <a:off x="225574" y="135401"/>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chemeClr val="bg1"/>
                </a:solidFill>
                <a:cs typeface="+mn-ea"/>
                <a:sym typeface="+mn-lt"/>
              </a:rPr>
              <a:t>二、安全性</a:t>
            </a:r>
          </a:p>
        </p:txBody>
      </p:sp>
      <p:sp>
        <p:nvSpPr>
          <p:cNvPr id="28" name="矩形 27">
            <a:extLst>
              <a:ext uri="{FF2B5EF4-FFF2-40B4-BE49-F238E27FC236}">
                <a16:creationId xmlns="" xmlns:a16="http://schemas.microsoft.com/office/drawing/2014/main" id="{2276D0A8-2328-D793-EF46-D77E4FF3AB02}"/>
              </a:ext>
            </a:extLst>
          </p:cNvPr>
          <p:cNvSpPr/>
          <p:nvPr/>
        </p:nvSpPr>
        <p:spPr>
          <a:xfrm>
            <a:off x="809356" y="2418575"/>
            <a:ext cx="1848915" cy="13205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388" indent="-179388">
              <a:buFont typeface="Wingdings" panose="05000000000000000000" pitchFamily="2" charset="2"/>
              <a:buChar char="Ø"/>
            </a:pPr>
            <a:r>
              <a:rPr lang="zh-CN" altLang="en-US" sz="1400" dirty="0">
                <a:solidFill>
                  <a:schemeClr val="accent1">
                    <a:lumMod val="50000"/>
                  </a:schemeClr>
                </a:solidFill>
              </a:rPr>
              <a:t>辉瑞前列地尔的</a:t>
            </a:r>
            <a:r>
              <a:rPr lang="zh-CN" altLang="en-US" sz="1400" b="1" dirty="0">
                <a:solidFill>
                  <a:schemeClr val="accent1">
                    <a:lumMod val="50000"/>
                  </a:schemeClr>
                </a:solidFill>
              </a:rPr>
              <a:t>无水乙醇注射液</a:t>
            </a:r>
            <a:r>
              <a:rPr lang="zh-CN" altLang="en-US" sz="1400" dirty="0">
                <a:solidFill>
                  <a:schemeClr val="accent1">
                    <a:lumMod val="50000"/>
                  </a:schemeClr>
                </a:solidFill>
              </a:rPr>
              <a:t>正式上市</a:t>
            </a:r>
            <a:endParaRPr lang="en-US" altLang="zh-CN" sz="1400" dirty="0">
              <a:solidFill>
                <a:schemeClr val="accent1">
                  <a:lumMod val="50000"/>
                </a:schemeClr>
              </a:solidFill>
            </a:endParaRPr>
          </a:p>
          <a:p>
            <a:pPr marL="179388" indent="-179388"/>
            <a:endParaRPr lang="en-US" altLang="zh-CN" sz="1400" dirty="0">
              <a:solidFill>
                <a:schemeClr val="accent1">
                  <a:lumMod val="50000"/>
                </a:schemeClr>
              </a:solidFill>
            </a:endParaRPr>
          </a:p>
          <a:p>
            <a:pPr marL="179388" indent="-179388">
              <a:buFont typeface="Wingdings" panose="05000000000000000000" pitchFamily="2" charset="2"/>
              <a:buChar char="Ø"/>
            </a:pPr>
            <a:r>
              <a:rPr lang="zh-CN" altLang="en-US" sz="1400" dirty="0">
                <a:solidFill>
                  <a:schemeClr val="accent1">
                    <a:lumMod val="50000"/>
                  </a:schemeClr>
                </a:solidFill>
              </a:rPr>
              <a:t>稳定性差，安全性差，肺循环消除作用明显</a:t>
            </a:r>
          </a:p>
        </p:txBody>
      </p:sp>
      <p:sp>
        <p:nvSpPr>
          <p:cNvPr id="55" name="Rectangle 27">
            <a:extLst>
              <a:ext uri="{FF2B5EF4-FFF2-40B4-BE49-F238E27FC236}">
                <a16:creationId xmlns="" xmlns:a16="http://schemas.microsoft.com/office/drawing/2014/main" id="{494B15B1-29DF-E314-2D01-7CB703F2C130}"/>
              </a:ext>
            </a:extLst>
          </p:cNvPr>
          <p:cNvSpPr/>
          <p:nvPr/>
        </p:nvSpPr>
        <p:spPr>
          <a:xfrm>
            <a:off x="2681048" y="1830238"/>
            <a:ext cx="2136178" cy="509440"/>
          </a:xfrm>
          <a:prstGeom prst="rightArrow">
            <a:avLst>
              <a:gd name="adj1" fmla="val 100000"/>
              <a:gd name="adj2" fmla="val 50000"/>
            </a:avLst>
          </a:prstGeom>
          <a:solidFill>
            <a:schemeClr val="bg1"/>
          </a:solidFill>
          <a:ln>
            <a:solidFill>
              <a:schemeClr val="accent1"/>
            </a:solidFill>
          </a:ln>
        </p:spPr>
        <p:txBody>
          <a:bodyPr wrap="square" lIns="68556" tIns="34279" rIns="68556" bIns="34279" anchor="ctr" anchorCtr="0">
            <a:noAutofit/>
          </a:bodyPr>
          <a:lstStyle/>
          <a:p>
            <a:pPr algn="ctr"/>
            <a:r>
              <a:rPr lang="zh-CN" altLang="en-US" sz="1600" b="1" dirty="0">
                <a:solidFill>
                  <a:schemeClr val="accent1"/>
                </a:solidFill>
                <a:latin typeface="773-CAI978" panose="020B0402020204020303" pitchFamily="34" charset="0"/>
                <a:cs typeface="+mn-ea"/>
                <a:sym typeface="+mn-lt"/>
              </a:rPr>
              <a:t>普通粉针</a:t>
            </a:r>
            <a:endParaRPr lang="en-US" altLang="zh-CN" sz="1600" b="1" dirty="0">
              <a:solidFill>
                <a:schemeClr val="accent1"/>
              </a:solidFill>
              <a:latin typeface="773-CAI978" panose="020B0402020204020303" pitchFamily="34" charset="0"/>
              <a:cs typeface="+mn-ea"/>
              <a:sym typeface="+mn-lt"/>
            </a:endParaRPr>
          </a:p>
          <a:p>
            <a:pPr algn="ctr"/>
            <a:r>
              <a:rPr lang="en-US" altLang="zh-CN" sz="1400" b="1" dirty="0">
                <a:solidFill>
                  <a:schemeClr val="accent1"/>
                </a:solidFill>
                <a:latin typeface="楷体" panose="02010609060101010101" pitchFamily="49" charset="-122"/>
                <a:ea typeface="楷体" panose="02010609060101010101" pitchFamily="49" charset="-122"/>
                <a:cs typeface="+mn-ea"/>
                <a:sym typeface="+mn-lt"/>
              </a:rPr>
              <a:t>1995</a:t>
            </a:r>
            <a:r>
              <a:rPr lang="zh-CN" altLang="en-US" sz="1400" b="1" dirty="0">
                <a:solidFill>
                  <a:schemeClr val="accent1"/>
                </a:solidFill>
                <a:latin typeface="楷体" panose="02010609060101010101" pitchFamily="49" charset="-122"/>
                <a:ea typeface="楷体" panose="02010609060101010101" pitchFamily="49" charset="-122"/>
                <a:cs typeface="+mn-ea"/>
                <a:sym typeface="+mn-lt"/>
              </a:rPr>
              <a:t>，</a:t>
            </a:r>
            <a:r>
              <a:rPr lang="en-US" altLang="zh-CN" sz="1400" b="1" dirty="0">
                <a:solidFill>
                  <a:schemeClr val="accent1"/>
                </a:solidFill>
                <a:latin typeface="楷体" panose="02010609060101010101" pitchFamily="49" charset="-122"/>
                <a:ea typeface="楷体" panose="02010609060101010101" pitchFamily="49" charset="-122"/>
                <a:cs typeface="+mn-ea"/>
                <a:sym typeface="+mn-lt"/>
              </a:rPr>
              <a:t>FDA</a:t>
            </a:r>
          </a:p>
        </p:txBody>
      </p:sp>
      <p:sp>
        <p:nvSpPr>
          <p:cNvPr id="5" name="Rectangle 27">
            <a:extLst>
              <a:ext uri="{FF2B5EF4-FFF2-40B4-BE49-F238E27FC236}">
                <a16:creationId xmlns="" xmlns:a16="http://schemas.microsoft.com/office/drawing/2014/main" id="{5A26E2FC-70A6-C4BC-8BFA-712F7350FB3E}"/>
              </a:ext>
            </a:extLst>
          </p:cNvPr>
          <p:cNvSpPr/>
          <p:nvPr/>
        </p:nvSpPr>
        <p:spPr>
          <a:xfrm>
            <a:off x="784701" y="1826157"/>
            <a:ext cx="2136178" cy="509440"/>
          </a:xfrm>
          <a:prstGeom prst="rightArrow">
            <a:avLst>
              <a:gd name="adj1" fmla="val 100000"/>
              <a:gd name="adj2" fmla="val 50000"/>
            </a:avLst>
          </a:prstGeom>
          <a:solidFill>
            <a:schemeClr val="bg1"/>
          </a:solidFill>
          <a:ln>
            <a:solidFill>
              <a:schemeClr val="accent1"/>
            </a:solidFill>
          </a:ln>
        </p:spPr>
        <p:txBody>
          <a:bodyPr wrap="square" lIns="68556" tIns="34279" rIns="68556" bIns="34279" anchor="ctr" anchorCtr="0">
            <a:noAutofit/>
          </a:bodyPr>
          <a:lstStyle/>
          <a:p>
            <a:pPr algn="ctr"/>
            <a:r>
              <a:rPr lang="zh-CN" altLang="en-US" sz="1600" b="1" dirty="0">
                <a:solidFill>
                  <a:schemeClr val="accent1"/>
                </a:solidFill>
                <a:latin typeface="773-CAI978" panose="020B0402020204020303" pitchFamily="34" charset="0"/>
                <a:cs typeface="+mn-ea"/>
                <a:sym typeface="+mn-lt"/>
              </a:rPr>
              <a:t>普通水针</a:t>
            </a:r>
            <a:endParaRPr lang="en-US" altLang="zh-CN" sz="1600" b="1" dirty="0">
              <a:solidFill>
                <a:schemeClr val="accent1"/>
              </a:solidFill>
              <a:latin typeface="773-CAI978" panose="020B0402020204020303" pitchFamily="34" charset="0"/>
              <a:cs typeface="+mn-ea"/>
              <a:sym typeface="+mn-lt"/>
            </a:endParaRPr>
          </a:p>
          <a:p>
            <a:pPr algn="ctr"/>
            <a:r>
              <a:rPr lang="en-US" altLang="zh-CN" sz="1400" b="1" dirty="0">
                <a:solidFill>
                  <a:schemeClr val="accent1"/>
                </a:solidFill>
                <a:latin typeface="楷体" panose="02010609060101010101" pitchFamily="49" charset="-122"/>
                <a:ea typeface="楷体" panose="02010609060101010101" pitchFamily="49" charset="-122"/>
                <a:cs typeface="+mn-ea"/>
                <a:sym typeface="+mn-lt"/>
              </a:rPr>
              <a:t>1982</a:t>
            </a:r>
            <a:r>
              <a:rPr lang="zh-CN" altLang="en-US" sz="1400" b="1" dirty="0">
                <a:solidFill>
                  <a:schemeClr val="accent1"/>
                </a:solidFill>
                <a:latin typeface="楷体" panose="02010609060101010101" pitchFamily="49" charset="-122"/>
                <a:ea typeface="楷体" panose="02010609060101010101" pitchFamily="49" charset="-122"/>
                <a:cs typeface="+mn-ea"/>
                <a:sym typeface="+mn-lt"/>
              </a:rPr>
              <a:t>，</a:t>
            </a:r>
            <a:r>
              <a:rPr lang="en-US" altLang="zh-CN" sz="1400" b="1" dirty="0">
                <a:solidFill>
                  <a:schemeClr val="accent1"/>
                </a:solidFill>
                <a:latin typeface="楷体" panose="02010609060101010101" pitchFamily="49" charset="-122"/>
                <a:ea typeface="楷体" panose="02010609060101010101" pitchFamily="49" charset="-122"/>
                <a:cs typeface="+mn-ea"/>
                <a:sym typeface="+mn-lt"/>
              </a:rPr>
              <a:t>FDA</a:t>
            </a:r>
          </a:p>
        </p:txBody>
      </p:sp>
      <p:sp>
        <p:nvSpPr>
          <p:cNvPr id="63" name="矩形 62">
            <a:extLst>
              <a:ext uri="{FF2B5EF4-FFF2-40B4-BE49-F238E27FC236}">
                <a16:creationId xmlns="" xmlns:a16="http://schemas.microsoft.com/office/drawing/2014/main" id="{0FA94758-65CB-598E-4043-FA548879AABA}"/>
              </a:ext>
            </a:extLst>
          </p:cNvPr>
          <p:cNvSpPr/>
          <p:nvPr/>
        </p:nvSpPr>
        <p:spPr>
          <a:xfrm>
            <a:off x="2701202" y="2414223"/>
            <a:ext cx="1865994" cy="13289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388" indent="-179388">
              <a:buFont typeface="Wingdings" panose="05000000000000000000" pitchFamily="2" charset="2"/>
              <a:buChar char="Ø"/>
            </a:pPr>
            <a:r>
              <a:rPr lang="zh-CN" altLang="en-US" sz="1400" dirty="0">
                <a:solidFill>
                  <a:schemeClr val="accent1">
                    <a:lumMod val="50000"/>
                  </a:schemeClr>
                </a:solidFill>
              </a:rPr>
              <a:t>稳定性有所提高</a:t>
            </a:r>
            <a:endParaRPr lang="en-US" altLang="zh-CN" sz="1400" dirty="0">
              <a:solidFill>
                <a:schemeClr val="accent1">
                  <a:lumMod val="50000"/>
                </a:schemeClr>
              </a:solidFill>
            </a:endParaRPr>
          </a:p>
          <a:p>
            <a:pPr marL="179388" indent="-179388">
              <a:buFont typeface="Wingdings" panose="05000000000000000000" pitchFamily="2" charset="2"/>
              <a:buChar char="Ø"/>
            </a:pPr>
            <a:r>
              <a:rPr lang="zh-CN" altLang="en-US" sz="1400" dirty="0">
                <a:solidFill>
                  <a:schemeClr val="accent1">
                    <a:lumMod val="50000"/>
                  </a:schemeClr>
                </a:solidFill>
              </a:rPr>
              <a:t>普通粉针，大剂量、长时间持续给药，副作用多，肺循环消除作用明显</a:t>
            </a:r>
          </a:p>
        </p:txBody>
      </p:sp>
      <p:sp>
        <p:nvSpPr>
          <p:cNvPr id="64" name="矩形 63">
            <a:extLst>
              <a:ext uri="{FF2B5EF4-FFF2-40B4-BE49-F238E27FC236}">
                <a16:creationId xmlns="" xmlns:a16="http://schemas.microsoft.com/office/drawing/2014/main" id="{2DF5CCD6-FB86-6865-1723-9C9AB39ECF2D}"/>
              </a:ext>
            </a:extLst>
          </p:cNvPr>
          <p:cNvSpPr/>
          <p:nvPr/>
        </p:nvSpPr>
        <p:spPr>
          <a:xfrm>
            <a:off x="4626333" y="2414223"/>
            <a:ext cx="1773317" cy="1314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388" indent="-179388">
              <a:buFont typeface="Wingdings" panose="05000000000000000000" pitchFamily="2" charset="2"/>
              <a:buChar char="Ø"/>
            </a:pPr>
            <a:r>
              <a:rPr lang="zh-CN" altLang="en-US" sz="1400" dirty="0">
                <a:solidFill>
                  <a:schemeClr val="accent1">
                    <a:lumMod val="50000"/>
                  </a:schemeClr>
                </a:solidFill>
              </a:rPr>
              <a:t>解决了药物溶解性问题；</a:t>
            </a:r>
          </a:p>
          <a:p>
            <a:pPr marL="179388" indent="-179388">
              <a:buFont typeface="Wingdings" panose="05000000000000000000" pitchFamily="2" charset="2"/>
              <a:buChar char="Ø"/>
            </a:pPr>
            <a:r>
              <a:rPr lang="zh-CN" altLang="en-US" sz="1400" dirty="0">
                <a:solidFill>
                  <a:schemeClr val="accent1">
                    <a:lumMod val="50000"/>
                  </a:schemeClr>
                </a:solidFill>
              </a:rPr>
              <a:t>分子量大，不具备靶向性，辅料溶血性、肾毒性</a:t>
            </a:r>
          </a:p>
        </p:txBody>
      </p:sp>
      <p:sp>
        <p:nvSpPr>
          <p:cNvPr id="65" name="矩形 64">
            <a:extLst>
              <a:ext uri="{FF2B5EF4-FFF2-40B4-BE49-F238E27FC236}">
                <a16:creationId xmlns="" xmlns:a16="http://schemas.microsoft.com/office/drawing/2014/main" id="{9A807F8C-1D24-6BBB-0AF9-08737E10573B}"/>
              </a:ext>
            </a:extLst>
          </p:cNvPr>
          <p:cNvSpPr/>
          <p:nvPr/>
        </p:nvSpPr>
        <p:spPr>
          <a:xfrm>
            <a:off x="6438889" y="2416470"/>
            <a:ext cx="2123905" cy="131215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388" indent="-179388">
              <a:buFont typeface="Wingdings" panose="05000000000000000000" pitchFamily="2" charset="2"/>
              <a:buChar char="Ø"/>
            </a:pPr>
            <a:r>
              <a:rPr lang="zh-CN" altLang="en-US" sz="1400" dirty="0">
                <a:solidFill>
                  <a:schemeClr val="accent1">
                    <a:lumMod val="50000"/>
                  </a:schemeClr>
                </a:solidFill>
              </a:rPr>
              <a:t>具有靶向性，持续性，降低剂量，减少对血管的刺激</a:t>
            </a:r>
            <a:endParaRPr lang="en-US" altLang="zh-CN" sz="1400" dirty="0">
              <a:solidFill>
                <a:schemeClr val="accent1">
                  <a:lumMod val="50000"/>
                </a:schemeClr>
              </a:solidFill>
            </a:endParaRPr>
          </a:p>
          <a:p>
            <a:pPr marL="179388" indent="-179388">
              <a:buFont typeface="Wingdings" panose="05000000000000000000" pitchFamily="2" charset="2"/>
              <a:buChar char="Ø"/>
            </a:pPr>
            <a:r>
              <a:rPr lang="zh-CN" altLang="en-US" sz="1400" dirty="0">
                <a:solidFill>
                  <a:schemeClr val="accent1">
                    <a:lumMod val="50000"/>
                  </a:schemeClr>
                </a:solidFill>
              </a:rPr>
              <a:t>须</a:t>
            </a:r>
            <a:r>
              <a:rPr lang="en-US" altLang="zh-CN" sz="1400" dirty="0">
                <a:solidFill>
                  <a:schemeClr val="accent1">
                    <a:lumMod val="50000"/>
                  </a:schemeClr>
                </a:solidFill>
              </a:rPr>
              <a:t>0-5℃</a:t>
            </a:r>
            <a:r>
              <a:rPr lang="zh-CN" altLang="en-US" sz="1400" dirty="0">
                <a:solidFill>
                  <a:schemeClr val="accent1">
                    <a:lumMod val="50000"/>
                  </a:schemeClr>
                </a:solidFill>
              </a:rPr>
              <a:t>冷链运输及保存；稳定性不好，保质期</a:t>
            </a:r>
            <a:r>
              <a:rPr lang="en-US" altLang="zh-CN" sz="1400" dirty="0">
                <a:solidFill>
                  <a:schemeClr val="accent1">
                    <a:lumMod val="50000"/>
                  </a:schemeClr>
                </a:solidFill>
              </a:rPr>
              <a:t>1</a:t>
            </a:r>
            <a:r>
              <a:rPr lang="zh-CN" altLang="en-US" sz="1400" dirty="0">
                <a:solidFill>
                  <a:schemeClr val="accent1">
                    <a:lumMod val="50000"/>
                  </a:schemeClr>
                </a:solidFill>
              </a:rPr>
              <a:t>年，质量标准低</a:t>
            </a:r>
          </a:p>
        </p:txBody>
      </p:sp>
      <p:sp>
        <p:nvSpPr>
          <p:cNvPr id="66" name="矩形 65">
            <a:extLst>
              <a:ext uri="{FF2B5EF4-FFF2-40B4-BE49-F238E27FC236}">
                <a16:creationId xmlns="" xmlns:a16="http://schemas.microsoft.com/office/drawing/2014/main" id="{5AB24982-169D-5670-E21B-DB6334AE8BB5}"/>
              </a:ext>
            </a:extLst>
          </p:cNvPr>
          <p:cNvSpPr/>
          <p:nvPr/>
        </p:nvSpPr>
        <p:spPr>
          <a:xfrm>
            <a:off x="8621931" y="2418573"/>
            <a:ext cx="2942540" cy="13289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388" indent="-179388">
              <a:buFont typeface="Wingdings" panose="05000000000000000000" pitchFamily="2" charset="2"/>
              <a:buChar char="Ø"/>
            </a:pPr>
            <a:r>
              <a:rPr lang="zh-CN" altLang="en-US" sz="1400" b="1" dirty="0">
                <a:solidFill>
                  <a:schemeClr val="accent1">
                    <a:lumMod val="50000"/>
                  </a:schemeClr>
                </a:solidFill>
              </a:rPr>
              <a:t>保留了脂微球的靶向性、长效性，提高运输及储存稳定性，规范储存条件</a:t>
            </a:r>
            <a:endParaRPr lang="en-US" altLang="zh-CN" sz="1400" b="1" dirty="0">
              <a:solidFill>
                <a:schemeClr val="accent1">
                  <a:lumMod val="50000"/>
                </a:schemeClr>
              </a:solidFill>
            </a:endParaRPr>
          </a:p>
          <a:p>
            <a:pPr marL="179388" indent="-179388">
              <a:buFont typeface="Wingdings" panose="05000000000000000000" pitchFamily="2" charset="2"/>
              <a:buChar char="Ø"/>
            </a:pPr>
            <a:r>
              <a:rPr lang="zh-CN" altLang="en-US" sz="1400" b="1" dirty="0">
                <a:solidFill>
                  <a:schemeClr val="accent1">
                    <a:lumMod val="50000"/>
                  </a:schemeClr>
                </a:solidFill>
              </a:rPr>
              <a:t>全面提升质量，保质期延长至</a:t>
            </a:r>
            <a:r>
              <a:rPr lang="en-US" altLang="zh-CN" sz="1400" b="1" dirty="0">
                <a:solidFill>
                  <a:schemeClr val="accent1">
                    <a:lumMod val="50000"/>
                  </a:schemeClr>
                </a:solidFill>
              </a:rPr>
              <a:t>2</a:t>
            </a:r>
            <a:r>
              <a:rPr lang="zh-CN" altLang="en-US" sz="1400" b="1" dirty="0">
                <a:solidFill>
                  <a:schemeClr val="accent1">
                    <a:lumMod val="50000"/>
                  </a:schemeClr>
                </a:solidFill>
              </a:rPr>
              <a:t>年</a:t>
            </a:r>
            <a:endParaRPr lang="en-US" altLang="zh-CN" sz="1400" b="1" dirty="0">
              <a:solidFill>
                <a:schemeClr val="accent1">
                  <a:lumMod val="50000"/>
                </a:schemeClr>
              </a:solidFill>
            </a:endParaRPr>
          </a:p>
          <a:p>
            <a:pPr marL="179388" indent="-179388">
              <a:buFont typeface="Wingdings" panose="05000000000000000000" pitchFamily="2" charset="2"/>
              <a:buChar char="Ø"/>
            </a:pPr>
            <a:r>
              <a:rPr lang="zh-CN" altLang="en-US" sz="1400" b="1" dirty="0">
                <a:solidFill>
                  <a:schemeClr val="accent1">
                    <a:lumMod val="50000"/>
                  </a:schemeClr>
                </a:solidFill>
              </a:rPr>
              <a:t>杂质限度显著降低，提高安全保障，适用于儿童用药</a:t>
            </a:r>
          </a:p>
        </p:txBody>
      </p:sp>
      <p:sp>
        <p:nvSpPr>
          <p:cNvPr id="4" name="右箭头 37">
            <a:extLst>
              <a:ext uri="{FF2B5EF4-FFF2-40B4-BE49-F238E27FC236}">
                <a16:creationId xmlns="" xmlns:a16="http://schemas.microsoft.com/office/drawing/2014/main" id="{327F1D42-C721-2990-09C3-4F9D223B5F06}"/>
              </a:ext>
            </a:extLst>
          </p:cNvPr>
          <p:cNvSpPr/>
          <p:nvPr/>
        </p:nvSpPr>
        <p:spPr>
          <a:xfrm>
            <a:off x="225574" y="3862452"/>
            <a:ext cx="6652624" cy="317550"/>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r>
              <a:rPr lang="zh-CN" altLang="en-US" sz="1600" b="1" dirty="0">
                <a:cs typeface="+mn-ea"/>
              </a:rPr>
              <a:t>市售前列地尔注射液（脂微球）产品作为</a:t>
            </a:r>
            <a:r>
              <a:rPr lang="zh-CN" altLang="en-US" sz="1600" b="1" dirty="0">
                <a:solidFill>
                  <a:srgbClr val="FFFF00"/>
                </a:solidFill>
                <a:cs typeface="+mn-ea"/>
              </a:rPr>
              <a:t>儿童用药存在的问题和隐患</a:t>
            </a:r>
            <a:r>
              <a:rPr lang="zh-CN" altLang="en-US" sz="1600" b="1" dirty="0">
                <a:cs typeface="+mn-ea"/>
              </a:rPr>
              <a:t>：</a:t>
            </a:r>
          </a:p>
        </p:txBody>
      </p:sp>
      <p:sp>
        <p:nvSpPr>
          <p:cNvPr id="6" name="右箭头 37">
            <a:extLst>
              <a:ext uri="{FF2B5EF4-FFF2-40B4-BE49-F238E27FC236}">
                <a16:creationId xmlns="" xmlns:a16="http://schemas.microsoft.com/office/drawing/2014/main" id="{544FFCFE-7AEF-27CD-7848-BB8810B7C27D}"/>
              </a:ext>
            </a:extLst>
          </p:cNvPr>
          <p:cNvSpPr/>
          <p:nvPr/>
        </p:nvSpPr>
        <p:spPr>
          <a:xfrm>
            <a:off x="252907" y="5716698"/>
            <a:ext cx="5926483" cy="317550"/>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r>
              <a:rPr lang="zh-CN" altLang="en-US" sz="1600" b="1" dirty="0">
                <a:cs typeface="+mn-ea"/>
              </a:rPr>
              <a:t>市售</a:t>
            </a:r>
            <a:r>
              <a:rPr lang="zh-CN" altLang="zh-CN" sz="1600" kern="100" dirty="0">
                <a:effectLst/>
              </a:rPr>
              <a:t>注射用前列地尔干乳剂</a:t>
            </a:r>
            <a:r>
              <a:rPr lang="zh-CN" altLang="en-US" sz="1600" b="1" dirty="0">
                <a:cs typeface="+mn-ea"/>
              </a:rPr>
              <a:t>作为</a:t>
            </a:r>
            <a:r>
              <a:rPr lang="zh-CN" altLang="en-US" sz="1600" b="1" dirty="0">
                <a:solidFill>
                  <a:srgbClr val="FFFF00"/>
                </a:solidFill>
                <a:cs typeface="+mn-ea"/>
              </a:rPr>
              <a:t>儿童用药存在的问题和隐患</a:t>
            </a:r>
            <a:r>
              <a:rPr lang="zh-CN" altLang="en-US" sz="1600" b="1" dirty="0">
                <a:cs typeface="+mn-ea"/>
              </a:rPr>
              <a:t>：</a:t>
            </a:r>
            <a:endParaRPr lang="zh-CN" altLang="zh-CN" sz="16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7" name="文本框 6">
            <a:extLst>
              <a:ext uri="{FF2B5EF4-FFF2-40B4-BE49-F238E27FC236}">
                <a16:creationId xmlns="" xmlns:a16="http://schemas.microsoft.com/office/drawing/2014/main" id="{6272EE77-6F4C-29FF-10A3-D8A11F2C5EB2}"/>
              </a:ext>
            </a:extLst>
          </p:cNvPr>
          <p:cNvSpPr txBox="1"/>
          <p:nvPr/>
        </p:nvSpPr>
        <p:spPr>
          <a:xfrm>
            <a:off x="22647" y="4232506"/>
            <a:ext cx="11870083" cy="1661993"/>
          </a:xfrm>
          <a:prstGeom prst="rect">
            <a:avLst/>
          </a:prstGeom>
          <a:noFill/>
        </p:spPr>
        <p:txBody>
          <a:bodyPr wrap="square" rtlCol="0">
            <a:spAutoFit/>
          </a:bodyPr>
          <a:lstStyle/>
          <a:p>
            <a:pPr marL="0" marR="0" lvl="0" indent="0" defTabSz="914400" rtl="0" eaLnBrk="1" fontAlgn="ctr" latinLnBrk="0" hangingPunct="1">
              <a:spcBef>
                <a:spcPts val="0"/>
              </a:spcBef>
              <a:spcAft>
                <a:spcPts val="0"/>
              </a:spcAft>
              <a:buClrTx/>
              <a:buSzTx/>
              <a:buFontTx/>
              <a:buNone/>
              <a:tabLst/>
              <a:defRPr/>
            </a:pPr>
            <a:r>
              <a:rPr lang="zh-CN" altLang="en-US" sz="1400" b="1" dirty="0">
                <a:latin typeface="+mn-ea"/>
                <a:cs typeface="Times New Roman" panose="02020603050405020304" pitchFamily="18" charset="0"/>
              </a:rPr>
              <a:t>（</a:t>
            </a:r>
            <a:r>
              <a:rPr lang="en-US" altLang="zh-CN" sz="1400" b="1" dirty="0">
                <a:latin typeface="+mn-ea"/>
                <a:cs typeface="Times New Roman" panose="02020603050405020304" pitchFamily="18" charset="0"/>
              </a:rPr>
              <a:t>1</a:t>
            </a:r>
            <a:r>
              <a:rPr lang="zh-CN" altLang="en-US" sz="1400" b="1" dirty="0">
                <a:latin typeface="+mn-ea"/>
                <a:cs typeface="Times New Roman" panose="02020603050405020304" pitchFamily="18" charset="0"/>
              </a:rPr>
              <a:t>）主成分</a:t>
            </a:r>
            <a:r>
              <a:rPr lang="zh-CN" altLang="en-US" sz="1400" b="1" cap="all" dirty="0">
                <a:solidFill>
                  <a:schemeClr val="accent1"/>
                </a:solidFill>
                <a:latin typeface="+mn-ea"/>
              </a:rPr>
              <a:t>前列腺素</a:t>
            </a:r>
            <a:r>
              <a:rPr lang="en-US" altLang="zh-CN" sz="1400" b="1" cap="all" dirty="0">
                <a:solidFill>
                  <a:schemeClr val="accent1"/>
                </a:solidFill>
                <a:latin typeface="+mn-ea"/>
              </a:rPr>
              <a:t>E1</a:t>
            </a:r>
            <a:r>
              <a:rPr lang="zh-CN" altLang="en-US" sz="1400" b="1" dirty="0">
                <a:latin typeface="+mn-ea"/>
                <a:cs typeface="Times New Roman" panose="02020603050405020304" pitchFamily="18" charset="0"/>
              </a:rPr>
              <a:t>含量标示量范围过大</a:t>
            </a:r>
            <a:r>
              <a:rPr lang="en-US" altLang="zh-CN" sz="1400" b="1" dirty="0">
                <a:latin typeface="+mn-ea"/>
                <a:cs typeface="Times New Roman" panose="02020603050405020304" pitchFamily="18" charset="0"/>
              </a:rPr>
              <a:t>125%-80%</a:t>
            </a:r>
            <a:r>
              <a:rPr lang="zh-CN" altLang="en-US" sz="1400" b="1" dirty="0">
                <a:latin typeface="+mn-ea"/>
                <a:cs typeface="Times New Roman" panose="02020603050405020304" pitchFamily="18" charset="0"/>
              </a:rPr>
              <a:t>。</a:t>
            </a:r>
            <a:r>
              <a:rPr lang="zh-CN" altLang="en-US" sz="1400" dirty="0">
                <a:latin typeface="+mn-ea"/>
                <a:cs typeface="Times New Roman" panose="02020603050405020304" pitchFamily="18" charset="0"/>
              </a:rPr>
              <a:t>前列地尔的规格只有</a:t>
            </a:r>
            <a:r>
              <a:rPr kumimoji="0" lang="en-US" altLang="zh-CN" sz="1400" b="0" i="0" u="none" strike="noStrike" kern="1200" cap="none" spc="0" normalizeH="0" baseline="0" noProof="0" dirty="0">
                <a:ln>
                  <a:noFill/>
                </a:ln>
                <a:solidFill>
                  <a:srgbClr val="0039A6"/>
                </a:solidFill>
                <a:effectLst/>
                <a:uLnTx/>
                <a:uFillTx/>
                <a:latin typeface="+mn-ea"/>
                <a:cs typeface="Calibri"/>
              </a:rPr>
              <a:t>5</a:t>
            </a:r>
            <a:r>
              <a:rPr kumimoji="0" lang="el-GR" altLang="zh-CN" sz="1400" b="0" i="0" u="none" strike="noStrike" kern="1200" cap="none" spc="0" normalizeH="0" baseline="0" noProof="0" dirty="0">
                <a:ln>
                  <a:noFill/>
                </a:ln>
                <a:solidFill>
                  <a:srgbClr val="0039A6"/>
                </a:solidFill>
                <a:effectLst/>
                <a:uLnTx/>
                <a:uFillTx/>
                <a:latin typeface="+mn-ea"/>
                <a:cs typeface="Calibri"/>
              </a:rPr>
              <a:t>μ</a:t>
            </a:r>
            <a:r>
              <a:rPr kumimoji="0" lang="en-US" altLang="zh-CN" sz="1400" b="0" i="0" u="none" strike="noStrike" kern="1200" cap="none" spc="0" normalizeH="0" baseline="0" noProof="0" dirty="0">
                <a:ln>
                  <a:noFill/>
                </a:ln>
                <a:solidFill>
                  <a:srgbClr val="0039A6"/>
                </a:solidFill>
                <a:effectLst/>
                <a:uLnTx/>
                <a:uFillTx/>
                <a:latin typeface="+mn-ea"/>
                <a:cs typeface="Calibri"/>
              </a:rPr>
              <a:t>g</a:t>
            </a:r>
            <a:r>
              <a:rPr lang="zh-CN" altLang="en-US" sz="1400" dirty="0">
                <a:solidFill>
                  <a:srgbClr val="0039A6"/>
                </a:solidFill>
                <a:latin typeface="+mn-ea"/>
                <a:cs typeface="Calibri"/>
              </a:rPr>
              <a:t>和</a:t>
            </a:r>
            <a:r>
              <a:rPr kumimoji="0" lang="en-US" altLang="zh-CN" sz="1400" b="0" i="0" u="none" strike="noStrike" kern="1200" cap="none" spc="0" normalizeH="0" baseline="0" noProof="0" dirty="0">
                <a:ln>
                  <a:noFill/>
                </a:ln>
                <a:solidFill>
                  <a:srgbClr val="0039A6"/>
                </a:solidFill>
                <a:effectLst/>
                <a:uLnTx/>
                <a:uFillTx/>
                <a:latin typeface="+mn-ea"/>
                <a:cs typeface="Calibri"/>
              </a:rPr>
              <a:t>10</a:t>
            </a:r>
            <a:r>
              <a:rPr kumimoji="0" lang="el-GR" altLang="zh-CN" sz="1400" b="0" i="0" u="none" strike="noStrike" kern="1200" cap="none" spc="0" normalizeH="0" baseline="0" noProof="0" dirty="0">
                <a:ln>
                  <a:noFill/>
                </a:ln>
                <a:solidFill>
                  <a:srgbClr val="0039A6"/>
                </a:solidFill>
                <a:effectLst/>
                <a:uLnTx/>
                <a:uFillTx/>
                <a:latin typeface="+mn-ea"/>
                <a:cs typeface="Calibri"/>
              </a:rPr>
              <a:t>μ</a:t>
            </a:r>
            <a:r>
              <a:rPr kumimoji="0" lang="en-US" altLang="zh-CN" sz="1400" b="0" i="0" u="none" strike="noStrike" kern="1200" cap="none" spc="0" normalizeH="0" baseline="0" noProof="0" dirty="0">
                <a:ln>
                  <a:noFill/>
                </a:ln>
                <a:solidFill>
                  <a:srgbClr val="0039A6"/>
                </a:solidFill>
                <a:effectLst/>
                <a:uLnTx/>
                <a:uFillTx/>
                <a:latin typeface="+mn-ea"/>
                <a:cs typeface="Calibri"/>
              </a:rPr>
              <a:t>g</a:t>
            </a:r>
            <a:r>
              <a:rPr kumimoji="0" lang="zh-CN" altLang="en-US" sz="1400" b="0" i="0" u="none" strike="noStrike" kern="1200" cap="none" spc="0" normalizeH="0" baseline="0" noProof="0" dirty="0">
                <a:ln>
                  <a:noFill/>
                </a:ln>
                <a:solidFill>
                  <a:srgbClr val="0039A6"/>
                </a:solidFill>
                <a:effectLst/>
                <a:uLnTx/>
                <a:uFillTx/>
                <a:latin typeface="+mn-ea"/>
                <a:cs typeface="Calibri"/>
              </a:rPr>
              <a:t>，</a:t>
            </a:r>
            <a:r>
              <a:rPr kumimoji="0" lang="zh-CN" altLang="en-US" sz="1400" b="1" i="0" u="none" strike="noStrike" kern="1200" cap="none" spc="0" normalizeH="0" baseline="0" noProof="0" dirty="0">
                <a:ln>
                  <a:noFill/>
                </a:ln>
                <a:solidFill>
                  <a:srgbClr val="C00000"/>
                </a:solidFill>
                <a:effectLst/>
                <a:uLnTx/>
                <a:uFillTx/>
                <a:latin typeface="+mn-ea"/>
                <a:cs typeface="Calibri"/>
              </a:rPr>
              <a:t>高达</a:t>
            </a:r>
            <a:r>
              <a:rPr kumimoji="0" lang="en-US" altLang="zh-CN" sz="1400" b="1" i="0" u="none" strike="noStrike" kern="1200" cap="none" spc="0" normalizeH="0" baseline="0" noProof="0" dirty="0">
                <a:ln>
                  <a:noFill/>
                </a:ln>
                <a:solidFill>
                  <a:srgbClr val="C00000"/>
                </a:solidFill>
                <a:effectLst/>
                <a:uLnTx/>
                <a:uFillTx/>
                <a:latin typeface="+mn-ea"/>
                <a:cs typeface="Calibri"/>
              </a:rPr>
              <a:t>45%</a:t>
            </a:r>
            <a:r>
              <a:rPr kumimoji="0" lang="zh-CN" altLang="en-US" sz="1400" b="1" i="0" u="none" strike="noStrike" kern="1200" cap="none" spc="0" normalizeH="0" baseline="0" noProof="0" dirty="0">
                <a:ln>
                  <a:noFill/>
                </a:ln>
                <a:solidFill>
                  <a:srgbClr val="C00000"/>
                </a:solidFill>
                <a:effectLst/>
                <a:uLnTx/>
                <a:uFillTx/>
                <a:latin typeface="+mn-ea"/>
                <a:cs typeface="Calibri"/>
              </a:rPr>
              <a:t>的含量偏差</a:t>
            </a:r>
            <a:r>
              <a:rPr kumimoji="0" lang="zh-CN" altLang="en-US" sz="1400" b="0" i="0" u="none" strike="noStrike" kern="1200" cap="none" spc="0" normalizeH="0" baseline="0" noProof="0" dirty="0">
                <a:ln>
                  <a:noFill/>
                </a:ln>
                <a:solidFill>
                  <a:srgbClr val="0039A6"/>
                </a:solidFill>
                <a:effectLst/>
                <a:uLnTx/>
                <a:uFillTx/>
                <a:latin typeface="+mn-ea"/>
                <a:cs typeface="Calibri"/>
              </a:rPr>
              <a:t>无法保障有效成分的剂量准确，含量高无疑会增加</a:t>
            </a:r>
            <a:r>
              <a:rPr lang="en-US" altLang="zh-CN" sz="1400" dirty="0">
                <a:solidFill>
                  <a:srgbClr val="0039A6"/>
                </a:solidFill>
                <a:latin typeface="+mn-ea"/>
                <a:cs typeface="Calibri"/>
              </a:rPr>
              <a:t>PGE1</a:t>
            </a:r>
            <a:r>
              <a:rPr lang="zh-CN" altLang="en-US" sz="1400" dirty="0">
                <a:solidFill>
                  <a:srgbClr val="0039A6"/>
                </a:solidFill>
                <a:latin typeface="+mn-ea"/>
                <a:cs typeface="Calibri"/>
              </a:rPr>
              <a:t>自身引起的不良反应，含量低无法有效保障治疗效果。对于成人患者可能尚可耐受，</a:t>
            </a:r>
            <a:r>
              <a:rPr lang="zh-CN" altLang="en-US" sz="1400" b="1" dirty="0">
                <a:solidFill>
                  <a:srgbClr val="C00000"/>
                </a:solidFill>
                <a:latin typeface="+mn-ea"/>
                <a:cs typeface="Calibri"/>
              </a:rPr>
              <a:t>但是对于体重较低，且各器官发育欠完善的儿童患者或新生儿，造成的不良影响和隐患不容小觑</a:t>
            </a:r>
            <a:r>
              <a:rPr lang="zh-CN" altLang="en-US" sz="1400" dirty="0">
                <a:solidFill>
                  <a:srgbClr val="0039A6"/>
                </a:solidFill>
                <a:latin typeface="+mn-ea"/>
                <a:cs typeface="Calibri"/>
              </a:rPr>
              <a:t>。</a:t>
            </a:r>
            <a:endParaRPr lang="en-US" altLang="zh-CN" sz="1400" dirty="0">
              <a:solidFill>
                <a:srgbClr val="0039A6"/>
              </a:solidFill>
              <a:latin typeface="+mn-ea"/>
              <a:cs typeface="Calibri"/>
            </a:endParaRPr>
          </a:p>
          <a:p>
            <a:pPr marL="0" marR="0" lvl="0" indent="0" defTabSz="914400" rtl="0" eaLnBrk="1" fontAlgn="ctr" latinLnBrk="0" hangingPunct="1">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39A6"/>
                </a:solidFill>
                <a:effectLst/>
                <a:uLnTx/>
                <a:uFillTx/>
                <a:latin typeface="+mn-ea"/>
                <a:cs typeface="Calibri"/>
              </a:rPr>
              <a:t>（</a:t>
            </a:r>
            <a:r>
              <a:rPr kumimoji="0" lang="en-US" altLang="zh-CN" sz="1400" b="1" i="0" u="none" strike="noStrike" kern="1200" cap="none" spc="0" normalizeH="0" baseline="0" noProof="0" dirty="0">
                <a:ln>
                  <a:noFill/>
                </a:ln>
                <a:solidFill>
                  <a:srgbClr val="0039A6"/>
                </a:solidFill>
                <a:effectLst/>
                <a:uLnTx/>
                <a:uFillTx/>
                <a:latin typeface="+mn-ea"/>
                <a:cs typeface="Calibri"/>
              </a:rPr>
              <a:t>2</a:t>
            </a:r>
            <a:r>
              <a:rPr kumimoji="0" lang="zh-CN" altLang="en-US" sz="1400" b="1" i="0" u="none" strike="noStrike" kern="1200" cap="none" spc="0" normalizeH="0" baseline="0" noProof="0" dirty="0">
                <a:ln>
                  <a:noFill/>
                </a:ln>
                <a:solidFill>
                  <a:srgbClr val="0039A6"/>
                </a:solidFill>
                <a:effectLst/>
                <a:uLnTx/>
                <a:uFillTx/>
                <a:latin typeface="+mn-ea"/>
                <a:cs typeface="Calibri"/>
              </a:rPr>
              <a:t>）主要降解杂质</a:t>
            </a:r>
            <a:r>
              <a:rPr lang="zh-CN" altLang="zh-CN" sz="1400" b="1"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前列腺素</a:t>
            </a:r>
            <a:r>
              <a:rPr lang="en-US" altLang="zh-CN" sz="1400" b="1"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A1</a:t>
            </a:r>
            <a:r>
              <a:rPr kumimoji="0" lang="zh-CN" altLang="en-US" sz="1400" b="1" i="0" u="none" strike="noStrike" kern="1200" cap="none" spc="0" normalizeH="0" baseline="0" noProof="0" dirty="0">
                <a:ln>
                  <a:noFill/>
                </a:ln>
                <a:solidFill>
                  <a:srgbClr val="0039A6"/>
                </a:solidFill>
                <a:effectLst/>
                <a:uLnTx/>
                <a:uFillTx/>
                <a:latin typeface="+mn-ea"/>
                <a:cs typeface="Calibri"/>
              </a:rPr>
              <a:t>的限度高达</a:t>
            </a:r>
            <a:r>
              <a:rPr kumimoji="0" lang="en-US" altLang="zh-CN" sz="1400" b="1" i="0" u="none" strike="noStrike" kern="1200" cap="none" spc="0" normalizeH="0" baseline="0" noProof="0" dirty="0">
                <a:ln>
                  <a:noFill/>
                </a:ln>
                <a:solidFill>
                  <a:srgbClr val="0039A6"/>
                </a:solidFill>
                <a:effectLst/>
                <a:uLnTx/>
                <a:uFillTx/>
                <a:latin typeface="+mn-ea"/>
                <a:cs typeface="Calibri"/>
              </a:rPr>
              <a:t>60%</a:t>
            </a:r>
            <a:r>
              <a:rPr kumimoji="0" lang="zh-CN" altLang="en-US" sz="1400" b="1" i="0" u="none" strike="noStrike" kern="1200" cap="none" spc="0" normalizeH="0" baseline="0" noProof="0" dirty="0">
                <a:ln>
                  <a:noFill/>
                </a:ln>
                <a:solidFill>
                  <a:srgbClr val="0039A6"/>
                </a:solidFill>
                <a:effectLst/>
                <a:uLnTx/>
                <a:uFillTx/>
                <a:latin typeface="+mn-ea"/>
                <a:cs typeface="Calibri"/>
              </a:rPr>
              <a:t>，且无其余总杂质的控制指标</a:t>
            </a:r>
            <a:r>
              <a:rPr kumimoji="0" lang="zh-CN" altLang="en-US" sz="1400" b="0" i="0" u="none" strike="noStrike" kern="1200" cap="none" spc="0" normalizeH="0" baseline="0" noProof="0" dirty="0">
                <a:ln>
                  <a:noFill/>
                </a:ln>
                <a:solidFill>
                  <a:srgbClr val="0039A6"/>
                </a:solidFill>
                <a:effectLst/>
                <a:uLnTx/>
                <a:uFillTx/>
                <a:latin typeface="+mn-ea"/>
                <a:cs typeface="Calibri"/>
              </a:rPr>
              <a:t>。杂质限度过大，</a:t>
            </a:r>
            <a:r>
              <a:rPr kumimoji="0" lang="zh-CN" altLang="en-US" sz="1400" b="1" i="0" u="none" strike="noStrike" kern="1200" cap="none" spc="0" normalizeH="0" baseline="0" noProof="0" dirty="0">
                <a:ln>
                  <a:noFill/>
                </a:ln>
                <a:solidFill>
                  <a:srgbClr val="C00000"/>
                </a:solidFill>
                <a:effectLst/>
                <a:uLnTx/>
                <a:uFillTx/>
                <a:latin typeface="+mn-ea"/>
                <a:cs typeface="Calibri"/>
              </a:rPr>
              <a:t>完全无法保障有效成分的稳定性</a:t>
            </a:r>
            <a:r>
              <a:rPr kumimoji="0" lang="zh-CN" altLang="en-US" sz="1400" b="0" i="0" u="none" strike="noStrike" kern="1200" cap="none" spc="0" normalizeH="0" baseline="0" noProof="0" dirty="0">
                <a:ln>
                  <a:noFill/>
                </a:ln>
                <a:solidFill>
                  <a:srgbClr val="0039A6"/>
                </a:solidFill>
                <a:effectLst/>
                <a:uLnTx/>
                <a:uFillTx/>
                <a:latin typeface="+mn-ea"/>
                <a:cs typeface="Calibri"/>
              </a:rPr>
              <a:t>，如</a:t>
            </a:r>
            <a:r>
              <a:rPr kumimoji="0" lang="zh-CN" altLang="en-US" sz="1400" b="0" i="0" u="none" strike="noStrike" kern="1200" cap="none" spc="0" normalizeH="0" baseline="0" noProof="0" dirty="0" smtClean="0">
                <a:ln>
                  <a:noFill/>
                </a:ln>
                <a:solidFill>
                  <a:srgbClr val="0039A6"/>
                </a:solidFill>
                <a:effectLst/>
                <a:uLnTx/>
                <a:uFillTx/>
                <a:latin typeface="+mn-ea"/>
                <a:cs typeface="Calibri"/>
              </a:rPr>
              <a:t>此</a:t>
            </a:r>
            <a:r>
              <a:rPr lang="zh-CN" altLang="en-US" sz="1400" dirty="0" smtClean="0">
                <a:solidFill>
                  <a:srgbClr val="0039A6"/>
                </a:solidFill>
                <a:latin typeface="+mn-ea"/>
                <a:cs typeface="Calibri"/>
              </a:rPr>
              <a:t>宽泛</a:t>
            </a:r>
            <a:r>
              <a:rPr kumimoji="0" lang="zh-CN" altLang="en-US" sz="1400" b="0" i="0" u="none" strike="noStrike" kern="1200" cap="none" spc="0" normalizeH="0" baseline="0" noProof="0" dirty="0" smtClean="0">
                <a:ln>
                  <a:noFill/>
                </a:ln>
                <a:solidFill>
                  <a:srgbClr val="0039A6"/>
                </a:solidFill>
                <a:effectLst/>
                <a:uLnTx/>
                <a:uFillTx/>
                <a:latin typeface="+mn-ea"/>
                <a:cs typeface="Calibri"/>
              </a:rPr>
              <a:t>的</a:t>
            </a:r>
            <a:r>
              <a:rPr kumimoji="0" lang="zh-CN" altLang="en-US" sz="1400" b="0" i="0" u="none" strike="noStrike" kern="1200" cap="none" spc="0" normalizeH="0" baseline="0" noProof="0" dirty="0">
                <a:ln>
                  <a:noFill/>
                </a:ln>
                <a:solidFill>
                  <a:srgbClr val="0039A6"/>
                </a:solidFill>
                <a:effectLst/>
                <a:uLnTx/>
                <a:uFillTx/>
                <a:latin typeface="+mn-ea"/>
                <a:cs typeface="Calibri"/>
              </a:rPr>
              <a:t>杂质标准已经不适用于现今药监局严格的杂质控制要求，临床风险大，用于治疗儿童先心病无疑将增加不良反应的发生率。</a:t>
            </a:r>
            <a:endParaRPr kumimoji="0" lang="en-US" altLang="zh-CN" sz="1400" b="0" i="0" u="none" strike="noStrike" kern="1200" cap="none" spc="0" normalizeH="0" baseline="0" noProof="0" dirty="0">
              <a:ln>
                <a:noFill/>
              </a:ln>
              <a:solidFill>
                <a:srgbClr val="0039A6"/>
              </a:solidFill>
              <a:effectLst/>
              <a:uLnTx/>
              <a:uFillTx/>
              <a:latin typeface="+mn-ea"/>
              <a:cs typeface="Calibri"/>
            </a:endParaRPr>
          </a:p>
          <a:p>
            <a:pPr marL="0" marR="0" lvl="0" indent="0" defTabSz="914400" rtl="0" eaLnBrk="1" fontAlgn="ctr" latinLnBrk="0" hangingPunct="1">
              <a:spcBef>
                <a:spcPts val="0"/>
              </a:spcBef>
              <a:spcAft>
                <a:spcPts val="0"/>
              </a:spcAft>
              <a:buClrTx/>
              <a:buSzTx/>
              <a:buFontTx/>
              <a:buNone/>
              <a:tabLst/>
              <a:defRPr/>
            </a:pPr>
            <a:r>
              <a:rPr lang="zh-CN" altLang="en-US" sz="1400" b="1" dirty="0">
                <a:solidFill>
                  <a:srgbClr val="0039A6"/>
                </a:solidFill>
                <a:latin typeface="+mn-ea"/>
                <a:cs typeface="Calibri"/>
              </a:rPr>
              <a:t>（</a:t>
            </a:r>
            <a:r>
              <a:rPr lang="en-US" altLang="zh-CN" sz="1400" b="1" dirty="0">
                <a:solidFill>
                  <a:srgbClr val="0039A6"/>
                </a:solidFill>
                <a:latin typeface="+mn-ea"/>
                <a:cs typeface="Calibri"/>
              </a:rPr>
              <a:t>3</a:t>
            </a:r>
            <a:r>
              <a:rPr lang="zh-CN" altLang="en-US" sz="1400" b="1" dirty="0">
                <a:solidFill>
                  <a:srgbClr val="0039A6"/>
                </a:solidFill>
                <a:latin typeface="+mn-ea"/>
                <a:cs typeface="Calibri"/>
              </a:rPr>
              <a:t>）溶血磷脂酰胆碱的限度为</a:t>
            </a:r>
            <a:r>
              <a:rPr lang="en-US" altLang="zh-CN" sz="1400" b="1" dirty="0">
                <a:solidFill>
                  <a:srgbClr val="0039A6"/>
                </a:solidFill>
                <a:latin typeface="+mn-ea"/>
                <a:cs typeface="Calibri"/>
              </a:rPr>
              <a:t>5%</a:t>
            </a:r>
            <a:r>
              <a:rPr lang="zh-CN" altLang="en-US" sz="1400" b="1" dirty="0">
                <a:solidFill>
                  <a:srgbClr val="0039A6"/>
                </a:solidFill>
                <a:latin typeface="+mn-ea"/>
                <a:cs typeface="Calibri"/>
              </a:rPr>
              <a:t>。</a:t>
            </a:r>
            <a:r>
              <a:rPr lang="zh-CN" altLang="en-US" sz="1400" dirty="0">
                <a:solidFill>
                  <a:srgbClr val="0039A6"/>
                </a:solidFill>
                <a:latin typeface="+mn-ea"/>
                <a:cs typeface="Calibri"/>
              </a:rPr>
              <a:t>用于儿童和新生儿患者，易引发</a:t>
            </a:r>
            <a:r>
              <a:rPr lang="zh-CN" altLang="en-US" sz="1400" b="1" dirty="0">
                <a:solidFill>
                  <a:srgbClr val="C00000"/>
                </a:solidFill>
                <a:latin typeface="+mn-ea"/>
                <a:cs typeface="Calibri"/>
              </a:rPr>
              <a:t>溶血、出血</a:t>
            </a:r>
            <a:r>
              <a:rPr lang="zh-CN" altLang="en-US" sz="1400" dirty="0">
                <a:solidFill>
                  <a:srgbClr val="0039A6"/>
                </a:solidFill>
                <a:latin typeface="+mn-ea"/>
                <a:cs typeface="Calibri"/>
              </a:rPr>
              <a:t>等血液系统不良反应。</a:t>
            </a:r>
            <a:endParaRPr kumimoji="0" lang="en-US" altLang="zh-CN" sz="1400" b="0" i="0" u="none" strike="noStrike" kern="1200" cap="none" spc="0" normalizeH="0" baseline="0" noProof="0" dirty="0">
              <a:ln>
                <a:noFill/>
              </a:ln>
              <a:solidFill>
                <a:srgbClr val="0039A6"/>
              </a:solidFill>
              <a:effectLst/>
              <a:uLnTx/>
              <a:uFillTx/>
              <a:latin typeface="+mn-ea"/>
              <a:cs typeface="Calibri"/>
            </a:endParaRPr>
          </a:p>
          <a:p>
            <a:endParaRPr lang="zh-CN" altLang="en-US" sz="16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 xmlns:a16="http://schemas.microsoft.com/office/drawing/2014/main" id="{0B428053-CC95-8D32-063A-7E5A4E67D3C6}"/>
              </a:ext>
            </a:extLst>
          </p:cNvPr>
          <p:cNvSpPr txBox="1"/>
          <p:nvPr/>
        </p:nvSpPr>
        <p:spPr>
          <a:xfrm>
            <a:off x="-95176" y="6078344"/>
            <a:ext cx="12226402" cy="523220"/>
          </a:xfrm>
          <a:prstGeom prst="rect">
            <a:avLst/>
          </a:prstGeom>
          <a:noFill/>
        </p:spPr>
        <p:txBody>
          <a:bodyPr wrap="square" rtlCol="0">
            <a:spAutoFit/>
          </a:bodyPr>
          <a:lstStyle/>
          <a:p>
            <a:r>
              <a:rPr lang="zh-CN" altLang="en-US" sz="1400" dirty="0">
                <a:latin typeface="+mn-ea"/>
                <a:cs typeface="Times New Roman" panose="02020603050405020304" pitchFamily="18" charset="0"/>
              </a:rPr>
              <a:t>（</a:t>
            </a:r>
            <a:r>
              <a:rPr lang="en-US" altLang="zh-CN" sz="1400" b="1" dirty="0">
                <a:latin typeface="+mn-ea"/>
                <a:cs typeface="Times New Roman" panose="02020603050405020304" pitchFamily="18" charset="0"/>
              </a:rPr>
              <a:t>1</a:t>
            </a:r>
            <a:r>
              <a:rPr lang="zh-CN" altLang="en-US" sz="1400" b="1" dirty="0">
                <a:latin typeface="+mn-ea"/>
                <a:cs typeface="Times New Roman" panose="02020603050405020304" pitchFamily="18" charset="0"/>
              </a:rPr>
              <a:t>）</a:t>
            </a:r>
            <a:r>
              <a:rPr lang="zh-CN" altLang="en-US" sz="1400" b="1" cap="all" dirty="0">
                <a:solidFill>
                  <a:schemeClr val="accent1"/>
                </a:solidFill>
                <a:latin typeface="+mn-ea"/>
              </a:rPr>
              <a:t>前列腺素</a:t>
            </a:r>
            <a:r>
              <a:rPr lang="en-US" altLang="zh-CN" sz="1400" b="1" cap="all" dirty="0">
                <a:solidFill>
                  <a:schemeClr val="accent1"/>
                </a:solidFill>
                <a:latin typeface="+mn-ea"/>
              </a:rPr>
              <a:t>E1</a:t>
            </a:r>
            <a:r>
              <a:rPr lang="zh-CN" altLang="en-US" sz="1400" b="1" dirty="0">
                <a:latin typeface="+mn-ea"/>
                <a:cs typeface="Times New Roman" panose="02020603050405020304" pitchFamily="18" charset="0"/>
              </a:rPr>
              <a:t>含量标示量范围过大</a:t>
            </a:r>
            <a:r>
              <a:rPr lang="en-US" altLang="zh-CN" sz="1400" b="1" dirty="0">
                <a:latin typeface="+mn-ea"/>
                <a:cs typeface="Times New Roman" panose="02020603050405020304" pitchFamily="18" charset="0"/>
              </a:rPr>
              <a:t>125%-80%</a:t>
            </a:r>
            <a:r>
              <a:rPr lang="zh-CN" altLang="en-US" sz="1400" b="1" dirty="0">
                <a:latin typeface="+mn-ea"/>
                <a:cs typeface="Times New Roman" panose="02020603050405020304" pitchFamily="18" charset="0"/>
              </a:rPr>
              <a:t>。</a:t>
            </a:r>
            <a:r>
              <a:rPr lang="zh-CN" altLang="en-US" sz="1400" dirty="0">
                <a:latin typeface="+mn-ea"/>
                <a:cs typeface="Times New Roman" panose="02020603050405020304" pitchFamily="18" charset="0"/>
              </a:rPr>
              <a:t>问题和隐患同上。</a:t>
            </a:r>
            <a:endParaRPr lang="en-US" altLang="zh-CN" sz="1400" dirty="0">
              <a:latin typeface="+mn-ea"/>
              <a:cs typeface="Times New Roman" panose="02020603050405020304" pitchFamily="18" charset="0"/>
            </a:endParaRPr>
          </a:p>
          <a:p>
            <a:r>
              <a:rPr lang="zh-CN" altLang="en-US" sz="1400" b="1" dirty="0">
                <a:latin typeface="+mn-ea"/>
                <a:cs typeface="Times New Roman" panose="02020603050405020304" pitchFamily="18" charset="0"/>
              </a:rPr>
              <a:t>（</a:t>
            </a:r>
            <a:r>
              <a:rPr lang="en-US" altLang="zh-CN" sz="1400" b="1" dirty="0">
                <a:latin typeface="+mn-ea"/>
                <a:cs typeface="Times New Roman" panose="02020603050405020304" pitchFamily="18" charset="0"/>
              </a:rPr>
              <a:t>2</a:t>
            </a:r>
            <a:r>
              <a:rPr lang="zh-CN" altLang="en-US" sz="1400" b="1" dirty="0">
                <a:latin typeface="+mn-ea"/>
                <a:cs typeface="Times New Roman" panose="02020603050405020304" pitchFamily="18" charset="0"/>
              </a:rPr>
              <a:t>）溶血磷脂酰胆碱控制项缺失。</a:t>
            </a:r>
            <a:r>
              <a:rPr lang="zh-CN" altLang="en-US" sz="1400" b="1" dirty="0">
                <a:solidFill>
                  <a:srgbClr val="C00000"/>
                </a:solidFill>
                <a:latin typeface="+mn-ea"/>
                <a:cs typeface="Times New Roman" panose="02020603050405020304" pitchFamily="18" charset="0"/>
              </a:rPr>
              <a:t>易出现溶血、出血</a:t>
            </a:r>
            <a:r>
              <a:rPr lang="zh-CN" altLang="en-US" sz="1400" dirty="0">
                <a:latin typeface="+mn-ea"/>
                <a:cs typeface="Times New Roman" panose="02020603050405020304" pitchFamily="18" charset="0"/>
              </a:rPr>
              <a:t>等不良反应</a:t>
            </a:r>
            <a:r>
              <a:rPr lang="zh-CN" altLang="en-US" sz="1400" b="1" dirty="0">
                <a:latin typeface="+mn-ea"/>
                <a:cs typeface="Times New Roman" panose="02020603050405020304" pitchFamily="18" charset="0"/>
              </a:rPr>
              <a:t>。对于儿童和新生儿用药，对产品中溶血磷脂酰胆碱含量的控制是非常必要的。</a:t>
            </a:r>
          </a:p>
        </p:txBody>
      </p:sp>
    </p:spTree>
    <p:extLst>
      <p:ext uri="{BB962C8B-B14F-4D97-AF65-F5344CB8AC3E}">
        <p14:creationId xmlns="" xmlns:p14="http://schemas.microsoft.com/office/powerpoint/2010/main" val="135665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D90935B-EFF4-09D5-68DD-0271FABE121C}"/>
              </a:ext>
            </a:extLst>
          </p:cNvPr>
          <p:cNvSpPr>
            <a:spLocks noGrp="1"/>
          </p:cNvSpPr>
          <p:nvPr>
            <p:ph type="title"/>
          </p:nvPr>
        </p:nvSpPr>
        <p:spPr>
          <a:xfrm>
            <a:off x="2604524" y="135401"/>
            <a:ext cx="9526964" cy="466421"/>
          </a:xfrm>
        </p:spPr>
        <p:txBody>
          <a:bodyPr/>
          <a:lstStyle/>
          <a:p>
            <a:r>
              <a:rPr lang="zh-CN" altLang="en-US" sz="2200" dirty="0"/>
              <a:t>注射用前列地尔乳剂是剂量更准确、杂质控制更严格、更适用于儿童用药的前列地尔产品</a:t>
            </a:r>
          </a:p>
        </p:txBody>
      </p:sp>
      <p:sp>
        <p:nvSpPr>
          <p:cNvPr id="3" name="文本框 9">
            <a:extLst>
              <a:ext uri="{FF2B5EF4-FFF2-40B4-BE49-F238E27FC236}">
                <a16:creationId xmlns="" xmlns:a16="http://schemas.microsoft.com/office/drawing/2014/main" id="{AF08A176-3535-A1DF-66D9-9F1153B1F6AD}"/>
              </a:ext>
            </a:extLst>
          </p:cNvPr>
          <p:cNvSpPr txBox="1"/>
          <p:nvPr/>
        </p:nvSpPr>
        <p:spPr>
          <a:xfrm>
            <a:off x="225574" y="135401"/>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chemeClr val="bg1"/>
                </a:solidFill>
                <a:cs typeface="+mn-ea"/>
                <a:sym typeface="+mn-lt"/>
              </a:rPr>
              <a:t>二、安全性</a:t>
            </a:r>
          </a:p>
        </p:txBody>
      </p:sp>
      <p:sp>
        <p:nvSpPr>
          <p:cNvPr id="4" name="文本框 3">
            <a:extLst>
              <a:ext uri="{FF2B5EF4-FFF2-40B4-BE49-F238E27FC236}">
                <a16:creationId xmlns="" xmlns:a16="http://schemas.microsoft.com/office/drawing/2014/main" id="{099D7F03-4799-F667-B402-FE511AD29144}"/>
              </a:ext>
            </a:extLst>
          </p:cNvPr>
          <p:cNvSpPr txBox="1"/>
          <p:nvPr/>
        </p:nvSpPr>
        <p:spPr>
          <a:xfrm>
            <a:off x="265368" y="1234304"/>
            <a:ext cx="11866120" cy="755022"/>
          </a:xfrm>
          <a:prstGeom prst="rect">
            <a:avLst/>
          </a:prstGeom>
          <a:noFill/>
          <a:ln>
            <a:solidFill>
              <a:schemeClr val="accent1"/>
            </a:solidFill>
            <a:prstDash val="dash"/>
          </a:ln>
        </p:spPr>
        <p:txBody>
          <a:bodyPr wrap="square" anchor="ctr" anchorCtr="0">
            <a:noAutofit/>
          </a:bodyPr>
          <a:lstStyle/>
          <a:p>
            <a:pPr algn="just">
              <a:lnSpc>
                <a:spcPct val="150000"/>
              </a:lnSpc>
            </a:pPr>
            <a:r>
              <a:rPr lang="en-US" altLang="zh-CN" sz="1400" kern="100" dirty="0">
                <a:latin typeface="Microsoft YaHei UI" panose="020B0503020204020204" pitchFamily="34" charset="-122"/>
                <a:ea typeface="Microsoft YaHei UI" panose="020B0503020204020204" pitchFamily="34" charset="-122"/>
                <a:cs typeface="Times New Roman" panose="02020603050405020304" pitchFamily="18" charset="0"/>
              </a:rPr>
              <a:t>① </a:t>
            </a:r>
            <a:r>
              <a:rPr lang="zh-CN" altLang="zh-CN" sz="1400" kern="100" dirty="0">
                <a:latin typeface="Microsoft YaHei UI" panose="020B0503020204020204" pitchFamily="34" charset="-122"/>
                <a:ea typeface="Microsoft YaHei UI" panose="020B0503020204020204" pitchFamily="34" charset="-122"/>
                <a:cs typeface="Times New Roman" panose="02020603050405020304" pitchFamily="18" charset="0"/>
              </a:rPr>
              <a:t>产</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品含量为标示量的</a:t>
            </a:r>
            <a:r>
              <a:rPr lang="en-US" altLang="zh-CN" sz="1400" kern="100" dirty="0">
                <a:solidFill>
                  <a:srgbClr val="FF0000"/>
                </a:solidFill>
                <a:effectLst/>
                <a:latin typeface="Microsoft YaHei UI" panose="020B0503020204020204" pitchFamily="34" charset="-122"/>
                <a:ea typeface="Microsoft YaHei UI" panose="020B0503020204020204" pitchFamily="34" charset="-122"/>
                <a:cs typeface="Times New Roman" panose="02020603050405020304" pitchFamily="18" charset="0"/>
              </a:rPr>
              <a:t>115%-85%</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，含量控制要求更高</a:t>
            </a:r>
            <a:r>
              <a:rPr lang="zh-CN" altLang="en-US"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，剂量更准确</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a:t>
            </a:r>
            <a:r>
              <a:rPr lang="en-US"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② </a:t>
            </a:r>
            <a:r>
              <a:rPr lang="zh-CN" altLang="en-US"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主要杂质</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前列腺素</a:t>
            </a:r>
            <a:r>
              <a:rPr lang="en-US"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A1</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含量不超过</a:t>
            </a:r>
            <a:r>
              <a:rPr lang="en-US" altLang="zh-CN" sz="1400" kern="100" dirty="0">
                <a:solidFill>
                  <a:srgbClr val="FF0000"/>
                </a:solidFill>
                <a:effectLst/>
                <a:latin typeface="Microsoft YaHei UI" panose="020B0503020204020204" pitchFamily="34" charset="-122"/>
                <a:ea typeface="Microsoft YaHei UI" panose="020B0503020204020204" pitchFamily="34" charset="-122"/>
                <a:cs typeface="Times New Roman" panose="02020603050405020304" pitchFamily="18" charset="0"/>
              </a:rPr>
              <a:t>10%</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，主要杂质限度要求显著提高；</a:t>
            </a:r>
          </a:p>
          <a:p>
            <a:pPr algn="just"/>
            <a:r>
              <a:rPr lang="en-US"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③ </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其余总杂质限度不超过</a:t>
            </a:r>
            <a:r>
              <a:rPr lang="en-US" altLang="zh-CN" sz="1400" kern="100" dirty="0">
                <a:solidFill>
                  <a:srgbClr val="FF0000"/>
                </a:solidFill>
                <a:effectLst/>
                <a:latin typeface="Microsoft YaHei UI" panose="020B0503020204020204" pitchFamily="34" charset="-122"/>
                <a:ea typeface="Microsoft YaHei UI" panose="020B0503020204020204" pitchFamily="34" charset="-122"/>
                <a:cs typeface="Times New Roman" panose="02020603050405020304" pitchFamily="18" charset="0"/>
              </a:rPr>
              <a:t>1%</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，为国</a:t>
            </a:r>
            <a:r>
              <a:rPr lang="zh-CN" altLang="en-US"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内</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最高标准</a:t>
            </a:r>
            <a:r>
              <a:rPr lang="zh-CN" altLang="en-US"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，保证临床用药安全</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a:t>
            </a:r>
            <a:r>
              <a:rPr lang="en-US"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④ </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溶血磷脂酰胆碱含量不超过</a:t>
            </a:r>
            <a:r>
              <a:rPr lang="en-US" altLang="zh-CN" sz="1400" kern="100" dirty="0">
                <a:solidFill>
                  <a:srgbClr val="FF0000"/>
                </a:solidFill>
                <a:effectLst/>
                <a:latin typeface="Microsoft YaHei UI" panose="020B0503020204020204" pitchFamily="34" charset="-122"/>
                <a:ea typeface="Microsoft YaHei UI" panose="020B0503020204020204" pitchFamily="34" charset="-122"/>
                <a:cs typeface="Times New Roman" panose="02020603050405020304" pitchFamily="18" charset="0"/>
              </a:rPr>
              <a:t>3%</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a:t>
            </a:r>
            <a:r>
              <a:rPr lang="zh-CN" altLang="en-US"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为</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国</a:t>
            </a:r>
            <a:r>
              <a:rPr lang="zh-CN" altLang="en-US"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内</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最高标准</a:t>
            </a:r>
            <a:r>
              <a:rPr lang="zh-CN" altLang="en-US"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，保障临床安全性</a:t>
            </a:r>
            <a:r>
              <a:rPr lang="zh-CN" altLang="zh-CN" sz="1400"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a:t>
            </a:r>
          </a:p>
        </p:txBody>
      </p:sp>
      <p:graphicFrame>
        <p:nvGraphicFramePr>
          <p:cNvPr id="5" name="表格 4">
            <a:extLst>
              <a:ext uri="{FF2B5EF4-FFF2-40B4-BE49-F238E27FC236}">
                <a16:creationId xmlns="" xmlns:a16="http://schemas.microsoft.com/office/drawing/2014/main" id="{AA26D33C-177A-AD0D-DFA7-B20EFB62E0C8}"/>
              </a:ext>
            </a:extLst>
          </p:cNvPr>
          <p:cNvGraphicFramePr>
            <a:graphicFrameLocks noGrp="1"/>
          </p:cNvGraphicFramePr>
          <p:nvPr>
            <p:extLst>
              <p:ext uri="{D42A27DB-BD31-4B8C-83A1-F6EECF244321}">
                <p14:modId xmlns="" xmlns:p14="http://schemas.microsoft.com/office/powerpoint/2010/main" val="3217801486"/>
              </p:ext>
            </p:extLst>
          </p:nvPr>
        </p:nvGraphicFramePr>
        <p:xfrm>
          <a:off x="272854" y="2533657"/>
          <a:ext cx="11452980" cy="1996182"/>
        </p:xfrm>
        <a:graphic>
          <a:graphicData uri="http://schemas.openxmlformats.org/drawingml/2006/table">
            <a:tbl>
              <a:tblPr/>
              <a:tblGrid>
                <a:gridCol w="742985">
                  <a:extLst>
                    <a:ext uri="{9D8B030D-6E8A-4147-A177-3AD203B41FA5}">
                      <a16:colId xmlns="" xmlns:a16="http://schemas.microsoft.com/office/drawing/2014/main" val="2801150573"/>
                    </a:ext>
                  </a:extLst>
                </a:gridCol>
                <a:gridCol w="742985">
                  <a:extLst>
                    <a:ext uri="{9D8B030D-6E8A-4147-A177-3AD203B41FA5}">
                      <a16:colId xmlns="" xmlns:a16="http://schemas.microsoft.com/office/drawing/2014/main" val="3961926539"/>
                    </a:ext>
                  </a:extLst>
                </a:gridCol>
                <a:gridCol w="965295">
                  <a:extLst>
                    <a:ext uri="{9D8B030D-6E8A-4147-A177-3AD203B41FA5}">
                      <a16:colId xmlns="" xmlns:a16="http://schemas.microsoft.com/office/drawing/2014/main" val="1909277210"/>
                    </a:ext>
                  </a:extLst>
                </a:gridCol>
                <a:gridCol w="1014047">
                  <a:extLst>
                    <a:ext uri="{9D8B030D-6E8A-4147-A177-3AD203B41FA5}">
                      <a16:colId xmlns="" xmlns:a16="http://schemas.microsoft.com/office/drawing/2014/main" val="717521406"/>
                    </a:ext>
                  </a:extLst>
                </a:gridCol>
                <a:gridCol w="1014047">
                  <a:extLst>
                    <a:ext uri="{9D8B030D-6E8A-4147-A177-3AD203B41FA5}">
                      <a16:colId xmlns="" xmlns:a16="http://schemas.microsoft.com/office/drawing/2014/main" val="3781832685"/>
                    </a:ext>
                  </a:extLst>
                </a:gridCol>
                <a:gridCol w="829439">
                  <a:extLst>
                    <a:ext uri="{9D8B030D-6E8A-4147-A177-3AD203B41FA5}">
                      <a16:colId xmlns="" xmlns:a16="http://schemas.microsoft.com/office/drawing/2014/main" val="1244111564"/>
                    </a:ext>
                  </a:extLst>
                </a:gridCol>
                <a:gridCol w="97852">
                  <a:extLst>
                    <a:ext uri="{9D8B030D-6E8A-4147-A177-3AD203B41FA5}">
                      <a16:colId xmlns="" xmlns:a16="http://schemas.microsoft.com/office/drawing/2014/main" val="539065597"/>
                    </a:ext>
                  </a:extLst>
                </a:gridCol>
                <a:gridCol w="829439">
                  <a:extLst>
                    <a:ext uri="{9D8B030D-6E8A-4147-A177-3AD203B41FA5}">
                      <a16:colId xmlns="" xmlns:a16="http://schemas.microsoft.com/office/drawing/2014/main" val="3889559476"/>
                    </a:ext>
                  </a:extLst>
                </a:gridCol>
                <a:gridCol w="552526">
                  <a:extLst>
                    <a:ext uri="{9D8B030D-6E8A-4147-A177-3AD203B41FA5}">
                      <a16:colId xmlns="" xmlns:a16="http://schemas.microsoft.com/office/drawing/2014/main" val="1258758795"/>
                    </a:ext>
                  </a:extLst>
                </a:gridCol>
                <a:gridCol w="97852">
                  <a:extLst>
                    <a:ext uri="{9D8B030D-6E8A-4147-A177-3AD203B41FA5}">
                      <a16:colId xmlns="" xmlns:a16="http://schemas.microsoft.com/office/drawing/2014/main" val="3390502267"/>
                    </a:ext>
                  </a:extLst>
                </a:gridCol>
                <a:gridCol w="552526">
                  <a:extLst>
                    <a:ext uri="{9D8B030D-6E8A-4147-A177-3AD203B41FA5}">
                      <a16:colId xmlns="" xmlns:a16="http://schemas.microsoft.com/office/drawing/2014/main" val="2979645886"/>
                    </a:ext>
                  </a:extLst>
                </a:gridCol>
                <a:gridCol w="876892">
                  <a:extLst>
                    <a:ext uri="{9D8B030D-6E8A-4147-A177-3AD203B41FA5}">
                      <a16:colId xmlns="" xmlns:a16="http://schemas.microsoft.com/office/drawing/2014/main" val="3308064405"/>
                    </a:ext>
                  </a:extLst>
                </a:gridCol>
                <a:gridCol w="97852">
                  <a:extLst>
                    <a:ext uri="{9D8B030D-6E8A-4147-A177-3AD203B41FA5}">
                      <a16:colId xmlns="" xmlns:a16="http://schemas.microsoft.com/office/drawing/2014/main" val="2503554615"/>
                    </a:ext>
                  </a:extLst>
                </a:gridCol>
                <a:gridCol w="876892">
                  <a:extLst>
                    <a:ext uri="{9D8B030D-6E8A-4147-A177-3AD203B41FA5}">
                      <a16:colId xmlns="" xmlns:a16="http://schemas.microsoft.com/office/drawing/2014/main" val="3082963981"/>
                    </a:ext>
                  </a:extLst>
                </a:gridCol>
                <a:gridCol w="687733">
                  <a:extLst>
                    <a:ext uri="{9D8B030D-6E8A-4147-A177-3AD203B41FA5}">
                      <a16:colId xmlns="" xmlns:a16="http://schemas.microsoft.com/office/drawing/2014/main" val="1493979241"/>
                    </a:ext>
                  </a:extLst>
                </a:gridCol>
                <a:gridCol w="97852">
                  <a:extLst>
                    <a:ext uri="{9D8B030D-6E8A-4147-A177-3AD203B41FA5}">
                      <a16:colId xmlns="" xmlns:a16="http://schemas.microsoft.com/office/drawing/2014/main" val="951280946"/>
                    </a:ext>
                  </a:extLst>
                </a:gridCol>
                <a:gridCol w="688383">
                  <a:extLst>
                    <a:ext uri="{9D8B030D-6E8A-4147-A177-3AD203B41FA5}">
                      <a16:colId xmlns="" xmlns:a16="http://schemas.microsoft.com/office/drawing/2014/main" val="266021999"/>
                    </a:ext>
                  </a:extLst>
                </a:gridCol>
                <a:gridCol w="688383">
                  <a:extLst>
                    <a:ext uri="{9D8B030D-6E8A-4147-A177-3AD203B41FA5}">
                      <a16:colId xmlns="" xmlns:a16="http://schemas.microsoft.com/office/drawing/2014/main" val="3580709235"/>
                    </a:ext>
                  </a:extLst>
                </a:gridCol>
              </a:tblGrid>
              <a:tr h="295846">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dirty="0">
                          <a:effectLst/>
                          <a:latin typeface="+mn-ea"/>
                          <a:ea typeface="+mn-ea"/>
                          <a:cs typeface="Times New Roman" panose="02020603050405020304" pitchFamily="18" charset="0"/>
                        </a:rPr>
                        <a:t>样品名称</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dirty="0">
                          <a:effectLst/>
                          <a:latin typeface="+mn-ea"/>
                          <a:ea typeface="+mn-ea"/>
                          <a:cs typeface="Times New Roman" panose="02020603050405020304" pitchFamily="18" charset="0"/>
                        </a:rPr>
                        <a:t>注射用前列地尔乳剂</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a:effectLst/>
                          <a:latin typeface="+mn-ea"/>
                          <a:ea typeface="+mn-ea"/>
                          <a:cs typeface="Times New Roman" panose="02020603050405020304" pitchFamily="18" charset="0"/>
                        </a:rPr>
                        <a:t>规格</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gridSpan="3">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10</a:t>
                      </a:r>
                      <a:r>
                        <a:rPr lang="zh-CN" sz="1050" kern="100">
                          <a:effectLst/>
                          <a:latin typeface="+mn-ea"/>
                          <a:ea typeface="+mn-ea"/>
                          <a:cs typeface="Times New Roman" panose="02020603050405020304" pitchFamily="18" charset="0"/>
                        </a:rPr>
                        <a:t>μ</a:t>
                      </a:r>
                      <a:r>
                        <a:rPr lang="en-US" sz="1050" kern="100">
                          <a:effectLst/>
                          <a:latin typeface="+mn-ea"/>
                          <a:ea typeface="+mn-ea"/>
                          <a:cs typeface="Times New Roman" panose="02020603050405020304" pitchFamily="18" charset="0"/>
                        </a:rPr>
                        <a:t>g</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gridSpan="3">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a:effectLst/>
                          <a:latin typeface="+mn-ea"/>
                          <a:ea typeface="+mn-ea"/>
                          <a:cs typeface="Times New Roman" panose="02020603050405020304" pitchFamily="18" charset="0"/>
                        </a:rPr>
                        <a:t>批号</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gridSpan="3">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201303001</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014578709"/>
                  </a:ext>
                </a:extLst>
              </a:tr>
              <a:tr h="171986">
                <a:tc row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a:effectLst/>
                          <a:latin typeface="+mn-ea"/>
                          <a:ea typeface="+mn-ea"/>
                          <a:cs typeface="Times New Roman" panose="02020603050405020304" pitchFamily="18" charset="0"/>
                        </a:rPr>
                        <a:t>考察</a:t>
                      </a:r>
                    </a:p>
                    <a:p>
                      <a:pPr algn="ctr"/>
                      <a:r>
                        <a:rPr lang="zh-CN" sz="1050" kern="100">
                          <a:effectLst/>
                          <a:latin typeface="+mn-ea"/>
                          <a:ea typeface="+mn-ea"/>
                          <a:cs typeface="Times New Roman" panose="02020603050405020304" pitchFamily="18" charset="0"/>
                        </a:rPr>
                        <a:t>时间点</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17">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dirty="0">
                          <a:effectLst/>
                          <a:latin typeface="+mn-ea"/>
                          <a:ea typeface="+mn-ea"/>
                          <a:cs typeface="Times New Roman" panose="02020603050405020304" pitchFamily="18" charset="0"/>
                        </a:rPr>
                        <a:t>检验项目</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4283557800"/>
                  </a:ext>
                </a:extLst>
              </a:tr>
              <a:tr h="171986">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性状</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酸碱度</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平均粒径（</a:t>
                      </a:r>
                      <a:r>
                        <a:rPr lang="en-US" sz="1050" kern="0">
                          <a:solidFill>
                            <a:srgbClr val="000000"/>
                          </a:solidFill>
                          <a:effectLst/>
                          <a:latin typeface="+mn-ea"/>
                          <a:ea typeface="+mn-ea"/>
                          <a:cs typeface="Times New Roman" panose="02020603050405020304" pitchFamily="18" charset="0"/>
                        </a:rPr>
                        <a:t>nm</a:t>
                      </a:r>
                      <a:r>
                        <a:rPr lang="zh-CN" sz="1050" kern="0">
                          <a:solidFill>
                            <a:srgbClr val="000000"/>
                          </a:solidFill>
                          <a:effectLst/>
                          <a:latin typeface="+mn-ea"/>
                          <a:ea typeface="+mn-ea"/>
                          <a:cs typeface="Times New Roman" panose="02020603050405020304" pitchFamily="18" charset="0"/>
                        </a:rPr>
                        <a:t>）</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累积粒径（</a:t>
                      </a:r>
                      <a:r>
                        <a:rPr lang="en-US" sz="1050" kern="0">
                          <a:solidFill>
                            <a:srgbClr val="000000"/>
                          </a:solidFill>
                          <a:effectLst/>
                          <a:latin typeface="+mn-ea"/>
                          <a:ea typeface="+mn-ea"/>
                          <a:cs typeface="Times New Roman" panose="02020603050405020304" pitchFamily="18" charset="0"/>
                        </a:rPr>
                        <a:t>nm</a:t>
                      </a:r>
                      <a:r>
                        <a:rPr lang="zh-CN" sz="1050" kern="0">
                          <a:solidFill>
                            <a:srgbClr val="000000"/>
                          </a:solidFill>
                          <a:effectLst/>
                          <a:latin typeface="+mn-ea"/>
                          <a:ea typeface="+mn-ea"/>
                          <a:cs typeface="Times New Roman" panose="02020603050405020304" pitchFamily="18" charset="0"/>
                        </a:rPr>
                        <a:t>）</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过氧化值</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游离脂肪酸</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溶血</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a:solidFill>
                            <a:srgbClr val="000000"/>
                          </a:solidFill>
                          <a:effectLst/>
                          <a:latin typeface="+mn-ea"/>
                          <a:ea typeface="+mn-ea"/>
                          <a:cs typeface="Times New Roman" panose="02020603050405020304" pitchFamily="18" charset="0"/>
                        </a:rPr>
                        <a:t>A1</a:t>
                      </a:r>
                      <a:r>
                        <a:rPr lang="zh-CN" sz="1050" kern="0">
                          <a:solidFill>
                            <a:srgbClr val="000000"/>
                          </a:solidFill>
                          <a:effectLst/>
                          <a:latin typeface="+mn-ea"/>
                          <a:ea typeface="+mn-ea"/>
                          <a:cs typeface="Times New Roman" panose="02020603050405020304" pitchFamily="18" charset="0"/>
                        </a:rPr>
                        <a:t>（</a:t>
                      </a:r>
                      <a:r>
                        <a:rPr lang="en-US" sz="1050" kern="0">
                          <a:solidFill>
                            <a:srgbClr val="000000"/>
                          </a:solidFill>
                          <a:effectLst/>
                          <a:latin typeface="+mn-ea"/>
                          <a:ea typeface="+mn-ea"/>
                          <a:cs typeface="Times New Roman" panose="02020603050405020304" pitchFamily="18" charset="0"/>
                        </a:rPr>
                        <a:t>%</a:t>
                      </a:r>
                      <a:r>
                        <a:rPr lang="zh-CN" sz="1050" kern="0">
                          <a:solidFill>
                            <a:srgbClr val="000000"/>
                          </a:solidFill>
                          <a:effectLst/>
                          <a:latin typeface="+mn-ea"/>
                          <a:ea typeface="+mn-ea"/>
                          <a:cs typeface="Times New Roman" panose="02020603050405020304" pitchFamily="18" charset="0"/>
                        </a:rPr>
                        <a:t>）</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可见异物</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不溶性微粒</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含量（</a:t>
                      </a:r>
                      <a:r>
                        <a:rPr lang="en-US" sz="1050" kern="0">
                          <a:solidFill>
                            <a:srgbClr val="000000"/>
                          </a:solidFill>
                          <a:effectLst/>
                          <a:latin typeface="+mn-ea"/>
                          <a:ea typeface="+mn-ea"/>
                          <a:cs typeface="Times New Roman" panose="02020603050405020304" pitchFamily="18" charset="0"/>
                        </a:rPr>
                        <a:t>%</a:t>
                      </a:r>
                      <a:r>
                        <a:rPr lang="zh-CN" sz="1050" kern="0">
                          <a:solidFill>
                            <a:srgbClr val="000000"/>
                          </a:solidFill>
                          <a:effectLst/>
                          <a:latin typeface="+mn-ea"/>
                          <a:ea typeface="+mn-ea"/>
                          <a:cs typeface="Times New Roman" panose="02020603050405020304" pitchFamily="18" charset="0"/>
                        </a:rPr>
                        <a:t>）</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无菌</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热原</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12496235"/>
                  </a:ext>
                </a:extLst>
              </a:tr>
              <a:tr h="151329">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dirty="0">
                          <a:solidFill>
                            <a:srgbClr val="000000"/>
                          </a:solidFill>
                          <a:effectLst/>
                          <a:latin typeface="+mn-ea"/>
                          <a:ea typeface="+mn-ea"/>
                          <a:cs typeface="Times New Roman" panose="02020603050405020304" pitchFamily="18" charset="0"/>
                        </a:rPr>
                        <a:t>0</a:t>
                      </a:r>
                      <a:r>
                        <a:rPr lang="zh-CN" sz="1050" kern="0" dirty="0">
                          <a:solidFill>
                            <a:srgbClr val="000000"/>
                          </a:solidFill>
                          <a:effectLst/>
                          <a:latin typeface="+mn-ea"/>
                          <a:ea typeface="+mn-ea"/>
                          <a:cs typeface="Times New Roman" panose="02020603050405020304" pitchFamily="18" charset="0"/>
                        </a:rPr>
                        <a:t>天</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6.8</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0.19</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0.3</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0.03</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dirty="0">
                          <a:solidFill>
                            <a:srgbClr val="000000"/>
                          </a:solidFill>
                          <a:effectLst/>
                          <a:latin typeface="+mn-ea"/>
                          <a:ea typeface="+mn-ea"/>
                          <a:cs typeface="Times New Roman" panose="02020603050405020304" pitchFamily="18" charset="0"/>
                        </a:rPr>
                        <a:t>0.32%</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4</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99.3</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97407451"/>
                  </a:ext>
                </a:extLst>
              </a:tr>
              <a:tr h="248190">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dirty="0">
                          <a:effectLst/>
                          <a:latin typeface="+mn-ea"/>
                          <a:ea typeface="+mn-ea"/>
                          <a:cs typeface="Times New Roman" panose="02020603050405020304" pitchFamily="18" charset="0"/>
                        </a:rPr>
                        <a:t>长期</a:t>
                      </a:r>
                      <a:r>
                        <a:rPr lang="en-US" sz="1050" kern="100" dirty="0">
                          <a:effectLst/>
                          <a:latin typeface="+mn-ea"/>
                          <a:ea typeface="+mn-ea"/>
                          <a:cs typeface="Times New Roman" panose="02020603050405020304" pitchFamily="18" charset="0"/>
                        </a:rPr>
                        <a:t>3</a:t>
                      </a:r>
                      <a:r>
                        <a:rPr lang="zh-CN" sz="1050" kern="100" dirty="0">
                          <a:effectLst/>
                          <a:latin typeface="+mn-ea"/>
                          <a:ea typeface="+mn-ea"/>
                          <a:cs typeface="Times New Roman" panose="02020603050405020304" pitchFamily="18" charset="0"/>
                        </a:rPr>
                        <a:t>月</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6.8</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0.20</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0.32</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0.07</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dirty="0">
                          <a:solidFill>
                            <a:srgbClr val="000000"/>
                          </a:solidFill>
                          <a:effectLst/>
                          <a:latin typeface="+mn-ea"/>
                          <a:ea typeface="+mn-ea"/>
                          <a:cs typeface="Times New Roman" panose="02020603050405020304" pitchFamily="18" charset="0"/>
                        </a:rPr>
                        <a:t>0.22%</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3</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97.8</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a:solidFill>
                            <a:srgbClr val="000000"/>
                          </a:solidFill>
                          <a:effectLst/>
                          <a:latin typeface="+mn-ea"/>
                          <a:ea typeface="+mn-ea"/>
                          <a:cs typeface="Times New Roman" panose="02020603050405020304" pitchFamily="18" charset="0"/>
                        </a:rPr>
                        <a:t>-</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41574646"/>
                  </a:ext>
                </a:extLst>
              </a:tr>
              <a:tr h="0">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a:effectLst/>
                          <a:latin typeface="+mn-ea"/>
                          <a:ea typeface="+mn-ea"/>
                          <a:cs typeface="Times New Roman" panose="02020603050405020304" pitchFamily="18" charset="0"/>
                        </a:rPr>
                        <a:t>长期</a:t>
                      </a:r>
                      <a:r>
                        <a:rPr lang="en-US" sz="1050" kern="100">
                          <a:effectLst/>
                          <a:latin typeface="+mn-ea"/>
                          <a:ea typeface="+mn-ea"/>
                          <a:cs typeface="Times New Roman" panose="02020603050405020304" pitchFamily="18" charset="0"/>
                        </a:rPr>
                        <a:t>6</a:t>
                      </a:r>
                      <a:r>
                        <a:rPr lang="zh-CN" sz="1050" kern="100">
                          <a:effectLst/>
                          <a:latin typeface="+mn-ea"/>
                          <a:ea typeface="+mn-ea"/>
                          <a:cs typeface="Times New Roman" panose="02020603050405020304" pitchFamily="18" charset="0"/>
                        </a:rPr>
                        <a:t>月</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6.8</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0.19</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0.31</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0.08</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dirty="0">
                          <a:solidFill>
                            <a:srgbClr val="000000"/>
                          </a:solidFill>
                          <a:effectLst/>
                          <a:latin typeface="+mn-ea"/>
                          <a:ea typeface="+mn-ea"/>
                          <a:cs typeface="Times New Roman" panose="02020603050405020304" pitchFamily="18" charset="0"/>
                        </a:rPr>
                        <a:t>0.40%</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4</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96.6</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86877360"/>
                  </a:ext>
                </a:extLst>
              </a:tr>
              <a:tr h="150487">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a:effectLst/>
                          <a:latin typeface="+mn-ea"/>
                          <a:ea typeface="+mn-ea"/>
                          <a:cs typeface="Times New Roman" panose="02020603050405020304" pitchFamily="18" charset="0"/>
                        </a:rPr>
                        <a:t>长期</a:t>
                      </a:r>
                      <a:r>
                        <a:rPr lang="en-US" sz="1050" kern="100">
                          <a:effectLst/>
                          <a:latin typeface="+mn-ea"/>
                          <a:ea typeface="+mn-ea"/>
                          <a:cs typeface="Times New Roman" panose="02020603050405020304" pitchFamily="18" charset="0"/>
                        </a:rPr>
                        <a:t>9</a:t>
                      </a:r>
                      <a:r>
                        <a:rPr lang="zh-CN" sz="1050" kern="100">
                          <a:effectLst/>
                          <a:latin typeface="+mn-ea"/>
                          <a:ea typeface="+mn-ea"/>
                          <a:cs typeface="Times New Roman" panose="02020603050405020304" pitchFamily="18" charset="0"/>
                        </a:rPr>
                        <a:t>月</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6.8</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0.19</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0.31</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0.08</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a:solidFill>
                            <a:srgbClr val="000000"/>
                          </a:solidFill>
                          <a:effectLst/>
                          <a:latin typeface="+mn-ea"/>
                          <a:ea typeface="+mn-ea"/>
                          <a:cs typeface="Times New Roman" panose="02020603050405020304" pitchFamily="18" charset="0"/>
                        </a:rPr>
                        <a:t>0.32%</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4</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96.9</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88801264"/>
                  </a:ext>
                </a:extLst>
              </a:tr>
              <a:tr h="150487">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a:effectLst/>
                          <a:latin typeface="+mn-ea"/>
                          <a:ea typeface="+mn-ea"/>
                          <a:cs typeface="Times New Roman" panose="02020603050405020304" pitchFamily="18" charset="0"/>
                        </a:rPr>
                        <a:t>长期</a:t>
                      </a:r>
                      <a:r>
                        <a:rPr lang="en-US" sz="1050" kern="100">
                          <a:effectLst/>
                          <a:latin typeface="+mn-ea"/>
                          <a:ea typeface="+mn-ea"/>
                          <a:cs typeface="Times New Roman" panose="02020603050405020304" pitchFamily="18" charset="0"/>
                        </a:rPr>
                        <a:t>12</a:t>
                      </a:r>
                      <a:r>
                        <a:rPr lang="zh-CN" sz="1050" kern="100">
                          <a:effectLst/>
                          <a:latin typeface="+mn-ea"/>
                          <a:ea typeface="+mn-ea"/>
                          <a:cs typeface="Times New Roman" panose="02020603050405020304" pitchFamily="18" charset="0"/>
                        </a:rPr>
                        <a:t>月</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6.8</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0.20</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0.32</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0.10</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a:solidFill>
                            <a:srgbClr val="000000"/>
                          </a:solidFill>
                          <a:effectLst/>
                          <a:latin typeface="+mn-ea"/>
                          <a:ea typeface="+mn-ea"/>
                          <a:cs typeface="Times New Roman" panose="02020603050405020304" pitchFamily="18" charset="0"/>
                        </a:rPr>
                        <a:t>0.79%</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5</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95.5</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77610917"/>
                  </a:ext>
                </a:extLst>
              </a:tr>
              <a:tr h="150487">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dirty="0">
                          <a:effectLst/>
                          <a:latin typeface="+mn-ea"/>
                          <a:ea typeface="+mn-ea"/>
                          <a:cs typeface="Times New Roman" panose="02020603050405020304" pitchFamily="18" charset="0"/>
                        </a:rPr>
                        <a:t>长期</a:t>
                      </a:r>
                      <a:r>
                        <a:rPr lang="en-US" sz="1050" kern="100" dirty="0">
                          <a:effectLst/>
                          <a:latin typeface="+mn-ea"/>
                          <a:ea typeface="+mn-ea"/>
                          <a:cs typeface="Times New Roman" panose="02020603050405020304" pitchFamily="18" charset="0"/>
                        </a:rPr>
                        <a:t>18</a:t>
                      </a:r>
                      <a:r>
                        <a:rPr lang="zh-CN" sz="1050" kern="100" dirty="0">
                          <a:effectLst/>
                          <a:latin typeface="+mn-ea"/>
                          <a:ea typeface="+mn-ea"/>
                          <a:cs typeface="Times New Roman" panose="02020603050405020304" pitchFamily="18" charset="0"/>
                        </a:rPr>
                        <a:t>月</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6.8</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0.20</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0.32</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0.14</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a:solidFill>
                            <a:srgbClr val="000000"/>
                          </a:solidFill>
                          <a:effectLst/>
                          <a:latin typeface="+mn-ea"/>
                          <a:ea typeface="+mn-ea"/>
                          <a:cs typeface="Times New Roman" panose="02020603050405020304" pitchFamily="18" charset="0"/>
                        </a:rPr>
                        <a:t>1.31%</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5</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95.7</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24281697"/>
                  </a:ext>
                </a:extLst>
              </a:tr>
              <a:tr h="150487">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100">
                          <a:effectLst/>
                          <a:latin typeface="+mn-ea"/>
                          <a:ea typeface="+mn-ea"/>
                          <a:cs typeface="Times New Roman" panose="02020603050405020304" pitchFamily="18" charset="0"/>
                        </a:rPr>
                        <a:t>长期</a:t>
                      </a:r>
                      <a:r>
                        <a:rPr lang="en-US" sz="1050" kern="100">
                          <a:effectLst/>
                          <a:latin typeface="+mn-ea"/>
                          <a:ea typeface="+mn-ea"/>
                          <a:cs typeface="Times New Roman" panose="02020603050405020304" pitchFamily="18" charset="0"/>
                        </a:rPr>
                        <a:t>24</a:t>
                      </a:r>
                      <a:r>
                        <a:rPr lang="zh-CN" sz="1050" kern="100">
                          <a:effectLst/>
                          <a:latin typeface="+mn-ea"/>
                          <a:ea typeface="+mn-ea"/>
                          <a:cs typeface="Times New Roman" panose="02020603050405020304" pitchFamily="18" charset="0"/>
                        </a:rPr>
                        <a:t>月</a:t>
                      </a: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6.6</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0.20</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0.32</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0.15</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0">
                          <a:solidFill>
                            <a:srgbClr val="000000"/>
                          </a:solidFill>
                          <a:effectLst/>
                          <a:latin typeface="+mn-ea"/>
                          <a:ea typeface="+mn-ea"/>
                          <a:cs typeface="Times New Roman" panose="02020603050405020304" pitchFamily="18" charset="0"/>
                        </a:rPr>
                        <a:t>1.89%</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a:effectLst/>
                          <a:latin typeface="+mn-ea"/>
                          <a:ea typeface="+mn-ea"/>
                          <a:cs typeface="Times New Roman" panose="02020603050405020304" pitchFamily="18" charset="0"/>
                        </a:rPr>
                        <a:t>6</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a:solidFill>
                            <a:srgbClr val="000000"/>
                          </a:solidFill>
                          <a:effectLst/>
                          <a:latin typeface="+mn-ea"/>
                          <a:ea typeface="+mn-ea"/>
                          <a:cs typeface="Times New Roman" panose="02020603050405020304" pitchFamily="18" charset="0"/>
                        </a:rPr>
                        <a:t>符合规定</a:t>
                      </a:r>
                      <a:endParaRPr lang="zh-CN" sz="1050" kern="10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en-US" sz="1050" kern="100" dirty="0">
                          <a:effectLst/>
                          <a:latin typeface="+mn-ea"/>
                          <a:ea typeface="+mn-ea"/>
                          <a:cs typeface="Times New Roman" panose="02020603050405020304" pitchFamily="18" charset="0"/>
                        </a:rPr>
                        <a:t>93.7</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a:defRPr>
                      </a:lvl1pPr>
                      <a:lvl2pPr marL="457200" algn="l" defTabSz="914400" rtl="0" eaLnBrk="1" latinLnBrk="0" hangingPunct="1">
                        <a:defRPr sz="1800" kern="1200">
                          <a:solidFill>
                            <a:schemeClr val="tx1"/>
                          </a:solidFill>
                          <a:latin typeface="Arial"/>
                          <a:ea typeface="arial"/>
                        </a:defRPr>
                      </a:lvl2pPr>
                      <a:lvl3pPr marL="914400" algn="l" defTabSz="914400" rtl="0" eaLnBrk="1" latinLnBrk="0" hangingPunct="1">
                        <a:defRPr sz="1800" kern="1200">
                          <a:solidFill>
                            <a:schemeClr val="tx1"/>
                          </a:solidFill>
                          <a:latin typeface="Arial"/>
                          <a:ea typeface="arial"/>
                        </a:defRPr>
                      </a:lvl3pPr>
                      <a:lvl4pPr marL="1371600" algn="l" defTabSz="914400" rtl="0" eaLnBrk="1" latinLnBrk="0" hangingPunct="1">
                        <a:defRPr sz="1800" kern="1200">
                          <a:solidFill>
                            <a:schemeClr val="tx1"/>
                          </a:solidFill>
                          <a:latin typeface="Arial"/>
                          <a:ea typeface="arial"/>
                        </a:defRPr>
                      </a:lvl4pPr>
                      <a:lvl5pPr marL="1828800" algn="l" defTabSz="914400" rtl="0" eaLnBrk="1" latinLnBrk="0" hangingPunct="1">
                        <a:defRPr sz="1800" kern="1200">
                          <a:solidFill>
                            <a:schemeClr val="tx1"/>
                          </a:solidFill>
                          <a:latin typeface="Arial"/>
                          <a:ea typeface="arial"/>
                        </a:defRPr>
                      </a:lvl5pPr>
                      <a:lvl6pPr marL="2286000" algn="l" defTabSz="914400" rtl="0" eaLnBrk="1" latinLnBrk="0" hangingPunct="1">
                        <a:defRPr sz="1800" kern="1200">
                          <a:solidFill>
                            <a:schemeClr val="tx1"/>
                          </a:solidFill>
                          <a:latin typeface="Arial"/>
                          <a:ea typeface="arial"/>
                        </a:defRPr>
                      </a:lvl6pPr>
                      <a:lvl7pPr marL="2743200" algn="l" defTabSz="914400" rtl="0" eaLnBrk="1" latinLnBrk="0" hangingPunct="1">
                        <a:defRPr sz="1800" kern="1200">
                          <a:solidFill>
                            <a:schemeClr val="tx1"/>
                          </a:solidFill>
                          <a:latin typeface="Arial"/>
                          <a:ea typeface="arial"/>
                        </a:defRPr>
                      </a:lvl7pPr>
                      <a:lvl8pPr marL="3200400" algn="l" defTabSz="914400" rtl="0" eaLnBrk="1" latinLnBrk="0" hangingPunct="1">
                        <a:defRPr sz="1800" kern="1200">
                          <a:solidFill>
                            <a:schemeClr val="tx1"/>
                          </a:solidFill>
                          <a:latin typeface="Arial"/>
                          <a:ea typeface="arial"/>
                        </a:defRPr>
                      </a:lvl8pPr>
                      <a:lvl9pPr marL="3657600" algn="l" defTabSz="914400" rtl="0" eaLnBrk="1" latinLnBrk="0" hangingPunct="1">
                        <a:defRPr sz="1800" kern="1200">
                          <a:solidFill>
                            <a:schemeClr val="tx1"/>
                          </a:solidFill>
                          <a:latin typeface="Arial"/>
                          <a:ea typeface="arial"/>
                        </a:defRPr>
                      </a:lvl9pPr>
                    </a:lstStyle>
                    <a:p>
                      <a:pPr algn="ctr"/>
                      <a:r>
                        <a:rPr lang="zh-CN" sz="1050" kern="0" dirty="0">
                          <a:solidFill>
                            <a:srgbClr val="000000"/>
                          </a:solidFill>
                          <a:effectLst/>
                          <a:latin typeface="+mn-ea"/>
                          <a:ea typeface="+mn-ea"/>
                          <a:cs typeface="Times New Roman" panose="02020603050405020304" pitchFamily="18" charset="0"/>
                        </a:rPr>
                        <a:t>符合规定</a:t>
                      </a:r>
                      <a:endParaRPr lang="zh-CN" sz="1050" kern="100" dirty="0">
                        <a:effectLst/>
                        <a:latin typeface="+mn-ea"/>
                        <a:ea typeface="+mn-ea"/>
                        <a:cs typeface="Times New Roman" panose="02020603050405020304" pitchFamily="18" charset="0"/>
                      </a:endParaRPr>
                    </a:p>
                  </a:txBody>
                  <a:tcPr marL="64495" marR="6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9452336"/>
                  </a:ext>
                </a:extLst>
              </a:tr>
            </a:tbl>
          </a:graphicData>
        </a:graphic>
      </p:graphicFrame>
      <p:sp>
        <p:nvSpPr>
          <p:cNvPr id="6" name="右箭头 13">
            <a:extLst>
              <a:ext uri="{FF2B5EF4-FFF2-40B4-BE49-F238E27FC236}">
                <a16:creationId xmlns="" xmlns:a16="http://schemas.microsoft.com/office/drawing/2014/main" id="{E138626E-0094-1A17-D043-A675FE51D198}"/>
              </a:ext>
            </a:extLst>
          </p:cNvPr>
          <p:cNvSpPr/>
          <p:nvPr/>
        </p:nvSpPr>
        <p:spPr>
          <a:xfrm>
            <a:off x="272855" y="2062836"/>
            <a:ext cx="5268097" cy="36134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sz="1600" b="1" dirty="0">
                <a:cs typeface="+mn-ea"/>
              </a:rPr>
              <a:t>报产注册批次注射用前列地尔乳剂的长期稳定性数据</a:t>
            </a:r>
          </a:p>
        </p:txBody>
      </p:sp>
      <p:sp>
        <p:nvSpPr>
          <p:cNvPr id="7" name="右箭头 13">
            <a:extLst>
              <a:ext uri="{FF2B5EF4-FFF2-40B4-BE49-F238E27FC236}">
                <a16:creationId xmlns="" xmlns:a16="http://schemas.microsoft.com/office/drawing/2014/main" id="{2439E4CB-72A7-0A24-3B43-BB382088E87B}"/>
              </a:ext>
            </a:extLst>
          </p:cNvPr>
          <p:cNvSpPr/>
          <p:nvPr/>
        </p:nvSpPr>
        <p:spPr>
          <a:xfrm>
            <a:off x="272855" y="803270"/>
            <a:ext cx="5268097" cy="36134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1600" b="1" dirty="0">
                <a:solidFill>
                  <a:schemeClr val="bg1"/>
                </a:solidFill>
                <a:latin typeface="Microsoft YaHei UI" panose="020B0503020204020204" pitchFamily="34" charset="-122"/>
                <a:ea typeface="Microsoft YaHei UI" panose="020B0503020204020204" pitchFamily="34" charset="-122"/>
                <a:cs typeface="+mj-cs"/>
              </a:rPr>
              <a:t>注射用前列地尔乳剂实现了</a:t>
            </a:r>
            <a:r>
              <a:rPr lang="zh-CN" altLang="zh-CN" sz="1600" b="1" dirty="0">
                <a:solidFill>
                  <a:schemeClr val="bg1"/>
                </a:solidFill>
                <a:latin typeface="Microsoft YaHei UI" panose="020B0503020204020204" pitchFamily="34" charset="-122"/>
                <a:ea typeface="Microsoft YaHei UI" panose="020B0503020204020204" pitchFamily="34" charset="-122"/>
                <a:cs typeface="+mj-cs"/>
              </a:rPr>
              <a:t>产品质量</a:t>
            </a:r>
            <a:r>
              <a:rPr lang="zh-CN" altLang="en-US" sz="1600" b="1" dirty="0">
                <a:solidFill>
                  <a:schemeClr val="bg1"/>
                </a:solidFill>
                <a:latin typeface="Microsoft YaHei UI" panose="020B0503020204020204" pitchFamily="34" charset="-122"/>
                <a:ea typeface="Microsoft YaHei UI" panose="020B0503020204020204" pitchFamily="34" charset="-122"/>
                <a:cs typeface="+mj-cs"/>
              </a:rPr>
              <a:t>的</a:t>
            </a:r>
            <a:r>
              <a:rPr lang="zh-CN" altLang="zh-CN" sz="1600" b="1" dirty="0">
                <a:solidFill>
                  <a:schemeClr val="bg1"/>
                </a:solidFill>
                <a:latin typeface="Microsoft YaHei UI" panose="020B0503020204020204" pitchFamily="34" charset="-122"/>
                <a:ea typeface="Microsoft YaHei UI" panose="020B0503020204020204" pitchFamily="34" charset="-122"/>
                <a:cs typeface="+mj-cs"/>
              </a:rPr>
              <a:t>全面提升</a:t>
            </a:r>
            <a:endParaRPr lang="en-US" altLang="zh-CN" sz="1600" b="1" dirty="0">
              <a:solidFill>
                <a:schemeClr val="bg1"/>
              </a:solidFill>
              <a:latin typeface="Microsoft YaHei UI" panose="020B0503020204020204" pitchFamily="34" charset="-122"/>
              <a:ea typeface="Microsoft YaHei UI" panose="020B0503020204020204" pitchFamily="34" charset="-122"/>
              <a:cs typeface="+mj-cs"/>
            </a:endParaRPr>
          </a:p>
        </p:txBody>
      </p:sp>
      <p:sp>
        <p:nvSpPr>
          <p:cNvPr id="8" name="文本框 7">
            <a:extLst>
              <a:ext uri="{FF2B5EF4-FFF2-40B4-BE49-F238E27FC236}">
                <a16:creationId xmlns="" xmlns:a16="http://schemas.microsoft.com/office/drawing/2014/main" id="{C80B8DA5-E933-2433-1B70-B04CE991F059}"/>
              </a:ext>
            </a:extLst>
          </p:cNvPr>
          <p:cNvSpPr txBox="1"/>
          <p:nvPr/>
        </p:nvSpPr>
        <p:spPr>
          <a:xfrm>
            <a:off x="265368" y="4621970"/>
            <a:ext cx="11609505" cy="1274195"/>
          </a:xfrm>
          <a:prstGeom prst="rect">
            <a:avLst/>
          </a:prstGeom>
          <a:solidFill>
            <a:srgbClr val="C00000"/>
          </a:solidFill>
        </p:spPr>
        <p:txBody>
          <a:bodyPr wrap="square">
            <a:spAutoFit/>
          </a:bodyPr>
          <a:lstStyle/>
          <a:p>
            <a:pPr>
              <a:lnSpc>
                <a:spcPct val="120000"/>
              </a:lnSpc>
              <a:spcAft>
                <a:spcPts val="600"/>
              </a:spcAft>
              <a:tabLst>
                <a:tab pos="90488" algn="l"/>
              </a:tabLst>
            </a:pPr>
            <a:r>
              <a:rPr lang="zh-CN" altLang="en-US" sz="1600" b="1" dirty="0">
                <a:solidFill>
                  <a:schemeClr val="bg1"/>
                </a:solidFill>
                <a:latin typeface="+mn-ea"/>
                <a:cs typeface="Times New Roman" panose="02020603050405020304" pitchFamily="18" charset="0"/>
              </a:rPr>
              <a:t>药审中心在</a:t>
            </a:r>
            <a:r>
              <a:rPr lang="zh-CN" altLang="en-US" sz="1600" b="1" dirty="0">
                <a:solidFill>
                  <a:srgbClr val="FFFF00"/>
                </a:solidFill>
                <a:latin typeface="+mn-ea"/>
                <a:cs typeface="Times New Roman" panose="02020603050405020304" pitchFamily="18" charset="0"/>
              </a:rPr>
              <a:t>化学药物杂质研究的技术指导原则</a:t>
            </a:r>
            <a:r>
              <a:rPr lang="zh-CN" altLang="en-US" sz="1600" b="1" dirty="0">
                <a:solidFill>
                  <a:schemeClr val="bg1"/>
                </a:solidFill>
                <a:latin typeface="+mn-ea"/>
                <a:cs typeface="Times New Roman" panose="02020603050405020304" pitchFamily="18" charset="0"/>
              </a:rPr>
              <a:t>中明确指出：由于药品在临床使用中产生的不良反应除了与药品本身的药理活性有关外，有时与药品中存在的杂质也有很大关系。所以</a:t>
            </a:r>
            <a:r>
              <a:rPr lang="zh-CN" altLang="en-US" sz="1600" b="1" dirty="0">
                <a:solidFill>
                  <a:srgbClr val="FFFF00"/>
                </a:solidFill>
                <a:latin typeface="+mn-ea"/>
                <a:cs typeface="Times New Roman" panose="02020603050405020304" pitchFamily="18" charset="0"/>
              </a:rPr>
              <a:t>规范地进行杂质研究，并将其控制在一个安全、合理的限度范围之内，将直接关系到上市药品的质量及安全性</a:t>
            </a:r>
            <a:r>
              <a:rPr lang="zh-CN" altLang="en-US" sz="1600" b="1" dirty="0">
                <a:solidFill>
                  <a:schemeClr val="bg1"/>
                </a:solidFill>
                <a:latin typeface="+mn-ea"/>
                <a:cs typeface="Times New Roman" panose="02020603050405020304" pitchFamily="18" charset="0"/>
              </a:rPr>
              <a:t>。在制订质量标准中杂质的限度时，首先应从安全性方面进行考虑，尤其对于有</a:t>
            </a:r>
            <a:r>
              <a:rPr lang="zh-CN" altLang="en-US" sz="1600" b="1" dirty="0">
                <a:solidFill>
                  <a:srgbClr val="FFFF00"/>
                </a:solidFill>
                <a:latin typeface="+mn-ea"/>
                <a:cs typeface="Times New Roman" panose="02020603050405020304" pitchFamily="18" charset="0"/>
              </a:rPr>
              <a:t>药理活性或毒性</a:t>
            </a:r>
            <a:r>
              <a:rPr lang="zh-CN" altLang="en-US" sz="1600" b="1" dirty="0">
                <a:solidFill>
                  <a:schemeClr val="bg1"/>
                </a:solidFill>
                <a:latin typeface="+mn-ea"/>
                <a:cs typeface="Times New Roman" panose="02020603050405020304" pitchFamily="18" charset="0"/>
              </a:rPr>
              <a:t>的杂质。</a:t>
            </a:r>
            <a:endParaRPr lang="en-US" altLang="zh-CN" sz="1600" b="1" dirty="0">
              <a:solidFill>
                <a:schemeClr val="bg1"/>
              </a:solidFill>
              <a:latin typeface="+mn-ea"/>
              <a:cs typeface="Times New Roman" panose="02020603050405020304" pitchFamily="18" charset="0"/>
            </a:endParaRPr>
          </a:p>
        </p:txBody>
      </p:sp>
      <p:sp>
        <p:nvSpPr>
          <p:cNvPr id="9" name="文本框 8">
            <a:extLst>
              <a:ext uri="{FF2B5EF4-FFF2-40B4-BE49-F238E27FC236}">
                <a16:creationId xmlns="" xmlns:a16="http://schemas.microsoft.com/office/drawing/2014/main" id="{CBCC11E4-EB3E-0656-980F-23FB7C65D3B3}"/>
              </a:ext>
            </a:extLst>
          </p:cNvPr>
          <p:cNvSpPr txBox="1"/>
          <p:nvPr/>
        </p:nvSpPr>
        <p:spPr>
          <a:xfrm>
            <a:off x="272854" y="5906670"/>
            <a:ext cx="10854586" cy="65825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600"/>
              </a:spcAft>
              <a:buClrTx/>
              <a:buSzTx/>
              <a:buFontTx/>
              <a:buNone/>
              <a:tabLst>
                <a:tab pos="90488" algn="l"/>
              </a:tabLst>
              <a:defRPr/>
            </a:pPr>
            <a:r>
              <a:rPr kumimoji="0" lang="zh-CN" altLang="en-US" sz="1600" b="1" i="0" u="none" strike="noStrike" kern="1200" cap="none" spc="0" normalizeH="0" baseline="0" noProof="0" dirty="0">
                <a:ln>
                  <a:noFill/>
                </a:ln>
                <a:effectLst/>
                <a:uLnTx/>
                <a:uFillTx/>
                <a:latin typeface="微软雅黑"/>
                <a:ea typeface="微软雅黑"/>
                <a:cs typeface="Times New Roman" panose="02020603050405020304" pitchFamily="18" charset="0"/>
              </a:rPr>
              <a:t>在前列地尔产品的杂质研究中，前列腺素</a:t>
            </a:r>
            <a:r>
              <a:rPr kumimoji="0" lang="en-US" altLang="zh-CN" sz="1600" b="1" i="0" u="none" strike="noStrike" kern="1200" cap="none" spc="0" normalizeH="0" baseline="0" noProof="0" dirty="0">
                <a:ln>
                  <a:noFill/>
                </a:ln>
                <a:effectLst/>
                <a:uLnTx/>
                <a:uFillTx/>
                <a:latin typeface="微软雅黑"/>
                <a:ea typeface="微软雅黑"/>
                <a:cs typeface="Times New Roman" panose="02020603050405020304" pitchFamily="18" charset="0"/>
              </a:rPr>
              <a:t>A1</a:t>
            </a:r>
            <a:r>
              <a:rPr kumimoji="0" lang="zh-CN" altLang="en-US" sz="1600" b="1" i="0" u="none" strike="noStrike" kern="1200" cap="none" spc="0" normalizeH="0" baseline="0" noProof="0" dirty="0">
                <a:ln>
                  <a:noFill/>
                </a:ln>
                <a:effectLst/>
                <a:uLnTx/>
                <a:uFillTx/>
                <a:latin typeface="微软雅黑"/>
                <a:ea typeface="微软雅黑"/>
                <a:cs typeface="Times New Roman" panose="02020603050405020304" pitchFamily="18" charset="0"/>
              </a:rPr>
              <a:t>是具有明确药理活性的降解杂质，理应严控。溶血磷脂酰胆碱是由辅料磷脂降解所产生的具有潜在毒性的杂质，也应严控。因此，</a:t>
            </a:r>
            <a:r>
              <a:rPr kumimoji="0" lang="zh-CN" altLang="en-US" sz="1600" b="1" i="0" u="none" strike="noStrike" kern="1200" cap="none" spc="0" normalizeH="0" baseline="0" noProof="0" dirty="0">
                <a:ln>
                  <a:noFill/>
                </a:ln>
                <a:solidFill>
                  <a:srgbClr val="C00000"/>
                </a:solidFill>
                <a:effectLst/>
                <a:uLnTx/>
                <a:uFillTx/>
                <a:latin typeface="微软雅黑"/>
                <a:ea typeface="微软雅黑"/>
                <a:cs typeface="Times New Roman" panose="02020603050405020304" pitchFamily="18" charset="0"/>
              </a:rPr>
              <a:t>注射用前列地尔乳剂在安全性方面优于以往前列地尔品种</a:t>
            </a:r>
            <a:r>
              <a:rPr kumimoji="0" lang="zh-CN" altLang="en-US" sz="1600" b="1" i="0" u="none" strike="noStrike" kern="1200" cap="none" spc="0" normalizeH="0" baseline="0" noProof="0" dirty="0">
                <a:ln>
                  <a:noFill/>
                </a:ln>
                <a:effectLst/>
                <a:uLnTx/>
                <a:uFillTx/>
                <a:latin typeface="微软雅黑"/>
                <a:ea typeface="微软雅黑"/>
                <a:cs typeface="Times New Roman" panose="02020603050405020304" pitchFamily="18" charset="0"/>
              </a:rPr>
              <a:t>。</a:t>
            </a:r>
            <a:endParaRPr kumimoji="0" lang="en-US" altLang="zh-CN" sz="1600" b="1" i="0" u="none" strike="noStrike" kern="1200" cap="none" spc="0" normalizeH="0" baseline="0" noProof="0" dirty="0">
              <a:ln>
                <a:noFill/>
              </a:ln>
              <a:effectLst/>
              <a:uLnTx/>
              <a:uFillTx/>
              <a:latin typeface="微软雅黑"/>
              <a:ea typeface="微软雅黑"/>
              <a:cs typeface="Times New Roman" panose="02020603050405020304" pitchFamily="18" charset="0"/>
            </a:endParaRPr>
          </a:p>
        </p:txBody>
      </p:sp>
    </p:spTree>
    <p:extLst>
      <p:ext uri="{BB962C8B-B14F-4D97-AF65-F5344CB8AC3E}">
        <p14:creationId xmlns="" xmlns:p14="http://schemas.microsoft.com/office/powerpoint/2010/main" val="249424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48C0FC9-9D45-6188-3741-37D5B78AB5FF}"/>
              </a:ext>
            </a:extLst>
          </p:cNvPr>
          <p:cNvSpPr>
            <a:spLocks noGrp="1"/>
          </p:cNvSpPr>
          <p:nvPr>
            <p:ph type="title"/>
          </p:nvPr>
        </p:nvSpPr>
        <p:spPr>
          <a:xfrm>
            <a:off x="2631417" y="345012"/>
            <a:ext cx="9114588" cy="466421"/>
          </a:xfrm>
        </p:spPr>
        <p:txBody>
          <a:bodyPr/>
          <a:lstStyle/>
          <a:p>
            <a:r>
              <a:rPr lang="zh-CN" altLang="en-US" sz="2400" b="1" dirty="0">
                <a:cs typeface="+mn-ea"/>
              </a:rPr>
              <a:t>治疗动脉导管依赖性先心病方面，注射用前列地尔乳剂与前列地尔注射剂（脂微球）相比安全性更高</a:t>
            </a:r>
            <a:br>
              <a:rPr lang="zh-CN" altLang="en-US" sz="2400" b="1" dirty="0">
                <a:cs typeface="+mn-ea"/>
              </a:rPr>
            </a:br>
            <a:endParaRPr lang="zh-CN" altLang="en-US" dirty="0"/>
          </a:p>
        </p:txBody>
      </p:sp>
      <p:sp>
        <p:nvSpPr>
          <p:cNvPr id="3" name="矩形 2">
            <a:extLst>
              <a:ext uri="{FF2B5EF4-FFF2-40B4-BE49-F238E27FC236}">
                <a16:creationId xmlns="" xmlns:a16="http://schemas.microsoft.com/office/drawing/2014/main" id="{8CBD5666-87D7-33FD-AC42-E737E5CC1CB4}"/>
              </a:ext>
            </a:extLst>
          </p:cNvPr>
          <p:cNvSpPr/>
          <p:nvPr/>
        </p:nvSpPr>
        <p:spPr>
          <a:xfrm>
            <a:off x="91102" y="3078166"/>
            <a:ext cx="11964521" cy="3139211"/>
          </a:xfrm>
          <a:prstGeom prst="rect">
            <a:avLst/>
          </a:prstGeom>
          <a:noFill/>
          <a:ln>
            <a:solidFill>
              <a:schemeClr val="accent1">
                <a:lumMod val="40000"/>
                <a:lumOff val="60000"/>
              </a:schemeClr>
            </a:solidFill>
          </a:ln>
        </p:spPr>
        <p:txBody>
          <a:bodyPr wrap="square" anchor="ctr" anchorCtr="0">
            <a:noAutofit/>
          </a:bodyPr>
          <a:lstStyle/>
          <a:p>
            <a:pPr marL="285750" indent="-285750">
              <a:lnSpc>
                <a:spcPct val="150000"/>
              </a:lnSpc>
              <a:buClr>
                <a:schemeClr val="tx1"/>
              </a:buClr>
              <a:buFont typeface="Wingdings" panose="05000000000000000000" pitchFamily="2" charset="2"/>
              <a:buChar char="Ø"/>
            </a:pPr>
            <a:r>
              <a:rPr lang="zh-CN" altLang="en-US" sz="1400" b="1" cap="all" dirty="0">
                <a:latin typeface="Microsoft YaHei UI" panose="020B0503020204020204" pitchFamily="34" charset="-122"/>
                <a:ea typeface="Microsoft YaHei UI" panose="020B0503020204020204" pitchFamily="34" charset="-122"/>
              </a:rPr>
              <a:t>呼吸暂停</a:t>
            </a:r>
            <a:r>
              <a:rPr lang="zh-CN" altLang="en-US" sz="1400" cap="all" dirty="0">
                <a:latin typeface="Microsoft YaHei UI" panose="020B0503020204020204" pitchFamily="34" charset="-122"/>
                <a:ea typeface="Microsoft YaHei UI" panose="020B0503020204020204" pitchFamily="34" charset="-122"/>
              </a:rPr>
              <a:t>是使用</a:t>
            </a:r>
            <a:r>
              <a:rPr lang="zh-CN" altLang="en-US" sz="1400" cap="all" dirty="0">
                <a:solidFill>
                  <a:schemeClr val="accent1"/>
                </a:solidFill>
                <a:latin typeface="+mn-ea"/>
              </a:rPr>
              <a:t>前列腺素</a:t>
            </a:r>
            <a:r>
              <a:rPr lang="en-US" altLang="zh-CN" sz="1400" cap="all" dirty="0">
                <a:solidFill>
                  <a:schemeClr val="accent1"/>
                </a:solidFill>
                <a:latin typeface="+mn-ea"/>
              </a:rPr>
              <a:t>E1</a:t>
            </a:r>
            <a:r>
              <a:rPr lang="zh-CN" altLang="en-US" sz="1400" cap="all" dirty="0">
                <a:latin typeface="Microsoft YaHei UI" panose="020B0503020204020204" pitchFamily="34" charset="-122"/>
                <a:ea typeface="Microsoft YaHei UI" panose="020B0503020204020204" pitchFamily="34" charset="-122"/>
              </a:rPr>
              <a:t>最严重也是很常见的的并发症。</a:t>
            </a:r>
            <a:r>
              <a:rPr lang="en-US" altLang="zh-CN" sz="1400" cap="all" dirty="0">
                <a:latin typeface="Microsoft YaHei UI" panose="020B0503020204020204" pitchFamily="34" charset="-122"/>
                <a:ea typeface="Microsoft YaHei UI" panose="020B0503020204020204" pitchFamily="34" charset="-122"/>
              </a:rPr>
              <a:t>PGE1</a:t>
            </a:r>
            <a:r>
              <a:rPr lang="zh-CN" altLang="en-US" sz="1400" cap="all" dirty="0">
                <a:latin typeface="Microsoft YaHei UI" panose="020B0503020204020204" pitchFamily="34" charset="-122"/>
                <a:ea typeface="Microsoft YaHei UI" panose="020B0503020204020204" pitchFamily="34" charset="-122"/>
              </a:rPr>
              <a:t>具有抑制呼吸作用，呼吸暂停发生概率约为</a:t>
            </a:r>
            <a:r>
              <a:rPr lang="en-US" altLang="zh-CN" sz="1400" cap="all" dirty="0">
                <a:latin typeface="Microsoft YaHei UI" panose="020B0503020204020204" pitchFamily="34" charset="-122"/>
                <a:ea typeface="Microsoft YaHei UI" panose="020B0503020204020204" pitchFamily="34" charset="-122"/>
              </a:rPr>
              <a:t>12</a:t>
            </a:r>
            <a:r>
              <a:rPr lang="zh-CN" altLang="en-US" sz="1400" cap="all" dirty="0">
                <a:latin typeface="Microsoft YaHei UI" panose="020B0503020204020204" pitchFamily="34" charset="-122"/>
                <a:ea typeface="Microsoft YaHei UI" panose="020B0503020204020204" pitchFamily="34" charset="-122"/>
              </a:rPr>
              <a:t>％。 使用</a:t>
            </a:r>
            <a:r>
              <a:rPr lang="en-US" altLang="zh-CN" sz="1400" cap="all" dirty="0">
                <a:latin typeface="Microsoft YaHei UI" panose="020B0503020204020204" pitchFamily="34" charset="-122"/>
                <a:ea typeface="Microsoft YaHei UI" panose="020B0503020204020204" pitchFamily="34" charset="-122"/>
              </a:rPr>
              <a:t>PGE1</a:t>
            </a:r>
            <a:r>
              <a:rPr lang="zh-CN" altLang="en-US" sz="1400" cap="all" dirty="0">
                <a:latin typeface="Microsoft YaHei UI" panose="020B0503020204020204" pitchFamily="34" charset="-122"/>
                <a:ea typeface="Microsoft YaHei UI" panose="020B0503020204020204" pitchFamily="34" charset="-122"/>
              </a:rPr>
              <a:t>引起的呼吸暂停患儿需要及时进行气管插管或呼吸机支持，防止因呼吸暂停而致患儿死亡。</a:t>
            </a:r>
            <a:r>
              <a:rPr lang="zh-CN" altLang="en-US" sz="1400" b="1" cap="all" dirty="0">
                <a:latin typeface="Microsoft YaHei UI" panose="020B0503020204020204" pitchFamily="34" charset="-122"/>
                <a:ea typeface="Microsoft YaHei UI" panose="020B0503020204020204" pitchFamily="34" charset="-122"/>
              </a:rPr>
              <a:t>呼吸暂停发生风险与前列腺素</a:t>
            </a:r>
            <a:r>
              <a:rPr lang="en-US" altLang="zh-CN" sz="1400" b="1" cap="all" dirty="0">
                <a:latin typeface="Microsoft YaHei UI" panose="020B0503020204020204" pitchFamily="34" charset="-122"/>
                <a:ea typeface="Microsoft YaHei UI" panose="020B0503020204020204" pitchFamily="34" charset="-122"/>
              </a:rPr>
              <a:t>E1</a:t>
            </a:r>
            <a:r>
              <a:rPr lang="zh-CN" altLang="en-US" sz="1400" b="1" cap="all" dirty="0">
                <a:latin typeface="Microsoft YaHei UI" panose="020B0503020204020204" pitchFamily="34" charset="-122"/>
                <a:ea typeface="Microsoft YaHei UI" panose="020B0503020204020204" pitchFamily="34" charset="-122"/>
              </a:rPr>
              <a:t>给药剂量相关，低剂量会降低呼吸暂停风险</a:t>
            </a:r>
            <a:r>
              <a:rPr lang="zh-CN" altLang="en-US" sz="1400" cap="all" dirty="0">
                <a:latin typeface="Microsoft YaHei UI" panose="020B0503020204020204" pitchFamily="34" charset="-122"/>
                <a:ea typeface="Microsoft YaHei UI" panose="020B0503020204020204" pitchFamily="34" charset="-122"/>
              </a:rPr>
              <a:t>。</a:t>
            </a:r>
            <a:endParaRPr lang="en-US" altLang="zh-CN" sz="1400" cap="all" dirty="0">
              <a:latin typeface="Microsoft YaHei UI" panose="020B0503020204020204" pitchFamily="34" charset="-122"/>
              <a:ea typeface="Microsoft YaHei UI" panose="020B0503020204020204" pitchFamily="34" charset="-122"/>
            </a:endParaRPr>
          </a:p>
          <a:p>
            <a:pPr marL="285750" indent="-285750">
              <a:lnSpc>
                <a:spcPct val="150000"/>
              </a:lnSpc>
              <a:buFont typeface="Wingdings" panose="05000000000000000000" pitchFamily="2" charset="2"/>
              <a:buChar char="Ø"/>
            </a:pPr>
            <a:r>
              <a:rPr lang="zh-CN" altLang="en-US" sz="1400" b="1" cap="all" dirty="0">
                <a:latin typeface="Microsoft YaHei UI" panose="020B0503020204020204" pitchFamily="34" charset="-122"/>
                <a:ea typeface="Microsoft YaHei UI" panose="020B0503020204020204" pitchFamily="34" charset="-122"/>
              </a:rPr>
              <a:t>心脏节律紊乱、低血糖血钙等代谢紊乱、癫痫样发作发热等中枢神经系统异常、不同程度的出血和血小板减少</a:t>
            </a:r>
            <a:r>
              <a:rPr lang="zh-CN" altLang="en-US" sz="1400" cap="all" dirty="0">
                <a:latin typeface="Microsoft YaHei UI" panose="020B0503020204020204" pitchFamily="34" charset="-122"/>
                <a:ea typeface="Microsoft YaHei UI" panose="020B0503020204020204" pitchFamily="34" charset="-122"/>
              </a:rPr>
              <a:t>都对儿童患者尤其是新生儿患者的生存和预后造成很大的不良影响，大大降低患儿生存率。</a:t>
            </a:r>
            <a:endParaRPr lang="en-US" altLang="zh-CN" sz="1400" cap="all" dirty="0">
              <a:latin typeface="Microsoft YaHei UI" panose="020B0503020204020204" pitchFamily="34" charset="-122"/>
              <a:ea typeface="Microsoft YaHei UI" panose="020B0503020204020204" pitchFamily="34" charset="-122"/>
            </a:endParaRPr>
          </a:p>
          <a:p>
            <a:pPr>
              <a:lnSpc>
                <a:spcPct val="150000"/>
              </a:lnSpc>
            </a:pPr>
            <a:r>
              <a:rPr lang="zh-CN" altLang="en-US" sz="1400" b="1" cap="all" dirty="0">
                <a:latin typeface="Microsoft YaHei UI" panose="020B0503020204020204" pitchFamily="34" charset="-122"/>
                <a:ea typeface="Microsoft YaHei UI" panose="020B0503020204020204" pitchFamily="34" charset="-122"/>
              </a:rPr>
              <a:t>      因此，遭受动脉导管依赖性先心病折磨的患儿急需</a:t>
            </a:r>
            <a:r>
              <a:rPr lang="zh-CN" altLang="en-US" sz="1400" b="1" cap="all" dirty="0">
                <a:solidFill>
                  <a:srgbClr val="C00000"/>
                </a:solidFill>
                <a:latin typeface="Microsoft YaHei UI" panose="020B0503020204020204" pitchFamily="34" charset="-122"/>
                <a:ea typeface="Microsoft YaHei UI" panose="020B0503020204020204" pitchFamily="34" charset="-122"/>
              </a:rPr>
              <a:t>剂量更准确、更稳定、安全性更好</a:t>
            </a:r>
            <a:r>
              <a:rPr lang="zh-CN" altLang="en-US" sz="1400" b="1" cap="all" dirty="0">
                <a:latin typeface="Microsoft YaHei UI" panose="020B0503020204020204" pitchFamily="34" charset="-122"/>
                <a:ea typeface="Microsoft YaHei UI" panose="020B0503020204020204" pitchFamily="34" charset="-122"/>
              </a:rPr>
              <a:t>的前列地尔产品。</a:t>
            </a:r>
            <a:endParaRPr lang="en-US" altLang="zh-CN" sz="1400" b="1" cap="all" dirty="0">
              <a:latin typeface="Microsoft YaHei UI" panose="020B0503020204020204" pitchFamily="34" charset="-122"/>
              <a:ea typeface="Microsoft YaHei UI" panose="020B0503020204020204" pitchFamily="34" charset="-122"/>
            </a:endParaRPr>
          </a:p>
          <a:p>
            <a:pPr marL="285750" indent="-285750">
              <a:lnSpc>
                <a:spcPct val="150000"/>
              </a:lnSpc>
              <a:buFont typeface="Wingdings" panose="05000000000000000000" pitchFamily="2" charset="2"/>
              <a:buChar char="Ø"/>
            </a:pPr>
            <a:r>
              <a:rPr lang="zh-CN" altLang="en-US" sz="1400" cap="all" dirty="0">
                <a:latin typeface="Microsoft YaHei UI" panose="020B0503020204020204" pitchFamily="34" charset="-122"/>
                <a:ea typeface="Microsoft YaHei UI" panose="020B0503020204020204" pitchFamily="34" charset="-122"/>
              </a:rPr>
              <a:t>以往前列地尔产品（脂微球和干乳剂）质量标准较低，</a:t>
            </a:r>
            <a:r>
              <a:rPr lang="zh-CN" altLang="en-US" sz="1400" b="1" cap="all" dirty="0">
                <a:latin typeface="Microsoft YaHei UI" panose="020B0503020204020204" pitchFamily="34" charset="-122"/>
                <a:ea typeface="Microsoft YaHei UI" panose="020B0503020204020204" pitchFamily="34" charset="-122"/>
              </a:rPr>
              <a:t>标示量范围</a:t>
            </a:r>
            <a:r>
              <a:rPr lang="en-US" altLang="zh-CN" sz="1400" b="1" cap="all" dirty="0">
                <a:latin typeface="Microsoft YaHei UI" panose="020B0503020204020204" pitchFamily="34" charset="-122"/>
                <a:ea typeface="Microsoft YaHei UI" panose="020B0503020204020204" pitchFamily="34" charset="-122"/>
              </a:rPr>
              <a:t>125%-80%</a:t>
            </a:r>
            <a:r>
              <a:rPr lang="zh-CN" altLang="en-US" sz="1400" cap="all" dirty="0">
                <a:latin typeface="Microsoft YaHei UI" panose="020B0503020204020204" pitchFamily="34" charset="-122"/>
                <a:ea typeface="Microsoft YaHei UI" panose="020B0503020204020204" pitchFamily="34" charset="-122"/>
              </a:rPr>
              <a:t>（以</a:t>
            </a:r>
            <a:r>
              <a:rPr lang="en-US" altLang="zh-CN" sz="1400" cap="all" dirty="0">
                <a:latin typeface="Microsoft YaHei UI" panose="020B0503020204020204" pitchFamily="34" charset="-122"/>
                <a:ea typeface="Microsoft YaHei UI" panose="020B0503020204020204" pitchFamily="34" charset="-122"/>
              </a:rPr>
              <a:t>5</a:t>
            </a:r>
            <a:r>
              <a:rPr lang="el-GR"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μ</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g</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规格计算为</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6.25</a:t>
            </a:r>
            <a:r>
              <a:rPr lang="el-GR"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μ</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g-4</a:t>
            </a:r>
            <a:r>
              <a:rPr lang="el-GR"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μ</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g</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每支）</a:t>
            </a:r>
            <a:r>
              <a:rPr lang="zh-CN" altLang="en-US" sz="1400" cap="all" dirty="0">
                <a:latin typeface="Microsoft YaHei UI" panose="020B0503020204020204" pitchFamily="34" charset="-122"/>
                <a:ea typeface="Microsoft YaHei UI" panose="020B0503020204020204" pitchFamily="34" charset="-122"/>
              </a:rPr>
              <a:t>，</a:t>
            </a:r>
            <a:r>
              <a:rPr lang="zh-CN" altLang="en-US" sz="1400" b="1" cap="all" dirty="0">
                <a:solidFill>
                  <a:srgbClr val="C00000"/>
                </a:solidFill>
                <a:latin typeface="Microsoft YaHei UI" panose="020B0503020204020204" pitchFamily="34" charset="-122"/>
                <a:ea typeface="Microsoft YaHei UI" panose="020B0503020204020204" pitchFamily="34" charset="-122"/>
              </a:rPr>
              <a:t>含量范围高低限差异太大，新生儿按体重计算给药剂量（平均体重仅为</a:t>
            </a:r>
            <a:r>
              <a:rPr lang="en-US" altLang="zh-CN" sz="1400" b="1" cap="all" dirty="0">
                <a:solidFill>
                  <a:srgbClr val="C00000"/>
                </a:solidFill>
                <a:latin typeface="Microsoft YaHei UI" panose="020B0503020204020204" pitchFamily="34" charset="-122"/>
                <a:ea typeface="Microsoft YaHei UI" panose="020B0503020204020204" pitchFamily="34" charset="-122"/>
              </a:rPr>
              <a:t>3-4KG</a:t>
            </a:r>
            <a:r>
              <a:rPr lang="zh-CN" altLang="en-US" sz="1400" b="1" cap="all" dirty="0">
                <a:solidFill>
                  <a:srgbClr val="C00000"/>
                </a:solidFill>
                <a:latin typeface="Microsoft YaHei UI" panose="020B0503020204020204" pitchFamily="34" charset="-122"/>
                <a:ea typeface="Microsoft YaHei UI" panose="020B0503020204020204" pitchFamily="34" charset="-122"/>
              </a:rPr>
              <a:t>），过大的含量偏差将直接导致剂量不准确，对于新生儿连续用药几天剂量偏差更大，无疑会带来更大的风险，将会增加呼吸暂停等不良反应的发生率，威胁患儿生命</a:t>
            </a:r>
            <a:r>
              <a:rPr lang="zh-CN" altLang="en-US" sz="1400" cap="all" dirty="0">
                <a:latin typeface="Microsoft YaHei UI" panose="020B0503020204020204" pitchFamily="34" charset="-122"/>
                <a:ea typeface="Microsoft YaHei UI" panose="020B0503020204020204" pitchFamily="34" charset="-122"/>
              </a:rPr>
              <a:t>。注射用前列地尔乳剂标示量</a:t>
            </a:r>
            <a:r>
              <a:rPr lang="zh-CN" altLang="en-US" sz="1400" b="1" cap="all" dirty="0">
                <a:latin typeface="Microsoft YaHei UI" panose="020B0503020204020204" pitchFamily="34" charset="-122"/>
                <a:ea typeface="Microsoft YaHei UI" panose="020B0503020204020204" pitchFamily="34" charset="-122"/>
              </a:rPr>
              <a:t>缩小为</a:t>
            </a:r>
            <a:r>
              <a:rPr lang="en-US" altLang="zh-CN" sz="1400" b="1" cap="all" dirty="0">
                <a:latin typeface="Microsoft YaHei UI" panose="020B0503020204020204" pitchFamily="34" charset="-122"/>
                <a:ea typeface="Microsoft YaHei UI" panose="020B0503020204020204" pitchFamily="34" charset="-122"/>
              </a:rPr>
              <a:t>115%-85%</a:t>
            </a:r>
            <a:r>
              <a:rPr lang="zh-CN" altLang="en-US" sz="1400" cap="all" dirty="0">
                <a:latin typeface="Microsoft YaHei UI" panose="020B0503020204020204" pitchFamily="34" charset="-122"/>
                <a:ea typeface="Microsoft YaHei UI" panose="020B0503020204020204" pitchFamily="34" charset="-122"/>
              </a:rPr>
              <a:t>（以</a:t>
            </a:r>
            <a:r>
              <a:rPr lang="en-US" altLang="zh-CN" sz="1400" cap="all" dirty="0">
                <a:latin typeface="Microsoft YaHei UI" panose="020B0503020204020204" pitchFamily="34" charset="-122"/>
                <a:ea typeface="Microsoft YaHei UI" panose="020B0503020204020204" pitchFamily="34" charset="-122"/>
              </a:rPr>
              <a:t>5</a:t>
            </a:r>
            <a:r>
              <a:rPr kumimoji="0" lang="el-GR" altLang="zh-CN" sz="1400" i="0" u="none" strike="noStrike" kern="120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Calibri"/>
              </a:rPr>
              <a:t>μ</a:t>
            </a:r>
            <a:r>
              <a:rPr kumimoji="0" lang="en-US" altLang="zh-CN" sz="1400" i="0" u="none" strike="noStrike" kern="120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Calibri"/>
              </a:rPr>
              <a:t>g</a:t>
            </a:r>
            <a:r>
              <a:rPr lang="zh-CN" altLang="en-US" sz="1400" cap="all" dirty="0">
                <a:latin typeface="Microsoft YaHei UI" panose="020B0503020204020204" pitchFamily="34" charset="-122"/>
                <a:ea typeface="Microsoft YaHei UI" panose="020B0503020204020204" pitchFamily="34" charset="-122"/>
              </a:rPr>
              <a:t>规格计算为</a:t>
            </a:r>
            <a:r>
              <a:rPr lang="en-US" altLang="zh-CN" sz="1400" cap="all" dirty="0">
                <a:latin typeface="Microsoft YaHei UI" panose="020B0503020204020204" pitchFamily="34" charset="-122"/>
                <a:ea typeface="Microsoft YaHei UI" panose="020B0503020204020204" pitchFamily="34" charset="-122"/>
              </a:rPr>
              <a:t>5.75</a:t>
            </a:r>
            <a:r>
              <a:rPr kumimoji="0" lang="el-GR" altLang="zh-CN" sz="1400" i="0" u="none" strike="noStrike" kern="120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Calibri"/>
              </a:rPr>
              <a:t>μ</a:t>
            </a:r>
            <a:r>
              <a:rPr kumimoji="0" lang="en-US" altLang="zh-CN" sz="1400" i="0" u="none" strike="noStrike" kern="120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Calibri"/>
              </a:rPr>
              <a:t>g-</a:t>
            </a:r>
            <a:r>
              <a:rPr lang="en-US" altLang="zh-CN" sz="1400" cap="all" dirty="0">
                <a:latin typeface="Microsoft YaHei UI" panose="020B0503020204020204" pitchFamily="34" charset="-122"/>
                <a:ea typeface="Microsoft YaHei UI" panose="020B0503020204020204" pitchFamily="34" charset="-122"/>
              </a:rPr>
              <a:t>4.25</a:t>
            </a:r>
            <a:r>
              <a:rPr kumimoji="0" lang="el-GR" altLang="zh-CN" sz="1400" i="0" u="none" strike="noStrike" kern="120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Calibri"/>
              </a:rPr>
              <a:t>μ</a:t>
            </a:r>
            <a:r>
              <a:rPr kumimoji="0" lang="en-US" altLang="zh-CN" sz="1400" i="0" u="none" strike="noStrike" kern="120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Calibri"/>
              </a:rPr>
              <a:t>g</a:t>
            </a:r>
            <a:r>
              <a:rPr lang="zh-CN" altLang="en-US" sz="1400" cap="all" dirty="0">
                <a:latin typeface="Microsoft YaHei UI" panose="020B0503020204020204" pitchFamily="34" charset="-122"/>
                <a:ea typeface="Microsoft YaHei UI" panose="020B0503020204020204" pitchFamily="34" charset="-122"/>
              </a:rPr>
              <a:t>每支），可以使体重较小的新生儿接受更加准确的给药剂量，可</a:t>
            </a:r>
            <a:r>
              <a:rPr lang="zh-CN" altLang="en-US" sz="1400" b="1" cap="all" dirty="0">
                <a:latin typeface="Microsoft YaHei UI" panose="020B0503020204020204" pitchFamily="34" charset="-122"/>
                <a:ea typeface="Microsoft YaHei UI" panose="020B0503020204020204" pitchFamily="34" charset="-122"/>
              </a:rPr>
              <a:t>降低</a:t>
            </a:r>
            <a:r>
              <a:rPr lang="zh-CN" altLang="en-US" sz="1400" b="1" cap="all" dirty="0">
                <a:solidFill>
                  <a:schemeClr val="accent1"/>
                </a:solidFill>
                <a:latin typeface="+mn-ea"/>
              </a:rPr>
              <a:t>前列腺素</a:t>
            </a:r>
            <a:r>
              <a:rPr lang="en-US" altLang="zh-CN" sz="1400" b="1" cap="all" dirty="0">
                <a:solidFill>
                  <a:schemeClr val="accent1"/>
                </a:solidFill>
                <a:latin typeface="+mn-ea"/>
              </a:rPr>
              <a:t>E1</a:t>
            </a:r>
            <a:r>
              <a:rPr lang="zh-CN" altLang="en-US" sz="1400" b="1" cap="all" dirty="0">
                <a:latin typeface="Microsoft YaHei UI" panose="020B0503020204020204" pitchFamily="34" charset="-122"/>
                <a:ea typeface="Microsoft YaHei UI" panose="020B0503020204020204" pitchFamily="34" charset="-122"/>
              </a:rPr>
              <a:t>引起的呼吸暂停等不良反应的发生率</a:t>
            </a:r>
            <a:r>
              <a:rPr lang="zh-CN" altLang="en-US" sz="1400" cap="all" dirty="0">
                <a:latin typeface="Microsoft YaHei UI" panose="020B0503020204020204" pitchFamily="34" charset="-122"/>
                <a:ea typeface="Microsoft YaHei UI" panose="020B0503020204020204" pitchFamily="34" charset="-122"/>
              </a:rPr>
              <a:t>。</a:t>
            </a:r>
          </a:p>
          <a:p>
            <a:pPr marL="285750" indent="-285750">
              <a:lnSpc>
                <a:spcPct val="150000"/>
              </a:lnSpc>
              <a:buFont typeface="Wingdings" panose="05000000000000000000" pitchFamily="2" charset="2"/>
              <a:buChar char="Ø"/>
            </a:pPr>
            <a:r>
              <a:rPr lang="zh-CN" altLang="en-US" sz="1400" b="1" cap="all" dirty="0">
                <a:latin typeface="Microsoft YaHei UI" panose="020B0503020204020204" pitchFamily="34" charset="-122"/>
                <a:ea typeface="Microsoft YaHei UI" panose="020B0503020204020204" pitchFamily="34" charset="-122"/>
              </a:rPr>
              <a:t>主要杂质</a:t>
            </a:r>
            <a:r>
              <a:rPr lang="zh-CN" altLang="en-US" sz="1400" b="1" cap="all" dirty="0">
                <a:solidFill>
                  <a:schemeClr val="accent1"/>
                </a:solidFill>
                <a:latin typeface="+mn-ea"/>
              </a:rPr>
              <a:t>前列腺素</a:t>
            </a:r>
            <a:r>
              <a:rPr lang="en-US" altLang="zh-CN" sz="1400" b="1" cap="all" dirty="0">
                <a:latin typeface="Microsoft YaHei UI" panose="020B0503020204020204" pitchFamily="34" charset="-122"/>
                <a:ea typeface="Microsoft YaHei UI" panose="020B0503020204020204" pitchFamily="34" charset="-122"/>
              </a:rPr>
              <a:t>A1</a:t>
            </a:r>
            <a:r>
              <a:rPr lang="zh-CN" altLang="en-US" sz="1400" cap="all" dirty="0">
                <a:latin typeface="Microsoft YaHei UI" panose="020B0503020204020204" pitchFamily="34" charset="-122"/>
                <a:ea typeface="Microsoft YaHei UI" panose="020B0503020204020204" pitchFamily="34" charset="-122"/>
              </a:rPr>
              <a:t>的限度</a:t>
            </a:r>
            <a:r>
              <a:rPr lang="zh-CN" altLang="en-US" sz="1400" b="1" cap="all" dirty="0">
                <a:solidFill>
                  <a:srgbClr val="C00000"/>
                </a:solidFill>
                <a:latin typeface="Microsoft YaHei UI" panose="020B0503020204020204" pitchFamily="34" charset="-122"/>
                <a:ea typeface="Microsoft YaHei UI" panose="020B0503020204020204" pitchFamily="34" charset="-122"/>
              </a:rPr>
              <a:t>由</a:t>
            </a:r>
            <a:r>
              <a:rPr lang="en-US" altLang="zh-CN" sz="1400" b="1" cap="all" dirty="0">
                <a:solidFill>
                  <a:srgbClr val="C00000"/>
                </a:solidFill>
                <a:latin typeface="Microsoft YaHei UI" panose="020B0503020204020204" pitchFamily="34" charset="-122"/>
                <a:ea typeface="Microsoft YaHei UI" panose="020B0503020204020204" pitchFamily="34" charset="-122"/>
              </a:rPr>
              <a:t>60%</a:t>
            </a:r>
            <a:r>
              <a:rPr lang="zh-CN" altLang="en-US" sz="1400" b="1" cap="all" dirty="0">
                <a:solidFill>
                  <a:srgbClr val="C00000"/>
                </a:solidFill>
                <a:latin typeface="Microsoft YaHei UI" panose="020B0503020204020204" pitchFamily="34" charset="-122"/>
                <a:ea typeface="Microsoft YaHei UI" panose="020B0503020204020204" pitchFamily="34" charset="-122"/>
              </a:rPr>
              <a:t>降为</a:t>
            </a:r>
            <a:r>
              <a:rPr lang="en-US" altLang="zh-CN" sz="1400" b="1" cap="all" dirty="0">
                <a:solidFill>
                  <a:srgbClr val="C00000"/>
                </a:solidFill>
                <a:latin typeface="Microsoft YaHei UI" panose="020B0503020204020204" pitchFamily="34" charset="-122"/>
                <a:ea typeface="Microsoft YaHei UI" panose="020B0503020204020204" pitchFamily="34" charset="-122"/>
              </a:rPr>
              <a:t>10%</a:t>
            </a:r>
            <a:r>
              <a:rPr lang="zh-CN" altLang="en-US" sz="1400" cap="all" dirty="0">
                <a:latin typeface="Microsoft YaHei UI" panose="020B0503020204020204" pitchFamily="34" charset="-122"/>
                <a:ea typeface="Microsoft YaHei UI" panose="020B0503020204020204" pitchFamily="34" charset="-122"/>
              </a:rPr>
              <a:t>。当杂质生成</a:t>
            </a:r>
            <a:r>
              <a:rPr lang="en-US" altLang="zh-CN" sz="1400" cap="all" dirty="0">
                <a:latin typeface="Microsoft YaHei UI" panose="020B0503020204020204" pitchFamily="34" charset="-122"/>
                <a:ea typeface="Microsoft YaHei UI" panose="020B0503020204020204" pitchFamily="34" charset="-122"/>
              </a:rPr>
              <a:t>60%</a:t>
            </a:r>
            <a:r>
              <a:rPr lang="zh-CN" altLang="en-US" sz="1400" cap="all" dirty="0">
                <a:latin typeface="Microsoft YaHei UI" panose="020B0503020204020204" pitchFamily="34" charset="-122"/>
                <a:ea typeface="Microsoft YaHei UI" panose="020B0503020204020204" pitchFamily="34" charset="-122"/>
              </a:rPr>
              <a:t>足见有效成分的降解程度巨大，药品有效性肯定大打折扣，其次如此大量的杂质必将引起诸如低血压等不良反应</a:t>
            </a:r>
            <a:r>
              <a:rPr lang="zh-CN" altLang="en-US" sz="1400" b="1" cap="all" dirty="0">
                <a:latin typeface="Microsoft YaHei UI" panose="020B0503020204020204" pitchFamily="34" charset="-122"/>
                <a:ea typeface="Microsoft YaHei UI" panose="020B0503020204020204" pitchFamily="34" charset="-122"/>
              </a:rPr>
              <a:t>。</a:t>
            </a:r>
            <a:r>
              <a:rPr lang="zh-CN" altLang="en-US" sz="1400" b="1" cap="all" dirty="0">
                <a:solidFill>
                  <a:srgbClr val="C00000"/>
                </a:solidFill>
                <a:latin typeface="Microsoft YaHei UI" panose="020B0503020204020204" pitchFamily="34" charset="-122"/>
                <a:ea typeface="Microsoft YaHei UI" panose="020B0503020204020204" pitchFamily="34" charset="-122"/>
              </a:rPr>
              <a:t>本产品将杂质限度降为</a:t>
            </a:r>
            <a:r>
              <a:rPr lang="en-US" altLang="zh-CN" sz="1400" b="1" cap="all" dirty="0">
                <a:solidFill>
                  <a:srgbClr val="C00000"/>
                </a:solidFill>
                <a:latin typeface="Microsoft YaHei UI" panose="020B0503020204020204" pitchFamily="34" charset="-122"/>
                <a:ea typeface="Microsoft YaHei UI" panose="020B0503020204020204" pitchFamily="34" charset="-122"/>
              </a:rPr>
              <a:t>10%</a:t>
            </a:r>
            <a:r>
              <a:rPr lang="zh-CN" altLang="en-US" sz="1400" b="1" cap="all" dirty="0">
                <a:solidFill>
                  <a:srgbClr val="C00000"/>
                </a:solidFill>
                <a:latin typeface="Microsoft YaHei UI" panose="020B0503020204020204" pitchFamily="34" charset="-122"/>
                <a:ea typeface="Microsoft YaHei UI" panose="020B0503020204020204" pitchFamily="34" charset="-122"/>
              </a:rPr>
              <a:t>，足以说明有效成分稳定性显著提高，大大降低了杂质对儿童患者可能造成的安全隐患。</a:t>
            </a:r>
            <a:endParaRPr lang="en-US" altLang="zh-CN" sz="1400" cap="all" dirty="0">
              <a:latin typeface="Microsoft YaHei UI" panose="020B0503020204020204" pitchFamily="34" charset="-122"/>
              <a:ea typeface="Microsoft YaHei UI" panose="020B0503020204020204" pitchFamily="34" charset="-122"/>
            </a:endParaRPr>
          </a:p>
          <a:p>
            <a:pPr marL="285750" indent="-285750">
              <a:lnSpc>
                <a:spcPct val="150000"/>
              </a:lnSpc>
              <a:buFont typeface="Wingdings" panose="05000000000000000000" pitchFamily="2" charset="2"/>
              <a:buChar char="Ø"/>
            </a:pPr>
            <a:r>
              <a:rPr lang="zh-CN" altLang="en-US" sz="1400" b="1" cap="all" dirty="0">
                <a:latin typeface="Microsoft YaHei UI" panose="020B0503020204020204" pitchFamily="34" charset="-122"/>
                <a:ea typeface="Microsoft YaHei UI" panose="020B0503020204020204" pitchFamily="34" charset="-122"/>
              </a:rPr>
              <a:t>溶血磷脂酰胆碱</a:t>
            </a:r>
            <a:r>
              <a:rPr lang="zh-CN" altLang="en-US" sz="1400" cap="all" dirty="0">
                <a:latin typeface="Microsoft YaHei UI" panose="020B0503020204020204" pitchFamily="34" charset="-122"/>
                <a:ea typeface="Microsoft YaHei UI" panose="020B0503020204020204" pitchFamily="34" charset="-122"/>
              </a:rPr>
              <a:t>的限度由</a:t>
            </a:r>
            <a:r>
              <a:rPr lang="en-US" altLang="zh-CN" sz="1400" b="1" cap="all" dirty="0">
                <a:solidFill>
                  <a:srgbClr val="C00000"/>
                </a:solidFill>
                <a:latin typeface="Microsoft YaHei UI" panose="020B0503020204020204" pitchFamily="34" charset="-122"/>
                <a:ea typeface="Microsoft YaHei UI" panose="020B0503020204020204" pitchFamily="34" charset="-122"/>
              </a:rPr>
              <a:t>5%</a:t>
            </a:r>
            <a:r>
              <a:rPr lang="zh-CN" altLang="en-US" sz="1400" b="1" cap="all" dirty="0">
                <a:solidFill>
                  <a:srgbClr val="C00000"/>
                </a:solidFill>
                <a:latin typeface="Microsoft YaHei UI" panose="020B0503020204020204" pitchFamily="34" charset="-122"/>
                <a:ea typeface="Microsoft YaHei UI" panose="020B0503020204020204" pitchFamily="34" charset="-122"/>
              </a:rPr>
              <a:t>降为</a:t>
            </a:r>
            <a:r>
              <a:rPr lang="en-US" altLang="zh-CN" sz="1400" b="1" cap="all" dirty="0">
                <a:solidFill>
                  <a:srgbClr val="C00000"/>
                </a:solidFill>
                <a:latin typeface="Microsoft YaHei UI" panose="020B0503020204020204" pitchFamily="34" charset="-122"/>
                <a:ea typeface="Microsoft YaHei UI" panose="020B0503020204020204" pitchFamily="34" charset="-122"/>
              </a:rPr>
              <a:t>3%</a:t>
            </a:r>
            <a:r>
              <a:rPr lang="zh-CN" altLang="en-US" sz="1400" cap="all" dirty="0">
                <a:latin typeface="Microsoft YaHei UI" panose="020B0503020204020204" pitchFamily="34" charset="-122"/>
                <a:ea typeface="Microsoft YaHei UI" panose="020B0503020204020204" pitchFamily="34" charset="-122"/>
              </a:rPr>
              <a:t>，减少因溶血磷脂酰胆碱造成的红细胞膜破裂，降低出血风险，对新生儿患者意义较大。</a:t>
            </a:r>
            <a:endParaRPr lang="en-US" altLang="zh-CN" sz="1400" cap="all" dirty="0">
              <a:latin typeface="Microsoft YaHei UI" panose="020B0503020204020204" pitchFamily="34" charset="-122"/>
              <a:ea typeface="Microsoft YaHei UI" panose="020B0503020204020204" pitchFamily="34" charset="-122"/>
            </a:endParaRPr>
          </a:p>
        </p:txBody>
      </p:sp>
      <p:sp>
        <p:nvSpPr>
          <p:cNvPr id="5" name="文本框 9">
            <a:extLst>
              <a:ext uri="{FF2B5EF4-FFF2-40B4-BE49-F238E27FC236}">
                <a16:creationId xmlns="" xmlns:a16="http://schemas.microsoft.com/office/drawing/2014/main" id="{9F12D146-6FFF-4936-0363-2B8033E1DD2D}"/>
              </a:ext>
            </a:extLst>
          </p:cNvPr>
          <p:cNvSpPr txBox="1"/>
          <p:nvPr/>
        </p:nvSpPr>
        <p:spPr>
          <a:xfrm>
            <a:off x="225574" y="135401"/>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chemeClr val="bg1"/>
                </a:solidFill>
                <a:cs typeface="+mn-ea"/>
                <a:sym typeface="+mn-lt"/>
              </a:rPr>
              <a:t>二、安全性</a:t>
            </a:r>
          </a:p>
        </p:txBody>
      </p:sp>
      <p:sp>
        <p:nvSpPr>
          <p:cNvPr id="6" name="矩形 5">
            <a:extLst>
              <a:ext uri="{FF2B5EF4-FFF2-40B4-BE49-F238E27FC236}">
                <a16:creationId xmlns="" xmlns:a16="http://schemas.microsoft.com/office/drawing/2014/main" id="{E30D78CB-3F31-C925-9168-EC0C196B311B}"/>
              </a:ext>
            </a:extLst>
          </p:cNvPr>
          <p:cNvSpPr/>
          <p:nvPr/>
        </p:nvSpPr>
        <p:spPr>
          <a:xfrm>
            <a:off x="154975" y="1245467"/>
            <a:ext cx="11836774" cy="1030410"/>
          </a:xfrm>
          <a:prstGeom prst="rect">
            <a:avLst/>
          </a:prstGeom>
          <a:noFill/>
          <a:ln>
            <a:solidFill>
              <a:schemeClr val="accent1">
                <a:lumMod val="40000"/>
                <a:lumOff val="60000"/>
              </a:schemeClr>
            </a:solidFill>
          </a:ln>
        </p:spPr>
        <p:txBody>
          <a:bodyPr wrap="square" anchor="ctr" anchorCtr="0">
            <a:noAutofit/>
          </a:bodyPr>
          <a:lstStyle/>
          <a:p>
            <a:pPr marL="342900" indent="-342900">
              <a:lnSpc>
                <a:spcPct val="150000"/>
              </a:lnSpc>
              <a:buAutoNum type="arabicPeriod"/>
            </a:pPr>
            <a:r>
              <a:rPr lang="zh-CN" altLang="en-US" sz="1600" b="1" cap="all" dirty="0">
                <a:latin typeface="Microsoft YaHei UI" panose="020B0503020204020204" pitchFamily="34" charset="-122"/>
                <a:ea typeface="Microsoft YaHei UI" panose="020B0503020204020204" pitchFamily="34" charset="-122"/>
              </a:rPr>
              <a:t>与</a:t>
            </a:r>
            <a:r>
              <a:rPr lang="zh-CN" altLang="en-US" sz="1600" b="1" cap="all" dirty="0">
                <a:solidFill>
                  <a:schemeClr val="accent1"/>
                </a:solidFill>
                <a:latin typeface="+mn-ea"/>
              </a:rPr>
              <a:t>前列腺素</a:t>
            </a:r>
            <a:r>
              <a:rPr lang="en-US" altLang="zh-CN" sz="1600" b="1" cap="all" dirty="0">
                <a:solidFill>
                  <a:schemeClr val="accent1"/>
                </a:solidFill>
                <a:latin typeface="+mn-ea"/>
              </a:rPr>
              <a:t>E1</a:t>
            </a:r>
            <a:r>
              <a:rPr lang="zh-CN" altLang="en-US" sz="1600" b="1" cap="all" dirty="0">
                <a:latin typeface="Microsoft YaHei UI" panose="020B0503020204020204" pitchFamily="34" charset="-122"/>
                <a:ea typeface="Microsoft YaHei UI" panose="020B0503020204020204" pitchFamily="34" charset="-122"/>
              </a:rPr>
              <a:t>自身药理作用相关不良反应</a:t>
            </a:r>
            <a:r>
              <a:rPr lang="zh-CN" altLang="en-US" sz="1600" b="1" cap="all" dirty="0">
                <a:latin typeface="Microsoft YaHei UI" panose="020B0503020204020204" pitchFamily="34" charset="-122"/>
                <a:ea typeface="Microsoft YaHei UI" panose="020B0503020204020204" pitchFamily="34" charset="-122"/>
                <a:sym typeface="Wingdings" panose="05000000000000000000" pitchFamily="2" charset="2"/>
              </a:rPr>
              <a:t>：</a:t>
            </a:r>
            <a:r>
              <a:rPr lang="zh-CN" altLang="en-US" sz="1400" cap="all" dirty="0">
                <a:latin typeface="Microsoft YaHei UI" panose="020B0503020204020204" pitchFamily="34" charset="-122"/>
                <a:ea typeface="Microsoft YaHei UI" panose="020B0503020204020204" pitchFamily="34" charset="-122"/>
                <a:sym typeface="Wingdings" panose="05000000000000000000" pitchFamily="2" charset="2"/>
              </a:rPr>
              <a:t>（</a:t>
            </a:r>
            <a:r>
              <a:rPr lang="en-US" altLang="zh-CN" sz="1400" cap="all" dirty="0">
                <a:latin typeface="Microsoft YaHei UI" panose="020B0503020204020204" pitchFamily="34" charset="-122"/>
                <a:ea typeface="Microsoft YaHei UI" panose="020B0503020204020204" pitchFamily="34" charset="-122"/>
                <a:sym typeface="Wingdings" panose="05000000000000000000" pitchFamily="2" charset="2"/>
              </a:rPr>
              <a:t>1</a:t>
            </a:r>
            <a:r>
              <a:rPr lang="zh-CN" altLang="en-US" sz="1400" cap="all" dirty="0">
                <a:latin typeface="Microsoft YaHei UI" panose="020B0503020204020204" pitchFamily="34" charset="-122"/>
                <a:ea typeface="Microsoft YaHei UI" panose="020B0503020204020204" pitchFamily="34" charset="-122"/>
                <a:sym typeface="Wingdings" panose="05000000000000000000" pitchFamily="2" charset="2"/>
              </a:rPr>
              <a:t>）</a:t>
            </a:r>
            <a:r>
              <a:rPr lang="zh-CN" altLang="en-US" sz="1400" cap="all" dirty="0">
                <a:latin typeface="Microsoft YaHei UI" panose="020B0503020204020204" pitchFamily="34" charset="-122"/>
                <a:ea typeface="Microsoft YaHei UI" panose="020B0503020204020204" pitchFamily="34" charset="-122"/>
              </a:rPr>
              <a:t>呼吸抑制、肺换气不足</a:t>
            </a:r>
            <a:r>
              <a:rPr lang="zh-CN" altLang="en-US" sz="1400" cap="all" dirty="0">
                <a:latin typeface="Microsoft YaHei UI" panose="020B0503020204020204" pitchFamily="34" charset="-122"/>
                <a:ea typeface="Microsoft YaHei UI" panose="020B0503020204020204" pitchFamily="34" charset="-122"/>
                <a:sym typeface="Wingdings" panose="05000000000000000000" pitchFamily="2" charset="2"/>
              </a:rPr>
              <a:t>；（</a:t>
            </a:r>
            <a:r>
              <a:rPr lang="en-US" altLang="zh-CN" sz="1400" cap="all" dirty="0">
                <a:latin typeface="Microsoft YaHei UI" panose="020B0503020204020204" pitchFamily="34" charset="-122"/>
                <a:ea typeface="Microsoft YaHei UI" panose="020B0503020204020204" pitchFamily="34" charset="-122"/>
                <a:sym typeface="Wingdings" panose="05000000000000000000" pitchFamily="2" charset="2"/>
              </a:rPr>
              <a:t>2</a:t>
            </a:r>
            <a:r>
              <a:rPr lang="zh-CN" altLang="en-US" sz="1400" cap="all" dirty="0">
                <a:latin typeface="Microsoft YaHei UI" panose="020B0503020204020204" pitchFamily="34" charset="-122"/>
                <a:ea typeface="Microsoft YaHei UI" panose="020B0503020204020204" pitchFamily="34" charset="-122"/>
                <a:sym typeface="Wingdings" panose="05000000000000000000" pitchFamily="2" charset="2"/>
              </a:rPr>
              <a:t>）心脏节律紊乱；（</a:t>
            </a:r>
            <a:r>
              <a:rPr lang="en-US" altLang="zh-CN" sz="1400" cap="all" dirty="0">
                <a:latin typeface="Microsoft YaHei UI" panose="020B0503020204020204" pitchFamily="34" charset="-122"/>
                <a:ea typeface="Microsoft YaHei UI" panose="020B0503020204020204" pitchFamily="34" charset="-122"/>
                <a:sym typeface="Wingdings" panose="05000000000000000000" pitchFamily="2" charset="2"/>
              </a:rPr>
              <a:t>3</a:t>
            </a:r>
            <a:r>
              <a:rPr lang="zh-CN" altLang="en-US" sz="1400" cap="all" dirty="0">
                <a:latin typeface="Microsoft YaHei UI" panose="020B0503020204020204" pitchFamily="34" charset="-122"/>
                <a:ea typeface="Microsoft YaHei UI" panose="020B0503020204020204" pitchFamily="34" charset="-122"/>
                <a:sym typeface="Wingdings" panose="05000000000000000000" pitchFamily="2" charset="2"/>
              </a:rPr>
              <a:t>）低血压；（</a:t>
            </a:r>
            <a:r>
              <a:rPr lang="en-US" altLang="zh-CN" sz="1400" cap="all" dirty="0">
                <a:latin typeface="Microsoft YaHei UI" panose="020B0503020204020204" pitchFamily="34" charset="-122"/>
                <a:ea typeface="Microsoft YaHei UI" panose="020B0503020204020204" pitchFamily="34" charset="-122"/>
                <a:sym typeface="Wingdings" panose="05000000000000000000" pitchFamily="2" charset="2"/>
              </a:rPr>
              <a:t>4</a:t>
            </a:r>
            <a:r>
              <a:rPr lang="zh-CN" altLang="en-US" sz="1400" cap="all" dirty="0">
                <a:latin typeface="Microsoft YaHei UI" panose="020B0503020204020204" pitchFamily="34" charset="-122"/>
                <a:ea typeface="Microsoft YaHei UI" panose="020B0503020204020204" pitchFamily="34" charset="-122"/>
                <a:sym typeface="Wingdings" panose="05000000000000000000" pitchFamily="2" charset="2"/>
              </a:rPr>
              <a:t>）</a:t>
            </a:r>
            <a:r>
              <a:rPr lang="zh-CN" altLang="en-US" sz="1400" cap="all" dirty="0">
                <a:latin typeface="Microsoft YaHei UI" panose="020B0503020204020204" pitchFamily="34" charset="-122"/>
                <a:ea typeface="Microsoft YaHei UI" panose="020B0503020204020204" pitchFamily="34" charset="-122"/>
              </a:rPr>
              <a:t>皮肤血管扩张、发红、发硬、水肿；（</a:t>
            </a:r>
            <a:r>
              <a:rPr lang="en-US" altLang="zh-CN" sz="1400" cap="all" dirty="0">
                <a:latin typeface="Microsoft YaHei UI" panose="020B0503020204020204" pitchFamily="34" charset="-122"/>
                <a:ea typeface="Microsoft YaHei UI" panose="020B0503020204020204" pitchFamily="34" charset="-122"/>
              </a:rPr>
              <a:t>5</a:t>
            </a:r>
            <a:r>
              <a:rPr lang="zh-CN" altLang="en-US" sz="1400" cap="all" dirty="0">
                <a:latin typeface="Microsoft YaHei UI" panose="020B0503020204020204" pitchFamily="34" charset="-122"/>
                <a:ea typeface="Microsoft YaHei UI" panose="020B0503020204020204" pitchFamily="34" charset="-122"/>
              </a:rPr>
              <a:t>）惊厥等癫痫样发作；（</a:t>
            </a:r>
            <a:r>
              <a:rPr lang="en-US" altLang="zh-CN" sz="1400" cap="all" dirty="0">
                <a:latin typeface="Microsoft YaHei UI" panose="020B0503020204020204" pitchFamily="34" charset="-122"/>
                <a:ea typeface="Microsoft YaHei UI" panose="020B0503020204020204" pitchFamily="34" charset="-122"/>
              </a:rPr>
              <a:t>6</a:t>
            </a:r>
            <a:r>
              <a:rPr lang="zh-CN" altLang="en-US" sz="1400" cap="all" dirty="0">
                <a:latin typeface="Microsoft YaHei UI" panose="020B0503020204020204" pitchFamily="34" charset="-122"/>
                <a:ea typeface="Microsoft YaHei UI" panose="020B0503020204020204" pitchFamily="34" charset="-122"/>
              </a:rPr>
              <a:t>）低血糖、低血钙等代谢紊乱；（</a:t>
            </a:r>
            <a:r>
              <a:rPr lang="en-US" altLang="zh-CN" sz="1400" cap="all" dirty="0">
                <a:latin typeface="Microsoft YaHei UI" panose="020B0503020204020204" pitchFamily="34" charset="-122"/>
                <a:ea typeface="Microsoft YaHei UI" panose="020B0503020204020204" pitchFamily="34" charset="-122"/>
              </a:rPr>
              <a:t>7</a:t>
            </a:r>
            <a:r>
              <a:rPr lang="zh-CN" altLang="en-US" sz="1400" cap="all" dirty="0">
                <a:latin typeface="Microsoft YaHei UI" panose="020B0503020204020204" pitchFamily="34" charset="-122"/>
                <a:ea typeface="Microsoft YaHei UI" panose="020B0503020204020204" pitchFamily="34" charset="-122"/>
              </a:rPr>
              <a:t>）腹泻；（</a:t>
            </a:r>
            <a:r>
              <a:rPr lang="en-US" altLang="zh-CN" sz="1400" cap="all" dirty="0">
                <a:latin typeface="Microsoft YaHei UI" panose="020B0503020204020204" pitchFamily="34" charset="-122"/>
                <a:ea typeface="Microsoft YaHei UI" panose="020B0503020204020204" pitchFamily="34" charset="-122"/>
              </a:rPr>
              <a:t>8</a:t>
            </a:r>
            <a:r>
              <a:rPr lang="zh-CN" altLang="en-US" sz="1400" cap="all" dirty="0">
                <a:latin typeface="Microsoft YaHei UI" panose="020B0503020204020204" pitchFamily="34" charset="-122"/>
                <a:ea typeface="Microsoft YaHei UI" panose="020B0503020204020204" pitchFamily="34" charset="-122"/>
              </a:rPr>
              <a:t>）静脉炎</a:t>
            </a:r>
            <a:endParaRPr lang="en-US" altLang="zh-CN" sz="1400" cap="all" dirty="0">
              <a:latin typeface="Microsoft YaHei UI" panose="020B0503020204020204" pitchFamily="34" charset="-122"/>
              <a:ea typeface="Microsoft YaHei UI" panose="020B0503020204020204" pitchFamily="34" charset="-122"/>
            </a:endParaRPr>
          </a:p>
          <a:p>
            <a:pPr marL="342900" indent="-342900">
              <a:lnSpc>
                <a:spcPct val="150000"/>
              </a:lnSpc>
              <a:buAutoNum type="arabicPeriod"/>
            </a:pPr>
            <a:r>
              <a:rPr lang="zh-CN" altLang="en-US" sz="1600" b="1" cap="all" dirty="0">
                <a:latin typeface="Microsoft YaHei UI" panose="020B0503020204020204" pitchFamily="34" charset="-122"/>
                <a:ea typeface="Microsoft YaHei UI" panose="020B0503020204020204" pitchFamily="34" charset="-122"/>
              </a:rPr>
              <a:t>可能与药品中存在的杂质相关不良反应：</a:t>
            </a:r>
            <a:r>
              <a:rPr kumimoji="0" lang="zh-CN" altLang="en-US" sz="1600" b="0" i="0" u="none" strike="noStrike" kern="1200" cap="all" spc="0" normalizeH="0" baseline="0" noProof="0" dirty="0">
                <a:ln>
                  <a:noFill/>
                </a:ln>
                <a:solidFill>
                  <a:srgbClr val="0039A6"/>
                </a:solidFill>
                <a:effectLst/>
                <a:uLnTx/>
                <a:uFillTx/>
                <a:latin typeface="Microsoft YaHei UI" panose="020B0503020204020204" pitchFamily="34" charset="-122"/>
                <a:ea typeface="Microsoft YaHei UI" panose="020B0503020204020204" pitchFamily="34" charset="-122"/>
                <a:cs typeface="Calibri"/>
              </a:rPr>
              <a:t> </a:t>
            </a:r>
            <a:r>
              <a:rPr kumimoji="0" lang="zh-CN" altLang="en-US" sz="1400" b="0" i="0" u="none" strike="noStrike" kern="1200" cap="all" spc="0" normalizeH="0" baseline="0" noProof="0" dirty="0">
                <a:ln>
                  <a:noFill/>
                </a:ln>
                <a:solidFill>
                  <a:srgbClr val="0039A6"/>
                </a:solidFill>
                <a:effectLst/>
                <a:uLnTx/>
                <a:uFillTx/>
                <a:latin typeface="Microsoft YaHei UI" panose="020B0503020204020204" pitchFamily="34" charset="-122"/>
                <a:ea typeface="Microsoft YaHei UI" panose="020B0503020204020204" pitchFamily="34" charset="-122"/>
                <a:cs typeface="Calibri"/>
              </a:rPr>
              <a:t>（</a:t>
            </a:r>
            <a:r>
              <a:rPr kumimoji="0" lang="en-US" altLang="zh-CN" sz="1400" b="0" i="0" u="none" strike="noStrike" kern="1200" cap="all" spc="0" normalizeH="0" baseline="0" noProof="0" dirty="0">
                <a:ln>
                  <a:noFill/>
                </a:ln>
                <a:solidFill>
                  <a:srgbClr val="0039A6"/>
                </a:solidFill>
                <a:effectLst/>
                <a:uLnTx/>
                <a:uFillTx/>
                <a:latin typeface="Microsoft YaHei UI" panose="020B0503020204020204" pitchFamily="34" charset="-122"/>
                <a:ea typeface="Microsoft YaHei UI" panose="020B0503020204020204" pitchFamily="34" charset="-122"/>
                <a:cs typeface="Calibri"/>
              </a:rPr>
              <a:t>1</a:t>
            </a:r>
            <a:r>
              <a:rPr kumimoji="0" lang="zh-CN" altLang="en-US" sz="1400" b="0" i="0" u="none" strike="noStrike" kern="1200" cap="all" spc="0" normalizeH="0" baseline="0" noProof="0" dirty="0">
                <a:ln>
                  <a:noFill/>
                </a:ln>
                <a:solidFill>
                  <a:srgbClr val="0039A6"/>
                </a:solidFill>
                <a:effectLst/>
                <a:uLnTx/>
                <a:uFillTx/>
                <a:latin typeface="Microsoft YaHei UI" panose="020B0503020204020204" pitchFamily="34" charset="-122"/>
                <a:ea typeface="Microsoft YaHei UI" panose="020B0503020204020204" pitchFamily="34" charset="-122"/>
                <a:cs typeface="Calibri"/>
              </a:rPr>
              <a:t>）低血压（</a:t>
            </a:r>
            <a:r>
              <a:rPr kumimoji="0" lang="en-US" altLang="zh-CN" sz="1400" b="0" i="0" u="none" strike="noStrike" kern="1200" cap="all" spc="0" normalizeH="0" baseline="0" noProof="0" dirty="0">
                <a:ln>
                  <a:noFill/>
                </a:ln>
                <a:solidFill>
                  <a:srgbClr val="0039A6"/>
                </a:solidFill>
                <a:effectLst/>
                <a:uLnTx/>
                <a:uFillTx/>
                <a:latin typeface="Microsoft YaHei UI" panose="020B0503020204020204" pitchFamily="34" charset="-122"/>
                <a:ea typeface="Microsoft YaHei UI" panose="020B0503020204020204" pitchFamily="34" charset="-122"/>
                <a:cs typeface="Calibri"/>
              </a:rPr>
              <a:t>2</a:t>
            </a:r>
            <a:r>
              <a:rPr kumimoji="0" lang="zh-CN" altLang="en-US" sz="1400" b="0" i="0" u="none" strike="noStrike" kern="1200" cap="all" spc="0" normalizeH="0" baseline="0" noProof="0" dirty="0">
                <a:ln>
                  <a:noFill/>
                </a:ln>
                <a:solidFill>
                  <a:srgbClr val="0039A6"/>
                </a:solidFill>
                <a:effectLst/>
                <a:uLnTx/>
                <a:uFillTx/>
                <a:latin typeface="Microsoft YaHei UI" panose="020B0503020204020204" pitchFamily="34" charset="-122"/>
                <a:ea typeface="Microsoft YaHei UI" panose="020B0503020204020204" pitchFamily="34" charset="-122"/>
                <a:cs typeface="Calibri"/>
              </a:rPr>
              <a:t>）出血和血小板减少</a:t>
            </a:r>
            <a:r>
              <a:rPr lang="zh-CN" altLang="en-US" sz="1400" cap="all" dirty="0">
                <a:latin typeface="Microsoft YaHei UI" panose="020B0503020204020204" pitchFamily="34" charset="-122"/>
                <a:ea typeface="Microsoft YaHei UI" panose="020B0503020204020204" pitchFamily="34" charset="-122"/>
              </a:rPr>
              <a:t>（</a:t>
            </a:r>
            <a:r>
              <a:rPr lang="en-US" altLang="zh-CN" sz="1400" cap="all" dirty="0">
                <a:latin typeface="Microsoft YaHei UI" panose="020B0503020204020204" pitchFamily="34" charset="-122"/>
                <a:ea typeface="Microsoft YaHei UI" panose="020B0503020204020204" pitchFamily="34" charset="-122"/>
              </a:rPr>
              <a:t>3</a:t>
            </a:r>
            <a:r>
              <a:rPr lang="zh-CN" altLang="en-US" sz="1400" cap="all" dirty="0">
                <a:latin typeface="Microsoft YaHei UI" panose="020B0503020204020204" pitchFamily="34" charset="-122"/>
                <a:ea typeface="Microsoft YaHei UI" panose="020B0503020204020204" pitchFamily="34" charset="-122"/>
              </a:rPr>
              <a:t>）静脉炎、发热</a:t>
            </a:r>
            <a:endParaRPr lang="en-US" altLang="zh-CN" sz="1400" u="sng" cap="all" dirty="0">
              <a:solidFill>
                <a:srgbClr val="C00000"/>
              </a:solidFill>
              <a:latin typeface="Microsoft YaHei UI" panose="020B0503020204020204" pitchFamily="34" charset="-122"/>
              <a:ea typeface="Microsoft YaHei UI" panose="020B0503020204020204" pitchFamily="34" charset="-122"/>
            </a:endParaRPr>
          </a:p>
        </p:txBody>
      </p:sp>
      <p:sp>
        <p:nvSpPr>
          <p:cNvPr id="7" name="右箭头 13">
            <a:extLst>
              <a:ext uri="{FF2B5EF4-FFF2-40B4-BE49-F238E27FC236}">
                <a16:creationId xmlns="" xmlns:a16="http://schemas.microsoft.com/office/drawing/2014/main" id="{DD14A341-4CE2-901E-2AB4-028F391D2565}"/>
              </a:ext>
            </a:extLst>
          </p:cNvPr>
          <p:cNvSpPr/>
          <p:nvPr/>
        </p:nvSpPr>
        <p:spPr>
          <a:xfrm>
            <a:off x="334720" y="793727"/>
            <a:ext cx="6402255" cy="36134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sz="1600" b="1" dirty="0">
                <a:cs typeface="+mn-ea"/>
              </a:rPr>
              <a:t>应用前列地尔在治疗动脉导管依赖性先心病的常见的相关不良反应</a:t>
            </a:r>
          </a:p>
        </p:txBody>
      </p:sp>
      <p:sp>
        <p:nvSpPr>
          <p:cNvPr id="8" name="右箭头 13">
            <a:extLst>
              <a:ext uri="{FF2B5EF4-FFF2-40B4-BE49-F238E27FC236}">
                <a16:creationId xmlns="" xmlns:a16="http://schemas.microsoft.com/office/drawing/2014/main" id="{41CD7F7D-A6CB-02EC-9D68-D1026461DF31}"/>
              </a:ext>
            </a:extLst>
          </p:cNvPr>
          <p:cNvSpPr/>
          <p:nvPr/>
        </p:nvSpPr>
        <p:spPr>
          <a:xfrm>
            <a:off x="334720" y="2381476"/>
            <a:ext cx="8311738" cy="36134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r>
              <a:rPr lang="zh-CN" altLang="en-US" sz="1600" b="1" dirty="0">
                <a:cs typeface="+mn-ea"/>
              </a:rPr>
              <a:t> 注射用前列地尔乳剂在降低治疗动脉导管依赖性先心病的相关不良反应方面优势明显</a:t>
            </a:r>
          </a:p>
        </p:txBody>
      </p:sp>
    </p:spTree>
    <p:extLst>
      <p:ext uri="{BB962C8B-B14F-4D97-AF65-F5344CB8AC3E}">
        <p14:creationId xmlns="" xmlns:p14="http://schemas.microsoft.com/office/powerpoint/2010/main" val="211812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8871" y="156502"/>
            <a:ext cx="9765699" cy="466421"/>
          </a:xfrm>
        </p:spPr>
        <p:txBody>
          <a:bodyPr/>
          <a:lstStyle/>
          <a:p>
            <a:r>
              <a:rPr lang="zh-CN" altLang="en-US" sz="2200" dirty="0">
                <a:solidFill>
                  <a:schemeClr val="accent1"/>
                </a:solidFill>
                <a:latin typeface="Microsoft YaHei UI" panose="020B0503020204020204" pitchFamily="34" charset="-122"/>
                <a:ea typeface="Microsoft YaHei UI" panose="020B0503020204020204" pitchFamily="34" charset="-122"/>
              </a:rPr>
              <a:t>国内外指南一致认可动脉导管依赖性先心病领域维持动脉导管开放的</a:t>
            </a:r>
            <a:r>
              <a:rPr lang="en-US" altLang="zh-CN" sz="2200" dirty="0">
                <a:solidFill>
                  <a:schemeClr val="accent1"/>
                </a:solidFill>
                <a:latin typeface="Microsoft YaHei UI" panose="020B0503020204020204" pitchFamily="34" charset="-122"/>
                <a:ea typeface="Microsoft YaHei UI" panose="020B0503020204020204" pitchFamily="34" charset="-122"/>
              </a:rPr>
              <a:t/>
            </a:r>
            <a:br>
              <a:rPr lang="en-US" altLang="zh-CN" sz="2200" dirty="0">
                <a:solidFill>
                  <a:schemeClr val="accent1"/>
                </a:solidFill>
                <a:latin typeface="Microsoft YaHei UI" panose="020B0503020204020204" pitchFamily="34" charset="-122"/>
                <a:ea typeface="Microsoft YaHei UI" panose="020B0503020204020204" pitchFamily="34" charset="-122"/>
              </a:rPr>
            </a:br>
            <a:r>
              <a:rPr lang="zh-CN" altLang="en-US" sz="2200" dirty="0">
                <a:solidFill>
                  <a:schemeClr val="accent1"/>
                </a:solidFill>
                <a:latin typeface="Microsoft YaHei UI" panose="020B0503020204020204" pitchFamily="34" charset="-122"/>
                <a:ea typeface="Microsoft YaHei UI" panose="020B0503020204020204" pitchFamily="34" charset="-122"/>
              </a:rPr>
              <a:t>唯一推荐药物</a:t>
            </a:r>
            <a:endParaRPr lang="zh-CN" altLang="en-US" sz="2200" dirty="0">
              <a:solidFill>
                <a:schemeClr val="accent1"/>
              </a:solidFill>
            </a:endParaRPr>
          </a:p>
        </p:txBody>
      </p:sp>
      <p:sp>
        <p:nvSpPr>
          <p:cNvPr id="3" name="文本框 9">
            <a:extLst>
              <a:ext uri="{FF2B5EF4-FFF2-40B4-BE49-F238E27FC236}">
                <a16:creationId xmlns="" xmlns:a16="http://schemas.microsoft.com/office/drawing/2014/main" id="{7D4170CA-E76E-AB54-F16B-6F423C1BD2BF}"/>
              </a:ext>
            </a:extLst>
          </p:cNvPr>
          <p:cNvSpPr txBox="1"/>
          <p:nvPr/>
        </p:nvSpPr>
        <p:spPr>
          <a:xfrm>
            <a:off x="225574" y="135401"/>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chemeClr val="bg1"/>
                </a:solidFill>
                <a:cs typeface="+mn-ea"/>
                <a:sym typeface="+mn-lt"/>
              </a:rPr>
              <a:t>三、有效性</a:t>
            </a:r>
          </a:p>
        </p:txBody>
      </p:sp>
      <p:graphicFrame>
        <p:nvGraphicFramePr>
          <p:cNvPr id="4" name="表格 3"/>
          <p:cNvGraphicFramePr>
            <a:graphicFrameLocks noGrp="1"/>
          </p:cNvGraphicFramePr>
          <p:nvPr>
            <p:extLst>
              <p:ext uri="{D42A27DB-BD31-4B8C-83A1-F6EECF244321}">
                <p14:modId xmlns="" xmlns:p14="http://schemas.microsoft.com/office/powerpoint/2010/main" val="3023791556"/>
              </p:ext>
            </p:extLst>
          </p:nvPr>
        </p:nvGraphicFramePr>
        <p:xfrm>
          <a:off x="225574" y="698352"/>
          <a:ext cx="11728861" cy="4218002"/>
        </p:xfrm>
        <a:graphic>
          <a:graphicData uri="http://schemas.openxmlformats.org/drawingml/2006/table">
            <a:tbl>
              <a:tblPr firstRow="1" bandRow="1">
                <a:tableStyleId>{B301B821-A1FF-4177-AEE7-76D212191A09}</a:tableStyleId>
              </a:tblPr>
              <a:tblGrid>
                <a:gridCol w="2645373">
                  <a:extLst>
                    <a:ext uri="{9D8B030D-6E8A-4147-A177-3AD203B41FA5}">
                      <a16:colId xmlns="" xmlns:a16="http://schemas.microsoft.com/office/drawing/2014/main" val="20000"/>
                    </a:ext>
                  </a:extLst>
                </a:gridCol>
                <a:gridCol w="9083488">
                  <a:extLst>
                    <a:ext uri="{9D8B030D-6E8A-4147-A177-3AD203B41FA5}">
                      <a16:colId xmlns="" xmlns:a16="http://schemas.microsoft.com/office/drawing/2014/main" val="20001"/>
                    </a:ext>
                  </a:extLst>
                </a:gridCol>
              </a:tblGrid>
              <a:tr h="362537">
                <a:tc>
                  <a:txBody>
                    <a:bodyPr/>
                    <a:lstStyle/>
                    <a:p>
                      <a:r>
                        <a:rPr lang="zh-CN" altLang="en-US" sz="1400" dirty="0"/>
                        <a:t>指南名称</a:t>
                      </a:r>
                    </a:p>
                  </a:txBody>
                  <a:tcPr anchor="ctr"/>
                </a:tc>
                <a:tc>
                  <a:txBody>
                    <a:bodyPr/>
                    <a:lstStyle/>
                    <a:p>
                      <a:r>
                        <a:rPr lang="zh-CN" altLang="en-US" sz="1400" dirty="0"/>
                        <a:t>推荐内容</a:t>
                      </a:r>
                      <a:endParaRPr lang="en-US" altLang="zh-CN" sz="1400" dirty="0"/>
                    </a:p>
                  </a:txBody>
                  <a:tcPr anchor="ctr"/>
                </a:tc>
                <a:extLst>
                  <a:ext uri="{0D108BD9-81ED-4DB2-BD59-A6C34878D82A}">
                    <a16:rowId xmlns="" xmlns:a16="http://schemas.microsoft.com/office/drawing/2014/main" val="10000"/>
                  </a:ext>
                </a:extLst>
              </a:tr>
              <a:tr h="362537">
                <a:tc>
                  <a:txBody>
                    <a:bodyPr/>
                    <a:lstStyle/>
                    <a:p>
                      <a:r>
                        <a:rPr lang="zh-CN" altLang="en-US" sz="1200" kern="1200" dirty="0">
                          <a:solidFill>
                            <a:schemeClr val="dk1"/>
                          </a:solidFill>
                          <a:latin typeface="+mn-lt"/>
                          <a:ea typeface="+mn-ea"/>
                          <a:cs typeface="+mn-cs"/>
                        </a:rPr>
                        <a:t>先天性心脏病产前产后“一体化”诊疗模式中国专家共识（</a:t>
                      </a:r>
                      <a:r>
                        <a:rPr lang="en-US" altLang="zh-CN" sz="1200" kern="1200" dirty="0">
                          <a:solidFill>
                            <a:schemeClr val="dk1"/>
                          </a:solidFill>
                          <a:latin typeface="+mn-lt"/>
                          <a:ea typeface="+mn-ea"/>
                          <a:cs typeface="+mn-cs"/>
                        </a:rPr>
                        <a:t>2022</a:t>
                      </a:r>
                      <a:r>
                        <a:rPr lang="zh-CN" altLang="en-US" sz="1200" kern="1200" dirty="0">
                          <a:solidFill>
                            <a:schemeClr val="dk1"/>
                          </a:solidFill>
                          <a:latin typeface="+mn-lt"/>
                          <a:ea typeface="+mn-ea"/>
                          <a:cs typeface="+mn-cs"/>
                        </a:rPr>
                        <a:t>）</a:t>
                      </a:r>
                    </a:p>
                  </a:txBody>
                  <a:tcPr anchor="ctr"/>
                </a:tc>
                <a:tc>
                  <a:txBody>
                    <a:bodyPr/>
                    <a:lstStyle/>
                    <a:p>
                      <a:pPr marL="0" algn="l" defTabSz="914400" rtl="0" eaLnBrk="1" latinLnBrk="0" hangingPunct="1"/>
                      <a:r>
                        <a:rPr lang="zh-CN" altLang="en-US" sz="1200" kern="1200" dirty="0">
                          <a:solidFill>
                            <a:schemeClr val="dk1"/>
                          </a:solidFill>
                          <a:latin typeface="+mn-lt"/>
                          <a:ea typeface="+mn-ea"/>
                          <a:cs typeface="+mn-cs"/>
                        </a:rPr>
                        <a:t>对于动脉导管依赖型先心病，如经皮氧饱和度</a:t>
                      </a:r>
                      <a:r>
                        <a:rPr lang="en-US" altLang="zh-CN" sz="1200" kern="1200" dirty="0">
                          <a:solidFill>
                            <a:schemeClr val="dk1"/>
                          </a:solidFill>
                          <a:latin typeface="+mn-lt"/>
                          <a:ea typeface="+mn-ea"/>
                          <a:cs typeface="+mn-cs"/>
                        </a:rPr>
                        <a:t>&lt;80%</a:t>
                      </a:r>
                      <a:r>
                        <a:rPr lang="zh-CN" altLang="en-US" sz="1200" kern="1200" dirty="0">
                          <a:solidFill>
                            <a:schemeClr val="dk1"/>
                          </a:solidFill>
                          <a:latin typeface="+mn-lt"/>
                          <a:ea typeface="+mn-ea"/>
                          <a:cs typeface="+mn-cs"/>
                        </a:rPr>
                        <a:t>，静滴前列腺素</a:t>
                      </a:r>
                      <a:r>
                        <a:rPr lang="en-US" altLang="zh-CN" sz="1200" kern="1200" dirty="0">
                          <a:solidFill>
                            <a:schemeClr val="dk1"/>
                          </a:solidFill>
                          <a:latin typeface="+mn-lt"/>
                          <a:ea typeface="+mn-ea"/>
                          <a:cs typeface="+mn-cs"/>
                        </a:rPr>
                        <a:t>E1</a:t>
                      </a:r>
                      <a:r>
                        <a:rPr lang="zh-CN" altLang="en-US" sz="1200" kern="1200" dirty="0">
                          <a:solidFill>
                            <a:schemeClr val="dk1"/>
                          </a:solidFill>
                          <a:latin typeface="+mn-lt"/>
                          <a:ea typeface="+mn-ea"/>
                          <a:cs typeface="+mn-cs"/>
                        </a:rPr>
                        <a:t>以维持动脉导管开放</a:t>
                      </a:r>
                      <a:endParaRPr lang="en-US" altLang="zh-CN" sz="1200" kern="1200" dirty="0">
                        <a:solidFill>
                          <a:schemeClr val="dk1"/>
                        </a:solidFill>
                        <a:latin typeface="+mn-lt"/>
                        <a:ea typeface="+mn-ea"/>
                        <a:cs typeface="+mn-cs"/>
                      </a:endParaRPr>
                    </a:p>
                  </a:txBody>
                  <a:tcPr anchor="ctr"/>
                </a:tc>
                <a:extLst>
                  <a:ext uri="{0D108BD9-81ED-4DB2-BD59-A6C34878D82A}">
                    <a16:rowId xmlns="" xmlns:a16="http://schemas.microsoft.com/office/drawing/2014/main" val="621155138"/>
                  </a:ext>
                </a:extLst>
              </a:tr>
              <a:tr h="370840">
                <a:tc>
                  <a:txBody>
                    <a:bodyPr/>
                    <a:lstStyle/>
                    <a:p>
                      <a:r>
                        <a:rPr lang="zh-CN" altLang="en-US" sz="1200" dirty="0"/>
                        <a:t>先天性心脏病外科治疗中国专家共识</a:t>
                      </a:r>
                      <a:r>
                        <a:rPr lang="en-US" altLang="zh-CN" sz="1200" dirty="0"/>
                        <a:t>3-</a:t>
                      </a:r>
                      <a:r>
                        <a:rPr lang="zh-CN" altLang="en-US" sz="1200" dirty="0"/>
                        <a:t>肺动脉闭锁合并室间隔缺损（</a:t>
                      </a:r>
                      <a:r>
                        <a:rPr lang="en-US" altLang="zh-CN" sz="1200" dirty="0"/>
                        <a:t>2020</a:t>
                      </a:r>
                      <a:r>
                        <a:rPr lang="zh-CN" altLang="en-US" sz="1200" dirty="0"/>
                        <a:t>）</a:t>
                      </a:r>
                    </a:p>
                  </a:txBody>
                  <a:tcPr anchor="ctr"/>
                </a:tc>
                <a:tc>
                  <a:txBody>
                    <a:bodyPr/>
                    <a:lstStyle/>
                    <a:p>
                      <a:r>
                        <a:rPr lang="zh-CN" altLang="en-US" sz="1200" dirty="0"/>
                        <a:t>动脉导管趋于关闭时新生儿即会出现严重缺氧、代谢性酸中毒，需要</a:t>
                      </a:r>
                      <a:r>
                        <a:rPr lang="zh-CN" altLang="en-US" sz="1200" b="1" dirty="0"/>
                        <a:t>前列腺素</a:t>
                      </a:r>
                      <a:r>
                        <a:rPr lang="en-US" altLang="zh-CN" sz="1200" b="1" dirty="0"/>
                        <a:t>E1</a:t>
                      </a:r>
                      <a:r>
                        <a:rPr lang="zh-CN" altLang="en-US" sz="1200" dirty="0"/>
                        <a:t>维持动脉导管开放。（</a:t>
                      </a:r>
                      <a:r>
                        <a:rPr lang="en-US" altLang="zh-CN" sz="1200" dirty="0"/>
                        <a:t>IC</a:t>
                      </a:r>
                      <a:r>
                        <a:rPr lang="zh-CN" altLang="en-US" sz="1200" dirty="0"/>
                        <a:t>级推荐）</a:t>
                      </a:r>
                    </a:p>
                  </a:txBody>
                  <a:tcPr anchor="ctr"/>
                </a:tc>
                <a:extLst>
                  <a:ext uri="{0D108BD9-81ED-4DB2-BD59-A6C34878D82A}">
                    <a16:rowId xmlns="" xmlns:a16="http://schemas.microsoft.com/office/drawing/2014/main" val="10001"/>
                  </a:ext>
                </a:extLst>
              </a:tr>
              <a:tr h="370840">
                <a:tc>
                  <a:txBody>
                    <a:bodyPr/>
                    <a:lstStyle/>
                    <a:p>
                      <a:r>
                        <a:rPr lang="zh-CN" altLang="en-US" sz="1200" dirty="0"/>
                        <a:t>先天性心脏病外科治疗中国专家共识</a:t>
                      </a:r>
                      <a:r>
                        <a:rPr lang="en-US" altLang="zh-CN" sz="1200" dirty="0"/>
                        <a:t>4-</a:t>
                      </a:r>
                      <a:r>
                        <a:rPr lang="zh-CN" altLang="en-US" sz="1200" dirty="0"/>
                        <a:t>室间隔完整型肺动脉闭锁（</a:t>
                      </a:r>
                      <a:r>
                        <a:rPr lang="en-US" altLang="zh-CN" sz="1200" dirty="0"/>
                        <a:t>2020</a:t>
                      </a:r>
                      <a:r>
                        <a:rPr lang="zh-CN" altLang="en-US" sz="1200" dirty="0"/>
                        <a:t>）</a:t>
                      </a:r>
                    </a:p>
                  </a:txBody>
                  <a:tcPr anchor="ctr"/>
                </a:tc>
                <a:tc>
                  <a:txBody>
                    <a:bodyPr/>
                    <a:lstStyle/>
                    <a:p>
                      <a:r>
                        <a:rPr lang="zh-CN" altLang="en-US" sz="1200" dirty="0"/>
                        <a:t>手术前管理：所有患儿禁吸氧，使用</a:t>
                      </a:r>
                      <a:r>
                        <a:rPr lang="zh-CN" altLang="en-US" sz="1200" b="1" dirty="0"/>
                        <a:t>前列腺素</a:t>
                      </a:r>
                      <a:r>
                        <a:rPr lang="en-US" altLang="zh-CN" sz="1200" b="1" dirty="0"/>
                        <a:t>E1</a:t>
                      </a:r>
                      <a:r>
                        <a:rPr lang="zh-CN" altLang="en-US" sz="1200" dirty="0"/>
                        <a:t>保持动脉导管开放，维持肺循环血流。（</a:t>
                      </a:r>
                      <a:r>
                        <a:rPr lang="en-US" altLang="zh-CN" sz="1200" dirty="0" err="1"/>
                        <a:t>IIaB</a:t>
                      </a:r>
                      <a:r>
                        <a:rPr lang="zh-CN" altLang="en-US" sz="1200" dirty="0"/>
                        <a:t>级推荐）</a:t>
                      </a:r>
                    </a:p>
                    <a:p>
                      <a:r>
                        <a:rPr lang="zh-CN" altLang="en-US" sz="1200" dirty="0"/>
                        <a:t>介入下肺动脉瓣球囊扩张术的术后需要长时间应用</a:t>
                      </a:r>
                      <a:r>
                        <a:rPr lang="zh-CN" altLang="en-US" sz="1200" b="1" dirty="0"/>
                        <a:t>前列腺素</a:t>
                      </a:r>
                      <a:r>
                        <a:rPr lang="en-US" altLang="zh-CN" sz="1200" b="1" dirty="0"/>
                        <a:t>E1</a:t>
                      </a:r>
                      <a:r>
                        <a:rPr lang="zh-CN" altLang="en-US" sz="1200" dirty="0"/>
                        <a:t>维持动脉导管开放，以维持相对合适的围术期氧饱和度。（</a:t>
                      </a:r>
                      <a:r>
                        <a:rPr lang="en-US" altLang="zh-CN" sz="1200" dirty="0" err="1"/>
                        <a:t>IIbB</a:t>
                      </a:r>
                      <a:r>
                        <a:rPr lang="zh-CN" altLang="en-US" sz="1200" dirty="0"/>
                        <a:t>级推荐）</a:t>
                      </a:r>
                    </a:p>
                  </a:txBody>
                  <a:tcPr anchor="ctr"/>
                </a:tc>
                <a:extLst>
                  <a:ext uri="{0D108BD9-81ED-4DB2-BD59-A6C34878D82A}">
                    <a16:rowId xmlns="" xmlns:a16="http://schemas.microsoft.com/office/drawing/2014/main" val="10002"/>
                  </a:ext>
                </a:extLst>
              </a:tr>
              <a:tr h="495045">
                <a:tc>
                  <a:txBody>
                    <a:bodyPr/>
                    <a:lstStyle/>
                    <a:p>
                      <a:r>
                        <a:rPr lang="zh-CN" altLang="en-US" sz="1200" dirty="0"/>
                        <a:t>美国心脏协会</a:t>
                      </a:r>
                      <a:r>
                        <a:rPr lang="en-US" altLang="zh-CN" sz="1200" dirty="0"/>
                        <a:t>AHA</a:t>
                      </a:r>
                      <a:r>
                        <a:rPr lang="zh-CN" altLang="en-US" sz="1200" dirty="0"/>
                        <a:t>科学声明</a:t>
                      </a:r>
                      <a:r>
                        <a:rPr lang="en-US" altLang="zh-CN" sz="1200" dirty="0"/>
                        <a:t>-</a:t>
                      </a:r>
                      <a:r>
                        <a:rPr lang="zh-CN" altLang="en-US" sz="1200" dirty="0"/>
                        <a:t>胎儿心脏疾病的诊断和治疗（</a:t>
                      </a:r>
                      <a:r>
                        <a:rPr lang="en-US" altLang="zh-CN" sz="1200" dirty="0"/>
                        <a:t>2014</a:t>
                      </a:r>
                      <a:r>
                        <a:rPr lang="zh-CN" altLang="en-US" sz="1200" dirty="0"/>
                        <a:t>）</a:t>
                      </a:r>
                    </a:p>
                  </a:txBody>
                  <a:tcPr anchor="ctr"/>
                </a:tc>
                <a:tc>
                  <a:txBody>
                    <a:bodyPr/>
                    <a:lstStyle/>
                    <a:p>
                      <a:r>
                        <a:rPr lang="zh-CN" altLang="en-US" sz="1200" dirty="0"/>
                        <a:t>新生儿动脉导管依赖性先心病推荐使用</a:t>
                      </a:r>
                      <a:r>
                        <a:rPr lang="zh-CN" altLang="en-US" sz="1200" b="1" dirty="0"/>
                        <a:t>前列腺素</a:t>
                      </a:r>
                      <a:r>
                        <a:rPr lang="en-US" altLang="zh-CN" sz="1200" b="1" dirty="0"/>
                        <a:t>E1</a:t>
                      </a:r>
                      <a:r>
                        <a:rPr lang="zh-CN" altLang="en-US" sz="1200" dirty="0"/>
                        <a:t>（推荐等级</a:t>
                      </a:r>
                      <a:r>
                        <a:rPr lang="en-US" altLang="zh-CN" sz="1200" dirty="0"/>
                        <a:t>I/B </a:t>
                      </a:r>
                      <a:r>
                        <a:rPr lang="zh-CN" altLang="en-US" sz="1200" dirty="0"/>
                        <a:t>）</a:t>
                      </a:r>
                    </a:p>
                  </a:txBody>
                  <a:tcPr anchor="ctr"/>
                </a:tc>
                <a:extLst>
                  <a:ext uri="{0D108BD9-81ED-4DB2-BD59-A6C34878D82A}">
                    <a16:rowId xmlns="" xmlns:a16="http://schemas.microsoft.com/office/drawing/2014/main" val="10003"/>
                  </a:ext>
                </a:extLst>
              </a:tr>
              <a:tr h="0">
                <a:tc>
                  <a:txBody>
                    <a:bodyPr/>
                    <a:lstStyle/>
                    <a:p>
                      <a:r>
                        <a:rPr lang="zh-CN" altLang="en-US" sz="1200" dirty="0"/>
                        <a:t>德国儿科心脏病学学会</a:t>
                      </a:r>
                      <a:r>
                        <a:rPr lang="en-US" altLang="zh-CN" sz="1200" dirty="0"/>
                        <a:t>-</a:t>
                      </a:r>
                      <a:r>
                        <a:rPr lang="zh-CN" altLang="en-US" sz="1200" dirty="0"/>
                        <a:t>儿童和青少年先天性心脏病的管理指南（</a:t>
                      </a:r>
                      <a:r>
                        <a:rPr lang="en-US" altLang="zh-CN" sz="1200" dirty="0"/>
                        <a:t>2017</a:t>
                      </a:r>
                      <a:r>
                        <a:rPr lang="zh-CN" altLang="en-US" sz="1200" dirty="0"/>
                        <a:t>）</a:t>
                      </a:r>
                    </a:p>
                  </a:txBody>
                  <a:tcPr anchor="ctr"/>
                </a:tc>
                <a:tc>
                  <a:txBody>
                    <a:bodyPr/>
                    <a:lstStyle/>
                    <a:p>
                      <a:pPr marL="0" indent="0">
                        <a:buFont typeface="Wingdings" panose="05000000000000000000" pitchFamily="2" charset="2"/>
                        <a:buNone/>
                      </a:pPr>
                      <a:endParaRPr lang="en-US" altLang="zh-CN" sz="1050" dirty="0"/>
                    </a:p>
                    <a:p>
                      <a:pPr marL="0" indent="0">
                        <a:buFont typeface="Wingdings" panose="05000000000000000000" pitchFamily="2" charset="2"/>
                        <a:buNone/>
                      </a:pPr>
                      <a:endParaRPr lang="en-US" altLang="zh-CN" sz="1050" dirty="0"/>
                    </a:p>
                    <a:p>
                      <a:pPr marL="0" indent="0">
                        <a:buFont typeface="Wingdings" panose="05000000000000000000" pitchFamily="2" charset="2"/>
                        <a:buNone/>
                      </a:pPr>
                      <a:endParaRPr lang="en-US" altLang="zh-CN" sz="1050" dirty="0"/>
                    </a:p>
                    <a:p>
                      <a:pPr marL="0" indent="0">
                        <a:buFont typeface="Wingdings" panose="05000000000000000000" pitchFamily="2" charset="2"/>
                        <a:buNone/>
                      </a:pPr>
                      <a:endParaRPr lang="en-US" altLang="zh-CN" sz="1050" dirty="0"/>
                    </a:p>
                    <a:p>
                      <a:pPr marL="0" indent="0">
                        <a:buFont typeface="Wingdings" panose="05000000000000000000" pitchFamily="2" charset="2"/>
                        <a:buNone/>
                      </a:pPr>
                      <a:endParaRPr lang="en-US" altLang="zh-CN" sz="1050" dirty="0"/>
                    </a:p>
                  </a:txBody>
                  <a:tcPr anchor="ctr"/>
                </a:tc>
                <a:extLst>
                  <a:ext uri="{0D108BD9-81ED-4DB2-BD59-A6C34878D82A}">
                    <a16:rowId xmlns="" xmlns:a16="http://schemas.microsoft.com/office/drawing/2014/main" val="10004"/>
                  </a:ext>
                </a:extLst>
              </a:tr>
              <a:tr h="370840">
                <a:tc>
                  <a:txBody>
                    <a:bodyPr/>
                    <a:lstStyle/>
                    <a:p>
                      <a:r>
                        <a:rPr lang="en-US" altLang="zh-CN" sz="1200" dirty="0"/>
                        <a:t>《</a:t>
                      </a:r>
                      <a:r>
                        <a:rPr lang="zh-CN" altLang="en-US" sz="1200" dirty="0"/>
                        <a:t>新生儿依赖动脉导管的先天性心脏病</a:t>
                      </a:r>
                      <a:r>
                        <a:rPr lang="en-US" altLang="zh-CN" sz="1200" dirty="0"/>
                        <a:t>》</a:t>
                      </a:r>
                      <a:r>
                        <a:rPr lang="zh-CN" altLang="en-US" sz="1200" dirty="0"/>
                        <a:t>（</a:t>
                      </a:r>
                      <a:r>
                        <a:rPr lang="en-US" altLang="zh-CN" sz="1200" dirty="0"/>
                        <a:t>2012</a:t>
                      </a:r>
                      <a:r>
                        <a:rPr lang="zh-CN" altLang="en-US" sz="1200" dirty="0"/>
                        <a:t>）</a:t>
                      </a:r>
                    </a:p>
                  </a:txBody>
                  <a:tcPr anchor="ctr"/>
                </a:tc>
                <a:tc>
                  <a:txBody>
                    <a:bodyPr/>
                    <a:lstStyle/>
                    <a:p>
                      <a:r>
                        <a:rPr lang="zh-CN" altLang="en-US" sz="1200" dirty="0"/>
                        <a:t>对疑患有动脉导管依赖性先天性心脏病的新生儿，首要处理必须包括基础、高级生命支持以及</a:t>
                      </a:r>
                      <a:r>
                        <a:rPr lang="zh-CN" altLang="en-US" sz="1200" b="1" dirty="0"/>
                        <a:t>前列腺素</a:t>
                      </a:r>
                      <a:r>
                        <a:rPr lang="en-US" altLang="zh-CN" sz="1200" b="1" dirty="0"/>
                        <a:t>E1</a:t>
                      </a:r>
                      <a:r>
                        <a:rPr lang="zh-CN" altLang="en-US" sz="1200" dirty="0"/>
                        <a:t>静滴以维持动脉导管开放。</a:t>
                      </a:r>
                    </a:p>
                    <a:p>
                      <a:r>
                        <a:rPr lang="zh-CN" altLang="en-US" sz="1200" dirty="0"/>
                        <a:t>对于患有动脉导管依赖性先天性心脏病的低出生体重儿及早产儿，采用</a:t>
                      </a:r>
                      <a:r>
                        <a:rPr lang="zh-CN" altLang="en-US" sz="1200" b="1" dirty="0"/>
                        <a:t>前列腺素</a:t>
                      </a:r>
                      <a:r>
                        <a:rPr lang="en-US" altLang="zh-CN" sz="1200" b="1" dirty="0"/>
                        <a:t>E1</a:t>
                      </a:r>
                      <a:r>
                        <a:rPr lang="zh-CN" altLang="en-US" sz="1200" dirty="0"/>
                        <a:t>维持静滴以维持动脉导管开放，</a:t>
                      </a:r>
                      <a:r>
                        <a:rPr lang="zh-CN" altLang="en-US" sz="1200" b="1" dirty="0"/>
                        <a:t>是临床上一项确凿有效的治疗手段、能使患儿继续生长发育，从而为进一步外科或介入治疗获得最佳时机</a:t>
                      </a:r>
                      <a:r>
                        <a:rPr lang="zh-CN" altLang="en-US" sz="1200" dirty="0"/>
                        <a:t>。</a:t>
                      </a:r>
                    </a:p>
                  </a:txBody>
                  <a:tcPr anchor="ctr"/>
                </a:tc>
                <a:extLst>
                  <a:ext uri="{0D108BD9-81ED-4DB2-BD59-A6C34878D82A}">
                    <a16:rowId xmlns="" xmlns:a16="http://schemas.microsoft.com/office/drawing/2014/main" val="10005"/>
                  </a:ext>
                </a:extLst>
              </a:tr>
              <a:tr h="370840">
                <a:tc>
                  <a:txBody>
                    <a:bodyPr/>
                    <a:lstStyle/>
                    <a:p>
                      <a:r>
                        <a:rPr lang="zh-CN" altLang="en-US" sz="1200" dirty="0"/>
                        <a:t>先天性心脏病经导管介入治疗指南（</a:t>
                      </a:r>
                      <a:r>
                        <a:rPr lang="en-US" altLang="zh-CN" sz="1200" dirty="0"/>
                        <a:t>2004</a:t>
                      </a:r>
                      <a:r>
                        <a:rPr lang="zh-CN" altLang="en-US" sz="1200" dirty="0"/>
                        <a:t>）</a:t>
                      </a:r>
                    </a:p>
                  </a:txBody>
                  <a:tcPr anchor="ctr"/>
                </a:tc>
                <a:tc>
                  <a:txBody>
                    <a:bodyPr/>
                    <a:lstStyle/>
                    <a:p>
                      <a:r>
                        <a:rPr lang="zh-CN" altLang="en-US" sz="1200" dirty="0"/>
                        <a:t>对于完全性大动脉转位、右室流出道梗阻型新生儿先天性心脏病等，术前静脉滴注</a:t>
                      </a:r>
                      <a:r>
                        <a:rPr lang="zh-CN" altLang="en-US" sz="1200" b="1" dirty="0"/>
                        <a:t>前列腺素</a:t>
                      </a:r>
                      <a:r>
                        <a:rPr lang="en-US" altLang="zh-CN" sz="1200" b="1" dirty="0"/>
                        <a:t>E1</a:t>
                      </a:r>
                      <a:r>
                        <a:rPr lang="zh-CN" altLang="en-US" sz="1200" dirty="0"/>
                        <a:t>，改善低氧血症及纠正酸中毒。</a:t>
                      </a:r>
                    </a:p>
                    <a:p>
                      <a:r>
                        <a:rPr lang="zh-CN" altLang="en-US" sz="1200" dirty="0"/>
                        <a:t>术后低氧血症改善不明显者使用前列腺素</a:t>
                      </a:r>
                      <a:r>
                        <a:rPr lang="en-US" altLang="zh-CN" sz="1200" dirty="0"/>
                        <a:t>E</a:t>
                      </a:r>
                      <a:r>
                        <a:rPr lang="zh-CN" altLang="en-US" sz="1200" dirty="0"/>
                        <a:t>以扩张动脉导管及肺小动脉使回流至左心房的血液增多。</a:t>
                      </a:r>
                    </a:p>
                  </a:txBody>
                  <a:tcPr anchor="ctr"/>
                </a:tc>
                <a:extLst>
                  <a:ext uri="{0D108BD9-81ED-4DB2-BD59-A6C34878D82A}">
                    <a16:rowId xmlns="" xmlns:a16="http://schemas.microsoft.com/office/drawing/2014/main" val="10006"/>
                  </a:ext>
                </a:extLst>
              </a:tr>
            </a:tbl>
          </a:graphicData>
        </a:graphic>
      </p:graphicFrame>
      <p:sp>
        <p:nvSpPr>
          <p:cNvPr id="5" name="矩形 4"/>
          <p:cNvSpPr/>
          <p:nvPr/>
        </p:nvSpPr>
        <p:spPr>
          <a:xfrm>
            <a:off x="2762612" y="3013501"/>
            <a:ext cx="3876583" cy="830997"/>
          </a:xfrm>
          <a:prstGeom prst="rect">
            <a:avLst/>
          </a:prstGeom>
        </p:spPr>
        <p:txBody>
          <a:bodyPr wrap="square">
            <a:spAutoFit/>
          </a:bodyPr>
          <a:lstStyle/>
          <a:p>
            <a:pPr marL="171450" indent="-171450">
              <a:buFont typeface="Wingdings" panose="05000000000000000000" pitchFamily="2" charset="2"/>
              <a:buChar char="u"/>
            </a:pPr>
            <a:r>
              <a:rPr lang="zh-CN" altLang="en-US" sz="1200" dirty="0"/>
              <a:t>完全性肺静脉异位引流严重阻塞</a:t>
            </a:r>
            <a:endParaRPr lang="en-US" altLang="zh-CN" sz="1200" dirty="0"/>
          </a:p>
          <a:p>
            <a:pPr marL="171450" indent="-171450">
              <a:buFont typeface="Wingdings" panose="05000000000000000000" pitchFamily="2" charset="2"/>
              <a:buChar char="u"/>
            </a:pPr>
            <a:r>
              <a:rPr lang="zh-CN" altLang="en-US" sz="1200" dirty="0"/>
              <a:t>危重肺动脉瓣狭窄的新生儿</a:t>
            </a:r>
            <a:endParaRPr lang="en-US" altLang="zh-CN" sz="1200" dirty="0"/>
          </a:p>
          <a:p>
            <a:pPr marL="171450" indent="-171450">
              <a:buFont typeface="Wingdings" panose="05000000000000000000" pitchFamily="2" charset="2"/>
              <a:buChar char="u"/>
            </a:pPr>
            <a:r>
              <a:rPr lang="zh-CN" altLang="en-US" sz="1200" dirty="0"/>
              <a:t>严重主动脉狭窄新生儿</a:t>
            </a:r>
          </a:p>
          <a:p>
            <a:pPr marL="171450" indent="-171450">
              <a:buFont typeface="Wingdings" panose="05000000000000000000" pitchFamily="2" charset="2"/>
              <a:buChar char="u"/>
            </a:pPr>
            <a:r>
              <a:rPr lang="zh-CN" altLang="en-US" sz="1200" dirty="0"/>
              <a:t>三尖瓣下移畸形</a:t>
            </a:r>
            <a:endParaRPr lang="en-US" altLang="zh-CN" sz="1200" dirty="0"/>
          </a:p>
        </p:txBody>
      </p:sp>
      <p:sp>
        <p:nvSpPr>
          <p:cNvPr id="6" name="矩形 5"/>
          <p:cNvSpPr/>
          <p:nvPr/>
        </p:nvSpPr>
        <p:spPr>
          <a:xfrm>
            <a:off x="5119472" y="3013500"/>
            <a:ext cx="2527175" cy="830997"/>
          </a:xfrm>
          <a:prstGeom prst="rect">
            <a:avLst/>
          </a:prstGeom>
        </p:spPr>
        <p:txBody>
          <a:bodyPr wrap="square">
            <a:spAutoFit/>
          </a:bodyPr>
          <a:lstStyle/>
          <a:p>
            <a:pPr marL="171450" indent="-171450">
              <a:buFont typeface="Wingdings" panose="05000000000000000000" pitchFamily="2" charset="2"/>
              <a:buChar char="u"/>
            </a:pPr>
            <a:r>
              <a:rPr lang="zh-CN" altLang="en-US" sz="1200" dirty="0"/>
              <a:t>肺动脉闭锁伴完整室间隔</a:t>
            </a:r>
            <a:endParaRPr lang="en-US" altLang="zh-CN" sz="1200" dirty="0"/>
          </a:p>
          <a:p>
            <a:pPr marL="171450" indent="-171450">
              <a:buFont typeface="Wingdings" panose="05000000000000000000" pitchFamily="2" charset="2"/>
              <a:buChar char="u"/>
            </a:pPr>
            <a:r>
              <a:rPr lang="zh-CN" altLang="en-US" sz="1200" dirty="0"/>
              <a:t>大动脉转位</a:t>
            </a:r>
            <a:endParaRPr lang="en-US" altLang="zh-CN" sz="1200" dirty="0"/>
          </a:p>
          <a:p>
            <a:pPr marL="171450" indent="-171450">
              <a:buFont typeface="Wingdings" panose="05000000000000000000" pitchFamily="2" charset="2"/>
              <a:buChar char="u"/>
            </a:pPr>
            <a:r>
              <a:rPr lang="zh-CN" altLang="en-US" sz="1200" dirty="0"/>
              <a:t>左心发育不良综合征</a:t>
            </a:r>
            <a:endParaRPr lang="en-US" altLang="zh-CN" sz="1200" dirty="0"/>
          </a:p>
          <a:p>
            <a:pPr marL="171450" indent="-171450">
              <a:buFont typeface="Wingdings" panose="05000000000000000000" pitchFamily="2" charset="2"/>
              <a:buChar char="u"/>
            </a:pPr>
            <a:r>
              <a:rPr lang="zh-CN" altLang="en-US" sz="1200" dirty="0"/>
              <a:t>单心室心脏和功能性单心室心脏</a:t>
            </a:r>
            <a:endParaRPr lang="en-US" altLang="zh-CN" sz="1200" dirty="0"/>
          </a:p>
        </p:txBody>
      </p:sp>
      <p:sp>
        <p:nvSpPr>
          <p:cNvPr id="8" name="文本框 7"/>
          <p:cNvSpPr txBox="1"/>
          <p:nvPr/>
        </p:nvSpPr>
        <p:spPr>
          <a:xfrm>
            <a:off x="9480047" y="2995479"/>
            <a:ext cx="2423728" cy="700192"/>
          </a:xfrm>
          <a:prstGeom prst="rect">
            <a:avLst/>
          </a:prstGeom>
          <a:noFill/>
        </p:spPr>
        <p:txBody>
          <a:bodyPr wrap="square" rtlCol="0">
            <a:spAutoFit/>
          </a:bodyPr>
          <a:lstStyle/>
          <a:p>
            <a:pPr lvl="0">
              <a:lnSpc>
                <a:spcPct val="150000"/>
              </a:lnSpc>
            </a:pPr>
            <a:r>
              <a:rPr lang="zh-CN" altLang="en-US" sz="1400" dirty="0"/>
              <a:t>均推荐静脉注射</a:t>
            </a:r>
            <a:r>
              <a:rPr lang="zh-CN" altLang="zh-CN" sz="1400" b="1" dirty="0"/>
              <a:t>前列腺素</a:t>
            </a:r>
            <a:r>
              <a:rPr lang="en-US" altLang="zh-CN" sz="1400" b="1" dirty="0"/>
              <a:t>E1</a:t>
            </a:r>
            <a:r>
              <a:rPr lang="zh-CN" altLang="zh-CN" sz="1400" b="1" dirty="0"/>
              <a:t>以维持或重新打开</a:t>
            </a:r>
            <a:r>
              <a:rPr lang="zh-CN" altLang="en-US" sz="1400" b="1" dirty="0"/>
              <a:t>动脉</a:t>
            </a:r>
            <a:r>
              <a:rPr lang="zh-CN" altLang="zh-CN" sz="1400" b="1" dirty="0"/>
              <a:t>导管</a:t>
            </a:r>
          </a:p>
        </p:txBody>
      </p:sp>
      <p:sp>
        <p:nvSpPr>
          <p:cNvPr id="9" name="矩形 8"/>
          <p:cNvSpPr/>
          <p:nvPr/>
        </p:nvSpPr>
        <p:spPr>
          <a:xfrm>
            <a:off x="0" y="4891640"/>
            <a:ext cx="12062012" cy="1989455"/>
          </a:xfrm>
          <a:prstGeom prst="rect">
            <a:avLst/>
          </a:prstGeom>
        </p:spPr>
        <p:txBody>
          <a:bodyPr wrap="square">
            <a:spAutoFit/>
          </a:bodyPr>
          <a:lstStyle/>
          <a:p>
            <a:pPr marL="285750" indent="-285750">
              <a:lnSpc>
                <a:spcPct val="130000"/>
              </a:lnSpc>
              <a:buFont typeface="Wingdings" panose="05000000000000000000" pitchFamily="2" charset="2"/>
              <a:buChar char="Ø"/>
            </a:pPr>
            <a:r>
              <a:rPr lang="zh-CN" altLang="zh-CN" sz="1400" dirty="0">
                <a:latin typeface="+mn-ea"/>
                <a:cs typeface="Times New Roman" panose="02020603050405020304" pitchFamily="18" charset="0"/>
              </a:rPr>
              <a:t>由于患儿主要依赖动脉导管的开放</a:t>
            </a:r>
            <a:r>
              <a:rPr lang="en-US" altLang="zh-CN" sz="1400" dirty="0">
                <a:latin typeface="+mn-ea"/>
              </a:rPr>
              <a:t>,</a:t>
            </a:r>
            <a:r>
              <a:rPr lang="zh-CN" altLang="zh-CN" sz="1400" dirty="0">
                <a:latin typeface="+mn-ea"/>
                <a:cs typeface="Times New Roman" panose="02020603050405020304" pitchFamily="18" charset="0"/>
              </a:rPr>
              <a:t>未闭的动脉导管是此类患儿生存的必须通道</a:t>
            </a:r>
            <a:r>
              <a:rPr lang="zh-CN" altLang="en-US" sz="1400" dirty="0">
                <a:latin typeface="+mn-ea"/>
                <a:cs typeface="Times New Roman" panose="02020603050405020304" pitchFamily="18" charset="0"/>
              </a:rPr>
              <a:t>。从</a:t>
            </a:r>
            <a:r>
              <a:rPr lang="en-US" altLang="zh-CN" sz="1400" dirty="0">
                <a:latin typeface="+mn-ea"/>
                <a:cs typeface="Times New Roman" panose="02020603050405020304" pitchFamily="18" charset="0"/>
              </a:rPr>
              <a:t>1970s</a:t>
            </a:r>
            <a:r>
              <a:rPr lang="zh-CN" altLang="en-US" sz="1400" dirty="0">
                <a:latin typeface="+mn-ea"/>
                <a:cs typeface="Times New Roman" panose="02020603050405020304" pitchFamily="18" charset="0"/>
              </a:rPr>
              <a:t>年开始，前列腺素</a:t>
            </a:r>
            <a:r>
              <a:rPr lang="en-US" altLang="zh-CN" sz="1400" dirty="0">
                <a:latin typeface="+mn-ea"/>
                <a:cs typeface="Times New Roman" panose="02020603050405020304" pitchFamily="18" charset="0"/>
              </a:rPr>
              <a:t>E1</a:t>
            </a:r>
            <a:r>
              <a:rPr lang="zh-CN" altLang="en-US" sz="1400" dirty="0">
                <a:latin typeface="+mn-ea"/>
                <a:cs typeface="Times New Roman" panose="02020603050405020304" pitchFamily="18" charset="0"/>
              </a:rPr>
              <a:t>被用于维持动脉导管依赖性先心病患儿的导管开放，</a:t>
            </a:r>
            <a:r>
              <a:rPr lang="zh-CN" altLang="en-US" sz="1400" b="1" dirty="0">
                <a:solidFill>
                  <a:schemeClr val="accent1"/>
                </a:solidFill>
                <a:latin typeface="+mn-ea"/>
                <a:cs typeface="Times New Roman" panose="02020603050405020304" pitchFamily="18" charset="0"/>
              </a:rPr>
              <a:t>是临床使用的唯一一款维持患儿动脉导管开放的药物</a:t>
            </a:r>
            <a:r>
              <a:rPr lang="zh-CN" altLang="en-US" sz="1400" dirty="0">
                <a:latin typeface="+mn-ea"/>
                <a:cs typeface="Times New Roman" panose="02020603050405020304" pitchFamily="18" charset="0"/>
              </a:rPr>
              <a:t>。大量实践表明前列地尔能够有效维持导管开放、改善低氧血症、纠正酸中毒、为患儿实施手术赢得时间。已为数以万计的先心病患儿赢得手术和生存的机会。</a:t>
            </a:r>
            <a:endParaRPr lang="en-US" altLang="zh-CN" sz="1400" dirty="0">
              <a:latin typeface="+mn-ea"/>
              <a:cs typeface="Times New Roman" panose="02020603050405020304" pitchFamily="18" charset="0"/>
            </a:endParaRPr>
          </a:p>
          <a:p>
            <a:pPr marL="285750" indent="-285750">
              <a:lnSpc>
                <a:spcPct val="130000"/>
              </a:lnSpc>
              <a:buFont typeface="Wingdings" panose="05000000000000000000" pitchFamily="2" charset="2"/>
              <a:buChar char="Ø"/>
            </a:pPr>
            <a:r>
              <a:rPr lang="zh-CN" altLang="en-US" sz="1400" dirty="0">
                <a:latin typeface="+mn-ea"/>
                <a:cs typeface="Times New Roman" panose="02020603050405020304" pitchFamily="18" charset="0"/>
              </a:rPr>
              <a:t>以往前列地尔产品（脂微球和干乳剂）都存在含量范围过宽，剂量不准确的问题。</a:t>
            </a:r>
            <a:r>
              <a:rPr lang="zh-CN" altLang="en-US" sz="1400" b="1" dirty="0">
                <a:solidFill>
                  <a:srgbClr val="C00000"/>
                </a:solidFill>
                <a:latin typeface="+mn-ea"/>
                <a:cs typeface="Times New Roman" panose="02020603050405020304" pitchFamily="18" charset="0"/>
              </a:rPr>
              <a:t>效期内有效成分的大幅度波动难以准确保障临床应用的有效性</a:t>
            </a:r>
            <a:r>
              <a:rPr lang="zh-CN" altLang="en-US" sz="1400" dirty="0">
                <a:latin typeface="+mn-ea"/>
                <a:cs typeface="Times New Roman" panose="02020603050405020304" pitchFamily="18" charset="0"/>
              </a:rPr>
              <a:t>，对于儿童用药可能引发不良反应增加或延长治疗时间等问题。</a:t>
            </a:r>
            <a:endParaRPr lang="en-US" altLang="zh-CN" sz="1400" dirty="0">
              <a:latin typeface="+mn-ea"/>
              <a:cs typeface="Times New Roman" panose="02020603050405020304" pitchFamily="18" charset="0"/>
            </a:endParaRPr>
          </a:p>
          <a:p>
            <a:pPr marL="285750" indent="-285750">
              <a:lnSpc>
                <a:spcPct val="130000"/>
              </a:lnSpc>
              <a:buFont typeface="Wingdings" panose="05000000000000000000" pitchFamily="2" charset="2"/>
              <a:buChar char="Ø"/>
            </a:pPr>
            <a:r>
              <a:rPr lang="zh-CN" altLang="en-US" sz="1400" b="1" dirty="0">
                <a:latin typeface="+mn-ea"/>
                <a:cs typeface="Times New Roman" panose="02020603050405020304" pitchFamily="18" charset="0"/>
              </a:rPr>
              <a:t>注射用前列地尔乳剂将杂质降低为前列地尔注射液（脂微球）的</a:t>
            </a:r>
            <a:r>
              <a:rPr lang="en-US" altLang="zh-CN" sz="1400" b="1" dirty="0">
                <a:latin typeface="+mn-ea"/>
                <a:cs typeface="Times New Roman" panose="02020603050405020304" pitchFamily="18" charset="0"/>
              </a:rPr>
              <a:t>1/6</a:t>
            </a:r>
            <a:r>
              <a:rPr lang="zh-CN" altLang="en-US" sz="1400" b="1" dirty="0">
                <a:latin typeface="+mn-ea"/>
                <a:cs typeface="Times New Roman" panose="02020603050405020304" pitchFamily="18" charset="0"/>
              </a:rPr>
              <a:t>，显著降低了前列腺素</a:t>
            </a:r>
            <a:r>
              <a:rPr lang="en-US" altLang="zh-CN" sz="1400" b="1" dirty="0">
                <a:latin typeface="+mn-ea"/>
                <a:cs typeface="Times New Roman" panose="02020603050405020304" pitchFamily="18" charset="0"/>
              </a:rPr>
              <a:t>E1</a:t>
            </a:r>
            <a:r>
              <a:rPr lang="zh-CN" altLang="en-US" sz="1400" b="1" dirty="0">
                <a:latin typeface="+mn-ea"/>
                <a:cs typeface="Times New Roman" panose="02020603050405020304" pitchFamily="18" charset="0"/>
              </a:rPr>
              <a:t>的降解速率，</a:t>
            </a:r>
            <a:r>
              <a:rPr lang="zh-CN" altLang="en-US" sz="1400" b="1" dirty="0">
                <a:solidFill>
                  <a:srgbClr val="C00000"/>
                </a:solidFill>
                <a:latin typeface="+mn-ea"/>
                <a:cs typeface="Times New Roman" panose="02020603050405020304" pitchFamily="18" charset="0"/>
              </a:rPr>
              <a:t>高度保障了效期内产品的有效性</a:t>
            </a:r>
            <a:r>
              <a:rPr lang="zh-CN" altLang="en-US" sz="1400" dirty="0">
                <a:latin typeface="+mn-ea"/>
                <a:cs typeface="Times New Roman" panose="02020603050405020304" pitchFamily="18" charset="0"/>
              </a:rPr>
              <a:t>。，</a:t>
            </a:r>
            <a:endParaRPr lang="en-US" altLang="zh-CN" sz="1400" dirty="0">
              <a:latin typeface="+mn-ea"/>
              <a:cs typeface="Times New Roman" panose="02020603050405020304" pitchFamily="18" charset="0"/>
            </a:endParaRPr>
          </a:p>
          <a:p>
            <a:pPr marL="285750" indent="-285750">
              <a:lnSpc>
                <a:spcPct val="130000"/>
              </a:lnSpc>
              <a:buFont typeface="Wingdings" panose="05000000000000000000" pitchFamily="2" charset="2"/>
              <a:buChar char="Ø"/>
            </a:pPr>
            <a:endParaRPr lang="en-US" altLang="zh-CN" sz="1200" dirty="0">
              <a:solidFill>
                <a:srgbClr val="FF0000"/>
              </a:solidFill>
              <a:latin typeface="+mn-ea"/>
              <a:cs typeface="Times New Roman" panose="02020603050405020304" pitchFamily="18" charset="0"/>
            </a:endParaRPr>
          </a:p>
        </p:txBody>
      </p:sp>
      <p:sp>
        <p:nvSpPr>
          <p:cNvPr id="10" name="文本框 9">
            <a:extLst>
              <a:ext uri="{FF2B5EF4-FFF2-40B4-BE49-F238E27FC236}">
                <a16:creationId xmlns="" xmlns:a16="http://schemas.microsoft.com/office/drawing/2014/main" id="{422C10DC-E255-7C3F-39DE-388FFD6BC80D}"/>
              </a:ext>
            </a:extLst>
          </p:cNvPr>
          <p:cNvSpPr txBox="1"/>
          <p:nvPr/>
        </p:nvSpPr>
        <p:spPr>
          <a:xfrm>
            <a:off x="7366808" y="3013500"/>
            <a:ext cx="2211573" cy="129266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1200" b="0" i="0" u="none" strike="noStrike" kern="1200" cap="none" spc="0" normalizeH="0" baseline="0" noProof="0" dirty="0">
                <a:ln>
                  <a:noFill/>
                </a:ln>
                <a:solidFill>
                  <a:srgbClr val="0039A6"/>
                </a:solidFill>
                <a:effectLst/>
                <a:uLnTx/>
                <a:uFillTx/>
                <a:latin typeface="Arial"/>
                <a:ea typeface="微软雅黑"/>
                <a:cs typeface="Calibri"/>
              </a:rPr>
              <a:t>法洛四联症</a:t>
            </a:r>
            <a:endParaRPr kumimoji="0" lang="en-US" altLang="zh-CN" sz="1200" b="0" i="0" u="none" strike="noStrike" kern="1200" cap="none" spc="0" normalizeH="0" baseline="0" noProof="0" dirty="0">
              <a:ln>
                <a:noFill/>
              </a:ln>
              <a:solidFill>
                <a:srgbClr val="0039A6"/>
              </a:solidFill>
              <a:effectLst/>
              <a:uLnTx/>
              <a:uFillTx/>
              <a:latin typeface="Arial"/>
              <a:ea typeface="微软雅黑"/>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1200" b="0" i="0" u="none" strike="noStrike" kern="1200" cap="none" spc="0" normalizeH="0" baseline="0" noProof="0" dirty="0">
                <a:ln>
                  <a:noFill/>
                </a:ln>
                <a:solidFill>
                  <a:srgbClr val="0039A6"/>
                </a:solidFill>
                <a:effectLst/>
                <a:uLnTx/>
                <a:uFillTx/>
                <a:latin typeface="Arial"/>
                <a:ea typeface="微软雅黑"/>
                <a:cs typeface="Calibri"/>
              </a:rPr>
              <a:t>肺动脉瓣闭锁伴室间隔缺损</a:t>
            </a:r>
            <a:endParaRPr kumimoji="0" lang="en-US" altLang="zh-CN" sz="1200" b="0" i="0" u="none" strike="noStrike" kern="1200" cap="none" spc="0" normalizeH="0" baseline="0" noProof="0" dirty="0">
              <a:ln>
                <a:noFill/>
              </a:ln>
              <a:solidFill>
                <a:srgbClr val="0039A6"/>
              </a:solidFill>
              <a:effectLst/>
              <a:uLnTx/>
              <a:uFillTx/>
              <a:latin typeface="Arial"/>
              <a:ea typeface="微软雅黑"/>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1200" b="0" i="0" u="none" strike="noStrike" kern="1200" cap="none" spc="0" normalizeH="0" baseline="0" noProof="0" dirty="0">
                <a:ln>
                  <a:noFill/>
                </a:ln>
                <a:solidFill>
                  <a:srgbClr val="0039A6"/>
                </a:solidFill>
                <a:effectLst/>
                <a:uLnTx/>
                <a:uFillTx/>
                <a:latin typeface="Arial"/>
                <a:ea typeface="微软雅黑"/>
                <a:cs typeface="Calibri"/>
              </a:rPr>
              <a:t>急性心力衰竭和心室辅助装置</a:t>
            </a:r>
            <a:r>
              <a:rPr kumimoji="0" lang="en-US" altLang="zh-CN" sz="1200" b="0" i="0" u="none" strike="noStrike" kern="1200" cap="none" spc="0" normalizeH="0" baseline="0" noProof="0" dirty="0">
                <a:ln>
                  <a:noFill/>
                </a:ln>
                <a:solidFill>
                  <a:srgbClr val="0039A6"/>
                </a:solidFill>
                <a:effectLst/>
                <a:uLnTx/>
                <a:uFillTx/>
                <a:latin typeface="Arial"/>
                <a:ea typeface="微软雅黑"/>
                <a:cs typeface="Calibri"/>
              </a:rPr>
              <a:t>/</a:t>
            </a:r>
            <a:r>
              <a:rPr kumimoji="0" lang="zh-CN" altLang="en-US" sz="1200" b="0" i="0" u="none" strike="noStrike" kern="1200" cap="none" spc="0" normalizeH="0" baseline="0" noProof="0" dirty="0">
                <a:ln>
                  <a:noFill/>
                </a:ln>
                <a:solidFill>
                  <a:srgbClr val="0039A6"/>
                </a:solidFill>
                <a:effectLst/>
                <a:uLnTx/>
                <a:uFillTx/>
                <a:latin typeface="Arial"/>
                <a:ea typeface="微软雅黑"/>
                <a:cs typeface="Calibri"/>
              </a:rPr>
              <a:t>体外生命支持</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0" lang="en-US" altLang="zh-CN" sz="1200" b="0" i="0" u="none" strike="noStrike" kern="1200" cap="none" spc="0" normalizeH="0" baseline="0" noProof="0" dirty="0">
              <a:ln>
                <a:noFill/>
              </a:ln>
              <a:solidFill>
                <a:srgbClr val="0039A6"/>
              </a:solidFill>
              <a:effectLst/>
              <a:uLnTx/>
              <a:uFillTx/>
              <a:latin typeface="Arial"/>
              <a:ea typeface="微软雅黑"/>
              <a:cs typeface="Calibri"/>
            </a:endParaRPr>
          </a:p>
          <a:p>
            <a:endParaRPr lang="zh-CN" altLang="en-US" dirty="0"/>
          </a:p>
        </p:txBody>
      </p:sp>
    </p:spTree>
    <p:extLst>
      <p:ext uri="{BB962C8B-B14F-4D97-AF65-F5344CB8AC3E}">
        <p14:creationId xmlns="" xmlns:p14="http://schemas.microsoft.com/office/powerpoint/2010/main" val="11909424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UzYjRjY2MzNzQxNDhiOTY4ODhjNjZmZmQzMjI1MzIifQ=="/>
  <p:tag name="KSO_WPP_MARK_KEY" val="1308a488-c0fd-4562-a11b-21c1c43d5650"/>
</p:tagLst>
</file>

<file path=ppt/tags/tag2.xml><?xml version="1.0" encoding="utf-8"?>
<p:tagLst xmlns:a="http://schemas.openxmlformats.org/drawingml/2006/main" xmlns:r="http://schemas.openxmlformats.org/officeDocument/2006/relationships" xmlns:p="http://schemas.openxmlformats.org/presentationml/2006/main">
  <p:tag name="KSO_WM_SLIDE_ID" val="diagram202123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2"/>
  <p:tag name="KSO_WM_SLIDE_POSITION" val="0*0"/>
  <p:tag name="KSO_WM_TAG_VERSION" val="1.0"/>
  <p:tag name="KSO_WM_BEAUTIFY_FLAG" val="#wm#"/>
  <p:tag name="KSO_WM_TEMPLATE_CATEGORY" val="diagram"/>
  <p:tag name="KSO_WM_TEMPLATE_INDEX" val="20212303"/>
  <p:tag name="KSO_WM_SLIDE_LAYOUT" val="a_d"/>
  <p:tag name="KSO_WM_SLIDE_LAYOUT_CNT" val="1_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SLIDE_LAYOUT_INFO" val="{&quot;id&quot;:&quot;2021-04-01T15:36:38&quot;,&quot;maxSize&quot;:{&quot;size1&quot;:30.1},&quot;minSize&quot;:{&quot;size1&quot;:20.1},&quot;normalSize&quot;:{&quot;size1&quot;:25.7},&quot;subLayout&quot;:[{&quot;id&quot;:&quot;2021-04-01T15:36:38&quot;,&quot;margin&quot;:{&quot;bottom&quot;:0.02600000612437725,&quot;left&quot;:1.6929999589920044,&quot;right&quot;:1.6929999589920044,&quot;top&quot;:2.752000093460083},&quot;type&quot;:0},{&quot;id&quot;:&quot;2021-04-01T15:36:38&quot;,&quot;margin&quot;:{&quot;bottom&quot;:1.7280000448226929,&quot;left&quot;:1.6929999589920044,&quot;right&quot;:1.6929999589920044,&quot;top&quot;:0.609000027179718},&quot;type&quot;:0}],&quot;type&quot;:0}"/>
  <p:tag name="KSO_WM_CHIP_GROUPID" val="5e757e3269be4861f5f8614a"/>
  <p:tag name="KSO_WM_SLIDE_BK_DARK_LIGHT" val="2"/>
  <p:tag name="KSO_WM_SLIDE_BACKGROUND_TYPE" val="general"/>
  <p:tag name="KSO_WM_SLIDE_SUPPORT_FEATURE_TYPE" val="3"/>
  <p:tag name="KSO_WM_TEMPLATE_ASSEMBLE_XID" val="60656f434054ed1e2fb80686"/>
  <p:tag name="KSO_WM_TEMPLATE_ASSEMBLE_GROUPID" val="60656f434054ed1e2fb80686"/>
</p:tagLst>
</file>

<file path=ppt/tags/tag3.xml><?xml version="1.0" encoding="utf-8"?>
<p:tagLst xmlns:a="http://schemas.openxmlformats.org/drawingml/2006/main" xmlns:r="http://schemas.openxmlformats.org/officeDocument/2006/relationships" xmlns:p="http://schemas.openxmlformats.org/presentationml/2006/main">
  <p:tag name="KSO_WM_SLIDE_ID" val="diagram202123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2"/>
  <p:tag name="KSO_WM_SLIDE_POSITION" val="0*0"/>
  <p:tag name="KSO_WM_TAG_VERSION" val="1.0"/>
  <p:tag name="KSO_WM_BEAUTIFY_FLAG" val="#wm#"/>
  <p:tag name="KSO_WM_TEMPLATE_CATEGORY" val="diagram"/>
  <p:tag name="KSO_WM_TEMPLATE_INDEX" val="20212303"/>
  <p:tag name="KSO_WM_SLIDE_LAYOUT" val="a_d"/>
  <p:tag name="KSO_WM_SLIDE_LAYOUT_CNT" val="1_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SLIDE_LAYOUT_INFO" val="{&quot;id&quot;:&quot;2021-04-01T15:36:38&quot;,&quot;maxSize&quot;:{&quot;size1&quot;:30.1},&quot;minSize&quot;:{&quot;size1&quot;:20.1},&quot;normalSize&quot;:{&quot;size1&quot;:25.7},&quot;subLayout&quot;:[{&quot;id&quot;:&quot;2021-04-01T15:36:38&quot;,&quot;margin&quot;:{&quot;bottom&quot;:0.02600000612437725,&quot;left&quot;:1.6929999589920044,&quot;right&quot;:1.6929999589920044,&quot;top&quot;:2.752000093460083},&quot;type&quot;:0},{&quot;id&quot;:&quot;2021-04-01T15:36:38&quot;,&quot;margin&quot;:{&quot;bottom&quot;:1.7280000448226929,&quot;left&quot;:1.6929999589920044,&quot;right&quot;:1.6929999589920044,&quot;top&quot;:0.609000027179718},&quot;type&quot;:0}],&quot;type&quot;:0}"/>
  <p:tag name="KSO_WM_CHIP_GROUPID" val="5e757e3269be4861f5f8614a"/>
  <p:tag name="KSO_WM_SLIDE_BK_DARK_LIGHT" val="2"/>
  <p:tag name="KSO_WM_SLIDE_BACKGROUND_TYPE" val="general"/>
  <p:tag name="KSO_WM_SLIDE_SUPPORT_FEATURE_TYPE" val="3"/>
  <p:tag name="KSO_WM_TEMPLATE_ASSEMBLE_XID" val="60656f434054ed1e2fb80686"/>
  <p:tag name="KSO_WM_TEMPLATE_ASSEMBLE_GROUPID" val="60656f434054ed1e2fb80686"/>
</p:tagLst>
</file>

<file path=ppt/theme/theme1.xml><?xml version="1.0" encoding="utf-8"?>
<a:theme xmlns:a="http://schemas.openxmlformats.org/drawingml/2006/main" name="1_NO">
  <a:themeElements>
    <a:clrScheme name="00000　年终总结">
      <a:dk1>
        <a:srgbClr val="0039A6"/>
      </a:dk1>
      <a:lt1>
        <a:srgbClr val="FFFFFF"/>
      </a:lt1>
      <a:dk2>
        <a:srgbClr val="5C5C5C"/>
      </a:dk2>
      <a:lt2>
        <a:srgbClr val="FFFFFF"/>
      </a:lt2>
      <a:accent1>
        <a:srgbClr val="0039A6"/>
      </a:accent1>
      <a:accent2>
        <a:srgbClr val="0039A6"/>
      </a:accent2>
      <a:accent3>
        <a:srgbClr val="0039A6"/>
      </a:accent3>
      <a:accent4>
        <a:srgbClr val="0039A6"/>
      </a:accent4>
      <a:accent5>
        <a:srgbClr val="0039A6"/>
      </a:accent5>
      <a:accent6>
        <a:srgbClr val="0039A6"/>
      </a:accent6>
      <a:hlink>
        <a:srgbClr val="FFFFFF"/>
      </a:hlink>
      <a:folHlink>
        <a:srgbClr val="FFFFFF"/>
      </a:folHlink>
    </a:clrScheme>
    <a:fontScheme name="微软雅黑Arial">
      <a:majorFont>
        <a:latin typeface="Arial"/>
        <a:ea typeface="微软雅黑"/>
        <a:cs typeface="Helvetica"/>
      </a:majorFont>
      <a:minorFont>
        <a:latin typeface="Arial"/>
        <a:ea typeface="微软雅黑"/>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0006_1">
      <a:dk1>
        <a:sysClr val="windowText" lastClr="000000"/>
      </a:dk1>
      <a:lt1>
        <a:srgbClr val="314672"/>
      </a:lt1>
      <a:dk2>
        <a:srgbClr val="FFFFFF"/>
      </a:dk2>
      <a:lt2>
        <a:srgbClr val="85898F"/>
      </a:lt2>
      <a:accent1>
        <a:srgbClr val="1DBED0"/>
      </a:accent1>
      <a:accent2>
        <a:srgbClr val="00ADEF"/>
      </a:accent2>
      <a:accent3>
        <a:srgbClr val="B5B5B5"/>
      </a:accent3>
      <a:accent4>
        <a:srgbClr val="B5B5B5"/>
      </a:accent4>
      <a:accent5>
        <a:srgbClr val="B5B5B5"/>
      </a:accent5>
      <a:accent6>
        <a:srgbClr val="B5B5B5"/>
      </a:accent6>
      <a:hlink>
        <a:srgbClr val="B5B5B5"/>
      </a:hlink>
      <a:folHlink>
        <a:srgbClr val="B5B5B5"/>
      </a:folHlink>
    </a:clrScheme>
    <a:fontScheme name="Diagrams">
      <a:majorFont>
        <a:latin typeface="Arial"/>
        <a:ea typeface="arial"/>
        <a:cs typeface=""/>
      </a:majorFont>
      <a:minorFont>
        <a:latin typeface="Arial"/>
        <a:ea typeface="arial"/>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0006_1">
      <a:dk1>
        <a:sysClr val="windowText" lastClr="000000"/>
      </a:dk1>
      <a:lt1>
        <a:srgbClr val="314672"/>
      </a:lt1>
      <a:dk2>
        <a:srgbClr val="FFFFFF"/>
      </a:dk2>
      <a:lt2>
        <a:srgbClr val="85898F"/>
      </a:lt2>
      <a:accent1>
        <a:srgbClr val="1DBED0"/>
      </a:accent1>
      <a:accent2>
        <a:srgbClr val="00ADEF"/>
      </a:accent2>
      <a:accent3>
        <a:srgbClr val="B5B5B5"/>
      </a:accent3>
      <a:accent4>
        <a:srgbClr val="B5B5B5"/>
      </a:accent4>
      <a:accent5>
        <a:srgbClr val="B5B5B5"/>
      </a:accent5>
      <a:accent6>
        <a:srgbClr val="B5B5B5"/>
      </a:accent6>
      <a:hlink>
        <a:srgbClr val="B5B5B5"/>
      </a:hlink>
      <a:folHlink>
        <a:srgbClr val="B5B5B5"/>
      </a:folHlink>
    </a:clrScheme>
    <a:fontScheme name="Diagrams">
      <a:majorFont>
        <a:latin typeface="Arial"/>
        <a:ea typeface="arial"/>
        <a:cs typeface=""/>
      </a:majorFont>
      <a:minorFont>
        <a:latin typeface="Arial"/>
        <a:ea typeface="arial"/>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7082</Words>
  <Application>Microsoft Office PowerPoint</Application>
  <PresentationFormat>自定义</PresentationFormat>
  <Paragraphs>366</Paragraphs>
  <Slides>12</Slides>
  <Notes>0</Notes>
  <HiddenSlides>0</HiddenSlides>
  <MMClips>0</MMClips>
  <ScaleCrop>false</ScaleCrop>
  <HeadingPairs>
    <vt:vector size="4" baseType="variant">
      <vt:variant>
        <vt:lpstr>主题</vt:lpstr>
      </vt:variant>
      <vt:variant>
        <vt:i4>3</vt:i4>
      </vt:variant>
      <vt:variant>
        <vt:lpstr>幻灯片标题</vt:lpstr>
      </vt:variant>
      <vt:variant>
        <vt:i4>12</vt:i4>
      </vt:variant>
    </vt:vector>
  </HeadingPairs>
  <TitlesOfParts>
    <vt:vector size="15" baseType="lpstr">
      <vt:lpstr>1_NO</vt:lpstr>
      <vt:lpstr>Office Theme</vt:lpstr>
      <vt:lpstr>1_Office Theme</vt:lpstr>
      <vt:lpstr>幻灯片 1</vt:lpstr>
      <vt:lpstr>目录</vt:lpstr>
      <vt:lpstr>前列地尔最新改良剂型，聚焦儿童动脉导管依赖性先天性心脏病申报医保</vt:lpstr>
      <vt:lpstr>与已上市同治疗领域药品（前列地尔）相比，稳定性更好，质控更优</vt:lpstr>
      <vt:lpstr>儿童动脉导管依赖性先心病是罕发疾病，疾病负担重，前列地尔是治疗必备药品</vt:lpstr>
      <vt:lpstr>注射用前列地尔乳剂采用全新改良乳剂剂型，全面提升药物稳定性和安全性，更符合儿童用药的质量要求</vt:lpstr>
      <vt:lpstr>注射用前列地尔乳剂是剂量更准确、杂质控制更严格、更适用于儿童用药的前列地尔产品</vt:lpstr>
      <vt:lpstr>治疗动脉导管依赖性先心病方面，注射用前列地尔乳剂与前列地尔注射剂（脂微球）相比安全性更高 </vt:lpstr>
      <vt:lpstr>国内外指南一致认可动脉导管依赖性先心病领域维持动脉导管开放的 唯一推荐药物</vt:lpstr>
      <vt:lpstr>重大新药创制成果，采用领先技术，提高稳定性，延长保质期，质量全面提升</vt:lpstr>
      <vt:lpstr>将本品纳入医保符合保基本原则，为动脉导管依赖性先心病提供更安全的保障，提升儿童用药保障</vt:lpstr>
      <vt:lpstr>幻灯片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瑞加诺生注射液</dc:title>
  <dc:creator>南京瑞克卫</dc:creator>
  <cp:keywords>含经济性</cp:keywords>
  <cp:lastModifiedBy>Administrator</cp:lastModifiedBy>
  <cp:revision>281</cp:revision>
  <dcterms:created xsi:type="dcterms:W3CDTF">2016-02-11T06:09:00Z</dcterms:created>
  <dcterms:modified xsi:type="dcterms:W3CDTF">2023-07-14T03:15:08Z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697CEE9BD8B14655A93B616B58AA2F0C</vt:lpwstr>
  </property>
  <property fmtid="{D5CDD505-2E9C-101B-9397-08002B2CF9AE}" pid="3" name="KSOProductBuildVer">
    <vt:lpwstr>2052-11.1.0.11830</vt:lpwstr>
  </property>
</Properties>
</file>