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sldIdLst>
    <p:sldId id="576" r:id="rId2"/>
    <p:sldId id="690" r:id="rId3"/>
    <p:sldId id="674" r:id="rId4"/>
    <p:sldId id="676" r:id="rId5"/>
    <p:sldId id="685" r:id="rId6"/>
    <p:sldId id="684" r:id="rId7"/>
    <p:sldId id="689" r:id="rId8"/>
    <p:sldId id="688" r:id="rId9"/>
    <p:sldId id="310"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4D88A58-DEC3-49AF-BA76-412A7D8393CE}">
          <p14:sldIdLst>
            <p14:sldId id="576"/>
            <p14:sldId id="690"/>
            <p14:sldId id="674"/>
            <p14:sldId id="676"/>
            <p14:sldId id="685"/>
            <p14:sldId id="684"/>
            <p14:sldId id="689"/>
            <p14:sldId id="688"/>
            <p14:sldId id="310"/>
          </p14:sldIdLst>
        </p14:section>
      </p14:sectionLst>
    </p:ext>
    <p:ext uri="{EFAFB233-063F-42B5-8137-9DF3F51BA10A}">
      <p15:sldGuideLst xmlns:p15="http://schemas.microsoft.com/office/powerpoint/2012/main">
        <p15:guide id="1" orient="horz" pos="663" userDrawn="1">
          <p15:clr>
            <a:srgbClr val="A4A3A4"/>
          </p15:clr>
        </p15:guide>
        <p15:guide id="2" pos="3840" userDrawn="1">
          <p15:clr>
            <a:srgbClr val="A4A3A4"/>
          </p15:clr>
        </p15:guide>
        <p15:guide id="3" pos="48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邢晔" initials="XY" lastIdx="8" clrIdx="0">
    <p:extLst>
      <p:ext uri="{19B8F6BF-5375-455C-9EA6-DF929625EA0E}">
        <p15:presenceInfo xmlns:p15="http://schemas.microsoft.com/office/powerpoint/2012/main" userId="邢晔" providerId="None"/>
      </p:ext>
    </p:extLst>
  </p:cmAuthor>
  <p:cmAuthor id="2" name="万 恒" initials="万" lastIdx="11" clrIdx="1">
    <p:extLst>
      <p:ext uri="{19B8F6BF-5375-455C-9EA6-DF929625EA0E}">
        <p15:presenceInfo xmlns:p15="http://schemas.microsoft.com/office/powerpoint/2012/main" userId="c21a12fdd7955219" providerId="Windows Live"/>
      </p:ext>
    </p:extLst>
  </p:cmAuthor>
  <p:cmAuthor id="3" name="10838" initials="1" lastIdx="15" clrIdx="2">
    <p:extLst>
      <p:ext uri="{19B8F6BF-5375-455C-9EA6-DF929625EA0E}">
        <p15:presenceInfo xmlns:p15="http://schemas.microsoft.com/office/powerpoint/2012/main" userId="10838"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FAF4"/>
    <a:srgbClr val="FFFFFF"/>
    <a:srgbClr val="2DAE98"/>
    <a:srgbClr val="E6E2E1"/>
    <a:srgbClr val="E1DDDC"/>
    <a:srgbClr val="E0DFDD"/>
    <a:srgbClr val="DFDEDC"/>
    <a:srgbClr val="E7E3E2"/>
    <a:srgbClr val="C3FF01"/>
    <a:srgbClr val="7B9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9" autoAdjust="0"/>
    <p:restoredTop sz="94301" autoAdjust="0"/>
  </p:normalViewPr>
  <p:slideViewPr>
    <p:cSldViewPr snapToGrid="0">
      <p:cViewPr varScale="1">
        <p:scale>
          <a:sx n="69" d="100"/>
          <a:sy n="69" d="100"/>
        </p:scale>
        <p:origin x="744" y="60"/>
      </p:cViewPr>
      <p:guideLst>
        <p:guide orient="horz" pos="663"/>
        <p:guide pos="3840"/>
        <p:guide pos="483"/>
      </p:guideLst>
    </p:cSldViewPr>
  </p:slideViewPr>
  <p:outlineViewPr>
    <p:cViewPr>
      <p:scale>
        <a:sx n="33" d="100"/>
        <a:sy n="33" d="100"/>
      </p:scale>
      <p:origin x="0" y="-1566"/>
    </p:cViewPr>
  </p:outlineViewPr>
  <p:notesTextViewPr>
    <p:cViewPr>
      <p:scale>
        <a:sx n="1" d="1"/>
        <a:sy n="1" d="1"/>
      </p:scale>
      <p:origin x="0" y="0"/>
    </p:cViewPr>
  </p:notesTextViewPr>
  <p:sorterViewPr>
    <p:cViewPr varScale="1">
      <p:scale>
        <a:sx n="100" d="100"/>
        <a:sy n="100" d="100"/>
      </p:scale>
      <p:origin x="0" y="-24276"/>
    </p:cViewPr>
  </p:sorterViewPr>
  <p:notesViewPr>
    <p:cSldViewPr snapToGrid="0">
      <p:cViewPr varScale="1">
        <p:scale>
          <a:sx n="56" d="100"/>
          <a:sy n="56" d="100"/>
        </p:scale>
        <p:origin x="24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55054B-83CE-4C91-9317-3FF0F6F90757}" type="datetimeFigureOut">
              <a:rPr lang="zh-CN" altLang="en-US" smtClean="0"/>
              <a:t>2023/7/14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FF9BC6-D499-405D-B3CA-8D3F57CDEDDC}" type="slidenum">
              <a:rPr lang="zh-CN" altLang="en-US" smtClean="0"/>
              <a:t>‹#›</a:t>
            </a:fld>
            <a:endParaRPr lang="zh-CN" altLang="en-US"/>
          </a:p>
        </p:txBody>
      </p:sp>
    </p:spTree>
    <p:extLst>
      <p:ext uri="{BB962C8B-B14F-4D97-AF65-F5344CB8AC3E}">
        <p14:creationId xmlns:p14="http://schemas.microsoft.com/office/powerpoint/2010/main" val="183733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FF9BC6-D499-405D-B3CA-8D3F57CDEDDC}" type="slidenum">
              <a:rPr lang="zh-CN" altLang="en-US" smtClean="0"/>
              <a:t>4</a:t>
            </a:fld>
            <a:endParaRPr lang="zh-CN" altLang="en-US"/>
          </a:p>
        </p:txBody>
      </p:sp>
    </p:spTree>
    <p:extLst>
      <p:ext uri="{BB962C8B-B14F-4D97-AF65-F5344CB8AC3E}">
        <p14:creationId xmlns:p14="http://schemas.microsoft.com/office/powerpoint/2010/main" val="2411965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B696CC5-EFAF-4F23-ABA0-23F3275C506A}"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5B76C9-69B6-4B65-A3B0-9B4E10AE35B0}" type="slidenum">
              <a:rPr lang="zh-CN" altLang="en-US" smtClean="0"/>
              <a:t>‹#›</a:t>
            </a:fld>
            <a:endParaRPr lang="zh-CN" altLang="en-US"/>
          </a:p>
        </p:txBody>
      </p:sp>
    </p:spTree>
    <p:extLst>
      <p:ext uri="{BB962C8B-B14F-4D97-AF65-F5344CB8AC3E}">
        <p14:creationId xmlns:p14="http://schemas.microsoft.com/office/powerpoint/2010/main" val="378769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B696CC5-EFAF-4F23-ABA0-23F3275C506A}" type="datetimeFigureOut">
              <a:rPr lang="zh-CN" altLang="en-US" smtClean="0"/>
              <a:t>2023/7/14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5B76C9-69B6-4B65-A3B0-9B4E10AE35B0}" type="slidenum">
              <a:rPr lang="zh-CN" altLang="en-US" smtClean="0"/>
              <a:t>‹#›</a:t>
            </a:fld>
            <a:endParaRPr lang="zh-CN" altLang="en-US"/>
          </a:p>
        </p:txBody>
      </p:sp>
    </p:spTree>
    <p:extLst>
      <p:ext uri="{BB962C8B-B14F-4D97-AF65-F5344CB8AC3E}">
        <p14:creationId xmlns:p14="http://schemas.microsoft.com/office/powerpoint/2010/main" val="34576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B696CC5-EFAF-4F23-ABA0-23F3275C506A}"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5B76C9-69B6-4B65-A3B0-9B4E10AE35B0}" type="slidenum">
              <a:rPr lang="zh-CN" altLang="en-US" smtClean="0"/>
              <a:t>‹#›</a:t>
            </a:fld>
            <a:endParaRPr lang="zh-CN" altLang="en-US"/>
          </a:p>
        </p:txBody>
      </p:sp>
    </p:spTree>
    <p:extLst>
      <p:ext uri="{BB962C8B-B14F-4D97-AF65-F5344CB8AC3E}">
        <p14:creationId xmlns:p14="http://schemas.microsoft.com/office/powerpoint/2010/main" val="301527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B696CC5-EFAF-4F23-ABA0-23F3275C506A}"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5B76C9-69B6-4B65-A3B0-9B4E10AE35B0}" type="slidenum">
              <a:rPr lang="zh-CN" altLang="en-US" smtClean="0"/>
              <a:t>‹#›</a:t>
            </a:fld>
            <a:endParaRPr lang="zh-CN" altLang="en-US"/>
          </a:p>
        </p:txBody>
      </p:sp>
    </p:spTree>
    <p:extLst>
      <p:ext uri="{BB962C8B-B14F-4D97-AF65-F5344CB8AC3E}">
        <p14:creationId xmlns:p14="http://schemas.microsoft.com/office/powerpoint/2010/main" val="2009345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
        <p:nvSpPr>
          <p:cNvPr id="7" name="矩形 6"/>
          <p:cNvSpPr/>
          <p:nvPr userDrawn="1"/>
        </p:nvSpPr>
        <p:spPr>
          <a:xfrm>
            <a:off x="371325" y="387275"/>
            <a:ext cx="324000" cy="324000"/>
          </a:xfrm>
          <a:prstGeom prst="rect">
            <a:avLst/>
          </a:prstGeom>
          <a:solidFill>
            <a:srgbClr val="CD6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19325" y="135275"/>
            <a:ext cx="252000" cy="252000"/>
          </a:xfrm>
          <a:prstGeom prst="rect">
            <a:avLst/>
          </a:prstGeom>
          <a:solidFill>
            <a:srgbClr val="773E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1226675" y="6318000"/>
            <a:ext cx="540000" cy="540000"/>
          </a:xfrm>
          <a:prstGeom prst="rect">
            <a:avLst/>
          </a:prstGeom>
          <a:solidFill>
            <a:srgbClr val="CD6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灯片编号占位符 15"/>
          <p:cNvSpPr>
            <a:spLocks noGrp="1"/>
          </p:cNvSpPr>
          <p:nvPr>
            <p:ph type="sldNum" sz="quarter" idx="12"/>
          </p:nvPr>
        </p:nvSpPr>
        <p:spPr>
          <a:xfrm>
            <a:off x="10801350" y="6405438"/>
            <a:ext cx="1390650" cy="365125"/>
          </a:xfrm>
        </p:spPr>
        <p:txBody>
          <a:bodyPr/>
          <a:lstStyle>
            <a:lvl1pPr algn="ctr">
              <a:defRPr sz="2000" b="1">
                <a:solidFill>
                  <a:schemeClr val="bg1"/>
                </a:solidFill>
              </a:defRPr>
            </a:lvl1pPr>
          </a:lstStyle>
          <a:p>
            <a:fld id="{51D91E7F-84B6-4064-9D4E-CC7D244BCA04}" type="slidenum">
              <a:rPr lang="zh-CN" altLang="en-US" smtClean="0"/>
              <a:pPr/>
              <a:t>‹#›</a:t>
            </a:fld>
            <a:endParaRPr lang="zh-CN" altLang="en-US" dirty="0"/>
          </a:p>
        </p:txBody>
      </p:sp>
    </p:spTree>
    <p:extLst>
      <p:ext uri="{BB962C8B-B14F-4D97-AF65-F5344CB8AC3E}">
        <p14:creationId xmlns:p14="http://schemas.microsoft.com/office/powerpoint/2010/main" val="119761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guide id="4" pos="7242">
          <p15:clr>
            <a:srgbClr val="FBAE40"/>
          </p15:clr>
        </p15:guide>
        <p15:guide id="5" orient="horz" pos="346">
          <p15:clr>
            <a:srgbClr val="FBAE40"/>
          </p15:clr>
        </p15:guide>
        <p15:guide id="6" orient="horz" pos="39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B696CC5-EFAF-4F23-ABA0-23F3275C506A}"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5B76C9-69B6-4B65-A3B0-9B4E10AE35B0}" type="slidenum">
              <a:rPr lang="zh-CN" altLang="en-US" smtClean="0"/>
              <a:t>‹#›</a:t>
            </a:fld>
            <a:endParaRPr lang="zh-CN" altLang="en-US"/>
          </a:p>
        </p:txBody>
      </p:sp>
    </p:spTree>
    <p:extLst>
      <p:ext uri="{BB962C8B-B14F-4D97-AF65-F5344CB8AC3E}">
        <p14:creationId xmlns:p14="http://schemas.microsoft.com/office/powerpoint/2010/main" val="184482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B696CC5-EFAF-4F23-ABA0-23F3275C506A}" type="datetimeFigureOut">
              <a:rPr lang="zh-CN" altLang="en-US" smtClean="0"/>
              <a:t>2023/7/14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5B76C9-69B6-4B65-A3B0-9B4E10AE35B0}" type="slidenum">
              <a:rPr lang="zh-CN" altLang="en-US" smtClean="0"/>
              <a:t>‹#›</a:t>
            </a:fld>
            <a:endParaRPr lang="zh-CN" altLang="en-US"/>
          </a:p>
        </p:txBody>
      </p:sp>
    </p:spTree>
    <p:extLst>
      <p:ext uri="{BB962C8B-B14F-4D97-AF65-F5344CB8AC3E}">
        <p14:creationId xmlns:p14="http://schemas.microsoft.com/office/powerpoint/2010/main" val="59074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B696CC5-EFAF-4F23-ABA0-23F3275C506A}" type="datetimeFigureOut">
              <a:rPr lang="zh-CN" altLang="en-US" smtClean="0"/>
              <a:t>2023/7/14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5B76C9-69B6-4B65-A3B0-9B4E10AE35B0}" type="slidenum">
              <a:rPr lang="zh-CN" altLang="en-US" smtClean="0"/>
              <a:t>‹#›</a:t>
            </a:fld>
            <a:endParaRPr lang="zh-CN" altLang="en-US"/>
          </a:p>
        </p:txBody>
      </p:sp>
    </p:spTree>
    <p:extLst>
      <p:ext uri="{BB962C8B-B14F-4D97-AF65-F5344CB8AC3E}">
        <p14:creationId xmlns:p14="http://schemas.microsoft.com/office/powerpoint/2010/main" val="163997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B696CC5-EFAF-4F23-ABA0-23F3275C506A}" type="datetimeFigureOut">
              <a:rPr lang="zh-CN" altLang="en-US" smtClean="0"/>
              <a:t>2023/7/14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5B76C9-69B6-4B65-A3B0-9B4E10AE35B0}" type="slidenum">
              <a:rPr lang="zh-CN" altLang="en-US" smtClean="0"/>
              <a:t>‹#›</a:t>
            </a:fld>
            <a:endParaRPr lang="zh-CN" altLang="en-US"/>
          </a:p>
        </p:txBody>
      </p:sp>
    </p:spTree>
    <p:extLst>
      <p:ext uri="{BB962C8B-B14F-4D97-AF65-F5344CB8AC3E}">
        <p14:creationId xmlns:p14="http://schemas.microsoft.com/office/powerpoint/2010/main" val="301738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B696CC5-EFAF-4F23-ABA0-23F3275C506A}" type="datetimeFigureOut">
              <a:rPr lang="zh-CN" altLang="en-US" smtClean="0"/>
              <a:t>2023/7/14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5B76C9-69B6-4B65-A3B0-9B4E10AE35B0}" type="slidenum">
              <a:rPr lang="zh-CN" altLang="en-US" smtClean="0"/>
              <a:t>‹#›</a:t>
            </a:fld>
            <a:endParaRPr lang="zh-CN" altLang="en-US"/>
          </a:p>
        </p:txBody>
      </p:sp>
    </p:spTree>
    <p:extLst>
      <p:ext uri="{BB962C8B-B14F-4D97-AF65-F5344CB8AC3E}">
        <p14:creationId xmlns:p14="http://schemas.microsoft.com/office/powerpoint/2010/main" val="353534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D4CAA9F8-4596-4BF1-AF69-137E636CB7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4054" cy="6858000"/>
          </a:xfrm>
          <a:prstGeom prst="rect">
            <a:avLst/>
          </a:prstGeom>
        </p:spPr>
      </p:pic>
    </p:spTree>
    <p:extLst>
      <p:ext uri="{BB962C8B-B14F-4D97-AF65-F5344CB8AC3E}">
        <p14:creationId xmlns:p14="http://schemas.microsoft.com/office/powerpoint/2010/main" val="180866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E9EFE88-CB59-4ECD-B2D1-BBD5EA3912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4054" cy="6858000"/>
          </a:xfrm>
          <a:prstGeom prst="rect">
            <a:avLst/>
          </a:prstGeom>
        </p:spPr>
      </p:pic>
    </p:spTree>
    <p:extLst>
      <p:ext uri="{BB962C8B-B14F-4D97-AF65-F5344CB8AC3E}">
        <p14:creationId xmlns:p14="http://schemas.microsoft.com/office/powerpoint/2010/main" val="290874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B696CC5-EFAF-4F23-ABA0-23F3275C506A}" type="datetimeFigureOut">
              <a:rPr lang="zh-CN" altLang="en-US" smtClean="0"/>
              <a:t>2023/7/14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5B76C9-69B6-4B65-A3B0-9B4E10AE35B0}" type="slidenum">
              <a:rPr lang="zh-CN" altLang="en-US" smtClean="0"/>
              <a:t>‹#›</a:t>
            </a:fld>
            <a:endParaRPr lang="zh-CN" altLang="en-US"/>
          </a:p>
        </p:txBody>
      </p:sp>
    </p:spTree>
    <p:extLst>
      <p:ext uri="{BB962C8B-B14F-4D97-AF65-F5344CB8AC3E}">
        <p14:creationId xmlns:p14="http://schemas.microsoft.com/office/powerpoint/2010/main" val="310285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96CC5-EFAF-4F23-ABA0-23F3275C506A}" type="datetimeFigureOut">
              <a:rPr lang="zh-CN" altLang="en-US" smtClean="0"/>
              <a:t>2023/7/14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B76C9-69B6-4B65-A3B0-9B4E10AE35B0}" type="slidenum">
              <a:rPr lang="zh-CN" altLang="en-US" smtClean="0"/>
              <a:t>‹#›</a:t>
            </a:fld>
            <a:endParaRPr lang="zh-CN" altLang="en-US"/>
          </a:p>
        </p:txBody>
      </p:sp>
    </p:spTree>
    <p:extLst>
      <p:ext uri="{BB962C8B-B14F-4D97-AF65-F5344CB8AC3E}">
        <p14:creationId xmlns:p14="http://schemas.microsoft.com/office/powerpoint/2010/main" val="16796956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789EBC2-DF7F-4C4E-B65C-72AE07066EAB}"/>
              </a:ext>
            </a:extLst>
          </p:cNvPr>
          <p:cNvSpPr txBox="1"/>
          <p:nvPr/>
        </p:nvSpPr>
        <p:spPr>
          <a:xfrm>
            <a:off x="5172892" y="2359990"/>
            <a:ext cx="6735526" cy="1015663"/>
          </a:xfrm>
          <a:prstGeom prst="rect">
            <a:avLst/>
          </a:prstGeom>
          <a:solidFill>
            <a:srgbClr val="FFFFFF"/>
          </a:solid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0A9F89"/>
                </a:solidFill>
                <a:effectLst/>
                <a:uLnTx/>
                <a:uFillTx/>
                <a:latin typeface="Arial" panose="020B0604020202020204" pitchFamily="34" charset="0"/>
                <a:ea typeface="微软雅黑"/>
                <a:cs typeface="+mn-cs"/>
              </a:rPr>
              <a:t>欣万禾</a:t>
            </a:r>
            <a:r>
              <a:rPr kumimoji="0" lang="en-US" altLang="zh-CN" sz="3600" b="1" i="0" u="none" strike="noStrike" kern="1200" cap="none" spc="0" normalizeH="0" baseline="48000" noProof="0" dirty="0">
                <a:ln>
                  <a:noFill/>
                </a:ln>
                <a:solidFill>
                  <a:srgbClr val="0A9F89"/>
                </a:solidFill>
                <a:effectLst/>
                <a:uLnTx/>
                <a:uFillTx/>
                <a:latin typeface="Arial" panose="020B0604020202020204" pitchFamily="34" charset="0"/>
                <a:ea typeface="微软雅黑"/>
                <a:cs typeface="+mn-cs"/>
              </a:rPr>
              <a:t>®</a:t>
            </a:r>
            <a:r>
              <a:rPr kumimoji="0" lang="zh-CN" altLang="en-US" sz="4000" b="1" i="0" u="none" strike="noStrike" kern="1200" cap="none" spc="0" normalizeH="0" baseline="0" noProof="0" dirty="0">
                <a:ln>
                  <a:noFill/>
                </a:ln>
                <a:solidFill>
                  <a:srgbClr val="0A9F89"/>
                </a:solidFill>
                <a:effectLst/>
                <a:uLnTx/>
                <a:uFillTx/>
                <a:latin typeface="Arial"/>
                <a:ea typeface="微软雅黑"/>
                <a:cs typeface="+mn-cs"/>
              </a:rPr>
              <a:t>利多卡因眼用凝胶</a:t>
            </a:r>
          </a:p>
        </p:txBody>
      </p:sp>
      <p:sp>
        <p:nvSpPr>
          <p:cNvPr id="5" name="文本框 4"/>
          <p:cNvSpPr txBox="1"/>
          <p:nvPr/>
        </p:nvSpPr>
        <p:spPr>
          <a:xfrm>
            <a:off x="5172892" y="3917165"/>
            <a:ext cx="6647974" cy="461665"/>
          </a:xfrm>
          <a:prstGeom prst="rect">
            <a:avLst/>
          </a:prstGeom>
          <a:noFill/>
        </p:spPr>
        <p:txBody>
          <a:bodyPr wrap="none" rtlCol="0">
            <a:spAutoFit/>
          </a:bodyPr>
          <a:lstStyle/>
          <a:p>
            <a:r>
              <a:rPr lang="zh-CN" altLang="en-US" sz="2400" dirty="0">
                <a:effectLst>
                  <a:outerShdw blurRad="38100" dist="38100" dir="2700000" algn="tl">
                    <a:srgbClr val="000000">
                      <a:alpha val="43137"/>
                    </a:srgbClr>
                  </a:outerShdw>
                </a:effectLst>
              </a:rPr>
              <a:t>眼科专用凝胶麻醉剂，作用更持久，应用更安全</a:t>
            </a:r>
          </a:p>
        </p:txBody>
      </p:sp>
    </p:spTree>
    <p:extLst>
      <p:ext uri="{BB962C8B-B14F-4D97-AF65-F5344CB8AC3E}">
        <p14:creationId xmlns:p14="http://schemas.microsoft.com/office/powerpoint/2010/main" val="4122040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41419" y="1939636"/>
            <a:ext cx="2798618" cy="2862322"/>
          </a:xfrm>
          <a:prstGeom prst="rect">
            <a:avLst/>
          </a:prstGeom>
          <a:noFill/>
        </p:spPr>
        <p:txBody>
          <a:bodyPr wrap="square" rtlCol="0">
            <a:spAutoFit/>
          </a:bodyPr>
          <a:lstStyle/>
          <a:p>
            <a:pPr>
              <a:lnSpc>
                <a:spcPct val="150000"/>
              </a:lnSpc>
            </a:pPr>
            <a:r>
              <a:rPr lang="zh-CN" altLang="en-US" sz="2400" dirty="0"/>
              <a:t>一、基本信息</a:t>
            </a:r>
            <a:endParaRPr lang="en-US" altLang="zh-CN" sz="2400" dirty="0"/>
          </a:p>
          <a:p>
            <a:pPr>
              <a:lnSpc>
                <a:spcPct val="150000"/>
              </a:lnSpc>
            </a:pPr>
            <a:r>
              <a:rPr lang="zh-CN" altLang="en-US" sz="2400" dirty="0"/>
              <a:t>二、安全性</a:t>
            </a:r>
            <a:endParaRPr lang="en-US" altLang="zh-CN" sz="2400" dirty="0"/>
          </a:p>
          <a:p>
            <a:pPr>
              <a:lnSpc>
                <a:spcPct val="150000"/>
              </a:lnSpc>
            </a:pPr>
            <a:r>
              <a:rPr lang="zh-CN" altLang="en-US" sz="2400" dirty="0"/>
              <a:t>三、有效性</a:t>
            </a:r>
            <a:endParaRPr lang="en-US" altLang="zh-CN" sz="2400" dirty="0"/>
          </a:p>
          <a:p>
            <a:pPr>
              <a:lnSpc>
                <a:spcPct val="150000"/>
              </a:lnSpc>
            </a:pPr>
            <a:r>
              <a:rPr lang="zh-CN" altLang="en-US" sz="2400" dirty="0"/>
              <a:t>四、创新性</a:t>
            </a:r>
            <a:endParaRPr lang="en-US" altLang="zh-CN" sz="2400" dirty="0"/>
          </a:p>
          <a:p>
            <a:pPr>
              <a:lnSpc>
                <a:spcPct val="150000"/>
              </a:lnSpc>
            </a:pPr>
            <a:r>
              <a:rPr lang="zh-CN" altLang="en-US" sz="2400" dirty="0"/>
              <a:t>五、公平性</a:t>
            </a:r>
            <a:endParaRPr lang="en-US" altLang="zh-CN" sz="2400" dirty="0"/>
          </a:p>
        </p:txBody>
      </p:sp>
      <p:sp>
        <p:nvSpPr>
          <p:cNvPr id="4" name="文本框 3"/>
          <p:cNvSpPr txBox="1"/>
          <p:nvPr/>
        </p:nvSpPr>
        <p:spPr>
          <a:xfrm>
            <a:off x="983673" y="983673"/>
            <a:ext cx="1676400" cy="461665"/>
          </a:xfrm>
          <a:prstGeom prst="rect">
            <a:avLst/>
          </a:prstGeom>
          <a:noFill/>
        </p:spPr>
        <p:txBody>
          <a:bodyPr wrap="square" rtlCol="0">
            <a:spAutoFit/>
          </a:bodyPr>
          <a:lstStyle/>
          <a:p>
            <a:r>
              <a:rPr lang="zh-CN" altLang="en-US" sz="2400" dirty="0"/>
              <a:t>目录</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9794" y="1830975"/>
            <a:ext cx="4275697" cy="3567726"/>
          </a:xfrm>
          <a:prstGeom prst="rect">
            <a:avLst/>
          </a:prstGeom>
        </p:spPr>
      </p:pic>
    </p:spTree>
    <p:extLst>
      <p:ext uri="{BB962C8B-B14F-4D97-AF65-F5344CB8AC3E}">
        <p14:creationId xmlns:p14="http://schemas.microsoft.com/office/powerpoint/2010/main" val="400110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0759" y="691990"/>
            <a:ext cx="1826141" cy="584775"/>
          </a:xfrm>
          <a:prstGeom prst="rect">
            <a:avLst/>
          </a:prstGeom>
          <a:noFill/>
        </p:spPr>
        <p:txBody>
          <a:bodyPr wrap="none" rtlCol="0">
            <a:spAutoFit/>
          </a:bodyPr>
          <a:lstStyle/>
          <a:p>
            <a:r>
              <a:rPr lang="zh-CN" altLang="en-US" sz="3200" b="1" dirty="0"/>
              <a:t>基本信息</a:t>
            </a:r>
          </a:p>
        </p:txBody>
      </p:sp>
      <p:sp>
        <p:nvSpPr>
          <p:cNvPr id="6" name="Rectangle 1"/>
          <p:cNvSpPr>
            <a:spLocks noChangeArrowheads="1"/>
          </p:cNvSpPr>
          <p:nvPr/>
        </p:nvSpPr>
        <p:spPr bwMode="auto">
          <a:xfrm>
            <a:off x="540759" y="1867494"/>
            <a:ext cx="10137073" cy="425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【药品名称】</a:t>
            </a:r>
            <a:r>
              <a:rPr kumimoji="0" lang="zh-CN"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通用名：</a:t>
            </a:r>
            <a:r>
              <a:rPr kumimoji="0" lang="zh-CN" altLang="zh-CN" sz="14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盐酸利多卡因眼用凝胶</a:t>
            </a:r>
            <a:endParaRPr kumimoji="0" lang="zh-CN" altLang="zh-CN" sz="1400" b="0" i="0" u="none" strike="noStrike" cap="none" normalizeH="0" baseline="0" dirty="0">
              <a:ln>
                <a:noFill/>
              </a:ln>
              <a:solidFill>
                <a:srgbClr val="FF0000"/>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lang="zh-CN" altLang="zh-CN" sz="1400" b="1" dirty="0">
                <a:latin typeface="微软雅黑" panose="020B0503020204020204" pitchFamily="34" charset="-122"/>
                <a:ea typeface="微软雅黑" panose="020B0503020204020204" pitchFamily="34" charset="-122"/>
                <a:cs typeface="Times New Roman" panose="02020603050405020304" pitchFamily="18" charset="0"/>
              </a:rPr>
              <a:t>【性状】</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本品为无色或几乎无色的透明凝胶</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150000"/>
              </a:lnSpc>
            </a:pPr>
            <a:r>
              <a:rPr lang="zh-CN" altLang="zh-CN" sz="1400" b="1" dirty="0">
                <a:latin typeface="微软雅黑" panose="020B0503020204020204" pitchFamily="34" charset="-122"/>
                <a:ea typeface="微软雅黑" panose="020B0503020204020204" pitchFamily="34" charset="-122"/>
                <a:cs typeface="Times New Roman" panose="02020603050405020304" pitchFamily="18" charset="0"/>
              </a:rPr>
              <a:t>【适应症】</a:t>
            </a: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本品是一种局部麻醉药，适用于眼科操作中眼表面麻醉。</a:t>
            </a:r>
            <a:r>
              <a:rPr lang="zh-CN" altLang="en-US" sz="1400" b="1" i="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（眼科操作包括眼部手术、眼部检查、眼部注射等操作）</a:t>
            </a:r>
            <a:endParaRPr lang="en-US" altLang="zh-CN" sz="1400" b="1" i="1" dirty="0">
              <a:solidFill>
                <a:srgbClr val="FF0000"/>
              </a:solidFill>
              <a:latin typeface="微软雅黑" panose="020B0503020204020204" pitchFamily="34" charset="-122"/>
              <a:ea typeface="微软雅黑" panose="020B0503020204020204" pitchFamily="34" charset="-122"/>
            </a:endParaRPr>
          </a:p>
          <a:p>
            <a:pPr lvl="0" indent="0">
              <a:lnSpc>
                <a:spcPct val="150000"/>
              </a:lnSpc>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规格</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】5ml﹕0.175g</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（按</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C14H22N2O·HCl</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计）</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lvl="0" indent="0">
              <a:lnSpc>
                <a:spcPct val="150000"/>
              </a:lnSpc>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用法用量</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外用。滴眼，推荐剂量是</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滴，滴于眼表计划操作部位。本品可重复使用以维持麻醉效果。</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indent="0">
              <a:lnSpc>
                <a:spcPct val="150000"/>
              </a:lnSpc>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注意事项</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本品不能用于注射。 角膜混浊</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长时间使用眼局部麻醉药可以导致永久性角膜混浊和溃疡</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并伴有视力丧失。</a:t>
            </a:r>
            <a:endParaRPr lang="en-US" altLang="zh-CN" sz="1400" dirty="0">
              <a:latin typeface="微软雅黑" panose="020B0503020204020204" pitchFamily="34" charset="-122"/>
              <a:ea typeface="微软雅黑" panose="020B0503020204020204" pitchFamily="34" charset="-122"/>
              <a:cs typeface="Times New Roman" panose="02020603050405020304" pitchFamily="18" charset="0"/>
            </a:endParaRPr>
          </a:p>
          <a:p>
            <a:pPr indent="0">
              <a:lnSpc>
                <a:spcPct val="150000"/>
              </a:lnSpc>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生产企业</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四川禾亿制药有限公司</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 </a:t>
            </a:r>
          </a:p>
          <a:p>
            <a:pPr indent="0" algn="just">
              <a:lnSpc>
                <a:spcPct val="150000"/>
              </a:lnSpc>
            </a:pP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b="1" dirty="0">
                <a:latin typeface="微软雅黑" panose="020B0503020204020204" pitchFamily="34" charset="-122"/>
                <a:ea typeface="微软雅黑" panose="020B0503020204020204" pitchFamily="34" charset="-122"/>
                <a:cs typeface="Times New Roman" panose="02020603050405020304" pitchFamily="18" charset="0"/>
              </a:rPr>
              <a:t>国内首家上市时间及批准文号</a:t>
            </a:r>
            <a:r>
              <a:rPr lang="en-US" altLang="zh-CN" sz="1400" b="1" dirty="0">
                <a:latin typeface="微软雅黑" panose="020B0503020204020204" pitchFamily="34" charset="-122"/>
                <a:ea typeface="微软雅黑" panose="020B0503020204020204" pitchFamily="34" charset="-122"/>
                <a:cs typeface="Times New Roman" panose="02020603050405020304" pitchFamily="18" charset="0"/>
              </a:rPr>
              <a:t>】</a:t>
            </a:r>
          </a:p>
          <a:p>
            <a:pPr indent="0" algn="just">
              <a:lnSpc>
                <a:spcPct val="150000"/>
              </a:lnSpc>
            </a:pP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2022</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22</a:t>
            </a:r>
            <a:r>
              <a:rPr lang="zh-CN" altLang="en-US" sz="1400" dirty="0">
                <a:latin typeface="微软雅黑" panose="020B0503020204020204" pitchFamily="34" charset="-122"/>
                <a:ea typeface="微软雅黑" panose="020B0503020204020204" pitchFamily="34" charset="-122"/>
                <a:cs typeface="Times New Roman" panose="02020603050405020304" pitchFamily="18" charset="0"/>
              </a:rPr>
              <a:t>日，国药准字</a:t>
            </a:r>
            <a:r>
              <a:rPr lang="en-US" altLang="zh-CN" sz="1400" dirty="0">
                <a:latin typeface="微软雅黑" panose="020B0503020204020204" pitchFamily="34" charset="-122"/>
                <a:ea typeface="微软雅黑" panose="020B0503020204020204" pitchFamily="34" charset="-122"/>
                <a:cs typeface="Times New Roman" panose="02020603050405020304" pitchFamily="18" charset="0"/>
              </a:rPr>
              <a:t>H20223153</a:t>
            </a:r>
          </a:p>
          <a:p>
            <a:pPr lvl="0" indent="0">
              <a:lnSpc>
                <a:spcPct val="150000"/>
              </a:lnSpc>
            </a:pPr>
            <a:r>
              <a:rPr lang="zh-CN" altLang="zh-CN" sz="1400" b="1" dirty="0">
                <a:latin typeface="微软雅黑" panose="020B0503020204020204" pitchFamily="34" charset="-122"/>
                <a:ea typeface="微软雅黑" panose="020B0503020204020204" pitchFamily="34" charset="-122"/>
                <a:cs typeface="Times New Roman" panose="02020603050405020304" pitchFamily="18" charset="0"/>
              </a:rPr>
              <a:t>【国内同通用名产品】</a:t>
            </a:r>
            <a:endParaRPr lang="zh-CN" altLang="zh-CN" sz="1400" b="1" dirty="0">
              <a:latin typeface="微软雅黑" panose="020B0503020204020204" pitchFamily="34" charset="-122"/>
              <a:ea typeface="微软雅黑" panose="020B0503020204020204" pitchFamily="34" charset="-122"/>
            </a:endParaRPr>
          </a:p>
          <a:p>
            <a:pPr lvl="0" indent="0">
              <a:lnSpc>
                <a:spcPct val="150000"/>
              </a:lnSpc>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盐酸利多卡因眼用凝胶目前国内尚无其他企业获批上市。</a:t>
            </a:r>
            <a:endParaRPr lang="zh-CN" altLang="zh-CN" sz="1400" dirty="0">
              <a:latin typeface="微软雅黑" panose="020B0503020204020204" pitchFamily="34" charset="-122"/>
              <a:ea typeface="微软雅黑" panose="020B0503020204020204" pitchFamily="34" charset="-122"/>
            </a:endParaRPr>
          </a:p>
          <a:p>
            <a:pPr lvl="0" indent="0">
              <a:lnSpc>
                <a:spcPct val="150000"/>
              </a:lnSpc>
            </a:pPr>
            <a:r>
              <a:rPr lang="zh-CN" altLang="zh-CN" sz="1400" dirty="0">
                <a:latin typeface="微软雅黑" panose="020B0503020204020204" pitchFamily="34" charset="-122"/>
                <a:ea typeface="微软雅黑" panose="020B0503020204020204" pitchFamily="34" charset="-122"/>
                <a:cs typeface="Times New Roman" panose="02020603050405020304" pitchFamily="18" charset="0"/>
              </a:rPr>
              <a:t>国内已上市活性成分为盐酸利多卡因的其他制剂类型包括：盐酸利多卡因注射液、盐酸利多卡因胶浆、盐酸利多卡因凝胶。</a:t>
            </a:r>
            <a:endParaRPr lang="zh-CN" altLang="zh-CN" sz="1400" dirty="0">
              <a:latin typeface="微软雅黑" panose="020B0503020204020204" pitchFamily="34" charset="-122"/>
              <a:ea typeface="微软雅黑" panose="020B0503020204020204" pitchFamily="34" charset="-122"/>
            </a:endParaRPr>
          </a:p>
          <a:p>
            <a:pPr lvl="0" indent="0">
              <a:lnSpc>
                <a:spcPct val="150000"/>
              </a:lnSpc>
            </a:pPr>
            <a:r>
              <a:rPr lang="zh-CN" altLang="en-US" sz="14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rPr>
              <a:t>更多信息详见说明书</a:t>
            </a:r>
            <a:endParaRPr lang="en-US" altLang="zh-CN" sz="1400" dirty="0">
              <a:solidFill>
                <a:schemeClr val="bg1">
                  <a:lumMod val="6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文本框 8"/>
          <p:cNvSpPr txBox="1"/>
          <p:nvPr/>
        </p:nvSpPr>
        <p:spPr>
          <a:xfrm>
            <a:off x="544287" y="1351547"/>
            <a:ext cx="6316393" cy="369332"/>
          </a:xfrm>
          <a:prstGeom prst="rect">
            <a:avLst/>
          </a:prstGeom>
          <a:noFill/>
        </p:spPr>
        <p:txBody>
          <a:bodyPr wrap="square" rtlCol="0">
            <a:spAutoFit/>
          </a:bodyPr>
          <a:lstStyle/>
          <a:p>
            <a:r>
              <a:rPr lang="zh-CN" altLang="en-US" dirty="0"/>
              <a:t>药品信息、上市情况</a:t>
            </a:r>
            <a:r>
              <a:rPr lang="zh-CN" altLang="en-US" dirty="0">
                <a:solidFill>
                  <a:schemeClr val="bg1">
                    <a:lumMod val="65000"/>
                  </a:schemeClr>
                </a:solidFill>
              </a:rPr>
              <a:t>、疾病信息、市场信息及同治疗领域药</a:t>
            </a:r>
          </a:p>
        </p:txBody>
      </p:sp>
    </p:spTree>
    <p:extLst>
      <p:ext uri="{BB962C8B-B14F-4D97-AF65-F5344CB8AC3E}">
        <p14:creationId xmlns:p14="http://schemas.microsoft.com/office/powerpoint/2010/main" val="331992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0759" y="691990"/>
            <a:ext cx="1826141" cy="584775"/>
          </a:xfrm>
          <a:prstGeom prst="rect">
            <a:avLst/>
          </a:prstGeom>
          <a:noFill/>
        </p:spPr>
        <p:txBody>
          <a:bodyPr wrap="none" rtlCol="0">
            <a:spAutoFit/>
          </a:bodyPr>
          <a:lstStyle/>
          <a:p>
            <a:r>
              <a:rPr lang="zh-CN" altLang="en-US" sz="3200" b="1" dirty="0"/>
              <a:t>基本信息</a:t>
            </a:r>
          </a:p>
        </p:txBody>
      </p:sp>
      <p:sp>
        <p:nvSpPr>
          <p:cNvPr id="3" name="文本框 2"/>
          <p:cNvSpPr txBox="1"/>
          <p:nvPr/>
        </p:nvSpPr>
        <p:spPr>
          <a:xfrm>
            <a:off x="540759" y="1466321"/>
            <a:ext cx="7003142" cy="369332"/>
          </a:xfrm>
          <a:prstGeom prst="rect">
            <a:avLst/>
          </a:prstGeom>
          <a:noFill/>
        </p:spPr>
        <p:txBody>
          <a:bodyPr wrap="square" rtlCol="0">
            <a:spAutoFit/>
          </a:bodyPr>
          <a:lstStyle/>
          <a:p>
            <a:r>
              <a:rPr lang="zh-CN" altLang="en-US" dirty="0">
                <a:solidFill>
                  <a:schemeClr val="bg1">
                    <a:lumMod val="65000"/>
                  </a:schemeClr>
                </a:solidFill>
              </a:rPr>
              <a:t>药品信息、上市情况、</a:t>
            </a:r>
            <a:r>
              <a:rPr lang="zh-CN" altLang="en-US" dirty="0"/>
              <a:t>疾病信息、市场信息及同治疗领域药品</a:t>
            </a:r>
          </a:p>
        </p:txBody>
      </p:sp>
      <p:sp>
        <p:nvSpPr>
          <p:cNvPr id="53" name="矩形 52"/>
          <p:cNvSpPr/>
          <p:nvPr/>
        </p:nvSpPr>
        <p:spPr>
          <a:xfrm>
            <a:off x="540759" y="5309632"/>
            <a:ext cx="6417634" cy="461665"/>
          </a:xfrm>
          <a:prstGeom prst="rect">
            <a:avLst/>
          </a:prstGeom>
        </p:spPr>
        <p:txBody>
          <a:bodyPr wrap="square">
            <a:spAutoFit/>
          </a:bodyPr>
          <a:lstStyle/>
          <a:p>
            <a:pPr marL="171450" indent="-171450">
              <a:lnSpc>
                <a:spcPct val="150000"/>
              </a:lnSpc>
              <a:buFont typeface="Wingdings" panose="05000000000000000000" pitchFamily="2" charset="2"/>
              <a:buChar char="Ø"/>
            </a:pPr>
            <a:r>
              <a:rPr lang="en-US" altLang="zh-CN"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2022</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a:t>
            </a:r>
            <a:r>
              <a:rPr lang="zh-CN" altLang="en-US" sz="16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我国</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白内障</a:t>
            </a:r>
            <a:r>
              <a:rPr lang="zh-CN" altLang="en-US" sz="16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手术</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量</a:t>
            </a:r>
            <a:r>
              <a:rPr lang="zh-CN" altLang="en-US" sz="16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约</a:t>
            </a:r>
            <a:r>
              <a:rPr lang="en-US" altLang="zh-CN" sz="16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468</a:t>
            </a:r>
            <a:r>
              <a:rPr lang="zh-CN" altLang="en-US" sz="16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万台，青光眼手术约</a:t>
            </a:r>
            <a:r>
              <a:rPr lang="en-US" altLang="zh-CN" sz="16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45</a:t>
            </a:r>
            <a:r>
              <a:rPr lang="zh-CN" altLang="en-US" sz="1600" b="1"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万台。</a:t>
            </a:r>
            <a:endParaRPr lang="zh-CN" altLang="en-US" sz="12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55" name="表格 54"/>
          <p:cNvGraphicFramePr>
            <a:graphicFrameLocks noGrp="1"/>
          </p:cNvGraphicFramePr>
          <p:nvPr>
            <p:extLst>
              <p:ext uri="{D42A27DB-BD31-4B8C-83A1-F6EECF244321}">
                <p14:modId xmlns:p14="http://schemas.microsoft.com/office/powerpoint/2010/main" val="4070494396"/>
              </p:ext>
            </p:extLst>
          </p:nvPr>
        </p:nvGraphicFramePr>
        <p:xfrm>
          <a:off x="7547429" y="698230"/>
          <a:ext cx="4256088" cy="5634050"/>
        </p:xfrm>
        <a:graphic>
          <a:graphicData uri="http://schemas.openxmlformats.org/drawingml/2006/table">
            <a:tbl>
              <a:tblPr firstRow="1" bandRow="1">
                <a:tableStyleId>{93296810-A885-4BE3-A3E7-6D5BEEA58F35}</a:tableStyleId>
              </a:tblPr>
              <a:tblGrid>
                <a:gridCol w="927501">
                  <a:extLst>
                    <a:ext uri="{9D8B030D-6E8A-4147-A177-3AD203B41FA5}">
                      <a16:colId xmlns:a16="http://schemas.microsoft.com/office/drawing/2014/main" val="409526658"/>
                    </a:ext>
                  </a:extLst>
                </a:gridCol>
                <a:gridCol w="1771356">
                  <a:extLst>
                    <a:ext uri="{9D8B030D-6E8A-4147-A177-3AD203B41FA5}">
                      <a16:colId xmlns:a16="http://schemas.microsoft.com/office/drawing/2014/main" val="3080867714"/>
                    </a:ext>
                  </a:extLst>
                </a:gridCol>
                <a:gridCol w="1557231">
                  <a:extLst>
                    <a:ext uri="{9D8B030D-6E8A-4147-A177-3AD203B41FA5}">
                      <a16:colId xmlns:a16="http://schemas.microsoft.com/office/drawing/2014/main" val="744820197"/>
                    </a:ext>
                  </a:extLst>
                </a:gridCol>
              </a:tblGrid>
              <a:tr h="454825">
                <a:tc>
                  <a:txBody>
                    <a:bodyPr/>
                    <a:lstStyle/>
                    <a:p>
                      <a:pPr algn="ctr"/>
                      <a:r>
                        <a:rPr lang="zh-CN" altLang="en-US" sz="1400" dirty="0"/>
                        <a:t>对比</a:t>
                      </a:r>
                    </a:p>
                  </a:txBody>
                  <a:tcPr/>
                </a:tc>
                <a:tc>
                  <a:txBody>
                    <a:bodyPr/>
                    <a:lstStyle/>
                    <a:p>
                      <a:pPr algn="ctr"/>
                      <a:r>
                        <a:rPr lang="zh-CN" altLang="en-US" sz="1400" dirty="0"/>
                        <a:t>盐酸奥布卡因滴眼液</a:t>
                      </a:r>
                    </a:p>
                  </a:txBody>
                  <a:tcPr/>
                </a:tc>
                <a:tc>
                  <a:txBody>
                    <a:bodyPr/>
                    <a:lstStyle/>
                    <a:p>
                      <a:pPr algn="ctr"/>
                      <a:r>
                        <a:rPr lang="zh-CN" altLang="en-US" sz="1400" dirty="0" smtClean="0"/>
                        <a:t>盐酸利多卡因眼用凝胶</a:t>
                      </a:r>
                      <a:endParaRPr lang="zh-CN" altLang="en-US" sz="1400" dirty="0"/>
                    </a:p>
                  </a:txBody>
                  <a:tcPr/>
                </a:tc>
                <a:extLst>
                  <a:ext uri="{0D108BD9-81ED-4DB2-BD59-A6C34878D82A}">
                    <a16:rowId xmlns:a16="http://schemas.microsoft.com/office/drawing/2014/main" val="1533838811"/>
                  </a:ext>
                </a:extLst>
              </a:tr>
              <a:tr h="454825">
                <a:tc>
                  <a:txBody>
                    <a:bodyPr/>
                    <a:lstStyle/>
                    <a:p>
                      <a:pPr algn="ctr"/>
                      <a:r>
                        <a:rPr lang="zh-CN" altLang="en-US" sz="1400" dirty="0"/>
                        <a:t>化学分类</a:t>
                      </a:r>
                    </a:p>
                  </a:txBody>
                  <a:tcPr/>
                </a:tc>
                <a:tc>
                  <a:txBody>
                    <a:bodyPr/>
                    <a:lstStyle/>
                    <a:p>
                      <a:pPr algn="ctr"/>
                      <a:r>
                        <a:rPr lang="zh-CN" altLang="en-US" sz="1400" dirty="0"/>
                        <a:t>酯类</a:t>
                      </a:r>
                    </a:p>
                  </a:txBody>
                  <a:tcPr/>
                </a:tc>
                <a:tc>
                  <a:txBody>
                    <a:bodyPr/>
                    <a:lstStyle/>
                    <a:p>
                      <a:pPr algn="ctr"/>
                      <a:r>
                        <a:rPr lang="zh-CN" altLang="en-US" sz="1400" dirty="0" smtClean="0"/>
                        <a:t>酰胺类</a:t>
                      </a:r>
                      <a:endParaRPr lang="zh-CN" altLang="en-US" sz="1400" dirty="0"/>
                    </a:p>
                  </a:txBody>
                  <a:tcPr/>
                </a:tc>
                <a:extLst>
                  <a:ext uri="{0D108BD9-81ED-4DB2-BD59-A6C34878D82A}">
                    <a16:rowId xmlns:a16="http://schemas.microsoft.com/office/drawing/2014/main" val="335671993"/>
                  </a:ext>
                </a:extLst>
              </a:tr>
              <a:tr h="454825">
                <a:tc>
                  <a:txBody>
                    <a:bodyPr/>
                    <a:lstStyle/>
                    <a:p>
                      <a:pPr algn="ctr"/>
                      <a:r>
                        <a:rPr lang="zh-CN" altLang="en-US" sz="1400" dirty="0"/>
                        <a:t>国内上市时间</a:t>
                      </a:r>
                    </a:p>
                  </a:txBody>
                  <a:tcPr/>
                </a:tc>
                <a:tc>
                  <a:txBody>
                    <a:bodyPr/>
                    <a:lstStyle/>
                    <a:p>
                      <a:pPr algn="ctr"/>
                      <a:r>
                        <a:rPr lang="en-US" altLang="zh-CN" sz="1400" dirty="0"/>
                        <a:t>1989</a:t>
                      </a:r>
                      <a:r>
                        <a:rPr lang="zh-CN" altLang="en-US" sz="1400" dirty="0"/>
                        <a:t>年</a:t>
                      </a:r>
                    </a:p>
                  </a:txBody>
                  <a:tcPr/>
                </a:tc>
                <a:tc>
                  <a:txBody>
                    <a:bodyPr/>
                    <a:lstStyle/>
                    <a:p>
                      <a:pPr algn="ctr"/>
                      <a:r>
                        <a:rPr lang="en-US" altLang="zh-CN" sz="1400" dirty="0" smtClean="0"/>
                        <a:t>2022</a:t>
                      </a:r>
                      <a:r>
                        <a:rPr lang="zh-CN" altLang="en-US" sz="1400" dirty="0" smtClean="0"/>
                        <a:t>年</a:t>
                      </a:r>
                      <a:endParaRPr lang="zh-CN" altLang="en-US" sz="1400" dirty="0"/>
                    </a:p>
                  </a:txBody>
                  <a:tcPr/>
                </a:tc>
                <a:extLst>
                  <a:ext uri="{0D108BD9-81ED-4DB2-BD59-A6C34878D82A}">
                    <a16:rowId xmlns:a16="http://schemas.microsoft.com/office/drawing/2014/main" val="3169910850"/>
                  </a:ext>
                </a:extLst>
              </a:tr>
              <a:tr h="454825">
                <a:tc>
                  <a:txBody>
                    <a:bodyPr/>
                    <a:lstStyle/>
                    <a:p>
                      <a:pPr algn="ctr"/>
                      <a:r>
                        <a:rPr lang="zh-CN" altLang="en-US" sz="1400" dirty="0"/>
                        <a:t>医保属性</a:t>
                      </a:r>
                    </a:p>
                  </a:txBody>
                  <a:tcPr/>
                </a:tc>
                <a:tc>
                  <a:txBody>
                    <a:bodyPr/>
                    <a:lstStyle/>
                    <a:p>
                      <a:pPr algn="ctr"/>
                      <a:r>
                        <a:rPr lang="zh-CN" altLang="en-US" sz="1400" dirty="0"/>
                        <a:t>医保乙类</a:t>
                      </a:r>
                    </a:p>
                  </a:txBody>
                  <a:tcPr/>
                </a:tc>
                <a:tc>
                  <a:txBody>
                    <a:bodyPr/>
                    <a:lstStyle/>
                    <a:p>
                      <a:pPr algn="ctr"/>
                      <a:r>
                        <a:rPr lang="zh-CN" altLang="en-US" sz="1400" dirty="0"/>
                        <a:t>非医保</a:t>
                      </a:r>
                    </a:p>
                  </a:txBody>
                  <a:tcPr/>
                </a:tc>
                <a:extLst>
                  <a:ext uri="{0D108BD9-81ED-4DB2-BD59-A6C34878D82A}">
                    <a16:rowId xmlns:a16="http://schemas.microsoft.com/office/drawing/2014/main" val="3124267438"/>
                  </a:ext>
                </a:extLst>
              </a:tr>
              <a:tr h="454825">
                <a:tc>
                  <a:txBody>
                    <a:bodyPr/>
                    <a:lstStyle/>
                    <a:p>
                      <a:pPr algn="ctr"/>
                      <a:r>
                        <a:rPr lang="zh-CN" altLang="en-US" sz="1400" dirty="0"/>
                        <a:t>麻醉起效时间</a:t>
                      </a:r>
                    </a:p>
                  </a:txBody>
                  <a:tcPr/>
                </a:tc>
                <a:tc>
                  <a:txBody>
                    <a:bodyPr/>
                    <a:lstStyle/>
                    <a:p>
                      <a:pPr algn="ctr"/>
                      <a:r>
                        <a:rPr lang="en-US" altLang="zh-CN" sz="1400" dirty="0"/>
                        <a:t>16S</a:t>
                      </a:r>
                      <a:endParaRPr lang="zh-CN" altLang="en-US" sz="1400" dirty="0"/>
                    </a:p>
                  </a:txBody>
                  <a:tcPr/>
                </a:tc>
                <a:tc>
                  <a:txBody>
                    <a:bodyPr/>
                    <a:lstStyle/>
                    <a:p>
                      <a:pPr algn="ctr"/>
                      <a:r>
                        <a:rPr lang="en-US" altLang="zh-CN" sz="1400" dirty="0" smtClean="0"/>
                        <a:t>40s</a:t>
                      </a:r>
                      <a:endParaRPr lang="zh-CN" altLang="en-US" sz="1400" dirty="0"/>
                    </a:p>
                  </a:txBody>
                  <a:tcPr/>
                </a:tc>
                <a:extLst>
                  <a:ext uri="{0D108BD9-81ED-4DB2-BD59-A6C34878D82A}">
                    <a16:rowId xmlns:a16="http://schemas.microsoft.com/office/drawing/2014/main" val="2244993159"/>
                  </a:ext>
                </a:extLst>
              </a:tr>
              <a:tr h="454825">
                <a:tc>
                  <a:txBody>
                    <a:bodyPr/>
                    <a:lstStyle/>
                    <a:p>
                      <a:pPr algn="ctr"/>
                      <a:r>
                        <a:rPr lang="zh-CN" altLang="en-US" sz="1400" dirty="0"/>
                        <a:t>麻醉持续时间</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约</a:t>
                      </a:r>
                      <a:r>
                        <a:rPr lang="en-US" altLang="zh-CN" sz="1400" dirty="0" smtClean="0"/>
                        <a:t>13min</a:t>
                      </a:r>
                      <a:endParaRPr lang="zh-CN" alt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smtClean="0"/>
                        <a:t>约</a:t>
                      </a:r>
                      <a:r>
                        <a:rPr lang="en-US" altLang="zh-CN" sz="1400" dirty="0" smtClean="0"/>
                        <a:t>15min</a:t>
                      </a:r>
                      <a:endParaRPr lang="zh-CN" altLang="en-US" sz="1400" dirty="0"/>
                    </a:p>
                  </a:txBody>
                  <a:tcPr/>
                </a:tc>
                <a:extLst>
                  <a:ext uri="{0D108BD9-81ED-4DB2-BD59-A6C34878D82A}">
                    <a16:rowId xmlns:a16="http://schemas.microsoft.com/office/drawing/2014/main" val="3696431295"/>
                  </a:ext>
                </a:extLst>
              </a:tr>
              <a:tr h="4548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dirty="0"/>
                        <a:t>应用局限</a:t>
                      </a:r>
                    </a:p>
                  </a:txBody>
                  <a:tcPr anchor="ctr"/>
                </a:tc>
                <a:tc>
                  <a:txBody>
                    <a:bodyPr/>
                    <a:lstStyle/>
                    <a:p>
                      <a:pPr>
                        <a:lnSpc>
                          <a:spcPct val="150000"/>
                        </a:lnSpc>
                      </a:pPr>
                      <a:r>
                        <a:rPr lang="en-US" altLang="zh-CN" sz="1400" b="1" kern="1200" dirty="0">
                          <a:solidFill>
                            <a:srgbClr val="FF0000"/>
                          </a:solidFill>
                          <a:effectLst/>
                        </a:rPr>
                        <a:t>1.</a:t>
                      </a:r>
                      <a:r>
                        <a:rPr lang="zh-CN" altLang="en-US" sz="1400" b="1" kern="1200" dirty="0">
                          <a:solidFill>
                            <a:srgbClr val="FF0000"/>
                          </a:solidFill>
                          <a:effectLst/>
                        </a:rPr>
                        <a:t>滴眼液具有较高的流动性，滴加在患处后易流失，影响麻醉效果；</a:t>
                      </a:r>
                      <a:endParaRPr lang="en-US" altLang="zh-CN" sz="1400" b="1" kern="1200" dirty="0">
                        <a:solidFill>
                          <a:srgbClr val="FF0000"/>
                        </a:solidFill>
                        <a:effectLst/>
                      </a:endParaRPr>
                    </a:p>
                    <a:p>
                      <a:pPr>
                        <a:lnSpc>
                          <a:spcPct val="150000"/>
                        </a:lnSpc>
                      </a:pPr>
                      <a:r>
                        <a:rPr lang="en-US" altLang="zh-CN" sz="1400" b="1" kern="1200" dirty="0">
                          <a:solidFill>
                            <a:srgbClr val="FF0000"/>
                          </a:solidFill>
                          <a:effectLst/>
                        </a:rPr>
                        <a:t>2.</a:t>
                      </a:r>
                      <a:r>
                        <a:rPr lang="zh-CN" altLang="en-US" sz="1400" b="1" kern="1200" dirty="0">
                          <a:solidFill>
                            <a:srgbClr val="FF0000"/>
                          </a:solidFill>
                          <a:effectLst/>
                        </a:rPr>
                        <a:t>代谢产物对氨基苯甲酸具有致敏性，存在过敏风险。</a:t>
                      </a:r>
                      <a:endParaRPr lang="en-US" altLang="zh-CN" sz="1400" b="1" kern="1200" dirty="0">
                        <a:solidFill>
                          <a:srgbClr val="FF0000"/>
                        </a:solidFill>
                        <a:effectLst/>
                      </a:endParaRPr>
                    </a:p>
                    <a:p>
                      <a:pPr>
                        <a:lnSpc>
                          <a:spcPct val="150000"/>
                        </a:lnSpc>
                      </a:pPr>
                      <a:r>
                        <a:rPr lang="en-US" altLang="zh-CN" sz="1400" b="1" kern="1200" dirty="0">
                          <a:solidFill>
                            <a:srgbClr val="FF0000"/>
                          </a:solidFill>
                          <a:effectLst/>
                          <a:latin typeface="+mn-lt"/>
                          <a:ea typeface="+mn-ea"/>
                          <a:cs typeface="+mn-cs"/>
                        </a:rPr>
                        <a:t>3.</a:t>
                      </a:r>
                      <a:r>
                        <a:rPr lang="zh-CN" altLang="en-US" sz="1400" b="1" kern="1200" dirty="0">
                          <a:solidFill>
                            <a:srgbClr val="FF0000"/>
                          </a:solidFill>
                          <a:effectLst/>
                          <a:latin typeface="+mn-lt"/>
                          <a:ea typeface="+mn-ea"/>
                          <a:cs typeface="+mn-cs"/>
                        </a:rPr>
                        <a:t>要求低温保存</a:t>
                      </a:r>
                    </a:p>
                  </a:txBody>
                  <a:tcPr/>
                </a:tc>
                <a:tc>
                  <a:txBody>
                    <a:bodyPr/>
                    <a:lstStyle/>
                    <a:p>
                      <a:pPr algn="ctr"/>
                      <a:endParaRPr lang="zh-CN" altLang="en-US" sz="1200" dirty="0"/>
                    </a:p>
                  </a:txBody>
                  <a:tcPr/>
                </a:tc>
                <a:extLst>
                  <a:ext uri="{0D108BD9-81ED-4DB2-BD59-A6C34878D82A}">
                    <a16:rowId xmlns:a16="http://schemas.microsoft.com/office/drawing/2014/main" val="2296147716"/>
                  </a:ext>
                </a:extLst>
              </a:tr>
            </a:tbl>
          </a:graphicData>
        </a:graphic>
      </p:graphicFrame>
      <p:graphicFrame>
        <p:nvGraphicFramePr>
          <p:cNvPr id="4" name="表格 3">
            <a:extLst>
              <a:ext uri="{FF2B5EF4-FFF2-40B4-BE49-F238E27FC236}">
                <a16:creationId xmlns:a16="http://schemas.microsoft.com/office/drawing/2014/main" id="{1632DD42-4FD1-0AE6-E893-548672DFA827}"/>
              </a:ext>
            </a:extLst>
          </p:cNvPr>
          <p:cNvGraphicFramePr>
            <a:graphicFrameLocks noGrp="1"/>
          </p:cNvGraphicFramePr>
          <p:nvPr>
            <p:extLst>
              <p:ext uri="{D42A27DB-BD31-4B8C-83A1-F6EECF244321}">
                <p14:modId xmlns:p14="http://schemas.microsoft.com/office/powerpoint/2010/main" val="3513039037"/>
              </p:ext>
            </p:extLst>
          </p:nvPr>
        </p:nvGraphicFramePr>
        <p:xfrm>
          <a:off x="540759" y="2136134"/>
          <a:ext cx="6417634" cy="2758243"/>
        </p:xfrm>
        <a:graphic>
          <a:graphicData uri="http://schemas.openxmlformats.org/drawingml/2006/table">
            <a:tbl>
              <a:tblPr>
                <a:tableStyleId>{16D9F66E-5EB9-4882-86FB-DCBF35E3C3E4}</a:tableStyleId>
              </a:tblPr>
              <a:tblGrid>
                <a:gridCol w="1856867">
                  <a:extLst>
                    <a:ext uri="{9D8B030D-6E8A-4147-A177-3AD203B41FA5}">
                      <a16:colId xmlns:a16="http://schemas.microsoft.com/office/drawing/2014/main" val="2074902873"/>
                    </a:ext>
                  </a:extLst>
                </a:gridCol>
                <a:gridCol w="1663261">
                  <a:extLst>
                    <a:ext uri="{9D8B030D-6E8A-4147-A177-3AD203B41FA5}">
                      <a16:colId xmlns:a16="http://schemas.microsoft.com/office/drawing/2014/main" val="2455090523"/>
                    </a:ext>
                  </a:extLst>
                </a:gridCol>
                <a:gridCol w="2897506">
                  <a:extLst>
                    <a:ext uri="{9D8B030D-6E8A-4147-A177-3AD203B41FA5}">
                      <a16:colId xmlns:a16="http://schemas.microsoft.com/office/drawing/2014/main" val="3949382820"/>
                    </a:ext>
                  </a:extLst>
                </a:gridCol>
              </a:tblGrid>
              <a:tr h="348381">
                <a:tc>
                  <a:txBody>
                    <a:bodyPr/>
                    <a:lstStyle/>
                    <a:p>
                      <a:pPr algn="ctr" rtl="0" fontAlgn="ctr"/>
                      <a:r>
                        <a:rPr lang="zh-CN" altLang="en-US" sz="1400" u="none" strike="noStrike" dirty="0">
                          <a:effectLst/>
                        </a:rPr>
                        <a:t>眼科疾病</a:t>
                      </a:r>
                      <a:endParaRPr lang="zh-CN" altLang="en-US" sz="1400" b="1" i="0" u="none" strike="noStrike" dirty="0">
                        <a:solidFill>
                          <a:srgbClr val="FFFFFF"/>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solidFill>
                  </a:tcPr>
                </a:tc>
                <a:tc gridSpan="2">
                  <a:txBody>
                    <a:bodyPr/>
                    <a:lstStyle/>
                    <a:p>
                      <a:pPr algn="ctr" rtl="0" fontAlgn="ctr"/>
                      <a:r>
                        <a:rPr lang="zh-CN" altLang="en-US" sz="1400" u="none" strike="noStrike" dirty="0">
                          <a:effectLst/>
                        </a:rPr>
                        <a:t>治疗方式</a:t>
                      </a:r>
                      <a:endParaRPr lang="zh-CN" altLang="en-US" sz="1400" b="1" i="0" u="none" strike="noStrike" dirty="0">
                        <a:solidFill>
                          <a:srgbClr val="FFFFFF"/>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solidFill>
                  </a:tcPr>
                </a:tc>
                <a:tc hMerge="1">
                  <a:txBody>
                    <a:bodyPr/>
                    <a:lstStyle/>
                    <a:p>
                      <a:endParaRPr lang="zh-CN" altLang="en-US"/>
                    </a:p>
                  </a:txBody>
                  <a:tcPr/>
                </a:tc>
                <a:extLst>
                  <a:ext uri="{0D108BD9-81ED-4DB2-BD59-A6C34878D82A}">
                    <a16:rowId xmlns:a16="http://schemas.microsoft.com/office/drawing/2014/main" val="1430650568"/>
                  </a:ext>
                </a:extLst>
              </a:tr>
              <a:tr h="671877">
                <a:tc>
                  <a:txBody>
                    <a:bodyPr/>
                    <a:lstStyle/>
                    <a:p>
                      <a:pPr algn="l" rtl="0" fontAlgn="ctr"/>
                      <a:r>
                        <a:rPr lang="zh-CN" altLang="en-US" sz="1400" u="none" strike="noStrike" dirty="0">
                          <a:effectLst/>
                        </a:rPr>
                        <a:t>白内障</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20000"/>
                        <a:lumOff val="80000"/>
                      </a:schemeClr>
                    </a:solidFill>
                  </a:tcPr>
                </a:tc>
                <a:tc>
                  <a:txBody>
                    <a:bodyPr/>
                    <a:lstStyle/>
                    <a:p>
                      <a:pPr algn="l" rtl="0" fontAlgn="ctr"/>
                      <a:r>
                        <a:rPr lang="zh-CN" altLang="en-US" sz="1400" u="none" strike="noStrike" dirty="0">
                          <a:effectLst/>
                        </a:rPr>
                        <a:t>手术治疗</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20000"/>
                        <a:lumOff val="80000"/>
                      </a:schemeClr>
                    </a:solidFill>
                  </a:tcPr>
                </a:tc>
                <a:tc>
                  <a:txBody>
                    <a:bodyPr/>
                    <a:lstStyle/>
                    <a:p>
                      <a:pPr algn="l" rtl="0" fontAlgn="ctr"/>
                      <a:r>
                        <a:rPr lang="zh-CN" altLang="en-US" sz="1400" u="none" strike="noStrike" dirty="0">
                          <a:effectLst/>
                        </a:rPr>
                        <a:t>白内障超声乳化、白内障吸出术、晶状体囊膜切开术</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805154338"/>
                  </a:ext>
                </a:extLst>
              </a:tr>
              <a:tr h="671877">
                <a:tc>
                  <a:txBody>
                    <a:bodyPr/>
                    <a:lstStyle/>
                    <a:p>
                      <a:pPr algn="l" rtl="0" fontAlgn="ctr"/>
                      <a:r>
                        <a:rPr lang="zh-CN" altLang="en-US" sz="1400" u="none" strike="noStrike" dirty="0">
                          <a:effectLst/>
                        </a:rPr>
                        <a:t>眼底病</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20000"/>
                        <a:lumOff val="80000"/>
                      </a:schemeClr>
                    </a:solidFill>
                  </a:tcPr>
                </a:tc>
                <a:tc>
                  <a:txBody>
                    <a:bodyPr/>
                    <a:lstStyle/>
                    <a:p>
                      <a:pPr algn="l" rtl="0" fontAlgn="ctr"/>
                      <a:r>
                        <a:rPr lang="zh-CN" altLang="en-US" sz="1400" u="none" strike="noStrike" dirty="0">
                          <a:effectLst/>
                        </a:rPr>
                        <a:t>手术治疗</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20000"/>
                        <a:lumOff val="80000"/>
                      </a:schemeClr>
                    </a:solidFill>
                  </a:tcPr>
                </a:tc>
                <a:tc>
                  <a:txBody>
                    <a:bodyPr/>
                    <a:lstStyle/>
                    <a:p>
                      <a:pPr algn="l" rtl="0" fontAlgn="ctr"/>
                      <a:r>
                        <a:rPr lang="zh-CN" altLang="en-US" sz="1400" u="none" strike="noStrike" dirty="0">
                          <a:effectLst/>
                        </a:rPr>
                        <a:t>激光凝法、冷冻疗法、激光治疗、玻璃体切割术</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116878039"/>
                  </a:ext>
                </a:extLst>
              </a:tr>
              <a:tr h="730169">
                <a:tc>
                  <a:txBody>
                    <a:bodyPr/>
                    <a:lstStyle/>
                    <a:p>
                      <a:pPr algn="l" rtl="0" fontAlgn="ctr"/>
                      <a:r>
                        <a:rPr lang="zh-CN" altLang="en-US" sz="1400" u="none" strike="noStrike" dirty="0">
                          <a:effectLst/>
                        </a:rPr>
                        <a:t>青光眼</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40000"/>
                        <a:lumOff val="60000"/>
                      </a:schemeClr>
                    </a:solidFill>
                  </a:tcPr>
                </a:tc>
                <a:tc>
                  <a:txBody>
                    <a:bodyPr/>
                    <a:lstStyle/>
                    <a:p>
                      <a:pPr algn="l" rtl="0" fontAlgn="ctr"/>
                      <a:r>
                        <a:rPr lang="zh-CN" altLang="en-US" sz="1400" u="none" strike="noStrike" dirty="0">
                          <a:effectLst/>
                        </a:rPr>
                        <a:t>手术治疗</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40000"/>
                        <a:lumOff val="60000"/>
                      </a:schemeClr>
                    </a:solidFill>
                  </a:tcPr>
                </a:tc>
                <a:tc>
                  <a:txBody>
                    <a:bodyPr/>
                    <a:lstStyle/>
                    <a:p>
                      <a:pPr algn="l" rtl="0" fontAlgn="ctr"/>
                      <a:r>
                        <a:rPr lang="zh-CN" altLang="en-US" sz="1400" u="none" strike="noStrike" dirty="0">
                          <a:effectLst/>
                        </a:rPr>
                        <a:t>增加房水引流通道、扩大引流通道、增加葡萄膜巩膜外流</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311970032"/>
                  </a:ext>
                </a:extLst>
              </a:tr>
              <a:tr h="335939">
                <a:tc>
                  <a:txBody>
                    <a:bodyPr/>
                    <a:lstStyle/>
                    <a:p>
                      <a:pPr algn="l" rtl="0" fontAlgn="ctr"/>
                      <a:r>
                        <a:rPr lang="zh-CN" altLang="en-US" sz="1400" u="none" strike="noStrike" dirty="0">
                          <a:effectLst/>
                        </a:rPr>
                        <a:t>干眼病</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40000"/>
                        <a:lumOff val="60000"/>
                      </a:schemeClr>
                    </a:solidFill>
                  </a:tcPr>
                </a:tc>
                <a:tc>
                  <a:txBody>
                    <a:bodyPr/>
                    <a:lstStyle/>
                    <a:p>
                      <a:pPr algn="l" rtl="0" fontAlgn="ctr"/>
                      <a:r>
                        <a:rPr lang="zh-CN" altLang="en-US" sz="1400" u="none" strike="noStrike" dirty="0">
                          <a:effectLst/>
                        </a:rPr>
                        <a:t>手术治疗</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40000"/>
                        <a:lumOff val="60000"/>
                      </a:schemeClr>
                    </a:solidFill>
                  </a:tcPr>
                </a:tc>
                <a:tc>
                  <a:txBody>
                    <a:bodyPr/>
                    <a:lstStyle/>
                    <a:p>
                      <a:pPr algn="l" rtl="0" fontAlgn="ctr"/>
                      <a:r>
                        <a:rPr lang="zh-CN" altLang="en-US" sz="1400" u="none" strike="noStrike" dirty="0">
                          <a:effectLst/>
                        </a:rPr>
                        <a:t>自体颌下腺移植</a:t>
                      </a:r>
                      <a:endParaRPr lang="zh-CN" alt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2268227038"/>
                  </a:ext>
                </a:extLst>
              </a:tr>
            </a:tbl>
          </a:graphicData>
        </a:graphic>
      </p:graphicFrame>
    </p:spTree>
    <p:extLst>
      <p:ext uri="{BB962C8B-B14F-4D97-AF65-F5344CB8AC3E}">
        <p14:creationId xmlns:p14="http://schemas.microsoft.com/office/powerpoint/2010/main" val="384584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0759" y="691990"/>
            <a:ext cx="1415772" cy="584775"/>
          </a:xfrm>
          <a:prstGeom prst="rect">
            <a:avLst/>
          </a:prstGeom>
          <a:noFill/>
        </p:spPr>
        <p:txBody>
          <a:bodyPr wrap="none" rtlCol="0">
            <a:spAutoFit/>
          </a:bodyPr>
          <a:lstStyle/>
          <a:p>
            <a:r>
              <a:rPr lang="zh-CN" altLang="en-US" sz="3200" b="1" dirty="0"/>
              <a:t>安全性</a:t>
            </a:r>
          </a:p>
        </p:txBody>
      </p:sp>
      <p:grpSp>
        <p:nvGrpSpPr>
          <p:cNvPr id="3" name="组合 2"/>
          <p:cNvGrpSpPr/>
          <p:nvPr/>
        </p:nvGrpSpPr>
        <p:grpSpPr>
          <a:xfrm>
            <a:off x="2827871" y="4578624"/>
            <a:ext cx="4132080" cy="1645919"/>
            <a:chOff x="808464" y="2179025"/>
            <a:chExt cx="5695950" cy="3463384"/>
          </a:xfrm>
        </p:grpSpPr>
        <p:grpSp>
          <p:nvGrpSpPr>
            <p:cNvPr id="4" name="组合 3"/>
            <p:cNvGrpSpPr/>
            <p:nvPr/>
          </p:nvGrpSpPr>
          <p:grpSpPr>
            <a:xfrm>
              <a:off x="808464" y="2179025"/>
              <a:ext cx="5695950" cy="3463384"/>
              <a:chOff x="808464" y="2179025"/>
              <a:chExt cx="5695950" cy="3463384"/>
            </a:xfrm>
          </p:grpSpPr>
          <p:pic>
            <p:nvPicPr>
              <p:cNvPr id="6" name="图片 5">
                <a:extLst>
                  <a:ext uri="{FF2B5EF4-FFF2-40B4-BE49-F238E27FC236}">
                    <a16:creationId xmlns:a16="http://schemas.microsoft.com/office/drawing/2014/main" id="{9CA48C16-0FEA-435E-BF5A-3E79238DE8E3}"/>
                  </a:ext>
                </a:extLst>
              </p:cNvPr>
              <p:cNvPicPr>
                <a:picLocks noChangeAspect="1"/>
              </p:cNvPicPr>
              <p:nvPr/>
            </p:nvPicPr>
            <p:blipFill>
              <a:blip r:embed="rId2"/>
              <a:stretch>
                <a:fillRect/>
              </a:stretch>
            </p:blipFill>
            <p:spPr>
              <a:xfrm>
                <a:off x="912967" y="2179025"/>
                <a:ext cx="5082268" cy="1524680"/>
              </a:xfrm>
              <a:prstGeom prst="rect">
                <a:avLst/>
              </a:prstGeom>
            </p:spPr>
          </p:pic>
          <p:pic>
            <p:nvPicPr>
              <p:cNvPr id="7" name="图片 6">
                <a:extLst>
                  <a:ext uri="{FF2B5EF4-FFF2-40B4-BE49-F238E27FC236}">
                    <a16:creationId xmlns:a16="http://schemas.microsoft.com/office/drawing/2014/main" id="{6CFBD64E-FD7C-496F-8B88-E50E16E1B45E}"/>
                  </a:ext>
                </a:extLst>
              </p:cNvPr>
              <p:cNvPicPr>
                <a:picLocks noChangeAspect="1"/>
              </p:cNvPicPr>
              <p:nvPr/>
            </p:nvPicPr>
            <p:blipFill>
              <a:blip r:embed="rId3"/>
              <a:stretch>
                <a:fillRect/>
              </a:stretch>
            </p:blipFill>
            <p:spPr>
              <a:xfrm>
                <a:off x="2447839" y="3327157"/>
                <a:ext cx="3936638" cy="376548"/>
              </a:xfrm>
              <a:prstGeom prst="rect">
                <a:avLst/>
              </a:prstGeom>
            </p:spPr>
          </p:pic>
          <p:pic>
            <p:nvPicPr>
              <p:cNvPr id="8" name="图片 7">
                <a:extLst>
                  <a:ext uri="{FF2B5EF4-FFF2-40B4-BE49-F238E27FC236}">
                    <a16:creationId xmlns:a16="http://schemas.microsoft.com/office/drawing/2014/main" id="{9568218B-D587-40F6-8D03-0795A1695A53}"/>
                  </a:ext>
                </a:extLst>
              </p:cNvPr>
              <p:cNvPicPr>
                <a:picLocks noChangeAspect="1"/>
              </p:cNvPicPr>
              <p:nvPr/>
            </p:nvPicPr>
            <p:blipFill>
              <a:blip r:embed="rId4"/>
              <a:stretch>
                <a:fillRect/>
              </a:stretch>
            </p:blipFill>
            <p:spPr>
              <a:xfrm>
                <a:off x="808464" y="3869038"/>
                <a:ext cx="5695950" cy="1257300"/>
              </a:xfrm>
              <a:prstGeom prst="rect">
                <a:avLst/>
              </a:prstGeom>
            </p:spPr>
          </p:pic>
          <p:pic>
            <p:nvPicPr>
              <p:cNvPr id="9" name="图片 8">
                <a:extLst>
                  <a:ext uri="{FF2B5EF4-FFF2-40B4-BE49-F238E27FC236}">
                    <a16:creationId xmlns:a16="http://schemas.microsoft.com/office/drawing/2014/main" id="{BB6BE489-246A-4461-B71F-AB7C97F6A3BE}"/>
                  </a:ext>
                </a:extLst>
              </p:cNvPr>
              <p:cNvPicPr>
                <a:picLocks noChangeAspect="1"/>
              </p:cNvPicPr>
              <p:nvPr/>
            </p:nvPicPr>
            <p:blipFill>
              <a:blip r:embed="rId5"/>
              <a:stretch>
                <a:fillRect/>
              </a:stretch>
            </p:blipFill>
            <p:spPr>
              <a:xfrm>
                <a:off x="808464" y="5291671"/>
                <a:ext cx="4263661" cy="350738"/>
              </a:xfrm>
              <a:prstGeom prst="rect">
                <a:avLst/>
              </a:prstGeom>
            </p:spPr>
          </p:pic>
        </p:grpSp>
        <p:sp>
          <p:nvSpPr>
            <p:cNvPr id="5" name="矩形 4">
              <a:extLst>
                <a:ext uri="{FF2B5EF4-FFF2-40B4-BE49-F238E27FC236}">
                  <a16:creationId xmlns:a16="http://schemas.microsoft.com/office/drawing/2014/main" id="{61B028AC-FAB4-44B9-AA70-E0704B33270C}"/>
                </a:ext>
              </a:extLst>
            </p:cNvPr>
            <p:cNvSpPr/>
            <p:nvPr/>
          </p:nvSpPr>
          <p:spPr>
            <a:xfrm>
              <a:off x="808464" y="5256502"/>
              <a:ext cx="4086265" cy="3770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矩形 9">
            <a:extLst>
              <a:ext uri="{FF2B5EF4-FFF2-40B4-BE49-F238E27FC236}">
                <a16:creationId xmlns:a16="http://schemas.microsoft.com/office/drawing/2014/main" id="{DB35D007-A6F8-4727-92AF-910BF3085C0F}"/>
              </a:ext>
            </a:extLst>
          </p:cNvPr>
          <p:cNvSpPr/>
          <p:nvPr/>
        </p:nvSpPr>
        <p:spPr>
          <a:xfrm>
            <a:off x="7285248" y="4460638"/>
            <a:ext cx="4454330" cy="1895071"/>
          </a:xfrm>
          <a:prstGeom prst="rect">
            <a:avLst/>
          </a:prstGeom>
        </p:spPr>
        <p:txBody>
          <a:bodyPr wrap="square">
            <a:spAutoFit/>
          </a:bodyPr>
          <a:lstStyle/>
          <a:p>
            <a:pPr marL="285750" indent="-285750">
              <a:lnSpc>
                <a:spcPct val="150000"/>
              </a:lnSpc>
              <a:buFont typeface="Wingdings" panose="05000000000000000000" pitchFamily="2" charset="2"/>
              <a:buChar char="p"/>
            </a:pPr>
            <a:r>
              <a:rPr lang="en-US" altLang="zh-CN" sz="1600" b="1" dirty="0">
                <a:cs typeface="+mn-ea"/>
                <a:sym typeface="+mn-lt"/>
              </a:rPr>
              <a:t>CDER</a:t>
            </a:r>
            <a:r>
              <a:rPr lang="zh-CN" altLang="en-US" sz="1600" b="1" dirty="0">
                <a:cs typeface="+mn-ea"/>
                <a:sym typeface="+mn-lt"/>
              </a:rPr>
              <a:t>美国药物评价与研究中心：</a:t>
            </a:r>
            <a:r>
              <a:rPr lang="zh-CN" altLang="en-US" sz="1600" dirty="0">
                <a:cs typeface="+mn-ea"/>
                <a:sym typeface="+mn-lt"/>
              </a:rPr>
              <a:t>就</a:t>
            </a:r>
            <a:r>
              <a:rPr lang="en-US" altLang="zh-CN" sz="1600" dirty="0" err="1">
                <a:cs typeface="+mn-ea"/>
                <a:sym typeface="+mn-lt"/>
              </a:rPr>
              <a:t>Akten</a:t>
            </a:r>
            <a:r>
              <a:rPr lang="zh-CN" altLang="en-US" sz="1600" dirty="0">
                <a:cs typeface="+mn-ea"/>
                <a:sym typeface="+mn-lt"/>
              </a:rPr>
              <a:t>药物上市后的不良事件回顾，包括所有年龄阶段使用后发生的严重不良事件，报告结果为</a:t>
            </a:r>
            <a:r>
              <a:rPr lang="zh-CN" altLang="en-US" sz="1600" b="1" dirty="0">
                <a:solidFill>
                  <a:srgbClr val="FF0000"/>
                </a:solidFill>
                <a:cs typeface="+mn-ea"/>
                <a:sym typeface="+mn-lt"/>
              </a:rPr>
              <a:t>在所有年龄阶段，</a:t>
            </a:r>
            <a:r>
              <a:rPr lang="en-US" altLang="zh-CN" sz="1600" b="1" dirty="0">
                <a:solidFill>
                  <a:srgbClr val="FF0000"/>
                </a:solidFill>
                <a:cs typeface="+mn-ea"/>
                <a:sym typeface="+mn-lt"/>
              </a:rPr>
              <a:t> Akten </a:t>
            </a:r>
            <a:r>
              <a:rPr lang="en-US" altLang="zh-CN" sz="1600" b="1" baseline="30000" dirty="0">
                <a:solidFill>
                  <a:srgbClr val="FF0000"/>
                </a:solidFill>
                <a:cs typeface="+mn-ea"/>
                <a:sym typeface="+mn-lt"/>
              </a:rPr>
              <a:t>®</a:t>
            </a:r>
            <a:r>
              <a:rPr lang="zh-CN" altLang="en-US" sz="1600" b="1" dirty="0">
                <a:solidFill>
                  <a:srgbClr val="FF0000"/>
                </a:solidFill>
                <a:cs typeface="+mn-ea"/>
                <a:sym typeface="+mn-lt"/>
              </a:rPr>
              <a:t>均无不良反应事件发生</a:t>
            </a:r>
            <a:r>
              <a:rPr lang="zh-CN" altLang="en-US" sz="1600" dirty="0">
                <a:cs typeface="+mn-ea"/>
                <a:sym typeface="+mn-lt"/>
              </a:rPr>
              <a:t>。</a:t>
            </a:r>
            <a:endParaRPr lang="en-US" altLang="zh-CN" sz="1600" dirty="0">
              <a:cs typeface="+mn-ea"/>
              <a:sym typeface="+mn-lt"/>
            </a:endParaRPr>
          </a:p>
        </p:txBody>
      </p:sp>
      <p:grpSp>
        <p:nvGrpSpPr>
          <p:cNvPr id="32" name="组合 31"/>
          <p:cNvGrpSpPr/>
          <p:nvPr/>
        </p:nvGrpSpPr>
        <p:grpSpPr>
          <a:xfrm>
            <a:off x="250991" y="2011975"/>
            <a:ext cx="1995308" cy="3091573"/>
            <a:chOff x="9118170" y="1414950"/>
            <a:chExt cx="1995308" cy="3091573"/>
          </a:xfrm>
        </p:grpSpPr>
        <p:sp>
          <p:nvSpPr>
            <p:cNvPr id="33" name="圆角矩形 32"/>
            <p:cNvSpPr/>
            <p:nvPr/>
          </p:nvSpPr>
          <p:spPr>
            <a:xfrm>
              <a:off x="9118170" y="1414950"/>
              <a:ext cx="1995308" cy="1391208"/>
            </a:xfrm>
            <a:prstGeom prst="roundRect">
              <a:avLst>
                <a:gd name="adj" fmla="val 10000"/>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34" name="圆角矩形 33"/>
            <p:cNvSpPr/>
            <p:nvPr/>
          </p:nvSpPr>
          <p:spPr>
            <a:xfrm>
              <a:off x="9236974" y="1600444"/>
              <a:ext cx="1765467" cy="1020219"/>
            </a:xfrm>
            <a:prstGeom prst="roundRect">
              <a:avLst>
                <a:gd name="adj" fmla="val 10000"/>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35" name="任意多边形 34"/>
            <p:cNvSpPr/>
            <p:nvPr/>
          </p:nvSpPr>
          <p:spPr>
            <a:xfrm rot="21600000">
              <a:off x="9236974" y="2806158"/>
              <a:ext cx="1765468" cy="1700365"/>
            </a:xfrm>
            <a:custGeom>
              <a:avLst/>
              <a:gdLst>
                <a:gd name="connsiteX0" fmla="*/ 178538 w 1765467"/>
                <a:gd name="connsiteY0" fmla="*/ 0 h 1700365"/>
                <a:gd name="connsiteX1" fmla="*/ 1586929 w 1765467"/>
                <a:gd name="connsiteY1" fmla="*/ 0 h 1700365"/>
                <a:gd name="connsiteX2" fmla="*/ 1765467 w 1765467"/>
                <a:gd name="connsiteY2" fmla="*/ 178538 h 1700365"/>
                <a:gd name="connsiteX3" fmla="*/ 1765467 w 1765467"/>
                <a:gd name="connsiteY3" fmla="*/ 1700365 h 1700365"/>
                <a:gd name="connsiteX4" fmla="*/ 1765467 w 1765467"/>
                <a:gd name="connsiteY4" fmla="*/ 1700365 h 1700365"/>
                <a:gd name="connsiteX5" fmla="*/ 0 w 1765467"/>
                <a:gd name="connsiteY5" fmla="*/ 1700365 h 1700365"/>
                <a:gd name="connsiteX6" fmla="*/ 0 w 1765467"/>
                <a:gd name="connsiteY6" fmla="*/ 1700365 h 1700365"/>
                <a:gd name="connsiteX7" fmla="*/ 0 w 1765467"/>
                <a:gd name="connsiteY7" fmla="*/ 178538 h 1700365"/>
                <a:gd name="connsiteX8" fmla="*/ 178538 w 1765467"/>
                <a:gd name="connsiteY8" fmla="*/ 0 h 170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467" h="1700365">
                  <a:moveTo>
                    <a:pt x="1586929" y="1700365"/>
                  </a:moveTo>
                  <a:lnTo>
                    <a:pt x="178538" y="1700365"/>
                  </a:lnTo>
                  <a:cubicBezTo>
                    <a:pt x="79934" y="1700365"/>
                    <a:pt x="0" y="1620431"/>
                    <a:pt x="0" y="1521827"/>
                  </a:cubicBezTo>
                  <a:lnTo>
                    <a:pt x="0" y="0"/>
                  </a:lnTo>
                  <a:lnTo>
                    <a:pt x="0" y="0"/>
                  </a:lnTo>
                  <a:lnTo>
                    <a:pt x="1765467" y="0"/>
                  </a:lnTo>
                  <a:lnTo>
                    <a:pt x="1765467" y="0"/>
                  </a:lnTo>
                  <a:lnTo>
                    <a:pt x="1765467" y="1521827"/>
                  </a:lnTo>
                  <a:cubicBezTo>
                    <a:pt x="1765467" y="1620431"/>
                    <a:pt x="1685533" y="1700365"/>
                    <a:pt x="1586929" y="1700365"/>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22548" tIns="270256" rIns="322549" bIns="322548" numCol="1" spcCol="1270" anchor="t" anchorCtr="0">
              <a:noAutofit/>
            </a:bodyPr>
            <a:lstStyle/>
            <a:p>
              <a:pPr lvl="0" algn="ctr" defTabSz="1689100">
                <a:lnSpc>
                  <a:spcPct val="90000"/>
                </a:lnSpc>
                <a:spcBef>
                  <a:spcPct val="0"/>
                </a:spcBef>
                <a:spcAft>
                  <a:spcPct val="35000"/>
                </a:spcAft>
              </a:pPr>
              <a:endParaRPr lang="zh-CN" altLang="en-US" sz="3800" kern="1200"/>
            </a:p>
          </p:txBody>
        </p:sp>
      </p:grpSp>
      <p:sp>
        <p:nvSpPr>
          <p:cNvPr id="38" name="文本框 37"/>
          <p:cNvSpPr txBox="1"/>
          <p:nvPr/>
        </p:nvSpPr>
        <p:spPr>
          <a:xfrm>
            <a:off x="431966" y="2487484"/>
            <a:ext cx="1633358" cy="369332"/>
          </a:xfrm>
          <a:prstGeom prst="rect">
            <a:avLst/>
          </a:prstGeom>
          <a:noFill/>
        </p:spPr>
        <p:txBody>
          <a:bodyPr wrap="square" rtlCol="0">
            <a:spAutoFit/>
          </a:bodyPr>
          <a:lstStyle/>
          <a:p>
            <a:r>
              <a:rPr lang="zh-CN" altLang="en-US" b="1" dirty="0"/>
              <a:t>酰胺类局麻药</a:t>
            </a:r>
          </a:p>
        </p:txBody>
      </p:sp>
      <p:sp>
        <p:nvSpPr>
          <p:cNvPr id="39" name="文本框 38"/>
          <p:cNvSpPr txBox="1"/>
          <p:nvPr/>
        </p:nvSpPr>
        <p:spPr>
          <a:xfrm>
            <a:off x="492773" y="3836853"/>
            <a:ext cx="1567303" cy="954107"/>
          </a:xfrm>
          <a:prstGeom prst="rect">
            <a:avLst/>
          </a:prstGeom>
          <a:noFill/>
        </p:spPr>
        <p:txBody>
          <a:bodyPr wrap="square" rtlCol="0">
            <a:spAutoFit/>
          </a:bodyPr>
          <a:lstStyle/>
          <a:p>
            <a:r>
              <a:rPr lang="zh-CN" altLang="en-US" sz="1400" dirty="0"/>
              <a:t>代谢产物：</a:t>
            </a:r>
            <a:r>
              <a:rPr lang="zh-CN" altLang="en-US" sz="1400" dirty="0">
                <a:solidFill>
                  <a:srgbClr val="222222"/>
                </a:solidFill>
                <a:latin typeface="-apple-system"/>
              </a:rPr>
              <a:t>单乙基甘氨酰二苯</a:t>
            </a:r>
            <a:r>
              <a:rPr lang="en-US" altLang="zh-CN" sz="1400" dirty="0">
                <a:solidFill>
                  <a:srgbClr val="222222"/>
                </a:solidFill>
                <a:latin typeface="-apple-system"/>
              </a:rPr>
              <a:t>MEGX</a:t>
            </a:r>
            <a:r>
              <a:rPr lang="zh-CN" altLang="en-US" sz="1400" dirty="0">
                <a:solidFill>
                  <a:srgbClr val="222222"/>
                </a:solidFill>
                <a:latin typeface="-apple-system"/>
              </a:rPr>
              <a:t>，无致敏性</a:t>
            </a:r>
            <a:endParaRPr lang="zh-CN" altLang="en-US" sz="1400" dirty="0"/>
          </a:p>
          <a:p>
            <a:endParaRPr lang="zh-CN" altLang="en-US" sz="1400" dirty="0"/>
          </a:p>
        </p:txBody>
      </p:sp>
      <p:sp>
        <p:nvSpPr>
          <p:cNvPr id="40" name="矩形 39">
            <a:extLst>
              <a:ext uri="{FF2B5EF4-FFF2-40B4-BE49-F238E27FC236}">
                <a16:creationId xmlns:a16="http://schemas.microsoft.com/office/drawing/2014/main" id="{C512EE2B-A22F-42AE-8027-0D3CD89B4102}"/>
              </a:ext>
            </a:extLst>
          </p:cNvPr>
          <p:cNvSpPr/>
          <p:nvPr/>
        </p:nvSpPr>
        <p:spPr>
          <a:xfrm>
            <a:off x="7767782" y="6517939"/>
            <a:ext cx="4289100" cy="276999"/>
          </a:xfrm>
          <a:prstGeom prst="rect">
            <a:avLst/>
          </a:prstGeom>
        </p:spPr>
        <p:txBody>
          <a:bodyPr wrap="square">
            <a:spAutoFit/>
          </a:bodyPr>
          <a:lstStyle/>
          <a:p>
            <a:r>
              <a:rPr lang="en-US" altLang="zh-CN" sz="1200" dirty="0">
                <a:latin typeface="+mn-ea"/>
              </a:rPr>
              <a:t>Akten, </a:t>
            </a:r>
            <a:r>
              <a:rPr lang="en-US" altLang="zh-CN" sz="1200" dirty="0" err="1">
                <a:latin typeface="+mn-ea"/>
              </a:rPr>
              <a:t>Navstel</a:t>
            </a:r>
            <a:r>
              <a:rPr lang="en-US" altLang="zh-CN" sz="1200" dirty="0">
                <a:latin typeface="+mn-ea"/>
              </a:rPr>
              <a:t> and </a:t>
            </a:r>
            <a:r>
              <a:rPr lang="en-US" altLang="zh-CN" sz="1200" dirty="0" err="1">
                <a:latin typeface="+mn-ea"/>
              </a:rPr>
              <a:t>Triesence</a:t>
            </a:r>
            <a:r>
              <a:rPr lang="en-US" altLang="zh-CN" sz="1200" dirty="0">
                <a:latin typeface="+mn-ea"/>
              </a:rPr>
              <a:t> Safety Review. FDA. 2011,5</a:t>
            </a:r>
            <a:endParaRPr lang="zh-CN" altLang="en-US" sz="1200" dirty="0">
              <a:latin typeface="+mn-ea"/>
            </a:endParaRPr>
          </a:p>
        </p:txBody>
      </p:sp>
      <p:sp>
        <p:nvSpPr>
          <p:cNvPr id="11" name="矩形 10"/>
          <p:cNvSpPr/>
          <p:nvPr/>
        </p:nvSpPr>
        <p:spPr>
          <a:xfrm>
            <a:off x="2827869" y="915615"/>
            <a:ext cx="8911707" cy="1938992"/>
          </a:xfrm>
          <a:prstGeom prst="rect">
            <a:avLst/>
          </a:prstGeom>
        </p:spPr>
        <p:txBody>
          <a:bodyPr wrap="square">
            <a:spAutoFit/>
          </a:bodyPr>
          <a:lstStyle/>
          <a:p>
            <a:pPr>
              <a:lnSpc>
                <a:spcPct val="150000"/>
              </a:lnSpc>
            </a:pPr>
            <a:r>
              <a:rPr lang="zh-CN" altLang="en-US" sz="1600" dirty="0" smtClean="0">
                <a:solidFill>
                  <a:srgbClr val="000000"/>
                </a:solidFill>
                <a:latin typeface="+mn-ea"/>
              </a:rPr>
              <a:t>根据三期临床研究数据，试验组</a:t>
            </a:r>
            <a:r>
              <a:rPr lang="zh-CN" altLang="en-US" sz="1600" dirty="0">
                <a:solidFill>
                  <a:srgbClr val="000000"/>
                </a:solidFill>
                <a:latin typeface="+mn-ea"/>
              </a:rPr>
              <a:t>发生眼部不良反应者</a:t>
            </a:r>
            <a:r>
              <a:rPr lang="en-US" altLang="zh-CN" sz="1600" dirty="0">
                <a:solidFill>
                  <a:srgbClr val="000000"/>
                </a:solidFill>
                <a:latin typeface="+mn-ea"/>
              </a:rPr>
              <a:t>6</a:t>
            </a:r>
            <a:r>
              <a:rPr lang="zh-CN" altLang="en-US" sz="1600" dirty="0">
                <a:solidFill>
                  <a:srgbClr val="000000"/>
                </a:solidFill>
                <a:latin typeface="+mn-ea"/>
              </a:rPr>
              <a:t>眼共</a:t>
            </a:r>
            <a:r>
              <a:rPr lang="en-US" altLang="zh-CN" sz="1600" dirty="0">
                <a:solidFill>
                  <a:srgbClr val="000000"/>
                </a:solidFill>
                <a:latin typeface="+mn-ea"/>
              </a:rPr>
              <a:t>8</a:t>
            </a:r>
            <a:r>
              <a:rPr lang="zh-CN" altLang="en-US" sz="1600" dirty="0">
                <a:solidFill>
                  <a:srgbClr val="000000"/>
                </a:solidFill>
                <a:latin typeface="+mn-ea"/>
              </a:rPr>
              <a:t>例次，发生率为</a:t>
            </a:r>
            <a:r>
              <a:rPr lang="en-US" altLang="zh-CN" sz="1600" dirty="0">
                <a:solidFill>
                  <a:srgbClr val="000000"/>
                </a:solidFill>
                <a:latin typeface="+mn-ea"/>
              </a:rPr>
              <a:t>5.45%</a:t>
            </a:r>
            <a:r>
              <a:rPr lang="zh-CN" altLang="en-US" sz="1600" dirty="0">
                <a:solidFill>
                  <a:srgbClr val="000000"/>
                </a:solidFill>
                <a:latin typeface="+mn-ea"/>
              </a:rPr>
              <a:t>（</a:t>
            </a:r>
            <a:r>
              <a:rPr lang="en-US" altLang="zh-CN" sz="1600" dirty="0">
                <a:solidFill>
                  <a:srgbClr val="000000"/>
                </a:solidFill>
                <a:latin typeface="+mn-ea"/>
              </a:rPr>
              <a:t>6/110</a:t>
            </a:r>
            <a:r>
              <a:rPr lang="zh-CN" altLang="en-US" sz="1600" dirty="0">
                <a:solidFill>
                  <a:srgbClr val="000000"/>
                </a:solidFill>
                <a:latin typeface="+mn-ea"/>
              </a:rPr>
              <a:t>），对照组发生</a:t>
            </a:r>
            <a:r>
              <a:rPr lang="en-US" altLang="zh-CN" sz="1600" dirty="0">
                <a:solidFill>
                  <a:srgbClr val="000000"/>
                </a:solidFill>
                <a:latin typeface="+mn-ea"/>
              </a:rPr>
              <a:t>5</a:t>
            </a:r>
            <a:r>
              <a:rPr lang="zh-CN" altLang="en-US" sz="1600" dirty="0">
                <a:solidFill>
                  <a:srgbClr val="000000"/>
                </a:solidFill>
                <a:latin typeface="+mn-ea"/>
              </a:rPr>
              <a:t>眼</a:t>
            </a:r>
            <a:r>
              <a:rPr lang="en-US" altLang="zh-CN" sz="1600" dirty="0">
                <a:solidFill>
                  <a:srgbClr val="000000"/>
                </a:solidFill>
                <a:latin typeface="+mn-ea"/>
              </a:rPr>
              <a:t>6</a:t>
            </a:r>
            <a:r>
              <a:rPr lang="zh-CN" altLang="en-US" sz="1600" dirty="0">
                <a:solidFill>
                  <a:srgbClr val="000000"/>
                </a:solidFill>
                <a:latin typeface="+mn-ea"/>
              </a:rPr>
              <a:t>例次，发生率为</a:t>
            </a:r>
            <a:r>
              <a:rPr lang="en-US" altLang="zh-CN" sz="1600" dirty="0">
                <a:solidFill>
                  <a:srgbClr val="000000"/>
                </a:solidFill>
                <a:latin typeface="+mn-ea"/>
              </a:rPr>
              <a:t>4.55%</a:t>
            </a:r>
            <a:r>
              <a:rPr lang="zh-CN" altLang="en-US" sz="1600" dirty="0">
                <a:solidFill>
                  <a:srgbClr val="000000"/>
                </a:solidFill>
                <a:latin typeface="+mn-ea"/>
              </a:rPr>
              <a:t>（</a:t>
            </a:r>
            <a:r>
              <a:rPr lang="en-US" altLang="zh-CN" sz="1600" dirty="0">
                <a:solidFill>
                  <a:srgbClr val="000000"/>
                </a:solidFill>
                <a:latin typeface="+mn-ea"/>
              </a:rPr>
              <a:t>5/110</a:t>
            </a:r>
            <a:r>
              <a:rPr lang="zh-CN" altLang="en-US" sz="1600" dirty="0">
                <a:solidFill>
                  <a:srgbClr val="000000"/>
                </a:solidFill>
                <a:latin typeface="+mn-ea"/>
              </a:rPr>
              <a:t>），差异无统计学意义（</a:t>
            </a:r>
            <a:r>
              <a:rPr lang="en-US" altLang="zh-CN" sz="1600" i="1" dirty="0">
                <a:solidFill>
                  <a:srgbClr val="000000"/>
                </a:solidFill>
                <a:latin typeface="+mn-ea"/>
              </a:rPr>
              <a:t>P&gt;0.05</a:t>
            </a:r>
            <a:r>
              <a:rPr lang="zh-CN" altLang="en-US" sz="1600" dirty="0">
                <a:solidFill>
                  <a:srgbClr val="000000"/>
                </a:solidFill>
                <a:latin typeface="+mn-ea"/>
              </a:rPr>
              <a:t>）。受试者眼部不良反应未进行任何处理，症状均于</a:t>
            </a:r>
            <a:r>
              <a:rPr lang="en-US" altLang="zh-CN" sz="1600" dirty="0" smtClean="0">
                <a:solidFill>
                  <a:srgbClr val="000000"/>
                </a:solidFill>
                <a:latin typeface="+mn-ea"/>
              </a:rPr>
              <a:t>24</a:t>
            </a:r>
            <a:r>
              <a:rPr lang="zh-CN" altLang="en-US" sz="1600" dirty="0" smtClean="0">
                <a:solidFill>
                  <a:srgbClr val="000000"/>
                </a:solidFill>
                <a:latin typeface="+mn-ea"/>
              </a:rPr>
              <a:t>小时内</a:t>
            </a:r>
            <a:r>
              <a:rPr lang="zh-CN" altLang="en-US" sz="1600" dirty="0">
                <a:solidFill>
                  <a:srgbClr val="000000"/>
                </a:solidFill>
                <a:latin typeface="+mn-ea"/>
              </a:rPr>
              <a:t>自行消失。试验组观察期间未发生任何全身不良反应，对照组观察期间出现口咽疼痛</a:t>
            </a:r>
            <a:r>
              <a:rPr lang="en-US" altLang="zh-CN" sz="1600" dirty="0">
                <a:solidFill>
                  <a:srgbClr val="000000"/>
                </a:solidFill>
                <a:latin typeface="+mn-ea"/>
              </a:rPr>
              <a:t>1</a:t>
            </a:r>
            <a:r>
              <a:rPr lang="zh-CN" altLang="en-US" sz="1600" dirty="0">
                <a:solidFill>
                  <a:srgbClr val="000000"/>
                </a:solidFill>
                <a:latin typeface="+mn-ea"/>
              </a:rPr>
              <a:t>例，发生率为</a:t>
            </a:r>
            <a:r>
              <a:rPr lang="en-US" altLang="zh-CN" sz="1600" dirty="0">
                <a:solidFill>
                  <a:srgbClr val="000000"/>
                </a:solidFill>
                <a:latin typeface="+mn-ea"/>
              </a:rPr>
              <a:t>0.91</a:t>
            </a:r>
            <a:r>
              <a:rPr lang="en-US" altLang="zh-CN" sz="1600" dirty="0" smtClean="0">
                <a:solidFill>
                  <a:srgbClr val="000000"/>
                </a:solidFill>
                <a:latin typeface="+mn-ea"/>
              </a:rPr>
              <a:t>%</a:t>
            </a:r>
            <a:r>
              <a:rPr lang="zh-CN" altLang="en-US" sz="1600" dirty="0" smtClean="0">
                <a:solidFill>
                  <a:srgbClr val="000000"/>
                </a:solidFill>
                <a:latin typeface="+mn-ea"/>
              </a:rPr>
              <a:t>。可见利多卡因眼用凝胶导致的</a:t>
            </a:r>
            <a:r>
              <a:rPr lang="zh-CN" altLang="en-US" sz="1600" b="1" dirty="0" smtClean="0">
                <a:solidFill>
                  <a:srgbClr val="FF0000"/>
                </a:solidFill>
                <a:latin typeface="+mn-ea"/>
              </a:rPr>
              <a:t>不良反应发生率很低，是一种安全的眼表麻醉药物</a:t>
            </a:r>
            <a:r>
              <a:rPr lang="zh-CN" altLang="en-US" sz="1600" dirty="0" smtClean="0">
                <a:solidFill>
                  <a:srgbClr val="000000"/>
                </a:solidFill>
                <a:latin typeface="+mn-ea"/>
              </a:rPr>
              <a:t>。</a:t>
            </a:r>
            <a:endParaRPr lang="zh-CN" altLang="en-US" sz="1600" dirty="0">
              <a:latin typeface="+mn-ea"/>
            </a:endParaRPr>
          </a:p>
        </p:txBody>
      </p:sp>
      <p:pic>
        <p:nvPicPr>
          <p:cNvPr id="12" name="图片 11"/>
          <p:cNvPicPr>
            <a:picLocks noChangeAspect="1"/>
          </p:cNvPicPr>
          <p:nvPr/>
        </p:nvPicPr>
        <p:blipFill>
          <a:blip r:embed="rId6"/>
          <a:stretch>
            <a:fillRect/>
          </a:stretch>
        </p:blipFill>
        <p:spPr>
          <a:xfrm>
            <a:off x="3416572" y="2951790"/>
            <a:ext cx="7734300" cy="1266825"/>
          </a:xfrm>
          <a:prstGeom prst="rect">
            <a:avLst/>
          </a:prstGeom>
        </p:spPr>
      </p:pic>
      <p:cxnSp>
        <p:nvCxnSpPr>
          <p:cNvPr id="14" name="直接连接符 13"/>
          <p:cNvCxnSpPr/>
          <p:nvPr/>
        </p:nvCxnSpPr>
        <p:spPr>
          <a:xfrm>
            <a:off x="2827869" y="4358150"/>
            <a:ext cx="89412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42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0759" y="691990"/>
            <a:ext cx="1415772" cy="584775"/>
          </a:xfrm>
          <a:prstGeom prst="rect">
            <a:avLst/>
          </a:prstGeom>
          <a:noFill/>
        </p:spPr>
        <p:txBody>
          <a:bodyPr wrap="none" rtlCol="0">
            <a:spAutoFit/>
          </a:bodyPr>
          <a:lstStyle/>
          <a:p>
            <a:r>
              <a:rPr lang="zh-CN" altLang="en-US" sz="3200" b="1" dirty="0"/>
              <a:t>有效性</a:t>
            </a:r>
          </a:p>
        </p:txBody>
      </p:sp>
      <p:sp>
        <p:nvSpPr>
          <p:cNvPr id="5" name="文本框 4">
            <a:extLst>
              <a:ext uri="{FF2B5EF4-FFF2-40B4-BE49-F238E27FC236}">
                <a16:creationId xmlns:a16="http://schemas.microsoft.com/office/drawing/2014/main" id="{58F60038-D671-4E4E-A1A9-DA6396D970B6}"/>
              </a:ext>
            </a:extLst>
          </p:cNvPr>
          <p:cNvSpPr txBox="1"/>
          <p:nvPr/>
        </p:nvSpPr>
        <p:spPr>
          <a:xfrm>
            <a:off x="935588" y="3069460"/>
            <a:ext cx="4930640" cy="338554"/>
          </a:xfrm>
          <a:prstGeom prst="rect">
            <a:avLst/>
          </a:prstGeom>
          <a:noFill/>
        </p:spPr>
        <p:txBody>
          <a:bodyPr wrap="square">
            <a:spAutoFit/>
          </a:bodyPr>
          <a:lstStyle/>
          <a:p>
            <a:pPr marL="285750" indent="-285750">
              <a:buFont typeface="Wingdings" panose="05000000000000000000" pitchFamily="2" charset="2"/>
              <a:buChar char="p"/>
            </a:pPr>
            <a:r>
              <a:rPr lang="en-US" altLang="zh-CN" sz="1600" b="1" dirty="0">
                <a:latin typeface="微软雅黑" panose="020B0503020204020204" pitchFamily="34" charset="-122"/>
                <a:ea typeface="微软雅黑" panose="020B0503020204020204" pitchFamily="34" charset="-122"/>
              </a:rPr>
              <a:t>5</a:t>
            </a:r>
            <a:r>
              <a:rPr lang="zh-CN" altLang="en-US" sz="1600" b="1" dirty="0">
                <a:latin typeface="微软雅黑" panose="020B0503020204020204" pitchFamily="34" charset="-122"/>
                <a:ea typeface="微软雅黑" panose="020B0503020204020204" pitchFamily="34" charset="-122"/>
              </a:rPr>
              <a:t>分钟内</a:t>
            </a:r>
            <a:r>
              <a:rPr lang="en-US" altLang="zh-CN" sz="1600" b="1" dirty="0">
                <a:latin typeface="微软雅黑" panose="020B0503020204020204" pitchFamily="34" charset="-122"/>
                <a:ea typeface="微软雅黑" panose="020B0503020204020204" pitchFamily="34" charset="-122"/>
              </a:rPr>
              <a:t>94.55%</a:t>
            </a:r>
            <a:r>
              <a:rPr lang="zh-CN" altLang="en-US" sz="1600" b="1" dirty="0">
                <a:latin typeface="微软雅黑" panose="020B0503020204020204" pitchFamily="34" charset="-122"/>
                <a:ea typeface="微软雅黑" panose="020B0503020204020204" pitchFamily="34" charset="-122"/>
              </a:rPr>
              <a:t>的受试者获得麻醉效果</a:t>
            </a:r>
          </a:p>
        </p:txBody>
      </p:sp>
      <p:sp>
        <p:nvSpPr>
          <p:cNvPr id="21" name="文本框 20">
            <a:extLst>
              <a:ext uri="{FF2B5EF4-FFF2-40B4-BE49-F238E27FC236}">
                <a16:creationId xmlns:a16="http://schemas.microsoft.com/office/drawing/2014/main" id="{4EA37450-07E8-4203-8FF6-D8DA9035A236}"/>
              </a:ext>
            </a:extLst>
          </p:cNvPr>
          <p:cNvSpPr txBox="1"/>
          <p:nvPr/>
        </p:nvSpPr>
        <p:spPr>
          <a:xfrm>
            <a:off x="935588" y="3283606"/>
            <a:ext cx="5183858" cy="2677656"/>
          </a:xfrm>
          <a:prstGeom prst="rect">
            <a:avLst/>
          </a:prstGeom>
          <a:noFill/>
        </p:spPr>
        <p:txBody>
          <a:bodyPr wrap="square">
            <a:spAutoFit/>
          </a:bodyPr>
          <a:lstStyle/>
          <a:p>
            <a:pPr marL="285750" indent="-285750">
              <a:lnSpc>
                <a:spcPct val="150000"/>
              </a:lnSpc>
              <a:buFont typeface="Wingdings" panose="05000000000000000000" pitchFamily="2" charset="2"/>
              <a:buChar char="p"/>
            </a:pPr>
            <a:r>
              <a:rPr lang="zh-CN" altLang="en-US" sz="16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试验组中位麻醉起效时间为</a:t>
            </a:r>
            <a:r>
              <a:rPr lang="en-US" altLang="zh-CN" sz="1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40s</a:t>
            </a:r>
            <a:r>
              <a:rPr lang="zh-CN" altLang="en-US" sz="16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，中位</a:t>
            </a:r>
            <a:r>
              <a:rPr lang="zh-CN" altLang="zh-CN" sz="16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麻醉维持时间为</a:t>
            </a:r>
            <a:r>
              <a:rPr lang="en-US" altLang="zh-CN" sz="1600" b="1" dirty="0">
                <a:solidFill>
                  <a:srgbClr val="FF0000"/>
                </a:solidFill>
                <a:effectLst/>
                <a:latin typeface="微软雅黑" panose="020B0503020204020204" pitchFamily="34" charset="-122"/>
                <a:ea typeface="微软雅黑" panose="020B0503020204020204" pitchFamily="34" charset="-122"/>
              </a:rPr>
              <a:t>860.5s</a:t>
            </a:r>
            <a:r>
              <a:rPr lang="zh-CN" altLang="en-US" sz="1600" b="1" dirty="0">
                <a:solidFill>
                  <a:srgbClr val="FF0000"/>
                </a:solidFill>
                <a:effectLst/>
                <a:latin typeface="微软雅黑" panose="020B0503020204020204" pitchFamily="34" charset="-122"/>
                <a:ea typeface="微软雅黑" panose="020B0503020204020204" pitchFamily="34" charset="-122"/>
              </a:rPr>
              <a:t>（</a:t>
            </a:r>
            <a:r>
              <a:rPr lang="en-US" altLang="zh-CN" sz="1600" b="1" dirty="0">
                <a:solidFill>
                  <a:srgbClr val="FF0000"/>
                </a:solidFill>
                <a:effectLst/>
                <a:latin typeface="微软雅黑" panose="020B0503020204020204" pitchFamily="34" charset="-122"/>
                <a:ea typeface="微软雅黑" panose="020B0503020204020204" pitchFamily="34" charset="-122"/>
              </a:rPr>
              <a:t>14.3min</a:t>
            </a:r>
            <a:r>
              <a:rPr lang="zh-CN" altLang="en-US" sz="1600" b="1" dirty="0">
                <a:solidFill>
                  <a:srgbClr val="FF0000"/>
                </a:solidFill>
                <a:effectLst/>
                <a:latin typeface="微软雅黑" panose="020B0503020204020204" pitchFamily="34" charset="-122"/>
                <a:ea typeface="微软雅黑" panose="020B0503020204020204" pitchFamily="34" charset="-122"/>
              </a:rPr>
              <a:t>）</a:t>
            </a:r>
            <a:r>
              <a:rPr lang="zh-CN" altLang="en-US" sz="16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en-US" altLang="zh-CN" sz="16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16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6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与国外原研产品的研究结果进行比较</a:t>
            </a: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，本研究试验组和对照组获得眼表面麻醉效果的受试者百分比、试验组获得眼表面麻醉的中位起效时间及试验组获得眼表面麻醉的中位持续时间</a:t>
            </a:r>
            <a:r>
              <a:rPr lang="zh-CN" altLang="en-US" sz="1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与原研结果一致</a:t>
            </a:r>
            <a:r>
              <a:rPr lang="zh-CN" altLang="en-US" sz="16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33" name="文本框 32"/>
          <p:cNvSpPr txBox="1"/>
          <p:nvPr/>
        </p:nvSpPr>
        <p:spPr>
          <a:xfrm>
            <a:off x="935588" y="1532434"/>
            <a:ext cx="3046477" cy="369332"/>
          </a:xfrm>
          <a:prstGeom prst="rect">
            <a:avLst/>
          </a:prstGeom>
          <a:noFill/>
        </p:spPr>
        <p:txBody>
          <a:bodyPr wrap="square" rtlCol="0">
            <a:spAutoFit/>
          </a:bodyPr>
          <a:lstStyle/>
          <a:p>
            <a:r>
              <a:rPr lang="zh-CN" altLang="en-US" dirty="0"/>
              <a:t>三期临床研究</a:t>
            </a:r>
            <a:endParaRPr lang="zh-CN" altLang="en-US" dirty="0">
              <a:solidFill>
                <a:schemeClr val="bg1">
                  <a:lumMod val="65000"/>
                </a:schemeClr>
              </a:solidFill>
            </a:endParaRPr>
          </a:p>
        </p:txBody>
      </p:sp>
      <p:sp>
        <p:nvSpPr>
          <p:cNvPr id="37" name="矩形 36"/>
          <p:cNvSpPr/>
          <p:nvPr/>
        </p:nvSpPr>
        <p:spPr>
          <a:xfrm>
            <a:off x="935588" y="1885071"/>
            <a:ext cx="5183858" cy="4076191"/>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E5EB1D5F-90FC-49F7-9E07-47222E0DCA7F}"/>
              </a:ext>
            </a:extLst>
          </p:cNvPr>
          <p:cNvSpPr txBox="1"/>
          <p:nvPr/>
        </p:nvSpPr>
        <p:spPr>
          <a:xfrm>
            <a:off x="1050815" y="2061767"/>
            <a:ext cx="4905006" cy="830997"/>
          </a:xfrm>
          <a:prstGeom prst="rect">
            <a:avLst/>
          </a:prstGeom>
          <a:noFill/>
        </p:spPr>
        <p:txBody>
          <a:bodyPr wrap="square" rtlCol="0">
            <a:spAutoFit/>
          </a:bodyPr>
          <a:lstStyle/>
          <a:p>
            <a:pPr>
              <a:lnSpc>
                <a:spcPct val="150000"/>
              </a:lnSpc>
            </a:pP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本研究采用</a:t>
            </a:r>
            <a:r>
              <a:rPr lang="zh-CN" altLang="zh-CN" sz="16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随机、双盲、安慰剂平行对照</a:t>
            </a: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的设计</a:t>
            </a:r>
            <a:r>
              <a:rPr lang="zh-CN" altLang="en-US"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，在全国</a:t>
            </a:r>
            <a:r>
              <a:rPr lang="en-US" altLang="zh-CN" sz="1600" dirty="0">
                <a:solidFill>
                  <a:srgbClr val="000000"/>
                </a:solidFill>
                <a:effectLst/>
                <a:latin typeface="微软雅黑" panose="020B0503020204020204" pitchFamily="34" charset="-122"/>
                <a:ea typeface="微软雅黑" panose="020B0503020204020204" pitchFamily="34" charset="-122"/>
              </a:rPr>
              <a:t>10</a:t>
            </a: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个中心进行</a:t>
            </a:r>
            <a:r>
              <a:rPr lang="zh-CN" altLang="en-US"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，共纳入</a:t>
            </a:r>
            <a:r>
              <a:rPr lang="en-US"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220</a:t>
            </a:r>
            <a:r>
              <a:rPr lang="zh-CN" altLang="en-US"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例受试者。</a:t>
            </a:r>
            <a:endParaRPr lang="zh-CN" altLang="en-US" sz="1600" dirty="0">
              <a:latin typeface="微软雅黑" panose="020B0503020204020204" pitchFamily="34" charset="-122"/>
              <a:ea typeface="微软雅黑" panose="020B0503020204020204" pitchFamily="34" charset="-122"/>
            </a:endParaRPr>
          </a:p>
        </p:txBody>
      </p:sp>
      <p:sp>
        <p:nvSpPr>
          <p:cNvPr id="22" name="文本框 21"/>
          <p:cNvSpPr txBox="1"/>
          <p:nvPr/>
        </p:nvSpPr>
        <p:spPr>
          <a:xfrm>
            <a:off x="6522871" y="1885071"/>
            <a:ext cx="4744897" cy="30469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与</a:t>
            </a:r>
            <a:r>
              <a:rPr lang="zh-CN" altLang="en-US" sz="1600" b="1" dirty="0">
                <a:latin typeface="微软雅黑" panose="020B0503020204020204" pitchFamily="34" charset="-122"/>
                <a:ea typeface="微软雅黑" panose="020B0503020204020204" pitchFamily="34" charset="-122"/>
              </a:rPr>
              <a:t>奥布卡因滴眼液</a:t>
            </a:r>
            <a:r>
              <a:rPr lang="zh-CN" altLang="en-US" sz="1600" dirty="0">
                <a:latin typeface="微软雅黑" panose="020B0503020204020204" pitchFamily="34" charset="-122"/>
                <a:ea typeface="微软雅黑" panose="020B0503020204020204" pitchFamily="34" charset="-122"/>
              </a:rPr>
              <a:t>相比：</a:t>
            </a:r>
            <a:r>
              <a:rPr lang="zh-CN" altLang="en-US" sz="1600" dirty="0">
                <a:solidFill>
                  <a:srgbClr val="FF0000"/>
                </a:solidFill>
                <a:latin typeface="微软雅黑" panose="020B0503020204020204" pitchFamily="34" charset="-122"/>
                <a:ea typeface="微软雅黑" panose="020B0503020204020204" pitchFamily="34" charset="-122"/>
              </a:rPr>
              <a:t>粘附力更好，附着时间更长</a:t>
            </a:r>
            <a:r>
              <a:rPr lang="zh-CN" altLang="en-US" sz="1600" dirty="0">
                <a:latin typeface="微软雅黑" panose="020B0503020204020204" pitchFamily="34" charset="-122"/>
                <a:ea typeface="微软雅黑" panose="020B0503020204020204" pitchFamily="34" charset="-122"/>
              </a:rPr>
              <a:t>，无需频繁点眼，适用于多种眼科手术，且可维持均匀、规则的展开，满足观察眼前节和视网膜结构，</a:t>
            </a:r>
            <a:r>
              <a:rPr lang="zh-CN" altLang="en-US" sz="1600" dirty="0">
                <a:solidFill>
                  <a:srgbClr val="FF0000"/>
                </a:solidFill>
                <a:latin typeface="微软雅黑" panose="020B0503020204020204" pitchFamily="34" charset="-122"/>
                <a:ea typeface="微软雅黑" panose="020B0503020204020204" pitchFamily="34" charset="-122"/>
              </a:rPr>
              <a:t>不影响眼科手术操作的视野</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利多卡因眼用凝胶</a:t>
            </a:r>
            <a:r>
              <a:rPr lang="zh-CN" altLang="en-US" sz="1600" b="1" dirty="0">
                <a:solidFill>
                  <a:srgbClr val="FF0000"/>
                </a:solidFill>
                <a:latin typeface="微软雅黑" panose="020B0503020204020204" pitchFamily="34" charset="-122"/>
                <a:ea typeface="微软雅黑" panose="020B0503020204020204" pitchFamily="34" charset="-122"/>
              </a:rPr>
              <a:t>不含防腐剂， 安全性更高</a:t>
            </a:r>
            <a:r>
              <a:rPr lang="zh-CN" altLang="en-US" sz="1600" dirty="0">
                <a:latin typeface="微软雅黑" panose="020B0503020204020204" pitchFamily="34" charset="-122"/>
                <a:ea typeface="微软雅黑" panose="020B0503020204020204" pitchFamily="34" charset="-122"/>
              </a:rPr>
              <a:t>；且辅料中含有羟丙甲纤维素，具有一定的补水保湿作用，对角膜上皮具有很好的保护作用。</a:t>
            </a:r>
          </a:p>
          <a:p>
            <a:pPr marL="285750" indent="-285750">
              <a:lnSpc>
                <a:spcPct val="150000"/>
              </a:lnSpc>
              <a:buFont typeface="Arial" panose="020B0604020202020204" pitchFamily="34" charset="0"/>
              <a:buChar char="•"/>
            </a:pPr>
            <a:endParaRPr lang="zh-CN" altLang="en-US" sz="16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6522871" y="1515739"/>
            <a:ext cx="3046477" cy="369332"/>
          </a:xfrm>
          <a:prstGeom prst="rect">
            <a:avLst/>
          </a:prstGeom>
          <a:noFill/>
        </p:spPr>
        <p:txBody>
          <a:bodyPr wrap="square" rtlCol="0">
            <a:spAutoFit/>
          </a:bodyPr>
          <a:lstStyle/>
          <a:p>
            <a:r>
              <a:rPr lang="zh-CN" altLang="en-US" dirty="0"/>
              <a:t>产品优势</a:t>
            </a:r>
            <a:endParaRPr lang="zh-CN" altLang="en-US" dirty="0">
              <a:solidFill>
                <a:schemeClr val="bg1">
                  <a:lumMod val="65000"/>
                </a:schemeClr>
              </a:solidFill>
            </a:endParaRPr>
          </a:p>
        </p:txBody>
      </p:sp>
    </p:spTree>
    <p:extLst>
      <p:ext uri="{BB962C8B-B14F-4D97-AF65-F5344CB8AC3E}">
        <p14:creationId xmlns:p14="http://schemas.microsoft.com/office/powerpoint/2010/main" val="288785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0759" y="691990"/>
            <a:ext cx="1415772" cy="584775"/>
          </a:xfrm>
          <a:prstGeom prst="rect">
            <a:avLst/>
          </a:prstGeom>
          <a:noFill/>
        </p:spPr>
        <p:txBody>
          <a:bodyPr wrap="none" rtlCol="0">
            <a:spAutoFit/>
          </a:bodyPr>
          <a:lstStyle/>
          <a:p>
            <a:r>
              <a:rPr lang="zh-CN" altLang="en-US" sz="3200" b="1" dirty="0"/>
              <a:t>创新性</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2244" y="1518363"/>
            <a:ext cx="3153725" cy="4460358"/>
          </a:xfrm>
          <a:prstGeom prst="rect">
            <a:avLst/>
          </a:prstGeom>
          <a:ln>
            <a:noFill/>
          </a:ln>
          <a:effectLst>
            <a:outerShdw blurRad="190500" algn="tl" rotWithShape="0">
              <a:srgbClr val="000000">
                <a:alpha val="70000"/>
              </a:srgbClr>
            </a:outerShdw>
          </a:effectLst>
        </p:spPr>
      </p:pic>
      <p:sp>
        <p:nvSpPr>
          <p:cNvPr id="4" name="文本框 3"/>
          <p:cNvSpPr txBox="1"/>
          <p:nvPr/>
        </p:nvSpPr>
        <p:spPr>
          <a:xfrm>
            <a:off x="326534" y="1671050"/>
            <a:ext cx="8050550" cy="4154984"/>
          </a:xfrm>
          <a:prstGeom prst="rect">
            <a:avLst/>
          </a:prstGeom>
          <a:noFill/>
        </p:spPr>
        <p:txBody>
          <a:bodyPr wrap="square" rtlCol="0">
            <a:spAutoFit/>
          </a:bodyPr>
          <a:lstStyle/>
          <a:p>
            <a:pPr>
              <a:lnSpc>
                <a:spcPct val="150000"/>
              </a:lnSpc>
            </a:pPr>
            <a:r>
              <a:rPr lang="zh-CN" altLang="en-US" sz="1600" b="1" dirty="0"/>
              <a:t>本品属于</a:t>
            </a:r>
            <a:r>
              <a:rPr lang="en-US" altLang="zh-CN" sz="1600" b="1" dirty="0"/>
              <a:t>【</a:t>
            </a:r>
            <a:r>
              <a:rPr lang="zh-CN" altLang="en-US" sz="1600" b="1" dirty="0"/>
              <a:t>化学药品</a:t>
            </a:r>
            <a:r>
              <a:rPr lang="en-US" altLang="zh-CN" sz="1600" b="1" dirty="0"/>
              <a:t>3</a:t>
            </a:r>
            <a:r>
              <a:rPr lang="zh-CN" altLang="en-US" sz="1600" b="1" dirty="0"/>
              <a:t>类</a:t>
            </a:r>
            <a:r>
              <a:rPr lang="en-US" altLang="zh-CN" sz="1600" b="1" dirty="0"/>
              <a:t>】</a:t>
            </a:r>
            <a:r>
              <a:rPr lang="zh-CN" altLang="en-US" sz="1600" b="1" dirty="0"/>
              <a:t>，具有应用创新新：</a:t>
            </a:r>
            <a:endParaRPr lang="en-US" altLang="zh-CN" sz="1600" b="1" dirty="0"/>
          </a:p>
          <a:p>
            <a:pPr marL="285750" indent="-285750">
              <a:lnSpc>
                <a:spcPct val="150000"/>
              </a:lnSpc>
              <a:buFont typeface="Wingdings" panose="05000000000000000000" pitchFamily="2" charset="2"/>
              <a:buChar char="ü"/>
            </a:pPr>
            <a:r>
              <a:rPr lang="zh-CN" altLang="en-US" sz="1600" b="1" dirty="0">
                <a:solidFill>
                  <a:srgbClr val="FF0000"/>
                </a:solidFill>
              </a:rPr>
              <a:t>国内第一个眼用局麻凝胶药品</a:t>
            </a:r>
            <a:r>
              <a:rPr lang="zh-CN" altLang="en-US" sz="1600" dirty="0"/>
              <a:t>，可有效优化滴眼液剂型在部分眼科手术或操作中存在的不足。</a:t>
            </a:r>
            <a:endParaRPr lang="en-US" altLang="zh-CN" sz="1600" dirty="0"/>
          </a:p>
          <a:p>
            <a:pPr marL="285750" indent="-285750">
              <a:lnSpc>
                <a:spcPct val="150000"/>
              </a:lnSpc>
              <a:buFont typeface="Wingdings" panose="05000000000000000000" pitchFamily="2" charset="2"/>
              <a:buChar char="ü"/>
            </a:pPr>
            <a:r>
              <a:rPr lang="zh-CN" altLang="en-US" sz="1600" dirty="0"/>
              <a:t>利多卡因具有麻醉效力强、安全性高的优势，是临床最常用的麻醉药品之一，但在本品上市前我国尚无专为眼科研发的利多卡因眼用制剂，欣万禾</a:t>
            </a:r>
            <a:r>
              <a:rPr lang="en-US" altLang="zh-CN" sz="1600" dirty="0"/>
              <a:t>®</a:t>
            </a:r>
            <a:r>
              <a:rPr lang="zh-CN" altLang="en-US" sz="1600" dirty="0"/>
              <a:t>利多卡因眼用凝胶</a:t>
            </a:r>
            <a:r>
              <a:rPr lang="zh-CN" altLang="en-US" sz="1600" b="1" dirty="0">
                <a:solidFill>
                  <a:srgbClr val="FF0000"/>
                </a:solidFill>
              </a:rPr>
              <a:t>有效扩展了利多卡因药物在眼科手术中的应用</a:t>
            </a:r>
            <a:r>
              <a:rPr lang="zh-CN" altLang="en-US" sz="1600" dirty="0"/>
              <a:t>。</a:t>
            </a:r>
            <a:endParaRPr lang="en-US" altLang="zh-CN" sz="1600" dirty="0"/>
          </a:p>
          <a:p>
            <a:pPr marL="285750" indent="-285750">
              <a:lnSpc>
                <a:spcPct val="150000"/>
              </a:lnSpc>
              <a:buFont typeface="Wingdings" panose="05000000000000000000" pitchFamily="2" charset="2"/>
              <a:buChar char="ü"/>
            </a:pPr>
            <a:r>
              <a:rPr lang="zh-CN" altLang="en-US" sz="1600" b="1" dirty="0" smtClean="0">
                <a:solidFill>
                  <a:srgbClr val="FF0000"/>
                </a:solidFill>
              </a:rPr>
              <a:t>对于眼部一些特殊的手术，如睑结膜手术，</a:t>
            </a:r>
            <a:r>
              <a:rPr lang="zh-CN" altLang="en-US" sz="1600" b="1" dirty="0">
                <a:solidFill>
                  <a:srgbClr val="FF0000"/>
                </a:solidFill>
              </a:rPr>
              <a:t>睑结膜手术就是翼状胬肉手术、霰粒肿、麦粒肿、重睑术、结膜肿物切除术</a:t>
            </a:r>
            <a:r>
              <a:rPr lang="zh-CN" altLang="en-US" sz="1600" b="1" dirty="0" smtClean="0">
                <a:solidFill>
                  <a:srgbClr val="FF0000"/>
                </a:solidFill>
              </a:rPr>
              <a:t>等，利多卡因凝胶与滴眼液相比能有效的进行附着，从而能有效的进行麻醉。</a:t>
            </a:r>
            <a:endParaRPr lang="en-US" altLang="zh-CN" sz="1600" b="1" dirty="0" smtClean="0">
              <a:solidFill>
                <a:srgbClr val="FF0000"/>
              </a:solidFill>
            </a:endParaRPr>
          </a:p>
          <a:p>
            <a:pPr marL="285750" indent="-285750">
              <a:lnSpc>
                <a:spcPct val="150000"/>
              </a:lnSpc>
              <a:buFont typeface="Wingdings" panose="05000000000000000000" pitchFamily="2" charset="2"/>
              <a:buChar char="ü"/>
            </a:pPr>
            <a:r>
              <a:rPr lang="zh-CN" altLang="en-US" sz="1600" dirty="0" smtClean="0"/>
              <a:t>本</a:t>
            </a:r>
            <a:r>
              <a:rPr lang="zh-CN" altLang="en-US" sz="1600" dirty="0"/>
              <a:t>品使用时刺激性更小，同时由于不含防腐剂，因此可明显减轻角膜毒性。</a:t>
            </a:r>
            <a:endParaRPr lang="en-US" altLang="zh-CN" sz="1600" dirty="0"/>
          </a:p>
          <a:p>
            <a:pPr marL="285750" indent="-285750">
              <a:lnSpc>
                <a:spcPct val="150000"/>
              </a:lnSpc>
              <a:buFont typeface="Wingdings" panose="05000000000000000000" pitchFamily="2" charset="2"/>
              <a:buChar char="ü"/>
            </a:pPr>
            <a:r>
              <a:rPr lang="zh-CN" altLang="en-US" sz="1600" dirty="0"/>
              <a:t>本品用药后主要附着于眼表，很少进入鼻泪道系统，药物的</a:t>
            </a:r>
            <a:r>
              <a:rPr lang="zh-CN" altLang="en-US" sz="1600" b="1" dirty="0">
                <a:solidFill>
                  <a:srgbClr val="FF0000"/>
                </a:solidFill>
              </a:rPr>
              <a:t>全身吸收更少，更加安全</a:t>
            </a:r>
            <a:r>
              <a:rPr lang="zh-CN" altLang="en-US" sz="1600" dirty="0"/>
              <a:t>。</a:t>
            </a:r>
          </a:p>
        </p:txBody>
      </p:sp>
    </p:spTree>
    <p:extLst>
      <p:ext uri="{BB962C8B-B14F-4D97-AF65-F5344CB8AC3E}">
        <p14:creationId xmlns:p14="http://schemas.microsoft.com/office/powerpoint/2010/main" val="288511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0759" y="691990"/>
            <a:ext cx="1415772" cy="584775"/>
          </a:xfrm>
          <a:prstGeom prst="rect">
            <a:avLst/>
          </a:prstGeom>
          <a:noFill/>
        </p:spPr>
        <p:txBody>
          <a:bodyPr wrap="none" rtlCol="0">
            <a:spAutoFit/>
          </a:bodyPr>
          <a:lstStyle/>
          <a:p>
            <a:r>
              <a:rPr lang="zh-CN" altLang="en-US" sz="3200" b="1" dirty="0"/>
              <a:t>公平性</a:t>
            </a:r>
          </a:p>
        </p:txBody>
      </p:sp>
      <p:sp>
        <p:nvSpPr>
          <p:cNvPr id="3" name="矩形 2"/>
          <p:cNvSpPr/>
          <p:nvPr/>
        </p:nvSpPr>
        <p:spPr>
          <a:xfrm>
            <a:off x="643998" y="1394753"/>
            <a:ext cx="10522320" cy="5213735"/>
          </a:xfrm>
          <a:prstGeom prst="rect">
            <a:avLst/>
          </a:prstGeom>
        </p:spPr>
        <p:txBody>
          <a:bodyPr wrap="square">
            <a:spAutoFit/>
          </a:bodyPr>
          <a:lstStyle/>
          <a:p>
            <a:pPr>
              <a:lnSpc>
                <a:spcPct val="160000"/>
              </a:lnSpc>
            </a:pPr>
            <a:r>
              <a:rPr lang="zh-CN" altLang="en-US" sz="1600" dirty="0">
                <a:latin typeface="+mn-ea"/>
              </a:rPr>
              <a:t>一</a:t>
            </a:r>
            <a:r>
              <a:rPr lang="zh-CN" altLang="en-US" sz="1600" dirty="0" smtClean="0">
                <a:latin typeface="+mn-ea"/>
              </a:rPr>
              <a:t>、所治疗疾病对公共健康的影响</a:t>
            </a:r>
            <a:endParaRPr lang="en-US" altLang="zh-CN" sz="1600" dirty="0" smtClean="0">
              <a:latin typeface="+mn-ea"/>
            </a:endParaRPr>
          </a:p>
          <a:p>
            <a:pPr>
              <a:lnSpc>
                <a:spcPct val="160000"/>
              </a:lnSpc>
            </a:pPr>
            <a:r>
              <a:rPr lang="en-US" altLang="zh-CN" sz="1600" dirty="0">
                <a:latin typeface="+mn-ea"/>
              </a:rPr>
              <a:t> </a:t>
            </a:r>
            <a:r>
              <a:rPr lang="en-US" altLang="zh-CN" sz="1600" dirty="0" smtClean="0">
                <a:latin typeface="+mn-ea"/>
              </a:rPr>
              <a:t>      </a:t>
            </a:r>
            <a:r>
              <a:rPr lang="zh-CN" altLang="en-US" sz="1600" dirty="0" smtClean="0">
                <a:latin typeface="+mn-ea"/>
              </a:rPr>
              <a:t>眼部疾病为常见的疾病类型，手术则是治疗眼部疾病的重要手段，利多卡因眼用凝胶作为一种</a:t>
            </a:r>
            <a:r>
              <a:rPr lang="zh-CN" altLang="en-US" sz="1600" dirty="0" smtClean="0">
                <a:solidFill>
                  <a:srgbClr val="FF0000"/>
                </a:solidFill>
                <a:latin typeface="+mn-ea"/>
              </a:rPr>
              <a:t>更便捷、更安全</a:t>
            </a:r>
            <a:r>
              <a:rPr lang="zh-CN" altLang="en-US" sz="1600" dirty="0" smtClean="0">
                <a:latin typeface="+mn-ea"/>
              </a:rPr>
              <a:t>的局麻药物，为眼部手术的麻醉提供了更好</a:t>
            </a:r>
            <a:r>
              <a:rPr lang="zh-CN" altLang="en-US" sz="1600" dirty="0">
                <a:latin typeface="+mn-ea"/>
              </a:rPr>
              <a:t>的选择，可避免现在部分临床应用中采用注射液超说明书使用导致的</a:t>
            </a:r>
            <a:r>
              <a:rPr lang="zh-CN" altLang="en-US" sz="1600" dirty="0" smtClean="0">
                <a:latin typeface="+mn-ea"/>
              </a:rPr>
              <a:t>风险，降低</a:t>
            </a:r>
            <a:r>
              <a:rPr lang="zh-CN" altLang="en-US" sz="1600" dirty="0">
                <a:latin typeface="+mn-ea"/>
              </a:rPr>
              <a:t>患者的治疗风险，提高临床治疗</a:t>
            </a:r>
            <a:r>
              <a:rPr lang="zh-CN" altLang="en-US" sz="1600" dirty="0" smtClean="0">
                <a:latin typeface="+mn-ea"/>
              </a:rPr>
              <a:t>水平。</a:t>
            </a:r>
            <a:endParaRPr lang="en-US" altLang="zh-CN" sz="1600" dirty="0" smtClean="0">
              <a:latin typeface="+mn-ea"/>
            </a:endParaRPr>
          </a:p>
          <a:p>
            <a:pPr>
              <a:lnSpc>
                <a:spcPct val="160000"/>
              </a:lnSpc>
            </a:pPr>
            <a:r>
              <a:rPr lang="zh-CN" altLang="en-US" sz="1600" dirty="0" smtClean="0">
                <a:latin typeface="+mn-ea"/>
              </a:rPr>
              <a:t>二、补充部分手术的麻醉手段</a:t>
            </a:r>
            <a:endParaRPr lang="en-US" altLang="zh-CN" sz="1600" dirty="0">
              <a:latin typeface="+mn-ea"/>
            </a:endParaRPr>
          </a:p>
          <a:p>
            <a:pPr indent="354013">
              <a:lnSpc>
                <a:spcPct val="160000"/>
              </a:lnSpc>
            </a:pPr>
            <a:r>
              <a:rPr lang="zh-CN" altLang="en-US" sz="1600" dirty="0" smtClean="0"/>
              <a:t>部分眼</a:t>
            </a:r>
            <a:r>
              <a:rPr lang="zh-CN" altLang="en-US" sz="1600" dirty="0"/>
              <a:t>部</a:t>
            </a:r>
            <a:r>
              <a:rPr lang="zh-CN" altLang="en-US" sz="1600" dirty="0" smtClean="0"/>
              <a:t>手术，</a:t>
            </a:r>
            <a:r>
              <a:rPr lang="zh-CN" altLang="en-US" sz="1600" dirty="0">
                <a:latin typeface="+mn-ea"/>
              </a:rPr>
              <a:t>例如</a:t>
            </a:r>
            <a:r>
              <a:rPr lang="zh-CN" altLang="en-US" sz="1600" dirty="0"/>
              <a:t>眼部胬肉</a:t>
            </a:r>
            <a:r>
              <a:rPr lang="zh-CN" altLang="en-US" sz="1600" dirty="0" smtClean="0"/>
              <a:t>手术，常使用</a:t>
            </a:r>
            <a:r>
              <a:rPr lang="zh-CN" altLang="en-US" sz="1600" dirty="0">
                <a:solidFill>
                  <a:srgbClr val="FF0000"/>
                </a:solidFill>
              </a:rPr>
              <a:t>表麻注射液</a:t>
            </a:r>
            <a:r>
              <a:rPr lang="zh-CN" altLang="en-US" sz="1600" dirty="0"/>
              <a:t>进行眼部注射麻醉，有较强的疼痛感，患者依从性较差，本品能够很好</a:t>
            </a:r>
            <a:r>
              <a:rPr lang="zh-CN" altLang="en-US" sz="1600" dirty="0" smtClean="0"/>
              <a:t>的</a:t>
            </a:r>
            <a:r>
              <a:rPr lang="zh-CN" altLang="en-US" sz="1600" dirty="0">
                <a:solidFill>
                  <a:srgbClr val="FF0000"/>
                </a:solidFill>
              </a:rPr>
              <a:t>补充</a:t>
            </a:r>
            <a:r>
              <a:rPr lang="zh-CN" altLang="en-US" sz="1600" dirty="0" smtClean="0">
                <a:solidFill>
                  <a:srgbClr val="FF0000"/>
                </a:solidFill>
              </a:rPr>
              <a:t>相关</a:t>
            </a:r>
            <a:r>
              <a:rPr lang="zh-CN" altLang="en-US" sz="1600" dirty="0">
                <a:solidFill>
                  <a:srgbClr val="FF0000"/>
                </a:solidFill>
              </a:rPr>
              <a:t>手术麻醉手段</a:t>
            </a:r>
            <a:r>
              <a:rPr lang="zh-CN" altLang="en-US" sz="1600" dirty="0" smtClean="0"/>
              <a:t>。</a:t>
            </a:r>
            <a:endParaRPr lang="en-US" altLang="zh-CN" sz="1600" dirty="0">
              <a:latin typeface="+mn-ea"/>
            </a:endParaRPr>
          </a:p>
          <a:p>
            <a:pPr>
              <a:lnSpc>
                <a:spcPct val="160000"/>
              </a:lnSpc>
            </a:pPr>
            <a:r>
              <a:rPr lang="zh-CN" altLang="en-US" sz="1600" dirty="0" smtClean="0">
                <a:latin typeface="+mn-ea"/>
              </a:rPr>
              <a:t>三、</a:t>
            </a:r>
            <a:r>
              <a:rPr lang="zh-CN" altLang="en-US" sz="1600" dirty="0">
                <a:latin typeface="+mn-ea"/>
              </a:rPr>
              <a:t>能够弥补药品目录短板</a:t>
            </a:r>
            <a:endParaRPr lang="en-US" altLang="zh-CN" sz="1600" dirty="0">
              <a:latin typeface="+mn-ea"/>
            </a:endParaRPr>
          </a:p>
          <a:p>
            <a:pPr indent="354013">
              <a:lnSpc>
                <a:spcPct val="160000"/>
              </a:lnSpc>
            </a:pPr>
            <a:r>
              <a:rPr lang="zh-CN" altLang="en-US" sz="1600" dirty="0">
                <a:latin typeface="+mn-ea"/>
              </a:rPr>
              <a:t>目前医保目录眼科表麻用药中只有奥布卡因滴眼液，缺乏专用于眼科的凝胶剂型</a:t>
            </a:r>
            <a:r>
              <a:rPr lang="zh-CN" altLang="en-US" sz="1600" dirty="0" smtClean="0">
                <a:latin typeface="+mn-ea"/>
              </a:rPr>
              <a:t>产品。例如</a:t>
            </a:r>
            <a:r>
              <a:rPr lang="zh-CN" altLang="en-US" sz="1600" dirty="0" smtClean="0">
                <a:solidFill>
                  <a:srgbClr val="FF0000"/>
                </a:solidFill>
              </a:rPr>
              <a:t>眼部胬肉手术，奥布卡因滴眼液无法达成麻醉效果</a:t>
            </a:r>
            <a:r>
              <a:rPr lang="zh-CN" altLang="en-US" sz="1600" dirty="0" smtClean="0"/>
              <a:t>。</a:t>
            </a:r>
            <a:endParaRPr lang="en-US" altLang="zh-CN" sz="1600" dirty="0">
              <a:latin typeface="+mn-ea"/>
            </a:endParaRPr>
          </a:p>
          <a:p>
            <a:pPr>
              <a:lnSpc>
                <a:spcPct val="160000"/>
              </a:lnSpc>
            </a:pPr>
            <a:r>
              <a:rPr lang="zh-CN" altLang="en-US" sz="1600" dirty="0" smtClean="0">
                <a:latin typeface="+mn-ea"/>
              </a:rPr>
              <a:t>四、</a:t>
            </a:r>
            <a:r>
              <a:rPr lang="zh-CN" altLang="en-US" sz="1600" dirty="0">
                <a:latin typeface="+mn-ea"/>
              </a:rPr>
              <a:t>临床管理难度及其他相关情况。</a:t>
            </a:r>
            <a:endParaRPr lang="en-US" altLang="zh-CN" sz="1600" dirty="0">
              <a:latin typeface="+mn-ea"/>
            </a:endParaRPr>
          </a:p>
          <a:p>
            <a:pPr indent="354013">
              <a:lnSpc>
                <a:spcPct val="160000"/>
              </a:lnSpc>
            </a:pPr>
            <a:r>
              <a:rPr lang="zh-CN" altLang="en-US" sz="1600" dirty="0">
                <a:latin typeface="+mn-ea"/>
              </a:rPr>
              <a:t>本品为手术或眼科操作相关药品，医生对手术人群、手术禁忌症把控严格，不存在临床滥用风险、及超说明书使用的可能。同时</a:t>
            </a:r>
            <a:r>
              <a:rPr lang="zh-CN" altLang="en-US" sz="1600" b="1" dirty="0">
                <a:solidFill>
                  <a:srgbClr val="FF0000"/>
                </a:solidFill>
                <a:latin typeface="+mn-ea"/>
              </a:rPr>
              <a:t>本品储存常温即可，与奥布卡因滴眼液的冷链保存相比</a:t>
            </a:r>
            <a:r>
              <a:rPr lang="zh-CN" altLang="en-US" sz="1600" b="1" i="1" dirty="0">
                <a:solidFill>
                  <a:srgbClr val="FF0000"/>
                </a:solidFill>
                <a:latin typeface="+mn-ea"/>
              </a:rPr>
              <a:t>不需要冷链运输</a:t>
            </a:r>
            <a:r>
              <a:rPr lang="zh-CN" altLang="en-US" sz="1600" b="1" dirty="0">
                <a:solidFill>
                  <a:srgbClr val="FF0000"/>
                </a:solidFill>
                <a:latin typeface="+mn-ea"/>
              </a:rPr>
              <a:t>，因此临床管理难度更小</a:t>
            </a:r>
            <a:r>
              <a:rPr lang="zh-CN" altLang="en-US" sz="1600" dirty="0">
                <a:latin typeface="+mn-ea"/>
              </a:rPr>
              <a:t>。</a:t>
            </a:r>
            <a:endParaRPr lang="en-US" altLang="zh-CN" sz="1600" dirty="0">
              <a:latin typeface="+mn-ea"/>
            </a:endParaRPr>
          </a:p>
        </p:txBody>
      </p:sp>
    </p:spTree>
    <p:extLst>
      <p:ext uri="{BB962C8B-B14F-4D97-AF65-F5344CB8AC3E}">
        <p14:creationId xmlns:p14="http://schemas.microsoft.com/office/powerpoint/2010/main" val="313247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66"/>
          <p:cNvSpPr txBox="1">
            <a:spLocks noChangeArrowheads="1"/>
          </p:cNvSpPr>
          <p:nvPr>
            <p:custDataLst>
              <p:tags r:id="rId1"/>
            </p:custDataLst>
          </p:nvPr>
        </p:nvSpPr>
        <p:spPr bwMode="auto">
          <a:xfrm>
            <a:off x="4325596" y="3362924"/>
            <a:ext cx="3509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dist"/>
            <a:r>
              <a:rPr lang="zh-CN" altLang="en-US" sz="2800" dirty="0">
                <a:solidFill>
                  <a:srgbClr val="613819"/>
                </a:solidFill>
                <a:latin typeface="等线" panose="02010600030101010101" pitchFamily="2" charset="-122"/>
                <a:ea typeface="等线" panose="02010600030101010101" pitchFamily="2" charset="-122"/>
                <a:sym typeface="+mn-ea"/>
              </a:rPr>
              <a:t>T</a:t>
            </a:r>
            <a:r>
              <a:rPr lang="en-US" altLang="zh-CN" sz="2800" dirty="0">
                <a:solidFill>
                  <a:srgbClr val="613819"/>
                </a:solidFill>
                <a:latin typeface="等线" panose="02010600030101010101" pitchFamily="2" charset="-122"/>
                <a:ea typeface="等线" panose="02010600030101010101" pitchFamily="2" charset="-122"/>
                <a:sym typeface="+mn-ea"/>
              </a:rPr>
              <a:t>HANK YOU</a:t>
            </a:r>
            <a:r>
              <a:rPr lang="zh-CN" altLang="en-US" sz="2800" dirty="0">
                <a:solidFill>
                  <a:srgbClr val="613819"/>
                </a:solidFill>
                <a:latin typeface="等线" panose="02010600030101010101" pitchFamily="2" charset="-122"/>
                <a:ea typeface="等线" panose="02010600030101010101" pitchFamily="2" charset="-122"/>
                <a:sym typeface="+mn-ea"/>
              </a:rPr>
              <a:t> </a:t>
            </a:r>
            <a:endParaRPr lang="en-US" altLang="zh-CN" sz="2800" dirty="0">
              <a:solidFill>
                <a:srgbClr val="613819"/>
              </a:solidFill>
              <a:latin typeface="等线" panose="02010600030101010101" pitchFamily="2" charset="-122"/>
              <a:ea typeface="等线" panose="02010600030101010101" pitchFamily="2" charset="-122"/>
              <a:sym typeface="+mn-ea"/>
            </a:endParaRPr>
          </a:p>
        </p:txBody>
      </p:sp>
      <p:cxnSp>
        <p:nvCxnSpPr>
          <p:cNvPr id="13" name="직선 연결선 20"/>
          <p:cNvCxnSpPr/>
          <p:nvPr/>
        </p:nvCxnSpPr>
        <p:spPr>
          <a:xfrm flipV="1">
            <a:off x="4429484" y="3934498"/>
            <a:ext cx="3780028" cy="17780"/>
          </a:xfrm>
          <a:prstGeom prst="line">
            <a:avLst/>
          </a:prstGeom>
          <a:ln w="12700">
            <a:solidFill>
              <a:srgbClr val="814A2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88703" t="88751"/>
          <a:stretch/>
        </p:blipFill>
        <p:spPr>
          <a:xfrm>
            <a:off x="7999935" y="3390440"/>
            <a:ext cx="187200" cy="184710"/>
          </a:xfrm>
          <a:prstGeom prst="rect">
            <a:avLst/>
          </a:prstGeom>
        </p:spPr>
      </p:pic>
      <p:pic>
        <p:nvPicPr>
          <p:cNvPr id="10" name="图片 9">
            <a:extLst>
              <a:ext uri="{FF2B5EF4-FFF2-40B4-BE49-F238E27FC236}">
                <a16:creationId xmlns:a16="http://schemas.microsoft.com/office/drawing/2014/main" id="{1FC1BC47-C2B9-4AC9-8BAF-A01853AC96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5768"/>
          <a:stretch/>
        </p:blipFill>
        <p:spPr>
          <a:xfrm>
            <a:off x="4564747" y="4051051"/>
            <a:ext cx="3031200" cy="521150"/>
          </a:xfrm>
          <a:prstGeom prst="rect">
            <a:avLst/>
          </a:prstGeom>
        </p:spPr>
      </p:pic>
      <p:sp>
        <p:nvSpPr>
          <p:cNvPr id="11" name="PA_文本框 13"/>
          <p:cNvSpPr txBox="1">
            <a:spLocks noChangeArrowheads="1"/>
          </p:cNvSpPr>
          <p:nvPr>
            <p:custDataLst>
              <p:tags r:id="rId2"/>
            </p:custDataLst>
          </p:nvPr>
        </p:nvSpPr>
        <p:spPr bwMode="auto">
          <a:xfrm>
            <a:off x="1983545" y="2162595"/>
            <a:ext cx="85209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ctr">
              <a:buNone/>
            </a:pPr>
            <a:r>
              <a:rPr lang="zh-CN" altLang="en-US" sz="3600" b="1" dirty="0">
                <a:gradFill>
                  <a:gsLst>
                    <a:gs pos="0">
                      <a:srgbClr val="47B8A6"/>
                    </a:gs>
                    <a:gs pos="96491">
                      <a:srgbClr val="2DAE98"/>
                    </a:gs>
                    <a:gs pos="44000">
                      <a:srgbClr val="47B8A6"/>
                    </a:gs>
                  </a:gsLst>
                  <a:lin ang="4800000" scaled="0"/>
                </a:gradFill>
                <a:latin typeface="等线" panose="02010600030101010101" pitchFamily="2" charset="-122"/>
                <a:ea typeface="等线" panose="02010600030101010101" pitchFamily="2" charset="-122"/>
                <a:cs typeface="Arial" panose="020B0604020202020204" pitchFamily="34" charset="0"/>
              </a:rPr>
              <a:t>眼科专用凝胶麻醉剂</a:t>
            </a:r>
            <a:endParaRPr lang="en-US" altLang="zh-CN" sz="3600" b="1" dirty="0">
              <a:gradFill>
                <a:gsLst>
                  <a:gs pos="0">
                    <a:srgbClr val="47B8A6"/>
                  </a:gs>
                  <a:gs pos="96491">
                    <a:srgbClr val="2DAE98"/>
                  </a:gs>
                  <a:gs pos="44000">
                    <a:srgbClr val="47B8A6"/>
                  </a:gs>
                </a:gsLst>
                <a:lin ang="4800000" scaled="0"/>
              </a:gradFill>
              <a:latin typeface="等线" panose="02010600030101010101" pitchFamily="2" charset="-122"/>
              <a:ea typeface="等线" panose="02010600030101010101" pitchFamily="2" charset="-122"/>
              <a:cs typeface="Arial" panose="020B0604020202020204" pitchFamily="34" charset="0"/>
            </a:endParaRPr>
          </a:p>
          <a:p>
            <a:pPr algn="ctr">
              <a:buNone/>
            </a:pPr>
            <a:r>
              <a:rPr lang="zh-CN" altLang="en-US" sz="3600" b="1" dirty="0">
                <a:gradFill>
                  <a:gsLst>
                    <a:gs pos="0">
                      <a:srgbClr val="47B8A6"/>
                    </a:gs>
                    <a:gs pos="96491">
                      <a:srgbClr val="2DAE98"/>
                    </a:gs>
                    <a:gs pos="44000">
                      <a:srgbClr val="47B8A6"/>
                    </a:gs>
                  </a:gsLst>
                  <a:lin ang="4800000" scaled="0"/>
                </a:gradFill>
                <a:latin typeface="等线" panose="02010600030101010101" pitchFamily="2" charset="-122"/>
                <a:ea typeface="等线" panose="02010600030101010101" pitchFamily="2" charset="-122"/>
                <a:cs typeface="Arial" panose="020B0604020202020204" pitchFamily="34" charset="0"/>
              </a:rPr>
              <a:t>作用更持久，应用更安全</a:t>
            </a:r>
          </a:p>
        </p:txBody>
      </p:sp>
    </p:spTree>
    <p:extLst>
      <p:ext uri="{BB962C8B-B14F-4D97-AF65-F5344CB8AC3E}">
        <p14:creationId xmlns:p14="http://schemas.microsoft.com/office/powerpoint/2010/main" val="2404770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30429</TotalTime>
  <Words>1298</Words>
  <Application>Microsoft Office PowerPoint</Application>
  <PresentationFormat>宽屏</PresentationFormat>
  <Paragraphs>98</Paragraphs>
  <Slides>9</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-apple-system</vt:lpstr>
      <vt:lpstr>等线</vt:lpstr>
      <vt:lpstr>宋体</vt:lpstr>
      <vt:lpstr>微软雅黑</vt:lpstr>
      <vt:lpstr>Arial</vt:lpstr>
      <vt:lpstr>Calibri</vt:lpstr>
      <vt:lpstr>Times New Roman</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Thinkubation</dc:creator>
  <cp:keywords>www.51pptmoban.com</cp:keywords>
  <cp:lastModifiedBy>侯 胜宏</cp:lastModifiedBy>
  <cp:revision>1327</cp:revision>
  <dcterms:created xsi:type="dcterms:W3CDTF">2017-02-13T12:30:24Z</dcterms:created>
  <dcterms:modified xsi:type="dcterms:W3CDTF">2023-07-14T01:33:31Z</dcterms:modified>
</cp:coreProperties>
</file>