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4" r:id="rId3"/>
  </p:sldMasterIdLst>
  <p:notesMasterIdLst>
    <p:notesMasterId r:id="rId15"/>
  </p:notesMasterIdLst>
  <p:sldIdLst>
    <p:sldId id="480" r:id="rId4"/>
    <p:sldId id="479" r:id="rId5"/>
    <p:sldId id="469" r:id="rId6"/>
    <p:sldId id="470" r:id="rId7"/>
    <p:sldId id="473" r:id="rId8"/>
    <p:sldId id="466" r:id="rId9"/>
    <p:sldId id="457" r:id="rId10"/>
    <p:sldId id="474" r:id="rId11"/>
    <p:sldId id="472" r:id="rId12"/>
    <p:sldId id="477" r:id="rId13"/>
    <p:sldId id="465"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1B96F3-C901-D58B-2511-A2EA84825E29}" name="Zhang, Bryan /CN" initials="ZB/" userId="S::Bryan.Zhang@sanofi.com::33585010-b595-4c83-9efa-2b751669d76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5"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915DC7"/>
    <a:srgbClr val="6C38A3"/>
    <a:srgbClr val="CBB4DC"/>
    <a:srgbClr val="7030A0"/>
    <a:srgbClr val="E1D5F4"/>
    <a:srgbClr val="57438B"/>
    <a:srgbClr val="AC84C6"/>
    <a:srgbClr val="BEA2CB"/>
    <a:srgbClr val="E8DE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28" autoAdjust="0"/>
    <p:restoredTop sz="95118" autoAdjust="0"/>
  </p:normalViewPr>
  <p:slideViewPr>
    <p:cSldViewPr snapToGrid="0">
      <p:cViewPr varScale="1">
        <p:scale>
          <a:sx n="63" d="100"/>
          <a:sy n="63" d="100"/>
        </p:scale>
        <p:origin x="968" y="52"/>
      </p:cViewPr>
      <p:guideLst>
        <p:guide orient="horz" pos="2183"/>
        <p:guide pos="3840"/>
      </p:guideLst>
    </p:cSldViewPr>
  </p:slideViewPr>
  <p:notesTextViewPr>
    <p:cViewPr>
      <p:scale>
        <a:sx n="125" d="100"/>
        <a:sy n="125" d="100"/>
      </p:scale>
      <p:origin x="0" y="0"/>
    </p:cViewPr>
  </p:notesTextViewPr>
  <p:sorterViewPr>
    <p:cViewPr>
      <p:scale>
        <a:sx n="120" d="100"/>
        <a:sy n="120" d="100"/>
      </p:scale>
      <p:origin x="0" y="0"/>
    </p:cViewPr>
  </p:sorter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8/10/relationships/authors" Targe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630991967985075E-2"/>
          <c:y val="0.15334478406310248"/>
          <c:w val="0.8210781243756905"/>
          <c:h val="0.7281780044854087"/>
        </c:manualLayout>
      </c:layout>
      <c:barChart>
        <c:barDir val="col"/>
        <c:grouping val="clustered"/>
        <c:varyColors val="0"/>
        <c:ser>
          <c:idx val="0"/>
          <c:order val="0"/>
          <c:tx>
            <c:strRef>
              <c:f>Sheet1!$B$1</c:f>
              <c:strCache>
                <c:ptCount val="1"/>
                <c:pt idx="0">
                  <c:v>植入前6个月</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复发率</c:v>
                </c:pt>
              </c:strCache>
            </c:strRef>
          </c:cat>
          <c:val>
            <c:numRef>
              <c:f>Sheet1!$B$2</c:f>
              <c:numCache>
                <c:formatCode>0.00%</c:formatCode>
                <c:ptCount val="1"/>
                <c:pt idx="0">
                  <c:v>0.79369999999999996</c:v>
                </c:pt>
              </c:numCache>
            </c:numRef>
          </c:val>
          <c:extLst>
            <c:ext xmlns:c16="http://schemas.microsoft.com/office/drawing/2014/chart" uri="{C3380CC4-5D6E-409C-BE32-E72D297353CC}">
              <c16:uniqueId val="{00000000-5F0B-42FD-A25E-F3D8E67926E1}"/>
            </c:ext>
          </c:extLst>
        </c:ser>
        <c:ser>
          <c:idx val="1"/>
          <c:order val="1"/>
          <c:tx>
            <c:strRef>
              <c:f>Sheet1!$C$1</c:f>
              <c:strCache>
                <c:ptCount val="1"/>
                <c:pt idx="0">
                  <c:v>植入后6个月</c:v>
                </c:pt>
              </c:strCache>
            </c:strRef>
          </c:tx>
          <c:spPr>
            <a:solidFill>
              <a:srgbClr val="743D9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复发率</c:v>
                </c:pt>
              </c:strCache>
            </c:strRef>
          </c:cat>
          <c:val>
            <c:numRef>
              <c:f>Sheet1!$C$2</c:f>
              <c:numCache>
                <c:formatCode>0.00%</c:formatCode>
                <c:ptCount val="1"/>
                <c:pt idx="0">
                  <c:v>8.6999999999999994E-2</c:v>
                </c:pt>
              </c:numCache>
            </c:numRef>
          </c:val>
          <c:extLst>
            <c:ext xmlns:c16="http://schemas.microsoft.com/office/drawing/2014/chart" uri="{C3380CC4-5D6E-409C-BE32-E72D297353CC}">
              <c16:uniqueId val="{00000003-5F0B-42FD-A25E-F3D8E67926E1}"/>
            </c:ext>
          </c:extLst>
        </c:ser>
        <c:dLbls>
          <c:showLegendKey val="0"/>
          <c:showVal val="0"/>
          <c:showCatName val="0"/>
          <c:showSerName val="0"/>
          <c:showPercent val="0"/>
          <c:showBubbleSize val="0"/>
        </c:dLbls>
        <c:gapWidth val="219"/>
        <c:overlap val="-27"/>
        <c:axId val="841485952"/>
        <c:axId val="841470976"/>
      </c:barChart>
      <c:catAx>
        <c:axId val="841485952"/>
        <c:scaling>
          <c:orientation val="minMax"/>
        </c:scaling>
        <c:delete val="1"/>
        <c:axPos val="b"/>
        <c:numFmt formatCode="General" sourceLinked="1"/>
        <c:majorTickMark val="none"/>
        <c:minorTickMark val="none"/>
        <c:tickLblPos val="nextTo"/>
        <c:crossAx val="841470976"/>
        <c:crosses val="autoZero"/>
        <c:auto val="1"/>
        <c:lblAlgn val="ctr"/>
        <c:lblOffset val="100"/>
        <c:noMultiLvlLbl val="0"/>
      </c:catAx>
      <c:valAx>
        <c:axId val="841470976"/>
        <c:scaling>
          <c:orientation val="minMax"/>
        </c:scaling>
        <c:delete val="1"/>
        <c:axPos val="l"/>
        <c:numFmt formatCode="0.00%" sourceLinked="1"/>
        <c:majorTickMark val="none"/>
        <c:minorTickMark val="none"/>
        <c:tickLblPos val="nextTo"/>
        <c:crossAx val="841485952"/>
        <c:crosses val="autoZero"/>
        <c:crossBetween val="between"/>
      </c:valAx>
      <c:spPr>
        <a:noFill/>
        <a:ln w="12700" cap="flat" cmpd="sng" algn="ctr">
          <a:noFill/>
          <a:prstDash val="solid"/>
          <a:miter lim="800000"/>
        </a:ln>
        <a:effectLst/>
      </c:spPr>
    </c:plotArea>
    <c:legend>
      <c:legendPos val="b"/>
      <c:layout>
        <c:manualLayout>
          <c:xMode val="edge"/>
          <c:yMode val="edge"/>
          <c:x val="0.23062154623582634"/>
          <c:y val="0.87974255616053842"/>
          <c:w val="0.53875690752834726"/>
          <c:h val="0.120257443839461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652334204729055E-2"/>
          <c:y val="0.54902219497027416"/>
          <c:w val="0.82341823268735126"/>
          <c:h val="0.33200630783620394"/>
        </c:manualLayout>
      </c:layout>
      <c:barChart>
        <c:barDir val="col"/>
        <c:grouping val="clustered"/>
        <c:varyColors val="0"/>
        <c:ser>
          <c:idx val="0"/>
          <c:order val="0"/>
          <c:tx>
            <c:strRef>
              <c:f>Sheet1!$B$1</c:f>
              <c:strCache>
                <c:ptCount val="1"/>
                <c:pt idx="0">
                  <c:v>对照组</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复发率</c:v>
                </c:pt>
              </c:strCache>
            </c:strRef>
          </c:cat>
          <c:val>
            <c:numRef>
              <c:f>Sheet1!$B$2</c:f>
              <c:numCache>
                <c:formatCode>0.00%</c:formatCode>
                <c:ptCount val="1"/>
                <c:pt idx="0">
                  <c:v>0.35139999999999999</c:v>
                </c:pt>
              </c:numCache>
            </c:numRef>
          </c:val>
          <c:extLst>
            <c:ext xmlns:c16="http://schemas.microsoft.com/office/drawing/2014/chart" uri="{C3380CC4-5D6E-409C-BE32-E72D297353CC}">
              <c16:uniqueId val="{00000000-1E04-4FF0-9471-3AD194CD4C3C}"/>
            </c:ext>
          </c:extLst>
        </c:ser>
        <c:ser>
          <c:idx val="1"/>
          <c:order val="1"/>
          <c:tx>
            <c:strRef>
              <c:f>Sheet1!$C$1</c:f>
              <c:strCache>
                <c:ptCount val="1"/>
                <c:pt idx="0">
                  <c:v>植入组</c:v>
                </c:pt>
              </c:strCache>
            </c:strRef>
          </c:tx>
          <c:spPr>
            <a:solidFill>
              <a:srgbClr val="743D9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复发率</c:v>
                </c:pt>
              </c:strCache>
            </c:strRef>
          </c:cat>
          <c:val>
            <c:numRef>
              <c:f>Sheet1!$C$2</c:f>
              <c:numCache>
                <c:formatCode>0.00%</c:formatCode>
                <c:ptCount val="1"/>
                <c:pt idx="0">
                  <c:v>8.6999999999999994E-2</c:v>
                </c:pt>
              </c:numCache>
            </c:numRef>
          </c:val>
          <c:extLst>
            <c:ext xmlns:c16="http://schemas.microsoft.com/office/drawing/2014/chart" uri="{C3380CC4-5D6E-409C-BE32-E72D297353CC}">
              <c16:uniqueId val="{00000001-1E04-4FF0-9471-3AD194CD4C3C}"/>
            </c:ext>
          </c:extLst>
        </c:ser>
        <c:dLbls>
          <c:showLegendKey val="0"/>
          <c:showVal val="0"/>
          <c:showCatName val="0"/>
          <c:showSerName val="0"/>
          <c:showPercent val="0"/>
          <c:showBubbleSize val="0"/>
        </c:dLbls>
        <c:gapWidth val="219"/>
        <c:overlap val="-27"/>
        <c:axId val="841485952"/>
        <c:axId val="841470976"/>
      </c:barChart>
      <c:catAx>
        <c:axId val="841485952"/>
        <c:scaling>
          <c:orientation val="minMax"/>
        </c:scaling>
        <c:delete val="1"/>
        <c:axPos val="b"/>
        <c:numFmt formatCode="General" sourceLinked="1"/>
        <c:majorTickMark val="none"/>
        <c:minorTickMark val="none"/>
        <c:tickLblPos val="nextTo"/>
        <c:crossAx val="841470976"/>
        <c:crosses val="autoZero"/>
        <c:auto val="1"/>
        <c:lblAlgn val="ctr"/>
        <c:lblOffset val="100"/>
        <c:noMultiLvlLbl val="0"/>
      </c:catAx>
      <c:valAx>
        <c:axId val="841470976"/>
        <c:scaling>
          <c:orientation val="minMax"/>
        </c:scaling>
        <c:delete val="1"/>
        <c:axPos val="l"/>
        <c:numFmt formatCode="0.00%" sourceLinked="1"/>
        <c:majorTickMark val="none"/>
        <c:minorTickMark val="none"/>
        <c:tickLblPos val="nextTo"/>
        <c:crossAx val="841485952"/>
        <c:crosses val="autoZero"/>
        <c:crossBetween val="between"/>
      </c:valAx>
      <c:spPr>
        <a:noFill/>
        <a:ln w="12700" cap="flat" cmpd="sng" algn="ctr">
          <a:noFill/>
          <a:prstDash val="solid"/>
          <a:miter lim="800000"/>
        </a:ln>
        <a:effectLst/>
      </c:spPr>
    </c:plotArea>
    <c:legend>
      <c:legendPos val="b"/>
      <c:layout>
        <c:manualLayout>
          <c:xMode val="edge"/>
          <c:yMode val="edge"/>
          <c:x val="0.28937633475962093"/>
          <c:y val="0.87548955553464403"/>
          <c:w val="0.42124733048075808"/>
          <c:h val="0.1245104444653559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988186683129429E-2"/>
          <c:y val="0.26487658982710266"/>
          <c:w val="0.8380476779496524"/>
          <c:h val="0.61124980454649802"/>
        </c:manualLayout>
      </c:layout>
      <c:barChart>
        <c:barDir val="col"/>
        <c:grouping val="clustered"/>
        <c:varyColors val="0"/>
        <c:ser>
          <c:idx val="0"/>
          <c:order val="0"/>
          <c:tx>
            <c:strRef>
              <c:f>Sheet1!$B$1</c:f>
              <c:strCache>
                <c:ptCount val="1"/>
                <c:pt idx="0">
                  <c:v>基线</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ea"/>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视力</c:v>
                </c:pt>
              </c:strCache>
            </c:strRef>
          </c:cat>
          <c:val>
            <c:numRef>
              <c:f>Sheet1!$B$2</c:f>
              <c:numCache>
                <c:formatCode>0.00_);[Red]\(0.00\)</c:formatCode>
                <c:ptCount val="1"/>
                <c:pt idx="0">
                  <c:v>0.27</c:v>
                </c:pt>
              </c:numCache>
            </c:numRef>
          </c:val>
          <c:extLst>
            <c:ext xmlns:c16="http://schemas.microsoft.com/office/drawing/2014/chart" uri="{C3380CC4-5D6E-409C-BE32-E72D297353CC}">
              <c16:uniqueId val="{00000000-1E04-4FF0-9471-3AD194CD4C3C}"/>
            </c:ext>
          </c:extLst>
        </c:ser>
        <c:ser>
          <c:idx val="1"/>
          <c:order val="1"/>
          <c:tx>
            <c:strRef>
              <c:f>Sheet1!$C$1</c:f>
              <c:strCache>
                <c:ptCount val="1"/>
                <c:pt idx="0">
                  <c:v>植入后3个月</c:v>
                </c:pt>
              </c:strCache>
            </c:strRef>
          </c:tx>
          <c:spPr>
            <a:solidFill>
              <a:srgbClr val="743D9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ea"/>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视力</c:v>
                </c:pt>
              </c:strCache>
            </c:strRef>
          </c:cat>
          <c:val>
            <c:numRef>
              <c:f>Sheet1!$C$2</c:f>
              <c:numCache>
                <c:formatCode>0.00_);[Red]\(0.00\)</c:formatCode>
                <c:ptCount val="1"/>
                <c:pt idx="0">
                  <c:v>0.37</c:v>
                </c:pt>
              </c:numCache>
            </c:numRef>
          </c:val>
          <c:extLst>
            <c:ext xmlns:c16="http://schemas.microsoft.com/office/drawing/2014/chart" uri="{C3380CC4-5D6E-409C-BE32-E72D297353CC}">
              <c16:uniqueId val="{00000001-1E04-4FF0-9471-3AD194CD4C3C}"/>
            </c:ext>
          </c:extLst>
        </c:ser>
        <c:dLbls>
          <c:showLegendKey val="0"/>
          <c:showVal val="0"/>
          <c:showCatName val="0"/>
          <c:showSerName val="0"/>
          <c:showPercent val="0"/>
          <c:showBubbleSize val="0"/>
        </c:dLbls>
        <c:gapWidth val="219"/>
        <c:overlap val="-27"/>
        <c:axId val="841485952"/>
        <c:axId val="841470976"/>
      </c:barChart>
      <c:catAx>
        <c:axId val="841485952"/>
        <c:scaling>
          <c:orientation val="minMax"/>
        </c:scaling>
        <c:delete val="1"/>
        <c:axPos val="b"/>
        <c:numFmt formatCode="General" sourceLinked="1"/>
        <c:majorTickMark val="none"/>
        <c:minorTickMark val="none"/>
        <c:tickLblPos val="nextTo"/>
        <c:crossAx val="841470976"/>
        <c:crosses val="autoZero"/>
        <c:auto val="1"/>
        <c:lblAlgn val="ctr"/>
        <c:lblOffset val="100"/>
        <c:noMultiLvlLbl val="0"/>
      </c:catAx>
      <c:valAx>
        <c:axId val="841470976"/>
        <c:scaling>
          <c:orientation val="minMax"/>
        </c:scaling>
        <c:delete val="1"/>
        <c:axPos val="l"/>
        <c:numFmt formatCode="0.00_);[Red]\(0.00\)" sourceLinked="1"/>
        <c:majorTickMark val="none"/>
        <c:minorTickMark val="none"/>
        <c:tickLblPos val="nextTo"/>
        <c:crossAx val="841485952"/>
        <c:crosses val="autoZero"/>
        <c:crossBetween val="between"/>
      </c:valAx>
      <c:spPr>
        <a:noFill/>
        <a:ln w="12700" cap="flat" cmpd="sng" algn="ctr">
          <a:noFill/>
          <a:prstDash val="solid"/>
          <a:miter lim="800000"/>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ea"/>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mn-ea"/>
          <a:ea typeface="+mn-ea"/>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5.2304672935173505E-2"/>
          <c:y val="0"/>
          <c:w val="0.7733464172809148"/>
          <c:h val="0.6895703384095887"/>
        </c:manualLayout>
      </c:layout>
      <c:barChart>
        <c:barDir val="col"/>
        <c:grouping val="clustered"/>
        <c:varyColors val="0"/>
        <c:ser>
          <c:idx val="0"/>
          <c:order val="0"/>
          <c:tx>
            <c:strRef>
              <c:f>Sheet1!$B$1</c:f>
              <c:strCache>
                <c:ptCount val="1"/>
                <c:pt idx="0">
                  <c:v>氟轻松玻璃体内植入剂</c:v>
                </c:pt>
              </c:strCache>
            </c:strRef>
          </c:tx>
          <c:spPr>
            <a:solidFill>
              <a:srgbClr val="9F64BC"/>
            </a:solidFill>
            <a:ln>
              <a:noFill/>
            </a:ln>
            <a:effectLst/>
          </c:spPr>
          <c:invertIfNegative val="0"/>
          <c:dLbls>
            <c:numFmt formatCode="#,##0.0_);[Red]\(#,##0.0\)" sourceLinked="0"/>
            <c:spPr>
              <a:noFill/>
              <a:ln>
                <a:noFill/>
              </a:ln>
              <a:effectLst/>
            </c:spPr>
            <c:txPr>
              <a:bodyPr rot="0" spcFirstLastPara="1" vertOverflow="ellipsis" vert="horz" wrap="square" anchor="ctr" anchorCtr="1"/>
              <a:lstStyle/>
              <a:p>
                <a:pPr>
                  <a:defRPr sz="1050" b="1" i="0" u="none" strike="noStrike" kern="1200" baseline="0">
                    <a:solidFill>
                      <a:srgbClr val="7030A0"/>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第12个月</c:v>
                </c:pt>
                <c:pt idx="1">
                  <c:v>第36个月</c:v>
                </c:pt>
              </c:strCache>
            </c:strRef>
          </c:cat>
          <c:val>
            <c:numRef>
              <c:f>Sheet1!$B$2:$B$3</c:f>
              <c:numCache>
                <c:formatCode>0.00_);[Red]\(0.00\)</c:formatCode>
                <c:ptCount val="2"/>
                <c:pt idx="0">
                  <c:v>0.5</c:v>
                </c:pt>
                <c:pt idx="1">
                  <c:v>1.2</c:v>
                </c:pt>
              </c:numCache>
            </c:numRef>
          </c:val>
          <c:extLst>
            <c:ext xmlns:c16="http://schemas.microsoft.com/office/drawing/2014/chart" uri="{C3380CC4-5D6E-409C-BE32-E72D297353CC}">
              <c16:uniqueId val="{00000000-9F65-4F18-AEE1-8F307880F6F1}"/>
            </c:ext>
          </c:extLst>
        </c:ser>
        <c:ser>
          <c:idx val="1"/>
          <c:order val="1"/>
          <c:tx>
            <c:strRef>
              <c:f>Sheet1!$C$1</c:f>
              <c:strCache>
                <c:ptCount val="1"/>
                <c:pt idx="0">
                  <c:v>安慰剂</c:v>
                </c:pt>
              </c:strCache>
            </c:strRef>
          </c:tx>
          <c:spPr>
            <a:solidFill>
              <a:schemeClr val="bg1">
                <a:lumMod val="65000"/>
              </a:schemeClr>
            </a:solidFill>
            <a:ln>
              <a:noFill/>
            </a:ln>
            <a:effectLst/>
          </c:spPr>
          <c:invertIfNegative val="0"/>
          <c:dLbls>
            <c:numFmt formatCode="#,##0.0_);[Red]\(#,##0.0\)" sourceLinked="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第12个月</c:v>
                </c:pt>
                <c:pt idx="1">
                  <c:v>第36个月</c:v>
                </c:pt>
              </c:strCache>
            </c:strRef>
          </c:cat>
          <c:val>
            <c:numRef>
              <c:f>Sheet1!$C$2:$C$3</c:f>
              <c:numCache>
                <c:formatCode>0.00_);[Red]\(0.00\)</c:formatCode>
                <c:ptCount val="2"/>
                <c:pt idx="0">
                  <c:v>1.8</c:v>
                </c:pt>
                <c:pt idx="1">
                  <c:v>4</c:v>
                </c:pt>
              </c:numCache>
            </c:numRef>
          </c:val>
          <c:extLst>
            <c:ext xmlns:c16="http://schemas.microsoft.com/office/drawing/2014/chart" uri="{C3380CC4-5D6E-409C-BE32-E72D297353CC}">
              <c16:uniqueId val="{00000001-9F65-4F18-AEE1-8F307880F6F1}"/>
            </c:ext>
          </c:extLst>
        </c:ser>
        <c:dLbls>
          <c:showLegendKey val="0"/>
          <c:showVal val="0"/>
          <c:showCatName val="0"/>
          <c:showSerName val="0"/>
          <c:showPercent val="0"/>
          <c:showBubbleSize val="0"/>
        </c:dLbls>
        <c:gapWidth val="150"/>
        <c:axId val="784820991"/>
        <c:axId val="784823903"/>
      </c:barChart>
      <c:catAx>
        <c:axId val="784820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784823903"/>
        <c:crosses val="autoZero"/>
        <c:auto val="1"/>
        <c:lblAlgn val="ctr"/>
        <c:lblOffset val="100"/>
        <c:noMultiLvlLbl val="0"/>
      </c:catAx>
      <c:valAx>
        <c:axId val="784823903"/>
        <c:scaling>
          <c:orientation val="minMax"/>
          <c:max val="5"/>
        </c:scaling>
        <c:delete val="1"/>
        <c:axPos val="l"/>
        <c:numFmt formatCode="0.00_);[Red]\(0.00\)" sourceLinked="1"/>
        <c:majorTickMark val="out"/>
        <c:minorTickMark val="none"/>
        <c:tickLblPos val="nextTo"/>
        <c:crossAx val="784820991"/>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677462982035365E-2"/>
          <c:y val="0.10073652196794963"/>
          <c:w val="0.87638181462511111"/>
          <c:h val="0.77037792607638622"/>
        </c:manualLayout>
      </c:layout>
      <c:barChart>
        <c:barDir val="col"/>
        <c:grouping val="clustered"/>
        <c:varyColors val="0"/>
        <c:ser>
          <c:idx val="0"/>
          <c:order val="0"/>
          <c:tx>
            <c:strRef>
              <c:f>Sheet1!$B$1</c:f>
              <c:strCache>
                <c:ptCount val="1"/>
                <c:pt idx="0">
                  <c:v>传统治疗</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ea"/>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青光眼&amp;高眼压</c:v>
                </c:pt>
                <c:pt idx="1">
                  <c:v>白内障</c:v>
                </c:pt>
              </c:strCache>
            </c:strRef>
          </c:cat>
          <c:val>
            <c:numRef>
              <c:f>Sheet1!$B$2:$B$3</c:f>
              <c:numCache>
                <c:formatCode>0.00%</c:formatCode>
                <c:ptCount val="2"/>
                <c:pt idx="0">
                  <c:v>0.37840000000000001</c:v>
                </c:pt>
                <c:pt idx="1">
                  <c:v>0.1757</c:v>
                </c:pt>
              </c:numCache>
            </c:numRef>
          </c:val>
          <c:extLst>
            <c:ext xmlns:c16="http://schemas.microsoft.com/office/drawing/2014/chart" uri="{C3380CC4-5D6E-409C-BE32-E72D297353CC}">
              <c16:uniqueId val="{00000000-41E7-4C15-9FC2-91E440FE103E}"/>
            </c:ext>
          </c:extLst>
        </c:ser>
        <c:ser>
          <c:idx val="1"/>
          <c:order val="1"/>
          <c:tx>
            <c:strRef>
              <c:f>Sheet1!$C$1</c:f>
              <c:strCache>
                <c:ptCount val="1"/>
                <c:pt idx="0">
                  <c:v>氟轻松玻璃体内植入剂</c:v>
                </c:pt>
              </c:strCache>
            </c:strRef>
          </c:tx>
          <c:spPr>
            <a:solidFill>
              <a:srgbClr val="9F64BC"/>
            </a:solidFill>
            <a:ln>
              <a:noFill/>
            </a:ln>
            <a:effectLst/>
          </c:spPr>
          <c:invertIfNegative val="0"/>
          <c:dLbls>
            <c:dLbl>
              <c:idx val="0"/>
              <c:layout>
                <c:manualLayout>
                  <c:x val="1.0412237707943455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85-4DA4-9403-5571CA0F998B}"/>
                </c:ext>
              </c:extLst>
            </c:dLbl>
            <c:dLbl>
              <c:idx val="1"/>
              <c:layout>
                <c:manualLayout>
                  <c:x val="1.4577132791120837E-2"/>
                  <c:y val="-7.00608867722287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E85-4DA4-9403-5571CA0F998B}"/>
                </c:ext>
              </c:extLst>
            </c:dLbl>
            <c:dLbl>
              <c:idx val="2"/>
              <c:layout>
                <c:manualLayout>
                  <c:x val="8.3297901663546108E-3"/>
                  <c:y val="-3.503044338611437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E85-4DA4-9403-5571CA0F998B}"/>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ea"/>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青光眼&amp;高眼压</c:v>
                </c:pt>
                <c:pt idx="1">
                  <c:v>白内障</c:v>
                </c:pt>
              </c:strCache>
            </c:strRef>
          </c:cat>
          <c:val>
            <c:numRef>
              <c:f>Sheet1!$C$2:$C$3</c:f>
              <c:numCache>
                <c:formatCode>0.00%</c:formatCode>
                <c:ptCount val="2"/>
                <c:pt idx="0">
                  <c:v>0.24340000000000001</c:v>
                </c:pt>
                <c:pt idx="1">
                  <c:v>2.7E-2</c:v>
                </c:pt>
              </c:numCache>
            </c:numRef>
          </c:val>
          <c:extLst>
            <c:ext xmlns:c16="http://schemas.microsoft.com/office/drawing/2014/chart" uri="{C3380CC4-5D6E-409C-BE32-E72D297353CC}">
              <c16:uniqueId val="{00000001-41E7-4C15-9FC2-91E440FE103E}"/>
            </c:ext>
          </c:extLst>
        </c:ser>
        <c:dLbls>
          <c:dLblPos val="outEnd"/>
          <c:showLegendKey val="0"/>
          <c:showVal val="1"/>
          <c:showCatName val="0"/>
          <c:showSerName val="0"/>
          <c:showPercent val="0"/>
          <c:showBubbleSize val="0"/>
        </c:dLbls>
        <c:gapWidth val="150"/>
        <c:axId val="417794335"/>
        <c:axId val="417795999"/>
      </c:barChart>
      <c:catAx>
        <c:axId val="417794335"/>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ea"/>
                <a:ea typeface="+mn-ea"/>
                <a:cs typeface="+mn-cs"/>
              </a:defRPr>
            </a:pPr>
            <a:endParaRPr lang="zh-CN"/>
          </a:p>
        </c:txPr>
        <c:crossAx val="417795999"/>
        <c:crosses val="autoZero"/>
        <c:auto val="1"/>
        <c:lblAlgn val="ctr"/>
        <c:lblOffset val="100"/>
        <c:noMultiLvlLbl val="0"/>
      </c:catAx>
      <c:valAx>
        <c:axId val="417795999"/>
        <c:scaling>
          <c:orientation val="minMax"/>
          <c:max val="0.5"/>
          <c:min val="0"/>
        </c:scaling>
        <c:delete val="1"/>
        <c:axPos val="l"/>
        <c:numFmt formatCode="0.00%" sourceLinked="1"/>
        <c:majorTickMark val="out"/>
        <c:minorTickMark val="none"/>
        <c:tickLblPos val="nextTo"/>
        <c:crossAx val="417794335"/>
        <c:crosses val="autoZero"/>
        <c:crossBetween val="between"/>
        <c:majorUnit val="0.2"/>
      </c:valAx>
      <c:spPr>
        <a:noFill/>
        <a:ln>
          <a:noFill/>
        </a:ln>
        <a:effectLst/>
      </c:spPr>
    </c:plotArea>
    <c:legend>
      <c:legendPos val="r"/>
      <c:layout>
        <c:manualLayout>
          <c:xMode val="edge"/>
          <c:yMode val="edge"/>
          <c:x val="0.57527989153228465"/>
          <c:y val="0.22043361620646226"/>
          <c:w val="0.4247201084677153"/>
          <c:h val="0.1347717697655828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ea"/>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n-ea"/>
          <a:ea typeface="+mn-ea"/>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83DC98-C144-4826-A5EB-1FA5ED211FEB}" type="datetimeFigureOut">
              <a:rPr lang="zh-CN" altLang="en-US" smtClean="0"/>
              <a:t>2023/7/14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59ECC-56CC-43CD-9F17-1F7FCC93D7CA}" type="slidenum">
              <a:rPr lang="zh-CN" altLang="en-US" smtClean="0"/>
              <a:t>‹#›</a:t>
            </a:fld>
            <a:endParaRPr lang="zh-CN" altLang="en-US"/>
          </a:p>
        </p:txBody>
      </p:sp>
    </p:spTree>
    <p:extLst>
      <p:ext uri="{BB962C8B-B14F-4D97-AF65-F5344CB8AC3E}">
        <p14:creationId xmlns:p14="http://schemas.microsoft.com/office/powerpoint/2010/main" val="2637598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12000" y="202001"/>
            <a:ext cx="11064063" cy="705600"/>
          </a:xfrm>
          <a:prstGeom prst="rect">
            <a:avLst/>
          </a:prstGeom>
        </p:spPr>
        <p:txBody>
          <a:bodyPr anchor="ctr" anchorCtr="0">
            <a:normAutofit/>
          </a:bodyPr>
          <a:lstStyle>
            <a:lvl1pPr>
              <a:defRPr sz="2800">
                <a:solidFill>
                  <a:srgbClr val="764092"/>
                </a:solidFill>
              </a:defRPr>
            </a:lvl1pPr>
          </a:lstStyle>
          <a:p>
            <a:r>
              <a:rPr lang="zh-CN" altLang="en-US" dirty="0"/>
              <a:t>单击此处编辑母版标题样式</a:t>
            </a:r>
          </a:p>
        </p:txBody>
      </p:sp>
      <p:sp>
        <p:nvSpPr>
          <p:cNvPr id="4" name="日期占位符 3"/>
          <p:cNvSpPr>
            <a:spLocks noGrp="1"/>
          </p:cNvSpPr>
          <p:nvPr>
            <p:ph type="dt" sz="half" idx="10"/>
          </p:nvPr>
        </p:nvSpPr>
        <p:spPr>
          <a:xfrm>
            <a:off x="612000" y="6314400"/>
            <a:ext cx="2700000" cy="316800"/>
          </a:xfrm>
          <a:prstGeom prst="rect">
            <a:avLst/>
          </a:prstGeom>
        </p:spPr>
        <p:txBody>
          <a:bodyPr/>
          <a:lstStyle/>
          <a:p>
            <a:fld id="{760FBDFE-C587-4B4C-A407-44438C67B59E}" type="datetimeFigureOut">
              <a:rPr lang="zh-CN" altLang="en-US" smtClean="0"/>
              <a:t>2023/7/14</a:t>
            </a:fld>
            <a:endParaRPr lang="zh-CN" altLang="en-US" dirty="0"/>
          </a:p>
        </p:txBody>
      </p:sp>
      <p:sp>
        <p:nvSpPr>
          <p:cNvPr id="6" name="灯片编号占位符 5"/>
          <p:cNvSpPr>
            <a:spLocks noGrp="1"/>
          </p:cNvSpPr>
          <p:nvPr>
            <p:ph type="sldNum" sz="quarter" idx="12"/>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862950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74">
          <p15:clr>
            <a:srgbClr val="FBAE40"/>
          </p15:clr>
        </p15:guide>
        <p15:guide id="4" orient="horz" pos="572">
          <p15:clr>
            <a:srgbClr val="FBAE40"/>
          </p15:clr>
        </p15:guide>
        <p15:guide id="5" pos="325">
          <p15:clr>
            <a:srgbClr val="FBAE40"/>
          </p15:clr>
        </p15:guide>
        <p15:guide id="6" pos="735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2023/7/14</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3120238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2023/7/14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71696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2023/7/14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89250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Logo only)">
    <p:bg>
      <p:bgPr>
        <a:solidFill>
          <a:srgbClr val="FFFFFF"/>
        </a:solidFill>
        <a:effectLst/>
      </p:bgPr>
    </p:bg>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1EE8BFA-ED81-4A69-A39B-8716774573DE}"/>
              </a:ext>
            </a:extLst>
          </p:cNvPr>
          <p:cNvSpPr>
            <a:spLocks noGrp="1"/>
          </p:cNvSpPr>
          <p:nvPr>
            <p:ph type="sldNum" sz="quarter" idx="10"/>
          </p:nvPr>
        </p:nvSpPr>
        <p:spPr/>
        <p:txBody>
          <a:bodyPr/>
          <a:lstStyle/>
          <a:p>
            <a:fld id="{27557D08-9667-754E-9FA9-FFD3988FC8C5}" type="slidenum">
              <a:rPr lang="en-CH" smtClean="0"/>
              <a:pPr/>
              <a:t>‹#›</a:t>
            </a:fld>
            <a:endParaRPr lang="en-CH" dirty="0"/>
          </a:p>
        </p:txBody>
      </p:sp>
    </p:spTree>
    <p:extLst>
      <p:ext uri="{BB962C8B-B14F-4D97-AF65-F5344CB8AC3E}">
        <p14:creationId xmlns:p14="http://schemas.microsoft.com/office/powerpoint/2010/main" val="219256681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no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2600" b="1"/>
            </a:lvl1p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lvl1pPr>
              <a:defRPr sz="1600" b="1"/>
            </a:lvl1pPr>
            <a:lvl2pPr>
              <a:defRPr sz="1600" b="1"/>
            </a:lvl2pPr>
            <a:lvl3pPr>
              <a:defRPr sz="1600" b="1"/>
            </a:lvl3pPr>
            <a:lvl4pPr>
              <a:defRPr sz="1600" b="1"/>
            </a:lvl4pPr>
            <a:lvl5pPr>
              <a:defRPr sz="1600" b="1"/>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lvl1pPr>
              <a:defRPr b="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lvl1pPr>
              <a:defRPr b="1"/>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lvl1pPr>
              <a:defRPr b="1"/>
            </a:lvl1p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2023/7/14</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1950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2023/7/14</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623865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t>2023/7/14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1461322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2023/7/14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395870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2023/7/14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565877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t>2023/7/14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17408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2023/7/14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578188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6.xml"/><Relationship Id="rId3" Type="http://schemas.openxmlformats.org/officeDocument/2006/relationships/tags" Target="../tags/tag1.xml"/><Relationship Id="rId7" Type="http://schemas.openxmlformats.org/officeDocument/2006/relationships/tags" Target="../tags/tag5.x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tags" Target="../tags/tag4.xml"/><Relationship Id="rId11" Type="http://schemas.openxmlformats.org/officeDocument/2006/relationships/image" Target="../media/image3.png"/><Relationship Id="rId5" Type="http://schemas.openxmlformats.org/officeDocument/2006/relationships/tags" Target="../tags/tag3.xml"/><Relationship Id="rId10" Type="http://schemas.openxmlformats.org/officeDocument/2006/relationships/image" Target="../media/image2.png"/><Relationship Id="rId4" Type="http://schemas.openxmlformats.org/officeDocument/2006/relationships/tags" Target="../tags/tag2.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ags" Target="../tags/tag7.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6" Type="http://schemas.openxmlformats.org/officeDocument/2006/relationships/image" Target="../media/image4.jpe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ags" Target="../tags/tag9.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9"/>
          <a:stretch>
            <a:fillRect/>
          </a:stretch>
        </a:blipFill>
        <a:effectLst/>
      </p:bgPr>
    </p:bg>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19B40207-69B4-5D4C-911F-02C885421B06}"/>
              </a:ext>
            </a:extLst>
          </p:cNvPr>
          <p:cNvSpPr/>
          <p:nvPr userDrawn="1"/>
        </p:nvSpPr>
        <p:spPr>
          <a:xfrm>
            <a:off x="-13304" y="-1"/>
            <a:ext cx="12212608" cy="6858001"/>
          </a:xfrm>
          <a:prstGeom prst="rect">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l">
              <a:lnSpc>
                <a:spcPts val="2000"/>
              </a:lnSpc>
              <a:spcBef>
                <a:spcPts val="600"/>
              </a:spcBef>
              <a:spcAft>
                <a:spcPts val="600"/>
              </a:spcAft>
              <a:buFont typeface="Wingdings" panose="05000000000000000000" pitchFamily="2" charset="2"/>
              <a:buChar char="Ø"/>
            </a:pPr>
            <a:endParaRPr kumimoji="1" lang="zh-CN" altLang="en-US" sz="1400" b="1" dirty="0">
              <a:solidFill>
                <a:srgbClr val="7030A0"/>
              </a:solidFill>
              <a:latin typeface="+mn-ea"/>
            </a:endParaRPr>
          </a:p>
        </p:txBody>
      </p:sp>
      <p:sp>
        <p:nvSpPr>
          <p:cNvPr id="2" name="标题占位符 1"/>
          <p:cNvSpPr>
            <a:spLocks noGrp="1"/>
          </p:cNvSpPr>
          <p:nvPr>
            <p:ph type="title"/>
            <p:custDataLst>
              <p:tags r:id="rId4"/>
            </p:custDataLst>
          </p:nvPr>
        </p:nvSpPr>
        <p:spPr>
          <a:xfrm>
            <a:off x="608400" y="234782"/>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2023/7/14</a:t>
            </a:fld>
            <a:endParaRPr lang="zh-CN" altLang="en-US"/>
          </a:p>
        </p:txBody>
      </p:sp>
      <p:sp>
        <p:nvSpPr>
          <p:cNvPr id="5" name="页脚占位符 4"/>
          <p:cNvSpPr>
            <a:spLocks noGrp="1"/>
          </p:cNvSpPr>
          <p:nvPr>
            <p:ph type="ftr" sz="quarter" idx="3"/>
            <p:custDataLst>
              <p:tags r:id="rId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pic>
        <p:nvPicPr>
          <p:cNvPr id="9" name="图片 8">
            <a:extLst>
              <a:ext uri="{FF2B5EF4-FFF2-40B4-BE49-F238E27FC236}">
                <a16:creationId xmlns:a16="http://schemas.microsoft.com/office/drawing/2014/main" id="{3236C1DF-C6C6-C0C1-2B19-7DC4D759E7B3}"/>
              </a:ext>
            </a:extLst>
          </p:cNvPr>
          <p:cNvPicPr>
            <a:picLocks noChangeAspect="1"/>
          </p:cNvPicPr>
          <p:nvPr userDrawn="1"/>
        </p:nvPicPr>
        <p:blipFill>
          <a:blip r:embed="rId10"/>
          <a:stretch>
            <a:fillRect/>
          </a:stretch>
        </p:blipFill>
        <p:spPr>
          <a:xfrm>
            <a:off x="10486645" y="6166182"/>
            <a:ext cx="1666875" cy="657225"/>
          </a:xfrm>
          <a:prstGeom prst="rect">
            <a:avLst/>
          </a:prstGeom>
        </p:spPr>
      </p:pic>
      <p:sp>
        <p:nvSpPr>
          <p:cNvPr id="12" name="矩形 11">
            <a:extLst>
              <a:ext uri="{FF2B5EF4-FFF2-40B4-BE49-F238E27FC236}">
                <a16:creationId xmlns:a16="http://schemas.microsoft.com/office/drawing/2014/main" id="{6D9D105A-D8F4-9420-CAC7-F69BC33CAB55}"/>
              </a:ext>
            </a:extLst>
          </p:cNvPr>
          <p:cNvSpPr/>
          <p:nvPr userDrawn="1"/>
        </p:nvSpPr>
        <p:spPr>
          <a:xfrm>
            <a:off x="9637486" y="118012"/>
            <a:ext cx="2330768" cy="8431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图片 10">
            <a:extLst>
              <a:ext uri="{FF2B5EF4-FFF2-40B4-BE49-F238E27FC236}">
                <a16:creationId xmlns:a16="http://schemas.microsoft.com/office/drawing/2014/main" id="{68E83D89-2999-43FF-A72A-ABA3B015355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483784" y="6249600"/>
            <a:ext cx="1002861" cy="522951"/>
          </a:xfrm>
          <a:prstGeom prst="rect">
            <a:avLst/>
          </a:prstGeom>
        </p:spPr>
      </p:pic>
      <p:sp>
        <p:nvSpPr>
          <p:cNvPr id="14" name="文本框 13">
            <a:extLst>
              <a:ext uri="{FF2B5EF4-FFF2-40B4-BE49-F238E27FC236}">
                <a16:creationId xmlns:a16="http://schemas.microsoft.com/office/drawing/2014/main" id="{BBACD7BD-6959-5B48-BD9E-868E474D83D0}"/>
              </a:ext>
            </a:extLst>
          </p:cNvPr>
          <p:cNvSpPr txBox="1"/>
          <p:nvPr userDrawn="1"/>
        </p:nvSpPr>
        <p:spPr>
          <a:xfrm>
            <a:off x="12027877" y="5431692"/>
            <a:ext cx="184731" cy="369332"/>
          </a:xfrm>
          <a:prstGeom prst="rect">
            <a:avLst/>
          </a:prstGeom>
          <a:noFill/>
        </p:spPr>
        <p:txBody>
          <a:bodyPr wrap="none" rtlCol="0">
            <a:spAutoFit/>
          </a:bodyPr>
          <a:lstStyle/>
          <a:p>
            <a:endParaRPr kumimoji="1" lang="zh-CN" altLang="en-US" dirty="0"/>
          </a:p>
        </p:txBody>
      </p:sp>
    </p:spTree>
    <p:custDataLst>
      <p:tags r:id="rId3"/>
    </p:custData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lstStyle/>
          <a:p>
            <a:pPr lvl="0"/>
            <a:r>
              <a:rPr lang="zh-CN" altLang="en-US" dirty="0"/>
              <a:t>单击此处编辑母版标题样式</a:t>
            </a:r>
          </a:p>
        </p:txBody>
      </p:sp>
      <p:sp>
        <p:nvSpPr>
          <p:cNvPr id="1027" name="文本占位符 1026"/>
          <p:cNvSpPr>
            <a:spLocks noGrp="1"/>
          </p:cNvSpPr>
          <p:nvPr>
            <p:ph type="body"/>
          </p:nvPr>
        </p:nvSpPr>
        <p:spPr>
          <a:xfrm>
            <a:off x="609600" y="1600200"/>
            <a:ext cx="10972800" cy="4525963"/>
          </a:xfrm>
          <a:prstGeom prst="rect">
            <a:avLst/>
          </a:prstGeom>
          <a:noFill/>
          <a:ln w="9525">
            <a:noFill/>
          </a:ln>
        </p:spPr>
        <p:txBody>
          <a:bodyPr anchor="t"/>
          <a:lstStyle/>
          <a:p>
            <a:pPr lvl="0"/>
            <a:r>
              <a:rPr lang="zh-CN" altLang="en-US" dirty="0"/>
              <a:t>单击此处编辑母版文本样式</a:t>
            </a:r>
          </a:p>
          <a:p>
            <a:pPr lvl="1" indent="-285750"/>
            <a:r>
              <a:rPr lang="zh-CN" altLang="en-US" dirty="0"/>
              <a:t>第二级</a:t>
            </a:r>
          </a:p>
          <a:p>
            <a:pPr lvl="2" indent="-228600"/>
            <a:r>
              <a:rPr lang="zh-CN" altLang="en-US" dirty="0"/>
              <a:t>第三级</a:t>
            </a:r>
          </a:p>
          <a:p>
            <a:pPr lvl="3" indent="-228600"/>
            <a:r>
              <a:rPr lang="zh-CN" altLang="en-US" dirty="0"/>
              <a:t>第四级</a:t>
            </a:r>
          </a:p>
          <a:p>
            <a:pPr lvl="4" indent="-228600"/>
            <a:r>
              <a:rPr lang="zh-CN" altLang="en-US" dirty="0"/>
              <a:t>第五级</a:t>
            </a:r>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eaLnBrk="1" hangingPunct="1">
              <a:defRPr sz="14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eaLnBrk="1" hangingPunct="1">
              <a:defRPr sz="1400" noProof="1"/>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vert="horz" wrap="square" lIns="91440" tIns="45720" rIns="91440" bIns="45720" numCol="1" anchor="t" anchorCtr="0" compatLnSpc="1"/>
          <a:lstStyle>
            <a:lvl1pPr algn="r">
              <a:defRPr sz="1400"/>
            </a:lvl1p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华文楷体" panose="02010600040101010101"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华文楷体" panose="02010600040101010101"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华文楷体" panose="02010600040101010101"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华文楷体" panose="02010600040101010101"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6"/>
          <a:stretch>
            <a:fillRect/>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3"/>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4"/>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t>2023/7/14</a:t>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1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05046988"/>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B4F0B7D2-E664-9041-83F1-6443209A5E69}"/>
              </a:ext>
            </a:extLst>
          </p:cNvPr>
          <p:cNvSpPr/>
          <p:nvPr/>
        </p:nvSpPr>
        <p:spPr>
          <a:xfrm>
            <a:off x="2828749" y="2745395"/>
            <a:ext cx="6577781" cy="973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文本框 1">
            <a:extLst>
              <a:ext uri="{FF2B5EF4-FFF2-40B4-BE49-F238E27FC236}">
                <a16:creationId xmlns:a16="http://schemas.microsoft.com/office/drawing/2014/main" id="{4B4A8715-DB8A-6943-A12B-4DB12209E40E}"/>
              </a:ext>
            </a:extLst>
          </p:cNvPr>
          <p:cNvSpPr txBox="1"/>
          <p:nvPr/>
        </p:nvSpPr>
        <p:spPr>
          <a:xfrm>
            <a:off x="3317080" y="2126996"/>
            <a:ext cx="5484813" cy="646331"/>
          </a:xfrm>
          <a:prstGeom prst="rect">
            <a:avLst/>
          </a:prstGeom>
          <a:noFill/>
        </p:spPr>
        <p:txBody>
          <a:bodyPr wrap="square" rtlCol="0">
            <a:spAutoFit/>
          </a:bodyPr>
          <a:lstStyle/>
          <a:p>
            <a:pPr algn="dist"/>
            <a:r>
              <a:rPr lang="zh-CN" altLang="en-US" sz="3600" b="1" dirty="0">
                <a:latin typeface="Microsoft YaHei" panose="020B0503020204020204" pitchFamily="34" charset="-122"/>
                <a:ea typeface="Microsoft YaHei" panose="020B0503020204020204" pitchFamily="34" charset="-122"/>
              </a:rPr>
              <a:t>氟轻松玻璃体内植入剂</a:t>
            </a:r>
          </a:p>
        </p:txBody>
      </p:sp>
      <p:sp>
        <p:nvSpPr>
          <p:cNvPr id="3" name="文本框 2">
            <a:extLst>
              <a:ext uri="{FF2B5EF4-FFF2-40B4-BE49-F238E27FC236}">
                <a16:creationId xmlns:a16="http://schemas.microsoft.com/office/drawing/2014/main" id="{CA2F8098-4732-DC4E-8632-18695DFF6B44}"/>
              </a:ext>
            </a:extLst>
          </p:cNvPr>
          <p:cNvSpPr txBox="1"/>
          <p:nvPr/>
        </p:nvSpPr>
        <p:spPr>
          <a:xfrm>
            <a:off x="4543331" y="2823874"/>
            <a:ext cx="3148619" cy="461665"/>
          </a:xfrm>
          <a:prstGeom prst="rect">
            <a:avLst/>
          </a:prstGeom>
          <a:noFill/>
        </p:spPr>
        <p:txBody>
          <a:bodyPr wrap="none" rtlCol="0">
            <a:spAutoFit/>
          </a:bodyPr>
          <a:lstStyle/>
          <a:p>
            <a:r>
              <a:rPr lang="zh-CN" altLang="en-US" sz="2400" b="1" dirty="0">
                <a:latin typeface="Microsoft YaHei" panose="020B0503020204020204" pitchFamily="34" charset="-122"/>
                <a:ea typeface="Microsoft YaHei" panose="020B0503020204020204" pitchFamily="34" charset="-122"/>
              </a:rPr>
              <a:t>（商品名：优施莹</a:t>
            </a:r>
            <a:r>
              <a:rPr lang="en-US" altLang="zh-CN" sz="2400" b="1" baseline="30000" dirty="0">
                <a:latin typeface="Microsoft YaHei" panose="020B0503020204020204" pitchFamily="34" charset="-122"/>
                <a:ea typeface="Microsoft YaHei" panose="020B0503020204020204" pitchFamily="34" charset="-122"/>
              </a:rPr>
              <a:t>®</a:t>
            </a:r>
            <a:r>
              <a:rPr lang="zh-CN" altLang="en-US" sz="2400" b="1" dirty="0">
                <a:latin typeface="Microsoft YaHei" panose="020B0503020204020204" pitchFamily="34" charset="-122"/>
                <a:ea typeface="Microsoft YaHei" panose="020B0503020204020204" pitchFamily="34" charset="-122"/>
              </a:rPr>
              <a:t>）</a:t>
            </a:r>
          </a:p>
        </p:txBody>
      </p:sp>
      <p:sp>
        <p:nvSpPr>
          <p:cNvPr id="4" name="文本框 3">
            <a:extLst>
              <a:ext uri="{FF2B5EF4-FFF2-40B4-BE49-F238E27FC236}">
                <a16:creationId xmlns:a16="http://schemas.microsoft.com/office/drawing/2014/main" id="{39642F3C-8C1D-394E-9F88-4F442E317CDA}"/>
              </a:ext>
            </a:extLst>
          </p:cNvPr>
          <p:cNvSpPr txBox="1"/>
          <p:nvPr/>
        </p:nvSpPr>
        <p:spPr>
          <a:xfrm>
            <a:off x="1750745" y="3934407"/>
            <a:ext cx="8702545" cy="523220"/>
          </a:xfrm>
          <a:prstGeom prst="rect">
            <a:avLst/>
          </a:prstGeom>
          <a:noFill/>
        </p:spPr>
        <p:txBody>
          <a:bodyPr wrap="square" rtlCol="0">
            <a:spAutoFit/>
          </a:bodyPr>
          <a:lstStyle/>
          <a:p>
            <a:pPr algn="ctr"/>
            <a:r>
              <a:rPr lang="zh-CN" altLang="en-US" sz="2800" b="1" dirty="0">
                <a:solidFill>
                  <a:schemeClr val="tx1">
                    <a:lumMod val="50000"/>
                    <a:lumOff val="50000"/>
                  </a:schemeClr>
                </a:solidFill>
                <a:latin typeface="Microsoft YaHei" panose="020B0503020204020204" pitchFamily="34" charset="-122"/>
                <a:ea typeface="Microsoft YaHei" panose="020B0503020204020204" pitchFamily="34" charset="-122"/>
              </a:rPr>
              <a:t>申报企业：欧康维视生物医药（上海）有限公司</a:t>
            </a:r>
          </a:p>
        </p:txBody>
      </p:sp>
      <p:pic>
        <p:nvPicPr>
          <p:cNvPr id="5" name="图片 4">
            <a:extLst>
              <a:ext uri="{FF2B5EF4-FFF2-40B4-BE49-F238E27FC236}">
                <a16:creationId xmlns:a16="http://schemas.microsoft.com/office/drawing/2014/main" id="{5E7B5AEA-6714-2141-813D-7609423FB750}"/>
              </a:ext>
            </a:extLst>
          </p:cNvPr>
          <p:cNvPicPr>
            <a:picLocks noChangeAspect="1"/>
          </p:cNvPicPr>
          <p:nvPr/>
        </p:nvPicPr>
        <p:blipFill>
          <a:blip r:embed="rId3"/>
          <a:stretch>
            <a:fillRect/>
          </a:stretch>
        </p:blipFill>
        <p:spPr>
          <a:xfrm>
            <a:off x="7995489" y="4673246"/>
            <a:ext cx="3906118" cy="1814087"/>
          </a:xfrm>
          <a:prstGeom prst="rect">
            <a:avLst/>
          </a:prstGeom>
        </p:spPr>
      </p:pic>
    </p:spTree>
    <p:extLst>
      <p:ext uri="{BB962C8B-B14F-4D97-AF65-F5344CB8AC3E}">
        <p14:creationId xmlns:p14="http://schemas.microsoft.com/office/powerpoint/2010/main" val="2097931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DA644146-BB03-A14A-8A93-C169D308437A}"/>
              </a:ext>
            </a:extLst>
          </p:cNvPr>
          <p:cNvSpPr/>
          <p:nvPr/>
        </p:nvSpPr>
        <p:spPr>
          <a:xfrm>
            <a:off x="9036313" y="6170880"/>
            <a:ext cx="1552415" cy="540417"/>
          </a:xfrm>
          <a:prstGeom prst="rect">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l">
              <a:lnSpc>
                <a:spcPts val="2000"/>
              </a:lnSpc>
              <a:spcBef>
                <a:spcPts val="600"/>
              </a:spcBef>
              <a:spcAft>
                <a:spcPts val="600"/>
              </a:spcAft>
              <a:buFont typeface="Wingdings" panose="05000000000000000000" pitchFamily="2" charset="2"/>
              <a:buChar char="Ø"/>
            </a:pPr>
            <a:endParaRPr kumimoji="1" lang="zh-CN" altLang="en-US" sz="1400" b="1" dirty="0">
              <a:solidFill>
                <a:srgbClr val="7030A0"/>
              </a:solidFill>
              <a:latin typeface="+mn-ea"/>
            </a:endParaRPr>
          </a:p>
        </p:txBody>
      </p:sp>
      <p:sp>
        <p:nvSpPr>
          <p:cNvPr id="2" name="标题 1">
            <a:extLst>
              <a:ext uri="{FF2B5EF4-FFF2-40B4-BE49-F238E27FC236}">
                <a16:creationId xmlns:a16="http://schemas.microsoft.com/office/drawing/2014/main" id="{FD074706-CF3C-7D44-21C1-F7DF6E59E27E}"/>
              </a:ext>
            </a:extLst>
          </p:cNvPr>
          <p:cNvSpPr>
            <a:spLocks noGrp="1"/>
          </p:cNvSpPr>
          <p:nvPr>
            <p:ph type="title"/>
          </p:nvPr>
        </p:nvSpPr>
        <p:spPr>
          <a:xfrm>
            <a:off x="515938" y="202001"/>
            <a:ext cx="11300317" cy="705600"/>
          </a:xfrm>
        </p:spPr>
        <p:txBody>
          <a:bodyPr>
            <a:noAutofit/>
          </a:bodyPr>
          <a:lstStyle/>
          <a:p>
            <a:r>
              <a:rPr lang="zh-CN" altLang="en-US" sz="2400" dirty="0">
                <a:solidFill>
                  <a:schemeClr val="tx1"/>
                </a:solidFill>
              </a:rPr>
              <a:t>氟轻松玻璃体内植入剂填补医保目录空白，造福患者、家庭及社会，不额外增加医保负担</a:t>
            </a:r>
            <a:endParaRPr lang="en-US" sz="2400" dirty="0">
              <a:solidFill>
                <a:schemeClr val="tx1"/>
              </a:solidFill>
            </a:endParaRPr>
          </a:p>
        </p:txBody>
      </p:sp>
      <p:sp>
        <p:nvSpPr>
          <p:cNvPr id="4" name="矩形 3">
            <a:extLst>
              <a:ext uri="{FF2B5EF4-FFF2-40B4-BE49-F238E27FC236}">
                <a16:creationId xmlns:a16="http://schemas.microsoft.com/office/drawing/2014/main" id="{F559DD8A-5677-823F-2010-776EF83792B4}"/>
              </a:ext>
            </a:extLst>
          </p:cNvPr>
          <p:cNvSpPr/>
          <p:nvPr/>
        </p:nvSpPr>
        <p:spPr>
          <a:xfrm>
            <a:off x="-15766" y="-6844"/>
            <a:ext cx="324000" cy="900000"/>
          </a:xfrm>
          <a:prstGeom prst="rect">
            <a:avLst/>
          </a:prstGeom>
          <a:solidFill>
            <a:srgbClr val="E1D5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rgbClr val="6C38A3"/>
                </a:solidFill>
              </a:rPr>
              <a:t>公平</a:t>
            </a:r>
            <a:endParaRPr lang="en-US" altLang="zh-CN" sz="1200" b="1" dirty="0">
              <a:solidFill>
                <a:srgbClr val="6C38A3"/>
              </a:solidFill>
            </a:endParaRPr>
          </a:p>
          <a:p>
            <a:pPr algn="ctr"/>
            <a:r>
              <a:rPr lang="zh-CN" altLang="en-US" sz="1200" b="1" dirty="0">
                <a:solidFill>
                  <a:srgbClr val="6C38A3"/>
                </a:solidFill>
              </a:rPr>
              <a:t>性</a:t>
            </a:r>
          </a:p>
        </p:txBody>
      </p:sp>
      <p:sp>
        <p:nvSpPr>
          <p:cNvPr id="5" name="Freeform 46">
            <a:extLst>
              <a:ext uri="{FF2B5EF4-FFF2-40B4-BE49-F238E27FC236}">
                <a16:creationId xmlns:a16="http://schemas.microsoft.com/office/drawing/2014/main" id="{F44F1032-A393-F9DF-520E-8B6BDE56B922}"/>
              </a:ext>
            </a:extLst>
          </p:cNvPr>
          <p:cNvSpPr>
            <a:spLocks noEditPoints="1"/>
          </p:cNvSpPr>
          <p:nvPr/>
        </p:nvSpPr>
        <p:spPr bwMode="auto">
          <a:xfrm>
            <a:off x="509443" y="1445108"/>
            <a:ext cx="216000" cy="2160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915DC7"/>
          </a:solidFill>
          <a:ln w="9525">
            <a:noFill/>
            <a:round/>
            <a:headEnd/>
            <a:tailEnd/>
          </a:ln>
        </p:spPr>
        <p:txBody>
          <a:bodyPr vert="horz" wrap="square" lIns="111664" tIns="55832" rIns="111664" bIns="55832" numCol="1" anchor="t" anchorCtr="0" compatLnSpc="1">
            <a:prstTxWarp prst="textNoShape">
              <a:avLst/>
            </a:prstTxWarp>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en-US" sz="695" b="0" i="0" u="none" strike="noStrike" kern="0" cap="none" spc="0" normalizeH="0" baseline="0" noProof="0">
              <a:ln>
                <a:noFill/>
              </a:ln>
              <a:solidFill>
                <a:srgbClr val="6C38A3"/>
              </a:solidFill>
              <a:effectLst/>
              <a:uLnTx/>
              <a:uFillTx/>
              <a:sym typeface="Arial" panose="020B0604020202020204" pitchFamily="34" charset="0"/>
            </a:endParaRPr>
          </a:p>
        </p:txBody>
      </p:sp>
      <p:sp>
        <p:nvSpPr>
          <p:cNvPr id="7" name="Freeform 46">
            <a:extLst>
              <a:ext uri="{FF2B5EF4-FFF2-40B4-BE49-F238E27FC236}">
                <a16:creationId xmlns:a16="http://schemas.microsoft.com/office/drawing/2014/main" id="{520B173D-CA56-9009-FCDB-CB1D1E69C87F}"/>
              </a:ext>
            </a:extLst>
          </p:cNvPr>
          <p:cNvSpPr>
            <a:spLocks noEditPoints="1"/>
          </p:cNvSpPr>
          <p:nvPr/>
        </p:nvSpPr>
        <p:spPr bwMode="auto">
          <a:xfrm>
            <a:off x="515937" y="2690746"/>
            <a:ext cx="216000" cy="2160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915DC7"/>
          </a:solidFill>
          <a:ln w="9525">
            <a:noFill/>
            <a:round/>
            <a:headEnd/>
            <a:tailEnd/>
          </a:ln>
        </p:spPr>
        <p:txBody>
          <a:bodyPr vert="horz" wrap="square" lIns="111664" tIns="55832" rIns="111664" bIns="55832" numCol="1" anchor="t" anchorCtr="0" compatLnSpc="1">
            <a:prstTxWarp prst="textNoShape">
              <a:avLst/>
            </a:prstTxWarp>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en-US" sz="695" b="0" i="0" u="none" strike="noStrike" kern="0" cap="none" spc="0" normalizeH="0" baseline="0" noProof="0">
              <a:ln>
                <a:noFill/>
              </a:ln>
              <a:solidFill>
                <a:srgbClr val="6C38A3"/>
              </a:solidFill>
              <a:effectLst/>
              <a:uLnTx/>
              <a:uFillTx/>
              <a:sym typeface="Arial" panose="020B0604020202020204" pitchFamily="34" charset="0"/>
            </a:endParaRPr>
          </a:p>
        </p:txBody>
      </p:sp>
      <p:sp>
        <p:nvSpPr>
          <p:cNvPr id="15" name="Text Placeholder 7">
            <a:extLst>
              <a:ext uri="{FF2B5EF4-FFF2-40B4-BE49-F238E27FC236}">
                <a16:creationId xmlns:a16="http://schemas.microsoft.com/office/drawing/2014/main" id="{CBC01358-1082-CD64-5A9B-9621644AC7CA}"/>
              </a:ext>
            </a:extLst>
          </p:cNvPr>
          <p:cNvSpPr txBox="1">
            <a:spLocks/>
          </p:cNvSpPr>
          <p:nvPr/>
        </p:nvSpPr>
        <p:spPr>
          <a:xfrm>
            <a:off x="805579" y="1418103"/>
            <a:ext cx="1843232" cy="270010"/>
          </a:xfrm>
          <a:prstGeom prst="rect">
            <a:avLst/>
          </a:prstGeom>
        </p:spPr>
        <p:txBody>
          <a:bodyPr vert="horz" lIns="0" tIns="0" rIns="0" bIns="0" anchor="t" anchorCtr="0">
            <a:spAutoFit/>
          </a:bodyPr>
          <a:lstStyle>
            <a:lvl1pPr marL="0" indent="0" algn="l" defTabSz="914476" rtl="0" eaLnBrk="1" latinLnBrk="0" hangingPunct="1">
              <a:lnSpc>
                <a:spcPct val="100000"/>
              </a:lnSpc>
              <a:spcBef>
                <a:spcPts val="0"/>
              </a:spcBef>
              <a:spcAft>
                <a:spcPts val="0"/>
              </a:spcAft>
              <a:buFont typeface="Arial" panose="020B0604020202020204" pitchFamily="34" charset="0"/>
              <a:buNone/>
              <a:defRPr sz="1384" b="1" kern="1200" baseline="0">
                <a:solidFill>
                  <a:schemeClr val="accent1"/>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600" dirty="0">
                <a:solidFill>
                  <a:srgbClr val="6C38A3"/>
                </a:solidFill>
                <a:latin typeface="Arial" panose="020B0604020202020204" pitchFamily="34" charset="0"/>
                <a:sym typeface="Arial" panose="020B0604020202020204" pitchFamily="34" charset="0"/>
              </a:rPr>
              <a:t>填补目录空白</a:t>
            </a:r>
            <a:endParaRPr lang="es-ES_tradnl" sz="1600" dirty="0">
              <a:solidFill>
                <a:srgbClr val="6C38A3"/>
              </a:solidFill>
              <a:latin typeface="Arial" panose="020B0604020202020204" pitchFamily="34" charset="0"/>
              <a:sym typeface="Arial" panose="020B0604020202020204" pitchFamily="34" charset="0"/>
            </a:endParaRPr>
          </a:p>
        </p:txBody>
      </p:sp>
      <p:sp>
        <p:nvSpPr>
          <p:cNvPr id="16" name="Text Placeholder 2">
            <a:extLst>
              <a:ext uri="{FF2B5EF4-FFF2-40B4-BE49-F238E27FC236}">
                <a16:creationId xmlns:a16="http://schemas.microsoft.com/office/drawing/2014/main" id="{1E0A2DC0-0557-88E6-DCF9-843803E2047B}"/>
              </a:ext>
            </a:extLst>
          </p:cNvPr>
          <p:cNvSpPr txBox="1">
            <a:spLocks/>
          </p:cNvSpPr>
          <p:nvPr/>
        </p:nvSpPr>
        <p:spPr>
          <a:xfrm>
            <a:off x="2321169" y="1418103"/>
            <a:ext cx="9434146" cy="738664"/>
          </a:xfrm>
          <a:prstGeom prst="rect">
            <a:avLst/>
          </a:prstGeom>
        </p:spPr>
        <p:txBody>
          <a:bodyPr vert="horz" wrap="square" lIns="0" tIns="0" rIns="0" bIns="0" anchor="t" anchorCtr="0">
            <a:spAutoFit/>
          </a:bodyPr>
          <a:lstStyle>
            <a:lvl1pPr marL="0" indent="0" algn="l" defTabSz="914476" rtl="0" eaLnBrk="1" latinLnBrk="0" hangingPunct="1">
              <a:lnSpc>
                <a:spcPct val="120000"/>
              </a:lnSpc>
              <a:spcBef>
                <a:spcPts val="0"/>
              </a:spcBef>
              <a:buFont typeface="Arial" panose="020B0604020202020204" pitchFamily="34" charset="0"/>
              <a:buNone/>
              <a:defRPr sz="1186"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fontAlgn="base">
              <a:lnSpc>
                <a:spcPct val="100000"/>
              </a:lnSpc>
              <a:spcBef>
                <a:spcPts val="600"/>
              </a:spcBef>
              <a:spcAft>
                <a:spcPts val="600"/>
              </a:spcAft>
            </a:pPr>
            <a:r>
              <a:rPr lang="zh-CN" altLang="en-US" sz="1600" dirty="0">
                <a:solidFill>
                  <a:schemeClr val="tx1"/>
                </a:solidFill>
                <a:latin typeface="+mn-ea"/>
                <a:cs typeface="+mn-cs"/>
                <a:sym typeface="Arial" panose="020B0604020202020204" pitchFamily="34" charset="0"/>
              </a:rPr>
              <a:t>精准作用于患处，既保持了糖皮质激素的临床作用优势，又避免了全身用药导致的不良反应，改善目前传统治疗耐受性差的现状。对妊娠期患者、肝肾功能异常患者无禁忌、同时满足无法使用全身激素患者的用药，补足目录短板</a:t>
            </a:r>
            <a:endParaRPr lang="en-US" altLang="zh-CN" sz="1600" b="1" dirty="0">
              <a:solidFill>
                <a:schemeClr val="tx1"/>
              </a:solidFill>
              <a:latin typeface="+mn-ea"/>
              <a:cs typeface="+mn-cs"/>
              <a:sym typeface="Arial" panose="020B0604020202020204" pitchFamily="34" charset="0"/>
            </a:endParaRPr>
          </a:p>
        </p:txBody>
      </p:sp>
      <p:sp>
        <p:nvSpPr>
          <p:cNvPr id="25" name="Text Placeholder 7">
            <a:extLst>
              <a:ext uri="{FF2B5EF4-FFF2-40B4-BE49-F238E27FC236}">
                <a16:creationId xmlns:a16="http://schemas.microsoft.com/office/drawing/2014/main" id="{71A47902-24D2-F049-8C71-88C105A09418}"/>
              </a:ext>
            </a:extLst>
          </p:cNvPr>
          <p:cNvSpPr txBox="1">
            <a:spLocks/>
          </p:cNvSpPr>
          <p:nvPr/>
        </p:nvSpPr>
        <p:spPr>
          <a:xfrm>
            <a:off x="812073" y="2663741"/>
            <a:ext cx="1843232" cy="270010"/>
          </a:xfrm>
          <a:prstGeom prst="rect">
            <a:avLst/>
          </a:prstGeom>
        </p:spPr>
        <p:txBody>
          <a:bodyPr vert="horz" lIns="0" tIns="0" rIns="0" bIns="0" anchor="t" anchorCtr="0">
            <a:spAutoFit/>
          </a:bodyPr>
          <a:lstStyle>
            <a:lvl1pPr marL="0" indent="0" algn="l" defTabSz="914476" rtl="0" eaLnBrk="1" latinLnBrk="0" hangingPunct="1">
              <a:lnSpc>
                <a:spcPct val="100000"/>
              </a:lnSpc>
              <a:spcBef>
                <a:spcPts val="0"/>
              </a:spcBef>
              <a:spcAft>
                <a:spcPts val="0"/>
              </a:spcAft>
              <a:buFont typeface="Arial" panose="020B0604020202020204" pitchFamily="34" charset="0"/>
              <a:buNone/>
              <a:defRPr sz="1384" b="1" kern="1200" baseline="0">
                <a:solidFill>
                  <a:schemeClr val="accent1"/>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600" dirty="0">
                <a:solidFill>
                  <a:srgbClr val="6C38A3"/>
                </a:solidFill>
                <a:latin typeface="Arial" panose="020B0604020202020204" pitchFamily="34" charset="0"/>
                <a:sym typeface="Arial" panose="020B0604020202020204" pitchFamily="34" charset="0"/>
              </a:rPr>
              <a:t>提升诊疗水平</a:t>
            </a:r>
            <a:endParaRPr lang="es-ES_tradnl" sz="1600" dirty="0">
              <a:solidFill>
                <a:srgbClr val="6C38A3"/>
              </a:solidFill>
              <a:latin typeface="Arial" panose="020B0604020202020204" pitchFamily="34" charset="0"/>
              <a:sym typeface="Arial" panose="020B0604020202020204" pitchFamily="34" charset="0"/>
            </a:endParaRPr>
          </a:p>
        </p:txBody>
      </p:sp>
      <p:sp>
        <p:nvSpPr>
          <p:cNvPr id="26" name="Text Placeholder 2">
            <a:extLst>
              <a:ext uri="{FF2B5EF4-FFF2-40B4-BE49-F238E27FC236}">
                <a16:creationId xmlns:a16="http://schemas.microsoft.com/office/drawing/2014/main" id="{430464D9-1433-65E8-7D59-E33849D0C2EE}"/>
              </a:ext>
            </a:extLst>
          </p:cNvPr>
          <p:cNvSpPr txBox="1">
            <a:spLocks/>
          </p:cNvSpPr>
          <p:nvPr/>
        </p:nvSpPr>
        <p:spPr>
          <a:xfrm>
            <a:off x="2321169" y="2663741"/>
            <a:ext cx="9434146" cy="984885"/>
          </a:xfrm>
          <a:prstGeom prst="rect">
            <a:avLst/>
          </a:prstGeom>
        </p:spPr>
        <p:txBody>
          <a:bodyPr vert="horz" wrap="square" lIns="0" tIns="0" rIns="0" bIns="0" anchor="t" anchorCtr="0">
            <a:spAutoFit/>
          </a:bodyPr>
          <a:lstStyle>
            <a:lvl1pPr marL="0" indent="0" algn="l" defTabSz="914476" rtl="0" eaLnBrk="1" latinLnBrk="0" hangingPunct="1">
              <a:lnSpc>
                <a:spcPct val="120000"/>
              </a:lnSpc>
              <a:spcBef>
                <a:spcPts val="0"/>
              </a:spcBef>
              <a:buFont typeface="Arial" panose="020B0604020202020204" pitchFamily="34" charset="0"/>
              <a:buNone/>
              <a:defRPr sz="1186"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fontAlgn="base">
              <a:lnSpc>
                <a:spcPct val="100000"/>
              </a:lnSpc>
            </a:pPr>
            <a:r>
              <a:rPr lang="zh-CN" altLang="en-US" sz="1600" dirty="0">
                <a:solidFill>
                  <a:schemeClr val="tx1"/>
                </a:solidFill>
                <a:latin typeface="+mn-ea"/>
                <a:cs typeface="+mn-cs"/>
                <a:sym typeface="Arial" panose="020B0604020202020204" pitchFamily="34" charset="0"/>
              </a:rPr>
              <a:t>当前葡萄膜炎疾病发展认知亟需提升，疾病知晓度差，诊断率低，严重程度极高</a:t>
            </a:r>
            <a:endParaRPr lang="en-US" altLang="zh-CN" sz="1600" dirty="0">
              <a:solidFill>
                <a:schemeClr val="tx1"/>
              </a:solidFill>
              <a:latin typeface="+mn-ea"/>
              <a:cs typeface="+mn-cs"/>
              <a:sym typeface="Arial" panose="020B0604020202020204" pitchFamily="34" charset="0"/>
            </a:endParaRPr>
          </a:p>
          <a:p>
            <a:pPr defTabSz="914400" fontAlgn="base">
              <a:lnSpc>
                <a:spcPct val="100000"/>
              </a:lnSpc>
            </a:pPr>
            <a:r>
              <a:rPr lang="zh-CN" altLang="en-US" sz="1600" dirty="0">
                <a:solidFill>
                  <a:schemeClr val="tx1"/>
                </a:solidFill>
                <a:latin typeface="+mn-ea"/>
                <a:cs typeface="+mn-cs"/>
                <a:sym typeface="Arial" panose="020B0604020202020204" pitchFamily="34" charset="0"/>
              </a:rPr>
              <a:t>本品纳入医保将极大提升眼科学科发展，</a:t>
            </a:r>
            <a:r>
              <a:rPr lang="zh-CN" altLang="en-US" sz="1600" b="1" dirty="0">
                <a:solidFill>
                  <a:schemeClr val="accent4">
                    <a:lumMod val="75000"/>
                  </a:schemeClr>
                </a:solidFill>
                <a:latin typeface="+mn-ea"/>
                <a:cs typeface="+mn-cs"/>
                <a:sym typeface="Arial" panose="020B0604020202020204" pitchFamily="34" charset="0"/>
              </a:rPr>
              <a:t>提升学科整体诊疗水平</a:t>
            </a:r>
            <a:endParaRPr lang="en-US" altLang="zh-CN" sz="1600" b="1" dirty="0">
              <a:solidFill>
                <a:schemeClr val="accent4">
                  <a:lumMod val="75000"/>
                </a:schemeClr>
              </a:solidFill>
              <a:latin typeface="+mn-ea"/>
              <a:cs typeface="+mn-cs"/>
              <a:sym typeface="Arial" panose="020B0604020202020204" pitchFamily="34" charset="0"/>
            </a:endParaRPr>
          </a:p>
          <a:p>
            <a:pPr defTabSz="914400" fontAlgn="base">
              <a:lnSpc>
                <a:spcPct val="100000"/>
              </a:lnSpc>
            </a:pPr>
            <a:r>
              <a:rPr lang="zh-CN" altLang="en-US" sz="1600" dirty="0">
                <a:solidFill>
                  <a:schemeClr val="tx1"/>
                </a:solidFill>
                <a:latin typeface="+mn-ea"/>
                <a:cs typeface="+mn-cs"/>
                <a:sym typeface="Arial" panose="020B0604020202020204" pitchFamily="34" charset="0"/>
              </a:rPr>
              <a:t>考虑到疾病的严重程度和当前诊疗落后情况，葡萄膜炎用药的保障具有更高的</a:t>
            </a:r>
            <a:r>
              <a:rPr lang="zh-CN" altLang="en-US" sz="1600" b="1" dirty="0">
                <a:solidFill>
                  <a:schemeClr val="accent4">
                    <a:lumMod val="75000"/>
                  </a:schemeClr>
                </a:solidFill>
                <a:latin typeface="+mn-ea"/>
                <a:cs typeface="+mn-cs"/>
                <a:sym typeface="Arial" panose="020B0604020202020204" pitchFamily="34" charset="0"/>
              </a:rPr>
              <a:t>投入产出比</a:t>
            </a:r>
            <a:r>
              <a:rPr lang="zh-CN" altLang="en-US" sz="1600" dirty="0">
                <a:solidFill>
                  <a:schemeClr val="tx1"/>
                </a:solidFill>
                <a:latin typeface="+mn-ea"/>
                <a:cs typeface="+mn-cs"/>
                <a:sym typeface="Arial" panose="020B0604020202020204" pitchFamily="34" charset="0"/>
              </a:rPr>
              <a:t>，资源配置效率更高</a:t>
            </a:r>
          </a:p>
        </p:txBody>
      </p:sp>
      <p:sp>
        <p:nvSpPr>
          <p:cNvPr id="27" name="Freeform 46">
            <a:extLst>
              <a:ext uri="{FF2B5EF4-FFF2-40B4-BE49-F238E27FC236}">
                <a16:creationId xmlns:a16="http://schemas.microsoft.com/office/drawing/2014/main" id="{4A7FD339-5983-236B-3935-7BB51FED2BFD}"/>
              </a:ext>
            </a:extLst>
          </p:cNvPr>
          <p:cNvSpPr>
            <a:spLocks noEditPoints="1"/>
          </p:cNvSpPr>
          <p:nvPr/>
        </p:nvSpPr>
        <p:spPr bwMode="auto">
          <a:xfrm>
            <a:off x="509443" y="4124559"/>
            <a:ext cx="216000" cy="2160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915DC7"/>
          </a:solidFill>
          <a:ln w="9525">
            <a:noFill/>
            <a:round/>
            <a:headEnd/>
            <a:tailEnd/>
          </a:ln>
        </p:spPr>
        <p:txBody>
          <a:bodyPr vert="horz" wrap="square" lIns="111664" tIns="55832" rIns="111664" bIns="55832" numCol="1" anchor="t" anchorCtr="0" compatLnSpc="1">
            <a:prstTxWarp prst="textNoShape">
              <a:avLst/>
            </a:prstTxWarp>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en-US" sz="695" b="0" i="0" u="none" strike="noStrike" kern="0" cap="none" spc="0" normalizeH="0" baseline="0" noProof="0">
              <a:ln>
                <a:noFill/>
              </a:ln>
              <a:solidFill>
                <a:srgbClr val="6C38A3"/>
              </a:solidFill>
              <a:effectLst/>
              <a:uLnTx/>
              <a:uFillTx/>
              <a:sym typeface="Arial" panose="020B0604020202020204" pitchFamily="34" charset="0"/>
            </a:endParaRPr>
          </a:p>
        </p:txBody>
      </p:sp>
      <p:sp>
        <p:nvSpPr>
          <p:cNvPr id="28" name="Text Placeholder 7">
            <a:extLst>
              <a:ext uri="{FF2B5EF4-FFF2-40B4-BE49-F238E27FC236}">
                <a16:creationId xmlns:a16="http://schemas.microsoft.com/office/drawing/2014/main" id="{B137EE15-0DCE-0F7B-2798-78B7443FF79C}"/>
              </a:ext>
            </a:extLst>
          </p:cNvPr>
          <p:cNvSpPr txBox="1">
            <a:spLocks/>
          </p:cNvSpPr>
          <p:nvPr/>
        </p:nvSpPr>
        <p:spPr>
          <a:xfrm>
            <a:off x="805579" y="4092061"/>
            <a:ext cx="1322159" cy="565476"/>
          </a:xfrm>
          <a:prstGeom prst="rect">
            <a:avLst/>
          </a:prstGeom>
        </p:spPr>
        <p:txBody>
          <a:bodyPr vert="horz" wrap="square" lIns="0" tIns="0" rIns="0" bIns="0" anchor="t" anchorCtr="0">
            <a:spAutoFit/>
          </a:bodyPr>
          <a:lstStyle>
            <a:lvl1pPr marL="0" indent="0" algn="l" defTabSz="914476" rtl="0" eaLnBrk="1" latinLnBrk="0" hangingPunct="1">
              <a:lnSpc>
                <a:spcPct val="100000"/>
              </a:lnSpc>
              <a:spcBef>
                <a:spcPts val="0"/>
              </a:spcBef>
              <a:spcAft>
                <a:spcPts val="0"/>
              </a:spcAft>
              <a:buFont typeface="Arial" panose="020B0604020202020204" pitchFamily="34" charset="0"/>
              <a:buNone/>
              <a:defRPr sz="1384" b="1" kern="1200" baseline="0">
                <a:solidFill>
                  <a:schemeClr val="accent1"/>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600" dirty="0">
                <a:solidFill>
                  <a:srgbClr val="6C38A3"/>
                </a:solidFill>
                <a:latin typeface="Arial" panose="020B0604020202020204" pitchFamily="34" charset="0"/>
                <a:sym typeface="Arial" panose="020B0604020202020204" pitchFamily="34" charset="0"/>
              </a:rPr>
              <a:t>患者、家庭、社会三重获益</a:t>
            </a:r>
            <a:endParaRPr lang="es-ES_tradnl" sz="1600" dirty="0">
              <a:solidFill>
                <a:srgbClr val="6C38A3"/>
              </a:solidFill>
              <a:latin typeface="Arial" panose="020B0604020202020204" pitchFamily="34" charset="0"/>
              <a:sym typeface="Arial" panose="020B0604020202020204" pitchFamily="34" charset="0"/>
            </a:endParaRPr>
          </a:p>
        </p:txBody>
      </p:sp>
      <p:sp>
        <p:nvSpPr>
          <p:cNvPr id="29" name="Text Placeholder 2">
            <a:extLst>
              <a:ext uri="{FF2B5EF4-FFF2-40B4-BE49-F238E27FC236}">
                <a16:creationId xmlns:a16="http://schemas.microsoft.com/office/drawing/2014/main" id="{957C07F4-352C-AADB-058F-AB82DDA468C7}"/>
              </a:ext>
            </a:extLst>
          </p:cNvPr>
          <p:cNvSpPr txBox="1">
            <a:spLocks/>
          </p:cNvSpPr>
          <p:nvPr/>
        </p:nvSpPr>
        <p:spPr>
          <a:xfrm>
            <a:off x="2321169" y="4092061"/>
            <a:ext cx="9434146" cy="587469"/>
          </a:xfrm>
          <a:prstGeom prst="rect">
            <a:avLst/>
          </a:prstGeom>
        </p:spPr>
        <p:txBody>
          <a:bodyPr vert="horz" wrap="square" lIns="0" tIns="0" rIns="0" bIns="0" anchor="t" anchorCtr="0">
            <a:spAutoFit/>
          </a:bodyPr>
          <a:lstStyle>
            <a:lvl1pPr marL="0" indent="0" algn="l" defTabSz="914476" rtl="0" eaLnBrk="1" latinLnBrk="0" hangingPunct="1">
              <a:lnSpc>
                <a:spcPct val="120000"/>
              </a:lnSpc>
              <a:spcBef>
                <a:spcPts val="0"/>
              </a:spcBef>
              <a:buFont typeface="Arial" panose="020B0604020202020204" pitchFamily="34" charset="0"/>
              <a:buNone/>
              <a:defRPr sz="1186"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fontAlgn="base">
              <a:lnSpc>
                <a:spcPts val="2400"/>
              </a:lnSpc>
            </a:pPr>
            <a:r>
              <a:rPr lang="zh-CN" altLang="en-US" sz="1600" dirty="0">
                <a:solidFill>
                  <a:schemeClr val="tx1"/>
                </a:solidFill>
                <a:latin typeface="+mn-ea"/>
                <a:cs typeface="+mn-cs"/>
                <a:sym typeface="Arial" panose="020B0604020202020204" pitchFamily="34" charset="0"/>
              </a:rPr>
              <a:t>葡萄膜炎患者平均发病年龄为</a:t>
            </a:r>
            <a:r>
              <a:rPr lang="en-US" altLang="zh-CN" sz="1600" dirty="0">
                <a:solidFill>
                  <a:schemeClr val="tx1"/>
                </a:solidFill>
                <a:latin typeface="+mn-ea"/>
                <a:cs typeface="+mn-cs"/>
                <a:sym typeface="Arial" panose="020B0604020202020204" pitchFamily="34" charset="0"/>
              </a:rPr>
              <a:t>33.8</a:t>
            </a:r>
            <a:r>
              <a:rPr lang="zh-CN" altLang="en-US" sz="1600" dirty="0">
                <a:solidFill>
                  <a:schemeClr val="tx1"/>
                </a:solidFill>
                <a:latin typeface="+mn-ea"/>
                <a:cs typeface="+mn-cs"/>
                <a:sym typeface="Arial" panose="020B0604020202020204" pitchFamily="34" charset="0"/>
              </a:rPr>
              <a:t>岁，常规治疗下，患者病情经常反复并逐渐致盲</a:t>
            </a:r>
            <a:endParaRPr lang="en-US" altLang="zh-CN" sz="1600" dirty="0">
              <a:solidFill>
                <a:schemeClr val="tx1"/>
              </a:solidFill>
              <a:latin typeface="+mn-ea"/>
              <a:cs typeface="+mn-cs"/>
              <a:sym typeface="Arial" panose="020B0604020202020204" pitchFamily="34" charset="0"/>
            </a:endParaRPr>
          </a:p>
          <a:p>
            <a:pPr defTabSz="914400" fontAlgn="base">
              <a:lnSpc>
                <a:spcPts val="2400"/>
              </a:lnSpc>
            </a:pPr>
            <a:r>
              <a:rPr lang="zh-CN" altLang="en-US" sz="1600" dirty="0">
                <a:solidFill>
                  <a:schemeClr val="tx1"/>
                </a:solidFill>
                <a:latin typeface="+mn-ea"/>
                <a:cs typeface="+mn-cs"/>
                <a:sym typeface="Arial" panose="020B0604020202020204" pitchFamily="34" charset="0"/>
              </a:rPr>
              <a:t>氟轻松玻璃体内植入剂</a:t>
            </a:r>
            <a:r>
              <a:rPr lang="zh-CN" altLang="en-US" sz="1600" b="1" dirty="0">
                <a:solidFill>
                  <a:schemeClr val="accent4">
                    <a:lumMod val="75000"/>
                  </a:schemeClr>
                </a:solidFill>
                <a:latin typeface="+mn-ea"/>
                <a:cs typeface="+mn-cs"/>
                <a:sym typeface="Arial" panose="020B0604020202020204" pitchFamily="34" charset="0"/>
              </a:rPr>
              <a:t>可避免患者致盲，帮助患者重返社会，为家庭和社会继续创造价值</a:t>
            </a:r>
            <a:endParaRPr lang="zh-CN" altLang="en-US" sz="1600" b="1" dirty="0">
              <a:solidFill>
                <a:schemeClr val="tx1"/>
              </a:solidFill>
              <a:latin typeface="+mn-ea"/>
              <a:cs typeface="+mn-cs"/>
              <a:sym typeface="Arial" panose="020B0604020202020204" pitchFamily="34" charset="0"/>
            </a:endParaRPr>
          </a:p>
        </p:txBody>
      </p:sp>
      <p:sp>
        <p:nvSpPr>
          <p:cNvPr id="30" name="Freeform 46">
            <a:extLst>
              <a:ext uri="{FF2B5EF4-FFF2-40B4-BE49-F238E27FC236}">
                <a16:creationId xmlns:a16="http://schemas.microsoft.com/office/drawing/2014/main" id="{B27B50EA-8A2A-ACDD-3838-C479BE3B132D}"/>
              </a:ext>
            </a:extLst>
          </p:cNvPr>
          <p:cNvSpPr>
            <a:spLocks noEditPoints="1"/>
          </p:cNvSpPr>
          <p:nvPr/>
        </p:nvSpPr>
        <p:spPr bwMode="auto">
          <a:xfrm>
            <a:off x="509443" y="5199871"/>
            <a:ext cx="216000" cy="2160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915DC7"/>
          </a:solidFill>
          <a:ln w="9525">
            <a:noFill/>
            <a:round/>
            <a:headEnd/>
            <a:tailEnd/>
          </a:ln>
        </p:spPr>
        <p:txBody>
          <a:bodyPr vert="horz" wrap="square" lIns="111664" tIns="55832" rIns="111664" bIns="55832" numCol="1" anchor="t" anchorCtr="0" compatLnSpc="1">
            <a:prstTxWarp prst="textNoShape">
              <a:avLst/>
            </a:prstTxWarp>
          </a:bodyPr>
          <a:lstStyle/>
          <a:p>
            <a:pPr marL="0" marR="0" lvl="0" indent="0" defTabSz="914400" eaLnBrk="1" fontAlgn="base" latinLnBrk="0" hangingPunct="1">
              <a:lnSpc>
                <a:spcPct val="120000"/>
              </a:lnSpc>
              <a:spcBef>
                <a:spcPct val="0"/>
              </a:spcBef>
              <a:spcAft>
                <a:spcPct val="0"/>
              </a:spcAft>
              <a:buClrTx/>
              <a:buSzTx/>
              <a:buFontTx/>
              <a:buNone/>
              <a:tabLst/>
              <a:defRPr/>
            </a:pPr>
            <a:endParaRPr kumimoji="0" lang="en-US" sz="695" b="0" i="0" u="none" strike="noStrike" kern="0" cap="none" spc="0" normalizeH="0" baseline="0" noProof="0">
              <a:ln>
                <a:noFill/>
              </a:ln>
              <a:solidFill>
                <a:srgbClr val="6C38A3"/>
              </a:solidFill>
              <a:effectLst/>
              <a:uLnTx/>
              <a:uFillTx/>
              <a:sym typeface="Arial" panose="020B0604020202020204" pitchFamily="34" charset="0"/>
            </a:endParaRPr>
          </a:p>
        </p:txBody>
      </p:sp>
      <p:sp>
        <p:nvSpPr>
          <p:cNvPr id="31" name="Text Placeholder 7">
            <a:extLst>
              <a:ext uri="{FF2B5EF4-FFF2-40B4-BE49-F238E27FC236}">
                <a16:creationId xmlns:a16="http://schemas.microsoft.com/office/drawing/2014/main" id="{CEAD5498-C7A1-DF00-6B74-E54F8A5BF594}"/>
              </a:ext>
            </a:extLst>
          </p:cNvPr>
          <p:cNvSpPr txBox="1">
            <a:spLocks/>
          </p:cNvSpPr>
          <p:nvPr/>
        </p:nvSpPr>
        <p:spPr>
          <a:xfrm>
            <a:off x="805579" y="5172866"/>
            <a:ext cx="1843232" cy="270010"/>
          </a:xfrm>
          <a:prstGeom prst="rect">
            <a:avLst/>
          </a:prstGeom>
        </p:spPr>
        <p:txBody>
          <a:bodyPr vert="horz" lIns="0" tIns="0" rIns="0" bIns="0" anchor="t" anchorCtr="0">
            <a:spAutoFit/>
          </a:bodyPr>
          <a:lstStyle>
            <a:lvl1pPr marL="0" indent="0" algn="l" defTabSz="914476" rtl="0" eaLnBrk="1" latinLnBrk="0" hangingPunct="1">
              <a:lnSpc>
                <a:spcPct val="100000"/>
              </a:lnSpc>
              <a:spcBef>
                <a:spcPts val="0"/>
              </a:spcBef>
              <a:spcAft>
                <a:spcPts val="0"/>
              </a:spcAft>
              <a:buFont typeface="Arial" panose="020B0604020202020204" pitchFamily="34" charset="0"/>
              <a:buNone/>
              <a:defRPr sz="1384" b="1" kern="1200" baseline="0">
                <a:solidFill>
                  <a:schemeClr val="accent1"/>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600" dirty="0">
                <a:solidFill>
                  <a:srgbClr val="6C38A3"/>
                </a:solidFill>
                <a:latin typeface="Arial" panose="020B0604020202020204" pitchFamily="34" charset="0"/>
                <a:sym typeface="Arial" panose="020B0604020202020204" pitchFamily="34" charset="0"/>
              </a:rPr>
              <a:t>医保易于管理</a:t>
            </a:r>
            <a:endParaRPr lang="es-ES_tradnl" sz="1600" dirty="0">
              <a:solidFill>
                <a:srgbClr val="6C38A3"/>
              </a:solidFill>
              <a:latin typeface="Arial" panose="020B0604020202020204" pitchFamily="34" charset="0"/>
              <a:sym typeface="Arial" panose="020B0604020202020204" pitchFamily="34" charset="0"/>
            </a:endParaRPr>
          </a:p>
        </p:txBody>
      </p:sp>
      <p:sp>
        <p:nvSpPr>
          <p:cNvPr id="32" name="Text Placeholder 2">
            <a:extLst>
              <a:ext uri="{FF2B5EF4-FFF2-40B4-BE49-F238E27FC236}">
                <a16:creationId xmlns:a16="http://schemas.microsoft.com/office/drawing/2014/main" id="{B8336BFD-F768-43BC-EC66-72A006C26752}"/>
              </a:ext>
            </a:extLst>
          </p:cNvPr>
          <p:cNvSpPr txBox="1">
            <a:spLocks/>
          </p:cNvSpPr>
          <p:nvPr/>
        </p:nvSpPr>
        <p:spPr>
          <a:xfrm>
            <a:off x="2321170" y="5172866"/>
            <a:ext cx="9434146" cy="587469"/>
          </a:xfrm>
          <a:prstGeom prst="rect">
            <a:avLst/>
          </a:prstGeom>
        </p:spPr>
        <p:txBody>
          <a:bodyPr vert="horz" wrap="square" lIns="0" tIns="0" rIns="0" bIns="0" anchor="t" anchorCtr="0">
            <a:spAutoFit/>
          </a:bodyPr>
          <a:lstStyle>
            <a:lvl1pPr marL="0" indent="0" algn="l" defTabSz="914476" rtl="0" eaLnBrk="1" latinLnBrk="0" hangingPunct="1">
              <a:lnSpc>
                <a:spcPct val="120000"/>
              </a:lnSpc>
              <a:spcBef>
                <a:spcPts val="0"/>
              </a:spcBef>
              <a:buFont typeface="Arial" panose="020B0604020202020204" pitchFamily="34" charset="0"/>
              <a:buNone/>
              <a:defRPr sz="1186" b="0" kern="1200" baseline="0">
                <a:solidFill>
                  <a:schemeClr val="tx1">
                    <a:lumMod val="50000"/>
                    <a:lumOff val="50000"/>
                  </a:schemeClr>
                </a:solidFill>
                <a:latin typeface="Lato Regular"/>
                <a:ea typeface="+mn-ea"/>
                <a:cs typeface="Lato Regular"/>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fontAlgn="base">
              <a:lnSpc>
                <a:spcPts val="2400"/>
              </a:lnSpc>
            </a:pPr>
            <a:r>
              <a:rPr lang="zh-CN" altLang="en-US" sz="1600" dirty="0">
                <a:solidFill>
                  <a:schemeClr val="tx1"/>
                </a:solidFill>
                <a:latin typeface="+mn-ea"/>
                <a:cs typeface="+mn-cs"/>
                <a:sym typeface="Arial" panose="020B0604020202020204" pitchFamily="34" charset="0"/>
              </a:rPr>
              <a:t>葡萄膜炎诊断和患者用药指征明确。本品</a:t>
            </a:r>
            <a:r>
              <a:rPr lang="zh-CN" altLang="en-US" sz="1600" b="1" dirty="0">
                <a:solidFill>
                  <a:schemeClr val="accent4">
                    <a:lumMod val="75000"/>
                  </a:schemeClr>
                </a:solidFill>
                <a:latin typeface="+mn-ea"/>
                <a:cs typeface="+mn-cs"/>
                <a:sym typeface="Arial" panose="020B0604020202020204" pitchFamily="34" charset="0"/>
              </a:rPr>
              <a:t>无超适应症用药风险</a:t>
            </a:r>
            <a:r>
              <a:rPr lang="zh-CN" altLang="en-US" sz="1600" dirty="0">
                <a:solidFill>
                  <a:schemeClr val="tx1"/>
                </a:solidFill>
                <a:latin typeface="+mn-ea"/>
                <a:cs typeface="+mn-cs"/>
                <a:sym typeface="Arial" panose="020B0604020202020204" pitchFamily="34" charset="0"/>
              </a:rPr>
              <a:t>，且对植入环境有一定要求。一次植入效果可持续</a:t>
            </a:r>
            <a:r>
              <a:rPr lang="en-US" altLang="zh-CN" sz="1600" dirty="0">
                <a:solidFill>
                  <a:schemeClr val="tx1"/>
                </a:solidFill>
                <a:latin typeface="+mn-ea"/>
                <a:cs typeface="+mn-cs"/>
                <a:sym typeface="Arial" panose="020B0604020202020204" pitchFamily="34" charset="0"/>
              </a:rPr>
              <a:t>36</a:t>
            </a:r>
            <a:r>
              <a:rPr lang="zh-CN" altLang="en-US" sz="1600" dirty="0">
                <a:solidFill>
                  <a:schemeClr val="tx1"/>
                </a:solidFill>
                <a:latin typeface="+mn-ea"/>
                <a:cs typeface="+mn-cs"/>
                <a:sym typeface="Arial" panose="020B0604020202020204" pitchFamily="34" charset="0"/>
              </a:rPr>
              <a:t>个月，按照现有临床治疗习惯，本品将用于目前传统治疗无效的患者，无滥用风险</a:t>
            </a:r>
            <a:endParaRPr lang="zh-CN" altLang="en-US" sz="1600" b="1" dirty="0">
              <a:solidFill>
                <a:schemeClr val="tx1"/>
              </a:solidFill>
              <a:latin typeface="+mn-ea"/>
              <a:cs typeface="+mn-cs"/>
              <a:sym typeface="Arial" panose="020B0604020202020204" pitchFamily="34" charset="0"/>
            </a:endParaRPr>
          </a:p>
        </p:txBody>
      </p:sp>
      <p:cxnSp>
        <p:nvCxnSpPr>
          <p:cNvPr id="6" name="直接连接符 5">
            <a:extLst>
              <a:ext uri="{FF2B5EF4-FFF2-40B4-BE49-F238E27FC236}">
                <a16:creationId xmlns:a16="http://schemas.microsoft.com/office/drawing/2014/main" id="{B4212244-1D9E-8FF1-0CA3-2133A031243C}"/>
              </a:ext>
            </a:extLst>
          </p:cNvPr>
          <p:cNvCxnSpPr>
            <a:cxnSpLocks/>
          </p:cNvCxnSpPr>
          <p:nvPr/>
        </p:nvCxnSpPr>
        <p:spPr>
          <a:xfrm flipV="1">
            <a:off x="2321169" y="2393463"/>
            <a:ext cx="9354894"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FB1A7D08-1672-0088-19B7-348C371D7667}"/>
              </a:ext>
            </a:extLst>
          </p:cNvPr>
          <p:cNvCxnSpPr/>
          <p:nvPr/>
        </p:nvCxnSpPr>
        <p:spPr>
          <a:xfrm flipV="1">
            <a:off x="2321169" y="3884675"/>
            <a:ext cx="9354894"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E8FAD203-D905-5D49-3123-68F60712AED5}"/>
              </a:ext>
            </a:extLst>
          </p:cNvPr>
          <p:cNvCxnSpPr/>
          <p:nvPr/>
        </p:nvCxnSpPr>
        <p:spPr>
          <a:xfrm flipV="1">
            <a:off x="2321169" y="4924770"/>
            <a:ext cx="9354894"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206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9268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EC741D-8804-3E4E-8F76-1CD855220806}"/>
              </a:ext>
            </a:extLst>
          </p:cNvPr>
          <p:cNvSpPr>
            <a:spLocks noGrp="1"/>
          </p:cNvSpPr>
          <p:nvPr>
            <p:ph type="title"/>
          </p:nvPr>
        </p:nvSpPr>
        <p:spPr>
          <a:xfrm>
            <a:off x="515938" y="202001"/>
            <a:ext cx="11160125" cy="705600"/>
          </a:xfrm>
        </p:spPr>
        <p:txBody>
          <a:bodyPr>
            <a:normAutofit/>
          </a:bodyPr>
          <a:lstStyle/>
          <a:p>
            <a:pPr algn="ctr"/>
            <a:r>
              <a:rPr lang="zh-CN" altLang="en-US" sz="2400" dirty="0">
                <a:solidFill>
                  <a:schemeClr val="tx1"/>
                </a:solidFill>
              </a:rPr>
              <a:t>氟轻松玻璃体内植入剂愿与医保携手，共筑患者光明未来</a:t>
            </a:r>
            <a:endParaRPr kumimoji="1" lang="zh-CN" altLang="en-US" sz="2400" dirty="0"/>
          </a:p>
        </p:txBody>
      </p:sp>
      <p:grpSp>
        <p:nvGrpSpPr>
          <p:cNvPr id="3" name="组合 2">
            <a:extLst>
              <a:ext uri="{FF2B5EF4-FFF2-40B4-BE49-F238E27FC236}">
                <a16:creationId xmlns:a16="http://schemas.microsoft.com/office/drawing/2014/main" id="{E6FABEDC-4DA5-B64A-A083-5A3DCE380B61}"/>
              </a:ext>
            </a:extLst>
          </p:cNvPr>
          <p:cNvGrpSpPr/>
          <p:nvPr/>
        </p:nvGrpSpPr>
        <p:grpSpPr>
          <a:xfrm>
            <a:off x="1914206" y="1969089"/>
            <a:ext cx="8877837" cy="720000"/>
            <a:chOff x="1999270" y="1263438"/>
            <a:chExt cx="9377567" cy="720000"/>
          </a:xfrm>
        </p:grpSpPr>
        <p:sp>
          <p:nvSpPr>
            <p:cNvPr id="4" name="圆角矩形 35">
              <a:extLst>
                <a:ext uri="{FF2B5EF4-FFF2-40B4-BE49-F238E27FC236}">
                  <a16:creationId xmlns:a16="http://schemas.microsoft.com/office/drawing/2014/main" id="{2FAAB6A1-849B-2748-A2EB-146BC4085A57}"/>
                </a:ext>
              </a:extLst>
            </p:cNvPr>
            <p:cNvSpPr/>
            <p:nvPr/>
          </p:nvSpPr>
          <p:spPr>
            <a:xfrm>
              <a:off x="1999270" y="1263438"/>
              <a:ext cx="9377567" cy="720000"/>
            </a:xfrm>
            <a:prstGeom prst="roundRect">
              <a:avLst>
                <a:gd name="adj" fmla="val 36420"/>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mn-ea"/>
                <a:cs typeface="+mn-cs"/>
              </a:endParaRPr>
            </a:p>
          </p:txBody>
        </p:sp>
        <p:sp>
          <p:nvSpPr>
            <p:cNvPr id="5" name="圆角矩形 36">
              <a:extLst>
                <a:ext uri="{FF2B5EF4-FFF2-40B4-BE49-F238E27FC236}">
                  <a16:creationId xmlns:a16="http://schemas.microsoft.com/office/drawing/2014/main" id="{7D3762D5-C782-3E4E-A28D-976C901071E1}"/>
                </a:ext>
              </a:extLst>
            </p:cNvPr>
            <p:cNvSpPr/>
            <p:nvPr/>
          </p:nvSpPr>
          <p:spPr>
            <a:xfrm>
              <a:off x="2118336" y="1353438"/>
              <a:ext cx="9139435" cy="540000"/>
            </a:xfrm>
            <a:prstGeom prst="roundRect">
              <a:avLst>
                <a:gd name="adj" fmla="val 36420"/>
              </a:avLst>
            </a:prstGeom>
            <a:solidFill>
              <a:srgbClr val="C5B8D6">
                <a:lumMod val="75000"/>
              </a:srgbClr>
            </a:solidFill>
            <a:ln w="22225" cap="flat" cmpd="sng" algn="ctr">
              <a:noFill/>
              <a:prstDash val="solid"/>
            </a:ln>
            <a:effectLst>
              <a:innerShdw blurRad="88900">
                <a:srgbClr val="A4050E"/>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mn-ea"/>
                <a:cs typeface="+mn-cs"/>
              </a:endParaRPr>
            </a:p>
          </p:txBody>
        </p:sp>
      </p:grpSp>
      <p:sp>
        <p:nvSpPr>
          <p:cNvPr id="6" name="文本框 5">
            <a:extLst>
              <a:ext uri="{FF2B5EF4-FFF2-40B4-BE49-F238E27FC236}">
                <a16:creationId xmlns:a16="http://schemas.microsoft.com/office/drawing/2014/main" id="{64FE0449-B089-144A-AF64-3690B1BE4008}"/>
              </a:ext>
            </a:extLst>
          </p:cNvPr>
          <p:cNvSpPr txBox="1"/>
          <p:nvPr/>
        </p:nvSpPr>
        <p:spPr>
          <a:xfrm>
            <a:off x="2570794" y="2138392"/>
            <a:ext cx="8053981" cy="400110"/>
          </a:xfrm>
          <a:prstGeom prst="rect">
            <a:avLst/>
          </a:prstGeom>
          <a:noFill/>
        </p:spPr>
        <p:txBody>
          <a:bodyPr wrap="square" rtlCol="0">
            <a:spAutoFit/>
          </a:bodyPr>
          <a:lstStyle/>
          <a:p>
            <a:r>
              <a:rPr lang="zh-CN" altLang="en-US" sz="2000" b="1" dirty="0">
                <a:solidFill>
                  <a:srgbClr val="FFC000"/>
                </a:solidFill>
              </a:rPr>
              <a:t>中国首个</a:t>
            </a:r>
            <a:r>
              <a:rPr lang="zh-CN" altLang="en-US" sz="2000" b="1" dirty="0">
                <a:solidFill>
                  <a:schemeClr val="bg1"/>
                </a:solidFill>
              </a:rPr>
              <a:t>完全基于真实世界研究获批上市的药品</a:t>
            </a:r>
            <a:endParaRPr lang="en-US" altLang="zh-CN" sz="2000" b="1" dirty="0">
              <a:solidFill>
                <a:schemeClr val="bg1"/>
              </a:solidFill>
            </a:endParaRPr>
          </a:p>
        </p:txBody>
      </p:sp>
      <p:grpSp>
        <p:nvGrpSpPr>
          <p:cNvPr id="7" name="组合 6">
            <a:extLst>
              <a:ext uri="{FF2B5EF4-FFF2-40B4-BE49-F238E27FC236}">
                <a16:creationId xmlns:a16="http://schemas.microsoft.com/office/drawing/2014/main" id="{30736277-82A4-3547-8D30-EEEBE66F2946}"/>
              </a:ext>
            </a:extLst>
          </p:cNvPr>
          <p:cNvGrpSpPr/>
          <p:nvPr/>
        </p:nvGrpSpPr>
        <p:grpSpPr>
          <a:xfrm>
            <a:off x="1483034" y="1916632"/>
            <a:ext cx="825211" cy="824914"/>
            <a:chOff x="1568098" y="1158696"/>
            <a:chExt cx="825211" cy="824914"/>
          </a:xfrm>
        </p:grpSpPr>
        <p:sp>
          <p:nvSpPr>
            <p:cNvPr id="8" name="任意多边形 46">
              <a:extLst>
                <a:ext uri="{FF2B5EF4-FFF2-40B4-BE49-F238E27FC236}">
                  <a16:creationId xmlns:a16="http://schemas.microsoft.com/office/drawing/2014/main" id="{1F641870-4FAC-6A43-A5ED-AA0E2AB31246}"/>
                </a:ext>
              </a:extLst>
            </p:cNvPr>
            <p:cNvSpPr/>
            <p:nvPr/>
          </p:nvSpPr>
          <p:spPr>
            <a:xfrm>
              <a:off x="1622673" y="1182110"/>
              <a:ext cx="716061" cy="778086"/>
            </a:xfrm>
            <a:custGeom>
              <a:avLst/>
              <a:gdLst>
                <a:gd name="connsiteX0" fmla="*/ 482868 w 1557034"/>
                <a:gd name="connsiteY0" fmla="*/ 0 h 1692513"/>
                <a:gd name="connsiteX1" fmla="*/ 398752 w 1557034"/>
                <a:gd name="connsiteY1" fmla="*/ 101950 h 1692513"/>
                <a:gd name="connsiteX2" fmla="*/ 245526 w 1557034"/>
                <a:gd name="connsiteY2" fmla="*/ 603576 h 1692513"/>
                <a:gd name="connsiteX3" fmla="*/ 1142714 w 1557034"/>
                <a:gd name="connsiteY3" fmla="*/ 1500764 h 1692513"/>
                <a:gd name="connsiteX4" fmla="*/ 1491940 w 1557034"/>
                <a:gd name="connsiteY4" fmla="*/ 1430259 h 1692513"/>
                <a:gd name="connsiteX5" fmla="*/ 1557034 w 1557034"/>
                <a:gd name="connsiteY5" fmla="*/ 1398901 h 1692513"/>
                <a:gd name="connsiteX6" fmla="*/ 1531596 w 1557034"/>
                <a:gd name="connsiteY6" fmla="*/ 1429733 h 1692513"/>
                <a:gd name="connsiteX7" fmla="*/ 897188 w 1557034"/>
                <a:gd name="connsiteY7" fmla="*/ 1692513 h 1692513"/>
                <a:gd name="connsiteX8" fmla="*/ 0 w 1557034"/>
                <a:gd name="connsiteY8" fmla="*/ 795325 h 1692513"/>
                <a:gd name="connsiteX9" fmla="*/ 469535 w 1557034"/>
                <a:gd name="connsiteY9" fmla="*/ 6423 h 169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close/>
                </a:path>
              </a:pathLst>
            </a:custGeom>
            <a:solidFill>
              <a:sysClr val="window" lastClr="FFFFFF"/>
            </a:solidFill>
            <a:ln w="25400" cap="flat" cmpd="sng" algn="ctr">
              <a:noFill/>
              <a:prstDash val="solid"/>
            </a:ln>
            <a:effectLst>
              <a:outerShdw blurRad="241300" dist="190500" dir="8400000" algn="tr" rotWithShape="0">
                <a:srgbClr val="380A21">
                  <a:alpha val="29804"/>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mn-ea"/>
                <a:cs typeface="+mn-cs"/>
              </a:endParaRPr>
            </a:p>
          </p:txBody>
        </p:sp>
        <p:sp>
          <p:nvSpPr>
            <p:cNvPr id="9" name="椭圆 8">
              <a:extLst>
                <a:ext uri="{FF2B5EF4-FFF2-40B4-BE49-F238E27FC236}">
                  <a16:creationId xmlns:a16="http://schemas.microsoft.com/office/drawing/2014/main" id="{5CADCB5D-D364-A041-8D8E-7866E7E4DD14}"/>
                </a:ext>
              </a:extLst>
            </p:cNvPr>
            <p:cNvSpPr/>
            <p:nvPr/>
          </p:nvSpPr>
          <p:spPr>
            <a:xfrm>
              <a:off x="1568098" y="1158696"/>
              <a:ext cx="825211" cy="824914"/>
            </a:xfrm>
            <a:prstGeom prst="ellipse">
              <a:avLst/>
            </a:prstGeom>
            <a:gradFill>
              <a:gsLst>
                <a:gs pos="20000">
                  <a:sysClr val="window" lastClr="FFFFFF"/>
                </a:gs>
                <a:gs pos="92000">
                  <a:srgbClr val="C7C8C4"/>
                </a:gs>
              </a:gsLst>
              <a:lin ang="84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mn-ea"/>
                <a:cs typeface="+mn-cs"/>
              </a:endParaRPr>
            </a:p>
          </p:txBody>
        </p:sp>
        <p:sp>
          <p:nvSpPr>
            <p:cNvPr id="10" name="椭圆 9">
              <a:extLst>
                <a:ext uri="{FF2B5EF4-FFF2-40B4-BE49-F238E27FC236}">
                  <a16:creationId xmlns:a16="http://schemas.microsoft.com/office/drawing/2014/main" id="{CE785696-7FC8-FA44-B7D9-BD765491054A}"/>
                </a:ext>
              </a:extLst>
            </p:cNvPr>
            <p:cNvSpPr/>
            <p:nvPr/>
          </p:nvSpPr>
          <p:spPr>
            <a:xfrm>
              <a:off x="1665203" y="1255766"/>
              <a:ext cx="631001" cy="630774"/>
            </a:xfrm>
            <a:prstGeom prst="ellipse">
              <a:avLst/>
            </a:prstGeom>
            <a:solidFill>
              <a:srgbClr val="C5B8D6">
                <a:lumMod val="75000"/>
              </a:srgbClr>
            </a:solidFill>
            <a:ln w="15875" cap="flat" cmpd="sng" algn="ctr">
              <a:gradFill>
                <a:gsLst>
                  <a:gs pos="0">
                    <a:srgbClr val="C5B8D6">
                      <a:lumMod val="75000"/>
                      <a:lumOff val="25000"/>
                    </a:srgbClr>
                  </a:gs>
                  <a:gs pos="100000">
                    <a:sysClr val="window" lastClr="FFFFFF"/>
                  </a:gs>
                </a:gsLst>
                <a:lin ang="84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mn-ea"/>
                <a:cs typeface="+mn-cs"/>
              </a:endParaRPr>
            </a:p>
          </p:txBody>
        </p:sp>
        <p:sp>
          <p:nvSpPr>
            <p:cNvPr id="11" name="任意多边形 49">
              <a:extLst>
                <a:ext uri="{FF2B5EF4-FFF2-40B4-BE49-F238E27FC236}">
                  <a16:creationId xmlns:a16="http://schemas.microsoft.com/office/drawing/2014/main" id="{16D95925-26C0-9847-815C-F659BED50F87}"/>
                </a:ext>
              </a:extLst>
            </p:cNvPr>
            <p:cNvSpPr/>
            <p:nvPr/>
          </p:nvSpPr>
          <p:spPr>
            <a:xfrm>
              <a:off x="1678373" y="1393748"/>
              <a:ext cx="604660" cy="354810"/>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ysClr val="window" lastClr="FFFFFF">
                <a:alpha val="10000"/>
              </a:sysClr>
            </a:solidFill>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mn-ea"/>
                <a:cs typeface="+mn-cs"/>
              </a:endParaRPr>
            </a:p>
          </p:txBody>
        </p:sp>
        <p:sp>
          <p:nvSpPr>
            <p:cNvPr id="12" name="文本框 55">
              <a:extLst>
                <a:ext uri="{FF2B5EF4-FFF2-40B4-BE49-F238E27FC236}">
                  <a16:creationId xmlns:a16="http://schemas.microsoft.com/office/drawing/2014/main" id="{1A781991-CC17-B648-8BB7-D452B1434B03}"/>
                </a:ext>
              </a:extLst>
            </p:cNvPr>
            <p:cNvSpPr txBox="1"/>
            <p:nvPr/>
          </p:nvSpPr>
          <p:spPr>
            <a:xfrm>
              <a:off x="1724680" y="1363139"/>
              <a:ext cx="512047"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prstClr val="white"/>
                  </a:solidFill>
                  <a:effectLst/>
                  <a:uLnTx/>
                  <a:uFillTx/>
                  <a:latin typeface="+mn-ea"/>
                </a:rPr>
                <a:t>2</a:t>
              </a:r>
              <a:endParaRPr kumimoji="0" lang="zh-CN" altLang="en-US" sz="2000" b="1" i="0" u="none" strike="noStrike" kern="0" cap="none" spc="0" normalizeH="0" baseline="0" noProof="0" dirty="0">
                <a:ln>
                  <a:noFill/>
                </a:ln>
                <a:solidFill>
                  <a:prstClr val="white"/>
                </a:solidFill>
                <a:effectLst/>
                <a:uLnTx/>
                <a:uFillTx/>
                <a:latin typeface="+mn-ea"/>
              </a:endParaRPr>
            </a:p>
          </p:txBody>
        </p:sp>
      </p:grpSp>
      <p:grpSp>
        <p:nvGrpSpPr>
          <p:cNvPr id="13" name="组合 12">
            <a:extLst>
              <a:ext uri="{FF2B5EF4-FFF2-40B4-BE49-F238E27FC236}">
                <a16:creationId xmlns:a16="http://schemas.microsoft.com/office/drawing/2014/main" id="{6D1261D9-FE26-FE4F-86F7-95318AFD1800}"/>
              </a:ext>
            </a:extLst>
          </p:cNvPr>
          <p:cNvGrpSpPr/>
          <p:nvPr/>
        </p:nvGrpSpPr>
        <p:grpSpPr>
          <a:xfrm>
            <a:off x="1914206" y="1117170"/>
            <a:ext cx="8877837" cy="720000"/>
            <a:chOff x="1999270" y="1263438"/>
            <a:chExt cx="9377567" cy="720000"/>
          </a:xfrm>
        </p:grpSpPr>
        <p:sp>
          <p:nvSpPr>
            <p:cNvPr id="14" name="圆角矩形 35">
              <a:extLst>
                <a:ext uri="{FF2B5EF4-FFF2-40B4-BE49-F238E27FC236}">
                  <a16:creationId xmlns:a16="http://schemas.microsoft.com/office/drawing/2014/main" id="{771EB722-90F1-A44C-9BE9-D1852CAA80D2}"/>
                </a:ext>
              </a:extLst>
            </p:cNvPr>
            <p:cNvSpPr/>
            <p:nvPr/>
          </p:nvSpPr>
          <p:spPr>
            <a:xfrm>
              <a:off x="1999270" y="1263438"/>
              <a:ext cx="9377567" cy="720000"/>
            </a:xfrm>
            <a:prstGeom prst="roundRect">
              <a:avLst>
                <a:gd name="adj" fmla="val 36420"/>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mn-ea"/>
                <a:cs typeface="+mn-cs"/>
              </a:endParaRPr>
            </a:p>
          </p:txBody>
        </p:sp>
        <p:sp>
          <p:nvSpPr>
            <p:cNvPr id="15" name="圆角矩形 36">
              <a:extLst>
                <a:ext uri="{FF2B5EF4-FFF2-40B4-BE49-F238E27FC236}">
                  <a16:creationId xmlns:a16="http://schemas.microsoft.com/office/drawing/2014/main" id="{1EC0647F-1BB6-6B47-ADAB-D602DC097DB7}"/>
                </a:ext>
              </a:extLst>
            </p:cNvPr>
            <p:cNvSpPr/>
            <p:nvPr/>
          </p:nvSpPr>
          <p:spPr>
            <a:xfrm>
              <a:off x="2118336" y="1353438"/>
              <a:ext cx="9139435" cy="540000"/>
            </a:xfrm>
            <a:prstGeom prst="roundRect">
              <a:avLst>
                <a:gd name="adj" fmla="val 36420"/>
              </a:avLst>
            </a:prstGeom>
            <a:solidFill>
              <a:srgbClr val="9178B1"/>
            </a:solidFill>
            <a:ln w="22225" cap="flat" cmpd="sng" algn="ctr">
              <a:noFill/>
              <a:prstDash val="solid"/>
            </a:ln>
            <a:effectLst>
              <a:innerShdw blurRad="88900">
                <a:srgbClr val="A4050E"/>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mn-ea"/>
                <a:cs typeface="+mn-cs"/>
              </a:endParaRPr>
            </a:p>
          </p:txBody>
        </p:sp>
      </p:grpSp>
      <p:grpSp>
        <p:nvGrpSpPr>
          <p:cNvPr id="16" name="组合 15">
            <a:extLst>
              <a:ext uri="{FF2B5EF4-FFF2-40B4-BE49-F238E27FC236}">
                <a16:creationId xmlns:a16="http://schemas.microsoft.com/office/drawing/2014/main" id="{D2765D39-768B-BD47-BE6B-CA9693CCC873}"/>
              </a:ext>
            </a:extLst>
          </p:cNvPr>
          <p:cNvGrpSpPr/>
          <p:nvPr/>
        </p:nvGrpSpPr>
        <p:grpSpPr>
          <a:xfrm>
            <a:off x="1483034" y="1064713"/>
            <a:ext cx="825211" cy="824914"/>
            <a:chOff x="1568098" y="1158696"/>
            <a:chExt cx="825211" cy="824914"/>
          </a:xfrm>
        </p:grpSpPr>
        <p:sp>
          <p:nvSpPr>
            <p:cNvPr id="17" name="任意多边形 46">
              <a:extLst>
                <a:ext uri="{FF2B5EF4-FFF2-40B4-BE49-F238E27FC236}">
                  <a16:creationId xmlns:a16="http://schemas.microsoft.com/office/drawing/2014/main" id="{5F8D4B0A-EFE4-EA4D-9283-8D30107BF53C}"/>
                </a:ext>
              </a:extLst>
            </p:cNvPr>
            <p:cNvSpPr/>
            <p:nvPr/>
          </p:nvSpPr>
          <p:spPr>
            <a:xfrm>
              <a:off x="1622673" y="1182110"/>
              <a:ext cx="716061" cy="778086"/>
            </a:xfrm>
            <a:custGeom>
              <a:avLst/>
              <a:gdLst>
                <a:gd name="connsiteX0" fmla="*/ 482868 w 1557034"/>
                <a:gd name="connsiteY0" fmla="*/ 0 h 1692513"/>
                <a:gd name="connsiteX1" fmla="*/ 398752 w 1557034"/>
                <a:gd name="connsiteY1" fmla="*/ 101950 h 1692513"/>
                <a:gd name="connsiteX2" fmla="*/ 245526 w 1557034"/>
                <a:gd name="connsiteY2" fmla="*/ 603576 h 1692513"/>
                <a:gd name="connsiteX3" fmla="*/ 1142714 w 1557034"/>
                <a:gd name="connsiteY3" fmla="*/ 1500764 h 1692513"/>
                <a:gd name="connsiteX4" fmla="*/ 1491940 w 1557034"/>
                <a:gd name="connsiteY4" fmla="*/ 1430259 h 1692513"/>
                <a:gd name="connsiteX5" fmla="*/ 1557034 w 1557034"/>
                <a:gd name="connsiteY5" fmla="*/ 1398901 h 1692513"/>
                <a:gd name="connsiteX6" fmla="*/ 1531596 w 1557034"/>
                <a:gd name="connsiteY6" fmla="*/ 1429733 h 1692513"/>
                <a:gd name="connsiteX7" fmla="*/ 897188 w 1557034"/>
                <a:gd name="connsiteY7" fmla="*/ 1692513 h 1692513"/>
                <a:gd name="connsiteX8" fmla="*/ 0 w 1557034"/>
                <a:gd name="connsiteY8" fmla="*/ 795325 h 1692513"/>
                <a:gd name="connsiteX9" fmla="*/ 469535 w 1557034"/>
                <a:gd name="connsiteY9" fmla="*/ 6423 h 169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close/>
                </a:path>
              </a:pathLst>
            </a:custGeom>
            <a:solidFill>
              <a:sysClr val="window" lastClr="FFFFFF"/>
            </a:solidFill>
            <a:ln w="25400" cap="flat" cmpd="sng" algn="ctr">
              <a:noFill/>
              <a:prstDash val="solid"/>
            </a:ln>
            <a:effectLst>
              <a:outerShdw blurRad="241300" dist="190500" dir="8400000" algn="tr" rotWithShape="0">
                <a:srgbClr val="380A21">
                  <a:alpha val="29804"/>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mn-ea"/>
                <a:cs typeface="+mn-cs"/>
              </a:endParaRPr>
            </a:p>
          </p:txBody>
        </p:sp>
        <p:sp>
          <p:nvSpPr>
            <p:cNvPr id="18" name="椭圆 17">
              <a:extLst>
                <a:ext uri="{FF2B5EF4-FFF2-40B4-BE49-F238E27FC236}">
                  <a16:creationId xmlns:a16="http://schemas.microsoft.com/office/drawing/2014/main" id="{49CEFA80-25E0-6840-84B9-901EDE1EF206}"/>
                </a:ext>
              </a:extLst>
            </p:cNvPr>
            <p:cNvSpPr/>
            <p:nvPr/>
          </p:nvSpPr>
          <p:spPr>
            <a:xfrm>
              <a:off x="1568098" y="1158696"/>
              <a:ext cx="825211" cy="824914"/>
            </a:xfrm>
            <a:prstGeom prst="ellipse">
              <a:avLst/>
            </a:prstGeom>
            <a:gradFill>
              <a:gsLst>
                <a:gs pos="20000">
                  <a:sysClr val="window" lastClr="FFFFFF"/>
                </a:gs>
                <a:gs pos="92000">
                  <a:srgbClr val="C7C8C4"/>
                </a:gs>
              </a:gsLst>
              <a:lin ang="84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mn-ea"/>
                <a:cs typeface="+mn-cs"/>
              </a:endParaRPr>
            </a:p>
          </p:txBody>
        </p:sp>
        <p:sp>
          <p:nvSpPr>
            <p:cNvPr id="19" name="椭圆 18">
              <a:extLst>
                <a:ext uri="{FF2B5EF4-FFF2-40B4-BE49-F238E27FC236}">
                  <a16:creationId xmlns:a16="http://schemas.microsoft.com/office/drawing/2014/main" id="{149959B0-509B-F24D-B89B-AC9BB5F1CC0D}"/>
                </a:ext>
              </a:extLst>
            </p:cNvPr>
            <p:cNvSpPr/>
            <p:nvPr/>
          </p:nvSpPr>
          <p:spPr>
            <a:xfrm>
              <a:off x="1665203" y="1255766"/>
              <a:ext cx="631001" cy="630774"/>
            </a:xfrm>
            <a:prstGeom prst="ellipse">
              <a:avLst/>
            </a:prstGeom>
            <a:solidFill>
              <a:srgbClr val="C5B8D6">
                <a:lumMod val="75000"/>
              </a:srgbClr>
            </a:solidFill>
            <a:ln w="15875" cap="flat" cmpd="sng" algn="ctr">
              <a:gradFill>
                <a:gsLst>
                  <a:gs pos="0">
                    <a:srgbClr val="C5B8D6">
                      <a:lumMod val="75000"/>
                      <a:lumOff val="25000"/>
                    </a:srgbClr>
                  </a:gs>
                  <a:gs pos="100000">
                    <a:sysClr val="window" lastClr="FFFFFF"/>
                  </a:gs>
                </a:gsLst>
                <a:lin ang="84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mn-ea"/>
                <a:cs typeface="+mn-cs"/>
              </a:endParaRPr>
            </a:p>
          </p:txBody>
        </p:sp>
        <p:sp>
          <p:nvSpPr>
            <p:cNvPr id="20" name="任意多边形 49">
              <a:extLst>
                <a:ext uri="{FF2B5EF4-FFF2-40B4-BE49-F238E27FC236}">
                  <a16:creationId xmlns:a16="http://schemas.microsoft.com/office/drawing/2014/main" id="{8875225F-823F-4B4D-9387-3FDD3042DC1D}"/>
                </a:ext>
              </a:extLst>
            </p:cNvPr>
            <p:cNvSpPr/>
            <p:nvPr/>
          </p:nvSpPr>
          <p:spPr>
            <a:xfrm>
              <a:off x="1678373" y="1393748"/>
              <a:ext cx="604660" cy="354810"/>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ysClr val="window" lastClr="FFFFFF">
                <a:alpha val="10000"/>
              </a:sysClr>
            </a:solidFill>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mn-ea"/>
                <a:cs typeface="+mn-cs"/>
              </a:endParaRPr>
            </a:p>
          </p:txBody>
        </p:sp>
        <p:sp>
          <p:nvSpPr>
            <p:cNvPr id="21" name="文本框 55">
              <a:extLst>
                <a:ext uri="{FF2B5EF4-FFF2-40B4-BE49-F238E27FC236}">
                  <a16:creationId xmlns:a16="http://schemas.microsoft.com/office/drawing/2014/main" id="{414EAE78-5F5C-864C-91D8-4803690C3586}"/>
                </a:ext>
              </a:extLst>
            </p:cNvPr>
            <p:cNvSpPr txBox="1"/>
            <p:nvPr/>
          </p:nvSpPr>
          <p:spPr>
            <a:xfrm>
              <a:off x="1724680" y="1363139"/>
              <a:ext cx="512047"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prstClr val="white"/>
                  </a:solidFill>
                  <a:effectLst/>
                  <a:uLnTx/>
                  <a:uFillTx/>
                  <a:latin typeface="+mn-ea"/>
                </a:rPr>
                <a:t>1</a:t>
              </a:r>
              <a:endParaRPr kumimoji="0" lang="zh-CN" altLang="en-US" sz="2000" b="1" i="0" u="none" strike="noStrike" kern="0" cap="none" spc="0" normalizeH="0" baseline="0" noProof="0" dirty="0">
                <a:ln>
                  <a:noFill/>
                </a:ln>
                <a:solidFill>
                  <a:prstClr val="white"/>
                </a:solidFill>
                <a:effectLst/>
                <a:uLnTx/>
                <a:uFillTx/>
                <a:latin typeface="+mn-ea"/>
              </a:endParaRPr>
            </a:p>
          </p:txBody>
        </p:sp>
      </p:grpSp>
      <p:sp>
        <p:nvSpPr>
          <p:cNvPr id="22" name="文本框 21">
            <a:extLst>
              <a:ext uri="{FF2B5EF4-FFF2-40B4-BE49-F238E27FC236}">
                <a16:creationId xmlns:a16="http://schemas.microsoft.com/office/drawing/2014/main" id="{1B05FCA6-6D35-2345-9388-1B303DA76B0A}"/>
              </a:ext>
            </a:extLst>
          </p:cNvPr>
          <p:cNvSpPr txBox="1"/>
          <p:nvPr/>
        </p:nvSpPr>
        <p:spPr>
          <a:xfrm>
            <a:off x="2570794" y="1272255"/>
            <a:ext cx="6097772" cy="400110"/>
          </a:xfrm>
          <a:prstGeom prst="rect">
            <a:avLst/>
          </a:prstGeom>
          <a:noFill/>
        </p:spPr>
        <p:txBody>
          <a:bodyPr wrap="square">
            <a:spAutoFit/>
          </a:bodyPr>
          <a:lstStyle/>
          <a:p>
            <a:r>
              <a:rPr lang="zh-CN" altLang="en-US" sz="2000" b="1" dirty="0">
                <a:solidFill>
                  <a:srgbClr val="FFC000"/>
                </a:solidFill>
              </a:rPr>
              <a:t>全球首个且唯一</a:t>
            </a:r>
            <a:r>
              <a:rPr lang="zh-CN" altLang="en-US" sz="2000" b="1" dirty="0">
                <a:solidFill>
                  <a:schemeClr val="bg1"/>
                </a:solidFill>
              </a:rPr>
              <a:t>真正的超长效玻璃体内植入剂</a:t>
            </a:r>
          </a:p>
        </p:txBody>
      </p:sp>
      <p:grpSp>
        <p:nvGrpSpPr>
          <p:cNvPr id="23" name="组合 22">
            <a:extLst>
              <a:ext uri="{FF2B5EF4-FFF2-40B4-BE49-F238E27FC236}">
                <a16:creationId xmlns:a16="http://schemas.microsoft.com/office/drawing/2014/main" id="{BC442EBF-CA47-924C-BC0D-1E1CFE5301FE}"/>
              </a:ext>
            </a:extLst>
          </p:cNvPr>
          <p:cNvGrpSpPr/>
          <p:nvPr/>
        </p:nvGrpSpPr>
        <p:grpSpPr>
          <a:xfrm>
            <a:off x="1914206" y="2827653"/>
            <a:ext cx="8877837" cy="720000"/>
            <a:chOff x="1999270" y="1263438"/>
            <a:chExt cx="9377567" cy="720000"/>
          </a:xfrm>
        </p:grpSpPr>
        <p:sp>
          <p:nvSpPr>
            <p:cNvPr id="24" name="圆角矩形 35">
              <a:extLst>
                <a:ext uri="{FF2B5EF4-FFF2-40B4-BE49-F238E27FC236}">
                  <a16:creationId xmlns:a16="http://schemas.microsoft.com/office/drawing/2014/main" id="{ED17DD16-D501-6244-9B61-D86535DAEA06}"/>
                </a:ext>
              </a:extLst>
            </p:cNvPr>
            <p:cNvSpPr/>
            <p:nvPr/>
          </p:nvSpPr>
          <p:spPr>
            <a:xfrm>
              <a:off x="1999270" y="1263438"/>
              <a:ext cx="9377567" cy="720000"/>
            </a:xfrm>
            <a:prstGeom prst="roundRect">
              <a:avLst>
                <a:gd name="adj" fmla="val 36420"/>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mn-ea"/>
                <a:cs typeface="+mn-cs"/>
              </a:endParaRPr>
            </a:p>
          </p:txBody>
        </p:sp>
        <p:sp>
          <p:nvSpPr>
            <p:cNvPr id="25" name="圆角矩形 36">
              <a:extLst>
                <a:ext uri="{FF2B5EF4-FFF2-40B4-BE49-F238E27FC236}">
                  <a16:creationId xmlns:a16="http://schemas.microsoft.com/office/drawing/2014/main" id="{727E3CDC-F9ED-014C-B2DA-A013AAC2705D}"/>
                </a:ext>
              </a:extLst>
            </p:cNvPr>
            <p:cNvSpPr/>
            <p:nvPr/>
          </p:nvSpPr>
          <p:spPr>
            <a:xfrm>
              <a:off x="2118336" y="1353438"/>
              <a:ext cx="9139435" cy="540000"/>
            </a:xfrm>
            <a:prstGeom prst="roundRect">
              <a:avLst>
                <a:gd name="adj" fmla="val 36420"/>
              </a:avLst>
            </a:prstGeom>
            <a:solidFill>
              <a:srgbClr val="C5B8D6">
                <a:lumMod val="75000"/>
              </a:srgbClr>
            </a:solidFill>
            <a:ln w="22225" cap="flat" cmpd="sng" algn="ctr">
              <a:noFill/>
              <a:prstDash val="solid"/>
            </a:ln>
            <a:effectLst>
              <a:innerShdw blurRad="88900">
                <a:srgbClr val="A4050E"/>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mn-ea"/>
                <a:cs typeface="+mn-cs"/>
              </a:endParaRPr>
            </a:p>
          </p:txBody>
        </p:sp>
      </p:grpSp>
      <p:sp>
        <p:nvSpPr>
          <p:cNvPr id="26" name="文本框 25">
            <a:extLst>
              <a:ext uri="{FF2B5EF4-FFF2-40B4-BE49-F238E27FC236}">
                <a16:creationId xmlns:a16="http://schemas.microsoft.com/office/drawing/2014/main" id="{A33B47D6-5AC9-474E-AEB0-1FF57CF6671C}"/>
              </a:ext>
            </a:extLst>
          </p:cNvPr>
          <p:cNvSpPr txBox="1"/>
          <p:nvPr/>
        </p:nvSpPr>
        <p:spPr>
          <a:xfrm>
            <a:off x="2570794" y="2996956"/>
            <a:ext cx="8053981" cy="400110"/>
          </a:xfrm>
          <a:prstGeom prst="rect">
            <a:avLst/>
          </a:prstGeom>
          <a:noFill/>
        </p:spPr>
        <p:txBody>
          <a:bodyPr wrap="square" rtlCol="0">
            <a:spAutoFit/>
          </a:bodyPr>
          <a:lstStyle/>
          <a:p>
            <a:r>
              <a:rPr lang="zh-CN" altLang="en-US" sz="2000" b="1" dirty="0">
                <a:solidFill>
                  <a:schemeClr val="accent4"/>
                </a:solidFill>
              </a:rPr>
              <a:t>眼科</a:t>
            </a:r>
            <a:r>
              <a:rPr lang="zh-CN" altLang="en-US" sz="2000" b="1" dirty="0">
                <a:solidFill>
                  <a:srgbClr val="FFC000"/>
                </a:solidFill>
              </a:rPr>
              <a:t>首个</a:t>
            </a:r>
            <a:r>
              <a:rPr lang="zh-CN" altLang="en-US" sz="2000" b="1" dirty="0">
                <a:solidFill>
                  <a:schemeClr val="bg1"/>
                </a:solidFill>
              </a:rPr>
              <a:t>精准治疗累及眼后段的慢性非感染性葡萄膜炎药品</a:t>
            </a:r>
          </a:p>
        </p:txBody>
      </p:sp>
      <p:grpSp>
        <p:nvGrpSpPr>
          <p:cNvPr id="27" name="组合 26">
            <a:extLst>
              <a:ext uri="{FF2B5EF4-FFF2-40B4-BE49-F238E27FC236}">
                <a16:creationId xmlns:a16="http://schemas.microsoft.com/office/drawing/2014/main" id="{EB30A1B1-752B-C24B-BA5A-F78817DBFF46}"/>
              </a:ext>
            </a:extLst>
          </p:cNvPr>
          <p:cNvGrpSpPr/>
          <p:nvPr/>
        </p:nvGrpSpPr>
        <p:grpSpPr>
          <a:xfrm>
            <a:off x="1483034" y="2775196"/>
            <a:ext cx="825211" cy="824914"/>
            <a:chOff x="1568098" y="1158696"/>
            <a:chExt cx="825211" cy="824914"/>
          </a:xfrm>
        </p:grpSpPr>
        <p:sp>
          <p:nvSpPr>
            <p:cNvPr id="28" name="任意多边形 46">
              <a:extLst>
                <a:ext uri="{FF2B5EF4-FFF2-40B4-BE49-F238E27FC236}">
                  <a16:creationId xmlns:a16="http://schemas.microsoft.com/office/drawing/2014/main" id="{5C92B0B4-F354-344E-A783-C08DBC275DCD}"/>
                </a:ext>
              </a:extLst>
            </p:cNvPr>
            <p:cNvSpPr/>
            <p:nvPr/>
          </p:nvSpPr>
          <p:spPr>
            <a:xfrm>
              <a:off x="1622673" y="1182110"/>
              <a:ext cx="716061" cy="778086"/>
            </a:xfrm>
            <a:custGeom>
              <a:avLst/>
              <a:gdLst>
                <a:gd name="connsiteX0" fmla="*/ 482868 w 1557034"/>
                <a:gd name="connsiteY0" fmla="*/ 0 h 1692513"/>
                <a:gd name="connsiteX1" fmla="*/ 398752 w 1557034"/>
                <a:gd name="connsiteY1" fmla="*/ 101950 h 1692513"/>
                <a:gd name="connsiteX2" fmla="*/ 245526 w 1557034"/>
                <a:gd name="connsiteY2" fmla="*/ 603576 h 1692513"/>
                <a:gd name="connsiteX3" fmla="*/ 1142714 w 1557034"/>
                <a:gd name="connsiteY3" fmla="*/ 1500764 h 1692513"/>
                <a:gd name="connsiteX4" fmla="*/ 1491940 w 1557034"/>
                <a:gd name="connsiteY4" fmla="*/ 1430259 h 1692513"/>
                <a:gd name="connsiteX5" fmla="*/ 1557034 w 1557034"/>
                <a:gd name="connsiteY5" fmla="*/ 1398901 h 1692513"/>
                <a:gd name="connsiteX6" fmla="*/ 1531596 w 1557034"/>
                <a:gd name="connsiteY6" fmla="*/ 1429733 h 1692513"/>
                <a:gd name="connsiteX7" fmla="*/ 897188 w 1557034"/>
                <a:gd name="connsiteY7" fmla="*/ 1692513 h 1692513"/>
                <a:gd name="connsiteX8" fmla="*/ 0 w 1557034"/>
                <a:gd name="connsiteY8" fmla="*/ 795325 h 1692513"/>
                <a:gd name="connsiteX9" fmla="*/ 469535 w 1557034"/>
                <a:gd name="connsiteY9" fmla="*/ 6423 h 169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close/>
                </a:path>
              </a:pathLst>
            </a:custGeom>
            <a:solidFill>
              <a:sysClr val="window" lastClr="FFFFFF"/>
            </a:solidFill>
            <a:ln w="25400" cap="flat" cmpd="sng" algn="ctr">
              <a:noFill/>
              <a:prstDash val="solid"/>
            </a:ln>
            <a:effectLst>
              <a:outerShdw blurRad="241300" dist="190500" dir="8400000" algn="tr" rotWithShape="0">
                <a:srgbClr val="380A21">
                  <a:alpha val="29804"/>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mn-ea"/>
                <a:cs typeface="+mn-cs"/>
              </a:endParaRPr>
            </a:p>
          </p:txBody>
        </p:sp>
        <p:sp>
          <p:nvSpPr>
            <p:cNvPr id="29" name="椭圆 28">
              <a:extLst>
                <a:ext uri="{FF2B5EF4-FFF2-40B4-BE49-F238E27FC236}">
                  <a16:creationId xmlns:a16="http://schemas.microsoft.com/office/drawing/2014/main" id="{0F8882A6-AC2B-1242-BF17-832806A3E90D}"/>
                </a:ext>
              </a:extLst>
            </p:cNvPr>
            <p:cNvSpPr/>
            <p:nvPr/>
          </p:nvSpPr>
          <p:spPr>
            <a:xfrm>
              <a:off x="1568098" y="1158696"/>
              <a:ext cx="825211" cy="824914"/>
            </a:xfrm>
            <a:prstGeom prst="ellipse">
              <a:avLst/>
            </a:prstGeom>
            <a:gradFill>
              <a:gsLst>
                <a:gs pos="20000">
                  <a:sysClr val="window" lastClr="FFFFFF"/>
                </a:gs>
                <a:gs pos="92000">
                  <a:srgbClr val="C7C8C4"/>
                </a:gs>
              </a:gsLst>
              <a:lin ang="84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mn-ea"/>
                <a:cs typeface="+mn-cs"/>
              </a:endParaRPr>
            </a:p>
          </p:txBody>
        </p:sp>
        <p:sp>
          <p:nvSpPr>
            <p:cNvPr id="30" name="椭圆 29">
              <a:extLst>
                <a:ext uri="{FF2B5EF4-FFF2-40B4-BE49-F238E27FC236}">
                  <a16:creationId xmlns:a16="http://schemas.microsoft.com/office/drawing/2014/main" id="{B287EA28-C023-E042-8809-2EE303E830FE}"/>
                </a:ext>
              </a:extLst>
            </p:cNvPr>
            <p:cNvSpPr/>
            <p:nvPr/>
          </p:nvSpPr>
          <p:spPr>
            <a:xfrm>
              <a:off x="1665203" y="1255766"/>
              <a:ext cx="631001" cy="630774"/>
            </a:xfrm>
            <a:prstGeom prst="ellipse">
              <a:avLst/>
            </a:prstGeom>
            <a:solidFill>
              <a:srgbClr val="C5B8D6">
                <a:lumMod val="75000"/>
              </a:srgbClr>
            </a:solidFill>
            <a:ln w="15875" cap="flat" cmpd="sng" algn="ctr">
              <a:gradFill>
                <a:gsLst>
                  <a:gs pos="0">
                    <a:srgbClr val="C5B8D6">
                      <a:lumMod val="75000"/>
                      <a:lumOff val="25000"/>
                    </a:srgbClr>
                  </a:gs>
                  <a:gs pos="100000">
                    <a:sysClr val="window" lastClr="FFFFFF"/>
                  </a:gs>
                </a:gsLst>
                <a:lin ang="84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mn-ea"/>
                <a:cs typeface="+mn-cs"/>
              </a:endParaRPr>
            </a:p>
          </p:txBody>
        </p:sp>
        <p:sp>
          <p:nvSpPr>
            <p:cNvPr id="31" name="任意多边形 49">
              <a:extLst>
                <a:ext uri="{FF2B5EF4-FFF2-40B4-BE49-F238E27FC236}">
                  <a16:creationId xmlns:a16="http://schemas.microsoft.com/office/drawing/2014/main" id="{6E64691F-BADE-C345-A38F-29977813CDD5}"/>
                </a:ext>
              </a:extLst>
            </p:cNvPr>
            <p:cNvSpPr/>
            <p:nvPr/>
          </p:nvSpPr>
          <p:spPr>
            <a:xfrm>
              <a:off x="1678373" y="1393748"/>
              <a:ext cx="604660" cy="354810"/>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ysClr val="window" lastClr="FFFFFF">
                <a:alpha val="10000"/>
              </a:sysClr>
            </a:solidFill>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mn-ea"/>
                <a:cs typeface="+mn-cs"/>
              </a:endParaRPr>
            </a:p>
          </p:txBody>
        </p:sp>
        <p:sp>
          <p:nvSpPr>
            <p:cNvPr id="32" name="文本框 55">
              <a:extLst>
                <a:ext uri="{FF2B5EF4-FFF2-40B4-BE49-F238E27FC236}">
                  <a16:creationId xmlns:a16="http://schemas.microsoft.com/office/drawing/2014/main" id="{C2C980C0-E271-514A-A5F0-C08F0699AD9A}"/>
                </a:ext>
              </a:extLst>
            </p:cNvPr>
            <p:cNvSpPr txBox="1"/>
            <p:nvPr/>
          </p:nvSpPr>
          <p:spPr>
            <a:xfrm>
              <a:off x="1724680" y="1363139"/>
              <a:ext cx="512047"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000" b="1" kern="0" dirty="0">
                  <a:solidFill>
                    <a:prstClr val="white"/>
                  </a:solidFill>
                  <a:latin typeface="+mn-ea"/>
                </a:rPr>
                <a:t>3</a:t>
              </a:r>
              <a:endParaRPr kumimoji="0" lang="zh-CN" altLang="en-US" sz="2000" b="1" i="0" u="none" strike="noStrike" kern="0" cap="none" spc="0" normalizeH="0" baseline="0" noProof="0" dirty="0">
                <a:ln>
                  <a:noFill/>
                </a:ln>
                <a:solidFill>
                  <a:prstClr val="white"/>
                </a:solidFill>
                <a:effectLst/>
                <a:uLnTx/>
                <a:uFillTx/>
                <a:latin typeface="+mn-ea"/>
              </a:endParaRPr>
            </a:p>
          </p:txBody>
        </p:sp>
      </p:grpSp>
      <p:grpSp>
        <p:nvGrpSpPr>
          <p:cNvPr id="33" name="组合 32">
            <a:extLst>
              <a:ext uri="{FF2B5EF4-FFF2-40B4-BE49-F238E27FC236}">
                <a16:creationId xmlns:a16="http://schemas.microsoft.com/office/drawing/2014/main" id="{482A7796-300C-9546-968B-6230E812BC19}"/>
              </a:ext>
            </a:extLst>
          </p:cNvPr>
          <p:cNvGrpSpPr/>
          <p:nvPr/>
        </p:nvGrpSpPr>
        <p:grpSpPr>
          <a:xfrm>
            <a:off x="433800" y="3481266"/>
            <a:ext cx="3024704" cy="3073627"/>
            <a:chOff x="655912" y="2105133"/>
            <a:chExt cx="2607791" cy="4693421"/>
          </a:xfrm>
        </p:grpSpPr>
        <p:sp>
          <p:nvSpPr>
            <p:cNvPr id="34" name="直角三角形 69">
              <a:extLst>
                <a:ext uri="{FF2B5EF4-FFF2-40B4-BE49-F238E27FC236}">
                  <a16:creationId xmlns:a16="http://schemas.microsoft.com/office/drawing/2014/main" id="{AEFA1534-921C-D947-B54B-757D1B5433A2}"/>
                </a:ext>
              </a:extLst>
            </p:cNvPr>
            <p:cNvSpPr/>
            <p:nvPr/>
          </p:nvSpPr>
          <p:spPr>
            <a:xfrm rot="5400000" flipH="1">
              <a:off x="735314" y="4270165"/>
              <a:ext cx="4693421" cy="363357"/>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 name="connsiteX0-17" fmla="*/ 174418 w 2267687"/>
                <a:gd name="connsiteY0-18" fmla="*/ 303531 h 303531"/>
                <a:gd name="connsiteX1-19" fmla="*/ 0 w 2267687"/>
                <a:gd name="connsiteY1-20" fmla="*/ 0 h 303531"/>
                <a:gd name="connsiteX2-21" fmla="*/ 2267687 w 2267687"/>
                <a:gd name="connsiteY2-22" fmla="*/ 290831 h 303531"/>
                <a:gd name="connsiteX3-23" fmla="*/ 174418 w 2267687"/>
                <a:gd name="connsiteY3-24" fmla="*/ 303531 h 303531"/>
                <a:gd name="connsiteX0-25" fmla="*/ 172657 w 2265926"/>
                <a:gd name="connsiteY0-26" fmla="*/ 316231 h 316231"/>
                <a:gd name="connsiteX1-27" fmla="*/ 0 w 2265926"/>
                <a:gd name="connsiteY1-28" fmla="*/ 0 h 316231"/>
                <a:gd name="connsiteX2-29" fmla="*/ 2265926 w 2265926"/>
                <a:gd name="connsiteY2-30" fmla="*/ 303531 h 316231"/>
                <a:gd name="connsiteX3-31" fmla="*/ 172657 w 2265926"/>
                <a:gd name="connsiteY3-32" fmla="*/ 316231 h 316231"/>
              </a:gdLst>
              <a:ahLst/>
              <a:cxnLst>
                <a:cxn ang="0">
                  <a:pos x="connsiteX0-1" y="connsiteY0-2"/>
                </a:cxn>
                <a:cxn ang="0">
                  <a:pos x="connsiteX1-3" y="connsiteY1-4"/>
                </a:cxn>
                <a:cxn ang="0">
                  <a:pos x="connsiteX2-5" y="connsiteY2-6"/>
                </a:cxn>
                <a:cxn ang="0">
                  <a:pos x="connsiteX3-7" y="connsiteY3-8"/>
                </a:cxn>
              </a:cxnLst>
              <a:rect l="l" t="t" r="r" b="b"/>
              <a:pathLst>
                <a:path w="2265926" h="316231">
                  <a:moveTo>
                    <a:pt x="172657" y="316231"/>
                  </a:moveTo>
                  <a:lnTo>
                    <a:pt x="0" y="0"/>
                  </a:lnTo>
                  <a:lnTo>
                    <a:pt x="2265926" y="303531"/>
                  </a:lnTo>
                  <a:lnTo>
                    <a:pt x="172657" y="316231"/>
                  </a:lnTo>
                  <a:close/>
                </a:path>
              </a:pathLst>
            </a:custGeom>
            <a:gradFill>
              <a:gsLst>
                <a:gs pos="100000">
                  <a:sysClr val="window" lastClr="FFFFFF">
                    <a:lumMod val="50000"/>
                    <a:alpha val="44000"/>
                  </a:sysClr>
                </a:gs>
                <a:gs pos="0">
                  <a:srgbClr val="F3F3F3">
                    <a:alpha val="12000"/>
                  </a:srgbClr>
                </a:gs>
              </a:gsLst>
              <a:lin ang="5400000" scaled="0"/>
            </a:gradFill>
            <a:ln w="25400" cap="flat" cmpd="sng" algn="ctr">
              <a:noFill/>
              <a:prstDash val="solid"/>
            </a:ln>
            <a:effectLst>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white"/>
                </a:solidFill>
                <a:effectLst/>
                <a:uLnTx/>
                <a:uFillTx/>
                <a:latin typeface="Arial"/>
                <a:cs typeface="+mn-cs"/>
              </a:endParaRPr>
            </a:p>
          </p:txBody>
        </p:sp>
        <p:sp>
          <p:nvSpPr>
            <p:cNvPr id="35" name="直角三角形 69">
              <a:extLst>
                <a:ext uri="{FF2B5EF4-FFF2-40B4-BE49-F238E27FC236}">
                  <a16:creationId xmlns:a16="http://schemas.microsoft.com/office/drawing/2014/main" id="{8402AE3A-30B2-A149-8655-352AD2D690F0}"/>
                </a:ext>
              </a:extLst>
            </p:cNvPr>
            <p:cNvSpPr/>
            <p:nvPr/>
          </p:nvSpPr>
          <p:spPr>
            <a:xfrm flipH="1" flipV="1">
              <a:off x="655912" y="6409659"/>
              <a:ext cx="2605627" cy="334172"/>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gradFill>
              <a:gsLst>
                <a:gs pos="100000">
                  <a:sysClr val="window" lastClr="FFFFFF">
                    <a:lumMod val="50000"/>
                    <a:alpha val="44000"/>
                  </a:sysClr>
                </a:gs>
                <a:gs pos="0">
                  <a:srgbClr val="F3F3F3">
                    <a:alpha val="12000"/>
                  </a:srgbClr>
                </a:gs>
              </a:gsLst>
              <a:lin ang="5400000" scaled="0"/>
            </a:gradFill>
            <a:ln w="25400" cap="flat" cmpd="sng" algn="ctr">
              <a:noFill/>
              <a:prstDash val="solid"/>
            </a:ln>
            <a:effectLst>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white"/>
                </a:solidFill>
                <a:effectLst/>
                <a:uLnTx/>
                <a:uFillTx/>
                <a:latin typeface="Arial"/>
                <a:cs typeface="+mn-cs"/>
              </a:endParaRPr>
            </a:p>
          </p:txBody>
        </p:sp>
        <p:sp>
          <p:nvSpPr>
            <p:cNvPr id="36" name="矩形 35">
              <a:extLst>
                <a:ext uri="{FF2B5EF4-FFF2-40B4-BE49-F238E27FC236}">
                  <a16:creationId xmlns:a16="http://schemas.microsoft.com/office/drawing/2014/main" id="{DCC569F3-579A-4540-B04C-D9EAD1EA7EA8}"/>
                </a:ext>
              </a:extLst>
            </p:cNvPr>
            <p:cNvSpPr/>
            <p:nvPr/>
          </p:nvSpPr>
          <p:spPr>
            <a:xfrm>
              <a:off x="1037203" y="2560945"/>
              <a:ext cx="1894121" cy="3877900"/>
            </a:xfrm>
            <a:prstGeom prst="rect">
              <a:avLst/>
            </a:prstGeom>
            <a:solidFill>
              <a:srgbClr val="F7F7F7"/>
            </a:solidFill>
            <a:ln w="25400" cap="flat" cmpd="sng" algn="ctr">
              <a:noFill/>
              <a:prstDash val="solid"/>
            </a:ln>
            <a:effectLst>
              <a:outerShdw blurRad="76200" dist="50800" dir="2700000" algn="tl"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white"/>
                </a:solidFill>
                <a:effectLst/>
                <a:uLnTx/>
                <a:uFillTx/>
                <a:latin typeface="Arial"/>
                <a:cs typeface="+mn-cs"/>
              </a:endParaRPr>
            </a:p>
          </p:txBody>
        </p:sp>
      </p:grpSp>
      <p:grpSp>
        <p:nvGrpSpPr>
          <p:cNvPr id="37" name="组合 36">
            <a:extLst>
              <a:ext uri="{FF2B5EF4-FFF2-40B4-BE49-F238E27FC236}">
                <a16:creationId xmlns:a16="http://schemas.microsoft.com/office/drawing/2014/main" id="{42700BA5-02EA-AE4E-B103-336E0BB7F4F7}"/>
              </a:ext>
            </a:extLst>
          </p:cNvPr>
          <p:cNvGrpSpPr/>
          <p:nvPr/>
        </p:nvGrpSpPr>
        <p:grpSpPr>
          <a:xfrm>
            <a:off x="3169124" y="3481266"/>
            <a:ext cx="3024704" cy="3073627"/>
            <a:chOff x="655912" y="2105133"/>
            <a:chExt cx="2607791" cy="4693421"/>
          </a:xfrm>
        </p:grpSpPr>
        <p:sp>
          <p:nvSpPr>
            <p:cNvPr id="38" name="直角三角形 69">
              <a:extLst>
                <a:ext uri="{FF2B5EF4-FFF2-40B4-BE49-F238E27FC236}">
                  <a16:creationId xmlns:a16="http://schemas.microsoft.com/office/drawing/2014/main" id="{4C02591B-7FF4-0443-A3A5-7A5C52559FE1}"/>
                </a:ext>
              </a:extLst>
            </p:cNvPr>
            <p:cNvSpPr/>
            <p:nvPr/>
          </p:nvSpPr>
          <p:spPr>
            <a:xfrm rot="5400000" flipH="1">
              <a:off x="735314" y="4270165"/>
              <a:ext cx="4693421" cy="363357"/>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 name="connsiteX0-17" fmla="*/ 174418 w 2267687"/>
                <a:gd name="connsiteY0-18" fmla="*/ 303531 h 303531"/>
                <a:gd name="connsiteX1-19" fmla="*/ 0 w 2267687"/>
                <a:gd name="connsiteY1-20" fmla="*/ 0 h 303531"/>
                <a:gd name="connsiteX2-21" fmla="*/ 2267687 w 2267687"/>
                <a:gd name="connsiteY2-22" fmla="*/ 290831 h 303531"/>
                <a:gd name="connsiteX3-23" fmla="*/ 174418 w 2267687"/>
                <a:gd name="connsiteY3-24" fmla="*/ 303531 h 303531"/>
                <a:gd name="connsiteX0-25" fmla="*/ 172657 w 2265926"/>
                <a:gd name="connsiteY0-26" fmla="*/ 316231 h 316231"/>
                <a:gd name="connsiteX1-27" fmla="*/ 0 w 2265926"/>
                <a:gd name="connsiteY1-28" fmla="*/ 0 h 316231"/>
                <a:gd name="connsiteX2-29" fmla="*/ 2265926 w 2265926"/>
                <a:gd name="connsiteY2-30" fmla="*/ 303531 h 316231"/>
                <a:gd name="connsiteX3-31" fmla="*/ 172657 w 2265926"/>
                <a:gd name="connsiteY3-32" fmla="*/ 316231 h 316231"/>
              </a:gdLst>
              <a:ahLst/>
              <a:cxnLst>
                <a:cxn ang="0">
                  <a:pos x="connsiteX0-1" y="connsiteY0-2"/>
                </a:cxn>
                <a:cxn ang="0">
                  <a:pos x="connsiteX1-3" y="connsiteY1-4"/>
                </a:cxn>
                <a:cxn ang="0">
                  <a:pos x="connsiteX2-5" y="connsiteY2-6"/>
                </a:cxn>
                <a:cxn ang="0">
                  <a:pos x="connsiteX3-7" y="connsiteY3-8"/>
                </a:cxn>
              </a:cxnLst>
              <a:rect l="l" t="t" r="r" b="b"/>
              <a:pathLst>
                <a:path w="2265926" h="316231">
                  <a:moveTo>
                    <a:pt x="172657" y="316231"/>
                  </a:moveTo>
                  <a:lnTo>
                    <a:pt x="0" y="0"/>
                  </a:lnTo>
                  <a:lnTo>
                    <a:pt x="2265926" y="303531"/>
                  </a:lnTo>
                  <a:lnTo>
                    <a:pt x="172657" y="316231"/>
                  </a:lnTo>
                  <a:close/>
                </a:path>
              </a:pathLst>
            </a:custGeom>
            <a:gradFill>
              <a:gsLst>
                <a:gs pos="100000">
                  <a:sysClr val="window" lastClr="FFFFFF">
                    <a:lumMod val="50000"/>
                    <a:alpha val="44000"/>
                  </a:sysClr>
                </a:gs>
                <a:gs pos="0">
                  <a:srgbClr val="F3F3F3">
                    <a:alpha val="12000"/>
                  </a:srgbClr>
                </a:gs>
              </a:gsLst>
              <a:lin ang="5400000" scaled="0"/>
            </a:gradFill>
            <a:ln w="25400" cap="flat" cmpd="sng" algn="ctr">
              <a:noFill/>
              <a:prstDash val="solid"/>
            </a:ln>
            <a:effectLst>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white"/>
                </a:solidFill>
                <a:effectLst/>
                <a:uLnTx/>
                <a:uFillTx/>
                <a:latin typeface="Arial"/>
                <a:cs typeface="+mn-cs"/>
              </a:endParaRPr>
            </a:p>
          </p:txBody>
        </p:sp>
        <p:sp>
          <p:nvSpPr>
            <p:cNvPr id="39" name="直角三角形 69">
              <a:extLst>
                <a:ext uri="{FF2B5EF4-FFF2-40B4-BE49-F238E27FC236}">
                  <a16:creationId xmlns:a16="http://schemas.microsoft.com/office/drawing/2014/main" id="{2754B602-A56F-944A-8470-B5AFBB5BC7FF}"/>
                </a:ext>
              </a:extLst>
            </p:cNvPr>
            <p:cNvSpPr/>
            <p:nvPr/>
          </p:nvSpPr>
          <p:spPr>
            <a:xfrm flipH="1" flipV="1">
              <a:off x="655912" y="6409659"/>
              <a:ext cx="2605627" cy="334172"/>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gradFill>
              <a:gsLst>
                <a:gs pos="100000">
                  <a:sysClr val="window" lastClr="FFFFFF">
                    <a:lumMod val="50000"/>
                    <a:alpha val="44000"/>
                  </a:sysClr>
                </a:gs>
                <a:gs pos="0">
                  <a:srgbClr val="F3F3F3">
                    <a:alpha val="12000"/>
                  </a:srgbClr>
                </a:gs>
              </a:gsLst>
              <a:lin ang="5400000" scaled="0"/>
            </a:gradFill>
            <a:ln w="25400" cap="flat" cmpd="sng" algn="ctr">
              <a:noFill/>
              <a:prstDash val="solid"/>
            </a:ln>
            <a:effectLst>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white"/>
                </a:solidFill>
                <a:effectLst/>
                <a:uLnTx/>
                <a:uFillTx/>
                <a:latin typeface="Arial"/>
                <a:cs typeface="+mn-cs"/>
              </a:endParaRPr>
            </a:p>
          </p:txBody>
        </p:sp>
        <p:sp>
          <p:nvSpPr>
            <p:cNvPr id="40" name="矩形 39">
              <a:extLst>
                <a:ext uri="{FF2B5EF4-FFF2-40B4-BE49-F238E27FC236}">
                  <a16:creationId xmlns:a16="http://schemas.microsoft.com/office/drawing/2014/main" id="{E6CEEB24-BA9A-834F-AAA4-42672E4E8A88}"/>
                </a:ext>
              </a:extLst>
            </p:cNvPr>
            <p:cNvSpPr/>
            <p:nvPr/>
          </p:nvSpPr>
          <p:spPr>
            <a:xfrm>
              <a:off x="1037203" y="2560945"/>
              <a:ext cx="1894121" cy="3877900"/>
            </a:xfrm>
            <a:prstGeom prst="rect">
              <a:avLst/>
            </a:prstGeom>
            <a:solidFill>
              <a:srgbClr val="F7F7F7"/>
            </a:solidFill>
            <a:ln w="25400" cap="flat" cmpd="sng" algn="ctr">
              <a:noFill/>
              <a:prstDash val="solid"/>
            </a:ln>
            <a:effectLst>
              <a:outerShdw blurRad="76200" dist="50800" dir="2700000" algn="tl"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white"/>
                </a:solidFill>
                <a:effectLst/>
                <a:uLnTx/>
                <a:uFillTx/>
                <a:latin typeface="Arial"/>
                <a:cs typeface="+mn-cs"/>
              </a:endParaRPr>
            </a:p>
          </p:txBody>
        </p:sp>
      </p:grpSp>
      <p:grpSp>
        <p:nvGrpSpPr>
          <p:cNvPr id="41" name="组合 40">
            <a:extLst>
              <a:ext uri="{FF2B5EF4-FFF2-40B4-BE49-F238E27FC236}">
                <a16:creationId xmlns:a16="http://schemas.microsoft.com/office/drawing/2014/main" id="{A8F9A27A-D27F-1A47-AAD1-4A16869D55B8}"/>
              </a:ext>
            </a:extLst>
          </p:cNvPr>
          <p:cNvGrpSpPr/>
          <p:nvPr/>
        </p:nvGrpSpPr>
        <p:grpSpPr>
          <a:xfrm>
            <a:off x="5908260" y="3481266"/>
            <a:ext cx="3024704" cy="3073627"/>
            <a:chOff x="655912" y="2105133"/>
            <a:chExt cx="2607791" cy="4693421"/>
          </a:xfrm>
        </p:grpSpPr>
        <p:sp>
          <p:nvSpPr>
            <p:cNvPr id="42" name="直角三角形 69">
              <a:extLst>
                <a:ext uri="{FF2B5EF4-FFF2-40B4-BE49-F238E27FC236}">
                  <a16:creationId xmlns:a16="http://schemas.microsoft.com/office/drawing/2014/main" id="{6F28BA76-CBCC-A945-90AF-391BADB95FBE}"/>
                </a:ext>
              </a:extLst>
            </p:cNvPr>
            <p:cNvSpPr/>
            <p:nvPr/>
          </p:nvSpPr>
          <p:spPr>
            <a:xfrm rot="5400000" flipH="1">
              <a:off x="735314" y="4270165"/>
              <a:ext cx="4693421" cy="363357"/>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 name="connsiteX0-17" fmla="*/ 174418 w 2267687"/>
                <a:gd name="connsiteY0-18" fmla="*/ 303531 h 303531"/>
                <a:gd name="connsiteX1-19" fmla="*/ 0 w 2267687"/>
                <a:gd name="connsiteY1-20" fmla="*/ 0 h 303531"/>
                <a:gd name="connsiteX2-21" fmla="*/ 2267687 w 2267687"/>
                <a:gd name="connsiteY2-22" fmla="*/ 290831 h 303531"/>
                <a:gd name="connsiteX3-23" fmla="*/ 174418 w 2267687"/>
                <a:gd name="connsiteY3-24" fmla="*/ 303531 h 303531"/>
                <a:gd name="connsiteX0-25" fmla="*/ 172657 w 2265926"/>
                <a:gd name="connsiteY0-26" fmla="*/ 316231 h 316231"/>
                <a:gd name="connsiteX1-27" fmla="*/ 0 w 2265926"/>
                <a:gd name="connsiteY1-28" fmla="*/ 0 h 316231"/>
                <a:gd name="connsiteX2-29" fmla="*/ 2265926 w 2265926"/>
                <a:gd name="connsiteY2-30" fmla="*/ 303531 h 316231"/>
                <a:gd name="connsiteX3-31" fmla="*/ 172657 w 2265926"/>
                <a:gd name="connsiteY3-32" fmla="*/ 316231 h 316231"/>
              </a:gdLst>
              <a:ahLst/>
              <a:cxnLst>
                <a:cxn ang="0">
                  <a:pos x="connsiteX0-1" y="connsiteY0-2"/>
                </a:cxn>
                <a:cxn ang="0">
                  <a:pos x="connsiteX1-3" y="connsiteY1-4"/>
                </a:cxn>
                <a:cxn ang="0">
                  <a:pos x="connsiteX2-5" y="connsiteY2-6"/>
                </a:cxn>
                <a:cxn ang="0">
                  <a:pos x="connsiteX3-7" y="connsiteY3-8"/>
                </a:cxn>
              </a:cxnLst>
              <a:rect l="l" t="t" r="r" b="b"/>
              <a:pathLst>
                <a:path w="2265926" h="316231">
                  <a:moveTo>
                    <a:pt x="172657" y="316231"/>
                  </a:moveTo>
                  <a:lnTo>
                    <a:pt x="0" y="0"/>
                  </a:lnTo>
                  <a:lnTo>
                    <a:pt x="2265926" y="303531"/>
                  </a:lnTo>
                  <a:lnTo>
                    <a:pt x="172657" y="316231"/>
                  </a:lnTo>
                  <a:close/>
                </a:path>
              </a:pathLst>
            </a:custGeom>
            <a:gradFill>
              <a:gsLst>
                <a:gs pos="100000">
                  <a:sysClr val="window" lastClr="FFFFFF">
                    <a:lumMod val="50000"/>
                    <a:alpha val="44000"/>
                  </a:sysClr>
                </a:gs>
                <a:gs pos="0">
                  <a:srgbClr val="F3F3F3">
                    <a:alpha val="12000"/>
                  </a:srgbClr>
                </a:gs>
              </a:gsLst>
              <a:lin ang="5400000" scaled="0"/>
            </a:gradFill>
            <a:ln w="25400" cap="flat" cmpd="sng" algn="ctr">
              <a:noFill/>
              <a:prstDash val="solid"/>
            </a:ln>
            <a:effectLst>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white"/>
                </a:solidFill>
                <a:effectLst/>
                <a:uLnTx/>
                <a:uFillTx/>
                <a:latin typeface="Arial"/>
                <a:cs typeface="+mn-cs"/>
              </a:endParaRPr>
            </a:p>
          </p:txBody>
        </p:sp>
        <p:sp>
          <p:nvSpPr>
            <p:cNvPr id="43" name="直角三角形 69">
              <a:extLst>
                <a:ext uri="{FF2B5EF4-FFF2-40B4-BE49-F238E27FC236}">
                  <a16:creationId xmlns:a16="http://schemas.microsoft.com/office/drawing/2014/main" id="{D4520B14-C42F-044B-AD04-DF3C3D49CD45}"/>
                </a:ext>
              </a:extLst>
            </p:cNvPr>
            <p:cNvSpPr/>
            <p:nvPr/>
          </p:nvSpPr>
          <p:spPr>
            <a:xfrm flipH="1" flipV="1">
              <a:off x="655912" y="6409659"/>
              <a:ext cx="2605627" cy="334172"/>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gradFill>
              <a:gsLst>
                <a:gs pos="100000">
                  <a:sysClr val="window" lastClr="FFFFFF">
                    <a:lumMod val="50000"/>
                    <a:alpha val="44000"/>
                  </a:sysClr>
                </a:gs>
                <a:gs pos="0">
                  <a:srgbClr val="F3F3F3">
                    <a:alpha val="12000"/>
                  </a:srgbClr>
                </a:gs>
              </a:gsLst>
              <a:lin ang="5400000" scaled="0"/>
            </a:gradFill>
            <a:ln w="25400" cap="flat" cmpd="sng" algn="ctr">
              <a:noFill/>
              <a:prstDash val="solid"/>
            </a:ln>
            <a:effectLst>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white"/>
                </a:solidFill>
                <a:effectLst/>
                <a:uLnTx/>
                <a:uFillTx/>
                <a:latin typeface="Arial"/>
                <a:cs typeface="+mn-cs"/>
              </a:endParaRPr>
            </a:p>
          </p:txBody>
        </p:sp>
        <p:sp>
          <p:nvSpPr>
            <p:cNvPr id="44" name="矩形 43">
              <a:extLst>
                <a:ext uri="{FF2B5EF4-FFF2-40B4-BE49-F238E27FC236}">
                  <a16:creationId xmlns:a16="http://schemas.microsoft.com/office/drawing/2014/main" id="{38328D4A-265F-5C4D-9C00-32206E083540}"/>
                </a:ext>
              </a:extLst>
            </p:cNvPr>
            <p:cNvSpPr/>
            <p:nvPr/>
          </p:nvSpPr>
          <p:spPr>
            <a:xfrm>
              <a:off x="1037203" y="2560945"/>
              <a:ext cx="1894121" cy="3877900"/>
            </a:xfrm>
            <a:prstGeom prst="rect">
              <a:avLst/>
            </a:prstGeom>
            <a:solidFill>
              <a:srgbClr val="F7F7F7"/>
            </a:solidFill>
            <a:ln w="25400" cap="flat" cmpd="sng" algn="ctr">
              <a:noFill/>
              <a:prstDash val="solid"/>
            </a:ln>
            <a:effectLst>
              <a:outerShdw blurRad="76200" dist="50800" dir="2700000" algn="tl"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white"/>
                </a:solidFill>
                <a:effectLst/>
                <a:uLnTx/>
                <a:uFillTx/>
                <a:latin typeface="Arial"/>
                <a:cs typeface="+mn-cs"/>
              </a:endParaRPr>
            </a:p>
          </p:txBody>
        </p:sp>
      </p:grpSp>
      <p:grpSp>
        <p:nvGrpSpPr>
          <p:cNvPr id="45" name="组合 44">
            <a:extLst>
              <a:ext uri="{FF2B5EF4-FFF2-40B4-BE49-F238E27FC236}">
                <a16:creationId xmlns:a16="http://schemas.microsoft.com/office/drawing/2014/main" id="{E2699F51-EADB-0349-927B-62C7D8E9D2DD}"/>
              </a:ext>
            </a:extLst>
          </p:cNvPr>
          <p:cNvGrpSpPr/>
          <p:nvPr/>
        </p:nvGrpSpPr>
        <p:grpSpPr>
          <a:xfrm>
            <a:off x="8640518" y="3481266"/>
            <a:ext cx="3024704" cy="3073627"/>
            <a:chOff x="655912" y="2105133"/>
            <a:chExt cx="2607791" cy="4693421"/>
          </a:xfrm>
        </p:grpSpPr>
        <p:sp>
          <p:nvSpPr>
            <p:cNvPr id="46" name="直角三角形 69">
              <a:extLst>
                <a:ext uri="{FF2B5EF4-FFF2-40B4-BE49-F238E27FC236}">
                  <a16:creationId xmlns:a16="http://schemas.microsoft.com/office/drawing/2014/main" id="{593EE47C-A913-F04C-B61B-9CA885130857}"/>
                </a:ext>
              </a:extLst>
            </p:cNvPr>
            <p:cNvSpPr/>
            <p:nvPr/>
          </p:nvSpPr>
          <p:spPr>
            <a:xfrm rot="5400000" flipH="1">
              <a:off x="735314" y="4270165"/>
              <a:ext cx="4693421" cy="363357"/>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 name="connsiteX0-17" fmla="*/ 174418 w 2267687"/>
                <a:gd name="connsiteY0-18" fmla="*/ 303531 h 303531"/>
                <a:gd name="connsiteX1-19" fmla="*/ 0 w 2267687"/>
                <a:gd name="connsiteY1-20" fmla="*/ 0 h 303531"/>
                <a:gd name="connsiteX2-21" fmla="*/ 2267687 w 2267687"/>
                <a:gd name="connsiteY2-22" fmla="*/ 290831 h 303531"/>
                <a:gd name="connsiteX3-23" fmla="*/ 174418 w 2267687"/>
                <a:gd name="connsiteY3-24" fmla="*/ 303531 h 303531"/>
                <a:gd name="connsiteX0-25" fmla="*/ 172657 w 2265926"/>
                <a:gd name="connsiteY0-26" fmla="*/ 316231 h 316231"/>
                <a:gd name="connsiteX1-27" fmla="*/ 0 w 2265926"/>
                <a:gd name="connsiteY1-28" fmla="*/ 0 h 316231"/>
                <a:gd name="connsiteX2-29" fmla="*/ 2265926 w 2265926"/>
                <a:gd name="connsiteY2-30" fmla="*/ 303531 h 316231"/>
                <a:gd name="connsiteX3-31" fmla="*/ 172657 w 2265926"/>
                <a:gd name="connsiteY3-32" fmla="*/ 316231 h 316231"/>
              </a:gdLst>
              <a:ahLst/>
              <a:cxnLst>
                <a:cxn ang="0">
                  <a:pos x="connsiteX0-1" y="connsiteY0-2"/>
                </a:cxn>
                <a:cxn ang="0">
                  <a:pos x="connsiteX1-3" y="connsiteY1-4"/>
                </a:cxn>
                <a:cxn ang="0">
                  <a:pos x="connsiteX2-5" y="connsiteY2-6"/>
                </a:cxn>
                <a:cxn ang="0">
                  <a:pos x="connsiteX3-7" y="connsiteY3-8"/>
                </a:cxn>
              </a:cxnLst>
              <a:rect l="l" t="t" r="r" b="b"/>
              <a:pathLst>
                <a:path w="2265926" h="316231">
                  <a:moveTo>
                    <a:pt x="172657" y="316231"/>
                  </a:moveTo>
                  <a:lnTo>
                    <a:pt x="0" y="0"/>
                  </a:lnTo>
                  <a:lnTo>
                    <a:pt x="2265926" y="303531"/>
                  </a:lnTo>
                  <a:lnTo>
                    <a:pt x="172657" y="316231"/>
                  </a:lnTo>
                  <a:close/>
                </a:path>
              </a:pathLst>
            </a:custGeom>
            <a:gradFill>
              <a:gsLst>
                <a:gs pos="100000">
                  <a:sysClr val="window" lastClr="FFFFFF">
                    <a:lumMod val="50000"/>
                    <a:alpha val="44000"/>
                  </a:sysClr>
                </a:gs>
                <a:gs pos="0">
                  <a:srgbClr val="F3F3F3">
                    <a:alpha val="12000"/>
                  </a:srgbClr>
                </a:gs>
              </a:gsLst>
              <a:lin ang="5400000" scaled="0"/>
            </a:gradFill>
            <a:ln w="25400" cap="flat" cmpd="sng" algn="ctr">
              <a:noFill/>
              <a:prstDash val="solid"/>
            </a:ln>
            <a:effectLst>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white"/>
                </a:solidFill>
                <a:effectLst/>
                <a:uLnTx/>
                <a:uFillTx/>
                <a:latin typeface="Arial"/>
                <a:cs typeface="+mn-cs"/>
              </a:endParaRPr>
            </a:p>
          </p:txBody>
        </p:sp>
        <p:sp>
          <p:nvSpPr>
            <p:cNvPr id="47" name="直角三角形 69">
              <a:extLst>
                <a:ext uri="{FF2B5EF4-FFF2-40B4-BE49-F238E27FC236}">
                  <a16:creationId xmlns:a16="http://schemas.microsoft.com/office/drawing/2014/main" id="{7CABD1FE-9B5A-654A-AE96-D083554C069E}"/>
                </a:ext>
              </a:extLst>
            </p:cNvPr>
            <p:cNvSpPr/>
            <p:nvPr/>
          </p:nvSpPr>
          <p:spPr>
            <a:xfrm flipH="1" flipV="1">
              <a:off x="655912" y="6409659"/>
              <a:ext cx="2605627" cy="334172"/>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gradFill>
              <a:gsLst>
                <a:gs pos="100000">
                  <a:sysClr val="window" lastClr="FFFFFF">
                    <a:lumMod val="50000"/>
                    <a:alpha val="44000"/>
                  </a:sysClr>
                </a:gs>
                <a:gs pos="0">
                  <a:srgbClr val="F3F3F3">
                    <a:alpha val="12000"/>
                  </a:srgbClr>
                </a:gs>
              </a:gsLst>
              <a:lin ang="5400000" scaled="0"/>
            </a:gradFill>
            <a:ln w="25400" cap="flat" cmpd="sng" algn="ctr">
              <a:noFill/>
              <a:prstDash val="solid"/>
            </a:ln>
            <a:effectLst>
              <a:softEdge rad="25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white"/>
                </a:solidFill>
                <a:effectLst/>
                <a:uLnTx/>
                <a:uFillTx/>
                <a:latin typeface="Arial"/>
                <a:cs typeface="+mn-cs"/>
              </a:endParaRPr>
            </a:p>
          </p:txBody>
        </p:sp>
        <p:sp>
          <p:nvSpPr>
            <p:cNvPr id="48" name="矩形 47">
              <a:extLst>
                <a:ext uri="{FF2B5EF4-FFF2-40B4-BE49-F238E27FC236}">
                  <a16:creationId xmlns:a16="http://schemas.microsoft.com/office/drawing/2014/main" id="{70BAD8B8-3004-4848-A542-B8F7BA155576}"/>
                </a:ext>
              </a:extLst>
            </p:cNvPr>
            <p:cNvSpPr/>
            <p:nvPr/>
          </p:nvSpPr>
          <p:spPr>
            <a:xfrm>
              <a:off x="1037203" y="2560945"/>
              <a:ext cx="1894121" cy="3877900"/>
            </a:xfrm>
            <a:prstGeom prst="rect">
              <a:avLst/>
            </a:prstGeom>
            <a:solidFill>
              <a:srgbClr val="F7F7F7"/>
            </a:solidFill>
            <a:ln w="25400" cap="flat" cmpd="sng" algn="ctr">
              <a:noFill/>
              <a:prstDash val="solid"/>
            </a:ln>
            <a:effectLst>
              <a:outerShdw blurRad="76200" dist="50800" dir="2700000" algn="tl"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white"/>
                </a:solidFill>
                <a:effectLst/>
                <a:uLnTx/>
                <a:uFillTx/>
                <a:latin typeface="Arial"/>
                <a:cs typeface="+mn-cs"/>
              </a:endParaRPr>
            </a:p>
          </p:txBody>
        </p:sp>
      </p:grpSp>
      <p:sp>
        <p:nvSpPr>
          <p:cNvPr id="49" name="文本框 48">
            <a:extLst>
              <a:ext uri="{FF2B5EF4-FFF2-40B4-BE49-F238E27FC236}">
                <a16:creationId xmlns:a16="http://schemas.microsoft.com/office/drawing/2014/main" id="{C37CBA88-2CAD-CC4C-BF4F-3F35C6A54A88}"/>
              </a:ext>
            </a:extLst>
          </p:cNvPr>
          <p:cNvSpPr txBox="1"/>
          <p:nvPr/>
        </p:nvSpPr>
        <p:spPr>
          <a:xfrm>
            <a:off x="3615184" y="4574671"/>
            <a:ext cx="2193127" cy="1083438"/>
          </a:xfrm>
          <a:prstGeom prst="rect">
            <a:avLst/>
          </a:prstGeom>
          <a:noFill/>
        </p:spPr>
        <p:txBody>
          <a:bodyPr wrap="square" rtlCol="0" anchor="ctr">
            <a:spAutoFit/>
          </a:bodyPr>
          <a:lstStyle/>
          <a:p>
            <a:pPr algn="ctr">
              <a:lnSpc>
                <a:spcPts val="4000"/>
              </a:lnSpc>
            </a:pPr>
            <a:r>
              <a:rPr lang="zh-CN" altLang="en-US" sz="2000" b="1" dirty="0"/>
              <a:t>减少</a:t>
            </a:r>
            <a:endParaRPr lang="en-US" altLang="zh-CN" sz="2000" b="1" dirty="0"/>
          </a:p>
          <a:p>
            <a:pPr algn="ctr">
              <a:lnSpc>
                <a:spcPts val="4000"/>
              </a:lnSpc>
            </a:pPr>
            <a:r>
              <a:rPr lang="en-US" sz="2800" b="1" dirty="0"/>
              <a:t>85%</a:t>
            </a:r>
            <a:r>
              <a:rPr lang="zh-CN" altLang="en-US" sz="2000" b="1" dirty="0"/>
              <a:t>副作用</a:t>
            </a:r>
            <a:endParaRPr lang="en-US" sz="2000" b="1" dirty="0"/>
          </a:p>
        </p:txBody>
      </p:sp>
      <p:sp>
        <p:nvSpPr>
          <p:cNvPr id="50" name="文本框 49">
            <a:extLst>
              <a:ext uri="{FF2B5EF4-FFF2-40B4-BE49-F238E27FC236}">
                <a16:creationId xmlns:a16="http://schemas.microsoft.com/office/drawing/2014/main" id="{F61058F4-5076-1540-A9DA-450AF66A1AE2}"/>
              </a:ext>
            </a:extLst>
          </p:cNvPr>
          <p:cNvSpPr txBox="1"/>
          <p:nvPr/>
        </p:nvSpPr>
        <p:spPr>
          <a:xfrm>
            <a:off x="870168" y="4574671"/>
            <a:ext cx="2196939" cy="1083438"/>
          </a:xfrm>
          <a:prstGeom prst="rect">
            <a:avLst/>
          </a:prstGeom>
          <a:noFill/>
        </p:spPr>
        <p:txBody>
          <a:bodyPr wrap="square" rtlCol="0" anchor="ctr">
            <a:spAutoFit/>
          </a:bodyPr>
          <a:lstStyle/>
          <a:p>
            <a:pPr algn="ctr">
              <a:lnSpc>
                <a:spcPts val="4000"/>
              </a:lnSpc>
            </a:pPr>
            <a:r>
              <a:rPr lang="zh-CN" altLang="en-US" sz="2000" b="1" dirty="0"/>
              <a:t>植入</a:t>
            </a:r>
            <a:r>
              <a:rPr lang="en-US" altLang="zh-CN" sz="2800" b="1" dirty="0"/>
              <a:t>1</a:t>
            </a:r>
            <a:r>
              <a:rPr lang="zh-CN" altLang="en-US" sz="2000" b="1" dirty="0"/>
              <a:t>次</a:t>
            </a:r>
            <a:endParaRPr lang="en-US" altLang="zh-CN" sz="2000" b="1" dirty="0"/>
          </a:p>
          <a:p>
            <a:pPr algn="ctr">
              <a:lnSpc>
                <a:spcPts val="4000"/>
              </a:lnSpc>
            </a:pPr>
            <a:r>
              <a:rPr lang="en-US" altLang="zh-CN" sz="2800" b="1" dirty="0"/>
              <a:t>3</a:t>
            </a:r>
            <a:r>
              <a:rPr lang="zh-CN" altLang="en-US" sz="2000" b="1" dirty="0"/>
              <a:t>年有效</a:t>
            </a:r>
            <a:endParaRPr lang="en-US" sz="2000" b="1" dirty="0"/>
          </a:p>
        </p:txBody>
      </p:sp>
      <p:sp>
        <p:nvSpPr>
          <p:cNvPr id="51" name="文本框 50">
            <a:extLst>
              <a:ext uri="{FF2B5EF4-FFF2-40B4-BE49-F238E27FC236}">
                <a16:creationId xmlns:a16="http://schemas.microsoft.com/office/drawing/2014/main" id="{E5FBA1CC-0FA6-EF48-A73D-3BFAA7FCA2C2}"/>
              </a:ext>
            </a:extLst>
          </p:cNvPr>
          <p:cNvSpPr txBox="1"/>
          <p:nvPr/>
        </p:nvSpPr>
        <p:spPr>
          <a:xfrm>
            <a:off x="6350510" y="4574671"/>
            <a:ext cx="2196938" cy="1083438"/>
          </a:xfrm>
          <a:prstGeom prst="rect">
            <a:avLst/>
          </a:prstGeom>
          <a:noFill/>
        </p:spPr>
        <p:txBody>
          <a:bodyPr wrap="square" rtlCol="0" anchor="ctr">
            <a:spAutoFit/>
          </a:bodyPr>
          <a:lstStyle/>
          <a:p>
            <a:pPr algn="ctr">
              <a:lnSpc>
                <a:spcPts val="4000"/>
              </a:lnSpc>
            </a:pPr>
            <a:r>
              <a:rPr lang="zh-CN" altLang="en-US" sz="2000" b="1" dirty="0"/>
              <a:t>降低</a:t>
            </a:r>
            <a:endParaRPr lang="en-US" altLang="zh-CN" sz="2000" b="1" dirty="0"/>
          </a:p>
          <a:p>
            <a:pPr algn="ctr">
              <a:lnSpc>
                <a:spcPts val="4000"/>
              </a:lnSpc>
            </a:pPr>
            <a:r>
              <a:rPr lang="en-US" altLang="zh-CN" sz="2800" b="1" dirty="0"/>
              <a:t>7</a:t>
            </a:r>
            <a:r>
              <a:rPr lang="en-US" sz="2800" b="1" dirty="0"/>
              <a:t>5%</a:t>
            </a:r>
            <a:r>
              <a:rPr lang="zh-CN" altLang="en-US" sz="2000" b="1" dirty="0"/>
              <a:t>复发</a:t>
            </a:r>
            <a:endParaRPr lang="en-US" sz="2000" b="1" dirty="0"/>
          </a:p>
        </p:txBody>
      </p:sp>
      <p:sp>
        <p:nvSpPr>
          <p:cNvPr id="52" name="文本框 51">
            <a:extLst>
              <a:ext uri="{FF2B5EF4-FFF2-40B4-BE49-F238E27FC236}">
                <a16:creationId xmlns:a16="http://schemas.microsoft.com/office/drawing/2014/main" id="{7C8D57CF-5B15-4540-A456-6D52F8B13216}"/>
              </a:ext>
            </a:extLst>
          </p:cNvPr>
          <p:cNvSpPr txBox="1"/>
          <p:nvPr/>
        </p:nvSpPr>
        <p:spPr>
          <a:xfrm>
            <a:off x="9056354" y="4574671"/>
            <a:ext cx="2223352" cy="1062599"/>
          </a:xfrm>
          <a:prstGeom prst="rect">
            <a:avLst/>
          </a:prstGeom>
          <a:noFill/>
        </p:spPr>
        <p:txBody>
          <a:bodyPr wrap="square" rtlCol="0" anchor="ctr">
            <a:spAutoFit/>
          </a:bodyPr>
          <a:lstStyle/>
          <a:p>
            <a:pPr algn="ctr">
              <a:lnSpc>
                <a:spcPts val="4000"/>
              </a:lnSpc>
            </a:pPr>
            <a:r>
              <a:rPr lang="zh-CN" altLang="en-US" sz="2000" b="1" dirty="0"/>
              <a:t>医保</a:t>
            </a:r>
            <a:r>
              <a:rPr lang="zh-CN" altLang="en-US" sz="2400" b="1" dirty="0"/>
              <a:t>可负担</a:t>
            </a:r>
            <a:endParaRPr lang="en-US" altLang="zh-CN" sz="2000" b="1" dirty="0"/>
          </a:p>
          <a:p>
            <a:pPr algn="ctr">
              <a:lnSpc>
                <a:spcPts val="4000"/>
              </a:lnSpc>
            </a:pPr>
            <a:r>
              <a:rPr lang="zh-CN" altLang="en-US" sz="2000" b="1" dirty="0"/>
              <a:t>患者</a:t>
            </a:r>
            <a:r>
              <a:rPr lang="zh-CN" altLang="en-US" sz="2400" b="1" dirty="0"/>
              <a:t>可承受</a:t>
            </a:r>
            <a:endParaRPr lang="en-US" sz="2000" b="1" dirty="0"/>
          </a:p>
        </p:txBody>
      </p:sp>
      <p:graphicFrame>
        <p:nvGraphicFramePr>
          <p:cNvPr id="53" name="表格 8">
            <a:extLst>
              <a:ext uri="{FF2B5EF4-FFF2-40B4-BE49-F238E27FC236}">
                <a16:creationId xmlns:a16="http://schemas.microsoft.com/office/drawing/2014/main" id="{B1758996-D8A5-104C-892A-0DA5F49C5F1C}"/>
              </a:ext>
            </a:extLst>
          </p:cNvPr>
          <p:cNvGraphicFramePr>
            <a:graphicFrameLocks noGrp="1"/>
          </p:cNvGraphicFramePr>
          <p:nvPr>
            <p:extLst>
              <p:ext uri="{D42A27DB-BD31-4B8C-83A1-F6EECF244321}">
                <p14:modId xmlns:p14="http://schemas.microsoft.com/office/powerpoint/2010/main" val="4049553574"/>
              </p:ext>
            </p:extLst>
          </p:nvPr>
        </p:nvGraphicFramePr>
        <p:xfrm>
          <a:off x="870168" y="3814370"/>
          <a:ext cx="2196939" cy="543245"/>
        </p:xfrm>
        <a:graphic>
          <a:graphicData uri="http://schemas.openxmlformats.org/drawingml/2006/table">
            <a:tbl>
              <a:tblPr firstRow="1" bandRow="1">
                <a:tableStyleId>{69012ECD-51FC-41F1-AA8D-1B2483CD663E}</a:tableStyleId>
              </a:tblPr>
              <a:tblGrid>
                <a:gridCol w="2196939">
                  <a:extLst>
                    <a:ext uri="{9D8B030D-6E8A-4147-A177-3AD203B41FA5}">
                      <a16:colId xmlns:a16="http://schemas.microsoft.com/office/drawing/2014/main" val="4174345296"/>
                    </a:ext>
                  </a:extLst>
                </a:gridCol>
              </a:tblGrid>
              <a:tr h="5432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dirty="0">
                          <a:ln>
                            <a:noFill/>
                          </a:ln>
                          <a:solidFill>
                            <a:prstClr val="white"/>
                          </a:solidFill>
                          <a:effectLst>
                            <a:outerShdw blurRad="38100" dist="38100" dir="2700000" algn="tl">
                              <a:srgbClr val="000000">
                                <a:alpha val="43137"/>
                              </a:srgbClr>
                            </a:outerShdw>
                          </a:effectLst>
                          <a:uLnTx/>
                          <a:uFillTx/>
                          <a:latin typeface="Arial"/>
                          <a:ea typeface="+mn-ea"/>
                          <a:cs typeface="+mn-cs"/>
                        </a:rPr>
                        <a:t>创新性</a:t>
                      </a:r>
                    </a:p>
                  </a:txBody>
                  <a:tcPr anchor="ctr">
                    <a:lnL w="12700" cap="flat" cmpd="sng" algn="ctr">
                      <a:solidFill>
                        <a:srgbClr val="BEA2CB"/>
                      </a:solidFill>
                      <a:prstDash val="solid"/>
                      <a:round/>
                      <a:headEnd type="none" w="med" len="med"/>
                      <a:tailEnd type="none" w="med" len="med"/>
                    </a:lnL>
                    <a:lnR w="12700" cap="flat" cmpd="sng" algn="ctr">
                      <a:solidFill>
                        <a:srgbClr val="BEA2CB"/>
                      </a:solidFill>
                      <a:prstDash val="solid"/>
                      <a:round/>
                      <a:headEnd type="none" w="med" len="med"/>
                      <a:tailEnd type="none" w="med" len="med"/>
                    </a:lnR>
                    <a:lnT w="12700" cap="flat" cmpd="sng" algn="ctr">
                      <a:solidFill>
                        <a:srgbClr val="BEA2CB"/>
                      </a:solidFill>
                      <a:prstDash val="solid"/>
                      <a:round/>
                      <a:headEnd type="none" w="med" len="med"/>
                      <a:tailEnd type="none" w="med" len="med"/>
                    </a:lnT>
                    <a:lnB w="12700" cap="flat" cmpd="sng" algn="ctr">
                      <a:solidFill>
                        <a:srgbClr val="BEA2CB"/>
                      </a:solidFill>
                      <a:prstDash val="solid"/>
                      <a:round/>
                      <a:headEnd type="none" w="med" len="med"/>
                      <a:tailEnd type="none" w="med" len="med"/>
                    </a:lnB>
                    <a:lnTlToBr w="12700" cmpd="sng">
                      <a:noFill/>
                      <a:prstDash val="solid"/>
                    </a:lnTlToBr>
                    <a:lnBlToTr w="12700" cmpd="sng">
                      <a:noFill/>
                      <a:prstDash val="solid"/>
                    </a:lnBlToTr>
                    <a:solidFill>
                      <a:srgbClr val="6C38A3"/>
                    </a:solidFill>
                  </a:tcPr>
                </a:tc>
                <a:extLst>
                  <a:ext uri="{0D108BD9-81ED-4DB2-BD59-A6C34878D82A}">
                    <a16:rowId xmlns:a16="http://schemas.microsoft.com/office/drawing/2014/main" val="1720672950"/>
                  </a:ext>
                </a:extLst>
              </a:tr>
            </a:tbl>
          </a:graphicData>
        </a:graphic>
      </p:graphicFrame>
      <p:graphicFrame>
        <p:nvGraphicFramePr>
          <p:cNvPr id="54" name="表格 8">
            <a:extLst>
              <a:ext uri="{FF2B5EF4-FFF2-40B4-BE49-F238E27FC236}">
                <a16:creationId xmlns:a16="http://schemas.microsoft.com/office/drawing/2014/main" id="{41EF98CD-B54B-7947-A1A6-2AD43305CB66}"/>
              </a:ext>
            </a:extLst>
          </p:cNvPr>
          <p:cNvGraphicFramePr>
            <a:graphicFrameLocks noGrp="1"/>
          </p:cNvGraphicFramePr>
          <p:nvPr>
            <p:extLst>
              <p:ext uri="{D42A27DB-BD31-4B8C-83A1-F6EECF244321}">
                <p14:modId xmlns:p14="http://schemas.microsoft.com/office/powerpoint/2010/main" val="4178388420"/>
              </p:ext>
            </p:extLst>
          </p:nvPr>
        </p:nvGraphicFramePr>
        <p:xfrm>
          <a:off x="3615184" y="3814370"/>
          <a:ext cx="2196939" cy="543245"/>
        </p:xfrm>
        <a:graphic>
          <a:graphicData uri="http://schemas.openxmlformats.org/drawingml/2006/table">
            <a:tbl>
              <a:tblPr firstRow="1" bandRow="1">
                <a:tableStyleId>{69012ECD-51FC-41F1-AA8D-1B2483CD663E}</a:tableStyleId>
              </a:tblPr>
              <a:tblGrid>
                <a:gridCol w="2196939">
                  <a:extLst>
                    <a:ext uri="{9D8B030D-6E8A-4147-A177-3AD203B41FA5}">
                      <a16:colId xmlns:a16="http://schemas.microsoft.com/office/drawing/2014/main" val="4174345296"/>
                    </a:ext>
                  </a:extLst>
                </a:gridCol>
              </a:tblGrid>
              <a:tr h="5432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dirty="0">
                          <a:ln>
                            <a:noFill/>
                          </a:ln>
                          <a:solidFill>
                            <a:prstClr val="white"/>
                          </a:solidFill>
                          <a:effectLst>
                            <a:outerShdw blurRad="38100" dist="38100" dir="2700000" algn="tl">
                              <a:srgbClr val="000000">
                                <a:alpha val="43137"/>
                              </a:srgbClr>
                            </a:outerShdw>
                          </a:effectLst>
                          <a:uLnTx/>
                          <a:uFillTx/>
                          <a:latin typeface="Arial"/>
                          <a:ea typeface="+mn-ea"/>
                          <a:cs typeface="+mn-cs"/>
                        </a:rPr>
                        <a:t>安全性</a:t>
                      </a:r>
                    </a:p>
                  </a:txBody>
                  <a:tcPr anchor="ctr">
                    <a:lnL w="12700" cap="flat" cmpd="sng" algn="ctr">
                      <a:solidFill>
                        <a:srgbClr val="BEA2CB"/>
                      </a:solidFill>
                      <a:prstDash val="solid"/>
                      <a:round/>
                      <a:headEnd type="none" w="med" len="med"/>
                      <a:tailEnd type="none" w="med" len="med"/>
                    </a:lnL>
                    <a:lnR w="12700" cap="flat" cmpd="sng" algn="ctr">
                      <a:solidFill>
                        <a:srgbClr val="BEA2CB"/>
                      </a:solidFill>
                      <a:prstDash val="solid"/>
                      <a:round/>
                      <a:headEnd type="none" w="med" len="med"/>
                      <a:tailEnd type="none" w="med" len="med"/>
                    </a:lnR>
                    <a:lnT w="12700" cap="flat" cmpd="sng" algn="ctr">
                      <a:solidFill>
                        <a:srgbClr val="BEA2CB"/>
                      </a:solidFill>
                      <a:prstDash val="solid"/>
                      <a:round/>
                      <a:headEnd type="none" w="med" len="med"/>
                      <a:tailEnd type="none" w="med" len="med"/>
                    </a:lnT>
                    <a:lnB w="12700" cap="flat" cmpd="sng" algn="ctr">
                      <a:solidFill>
                        <a:srgbClr val="BEA2CB"/>
                      </a:solidFill>
                      <a:prstDash val="solid"/>
                      <a:round/>
                      <a:headEnd type="none" w="med" len="med"/>
                      <a:tailEnd type="none" w="med" len="med"/>
                    </a:lnB>
                    <a:lnTlToBr w="12700" cmpd="sng">
                      <a:noFill/>
                      <a:prstDash val="solid"/>
                    </a:lnTlToBr>
                    <a:lnBlToTr w="12700" cmpd="sng">
                      <a:noFill/>
                      <a:prstDash val="solid"/>
                    </a:lnBlToTr>
                    <a:solidFill>
                      <a:srgbClr val="6C38A3"/>
                    </a:solidFill>
                  </a:tcPr>
                </a:tc>
                <a:extLst>
                  <a:ext uri="{0D108BD9-81ED-4DB2-BD59-A6C34878D82A}">
                    <a16:rowId xmlns:a16="http://schemas.microsoft.com/office/drawing/2014/main" val="1720672950"/>
                  </a:ext>
                </a:extLst>
              </a:tr>
            </a:tbl>
          </a:graphicData>
        </a:graphic>
      </p:graphicFrame>
      <p:graphicFrame>
        <p:nvGraphicFramePr>
          <p:cNvPr id="55" name="表格 8">
            <a:extLst>
              <a:ext uri="{FF2B5EF4-FFF2-40B4-BE49-F238E27FC236}">
                <a16:creationId xmlns:a16="http://schemas.microsoft.com/office/drawing/2014/main" id="{C5A9414F-A5C7-5749-BFF0-E46F6A92ADE9}"/>
              </a:ext>
            </a:extLst>
          </p:cNvPr>
          <p:cNvGraphicFramePr>
            <a:graphicFrameLocks noGrp="1"/>
          </p:cNvGraphicFramePr>
          <p:nvPr>
            <p:extLst>
              <p:ext uri="{D42A27DB-BD31-4B8C-83A1-F6EECF244321}">
                <p14:modId xmlns:p14="http://schemas.microsoft.com/office/powerpoint/2010/main" val="2246509419"/>
              </p:ext>
            </p:extLst>
          </p:nvPr>
        </p:nvGraphicFramePr>
        <p:xfrm>
          <a:off x="6350510" y="3814370"/>
          <a:ext cx="2196939" cy="543245"/>
        </p:xfrm>
        <a:graphic>
          <a:graphicData uri="http://schemas.openxmlformats.org/drawingml/2006/table">
            <a:tbl>
              <a:tblPr firstRow="1" bandRow="1">
                <a:tableStyleId>{69012ECD-51FC-41F1-AA8D-1B2483CD663E}</a:tableStyleId>
              </a:tblPr>
              <a:tblGrid>
                <a:gridCol w="2196939">
                  <a:extLst>
                    <a:ext uri="{9D8B030D-6E8A-4147-A177-3AD203B41FA5}">
                      <a16:colId xmlns:a16="http://schemas.microsoft.com/office/drawing/2014/main" val="4174345296"/>
                    </a:ext>
                  </a:extLst>
                </a:gridCol>
              </a:tblGrid>
              <a:tr h="5432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dirty="0">
                          <a:ln>
                            <a:noFill/>
                          </a:ln>
                          <a:solidFill>
                            <a:prstClr val="white"/>
                          </a:solidFill>
                          <a:effectLst>
                            <a:outerShdw blurRad="38100" dist="38100" dir="2700000" algn="tl">
                              <a:srgbClr val="000000">
                                <a:alpha val="43137"/>
                              </a:srgbClr>
                            </a:outerShdw>
                          </a:effectLst>
                          <a:uLnTx/>
                          <a:uFillTx/>
                          <a:latin typeface="Arial"/>
                          <a:ea typeface="+mn-ea"/>
                          <a:cs typeface="+mn-cs"/>
                        </a:rPr>
                        <a:t>有效性</a:t>
                      </a:r>
                    </a:p>
                  </a:txBody>
                  <a:tcPr anchor="ctr">
                    <a:lnL w="12700" cap="flat" cmpd="sng" algn="ctr">
                      <a:solidFill>
                        <a:srgbClr val="BEA2CB"/>
                      </a:solidFill>
                      <a:prstDash val="solid"/>
                      <a:round/>
                      <a:headEnd type="none" w="med" len="med"/>
                      <a:tailEnd type="none" w="med" len="med"/>
                    </a:lnL>
                    <a:lnR w="12700" cap="flat" cmpd="sng" algn="ctr">
                      <a:solidFill>
                        <a:srgbClr val="BEA2CB"/>
                      </a:solidFill>
                      <a:prstDash val="solid"/>
                      <a:round/>
                      <a:headEnd type="none" w="med" len="med"/>
                      <a:tailEnd type="none" w="med" len="med"/>
                    </a:lnR>
                    <a:lnT w="12700" cap="flat" cmpd="sng" algn="ctr">
                      <a:solidFill>
                        <a:srgbClr val="BEA2CB"/>
                      </a:solidFill>
                      <a:prstDash val="solid"/>
                      <a:round/>
                      <a:headEnd type="none" w="med" len="med"/>
                      <a:tailEnd type="none" w="med" len="med"/>
                    </a:lnT>
                    <a:lnB w="12700" cap="flat" cmpd="sng" algn="ctr">
                      <a:solidFill>
                        <a:srgbClr val="BEA2CB"/>
                      </a:solidFill>
                      <a:prstDash val="solid"/>
                      <a:round/>
                      <a:headEnd type="none" w="med" len="med"/>
                      <a:tailEnd type="none" w="med" len="med"/>
                    </a:lnB>
                    <a:lnTlToBr w="12700" cmpd="sng">
                      <a:noFill/>
                      <a:prstDash val="solid"/>
                    </a:lnTlToBr>
                    <a:lnBlToTr w="12700" cmpd="sng">
                      <a:noFill/>
                      <a:prstDash val="solid"/>
                    </a:lnBlToTr>
                    <a:solidFill>
                      <a:srgbClr val="6C38A3"/>
                    </a:solidFill>
                  </a:tcPr>
                </a:tc>
                <a:extLst>
                  <a:ext uri="{0D108BD9-81ED-4DB2-BD59-A6C34878D82A}">
                    <a16:rowId xmlns:a16="http://schemas.microsoft.com/office/drawing/2014/main" val="1720672950"/>
                  </a:ext>
                </a:extLst>
              </a:tr>
            </a:tbl>
          </a:graphicData>
        </a:graphic>
      </p:graphicFrame>
      <p:graphicFrame>
        <p:nvGraphicFramePr>
          <p:cNvPr id="56" name="表格 8">
            <a:extLst>
              <a:ext uri="{FF2B5EF4-FFF2-40B4-BE49-F238E27FC236}">
                <a16:creationId xmlns:a16="http://schemas.microsoft.com/office/drawing/2014/main" id="{1902793A-D61E-E94B-BEEF-99F7988816B7}"/>
              </a:ext>
            </a:extLst>
          </p:cNvPr>
          <p:cNvGraphicFramePr>
            <a:graphicFrameLocks noGrp="1"/>
          </p:cNvGraphicFramePr>
          <p:nvPr>
            <p:extLst>
              <p:ext uri="{D42A27DB-BD31-4B8C-83A1-F6EECF244321}">
                <p14:modId xmlns:p14="http://schemas.microsoft.com/office/powerpoint/2010/main" val="4096030912"/>
              </p:ext>
            </p:extLst>
          </p:nvPr>
        </p:nvGraphicFramePr>
        <p:xfrm>
          <a:off x="9084881" y="3814370"/>
          <a:ext cx="2196939" cy="543245"/>
        </p:xfrm>
        <a:graphic>
          <a:graphicData uri="http://schemas.openxmlformats.org/drawingml/2006/table">
            <a:tbl>
              <a:tblPr firstRow="1" bandRow="1">
                <a:tableStyleId>{69012ECD-51FC-41F1-AA8D-1B2483CD663E}</a:tableStyleId>
              </a:tblPr>
              <a:tblGrid>
                <a:gridCol w="2196939">
                  <a:extLst>
                    <a:ext uri="{9D8B030D-6E8A-4147-A177-3AD203B41FA5}">
                      <a16:colId xmlns:a16="http://schemas.microsoft.com/office/drawing/2014/main" val="4174345296"/>
                    </a:ext>
                  </a:extLst>
                </a:gridCol>
              </a:tblGrid>
              <a:tr h="5432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dirty="0">
                          <a:ln>
                            <a:noFill/>
                          </a:ln>
                          <a:solidFill>
                            <a:prstClr val="white"/>
                          </a:solidFill>
                          <a:effectLst>
                            <a:outerShdw blurRad="38100" dist="38100" dir="2700000" algn="tl">
                              <a:srgbClr val="000000">
                                <a:alpha val="43137"/>
                              </a:srgbClr>
                            </a:outerShdw>
                          </a:effectLst>
                          <a:uLnTx/>
                          <a:uFillTx/>
                          <a:latin typeface="Arial"/>
                          <a:ea typeface="+mn-ea"/>
                          <a:cs typeface="+mn-cs"/>
                        </a:rPr>
                        <a:t>公平性</a:t>
                      </a:r>
                    </a:p>
                  </a:txBody>
                  <a:tcPr anchor="ctr">
                    <a:lnL w="12700" cap="flat" cmpd="sng" algn="ctr">
                      <a:solidFill>
                        <a:srgbClr val="BEA2CB"/>
                      </a:solidFill>
                      <a:prstDash val="solid"/>
                      <a:round/>
                      <a:headEnd type="none" w="med" len="med"/>
                      <a:tailEnd type="none" w="med" len="med"/>
                    </a:lnL>
                    <a:lnR w="12700" cap="flat" cmpd="sng" algn="ctr">
                      <a:solidFill>
                        <a:srgbClr val="BEA2CB"/>
                      </a:solidFill>
                      <a:prstDash val="solid"/>
                      <a:round/>
                      <a:headEnd type="none" w="med" len="med"/>
                      <a:tailEnd type="none" w="med" len="med"/>
                    </a:lnR>
                    <a:lnT w="12700" cap="flat" cmpd="sng" algn="ctr">
                      <a:solidFill>
                        <a:srgbClr val="BEA2CB"/>
                      </a:solidFill>
                      <a:prstDash val="solid"/>
                      <a:round/>
                      <a:headEnd type="none" w="med" len="med"/>
                      <a:tailEnd type="none" w="med" len="med"/>
                    </a:lnT>
                    <a:lnB w="12700" cap="flat" cmpd="sng" algn="ctr">
                      <a:solidFill>
                        <a:srgbClr val="BEA2CB"/>
                      </a:solidFill>
                      <a:prstDash val="solid"/>
                      <a:round/>
                      <a:headEnd type="none" w="med" len="med"/>
                      <a:tailEnd type="none" w="med" len="med"/>
                    </a:lnB>
                    <a:lnTlToBr w="12700" cmpd="sng">
                      <a:noFill/>
                      <a:prstDash val="solid"/>
                    </a:lnTlToBr>
                    <a:lnBlToTr w="12700" cmpd="sng">
                      <a:noFill/>
                      <a:prstDash val="solid"/>
                    </a:lnBlToTr>
                    <a:solidFill>
                      <a:srgbClr val="6C38A3"/>
                    </a:solidFill>
                  </a:tcPr>
                </a:tc>
                <a:extLst>
                  <a:ext uri="{0D108BD9-81ED-4DB2-BD59-A6C34878D82A}">
                    <a16:rowId xmlns:a16="http://schemas.microsoft.com/office/drawing/2014/main" val="1720672950"/>
                  </a:ext>
                </a:extLst>
              </a:tr>
            </a:tbl>
          </a:graphicData>
        </a:graphic>
      </p:graphicFrame>
    </p:spTree>
    <p:extLst>
      <p:ext uri="{BB962C8B-B14F-4D97-AF65-F5344CB8AC3E}">
        <p14:creationId xmlns:p14="http://schemas.microsoft.com/office/powerpoint/2010/main" val="545089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箭头: 右 21">
            <a:extLst>
              <a:ext uri="{FF2B5EF4-FFF2-40B4-BE49-F238E27FC236}">
                <a16:creationId xmlns:a16="http://schemas.microsoft.com/office/drawing/2014/main" id="{2A63AEE7-4997-D46D-7F4A-A1E4CFED0149}"/>
              </a:ext>
            </a:extLst>
          </p:cNvPr>
          <p:cNvSpPr/>
          <p:nvPr/>
        </p:nvSpPr>
        <p:spPr>
          <a:xfrm>
            <a:off x="2750999" y="3793117"/>
            <a:ext cx="530681" cy="276643"/>
          </a:xfrm>
          <a:prstGeom prst="rightArrow">
            <a:avLst>
              <a:gd name="adj1" fmla="val 50184"/>
              <a:gd name="adj2" fmla="val 50000"/>
            </a:avLst>
          </a:prstGeom>
          <a:gradFill flip="none" rotWithShape="1">
            <a:gsLst>
              <a:gs pos="0">
                <a:srgbClr val="BEA2CB">
                  <a:tint val="66000"/>
                  <a:satMod val="160000"/>
                </a:srgbClr>
              </a:gs>
              <a:gs pos="50000">
                <a:srgbClr val="BEA2CB">
                  <a:tint val="44500"/>
                  <a:satMod val="160000"/>
                </a:srgbClr>
              </a:gs>
              <a:gs pos="100000">
                <a:srgbClr val="BEA2CB">
                  <a:tint val="23500"/>
                  <a:satMod val="160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箭头: 右 22">
            <a:extLst>
              <a:ext uri="{FF2B5EF4-FFF2-40B4-BE49-F238E27FC236}">
                <a16:creationId xmlns:a16="http://schemas.microsoft.com/office/drawing/2014/main" id="{7D094A09-2EDF-62EF-3358-6CC68CB93D55}"/>
              </a:ext>
            </a:extLst>
          </p:cNvPr>
          <p:cNvSpPr/>
          <p:nvPr/>
        </p:nvSpPr>
        <p:spPr>
          <a:xfrm>
            <a:off x="2750999" y="4683019"/>
            <a:ext cx="530681" cy="276643"/>
          </a:xfrm>
          <a:prstGeom prst="rightArrow">
            <a:avLst>
              <a:gd name="adj1" fmla="val 50184"/>
              <a:gd name="adj2" fmla="val 50000"/>
            </a:avLst>
          </a:prstGeom>
          <a:gradFill flip="none" rotWithShape="1">
            <a:gsLst>
              <a:gs pos="0">
                <a:srgbClr val="BEA2CB">
                  <a:tint val="66000"/>
                  <a:satMod val="160000"/>
                </a:srgbClr>
              </a:gs>
              <a:gs pos="50000">
                <a:srgbClr val="BEA2CB">
                  <a:tint val="44500"/>
                  <a:satMod val="160000"/>
                </a:srgbClr>
              </a:gs>
              <a:gs pos="100000">
                <a:srgbClr val="BEA2CB">
                  <a:tint val="23500"/>
                  <a:satMod val="160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FD074706-CF3C-7D44-21C1-F7DF6E59E27E}"/>
              </a:ext>
            </a:extLst>
          </p:cNvPr>
          <p:cNvSpPr>
            <a:spLocks noGrp="1"/>
          </p:cNvSpPr>
          <p:nvPr>
            <p:ph type="title"/>
          </p:nvPr>
        </p:nvSpPr>
        <p:spPr>
          <a:xfrm>
            <a:off x="635648" y="116828"/>
            <a:ext cx="11475211" cy="705600"/>
          </a:xfrm>
        </p:spPr>
        <p:txBody>
          <a:bodyPr>
            <a:noAutofit/>
          </a:bodyPr>
          <a:lstStyle/>
          <a:p>
            <a:pPr>
              <a:lnSpc>
                <a:spcPts val="3200"/>
              </a:lnSpc>
            </a:pPr>
            <a:r>
              <a:rPr lang="zh-CN" altLang="en-US" sz="2400" dirty="0">
                <a:solidFill>
                  <a:schemeClr val="tx1"/>
                </a:solidFill>
              </a:rPr>
              <a:t>累及眼后段的慢性非感染性葡萄膜炎患病率极低、病情严重，</a:t>
            </a:r>
            <a:br>
              <a:rPr lang="en-US" altLang="zh-CN" sz="2400" dirty="0">
                <a:solidFill>
                  <a:schemeClr val="tx1"/>
                </a:solidFill>
              </a:rPr>
            </a:br>
            <a:r>
              <a:rPr lang="zh-CN" altLang="en-US" sz="2400" dirty="0">
                <a:solidFill>
                  <a:schemeClr val="tx1"/>
                </a:solidFill>
              </a:rPr>
              <a:t>当前无有效治疗手段</a:t>
            </a:r>
            <a:endParaRPr lang="en-US" sz="2400" dirty="0">
              <a:solidFill>
                <a:schemeClr val="tx1"/>
              </a:solidFill>
            </a:endParaRPr>
          </a:p>
        </p:txBody>
      </p:sp>
      <p:sp>
        <p:nvSpPr>
          <p:cNvPr id="14" name="矩形 13">
            <a:extLst>
              <a:ext uri="{FF2B5EF4-FFF2-40B4-BE49-F238E27FC236}">
                <a16:creationId xmlns:a16="http://schemas.microsoft.com/office/drawing/2014/main" id="{B6DD8384-A4FC-DDE7-086B-5770E045E4E7}"/>
              </a:ext>
            </a:extLst>
          </p:cNvPr>
          <p:cNvSpPr/>
          <p:nvPr/>
        </p:nvSpPr>
        <p:spPr>
          <a:xfrm>
            <a:off x="763519" y="1387613"/>
            <a:ext cx="1386629" cy="433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300"/>
              </a:spcAft>
            </a:pPr>
            <a:r>
              <a:rPr lang="zh-CN" altLang="en-US" b="1" dirty="0">
                <a:solidFill>
                  <a:srgbClr val="7030A0"/>
                </a:solidFill>
                <a:latin typeface="+mj-ea"/>
                <a:ea typeface="+mj-ea"/>
              </a:rPr>
              <a:t>负担重</a:t>
            </a:r>
            <a:endParaRPr lang="en-US" altLang="zh-CN" b="1" dirty="0">
              <a:solidFill>
                <a:srgbClr val="7030A0"/>
              </a:solidFill>
              <a:latin typeface="+mj-ea"/>
              <a:ea typeface="+mj-ea"/>
            </a:endParaRPr>
          </a:p>
        </p:txBody>
      </p:sp>
      <p:sp>
        <p:nvSpPr>
          <p:cNvPr id="15" name="文本框 14">
            <a:extLst>
              <a:ext uri="{FF2B5EF4-FFF2-40B4-BE49-F238E27FC236}">
                <a16:creationId xmlns:a16="http://schemas.microsoft.com/office/drawing/2014/main" id="{9C8D2E93-3E47-59C6-5BAB-9290AD9CB2ED}"/>
              </a:ext>
            </a:extLst>
          </p:cNvPr>
          <p:cNvSpPr txBox="1"/>
          <p:nvPr/>
        </p:nvSpPr>
        <p:spPr>
          <a:xfrm>
            <a:off x="203061" y="6332052"/>
            <a:ext cx="5585907" cy="553998"/>
          </a:xfrm>
          <a:prstGeom prst="rect">
            <a:avLst/>
          </a:prstGeom>
          <a:noFill/>
        </p:spPr>
        <p:txBody>
          <a:bodyPr wrap="square" rtlCol="0">
            <a:spAutoFit/>
          </a:bodyPr>
          <a:lstStyle/>
          <a:p>
            <a:pPr marL="228600" indent="-228600">
              <a:buFont typeface="+mj-lt"/>
              <a:buAutoNum type="arabicPeriod"/>
            </a:pPr>
            <a:r>
              <a:rPr lang="zh-CN" altLang="en-US" sz="1000" dirty="0">
                <a:solidFill>
                  <a:schemeClr val="tx1">
                    <a:lumMod val="50000"/>
                    <a:lumOff val="50000"/>
                  </a:schemeClr>
                </a:solidFill>
                <a:latin typeface="+mn-ea"/>
              </a:rPr>
              <a:t>葡萄膜炎的流行病学，郑日忠，</a:t>
            </a:r>
            <a:r>
              <a:rPr lang="en-US" altLang="zh-CN" sz="1000" dirty="0">
                <a:solidFill>
                  <a:schemeClr val="tx1">
                    <a:lumMod val="50000"/>
                    <a:lumOff val="50000"/>
                  </a:schemeClr>
                </a:solidFill>
                <a:latin typeface="+mn-ea"/>
              </a:rPr>
              <a:t>Chin J Pract Ophthalmol, Dec 2008, Vol 26, No. 12</a:t>
            </a:r>
          </a:p>
          <a:p>
            <a:pPr marL="228600" indent="-228600">
              <a:buFont typeface="+mj-lt"/>
              <a:buAutoNum type="arabicPeriod"/>
            </a:pPr>
            <a:r>
              <a:rPr lang="en-US" altLang="zh-CN" sz="1000" dirty="0">
                <a:solidFill>
                  <a:schemeClr val="tx1">
                    <a:lumMod val="50000"/>
                    <a:lumOff val="50000"/>
                  </a:schemeClr>
                </a:solidFill>
                <a:latin typeface="+mn-ea"/>
              </a:rPr>
              <a:t>Tsirouki T , et al. Ocular Immunology and Inflammation, 2016:1-15.</a:t>
            </a:r>
          </a:p>
          <a:p>
            <a:pPr marL="228600" indent="-228600">
              <a:buFont typeface="+mj-lt"/>
              <a:buAutoNum type="arabicPeriod"/>
            </a:pPr>
            <a:r>
              <a:rPr lang="zh-CN" altLang="en-US" sz="1000" dirty="0">
                <a:solidFill>
                  <a:schemeClr val="tx1">
                    <a:lumMod val="50000"/>
                    <a:lumOff val="50000"/>
                  </a:schemeClr>
                </a:solidFill>
                <a:latin typeface="+mn-ea"/>
              </a:rPr>
              <a:t>临床专家调研</a:t>
            </a:r>
            <a:endParaRPr lang="en-US" sz="1000" dirty="0">
              <a:solidFill>
                <a:schemeClr val="tx1">
                  <a:lumMod val="50000"/>
                  <a:lumOff val="50000"/>
                </a:schemeClr>
              </a:solidFill>
              <a:latin typeface="+mn-ea"/>
            </a:endParaRPr>
          </a:p>
        </p:txBody>
      </p:sp>
      <p:grpSp>
        <p:nvGrpSpPr>
          <p:cNvPr id="168" name="组合 167">
            <a:extLst>
              <a:ext uri="{FF2B5EF4-FFF2-40B4-BE49-F238E27FC236}">
                <a16:creationId xmlns:a16="http://schemas.microsoft.com/office/drawing/2014/main" id="{0D0608B7-C8DB-8621-47CC-4B8D0632138C}"/>
              </a:ext>
            </a:extLst>
          </p:cNvPr>
          <p:cNvGrpSpPr/>
          <p:nvPr/>
        </p:nvGrpSpPr>
        <p:grpSpPr>
          <a:xfrm>
            <a:off x="9594497" y="1349318"/>
            <a:ext cx="468000" cy="468000"/>
            <a:chOff x="-815798" y="5518128"/>
            <a:chExt cx="914400" cy="914400"/>
          </a:xfrm>
        </p:grpSpPr>
        <p:grpSp>
          <p:nvGrpSpPr>
            <p:cNvPr id="146" name="组合 145">
              <a:extLst>
                <a:ext uri="{FF2B5EF4-FFF2-40B4-BE49-F238E27FC236}">
                  <a16:creationId xmlns:a16="http://schemas.microsoft.com/office/drawing/2014/main" id="{20397ACB-F1B0-C0B4-FFF6-AFE0EB551841}"/>
                </a:ext>
              </a:extLst>
            </p:cNvPr>
            <p:cNvGrpSpPr/>
            <p:nvPr/>
          </p:nvGrpSpPr>
          <p:grpSpPr>
            <a:xfrm>
              <a:off x="-815798" y="5518128"/>
              <a:ext cx="914400" cy="914400"/>
              <a:chOff x="2734881" y="1192598"/>
              <a:chExt cx="732580" cy="732580"/>
            </a:xfrm>
          </p:grpSpPr>
          <p:sp>
            <p:nvSpPr>
              <p:cNvPr id="150" name="椭圆 149">
                <a:extLst>
                  <a:ext uri="{FF2B5EF4-FFF2-40B4-BE49-F238E27FC236}">
                    <a16:creationId xmlns:a16="http://schemas.microsoft.com/office/drawing/2014/main" id="{F75B52BF-628A-7405-DAC0-6A0DBAF36729}"/>
                  </a:ext>
                </a:extLst>
              </p:cNvPr>
              <p:cNvSpPr/>
              <p:nvPr/>
            </p:nvSpPr>
            <p:spPr>
              <a:xfrm>
                <a:off x="2734881" y="1192598"/>
                <a:ext cx="732580" cy="732580"/>
              </a:xfrm>
              <a:prstGeom prst="ellipse">
                <a:avLst/>
              </a:prstGeom>
              <a:solidFill>
                <a:sysClr val="window" lastClr="FFFFFF">
                  <a:lumMod val="9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2F2F2">
                      <a:lumMod val="10000"/>
                    </a:srgbClr>
                  </a:solidFill>
                  <a:effectLst/>
                  <a:uLnTx/>
                  <a:uFillTx/>
                  <a:latin typeface="幼圆" pitchFamily="49" charset="-122"/>
                  <a:ea typeface="幼圆" pitchFamily="49" charset="-122"/>
                  <a:cs typeface="+mn-cs"/>
                </a:endParaRPr>
              </a:p>
            </p:txBody>
          </p:sp>
          <p:sp>
            <p:nvSpPr>
              <p:cNvPr id="148" name="椭圆 147">
                <a:extLst>
                  <a:ext uri="{FF2B5EF4-FFF2-40B4-BE49-F238E27FC236}">
                    <a16:creationId xmlns:a16="http://schemas.microsoft.com/office/drawing/2014/main" id="{1366C4C2-3097-C92B-D06B-E113BC10DEC6}"/>
                  </a:ext>
                </a:extLst>
              </p:cNvPr>
              <p:cNvSpPr/>
              <p:nvPr/>
            </p:nvSpPr>
            <p:spPr>
              <a:xfrm>
                <a:off x="2792045" y="1249762"/>
                <a:ext cx="618249" cy="618249"/>
              </a:xfrm>
              <a:prstGeom prst="ellipse">
                <a:avLst/>
              </a:prstGeom>
              <a:solidFill>
                <a:srgbClr val="9178B1"/>
              </a:solidFill>
              <a:ln w="25400" cap="flat" cmpd="sng" algn="ctr">
                <a:noFill/>
                <a:prstDash val="solid"/>
              </a:ln>
              <a:effectLst>
                <a:innerShdw dist="63500" dir="13500000">
                  <a:srgbClr val="9178B1">
                    <a:lumMod val="50000"/>
                    <a:alpha val="50000"/>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2F2F2">
                      <a:lumMod val="10000"/>
                    </a:srgbClr>
                  </a:solidFill>
                  <a:effectLst/>
                  <a:uLnTx/>
                  <a:uFillTx/>
                  <a:latin typeface="幼圆" pitchFamily="49" charset="-122"/>
                  <a:ea typeface="幼圆" pitchFamily="49" charset="-122"/>
                  <a:cs typeface="+mn-cs"/>
                </a:endParaRPr>
              </a:p>
            </p:txBody>
          </p:sp>
        </p:grpSp>
        <p:grpSp>
          <p:nvGrpSpPr>
            <p:cNvPr id="25" name="Group 704">
              <a:extLst>
                <a:ext uri="{FF2B5EF4-FFF2-40B4-BE49-F238E27FC236}">
                  <a16:creationId xmlns:a16="http://schemas.microsoft.com/office/drawing/2014/main" id="{4873FD63-506B-DC0D-74EE-BF66A964BC87}"/>
                </a:ext>
              </a:extLst>
            </p:cNvPr>
            <p:cNvGrpSpPr/>
            <p:nvPr/>
          </p:nvGrpSpPr>
          <p:grpSpPr>
            <a:xfrm>
              <a:off x="-613682" y="5737112"/>
              <a:ext cx="540000" cy="468000"/>
              <a:chOff x="4964246" y="3639229"/>
              <a:chExt cx="462031" cy="372382"/>
            </a:xfrm>
          </p:grpSpPr>
          <p:grpSp>
            <p:nvGrpSpPr>
              <p:cNvPr id="26" name="Group 705">
                <a:extLst>
                  <a:ext uri="{FF2B5EF4-FFF2-40B4-BE49-F238E27FC236}">
                    <a16:creationId xmlns:a16="http://schemas.microsoft.com/office/drawing/2014/main" id="{67D00A75-AB2D-F337-C38F-A5444F387956}"/>
                  </a:ext>
                </a:extLst>
              </p:cNvPr>
              <p:cNvGrpSpPr/>
              <p:nvPr/>
            </p:nvGrpSpPr>
            <p:grpSpPr>
              <a:xfrm>
                <a:off x="4964246" y="3707460"/>
                <a:ext cx="142554" cy="146612"/>
                <a:chOff x="3285495" y="1585439"/>
                <a:chExt cx="537543" cy="552845"/>
              </a:xfrm>
              <a:solidFill>
                <a:schemeClr val="bg1"/>
              </a:solidFill>
            </p:grpSpPr>
            <p:sp>
              <p:nvSpPr>
                <p:cNvPr id="36" name="Oval 715">
                  <a:extLst>
                    <a:ext uri="{FF2B5EF4-FFF2-40B4-BE49-F238E27FC236}">
                      <a16:creationId xmlns:a16="http://schemas.microsoft.com/office/drawing/2014/main" id="{D6A0CE77-B30F-9574-CC58-490E9BAE687F}"/>
                    </a:ext>
                  </a:extLst>
                </p:cNvPr>
                <p:cNvSpPr/>
                <p:nvPr/>
              </p:nvSpPr>
              <p:spPr>
                <a:xfrm>
                  <a:off x="3356952" y="1585439"/>
                  <a:ext cx="394629" cy="394629"/>
                </a:xfrm>
                <a:prstGeom prst="ellipse">
                  <a:avLst/>
                </a:prstGeom>
                <a:grpFill/>
                <a:ln>
                  <a:noFill/>
                </a:ln>
              </p:spPr>
              <p:txBody>
                <a:bodyPr lIns="0" tIns="0" rIns="0" bIns="0" rtlCol="0" anchor="ctr">
                  <a:noAutofit/>
                </a:bodyPr>
                <a:lstStyle/>
                <a:p>
                  <a:pPr algn="ctr"/>
                  <a:endParaRPr lang="en-US" sz="1400" dirty="0">
                    <a:latin typeface="Arial" pitchFamily="34" charset="0"/>
                    <a:cs typeface="Arial" pitchFamily="34" charset="0"/>
                  </a:endParaRPr>
                </a:p>
              </p:txBody>
            </p:sp>
            <p:sp>
              <p:nvSpPr>
                <p:cNvPr id="37" name="Flowchart: Delay 716">
                  <a:extLst>
                    <a:ext uri="{FF2B5EF4-FFF2-40B4-BE49-F238E27FC236}">
                      <a16:creationId xmlns:a16="http://schemas.microsoft.com/office/drawing/2014/main" id="{1C3A94A5-923A-20BC-B5B4-089BF7F0C9AF}"/>
                    </a:ext>
                  </a:extLst>
                </p:cNvPr>
                <p:cNvSpPr/>
                <p:nvPr/>
              </p:nvSpPr>
              <p:spPr>
                <a:xfrm rot="16200000">
                  <a:off x="3450640" y="1765886"/>
                  <a:ext cx="207253" cy="537543"/>
                </a:xfrm>
                <a:prstGeom prst="flowChartDelay">
                  <a:avLst/>
                </a:prstGeom>
                <a:grpFill/>
                <a:ln>
                  <a:noFill/>
                </a:ln>
              </p:spPr>
              <p:txBody>
                <a:bodyPr lIns="0" tIns="0" rIns="0" bIns="0" rtlCol="0" anchor="ctr">
                  <a:noAutofit/>
                </a:bodyPr>
                <a:lstStyle/>
                <a:p>
                  <a:pPr algn="ctr"/>
                  <a:endParaRPr lang="en-US" sz="1400" dirty="0">
                    <a:latin typeface="Arial" pitchFamily="34" charset="0"/>
                    <a:cs typeface="Arial" pitchFamily="34" charset="0"/>
                  </a:endParaRPr>
                </a:p>
              </p:txBody>
            </p:sp>
          </p:grpSp>
          <p:grpSp>
            <p:nvGrpSpPr>
              <p:cNvPr id="27" name="Group 706">
                <a:extLst>
                  <a:ext uri="{FF2B5EF4-FFF2-40B4-BE49-F238E27FC236}">
                    <a16:creationId xmlns:a16="http://schemas.microsoft.com/office/drawing/2014/main" id="{92261F8B-F335-4341-4E4E-B7EF4E273623}"/>
                  </a:ext>
                </a:extLst>
              </p:cNvPr>
              <p:cNvGrpSpPr/>
              <p:nvPr/>
            </p:nvGrpSpPr>
            <p:grpSpPr>
              <a:xfrm>
                <a:off x="5283723" y="3758481"/>
                <a:ext cx="142554" cy="146612"/>
                <a:chOff x="3285495" y="1585439"/>
                <a:chExt cx="537543" cy="552845"/>
              </a:xfrm>
              <a:solidFill>
                <a:schemeClr val="bg1"/>
              </a:solidFill>
            </p:grpSpPr>
            <p:sp>
              <p:nvSpPr>
                <p:cNvPr id="34" name="Oval 713">
                  <a:extLst>
                    <a:ext uri="{FF2B5EF4-FFF2-40B4-BE49-F238E27FC236}">
                      <a16:creationId xmlns:a16="http://schemas.microsoft.com/office/drawing/2014/main" id="{26C56C3D-256A-8699-CB3D-941E3D6AE898}"/>
                    </a:ext>
                  </a:extLst>
                </p:cNvPr>
                <p:cNvSpPr/>
                <p:nvPr/>
              </p:nvSpPr>
              <p:spPr>
                <a:xfrm>
                  <a:off x="3356952" y="1585439"/>
                  <a:ext cx="394629" cy="394629"/>
                </a:xfrm>
                <a:prstGeom prst="ellipse">
                  <a:avLst/>
                </a:prstGeom>
                <a:grpFill/>
                <a:ln>
                  <a:noFill/>
                </a:ln>
              </p:spPr>
              <p:txBody>
                <a:bodyPr lIns="0" tIns="0" rIns="0" bIns="0" rtlCol="0" anchor="ctr">
                  <a:noAutofit/>
                </a:bodyPr>
                <a:lstStyle/>
                <a:p>
                  <a:pPr algn="ctr"/>
                  <a:endParaRPr lang="en-US" sz="1400" dirty="0">
                    <a:latin typeface="Arial" pitchFamily="34" charset="0"/>
                    <a:cs typeface="Arial" pitchFamily="34" charset="0"/>
                  </a:endParaRPr>
                </a:p>
              </p:txBody>
            </p:sp>
            <p:sp>
              <p:nvSpPr>
                <p:cNvPr id="35" name="Flowchart: Delay 714">
                  <a:extLst>
                    <a:ext uri="{FF2B5EF4-FFF2-40B4-BE49-F238E27FC236}">
                      <a16:creationId xmlns:a16="http://schemas.microsoft.com/office/drawing/2014/main" id="{BBCBCE0C-2031-D179-E68C-0269252AD280}"/>
                    </a:ext>
                  </a:extLst>
                </p:cNvPr>
                <p:cNvSpPr/>
                <p:nvPr/>
              </p:nvSpPr>
              <p:spPr>
                <a:xfrm rot="16200000">
                  <a:off x="3450640" y="1765886"/>
                  <a:ext cx="207253" cy="537543"/>
                </a:xfrm>
                <a:prstGeom prst="flowChartDelay">
                  <a:avLst/>
                </a:prstGeom>
                <a:grpFill/>
                <a:ln>
                  <a:noFill/>
                </a:ln>
              </p:spPr>
              <p:txBody>
                <a:bodyPr lIns="0" tIns="0" rIns="0" bIns="0" rtlCol="0" anchor="ctr">
                  <a:noAutofit/>
                </a:bodyPr>
                <a:lstStyle/>
                <a:p>
                  <a:pPr algn="ctr"/>
                  <a:endParaRPr lang="en-US" sz="1400" dirty="0">
                    <a:latin typeface="Arial" pitchFamily="34" charset="0"/>
                    <a:cs typeface="Arial" pitchFamily="34" charset="0"/>
                  </a:endParaRPr>
                </a:p>
              </p:txBody>
            </p:sp>
          </p:grpSp>
          <p:sp>
            <p:nvSpPr>
              <p:cNvPr id="28" name="Freeform 707">
                <a:extLst>
                  <a:ext uri="{FF2B5EF4-FFF2-40B4-BE49-F238E27FC236}">
                    <a16:creationId xmlns:a16="http://schemas.microsoft.com/office/drawing/2014/main" id="{DABC49A2-F181-EBDB-3D83-BAF404C74377}"/>
                  </a:ext>
                </a:extLst>
              </p:cNvPr>
              <p:cNvSpPr>
                <a:spLocks noChangeAspect="1"/>
              </p:cNvSpPr>
              <p:nvPr/>
            </p:nvSpPr>
            <p:spPr>
              <a:xfrm rot="2520000">
                <a:off x="5072484" y="3659259"/>
                <a:ext cx="254217" cy="254217"/>
              </a:xfrm>
              <a:custGeom>
                <a:avLst/>
                <a:gdLst>
                  <a:gd name="connsiteX0" fmla="*/ 124417 w 248834"/>
                  <a:gd name="connsiteY0" fmla="*/ 23833 h 248834"/>
                  <a:gd name="connsiteX1" fmla="*/ 23833 w 248834"/>
                  <a:gd name="connsiteY1" fmla="*/ 124417 h 248834"/>
                  <a:gd name="connsiteX2" fmla="*/ 124417 w 248834"/>
                  <a:gd name="connsiteY2" fmla="*/ 225001 h 248834"/>
                  <a:gd name="connsiteX3" fmla="*/ 225001 w 248834"/>
                  <a:gd name="connsiteY3" fmla="*/ 124417 h 248834"/>
                  <a:gd name="connsiteX4" fmla="*/ 124417 w 248834"/>
                  <a:gd name="connsiteY4" fmla="*/ 23833 h 248834"/>
                  <a:gd name="connsiteX5" fmla="*/ 124417 w 248834"/>
                  <a:gd name="connsiteY5" fmla="*/ 0 h 248834"/>
                  <a:gd name="connsiteX6" fmla="*/ 248834 w 248834"/>
                  <a:gd name="connsiteY6" fmla="*/ 124417 h 248834"/>
                  <a:gd name="connsiteX7" fmla="*/ 124417 w 248834"/>
                  <a:gd name="connsiteY7" fmla="*/ 248834 h 248834"/>
                  <a:gd name="connsiteX8" fmla="*/ 0 w 248834"/>
                  <a:gd name="connsiteY8" fmla="*/ 124417 h 248834"/>
                  <a:gd name="connsiteX9" fmla="*/ 124417 w 248834"/>
                  <a:gd name="connsiteY9" fmla="*/ 0 h 2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834" h="248834">
                    <a:moveTo>
                      <a:pt x="124417" y="23833"/>
                    </a:moveTo>
                    <a:cubicBezTo>
                      <a:pt x="68866" y="23833"/>
                      <a:pt x="23833" y="68866"/>
                      <a:pt x="23833" y="124417"/>
                    </a:cubicBezTo>
                    <a:cubicBezTo>
                      <a:pt x="23833" y="179968"/>
                      <a:pt x="68866" y="225001"/>
                      <a:pt x="124417" y="225001"/>
                    </a:cubicBezTo>
                    <a:cubicBezTo>
                      <a:pt x="179968" y="225001"/>
                      <a:pt x="225001" y="179968"/>
                      <a:pt x="225001" y="124417"/>
                    </a:cubicBezTo>
                    <a:cubicBezTo>
                      <a:pt x="225001" y="68866"/>
                      <a:pt x="179968" y="23833"/>
                      <a:pt x="124417" y="23833"/>
                    </a:cubicBezTo>
                    <a:close/>
                    <a:moveTo>
                      <a:pt x="124417" y="0"/>
                    </a:moveTo>
                    <a:cubicBezTo>
                      <a:pt x="193131" y="0"/>
                      <a:pt x="248834" y="55703"/>
                      <a:pt x="248834" y="124417"/>
                    </a:cubicBezTo>
                    <a:cubicBezTo>
                      <a:pt x="248834" y="193131"/>
                      <a:pt x="193131" y="248834"/>
                      <a:pt x="124417" y="248834"/>
                    </a:cubicBezTo>
                    <a:cubicBezTo>
                      <a:pt x="55703" y="248834"/>
                      <a:pt x="0" y="193131"/>
                      <a:pt x="0" y="124417"/>
                    </a:cubicBezTo>
                    <a:cubicBezTo>
                      <a:pt x="0" y="55703"/>
                      <a:pt x="55703" y="0"/>
                      <a:pt x="124417" y="0"/>
                    </a:cubicBezTo>
                    <a:close/>
                  </a:path>
                </a:pathLst>
              </a:cu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600" dirty="0">
                  <a:solidFill>
                    <a:schemeClr val="tx1"/>
                  </a:solidFill>
                  <a:latin typeface="+mj-lt"/>
                </a:endParaRPr>
              </a:p>
            </p:txBody>
          </p:sp>
          <p:grpSp>
            <p:nvGrpSpPr>
              <p:cNvPr id="29" name="Group 708">
                <a:extLst>
                  <a:ext uri="{FF2B5EF4-FFF2-40B4-BE49-F238E27FC236}">
                    <a16:creationId xmlns:a16="http://schemas.microsoft.com/office/drawing/2014/main" id="{AE72B174-AC12-D4C5-F0B7-E42231AA1AE9}"/>
                  </a:ext>
                </a:extLst>
              </p:cNvPr>
              <p:cNvGrpSpPr/>
              <p:nvPr/>
            </p:nvGrpSpPr>
            <p:grpSpPr>
              <a:xfrm>
                <a:off x="5134027" y="3705552"/>
                <a:ext cx="142554" cy="146612"/>
                <a:chOff x="3285495" y="1585439"/>
                <a:chExt cx="537543" cy="552845"/>
              </a:xfrm>
              <a:solidFill>
                <a:schemeClr val="bg1"/>
              </a:solidFill>
            </p:grpSpPr>
            <p:sp>
              <p:nvSpPr>
                <p:cNvPr id="32" name="Oval 711">
                  <a:extLst>
                    <a:ext uri="{FF2B5EF4-FFF2-40B4-BE49-F238E27FC236}">
                      <a16:creationId xmlns:a16="http://schemas.microsoft.com/office/drawing/2014/main" id="{EF72A8A5-1882-1E54-D7D9-7EB16E0AA594}"/>
                    </a:ext>
                  </a:extLst>
                </p:cNvPr>
                <p:cNvSpPr/>
                <p:nvPr/>
              </p:nvSpPr>
              <p:spPr>
                <a:xfrm>
                  <a:off x="3356952" y="1585439"/>
                  <a:ext cx="394629" cy="394629"/>
                </a:xfrm>
                <a:prstGeom prst="ellipse">
                  <a:avLst/>
                </a:prstGeom>
                <a:grpFill/>
                <a:ln>
                  <a:noFill/>
                </a:ln>
              </p:spPr>
              <p:txBody>
                <a:bodyPr lIns="0" tIns="0" rIns="0" bIns="0" rtlCol="0" anchor="ctr">
                  <a:noAutofit/>
                </a:bodyPr>
                <a:lstStyle/>
                <a:p>
                  <a:pPr algn="ctr"/>
                  <a:endParaRPr lang="en-US" sz="1400" dirty="0">
                    <a:latin typeface="Arial" pitchFamily="34" charset="0"/>
                    <a:cs typeface="Arial" pitchFamily="34" charset="0"/>
                  </a:endParaRPr>
                </a:p>
              </p:txBody>
            </p:sp>
            <p:sp>
              <p:nvSpPr>
                <p:cNvPr id="33" name="Flowchart: Delay 712">
                  <a:extLst>
                    <a:ext uri="{FF2B5EF4-FFF2-40B4-BE49-F238E27FC236}">
                      <a16:creationId xmlns:a16="http://schemas.microsoft.com/office/drawing/2014/main" id="{2BCFBAF7-A820-CF15-31C4-9423A2F0C624}"/>
                    </a:ext>
                  </a:extLst>
                </p:cNvPr>
                <p:cNvSpPr/>
                <p:nvPr/>
              </p:nvSpPr>
              <p:spPr>
                <a:xfrm rot="16200000">
                  <a:off x="3450640" y="1765886"/>
                  <a:ext cx="207253" cy="537543"/>
                </a:xfrm>
                <a:prstGeom prst="flowChartDelay">
                  <a:avLst/>
                </a:prstGeom>
                <a:grpFill/>
                <a:ln>
                  <a:noFill/>
                </a:ln>
              </p:spPr>
              <p:txBody>
                <a:bodyPr lIns="0" tIns="0" rIns="0" bIns="0" rtlCol="0" anchor="ctr">
                  <a:noAutofit/>
                </a:bodyPr>
                <a:lstStyle/>
                <a:p>
                  <a:pPr algn="ctr"/>
                  <a:endParaRPr lang="en-US" sz="1400" dirty="0">
                    <a:latin typeface="Arial" pitchFamily="34" charset="0"/>
                    <a:cs typeface="Arial" pitchFamily="34" charset="0"/>
                  </a:endParaRPr>
                </a:p>
              </p:txBody>
            </p:sp>
          </p:grpSp>
          <p:sp>
            <p:nvSpPr>
              <p:cNvPr id="30" name="Freeform 709">
                <a:extLst>
                  <a:ext uri="{FF2B5EF4-FFF2-40B4-BE49-F238E27FC236}">
                    <a16:creationId xmlns:a16="http://schemas.microsoft.com/office/drawing/2014/main" id="{612130CE-364F-95D4-9A27-03DF3B40F562}"/>
                  </a:ext>
                </a:extLst>
              </p:cNvPr>
              <p:cNvSpPr>
                <a:spLocks noChangeAspect="1"/>
              </p:cNvSpPr>
              <p:nvPr/>
            </p:nvSpPr>
            <p:spPr>
              <a:xfrm rot="2520000">
                <a:off x="5053804" y="3639229"/>
                <a:ext cx="289881" cy="289881"/>
              </a:xfrm>
              <a:custGeom>
                <a:avLst/>
                <a:gdLst>
                  <a:gd name="connsiteX0" fmla="*/ 124417 w 248834"/>
                  <a:gd name="connsiteY0" fmla="*/ 23833 h 248834"/>
                  <a:gd name="connsiteX1" fmla="*/ 23833 w 248834"/>
                  <a:gd name="connsiteY1" fmla="*/ 124417 h 248834"/>
                  <a:gd name="connsiteX2" fmla="*/ 124417 w 248834"/>
                  <a:gd name="connsiteY2" fmla="*/ 225001 h 248834"/>
                  <a:gd name="connsiteX3" fmla="*/ 225001 w 248834"/>
                  <a:gd name="connsiteY3" fmla="*/ 124417 h 248834"/>
                  <a:gd name="connsiteX4" fmla="*/ 124417 w 248834"/>
                  <a:gd name="connsiteY4" fmla="*/ 23833 h 248834"/>
                  <a:gd name="connsiteX5" fmla="*/ 124417 w 248834"/>
                  <a:gd name="connsiteY5" fmla="*/ 0 h 248834"/>
                  <a:gd name="connsiteX6" fmla="*/ 248834 w 248834"/>
                  <a:gd name="connsiteY6" fmla="*/ 124417 h 248834"/>
                  <a:gd name="connsiteX7" fmla="*/ 124417 w 248834"/>
                  <a:gd name="connsiteY7" fmla="*/ 248834 h 248834"/>
                  <a:gd name="connsiteX8" fmla="*/ 0 w 248834"/>
                  <a:gd name="connsiteY8" fmla="*/ 124417 h 248834"/>
                  <a:gd name="connsiteX9" fmla="*/ 124417 w 248834"/>
                  <a:gd name="connsiteY9" fmla="*/ 0 h 2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834" h="248834">
                    <a:moveTo>
                      <a:pt x="124417" y="23833"/>
                    </a:moveTo>
                    <a:cubicBezTo>
                      <a:pt x="68866" y="23833"/>
                      <a:pt x="23833" y="68866"/>
                      <a:pt x="23833" y="124417"/>
                    </a:cubicBezTo>
                    <a:cubicBezTo>
                      <a:pt x="23833" y="179968"/>
                      <a:pt x="68866" y="225001"/>
                      <a:pt x="124417" y="225001"/>
                    </a:cubicBezTo>
                    <a:cubicBezTo>
                      <a:pt x="179968" y="225001"/>
                      <a:pt x="225001" y="179968"/>
                      <a:pt x="225001" y="124417"/>
                    </a:cubicBezTo>
                    <a:cubicBezTo>
                      <a:pt x="225001" y="68866"/>
                      <a:pt x="179968" y="23833"/>
                      <a:pt x="124417" y="23833"/>
                    </a:cubicBezTo>
                    <a:close/>
                    <a:moveTo>
                      <a:pt x="124417" y="0"/>
                    </a:moveTo>
                    <a:cubicBezTo>
                      <a:pt x="193131" y="0"/>
                      <a:pt x="248834" y="55703"/>
                      <a:pt x="248834" y="124417"/>
                    </a:cubicBezTo>
                    <a:cubicBezTo>
                      <a:pt x="248834" y="193131"/>
                      <a:pt x="193131" y="248834"/>
                      <a:pt x="124417" y="248834"/>
                    </a:cubicBezTo>
                    <a:cubicBezTo>
                      <a:pt x="55703" y="248834"/>
                      <a:pt x="0" y="193131"/>
                      <a:pt x="0" y="124417"/>
                    </a:cubicBezTo>
                    <a:cubicBezTo>
                      <a:pt x="0" y="55703"/>
                      <a:pt x="55703" y="0"/>
                      <a:pt x="124417" y="0"/>
                    </a:cubicBezTo>
                    <a:close/>
                  </a:path>
                </a:pathLst>
              </a:custGeom>
              <a:solidFill>
                <a:srgbClr val="9179B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600" dirty="0">
                  <a:solidFill>
                    <a:schemeClr val="tx1"/>
                  </a:solidFill>
                  <a:latin typeface="+mj-lt"/>
                </a:endParaRPr>
              </a:p>
            </p:txBody>
          </p:sp>
          <p:sp>
            <p:nvSpPr>
              <p:cNvPr id="31" name="Rectangle 710">
                <a:extLst>
                  <a:ext uri="{FF2B5EF4-FFF2-40B4-BE49-F238E27FC236}">
                    <a16:creationId xmlns:a16="http://schemas.microsoft.com/office/drawing/2014/main" id="{04462000-A846-2BD4-BFF3-071B27355F32}"/>
                  </a:ext>
                </a:extLst>
              </p:cNvPr>
              <p:cNvSpPr/>
              <p:nvPr/>
            </p:nvSpPr>
            <p:spPr>
              <a:xfrm rot="2520000">
                <a:off x="5050409" y="3846394"/>
                <a:ext cx="57827" cy="165217"/>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600" dirty="0">
                  <a:solidFill>
                    <a:schemeClr val="tx1"/>
                  </a:solidFill>
                  <a:latin typeface="+mj-lt"/>
                </a:endParaRPr>
              </a:p>
            </p:txBody>
          </p:sp>
        </p:grpSp>
      </p:grpSp>
      <p:sp>
        <p:nvSpPr>
          <p:cNvPr id="58" name="矩形: 圆角 57">
            <a:extLst>
              <a:ext uri="{FF2B5EF4-FFF2-40B4-BE49-F238E27FC236}">
                <a16:creationId xmlns:a16="http://schemas.microsoft.com/office/drawing/2014/main" id="{CBEEF549-DC57-B8CF-D27C-284BAA89ADCD}"/>
              </a:ext>
            </a:extLst>
          </p:cNvPr>
          <p:cNvSpPr/>
          <p:nvPr/>
        </p:nvSpPr>
        <p:spPr>
          <a:xfrm>
            <a:off x="324000" y="5307827"/>
            <a:ext cx="11544000" cy="909458"/>
          </a:xfrm>
          <a:prstGeom prst="roundRect">
            <a:avLst/>
          </a:prstGeom>
          <a:solidFill>
            <a:srgbClr val="E1D5F4"/>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1800"/>
              </a:lnSpc>
              <a:spcAft>
                <a:spcPts val="300"/>
              </a:spcAft>
              <a:buFont typeface="Wingdings" panose="05000000000000000000" pitchFamily="2" charset="2"/>
              <a:buChar char="Ø"/>
            </a:pPr>
            <a:r>
              <a:rPr lang="zh-CN" altLang="en-US" sz="1600" dirty="0">
                <a:solidFill>
                  <a:schemeClr val="tx1"/>
                </a:solidFill>
                <a:latin typeface="+mj-ea"/>
                <a:ea typeface="+mj-ea"/>
              </a:rPr>
              <a:t>由于目前治疗手段的局限，患者的疾病进程往往体现为</a:t>
            </a:r>
            <a:r>
              <a:rPr lang="zh-CN" altLang="en-US" sz="1600" b="1" dirty="0">
                <a:solidFill>
                  <a:schemeClr val="tx1"/>
                </a:solidFill>
                <a:latin typeface="+mj-ea"/>
                <a:ea typeface="+mj-ea"/>
              </a:rPr>
              <a:t>周期性</a:t>
            </a:r>
            <a:r>
              <a:rPr lang="zh-CN" altLang="en-US" sz="1600" dirty="0">
                <a:solidFill>
                  <a:schemeClr val="tx1"/>
                </a:solidFill>
                <a:latin typeface="+mj-ea"/>
                <a:ea typeface="+mj-ea"/>
              </a:rPr>
              <a:t>的</a:t>
            </a:r>
            <a:r>
              <a:rPr lang="zh-CN" altLang="en-US" sz="1600" b="1" dirty="0">
                <a:solidFill>
                  <a:schemeClr val="tx1"/>
                </a:solidFill>
                <a:latin typeface="+mj-ea"/>
                <a:ea typeface="+mj-ea"/>
              </a:rPr>
              <a:t>复发</a:t>
            </a:r>
            <a:r>
              <a:rPr lang="zh-CN" altLang="en-US" sz="1600" dirty="0">
                <a:solidFill>
                  <a:schemeClr val="tx1"/>
                </a:solidFill>
                <a:latin typeface="+mj-ea"/>
                <a:ea typeface="+mj-ea"/>
              </a:rPr>
              <a:t>、平稳、</a:t>
            </a:r>
            <a:r>
              <a:rPr lang="zh-CN" altLang="en-US" sz="1600" b="1" dirty="0">
                <a:solidFill>
                  <a:schemeClr val="tx1"/>
                </a:solidFill>
                <a:latin typeface="+mj-ea"/>
                <a:ea typeface="+mj-ea"/>
              </a:rPr>
              <a:t>再复发</a:t>
            </a:r>
            <a:endParaRPr lang="en-US" altLang="zh-CN" sz="1600" b="1" dirty="0">
              <a:solidFill>
                <a:schemeClr val="tx1"/>
              </a:solidFill>
              <a:latin typeface="+mj-ea"/>
              <a:ea typeface="+mj-ea"/>
            </a:endParaRPr>
          </a:p>
          <a:p>
            <a:pPr marL="285750" indent="-285750">
              <a:lnSpc>
                <a:spcPts val="1800"/>
              </a:lnSpc>
              <a:spcAft>
                <a:spcPts val="300"/>
              </a:spcAft>
              <a:buFont typeface="Wingdings" panose="05000000000000000000" pitchFamily="2" charset="2"/>
              <a:buChar char="Ø"/>
            </a:pPr>
            <a:r>
              <a:rPr lang="zh-CN" altLang="en-US" sz="1600" dirty="0">
                <a:solidFill>
                  <a:schemeClr val="tx1"/>
                </a:solidFill>
                <a:latin typeface="+mj-ea"/>
                <a:ea typeface="+mj-ea"/>
              </a:rPr>
              <a:t>炎症反复发作，导致患者视力下降甚至</a:t>
            </a:r>
            <a:r>
              <a:rPr lang="zh-CN" altLang="en-US" sz="1600" b="1" dirty="0">
                <a:solidFill>
                  <a:schemeClr val="tx1"/>
                </a:solidFill>
                <a:latin typeface="+mj-ea"/>
                <a:ea typeface="+mj-ea"/>
              </a:rPr>
              <a:t>失明</a:t>
            </a:r>
            <a:r>
              <a:rPr lang="zh-CN" altLang="en-US" sz="1600" dirty="0">
                <a:solidFill>
                  <a:schemeClr val="tx1"/>
                </a:solidFill>
                <a:latin typeface="+mj-ea"/>
                <a:ea typeface="+mj-ea"/>
              </a:rPr>
              <a:t>，对患者、家庭和社会带来沉重负担</a:t>
            </a:r>
            <a:endParaRPr lang="en-US" altLang="zh-CN" sz="1600" dirty="0">
              <a:solidFill>
                <a:schemeClr val="tx1"/>
              </a:solidFill>
              <a:latin typeface="+mj-ea"/>
              <a:ea typeface="+mj-ea"/>
            </a:endParaRPr>
          </a:p>
          <a:p>
            <a:pPr marL="285750" indent="-285750">
              <a:lnSpc>
                <a:spcPts val="1800"/>
              </a:lnSpc>
              <a:spcAft>
                <a:spcPts val="300"/>
              </a:spcAft>
              <a:buFont typeface="Wingdings" panose="05000000000000000000" pitchFamily="2" charset="2"/>
              <a:buChar char="Ø"/>
            </a:pPr>
            <a:r>
              <a:rPr lang="zh-CN" altLang="en-US" sz="1600" dirty="0">
                <a:solidFill>
                  <a:schemeClr val="tx1"/>
                </a:solidFill>
                <a:latin typeface="+mj-ea"/>
                <a:ea typeface="+mj-ea"/>
              </a:rPr>
              <a:t>临床治疗及患者</a:t>
            </a:r>
            <a:r>
              <a:rPr lang="zh-CN" altLang="en-US" sz="1600" b="1" dirty="0">
                <a:solidFill>
                  <a:schemeClr val="tx1"/>
                </a:solidFill>
                <a:latin typeface="+mj-ea"/>
                <a:ea typeface="+mj-ea"/>
              </a:rPr>
              <a:t>亟需有效、安全、可长期使用且便捷的治疗手段</a:t>
            </a:r>
          </a:p>
        </p:txBody>
      </p:sp>
      <p:sp>
        <p:nvSpPr>
          <p:cNvPr id="18" name="矩形 17">
            <a:extLst>
              <a:ext uri="{FF2B5EF4-FFF2-40B4-BE49-F238E27FC236}">
                <a16:creationId xmlns:a16="http://schemas.microsoft.com/office/drawing/2014/main" id="{17110FBC-3B6D-7427-7159-FB3502BAFB30}"/>
              </a:ext>
            </a:extLst>
          </p:cNvPr>
          <p:cNvSpPr/>
          <p:nvPr/>
        </p:nvSpPr>
        <p:spPr>
          <a:xfrm>
            <a:off x="9631015" y="1786287"/>
            <a:ext cx="2404482"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44000" indent="-144000">
              <a:lnSpc>
                <a:spcPts val="1800"/>
              </a:lnSpc>
              <a:spcAft>
                <a:spcPts val="300"/>
              </a:spcAft>
              <a:buFont typeface="Arial" panose="020B0604020202020204" pitchFamily="34" charset="0"/>
              <a:buChar char="•"/>
            </a:pPr>
            <a:r>
              <a:rPr lang="zh-CN" altLang="en-US" sz="1400" dirty="0">
                <a:solidFill>
                  <a:schemeClr val="tx1"/>
                </a:solidFill>
                <a:latin typeface="+mj-ea"/>
                <a:ea typeface="+mj-ea"/>
              </a:rPr>
              <a:t>葡萄膜炎发病率约为</a:t>
            </a:r>
            <a:r>
              <a:rPr lang="en-US" altLang="zh-CN" sz="1400" b="1" dirty="0">
                <a:solidFill>
                  <a:schemeClr val="tx1"/>
                </a:solidFill>
                <a:latin typeface="+mj-ea"/>
                <a:ea typeface="+mj-ea"/>
              </a:rPr>
              <a:t>60/10</a:t>
            </a:r>
            <a:r>
              <a:rPr lang="zh-CN" altLang="en-US" sz="1400" b="1" dirty="0">
                <a:solidFill>
                  <a:schemeClr val="tx1"/>
                </a:solidFill>
                <a:latin typeface="+mj-ea"/>
                <a:ea typeface="+mj-ea"/>
              </a:rPr>
              <a:t>万，</a:t>
            </a:r>
            <a:r>
              <a:rPr lang="zh-CN" altLang="en-US" sz="1400" dirty="0">
                <a:solidFill>
                  <a:schemeClr val="tx1"/>
                </a:solidFill>
                <a:latin typeface="+mj-ea"/>
                <a:ea typeface="+mj-ea"/>
              </a:rPr>
              <a:t>其中</a:t>
            </a:r>
            <a:r>
              <a:rPr lang="zh-CN" altLang="en-US" sz="1400" b="1" dirty="0">
                <a:solidFill>
                  <a:schemeClr val="tx1"/>
                </a:solidFill>
                <a:latin typeface="+mj-ea"/>
                <a:ea typeface="+mj-ea"/>
              </a:rPr>
              <a:t>眼后段慢性非感染为</a:t>
            </a:r>
            <a:r>
              <a:rPr lang="en-US" altLang="zh-CN" sz="1400" b="1" dirty="0">
                <a:solidFill>
                  <a:schemeClr val="tx1"/>
                </a:solidFill>
                <a:latin typeface="+mj-ea"/>
                <a:ea typeface="+mj-ea"/>
              </a:rPr>
              <a:t>7.2/10</a:t>
            </a:r>
            <a:r>
              <a:rPr lang="zh-CN" altLang="en-US" sz="1400" b="1" dirty="0">
                <a:solidFill>
                  <a:schemeClr val="tx1"/>
                </a:solidFill>
                <a:latin typeface="+mj-ea"/>
                <a:ea typeface="+mj-ea"/>
              </a:rPr>
              <a:t>万</a:t>
            </a:r>
            <a:r>
              <a:rPr lang="en-US" altLang="zh-CN" sz="1400" baseline="30000" dirty="0">
                <a:solidFill>
                  <a:schemeClr val="tx1"/>
                </a:solidFill>
                <a:latin typeface="+mj-ea"/>
                <a:ea typeface="+mj-ea"/>
              </a:rPr>
              <a:t>3</a:t>
            </a:r>
          </a:p>
          <a:p>
            <a:pPr marL="144000" indent="-144000">
              <a:lnSpc>
                <a:spcPts val="1800"/>
              </a:lnSpc>
              <a:spcAft>
                <a:spcPts val="300"/>
              </a:spcAft>
              <a:buFont typeface="Arial" panose="020B0604020202020204" pitchFamily="34" charset="0"/>
              <a:buChar char="•"/>
            </a:pPr>
            <a:r>
              <a:rPr lang="zh-CN" altLang="en-US" sz="1400" dirty="0">
                <a:solidFill>
                  <a:schemeClr val="tx1"/>
                </a:solidFill>
                <a:latin typeface="+mj-ea"/>
                <a:ea typeface="+mj-ea"/>
              </a:rPr>
              <a:t>美国、欧盟认定为</a:t>
            </a:r>
            <a:r>
              <a:rPr lang="zh-CN" altLang="en-US" sz="1400" b="1" dirty="0">
                <a:solidFill>
                  <a:schemeClr val="tx1"/>
                </a:solidFill>
                <a:latin typeface="+mj-ea"/>
                <a:ea typeface="+mj-ea"/>
              </a:rPr>
              <a:t>罕见病</a:t>
            </a:r>
            <a:r>
              <a:rPr lang="en-US" altLang="zh-CN" sz="1400" baseline="30000" dirty="0">
                <a:solidFill>
                  <a:schemeClr val="tx1"/>
                </a:solidFill>
                <a:latin typeface="+mj-ea"/>
                <a:ea typeface="+mj-ea"/>
              </a:rPr>
              <a:t>4</a:t>
            </a:r>
          </a:p>
        </p:txBody>
      </p:sp>
      <p:sp>
        <p:nvSpPr>
          <p:cNvPr id="21" name="矩形 20">
            <a:extLst>
              <a:ext uri="{FF2B5EF4-FFF2-40B4-BE49-F238E27FC236}">
                <a16:creationId xmlns:a16="http://schemas.microsoft.com/office/drawing/2014/main" id="{43E05894-F669-7662-A6D7-47D2FF67BE95}"/>
              </a:ext>
            </a:extLst>
          </p:cNvPr>
          <p:cNvSpPr/>
          <p:nvPr/>
        </p:nvSpPr>
        <p:spPr>
          <a:xfrm>
            <a:off x="-34503" y="0"/>
            <a:ext cx="324000" cy="900000"/>
          </a:xfrm>
          <a:prstGeom prst="rect">
            <a:avLst/>
          </a:prstGeom>
          <a:solidFill>
            <a:srgbClr val="E1D5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rgbClr val="6C38A3"/>
                </a:solidFill>
              </a:rPr>
              <a:t>基本信息</a:t>
            </a:r>
          </a:p>
        </p:txBody>
      </p:sp>
      <p:grpSp>
        <p:nvGrpSpPr>
          <p:cNvPr id="201" name="组合 200">
            <a:extLst>
              <a:ext uri="{FF2B5EF4-FFF2-40B4-BE49-F238E27FC236}">
                <a16:creationId xmlns:a16="http://schemas.microsoft.com/office/drawing/2014/main" id="{0FEDF824-A843-D374-6C9B-A1088ED173F1}"/>
              </a:ext>
            </a:extLst>
          </p:cNvPr>
          <p:cNvGrpSpPr/>
          <p:nvPr/>
        </p:nvGrpSpPr>
        <p:grpSpPr>
          <a:xfrm>
            <a:off x="5010149" y="1349318"/>
            <a:ext cx="468000" cy="468000"/>
            <a:chOff x="8472866" y="1394971"/>
            <a:chExt cx="756000" cy="756000"/>
          </a:xfrm>
        </p:grpSpPr>
        <p:grpSp>
          <p:nvGrpSpPr>
            <p:cNvPr id="194" name="组合 193">
              <a:extLst>
                <a:ext uri="{FF2B5EF4-FFF2-40B4-BE49-F238E27FC236}">
                  <a16:creationId xmlns:a16="http://schemas.microsoft.com/office/drawing/2014/main" id="{9A7463F5-1315-E49E-5303-44224C71524C}"/>
                </a:ext>
              </a:extLst>
            </p:cNvPr>
            <p:cNvGrpSpPr/>
            <p:nvPr/>
          </p:nvGrpSpPr>
          <p:grpSpPr>
            <a:xfrm>
              <a:off x="8472866" y="1394971"/>
              <a:ext cx="756000" cy="756000"/>
              <a:chOff x="-815798" y="5518128"/>
              <a:chExt cx="914400" cy="914400"/>
            </a:xfrm>
          </p:grpSpPr>
          <p:grpSp>
            <p:nvGrpSpPr>
              <p:cNvPr id="195" name="组合 194">
                <a:extLst>
                  <a:ext uri="{FF2B5EF4-FFF2-40B4-BE49-F238E27FC236}">
                    <a16:creationId xmlns:a16="http://schemas.microsoft.com/office/drawing/2014/main" id="{082D542A-8370-E31D-25EA-F63807EDD5BA}"/>
                  </a:ext>
                </a:extLst>
              </p:cNvPr>
              <p:cNvGrpSpPr/>
              <p:nvPr/>
            </p:nvGrpSpPr>
            <p:grpSpPr>
              <a:xfrm>
                <a:off x="-815798" y="5518128"/>
                <a:ext cx="914400" cy="914400"/>
                <a:chOff x="2734881" y="1192598"/>
                <a:chExt cx="732580" cy="732580"/>
              </a:xfrm>
            </p:grpSpPr>
            <p:sp>
              <p:nvSpPr>
                <p:cNvPr id="197" name="椭圆 196">
                  <a:extLst>
                    <a:ext uri="{FF2B5EF4-FFF2-40B4-BE49-F238E27FC236}">
                      <a16:creationId xmlns:a16="http://schemas.microsoft.com/office/drawing/2014/main" id="{4938918B-E01E-37A1-9FCF-C6641E4D089F}"/>
                    </a:ext>
                  </a:extLst>
                </p:cNvPr>
                <p:cNvSpPr/>
                <p:nvPr/>
              </p:nvSpPr>
              <p:spPr>
                <a:xfrm>
                  <a:off x="2734881" y="1192598"/>
                  <a:ext cx="732580" cy="732580"/>
                </a:xfrm>
                <a:prstGeom prst="ellipse">
                  <a:avLst/>
                </a:prstGeom>
                <a:solidFill>
                  <a:sysClr val="window" lastClr="FFFFFF">
                    <a:lumMod val="9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2F2F2">
                        <a:lumMod val="10000"/>
                      </a:srgbClr>
                    </a:solidFill>
                    <a:effectLst/>
                    <a:uLnTx/>
                    <a:uFillTx/>
                    <a:latin typeface="幼圆" pitchFamily="49" charset="-122"/>
                    <a:ea typeface="幼圆" pitchFamily="49" charset="-122"/>
                    <a:cs typeface="+mn-cs"/>
                  </a:endParaRPr>
                </a:p>
              </p:txBody>
            </p:sp>
            <p:sp>
              <p:nvSpPr>
                <p:cNvPr id="198" name="椭圆 197">
                  <a:extLst>
                    <a:ext uri="{FF2B5EF4-FFF2-40B4-BE49-F238E27FC236}">
                      <a16:creationId xmlns:a16="http://schemas.microsoft.com/office/drawing/2014/main" id="{CDF31654-D3D1-E6EA-DE09-A734DB886C4F}"/>
                    </a:ext>
                  </a:extLst>
                </p:cNvPr>
                <p:cNvSpPr/>
                <p:nvPr/>
              </p:nvSpPr>
              <p:spPr>
                <a:xfrm>
                  <a:off x="2792045" y="1249762"/>
                  <a:ext cx="618249" cy="618249"/>
                </a:xfrm>
                <a:prstGeom prst="ellipse">
                  <a:avLst/>
                </a:prstGeom>
                <a:solidFill>
                  <a:srgbClr val="9178B1"/>
                </a:solidFill>
                <a:ln w="25400" cap="flat" cmpd="sng" algn="ctr">
                  <a:noFill/>
                  <a:prstDash val="solid"/>
                </a:ln>
                <a:effectLst>
                  <a:innerShdw dist="63500" dir="13500000">
                    <a:srgbClr val="9178B1">
                      <a:lumMod val="50000"/>
                      <a:alpha val="50000"/>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2F2F2">
                        <a:lumMod val="10000"/>
                      </a:srgbClr>
                    </a:solidFill>
                    <a:effectLst/>
                    <a:uLnTx/>
                    <a:uFillTx/>
                    <a:latin typeface="幼圆" pitchFamily="49" charset="-122"/>
                    <a:ea typeface="幼圆" pitchFamily="49" charset="-122"/>
                    <a:cs typeface="+mn-cs"/>
                  </a:endParaRPr>
                </a:p>
              </p:txBody>
            </p:sp>
          </p:grpSp>
          <p:sp>
            <p:nvSpPr>
              <p:cNvPr id="196" name="Freeform 709">
                <a:extLst>
                  <a:ext uri="{FF2B5EF4-FFF2-40B4-BE49-F238E27FC236}">
                    <a16:creationId xmlns:a16="http://schemas.microsoft.com/office/drawing/2014/main" id="{6F40DCE8-E65E-2E2A-7695-7AB7846718AD}"/>
                  </a:ext>
                </a:extLst>
              </p:cNvPr>
              <p:cNvSpPr>
                <a:spLocks noChangeAspect="1"/>
              </p:cNvSpPr>
              <p:nvPr/>
            </p:nvSpPr>
            <p:spPr>
              <a:xfrm rot="2520000">
                <a:off x="-509007" y="5737113"/>
                <a:ext cx="338800" cy="364315"/>
              </a:xfrm>
              <a:custGeom>
                <a:avLst/>
                <a:gdLst>
                  <a:gd name="connsiteX0" fmla="*/ 124417 w 248834"/>
                  <a:gd name="connsiteY0" fmla="*/ 23833 h 248834"/>
                  <a:gd name="connsiteX1" fmla="*/ 23833 w 248834"/>
                  <a:gd name="connsiteY1" fmla="*/ 124417 h 248834"/>
                  <a:gd name="connsiteX2" fmla="*/ 124417 w 248834"/>
                  <a:gd name="connsiteY2" fmla="*/ 225001 h 248834"/>
                  <a:gd name="connsiteX3" fmla="*/ 225001 w 248834"/>
                  <a:gd name="connsiteY3" fmla="*/ 124417 h 248834"/>
                  <a:gd name="connsiteX4" fmla="*/ 124417 w 248834"/>
                  <a:gd name="connsiteY4" fmla="*/ 23833 h 248834"/>
                  <a:gd name="connsiteX5" fmla="*/ 124417 w 248834"/>
                  <a:gd name="connsiteY5" fmla="*/ 0 h 248834"/>
                  <a:gd name="connsiteX6" fmla="*/ 248834 w 248834"/>
                  <a:gd name="connsiteY6" fmla="*/ 124417 h 248834"/>
                  <a:gd name="connsiteX7" fmla="*/ 124417 w 248834"/>
                  <a:gd name="connsiteY7" fmla="*/ 248834 h 248834"/>
                  <a:gd name="connsiteX8" fmla="*/ 0 w 248834"/>
                  <a:gd name="connsiteY8" fmla="*/ 124417 h 248834"/>
                  <a:gd name="connsiteX9" fmla="*/ 124417 w 248834"/>
                  <a:gd name="connsiteY9" fmla="*/ 0 h 2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834" h="248834">
                    <a:moveTo>
                      <a:pt x="124417" y="23833"/>
                    </a:moveTo>
                    <a:cubicBezTo>
                      <a:pt x="68866" y="23833"/>
                      <a:pt x="23833" y="68866"/>
                      <a:pt x="23833" y="124417"/>
                    </a:cubicBezTo>
                    <a:cubicBezTo>
                      <a:pt x="23833" y="179968"/>
                      <a:pt x="68866" y="225001"/>
                      <a:pt x="124417" y="225001"/>
                    </a:cubicBezTo>
                    <a:cubicBezTo>
                      <a:pt x="179968" y="225001"/>
                      <a:pt x="225001" y="179968"/>
                      <a:pt x="225001" y="124417"/>
                    </a:cubicBezTo>
                    <a:cubicBezTo>
                      <a:pt x="225001" y="68866"/>
                      <a:pt x="179968" y="23833"/>
                      <a:pt x="124417" y="23833"/>
                    </a:cubicBezTo>
                    <a:close/>
                    <a:moveTo>
                      <a:pt x="124417" y="0"/>
                    </a:moveTo>
                    <a:cubicBezTo>
                      <a:pt x="193131" y="0"/>
                      <a:pt x="248834" y="55703"/>
                      <a:pt x="248834" y="124417"/>
                    </a:cubicBezTo>
                    <a:cubicBezTo>
                      <a:pt x="248834" y="193131"/>
                      <a:pt x="193131" y="248834"/>
                      <a:pt x="124417" y="248834"/>
                    </a:cubicBezTo>
                    <a:cubicBezTo>
                      <a:pt x="55703" y="248834"/>
                      <a:pt x="0" y="193131"/>
                      <a:pt x="0" y="124417"/>
                    </a:cubicBezTo>
                    <a:cubicBezTo>
                      <a:pt x="0" y="55703"/>
                      <a:pt x="55703" y="0"/>
                      <a:pt x="124417" y="0"/>
                    </a:cubicBezTo>
                    <a:close/>
                  </a:path>
                </a:pathLst>
              </a:custGeom>
              <a:solidFill>
                <a:srgbClr val="9179B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600" dirty="0">
                  <a:solidFill>
                    <a:schemeClr val="tx1"/>
                  </a:solidFill>
                  <a:latin typeface="+mj-lt"/>
                </a:endParaRPr>
              </a:p>
            </p:txBody>
          </p:sp>
        </p:grpSp>
        <p:pic>
          <p:nvPicPr>
            <p:cNvPr id="118" name="图形 117" descr="听诊器 纯色填充">
              <a:extLst>
                <a:ext uri="{FF2B5EF4-FFF2-40B4-BE49-F238E27FC236}">
                  <a16:creationId xmlns:a16="http://schemas.microsoft.com/office/drawing/2014/main" id="{8A6D8590-41B8-FB4B-2DB0-D3BA63DD646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48304" y="1564821"/>
              <a:ext cx="423117" cy="423117"/>
            </a:xfrm>
            <a:prstGeom prst="rect">
              <a:avLst/>
            </a:prstGeom>
          </p:spPr>
        </p:pic>
      </p:grpSp>
      <p:sp>
        <p:nvSpPr>
          <p:cNvPr id="188" name="矩形 187">
            <a:extLst>
              <a:ext uri="{FF2B5EF4-FFF2-40B4-BE49-F238E27FC236}">
                <a16:creationId xmlns:a16="http://schemas.microsoft.com/office/drawing/2014/main" id="{906CB8B3-F823-4169-0DDF-991A8F084A73}"/>
              </a:ext>
            </a:extLst>
          </p:cNvPr>
          <p:cNvSpPr/>
          <p:nvPr/>
        </p:nvSpPr>
        <p:spPr>
          <a:xfrm>
            <a:off x="7306964" y="1786287"/>
            <a:ext cx="21240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44000" indent="-144000">
              <a:lnSpc>
                <a:spcPts val="1800"/>
              </a:lnSpc>
              <a:spcAft>
                <a:spcPts val="300"/>
              </a:spcAft>
              <a:buFont typeface="Arial" panose="020B0604020202020204" pitchFamily="34" charset="0"/>
              <a:buChar char="•"/>
            </a:pPr>
            <a:r>
              <a:rPr lang="zh-CN" altLang="en-US" sz="1400" b="1" dirty="0">
                <a:solidFill>
                  <a:schemeClr val="tx1"/>
                </a:solidFill>
                <a:latin typeface="+mj-ea"/>
                <a:ea typeface="+mj-ea"/>
              </a:rPr>
              <a:t>病情反复、难以治愈</a:t>
            </a:r>
            <a:endParaRPr lang="en-US" altLang="zh-CN" sz="1400" b="1" dirty="0">
              <a:solidFill>
                <a:schemeClr val="tx1"/>
              </a:solidFill>
              <a:latin typeface="+mj-ea"/>
              <a:ea typeface="+mj-ea"/>
            </a:endParaRPr>
          </a:p>
          <a:p>
            <a:pPr marL="144000" indent="-144000">
              <a:lnSpc>
                <a:spcPts val="1800"/>
              </a:lnSpc>
              <a:spcAft>
                <a:spcPts val="300"/>
              </a:spcAft>
              <a:buFont typeface="Arial" panose="020B0604020202020204" pitchFamily="34" charset="0"/>
              <a:buChar char="•"/>
            </a:pPr>
            <a:r>
              <a:rPr lang="zh-CN" altLang="en-US" sz="1400" dirty="0">
                <a:solidFill>
                  <a:schemeClr val="tx1"/>
                </a:solidFill>
                <a:latin typeface="+mj-ea"/>
                <a:ea typeface="+mj-ea"/>
              </a:rPr>
              <a:t>可选药物少、效果差、副作用严重</a:t>
            </a:r>
            <a:endParaRPr lang="en-US" altLang="zh-CN" sz="1400" dirty="0">
              <a:solidFill>
                <a:schemeClr val="tx1"/>
              </a:solidFill>
              <a:latin typeface="+mj-ea"/>
              <a:ea typeface="+mj-ea"/>
            </a:endParaRPr>
          </a:p>
          <a:p>
            <a:pPr marL="144000" indent="-144000">
              <a:lnSpc>
                <a:spcPts val="1800"/>
              </a:lnSpc>
              <a:spcAft>
                <a:spcPts val="300"/>
              </a:spcAft>
              <a:buFont typeface="Arial" panose="020B0604020202020204" pitchFamily="34" charset="0"/>
              <a:buChar char="•"/>
            </a:pPr>
            <a:r>
              <a:rPr lang="zh-CN" altLang="en-US" sz="1400" b="1" dirty="0">
                <a:solidFill>
                  <a:schemeClr val="tx1"/>
                </a:solidFill>
                <a:latin typeface="+mj-ea"/>
                <a:ea typeface="+mj-ea"/>
              </a:rPr>
              <a:t>临床尚无标准治疗</a:t>
            </a:r>
            <a:endParaRPr lang="en-US" sz="1400" b="1" dirty="0">
              <a:solidFill>
                <a:schemeClr val="tx1"/>
              </a:solidFill>
              <a:latin typeface="+mj-ea"/>
              <a:ea typeface="+mj-ea"/>
            </a:endParaRPr>
          </a:p>
        </p:txBody>
      </p:sp>
      <p:sp>
        <p:nvSpPr>
          <p:cNvPr id="202" name="矩形 201">
            <a:extLst>
              <a:ext uri="{FF2B5EF4-FFF2-40B4-BE49-F238E27FC236}">
                <a16:creationId xmlns:a16="http://schemas.microsoft.com/office/drawing/2014/main" id="{9E43712B-22C5-8FD1-64BD-36C6CE62C110}"/>
              </a:ext>
            </a:extLst>
          </p:cNvPr>
          <p:cNvSpPr/>
          <p:nvPr/>
        </p:nvSpPr>
        <p:spPr>
          <a:xfrm>
            <a:off x="2667958" y="1786287"/>
            <a:ext cx="21240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44000" indent="-144000">
              <a:lnSpc>
                <a:spcPts val="1800"/>
              </a:lnSpc>
              <a:spcAft>
                <a:spcPts val="300"/>
              </a:spcAft>
              <a:buFont typeface="Arial" panose="020B0604020202020204" pitchFamily="34" charset="0"/>
              <a:buChar char="•"/>
            </a:pPr>
            <a:r>
              <a:rPr lang="zh-CN" altLang="en-US" sz="1400" b="1" dirty="0">
                <a:solidFill>
                  <a:schemeClr val="tx1"/>
                </a:solidFill>
                <a:latin typeface="+mj-ea"/>
                <a:ea typeface="+mj-ea"/>
              </a:rPr>
              <a:t>第二大致盲</a:t>
            </a:r>
            <a:r>
              <a:rPr lang="zh-CN" altLang="en-US" sz="1400" dirty="0">
                <a:solidFill>
                  <a:schemeClr val="tx1"/>
                </a:solidFill>
                <a:latin typeface="+mj-ea"/>
                <a:ea typeface="+mj-ea"/>
              </a:rPr>
              <a:t>眼科疾病</a:t>
            </a:r>
            <a:endParaRPr lang="en-US" altLang="zh-CN" sz="1400" dirty="0">
              <a:solidFill>
                <a:schemeClr val="tx1"/>
              </a:solidFill>
              <a:latin typeface="+mj-ea"/>
              <a:ea typeface="+mj-ea"/>
            </a:endParaRPr>
          </a:p>
          <a:p>
            <a:pPr marL="144000" indent="-144000">
              <a:lnSpc>
                <a:spcPts val="1800"/>
              </a:lnSpc>
              <a:spcAft>
                <a:spcPts val="300"/>
              </a:spcAft>
              <a:buFont typeface="Arial" panose="020B0604020202020204" pitchFamily="34" charset="0"/>
              <a:buChar char="•"/>
            </a:pPr>
            <a:r>
              <a:rPr lang="en-US" altLang="zh-CN" sz="1400" b="1" dirty="0">
                <a:solidFill>
                  <a:schemeClr val="tx1"/>
                </a:solidFill>
                <a:latin typeface="+mj-ea"/>
                <a:ea typeface="+mj-ea"/>
              </a:rPr>
              <a:t>35%</a:t>
            </a:r>
            <a:r>
              <a:rPr lang="zh-CN" altLang="en-US" sz="1400" dirty="0">
                <a:solidFill>
                  <a:schemeClr val="tx1"/>
                </a:solidFill>
                <a:latin typeface="+mj-ea"/>
                <a:ea typeface="+mj-ea"/>
              </a:rPr>
              <a:t>的葡萄膜炎患者正在经历视力丧失到致盲的过程</a:t>
            </a:r>
            <a:r>
              <a:rPr lang="en-US" altLang="zh-CN" sz="1400" baseline="30000" dirty="0">
                <a:solidFill>
                  <a:schemeClr val="tx1"/>
                </a:solidFill>
                <a:latin typeface="+mj-ea"/>
                <a:ea typeface="+mj-ea"/>
              </a:rPr>
              <a:t>2</a:t>
            </a:r>
          </a:p>
        </p:txBody>
      </p:sp>
      <p:grpSp>
        <p:nvGrpSpPr>
          <p:cNvPr id="244" name="组合 243">
            <a:extLst>
              <a:ext uri="{FF2B5EF4-FFF2-40B4-BE49-F238E27FC236}">
                <a16:creationId xmlns:a16="http://schemas.microsoft.com/office/drawing/2014/main" id="{8F5493F1-C2F2-E5AF-E002-FEEBD7D75EF9}"/>
              </a:ext>
            </a:extLst>
          </p:cNvPr>
          <p:cNvGrpSpPr/>
          <p:nvPr/>
        </p:nvGrpSpPr>
        <p:grpSpPr>
          <a:xfrm>
            <a:off x="289497" y="1349318"/>
            <a:ext cx="468000" cy="468000"/>
            <a:chOff x="2734881" y="1192598"/>
            <a:chExt cx="732580" cy="732580"/>
          </a:xfrm>
        </p:grpSpPr>
        <p:sp>
          <p:nvSpPr>
            <p:cNvPr id="258" name="椭圆 257">
              <a:extLst>
                <a:ext uri="{FF2B5EF4-FFF2-40B4-BE49-F238E27FC236}">
                  <a16:creationId xmlns:a16="http://schemas.microsoft.com/office/drawing/2014/main" id="{067480AA-CC57-1A97-434D-C8C9A300D675}"/>
                </a:ext>
              </a:extLst>
            </p:cNvPr>
            <p:cNvSpPr/>
            <p:nvPr/>
          </p:nvSpPr>
          <p:spPr>
            <a:xfrm>
              <a:off x="2734881" y="1192598"/>
              <a:ext cx="732580" cy="732580"/>
            </a:xfrm>
            <a:prstGeom prst="ellipse">
              <a:avLst/>
            </a:prstGeom>
            <a:solidFill>
              <a:sysClr val="window" lastClr="FFFFFF">
                <a:lumMod val="9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2F2F2">
                    <a:lumMod val="10000"/>
                  </a:srgbClr>
                </a:solidFill>
                <a:effectLst/>
                <a:uLnTx/>
                <a:uFillTx/>
                <a:latin typeface="幼圆" pitchFamily="49" charset="-122"/>
                <a:ea typeface="幼圆" pitchFamily="49" charset="-122"/>
                <a:cs typeface="+mn-cs"/>
              </a:endParaRPr>
            </a:p>
          </p:txBody>
        </p:sp>
        <p:sp>
          <p:nvSpPr>
            <p:cNvPr id="259" name="椭圆 258">
              <a:extLst>
                <a:ext uri="{FF2B5EF4-FFF2-40B4-BE49-F238E27FC236}">
                  <a16:creationId xmlns:a16="http://schemas.microsoft.com/office/drawing/2014/main" id="{1283A685-21CE-A47C-B8C7-7B106141BAD6}"/>
                </a:ext>
              </a:extLst>
            </p:cNvPr>
            <p:cNvSpPr/>
            <p:nvPr/>
          </p:nvSpPr>
          <p:spPr>
            <a:xfrm>
              <a:off x="2792045" y="1249762"/>
              <a:ext cx="618249" cy="618249"/>
            </a:xfrm>
            <a:prstGeom prst="ellipse">
              <a:avLst/>
            </a:prstGeom>
            <a:solidFill>
              <a:srgbClr val="9178B1"/>
            </a:solidFill>
            <a:ln w="25400" cap="flat" cmpd="sng" algn="ctr">
              <a:noFill/>
              <a:prstDash val="solid"/>
            </a:ln>
            <a:effectLst>
              <a:innerShdw dist="63500" dir="13500000">
                <a:srgbClr val="9178B1">
                  <a:lumMod val="50000"/>
                  <a:alpha val="50000"/>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2F2F2">
                    <a:lumMod val="10000"/>
                  </a:srgbClr>
                </a:solidFill>
                <a:effectLst/>
                <a:uLnTx/>
                <a:uFillTx/>
                <a:latin typeface="幼圆" pitchFamily="49" charset="-122"/>
                <a:ea typeface="幼圆" pitchFamily="49" charset="-122"/>
                <a:cs typeface="+mn-cs"/>
              </a:endParaRPr>
            </a:p>
          </p:txBody>
        </p:sp>
      </p:grpSp>
      <p:sp>
        <p:nvSpPr>
          <p:cNvPr id="267" name="矩形 266">
            <a:extLst>
              <a:ext uri="{FF2B5EF4-FFF2-40B4-BE49-F238E27FC236}">
                <a16:creationId xmlns:a16="http://schemas.microsoft.com/office/drawing/2014/main" id="{26659C3B-F724-2DA6-1022-B9F6150DF24C}"/>
              </a:ext>
            </a:extLst>
          </p:cNvPr>
          <p:cNvSpPr/>
          <p:nvPr/>
        </p:nvSpPr>
        <p:spPr>
          <a:xfrm>
            <a:off x="328352" y="1786287"/>
            <a:ext cx="2043873"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44000" indent="-144000">
              <a:lnSpc>
                <a:spcPts val="1800"/>
              </a:lnSpc>
              <a:spcAft>
                <a:spcPts val="300"/>
              </a:spcAft>
              <a:buFont typeface="Arial" panose="020B0604020202020204" pitchFamily="34" charset="0"/>
              <a:buChar char="•"/>
            </a:pPr>
            <a:r>
              <a:rPr lang="zh-CN" altLang="en-US" sz="1400" dirty="0">
                <a:solidFill>
                  <a:schemeClr val="tx1"/>
                </a:solidFill>
                <a:latin typeface="+mj-ea"/>
                <a:ea typeface="+mj-ea"/>
              </a:rPr>
              <a:t>我国葡萄膜炎患者的平均年龄为</a:t>
            </a:r>
            <a:r>
              <a:rPr lang="en-US" altLang="zh-CN" sz="1400" b="1" dirty="0">
                <a:solidFill>
                  <a:schemeClr val="tx1"/>
                </a:solidFill>
                <a:latin typeface="+mj-ea"/>
                <a:ea typeface="+mj-ea"/>
              </a:rPr>
              <a:t>33.8</a:t>
            </a:r>
            <a:r>
              <a:rPr lang="zh-CN" altLang="en-US" sz="1400" b="1" dirty="0">
                <a:solidFill>
                  <a:schemeClr val="tx1"/>
                </a:solidFill>
                <a:latin typeface="+mj-ea"/>
                <a:ea typeface="+mj-ea"/>
              </a:rPr>
              <a:t>岁</a:t>
            </a:r>
            <a:r>
              <a:rPr lang="en-US" altLang="zh-CN" sz="1400" baseline="30000" dirty="0">
                <a:solidFill>
                  <a:schemeClr val="tx1"/>
                </a:solidFill>
                <a:latin typeface="+mj-ea"/>
                <a:ea typeface="+mj-ea"/>
              </a:rPr>
              <a:t>1</a:t>
            </a:r>
            <a:r>
              <a:rPr lang="zh-CN" altLang="en-US" sz="1400" dirty="0">
                <a:solidFill>
                  <a:schemeClr val="tx1"/>
                </a:solidFill>
                <a:latin typeface="+mj-ea"/>
                <a:ea typeface="+mj-ea"/>
              </a:rPr>
              <a:t>，是社会的中坚力量</a:t>
            </a:r>
            <a:endParaRPr lang="en-US" sz="1400" dirty="0">
              <a:solidFill>
                <a:schemeClr val="tx1"/>
              </a:solidFill>
              <a:latin typeface="+mj-ea"/>
              <a:ea typeface="+mj-ea"/>
            </a:endParaRPr>
          </a:p>
        </p:txBody>
      </p:sp>
      <p:sp>
        <p:nvSpPr>
          <p:cNvPr id="280" name="矩形 279">
            <a:extLst>
              <a:ext uri="{FF2B5EF4-FFF2-40B4-BE49-F238E27FC236}">
                <a16:creationId xmlns:a16="http://schemas.microsoft.com/office/drawing/2014/main" id="{41375633-26CC-BD39-590C-5E7CAB21C8F4}"/>
              </a:ext>
            </a:extLst>
          </p:cNvPr>
          <p:cNvSpPr/>
          <p:nvPr/>
        </p:nvSpPr>
        <p:spPr>
          <a:xfrm>
            <a:off x="3112899" y="1387613"/>
            <a:ext cx="1868450" cy="433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300"/>
              </a:spcAft>
            </a:pPr>
            <a:r>
              <a:rPr lang="zh-CN" altLang="en-US" b="1" dirty="0">
                <a:solidFill>
                  <a:srgbClr val="7030A0"/>
                </a:solidFill>
                <a:latin typeface="+mj-ea"/>
                <a:ea typeface="+mj-ea"/>
              </a:rPr>
              <a:t>易致盲</a:t>
            </a:r>
            <a:endParaRPr lang="en-US" altLang="zh-CN" b="1" dirty="0">
              <a:solidFill>
                <a:srgbClr val="7030A0"/>
              </a:solidFill>
              <a:latin typeface="+mj-ea"/>
              <a:ea typeface="+mj-ea"/>
            </a:endParaRPr>
          </a:p>
        </p:txBody>
      </p:sp>
      <p:grpSp>
        <p:nvGrpSpPr>
          <p:cNvPr id="287" name="组合 286">
            <a:extLst>
              <a:ext uri="{FF2B5EF4-FFF2-40B4-BE49-F238E27FC236}">
                <a16:creationId xmlns:a16="http://schemas.microsoft.com/office/drawing/2014/main" id="{1BC68E8A-2DAB-47A9-EBF0-9561A5CDDB91}"/>
              </a:ext>
            </a:extLst>
          </p:cNvPr>
          <p:cNvGrpSpPr/>
          <p:nvPr/>
        </p:nvGrpSpPr>
        <p:grpSpPr>
          <a:xfrm>
            <a:off x="2631441" y="1349318"/>
            <a:ext cx="468000" cy="468000"/>
            <a:chOff x="2365628" y="1434370"/>
            <a:chExt cx="468000" cy="468000"/>
          </a:xfrm>
        </p:grpSpPr>
        <p:grpSp>
          <p:nvGrpSpPr>
            <p:cNvPr id="282" name="组合 281">
              <a:extLst>
                <a:ext uri="{FF2B5EF4-FFF2-40B4-BE49-F238E27FC236}">
                  <a16:creationId xmlns:a16="http://schemas.microsoft.com/office/drawing/2014/main" id="{8A1098E0-EC19-3DC8-850B-B9B611A3980A}"/>
                </a:ext>
              </a:extLst>
            </p:cNvPr>
            <p:cNvGrpSpPr/>
            <p:nvPr/>
          </p:nvGrpSpPr>
          <p:grpSpPr>
            <a:xfrm>
              <a:off x="2365628" y="1434370"/>
              <a:ext cx="468000" cy="468000"/>
              <a:chOff x="2734881" y="1192598"/>
              <a:chExt cx="732580" cy="732580"/>
            </a:xfrm>
          </p:grpSpPr>
          <p:sp>
            <p:nvSpPr>
              <p:cNvPr id="284" name="椭圆 283">
                <a:extLst>
                  <a:ext uri="{FF2B5EF4-FFF2-40B4-BE49-F238E27FC236}">
                    <a16:creationId xmlns:a16="http://schemas.microsoft.com/office/drawing/2014/main" id="{09750863-8F67-F786-87AD-4F4D0885C88D}"/>
                  </a:ext>
                </a:extLst>
              </p:cNvPr>
              <p:cNvSpPr/>
              <p:nvPr/>
            </p:nvSpPr>
            <p:spPr>
              <a:xfrm>
                <a:off x="2734881" y="1192598"/>
                <a:ext cx="732580" cy="732580"/>
              </a:xfrm>
              <a:prstGeom prst="ellipse">
                <a:avLst/>
              </a:prstGeom>
              <a:solidFill>
                <a:sysClr val="window" lastClr="FFFFFF">
                  <a:lumMod val="9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2F2F2">
                      <a:lumMod val="10000"/>
                    </a:srgbClr>
                  </a:solidFill>
                  <a:effectLst/>
                  <a:uLnTx/>
                  <a:uFillTx/>
                  <a:latin typeface="幼圆" pitchFamily="49" charset="-122"/>
                  <a:ea typeface="幼圆" pitchFamily="49" charset="-122"/>
                  <a:cs typeface="+mn-cs"/>
                </a:endParaRPr>
              </a:p>
            </p:txBody>
          </p:sp>
          <p:sp>
            <p:nvSpPr>
              <p:cNvPr id="285" name="椭圆 284">
                <a:extLst>
                  <a:ext uri="{FF2B5EF4-FFF2-40B4-BE49-F238E27FC236}">
                    <a16:creationId xmlns:a16="http://schemas.microsoft.com/office/drawing/2014/main" id="{45405719-11CE-6D90-7802-905F95BAE53C}"/>
                  </a:ext>
                </a:extLst>
              </p:cNvPr>
              <p:cNvSpPr/>
              <p:nvPr/>
            </p:nvSpPr>
            <p:spPr>
              <a:xfrm>
                <a:off x="2792045" y="1249762"/>
                <a:ext cx="618249" cy="618249"/>
              </a:xfrm>
              <a:prstGeom prst="ellipse">
                <a:avLst/>
              </a:prstGeom>
              <a:solidFill>
                <a:srgbClr val="9178B1"/>
              </a:solidFill>
              <a:ln w="25400" cap="flat" cmpd="sng" algn="ctr">
                <a:noFill/>
                <a:prstDash val="solid"/>
              </a:ln>
              <a:effectLst>
                <a:innerShdw dist="63500" dir="13500000">
                  <a:srgbClr val="9178B1">
                    <a:lumMod val="50000"/>
                    <a:alpha val="50000"/>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2F2F2">
                      <a:lumMod val="10000"/>
                    </a:srgbClr>
                  </a:solidFill>
                  <a:effectLst/>
                  <a:uLnTx/>
                  <a:uFillTx/>
                  <a:latin typeface="幼圆" pitchFamily="49" charset="-122"/>
                  <a:ea typeface="幼圆" pitchFamily="49" charset="-122"/>
                  <a:cs typeface="+mn-cs"/>
                </a:endParaRPr>
              </a:p>
            </p:txBody>
          </p:sp>
        </p:grpSp>
        <p:pic>
          <p:nvPicPr>
            <p:cNvPr id="286" name="图形 285" descr="眼睛 纯色填充">
              <a:extLst>
                <a:ext uri="{FF2B5EF4-FFF2-40B4-BE49-F238E27FC236}">
                  <a16:creationId xmlns:a16="http://schemas.microsoft.com/office/drawing/2014/main" id="{8C745D19-AAE1-07D7-FB4F-6DC9CCD408B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54170" y="1499173"/>
              <a:ext cx="324000" cy="324000"/>
            </a:xfrm>
            <a:prstGeom prst="rect">
              <a:avLst/>
            </a:prstGeom>
          </p:spPr>
        </p:pic>
      </p:grpSp>
      <p:sp>
        <p:nvSpPr>
          <p:cNvPr id="288" name="矩形 287">
            <a:extLst>
              <a:ext uri="{FF2B5EF4-FFF2-40B4-BE49-F238E27FC236}">
                <a16:creationId xmlns:a16="http://schemas.microsoft.com/office/drawing/2014/main" id="{DB06EA18-1CB8-2F34-EF94-22328801D203}"/>
              </a:ext>
            </a:extLst>
          </p:cNvPr>
          <p:cNvSpPr/>
          <p:nvPr/>
        </p:nvSpPr>
        <p:spPr>
          <a:xfrm>
            <a:off x="5485118" y="1387613"/>
            <a:ext cx="1905793" cy="433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300"/>
              </a:spcAft>
            </a:pPr>
            <a:r>
              <a:rPr lang="zh-CN" altLang="en-US" b="1" dirty="0">
                <a:solidFill>
                  <a:srgbClr val="7030A0"/>
                </a:solidFill>
                <a:latin typeface="+mj-ea"/>
                <a:ea typeface="+mj-ea"/>
              </a:rPr>
              <a:t>低知晓</a:t>
            </a:r>
            <a:endParaRPr lang="en-US" altLang="zh-CN" b="1" dirty="0">
              <a:solidFill>
                <a:srgbClr val="7030A0"/>
              </a:solidFill>
              <a:latin typeface="+mj-ea"/>
              <a:ea typeface="+mj-ea"/>
            </a:endParaRPr>
          </a:p>
        </p:txBody>
      </p:sp>
      <p:sp>
        <p:nvSpPr>
          <p:cNvPr id="289" name="矩形 288">
            <a:extLst>
              <a:ext uri="{FF2B5EF4-FFF2-40B4-BE49-F238E27FC236}">
                <a16:creationId xmlns:a16="http://schemas.microsoft.com/office/drawing/2014/main" id="{C0468727-33BA-58DD-62F2-092E61864217}"/>
              </a:ext>
            </a:extLst>
          </p:cNvPr>
          <p:cNvSpPr/>
          <p:nvPr/>
        </p:nvSpPr>
        <p:spPr>
          <a:xfrm>
            <a:off x="5050457" y="1786287"/>
            <a:ext cx="2083025"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44000" indent="-144000">
              <a:lnSpc>
                <a:spcPts val="1800"/>
              </a:lnSpc>
              <a:spcAft>
                <a:spcPts val="300"/>
              </a:spcAft>
              <a:buFont typeface="Arial" panose="020B0604020202020204" pitchFamily="34" charset="0"/>
              <a:buChar char="•"/>
            </a:pPr>
            <a:r>
              <a:rPr lang="zh-CN" altLang="en-US" sz="1400" b="1" dirty="0">
                <a:solidFill>
                  <a:schemeClr val="tx1"/>
                </a:solidFill>
                <a:latin typeface="+mj-ea"/>
                <a:ea typeface="+mj-ea"/>
              </a:rPr>
              <a:t>被确诊且接受治疗的</a:t>
            </a:r>
            <a:r>
              <a:rPr lang="zh-CN" altLang="en-US" sz="1400" dirty="0">
                <a:solidFill>
                  <a:schemeClr val="tx1"/>
                </a:solidFill>
                <a:latin typeface="+mj-ea"/>
                <a:ea typeface="+mj-ea"/>
              </a:rPr>
              <a:t>眼后段慢性非感染性葡萄膜炎患者约仅占</a:t>
            </a:r>
            <a:r>
              <a:rPr lang="en-US" altLang="zh-CN" sz="1400" b="1" dirty="0">
                <a:solidFill>
                  <a:schemeClr val="tx1"/>
                </a:solidFill>
                <a:latin typeface="+mj-ea"/>
                <a:ea typeface="+mj-ea"/>
              </a:rPr>
              <a:t>10%</a:t>
            </a:r>
            <a:r>
              <a:rPr lang="en-US" altLang="zh-CN" sz="1400" baseline="30000" dirty="0">
                <a:solidFill>
                  <a:schemeClr val="tx1"/>
                </a:solidFill>
                <a:latin typeface="+mj-ea"/>
                <a:ea typeface="+mj-ea"/>
              </a:rPr>
              <a:t>3</a:t>
            </a:r>
          </a:p>
        </p:txBody>
      </p:sp>
      <p:sp>
        <p:nvSpPr>
          <p:cNvPr id="290" name="矩形 289">
            <a:extLst>
              <a:ext uri="{FF2B5EF4-FFF2-40B4-BE49-F238E27FC236}">
                <a16:creationId xmlns:a16="http://schemas.microsoft.com/office/drawing/2014/main" id="{AAD66689-87BF-0048-3938-020671980DAF}"/>
              </a:ext>
            </a:extLst>
          </p:cNvPr>
          <p:cNvSpPr/>
          <p:nvPr/>
        </p:nvSpPr>
        <p:spPr>
          <a:xfrm>
            <a:off x="7740064" y="1387613"/>
            <a:ext cx="1972543" cy="433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300"/>
              </a:spcAft>
            </a:pPr>
            <a:r>
              <a:rPr lang="zh-CN" altLang="en-US" b="1" dirty="0">
                <a:solidFill>
                  <a:srgbClr val="7030A0"/>
                </a:solidFill>
                <a:latin typeface="+mj-ea"/>
                <a:ea typeface="+mj-ea"/>
              </a:rPr>
              <a:t>难治疗</a:t>
            </a:r>
            <a:endParaRPr lang="en-US" altLang="zh-CN" b="1" dirty="0">
              <a:solidFill>
                <a:srgbClr val="7030A0"/>
              </a:solidFill>
              <a:latin typeface="+mj-ea"/>
              <a:ea typeface="+mj-ea"/>
            </a:endParaRPr>
          </a:p>
        </p:txBody>
      </p:sp>
      <p:sp>
        <p:nvSpPr>
          <p:cNvPr id="291" name="矩形 290">
            <a:extLst>
              <a:ext uri="{FF2B5EF4-FFF2-40B4-BE49-F238E27FC236}">
                <a16:creationId xmlns:a16="http://schemas.microsoft.com/office/drawing/2014/main" id="{EE994093-D605-9BB3-4CC2-DB8FA0E1C1C7}"/>
              </a:ext>
            </a:extLst>
          </p:cNvPr>
          <p:cNvSpPr/>
          <p:nvPr/>
        </p:nvSpPr>
        <p:spPr>
          <a:xfrm>
            <a:off x="10069467" y="1387613"/>
            <a:ext cx="1891594" cy="433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300"/>
              </a:spcAft>
            </a:pPr>
            <a:r>
              <a:rPr lang="zh-CN" altLang="en-US" b="1" dirty="0">
                <a:solidFill>
                  <a:srgbClr val="7030A0"/>
                </a:solidFill>
                <a:latin typeface="+mj-ea"/>
                <a:ea typeface="+mj-ea"/>
              </a:rPr>
              <a:t>发病少</a:t>
            </a:r>
            <a:endParaRPr lang="en-US" altLang="zh-CN" b="1" dirty="0">
              <a:solidFill>
                <a:srgbClr val="7030A0"/>
              </a:solidFill>
              <a:latin typeface="+mj-ea"/>
              <a:ea typeface="+mj-ea"/>
            </a:endParaRPr>
          </a:p>
        </p:txBody>
      </p:sp>
      <p:grpSp>
        <p:nvGrpSpPr>
          <p:cNvPr id="299" name="组合 298">
            <a:extLst>
              <a:ext uri="{FF2B5EF4-FFF2-40B4-BE49-F238E27FC236}">
                <a16:creationId xmlns:a16="http://schemas.microsoft.com/office/drawing/2014/main" id="{9CAC8AF7-F2C1-DC98-E7E5-F00BC2844F26}"/>
              </a:ext>
            </a:extLst>
          </p:cNvPr>
          <p:cNvGrpSpPr/>
          <p:nvPr/>
        </p:nvGrpSpPr>
        <p:grpSpPr>
          <a:xfrm>
            <a:off x="7276061" y="1349318"/>
            <a:ext cx="468000" cy="468000"/>
            <a:chOff x="4022410" y="3488694"/>
            <a:chExt cx="468000" cy="468000"/>
          </a:xfrm>
        </p:grpSpPr>
        <p:grpSp>
          <p:nvGrpSpPr>
            <p:cNvPr id="295" name="组合 294">
              <a:extLst>
                <a:ext uri="{FF2B5EF4-FFF2-40B4-BE49-F238E27FC236}">
                  <a16:creationId xmlns:a16="http://schemas.microsoft.com/office/drawing/2014/main" id="{8A7FBF15-A6F3-4CFF-256E-7102D8A4DEF2}"/>
                </a:ext>
              </a:extLst>
            </p:cNvPr>
            <p:cNvGrpSpPr/>
            <p:nvPr/>
          </p:nvGrpSpPr>
          <p:grpSpPr>
            <a:xfrm>
              <a:off x="4022410" y="3488694"/>
              <a:ext cx="468000" cy="468000"/>
              <a:chOff x="2734881" y="1192598"/>
              <a:chExt cx="732580" cy="732580"/>
            </a:xfrm>
          </p:grpSpPr>
          <p:sp>
            <p:nvSpPr>
              <p:cNvPr id="297" name="椭圆 296">
                <a:extLst>
                  <a:ext uri="{FF2B5EF4-FFF2-40B4-BE49-F238E27FC236}">
                    <a16:creationId xmlns:a16="http://schemas.microsoft.com/office/drawing/2014/main" id="{D7F998DA-C99B-F5F3-A258-20060AC1E828}"/>
                  </a:ext>
                </a:extLst>
              </p:cNvPr>
              <p:cNvSpPr/>
              <p:nvPr/>
            </p:nvSpPr>
            <p:spPr>
              <a:xfrm>
                <a:off x="2734881" y="1192598"/>
                <a:ext cx="732580" cy="732580"/>
              </a:xfrm>
              <a:prstGeom prst="ellipse">
                <a:avLst/>
              </a:prstGeom>
              <a:solidFill>
                <a:sysClr val="window" lastClr="FFFFFF">
                  <a:lumMod val="9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2F2F2">
                      <a:lumMod val="10000"/>
                    </a:srgbClr>
                  </a:solidFill>
                  <a:effectLst/>
                  <a:uLnTx/>
                  <a:uFillTx/>
                  <a:latin typeface="幼圆" pitchFamily="49" charset="-122"/>
                  <a:ea typeface="幼圆" pitchFamily="49" charset="-122"/>
                  <a:cs typeface="+mn-cs"/>
                </a:endParaRPr>
              </a:p>
            </p:txBody>
          </p:sp>
          <p:sp>
            <p:nvSpPr>
              <p:cNvPr id="298" name="椭圆 297">
                <a:extLst>
                  <a:ext uri="{FF2B5EF4-FFF2-40B4-BE49-F238E27FC236}">
                    <a16:creationId xmlns:a16="http://schemas.microsoft.com/office/drawing/2014/main" id="{0ADBE122-D50E-217F-E9D3-5347B98426FA}"/>
                  </a:ext>
                </a:extLst>
              </p:cNvPr>
              <p:cNvSpPr/>
              <p:nvPr/>
            </p:nvSpPr>
            <p:spPr>
              <a:xfrm>
                <a:off x="2792045" y="1249762"/>
                <a:ext cx="618249" cy="618249"/>
              </a:xfrm>
              <a:prstGeom prst="ellipse">
                <a:avLst/>
              </a:prstGeom>
              <a:solidFill>
                <a:srgbClr val="9178B1"/>
              </a:solidFill>
              <a:ln w="25400" cap="flat" cmpd="sng" algn="ctr">
                <a:noFill/>
                <a:prstDash val="solid"/>
              </a:ln>
              <a:effectLst>
                <a:innerShdw dist="63500" dir="13500000">
                  <a:srgbClr val="9178B1">
                    <a:lumMod val="50000"/>
                    <a:alpha val="50000"/>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2F2F2">
                      <a:lumMod val="10000"/>
                    </a:srgbClr>
                  </a:solidFill>
                  <a:effectLst/>
                  <a:uLnTx/>
                  <a:uFillTx/>
                  <a:latin typeface="幼圆" pitchFamily="49" charset="-122"/>
                  <a:ea typeface="幼圆" pitchFamily="49" charset="-122"/>
                  <a:cs typeface="+mn-cs"/>
                </a:endParaRPr>
              </a:p>
            </p:txBody>
          </p:sp>
        </p:grpSp>
        <p:pic>
          <p:nvPicPr>
            <p:cNvPr id="293" name="图形 292" descr="医学 纯色填充">
              <a:extLst>
                <a:ext uri="{FF2B5EF4-FFF2-40B4-BE49-F238E27FC236}">
                  <a16:creationId xmlns:a16="http://schemas.microsoft.com/office/drawing/2014/main" id="{5F4AFF63-FDE9-FB75-CB7B-CC05233F6A9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18029" y="3587361"/>
              <a:ext cx="288000" cy="288000"/>
            </a:xfrm>
            <a:prstGeom prst="rect">
              <a:avLst/>
            </a:prstGeom>
          </p:spPr>
        </p:pic>
      </p:grpSp>
      <p:sp>
        <p:nvSpPr>
          <p:cNvPr id="317" name="矩形: 圆角 316">
            <a:extLst>
              <a:ext uri="{FF2B5EF4-FFF2-40B4-BE49-F238E27FC236}">
                <a16:creationId xmlns:a16="http://schemas.microsoft.com/office/drawing/2014/main" id="{6AA293C1-F59A-6FE0-BFA8-26BADBDB122E}"/>
              </a:ext>
            </a:extLst>
          </p:cNvPr>
          <p:cNvSpPr/>
          <p:nvPr/>
        </p:nvSpPr>
        <p:spPr>
          <a:xfrm>
            <a:off x="199774" y="933403"/>
            <a:ext cx="11789165" cy="1962000"/>
          </a:xfrm>
          <a:prstGeom prst="roundRect">
            <a:avLst>
              <a:gd name="adj" fmla="val 1976"/>
            </a:avLst>
          </a:prstGeom>
          <a:noFill/>
          <a:ln>
            <a:solidFill>
              <a:srgbClr val="D1AABE"/>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ADF1BA46-3568-3E3D-6658-6790A16D8B2C}"/>
              </a:ext>
            </a:extLst>
          </p:cNvPr>
          <p:cNvSpPr/>
          <p:nvPr/>
        </p:nvSpPr>
        <p:spPr>
          <a:xfrm>
            <a:off x="324000" y="3517438"/>
            <a:ext cx="2427000" cy="828000"/>
          </a:xfrm>
          <a:prstGeom prst="roundRect">
            <a:avLst/>
          </a:prstGeom>
          <a:solidFill>
            <a:schemeClr val="bg1"/>
          </a:solidFill>
          <a:ln w="19050">
            <a:solidFill>
              <a:srgbClr val="BEA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7030A0"/>
                </a:solidFill>
                <a:latin typeface="+mj-ea"/>
                <a:ea typeface="+mj-ea"/>
              </a:rPr>
              <a:t>糖皮质激素</a:t>
            </a:r>
          </a:p>
        </p:txBody>
      </p:sp>
      <p:sp>
        <p:nvSpPr>
          <p:cNvPr id="10" name="矩形: 圆角 9">
            <a:extLst>
              <a:ext uri="{FF2B5EF4-FFF2-40B4-BE49-F238E27FC236}">
                <a16:creationId xmlns:a16="http://schemas.microsoft.com/office/drawing/2014/main" id="{2C87871B-B4DB-78DF-828F-266795005CE6}"/>
              </a:ext>
            </a:extLst>
          </p:cNvPr>
          <p:cNvSpPr/>
          <p:nvPr/>
        </p:nvSpPr>
        <p:spPr>
          <a:xfrm>
            <a:off x="324000" y="4445828"/>
            <a:ext cx="2427000" cy="751024"/>
          </a:xfrm>
          <a:prstGeom prst="roundRect">
            <a:avLst/>
          </a:prstGeom>
          <a:solidFill>
            <a:schemeClr val="bg1"/>
          </a:solidFill>
          <a:ln w="19050">
            <a:solidFill>
              <a:srgbClr val="BEA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7030A0"/>
                </a:solidFill>
                <a:latin typeface="+mj-ea"/>
                <a:ea typeface="+mj-ea"/>
              </a:rPr>
              <a:t>免疫抑制剂</a:t>
            </a:r>
          </a:p>
        </p:txBody>
      </p:sp>
      <p:sp>
        <p:nvSpPr>
          <p:cNvPr id="11" name="矩形: 圆角 10">
            <a:extLst>
              <a:ext uri="{FF2B5EF4-FFF2-40B4-BE49-F238E27FC236}">
                <a16:creationId xmlns:a16="http://schemas.microsoft.com/office/drawing/2014/main" id="{629C34DF-7E24-E62C-9D5B-513A13693A02}"/>
              </a:ext>
            </a:extLst>
          </p:cNvPr>
          <p:cNvSpPr/>
          <p:nvPr/>
        </p:nvSpPr>
        <p:spPr>
          <a:xfrm>
            <a:off x="3281680" y="3517438"/>
            <a:ext cx="8586320" cy="828000"/>
          </a:xfrm>
          <a:prstGeom prst="roundRect">
            <a:avLst/>
          </a:prstGeom>
          <a:solidFill>
            <a:schemeClr val="bg1"/>
          </a:solidFill>
          <a:ln w="19050">
            <a:solidFill>
              <a:srgbClr val="BEA2C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45720" rIns="180000" bIns="45720" numCol="1" spcCol="0" rtlCol="0" fromWordArt="0" anchor="ctr" anchorCtr="0" forceAA="0" compatLnSpc="1">
            <a:noAutofit/>
          </a:bodyPr>
          <a:lstStyle/>
          <a:p>
            <a:pPr marL="285750" indent="-285750">
              <a:lnSpc>
                <a:spcPts val="1800"/>
              </a:lnSpc>
              <a:spcAft>
                <a:spcPts val="300"/>
              </a:spcAft>
              <a:buFont typeface="Arial" panose="020B0604020202020204" pitchFamily="34" charset="0"/>
              <a:buChar char="•"/>
            </a:pPr>
            <a:r>
              <a:rPr lang="zh-CN" altLang="en-US" sz="1400" dirty="0">
                <a:solidFill>
                  <a:schemeClr val="tx1"/>
                </a:solidFill>
                <a:latin typeface="+mj-ea"/>
                <a:ea typeface="+mj-ea"/>
              </a:rPr>
              <a:t>滴眼制剂</a:t>
            </a:r>
            <a:r>
              <a:rPr lang="zh-CN" altLang="en-US" sz="1400" b="1" dirty="0">
                <a:solidFill>
                  <a:schemeClr val="tx1"/>
                </a:solidFill>
                <a:latin typeface="+mj-ea"/>
                <a:ea typeface="+mj-ea"/>
              </a:rPr>
              <a:t>无法作用于眼后段</a:t>
            </a:r>
          </a:p>
          <a:p>
            <a:pPr marL="285750" indent="-285750">
              <a:lnSpc>
                <a:spcPts val="1800"/>
              </a:lnSpc>
              <a:spcAft>
                <a:spcPts val="300"/>
              </a:spcAft>
              <a:buFont typeface="Arial" panose="020B0604020202020204" pitchFamily="34" charset="0"/>
              <a:buChar char="•"/>
            </a:pPr>
            <a:r>
              <a:rPr lang="zh-CN" altLang="en-US" sz="1400" dirty="0">
                <a:solidFill>
                  <a:schemeClr val="tx1"/>
                </a:solidFill>
                <a:latin typeface="+mj-ea"/>
                <a:ea typeface="+mj-ea"/>
              </a:rPr>
              <a:t>眼周注射易导致严重的视网膜损伤，且需要</a:t>
            </a:r>
            <a:r>
              <a:rPr lang="zh-CN" altLang="en-US" sz="1400" b="1" dirty="0">
                <a:solidFill>
                  <a:schemeClr val="tx1"/>
                </a:solidFill>
                <a:latin typeface="+mj-ea"/>
                <a:ea typeface="+mj-ea"/>
              </a:rPr>
              <a:t>频繁注射</a:t>
            </a:r>
            <a:r>
              <a:rPr lang="zh-CN" altLang="en-US" sz="1400" dirty="0">
                <a:solidFill>
                  <a:schemeClr val="tx1"/>
                </a:solidFill>
                <a:latin typeface="+mj-ea"/>
                <a:ea typeface="+mj-ea"/>
              </a:rPr>
              <a:t>，占用医疗资源</a:t>
            </a:r>
          </a:p>
          <a:p>
            <a:pPr marL="285750" indent="-285750">
              <a:lnSpc>
                <a:spcPts val="1800"/>
              </a:lnSpc>
              <a:spcAft>
                <a:spcPts val="300"/>
              </a:spcAft>
              <a:buFont typeface="Arial" panose="020B0604020202020204" pitchFamily="34" charset="0"/>
              <a:buChar char="•"/>
            </a:pPr>
            <a:r>
              <a:rPr lang="zh-CN" altLang="en-US" sz="1400" dirty="0">
                <a:solidFill>
                  <a:schemeClr val="tx1"/>
                </a:solidFill>
                <a:latin typeface="+mj-ea"/>
                <a:ea typeface="+mj-ea"/>
              </a:rPr>
              <a:t>长期使用易导致</a:t>
            </a:r>
            <a:r>
              <a:rPr lang="en-US" altLang="zh-CN" sz="1400" dirty="0">
                <a:solidFill>
                  <a:schemeClr val="tx1"/>
                </a:solidFill>
                <a:latin typeface="+mj-ea"/>
                <a:ea typeface="+mj-ea"/>
              </a:rPr>
              <a:t>Cushing</a:t>
            </a:r>
            <a:r>
              <a:rPr lang="zh-CN" altLang="en-US" sz="1400" dirty="0">
                <a:solidFill>
                  <a:schemeClr val="tx1"/>
                </a:solidFill>
                <a:latin typeface="+mj-ea"/>
                <a:ea typeface="+mj-ea"/>
              </a:rPr>
              <a:t>综合征、股骨头坏死等</a:t>
            </a:r>
            <a:r>
              <a:rPr lang="zh-CN" altLang="en-US" sz="1400" b="1" dirty="0">
                <a:solidFill>
                  <a:schemeClr val="tx1"/>
                </a:solidFill>
                <a:latin typeface="+mj-ea"/>
                <a:ea typeface="+mj-ea"/>
              </a:rPr>
              <a:t>严重不良反应</a:t>
            </a:r>
            <a:r>
              <a:rPr lang="zh-CN" altLang="en-US" sz="1400" dirty="0">
                <a:solidFill>
                  <a:schemeClr val="tx1"/>
                </a:solidFill>
                <a:latin typeface="+mj-ea"/>
                <a:ea typeface="+mj-ea"/>
              </a:rPr>
              <a:t>；儿童及妊娠期妇女不建议使用</a:t>
            </a:r>
          </a:p>
        </p:txBody>
      </p:sp>
      <p:sp>
        <p:nvSpPr>
          <p:cNvPr id="13" name="矩形: 圆角 12">
            <a:extLst>
              <a:ext uri="{FF2B5EF4-FFF2-40B4-BE49-F238E27FC236}">
                <a16:creationId xmlns:a16="http://schemas.microsoft.com/office/drawing/2014/main" id="{AA4305C3-2BA1-F865-BBD7-FC40625A5721}"/>
              </a:ext>
            </a:extLst>
          </p:cNvPr>
          <p:cNvSpPr/>
          <p:nvPr/>
        </p:nvSpPr>
        <p:spPr>
          <a:xfrm>
            <a:off x="3281680" y="4445828"/>
            <a:ext cx="8586320" cy="751024"/>
          </a:xfrm>
          <a:prstGeom prst="roundRect">
            <a:avLst/>
          </a:prstGeom>
          <a:solidFill>
            <a:schemeClr val="bg1"/>
          </a:solidFill>
          <a:ln w="19050">
            <a:solidFill>
              <a:srgbClr val="BEA2C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45720" rIns="180000" bIns="45720" numCol="1" spcCol="0" rtlCol="0" fromWordArt="0" anchor="ctr" anchorCtr="0" forceAA="0" compatLnSpc="1">
            <a:noAutofit/>
          </a:bodyPr>
          <a:lstStyle/>
          <a:p>
            <a:pPr marL="285750" indent="-285750">
              <a:lnSpc>
                <a:spcPts val="1800"/>
              </a:lnSpc>
              <a:spcAft>
                <a:spcPts val="300"/>
              </a:spcAft>
              <a:buFont typeface="Arial" panose="020B0604020202020204" pitchFamily="34" charset="0"/>
              <a:buChar char="•"/>
            </a:pPr>
            <a:r>
              <a:rPr lang="zh-CN" altLang="en-US" sz="1400" dirty="0">
                <a:solidFill>
                  <a:schemeClr val="tx1"/>
                </a:solidFill>
                <a:latin typeface="+mj-ea"/>
                <a:ea typeface="+mj-ea"/>
              </a:rPr>
              <a:t>存在</a:t>
            </a:r>
            <a:r>
              <a:rPr lang="zh-CN" altLang="en-US" sz="1400" b="1" dirty="0">
                <a:solidFill>
                  <a:schemeClr val="tx1"/>
                </a:solidFill>
                <a:latin typeface="+mj-ea"/>
                <a:ea typeface="+mj-ea"/>
              </a:rPr>
              <a:t>严重不良反应</a:t>
            </a:r>
            <a:r>
              <a:rPr lang="zh-CN" altLang="en-US" sz="1400" dirty="0">
                <a:solidFill>
                  <a:schemeClr val="tx1"/>
                </a:solidFill>
                <a:latin typeface="+mj-ea"/>
                <a:ea typeface="+mj-ea"/>
              </a:rPr>
              <a:t>，如骨髓抑制、肝毒性、肾毒性等</a:t>
            </a:r>
            <a:endParaRPr lang="en-US" altLang="zh-CN" sz="1400" dirty="0">
              <a:solidFill>
                <a:schemeClr val="tx1"/>
              </a:solidFill>
              <a:latin typeface="+mj-ea"/>
              <a:ea typeface="+mj-ea"/>
            </a:endParaRPr>
          </a:p>
          <a:p>
            <a:pPr marL="285750" indent="-285750">
              <a:lnSpc>
                <a:spcPts val="1800"/>
              </a:lnSpc>
              <a:spcAft>
                <a:spcPts val="300"/>
              </a:spcAft>
              <a:buFont typeface="Arial" panose="020B0604020202020204" pitchFamily="34" charset="0"/>
              <a:buChar char="•"/>
            </a:pPr>
            <a:r>
              <a:rPr lang="zh-CN" altLang="en-US" sz="1400" dirty="0">
                <a:solidFill>
                  <a:schemeClr val="tx1"/>
                </a:solidFill>
                <a:latin typeface="+mj-ea"/>
                <a:ea typeface="+mj-ea"/>
              </a:rPr>
              <a:t>需</a:t>
            </a:r>
            <a:r>
              <a:rPr lang="zh-CN" altLang="en-US" sz="1400" b="1" dirty="0">
                <a:solidFill>
                  <a:schemeClr val="tx1"/>
                </a:solidFill>
                <a:latin typeface="+mj-ea"/>
                <a:ea typeface="+mj-ea"/>
              </a:rPr>
              <a:t>频繁用药</a:t>
            </a:r>
            <a:endParaRPr lang="zh-CN" altLang="en-US" sz="1400" b="1" strike="sngStrike" dirty="0">
              <a:solidFill>
                <a:schemeClr val="tx1"/>
              </a:solidFill>
              <a:latin typeface="+mj-ea"/>
              <a:ea typeface="+mj-ea"/>
            </a:endParaRPr>
          </a:p>
        </p:txBody>
      </p:sp>
      <p:sp>
        <p:nvSpPr>
          <p:cNvPr id="16" name="矩形: 圆角 15">
            <a:extLst>
              <a:ext uri="{FF2B5EF4-FFF2-40B4-BE49-F238E27FC236}">
                <a16:creationId xmlns:a16="http://schemas.microsoft.com/office/drawing/2014/main" id="{20E9E3AB-1BCA-D45F-2450-6B9192625ECF}"/>
              </a:ext>
            </a:extLst>
          </p:cNvPr>
          <p:cNvSpPr/>
          <p:nvPr/>
        </p:nvSpPr>
        <p:spPr>
          <a:xfrm>
            <a:off x="207701" y="3054132"/>
            <a:ext cx="11789165" cy="3312000"/>
          </a:xfrm>
          <a:prstGeom prst="roundRect">
            <a:avLst>
              <a:gd name="adj" fmla="val 1976"/>
            </a:avLst>
          </a:prstGeom>
          <a:noFill/>
          <a:ln>
            <a:solidFill>
              <a:srgbClr val="D1AABE"/>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42" name="表格 8">
            <a:extLst>
              <a:ext uri="{FF2B5EF4-FFF2-40B4-BE49-F238E27FC236}">
                <a16:creationId xmlns:a16="http://schemas.microsoft.com/office/drawing/2014/main" id="{7F08DD2F-A40B-620B-50C7-2704CA7687A9}"/>
              </a:ext>
            </a:extLst>
          </p:cNvPr>
          <p:cNvGraphicFramePr>
            <a:graphicFrameLocks noGrp="1"/>
          </p:cNvGraphicFramePr>
          <p:nvPr>
            <p:extLst>
              <p:ext uri="{D42A27DB-BD31-4B8C-83A1-F6EECF244321}">
                <p14:modId xmlns:p14="http://schemas.microsoft.com/office/powerpoint/2010/main" val="2806644189"/>
              </p:ext>
            </p:extLst>
          </p:nvPr>
        </p:nvGraphicFramePr>
        <p:xfrm>
          <a:off x="203061" y="933403"/>
          <a:ext cx="11785878" cy="338816"/>
        </p:xfrm>
        <a:graphic>
          <a:graphicData uri="http://schemas.openxmlformats.org/drawingml/2006/table">
            <a:tbl>
              <a:tblPr firstRow="1" bandRow="1">
                <a:tableStyleId>{69012ECD-51FC-41F1-AA8D-1B2483CD663E}</a:tableStyleId>
              </a:tblPr>
              <a:tblGrid>
                <a:gridCol w="11785878">
                  <a:extLst>
                    <a:ext uri="{9D8B030D-6E8A-4147-A177-3AD203B41FA5}">
                      <a16:colId xmlns:a16="http://schemas.microsoft.com/office/drawing/2014/main" val="4174345296"/>
                    </a:ext>
                  </a:extLst>
                </a:gridCol>
              </a:tblGrid>
              <a:tr h="338816">
                <a:tc>
                  <a:txBody>
                    <a:bodyPr/>
                    <a:lstStyle/>
                    <a:p>
                      <a:pPr algn="ctr"/>
                      <a:endParaRPr lang="zh-CN" altLang="en-US" sz="1800" b="1" baseline="300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endParaRPr>
                    </a:p>
                  </a:txBody>
                  <a:tcPr anchor="ctr">
                    <a:lnL w="12700" cap="flat" cmpd="sng" algn="ctr">
                      <a:solidFill>
                        <a:srgbClr val="BEA2CB"/>
                      </a:solidFill>
                      <a:prstDash val="solid"/>
                      <a:round/>
                      <a:headEnd type="none" w="med" len="med"/>
                      <a:tailEnd type="none" w="med" len="med"/>
                    </a:lnL>
                    <a:lnR w="12700" cap="flat" cmpd="sng" algn="ctr">
                      <a:solidFill>
                        <a:srgbClr val="BEA2CB"/>
                      </a:solidFill>
                      <a:prstDash val="solid"/>
                      <a:round/>
                      <a:headEnd type="none" w="med" len="med"/>
                      <a:tailEnd type="none" w="med" len="med"/>
                    </a:lnR>
                    <a:lnT w="12700" cap="flat" cmpd="sng" algn="ctr">
                      <a:solidFill>
                        <a:srgbClr val="BEA2CB"/>
                      </a:solidFill>
                      <a:prstDash val="solid"/>
                      <a:round/>
                      <a:headEnd type="none" w="med" len="med"/>
                      <a:tailEnd type="none" w="med" len="med"/>
                    </a:lnT>
                    <a:lnB w="12700" cap="flat" cmpd="sng" algn="ctr">
                      <a:solidFill>
                        <a:srgbClr val="BEA2CB"/>
                      </a:solidFill>
                      <a:prstDash val="solid"/>
                      <a:round/>
                      <a:headEnd type="none" w="med" len="med"/>
                      <a:tailEnd type="none" w="med" len="med"/>
                    </a:lnB>
                    <a:lnTlToBr w="12700" cmpd="sng">
                      <a:noFill/>
                      <a:prstDash val="solid"/>
                    </a:lnTlToBr>
                    <a:lnBlToTr w="12700" cmpd="sng">
                      <a:noFill/>
                      <a:prstDash val="solid"/>
                    </a:lnBlToTr>
                    <a:solidFill>
                      <a:srgbClr val="6C38A3"/>
                    </a:solidFill>
                  </a:tcPr>
                </a:tc>
                <a:extLst>
                  <a:ext uri="{0D108BD9-81ED-4DB2-BD59-A6C34878D82A}">
                    <a16:rowId xmlns:a16="http://schemas.microsoft.com/office/drawing/2014/main" val="1720672950"/>
                  </a:ext>
                </a:extLst>
              </a:tr>
            </a:tbl>
          </a:graphicData>
        </a:graphic>
      </p:graphicFrame>
      <p:sp>
        <p:nvSpPr>
          <p:cNvPr id="43" name="文本框 42">
            <a:extLst>
              <a:ext uri="{FF2B5EF4-FFF2-40B4-BE49-F238E27FC236}">
                <a16:creationId xmlns:a16="http://schemas.microsoft.com/office/drawing/2014/main" id="{4297CBDF-6B61-4BC3-5F7C-53A2FD75255B}"/>
              </a:ext>
            </a:extLst>
          </p:cNvPr>
          <p:cNvSpPr txBox="1"/>
          <p:nvPr/>
        </p:nvSpPr>
        <p:spPr>
          <a:xfrm>
            <a:off x="4536031" y="933403"/>
            <a:ext cx="3119938" cy="338554"/>
          </a:xfrm>
          <a:prstGeom prst="rect">
            <a:avLst/>
          </a:prstGeom>
          <a:noFill/>
        </p:spPr>
        <p:txBody>
          <a:bodyPr wrap="square">
            <a:spAutoFit/>
          </a:bodyPr>
          <a:lstStyle/>
          <a:p>
            <a:pPr algn="dist"/>
            <a:r>
              <a:rPr lang="zh-CN" altLang="en-US" sz="1600" b="1" dirty="0">
                <a:solidFill>
                  <a:schemeClr val="bg1"/>
                </a:solidFill>
                <a:latin typeface="+mn-ea"/>
              </a:rPr>
              <a:t>葡萄膜炎的基本情况</a:t>
            </a:r>
          </a:p>
        </p:txBody>
      </p:sp>
      <p:graphicFrame>
        <p:nvGraphicFramePr>
          <p:cNvPr id="44" name="表格 8">
            <a:extLst>
              <a:ext uri="{FF2B5EF4-FFF2-40B4-BE49-F238E27FC236}">
                <a16:creationId xmlns:a16="http://schemas.microsoft.com/office/drawing/2014/main" id="{4D322D1C-121E-D8DB-87DA-10267443769D}"/>
              </a:ext>
            </a:extLst>
          </p:cNvPr>
          <p:cNvGraphicFramePr>
            <a:graphicFrameLocks noGrp="1"/>
          </p:cNvGraphicFramePr>
          <p:nvPr>
            <p:extLst>
              <p:ext uri="{D42A27DB-BD31-4B8C-83A1-F6EECF244321}">
                <p14:modId xmlns:p14="http://schemas.microsoft.com/office/powerpoint/2010/main" val="2213886305"/>
              </p:ext>
            </p:extLst>
          </p:nvPr>
        </p:nvGraphicFramePr>
        <p:xfrm>
          <a:off x="210988" y="3054132"/>
          <a:ext cx="11785878" cy="338816"/>
        </p:xfrm>
        <a:graphic>
          <a:graphicData uri="http://schemas.openxmlformats.org/drawingml/2006/table">
            <a:tbl>
              <a:tblPr firstRow="1" bandRow="1">
                <a:tableStyleId>{69012ECD-51FC-41F1-AA8D-1B2483CD663E}</a:tableStyleId>
              </a:tblPr>
              <a:tblGrid>
                <a:gridCol w="11785878">
                  <a:extLst>
                    <a:ext uri="{9D8B030D-6E8A-4147-A177-3AD203B41FA5}">
                      <a16:colId xmlns:a16="http://schemas.microsoft.com/office/drawing/2014/main" val="4174345296"/>
                    </a:ext>
                  </a:extLst>
                </a:gridCol>
              </a:tblGrid>
              <a:tr h="338816">
                <a:tc>
                  <a:txBody>
                    <a:bodyPr/>
                    <a:lstStyle/>
                    <a:p>
                      <a:pPr algn="ctr"/>
                      <a:endParaRPr lang="zh-CN" altLang="en-US" sz="1800" b="1" baseline="300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endParaRPr>
                    </a:p>
                  </a:txBody>
                  <a:tcPr anchor="ctr">
                    <a:lnL w="12700" cap="flat" cmpd="sng" algn="ctr">
                      <a:solidFill>
                        <a:srgbClr val="BEA2CB"/>
                      </a:solidFill>
                      <a:prstDash val="solid"/>
                      <a:round/>
                      <a:headEnd type="none" w="med" len="med"/>
                      <a:tailEnd type="none" w="med" len="med"/>
                    </a:lnL>
                    <a:lnR w="12700" cap="flat" cmpd="sng" algn="ctr">
                      <a:solidFill>
                        <a:srgbClr val="BEA2CB"/>
                      </a:solidFill>
                      <a:prstDash val="solid"/>
                      <a:round/>
                      <a:headEnd type="none" w="med" len="med"/>
                      <a:tailEnd type="none" w="med" len="med"/>
                    </a:lnR>
                    <a:lnT w="12700" cap="flat" cmpd="sng" algn="ctr">
                      <a:solidFill>
                        <a:srgbClr val="BEA2CB"/>
                      </a:solidFill>
                      <a:prstDash val="solid"/>
                      <a:round/>
                      <a:headEnd type="none" w="med" len="med"/>
                      <a:tailEnd type="none" w="med" len="med"/>
                    </a:lnT>
                    <a:lnB w="12700" cap="flat" cmpd="sng" algn="ctr">
                      <a:solidFill>
                        <a:srgbClr val="BEA2CB"/>
                      </a:solidFill>
                      <a:prstDash val="solid"/>
                      <a:round/>
                      <a:headEnd type="none" w="med" len="med"/>
                      <a:tailEnd type="none" w="med" len="med"/>
                    </a:lnB>
                    <a:lnTlToBr w="12700" cmpd="sng">
                      <a:noFill/>
                      <a:prstDash val="solid"/>
                    </a:lnTlToBr>
                    <a:lnBlToTr w="12700" cmpd="sng">
                      <a:noFill/>
                      <a:prstDash val="solid"/>
                    </a:lnBlToTr>
                    <a:solidFill>
                      <a:srgbClr val="AC84C6"/>
                    </a:solidFill>
                  </a:tcPr>
                </a:tc>
                <a:extLst>
                  <a:ext uri="{0D108BD9-81ED-4DB2-BD59-A6C34878D82A}">
                    <a16:rowId xmlns:a16="http://schemas.microsoft.com/office/drawing/2014/main" val="1720672950"/>
                  </a:ext>
                </a:extLst>
              </a:tr>
            </a:tbl>
          </a:graphicData>
        </a:graphic>
      </p:graphicFrame>
      <p:sp>
        <p:nvSpPr>
          <p:cNvPr id="45" name="文本框 44">
            <a:extLst>
              <a:ext uri="{FF2B5EF4-FFF2-40B4-BE49-F238E27FC236}">
                <a16:creationId xmlns:a16="http://schemas.microsoft.com/office/drawing/2014/main" id="{1A8E56AF-6C0A-1943-EAE5-969EBB93F68D}"/>
              </a:ext>
            </a:extLst>
          </p:cNvPr>
          <p:cNvSpPr txBox="1"/>
          <p:nvPr/>
        </p:nvSpPr>
        <p:spPr>
          <a:xfrm>
            <a:off x="3807433" y="3060928"/>
            <a:ext cx="4887799" cy="338554"/>
          </a:xfrm>
          <a:prstGeom prst="rect">
            <a:avLst/>
          </a:prstGeom>
          <a:noFill/>
        </p:spPr>
        <p:txBody>
          <a:bodyPr wrap="square">
            <a:spAutoFit/>
          </a:bodyPr>
          <a:lstStyle/>
          <a:p>
            <a:pPr algn="dist"/>
            <a:r>
              <a:rPr lang="zh-CN" altLang="en-US" sz="1600" b="1" dirty="0">
                <a:solidFill>
                  <a:schemeClr val="bg1"/>
                </a:solidFill>
                <a:latin typeface="+mn-ea"/>
              </a:rPr>
              <a:t>葡萄膜炎当前的常用治疗手段以及短板</a:t>
            </a:r>
          </a:p>
        </p:txBody>
      </p:sp>
      <p:pic>
        <p:nvPicPr>
          <p:cNvPr id="8" name="图形 7" descr="元">
            <a:extLst>
              <a:ext uri="{FF2B5EF4-FFF2-40B4-BE49-F238E27FC236}">
                <a16:creationId xmlns:a16="http://schemas.microsoft.com/office/drawing/2014/main" id="{AD134E29-8829-2D4E-9564-B934CF5CA9A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5489" y="1495408"/>
            <a:ext cx="330564" cy="235980"/>
          </a:xfrm>
          <a:prstGeom prst="rect">
            <a:avLst/>
          </a:prstGeom>
        </p:spPr>
      </p:pic>
      <p:sp>
        <p:nvSpPr>
          <p:cNvPr id="5" name="文本框 4">
            <a:extLst>
              <a:ext uri="{FF2B5EF4-FFF2-40B4-BE49-F238E27FC236}">
                <a16:creationId xmlns:a16="http://schemas.microsoft.com/office/drawing/2014/main" id="{855940FD-7D59-EEB3-1A7F-D7EA8793CF41}"/>
              </a:ext>
            </a:extLst>
          </p:cNvPr>
          <p:cNvSpPr txBox="1"/>
          <p:nvPr/>
        </p:nvSpPr>
        <p:spPr>
          <a:xfrm>
            <a:off x="5788968" y="6332052"/>
            <a:ext cx="6519411" cy="400110"/>
          </a:xfrm>
          <a:prstGeom prst="rect">
            <a:avLst/>
          </a:prstGeom>
          <a:noFill/>
        </p:spPr>
        <p:txBody>
          <a:bodyPr wrap="square">
            <a:spAutoFit/>
          </a:bodyPr>
          <a:lstStyle/>
          <a:p>
            <a:pPr marL="228600" indent="-228600">
              <a:buAutoNum type="arabicPeriod" startAt="4"/>
            </a:pPr>
            <a:r>
              <a:rPr lang="en-US" altLang="zh-CN" sz="1000" dirty="0">
                <a:solidFill>
                  <a:schemeClr val="tx1">
                    <a:lumMod val="50000"/>
                    <a:lumOff val="50000"/>
                  </a:schemeClr>
                </a:solidFill>
                <a:latin typeface="+mn-ea"/>
              </a:rPr>
              <a:t>Public summary of opinion on orphan designation</a:t>
            </a:r>
            <a:r>
              <a:rPr lang="zh-CN" altLang="en-US" sz="1000" dirty="0">
                <a:solidFill>
                  <a:schemeClr val="tx1">
                    <a:lumMod val="50000"/>
                    <a:lumOff val="50000"/>
                  </a:schemeClr>
                </a:solidFill>
                <a:latin typeface="+mn-ea"/>
              </a:rPr>
              <a:t>，</a:t>
            </a:r>
            <a:r>
              <a:rPr lang="en-US" altLang="zh-CN" sz="1000" dirty="0">
                <a:solidFill>
                  <a:schemeClr val="tx1">
                    <a:lumMod val="50000"/>
                    <a:lumOff val="50000"/>
                  </a:schemeClr>
                </a:solidFill>
                <a:latin typeface="+mn-ea"/>
              </a:rPr>
              <a:t>EMA/COMP/242323/2016;</a:t>
            </a:r>
          </a:p>
          <a:p>
            <a:r>
              <a:rPr lang="en-US" altLang="zh-CN" sz="1000" dirty="0">
                <a:solidFill>
                  <a:schemeClr val="tx1">
                    <a:lumMod val="50000"/>
                    <a:lumOff val="50000"/>
                  </a:schemeClr>
                </a:solidFill>
                <a:latin typeface="+mn-ea"/>
              </a:rPr>
              <a:t>      https://www.accessdata.fda.gov/scripts/opdlisting/oopd/detailedIndex.cfm?cfgridkey=132800</a:t>
            </a:r>
            <a:endParaRPr lang="zh-CN" altLang="en-US" sz="1000" dirty="0">
              <a:solidFill>
                <a:schemeClr val="tx1">
                  <a:lumMod val="50000"/>
                  <a:lumOff val="50000"/>
                </a:schemeClr>
              </a:solidFill>
              <a:latin typeface="+mn-ea"/>
            </a:endParaRPr>
          </a:p>
        </p:txBody>
      </p:sp>
    </p:spTree>
    <p:extLst>
      <p:ext uri="{BB962C8B-B14F-4D97-AF65-F5344CB8AC3E}">
        <p14:creationId xmlns:p14="http://schemas.microsoft.com/office/powerpoint/2010/main" val="2920816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表格 31">
            <a:extLst>
              <a:ext uri="{FF2B5EF4-FFF2-40B4-BE49-F238E27FC236}">
                <a16:creationId xmlns:a16="http://schemas.microsoft.com/office/drawing/2014/main" id="{C67F071E-1AE9-CAD4-4674-3196984A2800}"/>
              </a:ext>
            </a:extLst>
          </p:cNvPr>
          <p:cNvGraphicFramePr>
            <a:graphicFrameLocks noGrp="1"/>
          </p:cNvGraphicFramePr>
          <p:nvPr>
            <p:extLst>
              <p:ext uri="{D42A27DB-BD31-4B8C-83A1-F6EECF244321}">
                <p14:modId xmlns:p14="http://schemas.microsoft.com/office/powerpoint/2010/main" val="576340827"/>
              </p:ext>
            </p:extLst>
          </p:nvPr>
        </p:nvGraphicFramePr>
        <p:xfrm>
          <a:off x="515939" y="1232295"/>
          <a:ext cx="11160124" cy="1737004"/>
        </p:xfrm>
        <a:graphic>
          <a:graphicData uri="http://schemas.openxmlformats.org/drawingml/2006/table">
            <a:tbl>
              <a:tblPr firstRow="1" bandRow="1">
                <a:tableStyleId>{2D5ABB26-0587-4C30-8999-92F81FD0307C}</a:tableStyleId>
              </a:tblPr>
              <a:tblGrid>
                <a:gridCol w="1030769">
                  <a:extLst>
                    <a:ext uri="{9D8B030D-6E8A-4147-A177-3AD203B41FA5}">
                      <a16:colId xmlns:a16="http://schemas.microsoft.com/office/drawing/2014/main" val="3374747090"/>
                    </a:ext>
                  </a:extLst>
                </a:gridCol>
                <a:gridCol w="10129355">
                  <a:extLst>
                    <a:ext uri="{9D8B030D-6E8A-4147-A177-3AD203B41FA5}">
                      <a16:colId xmlns:a16="http://schemas.microsoft.com/office/drawing/2014/main" val="2263012250"/>
                    </a:ext>
                  </a:extLst>
                </a:gridCol>
              </a:tblGrid>
              <a:tr h="342527">
                <a:tc>
                  <a:txBody>
                    <a:bodyPr/>
                    <a:lstStyle/>
                    <a:p>
                      <a:pPr algn="dist"/>
                      <a:r>
                        <a:rPr lang="zh-CN" altLang="en-US" sz="1400" b="1" kern="1200" dirty="0">
                          <a:solidFill>
                            <a:schemeClr val="tx1"/>
                          </a:solidFill>
                          <a:latin typeface="+mn-ea"/>
                          <a:ea typeface="+mn-ea"/>
                          <a:cs typeface="+mn-cs"/>
                        </a:rPr>
                        <a:t>通用名称</a:t>
                      </a:r>
                    </a:p>
                  </a:txBody>
                  <a:tcPr anchor="ctr">
                    <a:lnL w="12700" cap="flat" cmpd="sng" algn="ctr">
                      <a:solidFill>
                        <a:srgbClr val="BEA2CB"/>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EA2CB"/>
                      </a:solidFill>
                      <a:prstDash val="solid"/>
                      <a:round/>
                      <a:headEnd type="none" w="med" len="med"/>
                      <a:tailEnd type="none" w="med" len="med"/>
                    </a:lnT>
                    <a:lnB w="12700" cap="flat" cmpd="sng" algn="ctr">
                      <a:solidFill>
                        <a:srgbClr val="BEA2CB"/>
                      </a:solidFill>
                      <a:prstDash val="solid"/>
                      <a:round/>
                      <a:headEnd type="none" w="med" len="med"/>
                      <a:tailEnd type="none" w="med" len="med"/>
                    </a:lnB>
                    <a:lnTlToBr w="12700" cmpd="sng">
                      <a:noFill/>
                      <a:prstDash val="solid"/>
                    </a:lnTlToBr>
                    <a:lnBlToTr w="12700" cmpd="sng">
                      <a:noFill/>
                      <a:prstDash val="solid"/>
                    </a:lnBlToTr>
                    <a:solidFill>
                      <a:srgbClr val="E1D5F4"/>
                    </a:solidFill>
                  </a:tcPr>
                </a:tc>
                <a:tc>
                  <a:txBody>
                    <a:bodyPr/>
                    <a:lstStyle/>
                    <a:p>
                      <a:r>
                        <a:rPr lang="zh-CN" altLang="en-US" sz="1400" b="0" dirty="0">
                          <a:solidFill>
                            <a:srgbClr val="6C38A3"/>
                          </a:solidFill>
                          <a:latin typeface="+mn-ea"/>
                          <a:ea typeface="+mn-ea"/>
                        </a:rPr>
                        <a:t>氟轻松玻璃体内植入剂</a:t>
                      </a:r>
                    </a:p>
                  </a:txBody>
                  <a:tcPr anchor="ctr">
                    <a:lnL w="12700" cap="flat" cmpd="sng" algn="ctr">
                      <a:noFill/>
                      <a:prstDash val="solid"/>
                      <a:round/>
                      <a:headEnd type="none" w="med" len="med"/>
                      <a:tailEnd type="none" w="med" len="med"/>
                    </a:lnL>
                    <a:lnR w="12700" cap="flat" cmpd="sng" algn="ctr">
                      <a:solidFill>
                        <a:srgbClr val="BEA2CB"/>
                      </a:solidFill>
                      <a:prstDash val="solid"/>
                      <a:round/>
                      <a:headEnd type="none" w="med" len="med"/>
                      <a:tailEnd type="none" w="med" len="med"/>
                    </a:lnR>
                    <a:lnT w="12700" cap="flat" cmpd="sng" algn="ctr">
                      <a:solidFill>
                        <a:srgbClr val="BEA2CB"/>
                      </a:solidFill>
                      <a:prstDash val="solid"/>
                      <a:round/>
                      <a:headEnd type="none" w="med" len="med"/>
                      <a:tailEnd type="none" w="med" len="med"/>
                    </a:lnT>
                    <a:lnB w="12700" cap="flat" cmpd="sng" algn="ctr">
                      <a:solidFill>
                        <a:srgbClr val="BEA2C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9808675"/>
                  </a:ext>
                </a:extLst>
              </a:tr>
              <a:tr h="340124">
                <a:tc>
                  <a:txBody>
                    <a:bodyPr/>
                    <a:lstStyle/>
                    <a:p>
                      <a:pPr algn="dist"/>
                      <a:r>
                        <a:rPr lang="zh-CN" altLang="en-US" sz="1400" b="1" kern="1200" dirty="0">
                          <a:solidFill>
                            <a:schemeClr val="tx1"/>
                          </a:solidFill>
                          <a:latin typeface="+mn-ea"/>
                          <a:ea typeface="+mn-ea"/>
                          <a:cs typeface="+mn-cs"/>
                        </a:rPr>
                        <a:t>注册规格</a:t>
                      </a:r>
                    </a:p>
                  </a:txBody>
                  <a:tcPr anchor="ctr">
                    <a:lnL w="12700" cap="flat" cmpd="sng" algn="ctr">
                      <a:solidFill>
                        <a:srgbClr val="BEA2CB"/>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EA2CB"/>
                      </a:solidFill>
                      <a:prstDash val="solid"/>
                      <a:round/>
                      <a:headEnd type="none" w="med" len="med"/>
                      <a:tailEnd type="none" w="med" len="med"/>
                    </a:lnT>
                    <a:lnB w="12700" cap="flat" cmpd="sng" algn="ctr">
                      <a:solidFill>
                        <a:srgbClr val="BEA2CB"/>
                      </a:solidFill>
                      <a:prstDash val="solid"/>
                      <a:round/>
                      <a:headEnd type="none" w="med" len="med"/>
                      <a:tailEnd type="none" w="med" len="med"/>
                    </a:lnB>
                    <a:lnTlToBr w="12700" cmpd="sng">
                      <a:noFill/>
                      <a:prstDash val="solid"/>
                    </a:lnTlToBr>
                    <a:lnBlToTr w="12700" cmpd="sng">
                      <a:noFill/>
                      <a:prstDash val="solid"/>
                    </a:lnBlToTr>
                    <a:solidFill>
                      <a:srgbClr val="E1D5F4"/>
                    </a:solidFill>
                  </a:tcPr>
                </a:tc>
                <a:tc>
                  <a:txBody>
                    <a:bodyPr/>
                    <a:lstStyle/>
                    <a:p>
                      <a:r>
                        <a:rPr lang="en-US" altLang="zh-CN" sz="1400" b="0" dirty="0">
                          <a:latin typeface="+mn-ea"/>
                          <a:ea typeface="+mn-ea"/>
                        </a:rPr>
                        <a:t>0.18mg</a:t>
                      </a:r>
                      <a:endParaRPr lang="zh-CN" altLang="en-US" sz="1400" b="0" dirty="0">
                        <a:latin typeface="+mn-ea"/>
                        <a:ea typeface="+mn-ea"/>
                      </a:endParaRPr>
                    </a:p>
                  </a:txBody>
                  <a:tcPr anchor="ctr">
                    <a:lnL w="12700" cap="flat" cmpd="sng" algn="ctr">
                      <a:noFill/>
                      <a:prstDash val="solid"/>
                      <a:round/>
                      <a:headEnd type="none" w="med" len="med"/>
                      <a:tailEnd type="none" w="med" len="med"/>
                    </a:lnL>
                    <a:lnR w="12700" cap="flat" cmpd="sng" algn="ctr">
                      <a:solidFill>
                        <a:srgbClr val="BEA2CB"/>
                      </a:solidFill>
                      <a:prstDash val="solid"/>
                      <a:round/>
                      <a:headEnd type="none" w="med" len="med"/>
                      <a:tailEnd type="none" w="med" len="med"/>
                    </a:lnR>
                    <a:lnT w="12700" cap="flat" cmpd="sng" algn="ctr">
                      <a:solidFill>
                        <a:srgbClr val="BEA2CB"/>
                      </a:solidFill>
                      <a:prstDash val="solid"/>
                      <a:round/>
                      <a:headEnd type="none" w="med" len="med"/>
                      <a:tailEnd type="none" w="med" len="med"/>
                    </a:lnT>
                    <a:lnB w="12700" cap="flat" cmpd="sng" algn="ctr">
                      <a:solidFill>
                        <a:srgbClr val="BEA2C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9060134"/>
                  </a:ext>
                </a:extLst>
              </a:tr>
              <a:tr h="352844">
                <a:tc>
                  <a:txBody>
                    <a:bodyPr/>
                    <a:lstStyle/>
                    <a:p>
                      <a:pPr algn="dist"/>
                      <a:r>
                        <a:rPr lang="zh-CN" altLang="en-US" sz="1400" b="1" kern="1200" dirty="0">
                          <a:solidFill>
                            <a:schemeClr val="tx1"/>
                          </a:solidFill>
                          <a:latin typeface="+mn-ea"/>
                          <a:ea typeface="+mn-ea"/>
                          <a:cs typeface="+mn-cs"/>
                        </a:rPr>
                        <a:t>适应症</a:t>
                      </a:r>
                    </a:p>
                  </a:txBody>
                  <a:tcPr anchor="ctr">
                    <a:lnL w="12700" cap="flat" cmpd="sng" algn="ctr">
                      <a:solidFill>
                        <a:srgbClr val="BEA2CB"/>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EA2CB"/>
                      </a:solidFill>
                      <a:prstDash val="solid"/>
                      <a:round/>
                      <a:headEnd type="none" w="med" len="med"/>
                      <a:tailEnd type="none" w="med" len="med"/>
                    </a:lnT>
                    <a:lnB w="12700" cap="flat" cmpd="sng" algn="ctr">
                      <a:solidFill>
                        <a:srgbClr val="BEA2CB"/>
                      </a:solidFill>
                      <a:prstDash val="solid"/>
                      <a:round/>
                      <a:headEnd type="none" w="med" len="med"/>
                      <a:tailEnd type="none" w="med" len="med"/>
                    </a:lnB>
                    <a:lnTlToBr w="12700" cmpd="sng">
                      <a:noFill/>
                      <a:prstDash val="solid"/>
                    </a:lnTlToBr>
                    <a:lnBlToTr w="12700" cmpd="sng">
                      <a:noFill/>
                      <a:prstDash val="solid"/>
                    </a:lnBlToTr>
                    <a:solidFill>
                      <a:srgbClr val="E1D5F4"/>
                    </a:solidFill>
                  </a:tcPr>
                </a:tc>
                <a:tc>
                  <a:txBody>
                    <a:bodyPr/>
                    <a:lstStyle/>
                    <a:p>
                      <a:r>
                        <a:rPr lang="zh-CN" altLang="en-US" sz="1400" b="1" dirty="0">
                          <a:solidFill>
                            <a:srgbClr val="7030A0"/>
                          </a:solidFill>
                          <a:latin typeface="+mn-ea"/>
                          <a:ea typeface="+mn-ea"/>
                        </a:rPr>
                        <a:t>适用于治疗累及眼后段的慢性非感染性葡萄膜炎</a:t>
                      </a:r>
                    </a:p>
                  </a:txBody>
                  <a:tcPr anchor="ctr">
                    <a:lnL w="12700" cap="flat" cmpd="sng" algn="ctr">
                      <a:noFill/>
                      <a:prstDash val="solid"/>
                      <a:round/>
                      <a:headEnd type="none" w="med" len="med"/>
                      <a:tailEnd type="none" w="med" len="med"/>
                    </a:lnL>
                    <a:lnR w="12700" cap="flat" cmpd="sng" algn="ctr">
                      <a:solidFill>
                        <a:srgbClr val="BEA2CB"/>
                      </a:solidFill>
                      <a:prstDash val="solid"/>
                      <a:round/>
                      <a:headEnd type="none" w="med" len="med"/>
                      <a:tailEnd type="none" w="med" len="med"/>
                    </a:lnR>
                    <a:lnT w="12700" cap="flat" cmpd="sng" algn="ctr">
                      <a:solidFill>
                        <a:srgbClr val="BEA2CB"/>
                      </a:solidFill>
                      <a:prstDash val="solid"/>
                      <a:round/>
                      <a:headEnd type="none" w="med" len="med"/>
                      <a:tailEnd type="none" w="med" len="med"/>
                    </a:lnT>
                    <a:lnB w="12700" cap="flat" cmpd="sng" algn="ctr">
                      <a:solidFill>
                        <a:srgbClr val="BEA2C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7565370"/>
                  </a:ext>
                </a:extLst>
              </a:tr>
              <a:tr h="332010">
                <a:tc>
                  <a:txBody>
                    <a:bodyPr/>
                    <a:lstStyle/>
                    <a:p>
                      <a:pPr algn="ctr"/>
                      <a:r>
                        <a:rPr lang="zh-CN" altLang="en-US" sz="1400" b="1" kern="1200" dirty="0">
                          <a:solidFill>
                            <a:schemeClr val="tx1"/>
                          </a:solidFill>
                          <a:latin typeface="+mn-ea"/>
                          <a:ea typeface="+mn-ea"/>
                          <a:cs typeface="+mn-cs"/>
                        </a:rPr>
                        <a:t>用   法</a:t>
                      </a:r>
                    </a:p>
                  </a:txBody>
                  <a:tcPr anchor="ctr">
                    <a:lnL w="12700" cap="flat" cmpd="sng" algn="ctr">
                      <a:solidFill>
                        <a:srgbClr val="BEA2CB"/>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EA2CB"/>
                      </a:solidFill>
                      <a:prstDash val="solid"/>
                      <a:round/>
                      <a:headEnd type="none" w="med" len="med"/>
                      <a:tailEnd type="none" w="med" len="med"/>
                    </a:lnT>
                    <a:lnB w="12700" cap="flat" cmpd="sng" algn="ctr">
                      <a:solidFill>
                        <a:srgbClr val="BEA2CB"/>
                      </a:solidFill>
                      <a:prstDash val="solid"/>
                      <a:round/>
                      <a:headEnd type="none" w="med" len="med"/>
                      <a:tailEnd type="none" w="med" len="med"/>
                    </a:lnB>
                    <a:lnTlToBr w="12700" cmpd="sng">
                      <a:noFill/>
                      <a:prstDash val="solid"/>
                    </a:lnTlToBr>
                    <a:lnBlToTr w="12700" cmpd="sng">
                      <a:noFill/>
                      <a:prstDash val="solid"/>
                    </a:lnBlToTr>
                    <a:solidFill>
                      <a:srgbClr val="E1D5F4"/>
                    </a:solidFill>
                  </a:tcPr>
                </a:tc>
                <a:tc>
                  <a:txBody>
                    <a:bodyPr/>
                    <a:lstStyle/>
                    <a:p>
                      <a:r>
                        <a:rPr lang="zh-CN" altLang="en-US" sz="1400" b="0" dirty="0">
                          <a:latin typeface="+mn-ea"/>
                          <a:ea typeface="+mn-ea"/>
                        </a:rPr>
                        <a:t>本品用于玻璃体内注射。应在无菌条件下进行注射，注射后应监测患者有无眼压变化和眼内炎症</a:t>
                      </a:r>
                    </a:p>
                  </a:txBody>
                  <a:tcPr anchor="ctr">
                    <a:lnL w="12700" cap="flat" cmpd="sng" algn="ctr">
                      <a:noFill/>
                      <a:prstDash val="solid"/>
                      <a:round/>
                      <a:headEnd type="none" w="med" len="med"/>
                      <a:tailEnd type="none" w="med" len="med"/>
                    </a:lnL>
                    <a:lnR w="12700" cap="flat" cmpd="sng" algn="ctr">
                      <a:solidFill>
                        <a:srgbClr val="BEA2CB"/>
                      </a:solidFill>
                      <a:prstDash val="solid"/>
                      <a:round/>
                      <a:headEnd type="none" w="med" len="med"/>
                      <a:tailEnd type="none" w="med" len="med"/>
                    </a:lnR>
                    <a:lnT w="12700" cap="flat" cmpd="sng" algn="ctr">
                      <a:solidFill>
                        <a:srgbClr val="BEA2CB"/>
                      </a:solidFill>
                      <a:prstDash val="solid"/>
                      <a:round/>
                      <a:headEnd type="none" w="med" len="med"/>
                      <a:tailEnd type="none" w="med" len="med"/>
                    </a:lnT>
                    <a:lnB w="12700" cap="flat" cmpd="sng" algn="ctr">
                      <a:solidFill>
                        <a:srgbClr val="BEA2C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1241126"/>
                  </a:ext>
                </a:extLst>
              </a:tr>
              <a:tr h="369499">
                <a:tc>
                  <a:txBody>
                    <a:bodyPr/>
                    <a:lstStyle/>
                    <a:p>
                      <a:pPr algn="ctr"/>
                      <a:r>
                        <a:rPr lang="zh-CN" altLang="en-US" sz="1400" b="1" kern="1200" dirty="0">
                          <a:solidFill>
                            <a:schemeClr val="tx1"/>
                          </a:solidFill>
                          <a:latin typeface="+mn-ea"/>
                          <a:ea typeface="+mn-ea"/>
                          <a:cs typeface="+mn-cs"/>
                        </a:rPr>
                        <a:t>用   量</a:t>
                      </a:r>
                    </a:p>
                  </a:txBody>
                  <a:tcPr anchor="ctr">
                    <a:lnL w="12700" cap="flat" cmpd="sng" algn="ctr">
                      <a:solidFill>
                        <a:srgbClr val="BEA2CB"/>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EA2CB"/>
                      </a:solidFill>
                      <a:prstDash val="solid"/>
                      <a:round/>
                      <a:headEnd type="none" w="med" len="med"/>
                      <a:tailEnd type="none" w="med" len="med"/>
                    </a:lnT>
                    <a:lnB w="12700" cap="flat" cmpd="sng" algn="ctr">
                      <a:solidFill>
                        <a:srgbClr val="BEA2CB"/>
                      </a:solidFill>
                      <a:prstDash val="solid"/>
                      <a:round/>
                      <a:headEnd type="none" w="med" len="med"/>
                      <a:tailEnd type="none" w="med" len="med"/>
                    </a:lnB>
                    <a:lnTlToBr w="12700" cmpd="sng">
                      <a:noFill/>
                      <a:prstDash val="solid"/>
                    </a:lnTlToBr>
                    <a:lnBlToTr w="12700" cmpd="sng">
                      <a:noFill/>
                      <a:prstDash val="solid"/>
                    </a:lnBlToTr>
                    <a:solidFill>
                      <a:srgbClr val="E1D5F4"/>
                    </a:solidFill>
                  </a:tcPr>
                </a:tc>
                <a:tc>
                  <a:txBody>
                    <a:bodyPr/>
                    <a:lstStyle/>
                    <a:p>
                      <a:r>
                        <a:rPr lang="zh-CN" altLang="en-US" sz="1400" b="1" dirty="0">
                          <a:solidFill>
                            <a:srgbClr val="7030A0"/>
                          </a:solidFill>
                          <a:latin typeface="+mn-ea"/>
                          <a:ea typeface="+mn-ea"/>
                        </a:rPr>
                        <a:t>单次玻璃体内植入物</a:t>
                      </a:r>
                      <a:r>
                        <a:rPr lang="zh-CN" altLang="en-US" sz="1400" b="0" dirty="0">
                          <a:latin typeface="+mn-ea"/>
                          <a:ea typeface="+mn-ea"/>
                        </a:rPr>
                        <a:t>，在药物递送系统中含</a:t>
                      </a:r>
                      <a:r>
                        <a:rPr lang="en-US" altLang="zh-CN" sz="1400" b="0" dirty="0">
                          <a:latin typeface="+mn-ea"/>
                          <a:ea typeface="+mn-ea"/>
                        </a:rPr>
                        <a:t>0.18mg </a:t>
                      </a:r>
                      <a:r>
                        <a:rPr lang="zh-CN" altLang="en-US" sz="1400" b="0" dirty="0">
                          <a:latin typeface="+mn-ea"/>
                          <a:ea typeface="+mn-ea"/>
                        </a:rPr>
                        <a:t>氟轻松，能够以 </a:t>
                      </a:r>
                      <a:r>
                        <a:rPr lang="en-US" altLang="zh-CN" sz="1400" b="0" dirty="0">
                          <a:latin typeface="+mn-ea"/>
                          <a:ea typeface="+mn-ea"/>
                        </a:rPr>
                        <a:t>0.25mcg/ </a:t>
                      </a:r>
                      <a:r>
                        <a:rPr lang="zh-CN" altLang="en-US" sz="1400" b="0" dirty="0">
                          <a:latin typeface="+mn-ea"/>
                          <a:ea typeface="+mn-ea"/>
                        </a:rPr>
                        <a:t>天的初始速率释放氟轻松，</a:t>
                      </a:r>
                      <a:r>
                        <a:rPr lang="zh-CN" altLang="en-US" sz="1400" b="1" dirty="0">
                          <a:solidFill>
                            <a:srgbClr val="7030A0"/>
                          </a:solidFill>
                          <a:latin typeface="+mn-ea"/>
                          <a:ea typeface="+mn-ea"/>
                        </a:rPr>
                        <a:t>持续 </a:t>
                      </a:r>
                      <a:r>
                        <a:rPr lang="en-US" altLang="zh-CN" sz="1400" b="1" dirty="0">
                          <a:solidFill>
                            <a:srgbClr val="7030A0"/>
                          </a:solidFill>
                          <a:latin typeface="+mn-ea"/>
                          <a:ea typeface="+mn-ea"/>
                        </a:rPr>
                        <a:t>36</a:t>
                      </a:r>
                      <a:r>
                        <a:rPr lang="zh-CN" altLang="en-US" sz="1400" b="1" dirty="0">
                          <a:solidFill>
                            <a:srgbClr val="7030A0"/>
                          </a:solidFill>
                          <a:latin typeface="+mn-ea"/>
                          <a:ea typeface="+mn-ea"/>
                        </a:rPr>
                        <a:t>个月</a:t>
                      </a:r>
                    </a:p>
                  </a:txBody>
                  <a:tcPr anchor="ctr">
                    <a:lnL w="12700" cap="flat" cmpd="sng" algn="ctr">
                      <a:noFill/>
                      <a:prstDash val="solid"/>
                      <a:round/>
                      <a:headEnd type="none" w="med" len="med"/>
                      <a:tailEnd type="none" w="med" len="med"/>
                    </a:lnL>
                    <a:lnR w="12700" cap="flat" cmpd="sng" algn="ctr">
                      <a:solidFill>
                        <a:srgbClr val="BEA2CB"/>
                      </a:solidFill>
                      <a:prstDash val="solid"/>
                      <a:round/>
                      <a:headEnd type="none" w="med" len="med"/>
                      <a:tailEnd type="none" w="med" len="med"/>
                    </a:lnR>
                    <a:lnT w="12700" cap="flat" cmpd="sng" algn="ctr">
                      <a:solidFill>
                        <a:srgbClr val="BEA2CB"/>
                      </a:solidFill>
                      <a:prstDash val="solid"/>
                      <a:round/>
                      <a:headEnd type="none" w="med" len="med"/>
                      <a:tailEnd type="none" w="med" len="med"/>
                    </a:lnT>
                    <a:lnB w="12700" cap="flat" cmpd="sng" algn="ctr">
                      <a:solidFill>
                        <a:srgbClr val="BEA2C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331287"/>
                  </a:ext>
                </a:extLst>
              </a:tr>
            </a:tbl>
          </a:graphicData>
        </a:graphic>
      </p:graphicFrame>
      <p:graphicFrame>
        <p:nvGraphicFramePr>
          <p:cNvPr id="3" name="表格 8">
            <a:extLst>
              <a:ext uri="{FF2B5EF4-FFF2-40B4-BE49-F238E27FC236}">
                <a16:creationId xmlns:a16="http://schemas.microsoft.com/office/drawing/2014/main" id="{D6CCB4DD-F5D0-62E9-6601-FE92B81A37CD}"/>
              </a:ext>
            </a:extLst>
          </p:cNvPr>
          <p:cNvGraphicFramePr>
            <a:graphicFrameLocks noGrp="1"/>
          </p:cNvGraphicFramePr>
          <p:nvPr>
            <p:extLst>
              <p:ext uri="{D42A27DB-BD31-4B8C-83A1-F6EECF244321}">
                <p14:modId xmlns:p14="http://schemas.microsoft.com/office/powerpoint/2010/main" val="797515777"/>
              </p:ext>
            </p:extLst>
          </p:nvPr>
        </p:nvGraphicFramePr>
        <p:xfrm>
          <a:off x="515938" y="889669"/>
          <a:ext cx="11160125" cy="349851"/>
        </p:xfrm>
        <a:graphic>
          <a:graphicData uri="http://schemas.openxmlformats.org/drawingml/2006/table">
            <a:tbl>
              <a:tblPr firstRow="1" bandRow="1">
                <a:tableStyleId>{69012ECD-51FC-41F1-AA8D-1B2483CD663E}</a:tableStyleId>
              </a:tblPr>
              <a:tblGrid>
                <a:gridCol w="11160125">
                  <a:extLst>
                    <a:ext uri="{9D8B030D-6E8A-4147-A177-3AD203B41FA5}">
                      <a16:colId xmlns:a16="http://schemas.microsoft.com/office/drawing/2014/main" val="4174345296"/>
                    </a:ext>
                  </a:extLst>
                </a:gridCol>
              </a:tblGrid>
              <a:tr h="349851">
                <a:tc>
                  <a:txBody>
                    <a:bodyPr/>
                    <a:lstStyle/>
                    <a:p>
                      <a:pPr algn="ctr"/>
                      <a:endParaRPr lang="zh-CN" altLang="en-US" sz="1800" b="1" baseline="300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endParaRPr>
                    </a:p>
                  </a:txBody>
                  <a:tcPr anchor="ctr">
                    <a:lnL w="12700" cap="flat" cmpd="sng" algn="ctr">
                      <a:solidFill>
                        <a:srgbClr val="BEA2CB"/>
                      </a:solidFill>
                      <a:prstDash val="solid"/>
                      <a:round/>
                      <a:headEnd type="none" w="med" len="med"/>
                      <a:tailEnd type="none" w="med" len="med"/>
                    </a:lnL>
                    <a:lnR w="12700" cap="flat" cmpd="sng" algn="ctr">
                      <a:solidFill>
                        <a:srgbClr val="BEA2CB"/>
                      </a:solidFill>
                      <a:prstDash val="solid"/>
                      <a:round/>
                      <a:headEnd type="none" w="med" len="med"/>
                      <a:tailEnd type="none" w="med" len="med"/>
                    </a:lnR>
                    <a:lnT w="12700" cap="flat" cmpd="sng" algn="ctr">
                      <a:solidFill>
                        <a:srgbClr val="BEA2CB"/>
                      </a:solidFill>
                      <a:prstDash val="solid"/>
                      <a:round/>
                      <a:headEnd type="none" w="med" len="med"/>
                      <a:tailEnd type="none" w="med" len="med"/>
                    </a:lnT>
                    <a:lnB w="12700" cap="flat" cmpd="sng" algn="ctr">
                      <a:solidFill>
                        <a:srgbClr val="BEA2CB"/>
                      </a:solidFill>
                      <a:prstDash val="solid"/>
                      <a:round/>
                      <a:headEnd type="none" w="med" len="med"/>
                      <a:tailEnd type="none" w="med" len="med"/>
                    </a:lnB>
                    <a:lnTlToBr w="12700" cmpd="sng">
                      <a:noFill/>
                      <a:prstDash val="solid"/>
                    </a:lnTlToBr>
                    <a:lnBlToTr w="12700" cmpd="sng">
                      <a:noFill/>
                      <a:prstDash val="solid"/>
                    </a:lnBlToTr>
                    <a:solidFill>
                      <a:srgbClr val="6C38A3"/>
                    </a:solidFill>
                  </a:tcPr>
                </a:tc>
                <a:extLst>
                  <a:ext uri="{0D108BD9-81ED-4DB2-BD59-A6C34878D82A}">
                    <a16:rowId xmlns:a16="http://schemas.microsoft.com/office/drawing/2014/main" val="1720672950"/>
                  </a:ext>
                </a:extLst>
              </a:tr>
            </a:tbl>
          </a:graphicData>
        </a:graphic>
      </p:graphicFrame>
      <p:sp>
        <p:nvSpPr>
          <p:cNvPr id="2" name="标题 1">
            <a:extLst>
              <a:ext uri="{FF2B5EF4-FFF2-40B4-BE49-F238E27FC236}">
                <a16:creationId xmlns:a16="http://schemas.microsoft.com/office/drawing/2014/main" id="{FD074706-CF3C-7D44-21C1-F7DF6E59E27E}"/>
              </a:ext>
            </a:extLst>
          </p:cNvPr>
          <p:cNvSpPr>
            <a:spLocks noGrp="1"/>
          </p:cNvSpPr>
          <p:nvPr>
            <p:ph type="title"/>
          </p:nvPr>
        </p:nvSpPr>
        <p:spPr>
          <a:xfrm>
            <a:off x="627698" y="157561"/>
            <a:ext cx="10299383" cy="705600"/>
          </a:xfrm>
        </p:spPr>
        <p:txBody>
          <a:bodyPr>
            <a:noAutofit/>
          </a:bodyPr>
          <a:lstStyle/>
          <a:p>
            <a:r>
              <a:rPr lang="zh-CN" altLang="en-US" sz="2400" dirty="0">
                <a:solidFill>
                  <a:schemeClr val="tx1"/>
                </a:solidFill>
              </a:rPr>
              <a:t>我国首个完全基于真实世界研究数据获批的药品</a:t>
            </a:r>
          </a:p>
        </p:txBody>
      </p:sp>
      <p:grpSp>
        <p:nvGrpSpPr>
          <p:cNvPr id="45" name="组合 44">
            <a:extLst>
              <a:ext uri="{FF2B5EF4-FFF2-40B4-BE49-F238E27FC236}">
                <a16:creationId xmlns:a16="http://schemas.microsoft.com/office/drawing/2014/main" id="{1BA5E370-FBAC-3DF3-0389-C44B1FC5F1AA}"/>
              </a:ext>
            </a:extLst>
          </p:cNvPr>
          <p:cNvGrpSpPr/>
          <p:nvPr/>
        </p:nvGrpSpPr>
        <p:grpSpPr>
          <a:xfrm>
            <a:off x="515938" y="5058907"/>
            <a:ext cx="11160125" cy="1176355"/>
            <a:chOff x="515937" y="5545615"/>
            <a:chExt cx="11160125" cy="1176355"/>
          </a:xfrm>
        </p:grpSpPr>
        <p:sp>
          <p:nvSpPr>
            <p:cNvPr id="25" name="等腰三角形 24">
              <a:extLst>
                <a:ext uri="{FF2B5EF4-FFF2-40B4-BE49-F238E27FC236}">
                  <a16:creationId xmlns:a16="http://schemas.microsoft.com/office/drawing/2014/main" id="{8CC0CF04-359B-BCE1-1BA1-FE95EF80346C}"/>
                </a:ext>
              </a:extLst>
            </p:cNvPr>
            <p:cNvSpPr/>
            <p:nvPr/>
          </p:nvSpPr>
          <p:spPr>
            <a:xfrm rot="10800000">
              <a:off x="4108900" y="5545615"/>
              <a:ext cx="3953877" cy="163285"/>
            </a:xfrm>
            <a:prstGeom prst="triangle">
              <a:avLst/>
            </a:prstGeom>
            <a:solidFill>
              <a:srgbClr val="915D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矩形 23">
              <a:extLst>
                <a:ext uri="{FF2B5EF4-FFF2-40B4-BE49-F238E27FC236}">
                  <a16:creationId xmlns:a16="http://schemas.microsoft.com/office/drawing/2014/main" id="{DD09D709-055F-5FBE-6BB7-6AC858753B8D}"/>
                </a:ext>
              </a:extLst>
            </p:cNvPr>
            <p:cNvSpPr/>
            <p:nvPr/>
          </p:nvSpPr>
          <p:spPr>
            <a:xfrm>
              <a:off x="515937" y="5783872"/>
              <a:ext cx="11160125" cy="938098"/>
            </a:xfrm>
            <a:prstGeom prst="roundRect">
              <a:avLst/>
            </a:prstGeom>
            <a:solidFill>
              <a:srgbClr val="E1D5F4"/>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2000"/>
                </a:lnSpc>
                <a:spcAft>
                  <a:spcPts val="300"/>
                </a:spcAft>
                <a:buFont typeface="Wingdings" panose="05000000000000000000" pitchFamily="2" charset="2"/>
                <a:buChar char="Ø"/>
              </a:pPr>
              <a:r>
                <a:rPr lang="zh-CN" altLang="en-US" sz="1400" b="0" i="0" dirty="0">
                  <a:solidFill>
                    <a:schemeClr val="tx1"/>
                  </a:solidFill>
                  <a:effectLst/>
                  <a:latin typeface="+mn-ea"/>
                </a:rPr>
                <a:t>真实世界数据</a:t>
              </a:r>
              <a:r>
                <a:rPr lang="zh-CN" altLang="en-US" sz="1400" dirty="0">
                  <a:solidFill>
                    <a:schemeClr val="tx1"/>
                  </a:solidFill>
                  <a:latin typeface="+mn-ea"/>
                </a:rPr>
                <a:t>显示</a:t>
              </a:r>
              <a:r>
                <a:rPr lang="zh-CN" altLang="en-US" sz="1400" b="0" i="0" dirty="0">
                  <a:solidFill>
                    <a:schemeClr val="tx1"/>
                  </a:solidFill>
                  <a:effectLst/>
                  <a:latin typeface="+mn-ea"/>
                </a:rPr>
                <a:t>：氟轻松玻璃体内植入剂展现出令人满意的有效性及安全性</a:t>
              </a:r>
              <a:r>
                <a:rPr lang="en-US" altLang="zh-CN" sz="1400" b="0" i="0" dirty="0">
                  <a:solidFill>
                    <a:schemeClr val="tx1"/>
                  </a:solidFill>
                  <a:effectLst/>
                  <a:latin typeface="+mn-ea"/>
                </a:rPr>
                <a:t>——</a:t>
              </a:r>
              <a:r>
                <a:rPr lang="zh-CN" altLang="en-US" sz="1400" b="0" i="0" dirty="0">
                  <a:solidFill>
                    <a:schemeClr val="tx1"/>
                  </a:solidFill>
                  <a:effectLst/>
                  <a:latin typeface="+mn-ea"/>
                </a:rPr>
                <a:t>大大降低患者葡萄膜炎复发率（</a:t>
              </a:r>
              <a:r>
                <a:rPr lang="en-US" altLang="zh-CN" sz="1400" b="0" i="0" dirty="0">
                  <a:solidFill>
                    <a:schemeClr val="tx1"/>
                  </a:solidFill>
                  <a:effectLst/>
                  <a:latin typeface="+mn-ea"/>
                </a:rPr>
                <a:t>35.1%</a:t>
              </a:r>
              <a:r>
                <a:rPr lang="en-US" altLang="zh-CN" sz="1400" dirty="0">
                  <a:solidFill>
                    <a:schemeClr val="tx1"/>
                  </a:solidFill>
                  <a:latin typeface="+mn-ea"/>
                </a:rPr>
                <a:t>vs</a:t>
              </a:r>
              <a:r>
                <a:rPr lang="en-US" altLang="zh-CN" sz="1400" b="1" dirty="0">
                  <a:solidFill>
                    <a:srgbClr val="7030A0"/>
                  </a:solidFill>
                  <a:latin typeface="+mn-ea"/>
                </a:rPr>
                <a:t>8.7%</a:t>
              </a:r>
              <a:r>
                <a:rPr lang="zh-CN" altLang="en-US" sz="1400" dirty="0">
                  <a:solidFill>
                    <a:schemeClr val="tx1"/>
                  </a:solidFill>
                  <a:latin typeface="+mn-ea"/>
                </a:rPr>
                <a:t>，传统治疗</a:t>
              </a:r>
              <a:r>
                <a:rPr lang="en-US" altLang="zh-CN" sz="1400" dirty="0">
                  <a:solidFill>
                    <a:schemeClr val="tx1"/>
                  </a:solidFill>
                  <a:latin typeface="+mn-ea"/>
                </a:rPr>
                <a:t>vs</a:t>
              </a:r>
              <a:r>
                <a:rPr lang="zh-CN" altLang="en-US" sz="1400" dirty="0">
                  <a:solidFill>
                    <a:schemeClr val="tx1"/>
                  </a:solidFill>
                  <a:latin typeface="+mn-ea"/>
                </a:rPr>
                <a:t>氟轻松</a:t>
              </a:r>
              <a:r>
                <a:rPr lang="zh-CN" altLang="en-US" sz="1400" b="0" i="0" dirty="0">
                  <a:solidFill>
                    <a:schemeClr val="tx1"/>
                  </a:solidFill>
                  <a:effectLst/>
                  <a:latin typeface="+mn-ea"/>
                </a:rPr>
                <a:t>），显著提高视力，</a:t>
              </a:r>
              <a:r>
                <a:rPr lang="zh-CN" altLang="en-US" sz="1400" dirty="0">
                  <a:solidFill>
                    <a:schemeClr val="tx1"/>
                  </a:solidFill>
                  <a:latin typeface="+mn-ea"/>
                </a:rPr>
                <a:t>患者使用后全身系统性用药、眼局部激素用量明显下降；整个随访期间安全性良好（副作用发生率降低</a:t>
              </a:r>
              <a:r>
                <a:rPr lang="en-US" altLang="zh-CN" sz="1400" b="1" dirty="0">
                  <a:solidFill>
                    <a:srgbClr val="7030A0"/>
                  </a:solidFill>
                  <a:latin typeface="+mn-ea"/>
                </a:rPr>
                <a:t>85%</a:t>
              </a:r>
              <a:r>
                <a:rPr lang="zh-CN" altLang="en-US" sz="1400" dirty="0">
                  <a:solidFill>
                    <a:schemeClr val="tx1"/>
                  </a:solidFill>
                  <a:latin typeface="+mn-ea"/>
                </a:rPr>
                <a:t>），未发生非预期的严重不良事件</a:t>
              </a:r>
              <a:endParaRPr lang="en-US" altLang="zh-CN" sz="1400" dirty="0">
                <a:solidFill>
                  <a:schemeClr val="tx1"/>
                </a:solidFill>
                <a:latin typeface="+mn-ea"/>
              </a:endParaRPr>
            </a:p>
          </p:txBody>
        </p:sp>
      </p:grpSp>
      <p:sp>
        <p:nvSpPr>
          <p:cNvPr id="9" name="矩形 8">
            <a:extLst>
              <a:ext uri="{FF2B5EF4-FFF2-40B4-BE49-F238E27FC236}">
                <a16:creationId xmlns:a16="http://schemas.microsoft.com/office/drawing/2014/main" id="{3D372A57-D156-06D5-B49B-5438B699B131}"/>
              </a:ext>
            </a:extLst>
          </p:cNvPr>
          <p:cNvSpPr/>
          <p:nvPr/>
        </p:nvSpPr>
        <p:spPr>
          <a:xfrm>
            <a:off x="-15766" y="-6844"/>
            <a:ext cx="324000" cy="900000"/>
          </a:xfrm>
          <a:prstGeom prst="rect">
            <a:avLst/>
          </a:prstGeom>
          <a:solidFill>
            <a:srgbClr val="E1D5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rgbClr val="6C38A3"/>
                </a:solidFill>
              </a:rPr>
              <a:t>基本信息</a:t>
            </a:r>
          </a:p>
        </p:txBody>
      </p:sp>
      <p:sp>
        <p:nvSpPr>
          <p:cNvPr id="30" name="文本框 29">
            <a:extLst>
              <a:ext uri="{FF2B5EF4-FFF2-40B4-BE49-F238E27FC236}">
                <a16:creationId xmlns:a16="http://schemas.microsoft.com/office/drawing/2014/main" id="{83256B6D-AB55-0B84-1C59-1BB0AD106212}"/>
              </a:ext>
            </a:extLst>
          </p:cNvPr>
          <p:cNvSpPr txBox="1"/>
          <p:nvPr/>
        </p:nvSpPr>
        <p:spPr>
          <a:xfrm>
            <a:off x="5187624" y="868910"/>
            <a:ext cx="1796429" cy="338554"/>
          </a:xfrm>
          <a:prstGeom prst="rect">
            <a:avLst/>
          </a:prstGeom>
          <a:noFill/>
        </p:spPr>
        <p:txBody>
          <a:bodyPr wrap="square">
            <a:spAutoFit/>
          </a:bodyPr>
          <a:lstStyle/>
          <a:p>
            <a:pPr algn="dist"/>
            <a:r>
              <a:rPr lang="zh-CN" altLang="en-US" sz="1600" b="1" dirty="0">
                <a:solidFill>
                  <a:schemeClr val="bg1"/>
                </a:solidFill>
              </a:rPr>
              <a:t>药品基本信息</a:t>
            </a:r>
          </a:p>
        </p:txBody>
      </p:sp>
      <p:graphicFrame>
        <p:nvGraphicFramePr>
          <p:cNvPr id="32" name="表格 32">
            <a:extLst>
              <a:ext uri="{FF2B5EF4-FFF2-40B4-BE49-F238E27FC236}">
                <a16:creationId xmlns:a16="http://schemas.microsoft.com/office/drawing/2014/main" id="{CFDA0A6C-83AE-FB49-46E0-532C67684D0C}"/>
              </a:ext>
            </a:extLst>
          </p:cNvPr>
          <p:cNvGraphicFramePr>
            <a:graphicFrameLocks noGrp="1"/>
          </p:cNvGraphicFramePr>
          <p:nvPr>
            <p:extLst>
              <p:ext uri="{D42A27DB-BD31-4B8C-83A1-F6EECF244321}">
                <p14:modId xmlns:p14="http://schemas.microsoft.com/office/powerpoint/2010/main" val="1580310873"/>
              </p:ext>
            </p:extLst>
          </p:nvPr>
        </p:nvGraphicFramePr>
        <p:xfrm>
          <a:off x="515939" y="2953380"/>
          <a:ext cx="11160123" cy="614006"/>
        </p:xfrm>
        <a:graphic>
          <a:graphicData uri="http://schemas.openxmlformats.org/drawingml/2006/table">
            <a:tbl>
              <a:tblPr firstRow="1" bandRow="1">
                <a:tableStyleId>{5940675A-B579-460E-94D1-54222C63F5DA}</a:tableStyleId>
              </a:tblPr>
              <a:tblGrid>
                <a:gridCol w="2948620">
                  <a:extLst>
                    <a:ext uri="{9D8B030D-6E8A-4147-A177-3AD203B41FA5}">
                      <a16:colId xmlns:a16="http://schemas.microsoft.com/office/drawing/2014/main" val="215063773"/>
                    </a:ext>
                  </a:extLst>
                </a:gridCol>
                <a:gridCol w="2631441">
                  <a:extLst>
                    <a:ext uri="{9D8B030D-6E8A-4147-A177-3AD203B41FA5}">
                      <a16:colId xmlns:a16="http://schemas.microsoft.com/office/drawing/2014/main" val="1260413217"/>
                    </a:ext>
                  </a:extLst>
                </a:gridCol>
                <a:gridCol w="3840479">
                  <a:extLst>
                    <a:ext uri="{9D8B030D-6E8A-4147-A177-3AD203B41FA5}">
                      <a16:colId xmlns:a16="http://schemas.microsoft.com/office/drawing/2014/main" val="432011051"/>
                    </a:ext>
                  </a:extLst>
                </a:gridCol>
                <a:gridCol w="1739583">
                  <a:extLst>
                    <a:ext uri="{9D8B030D-6E8A-4147-A177-3AD203B41FA5}">
                      <a16:colId xmlns:a16="http://schemas.microsoft.com/office/drawing/2014/main" val="2554400127"/>
                    </a:ext>
                  </a:extLst>
                </a:gridCol>
              </a:tblGrid>
              <a:tr h="294742">
                <a:tc>
                  <a:txBody>
                    <a:bodyPr/>
                    <a:lstStyle/>
                    <a:p>
                      <a:pPr marL="0" algn="ctr" defTabSz="914400" rtl="0" eaLnBrk="1" latinLnBrk="0" hangingPunct="1"/>
                      <a:r>
                        <a:rPr lang="zh-CN" altLang="en-US" sz="1400" b="1" kern="1200" dirty="0">
                          <a:solidFill>
                            <a:schemeClr val="tx1"/>
                          </a:solidFill>
                          <a:latin typeface="+mn-ea"/>
                          <a:ea typeface="+mn-ea"/>
                          <a:cs typeface="+mn-cs"/>
                        </a:rPr>
                        <a:t>中国大陆首次上市时间</a:t>
                      </a:r>
                    </a:p>
                  </a:txBody>
                  <a:tcPr anchor="ctr">
                    <a:lnL w="12700" cap="flat" cmpd="sng" algn="ctr">
                      <a:solidFill>
                        <a:srgbClr val="BEA2CB"/>
                      </a:solidFill>
                      <a:prstDash val="solid"/>
                      <a:round/>
                      <a:headEnd type="none" w="med" len="med"/>
                      <a:tailEnd type="none" w="med" len="med"/>
                    </a:lnL>
                    <a:lnR w="12700" cmpd="sng">
                      <a:noFill/>
                    </a:lnR>
                    <a:lnT w="12700" cap="flat" cmpd="sng" algn="ctr">
                      <a:solidFill>
                        <a:srgbClr val="BEA2CB"/>
                      </a:solidFill>
                      <a:prstDash val="solid"/>
                      <a:round/>
                      <a:headEnd type="none" w="med" len="med"/>
                      <a:tailEnd type="none" w="med" len="med"/>
                    </a:lnT>
                    <a:lnB w="12700" cap="flat" cmpd="sng" algn="ctr">
                      <a:solidFill>
                        <a:srgbClr val="BEA2CB"/>
                      </a:solidFill>
                      <a:prstDash val="solid"/>
                      <a:round/>
                      <a:headEnd type="none" w="med" len="med"/>
                      <a:tailEnd type="none" w="med" len="med"/>
                    </a:lnB>
                    <a:lnTlToBr w="12700" cmpd="sng">
                      <a:noFill/>
                      <a:prstDash val="solid"/>
                    </a:lnTlToBr>
                    <a:lnBlToTr w="12700" cmpd="sng">
                      <a:noFill/>
                      <a:prstDash val="solid"/>
                    </a:lnBlToTr>
                    <a:solidFill>
                      <a:srgbClr val="E1D5F4"/>
                    </a:solidFill>
                  </a:tcPr>
                </a:tc>
                <a:tc>
                  <a:txBody>
                    <a:bodyPr/>
                    <a:lstStyle/>
                    <a:p>
                      <a:r>
                        <a:rPr lang="en-US" altLang="zh-CN" sz="1400" dirty="0">
                          <a:latin typeface="+mn-ea"/>
                          <a:ea typeface="+mn-ea"/>
                        </a:rPr>
                        <a:t>2022</a:t>
                      </a:r>
                      <a:r>
                        <a:rPr lang="zh-CN" altLang="en-US" sz="1400" dirty="0">
                          <a:latin typeface="+mn-ea"/>
                          <a:ea typeface="+mn-ea"/>
                        </a:rPr>
                        <a:t>年</a:t>
                      </a:r>
                      <a:r>
                        <a:rPr lang="en-US" altLang="zh-CN" sz="1400" dirty="0">
                          <a:latin typeface="+mn-ea"/>
                          <a:ea typeface="+mn-ea"/>
                        </a:rPr>
                        <a:t>6</a:t>
                      </a:r>
                      <a:r>
                        <a:rPr lang="zh-CN" altLang="en-US" sz="1400" dirty="0">
                          <a:latin typeface="+mn-ea"/>
                          <a:ea typeface="+mn-ea"/>
                        </a:rPr>
                        <a:t>月</a:t>
                      </a:r>
                    </a:p>
                  </a:txBody>
                  <a:tcPr anchor="ctr">
                    <a:lnL w="12700" cmpd="sng">
                      <a:noFill/>
                    </a:lnL>
                    <a:lnR w="12700" cmpd="sng">
                      <a:noFill/>
                    </a:lnR>
                    <a:lnT w="12700" cap="flat" cmpd="sng" algn="ctr">
                      <a:solidFill>
                        <a:srgbClr val="BEA2CB"/>
                      </a:solidFill>
                      <a:prstDash val="solid"/>
                      <a:round/>
                      <a:headEnd type="none" w="med" len="med"/>
                      <a:tailEnd type="none" w="med" len="med"/>
                    </a:lnT>
                    <a:lnB w="12700" cap="flat" cmpd="sng" algn="ctr">
                      <a:solidFill>
                        <a:srgbClr val="BEA2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zh-CN" altLang="en-US" sz="1400" b="1" kern="1200" dirty="0">
                          <a:solidFill>
                            <a:schemeClr val="tx1"/>
                          </a:solidFill>
                          <a:latin typeface="+mn-ea"/>
                          <a:ea typeface="+mn-ea"/>
                          <a:cs typeface="+mn-cs"/>
                        </a:rPr>
                        <a:t>目前大陆地区同通用名药品的上市情况</a:t>
                      </a:r>
                    </a:p>
                  </a:txBody>
                  <a:tcPr anchor="ctr">
                    <a:lnL w="12700" cmpd="sng">
                      <a:noFill/>
                    </a:lnL>
                    <a:lnR w="12700" cmpd="sng">
                      <a:noFill/>
                    </a:lnR>
                    <a:lnT w="12700" cap="flat" cmpd="sng" algn="ctr">
                      <a:solidFill>
                        <a:srgbClr val="BEA2CB"/>
                      </a:solidFill>
                      <a:prstDash val="solid"/>
                      <a:round/>
                      <a:headEnd type="none" w="med" len="med"/>
                      <a:tailEnd type="none" w="med" len="med"/>
                    </a:lnT>
                    <a:lnB w="12700" cap="flat" cmpd="sng" algn="ctr">
                      <a:solidFill>
                        <a:srgbClr val="BEA2CB"/>
                      </a:solidFill>
                      <a:prstDash val="solid"/>
                      <a:round/>
                      <a:headEnd type="none" w="med" len="med"/>
                      <a:tailEnd type="none" w="med" len="med"/>
                    </a:lnB>
                    <a:lnTlToBr w="12700" cmpd="sng">
                      <a:noFill/>
                      <a:prstDash val="solid"/>
                    </a:lnTlToBr>
                    <a:lnBlToTr w="12700" cmpd="sng">
                      <a:noFill/>
                      <a:prstDash val="solid"/>
                    </a:lnBlToTr>
                    <a:solidFill>
                      <a:srgbClr val="E1D5F4"/>
                    </a:solidFill>
                  </a:tcPr>
                </a:tc>
                <a:tc>
                  <a:txBody>
                    <a:bodyPr/>
                    <a:lstStyle/>
                    <a:p>
                      <a:pPr marL="0" algn="l" defTabSz="914400" rtl="0" eaLnBrk="1" latinLnBrk="0" hangingPunct="1"/>
                      <a:r>
                        <a:rPr lang="zh-CN" altLang="en-US" sz="1400" b="1" kern="1200" dirty="0">
                          <a:solidFill>
                            <a:srgbClr val="7030A0"/>
                          </a:solidFill>
                          <a:latin typeface="+mn-ea"/>
                          <a:ea typeface="+mn-ea"/>
                          <a:cs typeface="+mn-cs"/>
                        </a:rPr>
                        <a:t>无</a:t>
                      </a:r>
                    </a:p>
                  </a:txBody>
                  <a:tcPr anchor="ctr">
                    <a:lnL w="12700" cmpd="sng">
                      <a:noFill/>
                    </a:lnL>
                    <a:lnR w="12700" cap="flat" cmpd="sng" algn="ctr">
                      <a:solidFill>
                        <a:srgbClr val="BEA2CB"/>
                      </a:solidFill>
                      <a:prstDash val="solid"/>
                      <a:round/>
                      <a:headEnd type="none" w="med" len="med"/>
                      <a:tailEnd type="none" w="med" len="med"/>
                    </a:lnR>
                    <a:lnT w="12700" cap="flat" cmpd="sng" algn="ctr">
                      <a:solidFill>
                        <a:srgbClr val="BEA2CB"/>
                      </a:solidFill>
                      <a:prstDash val="solid"/>
                      <a:round/>
                      <a:headEnd type="none" w="med" len="med"/>
                      <a:tailEnd type="none" w="med" len="med"/>
                    </a:lnT>
                    <a:lnB w="12700" cap="flat" cmpd="sng" algn="ctr">
                      <a:solidFill>
                        <a:srgbClr val="BEA2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0273854"/>
                  </a:ext>
                </a:extLst>
              </a:tr>
              <a:tr h="309206">
                <a:tc>
                  <a:txBody>
                    <a:bodyPr/>
                    <a:lstStyle/>
                    <a:p>
                      <a:pPr marL="0" algn="ctr" defTabSz="914400" rtl="0" eaLnBrk="1" latinLnBrk="0" hangingPunct="1"/>
                      <a:r>
                        <a:rPr lang="zh-CN" altLang="en-US" sz="1400" b="1" kern="1200" dirty="0">
                          <a:solidFill>
                            <a:schemeClr val="tx1"/>
                          </a:solidFill>
                          <a:latin typeface="+mn-ea"/>
                          <a:ea typeface="+mn-ea"/>
                          <a:cs typeface="+mn-cs"/>
                        </a:rPr>
                        <a:t>全球首次上市时间及国家</a:t>
                      </a:r>
                      <a:r>
                        <a:rPr lang="en-US" altLang="zh-CN" sz="1400" b="1" kern="1200" dirty="0">
                          <a:solidFill>
                            <a:schemeClr val="tx1"/>
                          </a:solidFill>
                          <a:latin typeface="+mn-ea"/>
                          <a:ea typeface="+mn-ea"/>
                          <a:cs typeface="+mn-cs"/>
                        </a:rPr>
                        <a:t>/</a:t>
                      </a:r>
                      <a:r>
                        <a:rPr lang="zh-CN" altLang="en-US" sz="1400" b="1" kern="1200" dirty="0">
                          <a:solidFill>
                            <a:schemeClr val="tx1"/>
                          </a:solidFill>
                          <a:latin typeface="+mn-ea"/>
                          <a:ea typeface="+mn-ea"/>
                          <a:cs typeface="+mn-cs"/>
                        </a:rPr>
                        <a:t>地区</a:t>
                      </a:r>
                    </a:p>
                  </a:txBody>
                  <a:tcPr anchor="ctr">
                    <a:lnL w="12700" cap="flat" cmpd="sng" algn="ctr">
                      <a:solidFill>
                        <a:srgbClr val="BEA2CB"/>
                      </a:solidFill>
                      <a:prstDash val="solid"/>
                      <a:round/>
                      <a:headEnd type="none" w="med" len="med"/>
                      <a:tailEnd type="none" w="med" len="med"/>
                    </a:lnL>
                    <a:lnR w="12700" cmpd="sng">
                      <a:noFill/>
                    </a:lnR>
                    <a:lnT w="12700" cap="flat" cmpd="sng" algn="ctr">
                      <a:solidFill>
                        <a:srgbClr val="BEA2CB"/>
                      </a:solidFill>
                      <a:prstDash val="solid"/>
                      <a:round/>
                      <a:headEnd type="none" w="med" len="med"/>
                      <a:tailEnd type="none" w="med" len="med"/>
                    </a:lnT>
                    <a:lnB w="12700" cap="flat" cmpd="sng" algn="ctr">
                      <a:solidFill>
                        <a:srgbClr val="BEA2CB"/>
                      </a:solidFill>
                      <a:prstDash val="solid"/>
                      <a:round/>
                      <a:headEnd type="none" w="med" len="med"/>
                      <a:tailEnd type="none" w="med" len="med"/>
                    </a:lnB>
                    <a:lnTlToBr w="12700" cmpd="sng">
                      <a:noFill/>
                      <a:prstDash val="solid"/>
                    </a:lnTlToBr>
                    <a:lnBlToTr w="12700" cmpd="sng">
                      <a:noFill/>
                      <a:prstDash val="solid"/>
                    </a:lnBlToTr>
                    <a:solidFill>
                      <a:srgbClr val="E1D5F4"/>
                    </a:solidFill>
                  </a:tcPr>
                </a:tc>
                <a:tc>
                  <a:txBody>
                    <a:bodyPr/>
                    <a:lstStyle/>
                    <a:p>
                      <a:r>
                        <a:rPr lang="en-US" altLang="zh-CN" sz="1400" dirty="0">
                          <a:latin typeface="+mn-ea"/>
                          <a:ea typeface="+mn-ea"/>
                        </a:rPr>
                        <a:t>2018</a:t>
                      </a:r>
                      <a:r>
                        <a:rPr lang="zh-CN" altLang="en-US" sz="1400" dirty="0">
                          <a:latin typeface="+mn-ea"/>
                          <a:ea typeface="+mn-ea"/>
                        </a:rPr>
                        <a:t>年</a:t>
                      </a:r>
                      <a:r>
                        <a:rPr lang="en-US" altLang="zh-CN" sz="1400" dirty="0">
                          <a:latin typeface="+mn-ea"/>
                          <a:ea typeface="+mn-ea"/>
                        </a:rPr>
                        <a:t>10</a:t>
                      </a:r>
                      <a:r>
                        <a:rPr lang="zh-CN" altLang="en-US" sz="1400" dirty="0">
                          <a:latin typeface="+mn-ea"/>
                          <a:ea typeface="+mn-ea"/>
                        </a:rPr>
                        <a:t>月，美国</a:t>
                      </a:r>
                    </a:p>
                  </a:txBody>
                  <a:tcPr anchor="ctr">
                    <a:lnL w="12700" cmpd="sng">
                      <a:noFill/>
                    </a:lnL>
                    <a:lnR w="12700" cmpd="sng">
                      <a:noFill/>
                    </a:lnR>
                    <a:lnT w="12700" cap="flat" cmpd="sng" algn="ctr">
                      <a:solidFill>
                        <a:srgbClr val="BEA2CB"/>
                      </a:solidFill>
                      <a:prstDash val="solid"/>
                      <a:round/>
                      <a:headEnd type="none" w="med" len="med"/>
                      <a:tailEnd type="none" w="med" len="med"/>
                    </a:lnT>
                    <a:lnB w="12700" cap="flat" cmpd="sng" algn="ctr">
                      <a:solidFill>
                        <a:srgbClr val="BEA2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zh-CN" altLang="en-US" sz="1400" b="1" kern="1200" dirty="0">
                          <a:solidFill>
                            <a:schemeClr val="tx1"/>
                          </a:solidFill>
                          <a:latin typeface="+mn-ea"/>
                          <a:ea typeface="+mn-ea"/>
                          <a:cs typeface="+mn-cs"/>
                        </a:rPr>
                        <a:t>是否为</a:t>
                      </a:r>
                      <a:r>
                        <a:rPr lang="en-US" altLang="zh-CN" sz="1400" b="1" kern="1200" dirty="0">
                          <a:solidFill>
                            <a:schemeClr val="tx1"/>
                          </a:solidFill>
                          <a:latin typeface="+mn-ea"/>
                          <a:ea typeface="+mn-ea"/>
                          <a:cs typeface="+mn-cs"/>
                        </a:rPr>
                        <a:t>OTC</a:t>
                      </a:r>
                      <a:r>
                        <a:rPr lang="zh-CN" altLang="en-US" sz="1400" b="1" kern="1200" dirty="0">
                          <a:solidFill>
                            <a:schemeClr val="tx1"/>
                          </a:solidFill>
                          <a:latin typeface="+mn-ea"/>
                          <a:ea typeface="+mn-ea"/>
                          <a:cs typeface="+mn-cs"/>
                        </a:rPr>
                        <a:t>药品</a:t>
                      </a:r>
                    </a:p>
                  </a:txBody>
                  <a:tcPr anchor="ctr">
                    <a:lnL w="12700" cmpd="sng">
                      <a:noFill/>
                    </a:lnL>
                    <a:lnR w="12700" cmpd="sng">
                      <a:noFill/>
                    </a:lnR>
                    <a:lnT w="12700" cap="flat" cmpd="sng" algn="ctr">
                      <a:solidFill>
                        <a:srgbClr val="BEA2CB"/>
                      </a:solidFill>
                      <a:prstDash val="solid"/>
                      <a:round/>
                      <a:headEnd type="none" w="med" len="med"/>
                      <a:tailEnd type="none" w="med" len="med"/>
                    </a:lnT>
                    <a:lnB w="12700" cap="flat" cmpd="sng" algn="ctr">
                      <a:solidFill>
                        <a:srgbClr val="BEA2CB"/>
                      </a:solidFill>
                      <a:prstDash val="solid"/>
                      <a:round/>
                      <a:headEnd type="none" w="med" len="med"/>
                      <a:tailEnd type="none" w="med" len="med"/>
                    </a:lnB>
                    <a:lnTlToBr w="12700" cmpd="sng">
                      <a:noFill/>
                      <a:prstDash val="solid"/>
                    </a:lnTlToBr>
                    <a:lnBlToTr w="12700" cmpd="sng">
                      <a:noFill/>
                      <a:prstDash val="solid"/>
                    </a:lnBlToTr>
                    <a:solidFill>
                      <a:srgbClr val="E1D5F4"/>
                    </a:solidFill>
                  </a:tcPr>
                </a:tc>
                <a:tc>
                  <a:txBody>
                    <a:bodyPr/>
                    <a:lstStyle/>
                    <a:p>
                      <a:pPr marL="0" algn="l" defTabSz="914400" rtl="0" eaLnBrk="1" latinLnBrk="0" hangingPunct="1"/>
                      <a:r>
                        <a:rPr lang="zh-CN" altLang="en-US" sz="1400" kern="1200" dirty="0">
                          <a:solidFill>
                            <a:schemeClr val="tx1"/>
                          </a:solidFill>
                          <a:latin typeface="+mn-ea"/>
                          <a:ea typeface="+mn-ea"/>
                          <a:cs typeface="+mn-cs"/>
                        </a:rPr>
                        <a:t>否</a:t>
                      </a:r>
                    </a:p>
                  </a:txBody>
                  <a:tcPr anchor="ctr">
                    <a:lnL w="12700" cmpd="sng">
                      <a:noFill/>
                    </a:lnL>
                    <a:lnR w="12700" cap="flat" cmpd="sng" algn="ctr">
                      <a:solidFill>
                        <a:srgbClr val="BEA2CB"/>
                      </a:solidFill>
                      <a:prstDash val="solid"/>
                      <a:round/>
                      <a:headEnd type="none" w="med" len="med"/>
                      <a:tailEnd type="none" w="med" len="med"/>
                    </a:lnR>
                    <a:lnT w="12700" cap="flat" cmpd="sng" algn="ctr">
                      <a:solidFill>
                        <a:srgbClr val="BEA2CB"/>
                      </a:solidFill>
                      <a:prstDash val="solid"/>
                      <a:round/>
                      <a:headEnd type="none" w="med" len="med"/>
                      <a:tailEnd type="none" w="med" len="med"/>
                    </a:lnT>
                    <a:lnB w="12700" cap="flat" cmpd="sng" algn="ctr">
                      <a:solidFill>
                        <a:srgbClr val="BEA2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76257452"/>
                  </a:ext>
                </a:extLst>
              </a:tr>
            </a:tbl>
          </a:graphicData>
        </a:graphic>
      </p:graphicFrame>
      <p:grpSp>
        <p:nvGrpSpPr>
          <p:cNvPr id="43" name="组合 42">
            <a:extLst>
              <a:ext uri="{FF2B5EF4-FFF2-40B4-BE49-F238E27FC236}">
                <a16:creationId xmlns:a16="http://schemas.microsoft.com/office/drawing/2014/main" id="{9A9BB4FF-584F-9BBA-9774-615B98A232A5}"/>
              </a:ext>
            </a:extLst>
          </p:cNvPr>
          <p:cNvGrpSpPr/>
          <p:nvPr/>
        </p:nvGrpSpPr>
        <p:grpSpPr>
          <a:xfrm>
            <a:off x="515938" y="3753148"/>
            <a:ext cx="11160124" cy="1298541"/>
            <a:chOff x="515938" y="4433929"/>
            <a:chExt cx="11160124" cy="1298541"/>
          </a:xfrm>
        </p:grpSpPr>
        <p:sp>
          <p:nvSpPr>
            <p:cNvPr id="36" name="矩形 35">
              <a:extLst>
                <a:ext uri="{FF2B5EF4-FFF2-40B4-BE49-F238E27FC236}">
                  <a16:creationId xmlns:a16="http://schemas.microsoft.com/office/drawing/2014/main" id="{0FDD9020-29A6-1797-4BF4-26652F8745C1}"/>
                </a:ext>
              </a:extLst>
            </p:cNvPr>
            <p:cNvSpPr/>
            <p:nvPr/>
          </p:nvSpPr>
          <p:spPr>
            <a:xfrm>
              <a:off x="515938" y="4436470"/>
              <a:ext cx="1256738" cy="1296000"/>
            </a:xfrm>
            <a:prstGeom prst="rect">
              <a:avLst/>
            </a:prstGeom>
            <a:solidFill>
              <a:srgbClr val="E1D5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5715E847-509B-40DE-72CF-0261A7F1624C}"/>
                </a:ext>
              </a:extLst>
            </p:cNvPr>
            <p:cNvSpPr/>
            <p:nvPr/>
          </p:nvSpPr>
          <p:spPr>
            <a:xfrm>
              <a:off x="515939" y="4433929"/>
              <a:ext cx="11160123" cy="1296000"/>
            </a:xfrm>
            <a:prstGeom prst="rect">
              <a:avLst/>
            </a:prstGeom>
            <a:gradFill>
              <a:gsLst>
                <a:gs pos="0">
                  <a:srgbClr val="BEA2CB">
                    <a:tint val="66000"/>
                    <a:satMod val="160000"/>
                    <a:alpha val="7000"/>
                  </a:srgbClr>
                </a:gs>
                <a:gs pos="67000">
                  <a:srgbClr val="BEA2CB">
                    <a:tint val="44500"/>
                    <a:satMod val="160000"/>
                    <a:alpha val="18000"/>
                  </a:srgbClr>
                </a:gs>
                <a:gs pos="90000">
                  <a:srgbClr val="BEA2CB">
                    <a:tint val="23500"/>
                    <a:satMod val="160000"/>
                    <a:alpha val="35000"/>
                  </a:srgbClr>
                </a:gs>
              </a:gsLst>
              <a:lin ang="16200000" scaled="1"/>
            </a:gradFill>
            <a:ln w="19050">
              <a:solidFill>
                <a:srgbClr val="DBCBE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箭头: 右 3">
              <a:extLst>
                <a:ext uri="{FF2B5EF4-FFF2-40B4-BE49-F238E27FC236}">
                  <a16:creationId xmlns:a16="http://schemas.microsoft.com/office/drawing/2014/main" id="{EE7A2027-EB35-7D4E-E04F-8996F4AFD5C1}"/>
                </a:ext>
              </a:extLst>
            </p:cNvPr>
            <p:cNvSpPr/>
            <p:nvPr/>
          </p:nvSpPr>
          <p:spPr>
            <a:xfrm>
              <a:off x="1829150" y="4457490"/>
              <a:ext cx="9768751" cy="504000"/>
            </a:xfrm>
            <a:prstGeom prst="rightArrow">
              <a:avLst>
                <a:gd name="adj1" fmla="val 50000"/>
                <a:gd name="adj2" fmla="val 29304"/>
              </a:avLst>
            </a:prstGeom>
            <a:solidFill>
              <a:srgbClr val="E1D5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等腰三角形 4">
              <a:extLst>
                <a:ext uri="{FF2B5EF4-FFF2-40B4-BE49-F238E27FC236}">
                  <a16:creationId xmlns:a16="http://schemas.microsoft.com/office/drawing/2014/main" id="{54DF41C0-3F4B-E254-6F7C-E81A2B355684}"/>
                </a:ext>
              </a:extLst>
            </p:cNvPr>
            <p:cNvSpPr/>
            <p:nvPr/>
          </p:nvSpPr>
          <p:spPr>
            <a:xfrm>
              <a:off x="2714077" y="4825451"/>
              <a:ext cx="180000" cy="180000"/>
            </a:xfrm>
            <a:prstGeom prst="triangle">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本框 7">
              <a:extLst>
                <a:ext uri="{FF2B5EF4-FFF2-40B4-BE49-F238E27FC236}">
                  <a16:creationId xmlns:a16="http://schemas.microsoft.com/office/drawing/2014/main" id="{F9CD89F4-2000-077F-F945-8C321C0AF0A4}"/>
                </a:ext>
              </a:extLst>
            </p:cNvPr>
            <p:cNvSpPr txBox="1"/>
            <p:nvPr/>
          </p:nvSpPr>
          <p:spPr>
            <a:xfrm>
              <a:off x="2117024" y="4552582"/>
              <a:ext cx="1374106" cy="307777"/>
            </a:xfrm>
            <a:prstGeom prst="rect">
              <a:avLst/>
            </a:prstGeom>
            <a:noFill/>
          </p:spPr>
          <p:txBody>
            <a:bodyPr wrap="square" rtlCol="0">
              <a:spAutoFit/>
            </a:bodyPr>
            <a:lstStyle/>
            <a:p>
              <a:pPr algn="ctr"/>
              <a:r>
                <a:rPr lang="en-US" sz="1400" b="1" dirty="0"/>
                <a:t>2019.8</a:t>
              </a:r>
            </a:p>
          </p:txBody>
        </p:sp>
        <p:sp>
          <p:nvSpPr>
            <p:cNvPr id="11" name="等腰三角形 10">
              <a:extLst>
                <a:ext uri="{FF2B5EF4-FFF2-40B4-BE49-F238E27FC236}">
                  <a16:creationId xmlns:a16="http://schemas.microsoft.com/office/drawing/2014/main" id="{AB38C269-E4D8-B782-7623-1E12B5D2ECA1}"/>
                </a:ext>
              </a:extLst>
            </p:cNvPr>
            <p:cNvSpPr/>
            <p:nvPr/>
          </p:nvSpPr>
          <p:spPr>
            <a:xfrm>
              <a:off x="5594202" y="4825451"/>
              <a:ext cx="180000" cy="180000"/>
            </a:xfrm>
            <a:prstGeom prst="triangle">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文本框 12">
              <a:extLst>
                <a:ext uri="{FF2B5EF4-FFF2-40B4-BE49-F238E27FC236}">
                  <a16:creationId xmlns:a16="http://schemas.microsoft.com/office/drawing/2014/main" id="{F0908E7D-3683-8F80-84D8-889C06FA7AF9}"/>
                </a:ext>
              </a:extLst>
            </p:cNvPr>
            <p:cNvSpPr txBox="1"/>
            <p:nvPr/>
          </p:nvSpPr>
          <p:spPr>
            <a:xfrm>
              <a:off x="4735914" y="4567074"/>
              <a:ext cx="1896575" cy="307777"/>
            </a:xfrm>
            <a:prstGeom prst="rect">
              <a:avLst/>
            </a:prstGeom>
            <a:noFill/>
          </p:spPr>
          <p:txBody>
            <a:bodyPr wrap="square" rtlCol="0">
              <a:spAutoFit/>
            </a:bodyPr>
            <a:lstStyle/>
            <a:p>
              <a:pPr algn="ctr"/>
              <a:r>
                <a:rPr lang="en-US" sz="1400" b="1" dirty="0"/>
                <a:t>2020.12</a:t>
              </a:r>
            </a:p>
          </p:txBody>
        </p:sp>
        <p:sp>
          <p:nvSpPr>
            <p:cNvPr id="15" name="等腰三角形 14">
              <a:extLst>
                <a:ext uri="{FF2B5EF4-FFF2-40B4-BE49-F238E27FC236}">
                  <a16:creationId xmlns:a16="http://schemas.microsoft.com/office/drawing/2014/main" id="{5333FE8B-63FC-71D6-0066-1A2B8D16581B}"/>
                </a:ext>
              </a:extLst>
            </p:cNvPr>
            <p:cNvSpPr/>
            <p:nvPr/>
          </p:nvSpPr>
          <p:spPr>
            <a:xfrm>
              <a:off x="8516912" y="4825451"/>
              <a:ext cx="180000" cy="180000"/>
            </a:xfrm>
            <a:prstGeom prst="triangle">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文本框 16">
              <a:extLst>
                <a:ext uri="{FF2B5EF4-FFF2-40B4-BE49-F238E27FC236}">
                  <a16:creationId xmlns:a16="http://schemas.microsoft.com/office/drawing/2014/main" id="{79662DBF-8757-7FB4-49DD-BCCEC7F9DD59}"/>
                </a:ext>
              </a:extLst>
            </p:cNvPr>
            <p:cNvSpPr txBox="1"/>
            <p:nvPr/>
          </p:nvSpPr>
          <p:spPr>
            <a:xfrm>
              <a:off x="7919859" y="4552582"/>
              <a:ext cx="1374106" cy="307777"/>
            </a:xfrm>
            <a:prstGeom prst="rect">
              <a:avLst/>
            </a:prstGeom>
            <a:noFill/>
          </p:spPr>
          <p:txBody>
            <a:bodyPr wrap="square" rtlCol="0">
              <a:spAutoFit/>
            </a:bodyPr>
            <a:lstStyle/>
            <a:p>
              <a:pPr algn="ctr"/>
              <a:r>
                <a:rPr lang="en-US" sz="1400" b="1" dirty="0"/>
                <a:t>2021.4</a:t>
              </a:r>
            </a:p>
          </p:txBody>
        </p:sp>
        <p:sp>
          <p:nvSpPr>
            <p:cNvPr id="19" name="等腰三角形 18">
              <a:extLst>
                <a:ext uri="{FF2B5EF4-FFF2-40B4-BE49-F238E27FC236}">
                  <a16:creationId xmlns:a16="http://schemas.microsoft.com/office/drawing/2014/main" id="{56774584-A3AD-102A-72F0-3CF7EAAA66BB}"/>
                </a:ext>
              </a:extLst>
            </p:cNvPr>
            <p:cNvSpPr/>
            <p:nvPr/>
          </p:nvSpPr>
          <p:spPr>
            <a:xfrm>
              <a:off x="10533985" y="4825451"/>
              <a:ext cx="180000" cy="180000"/>
            </a:xfrm>
            <a:prstGeom prst="triangle">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文本框 20">
              <a:extLst>
                <a:ext uri="{FF2B5EF4-FFF2-40B4-BE49-F238E27FC236}">
                  <a16:creationId xmlns:a16="http://schemas.microsoft.com/office/drawing/2014/main" id="{E72B37DC-A407-346C-6063-9A0CA414B386}"/>
                </a:ext>
              </a:extLst>
            </p:cNvPr>
            <p:cNvSpPr txBox="1"/>
            <p:nvPr/>
          </p:nvSpPr>
          <p:spPr>
            <a:xfrm>
              <a:off x="9936932" y="4552582"/>
              <a:ext cx="1374106" cy="307777"/>
            </a:xfrm>
            <a:prstGeom prst="rect">
              <a:avLst/>
            </a:prstGeom>
            <a:noFill/>
          </p:spPr>
          <p:txBody>
            <a:bodyPr wrap="square" rtlCol="0">
              <a:spAutoFit/>
            </a:bodyPr>
            <a:lstStyle/>
            <a:p>
              <a:pPr algn="ctr"/>
              <a:r>
                <a:rPr lang="en-US" sz="1400" b="1" dirty="0"/>
                <a:t>2022.6</a:t>
              </a:r>
            </a:p>
          </p:txBody>
        </p:sp>
        <p:sp>
          <p:nvSpPr>
            <p:cNvPr id="6" name="文本框 5">
              <a:extLst>
                <a:ext uri="{FF2B5EF4-FFF2-40B4-BE49-F238E27FC236}">
                  <a16:creationId xmlns:a16="http://schemas.microsoft.com/office/drawing/2014/main" id="{CB468793-9339-8375-A03D-7F81DA0B1AC1}"/>
                </a:ext>
              </a:extLst>
            </p:cNvPr>
            <p:cNvSpPr txBox="1"/>
            <p:nvPr/>
          </p:nvSpPr>
          <p:spPr>
            <a:xfrm>
              <a:off x="515938" y="4705506"/>
              <a:ext cx="1339730" cy="738664"/>
            </a:xfrm>
            <a:prstGeom prst="rect">
              <a:avLst/>
            </a:prstGeom>
            <a:noFill/>
          </p:spPr>
          <p:txBody>
            <a:bodyPr wrap="square" rtlCol="0">
              <a:spAutoFit/>
            </a:bodyPr>
            <a:lstStyle/>
            <a:p>
              <a:pPr algn="ctr"/>
              <a:r>
                <a:rPr lang="zh-CN" altLang="en-US" sz="1400" b="1" dirty="0">
                  <a:latin typeface="+mn-ea"/>
                </a:rPr>
                <a:t>真实世界</a:t>
              </a:r>
              <a:endParaRPr lang="en-US" altLang="zh-CN" sz="1400" b="1" dirty="0">
                <a:latin typeface="+mn-ea"/>
              </a:endParaRPr>
            </a:p>
            <a:p>
              <a:pPr algn="ctr"/>
              <a:r>
                <a:rPr lang="zh-CN" altLang="en-US" sz="1400" b="1" dirty="0">
                  <a:latin typeface="+mn-ea"/>
                </a:rPr>
                <a:t>研究和注册</a:t>
              </a:r>
              <a:endParaRPr lang="en-US" altLang="zh-CN" sz="1400" b="1" dirty="0">
                <a:latin typeface="+mn-ea"/>
              </a:endParaRPr>
            </a:p>
            <a:p>
              <a:pPr algn="ctr"/>
              <a:r>
                <a:rPr lang="zh-CN" altLang="en-US" sz="1400" b="1" dirty="0">
                  <a:latin typeface="+mn-ea"/>
                </a:rPr>
                <a:t>过程</a:t>
              </a:r>
              <a:endParaRPr lang="en-US" sz="1400" b="1" dirty="0">
                <a:latin typeface="+mn-ea"/>
              </a:endParaRPr>
            </a:p>
          </p:txBody>
        </p:sp>
        <p:sp>
          <p:nvSpPr>
            <p:cNvPr id="7" name="矩形: 圆角 6">
              <a:extLst>
                <a:ext uri="{FF2B5EF4-FFF2-40B4-BE49-F238E27FC236}">
                  <a16:creationId xmlns:a16="http://schemas.microsoft.com/office/drawing/2014/main" id="{36F32F35-111B-8F76-B63B-A26BCF805660}"/>
                </a:ext>
              </a:extLst>
            </p:cNvPr>
            <p:cNvSpPr/>
            <p:nvPr/>
          </p:nvSpPr>
          <p:spPr>
            <a:xfrm>
              <a:off x="1952432" y="5001115"/>
              <a:ext cx="1703291" cy="612000"/>
            </a:xfrm>
            <a:prstGeom prst="roundRect">
              <a:avLst/>
            </a:prstGeom>
            <a:noFill/>
            <a:ln w="19050">
              <a:solidFill>
                <a:srgbClr val="E8DE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mn-ea"/>
                </a:rPr>
                <a:t>首次在博鳌乐城</a:t>
              </a:r>
              <a:endParaRPr lang="en-US" altLang="zh-CN" sz="1400" dirty="0">
                <a:solidFill>
                  <a:schemeClr val="tx1"/>
                </a:solidFill>
                <a:latin typeface="+mn-ea"/>
              </a:endParaRPr>
            </a:p>
            <a:p>
              <a:pPr algn="ctr"/>
              <a:r>
                <a:rPr lang="zh-CN" altLang="en-US" sz="1400" dirty="0">
                  <a:solidFill>
                    <a:schemeClr val="tx1"/>
                  </a:solidFill>
                  <a:latin typeface="+mn-ea"/>
                </a:rPr>
                <a:t>先行区应用</a:t>
              </a:r>
              <a:endParaRPr lang="en-US" sz="1400" dirty="0">
                <a:solidFill>
                  <a:schemeClr val="tx1"/>
                </a:solidFill>
                <a:latin typeface="+mn-ea"/>
              </a:endParaRPr>
            </a:p>
          </p:txBody>
        </p:sp>
        <p:sp>
          <p:nvSpPr>
            <p:cNvPr id="12" name="矩形: 圆角 11">
              <a:extLst>
                <a:ext uri="{FF2B5EF4-FFF2-40B4-BE49-F238E27FC236}">
                  <a16:creationId xmlns:a16="http://schemas.microsoft.com/office/drawing/2014/main" id="{352E49F4-37C3-2AF9-FDC8-0FF4ACFC0F8F}"/>
                </a:ext>
              </a:extLst>
            </p:cNvPr>
            <p:cNvSpPr/>
            <p:nvPr/>
          </p:nvSpPr>
          <p:spPr>
            <a:xfrm>
              <a:off x="3950710" y="5001115"/>
              <a:ext cx="3466984" cy="612000"/>
            </a:xfrm>
            <a:prstGeom prst="roundRect">
              <a:avLst/>
            </a:prstGeom>
            <a:noFill/>
            <a:ln w="19050">
              <a:solidFill>
                <a:srgbClr val="E8DE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0" i="0" dirty="0">
                  <a:solidFill>
                    <a:schemeClr val="tx1"/>
                  </a:solidFill>
                  <a:effectLst/>
                  <a:latin typeface="+mn-ea"/>
                </a:rPr>
                <a:t>正式纳入海南省药品监督管理局药械临床真实世界数据首批药品试点品种名单中</a:t>
              </a:r>
              <a:endParaRPr lang="en-US" sz="1400" dirty="0">
                <a:solidFill>
                  <a:schemeClr val="tx1"/>
                </a:solidFill>
                <a:latin typeface="+mn-ea"/>
              </a:endParaRPr>
            </a:p>
          </p:txBody>
        </p:sp>
        <p:sp>
          <p:nvSpPr>
            <p:cNvPr id="16" name="矩形: 圆角 15">
              <a:extLst>
                <a:ext uri="{FF2B5EF4-FFF2-40B4-BE49-F238E27FC236}">
                  <a16:creationId xmlns:a16="http://schemas.microsoft.com/office/drawing/2014/main" id="{8D7A1E37-5259-1037-4EAE-629E8D2ED603}"/>
                </a:ext>
              </a:extLst>
            </p:cNvPr>
            <p:cNvSpPr/>
            <p:nvPr/>
          </p:nvSpPr>
          <p:spPr>
            <a:xfrm>
              <a:off x="7755267" y="5001115"/>
              <a:ext cx="1703291" cy="612000"/>
            </a:xfrm>
            <a:prstGeom prst="roundRect">
              <a:avLst/>
            </a:prstGeom>
            <a:noFill/>
            <a:ln w="19050">
              <a:solidFill>
                <a:srgbClr val="E8DE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mn-ea"/>
                </a:rPr>
                <a:t>共计</a:t>
              </a:r>
              <a:r>
                <a:rPr lang="en-US" altLang="zh-CN" sz="1400" dirty="0">
                  <a:solidFill>
                    <a:schemeClr val="tx1"/>
                  </a:solidFill>
                  <a:latin typeface="+mn-ea"/>
                </a:rPr>
                <a:t>74</a:t>
              </a:r>
              <a:r>
                <a:rPr lang="zh-CN" altLang="en-US" sz="1400" dirty="0">
                  <a:solidFill>
                    <a:schemeClr val="tx1"/>
                  </a:solidFill>
                  <a:latin typeface="+mn-ea"/>
                </a:rPr>
                <a:t>例患者使用，</a:t>
              </a:r>
              <a:endParaRPr lang="en-US" altLang="zh-CN" sz="1400" dirty="0">
                <a:solidFill>
                  <a:schemeClr val="tx1"/>
                </a:solidFill>
                <a:latin typeface="+mn-ea"/>
              </a:endParaRPr>
            </a:p>
            <a:p>
              <a:pPr algn="ctr"/>
              <a:r>
                <a:rPr lang="zh-CN" altLang="en-US" sz="1400" dirty="0">
                  <a:solidFill>
                    <a:schemeClr val="tx1"/>
                  </a:solidFill>
                  <a:latin typeface="+mn-ea"/>
                </a:rPr>
                <a:t>递交</a:t>
              </a:r>
              <a:r>
                <a:rPr lang="en-US" altLang="zh-CN" sz="1400" dirty="0">
                  <a:solidFill>
                    <a:schemeClr val="tx1"/>
                  </a:solidFill>
                  <a:latin typeface="+mn-ea"/>
                </a:rPr>
                <a:t>NDA</a:t>
              </a:r>
              <a:r>
                <a:rPr lang="zh-CN" altLang="en-US" sz="1400" dirty="0">
                  <a:solidFill>
                    <a:schemeClr val="tx1"/>
                  </a:solidFill>
                  <a:latin typeface="+mn-ea"/>
                </a:rPr>
                <a:t>申请</a:t>
              </a:r>
              <a:endParaRPr lang="en-US" sz="1400" dirty="0">
                <a:solidFill>
                  <a:schemeClr val="tx1"/>
                </a:solidFill>
                <a:latin typeface="+mn-ea"/>
              </a:endParaRPr>
            </a:p>
          </p:txBody>
        </p:sp>
        <p:sp>
          <p:nvSpPr>
            <p:cNvPr id="20" name="矩形: 圆角 19">
              <a:extLst>
                <a:ext uri="{FF2B5EF4-FFF2-40B4-BE49-F238E27FC236}">
                  <a16:creationId xmlns:a16="http://schemas.microsoft.com/office/drawing/2014/main" id="{2E552F30-3281-37AB-5D93-466D4951CE20}"/>
                </a:ext>
              </a:extLst>
            </p:cNvPr>
            <p:cNvSpPr/>
            <p:nvPr/>
          </p:nvSpPr>
          <p:spPr>
            <a:xfrm>
              <a:off x="9772340" y="5001115"/>
              <a:ext cx="1703291" cy="612000"/>
            </a:xfrm>
            <a:prstGeom prst="roundRect">
              <a:avLst/>
            </a:prstGeom>
            <a:noFill/>
            <a:ln w="19050">
              <a:solidFill>
                <a:srgbClr val="E8DE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mn-ea"/>
                </a:rPr>
                <a:t>获得上市批准</a:t>
              </a:r>
              <a:endParaRPr lang="en-US" sz="1400" dirty="0">
                <a:solidFill>
                  <a:schemeClr val="tx1"/>
                </a:solidFill>
                <a:latin typeface="+mn-ea"/>
              </a:endParaRPr>
            </a:p>
          </p:txBody>
        </p:sp>
      </p:grpSp>
    </p:spTree>
    <p:extLst>
      <p:ext uri="{BB962C8B-B14F-4D97-AF65-F5344CB8AC3E}">
        <p14:creationId xmlns:p14="http://schemas.microsoft.com/office/powerpoint/2010/main" val="3283380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074706-CF3C-7D44-21C1-F7DF6E59E27E}"/>
              </a:ext>
            </a:extLst>
          </p:cNvPr>
          <p:cNvSpPr>
            <a:spLocks noGrp="1"/>
          </p:cNvSpPr>
          <p:nvPr>
            <p:ph type="title"/>
          </p:nvPr>
        </p:nvSpPr>
        <p:spPr>
          <a:xfrm>
            <a:off x="634395" y="203693"/>
            <a:ext cx="9969064" cy="705600"/>
          </a:xfrm>
        </p:spPr>
        <p:txBody>
          <a:bodyPr>
            <a:noAutofit/>
          </a:bodyPr>
          <a:lstStyle/>
          <a:p>
            <a:r>
              <a:rPr lang="zh-CN" altLang="en-US" sz="2400" dirty="0">
                <a:solidFill>
                  <a:schemeClr val="tx1"/>
                </a:solidFill>
                <a:latin typeface="+mn-ea"/>
                <a:ea typeface="+mn-ea"/>
                <a:cs typeface="+mn-cs"/>
              </a:rPr>
              <a:t>氟轻松玻璃体内植入剂医保评审参照药建议：</a:t>
            </a:r>
            <a:r>
              <a:rPr lang="zh-CN" altLang="en-US" dirty="0">
                <a:solidFill>
                  <a:schemeClr val="tx1"/>
                </a:solidFill>
                <a:latin typeface="+mn-ea"/>
                <a:ea typeface="+mn-ea"/>
                <a:cs typeface="+mn-cs"/>
              </a:rPr>
              <a:t>无</a:t>
            </a:r>
            <a:endParaRPr lang="zh-CN" altLang="en-US" sz="2400" dirty="0">
              <a:solidFill>
                <a:schemeClr val="tx1"/>
              </a:solidFill>
              <a:latin typeface="+mn-ea"/>
              <a:ea typeface="+mn-ea"/>
              <a:cs typeface="+mn-cs"/>
            </a:endParaRPr>
          </a:p>
        </p:txBody>
      </p:sp>
      <p:sp>
        <p:nvSpPr>
          <p:cNvPr id="3" name="矩形 2">
            <a:extLst>
              <a:ext uri="{FF2B5EF4-FFF2-40B4-BE49-F238E27FC236}">
                <a16:creationId xmlns:a16="http://schemas.microsoft.com/office/drawing/2014/main" id="{DFE06088-5290-F624-A4AE-41332D6F920F}"/>
              </a:ext>
            </a:extLst>
          </p:cNvPr>
          <p:cNvSpPr/>
          <p:nvPr/>
        </p:nvSpPr>
        <p:spPr>
          <a:xfrm>
            <a:off x="-15766" y="-6844"/>
            <a:ext cx="324000" cy="900000"/>
          </a:xfrm>
          <a:prstGeom prst="rect">
            <a:avLst/>
          </a:prstGeom>
          <a:solidFill>
            <a:srgbClr val="E1D5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rgbClr val="6C38A3"/>
                </a:solidFill>
              </a:rPr>
              <a:t>基本信息</a:t>
            </a:r>
          </a:p>
        </p:txBody>
      </p:sp>
      <p:sp>
        <p:nvSpPr>
          <p:cNvPr id="5" name="等腰三角形 4">
            <a:extLst>
              <a:ext uri="{FF2B5EF4-FFF2-40B4-BE49-F238E27FC236}">
                <a16:creationId xmlns:a16="http://schemas.microsoft.com/office/drawing/2014/main" id="{41B49074-9E89-C1EC-DF08-D87D028FDF43}"/>
              </a:ext>
            </a:extLst>
          </p:cNvPr>
          <p:cNvSpPr/>
          <p:nvPr/>
        </p:nvSpPr>
        <p:spPr>
          <a:xfrm rot="10800000">
            <a:off x="3781564" y="4972000"/>
            <a:ext cx="3918563" cy="161681"/>
          </a:xfrm>
          <a:prstGeom prst="triangle">
            <a:avLst/>
          </a:prstGeom>
          <a:solidFill>
            <a:srgbClr val="915DC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组合 38">
            <a:extLst>
              <a:ext uri="{FF2B5EF4-FFF2-40B4-BE49-F238E27FC236}">
                <a16:creationId xmlns:a16="http://schemas.microsoft.com/office/drawing/2014/main" id="{568034BD-5C2C-F096-6C1F-D4EE229465A5}"/>
              </a:ext>
            </a:extLst>
          </p:cNvPr>
          <p:cNvGrpSpPr/>
          <p:nvPr/>
        </p:nvGrpSpPr>
        <p:grpSpPr>
          <a:xfrm>
            <a:off x="756316" y="1001439"/>
            <a:ext cx="10969520" cy="1100159"/>
            <a:chOff x="420413" y="938847"/>
            <a:chExt cx="10969520" cy="1100159"/>
          </a:xfrm>
        </p:grpSpPr>
        <p:sp>
          <p:nvSpPr>
            <p:cNvPr id="12" name="圆角矩形 91">
              <a:extLst>
                <a:ext uri="{FF2B5EF4-FFF2-40B4-BE49-F238E27FC236}">
                  <a16:creationId xmlns:a16="http://schemas.microsoft.com/office/drawing/2014/main" id="{416E2971-1A27-249D-E720-BC632C6DA261}"/>
                </a:ext>
              </a:extLst>
            </p:cNvPr>
            <p:cNvSpPr/>
            <p:nvPr/>
          </p:nvSpPr>
          <p:spPr>
            <a:xfrm>
              <a:off x="420413" y="938847"/>
              <a:ext cx="9969063" cy="1100159"/>
            </a:xfrm>
            <a:prstGeom prst="roundRect">
              <a:avLst>
                <a:gd name="adj" fmla="val 5531"/>
              </a:avLst>
            </a:prstGeom>
            <a:pattFill prst="dkDnDiag">
              <a:fgClr>
                <a:schemeClr val="bg1"/>
              </a:fgClr>
              <a:bgClr>
                <a:srgbClr val="F9F9F9"/>
              </a:bgClr>
            </a:pattFill>
            <a:ln>
              <a:solidFill>
                <a:srgbClr val="DBCBE2"/>
              </a:solidFill>
            </a:ln>
            <a:effectLst>
              <a:outerShdw dist="1778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文本框 13">
              <a:extLst>
                <a:ext uri="{FF2B5EF4-FFF2-40B4-BE49-F238E27FC236}">
                  <a16:creationId xmlns:a16="http://schemas.microsoft.com/office/drawing/2014/main" id="{C4DA4B6A-38FD-ADA2-AA09-274D11288213}"/>
                </a:ext>
              </a:extLst>
            </p:cNvPr>
            <p:cNvSpPr txBox="1"/>
            <p:nvPr/>
          </p:nvSpPr>
          <p:spPr>
            <a:xfrm>
              <a:off x="1260748" y="1074320"/>
              <a:ext cx="10129185" cy="775662"/>
            </a:xfrm>
            <a:prstGeom prst="rect">
              <a:avLst/>
            </a:prstGeom>
            <a:noFill/>
          </p:spPr>
          <p:txBody>
            <a:bodyPr wrap="square" rtlCol="0">
              <a:spAutoFit/>
            </a:bodyPr>
            <a:lstStyle/>
            <a:p>
              <a:pPr>
                <a:lnSpc>
                  <a:spcPts val="2800"/>
                </a:lnSpc>
              </a:pPr>
              <a:r>
                <a:rPr lang="zh-CN" altLang="en-US" sz="1600" b="1" kern="1200" dirty="0">
                  <a:solidFill>
                    <a:srgbClr val="7030A0"/>
                  </a:solidFill>
                  <a:latin typeface="+mn-ea"/>
                  <a:cs typeface="+mn-cs"/>
                </a:rPr>
                <a:t>医保目录内无同类作用机制、剂型及适应症的药物</a:t>
              </a:r>
              <a:endParaRPr lang="en-US" altLang="zh-CN" sz="1600" b="1" kern="1200" dirty="0">
                <a:solidFill>
                  <a:srgbClr val="7030A0"/>
                </a:solidFill>
                <a:latin typeface="+mn-ea"/>
                <a:cs typeface="+mn-cs"/>
              </a:endParaRPr>
            </a:p>
            <a:p>
              <a:pPr>
                <a:lnSpc>
                  <a:spcPts val="2800"/>
                </a:lnSpc>
              </a:pPr>
              <a:r>
                <a:rPr lang="zh-CN" altLang="en-US" sz="1600" b="1" dirty="0">
                  <a:solidFill>
                    <a:srgbClr val="7030A0"/>
                  </a:solidFill>
                  <a:latin typeface="+mn-ea"/>
                </a:rPr>
                <a:t>唯一获批针对“累及眼后段的慢性非感染性葡萄膜炎”的长效玻璃体内植入剂，填补治疗空白</a:t>
              </a:r>
              <a:endParaRPr lang="en-US" altLang="zh-CN" sz="1600" b="1" dirty="0">
                <a:solidFill>
                  <a:srgbClr val="7030A0"/>
                </a:solidFill>
                <a:latin typeface="+mn-ea"/>
              </a:endParaRPr>
            </a:p>
          </p:txBody>
        </p:sp>
        <p:sp>
          <p:nvSpPr>
            <p:cNvPr id="7" name="Shape 1648">
              <a:extLst>
                <a:ext uri="{FF2B5EF4-FFF2-40B4-BE49-F238E27FC236}">
                  <a16:creationId xmlns:a16="http://schemas.microsoft.com/office/drawing/2014/main" id="{7407F111-0362-0C1C-B8F4-A5E9FEBD28E9}"/>
                </a:ext>
              </a:extLst>
            </p:cNvPr>
            <p:cNvSpPr/>
            <p:nvPr/>
          </p:nvSpPr>
          <p:spPr>
            <a:xfrm>
              <a:off x="602028" y="1200926"/>
              <a:ext cx="504000" cy="504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178B1"/>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4288" tIns="14288" rIns="14288" bIns="14288"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chemeClr val="bg1"/>
                  </a:solidFill>
                  <a:effectLst/>
                  <a:uLnTx/>
                  <a:uFillTx/>
                  <a:latin typeface="+mn-ea"/>
                </a:rPr>
                <a:t>1</a:t>
              </a:r>
              <a:endParaRPr kumimoji="0" b="1" i="0" u="none" strike="noStrike" kern="0" cap="none" spc="0" normalizeH="0" baseline="0" noProof="0" dirty="0">
                <a:ln>
                  <a:noFill/>
                </a:ln>
                <a:solidFill>
                  <a:schemeClr val="bg1"/>
                </a:solidFill>
                <a:effectLst/>
                <a:uLnTx/>
                <a:uFillTx/>
                <a:latin typeface="+mn-ea"/>
              </a:endParaRPr>
            </a:p>
          </p:txBody>
        </p:sp>
      </p:grpSp>
      <p:grpSp>
        <p:nvGrpSpPr>
          <p:cNvPr id="4" name="组合 3">
            <a:extLst>
              <a:ext uri="{FF2B5EF4-FFF2-40B4-BE49-F238E27FC236}">
                <a16:creationId xmlns:a16="http://schemas.microsoft.com/office/drawing/2014/main" id="{92212094-6FFF-C948-B8E4-E5BDE5542813}"/>
              </a:ext>
            </a:extLst>
          </p:cNvPr>
          <p:cNvGrpSpPr/>
          <p:nvPr/>
        </p:nvGrpSpPr>
        <p:grpSpPr>
          <a:xfrm>
            <a:off x="756315" y="2363677"/>
            <a:ext cx="10479825" cy="1100159"/>
            <a:chOff x="420412" y="2362045"/>
            <a:chExt cx="10479825" cy="1100159"/>
          </a:xfrm>
        </p:grpSpPr>
        <p:sp>
          <p:nvSpPr>
            <p:cNvPr id="25" name="圆角矩形 91">
              <a:extLst>
                <a:ext uri="{FF2B5EF4-FFF2-40B4-BE49-F238E27FC236}">
                  <a16:creationId xmlns:a16="http://schemas.microsoft.com/office/drawing/2014/main" id="{66C0D56A-3DD3-B446-A56B-E361356DEF90}"/>
                </a:ext>
              </a:extLst>
            </p:cNvPr>
            <p:cNvSpPr/>
            <p:nvPr/>
          </p:nvSpPr>
          <p:spPr>
            <a:xfrm>
              <a:off x="420412" y="2362045"/>
              <a:ext cx="9969063" cy="1100159"/>
            </a:xfrm>
            <a:prstGeom prst="roundRect">
              <a:avLst>
                <a:gd name="adj" fmla="val 5531"/>
              </a:avLst>
            </a:prstGeom>
            <a:pattFill prst="dkDnDiag">
              <a:fgClr>
                <a:schemeClr val="bg1"/>
              </a:fgClr>
              <a:bgClr>
                <a:srgbClr val="F9F9F9"/>
              </a:bgClr>
            </a:pattFill>
            <a:ln>
              <a:solidFill>
                <a:srgbClr val="DBCBE2"/>
              </a:solidFill>
            </a:ln>
            <a:effectLst>
              <a:outerShdw dist="1778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0" name="组合 39">
              <a:extLst>
                <a:ext uri="{FF2B5EF4-FFF2-40B4-BE49-F238E27FC236}">
                  <a16:creationId xmlns:a16="http://schemas.microsoft.com/office/drawing/2014/main" id="{A1E1E6FA-4EBF-E530-C9D2-02E4FE0FA015}"/>
                </a:ext>
              </a:extLst>
            </p:cNvPr>
            <p:cNvGrpSpPr/>
            <p:nvPr/>
          </p:nvGrpSpPr>
          <p:grpSpPr>
            <a:xfrm>
              <a:off x="602028" y="2514211"/>
              <a:ext cx="10298209" cy="769570"/>
              <a:chOff x="602028" y="1091669"/>
              <a:chExt cx="10298209" cy="769570"/>
            </a:xfrm>
          </p:grpSpPr>
          <p:sp>
            <p:nvSpPr>
              <p:cNvPr id="42" name="文本框 41">
                <a:extLst>
                  <a:ext uri="{FF2B5EF4-FFF2-40B4-BE49-F238E27FC236}">
                    <a16:creationId xmlns:a16="http://schemas.microsoft.com/office/drawing/2014/main" id="{0299E7B7-8EE1-2682-6FAB-7699A877071F}"/>
                  </a:ext>
                </a:extLst>
              </p:cNvPr>
              <p:cNvSpPr txBox="1"/>
              <p:nvPr/>
            </p:nvSpPr>
            <p:spPr>
              <a:xfrm>
                <a:off x="1269714" y="1091669"/>
                <a:ext cx="9630523" cy="769570"/>
              </a:xfrm>
              <a:prstGeom prst="rect">
                <a:avLst/>
              </a:prstGeom>
              <a:noFill/>
            </p:spPr>
            <p:txBody>
              <a:bodyPr wrap="square" rtlCol="0">
                <a:spAutoFit/>
              </a:bodyPr>
              <a:lstStyle/>
              <a:p>
                <a:pPr>
                  <a:lnSpc>
                    <a:spcPts val="2800"/>
                  </a:lnSpc>
                </a:pPr>
                <a:r>
                  <a:rPr lang="zh-CN" altLang="en-US" sz="1600" b="1" kern="1200" dirty="0">
                    <a:solidFill>
                      <a:srgbClr val="7030A0"/>
                    </a:solidFill>
                    <a:latin typeface="+mn-ea"/>
                    <a:cs typeface="+mn-cs"/>
                  </a:rPr>
                  <a:t>目前传统治疗无法精准作用于“眼后段</a:t>
                </a:r>
                <a:r>
                  <a:rPr lang="en-US" altLang="zh-CN" sz="1600" b="1" kern="1200" dirty="0">
                    <a:solidFill>
                      <a:srgbClr val="7030A0"/>
                    </a:solidFill>
                    <a:latin typeface="+mn-ea"/>
                    <a:cs typeface="+mn-cs"/>
                  </a:rPr>
                  <a:t>”</a:t>
                </a:r>
                <a:r>
                  <a:rPr lang="zh-CN" altLang="en-US" sz="1600" b="1" kern="1200" dirty="0">
                    <a:solidFill>
                      <a:srgbClr val="7030A0"/>
                    </a:solidFill>
                    <a:latin typeface="+mn-ea"/>
                    <a:cs typeface="+mn-cs"/>
                  </a:rPr>
                  <a:t>，需频繁用药且全身不良反应严重，治疗依从性差</a:t>
                </a:r>
                <a:endParaRPr lang="en-US" altLang="zh-CN" sz="1600" b="1" kern="1200" dirty="0">
                  <a:solidFill>
                    <a:srgbClr val="7030A0"/>
                  </a:solidFill>
                  <a:latin typeface="+mn-ea"/>
                  <a:cs typeface="+mn-cs"/>
                </a:endParaRPr>
              </a:p>
              <a:p>
                <a:pPr>
                  <a:lnSpc>
                    <a:spcPts val="2800"/>
                  </a:lnSpc>
                </a:pPr>
                <a:r>
                  <a:rPr lang="en-US" altLang="zh-CN" sz="1600" b="1" kern="1200" dirty="0">
                    <a:solidFill>
                      <a:srgbClr val="7030A0"/>
                    </a:solidFill>
                    <a:latin typeface="+mn-ea"/>
                    <a:cs typeface="+mn-cs"/>
                  </a:rPr>
                  <a:t>《Wills</a:t>
                </a:r>
                <a:r>
                  <a:rPr lang="zh-CN" altLang="en-US" sz="1600" b="1" kern="1200" dirty="0">
                    <a:solidFill>
                      <a:srgbClr val="7030A0"/>
                    </a:solidFill>
                    <a:latin typeface="+mn-ea"/>
                    <a:cs typeface="+mn-cs"/>
                  </a:rPr>
                  <a:t>眼科手册</a:t>
                </a:r>
                <a:r>
                  <a:rPr lang="en-US" altLang="zh-CN" sz="1600" b="1" kern="1200" dirty="0">
                    <a:solidFill>
                      <a:srgbClr val="7030A0"/>
                    </a:solidFill>
                    <a:latin typeface="+mn-ea"/>
                    <a:cs typeface="+mn-cs"/>
                  </a:rPr>
                  <a:t>(</a:t>
                </a:r>
                <a:r>
                  <a:rPr lang="zh-CN" altLang="en-US" sz="1600" b="1" kern="1200" dirty="0">
                    <a:solidFill>
                      <a:srgbClr val="7030A0"/>
                    </a:solidFill>
                    <a:latin typeface="+mn-ea"/>
                    <a:cs typeface="+mn-cs"/>
                  </a:rPr>
                  <a:t>第</a:t>
                </a:r>
                <a:r>
                  <a:rPr lang="en-US" altLang="zh-CN" sz="1600" b="1" kern="1200" dirty="0">
                    <a:solidFill>
                      <a:srgbClr val="7030A0"/>
                    </a:solidFill>
                    <a:latin typeface="+mn-ea"/>
                    <a:cs typeface="+mn-cs"/>
                  </a:rPr>
                  <a:t>8</a:t>
                </a:r>
                <a:r>
                  <a:rPr lang="zh-CN" altLang="en-US" sz="1600" b="1" kern="1200" dirty="0">
                    <a:solidFill>
                      <a:srgbClr val="7030A0"/>
                    </a:solidFill>
                    <a:latin typeface="+mn-ea"/>
                    <a:cs typeface="+mn-cs"/>
                  </a:rPr>
                  <a:t>版</a:t>
                </a:r>
                <a:r>
                  <a:rPr lang="en-US" altLang="zh-CN" sz="1600" b="1" kern="1200" dirty="0">
                    <a:solidFill>
                      <a:srgbClr val="7030A0"/>
                    </a:solidFill>
                    <a:latin typeface="+mn-ea"/>
                    <a:cs typeface="+mn-cs"/>
                  </a:rPr>
                  <a:t>)》</a:t>
                </a:r>
                <a:r>
                  <a:rPr lang="zh-CN" altLang="en-US" sz="1600" b="1" kern="1200" dirty="0">
                    <a:solidFill>
                      <a:srgbClr val="7030A0"/>
                    </a:solidFill>
                    <a:latin typeface="+mn-ea"/>
                    <a:cs typeface="+mn-cs"/>
                  </a:rPr>
                  <a:t>唯一推荐用药，是无可替代的治疗方案</a:t>
                </a:r>
                <a:endParaRPr lang="en-US" altLang="zh-CN" sz="1600" b="1" kern="1200" dirty="0">
                  <a:solidFill>
                    <a:srgbClr val="7030A0"/>
                  </a:solidFill>
                  <a:latin typeface="+mn-ea"/>
                  <a:cs typeface="+mn-cs"/>
                </a:endParaRPr>
              </a:p>
            </p:txBody>
          </p:sp>
          <p:sp>
            <p:nvSpPr>
              <p:cNvPr id="44" name="Shape 1648">
                <a:extLst>
                  <a:ext uri="{FF2B5EF4-FFF2-40B4-BE49-F238E27FC236}">
                    <a16:creationId xmlns:a16="http://schemas.microsoft.com/office/drawing/2014/main" id="{BB2CEE17-2C2D-5A43-1A9B-0BD5F4962001}"/>
                  </a:ext>
                </a:extLst>
              </p:cNvPr>
              <p:cNvSpPr/>
              <p:nvPr/>
            </p:nvSpPr>
            <p:spPr>
              <a:xfrm>
                <a:off x="602028" y="1200926"/>
                <a:ext cx="504000" cy="504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178B1"/>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4288" tIns="14288" rIns="14288" bIns="14288"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chemeClr val="bg1"/>
                    </a:solidFill>
                    <a:effectLst/>
                    <a:uLnTx/>
                    <a:uFillTx/>
                    <a:latin typeface="+mn-ea"/>
                  </a:rPr>
                  <a:t>2</a:t>
                </a:r>
                <a:endParaRPr kumimoji="0" b="1" i="0" u="none" strike="noStrike" kern="0" cap="none" spc="0" normalizeH="0" baseline="0" noProof="0" dirty="0">
                  <a:ln>
                    <a:noFill/>
                  </a:ln>
                  <a:solidFill>
                    <a:schemeClr val="bg1"/>
                  </a:solidFill>
                  <a:effectLst/>
                  <a:uLnTx/>
                  <a:uFillTx/>
                  <a:latin typeface="+mn-ea"/>
                </a:endParaRPr>
              </a:p>
            </p:txBody>
          </p:sp>
        </p:grpSp>
      </p:grpSp>
      <p:grpSp>
        <p:nvGrpSpPr>
          <p:cNvPr id="45" name="组合 44">
            <a:extLst>
              <a:ext uri="{FF2B5EF4-FFF2-40B4-BE49-F238E27FC236}">
                <a16:creationId xmlns:a16="http://schemas.microsoft.com/office/drawing/2014/main" id="{C586F61C-0FFD-C8FE-4FCC-39768E56C919}"/>
              </a:ext>
            </a:extLst>
          </p:cNvPr>
          <p:cNvGrpSpPr/>
          <p:nvPr/>
        </p:nvGrpSpPr>
        <p:grpSpPr>
          <a:xfrm>
            <a:off x="756315" y="3726751"/>
            <a:ext cx="9969063" cy="1100159"/>
            <a:chOff x="420413" y="938847"/>
            <a:chExt cx="10275426" cy="1100159"/>
          </a:xfrm>
        </p:grpSpPr>
        <p:sp>
          <p:nvSpPr>
            <p:cNvPr id="46" name="圆角矩形 91">
              <a:extLst>
                <a:ext uri="{FF2B5EF4-FFF2-40B4-BE49-F238E27FC236}">
                  <a16:creationId xmlns:a16="http://schemas.microsoft.com/office/drawing/2014/main" id="{F873C7FF-8693-8D6D-6D41-6319A91E51E4}"/>
                </a:ext>
              </a:extLst>
            </p:cNvPr>
            <p:cNvSpPr/>
            <p:nvPr/>
          </p:nvSpPr>
          <p:spPr>
            <a:xfrm>
              <a:off x="420413" y="938847"/>
              <a:ext cx="10275426" cy="1100159"/>
            </a:xfrm>
            <a:prstGeom prst="roundRect">
              <a:avLst>
                <a:gd name="adj" fmla="val 5531"/>
              </a:avLst>
            </a:prstGeom>
            <a:pattFill prst="dkDnDiag">
              <a:fgClr>
                <a:schemeClr val="bg1"/>
              </a:fgClr>
              <a:bgClr>
                <a:srgbClr val="F9F9F9"/>
              </a:bgClr>
            </a:pattFill>
            <a:ln>
              <a:solidFill>
                <a:srgbClr val="DBCBE2"/>
              </a:solidFill>
            </a:ln>
            <a:effectLst>
              <a:outerShdw dist="1778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文本框 46">
              <a:extLst>
                <a:ext uri="{FF2B5EF4-FFF2-40B4-BE49-F238E27FC236}">
                  <a16:creationId xmlns:a16="http://schemas.microsoft.com/office/drawing/2014/main" id="{8C0FAA4E-2514-A73E-C8E8-9D3FC33B16DB}"/>
                </a:ext>
              </a:extLst>
            </p:cNvPr>
            <p:cNvSpPr txBox="1"/>
            <p:nvPr/>
          </p:nvSpPr>
          <p:spPr>
            <a:xfrm>
              <a:off x="1315398" y="1084480"/>
              <a:ext cx="9113432" cy="775662"/>
            </a:xfrm>
            <a:prstGeom prst="rect">
              <a:avLst/>
            </a:prstGeom>
            <a:noFill/>
          </p:spPr>
          <p:txBody>
            <a:bodyPr wrap="square" rtlCol="0">
              <a:spAutoFit/>
            </a:bodyPr>
            <a:lstStyle/>
            <a:p>
              <a:pPr>
                <a:lnSpc>
                  <a:spcPts val="2800"/>
                </a:lnSpc>
              </a:pPr>
              <a:r>
                <a:rPr lang="zh-CN" altLang="en-US" sz="1600" b="1" kern="1200" dirty="0">
                  <a:solidFill>
                    <a:srgbClr val="6C38A3"/>
                  </a:solidFill>
                  <a:latin typeface="+mn-ea"/>
                  <a:cs typeface="+mn-cs"/>
                </a:rPr>
                <a:t>真实世界研究采用传统治疗作为对照</a:t>
              </a:r>
              <a:endParaRPr lang="en-US" altLang="zh-CN" sz="1600" b="1" kern="1200" dirty="0">
                <a:solidFill>
                  <a:srgbClr val="6C38A3"/>
                </a:solidFill>
                <a:latin typeface="+mn-ea"/>
                <a:cs typeface="+mn-cs"/>
              </a:endParaRPr>
            </a:p>
            <a:p>
              <a:pPr>
                <a:lnSpc>
                  <a:spcPts val="2800"/>
                </a:lnSpc>
              </a:pPr>
              <a:r>
                <a:rPr lang="zh-CN" altLang="en-US" sz="1600" b="1" dirty="0">
                  <a:solidFill>
                    <a:srgbClr val="6C38A3"/>
                  </a:solidFill>
                  <a:latin typeface="+mn-ea"/>
                </a:rPr>
                <a:t>三期临床试验采用安慰剂作为对照</a:t>
              </a:r>
              <a:endParaRPr lang="zh-CN" altLang="en-US" sz="1600" b="1" kern="1200" dirty="0">
                <a:solidFill>
                  <a:srgbClr val="6C38A3"/>
                </a:solidFill>
                <a:latin typeface="+mn-ea"/>
              </a:endParaRPr>
            </a:p>
          </p:txBody>
        </p:sp>
        <p:sp>
          <p:nvSpPr>
            <p:cNvPr id="49" name="Shape 1648">
              <a:extLst>
                <a:ext uri="{FF2B5EF4-FFF2-40B4-BE49-F238E27FC236}">
                  <a16:creationId xmlns:a16="http://schemas.microsoft.com/office/drawing/2014/main" id="{0BB31FC7-2E57-AE7E-C5FD-40D8A34EF40E}"/>
                </a:ext>
              </a:extLst>
            </p:cNvPr>
            <p:cNvSpPr/>
            <p:nvPr/>
          </p:nvSpPr>
          <p:spPr>
            <a:xfrm>
              <a:off x="602028" y="1200926"/>
              <a:ext cx="504000" cy="504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178B1"/>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4288" tIns="14288" rIns="14288" bIns="14288"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chemeClr val="bg1"/>
                  </a:solidFill>
                  <a:effectLst/>
                  <a:uLnTx/>
                  <a:uFillTx/>
                  <a:latin typeface="+mn-ea"/>
                </a:rPr>
                <a:t>3</a:t>
              </a:r>
              <a:endParaRPr kumimoji="0" b="1" i="0" u="none" strike="noStrike" kern="0" cap="none" spc="0" normalizeH="0" baseline="0" noProof="0" dirty="0">
                <a:ln>
                  <a:noFill/>
                </a:ln>
                <a:solidFill>
                  <a:schemeClr val="bg1"/>
                </a:solidFill>
                <a:effectLst/>
                <a:uLnTx/>
                <a:uFillTx/>
                <a:latin typeface="+mn-ea"/>
              </a:endParaRPr>
            </a:p>
          </p:txBody>
        </p:sp>
      </p:grpSp>
      <p:sp>
        <p:nvSpPr>
          <p:cNvPr id="6" name="矩形: 圆角 5">
            <a:extLst>
              <a:ext uri="{FF2B5EF4-FFF2-40B4-BE49-F238E27FC236}">
                <a16:creationId xmlns:a16="http://schemas.microsoft.com/office/drawing/2014/main" id="{E4258AAB-4DCE-9B71-EA43-FDCB442EED8D}"/>
              </a:ext>
            </a:extLst>
          </p:cNvPr>
          <p:cNvSpPr/>
          <p:nvPr/>
        </p:nvSpPr>
        <p:spPr>
          <a:xfrm>
            <a:off x="756314" y="5167493"/>
            <a:ext cx="10066713" cy="1100159"/>
          </a:xfrm>
          <a:prstGeom prst="roundRect">
            <a:avLst/>
          </a:prstGeom>
          <a:solidFill>
            <a:srgbClr val="915DC7"/>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ts val="2000"/>
              </a:lnSpc>
              <a:spcBef>
                <a:spcPts val="600"/>
              </a:spcBef>
              <a:spcAft>
                <a:spcPts val="600"/>
              </a:spcAft>
              <a:buFont typeface="Wingdings" panose="05000000000000000000" pitchFamily="2" charset="2"/>
              <a:buChar char="Ø"/>
            </a:pPr>
            <a:r>
              <a:rPr lang="zh-CN" altLang="en-US" b="1" dirty="0">
                <a:solidFill>
                  <a:srgbClr val="FFFFFF"/>
                </a:solidFill>
                <a:latin typeface="+mn-ea"/>
              </a:rPr>
              <a:t>建议以</a:t>
            </a:r>
            <a:r>
              <a:rPr lang="zh-CN" altLang="en-US" b="1" dirty="0">
                <a:solidFill>
                  <a:schemeClr val="accent4"/>
                </a:solidFill>
                <a:latin typeface="+mn-ea"/>
              </a:rPr>
              <a:t>“无参照药”</a:t>
            </a:r>
            <a:r>
              <a:rPr lang="zh-CN" altLang="en-US" b="1" dirty="0">
                <a:solidFill>
                  <a:schemeClr val="bg1"/>
                </a:solidFill>
                <a:latin typeface="+mn-ea"/>
              </a:rPr>
              <a:t>作为医保测算的参照药品</a:t>
            </a:r>
          </a:p>
          <a:p>
            <a:pPr marL="342900" indent="-342900">
              <a:lnSpc>
                <a:spcPts val="2000"/>
              </a:lnSpc>
              <a:spcBef>
                <a:spcPts val="600"/>
              </a:spcBef>
              <a:spcAft>
                <a:spcPts val="600"/>
              </a:spcAft>
              <a:buFont typeface="Wingdings" panose="05000000000000000000" pitchFamily="2" charset="2"/>
              <a:buChar char="Ø"/>
            </a:pPr>
            <a:r>
              <a:rPr lang="zh-CN" altLang="en-US" b="1" dirty="0">
                <a:solidFill>
                  <a:schemeClr val="bg1"/>
                </a:solidFill>
                <a:latin typeface="+mn-ea"/>
              </a:rPr>
              <a:t>在药物经济学测算中，将以</a:t>
            </a:r>
            <a:r>
              <a:rPr lang="zh-CN" altLang="en-US" b="1" dirty="0">
                <a:solidFill>
                  <a:schemeClr val="accent4"/>
                </a:solidFill>
                <a:latin typeface="+mn-ea"/>
              </a:rPr>
              <a:t>传统治疗</a:t>
            </a:r>
            <a:r>
              <a:rPr lang="zh-CN" altLang="en-US" b="1" dirty="0">
                <a:solidFill>
                  <a:schemeClr val="bg1"/>
                </a:solidFill>
                <a:latin typeface="+mn-ea"/>
              </a:rPr>
              <a:t>作为对照</a:t>
            </a:r>
            <a:r>
              <a:rPr lang="zh-CN" altLang="en-US" b="1" dirty="0">
                <a:solidFill>
                  <a:srgbClr val="FFFFFF"/>
                </a:solidFill>
                <a:latin typeface="+mn-ea"/>
              </a:rPr>
              <a:t>，测算产品的增量成本效果比</a:t>
            </a:r>
            <a:endParaRPr lang="zh-CN" altLang="en-US" sz="1200" b="1" dirty="0">
              <a:solidFill>
                <a:srgbClr val="FFFFFF"/>
              </a:solidFill>
              <a:latin typeface="+mn-ea"/>
            </a:endParaRPr>
          </a:p>
        </p:txBody>
      </p:sp>
    </p:spTree>
    <p:extLst>
      <p:ext uri="{BB962C8B-B14F-4D97-AF65-F5344CB8AC3E}">
        <p14:creationId xmlns:p14="http://schemas.microsoft.com/office/powerpoint/2010/main" val="1642070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表格 8">
            <a:extLst>
              <a:ext uri="{FF2B5EF4-FFF2-40B4-BE49-F238E27FC236}">
                <a16:creationId xmlns:a16="http://schemas.microsoft.com/office/drawing/2014/main" id="{1D5C567F-60C6-1EBB-A646-FFEC384DFDF8}"/>
              </a:ext>
            </a:extLst>
          </p:cNvPr>
          <p:cNvGraphicFramePr>
            <a:graphicFrameLocks noGrp="1"/>
          </p:cNvGraphicFramePr>
          <p:nvPr>
            <p:extLst>
              <p:ext uri="{D42A27DB-BD31-4B8C-83A1-F6EECF244321}">
                <p14:modId xmlns:p14="http://schemas.microsoft.com/office/powerpoint/2010/main" val="3270623981"/>
              </p:ext>
            </p:extLst>
          </p:nvPr>
        </p:nvGraphicFramePr>
        <p:xfrm>
          <a:off x="431858" y="909096"/>
          <a:ext cx="11322967" cy="349851"/>
        </p:xfrm>
        <a:graphic>
          <a:graphicData uri="http://schemas.openxmlformats.org/drawingml/2006/table">
            <a:tbl>
              <a:tblPr firstRow="1" bandRow="1">
                <a:tableStyleId>{69012ECD-51FC-41F1-AA8D-1B2483CD663E}</a:tableStyleId>
              </a:tblPr>
              <a:tblGrid>
                <a:gridCol w="11322967">
                  <a:extLst>
                    <a:ext uri="{9D8B030D-6E8A-4147-A177-3AD203B41FA5}">
                      <a16:colId xmlns:a16="http://schemas.microsoft.com/office/drawing/2014/main" val="4174345296"/>
                    </a:ext>
                  </a:extLst>
                </a:gridCol>
              </a:tblGrid>
              <a:tr h="349851">
                <a:tc>
                  <a:txBody>
                    <a:bodyPr/>
                    <a:lstStyle/>
                    <a:p>
                      <a:pPr algn="ctr"/>
                      <a:endParaRPr lang="zh-CN" altLang="en-US" sz="1600" b="1" baseline="3000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endParaRPr>
                    </a:p>
                  </a:txBody>
                  <a:tcPr anchor="ctr">
                    <a:lnL w="12700" cap="flat" cmpd="sng" algn="ctr">
                      <a:solidFill>
                        <a:srgbClr val="BEA2CB"/>
                      </a:solidFill>
                      <a:prstDash val="solid"/>
                      <a:round/>
                      <a:headEnd type="none" w="med" len="med"/>
                      <a:tailEnd type="none" w="med" len="med"/>
                    </a:lnL>
                    <a:lnR w="12700" cap="flat" cmpd="sng" algn="ctr">
                      <a:solidFill>
                        <a:srgbClr val="BEA2CB"/>
                      </a:solidFill>
                      <a:prstDash val="solid"/>
                      <a:round/>
                      <a:headEnd type="none" w="med" len="med"/>
                      <a:tailEnd type="none" w="med" len="med"/>
                    </a:lnR>
                    <a:lnT w="12700" cap="flat" cmpd="sng" algn="ctr">
                      <a:solidFill>
                        <a:srgbClr val="BEA2CB"/>
                      </a:solidFill>
                      <a:prstDash val="solid"/>
                      <a:round/>
                      <a:headEnd type="none" w="med" len="med"/>
                      <a:tailEnd type="none" w="med" len="med"/>
                    </a:lnT>
                    <a:lnB w="12700" cap="flat" cmpd="sng" algn="ctr">
                      <a:solidFill>
                        <a:srgbClr val="BEA2CB"/>
                      </a:solidFill>
                      <a:prstDash val="solid"/>
                      <a:round/>
                      <a:headEnd type="none" w="med" len="med"/>
                      <a:tailEnd type="none" w="med" len="med"/>
                    </a:lnB>
                    <a:lnTlToBr w="12700" cmpd="sng">
                      <a:noFill/>
                      <a:prstDash val="solid"/>
                    </a:lnTlToBr>
                    <a:lnBlToTr w="12700" cmpd="sng">
                      <a:noFill/>
                      <a:prstDash val="solid"/>
                    </a:lnBlToTr>
                    <a:solidFill>
                      <a:srgbClr val="6C38A3"/>
                    </a:solidFill>
                  </a:tcPr>
                </a:tc>
                <a:extLst>
                  <a:ext uri="{0D108BD9-81ED-4DB2-BD59-A6C34878D82A}">
                    <a16:rowId xmlns:a16="http://schemas.microsoft.com/office/drawing/2014/main" val="1720672950"/>
                  </a:ext>
                </a:extLst>
              </a:tr>
            </a:tbl>
          </a:graphicData>
        </a:graphic>
      </p:graphicFrame>
      <p:sp>
        <p:nvSpPr>
          <p:cNvPr id="2" name="标题 1">
            <a:extLst>
              <a:ext uri="{FF2B5EF4-FFF2-40B4-BE49-F238E27FC236}">
                <a16:creationId xmlns:a16="http://schemas.microsoft.com/office/drawing/2014/main" id="{FD074706-CF3C-7D44-21C1-F7DF6E59E27E}"/>
              </a:ext>
            </a:extLst>
          </p:cNvPr>
          <p:cNvSpPr>
            <a:spLocks noGrp="1"/>
          </p:cNvSpPr>
          <p:nvPr>
            <p:ph type="title"/>
          </p:nvPr>
        </p:nvSpPr>
        <p:spPr>
          <a:xfrm>
            <a:off x="624898" y="187475"/>
            <a:ext cx="12201577" cy="705600"/>
          </a:xfrm>
        </p:spPr>
        <p:txBody>
          <a:bodyPr>
            <a:noAutofit/>
          </a:bodyPr>
          <a:lstStyle/>
          <a:p>
            <a:r>
              <a:rPr lang="zh-CN" altLang="en-US" sz="2400" dirty="0">
                <a:solidFill>
                  <a:schemeClr val="tx1"/>
                </a:solidFill>
                <a:latin typeface="+mn-ea"/>
              </a:rPr>
              <a:t>氟轻松玻璃体内植入剂可</a:t>
            </a:r>
            <a:r>
              <a:rPr lang="zh-CN" altLang="en-US" sz="2400" dirty="0">
                <a:solidFill>
                  <a:schemeClr val="tx1"/>
                </a:solidFill>
              </a:rPr>
              <a:t>显著提高患者视力，降低复发率</a:t>
            </a:r>
            <a:endParaRPr lang="en-US" sz="2400" dirty="0">
              <a:solidFill>
                <a:schemeClr val="tx1"/>
              </a:solidFill>
            </a:endParaRPr>
          </a:p>
        </p:txBody>
      </p:sp>
      <p:sp>
        <p:nvSpPr>
          <p:cNvPr id="30" name="文本框 29">
            <a:extLst>
              <a:ext uri="{FF2B5EF4-FFF2-40B4-BE49-F238E27FC236}">
                <a16:creationId xmlns:a16="http://schemas.microsoft.com/office/drawing/2014/main" id="{D21732D6-A376-8FC5-D643-5B6D461AC410}"/>
              </a:ext>
            </a:extLst>
          </p:cNvPr>
          <p:cNvSpPr txBox="1"/>
          <p:nvPr/>
        </p:nvSpPr>
        <p:spPr>
          <a:xfrm>
            <a:off x="431858" y="6586054"/>
            <a:ext cx="7231639" cy="246221"/>
          </a:xfrm>
          <a:prstGeom prst="rect">
            <a:avLst/>
          </a:prstGeom>
          <a:noFill/>
        </p:spPr>
        <p:txBody>
          <a:bodyPr wrap="square" rtlCol="0">
            <a:spAutoFit/>
          </a:bodyPr>
          <a:lstStyle/>
          <a:p>
            <a:r>
              <a:rPr lang="zh-CN" altLang="en-US" sz="1000" dirty="0">
                <a:solidFill>
                  <a:schemeClr val="tx1">
                    <a:lumMod val="50000"/>
                    <a:lumOff val="50000"/>
                  </a:schemeClr>
                </a:solidFill>
                <a:latin typeface="+mn-ea"/>
              </a:rPr>
              <a:t>数据来自</a:t>
            </a:r>
            <a:r>
              <a:rPr lang="en-US" altLang="zh-CN" sz="1000" dirty="0">
                <a:solidFill>
                  <a:schemeClr val="tx1">
                    <a:lumMod val="50000"/>
                    <a:lumOff val="50000"/>
                  </a:schemeClr>
                </a:solidFill>
                <a:latin typeface="+mn-ea"/>
              </a:rPr>
              <a:t>74</a:t>
            </a:r>
            <a:r>
              <a:rPr lang="zh-CN" altLang="en-US" sz="1000" dirty="0">
                <a:solidFill>
                  <a:schemeClr val="tx1">
                    <a:lumMod val="50000"/>
                    <a:lumOff val="50000"/>
                  </a:schemeClr>
                </a:solidFill>
                <a:latin typeface="+mn-ea"/>
              </a:rPr>
              <a:t>名在博鳌乐城使用氟轻松玻璃体内植入剂的患者</a:t>
            </a:r>
            <a:endParaRPr lang="en-US" sz="1000" dirty="0">
              <a:solidFill>
                <a:schemeClr val="tx1">
                  <a:lumMod val="50000"/>
                  <a:lumOff val="50000"/>
                </a:schemeClr>
              </a:solidFill>
              <a:latin typeface="+mn-ea"/>
            </a:endParaRPr>
          </a:p>
        </p:txBody>
      </p:sp>
      <p:sp>
        <p:nvSpPr>
          <p:cNvPr id="8" name="矩形: 圆角 7">
            <a:extLst>
              <a:ext uri="{FF2B5EF4-FFF2-40B4-BE49-F238E27FC236}">
                <a16:creationId xmlns:a16="http://schemas.microsoft.com/office/drawing/2014/main" id="{468A33B1-237B-9FD5-CE8B-7906E1A1B48D}"/>
              </a:ext>
            </a:extLst>
          </p:cNvPr>
          <p:cNvSpPr/>
          <p:nvPr/>
        </p:nvSpPr>
        <p:spPr>
          <a:xfrm>
            <a:off x="431858" y="5807293"/>
            <a:ext cx="11322967" cy="739125"/>
          </a:xfrm>
          <a:prstGeom prst="roundRect">
            <a:avLst/>
          </a:prstGeom>
          <a:solidFill>
            <a:srgbClr val="F4F2F6"/>
          </a:solidFill>
          <a:ln w="6350">
            <a:solidFill>
              <a:srgbClr val="BEA2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ts val="2200"/>
              </a:lnSpc>
              <a:defRPr/>
            </a:pPr>
            <a:r>
              <a:rPr lang="zh-CN" altLang="en-US" sz="1600" kern="1200" dirty="0">
                <a:solidFill>
                  <a:schemeClr val="tx1"/>
                </a:solidFill>
                <a:latin typeface="+mn-ea"/>
              </a:rPr>
              <a:t>“累及眼后段的慢性非感染性葡萄膜炎是一种可导致失明的致盲性眼病。本品作为可长期缓慢释放的局部玻璃体植入制剂，可</a:t>
            </a:r>
            <a:r>
              <a:rPr lang="zh-CN" altLang="en-US" sz="1600" b="1" kern="1200" dirty="0">
                <a:solidFill>
                  <a:srgbClr val="6C38A3"/>
                </a:solidFill>
                <a:latin typeface="+mn-ea"/>
              </a:rPr>
              <a:t>减少长期和反复使用现有药物的系统和局部不良反应，具有明确的临床需求和价值</a:t>
            </a:r>
            <a:r>
              <a:rPr lang="zh-CN" altLang="en-US" sz="1600" kern="1200" dirty="0">
                <a:solidFill>
                  <a:schemeClr val="tx1"/>
                </a:solidFill>
                <a:latin typeface="+mn-ea"/>
              </a:rPr>
              <a:t>。”</a:t>
            </a:r>
            <a:r>
              <a:rPr lang="en-US" altLang="zh-CN" sz="1600" kern="1200" dirty="0">
                <a:solidFill>
                  <a:schemeClr val="tx1"/>
                </a:solidFill>
                <a:latin typeface="+mn-ea"/>
              </a:rPr>
              <a:t>——</a:t>
            </a:r>
            <a:r>
              <a:rPr lang="en-US" altLang="zh-CN" sz="1600" dirty="0">
                <a:solidFill>
                  <a:schemeClr val="tx1"/>
                </a:solidFill>
                <a:latin typeface="+mn-ea"/>
              </a:rPr>
              <a:t>CDE《</a:t>
            </a:r>
            <a:r>
              <a:rPr lang="zh-CN" altLang="en-US" sz="1600" dirty="0">
                <a:solidFill>
                  <a:schemeClr val="tx1"/>
                </a:solidFill>
                <a:latin typeface="+mn-ea"/>
              </a:rPr>
              <a:t>技术评审报告</a:t>
            </a:r>
            <a:r>
              <a:rPr lang="en-US" altLang="zh-CN" sz="1600" dirty="0">
                <a:solidFill>
                  <a:schemeClr val="tx1"/>
                </a:solidFill>
                <a:latin typeface="+mn-ea"/>
              </a:rPr>
              <a:t>》</a:t>
            </a:r>
            <a:endParaRPr lang="en-US" altLang="zh-CN" sz="1600" kern="1200" dirty="0">
              <a:solidFill>
                <a:schemeClr val="tx1"/>
              </a:solidFill>
              <a:latin typeface="+mn-ea"/>
            </a:endParaRPr>
          </a:p>
        </p:txBody>
      </p:sp>
      <p:sp>
        <p:nvSpPr>
          <p:cNvPr id="6" name="矩形 5">
            <a:extLst>
              <a:ext uri="{FF2B5EF4-FFF2-40B4-BE49-F238E27FC236}">
                <a16:creationId xmlns:a16="http://schemas.microsoft.com/office/drawing/2014/main" id="{320DFDB0-1CC6-3229-A79B-C462DF3CBD29}"/>
              </a:ext>
            </a:extLst>
          </p:cNvPr>
          <p:cNvSpPr/>
          <p:nvPr/>
        </p:nvSpPr>
        <p:spPr>
          <a:xfrm>
            <a:off x="-24547" y="1213"/>
            <a:ext cx="324000" cy="900000"/>
          </a:xfrm>
          <a:prstGeom prst="rect">
            <a:avLst/>
          </a:prstGeom>
          <a:solidFill>
            <a:srgbClr val="E1D5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rgbClr val="6C38A3"/>
                </a:solidFill>
              </a:rPr>
              <a:t>有效性</a:t>
            </a:r>
          </a:p>
        </p:txBody>
      </p:sp>
      <p:grpSp>
        <p:nvGrpSpPr>
          <p:cNvPr id="44" name="组合 43">
            <a:extLst>
              <a:ext uri="{FF2B5EF4-FFF2-40B4-BE49-F238E27FC236}">
                <a16:creationId xmlns:a16="http://schemas.microsoft.com/office/drawing/2014/main" id="{875BD0AF-642E-C874-4296-997021462D2F}"/>
              </a:ext>
            </a:extLst>
          </p:cNvPr>
          <p:cNvGrpSpPr/>
          <p:nvPr/>
        </p:nvGrpSpPr>
        <p:grpSpPr>
          <a:xfrm>
            <a:off x="59495" y="1361000"/>
            <a:ext cx="12044144" cy="4320001"/>
            <a:chOff x="59495" y="1616192"/>
            <a:chExt cx="12044144" cy="4320001"/>
          </a:xfrm>
        </p:grpSpPr>
        <p:sp>
          <p:nvSpPr>
            <p:cNvPr id="36" name="矩形 35">
              <a:extLst>
                <a:ext uri="{FF2B5EF4-FFF2-40B4-BE49-F238E27FC236}">
                  <a16:creationId xmlns:a16="http://schemas.microsoft.com/office/drawing/2014/main" id="{1ED556D7-9A9A-C122-418C-B3F655CE0C5B}"/>
                </a:ext>
              </a:extLst>
            </p:cNvPr>
            <p:cNvSpPr/>
            <p:nvPr/>
          </p:nvSpPr>
          <p:spPr>
            <a:xfrm>
              <a:off x="4608161" y="2339728"/>
              <a:ext cx="3384000" cy="3456000"/>
            </a:xfrm>
            <a:prstGeom prst="rect">
              <a:avLst/>
            </a:prstGeom>
            <a:solidFill>
              <a:srgbClr val="AC84C6">
                <a:alpha val="9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矩形 34">
              <a:extLst>
                <a:ext uri="{FF2B5EF4-FFF2-40B4-BE49-F238E27FC236}">
                  <a16:creationId xmlns:a16="http://schemas.microsoft.com/office/drawing/2014/main" id="{E3A6CD05-179E-9730-241F-E1565118FBAE}"/>
                </a:ext>
              </a:extLst>
            </p:cNvPr>
            <p:cNvSpPr/>
            <p:nvPr/>
          </p:nvSpPr>
          <p:spPr>
            <a:xfrm>
              <a:off x="8184178" y="2339728"/>
              <a:ext cx="3384000" cy="3456000"/>
            </a:xfrm>
            <a:prstGeom prst="rect">
              <a:avLst/>
            </a:prstGeom>
            <a:solidFill>
              <a:srgbClr val="AC84C6">
                <a:alpha val="9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矩形 33">
              <a:extLst>
                <a:ext uri="{FF2B5EF4-FFF2-40B4-BE49-F238E27FC236}">
                  <a16:creationId xmlns:a16="http://schemas.microsoft.com/office/drawing/2014/main" id="{47D35C6A-4BAB-3EBD-1EB1-D32F752BC305}"/>
                </a:ext>
              </a:extLst>
            </p:cNvPr>
            <p:cNvSpPr/>
            <p:nvPr/>
          </p:nvSpPr>
          <p:spPr>
            <a:xfrm>
              <a:off x="604462" y="2339728"/>
              <a:ext cx="3384000" cy="3456000"/>
            </a:xfrm>
            <a:prstGeom prst="rect">
              <a:avLst/>
            </a:prstGeom>
            <a:solidFill>
              <a:srgbClr val="AC84C6">
                <a:alpha val="9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圆角 3">
              <a:extLst>
                <a:ext uri="{FF2B5EF4-FFF2-40B4-BE49-F238E27FC236}">
                  <a16:creationId xmlns:a16="http://schemas.microsoft.com/office/drawing/2014/main" id="{350552DB-95C5-119B-1B30-431D55268E4F}"/>
                </a:ext>
              </a:extLst>
            </p:cNvPr>
            <p:cNvSpPr/>
            <p:nvPr/>
          </p:nvSpPr>
          <p:spPr>
            <a:xfrm>
              <a:off x="4411603" y="1758050"/>
              <a:ext cx="7343219" cy="5590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ctr">
                <a:lnSpc>
                  <a:spcPts val="2400"/>
                </a:lnSpc>
                <a:buFont typeface="Wingdings" panose="05000000000000000000" pitchFamily="2" charset="2"/>
                <a:buChar char="Ø"/>
              </a:pPr>
              <a:r>
                <a:rPr lang="zh-CN" altLang="en-US" b="1" dirty="0">
                  <a:solidFill>
                    <a:srgbClr val="743D91"/>
                  </a:solidFill>
                  <a:latin typeface="+mn-ea"/>
                </a:rPr>
                <a:t>复发率显著降低</a:t>
              </a:r>
              <a:endParaRPr lang="en-US" altLang="zh-CN" b="1" dirty="0">
                <a:solidFill>
                  <a:srgbClr val="743D91"/>
                </a:solidFill>
                <a:latin typeface="+mn-ea"/>
              </a:endParaRPr>
            </a:p>
          </p:txBody>
        </p:sp>
        <p:sp>
          <p:nvSpPr>
            <p:cNvPr id="17" name="矩形: 圆角 16">
              <a:extLst>
                <a:ext uri="{FF2B5EF4-FFF2-40B4-BE49-F238E27FC236}">
                  <a16:creationId xmlns:a16="http://schemas.microsoft.com/office/drawing/2014/main" id="{EBAB2B74-E02D-99BB-722B-F229E86627FA}"/>
                </a:ext>
              </a:extLst>
            </p:cNvPr>
            <p:cNvSpPr/>
            <p:nvPr/>
          </p:nvSpPr>
          <p:spPr>
            <a:xfrm>
              <a:off x="431858" y="1754867"/>
              <a:ext cx="3755362" cy="6953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ctr">
                <a:lnSpc>
                  <a:spcPts val="2400"/>
                </a:lnSpc>
                <a:buFont typeface="Wingdings" panose="05000000000000000000" pitchFamily="2" charset="2"/>
                <a:buChar char="Ø"/>
              </a:pPr>
              <a:r>
                <a:rPr lang="zh-CN" altLang="en-US" b="1" dirty="0">
                  <a:solidFill>
                    <a:srgbClr val="743D91"/>
                  </a:solidFill>
                  <a:latin typeface="+mn-ea"/>
                </a:rPr>
                <a:t>显著改善患者视力</a:t>
              </a:r>
            </a:p>
          </p:txBody>
        </p:sp>
        <p:graphicFrame>
          <p:nvGraphicFramePr>
            <p:cNvPr id="20" name="图表 19">
              <a:extLst>
                <a:ext uri="{FF2B5EF4-FFF2-40B4-BE49-F238E27FC236}">
                  <a16:creationId xmlns:a16="http://schemas.microsoft.com/office/drawing/2014/main" id="{927BA738-1FD0-89B0-6854-8ECC01CFDCC0}"/>
                </a:ext>
              </a:extLst>
            </p:cNvPr>
            <p:cNvGraphicFramePr/>
            <p:nvPr>
              <p:extLst>
                <p:ext uri="{D42A27DB-BD31-4B8C-83A1-F6EECF244321}">
                  <p14:modId xmlns:p14="http://schemas.microsoft.com/office/powerpoint/2010/main" val="2661801248"/>
                </p:ext>
              </p:extLst>
            </p:nvPr>
          </p:nvGraphicFramePr>
          <p:xfrm>
            <a:off x="4072700" y="2715838"/>
            <a:ext cx="4454922" cy="2986127"/>
          </p:xfrm>
          <a:graphic>
            <a:graphicData uri="http://schemas.openxmlformats.org/drawingml/2006/chart">
              <c:chart xmlns:c="http://schemas.openxmlformats.org/drawingml/2006/chart" xmlns:r="http://schemas.openxmlformats.org/officeDocument/2006/relationships" r:id="rId2"/>
            </a:graphicData>
          </a:graphic>
        </p:graphicFrame>
        <p:sp>
          <p:nvSpPr>
            <p:cNvPr id="21" name="文本框 20">
              <a:extLst>
                <a:ext uri="{FF2B5EF4-FFF2-40B4-BE49-F238E27FC236}">
                  <a16:creationId xmlns:a16="http://schemas.microsoft.com/office/drawing/2014/main" id="{9D2784CB-4A9D-F690-6C4E-78A71C670B4A}"/>
                </a:ext>
              </a:extLst>
            </p:cNvPr>
            <p:cNvSpPr txBox="1"/>
            <p:nvPr/>
          </p:nvSpPr>
          <p:spPr>
            <a:xfrm>
              <a:off x="5698181" y="2685112"/>
              <a:ext cx="1203960" cy="307777"/>
            </a:xfrm>
            <a:prstGeom prst="rect">
              <a:avLst/>
            </a:prstGeom>
            <a:noFill/>
            <a:ln>
              <a:noFill/>
            </a:ln>
          </p:spPr>
          <p:txBody>
            <a:bodyPr wrap="square" rtlCol="0">
              <a:spAutoFit/>
            </a:bodyPr>
            <a:lstStyle>
              <a:defPPr>
                <a:defRPr lang="zh-CN"/>
              </a:defPPr>
              <a:lvl1pPr>
                <a:defRPr sz="1400"/>
              </a:lvl1pPr>
            </a:lstStyle>
            <a:p>
              <a:pPr algn="ctr"/>
              <a:r>
                <a:rPr lang="en-US" altLang="zh-CN" dirty="0">
                  <a:latin typeface="+mn-ea"/>
                </a:rPr>
                <a:t>P&lt;0.0001</a:t>
              </a:r>
              <a:endParaRPr lang="en-US" dirty="0">
                <a:latin typeface="+mn-ea"/>
              </a:endParaRPr>
            </a:p>
          </p:txBody>
        </p:sp>
        <p:graphicFrame>
          <p:nvGraphicFramePr>
            <p:cNvPr id="22" name="图表 21">
              <a:extLst>
                <a:ext uri="{FF2B5EF4-FFF2-40B4-BE49-F238E27FC236}">
                  <a16:creationId xmlns:a16="http://schemas.microsoft.com/office/drawing/2014/main" id="{092F15FF-CA69-0AE4-E984-CCBB62AA6802}"/>
                </a:ext>
              </a:extLst>
            </p:cNvPr>
            <p:cNvGraphicFramePr/>
            <p:nvPr>
              <p:extLst>
                <p:ext uri="{D42A27DB-BD31-4B8C-83A1-F6EECF244321}">
                  <p14:modId xmlns:p14="http://schemas.microsoft.com/office/powerpoint/2010/main" val="771012134"/>
                </p:ext>
              </p:extLst>
            </p:nvPr>
          </p:nvGraphicFramePr>
          <p:xfrm>
            <a:off x="7648717" y="2715838"/>
            <a:ext cx="4454922" cy="2986127"/>
          </p:xfrm>
          <a:graphic>
            <a:graphicData uri="http://schemas.openxmlformats.org/drawingml/2006/chart">
              <c:chart xmlns:c="http://schemas.openxmlformats.org/drawingml/2006/chart" xmlns:r="http://schemas.openxmlformats.org/officeDocument/2006/relationships" r:id="rId3"/>
            </a:graphicData>
          </a:graphic>
        </p:graphicFrame>
        <p:sp>
          <p:nvSpPr>
            <p:cNvPr id="23" name="文本框 22">
              <a:extLst>
                <a:ext uri="{FF2B5EF4-FFF2-40B4-BE49-F238E27FC236}">
                  <a16:creationId xmlns:a16="http://schemas.microsoft.com/office/drawing/2014/main" id="{0465CB24-70C8-2503-D914-2AF7E85700E3}"/>
                </a:ext>
              </a:extLst>
            </p:cNvPr>
            <p:cNvSpPr txBox="1"/>
            <p:nvPr/>
          </p:nvSpPr>
          <p:spPr>
            <a:xfrm>
              <a:off x="9205425" y="2926847"/>
              <a:ext cx="1404276" cy="307777"/>
            </a:xfrm>
            <a:prstGeom prst="rect">
              <a:avLst/>
            </a:prstGeom>
            <a:noFill/>
            <a:ln>
              <a:noFill/>
            </a:ln>
          </p:spPr>
          <p:txBody>
            <a:bodyPr wrap="square" rtlCol="0">
              <a:spAutoFit/>
            </a:bodyPr>
            <a:lstStyle>
              <a:defPPr>
                <a:defRPr lang="zh-CN"/>
              </a:defPPr>
              <a:lvl1pPr>
                <a:defRPr sz="1400"/>
              </a:lvl1pPr>
            </a:lstStyle>
            <a:p>
              <a:pPr algn="ctr"/>
              <a:r>
                <a:rPr lang="en-US" altLang="zh-CN" dirty="0">
                  <a:latin typeface="+mn-ea"/>
                </a:rPr>
                <a:t>P=0.0002</a:t>
              </a:r>
              <a:endParaRPr lang="en-US" dirty="0">
                <a:latin typeface="+mn-ea"/>
              </a:endParaRPr>
            </a:p>
          </p:txBody>
        </p:sp>
        <p:graphicFrame>
          <p:nvGraphicFramePr>
            <p:cNvPr id="24" name="图表 23">
              <a:extLst>
                <a:ext uri="{FF2B5EF4-FFF2-40B4-BE49-F238E27FC236}">
                  <a16:creationId xmlns:a16="http://schemas.microsoft.com/office/drawing/2014/main" id="{709B3427-7799-2FA1-BDCE-297A9E1615C4}"/>
                </a:ext>
              </a:extLst>
            </p:cNvPr>
            <p:cNvGraphicFramePr/>
            <p:nvPr>
              <p:extLst>
                <p:ext uri="{D42A27DB-BD31-4B8C-83A1-F6EECF244321}">
                  <p14:modId xmlns:p14="http://schemas.microsoft.com/office/powerpoint/2010/main" val="3238570178"/>
                </p:ext>
              </p:extLst>
            </p:nvPr>
          </p:nvGraphicFramePr>
          <p:xfrm>
            <a:off x="59495" y="2717155"/>
            <a:ext cx="4473934" cy="3005830"/>
          </p:xfrm>
          <a:graphic>
            <a:graphicData uri="http://schemas.openxmlformats.org/drawingml/2006/chart">
              <c:chart xmlns:c="http://schemas.openxmlformats.org/drawingml/2006/chart" xmlns:r="http://schemas.openxmlformats.org/officeDocument/2006/relationships" r:id="rId4"/>
            </a:graphicData>
          </a:graphic>
        </p:graphicFrame>
        <p:sp>
          <p:nvSpPr>
            <p:cNvPr id="25" name="文本框 24">
              <a:extLst>
                <a:ext uri="{FF2B5EF4-FFF2-40B4-BE49-F238E27FC236}">
                  <a16:creationId xmlns:a16="http://schemas.microsoft.com/office/drawing/2014/main" id="{23646B5E-FEBE-5CE3-7FEB-774A50B64AB9}"/>
                </a:ext>
              </a:extLst>
            </p:cNvPr>
            <p:cNvSpPr txBox="1"/>
            <p:nvPr/>
          </p:nvSpPr>
          <p:spPr>
            <a:xfrm>
              <a:off x="1766872" y="2685112"/>
              <a:ext cx="1059180" cy="307777"/>
            </a:xfrm>
            <a:prstGeom prst="rect">
              <a:avLst/>
            </a:prstGeom>
            <a:noFill/>
            <a:ln>
              <a:noFill/>
            </a:ln>
          </p:spPr>
          <p:txBody>
            <a:bodyPr wrap="square" rtlCol="0">
              <a:spAutoFit/>
            </a:bodyPr>
            <a:lstStyle/>
            <a:p>
              <a:pPr algn="ctr"/>
              <a:r>
                <a:rPr lang="en-US" altLang="zh-CN" sz="1400" dirty="0">
                  <a:latin typeface="+mn-ea"/>
                </a:rPr>
                <a:t>P=0.04</a:t>
              </a:r>
              <a:endParaRPr lang="en-US" sz="1400" dirty="0">
                <a:latin typeface="+mn-ea"/>
              </a:endParaRPr>
            </a:p>
          </p:txBody>
        </p:sp>
        <p:sp>
          <p:nvSpPr>
            <p:cNvPr id="27" name="文本框 26">
              <a:extLst>
                <a:ext uri="{FF2B5EF4-FFF2-40B4-BE49-F238E27FC236}">
                  <a16:creationId xmlns:a16="http://schemas.microsoft.com/office/drawing/2014/main" id="{48090AC1-355D-C5ED-3D3F-6CC29F25B790}"/>
                </a:ext>
              </a:extLst>
            </p:cNvPr>
            <p:cNvSpPr txBox="1"/>
            <p:nvPr/>
          </p:nvSpPr>
          <p:spPr>
            <a:xfrm>
              <a:off x="4572161" y="2389158"/>
              <a:ext cx="3456000" cy="338554"/>
            </a:xfrm>
            <a:prstGeom prst="rect">
              <a:avLst/>
            </a:prstGeom>
            <a:noFill/>
            <a:ln>
              <a:noFill/>
            </a:ln>
          </p:spPr>
          <p:txBody>
            <a:bodyPr wrap="square">
              <a:spAutoFit/>
            </a:bodyPr>
            <a:lstStyle>
              <a:defPPr>
                <a:defRPr lang="zh-CN"/>
              </a:defPPr>
              <a:lvl1pPr>
                <a:defRPr>
                  <a:solidFill>
                    <a:schemeClr val="tx1">
                      <a:lumMod val="85000"/>
                      <a:lumOff val="15000"/>
                    </a:schemeClr>
                  </a:solidFill>
                </a:defRPr>
              </a:lvl1pPr>
            </a:lstStyle>
            <a:p>
              <a:pPr algn="ctr"/>
              <a:r>
                <a:rPr lang="zh-CN" altLang="en-US" sz="1600" b="1" dirty="0">
                  <a:latin typeface="+mn-ea"/>
                </a:rPr>
                <a:t>植入前后复发率对比</a:t>
              </a:r>
            </a:p>
          </p:txBody>
        </p:sp>
        <p:sp>
          <p:nvSpPr>
            <p:cNvPr id="29" name="文本框 28">
              <a:extLst>
                <a:ext uri="{FF2B5EF4-FFF2-40B4-BE49-F238E27FC236}">
                  <a16:creationId xmlns:a16="http://schemas.microsoft.com/office/drawing/2014/main" id="{93719F77-81FE-FE44-387C-6091BD1C7C28}"/>
                </a:ext>
              </a:extLst>
            </p:cNvPr>
            <p:cNvSpPr txBox="1"/>
            <p:nvPr/>
          </p:nvSpPr>
          <p:spPr>
            <a:xfrm>
              <a:off x="568462" y="2389158"/>
              <a:ext cx="3456000" cy="338554"/>
            </a:xfrm>
            <a:prstGeom prst="rect">
              <a:avLst/>
            </a:prstGeom>
            <a:noFill/>
            <a:ln>
              <a:noFill/>
            </a:ln>
          </p:spPr>
          <p:txBody>
            <a:bodyPr wrap="square">
              <a:spAutoFit/>
            </a:bodyPr>
            <a:lstStyle/>
            <a:p>
              <a:pPr algn="ctr"/>
              <a:r>
                <a:rPr lang="zh-CN" altLang="en-US" sz="1600" b="1" dirty="0">
                  <a:solidFill>
                    <a:schemeClr val="tx1">
                      <a:lumMod val="85000"/>
                      <a:lumOff val="15000"/>
                    </a:schemeClr>
                  </a:solidFill>
                  <a:latin typeface="+mn-ea"/>
                </a:rPr>
                <a:t>植入前后视力变化（</a:t>
              </a:r>
              <a:r>
                <a:rPr lang="en-US" altLang="zh-CN" sz="1600" b="1" dirty="0">
                  <a:solidFill>
                    <a:schemeClr val="tx1">
                      <a:lumMod val="85000"/>
                      <a:lumOff val="15000"/>
                    </a:schemeClr>
                  </a:solidFill>
                  <a:latin typeface="+mn-ea"/>
                </a:rPr>
                <a:t>LogMAR</a:t>
              </a:r>
              <a:r>
                <a:rPr lang="zh-CN" altLang="en-US" sz="1600" b="1" dirty="0">
                  <a:solidFill>
                    <a:schemeClr val="tx1">
                      <a:lumMod val="85000"/>
                      <a:lumOff val="15000"/>
                    </a:schemeClr>
                  </a:solidFill>
                  <a:latin typeface="+mn-ea"/>
                </a:rPr>
                <a:t>）</a:t>
              </a:r>
            </a:p>
          </p:txBody>
        </p:sp>
        <p:cxnSp>
          <p:nvCxnSpPr>
            <p:cNvPr id="39" name="直接连接符 38">
              <a:extLst>
                <a:ext uri="{FF2B5EF4-FFF2-40B4-BE49-F238E27FC236}">
                  <a16:creationId xmlns:a16="http://schemas.microsoft.com/office/drawing/2014/main" id="{15657EDA-B03D-D959-EF95-A307D998EE37}"/>
                </a:ext>
              </a:extLst>
            </p:cNvPr>
            <p:cNvCxnSpPr>
              <a:cxnSpLocks/>
            </p:cNvCxnSpPr>
            <p:nvPr/>
          </p:nvCxnSpPr>
          <p:spPr>
            <a:xfrm>
              <a:off x="1019455" y="5349763"/>
              <a:ext cx="255401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14BA9870-98CD-158A-2DE8-AA182949472A}"/>
                </a:ext>
              </a:extLst>
            </p:cNvPr>
            <p:cNvCxnSpPr>
              <a:cxnSpLocks/>
            </p:cNvCxnSpPr>
            <p:nvPr/>
          </p:nvCxnSpPr>
          <p:spPr>
            <a:xfrm>
              <a:off x="5023154" y="5349763"/>
              <a:ext cx="255401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AF297F55-985A-9721-E480-A77BA144570D}"/>
                </a:ext>
              </a:extLst>
            </p:cNvPr>
            <p:cNvCxnSpPr>
              <a:cxnSpLocks/>
            </p:cNvCxnSpPr>
            <p:nvPr/>
          </p:nvCxnSpPr>
          <p:spPr>
            <a:xfrm>
              <a:off x="8599171" y="5349763"/>
              <a:ext cx="255401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2" name="矩形: 圆角 41">
              <a:extLst>
                <a:ext uri="{FF2B5EF4-FFF2-40B4-BE49-F238E27FC236}">
                  <a16:creationId xmlns:a16="http://schemas.microsoft.com/office/drawing/2014/main" id="{429AB3B5-33DD-BAE7-E1B1-A224377DAC86}"/>
                </a:ext>
              </a:extLst>
            </p:cNvPr>
            <p:cNvSpPr/>
            <p:nvPr/>
          </p:nvSpPr>
          <p:spPr>
            <a:xfrm>
              <a:off x="431859" y="1616193"/>
              <a:ext cx="3755362" cy="4320000"/>
            </a:xfrm>
            <a:prstGeom prst="roundRect">
              <a:avLst>
                <a:gd name="adj" fmla="val 6337"/>
              </a:avLst>
            </a:prstGeom>
            <a:noFill/>
            <a:ln w="19050">
              <a:solidFill>
                <a:srgbClr val="BEA2C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圆角 42">
              <a:extLst>
                <a:ext uri="{FF2B5EF4-FFF2-40B4-BE49-F238E27FC236}">
                  <a16:creationId xmlns:a16="http://schemas.microsoft.com/office/drawing/2014/main" id="{BBF25EB9-5684-A1C6-68DA-ADCD6BE096F3}"/>
                </a:ext>
              </a:extLst>
            </p:cNvPr>
            <p:cNvSpPr/>
            <p:nvPr/>
          </p:nvSpPr>
          <p:spPr>
            <a:xfrm>
              <a:off x="4411605" y="1616192"/>
              <a:ext cx="7343220" cy="4320000"/>
            </a:xfrm>
            <a:prstGeom prst="roundRect">
              <a:avLst>
                <a:gd name="adj" fmla="val 6337"/>
              </a:avLst>
            </a:prstGeom>
            <a:noFill/>
            <a:ln w="19050">
              <a:solidFill>
                <a:srgbClr val="BEA2C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17486AC2-5BC9-891E-CCA1-ABF270905650}"/>
                </a:ext>
              </a:extLst>
            </p:cNvPr>
            <p:cNvSpPr txBox="1"/>
            <p:nvPr/>
          </p:nvSpPr>
          <p:spPr>
            <a:xfrm>
              <a:off x="8201342" y="2389158"/>
              <a:ext cx="3349672" cy="584775"/>
            </a:xfrm>
            <a:prstGeom prst="rect">
              <a:avLst/>
            </a:prstGeom>
            <a:noFill/>
            <a:ln>
              <a:noFill/>
            </a:ln>
          </p:spPr>
          <p:txBody>
            <a:bodyPr wrap="square">
              <a:spAutoFit/>
            </a:bodyPr>
            <a:lstStyle>
              <a:defPPr>
                <a:defRPr lang="zh-CN"/>
              </a:defPPr>
              <a:lvl1pPr>
                <a:defRPr>
                  <a:solidFill>
                    <a:schemeClr val="tx1">
                      <a:lumMod val="85000"/>
                      <a:lumOff val="15000"/>
                    </a:schemeClr>
                  </a:solidFill>
                </a:defRPr>
              </a:lvl1pPr>
            </a:lstStyle>
            <a:p>
              <a:pPr algn="ctr"/>
              <a:r>
                <a:rPr lang="zh-CN" altLang="en-US" sz="1600" b="1" dirty="0">
                  <a:latin typeface="+mn-ea"/>
                </a:rPr>
                <a:t>植入组 </a:t>
              </a:r>
              <a:r>
                <a:rPr lang="en-US" altLang="zh-CN" sz="1600" b="1" dirty="0">
                  <a:latin typeface="+mn-ea"/>
                </a:rPr>
                <a:t>vs.</a:t>
              </a:r>
              <a:r>
                <a:rPr lang="zh-CN" altLang="en-US" sz="1600" b="1" dirty="0">
                  <a:latin typeface="+mn-ea"/>
                </a:rPr>
                <a:t> 对照</a:t>
              </a:r>
              <a:r>
                <a:rPr lang="en-US" altLang="zh-CN" sz="1600" b="1" dirty="0">
                  <a:latin typeface="+mn-ea"/>
                </a:rPr>
                <a:t>(</a:t>
              </a:r>
              <a:r>
                <a:rPr lang="zh-CN" altLang="en-US" sz="1600" b="1" dirty="0">
                  <a:latin typeface="+mn-ea"/>
                </a:rPr>
                <a:t>传统治疗</a:t>
              </a:r>
              <a:r>
                <a:rPr lang="en-US" altLang="zh-CN" sz="1600" b="1" dirty="0">
                  <a:latin typeface="+mn-ea"/>
                </a:rPr>
                <a:t>)</a:t>
              </a:r>
              <a:r>
                <a:rPr lang="zh-CN" altLang="en-US" sz="1600" b="1" dirty="0">
                  <a:latin typeface="+mn-ea"/>
                </a:rPr>
                <a:t>组</a:t>
              </a:r>
              <a:endParaRPr lang="en-US" altLang="zh-CN" sz="1600" b="1" dirty="0">
                <a:latin typeface="+mn-ea"/>
              </a:endParaRPr>
            </a:p>
            <a:p>
              <a:pPr algn="ctr"/>
              <a:r>
                <a:rPr lang="zh-CN" altLang="en-US" sz="1600" b="1" dirty="0">
                  <a:latin typeface="+mn-ea"/>
                </a:rPr>
                <a:t>复发率对比</a:t>
              </a:r>
            </a:p>
          </p:txBody>
        </p:sp>
      </p:grpSp>
      <p:sp>
        <p:nvSpPr>
          <p:cNvPr id="47" name="文本框 46">
            <a:extLst>
              <a:ext uri="{FF2B5EF4-FFF2-40B4-BE49-F238E27FC236}">
                <a16:creationId xmlns:a16="http://schemas.microsoft.com/office/drawing/2014/main" id="{B7D58AA2-2DD4-E5A7-28E3-38DE5BF96A2A}"/>
              </a:ext>
            </a:extLst>
          </p:cNvPr>
          <p:cNvSpPr txBox="1"/>
          <p:nvPr/>
        </p:nvSpPr>
        <p:spPr>
          <a:xfrm>
            <a:off x="3087039" y="909988"/>
            <a:ext cx="6074082" cy="369332"/>
          </a:xfrm>
          <a:prstGeom prst="rect">
            <a:avLst/>
          </a:prstGeom>
          <a:noFill/>
        </p:spPr>
        <p:txBody>
          <a:bodyPr wrap="square">
            <a:spAutoFit/>
          </a:bodyPr>
          <a:lstStyle/>
          <a:p>
            <a:pPr algn="ctr"/>
            <a:r>
              <a:rPr lang="zh-CN" altLang="en-US" b="1" dirty="0">
                <a:solidFill>
                  <a:schemeClr val="bg1"/>
                </a:solidFill>
              </a:rPr>
              <a:t>博鳌乐城先行区开展的真实世界研究显示数据如下</a:t>
            </a:r>
          </a:p>
        </p:txBody>
      </p:sp>
    </p:spTree>
    <p:extLst>
      <p:ext uri="{BB962C8B-B14F-4D97-AF65-F5344CB8AC3E}">
        <p14:creationId xmlns:p14="http://schemas.microsoft.com/office/powerpoint/2010/main" val="4156916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074706-CF3C-7D44-21C1-F7DF6E59E27E}"/>
              </a:ext>
            </a:extLst>
          </p:cNvPr>
          <p:cNvSpPr>
            <a:spLocks noGrp="1"/>
          </p:cNvSpPr>
          <p:nvPr>
            <p:ph type="title"/>
          </p:nvPr>
        </p:nvSpPr>
        <p:spPr>
          <a:xfrm>
            <a:off x="633073" y="202001"/>
            <a:ext cx="11124270" cy="705600"/>
          </a:xfrm>
        </p:spPr>
        <p:txBody>
          <a:bodyPr>
            <a:noAutofit/>
          </a:bodyPr>
          <a:lstStyle/>
          <a:p>
            <a:r>
              <a:rPr lang="en-US" altLang="zh-CN" sz="2400" dirty="0">
                <a:solidFill>
                  <a:schemeClr val="tx1"/>
                </a:solidFill>
                <a:latin typeface="+mn-ea"/>
                <a:ea typeface="+mn-ea"/>
              </a:rPr>
              <a:t>III</a:t>
            </a:r>
            <a:r>
              <a:rPr lang="zh-CN" altLang="en-US" sz="2400" dirty="0">
                <a:solidFill>
                  <a:schemeClr val="tx1"/>
                </a:solidFill>
                <a:latin typeface="+mn-ea"/>
                <a:ea typeface="+mn-ea"/>
              </a:rPr>
              <a:t>期临床研究也证实氟轻松玻璃体内植入剂具有良好的临床疗效</a:t>
            </a:r>
            <a:endParaRPr lang="en-US" sz="2400" dirty="0">
              <a:solidFill>
                <a:schemeClr val="tx1"/>
              </a:solidFill>
              <a:latin typeface="+mn-ea"/>
              <a:ea typeface="+mn-ea"/>
            </a:endParaRPr>
          </a:p>
        </p:txBody>
      </p:sp>
      <p:sp>
        <p:nvSpPr>
          <p:cNvPr id="26" name="文本框 25">
            <a:extLst>
              <a:ext uri="{FF2B5EF4-FFF2-40B4-BE49-F238E27FC236}">
                <a16:creationId xmlns:a16="http://schemas.microsoft.com/office/drawing/2014/main" id="{087FB75C-A9FA-AD9C-561D-F2B50F32A56C}"/>
              </a:ext>
            </a:extLst>
          </p:cNvPr>
          <p:cNvSpPr txBox="1"/>
          <p:nvPr/>
        </p:nvSpPr>
        <p:spPr>
          <a:xfrm>
            <a:off x="320278" y="6452838"/>
            <a:ext cx="3984676" cy="400110"/>
          </a:xfrm>
          <a:prstGeom prst="rect">
            <a:avLst/>
          </a:prstGeom>
          <a:noFill/>
        </p:spPr>
        <p:txBody>
          <a:bodyPr wrap="square" rtlCol="0">
            <a:spAutoFit/>
          </a:bodyPr>
          <a:lstStyle/>
          <a:p>
            <a:pPr marL="228600" indent="-228600">
              <a:buFont typeface="+mj-lt"/>
              <a:buAutoNum type="arabicPeriod"/>
            </a:pPr>
            <a:r>
              <a:rPr lang="en-US" altLang="zh-CN" sz="1000" dirty="0">
                <a:solidFill>
                  <a:schemeClr val="tx1">
                    <a:lumMod val="50000"/>
                    <a:lumOff val="50000"/>
                  </a:schemeClr>
                </a:solidFill>
                <a:latin typeface="+mn-ea"/>
              </a:rPr>
              <a:t>Jaffe GJ. Ophthalmology. 2020;127(10):1395-1404. </a:t>
            </a:r>
          </a:p>
          <a:p>
            <a:pPr marL="228600" indent="-228600">
              <a:buFont typeface="+mj-lt"/>
              <a:buAutoNum type="arabicPeriod"/>
            </a:pPr>
            <a:r>
              <a:rPr lang="en-US" altLang="zh-CN" sz="1000" dirty="0">
                <a:solidFill>
                  <a:schemeClr val="tx1">
                    <a:lumMod val="50000"/>
                    <a:lumOff val="50000"/>
                  </a:schemeClr>
                </a:solidFill>
                <a:latin typeface="+mn-ea"/>
              </a:rPr>
              <a:t> </a:t>
            </a:r>
            <a:r>
              <a:rPr lang="zh-CN" altLang="en-US" sz="1000" dirty="0">
                <a:solidFill>
                  <a:schemeClr val="tx1">
                    <a:lumMod val="50000"/>
                    <a:lumOff val="50000"/>
                  </a:schemeClr>
                </a:solidFill>
                <a:latin typeface="+mn-ea"/>
              </a:rPr>
              <a:t>境外临床研究报告（CSR）数据Data On File </a:t>
            </a:r>
          </a:p>
        </p:txBody>
      </p:sp>
      <p:sp>
        <p:nvSpPr>
          <p:cNvPr id="8" name="矩形 7">
            <a:extLst>
              <a:ext uri="{FF2B5EF4-FFF2-40B4-BE49-F238E27FC236}">
                <a16:creationId xmlns:a16="http://schemas.microsoft.com/office/drawing/2014/main" id="{A0075AA7-332B-E8B3-7C1A-03CAA71EABEF}"/>
              </a:ext>
            </a:extLst>
          </p:cNvPr>
          <p:cNvSpPr/>
          <p:nvPr/>
        </p:nvSpPr>
        <p:spPr>
          <a:xfrm>
            <a:off x="-15766" y="-5230"/>
            <a:ext cx="324000" cy="900000"/>
          </a:xfrm>
          <a:prstGeom prst="rect">
            <a:avLst/>
          </a:prstGeom>
          <a:solidFill>
            <a:srgbClr val="E1D5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rgbClr val="6C38A3"/>
                </a:solidFill>
              </a:rPr>
              <a:t>有效性</a:t>
            </a:r>
          </a:p>
        </p:txBody>
      </p:sp>
      <p:graphicFrame>
        <p:nvGraphicFramePr>
          <p:cNvPr id="9" name="表格 8">
            <a:extLst>
              <a:ext uri="{FF2B5EF4-FFF2-40B4-BE49-F238E27FC236}">
                <a16:creationId xmlns:a16="http://schemas.microsoft.com/office/drawing/2014/main" id="{A3E9B2A9-9772-D889-4F5C-B032FB559053}"/>
              </a:ext>
            </a:extLst>
          </p:cNvPr>
          <p:cNvGraphicFramePr>
            <a:graphicFrameLocks noGrp="1"/>
          </p:cNvGraphicFramePr>
          <p:nvPr>
            <p:extLst>
              <p:ext uri="{D42A27DB-BD31-4B8C-83A1-F6EECF244321}">
                <p14:modId xmlns:p14="http://schemas.microsoft.com/office/powerpoint/2010/main" val="1282569581"/>
              </p:ext>
            </p:extLst>
          </p:nvPr>
        </p:nvGraphicFramePr>
        <p:xfrm>
          <a:off x="186364" y="919729"/>
          <a:ext cx="11838172" cy="349851"/>
        </p:xfrm>
        <a:graphic>
          <a:graphicData uri="http://schemas.openxmlformats.org/drawingml/2006/table">
            <a:tbl>
              <a:tblPr firstRow="1" bandRow="1">
                <a:tableStyleId>{69012ECD-51FC-41F1-AA8D-1B2483CD663E}</a:tableStyleId>
              </a:tblPr>
              <a:tblGrid>
                <a:gridCol w="11838172">
                  <a:extLst>
                    <a:ext uri="{9D8B030D-6E8A-4147-A177-3AD203B41FA5}">
                      <a16:colId xmlns:a16="http://schemas.microsoft.com/office/drawing/2014/main" val="4174345296"/>
                    </a:ext>
                  </a:extLst>
                </a:gridCol>
              </a:tblGrid>
              <a:tr h="349851">
                <a:tc>
                  <a:txBody>
                    <a:bodyPr/>
                    <a:lstStyle/>
                    <a:p>
                      <a:pPr algn="ctr"/>
                      <a:endParaRPr lang="zh-CN" altLang="en-US" sz="1600" b="1" baseline="30000" dirty="0">
                        <a:solidFill>
                          <a:schemeClr val="tx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endParaRPr>
                    </a:p>
                  </a:txBody>
                  <a:tcPr anchor="ctr">
                    <a:lnL w="12700" cap="flat" cmpd="sng" algn="ctr">
                      <a:solidFill>
                        <a:srgbClr val="BEA2CB"/>
                      </a:solidFill>
                      <a:prstDash val="solid"/>
                      <a:round/>
                      <a:headEnd type="none" w="med" len="med"/>
                      <a:tailEnd type="none" w="med" len="med"/>
                    </a:lnL>
                    <a:lnR w="12700" cap="flat" cmpd="sng" algn="ctr">
                      <a:solidFill>
                        <a:srgbClr val="BEA2CB"/>
                      </a:solidFill>
                      <a:prstDash val="solid"/>
                      <a:round/>
                      <a:headEnd type="none" w="med" len="med"/>
                      <a:tailEnd type="none" w="med" len="med"/>
                    </a:lnR>
                    <a:lnT w="12700" cap="flat" cmpd="sng" algn="ctr">
                      <a:solidFill>
                        <a:srgbClr val="BEA2CB"/>
                      </a:solidFill>
                      <a:prstDash val="solid"/>
                      <a:round/>
                      <a:headEnd type="none" w="med" len="med"/>
                      <a:tailEnd type="none" w="med" len="med"/>
                    </a:lnT>
                    <a:lnB w="12700" cap="flat" cmpd="sng" algn="ctr">
                      <a:solidFill>
                        <a:srgbClr val="BEA2CB"/>
                      </a:solidFill>
                      <a:prstDash val="solid"/>
                      <a:round/>
                      <a:headEnd type="none" w="med" len="med"/>
                      <a:tailEnd type="none" w="med" len="med"/>
                    </a:lnB>
                    <a:lnTlToBr w="12700" cmpd="sng">
                      <a:noFill/>
                      <a:prstDash val="solid"/>
                    </a:lnTlToBr>
                    <a:lnBlToTr w="12700" cmpd="sng">
                      <a:noFill/>
                      <a:prstDash val="solid"/>
                    </a:lnBlToTr>
                    <a:solidFill>
                      <a:srgbClr val="6C38A3"/>
                    </a:solidFill>
                  </a:tcPr>
                </a:tc>
                <a:extLst>
                  <a:ext uri="{0D108BD9-81ED-4DB2-BD59-A6C34878D82A}">
                    <a16:rowId xmlns:a16="http://schemas.microsoft.com/office/drawing/2014/main" val="1720672950"/>
                  </a:ext>
                </a:extLst>
              </a:tr>
            </a:tbl>
          </a:graphicData>
        </a:graphic>
      </p:graphicFrame>
      <p:sp>
        <p:nvSpPr>
          <p:cNvPr id="5" name="文本框 4">
            <a:extLst>
              <a:ext uri="{FF2B5EF4-FFF2-40B4-BE49-F238E27FC236}">
                <a16:creationId xmlns:a16="http://schemas.microsoft.com/office/drawing/2014/main" id="{A0473FEA-CB85-A01A-E6CC-A5C14DA33CC5}"/>
              </a:ext>
            </a:extLst>
          </p:cNvPr>
          <p:cNvSpPr txBox="1"/>
          <p:nvPr/>
        </p:nvSpPr>
        <p:spPr>
          <a:xfrm>
            <a:off x="1011629" y="909986"/>
            <a:ext cx="10163424" cy="369332"/>
          </a:xfrm>
          <a:prstGeom prst="rect">
            <a:avLst/>
          </a:prstGeom>
          <a:noFill/>
        </p:spPr>
        <p:txBody>
          <a:bodyPr wrap="square" rtlCol="0">
            <a:spAutoFit/>
          </a:bodyPr>
          <a:lstStyle/>
          <a:p>
            <a:pPr algn="ctr"/>
            <a:r>
              <a:rPr lang="en-US" altLang="zh-CN" b="1" dirty="0">
                <a:solidFill>
                  <a:schemeClr val="bg1"/>
                </a:solidFill>
              </a:rPr>
              <a:t>III</a:t>
            </a:r>
            <a:r>
              <a:rPr lang="zh-CN" altLang="en-US" b="1" dirty="0">
                <a:solidFill>
                  <a:schemeClr val="bg1"/>
                </a:solidFill>
              </a:rPr>
              <a:t>期多国多中心临床研究显示数据如下</a:t>
            </a:r>
            <a:endParaRPr lang="en-US" b="1" dirty="0">
              <a:solidFill>
                <a:schemeClr val="bg1"/>
              </a:solidFill>
            </a:endParaRPr>
          </a:p>
        </p:txBody>
      </p:sp>
      <p:grpSp>
        <p:nvGrpSpPr>
          <p:cNvPr id="99" name="组合 98">
            <a:extLst>
              <a:ext uri="{FF2B5EF4-FFF2-40B4-BE49-F238E27FC236}">
                <a16:creationId xmlns:a16="http://schemas.microsoft.com/office/drawing/2014/main" id="{5BAF3494-E786-EDED-396D-55D508D9B0FA}"/>
              </a:ext>
            </a:extLst>
          </p:cNvPr>
          <p:cNvGrpSpPr/>
          <p:nvPr/>
        </p:nvGrpSpPr>
        <p:grpSpPr>
          <a:xfrm>
            <a:off x="186364" y="1345671"/>
            <a:ext cx="5519400" cy="2866513"/>
            <a:chOff x="116958" y="1312132"/>
            <a:chExt cx="5519400" cy="2866513"/>
          </a:xfrm>
        </p:grpSpPr>
        <p:grpSp>
          <p:nvGrpSpPr>
            <p:cNvPr id="86" name="组合 85">
              <a:extLst>
                <a:ext uri="{FF2B5EF4-FFF2-40B4-BE49-F238E27FC236}">
                  <a16:creationId xmlns:a16="http://schemas.microsoft.com/office/drawing/2014/main" id="{3AA35504-F171-C12E-B001-E3CB937970A5}"/>
                </a:ext>
              </a:extLst>
            </p:cNvPr>
            <p:cNvGrpSpPr/>
            <p:nvPr/>
          </p:nvGrpSpPr>
          <p:grpSpPr>
            <a:xfrm>
              <a:off x="137551" y="1648168"/>
              <a:ext cx="5498807" cy="2527937"/>
              <a:chOff x="137551" y="1648168"/>
              <a:chExt cx="5498807" cy="2527937"/>
            </a:xfrm>
          </p:grpSpPr>
          <p:grpSp>
            <p:nvGrpSpPr>
              <p:cNvPr id="67" name="组合 66">
                <a:extLst>
                  <a:ext uri="{FF2B5EF4-FFF2-40B4-BE49-F238E27FC236}">
                    <a16:creationId xmlns:a16="http://schemas.microsoft.com/office/drawing/2014/main" id="{0A2D32B9-71B4-F275-6EE0-E73DA84587FB}"/>
                  </a:ext>
                </a:extLst>
              </p:cNvPr>
              <p:cNvGrpSpPr/>
              <p:nvPr/>
            </p:nvGrpSpPr>
            <p:grpSpPr>
              <a:xfrm>
                <a:off x="137551" y="2055568"/>
                <a:ext cx="5498807" cy="2120537"/>
                <a:chOff x="541600" y="2055568"/>
                <a:chExt cx="5498807" cy="2120537"/>
              </a:xfrm>
            </p:grpSpPr>
            <p:pic>
              <p:nvPicPr>
                <p:cNvPr id="13" name="图片 12" descr="图表, 折线图&#10;&#10;描述已自动生成">
                  <a:extLst>
                    <a:ext uri="{FF2B5EF4-FFF2-40B4-BE49-F238E27FC236}">
                      <a16:creationId xmlns:a16="http://schemas.microsoft.com/office/drawing/2014/main" id="{3734FC77-8DBA-00C8-A41B-257B6C2C19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955"/>
                <a:stretch/>
              </p:blipFill>
              <p:spPr>
                <a:xfrm>
                  <a:off x="541600" y="2055568"/>
                  <a:ext cx="5498807" cy="2056116"/>
                </a:xfrm>
                <a:prstGeom prst="rect">
                  <a:avLst/>
                </a:prstGeom>
              </p:spPr>
            </p:pic>
            <p:grpSp>
              <p:nvGrpSpPr>
                <p:cNvPr id="66" name="组合 65">
                  <a:extLst>
                    <a:ext uri="{FF2B5EF4-FFF2-40B4-BE49-F238E27FC236}">
                      <a16:creationId xmlns:a16="http://schemas.microsoft.com/office/drawing/2014/main" id="{8699A7E1-9EC4-3C9F-E813-FE3618340FFF}"/>
                    </a:ext>
                  </a:extLst>
                </p:cNvPr>
                <p:cNvGrpSpPr/>
                <p:nvPr/>
              </p:nvGrpSpPr>
              <p:grpSpPr>
                <a:xfrm>
                  <a:off x="1818950" y="2061933"/>
                  <a:ext cx="2942101" cy="2114172"/>
                  <a:chOff x="1818950" y="2061933"/>
                  <a:chExt cx="2942101" cy="2114172"/>
                </a:xfrm>
              </p:grpSpPr>
              <p:sp>
                <p:nvSpPr>
                  <p:cNvPr id="65" name="矩形 64">
                    <a:extLst>
                      <a:ext uri="{FF2B5EF4-FFF2-40B4-BE49-F238E27FC236}">
                        <a16:creationId xmlns:a16="http://schemas.microsoft.com/office/drawing/2014/main" id="{C850259A-52E2-5F72-D4AF-8C9C711DE841}"/>
                      </a:ext>
                    </a:extLst>
                  </p:cNvPr>
                  <p:cNvSpPr/>
                  <p:nvPr/>
                </p:nvSpPr>
                <p:spPr>
                  <a:xfrm>
                    <a:off x="2224684" y="2061933"/>
                    <a:ext cx="1910781" cy="324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a:extLst>
                      <a:ext uri="{FF2B5EF4-FFF2-40B4-BE49-F238E27FC236}">
                        <a16:creationId xmlns:a16="http://schemas.microsoft.com/office/drawing/2014/main" id="{40F30DC7-CB9B-F4FA-64FE-37750C125180}"/>
                      </a:ext>
                    </a:extLst>
                  </p:cNvPr>
                  <p:cNvGrpSpPr/>
                  <p:nvPr/>
                </p:nvGrpSpPr>
                <p:grpSpPr>
                  <a:xfrm>
                    <a:off x="1818950" y="3922189"/>
                    <a:ext cx="2942101" cy="253916"/>
                    <a:chOff x="7167491" y="6205185"/>
                    <a:chExt cx="2942101" cy="253916"/>
                  </a:xfrm>
                  <a:solidFill>
                    <a:schemeClr val="bg1"/>
                  </a:solidFill>
                </p:grpSpPr>
                <p:grpSp>
                  <p:nvGrpSpPr>
                    <p:cNvPr id="60" name="组合 59">
                      <a:extLst>
                        <a:ext uri="{FF2B5EF4-FFF2-40B4-BE49-F238E27FC236}">
                          <a16:creationId xmlns:a16="http://schemas.microsoft.com/office/drawing/2014/main" id="{8D9AC0E3-FD1F-1CDF-9BEB-A8F89B044CF7}"/>
                        </a:ext>
                      </a:extLst>
                    </p:cNvPr>
                    <p:cNvGrpSpPr/>
                    <p:nvPr/>
                  </p:nvGrpSpPr>
                  <p:grpSpPr>
                    <a:xfrm>
                      <a:off x="7167491" y="6285053"/>
                      <a:ext cx="360000" cy="72000"/>
                      <a:chOff x="7359257" y="7034652"/>
                      <a:chExt cx="360000" cy="72000"/>
                    </a:xfrm>
                    <a:grpFill/>
                  </p:grpSpPr>
                  <p:cxnSp>
                    <p:nvCxnSpPr>
                      <p:cNvPr id="55" name="直接连接符 54">
                        <a:extLst>
                          <a:ext uri="{FF2B5EF4-FFF2-40B4-BE49-F238E27FC236}">
                            <a16:creationId xmlns:a16="http://schemas.microsoft.com/office/drawing/2014/main" id="{448FB268-50A7-9218-D318-50760DB54E0D}"/>
                          </a:ext>
                        </a:extLst>
                      </p:cNvPr>
                      <p:cNvCxnSpPr>
                        <a:cxnSpLocks/>
                      </p:cNvCxnSpPr>
                      <p:nvPr/>
                    </p:nvCxnSpPr>
                    <p:spPr>
                      <a:xfrm>
                        <a:off x="7359257" y="7070652"/>
                        <a:ext cx="360000" cy="0"/>
                      </a:xfrm>
                      <a:prstGeom prst="line">
                        <a:avLst/>
                      </a:prstGeom>
                      <a:grpFill/>
                      <a:ln w="19050">
                        <a:solidFill>
                          <a:srgbClr val="6C38A3"/>
                        </a:solidFill>
                      </a:ln>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B189353E-E9C3-2722-4AAB-6CB9DDEA0F12}"/>
                          </a:ext>
                        </a:extLst>
                      </p:cNvPr>
                      <p:cNvSpPr/>
                      <p:nvPr/>
                    </p:nvSpPr>
                    <p:spPr>
                      <a:xfrm>
                        <a:off x="7513880" y="7034652"/>
                        <a:ext cx="72000" cy="72000"/>
                      </a:xfrm>
                      <a:prstGeom prst="ellipse">
                        <a:avLst/>
                      </a:prstGeom>
                      <a:solidFill>
                        <a:srgbClr val="6C38A3"/>
                      </a:solidFill>
                      <a:ln>
                        <a:solidFill>
                          <a:srgbClr val="6C3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1" name="组合 60">
                      <a:extLst>
                        <a:ext uri="{FF2B5EF4-FFF2-40B4-BE49-F238E27FC236}">
                          <a16:creationId xmlns:a16="http://schemas.microsoft.com/office/drawing/2014/main" id="{8F9DD778-B7C8-6E3A-DE9B-933C2BD6F996}"/>
                        </a:ext>
                      </a:extLst>
                    </p:cNvPr>
                    <p:cNvGrpSpPr/>
                    <p:nvPr/>
                  </p:nvGrpSpPr>
                  <p:grpSpPr>
                    <a:xfrm>
                      <a:off x="9026072" y="6283357"/>
                      <a:ext cx="360000" cy="72000"/>
                      <a:chOff x="7619742" y="7038180"/>
                      <a:chExt cx="360000" cy="72000"/>
                    </a:xfrm>
                    <a:grpFill/>
                  </p:grpSpPr>
                  <p:cxnSp>
                    <p:nvCxnSpPr>
                      <p:cNvPr id="58" name="直接连接符 57">
                        <a:extLst>
                          <a:ext uri="{FF2B5EF4-FFF2-40B4-BE49-F238E27FC236}">
                            <a16:creationId xmlns:a16="http://schemas.microsoft.com/office/drawing/2014/main" id="{8D64375A-B008-F536-695B-D19D560F4CF9}"/>
                          </a:ext>
                        </a:extLst>
                      </p:cNvPr>
                      <p:cNvCxnSpPr>
                        <a:cxnSpLocks/>
                      </p:cNvCxnSpPr>
                      <p:nvPr/>
                    </p:nvCxnSpPr>
                    <p:spPr>
                      <a:xfrm>
                        <a:off x="7619742" y="7074180"/>
                        <a:ext cx="360000" cy="0"/>
                      </a:xfrm>
                      <a:prstGeom prst="line">
                        <a:avLst/>
                      </a:prstGeom>
                      <a:solidFill>
                        <a:schemeClr val="bg1">
                          <a:lumMod val="65000"/>
                        </a:schemeClr>
                      </a:solid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9" name="椭圆 58">
                        <a:extLst>
                          <a:ext uri="{FF2B5EF4-FFF2-40B4-BE49-F238E27FC236}">
                            <a16:creationId xmlns:a16="http://schemas.microsoft.com/office/drawing/2014/main" id="{84856FC2-2A88-2994-52CC-58F7BD7849C7}"/>
                          </a:ext>
                        </a:extLst>
                      </p:cNvPr>
                      <p:cNvSpPr/>
                      <p:nvPr/>
                    </p:nvSpPr>
                    <p:spPr>
                      <a:xfrm>
                        <a:off x="7774365" y="7038180"/>
                        <a:ext cx="72000" cy="72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文本框 61">
                      <a:extLst>
                        <a:ext uri="{FF2B5EF4-FFF2-40B4-BE49-F238E27FC236}">
                          <a16:creationId xmlns:a16="http://schemas.microsoft.com/office/drawing/2014/main" id="{D4E6556D-0B02-BF7D-AFBA-A5619908470F}"/>
                        </a:ext>
                      </a:extLst>
                    </p:cNvPr>
                    <p:cNvSpPr txBox="1"/>
                    <p:nvPr/>
                  </p:nvSpPr>
                  <p:spPr>
                    <a:xfrm>
                      <a:off x="7505423" y="6205185"/>
                      <a:ext cx="1531188" cy="253916"/>
                    </a:xfrm>
                    <a:prstGeom prst="rect">
                      <a:avLst/>
                    </a:prstGeom>
                    <a:noFill/>
                  </p:spPr>
                  <p:txBody>
                    <a:bodyPr wrap="none" rtlCol="0">
                      <a:spAutoFit/>
                    </a:bodyPr>
                    <a:lstStyle/>
                    <a:p>
                      <a:r>
                        <a:rPr lang="zh-CN" altLang="en-US" sz="1050" dirty="0"/>
                        <a:t>氟轻松玻璃体内植入剂</a:t>
                      </a:r>
                    </a:p>
                  </p:txBody>
                </p:sp>
                <p:sp>
                  <p:nvSpPr>
                    <p:cNvPr id="63" name="文本框 62">
                      <a:extLst>
                        <a:ext uri="{FF2B5EF4-FFF2-40B4-BE49-F238E27FC236}">
                          <a16:creationId xmlns:a16="http://schemas.microsoft.com/office/drawing/2014/main" id="{7CF1800A-977D-5D3D-3E7F-5D4EA0C1BAA6}"/>
                        </a:ext>
                      </a:extLst>
                    </p:cNvPr>
                    <p:cNvSpPr txBox="1"/>
                    <p:nvPr/>
                  </p:nvSpPr>
                  <p:spPr>
                    <a:xfrm>
                      <a:off x="9386317" y="6205185"/>
                      <a:ext cx="723275" cy="253916"/>
                    </a:xfrm>
                    <a:prstGeom prst="rect">
                      <a:avLst/>
                    </a:prstGeom>
                    <a:noFill/>
                  </p:spPr>
                  <p:txBody>
                    <a:bodyPr wrap="none" rtlCol="0">
                      <a:spAutoFit/>
                    </a:bodyPr>
                    <a:lstStyle/>
                    <a:p>
                      <a:r>
                        <a:rPr lang="zh-CN" altLang="en-US" sz="1050" dirty="0"/>
                        <a:t>安慰剂组</a:t>
                      </a:r>
                    </a:p>
                  </p:txBody>
                </p:sp>
              </p:grpSp>
            </p:grpSp>
          </p:grpSp>
          <p:sp>
            <p:nvSpPr>
              <p:cNvPr id="85" name="矩形 84">
                <a:extLst>
                  <a:ext uri="{FF2B5EF4-FFF2-40B4-BE49-F238E27FC236}">
                    <a16:creationId xmlns:a16="http://schemas.microsoft.com/office/drawing/2014/main" id="{F3A667B4-3856-4896-E87E-DD60A3C84516}"/>
                  </a:ext>
                </a:extLst>
              </p:cNvPr>
              <p:cNvSpPr/>
              <p:nvPr/>
            </p:nvSpPr>
            <p:spPr>
              <a:xfrm>
                <a:off x="826527" y="1648168"/>
                <a:ext cx="3540641"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a:extLst>
                <a:ext uri="{FF2B5EF4-FFF2-40B4-BE49-F238E27FC236}">
                  <a16:creationId xmlns:a16="http://schemas.microsoft.com/office/drawing/2014/main" id="{375DF9FF-7D47-A3BF-5192-20CAA8EB0604}"/>
                </a:ext>
              </a:extLst>
            </p:cNvPr>
            <p:cNvSpPr/>
            <p:nvPr/>
          </p:nvSpPr>
          <p:spPr>
            <a:xfrm>
              <a:off x="686887" y="1713120"/>
              <a:ext cx="4542531" cy="506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r>
                <a:rPr lang="zh-CN" altLang="en-US" sz="1400" b="1" dirty="0">
                  <a:solidFill>
                    <a:schemeClr val="tx1">
                      <a:lumMod val="85000"/>
                      <a:lumOff val="15000"/>
                    </a:schemeClr>
                  </a:solidFill>
                  <a:latin typeface="+mn-ea"/>
                </a:rPr>
                <a:t>治疗眼在</a:t>
              </a:r>
              <a:r>
                <a:rPr lang="en-US" altLang="zh-CN" sz="1400" b="1" dirty="0">
                  <a:solidFill>
                    <a:schemeClr val="tx1">
                      <a:lumMod val="85000"/>
                      <a:lumOff val="15000"/>
                    </a:schemeClr>
                  </a:solidFill>
                  <a:latin typeface="+mn-ea"/>
                </a:rPr>
                <a:t>36</a:t>
              </a:r>
              <a:r>
                <a:rPr lang="zh-CN" altLang="en-US" sz="1400" b="1" dirty="0">
                  <a:solidFill>
                    <a:schemeClr val="tx1">
                      <a:lumMod val="85000"/>
                      <a:lumOff val="15000"/>
                    </a:schemeClr>
                  </a:solidFill>
                  <a:latin typeface="+mn-ea"/>
                </a:rPr>
                <a:t>个月内的平均最佳矫正视力变化</a:t>
              </a:r>
              <a:r>
                <a:rPr lang="en-US" altLang="zh-CN" sz="1400" b="1" baseline="30000" dirty="0">
                  <a:solidFill>
                    <a:schemeClr val="tx1">
                      <a:lumMod val="85000"/>
                      <a:lumOff val="15000"/>
                    </a:schemeClr>
                  </a:solidFill>
                  <a:latin typeface="+mn-ea"/>
                </a:rPr>
                <a:t>1</a:t>
              </a:r>
              <a:r>
                <a:rPr lang="zh-CN" altLang="en-US" sz="1400" b="1" baseline="30000" dirty="0">
                  <a:solidFill>
                    <a:schemeClr val="tx1">
                      <a:lumMod val="85000"/>
                      <a:lumOff val="15000"/>
                    </a:schemeClr>
                  </a:solidFill>
                  <a:latin typeface="+mn-ea"/>
                </a:rPr>
                <a:t> </a:t>
              </a:r>
              <a:endParaRPr lang="en-US" altLang="zh-CN" sz="1400" b="1" baseline="30000" dirty="0">
                <a:solidFill>
                  <a:schemeClr val="tx1">
                    <a:lumMod val="85000"/>
                    <a:lumOff val="15000"/>
                  </a:schemeClr>
                </a:solidFill>
                <a:latin typeface="+mn-ea"/>
              </a:endParaRPr>
            </a:p>
            <a:p>
              <a:pPr algn="ctr">
                <a:spcAft>
                  <a:spcPts val="300"/>
                </a:spcAft>
              </a:pPr>
              <a:r>
                <a:rPr lang="zh-CN" altLang="en-US" sz="1200" dirty="0">
                  <a:solidFill>
                    <a:schemeClr val="tx1">
                      <a:lumMod val="85000"/>
                      <a:lumOff val="15000"/>
                    </a:schemeClr>
                  </a:solidFill>
                  <a:latin typeface="+mn-ea"/>
                </a:rPr>
                <a:t>（</a:t>
              </a:r>
              <a:r>
                <a:rPr lang="en-US" altLang="zh-CN" sz="1200" dirty="0">
                  <a:solidFill>
                    <a:schemeClr val="tx1">
                      <a:lumMod val="85000"/>
                      <a:lumOff val="15000"/>
                    </a:schemeClr>
                  </a:solidFill>
                  <a:latin typeface="+mn-ea"/>
                </a:rPr>
                <a:t>P&lt;0.001</a:t>
              </a:r>
              <a:r>
                <a:rPr lang="zh-CN" altLang="en-US" sz="1200" dirty="0">
                  <a:solidFill>
                    <a:schemeClr val="tx1">
                      <a:lumMod val="85000"/>
                      <a:lumOff val="15000"/>
                    </a:schemeClr>
                  </a:solidFill>
                  <a:latin typeface="+mn-ea"/>
                </a:rPr>
                <a:t>）</a:t>
              </a:r>
            </a:p>
          </p:txBody>
        </p:sp>
        <p:sp>
          <p:nvSpPr>
            <p:cNvPr id="98" name="矩形: 圆角 97">
              <a:extLst>
                <a:ext uri="{FF2B5EF4-FFF2-40B4-BE49-F238E27FC236}">
                  <a16:creationId xmlns:a16="http://schemas.microsoft.com/office/drawing/2014/main" id="{218891AF-47EC-B0A1-D473-5A27F12409C8}"/>
                </a:ext>
              </a:extLst>
            </p:cNvPr>
            <p:cNvSpPr/>
            <p:nvPr/>
          </p:nvSpPr>
          <p:spPr>
            <a:xfrm>
              <a:off x="116958" y="1334645"/>
              <a:ext cx="5498807" cy="2844000"/>
            </a:xfrm>
            <a:prstGeom prst="roundRect">
              <a:avLst>
                <a:gd name="adj" fmla="val 6337"/>
              </a:avLst>
            </a:prstGeom>
            <a:noFill/>
            <a:ln w="19050">
              <a:solidFill>
                <a:srgbClr val="BEA2C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圆角 3">
              <a:extLst>
                <a:ext uri="{FF2B5EF4-FFF2-40B4-BE49-F238E27FC236}">
                  <a16:creationId xmlns:a16="http://schemas.microsoft.com/office/drawing/2014/main" id="{3B0E0AB5-8CAE-6061-32C8-0478D043E848}"/>
                </a:ext>
              </a:extLst>
            </p:cNvPr>
            <p:cNvSpPr/>
            <p:nvPr/>
          </p:nvSpPr>
          <p:spPr>
            <a:xfrm>
              <a:off x="1034605" y="1312132"/>
              <a:ext cx="3542685" cy="3452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ctr">
                <a:lnSpc>
                  <a:spcPts val="2400"/>
                </a:lnSpc>
                <a:buFont typeface="Wingdings" panose="05000000000000000000" pitchFamily="2" charset="2"/>
                <a:buChar char="Ø"/>
              </a:pPr>
              <a:r>
                <a:rPr lang="zh-CN" altLang="en-US" sz="1600" b="1" dirty="0">
                  <a:solidFill>
                    <a:srgbClr val="743D91"/>
                  </a:solidFill>
                  <a:latin typeface="+mn-ea"/>
                </a:rPr>
                <a:t>持续显著提高视力，长达</a:t>
              </a:r>
              <a:r>
                <a:rPr lang="en-US" altLang="zh-CN" sz="1600" b="1" dirty="0">
                  <a:solidFill>
                    <a:srgbClr val="743D91"/>
                  </a:solidFill>
                  <a:latin typeface="+mn-ea"/>
                </a:rPr>
                <a:t>3</a:t>
              </a:r>
              <a:r>
                <a:rPr lang="zh-CN" altLang="en-US" sz="1600" b="1" dirty="0">
                  <a:solidFill>
                    <a:srgbClr val="743D91"/>
                  </a:solidFill>
                  <a:latin typeface="+mn-ea"/>
                </a:rPr>
                <a:t>年</a:t>
              </a:r>
            </a:p>
          </p:txBody>
        </p:sp>
      </p:grpSp>
      <p:grpSp>
        <p:nvGrpSpPr>
          <p:cNvPr id="102" name="组合 101">
            <a:extLst>
              <a:ext uri="{FF2B5EF4-FFF2-40B4-BE49-F238E27FC236}">
                <a16:creationId xmlns:a16="http://schemas.microsoft.com/office/drawing/2014/main" id="{DEA25C96-4DDB-D59D-79FA-74DFC1E43C36}"/>
              </a:ext>
            </a:extLst>
          </p:cNvPr>
          <p:cNvGrpSpPr/>
          <p:nvPr/>
        </p:nvGrpSpPr>
        <p:grpSpPr>
          <a:xfrm>
            <a:off x="5839794" y="1278793"/>
            <a:ext cx="6156000" cy="2927537"/>
            <a:chOff x="5967043" y="1268685"/>
            <a:chExt cx="6156000" cy="2927537"/>
          </a:xfrm>
        </p:grpSpPr>
        <p:grpSp>
          <p:nvGrpSpPr>
            <p:cNvPr id="84" name="组合 83">
              <a:extLst>
                <a:ext uri="{FF2B5EF4-FFF2-40B4-BE49-F238E27FC236}">
                  <a16:creationId xmlns:a16="http://schemas.microsoft.com/office/drawing/2014/main" id="{03B6F5EC-2660-7FED-95F1-7FD122051CE1}"/>
                </a:ext>
              </a:extLst>
            </p:cNvPr>
            <p:cNvGrpSpPr/>
            <p:nvPr/>
          </p:nvGrpSpPr>
          <p:grpSpPr>
            <a:xfrm>
              <a:off x="7711277" y="1268685"/>
              <a:ext cx="2634561" cy="1538310"/>
              <a:chOff x="7711277" y="1268685"/>
              <a:chExt cx="2634561" cy="1538310"/>
            </a:xfrm>
          </p:grpSpPr>
          <p:sp>
            <p:nvSpPr>
              <p:cNvPr id="68" name="矩形 67">
                <a:extLst>
                  <a:ext uri="{FF2B5EF4-FFF2-40B4-BE49-F238E27FC236}">
                    <a16:creationId xmlns:a16="http://schemas.microsoft.com/office/drawing/2014/main" id="{9EE8843F-0D37-A290-46AB-116F0D8C0F36}"/>
                  </a:ext>
                </a:extLst>
              </p:cNvPr>
              <p:cNvSpPr/>
              <p:nvPr/>
            </p:nvSpPr>
            <p:spPr>
              <a:xfrm>
                <a:off x="7793665" y="2169138"/>
                <a:ext cx="2424223" cy="637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0" name="直接连接符 69">
                <a:extLst>
                  <a:ext uri="{FF2B5EF4-FFF2-40B4-BE49-F238E27FC236}">
                    <a16:creationId xmlns:a16="http://schemas.microsoft.com/office/drawing/2014/main" id="{6205882F-A03D-2BCD-8528-B2E37F6AF8A3}"/>
                  </a:ext>
                </a:extLst>
              </p:cNvPr>
              <p:cNvCxnSpPr>
                <a:cxnSpLocks/>
              </p:cNvCxnSpPr>
              <p:nvPr/>
            </p:nvCxnSpPr>
            <p:spPr>
              <a:xfrm>
                <a:off x="7711277" y="2428365"/>
                <a:ext cx="2506611"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id="{225C5991-31A6-966D-1E75-ABF9FFD44C13}"/>
                  </a:ext>
                </a:extLst>
              </p:cNvPr>
              <p:cNvCxnSpPr>
                <a:cxnSpLocks/>
              </p:cNvCxnSpPr>
              <p:nvPr/>
            </p:nvCxnSpPr>
            <p:spPr>
              <a:xfrm>
                <a:off x="7793665" y="2797215"/>
                <a:ext cx="2517861"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id="{5F4D84EA-98B0-EF91-4A44-EE8C8E025D9A}"/>
                  </a:ext>
                </a:extLst>
              </p:cNvPr>
              <p:cNvCxnSpPr>
                <a:cxnSpLocks/>
              </p:cNvCxnSpPr>
              <p:nvPr/>
            </p:nvCxnSpPr>
            <p:spPr>
              <a:xfrm>
                <a:off x="7793665" y="2610225"/>
                <a:ext cx="2424223"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id="{2DF3BD6E-D707-3FDC-C3C2-E45E741936B2}"/>
                  </a:ext>
                </a:extLst>
              </p:cNvPr>
              <p:cNvCxnSpPr>
                <a:cxnSpLocks/>
              </p:cNvCxnSpPr>
              <p:nvPr/>
            </p:nvCxnSpPr>
            <p:spPr>
              <a:xfrm>
                <a:off x="7711277" y="2243362"/>
                <a:ext cx="2634561"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3" name="矩形 82">
                <a:extLst>
                  <a:ext uri="{FF2B5EF4-FFF2-40B4-BE49-F238E27FC236}">
                    <a16:creationId xmlns:a16="http://schemas.microsoft.com/office/drawing/2014/main" id="{28B9D517-9492-3B33-5FC1-BB6BAFE53911}"/>
                  </a:ext>
                </a:extLst>
              </p:cNvPr>
              <p:cNvSpPr/>
              <p:nvPr/>
            </p:nvSpPr>
            <p:spPr>
              <a:xfrm>
                <a:off x="7793665" y="1268685"/>
                <a:ext cx="2465190" cy="4398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1" name="组合 100">
              <a:extLst>
                <a:ext uri="{FF2B5EF4-FFF2-40B4-BE49-F238E27FC236}">
                  <a16:creationId xmlns:a16="http://schemas.microsoft.com/office/drawing/2014/main" id="{04A92B1C-EC70-568C-A046-D2349C3529BC}"/>
                </a:ext>
              </a:extLst>
            </p:cNvPr>
            <p:cNvGrpSpPr/>
            <p:nvPr/>
          </p:nvGrpSpPr>
          <p:grpSpPr>
            <a:xfrm>
              <a:off x="5967043" y="1304935"/>
              <a:ext cx="6156000" cy="2891287"/>
              <a:chOff x="5967043" y="1304935"/>
              <a:chExt cx="6156000" cy="2891287"/>
            </a:xfrm>
          </p:grpSpPr>
          <p:sp>
            <p:nvSpPr>
              <p:cNvPr id="24" name="矩形: 圆角 23">
                <a:extLst>
                  <a:ext uri="{FF2B5EF4-FFF2-40B4-BE49-F238E27FC236}">
                    <a16:creationId xmlns:a16="http://schemas.microsoft.com/office/drawing/2014/main" id="{4E522033-4B38-A6F8-0DA7-41F9867343C5}"/>
                  </a:ext>
                </a:extLst>
              </p:cNvPr>
              <p:cNvSpPr/>
              <p:nvPr/>
            </p:nvSpPr>
            <p:spPr>
              <a:xfrm>
                <a:off x="7424339" y="1304935"/>
                <a:ext cx="3010559" cy="47266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2400"/>
                  </a:lnSpc>
                </a:pPr>
                <a:endParaRPr lang="zh-CN" altLang="en-US" sz="1600" b="1" dirty="0">
                  <a:solidFill>
                    <a:srgbClr val="743D91"/>
                  </a:solidFill>
                  <a:latin typeface="+mn-ea"/>
                </a:endParaRPr>
              </a:p>
            </p:txBody>
          </p:sp>
          <p:cxnSp>
            <p:nvCxnSpPr>
              <p:cNvPr id="87" name="直接连接符 86">
                <a:extLst>
                  <a:ext uri="{FF2B5EF4-FFF2-40B4-BE49-F238E27FC236}">
                    <a16:creationId xmlns:a16="http://schemas.microsoft.com/office/drawing/2014/main" id="{3968215F-5EB3-8A56-27EC-9409B63880AB}"/>
                  </a:ext>
                </a:extLst>
              </p:cNvPr>
              <p:cNvCxnSpPr>
                <a:cxnSpLocks/>
              </p:cNvCxnSpPr>
              <p:nvPr/>
            </p:nvCxnSpPr>
            <p:spPr>
              <a:xfrm>
                <a:off x="7629931" y="4050975"/>
                <a:ext cx="360000" cy="0"/>
              </a:xfrm>
              <a:prstGeom prst="line">
                <a:avLst/>
              </a:prstGeom>
              <a:solidFill>
                <a:schemeClr val="bg1"/>
              </a:solidFill>
              <a:ln w="19050">
                <a:solidFill>
                  <a:srgbClr val="6C38A3"/>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id="{4D7B2E3E-E6A2-59C0-CC0D-7FB5B1AE0FC5}"/>
                  </a:ext>
                </a:extLst>
              </p:cNvPr>
              <p:cNvCxnSpPr>
                <a:cxnSpLocks/>
              </p:cNvCxnSpPr>
              <p:nvPr/>
            </p:nvCxnSpPr>
            <p:spPr>
              <a:xfrm>
                <a:off x="9488512" y="4049279"/>
                <a:ext cx="360000" cy="0"/>
              </a:xfrm>
              <a:prstGeom prst="line">
                <a:avLst/>
              </a:prstGeom>
              <a:solidFill>
                <a:schemeClr val="bg1">
                  <a:lumMod val="65000"/>
                </a:schemeClr>
              </a:solid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1" name="文本框 90">
                <a:extLst>
                  <a:ext uri="{FF2B5EF4-FFF2-40B4-BE49-F238E27FC236}">
                    <a16:creationId xmlns:a16="http://schemas.microsoft.com/office/drawing/2014/main" id="{888DF543-F0C0-B0D7-8C4E-53BE89E2F157}"/>
                  </a:ext>
                </a:extLst>
              </p:cNvPr>
              <p:cNvSpPr txBox="1"/>
              <p:nvPr/>
            </p:nvSpPr>
            <p:spPr>
              <a:xfrm>
                <a:off x="7967863" y="3935107"/>
                <a:ext cx="1531188" cy="253916"/>
              </a:xfrm>
              <a:prstGeom prst="rect">
                <a:avLst/>
              </a:prstGeom>
              <a:noFill/>
            </p:spPr>
            <p:txBody>
              <a:bodyPr wrap="none" rtlCol="0">
                <a:spAutoFit/>
              </a:bodyPr>
              <a:lstStyle/>
              <a:p>
                <a:r>
                  <a:rPr lang="zh-CN" altLang="en-US" sz="1050" dirty="0"/>
                  <a:t>氟轻松玻璃体内植入剂</a:t>
                </a:r>
              </a:p>
            </p:txBody>
          </p:sp>
          <p:sp>
            <p:nvSpPr>
              <p:cNvPr id="92" name="文本框 91">
                <a:extLst>
                  <a:ext uri="{FF2B5EF4-FFF2-40B4-BE49-F238E27FC236}">
                    <a16:creationId xmlns:a16="http://schemas.microsoft.com/office/drawing/2014/main" id="{3198FC36-495B-FF37-7F68-AB40482EA643}"/>
                  </a:ext>
                </a:extLst>
              </p:cNvPr>
              <p:cNvSpPr txBox="1"/>
              <p:nvPr/>
            </p:nvSpPr>
            <p:spPr>
              <a:xfrm>
                <a:off x="9848757" y="3935107"/>
                <a:ext cx="723275" cy="253916"/>
              </a:xfrm>
              <a:prstGeom prst="rect">
                <a:avLst/>
              </a:prstGeom>
              <a:noFill/>
            </p:spPr>
            <p:txBody>
              <a:bodyPr wrap="none" rtlCol="0">
                <a:spAutoFit/>
              </a:bodyPr>
              <a:lstStyle/>
              <a:p>
                <a:r>
                  <a:rPr lang="zh-CN" altLang="en-US" sz="1050" dirty="0"/>
                  <a:t>安慰剂组</a:t>
                </a:r>
              </a:p>
            </p:txBody>
          </p:sp>
          <p:sp>
            <p:nvSpPr>
              <p:cNvPr id="95" name="矩形 94">
                <a:extLst>
                  <a:ext uri="{FF2B5EF4-FFF2-40B4-BE49-F238E27FC236}">
                    <a16:creationId xmlns:a16="http://schemas.microsoft.com/office/drawing/2014/main" id="{EB559B30-AECE-D088-AD2E-626E2261C3E9}"/>
                  </a:ext>
                </a:extLst>
              </p:cNvPr>
              <p:cNvSpPr/>
              <p:nvPr/>
            </p:nvSpPr>
            <p:spPr>
              <a:xfrm>
                <a:off x="6374200" y="1407115"/>
                <a:ext cx="5318782" cy="5471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lnSpc>
                    <a:spcPts val="2400"/>
                  </a:lnSpc>
                  <a:spcAft>
                    <a:spcPts val="300"/>
                  </a:spcAft>
                  <a:buFont typeface="Wingdings" panose="05000000000000000000" pitchFamily="2" charset="2"/>
                  <a:buChar char="Ø"/>
                </a:pPr>
                <a:r>
                  <a:rPr lang="zh-CN" altLang="en-US" sz="1600" b="1" dirty="0">
                    <a:solidFill>
                      <a:srgbClr val="743D91"/>
                    </a:solidFill>
                    <a:latin typeface="+mn-ea"/>
                  </a:rPr>
                  <a:t>推迟首次中位复发时间达</a:t>
                </a:r>
                <a:r>
                  <a:rPr lang="en-US" altLang="zh-CN" sz="1600" b="1" dirty="0">
                    <a:solidFill>
                      <a:srgbClr val="743D91"/>
                    </a:solidFill>
                    <a:latin typeface="+mn-ea"/>
                  </a:rPr>
                  <a:t>956</a:t>
                </a:r>
                <a:r>
                  <a:rPr lang="zh-CN" altLang="en-US" sz="1600" b="1" dirty="0">
                    <a:solidFill>
                      <a:srgbClr val="743D91"/>
                    </a:solidFill>
                    <a:latin typeface="+mn-ea"/>
                  </a:rPr>
                  <a:t>天，延长</a:t>
                </a:r>
                <a:r>
                  <a:rPr lang="en-US" altLang="zh-CN" sz="1600" b="1" dirty="0">
                    <a:solidFill>
                      <a:srgbClr val="743D91"/>
                    </a:solidFill>
                    <a:latin typeface="+mn-ea"/>
                  </a:rPr>
                  <a:t>11</a:t>
                </a:r>
                <a:r>
                  <a:rPr lang="zh-CN" altLang="en-US" sz="1600" b="1" dirty="0">
                    <a:solidFill>
                      <a:srgbClr val="743D91"/>
                    </a:solidFill>
                    <a:latin typeface="+mn-ea"/>
                  </a:rPr>
                  <a:t>倍</a:t>
                </a:r>
                <a:endParaRPr lang="en-US" altLang="zh-CN" sz="1600" b="1" dirty="0">
                  <a:solidFill>
                    <a:srgbClr val="743D91"/>
                  </a:solidFill>
                  <a:latin typeface="+mn-ea"/>
                </a:endParaRPr>
              </a:p>
              <a:p>
                <a:pPr algn="ctr">
                  <a:spcAft>
                    <a:spcPts val="300"/>
                  </a:spcAft>
                </a:pPr>
                <a:r>
                  <a:rPr lang="zh-CN" altLang="en-US" sz="1400" b="1" dirty="0">
                    <a:solidFill>
                      <a:schemeClr val="tx1">
                        <a:lumMod val="85000"/>
                        <a:lumOff val="15000"/>
                      </a:schemeClr>
                    </a:solidFill>
                    <a:latin typeface="+mn-ea"/>
                  </a:rPr>
                  <a:t>复发时间比较</a:t>
                </a:r>
                <a:r>
                  <a:rPr lang="en-US" altLang="zh-CN" sz="1400" b="1" baseline="30000" dirty="0">
                    <a:solidFill>
                      <a:schemeClr val="tx1">
                        <a:lumMod val="85000"/>
                        <a:lumOff val="15000"/>
                      </a:schemeClr>
                    </a:solidFill>
                    <a:latin typeface="+mn-ea"/>
                  </a:rPr>
                  <a:t>2</a:t>
                </a:r>
                <a:endParaRPr lang="zh-CN" altLang="en-US" sz="1100" dirty="0">
                  <a:solidFill>
                    <a:schemeClr val="tx1">
                      <a:lumMod val="85000"/>
                      <a:lumOff val="15000"/>
                    </a:schemeClr>
                  </a:solidFill>
                  <a:latin typeface="+mn-ea"/>
                </a:endParaRPr>
              </a:p>
            </p:txBody>
          </p:sp>
          <p:sp>
            <p:nvSpPr>
              <p:cNvPr id="100" name="矩形: 圆角 99">
                <a:extLst>
                  <a:ext uri="{FF2B5EF4-FFF2-40B4-BE49-F238E27FC236}">
                    <a16:creationId xmlns:a16="http://schemas.microsoft.com/office/drawing/2014/main" id="{EDDFA16A-F77E-CBDD-2E23-4E2AC0DB6C10}"/>
                  </a:ext>
                </a:extLst>
              </p:cNvPr>
              <p:cNvSpPr/>
              <p:nvPr/>
            </p:nvSpPr>
            <p:spPr>
              <a:xfrm>
                <a:off x="5967043" y="1352222"/>
                <a:ext cx="6156000" cy="2844000"/>
              </a:xfrm>
              <a:prstGeom prst="roundRect">
                <a:avLst>
                  <a:gd name="adj" fmla="val 6337"/>
                </a:avLst>
              </a:prstGeom>
              <a:noFill/>
              <a:ln w="19050">
                <a:solidFill>
                  <a:srgbClr val="BEA2C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21" name="组合 120">
            <a:extLst>
              <a:ext uri="{FF2B5EF4-FFF2-40B4-BE49-F238E27FC236}">
                <a16:creationId xmlns:a16="http://schemas.microsoft.com/office/drawing/2014/main" id="{DFE94F0B-5340-BC66-0629-A9FE5C2D03BB}"/>
              </a:ext>
            </a:extLst>
          </p:cNvPr>
          <p:cNvGrpSpPr/>
          <p:nvPr/>
        </p:nvGrpSpPr>
        <p:grpSpPr>
          <a:xfrm>
            <a:off x="184121" y="4269187"/>
            <a:ext cx="11840415" cy="2170765"/>
            <a:chOff x="184121" y="4269187"/>
            <a:chExt cx="11840415" cy="2170765"/>
          </a:xfrm>
        </p:grpSpPr>
        <p:sp>
          <p:nvSpPr>
            <p:cNvPr id="6" name="矩形: 圆角 5">
              <a:extLst>
                <a:ext uri="{FF2B5EF4-FFF2-40B4-BE49-F238E27FC236}">
                  <a16:creationId xmlns:a16="http://schemas.microsoft.com/office/drawing/2014/main" id="{4B7109B6-2EB8-13DB-4698-95BEF944E481}"/>
                </a:ext>
              </a:extLst>
            </p:cNvPr>
            <p:cNvSpPr/>
            <p:nvPr/>
          </p:nvSpPr>
          <p:spPr>
            <a:xfrm>
              <a:off x="184121" y="4269187"/>
              <a:ext cx="5501050" cy="5590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ctr">
                <a:lnSpc>
                  <a:spcPts val="2400"/>
                </a:lnSpc>
                <a:buFont typeface="Wingdings" panose="05000000000000000000" pitchFamily="2" charset="2"/>
                <a:buChar char="Ø"/>
              </a:pPr>
              <a:r>
                <a:rPr lang="zh-CN" altLang="en-US" sz="1600" b="1" dirty="0">
                  <a:solidFill>
                    <a:srgbClr val="743D91"/>
                  </a:solidFill>
                  <a:latin typeface="+mn-ea"/>
                </a:rPr>
                <a:t>复发率显著降低</a:t>
              </a:r>
              <a:r>
                <a:rPr lang="en-US" altLang="zh-CN" sz="1600" b="1" dirty="0">
                  <a:solidFill>
                    <a:srgbClr val="743D91"/>
                  </a:solidFill>
                  <a:latin typeface="+mn-ea"/>
                </a:rPr>
                <a:t>4</a:t>
              </a:r>
              <a:r>
                <a:rPr lang="zh-CN" altLang="en-US" sz="1600" b="1" dirty="0">
                  <a:solidFill>
                    <a:srgbClr val="743D91"/>
                  </a:solidFill>
                  <a:latin typeface="+mn-ea"/>
                </a:rPr>
                <a:t>倍</a:t>
              </a:r>
            </a:p>
          </p:txBody>
        </p:sp>
        <p:sp>
          <p:nvSpPr>
            <p:cNvPr id="3" name="矩形 2">
              <a:extLst>
                <a:ext uri="{FF2B5EF4-FFF2-40B4-BE49-F238E27FC236}">
                  <a16:creationId xmlns:a16="http://schemas.microsoft.com/office/drawing/2014/main" id="{F3E80F9B-2372-A1D6-93A6-B12E9F981ACA}"/>
                </a:ext>
              </a:extLst>
            </p:cNvPr>
            <p:cNvSpPr/>
            <p:nvPr/>
          </p:nvSpPr>
          <p:spPr>
            <a:xfrm>
              <a:off x="1581900" y="4631392"/>
              <a:ext cx="2891316"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r>
                <a:rPr lang="zh-CN" altLang="en-US" sz="1400" b="1" dirty="0">
                  <a:solidFill>
                    <a:schemeClr val="tx1">
                      <a:lumMod val="85000"/>
                      <a:lumOff val="15000"/>
                    </a:schemeClr>
                  </a:solidFill>
                  <a:latin typeface="+mn-ea"/>
                </a:rPr>
                <a:t>复发率比较</a:t>
              </a:r>
              <a:r>
                <a:rPr lang="en-US" altLang="zh-CN" sz="1400" b="1" baseline="30000" dirty="0">
                  <a:solidFill>
                    <a:schemeClr val="tx1">
                      <a:lumMod val="85000"/>
                      <a:lumOff val="15000"/>
                    </a:schemeClr>
                  </a:solidFill>
                  <a:latin typeface="+mn-ea"/>
                </a:rPr>
                <a:t>1</a:t>
              </a:r>
              <a:r>
                <a:rPr lang="zh-CN" altLang="en-US" sz="1200" dirty="0">
                  <a:solidFill>
                    <a:schemeClr val="tx1">
                      <a:lumMod val="85000"/>
                      <a:lumOff val="15000"/>
                    </a:schemeClr>
                  </a:solidFill>
                  <a:latin typeface="+mn-ea"/>
                </a:rPr>
                <a:t>（</a:t>
              </a:r>
              <a:r>
                <a:rPr lang="en-US" altLang="zh-CN" sz="1200" dirty="0">
                  <a:solidFill>
                    <a:schemeClr val="tx1">
                      <a:lumMod val="85000"/>
                      <a:lumOff val="15000"/>
                    </a:schemeClr>
                  </a:solidFill>
                  <a:latin typeface="+mn-ea"/>
                </a:rPr>
                <a:t>P&lt;0.001</a:t>
              </a:r>
              <a:r>
                <a:rPr lang="zh-CN" altLang="en-US" sz="1200" dirty="0">
                  <a:solidFill>
                    <a:schemeClr val="tx1">
                      <a:lumMod val="85000"/>
                      <a:lumOff val="15000"/>
                    </a:schemeClr>
                  </a:solidFill>
                  <a:latin typeface="+mn-ea"/>
                </a:rPr>
                <a:t>）</a:t>
              </a:r>
            </a:p>
          </p:txBody>
        </p:sp>
        <p:sp>
          <p:nvSpPr>
            <p:cNvPr id="7" name="矩形 6">
              <a:extLst>
                <a:ext uri="{FF2B5EF4-FFF2-40B4-BE49-F238E27FC236}">
                  <a16:creationId xmlns:a16="http://schemas.microsoft.com/office/drawing/2014/main" id="{7BB49301-74A8-881A-EAA0-54A0CD7216A5}"/>
                </a:ext>
              </a:extLst>
            </p:cNvPr>
            <p:cNvSpPr/>
            <p:nvPr/>
          </p:nvSpPr>
          <p:spPr>
            <a:xfrm>
              <a:off x="7685897" y="4641854"/>
              <a:ext cx="2891316"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lumMod val="85000"/>
                      <a:lumOff val="15000"/>
                    </a:schemeClr>
                  </a:solidFill>
                  <a:latin typeface="+mn-ea"/>
                </a:rPr>
                <a:t>复发次数比较</a:t>
              </a:r>
              <a:r>
                <a:rPr lang="en-US" altLang="zh-CN" sz="1400" b="1" baseline="30000" dirty="0">
                  <a:solidFill>
                    <a:schemeClr val="tx1">
                      <a:lumMod val="85000"/>
                      <a:lumOff val="15000"/>
                    </a:schemeClr>
                  </a:solidFill>
                  <a:latin typeface="+mn-ea"/>
                </a:rPr>
                <a:t>2</a:t>
              </a:r>
              <a:r>
                <a:rPr lang="zh-CN" altLang="en-US" sz="1200" dirty="0">
                  <a:solidFill>
                    <a:schemeClr val="tx1">
                      <a:lumMod val="85000"/>
                      <a:lumOff val="15000"/>
                    </a:schemeClr>
                  </a:solidFill>
                  <a:latin typeface="+mn-ea"/>
                </a:rPr>
                <a:t>（</a:t>
              </a:r>
              <a:r>
                <a:rPr lang="en-US" altLang="zh-CN" sz="1200" dirty="0">
                  <a:solidFill>
                    <a:schemeClr val="tx1">
                      <a:lumMod val="85000"/>
                      <a:lumOff val="15000"/>
                    </a:schemeClr>
                  </a:solidFill>
                  <a:latin typeface="+mn-ea"/>
                </a:rPr>
                <a:t>P&lt;0.001</a:t>
              </a:r>
              <a:r>
                <a:rPr lang="zh-CN" altLang="en-US" sz="1200" dirty="0">
                  <a:solidFill>
                    <a:schemeClr val="tx1">
                      <a:lumMod val="85000"/>
                      <a:lumOff val="15000"/>
                    </a:schemeClr>
                  </a:solidFill>
                  <a:latin typeface="+mn-ea"/>
                </a:rPr>
                <a:t>）</a:t>
              </a:r>
            </a:p>
          </p:txBody>
        </p:sp>
        <p:graphicFrame>
          <p:nvGraphicFramePr>
            <p:cNvPr id="23" name="图表 22">
              <a:extLst>
                <a:ext uri="{FF2B5EF4-FFF2-40B4-BE49-F238E27FC236}">
                  <a16:creationId xmlns:a16="http://schemas.microsoft.com/office/drawing/2014/main" id="{34FF399E-D015-751B-B60A-BFCBB54881F0}"/>
                </a:ext>
              </a:extLst>
            </p:cNvPr>
            <p:cNvGraphicFramePr/>
            <p:nvPr>
              <p:extLst>
                <p:ext uri="{D42A27DB-BD31-4B8C-83A1-F6EECF244321}">
                  <p14:modId xmlns:p14="http://schemas.microsoft.com/office/powerpoint/2010/main" val="2362717424"/>
                </p:ext>
              </p:extLst>
            </p:nvPr>
          </p:nvGraphicFramePr>
          <p:xfrm>
            <a:off x="7241670" y="4947382"/>
            <a:ext cx="3642122" cy="1492570"/>
          </p:xfrm>
          <a:graphic>
            <a:graphicData uri="http://schemas.openxmlformats.org/drawingml/2006/chart">
              <c:chart xmlns:c="http://schemas.openxmlformats.org/drawingml/2006/chart" xmlns:r="http://schemas.openxmlformats.org/officeDocument/2006/relationships" r:id="rId3"/>
            </a:graphicData>
          </a:graphic>
        </p:graphicFrame>
        <p:sp>
          <p:nvSpPr>
            <p:cNvPr id="106" name="矩形: 圆角 105">
              <a:extLst>
                <a:ext uri="{FF2B5EF4-FFF2-40B4-BE49-F238E27FC236}">
                  <a16:creationId xmlns:a16="http://schemas.microsoft.com/office/drawing/2014/main" id="{D4FD183E-EFB8-01AA-56C7-2BA5EFE30DBF}"/>
                </a:ext>
              </a:extLst>
            </p:cNvPr>
            <p:cNvSpPr/>
            <p:nvPr/>
          </p:nvSpPr>
          <p:spPr>
            <a:xfrm>
              <a:off x="5868536" y="4269187"/>
              <a:ext cx="6156000" cy="5590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ctr">
                <a:lnSpc>
                  <a:spcPts val="2400"/>
                </a:lnSpc>
                <a:buFont typeface="Wingdings" panose="05000000000000000000" pitchFamily="2" charset="2"/>
                <a:buChar char="Ø"/>
              </a:pPr>
              <a:r>
                <a:rPr lang="zh-CN" altLang="en-US" sz="1600" b="1" dirty="0">
                  <a:solidFill>
                    <a:srgbClr val="743D91"/>
                  </a:solidFill>
                  <a:latin typeface="+mn-ea"/>
                </a:rPr>
                <a:t>复发次数减少</a:t>
              </a:r>
              <a:r>
                <a:rPr lang="en-US" altLang="zh-CN" sz="1600" b="1" dirty="0">
                  <a:solidFill>
                    <a:srgbClr val="743D91"/>
                  </a:solidFill>
                  <a:latin typeface="+mn-ea"/>
                </a:rPr>
                <a:t>1.3-2.8</a:t>
              </a:r>
              <a:r>
                <a:rPr lang="zh-CN" altLang="en-US" sz="1600" b="1" dirty="0">
                  <a:solidFill>
                    <a:srgbClr val="743D91"/>
                  </a:solidFill>
                  <a:latin typeface="+mn-ea"/>
                </a:rPr>
                <a:t>次，降低</a:t>
              </a:r>
              <a:r>
                <a:rPr lang="en-US" altLang="zh-CN" sz="1600" b="1" dirty="0">
                  <a:solidFill>
                    <a:srgbClr val="743D91"/>
                  </a:solidFill>
                  <a:latin typeface="+mn-ea"/>
                </a:rPr>
                <a:t>3</a:t>
              </a:r>
              <a:r>
                <a:rPr lang="zh-CN" altLang="en-US" sz="1600" b="1" dirty="0">
                  <a:solidFill>
                    <a:srgbClr val="743D91"/>
                  </a:solidFill>
                  <a:latin typeface="+mn-ea"/>
                </a:rPr>
                <a:t>倍</a:t>
              </a:r>
            </a:p>
          </p:txBody>
        </p:sp>
        <p:grpSp>
          <p:nvGrpSpPr>
            <p:cNvPr id="112" name="组合 111">
              <a:extLst>
                <a:ext uri="{FF2B5EF4-FFF2-40B4-BE49-F238E27FC236}">
                  <a16:creationId xmlns:a16="http://schemas.microsoft.com/office/drawing/2014/main" id="{FCB2B6CA-5C4F-7778-D8AC-ECE6CE0AFAB5}"/>
                </a:ext>
              </a:extLst>
            </p:cNvPr>
            <p:cNvGrpSpPr/>
            <p:nvPr/>
          </p:nvGrpSpPr>
          <p:grpSpPr>
            <a:xfrm>
              <a:off x="4372391" y="5258413"/>
              <a:ext cx="1259143" cy="710461"/>
              <a:chOff x="5063515" y="5295107"/>
              <a:chExt cx="1259143" cy="710461"/>
            </a:xfrm>
          </p:grpSpPr>
          <p:sp>
            <p:nvSpPr>
              <p:cNvPr id="108" name="矩形 107">
                <a:extLst>
                  <a:ext uri="{FF2B5EF4-FFF2-40B4-BE49-F238E27FC236}">
                    <a16:creationId xmlns:a16="http://schemas.microsoft.com/office/drawing/2014/main" id="{2CD0586F-097E-C192-0412-4EC83AD78595}"/>
                  </a:ext>
                </a:extLst>
              </p:cNvPr>
              <p:cNvSpPr>
                <a:spLocks/>
              </p:cNvSpPr>
              <p:nvPr/>
            </p:nvSpPr>
            <p:spPr>
              <a:xfrm>
                <a:off x="5063515" y="5416943"/>
                <a:ext cx="144000" cy="144000"/>
              </a:xfrm>
              <a:prstGeom prst="rect">
                <a:avLst/>
              </a:prstGeom>
              <a:solidFill>
                <a:srgbClr val="9F6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9" name="文本框 108">
                <a:extLst>
                  <a:ext uri="{FF2B5EF4-FFF2-40B4-BE49-F238E27FC236}">
                    <a16:creationId xmlns:a16="http://schemas.microsoft.com/office/drawing/2014/main" id="{65129B2E-C1E0-38E2-6BB0-47AFEEFFC717}"/>
                  </a:ext>
                </a:extLst>
              </p:cNvPr>
              <p:cNvSpPr txBox="1"/>
              <p:nvPr/>
            </p:nvSpPr>
            <p:spPr>
              <a:xfrm>
                <a:off x="5205536" y="5295107"/>
                <a:ext cx="1117122" cy="253916"/>
              </a:xfrm>
              <a:prstGeom prst="rect">
                <a:avLst/>
              </a:prstGeom>
              <a:noFill/>
            </p:spPr>
            <p:txBody>
              <a:bodyPr wrap="square" rtlCol="0">
                <a:spAutoFit/>
              </a:bodyPr>
              <a:lstStyle/>
              <a:p>
                <a:r>
                  <a:rPr lang="zh-CN" altLang="en-US" sz="1050" dirty="0"/>
                  <a:t>氟轻松玻璃体内植入剂</a:t>
                </a:r>
                <a:endParaRPr lang="en-US" sz="1050" dirty="0"/>
              </a:p>
            </p:txBody>
          </p:sp>
          <p:sp>
            <p:nvSpPr>
              <p:cNvPr id="110" name="矩形 109">
                <a:extLst>
                  <a:ext uri="{FF2B5EF4-FFF2-40B4-BE49-F238E27FC236}">
                    <a16:creationId xmlns:a16="http://schemas.microsoft.com/office/drawing/2014/main" id="{FA33B0AE-549B-E662-D921-37066773BFE9}"/>
                  </a:ext>
                </a:extLst>
              </p:cNvPr>
              <p:cNvSpPr>
                <a:spLocks/>
              </p:cNvSpPr>
              <p:nvPr/>
            </p:nvSpPr>
            <p:spPr>
              <a:xfrm>
                <a:off x="5063516" y="5795977"/>
                <a:ext cx="144000" cy="144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1" name="文本框 110">
                <a:extLst>
                  <a:ext uri="{FF2B5EF4-FFF2-40B4-BE49-F238E27FC236}">
                    <a16:creationId xmlns:a16="http://schemas.microsoft.com/office/drawing/2014/main" id="{1D471C7D-137A-6A3B-8D0A-4C41AFCF5428}"/>
                  </a:ext>
                </a:extLst>
              </p:cNvPr>
              <p:cNvSpPr txBox="1"/>
              <p:nvPr/>
            </p:nvSpPr>
            <p:spPr>
              <a:xfrm>
                <a:off x="5202597" y="5751652"/>
                <a:ext cx="588372" cy="253916"/>
              </a:xfrm>
              <a:prstGeom prst="rect">
                <a:avLst/>
              </a:prstGeom>
              <a:noFill/>
            </p:spPr>
            <p:txBody>
              <a:bodyPr wrap="square" rtlCol="0">
                <a:spAutoFit/>
              </a:bodyPr>
              <a:lstStyle/>
              <a:p>
                <a:r>
                  <a:rPr lang="zh-CN" altLang="en-US" sz="1050" dirty="0"/>
                  <a:t>安慰剂</a:t>
                </a:r>
                <a:endParaRPr lang="en-US" sz="1050" dirty="0"/>
              </a:p>
            </p:txBody>
          </p:sp>
        </p:grpSp>
        <p:grpSp>
          <p:nvGrpSpPr>
            <p:cNvPr id="120" name="组合 119">
              <a:extLst>
                <a:ext uri="{FF2B5EF4-FFF2-40B4-BE49-F238E27FC236}">
                  <a16:creationId xmlns:a16="http://schemas.microsoft.com/office/drawing/2014/main" id="{147457E2-20D8-07D8-1709-A0E88AECC9D4}"/>
                </a:ext>
              </a:extLst>
            </p:cNvPr>
            <p:cNvGrpSpPr/>
            <p:nvPr/>
          </p:nvGrpSpPr>
          <p:grpSpPr>
            <a:xfrm>
              <a:off x="10228845" y="5325291"/>
              <a:ext cx="1703116" cy="608249"/>
              <a:chOff x="10590353" y="5325291"/>
              <a:chExt cx="1703116" cy="608249"/>
            </a:xfrm>
          </p:grpSpPr>
          <p:sp>
            <p:nvSpPr>
              <p:cNvPr id="114" name="矩形 113">
                <a:extLst>
                  <a:ext uri="{FF2B5EF4-FFF2-40B4-BE49-F238E27FC236}">
                    <a16:creationId xmlns:a16="http://schemas.microsoft.com/office/drawing/2014/main" id="{CF5BA054-DB5E-6DD7-5A41-3B4F8FB97EEB}"/>
                  </a:ext>
                </a:extLst>
              </p:cNvPr>
              <p:cNvSpPr>
                <a:spLocks/>
              </p:cNvSpPr>
              <p:nvPr/>
            </p:nvSpPr>
            <p:spPr>
              <a:xfrm>
                <a:off x="10590353" y="5380249"/>
                <a:ext cx="144000" cy="144000"/>
              </a:xfrm>
              <a:prstGeom prst="rect">
                <a:avLst/>
              </a:prstGeom>
              <a:solidFill>
                <a:srgbClr val="9F6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5" name="文本框 114">
                <a:extLst>
                  <a:ext uri="{FF2B5EF4-FFF2-40B4-BE49-F238E27FC236}">
                    <a16:creationId xmlns:a16="http://schemas.microsoft.com/office/drawing/2014/main" id="{52AB1DB0-6DA4-753F-3D46-48C7446FFE2F}"/>
                  </a:ext>
                </a:extLst>
              </p:cNvPr>
              <p:cNvSpPr txBox="1"/>
              <p:nvPr/>
            </p:nvSpPr>
            <p:spPr>
              <a:xfrm>
                <a:off x="10718781" y="5325291"/>
                <a:ext cx="1574688" cy="253916"/>
              </a:xfrm>
              <a:prstGeom prst="rect">
                <a:avLst/>
              </a:prstGeom>
              <a:noFill/>
            </p:spPr>
            <p:txBody>
              <a:bodyPr wrap="square" rtlCol="0">
                <a:spAutoFit/>
              </a:bodyPr>
              <a:lstStyle/>
              <a:p>
                <a:r>
                  <a:rPr lang="zh-CN" altLang="en-US" sz="1050" dirty="0"/>
                  <a:t>氟轻松玻璃体内植入剂</a:t>
                </a:r>
                <a:endParaRPr lang="en-US" sz="1050" dirty="0"/>
              </a:p>
            </p:txBody>
          </p:sp>
          <p:sp>
            <p:nvSpPr>
              <p:cNvPr id="116" name="矩形 115">
                <a:extLst>
                  <a:ext uri="{FF2B5EF4-FFF2-40B4-BE49-F238E27FC236}">
                    <a16:creationId xmlns:a16="http://schemas.microsoft.com/office/drawing/2014/main" id="{2E4C178C-365F-E44E-5FC1-35F21CAEE95B}"/>
                  </a:ext>
                </a:extLst>
              </p:cNvPr>
              <p:cNvSpPr>
                <a:spLocks/>
              </p:cNvSpPr>
              <p:nvPr/>
            </p:nvSpPr>
            <p:spPr>
              <a:xfrm>
                <a:off x="10590353" y="5742443"/>
                <a:ext cx="144000" cy="144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7" name="文本框 116">
                <a:extLst>
                  <a:ext uri="{FF2B5EF4-FFF2-40B4-BE49-F238E27FC236}">
                    <a16:creationId xmlns:a16="http://schemas.microsoft.com/office/drawing/2014/main" id="{FE978C27-CB6A-CFAF-B7DD-C6DE89D42866}"/>
                  </a:ext>
                </a:extLst>
              </p:cNvPr>
              <p:cNvSpPr txBox="1"/>
              <p:nvPr/>
            </p:nvSpPr>
            <p:spPr>
              <a:xfrm>
                <a:off x="10718781" y="5679624"/>
                <a:ext cx="829365" cy="253916"/>
              </a:xfrm>
              <a:prstGeom prst="rect">
                <a:avLst/>
              </a:prstGeom>
              <a:noFill/>
            </p:spPr>
            <p:txBody>
              <a:bodyPr wrap="square" rtlCol="0">
                <a:spAutoFit/>
              </a:bodyPr>
              <a:lstStyle/>
              <a:p>
                <a:r>
                  <a:rPr lang="zh-CN" altLang="en-US" sz="1050" dirty="0"/>
                  <a:t>安慰剂</a:t>
                </a:r>
                <a:endParaRPr lang="en-US" sz="1050" dirty="0"/>
              </a:p>
            </p:txBody>
          </p:sp>
        </p:grpSp>
        <p:sp>
          <p:nvSpPr>
            <p:cNvPr id="118" name="矩形: 圆角 117">
              <a:extLst>
                <a:ext uri="{FF2B5EF4-FFF2-40B4-BE49-F238E27FC236}">
                  <a16:creationId xmlns:a16="http://schemas.microsoft.com/office/drawing/2014/main" id="{3C1DE131-D7A9-31C2-5D65-699778E21815}"/>
                </a:ext>
              </a:extLst>
            </p:cNvPr>
            <p:cNvSpPr/>
            <p:nvPr/>
          </p:nvSpPr>
          <p:spPr>
            <a:xfrm>
              <a:off x="184121" y="4301050"/>
              <a:ext cx="5501050" cy="2121329"/>
            </a:xfrm>
            <a:prstGeom prst="roundRect">
              <a:avLst>
                <a:gd name="adj" fmla="val 6337"/>
              </a:avLst>
            </a:prstGeom>
            <a:noFill/>
            <a:ln w="19050">
              <a:solidFill>
                <a:srgbClr val="BEA2C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圆角 118">
              <a:extLst>
                <a:ext uri="{FF2B5EF4-FFF2-40B4-BE49-F238E27FC236}">
                  <a16:creationId xmlns:a16="http://schemas.microsoft.com/office/drawing/2014/main" id="{6681B8B9-B278-B78D-E598-64E6CEC6D667}"/>
                </a:ext>
              </a:extLst>
            </p:cNvPr>
            <p:cNvSpPr/>
            <p:nvPr/>
          </p:nvSpPr>
          <p:spPr>
            <a:xfrm>
              <a:off x="5865207" y="4306747"/>
              <a:ext cx="6155999" cy="2121329"/>
            </a:xfrm>
            <a:prstGeom prst="roundRect">
              <a:avLst>
                <a:gd name="adj" fmla="val 6337"/>
              </a:avLst>
            </a:prstGeom>
            <a:noFill/>
            <a:ln w="19050">
              <a:solidFill>
                <a:srgbClr val="BEA2C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descr="图片包含 图表&#10;&#10;描述已自动生成">
            <a:extLst>
              <a:ext uri="{FF2B5EF4-FFF2-40B4-BE49-F238E27FC236}">
                <a16:creationId xmlns:a16="http://schemas.microsoft.com/office/drawing/2014/main" id="{A5401844-3730-F458-75EA-679726373C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931"/>
          <a:stretch/>
        </p:blipFill>
        <p:spPr>
          <a:xfrm>
            <a:off x="356696" y="4966109"/>
            <a:ext cx="4229606" cy="1438962"/>
          </a:xfrm>
          <a:prstGeom prst="rect">
            <a:avLst/>
          </a:prstGeom>
        </p:spPr>
      </p:pic>
      <p:sp>
        <p:nvSpPr>
          <p:cNvPr id="10" name="文本框 9">
            <a:extLst>
              <a:ext uri="{FF2B5EF4-FFF2-40B4-BE49-F238E27FC236}">
                <a16:creationId xmlns:a16="http://schemas.microsoft.com/office/drawing/2014/main" id="{6B023193-953C-AC42-815A-35D2F42C1DB5}"/>
              </a:ext>
            </a:extLst>
          </p:cNvPr>
          <p:cNvSpPr txBox="1"/>
          <p:nvPr/>
        </p:nvSpPr>
        <p:spPr>
          <a:xfrm>
            <a:off x="1627282" y="2266916"/>
            <a:ext cx="2614727" cy="307777"/>
          </a:xfrm>
          <a:prstGeom prst="rect">
            <a:avLst/>
          </a:prstGeom>
          <a:solidFill>
            <a:schemeClr val="bg1"/>
          </a:solidFill>
        </p:spPr>
        <p:txBody>
          <a:bodyPr wrap="square" rtlCol="0">
            <a:spAutoFit/>
          </a:bodyPr>
          <a:lstStyle/>
          <a:p>
            <a:endParaRPr kumimoji="1" lang="zh-CN" altLang="en-US" sz="1400" dirty="0"/>
          </a:p>
        </p:txBody>
      </p:sp>
      <p:grpSp>
        <p:nvGrpSpPr>
          <p:cNvPr id="19" name="组合 18">
            <a:extLst>
              <a:ext uri="{FF2B5EF4-FFF2-40B4-BE49-F238E27FC236}">
                <a16:creationId xmlns:a16="http://schemas.microsoft.com/office/drawing/2014/main" id="{19654074-4246-F99E-F85A-778A6B6DF68A}"/>
              </a:ext>
            </a:extLst>
          </p:cNvPr>
          <p:cNvGrpSpPr/>
          <p:nvPr/>
        </p:nvGrpSpPr>
        <p:grpSpPr>
          <a:xfrm>
            <a:off x="6170870" y="1960719"/>
            <a:ext cx="5409984" cy="2157847"/>
            <a:chOff x="6170870" y="1960719"/>
            <a:chExt cx="5409984" cy="2157847"/>
          </a:xfrm>
        </p:grpSpPr>
        <p:pic>
          <p:nvPicPr>
            <p:cNvPr id="11" name="图片 10">
              <a:extLst>
                <a:ext uri="{FF2B5EF4-FFF2-40B4-BE49-F238E27FC236}">
                  <a16:creationId xmlns:a16="http://schemas.microsoft.com/office/drawing/2014/main" id="{180E1AD5-81DC-9F30-2B2D-9DF6D691585D}"/>
                </a:ext>
              </a:extLst>
            </p:cNvPr>
            <p:cNvPicPr>
              <a:picLocks noChangeAspect="1"/>
            </p:cNvPicPr>
            <p:nvPr/>
          </p:nvPicPr>
          <p:blipFill rotWithShape="1">
            <a:blip r:embed="rId5"/>
            <a:srcRect t="10546"/>
            <a:stretch/>
          </p:blipFill>
          <p:spPr>
            <a:xfrm>
              <a:off x="6170870" y="1960719"/>
              <a:ext cx="5409984" cy="2157847"/>
            </a:xfrm>
            <a:prstGeom prst="rect">
              <a:avLst/>
            </a:prstGeom>
          </p:spPr>
        </p:pic>
        <p:sp>
          <p:nvSpPr>
            <p:cNvPr id="17" name="矩形: 圆角 16">
              <a:extLst>
                <a:ext uri="{FF2B5EF4-FFF2-40B4-BE49-F238E27FC236}">
                  <a16:creationId xmlns:a16="http://schemas.microsoft.com/office/drawing/2014/main" id="{2249920B-961F-27A0-0B56-54D74E0C692B}"/>
                </a:ext>
              </a:extLst>
            </p:cNvPr>
            <p:cNvSpPr/>
            <p:nvPr/>
          </p:nvSpPr>
          <p:spPr>
            <a:xfrm>
              <a:off x="8744626" y="2511490"/>
              <a:ext cx="1052513" cy="180000"/>
            </a:xfrm>
            <a:prstGeom prst="roundRect">
              <a:avLst>
                <a:gd name="adj" fmla="val 50000"/>
              </a:avLst>
            </a:prstGeom>
            <a:solidFill>
              <a:srgbClr val="A6A6A6"/>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050" dirty="0">
                  <a:solidFill>
                    <a:schemeClr val="bg1"/>
                  </a:solidFill>
                  <a:latin typeface="+mn-ea"/>
                </a:rPr>
                <a:t>安慰剂 </a:t>
              </a:r>
              <a:r>
                <a:rPr lang="en-US" altLang="zh-CN" sz="1050" dirty="0">
                  <a:solidFill>
                    <a:schemeClr val="bg1"/>
                  </a:solidFill>
                  <a:latin typeface="+mn-ea"/>
                </a:rPr>
                <a:t>95</a:t>
              </a:r>
              <a:r>
                <a:rPr lang="zh-CN" altLang="en-US" sz="1050" dirty="0">
                  <a:solidFill>
                    <a:schemeClr val="bg1"/>
                  </a:solidFill>
                  <a:latin typeface="+mn-ea"/>
                </a:rPr>
                <a:t>天</a:t>
              </a:r>
            </a:p>
          </p:txBody>
        </p:sp>
        <p:sp>
          <p:nvSpPr>
            <p:cNvPr id="18" name="矩形 17">
              <a:extLst>
                <a:ext uri="{FF2B5EF4-FFF2-40B4-BE49-F238E27FC236}">
                  <a16:creationId xmlns:a16="http://schemas.microsoft.com/office/drawing/2014/main" id="{5814ECF0-A8F8-7618-5610-A5688E852E12}"/>
                </a:ext>
              </a:extLst>
            </p:cNvPr>
            <p:cNvSpPr/>
            <p:nvPr/>
          </p:nvSpPr>
          <p:spPr>
            <a:xfrm>
              <a:off x="7414037" y="2609399"/>
              <a:ext cx="1294545" cy="302707"/>
            </a:xfrm>
            <a:prstGeom prst="rect">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050" dirty="0">
                  <a:solidFill>
                    <a:schemeClr val="bg1">
                      <a:lumMod val="50000"/>
                    </a:schemeClr>
                  </a:solidFill>
                  <a:latin typeface="+mj-ea"/>
                  <a:ea typeface="+mj-ea"/>
                </a:rPr>
                <a:t>首次中位</a:t>
              </a:r>
              <a:endParaRPr lang="en-US" altLang="zh-CN" sz="1050" dirty="0">
                <a:solidFill>
                  <a:schemeClr val="bg1">
                    <a:lumMod val="50000"/>
                  </a:schemeClr>
                </a:solidFill>
                <a:latin typeface="+mj-ea"/>
                <a:ea typeface="+mj-ea"/>
              </a:endParaRPr>
            </a:p>
            <a:p>
              <a:pPr algn="l"/>
              <a:r>
                <a:rPr lang="zh-CN" altLang="en-US" sz="1050" dirty="0">
                  <a:solidFill>
                    <a:schemeClr val="bg1">
                      <a:lumMod val="50000"/>
                    </a:schemeClr>
                  </a:solidFill>
                  <a:latin typeface="+mj-ea"/>
                  <a:ea typeface="+mj-ea"/>
                </a:rPr>
                <a:t>复发时间：</a:t>
              </a:r>
            </a:p>
          </p:txBody>
        </p:sp>
        <p:sp>
          <p:nvSpPr>
            <p:cNvPr id="16" name="矩形: 圆角 15">
              <a:extLst>
                <a:ext uri="{FF2B5EF4-FFF2-40B4-BE49-F238E27FC236}">
                  <a16:creationId xmlns:a16="http://schemas.microsoft.com/office/drawing/2014/main" id="{A76CD8B9-29C8-2692-235B-D3A63296D493}"/>
                </a:ext>
              </a:extLst>
            </p:cNvPr>
            <p:cNvSpPr/>
            <p:nvPr/>
          </p:nvSpPr>
          <p:spPr>
            <a:xfrm>
              <a:off x="8171616" y="2750652"/>
              <a:ext cx="2136033" cy="180000"/>
            </a:xfrm>
            <a:prstGeom prst="roundRect">
              <a:avLst>
                <a:gd name="adj" fmla="val 50000"/>
              </a:avLst>
            </a:prstGeom>
            <a:solidFill>
              <a:srgbClr val="7030A0"/>
            </a:solidFill>
            <a:ln w="28575">
              <a:solidFill>
                <a:srgbClr val="7030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050" dirty="0">
                  <a:solidFill>
                    <a:schemeClr val="bg1"/>
                  </a:solidFill>
                  <a:latin typeface="+mn-ea"/>
                </a:rPr>
                <a:t>氟轻松玻璃体内植入剂 </a:t>
              </a:r>
              <a:r>
                <a:rPr lang="en-US" altLang="zh-CN" sz="1050" dirty="0">
                  <a:solidFill>
                    <a:schemeClr val="bg1"/>
                  </a:solidFill>
                  <a:latin typeface="+mn-ea"/>
                </a:rPr>
                <a:t>1051</a:t>
              </a:r>
              <a:r>
                <a:rPr lang="zh-CN" altLang="en-US" sz="1050" dirty="0">
                  <a:solidFill>
                    <a:schemeClr val="bg1"/>
                  </a:solidFill>
                  <a:latin typeface="+mn-ea"/>
                </a:rPr>
                <a:t>天</a:t>
              </a:r>
            </a:p>
          </p:txBody>
        </p:sp>
      </p:grpSp>
    </p:spTree>
    <p:extLst>
      <p:ext uri="{BB962C8B-B14F-4D97-AF65-F5344CB8AC3E}">
        <p14:creationId xmlns:p14="http://schemas.microsoft.com/office/powerpoint/2010/main" val="75556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074706-CF3C-7D44-21C1-F7DF6E59E27E}"/>
              </a:ext>
            </a:extLst>
          </p:cNvPr>
          <p:cNvSpPr>
            <a:spLocks noGrp="1"/>
          </p:cNvSpPr>
          <p:nvPr>
            <p:ph type="title"/>
          </p:nvPr>
        </p:nvSpPr>
        <p:spPr>
          <a:xfrm>
            <a:off x="629883" y="198867"/>
            <a:ext cx="11055178" cy="705600"/>
          </a:xfrm>
        </p:spPr>
        <p:txBody>
          <a:bodyPr>
            <a:noAutofit/>
          </a:bodyPr>
          <a:lstStyle/>
          <a:p>
            <a:r>
              <a:rPr lang="zh-CN" altLang="en-US" sz="2400" dirty="0">
                <a:solidFill>
                  <a:schemeClr val="tx1"/>
                </a:solidFill>
              </a:rPr>
              <a:t>相比传统治疗，患者使用氟轻松玻璃体内植入剂的眼部不良反应发生率显著降低且无全身不良反应</a:t>
            </a:r>
            <a:endParaRPr lang="en-US" sz="2400" dirty="0">
              <a:solidFill>
                <a:schemeClr val="tx1"/>
              </a:solidFill>
            </a:endParaRPr>
          </a:p>
        </p:txBody>
      </p:sp>
      <p:sp>
        <p:nvSpPr>
          <p:cNvPr id="3" name="矩形: 圆角 2">
            <a:extLst>
              <a:ext uri="{FF2B5EF4-FFF2-40B4-BE49-F238E27FC236}">
                <a16:creationId xmlns:a16="http://schemas.microsoft.com/office/drawing/2014/main" id="{18CEE116-A1A0-49FF-C20B-3DB762525762}"/>
              </a:ext>
            </a:extLst>
          </p:cNvPr>
          <p:cNvSpPr/>
          <p:nvPr/>
        </p:nvSpPr>
        <p:spPr>
          <a:xfrm>
            <a:off x="6452510" y="1134454"/>
            <a:ext cx="5132427" cy="6667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ts val="2400"/>
              </a:lnSpc>
              <a:buFont typeface="Wingdings" panose="05000000000000000000" pitchFamily="2" charset="2"/>
              <a:buChar char="Ø"/>
            </a:pPr>
            <a:r>
              <a:rPr lang="zh-CN" altLang="en-US" b="1" dirty="0">
                <a:solidFill>
                  <a:srgbClr val="7030A0"/>
                </a:solidFill>
              </a:rPr>
              <a:t>真实世界研究中，氟轻松玻璃体内植入剂对比传统治疗的不良事件发生率更低</a:t>
            </a:r>
          </a:p>
        </p:txBody>
      </p:sp>
      <p:graphicFrame>
        <p:nvGraphicFramePr>
          <p:cNvPr id="14" name="图表 13">
            <a:extLst>
              <a:ext uri="{FF2B5EF4-FFF2-40B4-BE49-F238E27FC236}">
                <a16:creationId xmlns:a16="http://schemas.microsoft.com/office/drawing/2014/main" id="{723B97CF-4DAC-87FE-A64D-51A1A02D7BBD}"/>
              </a:ext>
            </a:extLst>
          </p:cNvPr>
          <p:cNvGraphicFramePr/>
          <p:nvPr>
            <p:extLst>
              <p:ext uri="{D42A27DB-BD31-4B8C-83A1-F6EECF244321}">
                <p14:modId xmlns:p14="http://schemas.microsoft.com/office/powerpoint/2010/main" val="3346794356"/>
              </p:ext>
            </p:extLst>
          </p:nvPr>
        </p:nvGraphicFramePr>
        <p:xfrm>
          <a:off x="6422848" y="1314224"/>
          <a:ext cx="5162089" cy="36254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表格 6">
            <a:extLst>
              <a:ext uri="{FF2B5EF4-FFF2-40B4-BE49-F238E27FC236}">
                <a16:creationId xmlns:a16="http://schemas.microsoft.com/office/drawing/2014/main" id="{55C79AC4-794F-CEC1-43A6-BA274493A66B}"/>
              </a:ext>
            </a:extLst>
          </p:cNvPr>
          <p:cNvGraphicFramePr>
            <a:graphicFrameLocks noGrp="1"/>
          </p:cNvGraphicFramePr>
          <p:nvPr>
            <p:extLst>
              <p:ext uri="{D42A27DB-BD31-4B8C-83A1-F6EECF244321}">
                <p14:modId xmlns:p14="http://schemas.microsoft.com/office/powerpoint/2010/main" val="2236633042"/>
              </p:ext>
            </p:extLst>
          </p:nvPr>
        </p:nvGraphicFramePr>
        <p:xfrm>
          <a:off x="766703" y="2102191"/>
          <a:ext cx="5320972" cy="2653617"/>
        </p:xfrm>
        <a:graphic>
          <a:graphicData uri="http://schemas.openxmlformats.org/drawingml/2006/table">
            <a:tbl>
              <a:tblPr firstRow="1" bandRow="1">
                <a:tableStyleId>{5C22544A-7EE6-4342-B048-85BDC9FD1C3A}</a:tableStyleId>
              </a:tblPr>
              <a:tblGrid>
                <a:gridCol w="1065464">
                  <a:extLst>
                    <a:ext uri="{9D8B030D-6E8A-4147-A177-3AD203B41FA5}">
                      <a16:colId xmlns:a16="http://schemas.microsoft.com/office/drawing/2014/main" val="178529520"/>
                    </a:ext>
                  </a:extLst>
                </a:gridCol>
                <a:gridCol w="1063877">
                  <a:extLst>
                    <a:ext uri="{9D8B030D-6E8A-4147-A177-3AD203B41FA5}">
                      <a16:colId xmlns:a16="http://schemas.microsoft.com/office/drawing/2014/main" val="4221799756"/>
                    </a:ext>
                  </a:extLst>
                </a:gridCol>
                <a:gridCol w="1063877">
                  <a:extLst>
                    <a:ext uri="{9D8B030D-6E8A-4147-A177-3AD203B41FA5}">
                      <a16:colId xmlns:a16="http://schemas.microsoft.com/office/drawing/2014/main" val="159364765"/>
                    </a:ext>
                  </a:extLst>
                </a:gridCol>
                <a:gridCol w="1063877">
                  <a:extLst>
                    <a:ext uri="{9D8B030D-6E8A-4147-A177-3AD203B41FA5}">
                      <a16:colId xmlns:a16="http://schemas.microsoft.com/office/drawing/2014/main" val="1767847375"/>
                    </a:ext>
                  </a:extLst>
                </a:gridCol>
                <a:gridCol w="1063877">
                  <a:extLst>
                    <a:ext uri="{9D8B030D-6E8A-4147-A177-3AD203B41FA5}">
                      <a16:colId xmlns:a16="http://schemas.microsoft.com/office/drawing/2014/main" val="3271178816"/>
                    </a:ext>
                  </a:extLst>
                </a:gridCol>
              </a:tblGrid>
              <a:tr h="375799">
                <a:tc>
                  <a:txBody>
                    <a:bodyPr/>
                    <a:lstStyle/>
                    <a:p>
                      <a:pPr algn="ctr"/>
                      <a:endParaRPr lang="en-US" sz="1200" dirty="0">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a:r>
                        <a:rPr lang="en-US" sz="1200" dirty="0">
                          <a:effectLst>
                            <a:outerShdw blurRad="38100" dist="38100" dir="2700000" algn="tl">
                              <a:srgbClr val="000000">
                                <a:alpha val="43137"/>
                              </a:srgbClr>
                            </a:outerShdw>
                          </a:effectLst>
                          <a:latin typeface="+mn-ea"/>
                          <a:ea typeface="+mn-ea"/>
                        </a:rPr>
                        <a:t>6</a:t>
                      </a:r>
                      <a:r>
                        <a:rPr lang="zh-CN" altLang="en-US" sz="1200" dirty="0">
                          <a:effectLst>
                            <a:outerShdw blurRad="38100" dist="38100" dir="2700000" algn="tl">
                              <a:srgbClr val="000000">
                                <a:alpha val="43137"/>
                              </a:srgbClr>
                            </a:outerShdw>
                          </a:effectLst>
                          <a:latin typeface="+mn-ea"/>
                          <a:ea typeface="+mn-ea"/>
                        </a:rPr>
                        <a:t>个月</a:t>
                      </a:r>
                      <a:endParaRPr lang="en-US" sz="1200" dirty="0">
                        <a:effectLst>
                          <a:outerShdw blurRad="38100" dist="38100" dir="2700000" algn="tl">
                            <a:srgbClr val="000000">
                              <a:alpha val="43137"/>
                            </a:srgbClr>
                          </a:outerShdw>
                        </a:effectLst>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15DC7"/>
                    </a:solidFill>
                  </a:tcPr>
                </a:tc>
                <a:tc hMerge="1">
                  <a:txBody>
                    <a:bodyPr/>
                    <a:lstStyle/>
                    <a:p>
                      <a:pPr algn="ctr"/>
                      <a:endParaRPr lang="en-US" sz="1600" dirty="0"/>
                    </a:p>
                  </a:txBody>
                  <a:tcPr anchor="ctr">
                    <a:solidFill>
                      <a:srgbClr val="9F64BC"/>
                    </a:solidFill>
                  </a:tcPr>
                </a:tc>
                <a:tc gridSpan="2">
                  <a:txBody>
                    <a:bodyPr/>
                    <a:lstStyle/>
                    <a:p>
                      <a:pPr algn="ctr"/>
                      <a:r>
                        <a:rPr lang="en-US" sz="1200" dirty="0">
                          <a:effectLst>
                            <a:outerShdw blurRad="38100" dist="38100" dir="2700000" algn="tl">
                              <a:srgbClr val="000000">
                                <a:alpha val="43137"/>
                              </a:srgbClr>
                            </a:outerShdw>
                          </a:effectLst>
                          <a:latin typeface="+mn-ea"/>
                          <a:ea typeface="+mn-ea"/>
                        </a:rPr>
                        <a:t>12</a:t>
                      </a:r>
                      <a:r>
                        <a:rPr lang="zh-CN" altLang="en-US" sz="1200" dirty="0">
                          <a:effectLst>
                            <a:outerShdw blurRad="38100" dist="38100" dir="2700000" algn="tl">
                              <a:srgbClr val="000000">
                                <a:alpha val="43137"/>
                              </a:srgbClr>
                            </a:outerShdw>
                          </a:effectLst>
                          <a:latin typeface="+mn-ea"/>
                          <a:ea typeface="+mn-ea"/>
                        </a:rPr>
                        <a:t>个月</a:t>
                      </a:r>
                      <a:endParaRPr lang="en-US" sz="1200" dirty="0">
                        <a:effectLst>
                          <a:outerShdw blurRad="38100" dist="38100" dir="2700000" algn="tl">
                            <a:srgbClr val="000000">
                              <a:alpha val="43137"/>
                            </a:srgbClr>
                          </a:outerShdw>
                        </a:effectLst>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64BC"/>
                    </a:solidFill>
                  </a:tcPr>
                </a:tc>
                <a:tc hMerge="1">
                  <a:txBody>
                    <a:bodyPr/>
                    <a:lstStyle/>
                    <a:p>
                      <a:pPr algn="ctr"/>
                      <a:endParaRPr lang="en-US" sz="1600" dirty="0"/>
                    </a:p>
                  </a:txBody>
                  <a:tcPr anchor="ctr">
                    <a:solidFill>
                      <a:srgbClr val="9F64BC"/>
                    </a:solidFill>
                  </a:tcPr>
                </a:tc>
                <a:extLst>
                  <a:ext uri="{0D108BD9-81ED-4DB2-BD59-A6C34878D82A}">
                    <a16:rowId xmlns:a16="http://schemas.microsoft.com/office/drawing/2014/main" val="1009737772"/>
                  </a:ext>
                </a:extLst>
              </a:tr>
              <a:tr h="459240">
                <a:tc>
                  <a:txBody>
                    <a:bodyPr/>
                    <a:lstStyle/>
                    <a:p>
                      <a:pPr algn="ctr"/>
                      <a:endParaRPr lang="en-US" sz="1200" dirty="0">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zh-CN" altLang="en-US" sz="1200" b="1" dirty="0">
                          <a:latin typeface="+mn-ea"/>
                          <a:ea typeface="+mn-ea"/>
                        </a:rPr>
                        <a:t>传统</a:t>
                      </a:r>
                      <a:endParaRPr lang="en-US" altLang="zh-CN" sz="1200" b="1" dirty="0">
                        <a:latin typeface="+mn-ea"/>
                        <a:ea typeface="+mn-ea"/>
                      </a:endParaRPr>
                    </a:p>
                    <a:p>
                      <a:pPr algn="ctr"/>
                      <a:r>
                        <a:rPr lang="zh-CN" altLang="en-US" sz="1200" b="1" dirty="0">
                          <a:latin typeface="+mn-ea"/>
                          <a:ea typeface="+mn-ea"/>
                        </a:rPr>
                        <a:t>治疗</a:t>
                      </a:r>
                      <a:endParaRPr lang="en-US" sz="1200" b="1" dirty="0">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5000"/>
                      </a:schemeClr>
                    </a:solidFill>
                  </a:tcPr>
                </a:tc>
                <a:tc>
                  <a:txBody>
                    <a:bodyPr/>
                    <a:lstStyle/>
                    <a:p>
                      <a:pPr algn="ctr"/>
                      <a:r>
                        <a:rPr lang="zh-CN" altLang="en-US" sz="1200" b="1" dirty="0">
                          <a:solidFill>
                            <a:schemeClr val="bg1"/>
                          </a:solidFill>
                          <a:effectLst>
                            <a:outerShdw blurRad="38100" dist="38100" dir="2700000" algn="tl">
                              <a:srgbClr val="000000">
                                <a:alpha val="43137"/>
                              </a:srgbClr>
                            </a:outerShdw>
                          </a:effectLst>
                          <a:latin typeface="+mn-ea"/>
                          <a:ea typeface="+mn-ea"/>
                        </a:rPr>
                        <a:t>氟轻松玻璃体内植入剂</a:t>
                      </a:r>
                      <a:endParaRPr lang="en-US" sz="1200" b="1" dirty="0">
                        <a:solidFill>
                          <a:schemeClr val="bg1"/>
                        </a:solidFill>
                        <a:effectLst>
                          <a:outerShdw blurRad="38100" dist="38100" dir="2700000" algn="tl">
                            <a:srgbClr val="000000">
                              <a:alpha val="43137"/>
                            </a:srgbClr>
                          </a:outerShdw>
                        </a:effectLst>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15DC7"/>
                    </a:solidFill>
                  </a:tcPr>
                </a:tc>
                <a:tc>
                  <a:txBody>
                    <a:bodyPr/>
                    <a:lstStyle/>
                    <a:p>
                      <a:pPr algn="ctr"/>
                      <a:r>
                        <a:rPr lang="zh-CN" altLang="en-US" sz="1200" b="1" dirty="0">
                          <a:latin typeface="+mn-ea"/>
                          <a:ea typeface="+mn-ea"/>
                        </a:rPr>
                        <a:t>传统</a:t>
                      </a:r>
                      <a:endParaRPr lang="en-US" altLang="zh-CN" sz="1200" b="1" dirty="0">
                        <a:latin typeface="+mn-ea"/>
                        <a:ea typeface="+mn-ea"/>
                      </a:endParaRPr>
                    </a:p>
                    <a:p>
                      <a:pPr algn="ctr"/>
                      <a:r>
                        <a:rPr lang="zh-CN" altLang="en-US" sz="1200" b="1" dirty="0">
                          <a:latin typeface="+mn-ea"/>
                          <a:ea typeface="+mn-ea"/>
                        </a:rPr>
                        <a:t>治疗</a:t>
                      </a:r>
                      <a:endParaRPr lang="en-US" sz="1200" b="1" dirty="0">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5000"/>
                      </a:schemeClr>
                    </a:solidFill>
                  </a:tcPr>
                </a:tc>
                <a:tc>
                  <a:txBody>
                    <a:bodyPr/>
                    <a:lstStyle/>
                    <a:p>
                      <a:pPr algn="ctr"/>
                      <a:r>
                        <a:rPr lang="zh-CN" altLang="en-US" sz="1200" b="1" dirty="0">
                          <a:solidFill>
                            <a:schemeClr val="bg1"/>
                          </a:solidFill>
                          <a:effectLst>
                            <a:outerShdw blurRad="38100" dist="38100" dir="2700000" algn="tl">
                              <a:srgbClr val="000000">
                                <a:alpha val="43137"/>
                              </a:srgbClr>
                            </a:outerShdw>
                          </a:effectLst>
                          <a:latin typeface="+mn-ea"/>
                          <a:ea typeface="+mn-ea"/>
                        </a:rPr>
                        <a:t>氟轻松玻璃体内植入剂</a:t>
                      </a:r>
                      <a:endParaRPr lang="en-US" sz="1200" b="1" dirty="0">
                        <a:solidFill>
                          <a:schemeClr val="bg1"/>
                        </a:solidFill>
                        <a:effectLst>
                          <a:outerShdw blurRad="38100" dist="38100" dir="2700000" algn="tl">
                            <a:srgbClr val="000000">
                              <a:alpha val="43137"/>
                            </a:srgbClr>
                          </a:outerShdw>
                        </a:effectLst>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64BC"/>
                    </a:solidFill>
                  </a:tcPr>
                </a:tc>
                <a:extLst>
                  <a:ext uri="{0D108BD9-81ED-4DB2-BD59-A6C34878D82A}">
                    <a16:rowId xmlns:a16="http://schemas.microsoft.com/office/drawing/2014/main" val="1515619030"/>
                  </a:ext>
                </a:extLst>
              </a:tr>
              <a:tr h="585120">
                <a:tc>
                  <a:txBody>
                    <a:bodyPr/>
                    <a:lstStyle/>
                    <a:p>
                      <a:pPr algn="ctr"/>
                      <a:r>
                        <a:rPr lang="zh-CN" altLang="en-US" sz="1200" b="1" dirty="0">
                          <a:latin typeface="+mn-ea"/>
                          <a:ea typeface="+mn-ea"/>
                        </a:rPr>
                        <a:t>球周注射</a:t>
                      </a:r>
                      <a:endParaRPr lang="en-US" sz="1200" b="1" dirty="0">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a:r>
                        <a:rPr lang="en-US" sz="1200" dirty="0">
                          <a:latin typeface="+mn-ea"/>
                          <a:ea typeface="+mn-ea"/>
                        </a:rPr>
                        <a:t>57.1%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5000"/>
                      </a:schemeClr>
                    </a:solidFill>
                  </a:tcPr>
                </a:tc>
                <a:tc>
                  <a:txBody>
                    <a:bodyPr/>
                    <a:lstStyle/>
                    <a:p>
                      <a:pPr algn="ctr"/>
                      <a:r>
                        <a:rPr lang="en-US" sz="1200" b="1" dirty="0">
                          <a:solidFill>
                            <a:schemeClr val="bg1"/>
                          </a:solidFill>
                          <a:effectLst>
                            <a:outerShdw blurRad="38100" dist="38100" dir="2700000" algn="tl">
                              <a:srgbClr val="000000">
                                <a:alpha val="43137"/>
                              </a:srgbClr>
                            </a:outerShdw>
                          </a:effectLst>
                          <a:latin typeface="+mn-ea"/>
                          <a:ea typeface="+mn-ea"/>
                        </a:rPr>
                        <a:t>5.7%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15DC7"/>
                    </a:solidFill>
                  </a:tcPr>
                </a:tc>
                <a:tc>
                  <a:txBody>
                    <a:bodyPr/>
                    <a:lstStyle/>
                    <a:p>
                      <a:pPr algn="ctr"/>
                      <a:r>
                        <a:rPr lang="en-US" sz="1200" dirty="0">
                          <a:latin typeface="+mn-ea"/>
                          <a:ea typeface="+mn-ea"/>
                        </a:rPr>
                        <a:t>61.9%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5000"/>
                      </a:schemeClr>
                    </a:solidFill>
                  </a:tcPr>
                </a:tc>
                <a:tc>
                  <a:txBody>
                    <a:bodyPr/>
                    <a:lstStyle/>
                    <a:p>
                      <a:pPr algn="ctr"/>
                      <a:r>
                        <a:rPr lang="en-US" sz="1200" b="1" dirty="0">
                          <a:solidFill>
                            <a:schemeClr val="bg1"/>
                          </a:solidFill>
                          <a:effectLst>
                            <a:outerShdw blurRad="38100" dist="38100" dir="2700000" algn="tl">
                              <a:srgbClr val="000000">
                                <a:alpha val="43137"/>
                              </a:srgbClr>
                            </a:outerShdw>
                          </a:effectLst>
                          <a:latin typeface="+mn-ea"/>
                          <a:ea typeface="+mn-ea"/>
                        </a:rPr>
                        <a:t>6.9%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64BC"/>
                    </a:solidFill>
                  </a:tcPr>
                </a:tc>
                <a:extLst>
                  <a:ext uri="{0D108BD9-81ED-4DB2-BD59-A6C34878D82A}">
                    <a16:rowId xmlns:a16="http://schemas.microsoft.com/office/drawing/2014/main" val="1771416954"/>
                  </a:ext>
                </a:extLst>
              </a:tr>
              <a:tr h="648338">
                <a:tc>
                  <a:txBody>
                    <a:bodyPr/>
                    <a:lstStyle/>
                    <a:p>
                      <a:pPr algn="ctr"/>
                      <a:r>
                        <a:rPr lang="zh-CN" altLang="en-US" sz="1200" b="1" dirty="0">
                          <a:latin typeface="+mn-ea"/>
                          <a:ea typeface="+mn-ea"/>
                        </a:rPr>
                        <a:t>全身系统性激素或</a:t>
                      </a:r>
                      <a:endParaRPr lang="en-US" altLang="zh-CN" sz="1200" b="1" dirty="0">
                        <a:latin typeface="+mn-ea"/>
                        <a:ea typeface="+mn-ea"/>
                      </a:endParaRPr>
                    </a:p>
                    <a:p>
                      <a:pPr algn="ctr"/>
                      <a:r>
                        <a:rPr lang="zh-CN" altLang="en-US" sz="1200" b="1" dirty="0">
                          <a:latin typeface="+mn-ea"/>
                          <a:ea typeface="+mn-ea"/>
                        </a:rPr>
                        <a:t>免疫抑制剂</a:t>
                      </a:r>
                      <a:endParaRPr lang="en-US" sz="1200" b="1" dirty="0">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a:r>
                        <a:rPr lang="en-US" sz="1200" dirty="0">
                          <a:latin typeface="+mn-ea"/>
                          <a:ea typeface="+mn-ea"/>
                        </a:rPr>
                        <a:t>38.1%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5000"/>
                      </a:schemeClr>
                    </a:solidFill>
                  </a:tcPr>
                </a:tc>
                <a:tc>
                  <a:txBody>
                    <a:bodyPr/>
                    <a:lstStyle/>
                    <a:p>
                      <a:pPr algn="ctr"/>
                      <a:r>
                        <a:rPr lang="en-US" sz="1200" b="1" dirty="0">
                          <a:solidFill>
                            <a:schemeClr val="bg1"/>
                          </a:solidFill>
                          <a:effectLst>
                            <a:outerShdw blurRad="38100" dist="38100" dir="2700000" algn="tl">
                              <a:srgbClr val="000000">
                                <a:alpha val="43137"/>
                              </a:srgbClr>
                            </a:outerShdw>
                          </a:effectLst>
                          <a:latin typeface="+mn-ea"/>
                          <a:ea typeface="+mn-ea"/>
                        </a:rPr>
                        <a:t>14.9%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15DC7"/>
                    </a:solidFill>
                  </a:tcPr>
                </a:tc>
                <a:tc>
                  <a:txBody>
                    <a:bodyPr/>
                    <a:lstStyle/>
                    <a:p>
                      <a:pPr algn="ctr"/>
                      <a:r>
                        <a:rPr lang="en-US" sz="1200" dirty="0">
                          <a:latin typeface="+mn-ea"/>
                          <a:ea typeface="+mn-ea"/>
                        </a:rPr>
                        <a:t>40.5%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5000"/>
                      </a:schemeClr>
                    </a:solidFill>
                  </a:tcPr>
                </a:tc>
                <a:tc>
                  <a:txBody>
                    <a:bodyPr/>
                    <a:lstStyle/>
                    <a:p>
                      <a:pPr algn="ctr"/>
                      <a:r>
                        <a:rPr lang="en-US" sz="1200" b="1" dirty="0">
                          <a:solidFill>
                            <a:schemeClr val="bg1"/>
                          </a:solidFill>
                          <a:effectLst>
                            <a:outerShdw blurRad="38100" dist="38100" dir="2700000" algn="tl">
                              <a:srgbClr val="000000">
                                <a:alpha val="43137"/>
                              </a:srgbClr>
                            </a:outerShdw>
                          </a:effectLst>
                          <a:latin typeface="+mn-ea"/>
                          <a:ea typeface="+mn-ea"/>
                        </a:rPr>
                        <a:t>19.5%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64BC"/>
                    </a:solidFill>
                  </a:tcPr>
                </a:tc>
                <a:extLst>
                  <a:ext uri="{0D108BD9-81ED-4DB2-BD59-A6C34878D82A}">
                    <a16:rowId xmlns:a16="http://schemas.microsoft.com/office/drawing/2014/main" val="2003727772"/>
                  </a:ext>
                </a:extLst>
              </a:tr>
              <a:tr h="585120">
                <a:tc>
                  <a:txBody>
                    <a:bodyPr/>
                    <a:lstStyle/>
                    <a:p>
                      <a:pPr algn="ctr"/>
                      <a:r>
                        <a:rPr lang="zh-CN" altLang="en-US" sz="1200" b="1" dirty="0">
                          <a:latin typeface="+mn-ea"/>
                          <a:ea typeface="+mn-ea"/>
                        </a:rPr>
                        <a:t>激素眼药水</a:t>
                      </a:r>
                      <a:endParaRPr lang="en-US" sz="1200" b="1" dirty="0">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a:r>
                        <a:rPr lang="en-US" sz="1200" dirty="0">
                          <a:latin typeface="+mn-ea"/>
                          <a:ea typeface="+mn-ea"/>
                        </a:rPr>
                        <a:t>42.9%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5000"/>
                      </a:schemeClr>
                    </a:solidFill>
                  </a:tcPr>
                </a:tc>
                <a:tc>
                  <a:txBody>
                    <a:bodyPr/>
                    <a:lstStyle/>
                    <a:p>
                      <a:pPr algn="ctr"/>
                      <a:r>
                        <a:rPr lang="en-US" sz="1200" b="1" dirty="0">
                          <a:solidFill>
                            <a:schemeClr val="bg1"/>
                          </a:solidFill>
                          <a:effectLst>
                            <a:outerShdw blurRad="38100" dist="38100" dir="2700000" algn="tl">
                              <a:srgbClr val="000000">
                                <a:alpha val="43137"/>
                              </a:srgbClr>
                            </a:outerShdw>
                          </a:effectLst>
                          <a:latin typeface="+mn-ea"/>
                          <a:ea typeface="+mn-ea"/>
                        </a:rPr>
                        <a:t>17.2%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15DC7"/>
                    </a:solidFill>
                  </a:tcPr>
                </a:tc>
                <a:tc>
                  <a:txBody>
                    <a:bodyPr/>
                    <a:lstStyle/>
                    <a:p>
                      <a:pPr algn="ctr"/>
                      <a:r>
                        <a:rPr lang="en-US" sz="1200" dirty="0">
                          <a:latin typeface="+mn-ea"/>
                          <a:ea typeface="+mn-ea"/>
                        </a:rPr>
                        <a:t>47.6%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5000"/>
                      </a:schemeClr>
                    </a:solidFill>
                  </a:tcPr>
                </a:tc>
                <a:tc>
                  <a:txBody>
                    <a:bodyPr/>
                    <a:lstStyle/>
                    <a:p>
                      <a:pPr algn="ctr"/>
                      <a:r>
                        <a:rPr lang="en-US" sz="1200" b="1" dirty="0">
                          <a:solidFill>
                            <a:schemeClr val="bg1"/>
                          </a:solidFill>
                          <a:effectLst>
                            <a:outerShdw blurRad="38100" dist="38100" dir="2700000" algn="tl">
                              <a:srgbClr val="000000">
                                <a:alpha val="43137"/>
                              </a:srgbClr>
                            </a:outerShdw>
                          </a:effectLst>
                          <a:latin typeface="+mn-ea"/>
                          <a:ea typeface="+mn-ea"/>
                        </a:rPr>
                        <a:t>20.7%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F64BC"/>
                    </a:solidFill>
                  </a:tcPr>
                </a:tc>
                <a:extLst>
                  <a:ext uri="{0D108BD9-81ED-4DB2-BD59-A6C34878D82A}">
                    <a16:rowId xmlns:a16="http://schemas.microsoft.com/office/drawing/2014/main" val="998425174"/>
                  </a:ext>
                </a:extLst>
              </a:tr>
            </a:tbl>
          </a:graphicData>
        </a:graphic>
      </p:graphicFrame>
      <p:sp>
        <p:nvSpPr>
          <p:cNvPr id="8" name="文本框 7">
            <a:extLst>
              <a:ext uri="{FF2B5EF4-FFF2-40B4-BE49-F238E27FC236}">
                <a16:creationId xmlns:a16="http://schemas.microsoft.com/office/drawing/2014/main" id="{CE846FD0-B011-521D-D13B-96DA316A88DE}"/>
              </a:ext>
            </a:extLst>
          </p:cNvPr>
          <p:cNvSpPr txBox="1"/>
          <p:nvPr/>
        </p:nvSpPr>
        <p:spPr>
          <a:xfrm>
            <a:off x="766703" y="4939641"/>
            <a:ext cx="2760692" cy="246221"/>
          </a:xfrm>
          <a:prstGeom prst="rect">
            <a:avLst/>
          </a:prstGeom>
        </p:spPr>
        <p:txBody>
          <a:bodyPr wrap="none">
            <a:spAutoFit/>
          </a:bodyPr>
          <a:lstStyle>
            <a:defPPr>
              <a:defRPr lang="zh-CN"/>
            </a:defPPr>
            <a:lvl1pPr>
              <a:defRPr sz="800" b="0" i="0">
                <a:solidFill>
                  <a:schemeClr val="tx1">
                    <a:lumMod val="75000"/>
                    <a:lumOff val="25000"/>
                  </a:schemeClr>
                </a:solidFill>
                <a:effectLst/>
                <a:latin typeface="+mn-ea"/>
                <a:cs typeface="Times New Roman" panose="02020603050405020304" pitchFamily="18" charset="0"/>
              </a:defRPr>
            </a:lvl1pPr>
          </a:lstStyle>
          <a:p>
            <a:r>
              <a:rPr lang="zh-CN" altLang="en-US" sz="1000" dirty="0">
                <a:solidFill>
                  <a:schemeClr val="tx1">
                    <a:lumMod val="50000"/>
                    <a:lumOff val="50000"/>
                  </a:schemeClr>
                </a:solidFill>
                <a:cs typeface="+mn-cs"/>
              </a:rPr>
              <a:t>境外临床研究报告（CSR）数据Data On File </a:t>
            </a:r>
          </a:p>
        </p:txBody>
      </p:sp>
      <p:sp>
        <p:nvSpPr>
          <p:cNvPr id="12" name="文本框 11">
            <a:extLst>
              <a:ext uri="{FF2B5EF4-FFF2-40B4-BE49-F238E27FC236}">
                <a16:creationId xmlns:a16="http://schemas.microsoft.com/office/drawing/2014/main" id="{CD552369-EB45-37A1-2869-0D3452131618}"/>
              </a:ext>
            </a:extLst>
          </p:cNvPr>
          <p:cNvSpPr txBox="1"/>
          <p:nvPr/>
        </p:nvSpPr>
        <p:spPr>
          <a:xfrm>
            <a:off x="6878178" y="4939642"/>
            <a:ext cx="3541354" cy="246221"/>
          </a:xfrm>
          <a:prstGeom prst="rect">
            <a:avLst/>
          </a:prstGeom>
        </p:spPr>
        <p:txBody>
          <a:bodyPr wrap="none">
            <a:spAutoFit/>
          </a:bodyPr>
          <a:lstStyle>
            <a:defPPr>
              <a:defRPr lang="zh-CN"/>
            </a:defPPr>
            <a:lvl1pPr>
              <a:defRPr sz="800" b="0" i="0">
                <a:solidFill>
                  <a:schemeClr val="tx1">
                    <a:lumMod val="75000"/>
                    <a:lumOff val="25000"/>
                  </a:schemeClr>
                </a:solidFill>
                <a:effectLst/>
                <a:latin typeface="+mn-ea"/>
                <a:cs typeface="Times New Roman" panose="02020603050405020304" pitchFamily="18" charset="0"/>
              </a:defRPr>
            </a:lvl1pPr>
          </a:lstStyle>
          <a:p>
            <a:r>
              <a:rPr lang="zh-CN" altLang="en-US" sz="1000" dirty="0">
                <a:solidFill>
                  <a:schemeClr val="tx1">
                    <a:lumMod val="50000"/>
                    <a:lumOff val="50000"/>
                  </a:schemeClr>
                </a:solidFill>
                <a:cs typeface="+mn-cs"/>
              </a:rPr>
              <a:t>数据来自</a:t>
            </a:r>
            <a:r>
              <a:rPr lang="en-US" altLang="zh-CN" sz="1000" dirty="0">
                <a:solidFill>
                  <a:schemeClr val="tx1">
                    <a:lumMod val="50000"/>
                    <a:lumOff val="50000"/>
                  </a:schemeClr>
                </a:solidFill>
                <a:cs typeface="+mn-cs"/>
              </a:rPr>
              <a:t>74</a:t>
            </a:r>
            <a:r>
              <a:rPr lang="zh-CN" altLang="en-US" sz="1000" dirty="0">
                <a:solidFill>
                  <a:schemeClr val="tx1">
                    <a:lumMod val="50000"/>
                    <a:lumOff val="50000"/>
                  </a:schemeClr>
                </a:solidFill>
                <a:cs typeface="+mn-cs"/>
              </a:rPr>
              <a:t>名在博鳌乐城使用氟轻松玻璃体内植入剂的患者</a:t>
            </a:r>
            <a:endParaRPr lang="en-US" sz="1000" dirty="0">
              <a:solidFill>
                <a:schemeClr val="tx1">
                  <a:lumMod val="50000"/>
                  <a:lumOff val="50000"/>
                </a:schemeClr>
              </a:solidFill>
              <a:cs typeface="+mn-cs"/>
            </a:endParaRPr>
          </a:p>
        </p:txBody>
      </p:sp>
      <p:grpSp>
        <p:nvGrpSpPr>
          <p:cNvPr id="17" name="组合 16">
            <a:extLst>
              <a:ext uri="{FF2B5EF4-FFF2-40B4-BE49-F238E27FC236}">
                <a16:creationId xmlns:a16="http://schemas.microsoft.com/office/drawing/2014/main" id="{D71DAECD-3F4B-E3E5-FCF4-F0EF407B6FAD}"/>
              </a:ext>
            </a:extLst>
          </p:cNvPr>
          <p:cNvGrpSpPr/>
          <p:nvPr/>
        </p:nvGrpSpPr>
        <p:grpSpPr>
          <a:xfrm>
            <a:off x="7775554" y="1969655"/>
            <a:ext cx="729673" cy="811689"/>
            <a:chOff x="12367094" y="1365715"/>
            <a:chExt cx="729673" cy="1298686"/>
          </a:xfrm>
        </p:grpSpPr>
        <p:cxnSp>
          <p:nvCxnSpPr>
            <p:cNvPr id="7" name="直接连接符 6">
              <a:extLst>
                <a:ext uri="{FF2B5EF4-FFF2-40B4-BE49-F238E27FC236}">
                  <a16:creationId xmlns:a16="http://schemas.microsoft.com/office/drawing/2014/main" id="{B8AE9CC5-6A39-E6C3-93EB-443925F93D3C}"/>
                </a:ext>
              </a:extLst>
            </p:cNvPr>
            <p:cNvCxnSpPr>
              <a:cxnSpLocks/>
            </p:cNvCxnSpPr>
            <p:nvPr/>
          </p:nvCxnSpPr>
          <p:spPr>
            <a:xfrm>
              <a:off x="12545332" y="1854926"/>
              <a:ext cx="186599" cy="0"/>
            </a:xfrm>
            <a:prstGeom prst="line">
              <a:avLst/>
            </a:prstGeom>
            <a:ln w="15875">
              <a:solidFill>
                <a:srgbClr val="743D91"/>
              </a:solidFill>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56C2194A-8701-B86E-137F-05FDDD851E7D}"/>
                </a:ext>
              </a:extLst>
            </p:cNvPr>
            <p:cNvCxnSpPr>
              <a:cxnSpLocks/>
            </p:cNvCxnSpPr>
            <p:nvPr/>
          </p:nvCxnSpPr>
          <p:spPr>
            <a:xfrm>
              <a:off x="12731931" y="1854926"/>
              <a:ext cx="0" cy="809475"/>
            </a:xfrm>
            <a:prstGeom prst="straightConnector1">
              <a:avLst/>
            </a:prstGeom>
            <a:ln w="15875">
              <a:solidFill>
                <a:srgbClr val="743D91"/>
              </a:solidFill>
              <a:tailEnd type="triangle"/>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F80FB734-12FD-FE92-B5C1-3EA3E7CCD875}"/>
                </a:ext>
              </a:extLst>
            </p:cNvPr>
            <p:cNvSpPr txBox="1"/>
            <p:nvPr/>
          </p:nvSpPr>
          <p:spPr>
            <a:xfrm>
              <a:off x="12367094" y="1365715"/>
              <a:ext cx="729673" cy="492437"/>
            </a:xfrm>
            <a:prstGeom prst="rect">
              <a:avLst/>
            </a:prstGeom>
            <a:noFill/>
          </p:spPr>
          <p:txBody>
            <a:bodyPr wrap="square" rtlCol="0" anchor="ctr">
              <a:spAutoFit/>
            </a:bodyPr>
            <a:lstStyle/>
            <a:p>
              <a:pPr algn="ctr"/>
              <a:r>
                <a:rPr lang="en-US" sz="1400" b="1" dirty="0"/>
                <a:t>-36%</a:t>
              </a:r>
            </a:p>
          </p:txBody>
        </p:sp>
      </p:grpSp>
      <p:grpSp>
        <p:nvGrpSpPr>
          <p:cNvPr id="23" name="组合 22">
            <a:extLst>
              <a:ext uri="{FF2B5EF4-FFF2-40B4-BE49-F238E27FC236}">
                <a16:creationId xmlns:a16="http://schemas.microsoft.com/office/drawing/2014/main" id="{9D949303-5064-0AE9-B8DE-2E0B3DE57794}"/>
              </a:ext>
            </a:extLst>
          </p:cNvPr>
          <p:cNvGrpSpPr/>
          <p:nvPr/>
        </p:nvGrpSpPr>
        <p:grpSpPr>
          <a:xfrm>
            <a:off x="10115956" y="3158833"/>
            <a:ext cx="729673" cy="807980"/>
            <a:chOff x="12383061" y="1371647"/>
            <a:chExt cx="729673" cy="1292754"/>
          </a:xfrm>
        </p:grpSpPr>
        <p:cxnSp>
          <p:nvCxnSpPr>
            <p:cNvPr id="24" name="直接连接符 23">
              <a:extLst>
                <a:ext uri="{FF2B5EF4-FFF2-40B4-BE49-F238E27FC236}">
                  <a16:creationId xmlns:a16="http://schemas.microsoft.com/office/drawing/2014/main" id="{B5BCB760-C8B8-A04F-D5FE-82F44FE3E867}"/>
                </a:ext>
              </a:extLst>
            </p:cNvPr>
            <p:cNvCxnSpPr>
              <a:cxnSpLocks/>
            </p:cNvCxnSpPr>
            <p:nvPr/>
          </p:nvCxnSpPr>
          <p:spPr>
            <a:xfrm>
              <a:off x="12545332" y="1854926"/>
              <a:ext cx="186599" cy="0"/>
            </a:xfrm>
            <a:prstGeom prst="line">
              <a:avLst/>
            </a:prstGeom>
            <a:ln w="15875">
              <a:solidFill>
                <a:srgbClr val="743D91"/>
              </a:solidFill>
            </a:ln>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a16="http://schemas.microsoft.com/office/drawing/2014/main" id="{F56C8D7B-9E07-82DD-CFDB-9DCF62EDC43F}"/>
                </a:ext>
              </a:extLst>
            </p:cNvPr>
            <p:cNvCxnSpPr/>
            <p:nvPr/>
          </p:nvCxnSpPr>
          <p:spPr>
            <a:xfrm>
              <a:off x="12731931" y="1854926"/>
              <a:ext cx="0" cy="809475"/>
            </a:xfrm>
            <a:prstGeom prst="straightConnector1">
              <a:avLst/>
            </a:prstGeom>
            <a:ln w="15875">
              <a:solidFill>
                <a:srgbClr val="743D91"/>
              </a:solidFill>
              <a:tailEnd type="triangle"/>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F012EF6D-CC2A-3B7F-959F-472FC178F69E}"/>
                </a:ext>
              </a:extLst>
            </p:cNvPr>
            <p:cNvSpPr txBox="1"/>
            <p:nvPr/>
          </p:nvSpPr>
          <p:spPr>
            <a:xfrm>
              <a:off x="12383061" y="1371647"/>
              <a:ext cx="729673" cy="492438"/>
            </a:xfrm>
            <a:prstGeom prst="rect">
              <a:avLst/>
            </a:prstGeom>
            <a:noFill/>
          </p:spPr>
          <p:txBody>
            <a:bodyPr wrap="square" rtlCol="0" anchor="ctr">
              <a:spAutoFit/>
            </a:bodyPr>
            <a:lstStyle/>
            <a:p>
              <a:pPr algn="ctr"/>
              <a:r>
                <a:rPr lang="en-US" sz="1400" b="1" dirty="0"/>
                <a:t>-85%</a:t>
              </a:r>
            </a:p>
          </p:txBody>
        </p:sp>
      </p:grpSp>
      <p:sp>
        <p:nvSpPr>
          <p:cNvPr id="5" name="矩形 4">
            <a:extLst>
              <a:ext uri="{FF2B5EF4-FFF2-40B4-BE49-F238E27FC236}">
                <a16:creationId xmlns:a16="http://schemas.microsoft.com/office/drawing/2014/main" id="{DE741C60-9C0B-0401-8D18-CE465B10FC77}"/>
              </a:ext>
            </a:extLst>
          </p:cNvPr>
          <p:cNvSpPr/>
          <p:nvPr/>
        </p:nvSpPr>
        <p:spPr>
          <a:xfrm>
            <a:off x="-15766" y="-6844"/>
            <a:ext cx="324000" cy="900000"/>
          </a:xfrm>
          <a:prstGeom prst="rect">
            <a:avLst/>
          </a:prstGeom>
          <a:solidFill>
            <a:srgbClr val="E1D5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rgbClr val="6C38A3"/>
                </a:solidFill>
              </a:rPr>
              <a:t>安全性</a:t>
            </a:r>
          </a:p>
        </p:txBody>
      </p:sp>
      <p:sp>
        <p:nvSpPr>
          <p:cNvPr id="18" name="矩形: 圆角 17">
            <a:extLst>
              <a:ext uri="{FF2B5EF4-FFF2-40B4-BE49-F238E27FC236}">
                <a16:creationId xmlns:a16="http://schemas.microsoft.com/office/drawing/2014/main" id="{E469B88F-089C-38ED-5CC7-35B31DAF718C}"/>
              </a:ext>
            </a:extLst>
          </p:cNvPr>
          <p:cNvSpPr/>
          <p:nvPr/>
        </p:nvSpPr>
        <p:spPr>
          <a:xfrm>
            <a:off x="529759" y="1103915"/>
            <a:ext cx="5804322" cy="4135236"/>
          </a:xfrm>
          <a:prstGeom prst="roundRect">
            <a:avLst>
              <a:gd name="adj" fmla="val 6337"/>
            </a:avLst>
          </a:prstGeom>
          <a:noFill/>
          <a:ln w="19050">
            <a:solidFill>
              <a:srgbClr val="BEA2C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圆角 26">
            <a:extLst>
              <a:ext uri="{FF2B5EF4-FFF2-40B4-BE49-F238E27FC236}">
                <a16:creationId xmlns:a16="http://schemas.microsoft.com/office/drawing/2014/main" id="{88155BDA-3469-DC58-C8DF-A25A72BCF740}"/>
              </a:ext>
            </a:extLst>
          </p:cNvPr>
          <p:cNvSpPr/>
          <p:nvPr/>
        </p:nvSpPr>
        <p:spPr>
          <a:xfrm>
            <a:off x="6452510" y="1091215"/>
            <a:ext cx="5132427" cy="4135236"/>
          </a:xfrm>
          <a:prstGeom prst="roundRect">
            <a:avLst>
              <a:gd name="adj" fmla="val 6337"/>
            </a:avLst>
          </a:prstGeom>
          <a:noFill/>
          <a:ln w="19050">
            <a:solidFill>
              <a:srgbClr val="BEA2C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a:extLst>
              <a:ext uri="{FF2B5EF4-FFF2-40B4-BE49-F238E27FC236}">
                <a16:creationId xmlns:a16="http://schemas.microsoft.com/office/drawing/2014/main" id="{FCB1A6A5-272B-840D-2DE4-C398DDE75A03}"/>
              </a:ext>
            </a:extLst>
          </p:cNvPr>
          <p:cNvSpPr/>
          <p:nvPr/>
        </p:nvSpPr>
        <p:spPr>
          <a:xfrm rot="10800000">
            <a:off x="5159614" y="5282390"/>
            <a:ext cx="2495472" cy="188796"/>
          </a:xfrm>
          <a:prstGeom prst="triangle">
            <a:avLst/>
          </a:prstGeom>
          <a:solidFill>
            <a:srgbClr val="915DC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矩形: 圆角 28">
            <a:extLst>
              <a:ext uri="{FF2B5EF4-FFF2-40B4-BE49-F238E27FC236}">
                <a16:creationId xmlns:a16="http://schemas.microsoft.com/office/drawing/2014/main" id="{3057236B-E7AE-FC6B-B29A-F42365C5BD40}"/>
              </a:ext>
            </a:extLst>
          </p:cNvPr>
          <p:cNvSpPr/>
          <p:nvPr/>
        </p:nvSpPr>
        <p:spPr>
          <a:xfrm>
            <a:off x="528283" y="5488539"/>
            <a:ext cx="11055178" cy="988838"/>
          </a:xfrm>
          <a:prstGeom prst="roundRect">
            <a:avLst/>
          </a:prstGeom>
          <a:solidFill>
            <a:srgbClr val="915DC7"/>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ts val="2000"/>
              </a:lnSpc>
              <a:spcBef>
                <a:spcPts val="600"/>
              </a:spcBef>
              <a:spcAft>
                <a:spcPts val="600"/>
              </a:spcAft>
              <a:buFont typeface="Wingdings" panose="05000000000000000000" pitchFamily="2" charset="2"/>
              <a:buChar char="Ø"/>
            </a:pPr>
            <a:r>
              <a:rPr lang="zh-CN" altLang="en-US" sz="1600" b="1" dirty="0">
                <a:solidFill>
                  <a:srgbClr val="FFFFFF"/>
                </a:solidFill>
                <a:latin typeface="+mn-ea"/>
              </a:rPr>
              <a:t>长时间使用激素或免疫抑制剂，易导致骨髓抑制、肝肾毒性、股骨头坏死等严重不良反应</a:t>
            </a:r>
          </a:p>
          <a:p>
            <a:pPr marL="342900" indent="-342900">
              <a:lnSpc>
                <a:spcPts val="2000"/>
              </a:lnSpc>
              <a:spcBef>
                <a:spcPts val="600"/>
              </a:spcBef>
              <a:spcAft>
                <a:spcPts val="600"/>
              </a:spcAft>
              <a:buFont typeface="Wingdings" panose="05000000000000000000" pitchFamily="2" charset="2"/>
              <a:buChar char="Ø"/>
            </a:pPr>
            <a:r>
              <a:rPr lang="zh-CN" altLang="en-US" sz="1600" b="1" dirty="0">
                <a:solidFill>
                  <a:schemeClr val="accent4"/>
                </a:solidFill>
                <a:latin typeface="+mn-ea"/>
              </a:rPr>
              <a:t>患者使用本品，可极大减少全身激素和免疫抑制剂的使用，降低眼部和全身系统性不良反应</a:t>
            </a:r>
          </a:p>
        </p:txBody>
      </p:sp>
      <p:sp>
        <p:nvSpPr>
          <p:cNvPr id="30" name="矩形: 圆角 3">
            <a:extLst>
              <a:ext uri="{FF2B5EF4-FFF2-40B4-BE49-F238E27FC236}">
                <a16:creationId xmlns:a16="http://schemas.microsoft.com/office/drawing/2014/main" id="{4668DB27-5E5D-CA4B-B680-FD10FB450AC9}"/>
              </a:ext>
            </a:extLst>
          </p:cNvPr>
          <p:cNvSpPr/>
          <p:nvPr/>
        </p:nvSpPr>
        <p:spPr>
          <a:xfrm>
            <a:off x="528283" y="1103915"/>
            <a:ext cx="5804323" cy="132867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ts val="2400"/>
              </a:lnSpc>
              <a:buFont typeface="Wingdings" panose="05000000000000000000" pitchFamily="2" charset="2"/>
              <a:buChar char="Ø"/>
            </a:pPr>
            <a:r>
              <a:rPr lang="zh-CN" altLang="en-US" b="1" dirty="0">
                <a:solidFill>
                  <a:srgbClr val="7030A0"/>
                </a:solidFill>
              </a:rPr>
              <a:t>可显著降低患者使用其它导致严重副作用药物的比例（全身激素、免疫抑制剂等）</a:t>
            </a:r>
            <a:endParaRPr lang="en-US" altLang="zh-CN" b="1" dirty="0">
              <a:solidFill>
                <a:srgbClr val="7030A0"/>
              </a:solidFill>
            </a:endParaRPr>
          </a:p>
        </p:txBody>
      </p:sp>
    </p:spTree>
    <p:extLst>
      <p:ext uri="{BB962C8B-B14F-4D97-AF65-F5344CB8AC3E}">
        <p14:creationId xmlns:p14="http://schemas.microsoft.com/office/powerpoint/2010/main" val="1249961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074706-CF3C-7D44-21C1-F7DF6E59E27E}"/>
              </a:ext>
            </a:extLst>
          </p:cNvPr>
          <p:cNvSpPr>
            <a:spLocks noGrp="1"/>
          </p:cNvSpPr>
          <p:nvPr>
            <p:ph type="title"/>
          </p:nvPr>
        </p:nvSpPr>
        <p:spPr>
          <a:xfrm>
            <a:off x="632635" y="183566"/>
            <a:ext cx="10719116" cy="705600"/>
          </a:xfrm>
        </p:spPr>
        <p:txBody>
          <a:bodyPr>
            <a:noAutofit/>
          </a:bodyPr>
          <a:lstStyle/>
          <a:p>
            <a:r>
              <a:rPr lang="zh-CN" altLang="en-US" sz="2400" dirty="0">
                <a:solidFill>
                  <a:schemeClr val="tx1"/>
                </a:solidFill>
              </a:rPr>
              <a:t>氟轻松玻璃体内植入剂在疗法、药物、结构和剂型全面实现创新</a:t>
            </a:r>
            <a:endParaRPr lang="en-US" sz="2400" dirty="0">
              <a:solidFill>
                <a:schemeClr val="tx1"/>
              </a:solidFill>
            </a:endParaRPr>
          </a:p>
        </p:txBody>
      </p:sp>
      <p:sp>
        <p:nvSpPr>
          <p:cNvPr id="14" name="文本框 13">
            <a:extLst>
              <a:ext uri="{FF2B5EF4-FFF2-40B4-BE49-F238E27FC236}">
                <a16:creationId xmlns:a16="http://schemas.microsoft.com/office/drawing/2014/main" id="{D5CC0C7E-4ACA-4489-F3F7-10F9B15161CF}"/>
              </a:ext>
            </a:extLst>
          </p:cNvPr>
          <p:cNvSpPr txBox="1"/>
          <p:nvPr/>
        </p:nvSpPr>
        <p:spPr>
          <a:xfrm>
            <a:off x="2569497" y="1306994"/>
            <a:ext cx="8908759" cy="685444"/>
          </a:xfrm>
          <a:prstGeom prst="rect">
            <a:avLst/>
          </a:prstGeom>
          <a:noFill/>
        </p:spPr>
        <p:txBody>
          <a:bodyPr wrap="square" rtlCol="0">
            <a:spAutoFit/>
          </a:bodyPr>
          <a:lstStyle/>
          <a:p>
            <a:pPr marL="285750" indent="-285750">
              <a:lnSpc>
                <a:spcPts val="2400"/>
              </a:lnSpc>
              <a:buFont typeface="Arial" panose="020B0604020202020204" pitchFamily="34" charset="0"/>
              <a:buChar char="•"/>
            </a:pPr>
            <a:r>
              <a:rPr lang="zh-CN" altLang="en-US" dirty="0"/>
              <a:t>相比当前疗法，氟轻松玻璃体内植入剂可</a:t>
            </a:r>
            <a:r>
              <a:rPr lang="zh-CN" altLang="en-US" b="1" dirty="0">
                <a:solidFill>
                  <a:srgbClr val="7030A0"/>
                </a:solidFill>
              </a:rPr>
              <a:t>显著改善患者视力，降低复发，避免激素和免疫抑制剂带来的全身严重不良反应</a:t>
            </a:r>
            <a:endParaRPr lang="en-US" altLang="zh-CN" b="1" dirty="0">
              <a:solidFill>
                <a:srgbClr val="7030A0"/>
              </a:solidFill>
            </a:endParaRPr>
          </a:p>
        </p:txBody>
      </p:sp>
      <p:sp>
        <p:nvSpPr>
          <p:cNvPr id="15" name="文本框 14">
            <a:extLst>
              <a:ext uri="{FF2B5EF4-FFF2-40B4-BE49-F238E27FC236}">
                <a16:creationId xmlns:a16="http://schemas.microsoft.com/office/drawing/2014/main" id="{70F99F78-3E02-680C-736E-7877C5822E16}"/>
              </a:ext>
            </a:extLst>
          </p:cNvPr>
          <p:cNvSpPr txBox="1"/>
          <p:nvPr/>
        </p:nvSpPr>
        <p:spPr>
          <a:xfrm>
            <a:off x="1394592" y="1306994"/>
            <a:ext cx="1349829" cy="685893"/>
          </a:xfrm>
          <a:prstGeom prst="rect">
            <a:avLst/>
          </a:prstGeom>
          <a:noFill/>
        </p:spPr>
        <p:txBody>
          <a:bodyPr wrap="square" rtlCol="0">
            <a:spAutoFit/>
          </a:bodyPr>
          <a:lstStyle/>
          <a:p>
            <a:pPr>
              <a:lnSpc>
                <a:spcPts val="2400"/>
              </a:lnSpc>
            </a:pPr>
            <a:r>
              <a:rPr lang="zh-CN" altLang="en-US" b="1" dirty="0">
                <a:solidFill>
                  <a:srgbClr val="7030A0"/>
                </a:solidFill>
                <a:latin typeface="+mn-ea"/>
              </a:rPr>
              <a:t>创新疗法</a:t>
            </a:r>
            <a:endParaRPr lang="en-US" altLang="zh-CN" b="1" dirty="0">
              <a:solidFill>
                <a:srgbClr val="7030A0"/>
              </a:solidFill>
              <a:latin typeface="+mn-ea"/>
            </a:endParaRPr>
          </a:p>
          <a:p>
            <a:pPr>
              <a:lnSpc>
                <a:spcPts val="2400"/>
              </a:lnSpc>
            </a:pPr>
            <a:r>
              <a:rPr lang="zh-CN" altLang="en-US" b="1" dirty="0">
                <a:solidFill>
                  <a:srgbClr val="7030A0"/>
                </a:solidFill>
                <a:latin typeface="+mn-ea"/>
              </a:rPr>
              <a:t>补强短板</a:t>
            </a:r>
            <a:endParaRPr lang="en-US" sz="1600" b="1" dirty="0">
              <a:solidFill>
                <a:srgbClr val="7030A0"/>
              </a:solidFill>
              <a:latin typeface="+mn-ea"/>
            </a:endParaRPr>
          </a:p>
        </p:txBody>
      </p:sp>
      <p:sp>
        <p:nvSpPr>
          <p:cNvPr id="28" name="文本框 27">
            <a:extLst>
              <a:ext uri="{FF2B5EF4-FFF2-40B4-BE49-F238E27FC236}">
                <a16:creationId xmlns:a16="http://schemas.microsoft.com/office/drawing/2014/main" id="{4BCB3AA2-83FE-7806-CE67-D641494A6B95}"/>
              </a:ext>
            </a:extLst>
          </p:cNvPr>
          <p:cNvSpPr txBox="1"/>
          <p:nvPr/>
        </p:nvSpPr>
        <p:spPr>
          <a:xfrm>
            <a:off x="2569497" y="2415272"/>
            <a:ext cx="8915809" cy="993221"/>
          </a:xfrm>
          <a:prstGeom prst="rect">
            <a:avLst/>
          </a:prstGeom>
          <a:noFill/>
        </p:spPr>
        <p:txBody>
          <a:bodyPr wrap="square" rtlCol="0">
            <a:spAutoFit/>
          </a:bodyPr>
          <a:lstStyle/>
          <a:p>
            <a:pPr marL="285750" indent="-285750">
              <a:lnSpc>
                <a:spcPts val="2400"/>
              </a:lnSpc>
              <a:buFont typeface="Arial" panose="020B0604020202020204" pitchFamily="34" charset="0"/>
              <a:buChar char="•"/>
            </a:pPr>
            <a:r>
              <a:rPr lang="zh-CN" altLang="en-US" dirty="0"/>
              <a:t>将氟轻松创新应用在眼科领域，其低水溶性，可以在眼内持续稳定释放，</a:t>
            </a:r>
            <a:r>
              <a:rPr lang="zh-CN" altLang="en-US" b="1" dirty="0">
                <a:solidFill>
                  <a:srgbClr val="7030A0"/>
                </a:solidFill>
              </a:rPr>
              <a:t>大大改善患者病情反复、解决传统治疗副作用大及用药依从性差的问题</a:t>
            </a:r>
          </a:p>
          <a:p>
            <a:pPr marL="285750" indent="-285750">
              <a:lnSpc>
                <a:spcPts val="2400"/>
              </a:lnSpc>
              <a:buFont typeface="Arial" panose="020B0604020202020204" pitchFamily="34" charset="0"/>
              <a:buChar char="•"/>
            </a:pPr>
            <a:r>
              <a:rPr lang="zh-CN" altLang="en-US" dirty="0"/>
              <a:t>氟轻松可强效抑制眼内炎症及与炎症相关的瘢痕形成</a:t>
            </a:r>
            <a:endParaRPr lang="en-US" altLang="zh-CN" dirty="0"/>
          </a:p>
        </p:txBody>
      </p:sp>
      <p:sp>
        <p:nvSpPr>
          <p:cNvPr id="29" name="文本框 28">
            <a:extLst>
              <a:ext uri="{FF2B5EF4-FFF2-40B4-BE49-F238E27FC236}">
                <a16:creationId xmlns:a16="http://schemas.microsoft.com/office/drawing/2014/main" id="{BF3B2522-A4AA-EE06-5C98-66AD0DF3F322}"/>
              </a:ext>
            </a:extLst>
          </p:cNvPr>
          <p:cNvSpPr txBox="1"/>
          <p:nvPr/>
        </p:nvSpPr>
        <p:spPr>
          <a:xfrm>
            <a:off x="1387542" y="2535353"/>
            <a:ext cx="1349829" cy="685893"/>
          </a:xfrm>
          <a:prstGeom prst="rect">
            <a:avLst/>
          </a:prstGeom>
          <a:noFill/>
        </p:spPr>
        <p:txBody>
          <a:bodyPr wrap="square" rtlCol="0">
            <a:spAutoFit/>
          </a:bodyPr>
          <a:lstStyle/>
          <a:p>
            <a:pPr>
              <a:lnSpc>
                <a:spcPts val="2400"/>
              </a:lnSpc>
            </a:pPr>
            <a:r>
              <a:rPr lang="zh-CN" altLang="en-US" b="1" dirty="0">
                <a:solidFill>
                  <a:srgbClr val="7030A0"/>
                </a:solidFill>
                <a:latin typeface="+mn-ea"/>
              </a:rPr>
              <a:t>创新药物</a:t>
            </a:r>
            <a:endParaRPr lang="en-US" altLang="zh-CN" b="1" dirty="0">
              <a:solidFill>
                <a:srgbClr val="7030A0"/>
              </a:solidFill>
              <a:latin typeface="+mn-ea"/>
            </a:endParaRPr>
          </a:p>
          <a:p>
            <a:pPr>
              <a:lnSpc>
                <a:spcPts val="2400"/>
              </a:lnSpc>
            </a:pPr>
            <a:r>
              <a:rPr lang="zh-CN" altLang="en-US" b="1" dirty="0">
                <a:solidFill>
                  <a:srgbClr val="7030A0"/>
                </a:solidFill>
                <a:latin typeface="+mn-ea"/>
              </a:rPr>
              <a:t>长效抗炎</a:t>
            </a:r>
            <a:endParaRPr lang="en-US" b="1" dirty="0">
              <a:solidFill>
                <a:srgbClr val="7030A0"/>
              </a:solidFill>
              <a:latin typeface="+mn-ea"/>
            </a:endParaRPr>
          </a:p>
        </p:txBody>
      </p:sp>
      <p:sp>
        <p:nvSpPr>
          <p:cNvPr id="34" name="文本框 33">
            <a:extLst>
              <a:ext uri="{FF2B5EF4-FFF2-40B4-BE49-F238E27FC236}">
                <a16:creationId xmlns:a16="http://schemas.microsoft.com/office/drawing/2014/main" id="{FD4DFC2E-9E33-373A-FA01-FEF64C6F2ED1}"/>
              </a:ext>
            </a:extLst>
          </p:cNvPr>
          <p:cNvSpPr txBox="1"/>
          <p:nvPr/>
        </p:nvSpPr>
        <p:spPr>
          <a:xfrm>
            <a:off x="1387542" y="3840945"/>
            <a:ext cx="1349829" cy="685893"/>
          </a:xfrm>
          <a:prstGeom prst="rect">
            <a:avLst/>
          </a:prstGeom>
          <a:noFill/>
        </p:spPr>
        <p:txBody>
          <a:bodyPr wrap="square" rtlCol="0">
            <a:spAutoFit/>
          </a:bodyPr>
          <a:lstStyle/>
          <a:p>
            <a:pPr>
              <a:lnSpc>
                <a:spcPts val="2400"/>
              </a:lnSpc>
            </a:pPr>
            <a:r>
              <a:rPr lang="zh-CN" altLang="en-US" b="1" dirty="0">
                <a:solidFill>
                  <a:srgbClr val="7030A0"/>
                </a:solidFill>
                <a:latin typeface="+mn-ea"/>
              </a:rPr>
              <a:t>创新结构</a:t>
            </a:r>
            <a:endParaRPr lang="en-US" altLang="zh-CN" b="1" dirty="0">
              <a:solidFill>
                <a:srgbClr val="7030A0"/>
              </a:solidFill>
              <a:latin typeface="+mn-ea"/>
            </a:endParaRPr>
          </a:p>
          <a:p>
            <a:pPr>
              <a:lnSpc>
                <a:spcPts val="2400"/>
              </a:lnSpc>
            </a:pPr>
            <a:r>
              <a:rPr lang="zh-CN" altLang="en-US" b="1" dirty="0">
                <a:solidFill>
                  <a:srgbClr val="7030A0"/>
                </a:solidFill>
                <a:latin typeface="+mn-ea"/>
              </a:rPr>
              <a:t>长久起效</a:t>
            </a:r>
            <a:endParaRPr lang="en-US" b="1" dirty="0">
              <a:solidFill>
                <a:srgbClr val="7030A0"/>
              </a:solidFill>
              <a:latin typeface="+mn-ea"/>
            </a:endParaRPr>
          </a:p>
        </p:txBody>
      </p:sp>
      <p:sp>
        <p:nvSpPr>
          <p:cNvPr id="35" name="文本框 34">
            <a:extLst>
              <a:ext uri="{FF2B5EF4-FFF2-40B4-BE49-F238E27FC236}">
                <a16:creationId xmlns:a16="http://schemas.microsoft.com/office/drawing/2014/main" id="{A30426A9-E1E6-5043-60BA-EC891F705307}"/>
              </a:ext>
            </a:extLst>
          </p:cNvPr>
          <p:cNvSpPr txBox="1"/>
          <p:nvPr/>
        </p:nvSpPr>
        <p:spPr>
          <a:xfrm>
            <a:off x="2560865" y="3730435"/>
            <a:ext cx="6051983" cy="993221"/>
          </a:xfrm>
          <a:prstGeom prst="rect">
            <a:avLst/>
          </a:prstGeom>
          <a:noFill/>
          <a:effectLst/>
        </p:spPr>
        <p:txBody>
          <a:bodyPr wrap="square" rtlCol="0">
            <a:spAutoFit/>
          </a:bodyPr>
          <a:lstStyle/>
          <a:p>
            <a:pPr marL="285750" indent="-285750">
              <a:lnSpc>
                <a:spcPts val="2400"/>
              </a:lnSpc>
              <a:buFont typeface="Arial" panose="020B0604020202020204" pitchFamily="34" charset="0"/>
              <a:buChar char="•"/>
            </a:pPr>
            <a:r>
              <a:rPr lang="zh-CN" altLang="en-US" dirty="0"/>
              <a:t>结构专利：聚酰亚胺管和</a:t>
            </a:r>
            <a:r>
              <a:rPr lang="en-US" altLang="zh-CN" dirty="0"/>
              <a:t>PVA</a:t>
            </a:r>
            <a:r>
              <a:rPr lang="zh-CN" altLang="en-US" dirty="0"/>
              <a:t>膜包裹管芯</a:t>
            </a:r>
            <a:endParaRPr lang="en-US" altLang="zh-CN" dirty="0"/>
          </a:p>
          <a:p>
            <a:pPr marL="285750" indent="-285750">
              <a:lnSpc>
                <a:spcPts val="2400"/>
              </a:lnSpc>
              <a:buFont typeface="Arial" panose="020B0604020202020204" pitchFamily="34" charset="0"/>
              <a:buChar char="•"/>
            </a:pPr>
            <a:r>
              <a:rPr lang="zh-CN" altLang="en-US" dirty="0"/>
              <a:t>核心专利</a:t>
            </a:r>
            <a:r>
              <a:rPr lang="en-US" altLang="zh-CN"/>
              <a:t>Durasert</a:t>
            </a:r>
            <a:r>
              <a:rPr lang="en-US" altLang="zh-CN" baseline="30000"/>
              <a:t>®</a:t>
            </a:r>
            <a:r>
              <a:rPr lang="zh-CN" altLang="en-US" dirty="0"/>
              <a:t>，在药物递送方面具有明显优势</a:t>
            </a:r>
            <a:endParaRPr lang="en-US" altLang="zh-CN" dirty="0"/>
          </a:p>
          <a:p>
            <a:pPr marL="285750" indent="-285750">
              <a:lnSpc>
                <a:spcPts val="2400"/>
              </a:lnSpc>
              <a:buFont typeface="Arial" panose="020B0604020202020204" pitchFamily="34" charset="0"/>
              <a:buChar char="•"/>
            </a:pPr>
            <a:r>
              <a:rPr lang="zh-CN" altLang="en-US" dirty="0"/>
              <a:t>可以</a:t>
            </a:r>
            <a:r>
              <a:rPr lang="en-US" altLang="zh-CN" dirty="0"/>
              <a:t>0.25mcg/</a:t>
            </a:r>
            <a:r>
              <a:rPr lang="zh-CN" altLang="en-US" dirty="0"/>
              <a:t>天的初始速率</a:t>
            </a:r>
            <a:r>
              <a:rPr lang="zh-CN" altLang="en-US" b="1" dirty="0">
                <a:solidFill>
                  <a:srgbClr val="7030A0"/>
                </a:solidFill>
              </a:rPr>
              <a:t>持续释放氟轻松</a:t>
            </a:r>
            <a:r>
              <a:rPr lang="en-US" altLang="zh-CN" b="1" dirty="0">
                <a:solidFill>
                  <a:srgbClr val="7030A0"/>
                </a:solidFill>
              </a:rPr>
              <a:t>36</a:t>
            </a:r>
            <a:r>
              <a:rPr lang="zh-CN" altLang="en-US" b="1" dirty="0">
                <a:solidFill>
                  <a:srgbClr val="7030A0"/>
                </a:solidFill>
              </a:rPr>
              <a:t>个月</a:t>
            </a:r>
            <a:endParaRPr lang="en-US" altLang="zh-CN" dirty="0">
              <a:solidFill>
                <a:srgbClr val="FF0000"/>
              </a:solidFill>
            </a:endParaRPr>
          </a:p>
        </p:txBody>
      </p:sp>
      <p:sp>
        <p:nvSpPr>
          <p:cNvPr id="36" name="文本框 35">
            <a:extLst>
              <a:ext uri="{FF2B5EF4-FFF2-40B4-BE49-F238E27FC236}">
                <a16:creationId xmlns:a16="http://schemas.microsoft.com/office/drawing/2014/main" id="{9A9D0C5D-F94C-807E-250D-F3D3831F82A2}"/>
              </a:ext>
            </a:extLst>
          </p:cNvPr>
          <p:cNvSpPr txBox="1"/>
          <p:nvPr/>
        </p:nvSpPr>
        <p:spPr>
          <a:xfrm>
            <a:off x="1387542" y="5184106"/>
            <a:ext cx="1349829" cy="685893"/>
          </a:xfrm>
          <a:prstGeom prst="rect">
            <a:avLst/>
          </a:prstGeom>
          <a:noFill/>
        </p:spPr>
        <p:txBody>
          <a:bodyPr wrap="square" rtlCol="0">
            <a:spAutoFit/>
          </a:bodyPr>
          <a:lstStyle/>
          <a:p>
            <a:pPr>
              <a:lnSpc>
                <a:spcPts val="2400"/>
              </a:lnSpc>
            </a:pPr>
            <a:r>
              <a:rPr lang="zh-CN" altLang="en-US" b="1" dirty="0">
                <a:solidFill>
                  <a:srgbClr val="7030A0"/>
                </a:solidFill>
                <a:latin typeface="+mn-ea"/>
              </a:rPr>
              <a:t>创新剂型</a:t>
            </a:r>
            <a:endParaRPr lang="en-US" altLang="zh-CN" b="1" dirty="0">
              <a:solidFill>
                <a:srgbClr val="7030A0"/>
              </a:solidFill>
              <a:latin typeface="+mn-ea"/>
            </a:endParaRPr>
          </a:p>
          <a:p>
            <a:pPr>
              <a:lnSpc>
                <a:spcPts val="2400"/>
              </a:lnSpc>
            </a:pPr>
            <a:r>
              <a:rPr lang="zh-CN" altLang="en-US" b="1" dirty="0">
                <a:solidFill>
                  <a:srgbClr val="7030A0"/>
                </a:solidFill>
                <a:latin typeface="+mn-ea"/>
              </a:rPr>
              <a:t>精准便捷</a:t>
            </a:r>
            <a:endParaRPr lang="en-US" b="1" dirty="0">
              <a:solidFill>
                <a:srgbClr val="7030A0"/>
              </a:solidFill>
              <a:latin typeface="+mn-ea"/>
            </a:endParaRPr>
          </a:p>
        </p:txBody>
      </p:sp>
      <p:sp>
        <p:nvSpPr>
          <p:cNvPr id="37" name="文本框 36">
            <a:extLst>
              <a:ext uri="{FF2B5EF4-FFF2-40B4-BE49-F238E27FC236}">
                <a16:creationId xmlns:a16="http://schemas.microsoft.com/office/drawing/2014/main" id="{53AFA978-D03E-D346-934E-029D1EE8FB2A}"/>
              </a:ext>
            </a:extLst>
          </p:cNvPr>
          <p:cNvSpPr txBox="1"/>
          <p:nvPr/>
        </p:nvSpPr>
        <p:spPr>
          <a:xfrm>
            <a:off x="2536344" y="5115047"/>
            <a:ext cx="5891203" cy="993221"/>
          </a:xfrm>
          <a:prstGeom prst="rect">
            <a:avLst/>
          </a:prstGeom>
          <a:noFill/>
        </p:spPr>
        <p:txBody>
          <a:bodyPr wrap="square" rtlCol="0">
            <a:spAutoFit/>
          </a:bodyPr>
          <a:lstStyle/>
          <a:p>
            <a:pPr marL="285750" indent="-285750">
              <a:lnSpc>
                <a:spcPts val="2400"/>
              </a:lnSpc>
              <a:buFont typeface="Arial" panose="020B0604020202020204" pitchFamily="34" charset="0"/>
              <a:buChar char="•"/>
            </a:pPr>
            <a:r>
              <a:rPr lang="zh-CN" altLang="en-US" dirty="0"/>
              <a:t>玻璃体腔内给药方式，</a:t>
            </a:r>
            <a:r>
              <a:rPr lang="zh-CN" altLang="en-US" b="1" dirty="0">
                <a:solidFill>
                  <a:srgbClr val="7030A0"/>
                </a:solidFill>
              </a:rPr>
              <a:t>直击眼内患处，精准治疗</a:t>
            </a:r>
          </a:p>
          <a:p>
            <a:pPr marL="285750" indent="-285750">
              <a:lnSpc>
                <a:spcPts val="2400"/>
              </a:lnSpc>
              <a:buFont typeface="Arial" panose="020B0604020202020204" pitchFamily="34" charset="0"/>
              <a:buChar char="•"/>
            </a:pPr>
            <a:r>
              <a:rPr lang="zh-CN" altLang="en-US" dirty="0"/>
              <a:t>植入剂长</a:t>
            </a:r>
            <a:r>
              <a:rPr lang="en-US" altLang="zh-CN" dirty="0"/>
              <a:t>3.5</a:t>
            </a:r>
            <a:r>
              <a:rPr lang="zh-CN" altLang="en-US" dirty="0"/>
              <a:t>毫米，直径</a:t>
            </a:r>
            <a:r>
              <a:rPr lang="en-US" altLang="zh-CN" dirty="0"/>
              <a:t>0.37</a:t>
            </a:r>
            <a:r>
              <a:rPr lang="zh-CN" altLang="en-US" dirty="0"/>
              <a:t>毫米</a:t>
            </a:r>
            <a:r>
              <a:rPr lang="en-US" altLang="zh-CN" dirty="0"/>
              <a:t>,</a:t>
            </a:r>
            <a:r>
              <a:rPr lang="zh-CN" altLang="en-US" dirty="0"/>
              <a:t> 被预装入单剂量施药器中，对患者生活无影响且临床使用方便</a:t>
            </a:r>
            <a:endParaRPr lang="en-US" altLang="zh-CN" dirty="0"/>
          </a:p>
        </p:txBody>
      </p:sp>
      <p:sp>
        <p:nvSpPr>
          <p:cNvPr id="7" name="文本框 6">
            <a:extLst>
              <a:ext uri="{FF2B5EF4-FFF2-40B4-BE49-F238E27FC236}">
                <a16:creationId xmlns:a16="http://schemas.microsoft.com/office/drawing/2014/main" id="{B9719136-A76D-4468-31A9-DBDE490EAFFE}"/>
              </a:ext>
            </a:extLst>
          </p:cNvPr>
          <p:cNvSpPr txBox="1"/>
          <p:nvPr/>
        </p:nvSpPr>
        <p:spPr>
          <a:xfrm>
            <a:off x="321087" y="6399450"/>
            <a:ext cx="8348601" cy="400110"/>
          </a:xfrm>
          <a:prstGeom prst="rect">
            <a:avLst/>
          </a:prstGeom>
          <a:noFill/>
        </p:spPr>
        <p:txBody>
          <a:bodyPr wrap="square" rtlCol="0">
            <a:spAutoFit/>
          </a:bodyPr>
          <a:lstStyle/>
          <a:p>
            <a:pPr marL="228600" indent="-228600">
              <a:buFont typeface="+mj-lt"/>
              <a:buAutoNum type="arabicPeriod"/>
            </a:pPr>
            <a:r>
              <a:rPr lang="en-US" altLang="zh-CN" sz="1000" dirty="0">
                <a:solidFill>
                  <a:schemeClr val="tx1">
                    <a:lumMod val="50000"/>
                    <a:lumOff val="50000"/>
                  </a:schemeClr>
                </a:solidFill>
                <a:latin typeface="+mn-ea"/>
              </a:rPr>
              <a:t>Investigative Ophthalmology &amp; Visual Science October 2000, Vol.41, 3569-3575.</a:t>
            </a:r>
          </a:p>
          <a:p>
            <a:pPr marL="228600" indent="-228600">
              <a:buFont typeface="+mj-lt"/>
              <a:buAutoNum type="arabicPeriod"/>
            </a:pPr>
            <a:r>
              <a:rPr lang="zh-CN" altLang="en-US" sz="1000" dirty="0">
                <a:solidFill>
                  <a:schemeClr val="tx1">
                    <a:lumMod val="50000"/>
                    <a:lumOff val="50000"/>
                  </a:schemeClr>
                </a:solidFill>
                <a:latin typeface="+mn-ea"/>
              </a:rPr>
              <a:t>发明专利</a:t>
            </a:r>
            <a:r>
              <a:rPr lang="en-US" altLang="zh-CN" sz="1000" dirty="0">
                <a:solidFill>
                  <a:schemeClr val="tx1">
                    <a:lumMod val="50000"/>
                    <a:lumOff val="50000"/>
                  </a:schemeClr>
                </a:solidFill>
                <a:latin typeface="+mn-ea"/>
              </a:rPr>
              <a:t>CN 1901850 B</a:t>
            </a:r>
          </a:p>
        </p:txBody>
      </p:sp>
      <p:sp>
        <p:nvSpPr>
          <p:cNvPr id="8" name="矩形 7">
            <a:extLst>
              <a:ext uri="{FF2B5EF4-FFF2-40B4-BE49-F238E27FC236}">
                <a16:creationId xmlns:a16="http://schemas.microsoft.com/office/drawing/2014/main" id="{94AA5129-83BC-8C07-6853-07780CC11F5D}"/>
              </a:ext>
            </a:extLst>
          </p:cNvPr>
          <p:cNvSpPr/>
          <p:nvPr/>
        </p:nvSpPr>
        <p:spPr>
          <a:xfrm>
            <a:off x="-15766" y="-6844"/>
            <a:ext cx="324000" cy="900000"/>
          </a:xfrm>
          <a:prstGeom prst="rect">
            <a:avLst/>
          </a:prstGeom>
          <a:solidFill>
            <a:srgbClr val="E1D5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rgbClr val="6C38A3"/>
                </a:solidFill>
              </a:rPr>
              <a:t>创新性</a:t>
            </a:r>
          </a:p>
        </p:txBody>
      </p:sp>
      <p:grpSp>
        <p:nvGrpSpPr>
          <p:cNvPr id="43" name="组合 42">
            <a:extLst>
              <a:ext uri="{FF2B5EF4-FFF2-40B4-BE49-F238E27FC236}">
                <a16:creationId xmlns:a16="http://schemas.microsoft.com/office/drawing/2014/main" id="{B923FF2E-6B4D-89AA-FE9E-40FEEA59BDF7}"/>
              </a:ext>
            </a:extLst>
          </p:cNvPr>
          <p:cNvGrpSpPr/>
          <p:nvPr/>
        </p:nvGrpSpPr>
        <p:grpSpPr>
          <a:xfrm>
            <a:off x="623744" y="1306994"/>
            <a:ext cx="684000" cy="684000"/>
            <a:chOff x="-1547527" y="4800718"/>
            <a:chExt cx="684000" cy="684000"/>
          </a:xfrm>
        </p:grpSpPr>
        <p:sp>
          <p:nvSpPr>
            <p:cNvPr id="12" name="椭圆 11">
              <a:extLst>
                <a:ext uri="{FF2B5EF4-FFF2-40B4-BE49-F238E27FC236}">
                  <a16:creationId xmlns:a16="http://schemas.microsoft.com/office/drawing/2014/main" id="{C30E5CEF-DE75-3D99-C70F-2EB136FC25DC}"/>
                </a:ext>
              </a:extLst>
            </p:cNvPr>
            <p:cNvSpPr/>
            <p:nvPr/>
          </p:nvSpPr>
          <p:spPr>
            <a:xfrm>
              <a:off x="-1547527" y="4800718"/>
              <a:ext cx="684000" cy="684000"/>
            </a:xfrm>
            <a:prstGeom prst="ellipse">
              <a:avLst/>
            </a:prstGeom>
            <a:solidFill>
              <a:srgbClr val="7B448E"/>
            </a:solidFill>
            <a:ln w="25400" cap="flat" cmpd="sng" algn="ctr">
              <a:noFill/>
              <a:prstDash val="solid"/>
            </a:ln>
            <a:effectLst>
              <a:innerShdw dist="101600" dir="13500000">
                <a:srgbClr val="9178B1">
                  <a:lumMod val="50000"/>
                  <a:alpha val="50000"/>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cs typeface="+mn-cs"/>
              </a:endParaRPr>
            </a:p>
          </p:txBody>
        </p:sp>
        <p:pic>
          <p:nvPicPr>
            <p:cNvPr id="33" name="Picture 1376">
              <a:extLst>
                <a:ext uri="{FF2B5EF4-FFF2-40B4-BE49-F238E27FC236}">
                  <a16:creationId xmlns:a16="http://schemas.microsoft.com/office/drawing/2014/main" id="{6CA1628D-A1F4-FC61-2984-0447204949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7527" y="4890718"/>
              <a:ext cx="504000" cy="504000"/>
            </a:xfrm>
            <a:prstGeom prst="rect">
              <a:avLst/>
            </a:prstGeom>
          </p:spPr>
        </p:pic>
      </p:grpSp>
      <p:grpSp>
        <p:nvGrpSpPr>
          <p:cNvPr id="59" name="组合 58">
            <a:extLst>
              <a:ext uri="{FF2B5EF4-FFF2-40B4-BE49-F238E27FC236}">
                <a16:creationId xmlns:a16="http://schemas.microsoft.com/office/drawing/2014/main" id="{7342C3F6-2342-D17E-CF65-A9B6C0FBB3D2}"/>
              </a:ext>
            </a:extLst>
          </p:cNvPr>
          <p:cNvGrpSpPr/>
          <p:nvPr/>
        </p:nvGrpSpPr>
        <p:grpSpPr>
          <a:xfrm>
            <a:off x="616694" y="2536299"/>
            <a:ext cx="684000" cy="684000"/>
            <a:chOff x="661051" y="2201075"/>
            <a:chExt cx="684000" cy="684000"/>
          </a:xfrm>
        </p:grpSpPr>
        <p:sp>
          <p:nvSpPr>
            <p:cNvPr id="53" name="椭圆 52">
              <a:extLst>
                <a:ext uri="{FF2B5EF4-FFF2-40B4-BE49-F238E27FC236}">
                  <a16:creationId xmlns:a16="http://schemas.microsoft.com/office/drawing/2014/main" id="{F23FC93C-D74C-DE9A-8CCF-77CCCF36F47A}"/>
                </a:ext>
              </a:extLst>
            </p:cNvPr>
            <p:cNvSpPr/>
            <p:nvPr/>
          </p:nvSpPr>
          <p:spPr>
            <a:xfrm>
              <a:off x="661051" y="2201075"/>
              <a:ext cx="684000" cy="684000"/>
            </a:xfrm>
            <a:prstGeom prst="ellipse">
              <a:avLst/>
            </a:prstGeom>
            <a:solidFill>
              <a:srgbClr val="7B448E"/>
            </a:solidFill>
            <a:ln w="25400" cap="flat" cmpd="sng" algn="ctr">
              <a:noFill/>
              <a:prstDash val="solid"/>
            </a:ln>
            <a:effectLst>
              <a:innerShdw dist="101600" dir="13500000">
                <a:srgbClr val="9178B1">
                  <a:lumMod val="50000"/>
                  <a:alpha val="50000"/>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cs typeface="+mn-cs"/>
              </a:endParaRPr>
            </a:p>
          </p:txBody>
        </p:sp>
        <p:pic>
          <p:nvPicPr>
            <p:cNvPr id="10" name="图形 9" descr="盾蜱虫 轮廓">
              <a:extLst>
                <a:ext uri="{FF2B5EF4-FFF2-40B4-BE49-F238E27FC236}">
                  <a16:creationId xmlns:a16="http://schemas.microsoft.com/office/drawing/2014/main" id="{4111E413-82F5-3340-284F-4689E1F92B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1051" y="2291075"/>
              <a:ext cx="504000" cy="504000"/>
            </a:xfrm>
            <a:prstGeom prst="rect">
              <a:avLst/>
            </a:prstGeom>
          </p:spPr>
        </p:pic>
      </p:grpSp>
      <p:grpSp>
        <p:nvGrpSpPr>
          <p:cNvPr id="64" name="组合 63">
            <a:extLst>
              <a:ext uri="{FF2B5EF4-FFF2-40B4-BE49-F238E27FC236}">
                <a16:creationId xmlns:a16="http://schemas.microsoft.com/office/drawing/2014/main" id="{F7139C2B-76EB-CC2C-73C2-B3BB25E66346}"/>
              </a:ext>
            </a:extLst>
          </p:cNvPr>
          <p:cNvGrpSpPr/>
          <p:nvPr/>
        </p:nvGrpSpPr>
        <p:grpSpPr>
          <a:xfrm>
            <a:off x="616694" y="3841891"/>
            <a:ext cx="684000" cy="684000"/>
            <a:chOff x="714819" y="3650130"/>
            <a:chExt cx="684000" cy="684000"/>
          </a:xfrm>
        </p:grpSpPr>
        <p:sp>
          <p:nvSpPr>
            <p:cNvPr id="61" name="椭圆 60">
              <a:extLst>
                <a:ext uri="{FF2B5EF4-FFF2-40B4-BE49-F238E27FC236}">
                  <a16:creationId xmlns:a16="http://schemas.microsoft.com/office/drawing/2014/main" id="{11452757-9823-52F3-FC13-258D7C3041F6}"/>
                </a:ext>
              </a:extLst>
            </p:cNvPr>
            <p:cNvSpPr/>
            <p:nvPr/>
          </p:nvSpPr>
          <p:spPr>
            <a:xfrm>
              <a:off x="714819" y="3650130"/>
              <a:ext cx="684000" cy="684000"/>
            </a:xfrm>
            <a:prstGeom prst="ellipse">
              <a:avLst/>
            </a:prstGeom>
            <a:solidFill>
              <a:srgbClr val="7B448E"/>
            </a:solidFill>
            <a:ln w="25400" cap="flat" cmpd="sng" algn="ctr">
              <a:noFill/>
              <a:prstDash val="solid"/>
            </a:ln>
            <a:effectLst>
              <a:innerShdw dist="101600" dir="13500000">
                <a:srgbClr val="9178B1">
                  <a:lumMod val="50000"/>
                  <a:alpha val="50000"/>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cs typeface="+mn-cs"/>
              </a:endParaRPr>
            </a:p>
          </p:txBody>
        </p:sp>
        <p:sp>
          <p:nvSpPr>
            <p:cNvPr id="63" name="Freeform 137">
              <a:extLst>
                <a:ext uri="{FF2B5EF4-FFF2-40B4-BE49-F238E27FC236}">
                  <a16:creationId xmlns:a16="http://schemas.microsoft.com/office/drawing/2014/main" id="{02F5D8C3-839C-093D-3B95-4AF7DBB5D750}"/>
                </a:ext>
              </a:extLst>
            </p:cNvPr>
            <p:cNvSpPr>
              <a:spLocks noChangeAspect="1"/>
            </p:cNvSpPr>
            <p:nvPr/>
          </p:nvSpPr>
          <p:spPr>
            <a:xfrm rot="2700000" flipV="1">
              <a:off x="981731" y="3740130"/>
              <a:ext cx="150177" cy="504000"/>
            </a:xfrm>
            <a:custGeom>
              <a:avLst/>
              <a:gdLst>
                <a:gd name="connsiteX0" fmla="*/ 41584 w 182880"/>
                <a:gd name="connsiteY0" fmla="*/ 613753 h 613753"/>
                <a:gd name="connsiteX1" fmla="*/ 41584 w 182880"/>
                <a:gd name="connsiteY1" fmla="*/ 524125 h 613753"/>
                <a:gd name="connsiteX2" fmla="*/ 58203 w 182880"/>
                <a:gd name="connsiteY2" fmla="*/ 507506 h 613753"/>
                <a:gd name="connsiteX3" fmla="*/ 124677 w 182880"/>
                <a:gd name="connsiteY3" fmla="*/ 507506 h 613753"/>
                <a:gd name="connsiteX4" fmla="*/ 141296 w 182880"/>
                <a:gd name="connsiteY4" fmla="*/ 524125 h 613753"/>
                <a:gd name="connsiteX5" fmla="*/ 141296 w 182880"/>
                <a:gd name="connsiteY5" fmla="*/ 613753 h 613753"/>
                <a:gd name="connsiteX6" fmla="*/ 156098 w 182880"/>
                <a:gd name="connsiteY6" fmla="*/ 603773 h 613753"/>
                <a:gd name="connsiteX7" fmla="*/ 182880 w 182880"/>
                <a:gd name="connsiteY7" fmla="*/ 539115 h 613753"/>
                <a:gd name="connsiteX8" fmla="*/ 156098 w 182880"/>
                <a:gd name="connsiteY8" fmla="*/ 474457 h 613753"/>
                <a:gd name="connsiteX9" fmla="*/ 132812 w 182880"/>
                <a:gd name="connsiteY9" fmla="*/ 458758 h 613753"/>
                <a:gd name="connsiteX10" fmla="*/ 132812 w 182880"/>
                <a:gd name="connsiteY10" fmla="*/ 154995 h 613753"/>
                <a:gd name="connsiteX11" fmla="*/ 156098 w 182880"/>
                <a:gd name="connsiteY11" fmla="*/ 139296 h 613753"/>
                <a:gd name="connsiteX12" fmla="*/ 182880 w 182880"/>
                <a:gd name="connsiteY12" fmla="*/ 74638 h 613753"/>
                <a:gd name="connsiteX13" fmla="*/ 156098 w 182880"/>
                <a:gd name="connsiteY13" fmla="*/ 9980 h 613753"/>
                <a:gd name="connsiteX14" fmla="*/ 141296 w 182880"/>
                <a:gd name="connsiteY14" fmla="*/ 0 h 613753"/>
                <a:gd name="connsiteX15" fmla="*/ 141296 w 182880"/>
                <a:gd name="connsiteY15" fmla="*/ 89628 h 613753"/>
                <a:gd name="connsiteX16" fmla="*/ 124677 w 182880"/>
                <a:gd name="connsiteY16" fmla="*/ 106247 h 613753"/>
                <a:gd name="connsiteX17" fmla="*/ 58203 w 182880"/>
                <a:gd name="connsiteY17" fmla="*/ 106247 h 613753"/>
                <a:gd name="connsiteX18" fmla="*/ 41584 w 182880"/>
                <a:gd name="connsiteY18" fmla="*/ 89628 h 613753"/>
                <a:gd name="connsiteX19" fmla="*/ 41584 w 182880"/>
                <a:gd name="connsiteY19" fmla="*/ 0 h 613753"/>
                <a:gd name="connsiteX20" fmla="*/ 26782 w 182880"/>
                <a:gd name="connsiteY20" fmla="*/ 9980 h 613753"/>
                <a:gd name="connsiteX21" fmla="*/ 0 w 182880"/>
                <a:gd name="connsiteY21" fmla="*/ 74638 h 613753"/>
                <a:gd name="connsiteX22" fmla="*/ 26782 w 182880"/>
                <a:gd name="connsiteY22" fmla="*/ 139296 h 613753"/>
                <a:gd name="connsiteX23" fmla="*/ 50069 w 182880"/>
                <a:gd name="connsiteY23" fmla="*/ 154996 h 613753"/>
                <a:gd name="connsiteX24" fmla="*/ 50069 w 182880"/>
                <a:gd name="connsiteY24" fmla="*/ 458757 h 613753"/>
                <a:gd name="connsiteX25" fmla="*/ 26782 w 182880"/>
                <a:gd name="connsiteY25" fmla="*/ 474457 h 613753"/>
                <a:gd name="connsiteX26" fmla="*/ 0 w 182880"/>
                <a:gd name="connsiteY26" fmla="*/ 539115 h 613753"/>
                <a:gd name="connsiteX27" fmla="*/ 26782 w 182880"/>
                <a:gd name="connsiteY27" fmla="*/ 603773 h 613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2880" h="613753">
                  <a:moveTo>
                    <a:pt x="41584" y="613753"/>
                  </a:moveTo>
                  <a:lnTo>
                    <a:pt x="41584" y="524125"/>
                  </a:lnTo>
                  <a:cubicBezTo>
                    <a:pt x="41584" y="514947"/>
                    <a:pt x="49025" y="507506"/>
                    <a:pt x="58203" y="507506"/>
                  </a:cubicBezTo>
                  <a:lnTo>
                    <a:pt x="124677" y="507506"/>
                  </a:lnTo>
                  <a:cubicBezTo>
                    <a:pt x="133855" y="507506"/>
                    <a:pt x="141296" y="514947"/>
                    <a:pt x="141296" y="524125"/>
                  </a:cubicBezTo>
                  <a:lnTo>
                    <a:pt x="141296" y="613753"/>
                  </a:lnTo>
                  <a:lnTo>
                    <a:pt x="156098" y="603773"/>
                  </a:lnTo>
                  <a:cubicBezTo>
                    <a:pt x="172645" y="587226"/>
                    <a:pt x="182880" y="564366"/>
                    <a:pt x="182880" y="539115"/>
                  </a:cubicBezTo>
                  <a:cubicBezTo>
                    <a:pt x="182880" y="513865"/>
                    <a:pt x="172645" y="491005"/>
                    <a:pt x="156098" y="474457"/>
                  </a:cubicBezTo>
                  <a:lnTo>
                    <a:pt x="132812" y="458758"/>
                  </a:lnTo>
                  <a:lnTo>
                    <a:pt x="132812" y="154995"/>
                  </a:lnTo>
                  <a:lnTo>
                    <a:pt x="156098" y="139296"/>
                  </a:lnTo>
                  <a:cubicBezTo>
                    <a:pt x="172645" y="122748"/>
                    <a:pt x="182880" y="99888"/>
                    <a:pt x="182880" y="74638"/>
                  </a:cubicBezTo>
                  <a:cubicBezTo>
                    <a:pt x="182880" y="49387"/>
                    <a:pt x="172645" y="26527"/>
                    <a:pt x="156098" y="9980"/>
                  </a:cubicBezTo>
                  <a:lnTo>
                    <a:pt x="141296" y="0"/>
                  </a:lnTo>
                  <a:lnTo>
                    <a:pt x="141296" y="89628"/>
                  </a:lnTo>
                  <a:cubicBezTo>
                    <a:pt x="141296" y="98806"/>
                    <a:pt x="133855" y="106247"/>
                    <a:pt x="124677" y="106247"/>
                  </a:cubicBezTo>
                  <a:lnTo>
                    <a:pt x="58203" y="106247"/>
                  </a:lnTo>
                  <a:cubicBezTo>
                    <a:pt x="49025" y="106247"/>
                    <a:pt x="41584" y="98806"/>
                    <a:pt x="41584" y="89628"/>
                  </a:cubicBezTo>
                  <a:lnTo>
                    <a:pt x="41584" y="0"/>
                  </a:lnTo>
                  <a:lnTo>
                    <a:pt x="26782" y="9980"/>
                  </a:lnTo>
                  <a:cubicBezTo>
                    <a:pt x="10235" y="26527"/>
                    <a:pt x="0" y="49387"/>
                    <a:pt x="0" y="74638"/>
                  </a:cubicBezTo>
                  <a:cubicBezTo>
                    <a:pt x="0" y="99888"/>
                    <a:pt x="10235" y="122748"/>
                    <a:pt x="26782" y="139296"/>
                  </a:cubicBezTo>
                  <a:lnTo>
                    <a:pt x="50069" y="154996"/>
                  </a:lnTo>
                  <a:lnTo>
                    <a:pt x="50069" y="458757"/>
                  </a:lnTo>
                  <a:lnTo>
                    <a:pt x="26782" y="474457"/>
                  </a:lnTo>
                  <a:cubicBezTo>
                    <a:pt x="10235" y="491005"/>
                    <a:pt x="0" y="513865"/>
                    <a:pt x="0" y="539115"/>
                  </a:cubicBezTo>
                  <a:cubicBezTo>
                    <a:pt x="0" y="564366"/>
                    <a:pt x="10235" y="587226"/>
                    <a:pt x="26782" y="603773"/>
                  </a:cubicBezTo>
                  <a:close/>
                </a:path>
              </a:pathLst>
            </a:cu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600" dirty="0">
                <a:solidFill>
                  <a:srgbClr val="39322B"/>
                </a:solidFill>
                <a:latin typeface="+mj-lt"/>
              </a:endParaRPr>
            </a:p>
          </p:txBody>
        </p:sp>
      </p:grpSp>
      <p:grpSp>
        <p:nvGrpSpPr>
          <p:cNvPr id="72" name="组合 71">
            <a:extLst>
              <a:ext uri="{FF2B5EF4-FFF2-40B4-BE49-F238E27FC236}">
                <a16:creationId xmlns:a16="http://schemas.microsoft.com/office/drawing/2014/main" id="{0ECDDEF9-5BD2-8559-50A4-55EB4867B01C}"/>
              </a:ext>
            </a:extLst>
          </p:cNvPr>
          <p:cNvGrpSpPr/>
          <p:nvPr/>
        </p:nvGrpSpPr>
        <p:grpSpPr>
          <a:xfrm>
            <a:off x="616694" y="5185052"/>
            <a:ext cx="684000" cy="684000"/>
            <a:chOff x="457206" y="5109905"/>
            <a:chExt cx="684000" cy="684000"/>
          </a:xfrm>
        </p:grpSpPr>
        <p:sp>
          <p:nvSpPr>
            <p:cNvPr id="66" name="椭圆 65">
              <a:extLst>
                <a:ext uri="{FF2B5EF4-FFF2-40B4-BE49-F238E27FC236}">
                  <a16:creationId xmlns:a16="http://schemas.microsoft.com/office/drawing/2014/main" id="{7E464766-25EA-C35B-4129-B77E1E4AF330}"/>
                </a:ext>
              </a:extLst>
            </p:cNvPr>
            <p:cNvSpPr/>
            <p:nvPr/>
          </p:nvSpPr>
          <p:spPr>
            <a:xfrm>
              <a:off x="457206" y="5109905"/>
              <a:ext cx="684000" cy="684000"/>
            </a:xfrm>
            <a:prstGeom prst="ellipse">
              <a:avLst/>
            </a:prstGeom>
            <a:solidFill>
              <a:srgbClr val="7B448E"/>
            </a:solidFill>
            <a:ln w="25400" cap="flat" cmpd="sng" algn="ctr">
              <a:noFill/>
              <a:prstDash val="solid"/>
            </a:ln>
            <a:effectLst>
              <a:innerShdw dist="101600" dir="13500000">
                <a:srgbClr val="9178B1">
                  <a:lumMod val="50000"/>
                  <a:alpha val="50000"/>
                </a:srgb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cs typeface="+mn-cs"/>
              </a:endParaRPr>
            </a:p>
          </p:txBody>
        </p:sp>
        <p:grpSp>
          <p:nvGrpSpPr>
            <p:cNvPr id="18" name="Group 596">
              <a:extLst>
                <a:ext uri="{FF2B5EF4-FFF2-40B4-BE49-F238E27FC236}">
                  <a16:creationId xmlns:a16="http://schemas.microsoft.com/office/drawing/2014/main" id="{BDB99198-4C35-6910-ED5D-4A065FB9A731}"/>
                </a:ext>
              </a:extLst>
            </p:cNvPr>
            <p:cNvGrpSpPr/>
            <p:nvPr/>
          </p:nvGrpSpPr>
          <p:grpSpPr>
            <a:xfrm>
              <a:off x="547206" y="5199905"/>
              <a:ext cx="504000" cy="504000"/>
              <a:chOff x="3660894" y="3877166"/>
              <a:chExt cx="3002235" cy="3002237"/>
            </a:xfrm>
          </p:grpSpPr>
          <p:sp>
            <p:nvSpPr>
              <p:cNvPr id="19" name="AutoShape 22">
                <a:extLst>
                  <a:ext uri="{FF2B5EF4-FFF2-40B4-BE49-F238E27FC236}">
                    <a16:creationId xmlns:a16="http://schemas.microsoft.com/office/drawing/2014/main" id="{5913712D-4E08-3257-3BCE-12FF49ED6B94}"/>
                  </a:ext>
                </a:extLst>
              </p:cNvPr>
              <p:cNvSpPr>
                <a:spLocks noChangeAspect="1" noChangeArrowheads="1" noTextEdit="1"/>
              </p:cNvSpPr>
              <p:nvPr/>
            </p:nvSpPr>
            <p:spPr bwMode="auto">
              <a:xfrm>
                <a:off x="3660894" y="3877166"/>
                <a:ext cx="3002235" cy="300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6">
                <a:extLst>
                  <a:ext uri="{FF2B5EF4-FFF2-40B4-BE49-F238E27FC236}">
                    <a16:creationId xmlns:a16="http://schemas.microsoft.com/office/drawing/2014/main" id="{8D8DDCAF-C585-CFDC-C49D-8C0A9B51151E}"/>
                  </a:ext>
                </a:extLst>
              </p:cNvPr>
              <p:cNvSpPr>
                <a:spLocks/>
              </p:cNvSpPr>
              <p:nvPr/>
            </p:nvSpPr>
            <p:spPr bwMode="auto">
              <a:xfrm>
                <a:off x="4323384" y="4560687"/>
                <a:ext cx="1624676" cy="1671998"/>
              </a:xfrm>
              <a:custGeom>
                <a:avLst/>
                <a:gdLst>
                  <a:gd name="T0" fmla="*/ 450 w 620"/>
                  <a:gd name="T1" fmla="*/ 0 h 635"/>
                  <a:gd name="T2" fmla="*/ 0 w 620"/>
                  <a:gd name="T3" fmla="*/ 474 h 635"/>
                  <a:gd name="T4" fmla="*/ 171 w 620"/>
                  <a:gd name="T5" fmla="*/ 635 h 635"/>
                  <a:gd name="T6" fmla="*/ 620 w 620"/>
                  <a:gd name="T7" fmla="*/ 161 h 635"/>
                  <a:gd name="T8" fmla="*/ 450 w 620"/>
                  <a:gd name="T9" fmla="*/ 0 h 635"/>
                </a:gdLst>
                <a:ahLst/>
                <a:cxnLst>
                  <a:cxn ang="0">
                    <a:pos x="T0" y="T1"/>
                  </a:cxn>
                  <a:cxn ang="0">
                    <a:pos x="T2" y="T3"/>
                  </a:cxn>
                  <a:cxn ang="0">
                    <a:pos x="T4" y="T5"/>
                  </a:cxn>
                  <a:cxn ang="0">
                    <a:pos x="T6" y="T7"/>
                  </a:cxn>
                  <a:cxn ang="0">
                    <a:pos x="T8" y="T9"/>
                  </a:cxn>
                </a:cxnLst>
                <a:rect l="0" t="0" r="r" b="b"/>
                <a:pathLst>
                  <a:path w="620" h="635">
                    <a:moveTo>
                      <a:pt x="450" y="0"/>
                    </a:moveTo>
                    <a:lnTo>
                      <a:pt x="0" y="474"/>
                    </a:lnTo>
                    <a:lnTo>
                      <a:pt x="171" y="635"/>
                    </a:lnTo>
                    <a:lnTo>
                      <a:pt x="620" y="161"/>
                    </a:lnTo>
                    <a:lnTo>
                      <a:pt x="45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28">
                <a:extLst>
                  <a:ext uri="{FF2B5EF4-FFF2-40B4-BE49-F238E27FC236}">
                    <a16:creationId xmlns:a16="http://schemas.microsoft.com/office/drawing/2014/main" id="{EEA8B82B-5724-8C4B-2B2A-212D32D67C90}"/>
                  </a:ext>
                </a:extLst>
              </p:cNvPr>
              <p:cNvSpPr>
                <a:spLocks/>
              </p:cNvSpPr>
              <p:nvPr/>
            </p:nvSpPr>
            <p:spPr bwMode="auto">
              <a:xfrm>
                <a:off x="5664136" y="4366148"/>
                <a:ext cx="478463" cy="494238"/>
              </a:xfrm>
              <a:custGeom>
                <a:avLst/>
                <a:gdLst>
                  <a:gd name="T0" fmla="*/ 184 w 184"/>
                  <a:gd name="T1" fmla="*/ 34 h 188"/>
                  <a:gd name="T2" fmla="*/ 147 w 184"/>
                  <a:gd name="T3" fmla="*/ 0 h 188"/>
                  <a:gd name="T4" fmla="*/ 0 w 184"/>
                  <a:gd name="T5" fmla="*/ 153 h 188"/>
                  <a:gd name="T6" fmla="*/ 37 w 184"/>
                  <a:gd name="T7" fmla="*/ 188 h 188"/>
                  <a:gd name="T8" fmla="*/ 184 w 184"/>
                  <a:gd name="T9" fmla="*/ 34 h 188"/>
                </a:gdLst>
                <a:ahLst/>
                <a:cxnLst>
                  <a:cxn ang="0">
                    <a:pos x="T0" y="T1"/>
                  </a:cxn>
                  <a:cxn ang="0">
                    <a:pos x="T2" y="T3"/>
                  </a:cxn>
                  <a:cxn ang="0">
                    <a:pos x="T4" y="T5"/>
                  </a:cxn>
                  <a:cxn ang="0">
                    <a:pos x="T6" y="T7"/>
                  </a:cxn>
                  <a:cxn ang="0">
                    <a:pos x="T8" y="T9"/>
                  </a:cxn>
                </a:cxnLst>
                <a:rect l="0" t="0" r="r" b="b"/>
                <a:pathLst>
                  <a:path w="184" h="188">
                    <a:moveTo>
                      <a:pt x="184" y="34"/>
                    </a:moveTo>
                    <a:lnTo>
                      <a:pt x="147" y="0"/>
                    </a:lnTo>
                    <a:lnTo>
                      <a:pt x="0" y="153"/>
                    </a:lnTo>
                    <a:lnTo>
                      <a:pt x="37" y="188"/>
                    </a:lnTo>
                    <a:lnTo>
                      <a:pt x="184" y="3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29">
                <a:extLst>
                  <a:ext uri="{FF2B5EF4-FFF2-40B4-BE49-F238E27FC236}">
                    <a16:creationId xmlns:a16="http://schemas.microsoft.com/office/drawing/2014/main" id="{7E432A78-1D81-91DF-5ADA-F571E8C7E52C}"/>
                  </a:ext>
                </a:extLst>
              </p:cNvPr>
              <p:cNvSpPr>
                <a:spLocks/>
              </p:cNvSpPr>
              <p:nvPr/>
            </p:nvSpPr>
            <p:spPr bwMode="auto">
              <a:xfrm>
                <a:off x="5884966" y="4150574"/>
                <a:ext cx="483723" cy="473207"/>
              </a:xfrm>
              <a:custGeom>
                <a:avLst/>
                <a:gdLst>
                  <a:gd name="T0" fmla="*/ 184 w 184"/>
                  <a:gd name="T1" fmla="*/ 142 h 179"/>
                  <a:gd name="T2" fmla="*/ 34 w 184"/>
                  <a:gd name="T3" fmla="*/ 0 h 179"/>
                  <a:gd name="T4" fmla="*/ 0 w 184"/>
                  <a:gd name="T5" fmla="*/ 37 h 179"/>
                  <a:gd name="T6" fmla="*/ 148 w 184"/>
                  <a:gd name="T7" fmla="*/ 179 h 179"/>
                  <a:gd name="T8" fmla="*/ 184 w 184"/>
                  <a:gd name="T9" fmla="*/ 142 h 179"/>
                </a:gdLst>
                <a:ahLst/>
                <a:cxnLst>
                  <a:cxn ang="0">
                    <a:pos x="T0" y="T1"/>
                  </a:cxn>
                  <a:cxn ang="0">
                    <a:pos x="T2" y="T3"/>
                  </a:cxn>
                  <a:cxn ang="0">
                    <a:pos x="T4" y="T5"/>
                  </a:cxn>
                  <a:cxn ang="0">
                    <a:pos x="T6" y="T7"/>
                  </a:cxn>
                  <a:cxn ang="0">
                    <a:pos x="T8" y="T9"/>
                  </a:cxn>
                </a:cxnLst>
                <a:rect l="0" t="0" r="r" b="b"/>
                <a:pathLst>
                  <a:path w="184" h="179">
                    <a:moveTo>
                      <a:pt x="184" y="142"/>
                    </a:moveTo>
                    <a:lnTo>
                      <a:pt x="34" y="0"/>
                    </a:lnTo>
                    <a:lnTo>
                      <a:pt x="0" y="37"/>
                    </a:lnTo>
                    <a:lnTo>
                      <a:pt x="148" y="179"/>
                    </a:lnTo>
                    <a:lnTo>
                      <a:pt x="184" y="1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43">
                <a:extLst>
                  <a:ext uri="{FF2B5EF4-FFF2-40B4-BE49-F238E27FC236}">
                    <a16:creationId xmlns:a16="http://schemas.microsoft.com/office/drawing/2014/main" id="{15711C66-9E40-6B5B-0B2C-B808156DAD2C}"/>
                  </a:ext>
                </a:extLst>
              </p:cNvPr>
              <p:cNvSpPr>
                <a:spLocks/>
              </p:cNvSpPr>
              <p:nvPr/>
            </p:nvSpPr>
            <p:spPr bwMode="auto">
              <a:xfrm>
                <a:off x="5248767" y="4360889"/>
                <a:ext cx="935899" cy="867548"/>
              </a:xfrm>
              <a:custGeom>
                <a:avLst/>
                <a:gdLst>
                  <a:gd name="T0" fmla="*/ 356 w 356"/>
                  <a:gd name="T1" fmla="*/ 295 h 328"/>
                  <a:gd name="T2" fmla="*/ 33 w 356"/>
                  <a:gd name="T3" fmla="*/ 0 h 328"/>
                  <a:gd name="T4" fmla="*/ 0 w 356"/>
                  <a:gd name="T5" fmla="*/ 34 h 328"/>
                  <a:gd name="T6" fmla="*/ 325 w 356"/>
                  <a:gd name="T7" fmla="*/ 328 h 328"/>
                  <a:gd name="T8" fmla="*/ 356 w 356"/>
                  <a:gd name="T9" fmla="*/ 295 h 328"/>
                </a:gdLst>
                <a:ahLst/>
                <a:cxnLst>
                  <a:cxn ang="0">
                    <a:pos x="T0" y="T1"/>
                  </a:cxn>
                  <a:cxn ang="0">
                    <a:pos x="T2" y="T3"/>
                  </a:cxn>
                  <a:cxn ang="0">
                    <a:pos x="T4" y="T5"/>
                  </a:cxn>
                  <a:cxn ang="0">
                    <a:pos x="T6" y="T7"/>
                  </a:cxn>
                  <a:cxn ang="0">
                    <a:pos x="T8" y="T9"/>
                  </a:cxn>
                </a:cxnLst>
                <a:rect l="0" t="0" r="r" b="b"/>
                <a:pathLst>
                  <a:path w="356" h="328">
                    <a:moveTo>
                      <a:pt x="356" y="295"/>
                    </a:moveTo>
                    <a:lnTo>
                      <a:pt x="33" y="0"/>
                    </a:lnTo>
                    <a:lnTo>
                      <a:pt x="0" y="34"/>
                    </a:lnTo>
                    <a:lnTo>
                      <a:pt x="325" y="328"/>
                    </a:lnTo>
                    <a:lnTo>
                      <a:pt x="356" y="29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44">
                <a:extLst>
                  <a:ext uri="{FF2B5EF4-FFF2-40B4-BE49-F238E27FC236}">
                    <a16:creationId xmlns:a16="http://schemas.microsoft.com/office/drawing/2014/main" id="{2BD5FD9D-3DB1-B122-A57C-E1021B4D765E}"/>
                  </a:ext>
                </a:extLst>
              </p:cNvPr>
              <p:cNvSpPr>
                <a:spLocks/>
              </p:cNvSpPr>
              <p:nvPr/>
            </p:nvSpPr>
            <p:spPr bwMode="auto">
              <a:xfrm>
                <a:off x="4060491" y="5806801"/>
                <a:ext cx="709809" cy="704553"/>
              </a:xfrm>
              <a:custGeom>
                <a:avLst/>
                <a:gdLst>
                  <a:gd name="T0" fmla="*/ 186 w 271"/>
                  <a:gd name="T1" fmla="*/ 128 h 267"/>
                  <a:gd name="T2" fmla="*/ 271 w 271"/>
                  <a:gd name="T3" fmla="*/ 161 h 267"/>
                  <a:gd name="T4" fmla="*/ 239 w 271"/>
                  <a:gd name="T5" fmla="*/ 103 h 267"/>
                  <a:gd name="T6" fmla="*/ 197 w 271"/>
                  <a:gd name="T7" fmla="*/ 72 h 267"/>
                  <a:gd name="T8" fmla="*/ 171 w 271"/>
                  <a:gd name="T9" fmla="*/ 39 h 267"/>
                  <a:gd name="T10" fmla="*/ 164 w 271"/>
                  <a:gd name="T11" fmla="*/ 48 h 267"/>
                  <a:gd name="T12" fmla="*/ 100 w 271"/>
                  <a:gd name="T13" fmla="*/ 0 h 267"/>
                  <a:gd name="T14" fmla="*/ 136 w 271"/>
                  <a:gd name="T15" fmla="*/ 85 h 267"/>
                  <a:gd name="T16" fmla="*/ 0 w 271"/>
                  <a:gd name="T17" fmla="*/ 267 h 267"/>
                  <a:gd name="T18" fmla="*/ 186 w 271"/>
                  <a:gd name="T19" fmla="*/ 12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267">
                    <a:moveTo>
                      <a:pt x="186" y="128"/>
                    </a:moveTo>
                    <a:lnTo>
                      <a:pt x="271" y="161"/>
                    </a:lnTo>
                    <a:lnTo>
                      <a:pt x="239" y="103"/>
                    </a:lnTo>
                    <a:lnTo>
                      <a:pt x="197" y="72"/>
                    </a:lnTo>
                    <a:lnTo>
                      <a:pt x="171" y="39"/>
                    </a:lnTo>
                    <a:lnTo>
                      <a:pt x="164" y="48"/>
                    </a:lnTo>
                    <a:lnTo>
                      <a:pt x="100" y="0"/>
                    </a:lnTo>
                    <a:lnTo>
                      <a:pt x="136" y="85"/>
                    </a:lnTo>
                    <a:lnTo>
                      <a:pt x="0" y="267"/>
                    </a:lnTo>
                    <a:lnTo>
                      <a:pt x="186" y="12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cxnSp>
        <p:nvCxnSpPr>
          <p:cNvPr id="78" name="直接连接符 77">
            <a:extLst>
              <a:ext uri="{FF2B5EF4-FFF2-40B4-BE49-F238E27FC236}">
                <a16:creationId xmlns:a16="http://schemas.microsoft.com/office/drawing/2014/main" id="{7B2286FB-DDE8-1DE9-8D7D-7D1FB29CDAA5}"/>
              </a:ext>
            </a:extLst>
          </p:cNvPr>
          <p:cNvCxnSpPr>
            <a:cxnSpLocks/>
          </p:cNvCxnSpPr>
          <p:nvPr/>
        </p:nvCxnSpPr>
        <p:spPr>
          <a:xfrm>
            <a:off x="522987" y="2248831"/>
            <a:ext cx="11160125" cy="0"/>
          </a:xfrm>
          <a:prstGeom prst="line">
            <a:avLst/>
          </a:prstGeom>
          <a:ln w="28575">
            <a:solidFill>
              <a:srgbClr val="E8DEED"/>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id="{D3AFEE7C-CB69-BDFC-BB5A-5E5BDD2A71A5}"/>
              </a:ext>
            </a:extLst>
          </p:cNvPr>
          <p:cNvCxnSpPr>
            <a:cxnSpLocks/>
          </p:cNvCxnSpPr>
          <p:nvPr/>
        </p:nvCxnSpPr>
        <p:spPr>
          <a:xfrm>
            <a:off x="515937" y="3569114"/>
            <a:ext cx="11160125" cy="0"/>
          </a:xfrm>
          <a:prstGeom prst="line">
            <a:avLst/>
          </a:prstGeom>
          <a:ln w="28575">
            <a:solidFill>
              <a:srgbClr val="E8DEED"/>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2CE62CE2-1AD2-AB69-36E8-2CFB38294AC4}"/>
              </a:ext>
            </a:extLst>
          </p:cNvPr>
          <p:cNvCxnSpPr>
            <a:cxnSpLocks/>
          </p:cNvCxnSpPr>
          <p:nvPr/>
        </p:nvCxnSpPr>
        <p:spPr>
          <a:xfrm>
            <a:off x="515937" y="4887438"/>
            <a:ext cx="11160125" cy="0"/>
          </a:xfrm>
          <a:prstGeom prst="line">
            <a:avLst/>
          </a:prstGeom>
          <a:ln w="28575">
            <a:solidFill>
              <a:srgbClr val="E8DEED"/>
            </a:solidFill>
          </a:ln>
        </p:spPr>
        <p:style>
          <a:lnRef idx="1">
            <a:schemeClr val="accent1"/>
          </a:lnRef>
          <a:fillRef idx="0">
            <a:schemeClr val="accent1"/>
          </a:fillRef>
          <a:effectRef idx="0">
            <a:schemeClr val="accent1"/>
          </a:effectRef>
          <a:fontRef idx="minor">
            <a:schemeClr val="tx1"/>
          </a:fontRef>
        </p:style>
      </p:cxnSp>
      <p:sp>
        <p:nvSpPr>
          <p:cNvPr id="84" name="矩形: 圆角 83">
            <a:extLst>
              <a:ext uri="{FF2B5EF4-FFF2-40B4-BE49-F238E27FC236}">
                <a16:creationId xmlns:a16="http://schemas.microsoft.com/office/drawing/2014/main" id="{6612BCF1-DEA5-94BC-9228-3DCCED686357}"/>
              </a:ext>
            </a:extLst>
          </p:cNvPr>
          <p:cNvSpPr/>
          <p:nvPr/>
        </p:nvSpPr>
        <p:spPr>
          <a:xfrm>
            <a:off x="8474838" y="3449935"/>
            <a:ext cx="3559337" cy="3312369"/>
          </a:xfrm>
          <a:prstGeom prst="roundRect">
            <a:avLst>
              <a:gd name="adj" fmla="val 6591"/>
            </a:avLst>
          </a:prstGeom>
          <a:solidFill>
            <a:srgbClr val="E8D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grpSp>
        <p:nvGrpSpPr>
          <p:cNvPr id="58" name="组合 57">
            <a:extLst>
              <a:ext uri="{FF2B5EF4-FFF2-40B4-BE49-F238E27FC236}">
                <a16:creationId xmlns:a16="http://schemas.microsoft.com/office/drawing/2014/main" id="{A44FB078-871F-AA2C-0598-0173703FE07A}"/>
              </a:ext>
            </a:extLst>
          </p:cNvPr>
          <p:cNvGrpSpPr/>
          <p:nvPr/>
        </p:nvGrpSpPr>
        <p:grpSpPr>
          <a:xfrm>
            <a:off x="8730471" y="3927834"/>
            <a:ext cx="3090100" cy="2692689"/>
            <a:chOff x="9092204" y="3308168"/>
            <a:chExt cx="3090100" cy="2692689"/>
          </a:xfrm>
        </p:grpSpPr>
        <p:grpSp>
          <p:nvGrpSpPr>
            <p:cNvPr id="50" name="组合 49">
              <a:extLst>
                <a:ext uri="{FF2B5EF4-FFF2-40B4-BE49-F238E27FC236}">
                  <a16:creationId xmlns:a16="http://schemas.microsoft.com/office/drawing/2014/main" id="{06C62AD2-EF87-5BEC-6FBA-F19BEC0DE763}"/>
                </a:ext>
              </a:extLst>
            </p:cNvPr>
            <p:cNvGrpSpPr/>
            <p:nvPr/>
          </p:nvGrpSpPr>
          <p:grpSpPr>
            <a:xfrm rot="16200000">
              <a:off x="9916481" y="2912361"/>
              <a:ext cx="1284497" cy="2076112"/>
              <a:chOff x="6308658" y="2199651"/>
              <a:chExt cx="880199" cy="1238480"/>
            </a:xfrm>
          </p:grpSpPr>
          <p:pic>
            <p:nvPicPr>
              <p:cNvPr id="46" name="图片 45">
                <a:extLst>
                  <a:ext uri="{FF2B5EF4-FFF2-40B4-BE49-F238E27FC236}">
                    <a16:creationId xmlns:a16="http://schemas.microsoft.com/office/drawing/2014/main" id="{DE03205B-9F51-58F2-7F08-960CB680BF1C}"/>
                  </a:ext>
                </a:extLst>
              </p:cNvPr>
              <p:cNvPicPr>
                <a:picLocks noChangeAspect="1"/>
              </p:cNvPicPr>
              <p:nvPr/>
            </p:nvPicPr>
            <p:blipFill rotWithShape="1">
              <a:blip r:embed="rId5"/>
              <a:srcRect l="20167" t="20049" r="38482" b="15353"/>
              <a:stretch/>
            </p:blipFill>
            <p:spPr>
              <a:xfrm>
                <a:off x="6308658" y="2199651"/>
                <a:ext cx="880199" cy="1238480"/>
              </a:xfrm>
              <a:prstGeom prst="rect">
                <a:avLst/>
              </a:prstGeom>
            </p:spPr>
          </p:pic>
          <p:grpSp>
            <p:nvGrpSpPr>
              <p:cNvPr id="49" name="组合 48">
                <a:extLst>
                  <a:ext uri="{FF2B5EF4-FFF2-40B4-BE49-F238E27FC236}">
                    <a16:creationId xmlns:a16="http://schemas.microsoft.com/office/drawing/2014/main" id="{4DA65298-0C2F-9FC9-1874-5FAA5155742C}"/>
                  </a:ext>
                </a:extLst>
              </p:cNvPr>
              <p:cNvGrpSpPr/>
              <p:nvPr/>
            </p:nvGrpSpPr>
            <p:grpSpPr>
              <a:xfrm rot="4139876">
                <a:off x="6434970" y="2836569"/>
                <a:ext cx="360139" cy="49821"/>
                <a:chOff x="8992963" y="11418728"/>
                <a:chExt cx="2111623" cy="362212"/>
              </a:xfrm>
            </p:grpSpPr>
            <p:sp>
              <p:nvSpPr>
                <p:cNvPr id="47" name="矩形 46">
                  <a:extLst>
                    <a:ext uri="{FF2B5EF4-FFF2-40B4-BE49-F238E27FC236}">
                      <a16:creationId xmlns:a16="http://schemas.microsoft.com/office/drawing/2014/main" id="{79C04C2A-3E0E-CA19-E7C9-DF37EBF5C1BC}"/>
                    </a:ext>
                  </a:extLst>
                </p:cNvPr>
                <p:cNvSpPr/>
                <p:nvPr/>
              </p:nvSpPr>
              <p:spPr>
                <a:xfrm>
                  <a:off x="9156839" y="11448549"/>
                  <a:ext cx="1947747" cy="332391"/>
                </a:xfrm>
                <a:prstGeom prst="rect">
                  <a:avLst/>
                </a:prstGeom>
                <a:solidFill>
                  <a:srgbClr val="FFC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椭圆 47">
                  <a:extLst>
                    <a:ext uri="{FF2B5EF4-FFF2-40B4-BE49-F238E27FC236}">
                      <a16:creationId xmlns:a16="http://schemas.microsoft.com/office/drawing/2014/main" id="{F72A9147-807C-2565-185C-B129631FEE29}"/>
                    </a:ext>
                  </a:extLst>
                </p:cNvPr>
                <p:cNvSpPr/>
                <p:nvPr/>
              </p:nvSpPr>
              <p:spPr>
                <a:xfrm flipV="1">
                  <a:off x="8992963" y="11418728"/>
                  <a:ext cx="264000" cy="356487"/>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54" name="直接连接符 53">
              <a:extLst>
                <a:ext uri="{FF2B5EF4-FFF2-40B4-BE49-F238E27FC236}">
                  <a16:creationId xmlns:a16="http://schemas.microsoft.com/office/drawing/2014/main" id="{C8A2DF0F-AA44-D1A8-52CB-5AA4C8DD125A}"/>
                </a:ext>
              </a:extLst>
            </p:cNvPr>
            <p:cNvCxnSpPr>
              <a:cxnSpLocks/>
              <a:stCxn id="47" idx="3"/>
            </p:cNvCxnSpPr>
            <p:nvPr/>
          </p:nvCxnSpPr>
          <p:spPr>
            <a:xfrm>
              <a:off x="10913000" y="4040164"/>
              <a:ext cx="31584" cy="720325"/>
            </a:xfrm>
            <a:prstGeom prst="line">
              <a:avLst/>
            </a:prstGeom>
          </p:spPr>
          <p:style>
            <a:lnRef idx="1">
              <a:schemeClr val="accent1"/>
            </a:lnRef>
            <a:fillRef idx="0">
              <a:schemeClr val="accent1"/>
            </a:fillRef>
            <a:effectRef idx="0">
              <a:schemeClr val="accent1"/>
            </a:effectRef>
            <a:fontRef idx="minor">
              <a:schemeClr val="tx1"/>
            </a:fontRef>
          </p:style>
        </p:cxnSp>
        <p:grpSp>
          <p:nvGrpSpPr>
            <p:cNvPr id="57" name="组合 56">
              <a:extLst>
                <a:ext uri="{FF2B5EF4-FFF2-40B4-BE49-F238E27FC236}">
                  <a16:creationId xmlns:a16="http://schemas.microsoft.com/office/drawing/2014/main" id="{1473B499-B7F9-1282-078A-F07E6CC85E3C}"/>
                </a:ext>
              </a:extLst>
            </p:cNvPr>
            <p:cNvGrpSpPr/>
            <p:nvPr/>
          </p:nvGrpSpPr>
          <p:grpSpPr>
            <a:xfrm>
              <a:off x="9092204" y="4716359"/>
              <a:ext cx="3090100" cy="1284498"/>
              <a:chOff x="9216969" y="4766362"/>
              <a:chExt cx="3547946" cy="1754326"/>
            </a:xfrm>
          </p:grpSpPr>
          <p:grpSp>
            <p:nvGrpSpPr>
              <p:cNvPr id="38" name="组合 37">
                <a:extLst>
                  <a:ext uri="{FF2B5EF4-FFF2-40B4-BE49-F238E27FC236}">
                    <a16:creationId xmlns:a16="http://schemas.microsoft.com/office/drawing/2014/main" id="{607AFBD1-B434-DB16-F9E4-C880342D9D33}"/>
                  </a:ext>
                </a:extLst>
              </p:cNvPr>
              <p:cNvGrpSpPr/>
              <p:nvPr/>
            </p:nvGrpSpPr>
            <p:grpSpPr>
              <a:xfrm>
                <a:off x="9216970" y="4766362"/>
                <a:ext cx="3547945" cy="1754326"/>
                <a:chOff x="4414975" y="1626626"/>
                <a:chExt cx="3845824" cy="2475605"/>
              </a:xfrm>
            </p:grpSpPr>
            <p:pic>
              <p:nvPicPr>
                <p:cNvPr id="39" name="图片 38">
                  <a:extLst>
                    <a:ext uri="{FF2B5EF4-FFF2-40B4-BE49-F238E27FC236}">
                      <a16:creationId xmlns:a16="http://schemas.microsoft.com/office/drawing/2014/main" id="{3AA7CAA0-37D3-DD9A-3D88-3BC867058131}"/>
                    </a:ext>
                  </a:extLst>
                </p:cNvPr>
                <p:cNvPicPr>
                  <a:picLocks noChangeAspect="1"/>
                </p:cNvPicPr>
                <p:nvPr/>
              </p:nvPicPr>
              <p:blipFill>
                <a:blip r:embed="rId6"/>
                <a:stretch>
                  <a:fillRect/>
                </a:stretch>
              </p:blipFill>
              <p:spPr>
                <a:xfrm>
                  <a:off x="4414975" y="1626626"/>
                  <a:ext cx="3845824" cy="2475605"/>
                </a:xfrm>
                <a:prstGeom prst="rect">
                  <a:avLst/>
                </a:prstGeom>
                <a:noFill/>
              </p:spPr>
            </p:pic>
            <p:sp>
              <p:nvSpPr>
                <p:cNvPr id="40" name="矩形 39">
                  <a:extLst>
                    <a:ext uri="{FF2B5EF4-FFF2-40B4-BE49-F238E27FC236}">
                      <a16:creationId xmlns:a16="http://schemas.microsoft.com/office/drawing/2014/main" id="{CFAEAB22-382C-60EE-F711-6441873A9D2D}"/>
                    </a:ext>
                  </a:extLst>
                </p:cNvPr>
                <p:cNvSpPr/>
                <p:nvPr/>
              </p:nvSpPr>
              <p:spPr>
                <a:xfrm>
                  <a:off x="7076923" y="1903850"/>
                  <a:ext cx="1099641" cy="535258"/>
                </a:xfrm>
                <a:prstGeom prst="rect">
                  <a:avLst/>
                </a:prstGeom>
                <a:solidFill>
                  <a:srgbClr val="FFFFFF"/>
                </a:solidFill>
                <a:ln w="12700" cap="flat" cmpd="sng" algn="ctr">
                  <a:solidFill>
                    <a:srgbClr val="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0" b="1" i="0" u="none" strike="noStrike" kern="0" cap="none" spc="0" normalizeH="0" baseline="0" noProof="0" dirty="0">
                      <a:ln>
                        <a:noFill/>
                      </a:ln>
                      <a:solidFill>
                        <a:schemeClr val="tx1">
                          <a:lumMod val="75000"/>
                          <a:lumOff val="25000"/>
                        </a:schemeClr>
                      </a:solidFill>
                      <a:effectLst/>
                      <a:uLnTx/>
                      <a:uFillTx/>
                      <a:latin typeface="+mn-ea"/>
                      <a:cs typeface="+mn-cs"/>
                    </a:rPr>
                    <a:t>聚酰亚胺管</a:t>
                  </a:r>
                </a:p>
              </p:txBody>
            </p:sp>
            <p:sp>
              <p:nvSpPr>
                <p:cNvPr id="41" name="矩形 40">
                  <a:extLst>
                    <a:ext uri="{FF2B5EF4-FFF2-40B4-BE49-F238E27FC236}">
                      <a16:creationId xmlns:a16="http://schemas.microsoft.com/office/drawing/2014/main" id="{78BEC638-53CD-F44F-F5CF-25C3D296E33E}"/>
                    </a:ext>
                  </a:extLst>
                </p:cNvPr>
                <p:cNvSpPr/>
                <p:nvPr/>
              </p:nvSpPr>
              <p:spPr>
                <a:xfrm>
                  <a:off x="6742664" y="2596797"/>
                  <a:ext cx="925551" cy="535258"/>
                </a:xfrm>
                <a:prstGeom prst="rect">
                  <a:avLst/>
                </a:prstGeom>
                <a:solidFill>
                  <a:srgbClr val="FFFFFF"/>
                </a:solidFill>
                <a:ln w="12700" cap="flat" cmpd="sng" algn="ctr">
                  <a:solidFill>
                    <a:srgbClr val="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0" b="1" i="0" u="none" strike="noStrike" kern="0" cap="none" spc="0" normalizeH="0" baseline="0" noProof="0" dirty="0">
                      <a:ln>
                        <a:noFill/>
                      </a:ln>
                      <a:solidFill>
                        <a:schemeClr val="tx1">
                          <a:lumMod val="75000"/>
                          <a:lumOff val="25000"/>
                        </a:schemeClr>
                      </a:solidFill>
                      <a:effectLst/>
                      <a:uLnTx/>
                      <a:uFillTx/>
                      <a:latin typeface="+mn-ea"/>
                      <a:cs typeface="+mn-cs"/>
                    </a:rPr>
                    <a:t>管芯</a:t>
                  </a:r>
                </a:p>
              </p:txBody>
            </p:sp>
            <p:sp>
              <p:nvSpPr>
                <p:cNvPr id="42" name="矩形 41">
                  <a:extLst>
                    <a:ext uri="{FF2B5EF4-FFF2-40B4-BE49-F238E27FC236}">
                      <a16:creationId xmlns:a16="http://schemas.microsoft.com/office/drawing/2014/main" id="{EB346C0F-F04C-E8BE-2EE5-235736198B38}"/>
                    </a:ext>
                  </a:extLst>
                </p:cNvPr>
                <p:cNvSpPr/>
                <p:nvPr/>
              </p:nvSpPr>
              <p:spPr>
                <a:xfrm>
                  <a:off x="6324655" y="3382712"/>
                  <a:ext cx="1922914" cy="587828"/>
                </a:xfrm>
                <a:prstGeom prst="rect">
                  <a:avLst/>
                </a:prstGeom>
                <a:solidFill>
                  <a:srgbClr val="FFFFFF"/>
                </a:solidFill>
                <a:ln w="12700" cap="flat" cmpd="sng" algn="ctr">
                  <a:solidFill>
                    <a:srgbClr val="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a:ln>
                        <a:noFill/>
                      </a:ln>
                      <a:solidFill>
                        <a:schemeClr val="tx1">
                          <a:lumMod val="75000"/>
                          <a:lumOff val="25000"/>
                        </a:schemeClr>
                      </a:solidFill>
                      <a:effectLst/>
                      <a:uLnTx/>
                      <a:uFillTx/>
                      <a:latin typeface="+mn-ea"/>
                      <a:cs typeface="+mn-cs"/>
                    </a:rPr>
                    <a:t>PVA</a:t>
                  </a:r>
                  <a:r>
                    <a:rPr kumimoji="0" lang="zh-CN" altLang="en-US" sz="1000" b="1" i="0" u="none" strike="noStrike" kern="0" cap="none" spc="0" normalizeH="0" baseline="0" noProof="0" dirty="0">
                      <a:ln>
                        <a:noFill/>
                      </a:ln>
                      <a:solidFill>
                        <a:schemeClr val="tx1">
                          <a:lumMod val="75000"/>
                          <a:lumOff val="25000"/>
                        </a:schemeClr>
                      </a:solidFill>
                      <a:effectLst/>
                      <a:uLnTx/>
                      <a:uFillTx/>
                      <a:latin typeface="+mn-ea"/>
                      <a:cs typeface="+mn-cs"/>
                    </a:rPr>
                    <a:t>膜</a:t>
                  </a:r>
                  <a:r>
                    <a:rPr kumimoji="0" lang="en-US" altLang="zh-CN" sz="1000" b="1" i="0" u="none" strike="noStrike" kern="0" cap="none" spc="0" normalizeH="0" baseline="0" noProof="0" dirty="0">
                      <a:ln>
                        <a:noFill/>
                      </a:ln>
                      <a:solidFill>
                        <a:schemeClr val="tx1">
                          <a:lumMod val="75000"/>
                          <a:lumOff val="25000"/>
                        </a:schemeClr>
                      </a:solidFill>
                      <a:effectLst/>
                      <a:uLnTx/>
                      <a:uFillTx/>
                      <a:latin typeface="+mn-ea"/>
                      <a:cs typeface="+mn-cs"/>
                    </a:rPr>
                    <a:t>(</a:t>
                  </a:r>
                  <a:r>
                    <a:rPr kumimoji="0" lang="zh-CN" altLang="en-US" sz="1000" b="1" i="0" u="none" strike="noStrike" kern="0" cap="none" spc="0" normalizeH="0" baseline="0" noProof="0" dirty="0">
                      <a:ln>
                        <a:noFill/>
                      </a:ln>
                      <a:solidFill>
                        <a:schemeClr val="tx1">
                          <a:lumMod val="75000"/>
                          <a:lumOff val="25000"/>
                        </a:schemeClr>
                      </a:solidFill>
                      <a:effectLst/>
                      <a:uLnTx/>
                      <a:uFillTx/>
                      <a:latin typeface="+mn-ea"/>
                      <a:cs typeface="+mn-cs"/>
                    </a:rPr>
                    <a:t>可渗透</a:t>
                  </a:r>
                  <a:r>
                    <a:rPr kumimoji="0" lang="en-US" altLang="zh-CN" sz="1000" b="1" i="0" u="none" strike="noStrike" kern="0" cap="none" spc="0" normalizeH="0" baseline="0" noProof="0" dirty="0">
                      <a:ln>
                        <a:noFill/>
                      </a:ln>
                      <a:solidFill>
                        <a:schemeClr val="tx1">
                          <a:lumMod val="75000"/>
                          <a:lumOff val="25000"/>
                        </a:schemeClr>
                      </a:solidFill>
                      <a:effectLst/>
                      <a:uLnTx/>
                      <a:uFillTx/>
                      <a:latin typeface="+mn-ea"/>
                      <a:cs typeface="+mn-cs"/>
                    </a:rPr>
                    <a:t>)   </a:t>
                  </a:r>
                  <a:endParaRPr kumimoji="0" lang="zh-CN" altLang="en-US" sz="1000" b="1" i="0" u="none" strike="noStrike" kern="0" cap="none" spc="0" normalizeH="0" baseline="0" noProof="0" dirty="0">
                    <a:ln>
                      <a:noFill/>
                    </a:ln>
                    <a:solidFill>
                      <a:schemeClr val="tx1">
                        <a:lumMod val="75000"/>
                        <a:lumOff val="25000"/>
                      </a:schemeClr>
                    </a:solidFill>
                    <a:effectLst/>
                    <a:uLnTx/>
                    <a:uFillTx/>
                    <a:latin typeface="+mn-ea"/>
                    <a:cs typeface="+mn-cs"/>
                  </a:endParaRPr>
                </a:p>
              </p:txBody>
            </p:sp>
          </p:grpSp>
          <p:sp>
            <p:nvSpPr>
              <p:cNvPr id="56" name="矩形 55">
                <a:extLst>
                  <a:ext uri="{FF2B5EF4-FFF2-40B4-BE49-F238E27FC236}">
                    <a16:creationId xmlns:a16="http://schemas.microsoft.com/office/drawing/2014/main" id="{5B275AFE-EAC3-86C1-FB9C-15C6992C522E}"/>
                  </a:ext>
                </a:extLst>
              </p:cNvPr>
              <p:cNvSpPr/>
              <p:nvPr/>
            </p:nvSpPr>
            <p:spPr>
              <a:xfrm>
                <a:off x="9216969" y="5971073"/>
                <a:ext cx="902248" cy="495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2" name="直接连接符 51">
              <a:extLst>
                <a:ext uri="{FF2B5EF4-FFF2-40B4-BE49-F238E27FC236}">
                  <a16:creationId xmlns:a16="http://schemas.microsoft.com/office/drawing/2014/main" id="{7B982938-A6A2-AD05-13A0-E99037A4C1C1}"/>
                </a:ext>
              </a:extLst>
            </p:cNvPr>
            <p:cNvCxnSpPr>
              <a:cxnSpLocks/>
              <a:stCxn id="47" idx="1"/>
            </p:cNvCxnSpPr>
            <p:nvPr/>
          </p:nvCxnSpPr>
          <p:spPr>
            <a:xfrm flipH="1">
              <a:off x="9298545" y="4239744"/>
              <a:ext cx="1094586" cy="1009642"/>
            </a:xfrm>
            <a:prstGeom prst="line">
              <a:avLst/>
            </a:prstGeom>
          </p:spPr>
          <p:style>
            <a:lnRef idx="1">
              <a:schemeClr val="accent1"/>
            </a:lnRef>
            <a:fillRef idx="0">
              <a:schemeClr val="accent1"/>
            </a:fillRef>
            <a:effectRef idx="0">
              <a:schemeClr val="accent1"/>
            </a:effectRef>
            <a:fontRef idx="minor">
              <a:schemeClr val="tx1"/>
            </a:fontRef>
          </p:style>
        </p:cxnSp>
      </p:grpSp>
      <p:sp>
        <p:nvSpPr>
          <p:cNvPr id="3" name="文本框 2">
            <a:extLst>
              <a:ext uri="{FF2B5EF4-FFF2-40B4-BE49-F238E27FC236}">
                <a16:creationId xmlns:a16="http://schemas.microsoft.com/office/drawing/2014/main" id="{45548EC4-747C-3B6D-A446-8D5C63555DD0}"/>
              </a:ext>
            </a:extLst>
          </p:cNvPr>
          <p:cNvSpPr txBox="1"/>
          <p:nvPr/>
        </p:nvSpPr>
        <p:spPr>
          <a:xfrm>
            <a:off x="8474838" y="3471613"/>
            <a:ext cx="3559337" cy="369332"/>
          </a:xfrm>
          <a:prstGeom prst="rect">
            <a:avLst/>
          </a:prstGeom>
          <a:noFill/>
        </p:spPr>
        <p:txBody>
          <a:bodyPr wrap="square" rtlCol="0">
            <a:spAutoFit/>
          </a:bodyPr>
          <a:lstStyle/>
          <a:p>
            <a:pPr algn="ctr"/>
            <a:r>
              <a:rPr lang="zh-CN" altLang="en-US" b="1" dirty="0">
                <a:latin typeface="+mn-ea"/>
              </a:rPr>
              <a:t>尺寸对比（米粒 </a:t>
            </a:r>
            <a:r>
              <a:rPr lang="en-US" altLang="zh-CN" b="1" dirty="0">
                <a:latin typeface="+mn-ea"/>
              </a:rPr>
              <a:t>vs. </a:t>
            </a:r>
            <a:r>
              <a:rPr lang="zh-CN" altLang="en-US" b="1" dirty="0">
                <a:latin typeface="+mn-ea"/>
              </a:rPr>
              <a:t>本品）</a:t>
            </a:r>
            <a:endParaRPr lang="en-US" b="1" dirty="0">
              <a:latin typeface="+mn-ea"/>
            </a:endParaRPr>
          </a:p>
        </p:txBody>
      </p:sp>
    </p:spTree>
    <p:extLst>
      <p:ext uri="{BB962C8B-B14F-4D97-AF65-F5344CB8AC3E}">
        <p14:creationId xmlns:p14="http://schemas.microsoft.com/office/powerpoint/2010/main" val="13400207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9.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030A0"/>
        </a:solidFill>
        <a:ln w="28575">
          <a:solidFill>
            <a:srgbClr val="7030A0"/>
          </a:solidFill>
        </a:ln>
        <a:effectLst>
          <a:outerShdw blurRad="50800" dist="38100" dir="5400000" algn="t" rotWithShape="0">
            <a:prstClr val="black">
              <a:alpha val="40000"/>
            </a:prstClr>
          </a:outerShdw>
        </a:effectLst>
      </a:spPr>
      <a:bodyPr rtlCol="0" anchor="ctr"/>
      <a:lstStyle>
        <a:defPPr marL="342900" indent="-342900" algn="l">
          <a:lnSpc>
            <a:spcPts val="2000"/>
          </a:lnSpc>
          <a:spcBef>
            <a:spcPts val="600"/>
          </a:spcBef>
          <a:spcAft>
            <a:spcPts val="600"/>
          </a:spcAft>
          <a:buFont typeface="Wingdings" panose="05000000000000000000" pitchFamily="2" charset="2"/>
          <a:buChar char="Ø"/>
          <a:defRPr sz="1400" b="1" dirty="0" smtClean="0">
            <a:solidFill>
              <a:srgbClr val="7030A0"/>
            </a:solidFill>
            <a:latin typeface="+mn-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欧康模板标准用法">
      <a:majorFont>
        <a:latin typeface="Arial"/>
        <a:ea typeface="华文楷体"/>
        <a:cs typeface=""/>
      </a:majorFont>
      <a:minorFont>
        <a:latin typeface="Arial"/>
        <a:ea typeface="华文楷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4905</TotalTime>
  <Words>1880</Words>
  <Application>Microsoft Office PowerPoint</Application>
  <PresentationFormat>宽屏</PresentationFormat>
  <Paragraphs>217</Paragraphs>
  <Slides>11</Slides>
  <Notes>0</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11</vt:i4>
      </vt:variant>
    </vt:vector>
  </HeadingPairs>
  <TitlesOfParts>
    <vt:vector size="21" baseType="lpstr">
      <vt:lpstr>等线</vt:lpstr>
      <vt:lpstr>黑体</vt:lpstr>
      <vt:lpstr>微软雅黑</vt:lpstr>
      <vt:lpstr>微软雅黑</vt:lpstr>
      <vt:lpstr>幼圆</vt:lpstr>
      <vt:lpstr>Arial</vt:lpstr>
      <vt:lpstr>Wingdings</vt:lpstr>
      <vt:lpstr>Office 主题​​</vt:lpstr>
      <vt:lpstr>1_默认设计模板</vt:lpstr>
      <vt:lpstr>Office 主题</vt:lpstr>
      <vt:lpstr>PowerPoint 演示文稿</vt:lpstr>
      <vt:lpstr>氟轻松玻璃体内植入剂愿与医保携手，共筑患者光明未来</vt:lpstr>
      <vt:lpstr>累及眼后段的慢性非感染性葡萄膜炎患病率极低、病情严重， 当前无有效治疗手段</vt:lpstr>
      <vt:lpstr>我国首个完全基于真实世界研究数据获批的药品</vt:lpstr>
      <vt:lpstr>氟轻松玻璃体内植入剂医保评审参照药建议：无</vt:lpstr>
      <vt:lpstr>氟轻松玻璃体内植入剂可显著提高患者视力，降低复发率</vt:lpstr>
      <vt:lpstr>III期临床研究也证实氟轻松玻璃体内植入剂具有良好的临床疗效</vt:lpstr>
      <vt:lpstr>相比传统治疗，患者使用氟轻松玻璃体内植入剂的眼部不良反应发生率显著降低且无全身不良反应</vt:lpstr>
      <vt:lpstr>氟轻松玻璃体内植入剂在疗法、药物、结构和剂型全面实现创新</vt:lpstr>
      <vt:lpstr>氟轻松玻璃体内植入剂填补医保目录空白，造福患者、家庭及社会，不额外增加医保负担</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Wenjia Wang</dc:creator>
  <cp:lastModifiedBy>陈 宵岚/Xiaolan Chen</cp:lastModifiedBy>
  <cp:revision>575</cp:revision>
  <dcterms:created xsi:type="dcterms:W3CDTF">2019-06-19T02:08:00Z</dcterms:created>
  <dcterms:modified xsi:type="dcterms:W3CDTF">2023-07-14T05:12:10Z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