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12"/>
  </p:handoutMasterIdLst>
  <p:sldIdLst>
    <p:sldId id="2041" r:id="rId2"/>
    <p:sldId id="1149" r:id="rId3"/>
    <p:sldId id="2182" r:id="rId4"/>
    <p:sldId id="2209" r:id="rId5"/>
    <p:sldId id="2204" r:id="rId6"/>
    <p:sldId id="2205" r:id="rId7"/>
    <p:sldId id="2207" r:id="rId8"/>
    <p:sldId id="2208" r:id="rId9"/>
    <p:sldId id="2203" r:id="rId10"/>
  </p:sldIdLst>
  <p:sldSz cx="12192000" cy="6858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366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 lastIdx="0" clrIdx="0"/>
  <p:cmAuthor id="2" name="User" initials="U" lastIdx="1" clrIdx="1"/>
  <p:cmAuthor id="3" name="wangtf(王桃芳)" initials="w"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7BD2"/>
    <a:srgbClr val="A1A6AC"/>
    <a:srgbClr val="C6CDD3"/>
    <a:srgbClr val="088695"/>
    <a:srgbClr val="2BDEA7"/>
    <a:srgbClr val="E7E6E6"/>
    <a:srgbClr val="F8F8F8"/>
    <a:srgbClr val="C8F2FE"/>
    <a:srgbClr val="034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3" autoAdjust="0"/>
    <p:restoredTop sz="92956" autoAdjust="0"/>
  </p:normalViewPr>
  <p:slideViewPr>
    <p:cSldViewPr snapToGrid="0" showGuides="1">
      <p:cViewPr varScale="1">
        <p:scale>
          <a:sx n="76" d="100"/>
          <a:sy n="76" d="100"/>
        </p:scale>
        <p:origin x="720" y="67"/>
      </p:cViewPr>
      <p:guideLst>
        <p:guide orient="horz" pos="2592"/>
        <p:guide pos="3661"/>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2023/7/14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9FDAE-B76E-4601-B9C3-97843881447B}" type="datetimeFigureOut">
              <a:rPr lang="zh-CN" altLang="en-US" smtClean="0"/>
              <a:t>2023/7/14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99574-F572-4822-9A1B-4E0D10828425}"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A25CCEA-3F45-46FD-873C-10FB1242F40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灯片编号占位符 4"/>
          <p:cNvSpPr>
            <a:spLocks noGrp="1"/>
          </p:cNvSpPr>
          <p:nvPr>
            <p:ph type="sldNum" sz="quarter" idx="10"/>
          </p:nvPr>
        </p:nvSpPr>
        <p:spPr/>
        <p:txBody>
          <a:bodyPr/>
          <a:lstStyle/>
          <a:p>
            <a:fld id="{D5799574-F572-4822-9A1B-4E0D10828425}"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5799574-F572-4822-9A1B-4E0D1082842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5799574-F572-4822-9A1B-4E0D1082842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5799574-F572-4822-9A1B-4E0D1082842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5799574-F572-4822-9A1B-4E0D1082842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5799574-F572-4822-9A1B-4E0D1082842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5799574-F572-4822-9A1B-4E0D1082842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5" name="灯片编号占位符 5"/>
          <p:cNvSpPr>
            <a:spLocks noGrp="1"/>
          </p:cNvSpPr>
          <p:nvPr userDrawn="1"/>
        </p:nvSpPr>
        <p:spPr>
          <a:xfrm>
            <a:off x="9345295" y="6432233"/>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8304CF-59FA-4BDE-8575-FFFD5D6D3402}" type="slidenum">
              <a:rPr lang="zh-CN" altLang="en-US" smtClean="0"/>
              <a:t>‹#›</a:t>
            </a:fld>
            <a:endParaRPr lang="zh-CN" alt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7" name="灯片编号占位符 5"/>
          <p:cNvSpPr>
            <a:spLocks noGrp="1"/>
          </p:cNvSpPr>
          <p:nvPr userDrawn="1"/>
        </p:nvSpPr>
        <p:spPr>
          <a:xfrm>
            <a:off x="9345295" y="6432233"/>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8304CF-59FA-4BDE-8575-FFFD5D6D3402}"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灯片编号占位符 5"/>
          <p:cNvSpPr>
            <a:spLocks noGrp="1"/>
          </p:cNvSpPr>
          <p:nvPr userDrawn="1"/>
        </p:nvSpPr>
        <p:spPr>
          <a:xfrm>
            <a:off x="9345295" y="6432233"/>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8304CF-59FA-4BDE-8575-FFFD5D6D3402}" type="slidenum">
              <a:rPr lang="zh-CN" altLang="en-US" smtClean="0"/>
              <a:t>‹#›</a:t>
            </a:fld>
            <a:endParaRPr lang="zh-CN" altLang="en-US" dirty="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仅标题页">
    <p:spTree>
      <p:nvGrpSpPr>
        <p:cNvPr id="1" name=""/>
        <p:cNvGrpSpPr/>
        <p:nvPr/>
      </p:nvGrpSpPr>
      <p:grpSpPr>
        <a:xfrm>
          <a:off x="0" y="0"/>
          <a:ext cx="0" cy="0"/>
          <a:chOff x="0" y="0"/>
          <a:chExt cx="0" cy="0"/>
        </a:xfrm>
      </p:grpSpPr>
      <p:sp>
        <p:nvSpPr>
          <p:cNvPr id="8" name="矩形 7"/>
          <p:cNvSpPr/>
          <p:nvPr userDrawn="1"/>
        </p:nvSpPr>
        <p:spPr>
          <a:xfrm>
            <a:off x="0" y="127000"/>
            <a:ext cx="179705" cy="6146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灯片编号占位符 5"/>
          <p:cNvSpPr>
            <a:spLocks noGrp="1"/>
          </p:cNvSpPr>
          <p:nvPr userDrawn="1"/>
        </p:nvSpPr>
        <p:spPr>
          <a:xfrm>
            <a:off x="9345295" y="6432233"/>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8304CF-59FA-4BDE-8575-FFFD5D6D3402}" type="slidenum">
              <a:rPr lang="zh-CN" altLang="en-US" smtClean="0"/>
              <a:t>‹#›</a:t>
            </a:fld>
            <a:endParaRPr lang="zh-CN" alt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
        <p:nvSpPr>
          <p:cNvPr id="3"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4"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16F016-FCC1-4DEB-B7BE-096ED02EBDD2}" type="slidenum">
              <a:rPr lang="zh-CN" altLang="en-US" smtClean="0"/>
              <a:t>‹#›</a:t>
            </a:fld>
            <a:endParaRPr lang="zh-CN" altLang="en-US"/>
          </a:p>
        </p:txBody>
      </p:sp>
      <p:pic>
        <p:nvPicPr>
          <p:cNvPr id="12" name="Picture 12" descr="logo"/>
          <p:cNvPicPr/>
          <p:nvPr userDrawn="1"/>
        </p:nvPicPr>
        <p:blipFill>
          <a:blip r:embed="rId6"/>
          <a:stretch>
            <a:fillRect/>
          </a:stretch>
        </p:blipFill>
        <p:spPr>
          <a:xfrm>
            <a:off x="10697845" y="137160"/>
            <a:ext cx="1220470" cy="432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3"/>
          <p:cNvSpPr/>
          <p:nvPr/>
        </p:nvSpPr>
        <p:spPr>
          <a:xfrm>
            <a:off x="-113463" y="-17646"/>
            <a:ext cx="5455791" cy="6947296"/>
          </a:xfrm>
          <a:custGeom>
            <a:avLst/>
            <a:gdLst>
              <a:gd name="connsiteX0" fmla="*/ 0 w 5581934"/>
              <a:gd name="connsiteY0" fmla="*/ 0 h 6858000"/>
              <a:gd name="connsiteX1" fmla="*/ 5581934 w 5581934"/>
              <a:gd name="connsiteY1" fmla="*/ 0 h 6858000"/>
              <a:gd name="connsiteX2" fmla="*/ 5581934 w 5581934"/>
              <a:gd name="connsiteY2" fmla="*/ 6858000 h 6858000"/>
              <a:gd name="connsiteX3" fmla="*/ 0 w 5581934"/>
              <a:gd name="connsiteY3" fmla="*/ 6858000 h 6858000"/>
              <a:gd name="connsiteX4" fmla="*/ 0 w 5581934"/>
              <a:gd name="connsiteY4" fmla="*/ 0 h 6858000"/>
              <a:gd name="connsiteX0-1" fmla="*/ 0 w 5581934"/>
              <a:gd name="connsiteY0-2" fmla="*/ 0 h 6858000"/>
              <a:gd name="connsiteX1-3" fmla="*/ 5581934 w 5581934"/>
              <a:gd name="connsiteY1-4" fmla="*/ 0 h 6858000"/>
              <a:gd name="connsiteX2-5" fmla="*/ 2988860 w 5581934"/>
              <a:gd name="connsiteY2-6" fmla="*/ 6803409 h 6858000"/>
              <a:gd name="connsiteX3-7" fmla="*/ 0 w 5581934"/>
              <a:gd name="connsiteY3-8" fmla="*/ 6858000 h 6858000"/>
              <a:gd name="connsiteX4-9" fmla="*/ 0 w 5581934"/>
              <a:gd name="connsiteY4-10" fmla="*/ 0 h 6858000"/>
              <a:gd name="connsiteX0-11" fmla="*/ 0 w 5581935"/>
              <a:gd name="connsiteY0-12" fmla="*/ 0 h 6858000"/>
              <a:gd name="connsiteX1-13" fmla="*/ 5581935 w 5581935"/>
              <a:gd name="connsiteY1-14" fmla="*/ 0 h 6858000"/>
              <a:gd name="connsiteX2-15" fmla="*/ 2988860 w 5581935"/>
              <a:gd name="connsiteY2-16" fmla="*/ 6803409 h 6858000"/>
              <a:gd name="connsiteX3-17" fmla="*/ 0 w 5581935"/>
              <a:gd name="connsiteY3-18" fmla="*/ 6858000 h 6858000"/>
              <a:gd name="connsiteX4-19" fmla="*/ 0 w 5581935"/>
              <a:gd name="connsiteY4-20" fmla="*/ 0 h 6858000"/>
              <a:gd name="connsiteX0-21" fmla="*/ 0 w 5581935"/>
              <a:gd name="connsiteY0-22" fmla="*/ 0 h 6858000"/>
              <a:gd name="connsiteX1-23" fmla="*/ 5581935 w 5581935"/>
              <a:gd name="connsiteY1-24" fmla="*/ 0 h 6858000"/>
              <a:gd name="connsiteX2-25" fmla="*/ 2988860 w 5581935"/>
              <a:gd name="connsiteY2-26" fmla="*/ 6803409 h 6858000"/>
              <a:gd name="connsiteX3-27" fmla="*/ 0 w 5581935"/>
              <a:gd name="connsiteY3-28" fmla="*/ 6858000 h 6858000"/>
              <a:gd name="connsiteX4-29" fmla="*/ 0 w 5581935"/>
              <a:gd name="connsiteY4-30" fmla="*/ 0 h 6858000"/>
              <a:gd name="connsiteX0-31" fmla="*/ 596339 w 5581935"/>
              <a:gd name="connsiteY0-32" fmla="*/ 12871 h 6858000"/>
              <a:gd name="connsiteX1-33" fmla="*/ 5581935 w 5581935"/>
              <a:gd name="connsiteY1-34" fmla="*/ 0 h 6858000"/>
              <a:gd name="connsiteX2-35" fmla="*/ 2988860 w 5581935"/>
              <a:gd name="connsiteY2-36" fmla="*/ 6803409 h 6858000"/>
              <a:gd name="connsiteX3-37" fmla="*/ 0 w 5581935"/>
              <a:gd name="connsiteY3-38" fmla="*/ 6858000 h 6858000"/>
              <a:gd name="connsiteX4-39" fmla="*/ 596339 w 5581935"/>
              <a:gd name="connsiteY4-40" fmla="*/ 12871 h 6858000"/>
              <a:gd name="connsiteX0-41" fmla="*/ 97362 w 5082958"/>
              <a:gd name="connsiteY0-42" fmla="*/ 12871 h 6845130"/>
              <a:gd name="connsiteX1-43" fmla="*/ 5082958 w 5082958"/>
              <a:gd name="connsiteY1-44" fmla="*/ 0 h 6845130"/>
              <a:gd name="connsiteX2-45" fmla="*/ 2489883 w 5082958"/>
              <a:gd name="connsiteY2-46" fmla="*/ 6803409 h 6845130"/>
              <a:gd name="connsiteX3-47" fmla="*/ 0 w 5082958"/>
              <a:gd name="connsiteY3-48" fmla="*/ 6845130 h 6845130"/>
              <a:gd name="connsiteX4-49" fmla="*/ 97362 w 5082958"/>
              <a:gd name="connsiteY4-50" fmla="*/ 12871 h 68451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82958" h="6845130">
                <a:moveTo>
                  <a:pt x="97362" y="12871"/>
                </a:moveTo>
                <a:lnTo>
                  <a:pt x="5082958" y="0"/>
                </a:lnTo>
                <a:lnTo>
                  <a:pt x="2489883" y="6803409"/>
                </a:lnTo>
                <a:lnTo>
                  <a:pt x="0" y="6845130"/>
                </a:lnTo>
                <a:lnTo>
                  <a:pt x="97362" y="12871"/>
                </a:lnTo>
                <a:close/>
              </a:path>
            </a:pathLst>
          </a:custGeom>
          <a:blipFill>
            <a:blip r:embed="rId3" cstate="print">
              <a:duotone>
                <a:schemeClr val="accent6">
                  <a:shade val="45000"/>
                  <a:satMod val="135000"/>
                </a:schemeClr>
                <a:prstClr val="white"/>
              </a:duotone>
              <a:lum contrast="1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4"/>
          <p:cNvSpPr/>
          <p:nvPr/>
        </p:nvSpPr>
        <p:spPr>
          <a:xfrm rot="1281165">
            <a:off x="2625274" y="3515905"/>
            <a:ext cx="1101905" cy="3718980"/>
          </a:xfrm>
          <a:custGeom>
            <a:avLst/>
            <a:gdLst>
              <a:gd name="connsiteX0" fmla="*/ 0 w 928048"/>
              <a:gd name="connsiteY0" fmla="*/ 0 h 3289110"/>
              <a:gd name="connsiteX1" fmla="*/ 928048 w 928048"/>
              <a:gd name="connsiteY1" fmla="*/ 0 h 3289110"/>
              <a:gd name="connsiteX2" fmla="*/ 928048 w 928048"/>
              <a:gd name="connsiteY2" fmla="*/ 3289110 h 3289110"/>
              <a:gd name="connsiteX3" fmla="*/ 0 w 928048"/>
              <a:gd name="connsiteY3" fmla="*/ 3289110 h 3289110"/>
              <a:gd name="connsiteX4" fmla="*/ 0 w 928048"/>
              <a:gd name="connsiteY4" fmla="*/ 0 h 3289110"/>
              <a:gd name="connsiteX0-1" fmla="*/ 0 w 928048"/>
              <a:gd name="connsiteY0-2" fmla="*/ 0 h 3289110"/>
              <a:gd name="connsiteX1-3" fmla="*/ 928048 w 928048"/>
              <a:gd name="connsiteY1-4" fmla="*/ 0 h 3289110"/>
              <a:gd name="connsiteX2-5" fmla="*/ 899960 w 928048"/>
              <a:gd name="connsiteY2-6" fmla="*/ 2992364 h 3289110"/>
              <a:gd name="connsiteX3-7" fmla="*/ 0 w 928048"/>
              <a:gd name="connsiteY3-8" fmla="*/ 3289110 h 3289110"/>
              <a:gd name="connsiteX4-9" fmla="*/ 0 w 928048"/>
              <a:gd name="connsiteY4-10" fmla="*/ 0 h 3289110"/>
              <a:gd name="connsiteX0-11" fmla="*/ 0 w 928048"/>
              <a:gd name="connsiteY0-12" fmla="*/ 0 h 3289110"/>
              <a:gd name="connsiteX1-13" fmla="*/ 928048 w 928048"/>
              <a:gd name="connsiteY1-14" fmla="*/ 0 h 3289110"/>
              <a:gd name="connsiteX2-15" fmla="*/ 882855 w 928048"/>
              <a:gd name="connsiteY2-16" fmla="*/ 2911130 h 3289110"/>
              <a:gd name="connsiteX3-17" fmla="*/ 0 w 928048"/>
              <a:gd name="connsiteY3-18" fmla="*/ 3289110 h 3289110"/>
              <a:gd name="connsiteX4-19" fmla="*/ 0 w 928048"/>
              <a:gd name="connsiteY4-20" fmla="*/ 0 h 3289110"/>
              <a:gd name="connsiteX0-21" fmla="*/ 0 w 928048"/>
              <a:gd name="connsiteY0-22" fmla="*/ 0 h 3289110"/>
              <a:gd name="connsiteX1-23" fmla="*/ 928048 w 928048"/>
              <a:gd name="connsiteY1-24" fmla="*/ 0 h 3289110"/>
              <a:gd name="connsiteX2-25" fmla="*/ 897763 w 928048"/>
              <a:gd name="connsiteY2-26" fmla="*/ 2949263 h 3289110"/>
              <a:gd name="connsiteX3-27" fmla="*/ 0 w 928048"/>
              <a:gd name="connsiteY3-28" fmla="*/ 3289110 h 3289110"/>
              <a:gd name="connsiteX4-29" fmla="*/ 0 w 928048"/>
              <a:gd name="connsiteY4-30" fmla="*/ 0 h 3289110"/>
              <a:gd name="connsiteX0-31" fmla="*/ 0 w 920306"/>
              <a:gd name="connsiteY0-32" fmla="*/ 0 h 3289110"/>
              <a:gd name="connsiteX1-33" fmla="*/ 920306 w 920306"/>
              <a:gd name="connsiteY1-34" fmla="*/ 17680 h 3289110"/>
              <a:gd name="connsiteX2-35" fmla="*/ 897763 w 920306"/>
              <a:gd name="connsiteY2-36" fmla="*/ 2949263 h 3289110"/>
              <a:gd name="connsiteX3-37" fmla="*/ 0 w 920306"/>
              <a:gd name="connsiteY3-38" fmla="*/ 3289110 h 3289110"/>
              <a:gd name="connsiteX4-39" fmla="*/ 0 w 920306"/>
              <a:gd name="connsiteY4-40" fmla="*/ 0 h 3289110"/>
              <a:gd name="connsiteX0-41" fmla="*/ 125017 w 920306"/>
              <a:gd name="connsiteY0-42" fmla="*/ 0 h 3718980"/>
              <a:gd name="connsiteX1-43" fmla="*/ 920306 w 920306"/>
              <a:gd name="connsiteY1-44" fmla="*/ 447550 h 3718980"/>
              <a:gd name="connsiteX2-45" fmla="*/ 897763 w 920306"/>
              <a:gd name="connsiteY2-46" fmla="*/ 3379133 h 3718980"/>
              <a:gd name="connsiteX3-47" fmla="*/ 0 w 920306"/>
              <a:gd name="connsiteY3-48" fmla="*/ 3718980 h 3718980"/>
              <a:gd name="connsiteX4-49" fmla="*/ 125017 w 920306"/>
              <a:gd name="connsiteY4-50" fmla="*/ 0 h 3718980"/>
              <a:gd name="connsiteX0-51" fmla="*/ 125017 w 920306"/>
              <a:gd name="connsiteY0-52" fmla="*/ 0 h 3718980"/>
              <a:gd name="connsiteX1-53" fmla="*/ 920306 w 920306"/>
              <a:gd name="connsiteY1-54" fmla="*/ 447550 h 3718980"/>
              <a:gd name="connsiteX2-55" fmla="*/ 905843 w 920306"/>
              <a:gd name="connsiteY2-56" fmla="*/ 3273081 h 3718980"/>
              <a:gd name="connsiteX3-57" fmla="*/ 0 w 920306"/>
              <a:gd name="connsiteY3-58" fmla="*/ 3718980 h 3718980"/>
              <a:gd name="connsiteX4-59" fmla="*/ 125017 w 920306"/>
              <a:gd name="connsiteY4-60" fmla="*/ 0 h 37189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0306" h="3718980">
                <a:moveTo>
                  <a:pt x="125017" y="0"/>
                </a:moveTo>
                <a:lnTo>
                  <a:pt x="920306" y="447550"/>
                </a:lnTo>
                <a:lnTo>
                  <a:pt x="905843" y="3273081"/>
                </a:lnTo>
                <a:lnTo>
                  <a:pt x="0" y="3718980"/>
                </a:lnTo>
                <a:lnTo>
                  <a:pt x="125017" y="0"/>
                </a:lnTo>
                <a:close/>
              </a:path>
            </a:pathLst>
          </a:cu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00"/>
              </a:solidFill>
              <a:cs typeface="+mn-ea"/>
              <a:sym typeface="+mn-lt"/>
            </a:endParaRPr>
          </a:p>
        </p:txBody>
      </p:sp>
      <p:sp>
        <p:nvSpPr>
          <p:cNvPr id="21" name="矩形 4"/>
          <p:cNvSpPr/>
          <p:nvPr/>
        </p:nvSpPr>
        <p:spPr>
          <a:xfrm rot="1292343" flipH="1">
            <a:off x="3318510" y="-488315"/>
            <a:ext cx="1577340" cy="5681345"/>
          </a:xfrm>
          <a:custGeom>
            <a:avLst/>
            <a:gdLst>
              <a:gd name="connsiteX0" fmla="*/ 0 w 928048"/>
              <a:gd name="connsiteY0" fmla="*/ 0 h 3289110"/>
              <a:gd name="connsiteX1" fmla="*/ 928048 w 928048"/>
              <a:gd name="connsiteY1" fmla="*/ 0 h 3289110"/>
              <a:gd name="connsiteX2" fmla="*/ 928048 w 928048"/>
              <a:gd name="connsiteY2" fmla="*/ 3289110 h 3289110"/>
              <a:gd name="connsiteX3" fmla="*/ 0 w 928048"/>
              <a:gd name="connsiteY3" fmla="*/ 3289110 h 3289110"/>
              <a:gd name="connsiteX4" fmla="*/ 0 w 928048"/>
              <a:gd name="connsiteY4" fmla="*/ 0 h 3289110"/>
              <a:gd name="connsiteX0-1" fmla="*/ 0 w 928048"/>
              <a:gd name="connsiteY0-2" fmla="*/ 0 h 3289110"/>
              <a:gd name="connsiteX1-3" fmla="*/ 928048 w 928048"/>
              <a:gd name="connsiteY1-4" fmla="*/ 0 h 3289110"/>
              <a:gd name="connsiteX2-5" fmla="*/ 899960 w 928048"/>
              <a:gd name="connsiteY2-6" fmla="*/ 2992364 h 3289110"/>
              <a:gd name="connsiteX3-7" fmla="*/ 0 w 928048"/>
              <a:gd name="connsiteY3-8" fmla="*/ 3289110 h 3289110"/>
              <a:gd name="connsiteX4-9" fmla="*/ 0 w 928048"/>
              <a:gd name="connsiteY4-10" fmla="*/ 0 h 3289110"/>
              <a:gd name="connsiteX0-11" fmla="*/ 0 w 928048"/>
              <a:gd name="connsiteY0-12" fmla="*/ 0 h 3289110"/>
              <a:gd name="connsiteX1-13" fmla="*/ 928048 w 928048"/>
              <a:gd name="connsiteY1-14" fmla="*/ 0 h 3289110"/>
              <a:gd name="connsiteX2-15" fmla="*/ 882855 w 928048"/>
              <a:gd name="connsiteY2-16" fmla="*/ 2911130 h 3289110"/>
              <a:gd name="connsiteX3-17" fmla="*/ 0 w 928048"/>
              <a:gd name="connsiteY3-18" fmla="*/ 3289110 h 3289110"/>
              <a:gd name="connsiteX4-19" fmla="*/ 0 w 928048"/>
              <a:gd name="connsiteY4-20" fmla="*/ 0 h 3289110"/>
              <a:gd name="connsiteX0-21" fmla="*/ 0 w 928048"/>
              <a:gd name="connsiteY0-22" fmla="*/ 0 h 3289110"/>
              <a:gd name="connsiteX1-23" fmla="*/ 928048 w 928048"/>
              <a:gd name="connsiteY1-24" fmla="*/ 0 h 3289110"/>
              <a:gd name="connsiteX2-25" fmla="*/ 897763 w 928048"/>
              <a:gd name="connsiteY2-26" fmla="*/ 2949263 h 3289110"/>
              <a:gd name="connsiteX3-27" fmla="*/ 0 w 928048"/>
              <a:gd name="connsiteY3-28" fmla="*/ 3289110 h 3289110"/>
              <a:gd name="connsiteX4-29" fmla="*/ 0 w 928048"/>
              <a:gd name="connsiteY4-30" fmla="*/ 0 h 3289110"/>
              <a:gd name="connsiteX0-31" fmla="*/ 0 w 920306"/>
              <a:gd name="connsiteY0-32" fmla="*/ 0 h 3289110"/>
              <a:gd name="connsiteX1-33" fmla="*/ 920306 w 920306"/>
              <a:gd name="connsiteY1-34" fmla="*/ 17680 h 3289110"/>
              <a:gd name="connsiteX2-35" fmla="*/ 897763 w 920306"/>
              <a:gd name="connsiteY2-36" fmla="*/ 2949263 h 3289110"/>
              <a:gd name="connsiteX3-37" fmla="*/ 0 w 920306"/>
              <a:gd name="connsiteY3-38" fmla="*/ 3289110 h 3289110"/>
              <a:gd name="connsiteX4-39" fmla="*/ 0 w 920306"/>
              <a:gd name="connsiteY4-40" fmla="*/ 0 h 3289110"/>
              <a:gd name="connsiteX0-41" fmla="*/ 125017 w 920306"/>
              <a:gd name="connsiteY0-42" fmla="*/ 0 h 3718980"/>
              <a:gd name="connsiteX1-43" fmla="*/ 920306 w 920306"/>
              <a:gd name="connsiteY1-44" fmla="*/ 447550 h 3718980"/>
              <a:gd name="connsiteX2-45" fmla="*/ 897763 w 920306"/>
              <a:gd name="connsiteY2-46" fmla="*/ 3379133 h 3718980"/>
              <a:gd name="connsiteX3-47" fmla="*/ 0 w 920306"/>
              <a:gd name="connsiteY3-48" fmla="*/ 3718980 h 3718980"/>
              <a:gd name="connsiteX4-49" fmla="*/ 125017 w 920306"/>
              <a:gd name="connsiteY4-50" fmla="*/ 0 h 3718980"/>
              <a:gd name="connsiteX0-51" fmla="*/ 125017 w 920306"/>
              <a:gd name="connsiteY0-52" fmla="*/ 0 h 4144801"/>
              <a:gd name="connsiteX1-53" fmla="*/ 920306 w 920306"/>
              <a:gd name="connsiteY1-54" fmla="*/ 447550 h 4144801"/>
              <a:gd name="connsiteX2-55" fmla="*/ 886433 w 920306"/>
              <a:gd name="connsiteY2-56" fmla="*/ 4144801 h 4144801"/>
              <a:gd name="connsiteX3-57" fmla="*/ 0 w 920306"/>
              <a:gd name="connsiteY3-58" fmla="*/ 3718980 h 4144801"/>
              <a:gd name="connsiteX4-59" fmla="*/ 125017 w 920306"/>
              <a:gd name="connsiteY4-60" fmla="*/ 0 h 4144801"/>
              <a:gd name="connsiteX0-61" fmla="*/ 67563 w 862852"/>
              <a:gd name="connsiteY0-62" fmla="*/ 0 h 4144801"/>
              <a:gd name="connsiteX1-63" fmla="*/ 862852 w 862852"/>
              <a:gd name="connsiteY1-64" fmla="*/ 447550 h 4144801"/>
              <a:gd name="connsiteX2-65" fmla="*/ 828979 w 862852"/>
              <a:gd name="connsiteY2-66" fmla="*/ 4144801 h 4144801"/>
              <a:gd name="connsiteX3-67" fmla="*/ 0 w 862852"/>
              <a:gd name="connsiteY3-68" fmla="*/ 3695950 h 4144801"/>
              <a:gd name="connsiteX4-69" fmla="*/ 67563 w 862852"/>
              <a:gd name="connsiteY4-70" fmla="*/ 0 h 4144801"/>
              <a:gd name="connsiteX0-71" fmla="*/ 35916 w 831205"/>
              <a:gd name="connsiteY0-72" fmla="*/ 0 h 4144801"/>
              <a:gd name="connsiteX1-73" fmla="*/ 831205 w 831205"/>
              <a:gd name="connsiteY1-74" fmla="*/ 447550 h 4144801"/>
              <a:gd name="connsiteX2-75" fmla="*/ 797332 w 831205"/>
              <a:gd name="connsiteY2-76" fmla="*/ 4144801 h 4144801"/>
              <a:gd name="connsiteX3-77" fmla="*/ 0 w 831205"/>
              <a:gd name="connsiteY3-78" fmla="*/ 3709084 h 4144801"/>
              <a:gd name="connsiteX4-79" fmla="*/ 35916 w 831205"/>
              <a:gd name="connsiteY4-80" fmla="*/ 0 h 4144801"/>
              <a:gd name="connsiteX0-81" fmla="*/ 0 w 795289"/>
              <a:gd name="connsiteY0-82" fmla="*/ 0 h 4144801"/>
              <a:gd name="connsiteX1-83" fmla="*/ 795289 w 795289"/>
              <a:gd name="connsiteY1-84" fmla="*/ 447550 h 4144801"/>
              <a:gd name="connsiteX2-85" fmla="*/ 761416 w 795289"/>
              <a:gd name="connsiteY2-86" fmla="*/ 4144801 h 4144801"/>
              <a:gd name="connsiteX3-87" fmla="*/ 39614 w 795289"/>
              <a:gd name="connsiteY3-88" fmla="*/ 3728202 h 4144801"/>
              <a:gd name="connsiteX4-89" fmla="*/ 0 w 795289"/>
              <a:gd name="connsiteY4-90" fmla="*/ 0 h 4144801"/>
              <a:gd name="connsiteX0-91" fmla="*/ 82192 w 755675"/>
              <a:gd name="connsiteY0-92" fmla="*/ 0 h 4110555"/>
              <a:gd name="connsiteX1-93" fmla="*/ 755675 w 755675"/>
              <a:gd name="connsiteY1-94" fmla="*/ 413304 h 4110555"/>
              <a:gd name="connsiteX2-95" fmla="*/ 721802 w 755675"/>
              <a:gd name="connsiteY2-96" fmla="*/ 4110555 h 4110555"/>
              <a:gd name="connsiteX3-97" fmla="*/ 0 w 755675"/>
              <a:gd name="connsiteY3-98" fmla="*/ 3693956 h 4110555"/>
              <a:gd name="connsiteX4-99" fmla="*/ 82192 w 755675"/>
              <a:gd name="connsiteY4-100" fmla="*/ 0 h 4110555"/>
              <a:gd name="connsiteX0-101" fmla="*/ 5327 w 755675"/>
              <a:gd name="connsiteY0-102" fmla="*/ 0 h 4107808"/>
              <a:gd name="connsiteX1-103" fmla="*/ 755675 w 755675"/>
              <a:gd name="connsiteY1-104" fmla="*/ 410557 h 4107808"/>
              <a:gd name="connsiteX2-105" fmla="*/ 721802 w 755675"/>
              <a:gd name="connsiteY2-106" fmla="*/ 4107808 h 4107808"/>
              <a:gd name="connsiteX3-107" fmla="*/ 0 w 755675"/>
              <a:gd name="connsiteY3-108" fmla="*/ 3691209 h 4107808"/>
              <a:gd name="connsiteX4-109" fmla="*/ 5327 w 755675"/>
              <a:gd name="connsiteY4-110" fmla="*/ 0 h 4107808"/>
              <a:gd name="connsiteX0-111" fmla="*/ 5651 w 755999"/>
              <a:gd name="connsiteY0-112" fmla="*/ 0 h 4107808"/>
              <a:gd name="connsiteX1-113" fmla="*/ 755999 w 755999"/>
              <a:gd name="connsiteY1-114" fmla="*/ 410557 h 4107808"/>
              <a:gd name="connsiteX2-115" fmla="*/ 722126 w 755999"/>
              <a:gd name="connsiteY2-116" fmla="*/ 4107808 h 4107808"/>
              <a:gd name="connsiteX3-117" fmla="*/ 0 w 755999"/>
              <a:gd name="connsiteY3-118" fmla="*/ 3585460 h 4107808"/>
              <a:gd name="connsiteX4-119" fmla="*/ 5651 w 755999"/>
              <a:gd name="connsiteY4-120" fmla="*/ 0 h 4107808"/>
              <a:gd name="connsiteX0-121" fmla="*/ 5651 w 747639"/>
              <a:gd name="connsiteY0-122" fmla="*/ 0 h 4107808"/>
              <a:gd name="connsiteX1-123" fmla="*/ 747639 w 747639"/>
              <a:gd name="connsiteY1-124" fmla="*/ 468960 h 4107808"/>
              <a:gd name="connsiteX2-125" fmla="*/ 722126 w 747639"/>
              <a:gd name="connsiteY2-126" fmla="*/ 4107808 h 4107808"/>
              <a:gd name="connsiteX3-127" fmla="*/ 0 w 747639"/>
              <a:gd name="connsiteY3-128" fmla="*/ 3585460 h 4107808"/>
              <a:gd name="connsiteX4-129" fmla="*/ 5651 w 747639"/>
              <a:gd name="connsiteY4-130" fmla="*/ 0 h 4107808"/>
              <a:gd name="connsiteX0-131" fmla="*/ 22857 w 747639"/>
              <a:gd name="connsiteY0-132" fmla="*/ 0 h 4065989"/>
              <a:gd name="connsiteX1-133" fmla="*/ 747639 w 747639"/>
              <a:gd name="connsiteY1-134" fmla="*/ 427141 h 4065989"/>
              <a:gd name="connsiteX2-135" fmla="*/ 722126 w 747639"/>
              <a:gd name="connsiteY2-136" fmla="*/ 4065989 h 4065989"/>
              <a:gd name="connsiteX3-137" fmla="*/ 0 w 747639"/>
              <a:gd name="connsiteY3-138" fmla="*/ 3543641 h 4065989"/>
              <a:gd name="connsiteX4-139" fmla="*/ 22857 w 747639"/>
              <a:gd name="connsiteY4-140" fmla="*/ 0 h 4065989"/>
              <a:gd name="connsiteX0-141" fmla="*/ 22857 w 741578"/>
              <a:gd name="connsiteY0-142" fmla="*/ 0 h 4065989"/>
              <a:gd name="connsiteX1-143" fmla="*/ 741578 w 741578"/>
              <a:gd name="connsiteY1-144" fmla="*/ 394097 h 4065989"/>
              <a:gd name="connsiteX2-145" fmla="*/ 722126 w 741578"/>
              <a:gd name="connsiteY2-146" fmla="*/ 4065989 h 4065989"/>
              <a:gd name="connsiteX3-147" fmla="*/ 0 w 741578"/>
              <a:gd name="connsiteY3-148" fmla="*/ 3543641 h 4065989"/>
              <a:gd name="connsiteX4-149" fmla="*/ 22857 w 741578"/>
              <a:gd name="connsiteY4-150" fmla="*/ 0 h 4065989"/>
              <a:gd name="connsiteX0-151" fmla="*/ 24427 w 741578"/>
              <a:gd name="connsiteY0-152" fmla="*/ 0 h 4109265"/>
              <a:gd name="connsiteX1-153" fmla="*/ 741578 w 741578"/>
              <a:gd name="connsiteY1-154" fmla="*/ 437373 h 4109265"/>
              <a:gd name="connsiteX2-155" fmla="*/ 722126 w 741578"/>
              <a:gd name="connsiteY2-156" fmla="*/ 4109265 h 4109265"/>
              <a:gd name="connsiteX3-157" fmla="*/ 0 w 741578"/>
              <a:gd name="connsiteY3-158" fmla="*/ 3586917 h 4109265"/>
              <a:gd name="connsiteX4-159" fmla="*/ 24427 w 741578"/>
              <a:gd name="connsiteY4-160" fmla="*/ 0 h 4109265"/>
              <a:gd name="connsiteX0-161" fmla="*/ 41931 w 759082"/>
              <a:gd name="connsiteY0-162" fmla="*/ 0 h 4109265"/>
              <a:gd name="connsiteX1-163" fmla="*/ 759082 w 759082"/>
              <a:gd name="connsiteY1-164" fmla="*/ 437373 h 4109265"/>
              <a:gd name="connsiteX2-165" fmla="*/ 739630 w 759082"/>
              <a:gd name="connsiteY2-166" fmla="*/ 4109265 h 4109265"/>
              <a:gd name="connsiteX3-167" fmla="*/ 0 w 759082"/>
              <a:gd name="connsiteY3-168" fmla="*/ 3709197 h 4109265"/>
              <a:gd name="connsiteX4-169" fmla="*/ 41931 w 759082"/>
              <a:gd name="connsiteY4-170" fmla="*/ 0 h 4109265"/>
              <a:gd name="connsiteX0-171" fmla="*/ 20609 w 759082"/>
              <a:gd name="connsiteY0-172" fmla="*/ 0 h 4121844"/>
              <a:gd name="connsiteX1-173" fmla="*/ 759082 w 759082"/>
              <a:gd name="connsiteY1-174" fmla="*/ 449952 h 4121844"/>
              <a:gd name="connsiteX2-175" fmla="*/ 739630 w 759082"/>
              <a:gd name="connsiteY2-176" fmla="*/ 4121844 h 4121844"/>
              <a:gd name="connsiteX3-177" fmla="*/ 0 w 759082"/>
              <a:gd name="connsiteY3-178" fmla="*/ 3721776 h 4121844"/>
              <a:gd name="connsiteX4-179" fmla="*/ 20609 w 759082"/>
              <a:gd name="connsiteY4-180" fmla="*/ 0 h 41218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59082" h="4121844">
                <a:moveTo>
                  <a:pt x="20609" y="0"/>
                </a:moveTo>
                <a:lnTo>
                  <a:pt x="759082" y="449952"/>
                </a:lnTo>
                <a:lnTo>
                  <a:pt x="739630" y="4121844"/>
                </a:lnTo>
                <a:lnTo>
                  <a:pt x="0" y="3721776"/>
                </a:lnTo>
                <a:cubicBezTo>
                  <a:pt x="1776" y="2491373"/>
                  <a:pt x="18833" y="1230403"/>
                  <a:pt x="20609" y="0"/>
                </a:cubicBezTo>
                <a:close/>
              </a:path>
            </a:pathLst>
          </a:custGeom>
          <a:solidFill>
            <a:srgbClr val="00206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2060"/>
              </a:solidFill>
              <a:cs typeface="+mn-ea"/>
              <a:sym typeface="+mn-lt"/>
            </a:endParaRPr>
          </a:p>
        </p:txBody>
      </p:sp>
      <p:sp>
        <p:nvSpPr>
          <p:cNvPr id="5" name="TextBox 4"/>
          <p:cNvSpPr txBox="1"/>
          <p:nvPr/>
        </p:nvSpPr>
        <p:spPr>
          <a:xfrm>
            <a:off x="5066254" y="3044792"/>
            <a:ext cx="6709410" cy="768415"/>
          </a:xfrm>
          <a:prstGeom prst="rect">
            <a:avLst/>
          </a:prstGeom>
          <a:noFill/>
        </p:spPr>
        <p:txBody>
          <a:bodyPr wrap="square" rtlCol="0">
            <a:spAutoFit/>
          </a:bodyPr>
          <a:lstStyle/>
          <a:p>
            <a:pPr algn="ctr" fontAlgn="auto">
              <a:lnSpc>
                <a:spcPct val="120000"/>
              </a:lnSpc>
            </a:pPr>
            <a:r>
              <a:rPr lang="zh-CN" altLang="en-US" sz="4000" b="1" spc="600" dirty="0">
                <a:solidFill>
                  <a:srgbClr val="002060"/>
                </a:solidFill>
                <a:latin typeface="+mj-ea"/>
                <a:ea typeface="+mj-ea"/>
                <a:cs typeface="方正宋刻本秀楷简体" panose="02000000000000000000" charset="-122"/>
              </a:rPr>
              <a:t>黄蜀葵花总黄酮口腔贴片</a:t>
            </a:r>
          </a:p>
        </p:txBody>
      </p:sp>
      <p:sp>
        <p:nvSpPr>
          <p:cNvPr id="2" name="矩形 1"/>
          <p:cNvSpPr/>
          <p:nvPr/>
        </p:nvSpPr>
        <p:spPr>
          <a:xfrm>
            <a:off x="6460690" y="5375395"/>
            <a:ext cx="3703320" cy="307777"/>
          </a:xfrm>
          <a:prstGeom prst="rect">
            <a:avLst/>
          </a:prstGeom>
        </p:spPr>
        <p:txBody>
          <a:bodyPr wrap="square">
            <a:spAutoFit/>
          </a:bodyPr>
          <a:lstStyle/>
          <a:p>
            <a:pPr algn="ctr" fontAlgn="auto"/>
            <a:r>
              <a:rPr lang="zh-CN" altLang="en-US" sz="1400" dirty="0">
                <a:solidFill>
                  <a:srgbClr val="22374C"/>
                </a:solidFill>
                <a:latin typeface="+mn-ea"/>
                <a:cs typeface="+mn-ea"/>
              </a:rPr>
              <a:t>杭</a:t>
            </a:r>
            <a:r>
              <a:rPr lang="zh-CN" altLang="en-US" sz="1400" dirty="0">
                <a:solidFill>
                  <a:srgbClr val="002060"/>
                </a:solidFill>
                <a:latin typeface="+mn-ea"/>
                <a:cs typeface="+mn-ea"/>
              </a:rPr>
              <a:t>州康恩贝制药有限公司</a:t>
            </a:r>
          </a:p>
        </p:txBody>
      </p:sp>
      <p:sp>
        <p:nvSpPr>
          <p:cNvPr id="4" name="TextBox 6"/>
          <p:cNvSpPr txBox="1"/>
          <p:nvPr/>
        </p:nvSpPr>
        <p:spPr>
          <a:xfrm rot="1260000">
            <a:off x="3333191" y="-227330"/>
            <a:ext cx="1753794" cy="5159375"/>
          </a:xfrm>
          <a:prstGeom prst="parallelogram">
            <a:avLst/>
          </a:prstGeom>
          <a:noFill/>
          <a:ln w="9525">
            <a:noFill/>
            <a:miter/>
          </a:ln>
        </p:spPr>
        <p:txBody>
          <a:bodyPr vert="eaVert" wrap="square">
            <a:spAutoFit/>
          </a:bodyPr>
          <a:lstStyle/>
          <a:p>
            <a:pPr lvl="0" algn="dist" eaLnBrk="1" hangingPunct="1">
              <a:lnSpc>
                <a:spcPct val="150000"/>
              </a:lnSpc>
            </a:pPr>
            <a:r>
              <a:rPr lang="zh-CN" altLang="en-US" sz="2000" dirty="0">
                <a:solidFill>
                  <a:schemeClr val="bg1"/>
                </a:solidFill>
                <a:latin typeface="方正宋刻本秀楷简体" panose="02000000000000000000" charset="-122"/>
                <a:ea typeface="方正宋刻本秀楷简体" panose="02000000000000000000" charset="-122"/>
                <a:cs typeface="方正宋刻本秀楷简体" panose="02000000000000000000" charset="-122"/>
              </a:rPr>
              <a:t>让客户健康有方</a:t>
            </a:r>
          </a:p>
          <a:p>
            <a:pPr lvl="0" algn="dist" eaLnBrk="1" hangingPunct="1">
              <a:lnSpc>
                <a:spcPct val="150000"/>
              </a:lnSpc>
            </a:pPr>
            <a:r>
              <a:rPr lang="zh-CN" altLang="en-US" sz="2000" dirty="0">
                <a:solidFill>
                  <a:schemeClr val="bg1"/>
                </a:solidFill>
                <a:latin typeface="方正宋刻本秀楷简体" panose="02000000000000000000" charset="-122"/>
                <a:ea typeface="方正宋刻本秀楷简体" panose="02000000000000000000" charset="-122"/>
                <a:cs typeface="方正宋刻本秀楷简体" panose="02000000000000000000" charset="-122"/>
              </a:rPr>
              <a:t>让员工幸福有道</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3"/>
          <a:stretch>
            <a:fillRect/>
          </a:stretch>
        </p:blipFill>
        <p:spPr>
          <a:xfrm>
            <a:off x="0" y="0"/>
            <a:ext cx="4827905" cy="6858000"/>
          </a:xfrm>
          <a:prstGeom prst="rect">
            <a:avLst/>
          </a:prstGeom>
          <a:blipFill>
            <a:blip r:embed="rId4" cstate="print"/>
            <a:stretch>
              <a:fillRect/>
            </a:stretch>
          </a:blipFill>
        </p:spPr>
      </p:pic>
      <p:sp>
        <p:nvSpPr>
          <p:cNvPr id="3" name="矩形 2"/>
          <p:cNvSpPr/>
          <p:nvPr/>
        </p:nvSpPr>
        <p:spPr>
          <a:xfrm>
            <a:off x="420370" y="795655"/>
            <a:ext cx="4081780" cy="5252720"/>
          </a:xfrm>
          <a:prstGeom prst="rect">
            <a:avLst/>
          </a:prstGeom>
          <a:solidFill>
            <a:srgbClr val="0C2A63">
              <a:alpha val="73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黑体简体" panose="02010601030101010101" pitchFamily="2" charset="-122"/>
            </a:endParaRPr>
          </a:p>
        </p:txBody>
      </p:sp>
      <p:grpSp>
        <p:nvGrpSpPr>
          <p:cNvPr id="5" name="组合 4"/>
          <p:cNvGrpSpPr/>
          <p:nvPr/>
        </p:nvGrpSpPr>
        <p:grpSpPr>
          <a:xfrm>
            <a:off x="711835" y="1811653"/>
            <a:ext cx="3600000" cy="3096000"/>
            <a:chOff x="1734935" y="1454437"/>
            <a:chExt cx="3441475" cy="3313626"/>
          </a:xfrm>
        </p:grpSpPr>
        <p:grpSp>
          <p:nvGrpSpPr>
            <p:cNvPr id="20" name="组合 19"/>
            <p:cNvGrpSpPr/>
            <p:nvPr/>
          </p:nvGrpSpPr>
          <p:grpSpPr>
            <a:xfrm>
              <a:off x="2097960" y="2272316"/>
              <a:ext cx="2681894" cy="2413863"/>
              <a:chOff x="2996208" y="2123454"/>
              <a:chExt cx="2681894" cy="2413863"/>
            </a:xfrm>
          </p:grpSpPr>
          <p:sp>
            <p:nvSpPr>
              <p:cNvPr id="51" name="任意多边形: 形状 50"/>
              <p:cNvSpPr/>
              <p:nvPr/>
            </p:nvSpPr>
            <p:spPr>
              <a:xfrm>
                <a:off x="3011630" y="2167917"/>
                <a:ext cx="2649648" cy="559977"/>
              </a:xfrm>
              <a:custGeom>
                <a:avLst/>
                <a:gdLst>
                  <a:gd name="connsiteX0" fmla="*/ 438150 w 3695700"/>
                  <a:gd name="connsiteY0" fmla="*/ 714375 h 781050"/>
                  <a:gd name="connsiteX1" fmla="*/ 0 w 3695700"/>
                  <a:gd name="connsiteY1" fmla="*/ 0 h 781050"/>
                  <a:gd name="connsiteX2" fmla="*/ 3695700 w 3695700"/>
                  <a:gd name="connsiteY2" fmla="*/ 0 h 781050"/>
                  <a:gd name="connsiteX3" fmla="*/ 3257550 w 3695700"/>
                  <a:gd name="connsiteY3" fmla="*/ 781050 h 781050"/>
                </a:gdLst>
                <a:ahLst/>
                <a:cxnLst>
                  <a:cxn ang="0">
                    <a:pos x="connsiteX0" y="connsiteY0"/>
                  </a:cxn>
                  <a:cxn ang="0">
                    <a:pos x="connsiteX1" y="connsiteY1"/>
                  </a:cxn>
                  <a:cxn ang="0">
                    <a:pos x="connsiteX2" y="connsiteY2"/>
                  </a:cxn>
                  <a:cxn ang="0">
                    <a:pos x="connsiteX3" y="connsiteY3"/>
                  </a:cxn>
                </a:cxnLst>
                <a:rect l="l" t="t" r="r" b="b"/>
                <a:pathLst>
                  <a:path w="3695700" h="781050">
                    <a:moveTo>
                      <a:pt x="438150" y="714375"/>
                    </a:moveTo>
                    <a:lnTo>
                      <a:pt x="0" y="0"/>
                    </a:lnTo>
                    <a:lnTo>
                      <a:pt x="3695700" y="0"/>
                    </a:lnTo>
                    <a:lnTo>
                      <a:pt x="3257550" y="78105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itchFamily="34" charset="-122"/>
                  <a:ea typeface="思源黑体 CN Bold" pitchFamily="34" charset="-122"/>
                </a:endParaRPr>
              </a:p>
            </p:txBody>
          </p:sp>
          <p:sp>
            <p:nvSpPr>
              <p:cNvPr id="52" name="任意多边形: 形状 51"/>
              <p:cNvSpPr/>
              <p:nvPr/>
            </p:nvSpPr>
            <p:spPr>
              <a:xfrm>
                <a:off x="4048119" y="3977340"/>
                <a:ext cx="614609" cy="559977"/>
              </a:xfrm>
              <a:custGeom>
                <a:avLst/>
                <a:gdLst>
                  <a:gd name="connsiteX0" fmla="*/ 0 w 857250"/>
                  <a:gd name="connsiteY0" fmla="*/ 28575 h 781050"/>
                  <a:gd name="connsiteX1" fmla="*/ 438150 w 857250"/>
                  <a:gd name="connsiteY1" fmla="*/ 781050 h 781050"/>
                  <a:gd name="connsiteX2" fmla="*/ 857250 w 857250"/>
                  <a:gd name="connsiteY2" fmla="*/ 0 h 781050"/>
                </a:gdLst>
                <a:ahLst/>
                <a:cxnLst>
                  <a:cxn ang="0">
                    <a:pos x="connsiteX0" y="connsiteY0"/>
                  </a:cxn>
                  <a:cxn ang="0">
                    <a:pos x="connsiteX1" y="connsiteY1"/>
                  </a:cxn>
                  <a:cxn ang="0">
                    <a:pos x="connsiteX2" y="connsiteY2"/>
                  </a:cxn>
                </a:cxnLst>
                <a:rect l="l" t="t" r="r" b="b"/>
                <a:pathLst>
                  <a:path w="857250" h="781050">
                    <a:moveTo>
                      <a:pt x="0" y="28575"/>
                    </a:moveTo>
                    <a:lnTo>
                      <a:pt x="438150" y="781050"/>
                    </a:lnTo>
                    <a:lnTo>
                      <a:pt x="85725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itchFamily="34" charset="-122"/>
                  <a:ea typeface="思源黑体 CN Bold" pitchFamily="34" charset="-122"/>
                </a:endParaRPr>
              </a:p>
            </p:txBody>
          </p:sp>
          <p:sp>
            <p:nvSpPr>
              <p:cNvPr id="7" name="文本框 6"/>
              <p:cNvSpPr txBox="1"/>
              <p:nvPr/>
            </p:nvSpPr>
            <p:spPr>
              <a:xfrm>
                <a:off x="2996208" y="2123454"/>
                <a:ext cx="2681894" cy="1764408"/>
              </a:xfrm>
              <a:prstGeom prst="rect">
                <a:avLst/>
              </a:prstGeom>
              <a:noFill/>
            </p:spPr>
            <p:txBody>
              <a:bodyPr wrap="square" rtlCol="0">
                <a:spAutoFit/>
              </a:bodyPr>
              <a:lstStyle/>
              <a:p>
                <a:pPr algn="ctr">
                  <a:lnSpc>
                    <a:spcPct val="120000"/>
                  </a:lnSpc>
                </a:pPr>
                <a:r>
                  <a:rPr lang="zh-CN" altLang="en-US" sz="4400" spc="100" dirty="0">
                    <a:solidFill>
                      <a:schemeClr val="bg1"/>
                    </a:solidFill>
                    <a:latin typeface="思源黑体 CN Bold" pitchFamily="34" charset="-122"/>
                    <a:ea typeface="思源黑体 CN Bold" pitchFamily="34" charset="-122"/>
                  </a:rPr>
                  <a:t>目录外</a:t>
                </a:r>
                <a:endParaRPr lang="en-US" altLang="zh-CN" sz="4400" spc="100" dirty="0">
                  <a:solidFill>
                    <a:schemeClr val="bg1"/>
                  </a:solidFill>
                  <a:latin typeface="思源黑体 CN Bold" pitchFamily="34" charset="-122"/>
                  <a:ea typeface="思源黑体 CN Bold" pitchFamily="34" charset="-122"/>
                </a:endParaRPr>
              </a:p>
              <a:p>
                <a:pPr algn="ctr">
                  <a:lnSpc>
                    <a:spcPct val="120000"/>
                  </a:lnSpc>
                </a:pPr>
                <a:r>
                  <a:rPr lang="zh-CN" altLang="en-US" sz="4400" spc="100" dirty="0">
                    <a:solidFill>
                      <a:schemeClr val="bg1"/>
                    </a:solidFill>
                    <a:latin typeface="思源黑体 CN Bold" pitchFamily="34" charset="-122"/>
                    <a:ea typeface="思源黑体 CN Bold" pitchFamily="34" charset="-122"/>
                  </a:rPr>
                  <a:t>中成药</a:t>
                </a:r>
              </a:p>
            </p:txBody>
          </p:sp>
        </p:grpSp>
        <p:sp>
          <p:nvSpPr>
            <p:cNvPr id="27" name="六边形 26"/>
            <p:cNvSpPr/>
            <p:nvPr/>
          </p:nvSpPr>
          <p:spPr>
            <a:xfrm rot="19800000">
              <a:off x="1734935" y="1454437"/>
              <a:ext cx="3441475" cy="3313626"/>
            </a:xfrm>
            <a:prstGeom prst="hexagon">
              <a:avLst>
                <a:gd name="adj" fmla="val 29147"/>
                <a:gd name="vf" fmla="val 115470"/>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5833475" y="1354297"/>
            <a:ext cx="5613128" cy="4149406"/>
          </a:xfrm>
          <a:prstGeom prst="rect">
            <a:avLst/>
          </a:prstGeom>
        </p:spPr>
        <p:txBody>
          <a:bodyPr wrap="square">
            <a:spAutoFit/>
          </a:bodyPr>
          <a:lstStyle/>
          <a:p>
            <a:pPr>
              <a:lnSpc>
                <a:spcPct val="150000"/>
              </a:lnSpc>
            </a:pPr>
            <a:r>
              <a:rPr lang="zh-CN" altLang="en-US" sz="3600" b="1" dirty="0">
                <a:solidFill>
                  <a:srgbClr val="002060"/>
                </a:solidFill>
                <a:latin typeface="微软雅黑" panose="020B0503020204020204" pitchFamily="34" charset="-122"/>
                <a:ea typeface="微软雅黑" panose="020B0503020204020204" pitchFamily="34" charset="-122"/>
                <a:cs typeface="楷体" panose="02010609060101010101" charset="-122"/>
              </a:rPr>
              <a:t>一</a:t>
            </a:r>
            <a:r>
              <a:rPr lang="en-US" altLang="zh-CN" sz="3600" b="1" dirty="0">
                <a:solidFill>
                  <a:srgbClr val="002060"/>
                </a:solidFill>
                <a:latin typeface="微软雅黑" panose="020B0503020204020204" pitchFamily="34" charset="-122"/>
                <a:ea typeface="微软雅黑" panose="020B0503020204020204" pitchFamily="34" charset="-122"/>
                <a:cs typeface="楷体" panose="02010609060101010101" charset="-122"/>
              </a:rPr>
              <a:t>. </a:t>
            </a:r>
            <a:r>
              <a:rPr lang="zh-CN" altLang="en-US" sz="3600" b="1" dirty="0">
                <a:solidFill>
                  <a:srgbClr val="002060"/>
                </a:solidFill>
                <a:latin typeface="微软雅黑" panose="020B0503020204020204" pitchFamily="34" charset="-122"/>
                <a:ea typeface="微软雅黑" panose="020B0503020204020204" pitchFamily="34" charset="-122"/>
                <a:cs typeface="楷体" panose="02010609060101010101" charset="-122"/>
              </a:rPr>
              <a:t>基本信息</a:t>
            </a:r>
            <a:endParaRPr lang="en-US" altLang="zh-CN" sz="3600" b="1" dirty="0">
              <a:solidFill>
                <a:srgbClr val="002060"/>
              </a:solidFill>
              <a:latin typeface="微软雅黑" panose="020B0503020204020204" pitchFamily="34" charset="-122"/>
              <a:ea typeface="微软雅黑" panose="020B0503020204020204" pitchFamily="34" charset="-122"/>
              <a:cs typeface="楷体" panose="02010609060101010101" charset="-122"/>
            </a:endParaRPr>
          </a:p>
          <a:p>
            <a:pPr>
              <a:lnSpc>
                <a:spcPct val="150000"/>
              </a:lnSpc>
            </a:pPr>
            <a:r>
              <a:rPr lang="zh-CN" altLang="en-US" sz="3600" b="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二</a:t>
            </a:r>
            <a:r>
              <a:rPr lang="en-US" altLang="zh-CN" sz="3600" b="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r>
              <a:rPr lang="zh-CN" altLang="en-US" sz="3600" b="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安全性</a:t>
            </a:r>
            <a:endParaRPr lang="en-US" altLang="zh-CN" sz="3600" b="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a:p>
            <a:pPr>
              <a:lnSpc>
                <a:spcPct val="150000"/>
              </a:lnSpc>
            </a:pPr>
            <a:r>
              <a:rPr lang="zh-CN" altLang="en-US" sz="3600" b="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三</a:t>
            </a:r>
            <a:r>
              <a:rPr lang="en-US" altLang="zh-CN" sz="3600" b="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r>
              <a:rPr lang="zh-CN" altLang="en-US" sz="3600" b="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有效性</a:t>
            </a:r>
            <a:endParaRPr lang="en-US" altLang="zh-CN" sz="3600" b="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a:p>
            <a:pPr>
              <a:lnSpc>
                <a:spcPct val="150000"/>
              </a:lnSpc>
            </a:pPr>
            <a:r>
              <a:rPr lang="zh-CN" altLang="en-US" sz="3600" b="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四</a:t>
            </a:r>
            <a:r>
              <a:rPr lang="en-US" altLang="zh-CN" sz="3600" b="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r>
              <a:rPr lang="zh-CN" altLang="en-US" sz="3600" b="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创新性</a:t>
            </a:r>
            <a:endParaRPr lang="en-US" altLang="zh-CN" sz="3600" b="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a:p>
            <a:pPr>
              <a:lnSpc>
                <a:spcPct val="150000"/>
              </a:lnSpc>
            </a:pPr>
            <a:r>
              <a:rPr lang="zh-CN" altLang="en-US" sz="3600" b="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五</a:t>
            </a:r>
            <a:r>
              <a:rPr lang="en-US" altLang="zh-CN" sz="3600" b="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r>
              <a:rPr lang="zh-CN" altLang="en-US" sz="3600" b="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公平性</a:t>
            </a:r>
          </a:p>
        </p:txBody>
      </p:sp>
      <p:sp>
        <p:nvSpPr>
          <p:cNvPr id="4" name="矩形 3"/>
          <p:cNvSpPr/>
          <p:nvPr/>
        </p:nvSpPr>
        <p:spPr>
          <a:xfrm>
            <a:off x="5106035" y="795655"/>
            <a:ext cx="6713220" cy="5252720"/>
          </a:xfrm>
          <a:prstGeom prst="rect">
            <a:avLst/>
          </a:prstGeom>
          <a:noFill/>
          <a:ln w="76200">
            <a:solidFill>
              <a:srgbClr val="0C2A63"/>
            </a:solidFill>
          </a:ln>
          <a:extLst>
            <a:ext uri="{909E8E84-426E-40DD-AFC4-6F175D3DCCD1}">
              <a14:hiddenFill xmlns:a14="http://schemas.microsoft.com/office/drawing/2010/main">
                <a:solidFill>
                  <a:schemeClr val="bg2">
                    <a:lumMod val="2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0525" y="208915"/>
            <a:ext cx="4584065" cy="460375"/>
          </a:xfrm>
          <a:prstGeom prst="rect">
            <a:avLst/>
          </a:prstGeom>
          <a:noFill/>
        </p:spPr>
        <p:txBody>
          <a:bodyPr wrap="square" rtlCol="0">
            <a:spAutoFit/>
          </a:bodyPr>
          <a:lstStyle/>
          <a:p>
            <a:pPr algn="l">
              <a:lnSpc>
                <a:spcPct val="100000"/>
              </a:lnSpc>
            </a:pPr>
            <a:r>
              <a:rPr lang="zh-CN" altLang="en-US" sz="2400" b="1" dirty="0">
                <a:solidFill>
                  <a:srgbClr val="002060"/>
                </a:solidFill>
                <a:latin typeface="微软雅黑" panose="020B0503020204020204" pitchFamily="34" charset="-122"/>
                <a:ea typeface="微软雅黑" panose="020B0503020204020204" pitchFamily="34" charset="-122"/>
                <a:sym typeface="+mn-ea"/>
              </a:rPr>
              <a:t>一、</a:t>
            </a:r>
            <a:r>
              <a:rPr lang="zh-CN" altLang="en-US" sz="2400" b="1" noProof="0" dirty="0">
                <a:solidFill>
                  <a:srgbClr val="002060"/>
                </a:solidFill>
                <a:uLnTx/>
                <a:uFillTx/>
                <a:latin typeface="微软雅黑" panose="020B0503020204020204" pitchFamily="34" charset="-122"/>
                <a:ea typeface="微软雅黑" panose="020B0503020204020204" pitchFamily="34" charset="-122"/>
                <a:sym typeface="+mn-ea"/>
              </a:rPr>
              <a:t>基本信息</a:t>
            </a:r>
            <a:endParaRPr kumimoji="0" lang="zh-CN" altLang="en-US" sz="2400" b="1" i="0" u="none" strike="noStrike" kern="1200" normalizeH="0" baseline="0" noProof="0" dirty="0">
              <a:solidFill>
                <a:srgbClr val="002060"/>
              </a:solidFill>
              <a:uLnTx/>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94409" y="1094660"/>
            <a:ext cx="10239648" cy="5355312"/>
          </a:xfrm>
          <a:prstGeom prst="rect">
            <a:avLst/>
          </a:prstGeom>
          <a:noFill/>
        </p:spPr>
        <p:txBody>
          <a:bodyPr wrap="square" rtlCol="0">
            <a:spAutoFit/>
          </a:bodyPr>
          <a:lstStyle/>
          <a:p>
            <a:r>
              <a:rPr lang="zh-CN" altLang="en-US" sz="1600" dirty="0"/>
              <a:t>药品通用名称：黄蜀葵花总黄酮口腔贴片。</a:t>
            </a:r>
            <a:endParaRPr lang="en-US" altLang="zh-CN" sz="1600" dirty="0"/>
          </a:p>
          <a:p>
            <a:endParaRPr lang="en-US" altLang="zh-CN" sz="1600" dirty="0"/>
          </a:p>
          <a:p>
            <a:r>
              <a:rPr lang="zh-CN" altLang="en-US" sz="1600" dirty="0"/>
              <a:t>注册规格：每片重</a:t>
            </a:r>
            <a:r>
              <a:rPr lang="en-US" altLang="zh-CN" sz="1600" dirty="0"/>
              <a:t>75mg</a:t>
            </a:r>
            <a:r>
              <a:rPr lang="zh-CN" altLang="en-US" sz="1600" dirty="0"/>
              <a:t>（含黄蜀葵花总黄酮提取物</a:t>
            </a:r>
            <a:r>
              <a:rPr lang="en-US" altLang="zh-CN" sz="1600" dirty="0"/>
              <a:t>20mg</a:t>
            </a:r>
            <a:r>
              <a:rPr lang="zh-CN" altLang="en-US" sz="1600" dirty="0"/>
              <a:t>）。</a:t>
            </a:r>
            <a:endParaRPr lang="en-US" altLang="zh-CN" sz="1600" dirty="0"/>
          </a:p>
          <a:p>
            <a:endParaRPr lang="en-US" altLang="zh-CN" sz="1600" dirty="0"/>
          </a:p>
          <a:p>
            <a:r>
              <a:rPr lang="zh-CN" altLang="en-US" sz="1600" dirty="0"/>
              <a:t>说明书功能主治：清心泄热。用于心脾积热所致轻型复发性口腔溃疡（轻型复发性阿弗他溃疡），症见口腔黏膜溃疡局部红肿、灼热疼痛等。</a:t>
            </a:r>
            <a:r>
              <a:rPr lang="en-US" altLang="zh-CN" sz="1600" baseline="30000" dirty="0"/>
              <a:t>【1】</a:t>
            </a:r>
          </a:p>
          <a:p>
            <a:endParaRPr lang="en-US" altLang="zh-CN" sz="1600" dirty="0"/>
          </a:p>
          <a:p>
            <a:r>
              <a:rPr lang="zh-CN" altLang="en-US" sz="1600" dirty="0"/>
              <a:t>用法用量：贴于口腔溃疡黏膜处。于餐后将棕褐色面贴于患部，用手指轻压</a:t>
            </a:r>
            <a:r>
              <a:rPr lang="en-US" altLang="zh-CN" sz="1600" dirty="0"/>
              <a:t>10</a:t>
            </a:r>
            <a:r>
              <a:rPr lang="zh-CN" altLang="en-US" sz="1600" dirty="0"/>
              <a:t>～</a:t>
            </a:r>
            <a:r>
              <a:rPr lang="en-US" altLang="zh-CN" sz="1600" dirty="0"/>
              <a:t>15</a:t>
            </a:r>
            <a:r>
              <a:rPr lang="zh-CN" altLang="en-US" sz="1600" dirty="0"/>
              <a:t>秒，待棕褐色面药物全部溶化，将黄色片吐出。一次</a:t>
            </a:r>
            <a:r>
              <a:rPr lang="en-US" altLang="zh-CN" sz="1600" dirty="0"/>
              <a:t>1</a:t>
            </a:r>
            <a:r>
              <a:rPr lang="zh-CN" altLang="en-US" sz="1600" dirty="0"/>
              <a:t>片，一日</a:t>
            </a:r>
            <a:r>
              <a:rPr lang="en-US" altLang="zh-CN" sz="1600" dirty="0"/>
              <a:t>3</a:t>
            </a:r>
            <a:r>
              <a:rPr lang="zh-CN" altLang="en-US" sz="1600" dirty="0"/>
              <a:t>次。疗程</a:t>
            </a:r>
            <a:r>
              <a:rPr lang="en-US" altLang="zh-CN" sz="1600" dirty="0"/>
              <a:t>5</a:t>
            </a:r>
            <a:r>
              <a:rPr lang="zh-CN" altLang="en-US" sz="1600" dirty="0"/>
              <a:t>天。</a:t>
            </a:r>
            <a:r>
              <a:rPr lang="en-US" altLang="zh-CN" sz="1600" baseline="30000" dirty="0"/>
              <a:t>【1】</a:t>
            </a:r>
          </a:p>
          <a:p>
            <a:endParaRPr lang="en-US" altLang="zh-CN" sz="1600" dirty="0"/>
          </a:p>
          <a:p>
            <a:r>
              <a:rPr lang="zh-CN" altLang="en-US" sz="1600" dirty="0"/>
              <a:t>中国大陆首次上市时间：</a:t>
            </a:r>
            <a:r>
              <a:rPr lang="en-US" altLang="zh-CN" sz="1600" dirty="0"/>
              <a:t>2022</a:t>
            </a:r>
            <a:r>
              <a:rPr lang="zh-CN" altLang="en-US" sz="1600" dirty="0"/>
              <a:t>年</a:t>
            </a:r>
            <a:r>
              <a:rPr lang="en-US" altLang="zh-CN" sz="1600" dirty="0"/>
              <a:t>12</a:t>
            </a:r>
            <a:r>
              <a:rPr lang="zh-CN" altLang="en-US" sz="1600" dirty="0"/>
              <a:t>月</a:t>
            </a:r>
            <a:r>
              <a:rPr lang="en-US" altLang="zh-CN" sz="1600" dirty="0"/>
              <a:t>21</a:t>
            </a:r>
            <a:r>
              <a:rPr lang="zh-CN" altLang="en-US" sz="1600" dirty="0"/>
              <a:t>日。</a:t>
            </a:r>
            <a:endParaRPr lang="en-US" altLang="zh-CN" sz="1600" dirty="0"/>
          </a:p>
          <a:p>
            <a:endParaRPr lang="en-US" altLang="zh-CN" sz="1600" dirty="0"/>
          </a:p>
          <a:p>
            <a:r>
              <a:rPr lang="zh-CN" altLang="en-US" sz="1600" dirty="0"/>
              <a:t>注册证号</a:t>
            </a:r>
            <a:r>
              <a:rPr lang="en-US" altLang="zh-CN" sz="1600" dirty="0"/>
              <a:t>/</a:t>
            </a:r>
            <a:r>
              <a:rPr lang="zh-CN" altLang="en-US" sz="1600" dirty="0"/>
              <a:t>批准文号：</a:t>
            </a:r>
            <a:r>
              <a:rPr lang="en-US" altLang="zh-CN" sz="1600" dirty="0" err="1"/>
              <a:t>2022S01210</a:t>
            </a:r>
            <a:r>
              <a:rPr lang="en-US" altLang="zh-CN" sz="1600" dirty="0"/>
              <a:t>/</a:t>
            </a:r>
            <a:r>
              <a:rPr lang="zh-CN" altLang="en-US" sz="1600" dirty="0"/>
              <a:t>国药准字</a:t>
            </a:r>
            <a:r>
              <a:rPr lang="en-US" altLang="zh-CN" sz="1600" dirty="0" err="1"/>
              <a:t>Z20220006</a:t>
            </a:r>
            <a:r>
              <a:rPr lang="zh-CN" altLang="en-US" sz="1600" dirty="0"/>
              <a:t>。</a:t>
            </a:r>
            <a:endParaRPr lang="en-US" altLang="zh-CN" sz="1600" dirty="0"/>
          </a:p>
          <a:p>
            <a:endParaRPr lang="en-US" altLang="zh-CN" sz="1600" dirty="0"/>
          </a:p>
          <a:p>
            <a:r>
              <a:rPr lang="zh-CN" altLang="en-US" sz="1600" dirty="0"/>
              <a:t>目前大陆地区同通用名药品的上市情况：独家品种。</a:t>
            </a:r>
            <a:endParaRPr lang="en-US" altLang="zh-CN" sz="1600" dirty="0"/>
          </a:p>
          <a:p>
            <a:endParaRPr lang="en-US" altLang="zh-CN" sz="1600" dirty="0"/>
          </a:p>
          <a:p>
            <a:r>
              <a:rPr lang="zh-CN" altLang="en-US" sz="1600" dirty="0"/>
              <a:t>全球首个上市国家</a:t>
            </a:r>
            <a:r>
              <a:rPr lang="en-US" altLang="zh-CN" sz="1600" dirty="0"/>
              <a:t>/</a:t>
            </a:r>
            <a:r>
              <a:rPr lang="zh-CN" altLang="en-US" sz="1600" dirty="0"/>
              <a:t>地区及上市时间：中国，</a:t>
            </a:r>
            <a:r>
              <a:rPr lang="en-US" altLang="zh-CN" sz="1600" dirty="0"/>
              <a:t>2022</a:t>
            </a:r>
            <a:r>
              <a:rPr lang="zh-CN" altLang="en-US" sz="1600" dirty="0"/>
              <a:t>年。</a:t>
            </a:r>
            <a:endParaRPr lang="en-US" altLang="zh-CN" sz="1600" dirty="0"/>
          </a:p>
          <a:p>
            <a:endParaRPr lang="en-US" altLang="zh-CN" sz="1600" dirty="0"/>
          </a:p>
          <a:p>
            <a:r>
              <a:rPr lang="zh-CN" altLang="en-US" sz="1600" dirty="0"/>
              <a:t>是否为</a:t>
            </a:r>
            <a:r>
              <a:rPr lang="en-US" altLang="zh-CN" sz="1600" dirty="0"/>
              <a:t>OTC</a:t>
            </a:r>
            <a:r>
              <a:rPr lang="zh-CN" altLang="en-US" sz="1600" dirty="0"/>
              <a:t>药品：否。</a:t>
            </a:r>
            <a:endParaRPr lang="en-US" altLang="zh-CN" sz="1600" dirty="0"/>
          </a:p>
          <a:p>
            <a:endParaRPr lang="en-US" altLang="zh-CN" dirty="0"/>
          </a:p>
          <a:p>
            <a:r>
              <a:rPr lang="en-US" altLang="zh-CN" sz="1400" dirty="0">
                <a:solidFill>
                  <a:srgbClr val="231F20"/>
                </a:solidFill>
                <a:latin typeface="微软雅黑" panose="020B0503020204020204" pitchFamily="34" charset="-122"/>
                <a:ea typeface="微软雅黑" panose="020B0503020204020204" pitchFamily="34" charset="-122"/>
                <a:sym typeface="+mn-ea"/>
              </a:rPr>
              <a:t>[1]</a:t>
            </a:r>
            <a:r>
              <a:rPr lang="zh-CN" altLang="en-US" sz="1400" dirty="0">
                <a:solidFill>
                  <a:srgbClr val="231F20"/>
                </a:solidFill>
                <a:latin typeface="微软雅黑" panose="020B0503020204020204" pitchFamily="34" charset="-122"/>
                <a:ea typeface="微软雅黑" panose="020B0503020204020204" pitchFamily="34" charset="-122"/>
                <a:sym typeface="+mn-ea"/>
              </a:rPr>
              <a:t>黄蜀葵花总黄酮口腔贴片说明书</a:t>
            </a:r>
            <a:r>
              <a:rPr lang="en-US" altLang="zh-CN" sz="1400" dirty="0"/>
              <a:t>         </a:t>
            </a:r>
            <a:endParaRPr lang="zh-CN" altLang="en-US" sz="1400" dirty="0"/>
          </a:p>
        </p:txBody>
      </p:sp>
      <p:pic>
        <p:nvPicPr>
          <p:cNvPr id="4" name="图片 3"/>
          <p:cNvPicPr>
            <a:picLocks noChangeAspect="1"/>
          </p:cNvPicPr>
          <p:nvPr/>
        </p:nvPicPr>
        <p:blipFill>
          <a:blip r:embed="rId3"/>
          <a:stretch>
            <a:fillRect/>
          </a:stretch>
        </p:blipFill>
        <p:spPr>
          <a:xfrm>
            <a:off x="8461117" y="3856689"/>
            <a:ext cx="2612167" cy="1323975"/>
          </a:xfrm>
          <a:prstGeom prst="rect">
            <a:avLst/>
          </a:prstGeom>
          <a:effectLst>
            <a:softEdge rad="31750"/>
          </a:effectLst>
        </p:spPr>
      </p:pic>
      <p:pic>
        <p:nvPicPr>
          <p:cNvPr id="5" name="图片 4"/>
          <p:cNvPicPr>
            <a:picLocks noChangeAspect="1"/>
          </p:cNvPicPr>
          <p:nvPr/>
        </p:nvPicPr>
        <p:blipFill>
          <a:blip r:embed="rId4"/>
          <a:stretch>
            <a:fillRect/>
          </a:stretch>
        </p:blipFill>
        <p:spPr>
          <a:xfrm>
            <a:off x="8801916" y="5180664"/>
            <a:ext cx="2076450" cy="1323975"/>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0525" y="208915"/>
            <a:ext cx="4584065" cy="460375"/>
          </a:xfrm>
          <a:prstGeom prst="rect">
            <a:avLst/>
          </a:prstGeom>
          <a:noFill/>
        </p:spPr>
        <p:txBody>
          <a:bodyPr wrap="square" rtlCol="0">
            <a:spAutoFit/>
          </a:bodyPr>
          <a:lstStyle/>
          <a:p>
            <a:pPr algn="l">
              <a:lnSpc>
                <a:spcPct val="100000"/>
              </a:lnSpc>
            </a:pPr>
            <a:r>
              <a:rPr lang="zh-CN" altLang="en-US" sz="2400" b="1" dirty="0">
                <a:latin typeface="微软雅黑" panose="020B0503020204020204" pitchFamily="34" charset="-122"/>
                <a:ea typeface="微软雅黑" panose="020B0503020204020204" pitchFamily="34" charset="-122"/>
                <a:sym typeface="+mn-ea"/>
              </a:rPr>
              <a:t>一、</a:t>
            </a:r>
            <a:r>
              <a:rPr lang="zh-CN" altLang="en-US" sz="2400" b="1" noProof="0" dirty="0">
                <a:uLnTx/>
                <a:uFillTx/>
                <a:latin typeface="微软雅黑" panose="020B0503020204020204" pitchFamily="34" charset="-122"/>
                <a:ea typeface="微软雅黑" panose="020B0503020204020204" pitchFamily="34" charset="-122"/>
                <a:sym typeface="+mn-ea"/>
              </a:rPr>
              <a:t>基本信息</a:t>
            </a:r>
            <a:endParaRPr kumimoji="0" lang="zh-CN" altLang="en-US" sz="2400" b="1" i="0" u="none" strike="noStrike" kern="1200" normalizeH="0" baseline="0" noProof="0" dirty="0">
              <a:uLnTx/>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683287" y="761538"/>
            <a:ext cx="11133575" cy="5970865"/>
          </a:xfrm>
          <a:prstGeom prst="rect">
            <a:avLst/>
          </a:prstGeom>
          <a:noFill/>
        </p:spPr>
        <p:txBody>
          <a:bodyPr wrap="square" rtlCol="0">
            <a:spAutoFit/>
          </a:bodyPr>
          <a:lstStyle/>
          <a:p>
            <a:pPr algn="just"/>
            <a:r>
              <a:rPr lang="zh-CN" altLang="en-US" sz="1600" b="1" dirty="0">
                <a:latin typeface="宋体" panose="02010600030101010101" pitchFamily="2" charset="-122"/>
                <a:ea typeface="宋体" panose="02010600030101010101" pitchFamily="2" charset="-122"/>
              </a:rPr>
              <a:t>◎</a:t>
            </a:r>
            <a:r>
              <a:rPr lang="zh-CN" altLang="en-US" sz="1600" b="1" dirty="0"/>
              <a:t>参照药品建议：</a:t>
            </a:r>
            <a:r>
              <a:rPr lang="zh-CN" altLang="en-US" sz="1600" dirty="0"/>
              <a:t>连芩珍珠滴丸</a:t>
            </a:r>
            <a:endParaRPr lang="en-US" altLang="zh-CN" sz="1600" dirty="0"/>
          </a:p>
          <a:p>
            <a:pPr algn="just"/>
            <a:r>
              <a:rPr lang="zh-CN" altLang="en-US" sz="1600" b="1" dirty="0">
                <a:latin typeface="宋体" panose="02010600030101010101" pitchFamily="2" charset="-122"/>
                <a:ea typeface="宋体" panose="02010600030101010101" pitchFamily="2" charset="-122"/>
              </a:rPr>
              <a:t>◎</a:t>
            </a:r>
            <a:r>
              <a:rPr lang="zh-CN" altLang="en-US" sz="1600" b="1" dirty="0"/>
              <a:t>与参照药品或已上市的同治疗领域药品相比的优势和不足：</a:t>
            </a:r>
            <a:endParaRPr lang="en-US" altLang="zh-CN" sz="1600" b="1" dirty="0"/>
          </a:p>
          <a:p>
            <a:pPr algn="just"/>
            <a:r>
              <a:rPr lang="zh-CN" altLang="en-US" sz="1600" dirty="0"/>
              <a:t>医保目录中成药</a:t>
            </a:r>
            <a:r>
              <a:rPr lang="en-US" altLang="zh-CN" sz="1600" dirty="0"/>
              <a:t>-</a:t>
            </a:r>
            <a:r>
              <a:rPr lang="zh-CN" altLang="en-US" sz="1600" dirty="0"/>
              <a:t>口腔病领域内药品有</a:t>
            </a:r>
            <a:r>
              <a:rPr lang="en-US" altLang="zh-CN" sz="1600" dirty="0"/>
              <a:t>5</a:t>
            </a:r>
            <a:r>
              <a:rPr lang="zh-CN" altLang="en-US" sz="1600" dirty="0"/>
              <a:t>种，如右图所示：</a:t>
            </a:r>
            <a:endParaRPr lang="en-US" altLang="zh-CN" sz="1600" dirty="0"/>
          </a:p>
          <a:p>
            <a:pPr algn="just"/>
            <a:r>
              <a:rPr lang="zh-CN" altLang="en-US" sz="1600" dirty="0"/>
              <a:t>连芩珍珠滴丸（</a:t>
            </a:r>
            <a:r>
              <a:rPr lang="en-US" altLang="zh-CN" sz="1600" dirty="0"/>
              <a:t>2009</a:t>
            </a:r>
            <a:r>
              <a:rPr lang="zh-CN" altLang="en-US" sz="1600" dirty="0"/>
              <a:t>年批准上市），含服，清热泻火，解毒止痛。</a:t>
            </a:r>
            <a:endParaRPr lang="en-US" altLang="zh-CN" sz="1600" dirty="0"/>
          </a:p>
          <a:p>
            <a:pPr algn="just"/>
            <a:r>
              <a:rPr lang="zh-CN" altLang="en-US" sz="1600" dirty="0"/>
              <a:t>用于复发性口疮心脾积热证，与本品最相似。上市时间和纳入医保时间也最新。</a:t>
            </a:r>
            <a:endParaRPr lang="en-US" altLang="zh-CN" sz="1600" dirty="0"/>
          </a:p>
          <a:p>
            <a:pPr algn="just"/>
            <a:r>
              <a:rPr lang="zh-CN" altLang="en-US" sz="1600" dirty="0"/>
              <a:t>其他品种上市时间较早，给药方式有口服和外用，没有口腔贴片。</a:t>
            </a:r>
            <a:endParaRPr lang="en-US" altLang="zh-CN" sz="1600" dirty="0"/>
          </a:p>
          <a:p>
            <a:pPr algn="just"/>
            <a:r>
              <a:rPr lang="zh-CN" altLang="en-US" sz="1600" dirty="0"/>
              <a:t>本品的整体</a:t>
            </a:r>
            <a:r>
              <a:rPr lang="zh-CN" altLang="en-US" sz="1600" b="1" dirty="0"/>
              <a:t>优势</a:t>
            </a:r>
            <a:r>
              <a:rPr lang="zh-CN" altLang="en-US" sz="1600" dirty="0"/>
              <a:t>：</a:t>
            </a:r>
          </a:p>
          <a:p>
            <a:pPr algn="just"/>
            <a:r>
              <a:rPr lang="zh-CN" altLang="en-US" sz="1600" dirty="0"/>
              <a:t>     </a:t>
            </a:r>
            <a:endParaRPr lang="en-US" altLang="zh-CN" sz="1600" dirty="0"/>
          </a:p>
          <a:p>
            <a:pPr algn="just"/>
            <a:endParaRPr lang="en-US" altLang="zh-CN" sz="1600" dirty="0"/>
          </a:p>
          <a:p>
            <a:pPr algn="just"/>
            <a:r>
              <a:rPr lang="zh-CN" altLang="en-US" sz="1600" dirty="0"/>
              <a:t>                       </a:t>
            </a:r>
            <a:endParaRPr lang="en-US" altLang="zh-CN" sz="1600" dirty="0"/>
          </a:p>
          <a:p>
            <a:pPr algn="just"/>
            <a:endParaRPr lang="en-US" altLang="zh-CN" sz="1600" dirty="0"/>
          </a:p>
          <a:p>
            <a:pPr algn="just"/>
            <a:r>
              <a:rPr lang="zh-CN" altLang="en-US" sz="1600" b="1" dirty="0">
                <a:latin typeface="宋体" panose="02010600030101010101" pitchFamily="2" charset="-122"/>
                <a:ea typeface="宋体" panose="02010600030101010101" pitchFamily="2" charset="-122"/>
              </a:rPr>
              <a:t>◎</a:t>
            </a:r>
            <a:r>
              <a:rPr lang="zh-CN" altLang="en-US" sz="1600" b="1" dirty="0"/>
              <a:t>所治疗疾病基本情况：</a:t>
            </a:r>
            <a:endParaRPr lang="en-US" altLang="zh-CN" sz="1600" b="1" dirty="0"/>
          </a:p>
          <a:p>
            <a:pPr algn="just"/>
            <a:r>
              <a:rPr lang="en-US" altLang="zh-CN" sz="1600" dirty="0"/>
              <a:t>《</a:t>
            </a:r>
            <a:r>
              <a:rPr lang="zh-CN" altLang="en-US" sz="1600" dirty="0"/>
              <a:t>圣济总录</a:t>
            </a:r>
            <a:r>
              <a:rPr lang="en-US" altLang="zh-CN" sz="1600" dirty="0"/>
              <a:t>》“</a:t>
            </a:r>
            <a:r>
              <a:rPr lang="zh-CN" altLang="en-US" sz="1600" dirty="0"/>
              <a:t>口疮者，由心脾有热，气冲上焦，熏发口舌”。</a:t>
            </a:r>
            <a:r>
              <a:rPr lang="en-US" altLang="zh-CN" sz="1600" dirty="0"/>
              <a:t>《</a:t>
            </a:r>
            <a:r>
              <a:rPr lang="zh-CN" altLang="en-US" sz="1600" dirty="0"/>
              <a:t>外台秘要</a:t>
            </a:r>
            <a:r>
              <a:rPr lang="en-US" altLang="zh-CN" sz="1600" dirty="0"/>
              <a:t>》</a:t>
            </a:r>
            <a:r>
              <a:rPr lang="zh-CN" altLang="en-US" sz="1600" dirty="0"/>
              <a:t>“心脾中热，常患口疮”，指出心脾积热所致。本疾病属中医“口疮”“口糜”范畴，西医称复发性阿弗他溃疡，症状表现为红、肿、凹、痛。</a:t>
            </a:r>
          </a:p>
          <a:p>
            <a:pPr algn="just"/>
            <a:r>
              <a:rPr lang="zh-CN" altLang="en-US" sz="1600" dirty="0"/>
              <a:t>调查发现至少</a:t>
            </a:r>
            <a:r>
              <a:rPr lang="en-US" altLang="zh-CN" sz="1600" dirty="0"/>
              <a:t>10</a:t>
            </a:r>
            <a:r>
              <a:rPr lang="zh-CN" altLang="en-US" sz="1600" dirty="0"/>
              <a:t>％～</a:t>
            </a:r>
            <a:r>
              <a:rPr lang="en-US" altLang="zh-CN" sz="1600" dirty="0"/>
              <a:t>25</a:t>
            </a:r>
            <a:r>
              <a:rPr lang="zh-CN" altLang="en-US" sz="1600" dirty="0"/>
              <a:t>％的人群患有该病，在特定人群中患病率可高达</a:t>
            </a:r>
            <a:r>
              <a:rPr lang="en-US" altLang="zh-CN" sz="1600" dirty="0"/>
              <a:t>50%</a:t>
            </a:r>
            <a:r>
              <a:rPr lang="zh-CN" altLang="en-US" sz="1600" dirty="0"/>
              <a:t>，女性患病率一般高于男性，好发年龄为</a:t>
            </a:r>
            <a:r>
              <a:rPr lang="en-US" altLang="zh-CN" sz="1600" dirty="0"/>
              <a:t>10</a:t>
            </a:r>
            <a:r>
              <a:rPr lang="zh-CN" altLang="en-US" sz="1600" dirty="0"/>
              <a:t>～</a:t>
            </a:r>
            <a:r>
              <a:rPr lang="en-US" altLang="zh-CN" sz="1600" dirty="0"/>
              <a:t>30</a:t>
            </a:r>
            <a:r>
              <a:rPr lang="zh-CN" altLang="en-US" sz="1600" dirty="0"/>
              <a:t>岁。</a:t>
            </a:r>
            <a:r>
              <a:rPr lang="en-US" altLang="zh-CN" sz="1600" baseline="30000" dirty="0"/>
              <a:t>【1】</a:t>
            </a:r>
            <a:r>
              <a:rPr lang="zh-CN" altLang="en-US" sz="1600" dirty="0"/>
              <a:t>病程呈自限性，发作持续时间一般为</a:t>
            </a:r>
            <a:r>
              <a:rPr lang="en-US" altLang="zh-CN" sz="1600" dirty="0"/>
              <a:t>7</a:t>
            </a:r>
            <a:r>
              <a:rPr lang="zh-CN" altLang="en-US" sz="1600" dirty="0"/>
              <a:t>～</a:t>
            </a:r>
            <a:r>
              <a:rPr lang="en-US" altLang="zh-CN" sz="1600" dirty="0"/>
              <a:t>10</a:t>
            </a:r>
            <a:r>
              <a:rPr lang="zh-CN" altLang="en-US" sz="1600" dirty="0"/>
              <a:t>天，周期性反复发作。</a:t>
            </a:r>
            <a:endParaRPr lang="en-US" altLang="zh-CN" sz="1600" dirty="0"/>
          </a:p>
          <a:p>
            <a:pPr algn="just"/>
            <a:endParaRPr lang="zh-CN" altLang="en-US" sz="1600" dirty="0"/>
          </a:p>
          <a:p>
            <a:pPr algn="just"/>
            <a:r>
              <a:rPr lang="zh-CN" altLang="en-US" sz="1600" b="1" dirty="0">
                <a:latin typeface="宋体" panose="02010600030101010101" pitchFamily="2" charset="-122"/>
                <a:ea typeface="宋体" panose="02010600030101010101" pitchFamily="2" charset="-122"/>
              </a:rPr>
              <a:t>◎</a:t>
            </a:r>
            <a:r>
              <a:rPr lang="zh-CN" altLang="en-US" sz="1600" b="1" dirty="0"/>
              <a:t>弥补未满足的治疗需求情况：</a:t>
            </a:r>
            <a:r>
              <a:rPr lang="zh-CN" altLang="en-US" sz="1600" dirty="0"/>
              <a:t>中医药治疗口腔溃疡具有辩证论治，整体观念，以多途径、多层次抗炎、镇痛、调节机体免疫功能以及毒副作用小、安全性高的优势，多具有清热解毒，消炎止痛，促进溃疡面愈合之功效。现行医保目录中成药口腔病领域，缺少精准、快速、持续治疗作用的口腔贴片。</a:t>
            </a:r>
            <a:endParaRPr lang="en-US" altLang="zh-CN" sz="1600" dirty="0"/>
          </a:p>
          <a:p>
            <a:pPr algn="just"/>
            <a:endParaRPr lang="en-US" altLang="zh-CN" sz="1600" dirty="0"/>
          </a:p>
          <a:p>
            <a:pPr algn="just"/>
            <a:r>
              <a:rPr lang="zh-CN" altLang="en-US" sz="1600" b="1" dirty="0">
                <a:latin typeface="宋体" panose="02010600030101010101" pitchFamily="2" charset="-122"/>
                <a:ea typeface="宋体" panose="02010600030101010101" pitchFamily="2" charset="-122"/>
              </a:rPr>
              <a:t>◎</a:t>
            </a:r>
            <a:r>
              <a:rPr lang="zh-CN" altLang="en-US" sz="1600" b="1" dirty="0"/>
              <a:t>大陆地区发病率、年发病患者总数：</a:t>
            </a:r>
            <a:r>
              <a:rPr lang="zh-CN" altLang="en-US" sz="1600" dirty="0"/>
              <a:t>根据复发性阿弗他溃疡诊疗指南（试行），发病率</a:t>
            </a:r>
            <a:r>
              <a:rPr lang="en-US" altLang="zh-CN" sz="1600" dirty="0"/>
              <a:t>10</a:t>
            </a:r>
            <a:r>
              <a:rPr lang="zh-CN" altLang="en-US" sz="1600" dirty="0"/>
              <a:t>％～</a:t>
            </a:r>
            <a:r>
              <a:rPr lang="en-US" altLang="zh-CN" sz="1600" dirty="0"/>
              <a:t>25</a:t>
            </a:r>
            <a:r>
              <a:rPr lang="zh-CN" altLang="en-US" sz="1600" dirty="0"/>
              <a:t>％，预测发病人</a:t>
            </a:r>
            <a:r>
              <a:rPr lang="en-US" altLang="zh-CN" sz="1600" dirty="0"/>
              <a:t>1</a:t>
            </a:r>
            <a:r>
              <a:rPr lang="zh-CN" altLang="en-US" sz="1600" dirty="0"/>
              <a:t>亿以上。</a:t>
            </a:r>
            <a:endParaRPr lang="en-US" altLang="zh-CN" sz="1600" dirty="0"/>
          </a:p>
          <a:p>
            <a:pPr algn="just"/>
            <a:endParaRPr lang="en-US" altLang="zh-CN" sz="1600" dirty="0"/>
          </a:p>
          <a:p>
            <a:pPr algn="just"/>
            <a:r>
              <a:rPr lang="en-US" altLang="zh-CN" sz="1400" dirty="0">
                <a:solidFill>
                  <a:srgbClr val="231F20"/>
                </a:solidFill>
                <a:latin typeface="微软雅黑" panose="020B0503020204020204" pitchFamily="34" charset="-122"/>
                <a:ea typeface="微软雅黑" panose="020B0503020204020204" pitchFamily="34" charset="-122"/>
                <a:sym typeface="+mn-ea"/>
              </a:rPr>
              <a:t>[1]</a:t>
            </a:r>
            <a:r>
              <a:rPr lang="zh-CN" altLang="en-US" sz="1400" dirty="0">
                <a:solidFill>
                  <a:srgbClr val="231F20"/>
                </a:solidFill>
                <a:latin typeface="微软雅黑" panose="020B0503020204020204" pitchFamily="34" charset="-122"/>
                <a:ea typeface="微软雅黑" panose="020B0503020204020204" pitchFamily="34" charset="-122"/>
                <a:sym typeface="+mn-ea"/>
              </a:rPr>
              <a:t>复发性阿弗他溃疡诊疗指南（试行）</a:t>
            </a:r>
            <a:r>
              <a:rPr lang="en-US" altLang="zh-CN" sz="1400" dirty="0">
                <a:latin typeface="微软雅黑" panose="020B0503020204020204" pitchFamily="34" charset="-122"/>
                <a:ea typeface="微软雅黑" panose="020B0503020204020204" pitchFamily="34" charset="-122"/>
                <a:sym typeface="+mn-ea"/>
              </a:rPr>
              <a:t>[J]</a:t>
            </a:r>
            <a:r>
              <a:rPr lang="en-US" altLang="zh-CN" sz="1400" b="1" dirty="0">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中华口腔医学杂志</a:t>
            </a:r>
            <a:r>
              <a:rPr lang="en-US" altLang="zh-CN" sz="1400" dirty="0">
                <a:latin typeface="微软雅黑" panose="020B0503020204020204" pitchFamily="34" charset="-122"/>
                <a:ea typeface="微软雅黑" panose="020B0503020204020204" pitchFamily="34" charset="-122"/>
                <a:sym typeface="+mn-ea"/>
              </a:rPr>
              <a:t>.2012.47(7)</a:t>
            </a:r>
            <a:r>
              <a:rPr lang="zh-CN" altLang="en-US" sz="1400" dirty="0">
                <a:latin typeface="微软雅黑" panose="020B0503020204020204" pitchFamily="34" charset="-122"/>
                <a:ea typeface="微软雅黑" panose="020B0503020204020204" pitchFamily="34" charset="-122"/>
                <a:sym typeface="+mn-ea"/>
              </a:rPr>
              <a:t>：</a:t>
            </a:r>
            <a:r>
              <a:rPr lang="en-US" altLang="zh-CN" sz="1400" dirty="0">
                <a:latin typeface="微软雅黑" panose="020B0503020204020204" pitchFamily="34" charset="-122"/>
                <a:ea typeface="微软雅黑" panose="020B0503020204020204" pitchFamily="34" charset="-122"/>
                <a:sym typeface="+mn-ea"/>
              </a:rPr>
              <a:t>408-409</a:t>
            </a:r>
            <a:r>
              <a:rPr lang="en-US" altLang="zh-CN" sz="1400" dirty="0"/>
              <a:t> </a:t>
            </a:r>
          </a:p>
        </p:txBody>
      </p:sp>
      <p:pic>
        <p:nvPicPr>
          <p:cNvPr id="4" name="图片 3">
            <a:extLst>
              <a:ext uri="{FF2B5EF4-FFF2-40B4-BE49-F238E27FC236}">
                <a16:creationId xmlns:a16="http://schemas.microsoft.com/office/drawing/2014/main" id="{D31D6EA3-0ED5-5ED0-ECCB-38CBFEEC034E}"/>
              </a:ext>
            </a:extLst>
          </p:cNvPr>
          <p:cNvPicPr>
            <a:picLocks noChangeAspect="1"/>
          </p:cNvPicPr>
          <p:nvPr/>
        </p:nvPicPr>
        <p:blipFill>
          <a:blip r:embed="rId3"/>
          <a:stretch>
            <a:fillRect/>
          </a:stretch>
        </p:blipFill>
        <p:spPr>
          <a:xfrm>
            <a:off x="7794486" y="1051310"/>
            <a:ext cx="4112811" cy="1238250"/>
          </a:xfrm>
          <a:prstGeom prst="rect">
            <a:avLst/>
          </a:prstGeom>
          <a:effectLst>
            <a:softEdge rad="31750"/>
          </a:effectLst>
        </p:spPr>
      </p:pic>
      <p:graphicFrame>
        <p:nvGraphicFramePr>
          <p:cNvPr id="5" name="表格 4">
            <a:extLst>
              <a:ext uri="{FF2B5EF4-FFF2-40B4-BE49-F238E27FC236}">
                <a16:creationId xmlns:a16="http://schemas.microsoft.com/office/drawing/2014/main" id="{FD464283-559B-60B0-8EA6-880084EDF56C}"/>
              </a:ext>
            </a:extLst>
          </p:cNvPr>
          <p:cNvGraphicFramePr>
            <a:graphicFrameLocks noGrp="1"/>
          </p:cNvGraphicFramePr>
          <p:nvPr>
            <p:extLst>
              <p:ext uri="{D42A27DB-BD31-4B8C-83A1-F6EECF244321}">
                <p14:modId xmlns:p14="http://schemas.microsoft.com/office/powerpoint/2010/main" val="1894400459"/>
              </p:ext>
            </p:extLst>
          </p:nvPr>
        </p:nvGraphicFramePr>
        <p:xfrm>
          <a:off x="2351137" y="2335684"/>
          <a:ext cx="8923115" cy="949960"/>
        </p:xfrm>
        <a:graphic>
          <a:graphicData uri="http://schemas.openxmlformats.org/drawingml/2006/table">
            <a:tbl>
              <a:tblPr firstRow="1" bandRow="1">
                <a:tableStyleId>{5940675A-B579-460E-94D1-54222C63F5DA}</a:tableStyleId>
              </a:tblPr>
              <a:tblGrid>
                <a:gridCol w="2713144">
                  <a:extLst>
                    <a:ext uri="{9D8B030D-6E8A-4147-A177-3AD203B41FA5}">
                      <a16:colId xmlns:a16="http://schemas.microsoft.com/office/drawing/2014/main" val="974728536"/>
                    </a:ext>
                  </a:extLst>
                </a:gridCol>
                <a:gridCol w="2210726">
                  <a:extLst>
                    <a:ext uri="{9D8B030D-6E8A-4147-A177-3AD203B41FA5}">
                      <a16:colId xmlns:a16="http://schemas.microsoft.com/office/drawing/2014/main" val="494543920"/>
                    </a:ext>
                  </a:extLst>
                </a:gridCol>
                <a:gridCol w="3999245">
                  <a:extLst>
                    <a:ext uri="{9D8B030D-6E8A-4147-A177-3AD203B41FA5}">
                      <a16:colId xmlns:a16="http://schemas.microsoft.com/office/drawing/2014/main" val="636341269"/>
                    </a:ext>
                  </a:extLst>
                </a:gridCol>
              </a:tblGrid>
              <a:tr h="370840">
                <a:tc>
                  <a:txBody>
                    <a:bodyPr/>
                    <a:lstStyle/>
                    <a:p>
                      <a:pPr algn="ctr"/>
                      <a:r>
                        <a:rPr lang="zh-CN" altLang="en-US" sz="1600" dirty="0"/>
                        <a:t>精准定位</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zh-CN" altLang="en-US" sz="1600" dirty="0"/>
                        <a:t>快速起效</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zh-CN" altLang="en-US" sz="1600" dirty="0"/>
                        <a:t>持续作用</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633299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a:t>双层片含药层贴在溃疡面，疏水层隔绝唾液。</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20</a:t>
                      </a:r>
                      <a:r>
                        <a:rPr lang="zh-CN" altLang="en-US" sz="1600" dirty="0"/>
                        <a:t>～</a:t>
                      </a:r>
                      <a:r>
                        <a:rPr lang="en-US" altLang="zh-CN" sz="1600" dirty="0"/>
                        <a:t>30</a:t>
                      </a:r>
                      <a:r>
                        <a:rPr lang="zh-CN" altLang="en-US" sz="1600" dirty="0"/>
                        <a:t>秒即可止痛，</a:t>
                      </a:r>
                      <a:endParaRPr lang="en-US" altLang="zh-CN"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a:t>促进溃疡愈合。</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600" dirty="0"/>
                        <a:t>2</a:t>
                      </a:r>
                      <a:r>
                        <a:rPr lang="zh-CN" altLang="en-US" sz="1600" dirty="0"/>
                        <a:t>～</a:t>
                      </a:r>
                      <a:r>
                        <a:rPr lang="en-US" altLang="zh-CN" sz="1600" dirty="0"/>
                        <a:t>4</a:t>
                      </a:r>
                      <a:r>
                        <a:rPr lang="zh-CN" altLang="en-US" sz="1600" dirty="0"/>
                        <a:t>小时持续发挥药效，无刺激局麻不适，移去即终止给药，依从性高。</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565756"/>
                  </a:ext>
                </a:extLst>
              </a:tr>
            </a:tbl>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0525" y="208915"/>
            <a:ext cx="4584065" cy="460375"/>
          </a:xfrm>
          <a:prstGeom prst="rect">
            <a:avLst/>
          </a:prstGeom>
          <a:noFill/>
        </p:spPr>
        <p:txBody>
          <a:bodyPr wrap="square" rtlCol="0">
            <a:spAutoFit/>
          </a:bodyPr>
          <a:lstStyle/>
          <a:p>
            <a:pPr algn="l">
              <a:lnSpc>
                <a:spcPct val="100000"/>
              </a:lnSpc>
            </a:pPr>
            <a:r>
              <a:rPr lang="zh-CN" altLang="en-US" sz="2400" b="1" dirty="0">
                <a:latin typeface="微软雅黑" panose="020B0503020204020204" pitchFamily="34" charset="-122"/>
                <a:ea typeface="微软雅黑" panose="020B0503020204020204" pitchFamily="34" charset="-122"/>
                <a:sym typeface="+mn-ea"/>
              </a:rPr>
              <a:t>二、</a:t>
            </a:r>
            <a:r>
              <a:rPr lang="zh-CN" altLang="en-US" sz="2400" b="1" noProof="0" dirty="0">
                <a:uLnTx/>
                <a:uFillTx/>
                <a:latin typeface="微软雅黑" panose="020B0503020204020204" pitchFamily="34" charset="-122"/>
                <a:ea typeface="微软雅黑" panose="020B0503020204020204" pitchFamily="34" charset="-122"/>
                <a:sym typeface="+mn-ea"/>
              </a:rPr>
              <a:t>安全性</a:t>
            </a:r>
            <a:endParaRPr kumimoji="0" lang="zh-CN" altLang="en-US" sz="2400" b="1" i="0" u="none" strike="noStrike" kern="1200" normalizeH="0" baseline="0" noProof="0" dirty="0">
              <a:uLnTx/>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834390" y="767080"/>
            <a:ext cx="10821698" cy="5509200"/>
          </a:xfrm>
          <a:prstGeom prst="rect">
            <a:avLst/>
          </a:prstGeom>
          <a:noFill/>
        </p:spPr>
        <p:txBody>
          <a:bodyPr wrap="square" rtlCol="0">
            <a:spAutoFit/>
          </a:bodyPr>
          <a:lstStyle/>
          <a:p>
            <a:pPr algn="just"/>
            <a:r>
              <a:rPr lang="zh-CN" altLang="en-US" sz="1600" b="1" dirty="0">
                <a:latin typeface="宋体" panose="02010600030101010101" pitchFamily="2" charset="-122"/>
                <a:ea typeface="宋体" panose="02010600030101010101" pitchFamily="2" charset="-122"/>
              </a:rPr>
              <a:t>◎</a:t>
            </a:r>
            <a:r>
              <a:rPr lang="zh-CN" altLang="en-US" sz="1600" b="1" dirty="0"/>
              <a:t>药品说明书收载的安全性信息：</a:t>
            </a:r>
            <a:endParaRPr lang="en-US" altLang="zh-CN" sz="1600" b="1" dirty="0"/>
          </a:p>
          <a:p>
            <a:pPr algn="just"/>
            <a:r>
              <a:rPr lang="zh-CN" altLang="zh-CN" sz="1600" b="1" dirty="0"/>
              <a:t>【不良反应】</a:t>
            </a:r>
            <a:r>
              <a:rPr lang="zh-CN" altLang="zh-CN" sz="1600" dirty="0"/>
              <a:t>临床试验期间受试者用药后出现：用药部位刺激、一过性疼痛、出血，肝生化指标轻度升高，恶心等。</a:t>
            </a:r>
            <a:endParaRPr lang="en-US" altLang="zh-CN" sz="1600" dirty="0"/>
          </a:p>
          <a:p>
            <a:pPr algn="just"/>
            <a:endParaRPr lang="zh-CN" altLang="zh-CN" sz="1600" dirty="0"/>
          </a:p>
          <a:p>
            <a:pPr algn="just"/>
            <a:r>
              <a:rPr lang="zh-CN" altLang="zh-CN" sz="1600" b="1" dirty="0"/>
              <a:t>【禁</a:t>
            </a:r>
            <a:r>
              <a:rPr lang="en-US" altLang="zh-CN" sz="1600" b="1" dirty="0"/>
              <a:t>       </a:t>
            </a:r>
            <a:r>
              <a:rPr lang="zh-CN" altLang="zh-CN" sz="1600" b="1" dirty="0"/>
              <a:t>忌】</a:t>
            </a:r>
            <a:r>
              <a:rPr lang="zh-CN" altLang="zh-CN" sz="1600" dirty="0"/>
              <a:t>对本品及所含成份过敏者禁用。</a:t>
            </a:r>
            <a:endParaRPr lang="en-US" altLang="zh-CN" sz="1600" dirty="0"/>
          </a:p>
          <a:p>
            <a:pPr algn="just"/>
            <a:endParaRPr lang="zh-CN" altLang="zh-CN" sz="1600" dirty="0"/>
          </a:p>
          <a:p>
            <a:pPr algn="just"/>
            <a:r>
              <a:rPr lang="zh-CN" altLang="zh-CN" sz="1600" b="1" dirty="0"/>
              <a:t>【注意事项】</a:t>
            </a:r>
            <a:r>
              <a:rPr lang="en-US" altLang="zh-CN" sz="1600" dirty="0"/>
              <a:t>1.</a:t>
            </a:r>
            <a:r>
              <a:rPr lang="zh-CN" altLang="zh-CN" sz="1600" dirty="0"/>
              <a:t>本品黏性较大，请勿强行撕扯以免造成黏膜损伤。粘贴期间若想吐出药片，可用舌尖轻舔药片周围使棕褐色面与黏膜分离。若感觉粘贴效果不理想，可重新贴，并在贴后轻压</a:t>
            </a:r>
            <a:r>
              <a:rPr lang="en-US" altLang="zh-CN" sz="1600" dirty="0"/>
              <a:t>10</a:t>
            </a:r>
            <a:r>
              <a:rPr lang="zh-CN" altLang="zh-CN" sz="1600" dirty="0"/>
              <a:t>～</a:t>
            </a:r>
            <a:r>
              <a:rPr lang="en-US" altLang="zh-CN" sz="1600" dirty="0"/>
              <a:t>15</a:t>
            </a:r>
            <a:r>
              <a:rPr lang="zh-CN" altLang="zh-CN" sz="1600" dirty="0"/>
              <a:t>秒使其粘牢，再移开手指。</a:t>
            </a:r>
            <a:r>
              <a:rPr lang="en-US" altLang="zh-CN" sz="1600" dirty="0"/>
              <a:t>2.</a:t>
            </a:r>
            <a:r>
              <a:rPr lang="zh-CN" altLang="zh-CN" sz="1600" dirty="0"/>
              <a:t>本品黄色片为辅料，误吞服无安全性风险。</a:t>
            </a:r>
            <a:r>
              <a:rPr lang="en-US" altLang="zh-CN" sz="1600" dirty="0"/>
              <a:t>3.</a:t>
            </a:r>
            <a:r>
              <a:rPr lang="zh-CN" altLang="zh-CN" sz="1600" dirty="0"/>
              <a:t>用药期间勿食辛辣刺激食品。</a:t>
            </a:r>
            <a:r>
              <a:rPr lang="en-US" altLang="zh-CN" sz="1600" dirty="0"/>
              <a:t>4.</a:t>
            </a:r>
            <a:r>
              <a:rPr lang="zh-CN" altLang="zh-CN" sz="1600" dirty="0"/>
              <a:t>肝功能异常者慎用。</a:t>
            </a:r>
            <a:r>
              <a:rPr lang="en-US" altLang="zh-CN" sz="1600" dirty="0"/>
              <a:t>5.</a:t>
            </a:r>
            <a:r>
              <a:rPr lang="zh-CN" altLang="zh-CN" sz="1600" dirty="0"/>
              <a:t>为避免误吸贴片，不宜用于儿童，不宜睡前使用。</a:t>
            </a:r>
            <a:r>
              <a:rPr lang="en-US" altLang="zh-CN" sz="1600" dirty="0"/>
              <a:t>6.</a:t>
            </a:r>
            <a:r>
              <a:rPr lang="zh-CN" altLang="zh-CN" sz="1600" dirty="0"/>
              <a:t>本品尚无用于孕妇、哺乳期妇女、儿童人群的有效性和安全性数据。</a:t>
            </a:r>
            <a:endParaRPr lang="en-US" altLang="zh-CN" sz="1600" dirty="0"/>
          </a:p>
          <a:p>
            <a:pPr algn="just"/>
            <a:endParaRPr lang="en-US" altLang="zh-CN" sz="1600" dirty="0"/>
          </a:p>
          <a:p>
            <a:pPr algn="just"/>
            <a:r>
              <a:rPr lang="zh-CN" altLang="zh-CN" sz="1600" b="1" dirty="0"/>
              <a:t>【临床试验】</a:t>
            </a:r>
            <a:endParaRPr lang="en-US" altLang="zh-CN" sz="1600" b="1" dirty="0"/>
          </a:p>
          <a:p>
            <a:pPr algn="just"/>
            <a:r>
              <a:rPr lang="en-US" altLang="zh-CN" sz="1600" dirty="0"/>
              <a:t>Ⅰ</a:t>
            </a:r>
            <a:r>
              <a:rPr lang="zh-CN" altLang="en-US" sz="1600" dirty="0"/>
              <a:t>期：单次给药耐受性试验中</a:t>
            </a:r>
            <a:r>
              <a:rPr lang="en-US" altLang="zh-CN" sz="1600" dirty="0"/>
              <a:t>2</a:t>
            </a:r>
            <a:r>
              <a:rPr lang="zh-CN" altLang="en-US" sz="1600" dirty="0"/>
              <a:t>例心脏</a:t>
            </a:r>
            <a:r>
              <a:rPr lang="en-US" altLang="zh-CN" sz="1600" dirty="0"/>
              <a:t>T</a:t>
            </a:r>
            <a:r>
              <a:rPr lang="zh-CN" altLang="en-US" sz="1600" dirty="0"/>
              <a:t>波异常和重复给药耐受性试验中</a:t>
            </a:r>
            <a:r>
              <a:rPr lang="en-US" altLang="zh-CN" sz="1600" dirty="0"/>
              <a:t>1</a:t>
            </a:r>
            <a:r>
              <a:rPr lang="zh-CN" altLang="en-US" sz="1600" dirty="0"/>
              <a:t>例</a:t>
            </a:r>
            <a:r>
              <a:rPr lang="en-US" altLang="zh-CN" sz="1600" dirty="0" err="1"/>
              <a:t>AST45U</a:t>
            </a:r>
            <a:r>
              <a:rPr lang="en-US" altLang="zh-CN" sz="1600" dirty="0"/>
              <a:t>/L</a:t>
            </a:r>
            <a:r>
              <a:rPr lang="zh-CN" altLang="en-US" sz="1600" dirty="0"/>
              <a:t>和</a:t>
            </a:r>
            <a:r>
              <a:rPr lang="en-US" altLang="zh-CN" sz="1600" dirty="0" err="1"/>
              <a:t>ALT66U</a:t>
            </a:r>
            <a:r>
              <a:rPr lang="en-US" altLang="zh-CN" sz="1600" dirty="0"/>
              <a:t>/L</a:t>
            </a:r>
            <a:r>
              <a:rPr lang="zh-CN" altLang="en-US" sz="1600" dirty="0"/>
              <a:t>，研究者判断与黄蜀葵花总黄酮口腔贴片的关系为“可疑”。</a:t>
            </a:r>
          </a:p>
          <a:p>
            <a:pPr algn="just"/>
            <a:r>
              <a:rPr lang="en-US" altLang="zh-CN" sz="1600" dirty="0"/>
              <a:t>Ⅱ</a:t>
            </a:r>
            <a:r>
              <a:rPr lang="zh-CN" altLang="en-US" sz="1600" dirty="0"/>
              <a:t>期：试验组有</a:t>
            </a:r>
            <a:r>
              <a:rPr lang="en-US" altLang="zh-CN" sz="1600" dirty="0"/>
              <a:t>5</a:t>
            </a:r>
            <a:r>
              <a:rPr lang="zh-CN" altLang="en-US" sz="1600" dirty="0"/>
              <a:t>例受试者肝生化指标疗前正常、疗后轻度升高，研究者判断异常与药物无关或无临床意义。</a:t>
            </a:r>
          </a:p>
          <a:p>
            <a:pPr algn="just"/>
            <a:r>
              <a:rPr lang="en-US" altLang="zh-CN" sz="1600" dirty="0"/>
              <a:t>Ⅲ</a:t>
            </a:r>
            <a:r>
              <a:rPr lang="zh-CN" altLang="en-US" sz="1600" dirty="0"/>
              <a:t>期：试验组出现用药部位疼痛</a:t>
            </a:r>
            <a:r>
              <a:rPr lang="en-US" altLang="zh-CN" sz="1600" dirty="0"/>
              <a:t>11</a:t>
            </a:r>
            <a:r>
              <a:rPr lang="zh-CN" altLang="en-US" sz="1600" dirty="0"/>
              <a:t>例次（</a:t>
            </a:r>
            <a:r>
              <a:rPr lang="en-US" altLang="zh-CN" sz="1600" dirty="0"/>
              <a:t>3.06%</a:t>
            </a:r>
            <a:r>
              <a:rPr lang="zh-CN" altLang="en-US" sz="1600" dirty="0"/>
              <a:t>），用药部位刺激</a:t>
            </a:r>
            <a:r>
              <a:rPr lang="en-US" altLang="zh-CN" sz="1600" dirty="0"/>
              <a:t>2</a:t>
            </a:r>
            <a:r>
              <a:rPr lang="zh-CN" altLang="en-US" sz="1600" dirty="0"/>
              <a:t>例次（</a:t>
            </a:r>
            <a:r>
              <a:rPr lang="en-US" altLang="zh-CN" sz="1600" dirty="0"/>
              <a:t>0.56%</a:t>
            </a:r>
            <a:r>
              <a:rPr lang="zh-CN" altLang="en-US" sz="1600" dirty="0"/>
              <a:t>），发热</a:t>
            </a:r>
            <a:r>
              <a:rPr lang="en-US" altLang="zh-CN" sz="1600" dirty="0"/>
              <a:t>1</a:t>
            </a:r>
            <a:r>
              <a:rPr lang="zh-CN" altLang="en-US" sz="1600" dirty="0"/>
              <a:t>例次（</a:t>
            </a:r>
            <a:r>
              <a:rPr lang="en-US" altLang="zh-CN" sz="1600" dirty="0"/>
              <a:t>37.5℃</a:t>
            </a:r>
            <a:r>
              <a:rPr lang="zh-CN" altLang="en-US" sz="1600" dirty="0"/>
              <a:t>，</a:t>
            </a:r>
            <a:r>
              <a:rPr lang="en-US" altLang="zh-CN" sz="1600" dirty="0"/>
              <a:t>0.28%</a:t>
            </a:r>
            <a:r>
              <a:rPr lang="zh-CN" altLang="en-US" sz="1600" dirty="0"/>
              <a:t>），用药部位出血</a:t>
            </a:r>
            <a:r>
              <a:rPr lang="en-US" altLang="zh-CN" sz="1600" dirty="0"/>
              <a:t>1</a:t>
            </a:r>
            <a:r>
              <a:rPr lang="zh-CN" altLang="en-US" sz="1600" dirty="0"/>
              <a:t>例次（</a:t>
            </a:r>
            <a:r>
              <a:rPr lang="en-US" altLang="zh-CN" sz="1600" dirty="0"/>
              <a:t>0.28%</a:t>
            </a:r>
            <a:r>
              <a:rPr lang="zh-CN" altLang="en-US" sz="1600" dirty="0"/>
              <a:t>），恶心</a:t>
            </a:r>
            <a:r>
              <a:rPr lang="en-US" altLang="zh-CN" sz="1600" dirty="0"/>
              <a:t>1</a:t>
            </a:r>
            <a:r>
              <a:rPr lang="zh-CN" altLang="en-US" sz="1600" dirty="0"/>
              <a:t>例次（</a:t>
            </a:r>
            <a:r>
              <a:rPr lang="en-US" altLang="zh-CN" sz="1600" dirty="0"/>
              <a:t>0.28%</a:t>
            </a:r>
            <a:r>
              <a:rPr lang="zh-CN" altLang="en-US" sz="1600" dirty="0"/>
              <a:t>）。试验组</a:t>
            </a:r>
            <a:r>
              <a:rPr lang="en-US" altLang="zh-CN" sz="1600" dirty="0"/>
              <a:t>12</a:t>
            </a:r>
            <a:r>
              <a:rPr lang="zh-CN" altLang="en-US" sz="1600" dirty="0"/>
              <a:t>例受试者用药后肝功能指标轻度升高或原有异常轻度升高，研究者认为无临床意义或脂肪肝等引起。</a:t>
            </a:r>
          </a:p>
          <a:p>
            <a:pPr algn="just"/>
            <a:endParaRPr lang="en-US" altLang="zh-CN" sz="1600" dirty="0"/>
          </a:p>
          <a:p>
            <a:pPr algn="just"/>
            <a:r>
              <a:rPr lang="zh-CN" altLang="en-US" sz="1600" b="1" dirty="0">
                <a:latin typeface="宋体" panose="02010600030101010101" pitchFamily="2" charset="-122"/>
                <a:ea typeface="宋体" panose="02010600030101010101" pitchFamily="2" charset="-122"/>
              </a:rPr>
              <a:t>◎</a:t>
            </a:r>
            <a:r>
              <a:rPr lang="zh-CN" altLang="en-US" sz="1600" b="1" dirty="0"/>
              <a:t>该药品在国内外不良反应发生情况：</a:t>
            </a:r>
            <a:r>
              <a:rPr lang="zh-CN" altLang="en-US" sz="1600" dirty="0"/>
              <a:t>临床研究至今，国内外均无相关安全性警告、黑框警告、撤市信息。暂未上市。</a:t>
            </a:r>
            <a:endParaRPr lang="en-US" altLang="zh-CN" sz="1600" dirty="0"/>
          </a:p>
          <a:p>
            <a:pPr algn="just"/>
            <a:endParaRPr lang="en-US" altLang="zh-CN" sz="1600" dirty="0"/>
          </a:p>
          <a:p>
            <a:pPr algn="just"/>
            <a:r>
              <a:rPr lang="zh-CN" altLang="en-US" sz="1600" b="1" dirty="0">
                <a:latin typeface="宋体" panose="02010600030101010101" pitchFamily="2" charset="-122"/>
                <a:ea typeface="宋体" panose="02010600030101010101" pitchFamily="2" charset="-122"/>
              </a:rPr>
              <a:t>◎</a:t>
            </a:r>
            <a:r>
              <a:rPr lang="zh-CN" altLang="en-US" sz="1600" b="1" dirty="0"/>
              <a:t>与目录内同治疗领域药品安全性方面主要优势和不足：</a:t>
            </a:r>
            <a:r>
              <a:rPr lang="zh-CN" altLang="en-US" sz="1600" dirty="0"/>
              <a:t>古代应用、现代毒理研究及本品急毒、长毒、刺激性试验、安全药理试验研究结果均表明，本品长期服用安全；</a:t>
            </a:r>
            <a:r>
              <a:rPr lang="zh-CN" altLang="zh-CN" sz="1600" dirty="0"/>
              <a:t> </a:t>
            </a:r>
            <a:r>
              <a:rPr lang="zh-CN" altLang="en-US" sz="1600" dirty="0"/>
              <a:t>经</a:t>
            </a:r>
            <a:r>
              <a:rPr lang="zh-CN" altLang="zh-CN" sz="1600" dirty="0"/>
              <a:t>Ⅰ期</a:t>
            </a:r>
            <a:r>
              <a:rPr lang="zh-CN" altLang="en-US" sz="1600" dirty="0"/>
              <a:t>、</a:t>
            </a:r>
            <a:r>
              <a:rPr lang="zh-CN" altLang="zh-CN" sz="1600" dirty="0"/>
              <a:t>Ⅱ期Ⅲ期临床试验</a:t>
            </a:r>
            <a:r>
              <a:rPr lang="zh-CN" altLang="en-US" sz="1600" dirty="0"/>
              <a:t>说明本品的安全性和耐受性较好。</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0525" y="208915"/>
            <a:ext cx="4584065" cy="460375"/>
          </a:xfrm>
          <a:prstGeom prst="rect">
            <a:avLst/>
          </a:prstGeom>
          <a:noFill/>
        </p:spPr>
        <p:txBody>
          <a:bodyPr wrap="square" rtlCol="0">
            <a:spAutoFit/>
          </a:bodyPr>
          <a:lstStyle/>
          <a:p>
            <a:pPr algn="l">
              <a:lnSpc>
                <a:spcPct val="100000"/>
              </a:lnSpc>
            </a:pPr>
            <a:r>
              <a:rPr lang="zh-CN" altLang="en-US" sz="2400" b="1" noProof="0" dirty="0">
                <a:uLnTx/>
                <a:uFillTx/>
                <a:latin typeface="微软雅黑" panose="020B0503020204020204" pitchFamily="34" charset="-122"/>
                <a:ea typeface="微软雅黑" panose="020B0503020204020204" pitchFamily="34" charset="-122"/>
                <a:sym typeface="+mn-ea"/>
              </a:rPr>
              <a:t>三、</a:t>
            </a:r>
            <a:r>
              <a:rPr lang="zh-CN" altLang="en-US" sz="2400" b="1" dirty="0">
                <a:latin typeface="微软雅黑" panose="020B0503020204020204" pitchFamily="34" charset="-122"/>
                <a:ea typeface="微软雅黑" panose="020B0503020204020204" pitchFamily="34" charset="-122"/>
                <a:sym typeface="+mn-ea"/>
              </a:rPr>
              <a:t>有效性</a:t>
            </a:r>
            <a:endParaRPr kumimoji="0" lang="zh-CN" altLang="en-US" sz="2400" b="1" i="0" u="none" strike="noStrike" kern="1200" normalizeH="0" baseline="0" noProof="0" dirty="0">
              <a:uLnTx/>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663191" y="886011"/>
            <a:ext cx="11163719" cy="5755422"/>
          </a:xfrm>
          <a:prstGeom prst="rect">
            <a:avLst/>
          </a:prstGeom>
          <a:noFill/>
        </p:spPr>
        <p:txBody>
          <a:bodyPr wrap="square" rtlCol="0">
            <a:spAutoFit/>
          </a:bodyPr>
          <a:lstStyle/>
          <a:p>
            <a:pPr algn="just"/>
            <a:r>
              <a:rPr lang="zh-CN" altLang="en-US" sz="1600" b="1" dirty="0">
                <a:latin typeface="宋体" panose="02010600030101010101" pitchFamily="2" charset="-122"/>
                <a:ea typeface="宋体" panose="02010600030101010101" pitchFamily="2" charset="-122"/>
              </a:rPr>
              <a:t>◎</a:t>
            </a:r>
            <a:r>
              <a:rPr lang="zh-CN" altLang="en-US" sz="1600" b="1" dirty="0"/>
              <a:t>与对照药品疗效方面优势和不足：</a:t>
            </a:r>
            <a:r>
              <a:rPr lang="zh-CN" altLang="en-US" sz="1600" dirty="0"/>
              <a:t>本品临床试验与空白安慰剂对比，缩短靶溃疡愈合时间，优效</a:t>
            </a:r>
            <a:r>
              <a:rPr lang="zh-CN" sz="1600" dirty="0"/>
              <a:t>。</a:t>
            </a:r>
            <a:endParaRPr lang="en-US" altLang="zh-CN" sz="1600" dirty="0"/>
          </a:p>
          <a:p>
            <a:pPr algn="just"/>
            <a:endParaRPr lang="en-US" altLang="zh-CN" sz="1600" dirty="0"/>
          </a:p>
          <a:p>
            <a:pPr algn="just"/>
            <a:r>
              <a:rPr lang="zh-CN" altLang="en-US" sz="1600" b="1" dirty="0">
                <a:latin typeface="宋体" panose="02010600030101010101" pitchFamily="2" charset="-122"/>
                <a:ea typeface="宋体" panose="02010600030101010101" pitchFamily="2" charset="-122"/>
              </a:rPr>
              <a:t>◎</a:t>
            </a:r>
            <a:r>
              <a:rPr lang="zh-CN" altLang="en-US" sz="1600" b="1" dirty="0"/>
              <a:t>临床指南</a:t>
            </a:r>
            <a:r>
              <a:rPr lang="en-US" altLang="zh-CN" sz="1600" b="1" dirty="0"/>
              <a:t>/</a:t>
            </a:r>
            <a:r>
              <a:rPr lang="zh-CN" altLang="en-US" sz="1600" b="1" dirty="0"/>
              <a:t>诊疗规范推荐情况：</a:t>
            </a:r>
            <a:r>
              <a:rPr lang="zh-CN" altLang="en-US" sz="1600" dirty="0"/>
              <a:t>相关临床指南和诊疗规范为</a:t>
            </a:r>
            <a:r>
              <a:rPr lang="en-US" altLang="zh-CN" sz="1600" dirty="0"/>
              <a:t>《</a:t>
            </a:r>
            <a:r>
              <a:rPr lang="zh-CN" altLang="en-US" sz="1600" dirty="0"/>
              <a:t>复发性阿弗他溃疡诊疗指南（试行）</a:t>
            </a:r>
            <a:r>
              <a:rPr lang="en-US" altLang="zh-CN" sz="1600" dirty="0"/>
              <a:t>》</a:t>
            </a:r>
            <a:r>
              <a:rPr lang="zh-CN" altLang="en-US" sz="1600" dirty="0"/>
              <a:t>（</a:t>
            </a:r>
            <a:r>
              <a:rPr lang="en-US" altLang="zh-CN" sz="1600" dirty="0"/>
              <a:t>2012</a:t>
            </a:r>
            <a:r>
              <a:rPr lang="zh-CN" altLang="en-US" sz="1600" dirty="0"/>
              <a:t>）、</a:t>
            </a:r>
            <a:endParaRPr lang="en-US" altLang="zh-CN" sz="1600" dirty="0"/>
          </a:p>
          <a:p>
            <a:pPr algn="just"/>
            <a:r>
              <a:rPr lang="en-US" altLang="zh-CN" sz="1600" dirty="0"/>
              <a:t>《</a:t>
            </a:r>
            <a:r>
              <a:rPr lang="zh-CN" altLang="en-US" sz="1600" dirty="0"/>
              <a:t>口疮中医临床实践指南</a:t>
            </a:r>
            <a:r>
              <a:rPr lang="en-US" altLang="zh-CN" sz="1600" dirty="0"/>
              <a:t>》</a:t>
            </a:r>
            <a:r>
              <a:rPr lang="zh-CN" altLang="en-US" sz="1600" dirty="0"/>
              <a:t>（</a:t>
            </a:r>
            <a:r>
              <a:rPr lang="en-US" altLang="zh-CN" sz="1600" dirty="0"/>
              <a:t>2018</a:t>
            </a:r>
            <a:r>
              <a:rPr lang="zh-CN" altLang="en-US" sz="1600" dirty="0"/>
              <a:t>），当时本品还未获批，故暂未列入。</a:t>
            </a:r>
            <a:endParaRPr lang="en-US" altLang="zh-CN" sz="1600" dirty="0"/>
          </a:p>
          <a:p>
            <a:pPr algn="just"/>
            <a:endParaRPr lang="en-US" altLang="zh-CN" sz="1600" dirty="0"/>
          </a:p>
          <a:p>
            <a:pPr algn="just"/>
            <a:r>
              <a:rPr lang="zh-CN" altLang="en-US" sz="1600" b="1" dirty="0">
                <a:latin typeface="宋体" panose="02010600030101010101" pitchFamily="2" charset="-122"/>
                <a:ea typeface="宋体" panose="02010600030101010101" pitchFamily="2" charset="-122"/>
              </a:rPr>
              <a:t>◎</a:t>
            </a:r>
            <a:r>
              <a:rPr lang="en-US" altLang="zh-CN" sz="1600" b="1" dirty="0"/>
              <a:t>《</a:t>
            </a:r>
            <a:r>
              <a:rPr lang="zh-CN" altLang="en-US" sz="1600" b="1" dirty="0"/>
              <a:t>技术审评报告</a:t>
            </a:r>
            <a:r>
              <a:rPr lang="en-US" altLang="zh-CN" sz="1600" b="1" dirty="0"/>
              <a:t>》</a:t>
            </a:r>
            <a:r>
              <a:rPr lang="zh-CN" altLang="en-US" sz="1600" b="1" dirty="0"/>
              <a:t>中关于本药品有效性的描述：</a:t>
            </a:r>
            <a:endParaRPr lang="en-US" altLang="zh-CN" sz="1600" b="1" dirty="0"/>
          </a:p>
          <a:p>
            <a:pPr algn="just"/>
            <a:r>
              <a:rPr lang="zh-CN" altLang="en-US" sz="1600" b="1" dirty="0"/>
              <a:t>主要疗效指标：</a:t>
            </a:r>
            <a:r>
              <a:rPr lang="zh-CN" altLang="en-US" sz="1600" dirty="0"/>
              <a:t>靶溃疡愈合中位时间试验组明显短于安慰剂对照组，组间差异有统计学意义（</a:t>
            </a:r>
            <a:r>
              <a:rPr lang="en-US" altLang="zh-CN" sz="1600" dirty="0"/>
              <a:t>P</a:t>
            </a:r>
            <a:r>
              <a:rPr lang="zh-CN" altLang="en-US" sz="1600" dirty="0"/>
              <a:t>＜</a:t>
            </a:r>
            <a:r>
              <a:rPr lang="en-US" altLang="zh-CN" sz="1600" dirty="0"/>
              <a:t>0.05</a:t>
            </a:r>
            <a:r>
              <a:rPr lang="zh-CN" altLang="en-US" sz="1600" dirty="0"/>
              <a:t>）。</a:t>
            </a:r>
            <a:endParaRPr lang="en-US" altLang="zh-CN" sz="1600" dirty="0"/>
          </a:p>
          <a:p>
            <a:pPr algn="just"/>
            <a:r>
              <a:rPr lang="zh-CN" altLang="en-US" sz="1600" b="1" dirty="0"/>
              <a:t>次要疗效指标：</a:t>
            </a:r>
            <a:r>
              <a:rPr lang="zh-CN" altLang="en-US" sz="1600" dirty="0"/>
              <a:t>治疗 </a:t>
            </a:r>
            <a:r>
              <a:rPr lang="en-US" altLang="zh-CN" sz="1600" dirty="0"/>
              <a:t>5 </a:t>
            </a:r>
            <a:r>
              <a:rPr lang="zh-CN" altLang="en-US" sz="1600" dirty="0"/>
              <a:t>天靶溃疡愈合率、靶溃疡激惹痛、靶溃疡静息痛、靶溃疡面积、临床疗效和证候疗效的总有效率、中医证候积分、靶溃疡局部体征评分、单项靶溃疡局部体征评分等试验组与安慰剂对照组比较均有统计学意义（</a:t>
            </a:r>
            <a:r>
              <a:rPr lang="en-US" altLang="zh-CN" sz="1600" dirty="0"/>
              <a:t>P</a:t>
            </a:r>
            <a:r>
              <a:rPr lang="zh-CN" altLang="en-US" sz="1600" dirty="0"/>
              <a:t>＜</a:t>
            </a:r>
            <a:r>
              <a:rPr lang="en-US" altLang="zh-CN" sz="1600" dirty="0"/>
              <a:t>0.05</a:t>
            </a:r>
            <a:r>
              <a:rPr lang="zh-CN" altLang="en-US" sz="1600" dirty="0"/>
              <a:t>）。</a:t>
            </a:r>
          </a:p>
          <a:p>
            <a:pPr algn="just"/>
            <a:r>
              <a:rPr lang="zh-CN" altLang="en-US" sz="1600" dirty="0"/>
              <a:t>试验结果提示本品对受试者的靶溃疡愈合时间短于安慰剂组，试验组相较于安慰剂组可以得到优效的结论。</a:t>
            </a:r>
            <a:endParaRPr lang="en-US" altLang="zh-CN" sz="1600" dirty="0"/>
          </a:p>
          <a:p>
            <a:pPr algn="just"/>
            <a:endParaRPr lang="zh-CN" altLang="en-US" sz="1600" dirty="0"/>
          </a:p>
          <a:p>
            <a:pPr algn="just"/>
            <a:r>
              <a:rPr lang="zh-CN" altLang="en-US" sz="1600" b="1" dirty="0">
                <a:latin typeface="宋体" panose="02010600030101010101" pitchFamily="2" charset="-122"/>
                <a:ea typeface="宋体" panose="02010600030101010101" pitchFamily="2" charset="-122"/>
              </a:rPr>
              <a:t>◎</a:t>
            </a:r>
            <a:r>
              <a:rPr lang="zh-CN" altLang="en-US" sz="1600" b="1" dirty="0"/>
              <a:t>与目录内同治疗领域药品相比，该药品有效性方面的优势和不足，组方合理性和发挥中成药治疗优势的有关描述：</a:t>
            </a:r>
            <a:endParaRPr lang="en-US" altLang="zh-CN" sz="1600" b="1" dirty="0"/>
          </a:p>
          <a:p>
            <a:pPr algn="just"/>
            <a:r>
              <a:rPr lang="zh-CN" altLang="en-US" sz="1600" b="1" dirty="0"/>
              <a:t>组方合理性：</a:t>
            </a:r>
            <a:endParaRPr lang="en-US" altLang="zh-CN" sz="1600" b="1" dirty="0"/>
          </a:p>
          <a:p>
            <a:pPr algn="just"/>
            <a:r>
              <a:rPr lang="zh-CN" altLang="en-US" sz="1600" dirty="0"/>
              <a:t>本品为黄蜀葵花单味药材组方。黄蜀葵花“味甘性寒，清利湿热，消肿解毒，用于湿热壅遏，淋浊水肿；外治痈疽肿毒，水火烫伤”。</a:t>
            </a:r>
            <a:r>
              <a:rPr lang="en-US" altLang="zh-CN" sz="1600" dirty="0"/>
              <a:t>《</a:t>
            </a:r>
            <a:r>
              <a:rPr lang="zh-CN" altLang="en-US" sz="1600" dirty="0"/>
              <a:t>嘉佑本草</a:t>
            </a:r>
            <a:r>
              <a:rPr lang="en-US" altLang="zh-CN" sz="1600" dirty="0"/>
              <a:t>》</a:t>
            </a:r>
            <a:r>
              <a:rPr lang="zh-CN" altLang="en-US" sz="1600" dirty="0"/>
              <a:t>记载，黄蜀葵花“甘、寒、滑、无毒，主治小便淋及催生，治诸恶疮、脓水久不瘥者，作末敷之即愈，为疮家要药”。</a:t>
            </a:r>
            <a:r>
              <a:rPr lang="en-US" altLang="zh-CN" sz="1600" dirty="0"/>
              <a:t>《</a:t>
            </a:r>
            <a:r>
              <a:rPr lang="zh-CN" altLang="en-US" sz="1600" dirty="0"/>
              <a:t>本草纲目</a:t>
            </a:r>
            <a:r>
              <a:rPr lang="en-US" altLang="zh-CN" sz="1600" dirty="0"/>
              <a:t>》</a:t>
            </a:r>
            <a:r>
              <a:rPr lang="zh-CN" altLang="en-US" sz="1600" dirty="0"/>
              <a:t>记载，“消痈肿，浸油，涂汤火伤”。</a:t>
            </a:r>
            <a:r>
              <a:rPr lang="en-US" altLang="zh-CN" sz="1600" dirty="0"/>
              <a:t>《</a:t>
            </a:r>
            <a:r>
              <a:rPr lang="zh-CN" altLang="en-US" sz="1600" dirty="0"/>
              <a:t>肘后方</a:t>
            </a:r>
            <a:r>
              <a:rPr lang="en-US" altLang="zh-CN" sz="1600" dirty="0"/>
              <a:t>》</a:t>
            </a:r>
            <a:r>
              <a:rPr lang="zh-CN" altLang="en-US" sz="1600" dirty="0"/>
              <a:t>记载，“小儿口疮，烧末敷之”。为一年生草本植物，分布广泛、资源丰富。按</a:t>
            </a:r>
            <a:r>
              <a:rPr lang="en-US" altLang="zh-CN" sz="1600" dirty="0"/>
              <a:t>《</a:t>
            </a:r>
            <a:r>
              <a:rPr lang="zh-CN" altLang="en-US" sz="1600" dirty="0"/>
              <a:t>中国药典</a:t>
            </a:r>
            <a:r>
              <a:rPr lang="en-US" altLang="zh-CN" sz="1600" dirty="0"/>
              <a:t>》</a:t>
            </a:r>
            <a:r>
              <a:rPr lang="zh-CN" altLang="en-US" sz="1600" dirty="0"/>
              <a:t>炮制“去除杂质及灰屑”。</a:t>
            </a:r>
            <a:endParaRPr lang="en-US" altLang="zh-CN" sz="1600" dirty="0"/>
          </a:p>
          <a:p>
            <a:pPr algn="just"/>
            <a:r>
              <a:rPr lang="zh-CN" altLang="en-US" sz="1600" b="1" dirty="0"/>
              <a:t>发挥中成药治疗优势：</a:t>
            </a:r>
            <a:endParaRPr lang="en-US" altLang="zh-CN" sz="1600" b="1" dirty="0"/>
          </a:p>
          <a:p>
            <a:pPr algn="just"/>
            <a:r>
              <a:rPr lang="zh-CN" altLang="en-US" sz="1600" b="1" dirty="0"/>
              <a:t>毒副反应小：</a:t>
            </a:r>
            <a:r>
              <a:rPr lang="zh-CN" altLang="en-US" sz="1600" dirty="0"/>
              <a:t>用药量少，直接作用溃疡面抗炎消肿效果明显，又不产生西药及激素类药物的副作用；</a:t>
            </a:r>
          </a:p>
          <a:p>
            <a:pPr algn="just"/>
            <a:r>
              <a:rPr lang="zh-CN" altLang="en-US" sz="1600" b="1" dirty="0"/>
              <a:t>疗效更快：</a:t>
            </a:r>
            <a:r>
              <a:rPr lang="zh-CN" altLang="en-US" sz="1600" dirty="0"/>
              <a:t>双层口腔贴片，含药层直接作用与溃疡面，快速起效，</a:t>
            </a:r>
            <a:r>
              <a:rPr lang="en-US" altLang="zh-CN" sz="1600" dirty="0"/>
              <a:t>20</a:t>
            </a:r>
            <a:r>
              <a:rPr lang="zh-CN" altLang="en-US" sz="1600" dirty="0"/>
              <a:t>～</a:t>
            </a:r>
            <a:r>
              <a:rPr lang="en-US" altLang="zh-CN" sz="1600" dirty="0"/>
              <a:t>30 </a:t>
            </a:r>
            <a:r>
              <a:rPr lang="zh-CN" altLang="en-US" sz="1600" dirty="0"/>
              <a:t>秒可止痛；疏水层隔离唾液和空气，无不适感，持续</a:t>
            </a:r>
            <a:r>
              <a:rPr lang="en-US" altLang="zh-CN" sz="1600" dirty="0"/>
              <a:t>3</a:t>
            </a:r>
            <a:r>
              <a:rPr lang="zh-CN" altLang="en-US" sz="1600" dirty="0"/>
              <a:t>～</a:t>
            </a:r>
            <a:r>
              <a:rPr lang="en-US" altLang="zh-CN" sz="1600" dirty="0"/>
              <a:t>4</a:t>
            </a:r>
            <a:r>
              <a:rPr lang="zh-CN" altLang="en-US" sz="1600" dirty="0"/>
              <a:t>小时发挥药效，促进溃疡面愈合；</a:t>
            </a:r>
          </a:p>
          <a:p>
            <a:pPr algn="just"/>
            <a:r>
              <a:rPr lang="zh-CN" altLang="en-US" sz="1600" b="1" dirty="0"/>
              <a:t>效果更好：</a:t>
            </a:r>
            <a:r>
              <a:rPr lang="zh-CN" altLang="en-US" sz="1600" dirty="0"/>
              <a:t>具中药清热解毒、消炎镇痛的优势，克服传统中成药散剂喷剂等口感苦重、作用时间短、附着性差、易被唾液稀释及药效强度不够等不足。</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0525" y="208915"/>
            <a:ext cx="4584065" cy="460375"/>
          </a:xfrm>
          <a:prstGeom prst="rect">
            <a:avLst/>
          </a:prstGeom>
          <a:noFill/>
        </p:spPr>
        <p:txBody>
          <a:bodyPr wrap="square" rtlCol="0">
            <a:spAutoFit/>
          </a:bodyPr>
          <a:lstStyle/>
          <a:p>
            <a:pPr algn="l">
              <a:lnSpc>
                <a:spcPct val="100000"/>
              </a:lnSpc>
            </a:pPr>
            <a:r>
              <a:rPr lang="zh-CN" altLang="en-US" sz="2400" b="1" noProof="0" dirty="0">
                <a:uLnTx/>
                <a:uFillTx/>
                <a:latin typeface="微软雅黑" panose="020B0503020204020204" pitchFamily="34" charset="-122"/>
                <a:ea typeface="微软雅黑" panose="020B0503020204020204" pitchFamily="34" charset="-122"/>
                <a:sym typeface="+mn-ea"/>
              </a:rPr>
              <a:t>四、创新性</a:t>
            </a:r>
            <a:endParaRPr kumimoji="0" lang="zh-CN" altLang="en-US" sz="2400" b="1" i="0" u="none" strike="noStrike" kern="1200" normalizeH="0" baseline="0" noProof="0" dirty="0">
              <a:uLnTx/>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687972" y="749678"/>
            <a:ext cx="11038454" cy="5693866"/>
          </a:xfrm>
          <a:prstGeom prst="rect">
            <a:avLst/>
          </a:prstGeom>
          <a:noFill/>
        </p:spPr>
        <p:txBody>
          <a:bodyPr wrap="square" rtlCol="0">
            <a:spAutoFit/>
          </a:bodyPr>
          <a:lstStyle/>
          <a:p>
            <a:pPr algn="just"/>
            <a:r>
              <a:rPr lang="zh-CN" altLang="en-US" sz="1600" b="1" dirty="0">
                <a:latin typeface="宋体" panose="02010600030101010101" pitchFamily="2" charset="-122"/>
                <a:ea typeface="宋体" panose="02010600030101010101" pitchFamily="2" charset="-122"/>
              </a:rPr>
              <a:t>◎</a:t>
            </a:r>
            <a:r>
              <a:rPr lang="zh-CN" altLang="en-US" sz="1600" b="1" dirty="0"/>
              <a:t>主要创新点及带来的优势：</a:t>
            </a:r>
            <a:endParaRPr lang="en-US" altLang="zh-CN" sz="1600" b="1" dirty="0"/>
          </a:p>
          <a:p>
            <a:pPr algn="just">
              <a:lnSpc>
                <a:spcPts val="1800"/>
              </a:lnSpc>
            </a:pPr>
            <a:r>
              <a:rPr lang="zh-CN" altLang="en-US" sz="1600" dirty="0"/>
              <a:t>创新点：（</a:t>
            </a:r>
            <a:r>
              <a:rPr lang="en-US" altLang="zh-CN" sz="1600" dirty="0"/>
              <a:t>1</a:t>
            </a:r>
            <a:r>
              <a:rPr lang="zh-CN" altLang="en-US" sz="1600" dirty="0"/>
              <a:t>）剂型创新：口腔生物黏附双层贴片技术，首创中药双层口腔贴片。</a:t>
            </a:r>
          </a:p>
          <a:p>
            <a:pPr algn="just">
              <a:lnSpc>
                <a:spcPts val="1800"/>
              </a:lnSpc>
            </a:pPr>
            <a:r>
              <a:rPr lang="zh-CN" altLang="en-US" sz="1600" dirty="0"/>
              <a:t>              （</a:t>
            </a:r>
            <a:r>
              <a:rPr lang="en-US" altLang="zh-CN" sz="1600" dirty="0"/>
              <a:t>2</a:t>
            </a:r>
            <a:r>
              <a:rPr lang="zh-CN" altLang="en-US" sz="1600" dirty="0"/>
              <a:t>）原料创新：总黄酮含量达</a:t>
            </a:r>
            <a:r>
              <a:rPr lang="en-US" altLang="zh-CN" sz="1600" dirty="0"/>
              <a:t>70%</a:t>
            </a:r>
            <a:r>
              <a:rPr lang="zh-CN" altLang="en-US" sz="1600" dirty="0"/>
              <a:t>，金丝桃苷</a:t>
            </a:r>
            <a:r>
              <a:rPr lang="en-US" altLang="zh-CN" sz="1600" dirty="0"/>
              <a:t>7.0%</a:t>
            </a:r>
            <a:r>
              <a:rPr lang="zh-CN" altLang="en-US" sz="1600" dirty="0"/>
              <a:t>以上，异槲皮苷</a:t>
            </a:r>
            <a:r>
              <a:rPr lang="en-US" altLang="zh-CN" sz="1600" dirty="0"/>
              <a:t>5.0%</a:t>
            </a:r>
            <a:r>
              <a:rPr lang="zh-CN" altLang="en-US" sz="1600" dirty="0"/>
              <a:t>以上。</a:t>
            </a:r>
          </a:p>
          <a:p>
            <a:pPr algn="just">
              <a:lnSpc>
                <a:spcPts val="1800"/>
              </a:lnSpc>
            </a:pPr>
            <a:r>
              <a:rPr lang="zh-CN" altLang="en-US" sz="1600" dirty="0"/>
              <a:t>              （</a:t>
            </a:r>
            <a:r>
              <a:rPr lang="en-US" altLang="zh-CN" sz="1600" dirty="0"/>
              <a:t>3</a:t>
            </a:r>
            <a:r>
              <a:rPr lang="zh-CN" altLang="en-US" sz="1600" dirty="0"/>
              <a:t>）质控创新：标准控制每片</a:t>
            </a:r>
            <a:r>
              <a:rPr lang="en-US" altLang="zh-CN" sz="1600" dirty="0"/>
              <a:t>1</a:t>
            </a:r>
            <a:r>
              <a:rPr lang="zh-CN" altLang="en-US" sz="1600" dirty="0"/>
              <a:t>、</a:t>
            </a:r>
            <a:r>
              <a:rPr lang="en-US" altLang="zh-CN" sz="1600" dirty="0"/>
              <a:t>2</a:t>
            </a:r>
            <a:r>
              <a:rPr lang="zh-CN" altLang="en-US" sz="1600" dirty="0"/>
              <a:t>、</a:t>
            </a:r>
            <a:r>
              <a:rPr lang="en-US" altLang="zh-CN" sz="1600" dirty="0"/>
              <a:t>4</a:t>
            </a:r>
            <a:r>
              <a:rPr lang="zh-CN" altLang="en-US" sz="1600" dirty="0"/>
              <a:t>小时溶出度为</a:t>
            </a:r>
            <a:r>
              <a:rPr lang="en-US" altLang="zh-CN" sz="1600" dirty="0"/>
              <a:t>15%</a:t>
            </a:r>
            <a:r>
              <a:rPr lang="zh-CN" altLang="en-US" sz="1600" dirty="0"/>
              <a:t>～</a:t>
            </a:r>
            <a:r>
              <a:rPr lang="en-US" altLang="zh-CN" sz="1600" dirty="0"/>
              <a:t>45%</a:t>
            </a:r>
            <a:r>
              <a:rPr lang="zh-CN" altLang="en-US" sz="1600" dirty="0"/>
              <a:t>、</a:t>
            </a:r>
            <a:r>
              <a:rPr lang="en-US" altLang="zh-CN" sz="1600" dirty="0"/>
              <a:t>40%</a:t>
            </a:r>
            <a:r>
              <a:rPr lang="zh-CN" altLang="en-US" sz="1600" dirty="0"/>
              <a:t>～</a:t>
            </a:r>
            <a:r>
              <a:rPr lang="en-US" altLang="zh-CN" sz="1600" dirty="0"/>
              <a:t>75%</a:t>
            </a:r>
            <a:r>
              <a:rPr lang="zh-CN" altLang="en-US" sz="1600" dirty="0"/>
              <a:t>和</a:t>
            </a:r>
            <a:r>
              <a:rPr lang="en-US" altLang="zh-CN" sz="1600" dirty="0"/>
              <a:t>80%</a:t>
            </a:r>
            <a:r>
              <a:rPr lang="zh-CN" altLang="en-US" sz="1600" dirty="0"/>
              <a:t>以上。</a:t>
            </a:r>
          </a:p>
          <a:p>
            <a:pPr algn="just">
              <a:lnSpc>
                <a:spcPts val="1800"/>
              </a:lnSpc>
            </a:pPr>
            <a:r>
              <a:rPr lang="zh-CN" altLang="en-US" sz="1600" dirty="0"/>
              <a:t>              （</a:t>
            </a:r>
            <a:r>
              <a:rPr lang="en-US" altLang="zh-CN" sz="1600" dirty="0"/>
              <a:t>4</a:t>
            </a:r>
            <a:r>
              <a:rPr lang="zh-CN" altLang="en-US" sz="1600" dirty="0"/>
              <a:t>）临床疗效：精准、快速、持续，抗炎消肿，加快愈合。</a:t>
            </a:r>
          </a:p>
          <a:p>
            <a:pPr algn="just"/>
            <a:r>
              <a:rPr lang="zh-CN" altLang="en-US" sz="1600" dirty="0"/>
              <a:t>优势：</a:t>
            </a:r>
            <a:endParaRPr lang="en-US" altLang="zh-CN" sz="1600" dirty="0"/>
          </a:p>
          <a:p>
            <a:pPr algn="just"/>
            <a:endParaRPr lang="en-US" altLang="zh-CN" sz="1600" dirty="0"/>
          </a:p>
          <a:p>
            <a:pPr algn="just"/>
            <a:endParaRPr lang="en-US" altLang="zh-CN" sz="1600" dirty="0"/>
          </a:p>
          <a:p>
            <a:pPr algn="just"/>
            <a:endParaRPr lang="en-US" altLang="zh-CN" sz="1600" dirty="0"/>
          </a:p>
          <a:p>
            <a:pPr algn="just"/>
            <a:endParaRPr lang="en-US" altLang="zh-CN" sz="1600" dirty="0"/>
          </a:p>
          <a:p>
            <a:pPr algn="just"/>
            <a:endParaRPr lang="en-US" altLang="zh-CN" sz="1600" dirty="0"/>
          </a:p>
          <a:p>
            <a:pPr algn="just"/>
            <a:endParaRPr lang="en-US" altLang="zh-CN" sz="1600" dirty="0"/>
          </a:p>
          <a:p>
            <a:pPr algn="just"/>
            <a:r>
              <a:rPr lang="zh-CN" altLang="en-US" sz="1600" b="1" dirty="0">
                <a:latin typeface="宋体" panose="02010600030101010101" pitchFamily="2" charset="-122"/>
                <a:ea typeface="宋体" panose="02010600030101010101" pitchFamily="2" charset="-122"/>
              </a:rPr>
              <a:t>◎</a:t>
            </a:r>
            <a:r>
              <a:rPr lang="zh-CN" altLang="en-US" sz="1600" b="1" dirty="0"/>
              <a:t>科技重大专项：</a:t>
            </a:r>
            <a:endParaRPr lang="en-US" altLang="zh-CN" sz="1600" b="1" dirty="0"/>
          </a:p>
          <a:p>
            <a:pPr algn="just"/>
            <a:r>
              <a:rPr lang="en-US" altLang="zh-CN" sz="1600" dirty="0"/>
              <a:t>2006</a:t>
            </a:r>
            <a:r>
              <a:rPr lang="zh-CN" altLang="en-US" sz="1600" dirty="0"/>
              <a:t>～</a:t>
            </a:r>
            <a:r>
              <a:rPr lang="en-US" altLang="zh-CN" sz="1600" dirty="0"/>
              <a:t>2009 </a:t>
            </a:r>
            <a:r>
              <a:rPr lang="zh-CN" altLang="en-US" sz="1600" dirty="0"/>
              <a:t>年获得科技部“国家科技支撑计划” ；</a:t>
            </a:r>
            <a:r>
              <a:rPr lang="en-US" altLang="zh-CN" sz="1600" dirty="0"/>
              <a:t>2010</a:t>
            </a:r>
            <a:r>
              <a:rPr lang="zh-CN" altLang="en-US" sz="1600" dirty="0"/>
              <a:t>～</a:t>
            </a:r>
            <a:r>
              <a:rPr lang="en-US" altLang="zh-CN" sz="1600" dirty="0"/>
              <a:t>2012 </a:t>
            </a:r>
            <a:r>
              <a:rPr lang="zh-CN" altLang="en-US" sz="1600" dirty="0"/>
              <a:t>年获得科技部“重大新药创制”科技重大专项。</a:t>
            </a:r>
            <a:endParaRPr lang="en-US" altLang="zh-CN" sz="1600" dirty="0"/>
          </a:p>
          <a:p>
            <a:pPr algn="just"/>
            <a:endParaRPr lang="en-US" altLang="zh-CN" sz="1600" dirty="0"/>
          </a:p>
          <a:p>
            <a:pPr algn="just"/>
            <a:r>
              <a:rPr lang="zh-CN" altLang="en-US" sz="1600" b="1" dirty="0">
                <a:latin typeface="宋体" panose="02010600030101010101" pitchFamily="2" charset="-122"/>
                <a:ea typeface="宋体" panose="02010600030101010101" pitchFamily="2" charset="-122"/>
              </a:rPr>
              <a:t>◎</a:t>
            </a:r>
            <a:r>
              <a:rPr lang="zh-CN" altLang="en-US" sz="1600" b="1" dirty="0"/>
              <a:t>自主知识产权：</a:t>
            </a:r>
            <a:r>
              <a:rPr lang="zh-CN" altLang="en-US" sz="1600" dirty="0"/>
              <a:t>发明专利号：</a:t>
            </a:r>
            <a:r>
              <a:rPr lang="en-US" altLang="zh-CN" sz="1600" dirty="0"/>
              <a:t>ZL202011237110.1</a:t>
            </a:r>
            <a:r>
              <a:rPr lang="zh-CN" altLang="en-US" sz="1600" dirty="0"/>
              <a:t>，一种治疗口腔溃疡的中药双层贴片及其制备方法。</a:t>
            </a:r>
            <a:endParaRPr lang="en-US" altLang="zh-CN" sz="1600" dirty="0"/>
          </a:p>
          <a:p>
            <a:pPr algn="just"/>
            <a:endParaRPr lang="en-US" altLang="zh-CN" sz="1600" b="1" dirty="0">
              <a:solidFill>
                <a:srgbClr val="00B050"/>
              </a:solidFill>
            </a:endParaRPr>
          </a:p>
          <a:p>
            <a:pPr algn="just"/>
            <a:r>
              <a:rPr lang="zh-CN" altLang="en-US" sz="1600" b="1" dirty="0">
                <a:latin typeface="宋体" panose="02010600030101010101" pitchFamily="2" charset="-122"/>
                <a:ea typeface="宋体" panose="02010600030101010101" pitchFamily="2" charset="-122"/>
              </a:rPr>
              <a:t>◎</a:t>
            </a:r>
            <a:r>
              <a:rPr lang="zh-CN" altLang="en-US" sz="1600" b="1" dirty="0"/>
              <a:t>药品注册分类：</a:t>
            </a:r>
            <a:r>
              <a:rPr lang="zh-CN" altLang="en-US" sz="1600" dirty="0"/>
              <a:t>中药</a:t>
            </a:r>
            <a:r>
              <a:rPr lang="en-US" altLang="zh-CN" sz="1600" dirty="0"/>
              <a:t>1.2</a:t>
            </a:r>
            <a:r>
              <a:rPr lang="zh-CN" altLang="en-US" sz="1600" dirty="0"/>
              <a:t>类（原中药</a:t>
            </a:r>
            <a:r>
              <a:rPr lang="en-US" altLang="zh-CN" sz="1600" dirty="0"/>
              <a:t>5</a:t>
            </a:r>
            <a:r>
              <a:rPr lang="zh-CN" altLang="en-US" sz="1600" dirty="0"/>
              <a:t>类）。</a:t>
            </a:r>
            <a:endParaRPr lang="en-US" altLang="zh-CN" sz="1600" dirty="0"/>
          </a:p>
          <a:p>
            <a:pPr algn="just"/>
            <a:endParaRPr lang="en-US" altLang="zh-CN" sz="1600" dirty="0"/>
          </a:p>
          <a:p>
            <a:pPr algn="just"/>
            <a:r>
              <a:rPr lang="zh-CN" altLang="en-US" sz="1600" b="1" dirty="0">
                <a:latin typeface="宋体" panose="02010600030101010101" pitchFamily="2" charset="-122"/>
                <a:ea typeface="宋体" panose="02010600030101010101" pitchFamily="2" charset="-122"/>
              </a:rPr>
              <a:t>◎</a:t>
            </a:r>
            <a:r>
              <a:rPr lang="zh-CN" altLang="en-US" sz="1600" b="1" dirty="0"/>
              <a:t>传承性情况：</a:t>
            </a:r>
            <a:endParaRPr lang="en-US" altLang="zh-CN" sz="1600" b="1" dirty="0"/>
          </a:p>
          <a:p>
            <a:pPr algn="just"/>
            <a:r>
              <a:rPr lang="zh-CN" altLang="en-US" sz="1600" dirty="0"/>
              <a:t>本品是中医经典理论及临床经验的传承，采用黄蜀葵花经提取分离纯化得到的总黄酮有效部位，以该提取物制备的双层口腔贴片。</a:t>
            </a:r>
            <a:r>
              <a:rPr lang="en-US" altLang="zh-CN" sz="1600" dirty="0"/>
              <a:t>《</a:t>
            </a:r>
            <a:r>
              <a:rPr lang="zh-CN" altLang="en-US" sz="1600" dirty="0"/>
              <a:t>本草纲目</a:t>
            </a:r>
            <a:r>
              <a:rPr lang="en-US" altLang="zh-CN" sz="1600" dirty="0"/>
              <a:t>》</a:t>
            </a:r>
            <a:r>
              <a:rPr lang="zh-CN" altLang="en-US" sz="1600" dirty="0"/>
              <a:t>记载，“消痈肿，浸油，涂汤火伤”。</a:t>
            </a:r>
            <a:r>
              <a:rPr lang="en-US" altLang="zh-CN" sz="1600" dirty="0"/>
              <a:t>《</a:t>
            </a:r>
            <a:r>
              <a:rPr lang="zh-CN" altLang="en-US" sz="1600" dirty="0"/>
              <a:t>嘉佑本草</a:t>
            </a:r>
            <a:r>
              <a:rPr lang="en-US" altLang="zh-CN" sz="1600" dirty="0"/>
              <a:t>》</a:t>
            </a:r>
            <a:r>
              <a:rPr lang="zh-CN" altLang="en-US" sz="1600" dirty="0"/>
              <a:t>记载，“甘、寒、滑、无毒，主治小便淋及催生，治诸恶疮、脓水久不瘥者，作末敷之即愈，为疮家要药”。</a:t>
            </a:r>
            <a:r>
              <a:rPr lang="en-US" altLang="zh-CN" sz="1600" dirty="0"/>
              <a:t>《</a:t>
            </a:r>
            <a:r>
              <a:rPr lang="zh-CN" altLang="en-US" sz="1600" dirty="0"/>
              <a:t>肘后方</a:t>
            </a:r>
            <a:r>
              <a:rPr lang="en-US" altLang="zh-CN" sz="1600" dirty="0"/>
              <a:t>》</a:t>
            </a:r>
            <a:r>
              <a:rPr lang="zh-CN" altLang="en-US" sz="1600" dirty="0"/>
              <a:t>记载，“小儿口疮，烧末敷之”。</a:t>
            </a:r>
          </a:p>
        </p:txBody>
      </p:sp>
      <p:graphicFrame>
        <p:nvGraphicFramePr>
          <p:cNvPr id="4" name="表格 4">
            <a:extLst>
              <a:ext uri="{FF2B5EF4-FFF2-40B4-BE49-F238E27FC236}">
                <a16:creationId xmlns:a16="http://schemas.microsoft.com/office/drawing/2014/main" id="{CFAD3FEA-4F93-0666-73F8-FE9F90027E7B}"/>
              </a:ext>
            </a:extLst>
          </p:cNvPr>
          <p:cNvGraphicFramePr>
            <a:graphicFrameLocks noGrp="1"/>
          </p:cNvGraphicFramePr>
          <p:nvPr>
            <p:extLst>
              <p:ext uri="{D42A27DB-BD31-4B8C-83A1-F6EECF244321}">
                <p14:modId xmlns:p14="http://schemas.microsoft.com/office/powerpoint/2010/main" val="739969607"/>
              </p:ext>
            </p:extLst>
          </p:nvPr>
        </p:nvGraphicFramePr>
        <p:xfrm>
          <a:off x="1368808" y="1991360"/>
          <a:ext cx="9955683" cy="1437640"/>
        </p:xfrm>
        <a:graphic>
          <a:graphicData uri="http://schemas.openxmlformats.org/drawingml/2006/table">
            <a:tbl>
              <a:tblPr firstRow="1" bandRow="1">
                <a:tableStyleId>{5940675A-B579-460E-94D1-54222C63F5DA}</a:tableStyleId>
              </a:tblPr>
              <a:tblGrid>
                <a:gridCol w="3318561">
                  <a:extLst>
                    <a:ext uri="{9D8B030D-6E8A-4147-A177-3AD203B41FA5}">
                      <a16:colId xmlns:a16="http://schemas.microsoft.com/office/drawing/2014/main" val="974728536"/>
                    </a:ext>
                  </a:extLst>
                </a:gridCol>
                <a:gridCol w="3318561">
                  <a:extLst>
                    <a:ext uri="{9D8B030D-6E8A-4147-A177-3AD203B41FA5}">
                      <a16:colId xmlns:a16="http://schemas.microsoft.com/office/drawing/2014/main" val="494543920"/>
                    </a:ext>
                  </a:extLst>
                </a:gridCol>
                <a:gridCol w="3318561">
                  <a:extLst>
                    <a:ext uri="{9D8B030D-6E8A-4147-A177-3AD203B41FA5}">
                      <a16:colId xmlns:a16="http://schemas.microsoft.com/office/drawing/2014/main" val="636341269"/>
                    </a:ext>
                  </a:extLst>
                </a:gridCol>
              </a:tblGrid>
              <a:tr h="370840">
                <a:tc>
                  <a:txBody>
                    <a:bodyPr/>
                    <a:lstStyle/>
                    <a:p>
                      <a:pPr algn="ctr"/>
                      <a:r>
                        <a:rPr lang="zh-CN" altLang="en-US" sz="1600" dirty="0"/>
                        <a:t>临床适用性</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zh-CN" altLang="en-US" sz="1600" dirty="0"/>
                        <a:t>提高依从性</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zh-CN" altLang="en-US" sz="1600" dirty="0"/>
                        <a:t>降低成本</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633299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a:t>口腔溃疡好发青少年（</a:t>
                      </a:r>
                      <a:r>
                        <a:rPr lang="en-US" altLang="zh-CN" sz="1600" dirty="0"/>
                        <a:t>10</a:t>
                      </a:r>
                      <a:r>
                        <a:rPr lang="zh-CN" altLang="en-US" sz="1600" dirty="0"/>
                        <a:t>～</a:t>
                      </a:r>
                      <a:r>
                        <a:rPr lang="en-US" altLang="zh-CN" sz="1600" dirty="0"/>
                        <a:t>30</a:t>
                      </a:r>
                      <a:r>
                        <a:rPr lang="zh-CN" altLang="en-US" sz="1600" dirty="0"/>
                        <a:t>岁）及特殊人群（如放化疗病人），本品精准、快速、持续的特点提升了疾病适用性。</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a:t>给药途径方便和给药剂量小，无刺激、无局麻不适，移去制剂即可终止给药，给药次数少、口感好，疗效确切，患者依从性高。</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600" dirty="0"/>
                        <a:t>本品常温贮存、单剂量包装，相比多剂量包装产品，可长期保存，相对成本低；无需配置，无需用水送服，用药更便捷。</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565756"/>
                  </a:ext>
                </a:extLst>
              </a:tr>
            </a:tbl>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0525" y="208915"/>
            <a:ext cx="4584065" cy="460375"/>
          </a:xfrm>
          <a:prstGeom prst="rect">
            <a:avLst/>
          </a:prstGeom>
          <a:noFill/>
        </p:spPr>
        <p:txBody>
          <a:bodyPr wrap="square" rtlCol="0">
            <a:spAutoFit/>
          </a:bodyPr>
          <a:lstStyle/>
          <a:p>
            <a:pPr algn="l">
              <a:lnSpc>
                <a:spcPct val="100000"/>
              </a:lnSpc>
            </a:pPr>
            <a:r>
              <a:rPr lang="zh-CN" altLang="en-US" sz="2400" b="1" noProof="0" dirty="0">
                <a:uLnTx/>
                <a:uFillTx/>
                <a:latin typeface="微软雅黑" panose="020B0503020204020204" pitchFamily="34" charset="-122"/>
                <a:ea typeface="微软雅黑" panose="020B0503020204020204" pitchFamily="34" charset="-122"/>
                <a:sym typeface="+mn-ea"/>
              </a:rPr>
              <a:t>五、公平性</a:t>
            </a:r>
            <a:endParaRPr kumimoji="0" lang="zh-CN" altLang="en-US" sz="2400" b="1" i="0" u="none" strike="noStrike" kern="1200" normalizeH="0" baseline="0" noProof="0" dirty="0">
              <a:uLnTx/>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838158" y="674293"/>
            <a:ext cx="10667205" cy="6001643"/>
          </a:xfrm>
          <a:prstGeom prst="rect">
            <a:avLst/>
          </a:prstGeom>
          <a:noFill/>
        </p:spPr>
        <p:txBody>
          <a:bodyPr wrap="square" rtlCol="0">
            <a:spAutoFit/>
          </a:bodyPr>
          <a:lstStyle/>
          <a:p>
            <a:r>
              <a:rPr lang="zh-CN" altLang="en-US" sz="1600" b="1" dirty="0">
                <a:latin typeface="宋体" panose="02010600030101010101" pitchFamily="2" charset="-122"/>
                <a:ea typeface="宋体" panose="02010600030101010101" pitchFamily="2" charset="-122"/>
              </a:rPr>
              <a:t>◎</a:t>
            </a:r>
            <a:r>
              <a:rPr lang="zh-CN" altLang="en-US" sz="1600" b="1" dirty="0"/>
              <a:t>疾病影响：</a:t>
            </a:r>
            <a:endParaRPr lang="en-US" altLang="zh-CN" sz="1600" dirty="0"/>
          </a:p>
          <a:p>
            <a:r>
              <a:rPr lang="zh-CN" altLang="en-US" sz="1600" dirty="0"/>
              <a:t>口腔健康与全身健康密切相关，复发性口腔溃疡居口腔黏膜病之首位，至少</a:t>
            </a:r>
            <a:r>
              <a:rPr lang="en-US" altLang="zh-CN" sz="1600" dirty="0"/>
              <a:t>10</a:t>
            </a:r>
            <a:r>
              <a:rPr lang="zh-CN" altLang="en-US" sz="1600" dirty="0"/>
              <a:t>％～</a:t>
            </a:r>
            <a:r>
              <a:rPr lang="en-US" altLang="zh-CN" sz="1600" dirty="0"/>
              <a:t>25</a:t>
            </a:r>
            <a:r>
              <a:rPr lang="zh-CN" altLang="en-US" sz="1600" dirty="0"/>
              <a:t>％的人群患有该病，在特定人群中患病率可高达</a:t>
            </a:r>
            <a:r>
              <a:rPr lang="en-US" altLang="zh-CN" sz="1600" dirty="0"/>
              <a:t>50%</a:t>
            </a:r>
            <a:r>
              <a:rPr lang="zh-CN" altLang="en-US" sz="1600" dirty="0"/>
              <a:t>，好发年龄为</a:t>
            </a:r>
            <a:r>
              <a:rPr lang="en-US" altLang="zh-CN" sz="1600" dirty="0"/>
              <a:t>10</a:t>
            </a:r>
            <a:r>
              <a:rPr lang="zh-CN" altLang="en-US" sz="1600" dirty="0"/>
              <a:t>～</a:t>
            </a:r>
            <a:r>
              <a:rPr lang="en-US" altLang="zh-CN" sz="1600" dirty="0"/>
              <a:t>30</a:t>
            </a:r>
            <a:r>
              <a:rPr lang="zh-CN" altLang="en-US" sz="1600" dirty="0"/>
              <a:t>岁。病程呈自限性，发作持续时间一般为</a:t>
            </a:r>
            <a:r>
              <a:rPr lang="en-US" altLang="zh-CN" sz="1600" dirty="0"/>
              <a:t>7</a:t>
            </a:r>
            <a:r>
              <a:rPr lang="zh-CN" altLang="en-US" sz="1600" dirty="0"/>
              <a:t>～</a:t>
            </a:r>
            <a:r>
              <a:rPr lang="en-US" altLang="zh-CN" sz="1600" dirty="0"/>
              <a:t>10</a:t>
            </a:r>
            <a:r>
              <a:rPr lang="zh-CN" altLang="en-US" sz="1600" dirty="0"/>
              <a:t>天，周期性反复发作。</a:t>
            </a:r>
            <a:endParaRPr lang="en-US" altLang="zh-CN" sz="1600" dirty="0"/>
          </a:p>
          <a:p>
            <a:r>
              <a:rPr lang="zh-CN" altLang="en-US" sz="1600" dirty="0"/>
              <a:t>本品能精准、快速、持续解决溃疡造成的疼痛等症状、促进溃疡愈合，改善口腔健康，提升患者生活和工作质量，对提升居民健康水平具有重要意义。</a:t>
            </a:r>
            <a:endParaRPr lang="en-US" altLang="zh-CN" sz="1600" dirty="0"/>
          </a:p>
          <a:p>
            <a:endParaRPr lang="en-US" altLang="zh-CN" sz="1600" dirty="0"/>
          </a:p>
          <a:p>
            <a:r>
              <a:rPr lang="zh-CN" altLang="en-US" sz="1600" b="1" dirty="0">
                <a:latin typeface="宋体" panose="02010600030101010101" pitchFamily="2" charset="-122"/>
                <a:ea typeface="宋体" panose="02010600030101010101" pitchFamily="2" charset="-122"/>
              </a:rPr>
              <a:t>◎</a:t>
            </a:r>
            <a:r>
              <a:rPr lang="zh-CN" altLang="zh-CN" sz="1600" b="1" dirty="0"/>
              <a:t>符合“保基本”原则</a:t>
            </a:r>
            <a:r>
              <a:rPr lang="zh-CN" altLang="en-US" sz="1600" b="1" dirty="0"/>
              <a:t>：</a:t>
            </a:r>
            <a:r>
              <a:rPr lang="zh-CN" altLang="en-US" sz="1600" dirty="0"/>
              <a:t>口腔溃疡是常见疾病，发病率高且易反复，属于基本医疗卫生服务需求。</a:t>
            </a:r>
          </a:p>
          <a:p>
            <a:r>
              <a:rPr lang="zh-CN" altLang="en-US" sz="1600" dirty="0"/>
              <a:t>个人无负担：本品治疗特点精准、快速、持续，缩短用药疗程，参保人可承受。</a:t>
            </a:r>
          </a:p>
          <a:p>
            <a:r>
              <a:rPr lang="zh-CN" altLang="en-US" sz="1600" dirty="0"/>
              <a:t>医保基金无压力：本品非长期慢性病用药，仅需短期针对性治疗，药品费用对医保基金影响有限。</a:t>
            </a:r>
            <a:endParaRPr lang="en-US" altLang="zh-CN" sz="1600" dirty="0"/>
          </a:p>
          <a:p>
            <a:endParaRPr lang="en-US" altLang="zh-CN" sz="1600" b="1" dirty="0">
              <a:latin typeface="宋体" panose="02010600030101010101" pitchFamily="2" charset="-122"/>
              <a:ea typeface="宋体" panose="02010600030101010101" pitchFamily="2" charset="-122"/>
            </a:endParaRPr>
          </a:p>
          <a:p>
            <a:r>
              <a:rPr lang="zh-CN" altLang="en-US" sz="1600" b="1" dirty="0">
                <a:latin typeface="宋体" panose="02010600030101010101" pitchFamily="2" charset="-122"/>
                <a:ea typeface="宋体" panose="02010600030101010101" pitchFamily="2" charset="-122"/>
              </a:rPr>
              <a:t>◎</a:t>
            </a:r>
            <a:r>
              <a:rPr lang="zh-CN" altLang="en-US" sz="1600" b="1" dirty="0"/>
              <a:t>弥补药品目录短板：</a:t>
            </a:r>
            <a:r>
              <a:rPr lang="zh-CN" altLang="en-US" sz="1600" dirty="0"/>
              <a:t>目前</a:t>
            </a:r>
            <a:r>
              <a:rPr lang="en-US" altLang="zh-CN" sz="1600" dirty="0"/>
              <a:t>2022</a:t>
            </a:r>
            <a:r>
              <a:rPr lang="zh-CN" altLang="en-US" sz="1600" dirty="0"/>
              <a:t>年版医保目录</a:t>
            </a:r>
            <a:r>
              <a:rPr lang="en-US" altLang="zh-CN" sz="1600" dirty="0"/>
              <a:t>-</a:t>
            </a:r>
            <a:r>
              <a:rPr lang="zh-CN" altLang="en-US" sz="1600" dirty="0"/>
              <a:t>中成药部分</a:t>
            </a:r>
            <a:r>
              <a:rPr lang="en-US" altLang="zh-CN" sz="1600" dirty="0"/>
              <a:t>-</a:t>
            </a:r>
            <a:r>
              <a:rPr lang="zh-CN" altLang="en-US" sz="1600" dirty="0"/>
              <a:t>口腔病，仅有</a:t>
            </a:r>
            <a:r>
              <a:rPr lang="en-US" altLang="zh-CN" sz="1600" dirty="0"/>
              <a:t>5</a:t>
            </a:r>
            <a:r>
              <a:rPr lang="zh-CN" altLang="en-US" sz="1600" dirty="0"/>
              <a:t>产品，如下图</a:t>
            </a:r>
            <a:endParaRPr lang="en-US" altLang="zh-CN" sz="1600" dirty="0"/>
          </a:p>
          <a:p>
            <a:endParaRPr lang="en-US" altLang="zh-CN" sz="1600" dirty="0"/>
          </a:p>
          <a:p>
            <a:endParaRPr lang="en-US" altLang="zh-CN" sz="1600" dirty="0"/>
          </a:p>
          <a:p>
            <a:endParaRPr lang="en-US" altLang="zh-CN" sz="1600" dirty="0"/>
          </a:p>
          <a:p>
            <a:endParaRPr lang="en-US" altLang="zh-CN" sz="1600" dirty="0"/>
          </a:p>
          <a:p>
            <a:endParaRPr lang="en-US" altLang="zh-CN" sz="1600" dirty="0"/>
          </a:p>
          <a:p>
            <a:r>
              <a:rPr lang="zh-CN" altLang="en-US" sz="1600" dirty="0"/>
              <a:t>上述产品从剂型、用法用量及治疗需求（精准、快速、持续）上优势不明显，且多为多年前的老产品。</a:t>
            </a:r>
            <a:endParaRPr lang="en-US" altLang="zh-CN" sz="1600" dirty="0"/>
          </a:p>
          <a:p>
            <a:r>
              <a:rPr lang="zh-CN" altLang="en-US" sz="1600" dirty="0"/>
              <a:t>本品发挥其精准、快速、持续的中药双层贴片优势，用药量少、抗炎消肿效果明显，使用方便、安全，依从性高，减轻患者口腔溃疡的激惹痛和静息痛，可弥补医保目录产品的不足。</a:t>
            </a:r>
            <a:endParaRPr lang="en-US" altLang="zh-CN" sz="1600" dirty="0"/>
          </a:p>
          <a:p>
            <a:endParaRPr lang="en-US" altLang="zh-CN" sz="1600" dirty="0"/>
          </a:p>
          <a:p>
            <a:r>
              <a:rPr lang="zh-CN" altLang="en-US" sz="1600" b="1" dirty="0">
                <a:latin typeface="宋体" panose="02010600030101010101" pitchFamily="2" charset="-122"/>
                <a:ea typeface="宋体" panose="02010600030101010101" pitchFamily="2" charset="-122"/>
              </a:rPr>
              <a:t>◎</a:t>
            </a:r>
            <a:r>
              <a:rPr lang="zh-CN" altLang="en-US" sz="1600" b="1" dirty="0"/>
              <a:t>临床管理难度：</a:t>
            </a:r>
            <a:r>
              <a:rPr lang="zh-CN" altLang="en-US" sz="1600" dirty="0"/>
              <a:t>口腔溃疡症状明显、容易诊断；双层片设计感强，含药层棕褐色，疏水层亮黄色，无需用水服用、使用方便，患者依从性高；本品经三期临床研究及目前最严新药审评审批办法批准，说明书中功能主治及适应症明确、用法用量及疗程清晰，注意事项、不良反应、禁忌等内容描述完整，便于临床医生合理、规范的用药，临床管理难度低。与其他口服产品相比，只要无溃疡面即可停止使用，可自行判断，无滥用风险。</a:t>
            </a:r>
          </a:p>
        </p:txBody>
      </p:sp>
      <p:pic>
        <p:nvPicPr>
          <p:cNvPr id="5" name="图片 4"/>
          <p:cNvPicPr>
            <a:picLocks noChangeAspect="1"/>
          </p:cNvPicPr>
          <p:nvPr/>
        </p:nvPicPr>
        <p:blipFill>
          <a:blip r:embed="rId3"/>
          <a:stretch>
            <a:fillRect/>
          </a:stretch>
        </p:blipFill>
        <p:spPr>
          <a:xfrm>
            <a:off x="3620290" y="3388808"/>
            <a:ext cx="4333875" cy="1238250"/>
          </a:xfrm>
          <a:prstGeom prst="rect">
            <a:avLst/>
          </a:prstGeom>
          <a:effectLst>
            <a:softEdge rad="31750"/>
          </a:effec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0"/>
            <a:ext cx="12192000" cy="5038725"/>
          </a:xfrm>
          <a:prstGeom prst="rect">
            <a:avLst/>
          </a:prstGeom>
          <a:blipFill>
            <a:blip r:embed="rId3" cstate="print">
              <a:duotone>
                <a:schemeClr val="accent4">
                  <a:shade val="45000"/>
                  <a:satMod val="135000"/>
                </a:schemeClr>
                <a:prstClr val="white"/>
              </a:duotone>
              <a:lum contrast="1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19"/>
          <p:cNvSpPr/>
          <p:nvPr/>
        </p:nvSpPr>
        <p:spPr>
          <a:xfrm>
            <a:off x="-19051" y="-1"/>
            <a:ext cx="5903319" cy="5048251"/>
          </a:xfrm>
          <a:custGeom>
            <a:avLst/>
            <a:gdLst>
              <a:gd name="connsiteX0" fmla="*/ 0 w 4922244"/>
              <a:gd name="connsiteY0" fmla="*/ 0 h 5048251"/>
              <a:gd name="connsiteX1" fmla="*/ 1947941 w 4922244"/>
              <a:gd name="connsiteY1" fmla="*/ 0 h 5048251"/>
              <a:gd name="connsiteX2" fmla="*/ 4922244 w 4922244"/>
              <a:gd name="connsiteY2" fmla="*/ 2974304 h 5048251"/>
              <a:gd name="connsiteX3" fmla="*/ 2848297 w 4922244"/>
              <a:gd name="connsiteY3" fmla="*/ 5048251 h 5048251"/>
              <a:gd name="connsiteX4" fmla="*/ 0 w 4922244"/>
              <a:gd name="connsiteY4" fmla="*/ 5048251 h 5048251"/>
              <a:gd name="connsiteX0-1" fmla="*/ 0 w 5893794"/>
              <a:gd name="connsiteY0-2" fmla="*/ 0 h 5048251"/>
              <a:gd name="connsiteX1-3" fmla="*/ 2919491 w 5893794"/>
              <a:gd name="connsiteY1-4" fmla="*/ 0 h 5048251"/>
              <a:gd name="connsiteX2-5" fmla="*/ 5893794 w 5893794"/>
              <a:gd name="connsiteY2-6" fmla="*/ 2974304 h 5048251"/>
              <a:gd name="connsiteX3-7" fmla="*/ 3819847 w 5893794"/>
              <a:gd name="connsiteY3-8" fmla="*/ 5048251 h 5048251"/>
              <a:gd name="connsiteX4-9" fmla="*/ 971550 w 5893794"/>
              <a:gd name="connsiteY4-10" fmla="*/ 5048251 h 5048251"/>
              <a:gd name="connsiteX5" fmla="*/ 0 w 5893794"/>
              <a:gd name="connsiteY5" fmla="*/ 0 h 5048251"/>
              <a:gd name="connsiteX0-11" fmla="*/ 9525 w 5903319"/>
              <a:gd name="connsiteY0-12" fmla="*/ 0 h 5048251"/>
              <a:gd name="connsiteX1-13" fmla="*/ 2929016 w 5903319"/>
              <a:gd name="connsiteY1-14" fmla="*/ 0 h 5048251"/>
              <a:gd name="connsiteX2-15" fmla="*/ 5903319 w 5903319"/>
              <a:gd name="connsiteY2-16" fmla="*/ 2974304 h 5048251"/>
              <a:gd name="connsiteX3-17" fmla="*/ 3829372 w 5903319"/>
              <a:gd name="connsiteY3-18" fmla="*/ 5048251 h 5048251"/>
              <a:gd name="connsiteX4-19" fmla="*/ 0 w 5903319"/>
              <a:gd name="connsiteY4-20" fmla="*/ 5048251 h 5048251"/>
              <a:gd name="connsiteX5-21" fmla="*/ 9525 w 5903319"/>
              <a:gd name="connsiteY5-22" fmla="*/ 0 h 50482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903319" h="5048251">
                <a:moveTo>
                  <a:pt x="9525" y="0"/>
                </a:moveTo>
                <a:lnTo>
                  <a:pt x="2929016" y="0"/>
                </a:lnTo>
                <a:lnTo>
                  <a:pt x="5903319" y="2974304"/>
                </a:lnTo>
                <a:lnTo>
                  <a:pt x="3829372" y="5048251"/>
                </a:lnTo>
                <a:lnTo>
                  <a:pt x="0" y="5048251"/>
                </a:lnTo>
                <a:lnTo>
                  <a:pt x="9525" y="0"/>
                </a:ln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6" name="任意多边形 15"/>
          <p:cNvSpPr/>
          <p:nvPr/>
        </p:nvSpPr>
        <p:spPr>
          <a:xfrm>
            <a:off x="3479047" y="-1"/>
            <a:ext cx="4336612" cy="5048251"/>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chemeClr val="accent2">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0" y="4000500"/>
            <a:ext cx="12192000" cy="1047750"/>
          </a:xfrm>
          <a:prstGeom prst="rect">
            <a:avLst/>
          </a:prstGeom>
          <a:gradFill>
            <a:gsLst>
              <a:gs pos="0">
                <a:schemeClr val="accent2">
                  <a:alpha val="1600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 name="文本框 2"/>
          <p:cNvSpPr txBox="1"/>
          <p:nvPr/>
        </p:nvSpPr>
        <p:spPr>
          <a:xfrm>
            <a:off x="504825" y="2496112"/>
            <a:ext cx="3638550" cy="11068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6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微软雅黑" panose="020B0503020204020204" pitchFamily="34" charset="-122"/>
                <a:ea typeface="微软雅黑" panose="020B0503020204020204" pitchFamily="34" charset="-122"/>
                <a:cs typeface="+mn-cs"/>
              </a:rPr>
              <a:t>谢</a:t>
            </a:r>
            <a:r>
              <a:rPr kumimoji="0" lang="en-US" altLang="zh-CN" sz="66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微软雅黑" panose="020B0503020204020204" pitchFamily="34" charset="-122"/>
                <a:ea typeface="微软雅黑" panose="020B0503020204020204" pitchFamily="34" charset="-122"/>
                <a:cs typeface="+mn-cs"/>
              </a:rPr>
              <a:t> </a:t>
            </a:r>
            <a:r>
              <a:rPr kumimoji="0" lang="zh-CN" altLang="en-US" sz="66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微软雅黑" panose="020B0503020204020204" pitchFamily="34" charset="-122"/>
                <a:ea typeface="微软雅黑" panose="020B0503020204020204" pitchFamily="34" charset="-122"/>
                <a:cs typeface="+mn-cs"/>
              </a:rPr>
              <a:t>谢！</a:t>
            </a:r>
          </a:p>
        </p:txBody>
      </p:sp>
      <p:sp>
        <p:nvSpPr>
          <p:cNvPr id="24" name="文本框 23"/>
          <p:cNvSpPr txBox="1"/>
          <p:nvPr/>
        </p:nvSpPr>
        <p:spPr>
          <a:xfrm>
            <a:off x="504826" y="1695832"/>
            <a:ext cx="3476624"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44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a:ea typeface="微软雅黑" panose="020B0503020204020204" pitchFamily="34" charset="-122"/>
                <a:cs typeface="+mn-cs"/>
              </a:rPr>
              <a:t>THANK YOU</a:t>
            </a:r>
            <a:endParaRPr kumimoji="0" lang="zh-CN" altLang="en-US" sz="44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a:ea typeface="微软雅黑" panose="020B0503020204020204" pitchFamily="34" charset="-122"/>
              <a:cs typeface="+mn-cs"/>
            </a:endParaRPr>
          </a:p>
        </p:txBody>
      </p:sp>
      <p:pic>
        <p:nvPicPr>
          <p:cNvPr id="10" name="Picture 12" descr="logo"/>
          <p:cNvPicPr/>
          <p:nvPr/>
        </p:nvPicPr>
        <p:blipFill>
          <a:blip r:embed="rId4"/>
          <a:stretch>
            <a:fillRect/>
          </a:stretch>
        </p:blipFill>
        <p:spPr>
          <a:xfrm>
            <a:off x="4890654" y="5445833"/>
            <a:ext cx="2410691" cy="890601"/>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0"/>
  <p:tag name="COMMONDATA" val="eyJoZGlkIjoiYzZlYjRhZWY4YTEyOWQ1MTlhYTE5MTdmYjM4MjIxMTgifQ=="/>
  <p:tag name="KSO_WPP_MARK_KEY" val="056a88b5-b5e1-4ccf-aa61-7d08167d9181"/>
</p:tagLst>
</file>

<file path=ppt/theme/theme1.xml><?xml version="1.0" encoding="utf-8"?>
<a:theme xmlns:a="http://schemas.openxmlformats.org/drawingml/2006/main" name="包图主题2">
  <a:themeElements>
    <a:clrScheme name="自定义 213">
      <a:dk1>
        <a:sysClr val="windowText" lastClr="000000"/>
      </a:dk1>
      <a:lt1>
        <a:sysClr val="window" lastClr="FFFFFF"/>
      </a:lt1>
      <a:dk2>
        <a:srgbClr val="44546A"/>
      </a:dk2>
      <a:lt2>
        <a:srgbClr val="E7E6E6"/>
      </a:lt2>
      <a:accent1>
        <a:srgbClr val="757070"/>
      </a:accent1>
      <a:accent2>
        <a:srgbClr val="22374C"/>
      </a:accent2>
      <a:accent3>
        <a:srgbClr val="757070"/>
      </a:accent3>
      <a:accent4>
        <a:srgbClr val="22374C"/>
      </a:accent4>
      <a:accent5>
        <a:srgbClr val="757070"/>
      </a:accent5>
      <a:accent6>
        <a:srgbClr val="22374C"/>
      </a:accent6>
      <a:hlink>
        <a:srgbClr val="757070"/>
      </a:hlink>
      <a:folHlink>
        <a:srgbClr val="22374C"/>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25000"/>
          </a:schemeClr>
        </a:solidFill>
        <a:ln>
          <a:noFill/>
        </a:ln>
      </a:spPr>
      <a:bodyPr rtlCol="0" anchor="ctr"/>
      <a:lstStyle>
        <a:defPPr algn="ctr">
          <a:defRPr>
            <a:cs typeface="+mn-ea"/>
            <a:sym typeface="+mn-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TotalTime>
  <Words>2571</Words>
  <Application>Microsoft Office PowerPoint</Application>
  <PresentationFormat>宽屏</PresentationFormat>
  <Paragraphs>150</Paragraphs>
  <Slides>9</Slides>
  <Notes>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vt:i4>
      </vt:variant>
    </vt:vector>
  </HeadingPairs>
  <TitlesOfParts>
    <vt:vector size="17" baseType="lpstr">
      <vt:lpstr>等线</vt:lpstr>
      <vt:lpstr>方正宋刻本秀楷简体</vt:lpstr>
      <vt:lpstr>思源黑体 CN Bold</vt:lpstr>
      <vt:lpstr>宋体</vt:lpstr>
      <vt:lpstr>微软雅黑</vt:lpstr>
      <vt:lpstr>Arial</vt:lpstr>
      <vt:lpstr>Calibri</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dc:title>
  <dc:creator>少东</dc:creator>
  <cp:lastModifiedBy>songyz(宋远征)</cp:lastModifiedBy>
  <cp:revision>1755</cp:revision>
  <dcterms:created xsi:type="dcterms:W3CDTF">2018-04-21T17:23:00Z</dcterms:created>
  <dcterms:modified xsi:type="dcterms:W3CDTF">2023-07-14T05:23:32Z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FFA2091D5F4D4FC282B84E95D188C044</vt:lpwstr>
  </property>
</Properties>
</file>