
<file path=[Content_Types].xml><?xml version="1.0" encoding="utf-8"?>
<Types xmlns="http://schemas.openxmlformats.org/package/2006/content-types">
  <Default Extension="vml" ContentType="application/vnd.openxmlformats-officedocument.vmlDrawing"/>
  <Default Extension="xlsx" ContentType="application/vnd.openxmlformats-officedocument.spreadsheetml.sheet"/>
  <Default Extension="bin" ContentType="application/vnd.openxmlformats-officedocument.oleObject"/>
  <Default Extension="png" ContentType="image/png"/>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drawings/drawing1.xml" ContentType="application/vnd.openxmlformats-officedocument.drawingml.chartshapes+xml"/>
  <Override PartName="/ppt/drawings/drawing2.xml" ContentType="application/vnd.openxmlformats-officedocument.drawingml.chartshap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p:sldMasterIdLst>
    <p:sldMasterId id="2147483648" r:id="rId1"/>
  </p:sldMasterIdLst>
  <p:notesMasterIdLst>
    <p:notesMasterId r:id="rId12"/>
  </p:notesMasterIdLst>
  <p:handoutMasterIdLst>
    <p:handoutMasterId r:id="rId13"/>
  </p:handoutMasterIdLst>
  <p:sldIdLst>
    <p:sldId id="1050" r:id="rId3"/>
    <p:sldId id="1051" r:id="rId4"/>
    <p:sldId id="1034" r:id="rId5"/>
    <p:sldId id="1052" r:id="rId6"/>
    <p:sldId id="1059" r:id="rId7"/>
    <p:sldId id="1054" r:id="rId8"/>
    <p:sldId id="1055" r:id="rId9"/>
    <p:sldId id="1056" r:id="rId10"/>
    <p:sldId id="1057" r:id="rId11"/>
  </p:sldIdLst>
  <p:sldSz cx="12192000" cy="6858000"/>
  <p:notesSz cx="6797675" cy="992632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3" name="作者" initials="A" lastIdx="3" clrIdx="1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B2"/>
    <a:srgbClr val="106CB0"/>
    <a:srgbClr val="56AE7B"/>
    <a:srgbClr val="3C3C36"/>
    <a:srgbClr val="0665AB"/>
    <a:srgbClr val="44546A"/>
    <a:srgbClr val="CBD3E4"/>
    <a:srgbClr val="5EB281"/>
    <a:srgbClr val="0667AF"/>
    <a:srgbClr val="6AB7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91" autoAdjust="0"/>
    <p:restoredTop sz="92630" autoAdjust="0"/>
  </p:normalViewPr>
  <p:slideViewPr>
    <p:cSldViewPr snapToGrid="0">
      <p:cViewPr varScale="1">
        <p:scale>
          <a:sx n="65" d="100"/>
          <a:sy n="65" d="100"/>
        </p:scale>
        <p:origin x="48" y="87"/>
      </p:cViewPr>
      <p:guideLst/>
    </p:cSldViewPr>
  </p:slideViewPr>
  <p:notesTextViewPr>
    <p:cViewPr>
      <p:scale>
        <a:sx n="75" d="100"/>
        <a:sy n="75" d="100"/>
      </p:scale>
      <p:origin x="0" y="0"/>
    </p:cViewPr>
  </p:notesTextViewPr>
  <p:sorterViewPr>
    <p:cViewPr>
      <p:scale>
        <a:sx n="160" d="100"/>
        <a:sy n="160" d="100"/>
      </p:scale>
      <p:origin x="0" y="-11548"/>
    </p:cViewPr>
  </p:sorterViewPr>
  <p:notesViewPr>
    <p:cSldViewPr snapToGrid="0">
      <p:cViewPr varScale="1">
        <p:scale>
          <a:sx n="54" d="100"/>
          <a:sy n="54" d="100"/>
        </p:scale>
        <p:origin x="-2928" y="-84"/>
      </p:cViewPr>
      <p:guideLst>
        <p:guide orient="horz" pos="3104"/>
        <p:guide pos="2143"/>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6.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4" Type="http://schemas.microsoft.com/office/2011/relationships/chartColorStyle" Target="colors1.xml"/><Relationship Id="rId3" Type="http://schemas.microsoft.com/office/2011/relationships/chartStyle" Target="style1.xml"/><Relationship Id="rId2" Type="http://schemas.openxmlformats.org/officeDocument/2006/relationships/chartUserShapes" Target="../drawings/drawing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4" Type="http://schemas.microsoft.com/office/2011/relationships/chartColorStyle" Target="colors2.xml"/><Relationship Id="rId3" Type="http://schemas.microsoft.com/office/2011/relationships/chartStyle" Target="style2.xml"/><Relationship Id="rId2" Type="http://schemas.openxmlformats.org/officeDocument/2006/relationships/chartUserShapes" Target="../drawings/drawing2.xml"/><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200" b="1" i="0" u="none" strike="noStrike" kern="1200" spc="0" baseline="0">
                <a:solidFill>
                  <a:schemeClr val="tx1"/>
                </a:solidFill>
                <a:latin typeface="+mn-lt"/>
                <a:ea typeface="+mn-ea"/>
                <a:cs typeface="+mn-cs"/>
              </a:defRPr>
            </a:pPr>
            <a:r>
              <a:rPr lang="zh-CN" altLang="en-US" sz="1200" b="1" dirty="0">
                <a:solidFill>
                  <a:schemeClr val="tx1"/>
                </a:solidFill>
              </a:rPr>
              <a:t>咳嗽症状评分变化</a:t>
            </a:r>
            <a:endParaRPr lang="zh-CN" altLang="en-US" sz="1200" b="1" dirty="0">
              <a:solidFill>
                <a:schemeClr val="tx1"/>
              </a:solidFill>
            </a:endParaRPr>
          </a:p>
        </c:rich>
      </c:tx>
      <c:layout/>
      <c:overlay val="0"/>
      <c:spPr>
        <a:noFill/>
        <a:ln>
          <a:noFill/>
        </a:ln>
        <a:effectLst/>
      </c:spPr>
    </c:title>
    <c:autoTitleDeleted val="0"/>
    <c:plotArea>
      <c:layout>
        <c:manualLayout>
          <c:layoutTarget val="inner"/>
          <c:xMode val="edge"/>
          <c:yMode val="edge"/>
          <c:x val="0.0896886796727677"/>
          <c:y val="0.195737017740955"/>
          <c:w val="0.763309174924313"/>
          <c:h val="0.759824059136731"/>
        </c:manualLayout>
      </c:layout>
      <c:barChart>
        <c:barDir val="col"/>
        <c:grouping val="clustered"/>
        <c:varyColors val="0"/>
        <c:ser>
          <c:idx val="0"/>
          <c:order val="0"/>
          <c:tx>
            <c:strRef>
              <c:f>Sheet1!$B$1</c:f>
              <c:strCache>
                <c:ptCount val="1"/>
                <c:pt idx="0">
                  <c:v>盐酸氨溴索喷雾剂</c:v>
                </c:pt>
              </c:strCache>
            </c:strRef>
          </c:tx>
          <c:spPr>
            <a:solidFill>
              <a:schemeClr val="accent1"/>
            </a:solidFill>
            <a:ln>
              <a:noFill/>
            </a:ln>
            <a:effectLst/>
          </c:spPr>
          <c:invertIfNegative val="0"/>
          <c:dPt>
            <c:idx val="0"/>
            <c:invertIfNegative val="0"/>
            <c:bubble3D val="0"/>
            <c:spPr>
              <a:solidFill>
                <a:schemeClr val="accent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solidFill>
                    <a:latin typeface="+mn-ea"/>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咳嗽症状评分变化</c:v>
                </c:pt>
              </c:strCache>
            </c:strRef>
          </c:cat>
          <c:val>
            <c:numRef>
              <c:f>Sheet1!$B$2</c:f>
              <c:numCache>
                <c:formatCode>General</c:formatCode>
                <c:ptCount val="1"/>
                <c:pt idx="0">
                  <c:v>-4.7</c:v>
                </c:pt>
              </c:numCache>
            </c:numRef>
          </c:val>
        </c:ser>
        <c:ser>
          <c:idx val="1"/>
          <c:order val="1"/>
          <c:tx>
            <c:strRef>
              <c:f>Sheet1!$C$1</c:f>
              <c:strCache>
                <c:ptCount val="1"/>
                <c:pt idx="0">
                  <c:v>盐酸氨溴索口服溶液</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solidFill>
                    <a:latin typeface="+mn-ea"/>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咳嗽症状评分变化</c:v>
                </c:pt>
              </c:strCache>
            </c:strRef>
          </c:cat>
          <c:val>
            <c:numRef>
              <c:f>Sheet1!$C$2</c:f>
              <c:numCache>
                <c:formatCode>General</c:formatCode>
                <c:ptCount val="1"/>
                <c:pt idx="0">
                  <c:v>-4.2</c:v>
                </c:pt>
              </c:numCache>
            </c:numRef>
          </c:val>
        </c:ser>
        <c:dLbls>
          <c:showLegendKey val="0"/>
          <c:showVal val="0"/>
          <c:showCatName val="0"/>
          <c:showSerName val="0"/>
          <c:showPercent val="0"/>
          <c:showBubbleSize val="0"/>
        </c:dLbls>
        <c:gapWidth val="280"/>
        <c:overlap val="-80"/>
        <c:axId val="1697752399"/>
        <c:axId val="1697735599"/>
      </c:barChart>
      <c:catAx>
        <c:axId val="1697752399"/>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crossAx val="1697735599"/>
        <c:crosses val="autoZero"/>
        <c:auto val="1"/>
        <c:lblAlgn val="ctr"/>
        <c:lblOffset val="100"/>
        <c:noMultiLvlLbl val="0"/>
      </c:catAx>
      <c:valAx>
        <c:axId val="1697735599"/>
        <c:scaling>
          <c:orientation val="minMax"/>
          <c:max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200" b="1" i="0" u="none" strike="noStrike" kern="1200" baseline="0">
                <a:solidFill>
                  <a:schemeClr val="tx1"/>
                </a:solidFill>
                <a:latin typeface="+mn-ea"/>
                <a:ea typeface="+mn-ea"/>
                <a:cs typeface="+mn-cs"/>
              </a:defRPr>
            </a:pPr>
          </a:p>
        </c:txPr>
        <c:crossAx val="1697752399"/>
        <c:crosses val="autoZero"/>
        <c:crossBetween val="between"/>
      </c:valAx>
      <c:spPr>
        <a:noFill/>
        <a:ln>
          <a:noFill/>
        </a:ln>
        <a:effectLst/>
      </c:spPr>
    </c:plotArea>
    <c:legend>
      <c:legendPos val="r"/>
      <c:layout>
        <c:manualLayout>
          <c:xMode val="edge"/>
          <c:yMode val="edge"/>
          <c:x val="0.728836863154016"/>
          <c:y val="0.292542119197801"/>
          <c:w val="0.251279028319459"/>
          <c:h val="0.345803173325451"/>
        </c:manualLayout>
      </c:layout>
      <c:overlay val="0"/>
      <c:spPr>
        <a:noFill/>
        <a:ln>
          <a:noFill/>
        </a:ln>
        <a:effectLst/>
      </c:spPr>
      <c:txPr>
        <a:bodyPr rot="0" spcFirstLastPara="1" vertOverflow="ellipsis" vert="horz" wrap="square" anchor="ctr" anchorCtr="1"/>
        <a:lstStyle/>
        <a:p>
          <a:pPr>
            <a:defRPr lang="zh-CN" sz="1050" b="1" i="0" u="none" strike="noStrike" kern="1200" baseline="0">
              <a:solidFill>
                <a:schemeClr val="tx1"/>
              </a:solidFill>
              <a:latin typeface="+mn-ea"/>
              <a:ea typeface="+mn-ea"/>
              <a:cs typeface="+mn-cs"/>
            </a:defRPr>
          </a:pPr>
        </a:p>
      </c:txPr>
    </c:legend>
    <c:plotVisOnly val="1"/>
    <c:dispBlanksAs val="gap"/>
    <c:showDLblsOverMax val="0"/>
  </c:chart>
  <c:spPr>
    <a:noFill/>
    <a:ln w="38100">
      <a:solidFill>
        <a:srgbClr val="0065B2"/>
      </a:solidFill>
    </a:ln>
    <a:effectLst/>
  </c:spPr>
  <c:txPr>
    <a:bodyPr/>
    <a:lstStyle/>
    <a:p>
      <a:pPr>
        <a:defRPr lang="zh-CN"/>
      </a:pP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400" b="1" i="0" u="none" strike="noStrike" kern="1200" spc="0" baseline="0">
                <a:solidFill>
                  <a:schemeClr val="tx1"/>
                </a:solidFill>
                <a:latin typeface="+mn-lt"/>
                <a:ea typeface="+mn-ea"/>
                <a:cs typeface="+mn-cs"/>
              </a:defRPr>
            </a:pPr>
            <a:r>
              <a:rPr lang="zh-CN" altLang="en-US" sz="1400" b="1" dirty="0">
                <a:solidFill>
                  <a:schemeClr val="tx1"/>
                </a:solidFill>
              </a:rPr>
              <a:t>依从性评估</a:t>
            </a:r>
            <a:endParaRPr lang="zh-CN" altLang="en-US" sz="1400" b="1" dirty="0">
              <a:solidFill>
                <a:schemeClr val="tx1"/>
              </a:solidFill>
            </a:endParaRPr>
          </a:p>
        </c:rich>
      </c:tx>
      <c:layout/>
      <c:overlay val="0"/>
      <c:spPr>
        <a:noFill/>
        <a:ln>
          <a:noFill/>
        </a:ln>
        <a:effectLst/>
      </c:spPr>
    </c:title>
    <c:autoTitleDeleted val="0"/>
    <c:plotArea>
      <c:layout>
        <c:manualLayout>
          <c:layoutTarget val="inner"/>
          <c:xMode val="edge"/>
          <c:yMode val="edge"/>
          <c:x val="0.135460304889714"/>
          <c:y val="0.186002601301161"/>
          <c:w val="0.653773229567731"/>
          <c:h val="0.646401012453458"/>
        </c:manualLayout>
      </c:layout>
      <c:barChart>
        <c:barDir val="col"/>
        <c:grouping val="clustered"/>
        <c:varyColors val="0"/>
        <c:ser>
          <c:idx val="0"/>
          <c:order val="0"/>
          <c:tx>
            <c:strRef>
              <c:f>Sheet1!$B$1</c:f>
              <c:strCache>
                <c:ptCount val="1"/>
                <c:pt idx="0">
                  <c:v>盐酸氨溴索喷雾剂</c:v>
                </c:pt>
              </c:strCache>
            </c:strRef>
          </c:tx>
          <c:spPr>
            <a:solidFill>
              <a:schemeClr val="accent1"/>
            </a:solidFill>
            <a:ln>
              <a:noFill/>
            </a:ln>
            <a:effectLst/>
          </c:spPr>
          <c:invertIfNegative val="0"/>
          <c:dLbls>
            <c:dLbl>
              <c:idx val="0"/>
              <c:layout>
                <c:manualLayout>
                  <c:x val="-0.00260968860250353"/>
                  <c:y val="0.0243034757797684"/>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0521937720500707"/>
                  <c:y val="0.0283540550763965"/>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solidFill>
                    <a:latin typeface="+mn-ea"/>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家长喂药&lt;2分钟的比例</c:v>
                </c:pt>
                <c:pt idx="1">
                  <c:v>全部吞咽的比例</c:v>
                </c:pt>
              </c:strCache>
            </c:strRef>
          </c:cat>
          <c:val>
            <c:numRef>
              <c:f>Sheet1!$B$2:$B$3</c:f>
              <c:numCache>
                <c:formatCode>0%</c:formatCode>
                <c:ptCount val="2"/>
                <c:pt idx="0">
                  <c:v>1</c:v>
                </c:pt>
                <c:pt idx="1">
                  <c:v>1</c:v>
                </c:pt>
              </c:numCache>
            </c:numRef>
          </c:val>
        </c:ser>
        <c:ser>
          <c:idx val="1"/>
          <c:order val="1"/>
          <c:tx>
            <c:strRef>
              <c:f>Sheet1!$C$1</c:f>
              <c:strCache>
                <c:ptCount val="1"/>
                <c:pt idx="0">
                  <c:v>盐酸氨溴索口服溶液</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solidFill>
                    <a:latin typeface="+mn-ea"/>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家长喂药&lt;2分钟的比例</c:v>
                </c:pt>
                <c:pt idx="1">
                  <c:v>全部吞咽的比例</c:v>
                </c:pt>
              </c:strCache>
            </c:strRef>
          </c:cat>
          <c:val>
            <c:numRef>
              <c:f>Sheet1!$C$2:$C$3</c:f>
              <c:numCache>
                <c:formatCode>0.00%</c:formatCode>
                <c:ptCount val="2"/>
                <c:pt idx="0">
                  <c:v>0.4937</c:v>
                </c:pt>
                <c:pt idx="1">
                  <c:v>0.8101</c:v>
                </c:pt>
              </c:numCache>
            </c:numRef>
          </c:val>
        </c:ser>
        <c:dLbls>
          <c:showLegendKey val="0"/>
          <c:showVal val="0"/>
          <c:showCatName val="0"/>
          <c:showSerName val="0"/>
          <c:showPercent val="0"/>
          <c:showBubbleSize val="0"/>
        </c:dLbls>
        <c:gapWidth val="219"/>
        <c:overlap val="-27"/>
        <c:axId val="1885350591"/>
        <c:axId val="1885342431"/>
      </c:barChart>
      <c:catAx>
        <c:axId val="1885350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1" i="0" u="none" strike="noStrike" kern="1200" baseline="0">
                <a:solidFill>
                  <a:schemeClr val="tx1"/>
                </a:solidFill>
                <a:latin typeface="+mn-ea"/>
                <a:ea typeface="+mn-ea"/>
                <a:cs typeface="+mn-cs"/>
              </a:defRPr>
            </a:pPr>
          </a:p>
        </c:txPr>
        <c:crossAx val="1885342431"/>
        <c:crosses val="autoZero"/>
        <c:auto val="1"/>
        <c:lblAlgn val="ctr"/>
        <c:lblOffset val="100"/>
        <c:noMultiLvlLbl val="0"/>
      </c:catAx>
      <c:valAx>
        <c:axId val="188534243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zh-CN" sz="1195" b="1" i="0" u="none" strike="noStrike" kern="1200" baseline="0">
                <a:solidFill>
                  <a:schemeClr val="tx1"/>
                </a:solidFill>
                <a:latin typeface="+mn-ea"/>
                <a:ea typeface="+mn-ea"/>
                <a:cs typeface="+mn-cs"/>
              </a:defRPr>
            </a:pPr>
          </a:p>
        </c:txPr>
        <c:crossAx val="1885350591"/>
        <c:crosses val="autoZero"/>
        <c:crossBetween val="between"/>
      </c:valAx>
      <c:spPr>
        <a:noFill/>
        <a:ln>
          <a:noFill/>
        </a:ln>
        <a:effectLst/>
      </c:spPr>
    </c:plotArea>
    <c:legend>
      <c:legendPos val="r"/>
      <c:layout>
        <c:manualLayout>
          <c:xMode val="edge"/>
          <c:yMode val="edge"/>
          <c:x val="0.791843223059948"/>
          <c:y val="0.343135735231173"/>
          <c:w val="0.205547088337548"/>
          <c:h val="0.342163596199982"/>
        </c:manualLayout>
      </c:layout>
      <c:overlay val="0"/>
      <c:spPr>
        <a:noFill/>
        <a:ln>
          <a:noFill/>
        </a:ln>
        <a:effectLst/>
      </c:spPr>
      <c:txPr>
        <a:bodyPr rot="0" spcFirstLastPara="1" vertOverflow="ellipsis" vert="horz" wrap="square" anchor="ctr" anchorCtr="1"/>
        <a:lstStyle/>
        <a:p>
          <a:pPr>
            <a:defRPr lang="zh-CN" sz="1050" b="1" i="0" u="none" strike="noStrike" kern="1200" baseline="0">
              <a:solidFill>
                <a:schemeClr val="tx1"/>
              </a:solidFill>
              <a:latin typeface="+mn-ea"/>
              <a:ea typeface="+mn-ea"/>
              <a:cs typeface="+mn-cs"/>
            </a:defRPr>
          </a:pPr>
        </a:p>
      </c:txPr>
    </c:legend>
    <c:plotVisOnly val="1"/>
    <c:dispBlanksAs val="gap"/>
    <c:showDLblsOverMax val="0"/>
  </c:chart>
  <c:spPr>
    <a:noFill/>
    <a:ln w="38100">
      <a:solidFill>
        <a:srgbClr val="0065B2"/>
      </a:solidFill>
    </a:ln>
    <a:effectLst/>
  </c:spPr>
  <c:txPr>
    <a:bodyPr/>
    <a:lstStyle/>
    <a:p>
      <a:pPr>
        <a:defRPr lang="zh-CN"/>
      </a:pPr>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0.70319</cdr:x>
      <cdr:y>0.81155</cdr:y>
    </cdr:from>
    <cdr:to>
      <cdr:x>0.9024</cdr:x>
      <cdr:y>0.92385</cdr:y>
    </cdr:to>
    <cdr:sp>
      <cdr:nvSpPr>
        <cdr:cNvPr id="2" name="矩形 1"/>
        <cdr:cNvSpPr/>
      </cdr:nvSpPr>
      <cdr:spPr xmlns:a="http://schemas.openxmlformats.org/drawingml/2006/main">
        <a:xfrm xmlns:a="http://schemas.openxmlformats.org/drawingml/2006/main">
          <a:off x="2694772" y="1825551"/>
          <a:ext cx="763392" cy="252617"/>
        </a:xfrm>
        <a:prstGeom xmlns:a="http://schemas.openxmlformats.org/drawingml/2006/main" prst="rect">
          <a:avLst/>
        </a:prstGeom>
      </cdr:spPr>
      <cdr:txBody xmlns:a="http://schemas.openxmlformats.org/drawingml/2006/main">
        <a:bodyPr vertOverflow="clip" vert="horz" wrap="none" lIns="45720" tIns="45720" rIns="45720" bIns="45720" rtlCol="0" anchor="t" anchorCtr="0">
          <a:normAutofit/>
        </a:bodyPr>
        <a:lstStyle/>
        <a:p>
          <a:r>
            <a:rPr lang="en-US" altLang="zh-CN" sz="1200" b="1" dirty="0">
              <a:latin typeface="+mn-ea"/>
              <a:ea typeface="+mn-ea"/>
            </a:rPr>
            <a:t>P=0.0008</a:t>
          </a:r>
          <a:endParaRPr lang="zh-CN" altLang="en-US" sz="1200" b="1" dirty="0">
            <a:latin typeface="+mn-ea"/>
            <a:ea typeface="+mn-ea"/>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0.2082</cdr:x>
      <cdr:y>0.13537</cdr:y>
    </cdr:from>
    <cdr:to>
      <cdr:x>0.35951</cdr:x>
      <cdr:y>0.22515</cdr:y>
    </cdr:to>
    <cdr:sp>
      <cdr:nvSpPr>
        <cdr:cNvPr id="2" name="矩形 1"/>
        <cdr:cNvSpPr/>
      </cdr:nvSpPr>
      <cdr:spPr xmlns:a="http://schemas.openxmlformats.org/drawingml/2006/main">
        <a:xfrm xmlns:a="http://schemas.openxmlformats.org/drawingml/2006/main">
          <a:off x="1013210" y="424422"/>
          <a:ext cx="736354" cy="281497"/>
        </a:xfrm>
        <a:prstGeom xmlns:a="http://schemas.openxmlformats.org/drawingml/2006/main" prst="rect">
          <a:avLst/>
        </a:prstGeom>
      </cdr:spPr>
      <cdr:txBody xmlns:a="http://schemas.openxmlformats.org/drawingml/2006/main">
        <a:bodyPr vert="horz" wrap="none" lIns="45720" tIns="45720" rIns="45720" bIns="45720" rtlCol="0" anchor="t"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CN" sz="1200" b="1" dirty="0">
              <a:latin typeface="+mn-ea"/>
              <a:ea typeface="+mn-ea"/>
            </a:rPr>
            <a:t>P&lt;0.0001</a:t>
          </a:r>
          <a:endParaRPr lang="zh-CN" altLang="en-US" sz="1200" b="1" dirty="0">
            <a:latin typeface="+mn-ea"/>
            <a:ea typeface="+mn-ea"/>
          </a:endParaRPr>
        </a:p>
      </cdr:txBody>
    </cdr:sp>
  </cdr:relSizeAnchor>
  <cdr:relSizeAnchor xmlns:cdr="http://schemas.openxmlformats.org/drawingml/2006/chartDrawing">
    <cdr:from>
      <cdr:x>0.54893</cdr:x>
      <cdr:y>0.13537</cdr:y>
    </cdr:from>
    <cdr:to>
      <cdr:x>0.70024</cdr:x>
      <cdr:y>0.22515</cdr:y>
    </cdr:to>
    <cdr:sp>
      <cdr:nvSpPr>
        <cdr:cNvPr id="3" name="矩形 2"/>
        <cdr:cNvSpPr/>
      </cdr:nvSpPr>
      <cdr:spPr xmlns:a="http://schemas.openxmlformats.org/drawingml/2006/main">
        <a:xfrm xmlns:a="http://schemas.openxmlformats.org/drawingml/2006/main">
          <a:off x="2671355" y="424422"/>
          <a:ext cx="736354" cy="281497"/>
        </a:xfrm>
        <a:prstGeom xmlns:a="http://schemas.openxmlformats.org/drawingml/2006/main" prst="rect">
          <a:avLst/>
        </a:prstGeom>
      </cdr:spPr>
      <cdr:txBody xmlns:a="http://schemas.openxmlformats.org/drawingml/2006/main">
        <a:bodyPr vert="horz" wrap="none" lIns="45720" tIns="45720" rIns="45720" bIns="45720" rtlCol="0" anchor="t"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CN" sz="1200" b="1" dirty="0">
              <a:latin typeface="+mn-ea"/>
              <a:ea typeface="+mn-ea"/>
            </a:rPr>
            <a:t>P&lt;0.0001</a:t>
          </a:r>
          <a:endParaRPr lang="zh-CN" altLang="en-US" sz="1200" b="1" dirty="0">
            <a:latin typeface="+mn-ea"/>
            <a:ea typeface="+mn-ea"/>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2114CB0-9E86-411B-B8C0-9763AE22A026}" type="datetimeFigureOut">
              <a:rPr lang="zh-CN" altLang="en-US" smtClean="0"/>
            </a:fld>
            <a:endParaRPr lang="zh-CN" altLang="en-US"/>
          </a:p>
        </p:txBody>
      </p:sp>
      <p:sp>
        <p:nvSpPr>
          <p:cNvPr id="4" name="页脚占位符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A9C6897-AD94-4FA6-B251-5F6E8530E37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0B8F2AF-B165-49ED-8D49-F91D3C9FFCC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5"/>
            <a:ext cx="2945659" cy="498055"/>
          </a:xfrm>
          <a:prstGeom prst="rect">
            <a:avLst/>
          </a:prstGeom>
        </p:spPr>
        <p:txBody>
          <a:bodyPr vert="horz" lIns="91440" tIns="45720" rIns="91440" bIns="45720" rtlCol="0" anchor="b"/>
          <a:lstStyle>
            <a:lvl1pPr algn="r">
              <a:defRPr sz="1200"/>
            </a:lvl1pPr>
          </a:lstStyle>
          <a:p>
            <a:fld id="{790F3238-B197-4DD0-8393-B222E6E8551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tags" Target="../tags/tag2.xml"/><Relationship Id="rId4" Type="http://schemas.openxmlformats.org/officeDocument/2006/relationships/image" Target="../media/image3.emf"/><Relationship Id="rId3"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Ref idx="1001">
        <a:schemeClr val="bg1"/>
      </p:bgRef>
    </p:bg>
    <p:spTree>
      <p:nvGrpSpPr>
        <p:cNvPr id="1" name=""/>
        <p:cNvGrpSpPr/>
        <p:nvPr/>
      </p:nvGrpSpPr>
      <p:grpSpPr>
        <a:xfrm>
          <a:off x="0" y="0"/>
          <a:ext cx="0" cy="0"/>
          <a:chOff x="0" y="0"/>
          <a:chExt cx="0" cy="0"/>
        </a:xfrm>
      </p:grpSpPr>
      <p:sp>
        <p:nvSpPr>
          <p:cNvPr id="19" name="图片占位符 2"/>
          <p:cNvSpPr>
            <a:spLocks noGrp="1"/>
          </p:cNvSpPr>
          <p:nvPr>
            <p:ph type="pic" sz="quarter" idx="13" hasCustomPrompt="1"/>
          </p:nvPr>
        </p:nvSpPr>
        <p:spPr>
          <a:xfrm>
            <a:off x="740231" y="490335"/>
            <a:ext cx="10798626" cy="3239835"/>
          </a:xfrm>
          <a:prstGeom prst="rect">
            <a:avLst/>
          </a:prstGeom>
          <a:solidFill>
            <a:schemeClr val="tx2">
              <a:lumMod val="20000"/>
              <a:lumOff val="80000"/>
            </a:schemeClr>
          </a:solidFill>
        </p:spPr>
        <p:txBody>
          <a:bodyPr>
            <a:normAutofit/>
          </a:bodyPr>
          <a:lstStyle>
            <a:lvl1pPr marL="0" marR="0" indent="0" algn="l" defTabSz="913765" rtl="0" eaLnBrk="1" fontAlgn="auto" latinLnBrk="0" hangingPunct="1">
              <a:lnSpc>
                <a:spcPct val="90000"/>
              </a:lnSpc>
              <a:spcBef>
                <a:spcPts val="1000"/>
              </a:spcBef>
              <a:spcAft>
                <a:spcPts val="0"/>
              </a:spcAft>
              <a:buClrTx/>
              <a:buSzTx/>
              <a:buFont typeface="Arial" panose="020B0604020202020204" pitchFamily="34" charset="0"/>
              <a:buNone/>
              <a:defRPr sz="1200"/>
            </a:lvl1pPr>
          </a:lstStyle>
          <a:p>
            <a:pPr marL="0" marR="0" lvl="0" indent="0" algn="l" defTabSz="913765"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the placeholder and paste image via Images Library</a:t>
            </a:r>
            <a:endParaRPr lang="en-US" altLang="zh-CN" dirty="0"/>
          </a:p>
        </p:txBody>
      </p:sp>
      <p:sp>
        <p:nvSpPr>
          <p:cNvPr id="9" name="文本占位符 13"/>
          <p:cNvSpPr>
            <a:spLocks noGrp="1"/>
          </p:cNvSpPr>
          <p:nvPr>
            <p:ph type="body" sz="quarter" idx="11" hasCustomPrompt="1"/>
          </p:nvPr>
        </p:nvSpPr>
        <p:spPr>
          <a:xfrm>
            <a:off x="673100" y="5870477"/>
            <a:ext cx="4183743" cy="276323"/>
          </a:xfrm>
          <a:prstGeom prst="rect">
            <a:avLst/>
          </a:prstGeom>
        </p:spPr>
        <p:txBody>
          <a:bodyPr bIns="0" anchor="b">
            <a:normAutofit/>
          </a:bodyPr>
          <a:lstStyle>
            <a:lvl1pPr marL="0" indent="0" algn="l">
              <a:buNone/>
              <a:defRPr sz="1200" b="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
        <p:nvSpPr>
          <p:cNvPr id="10" name="文本占位符 13"/>
          <p:cNvSpPr>
            <a:spLocks noGrp="1"/>
          </p:cNvSpPr>
          <p:nvPr>
            <p:ph type="body" sz="quarter" idx="10" hasCustomPrompt="1"/>
          </p:nvPr>
        </p:nvSpPr>
        <p:spPr>
          <a:xfrm>
            <a:off x="673100" y="5496462"/>
            <a:ext cx="4183743" cy="276323"/>
          </a:xfrm>
          <a:prstGeom prst="rect">
            <a:avLst/>
          </a:prstGeom>
        </p:spPr>
        <p:txBody>
          <a:bodyPr anchor="b">
            <a:normAutofit/>
          </a:bodyPr>
          <a:lstStyle>
            <a:lvl1pPr marL="0" indent="0" algn="l">
              <a:buNone/>
              <a:defRPr sz="1200" b="0">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1" name="标题 3"/>
          <p:cNvSpPr>
            <a:spLocks noGrp="1"/>
          </p:cNvSpPr>
          <p:nvPr>
            <p:ph type="title"/>
          </p:nvPr>
        </p:nvSpPr>
        <p:spPr>
          <a:xfrm>
            <a:off x="669924" y="3905710"/>
            <a:ext cx="10850563" cy="789199"/>
          </a:xfrm>
          <a:prstGeom prst="rect">
            <a:avLst/>
          </a:prstGeom>
        </p:spPr>
        <p:txBody>
          <a:bodyPr anchor="b">
            <a:normAutofit/>
          </a:bodyPr>
          <a:lstStyle>
            <a:lvl1pPr>
              <a:lnSpc>
                <a:spcPct val="100000"/>
              </a:lnSpc>
              <a:defRPr sz="2800">
                <a:solidFill>
                  <a:schemeClr val="accent1"/>
                </a:solidFill>
                <a:latin typeface="微软雅黑" panose="020B0503020204020204" charset="-122"/>
                <a:ea typeface="微软雅黑" panose="020B0503020204020204" charset="-122"/>
              </a:defRPr>
            </a:lvl1pPr>
          </a:lstStyle>
          <a:p>
            <a:r>
              <a:rPr lang="en-US" altLang="zh-CN" dirty="0"/>
              <a:t>Click to edit Master title style</a:t>
            </a:r>
            <a:endParaRPr lang="en-US" dirty="0"/>
          </a:p>
        </p:txBody>
      </p:sp>
      <p:sp>
        <p:nvSpPr>
          <p:cNvPr id="14" name="副标题 2"/>
          <p:cNvSpPr>
            <a:spLocks noGrp="1"/>
          </p:cNvSpPr>
          <p:nvPr>
            <p:ph type="subTitle" idx="1"/>
          </p:nvPr>
        </p:nvSpPr>
        <p:spPr>
          <a:xfrm>
            <a:off x="669924" y="4787607"/>
            <a:ext cx="10850562" cy="276323"/>
          </a:xfrm>
          <a:prstGeom prst="roundRect">
            <a:avLst>
              <a:gd name="adj" fmla="val 0"/>
            </a:avLst>
          </a:prstGeom>
          <a:noFill/>
          <a:ln>
            <a:noFill/>
          </a:ln>
        </p:spPr>
        <p:txBody>
          <a:bodyPr anchor="t">
            <a:noAutofit/>
          </a:bodyPr>
          <a:lstStyle>
            <a:lvl1pPr marL="0" indent="0" algn="l">
              <a:buNone/>
              <a:defRPr sz="2000" i="0" u="none">
                <a:solidFill>
                  <a:schemeClr val="accent1"/>
                </a:solidFill>
                <a:latin typeface="微软雅黑" panose="020B0503020204020204" charset="-122"/>
                <a:ea typeface="微软雅黑"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23" name="Rectangle 12"/>
          <p:cNvSpPr>
            <a:spLocks noChangeAspect="1"/>
          </p:cNvSpPr>
          <p:nvPr userDrawn="1"/>
        </p:nvSpPr>
        <p:spPr>
          <a:xfrm>
            <a:off x="740214" y="3723237"/>
            <a:ext cx="10800000" cy="154798"/>
          </a:xfrm>
          <a:prstGeom prst="rect">
            <a:avLst/>
          </a:prstGeom>
          <a:gradFill>
            <a:gsLst>
              <a:gs pos="0">
                <a:schemeClr val="accent1"/>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Arial" panose="020B0604020202020204"/>
              <a:ea typeface="微软雅黑" panose="020B0503020204020204" charset="-122"/>
            </a:endParaRPr>
          </a:p>
        </p:txBody>
      </p:sp>
      <p:pic>
        <p:nvPicPr>
          <p:cNvPr id="1026" name="Picture 2" descr="L:\罗欣上海\A14企业传播部\企业传播部__Private\企业传播相关\VI手册2021\logo\原版 logo+股票代码组合横版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91587" y="5571480"/>
            <a:ext cx="1495462" cy="72215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a:xfrm>
            <a:off x="669924" y="6440949"/>
            <a:ext cx="4140201" cy="206381"/>
          </a:xfrm>
          <a:prstGeom prst="rect">
            <a:avLst/>
          </a:prstGeom>
        </p:spPr>
        <p:txBody>
          <a:bodyPr/>
          <a:lstStyle/>
          <a:p>
            <a:r>
              <a:rPr lang="zh-CN" altLang="en-US" dirty="0"/>
              <a:t>罗欣药业  传递健康</a:t>
            </a:r>
            <a:endParaRPr lang="zh-CN" altLang="en-US" dirty="0"/>
          </a:p>
        </p:txBody>
      </p:sp>
      <p:sp>
        <p:nvSpPr>
          <p:cNvPr id="9" name="灯片编号占位符 8"/>
          <p:cNvSpPr>
            <a:spLocks noGrp="1"/>
          </p:cNvSpPr>
          <p:nvPr>
            <p:ph type="sldNum" sz="quarter" idx="12"/>
          </p:nvPr>
        </p:nvSpPr>
        <p:spPr/>
        <p:txBody>
          <a:bodyPr/>
          <a:lstStyle/>
          <a:p>
            <a:fld id="{5DD3DB80-B894-403A-B48E-6FDC1A72010E}" type="slidenum">
              <a:rPr lang="zh-CN" altLang="en-US" smtClean="0"/>
            </a:fld>
            <a:endParaRPr lang="zh-CN" altLang="en-US" dirty="0"/>
          </a:p>
        </p:txBody>
      </p:sp>
      <p:sp>
        <p:nvSpPr>
          <p:cNvPr id="13" name="内容占位符 2"/>
          <p:cNvSpPr>
            <a:spLocks noGrp="1"/>
          </p:cNvSpPr>
          <p:nvPr>
            <p:ph idx="1" hasCustomPrompt="1"/>
          </p:nvPr>
        </p:nvSpPr>
        <p:spPr>
          <a:xfrm>
            <a:off x="669924" y="1123950"/>
            <a:ext cx="10850563" cy="5019675"/>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单击此处添加文本</a:t>
            </a:r>
            <a:r>
              <a:rPr lang="en-US" altLang="zh-CN" dirty="0"/>
              <a:t>-14pt</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标题 4"/>
          <p:cNvSpPr>
            <a:spLocks noGrp="1"/>
          </p:cNvSpPr>
          <p:nvPr>
            <p:ph type="title" hasCustomPrompt="1"/>
          </p:nvPr>
        </p:nvSpPr>
        <p:spPr/>
        <p:txBody>
          <a:bodyPr>
            <a:normAutofit/>
          </a:bodyPr>
          <a:lstStyle>
            <a:lvl1pPr>
              <a:defRPr sz="2800">
                <a:latin typeface="微软雅黑" panose="020B0503020204020204" charset="-122"/>
                <a:ea typeface="微软雅黑" panose="020B0503020204020204" charset="-122"/>
              </a:defRPr>
            </a:lvl1pPr>
          </a:lstStyle>
          <a:p>
            <a:r>
              <a:rPr lang="zh-CN" altLang="en-US" dirty="0"/>
              <a:t>单击此处添加标题 </a:t>
            </a:r>
            <a:r>
              <a:rPr lang="en-US" altLang="zh-CN" dirty="0"/>
              <a:t>-16pt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a:xfrm>
            <a:off x="669924" y="6440949"/>
            <a:ext cx="4140201" cy="206381"/>
          </a:xfrm>
          <a:prstGeom prst="rect">
            <a:avLst/>
          </a:prstGeom>
        </p:spPr>
        <p:txBody>
          <a:bodyPr/>
          <a:lstStyle/>
          <a:p>
            <a:r>
              <a:rPr lang="zh-CN" altLang="en-US" dirty="0"/>
              <a:t>罗欣药业  传递健康</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mtClean="0"/>
            </a:fld>
            <a:endParaRPr lang="zh-CN" altLang="en-US" dirty="0"/>
          </a:p>
        </p:txBody>
      </p:sp>
      <p:sp>
        <p:nvSpPr>
          <p:cNvPr id="9" name="标题 8"/>
          <p:cNvSpPr>
            <a:spLocks noGrp="1"/>
          </p:cNvSpPr>
          <p:nvPr>
            <p:ph type="title" hasCustomPrompt="1"/>
          </p:nvPr>
        </p:nvSpPr>
        <p:spPr/>
        <p:txBody>
          <a:bodyPr>
            <a:normAutofit/>
          </a:bodyPr>
          <a:lstStyle>
            <a:lvl1pPr>
              <a:defRPr sz="2800">
                <a:latin typeface="微软雅黑" panose="020B0503020204020204" charset="-122"/>
                <a:ea typeface="微软雅黑" panose="020B0503020204020204" charset="-122"/>
              </a:defRPr>
            </a:lvl1pPr>
          </a:lstStyle>
          <a:p>
            <a:r>
              <a:rPr lang="zh-CN" altLang="en-US" dirty="0"/>
              <a:t>单击此处添加标题 </a:t>
            </a:r>
            <a:r>
              <a:rPr lang="en-US" altLang="zh-CN" dirty="0"/>
              <a:t>-16pt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userDrawn="1">
  <p:cSld name="末尾幻灯片">
    <p:bg>
      <p:bgRef idx="1001">
        <a:schemeClr val="bg1"/>
      </p:bgRef>
    </p:bg>
    <p:spTree>
      <p:nvGrpSpPr>
        <p:cNvPr id="1" name=""/>
        <p:cNvGrpSpPr/>
        <p:nvPr/>
      </p:nvGrpSpPr>
      <p:grpSpPr>
        <a:xfrm>
          <a:off x="0" y="0"/>
          <a:ext cx="0" cy="0"/>
          <a:chOff x="0" y="0"/>
          <a:chExt cx="0" cy="0"/>
        </a:xfrm>
      </p:grpSpPr>
      <p:grpSp>
        <p:nvGrpSpPr>
          <p:cNvPr id="11" name="组合 10"/>
          <p:cNvGrpSpPr/>
          <p:nvPr userDrawn="1"/>
        </p:nvGrpSpPr>
        <p:grpSpPr>
          <a:xfrm>
            <a:off x="10601351" y="5025275"/>
            <a:ext cx="996923" cy="1118350"/>
            <a:chOff x="10414026" y="3521683"/>
            <a:chExt cx="1111224" cy="1246573"/>
          </a:xfrm>
        </p:grpSpPr>
        <p:sp>
          <p:nvSpPr>
            <p:cNvPr id="12" name="Rectangle 26"/>
            <p:cNvSpPr>
              <a:spLocks noChangeArrowheads="1"/>
            </p:cNvSpPr>
            <p:nvPr/>
          </p:nvSpPr>
          <p:spPr bwMode="auto">
            <a:xfrm>
              <a:off x="10494963" y="4614368"/>
              <a:ext cx="94935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dist" defTabSz="914400" rtl="0" eaLnBrk="0" fontAlgn="base" latinLnBrk="0" hangingPunct="0">
                <a:lnSpc>
                  <a:spcPct val="100000"/>
                </a:lnSpc>
                <a:spcBef>
                  <a:spcPct val="0"/>
                </a:spcBef>
                <a:spcAft>
                  <a:spcPct val="0"/>
                </a:spcAft>
                <a:buClrTx/>
                <a:buSzTx/>
                <a:buFontTx/>
                <a:buNone/>
              </a:pPr>
              <a:r>
                <a:rPr lang="zh-CN" altLang="en-US" sz="1000" dirty="0">
                  <a:latin typeface="+mn-ea"/>
                  <a:cs typeface="+mn-ea"/>
                  <a:sym typeface="+mn-lt"/>
                </a:rPr>
                <a:t>微信关注</a:t>
              </a:r>
              <a:endParaRPr kumimoji="0" lang="zh-CN" altLang="zh-CN" sz="1800" b="0" i="0" u="none" strike="noStrike" cap="none" normalizeH="0" baseline="0" dirty="0">
                <a:ln>
                  <a:noFill/>
                </a:ln>
                <a:effectLst/>
              </a:endParaRPr>
            </a:p>
          </p:txBody>
        </p:sp>
        <p:pic>
          <p:nvPicPr>
            <p:cNvPr id="16" name="图片 15"/>
            <p:cNvPicPr/>
            <p:nvPr/>
          </p:nvPicPr>
          <p:blipFill>
            <a:blip r:embed="rId2" cstate="print">
              <a:extLst>
                <a:ext uri="{28A0092B-C50C-407E-A947-70E740481C1C}">
                  <a14:useLocalDpi xmlns:a14="http://schemas.microsoft.com/office/drawing/2010/main" val="0"/>
                </a:ext>
              </a:extLst>
            </a:blip>
            <a:stretch>
              <a:fillRect/>
            </a:stretch>
          </p:blipFill>
          <p:spPr>
            <a:xfrm>
              <a:off x="10414026" y="3521683"/>
              <a:ext cx="1111224" cy="1111224"/>
            </a:xfrm>
            <a:prstGeom prst="rect">
              <a:avLst/>
            </a:prstGeom>
          </p:spPr>
        </p:pic>
      </p:grpSp>
      <p:sp>
        <p:nvSpPr>
          <p:cNvPr id="8" name="标题 1"/>
          <p:cNvSpPr>
            <a:spLocks noGrp="1"/>
          </p:cNvSpPr>
          <p:nvPr>
            <p:ph type="ctrTitle" hasCustomPrompt="1"/>
          </p:nvPr>
        </p:nvSpPr>
        <p:spPr>
          <a:xfrm>
            <a:off x="729661" y="4389008"/>
            <a:ext cx="10848975" cy="575747"/>
          </a:xfrm>
          <a:prstGeom prst="rect">
            <a:avLst/>
          </a:prstGeom>
        </p:spPr>
        <p:txBody>
          <a:bodyPr rIns="0" anchor="t">
            <a:noAutofit/>
          </a:bodyPr>
          <a:lstStyle>
            <a:lvl1pPr marL="0" indent="0" algn="r">
              <a:buFont typeface="Arial" panose="020B0604020202020204" pitchFamily="34" charset="0"/>
              <a:buNone/>
              <a:defRPr sz="1800" spc="300">
                <a:solidFill>
                  <a:schemeClr val="accent1"/>
                </a:solidFill>
              </a:defRPr>
            </a:lvl1pPr>
          </a:lstStyle>
          <a:p>
            <a:r>
              <a:rPr lang="en-US" altLang="zh-CN" dirty="0"/>
              <a:t>Conclusion</a:t>
            </a:r>
            <a:endParaRPr lang="zh-CN" altLang="en-US" dirty="0"/>
          </a:p>
        </p:txBody>
      </p:sp>
      <p:sp>
        <p:nvSpPr>
          <p:cNvPr id="65" name="Rectangle 12"/>
          <p:cNvSpPr>
            <a:spLocks noChangeAspect="1"/>
          </p:cNvSpPr>
          <p:nvPr userDrawn="1"/>
        </p:nvSpPr>
        <p:spPr>
          <a:xfrm>
            <a:off x="769242" y="3727027"/>
            <a:ext cx="10800000" cy="154797"/>
          </a:xfrm>
          <a:prstGeom prst="rect">
            <a:avLst/>
          </a:prstGeom>
          <a:gradFill>
            <a:gsLst>
              <a:gs pos="0">
                <a:schemeClr val="accent1"/>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srgbClr val="FFFFFF"/>
              </a:solidFill>
              <a:latin typeface="Arial" panose="020B0604020202020204"/>
              <a:ea typeface="微软雅黑" panose="020B0503020204020204" charset="-122"/>
            </a:endParaRPr>
          </a:p>
        </p:txBody>
      </p:sp>
      <p:sp>
        <p:nvSpPr>
          <p:cNvPr id="9" name="图片占位符 2"/>
          <p:cNvSpPr>
            <a:spLocks noGrp="1"/>
          </p:cNvSpPr>
          <p:nvPr>
            <p:ph type="pic" sz="quarter" idx="13" hasCustomPrompt="1"/>
          </p:nvPr>
        </p:nvSpPr>
        <p:spPr>
          <a:xfrm>
            <a:off x="740231" y="490335"/>
            <a:ext cx="10798626" cy="3239835"/>
          </a:xfrm>
          <a:prstGeom prst="rect">
            <a:avLst/>
          </a:prstGeom>
          <a:solidFill>
            <a:schemeClr val="tx2">
              <a:lumMod val="20000"/>
              <a:lumOff val="80000"/>
            </a:schemeClr>
          </a:solidFill>
        </p:spPr>
        <p:txBody>
          <a:bodyPr>
            <a:normAutofit/>
          </a:bodyPr>
          <a:lstStyle>
            <a:lvl1pPr marL="0" marR="0" indent="0" algn="l" defTabSz="913765" rtl="0" eaLnBrk="1" fontAlgn="auto" latinLnBrk="0" hangingPunct="1">
              <a:lnSpc>
                <a:spcPct val="90000"/>
              </a:lnSpc>
              <a:spcBef>
                <a:spcPts val="1000"/>
              </a:spcBef>
              <a:spcAft>
                <a:spcPts val="0"/>
              </a:spcAft>
              <a:buClrTx/>
              <a:buSzTx/>
              <a:buFont typeface="Arial" panose="020B0604020202020204" pitchFamily="34" charset="0"/>
              <a:buNone/>
              <a:defRPr sz="1200"/>
            </a:lvl1pPr>
          </a:lstStyle>
          <a:p>
            <a:pPr marL="0" marR="0" lvl="0" indent="0" algn="l" defTabSz="913765"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the placeholder and paste image via Images Library</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标题和内容">
    <p:bg bwMode="auto">
      <p:bgPr>
        <a:gradFill rotWithShape="0">
          <a:gsLst>
            <a:gs pos="0">
              <a:srgbClr val="D7D9E1"/>
            </a:gs>
            <a:gs pos="25999">
              <a:srgbClr val="EBECF0"/>
            </a:gs>
            <a:gs pos="100000">
              <a:srgbClr val="FFFFFF"/>
            </a:gs>
          </a:gsLst>
          <a:lin ang="5400000" scaled="1"/>
        </a:gra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mn-lt"/>
              </a:defRPr>
            </a:lvl1pPr>
          </a:lstStyle>
          <a:p>
            <a:pPr>
              <a:defRPr/>
            </a:pPr>
            <a:endParaRPr lang="zh-CN" altLang="en-US"/>
          </a:p>
        </p:txBody>
      </p:sp>
      <p:sp>
        <p:nvSpPr>
          <p:cNvPr id="3" name="页脚占位符 2"/>
          <p:cNvSpPr>
            <a:spLocks noGrp="1"/>
          </p:cNvSpPr>
          <p:nvPr>
            <p:ph type="ftr" sz="quarter" idx="11"/>
          </p:nvPr>
        </p:nvSpPr>
        <p:spPr>
          <a:xfrm>
            <a:off x="669924" y="6440949"/>
            <a:ext cx="4140201" cy="206381"/>
          </a:xfrm>
          <a:prstGeom prst="rect">
            <a:avLst/>
          </a:prstGeom>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9B2EB6E4-2829-4E00-9C68-D59EAB2196FF}"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8_标题和内容">
    <p:spTree>
      <p:nvGrpSpPr>
        <p:cNvPr id="1" name=""/>
        <p:cNvGrpSpPr/>
        <p:nvPr/>
      </p:nvGrpSpPr>
      <p:grpSpPr>
        <a:xfrm>
          <a:off x="0" y="0"/>
          <a:ext cx="0" cy="0"/>
          <a:chOff x="0" y="0"/>
          <a:chExt cx="0" cy="0"/>
        </a:xfrm>
      </p:grpSpPr>
      <p:graphicFrame>
        <p:nvGraphicFramePr>
          <p:cNvPr id="3" name="对象 2"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幻灯片" r:id="rId3" imgW="12700" imgH="12700" progId="TCLayout.ActiveDocument.1">
                  <p:embed/>
                </p:oleObj>
              </mc:Choice>
              <mc:Fallback>
                <p:oleObj name="think-cell 幻灯片" r:id="rId3" imgW="12700" imgH="12700" progId="TCLayout.ActiveDocument.1">
                  <p:embed/>
                  <p:pic>
                    <p:nvPicPr>
                      <p:cNvPr id="0" name="对象 2"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矩形 3" hidden="1"/>
          <p:cNvSpPr/>
          <p:nvPr userDrawn="1">
            <p:custDataLst>
              <p:tags r:id="rId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zh-CN" altLang="en-US" b="1" dirty="0">
              <a:solidFill>
                <a:srgbClr val="FFFFFF"/>
              </a:solidFill>
              <a:sym typeface="Arial" panose="020B0604020202020204" pitchFamily="34" charset="0"/>
            </a:endParaRPr>
          </a:p>
        </p:txBody>
      </p:sp>
      <p:sp>
        <p:nvSpPr>
          <p:cNvPr id="7" name="日期占位符 6"/>
          <p:cNvSpPr>
            <a:spLocks noGrp="1"/>
          </p:cNvSpPr>
          <p:nvPr>
            <p:ph type="dt" sz="half" idx="10"/>
          </p:nvPr>
        </p:nvSpPr>
        <p:spPr/>
        <p:txBody>
          <a:bodyPr/>
          <a:lstStyle/>
          <a:p>
            <a:endParaRPr lang="zh-CN" altLang="en-US" dirty="0">
              <a:solidFill>
                <a:srgbClr val="3C3C36">
                  <a:tint val="75000"/>
                </a:srgbClr>
              </a:solidFill>
            </a:endParaRPr>
          </a:p>
        </p:txBody>
      </p:sp>
      <p:sp>
        <p:nvSpPr>
          <p:cNvPr id="9" name="灯片编号占位符 8"/>
          <p:cNvSpPr>
            <a:spLocks noGrp="1"/>
          </p:cNvSpPr>
          <p:nvPr>
            <p:ph type="sldNum" sz="quarter" idx="12"/>
          </p:nvPr>
        </p:nvSpPr>
        <p:spPr/>
        <p:txBody>
          <a:bodyPr/>
          <a:lstStyle/>
          <a:p>
            <a:fld id="{5DD3DB80-B894-403A-B48E-6FDC1A72010E}" type="slidenum">
              <a:rPr lang="zh-CN" altLang="en-US" smtClean="0">
                <a:solidFill>
                  <a:srgbClr val="3C3C36">
                    <a:tint val="75000"/>
                  </a:srgbClr>
                </a:solidFill>
              </a:rPr>
            </a:fld>
            <a:endParaRPr lang="zh-CN" altLang="en-US" dirty="0">
              <a:solidFill>
                <a:srgbClr val="3C3C36">
                  <a:tint val="75000"/>
                </a:srgbClr>
              </a:solidFill>
            </a:endParaRPr>
          </a:p>
        </p:txBody>
      </p:sp>
      <p:sp>
        <p:nvSpPr>
          <p:cNvPr id="5" name="标题 4"/>
          <p:cNvSpPr>
            <a:spLocks noGrp="1"/>
          </p:cNvSpPr>
          <p:nvPr>
            <p:ph type="title" hasCustomPrompt="1"/>
          </p:nvPr>
        </p:nvSpPr>
        <p:spPr/>
        <p:txBody>
          <a:bodyPr>
            <a:normAutofit/>
          </a:bodyPr>
          <a:lstStyle>
            <a:lvl1pPr>
              <a:defRPr sz="1800">
                <a:solidFill>
                  <a:schemeClr val="accent1">
                    <a:lumMod val="75000"/>
                  </a:schemeClr>
                </a:solidFill>
              </a:defRPr>
            </a:lvl1pPr>
          </a:lstStyle>
          <a:p>
            <a:r>
              <a:rPr lang="zh-CN" altLang="en-US" dirty="0"/>
              <a:t>单击此处添加标题 </a:t>
            </a:r>
            <a:r>
              <a:rPr lang="en-US" altLang="zh-CN" dirty="0"/>
              <a:t>-18pt</a:t>
            </a:r>
            <a:endParaRPr lang="en-US" dirty="0"/>
          </a:p>
        </p:txBody>
      </p:sp>
      <p:pic>
        <p:nvPicPr>
          <p:cNvPr id="10" name="图片 9"/>
          <p:cNvPicPr>
            <a:picLocks noChangeAspect="1"/>
          </p:cNvPicPr>
          <p:nvPr userDrawn="1"/>
        </p:nvPicPr>
        <p:blipFill>
          <a:blip r:embed="rId6"/>
          <a:stretch>
            <a:fillRect/>
          </a:stretch>
        </p:blipFill>
        <p:spPr>
          <a:xfrm>
            <a:off x="660400" y="6426017"/>
            <a:ext cx="4139543" cy="274344"/>
          </a:xfrm>
          <a:prstGeom prst="rect">
            <a:avLst/>
          </a:prstGeom>
        </p:spPr>
      </p:pic>
      <p:sp>
        <p:nvSpPr>
          <p:cNvPr id="11" name="文本占位符 13"/>
          <p:cNvSpPr>
            <a:spLocks noGrp="1"/>
          </p:cNvSpPr>
          <p:nvPr>
            <p:ph type="body" sz="quarter" idx="13" hasCustomPrompt="1"/>
          </p:nvPr>
        </p:nvSpPr>
        <p:spPr>
          <a:xfrm>
            <a:off x="660400" y="1208667"/>
            <a:ext cx="4183743" cy="276323"/>
          </a:xfrm>
          <a:prstGeom prst="rect">
            <a:avLst/>
          </a:prstGeom>
        </p:spPr>
        <p:txBody>
          <a:bodyPr anchor="b">
            <a:noAutofit/>
          </a:bodyPr>
          <a:lstStyle>
            <a:lvl1pPr marL="0" indent="0" algn="l">
              <a:buNone/>
              <a:defRPr sz="1400" b="0">
                <a:solidFill>
                  <a:schemeClr val="tx1"/>
                </a:solidFill>
                <a:latin typeface="+mn-ea"/>
                <a:ea typeface="+mn-ea"/>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文字内容编辑</a:t>
            </a:r>
            <a:endParaRPr lang="en-US" altLang="zh-CN" dirty="0"/>
          </a:p>
        </p:txBody>
      </p:sp>
      <p:sp>
        <p:nvSpPr>
          <p:cNvPr id="12" name="文本占位符 13"/>
          <p:cNvSpPr>
            <a:spLocks noGrp="1"/>
          </p:cNvSpPr>
          <p:nvPr>
            <p:ph type="body" sz="quarter" idx="14" hasCustomPrompt="1"/>
          </p:nvPr>
        </p:nvSpPr>
        <p:spPr>
          <a:xfrm>
            <a:off x="660400" y="6149694"/>
            <a:ext cx="4183743" cy="276323"/>
          </a:xfrm>
          <a:prstGeom prst="rect">
            <a:avLst/>
          </a:prstGeom>
        </p:spPr>
        <p:txBody>
          <a:bodyPr anchor="b">
            <a:noAutofit/>
          </a:bodyPr>
          <a:lstStyle>
            <a:lvl1pPr marL="0" indent="0" algn="l">
              <a:buNone/>
              <a:defRPr sz="1050" b="0">
                <a:solidFill>
                  <a:schemeClr val="tx1"/>
                </a:solidFill>
                <a:latin typeface="+mn-ea"/>
                <a:ea typeface="+mn-ea"/>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数据来源：</a:t>
            </a:r>
            <a:endParaRPr lang="en-US" altLang="zh-CN" dirty="0"/>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zh-CN" altLang="en-US"/>
          </a:p>
        </p:txBody>
      </p:sp>
      <p:sp>
        <p:nvSpPr>
          <p:cNvPr id="4" name="灯片编号占位符 3"/>
          <p:cNvSpPr>
            <a:spLocks noGrp="1"/>
          </p:cNvSpPr>
          <p:nvPr>
            <p:ph type="sldNum" sz="quarter" idx="11"/>
          </p:nvPr>
        </p:nvSpPr>
        <p:spPr/>
        <p:txBody>
          <a:bodyPr/>
          <a:lstStyle/>
          <a:p>
            <a:fld id="{5DD3DB80-B894-403A-B48E-6FDC1A72010E}" type="slidenum">
              <a:rPr lang="zh-CN" altLang="en-US" smtClean="0"/>
            </a:fld>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5.pn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5401732" y="6440949"/>
            <a:ext cx="1388536" cy="20638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599" y="6440949"/>
            <a:ext cx="2909888"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5DD3DB80-B894-403A-B48E-6FDC1A72010E}" type="slidenum">
              <a:rPr lang="zh-CN" altLang="en-US" smtClean="0"/>
            </a:fld>
            <a:endParaRPr lang="zh-CN" altLang="en-US" dirty="0"/>
          </a:p>
        </p:txBody>
      </p:sp>
      <p:cxnSp>
        <p:nvCxnSpPr>
          <p:cNvPr id="93" name="直接连接符 92"/>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zh-CN" altLang="en-US" dirty="0"/>
              <a:t>单击此处添加文本</a:t>
            </a:r>
            <a:r>
              <a:rPr lang="en-US" altLang="zh-CN" dirty="0"/>
              <a:t>-14pt</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标题占位符 6"/>
          <p:cNvSpPr>
            <a:spLocks noGrp="1"/>
          </p:cNvSpPr>
          <p:nvPr>
            <p:ph type="title"/>
          </p:nvPr>
        </p:nvSpPr>
        <p:spPr>
          <a:xfrm>
            <a:off x="660400" y="1"/>
            <a:ext cx="9416854" cy="1028700"/>
          </a:xfrm>
          <a:prstGeom prst="rect">
            <a:avLst/>
          </a:prstGeom>
        </p:spPr>
        <p:txBody>
          <a:bodyPr vert="horz" lIns="91440" tIns="45720" rIns="91440" bIns="45720" rtlCol="0" anchor="b">
            <a:normAutofit/>
          </a:bodyPr>
          <a:lstStyle/>
          <a:p>
            <a:r>
              <a:rPr lang="zh-CN" altLang="en-US" dirty="0"/>
              <a:t>单击此处添加标题 </a:t>
            </a:r>
            <a:r>
              <a:rPr lang="en-US" altLang="zh-CN" dirty="0"/>
              <a:t>-16pt</a:t>
            </a:r>
            <a:endParaRPr lang="en-US" dirty="0"/>
          </a:p>
        </p:txBody>
      </p:sp>
      <p:pic>
        <p:nvPicPr>
          <p:cNvPr id="2" name="图片 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36428" y="295822"/>
            <a:ext cx="1184059" cy="57177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hf hdr="0" dt="0"/>
  <p:txStyles>
    <p:titleStyle>
      <a:lvl1pPr algn="l" defTabSz="913765" rtl="0" eaLnBrk="1" latinLnBrk="0" hangingPunct="1">
        <a:lnSpc>
          <a:spcPct val="90000"/>
        </a:lnSpc>
        <a:spcBef>
          <a:spcPct val="0"/>
        </a:spcBef>
        <a:buNone/>
        <a:defRPr sz="3600" b="1" kern="1200">
          <a:solidFill>
            <a:schemeClr val="accent1">
              <a:lumMod val="75000"/>
            </a:schemeClr>
          </a:solidFill>
          <a:latin typeface="华文行楷" panose="02010800040101010101" pitchFamily="2" charset="-122"/>
          <a:ea typeface="华文行楷" panose="02010800040101010101" pitchFamily="2" charset="-122"/>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1400" kern="1200">
          <a:solidFill>
            <a:schemeClr val="accent1">
              <a:lumMod val="75000"/>
            </a:schemeClr>
          </a:solidFill>
          <a:latin typeface="华文楷体" panose="02010600040101010101" pitchFamily="2" charset="-122"/>
          <a:ea typeface="华文楷体" panose="02010600040101010101" pitchFamily="2" charset="-122"/>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1400" kern="1200">
          <a:solidFill>
            <a:schemeClr val="accent1">
              <a:lumMod val="75000"/>
            </a:schemeClr>
          </a:solidFill>
          <a:latin typeface="华文楷体" panose="02010600040101010101" pitchFamily="2" charset="-122"/>
          <a:ea typeface="华文楷体" panose="02010600040101010101" pitchFamily="2" charset="-122"/>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1400" kern="1200">
          <a:solidFill>
            <a:schemeClr val="accent1">
              <a:lumMod val="75000"/>
            </a:schemeClr>
          </a:solidFill>
          <a:latin typeface="华文楷体" panose="02010600040101010101" pitchFamily="2" charset="-122"/>
          <a:ea typeface="华文楷体" panose="02010600040101010101" pitchFamily="2" charset="-122"/>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400" kern="1200">
          <a:solidFill>
            <a:schemeClr val="accent1">
              <a:lumMod val="75000"/>
            </a:schemeClr>
          </a:solidFill>
          <a:latin typeface="华文楷体" panose="02010600040101010101" pitchFamily="2" charset="-122"/>
          <a:ea typeface="华文楷体" panose="02010600040101010101" pitchFamily="2" charset="-122"/>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400" kern="1200">
          <a:solidFill>
            <a:schemeClr val="accent1">
              <a:lumMod val="75000"/>
            </a:schemeClr>
          </a:solidFill>
          <a:latin typeface="华文楷体" panose="02010600040101010101" pitchFamily="2" charset="-122"/>
          <a:ea typeface="华文楷体" panose="02010600040101010101" pitchFamily="2" charset="-122"/>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hart" Target="../charts/char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76733" y="2177858"/>
            <a:ext cx="12192000" cy="2769989"/>
          </a:xfrm>
          <a:prstGeom prst="rect">
            <a:avLst/>
          </a:prstGeom>
          <a:noFill/>
        </p:spPr>
        <p:txBody>
          <a:bodyPr wrap="square" rtlCol="0">
            <a:spAutoFit/>
          </a:bodyPr>
          <a:lstStyle/>
          <a:p>
            <a:pPr algn="ctr"/>
            <a:r>
              <a:rPr lang="zh-CN" altLang="en-US" sz="4400" b="1" dirty="0">
                <a:latin typeface="+mj-ea"/>
                <a:ea typeface="+mj-ea"/>
              </a:rPr>
              <a:t>盐酸氨溴索喷雾剂</a:t>
            </a:r>
            <a:endParaRPr lang="en-US" altLang="zh-CN" sz="4400" b="1" dirty="0">
              <a:latin typeface="+mj-ea"/>
              <a:ea typeface="+mj-ea"/>
            </a:endParaRPr>
          </a:p>
          <a:p>
            <a:pPr algn="ctr"/>
            <a:r>
              <a:rPr lang="zh-CN" altLang="en-US" sz="2800" b="1" dirty="0">
                <a:latin typeface="+mj-ea"/>
                <a:ea typeface="+mj-ea"/>
              </a:rPr>
              <a:t>（</a:t>
            </a:r>
            <a:r>
              <a:rPr lang="zh-CN" altLang="en-US" sz="2800" b="1" dirty="0">
                <a:solidFill>
                  <a:srgbClr val="7030A0"/>
                </a:solidFill>
                <a:latin typeface="+mj-ea"/>
                <a:ea typeface="+mj-ea"/>
              </a:rPr>
              <a:t>罗润畅</a:t>
            </a:r>
            <a:r>
              <a:rPr lang="en-US" altLang="zh-CN" sz="2800" b="1" baseline="30000" dirty="0">
                <a:latin typeface="+mj-ea"/>
                <a:ea typeface="+mj-ea"/>
              </a:rPr>
              <a:t>®</a:t>
            </a:r>
            <a:r>
              <a:rPr lang="zh-CN" altLang="en-US" sz="2800" b="1" dirty="0">
                <a:latin typeface="+mj-ea"/>
                <a:ea typeface="+mj-ea"/>
              </a:rPr>
              <a:t>）</a:t>
            </a:r>
            <a:endParaRPr lang="en-US" altLang="zh-CN" sz="2800" b="1" dirty="0">
              <a:latin typeface="+mj-ea"/>
              <a:ea typeface="+mj-ea"/>
            </a:endParaRPr>
          </a:p>
          <a:p>
            <a:pPr algn="ctr"/>
            <a:endParaRPr lang="en-US" altLang="zh-CN" sz="2800" b="1" dirty="0">
              <a:latin typeface="+mj-ea"/>
              <a:ea typeface="+mj-ea"/>
            </a:endParaRPr>
          </a:p>
          <a:p>
            <a:pPr algn="ctr"/>
            <a:endParaRPr lang="en-US" altLang="zh-CN" sz="2800" b="1" dirty="0">
              <a:latin typeface="+mj-ea"/>
              <a:ea typeface="+mj-ea"/>
            </a:endParaRPr>
          </a:p>
          <a:p>
            <a:pPr algn="ctr">
              <a:spcBef>
                <a:spcPts val="1200"/>
              </a:spcBef>
            </a:pPr>
            <a:r>
              <a:rPr lang="zh-CN" altLang="en-US" sz="3600" b="1" dirty="0">
                <a:solidFill>
                  <a:srgbClr val="FF0000"/>
                </a:solidFill>
                <a:latin typeface="+mj-ea"/>
                <a:ea typeface="+mj-ea"/>
              </a:rPr>
              <a:t>    罗欣健康科技发展（北京）有限公司</a:t>
            </a:r>
            <a:endParaRPr lang="zh-CN" altLang="en-US" sz="2000" b="1" dirty="0">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668274" y="1232592"/>
            <a:ext cx="902811" cy="523220"/>
          </a:xfrm>
          <a:prstGeom prst="rect">
            <a:avLst/>
          </a:prstGeom>
          <a:noFill/>
        </p:spPr>
        <p:txBody>
          <a:bodyPr wrap="none" rtlCol="0">
            <a:spAutoFit/>
          </a:bodyPr>
          <a:lstStyle/>
          <a:p>
            <a:r>
              <a:rPr lang="zh-CN" altLang="en-US" sz="2800" b="1" dirty="0"/>
              <a:t>目录</a:t>
            </a:r>
            <a:endParaRPr lang="zh-CN" altLang="en-US" sz="2800" b="1" dirty="0"/>
          </a:p>
        </p:txBody>
      </p:sp>
      <p:sp>
        <p:nvSpPr>
          <p:cNvPr id="6" name="文本框 5"/>
          <p:cNvSpPr txBox="1"/>
          <p:nvPr/>
        </p:nvSpPr>
        <p:spPr>
          <a:xfrm>
            <a:off x="2953028" y="2080068"/>
            <a:ext cx="2031325" cy="461665"/>
          </a:xfrm>
          <a:prstGeom prst="rect">
            <a:avLst/>
          </a:prstGeom>
          <a:noFill/>
        </p:spPr>
        <p:txBody>
          <a:bodyPr wrap="none" rtlCol="0">
            <a:spAutoFit/>
          </a:bodyPr>
          <a:lstStyle/>
          <a:p>
            <a:r>
              <a:rPr lang="zh-CN" altLang="en-US" sz="2400" b="1" dirty="0">
                <a:latin typeface="+mn-ea"/>
              </a:rPr>
              <a:t>药品基本信息</a:t>
            </a:r>
            <a:endParaRPr lang="zh-CN" altLang="en-US" sz="2400" b="1" dirty="0">
              <a:solidFill>
                <a:srgbClr val="106CB0"/>
              </a:solidFill>
              <a:latin typeface="+mn-ea"/>
            </a:endParaRPr>
          </a:p>
        </p:txBody>
      </p:sp>
      <p:grpSp>
        <p:nvGrpSpPr>
          <p:cNvPr id="7" name="Group 284"/>
          <p:cNvGrpSpPr/>
          <p:nvPr/>
        </p:nvGrpSpPr>
        <p:grpSpPr>
          <a:xfrm>
            <a:off x="2209811" y="2029213"/>
            <a:ext cx="604604" cy="456758"/>
            <a:chOff x="-4600575" y="1592263"/>
            <a:chExt cx="4446587" cy="3724275"/>
          </a:xfrm>
          <a:solidFill>
            <a:schemeClr val="tx1"/>
          </a:solidFill>
        </p:grpSpPr>
        <p:sp>
          <p:nvSpPr>
            <p:cNvPr id="41" name="Freeform 22"/>
            <p:cNvSpPr/>
            <p:nvPr/>
          </p:nvSpPr>
          <p:spPr bwMode="auto">
            <a:xfrm>
              <a:off x="-4600575" y="2065338"/>
              <a:ext cx="3246438" cy="3251200"/>
            </a:xfrm>
            <a:custGeom>
              <a:avLst/>
              <a:gdLst>
                <a:gd name="T0" fmla="*/ 1932 w 2045"/>
                <a:gd name="T1" fmla="*/ 1934 h 2048"/>
                <a:gd name="T2" fmla="*/ 113 w 2045"/>
                <a:gd name="T3" fmla="*/ 1934 h 2048"/>
                <a:gd name="T4" fmla="*/ 113 w 2045"/>
                <a:gd name="T5" fmla="*/ 114 h 2048"/>
                <a:gd name="T6" fmla="*/ 1231 w 2045"/>
                <a:gd name="T7" fmla="*/ 114 h 2048"/>
                <a:gd name="T8" fmla="*/ 1231 w 2045"/>
                <a:gd name="T9" fmla="*/ 0 h 2048"/>
                <a:gd name="T10" fmla="*/ 0 w 2045"/>
                <a:gd name="T11" fmla="*/ 0 h 2048"/>
                <a:gd name="T12" fmla="*/ 0 w 2045"/>
                <a:gd name="T13" fmla="*/ 2048 h 2048"/>
                <a:gd name="T14" fmla="*/ 2045 w 2045"/>
                <a:gd name="T15" fmla="*/ 2048 h 2048"/>
                <a:gd name="T16" fmla="*/ 2045 w 2045"/>
                <a:gd name="T17" fmla="*/ 1533 h 2048"/>
                <a:gd name="T18" fmla="*/ 1932 w 2045"/>
                <a:gd name="T19" fmla="*/ 1533 h 2048"/>
                <a:gd name="T20" fmla="*/ 1932 w 2045"/>
                <a:gd name="T21" fmla="*/ 193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5" h="2048">
                  <a:moveTo>
                    <a:pt x="1932" y="1934"/>
                  </a:moveTo>
                  <a:lnTo>
                    <a:pt x="113" y="1934"/>
                  </a:lnTo>
                  <a:lnTo>
                    <a:pt x="113" y="114"/>
                  </a:lnTo>
                  <a:lnTo>
                    <a:pt x="1231" y="114"/>
                  </a:lnTo>
                  <a:lnTo>
                    <a:pt x="1231" y="0"/>
                  </a:lnTo>
                  <a:lnTo>
                    <a:pt x="0" y="0"/>
                  </a:lnTo>
                  <a:lnTo>
                    <a:pt x="0" y="2048"/>
                  </a:lnTo>
                  <a:lnTo>
                    <a:pt x="2045" y="2048"/>
                  </a:lnTo>
                  <a:lnTo>
                    <a:pt x="2045" y="1533"/>
                  </a:lnTo>
                  <a:lnTo>
                    <a:pt x="1932" y="1533"/>
                  </a:lnTo>
                  <a:lnTo>
                    <a:pt x="1932" y="19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42" name="Freeform 23"/>
            <p:cNvSpPr/>
            <p:nvPr/>
          </p:nvSpPr>
          <p:spPr bwMode="auto">
            <a:xfrm>
              <a:off x="-4000500" y="4078288"/>
              <a:ext cx="977900" cy="180975"/>
            </a:xfrm>
            <a:custGeom>
              <a:avLst/>
              <a:gdLst>
                <a:gd name="T0" fmla="*/ 588 w 616"/>
                <a:gd name="T1" fmla="*/ 114 h 114"/>
                <a:gd name="T2" fmla="*/ 616 w 616"/>
                <a:gd name="T3" fmla="*/ 0 h 114"/>
                <a:gd name="T4" fmla="*/ 0 w 616"/>
                <a:gd name="T5" fmla="*/ 0 h 114"/>
                <a:gd name="T6" fmla="*/ 0 w 616"/>
                <a:gd name="T7" fmla="*/ 114 h 114"/>
                <a:gd name="T8" fmla="*/ 588 w 616"/>
                <a:gd name="T9" fmla="*/ 114 h 114"/>
              </a:gdLst>
              <a:ahLst/>
              <a:cxnLst>
                <a:cxn ang="0">
                  <a:pos x="T0" y="T1"/>
                </a:cxn>
                <a:cxn ang="0">
                  <a:pos x="T2" y="T3"/>
                </a:cxn>
                <a:cxn ang="0">
                  <a:pos x="T4" y="T5"/>
                </a:cxn>
                <a:cxn ang="0">
                  <a:pos x="T6" y="T7"/>
                </a:cxn>
                <a:cxn ang="0">
                  <a:pos x="T8" y="T9"/>
                </a:cxn>
              </a:cxnLst>
              <a:rect l="0" t="0" r="r" b="b"/>
              <a:pathLst>
                <a:path w="616" h="114">
                  <a:moveTo>
                    <a:pt x="588" y="114"/>
                  </a:moveTo>
                  <a:lnTo>
                    <a:pt x="616" y="0"/>
                  </a:lnTo>
                  <a:lnTo>
                    <a:pt x="0" y="0"/>
                  </a:lnTo>
                  <a:lnTo>
                    <a:pt x="0" y="114"/>
                  </a:lnTo>
                  <a:lnTo>
                    <a:pt x="588" y="1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43" name="Freeform 24"/>
            <p:cNvSpPr>
              <a:spLocks noEditPoints="1"/>
            </p:cNvSpPr>
            <p:nvPr/>
          </p:nvSpPr>
          <p:spPr bwMode="auto">
            <a:xfrm>
              <a:off x="-2887663" y="1592263"/>
              <a:ext cx="2733675" cy="2667000"/>
            </a:xfrm>
            <a:custGeom>
              <a:avLst/>
              <a:gdLst>
                <a:gd name="T0" fmla="*/ 655 w 727"/>
                <a:gd name="T1" fmla="*/ 54 h 709"/>
                <a:gd name="T2" fmla="*/ 562 w 727"/>
                <a:gd name="T3" fmla="*/ 0 h 709"/>
                <a:gd name="T4" fmla="*/ 562 w 727"/>
                <a:gd name="T5" fmla="*/ 0 h 709"/>
                <a:gd name="T6" fmla="*/ 535 w 727"/>
                <a:gd name="T7" fmla="*/ 11 h 709"/>
                <a:gd name="T8" fmla="*/ 57 w 727"/>
                <a:gd name="T9" fmla="*/ 489 h 709"/>
                <a:gd name="T10" fmla="*/ 0 w 727"/>
                <a:gd name="T11" fmla="*/ 709 h 709"/>
                <a:gd name="T12" fmla="*/ 220 w 727"/>
                <a:gd name="T13" fmla="*/ 652 h 709"/>
                <a:gd name="T14" fmla="*/ 698 w 727"/>
                <a:gd name="T15" fmla="*/ 174 h 709"/>
                <a:gd name="T16" fmla="*/ 655 w 727"/>
                <a:gd name="T17" fmla="*/ 54 h 709"/>
                <a:gd name="T18" fmla="*/ 99 w 727"/>
                <a:gd name="T19" fmla="*/ 516 h 709"/>
                <a:gd name="T20" fmla="*/ 155 w 727"/>
                <a:gd name="T21" fmla="*/ 554 h 709"/>
                <a:gd name="T22" fmla="*/ 193 w 727"/>
                <a:gd name="T23" fmla="*/ 609 h 709"/>
                <a:gd name="T24" fmla="*/ 67 w 727"/>
                <a:gd name="T25" fmla="*/ 642 h 709"/>
                <a:gd name="T26" fmla="*/ 99 w 727"/>
                <a:gd name="T27" fmla="*/ 516 h 709"/>
                <a:gd name="T28" fmla="*/ 230 w 727"/>
                <a:gd name="T29" fmla="*/ 574 h 709"/>
                <a:gd name="T30" fmla="*/ 188 w 727"/>
                <a:gd name="T31" fmla="*/ 520 h 709"/>
                <a:gd name="T32" fmla="*/ 135 w 727"/>
                <a:gd name="T33" fmla="*/ 479 h 709"/>
                <a:gd name="T34" fmla="*/ 565 w 727"/>
                <a:gd name="T35" fmla="*/ 49 h 709"/>
                <a:gd name="T36" fmla="*/ 621 w 727"/>
                <a:gd name="T37" fmla="*/ 88 h 709"/>
                <a:gd name="T38" fmla="*/ 660 w 727"/>
                <a:gd name="T39" fmla="*/ 144 h 709"/>
                <a:gd name="T40" fmla="*/ 230 w 727"/>
                <a:gd name="T41" fmla="*/ 574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7" h="709">
                  <a:moveTo>
                    <a:pt x="655" y="54"/>
                  </a:moveTo>
                  <a:cubicBezTo>
                    <a:pt x="643" y="41"/>
                    <a:pt x="599" y="0"/>
                    <a:pt x="562" y="0"/>
                  </a:cubicBezTo>
                  <a:cubicBezTo>
                    <a:pt x="562" y="0"/>
                    <a:pt x="562" y="0"/>
                    <a:pt x="562" y="0"/>
                  </a:cubicBezTo>
                  <a:cubicBezTo>
                    <a:pt x="548" y="0"/>
                    <a:pt x="540" y="6"/>
                    <a:pt x="535" y="11"/>
                  </a:cubicBezTo>
                  <a:cubicBezTo>
                    <a:pt x="57" y="489"/>
                    <a:pt x="57" y="489"/>
                    <a:pt x="57" y="489"/>
                  </a:cubicBezTo>
                  <a:cubicBezTo>
                    <a:pt x="0" y="709"/>
                    <a:pt x="0" y="709"/>
                    <a:pt x="0" y="709"/>
                  </a:cubicBezTo>
                  <a:cubicBezTo>
                    <a:pt x="220" y="652"/>
                    <a:pt x="220" y="652"/>
                    <a:pt x="220" y="652"/>
                  </a:cubicBezTo>
                  <a:cubicBezTo>
                    <a:pt x="698" y="174"/>
                    <a:pt x="698" y="174"/>
                    <a:pt x="698" y="174"/>
                  </a:cubicBezTo>
                  <a:cubicBezTo>
                    <a:pt x="727" y="145"/>
                    <a:pt x="693" y="91"/>
                    <a:pt x="655" y="54"/>
                  </a:cubicBezTo>
                  <a:close/>
                  <a:moveTo>
                    <a:pt x="99" y="516"/>
                  </a:moveTo>
                  <a:cubicBezTo>
                    <a:pt x="109" y="518"/>
                    <a:pt x="130" y="530"/>
                    <a:pt x="155" y="554"/>
                  </a:cubicBezTo>
                  <a:cubicBezTo>
                    <a:pt x="179" y="578"/>
                    <a:pt x="191" y="600"/>
                    <a:pt x="193" y="609"/>
                  </a:cubicBezTo>
                  <a:cubicBezTo>
                    <a:pt x="67" y="642"/>
                    <a:pt x="67" y="642"/>
                    <a:pt x="67" y="642"/>
                  </a:cubicBezTo>
                  <a:lnTo>
                    <a:pt x="99" y="516"/>
                  </a:lnTo>
                  <a:close/>
                  <a:moveTo>
                    <a:pt x="230" y="574"/>
                  </a:moveTo>
                  <a:cubicBezTo>
                    <a:pt x="220" y="555"/>
                    <a:pt x="205" y="536"/>
                    <a:pt x="188" y="520"/>
                  </a:cubicBezTo>
                  <a:cubicBezTo>
                    <a:pt x="180" y="512"/>
                    <a:pt x="159" y="492"/>
                    <a:pt x="135" y="479"/>
                  </a:cubicBezTo>
                  <a:cubicBezTo>
                    <a:pt x="565" y="49"/>
                    <a:pt x="565" y="49"/>
                    <a:pt x="565" y="49"/>
                  </a:cubicBezTo>
                  <a:cubicBezTo>
                    <a:pt x="574" y="51"/>
                    <a:pt x="596" y="63"/>
                    <a:pt x="621" y="88"/>
                  </a:cubicBezTo>
                  <a:cubicBezTo>
                    <a:pt x="646" y="113"/>
                    <a:pt x="658" y="135"/>
                    <a:pt x="660" y="144"/>
                  </a:cubicBezTo>
                  <a:lnTo>
                    <a:pt x="230" y="57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grpSp>
      <p:sp>
        <p:nvSpPr>
          <p:cNvPr id="8" name="文本框 7"/>
          <p:cNvSpPr txBox="1"/>
          <p:nvPr/>
        </p:nvSpPr>
        <p:spPr>
          <a:xfrm>
            <a:off x="2953029" y="2916508"/>
            <a:ext cx="1107996" cy="461665"/>
          </a:xfrm>
          <a:prstGeom prst="rect">
            <a:avLst/>
          </a:prstGeom>
          <a:noFill/>
        </p:spPr>
        <p:txBody>
          <a:bodyPr wrap="none" rtlCol="0">
            <a:spAutoFit/>
          </a:bodyPr>
          <a:lstStyle/>
          <a:p>
            <a:r>
              <a:rPr lang="zh-CN" altLang="en-US" sz="2400" b="1" dirty="0">
                <a:latin typeface="+mn-ea"/>
              </a:rPr>
              <a:t>安全性</a:t>
            </a:r>
            <a:endParaRPr lang="zh-CN" altLang="en-US" sz="2400" b="1" dirty="0">
              <a:latin typeface="+mn-ea"/>
            </a:endParaRPr>
          </a:p>
        </p:txBody>
      </p:sp>
      <p:grpSp>
        <p:nvGrpSpPr>
          <p:cNvPr id="9" name="Group 97"/>
          <p:cNvGrpSpPr/>
          <p:nvPr/>
        </p:nvGrpSpPr>
        <p:grpSpPr>
          <a:xfrm>
            <a:off x="2211449" y="2884036"/>
            <a:ext cx="523350" cy="479158"/>
            <a:chOff x="-4413250" y="1636713"/>
            <a:chExt cx="4041775" cy="3606801"/>
          </a:xfrm>
          <a:solidFill>
            <a:schemeClr val="tx1"/>
          </a:solidFill>
        </p:grpSpPr>
        <p:sp>
          <p:nvSpPr>
            <p:cNvPr id="39" name="Freeform 102"/>
            <p:cNvSpPr/>
            <p:nvPr/>
          </p:nvSpPr>
          <p:spPr bwMode="auto">
            <a:xfrm>
              <a:off x="-4413250" y="1993901"/>
              <a:ext cx="3248025" cy="3249613"/>
            </a:xfrm>
            <a:custGeom>
              <a:avLst/>
              <a:gdLst>
                <a:gd name="T0" fmla="*/ 1933 w 2046"/>
                <a:gd name="T1" fmla="*/ 1933 h 2047"/>
                <a:gd name="T2" fmla="*/ 113 w 2046"/>
                <a:gd name="T3" fmla="*/ 1933 h 2047"/>
                <a:gd name="T4" fmla="*/ 113 w 2046"/>
                <a:gd name="T5" fmla="*/ 114 h 2047"/>
                <a:gd name="T6" fmla="*/ 319 w 2046"/>
                <a:gd name="T7" fmla="*/ 114 h 2047"/>
                <a:gd name="T8" fmla="*/ 319 w 2046"/>
                <a:gd name="T9" fmla="*/ 0 h 2047"/>
                <a:gd name="T10" fmla="*/ 0 w 2046"/>
                <a:gd name="T11" fmla="*/ 0 h 2047"/>
                <a:gd name="T12" fmla="*/ 0 w 2046"/>
                <a:gd name="T13" fmla="*/ 2047 h 2047"/>
                <a:gd name="T14" fmla="*/ 2046 w 2046"/>
                <a:gd name="T15" fmla="*/ 2047 h 2047"/>
                <a:gd name="T16" fmla="*/ 2046 w 2046"/>
                <a:gd name="T17" fmla="*/ 1678 h 2047"/>
                <a:gd name="T18" fmla="*/ 1933 w 2046"/>
                <a:gd name="T19" fmla="*/ 1678 h 2047"/>
                <a:gd name="T20" fmla="*/ 1933 w 2046"/>
                <a:gd name="T21" fmla="*/ 1933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6" h="2047">
                  <a:moveTo>
                    <a:pt x="1933" y="1933"/>
                  </a:moveTo>
                  <a:lnTo>
                    <a:pt x="113" y="1933"/>
                  </a:lnTo>
                  <a:lnTo>
                    <a:pt x="113" y="114"/>
                  </a:lnTo>
                  <a:lnTo>
                    <a:pt x="319" y="114"/>
                  </a:lnTo>
                  <a:lnTo>
                    <a:pt x="319" y="0"/>
                  </a:lnTo>
                  <a:lnTo>
                    <a:pt x="0" y="0"/>
                  </a:lnTo>
                  <a:lnTo>
                    <a:pt x="0" y="2047"/>
                  </a:lnTo>
                  <a:lnTo>
                    <a:pt x="2046" y="2047"/>
                  </a:lnTo>
                  <a:lnTo>
                    <a:pt x="2046" y="1678"/>
                  </a:lnTo>
                  <a:lnTo>
                    <a:pt x="1933" y="1678"/>
                  </a:lnTo>
                  <a:lnTo>
                    <a:pt x="1933" y="19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40" name="Freeform 103"/>
            <p:cNvSpPr>
              <a:spLocks noEditPoints="1"/>
            </p:cNvSpPr>
            <p:nvPr/>
          </p:nvSpPr>
          <p:spPr bwMode="auto">
            <a:xfrm>
              <a:off x="-3756025" y="1636713"/>
              <a:ext cx="3384550" cy="2990850"/>
            </a:xfrm>
            <a:custGeom>
              <a:avLst/>
              <a:gdLst>
                <a:gd name="T0" fmla="*/ 838 w 900"/>
                <a:gd name="T1" fmla="*/ 409 h 795"/>
                <a:gd name="T2" fmla="*/ 895 w 900"/>
                <a:gd name="T3" fmla="*/ 254 h 795"/>
                <a:gd name="T4" fmla="*/ 641 w 900"/>
                <a:gd name="T5" fmla="*/ 0 h 795"/>
                <a:gd name="T6" fmla="*/ 447 w 900"/>
                <a:gd name="T7" fmla="*/ 90 h 795"/>
                <a:gd name="T8" fmla="*/ 254 w 900"/>
                <a:gd name="T9" fmla="*/ 0 h 795"/>
                <a:gd name="T10" fmla="*/ 0 w 900"/>
                <a:gd name="T11" fmla="*/ 254 h 795"/>
                <a:gd name="T12" fmla="*/ 90 w 900"/>
                <a:gd name="T13" fmla="*/ 448 h 795"/>
                <a:gd name="T14" fmla="*/ 437 w 900"/>
                <a:gd name="T15" fmla="*/ 795 h 795"/>
                <a:gd name="T16" fmla="*/ 458 w 900"/>
                <a:gd name="T17" fmla="*/ 795 h 795"/>
                <a:gd name="T18" fmla="*/ 583 w 900"/>
                <a:gd name="T19" fmla="*/ 670 h 795"/>
                <a:gd name="T20" fmla="*/ 583 w 900"/>
                <a:gd name="T21" fmla="*/ 726 h 795"/>
                <a:gd name="T22" fmla="*/ 739 w 900"/>
                <a:gd name="T23" fmla="*/ 726 h 795"/>
                <a:gd name="T24" fmla="*/ 739 w 900"/>
                <a:gd name="T25" fmla="*/ 565 h 795"/>
                <a:gd name="T26" fmla="*/ 900 w 900"/>
                <a:gd name="T27" fmla="*/ 565 h 795"/>
                <a:gd name="T28" fmla="*/ 900 w 900"/>
                <a:gd name="T29" fmla="*/ 409 h 795"/>
                <a:gd name="T30" fmla="*/ 838 w 900"/>
                <a:gd name="T31" fmla="*/ 409 h 795"/>
                <a:gd name="T32" fmla="*/ 447 w 900"/>
                <a:gd name="T33" fmla="*/ 738 h 795"/>
                <a:gd name="T34" fmla="*/ 125 w 900"/>
                <a:gd name="T35" fmla="*/ 415 h 795"/>
                <a:gd name="T36" fmla="*/ 48 w 900"/>
                <a:gd name="T37" fmla="*/ 254 h 795"/>
                <a:gd name="T38" fmla="*/ 254 w 900"/>
                <a:gd name="T39" fmla="*/ 48 h 795"/>
                <a:gd name="T40" fmla="*/ 427 w 900"/>
                <a:gd name="T41" fmla="*/ 143 h 795"/>
                <a:gd name="T42" fmla="*/ 434 w 900"/>
                <a:gd name="T43" fmla="*/ 154 h 795"/>
                <a:gd name="T44" fmla="*/ 460 w 900"/>
                <a:gd name="T45" fmla="*/ 154 h 795"/>
                <a:gd name="T46" fmla="*/ 468 w 900"/>
                <a:gd name="T47" fmla="*/ 143 h 795"/>
                <a:gd name="T48" fmla="*/ 641 w 900"/>
                <a:gd name="T49" fmla="*/ 48 h 795"/>
                <a:gd name="T50" fmla="*/ 847 w 900"/>
                <a:gd name="T51" fmla="*/ 254 h 795"/>
                <a:gd name="T52" fmla="*/ 775 w 900"/>
                <a:gd name="T53" fmla="*/ 409 h 795"/>
                <a:gd name="T54" fmla="*/ 739 w 900"/>
                <a:gd name="T55" fmla="*/ 409 h 795"/>
                <a:gd name="T56" fmla="*/ 739 w 900"/>
                <a:gd name="T57" fmla="*/ 248 h 795"/>
                <a:gd name="T58" fmla="*/ 583 w 900"/>
                <a:gd name="T59" fmla="*/ 248 h 795"/>
                <a:gd name="T60" fmla="*/ 583 w 900"/>
                <a:gd name="T61" fmla="*/ 409 h 795"/>
                <a:gd name="T62" fmla="*/ 422 w 900"/>
                <a:gd name="T63" fmla="*/ 409 h 795"/>
                <a:gd name="T64" fmla="*/ 422 w 900"/>
                <a:gd name="T65" fmla="*/ 565 h 795"/>
                <a:gd name="T66" fmla="*/ 583 w 900"/>
                <a:gd name="T67" fmla="*/ 565 h 795"/>
                <a:gd name="T68" fmla="*/ 583 w 900"/>
                <a:gd name="T69" fmla="*/ 602 h 795"/>
                <a:gd name="T70" fmla="*/ 447 w 900"/>
                <a:gd name="T71" fmla="*/ 738 h 795"/>
                <a:gd name="T72" fmla="*/ 852 w 900"/>
                <a:gd name="T73" fmla="*/ 517 h 795"/>
                <a:gd name="T74" fmla="*/ 691 w 900"/>
                <a:gd name="T75" fmla="*/ 517 h 795"/>
                <a:gd name="T76" fmla="*/ 691 w 900"/>
                <a:gd name="T77" fmla="*/ 678 h 795"/>
                <a:gd name="T78" fmla="*/ 631 w 900"/>
                <a:gd name="T79" fmla="*/ 678 h 795"/>
                <a:gd name="T80" fmla="*/ 631 w 900"/>
                <a:gd name="T81" fmla="*/ 517 h 795"/>
                <a:gd name="T82" fmla="*/ 470 w 900"/>
                <a:gd name="T83" fmla="*/ 517 h 795"/>
                <a:gd name="T84" fmla="*/ 470 w 900"/>
                <a:gd name="T85" fmla="*/ 457 h 795"/>
                <a:gd name="T86" fmla="*/ 631 w 900"/>
                <a:gd name="T87" fmla="*/ 457 h 795"/>
                <a:gd name="T88" fmla="*/ 631 w 900"/>
                <a:gd name="T89" fmla="*/ 296 h 795"/>
                <a:gd name="T90" fmla="*/ 691 w 900"/>
                <a:gd name="T91" fmla="*/ 296 h 795"/>
                <a:gd name="T92" fmla="*/ 691 w 900"/>
                <a:gd name="T93" fmla="*/ 457 h 795"/>
                <a:gd name="T94" fmla="*/ 852 w 900"/>
                <a:gd name="T95" fmla="*/ 457 h 795"/>
                <a:gd name="T96" fmla="*/ 852 w 900"/>
                <a:gd name="T97" fmla="*/ 517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00" h="795">
                  <a:moveTo>
                    <a:pt x="838" y="409"/>
                  </a:moveTo>
                  <a:cubicBezTo>
                    <a:pt x="868" y="369"/>
                    <a:pt x="895" y="318"/>
                    <a:pt x="895" y="254"/>
                  </a:cubicBezTo>
                  <a:cubicBezTo>
                    <a:pt x="895" y="114"/>
                    <a:pt x="781" y="0"/>
                    <a:pt x="641" y="0"/>
                  </a:cubicBezTo>
                  <a:cubicBezTo>
                    <a:pt x="565" y="0"/>
                    <a:pt x="495" y="33"/>
                    <a:pt x="447" y="90"/>
                  </a:cubicBezTo>
                  <a:cubicBezTo>
                    <a:pt x="399" y="33"/>
                    <a:pt x="329" y="0"/>
                    <a:pt x="254" y="0"/>
                  </a:cubicBezTo>
                  <a:cubicBezTo>
                    <a:pt x="114" y="0"/>
                    <a:pt x="0" y="114"/>
                    <a:pt x="0" y="254"/>
                  </a:cubicBezTo>
                  <a:cubicBezTo>
                    <a:pt x="0" y="341"/>
                    <a:pt x="51" y="407"/>
                    <a:pt x="90" y="448"/>
                  </a:cubicBezTo>
                  <a:cubicBezTo>
                    <a:pt x="437" y="795"/>
                    <a:pt x="437" y="795"/>
                    <a:pt x="437" y="795"/>
                  </a:cubicBezTo>
                  <a:cubicBezTo>
                    <a:pt x="458" y="795"/>
                    <a:pt x="458" y="795"/>
                    <a:pt x="458" y="795"/>
                  </a:cubicBezTo>
                  <a:cubicBezTo>
                    <a:pt x="583" y="670"/>
                    <a:pt x="583" y="670"/>
                    <a:pt x="583" y="670"/>
                  </a:cubicBezTo>
                  <a:cubicBezTo>
                    <a:pt x="583" y="726"/>
                    <a:pt x="583" y="726"/>
                    <a:pt x="583" y="726"/>
                  </a:cubicBezTo>
                  <a:cubicBezTo>
                    <a:pt x="739" y="726"/>
                    <a:pt x="739" y="726"/>
                    <a:pt x="739" y="726"/>
                  </a:cubicBezTo>
                  <a:cubicBezTo>
                    <a:pt x="739" y="565"/>
                    <a:pt x="739" y="565"/>
                    <a:pt x="739" y="565"/>
                  </a:cubicBezTo>
                  <a:cubicBezTo>
                    <a:pt x="900" y="565"/>
                    <a:pt x="900" y="565"/>
                    <a:pt x="900" y="565"/>
                  </a:cubicBezTo>
                  <a:cubicBezTo>
                    <a:pt x="900" y="409"/>
                    <a:pt x="900" y="409"/>
                    <a:pt x="900" y="409"/>
                  </a:cubicBezTo>
                  <a:lnTo>
                    <a:pt x="838" y="409"/>
                  </a:lnTo>
                  <a:close/>
                  <a:moveTo>
                    <a:pt x="447" y="738"/>
                  </a:moveTo>
                  <a:cubicBezTo>
                    <a:pt x="125" y="415"/>
                    <a:pt x="125" y="415"/>
                    <a:pt x="125" y="415"/>
                  </a:cubicBezTo>
                  <a:cubicBezTo>
                    <a:pt x="72" y="359"/>
                    <a:pt x="48" y="307"/>
                    <a:pt x="48" y="254"/>
                  </a:cubicBezTo>
                  <a:cubicBezTo>
                    <a:pt x="48" y="141"/>
                    <a:pt x="140" y="48"/>
                    <a:pt x="254" y="48"/>
                  </a:cubicBezTo>
                  <a:cubicBezTo>
                    <a:pt x="324" y="48"/>
                    <a:pt x="389" y="83"/>
                    <a:pt x="427" y="143"/>
                  </a:cubicBezTo>
                  <a:cubicBezTo>
                    <a:pt x="434" y="154"/>
                    <a:pt x="434" y="154"/>
                    <a:pt x="434" y="154"/>
                  </a:cubicBezTo>
                  <a:cubicBezTo>
                    <a:pt x="460" y="154"/>
                    <a:pt x="460" y="154"/>
                    <a:pt x="460" y="154"/>
                  </a:cubicBezTo>
                  <a:cubicBezTo>
                    <a:pt x="468" y="143"/>
                    <a:pt x="468" y="143"/>
                    <a:pt x="468" y="143"/>
                  </a:cubicBezTo>
                  <a:cubicBezTo>
                    <a:pt x="506" y="83"/>
                    <a:pt x="571" y="48"/>
                    <a:pt x="641" y="48"/>
                  </a:cubicBezTo>
                  <a:cubicBezTo>
                    <a:pt x="755" y="48"/>
                    <a:pt x="847" y="141"/>
                    <a:pt x="847" y="254"/>
                  </a:cubicBezTo>
                  <a:cubicBezTo>
                    <a:pt x="847" y="306"/>
                    <a:pt x="824" y="355"/>
                    <a:pt x="775" y="409"/>
                  </a:cubicBezTo>
                  <a:cubicBezTo>
                    <a:pt x="739" y="409"/>
                    <a:pt x="739" y="409"/>
                    <a:pt x="739" y="409"/>
                  </a:cubicBezTo>
                  <a:cubicBezTo>
                    <a:pt x="739" y="248"/>
                    <a:pt x="739" y="248"/>
                    <a:pt x="739" y="248"/>
                  </a:cubicBezTo>
                  <a:cubicBezTo>
                    <a:pt x="583" y="248"/>
                    <a:pt x="583" y="248"/>
                    <a:pt x="583" y="248"/>
                  </a:cubicBezTo>
                  <a:cubicBezTo>
                    <a:pt x="583" y="409"/>
                    <a:pt x="583" y="409"/>
                    <a:pt x="583" y="409"/>
                  </a:cubicBezTo>
                  <a:cubicBezTo>
                    <a:pt x="422" y="409"/>
                    <a:pt x="422" y="409"/>
                    <a:pt x="422" y="409"/>
                  </a:cubicBezTo>
                  <a:cubicBezTo>
                    <a:pt x="422" y="565"/>
                    <a:pt x="422" y="565"/>
                    <a:pt x="422" y="565"/>
                  </a:cubicBezTo>
                  <a:cubicBezTo>
                    <a:pt x="583" y="565"/>
                    <a:pt x="583" y="565"/>
                    <a:pt x="583" y="565"/>
                  </a:cubicBezTo>
                  <a:cubicBezTo>
                    <a:pt x="583" y="602"/>
                    <a:pt x="583" y="602"/>
                    <a:pt x="583" y="602"/>
                  </a:cubicBezTo>
                  <a:lnTo>
                    <a:pt x="447" y="738"/>
                  </a:lnTo>
                  <a:close/>
                  <a:moveTo>
                    <a:pt x="852" y="517"/>
                  </a:moveTo>
                  <a:cubicBezTo>
                    <a:pt x="691" y="517"/>
                    <a:pt x="691" y="517"/>
                    <a:pt x="691" y="517"/>
                  </a:cubicBezTo>
                  <a:cubicBezTo>
                    <a:pt x="691" y="678"/>
                    <a:pt x="691" y="678"/>
                    <a:pt x="691" y="678"/>
                  </a:cubicBezTo>
                  <a:cubicBezTo>
                    <a:pt x="631" y="678"/>
                    <a:pt x="631" y="678"/>
                    <a:pt x="631" y="678"/>
                  </a:cubicBezTo>
                  <a:cubicBezTo>
                    <a:pt x="631" y="517"/>
                    <a:pt x="631" y="517"/>
                    <a:pt x="631" y="517"/>
                  </a:cubicBezTo>
                  <a:cubicBezTo>
                    <a:pt x="470" y="517"/>
                    <a:pt x="470" y="517"/>
                    <a:pt x="470" y="517"/>
                  </a:cubicBezTo>
                  <a:cubicBezTo>
                    <a:pt x="470" y="457"/>
                    <a:pt x="470" y="457"/>
                    <a:pt x="470" y="457"/>
                  </a:cubicBezTo>
                  <a:cubicBezTo>
                    <a:pt x="631" y="457"/>
                    <a:pt x="631" y="457"/>
                    <a:pt x="631" y="457"/>
                  </a:cubicBezTo>
                  <a:cubicBezTo>
                    <a:pt x="631" y="296"/>
                    <a:pt x="631" y="296"/>
                    <a:pt x="631" y="296"/>
                  </a:cubicBezTo>
                  <a:cubicBezTo>
                    <a:pt x="691" y="296"/>
                    <a:pt x="691" y="296"/>
                    <a:pt x="691" y="296"/>
                  </a:cubicBezTo>
                  <a:cubicBezTo>
                    <a:pt x="691" y="457"/>
                    <a:pt x="691" y="457"/>
                    <a:pt x="691" y="457"/>
                  </a:cubicBezTo>
                  <a:cubicBezTo>
                    <a:pt x="852" y="457"/>
                    <a:pt x="852" y="457"/>
                    <a:pt x="852" y="457"/>
                  </a:cubicBezTo>
                  <a:lnTo>
                    <a:pt x="852" y="5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grpSp>
      <p:sp>
        <p:nvSpPr>
          <p:cNvPr id="10" name="文本框 9"/>
          <p:cNvSpPr txBox="1"/>
          <p:nvPr/>
        </p:nvSpPr>
        <p:spPr>
          <a:xfrm>
            <a:off x="2953028" y="3695636"/>
            <a:ext cx="1107996" cy="461665"/>
          </a:xfrm>
          <a:prstGeom prst="rect">
            <a:avLst/>
          </a:prstGeom>
          <a:noFill/>
        </p:spPr>
        <p:txBody>
          <a:bodyPr wrap="none" rtlCol="0">
            <a:spAutoFit/>
          </a:bodyPr>
          <a:lstStyle/>
          <a:p>
            <a:r>
              <a:rPr lang="zh-CN" altLang="en-US" sz="2400" b="1" dirty="0">
                <a:latin typeface="+mn-ea"/>
              </a:rPr>
              <a:t>有效性</a:t>
            </a:r>
            <a:endParaRPr lang="zh-CN" altLang="en-US" sz="2400" b="1" dirty="0">
              <a:latin typeface="+mn-ea"/>
            </a:endParaRPr>
          </a:p>
        </p:txBody>
      </p:sp>
      <p:grpSp>
        <p:nvGrpSpPr>
          <p:cNvPr id="11" name="Group 46"/>
          <p:cNvGrpSpPr/>
          <p:nvPr/>
        </p:nvGrpSpPr>
        <p:grpSpPr>
          <a:xfrm>
            <a:off x="2205280" y="3695636"/>
            <a:ext cx="608716" cy="461994"/>
            <a:chOff x="-4098925" y="1101725"/>
            <a:chExt cx="4102100" cy="4048126"/>
          </a:xfrm>
          <a:solidFill>
            <a:schemeClr val="tx1"/>
          </a:solidFill>
        </p:grpSpPr>
        <p:sp>
          <p:nvSpPr>
            <p:cNvPr id="34" name="Freeform 39"/>
            <p:cNvSpPr/>
            <p:nvPr/>
          </p:nvSpPr>
          <p:spPr bwMode="auto">
            <a:xfrm>
              <a:off x="-4098925" y="1900238"/>
              <a:ext cx="3248025" cy="3249613"/>
            </a:xfrm>
            <a:custGeom>
              <a:avLst/>
              <a:gdLst>
                <a:gd name="T0" fmla="*/ 1933 w 2046"/>
                <a:gd name="T1" fmla="*/ 1933 h 2047"/>
                <a:gd name="T2" fmla="*/ 113 w 2046"/>
                <a:gd name="T3" fmla="*/ 1933 h 2047"/>
                <a:gd name="T4" fmla="*/ 113 w 2046"/>
                <a:gd name="T5" fmla="*/ 114 h 2047"/>
                <a:gd name="T6" fmla="*/ 263 w 2046"/>
                <a:gd name="T7" fmla="*/ 114 h 2047"/>
                <a:gd name="T8" fmla="*/ 263 w 2046"/>
                <a:gd name="T9" fmla="*/ 0 h 2047"/>
                <a:gd name="T10" fmla="*/ 0 w 2046"/>
                <a:gd name="T11" fmla="*/ 0 h 2047"/>
                <a:gd name="T12" fmla="*/ 0 w 2046"/>
                <a:gd name="T13" fmla="*/ 2047 h 2047"/>
                <a:gd name="T14" fmla="*/ 2046 w 2046"/>
                <a:gd name="T15" fmla="*/ 2047 h 2047"/>
                <a:gd name="T16" fmla="*/ 2046 w 2046"/>
                <a:gd name="T17" fmla="*/ 1808 h 2047"/>
                <a:gd name="T18" fmla="*/ 1933 w 2046"/>
                <a:gd name="T19" fmla="*/ 1808 h 2047"/>
                <a:gd name="T20" fmla="*/ 1933 w 2046"/>
                <a:gd name="T21" fmla="*/ 1933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6" h="2047">
                  <a:moveTo>
                    <a:pt x="1933" y="1933"/>
                  </a:moveTo>
                  <a:lnTo>
                    <a:pt x="113" y="1933"/>
                  </a:lnTo>
                  <a:lnTo>
                    <a:pt x="113" y="114"/>
                  </a:lnTo>
                  <a:lnTo>
                    <a:pt x="263" y="114"/>
                  </a:lnTo>
                  <a:lnTo>
                    <a:pt x="263" y="0"/>
                  </a:lnTo>
                  <a:lnTo>
                    <a:pt x="0" y="0"/>
                  </a:lnTo>
                  <a:lnTo>
                    <a:pt x="0" y="2047"/>
                  </a:lnTo>
                  <a:lnTo>
                    <a:pt x="2046" y="2047"/>
                  </a:lnTo>
                  <a:lnTo>
                    <a:pt x="2046" y="1808"/>
                  </a:lnTo>
                  <a:lnTo>
                    <a:pt x="1933" y="1808"/>
                  </a:lnTo>
                  <a:lnTo>
                    <a:pt x="1933" y="19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35" name="Rectangle 40"/>
            <p:cNvSpPr>
              <a:spLocks noChangeArrowheads="1"/>
            </p:cNvSpPr>
            <p:nvPr/>
          </p:nvSpPr>
          <p:spPr bwMode="auto">
            <a:xfrm>
              <a:off x="-2779713" y="2068513"/>
              <a:ext cx="1655763" cy="1809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sz="2400" dirty="0">
                <a:latin typeface="+mn-ea"/>
              </a:endParaRPr>
            </a:p>
          </p:txBody>
        </p:sp>
        <p:sp>
          <p:nvSpPr>
            <p:cNvPr id="36" name="Freeform 41"/>
            <p:cNvSpPr/>
            <p:nvPr/>
          </p:nvSpPr>
          <p:spPr bwMode="auto">
            <a:xfrm>
              <a:off x="-3362325" y="1101725"/>
              <a:ext cx="2820988" cy="3397250"/>
            </a:xfrm>
            <a:custGeom>
              <a:avLst/>
              <a:gdLst>
                <a:gd name="T0" fmla="*/ 1663 w 1777"/>
                <a:gd name="T1" fmla="*/ 2026 h 2140"/>
                <a:gd name="T2" fmla="*/ 114 w 1777"/>
                <a:gd name="T3" fmla="*/ 2026 h 2140"/>
                <a:gd name="T4" fmla="*/ 114 w 1777"/>
                <a:gd name="T5" fmla="*/ 114 h 2140"/>
                <a:gd name="T6" fmla="*/ 1663 w 1777"/>
                <a:gd name="T7" fmla="*/ 114 h 2140"/>
                <a:gd name="T8" fmla="*/ 1663 w 1777"/>
                <a:gd name="T9" fmla="*/ 711 h 2140"/>
                <a:gd name="T10" fmla="*/ 1777 w 1777"/>
                <a:gd name="T11" fmla="*/ 598 h 2140"/>
                <a:gd name="T12" fmla="*/ 1777 w 1777"/>
                <a:gd name="T13" fmla="*/ 0 h 2140"/>
                <a:gd name="T14" fmla="*/ 0 w 1777"/>
                <a:gd name="T15" fmla="*/ 0 h 2140"/>
                <a:gd name="T16" fmla="*/ 0 w 1777"/>
                <a:gd name="T17" fmla="*/ 2140 h 2140"/>
                <a:gd name="T18" fmla="*/ 1777 w 1777"/>
                <a:gd name="T19" fmla="*/ 2140 h 2140"/>
                <a:gd name="T20" fmla="*/ 1777 w 1777"/>
                <a:gd name="T21" fmla="*/ 1455 h 2140"/>
                <a:gd name="T22" fmla="*/ 1663 w 1777"/>
                <a:gd name="T23" fmla="*/ 1569 h 2140"/>
                <a:gd name="T24" fmla="*/ 1663 w 1777"/>
                <a:gd name="T25" fmla="*/ 2026 h 2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77" h="2140">
                  <a:moveTo>
                    <a:pt x="1663" y="2026"/>
                  </a:moveTo>
                  <a:lnTo>
                    <a:pt x="114" y="2026"/>
                  </a:lnTo>
                  <a:lnTo>
                    <a:pt x="114" y="114"/>
                  </a:lnTo>
                  <a:lnTo>
                    <a:pt x="1663" y="114"/>
                  </a:lnTo>
                  <a:lnTo>
                    <a:pt x="1663" y="711"/>
                  </a:lnTo>
                  <a:lnTo>
                    <a:pt x="1777" y="598"/>
                  </a:lnTo>
                  <a:lnTo>
                    <a:pt x="1777" y="0"/>
                  </a:lnTo>
                  <a:lnTo>
                    <a:pt x="0" y="0"/>
                  </a:lnTo>
                  <a:lnTo>
                    <a:pt x="0" y="2140"/>
                  </a:lnTo>
                  <a:lnTo>
                    <a:pt x="1777" y="2140"/>
                  </a:lnTo>
                  <a:lnTo>
                    <a:pt x="1777" y="1455"/>
                  </a:lnTo>
                  <a:lnTo>
                    <a:pt x="1663" y="1569"/>
                  </a:lnTo>
                  <a:lnTo>
                    <a:pt x="1663" y="20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37" name="Freeform 42"/>
            <p:cNvSpPr/>
            <p:nvPr/>
          </p:nvSpPr>
          <p:spPr bwMode="auto">
            <a:xfrm>
              <a:off x="-2779713" y="2617788"/>
              <a:ext cx="1655763" cy="180975"/>
            </a:xfrm>
            <a:custGeom>
              <a:avLst/>
              <a:gdLst>
                <a:gd name="T0" fmla="*/ 0 w 1043"/>
                <a:gd name="T1" fmla="*/ 114 h 114"/>
                <a:gd name="T2" fmla="*/ 936 w 1043"/>
                <a:gd name="T3" fmla="*/ 114 h 114"/>
                <a:gd name="T4" fmla="*/ 1043 w 1043"/>
                <a:gd name="T5" fmla="*/ 7 h 114"/>
                <a:gd name="T6" fmla="*/ 1043 w 1043"/>
                <a:gd name="T7" fmla="*/ 0 h 114"/>
                <a:gd name="T8" fmla="*/ 0 w 1043"/>
                <a:gd name="T9" fmla="*/ 0 h 114"/>
                <a:gd name="T10" fmla="*/ 0 w 1043"/>
                <a:gd name="T11" fmla="*/ 114 h 114"/>
              </a:gdLst>
              <a:ahLst/>
              <a:cxnLst>
                <a:cxn ang="0">
                  <a:pos x="T0" y="T1"/>
                </a:cxn>
                <a:cxn ang="0">
                  <a:pos x="T2" y="T3"/>
                </a:cxn>
                <a:cxn ang="0">
                  <a:pos x="T4" y="T5"/>
                </a:cxn>
                <a:cxn ang="0">
                  <a:pos x="T6" y="T7"/>
                </a:cxn>
                <a:cxn ang="0">
                  <a:pos x="T8" y="T9"/>
                </a:cxn>
                <a:cxn ang="0">
                  <a:pos x="T10" y="T11"/>
                </a:cxn>
              </a:cxnLst>
              <a:rect l="0" t="0" r="r" b="b"/>
              <a:pathLst>
                <a:path w="1043" h="114">
                  <a:moveTo>
                    <a:pt x="0" y="114"/>
                  </a:moveTo>
                  <a:lnTo>
                    <a:pt x="936" y="114"/>
                  </a:lnTo>
                  <a:lnTo>
                    <a:pt x="1043" y="7"/>
                  </a:lnTo>
                  <a:lnTo>
                    <a:pt x="1043" y="0"/>
                  </a:lnTo>
                  <a:lnTo>
                    <a:pt x="0" y="0"/>
                  </a:lnTo>
                  <a:lnTo>
                    <a:pt x="0" y="1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38" name="Freeform 43"/>
            <p:cNvSpPr>
              <a:spLocks noEditPoints="1"/>
            </p:cNvSpPr>
            <p:nvPr/>
          </p:nvSpPr>
          <p:spPr bwMode="auto">
            <a:xfrm>
              <a:off x="-2293938" y="2174875"/>
              <a:ext cx="2297113" cy="1966913"/>
            </a:xfrm>
            <a:custGeom>
              <a:avLst/>
              <a:gdLst>
                <a:gd name="T0" fmla="*/ 263 w 1447"/>
                <a:gd name="T1" fmla="*/ 504 h 1239"/>
                <a:gd name="T2" fmla="*/ 0 w 1447"/>
                <a:gd name="T3" fmla="*/ 765 h 1239"/>
                <a:gd name="T4" fmla="*/ 471 w 1447"/>
                <a:gd name="T5" fmla="*/ 1239 h 1239"/>
                <a:gd name="T6" fmla="*/ 1447 w 1447"/>
                <a:gd name="T7" fmla="*/ 263 h 1239"/>
                <a:gd name="T8" fmla="*/ 1184 w 1447"/>
                <a:gd name="T9" fmla="*/ 0 h 1239"/>
                <a:gd name="T10" fmla="*/ 471 w 1447"/>
                <a:gd name="T11" fmla="*/ 713 h 1239"/>
                <a:gd name="T12" fmla="*/ 263 w 1447"/>
                <a:gd name="T13" fmla="*/ 504 h 1239"/>
                <a:gd name="T14" fmla="*/ 1286 w 1447"/>
                <a:gd name="T15" fmla="*/ 263 h 1239"/>
                <a:gd name="T16" fmla="*/ 471 w 1447"/>
                <a:gd name="T17" fmla="*/ 1078 h 1239"/>
                <a:gd name="T18" fmla="*/ 161 w 1447"/>
                <a:gd name="T19" fmla="*/ 765 h 1239"/>
                <a:gd name="T20" fmla="*/ 263 w 1447"/>
                <a:gd name="T21" fmla="*/ 663 h 1239"/>
                <a:gd name="T22" fmla="*/ 471 w 1447"/>
                <a:gd name="T23" fmla="*/ 874 h 1239"/>
                <a:gd name="T24" fmla="*/ 1184 w 1447"/>
                <a:gd name="T25" fmla="*/ 161 h 1239"/>
                <a:gd name="T26" fmla="*/ 1286 w 1447"/>
                <a:gd name="T27" fmla="*/ 263 h 1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47" h="1239">
                  <a:moveTo>
                    <a:pt x="263" y="504"/>
                  </a:moveTo>
                  <a:lnTo>
                    <a:pt x="0" y="765"/>
                  </a:lnTo>
                  <a:lnTo>
                    <a:pt x="471" y="1239"/>
                  </a:lnTo>
                  <a:lnTo>
                    <a:pt x="1447" y="263"/>
                  </a:lnTo>
                  <a:lnTo>
                    <a:pt x="1184" y="0"/>
                  </a:lnTo>
                  <a:lnTo>
                    <a:pt x="471" y="713"/>
                  </a:lnTo>
                  <a:lnTo>
                    <a:pt x="263" y="504"/>
                  </a:lnTo>
                  <a:close/>
                  <a:moveTo>
                    <a:pt x="1286" y="263"/>
                  </a:moveTo>
                  <a:lnTo>
                    <a:pt x="471" y="1078"/>
                  </a:lnTo>
                  <a:lnTo>
                    <a:pt x="161" y="765"/>
                  </a:lnTo>
                  <a:lnTo>
                    <a:pt x="263" y="663"/>
                  </a:lnTo>
                  <a:lnTo>
                    <a:pt x="471" y="874"/>
                  </a:lnTo>
                  <a:lnTo>
                    <a:pt x="1184" y="161"/>
                  </a:lnTo>
                  <a:lnTo>
                    <a:pt x="1286" y="2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grpSp>
      <p:sp>
        <p:nvSpPr>
          <p:cNvPr id="12" name="文本框 11"/>
          <p:cNvSpPr txBox="1"/>
          <p:nvPr/>
        </p:nvSpPr>
        <p:spPr>
          <a:xfrm>
            <a:off x="6119680" y="3582599"/>
            <a:ext cx="184731" cy="400110"/>
          </a:xfrm>
          <a:prstGeom prst="rect">
            <a:avLst/>
          </a:prstGeom>
          <a:noFill/>
        </p:spPr>
        <p:txBody>
          <a:bodyPr wrap="none" rtlCol="0">
            <a:spAutoFit/>
          </a:bodyPr>
          <a:lstStyle/>
          <a:p>
            <a:endParaRPr lang="zh-CN" altLang="en-US" sz="2000" b="1" dirty="0"/>
          </a:p>
        </p:txBody>
      </p:sp>
      <p:sp>
        <p:nvSpPr>
          <p:cNvPr id="14" name="文本框 13"/>
          <p:cNvSpPr txBox="1"/>
          <p:nvPr/>
        </p:nvSpPr>
        <p:spPr>
          <a:xfrm>
            <a:off x="2953029" y="4603265"/>
            <a:ext cx="1107996" cy="461665"/>
          </a:xfrm>
          <a:prstGeom prst="rect">
            <a:avLst/>
          </a:prstGeom>
          <a:noFill/>
        </p:spPr>
        <p:txBody>
          <a:bodyPr wrap="none" rtlCol="0">
            <a:spAutoFit/>
          </a:bodyPr>
          <a:lstStyle/>
          <a:p>
            <a:r>
              <a:rPr lang="zh-CN" altLang="en-US" sz="2400" b="1" dirty="0">
                <a:latin typeface="+mn-ea"/>
              </a:rPr>
              <a:t>创新性</a:t>
            </a:r>
            <a:endParaRPr lang="zh-CN" altLang="en-US" sz="2400" b="1" dirty="0">
              <a:latin typeface="+mn-ea"/>
            </a:endParaRPr>
          </a:p>
        </p:txBody>
      </p:sp>
      <p:grpSp>
        <p:nvGrpSpPr>
          <p:cNvPr id="15" name="Group 242"/>
          <p:cNvGrpSpPr/>
          <p:nvPr/>
        </p:nvGrpSpPr>
        <p:grpSpPr>
          <a:xfrm>
            <a:off x="2217139" y="4462677"/>
            <a:ext cx="701295" cy="626324"/>
            <a:chOff x="-4121150" y="1349376"/>
            <a:chExt cx="3989387" cy="4186238"/>
          </a:xfrm>
          <a:solidFill>
            <a:schemeClr val="tx1"/>
          </a:solidFill>
        </p:grpSpPr>
        <p:sp>
          <p:nvSpPr>
            <p:cNvPr id="20" name="Freeform 243"/>
            <p:cNvSpPr/>
            <p:nvPr/>
          </p:nvSpPr>
          <p:spPr bwMode="auto">
            <a:xfrm>
              <a:off x="-4121150" y="2286001"/>
              <a:ext cx="3249613" cy="3249613"/>
            </a:xfrm>
            <a:custGeom>
              <a:avLst/>
              <a:gdLst>
                <a:gd name="T0" fmla="*/ 1933 w 2047"/>
                <a:gd name="T1" fmla="*/ 1933 h 2047"/>
                <a:gd name="T2" fmla="*/ 114 w 2047"/>
                <a:gd name="T3" fmla="*/ 1933 h 2047"/>
                <a:gd name="T4" fmla="*/ 114 w 2047"/>
                <a:gd name="T5" fmla="*/ 114 h 2047"/>
                <a:gd name="T6" fmla="*/ 256 w 2047"/>
                <a:gd name="T7" fmla="*/ 114 h 2047"/>
                <a:gd name="T8" fmla="*/ 256 w 2047"/>
                <a:gd name="T9" fmla="*/ 0 h 2047"/>
                <a:gd name="T10" fmla="*/ 0 w 2047"/>
                <a:gd name="T11" fmla="*/ 0 h 2047"/>
                <a:gd name="T12" fmla="*/ 0 w 2047"/>
                <a:gd name="T13" fmla="*/ 2047 h 2047"/>
                <a:gd name="T14" fmla="*/ 2047 w 2047"/>
                <a:gd name="T15" fmla="*/ 2047 h 2047"/>
                <a:gd name="T16" fmla="*/ 2047 w 2047"/>
                <a:gd name="T17" fmla="*/ 1786 h 2047"/>
                <a:gd name="T18" fmla="*/ 1933 w 2047"/>
                <a:gd name="T19" fmla="*/ 1786 h 2047"/>
                <a:gd name="T20" fmla="*/ 1933 w 2047"/>
                <a:gd name="T21" fmla="*/ 1933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7" h="2047">
                  <a:moveTo>
                    <a:pt x="1933" y="1933"/>
                  </a:moveTo>
                  <a:lnTo>
                    <a:pt x="114" y="1933"/>
                  </a:lnTo>
                  <a:lnTo>
                    <a:pt x="114" y="114"/>
                  </a:lnTo>
                  <a:lnTo>
                    <a:pt x="256" y="114"/>
                  </a:lnTo>
                  <a:lnTo>
                    <a:pt x="256" y="0"/>
                  </a:lnTo>
                  <a:lnTo>
                    <a:pt x="0" y="0"/>
                  </a:lnTo>
                  <a:lnTo>
                    <a:pt x="0" y="2047"/>
                  </a:lnTo>
                  <a:lnTo>
                    <a:pt x="2047" y="2047"/>
                  </a:lnTo>
                  <a:lnTo>
                    <a:pt x="2047" y="1786"/>
                  </a:lnTo>
                  <a:lnTo>
                    <a:pt x="1933" y="1786"/>
                  </a:lnTo>
                  <a:lnTo>
                    <a:pt x="1933" y="19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1" name="Freeform 244"/>
            <p:cNvSpPr>
              <a:spLocks noEditPoints="1"/>
            </p:cNvSpPr>
            <p:nvPr/>
          </p:nvSpPr>
          <p:spPr bwMode="auto">
            <a:xfrm>
              <a:off x="-3624263" y="2782888"/>
              <a:ext cx="1931988" cy="2206625"/>
            </a:xfrm>
            <a:custGeom>
              <a:avLst/>
              <a:gdLst>
                <a:gd name="T0" fmla="*/ 257 w 514"/>
                <a:gd name="T1" fmla="*/ 328 h 587"/>
                <a:gd name="T2" fmla="*/ 466 w 514"/>
                <a:gd name="T3" fmla="*/ 587 h 587"/>
                <a:gd name="T4" fmla="*/ 514 w 514"/>
                <a:gd name="T5" fmla="*/ 587 h 587"/>
                <a:gd name="T6" fmla="*/ 438 w 514"/>
                <a:gd name="T7" fmla="*/ 361 h 587"/>
                <a:gd name="T8" fmla="*/ 346 w 514"/>
                <a:gd name="T9" fmla="*/ 297 h 587"/>
                <a:gd name="T10" fmla="*/ 418 w 514"/>
                <a:gd name="T11" fmla="*/ 162 h 587"/>
                <a:gd name="T12" fmla="*/ 257 w 514"/>
                <a:gd name="T13" fmla="*/ 0 h 587"/>
                <a:gd name="T14" fmla="*/ 95 w 514"/>
                <a:gd name="T15" fmla="*/ 162 h 587"/>
                <a:gd name="T16" fmla="*/ 168 w 514"/>
                <a:gd name="T17" fmla="*/ 297 h 587"/>
                <a:gd name="T18" fmla="*/ 76 w 514"/>
                <a:gd name="T19" fmla="*/ 361 h 587"/>
                <a:gd name="T20" fmla="*/ 0 w 514"/>
                <a:gd name="T21" fmla="*/ 587 h 587"/>
                <a:gd name="T22" fmla="*/ 48 w 514"/>
                <a:gd name="T23" fmla="*/ 587 h 587"/>
                <a:gd name="T24" fmla="*/ 257 w 514"/>
                <a:gd name="T25" fmla="*/ 328 h 587"/>
                <a:gd name="T26" fmla="*/ 257 w 514"/>
                <a:gd name="T27" fmla="*/ 48 h 587"/>
                <a:gd name="T28" fmla="*/ 370 w 514"/>
                <a:gd name="T29" fmla="*/ 162 h 587"/>
                <a:gd name="T30" fmla="*/ 257 w 514"/>
                <a:gd name="T31" fmla="*/ 275 h 587"/>
                <a:gd name="T32" fmla="*/ 143 w 514"/>
                <a:gd name="T33" fmla="*/ 162 h 587"/>
                <a:gd name="T34" fmla="*/ 257 w 514"/>
                <a:gd name="T35" fmla="*/ 48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4" h="587">
                  <a:moveTo>
                    <a:pt x="257" y="328"/>
                  </a:moveTo>
                  <a:cubicBezTo>
                    <a:pt x="361" y="328"/>
                    <a:pt x="466" y="408"/>
                    <a:pt x="466" y="587"/>
                  </a:cubicBezTo>
                  <a:cubicBezTo>
                    <a:pt x="514" y="587"/>
                    <a:pt x="514" y="587"/>
                    <a:pt x="514" y="587"/>
                  </a:cubicBezTo>
                  <a:cubicBezTo>
                    <a:pt x="514" y="495"/>
                    <a:pt x="487" y="417"/>
                    <a:pt x="438" y="361"/>
                  </a:cubicBezTo>
                  <a:cubicBezTo>
                    <a:pt x="412" y="332"/>
                    <a:pt x="381" y="310"/>
                    <a:pt x="346" y="297"/>
                  </a:cubicBezTo>
                  <a:cubicBezTo>
                    <a:pt x="389" y="268"/>
                    <a:pt x="418" y="218"/>
                    <a:pt x="418" y="162"/>
                  </a:cubicBezTo>
                  <a:cubicBezTo>
                    <a:pt x="418" y="73"/>
                    <a:pt x="346" y="0"/>
                    <a:pt x="257" y="0"/>
                  </a:cubicBezTo>
                  <a:cubicBezTo>
                    <a:pt x="168" y="0"/>
                    <a:pt x="95" y="73"/>
                    <a:pt x="95" y="162"/>
                  </a:cubicBezTo>
                  <a:cubicBezTo>
                    <a:pt x="95" y="218"/>
                    <a:pt x="124" y="268"/>
                    <a:pt x="168" y="297"/>
                  </a:cubicBezTo>
                  <a:cubicBezTo>
                    <a:pt x="133" y="310"/>
                    <a:pt x="101" y="332"/>
                    <a:pt x="76" y="361"/>
                  </a:cubicBezTo>
                  <a:cubicBezTo>
                    <a:pt x="26" y="417"/>
                    <a:pt x="0" y="495"/>
                    <a:pt x="0" y="587"/>
                  </a:cubicBezTo>
                  <a:cubicBezTo>
                    <a:pt x="48" y="587"/>
                    <a:pt x="48" y="587"/>
                    <a:pt x="48" y="587"/>
                  </a:cubicBezTo>
                  <a:cubicBezTo>
                    <a:pt x="48" y="408"/>
                    <a:pt x="153" y="328"/>
                    <a:pt x="257" y="328"/>
                  </a:cubicBezTo>
                  <a:close/>
                  <a:moveTo>
                    <a:pt x="257" y="48"/>
                  </a:moveTo>
                  <a:cubicBezTo>
                    <a:pt x="319" y="48"/>
                    <a:pt x="370" y="99"/>
                    <a:pt x="370" y="162"/>
                  </a:cubicBezTo>
                  <a:cubicBezTo>
                    <a:pt x="370" y="224"/>
                    <a:pt x="319" y="275"/>
                    <a:pt x="257" y="275"/>
                  </a:cubicBezTo>
                  <a:cubicBezTo>
                    <a:pt x="194" y="275"/>
                    <a:pt x="143" y="224"/>
                    <a:pt x="143" y="162"/>
                  </a:cubicBezTo>
                  <a:cubicBezTo>
                    <a:pt x="143" y="99"/>
                    <a:pt x="194" y="48"/>
                    <a:pt x="257"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2" name="Freeform 245"/>
            <p:cNvSpPr>
              <a:spLocks noEditPoints="1"/>
            </p:cNvSpPr>
            <p:nvPr/>
          </p:nvSpPr>
          <p:spPr bwMode="auto">
            <a:xfrm>
              <a:off x="-3071813" y="4260851"/>
              <a:ext cx="819150" cy="744538"/>
            </a:xfrm>
            <a:custGeom>
              <a:avLst/>
              <a:gdLst>
                <a:gd name="T0" fmla="*/ 109 w 218"/>
                <a:gd name="T1" fmla="*/ 11 h 198"/>
                <a:gd name="T2" fmla="*/ 70 w 218"/>
                <a:gd name="T3" fmla="*/ 0 h 198"/>
                <a:gd name="T4" fmla="*/ 0 w 218"/>
                <a:gd name="T5" fmla="*/ 70 h 198"/>
                <a:gd name="T6" fmla="*/ 23 w 218"/>
                <a:gd name="T7" fmla="*/ 123 h 198"/>
                <a:gd name="T8" fmla="*/ 91 w 218"/>
                <a:gd name="T9" fmla="*/ 191 h 198"/>
                <a:gd name="T10" fmla="*/ 99 w 218"/>
                <a:gd name="T11" fmla="*/ 198 h 198"/>
                <a:gd name="T12" fmla="*/ 119 w 218"/>
                <a:gd name="T13" fmla="*/ 198 h 198"/>
                <a:gd name="T14" fmla="*/ 194 w 218"/>
                <a:gd name="T15" fmla="*/ 123 h 198"/>
                <a:gd name="T16" fmla="*/ 194 w 218"/>
                <a:gd name="T17" fmla="*/ 123 h 198"/>
                <a:gd name="T18" fmla="*/ 218 w 218"/>
                <a:gd name="T19" fmla="*/ 70 h 198"/>
                <a:gd name="T20" fmla="*/ 147 w 218"/>
                <a:gd name="T21" fmla="*/ 0 h 198"/>
                <a:gd name="T22" fmla="*/ 109 w 218"/>
                <a:gd name="T23" fmla="*/ 11 h 198"/>
                <a:gd name="T24" fmla="*/ 168 w 218"/>
                <a:gd name="T25" fmla="*/ 70 h 198"/>
                <a:gd name="T26" fmla="*/ 158 w 218"/>
                <a:gd name="T27" fmla="*/ 89 h 198"/>
                <a:gd name="T28" fmla="*/ 109 w 218"/>
                <a:gd name="T29" fmla="*/ 138 h 198"/>
                <a:gd name="T30" fmla="*/ 59 w 218"/>
                <a:gd name="T31" fmla="*/ 89 h 198"/>
                <a:gd name="T32" fmla="*/ 49 w 218"/>
                <a:gd name="T33" fmla="*/ 70 h 198"/>
                <a:gd name="T34" fmla="*/ 70 w 218"/>
                <a:gd name="T35" fmla="*/ 49 h 198"/>
                <a:gd name="T36" fmla="*/ 88 w 218"/>
                <a:gd name="T37" fmla="*/ 59 h 198"/>
                <a:gd name="T38" fmla="*/ 95 w 218"/>
                <a:gd name="T39" fmla="*/ 70 h 198"/>
                <a:gd name="T40" fmla="*/ 122 w 218"/>
                <a:gd name="T41" fmla="*/ 70 h 198"/>
                <a:gd name="T42" fmla="*/ 129 w 218"/>
                <a:gd name="T43" fmla="*/ 59 h 198"/>
                <a:gd name="T44" fmla="*/ 147 w 218"/>
                <a:gd name="T45" fmla="*/ 49 h 198"/>
                <a:gd name="T46" fmla="*/ 168 w 218"/>
                <a:gd name="T47" fmla="*/ 7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8" h="198">
                  <a:moveTo>
                    <a:pt x="109" y="11"/>
                  </a:moveTo>
                  <a:cubicBezTo>
                    <a:pt x="97" y="4"/>
                    <a:pt x="84" y="0"/>
                    <a:pt x="70" y="0"/>
                  </a:cubicBezTo>
                  <a:cubicBezTo>
                    <a:pt x="31" y="0"/>
                    <a:pt x="0" y="32"/>
                    <a:pt x="0" y="70"/>
                  </a:cubicBezTo>
                  <a:cubicBezTo>
                    <a:pt x="0" y="89"/>
                    <a:pt x="7" y="106"/>
                    <a:pt x="23" y="123"/>
                  </a:cubicBezTo>
                  <a:cubicBezTo>
                    <a:pt x="91" y="191"/>
                    <a:pt x="91" y="191"/>
                    <a:pt x="91" y="191"/>
                  </a:cubicBezTo>
                  <a:cubicBezTo>
                    <a:pt x="99" y="198"/>
                    <a:pt x="99" y="198"/>
                    <a:pt x="99" y="198"/>
                  </a:cubicBezTo>
                  <a:cubicBezTo>
                    <a:pt x="119" y="198"/>
                    <a:pt x="119" y="198"/>
                    <a:pt x="119" y="198"/>
                  </a:cubicBezTo>
                  <a:cubicBezTo>
                    <a:pt x="194" y="123"/>
                    <a:pt x="194" y="123"/>
                    <a:pt x="194" y="123"/>
                  </a:cubicBezTo>
                  <a:cubicBezTo>
                    <a:pt x="194" y="123"/>
                    <a:pt x="194" y="123"/>
                    <a:pt x="194" y="123"/>
                  </a:cubicBezTo>
                  <a:cubicBezTo>
                    <a:pt x="210" y="106"/>
                    <a:pt x="218" y="89"/>
                    <a:pt x="218" y="70"/>
                  </a:cubicBezTo>
                  <a:cubicBezTo>
                    <a:pt x="218" y="32"/>
                    <a:pt x="186" y="0"/>
                    <a:pt x="147" y="0"/>
                  </a:cubicBezTo>
                  <a:cubicBezTo>
                    <a:pt x="133" y="0"/>
                    <a:pt x="120" y="4"/>
                    <a:pt x="109" y="11"/>
                  </a:cubicBezTo>
                  <a:close/>
                  <a:moveTo>
                    <a:pt x="168" y="70"/>
                  </a:moveTo>
                  <a:cubicBezTo>
                    <a:pt x="168" y="74"/>
                    <a:pt x="167" y="79"/>
                    <a:pt x="158" y="89"/>
                  </a:cubicBezTo>
                  <a:cubicBezTo>
                    <a:pt x="109" y="138"/>
                    <a:pt x="109" y="138"/>
                    <a:pt x="109" y="138"/>
                  </a:cubicBezTo>
                  <a:cubicBezTo>
                    <a:pt x="59" y="89"/>
                    <a:pt x="59" y="89"/>
                    <a:pt x="59" y="89"/>
                  </a:cubicBezTo>
                  <a:cubicBezTo>
                    <a:pt x="50" y="79"/>
                    <a:pt x="49" y="74"/>
                    <a:pt x="49" y="70"/>
                  </a:cubicBezTo>
                  <a:cubicBezTo>
                    <a:pt x="49" y="59"/>
                    <a:pt x="59" y="49"/>
                    <a:pt x="70" y="49"/>
                  </a:cubicBezTo>
                  <a:cubicBezTo>
                    <a:pt x="77" y="49"/>
                    <a:pt x="84" y="53"/>
                    <a:pt x="88" y="59"/>
                  </a:cubicBezTo>
                  <a:cubicBezTo>
                    <a:pt x="95" y="70"/>
                    <a:pt x="95" y="70"/>
                    <a:pt x="95" y="70"/>
                  </a:cubicBezTo>
                  <a:cubicBezTo>
                    <a:pt x="122" y="70"/>
                    <a:pt x="122" y="70"/>
                    <a:pt x="122" y="70"/>
                  </a:cubicBezTo>
                  <a:cubicBezTo>
                    <a:pt x="129" y="59"/>
                    <a:pt x="129" y="59"/>
                    <a:pt x="129" y="59"/>
                  </a:cubicBezTo>
                  <a:cubicBezTo>
                    <a:pt x="133" y="53"/>
                    <a:pt x="140" y="49"/>
                    <a:pt x="147" y="49"/>
                  </a:cubicBezTo>
                  <a:cubicBezTo>
                    <a:pt x="159" y="49"/>
                    <a:pt x="168" y="59"/>
                    <a:pt x="168" y="7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3" name="Freeform 246"/>
            <p:cNvSpPr/>
            <p:nvPr/>
          </p:nvSpPr>
          <p:spPr bwMode="auto">
            <a:xfrm>
              <a:off x="-1541463" y="3478213"/>
              <a:ext cx="511175" cy="180975"/>
            </a:xfrm>
            <a:custGeom>
              <a:avLst/>
              <a:gdLst>
                <a:gd name="T0" fmla="*/ 136 w 136"/>
                <a:gd name="T1" fmla="*/ 24 h 48"/>
                <a:gd name="T2" fmla="*/ 112 w 136"/>
                <a:gd name="T3" fmla="*/ 0 h 48"/>
                <a:gd name="T4" fmla="*/ 24 w 136"/>
                <a:gd name="T5" fmla="*/ 0 h 48"/>
                <a:gd name="T6" fmla="*/ 0 w 136"/>
                <a:gd name="T7" fmla="*/ 24 h 48"/>
                <a:gd name="T8" fmla="*/ 24 w 136"/>
                <a:gd name="T9" fmla="*/ 48 h 48"/>
                <a:gd name="T10" fmla="*/ 112 w 136"/>
                <a:gd name="T11" fmla="*/ 48 h 48"/>
                <a:gd name="T12" fmla="*/ 136 w 136"/>
                <a:gd name="T13" fmla="*/ 24 h 48"/>
              </a:gdLst>
              <a:ahLst/>
              <a:cxnLst>
                <a:cxn ang="0">
                  <a:pos x="T0" y="T1"/>
                </a:cxn>
                <a:cxn ang="0">
                  <a:pos x="T2" y="T3"/>
                </a:cxn>
                <a:cxn ang="0">
                  <a:pos x="T4" y="T5"/>
                </a:cxn>
                <a:cxn ang="0">
                  <a:pos x="T6" y="T7"/>
                </a:cxn>
                <a:cxn ang="0">
                  <a:pos x="T8" y="T9"/>
                </a:cxn>
                <a:cxn ang="0">
                  <a:pos x="T10" y="T11"/>
                </a:cxn>
                <a:cxn ang="0">
                  <a:pos x="T12" y="T13"/>
                </a:cxn>
              </a:cxnLst>
              <a:rect l="0" t="0" r="r" b="b"/>
              <a:pathLst>
                <a:path w="136" h="48">
                  <a:moveTo>
                    <a:pt x="136" y="24"/>
                  </a:moveTo>
                  <a:cubicBezTo>
                    <a:pt x="136" y="11"/>
                    <a:pt x="125" y="0"/>
                    <a:pt x="112" y="0"/>
                  </a:cubicBezTo>
                  <a:cubicBezTo>
                    <a:pt x="24" y="0"/>
                    <a:pt x="24" y="0"/>
                    <a:pt x="24" y="0"/>
                  </a:cubicBezTo>
                  <a:cubicBezTo>
                    <a:pt x="11" y="0"/>
                    <a:pt x="0" y="11"/>
                    <a:pt x="0" y="24"/>
                  </a:cubicBezTo>
                  <a:cubicBezTo>
                    <a:pt x="0" y="37"/>
                    <a:pt x="11" y="48"/>
                    <a:pt x="24" y="48"/>
                  </a:cubicBezTo>
                  <a:cubicBezTo>
                    <a:pt x="112" y="48"/>
                    <a:pt x="112" y="48"/>
                    <a:pt x="112" y="48"/>
                  </a:cubicBezTo>
                  <a:cubicBezTo>
                    <a:pt x="125" y="48"/>
                    <a:pt x="136" y="37"/>
                    <a:pt x="136"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4" name="Freeform 247"/>
            <p:cNvSpPr/>
            <p:nvPr/>
          </p:nvSpPr>
          <p:spPr bwMode="auto">
            <a:xfrm>
              <a:off x="-1495425" y="3790951"/>
              <a:ext cx="417513" cy="179388"/>
            </a:xfrm>
            <a:custGeom>
              <a:avLst/>
              <a:gdLst>
                <a:gd name="T0" fmla="*/ 24 w 111"/>
                <a:gd name="T1" fmla="*/ 0 h 48"/>
                <a:gd name="T2" fmla="*/ 0 w 111"/>
                <a:gd name="T3" fmla="*/ 24 h 48"/>
                <a:gd name="T4" fmla="*/ 24 w 111"/>
                <a:gd name="T5" fmla="*/ 48 h 48"/>
                <a:gd name="T6" fmla="*/ 87 w 111"/>
                <a:gd name="T7" fmla="*/ 48 h 48"/>
                <a:gd name="T8" fmla="*/ 111 w 111"/>
                <a:gd name="T9" fmla="*/ 24 h 48"/>
                <a:gd name="T10" fmla="*/ 87 w 111"/>
                <a:gd name="T11" fmla="*/ 0 h 48"/>
                <a:gd name="T12" fmla="*/ 24 w 111"/>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111" h="48">
                  <a:moveTo>
                    <a:pt x="24" y="0"/>
                  </a:moveTo>
                  <a:cubicBezTo>
                    <a:pt x="11" y="0"/>
                    <a:pt x="0" y="11"/>
                    <a:pt x="0" y="24"/>
                  </a:cubicBezTo>
                  <a:cubicBezTo>
                    <a:pt x="0" y="37"/>
                    <a:pt x="11" y="48"/>
                    <a:pt x="24" y="48"/>
                  </a:cubicBezTo>
                  <a:cubicBezTo>
                    <a:pt x="87" y="48"/>
                    <a:pt x="87" y="48"/>
                    <a:pt x="87" y="48"/>
                  </a:cubicBezTo>
                  <a:cubicBezTo>
                    <a:pt x="101" y="48"/>
                    <a:pt x="111" y="37"/>
                    <a:pt x="111" y="24"/>
                  </a:cubicBezTo>
                  <a:cubicBezTo>
                    <a:pt x="111" y="11"/>
                    <a:pt x="101" y="0"/>
                    <a:pt x="87" y="0"/>
                  </a:cubicBezTo>
                  <a:lnTo>
                    <a:pt x="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5" name="Freeform 10"/>
            <p:cNvSpPr>
              <a:spLocks noEditPoints="1"/>
            </p:cNvSpPr>
            <p:nvPr/>
          </p:nvSpPr>
          <p:spPr bwMode="auto">
            <a:xfrm>
              <a:off x="-1827213" y="1876426"/>
              <a:ext cx="1079500" cy="1455738"/>
            </a:xfrm>
            <a:custGeom>
              <a:avLst/>
              <a:gdLst>
                <a:gd name="T0" fmla="*/ 144 w 287"/>
                <a:gd name="T1" fmla="*/ 0 h 387"/>
                <a:gd name="T2" fmla="*/ 0 w 287"/>
                <a:gd name="T3" fmla="*/ 143 h 387"/>
                <a:gd name="T4" fmla="*/ 26 w 287"/>
                <a:gd name="T5" fmla="*/ 226 h 387"/>
                <a:gd name="T6" fmla="*/ 48 w 287"/>
                <a:gd name="T7" fmla="*/ 280 h 387"/>
                <a:gd name="T8" fmla="*/ 53 w 287"/>
                <a:gd name="T9" fmla="*/ 331 h 387"/>
                <a:gd name="T10" fmla="*/ 109 w 287"/>
                <a:gd name="T11" fmla="*/ 387 h 387"/>
                <a:gd name="T12" fmla="*/ 178 w 287"/>
                <a:gd name="T13" fmla="*/ 387 h 387"/>
                <a:gd name="T14" fmla="*/ 235 w 287"/>
                <a:gd name="T15" fmla="*/ 331 h 387"/>
                <a:gd name="T16" fmla="*/ 239 w 287"/>
                <a:gd name="T17" fmla="*/ 280 h 387"/>
                <a:gd name="T18" fmla="*/ 261 w 287"/>
                <a:gd name="T19" fmla="*/ 226 h 387"/>
                <a:gd name="T20" fmla="*/ 287 w 287"/>
                <a:gd name="T21" fmla="*/ 143 h 387"/>
                <a:gd name="T22" fmla="*/ 144 w 287"/>
                <a:gd name="T23" fmla="*/ 0 h 387"/>
                <a:gd name="T24" fmla="*/ 218 w 287"/>
                <a:gd name="T25" fmla="*/ 206 h 387"/>
                <a:gd name="T26" fmla="*/ 193 w 287"/>
                <a:gd name="T27" fmla="*/ 266 h 387"/>
                <a:gd name="T28" fmla="*/ 187 w 287"/>
                <a:gd name="T29" fmla="*/ 330 h 387"/>
                <a:gd name="T30" fmla="*/ 187 w 287"/>
                <a:gd name="T31" fmla="*/ 331 h 387"/>
                <a:gd name="T32" fmla="*/ 178 w 287"/>
                <a:gd name="T33" fmla="*/ 339 h 387"/>
                <a:gd name="T34" fmla="*/ 109 w 287"/>
                <a:gd name="T35" fmla="*/ 339 h 387"/>
                <a:gd name="T36" fmla="*/ 101 w 287"/>
                <a:gd name="T37" fmla="*/ 331 h 387"/>
                <a:gd name="T38" fmla="*/ 101 w 287"/>
                <a:gd name="T39" fmla="*/ 330 h 387"/>
                <a:gd name="T40" fmla="*/ 94 w 287"/>
                <a:gd name="T41" fmla="*/ 266 h 387"/>
                <a:gd name="T42" fmla="*/ 70 w 287"/>
                <a:gd name="T43" fmla="*/ 206 h 387"/>
                <a:gd name="T44" fmla="*/ 48 w 287"/>
                <a:gd name="T45" fmla="*/ 143 h 387"/>
                <a:gd name="T46" fmla="*/ 144 w 287"/>
                <a:gd name="T47" fmla="*/ 48 h 387"/>
                <a:gd name="T48" fmla="*/ 239 w 287"/>
                <a:gd name="T49" fmla="*/ 143 h 387"/>
                <a:gd name="T50" fmla="*/ 218 w 287"/>
                <a:gd name="T51" fmla="*/ 206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7" h="387">
                  <a:moveTo>
                    <a:pt x="144" y="0"/>
                  </a:moveTo>
                  <a:cubicBezTo>
                    <a:pt x="65" y="0"/>
                    <a:pt x="0" y="64"/>
                    <a:pt x="0" y="143"/>
                  </a:cubicBezTo>
                  <a:cubicBezTo>
                    <a:pt x="0" y="172"/>
                    <a:pt x="13" y="198"/>
                    <a:pt x="26" y="226"/>
                  </a:cubicBezTo>
                  <a:cubicBezTo>
                    <a:pt x="34" y="244"/>
                    <a:pt x="43" y="261"/>
                    <a:pt x="48" y="280"/>
                  </a:cubicBezTo>
                  <a:cubicBezTo>
                    <a:pt x="50" y="286"/>
                    <a:pt x="52" y="311"/>
                    <a:pt x="53" y="331"/>
                  </a:cubicBezTo>
                  <a:cubicBezTo>
                    <a:pt x="53" y="362"/>
                    <a:pt x="78" y="387"/>
                    <a:pt x="109" y="387"/>
                  </a:cubicBezTo>
                  <a:cubicBezTo>
                    <a:pt x="178" y="387"/>
                    <a:pt x="178" y="387"/>
                    <a:pt x="178" y="387"/>
                  </a:cubicBezTo>
                  <a:cubicBezTo>
                    <a:pt x="209" y="387"/>
                    <a:pt x="235" y="362"/>
                    <a:pt x="235" y="331"/>
                  </a:cubicBezTo>
                  <a:cubicBezTo>
                    <a:pt x="235" y="311"/>
                    <a:pt x="237" y="286"/>
                    <a:pt x="239" y="280"/>
                  </a:cubicBezTo>
                  <a:cubicBezTo>
                    <a:pt x="245" y="261"/>
                    <a:pt x="253" y="244"/>
                    <a:pt x="261" y="226"/>
                  </a:cubicBezTo>
                  <a:cubicBezTo>
                    <a:pt x="275" y="198"/>
                    <a:pt x="287" y="172"/>
                    <a:pt x="287" y="143"/>
                  </a:cubicBezTo>
                  <a:cubicBezTo>
                    <a:pt x="287" y="64"/>
                    <a:pt x="223" y="0"/>
                    <a:pt x="144" y="0"/>
                  </a:cubicBezTo>
                  <a:close/>
                  <a:moveTo>
                    <a:pt x="218" y="206"/>
                  </a:moveTo>
                  <a:cubicBezTo>
                    <a:pt x="209" y="224"/>
                    <a:pt x="200" y="244"/>
                    <a:pt x="193" y="266"/>
                  </a:cubicBezTo>
                  <a:cubicBezTo>
                    <a:pt x="189" y="281"/>
                    <a:pt x="187" y="319"/>
                    <a:pt x="187" y="330"/>
                  </a:cubicBezTo>
                  <a:cubicBezTo>
                    <a:pt x="187" y="330"/>
                    <a:pt x="187" y="330"/>
                    <a:pt x="187" y="331"/>
                  </a:cubicBezTo>
                  <a:cubicBezTo>
                    <a:pt x="187" y="335"/>
                    <a:pt x="183" y="339"/>
                    <a:pt x="178" y="339"/>
                  </a:cubicBezTo>
                  <a:cubicBezTo>
                    <a:pt x="109" y="339"/>
                    <a:pt x="109" y="339"/>
                    <a:pt x="109" y="339"/>
                  </a:cubicBezTo>
                  <a:cubicBezTo>
                    <a:pt x="105" y="339"/>
                    <a:pt x="101" y="335"/>
                    <a:pt x="101" y="331"/>
                  </a:cubicBezTo>
                  <a:cubicBezTo>
                    <a:pt x="101" y="330"/>
                    <a:pt x="101" y="330"/>
                    <a:pt x="101" y="330"/>
                  </a:cubicBezTo>
                  <a:cubicBezTo>
                    <a:pt x="101" y="319"/>
                    <a:pt x="99" y="281"/>
                    <a:pt x="94" y="266"/>
                  </a:cubicBezTo>
                  <a:cubicBezTo>
                    <a:pt x="88" y="244"/>
                    <a:pt x="78" y="224"/>
                    <a:pt x="70" y="206"/>
                  </a:cubicBezTo>
                  <a:cubicBezTo>
                    <a:pt x="58" y="182"/>
                    <a:pt x="48" y="161"/>
                    <a:pt x="48" y="143"/>
                  </a:cubicBezTo>
                  <a:cubicBezTo>
                    <a:pt x="48" y="91"/>
                    <a:pt x="91" y="48"/>
                    <a:pt x="144" y="48"/>
                  </a:cubicBezTo>
                  <a:cubicBezTo>
                    <a:pt x="196" y="48"/>
                    <a:pt x="239" y="91"/>
                    <a:pt x="239" y="143"/>
                  </a:cubicBezTo>
                  <a:cubicBezTo>
                    <a:pt x="239" y="161"/>
                    <a:pt x="229" y="182"/>
                    <a:pt x="218" y="20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6" name="Freeform 11"/>
            <p:cNvSpPr/>
            <p:nvPr/>
          </p:nvSpPr>
          <p:spPr bwMode="auto">
            <a:xfrm>
              <a:off x="-2300288" y="1770063"/>
              <a:ext cx="393700" cy="293688"/>
            </a:xfrm>
            <a:custGeom>
              <a:avLst/>
              <a:gdLst>
                <a:gd name="T0" fmla="*/ 16 w 105"/>
                <a:gd name="T1" fmla="*/ 48 h 78"/>
                <a:gd name="T2" fmla="*/ 66 w 105"/>
                <a:gd name="T3" fmla="*/ 75 h 78"/>
                <a:gd name="T4" fmla="*/ 77 w 105"/>
                <a:gd name="T5" fmla="*/ 78 h 78"/>
                <a:gd name="T6" fmla="*/ 98 w 105"/>
                <a:gd name="T7" fmla="*/ 65 h 78"/>
                <a:gd name="T8" fmla="*/ 88 w 105"/>
                <a:gd name="T9" fmla="*/ 32 h 78"/>
                <a:gd name="T10" fmla="*/ 39 w 105"/>
                <a:gd name="T11" fmla="*/ 6 h 78"/>
                <a:gd name="T12" fmla="*/ 7 w 105"/>
                <a:gd name="T13" fmla="*/ 16 h 78"/>
                <a:gd name="T14" fmla="*/ 16 w 105"/>
                <a:gd name="T15" fmla="*/ 48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8">
                  <a:moveTo>
                    <a:pt x="16" y="48"/>
                  </a:moveTo>
                  <a:cubicBezTo>
                    <a:pt x="66" y="75"/>
                    <a:pt x="66" y="75"/>
                    <a:pt x="66" y="75"/>
                  </a:cubicBezTo>
                  <a:cubicBezTo>
                    <a:pt x="69" y="77"/>
                    <a:pt x="73" y="78"/>
                    <a:pt x="77" y="78"/>
                  </a:cubicBezTo>
                  <a:cubicBezTo>
                    <a:pt x="86" y="78"/>
                    <a:pt x="94" y="73"/>
                    <a:pt x="98" y="65"/>
                  </a:cubicBezTo>
                  <a:cubicBezTo>
                    <a:pt x="105" y="53"/>
                    <a:pt x="100" y="39"/>
                    <a:pt x="88" y="32"/>
                  </a:cubicBezTo>
                  <a:cubicBezTo>
                    <a:pt x="39" y="6"/>
                    <a:pt x="39" y="6"/>
                    <a:pt x="39" y="6"/>
                  </a:cubicBezTo>
                  <a:cubicBezTo>
                    <a:pt x="27" y="0"/>
                    <a:pt x="13" y="4"/>
                    <a:pt x="7" y="16"/>
                  </a:cubicBezTo>
                  <a:cubicBezTo>
                    <a:pt x="0" y="28"/>
                    <a:pt x="5" y="42"/>
                    <a:pt x="16"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7" name="Freeform 12"/>
            <p:cNvSpPr/>
            <p:nvPr/>
          </p:nvSpPr>
          <p:spPr bwMode="auto">
            <a:xfrm>
              <a:off x="-1709738" y="1349376"/>
              <a:ext cx="261938" cy="395288"/>
            </a:xfrm>
            <a:custGeom>
              <a:avLst/>
              <a:gdLst>
                <a:gd name="T0" fmla="*/ 21 w 70"/>
                <a:gd name="T1" fmla="*/ 88 h 105"/>
                <a:gd name="T2" fmla="*/ 43 w 70"/>
                <a:gd name="T3" fmla="*/ 105 h 105"/>
                <a:gd name="T4" fmla="*/ 50 w 70"/>
                <a:gd name="T5" fmla="*/ 103 h 105"/>
                <a:gd name="T6" fmla="*/ 66 w 70"/>
                <a:gd name="T7" fmla="*/ 74 h 105"/>
                <a:gd name="T8" fmla="*/ 50 w 70"/>
                <a:gd name="T9" fmla="*/ 20 h 105"/>
                <a:gd name="T10" fmla="*/ 20 w 70"/>
                <a:gd name="T11" fmla="*/ 4 h 105"/>
                <a:gd name="T12" fmla="*/ 4 w 70"/>
                <a:gd name="T13" fmla="*/ 34 h 105"/>
                <a:gd name="T14" fmla="*/ 21 w 70"/>
                <a:gd name="T15" fmla="*/ 88 h 1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105">
                  <a:moveTo>
                    <a:pt x="21" y="88"/>
                  </a:moveTo>
                  <a:cubicBezTo>
                    <a:pt x="24" y="98"/>
                    <a:pt x="33" y="105"/>
                    <a:pt x="43" y="105"/>
                  </a:cubicBezTo>
                  <a:cubicBezTo>
                    <a:pt x="46" y="105"/>
                    <a:pt x="48" y="104"/>
                    <a:pt x="50" y="103"/>
                  </a:cubicBezTo>
                  <a:cubicBezTo>
                    <a:pt x="63" y="100"/>
                    <a:pt x="70" y="86"/>
                    <a:pt x="66" y="74"/>
                  </a:cubicBezTo>
                  <a:cubicBezTo>
                    <a:pt x="50" y="20"/>
                    <a:pt x="50" y="20"/>
                    <a:pt x="50" y="20"/>
                  </a:cubicBezTo>
                  <a:cubicBezTo>
                    <a:pt x="46" y="7"/>
                    <a:pt x="33" y="0"/>
                    <a:pt x="20" y="4"/>
                  </a:cubicBezTo>
                  <a:cubicBezTo>
                    <a:pt x="7" y="8"/>
                    <a:pt x="0" y="21"/>
                    <a:pt x="4" y="34"/>
                  </a:cubicBezTo>
                  <a:lnTo>
                    <a:pt x="21" y="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8" name="Freeform 13"/>
            <p:cNvSpPr/>
            <p:nvPr/>
          </p:nvSpPr>
          <p:spPr bwMode="auto">
            <a:xfrm>
              <a:off x="-627063" y="1785938"/>
              <a:ext cx="390525" cy="293688"/>
            </a:xfrm>
            <a:custGeom>
              <a:avLst/>
              <a:gdLst>
                <a:gd name="T0" fmla="*/ 88 w 104"/>
                <a:gd name="T1" fmla="*/ 49 h 78"/>
                <a:gd name="T2" fmla="*/ 98 w 104"/>
                <a:gd name="T3" fmla="*/ 16 h 78"/>
                <a:gd name="T4" fmla="*/ 65 w 104"/>
                <a:gd name="T5" fmla="*/ 6 h 78"/>
                <a:gd name="T6" fmla="*/ 16 w 104"/>
                <a:gd name="T7" fmla="*/ 33 h 78"/>
                <a:gd name="T8" fmla="*/ 6 w 104"/>
                <a:gd name="T9" fmla="*/ 65 h 78"/>
                <a:gd name="T10" fmla="*/ 27 w 104"/>
                <a:gd name="T11" fmla="*/ 78 h 78"/>
                <a:gd name="T12" fmla="*/ 38 w 104"/>
                <a:gd name="T13" fmla="*/ 75 h 78"/>
                <a:gd name="T14" fmla="*/ 88 w 104"/>
                <a:gd name="T15" fmla="*/ 49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78">
                  <a:moveTo>
                    <a:pt x="88" y="49"/>
                  </a:moveTo>
                  <a:cubicBezTo>
                    <a:pt x="99" y="43"/>
                    <a:pt x="104" y="28"/>
                    <a:pt x="98" y="16"/>
                  </a:cubicBezTo>
                  <a:cubicBezTo>
                    <a:pt x="91" y="5"/>
                    <a:pt x="77" y="0"/>
                    <a:pt x="65" y="6"/>
                  </a:cubicBezTo>
                  <a:cubicBezTo>
                    <a:pt x="16" y="33"/>
                    <a:pt x="16" y="33"/>
                    <a:pt x="16" y="33"/>
                  </a:cubicBezTo>
                  <a:cubicBezTo>
                    <a:pt x="4" y="39"/>
                    <a:pt x="0" y="54"/>
                    <a:pt x="6" y="65"/>
                  </a:cubicBezTo>
                  <a:cubicBezTo>
                    <a:pt x="10" y="73"/>
                    <a:pt x="18" y="78"/>
                    <a:pt x="27" y="78"/>
                  </a:cubicBezTo>
                  <a:cubicBezTo>
                    <a:pt x="31" y="78"/>
                    <a:pt x="35" y="77"/>
                    <a:pt x="38" y="75"/>
                  </a:cubicBezTo>
                  <a:lnTo>
                    <a:pt x="88" y="4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29" name="Freeform 14"/>
            <p:cNvSpPr/>
            <p:nvPr/>
          </p:nvSpPr>
          <p:spPr bwMode="auto">
            <a:xfrm>
              <a:off x="-522288" y="2401888"/>
              <a:ext cx="390525" cy="188913"/>
            </a:xfrm>
            <a:custGeom>
              <a:avLst/>
              <a:gdLst>
                <a:gd name="T0" fmla="*/ 80 w 104"/>
                <a:gd name="T1" fmla="*/ 2 h 50"/>
                <a:gd name="T2" fmla="*/ 24 w 104"/>
                <a:gd name="T3" fmla="*/ 1 h 50"/>
                <a:gd name="T4" fmla="*/ 0 w 104"/>
                <a:gd name="T5" fmla="*/ 24 h 50"/>
                <a:gd name="T6" fmla="*/ 23 w 104"/>
                <a:gd name="T7" fmla="*/ 49 h 50"/>
                <a:gd name="T8" fmla="*/ 79 w 104"/>
                <a:gd name="T9" fmla="*/ 50 h 50"/>
                <a:gd name="T10" fmla="*/ 80 w 104"/>
                <a:gd name="T11" fmla="*/ 50 h 50"/>
                <a:gd name="T12" fmla="*/ 104 w 104"/>
                <a:gd name="T13" fmla="*/ 26 h 50"/>
                <a:gd name="T14" fmla="*/ 80 w 104"/>
                <a:gd name="T15" fmla="*/ 2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50">
                  <a:moveTo>
                    <a:pt x="80" y="2"/>
                  </a:moveTo>
                  <a:cubicBezTo>
                    <a:pt x="24" y="1"/>
                    <a:pt x="24" y="1"/>
                    <a:pt x="24" y="1"/>
                  </a:cubicBezTo>
                  <a:cubicBezTo>
                    <a:pt x="11" y="0"/>
                    <a:pt x="0" y="11"/>
                    <a:pt x="0" y="24"/>
                  </a:cubicBezTo>
                  <a:cubicBezTo>
                    <a:pt x="0" y="37"/>
                    <a:pt x="10" y="48"/>
                    <a:pt x="23" y="49"/>
                  </a:cubicBezTo>
                  <a:cubicBezTo>
                    <a:pt x="79" y="50"/>
                    <a:pt x="79" y="50"/>
                    <a:pt x="79" y="50"/>
                  </a:cubicBezTo>
                  <a:cubicBezTo>
                    <a:pt x="80" y="50"/>
                    <a:pt x="80" y="50"/>
                    <a:pt x="80" y="50"/>
                  </a:cubicBezTo>
                  <a:cubicBezTo>
                    <a:pt x="93" y="50"/>
                    <a:pt x="104" y="39"/>
                    <a:pt x="104" y="26"/>
                  </a:cubicBezTo>
                  <a:cubicBezTo>
                    <a:pt x="104" y="13"/>
                    <a:pt x="94" y="2"/>
                    <a:pt x="8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30" name="Freeform 15"/>
            <p:cNvSpPr/>
            <p:nvPr/>
          </p:nvSpPr>
          <p:spPr bwMode="auto">
            <a:xfrm>
              <a:off x="-2443163" y="2395538"/>
              <a:ext cx="393700" cy="187325"/>
            </a:xfrm>
            <a:custGeom>
              <a:avLst/>
              <a:gdLst>
                <a:gd name="T0" fmla="*/ 24 w 105"/>
                <a:gd name="T1" fmla="*/ 48 h 50"/>
                <a:gd name="T2" fmla="*/ 80 w 105"/>
                <a:gd name="T3" fmla="*/ 50 h 50"/>
                <a:gd name="T4" fmla="*/ 81 w 105"/>
                <a:gd name="T5" fmla="*/ 50 h 50"/>
                <a:gd name="T6" fmla="*/ 105 w 105"/>
                <a:gd name="T7" fmla="*/ 26 h 50"/>
                <a:gd name="T8" fmla="*/ 81 w 105"/>
                <a:gd name="T9" fmla="*/ 2 h 50"/>
                <a:gd name="T10" fmla="*/ 25 w 105"/>
                <a:gd name="T11" fmla="*/ 0 h 50"/>
                <a:gd name="T12" fmla="*/ 1 w 105"/>
                <a:gd name="T13" fmla="*/ 24 h 50"/>
                <a:gd name="T14" fmla="*/ 24 w 105"/>
                <a:gd name="T15" fmla="*/ 48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50">
                  <a:moveTo>
                    <a:pt x="24" y="48"/>
                  </a:moveTo>
                  <a:cubicBezTo>
                    <a:pt x="80" y="50"/>
                    <a:pt x="80" y="50"/>
                    <a:pt x="80" y="50"/>
                  </a:cubicBezTo>
                  <a:cubicBezTo>
                    <a:pt x="80" y="50"/>
                    <a:pt x="81" y="50"/>
                    <a:pt x="81" y="50"/>
                  </a:cubicBezTo>
                  <a:cubicBezTo>
                    <a:pt x="94" y="50"/>
                    <a:pt x="104" y="39"/>
                    <a:pt x="105" y="26"/>
                  </a:cubicBezTo>
                  <a:cubicBezTo>
                    <a:pt x="105" y="13"/>
                    <a:pt x="95" y="2"/>
                    <a:pt x="81" y="2"/>
                  </a:cubicBezTo>
                  <a:cubicBezTo>
                    <a:pt x="25" y="0"/>
                    <a:pt x="25" y="0"/>
                    <a:pt x="25" y="0"/>
                  </a:cubicBezTo>
                  <a:cubicBezTo>
                    <a:pt x="12" y="0"/>
                    <a:pt x="1" y="10"/>
                    <a:pt x="1" y="24"/>
                  </a:cubicBezTo>
                  <a:cubicBezTo>
                    <a:pt x="0" y="37"/>
                    <a:pt x="11" y="48"/>
                    <a:pt x="24"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31" name="Freeform 16"/>
            <p:cNvSpPr/>
            <p:nvPr/>
          </p:nvSpPr>
          <p:spPr bwMode="auto">
            <a:xfrm>
              <a:off x="-1052513" y="1368426"/>
              <a:ext cx="285750" cy="387350"/>
            </a:xfrm>
            <a:custGeom>
              <a:avLst/>
              <a:gdLst>
                <a:gd name="T0" fmla="*/ 18 w 76"/>
                <a:gd name="T1" fmla="*/ 101 h 103"/>
                <a:gd name="T2" fmla="*/ 27 w 76"/>
                <a:gd name="T3" fmla="*/ 103 h 103"/>
                <a:gd name="T4" fmla="*/ 49 w 76"/>
                <a:gd name="T5" fmla="*/ 88 h 103"/>
                <a:gd name="T6" fmla="*/ 71 w 76"/>
                <a:gd name="T7" fmla="*/ 36 h 103"/>
                <a:gd name="T8" fmla="*/ 58 w 76"/>
                <a:gd name="T9" fmla="*/ 5 h 103"/>
                <a:gd name="T10" fmla="*/ 26 w 76"/>
                <a:gd name="T11" fmla="*/ 18 h 103"/>
                <a:gd name="T12" fmla="*/ 5 w 76"/>
                <a:gd name="T13" fmla="*/ 70 h 103"/>
                <a:gd name="T14" fmla="*/ 18 w 76"/>
                <a:gd name="T15" fmla="*/ 101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03">
                  <a:moveTo>
                    <a:pt x="18" y="101"/>
                  </a:moveTo>
                  <a:cubicBezTo>
                    <a:pt x="21" y="102"/>
                    <a:pt x="24" y="103"/>
                    <a:pt x="27" y="103"/>
                  </a:cubicBezTo>
                  <a:cubicBezTo>
                    <a:pt x="37" y="103"/>
                    <a:pt x="46" y="97"/>
                    <a:pt x="49" y="88"/>
                  </a:cubicBezTo>
                  <a:cubicBezTo>
                    <a:pt x="71" y="36"/>
                    <a:pt x="71" y="36"/>
                    <a:pt x="71" y="36"/>
                  </a:cubicBezTo>
                  <a:cubicBezTo>
                    <a:pt x="76" y="24"/>
                    <a:pt x="70" y="10"/>
                    <a:pt x="58" y="5"/>
                  </a:cubicBezTo>
                  <a:cubicBezTo>
                    <a:pt x="45" y="0"/>
                    <a:pt x="31" y="6"/>
                    <a:pt x="26" y="18"/>
                  </a:cubicBezTo>
                  <a:cubicBezTo>
                    <a:pt x="5" y="70"/>
                    <a:pt x="5" y="70"/>
                    <a:pt x="5" y="70"/>
                  </a:cubicBezTo>
                  <a:cubicBezTo>
                    <a:pt x="0" y="82"/>
                    <a:pt x="6" y="96"/>
                    <a:pt x="18"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grpSp>
      <p:sp>
        <p:nvSpPr>
          <p:cNvPr id="16" name="文本框 15"/>
          <p:cNvSpPr txBox="1"/>
          <p:nvPr/>
        </p:nvSpPr>
        <p:spPr>
          <a:xfrm>
            <a:off x="2926093" y="5410509"/>
            <a:ext cx="1107996" cy="461665"/>
          </a:xfrm>
          <a:prstGeom prst="rect">
            <a:avLst/>
          </a:prstGeom>
          <a:noFill/>
        </p:spPr>
        <p:txBody>
          <a:bodyPr wrap="none" rtlCol="0">
            <a:spAutoFit/>
          </a:bodyPr>
          <a:lstStyle/>
          <a:p>
            <a:r>
              <a:rPr lang="zh-CN" altLang="en-US" sz="2400" b="1" dirty="0">
                <a:latin typeface="+mn-ea"/>
              </a:rPr>
              <a:t>公平性</a:t>
            </a:r>
            <a:endParaRPr lang="zh-CN" altLang="en-US" sz="2400" b="1" dirty="0">
              <a:latin typeface="+mn-ea"/>
            </a:endParaRPr>
          </a:p>
        </p:txBody>
      </p:sp>
      <p:grpSp>
        <p:nvGrpSpPr>
          <p:cNvPr id="17" name="Group 14"/>
          <p:cNvGrpSpPr/>
          <p:nvPr/>
        </p:nvGrpSpPr>
        <p:grpSpPr>
          <a:xfrm>
            <a:off x="2209301" y="5316504"/>
            <a:ext cx="567791" cy="494115"/>
            <a:chOff x="-3902075" y="1182688"/>
            <a:chExt cx="3648075" cy="4013201"/>
          </a:xfrm>
          <a:solidFill>
            <a:schemeClr val="tx1"/>
          </a:solidFill>
        </p:grpSpPr>
        <p:sp>
          <p:nvSpPr>
            <p:cNvPr id="18" name="Freeform 20"/>
            <p:cNvSpPr/>
            <p:nvPr/>
          </p:nvSpPr>
          <p:spPr bwMode="auto">
            <a:xfrm>
              <a:off x="-3902075" y="1946276"/>
              <a:ext cx="3249613" cy="3249613"/>
            </a:xfrm>
            <a:custGeom>
              <a:avLst/>
              <a:gdLst>
                <a:gd name="T0" fmla="*/ 1933 w 2047"/>
                <a:gd name="T1" fmla="*/ 1933 h 2047"/>
                <a:gd name="T2" fmla="*/ 113 w 2047"/>
                <a:gd name="T3" fmla="*/ 1933 h 2047"/>
                <a:gd name="T4" fmla="*/ 113 w 2047"/>
                <a:gd name="T5" fmla="*/ 114 h 2047"/>
                <a:gd name="T6" fmla="*/ 516 w 2047"/>
                <a:gd name="T7" fmla="*/ 114 h 2047"/>
                <a:gd name="T8" fmla="*/ 516 w 2047"/>
                <a:gd name="T9" fmla="*/ 0 h 2047"/>
                <a:gd name="T10" fmla="*/ 0 w 2047"/>
                <a:gd name="T11" fmla="*/ 0 h 2047"/>
                <a:gd name="T12" fmla="*/ 0 w 2047"/>
                <a:gd name="T13" fmla="*/ 2047 h 2047"/>
                <a:gd name="T14" fmla="*/ 2047 w 2047"/>
                <a:gd name="T15" fmla="*/ 2047 h 2047"/>
                <a:gd name="T16" fmla="*/ 2047 w 2047"/>
                <a:gd name="T17" fmla="*/ 1689 h 2047"/>
                <a:gd name="T18" fmla="*/ 1933 w 2047"/>
                <a:gd name="T19" fmla="*/ 1689 h 2047"/>
                <a:gd name="T20" fmla="*/ 1933 w 2047"/>
                <a:gd name="T21" fmla="*/ 1933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7" h="2047">
                  <a:moveTo>
                    <a:pt x="1933" y="1933"/>
                  </a:moveTo>
                  <a:lnTo>
                    <a:pt x="113" y="1933"/>
                  </a:lnTo>
                  <a:lnTo>
                    <a:pt x="113" y="114"/>
                  </a:lnTo>
                  <a:lnTo>
                    <a:pt x="516" y="114"/>
                  </a:lnTo>
                  <a:lnTo>
                    <a:pt x="516" y="0"/>
                  </a:lnTo>
                  <a:lnTo>
                    <a:pt x="0" y="0"/>
                  </a:lnTo>
                  <a:lnTo>
                    <a:pt x="0" y="2047"/>
                  </a:lnTo>
                  <a:lnTo>
                    <a:pt x="2047" y="2047"/>
                  </a:lnTo>
                  <a:lnTo>
                    <a:pt x="2047" y="1689"/>
                  </a:lnTo>
                  <a:lnTo>
                    <a:pt x="1933" y="1689"/>
                  </a:lnTo>
                  <a:lnTo>
                    <a:pt x="1933" y="19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sp>
          <p:nvSpPr>
            <p:cNvPr id="19" name="Freeform 21"/>
            <p:cNvSpPr>
              <a:spLocks noEditPoints="1"/>
            </p:cNvSpPr>
            <p:nvPr/>
          </p:nvSpPr>
          <p:spPr bwMode="auto">
            <a:xfrm>
              <a:off x="-3079750" y="1182688"/>
              <a:ext cx="2825750" cy="3167063"/>
            </a:xfrm>
            <a:custGeom>
              <a:avLst/>
              <a:gdLst>
                <a:gd name="T0" fmla="*/ 751 w 751"/>
                <a:gd name="T1" fmla="*/ 504 h 842"/>
                <a:gd name="T2" fmla="*/ 750 w 751"/>
                <a:gd name="T3" fmla="*/ 401 h 842"/>
                <a:gd name="T4" fmla="*/ 647 w 751"/>
                <a:gd name="T5" fmla="*/ 300 h 842"/>
                <a:gd name="T6" fmla="*/ 556 w 751"/>
                <a:gd name="T7" fmla="*/ 301 h 842"/>
                <a:gd name="T8" fmla="*/ 553 w 751"/>
                <a:gd name="T9" fmla="*/ 239 h 842"/>
                <a:gd name="T10" fmla="*/ 550 w 751"/>
                <a:gd name="T11" fmla="*/ 47 h 842"/>
                <a:gd name="T12" fmla="*/ 472 w 751"/>
                <a:gd name="T13" fmla="*/ 0 h 842"/>
                <a:gd name="T14" fmla="*/ 397 w 751"/>
                <a:gd name="T15" fmla="*/ 59 h 842"/>
                <a:gd name="T16" fmla="*/ 390 w 751"/>
                <a:gd name="T17" fmla="*/ 96 h 842"/>
                <a:gd name="T18" fmla="*/ 220 w 751"/>
                <a:gd name="T19" fmla="*/ 374 h 842"/>
                <a:gd name="T20" fmla="*/ 48 w 751"/>
                <a:gd name="T21" fmla="*/ 374 h 842"/>
                <a:gd name="T22" fmla="*/ 0 w 751"/>
                <a:gd name="T23" fmla="*/ 422 h 842"/>
                <a:gd name="T24" fmla="*/ 0 w 751"/>
                <a:gd name="T25" fmla="*/ 842 h 842"/>
                <a:gd name="T26" fmla="*/ 176 w 751"/>
                <a:gd name="T27" fmla="*/ 842 h 842"/>
                <a:gd name="T28" fmla="*/ 224 w 751"/>
                <a:gd name="T29" fmla="*/ 805 h 842"/>
                <a:gd name="T30" fmla="*/ 395 w 751"/>
                <a:gd name="T31" fmla="*/ 805 h 842"/>
                <a:gd name="T32" fmla="*/ 498 w 751"/>
                <a:gd name="T33" fmla="*/ 804 h 842"/>
                <a:gd name="T34" fmla="*/ 632 w 751"/>
                <a:gd name="T35" fmla="*/ 795 h 842"/>
                <a:gd name="T36" fmla="*/ 714 w 751"/>
                <a:gd name="T37" fmla="*/ 669 h 842"/>
                <a:gd name="T38" fmla="*/ 730 w 751"/>
                <a:gd name="T39" fmla="*/ 566 h 842"/>
                <a:gd name="T40" fmla="*/ 48 w 751"/>
                <a:gd name="T41" fmla="*/ 794 h 842"/>
                <a:gd name="T42" fmla="*/ 176 w 751"/>
                <a:gd name="T43" fmla="*/ 422 h 842"/>
                <a:gd name="T44" fmla="*/ 690 w 751"/>
                <a:gd name="T45" fmla="*/ 604 h 842"/>
                <a:gd name="T46" fmla="*/ 651 w 751"/>
                <a:gd name="T47" fmla="*/ 659 h 842"/>
                <a:gd name="T48" fmla="*/ 625 w 751"/>
                <a:gd name="T49" fmla="*/ 747 h 842"/>
                <a:gd name="T50" fmla="*/ 473 w 751"/>
                <a:gd name="T51" fmla="*/ 757 h 842"/>
                <a:gd name="T52" fmla="*/ 228 w 751"/>
                <a:gd name="T53" fmla="*/ 757 h 842"/>
                <a:gd name="T54" fmla="*/ 254 w 751"/>
                <a:gd name="T55" fmla="*/ 417 h 842"/>
                <a:gd name="T56" fmla="*/ 437 w 751"/>
                <a:gd name="T57" fmla="*/ 107 h 842"/>
                <a:gd name="T58" fmla="*/ 472 w 751"/>
                <a:gd name="T59" fmla="*/ 48 h 842"/>
                <a:gd name="T60" fmla="*/ 509 w 751"/>
                <a:gd name="T61" fmla="*/ 72 h 842"/>
                <a:gd name="T62" fmla="*/ 473 w 751"/>
                <a:gd name="T63" fmla="*/ 295 h 842"/>
                <a:gd name="T64" fmla="*/ 490 w 751"/>
                <a:gd name="T65" fmla="*/ 351 h 842"/>
                <a:gd name="T66" fmla="*/ 621 w 751"/>
                <a:gd name="T67" fmla="*/ 347 h 842"/>
                <a:gd name="T68" fmla="*/ 649 w 751"/>
                <a:gd name="T69" fmla="*/ 348 h 842"/>
                <a:gd name="T70" fmla="*/ 665 w 751"/>
                <a:gd name="T71" fmla="*/ 451 h 842"/>
                <a:gd name="T72" fmla="*/ 661 w 751"/>
                <a:gd name="T73" fmla="*/ 557 h 8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1" h="842">
                  <a:moveTo>
                    <a:pt x="730" y="566"/>
                  </a:moveTo>
                  <a:cubicBezTo>
                    <a:pt x="744" y="549"/>
                    <a:pt x="751" y="527"/>
                    <a:pt x="751" y="504"/>
                  </a:cubicBezTo>
                  <a:cubicBezTo>
                    <a:pt x="751" y="484"/>
                    <a:pt x="746" y="466"/>
                    <a:pt x="737" y="451"/>
                  </a:cubicBezTo>
                  <a:cubicBezTo>
                    <a:pt x="745" y="436"/>
                    <a:pt x="750" y="419"/>
                    <a:pt x="750" y="401"/>
                  </a:cubicBezTo>
                  <a:cubicBezTo>
                    <a:pt x="750" y="345"/>
                    <a:pt x="704" y="300"/>
                    <a:pt x="649" y="300"/>
                  </a:cubicBezTo>
                  <a:cubicBezTo>
                    <a:pt x="648" y="300"/>
                    <a:pt x="647" y="300"/>
                    <a:pt x="647" y="300"/>
                  </a:cubicBezTo>
                  <a:cubicBezTo>
                    <a:pt x="638" y="299"/>
                    <a:pt x="629" y="299"/>
                    <a:pt x="621" y="299"/>
                  </a:cubicBezTo>
                  <a:cubicBezTo>
                    <a:pt x="597" y="299"/>
                    <a:pt x="577" y="300"/>
                    <a:pt x="556" y="301"/>
                  </a:cubicBezTo>
                  <a:cubicBezTo>
                    <a:pt x="546" y="301"/>
                    <a:pt x="535" y="301"/>
                    <a:pt x="524" y="302"/>
                  </a:cubicBezTo>
                  <a:cubicBezTo>
                    <a:pt x="535" y="280"/>
                    <a:pt x="543" y="261"/>
                    <a:pt x="553" y="239"/>
                  </a:cubicBezTo>
                  <a:cubicBezTo>
                    <a:pt x="557" y="230"/>
                    <a:pt x="557" y="230"/>
                    <a:pt x="557" y="230"/>
                  </a:cubicBezTo>
                  <a:cubicBezTo>
                    <a:pt x="586" y="163"/>
                    <a:pt x="584" y="101"/>
                    <a:pt x="550" y="47"/>
                  </a:cubicBezTo>
                  <a:cubicBezTo>
                    <a:pt x="542" y="35"/>
                    <a:pt x="523" y="4"/>
                    <a:pt x="482" y="0"/>
                  </a:cubicBezTo>
                  <a:cubicBezTo>
                    <a:pt x="479" y="0"/>
                    <a:pt x="475" y="0"/>
                    <a:pt x="472" y="0"/>
                  </a:cubicBezTo>
                  <a:cubicBezTo>
                    <a:pt x="472" y="0"/>
                    <a:pt x="472" y="0"/>
                    <a:pt x="472" y="0"/>
                  </a:cubicBezTo>
                  <a:cubicBezTo>
                    <a:pt x="435" y="0"/>
                    <a:pt x="406" y="22"/>
                    <a:pt x="397" y="59"/>
                  </a:cubicBezTo>
                  <a:cubicBezTo>
                    <a:pt x="395" y="68"/>
                    <a:pt x="393" y="76"/>
                    <a:pt x="392" y="84"/>
                  </a:cubicBezTo>
                  <a:cubicBezTo>
                    <a:pt x="392" y="88"/>
                    <a:pt x="391" y="93"/>
                    <a:pt x="390" y="96"/>
                  </a:cubicBezTo>
                  <a:cubicBezTo>
                    <a:pt x="384" y="125"/>
                    <a:pt x="366" y="161"/>
                    <a:pt x="351" y="176"/>
                  </a:cubicBezTo>
                  <a:cubicBezTo>
                    <a:pt x="297" y="231"/>
                    <a:pt x="244" y="322"/>
                    <a:pt x="220" y="374"/>
                  </a:cubicBezTo>
                  <a:cubicBezTo>
                    <a:pt x="176" y="374"/>
                    <a:pt x="176" y="374"/>
                    <a:pt x="176" y="374"/>
                  </a:cubicBezTo>
                  <a:cubicBezTo>
                    <a:pt x="48" y="374"/>
                    <a:pt x="48" y="374"/>
                    <a:pt x="48" y="374"/>
                  </a:cubicBezTo>
                  <a:cubicBezTo>
                    <a:pt x="0" y="374"/>
                    <a:pt x="0" y="374"/>
                    <a:pt x="0" y="374"/>
                  </a:cubicBezTo>
                  <a:cubicBezTo>
                    <a:pt x="0" y="422"/>
                    <a:pt x="0" y="422"/>
                    <a:pt x="0" y="422"/>
                  </a:cubicBezTo>
                  <a:cubicBezTo>
                    <a:pt x="0" y="794"/>
                    <a:pt x="0" y="794"/>
                    <a:pt x="0" y="794"/>
                  </a:cubicBezTo>
                  <a:cubicBezTo>
                    <a:pt x="0" y="842"/>
                    <a:pt x="0" y="842"/>
                    <a:pt x="0" y="842"/>
                  </a:cubicBezTo>
                  <a:cubicBezTo>
                    <a:pt x="48" y="842"/>
                    <a:pt x="48" y="842"/>
                    <a:pt x="48" y="842"/>
                  </a:cubicBezTo>
                  <a:cubicBezTo>
                    <a:pt x="176" y="842"/>
                    <a:pt x="176" y="842"/>
                    <a:pt x="176" y="842"/>
                  </a:cubicBezTo>
                  <a:cubicBezTo>
                    <a:pt x="224" y="842"/>
                    <a:pt x="224" y="842"/>
                    <a:pt x="224" y="842"/>
                  </a:cubicBezTo>
                  <a:cubicBezTo>
                    <a:pt x="224" y="805"/>
                    <a:pt x="224" y="805"/>
                    <a:pt x="224" y="805"/>
                  </a:cubicBezTo>
                  <a:cubicBezTo>
                    <a:pt x="227" y="805"/>
                    <a:pt x="227" y="805"/>
                    <a:pt x="227" y="805"/>
                  </a:cubicBezTo>
                  <a:cubicBezTo>
                    <a:pt x="228" y="805"/>
                    <a:pt x="322" y="805"/>
                    <a:pt x="395" y="805"/>
                  </a:cubicBezTo>
                  <a:cubicBezTo>
                    <a:pt x="435" y="805"/>
                    <a:pt x="462" y="805"/>
                    <a:pt x="475" y="805"/>
                  </a:cubicBezTo>
                  <a:cubicBezTo>
                    <a:pt x="482" y="804"/>
                    <a:pt x="490" y="804"/>
                    <a:pt x="498" y="804"/>
                  </a:cubicBezTo>
                  <a:cubicBezTo>
                    <a:pt x="540" y="803"/>
                    <a:pt x="583" y="801"/>
                    <a:pt x="627" y="796"/>
                  </a:cubicBezTo>
                  <a:cubicBezTo>
                    <a:pt x="629" y="795"/>
                    <a:pt x="630" y="795"/>
                    <a:pt x="632" y="795"/>
                  </a:cubicBezTo>
                  <a:cubicBezTo>
                    <a:pt x="681" y="789"/>
                    <a:pt x="718" y="748"/>
                    <a:pt x="718" y="698"/>
                  </a:cubicBezTo>
                  <a:cubicBezTo>
                    <a:pt x="718" y="688"/>
                    <a:pt x="716" y="679"/>
                    <a:pt x="714" y="669"/>
                  </a:cubicBezTo>
                  <a:cubicBezTo>
                    <a:pt x="729" y="652"/>
                    <a:pt x="738" y="629"/>
                    <a:pt x="738" y="604"/>
                  </a:cubicBezTo>
                  <a:cubicBezTo>
                    <a:pt x="738" y="591"/>
                    <a:pt x="735" y="578"/>
                    <a:pt x="730" y="566"/>
                  </a:cubicBezTo>
                  <a:close/>
                  <a:moveTo>
                    <a:pt x="176" y="794"/>
                  </a:moveTo>
                  <a:cubicBezTo>
                    <a:pt x="48" y="794"/>
                    <a:pt x="48" y="794"/>
                    <a:pt x="48" y="794"/>
                  </a:cubicBezTo>
                  <a:cubicBezTo>
                    <a:pt x="48" y="422"/>
                    <a:pt x="48" y="422"/>
                    <a:pt x="48" y="422"/>
                  </a:cubicBezTo>
                  <a:cubicBezTo>
                    <a:pt x="176" y="422"/>
                    <a:pt x="176" y="422"/>
                    <a:pt x="176" y="422"/>
                  </a:cubicBezTo>
                  <a:lnTo>
                    <a:pt x="176" y="794"/>
                  </a:lnTo>
                  <a:close/>
                  <a:moveTo>
                    <a:pt x="690" y="604"/>
                  </a:moveTo>
                  <a:cubicBezTo>
                    <a:pt x="690" y="629"/>
                    <a:pt x="673" y="649"/>
                    <a:pt x="651" y="655"/>
                  </a:cubicBezTo>
                  <a:cubicBezTo>
                    <a:pt x="651" y="657"/>
                    <a:pt x="651" y="658"/>
                    <a:pt x="651" y="659"/>
                  </a:cubicBezTo>
                  <a:cubicBezTo>
                    <a:pt x="662" y="668"/>
                    <a:pt x="670" y="682"/>
                    <a:pt x="670" y="698"/>
                  </a:cubicBezTo>
                  <a:cubicBezTo>
                    <a:pt x="670" y="724"/>
                    <a:pt x="650" y="745"/>
                    <a:pt x="625" y="747"/>
                  </a:cubicBezTo>
                  <a:cubicBezTo>
                    <a:pt x="624" y="747"/>
                    <a:pt x="622" y="748"/>
                    <a:pt x="620" y="748"/>
                  </a:cubicBezTo>
                  <a:cubicBezTo>
                    <a:pt x="572" y="755"/>
                    <a:pt x="522" y="755"/>
                    <a:pt x="473" y="757"/>
                  </a:cubicBezTo>
                  <a:cubicBezTo>
                    <a:pt x="459" y="757"/>
                    <a:pt x="429" y="757"/>
                    <a:pt x="395" y="757"/>
                  </a:cubicBezTo>
                  <a:cubicBezTo>
                    <a:pt x="321" y="757"/>
                    <a:pt x="228" y="757"/>
                    <a:pt x="228" y="757"/>
                  </a:cubicBezTo>
                  <a:cubicBezTo>
                    <a:pt x="228" y="433"/>
                    <a:pt x="228" y="433"/>
                    <a:pt x="228" y="433"/>
                  </a:cubicBezTo>
                  <a:cubicBezTo>
                    <a:pt x="228" y="433"/>
                    <a:pt x="243" y="433"/>
                    <a:pt x="254" y="417"/>
                  </a:cubicBezTo>
                  <a:cubicBezTo>
                    <a:pt x="263" y="388"/>
                    <a:pt x="323" y="273"/>
                    <a:pt x="385" y="210"/>
                  </a:cubicBezTo>
                  <a:cubicBezTo>
                    <a:pt x="409" y="186"/>
                    <a:pt x="430" y="140"/>
                    <a:pt x="437" y="107"/>
                  </a:cubicBezTo>
                  <a:cubicBezTo>
                    <a:pt x="440" y="95"/>
                    <a:pt x="440" y="83"/>
                    <a:pt x="443" y="71"/>
                  </a:cubicBezTo>
                  <a:cubicBezTo>
                    <a:pt x="447" y="55"/>
                    <a:pt x="457" y="48"/>
                    <a:pt x="472" y="48"/>
                  </a:cubicBezTo>
                  <a:cubicBezTo>
                    <a:pt x="474" y="48"/>
                    <a:pt x="476" y="48"/>
                    <a:pt x="478" y="48"/>
                  </a:cubicBezTo>
                  <a:cubicBezTo>
                    <a:pt x="493" y="49"/>
                    <a:pt x="502" y="60"/>
                    <a:pt x="509" y="72"/>
                  </a:cubicBezTo>
                  <a:cubicBezTo>
                    <a:pt x="537" y="117"/>
                    <a:pt x="533" y="165"/>
                    <a:pt x="513" y="211"/>
                  </a:cubicBezTo>
                  <a:cubicBezTo>
                    <a:pt x="499" y="242"/>
                    <a:pt x="490" y="265"/>
                    <a:pt x="473" y="295"/>
                  </a:cubicBezTo>
                  <a:cubicBezTo>
                    <a:pt x="466" y="308"/>
                    <a:pt x="458" y="325"/>
                    <a:pt x="468" y="341"/>
                  </a:cubicBezTo>
                  <a:cubicBezTo>
                    <a:pt x="474" y="349"/>
                    <a:pt x="482" y="351"/>
                    <a:pt x="490" y="351"/>
                  </a:cubicBezTo>
                  <a:cubicBezTo>
                    <a:pt x="497" y="351"/>
                    <a:pt x="504" y="350"/>
                    <a:pt x="511" y="350"/>
                  </a:cubicBezTo>
                  <a:cubicBezTo>
                    <a:pt x="554" y="349"/>
                    <a:pt x="583" y="347"/>
                    <a:pt x="621" y="347"/>
                  </a:cubicBezTo>
                  <a:cubicBezTo>
                    <a:pt x="629" y="347"/>
                    <a:pt x="638" y="347"/>
                    <a:pt x="647" y="348"/>
                  </a:cubicBezTo>
                  <a:cubicBezTo>
                    <a:pt x="648" y="348"/>
                    <a:pt x="648" y="348"/>
                    <a:pt x="649" y="348"/>
                  </a:cubicBezTo>
                  <a:cubicBezTo>
                    <a:pt x="678" y="348"/>
                    <a:pt x="702" y="371"/>
                    <a:pt x="702" y="401"/>
                  </a:cubicBezTo>
                  <a:cubicBezTo>
                    <a:pt x="702" y="424"/>
                    <a:pt x="686" y="445"/>
                    <a:pt x="665" y="451"/>
                  </a:cubicBezTo>
                  <a:cubicBezTo>
                    <a:pt x="687" y="458"/>
                    <a:pt x="703" y="479"/>
                    <a:pt x="703" y="504"/>
                  </a:cubicBezTo>
                  <a:cubicBezTo>
                    <a:pt x="703" y="530"/>
                    <a:pt x="685" y="551"/>
                    <a:pt x="661" y="557"/>
                  </a:cubicBezTo>
                  <a:cubicBezTo>
                    <a:pt x="678" y="566"/>
                    <a:pt x="690" y="584"/>
                    <a:pt x="690" y="6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dirty="0">
                <a:latin typeface="+mn-ea"/>
              </a:endParaRPr>
            </a:p>
          </p:txBody>
        </p:sp>
      </p:grpSp>
      <p:sp>
        <p:nvSpPr>
          <p:cNvPr id="44" name="文本框 43"/>
          <p:cNvSpPr txBox="1"/>
          <p:nvPr/>
        </p:nvSpPr>
        <p:spPr>
          <a:xfrm>
            <a:off x="-222659" y="483560"/>
            <a:ext cx="7305480" cy="584775"/>
          </a:xfrm>
          <a:prstGeom prst="rect">
            <a:avLst/>
          </a:prstGeom>
          <a:noFill/>
        </p:spPr>
        <p:txBody>
          <a:bodyPr wrap="square">
            <a:spAutoFit/>
          </a:bodyPr>
          <a:lstStyle/>
          <a:p>
            <a:pPr algn="ctr"/>
            <a:r>
              <a:rPr lang="zh-CN" altLang="en-US" sz="3200" b="1" dirty="0">
                <a:solidFill>
                  <a:srgbClr val="FF0000"/>
                </a:solidFill>
                <a:latin typeface="+mj-ea"/>
                <a:ea typeface="+mj-ea"/>
              </a:rPr>
              <a:t>儿童专用药</a:t>
            </a:r>
            <a:r>
              <a:rPr lang="en-US" altLang="zh-CN" sz="3200" b="1" dirty="0">
                <a:solidFill>
                  <a:srgbClr val="FF0000"/>
                </a:solidFill>
                <a:latin typeface="+mj-ea"/>
                <a:ea typeface="+mj-ea"/>
              </a:rPr>
              <a:t>-</a:t>
            </a:r>
            <a:r>
              <a:rPr lang="zh-CN" altLang="en-US" sz="3200" b="1" dirty="0">
                <a:latin typeface="+mj-ea"/>
                <a:ea typeface="+mj-ea"/>
              </a:rPr>
              <a:t>盐酸氨溴索喷雾剂</a:t>
            </a:r>
            <a:endParaRPr lang="en-US" altLang="zh-CN" sz="3200" b="1" dirty="0">
              <a:solidFill>
                <a:srgbClr val="FF0000"/>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slow" p14:dur="1750">
        <p14:flip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2646878" cy="461665"/>
          </a:xfrm>
          <a:prstGeom prst="rect">
            <a:avLst/>
          </a:prstGeom>
        </p:spPr>
        <p:txBody>
          <a:bodyPr wrap="none">
            <a:spAutoFit/>
          </a:bodyPr>
          <a:lstStyle/>
          <a:p>
            <a:r>
              <a:rPr lang="zh-CN" altLang="en-US" sz="2400" b="1" dirty="0">
                <a:latin typeface="+mn-ea"/>
              </a:rPr>
              <a:t>盐酸氨溴索喷雾剂</a:t>
            </a:r>
            <a:endParaRPr lang="zh-CN" altLang="en-US" sz="2400" b="1" dirty="0">
              <a:latin typeface="+mn-ea"/>
            </a:endParaRPr>
          </a:p>
        </p:txBody>
      </p:sp>
      <p:graphicFrame>
        <p:nvGraphicFramePr>
          <p:cNvPr id="2" name="表格 2"/>
          <p:cNvGraphicFramePr>
            <a:graphicFrameLocks noGrp="1"/>
          </p:cNvGraphicFramePr>
          <p:nvPr>
            <p:custDataLst>
              <p:tags r:id="rId1"/>
            </p:custDataLst>
          </p:nvPr>
        </p:nvGraphicFramePr>
        <p:xfrm>
          <a:off x="493259" y="1594387"/>
          <a:ext cx="6383951" cy="4966512"/>
        </p:xfrm>
        <a:graphic>
          <a:graphicData uri="http://schemas.openxmlformats.org/drawingml/2006/table">
            <a:tbl>
              <a:tblPr firstRow="1" bandRow="1">
                <a:tableStyleId>{5940675A-B579-460E-94D1-54222C63F5DA}</a:tableStyleId>
              </a:tblPr>
              <a:tblGrid>
                <a:gridCol w="2027304"/>
                <a:gridCol w="4356647"/>
              </a:tblGrid>
              <a:tr h="372948">
                <a:tc>
                  <a:txBody>
                    <a:bodyPr/>
                    <a:lstStyle/>
                    <a:p>
                      <a:r>
                        <a:rPr lang="zh-CN" altLang="en-US" b="1" dirty="0">
                          <a:latin typeface="+mn-ea"/>
                          <a:ea typeface="+mn-ea"/>
                        </a:rPr>
                        <a:t>通用名</a:t>
                      </a:r>
                      <a:endParaRPr lang="zh-CN" altLang="en-US" b="1" dirty="0">
                        <a:latin typeface="+mn-ea"/>
                        <a:ea typeface="+mn-ea"/>
                      </a:endParaRPr>
                    </a:p>
                  </a:txBody>
                  <a:tcPr>
                    <a:solidFill>
                      <a:schemeClr val="bg1">
                        <a:lumMod val="95000"/>
                      </a:schemeClr>
                    </a:solidFill>
                  </a:tcPr>
                </a:tc>
                <a:tc>
                  <a:txBody>
                    <a:bodyPr/>
                    <a:lstStyle/>
                    <a:p>
                      <a:r>
                        <a:rPr lang="zh-CN" altLang="en-US" b="1" dirty="0">
                          <a:solidFill>
                            <a:srgbClr val="FF0000"/>
                          </a:solidFill>
                          <a:latin typeface="+mn-ea"/>
                          <a:ea typeface="+mn-ea"/>
                        </a:rPr>
                        <a:t>盐酸氨溴索喷雾剂</a:t>
                      </a:r>
                      <a:endParaRPr lang="zh-CN" altLang="en-US" b="1" dirty="0">
                        <a:solidFill>
                          <a:srgbClr val="FF0000"/>
                        </a:solidFill>
                        <a:latin typeface="+mn-ea"/>
                        <a:ea typeface="+mn-ea"/>
                      </a:endParaRPr>
                    </a:p>
                  </a:txBody>
                  <a:tcPr>
                    <a:solidFill>
                      <a:schemeClr val="bg1">
                        <a:lumMod val="95000"/>
                      </a:schemeClr>
                    </a:solidFill>
                  </a:tcPr>
                </a:tc>
              </a:tr>
              <a:tr h="372948">
                <a:tc>
                  <a:txBody>
                    <a:bodyPr/>
                    <a:lstStyle/>
                    <a:p>
                      <a:r>
                        <a:rPr lang="zh-CN" altLang="en-US" b="1" dirty="0">
                          <a:latin typeface="+mn-ea"/>
                          <a:ea typeface="+mn-ea"/>
                        </a:rPr>
                        <a:t>注册规格</a:t>
                      </a:r>
                      <a:endParaRPr lang="zh-CN" altLang="en-US" b="1" dirty="0">
                        <a:latin typeface="+mn-ea"/>
                        <a:ea typeface="+mn-ea"/>
                      </a:endParaRPr>
                    </a:p>
                  </a:txBody>
                  <a:tcPr>
                    <a:solidFill>
                      <a:schemeClr val="bg1">
                        <a:lumMod val="95000"/>
                      </a:schemeClr>
                    </a:solidFill>
                  </a:tcPr>
                </a:tc>
                <a:tc>
                  <a:txBody>
                    <a:bodyPr/>
                    <a:lstStyle/>
                    <a:p>
                      <a:r>
                        <a:rPr lang="en-US" altLang="zh-CN" b="1" dirty="0">
                          <a:latin typeface="+mn-ea"/>
                          <a:ea typeface="+mn-ea"/>
                        </a:rPr>
                        <a:t>13.5ml:  0.675g</a:t>
                      </a:r>
                      <a:r>
                        <a:rPr lang="zh-CN" altLang="en-US" b="1" dirty="0">
                          <a:latin typeface="+mn-ea"/>
                          <a:ea typeface="+mn-ea"/>
                        </a:rPr>
                        <a:t>，</a:t>
                      </a:r>
                      <a:r>
                        <a:rPr lang="en-US" altLang="zh-CN" b="1" dirty="0">
                          <a:latin typeface="+mn-ea"/>
                          <a:ea typeface="+mn-ea"/>
                        </a:rPr>
                        <a:t>7.5ml:  0.375g</a:t>
                      </a:r>
                      <a:r>
                        <a:rPr lang="zh-CN" altLang="en-US" b="1" dirty="0">
                          <a:latin typeface="+mn-ea"/>
                          <a:ea typeface="+mn-ea"/>
                        </a:rPr>
                        <a:t>，</a:t>
                      </a:r>
                      <a:r>
                        <a:rPr lang="en-US" altLang="zh-CN" b="1" dirty="0">
                          <a:latin typeface="+mn-ea"/>
                          <a:ea typeface="+mn-ea"/>
                        </a:rPr>
                        <a:t>         4.5ml:  0.225g</a:t>
                      </a:r>
                      <a:endParaRPr lang="zh-CN" altLang="en-US" b="1" dirty="0">
                        <a:latin typeface="+mn-ea"/>
                        <a:ea typeface="+mn-ea"/>
                      </a:endParaRPr>
                    </a:p>
                  </a:txBody>
                  <a:tcPr>
                    <a:solidFill>
                      <a:schemeClr val="bg1">
                        <a:lumMod val="95000"/>
                      </a:schemeClr>
                    </a:solidFill>
                  </a:tcPr>
                </a:tc>
              </a:tr>
              <a:tr h="372948">
                <a:tc>
                  <a:txBody>
                    <a:bodyPr/>
                    <a:lstStyle/>
                    <a:p>
                      <a:r>
                        <a:rPr lang="zh-CN" altLang="en-US" b="1" dirty="0">
                          <a:latin typeface="+mn-ea"/>
                          <a:ea typeface="+mn-ea"/>
                        </a:rPr>
                        <a:t>适应症</a:t>
                      </a:r>
                      <a:endParaRPr lang="zh-CN" altLang="en-US" b="1" dirty="0">
                        <a:latin typeface="+mn-ea"/>
                        <a:ea typeface="+mn-ea"/>
                      </a:endParaRPr>
                    </a:p>
                  </a:txBody>
                  <a:tcPr>
                    <a:solidFill>
                      <a:schemeClr val="bg1">
                        <a:lumMod val="95000"/>
                      </a:schemeClr>
                    </a:solidFill>
                  </a:tcPr>
                </a:tc>
                <a:tc>
                  <a:txBody>
                    <a:bodyPr/>
                    <a:lstStyle/>
                    <a:p>
                      <a:r>
                        <a:rPr lang="zh-CN" altLang="en-US" b="1" dirty="0">
                          <a:solidFill>
                            <a:srgbClr val="FF0000"/>
                          </a:solidFill>
                          <a:latin typeface="+mn-ea"/>
                          <a:ea typeface="+mn-ea"/>
                        </a:rPr>
                        <a:t>适用于</a:t>
                      </a:r>
                      <a:r>
                        <a:rPr lang="en-US" altLang="zh-CN" b="1" dirty="0">
                          <a:solidFill>
                            <a:srgbClr val="FF0000"/>
                          </a:solidFill>
                          <a:latin typeface="+mn-ea"/>
                          <a:ea typeface="+mn-ea"/>
                        </a:rPr>
                        <a:t>2-6</a:t>
                      </a:r>
                      <a:r>
                        <a:rPr lang="zh-CN" altLang="en-US" b="1" dirty="0">
                          <a:solidFill>
                            <a:srgbClr val="FF0000"/>
                          </a:solidFill>
                          <a:latin typeface="+mn-ea"/>
                          <a:ea typeface="+mn-ea"/>
                        </a:rPr>
                        <a:t>岁儿童的痰液粘稠及排痰困难。</a:t>
                      </a:r>
                      <a:endParaRPr lang="zh-CN" altLang="en-US" b="1" dirty="0">
                        <a:solidFill>
                          <a:srgbClr val="FF0000"/>
                        </a:solidFill>
                        <a:latin typeface="+mn-ea"/>
                        <a:ea typeface="+mn-ea"/>
                      </a:endParaRPr>
                    </a:p>
                  </a:txBody>
                  <a:tcPr>
                    <a:solidFill>
                      <a:schemeClr val="bg1">
                        <a:lumMod val="95000"/>
                      </a:schemeClr>
                    </a:solidFill>
                  </a:tcPr>
                </a:tc>
              </a:tr>
              <a:tr h="372948">
                <a:tc>
                  <a:txBody>
                    <a:bodyPr/>
                    <a:lstStyle/>
                    <a:p>
                      <a:r>
                        <a:rPr lang="zh-CN" altLang="en-US" b="1" dirty="0">
                          <a:latin typeface="+mn-ea"/>
                          <a:ea typeface="+mn-ea"/>
                        </a:rPr>
                        <a:t>用法</a:t>
                      </a:r>
                      <a:endParaRPr lang="zh-CN" altLang="en-US" b="1" dirty="0">
                        <a:latin typeface="+mn-ea"/>
                        <a:ea typeface="+mn-ea"/>
                      </a:endParaRPr>
                    </a:p>
                  </a:txBody>
                  <a:tcPr>
                    <a:solidFill>
                      <a:schemeClr val="bg1">
                        <a:lumMod val="95000"/>
                      </a:schemeClr>
                    </a:solidFill>
                  </a:tcPr>
                </a:tc>
                <a:tc>
                  <a:txBody>
                    <a:bodyPr/>
                    <a:lstStyle/>
                    <a:p>
                      <a:r>
                        <a:rPr lang="zh-CN" altLang="en-US" b="1" dirty="0">
                          <a:latin typeface="+mn-ea"/>
                          <a:ea typeface="+mn-ea"/>
                        </a:rPr>
                        <a:t>在首次使用本品之前，除去帽盖，弃去前</a:t>
                      </a:r>
                      <a:r>
                        <a:rPr lang="en-US" altLang="zh-CN" b="1" dirty="0">
                          <a:latin typeface="+mn-ea"/>
                          <a:ea typeface="+mn-ea"/>
                        </a:rPr>
                        <a:t>5</a:t>
                      </a:r>
                      <a:r>
                        <a:rPr lang="zh-CN" altLang="en-US" b="1" dirty="0">
                          <a:latin typeface="+mn-ea"/>
                          <a:ea typeface="+mn-ea"/>
                        </a:rPr>
                        <a:t>喷后 将喷杆放入张开的嘴中，再按压喷雾泵，并进行吞咽。</a:t>
                      </a:r>
                      <a:endParaRPr lang="zh-CN" altLang="en-US" b="1" dirty="0">
                        <a:latin typeface="+mn-ea"/>
                        <a:ea typeface="+mn-ea"/>
                      </a:endParaRPr>
                    </a:p>
                  </a:txBody>
                  <a:tcPr>
                    <a:solidFill>
                      <a:schemeClr val="bg1">
                        <a:lumMod val="95000"/>
                      </a:schemeClr>
                    </a:solidFill>
                  </a:tcPr>
                </a:tc>
              </a:tr>
              <a:tr h="372948">
                <a:tc>
                  <a:txBody>
                    <a:bodyPr/>
                    <a:lstStyle/>
                    <a:p>
                      <a:r>
                        <a:rPr lang="zh-CN" altLang="en-US" b="1" dirty="0">
                          <a:latin typeface="+mn-ea"/>
                          <a:ea typeface="+mn-ea"/>
                        </a:rPr>
                        <a:t>用量</a:t>
                      </a:r>
                      <a:endParaRPr lang="zh-CN" altLang="en-US" b="1" dirty="0">
                        <a:latin typeface="+mn-ea"/>
                        <a:ea typeface="+mn-ea"/>
                      </a:endParaRPr>
                    </a:p>
                  </a:txBody>
                  <a:tcPr>
                    <a:solidFill>
                      <a:schemeClr val="bg1">
                        <a:lumMod val="95000"/>
                      </a:schemeClr>
                    </a:solidFill>
                  </a:tcPr>
                </a:tc>
                <a:tc>
                  <a:txBody>
                    <a:bodyPr/>
                    <a:lstStyle/>
                    <a:p>
                      <a:r>
                        <a:rPr lang="zh-CN" altLang="en-US" b="1" dirty="0">
                          <a:solidFill>
                            <a:srgbClr val="FF0000"/>
                          </a:solidFill>
                          <a:latin typeface="+mn-ea"/>
                          <a:ea typeface="+mn-ea"/>
                        </a:rPr>
                        <a:t>每次</a:t>
                      </a:r>
                      <a:r>
                        <a:rPr lang="en-US" altLang="zh-CN" b="1" dirty="0">
                          <a:solidFill>
                            <a:srgbClr val="FF0000"/>
                          </a:solidFill>
                          <a:latin typeface="+mn-ea"/>
                          <a:ea typeface="+mn-ea"/>
                        </a:rPr>
                        <a:t>2</a:t>
                      </a:r>
                      <a:r>
                        <a:rPr lang="zh-CN" altLang="en-US" b="1" dirty="0">
                          <a:solidFill>
                            <a:srgbClr val="FF0000"/>
                          </a:solidFill>
                          <a:latin typeface="+mn-ea"/>
                          <a:ea typeface="+mn-ea"/>
                        </a:rPr>
                        <a:t>喷（</a:t>
                      </a:r>
                      <a:r>
                        <a:rPr lang="en-US" altLang="zh-CN" b="1" dirty="0">
                          <a:solidFill>
                            <a:srgbClr val="FF0000"/>
                          </a:solidFill>
                          <a:latin typeface="+mn-ea"/>
                          <a:ea typeface="+mn-ea"/>
                        </a:rPr>
                        <a:t>15mg)</a:t>
                      </a:r>
                      <a:r>
                        <a:rPr lang="zh-CN" altLang="en-US" b="1" dirty="0">
                          <a:solidFill>
                            <a:srgbClr val="FF0000"/>
                          </a:solidFill>
                          <a:latin typeface="+mn-ea"/>
                          <a:ea typeface="+mn-ea"/>
                        </a:rPr>
                        <a:t>，每日</a:t>
                      </a:r>
                      <a:r>
                        <a:rPr lang="en-US" altLang="zh-CN" b="1" dirty="0">
                          <a:solidFill>
                            <a:srgbClr val="FF0000"/>
                          </a:solidFill>
                          <a:latin typeface="+mn-ea"/>
                          <a:ea typeface="+mn-ea"/>
                        </a:rPr>
                        <a:t>3</a:t>
                      </a:r>
                      <a:r>
                        <a:rPr lang="zh-CN" altLang="en-US" b="1" dirty="0">
                          <a:solidFill>
                            <a:srgbClr val="FF0000"/>
                          </a:solidFill>
                          <a:latin typeface="+mn-ea"/>
                          <a:ea typeface="+mn-ea"/>
                        </a:rPr>
                        <a:t>次。</a:t>
                      </a:r>
                      <a:endParaRPr lang="zh-CN" altLang="en-US" b="1" dirty="0">
                        <a:solidFill>
                          <a:srgbClr val="FF0000"/>
                        </a:solidFill>
                        <a:latin typeface="+mn-ea"/>
                        <a:ea typeface="+mn-ea"/>
                      </a:endParaRPr>
                    </a:p>
                  </a:txBody>
                  <a:tcPr>
                    <a:solidFill>
                      <a:schemeClr val="bg1">
                        <a:lumMod val="95000"/>
                      </a:schemeClr>
                    </a:solidFill>
                  </a:tcPr>
                </a:tc>
              </a:tr>
              <a:tr h="372948">
                <a:tc>
                  <a:txBody>
                    <a:bodyPr/>
                    <a:lstStyle/>
                    <a:p>
                      <a:r>
                        <a:rPr lang="zh-CN" altLang="en-US" b="1" dirty="0">
                          <a:latin typeface="+mn-ea"/>
                          <a:ea typeface="+mn-ea"/>
                        </a:rPr>
                        <a:t>中国大陆首次上市时间</a:t>
                      </a:r>
                      <a:endParaRPr lang="zh-CN" altLang="en-US" b="1" dirty="0">
                        <a:latin typeface="+mn-ea"/>
                        <a:ea typeface="+mn-ea"/>
                      </a:endParaRPr>
                    </a:p>
                  </a:txBody>
                  <a:tcPr>
                    <a:solidFill>
                      <a:schemeClr val="bg1">
                        <a:lumMod val="95000"/>
                      </a:schemeClr>
                    </a:solidFill>
                  </a:tcPr>
                </a:tc>
                <a:tc>
                  <a:txBody>
                    <a:bodyPr/>
                    <a:lstStyle/>
                    <a:p>
                      <a:r>
                        <a:rPr lang="en-US" altLang="zh-CN" b="1" dirty="0">
                          <a:latin typeface="+mn-ea"/>
                          <a:ea typeface="+mn-ea"/>
                        </a:rPr>
                        <a:t>2021</a:t>
                      </a:r>
                      <a:r>
                        <a:rPr lang="zh-CN" altLang="en-US" b="1" dirty="0">
                          <a:latin typeface="+mn-ea"/>
                          <a:ea typeface="+mn-ea"/>
                        </a:rPr>
                        <a:t>年</a:t>
                      </a:r>
                      <a:r>
                        <a:rPr lang="en-US" altLang="zh-CN" b="1" dirty="0">
                          <a:latin typeface="+mn-ea"/>
                          <a:ea typeface="+mn-ea"/>
                        </a:rPr>
                        <a:t>07</a:t>
                      </a:r>
                      <a:r>
                        <a:rPr lang="zh-CN" altLang="en-US" b="1" dirty="0">
                          <a:latin typeface="+mn-ea"/>
                          <a:ea typeface="+mn-ea"/>
                        </a:rPr>
                        <a:t>月</a:t>
                      </a:r>
                      <a:r>
                        <a:rPr lang="en-US" altLang="zh-CN" b="1" dirty="0">
                          <a:latin typeface="+mn-ea"/>
                          <a:ea typeface="+mn-ea"/>
                        </a:rPr>
                        <a:t>28</a:t>
                      </a:r>
                      <a:r>
                        <a:rPr lang="zh-CN" altLang="en-US" b="1" dirty="0">
                          <a:latin typeface="+mn-ea"/>
                          <a:ea typeface="+mn-ea"/>
                        </a:rPr>
                        <a:t>日</a:t>
                      </a:r>
                      <a:endParaRPr lang="zh-CN" altLang="en-US" b="1" dirty="0">
                        <a:latin typeface="+mn-ea"/>
                        <a:ea typeface="+mn-ea"/>
                      </a:endParaRPr>
                    </a:p>
                  </a:txBody>
                  <a:tcPr>
                    <a:solidFill>
                      <a:schemeClr val="bg1">
                        <a:lumMod val="95000"/>
                      </a:schemeClr>
                    </a:solidFill>
                  </a:tcPr>
                </a:tc>
              </a:tr>
              <a:tr h="372948">
                <a:tc>
                  <a:txBody>
                    <a:bodyPr/>
                    <a:lstStyle/>
                    <a:p>
                      <a:r>
                        <a:rPr lang="zh-CN" altLang="en-US" b="1" dirty="0">
                          <a:latin typeface="+mn-ea"/>
                          <a:ea typeface="+mn-ea"/>
                        </a:rPr>
                        <a:t>目前大陆地区通用名药品的上市情况</a:t>
                      </a:r>
                      <a:endParaRPr lang="zh-CN" altLang="en-US" b="1" dirty="0">
                        <a:latin typeface="+mn-ea"/>
                        <a:ea typeface="+mn-ea"/>
                      </a:endParaRPr>
                    </a:p>
                  </a:txBody>
                  <a:tcPr>
                    <a:solidFill>
                      <a:schemeClr val="bg1">
                        <a:lumMod val="95000"/>
                      </a:schemeClr>
                    </a:solidFill>
                  </a:tcPr>
                </a:tc>
                <a:tc>
                  <a:txBody>
                    <a:bodyPr/>
                    <a:lstStyle/>
                    <a:p>
                      <a:r>
                        <a:rPr lang="zh-CN" altLang="en-US" b="1" dirty="0">
                          <a:latin typeface="+mn-ea"/>
                          <a:ea typeface="+mn-ea"/>
                        </a:rPr>
                        <a:t>无</a:t>
                      </a:r>
                      <a:endParaRPr lang="zh-CN" altLang="en-US" b="1" dirty="0">
                        <a:latin typeface="+mn-ea"/>
                        <a:ea typeface="+mn-ea"/>
                      </a:endParaRPr>
                    </a:p>
                  </a:txBody>
                  <a:tcPr>
                    <a:solidFill>
                      <a:schemeClr val="bg1">
                        <a:lumMod val="95000"/>
                      </a:schemeClr>
                    </a:solidFill>
                  </a:tcPr>
                </a:tc>
              </a:tr>
              <a:tr h="372948">
                <a:tc>
                  <a:txBody>
                    <a:bodyPr/>
                    <a:lstStyle/>
                    <a:p>
                      <a:r>
                        <a:rPr lang="zh-CN" altLang="en-US" b="1" dirty="0">
                          <a:latin typeface="+mn-ea"/>
                          <a:ea typeface="+mn-ea"/>
                        </a:rPr>
                        <a:t>全球首个上市国家</a:t>
                      </a:r>
                      <a:r>
                        <a:rPr lang="en-US" altLang="zh-CN" b="1" dirty="0">
                          <a:latin typeface="+mn-ea"/>
                          <a:ea typeface="+mn-ea"/>
                        </a:rPr>
                        <a:t>/</a:t>
                      </a:r>
                      <a:r>
                        <a:rPr lang="zh-CN" altLang="en-US" b="1" dirty="0">
                          <a:latin typeface="+mn-ea"/>
                          <a:ea typeface="+mn-ea"/>
                        </a:rPr>
                        <a:t>地区及上市时间</a:t>
                      </a:r>
                      <a:endParaRPr lang="zh-CN" altLang="en-US" b="1" dirty="0">
                        <a:latin typeface="+mn-ea"/>
                        <a:ea typeface="+mn-ea"/>
                      </a:endParaRPr>
                    </a:p>
                  </a:txBody>
                  <a:tcPr>
                    <a:solidFill>
                      <a:schemeClr val="bg1">
                        <a:lumMod val="95000"/>
                      </a:schemeClr>
                    </a:solidFill>
                  </a:tcPr>
                </a:tc>
                <a:tc>
                  <a:txBody>
                    <a:bodyPr/>
                    <a:lstStyle/>
                    <a:p>
                      <a:r>
                        <a:rPr lang="zh-CN" altLang="en-US" b="1" dirty="0">
                          <a:latin typeface="+mn-ea"/>
                          <a:ea typeface="+mn-ea"/>
                        </a:rPr>
                        <a:t>中国，</a:t>
                      </a:r>
                      <a:r>
                        <a:rPr lang="en-US" altLang="zh-CN" b="1" dirty="0">
                          <a:latin typeface="+mn-ea"/>
                          <a:ea typeface="+mn-ea"/>
                        </a:rPr>
                        <a:t>2021</a:t>
                      </a:r>
                      <a:r>
                        <a:rPr lang="zh-CN" altLang="en-US" b="1" dirty="0">
                          <a:latin typeface="+mn-ea"/>
                          <a:ea typeface="+mn-ea"/>
                        </a:rPr>
                        <a:t>年</a:t>
                      </a:r>
                      <a:r>
                        <a:rPr lang="en-US" altLang="zh-CN" b="1" dirty="0">
                          <a:latin typeface="+mn-ea"/>
                          <a:ea typeface="+mn-ea"/>
                        </a:rPr>
                        <a:t>07</a:t>
                      </a:r>
                      <a:r>
                        <a:rPr lang="zh-CN" altLang="en-US" b="1" dirty="0">
                          <a:latin typeface="+mn-ea"/>
                          <a:ea typeface="+mn-ea"/>
                        </a:rPr>
                        <a:t>月</a:t>
                      </a:r>
                      <a:r>
                        <a:rPr lang="en-US" altLang="zh-CN" b="1" dirty="0">
                          <a:latin typeface="+mn-ea"/>
                          <a:ea typeface="+mn-ea"/>
                        </a:rPr>
                        <a:t>28</a:t>
                      </a:r>
                      <a:r>
                        <a:rPr lang="zh-CN" altLang="en-US" b="1" dirty="0">
                          <a:latin typeface="+mn-ea"/>
                          <a:ea typeface="+mn-ea"/>
                        </a:rPr>
                        <a:t>日</a:t>
                      </a:r>
                      <a:endParaRPr lang="zh-CN" altLang="en-US" b="1" dirty="0">
                        <a:latin typeface="+mn-ea"/>
                        <a:ea typeface="+mn-ea"/>
                      </a:endParaRPr>
                    </a:p>
                  </a:txBody>
                  <a:tcPr>
                    <a:solidFill>
                      <a:schemeClr val="bg1">
                        <a:lumMod val="95000"/>
                      </a:schemeClr>
                    </a:solidFill>
                  </a:tcPr>
                </a:tc>
              </a:tr>
              <a:tr h="372948">
                <a:tc>
                  <a:txBody>
                    <a:bodyPr/>
                    <a:lstStyle/>
                    <a:p>
                      <a:r>
                        <a:rPr lang="zh-CN" altLang="en-US" b="1" dirty="0">
                          <a:latin typeface="+mn-ea"/>
                          <a:ea typeface="+mn-ea"/>
                        </a:rPr>
                        <a:t>是否</a:t>
                      </a:r>
                      <a:r>
                        <a:rPr lang="en-US" altLang="zh-CN" b="1" dirty="0">
                          <a:latin typeface="+mn-ea"/>
                          <a:ea typeface="+mn-ea"/>
                        </a:rPr>
                        <a:t>OTC</a:t>
                      </a:r>
                      <a:r>
                        <a:rPr lang="zh-CN" altLang="en-US" b="1" dirty="0">
                          <a:latin typeface="+mn-ea"/>
                          <a:ea typeface="+mn-ea"/>
                        </a:rPr>
                        <a:t>药品</a:t>
                      </a:r>
                      <a:endParaRPr lang="zh-CN" altLang="en-US" b="1" dirty="0">
                        <a:latin typeface="+mn-ea"/>
                        <a:ea typeface="+mn-ea"/>
                      </a:endParaRPr>
                    </a:p>
                  </a:txBody>
                  <a:tcPr>
                    <a:solidFill>
                      <a:schemeClr val="bg1">
                        <a:lumMod val="95000"/>
                      </a:schemeClr>
                    </a:solidFill>
                  </a:tcPr>
                </a:tc>
                <a:tc>
                  <a:txBody>
                    <a:bodyPr/>
                    <a:lstStyle/>
                    <a:p>
                      <a:r>
                        <a:rPr lang="zh-CN" altLang="en-US" b="1" dirty="0">
                          <a:latin typeface="+mn-ea"/>
                          <a:ea typeface="+mn-ea"/>
                        </a:rPr>
                        <a:t>否</a:t>
                      </a:r>
                      <a:endParaRPr lang="zh-CN" altLang="en-US" b="1" dirty="0">
                        <a:latin typeface="+mn-ea"/>
                        <a:ea typeface="+mn-ea"/>
                      </a:endParaRPr>
                    </a:p>
                  </a:txBody>
                  <a:tcPr>
                    <a:solidFill>
                      <a:schemeClr val="bg1">
                        <a:lumMod val="95000"/>
                      </a:schemeClr>
                    </a:solidFill>
                  </a:tcPr>
                </a:tc>
              </a:tr>
            </a:tbl>
          </a:graphicData>
        </a:graphic>
      </p:graphicFrame>
      <p:sp>
        <p:nvSpPr>
          <p:cNvPr id="3" name="矩形 2"/>
          <p:cNvSpPr/>
          <p:nvPr/>
        </p:nvSpPr>
        <p:spPr>
          <a:xfrm>
            <a:off x="493259" y="1068145"/>
            <a:ext cx="11615680" cy="830997"/>
          </a:xfrm>
          <a:prstGeom prst="rect">
            <a:avLst/>
          </a:prstGeom>
        </p:spPr>
        <p:txBody>
          <a:bodyPr wrap="none">
            <a:spAutoFit/>
          </a:bodyPr>
          <a:lstStyle/>
          <a:p>
            <a:r>
              <a:rPr lang="zh-CN" altLang="en-US" sz="2400" b="1" dirty="0">
                <a:latin typeface="+mn-ea"/>
              </a:rPr>
              <a:t>药物基本信息                                                   参照药品建议：盐酸氨溴索口服溶液</a:t>
            </a:r>
            <a:endParaRPr lang="en-US" altLang="zh-CN" sz="2400" b="1" dirty="0">
              <a:latin typeface="+mn-ea"/>
            </a:endParaRPr>
          </a:p>
          <a:p>
            <a:endParaRPr lang="zh-CN" altLang="en-US" sz="2400" b="1" dirty="0">
              <a:latin typeface="+mn-ea"/>
            </a:endParaRPr>
          </a:p>
        </p:txBody>
      </p:sp>
      <p:sp>
        <p:nvSpPr>
          <p:cNvPr id="4" name="文本框 3"/>
          <p:cNvSpPr txBox="1"/>
          <p:nvPr/>
        </p:nvSpPr>
        <p:spPr>
          <a:xfrm>
            <a:off x="7117079" y="1594387"/>
            <a:ext cx="4991859" cy="5016758"/>
          </a:xfrm>
          <a:prstGeom prst="rect">
            <a:avLst/>
          </a:prstGeom>
          <a:solidFill>
            <a:schemeClr val="bg1">
              <a:lumMod val="95000"/>
            </a:schemeClr>
          </a:solidFill>
          <a:ln>
            <a:solidFill>
              <a:schemeClr val="tx1">
                <a:lumMod val="50000"/>
              </a:schemeClr>
            </a:solidFill>
          </a:ln>
        </p:spPr>
        <p:txBody>
          <a:bodyPr wrap="square" rtlCol="0">
            <a:spAutoFit/>
          </a:bodyPr>
          <a:lstStyle/>
          <a:p>
            <a:pPr marL="342900" indent="-342900">
              <a:lnSpc>
                <a:spcPct val="150000"/>
              </a:lnSpc>
              <a:buFont typeface="+mj-lt"/>
              <a:buAutoNum type="arabicPeriod"/>
            </a:pPr>
            <a:r>
              <a:rPr lang="zh-CN" altLang="en-US" sz="2000" b="1" dirty="0">
                <a:latin typeface="+mn-ea"/>
              </a:rPr>
              <a:t>盐酸氨溴索口服溶液的适应症：</a:t>
            </a:r>
            <a:r>
              <a:rPr lang="zh-CN" altLang="en-US" sz="2000" b="1" dirty="0">
                <a:solidFill>
                  <a:srgbClr val="FF0000"/>
                </a:solidFill>
                <a:latin typeface="+mn-ea"/>
              </a:rPr>
              <a:t>适用于痰液粘稠不易咳出者。两者适应症基本一致</a:t>
            </a:r>
            <a:r>
              <a:rPr lang="zh-CN" altLang="en-US" sz="2000" b="1" dirty="0">
                <a:latin typeface="+mn-ea"/>
              </a:rPr>
              <a:t>。</a:t>
            </a:r>
            <a:endParaRPr lang="en-US" altLang="zh-CN" sz="2000" b="1" dirty="0">
              <a:latin typeface="+mn-ea"/>
            </a:endParaRPr>
          </a:p>
          <a:p>
            <a:pPr marL="342900" indent="-342900">
              <a:lnSpc>
                <a:spcPct val="150000"/>
              </a:lnSpc>
              <a:buFont typeface="+mj-lt"/>
              <a:buAutoNum type="arabicPeriod"/>
            </a:pPr>
            <a:r>
              <a:rPr lang="zh-CN" altLang="en-US" sz="2000" b="1" dirty="0">
                <a:latin typeface="+mn-ea"/>
              </a:rPr>
              <a:t>盐酸氨溴索口服溶液针对</a:t>
            </a:r>
            <a:r>
              <a:rPr lang="en-US" altLang="zh-CN" sz="2000" b="1" dirty="0">
                <a:solidFill>
                  <a:srgbClr val="FF0000"/>
                </a:solidFill>
                <a:latin typeface="+mn-ea"/>
              </a:rPr>
              <a:t>2-6</a:t>
            </a:r>
            <a:r>
              <a:rPr lang="zh-CN" altLang="en-US" sz="2000" b="1" dirty="0">
                <a:solidFill>
                  <a:srgbClr val="FF0000"/>
                </a:solidFill>
                <a:latin typeface="+mn-ea"/>
              </a:rPr>
              <a:t>岁儿童有明确的用法用量</a:t>
            </a:r>
            <a:r>
              <a:rPr lang="zh-CN" altLang="en-US" sz="2000" b="1" dirty="0">
                <a:latin typeface="+mn-ea"/>
              </a:rPr>
              <a:t>。</a:t>
            </a:r>
            <a:endParaRPr lang="en-US" altLang="zh-CN" sz="2000" b="1" dirty="0">
              <a:latin typeface="+mn-ea"/>
            </a:endParaRPr>
          </a:p>
          <a:p>
            <a:pPr marL="342900" indent="-342900">
              <a:lnSpc>
                <a:spcPct val="150000"/>
              </a:lnSpc>
              <a:buFont typeface="+mj-lt"/>
              <a:buAutoNum type="arabicPeriod"/>
            </a:pPr>
            <a:r>
              <a:rPr lang="zh-CN" altLang="en-US" sz="2000" b="1" dirty="0">
                <a:latin typeface="+mn-ea"/>
              </a:rPr>
              <a:t>盐酸氨溴索口服溶液已列入</a:t>
            </a:r>
            <a:r>
              <a:rPr lang="en-US" altLang="zh-CN" sz="2000" b="1" dirty="0">
                <a:latin typeface="+mn-ea"/>
              </a:rPr>
              <a:t>2022</a:t>
            </a:r>
            <a:r>
              <a:rPr lang="zh-CN" altLang="en-US" sz="2000" b="1" dirty="0">
                <a:latin typeface="+mn-ea"/>
              </a:rPr>
              <a:t>版医保目录。</a:t>
            </a:r>
            <a:endParaRPr lang="en-US" altLang="zh-CN" sz="2000" b="1" dirty="0">
              <a:latin typeface="+mn-ea"/>
            </a:endParaRPr>
          </a:p>
          <a:p>
            <a:pPr marL="342900" indent="-342900">
              <a:lnSpc>
                <a:spcPct val="150000"/>
              </a:lnSpc>
              <a:buFont typeface="+mj-lt"/>
              <a:buAutoNum type="arabicPeriod"/>
            </a:pPr>
            <a:r>
              <a:rPr lang="zh-CN" altLang="en-US" sz="2000" b="1" dirty="0">
                <a:latin typeface="+mn-ea"/>
              </a:rPr>
              <a:t>盐酸氨溴索口服溶液被</a:t>
            </a:r>
            <a:r>
              <a:rPr lang="en-US" altLang="zh-CN" sz="2000" b="1" dirty="0">
                <a:latin typeface="+mn-ea"/>
              </a:rPr>
              <a:t>《</a:t>
            </a:r>
            <a:r>
              <a:rPr lang="zh-CN" altLang="en-US" sz="2000" b="1" dirty="0">
                <a:latin typeface="+mn-ea"/>
              </a:rPr>
              <a:t>儿童祛痰止咳治疗专家共识</a:t>
            </a:r>
            <a:r>
              <a:rPr lang="en-US" altLang="zh-CN" sz="2000" b="1" dirty="0">
                <a:latin typeface="+mn-ea"/>
              </a:rPr>
              <a:t>》</a:t>
            </a:r>
            <a:r>
              <a:rPr lang="zh-CN" altLang="en-US" sz="2000" b="1" dirty="0">
                <a:latin typeface="+mn-ea"/>
              </a:rPr>
              <a:t>推荐、氨溴索被</a:t>
            </a:r>
            <a:r>
              <a:rPr lang="en-US" altLang="zh-CN" sz="2000" b="1" dirty="0">
                <a:latin typeface="+mn-ea"/>
              </a:rPr>
              <a:t>《</a:t>
            </a:r>
            <a:r>
              <a:rPr lang="zh-CN" altLang="en-US" sz="2000" b="1" dirty="0">
                <a:latin typeface="+mn-ea"/>
              </a:rPr>
              <a:t>咳嗽的诊断与治疗指南</a:t>
            </a:r>
            <a:r>
              <a:rPr lang="en-US" altLang="zh-CN" sz="2000" b="1" dirty="0">
                <a:latin typeface="+mn-ea"/>
              </a:rPr>
              <a:t>》</a:t>
            </a:r>
            <a:r>
              <a:rPr lang="zh-CN" altLang="en-US" sz="2000" b="1" dirty="0">
                <a:latin typeface="+mn-ea"/>
              </a:rPr>
              <a:t>推荐。</a:t>
            </a:r>
            <a:endParaRPr lang="en-US" altLang="zh-CN" sz="2000" b="1" dirty="0">
              <a:latin typeface="+mn-ea"/>
            </a:endParaRPr>
          </a:p>
          <a:p>
            <a:endParaRPr lang="en-US" altLang="zh-CN" sz="2000" b="1" dirty="0">
              <a:latin typeface="+mn-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2646878" cy="461665"/>
          </a:xfrm>
          <a:prstGeom prst="rect">
            <a:avLst/>
          </a:prstGeom>
        </p:spPr>
        <p:txBody>
          <a:bodyPr wrap="none">
            <a:spAutoFit/>
          </a:bodyPr>
          <a:lstStyle/>
          <a:p>
            <a:r>
              <a:rPr lang="zh-CN" altLang="en-US" sz="2400" b="1" dirty="0">
                <a:latin typeface="+mn-ea"/>
              </a:rPr>
              <a:t>盐酸氨溴索喷雾剂</a:t>
            </a:r>
            <a:endParaRPr lang="zh-CN" altLang="en-US" sz="2400" b="1" dirty="0">
              <a:latin typeface="+mn-ea"/>
            </a:endParaRPr>
          </a:p>
        </p:txBody>
      </p:sp>
      <p:graphicFrame>
        <p:nvGraphicFramePr>
          <p:cNvPr id="2" name="表格 4"/>
          <p:cNvGraphicFramePr>
            <a:graphicFrameLocks noGrp="1"/>
          </p:cNvGraphicFramePr>
          <p:nvPr>
            <p:custDataLst>
              <p:tags r:id="rId1"/>
            </p:custDataLst>
          </p:nvPr>
        </p:nvGraphicFramePr>
        <p:xfrm>
          <a:off x="663575" y="1224915"/>
          <a:ext cx="5337175" cy="4368165"/>
        </p:xfrm>
        <a:graphic>
          <a:graphicData uri="http://schemas.openxmlformats.org/drawingml/2006/table">
            <a:tbl>
              <a:tblPr firstRow="1" bandRow="1">
                <a:tableStyleId>{5C22544A-7EE6-4342-B048-85BDC9FD1C3A}</a:tableStyleId>
              </a:tblPr>
              <a:tblGrid>
                <a:gridCol w="5337175"/>
              </a:tblGrid>
              <a:tr h="572770">
                <a:tc>
                  <a:txBody>
                    <a:bodyPr/>
                    <a:lstStyle/>
                    <a:p>
                      <a:pPr algn="ctr"/>
                      <a:r>
                        <a:rPr lang="zh-CN" altLang="en-US" sz="2800" dirty="0">
                          <a:latin typeface="+mn-ea"/>
                          <a:ea typeface="+mn-ea"/>
                        </a:rPr>
                        <a:t>疾病基本情况</a:t>
                      </a:r>
                      <a:endParaRPr lang="zh-CN" altLang="en-US" sz="2800" dirty="0">
                        <a:latin typeface="+mn-ea"/>
                        <a:ea typeface="+mn-ea"/>
                      </a:endParaRPr>
                    </a:p>
                  </a:txBody>
                  <a:tcPr/>
                </a:tc>
              </a:tr>
              <a:tr h="3795395">
                <a:tc>
                  <a:txBody>
                    <a:bodyPr/>
                    <a:lstStyle/>
                    <a:p>
                      <a:pPr marL="285750" indent="-285750" fontAlgn="auto">
                        <a:lnSpc>
                          <a:spcPct val="100000"/>
                        </a:lnSpc>
                        <a:spcBef>
                          <a:spcPts val="600"/>
                        </a:spcBef>
                        <a:spcAft>
                          <a:spcPts val="600"/>
                        </a:spcAft>
                        <a:buFont typeface="Arial" panose="020B0604020202020204" pitchFamily="34" charset="0"/>
                        <a:buChar char="•"/>
                      </a:pPr>
                      <a:r>
                        <a:rPr lang="zh-CN" altLang="en-US" sz="1800" b="1" i="0" kern="1200" dirty="0">
                          <a:solidFill>
                            <a:schemeClr val="tx1"/>
                          </a:solidFill>
                          <a:effectLst/>
                          <a:latin typeface="+mn-ea"/>
                          <a:ea typeface="+mn-ea"/>
                          <a:cs typeface="+mn-cs"/>
                        </a:rPr>
                        <a:t>由于儿童咳嗽反射较弱，痰液容易在气道内潴留引起气道阻塞。因此，临床针对儿童咳嗽咳痰及时的祛痰止咳治疗具有重要意义。</a:t>
                      </a:r>
                      <a:endParaRPr lang="en-US" altLang="zh-CN" sz="1800" b="1" i="0" kern="1200" dirty="0">
                        <a:solidFill>
                          <a:schemeClr val="tx1"/>
                        </a:solidFill>
                        <a:effectLst/>
                        <a:latin typeface="+mn-ea"/>
                        <a:ea typeface="+mn-ea"/>
                        <a:cs typeface="+mn-cs"/>
                      </a:endParaRPr>
                    </a:p>
                    <a:p>
                      <a:pPr marL="285750" indent="-285750" fontAlgn="auto">
                        <a:lnSpc>
                          <a:spcPct val="100000"/>
                        </a:lnSpc>
                        <a:spcBef>
                          <a:spcPts val="600"/>
                        </a:spcBef>
                        <a:spcAft>
                          <a:spcPts val="600"/>
                        </a:spcAft>
                        <a:buFont typeface="Arial" panose="020B0604020202020204" pitchFamily="34" charset="0"/>
                        <a:buChar char="•"/>
                      </a:pPr>
                      <a:r>
                        <a:rPr lang="zh-CN" altLang="en-US" sz="1800" b="1" i="0" kern="1200" dirty="0">
                          <a:solidFill>
                            <a:srgbClr val="FF0000"/>
                          </a:solidFill>
                          <a:effectLst/>
                          <a:latin typeface="+mn-ea"/>
                          <a:ea typeface="+mn-ea"/>
                          <a:cs typeface="+mn-cs"/>
                        </a:rPr>
                        <a:t>发病率高。</a:t>
                      </a:r>
                      <a:r>
                        <a:rPr lang="zh-CN" altLang="en-US" sz="1800" b="1" i="0" kern="1200" dirty="0">
                          <a:solidFill>
                            <a:schemeClr val="tx1"/>
                          </a:solidFill>
                          <a:effectLst/>
                          <a:latin typeface="+mn-ea"/>
                          <a:ea typeface="+mn-ea"/>
                          <a:cs typeface="+mn-cs"/>
                        </a:rPr>
                        <a:t>咳嗽是儿童呼吸系统疾病门诊最常见的症状之一，占儿童呼吸专科门诊近</a:t>
                      </a:r>
                      <a:r>
                        <a:rPr lang="en-US" altLang="zh-CN" sz="1800" b="1" i="0" kern="1200" dirty="0">
                          <a:solidFill>
                            <a:schemeClr val="tx1"/>
                          </a:solidFill>
                          <a:effectLst/>
                          <a:latin typeface="+mn-ea"/>
                          <a:ea typeface="+mn-ea"/>
                          <a:cs typeface="+mn-cs"/>
                        </a:rPr>
                        <a:t>70%</a:t>
                      </a:r>
                      <a:r>
                        <a:rPr lang="zh-CN" altLang="en-US" sz="1800" b="1" i="0" kern="1200" dirty="0">
                          <a:solidFill>
                            <a:schemeClr val="tx1"/>
                          </a:solidFill>
                          <a:effectLst/>
                          <a:latin typeface="+mn-ea"/>
                          <a:ea typeface="+mn-ea"/>
                          <a:cs typeface="+mn-cs"/>
                        </a:rPr>
                        <a:t>，其中慢性咳嗽在门诊中占</a:t>
                      </a:r>
                      <a:r>
                        <a:rPr lang="en-US" altLang="zh-CN" sz="1800" b="1" i="0" kern="1200" dirty="0">
                          <a:solidFill>
                            <a:schemeClr val="tx1"/>
                          </a:solidFill>
                          <a:effectLst/>
                          <a:latin typeface="+mn-ea"/>
                          <a:ea typeface="+mn-ea"/>
                          <a:cs typeface="+mn-cs"/>
                        </a:rPr>
                        <a:t>10%</a:t>
                      </a:r>
                      <a:r>
                        <a:rPr lang="zh-CN" altLang="en-US" sz="1800" b="1" i="0" kern="1200" dirty="0">
                          <a:solidFill>
                            <a:schemeClr val="tx1"/>
                          </a:solidFill>
                          <a:effectLst/>
                          <a:latin typeface="+mn-ea"/>
                          <a:ea typeface="+mn-ea"/>
                          <a:cs typeface="+mn-cs"/>
                        </a:rPr>
                        <a:t>。</a:t>
                      </a:r>
                      <a:r>
                        <a:rPr lang="en-US" altLang="zh-CN" sz="1800" b="1" i="0" kern="1200" baseline="30000" dirty="0">
                          <a:solidFill>
                            <a:schemeClr val="dk1"/>
                          </a:solidFill>
                          <a:effectLst/>
                          <a:latin typeface="+mn-ea"/>
                          <a:ea typeface="+mn-ea"/>
                          <a:cs typeface="+mn-cs"/>
                        </a:rPr>
                        <a:t>[1]</a:t>
                      </a:r>
                      <a:endParaRPr lang="en-US" altLang="zh-CN" sz="1800" b="1" i="0" kern="1200" baseline="30000" dirty="0">
                        <a:solidFill>
                          <a:schemeClr val="dk1"/>
                        </a:solidFill>
                        <a:effectLst/>
                        <a:latin typeface="+mn-ea"/>
                        <a:ea typeface="+mn-ea"/>
                        <a:cs typeface="+mn-cs"/>
                      </a:endParaRPr>
                    </a:p>
                    <a:p>
                      <a:pPr marL="285750" marR="0" lvl="0" indent="-285750" algn="l" defTabSz="913765" rtl="0" fontAlgn="auto">
                        <a:lnSpc>
                          <a:spcPct val="100000"/>
                        </a:lnSpc>
                        <a:spcBef>
                          <a:spcPts val="600"/>
                        </a:spcBef>
                        <a:spcAft>
                          <a:spcPts val="600"/>
                        </a:spcAft>
                        <a:buClrTx/>
                        <a:buSzTx/>
                        <a:buFont typeface="Arial" panose="020B0604020202020204" pitchFamily="34" charset="0"/>
                        <a:buChar char="•"/>
                        <a:defRPr/>
                      </a:pPr>
                      <a:r>
                        <a:rPr lang="zh-CN" altLang="en-US" sz="1800" b="1" i="0" kern="1200" baseline="0" dirty="0">
                          <a:solidFill>
                            <a:srgbClr val="FF0000"/>
                          </a:solidFill>
                          <a:effectLst/>
                          <a:latin typeface="+mn-ea"/>
                          <a:ea typeface="+mn-ea"/>
                          <a:cs typeface="+mn-cs"/>
                        </a:rPr>
                        <a:t>湿性咳嗽占比高。</a:t>
                      </a:r>
                      <a:r>
                        <a:rPr lang="zh-CN" altLang="en-US" sz="1800" b="1" i="0" kern="1200" baseline="0" dirty="0">
                          <a:solidFill>
                            <a:schemeClr val="dk1"/>
                          </a:solidFill>
                          <a:effectLst/>
                          <a:latin typeface="+mn-ea"/>
                          <a:ea typeface="+mn-ea"/>
                          <a:cs typeface="+mn-cs"/>
                        </a:rPr>
                        <a:t>在儿童慢性咳</a:t>
                      </a:r>
                      <a:r>
                        <a:rPr lang="zh-CN" altLang="en-US" sz="1800" b="1" i="0" kern="1200" baseline="0" dirty="0">
                          <a:solidFill>
                            <a:schemeClr val="tx1"/>
                          </a:solidFill>
                          <a:effectLst/>
                          <a:latin typeface="+mn-ea"/>
                          <a:ea typeface="+mn-ea"/>
                          <a:cs typeface="+mn-cs"/>
                        </a:rPr>
                        <a:t>嗽中，湿性咳嗽占</a:t>
                      </a:r>
                      <a:r>
                        <a:rPr lang="en-US" altLang="zh-CN" sz="1800" b="1" i="0" kern="1200" baseline="0" dirty="0">
                          <a:solidFill>
                            <a:schemeClr val="tx1"/>
                          </a:solidFill>
                          <a:effectLst/>
                          <a:latin typeface="+mn-ea"/>
                          <a:ea typeface="+mn-ea"/>
                          <a:cs typeface="+mn-cs"/>
                        </a:rPr>
                        <a:t>46.8%</a:t>
                      </a:r>
                      <a:r>
                        <a:rPr lang="zh-CN" altLang="en-US" sz="1800" b="1" i="0" kern="1200" baseline="0" dirty="0">
                          <a:solidFill>
                            <a:schemeClr val="tx1"/>
                          </a:solidFill>
                          <a:effectLst/>
                          <a:latin typeface="+mn-ea"/>
                          <a:ea typeface="+mn-ea"/>
                          <a:cs typeface="+mn-cs"/>
                        </a:rPr>
                        <a:t>，混合咳嗽占</a:t>
                      </a:r>
                      <a:r>
                        <a:rPr lang="en-US" altLang="zh-CN" sz="1800" b="1" i="0" kern="1200" baseline="0" dirty="0">
                          <a:solidFill>
                            <a:schemeClr val="tx1"/>
                          </a:solidFill>
                          <a:effectLst/>
                          <a:latin typeface="+mn-ea"/>
                          <a:ea typeface="+mn-ea"/>
                          <a:cs typeface="+mn-cs"/>
                        </a:rPr>
                        <a:t>27.4%</a:t>
                      </a:r>
                      <a:r>
                        <a:rPr lang="zh-CN" altLang="en-US" sz="1800" b="1" i="0" kern="1200" baseline="0" dirty="0">
                          <a:solidFill>
                            <a:schemeClr val="tx1"/>
                          </a:solidFill>
                          <a:effectLst/>
                          <a:latin typeface="+mn-ea"/>
                          <a:ea typeface="+mn-ea"/>
                          <a:cs typeface="+mn-cs"/>
                        </a:rPr>
                        <a:t>。</a:t>
                      </a:r>
                      <a:r>
                        <a:rPr lang="en-US" altLang="zh-CN" sz="1800" b="1" i="0" kern="1200" baseline="30000" dirty="0">
                          <a:solidFill>
                            <a:schemeClr val="dk1"/>
                          </a:solidFill>
                          <a:effectLst/>
                          <a:latin typeface="+mn-ea"/>
                          <a:ea typeface="+mn-ea"/>
                          <a:cs typeface="+mn-cs"/>
                        </a:rPr>
                        <a:t>[2]</a:t>
                      </a:r>
                      <a:endParaRPr lang="en-US" altLang="zh-CN" sz="1800" b="1" i="0" kern="1200" dirty="0">
                        <a:solidFill>
                          <a:srgbClr val="FF0000"/>
                        </a:solidFill>
                        <a:effectLst/>
                        <a:latin typeface="+mn-ea"/>
                        <a:ea typeface="+mn-ea"/>
                        <a:cs typeface="+mn-cs"/>
                      </a:endParaRPr>
                    </a:p>
                    <a:p>
                      <a:pPr marL="285750" indent="-285750" fontAlgn="auto">
                        <a:lnSpc>
                          <a:spcPct val="100000"/>
                        </a:lnSpc>
                        <a:spcBef>
                          <a:spcPts val="600"/>
                        </a:spcBef>
                        <a:spcAft>
                          <a:spcPts val="600"/>
                        </a:spcAft>
                        <a:buFont typeface="Arial" panose="020B0604020202020204" pitchFamily="34" charset="0"/>
                        <a:buChar char="•"/>
                      </a:pPr>
                      <a:r>
                        <a:rPr lang="zh-CN" altLang="en-US" sz="1800" b="1" i="0" kern="1200" dirty="0">
                          <a:solidFill>
                            <a:srgbClr val="FF0000"/>
                          </a:solidFill>
                          <a:effectLst/>
                          <a:latin typeface="+mn-ea"/>
                          <a:ea typeface="+mn-ea"/>
                          <a:cs typeface="+mn-cs"/>
                        </a:rPr>
                        <a:t>慢性咳嗽对患儿及家长生活和心理影响大。</a:t>
                      </a:r>
                      <a:r>
                        <a:rPr lang="en-US" altLang="zh-CN" sz="1800" b="1" i="0" kern="1200" dirty="0">
                          <a:solidFill>
                            <a:schemeClr val="dk1"/>
                          </a:solidFill>
                          <a:effectLst/>
                          <a:latin typeface="+mn-ea"/>
                          <a:ea typeface="+mn-ea"/>
                          <a:cs typeface="+mn-cs"/>
                        </a:rPr>
                        <a:t>51.5%</a:t>
                      </a:r>
                      <a:r>
                        <a:rPr lang="zh-CN" altLang="en-US" sz="1800" b="1" i="0" kern="1200" dirty="0">
                          <a:solidFill>
                            <a:schemeClr val="dk1"/>
                          </a:solidFill>
                          <a:effectLst/>
                          <a:latin typeface="+mn-ea"/>
                          <a:ea typeface="+mn-ea"/>
                          <a:cs typeface="+mn-cs"/>
                        </a:rPr>
                        <a:t>的患儿就诊次数超过</a:t>
                      </a:r>
                      <a:r>
                        <a:rPr lang="en-US" altLang="zh-CN" sz="1800" b="1" i="0" kern="1200" dirty="0">
                          <a:solidFill>
                            <a:schemeClr val="dk1"/>
                          </a:solidFill>
                          <a:effectLst/>
                          <a:latin typeface="+mn-ea"/>
                          <a:ea typeface="+mn-ea"/>
                          <a:cs typeface="+mn-cs"/>
                        </a:rPr>
                        <a:t>3</a:t>
                      </a:r>
                      <a:r>
                        <a:rPr lang="zh-CN" altLang="en-US" sz="1800" b="1" i="0" kern="1200" dirty="0">
                          <a:solidFill>
                            <a:schemeClr val="dk1"/>
                          </a:solidFill>
                          <a:effectLst/>
                          <a:latin typeface="+mn-ea"/>
                          <a:ea typeface="+mn-ea"/>
                          <a:cs typeface="+mn-cs"/>
                        </a:rPr>
                        <a:t>次；</a:t>
                      </a:r>
                      <a:r>
                        <a:rPr lang="en-US" altLang="zh-CN" sz="1800" b="1" i="0" kern="1200" dirty="0">
                          <a:solidFill>
                            <a:schemeClr val="dk1"/>
                          </a:solidFill>
                          <a:effectLst/>
                          <a:latin typeface="+mn-ea"/>
                          <a:ea typeface="+mn-ea"/>
                          <a:cs typeface="+mn-cs"/>
                        </a:rPr>
                        <a:t>73.8%</a:t>
                      </a:r>
                      <a:r>
                        <a:rPr lang="zh-CN" altLang="en-US" sz="1800" b="1" i="0" kern="1200" dirty="0">
                          <a:solidFill>
                            <a:schemeClr val="dk1"/>
                          </a:solidFill>
                          <a:effectLst/>
                          <a:latin typeface="+mn-ea"/>
                          <a:ea typeface="+mn-ea"/>
                          <a:cs typeface="+mn-cs"/>
                        </a:rPr>
                        <a:t>患儿因门诊就诊或住院治疗缺课请假；</a:t>
                      </a:r>
                      <a:r>
                        <a:rPr lang="en-US" altLang="zh-CN" sz="1800" b="1" i="0" kern="1200" dirty="0">
                          <a:solidFill>
                            <a:schemeClr val="dk1"/>
                          </a:solidFill>
                          <a:effectLst/>
                          <a:latin typeface="+mn-ea"/>
                          <a:ea typeface="+mn-ea"/>
                          <a:cs typeface="+mn-cs"/>
                        </a:rPr>
                        <a:t>67.3%</a:t>
                      </a:r>
                      <a:r>
                        <a:rPr lang="zh-CN" altLang="en-US" sz="1800" b="1" i="0" kern="1200" dirty="0">
                          <a:solidFill>
                            <a:schemeClr val="dk1"/>
                          </a:solidFill>
                          <a:effectLst/>
                          <a:latin typeface="+mn-ea"/>
                          <a:ea typeface="+mn-ea"/>
                          <a:cs typeface="+mn-cs"/>
                        </a:rPr>
                        <a:t>的家长表示慢性咳嗽对其心理造成了严重的影响。</a:t>
                      </a:r>
                      <a:r>
                        <a:rPr lang="en-US" altLang="zh-CN" sz="1800" b="1" i="0" kern="1200" baseline="30000" dirty="0">
                          <a:solidFill>
                            <a:schemeClr val="dk1"/>
                          </a:solidFill>
                          <a:effectLst/>
                          <a:latin typeface="微软雅黑" panose="020B0503020204020204" charset="-122"/>
                          <a:ea typeface="微软雅黑" panose="020B0503020204020204" charset="-122"/>
                          <a:cs typeface="+mn-cs"/>
                        </a:rPr>
                        <a:t>[2]</a:t>
                      </a:r>
                      <a:endParaRPr lang="en-US" altLang="zh-CN" sz="1800" b="1" i="0" kern="1200" baseline="30000" dirty="0">
                        <a:solidFill>
                          <a:schemeClr val="dk1"/>
                        </a:solidFill>
                        <a:effectLst/>
                        <a:latin typeface="+mn-ea"/>
                        <a:ea typeface="+mn-ea"/>
                        <a:cs typeface="+mn-cs"/>
                      </a:endParaRPr>
                    </a:p>
                  </a:txBody>
                  <a:tcPr>
                    <a:solidFill>
                      <a:schemeClr val="bg1">
                        <a:lumMod val="95000"/>
                      </a:schemeClr>
                    </a:solidFill>
                  </a:tcPr>
                </a:tc>
              </a:tr>
            </a:tbl>
          </a:graphicData>
        </a:graphic>
      </p:graphicFrame>
      <p:graphicFrame>
        <p:nvGraphicFramePr>
          <p:cNvPr id="5" name="表格 4"/>
          <p:cNvGraphicFramePr>
            <a:graphicFrameLocks noGrp="1"/>
          </p:cNvGraphicFramePr>
          <p:nvPr/>
        </p:nvGraphicFramePr>
        <p:xfrm>
          <a:off x="6191252" y="1225055"/>
          <a:ext cx="5301354" cy="4310594"/>
        </p:xfrm>
        <a:graphic>
          <a:graphicData uri="http://schemas.openxmlformats.org/drawingml/2006/table">
            <a:tbl>
              <a:tblPr firstRow="1" bandRow="1">
                <a:tableStyleId>{5C22544A-7EE6-4342-B048-85BDC9FD1C3A}</a:tableStyleId>
              </a:tblPr>
              <a:tblGrid>
                <a:gridCol w="5301354"/>
              </a:tblGrid>
              <a:tr h="564284">
                <a:tc>
                  <a:txBody>
                    <a:bodyPr/>
                    <a:lstStyle/>
                    <a:p>
                      <a:pPr algn="ctr"/>
                      <a:r>
                        <a:rPr lang="zh-CN" altLang="en-US" sz="2800" dirty="0"/>
                        <a:t>临床未被满足的需求</a:t>
                      </a:r>
                      <a:endParaRPr lang="zh-CN" altLang="en-US" sz="2800" dirty="0"/>
                    </a:p>
                  </a:txBody>
                  <a:tcPr/>
                </a:tc>
              </a:tr>
              <a:tr h="564284">
                <a:tc>
                  <a:txBody>
                    <a:bodyPr/>
                    <a:lstStyle/>
                    <a:p>
                      <a:pPr marL="285750" marR="0" lvl="0" indent="-285750" algn="l" defTabSz="913765" rtl="0" eaLnBrk="1" fontAlgn="auto" latinLnBrk="0" hangingPunct="1">
                        <a:lnSpc>
                          <a:spcPct val="150000"/>
                        </a:lnSpc>
                        <a:spcBef>
                          <a:spcPts val="0"/>
                        </a:spcBef>
                        <a:spcAft>
                          <a:spcPts val="0"/>
                        </a:spcAft>
                        <a:buClrTx/>
                        <a:buSzTx/>
                        <a:buFont typeface="Arial" panose="020B0604020202020204" pitchFamily="34" charset="0"/>
                        <a:buChar char="•"/>
                        <a:defRPr/>
                      </a:pPr>
                      <a:r>
                        <a:rPr lang="zh-CN" altLang="en-US" sz="1800" b="1" i="0" kern="1200" dirty="0">
                          <a:solidFill>
                            <a:schemeClr val="dk1"/>
                          </a:solidFill>
                          <a:effectLst/>
                          <a:latin typeface="+mn-ea"/>
                          <a:ea typeface="+mn-ea"/>
                          <a:cs typeface="+mn-cs"/>
                        </a:rPr>
                        <a:t>临床研究发现约</a:t>
                      </a:r>
                      <a:r>
                        <a:rPr lang="zh-CN" altLang="en-US" sz="1800" b="1" i="0" kern="1200" dirty="0">
                          <a:solidFill>
                            <a:srgbClr val="FF0000"/>
                          </a:solidFill>
                          <a:effectLst/>
                          <a:latin typeface="+mn-ea"/>
                          <a:ea typeface="+mn-ea"/>
                          <a:cs typeface="+mn-cs"/>
                        </a:rPr>
                        <a:t>有</a:t>
                      </a:r>
                      <a:r>
                        <a:rPr lang="en-US" altLang="zh-CN" sz="1800" b="1" i="0" kern="1200" dirty="0">
                          <a:solidFill>
                            <a:srgbClr val="FF0000"/>
                          </a:solidFill>
                          <a:effectLst/>
                          <a:latin typeface="+mn-ea"/>
                          <a:ea typeface="+mn-ea"/>
                          <a:cs typeface="+mn-cs"/>
                        </a:rPr>
                        <a:t>18.99%</a:t>
                      </a:r>
                      <a:r>
                        <a:rPr lang="zh-CN" altLang="en-US" sz="1800" b="1" i="0" kern="1200" dirty="0">
                          <a:solidFill>
                            <a:srgbClr val="FF0000"/>
                          </a:solidFill>
                          <a:effectLst/>
                          <a:latin typeface="+mn-ea"/>
                          <a:ea typeface="+mn-ea"/>
                          <a:cs typeface="+mn-cs"/>
                        </a:rPr>
                        <a:t>的患儿不能完全吞咽口服溶液；</a:t>
                      </a:r>
                      <a:r>
                        <a:rPr lang="en-US" altLang="zh-CN" sz="1800" b="1" i="0" kern="1200" dirty="0">
                          <a:solidFill>
                            <a:srgbClr val="FF0000"/>
                          </a:solidFill>
                          <a:effectLst/>
                          <a:latin typeface="+mn-ea"/>
                          <a:ea typeface="+mn-ea"/>
                          <a:cs typeface="+mn-cs"/>
                        </a:rPr>
                        <a:t>51.63%</a:t>
                      </a:r>
                      <a:r>
                        <a:rPr lang="zh-CN" altLang="en-US" sz="1800" b="1" i="0" kern="1200" dirty="0">
                          <a:solidFill>
                            <a:srgbClr val="FF0000"/>
                          </a:solidFill>
                          <a:effectLst/>
                          <a:latin typeface="+mn-ea"/>
                          <a:ea typeface="+mn-ea"/>
                          <a:cs typeface="+mn-cs"/>
                        </a:rPr>
                        <a:t>患儿家长喂药时间超过</a:t>
                      </a:r>
                      <a:r>
                        <a:rPr lang="en-US" altLang="zh-CN" sz="1800" b="1" i="0" kern="1200" dirty="0">
                          <a:solidFill>
                            <a:srgbClr val="FF0000"/>
                          </a:solidFill>
                          <a:effectLst/>
                          <a:latin typeface="+mn-ea"/>
                          <a:ea typeface="+mn-ea"/>
                          <a:cs typeface="+mn-cs"/>
                        </a:rPr>
                        <a:t>2</a:t>
                      </a:r>
                      <a:r>
                        <a:rPr lang="zh-CN" altLang="en-US" sz="1800" b="1" i="0" kern="1200" dirty="0">
                          <a:solidFill>
                            <a:srgbClr val="FF0000"/>
                          </a:solidFill>
                          <a:effectLst/>
                          <a:latin typeface="+mn-ea"/>
                          <a:ea typeface="+mn-ea"/>
                          <a:cs typeface="+mn-cs"/>
                        </a:rPr>
                        <a:t>分钟。</a:t>
                      </a:r>
                      <a:r>
                        <a:rPr lang="en-US" altLang="zh-CN" sz="1800" b="1" i="0" kern="1200" baseline="30000" dirty="0">
                          <a:solidFill>
                            <a:schemeClr val="dk1"/>
                          </a:solidFill>
                          <a:effectLst/>
                          <a:latin typeface="+mn-ea"/>
                          <a:ea typeface="+mn-ea"/>
                          <a:cs typeface="+mn-cs"/>
                        </a:rPr>
                        <a:t>[3]</a:t>
                      </a:r>
                      <a:endParaRPr lang="en-US" altLang="zh-CN" sz="1800" b="1" i="0" kern="1200" dirty="0">
                        <a:solidFill>
                          <a:schemeClr val="dk1"/>
                        </a:solidFill>
                        <a:effectLst/>
                        <a:latin typeface="+mn-ea"/>
                        <a:ea typeface="+mn-ea"/>
                        <a:cs typeface="+mn-cs"/>
                      </a:endParaRPr>
                    </a:p>
                    <a:p>
                      <a:pPr marL="285750" marR="0" lvl="0" indent="-285750" algn="l" defTabSz="913765" rtl="0" eaLnBrk="1" fontAlgn="auto" latinLnBrk="0" hangingPunct="1">
                        <a:lnSpc>
                          <a:spcPct val="150000"/>
                        </a:lnSpc>
                        <a:spcBef>
                          <a:spcPts val="0"/>
                        </a:spcBef>
                        <a:spcAft>
                          <a:spcPts val="0"/>
                        </a:spcAft>
                        <a:buClrTx/>
                        <a:buSzTx/>
                        <a:buFont typeface="Arial" panose="020B0604020202020204" pitchFamily="34" charset="0"/>
                        <a:buChar char="•"/>
                        <a:defRPr/>
                      </a:pPr>
                      <a:r>
                        <a:rPr lang="zh-CN" altLang="en-US" sz="1800" b="1" i="0" kern="1200" dirty="0">
                          <a:solidFill>
                            <a:schemeClr val="dk1"/>
                          </a:solidFill>
                          <a:effectLst/>
                          <a:latin typeface="+mn-ea"/>
                          <a:ea typeface="+mn-ea"/>
                          <a:cs typeface="+mn-cs"/>
                        </a:rPr>
                        <a:t>国内外调查显示，发育正常儿童</a:t>
                      </a:r>
                      <a:r>
                        <a:rPr lang="zh-CN" altLang="en-US" sz="1800" b="1" i="0" kern="1200" dirty="0">
                          <a:solidFill>
                            <a:srgbClr val="FF0000"/>
                          </a:solidFill>
                          <a:effectLst/>
                          <a:latin typeface="+mn-ea"/>
                          <a:ea typeface="+mn-ea"/>
                          <a:cs typeface="+mn-cs"/>
                        </a:rPr>
                        <a:t>喂养困难发生率为</a:t>
                      </a:r>
                      <a:r>
                        <a:rPr lang="en-US" altLang="zh-CN" sz="1800" b="1" i="0" kern="1200" dirty="0">
                          <a:solidFill>
                            <a:srgbClr val="FF0000"/>
                          </a:solidFill>
                          <a:effectLst/>
                          <a:latin typeface="+mn-ea"/>
                          <a:ea typeface="+mn-ea"/>
                          <a:cs typeface="+mn-cs"/>
                        </a:rPr>
                        <a:t>25%-45%</a:t>
                      </a:r>
                      <a:r>
                        <a:rPr lang="zh-CN" altLang="en-US" sz="1800" b="1" i="0" kern="1200" dirty="0">
                          <a:solidFill>
                            <a:schemeClr val="dk1"/>
                          </a:solidFill>
                          <a:effectLst/>
                          <a:latin typeface="+mn-ea"/>
                          <a:ea typeface="+mn-ea"/>
                          <a:cs typeface="+mn-cs"/>
                        </a:rPr>
                        <a:t>。国内流行病学调查显示</a:t>
                      </a:r>
                      <a:r>
                        <a:rPr lang="en-US" altLang="zh-CN" sz="1800" b="1" i="0" kern="1200" dirty="0">
                          <a:solidFill>
                            <a:schemeClr val="dk1"/>
                          </a:solidFill>
                          <a:effectLst/>
                          <a:latin typeface="+mn-ea"/>
                          <a:ea typeface="+mn-ea"/>
                          <a:cs typeface="+mn-cs"/>
                        </a:rPr>
                        <a:t>6-36</a:t>
                      </a:r>
                      <a:r>
                        <a:rPr lang="zh-CN" altLang="en-US" sz="1800" b="1" i="0" kern="1200" dirty="0">
                          <a:solidFill>
                            <a:schemeClr val="dk1"/>
                          </a:solidFill>
                          <a:effectLst/>
                          <a:latin typeface="+mn-ea"/>
                          <a:ea typeface="+mn-ea"/>
                          <a:cs typeface="+mn-cs"/>
                        </a:rPr>
                        <a:t>月龄的婴幼儿喂养困难发生率为</a:t>
                      </a:r>
                      <a:r>
                        <a:rPr lang="en-US" altLang="zh-CN" sz="1800" b="1" i="0" kern="1200" dirty="0">
                          <a:solidFill>
                            <a:schemeClr val="dk1"/>
                          </a:solidFill>
                          <a:effectLst/>
                          <a:latin typeface="+mn-ea"/>
                          <a:ea typeface="+mn-ea"/>
                          <a:cs typeface="+mn-cs"/>
                        </a:rPr>
                        <a:t>21.4%</a:t>
                      </a:r>
                      <a:r>
                        <a:rPr lang="en-US" altLang="zh-CN" sz="1800" b="1" i="0" kern="1200" baseline="30000" dirty="0">
                          <a:solidFill>
                            <a:schemeClr val="dk1"/>
                          </a:solidFill>
                          <a:effectLst/>
                          <a:latin typeface="+mn-ea"/>
                          <a:ea typeface="+mn-ea"/>
                          <a:cs typeface="+mn-cs"/>
                        </a:rPr>
                        <a:t>[4]</a:t>
                      </a:r>
                      <a:r>
                        <a:rPr lang="zh-CN" altLang="en-US" sz="1800" b="1" i="0" kern="1200" dirty="0">
                          <a:solidFill>
                            <a:schemeClr val="dk1"/>
                          </a:solidFill>
                          <a:effectLst/>
                          <a:latin typeface="+mn-ea"/>
                          <a:ea typeface="+mn-ea"/>
                          <a:cs typeface="+mn-cs"/>
                        </a:rPr>
                        <a:t>。吞咽困难容易导致患儿出现误吸，从而导致吸入性肺炎、窒息甚至危及生命。</a:t>
                      </a:r>
                      <a:r>
                        <a:rPr lang="en-US" altLang="zh-CN" sz="1800" b="1" i="0" kern="1200" baseline="30000" dirty="0">
                          <a:solidFill>
                            <a:schemeClr val="dk1"/>
                          </a:solidFill>
                          <a:effectLst/>
                          <a:latin typeface="+mn-ea"/>
                          <a:ea typeface="+mn-ea"/>
                          <a:cs typeface="+mn-cs"/>
                        </a:rPr>
                        <a:t>[5]</a:t>
                      </a:r>
                      <a:endParaRPr lang="en-US" altLang="zh-CN" sz="1800" b="1" i="0" kern="1200" dirty="0">
                        <a:solidFill>
                          <a:schemeClr val="dk1"/>
                        </a:solidFill>
                        <a:effectLst/>
                        <a:latin typeface="+mn-ea"/>
                        <a:ea typeface="+mn-ea"/>
                        <a:cs typeface="+mn-cs"/>
                      </a:endParaRPr>
                    </a:p>
                    <a:p>
                      <a:pPr marL="285750" indent="-285750">
                        <a:lnSpc>
                          <a:spcPct val="150000"/>
                        </a:lnSpc>
                        <a:buFont typeface="Arial" panose="020B0604020202020204" pitchFamily="34" charset="0"/>
                        <a:buChar char="•"/>
                      </a:pPr>
                      <a:r>
                        <a:rPr lang="zh-CN" altLang="en-US" sz="1800" b="1" i="0" kern="1200" dirty="0">
                          <a:solidFill>
                            <a:schemeClr val="dk1"/>
                          </a:solidFill>
                          <a:effectLst/>
                          <a:latin typeface="+mn-ea"/>
                          <a:ea typeface="+mn-ea"/>
                          <a:cs typeface="+mn-cs"/>
                        </a:rPr>
                        <a:t>现有目录内氨溴索相关制剂无儿童专用药。</a:t>
                      </a:r>
                      <a:endParaRPr lang="en-US" altLang="zh-CN" sz="1200" dirty="0">
                        <a:latin typeface="+mn-ea"/>
                        <a:ea typeface="+mn-ea"/>
                      </a:endParaRPr>
                    </a:p>
                  </a:txBody>
                  <a:tcPr>
                    <a:solidFill>
                      <a:schemeClr val="bg1">
                        <a:lumMod val="95000"/>
                      </a:schemeClr>
                    </a:solidFill>
                  </a:tcPr>
                </a:tc>
              </a:tr>
            </a:tbl>
          </a:graphicData>
        </a:graphic>
      </p:graphicFrame>
      <p:sp>
        <p:nvSpPr>
          <p:cNvPr id="3" name="文本框 2"/>
          <p:cNvSpPr txBox="1"/>
          <p:nvPr/>
        </p:nvSpPr>
        <p:spPr>
          <a:xfrm>
            <a:off x="4410524" y="5796170"/>
            <a:ext cx="7335663" cy="1061829"/>
          </a:xfrm>
          <a:prstGeom prst="rect">
            <a:avLst/>
          </a:prstGeom>
          <a:noFill/>
        </p:spPr>
        <p:txBody>
          <a:bodyPr wrap="none" rtlCol="0">
            <a:spAutoFit/>
          </a:bodyPr>
          <a:lstStyle/>
          <a:p>
            <a:r>
              <a:rPr lang="zh-CN" altLang="en-US" sz="1050" b="1" dirty="0">
                <a:latin typeface="+mn-ea"/>
              </a:rPr>
              <a:t>参考文献：</a:t>
            </a:r>
            <a:endParaRPr lang="en-US" altLang="zh-CN" sz="1050" b="1" dirty="0">
              <a:latin typeface="+mn-ea"/>
            </a:endParaRPr>
          </a:p>
          <a:p>
            <a:pPr marL="342900" indent="-342900">
              <a:buFont typeface="+mj-lt"/>
              <a:buAutoNum type="arabicPeriod"/>
            </a:pPr>
            <a:r>
              <a:rPr lang="zh-CN" altLang="en-US" sz="1050" b="1" dirty="0">
                <a:latin typeface="+mn-ea"/>
              </a:rPr>
              <a:t>胡次浪</a:t>
            </a:r>
            <a:r>
              <a:rPr lang="en-US" altLang="zh-CN" sz="1050" b="1" dirty="0">
                <a:latin typeface="+mn-ea"/>
              </a:rPr>
              <a:t>,</a:t>
            </a:r>
            <a:r>
              <a:rPr lang="zh-CN" altLang="en-US" sz="1050" b="1" dirty="0">
                <a:latin typeface="+mn-ea"/>
              </a:rPr>
              <a:t>黄坚</a:t>
            </a:r>
            <a:r>
              <a:rPr lang="en-US" altLang="zh-CN" sz="1050" b="1" dirty="0">
                <a:latin typeface="+mn-ea"/>
              </a:rPr>
              <a:t>,</a:t>
            </a:r>
            <a:r>
              <a:rPr lang="zh-CN" altLang="en-US" sz="1050" b="1" dirty="0">
                <a:latin typeface="+mn-ea"/>
              </a:rPr>
              <a:t>丁国标</a:t>
            </a:r>
            <a:r>
              <a:rPr lang="en-US" altLang="zh-CN" sz="1050" b="1" dirty="0">
                <a:latin typeface="+mn-ea"/>
              </a:rPr>
              <a:t>,</a:t>
            </a:r>
            <a:r>
              <a:rPr lang="zh-CN" altLang="en-US" sz="1050" b="1" dirty="0">
                <a:latin typeface="+mn-ea"/>
              </a:rPr>
              <a:t>等</a:t>
            </a:r>
            <a:r>
              <a:rPr lang="en-US" altLang="zh-CN" sz="1050" b="1" dirty="0">
                <a:latin typeface="+mn-ea"/>
              </a:rPr>
              <a:t>.</a:t>
            </a:r>
            <a:r>
              <a:rPr lang="zh-CN" altLang="en-US" sz="1050" b="1" dirty="0">
                <a:latin typeface="+mn-ea"/>
              </a:rPr>
              <a:t> 江西省</a:t>
            </a:r>
            <a:r>
              <a:rPr lang="en-US" altLang="zh-CN" sz="1050" b="1" dirty="0">
                <a:latin typeface="+mn-ea"/>
              </a:rPr>
              <a:t>3-14</a:t>
            </a:r>
            <a:r>
              <a:rPr lang="zh-CN" altLang="en-US" sz="1050" b="1" dirty="0">
                <a:latin typeface="+mn-ea"/>
              </a:rPr>
              <a:t>岁儿童慢性咳嗽流行病学特征</a:t>
            </a:r>
            <a:r>
              <a:rPr lang="en-US" altLang="zh-CN" sz="1050" b="1" dirty="0">
                <a:latin typeface="+mn-ea"/>
              </a:rPr>
              <a:t>[J].</a:t>
            </a:r>
            <a:r>
              <a:rPr lang="zh-CN" altLang="en-US" sz="1050" b="1" dirty="0">
                <a:latin typeface="+mn-ea"/>
              </a:rPr>
              <a:t>中国妇幼保健</a:t>
            </a:r>
            <a:r>
              <a:rPr lang="en-US" altLang="zh-CN" sz="1050" b="1" dirty="0">
                <a:latin typeface="+mn-ea"/>
              </a:rPr>
              <a:t>,2022,37(24):4684-4687</a:t>
            </a:r>
            <a:endParaRPr lang="en-US" altLang="zh-CN" sz="1050" b="1" dirty="0">
              <a:latin typeface="+mn-ea"/>
            </a:endParaRPr>
          </a:p>
          <a:p>
            <a:pPr marL="342900" indent="-342900">
              <a:buFont typeface="+mj-lt"/>
              <a:buAutoNum type="arabicPeriod"/>
            </a:pPr>
            <a:r>
              <a:rPr lang="zh-CN" altLang="en-US" sz="1050" b="1" dirty="0">
                <a:latin typeface="+mn-ea"/>
              </a:rPr>
              <a:t>代方方</a:t>
            </a:r>
            <a:r>
              <a:rPr lang="en-US" altLang="zh-CN" sz="1050" b="1" dirty="0">
                <a:latin typeface="+mn-ea"/>
              </a:rPr>
              <a:t>,</a:t>
            </a:r>
            <a:r>
              <a:rPr lang="zh-CN" altLang="en-US" sz="1050" b="1" dirty="0">
                <a:latin typeface="+mn-ea"/>
              </a:rPr>
              <a:t>杨娟</a:t>
            </a:r>
            <a:r>
              <a:rPr lang="en-US" altLang="zh-CN" sz="1050" b="1" dirty="0">
                <a:latin typeface="+mn-ea"/>
              </a:rPr>
              <a:t>.</a:t>
            </a:r>
            <a:r>
              <a:rPr lang="zh-CN" altLang="en-US" sz="1050" b="1" dirty="0">
                <a:latin typeface="+mn-ea"/>
              </a:rPr>
              <a:t>山东省儿童慢性咳嗽患病率及影响家庭问卷调查</a:t>
            </a:r>
            <a:r>
              <a:rPr lang="en-US" altLang="zh-CN" sz="1050" b="1" dirty="0">
                <a:latin typeface="+mn-ea"/>
              </a:rPr>
              <a:t>[J].</a:t>
            </a:r>
            <a:r>
              <a:rPr lang="zh-CN" altLang="en-US" sz="1050" b="1" dirty="0">
                <a:latin typeface="+mn-ea"/>
              </a:rPr>
              <a:t>临床儿科杂志</a:t>
            </a:r>
            <a:r>
              <a:rPr lang="en-US" altLang="zh-CN" sz="1050" b="1" dirty="0">
                <a:latin typeface="+mn-ea"/>
              </a:rPr>
              <a:t>,2023,41(5):370-375</a:t>
            </a:r>
            <a:endParaRPr lang="en-US" altLang="zh-CN" sz="1050" b="1" dirty="0">
              <a:latin typeface="+mn-ea"/>
            </a:endParaRPr>
          </a:p>
          <a:p>
            <a:pPr marL="342900" indent="-342900">
              <a:buFont typeface="+mj-lt"/>
              <a:buAutoNum type="arabicPeriod"/>
            </a:pPr>
            <a:r>
              <a:rPr lang="zh-CN" altLang="en-US" sz="1050" b="1" dirty="0">
                <a:latin typeface="+mn-ea"/>
              </a:rPr>
              <a:t>罗润畅</a:t>
            </a:r>
            <a:r>
              <a:rPr lang="en-US" altLang="zh-CN" sz="1050" b="1" dirty="0">
                <a:latin typeface="+mn-ea"/>
              </a:rPr>
              <a:t>®</a:t>
            </a:r>
            <a:r>
              <a:rPr lang="zh-CN" altLang="en-US" sz="1050" b="1" dirty="0">
                <a:latin typeface="+mn-ea"/>
              </a:rPr>
              <a:t>治疗急性呼吸道感染性疾病的有效 性、安全性、依从性和经济性的前瞻性、多中 心、开放性随机对照研究</a:t>
            </a:r>
            <a:endParaRPr lang="en-US" altLang="zh-CN" sz="1050" b="1" dirty="0">
              <a:latin typeface="+mn-ea"/>
            </a:endParaRPr>
          </a:p>
          <a:p>
            <a:pPr marL="342900" indent="-342900">
              <a:buFont typeface="+mj-lt"/>
              <a:buAutoNum type="arabicPeriod"/>
            </a:pPr>
            <a:r>
              <a:rPr lang="zh-CN" altLang="en-US" sz="1050" b="1" dirty="0">
                <a:latin typeface="+mn-ea"/>
              </a:rPr>
              <a:t>汪佳瑜</a:t>
            </a:r>
            <a:r>
              <a:rPr lang="en-US" altLang="zh-CN" sz="1050" b="1" dirty="0">
                <a:latin typeface="+mn-ea"/>
              </a:rPr>
              <a:t>,</a:t>
            </a:r>
            <a:r>
              <a:rPr lang="zh-CN" altLang="en-US" sz="1050" b="1" dirty="0">
                <a:latin typeface="+mn-ea"/>
              </a:rPr>
              <a:t>程茜</a:t>
            </a:r>
            <a:r>
              <a:rPr lang="en-US" altLang="zh-CN" sz="1050" b="1" dirty="0">
                <a:latin typeface="+mn-ea"/>
              </a:rPr>
              <a:t>.</a:t>
            </a:r>
            <a:r>
              <a:rPr lang="zh-CN" altLang="en-US" sz="1050" b="1" dirty="0">
                <a:latin typeface="+mn-ea"/>
              </a:rPr>
              <a:t>儿童喂养困难的研究进展</a:t>
            </a:r>
            <a:r>
              <a:rPr lang="en-US" altLang="zh-CN" sz="1050" b="1" dirty="0">
                <a:latin typeface="+mn-ea"/>
              </a:rPr>
              <a:t>[J].</a:t>
            </a:r>
            <a:r>
              <a:rPr lang="zh-CN" altLang="en-US" sz="1050" b="1" dirty="0">
                <a:latin typeface="+mn-ea"/>
              </a:rPr>
              <a:t>临床医学研究与实践</a:t>
            </a:r>
            <a:r>
              <a:rPr lang="en-US" altLang="zh-CN" sz="1050" b="1" dirty="0">
                <a:latin typeface="+mn-ea"/>
              </a:rPr>
              <a:t>,2021,6(16):193-195</a:t>
            </a:r>
            <a:endParaRPr lang="en-US" altLang="zh-CN" sz="1050" b="1" dirty="0">
              <a:latin typeface="+mn-ea"/>
            </a:endParaRPr>
          </a:p>
          <a:p>
            <a:pPr marL="342900" indent="-342900">
              <a:buFont typeface="+mj-lt"/>
              <a:buAutoNum type="arabicPeriod"/>
            </a:pPr>
            <a:r>
              <a:rPr lang="zh-CN" altLang="en-US" sz="1050" b="1" dirty="0">
                <a:latin typeface="+mn-ea"/>
              </a:rPr>
              <a:t>孙娜</a:t>
            </a:r>
            <a:r>
              <a:rPr lang="en-US" altLang="zh-CN" sz="1050" b="1" dirty="0">
                <a:latin typeface="+mn-ea"/>
              </a:rPr>
              <a:t>,</a:t>
            </a:r>
            <a:r>
              <a:rPr lang="zh-CN" altLang="en-US" sz="1050" b="1" dirty="0">
                <a:latin typeface="+mn-ea"/>
              </a:rPr>
              <a:t>徐勇胜</a:t>
            </a:r>
            <a:r>
              <a:rPr lang="en-US" altLang="zh-CN" sz="1050" b="1" dirty="0">
                <a:latin typeface="+mn-ea"/>
              </a:rPr>
              <a:t>,</a:t>
            </a:r>
            <a:r>
              <a:rPr lang="zh-CN" altLang="en-US" sz="1050" b="1" dirty="0">
                <a:latin typeface="+mn-ea"/>
              </a:rPr>
              <a:t>董汉汉</a:t>
            </a:r>
            <a:r>
              <a:rPr lang="en-US" altLang="zh-CN" sz="1050" b="1" dirty="0">
                <a:latin typeface="+mn-ea"/>
              </a:rPr>
              <a:t>.</a:t>
            </a:r>
            <a:r>
              <a:rPr lang="zh-CN" altLang="en-US" sz="1050" b="1" dirty="0">
                <a:latin typeface="+mn-ea"/>
                <a:ea typeface="+mn-ea"/>
              </a:rPr>
              <a:t>儿童吞咽困难的评估方法研究进展</a:t>
            </a:r>
            <a:r>
              <a:rPr lang="en-US" altLang="zh-CN" sz="1050" b="1" dirty="0">
                <a:latin typeface="+mn-ea"/>
                <a:ea typeface="+mn-ea"/>
              </a:rPr>
              <a:t>[J].</a:t>
            </a:r>
            <a:r>
              <a:rPr lang="zh-CN" altLang="en-US" sz="1050" b="1" dirty="0">
                <a:latin typeface="+mn-ea"/>
                <a:ea typeface="+mn-ea"/>
              </a:rPr>
              <a:t>国际儿科学杂志</a:t>
            </a:r>
            <a:r>
              <a:rPr lang="en-US" altLang="zh-CN" sz="1050" b="1" dirty="0">
                <a:latin typeface="+mn-ea"/>
                <a:ea typeface="+mn-ea"/>
              </a:rPr>
              <a:t>,2018,45(4):264-266</a:t>
            </a:r>
            <a:r>
              <a:rPr lang="zh-CN" altLang="en-US" sz="1050" b="1" dirty="0">
                <a:latin typeface="+mn-ea"/>
                <a:ea typeface="+mn-ea"/>
              </a:rPr>
              <a:t> </a:t>
            </a:r>
            <a:endParaRPr lang="en-US" altLang="zh-CN" sz="1050" b="1" dirty="0">
              <a:latin typeface="+mn-ea"/>
              <a:ea typeface="+mn-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3877985" cy="461665"/>
          </a:xfrm>
          <a:prstGeom prst="rect">
            <a:avLst/>
          </a:prstGeom>
        </p:spPr>
        <p:txBody>
          <a:bodyPr wrap="none">
            <a:spAutoFit/>
          </a:bodyPr>
          <a:lstStyle/>
          <a:p>
            <a:r>
              <a:rPr lang="zh-CN" altLang="en-US" sz="2400" b="1" dirty="0">
                <a:latin typeface="+mn-ea"/>
              </a:rPr>
              <a:t>盐酸氨溴索喷雾剂的安全性</a:t>
            </a:r>
            <a:endParaRPr lang="zh-CN" altLang="en-US" sz="2400" b="1" dirty="0">
              <a:latin typeface="+mn-ea"/>
            </a:endParaRPr>
          </a:p>
        </p:txBody>
      </p:sp>
      <p:sp>
        <p:nvSpPr>
          <p:cNvPr id="2" name="矩形 1"/>
          <p:cNvSpPr/>
          <p:nvPr/>
        </p:nvSpPr>
        <p:spPr>
          <a:xfrm>
            <a:off x="4183980" y="6560662"/>
            <a:ext cx="7460333" cy="253916"/>
          </a:xfrm>
          <a:prstGeom prst="rect">
            <a:avLst/>
          </a:prstGeom>
        </p:spPr>
        <p:txBody>
          <a:bodyPr wrap="square" anchor="ctr">
            <a:spAutoFit/>
          </a:bodyPr>
          <a:lstStyle/>
          <a:p>
            <a:pPr indent="381000"/>
            <a:r>
              <a:rPr lang="en-US" altLang="zh-CN" sz="1050" b="1" kern="100" dirty="0">
                <a:latin typeface="+mn-ea"/>
                <a:cs typeface="Times New Roman" panose="02020603050405020304" pitchFamily="18" charset="0"/>
              </a:rPr>
              <a:t>1</a:t>
            </a:r>
            <a:r>
              <a:rPr lang="zh-CN" altLang="en-US" sz="1050" b="1" kern="100" dirty="0">
                <a:latin typeface="+mn-ea"/>
                <a:cs typeface="Times New Roman" panose="02020603050405020304" pitchFamily="18" charset="0"/>
              </a:rPr>
              <a:t>、罗润畅</a:t>
            </a:r>
            <a:r>
              <a:rPr lang="en-US" altLang="zh-CN" sz="1050" b="1" kern="100" dirty="0">
                <a:latin typeface="+mn-ea"/>
                <a:cs typeface="Times New Roman" panose="02020603050405020304" pitchFamily="18" charset="0"/>
              </a:rPr>
              <a:t>®</a:t>
            </a:r>
            <a:r>
              <a:rPr lang="zh-CN" altLang="en-US" sz="1050" b="1" kern="100" dirty="0">
                <a:latin typeface="+mn-ea"/>
                <a:cs typeface="Times New Roman" panose="02020603050405020304" pitchFamily="18" charset="0"/>
              </a:rPr>
              <a:t>治疗急性呼吸道感染性疾病的有效性、安全性、依从性和经济性的前瞻性、多中心、开放性随机对照研究</a:t>
            </a:r>
            <a:endParaRPr lang="en-US" altLang="zh-CN" sz="1050" b="1" kern="100" dirty="0">
              <a:latin typeface="+mn-ea"/>
              <a:cs typeface="Times New Roman" panose="02020603050405020304" pitchFamily="18" charset="0"/>
            </a:endParaRPr>
          </a:p>
        </p:txBody>
      </p:sp>
      <p:graphicFrame>
        <p:nvGraphicFramePr>
          <p:cNvPr id="6" name="表格 5"/>
          <p:cNvGraphicFramePr>
            <a:graphicFrameLocks noGrp="1"/>
          </p:cNvGraphicFramePr>
          <p:nvPr/>
        </p:nvGraphicFramePr>
        <p:xfrm>
          <a:off x="564235" y="1147587"/>
          <a:ext cx="11080078" cy="2378793"/>
        </p:xfrm>
        <a:graphic>
          <a:graphicData uri="http://schemas.openxmlformats.org/drawingml/2006/table">
            <a:tbl>
              <a:tblPr firstRow="1" bandRow="1"/>
              <a:tblGrid>
                <a:gridCol w="1293140"/>
                <a:gridCol w="2807494"/>
                <a:gridCol w="6979444"/>
              </a:tblGrid>
              <a:tr h="446423">
                <a:tc rowSpan="6">
                  <a:txBody>
                    <a:bodyPr/>
                    <a:lstStyle/>
                    <a:p>
                      <a:pPr algn="ctr"/>
                      <a:endParaRPr lang="en-US" altLang="zh-CN" sz="2000" b="1" kern="1200" dirty="0">
                        <a:solidFill>
                          <a:srgbClr val="000000"/>
                        </a:solidFill>
                        <a:effectLst/>
                        <a:latin typeface="Arial" panose="020B0604020202020204" pitchFamily="34" charset="0"/>
                        <a:ea typeface="微软雅黑" panose="020B0503020204020204" charset="-122"/>
                        <a:cs typeface="Arial" panose="020B0604020202020204" pitchFamily="34" charset="0"/>
                      </a:endParaRPr>
                    </a:p>
                    <a:p>
                      <a:pPr algn="ctr"/>
                      <a:r>
                        <a:rPr lang="zh-CN" altLang="en-US" sz="2000" b="1" kern="1200" dirty="0">
                          <a:solidFill>
                            <a:srgbClr val="000000"/>
                          </a:solidFill>
                          <a:effectLst/>
                          <a:latin typeface="Arial" panose="020B0604020202020204" pitchFamily="34" charset="0"/>
                          <a:ea typeface="微软雅黑" panose="020B0503020204020204" charset="-122"/>
                          <a:cs typeface="Arial" panose="020B0604020202020204" pitchFamily="34" charset="0"/>
                        </a:rPr>
                        <a:t>盐酸氨溴索喷雾剂说明书收载的安全性信息</a:t>
                      </a:r>
                      <a:endParaRPr lang="zh-CN" altLang="en-US" sz="10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solidFill>
                      <a:schemeClr val="bg1">
                        <a:lumMod val="95000"/>
                      </a:schemeClr>
                    </a:solidFill>
                  </a:tcPr>
                </a:tc>
                <a:tc>
                  <a:txBody>
                    <a:bodyPr/>
                    <a:lstStyle/>
                    <a:p>
                      <a:pPr algn="ctr"/>
                      <a:r>
                        <a:rPr lang="zh-CN" sz="2300" b="1" kern="1200">
                          <a:solidFill>
                            <a:srgbClr val="FFFFFF"/>
                          </a:solidFill>
                          <a:effectLst/>
                          <a:latin typeface="Arial" panose="020B0604020202020204" pitchFamily="34" charset="0"/>
                          <a:ea typeface="微软雅黑" panose="020B0503020204020204" charset="-122"/>
                          <a:cs typeface="Arial" panose="020B0604020202020204" pitchFamily="34" charset="0"/>
                        </a:rPr>
                        <a:t>不良反应发生频率</a:t>
                      </a:r>
                      <a:endParaRPr lang="zh-CN" sz="1000" kern="100">
                        <a:effectLst/>
                        <a:latin typeface="等线" panose="02010600030101010101" pitchFamily="2" charset="-122"/>
                        <a:ea typeface="等线" panose="02010600030101010101" pitchFamily="2" charset="-122"/>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rgbClr val="0065B2"/>
                    </a:solidFill>
                  </a:tcPr>
                </a:tc>
                <a:tc>
                  <a:txBody>
                    <a:bodyPr/>
                    <a:lstStyle/>
                    <a:p>
                      <a:pPr algn="ctr"/>
                      <a:r>
                        <a:rPr lang="zh-CN" sz="2300" b="1" kern="1200" dirty="0">
                          <a:solidFill>
                            <a:srgbClr val="FFFFFF"/>
                          </a:solidFill>
                          <a:effectLst/>
                          <a:latin typeface="Arial" panose="020B0604020202020204" pitchFamily="34" charset="0"/>
                          <a:ea typeface="微软雅黑" panose="020B0503020204020204" charset="-122"/>
                          <a:cs typeface="Arial" panose="020B0604020202020204" pitchFamily="34" charset="0"/>
                        </a:rPr>
                        <a:t>不良反应描述</a:t>
                      </a:r>
                      <a:endParaRPr lang="zh-CN" sz="10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rgbClr val="0065B2"/>
                    </a:solidFill>
                  </a:tcPr>
                </a:tc>
              </a:tr>
              <a:tr h="327377">
                <a:tc vMerge="1">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rgbClr val="F2F2F2"/>
                    </a:solidFill>
                  </a:tcPr>
                </a:tc>
                <a:tc>
                  <a:txBody>
                    <a:bodyPr/>
                    <a:lstStyle/>
                    <a:p>
                      <a:pPr algn="l"/>
                      <a:r>
                        <a:rPr lang="zh-CN" sz="1600" b="1" kern="1200" dirty="0">
                          <a:solidFill>
                            <a:srgbClr val="FF0000"/>
                          </a:solidFill>
                          <a:effectLst/>
                          <a:latin typeface="+mn-ea"/>
                          <a:ea typeface="+mn-ea"/>
                          <a:cs typeface="Arial" panose="020B0604020202020204" pitchFamily="34" charset="0"/>
                        </a:rPr>
                        <a:t>十分常见（</a:t>
                      </a:r>
                      <a:r>
                        <a:rPr lang="en-US" sz="1600" b="1" u="sng" kern="1200" dirty="0">
                          <a:solidFill>
                            <a:srgbClr val="FF0000"/>
                          </a:solidFill>
                          <a:effectLst/>
                          <a:latin typeface="+mn-ea"/>
                          <a:ea typeface="+mn-ea"/>
                          <a:cs typeface="Arial" panose="020B0604020202020204" pitchFamily="34" charset="0"/>
                        </a:rPr>
                        <a:t>&gt;</a:t>
                      </a:r>
                      <a:r>
                        <a:rPr lang="en-US" sz="1600" b="1" kern="1200" dirty="0">
                          <a:solidFill>
                            <a:srgbClr val="FF0000"/>
                          </a:solidFill>
                          <a:effectLst/>
                          <a:latin typeface="+mn-ea"/>
                          <a:ea typeface="+mn-ea"/>
                          <a:cs typeface="Arial" panose="020B0604020202020204" pitchFamily="34" charset="0"/>
                        </a:rPr>
                        <a:t>10%</a:t>
                      </a:r>
                      <a:r>
                        <a:rPr lang="zh-CN" sz="1600" b="1" kern="1200" dirty="0">
                          <a:solidFill>
                            <a:srgbClr val="FF0000"/>
                          </a:solidFill>
                          <a:effectLst/>
                          <a:latin typeface="+mn-ea"/>
                          <a:ea typeface="+mn-ea"/>
                          <a:cs typeface="Arial" panose="020B0604020202020204" pitchFamily="34" charset="0"/>
                        </a:rPr>
                        <a:t>）</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c>
                  <a:txBody>
                    <a:bodyPr/>
                    <a:lstStyle/>
                    <a:p>
                      <a:pPr algn="l"/>
                      <a:r>
                        <a:rPr lang="zh-CN" sz="1600" b="1" kern="1200">
                          <a:solidFill>
                            <a:srgbClr val="FF0000"/>
                          </a:solidFill>
                          <a:effectLst/>
                          <a:latin typeface="+mn-ea"/>
                          <a:ea typeface="+mn-ea"/>
                          <a:cs typeface="Arial" panose="020B0604020202020204" pitchFamily="34" charset="0"/>
                        </a:rPr>
                        <a:t>无</a:t>
                      </a:r>
                      <a:endParaRPr lang="zh-CN" sz="1000" kern="10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r>
              <a:tr h="327377">
                <a:tc vMerge="1">
                  <a:tcPr/>
                </a:tc>
                <a:tc>
                  <a:txBody>
                    <a:bodyPr/>
                    <a:lstStyle/>
                    <a:p>
                      <a:pPr algn="l"/>
                      <a:r>
                        <a:rPr lang="zh-CN" sz="1600" b="1" kern="1200" dirty="0">
                          <a:solidFill>
                            <a:srgbClr val="FF0000"/>
                          </a:solidFill>
                          <a:effectLst/>
                          <a:latin typeface="+mn-ea"/>
                          <a:ea typeface="+mn-ea"/>
                          <a:cs typeface="Arial" panose="020B0604020202020204" pitchFamily="34" charset="0"/>
                        </a:rPr>
                        <a:t>常见（</a:t>
                      </a:r>
                      <a:r>
                        <a:rPr lang="en-US" sz="1600" b="1" u="sng" kern="1200" dirty="0">
                          <a:solidFill>
                            <a:srgbClr val="FF0000"/>
                          </a:solidFill>
                          <a:effectLst/>
                          <a:latin typeface="+mn-ea"/>
                          <a:ea typeface="+mn-ea"/>
                          <a:cs typeface="Arial" panose="020B0604020202020204" pitchFamily="34" charset="0"/>
                        </a:rPr>
                        <a:t>&gt;</a:t>
                      </a:r>
                      <a:r>
                        <a:rPr lang="en-US" sz="1600" b="1" kern="1200" dirty="0">
                          <a:solidFill>
                            <a:srgbClr val="FF0000"/>
                          </a:solidFill>
                          <a:effectLst/>
                          <a:latin typeface="+mn-ea"/>
                          <a:ea typeface="+mn-ea"/>
                          <a:cs typeface="Arial" panose="020B0604020202020204" pitchFamily="34" charset="0"/>
                        </a:rPr>
                        <a:t>1%</a:t>
                      </a:r>
                      <a:r>
                        <a:rPr lang="zh-CN" sz="1600" b="1" kern="1200" dirty="0">
                          <a:solidFill>
                            <a:srgbClr val="FF0000"/>
                          </a:solidFill>
                          <a:effectLst/>
                          <a:latin typeface="+mn-ea"/>
                          <a:ea typeface="+mn-ea"/>
                          <a:cs typeface="Arial" panose="020B0604020202020204" pitchFamily="34" charset="0"/>
                        </a:rPr>
                        <a:t>至</a:t>
                      </a:r>
                      <a:r>
                        <a:rPr lang="en-US" sz="1600" b="1" kern="1200" dirty="0">
                          <a:solidFill>
                            <a:srgbClr val="FF0000"/>
                          </a:solidFill>
                          <a:effectLst/>
                          <a:latin typeface="+mn-ea"/>
                          <a:ea typeface="+mn-ea"/>
                          <a:cs typeface="Arial" panose="020B0604020202020204" pitchFamily="34" charset="0"/>
                        </a:rPr>
                        <a:t>&lt;10%)</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c>
                  <a:txBody>
                    <a:bodyPr/>
                    <a:lstStyle/>
                    <a:p>
                      <a:pPr algn="l"/>
                      <a:r>
                        <a:rPr lang="zh-CN" sz="1600" b="1" kern="1200" dirty="0">
                          <a:solidFill>
                            <a:srgbClr val="FF0000"/>
                          </a:solidFill>
                          <a:effectLst/>
                          <a:latin typeface="+mn-ea"/>
                          <a:ea typeface="+mn-ea"/>
                          <a:cs typeface="Arial" panose="020B0604020202020204" pitchFamily="34" charset="0"/>
                        </a:rPr>
                        <a:t>恶心</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r>
              <a:tr h="565469">
                <a:tc vMerge="1">
                  <a:tcPr/>
                </a:tc>
                <a:tc>
                  <a:txBody>
                    <a:bodyPr/>
                    <a:lstStyle/>
                    <a:p>
                      <a:pPr algn="l"/>
                      <a:r>
                        <a:rPr lang="zh-CN" sz="1600" b="1" kern="1200" dirty="0">
                          <a:solidFill>
                            <a:srgbClr val="000000"/>
                          </a:solidFill>
                          <a:effectLst/>
                          <a:latin typeface="+mn-ea"/>
                          <a:ea typeface="+mn-ea"/>
                          <a:cs typeface="Arial" panose="020B0604020202020204" pitchFamily="34" charset="0"/>
                        </a:rPr>
                        <a:t>偶见（</a:t>
                      </a:r>
                      <a:r>
                        <a:rPr lang="en-US" sz="1600" b="1" u="sng" kern="1200" dirty="0">
                          <a:solidFill>
                            <a:srgbClr val="000000"/>
                          </a:solidFill>
                          <a:effectLst/>
                          <a:latin typeface="+mn-ea"/>
                          <a:ea typeface="+mn-ea"/>
                          <a:cs typeface="Arial" panose="020B0604020202020204" pitchFamily="34" charset="0"/>
                        </a:rPr>
                        <a:t>&gt;</a:t>
                      </a:r>
                      <a:r>
                        <a:rPr lang="en-US" sz="1600" b="1" kern="1200" dirty="0">
                          <a:solidFill>
                            <a:srgbClr val="000000"/>
                          </a:solidFill>
                          <a:effectLst/>
                          <a:latin typeface="+mn-ea"/>
                          <a:ea typeface="+mn-ea"/>
                          <a:cs typeface="Arial" panose="020B0604020202020204" pitchFamily="34" charset="0"/>
                        </a:rPr>
                        <a:t>1</a:t>
                      </a:r>
                      <a:r>
                        <a:rPr lang="zh-CN" sz="1600" b="1" kern="1200" dirty="0">
                          <a:solidFill>
                            <a:srgbClr val="000000"/>
                          </a:solidFill>
                          <a:effectLst/>
                          <a:latin typeface="+mn-ea"/>
                          <a:ea typeface="+mn-ea"/>
                          <a:cs typeface="Arial" panose="020B0604020202020204" pitchFamily="34" charset="0"/>
                        </a:rPr>
                        <a:t>‰至</a:t>
                      </a:r>
                      <a:r>
                        <a:rPr lang="en-US" sz="1600" b="1" kern="1200" dirty="0">
                          <a:solidFill>
                            <a:srgbClr val="000000"/>
                          </a:solidFill>
                          <a:effectLst/>
                          <a:latin typeface="+mn-ea"/>
                          <a:ea typeface="+mn-ea"/>
                          <a:cs typeface="Arial" panose="020B0604020202020204" pitchFamily="34" charset="0"/>
                        </a:rPr>
                        <a:t>1%</a:t>
                      </a:r>
                      <a:r>
                        <a:rPr lang="zh-CN" sz="1600" b="1" kern="1200" dirty="0">
                          <a:solidFill>
                            <a:srgbClr val="000000"/>
                          </a:solidFill>
                          <a:effectLst/>
                          <a:latin typeface="+mn-ea"/>
                          <a:ea typeface="+mn-ea"/>
                          <a:cs typeface="Arial" panose="020B0604020202020204" pitchFamily="34" charset="0"/>
                        </a:rPr>
                        <a:t>）</a:t>
                      </a:r>
                      <a:endParaRPr lang="zh-CN" sz="1000" kern="100" dirty="0">
                        <a:effectLst/>
                        <a:latin typeface="+mn-ea"/>
                        <a:ea typeface="+mn-ea"/>
                        <a:cs typeface="Times New Roman" panose="02020603050405020304" pitchFamily="18" charset="0"/>
                      </a:endParaRPr>
                    </a:p>
                  </a:txBody>
                  <a:tcPr marL="89285" marR="89285" marT="44642" marB="44642" anchor="ctr">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c>
                  <a:txBody>
                    <a:bodyPr/>
                    <a:lstStyle/>
                    <a:p>
                      <a:pPr algn="l"/>
                      <a:r>
                        <a:rPr lang="zh-CN" sz="1600" b="1" kern="1200" dirty="0">
                          <a:solidFill>
                            <a:srgbClr val="000000"/>
                          </a:solidFill>
                          <a:effectLst/>
                          <a:latin typeface="+mn-ea"/>
                          <a:ea typeface="+mn-ea"/>
                          <a:cs typeface="Arial" panose="020B0604020202020204" pitchFamily="34" charset="0"/>
                        </a:rPr>
                        <a:t>口干、流延增加、便秘、排尿困难、面部肿胀、面部发热、面部发冷、鼻腔分泌物增加、气促</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r>
              <a:tr h="356034">
                <a:tc vMerge="1">
                  <a:tcPr/>
                </a:tc>
                <a:tc>
                  <a:txBody>
                    <a:bodyPr/>
                    <a:lstStyle/>
                    <a:p>
                      <a:pPr algn="l"/>
                      <a:r>
                        <a:rPr lang="zh-CN" sz="1600" b="1" kern="1200" dirty="0">
                          <a:solidFill>
                            <a:srgbClr val="000000"/>
                          </a:solidFill>
                          <a:effectLst/>
                          <a:latin typeface="+mn-ea"/>
                          <a:ea typeface="+mn-ea"/>
                          <a:cs typeface="Arial" panose="020B0604020202020204" pitchFamily="34" charset="0"/>
                        </a:rPr>
                        <a:t>罕见（</a:t>
                      </a:r>
                      <a:r>
                        <a:rPr lang="en-US" sz="1600" b="1" u="sng" kern="1200" dirty="0">
                          <a:solidFill>
                            <a:srgbClr val="000000"/>
                          </a:solidFill>
                          <a:effectLst/>
                          <a:latin typeface="+mn-ea"/>
                          <a:ea typeface="+mn-ea"/>
                          <a:cs typeface="Arial" panose="020B0604020202020204" pitchFamily="34" charset="0"/>
                        </a:rPr>
                        <a:t>&gt;</a:t>
                      </a:r>
                      <a:r>
                        <a:rPr lang="en-US" sz="1600" b="1" kern="1200" dirty="0">
                          <a:solidFill>
                            <a:srgbClr val="000000"/>
                          </a:solidFill>
                          <a:effectLst/>
                          <a:latin typeface="+mn-ea"/>
                          <a:ea typeface="+mn-ea"/>
                          <a:cs typeface="Arial" panose="020B0604020202020204" pitchFamily="34" charset="0"/>
                        </a:rPr>
                        <a:t>0.1</a:t>
                      </a:r>
                      <a:r>
                        <a:rPr lang="zh-CN" sz="1600" b="1" kern="1200" dirty="0">
                          <a:solidFill>
                            <a:srgbClr val="000000"/>
                          </a:solidFill>
                          <a:effectLst/>
                          <a:latin typeface="+mn-ea"/>
                          <a:ea typeface="+mn-ea"/>
                          <a:cs typeface="Arial" panose="020B0604020202020204" pitchFamily="34" charset="0"/>
                        </a:rPr>
                        <a:t>‰至</a:t>
                      </a:r>
                      <a:r>
                        <a:rPr lang="en-US" sz="1600" b="1" kern="1200" dirty="0">
                          <a:solidFill>
                            <a:srgbClr val="000000"/>
                          </a:solidFill>
                          <a:effectLst/>
                          <a:latin typeface="+mn-ea"/>
                          <a:ea typeface="+mn-ea"/>
                          <a:cs typeface="Arial" panose="020B0604020202020204" pitchFamily="34" charset="0"/>
                        </a:rPr>
                        <a:t>1</a:t>
                      </a:r>
                      <a:r>
                        <a:rPr lang="zh-CN" sz="1600" b="1" kern="1200" dirty="0">
                          <a:solidFill>
                            <a:srgbClr val="000000"/>
                          </a:solidFill>
                          <a:effectLst/>
                          <a:latin typeface="+mn-ea"/>
                          <a:ea typeface="+mn-ea"/>
                          <a:cs typeface="Arial" panose="020B0604020202020204" pitchFamily="34" charset="0"/>
                        </a:rPr>
                        <a:t>‰）</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c>
                  <a:txBody>
                    <a:bodyPr/>
                    <a:lstStyle/>
                    <a:p>
                      <a:pPr algn="l"/>
                      <a:r>
                        <a:rPr lang="zh-CN" sz="1600" b="1" kern="1200" dirty="0">
                          <a:solidFill>
                            <a:srgbClr val="000000"/>
                          </a:solidFill>
                          <a:effectLst/>
                          <a:latin typeface="+mn-ea"/>
                          <a:ea typeface="+mn-ea"/>
                          <a:cs typeface="Arial" panose="020B0604020202020204" pitchFamily="34" charset="0"/>
                        </a:rPr>
                        <a:t>超敏反应、呕吐、腹痛、腹泻、消化不良、皮疹、荨麻疹</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r>
              <a:tr h="292894">
                <a:tc vMerge="1">
                  <a:tcPr/>
                </a:tc>
                <a:tc>
                  <a:txBody>
                    <a:bodyPr/>
                    <a:lstStyle/>
                    <a:p>
                      <a:pPr algn="l"/>
                      <a:r>
                        <a:rPr lang="zh-CN" sz="1600" b="1" kern="1200">
                          <a:solidFill>
                            <a:srgbClr val="000000"/>
                          </a:solidFill>
                          <a:effectLst/>
                          <a:latin typeface="+mn-ea"/>
                          <a:ea typeface="+mn-ea"/>
                          <a:cs typeface="Arial" panose="020B0604020202020204" pitchFamily="34" charset="0"/>
                        </a:rPr>
                        <a:t>未知（无法从可用数据估算）</a:t>
                      </a:r>
                      <a:endParaRPr lang="zh-CN" sz="1000" kern="10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c>
                  <a:txBody>
                    <a:bodyPr/>
                    <a:lstStyle/>
                    <a:p>
                      <a:pPr algn="l"/>
                      <a:r>
                        <a:rPr lang="zh-CN" sz="1600" b="1" kern="1200" dirty="0">
                          <a:solidFill>
                            <a:srgbClr val="000000"/>
                          </a:solidFill>
                          <a:effectLst/>
                          <a:latin typeface="+mn-ea"/>
                          <a:ea typeface="+mn-ea"/>
                          <a:cs typeface="Arial" panose="020B0604020202020204" pitchFamily="34" charset="0"/>
                        </a:rPr>
                        <a:t>过敏反应（如过敏性休克）、血管神经性水肿、瘙痒、严重的皮肤不良反应</a:t>
                      </a:r>
                      <a:endParaRPr lang="zh-CN" sz="1000" kern="100" dirty="0">
                        <a:effectLst/>
                        <a:latin typeface="+mn-ea"/>
                        <a:ea typeface="+mn-ea"/>
                        <a:cs typeface="Times New Roman" panose="02020603050405020304" pitchFamily="18" charset="0"/>
                      </a:endParaRPr>
                    </a:p>
                  </a:txBody>
                  <a:tcPr marL="89285" marR="89285" marT="44642" marB="44642">
                    <a:lnL w="12700" cap="flat" cmpd="sng" algn="ctr">
                      <a:solidFill>
                        <a:srgbClr val="3C3C36"/>
                      </a:solidFill>
                      <a:prstDash val="solid"/>
                      <a:round/>
                      <a:headEnd type="none" w="med" len="med"/>
                      <a:tailEnd type="none" w="med" len="med"/>
                    </a:lnL>
                    <a:lnR w="12700" cap="flat" cmpd="sng" algn="ctr">
                      <a:solidFill>
                        <a:srgbClr val="3C3C36"/>
                      </a:solidFill>
                      <a:prstDash val="solid"/>
                      <a:round/>
                      <a:headEnd type="none" w="med" len="med"/>
                      <a:tailEnd type="none" w="med" len="med"/>
                    </a:lnR>
                    <a:lnT w="12700" cap="flat" cmpd="sng" algn="ctr">
                      <a:solidFill>
                        <a:srgbClr val="3C3C36"/>
                      </a:solidFill>
                      <a:prstDash val="solid"/>
                      <a:round/>
                      <a:headEnd type="none" w="med" len="med"/>
                      <a:tailEnd type="none" w="med" len="med"/>
                    </a:lnT>
                    <a:lnB w="12700" cap="flat" cmpd="sng" algn="ctr">
                      <a:solidFill>
                        <a:srgbClr val="3C3C36"/>
                      </a:solidFill>
                      <a:prstDash val="solid"/>
                      <a:round/>
                      <a:headEnd type="none" w="med" len="med"/>
                      <a:tailEnd type="none" w="med" len="med"/>
                    </a:lnB>
                    <a:solidFill>
                      <a:schemeClr val="bg1">
                        <a:lumMod val="95000"/>
                      </a:schemeClr>
                    </a:solidFill>
                  </a:tcPr>
                </a:tc>
              </a:tr>
            </a:tbl>
          </a:graphicData>
        </a:graphic>
      </p:graphicFrame>
      <p:graphicFrame>
        <p:nvGraphicFramePr>
          <p:cNvPr id="9" name="表格 10"/>
          <p:cNvGraphicFramePr>
            <a:graphicFrameLocks noGrp="1"/>
          </p:cNvGraphicFramePr>
          <p:nvPr/>
        </p:nvGraphicFramePr>
        <p:xfrm>
          <a:off x="555961" y="3818882"/>
          <a:ext cx="11080077" cy="2103120"/>
        </p:xfrm>
        <a:graphic>
          <a:graphicData uri="http://schemas.openxmlformats.org/drawingml/2006/table">
            <a:tbl>
              <a:tblPr firstRow="1" bandRow="1">
                <a:tableStyleId>{5C22544A-7EE6-4342-B048-85BDC9FD1C3A}</a:tableStyleId>
              </a:tblPr>
              <a:tblGrid>
                <a:gridCol w="2392816"/>
                <a:gridCol w="4243388"/>
                <a:gridCol w="4443873"/>
              </a:tblGrid>
              <a:tr h="423533">
                <a:tc rowSpan="2">
                  <a:txBody>
                    <a:bodyPr/>
                    <a:lstStyle/>
                    <a:p>
                      <a:endParaRPr lang="en-US" altLang="zh-CN" sz="2000" dirty="0"/>
                    </a:p>
                    <a:p>
                      <a:endParaRPr lang="en-US" altLang="zh-CN" sz="2000" dirty="0"/>
                    </a:p>
                    <a:p>
                      <a:r>
                        <a:rPr lang="zh-CN" altLang="en-US" sz="2000" dirty="0"/>
                        <a:t>上市后多中心、开放性随机对照研究的安全性信息</a:t>
                      </a:r>
                      <a:r>
                        <a:rPr lang="en-US" altLang="zh-CN" sz="2000" baseline="30000" dirty="0">
                          <a:latin typeface="微软雅黑" panose="020B0503020204020204" charset="-122"/>
                          <a:ea typeface="微软雅黑" panose="020B0503020204020204" charset="-122"/>
                        </a:rPr>
                        <a:t>[1]</a:t>
                      </a:r>
                      <a:endParaRPr lang="zh-CN" altLang="en-US" sz="2000" dirty="0"/>
                    </a:p>
                  </a:txBody>
                  <a:tcPr/>
                </a:tc>
                <a:tc>
                  <a:txBody>
                    <a:bodyPr/>
                    <a:lstStyle/>
                    <a:p>
                      <a:pPr algn="ctr"/>
                      <a:r>
                        <a:rPr lang="zh-CN" altLang="en-US" dirty="0"/>
                        <a:t>实验组</a:t>
                      </a:r>
                      <a:endParaRPr lang="en-US" altLang="zh-CN" dirty="0"/>
                    </a:p>
                    <a:p>
                      <a:pPr algn="ctr"/>
                      <a:r>
                        <a:rPr lang="zh-CN" altLang="en-US" dirty="0"/>
                        <a:t>盐酸氨溴索喷雾剂</a:t>
                      </a:r>
                      <a:endParaRPr lang="zh-CN" altLang="en-US" dirty="0"/>
                    </a:p>
                  </a:txBody>
                  <a:tcPr/>
                </a:tc>
                <a:tc>
                  <a:txBody>
                    <a:bodyPr/>
                    <a:lstStyle/>
                    <a:p>
                      <a:pPr algn="ctr"/>
                      <a:r>
                        <a:rPr lang="zh-CN" altLang="en-US" dirty="0"/>
                        <a:t>对照组</a:t>
                      </a:r>
                      <a:endParaRPr lang="en-US" altLang="zh-CN" dirty="0"/>
                    </a:p>
                    <a:p>
                      <a:pPr algn="ctr"/>
                      <a:r>
                        <a:rPr lang="zh-CN" altLang="en-US" dirty="0"/>
                        <a:t>盐酸氨溴索口服溶液</a:t>
                      </a:r>
                      <a:endParaRPr lang="zh-CN" altLang="en-US" dirty="0"/>
                    </a:p>
                  </a:txBody>
                  <a:tcPr/>
                </a:tc>
              </a:tr>
              <a:tr h="423533">
                <a:tc vMerge="1">
                  <a:tcPr/>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b="1" dirty="0">
                          <a:solidFill>
                            <a:schemeClr val="tx1">
                              <a:lumMod val="50000"/>
                            </a:schemeClr>
                          </a:solidFill>
                          <a:latin typeface="+mn-ea"/>
                          <a:ea typeface="+mn-ea"/>
                        </a:rPr>
                        <a:t>盐酸氨溴索喷雾剂</a:t>
                      </a:r>
                      <a:r>
                        <a:rPr lang="zh-CN" altLang="en-US" b="1" dirty="0">
                          <a:solidFill>
                            <a:srgbClr val="FF0000"/>
                          </a:solidFill>
                          <a:latin typeface="+mn-ea"/>
                          <a:ea typeface="+mn-ea"/>
                        </a:rPr>
                        <a:t>仅</a:t>
                      </a:r>
                      <a:r>
                        <a:rPr lang="en-US" altLang="zh-CN" b="1" dirty="0">
                          <a:solidFill>
                            <a:srgbClr val="FF0000"/>
                          </a:solidFill>
                          <a:latin typeface="+mn-ea"/>
                          <a:ea typeface="+mn-ea"/>
                        </a:rPr>
                        <a:t>1</a:t>
                      </a:r>
                      <a:r>
                        <a:rPr lang="zh-CN" altLang="en-US" b="1" dirty="0">
                          <a:solidFill>
                            <a:srgbClr val="FF0000"/>
                          </a:solidFill>
                          <a:latin typeface="+mn-ea"/>
                          <a:ea typeface="+mn-ea"/>
                        </a:rPr>
                        <a:t>例（</a:t>
                      </a:r>
                      <a:r>
                        <a:rPr lang="en-US" altLang="zh-CN" b="1" dirty="0">
                          <a:solidFill>
                            <a:srgbClr val="FF0000"/>
                          </a:solidFill>
                          <a:latin typeface="+mn-ea"/>
                          <a:ea typeface="+mn-ea"/>
                        </a:rPr>
                        <a:t>1.33%</a:t>
                      </a:r>
                      <a:r>
                        <a:rPr lang="zh-CN" altLang="en-US" b="1" dirty="0">
                          <a:solidFill>
                            <a:srgbClr val="FF0000"/>
                          </a:solidFill>
                          <a:latin typeface="+mn-ea"/>
                          <a:ea typeface="+mn-ea"/>
                        </a:rPr>
                        <a:t>）</a:t>
                      </a:r>
                      <a:r>
                        <a:rPr lang="zh-CN" altLang="en-US" b="1" dirty="0">
                          <a:solidFill>
                            <a:schemeClr val="tx1">
                              <a:lumMod val="50000"/>
                            </a:schemeClr>
                          </a:solidFill>
                          <a:latin typeface="+mn-ea"/>
                          <a:ea typeface="+mn-ea"/>
                        </a:rPr>
                        <a:t>受试者发生</a:t>
                      </a:r>
                      <a:r>
                        <a:rPr lang="en-US" altLang="zh-CN" b="1" dirty="0">
                          <a:solidFill>
                            <a:srgbClr val="FF0000"/>
                          </a:solidFill>
                          <a:latin typeface="+mn-ea"/>
                          <a:ea typeface="+mn-ea"/>
                        </a:rPr>
                        <a:t>1</a:t>
                      </a:r>
                      <a:r>
                        <a:rPr lang="zh-CN" altLang="en-US" b="1" dirty="0">
                          <a:solidFill>
                            <a:srgbClr val="FF0000"/>
                          </a:solidFill>
                          <a:latin typeface="+mn-ea"/>
                          <a:ea typeface="+mn-ea"/>
                        </a:rPr>
                        <a:t>例次</a:t>
                      </a:r>
                      <a:r>
                        <a:rPr lang="zh-CN" altLang="en-US" b="1" dirty="0">
                          <a:solidFill>
                            <a:schemeClr val="tx1">
                              <a:lumMod val="50000"/>
                            </a:schemeClr>
                          </a:solidFill>
                          <a:latin typeface="+mn-ea"/>
                          <a:ea typeface="+mn-ea"/>
                        </a:rPr>
                        <a:t>不良事件；</a:t>
                      </a:r>
                      <a:r>
                        <a:rPr lang="zh-CN" altLang="en-US" b="1" dirty="0">
                          <a:solidFill>
                            <a:srgbClr val="FF0000"/>
                          </a:solidFill>
                          <a:latin typeface="+mn-ea"/>
                          <a:ea typeface="+mn-ea"/>
                        </a:rPr>
                        <a:t>未发生</a:t>
                      </a:r>
                      <a:r>
                        <a:rPr lang="en-US" altLang="zh-CN" b="1" u="sng" dirty="0">
                          <a:solidFill>
                            <a:srgbClr val="FF0000"/>
                          </a:solidFill>
                          <a:latin typeface="+mn-ea"/>
                          <a:ea typeface="+mn-ea"/>
                        </a:rPr>
                        <a:t>&gt;</a:t>
                      </a:r>
                      <a:r>
                        <a:rPr lang="en-US" altLang="zh-CN" b="1" dirty="0">
                          <a:solidFill>
                            <a:srgbClr val="FF0000"/>
                          </a:solidFill>
                          <a:latin typeface="+mn-ea"/>
                          <a:ea typeface="+mn-ea"/>
                        </a:rPr>
                        <a:t>3</a:t>
                      </a:r>
                      <a:r>
                        <a:rPr lang="zh-CN" altLang="en-US" b="1" dirty="0">
                          <a:solidFill>
                            <a:srgbClr val="FF0000"/>
                          </a:solidFill>
                          <a:latin typeface="+mn-ea"/>
                          <a:ea typeface="+mn-ea"/>
                        </a:rPr>
                        <a:t>级不良事件</a:t>
                      </a:r>
                      <a:r>
                        <a:rPr lang="zh-CN" altLang="en-US" b="1" dirty="0">
                          <a:solidFill>
                            <a:schemeClr val="tx1">
                              <a:lumMod val="50000"/>
                            </a:schemeClr>
                          </a:solidFill>
                          <a:latin typeface="+mn-ea"/>
                          <a:ea typeface="+mn-ea"/>
                        </a:rPr>
                        <a:t>；未发生不良反应；未发生严重不良事件。</a:t>
                      </a:r>
                      <a:endParaRPr lang="en-US" altLang="zh-CN" b="1" dirty="0">
                        <a:solidFill>
                          <a:schemeClr val="tx1">
                            <a:lumMod val="50000"/>
                          </a:schemeClr>
                        </a:solidFill>
                        <a:latin typeface="+mn-ea"/>
                        <a:ea typeface="+mn-ea"/>
                      </a:endParaRPr>
                    </a:p>
                  </a:txBody>
                  <a:tcPr>
                    <a:solidFill>
                      <a:schemeClr val="bg1">
                        <a:lumMod val="95000"/>
                      </a:schemeClr>
                    </a:solidFill>
                  </a:tcPr>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b="1" dirty="0">
                          <a:solidFill>
                            <a:schemeClr val="tx1">
                              <a:lumMod val="50000"/>
                            </a:schemeClr>
                          </a:solidFill>
                          <a:latin typeface="+mn-ea"/>
                          <a:ea typeface="+mn-ea"/>
                        </a:rPr>
                        <a:t>盐酸氨溴索口服溶液</a:t>
                      </a:r>
                      <a:r>
                        <a:rPr lang="zh-CN" altLang="en-US" b="1" dirty="0">
                          <a:solidFill>
                            <a:srgbClr val="FF0000"/>
                          </a:solidFill>
                          <a:latin typeface="+mn-ea"/>
                          <a:ea typeface="+mn-ea"/>
                        </a:rPr>
                        <a:t>有</a:t>
                      </a:r>
                      <a:r>
                        <a:rPr lang="en-US" altLang="zh-CN" b="1" dirty="0">
                          <a:solidFill>
                            <a:srgbClr val="FF0000"/>
                          </a:solidFill>
                          <a:latin typeface="+mn-ea"/>
                          <a:ea typeface="+mn-ea"/>
                        </a:rPr>
                        <a:t>5</a:t>
                      </a:r>
                      <a:r>
                        <a:rPr lang="zh-CN" altLang="en-US" b="1" dirty="0">
                          <a:solidFill>
                            <a:srgbClr val="FF0000"/>
                          </a:solidFill>
                          <a:latin typeface="+mn-ea"/>
                          <a:ea typeface="+mn-ea"/>
                        </a:rPr>
                        <a:t>例（</a:t>
                      </a:r>
                      <a:r>
                        <a:rPr lang="en-US" altLang="zh-CN" b="1" dirty="0">
                          <a:solidFill>
                            <a:srgbClr val="FF0000"/>
                          </a:solidFill>
                          <a:latin typeface="+mn-ea"/>
                          <a:ea typeface="+mn-ea"/>
                        </a:rPr>
                        <a:t>6.33%</a:t>
                      </a:r>
                      <a:r>
                        <a:rPr lang="zh-CN" altLang="en-US" b="1" dirty="0">
                          <a:solidFill>
                            <a:srgbClr val="FF0000"/>
                          </a:solidFill>
                          <a:latin typeface="+mn-ea"/>
                          <a:ea typeface="+mn-ea"/>
                        </a:rPr>
                        <a:t>）</a:t>
                      </a:r>
                      <a:r>
                        <a:rPr lang="zh-CN" altLang="en-US" b="1" dirty="0">
                          <a:solidFill>
                            <a:schemeClr val="tx1">
                              <a:lumMod val="50000"/>
                            </a:schemeClr>
                          </a:solidFill>
                          <a:latin typeface="+mn-ea"/>
                          <a:ea typeface="+mn-ea"/>
                        </a:rPr>
                        <a:t>受试者发生</a:t>
                      </a:r>
                      <a:r>
                        <a:rPr lang="en-US" altLang="zh-CN" b="1" dirty="0">
                          <a:solidFill>
                            <a:srgbClr val="FF0000"/>
                          </a:solidFill>
                          <a:latin typeface="+mn-ea"/>
                          <a:ea typeface="+mn-ea"/>
                        </a:rPr>
                        <a:t>9</a:t>
                      </a:r>
                      <a:r>
                        <a:rPr lang="zh-CN" altLang="en-US" b="1" dirty="0">
                          <a:solidFill>
                            <a:srgbClr val="FF0000"/>
                          </a:solidFill>
                          <a:latin typeface="+mn-ea"/>
                          <a:ea typeface="+mn-ea"/>
                        </a:rPr>
                        <a:t>例次</a:t>
                      </a:r>
                      <a:r>
                        <a:rPr lang="zh-CN" altLang="en-US" b="1" dirty="0">
                          <a:solidFill>
                            <a:schemeClr val="tx1">
                              <a:lumMod val="50000"/>
                            </a:schemeClr>
                          </a:solidFill>
                          <a:latin typeface="+mn-ea"/>
                          <a:ea typeface="+mn-ea"/>
                        </a:rPr>
                        <a:t>不良事件；</a:t>
                      </a:r>
                      <a:r>
                        <a:rPr lang="en-US" altLang="zh-CN" b="1" dirty="0">
                          <a:solidFill>
                            <a:schemeClr val="tx1">
                              <a:lumMod val="50000"/>
                            </a:schemeClr>
                          </a:solidFill>
                          <a:latin typeface="+mn-ea"/>
                          <a:ea typeface="+mn-ea"/>
                        </a:rPr>
                        <a:t>2</a:t>
                      </a:r>
                      <a:r>
                        <a:rPr lang="zh-CN" altLang="en-US" b="1" dirty="0">
                          <a:solidFill>
                            <a:schemeClr val="tx1">
                              <a:lumMod val="50000"/>
                            </a:schemeClr>
                          </a:solidFill>
                          <a:latin typeface="+mn-ea"/>
                          <a:ea typeface="+mn-ea"/>
                        </a:rPr>
                        <a:t>例（</a:t>
                      </a:r>
                      <a:r>
                        <a:rPr lang="en-US" altLang="zh-CN" b="1" dirty="0">
                          <a:solidFill>
                            <a:schemeClr val="tx1">
                              <a:lumMod val="50000"/>
                            </a:schemeClr>
                          </a:solidFill>
                          <a:latin typeface="+mn-ea"/>
                          <a:ea typeface="+mn-ea"/>
                        </a:rPr>
                        <a:t>2.53%)</a:t>
                      </a:r>
                      <a:r>
                        <a:rPr lang="zh-CN" altLang="en-US" b="1" dirty="0">
                          <a:solidFill>
                            <a:schemeClr val="tx1">
                              <a:lumMod val="50000"/>
                            </a:schemeClr>
                          </a:solidFill>
                          <a:latin typeface="+mn-ea"/>
                          <a:ea typeface="+mn-ea"/>
                        </a:rPr>
                        <a:t>发生</a:t>
                      </a:r>
                      <a:r>
                        <a:rPr lang="en-US" altLang="zh-CN" b="1" dirty="0">
                          <a:solidFill>
                            <a:schemeClr val="tx1">
                              <a:lumMod val="50000"/>
                            </a:schemeClr>
                          </a:solidFill>
                          <a:latin typeface="+mn-ea"/>
                          <a:ea typeface="+mn-ea"/>
                        </a:rPr>
                        <a:t>2</a:t>
                      </a:r>
                      <a:r>
                        <a:rPr lang="zh-CN" altLang="en-US" b="1" dirty="0">
                          <a:solidFill>
                            <a:schemeClr val="tx1">
                              <a:lumMod val="50000"/>
                            </a:schemeClr>
                          </a:solidFill>
                          <a:latin typeface="+mn-ea"/>
                          <a:ea typeface="+mn-ea"/>
                        </a:rPr>
                        <a:t>例次</a:t>
                      </a:r>
                      <a:r>
                        <a:rPr lang="en-US" altLang="zh-CN" b="1" u="sng" dirty="0">
                          <a:solidFill>
                            <a:schemeClr val="tx1">
                              <a:lumMod val="50000"/>
                            </a:schemeClr>
                          </a:solidFill>
                          <a:latin typeface="+mn-ea"/>
                          <a:ea typeface="+mn-ea"/>
                        </a:rPr>
                        <a:t>&gt;</a:t>
                      </a:r>
                      <a:r>
                        <a:rPr lang="en-US" altLang="zh-CN" b="1" dirty="0">
                          <a:solidFill>
                            <a:schemeClr val="tx1">
                              <a:lumMod val="50000"/>
                            </a:schemeClr>
                          </a:solidFill>
                          <a:latin typeface="+mn-ea"/>
                          <a:ea typeface="+mn-ea"/>
                        </a:rPr>
                        <a:t>3</a:t>
                      </a:r>
                      <a:r>
                        <a:rPr lang="zh-CN" altLang="en-US" b="1" dirty="0">
                          <a:solidFill>
                            <a:schemeClr val="tx1">
                              <a:lumMod val="50000"/>
                            </a:schemeClr>
                          </a:solidFill>
                          <a:latin typeface="+mn-ea"/>
                          <a:ea typeface="+mn-ea"/>
                        </a:rPr>
                        <a:t>级不良事件；未发生不良反应；</a:t>
                      </a:r>
                      <a:r>
                        <a:rPr lang="en-US" altLang="zh-CN" b="1" dirty="0">
                          <a:solidFill>
                            <a:schemeClr val="tx1">
                              <a:lumMod val="50000"/>
                            </a:schemeClr>
                          </a:solidFill>
                          <a:latin typeface="+mn-ea"/>
                          <a:ea typeface="+mn-ea"/>
                        </a:rPr>
                        <a:t>2</a:t>
                      </a:r>
                      <a:r>
                        <a:rPr lang="zh-CN" altLang="en-US" b="1" dirty="0">
                          <a:solidFill>
                            <a:schemeClr val="tx1">
                              <a:lumMod val="50000"/>
                            </a:schemeClr>
                          </a:solidFill>
                          <a:latin typeface="+mn-ea"/>
                          <a:ea typeface="+mn-ea"/>
                        </a:rPr>
                        <a:t>例（</a:t>
                      </a:r>
                      <a:r>
                        <a:rPr lang="en-US" altLang="zh-CN" b="1" dirty="0">
                          <a:solidFill>
                            <a:schemeClr val="tx1">
                              <a:lumMod val="50000"/>
                            </a:schemeClr>
                          </a:solidFill>
                          <a:latin typeface="+mn-ea"/>
                          <a:ea typeface="+mn-ea"/>
                        </a:rPr>
                        <a:t>2.53%</a:t>
                      </a:r>
                      <a:r>
                        <a:rPr lang="zh-CN" altLang="en-US" b="1" dirty="0">
                          <a:solidFill>
                            <a:schemeClr val="tx1">
                              <a:lumMod val="50000"/>
                            </a:schemeClr>
                          </a:solidFill>
                          <a:latin typeface="+mn-ea"/>
                          <a:ea typeface="+mn-ea"/>
                        </a:rPr>
                        <a:t>）发生</a:t>
                      </a:r>
                      <a:r>
                        <a:rPr lang="en-US" altLang="zh-CN" b="1" dirty="0">
                          <a:solidFill>
                            <a:schemeClr val="tx1">
                              <a:lumMod val="50000"/>
                            </a:schemeClr>
                          </a:solidFill>
                          <a:latin typeface="+mn-ea"/>
                          <a:ea typeface="+mn-ea"/>
                        </a:rPr>
                        <a:t>2</a:t>
                      </a:r>
                      <a:r>
                        <a:rPr lang="zh-CN" altLang="en-US" b="1" dirty="0">
                          <a:solidFill>
                            <a:schemeClr val="tx1">
                              <a:lumMod val="50000"/>
                            </a:schemeClr>
                          </a:solidFill>
                          <a:latin typeface="+mn-ea"/>
                          <a:ea typeface="+mn-ea"/>
                        </a:rPr>
                        <a:t>例次严重不良事件；未发生</a:t>
                      </a:r>
                      <a:r>
                        <a:rPr lang="en-US" altLang="zh-CN" b="1" u="sng" dirty="0">
                          <a:solidFill>
                            <a:schemeClr val="tx1">
                              <a:lumMod val="50000"/>
                            </a:schemeClr>
                          </a:solidFill>
                          <a:latin typeface="+mn-ea"/>
                          <a:ea typeface="+mn-ea"/>
                        </a:rPr>
                        <a:t>&gt;</a:t>
                      </a:r>
                      <a:r>
                        <a:rPr lang="en-US" altLang="zh-CN" b="1" dirty="0">
                          <a:solidFill>
                            <a:schemeClr val="tx1">
                              <a:lumMod val="50000"/>
                            </a:schemeClr>
                          </a:solidFill>
                          <a:latin typeface="+mn-ea"/>
                          <a:ea typeface="+mn-ea"/>
                        </a:rPr>
                        <a:t>3</a:t>
                      </a:r>
                      <a:r>
                        <a:rPr lang="zh-CN" altLang="en-US" b="1" dirty="0">
                          <a:solidFill>
                            <a:schemeClr val="tx1">
                              <a:lumMod val="50000"/>
                            </a:schemeClr>
                          </a:solidFill>
                          <a:latin typeface="+mn-ea"/>
                          <a:ea typeface="+mn-ea"/>
                        </a:rPr>
                        <a:t>级不良反应</a:t>
                      </a:r>
                      <a:endParaRPr lang="zh-CN" altLang="en-US" b="1" dirty="0">
                        <a:solidFill>
                          <a:schemeClr val="tx1">
                            <a:lumMod val="50000"/>
                          </a:schemeClr>
                        </a:solidFill>
                        <a:latin typeface="+mn-ea"/>
                        <a:ea typeface="+mn-ea"/>
                      </a:endParaRPr>
                    </a:p>
                  </a:txBody>
                  <a:tcPr>
                    <a:solidFill>
                      <a:schemeClr val="bg1">
                        <a:lumMod val="95000"/>
                      </a:schemeClr>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4201791" cy="461665"/>
          </a:xfrm>
          <a:prstGeom prst="rect">
            <a:avLst/>
          </a:prstGeom>
        </p:spPr>
        <p:txBody>
          <a:bodyPr wrap="none">
            <a:spAutoFit/>
          </a:bodyPr>
          <a:lstStyle/>
          <a:p>
            <a:r>
              <a:rPr lang="zh-CN" altLang="en-US" sz="2400" b="1" dirty="0">
                <a:latin typeface="+mn-ea"/>
              </a:rPr>
              <a:t>盐酸氨溴索喷雾剂的有效性</a:t>
            </a:r>
            <a:r>
              <a:rPr lang="en-US" altLang="zh-CN" sz="2400" b="1" dirty="0">
                <a:latin typeface="+mn-ea"/>
              </a:rPr>
              <a:t>-1</a:t>
            </a:r>
            <a:endParaRPr lang="zh-CN" altLang="en-US" sz="2400" b="1" dirty="0">
              <a:latin typeface="+mn-ea"/>
            </a:endParaRPr>
          </a:p>
        </p:txBody>
      </p:sp>
      <p:graphicFrame>
        <p:nvGraphicFramePr>
          <p:cNvPr id="5" name="图表 4"/>
          <p:cNvGraphicFramePr/>
          <p:nvPr/>
        </p:nvGraphicFramePr>
        <p:xfrm>
          <a:off x="948612" y="3343270"/>
          <a:ext cx="5073569" cy="2779891"/>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6" name="图表 15"/>
          <p:cNvGraphicFramePr/>
          <p:nvPr/>
        </p:nvGraphicFramePr>
        <p:xfrm>
          <a:off x="6442155" y="3343270"/>
          <a:ext cx="5073569" cy="2779891"/>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组合 1"/>
          <p:cNvGrpSpPr/>
          <p:nvPr/>
        </p:nvGrpSpPr>
        <p:grpSpPr>
          <a:xfrm>
            <a:off x="663605" y="1068145"/>
            <a:ext cx="10852120" cy="2218684"/>
            <a:chOff x="794426" y="1298448"/>
            <a:chExt cx="10616455" cy="2218684"/>
          </a:xfrm>
        </p:grpSpPr>
        <p:sp>
          <p:nvSpPr>
            <p:cNvPr id="3" name="矩形 2"/>
            <p:cNvSpPr/>
            <p:nvPr/>
          </p:nvSpPr>
          <p:spPr>
            <a:xfrm>
              <a:off x="794426" y="1323387"/>
              <a:ext cx="10616455" cy="758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803168" y="1298448"/>
              <a:ext cx="10607713" cy="2218684"/>
            </a:xfrm>
            <a:prstGeom prst="rect">
              <a:avLst/>
            </a:prstGeom>
          </p:spPr>
          <p:txBody>
            <a:bodyPr wrap="square">
              <a:spAutoFit/>
            </a:bodyPr>
            <a:lstStyle/>
            <a:p>
              <a:pPr>
                <a:lnSpc>
                  <a:spcPct val="150000"/>
                </a:lnSpc>
              </a:pPr>
              <a:r>
                <a:rPr lang="zh-CN" altLang="en-US" sz="1400" b="1" dirty="0">
                  <a:latin typeface="+mn-ea"/>
                </a:rPr>
                <a:t>上市后的多中心、随机阳性药对照的临床试验</a:t>
              </a:r>
              <a:r>
                <a:rPr lang="en-US" altLang="zh-CN" sz="1100" b="1" baseline="30000" dirty="0">
                  <a:latin typeface="+mn-ea"/>
                </a:rPr>
                <a:t>[1]</a:t>
              </a:r>
              <a:r>
                <a:rPr lang="zh-CN" altLang="en-US" sz="1400" b="1" dirty="0">
                  <a:latin typeface="+mn-ea"/>
                </a:rPr>
                <a:t>结果显示盐酸氨溴索喷雾剂对于急性上呼吸道感染、急性支气管炎、急性肺炎等急性呼吸道感染的</a:t>
              </a:r>
              <a:r>
                <a:rPr lang="en-US" altLang="zh-CN" sz="1400" b="1" dirty="0">
                  <a:latin typeface="+mn-ea"/>
                </a:rPr>
                <a:t>2</a:t>
              </a:r>
              <a:r>
                <a:rPr lang="zh-CN" altLang="en-US" sz="1400" b="1" dirty="0">
                  <a:latin typeface="+mn-ea"/>
                </a:rPr>
                <a:t>至</a:t>
              </a:r>
              <a:r>
                <a:rPr lang="en-US" altLang="zh-CN" sz="1400" b="1" dirty="0">
                  <a:latin typeface="+mn-ea"/>
                </a:rPr>
                <a:t>6</a:t>
              </a:r>
              <a:r>
                <a:rPr lang="zh-CN" altLang="en-US" sz="1400" b="1" dirty="0">
                  <a:latin typeface="+mn-ea"/>
                </a:rPr>
                <a:t>岁患儿咳嗽、咳痰的 </a:t>
              </a:r>
              <a:r>
                <a:rPr lang="zh-CN" altLang="en-US" sz="1600" b="1" dirty="0">
                  <a:solidFill>
                    <a:srgbClr val="FF0000"/>
                  </a:solidFill>
                  <a:latin typeface="+mn-ea"/>
                </a:rPr>
                <a:t>治疗结果显著优于对照组：</a:t>
              </a:r>
              <a:endParaRPr lang="en-US" altLang="zh-CN" sz="1600" b="1" dirty="0">
                <a:solidFill>
                  <a:srgbClr val="FF0000"/>
                </a:solidFill>
                <a:latin typeface="+mn-ea"/>
              </a:endParaRPr>
            </a:p>
            <a:p>
              <a:pPr marL="285750" indent="-285750">
                <a:lnSpc>
                  <a:spcPct val="150000"/>
                </a:lnSpc>
                <a:buFont typeface="Arial" panose="020B0604020202020204" pitchFamily="34" charset="0"/>
                <a:buChar char="•"/>
              </a:pPr>
              <a:r>
                <a:rPr lang="zh-CN" altLang="en-US" sz="1400" b="1" dirty="0">
                  <a:solidFill>
                    <a:schemeClr val="tx1"/>
                  </a:solidFill>
                  <a:latin typeface="+mn-ea"/>
                </a:rPr>
                <a:t>盐酸氨溴索喷雾剂组的 </a:t>
              </a:r>
              <a:r>
                <a:rPr lang="zh-CN" altLang="en-US" sz="1600" b="1" dirty="0">
                  <a:solidFill>
                    <a:srgbClr val="FF0000"/>
                  </a:solidFill>
                  <a:latin typeface="+mn-ea"/>
                </a:rPr>
                <a:t>咳嗽症状评分相比基线下降 </a:t>
              </a:r>
              <a:r>
                <a:rPr lang="en-US" altLang="zh-CN" sz="1600" b="1" dirty="0">
                  <a:solidFill>
                    <a:srgbClr val="FF0000"/>
                  </a:solidFill>
                  <a:latin typeface="+mn-ea"/>
                </a:rPr>
                <a:t>-4.7vs -4.2</a:t>
              </a:r>
              <a:r>
                <a:rPr lang="zh-CN" altLang="en-US" sz="1600" b="1" dirty="0">
                  <a:solidFill>
                    <a:srgbClr val="FF0000"/>
                  </a:solidFill>
                  <a:latin typeface="+mn-ea"/>
                </a:rPr>
                <a:t>（盐酸氨溴索口服溶液组），</a:t>
              </a:r>
              <a:r>
                <a:rPr lang="en-US" altLang="zh-CN" sz="1600" b="1" dirty="0">
                  <a:solidFill>
                    <a:srgbClr val="FF0000"/>
                  </a:solidFill>
                  <a:latin typeface="+mn-ea"/>
                </a:rPr>
                <a:t>P=0.0008</a:t>
              </a:r>
              <a:r>
                <a:rPr lang="zh-CN" altLang="en-US" sz="1600" b="1" dirty="0">
                  <a:solidFill>
                    <a:srgbClr val="FF0000"/>
                  </a:solidFill>
                  <a:latin typeface="+mn-ea"/>
                </a:rPr>
                <a:t>。</a:t>
              </a:r>
              <a:endParaRPr lang="en-US" altLang="zh-CN" sz="1600" b="1" dirty="0">
                <a:solidFill>
                  <a:srgbClr val="FF0000"/>
                </a:solidFill>
                <a:latin typeface="+mn-ea"/>
              </a:endParaRPr>
            </a:p>
            <a:p>
              <a:pPr marL="285750" indent="-285750">
                <a:lnSpc>
                  <a:spcPct val="150000"/>
                </a:lnSpc>
                <a:buFont typeface="Arial" panose="020B0604020202020204" pitchFamily="34" charset="0"/>
                <a:buChar char="•"/>
              </a:pPr>
              <a:r>
                <a:rPr lang="zh-CN" altLang="en-US" sz="1400" b="1" dirty="0">
                  <a:solidFill>
                    <a:schemeClr val="tx1"/>
                  </a:solidFill>
                  <a:latin typeface="+mn-ea"/>
                </a:rPr>
                <a:t>盐酸氨溴索喷雾剂组患儿</a:t>
              </a:r>
              <a:r>
                <a:rPr lang="zh-CN" altLang="en-US" sz="1600" b="1" dirty="0">
                  <a:solidFill>
                    <a:srgbClr val="FF0000"/>
                  </a:solidFill>
                  <a:latin typeface="+mn-ea"/>
                </a:rPr>
                <a:t>依从性更好。家长给患儿 喂药 花费的时间在 </a:t>
              </a:r>
              <a:r>
                <a:rPr lang="en-US" altLang="zh-CN" sz="1600" b="1" dirty="0">
                  <a:solidFill>
                    <a:srgbClr val="FF0000"/>
                  </a:solidFill>
                  <a:latin typeface="+mn-ea"/>
                </a:rPr>
                <a:t>2</a:t>
              </a:r>
              <a:r>
                <a:rPr lang="zh-CN" altLang="en-US" sz="1600" b="1" dirty="0">
                  <a:solidFill>
                    <a:srgbClr val="FF0000"/>
                  </a:solidFill>
                  <a:latin typeface="+mn-ea"/>
                </a:rPr>
                <a:t>分钟以内 的患儿为 </a:t>
              </a:r>
              <a:r>
                <a:rPr lang="en-US" altLang="zh-CN" sz="1600" b="1" dirty="0">
                  <a:solidFill>
                    <a:srgbClr val="FF0000"/>
                  </a:solidFill>
                  <a:latin typeface="+mn-ea"/>
                </a:rPr>
                <a:t>100%</a:t>
              </a:r>
              <a:r>
                <a:rPr lang="zh-CN" altLang="en-US" sz="1600" b="1" dirty="0">
                  <a:solidFill>
                    <a:srgbClr val="FF0000"/>
                  </a:solidFill>
                  <a:latin typeface="+mn-ea"/>
                </a:rPr>
                <a:t> </a:t>
              </a:r>
              <a:r>
                <a:rPr lang="en-US" altLang="zh-CN" sz="1600" b="1" dirty="0">
                  <a:solidFill>
                    <a:srgbClr val="FF0000"/>
                  </a:solidFill>
                  <a:latin typeface="+mn-ea"/>
                </a:rPr>
                <a:t>vs 49.37%</a:t>
              </a:r>
              <a:r>
                <a:rPr lang="zh-CN" altLang="en-US" sz="1600" b="1" dirty="0">
                  <a:solidFill>
                    <a:srgbClr val="FF0000"/>
                  </a:solidFill>
                  <a:latin typeface="+mn-ea"/>
                </a:rPr>
                <a:t>（盐酸氨溴索口服溶液组）</a:t>
              </a:r>
              <a:r>
                <a:rPr lang="en-US" altLang="zh-CN" sz="1600" b="1" dirty="0">
                  <a:solidFill>
                    <a:srgbClr val="FF0000"/>
                  </a:solidFill>
                  <a:latin typeface="+mn-ea"/>
                </a:rPr>
                <a:t>P</a:t>
              </a:r>
              <a:r>
                <a:rPr lang="zh-CN" altLang="en-US" sz="1600" b="1" dirty="0">
                  <a:solidFill>
                    <a:srgbClr val="FF0000"/>
                  </a:solidFill>
                  <a:latin typeface="+mn-ea"/>
                </a:rPr>
                <a:t>＜</a:t>
              </a:r>
              <a:r>
                <a:rPr lang="en-US" altLang="zh-CN" sz="1600" b="1" dirty="0">
                  <a:solidFill>
                    <a:srgbClr val="FF0000"/>
                  </a:solidFill>
                  <a:latin typeface="+mn-ea"/>
                </a:rPr>
                <a:t>0.0001</a:t>
              </a:r>
              <a:r>
                <a:rPr lang="zh-CN" altLang="en-US" sz="1600" b="1" dirty="0">
                  <a:solidFill>
                    <a:srgbClr val="FF0000"/>
                  </a:solidFill>
                  <a:latin typeface="+mn-ea"/>
                </a:rPr>
                <a:t>；患儿服药 全部吞咽的比例为 </a:t>
              </a:r>
              <a:r>
                <a:rPr lang="en-US" altLang="zh-CN" sz="1600" b="1" dirty="0">
                  <a:solidFill>
                    <a:srgbClr val="FF0000"/>
                  </a:solidFill>
                  <a:latin typeface="+mn-ea"/>
                </a:rPr>
                <a:t>100%</a:t>
              </a:r>
              <a:r>
                <a:rPr lang="zh-CN" altLang="en-US" sz="1600" b="1" dirty="0">
                  <a:solidFill>
                    <a:srgbClr val="FF0000"/>
                  </a:solidFill>
                  <a:latin typeface="+mn-ea"/>
                </a:rPr>
                <a:t> </a:t>
              </a:r>
              <a:r>
                <a:rPr lang="en-US" altLang="zh-CN" sz="1600" b="1" dirty="0">
                  <a:solidFill>
                    <a:srgbClr val="FF0000"/>
                  </a:solidFill>
                  <a:latin typeface="+mn-ea"/>
                </a:rPr>
                <a:t>vs 81.01%</a:t>
              </a:r>
              <a:r>
                <a:rPr lang="zh-CN" altLang="en-US" sz="1600" b="1" dirty="0">
                  <a:solidFill>
                    <a:srgbClr val="FF0000"/>
                  </a:solidFill>
                  <a:latin typeface="+mn-ea"/>
                </a:rPr>
                <a:t>（盐酸氨溴索口服溶液组）</a:t>
              </a:r>
              <a:r>
                <a:rPr lang="en-US" altLang="zh-CN" sz="1600" b="1" dirty="0">
                  <a:solidFill>
                    <a:srgbClr val="FF0000"/>
                  </a:solidFill>
                  <a:latin typeface="+mn-ea"/>
                </a:rPr>
                <a:t>P</a:t>
              </a:r>
              <a:r>
                <a:rPr lang="zh-CN" altLang="en-US" sz="1600" b="1" dirty="0">
                  <a:solidFill>
                    <a:srgbClr val="FF0000"/>
                  </a:solidFill>
                  <a:latin typeface="+mn-ea"/>
                </a:rPr>
                <a:t>＜</a:t>
              </a:r>
              <a:r>
                <a:rPr lang="en-US" altLang="zh-CN" sz="1600" b="1" dirty="0">
                  <a:solidFill>
                    <a:srgbClr val="FF0000"/>
                  </a:solidFill>
                  <a:latin typeface="+mn-ea"/>
                </a:rPr>
                <a:t>0.0001</a:t>
              </a:r>
              <a:r>
                <a:rPr lang="zh-CN" altLang="en-US" sz="1600" b="1" dirty="0">
                  <a:solidFill>
                    <a:srgbClr val="FF0000"/>
                  </a:solidFill>
                  <a:latin typeface="+mn-ea"/>
                </a:rPr>
                <a:t>。</a:t>
              </a:r>
              <a:endParaRPr lang="en-US" altLang="zh-CN" b="1" dirty="0">
                <a:solidFill>
                  <a:srgbClr val="FF0000"/>
                </a:solidFill>
                <a:latin typeface="+mn-ea"/>
              </a:endParaRPr>
            </a:p>
          </p:txBody>
        </p:sp>
      </p:grpSp>
      <p:sp>
        <p:nvSpPr>
          <p:cNvPr id="7" name="文本框 6"/>
          <p:cNvSpPr txBox="1"/>
          <p:nvPr/>
        </p:nvSpPr>
        <p:spPr>
          <a:xfrm>
            <a:off x="778669" y="6557963"/>
            <a:ext cx="248786" cy="369332"/>
          </a:xfrm>
          <a:prstGeom prst="rect">
            <a:avLst/>
          </a:prstGeom>
          <a:noFill/>
        </p:spPr>
        <p:txBody>
          <a:bodyPr wrap="none" rtlCol="0">
            <a:spAutoFit/>
          </a:bodyPr>
          <a:lstStyle/>
          <a:p>
            <a:r>
              <a:rPr lang="en-US" altLang="zh-CN" dirty="0"/>
              <a:t> </a:t>
            </a:r>
            <a:endParaRPr lang="zh-CN" altLang="en-US" dirty="0"/>
          </a:p>
        </p:txBody>
      </p:sp>
      <p:sp>
        <p:nvSpPr>
          <p:cNvPr id="8" name="矩形 7"/>
          <p:cNvSpPr/>
          <p:nvPr/>
        </p:nvSpPr>
        <p:spPr>
          <a:xfrm>
            <a:off x="4000499" y="6567559"/>
            <a:ext cx="7586663" cy="253916"/>
          </a:xfrm>
          <a:prstGeom prst="rect">
            <a:avLst/>
          </a:prstGeom>
        </p:spPr>
        <p:txBody>
          <a:bodyPr wrap="square" anchor="ctr">
            <a:spAutoFit/>
          </a:bodyPr>
          <a:lstStyle/>
          <a:p>
            <a:pPr indent="381000"/>
            <a:r>
              <a:rPr lang="en-US" altLang="zh-CN" sz="1050" b="1" kern="100" dirty="0">
                <a:latin typeface="+mn-ea"/>
                <a:cs typeface="Times New Roman" panose="02020603050405020304" pitchFamily="18" charset="0"/>
              </a:rPr>
              <a:t>1</a:t>
            </a:r>
            <a:r>
              <a:rPr lang="zh-CN" altLang="en-US" sz="1050" b="1" kern="100" dirty="0">
                <a:latin typeface="+mn-ea"/>
                <a:cs typeface="Times New Roman" panose="02020603050405020304" pitchFamily="18" charset="0"/>
              </a:rPr>
              <a:t>、罗润畅</a:t>
            </a:r>
            <a:r>
              <a:rPr lang="en-US" altLang="zh-CN" sz="1050" b="1" kern="100" dirty="0">
                <a:latin typeface="+mn-ea"/>
                <a:cs typeface="Times New Roman" panose="02020603050405020304" pitchFamily="18" charset="0"/>
              </a:rPr>
              <a:t>®</a:t>
            </a:r>
            <a:r>
              <a:rPr lang="zh-CN" altLang="en-US" sz="1050" b="1" kern="100" dirty="0">
                <a:latin typeface="+mn-ea"/>
                <a:cs typeface="Times New Roman" panose="02020603050405020304" pitchFamily="18" charset="0"/>
              </a:rPr>
              <a:t>治疗急性呼吸道感染性疾病的有效性、安全性、依从性和经济性的前瞻性、多中心、开放性随机对照研究</a:t>
            </a:r>
            <a:endParaRPr lang="en-US" altLang="zh-CN" sz="1050" b="1" kern="100" dirty="0">
              <a:latin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4201791" cy="461665"/>
          </a:xfrm>
          <a:prstGeom prst="rect">
            <a:avLst/>
          </a:prstGeom>
        </p:spPr>
        <p:txBody>
          <a:bodyPr wrap="none">
            <a:spAutoFit/>
          </a:bodyPr>
          <a:lstStyle/>
          <a:p>
            <a:r>
              <a:rPr lang="zh-CN" altLang="en-US" sz="2400" b="1" dirty="0">
                <a:latin typeface="+mn-ea"/>
              </a:rPr>
              <a:t>盐酸氨溴索喷雾剂的有效性</a:t>
            </a:r>
            <a:r>
              <a:rPr lang="en-US" altLang="zh-CN" sz="2400" b="1" dirty="0">
                <a:latin typeface="+mn-ea"/>
              </a:rPr>
              <a:t>-2</a:t>
            </a:r>
            <a:endParaRPr lang="zh-CN" altLang="en-US" sz="2400" b="1" dirty="0">
              <a:latin typeface="+mn-ea"/>
            </a:endParaRPr>
          </a:p>
        </p:txBody>
      </p:sp>
      <p:graphicFrame>
        <p:nvGraphicFramePr>
          <p:cNvPr id="3" name="表格 3"/>
          <p:cNvGraphicFramePr>
            <a:graphicFrameLocks noGrp="1"/>
          </p:cNvGraphicFramePr>
          <p:nvPr/>
        </p:nvGraphicFramePr>
        <p:xfrm>
          <a:off x="6329702" y="1143000"/>
          <a:ext cx="5602741" cy="5199507"/>
        </p:xfrm>
        <a:graphic>
          <a:graphicData uri="http://schemas.openxmlformats.org/drawingml/2006/table">
            <a:tbl>
              <a:tblPr firstRow="1" bandRow="1">
                <a:tableStyleId>{5C22544A-7EE6-4342-B048-85BDC9FD1C3A}</a:tableStyleId>
              </a:tblPr>
              <a:tblGrid>
                <a:gridCol w="5602741"/>
              </a:tblGrid>
              <a:tr h="373486">
                <a:tc>
                  <a:txBody>
                    <a:bodyPr/>
                    <a:lstStyle/>
                    <a:p>
                      <a:pPr algn="ctr"/>
                      <a:r>
                        <a:rPr lang="en-US" altLang="zh-CN" sz="2000" dirty="0">
                          <a:latin typeface="+mn-ea"/>
                          <a:ea typeface="+mn-ea"/>
                        </a:rPr>
                        <a:t>《</a:t>
                      </a:r>
                      <a:r>
                        <a:rPr lang="zh-CN" altLang="en-US" sz="2000" dirty="0">
                          <a:latin typeface="+mn-ea"/>
                          <a:ea typeface="+mn-ea"/>
                        </a:rPr>
                        <a:t>技术审评报告</a:t>
                      </a:r>
                      <a:r>
                        <a:rPr lang="en-US" altLang="zh-CN" sz="2000" dirty="0">
                          <a:latin typeface="+mn-ea"/>
                          <a:ea typeface="+mn-ea"/>
                        </a:rPr>
                        <a:t>》</a:t>
                      </a:r>
                      <a:r>
                        <a:rPr lang="zh-CN" altLang="en-US" sz="2000" dirty="0">
                          <a:latin typeface="+mn-ea"/>
                          <a:ea typeface="+mn-ea"/>
                        </a:rPr>
                        <a:t>关于本药品有效性描述</a:t>
                      </a:r>
                      <a:endParaRPr lang="zh-CN" altLang="en-US" sz="2000" dirty="0">
                        <a:latin typeface="+mn-ea"/>
                        <a:ea typeface="+mn-ea"/>
                      </a:endParaRPr>
                    </a:p>
                  </a:txBody>
                  <a:tcPr/>
                </a:tc>
              </a:tr>
              <a:tr h="373486">
                <a:tc>
                  <a:txBody>
                    <a:bodyPr/>
                    <a:lstStyle/>
                    <a:p>
                      <a:pPr marL="171450" indent="-171450">
                        <a:lnSpc>
                          <a:spcPct val="150000"/>
                        </a:lnSpc>
                        <a:buFont typeface="Arial" panose="020B0604020202020204" pitchFamily="34" charset="0"/>
                        <a:buChar char="•"/>
                      </a:pPr>
                      <a:r>
                        <a:rPr lang="zh-CN" altLang="en-US" sz="1600" b="1" kern="1200" dirty="0">
                          <a:solidFill>
                            <a:schemeClr val="tx1"/>
                          </a:solidFill>
                          <a:latin typeface="+mn-ea"/>
                          <a:ea typeface="+mn-ea"/>
                          <a:cs typeface="+mn-cs"/>
                        </a:rPr>
                        <a:t>本品基于我国儿科临床实际需求，</a:t>
                      </a:r>
                      <a:r>
                        <a:rPr lang="zh-CN" altLang="en-US" sz="1600" b="1" kern="1200" dirty="0">
                          <a:solidFill>
                            <a:srgbClr val="FF0000"/>
                          </a:solidFill>
                          <a:latin typeface="+mn-ea"/>
                          <a:ea typeface="+mn-ea"/>
                          <a:cs typeface="+mn-cs"/>
                        </a:rPr>
                        <a:t>针对 </a:t>
                      </a:r>
                      <a:r>
                        <a:rPr lang="en-US" altLang="zh-CN" sz="1600" b="1" kern="1200" dirty="0">
                          <a:solidFill>
                            <a:srgbClr val="FF0000"/>
                          </a:solidFill>
                          <a:latin typeface="+mn-ea"/>
                          <a:ea typeface="+mn-ea"/>
                          <a:cs typeface="+mn-cs"/>
                        </a:rPr>
                        <a:t>2-6 </a:t>
                      </a:r>
                      <a:r>
                        <a:rPr lang="zh-CN" altLang="en-US" sz="1600" b="1" kern="1200" dirty="0">
                          <a:solidFill>
                            <a:srgbClr val="FF0000"/>
                          </a:solidFill>
                          <a:latin typeface="+mn-ea"/>
                          <a:ea typeface="+mn-ea"/>
                          <a:cs typeface="+mn-cs"/>
                        </a:rPr>
                        <a:t>岁儿童祛痰治疗研发</a:t>
                      </a:r>
                      <a:r>
                        <a:rPr lang="zh-CN" altLang="en-US" sz="1600" b="1" kern="1200" dirty="0">
                          <a:solidFill>
                            <a:schemeClr val="tx1"/>
                          </a:solidFill>
                          <a:latin typeface="+mn-ea"/>
                          <a:ea typeface="+mn-ea"/>
                          <a:cs typeface="+mn-cs"/>
                        </a:rPr>
                        <a:t>，采用 </a:t>
                      </a:r>
                      <a:r>
                        <a:rPr lang="zh-CN" altLang="en-US" sz="1600" b="1" kern="1200" dirty="0">
                          <a:solidFill>
                            <a:srgbClr val="FF0000"/>
                          </a:solidFill>
                          <a:latin typeface="+mn-ea"/>
                          <a:ea typeface="+mn-ea"/>
                          <a:cs typeface="+mn-cs"/>
                        </a:rPr>
                        <a:t>定量口腔喷雾 </a:t>
                      </a:r>
                      <a:r>
                        <a:rPr lang="zh-CN" altLang="en-US" sz="1600" b="1" kern="1200" dirty="0">
                          <a:solidFill>
                            <a:schemeClr val="tx1"/>
                          </a:solidFill>
                          <a:latin typeface="+mn-ea"/>
                          <a:ea typeface="+mn-ea"/>
                          <a:cs typeface="+mn-cs"/>
                        </a:rPr>
                        <a:t>给药，相对于其他口服制剂，</a:t>
                      </a:r>
                      <a:r>
                        <a:rPr lang="zh-CN" altLang="en-US" sz="1600" b="1" kern="1200" dirty="0">
                          <a:solidFill>
                            <a:srgbClr val="FF0000"/>
                          </a:solidFill>
                          <a:latin typeface="+mn-ea"/>
                          <a:ea typeface="+mn-ea"/>
                          <a:cs typeface="+mn-cs"/>
                        </a:rPr>
                        <a:t>可以避免遗撒、呕吐或窒息风险</a:t>
                      </a:r>
                      <a:r>
                        <a:rPr lang="zh-CN" altLang="en-US" sz="1600" b="1" kern="1200" dirty="0">
                          <a:solidFill>
                            <a:schemeClr val="tx1"/>
                          </a:solidFill>
                          <a:latin typeface="+mn-ea"/>
                          <a:ea typeface="+mn-ea"/>
                          <a:cs typeface="+mn-cs"/>
                        </a:rPr>
                        <a:t>，给药剂量准确，对 </a:t>
                      </a:r>
                      <a:r>
                        <a:rPr lang="zh-CN" altLang="en-US" sz="1600" b="1" kern="1200" dirty="0">
                          <a:solidFill>
                            <a:srgbClr val="FF0000"/>
                          </a:solidFill>
                          <a:latin typeface="+mn-ea"/>
                          <a:ea typeface="+mn-ea"/>
                          <a:cs typeface="+mn-cs"/>
                        </a:rPr>
                        <a:t>年龄小且不配合服药的儿童具有较好的顺应性。 </a:t>
                      </a:r>
                      <a:endParaRPr lang="en-US" altLang="zh-CN" sz="1600" b="1" kern="1200" dirty="0">
                        <a:solidFill>
                          <a:srgbClr val="FF0000"/>
                        </a:solidFill>
                        <a:latin typeface="+mn-ea"/>
                        <a:ea typeface="+mn-ea"/>
                        <a:cs typeface="+mn-cs"/>
                      </a:endParaRPr>
                    </a:p>
                    <a:p>
                      <a:pPr marL="171450" indent="-171450">
                        <a:lnSpc>
                          <a:spcPct val="150000"/>
                        </a:lnSpc>
                        <a:buFont typeface="Arial" panose="020B0604020202020204" pitchFamily="34" charset="0"/>
                        <a:buChar char="•"/>
                      </a:pPr>
                      <a:endParaRPr lang="en-US" altLang="zh-CN" sz="1600" b="1" kern="1200" dirty="0">
                        <a:solidFill>
                          <a:srgbClr val="FF0000"/>
                        </a:solidFill>
                        <a:latin typeface="+mn-ea"/>
                        <a:ea typeface="+mn-ea"/>
                        <a:cs typeface="+mn-cs"/>
                      </a:endParaRPr>
                    </a:p>
                    <a:p>
                      <a:pPr marL="171450" indent="-171450">
                        <a:lnSpc>
                          <a:spcPct val="150000"/>
                        </a:lnSpc>
                        <a:buFont typeface="Arial" panose="020B0604020202020204" pitchFamily="34" charset="0"/>
                        <a:buChar char="•"/>
                      </a:pPr>
                      <a:r>
                        <a:rPr lang="zh-CN" altLang="en-US" sz="1600" b="1" kern="1200" dirty="0">
                          <a:solidFill>
                            <a:schemeClr val="tx1"/>
                          </a:solidFill>
                          <a:latin typeface="+mn-ea"/>
                          <a:ea typeface="+mn-ea"/>
                          <a:cs typeface="+mn-cs"/>
                        </a:rPr>
                        <a:t>本品开展了与国外上市的盐酸氨溴索口腔喷雾溶液及国内上市的盐酸氨溴索口服溶液对比的</a:t>
                      </a:r>
                      <a:r>
                        <a:rPr lang="en-US" altLang="zh-CN" sz="1600" b="1" kern="1200" dirty="0">
                          <a:solidFill>
                            <a:schemeClr val="tx1"/>
                          </a:solidFill>
                          <a:latin typeface="+mn-ea"/>
                          <a:ea typeface="+mn-ea"/>
                          <a:cs typeface="+mn-cs"/>
                        </a:rPr>
                        <a:t>BE</a:t>
                      </a:r>
                      <a:r>
                        <a:rPr lang="zh-CN" altLang="en-US" sz="1600" b="1" kern="1200" dirty="0">
                          <a:solidFill>
                            <a:schemeClr val="tx1"/>
                          </a:solidFill>
                          <a:latin typeface="+mn-ea"/>
                          <a:ea typeface="+mn-ea"/>
                          <a:cs typeface="+mn-cs"/>
                        </a:rPr>
                        <a:t>研究，研究结果支持本品与盐酸氨溴索口腔喷雾溶液</a:t>
                      </a:r>
                      <a:r>
                        <a:rPr lang="zh-CN" altLang="en-US" sz="1600" b="1" kern="1200" dirty="0">
                          <a:solidFill>
                            <a:srgbClr val="FF0000"/>
                          </a:solidFill>
                          <a:latin typeface="+mn-ea"/>
                          <a:ea typeface="+mn-ea"/>
                          <a:cs typeface="+mn-cs"/>
                        </a:rPr>
                        <a:t>具有可比的疗效和安全性特征基础</a:t>
                      </a:r>
                      <a:r>
                        <a:rPr lang="zh-CN" altLang="en-US" sz="1600" b="1" kern="1200" dirty="0">
                          <a:solidFill>
                            <a:schemeClr val="tx1"/>
                          </a:solidFill>
                          <a:latin typeface="+mn-ea"/>
                          <a:ea typeface="+mn-ea"/>
                          <a:cs typeface="+mn-cs"/>
                        </a:rPr>
                        <a:t>，同时也支持桥接国内已上市的盐酸氨溴索口服溶液已批准的 </a:t>
                      </a:r>
                      <a:r>
                        <a:rPr lang="en-US" altLang="zh-CN" sz="1600" b="1" kern="1200" dirty="0">
                          <a:solidFill>
                            <a:schemeClr val="tx1"/>
                          </a:solidFill>
                          <a:latin typeface="+mn-ea"/>
                          <a:ea typeface="+mn-ea"/>
                          <a:cs typeface="+mn-cs"/>
                        </a:rPr>
                        <a:t>2-6 </a:t>
                      </a:r>
                      <a:r>
                        <a:rPr lang="zh-CN" altLang="en-US" sz="1600" b="1" kern="1200" dirty="0">
                          <a:solidFill>
                            <a:schemeClr val="tx1"/>
                          </a:solidFill>
                          <a:latin typeface="+mn-ea"/>
                          <a:ea typeface="+mn-ea"/>
                          <a:cs typeface="+mn-cs"/>
                        </a:rPr>
                        <a:t>岁儿童应用的安全有效性特征。</a:t>
                      </a:r>
                      <a:endParaRPr lang="en-US" altLang="zh-CN" sz="1600" b="1" kern="1200" dirty="0">
                        <a:solidFill>
                          <a:schemeClr val="tx1"/>
                        </a:solidFill>
                        <a:latin typeface="+mn-ea"/>
                        <a:ea typeface="+mn-ea"/>
                        <a:cs typeface="+mn-cs"/>
                      </a:endParaRPr>
                    </a:p>
                    <a:p>
                      <a:pPr marL="171450" indent="-171450">
                        <a:lnSpc>
                          <a:spcPct val="150000"/>
                        </a:lnSpc>
                        <a:buFont typeface="Arial" panose="020B0604020202020204" pitchFamily="34" charset="0"/>
                        <a:buChar char="•"/>
                      </a:pPr>
                      <a:endParaRPr lang="en-US" altLang="zh-CN" sz="1600" b="1" kern="1200" dirty="0">
                        <a:solidFill>
                          <a:schemeClr val="tx1"/>
                        </a:solidFill>
                        <a:latin typeface="+mn-ea"/>
                        <a:ea typeface="+mn-ea"/>
                        <a:cs typeface="+mn-cs"/>
                      </a:endParaRPr>
                    </a:p>
                    <a:p>
                      <a:pPr marL="171450" indent="-171450">
                        <a:lnSpc>
                          <a:spcPct val="150000"/>
                        </a:lnSpc>
                        <a:buFont typeface="Arial" panose="020B0604020202020204" pitchFamily="34" charset="0"/>
                        <a:buChar char="•"/>
                      </a:pPr>
                      <a:r>
                        <a:rPr lang="zh-CN" altLang="en-US" sz="1600" b="1" kern="1200" dirty="0">
                          <a:solidFill>
                            <a:schemeClr val="tx1"/>
                          </a:solidFill>
                          <a:latin typeface="+mn-ea"/>
                          <a:ea typeface="+mn-ea"/>
                          <a:cs typeface="+mn-cs"/>
                        </a:rPr>
                        <a:t>本品的每喷给药量（主药含量）、使用人群和使用人群对应的剂量与国内已上市的盐酸氨溴索口服溶液一致。</a:t>
                      </a:r>
                      <a:endParaRPr lang="zh-CN" altLang="en-US" sz="1600" b="1" kern="1200" dirty="0">
                        <a:solidFill>
                          <a:schemeClr val="tx1"/>
                        </a:solidFill>
                        <a:latin typeface="+mn-ea"/>
                        <a:ea typeface="+mn-ea"/>
                        <a:cs typeface="+mn-cs"/>
                      </a:endParaRPr>
                    </a:p>
                  </a:txBody>
                  <a:tcPr>
                    <a:solidFill>
                      <a:schemeClr val="bg1">
                        <a:lumMod val="95000"/>
                      </a:schemeClr>
                    </a:solidFill>
                  </a:tcPr>
                </a:tc>
              </a:tr>
            </a:tbl>
          </a:graphicData>
        </a:graphic>
      </p:graphicFrame>
      <p:graphicFrame>
        <p:nvGraphicFramePr>
          <p:cNvPr id="4" name="表格 3"/>
          <p:cNvGraphicFramePr>
            <a:graphicFrameLocks noGrp="1"/>
          </p:cNvGraphicFramePr>
          <p:nvPr>
            <p:custDataLst>
              <p:tags r:id="rId1"/>
            </p:custDataLst>
          </p:nvPr>
        </p:nvGraphicFramePr>
        <p:xfrm>
          <a:off x="493259" y="1143000"/>
          <a:ext cx="5602741" cy="5159573"/>
        </p:xfrm>
        <a:graphic>
          <a:graphicData uri="http://schemas.openxmlformats.org/drawingml/2006/table">
            <a:tbl>
              <a:tblPr firstRow="1" bandRow="1">
                <a:tableStyleId>{5940675A-B579-460E-94D1-54222C63F5DA}</a:tableStyleId>
              </a:tblPr>
              <a:tblGrid>
                <a:gridCol w="2105161"/>
                <a:gridCol w="3497580"/>
              </a:tblGrid>
              <a:tr h="389256">
                <a:tc gridSpan="2">
                  <a:txBody>
                    <a:bodyPr/>
                    <a:lstStyle/>
                    <a:p>
                      <a:pPr algn="ctr"/>
                      <a:r>
                        <a:rPr lang="zh-CN" altLang="en-US" sz="2000" b="1" dirty="0">
                          <a:solidFill>
                            <a:schemeClr val="bg1"/>
                          </a:solidFill>
                          <a:latin typeface="+mn-ea"/>
                          <a:ea typeface="+mn-ea"/>
                        </a:rPr>
                        <a:t>临床指南</a:t>
                      </a:r>
                      <a:r>
                        <a:rPr lang="en-US" altLang="zh-CN" sz="2000" b="1" dirty="0">
                          <a:solidFill>
                            <a:schemeClr val="bg1"/>
                          </a:solidFill>
                          <a:latin typeface="+mn-ea"/>
                          <a:ea typeface="+mn-ea"/>
                        </a:rPr>
                        <a:t>/</a:t>
                      </a:r>
                      <a:r>
                        <a:rPr lang="zh-CN" altLang="en-US" sz="2000" b="1" dirty="0">
                          <a:solidFill>
                            <a:schemeClr val="bg1"/>
                          </a:solidFill>
                          <a:latin typeface="+mn-ea"/>
                          <a:ea typeface="+mn-ea"/>
                        </a:rPr>
                        <a:t>诊疗规范</a:t>
                      </a:r>
                      <a:endParaRPr lang="zh-CN" altLang="en-US" sz="2000" b="1" dirty="0">
                        <a:solidFill>
                          <a:schemeClr val="bg1"/>
                        </a:solidFill>
                        <a:latin typeface="+mn-ea"/>
                        <a:ea typeface="+mn-ea"/>
                      </a:endParaRPr>
                    </a:p>
                  </a:txBody>
                  <a:tcPr>
                    <a:solidFill>
                      <a:srgbClr val="0065B2">
                        <a:alpha val="92000"/>
                      </a:srgbClr>
                    </a:solidFill>
                  </a:tcPr>
                </a:tc>
                <a:tc hMerge="1">
                  <a:tcPr/>
                </a:tc>
              </a:tr>
              <a:tr h="1227653">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t>儿童咳嗽祛痰止咳治疗专家共识（</a:t>
                      </a:r>
                      <a:r>
                        <a:rPr lang="en-US" altLang="zh-CN" sz="1600" b="1" dirty="0"/>
                        <a:t>2022</a:t>
                      </a:r>
                      <a:r>
                        <a:rPr lang="zh-CN" altLang="en-US" sz="1600" b="1" dirty="0"/>
                        <a:t>）</a:t>
                      </a:r>
                      <a:endParaRPr lang="zh-CN" altLang="en-US" sz="1600" b="1" dirty="0">
                        <a:solidFill>
                          <a:schemeClr val="tx1"/>
                        </a:solidFill>
                        <a:latin typeface="+mn-ea"/>
                        <a:ea typeface="+mn-ea"/>
                      </a:endParaRPr>
                    </a:p>
                  </a:txBody>
                  <a:tcPr>
                    <a:solidFill>
                      <a:schemeClr val="bg1">
                        <a:lumMod val="95000"/>
                      </a:schemeClr>
                    </a:solidFill>
                  </a:tcPr>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solidFill>
                            <a:srgbClr val="FF0000"/>
                          </a:solidFill>
                        </a:rPr>
                        <a:t>盐酸氨溴索喷雾剂 </a:t>
                      </a:r>
                      <a:r>
                        <a:rPr lang="zh-CN" altLang="en-US" sz="1600" b="1" dirty="0"/>
                        <a:t>采用 </a:t>
                      </a:r>
                      <a:r>
                        <a:rPr lang="zh-CN" altLang="en-US" sz="1600" b="1" dirty="0">
                          <a:solidFill>
                            <a:srgbClr val="FF0000"/>
                          </a:solidFill>
                        </a:rPr>
                        <a:t>定量阀给药</a:t>
                      </a:r>
                      <a:r>
                        <a:rPr lang="zh-CN" altLang="en-US" sz="1600" b="1" dirty="0"/>
                        <a:t>，有效保证了儿童给药剂量的精准度，使用简便，是 </a:t>
                      </a:r>
                      <a:r>
                        <a:rPr lang="zh-CN" altLang="en-US" sz="1600" b="1" dirty="0">
                          <a:solidFill>
                            <a:srgbClr val="FF0000"/>
                          </a:solidFill>
                        </a:rPr>
                        <a:t>儿童专属喷雾型祛痰用药</a:t>
                      </a:r>
                      <a:r>
                        <a:rPr lang="zh-CN" altLang="en-US" sz="1600" b="1" dirty="0"/>
                        <a:t>。</a:t>
                      </a:r>
                      <a:endParaRPr lang="zh-CN" altLang="en-US" sz="1000" dirty="0">
                        <a:latin typeface="+mn-ea"/>
                        <a:ea typeface="+mn-ea"/>
                      </a:endParaRPr>
                    </a:p>
                  </a:txBody>
                  <a:tcPr>
                    <a:solidFill>
                      <a:schemeClr val="bg1">
                        <a:lumMod val="95000"/>
                      </a:schemeClr>
                    </a:solidFill>
                  </a:tcPr>
                </a:tc>
              </a:tr>
              <a:tr h="808454">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solidFill>
                            <a:schemeClr val="tx1"/>
                          </a:solidFill>
                          <a:latin typeface="+mn-ea"/>
                          <a:ea typeface="+mn-ea"/>
                        </a:rPr>
                        <a:t>咳嗽诊断与治疗指南（</a:t>
                      </a:r>
                      <a:r>
                        <a:rPr lang="en-US" altLang="zh-CN" sz="1600" b="1" dirty="0">
                          <a:solidFill>
                            <a:schemeClr val="tx1"/>
                          </a:solidFill>
                          <a:latin typeface="+mn-ea"/>
                          <a:ea typeface="+mn-ea"/>
                        </a:rPr>
                        <a:t>2021</a:t>
                      </a:r>
                      <a:r>
                        <a:rPr lang="zh-CN" altLang="en-US" sz="1600" b="1" dirty="0">
                          <a:solidFill>
                            <a:schemeClr val="tx1"/>
                          </a:solidFill>
                          <a:latin typeface="+mn-ea"/>
                          <a:ea typeface="+mn-ea"/>
                        </a:rPr>
                        <a:t>）</a:t>
                      </a:r>
                      <a:endParaRPr lang="zh-CN" altLang="en-US" sz="1600" b="1" dirty="0">
                        <a:solidFill>
                          <a:schemeClr val="tx1"/>
                        </a:solidFill>
                        <a:latin typeface="+mn-ea"/>
                        <a:ea typeface="+mn-ea"/>
                      </a:endParaRPr>
                    </a:p>
                  </a:txBody>
                  <a:tcPr>
                    <a:solidFill>
                      <a:schemeClr val="bg1">
                        <a:lumMod val="95000"/>
                      </a:schemeClr>
                    </a:solidFill>
                  </a:tcPr>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latin typeface="+mn-ea"/>
                          <a:ea typeface="+mn-ea"/>
                        </a:rPr>
                        <a:t>痰多患者宜用祛痰药物治疗。</a:t>
                      </a:r>
                      <a:r>
                        <a:rPr lang="zh-CN" altLang="en-US" sz="1600" b="1" dirty="0">
                          <a:solidFill>
                            <a:srgbClr val="FF0000"/>
                          </a:solidFill>
                          <a:latin typeface="+mn-ea"/>
                          <a:ea typeface="+mn-ea"/>
                        </a:rPr>
                        <a:t>氨溴索</a:t>
                      </a:r>
                      <a:r>
                        <a:rPr lang="zh-CN" altLang="en-US" sz="1600" b="1" dirty="0">
                          <a:latin typeface="+mn-ea"/>
                          <a:ea typeface="+mn-ea"/>
                        </a:rPr>
                        <a:t>属于黏液溶解剂。</a:t>
                      </a:r>
                      <a:endParaRPr lang="zh-CN" altLang="en-US" sz="1600" b="1" dirty="0">
                        <a:latin typeface="+mn-ea"/>
                        <a:ea typeface="+mn-ea"/>
                      </a:endParaRPr>
                    </a:p>
                    <a:p>
                      <a:pPr marL="0" marR="0" lvl="0" indent="0" algn="l" defTabSz="913765" rtl="0" eaLnBrk="1" fontAlgn="auto" latinLnBrk="0" hangingPunct="1">
                        <a:lnSpc>
                          <a:spcPct val="100000"/>
                        </a:lnSpc>
                        <a:spcBef>
                          <a:spcPts val="0"/>
                        </a:spcBef>
                        <a:spcAft>
                          <a:spcPts val="0"/>
                        </a:spcAft>
                        <a:buClrTx/>
                        <a:buSzTx/>
                        <a:buFontTx/>
                        <a:buNone/>
                        <a:defRPr/>
                      </a:pPr>
                      <a:endParaRPr lang="zh-CN" altLang="en-US" sz="1600" b="1" dirty="0">
                        <a:latin typeface="+mn-ea"/>
                        <a:ea typeface="+mn-ea"/>
                      </a:endParaRPr>
                    </a:p>
                  </a:txBody>
                  <a:tcPr>
                    <a:solidFill>
                      <a:schemeClr val="bg1">
                        <a:lumMod val="95000"/>
                      </a:schemeClr>
                    </a:solidFill>
                  </a:tcPr>
                </a:tc>
              </a:tr>
              <a:tr h="808454">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solidFill>
                            <a:schemeClr val="tx1"/>
                          </a:solidFill>
                        </a:rPr>
                        <a:t>日本呼吸学会</a:t>
                      </a:r>
                      <a:r>
                        <a:rPr lang="en-US" altLang="zh-CN" sz="1600" b="1" dirty="0">
                          <a:solidFill>
                            <a:schemeClr val="tx1"/>
                          </a:solidFill>
                        </a:rPr>
                        <a:t>JRS </a:t>
                      </a:r>
                      <a:r>
                        <a:rPr lang="zh-CN" altLang="en-US" sz="1600" b="1" dirty="0">
                          <a:solidFill>
                            <a:schemeClr val="tx1"/>
                          </a:solidFill>
                        </a:rPr>
                        <a:t>指南：咳嗽和咳痰的管理（</a:t>
                      </a:r>
                      <a:r>
                        <a:rPr lang="en-US" altLang="zh-CN" sz="1600" b="1" dirty="0">
                          <a:solidFill>
                            <a:schemeClr val="tx1"/>
                          </a:solidFill>
                        </a:rPr>
                        <a:t>2021</a:t>
                      </a:r>
                      <a:r>
                        <a:rPr lang="zh-CN" altLang="en-US" sz="1600" b="1" dirty="0">
                          <a:solidFill>
                            <a:schemeClr val="tx1"/>
                          </a:solidFill>
                        </a:rPr>
                        <a:t>）</a:t>
                      </a:r>
                      <a:endParaRPr lang="zh-CN" altLang="en-US" sz="1600" b="1" dirty="0">
                        <a:solidFill>
                          <a:schemeClr val="tx1"/>
                        </a:solidFill>
                        <a:latin typeface="+mn-ea"/>
                        <a:ea typeface="+mn-ea"/>
                      </a:endParaRPr>
                    </a:p>
                  </a:txBody>
                  <a:tcPr>
                    <a:solidFill>
                      <a:schemeClr val="bg1">
                        <a:lumMod val="95000"/>
                      </a:schemeClr>
                    </a:solidFill>
                  </a:tcPr>
                </a:tc>
                <a:tc>
                  <a:txBody>
                    <a:bodyPr/>
                    <a:lstStyle/>
                    <a:p>
                      <a:r>
                        <a:rPr lang="zh-CN" altLang="en-US" sz="1600" b="1" dirty="0"/>
                        <a:t>根据痰的性质和病理基础疾病，对于粘液痰，可使用黏液调节剂如 </a:t>
                      </a:r>
                      <a:r>
                        <a:rPr lang="zh-CN" altLang="en-US" sz="1600" b="1" dirty="0">
                          <a:solidFill>
                            <a:srgbClr val="FF0000"/>
                          </a:solidFill>
                        </a:rPr>
                        <a:t>氨溴索</a:t>
                      </a:r>
                      <a:endParaRPr lang="zh-CN" altLang="en-US" sz="1600" b="1" dirty="0">
                        <a:solidFill>
                          <a:srgbClr val="FF0000"/>
                        </a:solidFill>
                        <a:latin typeface="+mn-ea"/>
                        <a:ea typeface="+mn-ea"/>
                      </a:endParaRPr>
                    </a:p>
                  </a:txBody>
                  <a:tcPr>
                    <a:solidFill>
                      <a:schemeClr val="bg1">
                        <a:lumMod val="95000"/>
                      </a:schemeClr>
                    </a:solidFill>
                  </a:tcPr>
                </a:tc>
              </a:tr>
              <a:tr h="815941">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t>中国儿童慢性湿性咳嗽的诊断与治疗专家共识（</a:t>
                      </a:r>
                      <a:r>
                        <a:rPr lang="en-US" altLang="zh-CN" sz="1600" b="1" dirty="0"/>
                        <a:t>2019</a:t>
                      </a:r>
                      <a:r>
                        <a:rPr lang="zh-CN" altLang="en-US" sz="1600" b="1" dirty="0"/>
                        <a:t>）</a:t>
                      </a:r>
                      <a:endParaRPr lang="zh-CN" altLang="en-US" sz="1600" b="1" dirty="0">
                        <a:solidFill>
                          <a:schemeClr val="tx1"/>
                        </a:solidFill>
                        <a:latin typeface="+mn-ea"/>
                        <a:ea typeface="+mn-ea"/>
                      </a:endParaRPr>
                    </a:p>
                  </a:txBody>
                  <a:tcPr>
                    <a:solidFill>
                      <a:schemeClr val="bg1">
                        <a:lumMod val="95000"/>
                      </a:schemeClr>
                    </a:solidFill>
                  </a:tcPr>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solidFill>
                            <a:srgbClr val="FF0000"/>
                          </a:solidFill>
                          <a:latin typeface="+mn-ea"/>
                          <a:ea typeface="+mn-ea"/>
                        </a:rPr>
                        <a:t>氨溴索 </a:t>
                      </a:r>
                      <a:r>
                        <a:rPr lang="zh-CN" altLang="en-US" sz="1600" b="1" dirty="0">
                          <a:latin typeface="+mn-ea"/>
                          <a:ea typeface="+mn-ea"/>
                        </a:rPr>
                        <a:t>是儿童慢性湿性咳嗽的常用药物。</a:t>
                      </a:r>
                      <a:endParaRPr lang="zh-CN" altLang="en-US" sz="1600" b="1" dirty="0">
                        <a:solidFill>
                          <a:schemeClr val="tx1"/>
                        </a:solidFill>
                        <a:latin typeface="+mn-ea"/>
                        <a:ea typeface="+mn-ea"/>
                      </a:endParaRPr>
                    </a:p>
                    <a:p>
                      <a:endParaRPr lang="zh-CN" altLang="en-US" sz="1000" dirty="0">
                        <a:latin typeface="+mn-ea"/>
                        <a:ea typeface="+mn-ea"/>
                      </a:endParaRPr>
                    </a:p>
                  </a:txBody>
                  <a:tcPr>
                    <a:solidFill>
                      <a:schemeClr val="bg1">
                        <a:lumMod val="95000"/>
                      </a:schemeClr>
                    </a:solidFill>
                  </a:tcPr>
                </a:tc>
              </a:tr>
              <a:tr h="1022152">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latin typeface="+mn-ea"/>
                          <a:ea typeface="+mn-ea"/>
                        </a:rPr>
                        <a:t>中国儿童难治性肺炎呼吸内镜介入诊疗专家共识</a:t>
                      </a:r>
                      <a:r>
                        <a:rPr lang="zh-CN" altLang="en-US" sz="1600" b="1" dirty="0">
                          <a:solidFill>
                            <a:schemeClr val="tx1"/>
                          </a:solidFill>
                          <a:latin typeface="+mn-ea"/>
                          <a:ea typeface="+mn-ea"/>
                        </a:rPr>
                        <a:t>（</a:t>
                      </a:r>
                      <a:r>
                        <a:rPr lang="en-US" altLang="zh-CN" sz="1600" b="1" dirty="0">
                          <a:solidFill>
                            <a:schemeClr val="tx1"/>
                          </a:solidFill>
                          <a:latin typeface="+mn-ea"/>
                          <a:ea typeface="+mn-ea"/>
                        </a:rPr>
                        <a:t>2019</a:t>
                      </a:r>
                      <a:r>
                        <a:rPr lang="zh-CN" altLang="en-US" sz="1600" b="1" dirty="0">
                          <a:solidFill>
                            <a:schemeClr val="tx1"/>
                          </a:solidFill>
                          <a:latin typeface="+mn-ea"/>
                          <a:ea typeface="+mn-ea"/>
                        </a:rPr>
                        <a:t>）</a:t>
                      </a:r>
                      <a:endParaRPr lang="zh-CN" altLang="en-US" sz="1600" b="1" dirty="0">
                        <a:solidFill>
                          <a:schemeClr val="tx1"/>
                        </a:solidFill>
                        <a:latin typeface="+mn-ea"/>
                        <a:ea typeface="+mn-ea"/>
                      </a:endParaRPr>
                    </a:p>
                  </a:txBody>
                  <a:tcPr>
                    <a:solidFill>
                      <a:schemeClr val="bg1">
                        <a:lumMod val="95000"/>
                      </a:schemeClr>
                    </a:solidFill>
                  </a:tcPr>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1600" b="1" dirty="0">
                          <a:latin typeface="+mn-ea"/>
                          <a:ea typeface="+mn-ea"/>
                        </a:rPr>
                        <a:t>对于难治性肺炎的治疗辅以祛痰、雾化吸入、拍背、吸痰、保持呼吸道通畅等对症支持治疗，</a:t>
                      </a:r>
                      <a:r>
                        <a:rPr lang="zh-CN" altLang="en-US" sz="1600" b="1" dirty="0">
                          <a:solidFill>
                            <a:srgbClr val="FF0000"/>
                          </a:solidFill>
                          <a:latin typeface="+mn-ea"/>
                          <a:ea typeface="+mn-ea"/>
                        </a:rPr>
                        <a:t>祛痰药物如氨溴索等。</a:t>
                      </a:r>
                      <a:endParaRPr lang="zh-CN" altLang="en-US" sz="1600" b="1" dirty="0">
                        <a:solidFill>
                          <a:srgbClr val="FF0000"/>
                        </a:solidFill>
                        <a:latin typeface="+mn-ea"/>
                        <a:ea typeface="+mn-ea"/>
                      </a:endParaRPr>
                    </a:p>
                  </a:txBody>
                  <a:tcPr>
                    <a:solidFill>
                      <a:schemeClr val="bg1">
                        <a:lumMod val="95000"/>
                      </a:schemeClr>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3877985" cy="461665"/>
          </a:xfrm>
          <a:prstGeom prst="rect">
            <a:avLst/>
          </a:prstGeom>
        </p:spPr>
        <p:txBody>
          <a:bodyPr wrap="none">
            <a:spAutoFit/>
          </a:bodyPr>
          <a:lstStyle/>
          <a:p>
            <a:r>
              <a:rPr lang="zh-CN" altLang="en-US" sz="2400" b="1" dirty="0">
                <a:latin typeface="+mn-ea"/>
              </a:rPr>
              <a:t>盐酸氨溴索喷雾剂的创新性</a:t>
            </a:r>
            <a:endParaRPr lang="zh-CN" altLang="en-US" sz="2400" b="1" dirty="0">
              <a:latin typeface="+mn-ea"/>
            </a:endParaRPr>
          </a:p>
        </p:txBody>
      </p:sp>
      <p:grpSp>
        <p:nvGrpSpPr>
          <p:cNvPr id="2" name="ïṣ1iḓè"/>
          <p:cNvGrpSpPr/>
          <p:nvPr/>
        </p:nvGrpSpPr>
        <p:grpSpPr>
          <a:xfrm>
            <a:off x="871562" y="2142352"/>
            <a:ext cx="3123839" cy="769981"/>
            <a:chOff x="6359159" y="1130300"/>
            <a:chExt cx="3398744" cy="2010101"/>
          </a:xfrm>
          <a:solidFill>
            <a:srgbClr val="0065B2"/>
          </a:solidFill>
        </p:grpSpPr>
        <p:sp>
          <p:nvSpPr>
            <p:cNvPr id="5" name="íśľíḓe"/>
            <p:cNvSpPr/>
            <p:nvPr/>
          </p:nvSpPr>
          <p:spPr>
            <a:xfrm>
              <a:off x="6439915" y="1228604"/>
              <a:ext cx="3317988" cy="1911797"/>
            </a:xfrm>
            <a:prstGeom prst="roundRect">
              <a:avLst>
                <a:gd name="adj" fmla="val 0"/>
              </a:avLst>
            </a:prstGeom>
            <a:grpFill/>
            <a:ln w="6055" cap="flat">
              <a:noFill/>
              <a:prstDash val="solid"/>
              <a:miter/>
            </a:ln>
          </p:spPr>
          <p:txBody>
            <a:bodyPr rtlCol="0" anchor="ctr"/>
            <a:lstStyle/>
            <a:p>
              <a:endParaRPr lang="zh-CN" altLang="en-US" sz="2400" b="1">
                <a:solidFill>
                  <a:schemeClr val="tx2"/>
                </a:solidFill>
                <a:latin typeface="+mn-ea"/>
              </a:endParaRPr>
            </a:p>
          </p:txBody>
        </p:sp>
        <p:grpSp>
          <p:nvGrpSpPr>
            <p:cNvPr id="6" name="iśľíḓè"/>
            <p:cNvGrpSpPr/>
            <p:nvPr/>
          </p:nvGrpSpPr>
          <p:grpSpPr>
            <a:xfrm>
              <a:off x="6359159" y="1130300"/>
              <a:ext cx="3317988" cy="1911797"/>
              <a:chOff x="7628968" y="3410174"/>
              <a:chExt cx="3317988" cy="1911797"/>
            </a:xfrm>
            <a:grpFill/>
          </p:grpSpPr>
          <p:sp>
            <p:nvSpPr>
              <p:cNvPr id="7" name="îṥḷidè"/>
              <p:cNvSpPr/>
              <p:nvPr/>
            </p:nvSpPr>
            <p:spPr>
              <a:xfrm>
                <a:off x="7628968" y="3410174"/>
                <a:ext cx="3317988" cy="1911797"/>
              </a:xfrm>
              <a:prstGeom prst="roundRect">
                <a:avLst>
                  <a:gd name="adj" fmla="val 0"/>
                </a:avLst>
              </a:prstGeom>
              <a:grpFill/>
              <a:ln w="25400" cap="flat">
                <a:noFill/>
                <a:prstDash val="solid"/>
                <a:miter/>
              </a:ln>
            </p:spPr>
            <p:txBody>
              <a:bodyPr rtlCol="0" anchor="ctr"/>
              <a:lstStyle/>
              <a:p>
                <a:endParaRPr lang="zh-CN" altLang="en-US" sz="2400" b="1">
                  <a:solidFill>
                    <a:schemeClr val="tx2"/>
                  </a:solidFill>
                  <a:latin typeface="+mn-ea"/>
                </a:endParaRPr>
              </a:p>
            </p:txBody>
          </p:sp>
          <p:sp>
            <p:nvSpPr>
              <p:cNvPr id="8" name="îṡ1îḍe"/>
              <p:cNvSpPr/>
              <p:nvPr/>
            </p:nvSpPr>
            <p:spPr>
              <a:xfrm>
                <a:off x="7709724" y="3529845"/>
                <a:ext cx="3160914" cy="16159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chorCtr="1">
                <a:noAutofit/>
              </a:bodyPr>
              <a:lstStyle/>
              <a:p>
                <a:pPr lvl="0" algn="ctr">
                  <a:defRPr/>
                </a:pPr>
                <a:r>
                  <a:rPr lang="zh-CN" altLang="en-US" sz="2400" b="1" dirty="0">
                    <a:solidFill>
                      <a:schemeClr val="bg1"/>
                    </a:solidFill>
                    <a:latin typeface="+mn-ea"/>
                    <a:cs typeface="Calibri" panose="020F0502020204030204" pitchFamily="34" charset="0"/>
                  </a:rPr>
                  <a:t>口服定量喷雾</a:t>
                </a:r>
                <a:endParaRPr lang="en-US" sz="2400" b="1" baseline="30000" dirty="0">
                  <a:solidFill>
                    <a:schemeClr val="bg1"/>
                  </a:solidFill>
                  <a:latin typeface="+mn-ea"/>
                  <a:cs typeface="宋体" panose="02010600030101010101" pitchFamily="2" charset="-122"/>
                </a:endParaRPr>
              </a:p>
            </p:txBody>
          </p:sp>
        </p:grpSp>
      </p:grpSp>
      <p:grpSp>
        <p:nvGrpSpPr>
          <p:cNvPr id="9" name="ïṣ1iḓè"/>
          <p:cNvGrpSpPr/>
          <p:nvPr/>
        </p:nvGrpSpPr>
        <p:grpSpPr>
          <a:xfrm>
            <a:off x="833659" y="3129285"/>
            <a:ext cx="3123839" cy="769981"/>
            <a:chOff x="6359159" y="1130300"/>
            <a:chExt cx="3398744" cy="2010101"/>
          </a:xfrm>
          <a:solidFill>
            <a:srgbClr val="0065B2"/>
          </a:solidFill>
        </p:grpSpPr>
        <p:sp>
          <p:nvSpPr>
            <p:cNvPr id="10" name="íśľíḓe"/>
            <p:cNvSpPr/>
            <p:nvPr/>
          </p:nvSpPr>
          <p:spPr>
            <a:xfrm>
              <a:off x="6439915" y="1228604"/>
              <a:ext cx="3317988" cy="1911797"/>
            </a:xfrm>
            <a:prstGeom prst="roundRect">
              <a:avLst>
                <a:gd name="adj" fmla="val 0"/>
              </a:avLst>
            </a:prstGeom>
            <a:grpFill/>
            <a:ln w="6055" cap="flat">
              <a:noFill/>
              <a:prstDash val="solid"/>
              <a:miter/>
            </a:ln>
          </p:spPr>
          <p:txBody>
            <a:bodyPr rtlCol="0" anchor="ctr"/>
            <a:lstStyle/>
            <a:p>
              <a:endParaRPr lang="zh-CN" altLang="en-US" sz="2400" b="1">
                <a:solidFill>
                  <a:schemeClr val="tx2"/>
                </a:solidFill>
                <a:latin typeface="+mn-ea"/>
              </a:endParaRPr>
            </a:p>
          </p:txBody>
        </p:sp>
        <p:grpSp>
          <p:nvGrpSpPr>
            <p:cNvPr id="11" name="iśľíḓè"/>
            <p:cNvGrpSpPr/>
            <p:nvPr/>
          </p:nvGrpSpPr>
          <p:grpSpPr>
            <a:xfrm>
              <a:off x="6359159" y="1130300"/>
              <a:ext cx="3317987" cy="1911797"/>
              <a:chOff x="7628968" y="3410174"/>
              <a:chExt cx="3317987" cy="1911797"/>
            </a:xfrm>
            <a:grpFill/>
          </p:grpSpPr>
          <p:sp>
            <p:nvSpPr>
              <p:cNvPr id="12" name="îṥḷidè"/>
              <p:cNvSpPr/>
              <p:nvPr/>
            </p:nvSpPr>
            <p:spPr>
              <a:xfrm>
                <a:off x="7628968" y="3410174"/>
                <a:ext cx="3317987" cy="1911797"/>
              </a:xfrm>
              <a:prstGeom prst="roundRect">
                <a:avLst>
                  <a:gd name="adj" fmla="val 0"/>
                </a:avLst>
              </a:prstGeom>
              <a:grpFill/>
              <a:ln w="25400" cap="flat">
                <a:noFill/>
                <a:prstDash val="solid"/>
                <a:miter/>
              </a:ln>
            </p:spPr>
            <p:txBody>
              <a:bodyPr rtlCol="0" anchor="ctr"/>
              <a:lstStyle/>
              <a:p>
                <a:endParaRPr lang="zh-CN" altLang="en-US" sz="2400" b="1">
                  <a:solidFill>
                    <a:schemeClr val="tx2"/>
                  </a:solidFill>
                  <a:latin typeface="+mn-ea"/>
                </a:endParaRPr>
              </a:p>
            </p:txBody>
          </p:sp>
          <p:sp>
            <p:nvSpPr>
              <p:cNvPr id="15" name="îṡ1îḍe"/>
              <p:cNvSpPr/>
              <p:nvPr/>
            </p:nvSpPr>
            <p:spPr>
              <a:xfrm>
                <a:off x="7709724" y="3529845"/>
                <a:ext cx="3160914" cy="16159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chorCtr="1">
                <a:noAutofit/>
              </a:bodyPr>
              <a:lstStyle/>
              <a:p>
                <a:pPr algn="ctr">
                  <a:defRPr/>
                </a:pPr>
                <a:r>
                  <a:rPr lang="zh-CN" altLang="en-US" sz="2400" b="1" dirty="0">
                    <a:solidFill>
                      <a:schemeClr val="bg1"/>
                    </a:solidFill>
                    <a:latin typeface="+mn-ea"/>
                    <a:cs typeface="Calibri" panose="020F0502020204030204" pitchFamily="34" charset="0"/>
                  </a:rPr>
                  <a:t>药物高度浓缩</a:t>
                </a:r>
                <a:endParaRPr lang="en-US" altLang="zh-CN" sz="2400" b="1" dirty="0">
                  <a:solidFill>
                    <a:schemeClr val="bg1"/>
                  </a:solidFill>
                  <a:latin typeface="+mn-ea"/>
                  <a:cs typeface="Calibri" panose="020F0502020204030204" pitchFamily="34" charset="0"/>
                </a:endParaRPr>
              </a:p>
            </p:txBody>
          </p:sp>
        </p:grpSp>
      </p:grpSp>
      <p:sp>
        <p:nvSpPr>
          <p:cNvPr id="16" name="Rounded Rectangle 18"/>
          <p:cNvSpPr/>
          <p:nvPr/>
        </p:nvSpPr>
        <p:spPr>
          <a:xfrm>
            <a:off x="4967437" y="3112640"/>
            <a:ext cx="6602550" cy="769981"/>
          </a:xfrm>
          <a:prstGeom prst="roundRect">
            <a:avLst/>
          </a:prstGeom>
          <a:noFill/>
          <a:ln w="25400" cap="flat">
            <a:noFill/>
            <a:prstDash val="solid"/>
            <a:miter/>
          </a:ln>
          <a:scene3d>
            <a:camera prst="orthographicFront"/>
            <a:lightRig rig="threePt" dir="t"/>
          </a:scene3d>
          <a:sp3d>
            <a:bevelT w="38100" h="38100"/>
            <a:bevelB w="25400" h="25400"/>
          </a:sp3d>
        </p:spPr>
        <p:txBody>
          <a:bodyPr rtlCol="0" anchor="ctr"/>
          <a:lstStyle/>
          <a:p>
            <a:r>
              <a:rPr lang="zh-CN" altLang="en-US" sz="2000" b="1" dirty="0">
                <a:solidFill>
                  <a:srgbClr val="FF0000"/>
                </a:solidFill>
                <a:latin typeface="+mn-ea"/>
              </a:rPr>
              <a:t>给药体积小</a:t>
            </a:r>
            <a:r>
              <a:rPr lang="zh-CN" altLang="en-US" dirty="0">
                <a:solidFill>
                  <a:schemeClr val="tx1"/>
                </a:solidFill>
                <a:latin typeface="+mn-ea"/>
              </a:rPr>
              <a:t>，</a:t>
            </a:r>
            <a:r>
              <a:rPr lang="zh-CN" altLang="en-US" b="1" dirty="0">
                <a:solidFill>
                  <a:srgbClr val="FF0000"/>
                </a:solidFill>
                <a:latin typeface="+mn-ea"/>
              </a:rPr>
              <a:t>易于患儿吞咽</a:t>
            </a:r>
            <a:r>
              <a:rPr lang="zh-CN" altLang="en-US" b="1" dirty="0">
                <a:latin typeface="+mn-ea"/>
              </a:rPr>
              <a:t>。</a:t>
            </a:r>
            <a:r>
              <a:rPr lang="zh-CN" altLang="en-US" dirty="0">
                <a:solidFill>
                  <a:schemeClr val="tx1"/>
                </a:solidFill>
                <a:latin typeface="+mn-ea"/>
              </a:rPr>
              <a:t>适合服药不配合的低龄儿童</a:t>
            </a:r>
            <a:endParaRPr lang="zh-CN" altLang="en-US" dirty="0">
              <a:solidFill>
                <a:schemeClr val="tx1"/>
              </a:solidFill>
              <a:latin typeface="+mn-ea"/>
            </a:endParaRPr>
          </a:p>
        </p:txBody>
      </p:sp>
      <p:grpSp>
        <p:nvGrpSpPr>
          <p:cNvPr id="18" name="ïṣ1iḓè"/>
          <p:cNvGrpSpPr/>
          <p:nvPr/>
        </p:nvGrpSpPr>
        <p:grpSpPr>
          <a:xfrm>
            <a:off x="793819" y="5094048"/>
            <a:ext cx="3271934" cy="769981"/>
            <a:chOff x="6359159" y="1130300"/>
            <a:chExt cx="3398744" cy="2010101"/>
          </a:xfrm>
          <a:noFill/>
        </p:grpSpPr>
        <p:sp>
          <p:nvSpPr>
            <p:cNvPr id="19" name="íśľíḓe"/>
            <p:cNvSpPr/>
            <p:nvPr/>
          </p:nvSpPr>
          <p:spPr>
            <a:xfrm>
              <a:off x="6439915" y="1228604"/>
              <a:ext cx="3317988" cy="1911797"/>
            </a:xfrm>
            <a:prstGeom prst="roundRect">
              <a:avLst>
                <a:gd name="adj" fmla="val 0"/>
              </a:avLst>
            </a:prstGeom>
            <a:grpFill/>
            <a:ln w="6055" cap="flat">
              <a:noFill/>
              <a:prstDash val="solid"/>
              <a:miter/>
            </a:ln>
          </p:spPr>
          <p:txBody>
            <a:bodyPr rtlCol="0" anchor="ctr"/>
            <a:lstStyle/>
            <a:p>
              <a:endParaRPr lang="zh-CN" altLang="en-US">
                <a:solidFill>
                  <a:schemeClr val="tx2"/>
                </a:solidFill>
              </a:endParaRPr>
            </a:p>
          </p:txBody>
        </p:sp>
        <p:sp>
          <p:nvSpPr>
            <p:cNvPr id="20" name="îṥḷidè"/>
            <p:cNvSpPr/>
            <p:nvPr/>
          </p:nvSpPr>
          <p:spPr>
            <a:xfrm>
              <a:off x="6359159" y="1130300"/>
              <a:ext cx="3317987" cy="1911797"/>
            </a:xfrm>
            <a:prstGeom prst="roundRect">
              <a:avLst>
                <a:gd name="adj" fmla="val 0"/>
              </a:avLst>
            </a:prstGeom>
            <a:grpFill/>
            <a:ln w="25400" cap="flat">
              <a:noFill/>
              <a:prstDash val="solid"/>
              <a:miter/>
            </a:ln>
          </p:spPr>
          <p:txBody>
            <a:bodyPr rtlCol="0" anchor="ctr"/>
            <a:lstStyle/>
            <a:p>
              <a:endParaRPr lang="zh-CN" altLang="en-US">
                <a:solidFill>
                  <a:schemeClr val="tx2"/>
                </a:solidFill>
              </a:endParaRPr>
            </a:p>
          </p:txBody>
        </p:sp>
      </p:grpSp>
      <p:sp>
        <p:nvSpPr>
          <p:cNvPr id="21" name="Rounded Rectangle 18"/>
          <p:cNvSpPr/>
          <p:nvPr/>
        </p:nvSpPr>
        <p:spPr>
          <a:xfrm>
            <a:off x="4935917" y="4275889"/>
            <a:ext cx="6602550" cy="769981"/>
          </a:xfrm>
          <a:prstGeom prst="roundRect">
            <a:avLst/>
          </a:prstGeom>
          <a:noFill/>
          <a:ln w="25400" cap="flat">
            <a:noFill/>
            <a:prstDash val="solid"/>
            <a:miter/>
          </a:ln>
          <a:scene3d>
            <a:camera prst="orthographicFront"/>
            <a:lightRig rig="threePt" dir="t"/>
          </a:scene3d>
          <a:sp3d>
            <a:bevelT w="38100" h="38100"/>
            <a:bevelB w="25400" h="25400"/>
          </a:sp3d>
        </p:spPr>
        <p:txBody>
          <a:bodyPr rtlCol="0" anchor="ctr"/>
          <a:lstStyle/>
          <a:p>
            <a:r>
              <a:rPr lang="zh-CN" altLang="en-US" sz="2000" b="1" dirty="0">
                <a:solidFill>
                  <a:srgbClr val="FF0000"/>
                </a:solidFill>
                <a:latin typeface="+mn-ea"/>
              </a:rPr>
              <a:t>纯化水作为溶媒，无酒精、丙二醇等 </a:t>
            </a:r>
            <a:r>
              <a:rPr lang="zh-CN" altLang="en-US" dirty="0">
                <a:latin typeface="+mn-ea"/>
              </a:rPr>
              <a:t>有儿童潜在危害的辅料，</a:t>
            </a:r>
            <a:r>
              <a:rPr lang="zh-CN" altLang="en-US" sz="2000" b="1" dirty="0">
                <a:solidFill>
                  <a:srgbClr val="FF0000"/>
                </a:solidFill>
                <a:latin typeface="+mn-ea"/>
              </a:rPr>
              <a:t>患儿用药更安全</a:t>
            </a:r>
            <a:endParaRPr lang="zh-CN" altLang="en-US" b="1" dirty="0">
              <a:solidFill>
                <a:srgbClr val="FF0000"/>
              </a:solidFill>
              <a:latin typeface="+mn-ea"/>
            </a:endParaRPr>
          </a:p>
        </p:txBody>
      </p:sp>
      <p:sp>
        <p:nvSpPr>
          <p:cNvPr id="22" name="矩形 21"/>
          <p:cNvSpPr/>
          <p:nvPr/>
        </p:nvSpPr>
        <p:spPr>
          <a:xfrm>
            <a:off x="793819" y="1460872"/>
            <a:ext cx="3123839" cy="4331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tx1"/>
                </a:solidFill>
              </a:rPr>
              <a:t>创新点</a:t>
            </a:r>
            <a:endParaRPr lang="zh-CN" altLang="en-US" sz="2000" b="1" dirty="0">
              <a:solidFill>
                <a:schemeClr val="tx1"/>
              </a:solidFill>
            </a:endParaRPr>
          </a:p>
        </p:txBody>
      </p:sp>
      <p:sp>
        <p:nvSpPr>
          <p:cNvPr id="23" name="矩形 22"/>
          <p:cNvSpPr/>
          <p:nvPr/>
        </p:nvSpPr>
        <p:spPr>
          <a:xfrm>
            <a:off x="4065753" y="1455635"/>
            <a:ext cx="7472714" cy="4331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tx1"/>
                </a:solidFill>
              </a:rPr>
              <a:t>创新带来的患者收益</a:t>
            </a:r>
            <a:endParaRPr lang="zh-CN" altLang="en-US" sz="2000" b="1" dirty="0">
              <a:solidFill>
                <a:schemeClr val="tx1"/>
              </a:solidFill>
            </a:endParaRPr>
          </a:p>
        </p:txBody>
      </p:sp>
      <p:grpSp>
        <p:nvGrpSpPr>
          <p:cNvPr id="29" name="ïṣ1iḓè"/>
          <p:cNvGrpSpPr/>
          <p:nvPr/>
        </p:nvGrpSpPr>
        <p:grpSpPr>
          <a:xfrm>
            <a:off x="856485" y="4257062"/>
            <a:ext cx="3123839" cy="769981"/>
            <a:chOff x="6359159" y="1130300"/>
            <a:chExt cx="3398744" cy="2010101"/>
          </a:xfrm>
          <a:solidFill>
            <a:srgbClr val="0065B2"/>
          </a:solidFill>
        </p:grpSpPr>
        <p:sp>
          <p:nvSpPr>
            <p:cNvPr id="30" name="íśľíḓe"/>
            <p:cNvSpPr/>
            <p:nvPr/>
          </p:nvSpPr>
          <p:spPr>
            <a:xfrm>
              <a:off x="6439915" y="1228604"/>
              <a:ext cx="3317988" cy="1911797"/>
            </a:xfrm>
            <a:prstGeom prst="roundRect">
              <a:avLst>
                <a:gd name="adj" fmla="val 0"/>
              </a:avLst>
            </a:prstGeom>
            <a:grpFill/>
            <a:ln w="6055" cap="flat">
              <a:noFill/>
              <a:prstDash val="solid"/>
              <a:miter/>
            </a:ln>
          </p:spPr>
          <p:txBody>
            <a:bodyPr rtlCol="0" anchor="ctr"/>
            <a:lstStyle/>
            <a:p>
              <a:endParaRPr lang="zh-CN" altLang="en-US" sz="2400" b="1">
                <a:solidFill>
                  <a:schemeClr val="tx2"/>
                </a:solidFill>
                <a:latin typeface="+mn-ea"/>
              </a:endParaRPr>
            </a:p>
          </p:txBody>
        </p:sp>
        <p:grpSp>
          <p:nvGrpSpPr>
            <p:cNvPr id="31" name="iśľíḓè"/>
            <p:cNvGrpSpPr/>
            <p:nvPr/>
          </p:nvGrpSpPr>
          <p:grpSpPr>
            <a:xfrm>
              <a:off x="6359159" y="1130300"/>
              <a:ext cx="3317987" cy="1911797"/>
              <a:chOff x="7628968" y="3410174"/>
              <a:chExt cx="3317987" cy="1911797"/>
            </a:xfrm>
            <a:grpFill/>
          </p:grpSpPr>
          <p:sp>
            <p:nvSpPr>
              <p:cNvPr id="32" name="îṥḷidè"/>
              <p:cNvSpPr/>
              <p:nvPr/>
            </p:nvSpPr>
            <p:spPr>
              <a:xfrm>
                <a:off x="7628968" y="3410174"/>
                <a:ext cx="3317987" cy="1911797"/>
              </a:xfrm>
              <a:prstGeom prst="roundRect">
                <a:avLst>
                  <a:gd name="adj" fmla="val 0"/>
                </a:avLst>
              </a:prstGeom>
              <a:grpFill/>
              <a:ln w="25400" cap="flat">
                <a:noFill/>
                <a:prstDash val="solid"/>
                <a:miter/>
              </a:ln>
            </p:spPr>
            <p:txBody>
              <a:bodyPr rtlCol="0" anchor="ctr"/>
              <a:lstStyle/>
              <a:p>
                <a:endParaRPr lang="zh-CN" altLang="en-US" sz="2400" b="1">
                  <a:solidFill>
                    <a:schemeClr val="tx2"/>
                  </a:solidFill>
                  <a:latin typeface="+mn-ea"/>
                </a:endParaRPr>
              </a:p>
            </p:txBody>
          </p:sp>
          <p:sp>
            <p:nvSpPr>
              <p:cNvPr id="33" name="îṡ1îḍe"/>
              <p:cNvSpPr/>
              <p:nvPr/>
            </p:nvSpPr>
            <p:spPr>
              <a:xfrm>
                <a:off x="7709724" y="3529845"/>
                <a:ext cx="3160914" cy="16159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chorCtr="1">
                <a:noAutofit/>
              </a:bodyPr>
              <a:lstStyle/>
              <a:p>
                <a:pPr algn="ctr">
                  <a:defRPr/>
                </a:pPr>
                <a:r>
                  <a:rPr lang="zh-CN" altLang="en-US" sz="2400" b="1" dirty="0">
                    <a:solidFill>
                      <a:schemeClr val="bg1"/>
                    </a:solidFill>
                    <a:latin typeface="+mn-ea"/>
                    <a:cs typeface="Calibri" panose="020F0502020204030204" pitchFamily="34" charset="0"/>
                  </a:rPr>
                  <a:t>辅料安全优化</a:t>
                </a:r>
                <a:endParaRPr lang="en-US" altLang="zh-CN" sz="2400" b="1" dirty="0">
                  <a:solidFill>
                    <a:schemeClr val="bg1"/>
                  </a:solidFill>
                  <a:latin typeface="+mn-ea"/>
                  <a:cs typeface="Calibri" panose="020F0502020204030204" pitchFamily="34" charset="0"/>
                </a:endParaRPr>
              </a:p>
            </p:txBody>
          </p:sp>
        </p:grpSp>
      </p:grpSp>
      <p:sp>
        <p:nvSpPr>
          <p:cNvPr id="34" name="Rounded Rectangle 18"/>
          <p:cNvSpPr/>
          <p:nvPr/>
        </p:nvSpPr>
        <p:spPr>
          <a:xfrm>
            <a:off x="4935054" y="2154010"/>
            <a:ext cx="6667316" cy="769981"/>
          </a:xfrm>
          <a:prstGeom prst="roundRect">
            <a:avLst/>
          </a:prstGeom>
          <a:noFill/>
          <a:ln w="25400" cap="flat">
            <a:noFill/>
            <a:prstDash val="solid"/>
            <a:miter/>
          </a:ln>
          <a:scene3d>
            <a:camera prst="orthographicFront"/>
            <a:lightRig rig="threePt" dir="t"/>
          </a:scene3d>
          <a:sp3d>
            <a:bevelT w="38100" h="38100"/>
            <a:bevelB w="25400" h="25400"/>
          </a:sp3d>
        </p:spPr>
        <p:txBody>
          <a:bodyPr rtlCol="0" anchor="ctr"/>
          <a:lstStyle/>
          <a:p>
            <a:r>
              <a:rPr lang="zh-CN" altLang="en-US" sz="2000" b="1" dirty="0">
                <a:solidFill>
                  <a:srgbClr val="FF0000"/>
                </a:solidFill>
                <a:latin typeface="+mn-ea"/>
              </a:rPr>
              <a:t>每喷出药量精准</a:t>
            </a:r>
            <a:r>
              <a:rPr lang="zh-CN" altLang="en-US" dirty="0">
                <a:solidFill>
                  <a:schemeClr val="tx1"/>
                </a:solidFill>
                <a:latin typeface="+mn-ea"/>
              </a:rPr>
              <a:t>，</a:t>
            </a:r>
            <a:r>
              <a:rPr lang="zh-CN" altLang="en-US" dirty="0">
                <a:latin typeface="+mn-ea"/>
              </a:rPr>
              <a:t>给药剂量准确</a:t>
            </a:r>
            <a:r>
              <a:rPr lang="zh-CN" altLang="en-US" dirty="0">
                <a:solidFill>
                  <a:schemeClr val="tx1"/>
                </a:solidFill>
                <a:latin typeface="+mn-ea"/>
              </a:rPr>
              <a:t>。</a:t>
            </a:r>
            <a:r>
              <a:rPr lang="zh-CN" altLang="en-US" sz="2000" b="1" dirty="0">
                <a:solidFill>
                  <a:srgbClr val="FF0000"/>
                </a:solidFill>
                <a:latin typeface="+mn-ea"/>
              </a:rPr>
              <a:t>喂药方便快速</a:t>
            </a:r>
            <a:r>
              <a:rPr lang="zh-CN" altLang="en-US" dirty="0">
                <a:solidFill>
                  <a:schemeClr val="tx1"/>
                </a:solidFill>
                <a:latin typeface="+mn-ea"/>
              </a:rPr>
              <a:t>，减少</a:t>
            </a:r>
            <a:r>
              <a:rPr lang="zh-CN" altLang="en-US" dirty="0">
                <a:latin typeface="+mn-ea"/>
              </a:rPr>
              <a:t>低龄儿童遗撒，呕吐和窒息风险，确保疗效</a:t>
            </a:r>
            <a:endParaRPr lang="zh-CN" altLang="en-US" dirty="0">
              <a:solidFill>
                <a:schemeClr val="tx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493259" y="606480"/>
            <a:ext cx="4201791" cy="461665"/>
          </a:xfrm>
          <a:prstGeom prst="rect">
            <a:avLst/>
          </a:prstGeom>
        </p:spPr>
        <p:txBody>
          <a:bodyPr wrap="none">
            <a:spAutoFit/>
          </a:bodyPr>
          <a:lstStyle/>
          <a:p>
            <a:r>
              <a:rPr lang="zh-CN" altLang="en-US" sz="2400" b="1" dirty="0">
                <a:latin typeface="+mn-ea"/>
              </a:rPr>
              <a:t>盐酸氨溴索喷雾剂的公平性</a:t>
            </a:r>
            <a:r>
              <a:rPr lang="en-US" altLang="zh-CN" sz="2400" b="1" dirty="0">
                <a:latin typeface="+mn-ea"/>
              </a:rPr>
              <a:t>-1</a:t>
            </a:r>
            <a:endParaRPr lang="zh-CN" altLang="en-US" sz="2400" b="1" dirty="0">
              <a:latin typeface="+mn-ea"/>
            </a:endParaRPr>
          </a:p>
        </p:txBody>
      </p:sp>
      <p:graphicFrame>
        <p:nvGraphicFramePr>
          <p:cNvPr id="3" name="表格 3"/>
          <p:cNvGraphicFramePr>
            <a:graphicFrameLocks noGrp="1"/>
          </p:cNvGraphicFramePr>
          <p:nvPr/>
        </p:nvGraphicFramePr>
        <p:xfrm>
          <a:off x="743481" y="1549325"/>
          <a:ext cx="5283070" cy="1540462"/>
        </p:xfrm>
        <a:graphic>
          <a:graphicData uri="http://schemas.openxmlformats.org/drawingml/2006/table">
            <a:tbl>
              <a:tblPr firstRow="1" bandRow="1">
                <a:tableStyleId>{5C22544A-7EE6-4342-B048-85BDC9FD1C3A}</a:tableStyleId>
              </a:tblPr>
              <a:tblGrid>
                <a:gridCol w="5283070"/>
              </a:tblGrid>
              <a:tr h="447923">
                <a:tc>
                  <a:txBody>
                    <a:bodyPr/>
                    <a:lstStyle/>
                    <a:p>
                      <a:pPr algn="ctr"/>
                      <a:r>
                        <a:rPr lang="zh-CN" altLang="en-US" sz="2000" dirty="0"/>
                        <a:t>可促进公共健康的发展</a:t>
                      </a:r>
                      <a:endParaRPr lang="zh-CN" altLang="en-US" sz="2000" dirty="0"/>
                    </a:p>
                  </a:txBody>
                  <a:tcPr/>
                </a:tc>
              </a:tr>
              <a:tr h="1092539">
                <a:tc>
                  <a:txBody>
                    <a:bodyPr/>
                    <a:lstStyle/>
                    <a:p>
                      <a:pPr marL="285750" marR="0" lvl="0" indent="-285750" algn="l" defTabSz="913765"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2000" b="1" dirty="0">
                          <a:latin typeface="+mn-ea"/>
                          <a:ea typeface="+mn-ea"/>
                        </a:rPr>
                        <a:t>减少低龄儿童因为服药困难，而导致</a:t>
                      </a:r>
                      <a:r>
                        <a:rPr lang="zh-CN" altLang="en-US" sz="2000" b="1" dirty="0">
                          <a:latin typeface="+mn-ea"/>
                        </a:rPr>
                        <a:t>遗撒、呕吐和窒息的风险。</a:t>
                      </a:r>
                      <a:endParaRPr lang="en-US" altLang="zh-CN" sz="2000" b="1" dirty="0">
                        <a:latin typeface="+mn-ea"/>
                      </a:endParaRPr>
                    </a:p>
                    <a:p>
                      <a:pPr marL="285750" marR="0" lvl="0" indent="-285750" algn="l" defTabSz="913765"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2000" b="1" dirty="0">
                          <a:latin typeface="+mn-ea"/>
                        </a:rPr>
                        <a:t>提高患者用药依从性，降低照护成本</a:t>
                      </a:r>
                      <a:endParaRPr lang="en-US" altLang="zh-CN" sz="2000" b="1" dirty="0">
                        <a:latin typeface="+mn-ea"/>
                      </a:endParaRPr>
                    </a:p>
                  </a:txBody>
                  <a:tcPr>
                    <a:solidFill>
                      <a:schemeClr val="bg1">
                        <a:lumMod val="95000"/>
                      </a:schemeClr>
                    </a:solidFill>
                  </a:tcPr>
                </a:tc>
              </a:tr>
            </a:tbl>
          </a:graphicData>
        </a:graphic>
      </p:graphicFrame>
      <p:graphicFrame>
        <p:nvGraphicFramePr>
          <p:cNvPr id="4" name="表格 3"/>
          <p:cNvGraphicFramePr>
            <a:graphicFrameLocks noGrp="1"/>
          </p:cNvGraphicFramePr>
          <p:nvPr/>
        </p:nvGraphicFramePr>
        <p:xfrm>
          <a:off x="6096000" y="1549325"/>
          <a:ext cx="5283070" cy="1540462"/>
        </p:xfrm>
        <a:graphic>
          <a:graphicData uri="http://schemas.openxmlformats.org/drawingml/2006/table">
            <a:tbl>
              <a:tblPr firstRow="1" bandRow="1">
                <a:tableStyleId>{5C22544A-7EE6-4342-B048-85BDC9FD1C3A}</a:tableStyleId>
              </a:tblPr>
              <a:tblGrid>
                <a:gridCol w="5283070"/>
              </a:tblGrid>
              <a:tr h="447923">
                <a:tc>
                  <a:txBody>
                    <a:bodyPr/>
                    <a:lstStyle/>
                    <a:p>
                      <a:pPr algn="ctr"/>
                      <a:r>
                        <a:rPr lang="zh-CN" altLang="en-US" sz="2000" dirty="0"/>
                        <a:t>弥补目录空白</a:t>
                      </a:r>
                      <a:endParaRPr lang="zh-CN" altLang="en-US" sz="2000" dirty="0"/>
                    </a:p>
                  </a:txBody>
                  <a:tcPr/>
                </a:tc>
              </a:tr>
              <a:tr h="1092539">
                <a:tc>
                  <a:txBody>
                    <a:bodyPr/>
                    <a:lstStyle/>
                    <a:p>
                      <a:pPr marL="342900" indent="-342900" algn="l">
                        <a:buFont typeface="Arial" panose="020B0604020202020204" pitchFamily="34" charset="0"/>
                        <a:buChar char="•"/>
                      </a:pPr>
                      <a:r>
                        <a:rPr lang="zh-CN" altLang="en-US" sz="2000" b="1" dirty="0">
                          <a:latin typeface="+mn-ea"/>
                          <a:ea typeface="+mn-ea"/>
                        </a:rPr>
                        <a:t>目录内氨溴索相关制剂无口腔喷雾剂型，无儿童专用药</a:t>
                      </a:r>
                      <a:endParaRPr lang="en-US" altLang="zh-CN" sz="2000" b="1" dirty="0">
                        <a:latin typeface="+mn-ea"/>
                        <a:ea typeface="+mn-ea"/>
                      </a:endParaRPr>
                    </a:p>
                    <a:p>
                      <a:pPr marL="342900" indent="-342900" algn="l">
                        <a:buFont typeface="Arial" panose="020B0604020202020204" pitchFamily="34" charset="0"/>
                        <a:buChar char="•"/>
                      </a:pPr>
                      <a:r>
                        <a:rPr lang="zh-CN" altLang="en-US" sz="2000" b="1" dirty="0">
                          <a:latin typeface="+mn-ea"/>
                          <a:ea typeface="+mn-ea"/>
                        </a:rPr>
                        <a:t>给药精准，体积小，易于患儿吞咽</a:t>
                      </a:r>
                      <a:endParaRPr lang="en-US" altLang="zh-CN" sz="2000" b="1" dirty="0">
                        <a:latin typeface="+mn-ea"/>
                        <a:ea typeface="+mn-ea"/>
                      </a:endParaRPr>
                    </a:p>
                  </a:txBody>
                  <a:tcPr>
                    <a:solidFill>
                      <a:schemeClr val="bg1">
                        <a:lumMod val="95000"/>
                      </a:schemeClr>
                    </a:solidFill>
                  </a:tcPr>
                </a:tc>
              </a:tr>
            </a:tbl>
          </a:graphicData>
        </a:graphic>
      </p:graphicFrame>
      <p:graphicFrame>
        <p:nvGraphicFramePr>
          <p:cNvPr id="5" name="表格 4"/>
          <p:cNvGraphicFramePr>
            <a:graphicFrameLocks noGrp="1"/>
          </p:cNvGraphicFramePr>
          <p:nvPr/>
        </p:nvGraphicFramePr>
        <p:xfrm>
          <a:off x="6096000" y="3156668"/>
          <a:ext cx="5283070" cy="2672963"/>
        </p:xfrm>
        <a:graphic>
          <a:graphicData uri="http://schemas.openxmlformats.org/drawingml/2006/table">
            <a:tbl>
              <a:tblPr firstRow="1" bandRow="1">
                <a:tableStyleId>{5C22544A-7EE6-4342-B048-85BDC9FD1C3A}</a:tableStyleId>
              </a:tblPr>
              <a:tblGrid>
                <a:gridCol w="5283070"/>
              </a:tblGrid>
              <a:tr h="447923">
                <a:tc>
                  <a:txBody>
                    <a:bodyPr/>
                    <a:lstStyle/>
                    <a:p>
                      <a:pPr algn="ctr"/>
                      <a:r>
                        <a:rPr lang="zh-CN" altLang="en-US" sz="2000" dirty="0"/>
                        <a:t>临床易于管理</a:t>
                      </a:r>
                      <a:endParaRPr lang="zh-CN" altLang="en-US" sz="2000" dirty="0"/>
                    </a:p>
                  </a:txBody>
                  <a:tcPr/>
                </a:tc>
              </a:tr>
              <a:tr h="1092539">
                <a:tc>
                  <a:txBody>
                    <a:bodyPr/>
                    <a:lstStyle/>
                    <a:p>
                      <a:pPr marL="342900" indent="-342900">
                        <a:buFont typeface="Arial" panose="020B0604020202020204" pitchFamily="34" charset="0"/>
                        <a:buChar char="•"/>
                      </a:pPr>
                      <a:r>
                        <a:rPr lang="zh-CN" altLang="en-US" sz="2000" b="1" dirty="0">
                          <a:latin typeface="+mn-ea"/>
                          <a:ea typeface="+mn-ea"/>
                        </a:rPr>
                        <a:t>明确规定</a:t>
                      </a:r>
                      <a:r>
                        <a:rPr lang="en-US" altLang="zh-CN" sz="2000" b="1" dirty="0">
                          <a:latin typeface="+mn-ea"/>
                          <a:ea typeface="+mn-ea"/>
                        </a:rPr>
                        <a:t>2-6</a:t>
                      </a:r>
                      <a:r>
                        <a:rPr lang="zh-CN" altLang="en-US" sz="2000" b="1" dirty="0">
                          <a:latin typeface="+mn-ea"/>
                          <a:ea typeface="+mn-ea"/>
                        </a:rPr>
                        <a:t>岁适用人群，适应症和用法用量明确，不存在</a:t>
                      </a:r>
                      <a:r>
                        <a:rPr lang="zh-CN" altLang="en-US" sz="2000" b="1" dirty="0">
                          <a:solidFill>
                            <a:srgbClr val="FF0000"/>
                          </a:solidFill>
                          <a:latin typeface="+mn-ea"/>
                          <a:ea typeface="+mn-ea"/>
                        </a:rPr>
                        <a:t>临床滥用和超适应症使用</a:t>
                      </a:r>
                      <a:endParaRPr lang="en-US" altLang="zh-CN" sz="2000" b="1" dirty="0">
                        <a:solidFill>
                          <a:srgbClr val="FF0000"/>
                        </a:solidFill>
                        <a:latin typeface="+mn-ea"/>
                        <a:ea typeface="+mn-ea"/>
                      </a:endParaRPr>
                    </a:p>
                    <a:p>
                      <a:pPr marL="342900" indent="-342900">
                        <a:buFont typeface="Arial" panose="020B0604020202020204" pitchFamily="34" charset="0"/>
                        <a:buChar char="•"/>
                      </a:pPr>
                      <a:r>
                        <a:rPr lang="zh-CN" altLang="en-US" sz="2000" b="1" dirty="0">
                          <a:latin typeface="+mn-ea"/>
                          <a:ea typeface="+mn-ea"/>
                        </a:rPr>
                        <a:t>容器密闭、减少污染</a:t>
                      </a:r>
                      <a:endParaRPr lang="en-US" altLang="zh-CN" sz="2000" b="1" dirty="0">
                        <a:latin typeface="+mn-ea"/>
                        <a:ea typeface="+mn-ea"/>
                      </a:endParaRPr>
                    </a:p>
                    <a:p>
                      <a:pPr marL="342900" indent="-342900">
                        <a:buFont typeface="Arial" panose="020B0604020202020204" pitchFamily="34" charset="0"/>
                        <a:buChar char="•"/>
                      </a:pPr>
                      <a:endParaRPr lang="en-US" altLang="zh-CN" sz="2000" b="1" dirty="0">
                        <a:latin typeface="+mn-ea"/>
                        <a:ea typeface="+mn-ea"/>
                      </a:endParaRPr>
                    </a:p>
                    <a:p>
                      <a:pPr marL="342900" indent="-342900">
                        <a:buFont typeface="Arial" panose="020B0604020202020204" pitchFamily="34" charset="0"/>
                        <a:buChar char="•"/>
                      </a:pPr>
                      <a:endParaRPr lang="en-US" altLang="zh-CN" sz="2000" b="1" dirty="0">
                        <a:latin typeface="+mn-ea"/>
                        <a:ea typeface="+mn-ea"/>
                      </a:endParaRPr>
                    </a:p>
                    <a:p>
                      <a:pPr marL="0" indent="0">
                        <a:buFont typeface="Arial" panose="020B0604020202020204" pitchFamily="34" charset="0"/>
                        <a:buNone/>
                      </a:pPr>
                      <a:endParaRPr lang="en-US" altLang="zh-CN" sz="2000" b="1" dirty="0">
                        <a:latin typeface="+mn-ea"/>
                      </a:endParaRPr>
                    </a:p>
                    <a:p>
                      <a:pPr marL="285750" marR="0" lvl="0" indent="-285750" algn="l" defTabSz="913765" rtl="0" eaLnBrk="1" fontAlgn="auto" latinLnBrk="0" hangingPunct="1">
                        <a:lnSpc>
                          <a:spcPct val="100000"/>
                        </a:lnSpc>
                        <a:spcBef>
                          <a:spcPts val="0"/>
                        </a:spcBef>
                        <a:spcAft>
                          <a:spcPts val="0"/>
                        </a:spcAft>
                        <a:buClrTx/>
                        <a:buSzTx/>
                        <a:buFont typeface="Arial" panose="020B0604020202020204" pitchFamily="34" charset="0"/>
                        <a:buChar char="•"/>
                        <a:defRPr/>
                      </a:pPr>
                      <a:endParaRPr lang="en-US" altLang="zh-CN" sz="2000" b="1" dirty="0">
                        <a:latin typeface="+mn-ea"/>
                      </a:endParaRPr>
                    </a:p>
                  </a:txBody>
                  <a:tcPr>
                    <a:solidFill>
                      <a:schemeClr val="bg1">
                        <a:lumMod val="95000"/>
                      </a:schemeClr>
                    </a:solidFill>
                  </a:tcPr>
                </a:tc>
              </a:tr>
            </a:tbl>
          </a:graphicData>
        </a:graphic>
      </p:graphicFrame>
      <p:graphicFrame>
        <p:nvGraphicFramePr>
          <p:cNvPr id="9" name="表格 3"/>
          <p:cNvGraphicFramePr>
            <a:graphicFrameLocks noGrp="1"/>
          </p:cNvGraphicFramePr>
          <p:nvPr/>
        </p:nvGraphicFramePr>
        <p:xfrm>
          <a:off x="743481" y="3156668"/>
          <a:ext cx="5283070" cy="2672963"/>
        </p:xfrm>
        <a:graphic>
          <a:graphicData uri="http://schemas.openxmlformats.org/drawingml/2006/table">
            <a:tbl>
              <a:tblPr firstRow="1" bandRow="1">
                <a:tableStyleId>{5C22544A-7EE6-4342-B048-85BDC9FD1C3A}</a:tableStyleId>
              </a:tblPr>
              <a:tblGrid>
                <a:gridCol w="5283070"/>
              </a:tblGrid>
              <a:tr h="447923">
                <a:tc>
                  <a:txBody>
                    <a:bodyPr/>
                    <a:lstStyle/>
                    <a:p>
                      <a:pPr algn="ctr"/>
                      <a:r>
                        <a:rPr lang="zh-CN" altLang="en-US" sz="2000" dirty="0"/>
                        <a:t>符合“保基本”原则</a:t>
                      </a:r>
                      <a:endParaRPr lang="zh-CN" altLang="en-US" sz="2000" dirty="0"/>
                    </a:p>
                  </a:txBody>
                  <a:tcPr/>
                </a:tc>
              </a:tr>
              <a:tr h="1092539">
                <a:tc>
                  <a:txBody>
                    <a:bodyPr/>
                    <a:lstStyle/>
                    <a:p>
                      <a:pPr marL="285750" marR="0" lvl="0" indent="-285750" algn="l" defTabSz="913765"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2000" b="1" dirty="0">
                          <a:latin typeface="+mn-ea"/>
                        </a:rPr>
                        <a:t>盐酸氨溴索喷雾剂极适用于幼儿及吞咽困难的儿童，口腔喷雾剂为</a:t>
                      </a:r>
                      <a:r>
                        <a:rPr lang="en-US" altLang="zh-CN" sz="2000" b="1" dirty="0">
                          <a:latin typeface="+mn-ea"/>
                        </a:rPr>
                        <a:t>WHO</a:t>
                      </a:r>
                      <a:r>
                        <a:rPr lang="zh-CN" altLang="en-US" sz="2000" b="1" dirty="0">
                          <a:latin typeface="+mn-ea"/>
                        </a:rPr>
                        <a:t>及欧美儿童用药推荐剂型，</a:t>
                      </a:r>
                      <a:r>
                        <a:rPr lang="zh-CN" altLang="en-US" sz="2000" b="1" dirty="0">
                          <a:solidFill>
                            <a:srgbClr val="FF0000"/>
                          </a:solidFill>
                          <a:latin typeface="+mn-ea"/>
                        </a:rPr>
                        <a:t>符合“保基本”原则</a:t>
                      </a:r>
                      <a:endParaRPr lang="en-US" altLang="zh-CN" sz="2000" b="1" dirty="0">
                        <a:solidFill>
                          <a:srgbClr val="FF0000"/>
                        </a:solidFill>
                        <a:latin typeface="+mn-ea"/>
                      </a:endParaRPr>
                    </a:p>
                    <a:p>
                      <a:pPr marL="285750" marR="0" lvl="0" indent="-285750" algn="l" defTabSz="913765"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2000" b="1" dirty="0">
                          <a:latin typeface="+mn-ea"/>
                        </a:rPr>
                        <a:t>针对</a:t>
                      </a:r>
                      <a:r>
                        <a:rPr lang="en-US" altLang="zh-CN" sz="2000" b="1" dirty="0">
                          <a:latin typeface="+mn-ea"/>
                        </a:rPr>
                        <a:t>2-6</a:t>
                      </a:r>
                      <a:r>
                        <a:rPr lang="zh-CN" altLang="en-US" sz="2000" b="1" dirty="0">
                          <a:latin typeface="+mn-ea"/>
                        </a:rPr>
                        <a:t>岁患儿，盐酸氨溴索喷雾剂对于目录内口服溶液是替代产品，纳入目录可提高患儿用药依从性，</a:t>
                      </a:r>
                      <a:r>
                        <a:rPr lang="zh-CN" altLang="en-US" sz="2000" b="1" dirty="0">
                          <a:solidFill>
                            <a:schemeClr val="tx1"/>
                          </a:solidFill>
                          <a:latin typeface="+mn-ea"/>
                        </a:rPr>
                        <a:t>且不会对医保基金造成较大影响</a:t>
                      </a:r>
                      <a:endParaRPr lang="en-US" altLang="zh-CN" sz="2000" b="1" dirty="0">
                        <a:solidFill>
                          <a:schemeClr val="tx1"/>
                        </a:solidFill>
                        <a:latin typeface="+mn-ea"/>
                      </a:endParaRPr>
                    </a:p>
                  </a:txBody>
                  <a:tcPr>
                    <a:solidFill>
                      <a:schemeClr val="bg1">
                        <a:lumMod val="95000"/>
                      </a:schemeClr>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ags/tag1.xml><?xml version="1.0" encoding="utf-8"?>
<p:tagLst xmlns:p="http://schemas.openxmlformats.org/presentationml/2006/main">
  <p:tag name="THINKCELLSHAPEDONOTDELETE" val="thinkcellActiveDocDoNotDelete"/>
</p:tagLst>
</file>

<file path=ppt/tags/tag2.xml><?xml version="1.0" encoding="utf-8"?>
<p:tagLst xmlns:p="http://schemas.openxmlformats.org/presentationml/2006/main">
  <p:tag name="THINKCELLSHAPEDONOTDELETE" val="tJjr0KQRucIwkucTfZqamGw"/>
</p:tagLst>
</file>

<file path=ppt/tags/tag3.xml><?xml version="1.0" encoding="utf-8"?>
<p:tagLst xmlns:p="http://schemas.openxmlformats.org/presentationml/2006/main">
  <p:tag name="KSO_WM_UNIT_TABLE_BEAUTIFY" val="smartTable{41c08ceb-cefe-499d-81f8-6e3397088cd3}"/>
</p:tagLst>
</file>

<file path=ppt/tags/tag4.xml><?xml version="1.0" encoding="utf-8"?>
<p:tagLst xmlns:p="http://schemas.openxmlformats.org/presentationml/2006/main">
  <p:tag name="TABLE_ENDDRAG_ORIGIN_RECT" val="420*343"/>
  <p:tag name="TABLE_ENDDRAG_RECT" val="52*96*420*343"/>
</p:tagLst>
</file>

<file path=ppt/tags/tag5.xml><?xml version="1.0" encoding="utf-8"?>
<p:tagLst xmlns:p="http://schemas.openxmlformats.org/presentationml/2006/main">
  <p:tag name="KSO_WM_UNIT_TABLE_BEAUTIFY" val="smartTable{e05142df-be88-458f-abc1-db1c3a123216}"/>
</p:tagLst>
</file>

<file path=ppt/tags/tag6.xml><?xml version="1.0" encoding="utf-8"?>
<p:tagLst xmlns:p="http://schemas.openxmlformats.org/presentationml/2006/main">
  <p:tag name="KSO_WPP_MARK_KEY" val="f87c6014-f285-453b-8e41-18d8f637f495"/>
  <p:tag name="COMMONDATA" val="eyJoZGlkIjoiNDdlMDJkMWY0NzMwOTMyNjM3YWM1MjE4YWZjMjliZmIifQ=="/>
</p:tagLst>
</file>

<file path=ppt/theme/theme1.xml><?xml version="1.0" encoding="utf-8"?>
<a:theme xmlns:a="http://schemas.openxmlformats.org/drawingml/2006/main" name="Designed by iSlide">
  <a:themeElements>
    <a:clrScheme name="自定义 98">
      <a:dk1>
        <a:srgbClr val="3C3C36"/>
      </a:dk1>
      <a:lt1>
        <a:srgbClr val="FFFFFF"/>
      </a:lt1>
      <a:dk2>
        <a:srgbClr val="44546A"/>
      </a:dk2>
      <a:lt2>
        <a:srgbClr val="E6E4E4"/>
      </a:lt2>
      <a:accent1>
        <a:srgbClr val="0065B2"/>
      </a:accent1>
      <a:accent2>
        <a:srgbClr val="4BB679"/>
      </a:accent2>
      <a:accent3>
        <a:srgbClr val="00A6AB"/>
      </a:accent3>
      <a:accent4>
        <a:srgbClr val="B73A47"/>
      </a:accent4>
      <a:accent5>
        <a:srgbClr val="45ABC5"/>
      </a:accent5>
      <a:accent6>
        <a:srgbClr val="45A7AA"/>
      </a:accent6>
      <a:hlink>
        <a:srgbClr val="196CAE"/>
      </a:hlink>
      <a:folHlink>
        <a:srgbClr val="E6E4E4"/>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175" cap="rnd">
          <a:solidFill>
            <a:schemeClr val="bg1">
              <a:lumMod val="75000"/>
            </a:schemeClr>
          </a:solidFill>
          <a:round/>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3226</Words>
  <Application>WPS 演示</Application>
  <PresentationFormat>宽屏</PresentationFormat>
  <Paragraphs>235</Paragraphs>
  <Slides>9</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22" baseType="lpstr">
      <vt:lpstr>Arial</vt:lpstr>
      <vt:lpstr>宋体</vt:lpstr>
      <vt:lpstr>Wingdings</vt:lpstr>
      <vt:lpstr>华文行楷</vt:lpstr>
      <vt:lpstr>华文楷体</vt:lpstr>
      <vt:lpstr>微软雅黑</vt:lpstr>
      <vt:lpstr>Arial</vt:lpstr>
      <vt:lpstr>Times New Roman</vt:lpstr>
      <vt:lpstr>等线</vt:lpstr>
      <vt:lpstr>Calibri</vt:lpstr>
      <vt:lpstr>Arial Unicode MS</vt:lpstr>
      <vt:lpstr>Designed by iSlide</vt:lpstr>
      <vt:lpstr>TCLayout.ActiveDocument.1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汤姆</cp:lastModifiedBy>
  <cp:revision>22</cp:revision>
  <dcterms:created xsi:type="dcterms:W3CDTF">2021-08-30T08:27:00Z</dcterms:created>
  <dcterms:modified xsi:type="dcterms:W3CDTF">2023-07-14T04:48:51Z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D56E56E508DB4C0C9D8E4DE1C2961DB0</vt:lpwstr>
  </property>
  <property fmtid="{D5CDD505-2E9C-101B-9397-08002B2CF9AE}" pid="3" name="KSOProductBuildVer">
    <vt:lpwstr>2052-11.1.0.14309</vt:lpwstr>
  </property>
</Properties>
</file>