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handoutMasterIdLst>
    <p:handoutMasterId r:id="rId15"/>
  </p:handoutMasterIdLst>
  <p:sldIdLst>
    <p:sldId id="261" r:id="rId2"/>
    <p:sldId id="262" r:id="rId3"/>
    <p:sldId id="263" r:id="rId4"/>
    <p:sldId id="264" r:id="rId5"/>
    <p:sldId id="265" r:id="rId6"/>
    <p:sldId id="266" r:id="rId7"/>
    <p:sldId id="267" r:id="rId8"/>
    <p:sldId id="268" r:id="rId9"/>
    <p:sldId id="269" r:id="rId10"/>
    <p:sldId id="270" r:id="rId11"/>
    <p:sldId id="271" r:id="rId12"/>
    <p:sldId id="260"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BF5EC"/>
    <a:srgbClr val="FFBA8C"/>
    <a:srgbClr val="FF86BA"/>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67" autoAdjust="0"/>
    <p:restoredTop sz="90606" autoAdjust="0"/>
  </p:normalViewPr>
  <p:slideViewPr>
    <p:cSldViewPr snapToGrid="0" snapToObjects="1">
      <p:cViewPr varScale="1">
        <p:scale>
          <a:sx n="60" d="100"/>
          <a:sy n="60" d="100"/>
        </p:scale>
        <p:origin x="640" y="48"/>
      </p:cViewPr>
      <p:guideLst/>
    </p:cSldViewPr>
  </p:slideViewPr>
  <p:notesTextViewPr>
    <p:cViewPr>
      <p:scale>
        <a:sx n="1" d="1"/>
        <a:sy n="1" d="1"/>
      </p:scale>
      <p:origin x="0" y="0"/>
    </p:cViewPr>
  </p:notesTextViewPr>
  <p:sorterViewPr>
    <p:cViewPr>
      <p:scale>
        <a:sx n="100" d="100"/>
        <a:sy n="100" d="100"/>
      </p:scale>
      <p:origin x="0" y="-13668"/>
    </p:cViewPr>
  </p:sorterViewPr>
  <p:notesViewPr>
    <p:cSldViewPr snapToGrid="0" snapToObjects="1">
      <p:cViewPr varScale="1">
        <p:scale>
          <a:sx n="83" d="100"/>
          <a:sy n="83" d="100"/>
        </p:scale>
        <p:origin x="385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 xmlns:a16="http://schemas.microsoft.com/office/drawing/2014/main" id="{D59AD7B2-D67D-47ED-BB1D-A14767E07D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 xmlns:a16="http://schemas.microsoft.com/office/drawing/2014/main" id="{3E9956FC-F868-4F44-B864-2FD1DA2066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9A032B-F8FE-4F72-8286-A0087C641D14}" type="datetimeFigureOut">
              <a:rPr lang="zh-CN" altLang="en-US" smtClean="0"/>
              <a:t>2023/7/14</a:t>
            </a:fld>
            <a:endParaRPr lang="zh-CN" altLang="en-US"/>
          </a:p>
        </p:txBody>
      </p:sp>
      <p:sp>
        <p:nvSpPr>
          <p:cNvPr id="4" name="页脚占位符 3">
            <a:extLst>
              <a:ext uri="{FF2B5EF4-FFF2-40B4-BE49-F238E27FC236}">
                <a16:creationId xmlns="" xmlns:a16="http://schemas.microsoft.com/office/drawing/2014/main" id="{1BE50D89-3ACC-44E5-92A6-E0D3A60C9A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 xmlns:a16="http://schemas.microsoft.com/office/drawing/2014/main" id="{1AAC2DFB-C23F-448D-B612-FFC64D76E1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888C42-288D-4F54-A4B5-496C404DC04E}" type="slidenum">
              <a:rPr lang="zh-CN" altLang="en-US" smtClean="0"/>
              <a:t>‹#›</a:t>
            </a:fld>
            <a:endParaRPr lang="zh-CN" altLang="en-US"/>
          </a:p>
        </p:txBody>
      </p:sp>
    </p:spTree>
    <p:extLst>
      <p:ext uri="{BB962C8B-B14F-4D97-AF65-F5344CB8AC3E}">
        <p14:creationId xmlns:p14="http://schemas.microsoft.com/office/powerpoint/2010/main" val="1845061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534170-15A3-B04E-B0CB-17E57FDC6FCD}" type="datetimeFigureOut">
              <a:rPr kumimoji="1" lang="zh-CN" altLang="en-US" smtClean="0"/>
              <a:t>2023/7/14</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zh-CN" altLang="en-US"/>
              <a:t>编辑母版文本样式
第二级
第三级
第四级
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8D979E-8F49-5643-A070-0BD96B7DAEF8}" type="slidenum">
              <a:rPr kumimoji="1" lang="zh-CN" altLang="en-US" smtClean="0"/>
              <a:t>‹#›</a:t>
            </a:fld>
            <a:endParaRPr kumimoji="1" lang="zh-CN" altLang="en-US"/>
          </a:p>
        </p:txBody>
      </p:sp>
    </p:spTree>
    <p:extLst>
      <p:ext uri="{BB962C8B-B14F-4D97-AF65-F5344CB8AC3E}">
        <p14:creationId xmlns:p14="http://schemas.microsoft.com/office/powerpoint/2010/main" val="2445414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C8D979E-8F49-5643-A070-0BD96B7DAEF8}" type="slidenum">
              <a:rPr kumimoji="1" lang="zh-CN" altLang="en-US" smtClean="0"/>
              <a:t>3</a:t>
            </a:fld>
            <a:endParaRPr kumimoji="1" lang="zh-CN" altLang="en-US"/>
          </a:p>
        </p:txBody>
      </p:sp>
    </p:spTree>
    <p:extLst>
      <p:ext uri="{BB962C8B-B14F-4D97-AF65-F5344CB8AC3E}">
        <p14:creationId xmlns:p14="http://schemas.microsoft.com/office/powerpoint/2010/main" val="3779257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C8D979E-8F49-5643-A070-0BD96B7DAEF8}" type="slidenum">
              <a:rPr kumimoji="1" lang="zh-CN" altLang="en-US" smtClean="0"/>
              <a:t>5</a:t>
            </a:fld>
            <a:endParaRPr kumimoji="1" lang="zh-CN" altLang="en-US"/>
          </a:p>
        </p:txBody>
      </p:sp>
    </p:spTree>
    <p:extLst>
      <p:ext uri="{BB962C8B-B14F-4D97-AF65-F5344CB8AC3E}">
        <p14:creationId xmlns:p14="http://schemas.microsoft.com/office/powerpoint/2010/main" val="672520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C8D979E-8F49-5643-A070-0BD96B7DAEF8}" type="slidenum">
              <a:rPr kumimoji="1" lang="zh-CN" altLang="en-US" smtClean="0"/>
              <a:t>10</a:t>
            </a:fld>
            <a:endParaRPr kumimoji="1" lang="zh-CN" altLang="en-US"/>
          </a:p>
        </p:txBody>
      </p:sp>
    </p:spTree>
    <p:extLst>
      <p:ext uri="{BB962C8B-B14F-4D97-AF65-F5344CB8AC3E}">
        <p14:creationId xmlns:p14="http://schemas.microsoft.com/office/powerpoint/2010/main" val="339710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0" y="0"/>
            <a:ext cx="12192000" cy="686082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字占位符 2"/>
          <p:cNvSpPr>
            <a:spLocks noGrp="1"/>
          </p:cNvSpPr>
          <p:nvPr>
            <p:ph type="body" orient="vert" idx="1" hasCustomPrompt="1"/>
          </p:nvPr>
        </p:nvSpPr>
        <p:spPr/>
        <p:txBody>
          <a:bodyPr vert="eaVert"/>
          <a:lstStyle/>
          <a:p>
            <a:r>
              <a:rPr kumimoji="1" lang="zh-CN" altLang="en-US"/>
              <a:t>编辑母版文本样式
第二级
第三级
第四级
第五级</a:t>
            </a:r>
          </a:p>
        </p:txBody>
      </p:sp>
      <p:sp>
        <p:nvSpPr>
          <p:cNvPr id="4" name="日期占位符 3"/>
          <p:cNvSpPr>
            <a:spLocks noGrp="1"/>
          </p:cNvSpPr>
          <p:nvPr>
            <p:ph type="dt" sz="half" idx="10"/>
          </p:nvPr>
        </p:nvSpPr>
        <p:spPr/>
        <p:txBody>
          <a:bodyPr/>
          <a:lstStyle/>
          <a:p>
            <a:fld id="{FA52835D-EDCB-774C-A446-F126A6F66C87}" type="datetimeFigureOut">
              <a:rPr kumimoji="1" lang="zh-CN" altLang="en-US" smtClean="0"/>
              <a:t>2023/7/14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62607CF3-F792-9346-BD7D-FF6C783B8E9A}" type="slidenum">
              <a:rPr kumimoji="1" lang="zh-CN" altLang="en-US" smtClean="0"/>
              <a:t>‹#›</a:t>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r>
              <a:rPr kumimoji="1" lang="zh-CN" altLang="en-US"/>
              <a:t>编辑母版文本样式
第二级
第三级
第四级
第五级</a:t>
            </a:r>
          </a:p>
        </p:txBody>
      </p:sp>
      <p:sp>
        <p:nvSpPr>
          <p:cNvPr id="4" name="日期占位符 3"/>
          <p:cNvSpPr>
            <a:spLocks noGrp="1"/>
          </p:cNvSpPr>
          <p:nvPr>
            <p:ph type="dt" sz="half" idx="10"/>
          </p:nvPr>
        </p:nvSpPr>
        <p:spPr/>
        <p:txBody>
          <a:bodyPr/>
          <a:lstStyle/>
          <a:p>
            <a:fld id="{FA52835D-EDCB-774C-A446-F126A6F66C87}" type="datetimeFigureOut">
              <a:rPr kumimoji="1" lang="zh-CN" altLang="en-US" smtClean="0"/>
              <a:t>2023/7/14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62607CF3-F792-9346-BD7D-FF6C783B8E9A}" type="slidenum">
              <a:rPr kumimoji="1" lang="zh-CN" altLang="en-US" smtClean="0"/>
              <a:t>‹#›</a:t>
            </a:fld>
            <a:endParaRPr kumimoji="1" lang="zh-CN" altLang="en-US"/>
          </a:p>
        </p:txBody>
      </p:sp>
      <p:pic>
        <p:nvPicPr>
          <p:cNvPr id="7" name="图片 6"/>
          <p:cNvPicPr>
            <a:picLocks noChangeAspect="1"/>
          </p:cNvPicPr>
          <p:nvPr userDrawn="1"/>
        </p:nvPicPr>
        <p:blipFill>
          <a:blip r:embed="rId2"/>
          <a:stretch>
            <a:fillRect/>
          </a:stretch>
        </p:blipFill>
        <p:spPr>
          <a:xfrm>
            <a:off x="2509" y="0"/>
            <a:ext cx="12186982"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2"/>
          <a:stretch>
            <a:fillRect/>
          </a:stretch>
        </p:blipFill>
        <p:spPr>
          <a:xfrm>
            <a:off x="17033" y="0"/>
            <a:ext cx="12186982"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kumimoji="1" lang="zh-CN" altLang="en-US"/>
              <a:t>编辑母版文本样式
第二级
第三级
第四级
第五级</a:t>
            </a:r>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62607CF3-F792-9346-BD7D-FF6C783B8E9A}" type="slidenum">
              <a:rPr kumimoji="1" lang="zh-CN" altLang="en-US" smtClean="0"/>
              <a:t>‹#›</a:t>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r>
              <a:rPr kumimoji="1" lang="zh-CN" altLang="en-US"/>
              <a:t>编辑母版文本样式
第二级
第三级
第四级
第五级</a:t>
            </a:r>
          </a:p>
        </p:txBody>
      </p:sp>
      <p:sp>
        <p:nvSpPr>
          <p:cNvPr id="4" name="内容占位符 3"/>
          <p:cNvSpPr>
            <a:spLocks noGrp="1"/>
          </p:cNvSpPr>
          <p:nvPr>
            <p:ph sz="half" idx="2" hasCustomPrompt="1"/>
          </p:nvPr>
        </p:nvSpPr>
        <p:spPr>
          <a:xfrm>
            <a:off x="6172200" y="1825625"/>
            <a:ext cx="5181600" cy="4351338"/>
          </a:xfrm>
        </p:spPr>
        <p:txBody>
          <a:bodyPr/>
          <a:lstStyle/>
          <a:p>
            <a:r>
              <a:rPr kumimoji="1" lang="zh-CN" altLang="en-US"/>
              <a:t>编辑母版文本样式
第二级
第三级
第四级
第五级</a:t>
            </a:r>
          </a:p>
        </p:txBody>
      </p:sp>
      <p:sp>
        <p:nvSpPr>
          <p:cNvPr id="5" name="日期占位符 4"/>
          <p:cNvSpPr>
            <a:spLocks noGrp="1"/>
          </p:cNvSpPr>
          <p:nvPr>
            <p:ph type="dt" sz="half" idx="10"/>
          </p:nvPr>
        </p:nvSpPr>
        <p:spPr/>
        <p:txBody>
          <a:bodyPr/>
          <a:lstStyle/>
          <a:p>
            <a:fld id="{FA52835D-EDCB-774C-A446-F126A6F66C87}" type="datetimeFigureOut">
              <a:rPr kumimoji="1" lang="zh-CN" altLang="en-US" smtClean="0"/>
              <a:t>2023/7/14</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62607CF3-F792-9346-BD7D-FF6C783B8E9A}" type="slidenum">
              <a:rPr kumimoji="1" lang="zh-CN" altLang="en-US" smtClean="0"/>
              <a:t>‹#›</a:t>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zh-CN" altLang="en-US"/>
              <a:t>编辑母版文本样式
第二级
第三级
第四级
第五级</a:t>
            </a:r>
          </a:p>
        </p:txBody>
      </p:sp>
      <p:sp>
        <p:nvSpPr>
          <p:cNvPr id="4" name="内容占位符 3"/>
          <p:cNvSpPr>
            <a:spLocks noGrp="1"/>
          </p:cNvSpPr>
          <p:nvPr>
            <p:ph sz="half" idx="2" hasCustomPrompt="1"/>
          </p:nvPr>
        </p:nvSpPr>
        <p:spPr>
          <a:xfrm>
            <a:off x="839788" y="2505075"/>
            <a:ext cx="5157787" cy="3684588"/>
          </a:xfrm>
        </p:spPr>
        <p:txBody>
          <a:bodyPr/>
          <a:lstStyle/>
          <a:p>
            <a:r>
              <a:rPr kumimoji="1" lang="zh-CN" altLang="en-US"/>
              <a:t>编辑母版文本样式
第二级
第三级
第四级
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zh-CN" altLang="en-US"/>
              <a:t>编辑母版文本样式
第二级
第三级
第四级
第五级</a:t>
            </a:r>
          </a:p>
        </p:txBody>
      </p:sp>
      <p:sp>
        <p:nvSpPr>
          <p:cNvPr id="6" name="内容占位符 5"/>
          <p:cNvSpPr>
            <a:spLocks noGrp="1"/>
          </p:cNvSpPr>
          <p:nvPr>
            <p:ph sz="quarter" idx="4" hasCustomPrompt="1"/>
          </p:nvPr>
        </p:nvSpPr>
        <p:spPr>
          <a:xfrm>
            <a:off x="6172200" y="2505075"/>
            <a:ext cx="5183188" cy="3684588"/>
          </a:xfrm>
        </p:spPr>
        <p:txBody>
          <a:bodyPr/>
          <a:lstStyle/>
          <a:p>
            <a:r>
              <a:rPr kumimoji="1" lang="zh-CN" altLang="en-US"/>
              <a:t>编辑母版文本样式
第二级
第三级
第四级
第五级</a:t>
            </a:r>
          </a:p>
        </p:txBody>
      </p:sp>
      <p:sp>
        <p:nvSpPr>
          <p:cNvPr id="7" name="日期占位符 6"/>
          <p:cNvSpPr>
            <a:spLocks noGrp="1"/>
          </p:cNvSpPr>
          <p:nvPr>
            <p:ph type="dt" sz="half" idx="10"/>
          </p:nvPr>
        </p:nvSpPr>
        <p:spPr/>
        <p:txBody>
          <a:bodyPr/>
          <a:lstStyle/>
          <a:p>
            <a:fld id="{FA52835D-EDCB-774C-A446-F126A6F66C87}" type="datetimeFigureOut">
              <a:rPr kumimoji="1" lang="zh-CN" altLang="en-US" smtClean="0"/>
              <a:t>2023/7/14</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p:txBody>
          <a:bodyPr/>
          <a:lstStyle/>
          <a:p>
            <a:fld id="{62607CF3-F792-9346-BD7D-FF6C783B8E9A}" type="slidenum">
              <a:rPr kumimoji="1" lang="zh-CN" altLang="en-US" smtClean="0"/>
              <a:t>‹#›</a:t>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FA52835D-EDCB-774C-A446-F126A6F66C87}" type="datetimeFigureOut">
              <a:rPr kumimoji="1" lang="zh-CN" altLang="en-US" smtClean="0"/>
              <a:t>2023/7/14</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62607CF3-F792-9346-BD7D-FF6C783B8E9A}" type="slidenum">
              <a:rPr kumimoji="1" lang="zh-CN" altLang="en-US" smtClean="0"/>
              <a:t>‹#›</a:t>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A52835D-EDCB-774C-A446-F126A6F66C87}" type="datetimeFigureOut">
              <a:rPr kumimoji="1" lang="zh-CN" altLang="en-US" smtClean="0"/>
              <a:t>2023/7/14</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62607CF3-F792-9346-BD7D-FF6C783B8E9A}" type="slidenum">
              <a:rPr kumimoji="1" lang="zh-CN" altLang="en-US" smtClean="0"/>
              <a:t>‹#›</a:t>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kumimoji="1" lang="zh-CN" altLang="en-US"/>
              <a:t>编辑母版文本样式
第二级
第三级
第四级
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zh-CN" altLang="en-US"/>
              <a:t>编辑母版文本样式
第二级
第三级
第四级
第五级</a:t>
            </a:r>
          </a:p>
        </p:txBody>
      </p:sp>
      <p:sp>
        <p:nvSpPr>
          <p:cNvPr id="5" name="日期占位符 4"/>
          <p:cNvSpPr>
            <a:spLocks noGrp="1"/>
          </p:cNvSpPr>
          <p:nvPr>
            <p:ph type="dt" sz="half" idx="10"/>
          </p:nvPr>
        </p:nvSpPr>
        <p:spPr/>
        <p:txBody>
          <a:bodyPr/>
          <a:lstStyle/>
          <a:p>
            <a:fld id="{FA52835D-EDCB-774C-A446-F126A6F66C87}" type="datetimeFigureOut">
              <a:rPr kumimoji="1" lang="zh-CN" altLang="en-US" smtClean="0"/>
              <a:t>2023/7/14</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62607CF3-F792-9346-BD7D-FF6C783B8E9A}" type="slidenum">
              <a:rPr kumimoji="1" lang="zh-CN" altLang="en-US" smtClean="0"/>
              <a:t>‹#›</a:t>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zh-CN" altLang="en-US"/>
              <a:t>编辑母版文本样式
第二级
第三级
第四级
第五级</a:t>
            </a:r>
          </a:p>
        </p:txBody>
      </p:sp>
      <p:sp>
        <p:nvSpPr>
          <p:cNvPr id="5" name="日期占位符 4"/>
          <p:cNvSpPr>
            <a:spLocks noGrp="1"/>
          </p:cNvSpPr>
          <p:nvPr>
            <p:ph type="dt" sz="half" idx="10"/>
          </p:nvPr>
        </p:nvSpPr>
        <p:spPr/>
        <p:txBody>
          <a:bodyPr/>
          <a:lstStyle/>
          <a:p>
            <a:fld id="{FA52835D-EDCB-774C-A446-F126A6F66C87}" type="datetimeFigureOut">
              <a:rPr kumimoji="1" lang="zh-CN" altLang="en-US" smtClean="0"/>
              <a:t>2023/7/14</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62607CF3-F792-9346-BD7D-FF6C783B8E9A}" type="slidenum">
              <a:rPr kumimoji="1" lang="zh-CN" altLang="en-US" smtClean="0"/>
              <a:t>‹#›</a:t>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zh-CN" altLang="en-US"/>
              <a:t>编辑母版文本样式
第二级
第三级
第四级
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52835D-EDCB-774C-A446-F126A6F66C87}" type="datetimeFigureOut">
              <a:rPr kumimoji="1" lang="zh-CN" altLang="en-US" smtClean="0"/>
              <a:t>2023/7/14</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07CF3-F792-9346-BD7D-FF6C783B8E9A}" type="slidenum">
              <a:rPr kumimoji="1" lang="zh-CN" altLang="en-US" smtClean="0"/>
              <a:t>‹#›</a:t>
            </a:fld>
            <a:endParaRPr kumimoji="1" lang="zh-CN" altLang="en-US"/>
          </a:p>
        </p:txBody>
      </p:sp>
      <p:sp>
        <p:nvSpPr>
          <p:cNvPr id="8" name="文本框 7">
            <a:extLst>
              <a:ext uri="{FF2B5EF4-FFF2-40B4-BE49-F238E27FC236}">
                <a16:creationId xmlns="" xmlns:a16="http://schemas.microsoft.com/office/drawing/2014/main" id="{DE4BC754-97EF-4512-9178-B758F1B97240}"/>
              </a:ext>
            </a:extLst>
          </p:cNvPr>
          <p:cNvSpPr txBox="1"/>
          <p:nvPr userDrawn="1"/>
        </p:nvSpPr>
        <p:spPr>
          <a:xfrm>
            <a:off x="8964386" y="92293"/>
            <a:ext cx="3445328" cy="603050"/>
          </a:xfrm>
          <a:prstGeom prst="rect">
            <a:avLst/>
          </a:prstGeom>
          <a:noFill/>
        </p:spPr>
        <p:txBody>
          <a:bodyPr wrap="square">
            <a:spAutoFit/>
          </a:bodyPr>
          <a:lstStyle/>
          <a:p>
            <a:pPr indent="269240" algn="just">
              <a:lnSpc>
                <a:spcPct val="150000"/>
              </a:lnSpc>
            </a:pPr>
            <a:r>
              <a:rPr lang="zh-CN" altLang="zh-CN" sz="1200" kern="100">
                <a:effectLst/>
                <a:latin typeface="楷体" panose="02010609060101010101" pitchFamily="49" charset="-122"/>
                <a:ea typeface="楷体" panose="02010609060101010101" pitchFamily="49" charset="-122"/>
                <a:cs typeface="Times New Roman" panose="02020603050405020304" pitchFamily="18" charset="0"/>
              </a:rPr>
              <a:t>内部资料使用，严禁外传</a:t>
            </a:r>
          </a:p>
          <a:p>
            <a:pPr indent="269240" algn="just">
              <a:lnSpc>
                <a:spcPct val="150000"/>
              </a:lnSpc>
            </a:pPr>
            <a:r>
              <a:rPr lang="zh-CN" altLang="zh-CN" sz="1200" kern="100">
                <a:effectLst/>
                <a:latin typeface="楷体" panose="02010609060101010101" pitchFamily="49" charset="-122"/>
                <a:ea typeface="楷体" panose="02010609060101010101" pitchFamily="49" charset="-122"/>
                <a:cs typeface="Times New Roman" panose="02020603050405020304" pitchFamily="18" charset="0"/>
              </a:rPr>
              <a:t>医学专业资料，仅供学习交流、参考使用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a:extLst>
              <a:ext uri="{FF2B5EF4-FFF2-40B4-BE49-F238E27FC236}">
                <a16:creationId xmlns:a16="http://schemas.microsoft.com/office/drawing/2014/main" xmlns="" id="{3B557797-CB68-4A5A-ADAC-5B3A1C668455}"/>
              </a:ext>
            </a:extLst>
          </p:cNvPr>
          <p:cNvSpPr txBox="1">
            <a:spLocks/>
          </p:cNvSpPr>
          <p:nvPr/>
        </p:nvSpPr>
        <p:spPr>
          <a:xfrm>
            <a:off x="2638789" y="3599437"/>
            <a:ext cx="7712475" cy="8164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zh-CN" altLang="en-US" sz="2800" dirty="0" smtClean="0">
                <a:solidFill>
                  <a:srgbClr val="0000FF"/>
                </a:solidFill>
                <a:latin typeface="黑体" panose="02010609060101010101" pitchFamily="49" charset="-122"/>
                <a:ea typeface="黑体" panose="02010609060101010101" pitchFamily="49" charset="-122"/>
              </a:rPr>
              <a:t>国内唯一</a:t>
            </a:r>
            <a:r>
              <a:rPr kumimoji="1" lang="zh-CN" altLang="en-US" sz="2800" dirty="0">
                <a:solidFill>
                  <a:srgbClr val="0000FF"/>
                </a:solidFill>
                <a:latin typeface="黑体" panose="02010609060101010101" pitchFamily="49" charset="-122"/>
                <a:ea typeface="黑体" panose="02010609060101010101" pitchFamily="49" charset="-122"/>
              </a:rPr>
              <a:t>拥有双缓冲系统的平衡型无糖晶体液</a:t>
            </a:r>
          </a:p>
        </p:txBody>
      </p:sp>
      <p:sp>
        <p:nvSpPr>
          <p:cNvPr id="15" name="文本框 14">
            <a:extLst>
              <a:ext uri="{FF2B5EF4-FFF2-40B4-BE49-F238E27FC236}">
                <a16:creationId xmlns:a16="http://schemas.microsoft.com/office/drawing/2014/main" xmlns="" id="{44230DAD-3AA7-4E3B-9C27-7BC3B927912D}"/>
              </a:ext>
            </a:extLst>
          </p:cNvPr>
          <p:cNvSpPr txBox="1"/>
          <p:nvPr/>
        </p:nvSpPr>
        <p:spPr>
          <a:xfrm>
            <a:off x="3669695" y="5681990"/>
            <a:ext cx="4852610" cy="523220"/>
          </a:xfrm>
          <a:prstGeom prst="rect">
            <a:avLst/>
          </a:prstGeom>
          <a:noFill/>
        </p:spPr>
        <p:txBody>
          <a:bodyPr wrap="none" rtlCol="0">
            <a:spAutoFit/>
          </a:bodyPr>
          <a:lstStyle/>
          <a:p>
            <a:r>
              <a:rPr lang="zh-CN" altLang="en-US" sz="2800">
                <a:latin typeface="黑体" panose="02010609060101010101" pitchFamily="49" charset="-122"/>
                <a:ea typeface="黑体" panose="02010609060101010101" pitchFamily="49" charset="-122"/>
              </a:rPr>
              <a:t>内蒙古白医制药股份有限公司</a:t>
            </a:r>
            <a:endParaRPr lang="en-US" altLang="zh-CN" sz="2800">
              <a:latin typeface="黑体" panose="02010609060101010101" pitchFamily="49" charset="-122"/>
              <a:ea typeface="黑体" panose="02010609060101010101" pitchFamily="49" charset="-122"/>
            </a:endParaRPr>
          </a:p>
        </p:txBody>
      </p:sp>
      <p:pic>
        <p:nvPicPr>
          <p:cNvPr id="3" name="图片 2">
            <a:extLst>
              <a:ext uri="{FF2B5EF4-FFF2-40B4-BE49-F238E27FC236}">
                <a16:creationId xmlns:a16="http://schemas.microsoft.com/office/drawing/2014/main" xmlns="" id="{20C3B656-2B3E-4243-A504-3F3C3B195F28}"/>
              </a:ext>
            </a:extLst>
          </p:cNvPr>
          <p:cNvPicPr>
            <a:picLocks noChangeAspect="1"/>
          </p:cNvPicPr>
          <p:nvPr/>
        </p:nvPicPr>
        <p:blipFill>
          <a:blip r:embed="rId2"/>
          <a:stretch>
            <a:fillRect/>
          </a:stretch>
        </p:blipFill>
        <p:spPr>
          <a:xfrm>
            <a:off x="507782" y="417751"/>
            <a:ext cx="1584963" cy="469393"/>
          </a:xfrm>
          <a:prstGeom prst="rect">
            <a:avLst/>
          </a:prstGeom>
        </p:spPr>
      </p:pic>
      <p:sp>
        <p:nvSpPr>
          <p:cNvPr id="6" name="文本框 5">
            <a:extLst>
              <a:ext uri="{FF2B5EF4-FFF2-40B4-BE49-F238E27FC236}">
                <a16:creationId xmlns:a16="http://schemas.microsoft.com/office/drawing/2014/main" xmlns="" id="{C6E54F1F-69A7-46D8-A7EF-542FCD3BFA8C}"/>
              </a:ext>
            </a:extLst>
          </p:cNvPr>
          <p:cNvSpPr txBox="1"/>
          <p:nvPr/>
        </p:nvSpPr>
        <p:spPr>
          <a:xfrm>
            <a:off x="2638789" y="1909620"/>
            <a:ext cx="6914422" cy="1138773"/>
          </a:xfrm>
          <a:prstGeom prst="rect">
            <a:avLst/>
          </a:prstGeom>
          <a:noFill/>
        </p:spPr>
        <p:txBody>
          <a:bodyPr wrap="square">
            <a:spAutoFit/>
          </a:bodyPr>
          <a:lstStyle/>
          <a:p>
            <a:pPr algn="ctr" fontAlgn="ctr"/>
            <a:r>
              <a:rPr lang="zh-CN" altLang="en-US" sz="4000" i="0" u="none" strike="noStrike" dirty="0" smtClean="0">
                <a:solidFill>
                  <a:srgbClr val="FF0000"/>
                </a:solidFill>
                <a:effectLst/>
                <a:latin typeface="黑体" panose="02010609060101010101" pitchFamily="49" charset="-122"/>
                <a:ea typeface="黑体" panose="02010609060101010101" pitchFamily="49" charset="-122"/>
              </a:rPr>
              <a:t>复方</a:t>
            </a:r>
            <a:r>
              <a:rPr lang="zh-CN" altLang="en-US" sz="4000" i="0" u="none" strike="noStrike" dirty="0">
                <a:solidFill>
                  <a:srgbClr val="FF0000"/>
                </a:solidFill>
                <a:effectLst/>
                <a:latin typeface="黑体" panose="02010609060101010101" pitchFamily="49" charset="-122"/>
                <a:ea typeface="黑体" panose="02010609060101010101" pitchFamily="49" charset="-122"/>
              </a:rPr>
              <a:t>电解质注射液</a:t>
            </a:r>
            <a:r>
              <a:rPr lang="en-US" altLang="zh-CN" sz="4000" i="0" u="none" strike="noStrike" dirty="0">
                <a:solidFill>
                  <a:srgbClr val="FF0000"/>
                </a:solidFill>
                <a:effectLst/>
                <a:latin typeface="黑体" panose="02010609060101010101" pitchFamily="49" charset="-122"/>
                <a:ea typeface="黑体" panose="02010609060101010101" pitchFamily="49" charset="-122"/>
              </a:rPr>
              <a:t>(Ⅴ</a:t>
            </a:r>
            <a:r>
              <a:rPr lang="en-US" altLang="zh-CN" sz="4000" i="0" u="none" strike="noStrike" dirty="0" smtClean="0">
                <a:solidFill>
                  <a:srgbClr val="FF0000"/>
                </a:solidFill>
                <a:effectLst/>
                <a:latin typeface="黑体" panose="02010609060101010101" pitchFamily="49" charset="-122"/>
                <a:ea typeface="黑体" panose="02010609060101010101" pitchFamily="49" charset="-122"/>
              </a:rPr>
              <a:t>)</a:t>
            </a:r>
          </a:p>
          <a:p>
            <a:pPr algn="ctr" fontAlgn="ctr"/>
            <a:r>
              <a:rPr lang="zh-CN" altLang="en-US" sz="2800" dirty="0">
                <a:latin typeface="黑体" panose="02010609060101010101" pitchFamily="49" charset="-122"/>
                <a:ea typeface="黑体" panose="02010609060101010101" pitchFamily="49" charset="-122"/>
              </a:rPr>
              <a:t>卫代衡</a:t>
            </a:r>
            <a:r>
              <a:rPr lang="en-US" altLang="zh-CN" sz="2800" baseline="30000" dirty="0">
                <a:latin typeface="黑体" panose="02010609060101010101" pitchFamily="49" charset="-122"/>
                <a:ea typeface="黑体" panose="02010609060101010101" pitchFamily="49" charset="-122"/>
              </a:rPr>
              <a:t>®</a:t>
            </a:r>
            <a:endParaRPr lang="zh-CN" altLang="en-US" sz="2800" i="0" u="none" strike="noStrike" dirty="0">
              <a:effectLst/>
              <a:latin typeface="黑体" panose="02010609060101010101" pitchFamily="49" charset="-122"/>
              <a:ea typeface="黑体" panose="02010609060101010101" pitchFamily="49" charset="-122"/>
            </a:endParaRPr>
          </a:p>
        </p:txBody>
      </p:sp>
      <p:pic>
        <p:nvPicPr>
          <p:cNvPr id="8" name="图片 7">
            <a:extLst>
              <a:ext uri="{FF2B5EF4-FFF2-40B4-BE49-F238E27FC236}">
                <a16:creationId xmlns:a16="http://schemas.microsoft.com/office/drawing/2014/main" xmlns="" id="{8B9C960C-268F-43C4-A538-D8FE9BB49976}"/>
              </a:ext>
            </a:extLst>
          </p:cNvPr>
          <p:cNvPicPr>
            <a:picLocks noChangeAspect="1"/>
          </p:cNvPicPr>
          <p:nvPr/>
        </p:nvPicPr>
        <p:blipFill>
          <a:blip r:embed="rId3"/>
          <a:stretch>
            <a:fillRect/>
          </a:stretch>
        </p:blipFill>
        <p:spPr>
          <a:xfrm>
            <a:off x="9396919" y="360704"/>
            <a:ext cx="2046162" cy="526440"/>
          </a:xfrm>
          <a:prstGeom prst="rect">
            <a:avLst/>
          </a:prstGeom>
        </p:spPr>
      </p:pic>
    </p:spTree>
    <p:extLst>
      <p:ext uri="{BB962C8B-B14F-4D97-AF65-F5344CB8AC3E}">
        <p14:creationId xmlns:p14="http://schemas.microsoft.com/office/powerpoint/2010/main" val="180723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1">
            <a:extLst>
              <a:ext uri="{FF2B5EF4-FFF2-40B4-BE49-F238E27FC236}">
                <a16:creationId xmlns:a16="http://schemas.microsoft.com/office/drawing/2014/main" xmlns="" id="{911E264F-709C-4295-A400-9A95DC4511DA}"/>
              </a:ext>
            </a:extLst>
          </p:cNvPr>
          <p:cNvSpPr txBox="1"/>
          <p:nvPr/>
        </p:nvSpPr>
        <p:spPr>
          <a:xfrm>
            <a:off x="415714" y="260774"/>
            <a:ext cx="11873653" cy="575733"/>
          </a:xfrm>
          <a:prstGeom prst="rect">
            <a:avLst/>
          </a:prstGeom>
        </p:spPr>
        <p:txBody>
          <a:bodyPr vert="horz" lIns="91428" tIns="45713" rIns="91428" bIns="45713" rtlCol="0" anchor="ctr">
            <a:noAutofit/>
          </a:bodyPr>
          <a:lstStyle>
            <a:lvl1pPr algn="l" defTabSz="914400" rtl="0" eaLnBrk="1" latinLnBrk="0" hangingPunct="1">
              <a:spcBef>
                <a:spcPct val="0"/>
              </a:spcBef>
              <a:buNone/>
              <a:defRPr sz="2000" b="1" kern="1200">
                <a:solidFill>
                  <a:schemeClr val="bg1"/>
                </a:solidFill>
                <a:latin typeface="+mj-ea"/>
                <a:ea typeface="+mj-ea"/>
                <a:cs typeface="+mj-cs"/>
              </a:defRPr>
            </a:lvl1pPr>
          </a:lstStyle>
          <a:p>
            <a:pPr defTabSz="1625559" fontAlgn="base">
              <a:buFont typeface="Arial" panose="020B0604020202020204" pitchFamily="34" charset="0"/>
            </a:pPr>
            <a:r>
              <a:rPr lang="en-US" altLang="zh-CN" sz="4267" dirty="0">
                <a:latin typeface="微软雅黑" panose="020B0503020204020204" pitchFamily="34" charset="-122"/>
                <a:ea typeface="微软雅黑" panose="020B0503020204020204" pitchFamily="34" charset="-122"/>
                <a:cs typeface="+mn-cs"/>
                <a:sym typeface="+mn-lt"/>
              </a:rPr>
              <a:t>05 </a:t>
            </a:r>
            <a:r>
              <a:rPr lang="zh-CN" altLang="en-US" sz="4267" dirty="0">
                <a:latin typeface="微软雅黑" panose="020B0503020204020204" pitchFamily="34" charset="-122"/>
                <a:ea typeface="微软雅黑" panose="020B0503020204020204" pitchFamily="34" charset="-122"/>
                <a:cs typeface="+mn-cs"/>
                <a:sym typeface="+mn-lt"/>
              </a:rPr>
              <a:t>创新性</a:t>
            </a:r>
          </a:p>
        </p:txBody>
      </p:sp>
      <p:sp>
        <p:nvSpPr>
          <p:cNvPr id="3" name="文本框 2">
            <a:extLst>
              <a:ext uri="{FF2B5EF4-FFF2-40B4-BE49-F238E27FC236}">
                <a16:creationId xmlns:a16="http://schemas.microsoft.com/office/drawing/2014/main" xmlns="" id="{69EAB026-C1AC-4100-B0A9-A9EC2EF8C05F}"/>
              </a:ext>
            </a:extLst>
          </p:cNvPr>
          <p:cNvSpPr txBox="1"/>
          <p:nvPr/>
        </p:nvSpPr>
        <p:spPr>
          <a:xfrm>
            <a:off x="831985" y="836507"/>
            <a:ext cx="10897408" cy="707886"/>
          </a:xfrm>
          <a:prstGeom prst="rect">
            <a:avLst/>
          </a:prstGeom>
          <a:noFill/>
        </p:spPr>
        <p:txBody>
          <a:bodyPr wrap="square" rtlCol="0">
            <a:spAutoFit/>
          </a:bodyPr>
          <a:lstStyle/>
          <a:p>
            <a:pPr lvl="0" algn="l">
              <a:buClrTx/>
              <a:buSzTx/>
              <a:buFontTx/>
            </a:pPr>
            <a:r>
              <a:rPr lang="zh-CN" altLang="en-US" sz="2000" dirty="0">
                <a:solidFill>
                  <a:srgbClr val="FF0000"/>
                </a:solidFill>
                <a:latin typeface="黑体" panose="02010609060101010101" pitchFamily="49" charset="-122"/>
                <a:ea typeface="黑体" panose="02010609060101010101" pitchFamily="49" charset="-122"/>
                <a:cs typeface="微软雅黑" panose="020B0503020204020204" pitchFamily="34" charset="-122"/>
              </a:rPr>
              <a:t>复方电解质注射液</a:t>
            </a:r>
            <a:r>
              <a:rPr lang="en-US" altLang="zh-CN" sz="2000" dirty="0">
                <a:solidFill>
                  <a:srgbClr val="FF0000"/>
                </a:solidFill>
                <a:latin typeface="黑体" panose="02010609060101010101" pitchFamily="49" charset="-122"/>
                <a:ea typeface="黑体" panose="02010609060101010101" pitchFamily="49" charset="-122"/>
                <a:cs typeface="微软雅黑" panose="020B0503020204020204" pitchFamily="34" charset="-122"/>
              </a:rPr>
              <a:t>(Ⅴ)</a:t>
            </a:r>
            <a:r>
              <a:rPr lang="zh-CN" altLang="en-US" sz="2000" dirty="0" smtClean="0">
                <a:solidFill>
                  <a:srgbClr val="FF0000"/>
                </a:solidFill>
                <a:latin typeface="黑体" panose="02010609060101010101" pitchFamily="49" charset="-122"/>
                <a:ea typeface="黑体" panose="02010609060101010101" pitchFamily="49" charset="-122"/>
                <a:cs typeface="微软雅黑" panose="020B0503020204020204" pitchFamily="34" charset="-122"/>
              </a:rPr>
              <a:t>是唯一</a:t>
            </a:r>
            <a:r>
              <a:rPr lang="zh-CN" altLang="en-US" sz="2000" dirty="0">
                <a:solidFill>
                  <a:srgbClr val="FF0000"/>
                </a:solidFill>
                <a:latin typeface="黑体" panose="02010609060101010101" pitchFamily="49" charset="-122"/>
                <a:ea typeface="黑体" panose="02010609060101010101" pitchFamily="49" charset="-122"/>
                <a:cs typeface="微软雅黑" panose="020B0503020204020204" pitchFamily="34" charset="-122"/>
              </a:rPr>
              <a:t>拥有两种缓冲系统</a:t>
            </a:r>
            <a:r>
              <a:rPr lang="en-US" altLang="zh-CN" sz="2000" dirty="0">
                <a:solidFill>
                  <a:srgbClr val="FF0000"/>
                </a:solidFill>
                <a:latin typeface="黑体" panose="02010609060101010101" pitchFamily="49" charset="-122"/>
                <a:ea typeface="黑体" panose="02010609060101010101" pitchFamily="49" charset="-122"/>
                <a:cs typeface="微软雅黑" panose="020B0503020204020204" pitchFamily="34" charset="-122"/>
              </a:rPr>
              <a:t>(</a:t>
            </a:r>
            <a:r>
              <a:rPr lang="zh-CN" altLang="en-US" sz="2000" dirty="0">
                <a:solidFill>
                  <a:srgbClr val="FF0000"/>
                </a:solidFill>
                <a:latin typeface="黑体" panose="02010609060101010101" pitchFamily="49" charset="-122"/>
                <a:ea typeface="黑体" panose="02010609060101010101" pitchFamily="49" charset="-122"/>
                <a:cs typeface="微软雅黑" panose="020B0503020204020204" pitchFamily="34" charset="-122"/>
              </a:rPr>
              <a:t>碳酸氢盐和磷酸盐</a:t>
            </a:r>
            <a:r>
              <a:rPr lang="en-US" altLang="zh-CN" sz="2000" dirty="0">
                <a:solidFill>
                  <a:srgbClr val="FF0000"/>
                </a:solidFill>
                <a:latin typeface="黑体" panose="02010609060101010101" pitchFamily="49" charset="-122"/>
                <a:ea typeface="黑体" panose="02010609060101010101" pitchFamily="49" charset="-122"/>
                <a:cs typeface="微软雅黑" panose="020B0503020204020204" pitchFamily="34" charset="-122"/>
              </a:rPr>
              <a:t>)</a:t>
            </a:r>
            <a:r>
              <a:rPr lang="zh-CN" altLang="en-US" sz="2000" dirty="0">
                <a:solidFill>
                  <a:srgbClr val="FF0000"/>
                </a:solidFill>
                <a:latin typeface="黑体" panose="02010609060101010101" pitchFamily="49" charset="-122"/>
                <a:ea typeface="黑体" panose="02010609060101010101" pitchFamily="49" charset="-122"/>
                <a:cs typeface="微软雅黑" panose="020B0503020204020204" pitchFamily="34" charset="-122"/>
              </a:rPr>
              <a:t>的无糖晶体平衡液，具有在液体治疗中调整酸碱平衡功能更高效、快速、安全的优势</a:t>
            </a:r>
            <a:r>
              <a:rPr lang="zh-CN" altLang="en-US" sz="2000" dirty="0" smtClean="0">
                <a:solidFill>
                  <a:srgbClr val="FF0000"/>
                </a:solidFill>
                <a:latin typeface="黑体" panose="02010609060101010101" pitchFamily="49" charset="-122"/>
                <a:ea typeface="黑体" panose="02010609060101010101" pitchFamily="49" charset="-122"/>
                <a:cs typeface="微软雅黑" panose="020B0503020204020204" pitchFamily="34" charset="-122"/>
              </a:rPr>
              <a:t>，并且可用于磷的补充。</a:t>
            </a:r>
            <a:endParaRPr lang="zh-CN" altLang="en-US" sz="2000" dirty="0">
              <a:solidFill>
                <a:srgbClr val="FF0000"/>
              </a:solidFill>
              <a:latin typeface="黑体" panose="02010609060101010101" pitchFamily="49" charset="-122"/>
              <a:ea typeface="黑体" panose="02010609060101010101" pitchFamily="49" charset="-122"/>
              <a:cs typeface="微软雅黑" panose="020B0503020204020204" pitchFamily="34" charset="-122"/>
              <a:sym typeface="+mn-ea"/>
            </a:endParaRPr>
          </a:p>
        </p:txBody>
      </p:sp>
      <p:sp>
        <p:nvSpPr>
          <p:cNvPr id="4" name="文本框 3">
            <a:extLst>
              <a:ext uri="{FF2B5EF4-FFF2-40B4-BE49-F238E27FC236}">
                <a16:creationId xmlns:a16="http://schemas.microsoft.com/office/drawing/2014/main" xmlns="" id="{CFC0A4A6-3754-4982-9F81-07DBA07358CB}"/>
              </a:ext>
            </a:extLst>
          </p:cNvPr>
          <p:cNvSpPr txBox="1"/>
          <p:nvPr/>
        </p:nvSpPr>
        <p:spPr>
          <a:xfrm>
            <a:off x="598030" y="4043128"/>
            <a:ext cx="3356578" cy="1923604"/>
          </a:xfrm>
          <a:prstGeom prst="rect">
            <a:avLst/>
          </a:prstGeom>
          <a:noFill/>
          <a:ln w="28575">
            <a:solidFill>
              <a:schemeClr val="accent1"/>
            </a:solidFill>
          </a:ln>
        </p:spPr>
        <p:txBody>
          <a:bodyPr wrap="square" rtlCol="0">
            <a:spAutoFit/>
          </a:bodyPr>
          <a:lstStyle/>
          <a:p>
            <a:pPr algn="ctr">
              <a:spcAft>
                <a:spcPts val="1800"/>
              </a:spcAft>
            </a:pPr>
            <a:r>
              <a:rPr lang="zh-CN" altLang="en-US" sz="2000" dirty="0">
                <a:solidFill>
                  <a:srgbClr val="0000FF"/>
                </a:solidFill>
                <a:latin typeface="黑体" panose="02010609060101010101" pitchFamily="49" charset="-122"/>
                <a:ea typeface="黑体" panose="02010609060101010101" pitchFamily="49" charset="-122"/>
                <a:sym typeface="+mn-ea"/>
              </a:rPr>
              <a:t>创新机理</a:t>
            </a:r>
            <a:endParaRPr lang="en-US" altLang="zh-CN" sz="2000" dirty="0">
              <a:solidFill>
                <a:srgbClr val="0000FF"/>
              </a:solidFill>
              <a:latin typeface="黑体" panose="02010609060101010101" pitchFamily="49" charset="-122"/>
              <a:ea typeface="黑体" panose="02010609060101010101" pitchFamily="49" charset="-122"/>
              <a:sym typeface="+mn-ea"/>
            </a:endParaRPr>
          </a:p>
          <a:p>
            <a:pPr>
              <a:spcAft>
                <a:spcPts val="1800"/>
              </a:spcAft>
            </a:pPr>
            <a:r>
              <a:rPr lang="en-US" altLang="zh-CN" dirty="0">
                <a:latin typeface="黑体" panose="02010609060101010101" pitchFamily="49" charset="-122"/>
                <a:ea typeface="黑体" panose="02010609060101010101" pitchFamily="49" charset="-122"/>
                <a:sym typeface="+mn-ea"/>
              </a:rPr>
              <a:t>1</a:t>
            </a:r>
            <a:r>
              <a:rPr lang="zh-CN" altLang="en-US" dirty="0">
                <a:latin typeface="黑体" panose="02010609060101010101" pitchFamily="49" charset="-122"/>
                <a:ea typeface="黑体" panose="02010609060101010101" pitchFamily="49" charset="-122"/>
                <a:sym typeface="+mn-ea"/>
              </a:rPr>
              <a:t>、碳酸氢盐缓冲</a:t>
            </a:r>
            <a:r>
              <a:rPr lang="en-US" altLang="zh-CN" dirty="0">
                <a:latin typeface="黑体" panose="02010609060101010101" pitchFamily="49" charset="-122"/>
                <a:ea typeface="黑体" panose="02010609060101010101" pitchFamily="49" charset="-122"/>
                <a:sym typeface="+mn-ea"/>
              </a:rPr>
              <a:t>+</a:t>
            </a:r>
            <a:r>
              <a:rPr lang="zh-CN" altLang="en-US" dirty="0">
                <a:latin typeface="黑体" panose="02010609060101010101" pitchFamily="49" charset="-122"/>
                <a:ea typeface="黑体" panose="02010609060101010101" pitchFamily="49" charset="-122"/>
                <a:sym typeface="+mn-ea"/>
              </a:rPr>
              <a:t>磷酸盐缓冲</a:t>
            </a:r>
            <a:endParaRPr lang="en-US" altLang="zh-CN" dirty="0">
              <a:latin typeface="黑体" panose="02010609060101010101" pitchFamily="49" charset="-122"/>
              <a:ea typeface="黑体" panose="02010609060101010101" pitchFamily="49" charset="-122"/>
              <a:sym typeface="+mn-ea"/>
            </a:endParaRPr>
          </a:p>
          <a:p>
            <a:pPr>
              <a:spcAft>
                <a:spcPts val="1800"/>
              </a:spcAft>
            </a:pPr>
            <a:r>
              <a:rPr lang="en-US" altLang="zh-CN" dirty="0">
                <a:latin typeface="黑体" panose="02010609060101010101" pitchFamily="49" charset="-122"/>
                <a:ea typeface="黑体" panose="02010609060101010101" pitchFamily="49" charset="-122"/>
                <a:sym typeface="+mn-ea"/>
              </a:rPr>
              <a:t>2</a:t>
            </a:r>
            <a:r>
              <a:rPr lang="zh-CN" altLang="en-US" dirty="0">
                <a:latin typeface="黑体" panose="02010609060101010101" pitchFamily="49" charset="-122"/>
                <a:ea typeface="黑体" panose="02010609060101010101" pitchFamily="49" charset="-122"/>
                <a:sym typeface="+mn-ea"/>
              </a:rPr>
              <a:t>、不含钙盐、碳酸氢根离子</a:t>
            </a:r>
          </a:p>
          <a:p>
            <a:pPr>
              <a:spcAft>
                <a:spcPts val="1800"/>
              </a:spcAft>
            </a:pPr>
            <a:r>
              <a:rPr lang="en-US" altLang="zh-CN" dirty="0" smtClean="0">
                <a:latin typeface="黑体" panose="02010609060101010101" pitchFamily="49" charset="-122"/>
                <a:ea typeface="黑体" panose="02010609060101010101" pitchFamily="49" charset="-122"/>
                <a:sym typeface="+mn-ea"/>
              </a:rPr>
              <a:t>3</a:t>
            </a:r>
            <a:r>
              <a:rPr lang="zh-CN" altLang="en-US" dirty="0">
                <a:latin typeface="黑体" panose="02010609060101010101" pitchFamily="49" charset="-122"/>
                <a:ea typeface="黑体" panose="02010609060101010101" pitchFamily="49" charset="-122"/>
                <a:sym typeface="+mn-ea"/>
              </a:rPr>
              <a:t>、含有磷</a:t>
            </a:r>
          </a:p>
        </p:txBody>
      </p:sp>
      <p:sp>
        <p:nvSpPr>
          <p:cNvPr id="5" name="文本框 4">
            <a:extLst>
              <a:ext uri="{FF2B5EF4-FFF2-40B4-BE49-F238E27FC236}">
                <a16:creationId xmlns:a16="http://schemas.microsoft.com/office/drawing/2014/main" xmlns="" id="{A82058E3-0AB6-4686-89FD-CA508978B887}"/>
              </a:ext>
            </a:extLst>
          </p:cNvPr>
          <p:cNvSpPr txBox="1"/>
          <p:nvPr/>
        </p:nvSpPr>
        <p:spPr>
          <a:xfrm>
            <a:off x="0" y="75280"/>
            <a:ext cx="3902110" cy="584775"/>
          </a:xfrm>
          <a:prstGeom prst="rect">
            <a:avLst/>
          </a:prstGeom>
          <a:noFill/>
        </p:spPr>
        <p:txBody>
          <a:bodyPr wrap="square">
            <a:spAutoFit/>
          </a:bodyPr>
          <a:lstStyle/>
          <a:p>
            <a:pPr algn="l" fontAlgn="ctr"/>
            <a:r>
              <a:rPr lang="zh-CN" altLang="en-US" sz="3200" u="none" strike="noStrike">
                <a:solidFill>
                  <a:srgbClr val="000000"/>
                </a:solidFill>
                <a:effectLst/>
                <a:latin typeface="黑体" panose="02010609060101010101" pitchFamily="49" charset="-122"/>
                <a:ea typeface="黑体" panose="02010609060101010101" pitchFamily="49" charset="-122"/>
              </a:rPr>
              <a:t>四</a:t>
            </a:r>
            <a:r>
              <a:rPr lang="en-US" altLang="zh-CN" sz="3200" u="none" strike="noStrike">
                <a:solidFill>
                  <a:srgbClr val="000000"/>
                </a:solidFill>
                <a:effectLst/>
                <a:latin typeface="黑体" panose="02010609060101010101" pitchFamily="49" charset="-122"/>
                <a:ea typeface="黑体" panose="02010609060101010101" pitchFamily="49" charset="-122"/>
              </a:rPr>
              <a:t>.</a:t>
            </a:r>
            <a:r>
              <a:rPr lang="zh-CN" altLang="en-US" sz="3200" u="none" strike="noStrike">
                <a:solidFill>
                  <a:srgbClr val="000000"/>
                </a:solidFill>
                <a:effectLst/>
                <a:latin typeface="黑体" panose="02010609060101010101" pitchFamily="49" charset="-122"/>
                <a:ea typeface="黑体" panose="02010609060101010101" pitchFamily="49" charset="-122"/>
              </a:rPr>
              <a:t>创新性</a:t>
            </a:r>
          </a:p>
        </p:txBody>
      </p:sp>
      <p:sp>
        <p:nvSpPr>
          <p:cNvPr id="8" name="右箭头 7"/>
          <p:cNvSpPr/>
          <p:nvPr/>
        </p:nvSpPr>
        <p:spPr>
          <a:xfrm>
            <a:off x="4173947" y="4510735"/>
            <a:ext cx="1000125" cy="985915"/>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xmlns="" id="{CFC0A4A6-3754-4982-9F81-07DBA07358CB}"/>
              </a:ext>
            </a:extLst>
          </p:cNvPr>
          <p:cNvSpPr txBox="1"/>
          <p:nvPr/>
        </p:nvSpPr>
        <p:spPr>
          <a:xfrm>
            <a:off x="5435661" y="3585927"/>
            <a:ext cx="6293732" cy="2431435"/>
          </a:xfrm>
          <a:prstGeom prst="rect">
            <a:avLst/>
          </a:prstGeom>
          <a:noFill/>
          <a:ln w="28575">
            <a:solidFill>
              <a:schemeClr val="accent1"/>
            </a:solidFill>
          </a:ln>
        </p:spPr>
        <p:txBody>
          <a:bodyPr wrap="square" rtlCol="0">
            <a:spAutoFit/>
          </a:bodyPr>
          <a:lstStyle/>
          <a:p>
            <a:pPr algn="ctr">
              <a:spcAft>
                <a:spcPts val="1800"/>
              </a:spcAft>
            </a:pPr>
            <a:r>
              <a:rPr lang="zh-CN" altLang="en-US" sz="2000" dirty="0">
                <a:solidFill>
                  <a:srgbClr val="0000FF"/>
                </a:solidFill>
                <a:latin typeface="黑体" panose="02010609060101010101" pitchFamily="49" charset="-122"/>
                <a:ea typeface="黑体" panose="02010609060101010101" pitchFamily="49" charset="-122"/>
                <a:sym typeface="+mn-ea"/>
              </a:rPr>
              <a:t>创新带来的患者获益</a:t>
            </a:r>
            <a:endParaRPr lang="en-US" altLang="zh-CN" sz="2000" dirty="0">
              <a:solidFill>
                <a:srgbClr val="0000FF"/>
              </a:solidFill>
              <a:latin typeface="黑体" panose="02010609060101010101" pitchFamily="49" charset="-122"/>
              <a:ea typeface="黑体" panose="02010609060101010101" pitchFamily="49" charset="-122"/>
              <a:sym typeface="+mn-ea"/>
            </a:endParaRPr>
          </a:p>
          <a:p>
            <a:pPr>
              <a:spcAft>
                <a:spcPts val="1800"/>
              </a:spcAft>
            </a:pPr>
            <a:r>
              <a:rPr lang="en-US" altLang="zh-CN" dirty="0" smtClean="0">
                <a:latin typeface="黑体" panose="02010609060101010101" pitchFamily="49" charset="-122"/>
                <a:ea typeface="黑体" panose="02010609060101010101" pitchFamily="49" charset="-122"/>
                <a:sym typeface="+mn-ea"/>
              </a:rPr>
              <a:t>1</a:t>
            </a:r>
            <a:r>
              <a:rPr lang="zh-CN" altLang="en-US" dirty="0">
                <a:latin typeface="黑体" panose="02010609060101010101" pitchFamily="49" charset="-122"/>
                <a:ea typeface="黑体" panose="02010609060101010101" pitchFamily="49" charset="-122"/>
                <a:sym typeface="+mn-ea"/>
              </a:rPr>
              <a:t>、纠正酸碱失衡的作用更强，</a:t>
            </a:r>
            <a:r>
              <a:rPr lang="zh-CN" altLang="en-US" dirty="0">
                <a:solidFill>
                  <a:srgbClr val="FF0000"/>
                </a:solidFill>
                <a:latin typeface="黑体" panose="02010609060101010101" pitchFamily="49" charset="-122"/>
                <a:ea typeface="黑体" panose="02010609060101010101" pitchFamily="49" charset="-122"/>
                <a:sym typeface="+mn-ea"/>
              </a:rPr>
              <a:t>直接起效，更加迅速</a:t>
            </a:r>
            <a:endParaRPr lang="en-US" altLang="zh-CN" dirty="0">
              <a:solidFill>
                <a:srgbClr val="FF0000"/>
              </a:solidFill>
              <a:latin typeface="黑体" panose="02010609060101010101" pitchFamily="49" charset="-122"/>
              <a:ea typeface="黑体" panose="02010609060101010101" pitchFamily="49" charset="-122"/>
              <a:sym typeface="+mn-ea"/>
            </a:endParaRPr>
          </a:p>
          <a:p>
            <a:pPr marL="361950" indent="-361950">
              <a:spcAft>
                <a:spcPts val="1800"/>
              </a:spcAft>
            </a:pPr>
            <a:r>
              <a:rPr lang="en-US" altLang="zh-CN" dirty="0">
                <a:latin typeface="黑体" panose="02010609060101010101" pitchFamily="49" charset="-122"/>
                <a:ea typeface="黑体" panose="02010609060101010101" pitchFamily="49" charset="-122"/>
                <a:sym typeface="+mn-ea"/>
              </a:rPr>
              <a:t>2</a:t>
            </a:r>
            <a:r>
              <a:rPr lang="zh-CN" altLang="en-US" dirty="0">
                <a:latin typeface="黑体" panose="02010609060101010101" pitchFamily="49" charset="-122"/>
                <a:ea typeface="黑体" panose="02010609060101010101" pitchFamily="49" charset="-122"/>
                <a:sym typeface="+mn-ea"/>
              </a:rPr>
              <a:t>、不含钙盐，</a:t>
            </a:r>
            <a:r>
              <a:rPr lang="zh-CN" altLang="en-US" dirty="0">
                <a:solidFill>
                  <a:srgbClr val="FF0000"/>
                </a:solidFill>
                <a:latin typeface="黑体" panose="02010609060101010101" pitchFamily="49" charset="-122"/>
                <a:ea typeface="黑体" panose="02010609060101010101" pitchFamily="49" charset="-122"/>
                <a:sym typeface="+mn-ea"/>
              </a:rPr>
              <a:t>配伍禁忌少</a:t>
            </a:r>
            <a:endParaRPr lang="en-US" altLang="zh-CN" dirty="0">
              <a:solidFill>
                <a:srgbClr val="FF0000"/>
              </a:solidFill>
              <a:latin typeface="黑体" panose="02010609060101010101" pitchFamily="49" charset="-122"/>
              <a:ea typeface="黑体" panose="02010609060101010101" pitchFamily="49" charset="-122"/>
              <a:sym typeface="+mn-ea"/>
            </a:endParaRPr>
          </a:p>
          <a:p>
            <a:pPr marL="361950" indent="-361950">
              <a:spcAft>
                <a:spcPts val="1800"/>
              </a:spcAft>
            </a:pPr>
            <a:r>
              <a:rPr lang="en-US" altLang="zh-CN" dirty="0">
                <a:latin typeface="黑体" panose="02010609060101010101" pitchFamily="49" charset="-122"/>
                <a:ea typeface="黑体" panose="02010609060101010101" pitchFamily="49" charset="-122"/>
                <a:sym typeface="+mn-ea"/>
              </a:rPr>
              <a:t>3</a:t>
            </a:r>
            <a:r>
              <a:rPr lang="zh-CN" altLang="en-US" dirty="0">
                <a:latin typeface="黑体" panose="02010609060101010101" pitchFamily="49" charset="-122"/>
                <a:ea typeface="黑体" panose="02010609060101010101" pitchFamily="49" charset="-122"/>
                <a:sym typeface="+mn-ea"/>
              </a:rPr>
              <a:t>、无需呼吸系统参与代谢，对生理机能要求较低，</a:t>
            </a:r>
            <a:r>
              <a:rPr lang="zh-CN" altLang="en-US" dirty="0">
                <a:solidFill>
                  <a:srgbClr val="FF0000"/>
                </a:solidFill>
                <a:latin typeface="黑体" panose="02010609060101010101" pitchFamily="49" charset="-122"/>
                <a:ea typeface="黑体" panose="02010609060101010101" pitchFamily="49" charset="-122"/>
                <a:sym typeface="+mn-ea"/>
              </a:rPr>
              <a:t>安全性</a:t>
            </a:r>
            <a:r>
              <a:rPr lang="zh-CN" altLang="en-US" dirty="0" smtClean="0">
                <a:solidFill>
                  <a:srgbClr val="FF0000"/>
                </a:solidFill>
                <a:latin typeface="黑体" panose="02010609060101010101" pitchFamily="49" charset="-122"/>
                <a:ea typeface="黑体" panose="02010609060101010101" pitchFamily="49" charset="-122"/>
                <a:sym typeface="+mn-ea"/>
              </a:rPr>
              <a:t>高</a:t>
            </a:r>
            <a:endParaRPr lang="en-US" altLang="zh-CN" dirty="0" smtClean="0">
              <a:solidFill>
                <a:srgbClr val="FF0000"/>
              </a:solidFill>
              <a:latin typeface="黑体" panose="02010609060101010101" pitchFamily="49" charset="-122"/>
              <a:ea typeface="黑体" panose="02010609060101010101" pitchFamily="49" charset="-122"/>
              <a:sym typeface="+mn-ea"/>
            </a:endParaRPr>
          </a:p>
          <a:p>
            <a:pPr marL="361950" indent="-361950">
              <a:spcAft>
                <a:spcPts val="1800"/>
              </a:spcAft>
            </a:pPr>
            <a:r>
              <a:rPr lang="en-US" altLang="zh-CN" dirty="0" smtClean="0">
                <a:solidFill>
                  <a:srgbClr val="FF0000"/>
                </a:solidFill>
                <a:latin typeface="黑体" panose="02010609060101010101" pitchFamily="49" charset="-122"/>
                <a:ea typeface="黑体" panose="02010609060101010101" pitchFamily="49" charset="-122"/>
                <a:sym typeface="+mn-ea"/>
              </a:rPr>
              <a:t>4</a:t>
            </a:r>
            <a:r>
              <a:rPr lang="zh-CN" altLang="en-US" dirty="0" smtClean="0">
                <a:solidFill>
                  <a:srgbClr val="FF0000"/>
                </a:solidFill>
                <a:latin typeface="黑体" panose="02010609060101010101" pitchFamily="49" charset="-122"/>
                <a:ea typeface="黑体" panose="02010609060101010101" pitchFamily="49" charset="-122"/>
                <a:sym typeface="+mn-ea"/>
              </a:rPr>
              <a:t>、可用于磷的补充</a:t>
            </a:r>
            <a:endParaRPr lang="zh-CN" altLang="en-US" dirty="0">
              <a:solidFill>
                <a:srgbClr val="FF0000"/>
              </a:solidFill>
              <a:latin typeface="黑体" panose="02010609060101010101" pitchFamily="49" charset="-122"/>
              <a:ea typeface="黑体" panose="02010609060101010101" pitchFamily="49" charset="-122"/>
              <a:sym typeface="+mn-ea"/>
            </a:endParaRPr>
          </a:p>
        </p:txBody>
      </p:sp>
      <p:pic>
        <p:nvPicPr>
          <p:cNvPr id="10" name="图片 9">
            <a:extLst>
              <a:ext uri="{FF2B5EF4-FFF2-40B4-BE49-F238E27FC236}">
                <a16:creationId xmlns="" xmlns:a16="http://schemas.microsoft.com/office/drawing/2014/main" id="{6C1A044B-7EE1-4249-A1AC-CE5D212D80FE}"/>
              </a:ext>
            </a:extLst>
          </p:cNvPr>
          <p:cNvPicPr>
            <a:picLocks noChangeAspect="1"/>
          </p:cNvPicPr>
          <p:nvPr/>
        </p:nvPicPr>
        <p:blipFill>
          <a:blip r:embed="rId3"/>
          <a:stretch>
            <a:fillRect/>
          </a:stretch>
        </p:blipFill>
        <p:spPr>
          <a:xfrm>
            <a:off x="898983" y="1877496"/>
            <a:ext cx="9696450" cy="1238250"/>
          </a:xfrm>
          <a:prstGeom prst="rect">
            <a:avLst/>
          </a:prstGeom>
          <a:noFill/>
        </p:spPr>
      </p:pic>
    </p:spTree>
    <p:extLst>
      <p:ext uri="{BB962C8B-B14F-4D97-AF65-F5344CB8AC3E}">
        <p14:creationId xmlns:p14="http://schemas.microsoft.com/office/powerpoint/2010/main" val="1541339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E037E7E2-F841-49F2-A7CE-360AA7CA6E91}"/>
              </a:ext>
            </a:extLst>
          </p:cNvPr>
          <p:cNvSpPr txBox="1"/>
          <p:nvPr/>
        </p:nvSpPr>
        <p:spPr>
          <a:xfrm>
            <a:off x="466725" y="75280"/>
            <a:ext cx="3902110" cy="584775"/>
          </a:xfrm>
          <a:prstGeom prst="rect">
            <a:avLst/>
          </a:prstGeom>
          <a:noFill/>
        </p:spPr>
        <p:txBody>
          <a:bodyPr wrap="square">
            <a:spAutoFit/>
          </a:bodyPr>
          <a:lstStyle/>
          <a:p>
            <a:pPr algn="l" fontAlgn="ctr"/>
            <a:r>
              <a:rPr lang="zh-CN" altLang="en-US" sz="3200">
                <a:solidFill>
                  <a:srgbClr val="000000"/>
                </a:solidFill>
                <a:latin typeface="黑体" panose="02010609060101010101" pitchFamily="49" charset="-122"/>
                <a:ea typeface="黑体" panose="02010609060101010101" pitchFamily="49" charset="-122"/>
              </a:rPr>
              <a:t>五</a:t>
            </a:r>
            <a:r>
              <a:rPr lang="en-US" altLang="zh-CN" sz="3200" i="0" u="none" strike="noStrike">
                <a:solidFill>
                  <a:srgbClr val="000000"/>
                </a:solidFill>
                <a:effectLst/>
                <a:latin typeface="黑体" panose="02010609060101010101" pitchFamily="49" charset="-122"/>
                <a:ea typeface="黑体" panose="02010609060101010101" pitchFamily="49" charset="-122"/>
              </a:rPr>
              <a:t>.</a:t>
            </a:r>
            <a:r>
              <a:rPr lang="zh-CN" altLang="en-US" sz="3200">
                <a:solidFill>
                  <a:srgbClr val="000000"/>
                </a:solidFill>
                <a:latin typeface="黑体" panose="02010609060101010101" pitchFamily="49" charset="-122"/>
                <a:ea typeface="黑体" panose="02010609060101010101" pitchFamily="49" charset="-122"/>
              </a:rPr>
              <a:t>公平性</a:t>
            </a:r>
            <a:endParaRPr lang="zh-CN" altLang="en-US" sz="3200" i="0" u="none" strike="noStrike">
              <a:solidFill>
                <a:srgbClr val="000000"/>
              </a:solidFill>
              <a:effectLst/>
              <a:latin typeface="黑体" panose="02010609060101010101" pitchFamily="49" charset="-122"/>
              <a:ea typeface="黑体" panose="02010609060101010101" pitchFamily="49" charset="-122"/>
            </a:endParaRPr>
          </a:p>
        </p:txBody>
      </p:sp>
      <p:grpSp>
        <p:nvGrpSpPr>
          <p:cNvPr id="27" name="组合 26"/>
          <p:cNvGrpSpPr/>
          <p:nvPr/>
        </p:nvGrpSpPr>
        <p:grpSpPr>
          <a:xfrm>
            <a:off x="1367093" y="1359751"/>
            <a:ext cx="9424953" cy="4413728"/>
            <a:chOff x="1781308" y="1363937"/>
            <a:chExt cx="7585018" cy="3888592"/>
          </a:xfrm>
        </p:grpSpPr>
        <p:sp>
          <p:nvSpPr>
            <p:cNvPr id="7" name="Freeform 6"/>
            <p:cNvSpPr>
              <a:spLocks/>
            </p:cNvSpPr>
            <p:nvPr/>
          </p:nvSpPr>
          <p:spPr bwMode="auto">
            <a:xfrm>
              <a:off x="1781308" y="1630720"/>
              <a:ext cx="7585018" cy="514509"/>
            </a:xfrm>
            <a:custGeom>
              <a:avLst/>
              <a:gdLst>
                <a:gd name="T0" fmla="*/ 75 w 12630"/>
                <a:gd name="T1" fmla="*/ 0 h 856"/>
                <a:gd name="T2" fmla="*/ 12555 w 12630"/>
                <a:gd name="T3" fmla="*/ 0 h 856"/>
                <a:gd name="T4" fmla="*/ 12630 w 12630"/>
                <a:gd name="T5" fmla="*/ 94 h 856"/>
                <a:gd name="T6" fmla="*/ 12630 w 12630"/>
                <a:gd name="T7" fmla="*/ 763 h 856"/>
                <a:gd name="T8" fmla="*/ 12555 w 12630"/>
                <a:gd name="T9" fmla="*/ 856 h 856"/>
                <a:gd name="T10" fmla="*/ 75 w 12630"/>
                <a:gd name="T11" fmla="*/ 856 h 856"/>
                <a:gd name="T12" fmla="*/ 0 w 12630"/>
                <a:gd name="T13" fmla="*/ 763 h 856"/>
                <a:gd name="T14" fmla="*/ 0 w 12630"/>
                <a:gd name="T15" fmla="*/ 94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3"/>
                    <a:pt x="12630" y="94"/>
                  </a:cubicBezTo>
                  <a:lnTo>
                    <a:pt x="12630" y="763"/>
                  </a:lnTo>
                  <a:cubicBezTo>
                    <a:pt x="12630" y="814"/>
                    <a:pt x="12597" y="856"/>
                    <a:pt x="12555" y="856"/>
                  </a:cubicBezTo>
                  <a:lnTo>
                    <a:pt x="75" y="856"/>
                  </a:lnTo>
                  <a:cubicBezTo>
                    <a:pt x="34" y="856"/>
                    <a:pt x="0" y="814"/>
                    <a:pt x="0" y="763"/>
                  </a:cubicBezTo>
                  <a:lnTo>
                    <a:pt x="0" y="94"/>
                  </a:lnTo>
                  <a:cubicBezTo>
                    <a:pt x="0" y="43"/>
                    <a:pt x="34" y="0"/>
                    <a:pt x="75" y="0"/>
                  </a:cubicBezTo>
                  <a:close/>
                </a:path>
              </a:pathLst>
            </a:custGeom>
            <a:noFill/>
            <a:ln w="10" cap="flat">
              <a:solidFill>
                <a:schemeClr val="accent1"/>
              </a:solidFill>
              <a:prstDash val="sysDot"/>
              <a:miter lim="800000"/>
              <a:headEnd/>
              <a:tailEnd/>
            </a:ln>
          </p:spPr>
          <p:txBody>
            <a:bodyPr vert="horz" wrap="square" lIns="68571" tIns="34285" rIns="68571" bIns="3428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黑体" panose="02010609060101010101" pitchFamily="49" charset="-122"/>
                <a:ea typeface="黑体" panose="02010609060101010101" pitchFamily="49" charset="-122"/>
                <a:cs typeface="+mn-ea"/>
                <a:sym typeface="+mn-lt"/>
              </a:endParaRPr>
            </a:p>
          </p:txBody>
        </p:sp>
        <p:sp>
          <p:nvSpPr>
            <p:cNvPr id="8" name="Freeform 7"/>
            <p:cNvSpPr>
              <a:spLocks/>
            </p:cNvSpPr>
            <p:nvPr/>
          </p:nvSpPr>
          <p:spPr bwMode="auto">
            <a:xfrm>
              <a:off x="1781308" y="2612098"/>
              <a:ext cx="7585018" cy="514509"/>
            </a:xfrm>
            <a:custGeom>
              <a:avLst/>
              <a:gdLst>
                <a:gd name="T0" fmla="*/ 75 w 12630"/>
                <a:gd name="T1" fmla="*/ 0 h 856"/>
                <a:gd name="T2" fmla="*/ 12555 w 12630"/>
                <a:gd name="T3" fmla="*/ 0 h 856"/>
                <a:gd name="T4" fmla="*/ 12630 w 12630"/>
                <a:gd name="T5" fmla="*/ 94 h 856"/>
                <a:gd name="T6" fmla="*/ 12630 w 12630"/>
                <a:gd name="T7" fmla="*/ 763 h 856"/>
                <a:gd name="T8" fmla="*/ 12555 w 12630"/>
                <a:gd name="T9" fmla="*/ 856 h 856"/>
                <a:gd name="T10" fmla="*/ 75 w 12630"/>
                <a:gd name="T11" fmla="*/ 856 h 856"/>
                <a:gd name="T12" fmla="*/ 0 w 12630"/>
                <a:gd name="T13" fmla="*/ 763 h 856"/>
                <a:gd name="T14" fmla="*/ 0 w 12630"/>
                <a:gd name="T15" fmla="*/ 94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2"/>
                    <a:pt x="12630" y="94"/>
                  </a:cubicBezTo>
                  <a:lnTo>
                    <a:pt x="12630" y="763"/>
                  </a:lnTo>
                  <a:cubicBezTo>
                    <a:pt x="12630" y="814"/>
                    <a:pt x="12597" y="856"/>
                    <a:pt x="12555" y="856"/>
                  </a:cubicBezTo>
                  <a:lnTo>
                    <a:pt x="75" y="856"/>
                  </a:lnTo>
                  <a:cubicBezTo>
                    <a:pt x="34" y="856"/>
                    <a:pt x="0" y="814"/>
                    <a:pt x="0" y="763"/>
                  </a:cubicBezTo>
                  <a:lnTo>
                    <a:pt x="0" y="94"/>
                  </a:lnTo>
                  <a:cubicBezTo>
                    <a:pt x="0" y="42"/>
                    <a:pt x="34" y="0"/>
                    <a:pt x="75" y="0"/>
                  </a:cubicBezTo>
                  <a:close/>
                </a:path>
              </a:pathLst>
            </a:custGeom>
            <a:noFill/>
            <a:ln w="10" cap="flat">
              <a:solidFill>
                <a:schemeClr val="accent1"/>
              </a:solidFill>
              <a:prstDash val="sysDot"/>
              <a:miter lim="800000"/>
              <a:headEnd/>
              <a:tailEnd/>
            </a:ln>
          </p:spPr>
          <p:txBody>
            <a:bodyPr vert="horz" wrap="square" lIns="68571" tIns="34285" rIns="68571" bIns="3428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黑体" panose="02010609060101010101" pitchFamily="49" charset="-122"/>
                <a:ea typeface="黑体" panose="02010609060101010101" pitchFamily="49" charset="-122"/>
                <a:cs typeface="+mn-ea"/>
                <a:sym typeface="+mn-lt"/>
              </a:endParaRPr>
            </a:p>
          </p:txBody>
        </p:sp>
        <p:sp>
          <p:nvSpPr>
            <p:cNvPr id="9" name="Freeform 8"/>
            <p:cNvSpPr>
              <a:spLocks/>
            </p:cNvSpPr>
            <p:nvPr/>
          </p:nvSpPr>
          <p:spPr bwMode="auto">
            <a:xfrm>
              <a:off x="1781308" y="3551791"/>
              <a:ext cx="7585018" cy="514509"/>
            </a:xfrm>
            <a:custGeom>
              <a:avLst/>
              <a:gdLst>
                <a:gd name="T0" fmla="*/ 75 w 12630"/>
                <a:gd name="T1" fmla="*/ 0 h 856"/>
                <a:gd name="T2" fmla="*/ 12555 w 12630"/>
                <a:gd name="T3" fmla="*/ 0 h 856"/>
                <a:gd name="T4" fmla="*/ 12630 w 12630"/>
                <a:gd name="T5" fmla="*/ 93 h 856"/>
                <a:gd name="T6" fmla="*/ 12630 w 12630"/>
                <a:gd name="T7" fmla="*/ 762 h 856"/>
                <a:gd name="T8" fmla="*/ 12555 w 12630"/>
                <a:gd name="T9" fmla="*/ 856 h 856"/>
                <a:gd name="T10" fmla="*/ 75 w 12630"/>
                <a:gd name="T11" fmla="*/ 856 h 856"/>
                <a:gd name="T12" fmla="*/ 0 w 12630"/>
                <a:gd name="T13" fmla="*/ 762 h 856"/>
                <a:gd name="T14" fmla="*/ 0 w 12630"/>
                <a:gd name="T15" fmla="*/ 93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2"/>
                    <a:pt x="12630" y="93"/>
                  </a:cubicBezTo>
                  <a:lnTo>
                    <a:pt x="12630" y="762"/>
                  </a:lnTo>
                  <a:cubicBezTo>
                    <a:pt x="12630" y="814"/>
                    <a:pt x="12597" y="856"/>
                    <a:pt x="12555" y="856"/>
                  </a:cubicBezTo>
                  <a:lnTo>
                    <a:pt x="75" y="856"/>
                  </a:lnTo>
                  <a:cubicBezTo>
                    <a:pt x="34" y="856"/>
                    <a:pt x="0" y="814"/>
                    <a:pt x="0" y="762"/>
                  </a:cubicBezTo>
                  <a:lnTo>
                    <a:pt x="0" y="93"/>
                  </a:lnTo>
                  <a:cubicBezTo>
                    <a:pt x="0" y="42"/>
                    <a:pt x="34" y="0"/>
                    <a:pt x="75" y="0"/>
                  </a:cubicBezTo>
                  <a:close/>
                </a:path>
              </a:pathLst>
            </a:custGeom>
            <a:noFill/>
            <a:ln w="10" cap="flat">
              <a:solidFill>
                <a:schemeClr val="accent1"/>
              </a:solidFill>
              <a:prstDash val="sysDot"/>
              <a:miter lim="800000"/>
              <a:headEnd/>
              <a:tailEnd/>
            </a:ln>
          </p:spPr>
          <p:txBody>
            <a:bodyPr vert="horz" wrap="square" lIns="68571" tIns="34285" rIns="68571" bIns="3428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黑体" panose="02010609060101010101" pitchFamily="49" charset="-122"/>
                <a:ea typeface="黑体" panose="02010609060101010101" pitchFamily="49" charset="-122"/>
                <a:cs typeface="+mn-ea"/>
                <a:sym typeface="+mn-lt"/>
              </a:endParaRPr>
            </a:p>
          </p:txBody>
        </p:sp>
        <p:sp>
          <p:nvSpPr>
            <p:cNvPr id="10" name="Freeform 9"/>
            <p:cNvSpPr>
              <a:spLocks/>
            </p:cNvSpPr>
            <p:nvPr/>
          </p:nvSpPr>
          <p:spPr bwMode="auto">
            <a:xfrm>
              <a:off x="1781308" y="4468855"/>
              <a:ext cx="7585018" cy="514509"/>
            </a:xfrm>
            <a:custGeom>
              <a:avLst/>
              <a:gdLst>
                <a:gd name="T0" fmla="*/ 75 w 12630"/>
                <a:gd name="T1" fmla="*/ 0 h 856"/>
                <a:gd name="T2" fmla="*/ 12555 w 12630"/>
                <a:gd name="T3" fmla="*/ 0 h 856"/>
                <a:gd name="T4" fmla="*/ 12630 w 12630"/>
                <a:gd name="T5" fmla="*/ 93 h 856"/>
                <a:gd name="T6" fmla="*/ 12630 w 12630"/>
                <a:gd name="T7" fmla="*/ 762 h 856"/>
                <a:gd name="T8" fmla="*/ 12555 w 12630"/>
                <a:gd name="T9" fmla="*/ 856 h 856"/>
                <a:gd name="T10" fmla="*/ 75 w 12630"/>
                <a:gd name="T11" fmla="*/ 856 h 856"/>
                <a:gd name="T12" fmla="*/ 0 w 12630"/>
                <a:gd name="T13" fmla="*/ 762 h 856"/>
                <a:gd name="T14" fmla="*/ 0 w 12630"/>
                <a:gd name="T15" fmla="*/ 93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2"/>
                    <a:pt x="12630" y="93"/>
                  </a:cubicBezTo>
                  <a:lnTo>
                    <a:pt x="12630" y="762"/>
                  </a:lnTo>
                  <a:cubicBezTo>
                    <a:pt x="12630" y="814"/>
                    <a:pt x="12597" y="856"/>
                    <a:pt x="12555" y="856"/>
                  </a:cubicBezTo>
                  <a:lnTo>
                    <a:pt x="75" y="856"/>
                  </a:lnTo>
                  <a:cubicBezTo>
                    <a:pt x="34" y="856"/>
                    <a:pt x="0" y="814"/>
                    <a:pt x="0" y="762"/>
                  </a:cubicBezTo>
                  <a:lnTo>
                    <a:pt x="0" y="93"/>
                  </a:lnTo>
                  <a:cubicBezTo>
                    <a:pt x="0" y="42"/>
                    <a:pt x="34" y="0"/>
                    <a:pt x="75" y="0"/>
                  </a:cubicBezTo>
                  <a:close/>
                </a:path>
              </a:pathLst>
            </a:custGeom>
            <a:noFill/>
            <a:ln w="10" cap="flat">
              <a:solidFill>
                <a:schemeClr val="accent1"/>
              </a:solidFill>
              <a:prstDash val="sysDot"/>
              <a:miter lim="800000"/>
              <a:headEnd/>
              <a:tailEnd/>
            </a:ln>
          </p:spPr>
          <p:txBody>
            <a:bodyPr vert="horz" wrap="square" lIns="68571" tIns="34285" rIns="68571" bIns="3428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黑体" panose="02010609060101010101" pitchFamily="49" charset="-122"/>
                <a:ea typeface="黑体" panose="02010609060101010101" pitchFamily="49" charset="-122"/>
                <a:cs typeface="+mn-ea"/>
                <a:sym typeface="+mn-lt"/>
              </a:endParaRPr>
            </a:p>
          </p:txBody>
        </p:sp>
        <p:sp>
          <p:nvSpPr>
            <p:cNvPr id="11" name="Freeform 10"/>
            <p:cNvSpPr>
              <a:spLocks noEditPoints="1"/>
            </p:cNvSpPr>
            <p:nvPr/>
          </p:nvSpPr>
          <p:spPr bwMode="auto">
            <a:xfrm>
              <a:off x="2314592" y="1363937"/>
              <a:ext cx="1401062" cy="1092141"/>
            </a:xfrm>
            <a:custGeom>
              <a:avLst/>
              <a:gdLst>
                <a:gd name="T0" fmla="*/ 2333 w 2333"/>
                <a:gd name="T1" fmla="*/ 0 h 1818"/>
                <a:gd name="T2" fmla="*/ 2333 w 2333"/>
                <a:gd name="T3" fmla="*/ 1364 h 1818"/>
                <a:gd name="T4" fmla="*/ 1166 w 2333"/>
                <a:gd name="T5" fmla="*/ 1818 h 1818"/>
                <a:gd name="T6" fmla="*/ 0 w 2333"/>
                <a:gd name="T7" fmla="*/ 1364 h 1818"/>
                <a:gd name="T8" fmla="*/ 0 w 2333"/>
                <a:gd name="T9" fmla="*/ 0 h 1818"/>
                <a:gd name="T10" fmla="*/ 2333 w 2333"/>
                <a:gd name="T11" fmla="*/ 0 h 1818"/>
                <a:gd name="T12" fmla="*/ 1166 w 2333"/>
                <a:gd name="T13" fmla="*/ 0 h 1818"/>
              </a:gdLst>
              <a:ahLst/>
              <a:cxnLst>
                <a:cxn ang="0">
                  <a:pos x="T0" y="T1"/>
                </a:cxn>
                <a:cxn ang="0">
                  <a:pos x="T2" y="T3"/>
                </a:cxn>
                <a:cxn ang="0">
                  <a:pos x="T4" y="T5"/>
                </a:cxn>
                <a:cxn ang="0">
                  <a:pos x="T6" y="T7"/>
                </a:cxn>
                <a:cxn ang="0">
                  <a:pos x="T8" y="T9"/>
                </a:cxn>
                <a:cxn ang="0">
                  <a:pos x="T10" y="T11"/>
                </a:cxn>
                <a:cxn ang="0">
                  <a:pos x="T12" y="T13"/>
                </a:cxn>
              </a:cxnLst>
              <a:rect l="0" t="0" r="r" b="b"/>
              <a:pathLst>
                <a:path w="2333" h="1818">
                  <a:moveTo>
                    <a:pt x="2333" y="0"/>
                  </a:moveTo>
                  <a:lnTo>
                    <a:pt x="2333" y="1364"/>
                  </a:lnTo>
                  <a:lnTo>
                    <a:pt x="1166" y="1818"/>
                  </a:lnTo>
                  <a:lnTo>
                    <a:pt x="0" y="1364"/>
                  </a:lnTo>
                  <a:lnTo>
                    <a:pt x="0" y="0"/>
                  </a:lnTo>
                  <a:lnTo>
                    <a:pt x="2333" y="0"/>
                  </a:lnTo>
                  <a:close/>
                  <a:moveTo>
                    <a:pt x="1166" y="0"/>
                  </a:moveTo>
                </a:path>
              </a:pathLst>
            </a:custGeom>
            <a:solidFill>
              <a:srgbClr val="D66E49"/>
            </a:solidFill>
            <a:ln>
              <a:noFill/>
            </a:ln>
          </p:spPr>
          <p:txBody>
            <a:bodyPr vert="horz" wrap="square" lIns="68571" tIns="34285" rIns="68571" bIns="3428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黑体" panose="02010609060101010101" pitchFamily="49" charset="-122"/>
                <a:ea typeface="黑体" panose="02010609060101010101" pitchFamily="49" charset="-122"/>
                <a:cs typeface="+mn-ea"/>
                <a:sym typeface="+mn-lt"/>
              </a:endParaRPr>
            </a:p>
          </p:txBody>
        </p:sp>
        <p:sp>
          <p:nvSpPr>
            <p:cNvPr id="12" name="Freeform 11"/>
            <p:cNvSpPr>
              <a:spLocks noEditPoints="1"/>
            </p:cNvSpPr>
            <p:nvPr/>
          </p:nvSpPr>
          <p:spPr bwMode="auto">
            <a:xfrm>
              <a:off x="2314592" y="2336979"/>
              <a:ext cx="1401062" cy="1065939"/>
            </a:xfrm>
            <a:custGeom>
              <a:avLst/>
              <a:gdLst>
                <a:gd name="T0" fmla="*/ 2333 w 2333"/>
                <a:gd name="T1" fmla="*/ 0 h 1775"/>
                <a:gd name="T2" fmla="*/ 2333 w 2333"/>
                <a:gd name="T3" fmla="*/ 1331 h 1775"/>
                <a:gd name="T4" fmla="*/ 1166 w 2333"/>
                <a:gd name="T5" fmla="*/ 1775 h 1775"/>
                <a:gd name="T6" fmla="*/ 0 w 2333"/>
                <a:gd name="T7" fmla="*/ 1331 h 1775"/>
                <a:gd name="T8" fmla="*/ 0 w 2333"/>
                <a:gd name="T9" fmla="*/ 0 h 1775"/>
                <a:gd name="T10" fmla="*/ 1166 w 2333"/>
                <a:gd name="T11" fmla="*/ 444 h 1775"/>
                <a:gd name="T12" fmla="*/ 2333 w 2333"/>
                <a:gd name="T13" fmla="*/ 0 h 1775"/>
                <a:gd name="T14" fmla="*/ 1750 w 2333"/>
                <a:gd name="T15" fmla="*/ 222 h 17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chemeClr val="accent1"/>
            </a:solidFill>
            <a:ln>
              <a:noFill/>
            </a:ln>
          </p:spPr>
          <p:txBody>
            <a:bodyPr vert="horz" wrap="square" lIns="68571" tIns="34285" rIns="68571" bIns="3428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黑体" panose="02010609060101010101" pitchFamily="49" charset="-122"/>
                <a:ea typeface="黑体" panose="02010609060101010101" pitchFamily="49" charset="-122"/>
                <a:cs typeface="+mn-ea"/>
                <a:sym typeface="+mn-lt"/>
              </a:endParaRPr>
            </a:p>
          </p:txBody>
        </p:sp>
        <p:sp>
          <p:nvSpPr>
            <p:cNvPr id="13" name="Freeform 12"/>
            <p:cNvSpPr>
              <a:spLocks noEditPoints="1"/>
            </p:cNvSpPr>
            <p:nvPr/>
          </p:nvSpPr>
          <p:spPr bwMode="auto">
            <a:xfrm>
              <a:off x="2314592" y="3268335"/>
              <a:ext cx="1401062" cy="1065939"/>
            </a:xfrm>
            <a:custGeom>
              <a:avLst/>
              <a:gdLst>
                <a:gd name="T0" fmla="*/ 2333 w 2333"/>
                <a:gd name="T1" fmla="*/ 0 h 1775"/>
                <a:gd name="T2" fmla="*/ 2333 w 2333"/>
                <a:gd name="T3" fmla="*/ 1331 h 1775"/>
                <a:gd name="T4" fmla="*/ 1166 w 2333"/>
                <a:gd name="T5" fmla="*/ 1775 h 1775"/>
                <a:gd name="T6" fmla="*/ 0 w 2333"/>
                <a:gd name="T7" fmla="*/ 1331 h 1775"/>
                <a:gd name="T8" fmla="*/ 0 w 2333"/>
                <a:gd name="T9" fmla="*/ 0 h 1775"/>
                <a:gd name="T10" fmla="*/ 1166 w 2333"/>
                <a:gd name="T11" fmla="*/ 444 h 1775"/>
                <a:gd name="T12" fmla="*/ 2333 w 2333"/>
                <a:gd name="T13" fmla="*/ 0 h 1775"/>
                <a:gd name="T14" fmla="*/ 1750 w 2333"/>
                <a:gd name="T15" fmla="*/ 222 h 17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chemeClr val="accent5"/>
            </a:solidFill>
            <a:ln>
              <a:noFill/>
            </a:ln>
          </p:spPr>
          <p:txBody>
            <a:bodyPr vert="horz" wrap="square" lIns="68571" tIns="34285" rIns="68571" bIns="3428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solidFill>
                  <a:sysClr val="windowText" lastClr="000000"/>
                </a:solidFill>
                <a:effectLst/>
                <a:uLnTx/>
                <a:uFillTx/>
                <a:latin typeface="黑体" panose="02010609060101010101" pitchFamily="49" charset="-122"/>
                <a:ea typeface="黑体" panose="02010609060101010101" pitchFamily="49" charset="-122"/>
                <a:cs typeface="+mn-ea"/>
                <a:sym typeface="+mn-lt"/>
              </a:endParaRPr>
            </a:p>
          </p:txBody>
        </p:sp>
        <p:sp>
          <p:nvSpPr>
            <p:cNvPr id="14" name="Freeform 13"/>
            <p:cNvSpPr>
              <a:spLocks noEditPoints="1"/>
            </p:cNvSpPr>
            <p:nvPr/>
          </p:nvSpPr>
          <p:spPr bwMode="auto">
            <a:xfrm>
              <a:off x="2314592" y="4187782"/>
              <a:ext cx="1401062" cy="1064747"/>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rgbClr val="BE384B"/>
            </a:solidFill>
            <a:ln>
              <a:noFill/>
            </a:ln>
          </p:spPr>
          <p:txBody>
            <a:bodyPr vert="horz" wrap="square" lIns="68571" tIns="34285" rIns="68571" bIns="3428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solidFill>
                  <a:sysClr val="windowText" lastClr="000000"/>
                </a:solidFill>
                <a:effectLst/>
                <a:uLnTx/>
                <a:uFillTx/>
                <a:latin typeface="黑体" panose="02010609060101010101" pitchFamily="49" charset="-122"/>
                <a:ea typeface="黑体" panose="02010609060101010101" pitchFamily="49" charset="-122"/>
                <a:cs typeface="+mn-ea"/>
                <a:sym typeface="+mn-lt"/>
              </a:endParaRPr>
            </a:p>
          </p:txBody>
        </p:sp>
        <p:sp>
          <p:nvSpPr>
            <p:cNvPr id="15" name="TextBox 18"/>
            <p:cNvSpPr txBox="1"/>
            <p:nvPr/>
          </p:nvSpPr>
          <p:spPr>
            <a:xfrm>
              <a:off x="4019488" y="1645102"/>
              <a:ext cx="5183451" cy="512272"/>
            </a:xfrm>
            <a:prstGeom prst="rect">
              <a:avLst/>
            </a:prstGeom>
            <a:noFill/>
          </p:spPr>
          <p:txBody>
            <a:bodyPr wrap="square" lIns="68571" tIns="34285" rIns="68571" bIns="34285" rtlCol="0">
              <a:spAutoFit/>
            </a:bodyPr>
            <a:lstStyle/>
            <a:p>
              <a:pPr lvl="0">
                <a:defRPr/>
              </a:pPr>
              <a:r>
                <a:rPr kumimoji="0" lang="zh-CN" altLang="en-US" sz="1600" b="0" i="0" u="none" strike="noStrike" kern="0" cap="none" spc="0" normalizeH="0" baseline="0" noProof="0" dirty="0" smtClean="0">
                  <a:ln>
                    <a:noFill/>
                  </a:ln>
                  <a:effectLst/>
                  <a:uLnTx/>
                  <a:uFillTx/>
                  <a:latin typeface="黑体" panose="02010609060101010101" pitchFamily="49" charset="-122"/>
                  <a:ea typeface="黑体" panose="02010609060101010101" pitchFamily="49" charset="-122"/>
                  <a:cs typeface="+mn-ea"/>
                  <a:sym typeface="+mn-lt"/>
                </a:rPr>
                <a:t>增加平衡型无糖晶体液</a:t>
              </a:r>
              <a:r>
                <a:rPr lang="zh-CN" altLang="en-US" sz="1600" kern="0" dirty="0" smtClean="0">
                  <a:latin typeface="黑体" panose="02010609060101010101" pitchFamily="49" charset="-122"/>
                  <a:ea typeface="黑体" panose="02010609060101010101" pitchFamily="49" charset="-122"/>
                  <a:cs typeface="+mn-ea"/>
                  <a:sym typeface="+mn-lt"/>
                </a:rPr>
                <a:t>种类</a:t>
              </a:r>
              <a:r>
                <a:rPr lang="zh-CN" altLang="en-US" sz="1600" kern="0" dirty="0">
                  <a:latin typeface="黑体" panose="02010609060101010101" pitchFamily="49" charset="-122"/>
                  <a:ea typeface="黑体" panose="02010609060101010101" pitchFamily="49" charset="-122"/>
                  <a:cs typeface="+mn-ea"/>
                  <a:sym typeface="+mn-lt"/>
                </a:rPr>
                <a:t>，提高治疗率，降低患者疾病负担，提升人群健康水平</a:t>
              </a:r>
              <a:endParaRPr kumimoji="0" lang="zh-CN" altLang="en-US" sz="1600" b="0" i="0" u="none" strike="noStrike" kern="0" cap="none" spc="0" normalizeH="0" baseline="0" noProof="0" dirty="0">
                <a:ln>
                  <a:noFill/>
                </a:ln>
                <a:effectLst/>
                <a:uLnTx/>
                <a:uFillTx/>
                <a:latin typeface="黑体" panose="02010609060101010101" pitchFamily="49" charset="-122"/>
                <a:ea typeface="黑体" panose="02010609060101010101" pitchFamily="49" charset="-122"/>
                <a:cs typeface="+mn-ea"/>
                <a:sym typeface="+mn-lt"/>
              </a:endParaRPr>
            </a:p>
          </p:txBody>
        </p:sp>
        <p:sp>
          <p:nvSpPr>
            <p:cNvPr id="16" name="TextBox 19"/>
            <p:cNvSpPr txBox="1"/>
            <p:nvPr/>
          </p:nvSpPr>
          <p:spPr>
            <a:xfrm>
              <a:off x="2428197" y="1462904"/>
              <a:ext cx="1173849" cy="736834"/>
            </a:xfrm>
            <a:prstGeom prst="rect">
              <a:avLst/>
            </a:prstGeom>
            <a:noFill/>
          </p:spPr>
          <p:txBody>
            <a:bodyPr wrap="square" lIns="68571" tIns="34285" rIns="68571" bIns="34285" rtlCol="0">
              <a:spAutoFit/>
            </a:bodyPr>
            <a:lstStyle/>
            <a:p>
              <a:pPr lvl="0" algn="ctr">
                <a:defRPr/>
              </a:pPr>
              <a:r>
                <a:rPr lang="zh-CN" altLang="en-US" sz="1600" kern="0" dirty="0">
                  <a:solidFill>
                    <a:srgbClr val="FFFFFF"/>
                  </a:solidFill>
                  <a:latin typeface="黑体" panose="02010609060101010101" pitchFamily="49" charset="-122"/>
                  <a:ea typeface="黑体" panose="02010609060101010101" pitchFamily="49" charset="-122"/>
                  <a:cs typeface="+mn-ea"/>
                  <a:sym typeface="+mn-lt"/>
                </a:rPr>
                <a:t>所治疗疾病</a:t>
              </a:r>
              <a:endParaRPr lang="en-US" altLang="zh-CN" sz="1600" kern="0" dirty="0">
                <a:solidFill>
                  <a:srgbClr val="FFFFFF"/>
                </a:solidFill>
                <a:latin typeface="黑体" panose="02010609060101010101" pitchFamily="49" charset="-122"/>
                <a:ea typeface="黑体" panose="02010609060101010101" pitchFamily="49" charset="-122"/>
                <a:cs typeface="+mn-ea"/>
                <a:sym typeface="+mn-lt"/>
              </a:endParaRPr>
            </a:p>
            <a:p>
              <a:pPr lvl="0" algn="ctr">
                <a:defRPr/>
              </a:pPr>
              <a:r>
                <a:rPr lang="zh-CN" altLang="en-US" sz="1600" kern="0" dirty="0">
                  <a:solidFill>
                    <a:srgbClr val="FFFFFF"/>
                  </a:solidFill>
                  <a:latin typeface="黑体" panose="02010609060101010101" pitchFamily="49" charset="-122"/>
                  <a:ea typeface="黑体" panose="02010609060101010101" pitchFamily="49" charset="-122"/>
                  <a:cs typeface="+mn-ea"/>
                  <a:sym typeface="+mn-lt"/>
                </a:rPr>
                <a:t>对公共健康</a:t>
              </a:r>
              <a:endParaRPr lang="en-US" altLang="zh-CN" sz="1600" kern="0" dirty="0">
                <a:solidFill>
                  <a:srgbClr val="FFFFFF"/>
                </a:solidFill>
                <a:latin typeface="黑体" panose="02010609060101010101" pitchFamily="49" charset="-122"/>
                <a:ea typeface="黑体" panose="02010609060101010101" pitchFamily="49" charset="-122"/>
                <a:cs typeface="+mn-ea"/>
                <a:sym typeface="+mn-lt"/>
              </a:endParaRPr>
            </a:p>
            <a:p>
              <a:pPr lvl="0" algn="ctr">
                <a:defRPr/>
              </a:pPr>
              <a:r>
                <a:rPr lang="zh-CN" altLang="en-US" sz="1600" kern="0" dirty="0">
                  <a:solidFill>
                    <a:srgbClr val="FFFFFF"/>
                  </a:solidFill>
                  <a:latin typeface="黑体" panose="02010609060101010101" pitchFamily="49" charset="-122"/>
                  <a:ea typeface="黑体" panose="02010609060101010101" pitchFamily="49" charset="-122"/>
                  <a:cs typeface="+mn-ea"/>
                  <a:sym typeface="+mn-lt"/>
                </a:rPr>
                <a:t>的影响</a:t>
              </a:r>
            </a:p>
          </p:txBody>
        </p:sp>
        <p:sp>
          <p:nvSpPr>
            <p:cNvPr id="17" name="TextBox 20"/>
            <p:cNvSpPr txBox="1"/>
            <p:nvPr/>
          </p:nvSpPr>
          <p:spPr>
            <a:xfrm>
              <a:off x="2428197" y="2661729"/>
              <a:ext cx="1173849" cy="512272"/>
            </a:xfrm>
            <a:prstGeom prst="rect">
              <a:avLst/>
            </a:prstGeom>
            <a:noFill/>
          </p:spPr>
          <p:txBody>
            <a:bodyPr wrap="square" lIns="68571" tIns="34285" rIns="68571" bIns="34285"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ea"/>
                  <a:sym typeface="+mn-lt"/>
                </a:rPr>
                <a:t>符合“保</a:t>
              </a:r>
              <a:endParaRPr kumimoji="0" lang="en-US" altLang="zh-CN" sz="16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ea"/>
                  <a:sym typeface="+mn-lt"/>
                </a:rPr>
                <a:t>基本”原则</a:t>
              </a:r>
              <a:endParaRPr kumimoji="0" lang="en-US" altLang="zh-CN" sz="16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ea"/>
                <a:sym typeface="+mn-lt"/>
              </a:endParaRPr>
            </a:p>
          </p:txBody>
        </p:sp>
        <p:sp>
          <p:nvSpPr>
            <p:cNvPr id="18" name="TextBox 21"/>
            <p:cNvSpPr txBox="1"/>
            <p:nvPr/>
          </p:nvSpPr>
          <p:spPr>
            <a:xfrm>
              <a:off x="2428197" y="3606221"/>
              <a:ext cx="1173849" cy="512272"/>
            </a:xfrm>
            <a:prstGeom prst="rect">
              <a:avLst/>
            </a:prstGeom>
            <a:noFill/>
          </p:spPr>
          <p:txBody>
            <a:bodyPr wrap="square" lIns="68571" tIns="34285" rIns="68571" bIns="34285"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600" kern="0" dirty="0">
                  <a:solidFill>
                    <a:srgbClr val="FFFFFF"/>
                  </a:solidFill>
                  <a:latin typeface="黑体" panose="02010609060101010101" pitchFamily="49" charset="-122"/>
                  <a:ea typeface="黑体" panose="02010609060101010101" pitchFamily="49" charset="-122"/>
                  <a:cs typeface="+mn-ea"/>
                  <a:sym typeface="+mn-lt"/>
                </a:rPr>
                <a:t>弥补</a:t>
              </a:r>
              <a:r>
                <a:rPr lang="zh-CN" altLang="en-US" sz="1600" kern="0" dirty="0" smtClean="0">
                  <a:solidFill>
                    <a:srgbClr val="FFFFFF"/>
                  </a:solidFill>
                  <a:latin typeface="黑体" panose="02010609060101010101" pitchFamily="49" charset="-122"/>
                  <a:ea typeface="黑体" panose="02010609060101010101" pitchFamily="49" charset="-122"/>
                  <a:cs typeface="+mn-ea"/>
                  <a:sym typeface="+mn-lt"/>
                </a:rPr>
                <a:t>目</a:t>
              </a:r>
              <a:endParaRPr lang="en-US" altLang="zh-CN" sz="1600" kern="0" dirty="0">
                <a:solidFill>
                  <a:srgbClr val="FFFFFF"/>
                </a:solidFill>
                <a:latin typeface="黑体" panose="02010609060101010101" pitchFamily="49" charset="-122"/>
                <a:ea typeface="黑体" panose="02010609060101010101" pitchFamily="49" charset="-122"/>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600" kern="0" dirty="0" smtClean="0">
                  <a:solidFill>
                    <a:srgbClr val="FFFFFF"/>
                  </a:solidFill>
                  <a:latin typeface="黑体" panose="02010609060101010101" pitchFamily="49" charset="-122"/>
                  <a:ea typeface="黑体" panose="02010609060101010101" pitchFamily="49" charset="-122"/>
                  <a:cs typeface="+mn-ea"/>
                  <a:sym typeface="+mn-lt"/>
                </a:rPr>
                <a:t>录</a:t>
              </a:r>
              <a:r>
                <a:rPr lang="zh-CN" altLang="en-US" sz="1600" kern="0" dirty="0">
                  <a:solidFill>
                    <a:srgbClr val="FFFFFF"/>
                  </a:solidFill>
                  <a:latin typeface="黑体" panose="02010609060101010101" pitchFamily="49" charset="-122"/>
                  <a:ea typeface="黑体" panose="02010609060101010101" pitchFamily="49" charset="-122"/>
                  <a:cs typeface="+mn-ea"/>
                  <a:sym typeface="+mn-lt"/>
                </a:rPr>
                <a:t>短板</a:t>
              </a:r>
              <a:endParaRPr kumimoji="0" lang="en-US" altLang="zh-CN" sz="16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ea"/>
                <a:sym typeface="+mn-lt"/>
              </a:endParaRPr>
            </a:p>
          </p:txBody>
        </p:sp>
        <p:sp>
          <p:nvSpPr>
            <p:cNvPr id="19" name="TextBox 22"/>
            <p:cNvSpPr txBox="1"/>
            <p:nvPr/>
          </p:nvSpPr>
          <p:spPr>
            <a:xfrm>
              <a:off x="2428197" y="4490530"/>
              <a:ext cx="1173849" cy="512272"/>
            </a:xfrm>
            <a:prstGeom prst="rect">
              <a:avLst/>
            </a:prstGeom>
            <a:noFill/>
          </p:spPr>
          <p:txBody>
            <a:bodyPr wrap="square" lIns="68571" tIns="34285" rIns="68571" bIns="34285"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ea"/>
                  <a:sym typeface="+mn-lt"/>
                </a:rPr>
                <a:t>临床管</a:t>
              </a:r>
              <a:endParaRPr kumimoji="0" lang="en-US" altLang="zh-CN" sz="16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ea"/>
                  <a:sym typeface="+mn-lt"/>
                </a:rPr>
                <a:t>理便利</a:t>
              </a:r>
              <a:endParaRPr kumimoji="0" lang="en-US" altLang="zh-CN" sz="16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ea"/>
                <a:sym typeface="+mn-lt"/>
              </a:endParaRPr>
            </a:p>
          </p:txBody>
        </p:sp>
        <p:sp>
          <p:nvSpPr>
            <p:cNvPr id="20" name="TextBox 23"/>
            <p:cNvSpPr txBox="1"/>
            <p:nvPr/>
          </p:nvSpPr>
          <p:spPr>
            <a:xfrm>
              <a:off x="4019488" y="2753531"/>
              <a:ext cx="5267079" cy="277928"/>
            </a:xfrm>
            <a:prstGeom prst="rect">
              <a:avLst/>
            </a:prstGeom>
            <a:noFill/>
          </p:spPr>
          <p:txBody>
            <a:bodyPr wrap="square" lIns="68571" tIns="34285" rIns="68571" bIns="34285" rtlCol="0">
              <a:spAutoFit/>
            </a:bodyPr>
            <a:lstStyle/>
            <a:p>
              <a:pPr lvl="0">
                <a:defRPr/>
              </a:pPr>
              <a:r>
                <a:rPr lang="zh-CN" altLang="en-US" sz="1600" kern="0" dirty="0">
                  <a:latin typeface="黑体" panose="02010609060101010101" pitchFamily="49" charset="-122"/>
                  <a:ea typeface="黑体" panose="02010609060101010101" pitchFamily="49" charset="-122"/>
                  <a:cs typeface="+mn-ea"/>
                  <a:sym typeface="+mn-lt"/>
                </a:rPr>
                <a:t>可替代参照药物，</a:t>
              </a:r>
              <a:r>
                <a:rPr lang="zh-CN" altLang="en-US" sz="1600" kern="0" dirty="0">
                  <a:solidFill>
                    <a:srgbClr val="FF0000"/>
                  </a:solidFill>
                  <a:latin typeface="黑体" panose="02010609060101010101" pitchFamily="49" charset="-122"/>
                  <a:ea typeface="黑体" panose="02010609060101010101" pitchFamily="49" charset="-122"/>
                  <a:cs typeface="+mn-ea"/>
                  <a:sym typeface="+mn-lt"/>
                </a:rPr>
                <a:t>无需联合应用，临床获益⾼</a:t>
              </a:r>
              <a:r>
                <a:rPr lang="zh-CN" altLang="en-US" sz="1600" kern="0" dirty="0">
                  <a:latin typeface="黑体" panose="02010609060101010101" pitchFamily="49" charset="-122"/>
                  <a:ea typeface="黑体" panose="02010609060101010101" pitchFamily="49" charset="-122"/>
                  <a:cs typeface="+mn-ea"/>
                  <a:sym typeface="+mn-lt"/>
                </a:rPr>
                <a:t>，符合“保基本”原则</a:t>
              </a:r>
            </a:p>
          </p:txBody>
        </p:sp>
        <p:sp>
          <p:nvSpPr>
            <p:cNvPr id="21" name="TextBox 24"/>
            <p:cNvSpPr txBox="1"/>
            <p:nvPr/>
          </p:nvSpPr>
          <p:spPr>
            <a:xfrm>
              <a:off x="4019488" y="3667776"/>
              <a:ext cx="5183451" cy="287711"/>
            </a:xfrm>
            <a:prstGeom prst="rect">
              <a:avLst/>
            </a:prstGeom>
            <a:noFill/>
          </p:spPr>
          <p:txBody>
            <a:bodyPr wrap="square" lIns="68571" tIns="34285" rIns="68571" bIns="34285"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ea"/>
                  <a:sym typeface="+mn-lt"/>
                </a:rPr>
                <a:t>目录</a:t>
              </a:r>
              <a:r>
                <a:rPr kumimoji="0" lang="zh-CN" altLang="en-US" sz="1600" b="0" i="0" u="none" strike="noStrike" kern="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n-ea"/>
                  <a:sym typeface="+mn-lt"/>
                </a:rPr>
                <a:t>内无双缓冲系统的</a:t>
              </a:r>
              <a:r>
                <a:rPr kumimoji="0" lang="zh-CN" altLang="en-US" sz="1600" b="0" i="0" u="none" strike="noStrike" kern="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ea"/>
                  <a:sym typeface="+mn-lt"/>
                </a:rPr>
                <a:t>平衡型无糖晶体液</a:t>
              </a:r>
            </a:p>
          </p:txBody>
        </p:sp>
        <p:sp>
          <p:nvSpPr>
            <p:cNvPr id="22" name="TextBox 25"/>
            <p:cNvSpPr txBox="1"/>
            <p:nvPr/>
          </p:nvSpPr>
          <p:spPr>
            <a:xfrm>
              <a:off x="4019488" y="4568808"/>
              <a:ext cx="5183451" cy="277928"/>
            </a:xfrm>
            <a:prstGeom prst="rect">
              <a:avLst/>
            </a:prstGeom>
            <a:noFill/>
          </p:spPr>
          <p:txBody>
            <a:bodyPr wrap="square" lIns="68571" tIns="34285" rIns="68571" bIns="34285" rtlCol="0">
              <a:spAutoFit/>
            </a:bodyPr>
            <a:lstStyle/>
            <a:p>
              <a:pPr lvl="0">
                <a:defRPr/>
              </a:pPr>
              <a:r>
                <a:rPr lang="zh-CN" altLang="en-US" sz="1600" kern="0" dirty="0">
                  <a:latin typeface="黑体" panose="02010609060101010101" pitchFamily="49" charset="-122"/>
                  <a:ea typeface="黑体" panose="02010609060101010101" pitchFamily="49" charset="-122"/>
                  <a:cs typeface="+mn-ea"/>
                  <a:sym typeface="+mn-lt"/>
                </a:rPr>
                <a:t>单一适应症范围明确，不存在临床滥用或超说明书用药的可能</a:t>
              </a:r>
              <a:endParaRPr kumimoji="0" lang="zh-CN" altLang="en-US" sz="1600" b="0" i="0" u="none" strike="noStrike" kern="0" cap="none" spc="0" normalizeH="0" baseline="0" noProof="0" dirty="0">
                <a:ln>
                  <a:noFill/>
                </a:ln>
                <a:effectLst/>
                <a:uLnTx/>
                <a:uFillTx/>
                <a:latin typeface="黑体" panose="02010609060101010101" pitchFamily="49" charset="-122"/>
                <a:ea typeface="黑体" panose="02010609060101010101" pitchFamily="49" charset="-122"/>
                <a:cs typeface="+mn-ea"/>
                <a:sym typeface="+mn-lt"/>
              </a:endParaRPr>
            </a:p>
          </p:txBody>
        </p:sp>
        <p:sp>
          <p:nvSpPr>
            <p:cNvPr id="23" name="TextBox 26"/>
            <p:cNvSpPr txBox="1"/>
            <p:nvPr/>
          </p:nvSpPr>
          <p:spPr>
            <a:xfrm>
              <a:off x="1820236" y="1633791"/>
              <a:ext cx="453970" cy="568412"/>
            </a:xfrm>
            <a:prstGeom prst="rect">
              <a:avLst/>
            </a:prstGeom>
            <a:noFill/>
          </p:spPr>
          <p:txBody>
            <a:bodyPr wrap="square" lIns="68571" tIns="34285" rIns="68571" bIns="34285"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chemeClr val="accent1"/>
                  </a:solidFill>
                  <a:effectLst/>
                  <a:uLnTx/>
                  <a:uFillTx/>
                  <a:latin typeface="黑体" panose="02010609060101010101" pitchFamily="49" charset="-122"/>
                  <a:ea typeface="黑体" panose="02010609060101010101" pitchFamily="49" charset="-122"/>
                  <a:cs typeface="+mn-ea"/>
                  <a:sym typeface="+mn-lt"/>
                </a:rPr>
                <a:t>1</a:t>
              </a:r>
            </a:p>
          </p:txBody>
        </p:sp>
        <p:sp>
          <p:nvSpPr>
            <p:cNvPr id="24" name="TextBox 27"/>
            <p:cNvSpPr txBox="1"/>
            <p:nvPr/>
          </p:nvSpPr>
          <p:spPr>
            <a:xfrm>
              <a:off x="1820236" y="2626972"/>
              <a:ext cx="453970" cy="456132"/>
            </a:xfrm>
            <a:prstGeom prst="rect">
              <a:avLst/>
            </a:prstGeom>
            <a:noFill/>
          </p:spPr>
          <p:txBody>
            <a:bodyPr wrap="square" lIns="68571" tIns="34285" rIns="68571" bIns="34285"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a:ln>
                    <a:noFill/>
                  </a:ln>
                  <a:solidFill>
                    <a:schemeClr val="accent1"/>
                  </a:solidFill>
                  <a:effectLst/>
                  <a:uLnTx/>
                  <a:uFillTx/>
                  <a:latin typeface="黑体" panose="02010609060101010101" pitchFamily="49" charset="-122"/>
                  <a:ea typeface="黑体" panose="02010609060101010101" pitchFamily="49" charset="-122"/>
                  <a:cs typeface="+mn-ea"/>
                  <a:sym typeface="+mn-lt"/>
                </a:rPr>
                <a:t>2</a:t>
              </a:r>
            </a:p>
          </p:txBody>
        </p:sp>
        <p:sp>
          <p:nvSpPr>
            <p:cNvPr id="25" name="TextBox 28"/>
            <p:cNvSpPr txBox="1"/>
            <p:nvPr/>
          </p:nvSpPr>
          <p:spPr>
            <a:xfrm>
              <a:off x="1820236" y="3568958"/>
              <a:ext cx="453970" cy="456132"/>
            </a:xfrm>
            <a:prstGeom prst="rect">
              <a:avLst/>
            </a:prstGeom>
            <a:noFill/>
          </p:spPr>
          <p:txBody>
            <a:bodyPr wrap="square" lIns="68571" tIns="34285" rIns="68571" bIns="34285"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a:ln>
                    <a:noFill/>
                  </a:ln>
                  <a:solidFill>
                    <a:schemeClr val="accent1"/>
                  </a:solidFill>
                  <a:effectLst/>
                  <a:uLnTx/>
                  <a:uFillTx/>
                  <a:latin typeface="黑体" panose="02010609060101010101" pitchFamily="49" charset="-122"/>
                  <a:ea typeface="黑体" panose="02010609060101010101" pitchFamily="49" charset="-122"/>
                  <a:cs typeface="+mn-ea"/>
                  <a:sym typeface="+mn-lt"/>
                </a:rPr>
                <a:t>3</a:t>
              </a:r>
            </a:p>
          </p:txBody>
        </p:sp>
        <p:sp>
          <p:nvSpPr>
            <p:cNvPr id="26" name="TextBox 29"/>
            <p:cNvSpPr txBox="1"/>
            <p:nvPr/>
          </p:nvSpPr>
          <p:spPr>
            <a:xfrm>
              <a:off x="1820236" y="4459751"/>
              <a:ext cx="453970" cy="456132"/>
            </a:xfrm>
            <a:prstGeom prst="rect">
              <a:avLst/>
            </a:prstGeom>
            <a:noFill/>
          </p:spPr>
          <p:txBody>
            <a:bodyPr wrap="square" lIns="68571" tIns="34285" rIns="68571" bIns="34285"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a:ln>
                    <a:noFill/>
                  </a:ln>
                  <a:solidFill>
                    <a:schemeClr val="accent1"/>
                  </a:solidFill>
                  <a:effectLst/>
                  <a:uLnTx/>
                  <a:uFillTx/>
                  <a:latin typeface="黑体" panose="02010609060101010101" pitchFamily="49" charset="-122"/>
                  <a:ea typeface="黑体" panose="02010609060101010101" pitchFamily="49" charset="-122"/>
                  <a:cs typeface="+mn-ea"/>
                  <a:sym typeface="+mn-lt"/>
                </a:rPr>
                <a:t>4</a:t>
              </a:r>
            </a:p>
          </p:txBody>
        </p:sp>
      </p:grpSp>
    </p:spTree>
    <p:extLst>
      <p:ext uri="{BB962C8B-B14F-4D97-AF65-F5344CB8AC3E}">
        <p14:creationId xmlns:p14="http://schemas.microsoft.com/office/powerpoint/2010/main" val="1146122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179096" y="675312"/>
            <a:ext cx="9625262" cy="976507"/>
          </a:xfrm>
        </p:spPr>
        <p:txBody>
          <a:bodyPr/>
          <a:lstStyle/>
          <a:p>
            <a:endParaRPr kumimoji="1" lang="zh-CN" altLang="en-US"/>
          </a:p>
        </p:txBody>
      </p:sp>
      <p:sp>
        <p:nvSpPr>
          <p:cNvPr id="3" name="内容占位符 2"/>
          <p:cNvSpPr>
            <a:spLocks noGrp="1"/>
          </p:cNvSpPr>
          <p:nvPr>
            <p:ph idx="4294967295"/>
          </p:nvPr>
        </p:nvSpPr>
        <p:spPr>
          <a:xfrm>
            <a:off x="1281300" y="1772040"/>
            <a:ext cx="9625262" cy="4392407"/>
          </a:xfrm>
        </p:spPr>
        <p:txBody>
          <a:bodyPr/>
          <a:lstStyle/>
          <a:p>
            <a:endParaRPr kumimoji="1" lang="zh-CN" altLang="en-US"/>
          </a:p>
        </p:txBody>
      </p:sp>
      <p:pic>
        <p:nvPicPr>
          <p:cNvPr id="4" name="图片 3"/>
          <p:cNvPicPr>
            <a:picLocks noChangeAspect="1"/>
          </p:cNvPicPr>
          <p:nvPr/>
        </p:nvPicPr>
        <p:blipFill>
          <a:blip r:embed="rId2"/>
          <a:stretch>
            <a:fillRect/>
          </a:stretch>
        </p:blipFill>
        <p:spPr>
          <a:xfrm>
            <a:off x="2509" y="0"/>
            <a:ext cx="12186982" cy="6858000"/>
          </a:xfrm>
          <a:prstGeom prst="rect">
            <a:avLst/>
          </a:prstGeom>
        </p:spPr>
      </p:pic>
      <p:sp>
        <p:nvSpPr>
          <p:cNvPr id="5" name="矩形 4">
            <a:extLst>
              <a:ext uri="{FF2B5EF4-FFF2-40B4-BE49-F238E27FC236}">
                <a16:creationId xmlns="" xmlns:a16="http://schemas.microsoft.com/office/drawing/2014/main" id="{E3E134C6-090F-4AD7-A8D6-A3E2A56E8178}"/>
              </a:ext>
            </a:extLst>
          </p:cNvPr>
          <p:cNvSpPr/>
          <p:nvPr/>
        </p:nvSpPr>
        <p:spPr>
          <a:xfrm>
            <a:off x="563526" y="5986130"/>
            <a:ext cx="2381693" cy="298538"/>
          </a:xfrm>
          <a:prstGeom prst="rect">
            <a:avLst/>
          </a:prstGeom>
          <a:solidFill>
            <a:srgbClr val="EB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1"/>
          <p:cNvSpPr txBox="1">
            <a:spLocks/>
          </p:cNvSpPr>
          <p:nvPr/>
        </p:nvSpPr>
        <p:spPr>
          <a:xfrm>
            <a:off x="233916" y="5177338"/>
            <a:ext cx="9579935" cy="8164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zh-CN" altLang="en-US" sz="2800" dirty="0" smtClean="0">
                <a:solidFill>
                  <a:srgbClr val="0000FF"/>
                </a:solidFill>
                <a:latin typeface="黑体" panose="02010609060101010101" pitchFamily="49" charset="-122"/>
                <a:ea typeface="黑体" panose="02010609060101010101" pitchFamily="49" charset="-122"/>
              </a:rPr>
              <a:t>国内唯一</a:t>
            </a:r>
            <a:r>
              <a:rPr kumimoji="1" lang="zh-CN" altLang="en-US" sz="2800" dirty="0">
                <a:solidFill>
                  <a:srgbClr val="0000FF"/>
                </a:solidFill>
                <a:latin typeface="黑体" panose="02010609060101010101" pitchFamily="49" charset="-122"/>
                <a:ea typeface="黑体" panose="02010609060101010101" pitchFamily="49" charset="-122"/>
              </a:rPr>
              <a:t>拥有双缓冲系统的平衡型无糖晶体液</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Others_10">
            <a:extLst>
              <a:ext uri="{FF2B5EF4-FFF2-40B4-BE49-F238E27FC236}">
                <a16:creationId xmlns:a16="http://schemas.microsoft.com/office/drawing/2014/main" xmlns="" id="{F5675AC0-8562-42EE-B9C8-5640926DE027}"/>
              </a:ext>
            </a:extLst>
          </p:cNvPr>
          <p:cNvSpPr txBox="1"/>
          <p:nvPr>
            <p:custDataLst>
              <p:tags r:id="rId1"/>
            </p:custDataLst>
          </p:nvPr>
        </p:nvSpPr>
        <p:spPr>
          <a:xfrm>
            <a:off x="835084" y="3026023"/>
            <a:ext cx="2132312" cy="646251"/>
          </a:xfrm>
          <a:prstGeom prst="rect">
            <a:avLst/>
          </a:prstGeom>
          <a:noFill/>
          <a:ln>
            <a:noFill/>
          </a:ln>
        </p:spPr>
        <p:txBody>
          <a:bodyPr wrap="square" lIns="0" tIns="0" rIns="0" bIns="0" rtlCol="0" anchor="ctr" anchorCtr="0">
            <a:noAutofit/>
          </a:bodyPr>
          <a:lstStyle/>
          <a:p>
            <a:pPr algn="ctr"/>
            <a:r>
              <a:rPr lang="zh-CN" altLang="en-US" sz="5333" dirty="0">
                <a:solidFill>
                  <a:srgbClr val="0000FF"/>
                </a:solidFill>
                <a:latin typeface="黑体" panose="02010609060101010101" pitchFamily="49" charset="-122"/>
                <a:ea typeface="黑体" panose="02010609060101010101" pitchFamily="49" charset="-122"/>
              </a:rPr>
              <a:t>目 录</a:t>
            </a:r>
          </a:p>
        </p:txBody>
      </p:sp>
      <p:sp>
        <p:nvSpPr>
          <p:cNvPr id="9" name="MH_Number_1">
            <a:hlinkClick r:id="" action="ppaction://noaction"/>
            <a:extLst>
              <a:ext uri="{FF2B5EF4-FFF2-40B4-BE49-F238E27FC236}">
                <a16:creationId xmlns:a16="http://schemas.microsoft.com/office/drawing/2014/main" xmlns="" id="{8E3747C7-F96B-4768-BC8F-A895224B2B74}"/>
              </a:ext>
            </a:extLst>
          </p:cNvPr>
          <p:cNvSpPr/>
          <p:nvPr>
            <p:custDataLst>
              <p:tags r:id="rId2"/>
            </p:custDataLst>
          </p:nvPr>
        </p:nvSpPr>
        <p:spPr>
          <a:xfrm>
            <a:off x="3693387" y="1269515"/>
            <a:ext cx="609527" cy="544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zh-CN" altLang="en-US" sz="2667">
                <a:solidFill>
                  <a:schemeClr val="tx1"/>
                </a:solidFill>
                <a:latin typeface="黑体" panose="02010609060101010101" pitchFamily="49" charset="-122"/>
                <a:ea typeface="黑体" panose="02010609060101010101" pitchFamily="49" charset="-122"/>
                <a:cs typeface="Times New Roman" panose="02020603050405020304" pitchFamily="18" charset="0"/>
              </a:rPr>
              <a:t>一</a:t>
            </a:r>
            <a:endParaRPr lang="zh-CN" altLang="en-US" sz="2667" dirty="0">
              <a:solidFill>
                <a:schemeClr val="tx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1" name="MH_Number_2">
            <a:hlinkClick r:id="" action="ppaction://noaction"/>
            <a:extLst>
              <a:ext uri="{FF2B5EF4-FFF2-40B4-BE49-F238E27FC236}">
                <a16:creationId xmlns:a16="http://schemas.microsoft.com/office/drawing/2014/main" xmlns="" id="{6CD95870-8140-48A3-97DF-A91823FB6342}"/>
              </a:ext>
            </a:extLst>
          </p:cNvPr>
          <p:cNvSpPr/>
          <p:nvPr>
            <p:custDataLst>
              <p:tags r:id="rId3"/>
            </p:custDataLst>
          </p:nvPr>
        </p:nvSpPr>
        <p:spPr>
          <a:xfrm>
            <a:off x="3693387" y="2121730"/>
            <a:ext cx="609527" cy="544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zh-CN" altLang="en-US" sz="2667">
                <a:solidFill>
                  <a:schemeClr val="tx1"/>
                </a:solidFill>
                <a:latin typeface="黑体" panose="02010609060101010101" pitchFamily="49" charset="-122"/>
                <a:ea typeface="黑体" panose="02010609060101010101" pitchFamily="49" charset="-122"/>
                <a:cs typeface="Times New Roman" panose="02020603050405020304" pitchFamily="18" charset="0"/>
              </a:rPr>
              <a:t>二</a:t>
            </a:r>
          </a:p>
        </p:txBody>
      </p:sp>
      <p:sp>
        <p:nvSpPr>
          <p:cNvPr id="13" name="MH_Number_3">
            <a:hlinkClick r:id="" action="ppaction://noaction"/>
            <a:extLst>
              <a:ext uri="{FF2B5EF4-FFF2-40B4-BE49-F238E27FC236}">
                <a16:creationId xmlns:a16="http://schemas.microsoft.com/office/drawing/2014/main" xmlns="" id="{D1C35B64-648D-4D32-9FD5-5CBC2D23B862}"/>
              </a:ext>
            </a:extLst>
          </p:cNvPr>
          <p:cNvSpPr/>
          <p:nvPr>
            <p:custDataLst>
              <p:tags r:id="rId4"/>
            </p:custDataLst>
          </p:nvPr>
        </p:nvSpPr>
        <p:spPr>
          <a:xfrm>
            <a:off x="3693387" y="2973942"/>
            <a:ext cx="609527" cy="544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zh-CN" altLang="en-US" sz="2667">
                <a:solidFill>
                  <a:schemeClr val="tx1"/>
                </a:solidFill>
                <a:latin typeface="黑体" panose="02010609060101010101" pitchFamily="49" charset="-122"/>
                <a:ea typeface="黑体" panose="02010609060101010101" pitchFamily="49" charset="-122"/>
                <a:cs typeface="Times New Roman" panose="02020603050405020304" pitchFamily="18" charset="0"/>
              </a:rPr>
              <a:t>三</a:t>
            </a:r>
          </a:p>
        </p:txBody>
      </p:sp>
      <p:sp>
        <p:nvSpPr>
          <p:cNvPr id="20" name="MH_Number_3">
            <a:hlinkClick r:id="" action="ppaction://noaction"/>
            <a:extLst>
              <a:ext uri="{FF2B5EF4-FFF2-40B4-BE49-F238E27FC236}">
                <a16:creationId xmlns:a16="http://schemas.microsoft.com/office/drawing/2014/main" xmlns="" id="{A9E02E35-5E1C-4766-A813-B1E0C4359C9B}"/>
              </a:ext>
            </a:extLst>
          </p:cNvPr>
          <p:cNvSpPr/>
          <p:nvPr>
            <p:custDataLst>
              <p:tags r:id="rId5"/>
            </p:custDataLst>
          </p:nvPr>
        </p:nvSpPr>
        <p:spPr>
          <a:xfrm>
            <a:off x="3693387" y="3750496"/>
            <a:ext cx="609527" cy="544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zh-CN" altLang="en-US" sz="2667">
                <a:solidFill>
                  <a:schemeClr val="tx1"/>
                </a:solidFill>
                <a:latin typeface="黑体" panose="02010609060101010101" pitchFamily="49" charset="-122"/>
                <a:ea typeface="黑体" panose="02010609060101010101" pitchFamily="49" charset="-122"/>
                <a:cs typeface="Times New Roman" panose="02020603050405020304" pitchFamily="18" charset="0"/>
              </a:rPr>
              <a:t>四</a:t>
            </a:r>
          </a:p>
        </p:txBody>
      </p:sp>
      <p:sp>
        <p:nvSpPr>
          <p:cNvPr id="21" name="MH_Number_3">
            <a:hlinkClick r:id="" action="ppaction://noaction"/>
            <a:extLst>
              <a:ext uri="{FF2B5EF4-FFF2-40B4-BE49-F238E27FC236}">
                <a16:creationId xmlns:a16="http://schemas.microsoft.com/office/drawing/2014/main" xmlns="" id="{B0BA0387-C063-461F-A4DF-273EC29DC945}"/>
              </a:ext>
            </a:extLst>
          </p:cNvPr>
          <p:cNvSpPr/>
          <p:nvPr>
            <p:custDataLst>
              <p:tags r:id="rId6"/>
            </p:custDataLst>
          </p:nvPr>
        </p:nvSpPr>
        <p:spPr>
          <a:xfrm>
            <a:off x="3693385" y="4635314"/>
            <a:ext cx="609527" cy="544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zh-CN" altLang="en-US" sz="2667">
                <a:solidFill>
                  <a:schemeClr val="tx1"/>
                </a:solidFill>
                <a:latin typeface="黑体" panose="02010609060101010101" pitchFamily="49" charset="-122"/>
                <a:ea typeface="黑体" panose="02010609060101010101" pitchFamily="49" charset="-122"/>
                <a:cs typeface="Times New Roman" panose="02020603050405020304" pitchFamily="18" charset="0"/>
              </a:rPr>
              <a:t>五</a:t>
            </a:r>
          </a:p>
        </p:txBody>
      </p:sp>
      <p:sp>
        <p:nvSpPr>
          <p:cNvPr id="24" name="文本框 23">
            <a:extLst>
              <a:ext uri="{FF2B5EF4-FFF2-40B4-BE49-F238E27FC236}">
                <a16:creationId xmlns:a16="http://schemas.microsoft.com/office/drawing/2014/main" xmlns="" id="{D377A935-6BFA-4943-9B39-F9D70CA84C77}"/>
              </a:ext>
            </a:extLst>
          </p:cNvPr>
          <p:cNvSpPr txBox="1"/>
          <p:nvPr/>
        </p:nvSpPr>
        <p:spPr>
          <a:xfrm>
            <a:off x="4520934" y="1290406"/>
            <a:ext cx="2092517" cy="502766"/>
          </a:xfrm>
          <a:prstGeom prst="rect">
            <a:avLst/>
          </a:prstGeom>
          <a:noFill/>
          <a:ln w="28575">
            <a:solidFill>
              <a:schemeClr val="accent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667" b="0" i="0" u="none" strike="noStrike" kern="1200" cap="none" spc="267" normalizeH="0" baseline="0" noProof="0" dirty="0">
                <a:ln>
                  <a:noFill/>
                </a:ln>
                <a:solidFill>
                  <a:prstClr val="black"/>
                </a:solidFill>
                <a:effectLst/>
                <a:uLnTx/>
                <a:uFillTx/>
                <a:latin typeface="黑体" panose="02010609060101010101" pitchFamily="49" charset="-122"/>
                <a:ea typeface="黑体" panose="02010609060101010101" pitchFamily="49" charset="-122"/>
              </a:rPr>
              <a:t>基本信息</a:t>
            </a:r>
          </a:p>
        </p:txBody>
      </p:sp>
      <p:sp>
        <p:nvSpPr>
          <p:cNvPr id="25" name="文本框 24">
            <a:extLst>
              <a:ext uri="{FF2B5EF4-FFF2-40B4-BE49-F238E27FC236}">
                <a16:creationId xmlns:a16="http://schemas.microsoft.com/office/drawing/2014/main" xmlns="" id="{B4B7D46B-F026-4233-B3CC-80B9D46CD9AC}"/>
              </a:ext>
            </a:extLst>
          </p:cNvPr>
          <p:cNvSpPr txBox="1"/>
          <p:nvPr/>
        </p:nvSpPr>
        <p:spPr>
          <a:xfrm>
            <a:off x="4520934" y="2109410"/>
            <a:ext cx="2092517" cy="502766"/>
          </a:xfrm>
          <a:prstGeom prst="rect">
            <a:avLst/>
          </a:prstGeom>
          <a:noFill/>
          <a:ln w="28575">
            <a:solidFill>
              <a:schemeClr val="accent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667" b="0" i="0" u="none" strike="noStrike" kern="1200" cap="none" spc="267" normalizeH="0" baseline="0" noProof="0">
                <a:ln>
                  <a:noFill/>
                </a:ln>
                <a:solidFill>
                  <a:prstClr val="black"/>
                </a:solidFill>
                <a:effectLst/>
                <a:uLnTx/>
                <a:uFillTx/>
                <a:latin typeface="黑体" panose="02010609060101010101" pitchFamily="49" charset="-122"/>
                <a:ea typeface="黑体" panose="02010609060101010101" pitchFamily="49" charset="-122"/>
              </a:rPr>
              <a:t>安全性</a:t>
            </a:r>
            <a:endParaRPr kumimoji="0" lang="zh-CN" altLang="en-US" sz="2667" b="0" i="0" u="none" strike="noStrike" kern="1200" cap="none" spc="267" normalizeH="0" baseline="0" noProof="0" dirty="0">
              <a:ln>
                <a:noFill/>
              </a:ln>
              <a:solidFill>
                <a:prstClr val="black"/>
              </a:solidFill>
              <a:effectLst/>
              <a:uLnTx/>
              <a:uFillTx/>
              <a:latin typeface="黑体" panose="02010609060101010101" pitchFamily="49" charset="-122"/>
              <a:ea typeface="黑体" panose="02010609060101010101" pitchFamily="49" charset="-122"/>
            </a:endParaRPr>
          </a:p>
        </p:txBody>
      </p:sp>
      <p:sp>
        <p:nvSpPr>
          <p:cNvPr id="26" name="文本框 25">
            <a:extLst>
              <a:ext uri="{FF2B5EF4-FFF2-40B4-BE49-F238E27FC236}">
                <a16:creationId xmlns:a16="http://schemas.microsoft.com/office/drawing/2014/main" xmlns="" id="{0896AAEE-8235-4050-B894-A27ACA4362BC}"/>
              </a:ext>
            </a:extLst>
          </p:cNvPr>
          <p:cNvSpPr txBox="1"/>
          <p:nvPr/>
        </p:nvSpPr>
        <p:spPr>
          <a:xfrm>
            <a:off x="4520934" y="2994069"/>
            <a:ext cx="2092517" cy="502766"/>
          </a:xfrm>
          <a:prstGeom prst="rect">
            <a:avLst/>
          </a:prstGeom>
          <a:noFill/>
          <a:ln w="28575">
            <a:solidFill>
              <a:schemeClr val="accent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667" b="0" i="0" u="none" strike="noStrike" kern="1200" cap="none" spc="267" normalizeH="0" baseline="0" noProof="0">
                <a:ln>
                  <a:noFill/>
                </a:ln>
                <a:solidFill>
                  <a:prstClr val="black"/>
                </a:solidFill>
                <a:effectLst/>
                <a:uLnTx/>
                <a:uFillTx/>
                <a:latin typeface="黑体" panose="02010609060101010101" pitchFamily="49" charset="-122"/>
                <a:ea typeface="黑体" panose="02010609060101010101" pitchFamily="49" charset="-122"/>
              </a:rPr>
              <a:t>有效性</a:t>
            </a:r>
            <a:endParaRPr kumimoji="0" lang="zh-CN" altLang="en-US" sz="2667" b="0" i="0" u="none" strike="noStrike" kern="1200" cap="none" spc="267" normalizeH="0" baseline="0" noProof="0" dirty="0">
              <a:ln>
                <a:noFill/>
              </a:ln>
              <a:solidFill>
                <a:prstClr val="black"/>
              </a:solidFill>
              <a:effectLst/>
              <a:uLnTx/>
              <a:uFillTx/>
              <a:latin typeface="黑体" panose="02010609060101010101" pitchFamily="49" charset="-122"/>
              <a:ea typeface="黑体" panose="02010609060101010101" pitchFamily="49" charset="-122"/>
            </a:endParaRPr>
          </a:p>
        </p:txBody>
      </p:sp>
      <p:sp>
        <p:nvSpPr>
          <p:cNvPr id="27" name="文本框 26">
            <a:extLst>
              <a:ext uri="{FF2B5EF4-FFF2-40B4-BE49-F238E27FC236}">
                <a16:creationId xmlns:a16="http://schemas.microsoft.com/office/drawing/2014/main" xmlns="" id="{A8F19F8D-4380-4717-B70B-7EE88A6858FB}"/>
              </a:ext>
            </a:extLst>
          </p:cNvPr>
          <p:cNvSpPr txBox="1"/>
          <p:nvPr/>
        </p:nvSpPr>
        <p:spPr>
          <a:xfrm>
            <a:off x="4520934" y="3807491"/>
            <a:ext cx="2092517" cy="502766"/>
          </a:xfrm>
          <a:prstGeom prst="rect">
            <a:avLst/>
          </a:prstGeom>
          <a:noFill/>
          <a:ln w="28575">
            <a:solidFill>
              <a:schemeClr val="accent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667" b="0" i="0" u="none" strike="noStrike" kern="1200" cap="none" spc="267" normalizeH="0" baseline="0" noProof="0">
                <a:ln>
                  <a:noFill/>
                </a:ln>
                <a:solidFill>
                  <a:prstClr val="black"/>
                </a:solidFill>
                <a:effectLst/>
                <a:uLnTx/>
                <a:uFillTx/>
                <a:latin typeface="黑体" panose="02010609060101010101" pitchFamily="49" charset="-122"/>
                <a:ea typeface="黑体" panose="02010609060101010101" pitchFamily="49" charset="-122"/>
              </a:rPr>
              <a:t>创新性</a:t>
            </a:r>
            <a:endParaRPr kumimoji="0" lang="zh-CN" altLang="en-US" sz="2667" b="0" i="0" u="none" strike="noStrike" kern="1200" cap="none" spc="267" normalizeH="0" baseline="0" noProof="0" dirty="0">
              <a:ln>
                <a:noFill/>
              </a:ln>
              <a:solidFill>
                <a:prstClr val="black"/>
              </a:solidFill>
              <a:effectLst/>
              <a:uLnTx/>
              <a:uFillTx/>
              <a:latin typeface="黑体" panose="02010609060101010101" pitchFamily="49" charset="-122"/>
              <a:ea typeface="黑体" panose="02010609060101010101" pitchFamily="49" charset="-122"/>
            </a:endParaRPr>
          </a:p>
        </p:txBody>
      </p:sp>
      <p:sp>
        <p:nvSpPr>
          <p:cNvPr id="28" name="文本框 27">
            <a:extLst>
              <a:ext uri="{FF2B5EF4-FFF2-40B4-BE49-F238E27FC236}">
                <a16:creationId xmlns:a16="http://schemas.microsoft.com/office/drawing/2014/main" xmlns="" id="{22C13C60-87A7-4D96-8137-D8020E47F316}"/>
              </a:ext>
            </a:extLst>
          </p:cNvPr>
          <p:cNvSpPr txBox="1"/>
          <p:nvPr/>
        </p:nvSpPr>
        <p:spPr>
          <a:xfrm>
            <a:off x="4520934" y="4677096"/>
            <a:ext cx="2092517" cy="502766"/>
          </a:xfrm>
          <a:prstGeom prst="rect">
            <a:avLst/>
          </a:prstGeom>
          <a:noFill/>
          <a:ln w="28575">
            <a:solidFill>
              <a:schemeClr val="accent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667" b="0" i="0" u="none" strike="noStrike" kern="1200" cap="none" spc="267" normalizeH="0" baseline="0" noProof="0">
                <a:ln>
                  <a:noFill/>
                </a:ln>
                <a:solidFill>
                  <a:prstClr val="black"/>
                </a:solidFill>
                <a:effectLst/>
                <a:uLnTx/>
                <a:uFillTx/>
                <a:latin typeface="黑体" panose="02010609060101010101" pitchFamily="49" charset="-122"/>
                <a:ea typeface="黑体" panose="02010609060101010101" pitchFamily="49" charset="-122"/>
              </a:rPr>
              <a:t>公平性</a:t>
            </a:r>
            <a:endParaRPr kumimoji="0" lang="zh-CN" altLang="en-US" sz="2667" b="0" i="0" u="none" strike="noStrike" kern="1200" cap="none" spc="267" normalizeH="0" baseline="0" noProof="0" dirty="0">
              <a:ln>
                <a:noFill/>
              </a:ln>
              <a:solidFill>
                <a:prstClr val="black"/>
              </a:solidFill>
              <a:effectLst/>
              <a:uLnTx/>
              <a:uFillTx/>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928258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37764528-99BA-4772-9253-35978D296BE1}"/>
              </a:ext>
            </a:extLst>
          </p:cNvPr>
          <p:cNvSpPr txBox="1"/>
          <p:nvPr/>
        </p:nvSpPr>
        <p:spPr>
          <a:xfrm>
            <a:off x="74428" y="66991"/>
            <a:ext cx="3902110" cy="584775"/>
          </a:xfrm>
          <a:prstGeom prst="rect">
            <a:avLst/>
          </a:prstGeom>
          <a:noFill/>
        </p:spPr>
        <p:txBody>
          <a:bodyPr wrap="square">
            <a:spAutoFit/>
          </a:bodyPr>
          <a:lstStyle/>
          <a:p>
            <a:pPr algn="l" fontAlgn="ctr"/>
            <a:r>
              <a:rPr lang="zh-CN" altLang="en-US" sz="3200" i="0" u="none" strike="noStrike" dirty="0">
                <a:solidFill>
                  <a:srgbClr val="000000"/>
                </a:solidFill>
                <a:effectLst/>
                <a:latin typeface="黑体" panose="02010609060101010101" pitchFamily="49" charset="-122"/>
                <a:ea typeface="黑体" panose="02010609060101010101" pitchFamily="49" charset="-122"/>
              </a:rPr>
              <a:t>一</a:t>
            </a:r>
            <a:r>
              <a:rPr lang="en-US" altLang="zh-CN" sz="3200" i="0" u="none" strike="noStrike" dirty="0">
                <a:solidFill>
                  <a:srgbClr val="000000"/>
                </a:solidFill>
                <a:effectLst/>
                <a:latin typeface="黑体" panose="02010609060101010101" pitchFamily="49" charset="-122"/>
                <a:ea typeface="黑体" panose="02010609060101010101" pitchFamily="49" charset="-122"/>
              </a:rPr>
              <a:t>.</a:t>
            </a:r>
            <a:r>
              <a:rPr lang="zh-CN" altLang="en-US" sz="3200" i="0" u="none" strike="noStrike" dirty="0">
                <a:solidFill>
                  <a:srgbClr val="000000"/>
                </a:solidFill>
                <a:effectLst/>
                <a:latin typeface="黑体" panose="02010609060101010101" pitchFamily="49" charset="-122"/>
                <a:ea typeface="黑体" panose="02010609060101010101" pitchFamily="49" charset="-122"/>
              </a:rPr>
              <a:t>药品基本信息</a:t>
            </a:r>
          </a:p>
        </p:txBody>
      </p:sp>
      <p:sp>
        <p:nvSpPr>
          <p:cNvPr id="4" name="文本框 3">
            <a:extLst>
              <a:ext uri="{FF2B5EF4-FFF2-40B4-BE49-F238E27FC236}">
                <a16:creationId xmlns:a16="http://schemas.microsoft.com/office/drawing/2014/main" xmlns="" id="{DF67BD21-9399-48C1-82D5-20BB21ACB6DB}"/>
              </a:ext>
            </a:extLst>
          </p:cNvPr>
          <p:cNvSpPr txBox="1"/>
          <p:nvPr/>
        </p:nvSpPr>
        <p:spPr>
          <a:xfrm>
            <a:off x="574158" y="1848630"/>
            <a:ext cx="11097000" cy="1843751"/>
          </a:xfrm>
          <a:prstGeom prst="rect">
            <a:avLst/>
          </a:prstGeom>
          <a:noFill/>
          <a:ln w="28575">
            <a:solidFill>
              <a:srgbClr val="0070C0"/>
            </a:solidFill>
          </a:ln>
        </p:spPr>
        <p:txBody>
          <a:bodyPr wrap="square" tIns="90000" bIns="90000">
            <a:spAutoFit/>
          </a:bodyPr>
          <a:lstStyle/>
          <a:p>
            <a:pPr algn="just">
              <a:lnSpc>
                <a:spcPct val="150000"/>
              </a:lnSpc>
            </a:pPr>
            <a:r>
              <a:rPr lang="en-US" altLang="zh-CN" kern="0" dirty="0">
                <a:latin typeface="黑体" panose="02010609060101010101" pitchFamily="49" charset="-122"/>
                <a:ea typeface="黑体" panose="02010609060101010101" pitchFamily="49" charset="-122"/>
              </a:rPr>
              <a:t>【</a:t>
            </a:r>
            <a:r>
              <a:rPr lang="zh-CN" altLang="en-US" kern="0" dirty="0">
                <a:latin typeface="黑体" panose="02010609060101010101" pitchFamily="49" charset="-122"/>
                <a:ea typeface="黑体" panose="02010609060101010101" pitchFamily="49" charset="-122"/>
              </a:rPr>
              <a:t>通 用 名</a:t>
            </a:r>
            <a:r>
              <a:rPr lang="en-US" altLang="zh-CN" kern="0" dirty="0">
                <a:latin typeface="黑体" panose="02010609060101010101" pitchFamily="49" charset="-122"/>
                <a:ea typeface="黑体" panose="02010609060101010101" pitchFamily="49" charset="-122"/>
              </a:rPr>
              <a:t>】</a:t>
            </a:r>
            <a:r>
              <a:rPr lang="zh-CN" altLang="zh-CN" kern="0" dirty="0">
                <a:effectLst/>
                <a:latin typeface="黑体" panose="02010609060101010101" pitchFamily="49" charset="-122"/>
                <a:ea typeface="黑体" panose="02010609060101010101" pitchFamily="49" charset="-122"/>
                <a:cs typeface="CIDFont+F2"/>
              </a:rPr>
              <a:t>复方电解质注射液（Ⅴ）</a:t>
            </a:r>
            <a:endParaRPr lang="zh-CN" altLang="zh-CN" kern="100" dirty="0">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pPr>
            <a:r>
              <a:rPr lang="en-US" altLang="zh-CN" kern="0" dirty="0">
                <a:latin typeface="黑体" panose="02010609060101010101" pitchFamily="49" charset="-122"/>
                <a:ea typeface="黑体" panose="02010609060101010101" pitchFamily="49" charset="-122"/>
              </a:rPr>
              <a:t>【</a:t>
            </a:r>
            <a:r>
              <a:rPr lang="zh-CN" altLang="zh-CN" kern="0" dirty="0">
                <a:latin typeface="黑体" panose="02010609060101010101" pitchFamily="49" charset="-122"/>
                <a:ea typeface="黑体" panose="02010609060101010101" pitchFamily="49" charset="-122"/>
              </a:rPr>
              <a:t>规</a:t>
            </a:r>
            <a:r>
              <a:rPr lang="en-US" altLang="zh-CN" kern="0" dirty="0">
                <a:latin typeface="黑体" panose="02010609060101010101" pitchFamily="49" charset="-122"/>
                <a:ea typeface="黑体" panose="02010609060101010101" pitchFamily="49" charset="-122"/>
              </a:rPr>
              <a:t>    </a:t>
            </a:r>
            <a:r>
              <a:rPr lang="zh-CN" altLang="zh-CN" kern="0" dirty="0">
                <a:latin typeface="黑体" panose="02010609060101010101" pitchFamily="49" charset="-122"/>
                <a:ea typeface="黑体" panose="02010609060101010101" pitchFamily="49" charset="-122"/>
              </a:rPr>
              <a:t>格</a:t>
            </a:r>
            <a:r>
              <a:rPr lang="en-US" altLang="zh-CN" kern="0" dirty="0">
                <a:latin typeface="黑体" panose="02010609060101010101" pitchFamily="49" charset="-122"/>
                <a:ea typeface="黑体" panose="02010609060101010101" pitchFamily="49" charset="-122"/>
              </a:rPr>
              <a:t>】</a:t>
            </a:r>
            <a:r>
              <a:rPr lang="en-US" altLang="zh-CN" kern="0" dirty="0">
                <a:effectLst/>
                <a:latin typeface="黑体" panose="02010609060101010101" pitchFamily="49" charset="-122"/>
                <a:ea typeface="黑体" panose="02010609060101010101" pitchFamily="49" charset="-122"/>
                <a:cs typeface="TimesNewRomanPSMT"/>
              </a:rPr>
              <a:t>500ml/</a:t>
            </a:r>
            <a:r>
              <a:rPr lang="zh-CN" altLang="zh-CN" kern="0" dirty="0">
                <a:effectLst/>
                <a:latin typeface="黑体" panose="02010609060101010101" pitchFamily="49" charset="-122"/>
                <a:ea typeface="黑体" panose="02010609060101010101" pitchFamily="49" charset="-122"/>
                <a:cs typeface="TimesNewRomanPSMT"/>
              </a:rPr>
              <a:t>瓶</a:t>
            </a:r>
            <a:endParaRPr lang="zh-CN" altLang="zh-CN" kern="100" dirty="0">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pPr>
            <a:r>
              <a:rPr lang="en-US" altLang="zh-CN" kern="0" dirty="0">
                <a:latin typeface="黑体" panose="02010609060101010101" pitchFamily="49" charset="-122"/>
                <a:ea typeface="黑体" panose="02010609060101010101" pitchFamily="49" charset="-122"/>
              </a:rPr>
              <a:t>【</a:t>
            </a:r>
            <a:r>
              <a:rPr lang="zh-CN" altLang="zh-CN" kern="0" dirty="0">
                <a:latin typeface="黑体" panose="02010609060101010101" pitchFamily="49" charset="-122"/>
                <a:ea typeface="黑体" panose="02010609060101010101" pitchFamily="49" charset="-122"/>
              </a:rPr>
              <a:t>适</a:t>
            </a:r>
            <a:r>
              <a:rPr lang="en-US" altLang="zh-CN" kern="0" dirty="0">
                <a:latin typeface="黑体" panose="02010609060101010101" pitchFamily="49" charset="-122"/>
                <a:ea typeface="黑体" panose="02010609060101010101" pitchFamily="49" charset="-122"/>
              </a:rPr>
              <a:t> </a:t>
            </a:r>
            <a:r>
              <a:rPr lang="zh-CN" altLang="zh-CN" kern="0" dirty="0">
                <a:latin typeface="黑体" panose="02010609060101010101" pitchFamily="49" charset="-122"/>
                <a:ea typeface="黑体" panose="02010609060101010101" pitchFamily="49" charset="-122"/>
              </a:rPr>
              <a:t>应</a:t>
            </a:r>
            <a:r>
              <a:rPr lang="en-US" altLang="zh-CN" kern="0" dirty="0">
                <a:latin typeface="黑体" panose="02010609060101010101" pitchFamily="49" charset="-122"/>
                <a:ea typeface="黑体" panose="02010609060101010101" pitchFamily="49" charset="-122"/>
              </a:rPr>
              <a:t> </a:t>
            </a:r>
            <a:r>
              <a:rPr lang="zh-CN" altLang="zh-CN" kern="0" dirty="0">
                <a:latin typeface="黑体" panose="02010609060101010101" pitchFamily="49" charset="-122"/>
                <a:ea typeface="黑体" panose="02010609060101010101" pitchFamily="49" charset="-122"/>
              </a:rPr>
              <a:t>症</a:t>
            </a:r>
            <a:r>
              <a:rPr lang="en-US" altLang="zh-CN" kern="0" dirty="0">
                <a:latin typeface="黑体" panose="02010609060101010101" pitchFamily="49" charset="-122"/>
                <a:ea typeface="黑体" panose="02010609060101010101" pitchFamily="49" charset="-122"/>
              </a:rPr>
              <a:t>】</a:t>
            </a:r>
            <a:r>
              <a:rPr lang="zh-CN" altLang="zh-CN" kern="0" dirty="0">
                <a:solidFill>
                  <a:srgbClr val="FF0000"/>
                </a:solidFill>
                <a:effectLst/>
                <a:latin typeface="黑体" panose="02010609060101010101" pitchFamily="49" charset="-122"/>
                <a:ea typeface="黑体" panose="02010609060101010101" pitchFamily="49" charset="-122"/>
                <a:cs typeface="TimesNewRomanPSMT"/>
              </a:rPr>
              <a:t>本品适用于成人，可作为水、电解质的补充源和碱化剂</a:t>
            </a:r>
            <a:endParaRPr lang="zh-CN" altLang="zh-CN" kern="100" dirty="0">
              <a:solidFill>
                <a:srgbClr val="FF0000"/>
              </a:solidFill>
              <a:effectLst/>
              <a:latin typeface="黑体" panose="02010609060101010101" pitchFamily="49" charset="-122"/>
              <a:ea typeface="黑体" panose="02010609060101010101" pitchFamily="49" charset="-122"/>
              <a:cs typeface="Times New Roman" panose="02020603050405020304" pitchFamily="18" charset="0"/>
            </a:endParaRPr>
          </a:p>
          <a:p>
            <a:pPr marL="1254125" indent="-1254125" algn="just">
              <a:lnSpc>
                <a:spcPct val="150000"/>
              </a:lnSpc>
            </a:pPr>
            <a:r>
              <a:rPr lang="en-US" altLang="zh-CN" kern="0" dirty="0">
                <a:latin typeface="黑体" panose="02010609060101010101" pitchFamily="49" charset="-122"/>
                <a:ea typeface="黑体" panose="02010609060101010101" pitchFamily="49" charset="-122"/>
              </a:rPr>
              <a:t>【</a:t>
            </a:r>
            <a:r>
              <a:rPr lang="zh-CN" altLang="zh-CN" kern="0" dirty="0">
                <a:latin typeface="黑体" panose="02010609060101010101" pitchFamily="49" charset="-122"/>
                <a:ea typeface="黑体" panose="02010609060101010101" pitchFamily="49" charset="-122"/>
              </a:rPr>
              <a:t>用法用量</a:t>
            </a:r>
            <a:r>
              <a:rPr lang="en-US" altLang="zh-CN" kern="0" dirty="0">
                <a:latin typeface="黑体" panose="02010609060101010101" pitchFamily="49" charset="-122"/>
                <a:ea typeface="黑体" panose="02010609060101010101" pitchFamily="49" charset="-122"/>
              </a:rPr>
              <a:t>】</a:t>
            </a:r>
            <a:r>
              <a:rPr lang="zh-CN" altLang="zh-CN" kern="0" dirty="0">
                <a:effectLst/>
                <a:latin typeface="黑体" panose="02010609060101010101" pitchFamily="49" charset="-122"/>
                <a:ea typeface="黑体" panose="02010609060101010101" pitchFamily="49" charset="-122"/>
                <a:cs typeface="TimesNewRomanPSMT"/>
              </a:rPr>
              <a:t>本品仅可用于静脉注射给药</a:t>
            </a:r>
            <a:r>
              <a:rPr lang="zh-CN" altLang="en-US" kern="0" dirty="0">
                <a:effectLst/>
                <a:latin typeface="黑体" panose="02010609060101010101" pitchFamily="49" charset="-122"/>
                <a:ea typeface="黑体" panose="02010609060101010101" pitchFamily="49" charset="-122"/>
                <a:cs typeface="TimesNewRomanPSMT"/>
              </a:rPr>
              <a:t>。</a:t>
            </a:r>
            <a:r>
              <a:rPr lang="zh-CN" altLang="zh-CN" kern="0" dirty="0">
                <a:effectLst/>
                <a:latin typeface="黑体" panose="02010609060101010101" pitchFamily="49" charset="-122"/>
                <a:ea typeface="黑体" panose="02010609060101010101" pitchFamily="49" charset="-122"/>
                <a:cs typeface="TimesNewRomanPSMT"/>
              </a:rPr>
              <a:t>剂量视患者年龄、体重、临床症状和实验室检查结果而定。</a:t>
            </a:r>
            <a:endParaRPr lang="en-US" altLang="zh-CN" kern="1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5" name="文本框 4">
            <a:extLst>
              <a:ext uri="{FF2B5EF4-FFF2-40B4-BE49-F238E27FC236}">
                <a16:creationId xmlns:a16="http://schemas.microsoft.com/office/drawing/2014/main" xmlns="" id="{902855CE-4635-4B6B-9AF2-EE27240AD777}"/>
              </a:ext>
            </a:extLst>
          </p:cNvPr>
          <p:cNvSpPr txBox="1"/>
          <p:nvPr/>
        </p:nvSpPr>
        <p:spPr>
          <a:xfrm>
            <a:off x="574158" y="4240786"/>
            <a:ext cx="11097000" cy="2169825"/>
          </a:xfrm>
          <a:prstGeom prst="rect">
            <a:avLst/>
          </a:prstGeom>
          <a:noFill/>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lang="zh-CN" altLang="en-US" kern="0" dirty="0">
                <a:solidFill>
                  <a:schemeClr val="tx1"/>
                </a:solidFill>
                <a:latin typeface="黑体" panose="02010609060101010101" pitchFamily="49" charset="-122"/>
                <a:ea typeface="黑体" panose="02010609060101010101" pitchFamily="49" charset="-122"/>
                <a:sym typeface="+mn-ea"/>
              </a:rPr>
              <a:t>中国大陆首次上市时间：2019年</a:t>
            </a:r>
            <a:r>
              <a:rPr lang="en-US" altLang="zh-CN" kern="0" dirty="0">
                <a:solidFill>
                  <a:schemeClr val="tx1"/>
                </a:solidFill>
                <a:latin typeface="黑体" panose="02010609060101010101" pitchFamily="49" charset="-122"/>
                <a:ea typeface="黑体" panose="02010609060101010101" pitchFamily="49" charset="-122"/>
                <a:sym typeface="+mn-ea"/>
              </a:rPr>
              <a:t>4</a:t>
            </a:r>
            <a:r>
              <a:rPr lang="zh-CN" altLang="en-US" kern="0" dirty="0">
                <a:solidFill>
                  <a:schemeClr val="tx1"/>
                </a:solidFill>
                <a:latin typeface="黑体" panose="02010609060101010101" pitchFamily="49" charset="-122"/>
                <a:ea typeface="黑体" panose="02010609060101010101" pitchFamily="49" charset="-122"/>
                <a:sym typeface="+mn-ea"/>
              </a:rPr>
              <a:t>月。</a:t>
            </a:r>
            <a:endParaRPr lang="zh-CN" altLang="en-US" kern="0" dirty="0">
              <a:solidFill>
                <a:schemeClr val="tx1"/>
              </a:solidFill>
              <a:latin typeface="黑体" panose="02010609060101010101" pitchFamily="49" charset="-122"/>
              <a:ea typeface="黑体" panose="02010609060101010101" pitchFamily="49" charset="-122"/>
            </a:endParaRPr>
          </a:p>
          <a:p>
            <a:pPr>
              <a:lnSpc>
                <a:spcPct val="150000"/>
              </a:lnSpc>
            </a:pPr>
            <a:r>
              <a:rPr lang="zh-CN" altLang="en-US" kern="0" dirty="0" smtClean="0">
                <a:solidFill>
                  <a:schemeClr val="tx1"/>
                </a:solidFill>
                <a:latin typeface="黑体" panose="02010609060101010101" pitchFamily="49" charset="-122"/>
                <a:ea typeface="黑体" panose="02010609060101010101" pitchFamily="49" charset="-122"/>
                <a:sym typeface="+mn-ea"/>
              </a:rPr>
              <a:t>大陆</a:t>
            </a:r>
            <a:r>
              <a:rPr lang="zh-CN" altLang="en-US" kern="0" dirty="0">
                <a:solidFill>
                  <a:schemeClr val="tx1"/>
                </a:solidFill>
                <a:latin typeface="黑体" panose="02010609060101010101" pitchFamily="49" charset="-122"/>
                <a:ea typeface="黑体" panose="02010609060101010101" pitchFamily="49" charset="-122"/>
                <a:sym typeface="+mn-ea"/>
              </a:rPr>
              <a:t>地区同通用名药品的上市情况</a:t>
            </a:r>
            <a:r>
              <a:rPr lang="zh-CN" altLang="en-US" kern="0" dirty="0" smtClean="0">
                <a:solidFill>
                  <a:schemeClr val="tx1"/>
                </a:solidFill>
                <a:latin typeface="黑体" panose="02010609060101010101" pitchFamily="49" charset="-122"/>
                <a:ea typeface="黑体" panose="02010609060101010101" pitchFamily="49" charset="-122"/>
                <a:sym typeface="+mn-ea"/>
              </a:rPr>
              <a:t>：</a:t>
            </a:r>
            <a:r>
              <a:rPr lang="zh-CN" altLang="en-US" kern="0" dirty="0" smtClean="0">
                <a:solidFill>
                  <a:srgbClr val="FF0000"/>
                </a:solidFill>
                <a:latin typeface="黑体" panose="02010609060101010101" pitchFamily="49" charset="-122"/>
                <a:ea typeface="黑体" panose="02010609060101010101" pitchFamily="49" charset="-122"/>
                <a:sym typeface="+mn-ea"/>
              </a:rPr>
              <a:t>共两家</a:t>
            </a:r>
            <a:endParaRPr lang="zh-CN" altLang="en-US" kern="0" dirty="0">
              <a:solidFill>
                <a:srgbClr val="FF0000"/>
              </a:solidFill>
              <a:latin typeface="黑体" panose="02010609060101010101" pitchFamily="49" charset="-122"/>
              <a:ea typeface="黑体" panose="02010609060101010101" pitchFamily="49" charset="-122"/>
            </a:endParaRPr>
          </a:p>
          <a:p>
            <a:pPr>
              <a:lnSpc>
                <a:spcPct val="150000"/>
              </a:lnSpc>
            </a:pPr>
            <a:r>
              <a:rPr lang="zh-CN" altLang="en-US" kern="0" dirty="0">
                <a:solidFill>
                  <a:schemeClr val="tx1"/>
                </a:solidFill>
                <a:latin typeface="黑体" panose="02010609060101010101" pitchFamily="49" charset="-122"/>
                <a:ea typeface="黑体" panose="02010609060101010101" pitchFamily="49" charset="-122"/>
                <a:sym typeface="+mn-ea"/>
              </a:rPr>
              <a:t>全球首个上市国家 /地区及上市时间：</a:t>
            </a:r>
            <a:r>
              <a:rPr lang="en-US" altLang="zh-CN" kern="0" dirty="0">
                <a:solidFill>
                  <a:schemeClr val="tx1"/>
                </a:solidFill>
                <a:latin typeface="黑体" panose="02010609060101010101" pitchFamily="49" charset="-122"/>
                <a:ea typeface="黑体" panose="02010609060101010101" pitchFamily="49" charset="-122"/>
                <a:sym typeface="+mn-ea"/>
              </a:rPr>
              <a:t>1989</a:t>
            </a:r>
            <a:r>
              <a:rPr lang="zh-CN" altLang="en-US" kern="0" dirty="0">
                <a:solidFill>
                  <a:schemeClr val="tx1"/>
                </a:solidFill>
                <a:latin typeface="黑体" panose="02010609060101010101" pitchFamily="49" charset="-122"/>
                <a:ea typeface="黑体" panose="02010609060101010101" pitchFamily="49" charset="-122"/>
                <a:sym typeface="+mn-ea"/>
              </a:rPr>
              <a:t>年</a:t>
            </a:r>
            <a:r>
              <a:rPr lang="en-US" altLang="zh-CN" kern="0" dirty="0">
                <a:solidFill>
                  <a:schemeClr val="tx1"/>
                </a:solidFill>
                <a:latin typeface="黑体" panose="02010609060101010101" pitchFamily="49" charset="-122"/>
                <a:ea typeface="黑体" panose="02010609060101010101" pitchFamily="49" charset="-122"/>
                <a:sym typeface="+mn-ea"/>
              </a:rPr>
              <a:t>9</a:t>
            </a:r>
            <a:r>
              <a:rPr lang="zh-CN" altLang="en-US" kern="0" dirty="0">
                <a:solidFill>
                  <a:schemeClr val="tx1"/>
                </a:solidFill>
                <a:latin typeface="黑体" panose="02010609060101010101" pitchFamily="49" charset="-122"/>
                <a:ea typeface="黑体" panose="02010609060101010101" pitchFamily="49" charset="-122"/>
                <a:sym typeface="+mn-ea"/>
              </a:rPr>
              <a:t>月，德国</a:t>
            </a:r>
          </a:p>
          <a:p>
            <a:pPr>
              <a:lnSpc>
                <a:spcPct val="150000"/>
              </a:lnSpc>
            </a:pPr>
            <a:r>
              <a:rPr lang="zh-CN" altLang="en-US" kern="0" dirty="0">
                <a:solidFill>
                  <a:schemeClr val="tx1"/>
                </a:solidFill>
                <a:latin typeface="黑体" panose="02010609060101010101" pitchFamily="49" charset="-122"/>
                <a:ea typeface="黑体" panose="02010609060101010101" pitchFamily="49" charset="-122"/>
                <a:sym typeface="+mn-ea"/>
              </a:rPr>
              <a:t>是否为OTC药品：否</a:t>
            </a:r>
          </a:p>
          <a:p>
            <a:pPr>
              <a:lnSpc>
                <a:spcPct val="150000"/>
              </a:lnSpc>
            </a:pPr>
            <a:r>
              <a:rPr lang="zh-CN" altLang="en-US" kern="0" dirty="0">
                <a:solidFill>
                  <a:schemeClr val="tx1"/>
                </a:solidFill>
                <a:latin typeface="黑体" panose="02010609060101010101" pitchFamily="49" charset="-122"/>
                <a:ea typeface="黑体" panose="02010609060101010101" pitchFamily="49" charset="-122"/>
                <a:sym typeface="+mn-ea"/>
              </a:rPr>
              <a:t>参照药品建议</a:t>
            </a:r>
            <a:r>
              <a:rPr lang="zh-CN" altLang="en-US" kern="0" dirty="0" smtClean="0">
                <a:solidFill>
                  <a:schemeClr val="tx1"/>
                </a:solidFill>
                <a:latin typeface="黑体" panose="02010609060101010101" pitchFamily="49" charset="-122"/>
                <a:ea typeface="黑体" panose="02010609060101010101" pitchFamily="49" charset="-122"/>
                <a:sym typeface="+mn-ea"/>
              </a:rPr>
              <a:t>：</a:t>
            </a:r>
            <a:r>
              <a:rPr lang="zh-CN" altLang="en-US" kern="0" dirty="0" smtClean="0">
                <a:solidFill>
                  <a:srgbClr val="FF0000"/>
                </a:solidFill>
                <a:latin typeface="黑体" panose="02010609060101010101" pitchFamily="49" charset="-122"/>
                <a:ea typeface="黑体" panose="02010609060101010101" pitchFamily="49" charset="-122"/>
                <a:sym typeface="+mn-ea"/>
              </a:rPr>
              <a:t>碳酸氢钠林</a:t>
            </a:r>
            <a:r>
              <a:rPr lang="zh-CN" altLang="en-US" kern="0" dirty="0">
                <a:solidFill>
                  <a:srgbClr val="FF0000"/>
                </a:solidFill>
                <a:latin typeface="黑体" panose="02010609060101010101" pitchFamily="49" charset="-122"/>
                <a:ea typeface="黑体" panose="02010609060101010101" pitchFamily="49" charset="-122"/>
                <a:sym typeface="+mn-ea"/>
              </a:rPr>
              <a:t>格</a:t>
            </a:r>
            <a:r>
              <a:rPr lang="zh-CN" altLang="en-US" kern="0" dirty="0" smtClean="0">
                <a:solidFill>
                  <a:srgbClr val="FF0000"/>
                </a:solidFill>
                <a:latin typeface="黑体" panose="02010609060101010101" pitchFamily="49" charset="-122"/>
                <a:ea typeface="黑体" panose="02010609060101010101" pitchFamily="49" charset="-122"/>
                <a:sym typeface="+mn-ea"/>
              </a:rPr>
              <a:t>注射液</a:t>
            </a:r>
            <a:r>
              <a:rPr lang="en-US" altLang="zh-CN" kern="0" dirty="0" smtClean="0">
                <a:solidFill>
                  <a:srgbClr val="FF0000"/>
                </a:solidFill>
                <a:latin typeface="黑体" panose="02010609060101010101" pitchFamily="49" charset="-122"/>
                <a:ea typeface="黑体" panose="02010609060101010101" pitchFamily="49" charset="-122"/>
                <a:sym typeface="+mn-ea"/>
              </a:rPr>
              <a:t>+</a:t>
            </a:r>
            <a:r>
              <a:rPr lang="zh-CN" altLang="en-US" kern="0" dirty="0" smtClean="0">
                <a:solidFill>
                  <a:srgbClr val="FF0000"/>
                </a:solidFill>
                <a:latin typeface="黑体" panose="02010609060101010101" pitchFamily="49" charset="-122"/>
                <a:ea typeface="黑体" panose="02010609060101010101" pitchFamily="49" charset="-122"/>
                <a:sym typeface="+mn-ea"/>
              </a:rPr>
              <a:t>复合</a:t>
            </a:r>
            <a:r>
              <a:rPr lang="zh-CN" altLang="en-US" kern="0" dirty="0">
                <a:solidFill>
                  <a:srgbClr val="FF0000"/>
                </a:solidFill>
                <a:latin typeface="黑体" panose="02010609060101010101" pitchFamily="49" charset="-122"/>
                <a:ea typeface="黑体" panose="02010609060101010101" pitchFamily="49" charset="-122"/>
                <a:sym typeface="+mn-ea"/>
              </a:rPr>
              <a:t>磷酸氢钾注射液</a:t>
            </a:r>
          </a:p>
        </p:txBody>
      </p:sp>
      <p:sp>
        <p:nvSpPr>
          <p:cNvPr id="8" name="标题 1"/>
          <p:cNvSpPr txBox="1">
            <a:spLocks/>
          </p:cNvSpPr>
          <p:nvPr/>
        </p:nvSpPr>
        <p:spPr>
          <a:xfrm>
            <a:off x="411279" y="652950"/>
            <a:ext cx="11259879" cy="8164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zh-CN" altLang="en-US" sz="2400" dirty="0" smtClean="0">
                <a:solidFill>
                  <a:srgbClr val="FF0000"/>
                </a:solidFill>
                <a:latin typeface="黑体" panose="02010609060101010101" pitchFamily="49" charset="-122"/>
                <a:ea typeface="黑体" panose="02010609060101010101" pitchFamily="49" charset="-122"/>
              </a:rPr>
              <a:t>复方</a:t>
            </a:r>
            <a:r>
              <a:rPr kumimoji="1" lang="zh-CN" altLang="en-US" sz="2400" dirty="0">
                <a:solidFill>
                  <a:srgbClr val="FF0000"/>
                </a:solidFill>
                <a:latin typeface="黑体" panose="02010609060101010101" pitchFamily="49" charset="-122"/>
                <a:ea typeface="黑体" panose="02010609060101010101" pitchFamily="49" charset="-122"/>
              </a:rPr>
              <a:t>电解质注射液（</a:t>
            </a:r>
            <a:r>
              <a:rPr kumimoji="1" lang="en-US" altLang="zh-CN" sz="2400" dirty="0">
                <a:solidFill>
                  <a:srgbClr val="FF0000"/>
                </a:solidFill>
                <a:latin typeface="黑体" panose="02010609060101010101" pitchFamily="49" charset="-122"/>
                <a:ea typeface="黑体" panose="02010609060101010101" pitchFamily="49" charset="-122"/>
              </a:rPr>
              <a:t>V</a:t>
            </a:r>
            <a:r>
              <a:rPr kumimoji="1" lang="zh-CN" altLang="en-US" sz="2400" dirty="0">
                <a:solidFill>
                  <a:srgbClr val="FF0000"/>
                </a:solidFill>
                <a:latin typeface="黑体" panose="02010609060101010101" pitchFamily="49" charset="-122"/>
                <a:ea typeface="黑体" panose="02010609060101010101" pitchFamily="49" charset="-122"/>
              </a:rPr>
              <a:t>）</a:t>
            </a:r>
            <a:r>
              <a:rPr kumimoji="1" lang="en-US" altLang="zh-CN" sz="2400" dirty="0" smtClean="0">
                <a:latin typeface="黑体" panose="02010609060101010101" pitchFamily="49" charset="-122"/>
                <a:ea typeface="黑体" panose="02010609060101010101" pitchFamily="49" charset="-122"/>
              </a:rPr>
              <a:t>——</a:t>
            </a:r>
            <a:r>
              <a:rPr kumimoji="1" lang="zh-CN" altLang="en-US" sz="2400" dirty="0" smtClean="0">
                <a:latin typeface="黑体" panose="02010609060101010101" pitchFamily="49" charset="-122"/>
                <a:ea typeface="黑体" panose="02010609060101010101" pitchFamily="49" charset="-122"/>
              </a:rPr>
              <a:t>唯一</a:t>
            </a:r>
            <a:r>
              <a:rPr kumimoji="1" lang="zh-CN" altLang="en-US" sz="2400" dirty="0">
                <a:latin typeface="黑体" panose="02010609060101010101" pitchFamily="49" charset="-122"/>
                <a:ea typeface="黑体" panose="02010609060101010101" pitchFamily="49" charset="-122"/>
              </a:rPr>
              <a:t>拥有双缓冲系统的平衡型无糖晶体液</a:t>
            </a:r>
          </a:p>
        </p:txBody>
      </p:sp>
    </p:spTree>
    <p:extLst>
      <p:ext uri="{BB962C8B-B14F-4D97-AF65-F5344CB8AC3E}">
        <p14:creationId xmlns:p14="http://schemas.microsoft.com/office/powerpoint/2010/main" val="12054934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7E96CB5D-D597-474D-ABD9-A56CBE226608}"/>
              </a:ext>
            </a:extLst>
          </p:cNvPr>
          <p:cNvSpPr txBox="1"/>
          <p:nvPr/>
        </p:nvSpPr>
        <p:spPr>
          <a:xfrm>
            <a:off x="417138" y="1244381"/>
            <a:ext cx="11225476" cy="5443497"/>
          </a:xfrm>
          <a:prstGeom prst="rect">
            <a:avLst/>
          </a:prstGeom>
          <a:noFill/>
          <a:ln w="28575">
            <a:solidFill>
              <a:schemeClr val="accent1"/>
            </a:solidFill>
          </a:ln>
        </p:spPr>
        <p:style>
          <a:lnRef idx="2">
            <a:schemeClr val="dk1"/>
          </a:lnRef>
          <a:fillRef idx="1">
            <a:schemeClr val="lt1"/>
          </a:fillRef>
          <a:effectRef idx="0">
            <a:schemeClr val="dk1"/>
          </a:effectRef>
          <a:fontRef idx="minor">
            <a:schemeClr val="dk1"/>
          </a:fontRef>
        </p:style>
        <p:txBody>
          <a:bodyPr wrap="square" rtlCol="0">
            <a:noAutofit/>
          </a:bodyPr>
          <a:lstStyle/>
          <a:p>
            <a:pPr>
              <a:lnSpc>
                <a:spcPct val="180000"/>
              </a:lnSpc>
            </a:pPr>
            <a:r>
              <a:rPr lang="zh-CN" altLang="en-US" sz="2000" kern="0" dirty="0">
                <a:solidFill>
                  <a:srgbClr val="0000FF"/>
                </a:solidFill>
                <a:latin typeface="黑体" panose="02010609060101010101" pitchFamily="49" charset="-122"/>
                <a:ea typeface="黑体" panose="02010609060101010101" pitchFamily="49" charset="-122"/>
              </a:rPr>
              <a:t>所治疗疾病基本</a:t>
            </a:r>
            <a:r>
              <a:rPr lang="zh-CN" altLang="en-US" sz="2000" kern="0" dirty="0" smtClean="0">
                <a:solidFill>
                  <a:srgbClr val="0000FF"/>
                </a:solidFill>
                <a:latin typeface="黑体" panose="02010609060101010101" pitchFamily="49" charset="-122"/>
                <a:ea typeface="黑体" panose="02010609060101010101" pitchFamily="49" charset="-122"/>
              </a:rPr>
              <a:t>情况：</a:t>
            </a:r>
            <a:endParaRPr lang="en-US" altLang="zh-CN" sz="2000" kern="0" dirty="0">
              <a:solidFill>
                <a:srgbClr val="0000FF"/>
              </a:solidFill>
              <a:latin typeface="黑体" panose="02010609060101010101" pitchFamily="49" charset="-122"/>
              <a:ea typeface="黑体" panose="02010609060101010101" pitchFamily="49" charset="-122"/>
            </a:endParaRPr>
          </a:p>
          <a:p>
            <a:pPr indent="446088">
              <a:lnSpc>
                <a:spcPct val="180000"/>
              </a:lnSpc>
            </a:pPr>
            <a:r>
              <a:rPr lang="zh-CN" altLang="en-US" kern="0" dirty="0">
                <a:solidFill>
                  <a:schemeClr val="tx1"/>
                </a:solidFill>
                <a:latin typeface="黑体" panose="02010609060101010101" pitchFamily="49" charset="-122"/>
                <a:ea typeface="黑体" panose="02010609060101010101" pitchFamily="49" charset="-122"/>
              </a:rPr>
              <a:t>液体治疗是临床重要治疗手段之一，其中平衡型晶体液的临床意义主要有以下两点：</a:t>
            </a:r>
            <a:endParaRPr lang="en-US" altLang="zh-CN" kern="0" dirty="0">
              <a:solidFill>
                <a:schemeClr val="tx1"/>
              </a:solidFill>
              <a:latin typeface="黑体" panose="02010609060101010101" pitchFamily="49" charset="-122"/>
              <a:ea typeface="黑体" panose="02010609060101010101" pitchFamily="49" charset="-122"/>
            </a:endParaRPr>
          </a:p>
          <a:p>
            <a:pPr marL="742950" lvl="1" indent="-285750">
              <a:lnSpc>
                <a:spcPct val="180000"/>
              </a:lnSpc>
              <a:buFont typeface="Wingdings" panose="05000000000000000000" pitchFamily="2" charset="2"/>
              <a:buChar char="ü"/>
            </a:pPr>
            <a:r>
              <a:rPr lang="zh-CN" altLang="en-US" kern="0" dirty="0">
                <a:solidFill>
                  <a:schemeClr val="tx1"/>
                </a:solidFill>
                <a:latin typeface="黑体" panose="02010609060101010101" pitchFamily="49" charset="-122"/>
                <a:ea typeface="黑体" panose="02010609060101010101" pitchFamily="49" charset="-122"/>
              </a:rPr>
              <a:t>补充水、钠、钾、镁、钙、碳酸氢根、磷酸根等离子，避免水及电解质代谢</a:t>
            </a:r>
            <a:r>
              <a:rPr lang="zh-CN" altLang="en-US" kern="0" dirty="0" smtClean="0">
                <a:solidFill>
                  <a:schemeClr val="tx1"/>
                </a:solidFill>
                <a:latin typeface="黑体" panose="02010609060101010101" pitchFamily="49" charset="-122"/>
                <a:ea typeface="黑体" panose="02010609060101010101" pitchFamily="49" charset="-122"/>
              </a:rPr>
              <a:t>紊乱；</a:t>
            </a:r>
            <a:endParaRPr lang="en-US" altLang="zh-CN" kern="0" baseline="30000" dirty="0">
              <a:solidFill>
                <a:schemeClr val="tx1"/>
              </a:solidFill>
              <a:latin typeface="黑体" panose="02010609060101010101" pitchFamily="49" charset="-122"/>
              <a:ea typeface="黑体" panose="02010609060101010101" pitchFamily="49" charset="-122"/>
            </a:endParaRPr>
          </a:p>
          <a:p>
            <a:pPr marL="742950" lvl="1" indent="-285750">
              <a:lnSpc>
                <a:spcPct val="180000"/>
              </a:lnSpc>
              <a:buFont typeface="Wingdings" panose="05000000000000000000" pitchFamily="2" charset="2"/>
              <a:buChar char="ü"/>
            </a:pPr>
            <a:r>
              <a:rPr lang="zh-CN" altLang="en-US" kern="0" dirty="0">
                <a:solidFill>
                  <a:schemeClr val="tx1"/>
                </a:solidFill>
                <a:latin typeface="黑体" panose="02010609060101010101" pitchFamily="49" charset="-122"/>
                <a:ea typeface="黑体" panose="02010609060101010101" pitchFamily="49" charset="-122"/>
              </a:rPr>
              <a:t>通过碳酸氢盐缓冲系统、磷酸盐缓冲</a:t>
            </a:r>
            <a:r>
              <a:rPr lang="zh-CN" altLang="en-US" kern="0" dirty="0" smtClean="0">
                <a:solidFill>
                  <a:schemeClr val="tx1"/>
                </a:solidFill>
                <a:latin typeface="黑体" panose="02010609060101010101" pitchFamily="49" charset="-122"/>
                <a:ea typeface="黑体" panose="02010609060101010101" pitchFamily="49" charset="-122"/>
              </a:rPr>
              <a:t>系统发挥调整酸碱平衡功能。</a:t>
            </a:r>
            <a:endParaRPr lang="en-US" altLang="zh-CN" kern="0" dirty="0">
              <a:solidFill>
                <a:schemeClr val="tx1"/>
              </a:solidFill>
              <a:latin typeface="黑体" panose="02010609060101010101" pitchFamily="49" charset="-122"/>
              <a:ea typeface="黑体" panose="02010609060101010101" pitchFamily="49" charset="-122"/>
            </a:endParaRPr>
          </a:p>
          <a:p>
            <a:pPr>
              <a:lnSpc>
                <a:spcPct val="180000"/>
              </a:lnSpc>
              <a:spcBef>
                <a:spcPts val="1200"/>
              </a:spcBef>
            </a:pPr>
            <a:r>
              <a:rPr lang="zh-CN" altLang="en-US" sz="2000" kern="0" dirty="0">
                <a:solidFill>
                  <a:srgbClr val="0000FF"/>
                </a:solidFill>
                <a:latin typeface="黑体" panose="02010609060101010101" pitchFamily="49" charset="-122"/>
                <a:ea typeface="黑体" panose="02010609060101010101" pitchFamily="49" charset="-122"/>
              </a:rPr>
              <a:t>弥补未满足的治疗需求：</a:t>
            </a:r>
            <a:endParaRPr lang="en-US" altLang="zh-CN" sz="2000" kern="0" dirty="0">
              <a:solidFill>
                <a:srgbClr val="0000FF"/>
              </a:solidFill>
              <a:latin typeface="黑体" panose="02010609060101010101" pitchFamily="49" charset="-122"/>
              <a:ea typeface="黑体" panose="02010609060101010101" pitchFamily="49" charset="-122"/>
            </a:endParaRPr>
          </a:p>
          <a:p>
            <a:pPr marL="731838" indent="-285750">
              <a:lnSpc>
                <a:spcPct val="180000"/>
              </a:lnSpc>
              <a:buFont typeface="Wingdings" panose="05000000000000000000" pitchFamily="2" charset="2"/>
              <a:buChar char="ü"/>
            </a:pPr>
            <a:r>
              <a:rPr lang="zh-CN" altLang="en-US" kern="0" dirty="0">
                <a:solidFill>
                  <a:schemeClr val="tx1"/>
                </a:solidFill>
                <a:latin typeface="黑体" panose="02010609060101010101" pitchFamily="49" charset="-122"/>
                <a:ea typeface="黑体" panose="02010609060101010101" pitchFamily="49" charset="-122"/>
              </a:rPr>
              <a:t>本品现为国内唯一拥有双缓冲系统的平衡型无糖晶体液；</a:t>
            </a:r>
          </a:p>
          <a:p>
            <a:pPr marL="731838" indent="-285750">
              <a:lnSpc>
                <a:spcPct val="180000"/>
              </a:lnSpc>
              <a:buFont typeface="Wingdings" panose="05000000000000000000" pitchFamily="2" charset="2"/>
              <a:buChar char="ü"/>
            </a:pPr>
            <a:r>
              <a:rPr lang="zh-CN" altLang="en-US" kern="0" dirty="0" smtClean="0">
                <a:solidFill>
                  <a:schemeClr val="tx1"/>
                </a:solidFill>
                <a:latin typeface="黑体" panose="02010609060101010101" pitchFamily="49" charset="-122"/>
                <a:ea typeface="黑体" panose="02010609060101010101" pitchFamily="49" charset="-122"/>
              </a:rPr>
              <a:t>国内</a:t>
            </a:r>
            <a:r>
              <a:rPr lang="zh-CN" altLang="en-US" kern="0" dirty="0">
                <a:solidFill>
                  <a:schemeClr val="tx1"/>
                </a:solidFill>
                <a:latin typeface="黑体" panose="02010609060101010101" pitchFamily="49" charset="-122"/>
                <a:ea typeface="黑体" panose="02010609060101010101" pitchFamily="49" charset="-122"/>
              </a:rPr>
              <a:t>只有单缓冲系统平衡型无糖晶体液，</a:t>
            </a:r>
            <a:r>
              <a:rPr lang="zh-CN" altLang="en-US" kern="0" dirty="0">
                <a:solidFill>
                  <a:srgbClr val="FF0000"/>
                </a:solidFill>
                <a:latin typeface="黑体" panose="02010609060101010101" pitchFamily="49" charset="-122"/>
                <a:ea typeface="黑体" panose="02010609060101010101" pitchFamily="49" charset="-122"/>
              </a:rPr>
              <a:t>本品填补了无双缓冲系统的平衡型无糖晶体液的空白；</a:t>
            </a:r>
          </a:p>
          <a:p>
            <a:pPr marL="731838" indent="-285750">
              <a:lnSpc>
                <a:spcPct val="180000"/>
              </a:lnSpc>
              <a:buFont typeface="Wingdings" panose="05000000000000000000" pitchFamily="2" charset="2"/>
              <a:buChar char="ü"/>
            </a:pPr>
            <a:r>
              <a:rPr lang="zh-CN" altLang="en-US" kern="0" dirty="0">
                <a:solidFill>
                  <a:schemeClr val="tx1"/>
                </a:solidFill>
                <a:latin typeface="黑体" panose="02010609060101010101" pitchFamily="49" charset="-122"/>
                <a:ea typeface="黑体" panose="02010609060101010101" pitchFamily="49" charset="-122"/>
              </a:rPr>
              <a:t>本品调整血液酸碱平衡功能优于只有单缓冲系统的平衡型无糖晶体液，例如碳酸氢钠林格注射液、复合磷酸氢钾注射液等。</a:t>
            </a:r>
          </a:p>
        </p:txBody>
      </p:sp>
      <p:sp>
        <p:nvSpPr>
          <p:cNvPr id="4" name="文本框 3">
            <a:extLst>
              <a:ext uri="{FF2B5EF4-FFF2-40B4-BE49-F238E27FC236}">
                <a16:creationId xmlns:a16="http://schemas.microsoft.com/office/drawing/2014/main" xmlns="" id="{37764528-99BA-4772-9253-35978D296BE1}"/>
              </a:ext>
            </a:extLst>
          </p:cNvPr>
          <p:cNvSpPr txBox="1"/>
          <p:nvPr/>
        </p:nvSpPr>
        <p:spPr>
          <a:xfrm>
            <a:off x="74428" y="66991"/>
            <a:ext cx="3902110" cy="584775"/>
          </a:xfrm>
          <a:prstGeom prst="rect">
            <a:avLst/>
          </a:prstGeom>
          <a:noFill/>
        </p:spPr>
        <p:txBody>
          <a:bodyPr wrap="square">
            <a:spAutoFit/>
          </a:bodyPr>
          <a:lstStyle/>
          <a:p>
            <a:pPr algn="l" fontAlgn="ctr"/>
            <a:r>
              <a:rPr lang="zh-CN" altLang="en-US" sz="3200" i="0" u="none" strike="noStrike" dirty="0">
                <a:solidFill>
                  <a:srgbClr val="000000"/>
                </a:solidFill>
                <a:effectLst/>
                <a:latin typeface="黑体" panose="02010609060101010101" pitchFamily="49" charset="-122"/>
                <a:ea typeface="黑体" panose="02010609060101010101" pitchFamily="49" charset="-122"/>
              </a:rPr>
              <a:t>一</a:t>
            </a:r>
            <a:r>
              <a:rPr lang="en-US" altLang="zh-CN" sz="3200" i="0" u="none" strike="noStrike" dirty="0">
                <a:solidFill>
                  <a:srgbClr val="000000"/>
                </a:solidFill>
                <a:effectLst/>
                <a:latin typeface="黑体" panose="02010609060101010101" pitchFamily="49" charset="-122"/>
                <a:ea typeface="黑体" panose="02010609060101010101" pitchFamily="49" charset="-122"/>
              </a:rPr>
              <a:t>.</a:t>
            </a:r>
            <a:r>
              <a:rPr lang="zh-CN" altLang="en-US" sz="3200" i="0" u="none" strike="noStrike" dirty="0">
                <a:solidFill>
                  <a:srgbClr val="000000"/>
                </a:solidFill>
                <a:effectLst/>
                <a:latin typeface="黑体" panose="02010609060101010101" pitchFamily="49" charset="-122"/>
                <a:ea typeface="黑体" panose="02010609060101010101" pitchFamily="49" charset="-122"/>
              </a:rPr>
              <a:t>药品基本信息</a:t>
            </a:r>
          </a:p>
        </p:txBody>
      </p:sp>
    </p:spTree>
    <p:extLst>
      <p:ext uri="{BB962C8B-B14F-4D97-AF65-F5344CB8AC3E}">
        <p14:creationId xmlns:p14="http://schemas.microsoft.com/office/powerpoint/2010/main" val="54135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7E96CB5D-D597-474D-ABD9-A56CBE226608}"/>
              </a:ext>
            </a:extLst>
          </p:cNvPr>
          <p:cNvSpPr txBox="1"/>
          <p:nvPr/>
        </p:nvSpPr>
        <p:spPr>
          <a:xfrm>
            <a:off x="417137" y="749082"/>
            <a:ext cx="11448797" cy="4465302"/>
          </a:xfrm>
          <a:prstGeom prst="rect">
            <a:avLst/>
          </a:prstGeom>
          <a:noFill/>
          <a:ln w="28575">
            <a:noFill/>
          </a:ln>
        </p:spPr>
        <p:style>
          <a:lnRef idx="2">
            <a:schemeClr val="dk1"/>
          </a:lnRef>
          <a:fillRef idx="1">
            <a:schemeClr val="lt1"/>
          </a:fillRef>
          <a:effectRef idx="0">
            <a:schemeClr val="dk1"/>
          </a:effectRef>
          <a:fontRef idx="minor">
            <a:schemeClr val="dk1"/>
          </a:fontRef>
        </p:style>
        <p:txBody>
          <a:bodyPr wrap="square" rtlCol="0">
            <a:noAutofit/>
          </a:bodyPr>
          <a:lstStyle/>
          <a:p>
            <a:pPr>
              <a:lnSpc>
                <a:spcPct val="150000"/>
              </a:lnSpc>
            </a:pPr>
            <a:r>
              <a:rPr lang="zh-CN" altLang="en-US" sz="2000" kern="0" dirty="0" smtClean="0">
                <a:solidFill>
                  <a:srgbClr val="0000FF"/>
                </a:solidFill>
                <a:latin typeface="黑体" panose="02010609060101010101" pitchFamily="49" charset="-122"/>
                <a:ea typeface="黑体" panose="02010609060101010101" pitchFamily="49" charset="-122"/>
              </a:rPr>
              <a:t>本品与</a:t>
            </a:r>
            <a:r>
              <a:rPr lang="zh-CN" altLang="en-US" sz="2000" kern="0" dirty="0">
                <a:solidFill>
                  <a:srgbClr val="0000FF"/>
                </a:solidFill>
                <a:latin typeface="黑体" panose="02010609060101010101" pitchFamily="49" charset="-122"/>
                <a:ea typeface="黑体" panose="02010609060101010101" pitchFamily="49" charset="-122"/>
              </a:rPr>
              <a:t>参照</a:t>
            </a:r>
            <a:r>
              <a:rPr lang="zh-CN" altLang="en-US" sz="2000" kern="0" dirty="0" smtClean="0">
                <a:solidFill>
                  <a:srgbClr val="0000FF"/>
                </a:solidFill>
                <a:latin typeface="黑体" panose="02010609060101010101" pitchFamily="49" charset="-122"/>
                <a:ea typeface="黑体" panose="02010609060101010101" pitchFamily="49" charset="-122"/>
              </a:rPr>
              <a:t>药品重点对照</a:t>
            </a:r>
            <a:r>
              <a:rPr lang="zh-CN" altLang="en-US" sz="2000" kern="0" dirty="0">
                <a:solidFill>
                  <a:srgbClr val="0000FF"/>
                </a:solidFill>
                <a:latin typeface="黑体" panose="02010609060101010101" pitchFamily="49" charset="-122"/>
                <a:ea typeface="黑体" panose="02010609060101010101" pitchFamily="49" charset="-122"/>
              </a:rPr>
              <a:t>：</a:t>
            </a:r>
            <a:endParaRPr lang="en-US" altLang="zh-CN" sz="2000" kern="0" dirty="0">
              <a:solidFill>
                <a:srgbClr val="0000FF"/>
              </a:solidFill>
              <a:latin typeface="黑体" panose="02010609060101010101" pitchFamily="49" charset="-122"/>
              <a:ea typeface="黑体" panose="02010609060101010101" pitchFamily="49" charset="-122"/>
            </a:endParaRPr>
          </a:p>
          <a:p>
            <a:pPr marL="571500" indent="-285750">
              <a:lnSpc>
                <a:spcPct val="150000"/>
              </a:lnSpc>
              <a:buFont typeface="Wingdings" panose="05000000000000000000" pitchFamily="2" charset="2"/>
              <a:buChar char="ü"/>
            </a:pPr>
            <a:r>
              <a:rPr lang="zh-CN" altLang="en-US" kern="0" dirty="0" smtClean="0">
                <a:solidFill>
                  <a:schemeClr val="tx1"/>
                </a:solidFill>
                <a:latin typeface="黑体" panose="02010609060101010101" pitchFamily="49" charset="-122"/>
                <a:ea typeface="黑体" panose="02010609060101010101" pitchFamily="49" charset="-122"/>
              </a:rPr>
              <a:t>碳酸氢钠林</a:t>
            </a:r>
            <a:r>
              <a:rPr lang="zh-CN" altLang="en-US" kern="0" dirty="0">
                <a:solidFill>
                  <a:schemeClr val="tx1"/>
                </a:solidFill>
                <a:latin typeface="黑体" panose="02010609060101010101" pitchFamily="49" charset="-122"/>
                <a:ea typeface="黑体" panose="02010609060101010101" pitchFamily="49" charset="-122"/>
              </a:rPr>
              <a:t>格注射液只有碳酸氢盐缓冲系统，复合磷酸氢钾</a:t>
            </a:r>
            <a:r>
              <a:rPr lang="zh-CN" altLang="en-US" kern="0" dirty="0" smtClean="0">
                <a:solidFill>
                  <a:schemeClr val="tx1"/>
                </a:solidFill>
                <a:latin typeface="黑体" panose="02010609060101010101" pitchFamily="49" charset="-122"/>
                <a:ea typeface="黑体" panose="02010609060101010101" pitchFamily="49" charset="-122"/>
              </a:rPr>
              <a:t>注射液只有磷酸盐缓冲</a:t>
            </a:r>
            <a:r>
              <a:rPr lang="zh-CN" altLang="en-US" kern="0" dirty="0">
                <a:solidFill>
                  <a:schemeClr val="tx1"/>
                </a:solidFill>
                <a:latin typeface="黑体" panose="02010609060101010101" pitchFamily="49" charset="-122"/>
                <a:ea typeface="黑体" panose="02010609060101010101" pitchFamily="49" charset="-122"/>
              </a:rPr>
              <a:t>系统；</a:t>
            </a:r>
            <a:endParaRPr lang="en-US" altLang="zh-CN" kern="0" dirty="0">
              <a:solidFill>
                <a:schemeClr val="tx1"/>
              </a:solidFill>
              <a:latin typeface="黑体" panose="02010609060101010101" pitchFamily="49" charset="-122"/>
              <a:ea typeface="黑体" panose="02010609060101010101" pitchFamily="49" charset="-122"/>
            </a:endParaRPr>
          </a:p>
          <a:p>
            <a:pPr marL="571500" indent="-285750">
              <a:lnSpc>
                <a:spcPct val="150000"/>
              </a:lnSpc>
              <a:buFont typeface="Wingdings" panose="05000000000000000000" pitchFamily="2" charset="2"/>
              <a:buChar char="ü"/>
            </a:pPr>
            <a:r>
              <a:rPr lang="zh-CN" altLang="en-US" kern="0" dirty="0" smtClean="0">
                <a:solidFill>
                  <a:schemeClr val="tx1"/>
                </a:solidFill>
                <a:latin typeface="黑体" panose="02010609060101010101" pitchFamily="49" charset="-122"/>
                <a:ea typeface="黑体" panose="02010609060101010101" pitchFamily="49" charset="-122"/>
              </a:rPr>
              <a:t>复方</a:t>
            </a:r>
            <a:r>
              <a:rPr lang="zh-CN" altLang="en-US" kern="0" dirty="0">
                <a:solidFill>
                  <a:schemeClr val="tx1"/>
                </a:solidFill>
                <a:latin typeface="黑体" panose="02010609060101010101" pitchFamily="49" charset="-122"/>
                <a:ea typeface="黑体" panose="02010609060101010101" pitchFamily="49" charset="-122"/>
              </a:rPr>
              <a:t>电解质注射液（</a:t>
            </a:r>
            <a:r>
              <a:rPr lang="en-US" altLang="zh-CN" kern="0" dirty="0">
                <a:solidFill>
                  <a:schemeClr val="tx1"/>
                </a:solidFill>
                <a:latin typeface="黑体" panose="02010609060101010101" pitchFamily="49" charset="-122"/>
                <a:ea typeface="黑体" panose="02010609060101010101" pitchFamily="49" charset="-122"/>
              </a:rPr>
              <a:t>V</a:t>
            </a:r>
            <a:r>
              <a:rPr lang="zh-CN" altLang="en-US" kern="0" dirty="0">
                <a:solidFill>
                  <a:schemeClr val="tx1"/>
                </a:solidFill>
                <a:latin typeface="黑体" panose="02010609060101010101" pitchFamily="49" charset="-122"/>
                <a:ea typeface="黑体" panose="02010609060101010101" pitchFamily="49" charset="-122"/>
              </a:rPr>
              <a:t>）同时拥有碳酸氢盐和磷酸盐双缓冲系统，调整血液酸碱平衡功能优于以上两个药品</a:t>
            </a:r>
            <a:endParaRPr lang="en-US" altLang="zh-CN" kern="0" dirty="0">
              <a:solidFill>
                <a:schemeClr val="tx1"/>
              </a:solidFill>
              <a:latin typeface="黑体" panose="02010609060101010101" pitchFamily="49" charset="-122"/>
              <a:ea typeface="黑体" panose="02010609060101010101" pitchFamily="49" charset="-122"/>
            </a:endParaRPr>
          </a:p>
          <a:p>
            <a:pPr>
              <a:lnSpc>
                <a:spcPct val="150000"/>
              </a:lnSpc>
            </a:pPr>
            <a:r>
              <a:rPr lang="zh-CN" altLang="en-US" sz="2000" kern="0" dirty="0" smtClean="0">
                <a:solidFill>
                  <a:srgbClr val="0000FF"/>
                </a:solidFill>
                <a:latin typeface="黑体" panose="02010609060101010101" pitchFamily="49" charset="-122"/>
                <a:ea typeface="黑体" panose="02010609060101010101" pitchFamily="49" charset="-122"/>
              </a:rPr>
              <a:t>本品与</a:t>
            </a:r>
            <a:r>
              <a:rPr lang="zh-CN" altLang="en-US" sz="2000" kern="0" dirty="0">
                <a:solidFill>
                  <a:srgbClr val="0000FF"/>
                </a:solidFill>
                <a:latin typeface="黑体" panose="02010609060101010101" pitchFamily="49" charset="-122"/>
                <a:ea typeface="黑体" panose="02010609060101010101" pitchFamily="49" charset="-122"/>
              </a:rPr>
              <a:t>参照</a:t>
            </a:r>
            <a:r>
              <a:rPr lang="zh-CN" altLang="en-US" sz="2000" kern="0" dirty="0" smtClean="0">
                <a:solidFill>
                  <a:srgbClr val="0000FF"/>
                </a:solidFill>
                <a:latin typeface="黑体" panose="02010609060101010101" pitchFamily="49" charset="-122"/>
                <a:ea typeface="黑体" panose="02010609060101010101" pitchFamily="49" charset="-122"/>
              </a:rPr>
              <a:t>药品其他方面对照</a:t>
            </a:r>
            <a:r>
              <a:rPr lang="zh-CN" altLang="en-US" sz="2000" kern="0" dirty="0">
                <a:solidFill>
                  <a:srgbClr val="0000FF"/>
                </a:solidFill>
                <a:latin typeface="黑体" panose="02010609060101010101" pitchFamily="49" charset="-122"/>
                <a:ea typeface="黑体" panose="02010609060101010101" pitchFamily="49" charset="-122"/>
              </a:rPr>
              <a:t>：</a:t>
            </a:r>
            <a:endParaRPr lang="en-US" altLang="zh-CN" sz="2000" kern="0" dirty="0">
              <a:solidFill>
                <a:srgbClr val="0000FF"/>
              </a:solidFill>
              <a:latin typeface="黑体" panose="02010609060101010101" pitchFamily="49" charset="-122"/>
              <a:ea typeface="黑体" panose="02010609060101010101" pitchFamily="49" charset="-122"/>
            </a:endParaRPr>
          </a:p>
        </p:txBody>
      </p:sp>
      <p:sp>
        <p:nvSpPr>
          <p:cNvPr id="4" name="文本框 3">
            <a:extLst>
              <a:ext uri="{FF2B5EF4-FFF2-40B4-BE49-F238E27FC236}">
                <a16:creationId xmlns:a16="http://schemas.microsoft.com/office/drawing/2014/main" xmlns="" id="{37764528-99BA-4772-9253-35978D296BE1}"/>
              </a:ext>
            </a:extLst>
          </p:cNvPr>
          <p:cNvSpPr txBox="1"/>
          <p:nvPr/>
        </p:nvSpPr>
        <p:spPr>
          <a:xfrm>
            <a:off x="74428" y="66991"/>
            <a:ext cx="3902110" cy="584775"/>
          </a:xfrm>
          <a:prstGeom prst="rect">
            <a:avLst/>
          </a:prstGeom>
          <a:noFill/>
        </p:spPr>
        <p:txBody>
          <a:bodyPr wrap="square">
            <a:spAutoFit/>
          </a:bodyPr>
          <a:lstStyle/>
          <a:p>
            <a:pPr algn="l" fontAlgn="ctr"/>
            <a:r>
              <a:rPr lang="zh-CN" altLang="en-US" sz="3200" i="0" u="none" strike="noStrike" dirty="0">
                <a:solidFill>
                  <a:srgbClr val="000000"/>
                </a:solidFill>
                <a:effectLst/>
                <a:latin typeface="黑体" panose="02010609060101010101" pitchFamily="49" charset="-122"/>
                <a:ea typeface="黑体" panose="02010609060101010101" pitchFamily="49" charset="-122"/>
              </a:rPr>
              <a:t>一</a:t>
            </a:r>
            <a:r>
              <a:rPr lang="en-US" altLang="zh-CN" sz="3200" i="0" u="none" strike="noStrike" dirty="0">
                <a:solidFill>
                  <a:srgbClr val="000000"/>
                </a:solidFill>
                <a:effectLst/>
                <a:latin typeface="黑体" panose="02010609060101010101" pitchFamily="49" charset="-122"/>
                <a:ea typeface="黑体" panose="02010609060101010101" pitchFamily="49" charset="-122"/>
              </a:rPr>
              <a:t>.</a:t>
            </a:r>
            <a:r>
              <a:rPr lang="zh-CN" altLang="en-US" sz="3200" i="0" u="none" strike="noStrike" dirty="0">
                <a:solidFill>
                  <a:srgbClr val="000000"/>
                </a:solidFill>
                <a:effectLst/>
                <a:latin typeface="黑体" panose="02010609060101010101" pitchFamily="49" charset="-122"/>
                <a:ea typeface="黑体" panose="02010609060101010101" pitchFamily="49" charset="-122"/>
              </a:rPr>
              <a:t>药品基本信息</a:t>
            </a:r>
          </a:p>
        </p:txBody>
      </p:sp>
      <p:graphicFrame>
        <p:nvGraphicFramePr>
          <p:cNvPr id="5" name="表格 4">
            <a:extLst>
              <a:ext uri="{FF2B5EF4-FFF2-40B4-BE49-F238E27FC236}">
                <a16:creationId xmlns:a16="http://schemas.microsoft.com/office/drawing/2014/main" xmlns="" id="{D91584E9-0FDB-4BEA-8F83-90492E28EB59}"/>
              </a:ext>
            </a:extLst>
          </p:cNvPr>
          <p:cNvGraphicFramePr/>
          <p:nvPr>
            <p:custDataLst>
              <p:tags r:id="rId1"/>
            </p:custDataLst>
            <p:extLst/>
          </p:nvPr>
        </p:nvGraphicFramePr>
        <p:xfrm>
          <a:off x="159489" y="2672892"/>
          <a:ext cx="11791506" cy="3548909"/>
        </p:xfrm>
        <a:graphic>
          <a:graphicData uri="http://schemas.openxmlformats.org/drawingml/2006/table">
            <a:tbl>
              <a:tblPr firstRow="1" bandRow="1">
                <a:tableStyleId>{5C22544A-7EE6-4342-B048-85BDC9FD1C3A}</a:tableStyleId>
              </a:tblPr>
              <a:tblGrid>
                <a:gridCol w="2030818">
                  <a:extLst>
                    <a:ext uri="{9D8B030D-6E8A-4147-A177-3AD203B41FA5}">
                      <a16:colId xmlns:a16="http://schemas.microsoft.com/office/drawing/2014/main" xmlns="" val="20000"/>
                    </a:ext>
                  </a:extLst>
                </a:gridCol>
                <a:gridCol w="3434316"/>
                <a:gridCol w="3232298">
                  <a:extLst>
                    <a:ext uri="{9D8B030D-6E8A-4147-A177-3AD203B41FA5}">
                      <a16:colId xmlns:a16="http://schemas.microsoft.com/office/drawing/2014/main" xmlns="" val="20001"/>
                    </a:ext>
                  </a:extLst>
                </a:gridCol>
                <a:gridCol w="3094074">
                  <a:extLst>
                    <a:ext uri="{9D8B030D-6E8A-4147-A177-3AD203B41FA5}">
                      <a16:colId xmlns:a16="http://schemas.microsoft.com/office/drawing/2014/main" xmlns="" val="2315951803"/>
                    </a:ext>
                  </a:extLst>
                </a:gridCol>
              </a:tblGrid>
              <a:tr h="646663">
                <a:tc>
                  <a:txBody>
                    <a:bodyPr/>
                    <a:lstStyle/>
                    <a:p>
                      <a:pPr algn="ctr">
                        <a:buNone/>
                      </a:pPr>
                      <a:r>
                        <a:rPr lang="zh-CN" altLang="en-US" sz="2000" b="0" dirty="0">
                          <a:solidFill>
                            <a:schemeClr val="tx1"/>
                          </a:solidFill>
                          <a:latin typeface="黑体" panose="02010609060101010101" pitchFamily="49" charset="-122"/>
                          <a:ea typeface="黑体" panose="02010609060101010101" pitchFamily="49" charset="-122"/>
                        </a:rPr>
                        <a:t>液体治疗需求</a:t>
                      </a:r>
                    </a:p>
                  </a:txBody>
                  <a:tcPr marL="144000" marR="14400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zh-CN" altLang="en-US" sz="2000" b="0" dirty="0" smtClean="0">
                          <a:solidFill>
                            <a:schemeClr val="tx1"/>
                          </a:solidFill>
                          <a:latin typeface="黑体" panose="02010609060101010101" pitchFamily="49" charset="-122"/>
                          <a:ea typeface="黑体" panose="02010609060101010101" pitchFamily="49" charset="-122"/>
                        </a:rPr>
                        <a:t>复方</a:t>
                      </a:r>
                      <a:r>
                        <a:rPr lang="zh-CN" altLang="en-US" sz="2000" b="0" dirty="0">
                          <a:solidFill>
                            <a:schemeClr val="tx1"/>
                          </a:solidFill>
                          <a:latin typeface="黑体" panose="02010609060101010101" pitchFamily="49" charset="-122"/>
                          <a:ea typeface="黑体" panose="02010609060101010101" pitchFamily="49" charset="-122"/>
                        </a:rPr>
                        <a:t>电解质注射液</a:t>
                      </a:r>
                      <a:r>
                        <a:rPr lang="en-US" altLang="zh-CN" sz="2000" b="0" dirty="0">
                          <a:solidFill>
                            <a:schemeClr val="tx1"/>
                          </a:solidFill>
                          <a:latin typeface="黑体" panose="02010609060101010101" pitchFamily="49" charset="-122"/>
                          <a:ea typeface="黑体" panose="02010609060101010101" pitchFamily="49" charset="-122"/>
                        </a:rPr>
                        <a:t>(Ⅴ</a:t>
                      </a:r>
                      <a:r>
                        <a:rPr lang="en-US" altLang="zh-CN" sz="2000" b="0" dirty="0" smtClean="0">
                          <a:solidFill>
                            <a:schemeClr val="tx1"/>
                          </a:solidFill>
                          <a:latin typeface="黑体" panose="02010609060101010101" pitchFamily="49" charset="-122"/>
                          <a:ea typeface="黑体" panose="02010609060101010101" pitchFamily="49" charset="-122"/>
                        </a:rPr>
                        <a:t>)</a:t>
                      </a:r>
                      <a:endParaRPr lang="zh-CN" altLang="en-US" sz="2000" b="0" dirty="0">
                        <a:solidFill>
                          <a:srgbClr val="FF0000"/>
                        </a:solidFill>
                        <a:latin typeface="黑体" panose="02010609060101010101" pitchFamily="49" charset="-122"/>
                        <a:ea typeface="黑体" panose="02010609060101010101" pitchFamily="49" charset="-122"/>
                      </a:endParaRPr>
                    </a:p>
                  </a:txBody>
                  <a:tcPr marL="144000" marR="14400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zh-CN" altLang="en-US" sz="2000" b="0" dirty="0">
                          <a:solidFill>
                            <a:schemeClr val="tx1"/>
                          </a:solidFill>
                          <a:latin typeface="黑体" panose="02010609060101010101" pitchFamily="49" charset="-122"/>
                          <a:ea typeface="黑体" panose="02010609060101010101" pitchFamily="49" charset="-122"/>
                        </a:rPr>
                        <a:t>碳酸氢钠林格</a:t>
                      </a:r>
                      <a:r>
                        <a:rPr lang="zh-CN" altLang="en-US" sz="2000" b="0" dirty="0" smtClean="0">
                          <a:solidFill>
                            <a:schemeClr val="tx1"/>
                          </a:solidFill>
                          <a:latin typeface="黑体" panose="02010609060101010101" pitchFamily="49" charset="-122"/>
                          <a:ea typeface="黑体" panose="02010609060101010101" pitchFamily="49" charset="-122"/>
                        </a:rPr>
                        <a:t>注射液</a:t>
                      </a:r>
                      <a:endParaRPr lang="zh-CN" altLang="en-US" sz="2000" b="0" dirty="0">
                        <a:solidFill>
                          <a:schemeClr val="tx1"/>
                        </a:solidFill>
                        <a:latin typeface="黑体" panose="02010609060101010101" pitchFamily="49" charset="-122"/>
                        <a:ea typeface="黑体" panose="02010609060101010101" pitchFamily="49" charset="-122"/>
                      </a:endParaRPr>
                    </a:p>
                  </a:txBody>
                  <a:tcPr marL="144000" marR="14400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zh-CN" altLang="en-US" sz="2000" b="0" kern="1200" dirty="0">
                          <a:solidFill>
                            <a:schemeClr val="tx1"/>
                          </a:solidFill>
                          <a:latin typeface="黑体" panose="02010609060101010101" pitchFamily="49" charset="-122"/>
                          <a:ea typeface="黑体" panose="02010609060101010101" pitchFamily="49" charset="-122"/>
                          <a:cs typeface="+mn-cs"/>
                        </a:rPr>
                        <a:t>复合磷酸氢钾</a:t>
                      </a:r>
                      <a:r>
                        <a:rPr lang="zh-CN" altLang="en-US" sz="2000" b="0" kern="1200" dirty="0" smtClean="0">
                          <a:solidFill>
                            <a:schemeClr val="tx1"/>
                          </a:solidFill>
                          <a:latin typeface="黑体" panose="02010609060101010101" pitchFamily="49" charset="-122"/>
                          <a:ea typeface="黑体" panose="02010609060101010101" pitchFamily="49" charset="-122"/>
                          <a:cs typeface="+mn-cs"/>
                        </a:rPr>
                        <a:t>注射液</a:t>
                      </a:r>
                      <a:endParaRPr lang="zh-CN" altLang="en-US" sz="2000" b="0" kern="1200" dirty="0">
                        <a:solidFill>
                          <a:schemeClr val="tx1"/>
                        </a:solidFill>
                        <a:latin typeface="黑体" panose="02010609060101010101" pitchFamily="49" charset="-122"/>
                        <a:ea typeface="黑体" panose="02010609060101010101" pitchFamily="49" charset="-122"/>
                        <a:cs typeface="+mn-cs"/>
                      </a:endParaRPr>
                    </a:p>
                  </a:txBody>
                  <a:tcPr marL="144000" marR="14400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689123">
                <a:tc>
                  <a:txBody>
                    <a:bodyPr/>
                    <a:lstStyle/>
                    <a:p>
                      <a:pPr algn="l">
                        <a:buNone/>
                      </a:pPr>
                      <a:r>
                        <a:rPr lang="zh-CN" altLang="en-US" sz="1400" b="0">
                          <a:latin typeface="黑体" panose="02010609060101010101" pitchFamily="49" charset="-122"/>
                          <a:ea typeface="黑体" panose="02010609060101010101" pitchFamily="49" charset="-122"/>
                        </a:rPr>
                        <a:t>调整酸碱平衡功能</a:t>
                      </a:r>
                      <a:endParaRPr lang="zh-CN" altLang="en-US" sz="1400" b="0" dirty="0">
                        <a:latin typeface="黑体" panose="02010609060101010101" pitchFamily="49" charset="-122"/>
                        <a:ea typeface="黑体" panose="02010609060101010101" pitchFamily="49" charset="-122"/>
                      </a:endParaRPr>
                    </a:p>
                  </a:txBody>
                  <a:tcPr marL="144000" marR="14400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SzPct val="200000"/>
                        <a:buFont typeface="Wingdings" panose="05000000000000000000" charset="0"/>
                        <a:buNone/>
                      </a:pPr>
                      <a:r>
                        <a:rPr lang="zh-CN" altLang="en-US" sz="1400" b="0" dirty="0">
                          <a:solidFill>
                            <a:schemeClr val="tx1"/>
                          </a:solidFill>
                          <a:latin typeface="黑体" panose="02010609060101010101" pitchFamily="49" charset="-122"/>
                          <a:ea typeface="黑体" panose="02010609060101010101" pitchFamily="49" charset="-122"/>
                        </a:rPr>
                        <a:t>双缓冲系统，</a:t>
                      </a:r>
                      <a:r>
                        <a:rPr lang="zh-CN" altLang="en-US" sz="1400" b="0" dirty="0">
                          <a:solidFill>
                            <a:srgbClr val="FF0000"/>
                          </a:solidFill>
                          <a:latin typeface="黑体" panose="02010609060101010101" pitchFamily="49" charset="-122"/>
                          <a:ea typeface="黑体" panose="02010609060101010101" pitchFamily="49" charset="-122"/>
                        </a:rPr>
                        <a:t>调整酸碱平衡功能更佳</a:t>
                      </a:r>
                    </a:p>
                  </a:txBody>
                  <a:tcPr marL="144000" marR="14400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charset="0"/>
                        <a:buNone/>
                      </a:pPr>
                      <a:r>
                        <a:rPr lang="zh-CN" altLang="en-US" sz="1400" b="0" kern="1200" dirty="0">
                          <a:solidFill>
                            <a:schemeClr val="tx1"/>
                          </a:solidFill>
                          <a:latin typeface="黑体" panose="02010609060101010101" pitchFamily="49" charset="-122"/>
                          <a:ea typeface="黑体" panose="02010609060101010101" pitchFamily="49" charset="-122"/>
                          <a:cs typeface="微软雅黑" panose="020B0503020204020204" pitchFamily="34" charset="-122"/>
                          <a:sym typeface="+mn-ea"/>
                        </a:rPr>
                        <a:t>单缓冲系统，起效时间</a:t>
                      </a:r>
                      <a:r>
                        <a:rPr lang="zh-CN" altLang="en-US" sz="1400" b="0" kern="1200" dirty="0" smtClean="0">
                          <a:solidFill>
                            <a:schemeClr val="tx1"/>
                          </a:solidFill>
                          <a:latin typeface="黑体" panose="02010609060101010101" pitchFamily="49" charset="-122"/>
                          <a:ea typeface="黑体" panose="02010609060101010101" pitchFamily="49" charset="-122"/>
                          <a:cs typeface="微软雅黑" panose="020B0503020204020204" pitchFamily="34" charset="-122"/>
                          <a:sym typeface="+mn-ea"/>
                        </a:rPr>
                        <a:t>一般</a:t>
                      </a:r>
                      <a:endParaRPr lang="zh-CN" altLang="en-US" sz="1400" b="0" kern="1200" dirty="0">
                        <a:solidFill>
                          <a:schemeClr val="tx1"/>
                        </a:solidFill>
                        <a:latin typeface="黑体" panose="02010609060101010101" pitchFamily="49" charset="-122"/>
                        <a:ea typeface="黑体" panose="02010609060101010101" pitchFamily="49" charset="-122"/>
                        <a:cs typeface="微软雅黑" panose="020B0503020204020204" pitchFamily="34" charset="-122"/>
                        <a:sym typeface="+mn-ea"/>
                      </a:endParaRPr>
                    </a:p>
                  </a:txBody>
                  <a:tcPr marL="144000" marR="14400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SzPct val="200000"/>
                        <a:buFont typeface="Wingdings" panose="05000000000000000000" charset="0"/>
                        <a:buNone/>
                      </a:pPr>
                      <a:r>
                        <a:rPr lang="zh-CN" altLang="en-US" sz="1400" b="0" kern="1200" dirty="0" smtClean="0">
                          <a:solidFill>
                            <a:schemeClr val="tx1"/>
                          </a:solidFill>
                          <a:latin typeface="黑体" panose="02010609060101010101" pitchFamily="49" charset="-122"/>
                          <a:ea typeface="黑体" panose="02010609060101010101" pitchFamily="49" charset="-122"/>
                        </a:rPr>
                        <a:t>单缓冲</a:t>
                      </a:r>
                      <a:r>
                        <a:rPr lang="zh-CN" altLang="en-US" sz="1400" b="0" kern="1200" dirty="0">
                          <a:solidFill>
                            <a:schemeClr val="tx1"/>
                          </a:solidFill>
                          <a:latin typeface="黑体" panose="02010609060101010101" pitchFamily="49" charset="-122"/>
                          <a:ea typeface="黑体" panose="02010609060101010101" pitchFamily="49" charset="-122"/>
                        </a:rPr>
                        <a:t>系统</a:t>
                      </a:r>
                      <a:r>
                        <a:rPr lang="zh-CN" altLang="en-US" sz="1400" b="0" kern="1200" dirty="0" smtClean="0">
                          <a:solidFill>
                            <a:schemeClr val="tx1"/>
                          </a:solidFill>
                          <a:latin typeface="黑体" panose="02010609060101010101" pitchFamily="49" charset="-122"/>
                          <a:ea typeface="黑体" panose="02010609060101010101" pitchFamily="49" charset="-122"/>
                        </a:rPr>
                        <a:t>，</a:t>
                      </a:r>
                      <a:r>
                        <a:rPr lang="zh-CN" altLang="en-US" sz="1400" b="0" kern="1200" dirty="0" smtClean="0">
                          <a:solidFill>
                            <a:schemeClr val="tx1"/>
                          </a:solidFill>
                          <a:latin typeface="黑体" panose="02010609060101010101" pitchFamily="49" charset="-122"/>
                          <a:ea typeface="黑体" panose="02010609060101010101" pitchFamily="49" charset="-122"/>
                          <a:cs typeface="微软雅黑" panose="020B0503020204020204" pitchFamily="34" charset="-122"/>
                          <a:sym typeface="+mn-ea"/>
                        </a:rPr>
                        <a:t>调整酸碱平衡能力一般</a:t>
                      </a:r>
                      <a:endParaRPr lang="zh-CN" altLang="en-US" sz="1400" b="0" kern="1200" dirty="0">
                        <a:solidFill>
                          <a:schemeClr val="tx1"/>
                        </a:solidFill>
                        <a:latin typeface="黑体" panose="02010609060101010101" pitchFamily="49" charset="-122"/>
                        <a:ea typeface="黑体" panose="02010609060101010101" pitchFamily="49" charset="-122"/>
                      </a:endParaRPr>
                    </a:p>
                  </a:txBody>
                  <a:tcPr marL="144000" marR="14400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98784901"/>
                  </a:ext>
                </a:extLst>
              </a:tr>
              <a:tr h="689123">
                <a:tc>
                  <a:txBody>
                    <a:bodyPr/>
                    <a:lstStyle/>
                    <a:p>
                      <a:pPr algn="l">
                        <a:buNone/>
                      </a:pPr>
                      <a:r>
                        <a:rPr lang="zh-CN" altLang="en-US" sz="1400" b="0" dirty="0" smtClean="0">
                          <a:latin typeface="黑体" panose="02010609060101010101" pitchFamily="49" charset="-122"/>
                          <a:ea typeface="黑体" panose="02010609060101010101" pitchFamily="49" charset="-122"/>
                        </a:rPr>
                        <a:t>配伍禁忌少</a:t>
                      </a:r>
                      <a:endParaRPr lang="zh-CN" altLang="en-US" sz="1400" b="0" dirty="0">
                        <a:latin typeface="黑体" panose="02010609060101010101" pitchFamily="49" charset="-122"/>
                        <a:ea typeface="黑体" panose="02010609060101010101" pitchFamily="49" charset="-122"/>
                      </a:endParaRPr>
                    </a:p>
                  </a:txBody>
                  <a:tcPr marL="144000" marR="14400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SzPct val="200000"/>
                        <a:buFont typeface="Wingdings" panose="05000000000000000000" charset="0"/>
                        <a:buNone/>
                      </a:pPr>
                      <a:r>
                        <a:rPr lang="zh-CN" altLang="en-US" sz="1400" b="0" dirty="0" smtClean="0">
                          <a:solidFill>
                            <a:schemeClr val="tx1"/>
                          </a:solidFill>
                          <a:latin typeface="黑体" panose="02010609060101010101" pitchFamily="49" charset="-122"/>
                          <a:ea typeface="黑体" panose="02010609060101010101" pitchFamily="49" charset="-122"/>
                        </a:rPr>
                        <a:t>不含钙成分，</a:t>
                      </a:r>
                      <a:r>
                        <a:rPr lang="zh-CN" altLang="en-US" sz="1400" b="0" dirty="0" smtClean="0">
                          <a:solidFill>
                            <a:srgbClr val="FF0000"/>
                          </a:solidFill>
                          <a:latin typeface="黑体" panose="02010609060101010101" pitchFamily="49" charset="-122"/>
                          <a:ea typeface="黑体" panose="02010609060101010101" pitchFamily="49" charset="-122"/>
                        </a:rPr>
                        <a:t>临床配伍禁忌少</a:t>
                      </a:r>
                      <a:endParaRPr lang="zh-CN" altLang="en-US" sz="1400" b="0" dirty="0">
                        <a:solidFill>
                          <a:srgbClr val="FF0000"/>
                        </a:solidFill>
                        <a:latin typeface="黑体" panose="02010609060101010101" pitchFamily="49" charset="-122"/>
                        <a:ea typeface="黑体" panose="02010609060101010101" pitchFamily="49" charset="-122"/>
                      </a:endParaRPr>
                    </a:p>
                  </a:txBody>
                  <a:tcPr marL="144000" marR="14400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b="0" kern="1200" dirty="0" smtClean="0">
                          <a:solidFill>
                            <a:schemeClr val="tx1"/>
                          </a:solidFill>
                          <a:latin typeface="黑体" panose="02010609060101010101" pitchFamily="49" charset="-122"/>
                          <a:ea typeface="黑体" panose="02010609060101010101" pitchFamily="49" charset="-122"/>
                        </a:rPr>
                        <a:t>含有氯化钙，配伍禁忌较多</a:t>
                      </a:r>
                    </a:p>
                  </a:txBody>
                  <a:tcPr marL="144000" marR="14400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SzPct val="200000"/>
                        <a:buFont typeface="Wingdings" panose="05000000000000000000" charset="0"/>
                        <a:buNone/>
                      </a:pPr>
                      <a:r>
                        <a:rPr lang="zh-CN" altLang="en-US" sz="1400" b="0" kern="1200" baseline="0" dirty="0" smtClean="0">
                          <a:solidFill>
                            <a:schemeClr val="dk1"/>
                          </a:solidFill>
                          <a:latin typeface="黑体" panose="02010609060101010101" pitchFamily="49" charset="-122"/>
                          <a:ea typeface="黑体" panose="02010609060101010101" pitchFamily="49" charset="-122"/>
                          <a:cs typeface="+mn-cs"/>
                          <a:sym typeface="+mn-ea"/>
                        </a:rPr>
                        <a:t>与含钙注射液配伍时易析出沉淀，不宜应用</a:t>
                      </a:r>
                      <a:endParaRPr lang="zh-CN" altLang="en-US" sz="1400" b="0" kern="1200" dirty="0">
                        <a:solidFill>
                          <a:schemeClr val="tx1"/>
                        </a:solidFill>
                        <a:latin typeface="黑体" panose="02010609060101010101" pitchFamily="49" charset="-122"/>
                        <a:ea typeface="黑体" panose="02010609060101010101" pitchFamily="49" charset="-122"/>
                      </a:endParaRPr>
                    </a:p>
                  </a:txBody>
                  <a:tcPr marL="144000" marR="14400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606113060"/>
                  </a:ext>
                </a:extLst>
              </a:tr>
              <a:tr h="689123">
                <a:tc>
                  <a:txBody>
                    <a:bodyPr/>
                    <a:lstStyle/>
                    <a:p>
                      <a:pPr algn="l">
                        <a:buNone/>
                      </a:pPr>
                      <a:r>
                        <a:rPr lang="zh-CN" altLang="en-US" sz="1400" b="0">
                          <a:latin typeface="黑体" panose="02010609060101010101" pitchFamily="49" charset="-122"/>
                          <a:ea typeface="黑体" panose="02010609060101010101" pitchFamily="49" charset="-122"/>
                        </a:rPr>
                        <a:t>适用人群更广泛</a:t>
                      </a:r>
                    </a:p>
                  </a:txBody>
                  <a:tcPr marL="144000" marR="14400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Pct val="200000"/>
                        <a:buFont typeface="Wingdings" panose="05000000000000000000" charset="0"/>
                        <a:buNone/>
                        <a:tabLst/>
                        <a:defRPr/>
                      </a:pPr>
                      <a:r>
                        <a:rPr lang="zh-CN" altLang="en-US" sz="1400" b="0" dirty="0">
                          <a:solidFill>
                            <a:schemeClr val="tx1"/>
                          </a:solidFill>
                          <a:latin typeface="黑体" panose="02010609060101010101" pitchFamily="49" charset="-122"/>
                          <a:ea typeface="黑体" panose="02010609060101010101" pitchFamily="49" charset="-122"/>
                        </a:rPr>
                        <a:t>可用于肝肾功能不</a:t>
                      </a:r>
                      <a:r>
                        <a:rPr lang="zh-CN" altLang="en-US" sz="1400" b="0" dirty="0" smtClean="0">
                          <a:solidFill>
                            <a:schemeClr val="tx1"/>
                          </a:solidFill>
                          <a:latin typeface="黑体" panose="02010609060101010101" pitchFamily="49" charset="-122"/>
                          <a:ea typeface="黑体" panose="02010609060101010101" pitchFamily="49" charset="-122"/>
                        </a:rPr>
                        <a:t>全、</a:t>
                      </a:r>
                      <a:r>
                        <a:rPr lang="zh-CN" altLang="en-US" sz="1400" b="0" dirty="0">
                          <a:solidFill>
                            <a:schemeClr val="tx1"/>
                          </a:solidFill>
                          <a:latin typeface="黑体" panose="02010609060101010101" pitchFamily="49" charset="-122"/>
                          <a:ea typeface="黑体" panose="02010609060101010101" pitchFamily="49" charset="-122"/>
                        </a:rPr>
                        <a:t>糖尿病、低磷血症患者，</a:t>
                      </a:r>
                      <a:r>
                        <a:rPr lang="zh-CN" altLang="en-US" sz="1400" b="0" dirty="0">
                          <a:solidFill>
                            <a:srgbClr val="FF0000"/>
                          </a:solidFill>
                          <a:latin typeface="黑体" panose="02010609060101010101" pitchFamily="49" charset="-122"/>
                          <a:ea typeface="黑体" panose="02010609060101010101" pitchFamily="49" charset="-122"/>
                        </a:rPr>
                        <a:t>使用更</a:t>
                      </a:r>
                      <a:r>
                        <a:rPr lang="zh-CN" altLang="en-US" sz="1400" b="0" dirty="0" smtClean="0">
                          <a:solidFill>
                            <a:srgbClr val="FF0000"/>
                          </a:solidFill>
                          <a:latin typeface="黑体" panose="02010609060101010101" pitchFamily="49" charset="-122"/>
                          <a:ea typeface="黑体" panose="02010609060101010101" pitchFamily="49" charset="-122"/>
                        </a:rPr>
                        <a:t>安全广泛</a:t>
                      </a:r>
                      <a:endParaRPr lang="zh-CN" altLang="en-US" sz="1400" b="0" dirty="0">
                        <a:solidFill>
                          <a:srgbClr val="FF0000"/>
                        </a:solidFill>
                        <a:latin typeface="黑体" panose="02010609060101010101" pitchFamily="49" charset="-122"/>
                        <a:ea typeface="黑体" panose="02010609060101010101" pitchFamily="49" charset="-122"/>
                      </a:endParaRPr>
                    </a:p>
                  </a:txBody>
                  <a:tcPr marL="144000" marR="14400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charset="0"/>
                        <a:buNone/>
                      </a:pPr>
                      <a:r>
                        <a:rPr lang="zh-CN" altLang="en-US" sz="1400" b="0" dirty="0">
                          <a:solidFill>
                            <a:schemeClr val="tx1"/>
                          </a:solidFill>
                          <a:latin typeface="黑体" panose="02010609060101010101" pitchFamily="49" charset="-122"/>
                          <a:ea typeface="黑体" panose="02010609060101010101" pitchFamily="49" charset="-122"/>
                          <a:cs typeface="微软雅黑" panose="020B0503020204020204" pitchFamily="34" charset="-122"/>
                          <a:sym typeface="+mn-ea"/>
                        </a:rPr>
                        <a:t>不良反应发生率较高，达到</a:t>
                      </a:r>
                      <a:r>
                        <a:rPr lang="en-US" altLang="zh-CN" sz="1400" b="0" dirty="0">
                          <a:solidFill>
                            <a:schemeClr val="tx1"/>
                          </a:solidFill>
                          <a:latin typeface="黑体" panose="02010609060101010101" pitchFamily="49" charset="-122"/>
                          <a:ea typeface="黑体" panose="02010609060101010101" pitchFamily="49" charset="-122"/>
                          <a:cs typeface="微软雅黑" panose="020B0503020204020204" pitchFamily="34" charset="-122"/>
                          <a:sym typeface="+mn-ea"/>
                        </a:rPr>
                        <a:t>24.2%</a:t>
                      </a:r>
                      <a:r>
                        <a:rPr lang="zh-CN" altLang="en-US" sz="1400" b="0" dirty="0">
                          <a:solidFill>
                            <a:schemeClr val="tx1"/>
                          </a:solidFill>
                          <a:latin typeface="黑体" panose="02010609060101010101" pitchFamily="49" charset="-122"/>
                          <a:ea typeface="黑体" panose="02010609060101010101" pitchFamily="49" charset="-122"/>
                          <a:cs typeface="微软雅黑" panose="020B0503020204020204" pitchFamily="34" charset="-122"/>
                          <a:sym typeface="+mn-ea"/>
                        </a:rPr>
                        <a:t>，主要为血中碳酸氢盐升高，碱剩余升高，</a:t>
                      </a:r>
                      <a:r>
                        <a:rPr lang="zh-CN" altLang="en-US" sz="1400" b="0" dirty="0" smtClean="0">
                          <a:solidFill>
                            <a:schemeClr val="tx1"/>
                          </a:solidFill>
                          <a:latin typeface="黑体" panose="02010609060101010101" pitchFamily="49" charset="-122"/>
                          <a:ea typeface="黑体" panose="02010609060101010101" pitchFamily="49" charset="-122"/>
                          <a:cs typeface="微软雅黑" panose="020B0503020204020204" pitchFamily="34" charset="-122"/>
                          <a:sym typeface="+mn-ea"/>
                        </a:rPr>
                        <a:t>血液</a:t>
                      </a:r>
                      <a:r>
                        <a:rPr lang="en-US" altLang="zh-CN" sz="1400" b="0" dirty="0" smtClean="0">
                          <a:solidFill>
                            <a:schemeClr val="tx1"/>
                          </a:solidFill>
                          <a:latin typeface="黑体" panose="02010609060101010101" pitchFamily="49" charset="-122"/>
                          <a:ea typeface="黑体" panose="02010609060101010101" pitchFamily="49" charset="-122"/>
                          <a:cs typeface="微软雅黑" panose="020B0503020204020204" pitchFamily="34" charset="-122"/>
                          <a:sym typeface="+mn-ea"/>
                        </a:rPr>
                        <a:t>pH</a:t>
                      </a:r>
                      <a:r>
                        <a:rPr lang="zh-CN" altLang="en-US" sz="1400" b="0" dirty="0">
                          <a:solidFill>
                            <a:schemeClr val="tx1"/>
                          </a:solidFill>
                          <a:latin typeface="黑体" panose="02010609060101010101" pitchFamily="49" charset="-122"/>
                          <a:ea typeface="黑体" panose="02010609060101010101" pitchFamily="49" charset="-122"/>
                          <a:cs typeface="微软雅黑" panose="020B0503020204020204" pitchFamily="34" charset="-122"/>
                          <a:sym typeface="+mn-ea"/>
                        </a:rPr>
                        <a:t>上升等，有增大昏迷、手脚抽筋等的风险</a:t>
                      </a:r>
                    </a:p>
                  </a:txBody>
                  <a:tcPr marL="144000" marR="14400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SzPct val="200000"/>
                        <a:buFont typeface="Wingdings" panose="05000000000000000000" charset="0"/>
                        <a:buNone/>
                      </a:pPr>
                      <a:r>
                        <a:rPr lang="zh-CN" altLang="en-US" sz="1400" b="0" kern="1200" dirty="0">
                          <a:solidFill>
                            <a:schemeClr val="tx1"/>
                          </a:solidFill>
                          <a:latin typeface="黑体" panose="02010609060101010101" pitchFamily="49" charset="-122"/>
                          <a:ea typeface="黑体" panose="02010609060101010101" pitchFamily="49" charset="-122"/>
                        </a:rPr>
                        <a:t>只适用低磷血症患者</a:t>
                      </a:r>
                    </a:p>
                  </a:txBody>
                  <a:tcPr marL="144000" marR="14400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85586438"/>
                  </a:ext>
                </a:extLst>
              </a:tr>
              <a:tr h="543468">
                <a:tc>
                  <a:txBody>
                    <a:bodyPr/>
                    <a:lstStyle/>
                    <a:p>
                      <a:pPr algn="l">
                        <a:buNone/>
                      </a:pPr>
                      <a:r>
                        <a:rPr lang="zh-CN" altLang="en-US" sz="1400" b="0" dirty="0">
                          <a:latin typeface="黑体" panose="02010609060101010101" pitchFamily="49" charset="-122"/>
                          <a:ea typeface="黑体" panose="02010609060101010101" pitchFamily="49" charset="-122"/>
                        </a:rPr>
                        <a:t>更安全，不影响脏器功能</a:t>
                      </a:r>
                    </a:p>
                  </a:txBody>
                  <a:tcPr marL="144000" marR="14400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Pct val="200000"/>
                        <a:buFont typeface="Wingdings" panose="05000000000000000000" charset="0"/>
                        <a:buNone/>
                        <a:tabLst/>
                        <a:defRPr/>
                      </a:pPr>
                      <a:r>
                        <a:rPr lang="zh-CN" altLang="en-US" sz="1400" b="0" dirty="0" smtClean="0">
                          <a:solidFill>
                            <a:schemeClr val="tx1"/>
                          </a:solidFill>
                          <a:latin typeface="黑体" panose="02010609060101010101" pitchFamily="49" charset="-122"/>
                          <a:ea typeface="黑体" panose="02010609060101010101" pitchFamily="49" charset="-122"/>
                        </a:rPr>
                        <a:t>不依赖肝脏代谢，</a:t>
                      </a:r>
                      <a:r>
                        <a:rPr lang="zh-CN" altLang="en-US" sz="1400" b="0" dirty="0" smtClean="0">
                          <a:solidFill>
                            <a:srgbClr val="FF0000"/>
                          </a:solidFill>
                          <a:latin typeface="黑体" panose="02010609060101010101" pitchFamily="49" charset="-122"/>
                          <a:ea typeface="黑体" panose="02010609060101010101" pitchFamily="49" charset="-122"/>
                        </a:rPr>
                        <a:t>不增加</a:t>
                      </a:r>
                      <a:r>
                        <a:rPr lang="zh-CN" altLang="en-US" sz="1400" b="0" dirty="0">
                          <a:solidFill>
                            <a:srgbClr val="FF0000"/>
                          </a:solidFill>
                          <a:latin typeface="黑体" panose="02010609060101010101" pitchFamily="49" charset="-122"/>
                          <a:ea typeface="黑体" panose="02010609060101010101" pitchFamily="49" charset="-122"/>
                        </a:rPr>
                        <a:t>肝肾负担</a:t>
                      </a:r>
                    </a:p>
                  </a:txBody>
                  <a:tcPr marL="144000" marR="14400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charset="0"/>
                        <a:buNone/>
                      </a:pPr>
                      <a:r>
                        <a:rPr lang="zh-CN" altLang="en-US" sz="1400" b="0" kern="1200" dirty="0">
                          <a:solidFill>
                            <a:schemeClr val="tx1"/>
                          </a:solidFill>
                          <a:latin typeface="黑体" panose="02010609060101010101" pitchFamily="49" charset="-122"/>
                          <a:ea typeface="黑体" panose="02010609060101010101" pitchFamily="49" charset="-122"/>
                          <a:cs typeface="微软雅黑" panose="020B0503020204020204" pitchFamily="34" charset="-122"/>
                          <a:sym typeface="+mn-ea"/>
                        </a:rPr>
                        <a:t>通过呼气代谢，对呼吸功能要求较高</a:t>
                      </a:r>
                      <a:r>
                        <a:rPr lang="zh-CN" altLang="en-US" sz="1400" b="0" kern="1200" dirty="0" smtClean="0">
                          <a:solidFill>
                            <a:schemeClr val="tx1"/>
                          </a:solidFill>
                          <a:latin typeface="黑体" panose="02010609060101010101" pitchFamily="49" charset="-122"/>
                          <a:ea typeface="黑体" panose="02010609060101010101" pitchFamily="49" charset="-122"/>
                          <a:cs typeface="微软雅黑" panose="020B0503020204020204" pitchFamily="34" charset="-122"/>
                          <a:sym typeface="+mn-ea"/>
                        </a:rPr>
                        <a:t>，不适合呼吸功</a:t>
                      </a:r>
                      <a:r>
                        <a:rPr lang="zh-CN" altLang="en-US" sz="1400" b="0" kern="1200" dirty="0">
                          <a:solidFill>
                            <a:schemeClr val="tx1"/>
                          </a:solidFill>
                          <a:latin typeface="黑体" panose="02010609060101010101" pitchFamily="49" charset="-122"/>
                          <a:ea typeface="黑体" panose="02010609060101010101" pitchFamily="49" charset="-122"/>
                          <a:cs typeface="微软雅黑" panose="020B0503020204020204" pitchFamily="34" charset="-122"/>
                          <a:sym typeface="+mn-ea"/>
                        </a:rPr>
                        <a:t>能障碍患者</a:t>
                      </a:r>
                    </a:p>
                  </a:txBody>
                  <a:tcPr marL="144000" marR="14400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SzPct val="200000"/>
                        <a:buFont typeface="Wingdings" panose="05000000000000000000" charset="0"/>
                        <a:buNone/>
                      </a:pPr>
                      <a:r>
                        <a:rPr lang="zh-CN" altLang="en-US" sz="1400" b="0" kern="1200" dirty="0">
                          <a:solidFill>
                            <a:schemeClr val="tx1"/>
                          </a:solidFill>
                          <a:latin typeface="黑体" panose="02010609060101010101" pitchFamily="49" charset="-122"/>
                          <a:ea typeface="黑体" panose="02010609060101010101" pitchFamily="49" charset="-122"/>
                          <a:cs typeface="+mn-cs"/>
                        </a:rPr>
                        <a:t>对肾功能衰竭病人不宜应用</a:t>
                      </a:r>
                    </a:p>
                  </a:txBody>
                  <a:tcPr marL="144000" marR="14400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93190681"/>
                  </a:ext>
                </a:extLst>
              </a:tr>
            </a:tbl>
          </a:graphicData>
        </a:graphic>
      </p:graphicFrame>
    </p:spTree>
    <p:extLst>
      <p:ext uri="{BB962C8B-B14F-4D97-AF65-F5344CB8AC3E}">
        <p14:creationId xmlns:p14="http://schemas.microsoft.com/office/powerpoint/2010/main" val="2270991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xmlns="" id="{C43D5610-E08A-426A-97ED-0E5744D7D9D5}"/>
              </a:ext>
            </a:extLst>
          </p:cNvPr>
          <p:cNvSpPr txBox="1"/>
          <p:nvPr/>
        </p:nvSpPr>
        <p:spPr>
          <a:xfrm>
            <a:off x="250213" y="1195696"/>
            <a:ext cx="11250125" cy="4647426"/>
          </a:xfrm>
          <a:prstGeom prst="rect">
            <a:avLst/>
          </a:prstGeom>
          <a:noFill/>
          <a:ln w="28575">
            <a:solidFill>
              <a:schemeClr val="accent1"/>
            </a:solidFill>
          </a:ln>
        </p:spPr>
        <p:txBody>
          <a:bodyPr wrap="square">
            <a:spAutoFit/>
          </a:bodyPr>
          <a:lstStyle/>
          <a:p>
            <a:pPr lvl="0" algn="just">
              <a:lnSpc>
                <a:spcPct val="200000"/>
              </a:lnSpc>
            </a:pPr>
            <a:r>
              <a:rPr lang="zh-CN" altLang="en-US" sz="2000" dirty="0">
                <a:solidFill>
                  <a:srgbClr val="0000FF"/>
                </a:solidFill>
                <a:latin typeface="黑体" panose="02010609060101010101" pitchFamily="49" charset="-122"/>
                <a:ea typeface="黑体" panose="02010609060101010101" pitchFamily="49" charset="-122"/>
              </a:rPr>
              <a:t>复方电解质注射液（</a:t>
            </a:r>
            <a:r>
              <a:rPr lang="en-US" altLang="zh-CN" sz="2000" dirty="0">
                <a:solidFill>
                  <a:srgbClr val="0000FF"/>
                </a:solidFill>
                <a:latin typeface="黑体" panose="02010609060101010101" pitchFamily="49" charset="-122"/>
                <a:ea typeface="黑体" panose="02010609060101010101" pitchFamily="49" charset="-122"/>
              </a:rPr>
              <a:t>Ⅴ</a:t>
            </a:r>
            <a:r>
              <a:rPr lang="zh-CN" altLang="en-US" sz="2000" dirty="0">
                <a:solidFill>
                  <a:srgbClr val="0000FF"/>
                </a:solidFill>
                <a:latin typeface="黑体" panose="02010609060101010101" pitchFamily="49" charset="-122"/>
                <a:ea typeface="黑体" panose="02010609060101010101" pitchFamily="49" charset="-122"/>
              </a:rPr>
              <a:t>）</a:t>
            </a:r>
            <a:r>
              <a:rPr lang="zh-CN" altLang="zh-CN" sz="2000" dirty="0" smtClean="0">
                <a:solidFill>
                  <a:srgbClr val="0000FF"/>
                </a:solidFill>
                <a:latin typeface="黑体" panose="02010609060101010101" pitchFamily="49" charset="-122"/>
                <a:ea typeface="黑体" panose="02010609060101010101" pitchFamily="49" charset="-122"/>
              </a:rPr>
              <a:t>在</a:t>
            </a:r>
            <a:r>
              <a:rPr lang="zh-CN" altLang="zh-CN" sz="2000" dirty="0">
                <a:solidFill>
                  <a:srgbClr val="0000FF"/>
                </a:solidFill>
                <a:latin typeface="黑体" panose="02010609060101010101" pitchFamily="49" charset="-122"/>
                <a:ea typeface="黑体" panose="02010609060101010101" pitchFamily="49" charset="-122"/>
              </a:rPr>
              <a:t>国内外不</a:t>
            </a:r>
            <a:r>
              <a:rPr lang="zh-CN" altLang="zh-CN" sz="2000" dirty="0" smtClean="0">
                <a:solidFill>
                  <a:srgbClr val="0000FF"/>
                </a:solidFill>
                <a:latin typeface="黑体" panose="02010609060101010101" pitchFamily="49" charset="-122"/>
                <a:ea typeface="黑体" panose="02010609060101010101" pitchFamily="49" charset="-122"/>
              </a:rPr>
              <a:t>良反应</a:t>
            </a:r>
            <a:r>
              <a:rPr lang="zh-CN" altLang="zh-CN" sz="2000" dirty="0">
                <a:solidFill>
                  <a:srgbClr val="0000FF"/>
                </a:solidFill>
                <a:latin typeface="黑体" panose="02010609060101010101" pitchFamily="49" charset="-122"/>
                <a:ea typeface="黑体" panose="02010609060101010101" pitchFamily="49" charset="-122"/>
              </a:rPr>
              <a:t>发生情况：</a:t>
            </a:r>
          </a:p>
          <a:p>
            <a:pPr marL="361950" indent="-6350" algn="just">
              <a:lnSpc>
                <a:spcPct val="200000"/>
              </a:lnSpc>
            </a:pPr>
            <a:r>
              <a:rPr lang="zh-CN" altLang="en-US" dirty="0">
                <a:latin typeface="黑体" panose="02010609060101010101" pitchFamily="49" charset="-122"/>
                <a:ea typeface="黑体" panose="02010609060101010101" pitchFamily="49" charset="-122"/>
              </a:rPr>
              <a:t>本品</a:t>
            </a:r>
            <a:r>
              <a:rPr lang="zh-CN" altLang="zh-CN" dirty="0">
                <a:latin typeface="黑体" panose="02010609060101010101" pitchFamily="49" charset="-122"/>
                <a:ea typeface="黑体" panose="02010609060101010101" pitchFamily="49" charset="-122"/>
              </a:rPr>
              <a:t>批准上市后至今，我公司按要求对本品进行不良反应监测，</a:t>
            </a:r>
            <a:r>
              <a:rPr lang="zh-CN" altLang="zh-CN" dirty="0">
                <a:solidFill>
                  <a:srgbClr val="FF0000"/>
                </a:solidFill>
                <a:latin typeface="黑体" panose="02010609060101010101" pitchFamily="49" charset="-122"/>
                <a:ea typeface="黑体" panose="02010609060101010101" pitchFamily="49" charset="-122"/>
              </a:rPr>
              <a:t>未收到相关不良反应</a:t>
            </a:r>
            <a:r>
              <a:rPr lang="zh-CN" altLang="en-US" dirty="0">
                <a:solidFill>
                  <a:srgbClr val="FF0000"/>
                </a:solidFill>
                <a:latin typeface="黑体" panose="02010609060101010101" pitchFamily="49" charset="-122"/>
                <a:ea typeface="黑体" panose="02010609060101010101" pitchFamily="49" charset="-122"/>
              </a:rPr>
              <a:t>信</a:t>
            </a:r>
            <a:r>
              <a:rPr lang="zh-CN" altLang="zh-CN" dirty="0">
                <a:solidFill>
                  <a:srgbClr val="FF0000"/>
                </a:solidFill>
                <a:latin typeface="黑体" panose="02010609060101010101" pitchFamily="49" charset="-122"/>
                <a:ea typeface="黑体" panose="02010609060101010101" pitchFamily="49" charset="-122"/>
              </a:rPr>
              <a:t>息，也未见相关不良反应报</a:t>
            </a:r>
            <a:r>
              <a:rPr lang="zh-CN" altLang="en-US" dirty="0">
                <a:solidFill>
                  <a:srgbClr val="FF0000"/>
                </a:solidFill>
                <a:latin typeface="黑体" panose="02010609060101010101" pitchFamily="49" charset="-122"/>
                <a:ea typeface="黑体" panose="02010609060101010101" pitchFamily="49" charset="-122"/>
              </a:rPr>
              <a:t>告。</a:t>
            </a:r>
            <a:endParaRPr lang="zh-CN" altLang="zh-CN" dirty="0">
              <a:solidFill>
                <a:srgbClr val="FF0000"/>
              </a:solidFill>
              <a:latin typeface="黑体" panose="02010609060101010101" pitchFamily="49" charset="-122"/>
              <a:ea typeface="黑体" panose="02010609060101010101" pitchFamily="49" charset="-122"/>
            </a:endParaRPr>
          </a:p>
          <a:p>
            <a:pPr algn="just">
              <a:lnSpc>
                <a:spcPct val="200000"/>
              </a:lnSpc>
            </a:pPr>
            <a:r>
              <a:rPr lang="zh-CN" altLang="zh-CN" sz="2000" dirty="0">
                <a:solidFill>
                  <a:srgbClr val="0000FF"/>
                </a:solidFill>
                <a:latin typeface="黑体" panose="02010609060101010101" pitchFamily="49" charset="-122"/>
                <a:ea typeface="黑体" panose="02010609060101010101" pitchFamily="49" charset="-122"/>
              </a:rPr>
              <a:t>药品说明书收载安全性信息：</a:t>
            </a:r>
            <a:endParaRPr lang="en-US" altLang="zh-CN" sz="2000" dirty="0">
              <a:solidFill>
                <a:srgbClr val="0000FF"/>
              </a:solidFill>
              <a:latin typeface="黑体" panose="02010609060101010101" pitchFamily="49" charset="-122"/>
              <a:ea typeface="黑体" panose="02010609060101010101" pitchFamily="49" charset="-122"/>
            </a:endParaRPr>
          </a:p>
          <a:p>
            <a:pPr marL="742950" lvl="1" indent="-285750" algn="just">
              <a:lnSpc>
                <a:spcPct val="200000"/>
              </a:lnSpc>
              <a:buFont typeface="Wingdings" panose="05000000000000000000" pitchFamily="2" charset="2"/>
              <a:buChar char="ü"/>
            </a:pPr>
            <a:r>
              <a:rPr lang="zh-CN" altLang="en-US" dirty="0">
                <a:latin typeface="黑体" panose="02010609060101010101" pitchFamily="49" charset="-122"/>
                <a:ea typeface="黑体" panose="02010609060101010101" pitchFamily="49" charset="-122"/>
              </a:rPr>
              <a:t>注意事项：给药前准确估计液体和电解质平衡以评价获益</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风险极为重要。</a:t>
            </a:r>
            <a:endParaRPr lang="en-US" altLang="zh-CN" dirty="0">
              <a:latin typeface="黑体" panose="02010609060101010101" pitchFamily="49" charset="-122"/>
              <a:ea typeface="黑体" panose="02010609060101010101" pitchFamily="49" charset="-122"/>
            </a:endParaRPr>
          </a:p>
          <a:p>
            <a:pPr marL="742950" lvl="1" indent="-285750" algn="just">
              <a:lnSpc>
                <a:spcPct val="200000"/>
              </a:lnSpc>
              <a:buFont typeface="Wingdings" panose="05000000000000000000" pitchFamily="2" charset="2"/>
              <a:buChar char="ü"/>
            </a:pPr>
            <a:r>
              <a:rPr lang="zh-CN" altLang="zh-CN" dirty="0">
                <a:latin typeface="黑体" panose="02010609060101010101" pitchFamily="49" charset="-122"/>
                <a:ea typeface="黑体" panose="02010609060101010101" pitchFamily="49" charset="-122"/>
              </a:rPr>
              <a:t>不良反应：输液时由于溶液或操作可能产生发热反应、注射部位局部感染、静脉栓塞、静脉炎、液体外</a:t>
            </a:r>
            <a:r>
              <a:rPr lang="en-US" altLang="zh-CN" dirty="0">
                <a:latin typeface="黑体" panose="02010609060101010101" pitchFamily="49" charset="-122"/>
                <a:ea typeface="黑体" panose="02010609060101010101" pitchFamily="49" charset="-122"/>
              </a:rPr>
              <a:t>   </a:t>
            </a:r>
          </a:p>
          <a:p>
            <a:pPr lvl="1" algn="just">
              <a:lnSpc>
                <a:spcPct val="200000"/>
              </a:lnSpc>
            </a:pPr>
            <a:r>
              <a:rPr lang="en-US" altLang="zh-CN" dirty="0">
                <a:latin typeface="黑体" panose="02010609060101010101" pitchFamily="49" charset="-122"/>
                <a:ea typeface="黑体" panose="02010609060101010101" pitchFamily="49" charset="-122"/>
              </a:rPr>
              <a:t>             </a:t>
            </a:r>
            <a:r>
              <a:rPr lang="zh-CN" altLang="zh-CN" dirty="0">
                <a:latin typeface="黑体" panose="02010609060101010101" pitchFamily="49" charset="-122"/>
                <a:ea typeface="黑体" panose="02010609060101010101" pitchFamily="49" charset="-122"/>
              </a:rPr>
              <a:t>渗和循环血容量过多</a:t>
            </a:r>
            <a:r>
              <a:rPr lang="zh-CN" altLang="en-US" dirty="0">
                <a:latin typeface="黑体" panose="02010609060101010101" pitchFamily="49" charset="-122"/>
                <a:ea typeface="黑体" panose="02010609060101010101" pitchFamily="49" charset="-122"/>
              </a:rPr>
              <a:t>。</a:t>
            </a:r>
            <a:endParaRPr lang="zh-CN" altLang="zh-CN" dirty="0">
              <a:latin typeface="黑体" panose="02010609060101010101" pitchFamily="49" charset="-122"/>
              <a:ea typeface="黑体" panose="02010609060101010101" pitchFamily="49" charset="-122"/>
            </a:endParaRPr>
          </a:p>
          <a:p>
            <a:pPr marL="742950" lvl="1" indent="-285750" algn="just">
              <a:lnSpc>
                <a:spcPct val="200000"/>
              </a:lnSpc>
              <a:buFont typeface="Wingdings" panose="05000000000000000000" pitchFamily="2" charset="2"/>
              <a:buChar char="ü"/>
            </a:pPr>
            <a:r>
              <a:rPr lang="zh-CN" altLang="zh-CN" dirty="0">
                <a:latin typeface="黑体" panose="02010609060101010101" pitchFamily="49" charset="-122"/>
                <a:ea typeface="黑体" panose="02010609060101010101" pitchFamily="49" charset="-122"/>
              </a:rPr>
              <a:t>用药禁忌：对本品中任何成份过敏者禁用</a:t>
            </a:r>
            <a:r>
              <a:rPr lang="zh-CN" altLang="en-US" dirty="0">
                <a:latin typeface="黑体" panose="02010609060101010101" pitchFamily="49" charset="-122"/>
                <a:ea typeface="黑体" panose="02010609060101010101" pitchFamily="49" charset="-122"/>
              </a:rPr>
              <a:t>。</a:t>
            </a:r>
            <a:endParaRPr lang="zh-CN" altLang="zh-CN" dirty="0">
              <a:latin typeface="黑体" panose="02010609060101010101" pitchFamily="49" charset="-122"/>
              <a:ea typeface="黑体" panose="02010609060101010101" pitchFamily="49" charset="-122"/>
            </a:endParaRPr>
          </a:p>
        </p:txBody>
      </p:sp>
      <p:sp>
        <p:nvSpPr>
          <p:cNvPr id="4" name="文本框 3">
            <a:extLst>
              <a:ext uri="{FF2B5EF4-FFF2-40B4-BE49-F238E27FC236}">
                <a16:creationId xmlns:a16="http://schemas.microsoft.com/office/drawing/2014/main" xmlns="" id="{C3983646-3B70-47AC-A8FD-9745AF7D7AC5}"/>
              </a:ext>
            </a:extLst>
          </p:cNvPr>
          <p:cNvSpPr txBox="1"/>
          <p:nvPr/>
        </p:nvSpPr>
        <p:spPr>
          <a:xfrm>
            <a:off x="0" y="75280"/>
            <a:ext cx="3902110" cy="584775"/>
          </a:xfrm>
          <a:prstGeom prst="rect">
            <a:avLst/>
          </a:prstGeom>
          <a:noFill/>
        </p:spPr>
        <p:txBody>
          <a:bodyPr wrap="square">
            <a:spAutoFit/>
          </a:bodyPr>
          <a:lstStyle/>
          <a:p>
            <a:pPr algn="l" fontAlgn="ctr"/>
            <a:r>
              <a:rPr lang="zh-CN" altLang="en-US" sz="3200">
                <a:solidFill>
                  <a:srgbClr val="000000"/>
                </a:solidFill>
                <a:latin typeface="黑体" panose="02010609060101010101" pitchFamily="49" charset="-122"/>
                <a:ea typeface="黑体" panose="02010609060101010101" pitchFamily="49" charset="-122"/>
              </a:rPr>
              <a:t>二</a:t>
            </a:r>
            <a:r>
              <a:rPr lang="en-US" altLang="zh-CN" sz="3200" i="0" u="none" strike="noStrike">
                <a:solidFill>
                  <a:srgbClr val="000000"/>
                </a:solidFill>
                <a:effectLst/>
                <a:latin typeface="黑体" panose="02010609060101010101" pitchFamily="49" charset="-122"/>
                <a:ea typeface="黑体" panose="02010609060101010101" pitchFamily="49" charset="-122"/>
              </a:rPr>
              <a:t>.</a:t>
            </a:r>
            <a:r>
              <a:rPr lang="zh-CN" altLang="en-US" sz="3200" i="0" u="none" strike="noStrike">
                <a:solidFill>
                  <a:srgbClr val="000000"/>
                </a:solidFill>
                <a:effectLst/>
                <a:latin typeface="黑体" panose="02010609060101010101" pitchFamily="49" charset="-122"/>
                <a:ea typeface="黑体" panose="02010609060101010101" pitchFamily="49" charset="-122"/>
              </a:rPr>
              <a:t>安全性</a:t>
            </a:r>
          </a:p>
        </p:txBody>
      </p:sp>
    </p:spTree>
    <p:extLst>
      <p:ext uri="{BB962C8B-B14F-4D97-AF65-F5344CB8AC3E}">
        <p14:creationId xmlns:p14="http://schemas.microsoft.com/office/powerpoint/2010/main" val="1234240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EA17D506-175C-4657-AE50-D6EA05DDCDCC}"/>
              </a:ext>
            </a:extLst>
          </p:cNvPr>
          <p:cNvSpPr txBox="1"/>
          <p:nvPr/>
        </p:nvSpPr>
        <p:spPr>
          <a:xfrm>
            <a:off x="361507" y="676159"/>
            <a:ext cx="11451265" cy="6167842"/>
          </a:xfrm>
          <a:prstGeom prst="rect">
            <a:avLst/>
          </a:prstGeom>
          <a:noFill/>
          <a:ln w="28575">
            <a:solidFill>
              <a:schemeClr val="accent1"/>
            </a:solidFill>
          </a:ln>
        </p:spPr>
        <p:txBody>
          <a:bodyPr wrap="square" rtlCol="0">
            <a:spAutoFit/>
          </a:bodyPr>
          <a:lstStyle/>
          <a:p>
            <a:pPr>
              <a:lnSpc>
                <a:spcPct val="140000"/>
              </a:lnSpc>
            </a:pPr>
            <a:r>
              <a:rPr lang="zh-CN" altLang="en-US" dirty="0">
                <a:solidFill>
                  <a:srgbClr val="0000FF"/>
                </a:solidFill>
                <a:latin typeface="黑体" panose="02010609060101010101" pitchFamily="49" charset="-122"/>
                <a:ea typeface="黑体" panose="02010609060101010101" pitchFamily="49" charset="-122"/>
                <a:sym typeface="+mn-ea"/>
              </a:rPr>
              <a:t>复方电解质注射液</a:t>
            </a:r>
            <a:r>
              <a:rPr lang="en-US" altLang="zh-CN" dirty="0">
                <a:solidFill>
                  <a:srgbClr val="0000FF"/>
                </a:solidFill>
                <a:latin typeface="黑体" panose="02010609060101010101" pitchFamily="49" charset="-122"/>
                <a:ea typeface="黑体" panose="02010609060101010101" pitchFamily="49" charset="-122"/>
                <a:sym typeface="+mn-ea"/>
              </a:rPr>
              <a:t>(Ⅴ)</a:t>
            </a:r>
          </a:p>
          <a:p>
            <a:pPr marL="285750" indent="-285750">
              <a:lnSpc>
                <a:spcPct val="140000"/>
              </a:lnSpc>
              <a:buFont typeface="Wingdings" panose="05000000000000000000" pitchFamily="2" charset="2"/>
              <a:buChar char="u"/>
            </a:pPr>
            <a:r>
              <a:rPr lang="zh-CN" altLang="en-US" sz="1600" dirty="0">
                <a:latin typeface="黑体" panose="02010609060101010101" pitchFamily="49" charset="-122"/>
                <a:ea typeface="黑体" panose="02010609060101010101" pitchFamily="49" charset="-122"/>
                <a:sym typeface="+mn-ea"/>
              </a:rPr>
              <a:t>同时拥有重要的碳酸氢盐和磷酸盐两大缓冲系统，</a:t>
            </a:r>
            <a:r>
              <a:rPr lang="zh-CN" altLang="en-US" sz="1600" dirty="0">
                <a:solidFill>
                  <a:srgbClr val="FF0000"/>
                </a:solidFill>
                <a:latin typeface="黑体" panose="02010609060101010101" pitchFamily="49" charset="-122"/>
                <a:ea typeface="黑体" panose="02010609060101010101" pitchFamily="49" charset="-122"/>
                <a:sym typeface="+mn-ea"/>
              </a:rPr>
              <a:t>调整血液酸碱平衡功能更佳，机体安全性；</a:t>
            </a:r>
            <a:endParaRPr lang="en-US" altLang="zh-CN" sz="1600" dirty="0">
              <a:solidFill>
                <a:srgbClr val="FF0000"/>
              </a:solidFill>
              <a:latin typeface="黑体" panose="02010609060101010101" pitchFamily="49" charset="-122"/>
              <a:ea typeface="黑体" panose="02010609060101010101" pitchFamily="49" charset="-122"/>
              <a:sym typeface="+mn-ea"/>
            </a:endParaRPr>
          </a:p>
          <a:p>
            <a:pPr marL="285750" indent="-285750">
              <a:lnSpc>
                <a:spcPct val="140000"/>
              </a:lnSpc>
              <a:buFont typeface="Wingdings" panose="05000000000000000000" pitchFamily="2" charset="2"/>
              <a:buChar char="u"/>
            </a:pPr>
            <a:r>
              <a:rPr lang="zh-CN" altLang="en-US" sz="1600" dirty="0">
                <a:latin typeface="黑体" panose="02010609060101010101" pitchFamily="49" charset="-122"/>
                <a:ea typeface="黑体" panose="02010609060101010101" pitchFamily="49" charset="-122"/>
                <a:sym typeface="+mn-ea"/>
              </a:rPr>
              <a:t>不含</a:t>
            </a:r>
            <a:r>
              <a:rPr lang="zh-CN" altLang="en-US" sz="1600" dirty="0" smtClean="0">
                <a:latin typeface="黑体" panose="02010609060101010101" pitchFamily="49" charset="-122"/>
                <a:ea typeface="黑体" panose="02010609060101010101" pitchFamily="49" charset="-122"/>
                <a:sym typeface="+mn-ea"/>
              </a:rPr>
              <a:t>钙成分，</a:t>
            </a:r>
            <a:r>
              <a:rPr lang="zh-CN" altLang="en-US" sz="1600" dirty="0">
                <a:solidFill>
                  <a:srgbClr val="FF0000"/>
                </a:solidFill>
                <a:latin typeface="黑体" panose="02010609060101010101" pitchFamily="49" charset="-122"/>
                <a:ea typeface="黑体" panose="02010609060101010101" pitchFamily="49" charset="-122"/>
                <a:sym typeface="+mn-ea"/>
              </a:rPr>
              <a:t>临床配伍禁忌少；</a:t>
            </a:r>
            <a:endParaRPr lang="en-US" altLang="zh-CN" sz="1600" dirty="0">
              <a:solidFill>
                <a:srgbClr val="FF0000"/>
              </a:solidFill>
              <a:latin typeface="黑体" panose="02010609060101010101" pitchFamily="49" charset="-122"/>
              <a:ea typeface="黑体" panose="02010609060101010101" pitchFamily="49" charset="-122"/>
              <a:sym typeface="+mn-ea"/>
            </a:endParaRPr>
          </a:p>
          <a:p>
            <a:pPr marL="285750" indent="-285750">
              <a:lnSpc>
                <a:spcPct val="140000"/>
              </a:lnSpc>
              <a:buFont typeface="Wingdings" panose="05000000000000000000" pitchFamily="2" charset="2"/>
              <a:buChar char="u"/>
            </a:pPr>
            <a:r>
              <a:rPr lang="zh-CN" altLang="en-US" sz="1600" dirty="0" smtClean="0">
                <a:latin typeface="黑体" panose="02010609060101010101" pitchFamily="49" charset="-122"/>
                <a:ea typeface="黑体" panose="02010609060101010101" pitchFamily="49" charset="-122"/>
                <a:sym typeface="+mn-ea"/>
              </a:rPr>
              <a:t>本品使用</a:t>
            </a:r>
            <a:r>
              <a:rPr lang="zh-CN" altLang="en-US" sz="1600" dirty="0">
                <a:latin typeface="黑体" panose="02010609060101010101" pitchFamily="49" charset="-122"/>
                <a:ea typeface="黑体" panose="02010609060101010101" pitchFamily="49" charset="-122"/>
                <a:sym typeface="+mn-ea"/>
              </a:rPr>
              <a:t>醋酸根，可广泛用于各种细胞内代谢，</a:t>
            </a:r>
            <a:r>
              <a:rPr lang="zh-CN" altLang="en-US" sz="1600" dirty="0">
                <a:solidFill>
                  <a:srgbClr val="FF0000"/>
                </a:solidFill>
                <a:latin typeface="黑体" panose="02010609060101010101" pitchFamily="49" charset="-122"/>
                <a:ea typeface="黑体" panose="02010609060101010101" pitchFamily="49" charset="-122"/>
                <a:sym typeface="+mn-ea"/>
              </a:rPr>
              <a:t>不增加肝肾负担，更适用于肝肾功能不全患者；</a:t>
            </a:r>
          </a:p>
          <a:p>
            <a:pPr marL="285750" indent="-285750">
              <a:lnSpc>
                <a:spcPct val="140000"/>
              </a:lnSpc>
              <a:buFont typeface="Wingdings" panose="05000000000000000000" pitchFamily="2" charset="2"/>
              <a:buChar char="u"/>
            </a:pPr>
            <a:r>
              <a:rPr lang="zh-CN" altLang="en-US" sz="1600" dirty="0">
                <a:latin typeface="黑体" panose="02010609060101010101" pitchFamily="49" charset="-122"/>
                <a:ea typeface="黑体" panose="02010609060101010101" pitchFamily="49" charset="-122"/>
                <a:sym typeface="+mn-ea"/>
              </a:rPr>
              <a:t>无需呼吸系统参与代谢，对生理机能要求较低，</a:t>
            </a:r>
            <a:r>
              <a:rPr lang="zh-CN" altLang="en-US" sz="1600" dirty="0">
                <a:solidFill>
                  <a:srgbClr val="FF0000"/>
                </a:solidFill>
                <a:latin typeface="黑体" panose="02010609060101010101" pitchFamily="49" charset="-122"/>
                <a:ea typeface="黑体" panose="02010609060101010101" pitchFamily="49" charset="-122"/>
                <a:sym typeface="+mn-ea"/>
              </a:rPr>
              <a:t>安全性高</a:t>
            </a:r>
            <a:r>
              <a:rPr lang="zh-CN" altLang="en-US" sz="1600" dirty="0">
                <a:latin typeface="黑体" panose="02010609060101010101" pitchFamily="49" charset="-122"/>
                <a:ea typeface="黑体" panose="02010609060101010101" pitchFamily="49" charset="-122"/>
                <a:sym typeface="+mn-ea"/>
              </a:rPr>
              <a:t>。</a:t>
            </a:r>
            <a:endParaRPr lang="en-US" altLang="zh-CN" sz="1600" dirty="0">
              <a:solidFill>
                <a:srgbClr val="FF0000"/>
              </a:solidFill>
              <a:latin typeface="黑体" panose="02010609060101010101" pitchFamily="49" charset="-122"/>
              <a:ea typeface="黑体" panose="02010609060101010101" pitchFamily="49" charset="-122"/>
              <a:sym typeface="+mn-ea"/>
            </a:endParaRPr>
          </a:p>
          <a:p>
            <a:pPr>
              <a:lnSpc>
                <a:spcPct val="140000"/>
              </a:lnSpc>
            </a:pPr>
            <a:r>
              <a:rPr lang="zh-CN" altLang="en-US" dirty="0" smtClean="0">
                <a:solidFill>
                  <a:srgbClr val="0000FF"/>
                </a:solidFill>
                <a:latin typeface="黑体" panose="02010609060101010101" pitchFamily="49" charset="-122"/>
                <a:ea typeface="黑体" panose="02010609060101010101" pitchFamily="49" charset="-122"/>
                <a:sym typeface="+mn-ea"/>
              </a:rPr>
              <a:t> </a:t>
            </a:r>
            <a:endParaRPr lang="en-US" altLang="zh-CN" dirty="0" smtClean="0">
              <a:solidFill>
                <a:srgbClr val="0000FF"/>
              </a:solidFill>
              <a:latin typeface="黑体" panose="02010609060101010101" pitchFamily="49" charset="-122"/>
              <a:ea typeface="黑体" panose="02010609060101010101" pitchFamily="49" charset="-122"/>
              <a:sym typeface="+mn-ea"/>
            </a:endParaRPr>
          </a:p>
          <a:p>
            <a:pPr>
              <a:lnSpc>
                <a:spcPct val="140000"/>
              </a:lnSpc>
            </a:pPr>
            <a:r>
              <a:rPr lang="zh-CN" altLang="en-US" dirty="0" smtClean="0">
                <a:solidFill>
                  <a:srgbClr val="0000FF"/>
                </a:solidFill>
                <a:latin typeface="黑体" panose="02010609060101010101" pitchFamily="49" charset="-122"/>
                <a:ea typeface="黑体" panose="02010609060101010101" pitchFamily="49" charset="-122"/>
                <a:sym typeface="+mn-ea"/>
              </a:rPr>
              <a:t>碳酸氢钠林</a:t>
            </a:r>
            <a:r>
              <a:rPr lang="zh-CN" altLang="en-US" dirty="0">
                <a:solidFill>
                  <a:srgbClr val="0000FF"/>
                </a:solidFill>
                <a:latin typeface="黑体" panose="02010609060101010101" pitchFamily="49" charset="-122"/>
                <a:ea typeface="黑体" panose="02010609060101010101" pitchFamily="49" charset="-122"/>
                <a:sym typeface="+mn-ea"/>
              </a:rPr>
              <a:t>格注射液</a:t>
            </a:r>
          </a:p>
          <a:p>
            <a:pPr marL="285750" indent="-285750">
              <a:lnSpc>
                <a:spcPct val="140000"/>
              </a:lnSpc>
              <a:buFont typeface="Wingdings" panose="05000000000000000000" pitchFamily="2" charset="2"/>
              <a:buChar char="u"/>
            </a:pPr>
            <a:r>
              <a:rPr lang="zh-CN" altLang="en-US" sz="1600" dirty="0">
                <a:latin typeface="黑体" panose="02010609060101010101" pitchFamily="49" charset="-122"/>
                <a:ea typeface="黑体" panose="02010609060101010101" pitchFamily="49" charset="-122"/>
                <a:sym typeface="+mn-ea"/>
              </a:rPr>
              <a:t>只含有碳酸氢盐单缓冲系统，调节血液酸碱平衡能力一般，影响机体安全性；</a:t>
            </a:r>
          </a:p>
          <a:p>
            <a:pPr marL="285750" indent="-285750">
              <a:lnSpc>
                <a:spcPct val="140000"/>
              </a:lnSpc>
              <a:buFont typeface="Wingdings" panose="05000000000000000000" pitchFamily="2" charset="2"/>
              <a:buChar char="u"/>
            </a:pPr>
            <a:r>
              <a:rPr lang="zh-CN" altLang="en-US" sz="1600" dirty="0">
                <a:latin typeface="黑体" panose="02010609060101010101" pitchFamily="49" charset="-122"/>
                <a:ea typeface="黑体" panose="02010609060101010101" pitchFamily="49" charset="-122"/>
                <a:sym typeface="+mn-ea"/>
              </a:rPr>
              <a:t>含有钙盐，不能与含有枸橼酸抗凝的血液混合，也不能与含有磷酸盐、碳酸盐的制剂配伍，临床配伍禁忌较多；</a:t>
            </a:r>
          </a:p>
          <a:p>
            <a:pPr marL="285750" indent="-285750">
              <a:lnSpc>
                <a:spcPct val="140000"/>
              </a:lnSpc>
              <a:buFont typeface="Wingdings" panose="05000000000000000000" pitchFamily="2" charset="2"/>
              <a:buChar char="u"/>
            </a:pPr>
            <a:r>
              <a:rPr lang="zh-CN" altLang="en-US" sz="1600" dirty="0">
                <a:latin typeface="黑体" panose="02010609060101010101" pitchFamily="49" charset="-122"/>
                <a:ea typeface="黑体" panose="02010609060101010101" pitchFamily="49" charset="-122"/>
                <a:sym typeface="+mn-ea"/>
              </a:rPr>
              <a:t>不良反应发生率较高，达到</a:t>
            </a:r>
            <a:r>
              <a:rPr lang="en-US" altLang="zh-CN" sz="1600" dirty="0">
                <a:latin typeface="黑体" panose="02010609060101010101" pitchFamily="49" charset="-122"/>
                <a:ea typeface="黑体" panose="02010609060101010101" pitchFamily="49" charset="-122"/>
                <a:sym typeface="+mn-ea"/>
              </a:rPr>
              <a:t>24.2%</a:t>
            </a:r>
            <a:r>
              <a:rPr lang="zh-CN" altLang="en-US" sz="1600" dirty="0">
                <a:latin typeface="黑体" panose="02010609060101010101" pitchFamily="49" charset="-122"/>
                <a:ea typeface="黑体" panose="02010609060101010101" pitchFamily="49" charset="-122"/>
                <a:sym typeface="+mn-ea"/>
              </a:rPr>
              <a:t>，主要为血中碳酸氢盐升高，碱剩余升高，血液</a:t>
            </a:r>
            <a:r>
              <a:rPr lang="en-US" altLang="zh-CN" sz="1600" dirty="0">
                <a:latin typeface="黑体" panose="02010609060101010101" pitchFamily="49" charset="-122"/>
                <a:ea typeface="黑体" panose="02010609060101010101" pitchFamily="49" charset="-122"/>
                <a:sym typeface="+mn-ea"/>
              </a:rPr>
              <a:t>pH</a:t>
            </a:r>
            <a:r>
              <a:rPr lang="zh-CN" altLang="en-US" sz="1600" dirty="0">
                <a:latin typeface="黑体" panose="02010609060101010101" pitchFamily="49" charset="-122"/>
                <a:ea typeface="黑体" panose="02010609060101010101" pitchFamily="49" charset="-122"/>
                <a:sym typeface="+mn-ea"/>
              </a:rPr>
              <a:t>上升等，有增大昏迷、手脚抽筋</a:t>
            </a:r>
            <a:r>
              <a:rPr lang="zh-CN" altLang="en-US" sz="1600" dirty="0" smtClean="0">
                <a:latin typeface="黑体" panose="02010609060101010101" pitchFamily="49" charset="-122"/>
                <a:ea typeface="黑体" panose="02010609060101010101" pitchFamily="49" charset="-122"/>
                <a:sym typeface="+mn-ea"/>
              </a:rPr>
              <a:t>等风险</a:t>
            </a:r>
            <a:r>
              <a:rPr lang="zh-CN" altLang="en-US" sz="1600" dirty="0">
                <a:latin typeface="黑体" panose="02010609060101010101" pitchFamily="49" charset="-122"/>
                <a:ea typeface="黑体" panose="02010609060101010101" pitchFamily="49" charset="-122"/>
                <a:sym typeface="+mn-ea"/>
              </a:rPr>
              <a:t>；</a:t>
            </a:r>
          </a:p>
          <a:p>
            <a:pPr marL="285750" indent="-285750">
              <a:lnSpc>
                <a:spcPct val="140000"/>
              </a:lnSpc>
              <a:buFont typeface="Wingdings" panose="05000000000000000000" pitchFamily="2" charset="2"/>
              <a:buChar char="u"/>
            </a:pPr>
            <a:r>
              <a:rPr lang="zh-CN" altLang="en-US" sz="1600" dirty="0">
                <a:latin typeface="黑体" panose="02010609060101010101" pitchFamily="49" charset="-122"/>
                <a:ea typeface="黑体" panose="02010609060101010101" pitchFamily="49" charset="-122"/>
                <a:sym typeface="+mn-ea"/>
              </a:rPr>
              <a:t>通过呼气代谢，对呼吸功能要求较高，呼吸功能障碍患者使用安全性低；</a:t>
            </a:r>
          </a:p>
          <a:p>
            <a:pPr>
              <a:lnSpc>
                <a:spcPct val="140000"/>
              </a:lnSpc>
            </a:pPr>
            <a:endParaRPr lang="en-US" altLang="zh-CN" dirty="0" smtClean="0">
              <a:solidFill>
                <a:srgbClr val="0000FF"/>
              </a:solidFill>
              <a:latin typeface="黑体" panose="02010609060101010101" pitchFamily="49" charset="-122"/>
              <a:ea typeface="黑体" panose="02010609060101010101" pitchFamily="49" charset="-122"/>
            </a:endParaRPr>
          </a:p>
          <a:p>
            <a:pPr>
              <a:lnSpc>
                <a:spcPct val="140000"/>
              </a:lnSpc>
            </a:pPr>
            <a:r>
              <a:rPr lang="zh-CN" altLang="en-US" dirty="0" smtClean="0">
                <a:solidFill>
                  <a:srgbClr val="0000FF"/>
                </a:solidFill>
                <a:latin typeface="黑体" panose="02010609060101010101" pitchFamily="49" charset="-122"/>
                <a:ea typeface="黑体" panose="02010609060101010101" pitchFamily="49" charset="-122"/>
              </a:rPr>
              <a:t>复合磷酸氢钾注射液</a:t>
            </a:r>
            <a:endParaRPr lang="en-US" altLang="zh-CN" dirty="0" smtClean="0">
              <a:solidFill>
                <a:srgbClr val="0000FF"/>
              </a:solidFill>
              <a:latin typeface="黑体" panose="02010609060101010101" pitchFamily="49" charset="-122"/>
              <a:ea typeface="黑体" panose="02010609060101010101" pitchFamily="49" charset="-122"/>
            </a:endParaRPr>
          </a:p>
          <a:p>
            <a:pPr marL="285750" indent="-285750">
              <a:lnSpc>
                <a:spcPct val="140000"/>
              </a:lnSpc>
              <a:buFont typeface="Wingdings" panose="05000000000000000000" pitchFamily="2" charset="2"/>
              <a:buChar char="u"/>
            </a:pPr>
            <a:r>
              <a:rPr lang="zh-CN" altLang="en-US" sz="1600" dirty="0">
                <a:latin typeface="黑体" panose="02010609060101010101" pitchFamily="49" charset="-122"/>
                <a:ea typeface="黑体" panose="02010609060101010101" pitchFamily="49" charset="-122"/>
                <a:sym typeface="+mn-ea"/>
              </a:rPr>
              <a:t>只</a:t>
            </a:r>
            <a:r>
              <a:rPr lang="zh-CN" altLang="en-US" sz="1600" dirty="0" smtClean="0">
                <a:latin typeface="黑体" panose="02010609060101010101" pitchFamily="49" charset="-122"/>
                <a:ea typeface="黑体" panose="02010609060101010101" pitchFamily="49" charset="-122"/>
                <a:sym typeface="+mn-ea"/>
              </a:rPr>
              <a:t>含有磷酸盐单缓冲</a:t>
            </a:r>
            <a:r>
              <a:rPr lang="zh-CN" altLang="en-US" sz="1600" dirty="0">
                <a:latin typeface="黑体" panose="02010609060101010101" pitchFamily="49" charset="-122"/>
                <a:ea typeface="黑体" panose="02010609060101010101" pitchFamily="49" charset="-122"/>
                <a:sym typeface="+mn-ea"/>
              </a:rPr>
              <a:t>系统，调整酸碱平衡功能</a:t>
            </a:r>
            <a:r>
              <a:rPr lang="zh-CN" altLang="en-US" sz="1600" dirty="0" smtClean="0">
                <a:latin typeface="黑体" panose="02010609060101010101" pitchFamily="49" charset="-122"/>
                <a:ea typeface="黑体" panose="02010609060101010101" pitchFamily="49" charset="-122"/>
                <a:sym typeface="+mn-ea"/>
              </a:rPr>
              <a:t>一般，影响机体安全性；</a:t>
            </a:r>
            <a:endParaRPr lang="en-US" altLang="zh-CN" sz="1600" dirty="0" smtClean="0">
              <a:latin typeface="黑体" panose="02010609060101010101" pitchFamily="49" charset="-122"/>
              <a:ea typeface="黑体" panose="02010609060101010101" pitchFamily="49" charset="-122"/>
              <a:sym typeface="+mn-ea"/>
            </a:endParaRPr>
          </a:p>
          <a:p>
            <a:pPr marL="285750" indent="-285750">
              <a:lnSpc>
                <a:spcPct val="140000"/>
              </a:lnSpc>
              <a:buFont typeface="Wingdings" panose="05000000000000000000" pitchFamily="2" charset="2"/>
              <a:buChar char="u"/>
            </a:pPr>
            <a:r>
              <a:rPr lang="zh-CN" altLang="en-US" sz="1600" dirty="0">
                <a:solidFill>
                  <a:schemeClr val="dk1"/>
                </a:solidFill>
                <a:latin typeface="黑体" panose="02010609060101010101" pitchFamily="49" charset="-122"/>
                <a:ea typeface="黑体" panose="02010609060101010101" pitchFamily="49" charset="-122"/>
                <a:sym typeface="+mn-ea"/>
              </a:rPr>
              <a:t>与含钙注射液配伍时易析出沉淀，不宜应用</a:t>
            </a:r>
            <a:endParaRPr lang="en-US" altLang="zh-CN" sz="1600" dirty="0" smtClean="0">
              <a:latin typeface="黑体" panose="02010609060101010101" pitchFamily="49" charset="-122"/>
              <a:ea typeface="黑体" panose="02010609060101010101" pitchFamily="49" charset="-122"/>
            </a:endParaRPr>
          </a:p>
          <a:p>
            <a:pPr marL="285750" indent="-285750">
              <a:lnSpc>
                <a:spcPct val="140000"/>
              </a:lnSpc>
              <a:buFont typeface="Wingdings" panose="05000000000000000000" pitchFamily="2" charset="2"/>
              <a:buChar char="u"/>
            </a:pPr>
            <a:r>
              <a:rPr lang="zh-CN" altLang="en-US" sz="1600" dirty="0" smtClean="0">
                <a:latin typeface="黑体" panose="02010609060101010101" pitchFamily="49" charset="-122"/>
                <a:ea typeface="黑体" panose="02010609060101010101" pitchFamily="49" charset="-122"/>
              </a:rPr>
              <a:t>血浆中高浓度的钾可能导致心脏抑制，心律不齐或停搏，最终导致死亡；</a:t>
            </a:r>
            <a:endParaRPr lang="en-US" altLang="zh-CN" sz="1600" dirty="0" smtClean="0">
              <a:latin typeface="黑体" panose="02010609060101010101" pitchFamily="49" charset="-122"/>
              <a:ea typeface="黑体" panose="02010609060101010101" pitchFamily="49" charset="-122"/>
            </a:endParaRPr>
          </a:p>
          <a:p>
            <a:pPr marL="285750" indent="-285750">
              <a:lnSpc>
                <a:spcPct val="140000"/>
              </a:lnSpc>
              <a:buFont typeface="Wingdings" panose="05000000000000000000" pitchFamily="2" charset="2"/>
              <a:buChar char="u"/>
            </a:pPr>
            <a:r>
              <a:rPr lang="zh-CN" altLang="en-US" sz="1600" dirty="0" smtClean="0">
                <a:latin typeface="黑体" panose="02010609060101010101" pitchFamily="49" charset="-122"/>
                <a:ea typeface="黑体" panose="02010609060101010101" pitchFamily="49" charset="-122"/>
              </a:rPr>
              <a:t>对肾功能衰竭患者不宜应用；对于心脏疾病患者，特别是洋地黄治疗的患者或有肾脏疾病的患者，应谨慎使用；</a:t>
            </a:r>
          </a:p>
        </p:txBody>
      </p:sp>
      <p:sp>
        <p:nvSpPr>
          <p:cNvPr id="5" name="文本框 4">
            <a:extLst>
              <a:ext uri="{FF2B5EF4-FFF2-40B4-BE49-F238E27FC236}">
                <a16:creationId xmlns:a16="http://schemas.microsoft.com/office/drawing/2014/main" xmlns="" id="{C3983646-3B70-47AC-A8FD-9745AF7D7AC5}"/>
              </a:ext>
            </a:extLst>
          </p:cNvPr>
          <p:cNvSpPr txBox="1"/>
          <p:nvPr/>
        </p:nvSpPr>
        <p:spPr>
          <a:xfrm>
            <a:off x="0" y="75280"/>
            <a:ext cx="3902110" cy="584775"/>
          </a:xfrm>
          <a:prstGeom prst="rect">
            <a:avLst/>
          </a:prstGeom>
          <a:noFill/>
        </p:spPr>
        <p:txBody>
          <a:bodyPr wrap="square">
            <a:spAutoFit/>
          </a:bodyPr>
          <a:lstStyle/>
          <a:p>
            <a:pPr algn="l" fontAlgn="ctr"/>
            <a:r>
              <a:rPr lang="zh-CN" altLang="en-US" sz="3200">
                <a:solidFill>
                  <a:srgbClr val="000000"/>
                </a:solidFill>
                <a:latin typeface="黑体" panose="02010609060101010101" pitchFamily="49" charset="-122"/>
                <a:ea typeface="黑体" panose="02010609060101010101" pitchFamily="49" charset="-122"/>
              </a:rPr>
              <a:t>二</a:t>
            </a:r>
            <a:r>
              <a:rPr lang="en-US" altLang="zh-CN" sz="3200" i="0" u="none" strike="noStrike">
                <a:solidFill>
                  <a:srgbClr val="000000"/>
                </a:solidFill>
                <a:effectLst/>
                <a:latin typeface="黑体" panose="02010609060101010101" pitchFamily="49" charset="-122"/>
                <a:ea typeface="黑体" panose="02010609060101010101" pitchFamily="49" charset="-122"/>
              </a:rPr>
              <a:t>.</a:t>
            </a:r>
            <a:r>
              <a:rPr lang="zh-CN" altLang="en-US" sz="3200" i="0" u="none" strike="noStrike">
                <a:solidFill>
                  <a:srgbClr val="000000"/>
                </a:solidFill>
                <a:effectLst/>
                <a:latin typeface="黑体" panose="02010609060101010101" pitchFamily="49" charset="-122"/>
                <a:ea typeface="黑体" panose="02010609060101010101" pitchFamily="49" charset="-122"/>
              </a:rPr>
              <a:t>安全性</a:t>
            </a:r>
          </a:p>
        </p:txBody>
      </p:sp>
    </p:spTree>
    <p:extLst>
      <p:ext uri="{BB962C8B-B14F-4D97-AF65-F5344CB8AC3E}">
        <p14:creationId xmlns:p14="http://schemas.microsoft.com/office/powerpoint/2010/main" val="740669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EF81AD13-BE7B-4D7D-B588-AF24DDFDF521}"/>
              </a:ext>
            </a:extLst>
          </p:cNvPr>
          <p:cNvSpPr txBox="1"/>
          <p:nvPr/>
        </p:nvSpPr>
        <p:spPr>
          <a:xfrm>
            <a:off x="833678" y="1909090"/>
            <a:ext cx="10890906" cy="923330"/>
          </a:xfrm>
          <a:prstGeom prst="rect">
            <a:avLst/>
          </a:prstGeom>
          <a:noFill/>
          <a:ln w="28575">
            <a:solidFill>
              <a:srgbClr val="0070C0"/>
            </a:solidFill>
          </a:ln>
        </p:spPr>
        <p:txBody>
          <a:bodyPr wrap="square">
            <a:spAutoFit/>
          </a:bodyPr>
          <a:lstStyle/>
          <a:p>
            <a:pPr marL="285750" indent="-285750">
              <a:lnSpc>
                <a:spcPct val="150000"/>
              </a:lnSpc>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与</a:t>
            </a:r>
            <a:r>
              <a:rPr lang="en-US" altLang="zh-CN" dirty="0">
                <a:latin typeface="黑体" panose="02010609060101010101" pitchFamily="49" charset="-122"/>
                <a:ea typeface="黑体" panose="02010609060101010101" pitchFamily="49" charset="-122"/>
              </a:rPr>
              <a:t>0.9%</a:t>
            </a:r>
            <a:r>
              <a:rPr lang="zh-CN" altLang="en-US" dirty="0">
                <a:latin typeface="黑体" panose="02010609060101010101" pitchFamily="49" charset="-122"/>
                <a:ea typeface="黑体" panose="02010609060101010101" pitchFamily="49" charset="-122"/>
              </a:rPr>
              <a:t>的生理盐水组相比，使用复方电解质注射液</a:t>
            </a:r>
            <a:r>
              <a:rPr lang="en-US" altLang="zh-CN" dirty="0">
                <a:latin typeface="黑体" panose="02010609060101010101" pitchFamily="49" charset="-122"/>
                <a:ea typeface="黑体" panose="02010609060101010101" pitchFamily="49" charset="-122"/>
              </a:rPr>
              <a:t>(Ⅴ)</a:t>
            </a:r>
            <a:r>
              <a:rPr lang="zh-CN" altLang="en-US" dirty="0">
                <a:latin typeface="黑体" panose="02010609060101010101" pitchFamily="49" charset="-122"/>
                <a:ea typeface="黑体" panose="02010609060101010101" pitchFamily="49" charset="-122"/>
              </a:rPr>
              <a:t>组在术后</a:t>
            </a:r>
            <a:r>
              <a:rPr lang="en-US" altLang="zh-CN" dirty="0">
                <a:latin typeface="黑体" panose="02010609060101010101" pitchFamily="49" charset="-122"/>
                <a:ea typeface="黑体" panose="02010609060101010101" pitchFamily="49" charset="-122"/>
              </a:rPr>
              <a:t>24</a:t>
            </a:r>
            <a:r>
              <a:rPr lang="zh-CN" altLang="en-US" dirty="0">
                <a:latin typeface="黑体" panose="02010609060101010101" pitchFamily="49" charset="-122"/>
                <a:ea typeface="黑体" panose="02010609060101010101" pitchFamily="49" charset="-122"/>
              </a:rPr>
              <a:t>小时检测到 </a:t>
            </a:r>
            <a:r>
              <a:rPr lang="en-US" altLang="zh-CN" dirty="0">
                <a:latin typeface="黑体" panose="02010609060101010101" pitchFamily="49" charset="-122"/>
                <a:ea typeface="黑体" panose="02010609060101010101" pitchFamily="49" charset="-122"/>
              </a:rPr>
              <a:t>[TIMP2]x[IGFBP7]</a:t>
            </a:r>
            <a:r>
              <a:rPr lang="zh-CN" altLang="en-US" dirty="0">
                <a:latin typeface="黑体" panose="02010609060101010101" pitchFamily="49" charset="-122"/>
                <a:ea typeface="黑体" panose="02010609060101010101" pitchFamily="49" charset="-122"/>
              </a:rPr>
              <a:t>水平更少，</a:t>
            </a:r>
            <a:r>
              <a:rPr lang="zh-CN" altLang="en-US" dirty="0">
                <a:solidFill>
                  <a:srgbClr val="FF0000"/>
                </a:solidFill>
                <a:latin typeface="黑体" panose="02010609060101010101" pitchFamily="49" charset="-122"/>
                <a:ea typeface="黑体" panose="02010609060101010101" pitchFamily="49" charset="-122"/>
              </a:rPr>
              <a:t>提示更少的</a:t>
            </a:r>
            <a:r>
              <a:rPr lang="zh-CN" altLang="en-US" dirty="0" smtClean="0">
                <a:solidFill>
                  <a:srgbClr val="FF0000"/>
                </a:solidFill>
                <a:latin typeface="黑体" panose="02010609060101010101" pitchFamily="49" charset="-122"/>
                <a:ea typeface="黑体" panose="02010609060101010101" pitchFamily="49" charset="-122"/>
              </a:rPr>
              <a:t>肾损伤</a:t>
            </a:r>
            <a:endParaRPr lang="zh-CN" altLang="en-US" baseline="30000" dirty="0">
              <a:solidFill>
                <a:srgbClr val="FF0000"/>
              </a:solidFill>
              <a:latin typeface="黑体" panose="02010609060101010101" pitchFamily="49" charset="-122"/>
              <a:ea typeface="黑体" panose="02010609060101010101" pitchFamily="49" charset="-122"/>
            </a:endParaRPr>
          </a:p>
        </p:txBody>
      </p:sp>
      <p:sp>
        <p:nvSpPr>
          <p:cNvPr id="4" name="文本框 3">
            <a:extLst>
              <a:ext uri="{FF2B5EF4-FFF2-40B4-BE49-F238E27FC236}">
                <a16:creationId xmlns:a16="http://schemas.microsoft.com/office/drawing/2014/main" xmlns="" id="{6CFD0F40-38FC-4BD1-9E8B-E60B08BBD032}"/>
              </a:ext>
            </a:extLst>
          </p:cNvPr>
          <p:cNvSpPr txBox="1"/>
          <p:nvPr/>
        </p:nvSpPr>
        <p:spPr>
          <a:xfrm>
            <a:off x="0" y="75280"/>
            <a:ext cx="3902110" cy="584775"/>
          </a:xfrm>
          <a:prstGeom prst="rect">
            <a:avLst/>
          </a:prstGeom>
          <a:noFill/>
        </p:spPr>
        <p:txBody>
          <a:bodyPr wrap="square">
            <a:spAutoFit/>
          </a:bodyPr>
          <a:lstStyle/>
          <a:p>
            <a:pPr algn="l" fontAlgn="ctr"/>
            <a:r>
              <a:rPr lang="zh-CN" altLang="en-US" sz="3200" i="0" u="none" strike="noStrike">
                <a:solidFill>
                  <a:srgbClr val="000000"/>
                </a:solidFill>
                <a:effectLst/>
                <a:latin typeface="黑体" panose="02010609060101010101" pitchFamily="49" charset="-122"/>
                <a:ea typeface="黑体" panose="02010609060101010101" pitchFamily="49" charset="-122"/>
              </a:rPr>
              <a:t>三</a:t>
            </a:r>
            <a:r>
              <a:rPr lang="en-US" altLang="zh-CN" sz="3200" i="0" u="none" strike="noStrike">
                <a:solidFill>
                  <a:srgbClr val="000000"/>
                </a:solidFill>
                <a:effectLst/>
                <a:latin typeface="黑体" panose="02010609060101010101" pitchFamily="49" charset="-122"/>
                <a:ea typeface="黑体" panose="02010609060101010101" pitchFamily="49" charset="-122"/>
              </a:rPr>
              <a:t>.</a:t>
            </a:r>
            <a:r>
              <a:rPr lang="zh-CN" altLang="en-US" sz="3200" i="0" u="none" strike="noStrike">
                <a:solidFill>
                  <a:srgbClr val="000000"/>
                </a:solidFill>
                <a:effectLst/>
                <a:latin typeface="黑体" panose="02010609060101010101" pitchFamily="49" charset="-122"/>
                <a:ea typeface="黑体" panose="02010609060101010101" pitchFamily="49" charset="-122"/>
              </a:rPr>
              <a:t>有效性</a:t>
            </a:r>
          </a:p>
        </p:txBody>
      </p:sp>
      <p:sp>
        <p:nvSpPr>
          <p:cNvPr id="5" name="文本框 4">
            <a:extLst>
              <a:ext uri="{FF2B5EF4-FFF2-40B4-BE49-F238E27FC236}">
                <a16:creationId xmlns:a16="http://schemas.microsoft.com/office/drawing/2014/main" xmlns="" id="{8D62E410-0B1A-42E3-A39E-71F9BE4D6868}"/>
              </a:ext>
            </a:extLst>
          </p:cNvPr>
          <p:cNvSpPr txBox="1"/>
          <p:nvPr/>
        </p:nvSpPr>
        <p:spPr>
          <a:xfrm>
            <a:off x="3063491" y="563507"/>
            <a:ext cx="6065018" cy="523220"/>
          </a:xfrm>
          <a:prstGeom prst="rect">
            <a:avLst/>
          </a:prstGeom>
          <a:noFill/>
        </p:spPr>
        <p:txBody>
          <a:bodyPr wrap="square">
            <a:spAutoFit/>
          </a:bodyPr>
          <a:lstStyle/>
          <a:p>
            <a:r>
              <a:rPr lang="zh-CN" altLang="en-US" sz="2800">
                <a:latin typeface="黑体" panose="02010609060101010101" pitchFamily="49" charset="-122"/>
                <a:ea typeface="黑体" panose="02010609060101010101" pitchFamily="49" charset="-122"/>
                <a:cs typeface="微软雅黑" panose="020B0503020204020204" pitchFamily="34" charset="-122"/>
              </a:rPr>
              <a:t>复方电解质注射液</a:t>
            </a:r>
            <a:r>
              <a:rPr lang="en-US" altLang="zh-CN" sz="2800">
                <a:latin typeface="黑体" panose="02010609060101010101" pitchFamily="49" charset="-122"/>
                <a:ea typeface="黑体" panose="02010609060101010101" pitchFamily="49" charset="-122"/>
                <a:cs typeface="微软雅黑" panose="020B0503020204020204" pitchFamily="34" charset="-122"/>
              </a:rPr>
              <a:t>(Ⅴ)</a:t>
            </a:r>
            <a:r>
              <a:rPr lang="zh-CN" altLang="en-US" sz="2800">
                <a:latin typeface="黑体" panose="02010609060101010101" pitchFamily="49" charset="-122"/>
                <a:ea typeface="黑体" panose="02010609060101010101" pitchFamily="49" charset="-122"/>
                <a:cs typeface="微软雅黑" panose="020B0503020204020204" pitchFamily="34" charset="-122"/>
              </a:rPr>
              <a:t>疗效相关文献</a:t>
            </a:r>
            <a:endParaRPr lang="zh-CN" altLang="en-US" sz="2800">
              <a:latin typeface="黑体" panose="02010609060101010101" pitchFamily="49" charset="-122"/>
              <a:ea typeface="黑体" panose="02010609060101010101" pitchFamily="49" charset="-122"/>
            </a:endParaRPr>
          </a:p>
        </p:txBody>
      </p:sp>
      <p:sp>
        <p:nvSpPr>
          <p:cNvPr id="6" name="文本框 5">
            <a:extLst>
              <a:ext uri="{FF2B5EF4-FFF2-40B4-BE49-F238E27FC236}">
                <a16:creationId xmlns:a16="http://schemas.microsoft.com/office/drawing/2014/main" xmlns="" id="{9E6FDB04-3975-4A1E-854F-0F8F17BCE8BB}"/>
              </a:ext>
            </a:extLst>
          </p:cNvPr>
          <p:cNvSpPr txBox="1"/>
          <p:nvPr/>
        </p:nvSpPr>
        <p:spPr>
          <a:xfrm>
            <a:off x="833679" y="3629163"/>
            <a:ext cx="10890906" cy="1338828"/>
          </a:xfrm>
          <a:prstGeom prst="rect">
            <a:avLst/>
          </a:prstGeom>
          <a:noFill/>
          <a:ln w="28575">
            <a:solidFill>
              <a:srgbClr val="0070C0"/>
            </a:solidFill>
          </a:ln>
        </p:spPr>
        <p:txBody>
          <a:bodyPr wrap="square">
            <a:spAutoFit/>
          </a:bodyPr>
          <a:lstStyle/>
          <a:p>
            <a:pPr marL="285750" indent="-285750">
              <a:lnSpc>
                <a:spcPct val="150000"/>
              </a:lnSpc>
              <a:buFont typeface="Wingdings" panose="05000000000000000000" pitchFamily="2" charset="2"/>
              <a:buChar char="u"/>
            </a:pPr>
            <a:r>
              <a:rPr lang="zh-CN" altLang="en-US" dirty="0" smtClean="0">
                <a:latin typeface="黑体" panose="02010609060101010101" pitchFamily="49" charset="-122"/>
                <a:ea typeface="黑体" panose="02010609060101010101" pitchFamily="49" charset="-122"/>
              </a:rPr>
              <a:t>指南指出：急诊</a:t>
            </a:r>
            <a:r>
              <a:rPr lang="zh-CN" altLang="en-US" dirty="0">
                <a:latin typeface="黑体" panose="02010609060101010101" pitchFamily="49" charset="-122"/>
                <a:ea typeface="黑体" panose="02010609060101010101" pitchFamily="49" charset="-122"/>
              </a:rPr>
              <a:t>科败血症患者在最初的复苏过程中使用平衡晶体液的比例</a:t>
            </a:r>
            <a:r>
              <a:rPr lang="zh-CN" altLang="en-US" dirty="0">
                <a:solidFill>
                  <a:srgbClr val="FF0000"/>
                </a:solidFill>
                <a:latin typeface="黑体" panose="02010609060101010101" pitchFamily="49" charset="-122"/>
                <a:ea typeface="黑体" panose="02010609060101010101" pitchFamily="49" charset="-122"/>
              </a:rPr>
              <a:t>与死亡率的显著降低有关；</a:t>
            </a:r>
          </a:p>
          <a:p>
            <a:pPr marL="285750" indent="-285750">
              <a:lnSpc>
                <a:spcPct val="150000"/>
              </a:lnSpc>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在有低钠血症、碱性血症、脑水肿或创伤性脑损伤的患者中</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使用</a:t>
            </a:r>
            <a:r>
              <a:rPr lang="en-US" altLang="zh-CN" dirty="0">
                <a:latin typeface="黑体" panose="02010609060101010101" pitchFamily="49" charset="-122"/>
                <a:ea typeface="黑体" panose="02010609060101010101" pitchFamily="49" charset="-122"/>
              </a:rPr>
              <a:t>0.9%</a:t>
            </a:r>
            <a:r>
              <a:rPr lang="zh-CN" altLang="en-US" dirty="0">
                <a:latin typeface="黑体" panose="02010609060101010101" pitchFamily="49" charset="-122"/>
                <a:ea typeface="黑体" panose="02010609060101010101" pitchFamily="49" charset="-122"/>
              </a:rPr>
              <a:t>的生理盐水存在风险，因此</a:t>
            </a:r>
            <a:r>
              <a:rPr lang="zh-CN" altLang="en-US" dirty="0" smtClean="0">
                <a:latin typeface="黑体" panose="02010609060101010101" pitchFamily="49" charset="-122"/>
                <a:ea typeface="黑体" panose="02010609060101010101" pitchFamily="49" charset="-122"/>
              </a:rPr>
              <a:t>，指南建议</a:t>
            </a:r>
            <a:r>
              <a:rPr lang="zh-CN" altLang="en-US" dirty="0">
                <a:latin typeface="黑体" panose="02010609060101010101" pitchFamily="49" charset="-122"/>
                <a:ea typeface="黑体" panose="02010609060101010101" pitchFamily="49" charset="-122"/>
              </a:rPr>
              <a:t>将</a:t>
            </a:r>
            <a:r>
              <a:rPr lang="en-US" altLang="zh-CN" dirty="0">
                <a:latin typeface="黑体" panose="02010609060101010101" pitchFamily="49" charset="-122"/>
                <a:ea typeface="黑体" panose="02010609060101010101" pitchFamily="49" charset="-122"/>
              </a:rPr>
              <a:t>BF(Lactated Ringer’s or</a:t>
            </a:r>
            <a:r>
              <a:rPr lang="zh-CN" altLang="en-US" dirty="0">
                <a:solidFill>
                  <a:srgbClr val="FF0000"/>
                </a:solidFill>
                <a:latin typeface="黑体" panose="02010609060101010101" pitchFamily="49" charset="-122"/>
                <a:ea typeface="黑体" panose="02010609060101010101" pitchFamily="49" charset="-122"/>
              </a:rPr>
              <a:t>复方电解质注射液</a:t>
            </a:r>
            <a:r>
              <a:rPr lang="en-US" altLang="zh-CN" dirty="0">
                <a:solidFill>
                  <a:srgbClr val="FF0000"/>
                </a:solidFill>
                <a:latin typeface="黑体" panose="02010609060101010101" pitchFamily="49" charset="-122"/>
                <a:ea typeface="黑体" panose="02010609060101010101" pitchFamily="49" charset="-122"/>
              </a:rPr>
              <a:t>(Ⅴ)</a:t>
            </a:r>
            <a:r>
              <a:rPr lang="zh-CN" altLang="en-US" dirty="0">
                <a:solidFill>
                  <a:srgbClr val="FF0000"/>
                </a:solidFill>
                <a:latin typeface="黑体" panose="02010609060101010101" pitchFamily="49" charset="-122"/>
                <a:ea typeface="黑体" panose="02010609060101010101" pitchFamily="49" charset="-122"/>
              </a:rPr>
              <a:t>）作为第一线液体</a:t>
            </a:r>
            <a:r>
              <a:rPr lang="zh-CN" altLang="en-US" dirty="0" smtClean="0">
                <a:solidFill>
                  <a:srgbClr val="FF0000"/>
                </a:solidFill>
                <a:latin typeface="黑体" panose="02010609060101010101" pitchFamily="49" charset="-122"/>
                <a:ea typeface="黑体" panose="02010609060101010101" pitchFamily="49" charset="-122"/>
              </a:rPr>
              <a:t>复苏用药</a:t>
            </a:r>
            <a:endParaRPr lang="en-US" altLang="zh-CN" baseline="30000" dirty="0">
              <a:solidFill>
                <a:srgbClr val="FF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176017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13BCB7D8-BD6E-44B4-9243-FAB8C3646144}"/>
              </a:ext>
            </a:extLst>
          </p:cNvPr>
          <p:cNvSpPr txBox="1"/>
          <p:nvPr/>
        </p:nvSpPr>
        <p:spPr>
          <a:xfrm>
            <a:off x="983511" y="1391400"/>
            <a:ext cx="9817734" cy="4550434"/>
          </a:xfrm>
          <a:prstGeom prst="rect">
            <a:avLst/>
          </a:prstGeom>
          <a:noFill/>
          <a:ln w="28575">
            <a:solidFill>
              <a:srgbClr val="0070C0"/>
            </a:solidFill>
          </a:ln>
        </p:spPr>
        <p:txBody>
          <a:bodyPr wrap="square" tIns="90000" bIns="46800">
            <a:spAutoFit/>
          </a:bodyPr>
          <a:lstStyle/>
          <a:p>
            <a:pPr lvl="0">
              <a:lnSpc>
                <a:spcPct val="150000"/>
              </a:lnSpc>
            </a:pPr>
            <a:r>
              <a:rPr lang="zh-CN" altLang="en-US" dirty="0">
                <a:latin typeface="黑体" panose="02010609060101010101" pitchFamily="49" charset="-122"/>
                <a:ea typeface="黑体" panose="02010609060101010101" pitchFamily="49" charset="-122"/>
              </a:rPr>
              <a:t>复方电解质注射液（</a:t>
            </a:r>
            <a:r>
              <a:rPr lang="en-US" altLang="zh-CN" dirty="0">
                <a:latin typeface="黑体" panose="02010609060101010101" pitchFamily="49" charset="-122"/>
                <a:ea typeface="黑体" panose="02010609060101010101" pitchFamily="49" charset="-122"/>
              </a:rPr>
              <a:t>Ⅴ</a:t>
            </a:r>
            <a:r>
              <a:rPr lang="zh-CN" altLang="en-US" dirty="0">
                <a:latin typeface="黑体" panose="02010609060101010101" pitchFamily="49" charset="-122"/>
                <a:ea typeface="黑体" panose="02010609060101010101" pitchFamily="49" charset="-122"/>
              </a:rPr>
              <a:t>）符合国内外相关指南</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共识的推荐，证明了其临床有效性：</a:t>
            </a:r>
            <a:endParaRPr lang="en-US" altLang="zh-CN" dirty="0">
              <a:latin typeface="黑体" panose="02010609060101010101" pitchFamily="49" charset="-122"/>
              <a:ea typeface="黑体" panose="02010609060101010101" pitchFamily="49" charset="-122"/>
            </a:endParaRPr>
          </a:p>
          <a:p>
            <a:pPr lvl="0" indent="361950">
              <a:lnSpc>
                <a:spcPct val="150000"/>
              </a:lnSpc>
            </a:pPr>
            <a:endParaRPr lang="zh-CN" altLang="en-US" sz="1400" dirty="0">
              <a:latin typeface="黑体" panose="02010609060101010101" pitchFamily="49" charset="-122"/>
              <a:ea typeface="黑体" panose="02010609060101010101" pitchFamily="49" charset="-122"/>
            </a:endParaRPr>
          </a:p>
          <a:p>
            <a:pPr marL="0" lvl="1" indent="266700"/>
            <a:r>
              <a:rPr lang="zh-CN" altLang="en-US" sz="1400" dirty="0">
                <a:latin typeface="黑体" panose="02010609060101010101" pitchFamily="49" charset="-122"/>
                <a:ea typeface="黑体" panose="02010609060101010101" pitchFamily="49" charset="-122"/>
              </a:rPr>
              <a:t>一</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对于择期腹部中小型手术，应以平衡盐液作为基础治疗</a:t>
            </a:r>
            <a:r>
              <a:rPr lang="en-US" altLang="zh-CN" sz="1400" baseline="30000" dirty="0">
                <a:latin typeface="黑体" panose="02010609060101010101" pitchFamily="49" charset="-122"/>
                <a:ea typeface="黑体" panose="02010609060101010101" pitchFamily="49" charset="-122"/>
              </a:rPr>
              <a:t>[1]</a:t>
            </a:r>
            <a:endParaRPr lang="en-US" altLang="zh-CN" sz="1400" baseline="30000" dirty="0">
              <a:solidFill>
                <a:srgbClr val="0000FF"/>
              </a:solidFill>
              <a:latin typeface="黑体" panose="02010609060101010101" pitchFamily="49" charset="-122"/>
              <a:ea typeface="黑体" panose="02010609060101010101" pitchFamily="49" charset="-122"/>
            </a:endParaRPr>
          </a:p>
          <a:p>
            <a:pPr marL="0" lvl="1" algn="r">
              <a:spcAft>
                <a:spcPts val="2400"/>
              </a:spcAft>
            </a:pPr>
            <a:r>
              <a:rPr lang="en-US" altLang="zh-CN" sz="1400" dirty="0">
                <a:solidFill>
                  <a:srgbClr val="0000FF"/>
                </a:solidFill>
                <a:latin typeface="黑体" panose="02010609060101010101" pitchFamily="49" charset="-122"/>
                <a:ea typeface="黑体" panose="02010609060101010101" pitchFamily="49" charset="-122"/>
              </a:rPr>
              <a:t>——</a:t>
            </a:r>
            <a:r>
              <a:rPr lang="zh-CN" altLang="en-US" sz="1400" dirty="0">
                <a:solidFill>
                  <a:srgbClr val="0000FF"/>
                </a:solidFill>
                <a:latin typeface="黑体" panose="02010609060101010101" pitchFamily="49" charset="-122"/>
                <a:ea typeface="黑体" panose="02010609060101010101" pitchFamily="49" charset="-122"/>
              </a:rPr>
              <a:t>中国加速康复外科临床实践指南（</a:t>
            </a:r>
            <a:r>
              <a:rPr lang="en-US" altLang="zh-CN" sz="1400" dirty="0">
                <a:solidFill>
                  <a:srgbClr val="0000FF"/>
                </a:solidFill>
                <a:latin typeface="黑体" panose="02010609060101010101" pitchFamily="49" charset="-122"/>
                <a:ea typeface="黑体" panose="02010609060101010101" pitchFamily="49" charset="-122"/>
              </a:rPr>
              <a:t>2021</a:t>
            </a:r>
            <a:r>
              <a:rPr lang="zh-CN" altLang="en-US" sz="1400" dirty="0">
                <a:solidFill>
                  <a:srgbClr val="0000FF"/>
                </a:solidFill>
                <a:latin typeface="黑体" panose="02010609060101010101" pitchFamily="49" charset="-122"/>
                <a:ea typeface="黑体" panose="02010609060101010101" pitchFamily="49" charset="-122"/>
              </a:rPr>
              <a:t>版）</a:t>
            </a:r>
            <a:endParaRPr lang="en-US" altLang="zh-CN" sz="1400" dirty="0">
              <a:solidFill>
                <a:srgbClr val="0000FF"/>
              </a:solidFill>
              <a:latin typeface="黑体" panose="02010609060101010101" pitchFamily="49" charset="-122"/>
              <a:ea typeface="黑体" panose="02010609060101010101" pitchFamily="49" charset="-122"/>
            </a:endParaRPr>
          </a:p>
          <a:p>
            <a:pPr marL="542925" lvl="1" indent="-276225"/>
            <a:r>
              <a:rPr lang="zh-CN" altLang="en-US" sz="1400" dirty="0">
                <a:latin typeface="黑体" panose="02010609060101010101" pitchFamily="49" charset="-122"/>
                <a:ea typeface="黑体" panose="02010609060101010101" pitchFamily="49" charset="-122"/>
              </a:rPr>
              <a:t>二</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胶体液价格较高，因此强力推荐脓毒症和脓毒性休克患者的液体复苏使用晶体液。有研究表明，平衡晶体液和生理盐水进行复苏，晶体液能降低</a:t>
            </a:r>
            <a:r>
              <a:rPr lang="en-US" altLang="zh-CN" sz="1400" dirty="0">
                <a:latin typeface="黑体" panose="02010609060101010101" pitchFamily="49" charset="-122"/>
                <a:ea typeface="黑体" panose="02010609060101010101" pitchFamily="49" charset="-122"/>
              </a:rPr>
              <a:t>30</a:t>
            </a:r>
            <a:r>
              <a:rPr lang="zh-CN" altLang="en-US" sz="1400" dirty="0">
                <a:latin typeface="黑体" panose="02010609060101010101" pitchFamily="49" charset="-122"/>
                <a:ea typeface="黑体" panose="02010609060101010101" pitchFamily="49" charset="-122"/>
              </a:rPr>
              <a:t>天主要肾脏不良事件发生率；高肌酐和高氯人群使用平衡晶体液避免主要肾脏不良事件获益最大</a:t>
            </a:r>
            <a:r>
              <a:rPr lang="en-US" altLang="zh-CN" sz="1400" baseline="30000" dirty="0">
                <a:latin typeface="黑体" panose="02010609060101010101" pitchFamily="49" charset="-122"/>
                <a:ea typeface="黑体" panose="02010609060101010101" pitchFamily="49" charset="-122"/>
              </a:rPr>
              <a:t>[2]</a:t>
            </a:r>
          </a:p>
          <a:p>
            <a:pPr marL="0" lvl="1" algn="r">
              <a:spcAft>
                <a:spcPts val="2400"/>
              </a:spcAft>
            </a:pPr>
            <a:r>
              <a:rPr lang="en-US" altLang="zh-CN" sz="1400" dirty="0">
                <a:solidFill>
                  <a:srgbClr val="0000FF"/>
                </a:solidFill>
                <a:latin typeface="黑体" panose="02010609060101010101" pitchFamily="49" charset="-122"/>
                <a:ea typeface="黑体" panose="02010609060101010101" pitchFamily="49" charset="-122"/>
              </a:rPr>
              <a:t>——</a:t>
            </a:r>
            <a:r>
              <a:rPr lang="zh-CN" altLang="en-US" sz="1400" dirty="0">
                <a:solidFill>
                  <a:srgbClr val="0000FF"/>
                </a:solidFill>
                <a:latin typeface="黑体" panose="02010609060101010101" pitchFamily="49" charset="-122"/>
                <a:ea typeface="黑体" panose="02010609060101010101" pitchFamily="49" charset="-122"/>
              </a:rPr>
              <a:t>中国脓毒症</a:t>
            </a:r>
            <a:r>
              <a:rPr lang="en-US" altLang="zh-CN" sz="1400" dirty="0">
                <a:solidFill>
                  <a:srgbClr val="0000FF"/>
                </a:solidFill>
                <a:latin typeface="黑体" panose="02010609060101010101" pitchFamily="49" charset="-122"/>
                <a:ea typeface="黑体" panose="02010609060101010101" pitchFamily="49" charset="-122"/>
              </a:rPr>
              <a:t>/ </a:t>
            </a:r>
            <a:r>
              <a:rPr lang="zh-CN" altLang="en-US" sz="1400" dirty="0">
                <a:solidFill>
                  <a:srgbClr val="0000FF"/>
                </a:solidFill>
                <a:latin typeface="黑体" panose="02010609060101010101" pitchFamily="49" charset="-122"/>
                <a:ea typeface="黑体" panose="02010609060101010101" pitchFamily="49" charset="-122"/>
              </a:rPr>
              <a:t>脓毒性休克急诊治疗指南（</a:t>
            </a:r>
            <a:r>
              <a:rPr lang="en-US" altLang="zh-CN" sz="1400" dirty="0">
                <a:solidFill>
                  <a:srgbClr val="0000FF"/>
                </a:solidFill>
                <a:latin typeface="黑体" panose="02010609060101010101" pitchFamily="49" charset="-122"/>
                <a:ea typeface="黑体" panose="02010609060101010101" pitchFamily="49" charset="-122"/>
              </a:rPr>
              <a:t>2018</a:t>
            </a:r>
            <a:r>
              <a:rPr lang="zh-CN" altLang="en-US" sz="1400" dirty="0">
                <a:solidFill>
                  <a:srgbClr val="0000FF"/>
                </a:solidFill>
                <a:latin typeface="黑体" panose="02010609060101010101" pitchFamily="49" charset="-122"/>
                <a:ea typeface="黑体" panose="02010609060101010101" pitchFamily="49" charset="-122"/>
              </a:rPr>
              <a:t>）</a:t>
            </a:r>
            <a:endParaRPr lang="en-US" altLang="zh-CN" sz="1400" dirty="0">
              <a:solidFill>
                <a:srgbClr val="0000FF"/>
              </a:solidFill>
              <a:latin typeface="黑体" panose="02010609060101010101" pitchFamily="49" charset="-122"/>
              <a:ea typeface="黑体" panose="02010609060101010101" pitchFamily="49" charset="-122"/>
            </a:endParaRPr>
          </a:p>
          <a:p>
            <a:pPr marL="542925" lvl="1" indent="-276225"/>
            <a:r>
              <a:rPr lang="zh-CN" altLang="en-US" sz="1400" dirty="0">
                <a:latin typeface="黑体" panose="02010609060101010101" pitchFamily="49" charset="-122"/>
                <a:ea typeface="黑体" panose="02010609060101010101" pitchFamily="49" charset="-122"/>
              </a:rPr>
              <a:t>三</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生理盐水中不含钾、钙、镁等电解质，缺乏维持血浆</a:t>
            </a:r>
            <a:r>
              <a:rPr lang="en-US" altLang="zh-CN" sz="1400" dirty="0">
                <a:latin typeface="黑体" panose="02010609060101010101" pitchFamily="49" charset="-122"/>
                <a:ea typeface="黑体" panose="02010609060101010101" pitchFamily="49" charset="-122"/>
              </a:rPr>
              <a:t>pH</a:t>
            </a:r>
            <a:r>
              <a:rPr lang="zh-CN" altLang="en-US" sz="1400" dirty="0">
                <a:latin typeface="黑体" panose="02010609060101010101" pitchFamily="49" charset="-122"/>
                <a:ea typeface="黑体" panose="02010609060101010101" pitchFamily="49" charset="-122"/>
              </a:rPr>
              <a:t>值所需的碳酸氢盐或其前体缓冲剂，大量输注不利于病人内环境的稳定。研究表明，对择期腹部开放手术的病人，平衡盐液具备更小的风险和术后病死率，应作为复苏及液体治疗的基础</a:t>
            </a:r>
            <a:r>
              <a:rPr lang="en-US" altLang="zh-CN" sz="1400" baseline="30000" dirty="0">
                <a:latin typeface="黑体" panose="02010609060101010101" pitchFamily="49" charset="-122"/>
                <a:ea typeface="黑体" panose="02010609060101010101" pitchFamily="49" charset="-122"/>
              </a:rPr>
              <a:t>[3]</a:t>
            </a:r>
          </a:p>
          <a:p>
            <a:pPr marL="0" lvl="1" algn="r">
              <a:spcAft>
                <a:spcPts val="2400"/>
              </a:spcAft>
            </a:pPr>
            <a:r>
              <a:rPr lang="en-US" altLang="zh-CN" sz="1400" dirty="0">
                <a:solidFill>
                  <a:srgbClr val="0000FF"/>
                </a:solidFill>
                <a:latin typeface="黑体" panose="02010609060101010101" pitchFamily="49" charset="-122"/>
                <a:ea typeface="黑体" panose="02010609060101010101" pitchFamily="49" charset="-122"/>
              </a:rPr>
              <a:t>——</a:t>
            </a:r>
            <a:r>
              <a:rPr lang="zh-CN" altLang="en-US" sz="1400" dirty="0">
                <a:solidFill>
                  <a:srgbClr val="0000FF"/>
                </a:solidFill>
                <a:latin typeface="黑体" panose="02010609060101010101" pitchFamily="49" charset="-122"/>
                <a:ea typeface="黑体" panose="02010609060101010101" pitchFamily="49" charset="-122"/>
              </a:rPr>
              <a:t>外科病人围手术期液体治疗专家共识（</a:t>
            </a:r>
            <a:r>
              <a:rPr lang="en-US" altLang="zh-CN" sz="1400" dirty="0">
                <a:solidFill>
                  <a:srgbClr val="0000FF"/>
                </a:solidFill>
                <a:latin typeface="黑体" panose="02010609060101010101" pitchFamily="49" charset="-122"/>
                <a:ea typeface="黑体" panose="02010609060101010101" pitchFamily="49" charset="-122"/>
              </a:rPr>
              <a:t>2015</a:t>
            </a:r>
            <a:r>
              <a:rPr lang="zh-CN" altLang="en-US" sz="1400" dirty="0">
                <a:solidFill>
                  <a:srgbClr val="0000FF"/>
                </a:solidFill>
                <a:latin typeface="黑体" panose="02010609060101010101" pitchFamily="49" charset="-122"/>
                <a:ea typeface="黑体" panose="02010609060101010101" pitchFamily="49" charset="-122"/>
              </a:rPr>
              <a:t>）</a:t>
            </a:r>
            <a:endParaRPr lang="en-US" altLang="zh-CN" sz="1400" dirty="0">
              <a:solidFill>
                <a:srgbClr val="0000FF"/>
              </a:solidFill>
              <a:latin typeface="黑体" panose="02010609060101010101" pitchFamily="49" charset="-122"/>
              <a:ea typeface="黑体" panose="02010609060101010101" pitchFamily="49" charset="-122"/>
            </a:endParaRPr>
          </a:p>
          <a:p>
            <a:pPr marL="0" lvl="1" indent="266700">
              <a:lnSpc>
                <a:spcPct val="150000"/>
              </a:lnSpc>
            </a:pPr>
            <a:r>
              <a:rPr lang="zh-CN" altLang="en-US" sz="1400" dirty="0">
                <a:latin typeface="黑体" panose="02010609060101010101" pitchFamily="49" charset="-122"/>
                <a:ea typeface="黑体" panose="02010609060101010101" pitchFamily="49" charset="-122"/>
              </a:rPr>
              <a:t>四</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故对严重颅脑损伤、脑水肿和严重肝脏功能受损患者不宜选用，可给予最接近血浆成分和理化特性的醋酸林格氏液</a:t>
            </a:r>
            <a:r>
              <a:rPr lang="en-US" altLang="zh-CN" sz="1400" baseline="30000" dirty="0">
                <a:latin typeface="黑体" panose="02010609060101010101" pitchFamily="49" charset="-122"/>
                <a:ea typeface="黑体" panose="02010609060101010101" pitchFamily="49" charset="-122"/>
              </a:rPr>
              <a:t>[4]</a:t>
            </a:r>
            <a:endParaRPr lang="en-US" altLang="zh-CN" sz="1400" dirty="0">
              <a:solidFill>
                <a:srgbClr val="0000FF"/>
              </a:solidFill>
              <a:latin typeface="黑体" panose="02010609060101010101" pitchFamily="49" charset="-122"/>
              <a:ea typeface="黑体" panose="02010609060101010101" pitchFamily="49" charset="-122"/>
            </a:endParaRPr>
          </a:p>
          <a:p>
            <a:pPr marL="0" lvl="1" algn="r">
              <a:lnSpc>
                <a:spcPct val="150000"/>
              </a:lnSpc>
              <a:spcAft>
                <a:spcPts val="2400"/>
              </a:spcAft>
            </a:pPr>
            <a:r>
              <a:rPr lang="en-US" altLang="zh-CN" sz="1400" dirty="0">
                <a:solidFill>
                  <a:srgbClr val="0000FF"/>
                </a:solidFill>
                <a:latin typeface="黑体" panose="02010609060101010101" pitchFamily="49" charset="-122"/>
                <a:ea typeface="黑体" panose="02010609060101010101" pitchFamily="49" charset="-122"/>
              </a:rPr>
              <a:t>——</a:t>
            </a:r>
            <a:r>
              <a:rPr lang="zh-CN" altLang="en-US" sz="1400" dirty="0">
                <a:solidFill>
                  <a:srgbClr val="0000FF"/>
                </a:solidFill>
                <a:latin typeface="黑体" panose="02010609060101010101" pitchFamily="49" charset="-122"/>
                <a:ea typeface="黑体" panose="02010609060101010101" pitchFamily="49" charset="-122"/>
              </a:rPr>
              <a:t>麻醉手术期间液体治疗专家共识</a:t>
            </a:r>
            <a:r>
              <a:rPr lang="en-US" altLang="zh-CN" sz="1400" dirty="0">
                <a:solidFill>
                  <a:srgbClr val="0000FF"/>
                </a:solidFill>
                <a:latin typeface="黑体" panose="02010609060101010101" pitchFamily="49" charset="-122"/>
                <a:ea typeface="黑体" panose="02010609060101010101" pitchFamily="49" charset="-122"/>
              </a:rPr>
              <a:t>(2014)</a:t>
            </a:r>
          </a:p>
        </p:txBody>
      </p:sp>
      <p:sp>
        <p:nvSpPr>
          <p:cNvPr id="4" name="文本框 3">
            <a:extLst>
              <a:ext uri="{FF2B5EF4-FFF2-40B4-BE49-F238E27FC236}">
                <a16:creationId xmlns:a16="http://schemas.microsoft.com/office/drawing/2014/main" xmlns="" id="{511FB801-4EBB-48E0-8A7D-93A235A7EE7A}"/>
              </a:ext>
            </a:extLst>
          </p:cNvPr>
          <p:cNvSpPr txBox="1"/>
          <p:nvPr/>
        </p:nvSpPr>
        <p:spPr>
          <a:xfrm>
            <a:off x="0" y="75280"/>
            <a:ext cx="3902110" cy="584775"/>
          </a:xfrm>
          <a:prstGeom prst="rect">
            <a:avLst/>
          </a:prstGeom>
          <a:noFill/>
        </p:spPr>
        <p:txBody>
          <a:bodyPr wrap="square">
            <a:spAutoFit/>
          </a:bodyPr>
          <a:lstStyle/>
          <a:p>
            <a:pPr algn="l" fontAlgn="ctr"/>
            <a:r>
              <a:rPr lang="zh-CN" altLang="en-US" sz="3200" i="0" u="none" strike="noStrike">
                <a:solidFill>
                  <a:srgbClr val="000000"/>
                </a:solidFill>
                <a:effectLst/>
                <a:latin typeface="黑体" panose="02010609060101010101" pitchFamily="49" charset="-122"/>
                <a:ea typeface="黑体" panose="02010609060101010101" pitchFamily="49" charset="-122"/>
              </a:rPr>
              <a:t>三</a:t>
            </a:r>
            <a:r>
              <a:rPr lang="en-US" altLang="zh-CN" sz="3200" i="0" u="none" strike="noStrike">
                <a:solidFill>
                  <a:srgbClr val="000000"/>
                </a:solidFill>
                <a:effectLst/>
                <a:latin typeface="黑体" panose="02010609060101010101" pitchFamily="49" charset="-122"/>
                <a:ea typeface="黑体" panose="02010609060101010101" pitchFamily="49" charset="-122"/>
              </a:rPr>
              <a:t>.</a:t>
            </a:r>
            <a:r>
              <a:rPr lang="zh-CN" altLang="en-US" sz="3200" i="0" u="none" strike="noStrike">
                <a:solidFill>
                  <a:srgbClr val="000000"/>
                </a:solidFill>
                <a:effectLst/>
                <a:latin typeface="黑体" panose="02010609060101010101" pitchFamily="49" charset="-122"/>
                <a:ea typeface="黑体" panose="02010609060101010101" pitchFamily="49" charset="-122"/>
              </a:rPr>
              <a:t>有效性</a:t>
            </a:r>
          </a:p>
        </p:txBody>
      </p:sp>
      <p:sp>
        <p:nvSpPr>
          <p:cNvPr id="5" name="文本框 4">
            <a:extLst>
              <a:ext uri="{FF2B5EF4-FFF2-40B4-BE49-F238E27FC236}">
                <a16:creationId xmlns:a16="http://schemas.microsoft.com/office/drawing/2014/main" xmlns="" id="{28875A2D-04B7-4CFD-9AA6-AC7936CA2C59}"/>
              </a:ext>
            </a:extLst>
          </p:cNvPr>
          <p:cNvSpPr txBox="1"/>
          <p:nvPr/>
        </p:nvSpPr>
        <p:spPr>
          <a:xfrm>
            <a:off x="3364941" y="445118"/>
            <a:ext cx="6065018" cy="523220"/>
          </a:xfrm>
          <a:prstGeom prst="rect">
            <a:avLst/>
          </a:prstGeom>
          <a:noFill/>
        </p:spPr>
        <p:txBody>
          <a:bodyPr wrap="square">
            <a:spAutoFit/>
          </a:bodyPr>
          <a:lstStyle/>
          <a:p>
            <a:r>
              <a:rPr lang="zh-CN" altLang="en-US" sz="2800">
                <a:latin typeface="黑体" panose="02010609060101010101" pitchFamily="49" charset="-122"/>
                <a:ea typeface="黑体" panose="02010609060101010101" pitchFamily="49" charset="-122"/>
                <a:cs typeface="微软雅黑" panose="020B0503020204020204" pitchFamily="34" charset="-122"/>
              </a:rPr>
              <a:t>复方电解质注射液</a:t>
            </a:r>
            <a:r>
              <a:rPr lang="en-US" altLang="zh-CN" sz="2800">
                <a:latin typeface="黑体" panose="02010609060101010101" pitchFamily="49" charset="-122"/>
                <a:ea typeface="黑体" panose="02010609060101010101" pitchFamily="49" charset="-122"/>
                <a:cs typeface="微软雅黑" panose="020B0503020204020204" pitchFamily="34" charset="-122"/>
              </a:rPr>
              <a:t>(Ⅴ)</a:t>
            </a:r>
            <a:r>
              <a:rPr lang="zh-CN" altLang="en-US" sz="2800">
                <a:latin typeface="黑体" panose="02010609060101010101" pitchFamily="49" charset="-122"/>
                <a:ea typeface="黑体" panose="02010609060101010101" pitchFamily="49" charset="-122"/>
                <a:cs typeface="微软雅黑" panose="020B0503020204020204" pitchFamily="34" charset="-122"/>
              </a:rPr>
              <a:t> 相关指南</a:t>
            </a:r>
            <a:endParaRPr lang="zh-CN" altLang="en-US" sz="280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79533841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90323103525"/>
  <p:tag name="MH_LIBRARY" val="CONTENTS"/>
  <p:tag name="MH_TYPE" val="OTHERS"/>
  <p:tag name="ID" val="626781"/>
</p:tagLst>
</file>

<file path=ppt/tags/tag2.xml><?xml version="1.0" encoding="utf-8"?>
<p:tagLst xmlns:a="http://schemas.openxmlformats.org/drawingml/2006/main" xmlns:r="http://schemas.openxmlformats.org/officeDocument/2006/relationships" xmlns:p="http://schemas.openxmlformats.org/presentationml/2006/main">
  <p:tag name="MH" val="20190323103525"/>
  <p:tag name="MH_LIBRARY" val="CONTENTS"/>
  <p:tag name="MH_TYPE" val="NUMBER"/>
  <p:tag name="ID" val="626781"/>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90323103525"/>
  <p:tag name="MH_LIBRARY" val="CONTENTS"/>
  <p:tag name="MH_TYPE" val="NUMBER"/>
  <p:tag name="ID" val="626781"/>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90323103525"/>
  <p:tag name="MH_LIBRARY" val="CONTENTS"/>
  <p:tag name="MH_TYPE" val="NUMBER"/>
  <p:tag name="ID" val="626781"/>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90323103525"/>
  <p:tag name="MH_LIBRARY" val="CONTENTS"/>
  <p:tag name="MH_TYPE" val="NUMBER"/>
  <p:tag name="ID" val="626781"/>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90323103525"/>
  <p:tag name="MH_LIBRARY" val="CONTENTS"/>
  <p:tag name="MH_TYPE" val="NUMBER"/>
  <p:tag name="ID" val="626781"/>
  <p:tag name="MH_ORDER" val="3"/>
</p:tagLst>
</file>

<file path=ppt/tags/tag7.xml><?xml version="1.0" encoding="utf-8"?>
<p:tagLst xmlns:a="http://schemas.openxmlformats.org/drawingml/2006/main" xmlns:r="http://schemas.openxmlformats.org/officeDocument/2006/relationships" xmlns:p="http://schemas.openxmlformats.org/presentationml/2006/main">
  <p:tag name="KSO_WM_UNIT_TABLE_BEAUTIFY" val="smartTable{2c45717d-d87e-4c84-b13f-bf423574b430}"/>
  <p:tag name="TABLE_ENDDRAG_ORIGIN_RECT" val="694*193"/>
  <p:tag name="TABLE_ENDDRAG_RECT" val="8*117*694*19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2410</TotalTime>
  <Words>1597</Words>
  <Application>Microsoft Office PowerPoint</Application>
  <PresentationFormat>宽屏</PresentationFormat>
  <Paragraphs>137</Paragraphs>
  <Slides>12</Slides>
  <Notes>3</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12</vt:i4>
      </vt:variant>
    </vt:vector>
  </HeadingPairs>
  <TitlesOfParts>
    <vt:vector size="23" baseType="lpstr">
      <vt:lpstr>CIDFont+F2</vt:lpstr>
      <vt:lpstr>TimesNewRomanPSMT</vt:lpstr>
      <vt:lpstr>等线</vt:lpstr>
      <vt:lpstr>等线 Light</vt:lpstr>
      <vt:lpstr>黑体</vt:lpstr>
      <vt:lpstr>楷体</vt:lpstr>
      <vt:lpstr>微软雅黑</vt:lpstr>
      <vt:lpstr>Arial</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 于博</dc:creator>
  <cp:lastModifiedBy>Microsoft 帐户</cp:lastModifiedBy>
  <cp:revision>607</cp:revision>
  <cp:lastPrinted>2019-04-26T05:34:00Z</cp:lastPrinted>
  <dcterms:created xsi:type="dcterms:W3CDTF">2019-04-22T09:00:00Z</dcterms:created>
  <dcterms:modified xsi:type="dcterms:W3CDTF">2023-07-14T00:58:51Z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7AF01CCF611446F09CB40329D4F88870</vt:lpwstr>
  </property>
  <property fmtid="{D5CDD505-2E9C-101B-9397-08002B2CF9AE}" pid="3" name="KSOProductBuildVer">
    <vt:lpwstr>2052-11.1.0.10700</vt:lpwstr>
  </property>
</Properties>
</file>