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0" r:id="rId3"/>
  </p:sldMasterIdLst>
  <p:notesMasterIdLst>
    <p:notesMasterId r:id="rId13"/>
  </p:notesMasterIdLst>
  <p:handoutMasterIdLst>
    <p:handoutMasterId r:id="rId14"/>
  </p:handoutMasterIdLst>
  <p:sldIdLst>
    <p:sldId id="257" r:id="rId4"/>
    <p:sldId id="258" r:id="rId5"/>
    <p:sldId id="2640" r:id="rId6"/>
    <p:sldId id="2641" r:id="rId7"/>
    <p:sldId id="2642" r:id="rId8"/>
    <p:sldId id="2644" r:id="rId9"/>
    <p:sldId id="2645" r:id="rId10"/>
    <p:sldId id="2646"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notesMaster" Target="notesMasters/notesMaster1.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ea typeface="黑体" panose="02010609060101010101"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ea typeface="黑体" panose="02010609060101010101" charset="-122"/>
              </a:rPr>
            </a:fld>
            <a:endParaRPr lang="zh-CN" altLang="en-US">
              <a:ea typeface="黑体" panose="02010609060101010101"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ea typeface="黑体" panose="02010609060101010101"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ea typeface="黑体" panose="02010609060101010101" charset="-122"/>
              </a:rPr>
            </a:fld>
            <a:endParaRPr lang="zh-CN" altLang="en-US">
              <a:ea typeface="黑体" panose="02010609060101010101"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ea typeface="黑体" panose="02010609060101010101"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ea typeface="黑体" panose="02010609060101010101" charset="-122"/>
              </a:defRPr>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ea typeface="黑体" panose="02010609060101010101"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ea typeface="黑体" panose="02010609060101010101" charset="-122"/>
              </a:defRPr>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黑体" panose="02010609060101010101" charset="-122"/>
        <a:cs typeface="+mn-cs"/>
      </a:defRPr>
    </a:lvl1pPr>
    <a:lvl2pPr marL="457200" algn="l" defTabSz="914400" rtl="0" eaLnBrk="1" latinLnBrk="0" hangingPunct="1">
      <a:defRPr sz="1200" kern="1200">
        <a:solidFill>
          <a:schemeClr val="tx1"/>
        </a:solidFill>
        <a:latin typeface="+mn-lt"/>
        <a:ea typeface="黑体" panose="02010609060101010101" charset="-122"/>
        <a:cs typeface="+mn-cs"/>
      </a:defRPr>
    </a:lvl2pPr>
    <a:lvl3pPr marL="914400" algn="l" defTabSz="914400" rtl="0" eaLnBrk="1" latinLnBrk="0" hangingPunct="1">
      <a:defRPr sz="1200" kern="1200">
        <a:solidFill>
          <a:schemeClr val="tx1"/>
        </a:solidFill>
        <a:latin typeface="+mn-lt"/>
        <a:ea typeface="黑体" panose="02010609060101010101" charset="-122"/>
        <a:cs typeface="+mn-cs"/>
      </a:defRPr>
    </a:lvl3pPr>
    <a:lvl4pPr marL="1371600" algn="l" defTabSz="914400" rtl="0" eaLnBrk="1" latinLnBrk="0" hangingPunct="1">
      <a:defRPr sz="1200" kern="1200">
        <a:solidFill>
          <a:schemeClr val="tx1"/>
        </a:solidFill>
        <a:latin typeface="+mn-lt"/>
        <a:ea typeface="黑体" panose="02010609060101010101" charset="-122"/>
        <a:cs typeface="+mn-cs"/>
      </a:defRPr>
    </a:lvl4pPr>
    <a:lvl5pPr marL="1828800" algn="l" defTabSz="914400" rtl="0" eaLnBrk="1" latinLnBrk="0" hangingPunct="1">
      <a:defRPr sz="1200" kern="1200">
        <a:solidFill>
          <a:schemeClr val="tx1"/>
        </a:solidFill>
        <a:latin typeface="+mn-lt"/>
        <a:ea typeface="黑体" panose="02010609060101010101"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E61AED6D-ECE6-B44F-8DE4-8BE5D47AE277}" type="datetimeFigureOut">
              <a:rPr/>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E61AED6D-ECE6-B44F-8DE4-8BE5D47AE277}" type="datetimeFigureOut">
              <a:rPr/>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E61AED6D-ECE6-B44F-8DE4-8BE5D47AE277}" type="datetimeFigureOut">
              <a:rPr/>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1AED6D-ECE6-B44F-8DE4-8BE5D47AE277}" type="datetimeFigureOut">
              <a:rPr/>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61AED6D-ECE6-B44F-8DE4-8BE5D47AE277}" type="datetimeFigureOut">
              <a:rPr/>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61AED6D-ECE6-B44F-8DE4-8BE5D47AE277}" type="datetimeFigureOut">
              <a:rPr/>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E61AED6D-ECE6-B44F-8DE4-8BE5D47AE277}" type="datetimeFigureOut">
              <a:rPr/>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E61AED6D-ECE6-B44F-8DE4-8BE5D47AE277}" type="datetimeFigureOut">
              <a:rPr/>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E61AED6D-ECE6-B44F-8DE4-8BE5D47AE277}" type="datetimeFigureOut">
              <a:rPr/>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1AED6D-ECE6-B44F-8DE4-8BE5D47AE277}" type="datetimeFigureOut">
              <a:rPr/>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61AED6D-ECE6-B44F-8DE4-8BE5D47AE277}" type="datetimeFigureOut">
              <a:rPr/>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61AED6D-ECE6-B44F-8DE4-8BE5D47AE277}" type="datetimeFigureOut">
              <a:rPr/>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1AED6D-ECE6-B44F-8DE4-8BE5D47AE277}" type="datetimeFigureOut">
              <a:rPr/>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ADBA56-5C4D-F64A-A57E-5CF1AD3C2F69}" type="slidenum">
              <a:rPr/>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1AED6D-ECE6-B44F-8DE4-8BE5D47AE277}" type="datetimeFigureOut">
              <a:rPr/>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ADBA56-5C4D-F64A-A57E-5CF1AD3C2F69}" type="slidenum">
              <a:rPr/>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深度视觉·原创设计 https://www.docer.com/works?userid=22383862"/>
          <p:cNvSpPr txBox="1"/>
          <p:nvPr/>
        </p:nvSpPr>
        <p:spPr>
          <a:xfrm>
            <a:off x="2509792" y="2759455"/>
            <a:ext cx="2436860" cy="3154710"/>
          </a:xfrm>
          <a:prstGeom prst="rect">
            <a:avLst/>
          </a:prstGeom>
          <a:noFill/>
        </p:spPr>
        <p:txBody>
          <a:bodyPr wrap="square" rtlCol="0">
            <a:spAutoFit/>
          </a:bodyPr>
          <a:lstStyle/>
          <a:p>
            <a:r>
              <a:rPr lang="zh-CN" altLang="en-US" sz="19900" dirty="0">
                <a:gradFill>
                  <a:gsLst>
                    <a:gs pos="0">
                      <a:srgbClr val="4396D0"/>
                    </a:gs>
                    <a:gs pos="100000">
                      <a:srgbClr val="1B5281"/>
                    </a:gs>
                  </a:gsLst>
                  <a:path path="rect">
                    <a:fillToRect l="100000" t="100000"/>
                  </a:path>
                </a:gradFill>
                <a:latin typeface="Source Han Sans SC" panose="020B0500000000000000" pitchFamily="34" charset="-128"/>
                <a:ea typeface="Source Han Sans SC" panose="020B0500000000000000" pitchFamily="34" charset="-128"/>
              </a:rPr>
              <a:t>“</a:t>
            </a:r>
            <a:endParaRPr lang="zh-CN" altLang="en-US" sz="19900" dirty="0">
              <a:gradFill>
                <a:gsLst>
                  <a:gs pos="0">
                    <a:srgbClr val="4396D0"/>
                  </a:gs>
                  <a:gs pos="100000">
                    <a:srgbClr val="1B5281"/>
                  </a:gs>
                </a:gsLst>
                <a:path path="rect">
                  <a:fillToRect l="100000" t="100000"/>
                </a:path>
              </a:gradFill>
              <a:latin typeface="Source Han Sans SC" panose="020B0500000000000000" pitchFamily="34" charset="-128"/>
              <a:ea typeface="Source Han Sans SC" panose="020B0500000000000000" pitchFamily="34" charset="-128"/>
            </a:endParaRPr>
          </a:p>
        </p:txBody>
      </p:sp>
      <p:sp>
        <p:nvSpPr>
          <p:cNvPr id="3" name="深度视觉·原创设计 https://www.docer.com/works?userid=22383862"/>
          <p:cNvSpPr/>
          <p:nvPr/>
        </p:nvSpPr>
        <p:spPr>
          <a:xfrm flipV="1">
            <a:off x="0" y="0"/>
            <a:ext cx="12167774" cy="3248173"/>
          </a:xfrm>
          <a:prstGeom prst="r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黑体" panose="02010609060101010101" charset="-122"/>
              <a:ea typeface="黑体" panose="02010609060101010101" charset="-122"/>
              <a:sym typeface="黑体" panose="02010609060101010101" charset="-122"/>
            </a:endParaRPr>
          </a:p>
        </p:txBody>
      </p:sp>
      <p:sp>
        <p:nvSpPr>
          <p:cNvPr id="4" name="深度视觉·原创设计 https://www.docer.com/works?userid=22383862"/>
          <p:cNvSpPr/>
          <p:nvPr/>
        </p:nvSpPr>
        <p:spPr>
          <a:xfrm flipH="1">
            <a:off x="4127096" y="4690853"/>
            <a:ext cx="8064904" cy="2167147"/>
          </a:xfrm>
          <a:prstGeom prst="rtTriangle">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黑体" panose="02010609060101010101" charset="-122"/>
              <a:ea typeface="黑体" panose="02010609060101010101" charset="-122"/>
              <a:sym typeface="黑体" panose="02010609060101010101" charset="-122"/>
            </a:endParaRPr>
          </a:p>
        </p:txBody>
      </p:sp>
      <p:sp>
        <p:nvSpPr>
          <p:cNvPr id="5" name="深度视觉·原创设计 https://www.docer.com/works?userid=22383862"/>
          <p:cNvSpPr/>
          <p:nvPr/>
        </p:nvSpPr>
        <p:spPr>
          <a:xfrm>
            <a:off x="733042" y="2033517"/>
            <a:ext cx="2790968" cy="2790966"/>
          </a:xfrm>
          <a:prstGeom prst="ellipse">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深度视觉·原创设计 https://www.docer.com/works?userid=22383862"/>
          <p:cNvSpPr txBox="1"/>
          <p:nvPr/>
        </p:nvSpPr>
        <p:spPr>
          <a:xfrm>
            <a:off x="662946" y="2967335"/>
            <a:ext cx="2931160" cy="922020"/>
          </a:xfrm>
          <a:prstGeom prst="rect">
            <a:avLst/>
          </a:prstGeom>
          <a:noFill/>
          <a:ln>
            <a:noFill/>
          </a:ln>
        </p:spPr>
        <p:txBody>
          <a:bodyPr wrap="none" rtlCol="0">
            <a:spAutoFit/>
          </a:bodyPr>
          <a:lstStyle/>
          <a:p>
            <a:pPr algn="ctr"/>
            <a:r>
              <a:rPr lang="zh-CN" altLang="en-US" sz="5400" b="1" dirty="0">
                <a:solidFill>
                  <a:schemeClr val="bg1"/>
                </a:solidFill>
                <a:latin typeface="黑体" panose="02010609060101010101" charset="-122"/>
                <a:ea typeface="黑体" panose="02010609060101010101" charset="-122"/>
                <a:sym typeface="黑体" panose="02010609060101010101" charset="-122"/>
              </a:rPr>
              <a:t>倍特药业</a:t>
            </a:r>
            <a:endParaRPr lang="zh-CN" altLang="en-US" sz="5400" b="1" dirty="0">
              <a:solidFill>
                <a:schemeClr val="bg1"/>
              </a:solidFill>
              <a:latin typeface="黑体" panose="02010609060101010101" charset="-122"/>
              <a:ea typeface="黑体" panose="02010609060101010101" charset="-122"/>
              <a:sym typeface="黑体" panose="02010609060101010101" charset="-122"/>
            </a:endParaRPr>
          </a:p>
        </p:txBody>
      </p:sp>
      <p:sp>
        <p:nvSpPr>
          <p:cNvPr id="11" name="深度视觉·原创设计 https://www.docer.com/works?userid=22383862"/>
          <p:cNvSpPr txBox="1"/>
          <p:nvPr/>
        </p:nvSpPr>
        <p:spPr>
          <a:xfrm>
            <a:off x="5699177" y="2167147"/>
            <a:ext cx="5642113" cy="156845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zh-CN" altLang="en-US" sz="4800" b="1" dirty="0">
                <a:solidFill>
                  <a:schemeClr val="tx1">
                    <a:lumMod val="75000"/>
                    <a:lumOff val="25000"/>
                  </a:schemeClr>
                </a:solidFill>
                <a:latin typeface="黑体" panose="02010609060101010101" charset="-122"/>
                <a:ea typeface="黑体" panose="02010609060101010101" charset="-122"/>
                <a:cs typeface="+mn-ea"/>
                <a:sym typeface="黑体" panose="02010609060101010101" charset="-122"/>
              </a:rPr>
              <a:t>盐酸右美托咪定</a:t>
            </a:r>
            <a:endParaRPr lang="zh-CN" altLang="en-US" sz="4800" b="1" dirty="0">
              <a:solidFill>
                <a:schemeClr val="tx1">
                  <a:lumMod val="75000"/>
                  <a:lumOff val="25000"/>
                </a:schemeClr>
              </a:solidFill>
              <a:latin typeface="黑体" panose="02010609060101010101" charset="-122"/>
              <a:ea typeface="黑体" panose="02010609060101010101" charset="-122"/>
              <a:cs typeface="+mn-ea"/>
              <a:sym typeface="黑体" panose="02010609060101010101" charset="-122"/>
            </a:endParaRPr>
          </a:p>
          <a:p>
            <a:pPr algn="dist"/>
            <a:r>
              <a:rPr lang="zh-CN" altLang="en-US" sz="4800" b="1" dirty="0">
                <a:solidFill>
                  <a:schemeClr val="tx1">
                    <a:lumMod val="75000"/>
                    <a:lumOff val="25000"/>
                  </a:schemeClr>
                </a:solidFill>
                <a:latin typeface="黑体" panose="02010609060101010101" charset="-122"/>
                <a:ea typeface="黑体" panose="02010609060101010101" charset="-122"/>
                <a:cs typeface="+mn-ea"/>
                <a:sym typeface="黑体" panose="02010609060101010101" charset="-122"/>
              </a:rPr>
              <a:t>氯化钠注射液</a:t>
            </a:r>
            <a:endParaRPr lang="zh-CN" altLang="en-US" sz="4800" b="1" dirty="0">
              <a:solidFill>
                <a:schemeClr val="tx1">
                  <a:lumMod val="75000"/>
                  <a:lumOff val="25000"/>
                </a:schemeClr>
              </a:solidFill>
              <a:latin typeface="黑体" panose="02010609060101010101" charset="-122"/>
              <a:ea typeface="黑体" panose="02010609060101010101" charset="-122"/>
              <a:cs typeface="+mn-ea"/>
              <a:sym typeface="黑体" panose="02010609060101010101" charset="-122"/>
            </a:endParaRPr>
          </a:p>
        </p:txBody>
      </p:sp>
      <p:sp>
        <p:nvSpPr>
          <p:cNvPr id="13" name="深度视觉·原创设计 https://www.docer.com/works?userid=22383862"/>
          <p:cNvSpPr/>
          <p:nvPr/>
        </p:nvSpPr>
        <p:spPr>
          <a:xfrm>
            <a:off x="5723188" y="4041115"/>
            <a:ext cx="2473876" cy="649738"/>
          </a:xfrm>
          <a:prstGeom prst="roundRect">
            <a:avLst>
              <a:gd name="adj" fmla="val 50000"/>
            </a:avLst>
          </a:prstGeom>
          <a:solidFill>
            <a:schemeClr val="accent2"/>
          </a:solidFill>
          <a:ln>
            <a:noFill/>
          </a:ln>
          <a:effectLst>
            <a:outerShdw blurRad="2159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1" i="1" dirty="0">
              <a:latin typeface="黑体" panose="02010609060101010101" charset="-122"/>
              <a:ea typeface="黑体" panose="02010609060101010101" charset="-122"/>
              <a:cs typeface="Arial" panose="020B0604020202020204" pitchFamily="34" charset="0"/>
              <a:sym typeface="黑体" panose="02010609060101010101" charset="-122"/>
            </a:endParaRPr>
          </a:p>
        </p:txBody>
      </p:sp>
      <p:sp>
        <p:nvSpPr>
          <p:cNvPr id="14" name="深度视觉·原创设计 https://www.docer.com/works?userid=22383862"/>
          <p:cNvSpPr/>
          <p:nvPr/>
        </p:nvSpPr>
        <p:spPr>
          <a:xfrm>
            <a:off x="6021561" y="4175715"/>
            <a:ext cx="1877130" cy="380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1600" dirty="0">
                <a:solidFill>
                  <a:schemeClr val="bg1"/>
                </a:solidFill>
                <a:latin typeface="黑体" panose="02010609060101010101" charset="-122"/>
                <a:ea typeface="黑体" panose="02010609060101010101" charset="-122"/>
                <a:cs typeface="+mn-ea"/>
                <a:sym typeface="黑体" panose="02010609060101010101" charset="-122"/>
              </a:rPr>
              <a:t>商品名：倍美宁</a:t>
            </a:r>
            <a:endParaRPr lang="zh-CN" altLang="en-US" sz="1600" dirty="0">
              <a:solidFill>
                <a:schemeClr val="bg1"/>
              </a:solidFill>
              <a:latin typeface="黑体" panose="02010609060101010101" charset="-122"/>
              <a:ea typeface="黑体" panose="02010609060101010101" charset="-122"/>
              <a:cs typeface="+mn-ea"/>
              <a:sym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深度视觉·原创设计 https://www.docer.com/works?userid=22383862"/>
          <p:cNvSpPr/>
          <p:nvPr/>
        </p:nvSpPr>
        <p:spPr>
          <a:xfrm rot="10800000" flipV="1">
            <a:off x="0" y="3609865"/>
            <a:ext cx="12167774" cy="3248173"/>
          </a:xfrm>
          <a:prstGeom prst="r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黑体" panose="02010609060101010101" charset="-122"/>
              <a:ea typeface="黑体" panose="02010609060101010101" charset="-122"/>
              <a:sym typeface="黑体" panose="02010609060101010101" charset="-122"/>
            </a:endParaRPr>
          </a:p>
        </p:txBody>
      </p:sp>
      <p:sp>
        <p:nvSpPr>
          <p:cNvPr id="2" name="深度视觉·原创设计 https://www.docer.com/works?userid=22383862"/>
          <p:cNvSpPr/>
          <p:nvPr/>
        </p:nvSpPr>
        <p:spPr>
          <a:xfrm rot="5400000">
            <a:off x="1407282" y="-683946"/>
            <a:ext cx="1678672" cy="4493232"/>
          </a:xfrm>
          <a:prstGeom prst="round2SameRect">
            <a:avLst>
              <a:gd name="adj1" fmla="val 50000"/>
              <a:gd name="adj2" fmla="val 0"/>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Source Han Sans SC" panose="020B0500000000000000" pitchFamily="34" charset="-128"/>
              <a:ea typeface="Source Han Sans SC" panose="020B0500000000000000" pitchFamily="34" charset="-128"/>
            </a:endParaRPr>
          </a:p>
        </p:txBody>
      </p:sp>
      <p:sp>
        <p:nvSpPr>
          <p:cNvPr id="3" name="深度视觉·原创设计 https://www.docer.com/works?userid=22383862"/>
          <p:cNvSpPr txBox="1"/>
          <p:nvPr/>
        </p:nvSpPr>
        <p:spPr>
          <a:xfrm>
            <a:off x="352425" y="1212850"/>
            <a:ext cx="4104640" cy="89281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倍特药业</a:t>
            </a:r>
            <a:endParaRPr lang="zh-CN" altLang="en-US" sz="36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a:p>
            <a:r>
              <a:rPr lang="en-US" altLang="zh-CN" sz="36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a:t>
            </a:r>
            <a:r>
              <a:rPr lang="zh-CN" altLang="en-US" sz="36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倍</a:t>
            </a:r>
            <a:r>
              <a:rPr lang="zh-CN" altLang="en-US" sz="36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美宁</a:t>
            </a:r>
            <a:endParaRPr lang="zh-CN" altLang="en-US" sz="36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p:txBody>
      </p:sp>
      <p:sp>
        <p:nvSpPr>
          <p:cNvPr id="4" name="深度视觉·原创设计 https://www.docer.com/works?userid=22383862"/>
          <p:cNvSpPr/>
          <p:nvPr/>
        </p:nvSpPr>
        <p:spPr>
          <a:xfrm>
            <a:off x="2691344" y="2880965"/>
            <a:ext cx="3077509" cy="583565"/>
          </a:xfrm>
          <a:prstGeom prst="rect">
            <a:avLst/>
          </a:prstGeom>
        </p:spPr>
        <p:txBody>
          <a:bodyPr wrap="square"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zh-CN" altLang="en-US" sz="3200" b="1" dirty="0">
                <a:latin typeface="黑体" panose="02010609060101010101" charset="-122"/>
                <a:ea typeface="黑体" panose="02010609060101010101" charset="-122"/>
                <a:cs typeface="+mn-ea"/>
                <a:sym typeface="黑体" panose="02010609060101010101" charset="-122"/>
              </a:rPr>
              <a:t>药品基本</a:t>
            </a:r>
            <a:r>
              <a:rPr lang="zh-CN" altLang="en-US" sz="3200" b="1" dirty="0">
                <a:latin typeface="黑体" panose="02010609060101010101" charset="-122"/>
                <a:ea typeface="黑体" panose="02010609060101010101" charset="-122"/>
                <a:cs typeface="+mn-ea"/>
                <a:sym typeface="黑体" panose="02010609060101010101" charset="-122"/>
              </a:rPr>
              <a:t>信息</a:t>
            </a:r>
            <a:endParaRPr lang="zh-CN" altLang="en-US" sz="3200" b="1" dirty="0">
              <a:latin typeface="黑体" panose="02010609060101010101" charset="-122"/>
              <a:ea typeface="黑体" panose="02010609060101010101" charset="-122"/>
              <a:cs typeface="+mn-ea"/>
              <a:sym typeface="黑体" panose="02010609060101010101" charset="-122"/>
            </a:endParaRPr>
          </a:p>
        </p:txBody>
      </p:sp>
      <p:sp>
        <p:nvSpPr>
          <p:cNvPr id="6" name="深度视觉·原创设计 https://www.docer.com/works?userid=22383862"/>
          <p:cNvSpPr/>
          <p:nvPr/>
        </p:nvSpPr>
        <p:spPr>
          <a:xfrm>
            <a:off x="2691345" y="4101142"/>
            <a:ext cx="2854134" cy="583565"/>
          </a:xfrm>
          <a:prstGeom prst="rect">
            <a:avLst/>
          </a:prstGeom>
        </p:spPr>
        <p:txBody>
          <a:bodyPr wrap="square"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zh-CN" altLang="en-US" sz="3200" b="1" dirty="0">
                <a:latin typeface="黑体" panose="02010609060101010101" charset="-122"/>
                <a:ea typeface="黑体" panose="02010609060101010101" charset="-122"/>
                <a:cs typeface="+mn-ea"/>
                <a:sym typeface="黑体" panose="02010609060101010101" charset="-122"/>
              </a:rPr>
              <a:t>有效性</a:t>
            </a:r>
            <a:endParaRPr lang="zh-CN" altLang="en-US" sz="3200" b="1" dirty="0">
              <a:latin typeface="黑体" panose="02010609060101010101" charset="-122"/>
              <a:ea typeface="黑体" panose="02010609060101010101" charset="-122"/>
              <a:cs typeface="+mn-ea"/>
              <a:sym typeface="黑体" panose="02010609060101010101" charset="-122"/>
            </a:endParaRPr>
          </a:p>
        </p:txBody>
      </p:sp>
      <p:sp>
        <p:nvSpPr>
          <p:cNvPr id="8" name="深度视觉·原创设计 https://www.docer.com/works?userid=22383862"/>
          <p:cNvSpPr/>
          <p:nvPr/>
        </p:nvSpPr>
        <p:spPr>
          <a:xfrm>
            <a:off x="7676253" y="2933409"/>
            <a:ext cx="2854134" cy="583565"/>
          </a:xfrm>
          <a:prstGeom prst="rect">
            <a:avLst/>
          </a:prstGeom>
        </p:spPr>
        <p:txBody>
          <a:bodyPr wrap="square"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zh-CN" altLang="en-US" sz="3200" b="1" dirty="0">
                <a:latin typeface="黑体" panose="02010609060101010101" charset="-122"/>
                <a:ea typeface="黑体" panose="02010609060101010101" charset="-122"/>
                <a:cs typeface="+mn-ea"/>
                <a:sym typeface="黑体" panose="02010609060101010101" charset="-122"/>
              </a:rPr>
              <a:t>安全</a:t>
            </a:r>
            <a:r>
              <a:rPr lang="zh-CN" altLang="en-US" sz="3200" b="1" dirty="0">
                <a:latin typeface="黑体" panose="02010609060101010101" charset="-122"/>
                <a:ea typeface="黑体" panose="02010609060101010101" charset="-122"/>
                <a:cs typeface="+mn-ea"/>
                <a:sym typeface="黑体" panose="02010609060101010101" charset="-122"/>
              </a:rPr>
              <a:t>性</a:t>
            </a:r>
            <a:endParaRPr lang="zh-CN" altLang="en-US" sz="3200" b="1" dirty="0">
              <a:latin typeface="黑体" panose="02010609060101010101" charset="-122"/>
              <a:ea typeface="黑体" panose="02010609060101010101" charset="-122"/>
              <a:cs typeface="+mn-ea"/>
              <a:sym typeface="黑体" panose="02010609060101010101" charset="-122"/>
            </a:endParaRPr>
          </a:p>
        </p:txBody>
      </p:sp>
      <p:sp>
        <p:nvSpPr>
          <p:cNvPr id="10" name="深度视觉·原创设计 https://www.docer.com/works?userid=22383862"/>
          <p:cNvSpPr/>
          <p:nvPr/>
        </p:nvSpPr>
        <p:spPr>
          <a:xfrm>
            <a:off x="7676253" y="4153586"/>
            <a:ext cx="3092258" cy="583565"/>
          </a:xfrm>
          <a:prstGeom prst="rect">
            <a:avLst/>
          </a:prstGeom>
        </p:spPr>
        <p:txBody>
          <a:bodyPr wrap="square"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zh-CN" altLang="en-US" sz="3200" b="1" dirty="0">
                <a:latin typeface="黑体" panose="02010609060101010101" charset="-122"/>
                <a:ea typeface="黑体" panose="02010609060101010101" charset="-122"/>
                <a:cs typeface="+mn-ea"/>
                <a:sym typeface="黑体" panose="02010609060101010101" charset="-122"/>
              </a:rPr>
              <a:t>创新</a:t>
            </a:r>
            <a:r>
              <a:rPr lang="zh-CN" altLang="en-US" sz="3200" b="1" dirty="0">
                <a:latin typeface="黑体" panose="02010609060101010101" charset="-122"/>
                <a:ea typeface="黑体" panose="02010609060101010101" charset="-122"/>
                <a:cs typeface="+mn-ea"/>
                <a:sym typeface="黑体" panose="02010609060101010101" charset="-122"/>
              </a:rPr>
              <a:t>性</a:t>
            </a:r>
            <a:endParaRPr lang="zh-CN" altLang="en-US" sz="3200" b="1" dirty="0">
              <a:latin typeface="黑体" panose="02010609060101010101" charset="-122"/>
              <a:ea typeface="黑体" panose="02010609060101010101" charset="-122"/>
              <a:cs typeface="+mn-ea"/>
              <a:sym typeface="黑体" panose="02010609060101010101" charset="-122"/>
            </a:endParaRPr>
          </a:p>
        </p:txBody>
      </p:sp>
      <p:grpSp>
        <p:nvGrpSpPr>
          <p:cNvPr id="12" name="深度视觉·原创设计 https://www.docer.com/works?userid=22383862"/>
          <p:cNvGrpSpPr/>
          <p:nvPr/>
        </p:nvGrpSpPr>
        <p:grpSpPr>
          <a:xfrm>
            <a:off x="1423489" y="2863001"/>
            <a:ext cx="793072" cy="772544"/>
            <a:chOff x="6258725" y="1261826"/>
            <a:chExt cx="793072" cy="772544"/>
          </a:xfrm>
        </p:grpSpPr>
        <p:sp>
          <p:nvSpPr>
            <p:cNvPr id="13" name="AutoShape 1"/>
            <p:cNvSpPr/>
            <p:nvPr/>
          </p:nvSpPr>
          <p:spPr bwMode="auto">
            <a:xfrm>
              <a:off x="6258725" y="1261826"/>
              <a:ext cx="793072" cy="772544"/>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gradFill>
              <a:gsLst>
                <a:gs pos="0">
                  <a:srgbClr val="4396D0"/>
                </a:gs>
                <a:gs pos="100000">
                  <a:srgbClr val="1B5281"/>
                </a:gs>
              </a:gsLst>
              <a:path path="rect">
                <a:fillToRect l="100000" t="100000"/>
              </a:path>
            </a:gra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b="1" dirty="0">
                <a:latin typeface="黑体" panose="02010609060101010101" charset="-122"/>
                <a:ea typeface="黑体" panose="02010609060101010101" charset="-122"/>
                <a:cs typeface="+mn-ea"/>
                <a:sym typeface="黑体" panose="02010609060101010101" charset="-122"/>
              </a:endParaRPr>
            </a:p>
          </p:txBody>
        </p:sp>
        <p:sp>
          <p:nvSpPr>
            <p:cNvPr id="14" name="文本框 14"/>
            <p:cNvSpPr txBox="1"/>
            <p:nvPr/>
          </p:nvSpPr>
          <p:spPr>
            <a:xfrm>
              <a:off x="6320875" y="1355711"/>
              <a:ext cx="668773" cy="584775"/>
            </a:xfrm>
            <a:prstGeom prst="rect">
              <a:avLst/>
            </a:prstGeom>
            <a:noFill/>
          </p:spPr>
          <p:txBody>
            <a:bodyPr wrap="none" rtlCol="0">
              <a:spAutoFit/>
            </a:bodyPr>
            <a:lstStyle/>
            <a:p>
              <a:pPr algn="ctr"/>
              <a:r>
                <a:rPr lang="en-US" altLang="zh-CN" sz="3200" b="1" dirty="0">
                  <a:solidFill>
                    <a:schemeClr val="bg1"/>
                  </a:solidFill>
                  <a:latin typeface="黑体" panose="02010609060101010101" charset="-122"/>
                  <a:ea typeface="黑体" panose="02010609060101010101" charset="-122"/>
                  <a:cs typeface="+mn-ea"/>
                  <a:sym typeface="黑体" panose="02010609060101010101" charset="-122"/>
                </a:rPr>
                <a:t>01</a:t>
              </a:r>
              <a:endParaRPr lang="zh-CN" altLang="en-US" sz="3200" b="1" dirty="0">
                <a:solidFill>
                  <a:schemeClr val="bg1"/>
                </a:solidFill>
                <a:latin typeface="黑体" panose="02010609060101010101" charset="-122"/>
                <a:ea typeface="黑体" panose="02010609060101010101" charset="-122"/>
                <a:cs typeface="+mn-ea"/>
                <a:sym typeface="黑体" panose="02010609060101010101" charset="-122"/>
              </a:endParaRPr>
            </a:p>
          </p:txBody>
        </p:sp>
      </p:grpSp>
      <p:grpSp>
        <p:nvGrpSpPr>
          <p:cNvPr id="15" name="深度视觉·原创设计 https://www.docer.com/works?userid=22383862"/>
          <p:cNvGrpSpPr/>
          <p:nvPr/>
        </p:nvGrpSpPr>
        <p:grpSpPr>
          <a:xfrm>
            <a:off x="1423489" y="4060101"/>
            <a:ext cx="793072" cy="772544"/>
            <a:chOff x="6258725" y="2458926"/>
            <a:chExt cx="793072" cy="772544"/>
          </a:xfrm>
        </p:grpSpPr>
        <p:sp>
          <p:nvSpPr>
            <p:cNvPr id="16" name="AutoShape 1"/>
            <p:cNvSpPr/>
            <p:nvPr/>
          </p:nvSpPr>
          <p:spPr bwMode="auto">
            <a:xfrm>
              <a:off x="6258725" y="2458926"/>
              <a:ext cx="793072" cy="772544"/>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gradFill>
              <a:gsLst>
                <a:gs pos="0">
                  <a:srgbClr val="4396D0"/>
                </a:gs>
                <a:gs pos="100000">
                  <a:srgbClr val="1B5281"/>
                </a:gs>
              </a:gsLst>
              <a:path path="rect">
                <a:fillToRect l="100000" t="100000"/>
              </a:path>
            </a:gra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b="1">
                <a:latin typeface="黑体" panose="02010609060101010101" charset="-122"/>
                <a:ea typeface="黑体" panose="02010609060101010101" charset="-122"/>
                <a:cs typeface="+mn-ea"/>
                <a:sym typeface="黑体" panose="02010609060101010101" charset="-122"/>
              </a:endParaRPr>
            </a:p>
          </p:txBody>
        </p:sp>
        <p:sp>
          <p:nvSpPr>
            <p:cNvPr id="17" name="文本框 17"/>
            <p:cNvSpPr txBox="1"/>
            <p:nvPr/>
          </p:nvSpPr>
          <p:spPr>
            <a:xfrm>
              <a:off x="6320875" y="2552811"/>
              <a:ext cx="668773" cy="584775"/>
            </a:xfrm>
            <a:prstGeom prst="rect">
              <a:avLst/>
            </a:prstGeom>
            <a:noFill/>
          </p:spPr>
          <p:txBody>
            <a:bodyPr wrap="none" rtlCol="0">
              <a:spAutoFit/>
            </a:bodyPr>
            <a:lstStyle/>
            <a:p>
              <a:pPr algn="ctr"/>
              <a:r>
                <a:rPr lang="en-US" altLang="zh-CN" sz="3200" b="1" dirty="0">
                  <a:solidFill>
                    <a:schemeClr val="bg1"/>
                  </a:solidFill>
                  <a:latin typeface="黑体" panose="02010609060101010101" charset="-122"/>
                  <a:ea typeface="黑体" panose="02010609060101010101" charset="-122"/>
                  <a:cs typeface="+mn-ea"/>
                  <a:sym typeface="黑体" panose="02010609060101010101" charset="-122"/>
                </a:rPr>
                <a:t>02</a:t>
              </a:r>
              <a:endParaRPr lang="zh-CN" altLang="en-US" sz="3200" b="1" dirty="0">
                <a:solidFill>
                  <a:schemeClr val="bg1"/>
                </a:solidFill>
                <a:latin typeface="黑体" panose="02010609060101010101" charset="-122"/>
                <a:ea typeface="黑体" panose="02010609060101010101" charset="-122"/>
                <a:cs typeface="+mn-ea"/>
                <a:sym typeface="黑体" panose="02010609060101010101" charset="-122"/>
              </a:endParaRPr>
            </a:p>
          </p:txBody>
        </p:sp>
      </p:grpSp>
      <p:grpSp>
        <p:nvGrpSpPr>
          <p:cNvPr id="18" name="深度视觉·原创设计 https://www.docer.com/works?userid=22383862"/>
          <p:cNvGrpSpPr/>
          <p:nvPr/>
        </p:nvGrpSpPr>
        <p:grpSpPr>
          <a:xfrm>
            <a:off x="6408397" y="2869291"/>
            <a:ext cx="793072" cy="772544"/>
            <a:chOff x="6258725" y="3656026"/>
            <a:chExt cx="793072" cy="772544"/>
          </a:xfrm>
        </p:grpSpPr>
        <p:sp>
          <p:nvSpPr>
            <p:cNvPr id="19" name="AutoShape 1"/>
            <p:cNvSpPr/>
            <p:nvPr/>
          </p:nvSpPr>
          <p:spPr bwMode="auto">
            <a:xfrm>
              <a:off x="6258725" y="3656026"/>
              <a:ext cx="793072" cy="772544"/>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gradFill>
              <a:gsLst>
                <a:gs pos="0">
                  <a:srgbClr val="4396D0"/>
                </a:gs>
                <a:gs pos="100000">
                  <a:srgbClr val="1B5281"/>
                </a:gs>
              </a:gsLst>
              <a:path path="rect">
                <a:fillToRect l="100000" t="100000"/>
              </a:path>
            </a:gra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b="1">
                <a:latin typeface="黑体" panose="02010609060101010101" charset="-122"/>
                <a:ea typeface="黑体" panose="02010609060101010101" charset="-122"/>
                <a:cs typeface="+mn-ea"/>
                <a:sym typeface="黑体" panose="02010609060101010101" charset="-122"/>
              </a:endParaRPr>
            </a:p>
          </p:txBody>
        </p:sp>
        <p:sp>
          <p:nvSpPr>
            <p:cNvPr id="20" name="文本框 20"/>
            <p:cNvSpPr txBox="1"/>
            <p:nvPr/>
          </p:nvSpPr>
          <p:spPr>
            <a:xfrm>
              <a:off x="6320875" y="3749911"/>
              <a:ext cx="668773" cy="584775"/>
            </a:xfrm>
            <a:prstGeom prst="rect">
              <a:avLst/>
            </a:prstGeom>
            <a:noFill/>
          </p:spPr>
          <p:txBody>
            <a:bodyPr wrap="none" rtlCol="0">
              <a:spAutoFit/>
            </a:bodyPr>
            <a:lstStyle/>
            <a:p>
              <a:pPr algn="ctr"/>
              <a:r>
                <a:rPr lang="en-US" altLang="zh-CN" sz="3200" b="1" dirty="0">
                  <a:solidFill>
                    <a:schemeClr val="bg1"/>
                  </a:solidFill>
                  <a:latin typeface="黑体" panose="02010609060101010101" charset="-122"/>
                  <a:ea typeface="黑体" panose="02010609060101010101" charset="-122"/>
                  <a:cs typeface="+mn-ea"/>
                  <a:sym typeface="黑体" panose="02010609060101010101" charset="-122"/>
                </a:rPr>
                <a:t>03</a:t>
              </a:r>
              <a:endParaRPr lang="zh-CN" altLang="en-US" sz="3200" b="1" dirty="0">
                <a:solidFill>
                  <a:schemeClr val="bg1"/>
                </a:solidFill>
                <a:latin typeface="黑体" panose="02010609060101010101" charset="-122"/>
                <a:ea typeface="黑体" panose="02010609060101010101" charset="-122"/>
                <a:cs typeface="+mn-ea"/>
                <a:sym typeface="黑体" panose="02010609060101010101" charset="-122"/>
              </a:endParaRPr>
            </a:p>
          </p:txBody>
        </p:sp>
      </p:grpSp>
      <p:grpSp>
        <p:nvGrpSpPr>
          <p:cNvPr id="21" name="深度视觉·原创设计 https://www.docer.com/works?userid=22383862"/>
          <p:cNvGrpSpPr/>
          <p:nvPr/>
        </p:nvGrpSpPr>
        <p:grpSpPr>
          <a:xfrm>
            <a:off x="6408397" y="4066391"/>
            <a:ext cx="793072" cy="772544"/>
            <a:chOff x="6258725" y="4853126"/>
            <a:chExt cx="793072" cy="772544"/>
          </a:xfrm>
        </p:grpSpPr>
        <p:sp>
          <p:nvSpPr>
            <p:cNvPr id="22" name="AutoShape 1"/>
            <p:cNvSpPr/>
            <p:nvPr/>
          </p:nvSpPr>
          <p:spPr bwMode="auto">
            <a:xfrm>
              <a:off x="6258725" y="4853126"/>
              <a:ext cx="793072" cy="772544"/>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gradFill>
              <a:gsLst>
                <a:gs pos="0">
                  <a:srgbClr val="4396D0"/>
                </a:gs>
                <a:gs pos="100000">
                  <a:srgbClr val="1B5281"/>
                </a:gs>
              </a:gsLst>
              <a:path path="rect">
                <a:fillToRect l="100000" t="100000"/>
              </a:path>
            </a:gra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b="1">
                <a:latin typeface="黑体" panose="02010609060101010101" charset="-122"/>
                <a:ea typeface="黑体" panose="02010609060101010101" charset="-122"/>
                <a:cs typeface="+mn-ea"/>
                <a:sym typeface="黑体" panose="02010609060101010101" charset="-122"/>
              </a:endParaRPr>
            </a:p>
          </p:txBody>
        </p:sp>
        <p:sp>
          <p:nvSpPr>
            <p:cNvPr id="23" name="文本框 23"/>
            <p:cNvSpPr txBox="1"/>
            <p:nvPr/>
          </p:nvSpPr>
          <p:spPr>
            <a:xfrm>
              <a:off x="6320875" y="4947011"/>
              <a:ext cx="668773" cy="584775"/>
            </a:xfrm>
            <a:prstGeom prst="rect">
              <a:avLst/>
            </a:prstGeom>
            <a:noFill/>
          </p:spPr>
          <p:txBody>
            <a:bodyPr wrap="none" rtlCol="0">
              <a:spAutoFit/>
            </a:bodyPr>
            <a:lstStyle/>
            <a:p>
              <a:pPr algn="ctr"/>
              <a:r>
                <a:rPr lang="en-US" altLang="zh-CN" sz="3200" b="1" dirty="0">
                  <a:solidFill>
                    <a:schemeClr val="bg1"/>
                  </a:solidFill>
                  <a:latin typeface="黑体" panose="02010609060101010101" charset="-122"/>
                  <a:ea typeface="黑体" panose="02010609060101010101" charset="-122"/>
                  <a:cs typeface="+mn-ea"/>
                  <a:sym typeface="黑体" panose="02010609060101010101" charset="-122"/>
                </a:rPr>
                <a:t>04</a:t>
              </a:r>
              <a:endParaRPr lang="zh-CN" altLang="en-US" sz="3200" b="1" dirty="0">
                <a:solidFill>
                  <a:schemeClr val="bg1"/>
                </a:solidFill>
                <a:latin typeface="黑体" panose="02010609060101010101" charset="-122"/>
                <a:ea typeface="黑体" panose="02010609060101010101" charset="-122"/>
                <a:cs typeface="+mn-ea"/>
                <a:sym typeface="黑体" panose="02010609060101010101" charset="-122"/>
              </a:endParaRPr>
            </a:p>
          </p:txBody>
        </p:sp>
      </p:grpSp>
      <p:sp>
        <p:nvSpPr>
          <p:cNvPr id="25" name="深度视觉·原创设计 https://www.docer.com/works?userid=22383862"/>
          <p:cNvSpPr/>
          <p:nvPr/>
        </p:nvSpPr>
        <p:spPr>
          <a:xfrm>
            <a:off x="2691345" y="5298117"/>
            <a:ext cx="2854134" cy="583565"/>
          </a:xfrm>
          <a:prstGeom prst="rect">
            <a:avLst/>
          </a:prstGeom>
        </p:spPr>
        <p:txBody>
          <a:bodyPr wrap="square"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zh-CN" altLang="en-US" sz="3200" b="1" dirty="0">
                <a:latin typeface="黑体" panose="02010609060101010101" charset="-122"/>
                <a:ea typeface="黑体" panose="02010609060101010101" charset="-122"/>
                <a:cs typeface="+mn-ea"/>
                <a:sym typeface="黑体" panose="02010609060101010101" charset="-122"/>
              </a:rPr>
              <a:t>公平性</a:t>
            </a:r>
            <a:endParaRPr lang="zh-CN" altLang="en-US" sz="3200" b="1" dirty="0">
              <a:latin typeface="黑体" panose="02010609060101010101" charset="-122"/>
              <a:ea typeface="黑体" panose="02010609060101010101" charset="-122"/>
              <a:cs typeface="+mn-ea"/>
              <a:sym typeface="黑体" panose="02010609060101010101" charset="-122"/>
            </a:endParaRPr>
          </a:p>
        </p:txBody>
      </p:sp>
      <p:grpSp>
        <p:nvGrpSpPr>
          <p:cNvPr id="26" name="深度视觉·原创设计 https://www.docer.com/works?userid=22383862"/>
          <p:cNvGrpSpPr/>
          <p:nvPr/>
        </p:nvGrpSpPr>
        <p:grpSpPr>
          <a:xfrm>
            <a:off x="1423489" y="5257076"/>
            <a:ext cx="793072" cy="772544"/>
            <a:chOff x="6258725" y="2458926"/>
            <a:chExt cx="793072" cy="772544"/>
          </a:xfrm>
        </p:grpSpPr>
        <p:sp>
          <p:nvSpPr>
            <p:cNvPr id="27" name="AutoShape 1"/>
            <p:cNvSpPr/>
            <p:nvPr/>
          </p:nvSpPr>
          <p:spPr bwMode="auto">
            <a:xfrm>
              <a:off x="6258725" y="2458926"/>
              <a:ext cx="793072" cy="772544"/>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gradFill>
              <a:gsLst>
                <a:gs pos="0">
                  <a:srgbClr val="4396D0"/>
                </a:gs>
                <a:gs pos="100000">
                  <a:srgbClr val="1B5281"/>
                </a:gs>
              </a:gsLst>
              <a:path path="rect">
                <a:fillToRect l="100000" t="100000"/>
              </a:path>
            </a:gra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b="1">
                <a:latin typeface="黑体" panose="02010609060101010101" charset="-122"/>
                <a:ea typeface="黑体" panose="02010609060101010101" charset="-122"/>
                <a:cs typeface="+mn-ea"/>
                <a:sym typeface="黑体" panose="02010609060101010101" charset="-122"/>
              </a:endParaRPr>
            </a:p>
          </p:txBody>
        </p:sp>
        <p:sp>
          <p:nvSpPr>
            <p:cNvPr id="28" name="文本框 17"/>
            <p:cNvSpPr txBox="1"/>
            <p:nvPr/>
          </p:nvSpPr>
          <p:spPr>
            <a:xfrm>
              <a:off x="6358717" y="2552811"/>
              <a:ext cx="593090" cy="583565"/>
            </a:xfrm>
            <a:prstGeom prst="rect">
              <a:avLst/>
            </a:prstGeom>
            <a:noFill/>
          </p:spPr>
          <p:txBody>
            <a:bodyPr wrap="none" rtlCol="0">
              <a:spAutoFit/>
            </a:bodyPr>
            <a:lstStyle/>
            <a:p>
              <a:pPr algn="ctr"/>
              <a:r>
                <a:rPr lang="en-US" altLang="zh-CN" sz="3200" b="1" dirty="0">
                  <a:solidFill>
                    <a:schemeClr val="bg1"/>
                  </a:solidFill>
                  <a:latin typeface="黑体" panose="02010609060101010101" charset="-122"/>
                  <a:ea typeface="黑体" panose="02010609060101010101" charset="-122"/>
                  <a:cs typeface="+mn-ea"/>
                  <a:sym typeface="黑体" panose="02010609060101010101" charset="-122"/>
                </a:rPr>
                <a:t>05</a:t>
              </a:r>
              <a:endParaRPr lang="zh-CN" altLang="en-US" sz="3200" b="1" dirty="0">
                <a:solidFill>
                  <a:schemeClr val="bg1"/>
                </a:solidFill>
                <a:latin typeface="黑体" panose="02010609060101010101" charset="-122"/>
                <a:ea typeface="黑体" panose="02010609060101010101" charset="-122"/>
                <a:cs typeface="+mn-ea"/>
                <a:sym typeface="黑体" panose="02010609060101010101"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深度视觉·原创设计 https://www.docer.com/works?userid=22383862"/>
          <p:cNvSpPr/>
          <p:nvPr/>
        </p:nvSpPr>
        <p:spPr>
          <a:xfrm rot="10800000" flipV="1">
            <a:off x="0" y="3609865"/>
            <a:ext cx="12167774" cy="3248173"/>
          </a:xfrm>
          <a:prstGeom prst="r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黑体" panose="02010609060101010101" charset="-122"/>
              <a:ea typeface="黑体" panose="02010609060101010101" charset="-122"/>
              <a:sym typeface="黑体" panose="02010609060101010101" charset="-122"/>
            </a:endParaRPr>
          </a:p>
        </p:txBody>
      </p:sp>
      <p:sp>
        <p:nvSpPr>
          <p:cNvPr id="2" name="深度视觉·原创设计 https://www.docer.com/works?userid=22383862"/>
          <p:cNvSpPr/>
          <p:nvPr/>
        </p:nvSpPr>
        <p:spPr>
          <a:xfrm rot="5400000">
            <a:off x="1091565" y="-1091565"/>
            <a:ext cx="1221740" cy="3405505"/>
          </a:xfrm>
          <a:prstGeom prst="round2SameRect">
            <a:avLst>
              <a:gd name="adj1" fmla="val 50000"/>
              <a:gd name="adj2" fmla="val 0"/>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Source Han Sans SC" panose="020B0500000000000000" pitchFamily="34" charset="-128"/>
              <a:ea typeface="Source Han Sans SC" panose="020B0500000000000000" pitchFamily="34" charset="-128"/>
            </a:endParaRPr>
          </a:p>
        </p:txBody>
      </p:sp>
      <p:sp>
        <p:nvSpPr>
          <p:cNvPr id="3" name="深度视觉·原创设计 https://www.docer.com/works?userid=22383862"/>
          <p:cNvSpPr txBox="1"/>
          <p:nvPr/>
        </p:nvSpPr>
        <p:spPr>
          <a:xfrm>
            <a:off x="147320" y="344805"/>
            <a:ext cx="3110230" cy="6502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01</a:t>
            </a:r>
            <a:endPar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a:p>
            <a:r>
              <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药品基本信息</a:t>
            </a:r>
            <a:endPar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p:txBody>
      </p:sp>
      <p:sp>
        <p:nvSpPr>
          <p:cNvPr id="26" name="深度视觉·原创设计 https://www.docer.com/works?userid=22383862"/>
          <p:cNvSpPr/>
          <p:nvPr/>
        </p:nvSpPr>
        <p:spPr>
          <a:xfrm>
            <a:off x="1250315" y="1478915"/>
            <a:ext cx="9805670" cy="4937760"/>
          </a:xfrm>
          <a:prstGeom prst="rect">
            <a:avLst/>
          </a:prstGeom>
        </p:spPr>
        <p:txBody>
          <a:bodyPr wrap="square" lIns="91433" tIns="45716" rIns="91433" bIns="45716">
            <a:spAutoFit/>
          </a:bodyPr>
          <a:p>
            <a:pPr marL="0" marR="0" lvl="0" indent="0" algn="l" defTabSz="914400" rtl="0" eaLnBrk="1" fontAlgn="auto" latinLnBrk="0" hangingPunct="1">
              <a:lnSpc>
                <a:spcPct val="150000"/>
              </a:lnSpc>
              <a:spcBef>
                <a:spcPts val="0"/>
              </a:spcBef>
              <a:spcAft>
                <a:spcPts val="0"/>
              </a:spcAft>
              <a:buClrTx/>
              <a:buSzTx/>
              <a:buFontTx/>
              <a:buNone/>
              <a:defRPr/>
            </a:pP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通用名：</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盐酸右美托咪定氯化钠注射液</a:t>
            </a:r>
            <a:endPar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注册规格：</a:t>
            </a:r>
            <a:endPar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20ml︰盐酸右美托咪定80μg（按C13H16N2计）与氯化钠0.18g </a:t>
            </a:r>
            <a:endPar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50ml︰盐酸右美托咪定0.2mg（按C13H16N2计）与氯化钠0.45g</a:t>
            </a:r>
            <a:endPar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100ml︰盐酸右美托咪定0.4mg（按C13H16N2计）与氯化钠0.9g  </a:t>
            </a:r>
            <a:endPar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中国大陆首次上市时间：</a:t>
            </a:r>
            <a:r>
              <a:rPr lang="en-US" altLang="zh-CN"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2021</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年</a:t>
            </a:r>
            <a:endPar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目前大陆地区同通用名药品的上市情况：</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共</a:t>
            </a:r>
            <a:r>
              <a:rPr lang="en-US" altLang="zh-CN"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3</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家</a:t>
            </a:r>
            <a:endPar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全球首个上市国家</a:t>
            </a:r>
            <a:r>
              <a:rPr lang="en-US" altLang="zh-CN"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a:t>
            </a: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地区及上市时间：</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美国，</a:t>
            </a:r>
            <a:r>
              <a:rPr lang="en-US" altLang="zh-CN"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1999</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年</a:t>
            </a:r>
            <a:endPar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是否为</a:t>
            </a:r>
            <a:r>
              <a:rPr lang="en-US" altLang="zh-CN"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OTC</a:t>
            </a: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药品：</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否</a:t>
            </a:r>
            <a:endPar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参照药品建议：</a:t>
            </a:r>
            <a:r>
              <a:rPr lang="zh-CN" altLang="en-US" smtClean="0">
                <a:latin typeface="黑体" panose="02010609060101010101" charset="-122"/>
                <a:ea typeface="黑体" panose="02010609060101010101" charset="-122"/>
                <a:sym typeface="+mn-ea"/>
              </a:rPr>
              <a:t>咪达唑仑注射液</a:t>
            </a:r>
            <a:endParaRPr lang="zh-CN" altLang="en-US" dirty="0">
              <a:latin typeface="黑体" panose="02010609060101010101" charset="-122"/>
              <a:ea typeface="黑体" panose="02010609060101010101" charset="-122"/>
            </a:endParaRPr>
          </a:p>
          <a:p>
            <a:pPr marL="0" marR="0" lvl="0" indent="0" algn="l" defTabSz="914400" rtl="0" eaLnBrk="1" fontAlgn="auto" latinLnBrk="0" hangingPunct="1">
              <a:lnSpc>
                <a:spcPct val="150000"/>
              </a:lnSpc>
              <a:spcBef>
                <a:spcPts val="0"/>
              </a:spcBef>
              <a:spcAft>
                <a:spcPts val="0"/>
              </a:spcAft>
              <a:buClrTx/>
              <a:buSzTx/>
              <a:buFontTx/>
              <a:buNone/>
              <a:defRPr/>
            </a:pPr>
            <a:endPar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endPar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250" fill="hold"/>
                                        <p:tgtEl>
                                          <p:spTgt spid="26"/>
                                        </p:tgtEl>
                                        <p:attrNameLst>
                                          <p:attrName>ppt_w</p:attrName>
                                        </p:attrNameLst>
                                      </p:cBhvr>
                                      <p:tavLst>
                                        <p:tav tm="0">
                                          <p:val>
                                            <p:fltVal val="0"/>
                                          </p:val>
                                        </p:tav>
                                        <p:tav tm="100000">
                                          <p:val>
                                            <p:strVal val="#ppt_w"/>
                                          </p:val>
                                        </p:tav>
                                      </p:tavLst>
                                    </p:anim>
                                    <p:anim calcmode="lin" valueType="num">
                                      <p:cBhvr>
                                        <p:cTn id="12" dur="250" fill="hold"/>
                                        <p:tgtEl>
                                          <p:spTgt spid="26"/>
                                        </p:tgtEl>
                                        <p:attrNameLst>
                                          <p:attrName>ppt_h</p:attrName>
                                        </p:attrNameLst>
                                      </p:cBhvr>
                                      <p:tavLst>
                                        <p:tav tm="0">
                                          <p:val>
                                            <p:fltVal val="0"/>
                                          </p:val>
                                        </p:tav>
                                        <p:tav tm="100000">
                                          <p:val>
                                            <p:strVal val="#ppt_h"/>
                                          </p:val>
                                        </p:tav>
                                      </p:tavLst>
                                    </p:anim>
                                    <p:animEffect transition="in" filter="fade">
                                      <p:cBhvr>
                                        <p:cTn id="13" dur="2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深度视觉·原创设计 https://www.docer.com/works?userid=22383862"/>
          <p:cNvSpPr/>
          <p:nvPr/>
        </p:nvSpPr>
        <p:spPr>
          <a:xfrm rot="10800000" flipV="1">
            <a:off x="0" y="3609865"/>
            <a:ext cx="12167774" cy="3248173"/>
          </a:xfrm>
          <a:prstGeom prst="r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黑体" panose="02010609060101010101" charset="-122"/>
              <a:ea typeface="黑体" panose="02010609060101010101" charset="-122"/>
              <a:sym typeface="黑体" panose="02010609060101010101" charset="-122"/>
            </a:endParaRPr>
          </a:p>
        </p:txBody>
      </p:sp>
      <p:sp>
        <p:nvSpPr>
          <p:cNvPr id="2" name="深度视觉·原创设计 https://www.docer.com/works?userid=22383862"/>
          <p:cNvSpPr/>
          <p:nvPr/>
        </p:nvSpPr>
        <p:spPr>
          <a:xfrm rot="5400000">
            <a:off x="1091565" y="-1091565"/>
            <a:ext cx="1221740" cy="3405505"/>
          </a:xfrm>
          <a:prstGeom prst="round2SameRect">
            <a:avLst>
              <a:gd name="adj1" fmla="val 50000"/>
              <a:gd name="adj2" fmla="val 0"/>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Source Han Sans SC" panose="020B0500000000000000" pitchFamily="34" charset="-128"/>
              <a:ea typeface="Source Han Sans SC" panose="020B0500000000000000" pitchFamily="34" charset="-128"/>
            </a:endParaRPr>
          </a:p>
        </p:txBody>
      </p:sp>
      <p:sp>
        <p:nvSpPr>
          <p:cNvPr id="3" name="深度视觉·原创设计 https://www.docer.com/works?userid=22383862"/>
          <p:cNvSpPr txBox="1"/>
          <p:nvPr/>
        </p:nvSpPr>
        <p:spPr>
          <a:xfrm>
            <a:off x="147320" y="344805"/>
            <a:ext cx="3110230" cy="6502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01</a:t>
            </a:r>
            <a:endPar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a:p>
            <a:r>
              <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药品基本信息</a:t>
            </a:r>
            <a:endPar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p:txBody>
      </p:sp>
      <p:sp>
        <p:nvSpPr>
          <p:cNvPr id="26" name="深度视觉·原创设计 https://www.docer.com/works?userid=22383862"/>
          <p:cNvSpPr/>
          <p:nvPr/>
        </p:nvSpPr>
        <p:spPr>
          <a:xfrm>
            <a:off x="1031875" y="1503680"/>
            <a:ext cx="10548620" cy="4379595"/>
          </a:xfrm>
          <a:prstGeom prst="rect">
            <a:avLst/>
          </a:prstGeom>
        </p:spPr>
        <p:txBody>
          <a:bodyPr wrap="square" lIns="91433" tIns="45716" rIns="91433" bIns="45716">
            <a:spAutoFit/>
          </a:bodyPr>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适应症：</a:t>
            </a: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1）用于重症监护患者插管和机械通气时的镇静，连续输注时间不超过24小时；</a:t>
            </a: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2</a:t>
            </a: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）用于非插管患者术前和/或术中以及其他程序镇静。</a:t>
            </a: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疾病基本情况：</a:t>
            </a: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手术量稳定增长：根据2020年卫生统计年鉴统计，2019年中国住院病人手术量6930.43万人次，同比增加12%，连续三年增速超10%。住院手术量的增长带动麻醉镇痛药物需求的增加。</a:t>
            </a: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用法用量：</a:t>
            </a: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成人重症监护室（ICU）镇静：通常初始剂量为1μg/kg，输注时间超过10分钟，随后以0.2~0.7μg/kg/hr维持输注。维持剂量的输注速率应调整至获得期望的镇静效果。</a:t>
            </a: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成人程序镇静：通常初始剂量为1μg/kg，输注时间超过10分钟；维持剂量为0.6μg/kg/hr，之后根据需要达到的临床效果在0.2~1μg/kg/hr范围内调节剂量。对于创伤较小的手术镇静，如眼科手术，负荷剂量0.5μg/kg，输注时间超过10分钟或许是合适的。</a:t>
            </a: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65岁以上患者：负荷剂量0.5μg/kg，输注时间超过10分钟。</a:t>
            </a: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250" fill="hold"/>
                                        <p:tgtEl>
                                          <p:spTgt spid="26"/>
                                        </p:tgtEl>
                                        <p:attrNameLst>
                                          <p:attrName>ppt_w</p:attrName>
                                        </p:attrNameLst>
                                      </p:cBhvr>
                                      <p:tavLst>
                                        <p:tav tm="0">
                                          <p:val>
                                            <p:fltVal val="0"/>
                                          </p:val>
                                        </p:tav>
                                        <p:tav tm="100000">
                                          <p:val>
                                            <p:strVal val="#ppt_w"/>
                                          </p:val>
                                        </p:tav>
                                      </p:tavLst>
                                    </p:anim>
                                    <p:anim calcmode="lin" valueType="num">
                                      <p:cBhvr>
                                        <p:cTn id="12" dur="250" fill="hold"/>
                                        <p:tgtEl>
                                          <p:spTgt spid="26"/>
                                        </p:tgtEl>
                                        <p:attrNameLst>
                                          <p:attrName>ppt_h</p:attrName>
                                        </p:attrNameLst>
                                      </p:cBhvr>
                                      <p:tavLst>
                                        <p:tav tm="0">
                                          <p:val>
                                            <p:fltVal val="0"/>
                                          </p:val>
                                        </p:tav>
                                        <p:tav tm="100000">
                                          <p:val>
                                            <p:strVal val="#ppt_h"/>
                                          </p:val>
                                        </p:tav>
                                      </p:tavLst>
                                    </p:anim>
                                    <p:animEffect transition="in" filter="fade">
                                      <p:cBhvr>
                                        <p:cTn id="13" dur="2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深度视觉·原创设计 https://www.docer.com/works?userid=22383862"/>
          <p:cNvSpPr/>
          <p:nvPr/>
        </p:nvSpPr>
        <p:spPr>
          <a:xfrm rot="5400000">
            <a:off x="1091565" y="-1091565"/>
            <a:ext cx="1221740" cy="3405505"/>
          </a:xfrm>
          <a:prstGeom prst="round2SameRect">
            <a:avLst>
              <a:gd name="adj1" fmla="val 50000"/>
              <a:gd name="adj2" fmla="val 0"/>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Source Han Sans SC" panose="020B0500000000000000" pitchFamily="34" charset="-128"/>
              <a:ea typeface="Source Han Sans SC" panose="020B0500000000000000" pitchFamily="34" charset="-128"/>
            </a:endParaRPr>
          </a:p>
        </p:txBody>
      </p:sp>
      <p:sp>
        <p:nvSpPr>
          <p:cNvPr id="4" name="深度视觉·原创设计 https://www.docer.com/works?userid=22383862"/>
          <p:cNvSpPr txBox="1"/>
          <p:nvPr/>
        </p:nvSpPr>
        <p:spPr>
          <a:xfrm>
            <a:off x="147320" y="344805"/>
            <a:ext cx="3110230" cy="6502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02</a:t>
            </a:r>
            <a:endPar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a:p>
            <a:r>
              <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安全性</a:t>
            </a:r>
            <a:endPar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p:txBody>
      </p:sp>
      <p:sp>
        <p:nvSpPr>
          <p:cNvPr id="100" name="文本框 99"/>
          <p:cNvSpPr txBox="1"/>
          <p:nvPr/>
        </p:nvSpPr>
        <p:spPr>
          <a:xfrm>
            <a:off x="773430" y="1657985"/>
            <a:ext cx="10109835" cy="4523105"/>
          </a:xfrm>
          <a:prstGeom prst="rect">
            <a:avLst/>
          </a:prstGeom>
          <a:noFill/>
          <a:ln w="9525">
            <a:noFill/>
          </a:ln>
        </p:spPr>
        <p:txBody>
          <a:bodyPr wrap="square">
            <a:spAutoFit/>
          </a:bodyPr>
          <a:p>
            <a:pPr marL="0" indent="266700" algn="l"/>
            <a:r>
              <a:rPr lang="zh-CN" b="0">
                <a:latin typeface="黑体" panose="02010609060101010101" charset="-122"/>
                <a:ea typeface="黑体" panose="02010609060101010101" charset="-122"/>
                <a:cs typeface="黑体" panose="02010609060101010101" charset="-122"/>
              </a:rPr>
              <a:t>使用盐酸右美托咪定可能与以下严重的不良反应有关：低血压，心动过缓和窦性停搏（见注意事项）；</a:t>
            </a:r>
            <a:r>
              <a:rPr lang="zh-CN" b="0">
                <a:solidFill>
                  <a:schemeClr val="tx1"/>
                </a:solidFill>
                <a:latin typeface="黑体" panose="02010609060101010101" charset="-122"/>
                <a:ea typeface="黑体" panose="02010609060101010101" charset="-122"/>
                <a:cs typeface="黑体" panose="02010609060101010101" charset="-122"/>
              </a:rPr>
              <a:t>一过性高血压（见注意事项）</a:t>
            </a:r>
            <a:endParaRPr lang="zh-CN" b="0">
              <a:solidFill>
                <a:schemeClr val="tx1"/>
              </a:solidFill>
              <a:latin typeface="黑体" panose="02010609060101010101" charset="-122"/>
              <a:ea typeface="黑体" panose="02010609060101010101" charset="-122"/>
              <a:cs typeface="黑体" panose="02010609060101010101" charset="-122"/>
            </a:endParaRPr>
          </a:p>
          <a:p>
            <a:pPr marL="0" indent="266700" algn="l"/>
            <a:r>
              <a:rPr lang="zh-CN" b="0">
                <a:latin typeface="黑体" panose="02010609060101010101" charset="-122"/>
                <a:ea typeface="黑体" panose="02010609060101010101" charset="-122"/>
                <a:cs typeface="黑体" panose="02010609060101010101" charset="-122"/>
              </a:rPr>
              <a:t>国外研究报道与治疗相关的发生率＞</a:t>
            </a:r>
            <a:r>
              <a:rPr lang="en-US" b="0">
                <a:latin typeface="黑体" panose="02010609060101010101" charset="-122"/>
                <a:ea typeface="黑体" panose="02010609060101010101" charset="-122"/>
                <a:cs typeface="黑体" panose="02010609060101010101" charset="-122"/>
              </a:rPr>
              <a:t>2%</a:t>
            </a:r>
            <a:r>
              <a:rPr lang="zh-CN" b="0">
                <a:latin typeface="黑体" panose="02010609060101010101" charset="-122"/>
                <a:ea typeface="黑体" panose="02010609060101010101" charset="-122"/>
                <a:cs typeface="黑体" panose="02010609060101010101" charset="-122"/>
              </a:rPr>
              <a:t>的最常见不良反应包括低血压，心动过缓和口干。</a:t>
            </a:r>
            <a:endParaRPr lang="zh-CN" b="0">
              <a:latin typeface="黑体" panose="02010609060101010101" charset="-122"/>
              <a:ea typeface="黑体" panose="02010609060101010101" charset="-122"/>
              <a:cs typeface="黑体" panose="02010609060101010101" charset="-122"/>
            </a:endParaRPr>
          </a:p>
          <a:p>
            <a:pPr marL="0" indent="266700" algn="l"/>
            <a:endParaRPr lang="zh-CN" altLang="en-US" b="1">
              <a:latin typeface="黑体" panose="02010609060101010101" charset="-122"/>
              <a:ea typeface="黑体" panose="02010609060101010101" charset="-122"/>
              <a:cs typeface="黑体" panose="02010609060101010101" charset="-122"/>
            </a:endParaRPr>
          </a:p>
          <a:p>
            <a:pPr marL="0" indent="266700" algn="l"/>
            <a:r>
              <a:rPr lang="zh-CN" altLang="en-US" b="1">
                <a:latin typeface="黑体" panose="02010609060101010101" charset="-122"/>
                <a:ea typeface="黑体" panose="02010609060101010101" charset="-122"/>
                <a:cs typeface="黑体" panose="02010609060101010101" charset="-122"/>
              </a:rPr>
              <a:t>安全性方面优势：</a:t>
            </a:r>
            <a:endParaRPr lang="zh-CN" altLang="en-US">
              <a:latin typeface="黑体" panose="02010609060101010101" charset="-122"/>
              <a:ea typeface="黑体" panose="02010609060101010101" charset="-122"/>
              <a:cs typeface="黑体" panose="02010609060101010101" charset="-122"/>
            </a:endParaRPr>
          </a:p>
          <a:p>
            <a:pPr marL="0" indent="266700" algn="l"/>
            <a:r>
              <a:rPr lang="en-US" altLang="zh-CN">
                <a:solidFill>
                  <a:schemeClr val="tx1"/>
                </a:solidFill>
                <a:latin typeface="黑体" panose="02010609060101010101" charset="-122"/>
                <a:ea typeface="黑体" panose="02010609060101010101" charset="-122"/>
                <a:cs typeface="黑体" panose="02010609060101010101" charset="-122"/>
              </a:rPr>
              <a:t>1</a:t>
            </a:r>
            <a:r>
              <a:rPr lang="zh-CN" altLang="en-US" dirty="0" smtClean="0">
                <a:solidFill>
                  <a:schemeClr val="tx1"/>
                </a:solidFill>
                <a:effectLst/>
                <a:latin typeface="黑体" panose="02010609060101010101" charset="-122"/>
                <a:ea typeface="黑体" panose="02010609060101010101" charset="-122"/>
                <a:cs typeface="黑体" panose="02010609060101010101" charset="-122"/>
                <a:sym typeface="+mn-ea"/>
              </a:rPr>
              <a:t>）模拟⾃然睡眠样镇静，可唤醒。</a:t>
            </a:r>
            <a:br>
              <a:rPr lang="zh-CN" altLang="en-US" dirty="0" smtClean="0">
                <a:solidFill>
                  <a:schemeClr val="tx1"/>
                </a:solidFill>
                <a:effectLst/>
                <a:latin typeface="黑体" panose="02010609060101010101" charset="-122"/>
                <a:ea typeface="黑体" panose="02010609060101010101" charset="-122"/>
                <a:cs typeface="黑体" panose="02010609060101010101" charset="-122"/>
                <a:sym typeface="+mn-ea"/>
              </a:rPr>
            </a:br>
            <a:r>
              <a:rPr lang="en-US" altLang="zh-CN" dirty="0" smtClean="0">
                <a:solidFill>
                  <a:schemeClr val="tx1"/>
                </a:solidFill>
                <a:effectLst/>
                <a:latin typeface="黑体" panose="02010609060101010101" charset="-122"/>
                <a:ea typeface="黑体" panose="02010609060101010101" charset="-122"/>
                <a:cs typeface="黑体" panose="02010609060101010101" charset="-122"/>
                <a:sym typeface="+mn-ea"/>
              </a:rPr>
              <a:t>  2</a:t>
            </a:r>
            <a:r>
              <a:rPr lang="zh-CN" altLang="en-US" dirty="0" smtClean="0">
                <a:solidFill>
                  <a:schemeClr val="tx1"/>
                </a:solidFill>
                <a:effectLst/>
                <a:latin typeface="黑体" panose="02010609060101010101" charset="-122"/>
                <a:ea typeface="黑体" panose="02010609060101010101" charset="-122"/>
                <a:cs typeface="黑体" panose="02010609060101010101" charset="-122"/>
                <a:sym typeface="+mn-ea"/>
              </a:rPr>
              <a:t>）中枢抗交感，有效减少应激反应。</a:t>
            </a:r>
            <a:br>
              <a:rPr lang="zh-CN" altLang="en-US" dirty="0" smtClean="0">
                <a:solidFill>
                  <a:schemeClr val="tx1"/>
                </a:solidFill>
                <a:effectLst/>
                <a:latin typeface="黑体" panose="02010609060101010101" charset="-122"/>
                <a:ea typeface="黑体" panose="02010609060101010101" charset="-122"/>
                <a:cs typeface="黑体" panose="02010609060101010101" charset="-122"/>
                <a:sym typeface="+mn-ea"/>
              </a:rPr>
            </a:br>
            <a:r>
              <a:rPr lang="en-US" altLang="zh-CN" dirty="0" smtClean="0">
                <a:solidFill>
                  <a:schemeClr val="tx1"/>
                </a:solidFill>
                <a:effectLst/>
                <a:latin typeface="黑体" panose="02010609060101010101" charset="-122"/>
                <a:ea typeface="黑体" panose="02010609060101010101" charset="-122"/>
                <a:cs typeface="黑体" panose="02010609060101010101" charset="-122"/>
                <a:sym typeface="+mn-ea"/>
              </a:rPr>
              <a:t>  3</a:t>
            </a:r>
            <a:r>
              <a:rPr lang="zh-CN" altLang="en-US" dirty="0" smtClean="0">
                <a:solidFill>
                  <a:schemeClr val="tx1"/>
                </a:solidFill>
                <a:effectLst/>
                <a:latin typeface="黑体" panose="02010609060101010101" charset="-122"/>
                <a:ea typeface="黑体" panose="02010609060101010101" charset="-122"/>
                <a:cs typeface="黑体" panose="02010609060101010101" charset="-122"/>
                <a:sym typeface="+mn-ea"/>
              </a:rPr>
              <a:t>）不影响⾃主呼吸。</a:t>
            </a:r>
            <a:br>
              <a:rPr lang="zh-CN" altLang="en-US" dirty="0" smtClean="0">
                <a:solidFill>
                  <a:schemeClr val="tx1"/>
                </a:solidFill>
                <a:effectLst/>
                <a:latin typeface="黑体" panose="02010609060101010101" charset="-122"/>
                <a:ea typeface="黑体" panose="02010609060101010101" charset="-122"/>
                <a:cs typeface="黑体" panose="02010609060101010101" charset="-122"/>
                <a:sym typeface="+mn-ea"/>
              </a:rPr>
            </a:br>
            <a:r>
              <a:rPr lang="en-US" altLang="zh-CN" dirty="0" smtClean="0">
                <a:solidFill>
                  <a:schemeClr val="tx1"/>
                </a:solidFill>
                <a:effectLst/>
                <a:latin typeface="黑体" panose="02010609060101010101" charset="-122"/>
                <a:ea typeface="黑体" panose="02010609060101010101" charset="-122"/>
                <a:cs typeface="黑体" panose="02010609060101010101" charset="-122"/>
                <a:sym typeface="+mn-ea"/>
              </a:rPr>
              <a:t>  4</a:t>
            </a:r>
            <a:r>
              <a:rPr lang="zh-CN" altLang="en-US" dirty="0" smtClean="0">
                <a:solidFill>
                  <a:schemeClr val="tx1"/>
                </a:solidFill>
                <a:effectLst/>
                <a:latin typeface="黑体" panose="02010609060101010101" charset="-122"/>
                <a:ea typeface="黑体" panose="02010609060101010101" charset="-122"/>
                <a:cs typeface="黑体" panose="02010609060101010101" charset="-122"/>
                <a:sym typeface="+mn-ea"/>
              </a:rPr>
              <a:t>）稳定术中⾎流动⼒学。</a:t>
            </a:r>
            <a:br>
              <a:rPr lang="zh-CN" altLang="en-US" dirty="0" smtClean="0">
                <a:solidFill>
                  <a:schemeClr val="tx1"/>
                </a:solidFill>
                <a:effectLst/>
                <a:latin typeface="黑体" panose="02010609060101010101" charset="-122"/>
                <a:ea typeface="黑体" panose="02010609060101010101" charset="-122"/>
                <a:cs typeface="黑体" panose="02010609060101010101" charset="-122"/>
                <a:sym typeface="+mn-ea"/>
              </a:rPr>
            </a:br>
            <a:r>
              <a:rPr lang="en-US" altLang="zh-CN" dirty="0" smtClean="0">
                <a:solidFill>
                  <a:schemeClr val="tx1"/>
                </a:solidFill>
                <a:effectLst/>
                <a:latin typeface="黑体" panose="02010609060101010101" charset="-122"/>
                <a:ea typeface="黑体" panose="02010609060101010101" charset="-122"/>
                <a:cs typeface="黑体" panose="02010609060101010101" charset="-122"/>
                <a:sym typeface="+mn-ea"/>
              </a:rPr>
              <a:t>  5</a:t>
            </a:r>
            <a:r>
              <a:rPr lang="zh-CN" altLang="en-US" dirty="0" smtClean="0">
                <a:solidFill>
                  <a:schemeClr val="tx1"/>
                </a:solidFill>
                <a:effectLst/>
                <a:latin typeface="黑体" panose="02010609060101010101" charset="-122"/>
                <a:ea typeface="黑体" panose="02010609060101010101" charset="-122"/>
                <a:cs typeface="黑体" panose="02010609060101010101" charset="-122"/>
                <a:sym typeface="+mn-ea"/>
              </a:rPr>
              <a:t>）减少术后躁动、谵妄的发⽣率。</a:t>
            </a:r>
            <a:endParaRPr lang="zh-CN" altLang="en-US" dirty="0" smtClean="0">
              <a:solidFill>
                <a:schemeClr val="tx1"/>
              </a:solidFill>
              <a:effectLst/>
              <a:latin typeface="黑体" panose="02010609060101010101" charset="-122"/>
              <a:ea typeface="黑体" panose="02010609060101010101" charset="-122"/>
              <a:cs typeface="黑体" panose="02010609060101010101" charset="-122"/>
              <a:sym typeface="+mn-ea"/>
            </a:endParaRPr>
          </a:p>
          <a:p>
            <a:pPr marL="0" indent="266700" algn="l"/>
            <a:r>
              <a:rPr lang="en-US" altLang="zh-CN" dirty="0" smtClean="0">
                <a:solidFill>
                  <a:schemeClr val="tx1"/>
                </a:solidFill>
                <a:effectLst/>
                <a:latin typeface="黑体" panose="02010609060101010101" charset="-122"/>
                <a:ea typeface="黑体" panose="02010609060101010101" charset="-122"/>
                <a:cs typeface="黑体" panose="02010609060101010101" charset="-122"/>
                <a:sym typeface="+mn-ea"/>
              </a:rPr>
              <a:t>6</a:t>
            </a:r>
            <a:r>
              <a:rPr lang="zh-CN" altLang="en-US" dirty="0" smtClean="0">
                <a:solidFill>
                  <a:schemeClr val="tx1"/>
                </a:solidFill>
                <a:effectLst/>
                <a:latin typeface="黑体" panose="02010609060101010101" charset="-122"/>
                <a:ea typeface="黑体" panose="02010609060101010101" charset="-122"/>
                <a:cs typeface="黑体" panose="02010609060101010101" charset="-122"/>
                <a:sym typeface="+mn-ea"/>
              </a:rPr>
              <a:t>）对⼼、肾、脑等器官功能可能具有⼀定的保护特性</a:t>
            </a:r>
            <a:endParaRPr lang="zh-CN" altLang="en-US" dirty="0" smtClean="0">
              <a:solidFill>
                <a:schemeClr val="tx1"/>
              </a:solidFill>
              <a:effectLst/>
              <a:latin typeface="黑体" panose="02010609060101010101" charset="-122"/>
              <a:ea typeface="黑体" panose="02010609060101010101" charset="-122"/>
              <a:cs typeface="黑体" panose="02010609060101010101" charset="-122"/>
              <a:sym typeface="+mn-ea"/>
            </a:endParaRPr>
          </a:p>
          <a:p>
            <a:pPr marL="0" indent="266700" algn="l"/>
            <a:endParaRPr lang="zh-CN" altLang="en-US">
              <a:solidFill>
                <a:schemeClr val="tx1"/>
              </a:solidFill>
              <a:latin typeface="黑体" panose="02010609060101010101" charset="-122"/>
              <a:ea typeface="黑体" panose="02010609060101010101" charset="-122"/>
              <a:cs typeface="黑体" panose="02010609060101010101" charset="-122"/>
            </a:endParaRPr>
          </a:p>
          <a:p>
            <a:pPr marL="0" indent="266700" algn="l"/>
            <a:r>
              <a:rPr lang="zh-CN" altLang="en-US" b="1">
                <a:latin typeface="黑体" panose="02010609060101010101" charset="-122"/>
                <a:ea typeface="黑体" panose="02010609060101010101" charset="-122"/>
                <a:cs typeface="黑体" panose="02010609060101010101" charset="-122"/>
              </a:rPr>
              <a:t>安全性方面的不足：</a:t>
            </a:r>
            <a:br>
              <a:rPr lang="zh-CN" altLang="en-US" dirty="0" smtClean="0">
                <a:solidFill>
                  <a:schemeClr val="dk1"/>
                </a:solidFill>
                <a:effectLst/>
                <a:latin typeface="黑体" panose="02010609060101010101" charset="-122"/>
                <a:ea typeface="黑体" panose="02010609060101010101" charset="-122"/>
                <a:cs typeface="黑体" panose="02010609060101010101" charset="-122"/>
                <a:sym typeface="+mn-ea"/>
              </a:rPr>
            </a:br>
            <a:r>
              <a:rPr lang="en-US" altLang="zh-CN" dirty="0" smtClean="0">
                <a:solidFill>
                  <a:schemeClr val="dk1"/>
                </a:solidFill>
                <a:effectLst/>
                <a:latin typeface="黑体" panose="02010609060101010101" charset="-122"/>
                <a:ea typeface="黑体" panose="02010609060101010101" charset="-122"/>
                <a:cs typeface="黑体" panose="02010609060101010101" charset="-122"/>
                <a:sym typeface="+mn-ea"/>
              </a:rPr>
              <a:t>  </a:t>
            </a:r>
            <a:r>
              <a:rPr lang="zh-CN" altLang="en-US" dirty="0" smtClean="0">
                <a:solidFill>
                  <a:schemeClr val="dk1"/>
                </a:solidFill>
                <a:effectLst/>
                <a:latin typeface="黑体" panose="02010609060101010101" charset="-122"/>
                <a:ea typeface="黑体" panose="02010609060101010101" charset="-122"/>
                <a:cs typeface="黑体" panose="02010609060101010101" charset="-122"/>
                <a:sym typeface="+mn-ea"/>
              </a:rPr>
              <a:t>右美托咪定不适合快速、⼤剂量给药，⼀般需要降低负荷给药的速度，或者直接给予维持剂量。因为快速、⼤剂量输注会引起⾎流动⼒学的波动：如暂时性⾼⾎压、低⾎压、⼼动过缓。</a:t>
            </a:r>
            <a:endParaRPr lang="zh-CN" altLang="en-US" dirty="0">
              <a:latin typeface="黑体" panose="02010609060101010101" charset="-122"/>
              <a:ea typeface="黑体" panose="02010609060101010101" charset="-122"/>
              <a:cs typeface="黑体" panose="02010609060101010101" charset="-122"/>
            </a:endParaRPr>
          </a:p>
          <a:p>
            <a:pPr marL="0" indent="266700" algn="l"/>
            <a:endParaRPr lang="zh-CN" altLang="en-US">
              <a:latin typeface="黑体" panose="02010609060101010101" charset="-122"/>
              <a:ea typeface="黑体" panose="02010609060101010101" charset="-122"/>
              <a:cs typeface="黑体" panose="02010609060101010101" charset="-122"/>
            </a:endParaRPr>
          </a:p>
        </p:txBody>
      </p:sp>
      <p:sp>
        <p:nvSpPr>
          <p:cNvPr id="5" name="文本框 4"/>
          <p:cNvSpPr txBox="1"/>
          <p:nvPr/>
        </p:nvSpPr>
        <p:spPr>
          <a:xfrm>
            <a:off x="1083945" y="1256030"/>
            <a:ext cx="1791970" cy="368300"/>
          </a:xfrm>
          <a:prstGeom prst="rect">
            <a:avLst/>
          </a:prstGeom>
          <a:noFill/>
        </p:spPr>
        <p:txBody>
          <a:bodyPr wrap="none" rtlCol="0" anchor="t">
            <a:spAutoFit/>
          </a:bodyPr>
          <a:p>
            <a:pPr algn="l"/>
            <a:r>
              <a:rPr lang="zh-CN" b="1">
                <a:latin typeface="黑体" panose="02010609060101010101" charset="-122"/>
                <a:ea typeface="黑体" panose="02010609060101010101" charset="-122"/>
                <a:cs typeface="黑体" panose="02010609060101010101" charset="-122"/>
                <a:sym typeface="+mn-ea"/>
              </a:rPr>
              <a:t>不良反应情况：</a:t>
            </a:r>
            <a:endParaRPr lang="zh-CN" altLang="en-US" b="1">
              <a:latin typeface="黑体" panose="02010609060101010101" charset="-122"/>
              <a:ea typeface="黑体" panose="02010609060101010101" charset="-122"/>
              <a:cs typeface="黑体"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深度视觉·原创设计 https://www.docer.com/works?userid=22383862"/>
          <p:cNvSpPr/>
          <p:nvPr/>
        </p:nvSpPr>
        <p:spPr>
          <a:xfrm rot="5400000">
            <a:off x="1091565" y="-1091565"/>
            <a:ext cx="1221740" cy="3405505"/>
          </a:xfrm>
          <a:prstGeom prst="round2SameRect">
            <a:avLst>
              <a:gd name="adj1" fmla="val 50000"/>
              <a:gd name="adj2" fmla="val 0"/>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Source Han Sans SC" panose="020B0500000000000000" pitchFamily="34" charset="-128"/>
              <a:ea typeface="Source Han Sans SC" panose="020B0500000000000000" pitchFamily="34" charset="-128"/>
            </a:endParaRPr>
          </a:p>
        </p:txBody>
      </p:sp>
      <p:sp>
        <p:nvSpPr>
          <p:cNvPr id="4" name="深度视觉·原创设计 https://www.docer.com/works?userid=22383862"/>
          <p:cNvSpPr txBox="1"/>
          <p:nvPr/>
        </p:nvSpPr>
        <p:spPr>
          <a:xfrm>
            <a:off x="147320" y="344805"/>
            <a:ext cx="3110230" cy="6502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03</a:t>
            </a:r>
            <a:endPar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a:p>
            <a:r>
              <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有效性</a:t>
            </a:r>
            <a:endPar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p:txBody>
      </p:sp>
      <p:sp>
        <p:nvSpPr>
          <p:cNvPr id="26" name="深度视觉·原创设计 https://www.docer.com/works?userid=22383862"/>
          <p:cNvSpPr/>
          <p:nvPr/>
        </p:nvSpPr>
        <p:spPr>
          <a:xfrm>
            <a:off x="1031875" y="1503680"/>
            <a:ext cx="10548620" cy="5205730"/>
          </a:xfrm>
          <a:prstGeom prst="rect">
            <a:avLst/>
          </a:prstGeom>
        </p:spPr>
        <p:txBody>
          <a:bodyPr wrap="square" lIns="91433" tIns="45716" rIns="91433" bIns="45716">
            <a:spAutoFit/>
          </a:bodyPr>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与对照药品疗效方面的优势：</a:t>
            </a: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dirty="0" smtClean="0">
                <a:solidFill>
                  <a:schemeClr val="dk1"/>
                </a:solidFill>
                <a:effectLst/>
                <a:sym typeface="+mn-ea"/>
              </a:rPr>
              <a:t>1）镇静的同时,兼具镇痛作⽤。</a:t>
            </a:r>
            <a:br>
              <a:rPr lang="zh-CN" altLang="en-US" sz="1860" dirty="0" smtClean="0">
                <a:solidFill>
                  <a:schemeClr val="dk1"/>
                </a:solidFill>
                <a:effectLst/>
                <a:sym typeface="+mn-ea"/>
              </a:rPr>
            </a:br>
            <a:r>
              <a:rPr lang="zh-CN" altLang="en-US" sz="1860" dirty="0" smtClean="0">
                <a:solidFill>
                  <a:schemeClr val="dk1"/>
                </a:solidFill>
                <a:effectLst/>
                <a:sym typeface="+mn-ea"/>
              </a:rPr>
              <a:t>2）模拟⾃然睡眠样镇静，可唤醒。</a:t>
            </a:r>
            <a:br>
              <a:rPr lang="zh-CN" altLang="en-US" sz="1860" dirty="0" smtClean="0">
                <a:solidFill>
                  <a:schemeClr val="dk1"/>
                </a:solidFill>
                <a:effectLst/>
                <a:sym typeface="+mn-ea"/>
              </a:rPr>
            </a:br>
            <a:r>
              <a:rPr lang="zh-CN" altLang="en-US" sz="1860" dirty="0" smtClean="0">
                <a:solidFill>
                  <a:schemeClr val="dk1"/>
                </a:solidFill>
                <a:effectLst/>
                <a:sym typeface="+mn-ea"/>
              </a:rPr>
              <a:t>3）中枢抗交感，有效减少应激反应。</a:t>
            </a:r>
            <a:br>
              <a:rPr lang="zh-CN" altLang="en-US" sz="1860" dirty="0" smtClean="0">
                <a:solidFill>
                  <a:schemeClr val="dk1"/>
                </a:solidFill>
                <a:effectLst/>
                <a:sym typeface="+mn-ea"/>
              </a:rPr>
            </a:br>
            <a:r>
              <a:rPr lang="zh-CN" altLang="en-US" sz="1860" dirty="0" smtClean="0">
                <a:solidFill>
                  <a:schemeClr val="dk1"/>
                </a:solidFill>
                <a:effectLst/>
                <a:sym typeface="+mn-ea"/>
              </a:rPr>
              <a:t>4）减少术后躁动、谵妄的发⽣率。</a:t>
            </a:r>
            <a:br>
              <a:rPr lang="zh-CN" altLang="en-US" sz="1860" dirty="0" smtClean="0">
                <a:solidFill>
                  <a:schemeClr val="dk1"/>
                </a:solidFill>
                <a:effectLst/>
                <a:sym typeface="+mn-ea"/>
              </a:rPr>
            </a:br>
            <a:r>
              <a:rPr lang="zh-CN" altLang="en-US" sz="1860" dirty="0" smtClean="0">
                <a:solidFill>
                  <a:schemeClr val="dk1"/>
                </a:solidFill>
                <a:effectLst/>
                <a:sym typeface="+mn-ea"/>
              </a:rPr>
              <a:t>5）具有利尿和抗寒战作⽤。</a:t>
            </a:r>
            <a:endParaRPr lang="zh-CN" altLang="en-US" sz="1860" dirty="0" smtClean="0">
              <a:solidFill>
                <a:schemeClr val="dk1"/>
              </a:solidFill>
              <a:effectLst/>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与对照药品疗效方面的不足：</a:t>
            </a: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1</a:t>
            </a: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a:t>
            </a:r>
            <a:r>
              <a:rPr lang="zh-CN" altLang="en-US" sz="1860" dirty="0" smtClean="0">
                <a:solidFill>
                  <a:schemeClr val="dk1"/>
                </a:solidFill>
                <a:effectLst/>
                <a:sym typeface="+mn-ea"/>
              </a:rPr>
              <a:t>急性躁动期的患者不适合使⽤右美托咪定，因为右美托咪定起效较慢</a:t>
            </a: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临床指南</a:t>
            </a:r>
            <a:r>
              <a:rPr lang="en-US" altLang="zh-CN"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a:t>
            </a: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诊疗规范推荐：</a:t>
            </a: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zh-CN" sz="1600" dirty="0">
                <a:solidFill>
                  <a:schemeClr val="tx1"/>
                </a:solidFill>
                <a:effectLst/>
                <a:latin typeface="黑体" panose="02010609060101010101" charset="-122"/>
                <a:ea typeface="黑体" panose="02010609060101010101" charset="-122"/>
                <a:cs typeface="黑体" panose="02010609060101010101" charset="-122"/>
                <a:sym typeface="+mn-ea"/>
              </a:rPr>
              <a:t>中国成人</a:t>
            </a:r>
            <a:r>
              <a:rPr lang="en-US" sz="1600" dirty="0">
                <a:solidFill>
                  <a:schemeClr val="tx1"/>
                </a:solidFill>
                <a:effectLst/>
                <a:latin typeface="黑体" panose="02010609060101010101" charset="-122"/>
                <a:ea typeface="黑体" panose="02010609060101010101" charset="-122"/>
                <a:cs typeface="黑体" panose="02010609060101010101" charset="-122"/>
                <a:sym typeface="+mn-ea"/>
              </a:rPr>
              <a:t>ICU</a:t>
            </a:r>
            <a:r>
              <a:rPr lang="zh-CN" sz="1600" dirty="0">
                <a:solidFill>
                  <a:schemeClr val="tx1"/>
                </a:solidFill>
                <a:effectLst/>
                <a:latin typeface="黑体" panose="02010609060101010101" charset="-122"/>
                <a:ea typeface="黑体" panose="02010609060101010101" charset="-122"/>
                <a:cs typeface="黑体" panose="02010609060101010101" charset="-122"/>
                <a:sym typeface="+mn-ea"/>
              </a:rPr>
              <a:t>镇痛和镇静治疗指南（</a:t>
            </a:r>
            <a:r>
              <a:rPr lang="en-US" sz="1600" dirty="0">
                <a:solidFill>
                  <a:schemeClr val="tx1"/>
                </a:solidFill>
                <a:effectLst/>
                <a:latin typeface="黑体" panose="02010609060101010101" charset="-122"/>
                <a:ea typeface="黑体" panose="02010609060101010101" charset="-122"/>
                <a:cs typeface="黑体" panose="02010609060101010101" charset="-122"/>
                <a:sym typeface="+mn-ea"/>
              </a:rPr>
              <a:t>2018</a:t>
            </a:r>
            <a:r>
              <a:rPr lang="zh-CN" sz="1600" dirty="0">
                <a:solidFill>
                  <a:schemeClr val="tx1"/>
                </a:solidFill>
                <a:effectLst/>
                <a:latin typeface="黑体" panose="02010609060101010101" charset="-122"/>
                <a:ea typeface="黑体" panose="02010609060101010101" charset="-122"/>
                <a:cs typeface="黑体" panose="02010609060101010101" charset="-122"/>
                <a:sym typeface="+mn-ea"/>
              </a:rPr>
              <a:t>）：右美托咪定可以明显降低</a:t>
            </a:r>
            <a:r>
              <a:rPr lang="en-US" sz="1600" dirty="0">
                <a:solidFill>
                  <a:schemeClr val="tx1"/>
                </a:solidFill>
                <a:effectLst/>
                <a:latin typeface="黑体" panose="02010609060101010101" charset="-122"/>
                <a:ea typeface="黑体" panose="02010609060101010101" charset="-122"/>
                <a:cs typeface="黑体" panose="02010609060101010101" charset="-122"/>
                <a:sym typeface="+mn-ea"/>
              </a:rPr>
              <a:t>ICU</a:t>
            </a:r>
            <a:r>
              <a:rPr lang="zh-CN" sz="1600" dirty="0">
                <a:solidFill>
                  <a:schemeClr val="tx1"/>
                </a:solidFill>
                <a:effectLst/>
                <a:latin typeface="黑体" panose="02010609060101010101" charset="-122"/>
                <a:ea typeface="黑体" panose="02010609060101010101" charset="-122"/>
                <a:cs typeface="黑体" panose="02010609060101010101" charset="-122"/>
                <a:sym typeface="+mn-ea"/>
              </a:rPr>
              <a:t>住院时间</a:t>
            </a:r>
            <a:r>
              <a:rPr lang="en-US" sz="1600" dirty="0">
                <a:solidFill>
                  <a:schemeClr val="tx1"/>
                </a:solidFill>
                <a:effectLst/>
                <a:latin typeface="黑体" panose="02010609060101010101" charset="-122"/>
                <a:ea typeface="黑体" panose="02010609060101010101" charset="-122"/>
                <a:cs typeface="黑体" panose="02010609060101010101" charset="-122"/>
                <a:sym typeface="+mn-ea"/>
              </a:rPr>
              <a:t>;</a:t>
            </a:r>
            <a:r>
              <a:rPr lang="zh-CN" sz="1600" dirty="0">
                <a:solidFill>
                  <a:schemeClr val="tx1"/>
                </a:solidFill>
                <a:effectLst/>
                <a:latin typeface="黑体" panose="02010609060101010101" charset="-122"/>
                <a:ea typeface="黑体" panose="02010609060101010101" charset="-122"/>
                <a:cs typeface="黑体" panose="02010609060101010101" charset="-122"/>
                <a:sym typeface="+mn-ea"/>
              </a:rPr>
              <a:t>能降低心脏术后的</a:t>
            </a:r>
            <a:r>
              <a:rPr lang="en-US" sz="1600" dirty="0">
                <a:solidFill>
                  <a:schemeClr val="tx1"/>
                </a:solidFill>
                <a:effectLst/>
                <a:latin typeface="黑体" panose="02010609060101010101" charset="-122"/>
                <a:ea typeface="黑体" panose="02010609060101010101" charset="-122"/>
                <a:cs typeface="黑体" panose="02010609060101010101" charset="-122"/>
                <a:sym typeface="+mn-ea"/>
              </a:rPr>
              <a:t>ICU</a:t>
            </a:r>
            <a:r>
              <a:rPr lang="zh-CN" sz="1600" dirty="0">
                <a:solidFill>
                  <a:schemeClr val="tx1"/>
                </a:solidFill>
                <a:effectLst/>
                <a:latin typeface="黑体" panose="02010609060101010101" charset="-122"/>
                <a:ea typeface="黑体" panose="02010609060101010101" charset="-122"/>
                <a:cs typeface="黑体" panose="02010609060101010101" charset="-122"/>
                <a:sym typeface="+mn-ea"/>
              </a:rPr>
              <a:t>重症患者谵妄的发生率。</a:t>
            </a:r>
            <a:endParaRPr lang="zh-CN" sz="1600" dirty="0">
              <a:solidFill>
                <a:schemeClr val="tx1"/>
              </a:solidFill>
              <a:effectLst/>
              <a:latin typeface="黑体" panose="02010609060101010101" charset="-122"/>
              <a:ea typeface="黑体" panose="02010609060101010101" charset="-122"/>
              <a:cs typeface="黑体" panose="02010609060101010101" charset="-122"/>
              <a:sym typeface="+mn-ea"/>
            </a:endParaRPr>
          </a:p>
          <a:p>
            <a:pPr marL="0" algn="l" defTabSz="914400" rtl="0" eaLnBrk="1" latinLnBrk="0" hangingPunct="1">
              <a:spcAft>
                <a:spcPts val="0"/>
              </a:spcAft>
            </a:pPr>
            <a:r>
              <a:rPr lang="zh-CN" altLang="en-US" sz="1600" dirty="0">
                <a:solidFill>
                  <a:schemeClr val="tx1"/>
                </a:solidFill>
                <a:effectLst/>
                <a:latin typeface="黑体" panose="02010609060101010101" charset="-122"/>
                <a:ea typeface="黑体" panose="02010609060101010101" charset="-122"/>
                <a:cs typeface="黑体" panose="02010609060101010101" charset="-122"/>
                <a:sym typeface="+mn-ea"/>
              </a:rPr>
              <a:t>加速康复外科中国专家共识及路径管理指南（</a:t>
            </a:r>
            <a:r>
              <a:rPr lang="en-US" altLang="zh-CN" sz="1600" dirty="0">
                <a:solidFill>
                  <a:schemeClr val="tx1"/>
                </a:solidFill>
                <a:effectLst/>
                <a:latin typeface="黑体" panose="02010609060101010101" charset="-122"/>
                <a:ea typeface="黑体" panose="02010609060101010101" charset="-122"/>
                <a:cs typeface="黑体" panose="02010609060101010101" charset="-122"/>
                <a:sym typeface="+mn-ea"/>
              </a:rPr>
              <a:t>2018</a:t>
            </a:r>
            <a:r>
              <a:rPr lang="zh-CN" altLang="en-US" sz="1600" dirty="0">
                <a:solidFill>
                  <a:schemeClr val="tx1"/>
                </a:solidFill>
                <a:effectLst/>
                <a:latin typeface="黑体" panose="02010609060101010101" charset="-122"/>
                <a:ea typeface="黑体" panose="02010609060101010101" charset="-122"/>
                <a:cs typeface="黑体" panose="02010609060101010101" charset="-122"/>
                <a:sym typeface="+mn-ea"/>
              </a:rPr>
              <a:t>）：全麻复合连续输注右美托咪定与全麻复合中胸段硬膜外阻滞具有同等的抗应激效果。右美托咪定还具有抗炎、免疫保护以及改善肠道微循环等效应，对于创伤大、手术时间长可复合连续输注右美托咪定。</a:t>
            </a:r>
            <a:endParaRPr lang="zh-CN" altLang="en-US" sz="1600" dirty="0">
              <a:solidFill>
                <a:schemeClr val="tx1"/>
              </a:solidFill>
              <a:effectLst/>
              <a:latin typeface="黑体" panose="02010609060101010101" charset="-122"/>
              <a:ea typeface="黑体" panose="02010609060101010101" charset="-122"/>
              <a:cs typeface="黑体" panose="02010609060101010101" charset="-122"/>
              <a:sym typeface="+mn-ea"/>
            </a:endParaRPr>
          </a:p>
          <a:p>
            <a:pPr marL="0" algn="l" defTabSz="914400" rtl="0" eaLnBrk="1" latinLnBrk="0" hangingPunct="1">
              <a:spcAft>
                <a:spcPts val="0"/>
              </a:spcAft>
            </a:pPr>
            <a:r>
              <a:rPr lang="en-US" altLang="zh-CN" sz="1600" dirty="0">
                <a:solidFill>
                  <a:schemeClr val="tx1"/>
                </a:solidFill>
                <a:latin typeface="黑体" panose="02010609060101010101" charset="-122"/>
                <a:ea typeface="黑体" panose="02010609060101010101" charset="-122"/>
                <a:cs typeface="黑体" panose="02010609060101010101" charset="-122"/>
                <a:sym typeface="+mn-ea"/>
              </a:rPr>
              <a:t>2018</a:t>
            </a:r>
            <a:r>
              <a:rPr lang="zh-CN" altLang="en-US" sz="1600" dirty="0">
                <a:solidFill>
                  <a:schemeClr val="tx1"/>
                </a:solidFill>
                <a:latin typeface="黑体" panose="02010609060101010101" charset="-122"/>
                <a:ea typeface="黑体" panose="02010609060101010101" charset="-122"/>
                <a:cs typeface="黑体" panose="02010609060101010101" charset="-122"/>
                <a:sym typeface="+mn-ea"/>
              </a:rPr>
              <a:t>美国麻醉医师协会</a:t>
            </a:r>
            <a:r>
              <a:rPr lang="en-US" altLang="zh-CN" sz="1600" dirty="0">
                <a:solidFill>
                  <a:schemeClr val="tx1"/>
                </a:solidFill>
                <a:latin typeface="黑体" panose="02010609060101010101" charset="-122"/>
                <a:ea typeface="黑体" panose="02010609060101010101" charset="-122"/>
                <a:cs typeface="黑体" panose="02010609060101010101" charset="-122"/>
                <a:sym typeface="+mn-ea"/>
              </a:rPr>
              <a:t>《</a:t>
            </a:r>
            <a:r>
              <a:rPr lang="zh-CN" altLang="en-US" sz="1600" dirty="0">
                <a:solidFill>
                  <a:schemeClr val="tx1"/>
                </a:solidFill>
                <a:latin typeface="黑体" panose="02010609060101010101" charset="-122"/>
                <a:ea typeface="黑体" panose="02010609060101010101" charset="-122"/>
                <a:cs typeface="黑体" panose="02010609060101010101" charset="-122"/>
                <a:sym typeface="+mn-ea"/>
              </a:rPr>
              <a:t>适度镇静和镇痛指南</a:t>
            </a:r>
            <a:r>
              <a:rPr lang="en-US" altLang="zh-CN" sz="1600" dirty="0">
                <a:solidFill>
                  <a:schemeClr val="tx1"/>
                </a:solidFill>
                <a:latin typeface="黑体" panose="02010609060101010101" charset="-122"/>
                <a:ea typeface="黑体" panose="02010609060101010101" charset="-122"/>
                <a:cs typeface="黑体" panose="02010609060101010101" charset="-122"/>
                <a:sym typeface="+mn-ea"/>
              </a:rPr>
              <a:t>》</a:t>
            </a:r>
            <a:r>
              <a:rPr lang="zh-CN" altLang="en-US" sz="1600" dirty="0">
                <a:solidFill>
                  <a:schemeClr val="tx1"/>
                </a:solidFill>
                <a:latin typeface="黑体" panose="02010609060101010101" charset="-122"/>
                <a:ea typeface="黑体" panose="02010609060101010101" charset="-122"/>
                <a:cs typeface="黑体" panose="02010609060101010101" charset="-122"/>
                <a:sym typeface="+mn-ea"/>
              </a:rPr>
              <a:t>推荐：</a:t>
            </a:r>
            <a:r>
              <a:rPr lang="en-US" altLang="zh-CN" sz="1600" dirty="0">
                <a:solidFill>
                  <a:schemeClr val="tx1"/>
                </a:solidFill>
                <a:latin typeface="黑体" panose="02010609060101010101" charset="-122"/>
                <a:ea typeface="黑体" panose="02010609060101010101" charset="-122"/>
                <a:cs typeface="黑体" panose="02010609060101010101" charset="-122"/>
                <a:sym typeface="+mn-ea"/>
              </a:rPr>
              <a:t>1</a:t>
            </a:r>
            <a:r>
              <a:rPr lang="zh-CN" altLang="en-US" sz="1600" dirty="0">
                <a:solidFill>
                  <a:schemeClr val="tx1"/>
                </a:solidFill>
                <a:latin typeface="黑体" panose="02010609060101010101" charset="-122"/>
                <a:ea typeface="黑体" panose="02010609060101010101" charset="-122"/>
                <a:cs typeface="黑体" panose="02010609060101010101" charset="-122"/>
                <a:sym typeface="+mn-ea"/>
              </a:rPr>
              <a:t>、右美托咪定联合阿片类镇痛药低氧血症发生率较低；</a:t>
            </a:r>
            <a:r>
              <a:rPr lang="en-US" altLang="zh-CN" sz="1600" dirty="0">
                <a:solidFill>
                  <a:schemeClr val="tx1"/>
                </a:solidFill>
                <a:latin typeface="黑体" panose="02010609060101010101" charset="-122"/>
                <a:ea typeface="黑体" panose="02010609060101010101" charset="-122"/>
                <a:cs typeface="黑体" panose="02010609060101010101" charset="-122"/>
                <a:sym typeface="+mn-ea"/>
              </a:rPr>
              <a:t>2</a:t>
            </a:r>
            <a:r>
              <a:rPr lang="zh-CN" altLang="en-US" sz="1600" dirty="0">
                <a:solidFill>
                  <a:schemeClr val="tx1"/>
                </a:solidFill>
                <a:latin typeface="黑体" panose="02010609060101010101" charset="-122"/>
                <a:ea typeface="黑体" panose="02010609060101010101" charset="-122"/>
                <a:cs typeface="黑体" panose="02010609060101010101" charset="-122"/>
                <a:sym typeface="+mn-ea"/>
              </a:rPr>
              <a:t>、在适度镇静过程中右美托咪定可以作为苯二氮卓类替代药物。</a:t>
            </a:r>
            <a:endParaRPr lang="zh-CN" sz="1600" kern="100" dirty="0">
              <a:solidFill>
                <a:schemeClr val="tx1"/>
              </a:solidFill>
              <a:effectLst/>
              <a:latin typeface="黑体" panose="02010609060101010101" charset="-122"/>
              <a:ea typeface="黑体" panose="02010609060101010101" charset="-122"/>
              <a:cs typeface="黑体" panose="02010609060101010101" charset="-122"/>
            </a:endParaRPr>
          </a:p>
          <a:p>
            <a:pPr marL="0" marR="0" lvl="0" indent="0" algn="l" defTabSz="914400" rtl="0" eaLnBrk="1" fontAlgn="auto" latinLnBrk="0" hangingPunct="1">
              <a:lnSpc>
                <a:spcPct val="100000"/>
              </a:lnSpc>
              <a:spcBef>
                <a:spcPts val="0"/>
              </a:spcBef>
              <a:spcAft>
                <a:spcPts val="0"/>
              </a:spcAft>
              <a:buClrTx/>
              <a:buSzTx/>
              <a:buFontTx/>
              <a:buNone/>
              <a:defRPr/>
            </a:pPr>
            <a:endParaRPr lang="zh-CN" altLang="en-US" sz="1600" kern="100" noProof="0" dirty="0">
              <a:ln>
                <a:noFill/>
              </a:ln>
              <a:solidFill>
                <a:schemeClr val="tx1"/>
              </a:solidFill>
              <a:effectLst/>
              <a:uLnTx/>
              <a:uFillTx/>
              <a:latin typeface="黑体" panose="02010609060101010101" charset="-122"/>
              <a:ea typeface="黑体" panose="02010609060101010101" charset="-122"/>
              <a:cs typeface="黑体"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250" fill="hold"/>
                                        <p:tgtEl>
                                          <p:spTgt spid="26"/>
                                        </p:tgtEl>
                                        <p:attrNameLst>
                                          <p:attrName>ppt_w</p:attrName>
                                        </p:attrNameLst>
                                      </p:cBhvr>
                                      <p:tavLst>
                                        <p:tav tm="0">
                                          <p:val>
                                            <p:fltVal val="0"/>
                                          </p:val>
                                        </p:tav>
                                        <p:tav tm="100000">
                                          <p:val>
                                            <p:strVal val="#ppt_w"/>
                                          </p:val>
                                        </p:tav>
                                      </p:tavLst>
                                    </p:anim>
                                    <p:anim calcmode="lin" valueType="num">
                                      <p:cBhvr>
                                        <p:cTn id="12" dur="250" fill="hold"/>
                                        <p:tgtEl>
                                          <p:spTgt spid="26"/>
                                        </p:tgtEl>
                                        <p:attrNameLst>
                                          <p:attrName>ppt_h</p:attrName>
                                        </p:attrNameLst>
                                      </p:cBhvr>
                                      <p:tavLst>
                                        <p:tav tm="0">
                                          <p:val>
                                            <p:fltVal val="0"/>
                                          </p:val>
                                        </p:tav>
                                        <p:tav tm="100000">
                                          <p:val>
                                            <p:strVal val="#ppt_h"/>
                                          </p:val>
                                        </p:tav>
                                      </p:tavLst>
                                    </p:anim>
                                    <p:animEffect transition="in" filter="fade">
                                      <p:cBhvr>
                                        <p:cTn id="13" dur="2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深度视觉·原创设计 https://www.docer.com/works?userid=22383862"/>
          <p:cNvSpPr/>
          <p:nvPr/>
        </p:nvSpPr>
        <p:spPr>
          <a:xfrm rot="5400000">
            <a:off x="1091565" y="-1091565"/>
            <a:ext cx="1221740" cy="3405505"/>
          </a:xfrm>
          <a:prstGeom prst="round2SameRect">
            <a:avLst>
              <a:gd name="adj1" fmla="val 50000"/>
              <a:gd name="adj2" fmla="val 0"/>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Source Han Sans SC" panose="020B0500000000000000" pitchFamily="34" charset="-128"/>
              <a:ea typeface="Source Han Sans SC" panose="020B0500000000000000" pitchFamily="34" charset="-128"/>
            </a:endParaRPr>
          </a:p>
        </p:txBody>
      </p:sp>
      <p:sp>
        <p:nvSpPr>
          <p:cNvPr id="4" name="深度视觉·原创设计 https://www.docer.com/works?userid=22383862"/>
          <p:cNvSpPr txBox="1"/>
          <p:nvPr/>
        </p:nvSpPr>
        <p:spPr>
          <a:xfrm>
            <a:off x="147320" y="344805"/>
            <a:ext cx="3110230" cy="6502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04</a:t>
            </a:r>
            <a:endPar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a:p>
            <a:r>
              <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创新性</a:t>
            </a:r>
            <a:endPar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p:txBody>
      </p:sp>
      <p:sp>
        <p:nvSpPr>
          <p:cNvPr id="26" name="深度视觉·原创设计 https://www.docer.com/works?userid=22383862"/>
          <p:cNvSpPr/>
          <p:nvPr/>
        </p:nvSpPr>
        <p:spPr>
          <a:xfrm>
            <a:off x="1031875" y="1503680"/>
            <a:ext cx="10548620" cy="3092450"/>
          </a:xfrm>
          <a:prstGeom prst="rect">
            <a:avLst/>
          </a:prstGeom>
        </p:spPr>
        <p:txBody>
          <a:bodyPr wrap="square" lIns="91433" tIns="45716" rIns="91433" bIns="45716">
            <a:spAutoFit/>
          </a:bodyPr>
          <a:p>
            <a:pPr marL="0" marR="0" lvl="0" indent="0" algn="l" defTabSz="914400" rtl="0" eaLnBrk="1" fontAlgn="auto" latinLnBrk="0" hangingPunct="1">
              <a:lnSpc>
                <a:spcPct val="15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创新</a:t>
            </a: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点：</a:t>
            </a: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en-US" altLang="zh-CN"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1</a:t>
            </a: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、盐酸右美托咪定氯化钠注射液的浓度为临床可直接使用的</a:t>
            </a: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药物浓度，减少医生操作步骤，降低盐酸右美托咪定注射液与不同厂家生理盐水配伍可能产生的临床风险；</a:t>
            </a: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en-US" altLang="zh-CN"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2</a:t>
            </a: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、本品拥有发明专利：一种检测4-(1-(2 ,5-二甲基苯基)乙基)-1H-咪唑或/和其盐酸盐的方法。</a:t>
            </a: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采用本发明的方法能够有效检测原料药中的4‑(1‑(2 ,5‑二甲基苯基)乙基)‑1H‑咪唑或/和其盐酸盐，具有专属性和稳定性指示能力。进一步提升药物的产品质量，提升临床安全性。</a:t>
            </a: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250" fill="hold"/>
                                        <p:tgtEl>
                                          <p:spTgt spid="26"/>
                                        </p:tgtEl>
                                        <p:attrNameLst>
                                          <p:attrName>ppt_w</p:attrName>
                                        </p:attrNameLst>
                                      </p:cBhvr>
                                      <p:tavLst>
                                        <p:tav tm="0">
                                          <p:val>
                                            <p:fltVal val="0"/>
                                          </p:val>
                                        </p:tav>
                                        <p:tav tm="100000">
                                          <p:val>
                                            <p:strVal val="#ppt_w"/>
                                          </p:val>
                                        </p:tav>
                                      </p:tavLst>
                                    </p:anim>
                                    <p:anim calcmode="lin" valueType="num">
                                      <p:cBhvr>
                                        <p:cTn id="12" dur="250" fill="hold"/>
                                        <p:tgtEl>
                                          <p:spTgt spid="26"/>
                                        </p:tgtEl>
                                        <p:attrNameLst>
                                          <p:attrName>ppt_h</p:attrName>
                                        </p:attrNameLst>
                                      </p:cBhvr>
                                      <p:tavLst>
                                        <p:tav tm="0">
                                          <p:val>
                                            <p:fltVal val="0"/>
                                          </p:val>
                                        </p:tav>
                                        <p:tav tm="100000">
                                          <p:val>
                                            <p:strVal val="#ppt_h"/>
                                          </p:val>
                                        </p:tav>
                                      </p:tavLst>
                                    </p:anim>
                                    <p:animEffect transition="in" filter="fade">
                                      <p:cBhvr>
                                        <p:cTn id="13" dur="2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深度视觉·原创设计 https://www.docer.com/works?userid=22383862"/>
          <p:cNvSpPr/>
          <p:nvPr/>
        </p:nvSpPr>
        <p:spPr>
          <a:xfrm rot="5400000">
            <a:off x="1091565" y="-1091565"/>
            <a:ext cx="1221740" cy="3405505"/>
          </a:xfrm>
          <a:prstGeom prst="round2SameRect">
            <a:avLst>
              <a:gd name="adj1" fmla="val 50000"/>
              <a:gd name="adj2" fmla="val 0"/>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Source Han Sans SC" panose="020B0500000000000000" pitchFamily="34" charset="-128"/>
              <a:ea typeface="Source Han Sans SC" panose="020B0500000000000000" pitchFamily="34" charset="-128"/>
            </a:endParaRPr>
          </a:p>
        </p:txBody>
      </p:sp>
      <p:sp>
        <p:nvSpPr>
          <p:cNvPr id="4" name="深度视觉·原创设计 https://www.docer.com/works?userid=22383862"/>
          <p:cNvSpPr txBox="1"/>
          <p:nvPr/>
        </p:nvSpPr>
        <p:spPr>
          <a:xfrm>
            <a:off x="147320" y="344805"/>
            <a:ext cx="3110230" cy="6502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05</a:t>
            </a:r>
            <a:endPar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a:p>
            <a:r>
              <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公平性</a:t>
            </a:r>
            <a:endPar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p:txBody>
      </p:sp>
      <p:sp>
        <p:nvSpPr>
          <p:cNvPr id="26" name="深度视觉·原创设计 https://www.docer.com/works?userid=22383862"/>
          <p:cNvSpPr/>
          <p:nvPr/>
        </p:nvSpPr>
        <p:spPr>
          <a:xfrm>
            <a:off x="821690" y="1882775"/>
            <a:ext cx="10548620" cy="3378835"/>
          </a:xfrm>
          <a:prstGeom prst="rect">
            <a:avLst/>
          </a:prstGeom>
        </p:spPr>
        <p:txBody>
          <a:bodyPr wrap="square" lIns="91433" tIns="45716" rIns="91433" bIns="45716">
            <a:spAutoFit/>
          </a:bodyPr>
          <a:p>
            <a:pPr marL="0" marR="0" lvl="0" indent="0" algn="l" defTabSz="914400" rtl="0" eaLnBrk="1" fontAlgn="auto" latinLnBrk="0" hangingPunct="1">
              <a:lnSpc>
                <a:spcPct val="2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年发病患者数：</a:t>
            </a: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2019年中国住院病人手术量6930.43万人次</a:t>
            </a:r>
            <a:r>
              <a:rPr lang="en-US" altLang="zh-CN"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(2020</a:t>
            </a: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年卫生统计年鉴）</a:t>
            </a: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2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弥补药物目录短板：</a:t>
            </a: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弥补咪达唑仑等产品带来的安全性和疗效方面的劣势：</a:t>
            </a: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剂量依赖性呼吸抑制、药物蓄积，唤醒时间延⻓、过度镇静、⽆镇痛作⽤等</a:t>
            </a:r>
            <a:b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b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弥补盐酸右美托咪定注射液需要临床现配液的</a:t>
            </a: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短板。</a:t>
            </a: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2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临床管理难度：</a:t>
            </a: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患者依从性高，药物安全性佳，临床使用</a:t>
            </a: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更方便。</a:t>
            </a: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250" fill="hold"/>
                                        <p:tgtEl>
                                          <p:spTgt spid="26"/>
                                        </p:tgtEl>
                                        <p:attrNameLst>
                                          <p:attrName>ppt_w</p:attrName>
                                        </p:attrNameLst>
                                      </p:cBhvr>
                                      <p:tavLst>
                                        <p:tav tm="0">
                                          <p:val>
                                            <p:fltVal val="0"/>
                                          </p:val>
                                        </p:tav>
                                        <p:tav tm="100000">
                                          <p:val>
                                            <p:strVal val="#ppt_w"/>
                                          </p:val>
                                        </p:tav>
                                      </p:tavLst>
                                    </p:anim>
                                    <p:anim calcmode="lin" valueType="num">
                                      <p:cBhvr>
                                        <p:cTn id="12" dur="250" fill="hold"/>
                                        <p:tgtEl>
                                          <p:spTgt spid="26"/>
                                        </p:tgtEl>
                                        <p:attrNameLst>
                                          <p:attrName>ppt_h</p:attrName>
                                        </p:attrNameLst>
                                      </p:cBhvr>
                                      <p:tavLst>
                                        <p:tav tm="0">
                                          <p:val>
                                            <p:fltVal val="0"/>
                                          </p:val>
                                        </p:tav>
                                        <p:tav tm="100000">
                                          <p:val>
                                            <p:strVal val="#ppt_h"/>
                                          </p:val>
                                        </p:tav>
                                      </p:tavLst>
                                    </p:anim>
                                    <p:animEffect transition="in" filter="fade">
                                      <p:cBhvr>
                                        <p:cTn id="13" dur="2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深度视觉·原创设计 https://www.docer.com/works?userid=22383862"/>
          <p:cNvSpPr txBox="1"/>
          <p:nvPr/>
        </p:nvSpPr>
        <p:spPr>
          <a:xfrm>
            <a:off x="2509792" y="2759455"/>
            <a:ext cx="2436860" cy="3154710"/>
          </a:xfrm>
          <a:prstGeom prst="rect">
            <a:avLst/>
          </a:prstGeom>
          <a:noFill/>
        </p:spPr>
        <p:txBody>
          <a:bodyPr wrap="square" rtlCol="0">
            <a:spAutoFit/>
          </a:bodyPr>
          <a:lstStyle/>
          <a:p>
            <a:r>
              <a:rPr lang="zh-CN" altLang="en-US" sz="19900" dirty="0">
                <a:gradFill>
                  <a:gsLst>
                    <a:gs pos="0">
                      <a:srgbClr val="4396D0"/>
                    </a:gs>
                    <a:gs pos="100000">
                      <a:srgbClr val="1B5281"/>
                    </a:gs>
                  </a:gsLst>
                  <a:path path="rect">
                    <a:fillToRect l="100000" t="100000"/>
                  </a:path>
                </a:gradFill>
                <a:latin typeface="Source Han Sans SC" panose="020B0500000000000000" pitchFamily="34" charset="-128"/>
                <a:ea typeface="Source Han Sans SC" panose="020B0500000000000000" pitchFamily="34" charset="-128"/>
              </a:rPr>
              <a:t>“</a:t>
            </a:r>
            <a:endParaRPr lang="zh-CN" altLang="en-US" sz="19900" dirty="0">
              <a:gradFill>
                <a:gsLst>
                  <a:gs pos="0">
                    <a:srgbClr val="4396D0"/>
                  </a:gs>
                  <a:gs pos="100000">
                    <a:srgbClr val="1B5281"/>
                  </a:gs>
                </a:gsLst>
                <a:path path="rect">
                  <a:fillToRect l="100000" t="100000"/>
                </a:path>
              </a:gradFill>
              <a:latin typeface="Source Han Sans SC" panose="020B0500000000000000" pitchFamily="34" charset="-128"/>
              <a:ea typeface="Source Han Sans SC" panose="020B0500000000000000" pitchFamily="34" charset="-128"/>
            </a:endParaRPr>
          </a:p>
        </p:txBody>
      </p:sp>
      <p:sp>
        <p:nvSpPr>
          <p:cNvPr id="3" name="深度视觉·原创设计 https://www.docer.com/works?userid=22383862"/>
          <p:cNvSpPr/>
          <p:nvPr/>
        </p:nvSpPr>
        <p:spPr>
          <a:xfrm flipV="1">
            <a:off x="0" y="-7"/>
            <a:ext cx="12167774" cy="3248173"/>
          </a:xfrm>
          <a:prstGeom prst="r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黑体" panose="02010609060101010101" charset="-122"/>
              <a:ea typeface="黑体" panose="02010609060101010101" charset="-122"/>
              <a:sym typeface="黑体" panose="02010609060101010101" charset="-122"/>
            </a:endParaRPr>
          </a:p>
        </p:txBody>
      </p:sp>
      <p:sp>
        <p:nvSpPr>
          <p:cNvPr id="4" name="深度视觉·原创设计 https://www.docer.com/works?userid=22383862"/>
          <p:cNvSpPr/>
          <p:nvPr/>
        </p:nvSpPr>
        <p:spPr>
          <a:xfrm flipH="1">
            <a:off x="4127096" y="4690853"/>
            <a:ext cx="8064904" cy="2167147"/>
          </a:xfrm>
          <a:prstGeom prst="rtTriangle">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黑体" panose="02010609060101010101" charset="-122"/>
              <a:ea typeface="黑体" panose="02010609060101010101" charset="-122"/>
              <a:sym typeface="黑体" panose="02010609060101010101" charset="-122"/>
            </a:endParaRPr>
          </a:p>
        </p:txBody>
      </p:sp>
      <p:sp>
        <p:nvSpPr>
          <p:cNvPr id="5" name="深度视觉·原创设计 https://www.docer.com/works?userid=22383862"/>
          <p:cNvSpPr/>
          <p:nvPr/>
        </p:nvSpPr>
        <p:spPr>
          <a:xfrm>
            <a:off x="733042" y="2033517"/>
            <a:ext cx="2790968" cy="2790966"/>
          </a:xfrm>
          <a:prstGeom prst="ellipse">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深度视觉·原创设计 https://www.docer.com/works?userid=22383862"/>
          <p:cNvSpPr txBox="1"/>
          <p:nvPr/>
        </p:nvSpPr>
        <p:spPr>
          <a:xfrm>
            <a:off x="662946" y="2967335"/>
            <a:ext cx="2931160" cy="922020"/>
          </a:xfrm>
          <a:prstGeom prst="rect">
            <a:avLst/>
          </a:prstGeom>
          <a:noFill/>
          <a:ln>
            <a:noFill/>
          </a:ln>
        </p:spPr>
        <p:txBody>
          <a:bodyPr wrap="none" rtlCol="0">
            <a:spAutoFit/>
          </a:bodyPr>
          <a:lstStyle/>
          <a:p>
            <a:pPr algn="ctr"/>
            <a:r>
              <a:rPr lang="zh-CN" altLang="en-US" sz="5400" b="1" dirty="0">
                <a:solidFill>
                  <a:schemeClr val="bg1"/>
                </a:solidFill>
                <a:latin typeface="黑体" panose="02010609060101010101" charset="-122"/>
                <a:ea typeface="黑体" panose="02010609060101010101" charset="-122"/>
                <a:sym typeface="黑体" panose="02010609060101010101" charset="-122"/>
              </a:rPr>
              <a:t>倍特药业</a:t>
            </a:r>
            <a:endParaRPr lang="zh-CN" altLang="en-US" sz="5400" b="1" dirty="0">
              <a:solidFill>
                <a:schemeClr val="bg1"/>
              </a:solidFill>
              <a:latin typeface="黑体" panose="02010609060101010101" charset="-122"/>
              <a:ea typeface="黑体" panose="02010609060101010101" charset="-122"/>
              <a:sym typeface="黑体" panose="02010609060101010101" charset="-122"/>
            </a:endParaRPr>
          </a:p>
        </p:txBody>
      </p:sp>
      <p:sp>
        <p:nvSpPr>
          <p:cNvPr id="11" name="深度视觉·原创设计 https://www.docer.com/works?userid=22383862"/>
          <p:cNvSpPr txBox="1"/>
          <p:nvPr/>
        </p:nvSpPr>
        <p:spPr>
          <a:xfrm>
            <a:off x="5699177" y="2167147"/>
            <a:ext cx="5164441" cy="110799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zh-CN" altLang="en-US" sz="6600" b="1" dirty="0">
                <a:solidFill>
                  <a:schemeClr val="tx1">
                    <a:lumMod val="75000"/>
                    <a:lumOff val="25000"/>
                  </a:schemeClr>
                </a:solidFill>
                <a:latin typeface="黑体" panose="02010609060101010101" charset="-122"/>
                <a:ea typeface="黑体" panose="02010609060101010101" charset="-122"/>
                <a:cs typeface="+mn-ea"/>
                <a:sym typeface="黑体" panose="02010609060101010101" charset="-122"/>
              </a:rPr>
              <a:t>谢谢观看</a:t>
            </a:r>
            <a:endParaRPr lang="zh-CN" altLang="en-US" sz="6600" b="1" dirty="0">
              <a:solidFill>
                <a:schemeClr val="tx1">
                  <a:lumMod val="75000"/>
                  <a:lumOff val="25000"/>
                </a:schemeClr>
              </a:solidFill>
              <a:latin typeface="黑体" panose="02010609060101010101" charset="-122"/>
              <a:ea typeface="黑体" panose="02010609060101010101" charset="-122"/>
              <a:cs typeface="+mn-ea"/>
              <a:sym typeface="黑体" panose="02010609060101010101" charset="-122"/>
            </a:endParaRPr>
          </a:p>
        </p:txBody>
      </p:sp>
      <p:sp>
        <p:nvSpPr>
          <p:cNvPr id="12" name="深度视觉·原创设计 https://www.docer.com/works?userid=22383862"/>
          <p:cNvSpPr txBox="1"/>
          <p:nvPr/>
        </p:nvSpPr>
        <p:spPr>
          <a:xfrm>
            <a:off x="5759920" y="3294698"/>
            <a:ext cx="5581370" cy="339725"/>
          </a:xfrm>
          <a:prstGeom prst="rect">
            <a:avLst/>
          </a:prstGeom>
        </p:spPr>
        <p:txBody>
          <a:bodyPr wrap="square"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dist"/>
            <a:r>
              <a:rPr lang="zh-CN" altLang="en-US" sz="1800" dirty="0">
                <a:solidFill>
                  <a:schemeClr val="bg1">
                    <a:lumMod val="50000"/>
                  </a:schemeClr>
                </a:solidFill>
                <a:latin typeface="黑体" panose="02010609060101010101" charset="-122"/>
                <a:ea typeface="黑体" panose="02010609060101010101" charset="-122"/>
                <a:cs typeface="+mn-ea"/>
                <a:sym typeface="黑体" panose="02010609060101010101" charset="-122"/>
              </a:rPr>
              <a:t>倍美宁</a:t>
            </a:r>
            <a:r>
              <a:rPr lang="en-US" altLang="zh-CN" sz="1800" dirty="0">
                <a:solidFill>
                  <a:schemeClr val="bg1">
                    <a:lumMod val="50000"/>
                  </a:schemeClr>
                </a:solidFill>
                <a:latin typeface="黑体" panose="02010609060101010101" charset="-122"/>
                <a:ea typeface="黑体" panose="02010609060101010101" charset="-122"/>
                <a:cs typeface="+mn-ea"/>
                <a:sym typeface="黑体" panose="02010609060101010101" charset="-122"/>
              </a:rPr>
              <a:t>®</a:t>
            </a:r>
            <a:r>
              <a:rPr lang="zh-CN" altLang="en-US" sz="1800" dirty="0">
                <a:solidFill>
                  <a:schemeClr val="bg1">
                    <a:lumMod val="50000"/>
                  </a:schemeClr>
                </a:solidFill>
                <a:latin typeface="黑体" panose="02010609060101010101" charset="-122"/>
                <a:ea typeface="黑体" panose="02010609060101010101" charset="-122"/>
                <a:cs typeface="+mn-ea"/>
                <a:sym typeface="黑体" panose="02010609060101010101" charset="-122"/>
              </a:rPr>
              <a:t>️盐酸右美托咪定氯化钠注射液</a:t>
            </a:r>
            <a:endParaRPr lang="zh-CN" altLang="en-US" sz="1800" dirty="0">
              <a:solidFill>
                <a:schemeClr val="bg1">
                  <a:lumMod val="50000"/>
                </a:schemeClr>
              </a:solidFill>
              <a:latin typeface="黑体" panose="02010609060101010101" charset="-122"/>
              <a:ea typeface="黑体" panose="02010609060101010101" charset="-122"/>
              <a:cs typeface="+mn-ea"/>
              <a:sym typeface="黑体" panose="02010609060101010101" charset="-122"/>
            </a:endParaRPr>
          </a:p>
        </p:txBody>
      </p:sp>
      <p:sp>
        <p:nvSpPr>
          <p:cNvPr id="13" name="深度视觉·原创设计 https://www.docer.com/works?userid=22383862"/>
          <p:cNvSpPr/>
          <p:nvPr/>
        </p:nvSpPr>
        <p:spPr>
          <a:xfrm>
            <a:off x="5723188" y="4041115"/>
            <a:ext cx="2473876" cy="649738"/>
          </a:xfrm>
          <a:prstGeom prst="roundRect">
            <a:avLst>
              <a:gd name="adj" fmla="val 50000"/>
            </a:avLst>
          </a:prstGeom>
          <a:solidFill>
            <a:schemeClr val="accent2"/>
          </a:solidFill>
          <a:ln>
            <a:noFill/>
          </a:ln>
          <a:effectLst>
            <a:outerShdw blurRad="2159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1" i="1" dirty="0">
              <a:latin typeface="黑体" panose="02010609060101010101" charset="-122"/>
              <a:ea typeface="黑体" panose="02010609060101010101" charset="-122"/>
              <a:cs typeface="Arial" panose="020B0604020202020204" pitchFamily="34" charset="0"/>
              <a:sym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animBg="1"/>
    </p:bldLst>
  </p:timing>
</p:sld>
</file>

<file path=ppt/theme/theme1.xml><?xml version="1.0" encoding="utf-8"?>
<a:theme xmlns:a="http://schemas.openxmlformats.org/drawingml/2006/main" name="Office Theme">
  <a:themeElements>
    <a:clrScheme name="Custom 1">
      <a:dk1>
        <a:srgbClr val="000000"/>
      </a:dk1>
      <a:lt1>
        <a:srgbClr val="FFFFFF"/>
      </a:lt1>
      <a:dk2>
        <a:srgbClr val="44546A"/>
      </a:dk2>
      <a:lt2>
        <a:srgbClr val="E7E6E6"/>
      </a:lt2>
      <a:accent1>
        <a:srgbClr val="1E5785"/>
      </a:accent1>
      <a:accent2>
        <a:srgbClr val="3F91CA"/>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黑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1">
      <a:dk1>
        <a:srgbClr val="000000"/>
      </a:dk1>
      <a:lt1>
        <a:srgbClr val="FFFFFF"/>
      </a:lt1>
      <a:dk2>
        <a:srgbClr val="44546A"/>
      </a:dk2>
      <a:lt2>
        <a:srgbClr val="E7E6E6"/>
      </a:lt2>
      <a:accent1>
        <a:srgbClr val="1E5785"/>
      </a:accent1>
      <a:accent2>
        <a:srgbClr val="3F91CA"/>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黑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黑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黑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1869</Words>
  <Application>WPS 表格</Application>
  <PresentationFormat>宽屏</PresentationFormat>
  <Paragraphs>118</Paragraphs>
  <Slides>9</Slides>
  <Notes>0</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9</vt:i4>
      </vt:variant>
    </vt:vector>
  </HeadingPairs>
  <TitlesOfParts>
    <vt:vector size="24" baseType="lpstr">
      <vt:lpstr>Arial</vt:lpstr>
      <vt:lpstr>宋体</vt:lpstr>
      <vt:lpstr>Wingdings</vt:lpstr>
      <vt:lpstr>黑体</vt:lpstr>
      <vt:lpstr>Source Han Sans SC</vt:lpstr>
      <vt:lpstr>苹方-简</vt:lpstr>
      <vt:lpstr>Open Sans</vt:lpstr>
      <vt:lpstr>Calibri</vt:lpstr>
      <vt:lpstr>微软雅黑</vt:lpstr>
      <vt:lpstr>Calibri Light</vt:lpstr>
      <vt:lpstr>Arial Unicode MS</vt:lpstr>
      <vt:lpstr>宋体-简</vt:lpstr>
      <vt:lpstr>Apple Color Emoji</vt:lpstr>
      <vt:lpstr>Office Theme</vt:lpstr>
      <vt:lpstr>1_Office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倪英</cp:lastModifiedBy>
  <cp:revision>15</cp:revision>
  <dcterms:created xsi:type="dcterms:W3CDTF">2023-07-07T07:17:26Z</dcterms:created>
  <dcterms:modified xsi:type="dcterms:W3CDTF">2023-07-07T07:17:26Z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979A56E97459A85806BCA764795492B8_43</vt:lpwstr>
  </property>
  <property fmtid="{D5CDD505-2E9C-101B-9397-08002B2CF9AE}" pid="3" name="KSOProductBuildVer">
    <vt:lpwstr>2052-5.3.0.7872</vt:lpwstr>
  </property>
</Properties>
</file>