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4"/>
    <p:sldMasterId id="2147483720" r:id="rId5"/>
  </p:sldMasterIdLst>
  <p:notesMasterIdLst>
    <p:notesMasterId r:id="rId16"/>
  </p:notesMasterIdLst>
  <p:handoutMasterIdLst>
    <p:handoutMasterId r:id="rId17"/>
  </p:handoutMasterIdLst>
  <p:sldIdLst>
    <p:sldId id="10991" r:id="rId6"/>
    <p:sldId id="277" r:id="rId7"/>
    <p:sldId id="2147468940" r:id="rId8"/>
    <p:sldId id="10990" r:id="rId9"/>
    <p:sldId id="2147468948" r:id="rId10"/>
    <p:sldId id="2147468945" r:id="rId11"/>
    <p:sldId id="2147468928" r:id="rId12"/>
    <p:sldId id="2147468930" r:id="rId13"/>
    <p:sldId id="2147468942" r:id="rId14"/>
    <p:sldId id="214746893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725" userDrawn="1">
          <p15:clr>
            <a:srgbClr val="A4A3A4"/>
          </p15:clr>
        </p15:guide>
        <p15:guide id="2" pos="325" userDrawn="1">
          <p15:clr>
            <a:srgbClr val="A4A3A4"/>
          </p15:clr>
        </p15:guide>
        <p15:guide id="3" pos="7355" userDrawn="1">
          <p15:clr>
            <a:srgbClr val="A4A3A4"/>
          </p15:clr>
        </p15:guide>
        <p15:guide id="5" orient="horz" pos="1548" userDrawn="1">
          <p15:clr>
            <a:srgbClr val="A4A3A4"/>
          </p15:clr>
        </p15:guide>
        <p15:guide id="7" orient="horz" pos="1956" userDrawn="1">
          <p15:clr>
            <a:srgbClr val="A4A3A4"/>
          </p15:clr>
        </p15:guide>
        <p15:guide id="8" pos="3840" userDrawn="1">
          <p15:clr>
            <a:srgbClr val="A4A3A4"/>
          </p15:clr>
        </p15:guide>
        <p15:guide id="9" orient="horz" pos="3612" userDrawn="1">
          <p15:clr>
            <a:srgbClr val="A4A3A4"/>
          </p15:clr>
        </p15:guide>
        <p15:guide id="10" orient="horz" pos="572" userDrawn="1">
          <p15:clr>
            <a:srgbClr val="A4A3A4"/>
          </p15:clr>
        </p15:guide>
        <p15:guide id="11" orient="horz" pos="1253" userDrawn="1">
          <p15:clr>
            <a:srgbClr val="A4A3A4"/>
          </p15:clr>
        </p15:guide>
        <p15:guide id="12" pos="2842" userDrawn="1">
          <p15:clr>
            <a:srgbClr val="A4A3A4"/>
          </p15:clr>
        </p15:guide>
        <p15:guide id="13" pos="1413" userDrawn="1">
          <p15:clr>
            <a:srgbClr val="A4A3A4"/>
          </p15:clr>
        </p15:guide>
        <p15:guide id="14" pos="4861" userDrawn="1">
          <p15:clr>
            <a:srgbClr val="A4A3A4"/>
          </p15:clr>
        </p15:guide>
        <p15:guide id="15" pos="63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perry, Kara" initials="SK" lastIdx="9" clrIdx="0">
    <p:extLst>
      <p:ext uri="{19B8F6BF-5375-455C-9EA6-DF929625EA0E}">
        <p15:presenceInfo xmlns:p15="http://schemas.microsoft.com/office/powerpoint/2012/main" userId="S::ksperry_joelefrank.com#ext#@myl.onmicrosoft.com::b5f605d1-3a2f-4c57-8989-b8a3fecf898d" providerId="AD"/>
      </p:ext>
    </p:extLst>
  </p:cmAuthor>
  <p:cmAuthor id="2" name="Graham James Miller" initials="GJM" lastIdx="1" clrIdx="1">
    <p:extLst>
      <p:ext uri="{19B8F6BF-5375-455C-9EA6-DF929625EA0E}">
        <p15:presenceInfo xmlns:p15="http://schemas.microsoft.com/office/powerpoint/2012/main" userId="S::graham.miller@mylan.com::6b1a9746-eb5d-42c0-a63a-ff85f394f48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5F5F5"/>
    <a:srgbClr val="F9F9F9"/>
    <a:srgbClr val="E3D5EE"/>
    <a:srgbClr val="EA8B00"/>
    <a:srgbClr val="E0DFEE"/>
    <a:srgbClr val="CBCAEC"/>
    <a:srgbClr val="FFFFFF"/>
    <a:srgbClr val="F1CB14"/>
    <a:srgbClr val="2A276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中度样式 3 - 强调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中度样式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7B26C5-4107-4FEC-AEDC-1716B250A1EF}" styleName="浅色样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6" autoAdjust="0"/>
    <p:restoredTop sz="95220" autoAdjust="0"/>
  </p:normalViewPr>
  <p:slideViewPr>
    <p:cSldViewPr snapToGrid="0" snapToObjects="1">
      <p:cViewPr varScale="1">
        <p:scale>
          <a:sx n="66" d="100"/>
          <a:sy n="66" d="100"/>
        </p:scale>
        <p:origin x="632" y="52"/>
      </p:cViewPr>
      <p:guideLst>
        <p:guide orient="horz" pos="3725"/>
        <p:guide pos="325"/>
        <p:guide pos="7355"/>
        <p:guide orient="horz" pos="1548"/>
        <p:guide orient="horz" pos="1956"/>
        <p:guide pos="3840"/>
        <p:guide orient="horz" pos="3612"/>
        <p:guide orient="horz" pos="572"/>
        <p:guide orient="horz" pos="1253"/>
        <p:guide pos="2842"/>
        <p:guide pos="1413"/>
        <p:guide pos="4861"/>
        <p:guide pos="6380"/>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67" d="100"/>
          <a:sy n="67" d="100"/>
        </p:scale>
        <p:origin x="2829"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ngyang Fan" userId="bd4ed6bc-8bfc-4831-8477-e1e637a49586" providerId="ADAL" clId="{0C39BAE4-87C1-4D8E-AFE8-666DEC99C926}"/>
    <pc:docChg chg="delSld">
      <pc:chgData name="Pengyang Fan" userId="bd4ed6bc-8bfc-4831-8477-e1e637a49586" providerId="ADAL" clId="{0C39BAE4-87C1-4D8E-AFE8-666DEC99C926}" dt="2023-07-14T02:09:25.892" v="0" actId="47"/>
      <pc:docMkLst>
        <pc:docMk/>
      </pc:docMkLst>
      <pc:sldChg chg="del">
        <pc:chgData name="Pengyang Fan" userId="bd4ed6bc-8bfc-4831-8477-e1e637a49586" providerId="ADAL" clId="{0C39BAE4-87C1-4D8E-AFE8-666DEC99C926}" dt="2023-07-14T02:09:25.892" v="0" actId="47"/>
        <pc:sldMkLst>
          <pc:docMk/>
          <pc:sldMk cId="87490805" sldId="10992"/>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73E670C-63D8-DB4F-A1FC-BBCBB1FB2E1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18B0D03-7941-AA4D-BEF5-8A59577B796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A2FCC71-669C-C74F-97C6-689D26C8F279}" type="datetimeFigureOut">
              <a:rPr lang="en-US" smtClean="0"/>
              <a:t>7/14/2023</a:t>
            </a:fld>
            <a:endParaRPr lang="en-US"/>
          </a:p>
        </p:txBody>
      </p:sp>
      <p:sp>
        <p:nvSpPr>
          <p:cNvPr id="4" name="Footer Placeholder 3">
            <a:extLst>
              <a:ext uri="{FF2B5EF4-FFF2-40B4-BE49-F238E27FC236}">
                <a16:creationId xmlns:a16="http://schemas.microsoft.com/office/drawing/2014/main" id="{A4A790DC-6962-754A-8746-821B3375588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92D6854-814D-7D4C-BB93-6DEF703370E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026A0F2-7C04-9041-8CE5-7A201DA159C6}" type="slidenum">
              <a:rPr lang="en-US" smtClean="0"/>
              <a:t>‹#›</a:t>
            </a:fld>
            <a:endParaRPr lang="en-US"/>
          </a:p>
        </p:txBody>
      </p:sp>
    </p:spTree>
    <p:extLst>
      <p:ext uri="{BB962C8B-B14F-4D97-AF65-F5344CB8AC3E}">
        <p14:creationId xmlns:p14="http://schemas.microsoft.com/office/powerpoint/2010/main" val="11146347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40094F-B848-CA49-B51A-5B51D441F281}" type="datetimeFigureOut">
              <a:rPr lang="en-US" smtClean="0"/>
              <a:t>7/14/2023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68C87A-1BF5-0245-80ED-6EC41C0766A7}" type="slidenum">
              <a:rPr lang="en-US" smtClean="0"/>
              <a:t>‹#›</a:t>
            </a:fld>
            <a:endParaRPr lang="en-US"/>
          </a:p>
        </p:txBody>
      </p:sp>
    </p:spTree>
    <p:extLst>
      <p:ext uri="{BB962C8B-B14F-4D97-AF65-F5344CB8AC3E}">
        <p14:creationId xmlns:p14="http://schemas.microsoft.com/office/powerpoint/2010/main" val="376234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0E53BD17-90C1-9442-81BD-B8343D0F3DDA}" type="slidenum">
              <a:rPr lang="en-US" smtClean="0"/>
              <a:t>6</a:t>
            </a:fld>
            <a:endParaRPr lang="en-US"/>
          </a:p>
        </p:txBody>
      </p:sp>
    </p:spTree>
    <p:extLst>
      <p:ext uri="{BB962C8B-B14F-4D97-AF65-F5344CB8AC3E}">
        <p14:creationId xmlns:p14="http://schemas.microsoft.com/office/powerpoint/2010/main" val="1744609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53BD17-90C1-9442-81BD-B8343D0F3DD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30709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nSpc>
                <a:spcPct val="150000"/>
              </a:lnSpc>
              <a:spcBef>
                <a:spcPts val="0"/>
              </a:spcBef>
              <a:spcAft>
                <a:spcPts val="0"/>
              </a:spcAft>
              <a:buFont typeface="Wingdings" panose="05000000000000000000" pitchFamily="2" charset="2"/>
              <a:buNone/>
            </a:pPr>
            <a:r>
              <a:rPr lang="zh-CN" altLang="en-US" sz="1200" dirty="0">
                <a:solidFill>
                  <a:srgbClr val="1E4E79"/>
                </a:solidFill>
                <a:effectLst/>
                <a:ea typeface="Microsoft YaHei" panose="020B0503020204020204" pitchFamily="34" charset="-122"/>
              </a:rPr>
              <a:t>信息来源：</a:t>
            </a:r>
            <a:endParaRPr lang="en-US" altLang="zh-CN" sz="1200" dirty="0">
              <a:solidFill>
                <a:srgbClr val="1E4E79"/>
              </a:solidFill>
              <a:effectLst/>
              <a:ea typeface="Microsoft YaHei" panose="020B0503020204020204" pitchFamily="34" charset="-122"/>
            </a:endParaRPr>
          </a:p>
          <a:p>
            <a:pPr marL="0" marR="0" indent="0">
              <a:lnSpc>
                <a:spcPct val="150000"/>
              </a:lnSpc>
              <a:spcBef>
                <a:spcPts val="0"/>
              </a:spcBef>
              <a:spcAft>
                <a:spcPts val="0"/>
              </a:spcAft>
              <a:buFont typeface="Wingdings" panose="05000000000000000000" pitchFamily="2" charset="2"/>
              <a:buNone/>
            </a:pPr>
            <a:r>
              <a:rPr lang="zh-CN" altLang="en-US" sz="1200" dirty="0">
                <a:solidFill>
                  <a:srgbClr val="1E4E79"/>
                </a:solidFill>
                <a:effectLst/>
                <a:ea typeface="Microsoft YaHei" panose="020B0503020204020204" pitchFamily="34" charset="-122"/>
              </a:rPr>
              <a:t>“一带一路”重要节点国家土耳其，几乎本土生物药，全球第</a:t>
            </a:r>
            <a:r>
              <a:rPr lang="en-US" altLang="zh-CN" sz="1200" dirty="0">
                <a:solidFill>
                  <a:srgbClr val="1E4E79"/>
                </a:solidFill>
                <a:effectLst/>
                <a:ea typeface="Microsoft YaHei" panose="020B0503020204020204" pitchFamily="34" charset="-122"/>
              </a:rPr>
              <a:t>14</a:t>
            </a:r>
            <a:r>
              <a:rPr lang="zh-CN" altLang="en-US" sz="1200" dirty="0">
                <a:solidFill>
                  <a:srgbClr val="1E4E79"/>
                </a:solidFill>
                <a:effectLst/>
                <a:ea typeface="Microsoft YaHei" panose="020B0503020204020204" pitchFamily="34" charset="-122"/>
              </a:rPr>
              <a:t>大医药市场大有可为</a:t>
            </a:r>
            <a:endParaRPr lang="en-US" altLang="zh-CN" sz="1200" dirty="0">
              <a:solidFill>
                <a:srgbClr val="1E4E79"/>
              </a:solidFill>
              <a:effectLst/>
              <a:ea typeface="Microsoft YaHei" panose="020B0503020204020204" pitchFamily="34" charset="-122"/>
            </a:endParaRPr>
          </a:p>
          <a:p>
            <a:pPr marL="0" marR="0" indent="0">
              <a:lnSpc>
                <a:spcPct val="150000"/>
              </a:lnSpc>
              <a:spcBef>
                <a:spcPts val="0"/>
              </a:spcBef>
              <a:spcAft>
                <a:spcPts val="0"/>
              </a:spcAft>
              <a:buFont typeface="Wingdings" panose="05000000000000000000" pitchFamily="2" charset="2"/>
              <a:buNone/>
            </a:pPr>
            <a:r>
              <a:rPr lang="en-US" altLang="zh-CN" sz="1200" dirty="0">
                <a:solidFill>
                  <a:srgbClr val="2A276D">
                    <a:lumMod val="50000"/>
                  </a:srgbClr>
                </a:solidFill>
                <a:latin typeface="Times New Roman" panose="02020603050405020304" pitchFamily="18" charset="0"/>
                <a:cs typeface="Times New Roman" panose="02020603050405020304" pitchFamily="18" charset="0"/>
              </a:rPr>
              <a:t>2015</a:t>
            </a:r>
            <a:r>
              <a:rPr lang="zh-CN" altLang="en-US" sz="1200" dirty="0">
                <a:solidFill>
                  <a:srgbClr val="2A276D">
                    <a:lumMod val="50000"/>
                  </a:srgbClr>
                </a:solidFill>
                <a:latin typeface="Times New Roman" panose="02020603050405020304" pitchFamily="18" charset="0"/>
                <a:cs typeface="Times New Roman" panose="02020603050405020304" pitchFamily="18" charset="0"/>
              </a:rPr>
              <a:t>年</a:t>
            </a:r>
            <a:r>
              <a:rPr lang="en-US" altLang="zh-CN" sz="1200" dirty="0">
                <a:solidFill>
                  <a:srgbClr val="2A276D">
                    <a:lumMod val="50000"/>
                  </a:srgbClr>
                </a:solidFill>
                <a:latin typeface="Times New Roman" panose="02020603050405020304" pitchFamily="18" charset="0"/>
                <a:cs typeface="Times New Roman" panose="02020603050405020304" pitchFamily="18" charset="0"/>
              </a:rPr>
              <a:t>11</a:t>
            </a:r>
            <a:r>
              <a:rPr lang="zh-CN" altLang="en-US" sz="1200" dirty="0">
                <a:solidFill>
                  <a:srgbClr val="2A276D">
                    <a:lumMod val="50000"/>
                  </a:srgbClr>
                </a:solidFill>
                <a:latin typeface="Times New Roman" panose="02020603050405020304" pitchFamily="18" charset="0"/>
                <a:cs typeface="Times New Roman" panose="02020603050405020304" pitchFamily="18" charset="0"/>
              </a:rPr>
              <a:t>月</a:t>
            </a:r>
            <a:r>
              <a:rPr lang="en-US" altLang="zh-CN" sz="1200" dirty="0">
                <a:solidFill>
                  <a:srgbClr val="2A276D">
                    <a:lumMod val="50000"/>
                  </a:srgbClr>
                </a:solidFill>
                <a:latin typeface="Times New Roman" panose="02020603050405020304" pitchFamily="18" charset="0"/>
                <a:cs typeface="Times New Roman" panose="02020603050405020304" pitchFamily="18" charset="0"/>
              </a:rPr>
              <a:t>11</a:t>
            </a:r>
            <a:r>
              <a:rPr lang="zh-CN" altLang="en-US" sz="1200" dirty="0">
                <a:solidFill>
                  <a:srgbClr val="2A276D">
                    <a:lumMod val="50000"/>
                  </a:srgbClr>
                </a:solidFill>
                <a:latin typeface="Times New Roman" panose="02020603050405020304" pitchFamily="18" charset="0"/>
                <a:cs typeface="Times New Roman" panose="02020603050405020304" pitchFamily="18" charset="0"/>
              </a:rPr>
              <a:t>日土耳其卫生部关于人用药品定价的通知</a:t>
            </a:r>
            <a:r>
              <a:rPr lang="en-US" altLang="zh-CN" sz="1200" dirty="0">
                <a:solidFill>
                  <a:srgbClr val="2A276D">
                    <a:lumMod val="50000"/>
                  </a:srgbClr>
                </a:solidFill>
                <a:latin typeface="Times New Roman" panose="02020603050405020304" pitchFamily="18" charset="0"/>
                <a:cs typeface="Times New Roman" panose="02020603050405020304" pitchFamily="18" charset="0"/>
              </a:rPr>
              <a:t>-</a:t>
            </a:r>
            <a:r>
              <a:rPr lang="zh-CN" altLang="en-US" sz="1200" dirty="0">
                <a:solidFill>
                  <a:srgbClr val="2A276D">
                    <a:lumMod val="50000"/>
                  </a:srgbClr>
                </a:solidFill>
                <a:latin typeface="Times New Roman" panose="02020603050405020304" pitchFamily="18" charset="0"/>
                <a:cs typeface="Times New Roman" panose="02020603050405020304" pitchFamily="18" charset="0"/>
              </a:rPr>
              <a:t>官方公报；</a:t>
            </a:r>
            <a:endParaRPr lang="en-US" altLang="zh-CN" sz="1200" dirty="0">
              <a:solidFill>
                <a:srgbClr val="2A276D">
                  <a:lumMod val="50000"/>
                </a:srgbClr>
              </a:solidFill>
              <a:latin typeface="Times New Roman" panose="02020603050405020304" pitchFamily="18" charset="0"/>
              <a:cs typeface="Times New Roman" panose="02020603050405020304" pitchFamily="18" charset="0"/>
            </a:endParaRPr>
          </a:p>
          <a:p>
            <a:pPr marL="0" marR="0" indent="0">
              <a:lnSpc>
                <a:spcPct val="150000"/>
              </a:lnSpc>
              <a:spcBef>
                <a:spcPts val="0"/>
              </a:spcBef>
              <a:spcAft>
                <a:spcPts val="0"/>
              </a:spcAft>
              <a:buFont typeface="Wingdings" panose="05000000000000000000" pitchFamily="2" charset="2"/>
              <a:buNone/>
            </a:pPr>
            <a:r>
              <a:rPr lang="en-US" altLang="zh-CN" sz="1200" dirty="0">
                <a:solidFill>
                  <a:srgbClr val="2A276D">
                    <a:lumMod val="50000"/>
                  </a:srgbClr>
                </a:solidFill>
                <a:latin typeface="Times New Roman" panose="02020603050405020304" pitchFamily="18" charset="0"/>
                <a:cs typeface="Times New Roman" panose="02020603050405020304" pitchFamily="18" charset="0"/>
              </a:rPr>
              <a:t>Pricing and reimbursement of generic pharmaceuticals in Turkey Evaluation of hypertension drugs from 2007 to 2013</a:t>
            </a:r>
            <a:r>
              <a:rPr lang="zh-CN" altLang="en-US" sz="1200" dirty="0">
                <a:solidFill>
                  <a:srgbClr val="2A276D">
                    <a:lumMod val="50000"/>
                  </a:srgbClr>
                </a:solidFill>
                <a:latin typeface="Times New Roman" panose="02020603050405020304" pitchFamily="18" charset="0"/>
                <a:cs typeface="Times New Roman" panose="02020603050405020304" pitchFamily="18" charset="0"/>
              </a:rPr>
              <a:t>；</a:t>
            </a:r>
            <a:endParaRPr lang="en-US" altLang="zh-CN" sz="1200" dirty="0">
              <a:solidFill>
                <a:srgbClr val="2A276D">
                  <a:lumMod val="50000"/>
                </a:srgbClr>
              </a:solidFill>
              <a:latin typeface="Times New Roman" panose="02020603050405020304" pitchFamily="18" charset="0"/>
              <a:cs typeface="Times New Roman" panose="02020603050405020304" pitchFamily="18" charset="0"/>
            </a:endParaRPr>
          </a:p>
          <a:p>
            <a:pPr marL="0" marR="0" indent="0">
              <a:lnSpc>
                <a:spcPct val="150000"/>
              </a:lnSpc>
              <a:spcBef>
                <a:spcPts val="0"/>
              </a:spcBef>
              <a:spcAft>
                <a:spcPts val="0"/>
              </a:spcAft>
              <a:buFont typeface="Wingdings" panose="05000000000000000000" pitchFamily="2" charset="2"/>
              <a:buNone/>
            </a:pPr>
            <a:r>
              <a:rPr lang="zh-CN" altLang="en-US" sz="1200" dirty="0">
                <a:solidFill>
                  <a:srgbClr val="2A276D">
                    <a:lumMod val="50000"/>
                  </a:srgbClr>
                </a:solidFill>
                <a:latin typeface="Times New Roman" panose="02020603050405020304" pitchFamily="18" charset="0"/>
                <a:cs typeface="Times New Roman" panose="02020603050405020304" pitchFamily="18" charset="0"/>
              </a:rPr>
              <a:t>药品医保支付价格形成机制的国际经验及启示</a:t>
            </a:r>
            <a:endParaRPr lang="zh-CN" altLang="zh-CN" sz="1200" dirty="0">
              <a:solidFill>
                <a:srgbClr val="1E4E79"/>
              </a:solidFill>
              <a:effectLst/>
              <a:ea typeface="Calibri" panose="020F0502020204030204" pitchFamily="34" charset="0"/>
            </a:endParaRPr>
          </a:p>
          <a:p>
            <a:endParaRPr lang="zh-CN" altLang="en-US" dirty="0"/>
          </a:p>
        </p:txBody>
      </p:sp>
      <p:sp>
        <p:nvSpPr>
          <p:cNvPr id="4" name="灯片编号占位符 3"/>
          <p:cNvSpPr>
            <a:spLocks noGrp="1"/>
          </p:cNvSpPr>
          <p:nvPr>
            <p:ph type="sldNum" sz="quarter" idx="5"/>
          </p:nvPr>
        </p:nvSpPr>
        <p:spPr/>
        <p:txBody>
          <a:bodyPr/>
          <a:lstStyle/>
          <a:p>
            <a:fld id="{3968C87A-1BF5-0245-80ED-6EC41C0766A7}" type="slidenum">
              <a:rPr lang="en-US" smtClean="0"/>
              <a:t>9</a:t>
            </a:fld>
            <a:endParaRPr lang="en-US"/>
          </a:p>
        </p:txBody>
      </p:sp>
    </p:spTree>
    <p:extLst>
      <p:ext uri="{BB962C8B-B14F-4D97-AF65-F5344CB8AC3E}">
        <p14:creationId xmlns:p14="http://schemas.microsoft.com/office/powerpoint/2010/main" val="38912830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1.xml"/><Relationship Id="rId4" Type="http://schemas.openxmlformats.org/officeDocument/2006/relationships/image" Target="../media/image5.em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SLIDE_1">
    <p:spTree>
      <p:nvGrpSpPr>
        <p:cNvPr id="1" name=""/>
        <p:cNvGrpSpPr/>
        <p:nvPr/>
      </p:nvGrpSpPr>
      <p:grpSpPr>
        <a:xfrm>
          <a:off x="0" y="0"/>
          <a:ext cx="0" cy="0"/>
          <a:chOff x="0" y="0"/>
          <a:chExt cx="0" cy="0"/>
        </a:xfrm>
      </p:grpSpPr>
      <p:pic>
        <p:nvPicPr>
          <p:cNvPr id="5" name="Picture 4" descr="A picture containing kite, flying, holding, glasses&#10;&#10;Description automatically generated">
            <a:extLst>
              <a:ext uri="{FF2B5EF4-FFF2-40B4-BE49-F238E27FC236}">
                <a16:creationId xmlns:a16="http://schemas.microsoft.com/office/drawing/2014/main" id="{2E790194-2525-1B4A-BDE2-496969CFC849}"/>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AED0189-56B0-1042-BA75-6F7961626E43}"/>
              </a:ext>
            </a:extLst>
          </p:cNvPr>
          <p:cNvSpPr>
            <a:spLocks noGrp="1"/>
          </p:cNvSpPr>
          <p:nvPr>
            <p:ph type="ctrTitle"/>
          </p:nvPr>
        </p:nvSpPr>
        <p:spPr>
          <a:xfrm>
            <a:off x="0" y="2323322"/>
            <a:ext cx="10021078" cy="1624814"/>
          </a:xfrm>
        </p:spPr>
        <p:txBody>
          <a:bodyPr lIns="1051560" rIns="457200" anchor="t" anchorCtr="0">
            <a:normAutofit/>
          </a:bodyPr>
          <a:lstStyle>
            <a:lvl1pPr algn="l">
              <a:defRPr sz="5000">
                <a:solidFill>
                  <a:schemeClr val="accent2"/>
                </a:solidFill>
              </a:defRPr>
            </a:lvl1pPr>
          </a:lstStyle>
          <a:p>
            <a:r>
              <a:rPr lang="en-US" dirty="0"/>
              <a:t>Click to edit Master title style</a:t>
            </a:r>
          </a:p>
        </p:txBody>
      </p:sp>
      <p:sp>
        <p:nvSpPr>
          <p:cNvPr id="3" name="Subtitle 2">
            <a:extLst>
              <a:ext uri="{FF2B5EF4-FFF2-40B4-BE49-F238E27FC236}">
                <a16:creationId xmlns:a16="http://schemas.microsoft.com/office/drawing/2014/main" id="{66DEC57D-E2DE-5F4D-8587-8F4213EDA0A5}"/>
              </a:ext>
            </a:extLst>
          </p:cNvPr>
          <p:cNvSpPr>
            <a:spLocks noGrp="1"/>
          </p:cNvSpPr>
          <p:nvPr>
            <p:ph type="subTitle" idx="1"/>
          </p:nvPr>
        </p:nvSpPr>
        <p:spPr>
          <a:xfrm>
            <a:off x="0" y="3989467"/>
            <a:ext cx="5567423" cy="447787"/>
          </a:xfrm>
        </p:spPr>
        <p:txBody>
          <a:bodyPr lIns="1051560" rIns="457200" anchor="ctr" anchorCtr="0">
            <a:normAutofit/>
          </a:bodyPr>
          <a:lstStyle>
            <a:lvl1pPr marL="0" indent="0" algn="l">
              <a:buNone/>
              <a:defRPr sz="20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13" name="Picture 12" descr="A picture containing drawing, clock&#10;&#10;Description automatically generated">
            <a:extLst>
              <a:ext uri="{FF2B5EF4-FFF2-40B4-BE49-F238E27FC236}">
                <a16:creationId xmlns:a16="http://schemas.microsoft.com/office/drawing/2014/main" id="{4B3AABF9-9805-1E4D-8CCC-97D5205CA71E}"/>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26726" y="6245369"/>
            <a:ext cx="1691640" cy="447787"/>
          </a:xfrm>
          <a:prstGeom prst="rect">
            <a:avLst/>
          </a:prstGeom>
        </p:spPr>
      </p:pic>
      <p:sp>
        <p:nvSpPr>
          <p:cNvPr id="6" name="Footer Placeholder 4">
            <a:extLst>
              <a:ext uri="{FF2B5EF4-FFF2-40B4-BE49-F238E27FC236}">
                <a16:creationId xmlns:a16="http://schemas.microsoft.com/office/drawing/2014/main" id="{18EB80ED-8456-DD43-88A6-810178EA9D69}"/>
              </a:ext>
            </a:extLst>
          </p:cNvPr>
          <p:cNvSpPr>
            <a:spLocks noGrp="1"/>
          </p:cNvSpPr>
          <p:nvPr>
            <p:ph type="ftr" sz="quarter" idx="3"/>
          </p:nvPr>
        </p:nvSpPr>
        <p:spPr>
          <a:xfrm>
            <a:off x="347580" y="6286700"/>
            <a:ext cx="6774580" cy="365125"/>
          </a:xfrm>
          <a:prstGeom prst="rect">
            <a:avLst/>
          </a:prstGeom>
        </p:spPr>
        <p:txBody>
          <a:bodyPr vert="horz" lIns="91440" tIns="45720" rIns="91440" bIns="45720" rtlCol="0" anchor="ctr"/>
          <a:lstStyle>
            <a:lvl1pPr marL="0" indent="0" algn="l">
              <a:buNone/>
              <a:defRPr lang="en-US" sz="700" b="0" i="0" u="none" strike="noStrike" smtClean="0">
                <a:effectLst/>
              </a:defRPr>
            </a:lvl1pPr>
          </a:lstStyle>
          <a:p>
            <a:r>
              <a:rPr lang="en-US" dirty="0"/>
              <a:t>This document contains proprietary information of Viatris Inc. Unauthorized use, duplication, dissemination or disclosure to third parties is strictly prohibited. © 2020 Viatris Inc. All Rights Reserved. VIATRIS and the Viatris Logo are trademarks of Mylan Inc., a Viatris company.</a:t>
            </a:r>
          </a:p>
        </p:txBody>
      </p:sp>
      <p:pic>
        <p:nvPicPr>
          <p:cNvPr id="9" name="图片 8">
            <a:extLst>
              <a:ext uri="{FF2B5EF4-FFF2-40B4-BE49-F238E27FC236}">
                <a16:creationId xmlns:a16="http://schemas.microsoft.com/office/drawing/2014/main" id="{A793E5E9-05EC-448E-BFB0-63EA33ADFB1E}"/>
              </a:ext>
            </a:extLst>
          </p:cNvPr>
          <p:cNvPicPr>
            <a:picLocks noChangeAspect="1"/>
          </p:cNvPicPr>
          <p:nvPr userDrawn="1"/>
        </p:nvPicPr>
        <p:blipFill>
          <a:blip r:embed="rId4"/>
          <a:stretch>
            <a:fillRect/>
          </a:stretch>
        </p:blipFill>
        <p:spPr>
          <a:xfrm>
            <a:off x="775912" y="683111"/>
            <a:ext cx="4137833" cy="1155600"/>
          </a:xfrm>
          <a:prstGeom prst="rect">
            <a:avLst/>
          </a:prstGeom>
        </p:spPr>
      </p:pic>
    </p:spTree>
    <p:extLst>
      <p:ext uri="{BB962C8B-B14F-4D97-AF65-F5344CB8AC3E}">
        <p14:creationId xmlns:p14="http://schemas.microsoft.com/office/powerpoint/2010/main" val="355823320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67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MAIN TITLE &amp;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9F770-2623-5640-A31F-F30F31925D96}"/>
              </a:ext>
            </a:extLst>
          </p:cNvPr>
          <p:cNvSpPr>
            <a:spLocks noGrp="1"/>
          </p:cNvSpPr>
          <p:nvPr>
            <p:ph type="title"/>
          </p:nvPr>
        </p:nvSpPr>
        <p:spPr/>
        <p:txBody>
          <a:bodyPr lIns="457200" rIns="457200"/>
          <a:lstStyle/>
          <a:p>
            <a:r>
              <a:rPr lang="en-US" dirty="0"/>
              <a:t>Click to edit Master title style</a:t>
            </a:r>
          </a:p>
        </p:txBody>
      </p:sp>
      <p:sp>
        <p:nvSpPr>
          <p:cNvPr id="3" name="Content Placeholder 2">
            <a:extLst>
              <a:ext uri="{FF2B5EF4-FFF2-40B4-BE49-F238E27FC236}">
                <a16:creationId xmlns:a16="http://schemas.microsoft.com/office/drawing/2014/main" id="{A6F293E2-E0F6-C740-ABEF-8706CE929438}"/>
              </a:ext>
            </a:extLst>
          </p:cNvPr>
          <p:cNvSpPr>
            <a:spLocks noGrp="1"/>
          </p:cNvSpPr>
          <p:nvPr>
            <p:ph idx="1"/>
          </p:nvPr>
        </p:nvSpPr>
        <p:spPr>
          <a:xfrm>
            <a:off x="0" y="1234440"/>
            <a:ext cx="12191998" cy="4653693"/>
          </a:xfrm>
        </p:spPr>
        <p:txBody>
          <a:bodyPr lIns="685800" rIns="4572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4">
            <a:extLst>
              <a:ext uri="{FF2B5EF4-FFF2-40B4-BE49-F238E27FC236}">
                <a16:creationId xmlns:a16="http://schemas.microsoft.com/office/drawing/2014/main" id="{D6933FCC-D83C-194F-A3F5-EFC749BFAFFA}"/>
              </a:ext>
            </a:extLst>
          </p:cNvPr>
          <p:cNvSpPr>
            <a:spLocks noGrp="1"/>
          </p:cNvSpPr>
          <p:nvPr>
            <p:ph type="ftr" sz="quarter" idx="3"/>
          </p:nvPr>
        </p:nvSpPr>
        <p:spPr>
          <a:xfrm>
            <a:off x="2195961" y="6278183"/>
            <a:ext cx="8559538" cy="365125"/>
          </a:xfrm>
          <a:prstGeom prst="rect">
            <a:avLst/>
          </a:prstGeom>
        </p:spPr>
        <p:txBody>
          <a:bodyPr vert="horz" lIns="91440" tIns="45720" rIns="91440" bIns="45720" rtlCol="0" anchor="ctr"/>
          <a:lstStyle>
            <a:lvl1pPr algn="l">
              <a:defRPr sz="700">
                <a:solidFill>
                  <a:schemeClr val="tx1">
                    <a:tint val="75000"/>
                  </a:schemeClr>
                </a:solidFill>
              </a:defRPr>
            </a:lvl1pPr>
          </a:lstStyle>
          <a:p>
            <a:r>
              <a:rPr lang="en-US" dirty="0"/>
              <a:t>This document contains proprietary information of Viatris Inc. Unauthorized use, duplication, dissemination or disclosure to third parties is strictly prohibited. </a:t>
            </a:r>
            <a:br>
              <a:rPr lang="en-US" dirty="0"/>
            </a:br>
            <a:r>
              <a:rPr lang="en-US" dirty="0"/>
              <a:t>© 2020 Viatris Inc. All Rights Reserved. VIATRIS and the Viatris Logo are trademarks of Mylan Inc., a Viatris company.</a:t>
            </a:r>
          </a:p>
        </p:txBody>
      </p:sp>
      <p:pic>
        <p:nvPicPr>
          <p:cNvPr id="7" name="Picture 6">
            <a:extLst>
              <a:ext uri="{FF2B5EF4-FFF2-40B4-BE49-F238E27FC236}">
                <a16:creationId xmlns:a16="http://schemas.microsoft.com/office/drawing/2014/main" id="{44C70B21-8E2E-6248-AE59-8C89CE0507D7}"/>
              </a:ext>
            </a:extLst>
          </p:cNvPr>
          <p:cNvPicPr>
            <a:picLocks/>
          </p:cNvPicPr>
          <p:nvPr userDrawn="1"/>
        </p:nvPicPr>
        <p:blipFill>
          <a:blip r:embed="rId2"/>
          <a:stretch>
            <a:fillRect/>
          </a:stretch>
        </p:blipFill>
        <p:spPr>
          <a:xfrm>
            <a:off x="-3048" y="6787376"/>
            <a:ext cx="12198096" cy="70624"/>
          </a:xfrm>
          <a:prstGeom prst="rect">
            <a:avLst/>
          </a:prstGeom>
        </p:spPr>
      </p:pic>
      <p:sp>
        <p:nvSpPr>
          <p:cNvPr id="10" name="Slide Number Placeholder 5">
            <a:extLst>
              <a:ext uri="{FF2B5EF4-FFF2-40B4-BE49-F238E27FC236}">
                <a16:creationId xmlns:a16="http://schemas.microsoft.com/office/drawing/2014/main" id="{E841EA84-BAD0-E04D-A145-D964D00475B6}"/>
              </a:ext>
            </a:extLst>
          </p:cNvPr>
          <p:cNvSpPr>
            <a:spLocks noGrp="1"/>
          </p:cNvSpPr>
          <p:nvPr>
            <p:ph type="sldNum" sz="quarter" idx="4"/>
          </p:nvPr>
        </p:nvSpPr>
        <p:spPr>
          <a:xfrm>
            <a:off x="10951535" y="6286700"/>
            <a:ext cx="1013737" cy="365125"/>
          </a:xfrm>
          <a:prstGeom prst="rect">
            <a:avLst/>
          </a:prstGeom>
        </p:spPr>
        <p:txBody>
          <a:bodyPr vert="horz" lIns="0" tIns="45720" rIns="0" bIns="45720" rtlCol="0" anchor="ctr"/>
          <a:lstStyle>
            <a:lvl1pPr algn="r">
              <a:defRPr sz="900">
                <a:solidFill>
                  <a:srgbClr val="8D8DA3"/>
                </a:solidFill>
              </a:defRPr>
            </a:lvl1pPr>
          </a:lstStyle>
          <a:p>
            <a:fld id="{7AD2CD2D-0C39-C844-B16A-E0892E0FEA32}" type="slidenum">
              <a:rPr lang="en-US" smtClean="0"/>
              <a:pPr/>
              <a:t>‹#›</a:t>
            </a:fld>
            <a:endParaRPr lang="en-US" dirty="0"/>
          </a:p>
        </p:txBody>
      </p:sp>
      <p:pic>
        <p:nvPicPr>
          <p:cNvPr id="9" name="图片 8">
            <a:extLst>
              <a:ext uri="{FF2B5EF4-FFF2-40B4-BE49-F238E27FC236}">
                <a16:creationId xmlns:a16="http://schemas.microsoft.com/office/drawing/2014/main" id="{36F60CDE-6507-4D47-A153-8DFA9487D389}"/>
              </a:ext>
            </a:extLst>
          </p:cNvPr>
          <p:cNvPicPr>
            <a:picLocks noChangeAspect="1"/>
          </p:cNvPicPr>
          <p:nvPr userDrawn="1"/>
        </p:nvPicPr>
        <p:blipFill>
          <a:blip r:embed="rId3"/>
          <a:stretch>
            <a:fillRect/>
          </a:stretch>
        </p:blipFill>
        <p:spPr>
          <a:xfrm>
            <a:off x="226728" y="6235745"/>
            <a:ext cx="1611306" cy="450000"/>
          </a:xfrm>
          <a:prstGeom prst="rect">
            <a:avLst/>
          </a:prstGeom>
        </p:spPr>
      </p:pic>
    </p:spTree>
    <p:extLst>
      <p:ext uri="{BB962C8B-B14F-4D97-AF65-F5344CB8AC3E}">
        <p14:creationId xmlns:p14="http://schemas.microsoft.com/office/powerpoint/2010/main" val="42510331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9877D-44B5-BB43-8558-E98C33E76B69}"/>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268FE075-E53F-CE47-B98F-38E703D69C9E}"/>
              </a:ext>
            </a:extLst>
          </p:cNvPr>
          <p:cNvSpPr>
            <a:spLocks noGrp="1"/>
          </p:cNvSpPr>
          <p:nvPr>
            <p:ph type="ftr" sz="quarter" idx="3"/>
          </p:nvPr>
        </p:nvSpPr>
        <p:spPr>
          <a:xfrm>
            <a:off x="2195961" y="6278183"/>
            <a:ext cx="8559538" cy="365125"/>
          </a:xfrm>
          <a:prstGeom prst="rect">
            <a:avLst/>
          </a:prstGeom>
        </p:spPr>
        <p:txBody>
          <a:bodyPr vert="horz" lIns="91440" tIns="45720" rIns="91440" bIns="45720" rtlCol="0" anchor="ctr"/>
          <a:lstStyle>
            <a:lvl1pPr algn="l">
              <a:defRPr sz="700">
                <a:solidFill>
                  <a:schemeClr val="tx1">
                    <a:tint val="75000"/>
                  </a:schemeClr>
                </a:solidFill>
              </a:defRPr>
            </a:lvl1pPr>
          </a:lstStyle>
          <a:p>
            <a:r>
              <a:rPr lang="en-US" dirty="0"/>
              <a:t>This document contains proprietary information of Viatris Inc. Unauthorized use, duplication, dissemination or disclosure to third parties is strictly prohibited. </a:t>
            </a:r>
            <a:br>
              <a:rPr lang="en-US" dirty="0"/>
            </a:br>
            <a:r>
              <a:rPr lang="en-US" dirty="0"/>
              <a:t>© 2020 Viatris Inc. All Rights Reserved. VIATRIS and the Viatris Logo are trademarks of Mylan Inc., a Viatris company.</a:t>
            </a:r>
          </a:p>
        </p:txBody>
      </p:sp>
      <p:pic>
        <p:nvPicPr>
          <p:cNvPr id="6" name="Picture 5">
            <a:extLst>
              <a:ext uri="{FF2B5EF4-FFF2-40B4-BE49-F238E27FC236}">
                <a16:creationId xmlns:a16="http://schemas.microsoft.com/office/drawing/2014/main" id="{B9FC7205-38F4-2248-BE17-8056DF26F2F9}"/>
              </a:ext>
            </a:extLst>
          </p:cNvPr>
          <p:cNvPicPr>
            <a:picLocks/>
          </p:cNvPicPr>
          <p:nvPr userDrawn="1"/>
        </p:nvPicPr>
        <p:blipFill>
          <a:blip r:embed="rId2"/>
          <a:stretch>
            <a:fillRect/>
          </a:stretch>
        </p:blipFill>
        <p:spPr>
          <a:xfrm>
            <a:off x="-3048" y="6787376"/>
            <a:ext cx="12198096" cy="70624"/>
          </a:xfrm>
          <a:prstGeom prst="rect">
            <a:avLst/>
          </a:prstGeom>
        </p:spPr>
      </p:pic>
      <p:sp>
        <p:nvSpPr>
          <p:cNvPr id="9" name="Slide Number Placeholder 5">
            <a:extLst>
              <a:ext uri="{FF2B5EF4-FFF2-40B4-BE49-F238E27FC236}">
                <a16:creationId xmlns:a16="http://schemas.microsoft.com/office/drawing/2014/main" id="{3049ACE8-7714-1F4B-8BDD-AEB672734E86}"/>
              </a:ext>
            </a:extLst>
          </p:cNvPr>
          <p:cNvSpPr>
            <a:spLocks noGrp="1"/>
          </p:cNvSpPr>
          <p:nvPr>
            <p:ph type="sldNum" sz="quarter" idx="4"/>
          </p:nvPr>
        </p:nvSpPr>
        <p:spPr>
          <a:xfrm>
            <a:off x="10951535" y="6286700"/>
            <a:ext cx="1013737" cy="365125"/>
          </a:xfrm>
          <a:prstGeom prst="rect">
            <a:avLst/>
          </a:prstGeom>
        </p:spPr>
        <p:txBody>
          <a:bodyPr vert="horz" lIns="0" tIns="45720" rIns="0" bIns="45720" rtlCol="0" anchor="ctr"/>
          <a:lstStyle>
            <a:lvl1pPr algn="r">
              <a:defRPr sz="900">
                <a:solidFill>
                  <a:srgbClr val="8D8DA3"/>
                </a:solidFill>
              </a:defRPr>
            </a:lvl1pPr>
          </a:lstStyle>
          <a:p>
            <a:fld id="{7AD2CD2D-0C39-C844-B16A-E0892E0FEA32}" type="slidenum">
              <a:rPr lang="en-US" smtClean="0"/>
              <a:pPr/>
              <a:t>‹#›</a:t>
            </a:fld>
            <a:endParaRPr lang="en-US" dirty="0"/>
          </a:p>
        </p:txBody>
      </p:sp>
      <p:pic>
        <p:nvPicPr>
          <p:cNvPr id="8" name="图片 7">
            <a:extLst>
              <a:ext uri="{FF2B5EF4-FFF2-40B4-BE49-F238E27FC236}">
                <a16:creationId xmlns:a16="http://schemas.microsoft.com/office/drawing/2014/main" id="{C1232868-C7C5-469D-B8BB-B48EAC8C8460}"/>
              </a:ext>
            </a:extLst>
          </p:cNvPr>
          <p:cNvPicPr>
            <a:picLocks noChangeAspect="1"/>
          </p:cNvPicPr>
          <p:nvPr userDrawn="1"/>
        </p:nvPicPr>
        <p:blipFill>
          <a:blip r:embed="rId3"/>
          <a:stretch>
            <a:fillRect/>
          </a:stretch>
        </p:blipFill>
        <p:spPr>
          <a:xfrm>
            <a:off x="226728" y="6235745"/>
            <a:ext cx="1611306" cy="450000"/>
          </a:xfrm>
          <a:prstGeom prst="rect">
            <a:avLst/>
          </a:prstGeom>
        </p:spPr>
      </p:pic>
    </p:spTree>
    <p:extLst>
      <p:ext uri="{BB962C8B-B14F-4D97-AF65-F5344CB8AC3E}">
        <p14:creationId xmlns:p14="http://schemas.microsoft.com/office/powerpoint/2010/main" val="178413779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
        <p:nvSpPr>
          <p:cNvPr id="9" name="右箭头 8"/>
          <p:cNvSpPr/>
          <p:nvPr userDrawn="1"/>
        </p:nvSpPr>
        <p:spPr>
          <a:xfrm>
            <a:off x="304800" y="1148499"/>
            <a:ext cx="3363884" cy="140197"/>
          </a:xfrm>
          <a:prstGeom prst="rightArrow">
            <a:avLst>
              <a:gd name="adj1" fmla="val 100000"/>
              <a:gd name="adj2" fmla="val 4666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右箭头 7"/>
          <p:cNvSpPr/>
          <p:nvPr userDrawn="1"/>
        </p:nvSpPr>
        <p:spPr>
          <a:xfrm>
            <a:off x="215046" y="1013748"/>
            <a:ext cx="2285903" cy="140197"/>
          </a:xfrm>
          <a:prstGeom prst="rightArrow">
            <a:avLst>
              <a:gd name="adj1" fmla="val 100000"/>
              <a:gd name="adj2" fmla="val 4666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右箭头 6"/>
          <p:cNvSpPr/>
          <p:nvPr userDrawn="1"/>
        </p:nvSpPr>
        <p:spPr>
          <a:xfrm>
            <a:off x="215046" y="878997"/>
            <a:ext cx="1403165" cy="144733"/>
          </a:xfrm>
          <a:prstGeom prst="rightArrow">
            <a:avLst>
              <a:gd name="adj1" fmla="val 100000"/>
              <a:gd name="adj2" fmla="val 4666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aphicFrame>
        <p:nvGraphicFramePr>
          <p:cNvPr id="11" name="对象 10" hidden="1"/>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3" imgW="359" imgH="360" progId="TCLayout.ActiveDocument.1">
                  <p:embed/>
                </p:oleObj>
              </mc:Choice>
              <mc:Fallback>
                <p:oleObj name="think-cell 幻灯片" r:id="rId3" imgW="359" imgH="360" progId="TCLayout.ActiveDocument.1">
                  <p:embed/>
                  <p:pic>
                    <p:nvPicPr>
                      <p:cNvPr id="11" name="对象 10"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6" name="ïṧḷîḍe">
            <a:extLst>
              <a:ext uri="{FF2B5EF4-FFF2-40B4-BE49-F238E27FC236}">
                <a16:creationId xmlns:a16="http://schemas.microsoft.com/office/drawing/2014/main" id="{FC4FF916-3BE2-444A-9D7C-CEAC67A716F3}"/>
              </a:ext>
            </a:extLst>
          </p:cNvPr>
          <p:cNvSpPr/>
          <p:nvPr userDrawn="1"/>
        </p:nvSpPr>
        <p:spPr>
          <a:xfrm>
            <a:off x="0" y="0"/>
            <a:ext cx="304800" cy="6858000"/>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wrap="square" rtlCol="0" anchor="ctr">
            <a:noAutofit/>
          </a:bodyPr>
          <a:lstStyle/>
          <a:p>
            <a:pPr lvl="0" algn="ctr"/>
            <a:endParaRPr lang="en-GB"/>
          </a:p>
        </p:txBody>
      </p:sp>
      <p:sp>
        <p:nvSpPr>
          <p:cNvPr id="10" name="文本框 9"/>
          <p:cNvSpPr txBox="1"/>
          <p:nvPr userDrawn="1"/>
        </p:nvSpPr>
        <p:spPr>
          <a:xfrm>
            <a:off x="2450338" y="498694"/>
            <a:ext cx="1966488" cy="707886"/>
          </a:xfrm>
          <a:prstGeom prst="rect">
            <a:avLst/>
          </a:prstGeom>
          <a:noFill/>
        </p:spPr>
        <p:txBody>
          <a:bodyPr wrap="square" rtlCol="0">
            <a:spAutoFit/>
          </a:bodyPr>
          <a:lstStyle/>
          <a:p>
            <a:r>
              <a:rPr lang="zh-CN" altLang="en-US" sz="4000" b="1" spc="300" dirty="0">
                <a:solidFill>
                  <a:schemeClr val="tx1"/>
                </a:solidFill>
                <a:latin typeface="微软雅黑" panose="020B0503020204020204" pitchFamily="34" charset="-122"/>
                <a:ea typeface="微软雅黑" panose="020B0503020204020204" pitchFamily="34" charset="-122"/>
              </a:rPr>
              <a:t>目录</a:t>
            </a:r>
          </a:p>
        </p:txBody>
      </p:sp>
      <p:sp>
        <p:nvSpPr>
          <p:cNvPr id="14" name="ï$ļíḍê">
            <a:extLst>
              <a:ext uri="{FF2B5EF4-FFF2-40B4-BE49-F238E27FC236}">
                <a16:creationId xmlns:a16="http://schemas.microsoft.com/office/drawing/2014/main" id="{A39588E4-4B8D-4113-A6FA-4D264106F9B7}"/>
              </a:ext>
            </a:extLst>
          </p:cNvPr>
          <p:cNvSpPr txBox="1"/>
          <p:nvPr userDrawn="1"/>
        </p:nvSpPr>
        <p:spPr>
          <a:xfrm>
            <a:off x="3123324" y="345297"/>
            <a:ext cx="9304855" cy="1862048"/>
          </a:xfrm>
          <a:prstGeom prst="rect">
            <a:avLst/>
          </a:prstGeom>
          <a:noFill/>
        </p:spPr>
        <p:txBody>
          <a:bodyPr wrap="none" rtlCol="0" anchor="b">
            <a:spAutoFit/>
          </a:bodyPr>
          <a:lstStyle/>
          <a:p>
            <a:r>
              <a:rPr lang="en-GB" sz="11500" b="1" dirty="0">
                <a:solidFill>
                  <a:schemeClr val="bg1">
                    <a:lumMod val="65000"/>
                    <a:alpha val="10000"/>
                  </a:schemeClr>
                </a:solidFill>
              </a:rPr>
              <a:t>CATALOGUE</a:t>
            </a:r>
          </a:p>
        </p:txBody>
      </p:sp>
    </p:spTree>
    <p:extLst>
      <p:ext uri="{BB962C8B-B14F-4D97-AF65-F5344CB8AC3E}">
        <p14:creationId xmlns:p14="http://schemas.microsoft.com/office/powerpoint/2010/main" val="58517820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COVER SLIDE_1">
    <p:spTree>
      <p:nvGrpSpPr>
        <p:cNvPr id="1" name=""/>
        <p:cNvGrpSpPr/>
        <p:nvPr/>
      </p:nvGrpSpPr>
      <p:grpSpPr>
        <a:xfrm>
          <a:off x="0" y="0"/>
          <a:ext cx="0" cy="0"/>
          <a:chOff x="0" y="0"/>
          <a:chExt cx="0" cy="0"/>
        </a:xfrm>
      </p:grpSpPr>
      <p:pic>
        <p:nvPicPr>
          <p:cNvPr id="5" name="Picture 4" descr="A picture containing kite, flying, holding, glasses&#10;&#10;Description automatically generated">
            <a:extLst>
              <a:ext uri="{FF2B5EF4-FFF2-40B4-BE49-F238E27FC236}">
                <a16:creationId xmlns:a16="http://schemas.microsoft.com/office/drawing/2014/main" id="{2E790194-2525-1B4A-BDE2-496969CFC849}"/>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AED0189-56B0-1042-BA75-6F7961626E43}"/>
              </a:ext>
            </a:extLst>
          </p:cNvPr>
          <p:cNvSpPr>
            <a:spLocks noGrp="1"/>
          </p:cNvSpPr>
          <p:nvPr>
            <p:ph type="ctrTitle"/>
          </p:nvPr>
        </p:nvSpPr>
        <p:spPr>
          <a:xfrm>
            <a:off x="0" y="2323322"/>
            <a:ext cx="10021078" cy="1624814"/>
          </a:xfrm>
        </p:spPr>
        <p:txBody>
          <a:bodyPr lIns="1051560" rIns="457200" anchor="t" anchorCtr="0">
            <a:normAutofit/>
          </a:bodyPr>
          <a:lstStyle>
            <a:lvl1pPr algn="l">
              <a:defRPr sz="5000">
                <a:solidFill>
                  <a:schemeClr val="accent2"/>
                </a:solidFill>
              </a:defRPr>
            </a:lvl1pPr>
          </a:lstStyle>
          <a:p>
            <a:r>
              <a:rPr lang="en-US" dirty="0"/>
              <a:t>Click to edit Master title style</a:t>
            </a:r>
          </a:p>
        </p:txBody>
      </p:sp>
      <p:sp>
        <p:nvSpPr>
          <p:cNvPr id="3" name="Subtitle 2">
            <a:extLst>
              <a:ext uri="{FF2B5EF4-FFF2-40B4-BE49-F238E27FC236}">
                <a16:creationId xmlns:a16="http://schemas.microsoft.com/office/drawing/2014/main" id="{66DEC57D-E2DE-5F4D-8587-8F4213EDA0A5}"/>
              </a:ext>
            </a:extLst>
          </p:cNvPr>
          <p:cNvSpPr>
            <a:spLocks noGrp="1"/>
          </p:cNvSpPr>
          <p:nvPr>
            <p:ph type="subTitle" idx="1"/>
          </p:nvPr>
        </p:nvSpPr>
        <p:spPr>
          <a:xfrm>
            <a:off x="0" y="3989467"/>
            <a:ext cx="5567423" cy="447787"/>
          </a:xfrm>
        </p:spPr>
        <p:txBody>
          <a:bodyPr lIns="1051560" rIns="457200" anchor="ctr" anchorCtr="0">
            <a:normAutofit/>
          </a:bodyPr>
          <a:lstStyle>
            <a:lvl1pPr marL="0" indent="0" algn="l">
              <a:buNone/>
              <a:defRPr sz="20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13" name="Picture 12" descr="A picture containing drawing, clock&#10;&#10;Description automatically generated">
            <a:extLst>
              <a:ext uri="{FF2B5EF4-FFF2-40B4-BE49-F238E27FC236}">
                <a16:creationId xmlns:a16="http://schemas.microsoft.com/office/drawing/2014/main" id="{4B3AABF9-9805-1E4D-8CCC-97D5205CA71E}"/>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26726" y="6245369"/>
            <a:ext cx="1691640" cy="447787"/>
          </a:xfrm>
          <a:prstGeom prst="rect">
            <a:avLst/>
          </a:prstGeom>
        </p:spPr>
      </p:pic>
      <p:sp>
        <p:nvSpPr>
          <p:cNvPr id="6" name="Footer Placeholder 4">
            <a:extLst>
              <a:ext uri="{FF2B5EF4-FFF2-40B4-BE49-F238E27FC236}">
                <a16:creationId xmlns:a16="http://schemas.microsoft.com/office/drawing/2014/main" id="{18EB80ED-8456-DD43-88A6-810178EA9D69}"/>
              </a:ext>
            </a:extLst>
          </p:cNvPr>
          <p:cNvSpPr>
            <a:spLocks noGrp="1"/>
          </p:cNvSpPr>
          <p:nvPr>
            <p:ph type="ftr" sz="quarter" idx="3"/>
          </p:nvPr>
        </p:nvSpPr>
        <p:spPr>
          <a:xfrm>
            <a:off x="347580" y="6286700"/>
            <a:ext cx="6774580" cy="365125"/>
          </a:xfrm>
          <a:prstGeom prst="rect">
            <a:avLst/>
          </a:prstGeom>
        </p:spPr>
        <p:txBody>
          <a:bodyPr vert="horz" lIns="91440" tIns="45720" rIns="91440" bIns="45720" rtlCol="0" anchor="ctr"/>
          <a:lstStyle>
            <a:lvl1pPr marL="0" indent="0" algn="l">
              <a:buNone/>
              <a:defRPr lang="en-US" sz="700" b="0" i="0" u="none" strike="noStrike" smtClean="0">
                <a:effectLst/>
              </a:defRPr>
            </a:lvl1pPr>
          </a:lstStyle>
          <a:p>
            <a:r>
              <a:rPr lang="en-US" dirty="0"/>
              <a:t>This document contains proprietary information of Viatris Inc. Unauthorized use, duplication, dissemination or disclosure to third parties is strictly prohibited. © 2020 Viatris Inc. All Rights Reserved. VIATRIS and the Viatris Logo are trademarks of Mylan Inc., a Viatris company.</a:t>
            </a:r>
          </a:p>
        </p:txBody>
      </p:sp>
      <p:pic>
        <p:nvPicPr>
          <p:cNvPr id="9" name="图片 8">
            <a:extLst>
              <a:ext uri="{FF2B5EF4-FFF2-40B4-BE49-F238E27FC236}">
                <a16:creationId xmlns:a16="http://schemas.microsoft.com/office/drawing/2014/main" id="{A793E5E9-05EC-448E-BFB0-63EA33ADFB1E}"/>
              </a:ext>
            </a:extLst>
          </p:cNvPr>
          <p:cNvPicPr>
            <a:picLocks noChangeAspect="1"/>
          </p:cNvPicPr>
          <p:nvPr userDrawn="1"/>
        </p:nvPicPr>
        <p:blipFill>
          <a:blip r:embed="rId4"/>
          <a:stretch>
            <a:fillRect/>
          </a:stretch>
        </p:blipFill>
        <p:spPr>
          <a:xfrm>
            <a:off x="775912" y="683111"/>
            <a:ext cx="4137833" cy="1155600"/>
          </a:xfrm>
          <a:prstGeom prst="rect">
            <a:avLst/>
          </a:prstGeom>
        </p:spPr>
      </p:pic>
    </p:spTree>
    <p:extLst>
      <p:ext uri="{BB962C8B-B14F-4D97-AF65-F5344CB8AC3E}">
        <p14:creationId xmlns:p14="http://schemas.microsoft.com/office/powerpoint/2010/main" val="381895759"/>
      </p:ext>
    </p:extLst>
  </p:cSld>
  <p:clrMapOvr>
    <a:masterClrMapping/>
  </p:clrMapOvr>
  <p:extLst>
    <p:ext uri="{DCECCB84-F9BA-43D5-87BE-67443E8EF086}">
      <p15:sldGuideLst xmlns:p15="http://schemas.microsoft.com/office/powerpoint/2012/main">
        <p15:guide id="1" orient="horz" pos="2160">
          <p15:clr>
            <a:srgbClr val="FBAE40"/>
          </p15:clr>
        </p15:guide>
        <p15:guide id="2" pos="672">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8ABE65-B098-534E-AFA7-9F34FDE04A74}"/>
              </a:ext>
            </a:extLst>
          </p:cNvPr>
          <p:cNvSpPr>
            <a:spLocks noGrp="1"/>
          </p:cNvSpPr>
          <p:nvPr>
            <p:ph type="title"/>
          </p:nvPr>
        </p:nvSpPr>
        <p:spPr>
          <a:xfrm>
            <a:off x="0" y="0"/>
            <a:ext cx="12192000" cy="1143000"/>
          </a:xfrm>
          <a:prstGeom prst="rect">
            <a:avLst/>
          </a:prstGeom>
        </p:spPr>
        <p:txBody>
          <a:bodyPr vert="horz" lIns="457200" tIns="45720" rIns="45720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BD9074C-8F23-CD48-BDD8-331A7662A1EC}"/>
              </a:ext>
            </a:extLst>
          </p:cNvPr>
          <p:cNvSpPr>
            <a:spLocks noGrp="1"/>
          </p:cNvSpPr>
          <p:nvPr>
            <p:ph type="body" idx="1"/>
          </p:nvPr>
        </p:nvSpPr>
        <p:spPr>
          <a:xfrm>
            <a:off x="0" y="1238995"/>
            <a:ext cx="12191998" cy="4653693"/>
          </a:xfrm>
          <a:prstGeom prst="rect">
            <a:avLst/>
          </a:prstGeom>
        </p:spPr>
        <p:txBody>
          <a:bodyPr vert="horz" lIns="457200" tIns="45720" rIns="45720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extBox 20">
            <a:extLst>
              <a:ext uri="{FF2B5EF4-FFF2-40B4-BE49-F238E27FC236}">
                <a16:creationId xmlns:a16="http://schemas.microsoft.com/office/drawing/2014/main" id="{088E2855-6667-B149-BF11-16DD49C1EB88}"/>
              </a:ext>
            </a:extLst>
          </p:cNvPr>
          <p:cNvSpPr txBox="1"/>
          <p:nvPr userDrawn="1"/>
        </p:nvSpPr>
        <p:spPr>
          <a:xfrm>
            <a:off x="12812233" y="6315740"/>
            <a:ext cx="184731" cy="369332"/>
          </a:xfrm>
          <a:prstGeom prst="rect">
            <a:avLst/>
          </a:prstGeom>
          <a:noFill/>
        </p:spPr>
        <p:txBody>
          <a:bodyPr wrap="none" rtlCol="0">
            <a:spAutoFit/>
          </a:bodyPr>
          <a:lstStyle/>
          <a:p>
            <a:endParaRPr lang="en-US" dirty="0"/>
          </a:p>
        </p:txBody>
      </p:sp>
      <p:grpSp>
        <p:nvGrpSpPr>
          <p:cNvPr id="4" name="组合 3">
            <a:extLst>
              <a:ext uri="{FF2B5EF4-FFF2-40B4-BE49-F238E27FC236}">
                <a16:creationId xmlns:a16="http://schemas.microsoft.com/office/drawing/2014/main" id="{9202ECEC-7102-8AE9-1BF9-677659030DFC}"/>
              </a:ext>
            </a:extLst>
          </p:cNvPr>
          <p:cNvGrpSpPr/>
          <p:nvPr userDrawn="1"/>
        </p:nvGrpSpPr>
        <p:grpSpPr>
          <a:xfrm>
            <a:off x="-1066799" y="656675"/>
            <a:ext cx="876299" cy="5447814"/>
            <a:chOff x="-1066802" y="686041"/>
            <a:chExt cx="876299" cy="5447814"/>
          </a:xfrm>
        </p:grpSpPr>
        <p:sp>
          <p:nvSpPr>
            <p:cNvPr id="5" name="矩形 4">
              <a:extLst>
                <a:ext uri="{FF2B5EF4-FFF2-40B4-BE49-F238E27FC236}">
                  <a16:creationId xmlns:a16="http://schemas.microsoft.com/office/drawing/2014/main" id="{4D14561D-3E91-E502-EF2C-80CF63BFCF4A}"/>
                </a:ext>
              </a:extLst>
            </p:cNvPr>
            <p:cNvSpPr/>
            <p:nvPr userDrawn="1"/>
          </p:nvSpPr>
          <p:spPr>
            <a:xfrm>
              <a:off x="-1066800" y="686041"/>
              <a:ext cx="342897" cy="342897"/>
            </a:xfrm>
            <a:prstGeom prst="rect">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6" name="矩形 5">
              <a:extLst>
                <a:ext uri="{FF2B5EF4-FFF2-40B4-BE49-F238E27FC236}">
                  <a16:creationId xmlns:a16="http://schemas.microsoft.com/office/drawing/2014/main" id="{ED44F2CB-933F-3371-D018-661F5BE8EADE}"/>
                </a:ext>
              </a:extLst>
            </p:cNvPr>
            <p:cNvSpPr/>
            <p:nvPr userDrawn="1"/>
          </p:nvSpPr>
          <p:spPr>
            <a:xfrm>
              <a:off x="-1066800" y="1200151"/>
              <a:ext cx="342897" cy="342897"/>
            </a:xfrm>
            <a:prstGeom prst="rect">
              <a:avLst/>
            </a:prstGeom>
            <a:solidFill>
              <a:schemeClr val="tx1">
                <a:lumMod val="60000"/>
                <a:lumOff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7" name="矩形 6">
              <a:extLst>
                <a:ext uri="{FF2B5EF4-FFF2-40B4-BE49-F238E27FC236}">
                  <a16:creationId xmlns:a16="http://schemas.microsoft.com/office/drawing/2014/main" id="{031E21CC-31C7-BED1-6386-24FED6ACDC95}"/>
                </a:ext>
              </a:extLst>
            </p:cNvPr>
            <p:cNvSpPr/>
            <p:nvPr userDrawn="1"/>
          </p:nvSpPr>
          <p:spPr>
            <a:xfrm>
              <a:off x="-1066800" y="1714261"/>
              <a:ext cx="342897" cy="342897"/>
            </a:xfrm>
            <a:prstGeom prst="rect">
              <a:avLst/>
            </a:prstGeom>
            <a:solidFill>
              <a:schemeClr val="tx1">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8" name="矩形 7">
              <a:extLst>
                <a:ext uri="{FF2B5EF4-FFF2-40B4-BE49-F238E27FC236}">
                  <a16:creationId xmlns:a16="http://schemas.microsoft.com/office/drawing/2014/main" id="{ABDF66C2-82B9-A642-0319-E168F970C821}"/>
                </a:ext>
              </a:extLst>
            </p:cNvPr>
            <p:cNvSpPr/>
            <p:nvPr userDrawn="1"/>
          </p:nvSpPr>
          <p:spPr>
            <a:xfrm>
              <a:off x="-1066800" y="2228371"/>
              <a:ext cx="342897" cy="342897"/>
            </a:xfrm>
            <a:prstGeom prst="rect">
              <a:avLst/>
            </a:prstGeom>
            <a:solidFill>
              <a:schemeClr val="tx1">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9" name="矩形 8">
              <a:extLst>
                <a:ext uri="{FF2B5EF4-FFF2-40B4-BE49-F238E27FC236}">
                  <a16:creationId xmlns:a16="http://schemas.microsoft.com/office/drawing/2014/main" id="{B70FB5B7-93F6-AF4B-1361-DFA48FAF6C84}"/>
                </a:ext>
              </a:extLst>
            </p:cNvPr>
            <p:cNvSpPr/>
            <p:nvPr userDrawn="1"/>
          </p:nvSpPr>
          <p:spPr>
            <a:xfrm>
              <a:off x="-1066800" y="4284808"/>
              <a:ext cx="342897" cy="342897"/>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10" name="矩形 9">
              <a:extLst>
                <a:ext uri="{FF2B5EF4-FFF2-40B4-BE49-F238E27FC236}">
                  <a16:creationId xmlns:a16="http://schemas.microsoft.com/office/drawing/2014/main" id="{4C55AA1E-C6E7-AEE6-33BC-8F46E2E16486}"/>
                </a:ext>
              </a:extLst>
            </p:cNvPr>
            <p:cNvSpPr/>
            <p:nvPr userDrawn="1"/>
          </p:nvSpPr>
          <p:spPr>
            <a:xfrm>
              <a:off x="-1066800" y="4755748"/>
              <a:ext cx="342897" cy="342897"/>
            </a:xfrm>
            <a:prstGeom prst="rect">
              <a:avLst/>
            </a:prstGeom>
            <a:solidFill>
              <a:schemeClr val="accent2">
                <a:lumMod val="60000"/>
                <a:lumOff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11" name="矩形 10">
              <a:extLst>
                <a:ext uri="{FF2B5EF4-FFF2-40B4-BE49-F238E27FC236}">
                  <a16:creationId xmlns:a16="http://schemas.microsoft.com/office/drawing/2014/main" id="{6AF216AF-C4E5-064B-5EC4-39E09A24888F}"/>
                </a:ext>
              </a:extLst>
            </p:cNvPr>
            <p:cNvSpPr/>
            <p:nvPr userDrawn="1"/>
          </p:nvSpPr>
          <p:spPr>
            <a:xfrm>
              <a:off x="-1066800" y="5276851"/>
              <a:ext cx="342897" cy="342897"/>
            </a:xfrm>
            <a:prstGeom prst="rect">
              <a:avLst/>
            </a:prstGeom>
            <a:solidFill>
              <a:schemeClr val="accent2">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12" name="矩形 11">
              <a:extLst>
                <a:ext uri="{FF2B5EF4-FFF2-40B4-BE49-F238E27FC236}">
                  <a16:creationId xmlns:a16="http://schemas.microsoft.com/office/drawing/2014/main" id="{2F53124B-861D-F9DC-0E8B-0591C50DB10E}"/>
                </a:ext>
              </a:extLst>
            </p:cNvPr>
            <p:cNvSpPr/>
            <p:nvPr userDrawn="1"/>
          </p:nvSpPr>
          <p:spPr>
            <a:xfrm>
              <a:off x="-1066800" y="5790958"/>
              <a:ext cx="342897" cy="342897"/>
            </a:xfrm>
            <a:prstGeom prst="rect">
              <a:avLst/>
            </a:prstGeom>
            <a:solidFill>
              <a:schemeClr val="accent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13" name="矩形 12">
              <a:extLst>
                <a:ext uri="{FF2B5EF4-FFF2-40B4-BE49-F238E27FC236}">
                  <a16:creationId xmlns:a16="http://schemas.microsoft.com/office/drawing/2014/main" id="{80C28B17-82D0-2819-9F1B-F603C63ECA89}"/>
                </a:ext>
              </a:extLst>
            </p:cNvPr>
            <p:cNvSpPr/>
            <p:nvPr userDrawn="1"/>
          </p:nvSpPr>
          <p:spPr>
            <a:xfrm>
              <a:off x="-533400" y="686041"/>
              <a:ext cx="342897" cy="342897"/>
            </a:xfrm>
            <a:prstGeom prst="rect">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14" name="矩形 13">
              <a:extLst>
                <a:ext uri="{FF2B5EF4-FFF2-40B4-BE49-F238E27FC236}">
                  <a16:creationId xmlns:a16="http://schemas.microsoft.com/office/drawing/2014/main" id="{E0D7884E-3750-404B-39F5-38007CC4B55C}"/>
                </a:ext>
              </a:extLst>
            </p:cNvPr>
            <p:cNvSpPr/>
            <p:nvPr userDrawn="1"/>
          </p:nvSpPr>
          <p:spPr>
            <a:xfrm>
              <a:off x="-533400" y="1200151"/>
              <a:ext cx="342897" cy="342897"/>
            </a:xfrm>
            <a:prstGeom prst="rect">
              <a:avLst/>
            </a:prstGeom>
            <a:solidFill>
              <a:schemeClr val="bg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15" name="矩形 14">
              <a:extLst>
                <a:ext uri="{FF2B5EF4-FFF2-40B4-BE49-F238E27FC236}">
                  <a16:creationId xmlns:a16="http://schemas.microsoft.com/office/drawing/2014/main" id="{9C88F4BB-925A-A1FE-1771-062DD84B6237}"/>
                </a:ext>
              </a:extLst>
            </p:cNvPr>
            <p:cNvSpPr/>
            <p:nvPr userDrawn="1"/>
          </p:nvSpPr>
          <p:spPr>
            <a:xfrm>
              <a:off x="-533400" y="1714261"/>
              <a:ext cx="342897" cy="342897"/>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16" name="矩形 15">
              <a:extLst>
                <a:ext uri="{FF2B5EF4-FFF2-40B4-BE49-F238E27FC236}">
                  <a16:creationId xmlns:a16="http://schemas.microsoft.com/office/drawing/2014/main" id="{92FE3960-D4CE-73BD-685E-B9F2CB1DBC15}"/>
                </a:ext>
              </a:extLst>
            </p:cNvPr>
            <p:cNvSpPr/>
            <p:nvPr userDrawn="1"/>
          </p:nvSpPr>
          <p:spPr>
            <a:xfrm>
              <a:off x="-533400" y="2228371"/>
              <a:ext cx="342897" cy="342897"/>
            </a:xfrm>
            <a:prstGeom prst="rect">
              <a:avLst/>
            </a:prstGeom>
            <a:solidFill>
              <a:schemeClr val="accent4">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17" name="矩形 16">
              <a:extLst>
                <a:ext uri="{FF2B5EF4-FFF2-40B4-BE49-F238E27FC236}">
                  <a16:creationId xmlns:a16="http://schemas.microsoft.com/office/drawing/2014/main" id="{874198E6-579E-07D6-4CF1-100020F62A09}"/>
                </a:ext>
              </a:extLst>
            </p:cNvPr>
            <p:cNvSpPr/>
            <p:nvPr userDrawn="1"/>
          </p:nvSpPr>
          <p:spPr>
            <a:xfrm>
              <a:off x="-533400" y="2742481"/>
              <a:ext cx="342897" cy="342897"/>
            </a:xfrm>
            <a:prstGeom prst="rect">
              <a:avLst/>
            </a:prstGeom>
            <a:solidFill>
              <a:schemeClr val="accent4">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18" name="矩形 17">
              <a:extLst>
                <a:ext uri="{FF2B5EF4-FFF2-40B4-BE49-F238E27FC236}">
                  <a16:creationId xmlns:a16="http://schemas.microsoft.com/office/drawing/2014/main" id="{DE63E34A-DA7D-CDE3-0C2B-34F3100BC28D}"/>
                </a:ext>
              </a:extLst>
            </p:cNvPr>
            <p:cNvSpPr/>
            <p:nvPr userDrawn="1"/>
          </p:nvSpPr>
          <p:spPr>
            <a:xfrm>
              <a:off x="-533400" y="3256591"/>
              <a:ext cx="342897" cy="342897"/>
            </a:xfrm>
            <a:prstGeom prst="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19" name="矩形 18">
              <a:extLst>
                <a:ext uri="{FF2B5EF4-FFF2-40B4-BE49-F238E27FC236}">
                  <a16:creationId xmlns:a16="http://schemas.microsoft.com/office/drawing/2014/main" id="{06F39344-1F3A-32A8-5583-10736298D52B}"/>
                </a:ext>
              </a:extLst>
            </p:cNvPr>
            <p:cNvSpPr/>
            <p:nvPr userDrawn="1"/>
          </p:nvSpPr>
          <p:spPr>
            <a:xfrm>
              <a:off x="-533400" y="3770701"/>
              <a:ext cx="342897" cy="342897"/>
            </a:xfrm>
            <a:prstGeom prst="rect">
              <a:avLst/>
            </a:prstGeom>
            <a:solidFill>
              <a:schemeClr val="accent4">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20" name="矩形 19">
              <a:extLst>
                <a:ext uri="{FF2B5EF4-FFF2-40B4-BE49-F238E27FC236}">
                  <a16:creationId xmlns:a16="http://schemas.microsoft.com/office/drawing/2014/main" id="{C9E31156-CB0C-F446-EBAD-735E61EB4BE7}"/>
                </a:ext>
              </a:extLst>
            </p:cNvPr>
            <p:cNvSpPr/>
            <p:nvPr userDrawn="1"/>
          </p:nvSpPr>
          <p:spPr>
            <a:xfrm>
              <a:off x="-1066802" y="2749474"/>
              <a:ext cx="342897" cy="342897"/>
            </a:xfrm>
            <a:prstGeom prst="rect">
              <a:avLst/>
            </a:prstGeom>
            <a:solidFill>
              <a:srgbClr val="CBCAEC">
                <a:alpha val="43137"/>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22" name="矩形 21">
              <a:extLst>
                <a:ext uri="{FF2B5EF4-FFF2-40B4-BE49-F238E27FC236}">
                  <a16:creationId xmlns:a16="http://schemas.microsoft.com/office/drawing/2014/main" id="{09B672FD-DBBA-44C0-5B03-13F4FC5B63D7}"/>
                </a:ext>
              </a:extLst>
            </p:cNvPr>
            <p:cNvSpPr/>
            <p:nvPr userDrawn="1"/>
          </p:nvSpPr>
          <p:spPr>
            <a:xfrm>
              <a:off x="-533400" y="4266719"/>
              <a:ext cx="342897" cy="342897"/>
            </a:xfrm>
            <a:prstGeom prst="rect">
              <a:avLst/>
            </a:prstGeom>
            <a:solidFill>
              <a:srgbClr val="0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23" name="矩形 22">
              <a:extLst>
                <a:ext uri="{FF2B5EF4-FFF2-40B4-BE49-F238E27FC236}">
                  <a16:creationId xmlns:a16="http://schemas.microsoft.com/office/drawing/2014/main" id="{5EFA6FAA-5EF9-37AC-B85F-6893192B9472}"/>
                </a:ext>
              </a:extLst>
            </p:cNvPr>
            <p:cNvSpPr/>
            <p:nvPr userDrawn="1"/>
          </p:nvSpPr>
          <p:spPr>
            <a:xfrm>
              <a:off x="-1066801" y="3770701"/>
              <a:ext cx="342897" cy="342897"/>
            </a:xfrm>
            <a:prstGeom prst="rect">
              <a:avLst/>
            </a:prstGeom>
            <a:solidFill>
              <a:schemeClr val="accent5">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24" name="矩形 23">
              <a:extLst>
                <a:ext uri="{FF2B5EF4-FFF2-40B4-BE49-F238E27FC236}">
                  <a16:creationId xmlns:a16="http://schemas.microsoft.com/office/drawing/2014/main" id="{8D5EE8CA-99C4-6365-EE5E-12F7CDB3AF94}"/>
                </a:ext>
              </a:extLst>
            </p:cNvPr>
            <p:cNvSpPr/>
            <p:nvPr userDrawn="1"/>
          </p:nvSpPr>
          <p:spPr>
            <a:xfrm>
              <a:off x="-1066800" y="3257551"/>
              <a:ext cx="342897" cy="342897"/>
            </a:xfrm>
            <a:prstGeom prst="rect">
              <a:avLst/>
            </a:prstGeom>
            <a:solidFill>
              <a:schemeClr val="accent2">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25" name="矩形 24">
              <a:extLst>
                <a:ext uri="{FF2B5EF4-FFF2-40B4-BE49-F238E27FC236}">
                  <a16:creationId xmlns:a16="http://schemas.microsoft.com/office/drawing/2014/main" id="{C8089530-98BE-134F-4294-7B35FDA4F8B9}"/>
                </a:ext>
              </a:extLst>
            </p:cNvPr>
            <p:cNvSpPr/>
            <p:nvPr userDrawn="1"/>
          </p:nvSpPr>
          <p:spPr>
            <a:xfrm>
              <a:off x="-533400" y="4762738"/>
              <a:ext cx="342897" cy="342897"/>
            </a:xfrm>
            <a:prstGeom prst="rect">
              <a:avLst/>
            </a:prstGeom>
            <a:solidFill>
              <a:srgbClr val="EA8B00"/>
            </a:solidFill>
            <a:ln>
              <a:noFill/>
            </a:ln>
          </p:spPr>
          <p:style>
            <a:lnRef idx="0">
              <a:scrgbClr r="0" g="0" b="0"/>
            </a:lnRef>
            <a:fillRef idx="0">
              <a:scrgbClr r="0" g="0" b="0"/>
            </a:fillRef>
            <a:effectRef idx="0">
              <a:scrgbClr r="0" g="0" b="0"/>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26" name="矩形 25">
              <a:extLst>
                <a:ext uri="{FF2B5EF4-FFF2-40B4-BE49-F238E27FC236}">
                  <a16:creationId xmlns:a16="http://schemas.microsoft.com/office/drawing/2014/main" id="{440F75B4-03C3-F89F-9042-FE9974131B22}"/>
                </a:ext>
              </a:extLst>
            </p:cNvPr>
            <p:cNvSpPr/>
            <p:nvPr userDrawn="1"/>
          </p:nvSpPr>
          <p:spPr>
            <a:xfrm>
              <a:off x="-533400" y="5276848"/>
              <a:ext cx="342897" cy="342897"/>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27" name="矩形 26">
              <a:extLst>
                <a:ext uri="{FF2B5EF4-FFF2-40B4-BE49-F238E27FC236}">
                  <a16:creationId xmlns:a16="http://schemas.microsoft.com/office/drawing/2014/main" id="{2D63E15D-282C-D819-CD5C-D44B6D34828F}"/>
                </a:ext>
              </a:extLst>
            </p:cNvPr>
            <p:cNvSpPr/>
            <p:nvPr userDrawn="1"/>
          </p:nvSpPr>
          <p:spPr>
            <a:xfrm>
              <a:off x="-533400" y="5790958"/>
              <a:ext cx="342897" cy="342897"/>
            </a:xfrm>
            <a:prstGeom prst="rect">
              <a:avLst/>
            </a:prstGeom>
            <a:solidFill>
              <a:schemeClr val="accent3">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grpSp>
    </p:spTree>
    <p:extLst>
      <p:ext uri="{BB962C8B-B14F-4D97-AF65-F5344CB8AC3E}">
        <p14:creationId xmlns:p14="http://schemas.microsoft.com/office/powerpoint/2010/main" val="3292269090"/>
      </p:ext>
    </p:extLst>
  </p:cSld>
  <p:clrMap bg1="lt1" tx1="dk1" bg2="lt2" tx2="dk2" accent1="accent1" accent2="accent2" accent3="accent3" accent4="accent4" accent5="accent5" accent6="accent6" hlink="hlink" folHlink="folHlink"/>
  <p:sldLayoutIdLst>
    <p:sldLayoutId id="2147483716" r:id="rId1"/>
    <p:sldLayoutId id="2147483686" r:id="rId2"/>
    <p:sldLayoutId id="2147483690" r:id="rId3"/>
    <p:sldLayoutId id="2147483743" r:id="rId4"/>
  </p:sldLayoutIdLst>
  <p:hf hdr="0" dt="0"/>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140000"/>
        </a:lnSpc>
        <a:spcBef>
          <a:spcPts val="1000"/>
        </a:spcBef>
        <a:buClr>
          <a:schemeClr val="accent4"/>
        </a:buClr>
        <a:buFont typeface="Arial" panose="020B0604020202020204" pitchFamily="34" charset="0"/>
        <a:buChar char="•"/>
        <a:defRPr sz="2000" kern="1200">
          <a:solidFill>
            <a:schemeClr val="tx2">
              <a:lumMod val="75000"/>
            </a:schemeClr>
          </a:solidFill>
          <a:latin typeface="+mn-lt"/>
          <a:ea typeface="+mn-ea"/>
          <a:cs typeface="+mn-cs"/>
        </a:defRPr>
      </a:lvl1pPr>
      <a:lvl2pPr marL="685800" indent="-228600" algn="l" defTabSz="914400" rtl="0" eaLnBrk="1" latinLnBrk="0" hangingPunct="1">
        <a:lnSpc>
          <a:spcPct val="90000"/>
        </a:lnSpc>
        <a:spcBef>
          <a:spcPts val="500"/>
        </a:spcBef>
        <a:buClr>
          <a:schemeClr val="accent4"/>
        </a:buClr>
        <a:buFont typeface="Arial" panose="020B0604020202020204" pitchFamily="34" charset="0"/>
        <a:buChar char="•"/>
        <a:defRPr sz="1600" kern="1200">
          <a:solidFill>
            <a:schemeClr val="tx2">
              <a:lumMod val="75000"/>
            </a:schemeClr>
          </a:solidFill>
          <a:latin typeface="+mn-lt"/>
          <a:ea typeface="+mn-ea"/>
          <a:cs typeface="+mn-cs"/>
        </a:defRPr>
      </a:lvl2pPr>
      <a:lvl3pPr marL="1143000" indent="-228600" algn="l" defTabSz="914400" rtl="0" eaLnBrk="1" latinLnBrk="0" hangingPunct="1">
        <a:lnSpc>
          <a:spcPct val="90000"/>
        </a:lnSpc>
        <a:spcBef>
          <a:spcPts val="500"/>
        </a:spcBef>
        <a:buClr>
          <a:schemeClr val="accent4"/>
        </a:buClr>
        <a:buFont typeface="Arial" panose="020B0604020202020204" pitchFamily="34" charset="0"/>
        <a:buChar char="•"/>
        <a:defRPr sz="1400" kern="1200">
          <a:solidFill>
            <a:schemeClr val="tx2">
              <a:lumMod val="75000"/>
            </a:schemeClr>
          </a:solidFill>
          <a:latin typeface="+mn-lt"/>
          <a:ea typeface="+mn-ea"/>
          <a:cs typeface="+mn-cs"/>
        </a:defRPr>
      </a:lvl3pPr>
      <a:lvl4pPr marL="1600200" indent="-228600" algn="l" defTabSz="914400" rtl="0" eaLnBrk="1" latinLnBrk="0" hangingPunct="1">
        <a:lnSpc>
          <a:spcPct val="90000"/>
        </a:lnSpc>
        <a:spcBef>
          <a:spcPts val="500"/>
        </a:spcBef>
        <a:buClr>
          <a:schemeClr val="accent4"/>
        </a:buClr>
        <a:buFont typeface="Arial" panose="020B0604020202020204" pitchFamily="34" charset="0"/>
        <a:buChar char="•"/>
        <a:defRPr sz="1200" kern="1200">
          <a:solidFill>
            <a:schemeClr val="tx2">
              <a:lumMod val="75000"/>
            </a:schemeClr>
          </a:solidFill>
          <a:latin typeface="+mn-lt"/>
          <a:ea typeface="+mn-ea"/>
          <a:cs typeface="+mn-cs"/>
        </a:defRPr>
      </a:lvl4pPr>
      <a:lvl5pPr marL="2057400" indent="-228600" algn="l" defTabSz="914400" rtl="0" eaLnBrk="1" latinLnBrk="0" hangingPunct="1">
        <a:lnSpc>
          <a:spcPct val="90000"/>
        </a:lnSpc>
        <a:spcBef>
          <a:spcPts val="500"/>
        </a:spcBef>
        <a:buClr>
          <a:schemeClr val="accent4"/>
        </a:buClr>
        <a:buFont typeface="Arial" panose="020B0604020202020204" pitchFamily="34" charset="0"/>
        <a:buChar char="•"/>
        <a:defRPr sz="1000" kern="1200">
          <a:solidFill>
            <a:schemeClr val="tx2">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8ABE65-B098-534E-AFA7-9F34FDE04A74}"/>
              </a:ext>
            </a:extLst>
          </p:cNvPr>
          <p:cNvSpPr>
            <a:spLocks noGrp="1"/>
          </p:cNvSpPr>
          <p:nvPr>
            <p:ph type="title"/>
          </p:nvPr>
        </p:nvSpPr>
        <p:spPr>
          <a:xfrm>
            <a:off x="0" y="0"/>
            <a:ext cx="12192000" cy="1143000"/>
          </a:xfrm>
          <a:prstGeom prst="rect">
            <a:avLst/>
          </a:prstGeom>
        </p:spPr>
        <p:txBody>
          <a:bodyPr vert="horz" lIns="457200" tIns="45720" rIns="45720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BD9074C-8F23-CD48-BDD8-331A7662A1EC}"/>
              </a:ext>
            </a:extLst>
          </p:cNvPr>
          <p:cNvSpPr>
            <a:spLocks noGrp="1"/>
          </p:cNvSpPr>
          <p:nvPr>
            <p:ph type="body" idx="1"/>
          </p:nvPr>
        </p:nvSpPr>
        <p:spPr>
          <a:xfrm>
            <a:off x="0" y="1238995"/>
            <a:ext cx="12191998" cy="4653693"/>
          </a:xfrm>
          <a:prstGeom prst="rect">
            <a:avLst/>
          </a:prstGeom>
        </p:spPr>
        <p:txBody>
          <a:bodyPr vert="horz" lIns="457200" tIns="45720" rIns="45720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extBox 20">
            <a:extLst>
              <a:ext uri="{FF2B5EF4-FFF2-40B4-BE49-F238E27FC236}">
                <a16:creationId xmlns:a16="http://schemas.microsoft.com/office/drawing/2014/main" id="{088E2855-6667-B149-BF11-16DD49C1EB88}"/>
              </a:ext>
            </a:extLst>
          </p:cNvPr>
          <p:cNvSpPr txBox="1"/>
          <p:nvPr userDrawn="1"/>
        </p:nvSpPr>
        <p:spPr>
          <a:xfrm>
            <a:off x="12812233" y="6315740"/>
            <a:ext cx="184731" cy="369332"/>
          </a:xfrm>
          <a:prstGeom prst="rect">
            <a:avLst/>
          </a:prstGeom>
          <a:noFill/>
        </p:spPr>
        <p:txBody>
          <a:bodyPr wrap="none" rtlCol="0">
            <a:spAutoFit/>
          </a:bodyPr>
          <a:lstStyle/>
          <a:p>
            <a:endParaRPr lang="en-US" dirty="0"/>
          </a:p>
        </p:txBody>
      </p:sp>
      <p:grpSp>
        <p:nvGrpSpPr>
          <p:cNvPr id="4" name="组合 3">
            <a:extLst>
              <a:ext uri="{FF2B5EF4-FFF2-40B4-BE49-F238E27FC236}">
                <a16:creationId xmlns:a16="http://schemas.microsoft.com/office/drawing/2014/main" id="{9202ECEC-7102-8AE9-1BF9-677659030DFC}"/>
              </a:ext>
            </a:extLst>
          </p:cNvPr>
          <p:cNvGrpSpPr/>
          <p:nvPr userDrawn="1"/>
        </p:nvGrpSpPr>
        <p:grpSpPr>
          <a:xfrm>
            <a:off x="-1066799" y="656675"/>
            <a:ext cx="876299" cy="5447814"/>
            <a:chOff x="-1066802" y="686041"/>
            <a:chExt cx="876299" cy="5447814"/>
          </a:xfrm>
        </p:grpSpPr>
        <p:sp>
          <p:nvSpPr>
            <p:cNvPr id="5" name="矩形 4">
              <a:extLst>
                <a:ext uri="{FF2B5EF4-FFF2-40B4-BE49-F238E27FC236}">
                  <a16:creationId xmlns:a16="http://schemas.microsoft.com/office/drawing/2014/main" id="{4D14561D-3E91-E502-EF2C-80CF63BFCF4A}"/>
                </a:ext>
              </a:extLst>
            </p:cNvPr>
            <p:cNvSpPr/>
            <p:nvPr userDrawn="1"/>
          </p:nvSpPr>
          <p:spPr>
            <a:xfrm>
              <a:off x="-1066800" y="686041"/>
              <a:ext cx="342897" cy="342897"/>
            </a:xfrm>
            <a:prstGeom prst="rect">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6" name="矩形 5">
              <a:extLst>
                <a:ext uri="{FF2B5EF4-FFF2-40B4-BE49-F238E27FC236}">
                  <a16:creationId xmlns:a16="http://schemas.microsoft.com/office/drawing/2014/main" id="{ED44F2CB-933F-3371-D018-661F5BE8EADE}"/>
                </a:ext>
              </a:extLst>
            </p:cNvPr>
            <p:cNvSpPr/>
            <p:nvPr userDrawn="1"/>
          </p:nvSpPr>
          <p:spPr>
            <a:xfrm>
              <a:off x="-1066800" y="1200151"/>
              <a:ext cx="342897" cy="342897"/>
            </a:xfrm>
            <a:prstGeom prst="rect">
              <a:avLst/>
            </a:prstGeom>
            <a:solidFill>
              <a:schemeClr val="tx1">
                <a:lumMod val="60000"/>
                <a:lumOff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7" name="矩形 6">
              <a:extLst>
                <a:ext uri="{FF2B5EF4-FFF2-40B4-BE49-F238E27FC236}">
                  <a16:creationId xmlns:a16="http://schemas.microsoft.com/office/drawing/2014/main" id="{031E21CC-31C7-BED1-6386-24FED6ACDC95}"/>
                </a:ext>
              </a:extLst>
            </p:cNvPr>
            <p:cNvSpPr/>
            <p:nvPr userDrawn="1"/>
          </p:nvSpPr>
          <p:spPr>
            <a:xfrm>
              <a:off x="-1066800" y="1714261"/>
              <a:ext cx="342897" cy="342897"/>
            </a:xfrm>
            <a:prstGeom prst="rect">
              <a:avLst/>
            </a:prstGeom>
            <a:solidFill>
              <a:schemeClr val="tx1">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8" name="矩形 7">
              <a:extLst>
                <a:ext uri="{FF2B5EF4-FFF2-40B4-BE49-F238E27FC236}">
                  <a16:creationId xmlns:a16="http://schemas.microsoft.com/office/drawing/2014/main" id="{ABDF66C2-82B9-A642-0319-E168F970C821}"/>
                </a:ext>
              </a:extLst>
            </p:cNvPr>
            <p:cNvSpPr/>
            <p:nvPr userDrawn="1"/>
          </p:nvSpPr>
          <p:spPr>
            <a:xfrm>
              <a:off x="-1066800" y="2228371"/>
              <a:ext cx="342897" cy="342897"/>
            </a:xfrm>
            <a:prstGeom prst="rect">
              <a:avLst/>
            </a:prstGeom>
            <a:solidFill>
              <a:schemeClr val="tx1">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9" name="矩形 8">
              <a:extLst>
                <a:ext uri="{FF2B5EF4-FFF2-40B4-BE49-F238E27FC236}">
                  <a16:creationId xmlns:a16="http://schemas.microsoft.com/office/drawing/2014/main" id="{B70FB5B7-93F6-AF4B-1361-DFA48FAF6C84}"/>
                </a:ext>
              </a:extLst>
            </p:cNvPr>
            <p:cNvSpPr/>
            <p:nvPr userDrawn="1"/>
          </p:nvSpPr>
          <p:spPr>
            <a:xfrm>
              <a:off x="-1066800" y="4284808"/>
              <a:ext cx="342897" cy="342897"/>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10" name="矩形 9">
              <a:extLst>
                <a:ext uri="{FF2B5EF4-FFF2-40B4-BE49-F238E27FC236}">
                  <a16:creationId xmlns:a16="http://schemas.microsoft.com/office/drawing/2014/main" id="{4C55AA1E-C6E7-AEE6-33BC-8F46E2E16486}"/>
                </a:ext>
              </a:extLst>
            </p:cNvPr>
            <p:cNvSpPr/>
            <p:nvPr userDrawn="1"/>
          </p:nvSpPr>
          <p:spPr>
            <a:xfrm>
              <a:off x="-1066800" y="4755748"/>
              <a:ext cx="342897" cy="342897"/>
            </a:xfrm>
            <a:prstGeom prst="rect">
              <a:avLst/>
            </a:prstGeom>
            <a:solidFill>
              <a:schemeClr val="accent2">
                <a:lumMod val="60000"/>
                <a:lumOff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11" name="矩形 10">
              <a:extLst>
                <a:ext uri="{FF2B5EF4-FFF2-40B4-BE49-F238E27FC236}">
                  <a16:creationId xmlns:a16="http://schemas.microsoft.com/office/drawing/2014/main" id="{6AF216AF-C4E5-064B-5EC4-39E09A24888F}"/>
                </a:ext>
              </a:extLst>
            </p:cNvPr>
            <p:cNvSpPr/>
            <p:nvPr userDrawn="1"/>
          </p:nvSpPr>
          <p:spPr>
            <a:xfrm>
              <a:off x="-1066800" y="5276851"/>
              <a:ext cx="342897" cy="342897"/>
            </a:xfrm>
            <a:prstGeom prst="rect">
              <a:avLst/>
            </a:prstGeom>
            <a:solidFill>
              <a:schemeClr val="accent2">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12" name="矩形 11">
              <a:extLst>
                <a:ext uri="{FF2B5EF4-FFF2-40B4-BE49-F238E27FC236}">
                  <a16:creationId xmlns:a16="http://schemas.microsoft.com/office/drawing/2014/main" id="{2F53124B-861D-F9DC-0E8B-0591C50DB10E}"/>
                </a:ext>
              </a:extLst>
            </p:cNvPr>
            <p:cNvSpPr/>
            <p:nvPr userDrawn="1"/>
          </p:nvSpPr>
          <p:spPr>
            <a:xfrm>
              <a:off x="-1066800" y="5790958"/>
              <a:ext cx="342897" cy="342897"/>
            </a:xfrm>
            <a:prstGeom prst="rect">
              <a:avLst/>
            </a:prstGeom>
            <a:solidFill>
              <a:schemeClr val="accent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13" name="矩形 12">
              <a:extLst>
                <a:ext uri="{FF2B5EF4-FFF2-40B4-BE49-F238E27FC236}">
                  <a16:creationId xmlns:a16="http://schemas.microsoft.com/office/drawing/2014/main" id="{80C28B17-82D0-2819-9F1B-F603C63ECA89}"/>
                </a:ext>
              </a:extLst>
            </p:cNvPr>
            <p:cNvSpPr/>
            <p:nvPr userDrawn="1"/>
          </p:nvSpPr>
          <p:spPr>
            <a:xfrm>
              <a:off x="-533400" y="686041"/>
              <a:ext cx="342897" cy="342897"/>
            </a:xfrm>
            <a:prstGeom prst="rect">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14" name="矩形 13">
              <a:extLst>
                <a:ext uri="{FF2B5EF4-FFF2-40B4-BE49-F238E27FC236}">
                  <a16:creationId xmlns:a16="http://schemas.microsoft.com/office/drawing/2014/main" id="{E0D7884E-3750-404B-39F5-38007CC4B55C}"/>
                </a:ext>
              </a:extLst>
            </p:cNvPr>
            <p:cNvSpPr/>
            <p:nvPr userDrawn="1"/>
          </p:nvSpPr>
          <p:spPr>
            <a:xfrm>
              <a:off x="-533400" y="1200151"/>
              <a:ext cx="342897" cy="342897"/>
            </a:xfrm>
            <a:prstGeom prst="rect">
              <a:avLst/>
            </a:prstGeom>
            <a:solidFill>
              <a:schemeClr val="bg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15" name="矩形 14">
              <a:extLst>
                <a:ext uri="{FF2B5EF4-FFF2-40B4-BE49-F238E27FC236}">
                  <a16:creationId xmlns:a16="http://schemas.microsoft.com/office/drawing/2014/main" id="{9C88F4BB-925A-A1FE-1771-062DD84B6237}"/>
                </a:ext>
              </a:extLst>
            </p:cNvPr>
            <p:cNvSpPr/>
            <p:nvPr userDrawn="1"/>
          </p:nvSpPr>
          <p:spPr>
            <a:xfrm>
              <a:off x="-533400" y="1714261"/>
              <a:ext cx="342897" cy="342897"/>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16" name="矩形 15">
              <a:extLst>
                <a:ext uri="{FF2B5EF4-FFF2-40B4-BE49-F238E27FC236}">
                  <a16:creationId xmlns:a16="http://schemas.microsoft.com/office/drawing/2014/main" id="{92FE3960-D4CE-73BD-685E-B9F2CB1DBC15}"/>
                </a:ext>
              </a:extLst>
            </p:cNvPr>
            <p:cNvSpPr/>
            <p:nvPr userDrawn="1"/>
          </p:nvSpPr>
          <p:spPr>
            <a:xfrm>
              <a:off x="-533400" y="2228371"/>
              <a:ext cx="342897" cy="342897"/>
            </a:xfrm>
            <a:prstGeom prst="rect">
              <a:avLst/>
            </a:prstGeom>
            <a:solidFill>
              <a:schemeClr val="accent4">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17" name="矩形 16">
              <a:extLst>
                <a:ext uri="{FF2B5EF4-FFF2-40B4-BE49-F238E27FC236}">
                  <a16:creationId xmlns:a16="http://schemas.microsoft.com/office/drawing/2014/main" id="{874198E6-579E-07D6-4CF1-100020F62A09}"/>
                </a:ext>
              </a:extLst>
            </p:cNvPr>
            <p:cNvSpPr/>
            <p:nvPr userDrawn="1"/>
          </p:nvSpPr>
          <p:spPr>
            <a:xfrm>
              <a:off x="-533400" y="2742481"/>
              <a:ext cx="342897" cy="342897"/>
            </a:xfrm>
            <a:prstGeom prst="rect">
              <a:avLst/>
            </a:prstGeom>
            <a:solidFill>
              <a:schemeClr val="accent4">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18" name="矩形 17">
              <a:extLst>
                <a:ext uri="{FF2B5EF4-FFF2-40B4-BE49-F238E27FC236}">
                  <a16:creationId xmlns:a16="http://schemas.microsoft.com/office/drawing/2014/main" id="{DE63E34A-DA7D-CDE3-0C2B-34F3100BC28D}"/>
                </a:ext>
              </a:extLst>
            </p:cNvPr>
            <p:cNvSpPr/>
            <p:nvPr userDrawn="1"/>
          </p:nvSpPr>
          <p:spPr>
            <a:xfrm>
              <a:off x="-533400" y="3256591"/>
              <a:ext cx="342897" cy="342897"/>
            </a:xfrm>
            <a:prstGeom prst="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19" name="矩形 18">
              <a:extLst>
                <a:ext uri="{FF2B5EF4-FFF2-40B4-BE49-F238E27FC236}">
                  <a16:creationId xmlns:a16="http://schemas.microsoft.com/office/drawing/2014/main" id="{06F39344-1F3A-32A8-5583-10736298D52B}"/>
                </a:ext>
              </a:extLst>
            </p:cNvPr>
            <p:cNvSpPr/>
            <p:nvPr userDrawn="1"/>
          </p:nvSpPr>
          <p:spPr>
            <a:xfrm>
              <a:off x="-533400" y="3770701"/>
              <a:ext cx="342897" cy="342897"/>
            </a:xfrm>
            <a:prstGeom prst="rect">
              <a:avLst/>
            </a:prstGeom>
            <a:solidFill>
              <a:schemeClr val="accent4">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20" name="矩形 19">
              <a:extLst>
                <a:ext uri="{FF2B5EF4-FFF2-40B4-BE49-F238E27FC236}">
                  <a16:creationId xmlns:a16="http://schemas.microsoft.com/office/drawing/2014/main" id="{C9E31156-CB0C-F446-EBAD-735E61EB4BE7}"/>
                </a:ext>
              </a:extLst>
            </p:cNvPr>
            <p:cNvSpPr/>
            <p:nvPr userDrawn="1"/>
          </p:nvSpPr>
          <p:spPr>
            <a:xfrm>
              <a:off x="-1066802" y="2749474"/>
              <a:ext cx="342897" cy="342897"/>
            </a:xfrm>
            <a:prstGeom prst="rect">
              <a:avLst/>
            </a:prstGeom>
            <a:solidFill>
              <a:srgbClr val="CBCAEC">
                <a:alpha val="43137"/>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22" name="矩形 21">
              <a:extLst>
                <a:ext uri="{FF2B5EF4-FFF2-40B4-BE49-F238E27FC236}">
                  <a16:creationId xmlns:a16="http://schemas.microsoft.com/office/drawing/2014/main" id="{09B672FD-DBBA-44C0-5B03-13F4FC5B63D7}"/>
                </a:ext>
              </a:extLst>
            </p:cNvPr>
            <p:cNvSpPr/>
            <p:nvPr userDrawn="1"/>
          </p:nvSpPr>
          <p:spPr>
            <a:xfrm>
              <a:off x="-533400" y="4266719"/>
              <a:ext cx="342897" cy="342897"/>
            </a:xfrm>
            <a:prstGeom prst="rect">
              <a:avLst/>
            </a:prstGeom>
            <a:solidFill>
              <a:srgbClr val="0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23" name="矩形 22">
              <a:extLst>
                <a:ext uri="{FF2B5EF4-FFF2-40B4-BE49-F238E27FC236}">
                  <a16:creationId xmlns:a16="http://schemas.microsoft.com/office/drawing/2014/main" id="{5EFA6FAA-5EF9-37AC-B85F-6893192B9472}"/>
                </a:ext>
              </a:extLst>
            </p:cNvPr>
            <p:cNvSpPr/>
            <p:nvPr userDrawn="1"/>
          </p:nvSpPr>
          <p:spPr>
            <a:xfrm>
              <a:off x="-1066801" y="3770701"/>
              <a:ext cx="342897" cy="342897"/>
            </a:xfrm>
            <a:prstGeom prst="rect">
              <a:avLst/>
            </a:prstGeom>
            <a:solidFill>
              <a:schemeClr val="accent5">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24" name="矩形 23">
              <a:extLst>
                <a:ext uri="{FF2B5EF4-FFF2-40B4-BE49-F238E27FC236}">
                  <a16:creationId xmlns:a16="http://schemas.microsoft.com/office/drawing/2014/main" id="{8D5EE8CA-99C4-6365-EE5E-12F7CDB3AF94}"/>
                </a:ext>
              </a:extLst>
            </p:cNvPr>
            <p:cNvSpPr/>
            <p:nvPr userDrawn="1"/>
          </p:nvSpPr>
          <p:spPr>
            <a:xfrm>
              <a:off x="-1066800" y="3257551"/>
              <a:ext cx="342897" cy="342897"/>
            </a:xfrm>
            <a:prstGeom prst="rect">
              <a:avLst/>
            </a:prstGeom>
            <a:solidFill>
              <a:schemeClr val="accent2">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25" name="矩形 24">
              <a:extLst>
                <a:ext uri="{FF2B5EF4-FFF2-40B4-BE49-F238E27FC236}">
                  <a16:creationId xmlns:a16="http://schemas.microsoft.com/office/drawing/2014/main" id="{C8089530-98BE-134F-4294-7B35FDA4F8B9}"/>
                </a:ext>
              </a:extLst>
            </p:cNvPr>
            <p:cNvSpPr/>
            <p:nvPr userDrawn="1"/>
          </p:nvSpPr>
          <p:spPr>
            <a:xfrm>
              <a:off x="-533400" y="4762738"/>
              <a:ext cx="342897" cy="342897"/>
            </a:xfrm>
            <a:prstGeom prst="rect">
              <a:avLst/>
            </a:prstGeom>
            <a:solidFill>
              <a:srgbClr val="EA8B00"/>
            </a:solidFill>
            <a:ln>
              <a:noFill/>
            </a:ln>
          </p:spPr>
          <p:style>
            <a:lnRef idx="0">
              <a:scrgbClr r="0" g="0" b="0"/>
            </a:lnRef>
            <a:fillRef idx="0">
              <a:scrgbClr r="0" g="0" b="0"/>
            </a:fillRef>
            <a:effectRef idx="0">
              <a:scrgbClr r="0" g="0" b="0"/>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26" name="矩形 25">
              <a:extLst>
                <a:ext uri="{FF2B5EF4-FFF2-40B4-BE49-F238E27FC236}">
                  <a16:creationId xmlns:a16="http://schemas.microsoft.com/office/drawing/2014/main" id="{440F75B4-03C3-F89F-9042-FE9974131B22}"/>
                </a:ext>
              </a:extLst>
            </p:cNvPr>
            <p:cNvSpPr/>
            <p:nvPr userDrawn="1"/>
          </p:nvSpPr>
          <p:spPr>
            <a:xfrm>
              <a:off x="-533400" y="5276848"/>
              <a:ext cx="342897" cy="342897"/>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sp>
          <p:nvSpPr>
            <p:cNvPr id="27" name="矩形 26">
              <a:extLst>
                <a:ext uri="{FF2B5EF4-FFF2-40B4-BE49-F238E27FC236}">
                  <a16:creationId xmlns:a16="http://schemas.microsoft.com/office/drawing/2014/main" id="{2D63E15D-282C-D819-CD5C-D44B6D34828F}"/>
                </a:ext>
              </a:extLst>
            </p:cNvPr>
            <p:cNvSpPr/>
            <p:nvPr userDrawn="1"/>
          </p:nvSpPr>
          <p:spPr>
            <a:xfrm>
              <a:off x="-533400" y="5790958"/>
              <a:ext cx="342897" cy="342897"/>
            </a:xfrm>
            <a:prstGeom prst="rect">
              <a:avLst/>
            </a:prstGeom>
            <a:solidFill>
              <a:schemeClr val="accent3">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400" b="1" dirty="0">
                <a:solidFill>
                  <a:schemeClr val="bg1"/>
                </a:solidFill>
                <a:latin typeface="+mj-lt"/>
                <a:ea typeface="华文楷体" panose="02010600040101010101" charset="-122"/>
                <a:cs typeface="+mn-ea"/>
                <a:sym typeface="+mn-lt"/>
              </a:endParaRPr>
            </a:p>
          </p:txBody>
        </p:sp>
      </p:grpSp>
    </p:spTree>
    <p:extLst>
      <p:ext uri="{BB962C8B-B14F-4D97-AF65-F5344CB8AC3E}">
        <p14:creationId xmlns:p14="http://schemas.microsoft.com/office/powerpoint/2010/main" val="3344940311"/>
      </p:ext>
    </p:extLst>
  </p:cSld>
  <p:clrMap bg1="lt1" tx1="dk1" bg2="lt2" tx2="dk2" accent1="accent1" accent2="accent2" accent3="accent3" accent4="accent4" accent5="accent5" accent6="accent6" hlink="hlink" folHlink="folHlink"/>
  <p:sldLayoutIdLst>
    <p:sldLayoutId id="2147483721" r:id="rId1"/>
  </p:sldLayoutIdLst>
  <p:hf hdr="0" dt="0"/>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140000"/>
        </a:lnSpc>
        <a:spcBef>
          <a:spcPts val="1000"/>
        </a:spcBef>
        <a:buClr>
          <a:schemeClr val="accent4"/>
        </a:buClr>
        <a:buFont typeface="Arial" panose="020B0604020202020204" pitchFamily="34" charset="0"/>
        <a:buChar char="•"/>
        <a:defRPr sz="2000" kern="1200">
          <a:solidFill>
            <a:schemeClr val="tx2">
              <a:lumMod val="75000"/>
            </a:schemeClr>
          </a:solidFill>
          <a:latin typeface="+mn-lt"/>
          <a:ea typeface="+mn-ea"/>
          <a:cs typeface="+mn-cs"/>
        </a:defRPr>
      </a:lvl1pPr>
      <a:lvl2pPr marL="685800" indent="-228600" algn="l" defTabSz="914400" rtl="0" eaLnBrk="1" latinLnBrk="0" hangingPunct="1">
        <a:lnSpc>
          <a:spcPct val="90000"/>
        </a:lnSpc>
        <a:spcBef>
          <a:spcPts val="500"/>
        </a:spcBef>
        <a:buClr>
          <a:schemeClr val="accent4"/>
        </a:buClr>
        <a:buFont typeface="Arial" panose="020B0604020202020204" pitchFamily="34" charset="0"/>
        <a:buChar char="•"/>
        <a:defRPr sz="1600" kern="1200">
          <a:solidFill>
            <a:schemeClr val="tx2">
              <a:lumMod val="75000"/>
            </a:schemeClr>
          </a:solidFill>
          <a:latin typeface="+mn-lt"/>
          <a:ea typeface="+mn-ea"/>
          <a:cs typeface="+mn-cs"/>
        </a:defRPr>
      </a:lvl2pPr>
      <a:lvl3pPr marL="1143000" indent="-228600" algn="l" defTabSz="914400" rtl="0" eaLnBrk="1" latinLnBrk="0" hangingPunct="1">
        <a:lnSpc>
          <a:spcPct val="90000"/>
        </a:lnSpc>
        <a:spcBef>
          <a:spcPts val="500"/>
        </a:spcBef>
        <a:buClr>
          <a:schemeClr val="accent4"/>
        </a:buClr>
        <a:buFont typeface="Arial" panose="020B0604020202020204" pitchFamily="34" charset="0"/>
        <a:buChar char="•"/>
        <a:defRPr sz="1400" kern="1200">
          <a:solidFill>
            <a:schemeClr val="tx2">
              <a:lumMod val="75000"/>
            </a:schemeClr>
          </a:solidFill>
          <a:latin typeface="+mn-lt"/>
          <a:ea typeface="+mn-ea"/>
          <a:cs typeface="+mn-cs"/>
        </a:defRPr>
      </a:lvl3pPr>
      <a:lvl4pPr marL="1600200" indent="-228600" algn="l" defTabSz="914400" rtl="0" eaLnBrk="1" latinLnBrk="0" hangingPunct="1">
        <a:lnSpc>
          <a:spcPct val="90000"/>
        </a:lnSpc>
        <a:spcBef>
          <a:spcPts val="500"/>
        </a:spcBef>
        <a:buClr>
          <a:schemeClr val="accent4"/>
        </a:buClr>
        <a:buFont typeface="Arial" panose="020B0604020202020204" pitchFamily="34" charset="0"/>
        <a:buChar char="•"/>
        <a:defRPr sz="1200" kern="1200">
          <a:solidFill>
            <a:schemeClr val="tx2">
              <a:lumMod val="75000"/>
            </a:schemeClr>
          </a:solidFill>
          <a:latin typeface="+mn-lt"/>
          <a:ea typeface="+mn-ea"/>
          <a:cs typeface="+mn-cs"/>
        </a:defRPr>
      </a:lvl4pPr>
      <a:lvl5pPr marL="2057400" indent="-228600" algn="l" defTabSz="914400" rtl="0" eaLnBrk="1" latinLnBrk="0" hangingPunct="1">
        <a:lnSpc>
          <a:spcPct val="90000"/>
        </a:lnSpc>
        <a:spcBef>
          <a:spcPts val="500"/>
        </a:spcBef>
        <a:buClr>
          <a:schemeClr val="accent4"/>
        </a:buClr>
        <a:buFont typeface="Arial" panose="020B0604020202020204" pitchFamily="34" charset="0"/>
        <a:buChar char="•"/>
        <a:defRPr sz="1000" kern="1200">
          <a:solidFill>
            <a:schemeClr val="tx2">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hyperlink" Target="http://www.stats.gov.cn/xxgk/jd/sjjd2020/202105/t20210513_1817408.html#:~:text=%E7%AC%AC%E4%B8%83%E6%AC%A1%E5%85%A8%E5%9B%BD%E4%BA%BA%E5%8F%A3%E6%99%AE,%E5%A2%9E%E9%95%BF5.38%25%E3%80%82"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192ECAD-8E1C-4776-8FAF-E3A647DF7BC6}"/>
              </a:ext>
            </a:extLst>
          </p:cNvPr>
          <p:cNvSpPr>
            <a:spLocks noGrp="1"/>
          </p:cNvSpPr>
          <p:nvPr>
            <p:ph type="ctrTitle"/>
          </p:nvPr>
        </p:nvSpPr>
        <p:spPr>
          <a:xfrm>
            <a:off x="-163626" y="1985936"/>
            <a:ext cx="12618721" cy="1624814"/>
          </a:xfrm>
        </p:spPr>
        <p:txBody>
          <a:bodyPr>
            <a:noAutofit/>
          </a:bodyPr>
          <a:lstStyle/>
          <a:p>
            <a:pPr>
              <a:lnSpc>
                <a:spcPct val="120000"/>
              </a:lnSpc>
            </a:pPr>
            <a:r>
              <a:rPr lang="zh-CN" altLang="en-US" sz="5400" b="1" kern="0" dirty="0">
                <a:latin typeface="Times New Roman" panose="02020603050405020304" pitchFamily="18" charset="0"/>
                <a:ea typeface="黑体" panose="02010609060101010101" pitchFamily="49" charset="-122"/>
                <a:cs typeface="Times New Roman" panose="02020603050405020304" pitchFamily="18" charset="0"/>
              </a:rPr>
              <a:t>氮䓬斯汀氟替卡松鼻喷雾剂</a:t>
            </a:r>
            <a:r>
              <a:rPr lang="en-US" altLang="zh-CN" sz="5400" b="1" kern="0" dirty="0">
                <a:latin typeface="Times New Roman" panose="02020603050405020304" pitchFamily="18" charset="0"/>
                <a:ea typeface="黑体" panose="02010609060101010101" pitchFamily="49" charset="-122"/>
                <a:cs typeface="Times New Roman" panose="02020603050405020304" pitchFamily="18" charset="0"/>
              </a:rPr>
              <a:t>(</a:t>
            </a:r>
            <a:r>
              <a:rPr lang="zh-CN" altLang="en-US" sz="5400" b="1" kern="0" dirty="0">
                <a:latin typeface="Times New Roman" panose="02020603050405020304" pitchFamily="18" charset="0"/>
                <a:ea typeface="黑体" panose="02010609060101010101" pitchFamily="49" charset="-122"/>
                <a:cs typeface="Times New Roman" panose="02020603050405020304" pitchFamily="18" charset="0"/>
              </a:rPr>
              <a:t>迪敏思</a:t>
            </a:r>
            <a:r>
              <a:rPr lang="en-US" altLang="zh-CN" sz="5400" b="1" kern="0" baseline="300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5400" b="1" kern="0" dirty="0">
                <a:latin typeface="Times New Roman" panose="02020603050405020304" pitchFamily="18" charset="0"/>
                <a:ea typeface="黑体" panose="02010609060101010101" pitchFamily="49" charset="-122"/>
                <a:cs typeface="Times New Roman" panose="02020603050405020304" pitchFamily="18" charset="0"/>
              </a:rPr>
              <a:t>)</a:t>
            </a:r>
            <a:br>
              <a:rPr lang="en-US" altLang="zh-CN" sz="5400" b="1" kern="0" dirty="0">
                <a:latin typeface="Times New Roman" panose="02020603050405020304" pitchFamily="18" charset="0"/>
                <a:ea typeface="黑体" panose="02010609060101010101" pitchFamily="49" charset="-122"/>
                <a:cs typeface="Times New Roman" panose="02020603050405020304" pitchFamily="18" charset="0"/>
              </a:rPr>
            </a:br>
            <a:r>
              <a:rPr lang="zh-CN" altLang="en-US" sz="5400" b="1" kern="0" dirty="0">
                <a:latin typeface="Times New Roman" panose="02020603050405020304" pitchFamily="18" charset="0"/>
                <a:ea typeface="黑体" panose="02010609060101010101" pitchFamily="49" charset="-122"/>
                <a:cs typeface="Times New Roman" panose="02020603050405020304" pitchFamily="18" charset="0"/>
              </a:rPr>
              <a:t>申报材料</a:t>
            </a:r>
            <a:endParaRPr lang="zh-CN" altLang="en-US" sz="4800" b="1" dirty="0">
              <a:latin typeface="Times New Roman" panose="02020603050405020304" pitchFamily="18" charset="0"/>
              <a:ea typeface="黑体" panose="02010609060101010101" pitchFamily="49" charset="-122"/>
            </a:endParaRPr>
          </a:p>
        </p:txBody>
      </p:sp>
      <p:sp>
        <p:nvSpPr>
          <p:cNvPr id="3" name="副标题 2">
            <a:extLst>
              <a:ext uri="{FF2B5EF4-FFF2-40B4-BE49-F238E27FC236}">
                <a16:creationId xmlns:a16="http://schemas.microsoft.com/office/drawing/2014/main" id="{539CA195-8D7F-4797-ABED-E881B1887090}"/>
              </a:ext>
            </a:extLst>
          </p:cNvPr>
          <p:cNvSpPr>
            <a:spLocks noGrp="1"/>
          </p:cNvSpPr>
          <p:nvPr>
            <p:ph type="subTitle" idx="1"/>
          </p:nvPr>
        </p:nvSpPr>
        <p:spPr>
          <a:xfrm>
            <a:off x="0" y="4028261"/>
            <a:ext cx="5567423" cy="865166"/>
          </a:xfrm>
        </p:spPr>
        <p:txBody>
          <a:bodyPr>
            <a:noAutofit/>
          </a:bodyPr>
          <a:lstStyle/>
          <a:p>
            <a:r>
              <a:rPr lang="zh-CN" altLang="en-US" sz="1800" dirty="0">
                <a:latin typeface="Times New Roman" panose="02020603050405020304" pitchFamily="18" charset="0"/>
                <a:ea typeface="黑体" panose="02010609060101010101" pitchFamily="49" charset="-122"/>
              </a:rPr>
              <a:t>晖致医药</a:t>
            </a:r>
            <a:br>
              <a:rPr lang="zh-CN" altLang="en-US" sz="1800" dirty="0">
                <a:latin typeface="Times New Roman" panose="02020603050405020304" pitchFamily="18" charset="0"/>
                <a:ea typeface="黑体" panose="02010609060101010101" pitchFamily="49" charset="-122"/>
              </a:rPr>
            </a:br>
            <a:r>
              <a:rPr lang="en-US" altLang="zh-CN" sz="1800" dirty="0">
                <a:latin typeface="Times New Roman" panose="02020603050405020304" pitchFamily="18" charset="0"/>
                <a:ea typeface="黑体" panose="02010609060101010101" pitchFamily="49" charset="-122"/>
              </a:rPr>
              <a:t>2023</a:t>
            </a:r>
            <a:r>
              <a:rPr lang="zh-CN" altLang="en-US" sz="1800" dirty="0">
                <a:latin typeface="Times New Roman" panose="02020603050405020304" pitchFamily="18" charset="0"/>
                <a:ea typeface="黑体" panose="02010609060101010101" pitchFamily="49" charset="-122"/>
              </a:rPr>
              <a:t>年</a:t>
            </a:r>
            <a:r>
              <a:rPr lang="en-US" altLang="zh-CN" sz="1800" dirty="0">
                <a:latin typeface="Times New Roman" panose="02020603050405020304" pitchFamily="18" charset="0"/>
                <a:ea typeface="黑体" panose="02010609060101010101" pitchFamily="49" charset="-122"/>
              </a:rPr>
              <a:t>7</a:t>
            </a:r>
            <a:r>
              <a:rPr lang="zh-CN" altLang="en-US" sz="1800" dirty="0">
                <a:latin typeface="Times New Roman" panose="02020603050405020304" pitchFamily="18" charset="0"/>
                <a:ea typeface="黑体" panose="02010609060101010101" pitchFamily="49" charset="-122"/>
              </a:rPr>
              <a:t>月</a:t>
            </a:r>
          </a:p>
        </p:txBody>
      </p:sp>
      <p:sp>
        <p:nvSpPr>
          <p:cNvPr id="4" name="页脚占位符 3">
            <a:extLst>
              <a:ext uri="{FF2B5EF4-FFF2-40B4-BE49-F238E27FC236}">
                <a16:creationId xmlns:a16="http://schemas.microsoft.com/office/drawing/2014/main" id="{313E9999-DFDD-4BC4-9BB0-23550F6ED9B1}"/>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a:ln>
                  <a:noFill/>
                </a:ln>
                <a:solidFill>
                  <a:srgbClr val="2A276D"/>
                </a:solidFill>
                <a:effectLst/>
                <a:uLnTx/>
                <a:uFillTx/>
                <a:latin typeface="Times New Roman" panose="02020603050405020304" pitchFamily="18" charset="0"/>
                <a:ea typeface="黑体" panose="02010609060101010101" pitchFamily="49" charset="-122"/>
                <a:cs typeface="+mn-cs"/>
              </a:rPr>
              <a:t>This document contains proprietary information of Viatris Inc. Unauthorized use, duplication, dissemination or disclosure to third parties is strictly prohibited. © 2020 Viatris Inc. All Rights Reserved. VIATRIS and the Viatris Logo are trademarks of Mylan Inc., a Viatris company.</a:t>
            </a:r>
            <a:endParaRPr kumimoji="0" lang="en-US" sz="700" b="0" i="0" u="none" strike="noStrike" kern="1200" cap="none" spc="0" normalizeH="0" baseline="0" noProof="0" dirty="0">
              <a:ln>
                <a:noFill/>
              </a:ln>
              <a:solidFill>
                <a:srgbClr val="2A276D"/>
              </a:solidFill>
              <a:effectLst/>
              <a:uLnTx/>
              <a:uFillTx/>
              <a:latin typeface="Times New Roman" panose="02020603050405020304" pitchFamily="18" charset="0"/>
              <a:ea typeface="黑体" panose="02010609060101010101" pitchFamily="49" charset="-122"/>
              <a:cs typeface="+mn-cs"/>
            </a:endParaRPr>
          </a:p>
        </p:txBody>
      </p:sp>
    </p:spTree>
    <p:extLst>
      <p:ext uri="{BB962C8B-B14F-4D97-AF65-F5344CB8AC3E}">
        <p14:creationId xmlns:p14="http://schemas.microsoft.com/office/powerpoint/2010/main" val="208633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44964D2-00B1-66D1-3A71-F2AFB0989AEF}"/>
              </a:ext>
            </a:extLst>
          </p:cNvPr>
          <p:cNvSpPr>
            <a:spLocks noGrp="1"/>
          </p:cNvSpPr>
          <p:nvPr>
            <p:ph type="title"/>
          </p:nvPr>
        </p:nvSpPr>
        <p:spPr/>
        <p:txBody>
          <a:bodyPr/>
          <a:lstStyle/>
          <a:p>
            <a:r>
              <a:rPr lang="zh-CN" altLang="en-US" b="1" dirty="0"/>
              <a:t>参考文献</a:t>
            </a:r>
          </a:p>
        </p:txBody>
      </p:sp>
      <p:sp>
        <p:nvSpPr>
          <p:cNvPr id="3" name="页脚占位符 2">
            <a:extLst>
              <a:ext uri="{FF2B5EF4-FFF2-40B4-BE49-F238E27FC236}">
                <a16:creationId xmlns:a16="http://schemas.microsoft.com/office/drawing/2014/main" id="{53B220B0-E900-FE2D-5514-CF8CDFB58F0F}"/>
              </a:ext>
            </a:extLst>
          </p:cNvPr>
          <p:cNvSpPr>
            <a:spLocks noGrp="1"/>
          </p:cNvSpPr>
          <p:nvPr>
            <p:ph type="ftr" sz="quarter" idx="3"/>
          </p:nvPr>
        </p:nvSpPr>
        <p:spPr/>
        <p:txBody>
          <a:bodyPr/>
          <a:lstStyle/>
          <a:p>
            <a:r>
              <a:rPr lang="en-US"/>
              <a:t>This document contains proprietary information of Viatris Inc. Unauthorized use, duplication, dissemination or disclosure to third parties is strictly prohibited. </a:t>
            </a:r>
            <a:br>
              <a:rPr lang="en-US"/>
            </a:br>
            <a:r>
              <a:rPr lang="en-US"/>
              <a:t>© 2020 Viatris Inc. All Rights Reserved. VIATRIS and the Viatris Logo are trademarks of Mylan Inc., a Viatris company.</a:t>
            </a:r>
            <a:endParaRPr lang="en-US" dirty="0"/>
          </a:p>
        </p:txBody>
      </p:sp>
      <p:sp>
        <p:nvSpPr>
          <p:cNvPr id="4" name="灯片编号占位符 3">
            <a:extLst>
              <a:ext uri="{FF2B5EF4-FFF2-40B4-BE49-F238E27FC236}">
                <a16:creationId xmlns:a16="http://schemas.microsoft.com/office/drawing/2014/main" id="{BBCD8C99-2E86-4391-99EC-99C108D0B17F}"/>
              </a:ext>
            </a:extLst>
          </p:cNvPr>
          <p:cNvSpPr>
            <a:spLocks noGrp="1"/>
          </p:cNvSpPr>
          <p:nvPr>
            <p:ph type="sldNum" sz="quarter" idx="4"/>
          </p:nvPr>
        </p:nvSpPr>
        <p:spPr/>
        <p:txBody>
          <a:bodyPr/>
          <a:lstStyle/>
          <a:p>
            <a:fld id="{7AD2CD2D-0C39-C844-B16A-E0892E0FEA32}" type="slidenum">
              <a:rPr lang="en-US" smtClean="0"/>
              <a:pPr/>
              <a:t>10</a:t>
            </a:fld>
            <a:endParaRPr lang="en-US" dirty="0"/>
          </a:p>
        </p:txBody>
      </p:sp>
      <p:sp>
        <p:nvSpPr>
          <p:cNvPr id="6" name="文本框 5">
            <a:extLst>
              <a:ext uri="{FF2B5EF4-FFF2-40B4-BE49-F238E27FC236}">
                <a16:creationId xmlns:a16="http://schemas.microsoft.com/office/drawing/2014/main" id="{23AB0818-FE9F-4B66-EB3B-6594230896CB}"/>
              </a:ext>
            </a:extLst>
          </p:cNvPr>
          <p:cNvSpPr txBox="1"/>
          <p:nvPr/>
        </p:nvSpPr>
        <p:spPr>
          <a:xfrm>
            <a:off x="527026" y="921061"/>
            <a:ext cx="11160125" cy="4254819"/>
          </a:xfrm>
          <a:prstGeom prst="rect">
            <a:avLst/>
          </a:prstGeom>
          <a:noFill/>
        </p:spPr>
        <p:txBody>
          <a:bodyPr wrap="square">
            <a:spAutoFit/>
          </a:bodyPr>
          <a:lstStyle/>
          <a:p>
            <a:pPr>
              <a:lnSpc>
                <a:spcPct val="150000"/>
              </a:lnSpc>
            </a:pPr>
            <a:r>
              <a:rPr lang="en-US" altLang="zh-CN" sz="1400" dirty="0">
                <a:latin typeface="Times New Roman" panose="02020603050405020304" pitchFamily="18" charset="0"/>
                <a:ea typeface="黑体" panose="02010609060101010101" pitchFamily="49" charset="-122"/>
              </a:rPr>
              <a:t>[1] Todays allergic rhinitis patients are different: new factors that may play a role</a:t>
            </a:r>
          </a:p>
          <a:p>
            <a:pPr>
              <a:lnSpc>
                <a:spcPct val="150000"/>
              </a:lnSpc>
            </a:pPr>
            <a:r>
              <a:rPr lang="en-US" altLang="zh-CN" sz="1400" dirty="0">
                <a:latin typeface="Times New Roman" panose="02020603050405020304" pitchFamily="18" charset="0"/>
                <a:ea typeface="黑体" panose="02010609060101010101" pitchFamily="49" charset="-122"/>
              </a:rPr>
              <a:t>[2] </a:t>
            </a:r>
            <a:r>
              <a:rPr lang="zh-CN" altLang="en-US" sz="1400" dirty="0">
                <a:latin typeface="Times New Roman" panose="02020603050405020304" pitchFamily="18" charset="0"/>
                <a:ea typeface="黑体" panose="02010609060101010101" pitchFamily="49" charset="-122"/>
              </a:rPr>
              <a:t>中华耳鼻咽喉头颈外科杂志编辑委员会鼻科组，中华医学会耳鼻咽喉头颈外科学分会鼻科学组 </a:t>
            </a:r>
            <a:r>
              <a:rPr lang="en-US" altLang="zh-CN" sz="1400" dirty="0">
                <a:latin typeface="Times New Roman" panose="02020603050405020304" pitchFamily="18" charset="0"/>
                <a:ea typeface="黑体" panose="02010609060101010101" pitchFamily="49" charset="-122"/>
              </a:rPr>
              <a:t>. </a:t>
            </a:r>
            <a:r>
              <a:rPr lang="zh-CN" altLang="en-US" sz="1400" dirty="0">
                <a:latin typeface="Times New Roman" panose="02020603050405020304" pitchFamily="18" charset="0"/>
                <a:ea typeface="黑体" panose="02010609060101010101" pitchFamily="49" charset="-122"/>
              </a:rPr>
              <a:t>中国变应性鼻炎诊断和治疗指南（</a:t>
            </a:r>
            <a:r>
              <a:rPr lang="en-US" altLang="zh-CN" sz="1400" dirty="0">
                <a:latin typeface="Times New Roman" panose="02020603050405020304" pitchFamily="18" charset="0"/>
                <a:ea typeface="黑体" panose="02010609060101010101" pitchFamily="49" charset="-122"/>
              </a:rPr>
              <a:t>2022 </a:t>
            </a:r>
            <a:r>
              <a:rPr lang="zh-CN" altLang="en-US" sz="1400" dirty="0">
                <a:latin typeface="Times New Roman" panose="02020603050405020304" pitchFamily="18" charset="0"/>
                <a:ea typeface="黑体" panose="02010609060101010101" pitchFamily="49" charset="-122"/>
              </a:rPr>
              <a:t>年，修订版）</a:t>
            </a:r>
            <a:r>
              <a:rPr lang="en-US" altLang="zh-CN" sz="1400" dirty="0">
                <a:latin typeface="Times New Roman" panose="02020603050405020304" pitchFamily="18" charset="0"/>
                <a:ea typeface="黑体" panose="02010609060101010101" pitchFamily="49" charset="-122"/>
              </a:rPr>
              <a:t> </a:t>
            </a:r>
          </a:p>
          <a:p>
            <a:pPr>
              <a:lnSpc>
                <a:spcPct val="150000"/>
              </a:lnSpc>
            </a:pPr>
            <a:r>
              <a:rPr lang="en-US" altLang="zh-CN" sz="1400" dirty="0">
                <a:latin typeface="Times New Roman" panose="02020603050405020304" pitchFamily="18" charset="0"/>
                <a:ea typeface="黑体" panose="02010609060101010101" pitchFamily="49" charset="-122"/>
              </a:rPr>
              <a:t>[3] An increased prevalence of self-reported allergic rhinitis in major Chinese cities from 2005 to 2011</a:t>
            </a:r>
          </a:p>
          <a:p>
            <a:pPr>
              <a:lnSpc>
                <a:spcPct val="150000"/>
              </a:lnSpc>
            </a:pPr>
            <a:r>
              <a:rPr lang="en-US" altLang="zh-CN" sz="1400" dirty="0">
                <a:latin typeface="Times New Roman" panose="02020603050405020304" pitchFamily="18" charset="0"/>
                <a:ea typeface="黑体" panose="02010609060101010101" pitchFamily="49" charset="-122"/>
              </a:rPr>
              <a:t>[4] </a:t>
            </a:r>
            <a:r>
              <a:rPr lang="zh-CN" altLang="en-US" sz="1400" dirty="0">
                <a:hlinkClick r:id="rId2"/>
              </a:rPr>
              <a:t>国家统计局信息公开 </a:t>
            </a:r>
            <a:r>
              <a:rPr lang="en-US" altLang="zh-CN" sz="1400" dirty="0">
                <a:hlinkClick r:id="rId2"/>
              </a:rPr>
              <a:t>(stats.gov.cn)</a:t>
            </a:r>
            <a:endParaRPr lang="en-US" altLang="zh-CN" sz="1400" dirty="0">
              <a:latin typeface="Times New Roman" panose="02020603050405020304" pitchFamily="18" charset="0"/>
              <a:ea typeface="黑体" panose="02010609060101010101" pitchFamily="49" charset="-122"/>
            </a:endParaRPr>
          </a:p>
          <a:p>
            <a:pPr>
              <a:lnSpc>
                <a:spcPct val="150000"/>
              </a:lnSpc>
            </a:pPr>
            <a:r>
              <a:rPr lang="en-US" altLang="zh-CN" sz="1400" dirty="0">
                <a:latin typeface="Times New Roman" panose="02020603050405020304" pitchFamily="18" charset="0"/>
                <a:ea typeface="黑体" panose="02010609060101010101" pitchFamily="49" charset="-122"/>
              </a:rPr>
              <a:t>[5] Mobile technology offers novel insights on control and treatment of allergic rhinitis</a:t>
            </a:r>
          </a:p>
          <a:p>
            <a:pPr>
              <a:lnSpc>
                <a:spcPct val="150000"/>
              </a:lnSpc>
            </a:pPr>
            <a:r>
              <a:rPr lang="en-US" altLang="zh-CN" sz="1400" dirty="0">
                <a:latin typeface="Times New Roman" panose="02020603050405020304" pitchFamily="18" charset="0"/>
                <a:ea typeface="黑体" panose="02010609060101010101" pitchFamily="49" charset="-122"/>
              </a:rPr>
              <a:t>[6] MP-</a:t>
            </a:r>
            <a:r>
              <a:rPr lang="en-US" altLang="zh-CN" sz="1400" dirty="0" err="1">
                <a:latin typeface="Times New Roman" panose="02020603050405020304" pitchFamily="18" charset="0"/>
                <a:ea typeface="黑体" panose="02010609060101010101" pitchFamily="49" charset="-122"/>
              </a:rPr>
              <a:t>AzeFlu</a:t>
            </a:r>
            <a:r>
              <a:rPr lang="en-US" altLang="zh-CN" sz="1400" dirty="0">
                <a:latin typeface="Times New Roman" panose="02020603050405020304" pitchFamily="18" charset="0"/>
                <a:ea typeface="黑体" panose="02010609060101010101" pitchFamily="49" charset="-122"/>
              </a:rPr>
              <a:t> provides rapid and effective allergic rhinitis control in real life: A pan-European study</a:t>
            </a:r>
          </a:p>
          <a:p>
            <a:pPr>
              <a:lnSpc>
                <a:spcPct val="150000"/>
              </a:lnSpc>
            </a:pPr>
            <a:r>
              <a:rPr lang="en-US" altLang="zh-CN" sz="1400" dirty="0">
                <a:latin typeface="Times New Roman" panose="02020603050405020304" pitchFamily="18" charset="0"/>
                <a:ea typeface="黑体" panose="02010609060101010101" pitchFamily="49" charset="-122"/>
              </a:rPr>
              <a:t>[7] Double-blind, placebo-controlled study of azelastine and fluticasone in a single nasal spray delivery device</a:t>
            </a:r>
          </a:p>
          <a:p>
            <a:pPr>
              <a:lnSpc>
                <a:spcPct val="150000"/>
              </a:lnSpc>
            </a:pPr>
            <a:r>
              <a:rPr lang="en-US" altLang="zh-CN" sz="1400" dirty="0">
                <a:latin typeface="Times New Roman" panose="02020603050405020304" pitchFamily="18" charset="0"/>
                <a:ea typeface="黑体" panose="02010609060101010101" pitchFamily="49" charset="-122"/>
              </a:rPr>
              <a:t>[8] A novel intranasal therapy of azelastine with fluticasone for the treatment of allergic rhinitis</a:t>
            </a:r>
          </a:p>
          <a:p>
            <a:pPr>
              <a:lnSpc>
                <a:spcPct val="150000"/>
              </a:lnSpc>
            </a:pPr>
            <a:r>
              <a:rPr lang="en-US" altLang="zh-CN" sz="1400" dirty="0">
                <a:latin typeface="Times New Roman" panose="02020603050405020304" pitchFamily="18" charset="0"/>
                <a:ea typeface="黑体" panose="02010609060101010101" pitchFamily="49" charset="-122"/>
              </a:rPr>
              <a:t>[9</a:t>
            </a:r>
            <a:r>
              <a:rPr lang="en-US" altLang="zh-CN" sz="1400" dirty="0">
                <a:latin typeface="Times New Roman" panose="02020603050405020304" pitchFamily="18" charset="0"/>
              </a:rPr>
              <a:t>] Long-term, Randomized Safety Study of MP29-02 (a Novel Intranasal Formulation of Azelastine Hydrochloride and Fluticasone Propionate in an Advanced Delivery System) in Subjects With Chronic </a:t>
            </a:r>
            <a:r>
              <a:rPr lang="en-US" altLang="zh-CN" sz="1400" dirty="0" err="1">
                <a:latin typeface="Times New Roman" panose="02020603050405020304" pitchFamily="18" charset="0"/>
              </a:rPr>
              <a:t>Rhiniti</a:t>
            </a:r>
            <a:endParaRPr lang="en-US" altLang="zh-CN" sz="1400" dirty="0">
              <a:latin typeface="Times New Roman" panose="02020603050405020304" pitchFamily="18" charset="0"/>
            </a:endParaRPr>
          </a:p>
          <a:p>
            <a:pPr>
              <a:lnSpc>
                <a:spcPct val="150000"/>
              </a:lnSpc>
            </a:pPr>
            <a:r>
              <a:rPr lang="en-US" altLang="zh-CN" sz="1400" dirty="0">
                <a:latin typeface="Times New Roman" panose="02020603050405020304" pitchFamily="18" charset="0"/>
                <a:ea typeface="黑体" panose="02010609060101010101" pitchFamily="49" charset="-122"/>
              </a:rPr>
              <a:t>[10] Onset of Action of the Fixed Combination Intranasal Azelastine-Fluticasone Propionate in an Allergen Exposure Chamber</a:t>
            </a:r>
          </a:p>
          <a:p>
            <a:pPr>
              <a:lnSpc>
                <a:spcPct val="150000"/>
              </a:lnSpc>
            </a:pPr>
            <a:r>
              <a:rPr lang="en-US" altLang="zh-CN" sz="1400" dirty="0">
                <a:latin typeface="Times New Roman" panose="02020603050405020304" pitchFamily="18" charset="0"/>
                <a:ea typeface="黑体" panose="02010609060101010101" pitchFamily="49" charset="-122"/>
              </a:rPr>
              <a:t>[11] A New Therapy (MP29-02) Is Effective for the Long-Term Treatment of Chronic Rhinitis</a:t>
            </a:r>
          </a:p>
        </p:txBody>
      </p:sp>
    </p:spTree>
    <p:extLst>
      <p:ext uri="{BB962C8B-B14F-4D97-AF65-F5344CB8AC3E}">
        <p14:creationId xmlns:p14="http://schemas.microsoft.com/office/powerpoint/2010/main" val="1191016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a:extLst>
              <a:ext uri="{FF2B5EF4-FFF2-40B4-BE49-F238E27FC236}">
                <a16:creationId xmlns:a16="http://schemas.microsoft.com/office/drawing/2014/main" id="{2DB4ADA4-64F5-7128-1B5C-C1ACFE64C890}"/>
              </a:ext>
            </a:extLst>
          </p:cNvPr>
          <p:cNvGrpSpPr/>
          <p:nvPr/>
        </p:nvGrpSpPr>
        <p:grpSpPr>
          <a:xfrm>
            <a:off x="2243138" y="2293430"/>
            <a:ext cx="9491662" cy="685800"/>
            <a:chOff x="4851400" y="2652580"/>
            <a:chExt cx="6883400" cy="685800"/>
          </a:xfrm>
        </p:grpSpPr>
        <p:sp>
          <p:nvSpPr>
            <p:cNvPr id="2" name="îSḷíḑé">
              <a:extLst>
                <a:ext uri="{FF2B5EF4-FFF2-40B4-BE49-F238E27FC236}">
                  <a16:creationId xmlns:a16="http://schemas.microsoft.com/office/drawing/2014/main" id="{15E07A2F-A8F8-0710-DA3A-D0AFC64F72C9}"/>
                </a:ext>
              </a:extLst>
            </p:cNvPr>
            <p:cNvSpPr/>
            <p:nvPr/>
          </p:nvSpPr>
          <p:spPr>
            <a:xfrm>
              <a:off x="4851400" y="2732748"/>
              <a:ext cx="6883400" cy="525465"/>
            </a:xfrm>
            <a:prstGeom prst="rect">
              <a:avLst/>
            </a:prstGeom>
            <a:solidFill>
              <a:schemeClr val="bg1">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a:r>
                <a:rPr lang="zh-CN" altLang="en-US" sz="2000" b="1" dirty="0">
                  <a:solidFill>
                    <a:schemeClr val="tx1"/>
                  </a:solidFill>
                </a:rPr>
                <a:t>基本信息</a:t>
              </a:r>
              <a:endParaRPr lang="en-GB" altLang="zh-CN" sz="2000" b="1" dirty="0">
                <a:solidFill>
                  <a:schemeClr val="tx1"/>
                </a:solidFill>
              </a:endParaRPr>
            </a:p>
          </p:txBody>
        </p:sp>
        <p:sp>
          <p:nvSpPr>
            <p:cNvPr id="6" name="ï$1íḑé">
              <a:extLst>
                <a:ext uri="{FF2B5EF4-FFF2-40B4-BE49-F238E27FC236}">
                  <a16:creationId xmlns:a16="http://schemas.microsoft.com/office/drawing/2014/main" id="{4C9A3F5A-C42E-335D-8327-11F05503C915}"/>
                </a:ext>
              </a:extLst>
            </p:cNvPr>
            <p:cNvSpPr/>
            <p:nvPr/>
          </p:nvSpPr>
          <p:spPr>
            <a:xfrm>
              <a:off x="11062144" y="2652580"/>
              <a:ext cx="527350" cy="6858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latin typeface="微软雅黑" panose="020B0503020204020204" pitchFamily="34" charset="-122"/>
                  <a:ea typeface="微软雅黑" panose="020B0503020204020204" pitchFamily="34" charset="-122"/>
                </a:rPr>
                <a:t>1</a:t>
              </a:r>
            </a:p>
          </p:txBody>
        </p:sp>
      </p:grpSp>
      <p:grpSp>
        <p:nvGrpSpPr>
          <p:cNvPr id="8" name="组合 7">
            <a:extLst>
              <a:ext uri="{FF2B5EF4-FFF2-40B4-BE49-F238E27FC236}">
                <a16:creationId xmlns:a16="http://schemas.microsoft.com/office/drawing/2014/main" id="{31D58BFA-D790-A982-C16F-9B14C67B4610}"/>
              </a:ext>
            </a:extLst>
          </p:cNvPr>
          <p:cNvGrpSpPr/>
          <p:nvPr/>
        </p:nvGrpSpPr>
        <p:grpSpPr>
          <a:xfrm>
            <a:off x="2243138" y="3073878"/>
            <a:ext cx="9491662" cy="685800"/>
            <a:chOff x="4851400" y="2652580"/>
            <a:chExt cx="6883400" cy="685800"/>
          </a:xfrm>
        </p:grpSpPr>
        <p:sp>
          <p:nvSpPr>
            <p:cNvPr id="9" name="îSḷíḑé">
              <a:extLst>
                <a:ext uri="{FF2B5EF4-FFF2-40B4-BE49-F238E27FC236}">
                  <a16:creationId xmlns:a16="http://schemas.microsoft.com/office/drawing/2014/main" id="{8116C99D-9CE9-E89E-FBB0-F6099486A7A6}"/>
                </a:ext>
              </a:extLst>
            </p:cNvPr>
            <p:cNvSpPr/>
            <p:nvPr/>
          </p:nvSpPr>
          <p:spPr>
            <a:xfrm>
              <a:off x="4851400" y="2732748"/>
              <a:ext cx="6883400" cy="525465"/>
            </a:xfrm>
            <a:prstGeom prst="rect">
              <a:avLst/>
            </a:prstGeom>
            <a:solidFill>
              <a:schemeClr val="bg1">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a:r>
                <a:rPr lang="zh-CN" altLang="en-US" sz="2000" b="1" dirty="0">
                  <a:solidFill>
                    <a:schemeClr val="tx1"/>
                  </a:solidFill>
                </a:rPr>
                <a:t>安全性：迪敏思</a:t>
              </a:r>
              <a:r>
                <a:rPr lang="en-US" altLang="zh-CN" sz="2000" b="1" baseline="30000" dirty="0">
                  <a:solidFill>
                    <a:schemeClr val="tx1"/>
                  </a:solidFill>
                </a:rPr>
                <a:t>®</a:t>
              </a:r>
              <a:r>
                <a:rPr lang="zh-CN" altLang="en-US" sz="2000" b="1" dirty="0">
                  <a:solidFill>
                    <a:schemeClr val="tx1"/>
                  </a:solidFill>
                </a:rPr>
                <a:t>不良事件发生率与氮䓬斯汀、氟替卡松和安慰剂相当</a:t>
              </a:r>
              <a:endParaRPr lang="en-GB" altLang="zh-CN" sz="2000" b="1" dirty="0">
                <a:solidFill>
                  <a:schemeClr val="tx1"/>
                </a:solidFill>
              </a:endParaRPr>
            </a:p>
          </p:txBody>
        </p:sp>
        <p:sp>
          <p:nvSpPr>
            <p:cNvPr id="10" name="ï$1íḑé">
              <a:extLst>
                <a:ext uri="{FF2B5EF4-FFF2-40B4-BE49-F238E27FC236}">
                  <a16:creationId xmlns:a16="http://schemas.microsoft.com/office/drawing/2014/main" id="{2A51380C-EC27-D082-D743-3337F7E35EB4}"/>
                </a:ext>
              </a:extLst>
            </p:cNvPr>
            <p:cNvSpPr/>
            <p:nvPr/>
          </p:nvSpPr>
          <p:spPr>
            <a:xfrm>
              <a:off x="11062144" y="2652580"/>
              <a:ext cx="527350" cy="6858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latin typeface="微软雅黑" panose="020B0503020204020204" pitchFamily="34" charset="-122"/>
                  <a:ea typeface="微软雅黑" panose="020B0503020204020204" pitchFamily="34" charset="-122"/>
                </a:rPr>
                <a:t>2</a:t>
              </a:r>
            </a:p>
          </p:txBody>
        </p:sp>
      </p:grpSp>
      <p:grpSp>
        <p:nvGrpSpPr>
          <p:cNvPr id="11" name="组合 10">
            <a:extLst>
              <a:ext uri="{FF2B5EF4-FFF2-40B4-BE49-F238E27FC236}">
                <a16:creationId xmlns:a16="http://schemas.microsoft.com/office/drawing/2014/main" id="{63FFC6DA-062E-2959-C415-079F64AC7431}"/>
              </a:ext>
            </a:extLst>
          </p:cNvPr>
          <p:cNvGrpSpPr/>
          <p:nvPr/>
        </p:nvGrpSpPr>
        <p:grpSpPr>
          <a:xfrm>
            <a:off x="2243138" y="3860147"/>
            <a:ext cx="9491662" cy="685800"/>
            <a:chOff x="4851400" y="2652580"/>
            <a:chExt cx="6883400" cy="685800"/>
          </a:xfrm>
        </p:grpSpPr>
        <p:sp>
          <p:nvSpPr>
            <p:cNvPr id="12" name="îSḷíḑé">
              <a:extLst>
                <a:ext uri="{FF2B5EF4-FFF2-40B4-BE49-F238E27FC236}">
                  <a16:creationId xmlns:a16="http://schemas.microsoft.com/office/drawing/2014/main" id="{83A8D414-C3C2-CBC2-F816-9193CD34C61E}"/>
                </a:ext>
              </a:extLst>
            </p:cNvPr>
            <p:cNvSpPr/>
            <p:nvPr/>
          </p:nvSpPr>
          <p:spPr>
            <a:xfrm>
              <a:off x="4851400" y="2732748"/>
              <a:ext cx="6883400" cy="525465"/>
            </a:xfrm>
            <a:prstGeom prst="rect">
              <a:avLst/>
            </a:prstGeom>
            <a:solidFill>
              <a:schemeClr val="bg1">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a:r>
                <a:rPr lang="zh-CN" altLang="en-US" sz="2000" b="1" dirty="0">
                  <a:solidFill>
                    <a:schemeClr val="tx1"/>
                  </a:solidFill>
                </a:rPr>
                <a:t>有效性：迪敏思</a:t>
              </a:r>
              <a:r>
                <a:rPr lang="en-US" altLang="zh-CN" sz="2000" b="1" baseline="30000" dirty="0">
                  <a:solidFill>
                    <a:schemeClr val="tx1"/>
                  </a:solidFill>
                </a:rPr>
                <a:t>®</a:t>
              </a:r>
              <a:r>
                <a:rPr lang="zh-CN" altLang="en-US" sz="2000" b="1" dirty="0">
                  <a:solidFill>
                    <a:schemeClr val="tx1"/>
                  </a:solidFill>
                </a:rPr>
                <a:t>有效缓解鼻部症状，是指南推荐的治疗方案</a:t>
              </a:r>
              <a:endParaRPr lang="en-GB" altLang="zh-CN" sz="2000" b="1" dirty="0">
                <a:solidFill>
                  <a:schemeClr val="tx1"/>
                </a:solidFill>
              </a:endParaRPr>
            </a:p>
          </p:txBody>
        </p:sp>
        <p:sp>
          <p:nvSpPr>
            <p:cNvPr id="13" name="ï$1íḑé">
              <a:extLst>
                <a:ext uri="{FF2B5EF4-FFF2-40B4-BE49-F238E27FC236}">
                  <a16:creationId xmlns:a16="http://schemas.microsoft.com/office/drawing/2014/main" id="{730D71F7-B7FD-016F-A331-612611BD08AE}"/>
                </a:ext>
              </a:extLst>
            </p:cNvPr>
            <p:cNvSpPr/>
            <p:nvPr/>
          </p:nvSpPr>
          <p:spPr>
            <a:xfrm>
              <a:off x="11062144" y="2652580"/>
              <a:ext cx="527350" cy="6858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latin typeface="微软雅黑" panose="020B0503020204020204" pitchFamily="34" charset="-122"/>
                  <a:ea typeface="微软雅黑" panose="020B0503020204020204" pitchFamily="34" charset="-122"/>
                </a:rPr>
                <a:t>3</a:t>
              </a:r>
            </a:p>
          </p:txBody>
        </p:sp>
      </p:grpSp>
      <p:grpSp>
        <p:nvGrpSpPr>
          <p:cNvPr id="19" name="组合 18">
            <a:extLst>
              <a:ext uri="{FF2B5EF4-FFF2-40B4-BE49-F238E27FC236}">
                <a16:creationId xmlns:a16="http://schemas.microsoft.com/office/drawing/2014/main" id="{95995B95-DBBB-3C88-5CA2-D07C1EACB322}"/>
              </a:ext>
            </a:extLst>
          </p:cNvPr>
          <p:cNvGrpSpPr/>
          <p:nvPr/>
        </p:nvGrpSpPr>
        <p:grpSpPr>
          <a:xfrm>
            <a:off x="2243138" y="4664778"/>
            <a:ext cx="9491662" cy="685800"/>
            <a:chOff x="4851400" y="2652580"/>
            <a:chExt cx="6883400" cy="685800"/>
          </a:xfrm>
        </p:grpSpPr>
        <p:sp>
          <p:nvSpPr>
            <p:cNvPr id="20" name="îSḷíḑé">
              <a:extLst>
                <a:ext uri="{FF2B5EF4-FFF2-40B4-BE49-F238E27FC236}">
                  <a16:creationId xmlns:a16="http://schemas.microsoft.com/office/drawing/2014/main" id="{D22C447B-0078-8432-C0E7-11E71871A0BF}"/>
                </a:ext>
              </a:extLst>
            </p:cNvPr>
            <p:cNvSpPr/>
            <p:nvPr/>
          </p:nvSpPr>
          <p:spPr>
            <a:xfrm>
              <a:off x="4851400" y="2732748"/>
              <a:ext cx="6883400" cy="525465"/>
            </a:xfrm>
            <a:prstGeom prst="rect">
              <a:avLst/>
            </a:prstGeom>
            <a:solidFill>
              <a:schemeClr val="bg1">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a:r>
                <a:rPr lang="zh-CN" altLang="en-US" sz="2000" b="1" dirty="0">
                  <a:solidFill>
                    <a:schemeClr val="tx1"/>
                  </a:solidFill>
                </a:rPr>
                <a:t>创新性：新型复方制剂，覆盖中</a:t>
              </a:r>
              <a:r>
                <a:rPr lang="en-US" altLang="zh-CN" sz="2000" b="1" dirty="0">
                  <a:solidFill>
                    <a:schemeClr val="tx1"/>
                  </a:solidFill>
                </a:rPr>
                <a:t>-</a:t>
              </a:r>
              <a:r>
                <a:rPr lang="zh-CN" altLang="en-US" sz="2000" b="1" dirty="0">
                  <a:solidFill>
                    <a:schemeClr val="tx1"/>
                  </a:solidFill>
                </a:rPr>
                <a:t>重度变应性鼻炎患者人群，使用便捷</a:t>
              </a:r>
              <a:endParaRPr lang="en-GB" altLang="zh-CN" sz="2000" b="1" dirty="0">
                <a:solidFill>
                  <a:schemeClr val="tx1"/>
                </a:solidFill>
              </a:endParaRPr>
            </a:p>
          </p:txBody>
        </p:sp>
        <p:sp>
          <p:nvSpPr>
            <p:cNvPr id="21" name="ï$1íḑé">
              <a:extLst>
                <a:ext uri="{FF2B5EF4-FFF2-40B4-BE49-F238E27FC236}">
                  <a16:creationId xmlns:a16="http://schemas.microsoft.com/office/drawing/2014/main" id="{B81F9B33-4BDF-8760-9893-BF119653A476}"/>
                </a:ext>
              </a:extLst>
            </p:cNvPr>
            <p:cNvSpPr/>
            <p:nvPr/>
          </p:nvSpPr>
          <p:spPr>
            <a:xfrm>
              <a:off x="11062144" y="2652580"/>
              <a:ext cx="527350" cy="6858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latin typeface="微软雅黑" panose="020B0503020204020204" pitchFamily="34" charset="-122"/>
                  <a:ea typeface="微软雅黑" panose="020B0503020204020204" pitchFamily="34" charset="-122"/>
                </a:rPr>
                <a:t>4</a:t>
              </a:r>
            </a:p>
          </p:txBody>
        </p:sp>
      </p:grpSp>
      <p:grpSp>
        <p:nvGrpSpPr>
          <p:cNvPr id="22" name="组合 21">
            <a:extLst>
              <a:ext uri="{FF2B5EF4-FFF2-40B4-BE49-F238E27FC236}">
                <a16:creationId xmlns:a16="http://schemas.microsoft.com/office/drawing/2014/main" id="{CDA701C1-188A-8EBF-B4B9-FFCD519F64AF}"/>
              </a:ext>
            </a:extLst>
          </p:cNvPr>
          <p:cNvGrpSpPr/>
          <p:nvPr/>
        </p:nvGrpSpPr>
        <p:grpSpPr>
          <a:xfrm>
            <a:off x="2243138" y="5451725"/>
            <a:ext cx="9491662" cy="685800"/>
            <a:chOff x="4851400" y="2652580"/>
            <a:chExt cx="6883400" cy="685800"/>
          </a:xfrm>
        </p:grpSpPr>
        <p:sp>
          <p:nvSpPr>
            <p:cNvPr id="23" name="îSḷíḑé">
              <a:extLst>
                <a:ext uri="{FF2B5EF4-FFF2-40B4-BE49-F238E27FC236}">
                  <a16:creationId xmlns:a16="http://schemas.microsoft.com/office/drawing/2014/main" id="{4818E394-9223-F51F-723C-39D2ECC27D5C}"/>
                </a:ext>
              </a:extLst>
            </p:cNvPr>
            <p:cNvSpPr/>
            <p:nvPr/>
          </p:nvSpPr>
          <p:spPr>
            <a:xfrm>
              <a:off x="4851400" y="2732748"/>
              <a:ext cx="6883400" cy="525465"/>
            </a:xfrm>
            <a:prstGeom prst="rect">
              <a:avLst/>
            </a:prstGeom>
            <a:solidFill>
              <a:schemeClr val="bg1">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a:r>
                <a:rPr lang="zh-CN" altLang="en-US" sz="2000" b="1" dirty="0">
                  <a:solidFill>
                    <a:schemeClr val="tx1"/>
                  </a:solidFill>
                </a:rPr>
                <a:t>公平性：填补目录复方空白，保障基本医疗需求，有效降低患者疾病负担</a:t>
              </a:r>
              <a:endParaRPr lang="en-GB" altLang="zh-CN" sz="2000" b="1" dirty="0">
                <a:solidFill>
                  <a:schemeClr val="tx1"/>
                </a:solidFill>
              </a:endParaRPr>
            </a:p>
          </p:txBody>
        </p:sp>
        <p:sp>
          <p:nvSpPr>
            <p:cNvPr id="24" name="ï$1íḑé">
              <a:extLst>
                <a:ext uri="{FF2B5EF4-FFF2-40B4-BE49-F238E27FC236}">
                  <a16:creationId xmlns:a16="http://schemas.microsoft.com/office/drawing/2014/main" id="{B4C021E4-678A-5CC9-D6D2-33F980D64041}"/>
                </a:ext>
              </a:extLst>
            </p:cNvPr>
            <p:cNvSpPr/>
            <p:nvPr/>
          </p:nvSpPr>
          <p:spPr>
            <a:xfrm>
              <a:off x="11062144" y="2652580"/>
              <a:ext cx="527350" cy="6858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latin typeface="微软雅黑" panose="020B0503020204020204" pitchFamily="34" charset="-122"/>
                  <a:ea typeface="微软雅黑" panose="020B0503020204020204" pitchFamily="34" charset="-122"/>
                </a:rPr>
                <a:t>5</a:t>
              </a:r>
            </a:p>
          </p:txBody>
        </p:sp>
      </p:grpSp>
    </p:spTree>
    <p:extLst>
      <p:ext uri="{BB962C8B-B14F-4D97-AF65-F5344CB8AC3E}">
        <p14:creationId xmlns:p14="http://schemas.microsoft.com/office/powerpoint/2010/main" val="253431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30A4920-8ACF-B0A5-3EFF-49EB8A4ACC9C}"/>
              </a:ext>
            </a:extLst>
          </p:cNvPr>
          <p:cNvSpPr>
            <a:spLocks noGrp="1"/>
          </p:cNvSpPr>
          <p:nvPr>
            <p:ph type="title"/>
          </p:nvPr>
        </p:nvSpPr>
        <p:spPr/>
        <p:txBody>
          <a:bodyPr/>
          <a:lstStyle/>
          <a:p>
            <a:r>
              <a:rPr lang="zh-CN" altLang="en-US" b="1" dirty="0">
                <a:latin typeface="Times New Roman" panose="02020603050405020304" pitchFamily="18" charset="0"/>
                <a:ea typeface="黑体" panose="02010609060101010101" pitchFamily="49" charset="-122"/>
              </a:rPr>
              <a:t>氮䓬斯汀氟替卡松鼻喷雾剂</a:t>
            </a:r>
            <a:r>
              <a:rPr lang="en-US" altLang="zh-CN" b="1" dirty="0">
                <a:latin typeface="Times New Roman" panose="02020603050405020304" pitchFamily="18" charset="0"/>
                <a:ea typeface="黑体" panose="02010609060101010101" pitchFamily="49" charset="-122"/>
              </a:rPr>
              <a:t>-</a:t>
            </a:r>
            <a:r>
              <a:rPr lang="zh-CN" altLang="en-US" b="1" dirty="0">
                <a:latin typeface="Times New Roman" panose="02020603050405020304" pitchFamily="18" charset="0"/>
                <a:ea typeface="黑体" panose="02010609060101010101" pitchFamily="49" charset="-122"/>
              </a:rPr>
              <a:t>基本信息</a:t>
            </a:r>
            <a:r>
              <a:rPr lang="en-US" altLang="zh-CN" b="1" dirty="0"/>
              <a:t>(1/2)</a:t>
            </a:r>
            <a:endParaRPr lang="zh-CN" altLang="en-US" b="1" dirty="0">
              <a:latin typeface="Times New Roman" panose="02020603050405020304" pitchFamily="18" charset="0"/>
              <a:ea typeface="黑体" panose="02010609060101010101" pitchFamily="49" charset="-122"/>
            </a:endParaRPr>
          </a:p>
        </p:txBody>
      </p:sp>
      <p:sp>
        <p:nvSpPr>
          <p:cNvPr id="3" name="页脚占位符 2">
            <a:extLst>
              <a:ext uri="{FF2B5EF4-FFF2-40B4-BE49-F238E27FC236}">
                <a16:creationId xmlns:a16="http://schemas.microsoft.com/office/drawing/2014/main" id="{0ADBDA0A-0F67-9623-1F97-D6F9705686F5}"/>
              </a:ext>
            </a:extLst>
          </p:cNvPr>
          <p:cNvSpPr>
            <a:spLocks noGrp="1"/>
          </p:cNvSpPr>
          <p:nvPr>
            <p:ph type="ftr" sz="quarter" idx="3"/>
          </p:nvPr>
        </p:nvSpPr>
        <p:spPr/>
        <p:txBody>
          <a:bodyPr/>
          <a:lstStyle/>
          <a:p>
            <a:r>
              <a:rPr lang="en-US" dirty="0">
                <a:latin typeface="Times New Roman" panose="02020603050405020304" pitchFamily="18" charset="0"/>
                <a:ea typeface="黑体" panose="02010609060101010101" pitchFamily="49" charset="-122"/>
              </a:rPr>
              <a:t>This document contains proprietary information of </a:t>
            </a:r>
            <a:r>
              <a:rPr lang="en-US" dirty="0" err="1">
                <a:latin typeface="Times New Roman" panose="02020603050405020304" pitchFamily="18" charset="0"/>
                <a:ea typeface="黑体" panose="02010609060101010101" pitchFamily="49" charset="-122"/>
              </a:rPr>
              <a:t>Viatris</a:t>
            </a:r>
            <a:r>
              <a:rPr lang="en-US" dirty="0">
                <a:latin typeface="Times New Roman" panose="02020603050405020304" pitchFamily="18" charset="0"/>
                <a:ea typeface="黑体" panose="02010609060101010101" pitchFamily="49" charset="-122"/>
              </a:rPr>
              <a:t> Inc. Unauthorized use, duplication, dissemination or disclosure to third parties is strictly prohibited. </a:t>
            </a:r>
            <a:br>
              <a:rPr lang="en-US" dirty="0">
                <a:latin typeface="Times New Roman" panose="02020603050405020304" pitchFamily="18" charset="0"/>
                <a:ea typeface="黑体" panose="02010609060101010101" pitchFamily="49" charset="-122"/>
              </a:rPr>
            </a:br>
            <a:r>
              <a:rPr lang="en-US" dirty="0">
                <a:latin typeface="Times New Roman" panose="02020603050405020304" pitchFamily="18" charset="0"/>
                <a:ea typeface="黑体" panose="02010609060101010101" pitchFamily="49" charset="-122"/>
              </a:rPr>
              <a:t>© 2020 </a:t>
            </a:r>
            <a:r>
              <a:rPr lang="en-US" dirty="0" err="1">
                <a:latin typeface="Times New Roman" panose="02020603050405020304" pitchFamily="18" charset="0"/>
                <a:ea typeface="黑体" panose="02010609060101010101" pitchFamily="49" charset="-122"/>
              </a:rPr>
              <a:t>Viatris</a:t>
            </a:r>
            <a:r>
              <a:rPr lang="en-US" dirty="0">
                <a:latin typeface="Times New Roman" panose="02020603050405020304" pitchFamily="18" charset="0"/>
                <a:ea typeface="黑体" panose="02010609060101010101" pitchFamily="49" charset="-122"/>
              </a:rPr>
              <a:t> Inc. All Rights Reserved. VIATRIS and the </a:t>
            </a:r>
            <a:r>
              <a:rPr lang="en-US" dirty="0" err="1">
                <a:latin typeface="Times New Roman" panose="02020603050405020304" pitchFamily="18" charset="0"/>
                <a:ea typeface="黑体" panose="02010609060101010101" pitchFamily="49" charset="-122"/>
              </a:rPr>
              <a:t>Viatris</a:t>
            </a:r>
            <a:r>
              <a:rPr lang="en-US" dirty="0">
                <a:latin typeface="Times New Roman" panose="02020603050405020304" pitchFamily="18" charset="0"/>
                <a:ea typeface="黑体" panose="02010609060101010101" pitchFamily="49" charset="-122"/>
              </a:rPr>
              <a:t> Logo are trademarks of Mylan Inc., a </a:t>
            </a:r>
            <a:r>
              <a:rPr lang="en-US" dirty="0" err="1">
                <a:latin typeface="Times New Roman" panose="02020603050405020304" pitchFamily="18" charset="0"/>
                <a:ea typeface="黑体" panose="02010609060101010101" pitchFamily="49" charset="-122"/>
              </a:rPr>
              <a:t>Viatris</a:t>
            </a:r>
            <a:r>
              <a:rPr lang="en-US" dirty="0">
                <a:latin typeface="Times New Roman" panose="02020603050405020304" pitchFamily="18" charset="0"/>
                <a:ea typeface="黑体" panose="02010609060101010101" pitchFamily="49" charset="-122"/>
              </a:rPr>
              <a:t> company.</a:t>
            </a:r>
          </a:p>
        </p:txBody>
      </p:sp>
      <p:sp>
        <p:nvSpPr>
          <p:cNvPr id="4" name="灯片编号占位符 3">
            <a:extLst>
              <a:ext uri="{FF2B5EF4-FFF2-40B4-BE49-F238E27FC236}">
                <a16:creationId xmlns:a16="http://schemas.microsoft.com/office/drawing/2014/main" id="{D7E59554-FD5C-3D0E-17A0-A8EB4079339A}"/>
              </a:ext>
            </a:extLst>
          </p:cNvPr>
          <p:cNvSpPr>
            <a:spLocks noGrp="1"/>
          </p:cNvSpPr>
          <p:nvPr>
            <p:ph type="sldNum" sz="quarter" idx="4"/>
          </p:nvPr>
        </p:nvSpPr>
        <p:spPr/>
        <p:txBody>
          <a:bodyPr/>
          <a:lstStyle/>
          <a:p>
            <a:fld id="{7AD2CD2D-0C39-C844-B16A-E0892E0FEA32}" type="slidenum">
              <a:rPr lang="en-US" smtClean="0">
                <a:latin typeface="Times New Roman" panose="02020603050405020304" pitchFamily="18" charset="0"/>
                <a:ea typeface="黑体" panose="02010609060101010101" pitchFamily="49" charset="-122"/>
              </a:rPr>
              <a:pPr/>
              <a:t>3</a:t>
            </a:fld>
            <a:endParaRPr lang="en-US" dirty="0">
              <a:latin typeface="Times New Roman" panose="02020603050405020304" pitchFamily="18" charset="0"/>
              <a:ea typeface="黑体" panose="02010609060101010101" pitchFamily="49" charset="-122"/>
            </a:endParaRPr>
          </a:p>
        </p:txBody>
      </p:sp>
      <p:grpSp>
        <p:nvGrpSpPr>
          <p:cNvPr id="6" name="组合 5">
            <a:extLst>
              <a:ext uri="{FF2B5EF4-FFF2-40B4-BE49-F238E27FC236}">
                <a16:creationId xmlns:a16="http://schemas.microsoft.com/office/drawing/2014/main" id="{89F32C0F-141A-855F-D32D-C71BC52DB697}"/>
              </a:ext>
            </a:extLst>
          </p:cNvPr>
          <p:cNvGrpSpPr/>
          <p:nvPr/>
        </p:nvGrpSpPr>
        <p:grpSpPr>
          <a:xfrm>
            <a:off x="533916" y="3956623"/>
            <a:ext cx="11143738" cy="2047809"/>
            <a:chOff x="4552950" y="3753723"/>
            <a:chExt cx="3436620" cy="1862111"/>
          </a:xfrm>
        </p:grpSpPr>
        <p:sp>
          <p:nvSpPr>
            <p:cNvPr id="15" name="矩形 14">
              <a:extLst>
                <a:ext uri="{FF2B5EF4-FFF2-40B4-BE49-F238E27FC236}">
                  <a16:creationId xmlns:a16="http://schemas.microsoft.com/office/drawing/2014/main" id="{6CD418C4-0CEB-1035-82BF-696A7C92DCDB}"/>
                </a:ext>
              </a:extLst>
            </p:cNvPr>
            <p:cNvSpPr/>
            <p:nvPr/>
          </p:nvSpPr>
          <p:spPr>
            <a:xfrm>
              <a:off x="4552950" y="3946324"/>
              <a:ext cx="3436620" cy="1669510"/>
            </a:xfrm>
            <a:prstGeom prst="rect">
              <a:avLst/>
            </a:prstGeom>
            <a:noFill/>
            <a:ln>
              <a:solidFill>
                <a:schemeClr val="accent2"/>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nSpc>
                  <a:spcPct val="140000"/>
                </a:lnSpc>
                <a:buFont typeface="Arial" panose="020B0604020202020204" pitchFamily="34" charset="0"/>
                <a:buChar char="•"/>
              </a:pPr>
              <a:r>
                <a:rPr lang="zh-CN" altLang="en-US" sz="1400" b="1" dirty="0">
                  <a:solidFill>
                    <a:schemeClr val="accent2"/>
                  </a:solidFill>
                  <a:latin typeface="Times New Roman" panose="02020603050405020304" pitchFamily="18" charset="0"/>
                  <a:ea typeface="黑体" panose="02010609060101010101" pitchFamily="49" charset="-122"/>
                </a:rPr>
                <a:t>基本信息：</a:t>
              </a:r>
              <a:r>
                <a:rPr lang="zh-CN" altLang="en-US" sz="1400" dirty="0">
                  <a:solidFill>
                    <a:srgbClr val="000000"/>
                  </a:solidFill>
                  <a:latin typeface="Times New Roman" panose="02020603050405020304" pitchFamily="18" charset="0"/>
                  <a:ea typeface="黑体" panose="02010609060101010101" pitchFamily="49" charset="-122"/>
                </a:rPr>
                <a:t>变应性鼻炎</a:t>
              </a:r>
              <a:r>
                <a:rPr lang="en-US" altLang="zh-CN" sz="1400" dirty="0">
                  <a:solidFill>
                    <a:srgbClr val="000000"/>
                  </a:solidFill>
                  <a:latin typeface="Times New Roman" panose="02020603050405020304" pitchFamily="18" charset="0"/>
                  <a:ea typeface="黑体" panose="02010609060101010101" pitchFamily="49" charset="-122"/>
                </a:rPr>
                <a:t>(AR)</a:t>
              </a:r>
              <a:r>
                <a:rPr lang="zh-CN" altLang="en-US" sz="1400" dirty="0">
                  <a:solidFill>
                    <a:srgbClr val="000000"/>
                  </a:solidFill>
                  <a:latin typeface="Times New Roman" panose="02020603050405020304" pitchFamily="18" charset="0"/>
                  <a:ea typeface="黑体" panose="02010609060101010101" pitchFamily="49" charset="-122"/>
                </a:rPr>
                <a:t>是特应性个体暴露于过敏原后主要由免疫球蛋白</a:t>
              </a:r>
              <a:r>
                <a:rPr lang="en-US" altLang="zh-CN" sz="1400" dirty="0">
                  <a:solidFill>
                    <a:srgbClr val="000000"/>
                  </a:solidFill>
                  <a:latin typeface="Times New Roman" panose="02020603050405020304" pitchFamily="18" charset="0"/>
                  <a:ea typeface="黑体" panose="02010609060101010101" pitchFamily="49" charset="-122"/>
                </a:rPr>
                <a:t>E</a:t>
              </a:r>
              <a:r>
                <a:rPr lang="zh-CN" altLang="en-US" sz="1400" dirty="0">
                  <a:solidFill>
                    <a:srgbClr val="000000"/>
                  </a:solidFill>
                  <a:latin typeface="Times New Roman" panose="02020603050405020304" pitchFamily="18" charset="0"/>
                  <a:ea typeface="黑体" panose="02010609060101010101" pitchFamily="49" charset="-122"/>
                </a:rPr>
                <a:t>介导的鼻黏膜非感染性慢性炎性疾病。</a:t>
              </a:r>
              <a:r>
                <a:rPr lang="zh-CN" altLang="en-US" sz="1400" dirty="0">
                  <a:solidFill>
                    <a:srgbClr val="000000"/>
                  </a:solidFill>
                  <a:latin typeface="Times New Roman" panose="02020603050405020304" pitchFamily="18" charset="0"/>
                </a:rPr>
                <a:t>中</a:t>
              </a:r>
              <a:r>
                <a:rPr lang="en-US" altLang="zh-CN" sz="1400" dirty="0">
                  <a:solidFill>
                    <a:srgbClr val="000000"/>
                  </a:solidFill>
                  <a:latin typeface="Times New Roman" panose="02020603050405020304" pitchFamily="18" charset="0"/>
                </a:rPr>
                <a:t>-</a:t>
              </a:r>
              <a:r>
                <a:rPr lang="zh-CN" altLang="en-US" sz="1400" dirty="0">
                  <a:solidFill>
                    <a:srgbClr val="000000"/>
                  </a:solidFill>
                  <a:latin typeface="Times New Roman" panose="02020603050405020304" pitchFamily="18" charset="0"/>
                </a:rPr>
                <a:t>重度变应性鼻炎通常伴有睡眠障碍、日常活动障碍、学校</a:t>
              </a:r>
              <a:r>
                <a:rPr lang="en-US" altLang="zh-CN" sz="1400" dirty="0">
                  <a:solidFill>
                    <a:srgbClr val="000000"/>
                  </a:solidFill>
                  <a:latin typeface="Times New Roman" panose="02020603050405020304" pitchFamily="18" charset="0"/>
                </a:rPr>
                <a:t>/</a:t>
              </a:r>
              <a:r>
                <a:rPr lang="zh-CN" altLang="en-US" sz="1400" dirty="0">
                  <a:solidFill>
                    <a:srgbClr val="000000"/>
                  </a:solidFill>
                  <a:latin typeface="Times New Roman" panose="02020603050405020304" pitchFamily="18" charset="0"/>
                </a:rPr>
                <a:t>工作影响或其他明显症状，</a:t>
              </a:r>
              <a:r>
                <a:rPr lang="zh-CN" altLang="en-US" sz="1400" b="1" dirty="0">
                  <a:solidFill>
                    <a:schemeClr val="accent2"/>
                  </a:solidFill>
                  <a:latin typeface="Times New Roman" panose="02020603050405020304" pitchFamily="18" charset="0"/>
                </a:rPr>
                <a:t>严重影响患者生活质量</a:t>
              </a:r>
              <a:r>
                <a:rPr lang="zh-CN" altLang="en-US" sz="1400" dirty="0">
                  <a:solidFill>
                    <a:srgbClr val="000000"/>
                  </a:solidFill>
                  <a:latin typeface="Times New Roman" panose="02020603050405020304" pitchFamily="18" charset="0"/>
                </a:rPr>
                <a:t>。且目前</a:t>
              </a:r>
              <a:r>
                <a:rPr lang="zh-CN" altLang="en-US" sz="1400" b="1" dirty="0">
                  <a:solidFill>
                    <a:schemeClr val="accent2"/>
                  </a:solidFill>
                  <a:latin typeface="Times New Roman" panose="02020603050405020304" pitchFamily="18" charset="0"/>
                </a:rPr>
                <a:t>患者用药依从性差</a:t>
              </a:r>
              <a:endParaRPr lang="en-US" altLang="zh-CN" sz="1400" b="1" dirty="0">
                <a:solidFill>
                  <a:schemeClr val="accent2"/>
                </a:solidFill>
                <a:latin typeface="Times New Roman" panose="02020603050405020304" pitchFamily="18" charset="0"/>
                <a:ea typeface="黑体" panose="02010609060101010101" pitchFamily="49" charset="-122"/>
              </a:endParaRPr>
            </a:p>
            <a:p>
              <a:pPr marL="285750" indent="-285750">
                <a:lnSpc>
                  <a:spcPct val="140000"/>
                </a:lnSpc>
                <a:buFont typeface="Arial" panose="020B0604020202020204" pitchFamily="34" charset="0"/>
                <a:buChar char="•"/>
              </a:pPr>
              <a:r>
                <a:rPr lang="zh-CN" altLang="en-US" sz="1400" b="1" dirty="0">
                  <a:solidFill>
                    <a:schemeClr val="accent2"/>
                  </a:solidFill>
                  <a:latin typeface="Times New Roman" panose="02020603050405020304" pitchFamily="18" charset="0"/>
                  <a:ea typeface="黑体" panose="02010609060101010101" pitchFamily="49" charset="-122"/>
                </a:rPr>
                <a:t>发病率</a:t>
              </a:r>
              <a:r>
                <a:rPr lang="en-US" altLang="zh-CN" sz="1400" b="1" dirty="0">
                  <a:solidFill>
                    <a:schemeClr val="accent2"/>
                  </a:solidFill>
                  <a:latin typeface="Times New Roman" panose="02020603050405020304" pitchFamily="18" charset="0"/>
                  <a:ea typeface="黑体" panose="02010609060101010101" pitchFamily="49" charset="-122"/>
                </a:rPr>
                <a:t>/</a:t>
              </a:r>
              <a:r>
                <a:rPr lang="zh-CN" altLang="en-US" sz="1400" b="1" dirty="0">
                  <a:solidFill>
                    <a:schemeClr val="accent2"/>
                  </a:solidFill>
                  <a:latin typeface="Times New Roman" panose="02020603050405020304" pitchFamily="18" charset="0"/>
                  <a:ea typeface="黑体" panose="02010609060101010101" pitchFamily="49" charset="-122"/>
                </a:rPr>
                <a:t>患病率：</a:t>
              </a:r>
              <a:r>
                <a:rPr lang="en-US" altLang="zh-CN" sz="1400" dirty="0">
                  <a:solidFill>
                    <a:srgbClr val="000000"/>
                  </a:solidFill>
                  <a:latin typeface="Times New Roman" panose="02020603050405020304" pitchFamily="18" charset="0"/>
                  <a:ea typeface="黑体" panose="02010609060101010101" pitchFamily="49" charset="-122"/>
                </a:rPr>
                <a:t>AR</a:t>
              </a:r>
              <a:r>
                <a:rPr lang="zh-CN" altLang="en-US" sz="1400" dirty="0">
                  <a:solidFill>
                    <a:srgbClr val="000000"/>
                  </a:solidFill>
                  <a:latin typeface="Times New Roman" panose="02020603050405020304" pitchFamily="18" charset="0"/>
                  <a:ea typeface="黑体" panose="02010609060101010101" pitchFamily="49" charset="-122"/>
                </a:rPr>
                <a:t>在全球发病率为</a:t>
              </a:r>
              <a:r>
                <a:rPr lang="en-US" altLang="zh-CN" sz="1400" dirty="0">
                  <a:solidFill>
                    <a:srgbClr val="000000"/>
                  </a:solidFill>
                  <a:latin typeface="Times New Roman" panose="02020603050405020304" pitchFamily="18" charset="0"/>
                  <a:ea typeface="黑体" panose="02010609060101010101" pitchFamily="49" charset="-122"/>
                </a:rPr>
                <a:t>10%-20%</a:t>
              </a:r>
              <a:r>
                <a:rPr lang="zh-CN" altLang="en-US" sz="1400" dirty="0">
                  <a:solidFill>
                    <a:srgbClr val="000000"/>
                  </a:solidFill>
                  <a:latin typeface="Times New Roman" panose="02020603050405020304" pitchFamily="18" charset="0"/>
                  <a:ea typeface="黑体" panose="02010609060101010101" pitchFamily="49" charset="-122"/>
                </a:rPr>
                <a:t>，患病率为</a:t>
              </a:r>
              <a:r>
                <a:rPr lang="en-US" altLang="zh-CN" sz="1400" dirty="0">
                  <a:solidFill>
                    <a:srgbClr val="000000"/>
                  </a:solidFill>
                  <a:latin typeface="Times New Roman" panose="02020603050405020304" pitchFamily="18" charset="0"/>
                  <a:ea typeface="黑体" panose="02010609060101010101" pitchFamily="49" charset="-122"/>
                </a:rPr>
                <a:t>10%-40%</a:t>
              </a:r>
              <a:r>
                <a:rPr lang="zh-CN" altLang="en-US" sz="1400" dirty="0">
                  <a:solidFill>
                    <a:srgbClr val="000000"/>
                  </a:solidFill>
                  <a:latin typeface="Times New Roman" panose="02020603050405020304" pitchFamily="18" charset="0"/>
                  <a:ea typeface="黑体" panose="02010609060101010101" pitchFamily="49" charset="-122"/>
                </a:rPr>
                <a:t>，其中中</a:t>
              </a:r>
              <a:r>
                <a:rPr lang="en-US" altLang="zh-CN" sz="1400" dirty="0">
                  <a:solidFill>
                    <a:srgbClr val="000000"/>
                  </a:solidFill>
                  <a:latin typeface="Times New Roman" panose="02020603050405020304" pitchFamily="18" charset="0"/>
                  <a:ea typeface="黑体" panose="02010609060101010101" pitchFamily="49" charset="-122"/>
                </a:rPr>
                <a:t>-</a:t>
              </a:r>
              <a:r>
                <a:rPr lang="zh-CN" altLang="en-US" sz="1400" dirty="0">
                  <a:solidFill>
                    <a:srgbClr val="000000"/>
                  </a:solidFill>
                  <a:latin typeface="Times New Roman" panose="02020603050405020304" pitchFamily="18" charset="0"/>
                  <a:ea typeface="黑体" panose="02010609060101010101" pitchFamily="49" charset="-122"/>
                </a:rPr>
                <a:t>重度</a:t>
              </a:r>
              <a:r>
                <a:rPr lang="en-US" altLang="zh-CN" sz="1400" dirty="0">
                  <a:solidFill>
                    <a:srgbClr val="000000"/>
                  </a:solidFill>
                  <a:latin typeface="Times New Roman" panose="02020603050405020304" pitchFamily="18" charset="0"/>
                  <a:ea typeface="黑体" panose="02010609060101010101" pitchFamily="49" charset="-122"/>
                </a:rPr>
                <a:t>AR</a:t>
              </a:r>
              <a:r>
                <a:rPr lang="zh-CN" altLang="en-US" sz="1400" dirty="0">
                  <a:solidFill>
                    <a:srgbClr val="000000"/>
                  </a:solidFill>
                  <a:latin typeface="Times New Roman" panose="02020603050405020304" pitchFamily="18" charset="0"/>
                  <a:ea typeface="黑体" panose="02010609060101010101" pitchFamily="49" charset="-122"/>
                </a:rPr>
                <a:t>占比达</a:t>
              </a:r>
              <a:r>
                <a:rPr lang="en-US" altLang="zh-CN" sz="1400" dirty="0">
                  <a:solidFill>
                    <a:srgbClr val="000000"/>
                  </a:solidFill>
                  <a:latin typeface="Times New Roman" panose="02020603050405020304" pitchFamily="18" charset="0"/>
                  <a:ea typeface="黑体" panose="02010609060101010101" pitchFamily="49" charset="-122"/>
                </a:rPr>
                <a:t>51.2%</a:t>
              </a:r>
              <a:r>
                <a:rPr lang="en-US" altLang="zh-CN" sz="1400" baseline="30000" dirty="0">
                  <a:solidFill>
                    <a:srgbClr val="000000"/>
                  </a:solidFill>
                  <a:latin typeface="Times New Roman" panose="02020603050405020304" pitchFamily="18" charset="0"/>
                  <a:ea typeface="黑体" panose="02010609060101010101" pitchFamily="49" charset="-122"/>
                </a:rPr>
                <a:t>[1]</a:t>
              </a:r>
              <a:r>
                <a:rPr lang="zh-CN" altLang="en-US" sz="1400" dirty="0">
                  <a:solidFill>
                    <a:srgbClr val="000000"/>
                  </a:solidFill>
                  <a:latin typeface="Times New Roman" panose="02020603050405020304" pitchFamily="18" charset="0"/>
                  <a:ea typeface="黑体" panose="02010609060101010101" pitchFamily="49" charset="-122"/>
                </a:rPr>
                <a:t>，已成为全球性的健康问题</a:t>
              </a:r>
              <a:endParaRPr lang="en-US" altLang="zh-CN" sz="1400" dirty="0">
                <a:solidFill>
                  <a:srgbClr val="000000"/>
                </a:solidFill>
                <a:latin typeface="Times New Roman" panose="02020603050405020304" pitchFamily="18" charset="0"/>
                <a:ea typeface="黑体" panose="02010609060101010101" pitchFamily="49" charset="-122"/>
              </a:endParaRPr>
            </a:p>
            <a:p>
              <a:pPr>
                <a:lnSpc>
                  <a:spcPct val="140000"/>
                </a:lnSpc>
              </a:pPr>
              <a:r>
                <a:rPr lang="en-US" altLang="zh-CN" sz="1400" dirty="0">
                  <a:solidFill>
                    <a:srgbClr val="000000"/>
                  </a:solidFill>
                  <a:latin typeface="Times New Roman" panose="02020603050405020304" pitchFamily="18" charset="0"/>
                  <a:ea typeface="黑体" panose="02010609060101010101" pitchFamily="49" charset="-122"/>
                </a:rPr>
                <a:t>	               </a:t>
              </a:r>
              <a:r>
                <a:rPr lang="zh-CN" altLang="en-US" sz="1400" dirty="0">
                  <a:solidFill>
                    <a:srgbClr val="000000"/>
                  </a:solidFill>
                  <a:latin typeface="Times New Roman" panose="02020603050405020304" pitchFamily="18" charset="0"/>
                  <a:ea typeface="黑体" panose="02010609060101010101" pitchFamily="49" charset="-122"/>
                </a:rPr>
                <a:t>我国变应性鼻炎患病率高达</a:t>
              </a:r>
              <a:r>
                <a:rPr lang="en-US" altLang="zh-CN" sz="1400" b="1" dirty="0">
                  <a:solidFill>
                    <a:schemeClr val="accent2"/>
                  </a:solidFill>
                  <a:latin typeface="Times New Roman" panose="02020603050405020304" pitchFamily="18" charset="0"/>
                  <a:ea typeface="黑体" panose="02010609060101010101" pitchFamily="49" charset="-122"/>
                </a:rPr>
                <a:t>17.6%</a:t>
              </a:r>
              <a:r>
                <a:rPr lang="zh-CN" altLang="en-US" sz="1400" dirty="0">
                  <a:solidFill>
                    <a:srgbClr val="000000"/>
                  </a:solidFill>
                  <a:latin typeface="Times New Roman" panose="02020603050405020304" pitchFamily="18" charset="0"/>
                  <a:ea typeface="黑体" panose="02010609060101010101" pitchFamily="49" charset="-122"/>
                </a:rPr>
                <a:t>，其中中</a:t>
              </a:r>
              <a:r>
                <a:rPr lang="en-US" altLang="zh-CN" sz="1400" dirty="0">
                  <a:solidFill>
                    <a:srgbClr val="000000"/>
                  </a:solidFill>
                  <a:latin typeface="Times New Roman" panose="02020603050405020304" pitchFamily="18" charset="0"/>
                  <a:ea typeface="黑体" panose="02010609060101010101" pitchFamily="49" charset="-122"/>
                </a:rPr>
                <a:t>-</a:t>
              </a:r>
              <a:r>
                <a:rPr lang="zh-CN" altLang="en-US" sz="1400" dirty="0">
                  <a:solidFill>
                    <a:srgbClr val="000000"/>
                  </a:solidFill>
                  <a:latin typeface="Times New Roman" panose="02020603050405020304" pitchFamily="18" charset="0"/>
                  <a:ea typeface="黑体" panose="02010609060101010101" pitchFamily="49" charset="-122"/>
                </a:rPr>
                <a:t>重度</a:t>
              </a:r>
              <a:r>
                <a:rPr lang="en-US" altLang="zh-CN" sz="1400" dirty="0">
                  <a:solidFill>
                    <a:srgbClr val="000000"/>
                  </a:solidFill>
                  <a:latin typeface="Times New Roman" panose="02020603050405020304" pitchFamily="18" charset="0"/>
                  <a:ea typeface="黑体" panose="02010609060101010101" pitchFamily="49" charset="-122"/>
                </a:rPr>
                <a:t>AR</a:t>
              </a:r>
              <a:r>
                <a:rPr lang="zh-CN" altLang="en-US" sz="1400" dirty="0">
                  <a:solidFill>
                    <a:srgbClr val="000000"/>
                  </a:solidFill>
                  <a:latin typeface="Times New Roman" panose="02020603050405020304" pitchFamily="18" charset="0"/>
                  <a:ea typeface="黑体" panose="02010609060101010101" pitchFamily="49" charset="-122"/>
                </a:rPr>
                <a:t>占</a:t>
              </a:r>
              <a:r>
                <a:rPr lang="en-US" altLang="zh-CN" sz="1400" dirty="0">
                  <a:solidFill>
                    <a:srgbClr val="000000"/>
                  </a:solidFill>
                  <a:latin typeface="Times New Roman" panose="02020603050405020304" pitchFamily="18" charset="0"/>
                  <a:ea typeface="黑体" panose="02010609060101010101" pitchFamily="49" charset="-122"/>
                </a:rPr>
                <a:t>35%</a:t>
              </a:r>
              <a:r>
                <a:rPr lang="en-US" altLang="zh-CN" sz="1400" baseline="30000" dirty="0">
                  <a:solidFill>
                    <a:srgbClr val="000000"/>
                  </a:solidFill>
                  <a:latin typeface="Times New Roman" panose="02020603050405020304" pitchFamily="18" charset="0"/>
                  <a:ea typeface="黑体" panose="02010609060101010101" pitchFamily="49" charset="-122"/>
                </a:rPr>
                <a:t>[2]</a:t>
              </a:r>
              <a:r>
                <a:rPr lang="zh-CN" altLang="en-US" sz="1400" dirty="0">
                  <a:solidFill>
                    <a:srgbClr val="000000"/>
                  </a:solidFill>
                  <a:latin typeface="Times New Roman" panose="02020603050405020304" pitchFamily="18" charset="0"/>
                  <a:ea typeface="黑体" panose="02010609060101010101" pitchFamily="49" charset="-122"/>
                </a:rPr>
                <a:t>，患病率呈上升趋势</a:t>
              </a:r>
              <a:endParaRPr lang="en-US" altLang="zh-CN" sz="1400" dirty="0">
                <a:solidFill>
                  <a:srgbClr val="000000"/>
                </a:solidFill>
                <a:latin typeface="Times New Roman" panose="02020603050405020304" pitchFamily="18" charset="0"/>
                <a:ea typeface="黑体" panose="02010609060101010101" pitchFamily="49" charset="-122"/>
              </a:endParaRPr>
            </a:p>
            <a:p>
              <a:pPr marL="285750" indent="-285750">
                <a:lnSpc>
                  <a:spcPct val="140000"/>
                </a:lnSpc>
                <a:buFont typeface="Arial" panose="020B0604020202020204" pitchFamily="34" charset="0"/>
                <a:buChar char="•"/>
              </a:pPr>
              <a:r>
                <a:rPr lang="zh-CN" altLang="en-US" sz="1400" b="1" dirty="0">
                  <a:solidFill>
                    <a:schemeClr val="accent2"/>
                  </a:solidFill>
                  <a:latin typeface="Times New Roman" panose="02020603050405020304" pitchFamily="18" charset="0"/>
                  <a:ea typeface="黑体" panose="02010609060101010101" pitchFamily="49" charset="-122"/>
                </a:rPr>
                <a:t>国内患者总数：</a:t>
              </a:r>
              <a:r>
                <a:rPr lang="en-US" altLang="zh-CN" sz="1400" dirty="0">
                  <a:solidFill>
                    <a:srgbClr val="000000"/>
                  </a:solidFill>
                  <a:latin typeface="Times New Roman" panose="02020603050405020304" pitchFamily="18" charset="0"/>
                  <a:ea typeface="黑体" panose="02010609060101010101" pitchFamily="49" charset="-122"/>
                </a:rPr>
                <a:t>AR</a:t>
              </a:r>
              <a:r>
                <a:rPr lang="zh-CN" altLang="en-US" sz="1400" dirty="0">
                  <a:solidFill>
                    <a:srgbClr val="000000"/>
                  </a:solidFill>
                  <a:latin typeface="Times New Roman" panose="02020603050405020304" pitchFamily="18" charset="0"/>
                  <a:ea typeface="黑体" panose="02010609060101010101" pitchFamily="49" charset="-122"/>
                </a:rPr>
                <a:t>患病群体已</a:t>
              </a:r>
              <a:r>
                <a:rPr lang="zh-CN" altLang="en-US" sz="1400" b="1" dirty="0">
                  <a:solidFill>
                    <a:schemeClr val="accent2"/>
                  </a:solidFill>
                  <a:latin typeface="Times New Roman" panose="02020603050405020304" pitchFamily="18" charset="0"/>
                  <a:ea typeface="黑体" panose="02010609060101010101" pitchFamily="49" charset="-122"/>
                </a:rPr>
                <a:t>近</a:t>
              </a:r>
              <a:r>
                <a:rPr lang="en-US" altLang="zh-CN" sz="1400" b="1" dirty="0">
                  <a:solidFill>
                    <a:schemeClr val="accent2"/>
                  </a:solidFill>
                  <a:latin typeface="Times New Roman" panose="02020603050405020304" pitchFamily="18" charset="0"/>
                  <a:ea typeface="黑体" panose="02010609060101010101" pitchFamily="49" charset="-122"/>
                </a:rPr>
                <a:t>2.485</a:t>
              </a:r>
              <a:r>
                <a:rPr lang="zh-CN" altLang="en-US" sz="1400" b="1" dirty="0">
                  <a:solidFill>
                    <a:schemeClr val="accent2"/>
                  </a:solidFill>
                  <a:latin typeface="Times New Roman" panose="02020603050405020304" pitchFamily="18" charset="0"/>
                  <a:ea typeface="黑体" panose="02010609060101010101" pitchFamily="49" charset="-122"/>
                </a:rPr>
                <a:t>亿人</a:t>
              </a:r>
              <a:r>
                <a:rPr lang="zh-CN" altLang="en-US" sz="1400" dirty="0">
                  <a:solidFill>
                    <a:srgbClr val="000000"/>
                  </a:solidFill>
                  <a:latin typeface="Times New Roman" panose="02020603050405020304" pitchFamily="18" charset="0"/>
                  <a:ea typeface="黑体" panose="02010609060101010101" pitchFamily="49" charset="-122"/>
                </a:rPr>
                <a:t>，</a:t>
              </a:r>
              <a:r>
                <a:rPr lang="zh-CN" altLang="en-US" sz="1400" b="1" dirty="0">
                  <a:solidFill>
                    <a:schemeClr val="accent2"/>
                  </a:solidFill>
                  <a:latin typeface="Times New Roman" panose="02020603050405020304" pitchFamily="18" charset="0"/>
                  <a:ea typeface="黑体" panose="02010609060101010101" pitchFamily="49" charset="-122"/>
                </a:rPr>
                <a:t>其中中</a:t>
              </a:r>
              <a:r>
                <a:rPr lang="en-US" altLang="zh-CN" sz="1400" b="1" dirty="0">
                  <a:solidFill>
                    <a:schemeClr val="accent2"/>
                  </a:solidFill>
                  <a:latin typeface="Times New Roman" panose="02020603050405020304" pitchFamily="18" charset="0"/>
                  <a:ea typeface="黑体" panose="02010609060101010101" pitchFamily="49" charset="-122"/>
                </a:rPr>
                <a:t>-</a:t>
              </a:r>
              <a:r>
                <a:rPr lang="zh-CN" altLang="en-US" sz="1400" b="1" dirty="0">
                  <a:solidFill>
                    <a:schemeClr val="accent2"/>
                  </a:solidFill>
                  <a:latin typeface="Times New Roman" panose="02020603050405020304" pitchFamily="18" charset="0"/>
                  <a:ea typeface="黑体" panose="02010609060101010101" pitchFamily="49" charset="-122"/>
                </a:rPr>
                <a:t>重度变应性鼻炎患者约</a:t>
              </a:r>
              <a:r>
                <a:rPr lang="en-US" altLang="zh-CN" sz="1400" b="1" dirty="0">
                  <a:solidFill>
                    <a:schemeClr val="accent2"/>
                  </a:solidFill>
                  <a:latin typeface="Times New Roman" panose="02020603050405020304" pitchFamily="18" charset="0"/>
                  <a:ea typeface="黑体" panose="02010609060101010101" pitchFamily="49" charset="-122"/>
                </a:rPr>
                <a:t>8700</a:t>
              </a:r>
              <a:r>
                <a:rPr lang="zh-CN" altLang="en-US" sz="1400" b="1" dirty="0">
                  <a:solidFill>
                    <a:schemeClr val="accent2"/>
                  </a:solidFill>
                  <a:latin typeface="Times New Roman" panose="02020603050405020304" pitchFamily="18" charset="0"/>
                  <a:ea typeface="黑体" panose="02010609060101010101" pitchFamily="49" charset="-122"/>
                </a:rPr>
                <a:t>万</a:t>
              </a:r>
              <a:r>
                <a:rPr lang="en-US" altLang="zh-CN" sz="1400" baseline="30000" dirty="0">
                  <a:solidFill>
                    <a:srgbClr val="000000"/>
                  </a:solidFill>
                  <a:latin typeface="Times New Roman" panose="02020603050405020304" pitchFamily="18" charset="0"/>
                  <a:ea typeface="黑体" panose="02010609060101010101" pitchFamily="49" charset="-122"/>
                </a:rPr>
                <a:t>[3]</a:t>
              </a:r>
              <a:endParaRPr lang="zh-CN" altLang="en-US" sz="1400" b="1" dirty="0">
                <a:solidFill>
                  <a:srgbClr val="FF0000"/>
                </a:solidFill>
                <a:latin typeface="Times New Roman" panose="02020603050405020304" pitchFamily="18" charset="0"/>
                <a:ea typeface="黑体" panose="02010609060101010101" pitchFamily="49" charset="-122"/>
              </a:endParaRPr>
            </a:p>
          </p:txBody>
        </p:sp>
        <p:sp>
          <p:nvSpPr>
            <p:cNvPr id="16" name="矩形 15">
              <a:extLst>
                <a:ext uri="{FF2B5EF4-FFF2-40B4-BE49-F238E27FC236}">
                  <a16:creationId xmlns:a16="http://schemas.microsoft.com/office/drawing/2014/main" id="{DDC4A598-AB80-E414-3BA2-9A54742D3FE4}"/>
                </a:ext>
              </a:extLst>
            </p:cNvPr>
            <p:cNvSpPr/>
            <p:nvPr/>
          </p:nvSpPr>
          <p:spPr>
            <a:xfrm>
              <a:off x="5971643" y="3753723"/>
              <a:ext cx="599233" cy="261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accent2"/>
                  </a:solidFill>
                  <a:latin typeface="Times New Roman" panose="02020603050405020304" pitchFamily="18" charset="0"/>
                  <a:ea typeface="黑体" panose="02010609060101010101" pitchFamily="49" charset="-122"/>
                </a:rPr>
                <a:t>疾病基本情况</a:t>
              </a:r>
            </a:p>
          </p:txBody>
        </p:sp>
      </p:grpSp>
      <p:grpSp>
        <p:nvGrpSpPr>
          <p:cNvPr id="18" name="组合 17">
            <a:extLst>
              <a:ext uri="{FF2B5EF4-FFF2-40B4-BE49-F238E27FC236}">
                <a16:creationId xmlns:a16="http://schemas.microsoft.com/office/drawing/2014/main" id="{77439E6E-DF49-41C1-D3E3-2A75A9BC4AC4}"/>
              </a:ext>
            </a:extLst>
          </p:cNvPr>
          <p:cNvGrpSpPr/>
          <p:nvPr/>
        </p:nvGrpSpPr>
        <p:grpSpPr>
          <a:xfrm>
            <a:off x="515939" y="790570"/>
            <a:ext cx="11160124" cy="3160785"/>
            <a:chOff x="515939" y="696358"/>
            <a:chExt cx="11160124" cy="3160785"/>
          </a:xfrm>
        </p:grpSpPr>
        <p:sp>
          <p:nvSpPr>
            <p:cNvPr id="11" name="矩形 10">
              <a:extLst>
                <a:ext uri="{FF2B5EF4-FFF2-40B4-BE49-F238E27FC236}">
                  <a16:creationId xmlns:a16="http://schemas.microsoft.com/office/drawing/2014/main" id="{5E3E8F8C-B544-D5D6-86CF-F9BA99F1732F}"/>
                </a:ext>
              </a:extLst>
            </p:cNvPr>
            <p:cNvSpPr/>
            <p:nvPr/>
          </p:nvSpPr>
          <p:spPr>
            <a:xfrm>
              <a:off x="515939" y="869143"/>
              <a:ext cx="11160124" cy="2988000"/>
            </a:xfrm>
            <a:prstGeom prst="rect">
              <a:avLst/>
            </a:prstGeom>
            <a:noFill/>
            <a:ln>
              <a:solidFill>
                <a:schemeClr val="accent2"/>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nSpc>
                  <a:spcPct val="140000"/>
                </a:lnSpc>
                <a:buFont typeface="Arial" panose="020B0604020202020204" pitchFamily="34" charset="0"/>
                <a:buChar char="•"/>
              </a:pPr>
              <a:r>
                <a:rPr lang="zh-CN" altLang="en-US" sz="1400" b="1" dirty="0">
                  <a:solidFill>
                    <a:schemeClr val="accent2"/>
                  </a:solidFill>
                  <a:latin typeface="Times New Roman" panose="02020603050405020304" pitchFamily="18" charset="0"/>
                  <a:ea typeface="黑体" panose="02010609060101010101" pitchFamily="49" charset="-122"/>
                </a:rPr>
                <a:t>通用名</a:t>
              </a:r>
              <a:r>
                <a:rPr lang="zh-CN" altLang="en-US" sz="1400" dirty="0">
                  <a:solidFill>
                    <a:schemeClr val="accent2"/>
                  </a:solidFill>
                  <a:latin typeface="Times New Roman" panose="02020603050405020304" pitchFamily="18" charset="0"/>
                  <a:ea typeface="黑体" panose="02010609060101010101" pitchFamily="49" charset="-122"/>
                </a:rPr>
                <a:t>：</a:t>
              </a:r>
              <a:r>
                <a:rPr lang="zh-CN" altLang="en-US" sz="1400" dirty="0">
                  <a:solidFill>
                    <a:srgbClr val="000000"/>
                  </a:solidFill>
                  <a:latin typeface="Times New Roman" panose="02020603050405020304" pitchFamily="18" charset="0"/>
                  <a:ea typeface="黑体" panose="02010609060101010101" pitchFamily="49" charset="-122"/>
                </a:rPr>
                <a:t>氮䓬斯汀氟替卡松鼻喷雾剂</a:t>
              </a:r>
              <a:endParaRPr lang="en-US" altLang="zh-CN" sz="1400" dirty="0">
                <a:solidFill>
                  <a:srgbClr val="000000"/>
                </a:solidFill>
                <a:latin typeface="Times New Roman" panose="02020603050405020304" pitchFamily="18" charset="0"/>
                <a:ea typeface="黑体" panose="02010609060101010101" pitchFamily="49" charset="-122"/>
              </a:endParaRPr>
            </a:p>
            <a:p>
              <a:pPr marL="285750" indent="-285750">
                <a:lnSpc>
                  <a:spcPct val="140000"/>
                </a:lnSpc>
                <a:buFont typeface="Arial" panose="020B0604020202020204" pitchFamily="34" charset="0"/>
                <a:buChar char="•"/>
              </a:pPr>
              <a:r>
                <a:rPr lang="zh-CN" altLang="en-US" sz="1400" b="1" dirty="0">
                  <a:solidFill>
                    <a:schemeClr val="accent2"/>
                  </a:solidFill>
                  <a:latin typeface="Times New Roman" panose="02020603050405020304" pitchFamily="18" charset="0"/>
                  <a:ea typeface="黑体" panose="02010609060101010101" pitchFamily="49" charset="-122"/>
                </a:rPr>
                <a:t>商品名：</a:t>
              </a:r>
              <a:r>
                <a:rPr lang="zh-CN" altLang="en-US" sz="1400" dirty="0">
                  <a:solidFill>
                    <a:srgbClr val="000000"/>
                  </a:solidFill>
                  <a:latin typeface="Times New Roman" panose="02020603050405020304" pitchFamily="18" charset="0"/>
                  <a:ea typeface="黑体" panose="02010609060101010101" pitchFamily="49" charset="-122"/>
                </a:rPr>
                <a:t>迪敏思</a:t>
              </a:r>
              <a:r>
                <a:rPr lang="en-US" altLang="zh-CN" sz="1400" baseline="30000" dirty="0">
                  <a:solidFill>
                    <a:srgbClr val="000000"/>
                  </a:solidFill>
                  <a:latin typeface="Times New Roman" panose="02020603050405020304" pitchFamily="18" charset="0"/>
                  <a:ea typeface="黑体" panose="02010609060101010101" pitchFamily="49" charset="-122"/>
                </a:rPr>
                <a:t>®</a:t>
              </a:r>
            </a:p>
            <a:p>
              <a:pPr marL="285750" indent="-285750">
                <a:lnSpc>
                  <a:spcPct val="140000"/>
                </a:lnSpc>
                <a:buFont typeface="Arial" panose="020B0604020202020204" pitchFamily="34" charset="0"/>
                <a:buChar char="•"/>
              </a:pPr>
              <a:r>
                <a:rPr lang="zh-CN" altLang="en-US" sz="1400" b="1" dirty="0">
                  <a:solidFill>
                    <a:schemeClr val="accent2"/>
                  </a:solidFill>
                  <a:latin typeface="Times New Roman" panose="02020603050405020304" pitchFamily="18" charset="0"/>
                  <a:ea typeface="黑体" panose="02010609060101010101" pitchFamily="49" charset="-122"/>
                </a:rPr>
                <a:t>注册规格</a:t>
              </a:r>
              <a:r>
                <a:rPr lang="zh-CN" altLang="en-US" sz="1400" dirty="0">
                  <a:solidFill>
                    <a:schemeClr val="accent2"/>
                  </a:solidFill>
                  <a:latin typeface="Times New Roman" panose="02020603050405020304" pitchFamily="18" charset="0"/>
                  <a:ea typeface="黑体" panose="02010609060101010101" pitchFamily="49" charset="-122"/>
                </a:rPr>
                <a:t>：</a:t>
              </a:r>
              <a:r>
                <a:rPr lang="zh-CN" altLang="en-US" sz="1400" dirty="0">
                  <a:solidFill>
                    <a:srgbClr val="000000"/>
                  </a:solidFill>
                  <a:latin typeface="Times New Roman" panose="02020603050405020304" pitchFamily="18" charset="0"/>
                  <a:ea typeface="黑体" panose="02010609060101010101" pitchFamily="49" charset="-122"/>
                </a:rPr>
                <a:t>每瓶</a:t>
              </a:r>
              <a:r>
                <a:rPr lang="en-US" altLang="zh-CN" sz="1400" dirty="0">
                  <a:solidFill>
                    <a:srgbClr val="000000"/>
                  </a:solidFill>
                  <a:latin typeface="Times New Roman" panose="02020603050405020304" pitchFamily="18" charset="0"/>
                  <a:ea typeface="黑体" panose="02010609060101010101" pitchFamily="49" charset="-122"/>
                </a:rPr>
                <a:t>120</a:t>
              </a:r>
              <a:r>
                <a:rPr lang="zh-CN" altLang="en-US" sz="1400" dirty="0">
                  <a:solidFill>
                    <a:srgbClr val="000000"/>
                  </a:solidFill>
                  <a:latin typeface="Times New Roman" panose="02020603050405020304" pitchFamily="18" charset="0"/>
                  <a:ea typeface="黑体" panose="02010609060101010101" pitchFamily="49" charset="-122"/>
                </a:rPr>
                <a:t>喷，每喷含盐酸氮䓬斯汀</a:t>
              </a:r>
              <a:r>
                <a:rPr lang="en-US" altLang="zh-CN" sz="1400" dirty="0">
                  <a:solidFill>
                    <a:srgbClr val="000000"/>
                  </a:solidFill>
                  <a:latin typeface="Times New Roman" panose="02020603050405020304" pitchFamily="18" charset="0"/>
                  <a:ea typeface="黑体" panose="02010609060101010101" pitchFamily="49" charset="-122"/>
                </a:rPr>
                <a:t>137μg</a:t>
              </a:r>
              <a:r>
                <a:rPr lang="zh-CN" altLang="en-US" sz="1400" dirty="0">
                  <a:solidFill>
                    <a:srgbClr val="000000"/>
                  </a:solidFill>
                  <a:latin typeface="Times New Roman" panose="02020603050405020304" pitchFamily="18" charset="0"/>
                  <a:ea typeface="黑体" panose="02010609060101010101" pitchFamily="49" charset="-122"/>
                </a:rPr>
                <a:t>和丙酸氟替卡松</a:t>
              </a:r>
              <a:r>
                <a:rPr lang="en-US" altLang="zh-CN" sz="1400" dirty="0">
                  <a:solidFill>
                    <a:srgbClr val="000000"/>
                  </a:solidFill>
                  <a:latin typeface="Times New Roman" panose="02020603050405020304" pitchFamily="18" charset="0"/>
                  <a:ea typeface="黑体" panose="02010609060101010101" pitchFamily="49" charset="-122"/>
                </a:rPr>
                <a:t>50μg</a:t>
              </a:r>
            </a:p>
            <a:p>
              <a:pPr marL="285750" indent="-285750">
                <a:lnSpc>
                  <a:spcPct val="140000"/>
                </a:lnSpc>
                <a:buFont typeface="Arial" panose="020B0604020202020204" pitchFamily="34" charset="0"/>
                <a:buChar char="•"/>
              </a:pPr>
              <a:r>
                <a:rPr lang="zh-CN" altLang="en-US" sz="1400" b="1" dirty="0">
                  <a:solidFill>
                    <a:schemeClr val="accent2"/>
                  </a:solidFill>
                  <a:latin typeface="Times New Roman" panose="02020603050405020304" pitchFamily="18" charset="0"/>
                  <a:ea typeface="黑体" panose="02010609060101010101" pitchFamily="49" charset="-122"/>
                </a:rPr>
                <a:t>适应症</a:t>
              </a:r>
              <a:r>
                <a:rPr lang="en-US" altLang="zh-CN" sz="1400" b="1" dirty="0">
                  <a:solidFill>
                    <a:schemeClr val="accent2"/>
                  </a:solidFill>
                  <a:latin typeface="Times New Roman" panose="02020603050405020304" pitchFamily="18" charset="0"/>
                  <a:ea typeface="黑体" panose="02010609060101010101" pitchFamily="49" charset="-122"/>
                </a:rPr>
                <a:t>/</a:t>
              </a:r>
              <a:r>
                <a:rPr lang="zh-CN" altLang="en-US" sz="1400" b="1" dirty="0">
                  <a:solidFill>
                    <a:schemeClr val="accent2"/>
                  </a:solidFill>
                  <a:latin typeface="Times New Roman" panose="02020603050405020304" pitchFamily="18" charset="0"/>
                  <a:ea typeface="黑体" panose="02010609060101010101" pitchFamily="49" charset="-122"/>
                </a:rPr>
                <a:t>功能主治</a:t>
              </a:r>
              <a:r>
                <a:rPr lang="zh-CN" altLang="en-US" sz="1400" dirty="0">
                  <a:solidFill>
                    <a:schemeClr val="accent2"/>
                  </a:solidFill>
                  <a:latin typeface="Times New Roman" panose="02020603050405020304" pitchFamily="18" charset="0"/>
                  <a:ea typeface="黑体" panose="02010609060101010101" pitchFamily="49" charset="-122"/>
                </a:rPr>
                <a:t>：</a:t>
              </a:r>
              <a:r>
                <a:rPr lang="zh-CN" altLang="en-US" sz="1400" dirty="0">
                  <a:solidFill>
                    <a:srgbClr val="000000"/>
                  </a:solidFill>
                  <a:latin typeface="Times New Roman" panose="02020603050405020304" pitchFamily="18" charset="0"/>
                  <a:ea typeface="黑体" panose="02010609060101010101" pitchFamily="49" charset="-122"/>
                </a:rPr>
                <a:t>用于缓解成人和</a:t>
              </a:r>
              <a:r>
                <a:rPr lang="en-US" altLang="zh-CN" sz="1400" dirty="0">
                  <a:solidFill>
                    <a:srgbClr val="000000"/>
                  </a:solidFill>
                  <a:latin typeface="Times New Roman" panose="02020603050405020304" pitchFamily="18" charset="0"/>
                  <a:ea typeface="黑体" panose="02010609060101010101" pitchFamily="49" charset="-122"/>
                </a:rPr>
                <a:t>12</a:t>
              </a:r>
              <a:r>
                <a:rPr lang="zh-CN" altLang="en-US" sz="1400" dirty="0">
                  <a:solidFill>
                    <a:srgbClr val="000000"/>
                  </a:solidFill>
                  <a:latin typeface="Times New Roman" panose="02020603050405020304" pitchFamily="18" charset="0"/>
                  <a:ea typeface="黑体" panose="02010609060101010101" pitchFamily="49" charset="-122"/>
                </a:rPr>
                <a:t>岁及以上儿童鼻内抗组胺药或糖皮质激素单药疗法效果不佳的中度至重度季节性和常年性变应性鼻炎，可伴或不伴有眼部症状</a:t>
              </a:r>
              <a:endParaRPr lang="en-US" altLang="zh-CN" sz="1400" dirty="0">
                <a:solidFill>
                  <a:srgbClr val="000000"/>
                </a:solidFill>
                <a:latin typeface="Times New Roman" panose="02020603050405020304" pitchFamily="18" charset="0"/>
                <a:ea typeface="黑体" panose="02010609060101010101" pitchFamily="49" charset="-122"/>
              </a:endParaRPr>
            </a:p>
            <a:p>
              <a:pPr marL="285750" indent="-285750">
                <a:lnSpc>
                  <a:spcPct val="140000"/>
                </a:lnSpc>
                <a:buFont typeface="Arial" panose="020B0604020202020204" pitchFamily="34" charset="0"/>
                <a:buChar char="•"/>
              </a:pPr>
              <a:r>
                <a:rPr lang="zh-CN" altLang="en-US" sz="1400" b="1" dirty="0">
                  <a:solidFill>
                    <a:schemeClr val="accent2"/>
                  </a:solidFill>
                  <a:latin typeface="Times New Roman" panose="02020603050405020304" pitchFamily="18" charset="0"/>
                  <a:ea typeface="黑体" panose="02010609060101010101" pitchFamily="49" charset="-122"/>
                </a:rPr>
                <a:t>用法用量</a:t>
              </a:r>
              <a:r>
                <a:rPr lang="zh-CN" altLang="en-US" sz="1400" dirty="0">
                  <a:solidFill>
                    <a:schemeClr val="accent2"/>
                  </a:solidFill>
                  <a:latin typeface="Times New Roman" panose="02020603050405020304" pitchFamily="18" charset="0"/>
                  <a:ea typeface="黑体" panose="02010609060101010101" pitchFamily="49" charset="-122"/>
                </a:rPr>
                <a:t>：</a:t>
              </a:r>
              <a:r>
                <a:rPr lang="zh-CN" altLang="en-US" sz="1400" dirty="0">
                  <a:solidFill>
                    <a:srgbClr val="000000"/>
                  </a:solidFill>
                  <a:latin typeface="Times New Roman" panose="02020603050405020304" pitchFamily="18" charset="0"/>
                  <a:ea typeface="黑体" panose="02010609060101010101" pitchFamily="49" charset="-122"/>
                </a:rPr>
                <a:t>推荐剂量为每侧鼻孔</a:t>
              </a:r>
              <a:r>
                <a:rPr lang="en-US" altLang="zh-CN" sz="1400" dirty="0">
                  <a:solidFill>
                    <a:srgbClr val="000000"/>
                  </a:solidFill>
                  <a:latin typeface="Times New Roman" panose="02020603050405020304" pitchFamily="18" charset="0"/>
                  <a:ea typeface="黑体" panose="02010609060101010101" pitchFamily="49" charset="-122"/>
                </a:rPr>
                <a:t>1</a:t>
              </a:r>
              <a:r>
                <a:rPr lang="zh-CN" altLang="en-US" sz="1400" dirty="0">
                  <a:solidFill>
                    <a:srgbClr val="000000"/>
                  </a:solidFill>
                  <a:latin typeface="Times New Roman" panose="02020603050405020304" pitchFamily="18" charset="0"/>
                  <a:ea typeface="黑体" panose="02010609060101010101" pitchFamily="49" charset="-122"/>
                </a:rPr>
                <a:t>喷，每日两次</a:t>
              </a:r>
              <a:endParaRPr lang="en-US" altLang="zh-CN" sz="1400" dirty="0">
                <a:solidFill>
                  <a:srgbClr val="000000"/>
                </a:solidFill>
                <a:latin typeface="Times New Roman" panose="02020603050405020304" pitchFamily="18" charset="0"/>
                <a:ea typeface="黑体" panose="02010609060101010101" pitchFamily="49" charset="-122"/>
              </a:endParaRPr>
            </a:p>
            <a:p>
              <a:pPr marL="285750" indent="-285750">
                <a:lnSpc>
                  <a:spcPct val="140000"/>
                </a:lnSpc>
                <a:buFont typeface="Arial" panose="020B0604020202020204" pitchFamily="34" charset="0"/>
                <a:buChar char="•"/>
              </a:pPr>
              <a:r>
                <a:rPr lang="zh-CN" altLang="en-US" sz="1400" b="1" dirty="0">
                  <a:solidFill>
                    <a:schemeClr val="accent2"/>
                  </a:solidFill>
                  <a:latin typeface="Times New Roman" panose="02020603050405020304" pitchFamily="18" charset="0"/>
                  <a:ea typeface="黑体" panose="02010609060101010101" pitchFamily="49" charset="-122"/>
                </a:rPr>
                <a:t>中国大陆首次上市时间</a:t>
              </a:r>
              <a:r>
                <a:rPr lang="zh-CN" altLang="en-US" sz="1400" dirty="0">
                  <a:solidFill>
                    <a:schemeClr val="accent2"/>
                  </a:solidFill>
                  <a:latin typeface="Times New Roman" panose="02020603050405020304" pitchFamily="18" charset="0"/>
                  <a:ea typeface="黑体" panose="02010609060101010101" pitchFamily="49" charset="-122"/>
                </a:rPr>
                <a:t>：</a:t>
              </a:r>
              <a:r>
                <a:rPr lang="en-US" altLang="zh-CN" sz="1400" dirty="0">
                  <a:solidFill>
                    <a:srgbClr val="000000"/>
                  </a:solidFill>
                  <a:latin typeface="Times New Roman" panose="02020603050405020304" pitchFamily="18" charset="0"/>
                  <a:ea typeface="黑体" panose="02010609060101010101" pitchFamily="49" charset="-122"/>
                </a:rPr>
                <a:t>2023</a:t>
              </a:r>
              <a:r>
                <a:rPr lang="zh-CN" altLang="en-US" sz="1400" dirty="0">
                  <a:solidFill>
                    <a:srgbClr val="000000"/>
                  </a:solidFill>
                  <a:latin typeface="Times New Roman" panose="02020603050405020304" pitchFamily="18" charset="0"/>
                  <a:ea typeface="黑体" panose="02010609060101010101" pitchFamily="49" charset="-122"/>
                </a:rPr>
                <a:t>年</a:t>
              </a:r>
              <a:r>
                <a:rPr lang="en-US" altLang="zh-CN" sz="1400" dirty="0">
                  <a:solidFill>
                    <a:srgbClr val="000000"/>
                  </a:solidFill>
                  <a:latin typeface="Times New Roman" panose="02020603050405020304" pitchFamily="18" charset="0"/>
                  <a:ea typeface="黑体" panose="02010609060101010101" pitchFamily="49" charset="-122"/>
                </a:rPr>
                <a:t>6</a:t>
              </a:r>
              <a:r>
                <a:rPr lang="zh-CN" altLang="en-US" sz="1400" dirty="0">
                  <a:solidFill>
                    <a:srgbClr val="000000"/>
                  </a:solidFill>
                  <a:latin typeface="Times New Roman" panose="02020603050405020304" pitchFamily="18" charset="0"/>
                  <a:ea typeface="黑体" panose="02010609060101010101" pitchFamily="49" charset="-122"/>
                </a:rPr>
                <a:t>月</a:t>
              </a:r>
              <a:r>
                <a:rPr lang="en-US" altLang="zh-CN" sz="1400" dirty="0">
                  <a:solidFill>
                    <a:srgbClr val="000000"/>
                  </a:solidFill>
                  <a:latin typeface="Times New Roman" panose="02020603050405020304" pitchFamily="18" charset="0"/>
                  <a:ea typeface="黑体" panose="02010609060101010101" pitchFamily="49" charset="-122"/>
                </a:rPr>
                <a:t>30</a:t>
              </a:r>
              <a:r>
                <a:rPr lang="zh-CN" altLang="en-US" sz="1400" dirty="0">
                  <a:solidFill>
                    <a:srgbClr val="000000"/>
                  </a:solidFill>
                  <a:latin typeface="Times New Roman" panose="02020603050405020304" pitchFamily="18" charset="0"/>
                  <a:ea typeface="黑体" panose="02010609060101010101" pitchFamily="49" charset="-122"/>
                </a:rPr>
                <a:t>日</a:t>
              </a:r>
              <a:endParaRPr lang="en-US" altLang="zh-CN" sz="1400" dirty="0">
                <a:solidFill>
                  <a:srgbClr val="000000"/>
                </a:solidFill>
                <a:latin typeface="Times New Roman" panose="02020603050405020304" pitchFamily="18" charset="0"/>
                <a:ea typeface="黑体" panose="02010609060101010101" pitchFamily="49" charset="-122"/>
              </a:endParaRPr>
            </a:p>
            <a:p>
              <a:pPr marL="285750" indent="-285750">
                <a:lnSpc>
                  <a:spcPct val="140000"/>
                </a:lnSpc>
                <a:buFont typeface="Arial" panose="020B0604020202020204" pitchFamily="34" charset="0"/>
                <a:buChar char="•"/>
              </a:pPr>
              <a:r>
                <a:rPr lang="zh-CN" altLang="en-US" sz="1400" b="1" dirty="0">
                  <a:solidFill>
                    <a:schemeClr val="accent2"/>
                  </a:solidFill>
                  <a:latin typeface="Times New Roman" panose="02020603050405020304" pitchFamily="18" charset="0"/>
                  <a:ea typeface="黑体" panose="02010609060101010101" pitchFamily="49" charset="-122"/>
                </a:rPr>
                <a:t>目前大陆地区同通用名药品上市情况</a:t>
              </a:r>
              <a:r>
                <a:rPr lang="zh-CN" altLang="en-US" sz="1400" dirty="0">
                  <a:solidFill>
                    <a:schemeClr val="accent2"/>
                  </a:solidFill>
                  <a:latin typeface="Times New Roman" panose="02020603050405020304" pitchFamily="18" charset="0"/>
                  <a:ea typeface="黑体" panose="02010609060101010101" pitchFamily="49" charset="-122"/>
                </a:rPr>
                <a:t>：</a:t>
              </a:r>
              <a:r>
                <a:rPr lang="en-US" altLang="zh-CN" sz="1400" dirty="0">
                  <a:solidFill>
                    <a:srgbClr val="000000"/>
                  </a:solidFill>
                  <a:latin typeface="Times New Roman" panose="02020603050405020304" pitchFamily="18" charset="0"/>
                  <a:ea typeface="黑体" panose="02010609060101010101" pitchFamily="49" charset="-122"/>
                </a:rPr>
                <a:t>1</a:t>
              </a:r>
              <a:r>
                <a:rPr lang="zh-CN" altLang="en-US" sz="1400" dirty="0">
                  <a:solidFill>
                    <a:srgbClr val="000000"/>
                  </a:solidFill>
                  <a:latin typeface="Times New Roman" panose="02020603050405020304" pitchFamily="18" charset="0"/>
                  <a:ea typeface="黑体" panose="02010609060101010101" pitchFamily="49" charset="-122"/>
                </a:rPr>
                <a:t>家</a:t>
              </a:r>
              <a:endParaRPr lang="en-US" altLang="zh-CN" sz="1400" dirty="0">
                <a:solidFill>
                  <a:srgbClr val="000000"/>
                </a:solidFill>
                <a:latin typeface="Times New Roman" panose="02020603050405020304" pitchFamily="18" charset="0"/>
                <a:ea typeface="黑体" panose="02010609060101010101" pitchFamily="49" charset="-122"/>
              </a:endParaRPr>
            </a:p>
            <a:p>
              <a:pPr marL="285750" indent="-285750">
                <a:lnSpc>
                  <a:spcPct val="140000"/>
                </a:lnSpc>
                <a:buFont typeface="Arial" panose="020B0604020202020204" pitchFamily="34" charset="0"/>
                <a:buChar char="•"/>
              </a:pPr>
              <a:r>
                <a:rPr lang="zh-CN" altLang="en-US" sz="1400" b="1" dirty="0">
                  <a:solidFill>
                    <a:schemeClr val="accent2"/>
                  </a:solidFill>
                  <a:latin typeface="Times New Roman" panose="02020603050405020304" pitchFamily="18" charset="0"/>
                  <a:ea typeface="黑体" panose="02010609060101010101" pitchFamily="49" charset="-122"/>
                </a:rPr>
                <a:t>全球首个上市国家</a:t>
              </a:r>
              <a:r>
                <a:rPr lang="en-US" altLang="zh-CN" sz="1400" b="1" dirty="0">
                  <a:solidFill>
                    <a:schemeClr val="accent2"/>
                  </a:solidFill>
                  <a:latin typeface="Times New Roman" panose="02020603050405020304" pitchFamily="18" charset="0"/>
                  <a:ea typeface="黑体" panose="02010609060101010101" pitchFamily="49" charset="-122"/>
                </a:rPr>
                <a:t>/</a:t>
              </a:r>
              <a:r>
                <a:rPr lang="zh-CN" altLang="en-US" sz="1400" b="1" dirty="0">
                  <a:solidFill>
                    <a:schemeClr val="accent2"/>
                  </a:solidFill>
                  <a:latin typeface="Times New Roman" panose="02020603050405020304" pitchFamily="18" charset="0"/>
                  <a:ea typeface="黑体" panose="02010609060101010101" pitchFamily="49" charset="-122"/>
                </a:rPr>
                <a:t>地区及上市时间</a:t>
              </a:r>
              <a:r>
                <a:rPr lang="zh-CN" altLang="en-US" sz="1400" dirty="0">
                  <a:solidFill>
                    <a:schemeClr val="accent2"/>
                  </a:solidFill>
                  <a:latin typeface="Times New Roman" panose="02020603050405020304" pitchFamily="18" charset="0"/>
                  <a:ea typeface="黑体" panose="02010609060101010101" pitchFamily="49" charset="-122"/>
                </a:rPr>
                <a:t>：</a:t>
              </a:r>
              <a:r>
                <a:rPr lang="zh-CN" altLang="en-US" sz="1400" dirty="0">
                  <a:solidFill>
                    <a:srgbClr val="000000"/>
                  </a:solidFill>
                  <a:latin typeface="Times New Roman" panose="02020603050405020304" pitchFamily="18" charset="0"/>
                  <a:ea typeface="黑体" panose="02010609060101010101" pitchFamily="49" charset="-122"/>
                </a:rPr>
                <a:t>美国 ；</a:t>
              </a:r>
              <a:r>
                <a:rPr lang="en-US" altLang="zh-CN" sz="1400" dirty="0">
                  <a:solidFill>
                    <a:srgbClr val="000000"/>
                  </a:solidFill>
                  <a:latin typeface="Times New Roman" panose="02020603050405020304" pitchFamily="18" charset="0"/>
                  <a:ea typeface="黑体" panose="02010609060101010101" pitchFamily="49" charset="-122"/>
                </a:rPr>
                <a:t>2012</a:t>
              </a:r>
              <a:r>
                <a:rPr lang="zh-CN" altLang="en-US" sz="1400" dirty="0">
                  <a:solidFill>
                    <a:srgbClr val="000000"/>
                  </a:solidFill>
                  <a:latin typeface="Times New Roman" panose="02020603050405020304" pitchFamily="18" charset="0"/>
                  <a:ea typeface="黑体" panose="02010609060101010101" pitchFamily="49" charset="-122"/>
                </a:rPr>
                <a:t>年</a:t>
              </a:r>
              <a:r>
                <a:rPr lang="en-US" altLang="zh-CN" sz="1400" dirty="0">
                  <a:solidFill>
                    <a:srgbClr val="000000"/>
                  </a:solidFill>
                  <a:latin typeface="Times New Roman" panose="02020603050405020304" pitchFamily="18" charset="0"/>
                  <a:ea typeface="黑体" panose="02010609060101010101" pitchFamily="49" charset="-122"/>
                </a:rPr>
                <a:t>5</a:t>
              </a:r>
              <a:r>
                <a:rPr lang="zh-CN" altLang="en-US" sz="1400" dirty="0">
                  <a:solidFill>
                    <a:srgbClr val="000000"/>
                  </a:solidFill>
                  <a:latin typeface="Times New Roman" panose="02020603050405020304" pitchFamily="18" charset="0"/>
                  <a:ea typeface="黑体" panose="02010609060101010101" pitchFamily="49" charset="-122"/>
                </a:rPr>
                <a:t>月</a:t>
              </a:r>
              <a:r>
                <a:rPr lang="en-US" altLang="zh-CN" sz="1400" dirty="0">
                  <a:solidFill>
                    <a:srgbClr val="000000"/>
                  </a:solidFill>
                  <a:latin typeface="Times New Roman" panose="02020603050405020304" pitchFamily="18" charset="0"/>
                  <a:ea typeface="黑体" panose="02010609060101010101" pitchFamily="49" charset="-122"/>
                </a:rPr>
                <a:t>1</a:t>
              </a:r>
              <a:r>
                <a:rPr lang="zh-CN" altLang="en-US" sz="1400" dirty="0">
                  <a:solidFill>
                    <a:srgbClr val="000000"/>
                  </a:solidFill>
                  <a:latin typeface="Times New Roman" panose="02020603050405020304" pitchFamily="18" charset="0"/>
                  <a:ea typeface="黑体" panose="02010609060101010101" pitchFamily="49" charset="-122"/>
                </a:rPr>
                <a:t>日</a:t>
              </a:r>
              <a:endParaRPr lang="en-US" altLang="zh-CN" sz="1400" dirty="0">
                <a:solidFill>
                  <a:srgbClr val="000000"/>
                </a:solidFill>
                <a:latin typeface="Times New Roman" panose="02020603050405020304" pitchFamily="18" charset="0"/>
                <a:ea typeface="黑体" panose="02010609060101010101" pitchFamily="49" charset="-122"/>
              </a:endParaRPr>
            </a:p>
            <a:p>
              <a:pPr marL="285750" indent="-285750">
                <a:lnSpc>
                  <a:spcPct val="140000"/>
                </a:lnSpc>
                <a:buFont typeface="Arial" panose="020B0604020202020204" pitchFamily="34" charset="0"/>
                <a:buChar char="•"/>
              </a:pPr>
              <a:r>
                <a:rPr lang="zh-CN" altLang="en-US" sz="1400" b="1" dirty="0">
                  <a:solidFill>
                    <a:schemeClr val="accent2"/>
                  </a:solidFill>
                  <a:latin typeface="Times New Roman" panose="02020603050405020304" pitchFamily="18" charset="0"/>
                  <a:ea typeface="黑体" panose="02010609060101010101" pitchFamily="49" charset="-122"/>
                </a:rPr>
                <a:t>是否为</a:t>
              </a:r>
              <a:r>
                <a:rPr lang="en-US" altLang="zh-CN" sz="1400" b="1" dirty="0">
                  <a:solidFill>
                    <a:schemeClr val="accent2"/>
                  </a:solidFill>
                  <a:latin typeface="Times New Roman" panose="02020603050405020304" pitchFamily="18" charset="0"/>
                  <a:ea typeface="黑体" panose="02010609060101010101" pitchFamily="49" charset="-122"/>
                </a:rPr>
                <a:t>OTC</a:t>
              </a:r>
              <a:r>
                <a:rPr lang="zh-CN" altLang="en-US" sz="1400" b="1" dirty="0">
                  <a:solidFill>
                    <a:schemeClr val="accent2"/>
                  </a:solidFill>
                  <a:latin typeface="Times New Roman" panose="02020603050405020304" pitchFamily="18" charset="0"/>
                  <a:ea typeface="黑体" panose="02010609060101010101" pitchFamily="49" charset="-122"/>
                </a:rPr>
                <a:t>药品</a:t>
              </a:r>
              <a:r>
                <a:rPr lang="zh-CN" altLang="en-US" sz="1400" dirty="0">
                  <a:solidFill>
                    <a:schemeClr val="accent2"/>
                  </a:solidFill>
                  <a:latin typeface="Times New Roman" panose="02020603050405020304" pitchFamily="18" charset="0"/>
                  <a:ea typeface="黑体" panose="02010609060101010101" pitchFamily="49" charset="-122"/>
                </a:rPr>
                <a:t>：</a:t>
              </a:r>
              <a:r>
                <a:rPr lang="zh-CN" altLang="en-US" sz="1400" dirty="0">
                  <a:solidFill>
                    <a:srgbClr val="000000"/>
                  </a:solidFill>
                  <a:latin typeface="Times New Roman" panose="02020603050405020304" pitchFamily="18" charset="0"/>
                  <a:ea typeface="黑体" panose="02010609060101010101" pitchFamily="49" charset="-122"/>
                </a:rPr>
                <a:t>否</a:t>
              </a:r>
            </a:p>
          </p:txBody>
        </p:sp>
        <p:sp>
          <p:nvSpPr>
            <p:cNvPr id="17" name="矩形 16">
              <a:extLst>
                <a:ext uri="{FF2B5EF4-FFF2-40B4-BE49-F238E27FC236}">
                  <a16:creationId xmlns:a16="http://schemas.microsoft.com/office/drawing/2014/main" id="{5BB7C738-E8B2-8CE1-FE41-5ED78B27822C}"/>
                </a:ext>
              </a:extLst>
            </p:cNvPr>
            <p:cNvSpPr/>
            <p:nvPr/>
          </p:nvSpPr>
          <p:spPr>
            <a:xfrm>
              <a:off x="5124451" y="696358"/>
              <a:ext cx="1943100" cy="345313"/>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accent2"/>
                  </a:solidFill>
                  <a:latin typeface="Times New Roman" panose="02020603050405020304" pitchFamily="18" charset="0"/>
                  <a:ea typeface="黑体" panose="02010609060101010101" pitchFamily="49" charset="-122"/>
                </a:rPr>
                <a:t>药物基本信息</a:t>
              </a:r>
            </a:p>
          </p:txBody>
        </p:sp>
      </p:grpSp>
      <p:sp>
        <p:nvSpPr>
          <p:cNvPr id="20" name="矩形 19">
            <a:extLst>
              <a:ext uri="{FF2B5EF4-FFF2-40B4-BE49-F238E27FC236}">
                <a16:creationId xmlns:a16="http://schemas.microsoft.com/office/drawing/2014/main" id="{A81B7726-2225-BD2B-11B4-E59F41314C20}"/>
              </a:ext>
            </a:extLst>
          </p:cNvPr>
          <p:cNvSpPr/>
          <p:nvPr/>
        </p:nvSpPr>
        <p:spPr>
          <a:xfrm>
            <a:off x="518537" y="6037017"/>
            <a:ext cx="11161716" cy="246221"/>
          </a:xfrm>
          <a:prstGeom prst="rect">
            <a:avLst/>
          </a:prstGeom>
        </p:spPr>
        <p:txBody>
          <a:bodyPr wrap="square" anchor="ctr">
            <a:spAutoFit/>
          </a:bodyPr>
          <a:lstStyle/>
          <a:p>
            <a:pPr lvl="0"/>
            <a:r>
              <a:rPr lang="zh-CN" altLang="en-US" sz="1000" dirty="0">
                <a:solidFill>
                  <a:srgbClr val="2A276D">
                    <a:lumMod val="50000"/>
                  </a:srgbClr>
                </a:solidFill>
                <a:latin typeface="Times New Roman" panose="02020603050405020304" pitchFamily="18" charset="0"/>
                <a:cs typeface="Times New Roman" panose="02020603050405020304" pitchFamily="18" charset="0"/>
              </a:rPr>
              <a:t>注：</a:t>
            </a:r>
            <a:r>
              <a:rPr lang="en-US" altLang="zh-CN" sz="1000" dirty="0">
                <a:solidFill>
                  <a:srgbClr val="2A276D">
                    <a:lumMod val="50000"/>
                  </a:srgbClr>
                </a:solidFill>
                <a:latin typeface="Times New Roman" panose="02020603050405020304" pitchFamily="18" charset="0"/>
                <a:cs typeface="Times New Roman" panose="02020603050405020304" pitchFamily="18" charset="0"/>
              </a:rPr>
              <a:t>AR</a:t>
            </a:r>
            <a:r>
              <a:rPr lang="zh-CN" altLang="en-US" sz="1000" dirty="0">
                <a:solidFill>
                  <a:srgbClr val="2A276D">
                    <a:lumMod val="50000"/>
                  </a:srgbClr>
                </a:solidFill>
                <a:latin typeface="Times New Roman" panose="02020603050405020304" pitchFamily="18" charset="0"/>
                <a:cs typeface="Times New Roman" panose="02020603050405020304" pitchFamily="18" charset="0"/>
              </a:rPr>
              <a:t>：变应性鼻炎；</a:t>
            </a:r>
            <a:r>
              <a:rPr lang="zh-CN" altLang="en-US" sz="1000" dirty="0">
                <a:solidFill>
                  <a:srgbClr val="000000"/>
                </a:solidFill>
                <a:latin typeface="Times New Roman" panose="02020603050405020304" pitchFamily="18" charset="0"/>
                <a:ea typeface="黑体" panose="02010609060101010101" pitchFamily="49" charset="-122"/>
              </a:rPr>
              <a:t>根据第七次全国人口普查统计数据计算，</a:t>
            </a:r>
            <a:r>
              <a:rPr lang="zh-CN" altLang="en-US" sz="1000" dirty="0">
                <a:solidFill>
                  <a:srgbClr val="2A276D">
                    <a:lumMod val="50000"/>
                  </a:srgbClr>
                </a:solidFill>
                <a:latin typeface="Times New Roman" panose="02020603050405020304" pitchFamily="18" charset="0"/>
                <a:ea typeface="黑体" panose="02010609060101010101" pitchFamily="49" charset="-122"/>
                <a:cs typeface="Times New Roman" panose="02020603050405020304" pitchFamily="18" charset="0"/>
              </a:rPr>
              <a:t>人口</a:t>
            </a:r>
            <a:r>
              <a:rPr lang="zh-CN" altLang="en-US" sz="1000" dirty="0">
                <a:solidFill>
                  <a:srgbClr val="2A276D">
                    <a:lumMod val="50000"/>
                  </a:srgbClr>
                </a:solidFill>
                <a:latin typeface="Times New Roman" panose="02020603050405020304" pitchFamily="18" charset="0"/>
                <a:cs typeface="Times New Roman" panose="02020603050405020304" pitchFamily="18" charset="0"/>
              </a:rPr>
              <a:t>统计数据：</a:t>
            </a:r>
            <a:r>
              <a:rPr lang="en-US" altLang="zh-CN" sz="1000" dirty="0">
                <a:solidFill>
                  <a:srgbClr val="2A276D">
                    <a:lumMod val="50000"/>
                  </a:srgbClr>
                </a:solidFill>
                <a:latin typeface="Times New Roman" panose="02020603050405020304" pitchFamily="18" charset="0"/>
                <a:cs typeface="Times New Roman" panose="02020603050405020304" pitchFamily="18" charset="0"/>
              </a:rPr>
              <a:t>141178</a:t>
            </a:r>
            <a:r>
              <a:rPr lang="zh-CN" altLang="en-US" sz="1000" dirty="0">
                <a:solidFill>
                  <a:srgbClr val="2A276D">
                    <a:lumMod val="50000"/>
                  </a:srgbClr>
                </a:solidFill>
                <a:latin typeface="Times New Roman" panose="02020603050405020304" pitchFamily="18" charset="0"/>
                <a:cs typeface="Times New Roman" panose="02020603050405020304" pitchFamily="18" charset="0"/>
              </a:rPr>
              <a:t>万人</a:t>
            </a:r>
            <a:r>
              <a:rPr lang="en-US" altLang="zh-CN" sz="1000" baseline="30000" dirty="0">
                <a:solidFill>
                  <a:srgbClr val="2A276D">
                    <a:lumMod val="50000"/>
                  </a:srgbClr>
                </a:solidFill>
                <a:latin typeface="Times New Roman" panose="02020603050405020304" pitchFamily="18" charset="0"/>
                <a:cs typeface="Times New Roman" panose="02020603050405020304" pitchFamily="18" charset="0"/>
              </a:rPr>
              <a:t>[4]</a:t>
            </a:r>
            <a:endParaRPr lang="zh-CN" altLang="en-US" sz="1000" baseline="30000" dirty="0">
              <a:solidFill>
                <a:srgbClr val="2A276D">
                  <a:lumMod val="50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7728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30A4920-8ACF-B0A5-3EFF-49EB8A4ACC9C}"/>
              </a:ext>
            </a:extLst>
          </p:cNvPr>
          <p:cNvSpPr>
            <a:spLocks noGrp="1"/>
          </p:cNvSpPr>
          <p:nvPr>
            <p:ph type="title"/>
          </p:nvPr>
        </p:nvSpPr>
        <p:spPr/>
        <p:txBody>
          <a:bodyPr/>
          <a:lstStyle/>
          <a:p>
            <a:r>
              <a:rPr lang="zh-CN" altLang="en-US" b="1" dirty="0">
                <a:latin typeface="Times New Roman" panose="02020603050405020304" pitchFamily="18" charset="0"/>
                <a:ea typeface="黑体" panose="02010609060101010101" pitchFamily="49" charset="-122"/>
              </a:rPr>
              <a:t>氮䓬斯汀氟替卡松鼻喷雾剂</a:t>
            </a:r>
            <a:r>
              <a:rPr lang="en-US" altLang="zh-CN" b="1" dirty="0">
                <a:latin typeface="Times New Roman" panose="02020603050405020304" pitchFamily="18" charset="0"/>
                <a:ea typeface="黑体" panose="02010609060101010101" pitchFamily="49" charset="-122"/>
              </a:rPr>
              <a:t>-</a:t>
            </a:r>
            <a:r>
              <a:rPr lang="zh-CN" altLang="en-US" b="1" dirty="0">
                <a:latin typeface="Times New Roman" panose="02020603050405020304" pitchFamily="18" charset="0"/>
                <a:ea typeface="黑体" panose="02010609060101010101" pitchFamily="49" charset="-122"/>
              </a:rPr>
              <a:t>基本信息</a:t>
            </a:r>
            <a:r>
              <a:rPr lang="en-US" altLang="zh-CN" b="1" dirty="0"/>
              <a:t>(2/2)</a:t>
            </a:r>
            <a:endParaRPr lang="zh-CN" altLang="en-US" b="1" dirty="0">
              <a:latin typeface="Times New Roman" panose="02020603050405020304" pitchFamily="18" charset="0"/>
              <a:ea typeface="黑体" panose="02010609060101010101" pitchFamily="49" charset="-122"/>
            </a:endParaRPr>
          </a:p>
        </p:txBody>
      </p:sp>
      <p:sp>
        <p:nvSpPr>
          <p:cNvPr id="3" name="页脚占位符 2">
            <a:extLst>
              <a:ext uri="{FF2B5EF4-FFF2-40B4-BE49-F238E27FC236}">
                <a16:creationId xmlns:a16="http://schemas.microsoft.com/office/drawing/2014/main" id="{0ADBDA0A-0F67-9623-1F97-D6F9705686F5}"/>
              </a:ext>
            </a:extLst>
          </p:cNvPr>
          <p:cNvSpPr>
            <a:spLocks noGrp="1"/>
          </p:cNvSpPr>
          <p:nvPr>
            <p:ph type="ftr" sz="quarter" idx="3"/>
          </p:nvPr>
        </p:nvSpPr>
        <p:spPr/>
        <p:txBody>
          <a:bodyPr/>
          <a:lstStyle/>
          <a:p>
            <a:r>
              <a:rPr lang="en-US" dirty="0">
                <a:latin typeface="Times New Roman" panose="02020603050405020304" pitchFamily="18" charset="0"/>
                <a:ea typeface="黑体" panose="02010609060101010101" pitchFamily="49" charset="-122"/>
              </a:rPr>
              <a:t>This document contains proprietary information of </a:t>
            </a:r>
            <a:r>
              <a:rPr lang="en-US" dirty="0" err="1">
                <a:latin typeface="Times New Roman" panose="02020603050405020304" pitchFamily="18" charset="0"/>
                <a:ea typeface="黑体" panose="02010609060101010101" pitchFamily="49" charset="-122"/>
              </a:rPr>
              <a:t>Viatris</a:t>
            </a:r>
            <a:r>
              <a:rPr lang="en-US" dirty="0">
                <a:latin typeface="Times New Roman" panose="02020603050405020304" pitchFamily="18" charset="0"/>
                <a:ea typeface="黑体" panose="02010609060101010101" pitchFamily="49" charset="-122"/>
              </a:rPr>
              <a:t> Inc. Unauthorized use, duplication, dissemination or disclosure to third parties is strictly prohibited. </a:t>
            </a:r>
            <a:br>
              <a:rPr lang="en-US" dirty="0">
                <a:latin typeface="Times New Roman" panose="02020603050405020304" pitchFamily="18" charset="0"/>
                <a:ea typeface="黑体" panose="02010609060101010101" pitchFamily="49" charset="-122"/>
              </a:rPr>
            </a:br>
            <a:r>
              <a:rPr lang="en-US" dirty="0">
                <a:latin typeface="Times New Roman" panose="02020603050405020304" pitchFamily="18" charset="0"/>
                <a:ea typeface="黑体" panose="02010609060101010101" pitchFamily="49" charset="-122"/>
              </a:rPr>
              <a:t>© 2020 </a:t>
            </a:r>
            <a:r>
              <a:rPr lang="en-US" dirty="0" err="1">
                <a:latin typeface="Times New Roman" panose="02020603050405020304" pitchFamily="18" charset="0"/>
                <a:ea typeface="黑体" panose="02010609060101010101" pitchFamily="49" charset="-122"/>
              </a:rPr>
              <a:t>Viatris</a:t>
            </a:r>
            <a:r>
              <a:rPr lang="en-US" dirty="0">
                <a:latin typeface="Times New Roman" panose="02020603050405020304" pitchFamily="18" charset="0"/>
                <a:ea typeface="黑体" panose="02010609060101010101" pitchFamily="49" charset="-122"/>
              </a:rPr>
              <a:t> Inc. All Rights Reserved. VIATRIS and the </a:t>
            </a:r>
            <a:r>
              <a:rPr lang="en-US" dirty="0" err="1">
                <a:latin typeface="Times New Roman" panose="02020603050405020304" pitchFamily="18" charset="0"/>
                <a:ea typeface="黑体" panose="02010609060101010101" pitchFamily="49" charset="-122"/>
              </a:rPr>
              <a:t>Viatris</a:t>
            </a:r>
            <a:r>
              <a:rPr lang="en-US" dirty="0">
                <a:latin typeface="Times New Roman" panose="02020603050405020304" pitchFamily="18" charset="0"/>
                <a:ea typeface="黑体" panose="02010609060101010101" pitchFamily="49" charset="-122"/>
              </a:rPr>
              <a:t> Logo are trademarks of Mylan Inc., a </a:t>
            </a:r>
            <a:r>
              <a:rPr lang="en-US" dirty="0" err="1">
                <a:latin typeface="Times New Roman" panose="02020603050405020304" pitchFamily="18" charset="0"/>
                <a:ea typeface="黑体" panose="02010609060101010101" pitchFamily="49" charset="-122"/>
              </a:rPr>
              <a:t>Viatris</a:t>
            </a:r>
            <a:r>
              <a:rPr lang="en-US" dirty="0">
                <a:latin typeface="Times New Roman" panose="02020603050405020304" pitchFamily="18" charset="0"/>
                <a:ea typeface="黑体" panose="02010609060101010101" pitchFamily="49" charset="-122"/>
              </a:rPr>
              <a:t> company.</a:t>
            </a:r>
          </a:p>
        </p:txBody>
      </p:sp>
      <p:sp>
        <p:nvSpPr>
          <p:cNvPr id="4" name="灯片编号占位符 3">
            <a:extLst>
              <a:ext uri="{FF2B5EF4-FFF2-40B4-BE49-F238E27FC236}">
                <a16:creationId xmlns:a16="http://schemas.microsoft.com/office/drawing/2014/main" id="{D7E59554-FD5C-3D0E-17A0-A8EB4079339A}"/>
              </a:ext>
            </a:extLst>
          </p:cNvPr>
          <p:cNvSpPr>
            <a:spLocks noGrp="1"/>
          </p:cNvSpPr>
          <p:nvPr>
            <p:ph type="sldNum" sz="quarter" idx="4"/>
          </p:nvPr>
        </p:nvSpPr>
        <p:spPr/>
        <p:txBody>
          <a:bodyPr/>
          <a:lstStyle/>
          <a:p>
            <a:fld id="{7AD2CD2D-0C39-C844-B16A-E0892E0FEA32}" type="slidenum">
              <a:rPr lang="en-US" smtClean="0">
                <a:latin typeface="Times New Roman" panose="02020603050405020304" pitchFamily="18" charset="0"/>
                <a:ea typeface="黑体" panose="02010609060101010101" pitchFamily="49" charset="-122"/>
              </a:rPr>
              <a:pPr/>
              <a:t>4</a:t>
            </a:fld>
            <a:endParaRPr lang="en-US" dirty="0">
              <a:latin typeface="Times New Roman" panose="02020603050405020304" pitchFamily="18" charset="0"/>
              <a:ea typeface="黑体" panose="02010609060101010101" pitchFamily="49" charset="-122"/>
            </a:endParaRPr>
          </a:p>
        </p:txBody>
      </p:sp>
      <p:grpSp>
        <p:nvGrpSpPr>
          <p:cNvPr id="12" name="组合 11">
            <a:extLst>
              <a:ext uri="{FF2B5EF4-FFF2-40B4-BE49-F238E27FC236}">
                <a16:creationId xmlns:a16="http://schemas.microsoft.com/office/drawing/2014/main" id="{42DB9214-FC3B-CD70-0365-BF6C820AB1D4}"/>
              </a:ext>
            </a:extLst>
          </p:cNvPr>
          <p:cNvGrpSpPr/>
          <p:nvPr/>
        </p:nvGrpSpPr>
        <p:grpSpPr>
          <a:xfrm>
            <a:off x="533916" y="3928730"/>
            <a:ext cx="11142148" cy="2084072"/>
            <a:chOff x="4552950" y="3854313"/>
            <a:chExt cx="3436620" cy="1411436"/>
          </a:xfrm>
        </p:grpSpPr>
        <p:sp>
          <p:nvSpPr>
            <p:cNvPr id="13" name="矩形 12">
              <a:extLst>
                <a:ext uri="{FF2B5EF4-FFF2-40B4-BE49-F238E27FC236}">
                  <a16:creationId xmlns:a16="http://schemas.microsoft.com/office/drawing/2014/main" id="{D434A241-5619-3569-C194-5B5F8C11D078}"/>
                </a:ext>
              </a:extLst>
            </p:cNvPr>
            <p:cNvSpPr/>
            <p:nvPr/>
          </p:nvSpPr>
          <p:spPr>
            <a:xfrm>
              <a:off x="4552950" y="3946324"/>
              <a:ext cx="3436620" cy="1319425"/>
            </a:xfrm>
            <a:prstGeom prst="rect">
              <a:avLst/>
            </a:prstGeom>
            <a:noFill/>
            <a:ln>
              <a:solidFill>
                <a:schemeClr val="accent2"/>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nSpc>
                  <a:spcPct val="150000"/>
                </a:lnSpc>
                <a:buFont typeface="Arial" panose="020B0604020202020204" pitchFamily="34" charset="0"/>
                <a:buChar char="•"/>
              </a:pPr>
              <a:r>
                <a:rPr lang="zh-CN" altLang="en-US" sz="1400" b="1" i="0" dirty="0">
                  <a:solidFill>
                    <a:schemeClr val="accent2"/>
                  </a:solidFill>
                  <a:latin typeface="Times New Roman" panose="02020603050405020304" pitchFamily="18" charset="0"/>
                  <a:ea typeface="黑体" panose="02010609060101010101" pitchFamily="49" charset="-122"/>
                </a:rPr>
                <a:t>目录中没有治疗中</a:t>
              </a:r>
              <a:r>
                <a:rPr lang="en-US" altLang="zh-CN" sz="1400" b="1" i="0" dirty="0">
                  <a:solidFill>
                    <a:schemeClr val="accent2"/>
                  </a:solidFill>
                  <a:latin typeface="Times New Roman" panose="02020603050405020304" pitchFamily="18" charset="0"/>
                  <a:ea typeface="黑体" panose="02010609060101010101" pitchFamily="49" charset="-122"/>
                </a:rPr>
                <a:t>-</a:t>
              </a:r>
              <a:r>
                <a:rPr lang="zh-CN" altLang="en-US" sz="1400" b="1" i="0" dirty="0">
                  <a:solidFill>
                    <a:schemeClr val="accent2"/>
                  </a:solidFill>
                  <a:latin typeface="Times New Roman" panose="02020603050405020304" pitchFamily="18" charset="0"/>
                  <a:ea typeface="黑体" panose="02010609060101010101" pitchFamily="49" charset="-122"/>
                </a:rPr>
                <a:t>重度变应性鼻炎的复方药品</a:t>
              </a:r>
              <a:endParaRPr lang="en-US" altLang="zh-CN" sz="1400" b="1" dirty="0">
                <a:solidFill>
                  <a:schemeClr val="accent2"/>
                </a:solidFill>
                <a:latin typeface="Times New Roman" panose="02020603050405020304" pitchFamily="18" charset="0"/>
                <a:ea typeface="黑体" panose="02010609060101010101" pitchFamily="49" charset="-122"/>
              </a:endParaRPr>
            </a:p>
            <a:p>
              <a:pPr marL="285750" indent="-285750">
                <a:lnSpc>
                  <a:spcPct val="150000"/>
                </a:lnSpc>
                <a:buFont typeface="Arial" panose="020B0604020202020204" pitchFamily="34" charset="0"/>
                <a:buChar char="•"/>
              </a:pPr>
              <a:r>
                <a:rPr lang="zh-CN" altLang="en-US" sz="1400" b="1" dirty="0">
                  <a:solidFill>
                    <a:schemeClr val="accent2"/>
                  </a:solidFill>
                  <a:latin typeface="Times New Roman" panose="02020603050405020304" pitchFamily="18" charset="0"/>
                  <a:ea typeface="黑体" panose="02010609060101010101" pitchFamily="49" charset="-122"/>
                </a:rPr>
                <a:t>单药疗效明显劣于双药联用：</a:t>
              </a:r>
              <a:r>
                <a:rPr lang="zh-CN" altLang="en-US" sz="1400" dirty="0">
                  <a:solidFill>
                    <a:sysClr val="windowText" lastClr="000000"/>
                  </a:solidFill>
                  <a:latin typeface="Times New Roman" panose="02020603050405020304" pitchFamily="18" charset="0"/>
                  <a:ea typeface="黑体" panose="02010609060101010101" pitchFamily="49" charset="-122"/>
                </a:rPr>
                <a:t>研究表明鼻用抗组胺药与鼻用糖皮质激素混合制剂对鼻部症状的改善效果明显优于单药治疗。</a:t>
              </a:r>
              <a:r>
                <a:rPr lang="zh-CN" altLang="en-US" sz="1400" dirty="0">
                  <a:solidFill>
                    <a:srgbClr val="000000"/>
                  </a:solidFill>
                  <a:latin typeface="Times New Roman" panose="02020603050405020304" pitchFamily="18" charset="0"/>
                  <a:ea typeface="黑体" panose="02010609060101010101" pitchFamily="49" charset="-122"/>
                </a:rPr>
                <a:t>国内外多项临床研究表明，迪敏思</a:t>
              </a:r>
              <a:r>
                <a:rPr lang="en-US" altLang="zh-CN" sz="1400" baseline="30000" dirty="0">
                  <a:solidFill>
                    <a:srgbClr val="000000"/>
                  </a:solidFill>
                  <a:latin typeface="Times New Roman" panose="02020603050405020304" pitchFamily="18" charset="0"/>
                  <a:ea typeface="黑体" panose="02010609060101010101" pitchFamily="49" charset="-122"/>
                </a:rPr>
                <a:t>®</a:t>
              </a:r>
              <a:r>
                <a:rPr lang="zh-CN" altLang="en-US" sz="1400" dirty="0">
                  <a:solidFill>
                    <a:srgbClr val="000000"/>
                  </a:solidFill>
                  <a:latin typeface="Times New Roman" panose="02020603050405020304" pitchFamily="18" charset="0"/>
                  <a:ea typeface="黑体" panose="02010609060101010101" pitchFamily="49" charset="-122"/>
                </a:rPr>
                <a:t>相比于盐酸氮䓬斯汀单药和丙酸氟替卡松单药，</a:t>
              </a:r>
              <a:r>
                <a:rPr lang="zh-CN" altLang="en-US" sz="1400" b="1" dirty="0">
                  <a:solidFill>
                    <a:schemeClr val="accent2"/>
                  </a:solidFill>
                  <a:latin typeface="Times New Roman" panose="02020603050405020304" pitchFamily="18" charset="0"/>
                  <a:ea typeface="黑体" panose="02010609060101010101" pitchFamily="49" charset="-122"/>
                </a:rPr>
                <a:t>起效更快，且更强效改善变应性鼻炎患者鼻部和眼部症状</a:t>
              </a:r>
              <a:endParaRPr lang="en-US" altLang="zh-CN" sz="1400" dirty="0">
                <a:solidFill>
                  <a:sysClr val="windowText" lastClr="000000"/>
                </a:solidFill>
                <a:latin typeface="Times New Roman" panose="02020603050405020304" pitchFamily="18" charset="0"/>
                <a:ea typeface="黑体" panose="02010609060101010101" pitchFamily="49" charset="-122"/>
              </a:endParaRPr>
            </a:p>
            <a:p>
              <a:pPr marL="285750" indent="-285750">
                <a:lnSpc>
                  <a:spcPct val="150000"/>
                </a:lnSpc>
                <a:buFont typeface="Arial" panose="020B0604020202020204" pitchFamily="34" charset="0"/>
                <a:buChar char="•"/>
              </a:pPr>
              <a:r>
                <a:rPr lang="zh-CN" altLang="en-US" sz="1400" b="1" dirty="0">
                  <a:solidFill>
                    <a:schemeClr val="accent2"/>
                  </a:solidFill>
                  <a:latin typeface="Times New Roman" panose="02020603050405020304" pitchFamily="18" charset="0"/>
                  <a:ea typeface="黑体" panose="02010609060101010101" pitchFamily="49" charset="-122"/>
                </a:rPr>
                <a:t>患者用药依从性差：</a:t>
              </a:r>
              <a:r>
                <a:rPr lang="zh-CN" altLang="en-US" sz="1400" dirty="0">
                  <a:solidFill>
                    <a:srgbClr val="000000"/>
                  </a:solidFill>
                  <a:latin typeface="Times New Roman" panose="02020603050405020304" pitchFamily="18" charset="0"/>
                  <a:ea typeface="黑体" panose="02010609060101010101" pitchFamily="49" charset="-122"/>
                </a:rPr>
                <a:t>一次使用两种鼻喷雾剂，需要一定的间隔时间；鼻炎患者用药依从性普遍较弱</a:t>
              </a:r>
              <a:r>
                <a:rPr lang="en-US" altLang="zh-CN" sz="1400" baseline="30000" dirty="0">
                  <a:solidFill>
                    <a:srgbClr val="000000"/>
                  </a:solidFill>
                  <a:latin typeface="Times New Roman" panose="02020603050405020304" pitchFamily="18" charset="0"/>
                  <a:ea typeface="黑体" panose="02010609060101010101" pitchFamily="49" charset="-122"/>
                </a:rPr>
                <a:t>[5]</a:t>
              </a:r>
              <a:r>
                <a:rPr lang="zh-CN" altLang="en-US" sz="1400" dirty="0">
                  <a:solidFill>
                    <a:srgbClr val="000000"/>
                  </a:solidFill>
                  <a:latin typeface="Times New Roman" panose="02020603050405020304" pitchFamily="18" charset="0"/>
                  <a:ea typeface="黑体" panose="02010609060101010101" pitchFamily="49" charset="-122"/>
                </a:rPr>
                <a:t>，从而降低药物的治疗效果；且同时携带两种药物便携性较差</a:t>
              </a:r>
              <a:endParaRPr lang="en-US" altLang="zh-CN" sz="1400" dirty="0">
                <a:solidFill>
                  <a:srgbClr val="000000"/>
                </a:solidFill>
                <a:latin typeface="Times New Roman" panose="02020603050405020304" pitchFamily="18" charset="0"/>
                <a:ea typeface="黑体" panose="02010609060101010101" pitchFamily="49" charset="-122"/>
              </a:endParaRPr>
            </a:p>
          </p:txBody>
        </p:sp>
        <p:sp>
          <p:nvSpPr>
            <p:cNvPr id="14" name="矩形 13">
              <a:extLst>
                <a:ext uri="{FF2B5EF4-FFF2-40B4-BE49-F238E27FC236}">
                  <a16:creationId xmlns:a16="http://schemas.microsoft.com/office/drawing/2014/main" id="{2389BE38-692C-5143-8DC7-55B4E4A3E718}"/>
                </a:ext>
              </a:extLst>
            </p:cNvPr>
            <p:cNvSpPr/>
            <p:nvPr/>
          </p:nvSpPr>
          <p:spPr>
            <a:xfrm>
              <a:off x="5971601" y="3854313"/>
              <a:ext cx="599319" cy="19848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accent2"/>
                  </a:solidFill>
                  <a:latin typeface="Times New Roman" panose="02020603050405020304" pitchFamily="18" charset="0"/>
                  <a:ea typeface="黑体" panose="02010609060101010101" pitchFamily="49" charset="-122"/>
                </a:rPr>
                <a:t>未满足的治疗需求</a:t>
              </a:r>
            </a:p>
          </p:txBody>
        </p:sp>
      </p:grpSp>
      <p:grpSp>
        <p:nvGrpSpPr>
          <p:cNvPr id="24" name="组合 23">
            <a:extLst>
              <a:ext uri="{FF2B5EF4-FFF2-40B4-BE49-F238E27FC236}">
                <a16:creationId xmlns:a16="http://schemas.microsoft.com/office/drawing/2014/main" id="{E304A716-D69F-1CB9-A29F-9460452FADB5}"/>
              </a:ext>
            </a:extLst>
          </p:cNvPr>
          <p:cNvGrpSpPr/>
          <p:nvPr/>
        </p:nvGrpSpPr>
        <p:grpSpPr>
          <a:xfrm>
            <a:off x="515938" y="2389851"/>
            <a:ext cx="11142148" cy="1354731"/>
            <a:chOff x="4542244" y="3709389"/>
            <a:chExt cx="3436620" cy="1142633"/>
          </a:xfrm>
        </p:grpSpPr>
        <p:sp>
          <p:nvSpPr>
            <p:cNvPr id="25" name="矩形 24">
              <a:extLst>
                <a:ext uri="{FF2B5EF4-FFF2-40B4-BE49-F238E27FC236}">
                  <a16:creationId xmlns:a16="http://schemas.microsoft.com/office/drawing/2014/main" id="{49A51726-CBD9-CB6D-BFAC-79B348DF9334}"/>
                </a:ext>
              </a:extLst>
            </p:cNvPr>
            <p:cNvSpPr/>
            <p:nvPr/>
          </p:nvSpPr>
          <p:spPr>
            <a:xfrm>
              <a:off x="4542244" y="3877840"/>
              <a:ext cx="3436620" cy="974182"/>
            </a:xfrm>
            <a:prstGeom prst="rect">
              <a:avLst/>
            </a:prstGeom>
            <a:noFill/>
            <a:ln>
              <a:solidFill>
                <a:schemeClr val="accent2"/>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nSpc>
                  <a:spcPct val="150000"/>
                </a:lnSpc>
                <a:buFont typeface="Arial" panose="020B0604020202020204" pitchFamily="34" charset="0"/>
                <a:buChar char="•"/>
              </a:pPr>
              <a:r>
                <a:rPr lang="en-US" altLang="zh-CN" sz="1400" b="1" dirty="0">
                  <a:solidFill>
                    <a:srgbClr val="000000"/>
                  </a:solidFill>
                  <a:latin typeface="Times New Roman" panose="02020603050405020304" pitchFamily="18" charset="0"/>
                  <a:ea typeface="黑体" panose="02010609060101010101" pitchFamily="49" charset="-122"/>
                </a:rPr>
                <a:t>AR</a:t>
              </a:r>
              <a:r>
                <a:rPr lang="zh-CN" altLang="en-US" sz="1400" b="1" dirty="0">
                  <a:solidFill>
                    <a:srgbClr val="000000"/>
                  </a:solidFill>
                  <a:latin typeface="Times New Roman" panose="02020603050405020304" pitchFamily="18" charset="0"/>
                  <a:ea typeface="黑体" panose="02010609060101010101" pitchFamily="49" charset="-122"/>
                </a:rPr>
                <a:t>的一线治疗：</a:t>
              </a:r>
              <a:r>
                <a:rPr lang="zh-CN" altLang="en-US" sz="1400" b="1" dirty="0">
                  <a:solidFill>
                    <a:schemeClr val="accent2"/>
                  </a:solidFill>
                  <a:latin typeface="Times New Roman" panose="02020603050405020304" pitchFamily="18" charset="0"/>
                  <a:ea typeface="黑体" panose="02010609060101010101" pitchFamily="49" charset="-122"/>
                </a:rPr>
                <a:t>鼻用糖皮质激素；口服</a:t>
              </a:r>
              <a:r>
                <a:rPr lang="en-US" altLang="zh-CN" sz="1400" b="1" dirty="0">
                  <a:solidFill>
                    <a:schemeClr val="accent2"/>
                  </a:solidFill>
                  <a:latin typeface="Times New Roman" panose="02020603050405020304" pitchFamily="18" charset="0"/>
                  <a:ea typeface="黑体" panose="02010609060101010101" pitchFamily="49" charset="-122"/>
                </a:rPr>
                <a:t>/</a:t>
              </a:r>
              <a:r>
                <a:rPr lang="zh-CN" altLang="en-US" sz="1400" b="1" dirty="0">
                  <a:solidFill>
                    <a:schemeClr val="accent2"/>
                  </a:solidFill>
                  <a:latin typeface="Times New Roman" panose="02020603050405020304" pitchFamily="18" charset="0"/>
                  <a:ea typeface="黑体" panose="02010609060101010101" pitchFamily="49" charset="-122"/>
                </a:rPr>
                <a:t>鼻用第二代抗组胺药</a:t>
              </a:r>
              <a:r>
                <a:rPr lang="zh-CN" altLang="en-US" sz="1400" b="1" dirty="0">
                  <a:solidFill>
                    <a:srgbClr val="000000"/>
                  </a:solidFill>
                  <a:latin typeface="Times New Roman" panose="02020603050405020304" pitchFamily="18" charset="0"/>
                  <a:ea typeface="黑体" panose="02010609060101010101" pitchFamily="49" charset="-122"/>
                </a:rPr>
                <a:t>；</a:t>
              </a:r>
              <a:r>
                <a:rPr lang="zh-CN" altLang="en-US" sz="1400" dirty="0">
                  <a:solidFill>
                    <a:srgbClr val="000000"/>
                  </a:solidFill>
                  <a:latin typeface="Times New Roman" panose="02020603050405020304" pitchFamily="18" charset="0"/>
                  <a:ea typeface="黑体" panose="02010609060101010101" pitchFamily="49" charset="-122"/>
                </a:rPr>
                <a:t>口服白三烯受体拮抗剂</a:t>
              </a:r>
              <a:endParaRPr lang="en-US" altLang="zh-CN" sz="1400" dirty="0">
                <a:solidFill>
                  <a:srgbClr val="000000"/>
                </a:solidFill>
                <a:latin typeface="Times New Roman" panose="02020603050405020304" pitchFamily="18" charset="0"/>
                <a:ea typeface="黑体" panose="02010609060101010101" pitchFamily="49" charset="-122"/>
              </a:endParaRPr>
            </a:p>
            <a:p>
              <a:pPr marL="285750" indent="-285750">
                <a:lnSpc>
                  <a:spcPct val="150000"/>
                </a:lnSpc>
                <a:buFont typeface="Arial" panose="020B0604020202020204" pitchFamily="34" charset="0"/>
                <a:buChar char="•"/>
              </a:pPr>
              <a:r>
                <a:rPr lang="zh-CN" altLang="en-US" sz="1400" b="1" dirty="0">
                  <a:solidFill>
                    <a:srgbClr val="000000"/>
                  </a:solidFill>
                  <a:latin typeface="Times New Roman" panose="02020603050405020304" pitchFamily="18" charset="0"/>
                  <a:ea typeface="黑体" panose="02010609060101010101" pitchFamily="49" charset="-122"/>
                </a:rPr>
                <a:t>对于中</a:t>
              </a:r>
              <a:r>
                <a:rPr lang="en-US" altLang="zh-CN" sz="1400" b="1" dirty="0">
                  <a:solidFill>
                    <a:srgbClr val="000000"/>
                  </a:solidFill>
                  <a:latin typeface="Times New Roman" panose="02020603050405020304" pitchFamily="18" charset="0"/>
                  <a:ea typeface="黑体" panose="02010609060101010101" pitchFamily="49" charset="-122"/>
                </a:rPr>
                <a:t>-</a:t>
              </a:r>
              <a:r>
                <a:rPr lang="zh-CN" altLang="en-US" sz="1400" b="1" dirty="0">
                  <a:solidFill>
                    <a:srgbClr val="000000"/>
                  </a:solidFill>
                  <a:latin typeface="Times New Roman" panose="02020603050405020304" pitchFamily="18" charset="0"/>
                  <a:ea typeface="黑体" panose="02010609060101010101" pitchFamily="49" charset="-122"/>
                </a:rPr>
                <a:t>重度持续性</a:t>
              </a:r>
              <a:r>
                <a:rPr lang="en-US" altLang="zh-CN" sz="1400" b="1" dirty="0">
                  <a:solidFill>
                    <a:srgbClr val="000000"/>
                  </a:solidFill>
                  <a:latin typeface="Times New Roman" panose="02020603050405020304" pitchFamily="18" charset="0"/>
                  <a:ea typeface="黑体" panose="02010609060101010101" pitchFamily="49" charset="-122"/>
                </a:rPr>
                <a:t>AR</a:t>
              </a:r>
              <a:r>
                <a:rPr lang="zh-CN" altLang="en-US" sz="1400" b="1" dirty="0">
                  <a:solidFill>
                    <a:srgbClr val="000000"/>
                  </a:solidFill>
                  <a:latin typeface="Times New Roman" panose="02020603050405020304" pitchFamily="18" charset="0"/>
                  <a:ea typeface="黑体" panose="02010609060101010101" pitchFamily="49" charset="-122"/>
                </a:rPr>
                <a:t>：</a:t>
              </a:r>
              <a:r>
                <a:rPr lang="zh-CN" altLang="en-US" sz="1400" dirty="0">
                  <a:solidFill>
                    <a:srgbClr val="000000"/>
                  </a:solidFill>
                  <a:latin typeface="Times New Roman" panose="02020603050405020304" pitchFamily="18" charset="0"/>
                  <a:ea typeface="黑体" panose="02010609060101010101" pitchFamily="49" charset="-122"/>
                </a:rPr>
                <a:t>指南推荐</a:t>
              </a:r>
              <a:r>
                <a:rPr lang="zh-CN" altLang="en-US" sz="1400" b="1" dirty="0">
                  <a:solidFill>
                    <a:schemeClr val="accent2"/>
                  </a:solidFill>
                  <a:latin typeface="Times New Roman" panose="02020603050405020304" pitchFamily="18" charset="0"/>
                  <a:ea typeface="黑体" panose="02010609060101010101" pitchFamily="49" charset="-122"/>
                </a:rPr>
                <a:t>联合使用鼻用激素与第二代鼻用抗组胺药</a:t>
              </a:r>
              <a:endParaRPr lang="en-US" altLang="zh-CN" sz="1400" dirty="0">
                <a:solidFill>
                  <a:srgbClr val="FF0000"/>
                </a:solidFill>
                <a:latin typeface="Times New Roman" panose="02020603050405020304" pitchFamily="18" charset="0"/>
                <a:ea typeface="黑体" panose="02010609060101010101" pitchFamily="49" charset="-122"/>
              </a:endParaRPr>
            </a:p>
          </p:txBody>
        </p:sp>
        <p:sp>
          <p:nvSpPr>
            <p:cNvPr id="26" name="矩形 25">
              <a:extLst>
                <a:ext uri="{FF2B5EF4-FFF2-40B4-BE49-F238E27FC236}">
                  <a16:creationId xmlns:a16="http://schemas.microsoft.com/office/drawing/2014/main" id="{91A8B92D-3F5B-9F1D-1065-1478D22E417C}"/>
                </a:ext>
              </a:extLst>
            </p:cNvPr>
            <p:cNvSpPr/>
            <p:nvPr/>
          </p:nvSpPr>
          <p:spPr>
            <a:xfrm>
              <a:off x="5957983" y="3709389"/>
              <a:ext cx="599596" cy="256363"/>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accent2"/>
                  </a:solidFill>
                  <a:latin typeface="Times New Roman" panose="02020603050405020304" pitchFamily="18" charset="0"/>
                  <a:ea typeface="黑体" panose="02010609060101010101" pitchFamily="49" charset="-122"/>
                </a:rPr>
                <a:t>现有治疗手段</a:t>
              </a:r>
            </a:p>
          </p:txBody>
        </p:sp>
      </p:grpSp>
      <p:grpSp>
        <p:nvGrpSpPr>
          <p:cNvPr id="7" name="组合 6">
            <a:extLst>
              <a:ext uri="{FF2B5EF4-FFF2-40B4-BE49-F238E27FC236}">
                <a16:creationId xmlns:a16="http://schemas.microsoft.com/office/drawing/2014/main" id="{E0AC3FD7-0C12-59A8-87B1-47F6718636CB}"/>
              </a:ext>
            </a:extLst>
          </p:cNvPr>
          <p:cNvGrpSpPr/>
          <p:nvPr/>
        </p:nvGrpSpPr>
        <p:grpSpPr>
          <a:xfrm>
            <a:off x="533916" y="868446"/>
            <a:ext cx="11160125" cy="1634429"/>
            <a:chOff x="826517" y="2901683"/>
            <a:chExt cx="10451467" cy="1750234"/>
          </a:xfrm>
        </p:grpSpPr>
        <p:sp>
          <p:nvSpPr>
            <p:cNvPr id="8" name="文本框 7">
              <a:extLst>
                <a:ext uri="{FF2B5EF4-FFF2-40B4-BE49-F238E27FC236}">
                  <a16:creationId xmlns:a16="http://schemas.microsoft.com/office/drawing/2014/main" id="{CB830240-D15C-670C-1703-6C5AF03EE559}"/>
                </a:ext>
              </a:extLst>
            </p:cNvPr>
            <p:cNvSpPr txBox="1"/>
            <p:nvPr/>
          </p:nvSpPr>
          <p:spPr>
            <a:xfrm>
              <a:off x="1943754" y="2974660"/>
              <a:ext cx="9334230" cy="1482908"/>
            </a:xfrm>
            <a:prstGeom prst="roundRect">
              <a:avLst/>
            </a:prstGeom>
            <a:solidFill>
              <a:schemeClr val="bg1">
                <a:lumMod val="95000"/>
              </a:schemeClr>
            </a:solidFill>
          </p:spPr>
          <p:txBody>
            <a:bodyPr wrap="square">
              <a:spAutoFit/>
            </a:bodyPr>
            <a:lstStyle/>
            <a:p>
              <a:pPr marL="742950" lvl="1" indent="-285750">
                <a:lnSpc>
                  <a:spcPct val="150000"/>
                </a:lnSpc>
                <a:buFont typeface="Arial" panose="020B0604020202020204" pitchFamily="34" charset="0"/>
                <a:buChar char="•"/>
              </a:pPr>
              <a:endParaRPr lang="en-US" altLang="zh-CN" sz="1400" dirty="0">
                <a:latin typeface="Times New Roman" panose="02020603050405020304" pitchFamily="18" charset="0"/>
                <a:ea typeface="黑体" panose="02010609060101010101" pitchFamily="49" charset="-122"/>
              </a:endParaRPr>
            </a:p>
            <a:p>
              <a:pPr marL="742950" lvl="1" indent="-285750">
                <a:lnSpc>
                  <a:spcPct val="150000"/>
                </a:lnSpc>
                <a:buFont typeface="Arial" panose="020B0604020202020204" pitchFamily="34" charset="0"/>
                <a:buChar char="•"/>
              </a:pPr>
              <a:endParaRPr lang="en-US" altLang="zh-CN" sz="1400" dirty="0">
                <a:latin typeface="Times New Roman" panose="02020603050405020304" pitchFamily="18" charset="0"/>
                <a:ea typeface="黑体" panose="02010609060101010101" pitchFamily="49" charset="-122"/>
              </a:endParaRPr>
            </a:p>
            <a:p>
              <a:pPr marL="742950" lvl="1" indent="-285750">
                <a:lnSpc>
                  <a:spcPct val="150000"/>
                </a:lnSpc>
                <a:buFont typeface="Arial" panose="020B0604020202020204" pitchFamily="34" charset="0"/>
                <a:buChar char="•"/>
              </a:pPr>
              <a:endParaRPr lang="en-US" altLang="zh-CN" sz="1400" dirty="0">
                <a:latin typeface="Times New Roman" panose="02020603050405020304" pitchFamily="18" charset="0"/>
                <a:ea typeface="黑体" panose="02010609060101010101" pitchFamily="49" charset="-122"/>
              </a:endParaRPr>
            </a:p>
            <a:p>
              <a:pPr marL="742950" lvl="1" indent="-285750">
                <a:lnSpc>
                  <a:spcPct val="150000"/>
                </a:lnSpc>
                <a:buFont typeface="Arial" panose="020B0604020202020204" pitchFamily="34" charset="0"/>
                <a:buChar char="•"/>
              </a:pPr>
              <a:endParaRPr lang="en-US" altLang="zh-CN" sz="1400" dirty="0">
                <a:latin typeface="Times New Roman" panose="02020603050405020304" pitchFamily="18" charset="0"/>
                <a:ea typeface="黑体" panose="02010609060101010101" pitchFamily="49" charset="-122"/>
              </a:endParaRPr>
            </a:p>
          </p:txBody>
        </p:sp>
        <p:sp>
          <p:nvSpPr>
            <p:cNvPr id="9" name="矩形: 圆角 8">
              <a:extLst>
                <a:ext uri="{FF2B5EF4-FFF2-40B4-BE49-F238E27FC236}">
                  <a16:creationId xmlns:a16="http://schemas.microsoft.com/office/drawing/2014/main" id="{45E798C7-E65B-F303-8832-E4DC6ECF3E49}"/>
                </a:ext>
              </a:extLst>
            </p:cNvPr>
            <p:cNvSpPr/>
            <p:nvPr/>
          </p:nvSpPr>
          <p:spPr>
            <a:xfrm>
              <a:off x="826517" y="2966082"/>
              <a:ext cx="1481006" cy="1491486"/>
            </a:xfrm>
            <a:prstGeom prst="roundRect">
              <a:avLst/>
            </a:prstGeom>
            <a:solidFill>
              <a:schemeClr val="accent2"/>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lang="zh-CN" altLang="en-US" sz="1600" b="1" dirty="0">
                  <a:solidFill>
                    <a:schemeClr val="bg1"/>
                  </a:solidFill>
                  <a:latin typeface="Times New Roman" panose="02020603050405020304" pitchFamily="18" charset="0"/>
                  <a:ea typeface="黑体" panose="02010609060101010101" pitchFamily="49" charset="-122"/>
                </a:rPr>
                <a:t>参照药品建议</a:t>
              </a:r>
              <a:endParaRPr lang="en-US" altLang="zh-CN" sz="1600" b="1" dirty="0">
                <a:solidFill>
                  <a:schemeClr val="bg1"/>
                </a:solidFill>
                <a:latin typeface="Times New Roman" panose="02020603050405020304" pitchFamily="18" charset="0"/>
                <a:ea typeface="黑体" panose="02010609060101010101" pitchFamily="49" charset="-122"/>
              </a:endParaRPr>
            </a:p>
          </p:txBody>
        </p:sp>
        <p:sp>
          <p:nvSpPr>
            <p:cNvPr id="10" name="文本框 9">
              <a:extLst>
                <a:ext uri="{FF2B5EF4-FFF2-40B4-BE49-F238E27FC236}">
                  <a16:creationId xmlns:a16="http://schemas.microsoft.com/office/drawing/2014/main" id="{1DA189C4-C576-469F-D24C-380A2834AF1D}"/>
                </a:ext>
              </a:extLst>
            </p:cNvPr>
            <p:cNvSpPr txBox="1"/>
            <p:nvPr/>
          </p:nvSpPr>
          <p:spPr>
            <a:xfrm>
              <a:off x="1943754" y="2901683"/>
              <a:ext cx="9334230" cy="1750234"/>
            </a:xfrm>
            <a:prstGeom prst="roundRect">
              <a:avLst/>
            </a:prstGeom>
            <a:noFill/>
            <a:ln>
              <a:noFill/>
            </a:ln>
          </p:spPr>
          <p:txBody>
            <a:bodyPr wrap="square">
              <a:spAutoFit/>
            </a:bodyPr>
            <a:lstStyle/>
            <a:p>
              <a:pPr marL="742950" lvl="1" indent="-285750">
                <a:lnSpc>
                  <a:spcPct val="150000"/>
                </a:lnSpc>
                <a:buFont typeface="Arial" panose="020B0604020202020204" pitchFamily="34" charset="0"/>
                <a:buChar char="•"/>
              </a:pPr>
              <a:r>
                <a:rPr lang="zh-CN" altLang="en-US" sz="1400" b="1" dirty="0">
                  <a:solidFill>
                    <a:schemeClr val="accent2"/>
                  </a:solidFill>
                  <a:latin typeface="Times New Roman" panose="02020603050405020304" pitchFamily="18" charset="0"/>
                  <a:ea typeface="黑体" panose="02010609060101010101" pitchFamily="49" charset="-122"/>
                </a:rPr>
                <a:t>参照药品：</a:t>
              </a:r>
              <a:r>
                <a:rPr lang="zh-CN" altLang="en-US" sz="1400" dirty="0">
                  <a:solidFill>
                    <a:srgbClr val="000000"/>
                  </a:solidFill>
                  <a:latin typeface="Times New Roman" panose="02020603050405020304" pitchFamily="18" charset="0"/>
                  <a:ea typeface="黑体" panose="02010609060101010101" pitchFamily="49" charset="-122"/>
                </a:rPr>
                <a:t>盐酸氮䓬斯汀鼻喷雾剂和丙酸氟替卡松鼻喷雾剂</a:t>
              </a:r>
              <a:endParaRPr lang="en-US" altLang="zh-CN" sz="1400" dirty="0">
                <a:solidFill>
                  <a:srgbClr val="000000"/>
                </a:solidFill>
                <a:latin typeface="Times New Roman" panose="02020603050405020304" pitchFamily="18" charset="0"/>
                <a:ea typeface="黑体" panose="02010609060101010101" pitchFamily="49" charset="-122"/>
              </a:endParaRPr>
            </a:p>
            <a:p>
              <a:pPr marL="742950" lvl="1" indent="-285750">
                <a:lnSpc>
                  <a:spcPct val="150000"/>
                </a:lnSpc>
                <a:buFont typeface="Arial" panose="020B0604020202020204" pitchFamily="34" charset="0"/>
                <a:buChar char="•"/>
              </a:pPr>
              <a:r>
                <a:rPr lang="zh-CN" altLang="en-US" sz="1400" b="1" dirty="0">
                  <a:solidFill>
                    <a:schemeClr val="accent2"/>
                  </a:solidFill>
                  <a:latin typeface="Times New Roman" panose="02020603050405020304" pitchFamily="18" charset="0"/>
                  <a:ea typeface="黑体" panose="02010609060101010101" pitchFamily="49" charset="-122"/>
                </a:rPr>
                <a:t>指南推荐的一线疗法：</a:t>
              </a:r>
              <a:r>
                <a:rPr lang="zh-CN" altLang="en-US" sz="1400" dirty="0">
                  <a:solidFill>
                    <a:srgbClr val="000000"/>
                  </a:solidFill>
                  <a:latin typeface="Times New Roman" panose="02020603050405020304" pitchFamily="18" charset="0"/>
                  <a:ea typeface="黑体" panose="02010609060101010101" pitchFamily="49" charset="-122"/>
                </a:rPr>
                <a:t>对于中</a:t>
              </a:r>
              <a:r>
                <a:rPr lang="en-US" altLang="zh-CN" sz="1400" dirty="0">
                  <a:solidFill>
                    <a:srgbClr val="000000"/>
                  </a:solidFill>
                  <a:latin typeface="Times New Roman" panose="02020603050405020304" pitchFamily="18" charset="0"/>
                  <a:ea typeface="黑体" panose="02010609060101010101" pitchFamily="49" charset="-122"/>
                </a:rPr>
                <a:t>-</a:t>
              </a:r>
              <a:r>
                <a:rPr lang="zh-CN" altLang="en-US" sz="1400" dirty="0">
                  <a:solidFill>
                    <a:srgbClr val="000000"/>
                  </a:solidFill>
                  <a:latin typeface="Times New Roman" panose="02020603050405020304" pitchFamily="18" charset="0"/>
                  <a:ea typeface="黑体" panose="02010609060101010101" pitchFamily="49" charset="-122"/>
                </a:rPr>
                <a:t>重度持续性</a:t>
              </a:r>
              <a:r>
                <a:rPr lang="en-US" altLang="zh-CN" sz="1400" dirty="0">
                  <a:solidFill>
                    <a:srgbClr val="000000"/>
                  </a:solidFill>
                  <a:latin typeface="Times New Roman" panose="02020603050405020304" pitchFamily="18" charset="0"/>
                  <a:ea typeface="黑体" panose="02010609060101010101" pitchFamily="49" charset="-122"/>
                </a:rPr>
                <a:t>AR</a:t>
              </a:r>
              <a:r>
                <a:rPr lang="zh-CN" altLang="en-US" sz="1400" dirty="0">
                  <a:solidFill>
                    <a:srgbClr val="000000"/>
                  </a:solidFill>
                  <a:latin typeface="Times New Roman" panose="02020603050405020304" pitchFamily="18" charset="0"/>
                  <a:ea typeface="黑体" panose="02010609060101010101" pitchFamily="49" charset="-122"/>
                </a:rPr>
                <a:t>，推荐在首选鼻用激素的基础上联合使用第二代抗组胺药</a:t>
              </a:r>
              <a:endParaRPr lang="en-US" altLang="zh-CN" sz="1400" dirty="0">
                <a:solidFill>
                  <a:srgbClr val="000000"/>
                </a:solidFill>
                <a:latin typeface="Times New Roman" panose="02020603050405020304" pitchFamily="18" charset="0"/>
                <a:ea typeface="黑体" panose="02010609060101010101" pitchFamily="49" charset="-122"/>
              </a:endParaRPr>
            </a:p>
            <a:p>
              <a:pPr marL="742950" lvl="1" indent="-285750">
                <a:lnSpc>
                  <a:spcPct val="150000"/>
                </a:lnSpc>
                <a:buFont typeface="Arial" panose="020B0604020202020204" pitchFamily="34" charset="0"/>
                <a:buChar char="•"/>
              </a:pPr>
              <a:r>
                <a:rPr lang="zh-CN" altLang="en-US" sz="1400" b="1" dirty="0">
                  <a:solidFill>
                    <a:schemeClr val="accent2"/>
                  </a:solidFill>
                  <a:latin typeface="Times New Roman" panose="02020603050405020304" pitchFamily="18" charset="0"/>
                  <a:ea typeface="黑体" panose="02010609060101010101" pitchFamily="49" charset="-122"/>
                </a:rPr>
                <a:t>临床应用广泛：</a:t>
              </a:r>
              <a:r>
                <a:rPr lang="zh-CN" altLang="en-US" sz="1400" dirty="0">
                  <a:solidFill>
                    <a:srgbClr val="000000"/>
                  </a:solidFill>
                  <a:latin typeface="Times New Roman" panose="02020603050405020304" pitchFamily="18" charset="0"/>
                  <a:ea typeface="黑体" panose="02010609060101010101" pitchFamily="49" charset="-122"/>
                </a:rPr>
                <a:t>两种药物分别为鼻用激素和第二代抗组胺药物中治疗变应性鼻炎最常见的药物之一，且均为</a:t>
              </a:r>
              <a:r>
                <a:rPr lang="zh-CN" altLang="en-US" sz="1400" b="1" dirty="0">
                  <a:solidFill>
                    <a:schemeClr val="accent2"/>
                  </a:solidFill>
                  <a:latin typeface="Times New Roman" panose="02020603050405020304" pitchFamily="18" charset="0"/>
                  <a:ea typeface="黑体" panose="02010609060101010101" pitchFamily="49" charset="-122"/>
                </a:rPr>
                <a:t>医保目录内药品</a:t>
              </a:r>
              <a:endParaRPr lang="en-US" altLang="zh-CN" sz="1400" b="1" dirty="0">
                <a:solidFill>
                  <a:schemeClr val="accent2"/>
                </a:solidFill>
                <a:latin typeface="Times New Roman" panose="02020603050405020304" pitchFamily="18" charset="0"/>
                <a:ea typeface="黑体" panose="02010609060101010101" pitchFamily="49" charset="-122"/>
              </a:endParaRPr>
            </a:p>
          </p:txBody>
        </p:sp>
      </p:grpSp>
      <p:sp>
        <p:nvSpPr>
          <p:cNvPr id="11" name="矩形 10">
            <a:extLst>
              <a:ext uri="{FF2B5EF4-FFF2-40B4-BE49-F238E27FC236}">
                <a16:creationId xmlns:a16="http://schemas.microsoft.com/office/drawing/2014/main" id="{313EFDA9-7DA7-303E-0190-458A0B30DB1B}"/>
              </a:ext>
            </a:extLst>
          </p:cNvPr>
          <p:cNvSpPr/>
          <p:nvPr/>
        </p:nvSpPr>
        <p:spPr>
          <a:xfrm>
            <a:off x="518537" y="6037017"/>
            <a:ext cx="11161716" cy="246221"/>
          </a:xfrm>
          <a:prstGeom prst="rect">
            <a:avLst/>
          </a:prstGeom>
        </p:spPr>
        <p:txBody>
          <a:bodyPr wrap="square" anchor="ctr">
            <a:spAutoFit/>
          </a:bodyPr>
          <a:lstStyle/>
          <a:p>
            <a:pPr lvl="0"/>
            <a:r>
              <a:rPr lang="zh-CN" altLang="en-US" sz="1000" dirty="0">
                <a:solidFill>
                  <a:srgbClr val="2A276D">
                    <a:lumMod val="50000"/>
                  </a:srgbClr>
                </a:solidFill>
                <a:latin typeface="Times New Roman" panose="02020603050405020304" pitchFamily="18" charset="0"/>
                <a:cs typeface="Times New Roman" panose="02020603050405020304" pitchFamily="18" charset="0"/>
              </a:rPr>
              <a:t>注：</a:t>
            </a:r>
            <a:r>
              <a:rPr lang="en-US" altLang="zh-CN" sz="1000" dirty="0">
                <a:solidFill>
                  <a:srgbClr val="2A276D">
                    <a:lumMod val="50000"/>
                  </a:srgbClr>
                </a:solidFill>
                <a:latin typeface="Times New Roman" panose="02020603050405020304" pitchFamily="18" charset="0"/>
                <a:cs typeface="Times New Roman" panose="02020603050405020304" pitchFamily="18" charset="0"/>
              </a:rPr>
              <a:t>AR</a:t>
            </a:r>
            <a:r>
              <a:rPr lang="zh-CN" altLang="en-US" sz="1000" dirty="0">
                <a:solidFill>
                  <a:srgbClr val="2A276D">
                    <a:lumMod val="50000"/>
                  </a:srgbClr>
                </a:solidFill>
                <a:latin typeface="Times New Roman" panose="02020603050405020304" pitchFamily="18" charset="0"/>
                <a:cs typeface="Times New Roman" panose="02020603050405020304" pitchFamily="18" charset="0"/>
              </a:rPr>
              <a:t>：变应性鼻炎</a:t>
            </a:r>
          </a:p>
        </p:txBody>
      </p:sp>
    </p:spTree>
    <p:extLst>
      <p:ext uri="{BB962C8B-B14F-4D97-AF65-F5344CB8AC3E}">
        <p14:creationId xmlns:p14="http://schemas.microsoft.com/office/powerpoint/2010/main" val="2483785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a:extLst>
              <a:ext uri="{FF2B5EF4-FFF2-40B4-BE49-F238E27FC236}">
                <a16:creationId xmlns:a16="http://schemas.microsoft.com/office/drawing/2014/main" id="{3278362B-8CF3-93DE-81A2-22630BA63181}"/>
              </a:ext>
            </a:extLst>
          </p:cNvPr>
          <p:cNvSpPr/>
          <p:nvPr/>
        </p:nvSpPr>
        <p:spPr>
          <a:xfrm>
            <a:off x="522519" y="2157415"/>
            <a:ext cx="5280749" cy="33018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nvPr>
        </p:nvSpPr>
        <p:spPr>
          <a:xfrm>
            <a:off x="6446" y="1"/>
            <a:ext cx="11897379" cy="1142789"/>
          </a:xfrm>
        </p:spPr>
        <p:txBody>
          <a:bodyPr vert="horz" lIns="457200" tIns="45720" rIns="457200" bIns="45720" rtlCol="0" anchor="ctr">
            <a:normAutofit/>
          </a:bodyPr>
          <a:lstStyle/>
          <a:p>
            <a:r>
              <a:rPr lang="zh-CN" altLang="en-US" b="1" dirty="0">
                <a:latin typeface="Times New Roman" panose="02020603050405020304" pitchFamily="18" charset="0"/>
                <a:ea typeface="黑体" panose="02010609060101010101" pitchFamily="49" charset="-122"/>
                <a:sym typeface="+mn-ea"/>
              </a:rPr>
              <a:t>安全性：迪敏思</a:t>
            </a:r>
            <a:r>
              <a:rPr lang="en-US" altLang="zh-CN" b="1" baseline="30000" dirty="0">
                <a:latin typeface="Times New Roman" panose="02020603050405020304" pitchFamily="18" charset="0"/>
                <a:ea typeface="黑体" panose="02010609060101010101" pitchFamily="49" charset="-122"/>
                <a:sym typeface="+mn-ea"/>
              </a:rPr>
              <a:t>®</a:t>
            </a:r>
            <a:r>
              <a:rPr lang="zh-CN" altLang="en-US" b="1" dirty="0">
                <a:latin typeface="Times New Roman" panose="02020603050405020304" pitchFamily="18" charset="0"/>
                <a:ea typeface="黑体" panose="02010609060101010101" pitchFamily="49" charset="-122"/>
                <a:sym typeface="+mn-ea"/>
              </a:rPr>
              <a:t>不良事件发生率与单药相当、长期安全性良好</a:t>
            </a:r>
          </a:p>
        </p:txBody>
      </p:sp>
      <p:sp>
        <p:nvSpPr>
          <p:cNvPr id="4" name="页脚占位符 2">
            <a:extLst>
              <a:ext uri="{FF2B5EF4-FFF2-40B4-BE49-F238E27FC236}">
                <a16:creationId xmlns:a16="http://schemas.microsoft.com/office/drawing/2014/main" id="{45A049C6-434F-4F2D-10BD-A6A5F14D7474}"/>
              </a:ext>
            </a:extLst>
          </p:cNvPr>
          <p:cNvSpPr>
            <a:spLocks noGrp="1"/>
          </p:cNvSpPr>
          <p:nvPr>
            <p:ph type="ftr" sz="quarter" idx="3"/>
          </p:nvPr>
        </p:nvSpPr>
        <p:spPr>
          <a:xfrm>
            <a:off x="2195961" y="6278183"/>
            <a:ext cx="8559538" cy="365125"/>
          </a:xfrm>
        </p:spPr>
        <p:txBody>
          <a:bodyPr/>
          <a:lstStyle/>
          <a:p>
            <a:r>
              <a:rPr lang="en-US">
                <a:latin typeface="Times New Roman" panose="02020603050405020304" pitchFamily="18" charset="0"/>
                <a:ea typeface="黑体" panose="02010609060101010101" pitchFamily="49" charset="-122"/>
              </a:rPr>
              <a:t>This document contains proprietary information of Viatris Inc. Unauthorized use, duplication, dissemination or disclosure to third parties is strictly prohibited. </a:t>
            </a:r>
            <a:br>
              <a:rPr lang="en-US">
                <a:latin typeface="Times New Roman" panose="02020603050405020304" pitchFamily="18" charset="0"/>
                <a:ea typeface="黑体" panose="02010609060101010101" pitchFamily="49" charset="-122"/>
              </a:rPr>
            </a:br>
            <a:r>
              <a:rPr lang="en-US">
                <a:latin typeface="Times New Roman" panose="02020603050405020304" pitchFamily="18" charset="0"/>
                <a:ea typeface="黑体" panose="02010609060101010101" pitchFamily="49" charset="-122"/>
              </a:rPr>
              <a:t>© 2020 Viatris Inc. All Rights Reserved. VIATRIS and the Viatris Logo are trademarks of Mylan Inc., a Viatris company.</a:t>
            </a:r>
            <a:endParaRPr lang="en-US" dirty="0">
              <a:latin typeface="Times New Roman" panose="02020603050405020304" pitchFamily="18" charset="0"/>
              <a:ea typeface="黑体" panose="02010609060101010101" pitchFamily="49" charset="-122"/>
            </a:endParaRPr>
          </a:p>
        </p:txBody>
      </p:sp>
      <p:grpSp>
        <p:nvGrpSpPr>
          <p:cNvPr id="8" name="组合 7">
            <a:extLst>
              <a:ext uri="{FF2B5EF4-FFF2-40B4-BE49-F238E27FC236}">
                <a16:creationId xmlns:a16="http://schemas.microsoft.com/office/drawing/2014/main" id="{AA0DB42A-ABD3-85BB-5EE2-52C5A1FF4036}"/>
              </a:ext>
            </a:extLst>
          </p:cNvPr>
          <p:cNvGrpSpPr/>
          <p:nvPr/>
        </p:nvGrpSpPr>
        <p:grpSpPr>
          <a:xfrm>
            <a:off x="515402" y="987075"/>
            <a:ext cx="11160125" cy="1214835"/>
            <a:chOff x="483652" y="903945"/>
            <a:chExt cx="11160125" cy="3354228"/>
          </a:xfrm>
        </p:grpSpPr>
        <p:sp>
          <p:nvSpPr>
            <p:cNvPr id="9" name="矩形: 圆角 8">
              <a:extLst>
                <a:ext uri="{FF2B5EF4-FFF2-40B4-BE49-F238E27FC236}">
                  <a16:creationId xmlns:a16="http://schemas.microsoft.com/office/drawing/2014/main" id="{A0296FD5-2ED1-080A-2567-EF44C0F017C5}"/>
                </a:ext>
              </a:extLst>
            </p:cNvPr>
            <p:cNvSpPr/>
            <p:nvPr/>
          </p:nvSpPr>
          <p:spPr>
            <a:xfrm>
              <a:off x="483652" y="903945"/>
              <a:ext cx="11160125" cy="3003848"/>
            </a:xfrm>
            <a:prstGeom prst="roundRect">
              <a:avLst/>
            </a:prstGeom>
            <a:noFill/>
            <a:ln>
              <a:solidFill>
                <a:schemeClr val="accent2"/>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Times New Roman" panose="02020603050405020304" pitchFamily="18" charset="0"/>
                <a:ea typeface="黑体" panose="02010609060101010101" pitchFamily="49" charset="-122"/>
              </a:endParaRPr>
            </a:p>
          </p:txBody>
        </p:sp>
        <p:sp>
          <p:nvSpPr>
            <p:cNvPr id="10" name="文本占位符 2">
              <a:extLst>
                <a:ext uri="{FF2B5EF4-FFF2-40B4-BE49-F238E27FC236}">
                  <a16:creationId xmlns:a16="http://schemas.microsoft.com/office/drawing/2014/main" id="{741DCE98-890D-9B14-8344-7C32E07E7940}"/>
                </a:ext>
              </a:extLst>
            </p:cNvPr>
            <p:cNvSpPr txBox="1">
              <a:spLocks/>
            </p:cNvSpPr>
            <p:nvPr/>
          </p:nvSpPr>
          <p:spPr>
            <a:xfrm>
              <a:off x="498196" y="1246926"/>
              <a:ext cx="11131036" cy="3011247"/>
            </a:xfrm>
            <a:prstGeom prst="rect">
              <a:avLst/>
            </a:prstGeom>
          </p:spPr>
          <p:txBody>
            <a:bodyPr>
              <a:normAutofit/>
            </a:bodyPr>
            <a:lstStyle>
              <a:defPPr>
                <a:defRPr lang="en-US"/>
              </a:defPPr>
              <a:lvl1pPr indent="0">
                <a:lnSpc>
                  <a:spcPct val="140000"/>
                </a:lnSpc>
                <a:spcBef>
                  <a:spcPts val="1000"/>
                </a:spcBef>
                <a:buClr>
                  <a:schemeClr val="accent4"/>
                </a:buClr>
                <a:buFont typeface="Arial" panose="020B0604020202020204" pitchFamily="34" charset="0"/>
                <a:buNone/>
                <a:defRPr i="1">
                  <a:solidFill>
                    <a:schemeClr val="accent2"/>
                  </a:solidFill>
                  <a:latin typeface="Times New Roman" panose="02020603050405020304" pitchFamily="18" charset="0"/>
                </a:defRPr>
              </a:lvl1pPr>
              <a:lvl2pPr marL="685800" indent="-228600">
                <a:lnSpc>
                  <a:spcPct val="90000"/>
                </a:lnSpc>
                <a:spcBef>
                  <a:spcPts val="500"/>
                </a:spcBef>
                <a:buClr>
                  <a:schemeClr val="accent4"/>
                </a:buClr>
                <a:buFont typeface="Arial" panose="020B0604020202020204" pitchFamily="34" charset="0"/>
                <a:buChar char="•"/>
                <a:defRPr sz="1600">
                  <a:solidFill>
                    <a:schemeClr val="tx2">
                      <a:lumMod val="75000"/>
                    </a:schemeClr>
                  </a:solidFill>
                </a:defRPr>
              </a:lvl2pPr>
              <a:lvl3pPr marL="1143000" indent="-228600">
                <a:lnSpc>
                  <a:spcPct val="90000"/>
                </a:lnSpc>
                <a:spcBef>
                  <a:spcPts val="500"/>
                </a:spcBef>
                <a:buClr>
                  <a:schemeClr val="accent4"/>
                </a:buClr>
                <a:buFont typeface="Arial" panose="020B0604020202020204" pitchFamily="34" charset="0"/>
                <a:buChar char="•"/>
                <a:defRPr sz="1400">
                  <a:solidFill>
                    <a:schemeClr val="tx2">
                      <a:lumMod val="75000"/>
                    </a:schemeClr>
                  </a:solidFill>
                </a:defRPr>
              </a:lvl3pPr>
              <a:lvl4pPr marL="1600200" indent="-228600">
                <a:lnSpc>
                  <a:spcPct val="90000"/>
                </a:lnSpc>
                <a:spcBef>
                  <a:spcPts val="500"/>
                </a:spcBef>
                <a:buClr>
                  <a:schemeClr val="accent4"/>
                </a:buClr>
                <a:buFont typeface="Arial" panose="020B0604020202020204" pitchFamily="34" charset="0"/>
                <a:buChar char="•"/>
                <a:defRPr sz="1200">
                  <a:solidFill>
                    <a:schemeClr val="tx2">
                      <a:lumMod val="75000"/>
                    </a:schemeClr>
                  </a:solidFill>
                </a:defRPr>
              </a:lvl4pPr>
              <a:lvl5pPr marL="2057400" indent="-228600">
                <a:lnSpc>
                  <a:spcPct val="90000"/>
                </a:lnSpc>
                <a:spcBef>
                  <a:spcPts val="500"/>
                </a:spcBef>
                <a:buClr>
                  <a:schemeClr val="accent4"/>
                </a:buClr>
                <a:buFont typeface="Arial" panose="020B0604020202020204" pitchFamily="34" charset="0"/>
                <a:buChar char="•"/>
                <a:defRPr sz="1000">
                  <a:solidFill>
                    <a:schemeClr val="tx2">
                      <a:lumMod val="75000"/>
                    </a:schemeClr>
                  </a:solidFill>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342900" indent="-342900">
                <a:lnSpc>
                  <a:spcPct val="150000"/>
                </a:lnSpc>
                <a:spcBef>
                  <a:spcPts val="600"/>
                </a:spcBef>
                <a:buClr>
                  <a:schemeClr val="accent2"/>
                </a:buClr>
                <a:buFont typeface="Wingdings" panose="05000000000000000000" pitchFamily="2" charset="2"/>
                <a:buChar char="Ø"/>
              </a:pPr>
              <a:r>
                <a:rPr lang="zh-CN" altLang="en-US" sz="1400" b="1" i="0" dirty="0">
                  <a:ea typeface="黑体" panose="02010609060101010101" pitchFamily="49" charset="-122"/>
                </a:rPr>
                <a:t>临床使用经验丰富：</a:t>
              </a:r>
              <a:r>
                <a:rPr lang="zh-CN" altLang="en-US" sz="1400" i="0" dirty="0">
                  <a:solidFill>
                    <a:sysClr val="windowText" lastClr="000000"/>
                  </a:solidFill>
                  <a:ea typeface="黑体" panose="02010609060101010101" pitchFamily="49" charset="-122"/>
                </a:rPr>
                <a:t>迪敏思</a:t>
              </a:r>
              <a:r>
                <a:rPr lang="en-US" altLang="zh-CN" sz="1400" i="0" baseline="30000" dirty="0">
                  <a:solidFill>
                    <a:sysClr val="windowText" lastClr="000000"/>
                  </a:solidFill>
                  <a:ea typeface="黑体" panose="02010609060101010101" pitchFamily="49" charset="-122"/>
                </a:rPr>
                <a:t>®</a:t>
              </a:r>
              <a:r>
                <a:rPr lang="zh-CN" altLang="en-US" sz="1400" i="0" dirty="0">
                  <a:solidFill>
                    <a:sysClr val="windowText" lastClr="000000"/>
                  </a:solidFill>
                  <a:ea typeface="黑体" panose="02010609060101010101" pitchFamily="49" charset="-122"/>
                </a:rPr>
                <a:t>最早于</a:t>
              </a:r>
              <a:r>
                <a:rPr lang="en-US" altLang="zh-CN" sz="1400" i="0" dirty="0">
                  <a:solidFill>
                    <a:sysClr val="windowText" lastClr="000000"/>
                  </a:solidFill>
                  <a:ea typeface="黑体" panose="02010609060101010101" pitchFamily="49" charset="-122"/>
                </a:rPr>
                <a:t>2012</a:t>
              </a:r>
              <a:r>
                <a:rPr lang="zh-CN" altLang="en-US" sz="1400" i="0" dirty="0">
                  <a:solidFill>
                    <a:sysClr val="windowText" lastClr="000000"/>
                  </a:solidFill>
                  <a:ea typeface="黑体" panose="02010609060101010101" pitchFamily="49" charset="-122"/>
                </a:rPr>
                <a:t>年在美国获批，目前已经在包括中国、美国、加拿大、欧盟等</a:t>
              </a:r>
              <a:r>
                <a:rPr lang="en-US" altLang="zh-CN" sz="1400" i="0" dirty="0">
                  <a:solidFill>
                    <a:sysClr val="windowText" lastClr="000000"/>
                  </a:solidFill>
                  <a:ea typeface="黑体" panose="02010609060101010101" pitchFamily="49" charset="-122"/>
                </a:rPr>
                <a:t>58</a:t>
              </a:r>
              <a:r>
                <a:rPr lang="zh-CN" altLang="en-US" sz="1400" i="0" dirty="0">
                  <a:solidFill>
                    <a:sysClr val="windowText" lastClr="000000"/>
                  </a:solidFill>
                  <a:ea typeface="黑体" panose="02010609060101010101" pitchFamily="49" charset="-122"/>
                </a:rPr>
                <a:t>个国家获批</a:t>
              </a:r>
            </a:p>
            <a:p>
              <a:pPr marL="342900" indent="-342900">
                <a:lnSpc>
                  <a:spcPct val="150000"/>
                </a:lnSpc>
                <a:spcBef>
                  <a:spcPts val="600"/>
                </a:spcBef>
                <a:buClr>
                  <a:schemeClr val="accent2"/>
                </a:buClr>
                <a:buFont typeface="Wingdings" panose="05000000000000000000" pitchFamily="2" charset="2"/>
                <a:buChar char="Ø"/>
              </a:pPr>
              <a:r>
                <a:rPr lang="zh-CN" altLang="en-US" sz="1400" b="1" i="0" dirty="0">
                  <a:ea typeface="黑体" panose="02010609060101010101" pitchFamily="49" charset="-122"/>
                </a:rPr>
                <a:t>局部及系统安全性均良好</a:t>
              </a:r>
              <a:r>
                <a:rPr lang="zh-CN" altLang="en-US" sz="1400" i="0" dirty="0">
                  <a:ea typeface="黑体" panose="02010609060101010101" pitchFamily="49" charset="-122"/>
                </a:rPr>
                <a:t>：</a:t>
              </a:r>
              <a:r>
                <a:rPr lang="zh-CN" altLang="en-US" sz="1400" i="0" dirty="0">
                  <a:solidFill>
                    <a:sysClr val="windowText" lastClr="000000"/>
                  </a:solidFill>
                  <a:ea typeface="黑体" panose="02010609060101010101" pitchFamily="49" charset="-122"/>
                </a:rPr>
                <a:t>不良反应通常为局部不良反应，如味觉障碍（一种特殊的令人不快的味道），可通过避免头部过度后仰改善</a:t>
              </a:r>
            </a:p>
          </p:txBody>
        </p:sp>
      </p:grpSp>
      <p:sp>
        <p:nvSpPr>
          <p:cNvPr id="3" name="矩形 2">
            <a:extLst>
              <a:ext uri="{FF2B5EF4-FFF2-40B4-BE49-F238E27FC236}">
                <a16:creationId xmlns:a16="http://schemas.microsoft.com/office/drawing/2014/main" id="{D627C1EA-D404-7C3B-9B72-35060F4F7711}"/>
              </a:ext>
            </a:extLst>
          </p:cNvPr>
          <p:cNvSpPr/>
          <p:nvPr/>
        </p:nvSpPr>
        <p:spPr>
          <a:xfrm>
            <a:off x="518537" y="6037017"/>
            <a:ext cx="11161716" cy="246221"/>
          </a:xfrm>
          <a:prstGeom prst="rect">
            <a:avLst/>
          </a:prstGeom>
        </p:spPr>
        <p:txBody>
          <a:bodyPr wrap="square" anchor="ctr">
            <a:spAutoFit/>
          </a:bodyPr>
          <a:lstStyle/>
          <a:p>
            <a:pPr lvl="0"/>
            <a:r>
              <a:rPr lang="zh-CN" altLang="en-US" sz="1000" dirty="0">
                <a:solidFill>
                  <a:srgbClr val="2A276D">
                    <a:lumMod val="50000"/>
                  </a:srgbClr>
                </a:solidFill>
                <a:latin typeface="Times New Roman" panose="02020603050405020304" pitchFamily="18" charset="0"/>
                <a:cs typeface="Times New Roman" panose="02020603050405020304" pitchFamily="18" charset="0"/>
              </a:rPr>
              <a:t>注：</a:t>
            </a:r>
            <a:r>
              <a:rPr lang="en-US" altLang="zh-CN" sz="1000" dirty="0">
                <a:solidFill>
                  <a:srgbClr val="2A276D">
                    <a:lumMod val="50000"/>
                  </a:srgbClr>
                </a:solidFill>
                <a:latin typeface="Times New Roman" panose="02020603050405020304" pitchFamily="18" charset="0"/>
                <a:cs typeface="Times New Roman" panose="02020603050405020304" pitchFamily="18" charset="0"/>
              </a:rPr>
              <a:t>SAR</a:t>
            </a:r>
            <a:r>
              <a:rPr lang="zh-CN" altLang="en-US" sz="1000" dirty="0">
                <a:solidFill>
                  <a:srgbClr val="2A276D">
                    <a:lumMod val="50000"/>
                  </a:srgbClr>
                </a:solidFill>
                <a:latin typeface="Times New Roman" panose="02020603050405020304" pitchFamily="18" charset="0"/>
                <a:cs typeface="Times New Roman" panose="02020603050405020304" pitchFamily="18" charset="0"/>
              </a:rPr>
              <a:t>：季节性变应性鼻炎</a:t>
            </a:r>
          </a:p>
        </p:txBody>
      </p:sp>
      <p:grpSp>
        <p:nvGrpSpPr>
          <p:cNvPr id="19" name="组合 18">
            <a:extLst>
              <a:ext uri="{FF2B5EF4-FFF2-40B4-BE49-F238E27FC236}">
                <a16:creationId xmlns:a16="http://schemas.microsoft.com/office/drawing/2014/main" id="{F014097E-DCF3-89A6-E1DB-CB9D8753E4DD}"/>
              </a:ext>
            </a:extLst>
          </p:cNvPr>
          <p:cNvGrpSpPr/>
          <p:nvPr/>
        </p:nvGrpSpPr>
        <p:grpSpPr>
          <a:xfrm>
            <a:off x="522519" y="2129864"/>
            <a:ext cx="11146962" cy="3661338"/>
            <a:chOff x="522519" y="2129864"/>
            <a:chExt cx="11146962" cy="3661338"/>
          </a:xfrm>
        </p:grpSpPr>
        <p:grpSp>
          <p:nvGrpSpPr>
            <p:cNvPr id="13" name="组合 12">
              <a:extLst>
                <a:ext uri="{FF2B5EF4-FFF2-40B4-BE49-F238E27FC236}">
                  <a16:creationId xmlns:a16="http://schemas.microsoft.com/office/drawing/2014/main" id="{57EB4558-92FF-7E24-0FB9-D2135407E452}"/>
                </a:ext>
              </a:extLst>
            </p:cNvPr>
            <p:cNvGrpSpPr/>
            <p:nvPr/>
          </p:nvGrpSpPr>
          <p:grpSpPr>
            <a:xfrm>
              <a:off x="530993" y="2199230"/>
              <a:ext cx="11138488" cy="3591972"/>
              <a:chOff x="582852" y="2313053"/>
              <a:chExt cx="11693476" cy="3704604"/>
            </a:xfrm>
          </p:grpSpPr>
          <p:sp>
            <p:nvSpPr>
              <p:cNvPr id="5" name="矩形: 圆角 4">
                <a:extLst>
                  <a:ext uri="{FF2B5EF4-FFF2-40B4-BE49-F238E27FC236}">
                    <a16:creationId xmlns:a16="http://schemas.microsoft.com/office/drawing/2014/main" id="{8F08727D-E645-EC46-FE25-886C3BCB1A7E}"/>
                  </a:ext>
                </a:extLst>
              </p:cNvPr>
              <p:cNvSpPr/>
              <p:nvPr/>
            </p:nvSpPr>
            <p:spPr>
              <a:xfrm>
                <a:off x="582853" y="2313053"/>
                <a:ext cx="5543869" cy="3704603"/>
              </a:xfrm>
              <a:prstGeom prst="roundRect">
                <a:avLst/>
              </a:prstGeom>
              <a:solidFill>
                <a:schemeClr val="bg1"/>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 name="文本框 5">
                <a:extLst>
                  <a:ext uri="{FF2B5EF4-FFF2-40B4-BE49-F238E27FC236}">
                    <a16:creationId xmlns:a16="http://schemas.microsoft.com/office/drawing/2014/main" id="{A119360B-1345-450F-8CF6-5EED3D741C70}"/>
                  </a:ext>
                </a:extLst>
              </p:cNvPr>
              <p:cNvSpPr txBox="1"/>
              <p:nvPr/>
            </p:nvSpPr>
            <p:spPr>
              <a:xfrm>
                <a:off x="582852" y="2980747"/>
                <a:ext cx="5546401" cy="2727844"/>
              </a:xfrm>
              <a:prstGeom prst="roundRect">
                <a:avLst/>
              </a:prstGeom>
              <a:noFill/>
            </p:spPr>
            <p:txBody>
              <a:bodyPr wrap="square" rtlCol="0" anchor="t">
                <a:spAutoFit/>
              </a:bodyPr>
              <a:lstStyle/>
              <a:p>
                <a:pPr marL="285750" indent="-285750" defTabSz="1218072">
                  <a:lnSpc>
                    <a:spcPct val="150000"/>
                  </a:lnSpc>
                  <a:spcBef>
                    <a:spcPts val="600"/>
                  </a:spcBef>
                  <a:buClr>
                    <a:schemeClr val="accent2"/>
                  </a:buClr>
                  <a:buFont typeface="Wingdings" panose="05000000000000000000" pitchFamily="2" charset="2"/>
                  <a:buChar char="Ø"/>
                  <a:defRPr/>
                </a:pPr>
                <a:r>
                  <a:rPr lang="zh-CN" altLang="en-US" sz="1400" b="1" dirty="0">
                    <a:solidFill>
                      <a:schemeClr val="accent2"/>
                    </a:solidFill>
                    <a:ea typeface="黑体" panose="02010609060101010101" pitchFamily="49" charset="-122"/>
                  </a:rPr>
                  <a:t>相关不良事件发生率低且大多数情况下为轻度：</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在一项在欧洲多中心非干预性</a:t>
                </a:r>
                <a:r>
                  <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14</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天研究中，仅有</a:t>
                </a:r>
                <a:r>
                  <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0.67%</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患者报告不良事件，没有严重不良事件或不良反应</a:t>
                </a:r>
                <a:r>
                  <a:rPr lang="en-US" altLang="zh-CN" sz="1400" baseline="300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[6]</a:t>
                </a:r>
                <a:endParaRPr lang="en-US" altLang="zh-CN" sz="1400" b="1" baseline="30000" dirty="0">
                  <a:solidFill>
                    <a:schemeClr val="accent2"/>
                  </a:solidFill>
                  <a:latin typeface="Times New Roman" panose="02020603050405020304" pitchFamily="18" charset="0"/>
                  <a:ea typeface="黑体" panose="02010609060101010101" pitchFamily="49" charset="-122"/>
                  <a:cs typeface="Arial" panose="020B0604020202090204" pitchFamily="34" charset="0"/>
                  <a:sym typeface="+mn-ea"/>
                </a:endParaRPr>
              </a:p>
              <a:p>
                <a:pPr marL="285750" indent="-285750" defTabSz="1218072">
                  <a:lnSpc>
                    <a:spcPct val="150000"/>
                  </a:lnSpc>
                  <a:spcBef>
                    <a:spcPts val="600"/>
                  </a:spcBef>
                  <a:buClr>
                    <a:schemeClr val="accent2"/>
                  </a:buClr>
                  <a:buFont typeface="Wingdings" panose="05000000000000000000" pitchFamily="2" charset="2"/>
                  <a:buChar char="Ø"/>
                  <a:defRPr/>
                </a:pPr>
                <a:r>
                  <a:rPr lang="zh-CN" altLang="en-US" sz="1400" b="1" dirty="0">
                    <a:solidFill>
                      <a:schemeClr val="accent2"/>
                    </a:solidFill>
                    <a:latin typeface="Times New Roman" panose="02020603050405020304" pitchFamily="18" charset="0"/>
                    <a:ea typeface="黑体" panose="02010609060101010101" pitchFamily="49" charset="-122"/>
                    <a:cs typeface="Arial" panose="020B0604020202090204" pitchFamily="34" charset="0"/>
                    <a:sym typeface="+mn-ea"/>
                  </a:rPr>
                  <a:t>不良事件如头痛、鼻出血等的发生率与氮䓬斯汀和氟替卡松单药相当：</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在一项随机、双盲、安慰剂对照、平行组的</a:t>
                </a:r>
                <a:r>
                  <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14</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天研究中，与氮䓬斯汀、氟替卡松和安慰剂比较，使用</a:t>
                </a:r>
                <a:r>
                  <a:rPr lang="zh-CN" altLang="en-US" sz="1400" i="0" dirty="0">
                    <a:solidFill>
                      <a:sysClr val="windowText" lastClr="000000"/>
                    </a:solidFill>
                    <a:ea typeface="黑体" panose="02010609060101010101" pitchFamily="49" charset="-122"/>
                  </a:rPr>
                  <a:t>迪敏思</a:t>
                </a:r>
                <a:r>
                  <a:rPr lang="en-US" altLang="zh-CN" sz="1400" baseline="300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患者的不良事件发生率与单药相近</a:t>
                </a:r>
                <a:r>
                  <a:rPr lang="en-US" altLang="zh-CN" sz="1400" baseline="300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[7,</a:t>
                </a:r>
                <a:r>
                  <a:rPr lang="zh-CN" altLang="en-US" sz="1400" baseline="300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 </a:t>
                </a:r>
                <a:r>
                  <a:rPr lang="en-US" altLang="zh-CN" sz="1400" baseline="300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8]</a:t>
                </a:r>
                <a:endParaRPr lang="en-US" altLang="zh-CN" sz="1400" b="1" baseline="30000" dirty="0">
                  <a:solidFill>
                    <a:schemeClr val="accent2"/>
                  </a:solidFill>
                  <a:latin typeface="Times New Roman" panose="02020603050405020304" pitchFamily="18" charset="0"/>
                  <a:ea typeface="黑体" panose="02010609060101010101" pitchFamily="49" charset="-122"/>
                  <a:cs typeface="Arial" panose="020B0604020202090204" pitchFamily="34" charset="0"/>
                  <a:sym typeface="+mn-ea"/>
                </a:endParaRPr>
              </a:p>
            </p:txBody>
          </p:sp>
          <p:sp>
            <p:nvSpPr>
              <p:cNvPr id="11" name="矩形: 圆角 10">
                <a:extLst>
                  <a:ext uri="{FF2B5EF4-FFF2-40B4-BE49-F238E27FC236}">
                    <a16:creationId xmlns:a16="http://schemas.microsoft.com/office/drawing/2014/main" id="{E2391968-C1E7-AD42-44B7-15439871853D}"/>
                  </a:ext>
                </a:extLst>
              </p:cNvPr>
              <p:cNvSpPr/>
              <p:nvPr/>
            </p:nvSpPr>
            <p:spPr>
              <a:xfrm>
                <a:off x="6720220" y="2313054"/>
                <a:ext cx="5556108" cy="3704603"/>
              </a:xfrm>
              <a:prstGeom prst="roundRect">
                <a:avLst/>
              </a:prstGeom>
              <a:solidFill>
                <a:schemeClr val="bg1"/>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矩形: 圆角 6">
              <a:extLst>
                <a:ext uri="{FF2B5EF4-FFF2-40B4-BE49-F238E27FC236}">
                  <a16:creationId xmlns:a16="http://schemas.microsoft.com/office/drawing/2014/main" id="{D8F97A98-3B7F-CC82-F864-2B06B34699F6}"/>
                </a:ext>
              </a:extLst>
            </p:cNvPr>
            <p:cNvSpPr/>
            <p:nvPr/>
          </p:nvSpPr>
          <p:spPr>
            <a:xfrm>
              <a:off x="522519" y="2457465"/>
              <a:ext cx="5294828" cy="475283"/>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600" b="1" dirty="0"/>
                <a:t>不良事件发生率低且不增加新的不良事件</a:t>
              </a:r>
            </a:p>
          </p:txBody>
        </p:sp>
        <p:sp>
          <p:nvSpPr>
            <p:cNvPr id="16" name="矩形: 圆角 15">
              <a:extLst>
                <a:ext uri="{FF2B5EF4-FFF2-40B4-BE49-F238E27FC236}">
                  <a16:creationId xmlns:a16="http://schemas.microsoft.com/office/drawing/2014/main" id="{07FFC7FF-B47E-4977-47BB-FE79F36EDBA2}"/>
                </a:ext>
              </a:extLst>
            </p:cNvPr>
            <p:cNvSpPr/>
            <p:nvPr/>
          </p:nvSpPr>
          <p:spPr>
            <a:xfrm>
              <a:off x="522519" y="2129864"/>
              <a:ext cx="5294828" cy="332717"/>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1600" b="1" dirty="0"/>
            </a:p>
          </p:txBody>
        </p:sp>
      </p:grpSp>
      <p:grpSp>
        <p:nvGrpSpPr>
          <p:cNvPr id="18" name="组合 17">
            <a:extLst>
              <a:ext uri="{FF2B5EF4-FFF2-40B4-BE49-F238E27FC236}">
                <a16:creationId xmlns:a16="http://schemas.microsoft.com/office/drawing/2014/main" id="{B1BA3217-289E-BEDF-B723-D0BF24F04343}"/>
              </a:ext>
            </a:extLst>
          </p:cNvPr>
          <p:cNvGrpSpPr/>
          <p:nvPr/>
        </p:nvGrpSpPr>
        <p:grpSpPr>
          <a:xfrm>
            <a:off x="6355858" y="2125132"/>
            <a:ext cx="5319668" cy="3684748"/>
            <a:chOff x="6349524" y="2136216"/>
            <a:chExt cx="5319668" cy="3684748"/>
          </a:xfrm>
        </p:grpSpPr>
        <p:grpSp>
          <p:nvGrpSpPr>
            <p:cNvPr id="15" name="组合 14">
              <a:extLst>
                <a:ext uri="{FF2B5EF4-FFF2-40B4-BE49-F238E27FC236}">
                  <a16:creationId xmlns:a16="http://schemas.microsoft.com/office/drawing/2014/main" id="{17CCBF6F-E1ED-F908-324F-957763F63086}"/>
                </a:ext>
              </a:extLst>
            </p:cNvPr>
            <p:cNvGrpSpPr/>
            <p:nvPr/>
          </p:nvGrpSpPr>
          <p:grpSpPr>
            <a:xfrm>
              <a:off x="6366187" y="2468548"/>
              <a:ext cx="5303005" cy="3352416"/>
              <a:chOff x="638057" y="2579385"/>
              <a:chExt cx="5576159" cy="3497031"/>
            </a:xfrm>
          </p:grpSpPr>
          <p:sp>
            <p:nvSpPr>
              <p:cNvPr id="24" name="文本框 23">
                <a:extLst>
                  <a:ext uri="{FF2B5EF4-FFF2-40B4-BE49-F238E27FC236}">
                    <a16:creationId xmlns:a16="http://schemas.microsoft.com/office/drawing/2014/main" id="{0B344B37-BD55-664D-4D33-96E4AE7C5DE2}"/>
                  </a:ext>
                </a:extLst>
              </p:cNvPr>
              <p:cNvSpPr txBox="1"/>
              <p:nvPr/>
            </p:nvSpPr>
            <p:spPr>
              <a:xfrm>
                <a:off x="646946" y="2962205"/>
                <a:ext cx="5560913" cy="3114211"/>
              </a:xfrm>
              <a:prstGeom prst="roundRect">
                <a:avLst/>
              </a:prstGeom>
              <a:noFill/>
            </p:spPr>
            <p:txBody>
              <a:bodyPr wrap="square" rtlCol="0" anchor="t">
                <a:spAutoFit/>
              </a:bodyPr>
              <a:lstStyle/>
              <a:p>
                <a:pPr defTabSz="1218072">
                  <a:lnSpc>
                    <a:spcPct val="150000"/>
                  </a:lnSpc>
                  <a:defRPr/>
                </a:pP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        在一项为期</a:t>
                </a:r>
                <a:r>
                  <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1</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年的随机、开放标签、主动对照、平行组、安全性和耐受性研究中，共纳入</a:t>
                </a:r>
                <a:r>
                  <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612</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例变应性鼻炎患者，评估了迪敏思</a:t>
                </a:r>
                <a:r>
                  <a:rPr lang="en-US" altLang="zh-CN" sz="1400" baseline="300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在</a:t>
                </a:r>
                <a:r>
                  <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AR</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长期治疗中的安全性</a:t>
                </a:r>
                <a:r>
                  <a:rPr lang="en-US" altLang="zh-CN" sz="1400" baseline="300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[9]</a:t>
                </a:r>
              </a:p>
              <a:p>
                <a:pPr marL="285750" indent="-285750" defTabSz="1218072">
                  <a:lnSpc>
                    <a:spcPct val="150000"/>
                  </a:lnSpc>
                  <a:spcBef>
                    <a:spcPts val="1200"/>
                  </a:spcBef>
                  <a:buClr>
                    <a:schemeClr val="accent2"/>
                  </a:buClr>
                  <a:buFont typeface="Wingdings" panose="05000000000000000000" pitchFamily="2" charset="2"/>
                  <a:buChar char="Ø"/>
                  <a:defRPr/>
                </a:pPr>
                <a:r>
                  <a:rPr lang="zh-CN" altLang="en-US" sz="1400" b="1" dirty="0">
                    <a:solidFill>
                      <a:schemeClr val="accent2"/>
                    </a:solidFill>
                    <a:ea typeface="黑体" panose="02010609060101010101" pitchFamily="49" charset="-122"/>
                  </a:rPr>
                  <a:t>治疗相关不良事件发生率：</a:t>
                </a:r>
                <a:r>
                  <a:rPr lang="zh-CN" altLang="en-US" sz="1400" i="0" dirty="0">
                    <a:solidFill>
                      <a:sysClr val="windowText" lastClr="000000"/>
                    </a:solidFill>
                    <a:ea typeface="黑体" panose="02010609060101010101" pitchFamily="49" charset="-122"/>
                  </a:rPr>
                  <a:t>迪敏思</a:t>
                </a:r>
                <a:r>
                  <a:rPr lang="en-US" altLang="zh-CN" sz="1400" i="0" baseline="30000" dirty="0">
                    <a:solidFill>
                      <a:sysClr val="windowText" lastClr="000000"/>
                    </a:solidFill>
                    <a:ea typeface="黑体" panose="02010609060101010101" pitchFamily="49" charset="-122"/>
                  </a:rPr>
                  <a:t>®</a:t>
                </a:r>
                <a:r>
                  <a:rPr lang="en-US" altLang="zh-CN" sz="1400" i="0" baseline="300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                 </a:t>
                </a:r>
                <a:r>
                  <a:rPr lang="en-US" altLang="zh-CN" sz="1400" b="1" dirty="0">
                    <a:solidFill>
                      <a:schemeClr val="accent2"/>
                    </a:solidFill>
                    <a:latin typeface="Times New Roman" panose="02020603050405020304" pitchFamily="18" charset="0"/>
                    <a:ea typeface="黑体" panose="02010609060101010101" pitchFamily="49" charset="-122"/>
                    <a:cs typeface="Arial" panose="020B0604020202090204" pitchFamily="34" charset="0"/>
                    <a:sym typeface="+mn-ea"/>
                  </a:rPr>
                  <a:t>9.4%</a:t>
                </a:r>
              </a:p>
              <a:p>
                <a:pPr defTabSz="1218072">
                  <a:lnSpc>
                    <a:spcPct val="150000"/>
                  </a:lnSpc>
                  <a:spcBef>
                    <a:spcPts val="600"/>
                  </a:spcBef>
                  <a:buClr>
                    <a:schemeClr val="accent2"/>
                  </a:buClr>
                  <a:defRPr/>
                </a:pPr>
                <a:r>
                  <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	  	</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丙酸氟替卡松 </a:t>
                </a:r>
                <a:r>
                  <a:rPr lang="en-US" altLang="zh-CN" sz="1400" b="1" dirty="0">
                    <a:solidFill>
                      <a:schemeClr val="accent2"/>
                    </a:solidFill>
                    <a:latin typeface="Times New Roman" panose="02020603050405020304" pitchFamily="18" charset="0"/>
                    <a:ea typeface="黑体" panose="02010609060101010101" pitchFamily="49" charset="-122"/>
                    <a:cs typeface="Arial" panose="020B0604020202090204" pitchFamily="34" charset="0"/>
                    <a:sym typeface="+mn-ea"/>
                  </a:rPr>
                  <a:t>11.1%</a:t>
                </a:r>
              </a:p>
              <a:p>
                <a:pPr marL="285750" indent="-285750" defTabSz="1218072">
                  <a:lnSpc>
                    <a:spcPct val="150000"/>
                  </a:lnSpc>
                  <a:spcBef>
                    <a:spcPts val="600"/>
                  </a:spcBef>
                  <a:buClr>
                    <a:schemeClr val="accent2"/>
                  </a:buClr>
                  <a:buFont typeface="Wingdings" panose="05000000000000000000" pitchFamily="2" charset="2"/>
                  <a:buChar char="Ø"/>
                  <a:defRPr/>
                </a:pPr>
                <a:r>
                  <a:rPr lang="zh-CN" altLang="en-US" sz="1400" b="1" dirty="0">
                    <a:solidFill>
                      <a:schemeClr val="accent2"/>
                    </a:solidFill>
                    <a:latin typeface="Times New Roman" panose="02020603050405020304" pitchFamily="18" charset="0"/>
                    <a:ea typeface="黑体" panose="02010609060101010101" pitchFamily="49" charset="-122"/>
                    <a:cs typeface="Arial" panose="020B0604020202090204" pitchFamily="34" charset="0"/>
                    <a:sym typeface="+mn-ea"/>
                  </a:rPr>
                  <a:t>无迟发性不良事件的证据</a:t>
                </a:r>
                <a:endParaRPr lang="en-US" altLang="zh-CN" sz="1400" b="1" dirty="0">
                  <a:solidFill>
                    <a:schemeClr val="accent2"/>
                  </a:solidFill>
                  <a:latin typeface="Times New Roman" panose="02020603050405020304" pitchFamily="18" charset="0"/>
                  <a:ea typeface="黑体" panose="02010609060101010101" pitchFamily="49" charset="-122"/>
                  <a:cs typeface="Arial" panose="020B0604020202090204" pitchFamily="34" charset="0"/>
                  <a:sym typeface="+mn-ea"/>
                </a:endParaRPr>
              </a:p>
              <a:p>
                <a:pPr marL="285750" indent="-285750" defTabSz="1218072">
                  <a:lnSpc>
                    <a:spcPct val="150000"/>
                  </a:lnSpc>
                  <a:spcBef>
                    <a:spcPts val="600"/>
                  </a:spcBef>
                  <a:buClr>
                    <a:schemeClr val="accent2"/>
                  </a:buClr>
                  <a:buFont typeface="Wingdings" panose="05000000000000000000" pitchFamily="2" charset="2"/>
                  <a:buChar char="Ø"/>
                  <a:defRPr/>
                </a:pPr>
                <a:r>
                  <a:rPr lang="zh-CN" altLang="en-US" sz="1400" b="1" dirty="0">
                    <a:solidFill>
                      <a:schemeClr val="accent2"/>
                    </a:solidFill>
                    <a:latin typeface="Times New Roman" panose="02020603050405020304" pitchFamily="18" charset="0"/>
                    <a:ea typeface="黑体" panose="02010609060101010101" pitchFamily="49" charset="-122"/>
                    <a:cs typeface="Arial" panose="020B0604020202090204" pitchFamily="34" charset="0"/>
                    <a:sym typeface="+mn-ea"/>
                  </a:rPr>
                  <a:t>不良事件总体发生率随研究进展降低</a:t>
                </a:r>
              </a:p>
            </p:txBody>
          </p:sp>
          <p:sp>
            <p:nvSpPr>
              <p:cNvPr id="22" name="矩形: 圆角 21">
                <a:extLst>
                  <a:ext uri="{FF2B5EF4-FFF2-40B4-BE49-F238E27FC236}">
                    <a16:creationId xmlns:a16="http://schemas.microsoft.com/office/drawing/2014/main" id="{DA11F451-4E7A-CE61-8B07-13718E398E0A}"/>
                  </a:ext>
                </a:extLst>
              </p:cNvPr>
              <p:cNvSpPr/>
              <p:nvPr/>
            </p:nvSpPr>
            <p:spPr>
              <a:xfrm>
                <a:off x="638057" y="2579385"/>
                <a:ext cx="5576159" cy="4901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600" b="1" dirty="0"/>
                  <a:t>与单药</a:t>
                </a:r>
                <a:r>
                  <a:rPr lang="zh-CN" altLang="en-US" sz="1600" b="1"/>
                  <a:t>相比，长期</a:t>
                </a:r>
                <a:r>
                  <a:rPr lang="zh-CN" altLang="en-US" sz="1600" b="1" dirty="0"/>
                  <a:t>治疗安全性良好</a:t>
                </a:r>
              </a:p>
            </p:txBody>
          </p:sp>
        </p:grpSp>
        <p:sp>
          <p:nvSpPr>
            <p:cNvPr id="17" name="矩形: 圆角 16">
              <a:extLst>
                <a:ext uri="{FF2B5EF4-FFF2-40B4-BE49-F238E27FC236}">
                  <a16:creationId xmlns:a16="http://schemas.microsoft.com/office/drawing/2014/main" id="{ACBFB857-09A8-C97B-32B8-E759A844AEF7}"/>
                </a:ext>
              </a:extLst>
            </p:cNvPr>
            <p:cNvSpPr/>
            <p:nvPr/>
          </p:nvSpPr>
          <p:spPr>
            <a:xfrm>
              <a:off x="6349524" y="2136216"/>
              <a:ext cx="5294828" cy="332717"/>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1600" b="1" dirty="0"/>
            </a:p>
          </p:txBody>
        </p:sp>
      </p:grpSp>
    </p:spTree>
    <p:extLst>
      <p:ext uri="{BB962C8B-B14F-4D97-AF65-F5344CB8AC3E}">
        <p14:creationId xmlns:p14="http://schemas.microsoft.com/office/powerpoint/2010/main" val="2538600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FAEF376-8489-4730-B6D4-0F1D17F0E9F4}"/>
              </a:ext>
            </a:extLst>
          </p:cNvPr>
          <p:cNvSpPr>
            <a:spLocks noGrp="1"/>
          </p:cNvSpPr>
          <p:nvPr>
            <p:ph type="title"/>
          </p:nvPr>
        </p:nvSpPr>
        <p:spPr/>
        <p:txBody>
          <a:bodyPr vert="horz" lIns="457200" tIns="45720" rIns="457200" bIns="45720" rtlCol="0" anchor="ctr">
            <a:normAutofit/>
          </a:bodyPr>
          <a:lstStyle/>
          <a:p>
            <a:r>
              <a:rPr lang="zh-CN" altLang="en-US" b="1" dirty="0"/>
              <a:t>有效性</a:t>
            </a:r>
            <a:r>
              <a:rPr lang="en-US" altLang="zh-CN" b="1" dirty="0"/>
              <a:t>(1/2)</a:t>
            </a:r>
            <a:r>
              <a:rPr lang="zh-CN" altLang="en-US" b="1" dirty="0"/>
              <a:t>：</a:t>
            </a:r>
            <a:r>
              <a:rPr lang="zh-CN" altLang="en-US" b="1" dirty="0">
                <a:latin typeface="Times New Roman" panose="02020603050405020304" pitchFamily="18" charset="0"/>
                <a:ea typeface="黑体" panose="02010609060101010101" pitchFamily="49" charset="-122"/>
                <a:sym typeface="+mn-ea"/>
              </a:rPr>
              <a:t>迪敏思</a:t>
            </a:r>
            <a:r>
              <a:rPr lang="en-US" altLang="zh-CN" b="1" baseline="30000" dirty="0">
                <a:latin typeface="Times New Roman" panose="02020603050405020304" pitchFamily="18" charset="0"/>
                <a:ea typeface="黑体" panose="02010609060101010101" pitchFamily="49" charset="-122"/>
                <a:sym typeface="+mn-ea"/>
              </a:rPr>
              <a:t>®</a:t>
            </a:r>
            <a:r>
              <a:rPr lang="zh-CN" altLang="en-US" b="1" dirty="0"/>
              <a:t>有效缓解鼻部症状，是指南推荐的治疗方案</a:t>
            </a:r>
          </a:p>
        </p:txBody>
      </p:sp>
      <p:sp>
        <p:nvSpPr>
          <p:cNvPr id="4" name="页脚占位符 2">
            <a:extLst>
              <a:ext uri="{FF2B5EF4-FFF2-40B4-BE49-F238E27FC236}">
                <a16:creationId xmlns:a16="http://schemas.microsoft.com/office/drawing/2014/main" id="{39539674-FB39-0AE4-72BE-821473BE0F70}"/>
              </a:ext>
            </a:extLst>
          </p:cNvPr>
          <p:cNvSpPr>
            <a:spLocks noGrp="1"/>
          </p:cNvSpPr>
          <p:nvPr>
            <p:ph type="ftr" sz="quarter" idx="3"/>
          </p:nvPr>
        </p:nvSpPr>
        <p:spPr>
          <a:xfrm>
            <a:off x="2195961" y="6278183"/>
            <a:ext cx="8559538" cy="365125"/>
          </a:xfrm>
        </p:spPr>
        <p:txBody>
          <a:bodyPr/>
          <a:lstStyle/>
          <a:p>
            <a:r>
              <a:rPr lang="en-US" dirty="0"/>
              <a:t>This document contains proprietary information of Viatris Inc. Unauthorized use, duplication, dissemination or disclosure to third parties is strictly prohibited. </a:t>
            </a:r>
            <a:br>
              <a:rPr lang="en-US" dirty="0"/>
            </a:br>
            <a:r>
              <a:rPr lang="en-US" dirty="0"/>
              <a:t>© 2020 Viatris Inc. All Rights Reserved. VIATRIS and the Viatris Logo are trademarks of Mylan Inc., a Viatris company.</a:t>
            </a:r>
          </a:p>
        </p:txBody>
      </p:sp>
      <p:grpSp>
        <p:nvGrpSpPr>
          <p:cNvPr id="14" name="组合 13">
            <a:extLst>
              <a:ext uri="{FF2B5EF4-FFF2-40B4-BE49-F238E27FC236}">
                <a16:creationId xmlns:a16="http://schemas.microsoft.com/office/drawing/2014/main" id="{6C3E34A0-8835-8CA2-202B-55DCB1EF2005}"/>
              </a:ext>
            </a:extLst>
          </p:cNvPr>
          <p:cNvGrpSpPr/>
          <p:nvPr/>
        </p:nvGrpSpPr>
        <p:grpSpPr>
          <a:xfrm>
            <a:off x="6178227" y="1280105"/>
            <a:ext cx="5249856" cy="1867178"/>
            <a:chOff x="541254" y="992697"/>
            <a:chExt cx="11018980" cy="1867178"/>
          </a:xfrm>
        </p:grpSpPr>
        <p:sp>
          <p:nvSpPr>
            <p:cNvPr id="10" name="文本框 9">
              <a:extLst>
                <a:ext uri="{FF2B5EF4-FFF2-40B4-BE49-F238E27FC236}">
                  <a16:creationId xmlns:a16="http://schemas.microsoft.com/office/drawing/2014/main" id="{D8DE7BF3-D60D-A168-A722-6F0FB6CCB133}"/>
                </a:ext>
              </a:extLst>
            </p:cNvPr>
            <p:cNvSpPr txBox="1"/>
            <p:nvPr/>
          </p:nvSpPr>
          <p:spPr>
            <a:xfrm>
              <a:off x="541254" y="992697"/>
              <a:ext cx="11013437" cy="1867178"/>
            </a:xfrm>
            <a:prstGeom prst="rect">
              <a:avLst/>
            </a:prstGeom>
            <a:noFill/>
            <a:ln>
              <a:noFill/>
            </a:ln>
          </p:spPr>
          <p:txBody>
            <a:bodyPr wrap="square" rtlCol="0" anchor="t">
              <a:spAutoFit/>
            </a:bodyPr>
            <a:lstStyle/>
            <a:p>
              <a:pPr defTabSz="2723745">
                <a:lnSpc>
                  <a:spcPct val="150000"/>
                </a:lnSpc>
                <a:spcBef>
                  <a:spcPts val="799"/>
                </a:spcBef>
                <a:defRPr/>
              </a:pPr>
              <a:r>
                <a:rPr lang="zh-CN" altLang="en-US" sz="1599" b="1" dirty="0">
                  <a:solidFill>
                    <a:schemeClr val="accent2"/>
                  </a:solidFill>
                  <a:latin typeface="Arial" panose="020B0604020202090204" pitchFamily="34" charset="0"/>
                  <a:ea typeface="微软雅黑" panose="020B0503020204020204" pitchFamily="34" charset="-122"/>
                  <a:cs typeface="Arial" panose="020B0604020202090204" pitchFamily="34" charset="0"/>
                  <a:sym typeface="+mn-ea"/>
                </a:rPr>
                <a:t>临床及真实世界证据充分</a:t>
              </a:r>
              <a:endParaRPr lang="en-US" altLang="zh-CN" sz="1599" b="1" dirty="0">
                <a:solidFill>
                  <a:schemeClr val="accent2"/>
                </a:solidFill>
                <a:latin typeface="Arial" panose="020B0604020202090204" pitchFamily="34" charset="0"/>
                <a:ea typeface="微软雅黑" panose="020B0503020204020204" pitchFamily="34" charset="-122"/>
                <a:cs typeface="Arial" panose="020B0604020202090204" pitchFamily="34" charset="0"/>
                <a:sym typeface="+mn-ea"/>
              </a:endParaRPr>
            </a:p>
            <a:p>
              <a:pPr marL="532804" indent="-380648" defTabSz="2723745">
                <a:lnSpc>
                  <a:spcPct val="150000"/>
                </a:lnSpc>
                <a:spcBef>
                  <a:spcPts val="600"/>
                </a:spcBef>
                <a:buClr>
                  <a:schemeClr val="accent2"/>
                </a:buClr>
                <a:buFont typeface="Wingdings" panose="05000000000000000000" pitchFamily="2" charset="2"/>
                <a:buChar char="Ø"/>
                <a:defRPr/>
              </a:pP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多项临床试验均显示</a:t>
              </a:r>
              <a:r>
                <a:rPr lang="zh-CN" altLang="en-US" sz="1400" baseline="0" dirty="0">
                  <a:solidFill>
                    <a:srgbClr val="000000"/>
                  </a:solidFill>
                  <a:latin typeface="Times New Roman" panose="02020603050405020304" pitchFamily="18" charset="0"/>
                  <a:ea typeface="黑体" panose="02010609060101010101" pitchFamily="49" charset="-122"/>
                  <a:sym typeface="+mn-lt"/>
                </a:rPr>
                <a:t>迪敏思</a:t>
              </a:r>
              <a:r>
                <a:rPr lang="en-US" altLang="zh-CN" sz="1400" baseline="30000" dirty="0">
                  <a:solidFill>
                    <a:srgbClr val="000000"/>
                  </a:solidFill>
                  <a:latin typeface="Times New Roman" panose="02020603050405020304" pitchFamily="18" charset="0"/>
                  <a:ea typeface="黑体" panose="02010609060101010101" pitchFamily="49" charset="-122"/>
                  <a:sym typeface="+mn-lt"/>
                </a:rPr>
                <a:t>®</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缓解鼻炎症状优于单独使用氮䓬斯汀或氟替卡松</a:t>
              </a:r>
              <a:endPar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endParaRPr>
            </a:p>
            <a:p>
              <a:pPr marL="532804" indent="-380648" defTabSz="2723745">
                <a:lnSpc>
                  <a:spcPct val="150000"/>
                </a:lnSpc>
                <a:spcBef>
                  <a:spcPts val="600"/>
                </a:spcBef>
                <a:buClr>
                  <a:schemeClr val="accent2"/>
                </a:buClr>
                <a:buFont typeface="Wingdings" panose="05000000000000000000" pitchFamily="2" charset="2"/>
                <a:buChar char="Ø"/>
                <a:defRPr/>
              </a:pP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德国、英国、瑞典等国家的真实世界研究显示，迪敏思</a:t>
              </a:r>
              <a:r>
                <a:rPr lang="en-US" altLang="zh-CN" sz="1400" baseline="300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治疗</a:t>
              </a:r>
              <a:r>
                <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14</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天客观</a:t>
              </a:r>
              <a:r>
                <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VAS</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评分“良好控制症状”率达</a:t>
              </a:r>
              <a:r>
                <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75.9%</a:t>
              </a:r>
              <a:r>
                <a:rPr lang="en-US" altLang="zh-CN" sz="1400" baseline="300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[6]</a:t>
              </a:r>
            </a:p>
          </p:txBody>
        </p:sp>
        <p:cxnSp>
          <p:nvCxnSpPr>
            <p:cNvPr id="11" name="直接连接符 10">
              <a:extLst>
                <a:ext uri="{FF2B5EF4-FFF2-40B4-BE49-F238E27FC236}">
                  <a16:creationId xmlns:a16="http://schemas.microsoft.com/office/drawing/2014/main" id="{F788150A-DB12-DFF3-A673-0F6B7BF43AA2}"/>
                </a:ext>
              </a:extLst>
            </p:cNvPr>
            <p:cNvCxnSpPr>
              <a:cxnSpLocks/>
            </p:cNvCxnSpPr>
            <p:nvPr/>
          </p:nvCxnSpPr>
          <p:spPr>
            <a:xfrm>
              <a:off x="546795" y="1438946"/>
              <a:ext cx="11013439" cy="0"/>
            </a:xfrm>
            <a:prstGeom prst="line">
              <a:avLst/>
            </a:prstGeom>
            <a:ln w="28575">
              <a:solidFill>
                <a:schemeClr val="accent2"/>
              </a:solidFill>
            </a:ln>
          </p:spPr>
          <p:style>
            <a:lnRef idx="1">
              <a:schemeClr val="accent2"/>
            </a:lnRef>
            <a:fillRef idx="0">
              <a:schemeClr val="accent2"/>
            </a:fillRef>
            <a:effectRef idx="0">
              <a:schemeClr val="accent2"/>
            </a:effectRef>
            <a:fontRef idx="minor">
              <a:schemeClr val="tx1"/>
            </a:fontRef>
          </p:style>
        </p:cxnSp>
      </p:grpSp>
      <p:grpSp>
        <p:nvGrpSpPr>
          <p:cNvPr id="6" name="组合 5">
            <a:extLst>
              <a:ext uri="{FF2B5EF4-FFF2-40B4-BE49-F238E27FC236}">
                <a16:creationId xmlns:a16="http://schemas.microsoft.com/office/drawing/2014/main" id="{9B291DE6-37A9-53FD-C606-912DF4CC7A10}"/>
              </a:ext>
            </a:extLst>
          </p:cNvPr>
          <p:cNvGrpSpPr/>
          <p:nvPr/>
        </p:nvGrpSpPr>
        <p:grpSpPr>
          <a:xfrm>
            <a:off x="566717" y="1280105"/>
            <a:ext cx="5335319" cy="2190536"/>
            <a:chOff x="544550" y="3901378"/>
            <a:chExt cx="11035080" cy="2190536"/>
          </a:xfrm>
        </p:grpSpPr>
        <p:sp>
          <p:nvSpPr>
            <p:cNvPr id="3" name="文本框 2">
              <a:extLst>
                <a:ext uri="{FF2B5EF4-FFF2-40B4-BE49-F238E27FC236}">
                  <a16:creationId xmlns:a16="http://schemas.microsoft.com/office/drawing/2014/main" id="{2A40E547-2535-40D5-9E26-5E4219DBE82F}"/>
                </a:ext>
              </a:extLst>
            </p:cNvPr>
            <p:cNvSpPr txBox="1"/>
            <p:nvPr/>
          </p:nvSpPr>
          <p:spPr>
            <a:xfrm>
              <a:off x="544550" y="3901378"/>
              <a:ext cx="11004869" cy="2190536"/>
            </a:xfrm>
            <a:prstGeom prst="rect">
              <a:avLst/>
            </a:prstGeom>
            <a:noFill/>
            <a:ln>
              <a:noFill/>
            </a:ln>
          </p:spPr>
          <p:txBody>
            <a:bodyPr wrap="square" rtlCol="0" anchor="t">
              <a:spAutoFit/>
            </a:bodyPr>
            <a:lstStyle/>
            <a:p>
              <a:pPr defTabSz="2723745">
                <a:lnSpc>
                  <a:spcPct val="150000"/>
                </a:lnSpc>
                <a:spcBef>
                  <a:spcPts val="799"/>
                </a:spcBef>
                <a:buClr>
                  <a:schemeClr val="accent2"/>
                </a:buClr>
                <a:defRPr/>
              </a:pPr>
              <a:r>
                <a:rPr lang="zh-CN" altLang="en-US" sz="1600" b="1" dirty="0">
                  <a:solidFill>
                    <a:schemeClr val="accent2"/>
                  </a:solidFill>
                  <a:latin typeface="Arial" panose="020B0604020202090204" pitchFamily="34" charset="0"/>
                  <a:ea typeface="微软雅黑" panose="020B0503020204020204" pitchFamily="34" charset="-122"/>
                  <a:cs typeface="Arial" panose="020B0604020202090204" pitchFamily="34" charset="0"/>
                  <a:sym typeface="+mn-ea"/>
                </a:rPr>
                <a:t>国内外指南一致推荐</a:t>
              </a:r>
              <a:endParaRPr lang="en-US" altLang="zh-CN" sz="1600" b="1" dirty="0">
                <a:solidFill>
                  <a:schemeClr val="accent2"/>
                </a:solidFill>
                <a:latin typeface="Arial" panose="020B0604020202090204" pitchFamily="34" charset="0"/>
                <a:ea typeface="微软雅黑" panose="020B0503020204020204" pitchFamily="34" charset="-122"/>
                <a:cs typeface="Arial" panose="020B0604020202090204" pitchFamily="34" charset="0"/>
                <a:sym typeface="+mn-ea"/>
              </a:endParaRPr>
            </a:p>
            <a:p>
              <a:pPr marL="532800" indent="-285750" defTabSz="2723745">
                <a:lnSpc>
                  <a:spcPct val="150000"/>
                </a:lnSpc>
                <a:spcBef>
                  <a:spcPts val="600"/>
                </a:spcBef>
                <a:buClr>
                  <a:schemeClr val="accent2"/>
                </a:buClr>
                <a:buFont typeface="Wingdings" panose="05000000000000000000" pitchFamily="2" charset="2"/>
                <a:buChar char="Ø"/>
                <a:defRPr/>
              </a:pPr>
              <a:r>
                <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2017</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美国</a:t>
              </a:r>
              <a:r>
                <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AAAAI</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指南、</a:t>
              </a:r>
              <a:r>
                <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2020</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欧洲</a:t>
              </a:r>
              <a:r>
                <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ARIA</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指南、中国</a:t>
              </a:r>
              <a:r>
                <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2022</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变应性鼻炎诊疗指南、</a:t>
              </a:r>
              <a:r>
                <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2023</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过敏和鼻科学国际共识均推荐鼻用抗组胺药和鼻用糖皮质激素作为</a:t>
              </a:r>
              <a:r>
                <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AR</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治疗的一线用药</a:t>
              </a:r>
              <a:endPar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endParaRPr>
            </a:p>
            <a:p>
              <a:pPr marL="532800" indent="-285750" defTabSz="2723745">
                <a:lnSpc>
                  <a:spcPct val="150000"/>
                </a:lnSpc>
                <a:spcBef>
                  <a:spcPts val="600"/>
                </a:spcBef>
                <a:buClr>
                  <a:schemeClr val="accent2"/>
                </a:buClr>
                <a:buFont typeface="Wingdings" panose="05000000000000000000" pitchFamily="2" charset="2"/>
                <a:buChar char="Ø"/>
                <a:defRPr/>
              </a:pP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对于中</a:t>
              </a:r>
              <a:r>
                <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重度变应性鼻炎，推荐联合使用鼻用抗组胺药和鼻用糖皮质激素</a:t>
              </a:r>
              <a:endPar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endParaRPr>
            </a:p>
          </p:txBody>
        </p:sp>
        <p:cxnSp>
          <p:nvCxnSpPr>
            <p:cNvPr id="13" name="直接连接符 12">
              <a:extLst>
                <a:ext uri="{FF2B5EF4-FFF2-40B4-BE49-F238E27FC236}">
                  <a16:creationId xmlns:a16="http://schemas.microsoft.com/office/drawing/2014/main" id="{A67161FC-FA8F-3EDB-4622-D82D7E57129F}"/>
                </a:ext>
              </a:extLst>
            </p:cNvPr>
            <p:cNvCxnSpPr>
              <a:cxnSpLocks/>
            </p:cNvCxnSpPr>
            <p:nvPr/>
          </p:nvCxnSpPr>
          <p:spPr>
            <a:xfrm>
              <a:off x="563421" y="4348404"/>
              <a:ext cx="11016209" cy="0"/>
            </a:xfrm>
            <a:prstGeom prst="line">
              <a:avLst/>
            </a:prstGeom>
            <a:ln w="28575">
              <a:solidFill>
                <a:schemeClr val="accent2"/>
              </a:solidFill>
            </a:ln>
          </p:spPr>
          <p:style>
            <a:lnRef idx="1">
              <a:schemeClr val="accent2"/>
            </a:lnRef>
            <a:fillRef idx="0">
              <a:schemeClr val="accent2"/>
            </a:fillRef>
            <a:effectRef idx="0">
              <a:schemeClr val="accent2"/>
            </a:effectRef>
            <a:fontRef idx="minor">
              <a:schemeClr val="tx1"/>
            </a:fontRef>
          </p:style>
        </p:cxnSp>
      </p:grpSp>
      <p:sp>
        <p:nvSpPr>
          <p:cNvPr id="5" name="矩形 4">
            <a:extLst>
              <a:ext uri="{FF2B5EF4-FFF2-40B4-BE49-F238E27FC236}">
                <a16:creationId xmlns:a16="http://schemas.microsoft.com/office/drawing/2014/main" id="{7FD0B0BF-9530-4CF4-02C7-D66ADC2BDA7B}"/>
              </a:ext>
            </a:extLst>
          </p:cNvPr>
          <p:cNvSpPr/>
          <p:nvPr/>
        </p:nvSpPr>
        <p:spPr>
          <a:xfrm>
            <a:off x="518537" y="6037017"/>
            <a:ext cx="11161716" cy="246221"/>
          </a:xfrm>
          <a:prstGeom prst="rect">
            <a:avLst/>
          </a:prstGeom>
        </p:spPr>
        <p:txBody>
          <a:bodyPr wrap="square" anchor="ctr">
            <a:spAutoFit/>
          </a:bodyPr>
          <a:lstStyle/>
          <a:p>
            <a:pPr lvl="0"/>
            <a:r>
              <a:rPr lang="zh-CN" altLang="en-US" sz="1000" dirty="0">
                <a:solidFill>
                  <a:srgbClr val="2A276D">
                    <a:lumMod val="50000"/>
                  </a:srgbClr>
                </a:solidFill>
                <a:latin typeface="Times New Roman" panose="02020603050405020304" pitchFamily="18" charset="0"/>
                <a:cs typeface="Times New Roman" panose="02020603050405020304" pitchFamily="18" charset="0"/>
              </a:rPr>
              <a:t>注：</a:t>
            </a:r>
            <a:r>
              <a:rPr lang="en-US" altLang="zh-CN" sz="1000" dirty="0">
                <a:solidFill>
                  <a:srgbClr val="2A276D">
                    <a:lumMod val="50000"/>
                  </a:srgbClr>
                </a:solidFill>
                <a:latin typeface="Times New Roman" panose="02020603050405020304" pitchFamily="18" charset="0"/>
                <a:cs typeface="Times New Roman" panose="02020603050405020304" pitchFamily="18" charset="0"/>
              </a:rPr>
              <a:t>AR</a:t>
            </a:r>
            <a:r>
              <a:rPr lang="zh-CN" altLang="en-US" sz="1000" dirty="0">
                <a:solidFill>
                  <a:srgbClr val="2A276D">
                    <a:lumMod val="50000"/>
                  </a:srgbClr>
                </a:solidFill>
                <a:latin typeface="Times New Roman" panose="02020603050405020304" pitchFamily="18" charset="0"/>
                <a:cs typeface="Times New Roman" panose="02020603050405020304" pitchFamily="18" charset="0"/>
              </a:rPr>
              <a:t>：变应性鼻炎</a:t>
            </a:r>
          </a:p>
        </p:txBody>
      </p:sp>
      <p:grpSp>
        <p:nvGrpSpPr>
          <p:cNvPr id="7" name="组合 6">
            <a:extLst>
              <a:ext uri="{FF2B5EF4-FFF2-40B4-BE49-F238E27FC236}">
                <a16:creationId xmlns:a16="http://schemas.microsoft.com/office/drawing/2014/main" id="{E5B74ACA-EC85-4E64-CFF8-8333BBBC2DC4}"/>
              </a:ext>
            </a:extLst>
          </p:cNvPr>
          <p:cNvGrpSpPr/>
          <p:nvPr/>
        </p:nvGrpSpPr>
        <p:grpSpPr>
          <a:xfrm>
            <a:off x="578648" y="3993666"/>
            <a:ext cx="5323388" cy="2295115"/>
            <a:chOff x="541256" y="992697"/>
            <a:chExt cx="11018978" cy="2295115"/>
          </a:xfrm>
        </p:grpSpPr>
        <p:sp>
          <p:nvSpPr>
            <p:cNvPr id="8" name="文本框 7">
              <a:extLst>
                <a:ext uri="{FF2B5EF4-FFF2-40B4-BE49-F238E27FC236}">
                  <a16:creationId xmlns:a16="http://schemas.microsoft.com/office/drawing/2014/main" id="{595F6AAD-E7EC-DC26-5A68-7307824A308B}"/>
                </a:ext>
              </a:extLst>
            </p:cNvPr>
            <p:cNvSpPr txBox="1"/>
            <p:nvPr/>
          </p:nvSpPr>
          <p:spPr>
            <a:xfrm>
              <a:off x="541256" y="992697"/>
              <a:ext cx="10988743" cy="2295115"/>
            </a:xfrm>
            <a:prstGeom prst="rect">
              <a:avLst/>
            </a:prstGeom>
            <a:noFill/>
            <a:ln>
              <a:noFill/>
            </a:ln>
          </p:spPr>
          <p:txBody>
            <a:bodyPr wrap="square" rtlCol="0" anchor="t">
              <a:spAutoFit/>
            </a:bodyPr>
            <a:lstStyle/>
            <a:p>
              <a:pPr defTabSz="2723745">
                <a:lnSpc>
                  <a:spcPct val="150000"/>
                </a:lnSpc>
                <a:spcBef>
                  <a:spcPts val="799"/>
                </a:spcBef>
                <a:defRPr/>
              </a:pPr>
              <a:r>
                <a:rPr lang="zh-CN" altLang="en-US" sz="1599" b="1" dirty="0">
                  <a:solidFill>
                    <a:schemeClr val="accent2"/>
                  </a:solidFill>
                  <a:latin typeface="微软雅黑" panose="020B0503020204020204" pitchFamily="34" charset="-122"/>
                  <a:ea typeface="微软雅黑" panose="020B0503020204020204" pitchFamily="34" charset="-122"/>
                  <a:cs typeface="Arial" panose="020B0604020202090204" pitchFamily="34" charset="0"/>
                  <a:sym typeface="+mn-ea"/>
                </a:rPr>
                <a:t>起效迅速</a:t>
              </a:r>
              <a:endParaRPr lang="en-US" altLang="zh-CN" sz="1599" b="1" dirty="0">
                <a:solidFill>
                  <a:schemeClr val="accent2"/>
                </a:solidFill>
                <a:latin typeface="微软雅黑" panose="020B0503020204020204" pitchFamily="34" charset="-122"/>
                <a:ea typeface="微软雅黑" panose="020B0503020204020204" pitchFamily="34" charset="-122"/>
                <a:cs typeface="Arial" panose="020B0604020202090204" pitchFamily="34" charset="0"/>
                <a:sym typeface="+mn-ea"/>
              </a:endParaRPr>
            </a:p>
            <a:p>
              <a:pPr marL="532804" indent="-380648" defTabSz="2723745">
                <a:lnSpc>
                  <a:spcPct val="150000"/>
                </a:lnSpc>
                <a:spcBef>
                  <a:spcPts val="600"/>
                </a:spcBef>
                <a:buClr>
                  <a:schemeClr val="accent2"/>
                </a:buClr>
                <a:buFont typeface="Wingdings" panose="05000000000000000000" pitchFamily="2" charset="2"/>
                <a:buChar char="Ø"/>
                <a:defRPr/>
              </a:pP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研究表明与口服氯雷他定和鼻用丙酸氟替卡松联用相比，迪敏思</a:t>
              </a:r>
              <a:r>
                <a:rPr lang="en-US" altLang="zh-CN" sz="1400" baseline="300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起效迅速，</a:t>
              </a:r>
              <a:r>
                <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5</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分钟即可显著改善</a:t>
              </a:r>
              <a:r>
                <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AR</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患者</a:t>
              </a:r>
              <a:r>
                <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TNSS</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评分</a:t>
              </a:r>
              <a:endPar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endParaRPr>
            </a:p>
            <a:p>
              <a:pPr marL="532804" indent="-380648" defTabSz="2723745">
                <a:lnSpc>
                  <a:spcPct val="150000"/>
                </a:lnSpc>
                <a:spcBef>
                  <a:spcPts val="600"/>
                </a:spcBef>
                <a:buClr>
                  <a:schemeClr val="accent2"/>
                </a:buClr>
                <a:buFont typeface="Wingdings" panose="05000000000000000000" pitchFamily="2" charset="2"/>
                <a:buChar char="Ø"/>
                <a:defRPr/>
              </a:pPr>
              <a:r>
                <a:rPr lang="zh-CN" altLang="en-US" sz="1400" dirty="0">
                  <a:solidFill>
                    <a:srgbClr val="000000"/>
                  </a:solidFill>
                  <a:latin typeface="Times New Roman" panose="02020603050405020304" pitchFamily="18" charset="0"/>
                  <a:ea typeface="黑体" panose="02010609060101010101" pitchFamily="49" charset="-122"/>
                </a:rPr>
                <a:t>通过</a:t>
              </a:r>
              <a:r>
                <a:rPr lang="en-US" altLang="zh-CN" sz="1400" dirty="0">
                  <a:solidFill>
                    <a:srgbClr val="000000"/>
                  </a:solidFill>
                  <a:latin typeface="Times New Roman" panose="02020603050405020304" pitchFamily="18" charset="0"/>
                  <a:ea typeface="黑体" panose="02010609060101010101" pitchFamily="49" charset="-122"/>
                </a:rPr>
                <a:t>TOSS</a:t>
              </a:r>
              <a:r>
                <a:rPr lang="zh-CN" altLang="en-US" sz="1400" dirty="0">
                  <a:solidFill>
                    <a:srgbClr val="000000"/>
                  </a:solidFill>
                  <a:latin typeface="Times New Roman" panose="02020603050405020304" pitchFamily="18" charset="0"/>
                  <a:ea typeface="黑体" panose="02010609060101010101" pitchFamily="49" charset="-122"/>
                </a:rPr>
                <a:t>、</a:t>
              </a:r>
              <a:r>
                <a:rPr lang="en-US" altLang="zh-CN" sz="1400" dirty="0">
                  <a:solidFill>
                    <a:srgbClr val="000000"/>
                  </a:solidFill>
                  <a:latin typeface="Times New Roman" panose="02020603050405020304" pitchFamily="18" charset="0"/>
                  <a:ea typeface="黑体" panose="02010609060101010101" pitchFamily="49" charset="-122"/>
                </a:rPr>
                <a:t>T7SS</a:t>
              </a:r>
              <a:r>
                <a:rPr lang="zh-CN" altLang="en-US" sz="1400" dirty="0">
                  <a:solidFill>
                    <a:srgbClr val="000000"/>
                  </a:solidFill>
                  <a:latin typeface="Times New Roman" panose="02020603050405020304" pitchFamily="18" charset="0"/>
                  <a:ea typeface="黑体" panose="02010609060101010101" pitchFamily="49" charset="-122"/>
                </a:rPr>
                <a:t>和</a:t>
              </a:r>
              <a:r>
                <a:rPr lang="en-US" altLang="zh-CN" sz="1400" dirty="0">
                  <a:solidFill>
                    <a:srgbClr val="000000"/>
                  </a:solidFill>
                  <a:latin typeface="Times New Roman" panose="02020603050405020304" pitchFamily="18" charset="0"/>
                  <a:ea typeface="黑体" panose="02010609060101010101" pitchFamily="49" charset="-122"/>
                </a:rPr>
                <a:t>VAS</a:t>
              </a:r>
              <a:r>
                <a:rPr lang="zh-CN" altLang="en-US" sz="1400" dirty="0">
                  <a:solidFill>
                    <a:srgbClr val="000000"/>
                  </a:solidFill>
                  <a:latin typeface="Times New Roman" panose="02020603050405020304" pitchFamily="18" charset="0"/>
                  <a:ea typeface="黑体" panose="02010609060101010101" pitchFamily="49" charset="-122"/>
                </a:rPr>
                <a:t>评估迪敏思</a:t>
              </a:r>
              <a:r>
                <a:rPr lang="en-US" altLang="zh-CN" sz="1400" baseline="30000" dirty="0">
                  <a:solidFill>
                    <a:srgbClr val="000000"/>
                  </a:solidFill>
                  <a:latin typeface="Times New Roman" panose="02020603050405020304" pitchFamily="18" charset="0"/>
                  <a:ea typeface="黑体" panose="02010609060101010101" pitchFamily="49" charset="-122"/>
                </a:rPr>
                <a:t>®</a:t>
              </a:r>
              <a:r>
                <a:rPr lang="zh-CN" altLang="en-US" sz="1400" dirty="0">
                  <a:solidFill>
                    <a:srgbClr val="000000"/>
                  </a:solidFill>
                  <a:latin typeface="Times New Roman" panose="02020603050405020304" pitchFamily="18" charset="0"/>
                  <a:ea typeface="黑体" panose="02010609060101010101" pitchFamily="49" charset="-122"/>
                </a:rPr>
                <a:t>的起效时间比</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口服氯雷他定和鼻用丙酸氟替卡松联用</a:t>
              </a:r>
              <a:r>
                <a:rPr lang="zh-CN" altLang="en-US" sz="1400" dirty="0">
                  <a:solidFill>
                    <a:srgbClr val="000000"/>
                  </a:solidFill>
                  <a:latin typeface="Times New Roman" panose="02020603050405020304" pitchFamily="18" charset="0"/>
                  <a:ea typeface="黑体" panose="02010609060101010101" pitchFamily="49" charset="-122"/>
                </a:rPr>
                <a:t>早</a:t>
              </a:r>
              <a:r>
                <a:rPr lang="en-US" altLang="zh-CN" sz="1400" dirty="0">
                  <a:solidFill>
                    <a:srgbClr val="000000"/>
                  </a:solidFill>
                  <a:latin typeface="Times New Roman" panose="02020603050405020304" pitchFamily="18" charset="0"/>
                  <a:ea typeface="黑体" panose="02010609060101010101" pitchFamily="49" charset="-122"/>
                </a:rPr>
                <a:t>2</a:t>
              </a:r>
              <a:r>
                <a:rPr lang="zh-CN" altLang="en-US" sz="1400" dirty="0">
                  <a:solidFill>
                    <a:srgbClr val="000000"/>
                  </a:solidFill>
                  <a:latin typeface="Times New Roman" panose="02020603050405020304" pitchFamily="18" charset="0"/>
                  <a:ea typeface="黑体" panose="02010609060101010101" pitchFamily="49" charset="-122"/>
                </a:rPr>
                <a:t>小时</a:t>
              </a:r>
              <a:r>
                <a:rPr lang="en-US" altLang="zh-CN" sz="1400" baseline="30000" dirty="0">
                  <a:solidFill>
                    <a:srgbClr val="000000"/>
                  </a:solidFill>
                  <a:latin typeface="Times New Roman" panose="02020603050405020304" pitchFamily="18" charset="0"/>
                  <a:ea typeface="黑体" panose="02010609060101010101" pitchFamily="49" charset="-122"/>
                </a:rPr>
                <a:t>[10]</a:t>
              </a:r>
              <a:endParaRPr lang="en-US" altLang="zh-CN" sz="1400" baseline="300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endParaRPr>
            </a:p>
            <a:p>
              <a:pPr marL="532804" indent="-380648" defTabSz="2723745">
                <a:lnSpc>
                  <a:spcPct val="150000"/>
                </a:lnSpc>
                <a:spcBef>
                  <a:spcPts val="799"/>
                </a:spcBef>
                <a:buClr>
                  <a:schemeClr val="accent2"/>
                </a:buClr>
                <a:buFont typeface="Wingdings" panose="05000000000000000000" pitchFamily="2" charset="2"/>
                <a:buChar char="Ø"/>
                <a:defRPr/>
              </a:pPr>
              <a:endPar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endParaRPr>
            </a:p>
          </p:txBody>
        </p:sp>
        <p:cxnSp>
          <p:nvCxnSpPr>
            <p:cNvPr id="9" name="直接连接符 8">
              <a:extLst>
                <a:ext uri="{FF2B5EF4-FFF2-40B4-BE49-F238E27FC236}">
                  <a16:creationId xmlns:a16="http://schemas.microsoft.com/office/drawing/2014/main" id="{C355A4AC-539B-82AB-CE31-C65B2CBC6FB4}"/>
                </a:ext>
              </a:extLst>
            </p:cNvPr>
            <p:cNvCxnSpPr>
              <a:cxnSpLocks/>
            </p:cNvCxnSpPr>
            <p:nvPr/>
          </p:nvCxnSpPr>
          <p:spPr>
            <a:xfrm>
              <a:off x="546795" y="1438946"/>
              <a:ext cx="11013439" cy="0"/>
            </a:xfrm>
            <a:prstGeom prst="line">
              <a:avLst/>
            </a:prstGeom>
            <a:ln w="28575">
              <a:solidFill>
                <a:schemeClr val="accent2"/>
              </a:solidFill>
            </a:ln>
          </p:spPr>
          <p:style>
            <a:lnRef idx="1">
              <a:schemeClr val="accent2"/>
            </a:lnRef>
            <a:fillRef idx="0">
              <a:schemeClr val="accent2"/>
            </a:fillRef>
            <a:effectRef idx="0">
              <a:schemeClr val="accent2"/>
            </a:effectRef>
            <a:fontRef idx="minor">
              <a:schemeClr val="tx1"/>
            </a:fontRef>
          </p:style>
        </p:cxnSp>
      </p:grpSp>
      <p:grpSp>
        <p:nvGrpSpPr>
          <p:cNvPr id="12" name="组合 11">
            <a:extLst>
              <a:ext uri="{FF2B5EF4-FFF2-40B4-BE49-F238E27FC236}">
                <a16:creationId xmlns:a16="http://schemas.microsoft.com/office/drawing/2014/main" id="{195EF711-851C-D2B2-C008-5FF1BC763D2D}"/>
              </a:ext>
            </a:extLst>
          </p:cNvPr>
          <p:cNvGrpSpPr/>
          <p:nvPr/>
        </p:nvGrpSpPr>
        <p:grpSpPr>
          <a:xfrm>
            <a:off x="6158399" y="3997065"/>
            <a:ext cx="5320712" cy="1867178"/>
            <a:chOff x="541254" y="992697"/>
            <a:chExt cx="11018980" cy="1867178"/>
          </a:xfrm>
        </p:grpSpPr>
        <p:sp>
          <p:nvSpPr>
            <p:cNvPr id="15" name="文本框 14">
              <a:extLst>
                <a:ext uri="{FF2B5EF4-FFF2-40B4-BE49-F238E27FC236}">
                  <a16:creationId xmlns:a16="http://schemas.microsoft.com/office/drawing/2014/main" id="{B09B2C0F-13A9-73CD-21DE-733469FE23AD}"/>
                </a:ext>
              </a:extLst>
            </p:cNvPr>
            <p:cNvSpPr txBox="1"/>
            <p:nvPr/>
          </p:nvSpPr>
          <p:spPr>
            <a:xfrm>
              <a:off x="541254" y="992697"/>
              <a:ext cx="10866771" cy="1867178"/>
            </a:xfrm>
            <a:prstGeom prst="rect">
              <a:avLst/>
            </a:prstGeom>
            <a:noFill/>
            <a:ln>
              <a:noFill/>
            </a:ln>
          </p:spPr>
          <p:txBody>
            <a:bodyPr wrap="square" rtlCol="0" anchor="t">
              <a:spAutoFit/>
            </a:bodyPr>
            <a:lstStyle/>
            <a:p>
              <a:pPr defTabSz="2723745">
                <a:lnSpc>
                  <a:spcPct val="150000"/>
                </a:lnSpc>
                <a:spcBef>
                  <a:spcPts val="799"/>
                </a:spcBef>
                <a:defRPr/>
              </a:pPr>
              <a:r>
                <a:rPr lang="zh-CN" altLang="en-US" sz="1599" b="1" dirty="0">
                  <a:solidFill>
                    <a:schemeClr val="accent2"/>
                  </a:solidFill>
                  <a:latin typeface="Arial" panose="020B0604020202090204" pitchFamily="34" charset="0"/>
                  <a:ea typeface="微软雅黑" panose="020B0503020204020204" pitchFamily="34" charset="-122"/>
                  <a:cs typeface="Arial" panose="020B0604020202090204" pitchFamily="34" charset="0"/>
                  <a:sym typeface="+mn-ea"/>
                </a:rPr>
                <a:t>长期治疗有效</a:t>
              </a:r>
            </a:p>
            <a:p>
              <a:pPr marL="532804" indent="-380648" defTabSz="2723745">
                <a:lnSpc>
                  <a:spcPct val="150000"/>
                </a:lnSpc>
                <a:spcBef>
                  <a:spcPts val="600"/>
                </a:spcBef>
                <a:buClr>
                  <a:schemeClr val="accent2"/>
                </a:buClr>
                <a:buFont typeface="Wingdings" panose="05000000000000000000" pitchFamily="2" charset="2"/>
                <a:buChar char="Ø"/>
                <a:defRPr/>
              </a:pPr>
              <a:r>
                <a:rPr lang="zh-CN" altLang="en-US" sz="1400" baseline="0" dirty="0">
                  <a:solidFill>
                    <a:srgbClr val="000000"/>
                  </a:solidFill>
                  <a:latin typeface="Times New Roman" panose="02020603050405020304" pitchFamily="18" charset="0"/>
                  <a:ea typeface="黑体" panose="02010609060101010101" pitchFamily="49" charset="-122"/>
                  <a:sym typeface="+mn-lt"/>
                </a:rPr>
                <a:t>一项长达</a:t>
              </a:r>
              <a:r>
                <a:rPr lang="en-US" altLang="zh-CN" sz="1400" baseline="0" dirty="0">
                  <a:solidFill>
                    <a:srgbClr val="000000"/>
                  </a:solidFill>
                  <a:latin typeface="Times New Roman" panose="02020603050405020304" pitchFamily="18" charset="0"/>
                  <a:ea typeface="黑体" panose="02010609060101010101" pitchFamily="49" charset="-122"/>
                  <a:sym typeface="+mn-lt"/>
                </a:rPr>
                <a:t>52</a:t>
              </a:r>
              <a:r>
                <a:rPr lang="zh-CN" altLang="en-US" sz="1400" baseline="0" dirty="0">
                  <a:solidFill>
                    <a:srgbClr val="000000"/>
                  </a:solidFill>
                  <a:latin typeface="Times New Roman" panose="02020603050405020304" pitchFamily="18" charset="0"/>
                  <a:ea typeface="黑体" panose="02010609060101010101" pitchFamily="49" charset="-122"/>
                  <a:sym typeface="+mn-lt"/>
                </a:rPr>
                <a:t>周的研究表明，迪敏思</a:t>
              </a:r>
              <a:r>
                <a:rPr lang="en-US" altLang="zh-CN" sz="1400" baseline="30000" dirty="0">
                  <a:solidFill>
                    <a:srgbClr val="000000"/>
                  </a:solidFill>
                  <a:latin typeface="Times New Roman" panose="02020603050405020304" pitchFamily="18" charset="0"/>
                  <a:ea typeface="黑体" panose="02010609060101010101" pitchFamily="49" charset="-122"/>
                  <a:sym typeface="+mn-lt"/>
                </a:rPr>
                <a:t>®</a:t>
              </a:r>
              <a:r>
                <a:rPr lang="zh-CN" altLang="en-US" sz="1400" baseline="0" dirty="0">
                  <a:solidFill>
                    <a:srgbClr val="000000"/>
                  </a:solidFill>
                  <a:latin typeface="Times New Roman" panose="02020603050405020304" pitchFamily="18" charset="0"/>
                  <a:ea typeface="黑体" panose="02010609060101010101" pitchFamily="49" charset="-122"/>
                  <a:sym typeface="+mn-lt"/>
                </a:rPr>
                <a:t>在长期治疗中耐受性良好，且疗效优于鼻用糖皮质激素 </a:t>
              </a:r>
              <a:r>
                <a:rPr lang="en-US" altLang="zh-CN" sz="1100" baseline="0" dirty="0">
                  <a:solidFill>
                    <a:srgbClr val="000000"/>
                  </a:solidFill>
                  <a:latin typeface="Times New Roman" panose="02020603050405020304" pitchFamily="18" charset="0"/>
                  <a:ea typeface="黑体" panose="02010609060101010101" pitchFamily="49" charset="-122"/>
                  <a:sym typeface="+mn-lt"/>
                </a:rPr>
                <a:t>(PM </a:t>
              </a:r>
              <a:r>
                <a:rPr lang="en-US" altLang="zh-CN" sz="1100" baseline="0" dirty="0" err="1">
                  <a:solidFill>
                    <a:srgbClr val="000000"/>
                  </a:solidFill>
                  <a:latin typeface="Times New Roman" panose="02020603050405020304" pitchFamily="18" charset="0"/>
                  <a:ea typeface="黑体" panose="02010609060101010101" pitchFamily="49" charset="-122"/>
                  <a:sym typeface="+mn-lt"/>
                </a:rPr>
                <a:t>rTNSS</a:t>
              </a:r>
              <a:r>
                <a:rPr lang="zh-CN" altLang="en-US" sz="1100" baseline="0" dirty="0">
                  <a:solidFill>
                    <a:srgbClr val="000000"/>
                  </a:solidFill>
                  <a:latin typeface="Times New Roman" panose="02020603050405020304" pitchFamily="18" charset="0"/>
                  <a:ea typeface="黑体" panose="02010609060101010101" pitchFamily="49" charset="-122"/>
                  <a:sym typeface="+mn-lt"/>
                </a:rPr>
                <a:t>变化</a:t>
              </a:r>
              <a:r>
                <a:rPr lang="en-US" altLang="zh-CN" sz="1100" baseline="0" dirty="0">
                  <a:solidFill>
                    <a:srgbClr val="000000"/>
                  </a:solidFill>
                  <a:latin typeface="Times New Roman" panose="02020603050405020304" pitchFamily="18" charset="0"/>
                  <a:ea typeface="黑体" panose="02010609060101010101" pitchFamily="49" charset="-122"/>
                  <a:sym typeface="+mn-lt"/>
                </a:rPr>
                <a:t> -2.98 vs -2.71)</a:t>
              </a:r>
            </a:p>
            <a:p>
              <a:pPr marL="532804" indent="-380648" defTabSz="2723745">
                <a:lnSpc>
                  <a:spcPct val="150000"/>
                </a:lnSpc>
                <a:spcBef>
                  <a:spcPts val="600"/>
                </a:spcBef>
                <a:buClr>
                  <a:schemeClr val="accent2"/>
                </a:buClr>
                <a:buFont typeface="Wingdings" panose="05000000000000000000" pitchFamily="2" charset="2"/>
                <a:buChar char="Ø"/>
                <a:defRPr/>
              </a:pPr>
              <a:r>
                <a:rPr lang="en-US" altLang="zh-CN" sz="1400" dirty="0">
                  <a:solidFill>
                    <a:srgbClr val="000000"/>
                  </a:solidFill>
                  <a:latin typeface="Times New Roman" panose="02020603050405020304" pitchFamily="18" charset="0"/>
                  <a:ea typeface="黑体" panose="02010609060101010101" pitchFamily="49" charset="-122"/>
                </a:rPr>
                <a:t>52</a:t>
              </a:r>
              <a:r>
                <a:rPr lang="zh-CN" altLang="en-US" sz="1400" dirty="0">
                  <a:solidFill>
                    <a:srgbClr val="000000"/>
                  </a:solidFill>
                  <a:latin typeface="Times New Roman" panose="02020603050405020304" pitchFamily="18" charset="0"/>
                  <a:ea typeface="黑体" panose="02010609060101010101" pitchFamily="49" charset="-122"/>
                </a:rPr>
                <a:t>周后，使用</a:t>
              </a:r>
              <a:r>
                <a:rPr lang="zh-CN" altLang="en-US" sz="1400" baseline="0" dirty="0">
                  <a:solidFill>
                    <a:srgbClr val="000000"/>
                  </a:solidFill>
                  <a:latin typeface="Times New Roman" panose="02020603050405020304" pitchFamily="18" charset="0"/>
                  <a:ea typeface="黑体" panose="02010609060101010101" pitchFamily="49" charset="-122"/>
                  <a:sym typeface="+mn-lt"/>
                </a:rPr>
                <a:t>迪敏思</a:t>
              </a:r>
              <a:r>
                <a:rPr lang="en-US" altLang="zh-CN" sz="1400" baseline="30000" dirty="0">
                  <a:solidFill>
                    <a:srgbClr val="000000"/>
                  </a:solidFill>
                  <a:latin typeface="Times New Roman" panose="02020603050405020304" pitchFamily="18" charset="0"/>
                  <a:ea typeface="黑体" panose="02010609060101010101" pitchFamily="49" charset="-122"/>
                  <a:sym typeface="+mn-lt"/>
                </a:rPr>
                <a:t>®</a:t>
              </a:r>
              <a:r>
                <a:rPr lang="zh-CN" altLang="en-US" sz="1400" dirty="0">
                  <a:solidFill>
                    <a:srgbClr val="000000"/>
                  </a:solidFill>
                  <a:latin typeface="Times New Roman" panose="02020603050405020304" pitchFamily="18" charset="0"/>
                  <a:ea typeface="黑体" panose="02010609060101010101" pitchFamily="49" charset="-122"/>
                  <a:sym typeface="+mn-lt"/>
                </a:rPr>
                <a:t>治疗的</a:t>
              </a:r>
              <a:r>
                <a:rPr lang="zh-CN" altLang="en-US" sz="1400" dirty="0">
                  <a:solidFill>
                    <a:srgbClr val="000000"/>
                  </a:solidFill>
                  <a:latin typeface="Times New Roman" panose="02020603050405020304" pitchFamily="18" charset="0"/>
                  <a:ea typeface="黑体" panose="02010609060101010101" pitchFamily="49" charset="-122"/>
                </a:rPr>
                <a:t>患者无症状天数相比使用</a:t>
              </a:r>
              <a:r>
                <a:rPr lang="zh-CN" altLang="en-US" sz="1400" baseline="0" dirty="0">
                  <a:solidFill>
                    <a:srgbClr val="000000"/>
                  </a:solidFill>
                  <a:latin typeface="Times New Roman" panose="02020603050405020304" pitchFamily="18" charset="0"/>
                  <a:ea typeface="黑体" panose="02010609060101010101" pitchFamily="49" charset="-122"/>
                  <a:sym typeface="+mn-lt"/>
                </a:rPr>
                <a:t>鼻用糖皮质激素</a:t>
              </a:r>
              <a:r>
                <a:rPr lang="zh-CN" altLang="en-US" sz="1400" dirty="0">
                  <a:solidFill>
                    <a:srgbClr val="000000"/>
                  </a:solidFill>
                  <a:latin typeface="Times New Roman" panose="02020603050405020304" pitchFamily="18" charset="0"/>
                  <a:ea typeface="黑体" panose="02010609060101010101" pitchFamily="49" charset="-122"/>
                </a:rPr>
                <a:t>增加</a:t>
              </a:r>
              <a:r>
                <a:rPr lang="en-US" altLang="zh-CN" sz="1400" dirty="0">
                  <a:solidFill>
                    <a:srgbClr val="000000"/>
                  </a:solidFill>
                  <a:latin typeface="Times New Roman" panose="02020603050405020304" pitchFamily="18" charset="0"/>
                  <a:ea typeface="黑体" panose="02010609060101010101" pitchFamily="49" charset="-122"/>
                </a:rPr>
                <a:t>26</a:t>
              </a:r>
              <a:r>
                <a:rPr lang="zh-CN" altLang="en-US" sz="1400" dirty="0">
                  <a:solidFill>
                    <a:srgbClr val="000000"/>
                  </a:solidFill>
                  <a:latin typeface="Times New Roman" panose="02020603050405020304" pitchFamily="18" charset="0"/>
                  <a:ea typeface="黑体" panose="02010609060101010101" pitchFamily="49" charset="-122"/>
                </a:rPr>
                <a:t>天</a:t>
              </a:r>
              <a:r>
                <a:rPr lang="en-US" altLang="zh-CN" sz="1400" baseline="30000" dirty="0">
                  <a:solidFill>
                    <a:srgbClr val="000000"/>
                  </a:solidFill>
                  <a:latin typeface="Times New Roman" panose="02020603050405020304" pitchFamily="18" charset="0"/>
                  <a:ea typeface="黑体" panose="02010609060101010101" pitchFamily="49" charset="-122"/>
                </a:rPr>
                <a:t>[11]</a:t>
              </a:r>
              <a:endParaRPr lang="en-US" altLang="zh-CN" sz="1400" baseline="30000" dirty="0">
                <a:solidFill>
                  <a:srgbClr val="000000"/>
                </a:solidFill>
                <a:latin typeface="Times New Roman" panose="02020603050405020304" pitchFamily="18" charset="0"/>
                <a:ea typeface="黑体" panose="02010609060101010101" pitchFamily="49" charset="-122"/>
                <a:sym typeface="+mn-ea"/>
              </a:endParaRPr>
            </a:p>
          </p:txBody>
        </p:sp>
        <p:cxnSp>
          <p:nvCxnSpPr>
            <p:cNvPr id="16" name="直接连接符 15">
              <a:extLst>
                <a:ext uri="{FF2B5EF4-FFF2-40B4-BE49-F238E27FC236}">
                  <a16:creationId xmlns:a16="http://schemas.microsoft.com/office/drawing/2014/main" id="{807CC6DA-4C05-CFC2-B232-EDC4A14D6A77}"/>
                </a:ext>
              </a:extLst>
            </p:cNvPr>
            <p:cNvCxnSpPr>
              <a:cxnSpLocks/>
            </p:cNvCxnSpPr>
            <p:nvPr/>
          </p:nvCxnSpPr>
          <p:spPr>
            <a:xfrm>
              <a:off x="546795" y="1438946"/>
              <a:ext cx="11013439" cy="0"/>
            </a:xfrm>
            <a:prstGeom prst="line">
              <a:avLst/>
            </a:prstGeom>
            <a:ln w="28575">
              <a:solidFill>
                <a:schemeClr val="accent2"/>
              </a:solidFill>
            </a:ln>
          </p:spPr>
          <p:style>
            <a:lnRef idx="1">
              <a:schemeClr val="accent2"/>
            </a:lnRef>
            <a:fillRef idx="0">
              <a:schemeClr val="accent2"/>
            </a:fillRef>
            <a:effectRef idx="0">
              <a:schemeClr val="accent2"/>
            </a:effectRef>
            <a:fontRef idx="minor">
              <a:schemeClr val="tx1"/>
            </a:fontRef>
          </p:style>
        </p:cxnSp>
      </p:grpSp>
    </p:spTree>
    <p:extLst>
      <p:ext uri="{BB962C8B-B14F-4D97-AF65-F5344CB8AC3E}">
        <p14:creationId xmlns:p14="http://schemas.microsoft.com/office/powerpoint/2010/main" val="3077359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4"/>
          <p:cNvGraphicFramePr>
            <a:graphicFrameLocks noGrp="1"/>
          </p:cNvGraphicFramePr>
          <p:nvPr>
            <p:custDataLst>
              <p:tags r:id="rId1"/>
            </p:custDataLst>
            <p:extLst>
              <p:ext uri="{D42A27DB-BD31-4B8C-83A1-F6EECF244321}">
                <p14:modId xmlns:p14="http://schemas.microsoft.com/office/powerpoint/2010/main" val="658806843"/>
              </p:ext>
            </p:extLst>
          </p:nvPr>
        </p:nvGraphicFramePr>
        <p:xfrm>
          <a:off x="527023" y="1035050"/>
          <a:ext cx="11143859" cy="5039177"/>
        </p:xfrm>
        <a:graphic>
          <a:graphicData uri="http://schemas.openxmlformats.org/drawingml/2006/table">
            <a:tbl>
              <a:tblPr firstRow="1" bandRow="1">
                <a:tableStyleId>{21E4AEA4-8DFA-4A89-87EB-49C32662AFE0}</a:tableStyleId>
              </a:tblPr>
              <a:tblGrid>
                <a:gridCol w="607745">
                  <a:extLst>
                    <a:ext uri="{9D8B030D-6E8A-4147-A177-3AD203B41FA5}">
                      <a16:colId xmlns:a16="http://schemas.microsoft.com/office/drawing/2014/main" val="1453736642"/>
                    </a:ext>
                  </a:extLst>
                </a:gridCol>
                <a:gridCol w="3775284">
                  <a:extLst>
                    <a:ext uri="{9D8B030D-6E8A-4147-A177-3AD203B41FA5}">
                      <a16:colId xmlns:a16="http://schemas.microsoft.com/office/drawing/2014/main" val="20001"/>
                    </a:ext>
                  </a:extLst>
                </a:gridCol>
                <a:gridCol w="609599">
                  <a:extLst>
                    <a:ext uri="{9D8B030D-6E8A-4147-A177-3AD203B41FA5}">
                      <a16:colId xmlns:a16="http://schemas.microsoft.com/office/drawing/2014/main" val="20002"/>
                    </a:ext>
                  </a:extLst>
                </a:gridCol>
                <a:gridCol w="814648">
                  <a:extLst>
                    <a:ext uri="{9D8B030D-6E8A-4147-A177-3AD203B41FA5}">
                      <a16:colId xmlns:a16="http://schemas.microsoft.com/office/drawing/2014/main" val="20003"/>
                    </a:ext>
                  </a:extLst>
                </a:gridCol>
                <a:gridCol w="814648">
                  <a:extLst>
                    <a:ext uri="{9D8B030D-6E8A-4147-A177-3AD203B41FA5}">
                      <a16:colId xmlns:a16="http://schemas.microsoft.com/office/drawing/2014/main" val="20004"/>
                    </a:ext>
                  </a:extLst>
                </a:gridCol>
                <a:gridCol w="969818">
                  <a:extLst>
                    <a:ext uri="{9D8B030D-6E8A-4147-A177-3AD203B41FA5}">
                      <a16:colId xmlns:a16="http://schemas.microsoft.com/office/drawing/2014/main" val="20005"/>
                    </a:ext>
                  </a:extLst>
                </a:gridCol>
                <a:gridCol w="3552117">
                  <a:extLst>
                    <a:ext uri="{9D8B030D-6E8A-4147-A177-3AD203B41FA5}">
                      <a16:colId xmlns:a16="http://schemas.microsoft.com/office/drawing/2014/main" val="1077187473"/>
                    </a:ext>
                  </a:extLst>
                </a:gridCol>
              </a:tblGrid>
              <a:tr h="416116">
                <a:tc>
                  <a:txBody>
                    <a:bodyPr/>
                    <a:lstStyle/>
                    <a:p>
                      <a:pPr algn="ctr">
                        <a:lnSpc>
                          <a:spcPct val="110000"/>
                        </a:lnSpc>
                      </a:pPr>
                      <a:r>
                        <a:rPr lang="zh-CN" altLang="en-US" sz="1100" baseline="0" dirty="0">
                          <a:sym typeface="+mn-lt"/>
                        </a:rPr>
                        <a:t>发表</a:t>
                      </a:r>
                      <a:endParaRPr lang="en-US" altLang="zh-CN" sz="1100" baseline="0" dirty="0">
                        <a:sym typeface="+mn-lt"/>
                      </a:endParaRPr>
                    </a:p>
                    <a:p>
                      <a:pPr algn="ctr">
                        <a:lnSpc>
                          <a:spcPct val="110000"/>
                        </a:lnSpc>
                      </a:pPr>
                      <a:r>
                        <a:rPr lang="zh-CN" altLang="en-US" sz="1100" baseline="0" dirty="0">
                          <a:sym typeface="+mn-lt"/>
                        </a:rPr>
                        <a:t>年份</a:t>
                      </a:r>
                      <a:endParaRPr lang="zh-CN" altLang="en-US" sz="1100" baseline="0" dirty="0">
                        <a:latin typeface="+mn-lt"/>
                        <a:ea typeface="+mn-ea"/>
                        <a:cs typeface="+mn-ea"/>
                        <a:sym typeface="+mn-lt"/>
                      </a:endParaRPr>
                    </a:p>
                  </a:txBody>
                  <a:tcPr marL="68577" marR="68577" marT="34288" marB="34288" anchor="ctr"/>
                </a:tc>
                <a:tc>
                  <a:txBody>
                    <a:bodyPr/>
                    <a:lstStyle/>
                    <a:p>
                      <a:pPr algn="ctr">
                        <a:lnSpc>
                          <a:spcPct val="110000"/>
                        </a:lnSpc>
                      </a:pPr>
                      <a:r>
                        <a:rPr lang="zh-CN" altLang="en-US" sz="1100" baseline="0" dirty="0">
                          <a:sym typeface="+mn-lt"/>
                        </a:rPr>
                        <a:t>研究名称</a:t>
                      </a:r>
                      <a:endParaRPr lang="zh-CN" altLang="en-US" sz="1100" baseline="0" dirty="0">
                        <a:latin typeface="+mn-lt"/>
                        <a:ea typeface="+mn-ea"/>
                        <a:cs typeface="+mn-ea"/>
                        <a:sym typeface="+mn-lt"/>
                      </a:endParaRPr>
                    </a:p>
                  </a:txBody>
                  <a:tcPr marL="68577" marR="68577" marT="34288" marB="34288" anchor="ctr"/>
                </a:tc>
                <a:tc>
                  <a:txBody>
                    <a:bodyPr/>
                    <a:lstStyle/>
                    <a:p>
                      <a:pPr algn="ctr">
                        <a:lnSpc>
                          <a:spcPct val="110000"/>
                        </a:lnSpc>
                      </a:pPr>
                      <a:r>
                        <a:rPr lang="zh-CN" altLang="en-US" sz="1100" b="1" baseline="0" dirty="0">
                          <a:sym typeface="+mn-lt"/>
                        </a:rPr>
                        <a:t>治疗时间</a:t>
                      </a:r>
                      <a:endParaRPr lang="zh-CN" altLang="en-US" sz="1100" b="1" baseline="0" dirty="0">
                        <a:latin typeface="+mn-lt"/>
                        <a:ea typeface="+mn-ea"/>
                        <a:cs typeface="+mn-ea"/>
                        <a:sym typeface="+mn-lt"/>
                      </a:endParaRPr>
                    </a:p>
                  </a:txBody>
                  <a:tcPr marL="68577" marR="68577" marT="34288" marB="34288" anchor="ctr"/>
                </a:tc>
                <a:tc>
                  <a:txBody>
                    <a:bodyPr/>
                    <a:lstStyle/>
                    <a:p>
                      <a:pPr algn="ctr">
                        <a:lnSpc>
                          <a:spcPct val="110000"/>
                        </a:lnSpc>
                      </a:pPr>
                      <a:r>
                        <a:rPr lang="zh-CN" altLang="en-US" sz="1100" baseline="0" dirty="0">
                          <a:sym typeface="+mn-lt"/>
                        </a:rPr>
                        <a:t>纳入人群</a:t>
                      </a:r>
                      <a:endParaRPr lang="zh-CN" altLang="en-US" sz="1100" baseline="0" dirty="0">
                        <a:latin typeface="+mn-lt"/>
                        <a:ea typeface="+mn-ea"/>
                        <a:cs typeface="+mn-ea"/>
                        <a:sym typeface="+mn-lt"/>
                      </a:endParaRPr>
                    </a:p>
                  </a:txBody>
                  <a:tcPr marL="68577" marR="68577" marT="34288" marB="34288" anchor="ctr"/>
                </a:tc>
                <a:tc>
                  <a:txBody>
                    <a:bodyPr/>
                    <a:lstStyle/>
                    <a:p>
                      <a:pPr algn="ctr">
                        <a:lnSpc>
                          <a:spcPct val="110000"/>
                        </a:lnSpc>
                        <a:buNone/>
                      </a:pPr>
                      <a:r>
                        <a:rPr lang="en-US" altLang="en-US" sz="1100" baseline="0" dirty="0">
                          <a:sym typeface="+mn-lt"/>
                        </a:rPr>
                        <a:t>N(ITT)</a:t>
                      </a:r>
                      <a:endParaRPr lang="en-US" altLang="en-US" sz="1100" baseline="0" dirty="0">
                        <a:latin typeface="+mn-lt"/>
                        <a:ea typeface="+mn-ea"/>
                        <a:cs typeface="+mn-ea"/>
                        <a:sym typeface="+mn-lt"/>
                      </a:endParaRPr>
                    </a:p>
                  </a:txBody>
                  <a:tcPr marL="68577" marR="68577" marT="34288" marB="34288" anchor="ctr"/>
                </a:tc>
                <a:tc>
                  <a:txBody>
                    <a:bodyPr/>
                    <a:lstStyle/>
                    <a:p>
                      <a:pPr algn="ctr">
                        <a:lnSpc>
                          <a:spcPct val="110000"/>
                        </a:lnSpc>
                      </a:pPr>
                      <a:r>
                        <a:rPr lang="zh-CN" altLang="en-US" sz="1100" baseline="0" dirty="0">
                          <a:sym typeface="+mn-lt"/>
                        </a:rPr>
                        <a:t>对照组</a:t>
                      </a:r>
                      <a:endParaRPr lang="zh-CN" altLang="en-US" sz="1100" baseline="0" dirty="0">
                        <a:latin typeface="+mn-lt"/>
                        <a:ea typeface="+mn-ea"/>
                        <a:cs typeface="+mn-ea"/>
                        <a:sym typeface="+mn-lt"/>
                      </a:endParaRPr>
                    </a:p>
                  </a:txBody>
                  <a:tcPr marL="68577" marR="68577" marT="34288" marB="34288" anchor="ctr"/>
                </a:tc>
                <a:tc>
                  <a:txBody>
                    <a:bodyPr/>
                    <a:lstStyle/>
                    <a:p>
                      <a:pPr algn="ctr">
                        <a:lnSpc>
                          <a:spcPct val="110000"/>
                        </a:lnSpc>
                      </a:pPr>
                      <a:r>
                        <a:rPr lang="zh-CN" altLang="en-US" sz="1100" baseline="0" dirty="0">
                          <a:sym typeface="+mn-lt"/>
                        </a:rPr>
                        <a:t>主要结论</a:t>
                      </a:r>
                      <a:endParaRPr lang="zh-CN" altLang="en-US" sz="1100" baseline="0" dirty="0">
                        <a:latin typeface="+mn-lt"/>
                        <a:ea typeface="+mn-ea"/>
                        <a:cs typeface="+mn-ea"/>
                        <a:sym typeface="+mn-lt"/>
                      </a:endParaRPr>
                    </a:p>
                  </a:txBody>
                  <a:tcPr marL="68577" marR="68577" marT="34288" marB="34288" anchor="ctr"/>
                </a:tc>
                <a:extLst>
                  <a:ext uri="{0D108BD9-81ED-4DB2-BD59-A6C34878D82A}">
                    <a16:rowId xmlns:a16="http://schemas.microsoft.com/office/drawing/2014/main" val="10000"/>
                  </a:ext>
                </a:extLst>
              </a:tr>
              <a:tr h="598134">
                <a:tc>
                  <a:txBody>
                    <a:bodyPr/>
                    <a:lstStyle/>
                    <a:p>
                      <a:pPr algn="ctr">
                        <a:lnSpc>
                          <a:spcPct val="110000"/>
                        </a:lnSpc>
                      </a:pPr>
                      <a:r>
                        <a:rPr lang="en-US" sz="1100" baseline="0" dirty="0">
                          <a:sym typeface="+mn-lt"/>
                        </a:rPr>
                        <a:t>2012</a:t>
                      </a:r>
                      <a:endParaRPr lang="en-US" sz="1100" baseline="30000" dirty="0">
                        <a:latin typeface="+mn-lt"/>
                        <a:ea typeface="+mn-ea"/>
                        <a:cs typeface="+mn-ea"/>
                        <a:sym typeface="+mn-lt"/>
                      </a:endParaRPr>
                    </a:p>
                  </a:txBody>
                  <a:tcPr marL="68577" marR="68577" marT="34288" marB="34288" anchor="ctr">
                    <a:solidFill>
                      <a:schemeClr val="bg1"/>
                    </a:solidFill>
                  </a:tcPr>
                </a:tc>
                <a:tc>
                  <a:txBody>
                    <a:bodyPr/>
                    <a:lstStyle/>
                    <a:p>
                      <a:pPr algn="l">
                        <a:lnSpc>
                          <a:spcPct val="110000"/>
                        </a:lnSpc>
                      </a:pPr>
                      <a:r>
                        <a:rPr lang="en-US" altLang="zh-CN" sz="1100" b="0" kern="1200" dirty="0">
                          <a:solidFill>
                            <a:srgbClr val="000000"/>
                          </a:solidFill>
                          <a:effectLst/>
                          <a:sym typeface="+mn-lt"/>
                        </a:rPr>
                        <a:t>A novel intranasal therapy of azelastine with fluticasone for the treatment of allergic rhinitis</a:t>
                      </a:r>
                      <a:r>
                        <a:rPr lang="en-US" altLang="zh-CN" sz="1100" b="0" kern="1200" dirty="0">
                          <a:solidFill>
                            <a:schemeClr val="tx1">
                              <a:lumMod val="75000"/>
                              <a:lumOff val="25000"/>
                            </a:schemeClr>
                          </a:solidFill>
                          <a:effectLst/>
                          <a:sym typeface="+mn-lt"/>
                        </a:rPr>
                        <a:t>(</a:t>
                      </a:r>
                      <a:r>
                        <a:rPr lang="en-US" altLang="zh-CN" sz="1100" b="1" baseline="0" dirty="0">
                          <a:solidFill>
                            <a:srgbClr val="713F98"/>
                          </a:solidFill>
                          <a:sym typeface="+mn-lt"/>
                        </a:rPr>
                        <a:t>MP4002/4004/4006</a:t>
                      </a:r>
                      <a:r>
                        <a:rPr lang="zh-CN" altLang="en-US" sz="1100" b="1" baseline="0" dirty="0">
                          <a:solidFill>
                            <a:srgbClr val="713F98"/>
                          </a:solidFill>
                          <a:sym typeface="+mn-lt"/>
                        </a:rPr>
                        <a:t>研究</a:t>
                      </a:r>
                      <a:r>
                        <a:rPr lang="en-US" altLang="zh-CN" sz="1100" b="1" baseline="0" dirty="0">
                          <a:solidFill>
                            <a:srgbClr val="713F98"/>
                          </a:solidFill>
                          <a:sym typeface="+mn-lt"/>
                        </a:rPr>
                        <a:t>)</a:t>
                      </a:r>
                      <a:endParaRPr lang="en-US" altLang="zh-CN" sz="1100" b="0" i="0" kern="1200" dirty="0">
                        <a:solidFill>
                          <a:schemeClr val="tx1">
                            <a:lumMod val="75000"/>
                            <a:lumOff val="25000"/>
                          </a:schemeClr>
                        </a:solidFill>
                        <a:effectLst/>
                        <a:latin typeface="+mn-lt"/>
                        <a:ea typeface="+mn-ea"/>
                        <a:cs typeface="+mn-ea"/>
                        <a:sym typeface="+mn-lt"/>
                      </a:endParaRPr>
                    </a:p>
                  </a:txBody>
                  <a:tcPr marL="68577" marR="68577" marT="34288" marB="34288" anchor="ctr">
                    <a:solidFill>
                      <a:schemeClr val="bg1"/>
                    </a:solidFill>
                  </a:tcPr>
                </a:tc>
                <a:tc>
                  <a:txBody>
                    <a:bodyPr/>
                    <a:lstStyle/>
                    <a:p>
                      <a:pPr algn="ctr">
                        <a:lnSpc>
                          <a:spcPct val="110000"/>
                        </a:lnSpc>
                      </a:pPr>
                      <a:r>
                        <a:rPr lang="en-US" sz="1100" b="0" baseline="0" dirty="0">
                          <a:solidFill>
                            <a:srgbClr val="000000"/>
                          </a:solidFill>
                          <a:sym typeface="+mn-lt"/>
                        </a:rPr>
                        <a:t>2</a:t>
                      </a:r>
                      <a:r>
                        <a:rPr lang="zh-CN" altLang="en-US" sz="1100" b="0" baseline="0" dirty="0">
                          <a:solidFill>
                            <a:srgbClr val="000000"/>
                          </a:solidFill>
                          <a:sym typeface="+mn-lt"/>
                        </a:rPr>
                        <a:t>周</a:t>
                      </a:r>
                      <a:endParaRPr lang="zh-CN" altLang="en-US" sz="1100" b="0" baseline="0" dirty="0">
                        <a:solidFill>
                          <a:srgbClr val="000000"/>
                        </a:solidFill>
                        <a:latin typeface="+mn-lt"/>
                        <a:ea typeface="+mn-ea"/>
                        <a:cs typeface="+mn-ea"/>
                        <a:sym typeface="+mn-lt"/>
                      </a:endParaRPr>
                    </a:p>
                  </a:txBody>
                  <a:tcPr marL="68577" marR="68577" marT="34288" marB="34288" anchor="ctr">
                    <a:solidFill>
                      <a:schemeClr val="bg1"/>
                    </a:solidFill>
                  </a:tcPr>
                </a:tc>
                <a:tc>
                  <a:txBody>
                    <a:bodyPr/>
                    <a:lstStyle/>
                    <a:p>
                      <a:pPr algn="ctr">
                        <a:lnSpc>
                          <a:spcPct val="110000"/>
                        </a:lnSpc>
                      </a:pPr>
                      <a:r>
                        <a:rPr lang="zh-CN" altLang="en-US" sz="1100" baseline="0" dirty="0">
                          <a:solidFill>
                            <a:srgbClr val="000000"/>
                          </a:solidFill>
                          <a:sym typeface="+mn-lt"/>
                        </a:rPr>
                        <a:t>≥</a:t>
                      </a:r>
                      <a:r>
                        <a:rPr lang="en-US" altLang="zh-CN" sz="1100" baseline="0" dirty="0">
                          <a:solidFill>
                            <a:srgbClr val="000000"/>
                          </a:solidFill>
                          <a:sym typeface="+mn-lt"/>
                        </a:rPr>
                        <a:t>12</a:t>
                      </a:r>
                      <a:r>
                        <a:rPr lang="zh-CN" altLang="en-US" sz="1100" baseline="0" dirty="0">
                          <a:solidFill>
                            <a:srgbClr val="000000"/>
                          </a:solidFill>
                          <a:sym typeface="+mn-lt"/>
                        </a:rPr>
                        <a:t>岁中重度</a:t>
                      </a:r>
                      <a:r>
                        <a:rPr lang="en-US" altLang="zh-CN" sz="1100" baseline="0" dirty="0">
                          <a:solidFill>
                            <a:srgbClr val="000000"/>
                          </a:solidFill>
                          <a:sym typeface="+mn-lt"/>
                        </a:rPr>
                        <a:t>SAR</a:t>
                      </a:r>
                      <a:endParaRPr lang="en-US" altLang="zh-CN" sz="1100" baseline="0" dirty="0">
                        <a:solidFill>
                          <a:srgbClr val="000000"/>
                        </a:solidFill>
                        <a:latin typeface="+mn-lt"/>
                        <a:ea typeface="+mn-ea"/>
                        <a:cs typeface="+mn-ea"/>
                        <a:sym typeface="+mn-lt"/>
                      </a:endParaRPr>
                    </a:p>
                  </a:txBody>
                  <a:tcPr marL="68577" marR="68577" marT="34288" marB="34288" anchor="ctr">
                    <a:solidFill>
                      <a:schemeClr val="bg1"/>
                    </a:solidFill>
                  </a:tcPr>
                </a:tc>
                <a:tc>
                  <a:txBody>
                    <a:bodyPr/>
                    <a:lstStyle/>
                    <a:p>
                      <a:pPr algn="ctr">
                        <a:lnSpc>
                          <a:spcPct val="110000"/>
                        </a:lnSpc>
                        <a:buNone/>
                      </a:pPr>
                      <a:r>
                        <a:rPr lang="en-US" altLang="zh-CN" sz="1100" baseline="0" dirty="0">
                          <a:solidFill>
                            <a:srgbClr val="000000"/>
                          </a:solidFill>
                          <a:sym typeface="+mn-lt"/>
                        </a:rPr>
                        <a:t>831</a:t>
                      </a:r>
                      <a:r>
                        <a:rPr lang="zh-CN" altLang="en-US" sz="1100" baseline="0" dirty="0">
                          <a:solidFill>
                            <a:srgbClr val="000000"/>
                          </a:solidFill>
                          <a:sym typeface="+mn-lt"/>
                        </a:rPr>
                        <a:t>、</a:t>
                      </a:r>
                      <a:r>
                        <a:rPr lang="en-US" altLang="zh-CN" sz="1100" baseline="0" dirty="0">
                          <a:solidFill>
                            <a:srgbClr val="000000"/>
                          </a:solidFill>
                          <a:sym typeface="+mn-lt"/>
                        </a:rPr>
                        <a:t>776</a:t>
                      </a:r>
                      <a:r>
                        <a:rPr lang="zh-CN" altLang="en-US" sz="1100" baseline="0" dirty="0">
                          <a:solidFill>
                            <a:srgbClr val="000000"/>
                          </a:solidFill>
                          <a:sym typeface="+mn-lt"/>
                        </a:rPr>
                        <a:t>、</a:t>
                      </a:r>
                      <a:r>
                        <a:rPr lang="en-US" altLang="zh-CN" sz="1100" baseline="0" dirty="0">
                          <a:solidFill>
                            <a:srgbClr val="000000"/>
                          </a:solidFill>
                          <a:sym typeface="+mn-lt"/>
                        </a:rPr>
                        <a:t>1791</a:t>
                      </a:r>
                      <a:endParaRPr lang="en-US" altLang="zh-CN" sz="1100" baseline="0" dirty="0">
                        <a:solidFill>
                          <a:srgbClr val="000000"/>
                        </a:solidFill>
                        <a:latin typeface="+mn-lt"/>
                        <a:ea typeface="+mn-ea"/>
                        <a:cs typeface="+mn-ea"/>
                        <a:sym typeface="+mn-lt"/>
                      </a:endParaRPr>
                    </a:p>
                  </a:txBody>
                  <a:tcPr marL="68577" marR="68577" marT="34288" marB="34288" anchor="ctr">
                    <a:solidFill>
                      <a:schemeClr val="bg1"/>
                    </a:solidFill>
                  </a:tcPr>
                </a:tc>
                <a:tc>
                  <a:txBody>
                    <a:bodyPr/>
                    <a:lstStyle/>
                    <a:p>
                      <a:pPr algn="ctr">
                        <a:lnSpc>
                          <a:spcPct val="110000"/>
                        </a:lnSpc>
                      </a:pPr>
                      <a:r>
                        <a:rPr lang="zh-CN" altLang="en-US" sz="1100" baseline="0" dirty="0">
                          <a:solidFill>
                            <a:srgbClr val="000000"/>
                          </a:solidFill>
                          <a:sym typeface="+mn-lt"/>
                        </a:rPr>
                        <a:t> 氮䓬斯汀、氟替卡松、</a:t>
                      </a:r>
                      <a:endParaRPr lang="en-US" altLang="zh-CN" sz="1100" baseline="0" dirty="0">
                        <a:solidFill>
                          <a:srgbClr val="000000"/>
                        </a:solidFill>
                        <a:sym typeface="+mn-lt"/>
                      </a:endParaRPr>
                    </a:p>
                    <a:p>
                      <a:pPr algn="ctr">
                        <a:lnSpc>
                          <a:spcPct val="110000"/>
                        </a:lnSpc>
                      </a:pPr>
                      <a:r>
                        <a:rPr lang="zh-CN" altLang="en-US" sz="1100" baseline="0" dirty="0">
                          <a:solidFill>
                            <a:srgbClr val="000000"/>
                          </a:solidFill>
                          <a:sym typeface="+mn-lt"/>
                        </a:rPr>
                        <a:t>安慰剂</a:t>
                      </a:r>
                      <a:endParaRPr lang="zh-CN" altLang="en-US" sz="1100" baseline="0" dirty="0">
                        <a:solidFill>
                          <a:srgbClr val="000000"/>
                        </a:solidFill>
                        <a:latin typeface="+mn-lt"/>
                        <a:ea typeface="+mn-ea"/>
                        <a:cs typeface="+mn-ea"/>
                        <a:sym typeface="+mn-lt"/>
                      </a:endParaRPr>
                    </a:p>
                  </a:txBody>
                  <a:tcPr marL="68577" marR="68577" marT="34288" marB="34288" anchor="ctr">
                    <a:solidFill>
                      <a:schemeClr val="bg1"/>
                    </a:solidFill>
                  </a:tcPr>
                </a:tc>
                <a:tc>
                  <a:txBody>
                    <a:bodyPr/>
                    <a:lstStyle/>
                    <a:p>
                      <a:pPr algn="l">
                        <a:lnSpc>
                          <a:spcPct val="110000"/>
                        </a:lnSpc>
                      </a:pPr>
                      <a:r>
                        <a:rPr lang="zh-CN" altLang="en-US" sz="1100" baseline="0" dirty="0">
                          <a:solidFill>
                            <a:srgbClr val="000000"/>
                          </a:solidFill>
                          <a:sym typeface="+mn-lt"/>
                        </a:rPr>
                        <a:t>与单用氮䓬斯汀或氟替卡松相比，</a:t>
                      </a:r>
                      <a:r>
                        <a:rPr lang="en-US" altLang="zh-CN" sz="1100" b="1" baseline="0" dirty="0">
                          <a:solidFill>
                            <a:srgbClr val="713F98"/>
                          </a:solidFill>
                          <a:sym typeface="+mn-lt"/>
                        </a:rPr>
                        <a:t>MP2902</a:t>
                      </a:r>
                      <a:r>
                        <a:rPr lang="zh-CN" altLang="en-US" sz="1100" b="1" baseline="0" dirty="0">
                          <a:solidFill>
                            <a:srgbClr val="713F98"/>
                          </a:solidFill>
                          <a:sym typeface="+mn-lt"/>
                        </a:rPr>
                        <a:t>治疗中</a:t>
                      </a:r>
                      <a:r>
                        <a:rPr lang="en-US" altLang="zh-CN" sz="1100" b="1" baseline="0" dirty="0">
                          <a:solidFill>
                            <a:srgbClr val="713F98"/>
                          </a:solidFill>
                          <a:sym typeface="+mn-lt"/>
                        </a:rPr>
                        <a:t>-</a:t>
                      </a:r>
                      <a:r>
                        <a:rPr lang="zh-CN" altLang="en-US" sz="1100" b="1" baseline="0" dirty="0">
                          <a:solidFill>
                            <a:srgbClr val="713F98"/>
                          </a:solidFill>
                          <a:sym typeface="+mn-lt"/>
                        </a:rPr>
                        <a:t>重度</a:t>
                      </a:r>
                      <a:r>
                        <a:rPr lang="en-US" altLang="zh-CN" sz="1100" b="1" baseline="0" dirty="0">
                          <a:solidFill>
                            <a:srgbClr val="713F98"/>
                          </a:solidFill>
                          <a:sym typeface="+mn-lt"/>
                        </a:rPr>
                        <a:t>AR14</a:t>
                      </a:r>
                      <a:r>
                        <a:rPr lang="zh-CN" altLang="en-US" sz="1100" b="1" baseline="0" dirty="0">
                          <a:solidFill>
                            <a:srgbClr val="713F98"/>
                          </a:solidFill>
                          <a:sym typeface="+mn-lt"/>
                        </a:rPr>
                        <a:t>天持续缓解率和完全缓解率更高，且安全性良好</a:t>
                      </a:r>
                      <a:endParaRPr lang="zh-CN" altLang="en-US" sz="1100" b="1" baseline="0" dirty="0">
                        <a:solidFill>
                          <a:srgbClr val="713F98"/>
                        </a:solidFill>
                        <a:latin typeface="+mn-lt"/>
                        <a:ea typeface="+mn-ea"/>
                        <a:cs typeface="+mn-ea"/>
                        <a:sym typeface="+mn-lt"/>
                      </a:endParaRPr>
                    </a:p>
                  </a:txBody>
                  <a:tcPr marL="68577" marR="68577" marT="34288" marB="34288" anchor="ctr">
                    <a:solidFill>
                      <a:schemeClr val="bg1"/>
                    </a:solidFill>
                  </a:tcPr>
                </a:tc>
                <a:extLst>
                  <a:ext uri="{0D108BD9-81ED-4DB2-BD59-A6C34878D82A}">
                    <a16:rowId xmlns:a16="http://schemas.microsoft.com/office/drawing/2014/main" val="556854331"/>
                  </a:ext>
                </a:extLst>
              </a:tr>
              <a:tr h="598134">
                <a:tc>
                  <a:txBody>
                    <a:bodyPr/>
                    <a:lstStyle/>
                    <a:p>
                      <a:pPr algn="ctr">
                        <a:lnSpc>
                          <a:spcPct val="110000"/>
                        </a:lnSpc>
                      </a:pPr>
                      <a:r>
                        <a:rPr lang="en-US" sz="1100" baseline="0" dirty="0">
                          <a:sym typeface="+mn-lt"/>
                        </a:rPr>
                        <a:t>2013</a:t>
                      </a:r>
                      <a:endParaRPr lang="en-US" sz="1100" baseline="30000" dirty="0">
                        <a:latin typeface="+mn-lt"/>
                        <a:ea typeface="+mn-ea"/>
                        <a:cs typeface="+mn-ea"/>
                        <a:sym typeface="+mn-lt"/>
                      </a:endParaRPr>
                    </a:p>
                  </a:txBody>
                  <a:tcPr marL="68577" marR="68577" marT="34288" marB="34288" anchor="ctr"/>
                </a:tc>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lang="en-US" altLang="zh-CN" sz="1100" b="0" kern="1200" dirty="0">
                          <a:solidFill>
                            <a:srgbClr val="000000"/>
                          </a:solidFill>
                          <a:effectLst/>
                          <a:sym typeface="+mn-lt"/>
                        </a:rPr>
                        <a:t>Clinically relevant effect of a new intranasal therapy (MP29-02) in allergic rhinitis assessed by responder analysis</a:t>
                      </a:r>
                      <a:r>
                        <a:rPr lang="en-US" altLang="zh-CN" sz="1100" b="1" baseline="0" dirty="0">
                          <a:solidFill>
                            <a:srgbClr val="713F98"/>
                          </a:solidFill>
                          <a:sym typeface="+mn-lt"/>
                        </a:rPr>
                        <a:t>(MP4001</a:t>
                      </a:r>
                      <a:r>
                        <a:rPr lang="zh-CN" altLang="en-US" sz="1100" b="1" baseline="0" dirty="0">
                          <a:solidFill>
                            <a:srgbClr val="713F98"/>
                          </a:solidFill>
                          <a:sym typeface="+mn-lt"/>
                        </a:rPr>
                        <a:t>研究</a:t>
                      </a:r>
                      <a:r>
                        <a:rPr lang="en-US" altLang="zh-CN" sz="1100" b="1" baseline="0" dirty="0">
                          <a:solidFill>
                            <a:srgbClr val="713F98"/>
                          </a:solidFill>
                          <a:sym typeface="+mn-lt"/>
                        </a:rPr>
                        <a:t>)</a:t>
                      </a:r>
                      <a:endParaRPr lang="zh-CN" altLang="en-US" sz="1100" b="1" baseline="30000" dirty="0">
                        <a:solidFill>
                          <a:srgbClr val="713F98"/>
                        </a:solidFill>
                        <a:latin typeface="+mn-lt"/>
                        <a:ea typeface="+mn-ea"/>
                        <a:cs typeface="+mn-ea"/>
                        <a:sym typeface="+mn-lt"/>
                      </a:endParaRPr>
                    </a:p>
                  </a:txBody>
                  <a:tcPr marL="68577" marR="68577" marT="34288" marB="34288" anchor="ctr"/>
                </a:tc>
                <a:tc>
                  <a:txBody>
                    <a:bodyPr/>
                    <a:lstStyle/>
                    <a:p>
                      <a:pPr algn="ctr">
                        <a:lnSpc>
                          <a:spcPct val="110000"/>
                        </a:lnSpc>
                      </a:pPr>
                      <a:r>
                        <a:rPr lang="en-US" sz="1100" b="0" baseline="0" dirty="0">
                          <a:solidFill>
                            <a:srgbClr val="000000"/>
                          </a:solidFill>
                          <a:sym typeface="+mn-lt"/>
                        </a:rPr>
                        <a:t>2</a:t>
                      </a:r>
                      <a:r>
                        <a:rPr lang="zh-CN" altLang="en-US" sz="1100" b="0" baseline="0" dirty="0">
                          <a:solidFill>
                            <a:srgbClr val="000000"/>
                          </a:solidFill>
                          <a:sym typeface="+mn-lt"/>
                        </a:rPr>
                        <a:t>周</a:t>
                      </a:r>
                      <a:endParaRPr lang="zh-CN" altLang="en-US" sz="1100" b="0" baseline="0" dirty="0">
                        <a:solidFill>
                          <a:srgbClr val="000000"/>
                        </a:solidFill>
                        <a:latin typeface="+mn-lt"/>
                        <a:ea typeface="+mn-ea"/>
                        <a:cs typeface="+mn-ea"/>
                        <a:sym typeface="+mn-lt"/>
                      </a:endParaRPr>
                    </a:p>
                  </a:txBody>
                  <a:tcPr marL="68577" marR="68577" marT="34288" marB="34288" anchor="ctr"/>
                </a:tc>
                <a:tc>
                  <a:txBody>
                    <a:bodyPr/>
                    <a:lstStyle/>
                    <a:p>
                      <a:pPr algn="ctr">
                        <a:lnSpc>
                          <a:spcPct val="110000"/>
                        </a:lnSpc>
                      </a:pPr>
                      <a:r>
                        <a:rPr lang="zh-CN" altLang="en-US" sz="1100" baseline="0" dirty="0">
                          <a:solidFill>
                            <a:srgbClr val="000000"/>
                          </a:solidFill>
                          <a:sym typeface="+mn-lt"/>
                        </a:rPr>
                        <a:t>≥</a:t>
                      </a:r>
                      <a:r>
                        <a:rPr lang="en-US" altLang="zh-CN" sz="1100" baseline="0" dirty="0">
                          <a:solidFill>
                            <a:srgbClr val="000000"/>
                          </a:solidFill>
                          <a:sym typeface="+mn-lt"/>
                        </a:rPr>
                        <a:t>12</a:t>
                      </a:r>
                      <a:r>
                        <a:rPr lang="zh-CN" altLang="en-US" sz="1100" baseline="0" dirty="0">
                          <a:solidFill>
                            <a:srgbClr val="000000"/>
                          </a:solidFill>
                          <a:sym typeface="+mn-lt"/>
                        </a:rPr>
                        <a:t>岁中重度</a:t>
                      </a:r>
                      <a:r>
                        <a:rPr lang="en-US" altLang="zh-CN" sz="1100" baseline="0" dirty="0">
                          <a:solidFill>
                            <a:srgbClr val="000000"/>
                          </a:solidFill>
                          <a:sym typeface="+mn-lt"/>
                        </a:rPr>
                        <a:t>SAR</a:t>
                      </a:r>
                      <a:endParaRPr lang="en-US" altLang="zh-CN" sz="1100" baseline="0" dirty="0">
                        <a:solidFill>
                          <a:srgbClr val="000000"/>
                        </a:solidFill>
                        <a:latin typeface="+mn-lt"/>
                        <a:ea typeface="+mn-ea"/>
                        <a:cs typeface="+mn-ea"/>
                        <a:sym typeface="+mn-lt"/>
                      </a:endParaRPr>
                    </a:p>
                  </a:txBody>
                  <a:tcPr marL="68577" marR="68577" marT="34288" marB="34288" anchor="ctr"/>
                </a:tc>
                <a:tc>
                  <a:txBody>
                    <a:bodyPr/>
                    <a:lstStyle/>
                    <a:p>
                      <a:pPr algn="ctr">
                        <a:lnSpc>
                          <a:spcPct val="110000"/>
                        </a:lnSpc>
                        <a:buNone/>
                      </a:pPr>
                      <a:r>
                        <a:rPr lang="en-US" altLang="zh-CN" sz="1100" baseline="0" dirty="0">
                          <a:solidFill>
                            <a:srgbClr val="000000"/>
                          </a:solidFill>
                          <a:sym typeface="+mn-lt"/>
                        </a:rPr>
                        <a:t>607</a:t>
                      </a:r>
                      <a:endParaRPr lang="en-US" altLang="zh-CN" sz="1100" baseline="0" dirty="0">
                        <a:solidFill>
                          <a:srgbClr val="000000"/>
                        </a:solidFill>
                        <a:latin typeface="+mn-lt"/>
                        <a:ea typeface="+mn-ea"/>
                        <a:cs typeface="+mn-ea"/>
                        <a:sym typeface="+mn-lt"/>
                      </a:endParaRPr>
                    </a:p>
                  </a:txBody>
                  <a:tcPr marL="68577" marR="68577" marT="34288" marB="34288" anchor="ctr"/>
                </a:tc>
                <a:tc>
                  <a:txBody>
                    <a:bodyPr/>
                    <a:lstStyle/>
                    <a:p>
                      <a:pPr algn="ctr">
                        <a:lnSpc>
                          <a:spcPct val="110000"/>
                        </a:lnSpc>
                      </a:pPr>
                      <a:r>
                        <a:rPr lang="zh-CN" altLang="en-US" sz="1100" baseline="0" dirty="0">
                          <a:solidFill>
                            <a:srgbClr val="000000"/>
                          </a:solidFill>
                          <a:sym typeface="+mn-lt"/>
                        </a:rPr>
                        <a:t> 氮䓬斯汀、氟替卡松、</a:t>
                      </a:r>
                      <a:endParaRPr lang="en-US" altLang="zh-CN" sz="1100" baseline="0" dirty="0">
                        <a:solidFill>
                          <a:srgbClr val="000000"/>
                        </a:solidFill>
                        <a:sym typeface="+mn-lt"/>
                      </a:endParaRPr>
                    </a:p>
                    <a:p>
                      <a:pPr algn="ctr">
                        <a:lnSpc>
                          <a:spcPct val="110000"/>
                        </a:lnSpc>
                      </a:pPr>
                      <a:r>
                        <a:rPr lang="zh-CN" altLang="en-US" sz="1100" baseline="0" dirty="0">
                          <a:solidFill>
                            <a:srgbClr val="000000"/>
                          </a:solidFill>
                          <a:sym typeface="+mn-lt"/>
                        </a:rPr>
                        <a:t>安慰剂</a:t>
                      </a:r>
                      <a:endParaRPr lang="zh-CN" altLang="en-US" sz="1100" baseline="0" dirty="0">
                        <a:solidFill>
                          <a:srgbClr val="000000"/>
                        </a:solidFill>
                        <a:latin typeface="+mn-lt"/>
                        <a:ea typeface="+mn-ea"/>
                        <a:cs typeface="+mn-ea"/>
                        <a:sym typeface="+mn-lt"/>
                      </a:endParaRPr>
                    </a:p>
                  </a:txBody>
                  <a:tcPr marL="68577" marR="68577" marT="34288" marB="34288" anchor="ctr"/>
                </a:tc>
                <a:tc>
                  <a:txBody>
                    <a:bodyPr/>
                    <a:lstStyle/>
                    <a:p>
                      <a:pPr algn="l">
                        <a:lnSpc>
                          <a:spcPct val="110000"/>
                        </a:lnSpc>
                      </a:pPr>
                      <a:r>
                        <a:rPr lang="zh-CN" altLang="en-US" sz="1100" baseline="0" dirty="0">
                          <a:solidFill>
                            <a:srgbClr val="000000"/>
                          </a:solidFill>
                          <a:sym typeface="+mn-lt"/>
                        </a:rPr>
                        <a:t>无论基线时严重程度如何，</a:t>
                      </a:r>
                      <a:r>
                        <a:rPr lang="zh-CN" altLang="en-US" sz="1100" b="1" baseline="0" dirty="0">
                          <a:solidFill>
                            <a:srgbClr val="713F98"/>
                          </a:solidFill>
                          <a:sym typeface="+mn-lt"/>
                        </a:rPr>
                        <a:t>相比单用氮䓬斯汀或氟替卡松，</a:t>
                      </a:r>
                      <a:r>
                        <a:rPr lang="en-US" altLang="zh-CN" sz="1100" b="1" baseline="0" dirty="0">
                          <a:solidFill>
                            <a:srgbClr val="713F98"/>
                          </a:solidFill>
                          <a:sym typeface="+mn-lt"/>
                        </a:rPr>
                        <a:t>MP2902</a:t>
                      </a:r>
                      <a:r>
                        <a:rPr lang="zh-CN" altLang="en-US" sz="1100" b="1" baseline="0" dirty="0">
                          <a:solidFill>
                            <a:srgbClr val="713F98"/>
                          </a:solidFill>
                          <a:sym typeface="+mn-lt"/>
                        </a:rPr>
                        <a:t>均可更快更有效的控制鼻部及眼部症状</a:t>
                      </a:r>
                      <a:endParaRPr lang="zh-CN" altLang="en-US" sz="1100" b="1" baseline="0" dirty="0">
                        <a:solidFill>
                          <a:srgbClr val="713F98"/>
                        </a:solidFill>
                        <a:latin typeface="+mn-lt"/>
                        <a:ea typeface="+mn-ea"/>
                        <a:cs typeface="+mn-ea"/>
                        <a:sym typeface="+mn-lt"/>
                      </a:endParaRPr>
                    </a:p>
                  </a:txBody>
                  <a:tcPr marL="68577" marR="68577" marT="34288" marB="34288" anchor="ctr"/>
                </a:tc>
                <a:extLst>
                  <a:ext uri="{0D108BD9-81ED-4DB2-BD59-A6C34878D82A}">
                    <a16:rowId xmlns:a16="http://schemas.microsoft.com/office/drawing/2014/main" val="10001"/>
                  </a:ext>
                </a:extLst>
              </a:tr>
              <a:tr h="599638">
                <a:tc>
                  <a:txBody>
                    <a:bodyPr/>
                    <a:lstStyle/>
                    <a:p>
                      <a:pPr algn="ctr">
                        <a:lnSpc>
                          <a:spcPct val="110000"/>
                        </a:lnSpc>
                      </a:pPr>
                      <a:r>
                        <a:rPr lang="en-US" sz="1100" baseline="0" dirty="0">
                          <a:sym typeface="+mn-lt"/>
                        </a:rPr>
                        <a:t>2013</a:t>
                      </a:r>
                      <a:endParaRPr lang="en-US" sz="1100" baseline="30000" dirty="0">
                        <a:latin typeface="+mn-lt"/>
                        <a:ea typeface="+mn-ea"/>
                        <a:cs typeface="+mn-ea"/>
                        <a:sym typeface="+mn-lt"/>
                      </a:endParaRPr>
                    </a:p>
                  </a:txBody>
                  <a:tcPr marL="68577" marR="68577" marT="34288" marB="34288" anchor="ctr">
                    <a:solidFill>
                      <a:schemeClr val="bg1"/>
                    </a:solidFill>
                  </a:tcPr>
                </a:tc>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lang="en-US" altLang="zh-CN" sz="1100" b="0" kern="1200" dirty="0">
                          <a:solidFill>
                            <a:srgbClr val="000000"/>
                          </a:solidFill>
                          <a:effectLst/>
                          <a:sym typeface="+mn-lt"/>
                        </a:rPr>
                        <a:t>A new therapy (MP29-02) is effective for the long-term treatment of chronic rhinitis</a:t>
                      </a:r>
                      <a:r>
                        <a:rPr lang="en-US" altLang="zh-CN" sz="1100" b="1" baseline="0" dirty="0">
                          <a:solidFill>
                            <a:srgbClr val="713F98"/>
                          </a:solidFill>
                          <a:sym typeface="+mn-lt"/>
                        </a:rPr>
                        <a:t>(MP4000</a:t>
                      </a:r>
                      <a:r>
                        <a:rPr lang="zh-CN" altLang="en-US" sz="1100" b="1" baseline="0" dirty="0">
                          <a:solidFill>
                            <a:srgbClr val="713F98"/>
                          </a:solidFill>
                          <a:sym typeface="+mn-lt"/>
                        </a:rPr>
                        <a:t>研究</a:t>
                      </a:r>
                      <a:r>
                        <a:rPr lang="en-US" altLang="zh-CN" sz="1100" b="1" baseline="0" dirty="0">
                          <a:solidFill>
                            <a:srgbClr val="713F98"/>
                          </a:solidFill>
                          <a:sym typeface="+mn-lt"/>
                        </a:rPr>
                        <a:t>)</a:t>
                      </a:r>
                      <a:endParaRPr lang="zh-CN" altLang="en-US" sz="1100" b="1" baseline="30000" dirty="0">
                        <a:solidFill>
                          <a:srgbClr val="713F98"/>
                        </a:solidFill>
                        <a:latin typeface="+mn-lt"/>
                        <a:ea typeface="+mn-ea"/>
                        <a:cs typeface="+mn-ea"/>
                        <a:sym typeface="+mn-lt"/>
                      </a:endParaRPr>
                    </a:p>
                  </a:txBody>
                  <a:tcPr marL="68577" marR="68577" marT="34288" marB="34288" anchor="ctr">
                    <a:solidFill>
                      <a:schemeClr val="bg1"/>
                    </a:solidFill>
                  </a:tcPr>
                </a:tc>
                <a:tc>
                  <a:txBody>
                    <a:bodyPr/>
                    <a:lstStyle/>
                    <a:p>
                      <a:pPr algn="ctr">
                        <a:lnSpc>
                          <a:spcPct val="110000"/>
                        </a:lnSpc>
                      </a:pPr>
                      <a:r>
                        <a:rPr lang="en-US" sz="1100" b="1" baseline="0" dirty="0">
                          <a:solidFill>
                            <a:schemeClr val="accent2"/>
                          </a:solidFill>
                          <a:sym typeface="+mn-lt"/>
                        </a:rPr>
                        <a:t>1</a:t>
                      </a:r>
                      <a:r>
                        <a:rPr lang="zh-CN" altLang="en-US" sz="1100" b="1" baseline="0" dirty="0">
                          <a:solidFill>
                            <a:schemeClr val="accent2"/>
                          </a:solidFill>
                          <a:sym typeface="+mn-lt"/>
                        </a:rPr>
                        <a:t>年</a:t>
                      </a:r>
                      <a:endParaRPr lang="zh-CN" altLang="en-US" sz="1100" b="1" baseline="0" dirty="0">
                        <a:solidFill>
                          <a:schemeClr val="accent2"/>
                        </a:solidFill>
                        <a:latin typeface="+mn-lt"/>
                        <a:ea typeface="+mn-ea"/>
                        <a:cs typeface="+mn-ea"/>
                        <a:sym typeface="+mn-lt"/>
                      </a:endParaRPr>
                    </a:p>
                  </a:txBody>
                  <a:tcPr marL="68577" marR="68577" marT="34288" marB="34288" anchor="ctr">
                    <a:solidFill>
                      <a:schemeClr val="bg1"/>
                    </a:solidFill>
                  </a:tcPr>
                </a:tc>
                <a:tc>
                  <a:txBody>
                    <a:bodyPr/>
                    <a:lstStyle/>
                    <a:p>
                      <a:pPr algn="ctr">
                        <a:lnSpc>
                          <a:spcPct val="110000"/>
                        </a:lnSpc>
                      </a:pPr>
                      <a:r>
                        <a:rPr lang="zh-CN" altLang="en-US" sz="1100" baseline="0" dirty="0">
                          <a:solidFill>
                            <a:srgbClr val="000000"/>
                          </a:solidFill>
                          <a:sym typeface="+mn-lt"/>
                        </a:rPr>
                        <a:t>≥</a:t>
                      </a:r>
                      <a:r>
                        <a:rPr lang="en-US" altLang="zh-CN" sz="1100" baseline="0" dirty="0">
                          <a:solidFill>
                            <a:srgbClr val="000000"/>
                          </a:solidFill>
                          <a:sym typeface="+mn-lt"/>
                        </a:rPr>
                        <a:t>12</a:t>
                      </a:r>
                      <a:r>
                        <a:rPr lang="zh-CN" altLang="en-US" sz="1100" baseline="0" dirty="0">
                          <a:solidFill>
                            <a:srgbClr val="000000"/>
                          </a:solidFill>
                          <a:sym typeface="+mn-lt"/>
                        </a:rPr>
                        <a:t>岁慢性鼻炎</a:t>
                      </a:r>
                      <a:endParaRPr lang="zh-CN" altLang="en-US" sz="1100" baseline="0" dirty="0">
                        <a:solidFill>
                          <a:srgbClr val="000000"/>
                        </a:solidFill>
                        <a:latin typeface="+mn-lt"/>
                        <a:ea typeface="+mn-ea"/>
                        <a:cs typeface="+mn-ea"/>
                        <a:sym typeface="+mn-lt"/>
                      </a:endParaRPr>
                    </a:p>
                  </a:txBody>
                  <a:tcPr marL="68577" marR="68577" marT="34288" marB="34288" anchor="ctr">
                    <a:solidFill>
                      <a:schemeClr val="bg1"/>
                    </a:solidFill>
                  </a:tcPr>
                </a:tc>
                <a:tc>
                  <a:txBody>
                    <a:bodyPr/>
                    <a:lstStyle/>
                    <a:p>
                      <a:pPr algn="ctr">
                        <a:lnSpc>
                          <a:spcPct val="110000"/>
                        </a:lnSpc>
                        <a:buNone/>
                      </a:pPr>
                      <a:r>
                        <a:rPr lang="en-US" altLang="zh-CN" sz="1100" baseline="0" dirty="0">
                          <a:solidFill>
                            <a:srgbClr val="000000"/>
                          </a:solidFill>
                          <a:sym typeface="+mn-lt"/>
                        </a:rPr>
                        <a:t>612</a:t>
                      </a:r>
                      <a:endParaRPr lang="en-US" altLang="zh-CN" sz="1100" baseline="0" dirty="0">
                        <a:solidFill>
                          <a:srgbClr val="000000"/>
                        </a:solidFill>
                        <a:latin typeface="+mn-lt"/>
                        <a:ea typeface="+mn-ea"/>
                        <a:cs typeface="+mn-ea"/>
                        <a:sym typeface="+mn-lt"/>
                      </a:endParaRPr>
                    </a:p>
                  </a:txBody>
                  <a:tcPr marL="68577" marR="68577" marT="34288" marB="34288" anchor="ctr">
                    <a:solidFill>
                      <a:schemeClr val="bg1"/>
                    </a:solidFill>
                  </a:tcPr>
                </a:tc>
                <a:tc>
                  <a:txBody>
                    <a:bodyPr/>
                    <a:lstStyle/>
                    <a:p>
                      <a:pPr algn="ctr">
                        <a:lnSpc>
                          <a:spcPct val="110000"/>
                        </a:lnSpc>
                      </a:pPr>
                      <a:r>
                        <a:rPr lang="zh-CN" altLang="en-US" sz="1100" baseline="0" dirty="0">
                          <a:solidFill>
                            <a:srgbClr val="000000"/>
                          </a:solidFill>
                          <a:sym typeface="+mn-lt"/>
                        </a:rPr>
                        <a:t>氟替卡松</a:t>
                      </a:r>
                      <a:endParaRPr lang="zh-CN" altLang="en-US" sz="1100" baseline="0" dirty="0">
                        <a:solidFill>
                          <a:srgbClr val="000000"/>
                        </a:solidFill>
                        <a:latin typeface="+mn-lt"/>
                        <a:ea typeface="+mn-ea"/>
                        <a:cs typeface="+mn-ea"/>
                        <a:sym typeface="+mn-lt"/>
                      </a:endParaRPr>
                    </a:p>
                  </a:txBody>
                  <a:tcPr marL="68577" marR="68577" marT="34288" marB="34288" anchor="ctr">
                    <a:solidFill>
                      <a:schemeClr val="bg1"/>
                    </a:solidFill>
                  </a:tcPr>
                </a:tc>
                <a:tc>
                  <a:txBody>
                    <a:bodyPr/>
                    <a:lstStyle/>
                    <a:p>
                      <a:pPr algn="l">
                        <a:lnSpc>
                          <a:spcPct val="110000"/>
                        </a:lnSpc>
                      </a:pPr>
                      <a:r>
                        <a:rPr lang="en-US" altLang="zh-CN" sz="1100" baseline="0" dirty="0">
                          <a:solidFill>
                            <a:srgbClr val="000000"/>
                          </a:solidFill>
                          <a:sym typeface="+mn-lt"/>
                        </a:rPr>
                        <a:t>MP2902</a:t>
                      </a:r>
                      <a:r>
                        <a:rPr lang="zh-CN" altLang="en-US" sz="1100" baseline="0" dirty="0">
                          <a:solidFill>
                            <a:srgbClr val="000000"/>
                          </a:solidFill>
                          <a:sym typeface="+mn-lt"/>
                        </a:rPr>
                        <a:t>治疗慢性鼻炎患者</a:t>
                      </a:r>
                      <a:r>
                        <a:rPr lang="en-US" altLang="zh-CN" sz="1100" baseline="0" dirty="0">
                          <a:solidFill>
                            <a:srgbClr val="000000"/>
                          </a:solidFill>
                          <a:sym typeface="+mn-lt"/>
                        </a:rPr>
                        <a:t>1</a:t>
                      </a:r>
                      <a:r>
                        <a:rPr lang="zh-CN" altLang="en-US" sz="1100" baseline="0" dirty="0">
                          <a:solidFill>
                            <a:srgbClr val="000000"/>
                          </a:solidFill>
                          <a:sym typeface="+mn-lt"/>
                        </a:rPr>
                        <a:t>年，</a:t>
                      </a:r>
                      <a:r>
                        <a:rPr lang="zh-CN" altLang="en-US" sz="1100" b="1" baseline="0" dirty="0">
                          <a:solidFill>
                            <a:srgbClr val="713F98"/>
                          </a:solidFill>
                          <a:sym typeface="+mn-lt"/>
                        </a:rPr>
                        <a:t>鼻部症状完全缓解的维持时间更长</a:t>
                      </a:r>
                      <a:endParaRPr lang="zh-CN" altLang="en-US" sz="1100" b="1" baseline="0" dirty="0">
                        <a:solidFill>
                          <a:srgbClr val="713F98"/>
                        </a:solidFill>
                        <a:latin typeface="+mn-lt"/>
                        <a:ea typeface="+mn-ea"/>
                        <a:cs typeface="+mn-ea"/>
                        <a:sym typeface="+mn-lt"/>
                      </a:endParaRPr>
                    </a:p>
                  </a:txBody>
                  <a:tcPr marL="68577" marR="68577" marT="34288" marB="34288" anchor="ctr">
                    <a:solidFill>
                      <a:schemeClr val="bg1"/>
                    </a:solidFill>
                  </a:tcPr>
                </a:tc>
                <a:extLst>
                  <a:ext uri="{0D108BD9-81ED-4DB2-BD59-A6C34878D82A}">
                    <a16:rowId xmlns:a16="http://schemas.microsoft.com/office/drawing/2014/main" val="10002"/>
                  </a:ext>
                </a:extLst>
              </a:tr>
              <a:tr h="598134">
                <a:tc>
                  <a:txBody>
                    <a:bodyPr/>
                    <a:lstStyle/>
                    <a:p>
                      <a:pPr algn="ctr">
                        <a:lnSpc>
                          <a:spcPct val="110000"/>
                        </a:lnSpc>
                      </a:pPr>
                      <a:r>
                        <a:rPr lang="en-US" sz="1100" baseline="0" dirty="0">
                          <a:sym typeface="+mn-lt"/>
                        </a:rPr>
                        <a:t>2016</a:t>
                      </a:r>
                      <a:endParaRPr lang="en-US" sz="1100" baseline="30000" dirty="0">
                        <a:latin typeface="+mn-lt"/>
                        <a:ea typeface="+mn-ea"/>
                        <a:cs typeface="+mn-ea"/>
                        <a:sym typeface="+mn-lt"/>
                      </a:endParaRPr>
                    </a:p>
                  </a:txBody>
                  <a:tcPr marL="68577" marR="68577" marT="34288" marB="34288" anchor="ctr"/>
                </a:tc>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lang="en-US" altLang="zh-CN" sz="1100" b="0" kern="1200" dirty="0">
                          <a:solidFill>
                            <a:srgbClr val="000000"/>
                          </a:solidFill>
                          <a:effectLst/>
                          <a:sym typeface="+mn-lt"/>
                        </a:rPr>
                        <a:t>Efficacy of MP-</a:t>
                      </a:r>
                      <a:r>
                        <a:rPr lang="en-US" altLang="zh-CN" sz="1100" b="0" kern="1200" dirty="0" err="1">
                          <a:solidFill>
                            <a:srgbClr val="000000"/>
                          </a:solidFill>
                          <a:effectLst/>
                          <a:sym typeface="+mn-lt"/>
                        </a:rPr>
                        <a:t>AzeFlu</a:t>
                      </a:r>
                      <a:r>
                        <a:rPr lang="en-US" altLang="zh-CN" sz="1100" b="0" kern="1200" dirty="0">
                          <a:solidFill>
                            <a:srgbClr val="000000"/>
                          </a:solidFill>
                          <a:effectLst/>
                          <a:sym typeface="+mn-lt"/>
                        </a:rPr>
                        <a:t> in children with seasonal allergic rhinitis: Importance of </a:t>
                      </a:r>
                      <a:r>
                        <a:rPr lang="en-US" altLang="zh-CN" sz="1100" b="0" kern="1200" dirty="0" err="1">
                          <a:solidFill>
                            <a:srgbClr val="000000"/>
                          </a:solidFill>
                          <a:effectLst/>
                          <a:sym typeface="+mn-lt"/>
                        </a:rPr>
                        <a:t>paediatric</a:t>
                      </a:r>
                      <a:r>
                        <a:rPr lang="en-US" altLang="zh-CN" sz="1100" b="0" kern="1200" dirty="0">
                          <a:solidFill>
                            <a:srgbClr val="000000"/>
                          </a:solidFill>
                          <a:effectLst/>
                          <a:sym typeface="+mn-lt"/>
                        </a:rPr>
                        <a:t> symptom assessment</a:t>
                      </a:r>
                      <a:r>
                        <a:rPr lang="en-US" altLang="zh-CN" sz="1100" b="1" baseline="0" dirty="0">
                          <a:solidFill>
                            <a:srgbClr val="713F98"/>
                          </a:solidFill>
                          <a:sym typeface="+mn-lt"/>
                        </a:rPr>
                        <a:t>(MP4008</a:t>
                      </a:r>
                      <a:r>
                        <a:rPr lang="zh-CN" altLang="en-US" sz="1100" b="1" baseline="0" dirty="0">
                          <a:solidFill>
                            <a:srgbClr val="713F98"/>
                          </a:solidFill>
                          <a:sym typeface="+mn-lt"/>
                        </a:rPr>
                        <a:t>研究</a:t>
                      </a:r>
                      <a:r>
                        <a:rPr lang="en-US" altLang="zh-CN" sz="1100" b="1" baseline="0" dirty="0">
                          <a:solidFill>
                            <a:srgbClr val="713F98"/>
                          </a:solidFill>
                          <a:sym typeface="+mn-lt"/>
                        </a:rPr>
                        <a:t>)</a:t>
                      </a:r>
                      <a:endParaRPr lang="zh-CN" altLang="en-US" sz="1100" b="1" baseline="30000" dirty="0">
                        <a:solidFill>
                          <a:srgbClr val="713F98"/>
                        </a:solidFill>
                        <a:latin typeface="+mn-lt"/>
                        <a:ea typeface="+mn-ea"/>
                        <a:cs typeface="+mn-ea"/>
                        <a:sym typeface="+mn-lt"/>
                      </a:endParaRPr>
                    </a:p>
                  </a:txBody>
                  <a:tcPr marL="68577" marR="68577" marT="34288" marB="34288" anchor="ctr"/>
                </a:tc>
                <a:tc>
                  <a:txBody>
                    <a:bodyPr/>
                    <a:lstStyle/>
                    <a:p>
                      <a:pPr algn="ctr">
                        <a:lnSpc>
                          <a:spcPct val="110000"/>
                        </a:lnSpc>
                      </a:pPr>
                      <a:r>
                        <a:rPr lang="en-US" sz="1100" b="0" baseline="0" dirty="0">
                          <a:solidFill>
                            <a:srgbClr val="000000"/>
                          </a:solidFill>
                          <a:sym typeface="+mn-lt"/>
                        </a:rPr>
                        <a:t>2</a:t>
                      </a:r>
                      <a:r>
                        <a:rPr lang="zh-CN" altLang="en-US" sz="1100" b="0" baseline="0" dirty="0">
                          <a:solidFill>
                            <a:srgbClr val="000000"/>
                          </a:solidFill>
                          <a:sym typeface="+mn-lt"/>
                        </a:rPr>
                        <a:t>周</a:t>
                      </a:r>
                      <a:endParaRPr lang="zh-CN" altLang="en-US" sz="1100" b="0" baseline="0" dirty="0">
                        <a:solidFill>
                          <a:srgbClr val="000000"/>
                        </a:solidFill>
                        <a:latin typeface="+mn-lt"/>
                        <a:ea typeface="+mn-ea"/>
                        <a:cs typeface="+mn-ea"/>
                        <a:sym typeface="+mn-lt"/>
                      </a:endParaRPr>
                    </a:p>
                  </a:txBody>
                  <a:tcPr marL="68577" marR="68577" marT="34288" marB="34288" anchor="ctr"/>
                </a:tc>
                <a:tc>
                  <a:txBody>
                    <a:bodyPr/>
                    <a:lstStyle/>
                    <a:p>
                      <a:pPr algn="ctr">
                        <a:lnSpc>
                          <a:spcPct val="110000"/>
                        </a:lnSpc>
                      </a:pPr>
                      <a:r>
                        <a:rPr lang="en-US" altLang="zh-CN" sz="1100" baseline="0" dirty="0">
                          <a:solidFill>
                            <a:srgbClr val="000000"/>
                          </a:solidFill>
                          <a:sym typeface="+mn-lt"/>
                        </a:rPr>
                        <a:t>4-11</a:t>
                      </a:r>
                      <a:r>
                        <a:rPr lang="zh-CN" altLang="en-US" sz="1100" baseline="0" dirty="0">
                          <a:solidFill>
                            <a:srgbClr val="000000"/>
                          </a:solidFill>
                          <a:sym typeface="+mn-lt"/>
                        </a:rPr>
                        <a:t>岁中重度</a:t>
                      </a:r>
                      <a:r>
                        <a:rPr lang="en-US" altLang="zh-CN" sz="1100" baseline="0" dirty="0">
                          <a:solidFill>
                            <a:srgbClr val="000000"/>
                          </a:solidFill>
                          <a:sym typeface="+mn-lt"/>
                        </a:rPr>
                        <a:t>SAR</a:t>
                      </a:r>
                      <a:endParaRPr lang="en-US" altLang="zh-CN" sz="1100" baseline="0" dirty="0">
                        <a:solidFill>
                          <a:srgbClr val="000000"/>
                        </a:solidFill>
                        <a:latin typeface="+mn-lt"/>
                        <a:ea typeface="+mn-ea"/>
                        <a:cs typeface="+mn-ea"/>
                        <a:sym typeface="+mn-lt"/>
                      </a:endParaRPr>
                    </a:p>
                  </a:txBody>
                  <a:tcPr marL="68577" marR="68577" marT="34288" marB="34288" anchor="ctr"/>
                </a:tc>
                <a:tc>
                  <a:txBody>
                    <a:bodyPr/>
                    <a:lstStyle/>
                    <a:p>
                      <a:pPr algn="ctr">
                        <a:lnSpc>
                          <a:spcPct val="110000"/>
                        </a:lnSpc>
                        <a:buNone/>
                      </a:pPr>
                      <a:r>
                        <a:rPr lang="en-US" altLang="zh-CN" sz="1100" baseline="0" dirty="0">
                          <a:solidFill>
                            <a:srgbClr val="000000"/>
                          </a:solidFill>
                          <a:sym typeface="+mn-lt"/>
                        </a:rPr>
                        <a:t>348</a:t>
                      </a:r>
                      <a:endParaRPr lang="en-US" altLang="zh-CN" sz="1100" baseline="0" dirty="0">
                        <a:solidFill>
                          <a:srgbClr val="000000"/>
                        </a:solidFill>
                        <a:latin typeface="+mn-lt"/>
                        <a:ea typeface="+mn-ea"/>
                        <a:cs typeface="+mn-ea"/>
                        <a:sym typeface="+mn-lt"/>
                      </a:endParaRPr>
                    </a:p>
                  </a:txBody>
                  <a:tcPr marL="68577" marR="68577" marT="34288" marB="34288" anchor="ctr"/>
                </a:tc>
                <a:tc>
                  <a:txBody>
                    <a:bodyPr/>
                    <a:lstStyle/>
                    <a:p>
                      <a:pPr algn="ctr">
                        <a:lnSpc>
                          <a:spcPct val="110000"/>
                        </a:lnSpc>
                      </a:pPr>
                      <a:r>
                        <a:rPr lang="zh-CN" altLang="en-US" sz="1100" baseline="0" dirty="0">
                          <a:solidFill>
                            <a:srgbClr val="000000"/>
                          </a:solidFill>
                          <a:sym typeface="+mn-lt"/>
                        </a:rPr>
                        <a:t>安慰剂</a:t>
                      </a:r>
                      <a:endParaRPr lang="zh-CN" altLang="en-US" sz="1100" baseline="0" dirty="0">
                        <a:solidFill>
                          <a:srgbClr val="000000"/>
                        </a:solidFill>
                        <a:latin typeface="+mn-lt"/>
                        <a:ea typeface="+mn-ea"/>
                        <a:cs typeface="+mn-ea"/>
                        <a:sym typeface="+mn-lt"/>
                      </a:endParaRPr>
                    </a:p>
                  </a:txBody>
                  <a:tcPr marL="68577" marR="68577" marT="34288" marB="34288" anchor="ctr"/>
                </a:tc>
                <a:tc>
                  <a:txBody>
                    <a:bodyPr/>
                    <a:lstStyle/>
                    <a:p>
                      <a:pPr algn="l">
                        <a:lnSpc>
                          <a:spcPct val="110000"/>
                        </a:lnSpc>
                      </a:pPr>
                      <a:r>
                        <a:rPr lang="en-US" altLang="zh-CN" sz="1100" baseline="0" dirty="0">
                          <a:solidFill>
                            <a:srgbClr val="000000"/>
                          </a:solidFill>
                          <a:sym typeface="+mn-lt"/>
                        </a:rPr>
                        <a:t>MP2902</a:t>
                      </a:r>
                      <a:r>
                        <a:rPr lang="zh-CN" altLang="en-US" sz="1100" baseline="0" dirty="0">
                          <a:solidFill>
                            <a:srgbClr val="000000"/>
                          </a:solidFill>
                          <a:sym typeface="+mn-lt"/>
                        </a:rPr>
                        <a:t>治疗儿童中重度</a:t>
                      </a:r>
                      <a:r>
                        <a:rPr lang="en-US" altLang="zh-CN" sz="1100" baseline="0" dirty="0">
                          <a:solidFill>
                            <a:srgbClr val="000000"/>
                          </a:solidFill>
                          <a:sym typeface="+mn-lt"/>
                        </a:rPr>
                        <a:t>AR</a:t>
                      </a:r>
                      <a:r>
                        <a:rPr lang="zh-CN" altLang="en-US" sz="1100" baseline="0" dirty="0">
                          <a:solidFill>
                            <a:srgbClr val="000000"/>
                          </a:solidFill>
                          <a:sym typeface="+mn-lt"/>
                        </a:rPr>
                        <a:t>，</a:t>
                      </a:r>
                      <a:r>
                        <a:rPr lang="zh-CN" altLang="en-US" sz="1100" b="1" baseline="0" dirty="0">
                          <a:solidFill>
                            <a:srgbClr val="713F98"/>
                          </a:solidFill>
                          <a:sym typeface="+mn-lt"/>
                        </a:rPr>
                        <a:t>患儿症状自评</a:t>
                      </a:r>
                      <a:r>
                        <a:rPr lang="en-US" altLang="zh-CN" sz="1100" b="1" baseline="0" dirty="0">
                          <a:solidFill>
                            <a:srgbClr val="713F98"/>
                          </a:solidFill>
                          <a:sym typeface="+mn-lt"/>
                        </a:rPr>
                        <a:t>&gt;90%</a:t>
                      </a:r>
                      <a:r>
                        <a:rPr lang="zh-CN" altLang="en-US" sz="1100" b="1" baseline="0" dirty="0">
                          <a:solidFill>
                            <a:srgbClr val="713F98"/>
                          </a:solidFill>
                          <a:sym typeface="+mn-lt"/>
                        </a:rPr>
                        <a:t>的亚组，</a:t>
                      </a:r>
                      <a:r>
                        <a:rPr lang="en-US" altLang="zh-CN" sz="1100" b="1" baseline="0" dirty="0" err="1">
                          <a:solidFill>
                            <a:srgbClr val="713F98"/>
                          </a:solidFill>
                          <a:sym typeface="+mn-lt"/>
                        </a:rPr>
                        <a:t>rTNSS</a:t>
                      </a:r>
                      <a:r>
                        <a:rPr lang="zh-CN" altLang="en-US" sz="1100" b="1" baseline="0" dirty="0">
                          <a:solidFill>
                            <a:srgbClr val="713F98"/>
                          </a:solidFill>
                          <a:sym typeface="+mn-lt"/>
                        </a:rPr>
                        <a:t>改善显著优于安慰剂组</a:t>
                      </a:r>
                      <a:endParaRPr lang="zh-CN" altLang="en-US" sz="1100" b="1" baseline="0" dirty="0">
                        <a:solidFill>
                          <a:srgbClr val="713F98"/>
                        </a:solidFill>
                        <a:latin typeface="+mn-lt"/>
                        <a:ea typeface="+mn-ea"/>
                        <a:cs typeface="+mn-ea"/>
                        <a:sym typeface="+mn-lt"/>
                      </a:endParaRPr>
                    </a:p>
                  </a:txBody>
                  <a:tcPr marL="68577" marR="68577" marT="34288" marB="34288" anchor="ctr"/>
                </a:tc>
                <a:extLst>
                  <a:ext uri="{0D108BD9-81ED-4DB2-BD59-A6C34878D82A}">
                    <a16:rowId xmlns:a16="http://schemas.microsoft.com/office/drawing/2014/main" val="10003"/>
                  </a:ext>
                </a:extLst>
              </a:tr>
              <a:tr h="617749">
                <a:tc>
                  <a:txBody>
                    <a:bodyPr/>
                    <a:lstStyle/>
                    <a:p>
                      <a:pPr algn="ctr">
                        <a:lnSpc>
                          <a:spcPct val="110000"/>
                        </a:lnSpc>
                      </a:pPr>
                      <a:r>
                        <a:rPr lang="en-US" sz="1100" baseline="0" dirty="0">
                          <a:sym typeface="+mn-lt"/>
                        </a:rPr>
                        <a:t>2016</a:t>
                      </a:r>
                      <a:endParaRPr lang="en-US" sz="1100" baseline="30000" dirty="0">
                        <a:latin typeface="+mn-lt"/>
                        <a:ea typeface="+mn-ea"/>
                        <a:cs typeface="+mn-ea"/>
                        <a:sym typeface="+mn-lt"/>
                      </a:endParaRPr>
                    </a:p>
                  </a:txBody>
                  <a:tcPr marL="68577" marR="68577" marT="34288" marB="34288" anchor="ctr">
                    <a:solidFill>
                      <a:schemeClr val="bg1"/>
                    </a:solidFill>
                  </a:tcPr>
                </a:tc>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lang="en-US" altLang="zh-CN" sz="1100" b="0" kern="1200" dirty="0">
                          <a:solidFill>
                            <a:srgbClr val="000000"/>
                          </a:solidFill>
                          <a:effectLst/>
                          <a:sym typeface="+mn-lt"/>
                        </a:rPr>
                        <a:t>MP-</a:t>
                      </a:r>
                      <a:r>
                        <a:rPr lang="en-US" altLang="zh-CN" sz="1100" b="0" kern="1200" dirty="0" err="1">
                          <a:solidFill>
                            <a:srgbClr val="000000"/>
                          </a:solidFill>
                          <a:effectLst/>
                          <a:sym typeface="+mn-lt"/>
                        </a:rPr>
                        <a:t>AzeFlu</a:t>
                      </a:r>
                      <a:r>
                        <a:rPr lang="en-US" altLang="zh-CN" sz="1100" b="0" kern="1200" dirty="0">
                          <a:solidFill>
                            <a:srgbClr val="000000"/>
                          </a:solidFill>
                          <a:effectLst/>
                          <a:sym typeface="+mn-lt"/>
                        </a:rPr>
                        <a:t> is more effective than fluticasone propionate for the treatment of allergic rhinitis in children</a:t>
                      </a:r>
                    </a:p>
                    <a:p>
                      <a:pPr marL="0" marR="0" lvl="0" indent="0" algn="l" defTabSz="914400" rtl="0" eaLnBrk="1" fontAlgn="auto" latinLnBrk="0" hangingPunct="1">
                        <a:lnSpc>
                          <a:spcPct val="110000"/>
                        </a:lnSpc>
                        <a:spcBef>
                          <a:spcPts val="0"/>
                        </a:spcBef>
                        <a:spcAft>
                          <a:spcPts val="0"/>
                        </a:spcAft>
                        <a:buClrTx/>
                        <a:buSzTx/>
                        <a:buFontTx/>
                        <a:buNone/>
                        <a:tabLst/>
                        <a:defRPr/>
                      </a:pPr>
                      <a:r>
                        <a:rPr lang="en-US" altLang="zh-CN" sz="1100" b="1" baseline="0" dirty="0">
                          <a:solidFill>
                            <a:srgbClr val="713F98"/>
                          </a:solidFill>
                          <a:sym typeface="+mn-lt"/>
                        </a:rPr>
                        <a:t>(MP4007</a:t>
                      </a:r>
                      <a:r>
                        <a:rPr lang="zh-CN" altLang="en-US" sz="1100" b="1" baseline="0" dirty="0">
                          <a:solidFill>
                            <a:srgbClr val="713F98"/>
                          </a:solidFill>
                          <a:sym typeface="+mn-lt"/>
                        </a:rPr>
                        <a:t>研究</a:t>
                      </a:r>
                      <a:r>
                        <a:rPr lang="en-US" altLang="zh-CN" sz="1100" b="1" baseline="0" dirty="0">
                          <a:solidFill>
                            <a:srgbClr val="713F98"/>
                          </a:solidFill>
                          <a:sym typeface="+mn-lt"/>
                        </a:rPr>
                        <a:t>)</a:t>
                      </a:r>
                      <a:endParaRPr lang="zh-CN" altLang="en-US" sz="1100" b="1" baseline="30000" dirty="0">
                        <a:solidFill>
                          <a:srgbClr val="713F98"/>
                        </a:solidFill>
                        <a:latin typeface="+mn-lt"/>
                        <a:ea typeface="+mn-ea"/>
                        <a:cs typeface="+mn-ea"/>
                        <a:sym typeface="+mn-lt"/>
                      </a:endParaRPr>
                    </a:p>
                  </a:txBody>
                  <a:tcPr marL="68577" marR="68577" marT="34288" marB="34288" anchor="ctr">
                    <a:solidFill>
                      <a:schemeClr val="bg1"/>
                    </a:solidFill>
                  </a:tcPr>
                </a:tc>
                <a:tc>
                  <a:txBody>
                    <a:bodyPr/>
                    <a:lstStyle/>
                    <a:p>
                      <a:pPr algn="ctr">
                        <a:lnSpc>
                          <a:spcPct val="110000"/>
                        </a:lnSpc>
                      </a:pPr>
                      <a:r>
                        <a:rPr lang="en-US" sz="1100" b="0" baseline="0" dirty="0">
                          <a:solidFill>
                            <a:srgbClr val="000000"/>
                          </a:solidFill>
                          <a:sym typeface="+mn-lt"/>
                        </a:rPr>
                        <a:t>3</a:t>
                      </a:r>
                      <a:r>
                        <a:rPr lang="zh-CN" altLang="en-US" sz="1100" b="0" baseline="0" dirty="0">
                          <a:solidFill>
                            <a:srgbClr val="000000"/>
                          </a:solidFill>
                          <a:sym typeface="+mn-lt"/>
                        </a:rPr>
                        <a:t>月</a:t>
                      </a:r>
                      <a:endParaRPr lang="zh-CN" altLang="en-US" sz="1100" b="0" baseline="0" dirty="0">
                        <a:solidFill>
                          <a:srgbClr val="000000"/>
                        </a:solidFill>
                        <a:latin typeface="+mn-lt"/>
                        <a:ea typeface="+mn-ea"/>
                        <a:cs typeface="+mn-ea"/>
                        <a:sym typeface="+mn-lt"/>
                      </a:endParaRPr>
                    </a:p>
                  </a:txBody>
                  <a:tcPr marL="68577" marR="68577" marT="34288" marB="34288" anchor="ctr">
                    <a:solidFill>
                      <a:schemeClr val="bg1"/>
                    </a:solidFill>
                  </a:tcPr>
                </a:tc>
                <a:tc>
                  <a:txBody>
                    <a:bodyPr/>
                    <a:lstStyle/>
                    <a:p>
                      <a:pPr algn="ctr">
                        <a:lnSpc>
                          <a:spcPct val="110000"/>
                        </a:lnSpc>
                      </a:pPr>
                      <a:r>
                        <a:rPr lang="en-US" altLang="zh-CN" sz="1100" baseline="0" dirty="0">
                          <a:solidFill>
                            <a:srgbClr val="000000"/>
                          </a:solidFill>
                          <a:sym typeface="+mn-lt"/>
                        </a:rPr>
                        <a:t>6-12</a:t>
                      </a:r>
                      <a:r>
                        <a:rPr lang="zh-CN" altLang="en-US" sz="1100" baseline="0" dirty="0">
                          <a:solidFill>
                            <a:srgbClr val="000000"/>
                          </a:solidFill>
                          <a:sym typeface="+mn-lt"/>
                        </a:rPr>
                        <a:t>岁儿童</a:t>
                      </a:r>
                      <a:r>
                        <a:rPr lang="en-US" altLang="zh-CN" sz="1100" baseline="0" dirty="0">
                          <a:solidFill>
                            <a:srgbClr val="000000"/>
                          </a:solidFill>
                          <a:sym typeface="+mn-lt"/>
                        </a:rPr>
                        <a:t>AR</a:t>
                      </a:r>
                      <a:endParaRPr lang="en-US" altLang="zh-CN" sz="1100" baseline="0" dirty="0">
                        <a:solidFill>
                          <a:srgbClr val="000000"/>
                        </a:solidFill>
                        <a:latin typeface="+mn-lt"/>
                        <a:ea typeface="+mn-ea"/>
                        <a:cs typeface="+mn-ea"/>
                        <a:sym typeface="+mn-lt"/>
                      </a:endParaRPr>
                    </a:p>
                  </a:txBody>
                  <a:tcPr marL="68577" marR="68577" marT="34288" marB="34288" anchor="ctr">
                    <a:solidFill>
                      <a:schemeClr val="bg1"/>
                    </a:solidFill>
                  </a:tcPr>
                </a:tc>
                <a:tc>
                  <a:txBody>
                    <a:bodyPr/>
                    <a:lstStyle/>
                    <a:p>
                      <a:pPr algn="ctr">
                        <a:lnSpc>
                          <a:spcPct val="110000"/>
                        </a:lnSpc>
                        <a:buNone/>
                      </a:pPr>
                      <a:r>
                        <a:rPr lang="en-US" altLang="zh-CN" sz="1100" baseline="0" dirty="0">
                          <a:solidFill>
                            <a:srgbClr val="000000"/>
                          </a:solidFill>
                          <a:sym typeface="+mn-lt"/>
                        </a:rPr>
                        <a:t>353</a:t>
                      </a:r>
                      <a:endParaRPr lang="en-US" altLang="zh-CN" sz="1100" baseline="0" dirty="0">
                        <a:solidFill>
                          <a:srgbClr val="000000"/>
                        </a:solidFill>
                        <a:latin typeface="+mn-lt"/>
                        <a:ea typeface="+mn-ea"/>
                        <a:cs typeface="+mn-ea"/>
                        <a:sym typeface="+mn-lt"/>
                      </a:endParaRPr>
                    </a:p>
                  </a:txBody>
                  <a:tcPr marL="68577" marR="68577" marT="34288" marB="34288" anchor="ctr">
                    <a:solidFill>
                      <a:schemeClr val="bg1"/>
                    </a:solidFill>
                  </a:tcPr>
                </a:tc>
                <a:tc>
                  <a:txBody>
                    <a:bodyPr/>
                    <a:lstStyle/>
                    <a:p>
                      <a:pPr marL="0" marR="0" lvl="0" indent="0" algn="ctr" defTabSz="914400" rtl="0" eaLnBrk="1" fontAlgn="auto" latinLnBrk="0" hangingPunct="1">
                        <a:lnSpc>
                          <a:spcPct val="110000"/>
                        </a:lnSpc>
                        <a:spcBef>
                          <a:spcPts val="0"/>
                        </a:spcBef>
                        <a:spcAft>
                          <a:spcPts val="0"/>
                        </a:spcAft>
                        <a:buClrTx/>
                        <a:buSzTx/>
                        <a:buFontTx/>
                        <a:buNone/>
                        <a:defRPr/>
                      </a:pPr>
                      <a:r>
                        <a:rPr lang="zh-CN" altLang="en-US" sz="1100" baseline="0" dirty="0">
                          <a:solidFill>
                            <a:srgbClr val="000000"/>
                          </a:solidFill>
                          <a:sym typeface="+mn-lt"/>
                        </a:rPr>
                        <a:t>氟替卡松</a:t>
                      </a:r>
                      <a:endParaRPr lang="zh-CN" altLang="en-US" sz="1100" baseline="0" dirty="0">
                        <a:solidFill>
                          <a:srgbClr val="000000"/>
                        </a:solidFill>
                        <a:latin typeface="+mn-lt"/>
                        <a:ea typeface="+mn-ea"/>
                        <a:cs typeface="+mn-ea"/>
                        <a:sym typeface="+mn-lt"/>
                      </a:endParaRPr>
                    </a:p>
                  </a:txBody>
                  <a:tcPr marL="68577" marR="68577" marT="34288" marB="34288" anchor="ctr">
                    <a:solidFill>
                      <a:schemeClr val="bg1"/>
                    </a:solidFill>
                  </a:tcPr>
                </a:tc>
                <a:tc>
                  <a:txBody>
                    <a:bodyPr/>
                    <a:lstStyle/>
                    <a:p>
                      <a:pPr marL="0" marR="0" lvl="0" indent="0" algn="l" defTabSz="914400" rtl="0" eaLnBrk="1" fontAlgn="auto" latinLnBrk="0" hangingPunct="1">
                        <a:lnSpc>
                          <a:spcPct val="110000"/>
                        </a:lnSpc>
                        <a:spcBef>
                          <a:spcPts val="0"/>
                        </a:spcBef>
                        <a:spcAft>
                          <a:spcPts val="0"/>
                        </a:spcAft>
                        <a:buClrTx/>
                        <a:buSzTx/>
                        <a:buFontTx/>
                        <a:buNone/>
                        <a:defRPr/>
                      </a:pPr>
                      <a:r>
                        <a:rPr lang="en-US" altLang="zh-CN" sz="1100" dirty="0">
                          <a:solidFill>
                            <a:srgbClr val="000000"/>
                          </a:solidFill>
                          <a:sym typeface="+mn-lt"/>
                        </a:rPr>
                        <a:t>MP2902</a:t>
                      </a:r>
                      <a:r>
                        <a:rPr lang="zh-CN" altLang="en-US" sz="1100" dirty="0">
                          <a:solidFill>
                            <a:srgbClr val="000000"/>
                          </a:solidFill>
                          <a:sym typeface="+mn-lt"/>
                        </a:rPr>
                        <a:t>治疗儿童</a:t>
                      </a:r>
                      <a:r>
                        <a:rPr lang="en-US" altLang="zh-CN" sz="1100" dirty="0">
                          <a:solidFill>
                            <a:srgbClr val="000000"/>
                          </a:solidFill>
                          <a:sym typeface="+mn-lt"/>
                        </a:rPr>
                        <a:t>AR</a:t>
                      </a:r>
                      <a:r>
                        <a:rPr lang="zh-CN" altLang="en-US" sz="1100" dirty="0">
                          <a:solidFill>
                            <a:srgbClr val="000000"/>
                          </a:solidFill>
                          <a:sym typeface="+mn-lt"/>
                        </a:rPr>
                        <a:t>，</a:t>
                      </a:r>
                      <a:r>
                        <a:rPr lang="zh-CN" altLang="en-US" sz="1100" b="1" kern="1200" dirty="0">
                          <a:solidFill>
                            <a:srgbClr val="713F98"/>
                          </a:solidFill>
                          <a:sym typeface="+mn-lt"/>
                        </a:rPr>
                        <a:t>治疗</a:t>
                      </a:r>
                      <a:r>
                        <a:rPr lang="en-US" altLang="zh-CN" sz="1100" b="1" kern="1200" dirty="0">
                          <a:solidFill>
                            <a:srgbClr val="713F98"/>
                          </a:solidFill>
                          <a:sym typeface="+mn-lt"/>
                        </a:rPr>
                        <a:t>3</a:t>
                      </a:r>
                      <a:r>
                        <a:rPr lang="zh-CN" altLang="en-US" sz="1100" b="1" kern="1200" dirty="0">
                          <a:solidFill>
                            <a:srgbClr val="713F98"/>
                          </a:solidFill>
                          <a:sym typeface="+mn-lt"/>
                        </a:rPr>
                        <a:t>个月改善</a:t>
                      </a:r>
                      <a:r>
                        <a:rPr lang="en-US" altLang="zh-CN" sz="1100" b="1" kern="1200" dirty="0">
                          <a:solidFill>
                            <a:srgbClr val="713F98"/>
                          </a:solidFill>
                          <a:sym typeface="+mn-lt"/>
                        </a:rPr>
                        <a:t>TSS</a:t>
                      </a:r>
                      <a:r>
                        <a:rPr lang="zh-CN" altLang="en-US" sz="1100" b="1" kern="1200" dirty="0">
                          <a:solidFill>
                            <a:srgbClr val="713F98"/>
                          </a:solidFill>
                          <a:sym typeface="+mn-lt"/>
                        </a:rPr>
                        <a:t>评分显著</a:t>
                      </a:r>
                      <a:r>
                        <a:rPr lang="zh-CN" altLang="en-US" sz="1100" b="1" dirty="0">
                          <a:solidFill>
                            <a:srgbClr val="713F98"/>
                          </a:solidFill>
                          <a:sym typeface="+mn-lt"/>
                        </a:rPr>
                        <a:t>优于氟替卡松</a:t>
                      </a:r>
                      <a:endParaRPr lang="zh-CN" altLang="en-US" sz="1100" b="1" baseline="0" dirty="0">
                        <a:solidFill>
                          <a:srgbClr val="713F98"/>
                        </a:solidFill>
                        <a:latin typeface="+mn-lt"/>
                        <a:ea typeface="+mn-ea"/>
                        <a:cs typeface="+mn-ea"/>
                        <a:sym typeface="+mn-lt"/>
                      </a:endParaRPr>
                    </a:p>
                  </a:txBody>
                  <a:tcPr marL="68577" marR="68577" marT="34288" marB="34288" anchor="ctr">
                    <a:solidFill>
                      <a:schemeClr val="bg1"/>
                    </a:solidFill>
                  </a:tcPr>
                </a:tc>
                <a:extLst>
                  <a:ext uri="{0D108BD9-81ED-4DB2-BD59-A6C34878D82A}">
                    <a16:rowId xmlns:a16="http://schemas.microsoft.com/office/drawing/2014/main" val="10004"/>
                  </a:ext>
                </a:extLst>
              </a:tr>
              <a:tr h="599638">
                <a:tc>
                  <a:txBody>
                    <a:bodyPr/>
                    <a:lstStyle/>
                    <a:p>
                      <a:pPr algn="ctr">
                        <a:lnSpc>
                          <a:spcPct val="110000"/>
                        </a:lnSpc>
                      </a:pPr>
                      <a:r>
                        <a:rPr lang="en-US" sz="1100" baseline="0" dirty="0">
                          <a:solidFill>
                            <a:srgbClr val="000000"/>
                          </a:solidFill>
                          <a:sym typeface="+mn-lt"/>
                        </a:rPr>
                        <a:t>2018</a:t>
                      </a:r>
                      <a:endParaRPr lang="en-US" sz="1100" baseline="30000" dirty="0">
                        <a:solidFill>
                          <a:srgbClr val="000000"/>
                        </a:solidFill>
                        <a:latin typeface="+mn-lt"/>
                        <a:ea typeface="+mn-ea"/>
                        <a:cs typeface="+mn-ea"/>
                        <a:sym typeface="+mn-lt"/>
                      </a:endParaRPr>
                    </a:p>
                  </a:txBody>
                  <a:tcPr marL="68577" marR="68577" marT="34288" marB="34288" anchor="ctr"/>
                </a:tc>
                <a:tc>
                  <a:txBody>
                    <a:bodyPr/>
                    <a:lstStyle/>
                    <a:p>
                      <a:pPr marL="0" marR="0" lvl="0" indent="0" algn="l" defTabSz="685800" rtl="0" eaLnBrk="1" fontAlgn="auto" latinLnBrk="0" hangingPunct="1">
                        <a:lnSpc>
                          <a:spcPct val="110000"/>
                        </a:lnSpc>
                        <a:spcBef>
                          <a:spcPts val="0"/>
                        </a:spcBef>
                        <a:spcAft>
                          <a:spcPts val="0"/>
                        </a:spcAft>
                        <a:buClrTx/>
                        <a:buSzTx/>
                        <a:buFontTx/>
                        <a:buNone/>
                        <a:tabLst/>
                        <a:defRPr/>
                      </a:pPr>
                      <a:r>
                        <a:rPr lang="en-US" altLang="zh-CN" sz="1100" b="0" kern="1200" dirty="0">
                          <a:solidFill>
                            <a:srgbClr val="000000"/>
                          </a:solidFill>
                          <a:effectLst/>
                          <a:sym typeface="+mn-lt"/>
                        </a:rPr>
                        <a:t>Onset of Action of the Fixed Combination</a:t>
                      </a:r>
                      <a:br>
                        <a:rPr lang="en-US" altLang="zh-CN" sz="1100" b="0" kern="1200" dirty="0">
                          <a:solidFill>
                            <a:srgbClr val="000000"/>
                          </a:solidFill>
                          <a:effectLst/>
                          <a:sym typeface="+mn-lt"/>
                        </a:rPr>
                      </a:br>
                      <a:r>
                        <a:rPr lang="en-US" altLang="zh-CN" sz="1100" b="0" kern="1200" dirty="0">
                          <a:solidFill>
                            <a:srgbClr val="000000"/>
                          </a:solidFill>
                          <a:effectLst/>
                          <a:sym typeface="+mn-lt"/>
                        </a:rPr>
                        <a:t>Intranasal Azelastine-Fluticasone Propionate in an</a:t>
                      </a:r>
                      <a:br>
                        <a:rPr lang="en-US" altLang="zh-CN" sz="1100" b="0" kern="1200" dirty="0">
                          <a:solidFill>
                            <a:srgbClr val="000000"/>
                          </a:solidFill>
                          <a:effectLst/>
                          <a:sym typeface="+mn-lt"/>
                        </a:rPr>
                      </a:br>
                      <a:r>
                        <a:rPr lang="en-US" altLang="zh-CN" sz="1100" b="0" kern="1200" dirty="0">
                          <a:solidFill>
                            <a:srgbClr val="000000"/>
                          </a:solidFill>
                          <a:effectLst/>
                          <a:sym typeface="+mn-lt"/>
                        </a:rPr>
                        <a:t>Allergen Exposure Chamber</a:t>
                      </a:r>
                      <a:r>
                        <a:rPr lang="en-US" altLang="zh-CN" sz="1100" dirty="0">
                          <a:solidFill>
                            <a:srgbClr val="000000"/>
                          </a:solidFill>
                          <a:sym typeface="+mn-lt"/>
                        </a:rPr>
                        <a:t> </a:t>
                      </a:r>
                      <a:endParaRPr kumimoji="0" lang="zh-CN" altLang="en-US" sz="1100" b="1" i="0" u="none" strike="noStrike" kern="1200" cap="none" spc="0" normalizeH="0" baseline="30000" noProof="0" dirty="0">
                        <a:ln>
                          <a:noFill/>
                        </a:ln>
                        <a:solidFill>
                          <a:srgbClr val="000000"/>
                        </a:solidFill>
                        <a:effectLst/>
                        <a:uLnTx/>
                        <a:uFillTx/>
                        <a:latin typeface="+mn-lt"/>
                        <a:ea typeface="+mn-ea"/>
                        <a:cs typeface="+mn-ea"/>
                        <a:sym typeface="+mn-lt"/>
                      </a:endParaRPr>
                    </a:p>
                  </a:txBody>
                  <a:tcPr marL="68577" marR="68577" marT="34288" marB="34288" anchor="ctr"/>
                </a:tc>
                <a:tc>
                  <a:txBody>
                    <a:bodyPr/>
                    <a:lstStyle/>
                    <a:p>
                      <a:pPr algn="ctr">
                        <a:lnSpc>
                          <a:spcPct val="110000"/>
                        </a:lnSpc>
                      </a:pPr>
                      <a:r>
                        <a:rPr lang="en-US" altLang="zh-CN" sz="1100" b="0" baseline="0" dirty="0">
                          <a:solidFill>
                            <a:srgbClr val="000000"/>
                          </a:solidFill>
                          <a:sym typeface="+mn-lt"/>
                        </a:rPr>
                        <a:t>4</a:t>
                      </a:r>
                      <a:r>
                        <a:rPr lang="zh-CN" altLang="en-US" sz="1100" b="0" baseline="0" dirty="0">
                          <a:solidFill>
                            <a:srgbClr val="000000"/>
                          </a:solidFill>
                          <a:sym typeface="+mn-lt"/>
                        </a:rPr>
                        <a:t>小时</a:t>
                      </a:r>
                      <a:endParaRPr lang="en-US" altLang="zh-CN" sz="1100" b="0" baseline="0" dirty="0">
                        <a:solidFill>
                          <a:srgbClr val="000000"/>
                        </a:solidFill>
                        <a:latin typeface="+mn-lt"/>
                        <a:ea typeface="+mn-ea"/>
                        <a:cs typeface="+mn-ea"/>
                        <a:sym typeface="+mn-lt"/>
                      </a:endParaRPr>
                    </a:p>
                  </a:txBody>
                  <a:tcPr marL="68577" marR="68577" marT="34288" marB="34288" anchor="ctr"/>
                </a:tc>
                <a:tc>
                  <a:txBody>
                    <a:bodyPr/>
                    <a:lstStyle/>
                    <a:p>
                      <a:pPr algn="ctr">
                        <a:lnSpc>
                          <a:spcPct val="110000"/>
                        </a:lnSpc>
                      </a:pPr>
                      <a:r>
                        <a:rPr lang="en-US" sz="1100" baseline="0" dirty="0">
                          <a:solidFill>
                            <a:srgbClr val="000000"/>
                          </a:solidFill>
                          <a:sym typeface="+mn-lt"/>
                        </a:rPr>
                        <a:t>AR</a:t>
                      </a:r>
                      <a:endParaRPr lang="en-US" sz="1100" baseline="0" dirty="0">
                        <a:solidFill>
                          <a:srgbClr val="000000"/>
                        </a:solidFill>
                        <a:latin typeface="+mn-lt"/>
                        <a:ea typeface="+mn-ea"/>
                        <a:cs typeface="+mn-ea"/>
                        <a:sym typeface="+mn-lt"/>
                      </a:endParaRPr>
                    </a:p>
                  </a:txBody>
                  <a:tcPr marL="68577" marR="68577" marT="34288" marB="34288" anchor="ctr"/>
                </a:tc>
                <a:tc>
                  <a:txBody>
                    <a:bodyPr/>
                    <a:lstStyle/>
                    <a:p>
                      <a:pPr algn="ctr">
                        <a:lnSpc>
                          <a:spcPct val="110000"/>
                        </a:lnSpc>
                        <a:buNone/>
                      </a:pPr>
                      <a:r>
                        <a:rPr lang="en-US" altLang="en-US" sz="1100" baseline="0" dirty="0">
                          <a:solidFill>
                            <a:srgbClr val="000000"/>
                          </a:solidFill>
                          <a:sym typeface="+mn-lt"/>
                        </a:rPr>
                        <a:t>78</a:t>
                      </a:r>
                      <a:endParaRPr lang="en-US" altLang="en-US" sz="1100" baseline="0" dirty="0">
                        <a:solidFill>
                          <a:srgbClr val="000000"/>
                        </a:solidFill>
                        <a:latin typeface="+mn-lt"/>
                        <a:ea typeface="+mn-ea"/>
                        <a:cs typeface="+mn-ea"/>
                        <a:sym typeface="+mn-lt"/>
                      </a:endParaRPr>
                    </a:p>
                  </a:txBody>
                  <a:tcPr marL="68577" marR="68577" marT="34288" marB="34288" anchor="ctr"/>
                </a:tc>
                <a:tc>
                  <a:txBody>
                    <a:bodyPr/>
                    <a:lstStyle/>
                    <a:p>
                      <a:pPr marL="0" marR="0" lvl="0" indent="0" algn="ctr" defTabSz="914400" rtl="0" eaLnBrk="1" fontAlgn="auto" latinLnBrk="0" hangingPunct="1">
                        <a:lnSpc>
                          <a:spcPct val="110000"/>
                        </a:lnSpc>
                        <a:spcBef>
                          <a:spcPts val="0"/>
                        </a:spcBef>
                        <a:spcAft>
                          <a:spcPts val="0"/>
                        </a:spcAft>
                        <a:buClrTx/>
                        <a:buSzTx/>
                        <a:buFontTx/>
                        <a:buNone/>
                        <a:defRPr/>
                      </a:pPr>
                      <a:r>
                        <a:rPr lang="zh-CN" altLang="en-US" sz="1100" baseline="0" dirty="0">
                          <a:solidFill>
                            <a:srgbClr val="000000"/>
                          </a:solidFill>
                          <a:sym typeface="+mn-lt"/>
                        </a:rPr>
                        <a:t>氟替卡松</a:t>
                      </a:r>
                      <a:r>
                        <a:rPr lang="en-US" altLang="zh-CN" sz="1100" baseline="0" dirty="0">
                          <a:solidFill>
                            <a:srgbClr val="000000"/>
                          </a:solidFill>
                          <a:sym typeface="+mn-lt"/>
                        </a:rPr>
                        <a:t>+</a:t>
                      </a:r>
                    </a:p>
                    <a:p>
                      <a:pPr marL="0" marR="0" lvl="0" indent="0" algn="ctr" defTabSz="914400" rtl="0" eaLnBrk="1" fontAlgn="auto" latinLnBrk="0" hangingPunct="1">
                        <a:lnSpc>
                          <a:spcPct val="110000"/>
                        </a:lnSpc>
                        <a:spcBef>
                          <a:spcPts val="0"/>
                        </a:spcBef>
                        <a:spcAft>
                          <a:spcPts val="0"/>
                        </a:spcAft>
                        <a:buClrTx/>
                        <a:buSzTx/>
                        <a:buFontTx/>
                        <a:buNone/>
                        <a:defRPr/>
                      </a:pPr>
                      <a:r>
                        <a:rPr lang="zh-CN" altLang="en-US" sz="1100" baseline="0" dirty="0">
                          <a:solidFill>
                            <a:srgbClr val="000000"/>
                          </a:solidFill>
                          <a:sym typeface="+mn-lt"/>
                        </a:rPr>
                        <a:t>氯雷他定</a:t>
                      </a:r>
                      <a:endParaRPr lang="zh-CN" altLang="en-US" sz="1100" baseline="0" dirty="0">
                        <a:solidFill>
                          <a:srgbClr val="000000"/>
                        </a:solidFill>
                        <a:latin typeface="+mn-lt"/>
                        <a:ea typeface="+mn-ea"/>
                        <a:cs typeface="+mn-ea"/>
                        <a:sym typeface="+mn-lt"/>
                      </a:endParaRPr>
                    </a:p>
                  </a:txBody>
                  <a:tcPr marL="68577" marR="68577" marT="34288" marB="34288" anchor="ctr"/>
                </a:tc>
                <a:tc>
                  <a:txBody>
                    <a:bodyPr/>
                    <a:lstStyle/>
                    <a:p>
                      <a:pPr marL="0" marR="0" lvl="0" indent="0" algn="l" defTabSz="914400" rtl="0" eaLnBrk="1" fontAlgn="auto" latinLnBrk="0" hangingPunct="1">
                        <a:lnSpc>
                          <a:spcPct val="110000"/>
                        </a:lnSpc>
                        <a:spcBef>
                          <a:spcPts val="0"/>
                        </a:spcBef>
                        <a:spcAft>
                          <a:spcPts val="0"/>
                        </a:spcAft>
                        <a:buClrTx/>
                        <a:buSzTx/>
                        <a:buFontTx/>
                        <a:buNone/>
                        <a:defRPr/>
                      </a:pPr>
                      <a:r>
                        <a:rPr lang="en-US" altLang="zh-CN" sz="1100" baseline="0" dirty="0">
                          <a:solidFill>
                            <a:srgbClr val="000000"/>
                          </a:solidFill>
                          <a:sym typeface="+mn-lt"/>
                        </a:rPr>
                        <a:t>MP2902</a:t>
                      </a:r>
                      <a:r>
                        <a:rPr lang="zh-CN" altLang="en-US" sz="1100" baseline="0" dirty="0">
                          <a:solidFill>
                            <a:srgbClr val="000000"/>
                          </a:solidFill>
                          <a:sym typeface="+mn-lt"/>
                        </a:rPr>
                        <a:t>快速起效，</a:t>
                      </a:r>
                      <a:r>
                        <a:rPr lang="en-US" altLang="zh-CN" sz="1100" b="1" baseline="0" dirty="0">
                          <a:solidFill>
                            <a:srgbClr val="713F98"/>
                          </a:solidFill>
                          <a:sym typeface="+mn-lt"/>
                        </a:rPr>
                        <a:t>5</a:t>
                      </a:r>
                      <a:r>
                        <a:rPr lang="zh-CN" altLang="en-US" sz="1100" b="1" baseline="0" dirty="0">
                          <a:solidFill>
                            <a:srgbClr val="713F98"/>
                          </a:solidFill>
                          <a:sym typeface="+mn-lt"/>
                        </a:rPr>
                        <a:t>分钟即可显著改善</a:t>
                      </a:r>
                      <a:r>
                        <a:rPr lang="en-US" altLang="zh-CN" sz="1100" b="1" baseline="0" dirty="0">
                          <a:solidFill>
                            <a:srgbClr val="713F98"/>
                          </a:solidFill>
                          <a:sym typeface="+mn-lt"/>
                        </a:rPr>
                        <a:t>AR</a:t>
                      </a:r>
                      <a:r>
                        <a:rPr lang="zh-CN" altLang="en-US" sz="1100" b="1" baseline="0" dirty="0">
                          <a:solidFill>
                            <a:srgbClr val="713F98"/>
                          </a:solidFill>
                          <a:sym typeface="+mn-lt"/>
                        </a:rPr>
                        <a:t>患者</a:t>
                      </a:r>
                      <a:r>
                        <a:rPr lang="en-US" altLang="zh-CN" sz="1100" b="1" baseline="0" dirty="0">
                          <a:solidFill>
                            <a:srgbClr val="713F98"/>
                          </a:solidFill>
                          <a:sym typeface="+mn-lt"/>
                        </a:rPr>
                        <a:t>TNSS</a:t>
                      </a:r>
                      <a:r>
                        <a:rPr lang="zh-CN" altLang="en-US" sz="1100" b="1" baseline="0" dirty="0">
                          <a:solidFill>
                            <a:srgbClr val="713F98"/>
                          </a:solidFill>
                          <a:sym typeface="+mn-lt"/>
                        </a:rPr>
                        <a:t>评分</a:t>
                      </a:r>
                      <a:endParaRPr lang="zh-CN" altLang="en-US" sz="1100" b="1" baseline="0" dirty="0">
                        <a:solidFill>
                          <a:srgbClr val="713F98"/>
                        </a:solidFill>
                        <a:latin typeface="+mn-lt"/>
                        <a:ea typeface="+mn-ea"/>
                        <a:cs typeface="+mn-ea"/>
                        <a:sym typeface="+mn-lt"/>
                      </a:endParaRPr>
                    </a:p>
                  </a:txBody>
                  <a:tcPr marL="68577" marR="68577" marT="34288" marB="34288" anchor="ctr"/>
                </a:tc>
                <a:extLst>
                  <a:ext uri="{0D108BD9-81ED-4DB2-BD59-A6C34878D82A}">
                    <a16:rowId xmlns:a16="http://schemas.microsoft.com/office/drawing/2014/main" val="10006"/>
                  </a:ext>
                </a:extLst>
              </a:tr>
              <a:tr h="948473">
                <a:tc>
                  <a:txBody>
                    <a:bodyPr/>
                    <a:lstStyle/>
                    <a:p>
                      <a:pPr algn="ctr">
                        <a:lnSpc>
                          <a:spcPct val="110000"/>
                        </a:lnSpc>
                      </a:pPr>
                      <a:r>
                        <a:rPr lang="zh-CN" altLang="en-US" sz="1100" baseline="0" dirty="0">
                          <a:solidFill>
                            <a:srgbClr val="000000"/>
                          </a:solidFill>
                          <a:sym typeface="+mn-lt"/>
                        </a:rPr>
                        <a:t>待发表</a:t>
                      </a:r>
                      <a:endParaRPr lang="en-US" sz="1100" baseline="0" dirty="0">
                        <a:solidFill>
                          <a:srgbClr val="000000"/>
                        </a:solidFill>
                        <a:latin typeface="+mn-lt"/>
                        <a:ea typeface="+mn-ea"/>
                        <a:cs typeface="+mn-ea"/>
                        <a:sym typeface="+mn-lt"/>
                      </a:endParaRPr>
                    </a:p>
                  </a:txBody>
                  <a:tcPr marL="68577" marR="68577" marT="34288" marB="34288" anchor="ctr">
                    <a:lnB w="12700" cap="flat" cmpd="sng" algn="ctr">
                      <a:solidFill>
                        <a:schemeClr val="accent2"/>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10000"/>
                        </a:lnSpc>
                        <a:spcBef>
                          <a:spcPts val="0"/>
                        </a:spcBef>
                        <a:spcAft>
                          <a:spcPts val="0"/>
                        </a:spcAft>
                        <a:buClrTx/>
                        <a:buSzTx/>
                        <a:buFontTx/>
                        <a:buNone/>
                        <a:defRPr/>
                      </a:pPr>
                      <a:r>
                        <a:rPr lang="en-US" altLang="zh-CN" sz="1100" baseline="0" dirty="0">
                          <a:solidFill>
                            <a:srgbClr val="000000"/>
                          </a:solidFill>
                          <a:sym typeface="+mn-lt"/>
                        </a:rPr>
                        <a:t>A clinical study to assess the efficacy and safety of MP-</a:t>
                      </a:r>
                      <a:r>
                        <a:rPr lang="en-US" altLang="zh-CN" sz="1100" baseline="0" dirty="0" err="1">
                          <a:solidFill>
                            <a:srgbClr val="000000"/>
                          </a:solidFill>
                          <a:sym typeface="+mn-lt"/>
                        </a:rPr>
                        <a:t>AzeFlu</a:t>
                      </a:r>
                      <a:r>
                        <a:rPr lang="en-US" altLang="zh-CN" sz="1100" baseline="0" dirty="0">
                          <a:solidFill>
                            <a:srgbClr val="000000"/>
                          </a:solidFill>
                          <a:sym typeface="+mn-lt"/>
                        </a:rPr>
                        <a:t> (Azelastine Hydrochloride and Fluticasone Propionate) nasal spray in comparison to commercially available nasal sprays in Chinese volunteers with allergic </a:t>
                      </a:r>
                      <a:r>
                        <a:rPr lang="en-US" altLang="zh-CN" sz="1100" kern="1200" baseline="0" dirty="0">
                          <a:solidFill>
                            <a:srgbClr val="000000"/>
                          </a:solidFill>
                          <a:sym typeface="+mn-lt"/>
                        </a:rPr>
                        <a:t>rhinitis</a:t>
                      </a:r>
                      <a:r>
                        <a:rPr lang="en-US" altLang="zh-CN" sz="1100" b="1" baseline="0" dirty="0">
                          <a:solidFill>
                            <a:srgbClr val="713F98"/>
                          </a:solidFill>
                          <a:sym typeface="+mn-lt"/>
                        </a:rPr>
                        <a:t>(</a:t>
                      </a:r>
                      <a:r>
                        <a:rPr lang="zh-CN" altLang="en-US" sz="1100" b="1" baseline="0" dirty="0">
                          <a:solidFill>
                            <a:srgbClr val="713F98"/>
                          </a:solidFill>
                          <a:sym typeface="+mn-lt"/>
                        </a:rPr>
                        <a:t>中国</a:t>
                      </a:r>
                      <a:r>
                        <a:rPr lang="en-US" altLang="zh-CN" sz="1100" b="1" baseline="0" dirty="0">
                          <a:solidFill>
                            <a:srgbClr val="713F98"/>
                          </a:solidFill>
                          <a:sym typeface="+mn-lt"/>
                        </a:rPr>
                        <a:t>III</a:t>
                      </a:r>
                      <a:r>
                        <a:rPr lang="zh-CN" altLang="en-US" sz="1100" b="1" baseline="0" dirty="0">
                          <a:solidFill>
                            <a:srgbClr val="713F98"/>
                          </a:solidFill>
                          <a:sym typeface="+mn-lt"/>
                        </a:rPr>
                        <a:t>期临床研究</a:t>
                      </a:r>
                      <a:r>
                        <a:rPr lang="en-US" altLang="zh-CN" sz="1100" b="1" baseline="0" dirty="0">
                          <a:solidFill>
                            <a:srgbClr val="713F98"/>
                          </a:solidFill>
                          <a:sym typeface="+mn-lt"/>
                        </a:rPr>
                        <a:t>)</a:t>
                      </a:r>
                      <a:endParaRPr lang="en-US" altLang="zh-CN" sz="1100" b="1" baseline="0" dirty="0">
                        <a:solidFill>
                          <a:srgbClr val="713F98"/>
                        </a:solidFill>
                        <a:latin typeface="+mn-lt"/>
                        <a:ea typeface="+mn-ea"/>
                        <a:cs typeface="+mn-ea"/>
                        <a:sym typeface="+mn-lt"/>
                      </a:endParaRPr>
                    </a:p>
                  </a:txBody>
                  <a:tcPr marL="68577" marR="68577" marT="34288" marB="34288" anchor="ctr">
                    <a:lnB w="12700" cap="flat" cmpd="sng" algn="ctr">
                      <a:solidFill>
                        <a:schemeClr val="accent2"/>
                      </a:solidFill>
                      <a:prstDash val="solid"/>
                      <a:round/>
                      <a:headEnd type="none" w="med" len="med"/>
                      <a:tailEnd type="none" w="med" len="med"/>
                    </a:lnB>
                    <a:solidFill>
                      <a:schemeClr val="bg1"/>
                    </a:solidFill>
                  </a:tcPr>
                </a:tc>
                <a:tc>
                  <a:txBody>
                    <a:bodyPr/>
                    <a:lstStyle/>
                    <a:p>
                      <a:pPr algn="ctr">
                        <a:lnSpc>
                          <a:spcPct val="110000"/>
                        </a:lnSpc>
                      </a:pPr>
                      <a:r>
                        <a:rPr lang="en-US" altLang="zh-CN" sz="1100" b="0" baseline="0" dirty="0">
                          <a:solidFill>
                            <a:srgbClr val="000000"/>
                          </a:solidFill>
                          <a:sym typeface="+mn-lt"/>
                        </a:rPr>
                        <a:t>2</a:t>
                      </a:r>
                      <a:r>
                        <a:rPr lang="zh-CN" altLang="en-US" sz="1100" b="0" baseline="0" dirty="0">
                          <a:solidFill>
                            <a:srgbClr val="000000"/>
                          </a:solidFill>
                          <a:sym typeface="+mn-lt"/>
                        </a:rPr>
                        <a:t>周</a:t>
                      </a:r>
                      <a:endParaRPr lang="en-US" altLang="zh-CN" sz="1100" b="0" baseline="0" dirty="0">
                        <a:solidFill>
                          <a:srgbClr val="000000"/>
                        </a:solidFill>
                        <a:latin typeface="+mn-lt"/>
                        <a:ea typeface="+mn-ea"/>
                        <a:cs typeface="+mn-ea"/>
                        <a:sym typeface="+mn-lt"/>
                      </a:endParaRPr>
                    </a:p>
                  </a:txBody>
                  <a:tcPr marL="68577" marR="68577" marT="34288" marB="34288" anchor="ctr">
                    <a:lnB w="12700" cap="flat" cmpd="sng" algn="ctr">
                      <a:solidFill>
                        <a:schemeClr val="accent2"/>
                      </a:solidFill>
                      <a:prstDash val="solid"/>
                      <a:round/>
                      <a:headEnd type="none" w="med" len="med"/>
                      <a:tailEnd type="none" w="med" len="med"/>
                    </a:lnB>
                    <a:solidFill>
                      <a:schemeClr val="bg1"/>
                    </a:solidFill>
                  </a:tcPr>
                </a:tc>
                <a:tc>
                  <a:txBody>
                    <a:bodyPr/>
                    <a:lstStyle/>
                    <a:p>
                      <a:pPr algn="ctr">
                        <a:lnSpc>
                          <a:spcPct val="110000"/>
                        </a:lnSpc>
                      </a:pPr>
                      <a:r>
                        <a:rPr lang="zh-CN" altLang="en-US" sz="1100" baseline="0" dirty="0">
                          <a:solidFill>
                            <a:srgbClr val="000000"/>
                          </a:solidFill>
                          <a:sym typeface="+mn-lt"/>
                        </a:rPr>
                        <a:t>中国中重度</a:t>
                      </a:r>
                      <a:r>
                        <a:rPr lang="en-US" altLang="zh-CN" sz="1100" baseline="0" dirty="0">
                          <a:solidFill>
                            <a:srgbClr val="000000"/>
                          </a:solidFill>
                          <a:sym typeface="+mn-lt"/>
                        </a:rPr>
                        <a:t>SAR</a:t>
                      </a:r>
                      <a:r>
                        <a:rPr lang="zh-CN" altLang="en-US" sz="1100" baseline="0" dirty="0">
                          <a:solidFill>
                            <a:srgbClr val="000000"/>
                          </a:solidFill>
                          <a:sym typeface="+mn-lt"/>
                        </a:rPr>
                        <a:t>、</a:t>
                      </a:r>
                      <a:r>
                        <a:rPr lang="en-US" altLang="zh-CN" sz="1100" baseline="0" dirty="0">
                          <a:solidFill>
                            <a:srgbClr val="000000"/>
                          </a:solidFill>
                          <a:sym typeface="+mn-lt"/>
                        </a:rPr>
                        <a:t>PAR</a:t>
                      </a:r>
                      <a:endParaRPr lang="en-US" sz="1100" baseline="0" dirty="0">
                        <a:solidFill>
                          <a:srgbClr val="000000"/>
                        </a:solidFill>
                        <a:latin typeface="+mn-lt"/>
                        <a:ea typeface="+mn-ea"/>
                        <a:cs typeface="+mn-ea"/>
                        <a:sym typeface="+mn-lt"/>
                      </a:endParaRPr>
                    </a:p>
                  </a:txBody>
                  <a:tcPr marL="68577" marR="68577" marT="34288" marB="34288" anchor="ctr">
                    <a:lnB w="12700" cap="flat" cmpd="sng" algn="ctr">
                      <a:solidFill>
                        <a:schemeClr val="accent2"/>
                      </a:solidFill>
                      <a:prstDash val="solid"/>
                      <a:round/>
                      <a:headEnd type="none" w="med" len="med"/>
                      <a:tailEnd type="none" w="med" len="med"/>
                    </a:lnB>
                    <a:solidFill>
                      <a:schemeClr val="bg1"/>
                    </a:solidFill>
                  </a:tcPr>
                </a:tc>
                <a:tc>
                  <a:txBody>
                    <a:bodyPr/>
                    <a:lstStyle/>
                    <a:p>
                      <a:pPr algn="ctr">
                        <a:lnSpc>
                          <a:spcPct val="110000"/>
                        </a:lnSpc>
                        <a:buNone/>
                      </a:pPr>
                      <a:r>
                        <a:rPr lang="en-US" altLang="en-US" sz="1100" baseline="0" dirty="0">
                          <a:solidFill>
                            <a:srgbClr val="000000"/>
                          </a:solidFill>
                          <a:sym typeface="+mn-lt"/>
                        </a:rPr>
                        <a:t>898</a:t>
                      </a:r>
                      <a:endParaRPr lang="en-US" altLang="en-US" sz="1100" baseline="0" dirty="0">
                        <a:solidFill>
                          <a:srgbClr val="000000"/>
                        </a:solidFill>
                        <a:latin typeface="+mn-lt"/>
                        <a:ea typeface="+mn-ea"/>
                        <a:cs typeface="+mn-ea"/>
                        <a:sym typeface="+mn-lt"/>
                      </a:endParaRPr>
                    </a:p>
                  </a:txBody>
                  <a:tcPr marL="68577" marR="68577" marT="34288" marB="34288" anchor="ctr">
                    <a:lnB w="12700" cap="flat" cmpd="sng" algn="ctr">
                      <a:solidFill>
                        <a:schemeClr val="accent2"/>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10000"/>
                        </a:lnSpc>
                        <a:spcBef>
                          <a:spcPts val="0"/>
                        </a:spcBef>
                        <a:spcAft>
                          <a:spcPts val="0"/>
                        </a:spcAft>
                        <a:buClrTx/>
                        <a:buSzTx/>
                        <a:buFontTx/>
                        <a:buNone/>
                        <a:defRPr/>
                      </a:pPr>
                      <a:r>
                        <a:rPr lang="zh-CN" altLang="en-US" sz="1100" baseline="0" dirty="0">
                          <a:solidFill>
                            <a:srgbClr val="000000"/>
                          </a:solidFill>
                          <a:sym typeface="+mn-lt"/>
                        </a:rPr>
                        <a:t>氟替卡松、 氮䓬斯汀</a:t>
                      </a:r>
                      <a:endParaRPr lang="zh-CN" altLang="en-US" sz="1100" baseline="0" dirty="0">
                        <a:solidFill>
                          <a:srgbClr val="000000"/>
                        </a:solidFill>
                        <a:latin typeface="+mn-lt"/>
                        <a:ea typeface="+mn-ea"/>
                        <a:cs typeface="+mn-ea"/>
                        <a:sym typeface="+mn-lt"/>
                      </a:endParaRPr>
                    </a:p>
                  </a:txBody>
                  <a:tcPr marL="68577" marR="68577" marT="34288" marB="34288" anchor="ctr">
                    <a:lnB w="12700" cap="flat" cmpd="sng" algn="ctr">
                      <a:solidFill>
                        <a:schemeClr val="accent2"/>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0000"/>
                        </a:lnSpc>
                        <a:spcBef>
                          <a:spcPts val="0"/>
                        </a:spcBef>
                        <a:spcAft>
                          <a:spcPts val="0"/>
                        </a:spcAft>
                        <a:buClrTx/>
                        <a:buSzTx/>
                        <a:buFontTx/>
                        <a:buNone/>
                        <a:defRPr/>
                      </a:pPr>
                      <a:r>
                        <a:rPr lang="zh-CN" altLang="en-US" sz="1100" b="1" baseline="0" dirty="0">
                          <a:solidFill>
                            <a:srgbClr val="713F98"/>
                          </a:solidFill>
                          <a:sym typeface="+mn-lt"/>
                        </a:rPr>
                        <a:t>无论是</a:t>
                      </a:r>
                      <a:r>
                        <a:rPr lang="en-US" altLang="zh-CN" sz="1100" b="1" baseline="0" dirty="0">
                          <a:solidFill>
                            <a:srgbClr val="713F98"/>
                          </a:solidFill>
                          <a:sym typeface="+mn-lt"/>
                        </a:rPr>
                        <a:t>SAR</a:t>
                      </a:r>
                      <a:r>
                        <a:rPr lang="zh-CN" altLang="en-US" sz="1100" b="1" baseline="0" dirty="0">
                          <a:solidFill>
                            <a:srgbClr val="713F98"/>
                          </a:solidFill>
                          <a:sym typeface="+mn-lt"/>
                        </a:rPr>
                        <a:t>还是</a:t>
                      </a:r>
                      <a:r>
                        <a:rPr lang="en-US" altLang="zh-CN" sz="1100" b="1" baseline="0" dirty="0">
                          <a:solidFill>
                            <a:srgbClr val="713F98"/>
                          </a:solidFill>
                          <a:sym typeface="+mn-lt"/>
                        </a:rPr>
                        <a:t>PAR</a:t>
                      </a:r>
                      <a:r>
                        <a:rPr lang="zh-CN" altLang="en-US" sz="1100" b="1" baseline="0" dirty="0">
                          <a:solidFill>
                            <a:srgbClr val="713F98"/>
                          </a:solidFill>
                          <a:sym typeface="+mn-lt"/>
                        </a:rPr>
                        <a:t>患者</a:t>
                      </a:r>
                      <a:r>
                        <a:rPr lang="zh-CN" altLang="en-US" sz="1100" b="1" baseline="0" dirty="0">
                          <a:solidFill>
                            <a:srgbClr val="000000"/>
                          </a:solidFill>
                          <a:sym typeface="+mn-lt"/>
                        </a:rPr>
                        <a:t>，</a:t>
                      </a:r>
                      <a:r>
                        <a:rPr lang="zh-CN" altLang="en-US" sz="1100" baseline="0" dirty="0">
                          <a:solidFill>
                            <a:srgbClr val="000000"/>
                          </a:solidFill>
                          <a:sym typeface="+mn-lt"/>
                        </a:rPr>
                        <a:t>相比单药治疗，</a:t>
                      </a:r>
                      <a:r>
                        <a:rPr lang="en-US" altLang="zh-CN" sz="1100" b="1" baseline="0" dirty="0">
                          <a:solidFill>
                            <a:srgbClr val="713F98"/>
                          </a:solidFill>
                          <a:sym typeface="+mn-lt"/>
                        </a:rPr>
                        <a:t>MP2902</a:t>
                      </a:r>
                      <a:r>
                        <a:rPr lang="zh-CN" altLang="en-US" sz="1100" b="1" baseline="0" dirty="0">
                          <a:solidFill>
                            <a:srgbClr val="713F98"/>
                          </a:solidFill>
                          <a:sym typeface="+mn-lt"/>
                        </a:rPr>
                        <a:t>对鼻部及眼部症状的改善程度均更大</a:t>
                      </a:r>
                      <a:endParaRPr lang="zh-CN" altLang="en-US" sz="1100" b="1" baseline="0" dirty="0">
                        <a:solidFill>
                          <a:srgbClr val="713F98"/>
                        </a:solidFill>
                        <a:latin typeface="+mn-lt"/>
                        <a:ea typeface="+mn-ea"/>
                        <a:cs typeface="+mn-ea"/>
                        <a:sym typeface="+mn-lt"/>
                      </a:endParaRPr>
                    </a:p>
                  </a:txBody>
                  <a:tcPr marL="68577" marR="68577" marT="34288" marB="34288" anchor="ctr">
                    <a:lnB w="12700" cap="flat" cmpd="sng" algn="ctr">
                      <a:solidFill>
                        <a:schemeClr val="accent2"/>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bl>
          </a:graphicData>
        </a:graphic>
      </p:graphicFrame>
      <p:sp>
        <p:nvSpPr>
          <p:cNvPr id="3" name="标题 2">
            <a:extLst>
              <a:ext uri="{FF2B5EF4-FFF2-40B4-BE49-F238E27FC236}">
                <a16:creationId xmlns:a16="http://schemas.microsoft.com/office/drawing/2014/main" id="{C2F4768B-3910-1BEC-99D5-4EA001AC053D}"/>
              </a:ext>
            </a:extLst>
          </p:cNvPr>
          <p:cNvSpPr>
            <a:spLocks noGrp="1"/>
          </p:cNvSpPr>
          <p:nvPr>
            <p:ph type="title"/>
          </p:nvPr>
        </p:nvSpPr>
        <p:spPr>
          <a:xfrm>
            <a:off x="0" y="38100"/>
            <a:ext cx="12192000" cy="1143000"/>
          </a:xfrm>
        </p:spPr>
        <p:txBody>
          <a:bodyPr vert="horz" lIns="457200" tIns="45720" rIns="457200" bIns="45720" rtlCol="0" anchor="ctr">
            <a:normAutofit/>
          </a:bodyPr>
          <a:lstStyle/>
          <a:p>
            <a:r>
              <a:rPr lang="zh-CN" altLang="en-US" b="1" dirty="0"/>
              <a:t>有效性</a:t>
            </a:r>
            <a:r>
              <a:rPr lang="en-US" altLang="zh-CN" b="1" dirty="0"/>
              <a:t>(2/2)</a:t>
            </a:r>
            <a:r>
              <a:rPr lang="zh-CN" altLang="en-US" b="1" dirty="0"/>
              <a:t>：长期、短期研究均显示迪敏思</a:t>
            </a:r>
            <a:r>
              <a:rPr lang="en-US" altLang="zh-CN" b="1" baseline="30000" dirty="0"/>
              <a:t>®</a:t>
            </a:r>
            <a:r>
              <a:rPr lang="zh-CN" altLang="en-US" b="1" dirty="0"/>
              <a:t>显著改善鼻炎各项评分，缓解患者症状</a:t>
            </a:r>
          </a:p>
        </p:txBody>
      </p:sp>
      <p:sp>
        <p:nvSpPr>
          <p:cNvPr id="4" name="页脚占位符 2">
            <a:extLst>
              <a:ext uri="{FF2B5EF4-FFF2-40B4-BE49-F238E27FC236}">
                <a16:creationId xmlns:a16="http://schemas.microsoft.com/office/drawing/2014/main" id="{7954BE72-4FD5-C103-07A3-CF4CDA67DC56}"/>
              </a:ext>
            </a:extLst>
          </p:cNvPr>
          <p:cNvSpPr>
            <a:spLocks noGrp="1"/>
          </p:cNvSpPr>
          <p:nvPr>
            <p:ph type="ftr" sz="quarter" idx="3"/>
          </p:nvPr>
        </p:nvSpPr>
        <p:spPr>
          <a:xfrm>
            <a:off x="2195961" y="6278183"/>
            <a:ext cx="8559538" cy="365125"/>
          </a:xfrm>
        </p:spPr>
        <p:txBody>
          <a:bodyPr/>
          <a:lstStyle/>
          <a:p>
            <a:r>
              <a:rPr lang="en-US"/>
              <a:t>This document contains proprietary information of Viatris Inc. Unauthorized use, duplication, dissemination or disclosure to third parties is strictly prohibited. </a:t>
            </a:r>
            <a:br>
              <a:rPr lang="en-US"/>
            </a:br>
            <a:r>
              <a:rPr lang="en-US"/>
              <a:t>© 2020 Viatris Inc. All Rights Reserved. VIATRIS and the Viatris Logo are trademarks of Mylan Inc., a Viatris company.</a:t>
            </a:r>
            <a:endParaRPr lang="en-US" dirty="0"/>
          </a:p>
        </p:txBody>
      </p:sp>
      <p:sp>
        <p:nvSpPr>
          <p:cNvPr id="8" name="矩形 7">
            <a:extLst>
              <a:ext uri="{FF2B5EF4-FFF2-40B4-BE49-F238E27FC236}">
                <a16:creationId xmlns:a16="http://schemas.microsoft.com/office/drawing/2014/main" id="{E6468DA3-E7A0-4C29-B1CD-4DFEDE147984}"/>
              </a:ext>
            </a:extLst>
          </p:cNvPr>
          <p:cNvSpPr/>
          <p:nvPr/>
        </p:nvSpPr>
        <p:spPr>
          <a:xfrm>
            <a:off x="518537" y="6037017"/>
            <a:ext cx="11161716" cy="246221"/>
          </a:xfrm>
          <a:prstGeom prst="rect">
            <a:avLst/>
          </a:prstGeom>
        </p:spPr>
        <p:txBody>
          <a:bodyPr wrap="square" anchor="ctr">
            <a:spAutoFit/>
          </a:bodyPr>
          <a:lstStyle/>
          <a:p>
            <a:pPr lvl="0"/>
            <a:r>
              <a:rPr lang="zh-CN" altLang="en-US" sz="1000" dirty="0">
                <a:solidFill>
                  <a:srgbClr val="2A276D">
                    <a:lumMod val="50000"/>
                  </a:srgbClr>
                </a:solidFill>
                <a:latin typeface="Times New Roman" panose="02020603050405020304" pitchFamily="18" charset="0"/>
                <a:cs typeface="Times New Roman" panose="02020603050405020304" pitchFamily="18" charset="0"/>
              </a:rPr>
              <a:t>注：</a:t>
            </a:r>
            <a:r>
              <a:rPr lang="en-US" altLang="zh-CN" sz="1000" dirty="0">
                <a:solidFill>
                  <a:srgbClr val="2A276D">
                    <a:lumMod val="50000"/>
                  </a:srgbClr>
                </a:solidFill>
                <a:latin typeface="Times New Roman" panose="02020603050405020304" pitchFamily="18" charset="0"/>
                <a:cs typeface="Times New Roman" panose="02020603050405020304" pitchFamily="18" charset="0"/>
              </a:rPr>
              <a:t>AR</a:t>
            </a:r>
            <a:r>
              <a:rPr lang="zh-CN" altLang="en-US" sz="1000" dirty="0">
                <a:solidFill>
                  <a:srgbClr val="2A276D">
                    <a:lumMod val="50000"/>
                  </a:srgbClr>
                </a:solidFill>
                <a:latin typeface="Times New Roman" panose="02020603050405020304" pitchFamily="18" charset="0"/>
                <a:cs typeface="Times New Roman" panose="02020603050405020304" pitchFamily="18" charset="0"/>
              </a:rPr>
              <a:t>：变应性鼻炎</a:t>
            </a:r>
            <a:r>
              <a:rPr lang="en-US" altLang="zh-CN" sz="1000" dirty="0">
                <a:solidFill>
                  <a:srgbClr val="2A276D">
                    <a:lumMod val="50000"/>
                  </a:srgbClr>
                </a:solidFill>
                <a:latin typeface="Times New Roman" panose="02020603050405020304" pitchFamily="18" charset="0"/>
                <a:cs typeface="Times New Roman" panose="02020603050405020304" pitchFamily="18" charset="0"/>
              </a:rPr>
              <a:t>;</a:t>
            </a:r>
            <a:r>
              <a:rPr lang="zh-CN" altLang="en-US" sz="1000" dirty="0">
                <a:solidFill>
                  <a:srgbClr val="2A276D">
                    <a:lumMod val="50000"/>
                  </a:srgbClr>
                </a:solidFill>
                <a:latin typeface="Times New Roman" panose="02020603050405020304" pitchFamily="18" charset="0"/>
                <a:cs typeface="Times New Roman" panose="02020603050405020304" pitchFamily="18" charset="0"/>
              </a:rPr>
              <a:t>；</a:t>
            </a:r>
            <a:r>
              <a:rPr lang="en-US" altLang="zh-CN" sz="1000" dirty="0">
                <a:solidFill>
                  <a:srgbClr val="2A276D">
                    <a:lumMod val="50000"/>
                  </a:srgbClr>
                </a:solidFill>
                <a:latin typeface="Times New Roman" panose="02020603050405020304" pitchFamily="18" charset="0"/>
                <a:cs typeface="Times New Roman" panose="02020603050405020304" pitchFamily="18" charset="0"/>
              </a:rPr>
              <a:t>SAR</a:t>
            </a:r>
            <a:r>
              <a:rPr lang="zh-CN" altLang="en-US" sz="1000" dirty="0">
                <a:solidFill>
                  <a:srgbClr val="2A276D">
                    <a:lumMod val="50000"/>
                  </a:srgbClr>
                </a:solidFill>
                <a:latin typeface="Times New Roman" panose="02020603050405020304" pitchFamily="18" charset="0"/>
                <a:cs typeface="Times New Roman" panose="02020603050405020304" pitchFamily="18" charset="0"/>
              </a:rPr>
              <a:t>：季节性变应性鼻炎；</a:t>
            </a:r>
            <a:r>
              <a:rPr lang="en-US" altLang="zh-CN" sz="1000" dirty="0">
                <a:solidFill>
                  <a:srgbClr val="2A276D">
                    <a:lumMod val="50000"/>
                  </a:srgbClr>
                </a:solidFill>
                <a:latin typeface="Times New Roman" panose="02020603050405020304" pitchFamily="18" charset="0"/>
                <a:cs typeface="Times New Roman" panose="02020603050405020304" pitchFamily="18" charset="0"/>
              </a:rPr>
              <a:t>PAR</a:t>
            </a:r>
            <a:r>
              <a:rPr lang="zh-CN" altLang="en-US" sz="1000" dirty="0">
                <a:solidFill>
                  <a:srgbClr val="2A276D">
                    <a:lumMod val="50000"/>
                  </a:srgbClr>
                </a:solidFill>
                <a:latin typeface="Times New Roman" panose="02020603050405020304" pitchFamily="18" charset="0"/>
                <a:cs typeface="Times New Roman" panose="02020603050405020304" pitchFamily="18" charset="0"/>
              </a:rPr>
              <a:t>：常年性变应性鼻炎；</a:t>
            </a:r>
            <a:r>
              <a:rPr lang="en-US" altLang="zh-CN" sz="1000" dirty="0">
                <a:solidFill>
                  <a:srgbClr val="2A276D">
                    <a:lumMod val="50000"/>
                  </a:srgbClr>
                </a:solidFill>
                <a:latin typeface="Times New Roman" panose="02020603050405020304" pitchFamily="18" charset="0"/>
                <a:cs typeface="Times New Roman" panose="02020603050405020304" pitchFamily="18" charset="0"/>
              </a:rPr>
              <a:t>MP2902</a:t>
            </a:r>
            <a:r>
              <a:rPr lang="zh-CN" altLang="en-US" sz="1000" dirty="0">
                <a:solidFill>
                  <a:srgbClr val="2A276D">
                    <a:lumMod val="50000"/>
                  </a:srgbClr>
                </a:solidFill>
                <a:latin typeface="Times New Roman" panose="02020603050405020304" pitchFamily="18" charset="0"/>
                <a:cs typeface="Times New Roman" panose="02020603050405020304" pitchFamily="18" charset="0"/>
              </a:rPr>
              <a:t>：氮䓬斯汀氟替卡松鼻喷雾剂</a:t>
            </a:r>
          </a:p>
        </p:txBody>
      </p:sp>
    </p:spTree>
    <p:extLst>
      <p:ext uri="{BB962C8B-B14F-4D97-AF65-F5344CB8AC3E}">
        <p14:creationId xmlns:p14="http://schemas.microsoft.com/office/powerpoint/2010/main" val="368562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75B6C9D-D8E4-402D-8334-812A3315BA99}"/>
              </a:ext>
            </a:extLst>
          </p:cNvPr>
          <p:cNvSpPr>
            <a:spLocks noGrp="1"/>
          </p:cNvSpPr>
          <p:nvPr>
            <p:ph type="title"/>
          </p:nvPr>
        </p:nvSpPr>
        <p:spPr/>
        <p:txBody>
          <a:bodyPr vert="horz" lIns="457200" tIns="45720" rIns="457200" bIns="45720" rtlCol="0" anchor="ctr">
            <a:normAutofit/>
          </a:bodyPr>
          <a:lstStyle/>
          <a:p>
            <a:r>
              <a:rPr lang="zh-CN" altLang="en-US" b="1" dirty="0"/>
              <a:t>创新性：新型</a:t>
            </a:r>
            <a:r>
              <a:rPr lang="zh-CN" altLang="en-US" sz="2800" b="1" dirty="0">
                <a:solidFill>
                  <a:schemeClr val="tx1"/>
                </a:solidFill>
              </a:rPr>
              <a:t>复方制剂，覆盖中</a:t>
            </a:r>
            <a:r>
              <a:rPr lang="en-US" altLang="zh-CN" sz="2800" b="1" dirty="0">
                <a:solidFill>
                  <a:schemeClr val="tx1"/>
                </a:solidFill>
              </a:rPr>
              <a:t>-</a:t>
            </a:r>
            <a:r>
              <a:rPr lang="zh-CN" altLang="en-US" sz="2800" b="1" dirty="0">
                <a:solidFill>
                  <a:schemeClr val="tx1"/>
                </a:solidFill>
              </a:rPr>
              <a:t>重度变应性鼻炎患者人群，使用便捷</a:t>
            </a:r>
            <a:endParaRPr lang="zh-CN" altLang="en-US" b="1" dirty="0"/>
          </a:p>
        </p:txBody>
      </p:sp>
      <p:sp>
        <p:nvSpPr>
          <p:cNvPr id="4" name="页脚占位符 2">
            <a:extLst>
              <a:ext uri="{FF2B5EF4-FFF2-40B4-BE49-F238E27FC236}">
                <a16:creationId xmlns:a16="http://schemas.microsoft.com/office/drawing/2014/main" id="{0A3522B6-FFFE-21B7-10E3-A46CDA5E548C}"/>
              </a:ext>
            </a:extLst>
          </p:cNvPr>
          <p:cNvSpPr>
            <a:spLocks noGrp="1"/>
          </p:cNvSpPr>
          <p:nvPr>
            <p:ph type="ftr" sz="quarter" idx="3"/>
          </p:nvPr>
        </p:nvSpPr>
        <p:spPr>
          <a:xfrm>
            <a:off x="2195961" y="6278183"/>
            <a:ext cx="8559538" cy="365125"/>
          </a:xfrm>
        </p:spPr>
        <p:txBody>
          <a:bodyPr/>
          <a:lstStyle/>
          <a:p>
            <a:r>
              <a:rPr lang="en-US"/>
              <a:t>This document contains proprietary information of Viatris Inc. Unauthorized use, duplication, dissemination or disclosure to third parties is strictly prohibited. </a:t>
            </a:r>
            <a:br>
              <a:rPr lang="en-US"/>
            </a:br>
            <a:r>
              <a:rPr lang="en-US"/>
              <a:t>© 2020 Viatris Inc. All Rights Reserved. VIATRIS and the Viatris Logo are trademarks of Mylan Inc., a Viatris company.</a:t>
            </a:r>
            <a:endParaRPr lang="en-US" dirty="0"/>
          </a:p>
        </p:txBody>
      </p:sp>
      <p:grpSp>
        <p:nvGrpSpPr>
          <p:cNvPr id="8" name="组合 7">
            <a:extLst>
              <a:ext uri="{FF2B5EF4-FFF2-40B4-BE49-F238E27FC236}">
                <a16:creationId xmlns:a16="http://schemas.microsoft.com/office/drawing/2014/main" id="{7A2F9FE2-0295-093D-DC01-E88B53FA31AF}"/>
              </a:ext>
            </a:extLst>
          </p:cNvPr>
          <p:cNvGrpSpPr/>
          <p:nvPr/>
        </p:nvGrpSpPr>
        <p:grpSpPr>
          <a:xfrm>
            <a:off x="515938" y="4399913"/>
            <a:ext cx="11189217" cy="1261215"/>
            <a:chOff x="826517" y="2966082"/>
            <a:chExt cx="10478712" cy="1712928"/>
          </a:xfrm>
        </p:grpSpPr>
        <p:sp>
          <p:nvSpPr>
            <p:cNvPr id="9" name="文本框 8">
              <a:extLst>
                <a:ext uri="{FF2B5EF4-FFF2-40B4-BE49-F238E27FC236}">
                  <a16:creationId xmlns:a16="http://schemas.microsoft.com/office/drawing/2014/main" id="{7D6E639B-4CE5-3E35-71C0-DC25CDF4B563}"/>
                </a:ext>
              </a:extLst>
            </p:cNvPr>
            <p:cNvSpPr txBox="1"/>
            <p:nvPr/>
          </p:nvSpPr>
          <p:spPr>
            <a:xfrm>
              <a:off x="1943754" y="2974660"/>
              <a:ext cx="9334230" cy="1704350"/>
            </a:xfrm>
            <a:prstGeom prst="roundRect">
              <a:avLst/>
            </a:prstGeom>
            <a:solidFill>
              <a:schemeClr val="bg1">
                <a:lumMod val="95000"/>
              </a:schemeClr>
            </a:solidFill>
          </p:spPr>
          <p:txBody>
            <a:bodyPr wrap="square">
              <a:spAutoFit/>
            </a:bodyPr>
            <a:lstStyle/>
            <a:p>
              <a:pPr marL="742950" lvl="1" indent="-285750">
                <a:lnSpc>
                  <a:spcPct val="150000"/>
                </a:lnSpc>
                <a:buFont typeface="Arial" panose="020B0604020202020204" pitchFamily="34" charset="0"/>
                <a:buChar char="•"/>
              </a:pPr>
              <a:endParaRPr lang="en-US" altLang="zh-CN" sz="1400" dirty="0">
                <a:latin typeface="Times New Roman" panose="02020603050405020304" pitchFamily="18" charset="0"/>
                <a:ea typeface="黑体" panose="02010609060101010101" pitchFamily="49" charset="-122"/>
              </a:endParaRPr>
            </a:p>
            <a:p>
              <a:pPr marL="742950" lvl="1" indent="-285750">
                <a:lnSpc>
                  <a:spcPct val="150000"/>
                </a:lnSpc>
                <a:buFont typeface="Arial" panose="020B0604020202020204" pitchFamily="34" charset="0"/>
                <a:buChar char="•"/>
              </a:pPr>
              <a:endParaRPr lang="en-US" altLang="zh-CN" sz="1400" dirty="0">
                <a:latin typeface="Times New Roman" panose="02020603050405020304" pitchFamily="18" charset="0"/>
                <a:ea typeface="黑体" panose="02010609060101010101" pitchFamily="49" charset="-122"/>
              </a:endParaRPr>
            </a:p>
            <a:p>
              <a:pPr marL="742950" lvl="1" indent="-285750">
                <a:lnSpc>
                  <a:spcPct val="150000"/>
                </a:lnSpc>
                <a:buFont typeface="Arial" panose="020B0604020202020204" pitchFamily="34" charset="0"/>
                <a:buChar char="•"/>
              </a:pPr>
              <a:endParaRPr lang="en-US" altLang="zh-CN" sz="1400" dirty="0">
                <a:latin typeface="Times New Roman" panose="02020603050405020304" pitchFamily="18" charset="0"/>
                <a:ea typeface="黑体" panose="02010609060101010101" pitchFamily="49" charset="-122"/>
              </a:endParaRPr>
            </a:p>
            <a:p>
              <a:pPr marL="742950" lvl="1" indent="-285750">
                <a:lnSpc>
                  <a:spcPct val="150000"/>
                </a:lnSpc>
                <a:buFont typeface="Arial" panose="020B0604020202020204" pitchFamily="34" charset="0"/>
                <a:buChar char="•"/>
              </a:pPr>
              <a:endParaRPr lang="en-US" altLang="zh-CN" sz="1400" dirty="0">
                <a:latin typeface="Times New Roman" panose="02020603050405020304" pitchFamily="18" charset="0"/>
                <a:ea typeface="黑体" panose="02010609060101010101" pitchFamily="49" charset="-122"/>
              </a:endParaRPr>
            </a:p>
          </p:txBody>
        </p:sp>
        <p:sp>
          <p:nvSpPr>
            <p:cNvPr id="10" name="矩形: 圆角 9">
              <a:extLst>
                <a:ext uri="{FF2B5EF4-FFF2-40B4-BE49-F238E27FC236}">
                  <a16:creationId xmlns:a16="http://schemas.microsoft.com/office/drawing/2014/main" id="{1791D509-BD17-EC54-F02F-0A52D3D70D81}"/>
                </a:ext>
              </a:extLst>
            </p:cNvPr>
            <p:cNvSpPr/>
            <p:nvPr/>
          </p:nvSpPr>
          <p:spPr>
            <a:xfrm>
              <a:off x="826517" y="2966082"/>
              <a:ext cx="1481006" cy="1712928"/>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lang="zh-CN" altLang="en-US" sz="1600" b="1" dirty="0">
                  <a:solidFill>
                    <a:schemeClr val="bg1"/>
                  </a:solidFill>
                  <a:latin typeface="Times New Roman" panose="02020603050405020304" pitchFamily="18" charset="0"/>
                  <a:ea typeface="黑体" panose="02010609060101010101" pitchFamily="49" charset="-122"/>
                </a:rPr>
                <a:t>使用便捷</a:t>
              </a:r>
              <a:endParaRPr lang="en-US" altLang="zh-CN" sz="1600" b="1" dirty="0">
                <a:solidFill>
                  <a:schemeClr val="bg1"/>
                </a:solidFill>
                <a:latin typeface="Times New Roman" panose="02020603050405020304" pitchFamily="18" charset="0"/>
                <a:ea typeface="黑体" panose="02010609060101010101" pitchFamily="49" charset="-122"/>
              </a:endParaRPr>
            </a:p>
          </p:txBody>
        </p:sp>
        <p:sp>
          <p:nvSpPr>
            <p:cNvPr id="11" name="文本框 10">
              <a:extLst>
                <a:ext uri="{FF2B5EF4-FFF2-40B4-BE49-F238E27FC236}">
                  <a16:creationId xmlns:a16="http://schemas.microsoft.com/office/drawing/2014/main" id="{07D2B8E8-7D05-FC5C-BA63-39E82DAC2CB8}"/>
                </a:ext>
              </a:extLst>
            </p:cNvPr>
            <p:cNvSpPr txBox="1"/>
            <p:nvPr/>
          </p:nvSpPr>
          <p:spPr>
            <a:xfrm>
              <a:off x="2344701" y="3393922"/>
              <a:ext cx="8960528" cy="687936"/>
            </a:xfrm>
            <a:prstGeom prst="roundRect">
              <a:avLst/>
            </a:prstGeom>
            <a:noFill/>
            <a:ln>
              <a:noFill/>
            </a:ln>
          </p:spPr>
          <p:txBody>
            <a:bodyPr wrap="square">
              <a:spAutoFit/>
            </a:bodyPr>
            <a:lstStyle/>
            <a:p>
              <a:pPr marL="285750" indent="-285750" defTabSz="2723745">
                <a:lnSpc>
                  <a:spcPct val="200000"/>
                </a:lnSpc>
                <a:spcBef>
                  <a:spcPts val="799"/>
                </a:spcBef>
                <a:buClr>
                  <a:schemeClr val="accent2"/>
                </a:buClr>
                <a:buFont typeface="Arial" panose="020B0604020202020204" pitchFamily="34" charset="0"/>
                <a:buChar char="•"/>
                <a:defRPr/>
              </a:pP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迪敏思</a:t>
              </a:r>
              <a:r>
                <a:rPr lang="en-US" altLang="zh-CN" sz="2000" b="1" baseline="30000" dirty="0">
                  <a:solidFill>
                    <a:srgbClr val="000000"/>
                  </a:solidFill>
                  <a:latin typeface="Times New Roman" panose="02020603050405020304" pitchFamily="18" charset="0"/>
                  <a:ea typeface="黑体" panose="02010609060101010101" pitchFamily="49" charset="-122"/>
                </a:rPr>
                <a:t>®</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两种成份，一个装置，简化了 </a:t>
              </a:r>
              <a:r>
                <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AR </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管理，使用更加便捷</a:t>
              </a:r>
              <a:endPar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endParaRPr>
            </a:p>
          </p:txBody>
        </p:sp>
      </p:grpSp>
      <p:grpSp>
        <p:nvGrpSpPr>
          <p:cNvPr id="12" name="组合 11">
            <a:extLst>
              <a:ext uri="{FF2B5EF4-FFF2-40B4-BE49-F238E27FC236}">
                <a16:creationId xmlns:a16="http://schemas.microsoft.com/office/drawing/2014/main" id="{905C9A5B-F1AC-C9D8-2C6A-AEF80839FDC9}"/>
              </a:ext>
            </a:extLst>
          </p:cNvPr>
          <p:cNvGrpSpPr/>
          <p:nvPr/>
        </p:nvGrpSpPr>
        <p:grpSpPr>
          <a:xfrm>
            <a:off x="518537" y="2874183"/>
            <a:ext cx="11174930" cy="1261215"/>
            <a:chOff x="826517" y="2966082"/>
            <a:chExt cx="10465331" cy="1712928"/>
          </a:xfrm>
        </p:grpSpPr>
        <p:sp>
          <p:nvSpPr>
            <p:cNvPr id="13" name="文本框 12">
              <a:extLst>
                <a:ext uri="{FF2B5EF4-FFF2-40B4-BE49-F238E27FC236}">
                  <a16:creationId xmlns:a16="http://schemas.microsoft.com/office/drawing/2014/main" id="{BA155E0A-4CE7-84C3-6D45-15DFD1A73EF0}"/>
                </a:ext>
              </a:extLst>
            </p:cNvPr>
            <p:cNvSpPr txBox="1"/>
            <p:nvPr/>
          </p:nvSpPr>
          <p:spPr>
            <a:xfrm>
              <a:off x="1943754" y="2974660"/>
              <a:ext cx="9334230" cy="1704350"/>
            </a:xfrm>
            <a:prstGeom prst="roundRect">
              <a:avLst/>
            </a:prstGeom>
            <a:solidFill>
              <a:schemeClr val="bg1">
                <a:lumMod val="95000"/>
              </a:schemeClr>
            </a:solidFill>
          </p:spPr>
          <p:txBody>
            <a:bodyPr wrap="square">
              <a:spAutoFit/>
            </a:bodyPr>
            <a:lstStyle/>
            <a:p>
              <a:pPr marL="742950" lvl="1" indent="-285750">
                <a:lnSpc>
                  <a:spcPct val="150000"/>
                </a:lnSpc>
                <a:buFont typeface="Arial" panose="020B0604020202020204" pitchFamily="34" charset="0"/>
                <a:buChar char="•"/>
              </a:pPr>
              <a:endParaRPr lang="en-US" altLang="zh-CN" sz="1400" dirty="0">
                <a:latin typeface="Times New Roman" panose="02020603050405020304" pitchFamily="18" charset="0"/>
                <a:ea typeface="黑体" panose="02010609060101010101" pitchFamily="49" charset="-122"/>
              </a:endParaRPr>
            </a:p>
            <a:p>
              <a:pPr marL="742950" lvl="1" indent="-285750">
                <a:lnSpc>
                  <a:spcPct val="150000"/>
                </a:lnSpc>
                <a:buFont typeface="Arial" panose="020B0604020202020204" pitchFamily="34" charset="0"/>
                <a:buChar char="•"/>
              </a:pPr>
              <a:endParaRPr lang="en-US" altLang="zh-CN" sz="1400" dirty="0">
                <a:latin typeface="Times New Roman" panose="02020603050405020304" pitchFamily="18" charset="0"/>
                <a:ea typeface="黑体" panose="02010609060101010101" pitchFamily="49" charset="-122"/>
              </a:endParaRPr>
            </a:p>
            <a:p>
              <a:pPr marL="742950" lvl="1" indent="-285750">
                <a:lnSpc>
                  <a:spcPct val="150000"/>
                </a:lnSpc>
                <a:buFont typeface="Arial" panose="020B0604020202020204" pitchFamily="34" charset="0"/>
                <a:buChar char="•"/>
              </a:pPr>
              <a:endParaRPr lang="en-US" altLang="zh-CN" sz="1400" dirty="0">
                <a:latin typeface="Times New Roman" panose="02020603050405020304" pitchFamily="18" charset="0"/>
                <a:ea typeface="黑体" panose="02010609060101010101" pitchFamily="49" charset="-122"/>
              </a:endParaRPr>
            </a:p>
            <a:p>
              <a:pPr marL="742950" lvl="1" indent="-285750">
                <a:lnSpc>
                  <a:spcPct val="150000"/>
                </a:lnSpc>
                <a:buFont typeface="Arial" panose="020B0604020202020204" pitchFamily="34" charset="0"/>
                <a:buChar char="•"/>
              </a:pPr>
              <a:endParaRPr lang="en-US" altLang="zh-CN" sz="1400" dirty="0">
                <a:latin typeface="Times New Roman" panose="02020603050405020304" pitchFamily="18" charset="0"/>
                <a:ea typeface="黑体" panose="02010609060101010101" pitchFamily="49" charset="-122"/>
              </a:endParaRPr>
            </a:p>
          </p:txBody>
        </p:sp>
        <p:sp>
          <p:nvSpPr>
            <p:cNvPr id="14" name="矩形: 圆角 13">
              <a:extLst>
                <a:ext uri="{FF2B5EF4-FFF2-40B4-BE49-F238E27FC236}">
                  <a16:creationId xmlns:a16="http://schemas.microsoft.com/office/drawing/2014/main" id="{7B7543A4-ACB1-21DC-42D0-2EEB641809A4}"/>
                </a:ext>
              </a:extLst>
            </p:cNvPr>
            <p:cNvSpPr/>
            <p:nvPr/>
          </p:nvSpPr>
          <p:spPr>
            <a:xfrm>
              <a:off x="826517" y="2966082"/>
              <a:ext cx="1481006" cy="1712928"/>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lang="zh-CN" altLang="en-US" sz="1600" b="1" dirty="0">
                  <a:solidFill>
                    <a:schemeClr val="bg1"/>
                  </a:solidFill>
                  <a:latin typeface="Times New Roman" panose="02020603050405020304" pitchFamily="18" charset="0"/>
                  <a:ea typeface="黑体" panose="02010609060101010101" pitchFamily="49" charset="-122"/>
                </a:rPr>
                <a:t>中</a:t>
              </a:r>
              <a:r>
                <a:rPr lang="en-US" altLang="zh-CN" sz="1600" b="1" dirty="0">
                  <a:solidFill>
                    <a:schemeClr val="bg1"/>
                  </a:solidFill>
                  <a:latin typeface="Times New Roman" panose="02020603050405020304" pitchFamily="18" charset="0"/>
                  <a:ea typeface="黑体" panose="02010609060101010101" pitchFamily="49" charset="-122"/>
                </a:rPr>
                <a:t>-</a:t>
              </a:r>
              <a:r>
                <a:rPr lang="zh-CN" altLang="en-US" sz="1600" b="1" dirty="0">
                  <a:solidFill>
                    <a:schemeClr val="bg1"/>
                  </a:solidFill>
                  <a:latin typeface="Times New Roman" panose="02020603050405020304" pitchFamily="18" charset="0"/>
                  <a:ea typeface="黑体" panose="02010609060101010101" pitchFamily="49" charset="-122"/>
                </a:rPr>
                <a:t>重度人群</a:t>
              </a:r>
              <a:endParaRPr lang="en-US" altLang="zh-CN" sz="1600" b="1" dirty="0">
                <a:solidFill>
                  <a:schemeClr val="bg1"/>
                </a:solidFill>
                <a:latin typeface="Times New Roman" panose="02020603050405020304" pitchFamily="18" charset="0"/>
                <a:ea typeface="黑体" panose="02010609060101010101" pitchFamily="49" charset="-122"/>
              </a:endParaRPr>
            </a:p>
          </p:txBody>
        </p:sp>
        <p:sp>
          <p:nvSpPr>
            <p:cNvPr id="15" name="文本框 14">
              <a:extLst>
                <a:ext uri="{FF2B5EF4-FFF2-40B4-BE49-F238E27FC236}">
                  <a16:creationId xmlns:a16="http://schemas.microsoft.com/office/drawing/2014/main" id="{26563267-766F-31C3-DE86-280F61A73A3E}"/>
                </a:ext>
              </a:extLst>
            </p:cNvPr>
            <p:cNvSpPr txBox="1"/>
            <p:nvPr/>
          </p:nvSpPr>
          <p:spPr>
            <a:xfrm>
              <a:off x="2331320" y="2990917"/>
              <a:ext cx="8960528" cy="1489564"/>
            </a:xfrm>
            <a:prstGeom prst="roundRect">
              <a:avLst/>
            </a:prstGeom>
            <a:noFill/>
            <a:ln>
              <a:noFill/>
            </a:ln>
          </p:spPr>
          <p:txBody>
            <a:bodyPr wrap="square">
              <a:spAutoFit/>
            </a:bodyPr>
            <a:lstStyle/>
            <a:p>
              <a:pPr marL="380648" indent="-380648" defTabSz="2723745">
                <a:lnSpc>
                  <a:spcPct val="200000"/>
                </a:lnSpc>
                <a:spcBef>
                  <a:spcPts val="799"/>
                </a:spcBef>
                <a:buClr>
                  <a:schemeClr val="accent2"/>
                </a:buClr>
                <a:buFont typeface="Arial" panose="020B0604020202020204" pitchFamily="34" charset="0"/>
                <a:buChar char="•"/>
                <a:defRPr/>
              </a:pP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适用于治疗中</a:t>
              </a:r>
              <a:r>
                <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重度变应性鼻炎，对于季节性变应性鼻炎和常年性变应性鼻炎，均有显著疗效</a:t>
              </a:r>
              <a:endPar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endParaRPr>
            </a:p>
            <a:p>
              <a:pPr marL="380648" indent="-380648" defTabSz="2723745">
                <a:lnSpc>
                  <a:spcPct val="200000"/>
                </a:lnSpc>
                <a:spcBef>
                  <a:spcPts val="799"/>
                </a:spcBef>
                <a:buClr>
                  <a:schemeClr val="accent2"/>
                </a:buClr>
                <a:buFont typeface="Arial" panose="020B0604020202020204" pitchFamily="34" charset="0"/>
                <a:buChar char="•"/>
                <a:defRPr/>
              </a:pP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目前就诊的大多为中</a:t>
              </a:r>
              <a:r>
                <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重度变应性鼻炎患者，患者对当前治疗的疗效满意度低。迪敏思</a:t>
              </a:r>
              <a:r>
                <a:rPr lang="en-US" altLang="zh-CN" sz="2000" b="1" baseline="30000" dirty="0">
                  <a:latin typeface="Times New Roman" panose="02020603050405020304" pitchFamily="18" charset="0"/>
                  <a:ea typeface="黑体" panose="02010609060101010101" pitchFamily="49" charset="-122"/>
                </a:rPr>
                <a:t>®</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应是这些患者的首选治疗</a:t>
              </a:r>
              <a:endPar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endParaRPr>
            </a:p>
          </p:txBody>
        </p:sp>
      </p:grpSp>
      <p:grpSp>
        <p:nvGrpSpPr>
          <p:cNvPr id="16" name="组合 15">
            <a:extLst>
              <a:ext uri="{FF2B5EF4-FFF2-40B4-BE49-F238E27FC236}">
                <a16:creationId xmlns:a16="http://schemas.microsoft.com/office/drawing/2014/main" id="{8D6A22A9-3A92-9E96-7ECD-E33F063CC305}"/>
              </a:ext>
            </a:extLst>
          </p:cNvPr>
          <p:cNvGrpSpPr/>
          <p:nvPr/>
        </p:nvGrpSpPr>
        <p:grpSpPr>
          <a:xfrm>
            <a:off x="515938" y="1330166"/>
            <a:ext cx="11203505" cy="1261215"/>
            <a:chOff x="826517" y="2966082"/>
            <a:chExt cx="10492094" cy="1712928"/>
          </a:xfrm>
        </p:grpSpPr>
        <p:sp>
          <p:nvSpPr>
            <p:cNvPr id="17" name="文本框 16">
              <a:extLst>
                <a:ext uri="{FF2B5EF4-FFF2-40B4-BE49-F238E27FC236}">
                  <a16:creationId xmlns:a16="http://schemas.microsoft.com/office/drawing/2014/main" id="{D2F68392-8209-C41A-68E9-CAA725C0D54B}"/>
                </a:ext>
              </a:extLst>
            </p:cNvPr>
            <p:cNvSpPr txBox="1"/>
            <p:nvPr/>
          </p:nvSpPr>
          <p:spPr>
            <a:xfrm>
              <a:off x="1943754" y="2974660"/>
              <a:ext cx="9334230" cy="1704350"/>
            </a:xfrm>
            <a:prstGeom prst="roundRect">
              <a:avLst/>
            </a:prstGeom>
            <a:solidFill>
              <a:schemeClr val="bg1">
                <a:lumMod val="95000"/>
              </a:schemeClr>
            </a:solidFill>
          </p:spPr>
          <p:txBody>
            <a:bodyPr wrap="square">
              <a:spAutoFit/>
            </a:bodyPr>
            <a:lstStyle/>
            <a:p>
              <a:pPr marL="742950" lvl="1" indent="-285750">
                <a:lnSpc>
                  <a:spcPct val="150000"/>
                </a:lnSpc>
                <a:buFont typeface="Arial" panose="020B0604020202020204" pitchFamily="34" charset="0"/>
                <a:buChar char="•"/>
              </a:pPr>
              <a:endParaRPr lang="en-US" altLang="zh-CN" sz="1400" dirty="0">
                <a:latin typeface="Times New Roman" panose="02020603050405020304" pitchFamily="18" charset="0"/>
                <a:ea typeface="黑体" panose="02010609060101010101" pitchFamily="49" charset="-122"/>
              </a:endParaRPr>
            </a:p>
            <a:p>
              <a:pPr marL="742950" lvl="1" indent="-285750">
                <a:lnSpc>
                  <a:spcPct val="150000"/>
                </a:lnSpc>
                <a:buFont typeface="Arial" panose="020B0604020202020204" pitchFamily="34" charset="0"/>
                <a:buChar char="•"/>
              </a:pPr>
              <a:endParaRPr lang="en-US" altLang="zh-CN" sz="1400" dirty="0">
                <a:latin typeface="Times New Roman" panose="02020603050405020304" pitchFamily="18" charset="0"/>
                <a:ea typeface="黑体" panose="02010609060101010101" pitchFamily="49" charset="-122"/>
              </a:endParaRPr>
            </a:p>
            <a:p>
              <a:pPr marL="742950" lvl="1" indent="-285750">
                <a:lnSpc>
                  <a:spcPct val="150000"/>
                </a:lnSpc>
                <a:buFont typeface="Arial" panose="020B0604020202020204" pitchFamily="34" charset="0"/>
                <a:buChar char="•"/>
              </a:pPr>
              <a:endParaRPr lang="en-US" altLang="zh-CN" sz="1400" dirty="0">
                <a:latin typeface="Times New Roman" panose="02020603050405020304" pitchFamily="18" charset="0"/>
                <a:ea typeface="黑体" panose="02010609060101010101" pitchFamily="49" charset="-122"/>
              </a:endParaRPr>
            </a:p>
            <a:p>
              <a:pPr marL="742950" lvl="1" indent="-285750">
                <a:lnSpc>
                  <a:spcPct val="150000"/>
                </a:lnSpc>
                <a:buFont typeface="Arial" panose="020B0604020202020204" pitchFamily="34" charset="0"/>
                <a:buChar char="•"/>
              </a:pPr>
              <a:endParaRPr lang="en-US" altLang="zh-CN" sz="1400" dirty="0">
                <a:latin typeface="Times New Roman" panose="02020603050405020304" pitchFamily="18" charset="0"/>
                <a:ea typeface="黑体" panose="02010609060101010101" pitchFamily="49" charset="-122"/>
              </a:endParaRPr>
            </a:p>
          </p:txBody>
        </p:sp>
        <p:sp>
          <p:nvSpPr>
            <p:cNvPr id="18" name="矩形: 圆角 17">
              <a:extLst>
                <a:ext uri="{FF2B5EF4-FFF2-40B4-BE49-F238E27FC236}">
                  <a16:creationId xmlns:a16="http://schemas.microsoft.com/office/drawing/2014/main" id="{6A060C37-A690-880D-415A-2F27EFE865AF}"/>
                </a:ext>
              </a:extLst>
            </p:cNvPr>
            <p:cNvSpPr/>
            <p:nvPr/>
          </p:nvSpPr>
          <p:spPr>
            <a:xfrm>
              <a:off x="826517" y="2966082"/>
              <a:ext cx="1481006" cy="1712928"/>
            </a:xfrm>
            <a:prstGeom prst="roundRect">
              <a:avLst/>
            </a:prstGeom>
            <a:solidFill>
              <a:schemeClr val="accent2"/>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lang="zh-CN" altLang="en-US" sz="1600" b="1" dirty="0">
                  <a:solidFill>
                    <a:schemeClr val="bg1"/>
                  </a:solidFill>
                  <a:latin typeface="Times New Roman" panose="02020603050405020304" pitchFamily="18" charset="0"/>
                  <a:ea typeface="黑体" panose="02010609060101010101" pitchFamily="49" charset="-122"/>
                </a:rPr>
                <a:t>复方制剂</a:t>
              </a:r>
              <a:endParaRPr lang="en-US" altLang="zh-CN" sz="1600" b="1" dirty="0">
                <a:solidFill>
                  <a:schemeClr val="bg1"/>
                </a:solidFill>
                <a:latin typeface="Times New Roman" panose="02020603050405020304" pitchFamily="18" charset="0"/>
                <a:ea typeface="黑体" panose="02010609060101010101" pitchFamily="49" charset="-122"/>
              </a:endParaRPr>
            </a:p>
          </p:txBody>
        </p:sp>
        <p:sp>
          <p:nvSpPr>
            <p:cNvPr id="19" name="文本框 18">
              <a:extLst>
                <a:ext uri="{FF2B5EF4-FFF2-40B4-BE49-F238E27FC236}">
                  <a16:creationId xmlns:a16="http://schemas.microsoft.com/office/drawing/2014/main" id="{D9ACDDD7-E27C-8510-66C6-EC07C7443C28}"/>
                </a:ext>
              </a:extLst>
            </p:cNvPr>
            <p:cNvSpPr txBox="1"/>
            <p:nvPr/>
          </p:nvSpPr>
          <p:spPr>
            <a:xfrm>
              <a:off x="2358083" y="3431120"/>
              <a:ext cx="8960528" cy="687936"/>
            </a:xfrm>
            <a:prstGeom prst="roundRect">
              <a:avLst/>
            </a:prstGeom>
            <a:noFill/>
            <a:ln>
              <a:noFill/>
            </a:ln>
          </p:spPr>
          <p:txBody>
            <a:bodyPr wrap="square">
              <a:spAutoFit/>
            </a:bodyPr>
            <a:lstStyle/>
            <a:p>
              <a:pPr marL="285750" indent="-285750" defTabSz="2723745">
                <a:lnSpc>
                  <a:spcPct val="200000"/>
                </a:lnSpc>
                <a:spcBef>
                  <a:spcPts val="799"/>
                </a:spcBef>
                <a:buClr>
                  <a:schemeClr val="accent2"/>
                </a:buClr>
                <a:buFont typeface="Arial" panose="020B0604020202020204" pitchFamily="34" charset="0"/>
                <a:buChar char="•"/>
                <a:defRPr/>
              </a:pP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迪敏思</a:t>
              </a:r>
              <a:r>
                <a:rPr lang="en-US" altLang="zh-CN" sz="2000" b="1" baseline="30000" dirty="0">
                  <a:solidFill>
                    <a:srgbClr val="000000"/>
                  </a:solidFill>
                  <a:latin typeface="Times New Roman" panose="02020603050405020304" pitchFamily="18" charset="0"/>
                  <a:ea typeface="黑体" panose="02010609060101010101" pitchFamily="49" charset="-122"/>
                </a:rPr>
                <a:t>®</a:t>
              </a:r>
              <a:r>
                <a:rPr lang="zh-CN" altLang="en-US" sz="140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是全球新型的</a:t>
              </a:r>
              <a:r>
                <a:rPr lang="zh-CN" altLang="en-US"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rPr>
                <a:t>原研复方鼻喷制剂，包含双一线成份</a:t>
              </a:r>
              <a:endParaRPr lang="en-US" altLang="zh-CN" sz="1400" dirty="0">
                <a:solidFill>
                  <a:srgbClr val="000000"/>
                </a:solidFill>
                <a:latin typeface="Times New Roman" panose="02020603050405020304" pitchFamily="18" charset="0"/>
                <a:ea typeface="黑体" panose="02010609060101010101" pitchFamily="49" charset="-122"/>
                <a:cs typeface="Arial" panose="020B0604020202090204" pitchFamily="34" charset="0"/>
                <a:sym typeface="+mn-ea"/>
              </a:endParaRPr>
            </a:p>
          </p:txBody>
        </p:sp>
      </p:grpSp>
      <p:sp>
        <p:nvSpPr>
          <p:cNvPr id="5" name="矩形 4">
            <a:extLst>
              <a:ext uri="{FF2B5EF4-FFF2-40B4-BE49-F238E27FC236}">
                <a16:creationId xmlns:a16="http://schemas.microsoft.com/office/drawing/2014/main" id="{E851F6B5-72F2-0358-B792-3D480DF53F58}"/>
              </a:ext>
            </a:extLst>
          </p:cNvPr>
          <p:cNvSpPr/>
          <p:nvPr/>
        </p:nvSpPr>
        <p:spPr>
          <a:xfrm>
            <a:off x="518537" y="6037017"/>
            <a:ext cx="11161716" cy="246221"/>
          </a:xfrm>
          <a:prstGeom prst="rect">
            <a:avLst/>
          </a:prstGeom>
        </p:spPr>
        <p:txBody>
          <a:bodyPr wrap="square" anchor="ctr">
            <a:spAutoFit/>
          </a:bodyPr>
          <a:lstStyle/>
          <a:p>
            <a:pPr lvl="0"/>
            <a:r>
              <a:rPr lang="zh-CN" altLang="en-US" sz="1000" dirty="0">
                <a:solidFill>
                  <a:srgbClr val="2A276D">
                    <a:lumMod val="50000"/>
                  </a:srgbClr>
                </a:solidFill>
                <a:latin typeface="Times New Roman" panose="02020603050405020304" pitchFamily="18" charset="0"/>
                <a:cs typeface="Times New Roman" panose="02020603050405020304" pitchFamily="18" charset="0"/>
              </a:rPr>
              <a:t>注：</a:t>
            </a:r>
            <a:r>
              <a:rPr lang="en-US" altLang="zh-CN" sz="1000" dirty="0">
                <a:solidFill>
                  <a:srgbClr val="2A276D">
                    <a:lumMod val="50000"/>
                  </a:srgbClr>
                </a:solidFill>
                <a:latin typeface="Times New Roman" panose="02020603050405020304" pitchFamily="18" charset="0"/>
                <a:cs typeface="Times New Roman" panose="02020603050405020304" pitchFamily="18" charset="0"/>
              </a:rPr>
              <a:t>AR</a:t>
            </a:r>
            <a:r>
              <a:rPr lang="zh-CN" altLang="en-US" sz="1000" dirty="0">
                <a:solidFill>
                  <a:srgbClr val="2A276D">
                    <a:lumMod val="50000"/>
                  </a:srgbClr>
                </a:solidFill>
                <a:latin typeface="Times New Roman" panose="02020603050405020304" pitchFamily="18" charset="0"/>
                <a:cs typeface="Times New Roman" panose="02020603050405020304" pitchFamily="18" charset="0"/>
              </a:rPr>
              <a:t>：变应性鼻炎</a:t>
            </a:r>
          </a:p>
        </p:txBody>
      </p:sp>
    </p:spTree>
    <p:extLst>
      <p:ext uri="{BB962C8B-B14F-4D97-AF65-F5344CB8AC3E}">
        <p14:creationId xmlns:p14="http://schemas.microsoft.com/office/powerpoint/2010/main" val="3855764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ED7C4BC-BA1C-4830-A2D0-A68D8E774298}"/>
              </a:ext>
            </a:extLst>
          </p:cNvPr>
          <p:cNvSpPr>
            <a:spLocks noGrp="1"/>
          </p:cNvSpPr>
          <p:nvPr>
            <p:ph type="title"/>
          </p:nvPr>
        </p:nvSpPr>
        <p:spPr/>
        <p:txBody>
          <a:bodyPr/>
          <a:lstStyle/>
          <a:p>
            <a:r>
              <a:rPr lang="zh-CN" altLang="en-US" b="1" dirty="0">
                <a:latin typeface="Times New Roman" panose="02020603050405020304" pitchFamily="18" charset="0"/>
                <a:ea typeface="黑体" panose="02010609060101010101" pitchFamily="49" charset="-122"/>
              </a:rPr>
              <a:t>公平性</a:t>
            </a:r>
            <a:r>
              <a:rPr lang="en-US" altLang="zh-CN" b="1" dirty="0"/>
              <a:t>(1/2) </a:t>
            </a:r>
            <a:r>
              <a:rPr lang="zh-CN" altLang="en-US" b="1" dirty="0">
                <a:latin typeface="Times New Roman" panose="02020603050405020304" pitchFamily="18" charset="0"/>
                <a:ea typeface="黑体" panose="02010609060101010101" pitchFamily="49" charset="-122"/>
              </a:rPr>
              <a:t>：</a:t>
            </a:r>
            <a:r>
              <a:rPr lang="zh-CN" altLang="en-US" sz="2800" b="1" dirty="0">
                <a:solidFill>
                  <a:schemeClr val="tx1"/>
                </a:solidFill>
              </a:rPr>
              <a:t>填补目录复方空白，保障基本医疗需求</a:t>
            </a:r>
            <a:endParaRPr lang="zh-CN" altLang="en-US" b="1" dirty="0">
              <a:latin typeface="Times New Roman" panose="02020603050405020304" pitchFamily="18" charset="0"/>
              <a:ea typeface="黑体" panose="02010609060101010101" pitchFamily="49" charset="-122"/>
            </a:endParaRPr>
          </a:p>
        </p:txBody>
      </p:sp>
      <p:sp>
        <p:nvSpPr>
          <p:cNvPr id="4" name="灯片编号占位符 3">
            <a:extLst>
              <a:ext uri="{FF2B5EF4-FFF2-40B4-BE49-F238E27FC236}">
                <a16:creationId xmlns:a16="http://schemas.microsoft.com/office/drawing/2014/main" id="{BE417F59-FC38-4E4A-AD71-D2AB1FC7E22B}"/>
              </a:ext>
            </a:extLst>
          </p:cNvPr>
          <p:cNvSpPr>
            <a:spLocks noGrp="1"/>
          </p:cNvSpPr>
          <p:nvPr>
            <p:ph type="sldNum" sz="quarter" idx="4"/>
          </p:nvPr>
        </p:nvSpPr>
        <p:spPr/>
        <p:txBody>
          <a:bodyPr/>
          <a:lstStyle/>
          <a:p>
            <a:fld id="{7AD2CD2D-0C39-C844-B16A-E0892E0FEA32}" type="slidenum">
              <a:rPr lang="en-US" smtClean="0">
                <a:latin typeface="Times New Roman" panose="02020603050405020304" pitchFamily="18" charset="0"/>
                <a:ea typeface="黑体" panose="02010609060101010101" pitchFamily="49" charset="-122"/>
              </a:rPr>
              <a:pPr/>
              <a:t>9</a:t>
            </a:fld>
            <a:endParaRPr lang="en-US" dirty="0">
              <a:latin typeface="Times New Roman" panose="02020603050405020304" pitchFamily="18" charset="0"/>
              <a:ea typeface="黑体" panose="02010609060101010101" pitchFamily="49" charset="-122"/>
            </a:endParaRPr>
          </a:p>
        </p:txBody>
      </p:sp>
      <p:sp>
        <p:nvSpPr>
          <p:cNvPr id="30" name="页脚占位符 2">
            <a:extLst>
              <a:ext uri="{FF2B5EF4-FFF2-40B4-BE49-F238E27FC236}">
                <a16:creationId xmlns:a16="http://schemas.microsoft.com/office/drawing/2014/main" id="{6018F92A-6E26-A4B8-245E-8D2315D4F2DB}"/>
              </a:ext>
            </a:extLst>
          </p:cNvPr>
          <p:cNvSpPr>
            <a:spLocks noGrp="1"/>
          </p:cNvSpPr>
          <p:nvPr>
            <p:ph type="ftr" sz="quarter" idx="3"/>
          </p:nvPr>
        </p:nvSpPr>
        <p:spPr>
          <a:xfrm>
            <a:off x="2195961" y="6278183"/>
            <a:ext cx="8559538" cy="365125"/>
          </a:xfrm>
        </p:spPr>
        <p:txBody>
          <a:bodyPr/>
          <a:lstStyle/>
          <a:p>
            <a:r>
              <a:rPr lang="en-US" dirty="0">
                <a:latin typeface="Times New Roman" panose="02020603050405020304" pitchFamily="18" charset="0"/>
                <a:ea typeface="黑体" panose="02010609060101010101" pitchFamily="49" charset="-122"/>
              </a:rPr>
              <a:t>This document contains proprietary information of </a:t>
            </a:r>
            <a:r>
              <a:rPr lang="en-US" dirty="0" err="1">
                <a:latin typeface="Times New Roman" panose="02020603050405020304" pitchFamily="18" charset="0"/>
                <a:ea typeface="黑体" panose="02010609060101010101" pitchFamily="49" charset="-122"/>
              </a:rPr>
              <a:t>Viatris</a:t>
            </a:r>
            <a:r>
              <a:rPr lang="en-US" dirty="0">
                <a:latin typeface="Times New Roman" panose="02020603050405020304" pitchFamily="18" charset="0"/>
                <a:ea typeface="黑体" panose="02010609060101010101" pitchFamily="49" charset="-122"/>
              </a:rPr>
              <a:t> Inc. Unauthorized use, duplication, dissemination or disclosure to third parties is strictly prohibited. </a:t>
            </a:r>
            <a:br>
              <a:rPr lang="en-US" dirty="0">
                <a:latin typeface="Times New Roman" panose="02020603050405020304" pitchFamily="18" charset="0"/>
                <a:ea typeface="黑体" panose="02010609060101010101" pitchFamily="49" charset="-122"/>
              </a:rPr>
            </a:br>
            <a:r>
              <a:rPr lang="en-US" dirty="0">
                <a:latin typeface="Times New Roman" panose="02020603050405020304" pitchFamily="18" charset="0"/>
                <a:ea typeface="黑体" panose="02010609060101010101" pitchFamily="49" charset="-122"/>
              </a:rPr>
              <a:t>© 2020 </a:t>
            </a:r>
            <a:r>
              <a:rPr lang="en-US" dirty="0" err="1">
                <a:latin typeface="Times New Roman" panose="02020603050405020304" pitchFamily="18" charset="0"/>
                <a:ea typeface="黑体" panose="02010609060101010101" pitchFamily="49" charset="-122"/>
              </a:rPr>
              <a:t>Viatris</a:t>
            </a:r>
            <a:r>
              <a:rPr lang="en-US" dirty="0">
                <a:latin typeface="Times New Roman" panose="02020603050405020304" pitchFamily="18" charset="0"/>
                <a:ea typeface="黑体" panose="02010609060101010101" pitchFamily="49" charset="-122"/>
              </a:rPr>
              <a:t> Inc. All Rights Reserved. VIATRIS and the </a:t>
            </a:r>
            <a:r>
              <a:rPr lang="en-US" dirty="0" err="1">
                <a:latin typeface="Times New Roman" panose="02020603050405020304" pitchFamily="18" charset="0"/>
                <a:ea typeface="黑体" panose="02010609060101010101" pitchFamily="49" charset="-122"/>
              </a:rPr>
              <a:t>Viatris</a:t>
            </a:r>
            <a:r>
              <a:rPr lang="en-US" dirty="0">
                <a:latin typeface="Times New Roman" panose="02020603050405020304" pitchFamily="18" charset="0"/>
                <a:ea typeface="黑体" panose="02010609060101010101" pitchFamily="49" charset="-122"/>
              </a:rPr>
              <a:t> Logo are trademarks of Mylan Inc., a </a:t>
            </a:r>
            <a:r>
              <a:rPr lang="en-US" dirty="0" err="1">
                <a:latin typeface="Times New Roman" panose="02020603050405020304" pitchFamily="18" charset="0"/>
                <a:ea typeface="黑体" panose="02010609060101010101" pitchFamily="49" charset="-122"/>
              </a:rPr>
              <a:t>Viatris</a:t>
            </a:r>
            <a:r>
              <a:rPr lang="en-US" dirty="0">
                <a:latin typeface="Times New Roman" panose="02020603050405020304" pitchFamily="18" charset="0"/>
                <a:ea typeface="黑体" panose="02010609060101010101" pitchFamily="49" charset="-122"/>
              </a:rPr>
              <a:t> company.</a:t>
            </a:r>
          </a:p>
        </p:txBody>
      </p:sp>
      <p:grpSp>
        <p:nvGrpSpPr>
          <p:cNvPr id="5" name="组合 4">
            <a:extLst>
              <a:ext uri="{FF2B5EF4-FFF2-40B4-BE49-F238E27FC236}">
                <a16:creationId xmlns:a16="http://schemas.microsoft.com/office/drawing/2014/main" id="{E47426DB-E4D9-C570-C1E2-290B0B9BD419}"/>
              </a:ext>
            </a:extLst>
          </p:cNvPr>
          <p:cNvGrpSpPr/>
          <p:nvPr/>
        </p:nvGrpSpPr>
        <p:grpSpPr>
          <a:xfrm>
            <a:off x="530231" y="3750181"/>
            <a:ext cx="5506982" cy="2095788"/>
            <a:chOff x="539142" y="4514732"/>
            <a:chExt cx="5510212" cy="2095788"/>
          </a:xfrm>
        </p:grpSpPr>
        <p:grpSp>
          <p:nvGrpSpPr>
            <p:cNvPr id="41" name="组合 40">
              <a:extLst>
                <a:ext uri="{FF2B5EF4-FFF2-40B4-BE49-F238E27FC236}">
                  <a16:creationId xmlns:a16="http://schemas.microsoft.com/office/drawing/2014/main" id="{0649791D-C9E8-C6F6-CFD9-4885C5900CD3}"/>
                </a:ext>
              </a:extLst>
            </p:cNvPr>
            <p:cNvGrpSpPr/>
            <p:nvPr/>
          </p:nvGrpSpPr>
          <p:grpSpPr>
            <a:xfrm>
              <a:off x="539142" y="4514732"/>
              <a:ext cx="5510212" cy="2095788"/>
              <a:chOff x="6549393" y="1401256"/>
              <a:chExt cx="4554446" cy="1448516"/>
            </a:xfrm>
          </p:grpSpPr>
          <p:sp>
            <p:nvSpPr>
              <p:cNvPr id="35" name="文本框 34">
                <a:extLst>
                  <a:ext uri="{FF2B5EF4-FFF2-40B4-BE49-F238E27FC236}">
                    <a16:creationId xmlns:a16="http://schemas.microsoft.com/office/drawing/2014/main" id="{9EF23649-1AF2-2ADD-FCC2-403C9238B0BC}"/>
                  </a:ext>
                </a:extLst>
              </p:cNvPr>
              <p:cNvSpPr txBox="1"/>
              <p:nvPr/>
            </p:nvSpPr>
            <p:spPr>
              <a:xfrm>
                <a:off x="6549393" y="1543571"/>
                <a:ext cx="4554446" cy="1306201"/>
              </a:xfrm>
              <a:prstGeom prst="roundRect">
                <a:avLst/>
              </a:prstGeom>
              <a:solidFill>
                <a:schemeClr val="bg1">
                  <a:lumMod val="95000"/>
                </a:schemeClr>
              </a:solidFill>
            </p:spPr>
            <p:txBody>
              <a:bodyPr wrap="square">
                <a:spAutoFit/>
              </a:bodyPr>
              <a:lstStyle>
                <a:defPPr>
                  <a:defRPr lang="en-US"/>
                </a:defPPr>
                <a:lvl1pPr fontAlgn="ctr">
                  <a:lnSpc>
                    <a:spcPct val="150000"/>
                  </a:lnSpc>
                  <a:spcBef>
                    <a:spcPts val="0"/>
                  </a:spcBef>
                  <a:spcAft>
                    <a:spcPts val="0"/>
                  </a:spcAft>
                  <a:buFont typeface="Arial" panose="020B0604020202020204" pitchFamily="34" charset="0"/>
                  <a:buChar char="•"/>
                  <a:defRPr sz="1200">
                    <a:effectLst/>
                    <a:latin typeface="Times New Roman" panose="02020603050405020304" pitchFamily="18" charset="0"/>
                    <a:ea typeface="黑体" panose="02010609060101010101" pitchFamily="49" charset="-122"/>
                  </a:defRPr>
                </a:lvl1pPr>
              </a:lstStyle>
              <a:p>
                <a:pPr marL="171450" indent="-171450"/>
                <a:r>
                  <a:rPr lang="zh-CN" altLang="en-US" sz="1400" dirty="0">
                    <a:solidFill>
                      <a:srgbClr val="000000"/>
                    </a:solidFill>
                  </a:rPr>
                  <a:t>治疗</a:t>
                </a:r>
                <a:r>
                  <a:rPr lang="zh-CN" altLang="en-US" sz="1400">
                    <a:solidFill>
                      <a:srgbClr val="000000"/>
                    </a:solidFill>
                  </a:rPr>
                  <a:t>路径明确，经办审核难度小</a:t>
                </a:r>
                <a:endParaRPr lang="zh-CN" altLang="en-US" sz="1400" dirty="0">
                  <a:solidFill>
                    <a:srgbClr val="000000"/>
                  </a:solidFill>
                </a:endParaRPr>
              </a:p>
              <a:p>
                <a:pPr marL="171450" indent="-171450"/>
                <a:r>
                  <a:rPr lang="zh-CN" altLang="en-US" sz="1400" dirty="0">
                    <a:solidFill>
                      <a:srgbClr val="000000"/>
                    </a:solidFill>
                  </a:rPr>
                  <a:t>目前临床上大多数外用鼻喷药患者用药依从性不佳，临床滥用风险低</a:t>
                </a:r>
                <a:endParaRPr lang="en-US" altLang="zh-CN" sz="1400" dirty="0">
                  <a:solidFill>
                    <a:srgbClr val="000000"/>
                  </a:solidFill>
                </a:endParaRPr>
              </a:p>
              <a:p>
                <a:pPr marL="171450" indent="-171450"/>
                <a:r>
                  <a:rPr lang="zh-CN" altLang="en-US" sz="1400" dirty="0">
                    <a:solidFill>
                      <a:srgbClr val="000000"/>
                    </a:solidFill>
                  </a:rPr>
                  <a:t>结合目前诊疗现状，临床上潜在超说明书用药可能性低，临床管理难度低</a:t>
                </a:r>
                <a:endParaRPr lang="en-US" altLang="zh-CN" sz="1400" dirty="0">
                  <a:solidFill>
                    <a:srgbClr val="000000"/>
                  </a:solidFill>
                </a:endParaRPr>
              </a:p>
            </p:txBody>
          </p:sp>
          <p:sp>
            <p:nvSpPr>
              <p:cNvPr id="36" name="文本框 35">
                <a:extLst>
                  <a:ext uri="{FF2B5EF4-FFF2-40B4-BE49-F238E27FC236}">
                    <a16:creationId xmlns:a16="http://schemas.microsoft.com/office/drawing/2014/main" id="{89AFA1A2-8F66-DB4F-BC3F-8528A0A2FAFD}"/>
                  </a:ext>
                </a:extLst>
              </p:cNvPr>
              <p:cNvSpPr txBox="1"/>
              <p:nvPr/>
            </p:nvSpPr>
            <p:spPr>
              <a:xfrm>
                <a:off x="7823644" y="1401256"/>
                <a:ext cx="2005944" cy="258887"/>
              </a:xfrm>
              <a:prstGeom prst="roundRect">
                <a:avLst/>
              </a:prstGeom>
              <a:solidFill>
                <a:schemeClr val="accent2"/>
              </a:solidFill>
              <a:ln>
                <a:noFill/>
              </a:ln>
            </p:spPr>
            <p:txBody>
              <a:bodyPr wrap="square">
                <a:spAutoFit/>
              </a:bodyPr>
              <a:lstStyle/>
              <a:p>
                <a:pPr algn="ctr"/>
                <a:r>
                  <a:rPr lang="zh-CN" altLang="en-US" sz="1600" b="1" dirty="0">
                    <a:solidFill>
                      <a:schemeClr val="bg1"/>
                    </a:solidFill>
                    <a:latin typeface="Times New Roman" panose="02020603050405020304" pitchFamily="18" charset="0"/>
                    <a:ea typeface="黑体" panose="02010609060101010101" pitchFamily="49" charset="-122"/>
                  </a:rPr>
                  <a:t>临床管理便利</a:t>
                </a:r>
              </a:p>
            </p:txBody>
          </p:sp>
        </p:grpSp>
        <p:pic>
          <p:nvPicPr>
            <p:cNvPr id="28" name="图形 27" descr="药品 纯色填充">
              <a:extLst>
                <a:ext uri="{FF2B5EF4-FFF2-40B4-BE49-F238E27FC236}">
                  <a16:creationId xmlns:a16="http://schemas.microsoft.com/office/drawing/2014/main" id="{EAE7AA29-36E4-7A15-F675-A527140CFB7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102253" y="4524158"/>
              <a:ext cx="350576" cy="350576"/>
            </a:xfrm>
            <a:prstGeom prst="rect">
              <a:avLst/>
            </a:prstGeom>
          </p:spPr>
        </p:pic>
      </p:grpSp>
      <p:grpSp>
        <p:nvGrpSpPr>
          <p:cNvPr id="7" name="组合 6">
            <a:extLst>
              <a:ext uri="{FF2B5EF4-FFF2-40B4-BE49-F238E27FC236}">
                <a16:creationId xmlns:a16="http://schemas.microsoft.com/office/drawing/2014/main" id="{E5663480-DF9F-02CF-FB53-69B630738440}"/>
              </a:ext>
            </a:extLst>
          </p:cNvPr>
          <p:cNvGrpSpPr/>
          <p:nvPr/>
        </p:nvGrpSpPr>
        <p:grpSpPr>
          <a:xfrm>
            <a:off x="6156960" y="1056354"/>
            <a:ext cx="5509179" cy="2417633"/>
            <a:chOff x="6171392" y="1012018"/>
            <a:chExt cx="5510212" cy="2417633"/>
          </a:xfrm>
        </p:grpSpPr>
        <p:grpSp>
          <p:nvGrpSpPr>
            <p:cNvPr id="9" name="组合 8">
              <a:extLst>
                <a:ext uri="{FF2B5EF4-FFF2-40B4-BE49-F238E27FC236}">
                  <a16:creationId xmlns:a16="http://schemas.microsoft.com/office/drawing/2014/main" id="{09F5833F-205B-1641-F39B-B1744F5A6970}"/>
                </a:ext>
              </a:extLst>
            </p:cNvPr>
            <p:cNvGrpSpPr/>
            <p:nvPr/>
          </p:nvGrpSpPr>
          <p:grpSpPr>
            <a:xfrm>
              <a:off x="6171392" y="1012018"/>
              <a:ext cx="5510212" cy="2417633"/>
              <a:chOff x="6599276" y="1320716"/>
              <a:chExt cx="4554446" cy="2909608"/>
            </a:xfrm>
          </p:grpSpPr>
          <p:sp>
            <p:nvSpPr>
              <p:cNvPr id="10" name="文本框 9">
                <a:extLst>
                  <a:ext uri="{FF2B5EF4-FFF2-40B4-BE49-F238E27FC236}">
                    <a16:creationId xmlns:a16="http://schemas.microsoft.com/office/drawing/2014/main" id="{9955C81A-C0CF-8F3E-606E-D8873BDF74B7}"/>
                  </a:ext>
                </a:extLst>
              </p:cNvPr>
              <p:cNvSpPr txBox="1"/>
              <p:nvPr/>
            </p:nvSpPr>
            <p:spPr>
              <a:xfrm>
                <a:off x="6599276" y="1526794"/>
                <a:ext cx="4554446" cy="2703530"/>
              </a:xfrm>
              <a:prstGeom prst="roundRect">
                <a:avLst/>
              </a:prstGeom>
              <a:solidFill>
                <a:schemeClr val="bg1">
                  <a:lumMod val="95000"/>
                </a:schemeClr>
              </a:solidFill>
            </p:spPr>
            <p:txBody>
              <a:bodyPr wrap="square">
                <a:spAutoFit/>
              </a:bodyPr>
              <a:lstStyle>
                <a:defPPr>
                  <a:defRPr lang="en-US"/>
                </a:defPPr>
                <a:lvl1pPr marL="171450" indent="-171450" fontAlgn="ctr">
                  <a:lnSpc>
                    <a:spcPct val="150000"/>
                  </a:lnSpc>
                  <a:spcBef>
                    <a:spcPts val="0"/>
                  </a:spcBef>
                  <a:spcAft>
                    <a:spcPts val="0"/>
                  </a:spcAft>
                  <a:buFont typeface="Arial" panose="020B0604020202020204" pitchFamily="34" charset="0"/>
                  <a:buChar char="•"/>
                  <a:defRPr sz="1200">
                    <a:effectLst/>
                    <a:latin typeface="Times New Roman" panose="02020603050405020304" pitchFamily="18" charset="0"/>
                    <a:ea typeface="黑体" panose="02010609060101010101" pitchFamily="49" charset="-122"/>
                  </a:defRPr>
                </a:lvl1pPr>
              </a:lstStyle>
              <a:p>
                <a:r>
                  <a:rPr lang="zh-CN" altLang="en-US" sz="1400" dirty="0">
                    <a:solidFill>
                      <a:srgbClr val="000000"/>
                    </a:solidFill>
                  </a:rPr>
                  <a:t>医保目录内目前仅有单独的鼻用抗组胺药与鼻用糖皮质激素药物，无治疗中</a:t>
                </a:r>
                <a:r>
                  <a:rPr lang="en-US" altLang="zh-CN" sz="1400" dirty="0">
                    <a:solidFill>
                      <a:srgbClr val="000000"/>
                    </a:solidFill>
                  </a:rPr>
                  <a:t>-</a:t>
                </a:r>
                <a:r>
                  <a:rPr lang="zh-CN" altLang="en-US" sz="1400" dirty="0">
                    <a:solidFill>
                      <a:srgbClr val="000000"/>
                    </a:solidFill>
                  </a:rPr>
                  <a:t>重度变应性鼻炎的复方药品</a:t>
                </a:r>
              </a:p>
              <a:p>
                <a:r>
                  <a:rPr lang="zh-CN" altLang="en-US" sz="1400" dirty="0">
                    <a:solidFill>
                      <a:srgbClr val="000000"/>
                    </a:solidFill>
                  </a:rPr>
                  <a:t>两单药联用依从性差，降低了药物疗效</a:t>
                </a:r>
                <a:endParaRPr lang="en-US" altLang="zh-CN" sz="1400" dirty="0">
                  <a:solidFill>
                    <a:srgbClr val="000000"/>
                  </a:solidFill>
                </a:endParaRPr>
              </a:p>
              <a:p>
                <a:r>
                  <a:rPr lang="zh-CN" altLang="en-US" sz="1400" dirty="0">
                    <a:solidFill>
                      <a:srgbClr val="000000"/>
                    </a:solidFill>
                  </a:rPr>
                  <a:t>该药一次性提供两种一线药物，疗效提高，且有效改善患者的用药依从性</a:t>
                </a:r>
                <a:endParaRPr lang="en-US" altLang="zh-CN" sz="1400" dirty="0">
                  <a:solidFill>
                    <a:srgbClr val="000000"/>
                  </a:solidFill>
                </a:endParaRPr>
              </a:p>
            </p:txBody>
          </p:sp>
          <p:sp>
            <p:nvSpPr>
              <p:cNvPr id="11" name="文本框 10">
                <a:extLst>
                  <a:ext uri="{FF2B5EF4-FFF2-40B4-BE49-F238E27FC236}">
                    <a16:creationId xmlns:a16="http://schemas.microsoft.com/office/drawing/2014/main" id="{AEBFA426-DD01-87D9-2C68-D0BBB839F9A6}"/>
                  </a:ext>
                </a:extLst>
              </p:cNvPr>
              <p:cNvSpPr txBox="1"/>
              <p:nvPr/>
            </p:nvSpPr>
            <p:spPr>
              <a:xfrm>
                <a:off x="7873527" y="1320716"/>
                <a:ext cx="2005944" cy="450794"/>
              </a:xfrm>
              <a:prstGeom prst="roundRect">
                <a:avLst/>
              </a:prstGeom>
              <a:solidFill>
                <a:schemeClr val="accent2"/>
              </a:solidFill>
              <a:ln>
                <a:noFill/>
              </a:ln>
            </p:spPr>
            <p:txBody>
              <a:bodyPr wrap="square">
                <a:spAutoFit/>
              </a:bodyPr>
              <a:lstStyle/>
              <a:p>
                <a:pPr algn="ctr"/>
                <a:r>
                  <a:rPr lang="zh-CN" altLang="en-US" sz="1600" b="1" dirty="0">
                    <a:solidFill>
                      <a:schemeClr val="bg1"/>
                    </a:solidFill>
                    <a:latin typeface="Times New Roman" panose="02020603050405020304" pitchFamily="18" charset="0"/>
                    <a:ea typeface="黑体" panose="02010609060101010101" pitchFamily="49" charset="-122"/>
                  </a:rPr>
                  <a:t>弥补目录空白</a:t>
                </a:r>
              </a:p>
            </p:txBody>
          </p:sp>
        </p:grpSp>
        <p:pic>
          <p:nvPicPr>
            <p:cNvPr id="33" name="图形 32" descr="列表 纯色填充">
              <a:extLst>
                <a:ext uri="{FF2B5EF4-FFF2-40B4-BE49-F238E27FC236}">
                  <a16:creationId xmlns:a16="http://schemas.microsoft.com/office/drawing/2014/main" id="{8D15863D-9C7B-628A-7266-DD917E9479D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729781" y="1034927"/>
              <a:ext cx="309380" cy="309380"/>
            </a:xfrm>
            <a:prstGeom prst="rect">
              <a:avLst/>
            </a:prstGeom>
          </p:spPr>
        </p:pic>
      </p:grpSp>
      <p:grpSp>
        <p:nvGrpSpPr>
          <p:cNvPr id="18" name="组合 17">
            <a:extLst>
              <a:ext uri="{FF2B5EF4-FFF2-40B4-BE49-F238E27FC236}">
                <a16:creationId xmlns:a16="http://schemas.microsoft.com/office/drawing/2014/main" id="{B46225A8-729F-84E3-DDF5-1339994BC8F4}"/>
              </a:ext>
            </a:extLst>
          </p:cNvPr>
          <p:cNvGrpSpPr/>
          <p:nvPr/>
        </p:nvGrpSpPr>
        <p:grpSpPr>
          <a:xfrm>
            <a:off x="6156960" y="3742981"/>
            <a:ext cx="5524643" cy="2185890"/>
            <a:chOff x="6151556" y="3993337"/>
            <a:chExt cx="5510212" cy="2185890"/>
          </a:xfrm>
        </p:grpSpPr>
        <p:grpSp>
          <p:nvGrpSpPr>
            <p:cNvPr id="15" name="组合 14">
              <a:extLst>
                <a:ext uri="{FF2B5EF4-FFF2-40B4-BE49-F238E27FC236}">
                  <a16:creationId xmlns:a16="http://schemas.microsoft.com/office/drawing/2014/main" id="{F7B1DFFC-BDEC-3CF3-56B4-4D418B75DC78}"/>
                </a:ext>
              </a:extLst>
            </p:cNvPr>
            <p:cNvGrpSpPr/>
            <p:nvPr/>
          </p:nvGrpSpPr>
          <p:grpSpPr>
            <a:xfrm>
              <a:off x="6151556" y="3993337"/>
              <a:ext cx="5510212" cy="2185890"/>
              <a:chOff x="6549393" y="1401256"/>
              <a:chExt cx="4554446" cy="1510785"/>
            </a:xfrm>
          </p:grpSpPr>
          <p:sp>
            <p:nvSpPr>
              <p:cNvPr id="16" name="文本框 15">
                <a:extLst>
                  <a:ext uri="{FF2B5EF4-FFF2-40B4-BE49-F238E27FC236}">
                    <a16:creationId xmlns:a16="http://schemas.microsoft.com/office/drawing/2014/main" id="{3968E7BB-F4E6-B8E0-BA92-162CBC8B61FC}"/>
                  </a:ext>
                </a:extLst>
              </p:cNvPr>
              <p:cNvSpPr txBox="1"/>
              <p:nvPr/>
            </p:nvSpPr>
            <p:spPr>
              <a:xfrm>
                <a:off x="6549393" y="1543558"/>
                <a:ext cx="4554446" cy="1368483"/>
              </a:xfrm>
              <a:prstGeom prst="roundRect">
                <a:avLst/>
              </a:prstGeom>
              <a:solidFill>
                <a:schemeClr val="bg1">
                  <a:lumMod val="95000"/>
                </a:schemeClr>
              </a:solidFill>
            </p:spPr>
            <p:txBody>
              <a:bodyPr wrap="square">
                <a:spAutoFit/>
              </a:bodyPr>
              <a:lstStyle>
                <a:defPPr>
                  <a:defRPr lang="en-US"/>
                </a:defPPr>
                <a:lvl1pPr fontAlgn="ctr">
                  <a:lnSpc>
                    <a:spcPct val="150000"/>
                  </a:lnSpc>
                  <a:spcBef>
                    <a:spcPts val="0"/>
                  </a:spcBef>
                  <a:spcAft>
                    <a:spcPts val="0"/>
                  </a:spcAft>
                  <a:buFont typeface="Arial" panose="020B0604020202020204" pitchFamily="34" charset="0"/>
                  <a:buChar char="•"/>
                  <a:defRPr sz="1200">
                    <a:effectLst/>
                    <a:latin typeface="Times New Roman" panose="02020603050405020304" pitchFamily="18" charset="0"/>
                    <a:ea typeface="黑体" panose="02010609060101010101" pitchFamily="49" charset="-122"/>
                  </a:defRPr>
                </a:lvl1pPr>
              </a:lstStyle>
              <a:p>
                <a:pPr marL="171450" indent="-171450"/>
                <a:r>
                  <a:rPr lang="zh-CN" altLang="en-US" sz="1400" dirty="0">
                    <a:solidFill>
                      <a:srgbClr val="000000"/>
                    </a:solidFill>
                  </a:rPr>
                  <a:t>两药联用，且疗效优越，可显著缓解患者症状，有效降低患者疾病负担</a:t>
                </a:r>
                <a:endParaRPr lang="en-US" altLang="zh-CN" sz="1400" dirty="0">
                  <a:solidFill>
                    <a:srgbClr val="000000"/>
                  </a:solidFill>
                </a:endParaRPr>
              </a:p>
              <a:p>
                <a:pPr marL="171450" indent="-171450"/>
                <a:r>
                  <a:rPr lang="zh-CN" altLang="en-US" sz="1400" dirty="0">
                    <a:solidFill>
                      <a:srgbClr val="000000"/>
                    </a:solidFill>
                  </a:rPr>
                  <a:t>该药品价格较低，患者负担小，纳入医保目录后或将成为更具性价比的方案</a:t>
                </a:r>
                <a:endParaRPr lang="zh-CN" altLang="zh-CN" sz="1400" dirty="0">
                  <a:solidFill>
                    <a:srgbClr val="000000"/>
                  </a:solidFill>
                </a:endParaRPr>
              </a:p>
            </p:txBody>
          </p:sp>
          <p:sp>
            <p:nvSpPr>
              <p:cNvPr id="17" name="文本框 16">
                <a:extLst>
                  <a:ext uri="{FF2B5EF4-FFF2-40B4-BE49-F238E27FC236}">
                    <a16:creationId xmlns:a16="http://schemas.microsoft.com/office/drawing/2014/main" id="{653C3EC4-242B-CBFB-3A99-A2D16FD87D1A}"/>
                  </a:ext>
                </a:extLst>
              </p:cNvPr>
              <p:cNvSpPr txBox="1"/>
              <p:nvPr/>
            </p:nvSpPr>
            <p:spPr>
              <a:xfrm>
                <a:off x="7823644" y="1401256"/>
                <a:ext cx="2005944" cy="258886"/>
              </a:xfrm>
              <a:prstGeom prst="roundRect">
                <a:avLst/>
              </a:prstGeom>
              <a:solidFill>
                <a:schemeClr val="accent2"/>
              </a:solidFill>
              <a:ln>
                <a:noFill/>
              </a:ln>
            </p:spPr>
            <p:txBody>
              <a:bodyPr wrap="square">
                <a:spAutoFit/>
              </a:bodyPr>
              <a:lstStyle/>
              <a:p>
                <a:pPr algn="ctr"/>
                <a:r>
                  <a:rPr lang="zh-CN" altLang="en-US" sz="1600" b="1" dirty="0">
                    <a:solidFill>
                      <a:schemeClr val="bg1"/>
                    </a:solidFill>
                    <a:latin typeface="Times New Roman" panose="02020603050405020304" pitchFamily="18" charset="0"/>
                    <a:ea typeface="黑体" panose="02010609060101010101" pitchFamily="49" charset="-122"/>
                  </a:rPr>
                  <a:t>符合保基本原则</a:t>
                </a:r>
              </a:p>
            </p:txBody>
          </p:sp>
        </p:grpSp>
        <p:pic>
          <p:nvPicPr>
            <p:cNvPr id="38" name="图形 37" descr="医学 纯色填充">
              <a:extLst>
                <a:ext uri="{FF2B5EF4-FFF2-40B4-BE49-F238E27FC236}">
                  <a16:creationId xmlns:a16="http://schemas.microsoft.com/office/drawing/2014/main" id="{376718A1-46E9-0FF5-E1E7-C639EAB15EF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711600" y="3997711"/>
              <a:ext cx="361164" cy="361164"/>
            </a:xfrm>
            <a:prstGeom prst="rect">
              <a:avLst/>
            </a:prstGeom>
          </p:spPr>
        </p:pic>
      </p:grpSp>
      <p:grpSp>
        <p:nvGrpSpPr>
          <p:cNvPr id="6" name="组合 5">
            <a:extLst>
              <a:ext uri="{FF2B5EF4-FFF2-40B4-BE49-F238E27FC236}">
                <a16:creationId xmlns:a16="http://schemas.microsoft.com/office/drawing/2014/main" id="{B335C4DC-E65A-B070-4862-FF56E02DE237}"/>
              </a:ext>
            </a:extLst>
          </p:cNvPr>
          <p:cNvGrpSpPr/>
          <p:nvPr/>
        </p:nvGrpSpPr>
        <p:grpSpPr>
          <a:xfrm>
            <a:off x="530231" y="1053130"/>
            <a:ext cx="5504809" cy="2432599"/>
            <a:chOff x="530232" y="1003252"/>
            <a:chExt cx="5510212" cy="2432599"/>
          </a:xfrm>
        </p:grpSpPr>
        <p:grpSp>
          <p:nvGrpSpPr>
            <p:cNvPr id="12" name="组合 11">
              <a:extLst>
                <a:ext uri="{FF2B5EF4-FFF2-40B4-BE49-F238E27FC236}">
                  <a16:creationId xmlns:a16="http://schemas.microsoft.com/office/drawing/2014/main" id="{A52D10B2-DD55-BEE2-CBC1-469A4FBA069E}"/>
                </a:ext>
              </a:extLst>
            </p:cNvPr>
            <p:cNvGrpSpPr/>
            <p:nvPr/>
          </p:nvGrpSpPr>
          <p:grpSpPr>
            <a:xfrm>
              <a:off x="530232" y="1003252"/>
              <a:ext cx="5510212" cy="2432599"/>
              <a:chOff x="6558050" y="1320716"/>
              <a:chExt cx="4554446" cy="2927604"/>
            </a:xfrm>
          </p:grpSpPr>
          <p:sp>
            <p:nvSpPr>
              <p:cNvPr id="13" name="文本框 12">
                <a:extLst>
                  <a:ext uri="{FF2B5EF4-FFF2-40B4-BE49-F238E27FC236}">
                    <a16:creationId xmlns:a16="http://schemas.microsoft.com/office/drawing/2014/main" id="{A3271A1A-CBA8-4E07-7D26-52DC2377E37C}"/>
                  </a:ext>
                </a:extLst>
              </p:cNvPr>
              <p:cNvSpPr txBox="1"/>
              <p:nvPr/>
            </p:nvSpPr>
            <p:spPr>
              <a:xfrm>
                <a:off x="6558050" y="1543572"/>
                <a:ext cx="4554446" cy="2704748"/>
              </a:xfrm>
              <a:prstGeom prst="roundRect">
                <a:avLst/>
              </a:prstGeom>
              <a:solidFill>
                <a:schemeClr val="bg1">
                  <a:lumMod val="95000"/>
                </a:schemeClr>
              </a:solidFill>
            </p:spPr>
            <p:txBody>
              <a:bodyPr wrap="square">
                <a:spAutoFit/>
              </a:bodyPr>
              <a:lstStyle>
                <a:defPPr>
                  <a:defRPr lang="en-US"/>
                </a:defPPr>
                <a:lvl1pPr marL="171450" indent="-171450" fontAlgn="ctr">
                  <a:lnSpc>
                    <a:spcPct val="150000"/>
                  </a:lnSpc>
                  <a:spcBef>
                    <a:spcPts val="0"/>
                  </a:spcBef>
                  <a:spcAft>
                    <a:spcPts val="0"/>
                  </a:spcAft>
                  <a:buFont typeface="Arial" panose="020B0604020202020204" pitchFamily="34" charset="0"/>
                  <a:buChar char="•"/>
                  <a:defRPr sz="1200">
                    <a:effectLst/>
                    <a:latin typeface="Times New Roman" panose="02020603050405020304" pitchFamily="18" charset="0"/>
                    <a:ea typeface="黑体" panose="02010609060101010101" pitchFamily="49" charset="-122"/>
                  </a:defRPr>
                </a:lvl1pPr>
              </a:lstStyle>
              <a:p>
                <a:r>
                  <a:rPr lang="zh-CN" altLang="zh-CN" sz="1400" dirty="0">
                    <a:solidFill>
                      <a:srgbClr val="000000"/>
                    </a:solidFill>
                  </a:rPr>
                  <a:t>我国</a:t>
                </a:r>
                <a:r>
                  <a:rPr lang="en-US" altLang="zh-CN" sz="1400" dirty="0">
                    <a:solidFill>
                      <a:srgbClr val="000000"/>
                    </a:solidFill>
                  </a:rPr>
                  <a:t>AR</a:t>
                </a:r>
                <a:r>
                  <a:rPr lang="zh-CN" altLang="zh-CN" sz="1400" dirty="0">
                    <a:solidFill>
                      <a:srgbClr val="000000"/>
                    </a:solidFill>
                  </a:rPr>
                  <a:t>患病率高达</a:t>
                </a:r>
                <a:r>
                  <a:rPr lang="en-US" altLang="zh-CN" sz="1400" b="1" dirty="0">
                    <a:solidFill>
                      <a:schemeClr val="accent2"/>
                    </a:solidFill>
                  </a:rPr>
                  <a:t>17.6%</a:t>
                </a:r>
                <a:r>
                  <a:rPr lang="zh-CN" altLang="zh-CN" sz="1400" dirty="0">
                    <a:solidFill>
                      <a:srgbClr val="000000"/>
                    </a:solidFill>
                  </a:rPr>
                  <a:t>，患病群体已近</a:t>
                </a:r>
                <a:r>
                  <a:rPr lang="en-US" altLang="zh-CN" sz="1400" b="1" dirty="0">
                    <a:solidFill>
                      <a:schemeClr val="accent2"/>
                    </a:solidFill>
                  </a:rPr>
                  <a:t>2.485</a:t>
                </a:r>
                <a:r>
                  <a:rPr lang="zh-CN" altLang="zh-CN" sz="1400" b="1" dirty="0">
                    <a:solidFill>
                      <a:schemeClr val="accent2"/>
                    </a:solidFill>
                  </a:rPr>
                  <a:t>亿</a:t>
                </a:r>
                <a:r>
                  <a:rPr lang="zh-CN" altLang="zh-CN" sz="1400" dirty="0">
                    <a:solidFill>
                      <a:schemeClr val="accent2"/>
                    </a:solidFill>
                  </a:rPr>
                  <a:t>人</a:t>
                </a:r>
                <a:r>
                  <a:rPr lang="zh-CN" altLang="zh-CN" sz="1400" dirty="0">
                    <a:solidFill>
                      <a:srgbClr val="000000"/>
                    </a:solidFill>
                  </a:rPr>
                  <a:t>，其中中</a:t>
                </a:r>
                <a:r>
                  <a:rPr lang="en-US" altLang="zh-CN" sz="1400" dirty="0">
                    <a:solidFill>
                      <a:srgbClr val="000000"/>
                    </a:solidFill>
                  </a:rPr>
                  <a:t>-</a:t>
                </a:r>
                <a:r>
                  <a:rPr lang="zh-CN" altLang="zh-CN" sz="1400" dirty="0">
                    <a:solidFill>
                      <a:srgbClr val="000000"/>
                    </a:solidFill>
                  </a:rPr>
                  <a:t>重度变应性鼻炎患者约</a:t>
                </a:r>
                <a:r>
                  <a:rPr lang="en-US" altLang="zh-CN" sz="1400" b="1" dirty="0">
                    <a:solidFill>
                      <a:schemeClr val="accent2"/>
                    </a:solidFill>
                    <a:latin typeface="Times New Roman" panose="02020603050405020304" pitchFamily="18" charset="0"/>
                    <a:ea typeface="黑体" panose="02010609060101010101" pitchFamily="49" charset="-122"/>
                  </a:rPr>
                  <a:t>8700</a:t>
                </a:r>
                <a:r>
                  <a:rPr lang="zh-CN" altLang="en-US" sz="1400" b="1" dirty="0">
                    <a:solidFill>
                      <a:schemeClr val="accent2"/>
                    </a:solidFill>
                    <a:latin typeface="Times New Roman" panose="02020603050405020304" pitchFamily="18" charset="0"/>
                    <a:ea typeface="黑体" panose="02010609060101010101" pitchFamily="49" charset="-122"/>
                  </a:rPr>
                  <a:t>万</a:t>
                </a:r>
                <a:r>
                  <a:rPr lang="zh-CN" altLang="en-US" sz="1400" dirty="0">
                    <a:solidFill>
                      <a:srgbClr val="000000"/>
                    </a:solidFill>
                  </a:rPr>
                  <a:t>，</a:t>
                </a:r>
                <a:r>
                  <a:rPr lang="zh-CN" altLang="zh-CN" sz="1400" dirty="0">
                    <a:solidFill>
                      <a:srgbClr val="000000"/>
                    </a:solidFill>
                  </a:rPr>
                  <a:t>患者群体庞大</a:t>
                </a:r>
                <a:endParaRPr lang="en-US" altLang="zh-CN" sz="1400" dirty="0">
                  <a:solidFill>
                    <a:srgbClr val="000000"/>
                  </a:solidFill>
                </a:endParaRPr>
              </a:p>
              <a:p>
                <a:r>
                  <a:rPr lang="zh-CN" altLang="zh-CN" sz="1400" dirty="0">
                    <a:solidFill>
                      <a:srgbClr val="000000"/>
                    </a:solidFill>
                  </a:rPr>
                  <a:t>中-重度变应性鼻炎通常伴有睡眠障碍、日常活动障碍、学校/工作影响或其他明显症状，在影响患者</a:t>
                </a:r>
                <a:r>
                  <a:rPr lang="zh-CN" altLang="en-US" sz="1400" dirty="0">
                    <a:solidFill>
                      <a:srgbClr val="000000"/>
                    </a:solidFill>
                  </a:rPr>
                  <a:t>生存</a:t>
                </a:r>
                <a:r>
                  <a:rPr lang="zh-CN" altLang="zh-CN" sz="1400" dirty="0">
                    <a:solidFill>
                      <a:srgbClr val="000000"/>
                    </a:solidFill>
                  </a:rPr>
                  <a:t>质量的同时，也为患者带来了沉重的经济负担</a:t>
                </a:r>
              </a:p>
              <a:p>
                <a:r>
                  <a:rPr lang="zh-CN" altLang="en-US" sz="1400" dirty="0">
                    <a:solidFill>
                      <a:srgbClr val="000000"/>
                    </a:solidFill>
                  </a:rPr>
                  <a:t>该药</a:t>
                </a:r>
                <a:r>
                  <a:rPr lang="zh-CN" altLang="zh-CN" sz="1400" dirty="0">
                    <a:solidFill>
                      <a:srgbClr val="000000"/>
                    </a:solidFill>
                  </a:rPr>
                  <a:t>可</a:t>
                </a:r>
                <a:r>
                  <a:rPr lang="zh-CN" altLang="en-US" sz="1400" dirty="0">
                    <a:solidFill>
                      <a:srgbClr val="000000"/>
                    </a:solidFill>
                  </a:rPr>
                  <a:t>快速</a:t>
                </a:r>
                <a:r>
                  <a:rPr lang="zh-CN" altLang="zh-CN" sz="1400" dirty="0">
                    <a:solidFill>
                      <a:srgbClr val="000000"/>
                    </a:solidFill>
                  </a:rPr>
                  <a:t>显著控制患者的各种症状，有效提高患者生活质量</a:t>
                </a:r>
                <a:endParaRPr lang="en-US" altLang="zh-CN" sz="1400" dirty="0">
                  <a:solidFill>
                    <a:srgbClr val="000000"/>
                  </a:solidFill>
                </a:endParaRPr>
              </a:p>
            </p:txBody>
          </p:sp>
          <p:sp>
            <p:nvSpPr>
              <p:cNvPr id="14" name="文本框 13">
                <a:extLst>
                  <a:ext uri="{FF2B5EF4-FFF2-40B4-BE49-F238E27FC236}">
                    <a16:creationId xmlns:a16="http://schemas.microsoft.com/office/drawing/2014/main" id="{4AE785D7-8E6E-BB0C-9C1B-FC5B9713341F}"/>
                  </a:ext>
                </a:extLst>
              </p:cNvPr>
              <p:cNvSpPr txBox="1"/>
              <p:nvPr/>
            </p:nvSpPr>
            <p:spPr>
              <a:xfrm>
                <a:off x="7832301" y="1320716"/>
                <a:ext cx="2005944" cy="450792"/>
              </a:xfrm>
              <a:prstGeom prst="roundRect">
                <a:avLst/>
              </a:prstGeom>
              <a:solidFill>
                <a:schemeClr val="accent2"/>
              </a:solidFill>
              <a:ln>
                <a:noFill/>
              </a:ln>
            </p:spPr>
            <p:txBody>
              <a:bodyPr wrap="square">
                <a:spAutoFit/>
              </a:bodyPr>
              <a:lstStyle/>
              <a:p>
                <a:pPr algn="ctr"/>
                <a:r>
                  <a:rPr lang="zh-CN" altLang="en-US" sz="1600" b="1" dirty="0">
                    <a:solidFill>
                      <a:schemeClr val="bg1"/>
                    </a:solidFill>
                    <a:latin typeface="Times New Roman" panose="02020603050405020304" pitchFamily="18" charset="0"/>
                    <a:ea typeface="黑体" panose="02010609060101010101" pitchFamily="49" charset="-122"/>
                  </a:rPr>
                  <a:t>对公共健康的影响</a:t>
                </a:r>
              </a:p>
            </p:txBody>
          </p:sp>
        </p:grpSp>
        <p:pic>
          <p:nvPicPr>
            <p:cNvPr id="46" name="图形 45" descr="用户 纯色填充">
              <a:extLst>
                <a:ext uri="{FF2B5EF4-FFF2-40B4-BE49-F238E27FC236}">
                  <a16:creationId xmlns:a16="http://schemas.microsoft.com/office/drawing/2014/main" id="{E842FD22-742E-F82A-62DB-4EB764774D8A}"/>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075522" y="1009733"/>
              <a:ext cx="326324" cy="326324"/>
            </a:xfrm>
            <a:prstGeom prst="rect">
              <a:avLst/>
            </a:prstGeom>
          </p:spPr>
        </p:pic>
      </p:grpSp>
      <p:sp>
        <p:nvSpPr>
          <p:cNvPr id="19" name="矩形 18">
            <a:extLst>
              <a:ext uri="{FF2B5EF4-FFF2-40B4-BE49-F238E27FC236}">
                <a16:creationId xmlns:a16="http://schemas.microsoft.com/office/drawing/2014/main" id="{D5F8B1A2-1169-943E-6C9A-3BCAB08F3402}"/>
              </a:ext>
            </a:extLst>
          </p:cNvPr>
          <p:cNvSpPr/>
          <p:nvPr/>
        </p:nvSpPr>
        <p:spPr>
          <a:xfrm>
            <a:off x="518537" y="6037017"/>
            <a:ext cx="11161716" cy="246221"/>
          </a:xfrm>
          <a:prstGeom prst="rect">
            <a:avLst/>
          </a:prstGeom>
        </p:spPr>
        <p:txBody>
          <a:bodyPr wrap="square" anchor="ctr">
            <a:spAutoFit/>
          </a:bodyPr>
          <a:lstStyle/>
          <a:p>
            <a:pPr lvl="0"/>
            <a:r>
              <a:rPr lang="zh-CN" altLang="en-US" sz="1000" dirty="0">
                <a:solidFill>
                  <a:srgbClr val="2A276D">
                    <a:lumMod val="50000"/>
                  </a:srgbClr>
                </a:solidFill>
                <a:latin typeface="Times New Roman" panose="02020603050405020304" pitchFamily="18" charset="0"/>
                <a:cs typeface="Times New Roman" panose="02020603050405020304" pitchFamily="18" charset="0"/>
              </a:rPr>
              <a:t>注：</a:t>
            </a:r>
            <a:r>
              <a:rPr lang="en-US" altLang="zh-CN" sz="1000" dirty="0">
                <a:solidFill>
                  <a:srgbClr val="2A276D">
                    <a:lumMod val="50000"/>
                  </a:srgbClr>
                </a:solidFill>
                <a:latin typeface="Times New Roman" panose="02020603050405020304" pitchFamily="18" charset="0"/>
                <a:cs typeface="Times New Roman" panose="02020603050405020304" pitchFamily="18" charset="0"/>
              </a:rPr>
              <a:t>AR</a:t>
            </a:r>
            <a:r>
              <a:rPr lang="zh-CN" altLang="en-US" sz="1000" dirty="0">
                <a:solidFill>
                  <a:srgbClr val="2A276D">
                    <a:lumMod val="50000"/>
                  </a:srgbClr>
                </a:solidFill>
                <a:latin typeface="Times New Roman" panose="02020603050405020304" pitchFamily="18" charset="0"/>
                <a:cs typeface="Times New Roman" panose="02020603050405020304" pitchFamily="18" charset="0"/>
              </a:rPr>
              <a:t>：变应性鼻炎</a:t>
            </a:r>
          </a:p>
        </p:txBody>
      </p:sp>
    </p:spTree>
    <p:extLst>
      <p:ext uri="{BB962C8B-B14F-4D97-AF65-F5344CB8AC3E}">
        <p14:creationId xmlns:p14="http://schemas.microsoft.com/office/powerpoint/2010/main" val="300126341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e148641a-0ee9-4bdd-b24c-2998c114c1de}"/>
  <p:tag name="TABLE_ENDDRAG_ORIGIN_RECT" val="622*254"/>
  <p:tag name="TABLE_ENDDRAG_RECT" val="49*69*622*254"/>
</p:tagLst>
</file>

<file path=ppt/theme/theme1.xml><?xml version="1.0" encoding="utf-8"?>
<a:theme xmlns:a="http://schemas.openxmlformats.org/drawingml/2006/main" name="Office Theme">
  <a:themeElements>
    <a:clrScheme name="Custom 1">
      <a:dk1>
        <a:srgbClr val="2A276D"/>
      </a:dk1>
      <a:lt1>
        <a:srgbClr val="FFFFFF"/>
      </a:lt1>
      <a:dk2>
        <a:srgbClr val="595758"/>
      </a:dk2>
      <a:lt2>
        <a:srgbClr val="E9E9E9"/>
      </a:lt2>
      <a:accent1>
        <a:srgbClr val="2A276D"/>
      </a:accent1>
      <a:accent2>
        <a:srgbClr val="703E97"/>
      </a:accent2>
      <a:accent3>
        <a:srgbClr val="F0CB14"/>
      </a:accent3>
      <a:accent4>
        <a:srgbClr val="0063FF"/>
      </a:accent4>
      <a:accent5>
        <a:srgbClr val="8F00FF"/>
      </a:accent5>
      <a:accent6>
        <a:srgbClr val="FCE300"/>
      </a:accent6>
      <a:hlink>
        <a:srgbClr val="00AED3"/>
      </a:hlink>
      <a:folHlink>
        <a:srgbClr val="E93EF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a:spAutoFit/>
      </a:bodyPr>
      <a:lstStyle>
        <a:defPPr algn="l">
          <a:defRPr sz="1400" dirty="0" smtClean="0">
            <a:solidFill>
              <a:srgbClr val="000000"/>
            </a:solidFill>
            <a:latin typeface="Times New Roman" panose="02020603050405020304" pitchFamily="18" charset="0"/>
            <a:ea typeface="黑体" panose="02010609060101010101" pitchFamily="49" charset="-122"/>
          </a:defRPr>
        </a:defPPr>
      </a:lstStyle>
    </a:txDef>
  </a:objectDefaults>
  <a:extraClrSchemeLst/>
  <a:extLst>
    <a:ext uri="{05A4C25C-085E-4340-85A3-A5531E510DB2}">
      <thm15:themeFamily xmlns:thm15="http://schemas.microsoft.com/office/thememl/2012/main" name="Presentation1" id="{8876C221-43C0-8948-81C1-B77636FE9728}" vid="{B5C1DDC0-4EA3-474A-904A-511CEED02C53}"/>
    </a:ext>
  </a:extLst>
</a:theme>
</file>

<file path=ppt/theme/theme2.xml><?xml version="1.0" encoding="utf-8"?>
<a:theme xmlns:a="http://schemas.openxmlformats.org/drawingml/2006/main" name="1_Office Theme">
  <a:themeElements>
    <a:clrScheme name="Custom 1">
      <a:dk1>
        <a:srgbClr val="2A276D"/>
      </a:dk1>
      <a:lt1>
        <a:srgbClr val="FFFFFF"/>
      </a:lt1>
      <a:dk2>
        <a:srgbClr val="595758"/>
      </a:dk2>
      <a:lt2>
        <a:srgbClr val="E9E9E9"/>
      </a:lt2>
      <a:accent1>
        <a:srgbClr val="2A276D"/>
      </a:accent1>
      <a:accent2>
        <a:srgbClr val="703E97"/>
      </a:accent2>
      <a:accent3>
        <a:srgbClr val="F0CB14"/>
      </a:accent3>
      <a:accent4>
        <a:srgbClr val="0063FF"/>
      </a:accent4>
      <a:accent5>
        <a:srgbClr val="8F00FF"/>
      </a:accent5>
      <a:accent6>
        <a:srgbClr val="FCE300"/>
      </a:accent6>
      <a:hlink>
        <a:srgbClr val="00AED3"/>
      </a:hlink>
      <a:folHlink>
        <a:srgbClr val="E93EF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8876C221-43C0-8948-81C1-B77636FE9728}" vid="{B5C1DDC0-4EA3-474A-904A-511CEED02C5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B51A5E00F469B479FCAAEE889B9D160" ma:contentTypeVersion="13" ma:contentTypeDescription="Create a new document." ma:contentTypeScope="" ma:versionID="c7f5334a7033a8fd90a27814d4da12d5">
  <xsd:schema xmlns:xsd="http://www.w3.org/2001/XMLSchema" xmlns:xs="http://www.w3.org/2001/XMLSchema" xmlns:p="http://schemas.microsoft.com/office/2006/metadata/properties" xmlns:ns3="1067ee47-b7e8-40ef-b343-923a2867b3b1" xmlns:ns4="62282008-1f82-47e0-8d80-1876ad0b25e3" targetNamespace="http://schemas.microsoft.com/office/2006/metadata/properties" ma:root="true" ma:fieldsID="05b63c45d6ad828ee36b9b3e26b49c98" ns3:_="" ns4:_="">
    <xsd:import namespace="1067ee47-b7e8-40ef-b343-923a2867b3b1"/>
    <xsd:import namespace="62282008-1f82-47e0-8d80-1876ad0b25e3"/>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67ee47-b7e8-40ef-b343-923a2867b3b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2282008-1f82-47e0-8d80-1876ad0b25e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C2A0FD4-F45D-417A-82ED-C9E02B5817A4}">
  <ds:schemaRefs>
    <ds:schemaRef ds:uri="http://schemas.microsoft.com/office/2006/documentManagement/types"/>
    <ds:schemaRef ds:uri="http://www.w3.org/XML/1998/namespace"/>
    <ds:schemaRef ds:uri="http://purl.org/dc/dcmitype/"/>
    <ds:schemaRef ds:uri="1067ee47-b7e8-40ef-b343-923a2867b3b1"/>
    <ds:schemaRef ds:uri="http://purl.org/dc/terms/"/>
    <ds:schemaRef ds:uri="http://schemas.microsoft.com/office/infopath/2007/PartnerControls"/>
    <ds:schemaRef ds:uri="http://purl.org/dc/elements/1.1/"/>
    <ds:schemaRef ds:uri="http://schemas.openxmlformats.org/package/2006/metadata/core-properties"/>
    <ds:schemaRef ds:uri="62282008-1f82-47e0-8d80-1876ad0b25e3"/>
    <ds:schemaRef ds:uri="http://schemas.microsoft.com/office/2006/metadata/properties"/>
  </ds:schemaRefs>
</ds:datastoreItem>
</file>

<file path=customXml/itemProps2.xml><?xml version="1.0" encoding="utf-8"?>
<ds:datastoreItem xmlns:ds="http://schemas.openxmlformats.org/officeDocument/2006/customXml" ds:itemID="{85CC2453-CBCE-4098-8C14-05C31F045CA3}">
  <ds:schemaRefs>
    <ds:schemaRef ds:uri="http://schemas.microsoft.com/sharepoint/v3/contenttype/forms"/>
  </ds:schemaRefs>
</ds:datastoreItem>
</file>

<file path=customXml/itemProps3.xml><?xml version="1.0" encoding="utf-8"?>
<ds:datastoreItem xmlns:ds="http://schemas.openxmlformats.org/officeDocument/2006/customXml" ds:itemID="{8FFE232F-92CA-4157-8C74-40934B6472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67ee47-b7e8-40ef-b343-923a2867b3b1"/>
    <ds:schemaRef ds:uri="62282008-1f82-47e0-8d80-1876ad0b25e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18121</TotalTime>
  <Words>2998</Words>
  <Application>Microsoft Office PowerPoint</Application>
  <PresentationFormat>宽屏</PresentationFormat>
  <Paragraphs>199</Paragraphs>
  <Slides>10</Slides>
  <Notes>3</Notes>
  <HiddenSlides>0</HiddenSlides>
  <MMClips>0</MMClips>
  <ScaleCrop>false</ScaleCrop>
  <HeadingPairs>
    <vt:vector size="8" baseType="variant">
      <vt:variant>
        <vt:lpstr>已用的字体</vt:lpstr>
      </vt:variant>
      <vt:variant>
        <vt:i4>5</vt:i4>
      </vt:variant>
      <vt:variant>
        <vt:lpstr>主题</vt:lpstr>
      </vt:variant>
      <vt:variant>
        <vt:i4>2</vt:i4>
      </vt:variant>
      <vt:variant>
        <vt:lpstr>嵌入 OLE 服务器</vt:lpstr>
      </vt:variant>
      <vt:variant>
        <vt:i4>1</vt:i4>
      </vt:variant>
      <vt:variant>
        <vt:lpstr>幻灯片标题</vt:lpstr>
      </vt:variant>
      <vt:variant>
        <vt:i4>10</vt:i4>
      </vt:variant>
    </vt:vector>
  </HeadingPairs>
  <TitlesOfParts>
    <vt:vector size="18" baseType="lpstr">
      <vt:lpstr>微软雅黑</vt:lpstr>
      <vt:lpstr>Arial</vt:lpstr>
      <vt:lpstr>Calibri</vt:lpstr>
      <vt:lpstr>Times New Roman</vt:lpstr>
      <vt:lpstr>Wingdings</vt:lpstr>
      <vt:lpstr>Office Theme</vt:lpstr>
      <vt:lpstr>1_Office Theme</vt:lpstr>
      <vt:lpstr>think-cell 幻灯片</vt:lpstr>
      <vt:lpstr>氮䓬斯汀氟替卡松鼻喷雾剂(迪敏思®) 申报材料</vt:lpstr>
      <vt:lpstr>PowerPoint 演示文稿</vt:lpstr>
      <vt:lpstr>氮䓬斯汀氟替卡松鼻喷雾剂-基本信息(1/2)</vt:lpstr>
      <vt:lpstr>氮䓬斯汀氟替卡松鼻喷雾剂-基本信息(2/2)</vt:lpstr>
      <vt:lpstr>安全性：迪敏思®不良事件发生率与单药相当、长期安全性良好</vt:lpstr>
      <vt:lpstr>有效性(1/2)：迪敏思®有效缓解鼻部症状，是指南推荐的治疗方案</vt:lpstr>
      <vt:lpstr>有效性(2/2)：长期、短期研究均显示迪敏思®显著改善鼻炎各项评分，缓解患者症状</vt:lpstr>
      <vt:lpstr>创新性：新型复方制剂，覆盖中-重度变应性鼻炎患者人群，使用便捷</vt:lpstr>
      <vt:lpstr>公平性(1/2) ：填补目录复方空白，保障基本医疗需求</vt:lpstr>
      <vt:lpstr>参考文献</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Isabel Wang</dc:creator>
  <cp:lastModifiedBy>Pengyang Fan</cp:lastModifiedBy>
  <cp:revision>529</cp:revision>
  <dcterms:created xsi:type="dcterms:W3CDTF">2020-03-09T17:53:47Z</dcterms:created>
  <dcterms:modified xsi:type="dcterms:W3CDTF">2023-07-14T02:09:29Z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0x010100CB51A5E00F469B479FCAAEE889B9D160</vt:lpwstr>
  </property>
</Properties>
</file>