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97" r:id="rId2"/>
    <p:sldId id="2791284" r:id="rId3"/>
    <p:sldId id="2791285" r:id="rId4"/>
    <p:sldId id="2791286" r:id="rId5"/>
    <p:sldId id="2791287" r:id="rId6"/>
    <p:sldId id="2791288" r:id="rId7"/>
    <p:sldId id="2791289" r:id="rId8"/>
    <p:sldId id="2791290" r:id="rId9"/>
    <p:sldId id="2791291" r:id="rId10"/>
    <p:sldId id="306" r:id="rId11"/>
    <p:sldId id="677" r:id="rId1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sun902" initials="h" lastIdx="5" clrIdx="0"/>
  <p:cmAuthor id="1" name="apple" initials="a" lastIdx="3" clrIdx="0"/>
  <p:cmAuthor id="2" name="陈秋仙" initials="m" lastIdx="8" clrIdx="2"/>
  <p:cmAuthor id="3" name="cissy" initials="C" lastIdx="1" clrIdx="3"/>
  <p:cmAuthor id="4" name="baoyu" initials="by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  <a:srgbClr val="EDEDED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419" autoAdjust="0"/>
  </p:normalViewPr>
  <p:slideViewPr>
    <p:cSldViewPr snapToGrid="0">
      <p:cViewPr varScale="1">
        <p:scale>
          <a:sx n="65" d="100"/>
          <a:sy n="65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126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296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88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2800" dirty="0">
              <a:latin typeface="楷体" panose="02010609060101010101" pitchFamily="49" charset="-122"/>
              <a:ea typeface="楷体" panose="02010609060101010101" pitchFamily="49" charset="-122"/>
              <a:cs typeface="微软雅黑" charset="0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94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sz="2800" dirty="0">
              <a:latin typeface="楷体" panose="02010609060101010101" pitchFamily="49" charset="-122"/>
              <a:ea typeface="楷体" panose="02010609060101010101" pitchFamily="49" charset="-122"/>
              <a:cs typeface="微软雅黑" charset="0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50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598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513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070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sz="28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69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sz="28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416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255E-6E96-472F-9401-D5A24174982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12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0" imgH="0" progId="TCLayout.ActiveDocument.1">
                  <p:embed/>
                </p:oleObj>
              </mc:Choice>
              <mc:Fallback>
                <p:oleObj name="think-cell 幻灯片" r:id="rId3" imgW="0" imgH="0" progId="TCLayout.ActiveDocument.1">
                  <p:embed/>
                  <p:pic>
                    <p:nvPicPr>
                      <p:cNvPr id="0" name="对象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0747132" cy="768263"/>
          </a:xfrm>
          <a:prstGeom prst="rect">
            <a:avLst/>
          </a:prstGeom>
        </p:spPr>
        <p:txBody>
          <a:bodyPr vert="horz" anchor="ctr" anchorCtr="0"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80999" y="6381947"/>
            <a:ext cx="11338560" cy="23924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z="1000" dirty="0"/>
              <a:t>Source and Note: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8298" y="65087"/>
            <a:ext cx="930215" cy="4542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98298" y="65087"/>
            <a:ext cx="930215" cy="4542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9"/>
          <p:cNvSpPr/>
          <p:nvPr/>
        </p:nvSpPr>
        <p:spPr>
          <a:xfrm>
            <a:off x="2279682" y="1652533"/>
            <a:ext cx="7467600" cy="1445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注射用</a:t>
            </a:r>
            <a:r>
              <a:rPr lang="zh-CN" altLang="en-US" sz="4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多种维生素</a:t>
            </a:r>
            <a:r>
              <a:rPr lang="en-US" altLang="zh-CN" sz="4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(13)</a:t>
            </a:r>
            <a:r>
              <a:rPr lang="en-US" altLang="zh-CN" sz="4400" b="1" dirty="0">
                <a:latin typeface="微软雅黑" pitchFamily="34" charset="-122"/>
                <a:ea typeface="微软雅黑" pitchFamily="34" charset="-122"/>
                <a:sym typeface="+mn-ea"/>
              </a:rPr>
              <a:t>(10/3)</a:t>
            </a:r>
          </a:p>
          <a:p>
            <a:pPr algn="ctr"/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（</a:t>
            </a:r>
            <a:r>
              <a:rPr lang="zh-CN" altLang="en-US" sz="4400" b="1" dirty="0">
                <a:solidFill>
                  <a:srgbClr val="0765B9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卫素齐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50622" y="4151319"/>
            <a:ext cx="512572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 b="1" cap="all" dirty="0">
                <a:solidFill>
                  <a:srgbClr val="C00000"/>
                </a:solidFill>
                <a:latin typeface="微软雅黑" charset="0"/>
                <a:ea typeface="微软雅黑" charset="0"/>
                <a:cs typeface="Arial" panose="020B0604020202020204" pitchFamily="34" charset="0"/>
                <a:sym typeface="+mn-ea"/>
              </a:rPr>
              <a:t>内蒙古白医</a:t>
            </a:r>
            <a:r>
              <a:rPr lang="zh-CN" altLang="en-US" sz="2400" cap="all" dirty="0">
                <a:latin typeface="微软雅黑" charset="0"/>
                <a:ea typeface="微软雅黑" charset="0"/>
                <a:cs typeface="Arial" panose="020B0604020202020204" pitchFamily="34" charset="0"/>
                <a:sym typeface="+mn-ea"/>
              </a:rPr>
              <a:t>制药股份有限公司</a:t>
            </a:r>
          </a:p>
          <a:p>
            <a:pPr algn="ctr"/>
            <a:r>
              <a:rPr lang="zh-CN" altLang="en-US" sz="2400" dirty="0">
                <a:latin typeface="微软雅黑" charset="0"/>
                <a:ea typeface="微软雅黑" charset="0"/>
                <a:sym typeface="+mn-ea"/>
              </a:rPr>
              <a:t>西藏卫信康医药股份有限公司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5454" y="217643"/>
            <a:ext cx="645458" cy="5219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05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7236" y="217643"/>
            <a:ext cx="1855694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公平性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635454" y="892191"/>
          <a:ext cx="10905517" cy="5022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8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23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微软雅黑" charset="0"/>
                          <a:ea typeface="微软雅黑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r>
                        <a:rPr lang="zh-CN" altLang="en-US" sz="1700" kern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ea"/>
                          <a:sym typeface="+mn-lt"/>
                        </a:rPr>
                        <a:t>所治疗疾病对公共健康的影响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zh-CN" altLang="en-US" sz="1700" b="0" kern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增加全面</a:t>
                      </a:r>
                      <a:r>
                        <a:rPr lang="en-US" altLang="zh-CN" sz="1700" b="0" kern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13</a:t>
                      </a:r>
                      <a:r>
                        <a:rPr lang="zh-CN" altLang="en-US" sz="1700" b="0" kern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种且剂量合理的静脉维生素制剂</a:t>
                      </a:r>
                      <a:r>
                        <a:rPr lang="zh-CN" altLang="en-US" sz="1700" b="0" kern="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，有利于疾病转归，改善预后，降低疾病负担等。</a:t>
                      </a:r>
                    </a:p>
                  </a:txBody>
                  <a:tcPr anchor="ctr"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5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微软雅黑" charset="0"/>
                          <a:ea typeface="微软雅黑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</a:rPr>
                        <a:t>符合“保基本”原则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700" b="0" kern="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本品无需联合其他药物，为肠外营养治疗方案中必要的维生素给药方案，符合“保基本”原则。</a:t>
                      </a:r>
                    </a:p>
                  </a:txBody>
                  <a:tcPr anchor="ctr"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23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微软雅黑" charset="0"/>
                          <a:ea typeface="微软雅黑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弥补目录短板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补充全面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13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种且剂量合理的维生素为肠外营养患者的临床必需；</a:t>
                      </a:r>
                    </a:p>
                    <a:p>
                      <a:pPr algn="l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本品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填补了医保目录缺乏剂量合理的全组分维生素静脉制剂的空白。</a:t>
                      </a:r>
                      <a:endParaRPr lang="zh-CN" altLang="en-US" sz="1700" b="1" kern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itchFamily="34" charset="-122"/>
                        <a:ea typeface="微软雅黑" pitchFamily="34" charset="-122"/>
                        <a:cs typeface="微软雅黑" charset="0"/>
                        <a:sym typeface="+mn-lt"/>
                      </a:endParaRPr>
                    </a:p>
                  </a:txBody>
                  <a:tcPr anchor="ctr"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354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微软雅黑" charset="0"/>
                          <a:ea typeface="微软雅黑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临床管理便利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700" kern="0" dirty="0"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本</a:t>
                      </a:r>
                      <a:r>
                        <a:rPr lang="zh-CN" altLang="en-US" sz="1700" b="0" kern="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ea"/>
                          <a:sym typeface="+mn-lt"/>
                        </a:rPr>
                        <a:t>品适应症明确，临床应用时需进行营养风险筛查，可避免临床滥用。</a:t>
                      </a:r>
                    </a:p>
                  </a:txBody>
                  <a:tcPr anchor="ctr"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87916" y="3212982"/>
            <a:ext cx="2244090" cy="9220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 fontAlgn="auto"/>
            <a:r>
              <a:rPr lang="zh-CN" altLang="en-US" sz="5400" b="1" noProof="1"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微软雅黑" charset="0"/>
                <a:ea typeface="微软雅黑" charset="0"/>
              </a:rPr>
              <a:t>谢谢！</a:t>
            </a:r>
          </a:p>
        </p:txBody>
      </p:sp>
      <p:sp>
        <p:nvSpPr>
          <p:cNvPr id="2" name="矩形 9"/>
          <p:cNvSpPr/>
          <p:nvPr/>
        </p:nvSpPr>
        <p:spPr>
          <a:xfrm>
            <a:off x="2279682" y="1412832"/>
            <a:ext cx="7467600" cy="1445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注射用</a:t>
            </a:r>
            <a:r>
              <a:rPr lang="zh-CN" altLang="en-US" sz="4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多种维生素</a:t>
            </a:r>
            <a:r>
              <a:rPr lang="en-US" altLang="zh-CN" sz="4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(13)</a:t>
            </a:r>
            <a:r>
              <a:rPr lang="en-US" altLang="zh-CN" sz="4400" b="1" dirty="0">
                <a:latin typeface="微软雅黑" pitchFamily="34" charset="-122"/>
                <a:ea typeface="微软雅黑" pitchFamily="34" charset="-122"/>
                <a:sym typeface="+mn-ea"/>
              </a:rPr>
              <a:t>(10/3)</a:t>
            </a:r>
          </a:p>
          <a:p>
            <a:pPr algn="ctr"/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（</a:t>
            </a:r>
            <a:r>
              <a:rPr lang="zh-CN" altLang="en-US" sz="4400" b="1" dirty="0">
                <a:solidFill>
                  <a:srgbClr val="0765B9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卫素齐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sym typeface="+mn-ea"/>
              </a:rPr>
              <a:t>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50622" y="4797114"/>
            <a:ext cx="512572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 b="1" cap="all" dirty="0">
                <a:solidFill>
                  <a:srgbClr val="C00000"/>
                </a:solidFill>
                <a:latin typeface="微软雅黑" charset="0"/>
                <a:ea typeface="微软雅黑" charset="0"/>
                <a:cs typeface="Arial" panose="020B0604020202020204" pitchFamily="34" charset="0"/>
                <a:sym typeface="+mn-ea"/>
              </a:rPr>
              <a:t>内蒙古白医</a:t>
            </a:r>
            <a:r>
              <a:rPr lang="zh-CN" altLang="en-US" sz="2400" cap="all" dirty="0">
                <a:latin typeface="微软雅黑" charset="0"/>
                <a:ea typeface="微软雅黑" charset="0"/>
                <a:cs typeface="Arial" panose="020B0604020202020204" pitchFamily="34" charset="0"/>
                <a:sym typeface="+mn-ea"/>
              </a:rPr>
              <a:t>制药股份有限公司</a:t>
            </a:r>
          </a:p>
          <a:p>
            <a:pPr algn="ctr"/>
            <a:r>
              <a:rPr lang="zh-CN" altLang="en-US" sz="2400" dirty="0">
                <a:latin typeface="微软雅黑" charset="0"/>
                <a:ea typeface="微软雅黑" charset="0"/>
                <a:sym typeface="+mn-ea"/>
              </a:rPr>
              <a:t>西藏卫信康医药股份有限公司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4" imgW="0" imgH="0" progId="TCLayout.ActiveDocument.1">
                  <p:embed/>
                </p:oleObj>
              </mc:Choice>
              <mc:Fallback>
                <p:oleObj name="think-cell 幻灯片" r:id="rId4" imgW="0" imgH="0" progId="TCLayout.ActiveDocument.1">
                  <p:embed/>
                  <p:pic>
                    <p:nvPicPr>
                      <p:cNvPr id="0" name="对象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5"/>
          <p:cNvSpPr/>
          <p:nvPr/>
        </p:nvSpPr>
        <p:spPr>
          <a:xfrm>
            <a:off x="0" y="0"/>
            <a:ext cx="4799856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E6E6E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TextBox 32"/>
          <p:cNvSpPr txBox="1"/>
          <p:nvPr/>
        </p:nvSpPr>
        <p:spPr>
          <a:xfrm>
            <a:off x="1426778" y="2737047"/>
            <a:ext cx="2018308" cy="1407180"/>
          </a:xfrm>
          <a:prstGeom prst="rect">
            <a:avLst/>
          </a:prstGeom>
          <a:noFill/>
          <a:ln w="9525">
            <a:noFill/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prstDash val="solid"/>
              </a14:hiddenLine>
            </a:ext>
          </a:extLst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3200" b="1" dirty="0">
                <a:solidFill>
                  <a:schemeClr val="accent1"/>
                </a:solidFill>
                <a:cs typeface="+mn-ea"/>
                <a:sym typeface="+mn-lt"/>
              </a:rPr>
              <a:t>目录</a:t>
            </a:r>
            <a:endParaRPr lang="en-US" altLang="zh-CN" sz="3200" b="1" dirty="0">
              <a:solidFill>
                <a:schemeClr val="accent1"/>
              </a:solidFill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5" name="圆角矩形 1"/>
          <p:cNvSpPr/>
          <p:nvPr/>
        </p:nvSpPr>
        <p:spPr>
          <a:xfrm>
            <a:off x="5351668" y="887095"/>
            <a:ext cx="3600000" cy="8496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 01 </a:t>
            </a:r>
            <a:r>
              <a:rPr lang="zh-CN" altLang="en-US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药品基本信息</a:t>
            </a:r>
          </a:p>
        </p:txBody>
      </p:sp>
      <p:sp>
        <p:nvSpPr>
          <p:cNvPr id="6" name="圆角矩形 2"/>
          <p:cNvSpPr/>
          <p:nvPr/>
        </p:nvSpPr>
        <p:spPr>
          <a:xfrm>
            <a:off x="5351668" y="5040804"/>
            <a:ext cx="3600000" cy="84955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 05  </a:t>
            </a:r>
            <a:r>
              <a:rPr lang="zh-CN" altLang="en-US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公平性</a:t>
            </a:r>
          </a:p>
        </p:txBody>
      </p:sp>
      <p:sp>
        <p:nvSpPr>
          <p:cNvPr id="8" name="圆角矩形 4"/>
          <p:cNvSpPr/>
          <p:nvPr/>
        </p:nvSpPr>
        <p:spPr>
          <a:xfrm>
            <a:off x="5351668" y="2983467"/>
            <a:ext cx="3600000" cy="84955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 03  </a:t>
            </a:r>
            <a:r>
              <a:rPr lang="zh-CN" altLang="en-US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有效性</a:t>
            </a:r>
          </a:p>
        </p:txBody>
      </p:sp>
      <p:sp>
        <p:nvSpPr>
          <p:cNvPr id="9" name="圆角矩形 7"/>
          <p:cNvSpPr/>
          <p:nvPr/>
        </p:nvSpPr>
        <p:spPr>
          <a:xfrm>
            <a:off x="5351668" y="4012136"/>
            <a:ext cx="3600000" cy="84955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 04  </a:t>
            </a:r>
            <a:r>
              <a:rPr lang="zh-CN" altLang="en-US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创新性</a:t>
            </a:r>
          </a:p>
        </p:txBody>
      </p:sp>
      <p:sp>
        <p:nvSpPr>
          <p:cNvPr id="10" name="圆角矩形 12"/>
          <p:cNvSpPr/>
          <p:nvPr/>
        </p:nvSpPr>
        <p:spPr>
          <a:xfrm>
            <a:off x="5351668" y="1935127"/>
            <a:ext cx="3600000" cy="82945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 02  </a:t>
            </a:r>
            <a:r>
              <a:rPr lang="zh-CN" altLang="en-US" sz="32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</a:rPr>
              <a:t>安全性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5454" y="306069"/>
            <a:ext cx="645458" cy="5219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86963" y="306070"/>
            <a:ext cx="3799942" cy="52322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effectLst/>
                <a:latin typeface="微软雅黑" charset="0"/>
                <a:ea typeface="微软雅黑" charset="0"/>
                <a:cs typeface="Times New Roman" panose="02020603050405020304" pitchFamily="18" charset="0"/>
              </a:rPr>
              <a:t>药品基本信息（</a:t>
            </a:r>
            <a:r>
              <a:rPr lang="en-US" altLang="zh-CN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1/2</a:t>
            </a:r>
            <a:r>
              <a:rPr lang="zh-CN" altLang="en-US" sz="2800" b="1" kern="100" dirty="0">
                <a:solidFill>
                  <a:schemeClr val="bg1"/>
                </a:solidFill>
                <a:effectLst/>
                <a:latin typeface="微软雅黑" charset="0"/>
                <a:ea typeface="微软雅黑" charset="0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3" name="表格 5"/>
          <p:cNvGraphicFramePr>
            <a:graphicFrameLocks noGrp="1"/>
          </p:cNvGraphicFramePr>
          <p:nvPr/>
        </p:nvGraphicFramePr>
        <p:xfrm>
          <a:off x="8334104" y="964500"/>
          <a:ext cx="3514362" cy="545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45">
                <a:tc>
                  <a:txBody>
                    <a:bodyPr/>
                    <a:lstStyle/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参照药品建议：</a:t>
                      </a:r>
                      <a:endParaRPr lang="en-US" altLang="zh-CN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7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注射用</a:t>
                      </a:r>
                      <a:r>
                        <a:rPr lang="zh-CN" altLang="en-US" sz="17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多种维生素（</a:t>
                      </a:r>
                      <a:r>
                        <a:rPr lang="en-US" altLang="zh-CN" sz="17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12</a:t>
                      </a:r>
                      <a:r>
                        <a:rPr lang="zh-CN" altLang="en-US" sz="17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7248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参照药品选择理由：</a:t>
                      </a:r>
                    </a:p>
                    <a:p>
                      <a:pPr marL="342900" indent="-342900" algn="just" fontAlgn="auto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ea"/>
                        <a:buAutoNum type="circleNumDbPlain"/>
                      </a:pP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适应症一致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，均为：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接受肠外营养的成人和11岁及以上儿童维生素缺乏的预防；</a:t>
                      </a:r>
                    </a:p>
                    <a:p>
                      <a:pPr marL="342900" indent="-342900" algn="just" fontAlgn="auto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ea"/>
                        <a:buAutoNum type="circleNumDbPlain"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多种维生素（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12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）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临床应用相对广泛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，</a:t>
                      </a:r>
                      <a:r>
                        <a:rPr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在静脉复合维生素制剂中使用占比高</a:t>
                      </a:r>
                      <a:r>
                        <a:rPr 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；</a:t>
                      </a:r>
                      <a:endParaRPr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  <a:p>
                      <a:pPr marL="342900" indent="-342900" algn="just" fontAlgn="auto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ea"/>
                        <a:buAutoNum type="circleNumDbPlain"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多种维生素（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12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）是目前目录内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相对全面</a:t>
                      </a: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的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静脉复合维生素制剂。</a:t>
                      </a:r>
                      <a:endParaRPr lang="en-US" altLang="zh-CN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</a:txBody>
                  <a:tcPr anchor="ctr"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内容占位符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8450964"/>
              </p:ext>
            </p:extLst>
          </p:nvPr>
        </p:nvGraphicFramePr>
        <p:xfrm>
          <a:off x="627380" y="976044"/>
          <a:ext cx="7622768" cy="5420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8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8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通用名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effectLst/>
                          <a:latin typeface="微软雅黑" charset="0"/>
                          <a:ea typeface="微软雅黑" charset="0"/>
                          <a:sym typeface="+mn-ea"/>
                        </a:rPr>
                        <a:t>注射用多种维生素</a:t>
                      </a:r>
                      <a:r>
                        <a:rPr lang="en-US" altLang="zh-CN" sz="1700" b="1" dirty="0">
                          <a:solidFill>
                            <a:srgbClr val="C00000"/>
                          </a:solidFill>
                          <a:effectLst/>
                          <a:latin typeface="微软雅黑" charset="0"/>
                          <a:ea typeface="微软雅黑" charset="0"/>
                          <a:sym typeface="+mn-ea"/>
                        </a:rPr>
                        <a:t>(13)</a:t>
                      </a:r>
                      <a:r>
                        <a:rPr lang="en-US" altLang="zh-CN" sz="1700" b="1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sym typeface="+mn-ea"/>
                        </a:rPr>
                        <a:t>(10/3)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6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注册规格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A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瓶：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5ml/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瓶；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B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瓶：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1ml/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sym typeface="微软雅黑" charset="0"/>
                        </a:rPr>
                        <a:t>瓶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20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适应症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auto">
                        <a:lnSpc>
                          <a:spcPct val="130000"/>
                        </a:lnSpc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本品适用于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接受肠外营养的成人和11岁及以上儿童维生素缺乏</a:t>
                      </a: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的预防。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医生不必等到出现维生素缺乏症状之后才开始维生素治疗。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83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用法用量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将A瓶与B瓶分别用5ml和1ml注射用水注入瓶内使内容物溶解，一起加入至500ml至1000ml的葡萄糖注射液或氯化钠注射液中静脉滴注。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19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中国获批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时间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2022</a:t>
                      </a:r>
                      <a:r>
                        <a:rPr lang="zh-CN" altLang="en-US" sz="170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年</a:t>
                      </a:r>
                      <a:r>
                        <a:rPr lang="en-US" altLang="zh-CN" sz="170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8</a:t>
                      </a:r>
                      <a:r>
                        <a:rPr lang="zh-CN" altLang="en-US" sz="170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目前大陆地区同通用名药品上市情况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2</a:t>
                      </a: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家</a:t>
                      </a:r>
                      <a:endParaRPr lang="en-US" altLang="zh-CN" sz="1700" b="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广州汉光</a:t>
                      </a:r>
                      <a:endParaRPr lang="en-US" altLang="zh-CN" sz="1700" b="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注射用多种维生素（</a:t>
                      </a:r>
                      <a:r>
                        <a:rPr lang="en-US" altLang="zh-CN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13</a:t>
                      </a: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7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全球首次上市时间及国家</a:t>
                      </a:r>
                      <a:r>
                        <a:rPr lang="en-US" altLang="zh-CN" sz="1700" b="1" dirty="0">
                          <a:latin typeface="微软雅黑" charset="0"/>
                          <a:ea typeface="微软雅黑" charset="0"/>
                        </a:rPr>
                        <a:t>/</a:t>
                      </a: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地区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2000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年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5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月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美国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700" b="1" dirty="0">
                          <a:latin typeface="微软雅黑" charset="0"/>
                          <a:ea typeface="微软雅黑" charset="0"/>
                        </a:rPr>
                        <a:t>是否为OTC药品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51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5454" y="306069"/>
            <a:ext cx="645458" cy="5219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86962" y="306070"/>
            <a:ext cx="3702287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effectLst/>
                <a:latin typeface="微软雅黑" charset="0"/>
                <a:ea typeface="微软雅黑" charset="0"/>
                <a:cs typeface="Times New Roman" panose="02020603050405020304" pitchFamily="18" charset="0"/>
              </a:rPr>
              <a:t>药品基本信息</a:t>
            </a:r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（</a:t>
            </a:r>
            <a:r>
              <a:rPr lang="en-US" altLang="zh-CN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2/2</a:t>
            </a:r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）</a:t>
            </a:r>
            <a:endParaRPr lang="zh-CN" altLang="en-US" sz="2800" b="1" kern="100" dirty="0">
              <a:solidFill>
                <a:schemeClr val="bg1"/>
              </a:solidFill>
              <a:effectLst/>
              <a:latin typeface="微软雅黑" charset="0"/>
              <a:ea typeface="微软雅黑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624000" y="878884"/>
          <a:ext cx="10944000" cy="5186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6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疾病和基本情况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1700" b="1" spc="300" dirty="0">
                        <a:solidFill>
                          <a:srgbClr val="0763B6"/>
                        </a:solidFill>
                        <a:latin typeface="微软雅黑" charset="0"/>
                        <a:ea typeface="微软雅黑" charset="0"/>
                        <a:sym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临床未被满足的需求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000">
                <a:tc>
                  <a:txBody>
                    <a:bodyPr/>
                    <a:lstStyle/>
                    <a:p>
                      <a:pPr marL="285750" indent="-285750" algn="just" defTabSz="914400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charset="0"/>
                        <a:buChar char=""/>
                        <a:tabLst>
                          <a:tab pos="4297680" algn="l"/>
                          <a:tab pos="4924425" algn="l"/>
                        </a:tabLst>
                      </a:pP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20-45%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的住院患者存在不同程度的营养风险，有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62%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需肠外营养治疗，国内外</a:t>
                      </a:r>
                      <a:r>
                        <a:rPr lang="zh-CN" altLang="en-US" sz="1700" b="1" spc="15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指南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一致</a:t>
                      </a:r>
                      <a:r>
                        <a:rPr lang="zh-CN" altLang="en-US" sz="1700" b="1" spc="15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强烈推荐肠外营养需全面合理补充维生素；</a:t>
                      </a:r>
                      <a:endParaRPr lang="en-US" altLang="zh-CN" sz="1700" b="1" spc="150" dirty="0">
                        <a:solidFill>
                          <a:srgbClr val="C00000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  <a:p>
                      <a:pPr marL="285750" indent="-285750" algn="just" defTabSz="914400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charset="0"/>
                        <a:buChar char=""/>
                        <a:tabLst>
                          <a:tab pos="4297680" algn="l"/>
                          <a:tab pos="4924425" algn="l"/>
                        </a:tabLst>
                      </a:pP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营养不良、营养风险可进一步引起各类并发症、延长住院时间、增加治疗成本，增加患者家庭经济负担；</a:t>
                      </a:r>
                    </a:p>
                    <a:p>
                      <a:pPr marL="285750" indent="-285750" algn="just" defTabSz="914400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charset="0"/>
                        <a:buChar char=""/>
                        <a:tabLst>
                          <a:tab pos="4297680" algn="l"/>
                          <a:tab pos="4924425" algn="l"/>
                        </a:tabLst>
                      </a:pP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人体维生素的缺乏可造成不良的疾病预后，如引起再喂养综合征，乳酸酸中毒、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Wernicke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脑病和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Korsakoff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综合征等。</a:t>
                      </a:r>
                      <a:endParaRPr lang="en-US" altLang="zh-CN" sz="1700" b="0" spc="15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zh-CN" altLang="en-US" sz="1700" dirty="0">
                        <a:solidFill>
                          <a:srgbClr val="0763B6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25755" lvl="1" indent="-325755" algn="just" defTabSz="914400" fontAlgn="auto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charset="0"/>
                        <a:buChar char=""/>
                        <a:defRPr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目前，医保目录内</a:t>
                      </a:r>
                      <a:r>
                        <a:rPr lang="zh-CN" altLang="en-US" sz="1700" b="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缺少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剂量合理且组分全面</a:t>
                      </a:r>
                      <a:r>
                        <a:rPr lang="zh-CN" altLang="en-US" sz="1700" b="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的维生素静脉制剂，不能完全满足成人和</a:t>
                      </a:r>
                      <a:r>
                        <a:rPr lang="en-US" altLang="zh-CN" sz="1700" b="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11</a:t>
                      </a:r>
                      <a:r>
                        <a:rPr lang="zh-CN" altLang="en-US" sz="1700" b="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周岁及以上儿童对肠外全维生素的需求</a:t>
                      </a: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；</a:t>
                      </a:r>
                    </a:p>
                    <a:p>
                      <a:pPr marL="325755" marR="0" lvl="1" indent="-325755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charset="0"/>
                        <a:buChar char=""/>
                        <a:defRPr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与参照药品相比，本品添加了维生素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K</a:t>
                      </a:r>
                      <a:r>
                        <a:rPr lang="en-US" altLang="zh-CN" sz="1700" baseline="-250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1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，增加了维生素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C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、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B</a:t>
                      </a:r>
                      <a:r>
                        <a:rPr lang="en-US" altLang="zh-CN" sz="1700" baseline="-250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1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、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B</a:t>
                      </a:r>
                      <a:r>
                        <a:rPr lang="en-US" altLang="zh-CN" sz="1700" baseline="-250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6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和叶酸的处方量，使其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维生素种类（</a:t>
                      </a:r>
                      <a:r>
                        <a:rPr lang="en-US" altLang="zh-CN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13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种）及剂量符合国内外指南推荐，并与中、美监管部门（</a:t>
                      </a:r>
                      <a:r>
                        <a:rPr lang="en-US" altLang="zh-CN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CDE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、</a:t>
                      </a:r>
                      <a:r>
                        <a:rPr lang="en-US" altLang="zh-CN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FDA</a:t>
                      </a:r>
                      <a:r>
                        <a:rPr lang="zh-CN" altLang="en-US" sz="17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）处方标准一致 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98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42253" y="231229"/>
            <a:ext cx="645458" cy="5219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02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9817" y="231230"/>
            <a:ext cx="1800000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effectLst/>
                <a:latin typeface="微软雅黑" charset="0"/>
                <a:ea typeface="微软雅黑" charset="0"/>
                <a:cs typeface="Times New Roman" panose="02020603050405020304" pitchFamily="18" charset="0"/>
              </a:rPr>
              <a:t>安全性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42290" y="965200"/>
          <a:ext cx="11052175" cy="4984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9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361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说明书收载的</a:t>
                      </a:r>
                      <a:endParaRPr lang="en-US" altLang="zh-CN" sz="17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安全性信息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700" b="0" kern="1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本品不良反应症状相对较轻，停药后症状减轻或消失。</a:t>
                      </a:r>
                      <a:r>
                        <a:rPr lang="zh-CN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不良反应包括硫胺素（维生素</a:t>
                      </a:r>
                      <a:r>
                        <a:rPr lang="en-US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B</a:t>
                      </a:r>
                      <a:r>
                        <a:rPr lang="en-US" altLang="zh-CN" sz="1700" kern="1200" baseline="-250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</a:t>
                      </a:r>
                      <a:r>
                        <a:rPr lang="zh-CN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）过敏反应导致的荨麻疹等；维生素</a:t>
                      </a:r>
                      <a:r>
                        <a:rPr lang="en-US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A</a:t>
                      </a:r>
                      <a:r>
                        <a:rPr lang="zh-CN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过多症，表现为恶心、呕吐等。</a:t>
                      </a:r>
                      <a:endParaRPr lang="zh-CN" altLang="en-US" sz="1700" b="0" kern="100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4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国内外不良反应</a:t>
                      </a:r>
                      <a:endParaRPr lang="en-US" altLang="zh-CN" sz="17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发生情况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9525" algn="just" fontAlgn="auto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国内外同品种近</a:t>
                      </a:r>
                      <a:r>
                        <a:rPr lang="en-US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5</a:t>
                      </a:r>
                      <a:r>
                        <a:rPr lang="zh-CN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年的不良反应监测结果显示，未发生说明书外与药品相关的严重不良反应，也未出现被各国进行安全警告或撤市等</a:t>
                      </a:r>
                      <a:r>
                        <a:rPr lang="zh-CN" altLang="zh-CN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情况。</a:t>
                      </a:r>
                      <a:endParaRPr lang="en-US" altLang="zh-CN" sz="1700" kern="1200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21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注射用多种维生素</a:t>
                      </a:r>
                      <a:r>
                        <a:rPr lang="en-US" altLang="zh-CN" sz="1700" b="1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(13)(10/3)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700" b="1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VS.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1700" b="1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其他同类产品</a:t>
                      </a:r>
                      <a:endParaRPr lang="en-US" altLang="zh-CN" sz="1700" b="1" dirty="0">
                        <a:solidFill>
                          <a:schemeClr val="tx1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  <a:sym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indent="0" fontAlgn="auto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CN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相比于其他同类产品，本品</a:t>
                      </a:r>
                      <a:r>
                        <a:rPr lang="zh-CN" altLang="en-US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更</a:t>
                      </a:r>
                      <a:r>
                        <a:rPr lang="zh-CN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符合</a:t>
                      </a:r>
                      <a:r>
                        <a:rPr lang="zh-CN" altLang="en-US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国内外指南推荐及</a:t>
                      </a:r>
                      <a:r>
                        <a:rPr lang="en-US" altLang="zh-CN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FDA&amp;CDE</a:t>
                      </a:r>
                      <a:r>
                        <a:rPr lang="zh-CN" altLang="en-US" sz="1700" kern="1200" dirty="0">
                          <a:solidFill>
                            <a:schemeClr val="tx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处方标准</a:t>
                      </a:r>
                      <a:r>
                        <a:rPr lang="zh-CN" altLang="en-US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。</a:t>
                      </a:r>
                      <a:endParaRPr lang="en-US" altLang="zh-CN" sz="1700" kern="1200" dirty="0">
                        <a:solidFill>
                          <a:schemeClr val="dk1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  <a:p>
                      <a:pPr marL="165100" indent="0" fontAlgn="auto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CN" altLang="zh-CN" sz="1700" b="1" kern="1200" dirty="0">
                          <a:solidFill>
                            <a:srgbClr val="C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自上市以来未见相关严重不良反应</a:t>
                      </a:r>
                      <a:r>
                        <a:rPr lang="zh-CN" altLang="en-US" sz="1700" kern="1200" dirty="0">
                          <a:solidFill>
                            <a:schemeClr val="dk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；</a:t>
                      </a:r>
                      <a:endParaRPr lang="en-US" altLang="zh-CN" sz="1700" kern="1200" dirty="0">
                        <a:solidFill>
                          <a:schemeClr val="dk1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97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26573" y="217643"/>
            <a:ext cx="645458" cy="5219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latin typeface="微软雅黑" charset="0"/>
                <a:ea typeface="微软雅黑" charset="0"/>
              </a:rPr>
              <a:t>03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7236" y="217643"/>
            <a:ext cx="1855694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有效性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26573" y="788440"/>
          <a:ext cx="10999370" cy="5248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2390">
                <a:tc gridSpan="2"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8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本品维生素种类（</a:t>
                      </a:r>
                      <a:r>
                        <a:rPr lang="en-US" altLang="zh-CN" sz="18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13</a:t>
                      </a:r>
                      <a:r>
                        <a:rPr lang="zh-CN" altLang="en-US" sz="1800" b="1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种）及剂量完全符合国内外指南推荐，更好满足肠外营养治疗患者对维生素的需求。</a:t>
                      </a:r>
                      <a:endParaRPr lang="en-US" altLang="zh-CN" sz="1800" b="1" dirty="0">
                        <a:solidFill>
                          <a:srgbClr val="C00000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肠外营养治疗患者全面合理补充维生素，可防治多种疾病风险，增加患者的总抗氧化应激能力，减轻患者全身炎症反应，促进伤口愈合，缩短住院时长，使临床获益。</a:t>
                      </a:r>
                      <a:endParaRPr lang="en-US" altLang="zh-CN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98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临床研究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日本泰尔茂公司的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13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种维生素注射剂</a:t>
                      </a:r>
                      <a:r>
                        <a:rPr lang="en-US" altLang="zh-CN" sz="1700" dirty="0" err="1">
                          <a:latin typeface="微软雅黑" charset="0"/>
                          <a:ea typeface="微软雅黑" charset="0"/>
                        </a:rPr>
                        <a:t>Vitaject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临床试验有效性数据：肠外给药的患者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52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例，每日给与本药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1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日临床剂量，经中心静脉给药，连续给药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7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天。全部给药患者无维生素缺乏或过剩症状，主、客观症状全无，有效性为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92.3%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（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48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例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/52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例）。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日本味之素株式会社</a:t>
                      </a:r>
                      <a:r>
                        <a:rPr lang="en-US" altLang="zh-CN" sz="1700" dirty="0" err="1">
                          <a:latin typeface="微软雅黑" charset="0"/>
                          <a:ea typeface="微软雅黑" charset="0"/>
                        </a:rPr>
                        <a:t>Multamin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 For Injection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临床有效性试验及临床效果调查表明：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13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种维生素注射剂可以供给患者充足的每日所需维生素，可以改善维生素缺乏症征或预防维生素缺乏症，同时不引起维生素过多症。调查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3621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例患者不良反应发生率为</a:t>
                      </a:r>
                      <a:r>
                        <a:rPr lang="en-US" altLang="zh-CN" sz="1700" dirty="0">
                          <a:latin typeface="微软雅黑" charset="0"/>
                          <a:ea typeface="微软雅黑" charset="0"/>
                        </a:rPr>
                        <a:t>0.19%</a:t>
                      </a:r>
                      <a:r>
                        <a:rPr lang="zh-CN" altLang="en-US" sz="1700" dirty="0">
                          <a:latin typeface="微软雅黑" charset="0"/>
                          <a:ea typeface="微软雅黑" charset="0"/>
                        </a:rPr>
                        <a:t>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76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5451" y="217643"/>
            <a:ext cx="645458" cy="5219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7236" y="217643"/>
            <a:ext cx="1855694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有效性</a:t>
            </a:r>
          </a:p>
        </p:txBody>
      </p:sp>
      <p:graphicFrame>
        <p:nvGraphicFramePr>
          <p:cNvPr id="2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084011" y="2010213"/>
          <a:ext cx="8192135" cy="297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1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发表作者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诊疗指南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规范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共识</a:t>
                      </a:r>
                      <a:endParaRPr lang="zh-CN" sz="1800" kern="100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b="1" kern="0" dirty="0">
                          <a:solidFill>
                            <a:srgbClr val="000000"/>
                          </a:solidFill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发布年份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CSPEN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中国成人患者肠外肠内营养临床应用指南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ESPEN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微量营养素指南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ASPEN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成人患者肠外微量营养素供应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altLang="zh-CN" sz="1400" kern="10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CSPEN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中国老年患者肠外肠内营养应用指南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115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ASPEN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市售肠外多种维生素和多种微量元素产品建议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CSPEN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成人围手术期营养支持指南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en-US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  <a:buClrTx/>
                        <a:buSzTx/>
                        <a:buFontTx/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ESPEN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  <a:buClrTx/>
                        <a:buSzTx/>
                        <a:buFontTx/>
                      </a:pPr>
                      <a:r>
                        <a:rPr 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外科手术中的临床营养指南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000"/>
                        </a:lnSpc>
                        <a:spcBef>
                          <a:spcPts val="780"/>
                        </a:spcBef>
                        <a:spcAft>
                          <a:spcPts val="780"/>
                        </a:spcAft>
                        <a:buClrTx/>
                        <a:buSzTx/>
                        <a:buFontTx/>
                      </a:pPr>
                      <a:r>
                        <a:rPr lang="en-US" altLang="zh-CN" sz="1400" kern="0" dirty="0">
                          <a:effectLst/>
                          <a:latin typeface="微软雅黑" charset="0"/>
                          <a:ea typeface="微软雅黑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646805" y="6021705"/>
            <a:ext cx="7979410" cy="245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0" algn="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注：</a:t>
            </a:r>
            <a:r>
              <a:rPr lang="en-US" altLang="zh-CN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ESPEN</a:t>
            </a:r>
            <a:r>
              <a:rPr lang="zh-CN" altLang="en-US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：欧洲肠外肠内营养学会；</a:t>
            </a:r>
            <a:r>
              <a:rPr lang="en-US" altLang="zh-CN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CSPEN</a:t>
            </a:r>
            <a:r>
              <a:rPr lang="zh-CN" altLang="en-US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：中华医学会肠内肠外营养学会；</a:t>
            </a:r>
            <a:r>
              <a:rPr lang="en-US" altLang="zh-CN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A</a:t>
            </a:r>
            <a:r>
              <a:rPr lang="en-US" altLang="zh-CN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SPEN</a:t>
            </a:r>
            <a:r>
              <a:rPr lang="zh-CN" altLang="en-US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：</a:t>
            </a:r>
            <a:r>
              <a:rPr lang="zh-CN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美国</a:t>
            </a:r>
            <a:r>
              <a:rPr lang="zh-CN" altLang="en-US" sz="1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医学会肠内肠外营养学会；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35451" y="1794313"/>
            <a:ext cx="2038350" cy="3458210"/>
            <a:chOff x="1057275" y="2021205"/>
            <a:chExt cx="2038350" cy="3695065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2821" y="3571235"/>
              <a:ext cx="1518737" cy="717514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72492" y="4830004"/>
              <a:ext cx="1673365" cy="455338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57275" y="2021205"/>
              <a:ext cx="2038350" cy="36950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70815" y="2385853"/>
              <a:ext cx="1117968" cy="770492"/>
            </a:xfrm>
            <a:prstGeom prst="rect">
              <a:avLst/>
            </a:prstGeom>
          </p:spPr>
        </p:pic>
      </p:grpSp>
      <p:sp>
        <p:nvSpPr>
          <p:cNvPr id="11" name="文本框 10"/>
          <p:cNvSpPr txBox="1"/>
          <p:nvPr/>
        </p:nvSpPr>
        <p:spPr>
          <a:xfrm>
            <a:off x="635451" y="955710"/>
            <a:ext cx="10902428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</a:pPr>
            <a:r>
              <a:rPr lang="zh-CN" altLang="en-US" sz="2200" b="1" kern="100" dirty="0"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国内外</a:t>
            </a:r>
            <a:r>
              <a:rPr lang="zh-CN" altLang="en-US" sz="2200" b="1" kern="100" dirty="0">
                <a:solidFill>
                  <a:srgbClr val="C00000"/>
                </a:solidFill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指南</a:t>
            </a:r>
            <a:r>
              <a:rPr lang="zh-CN" altLang="en-US" sz="2200" b="1" kern="100" dirty="0"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一致</a:t>
            </a:r>
            <a:r>
              <a:rPr lang="zh-CN" altLang="en-US" sz="2200" b="1" kern="100" dirty="0">
                <a:solidFill>
                  <a:srgbClr val="C00000"/>
                </a:solidFill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强烈推荐</a:t>
            </a:r>
            <a:r>
              <a:rPr lang="zh-CN" altLang="en-US" sz="2200" b="1" kern="100" dirty="0"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，患者在进行肠外营养时，应同时</a:t>
            </a:r>
            <a:r>
              <a:rPr lang="zh-CN" altLang="en-US" sz="2200" b="1" kern="100" dirty="0">
                <a:solidFill>
                  <a:srgbClr val="C00000"/>
                </a:solidFill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补充推荐剂量的</a:t>
            </a:r>
            <a:r>
              <a:rPr lang="en-US" altLang="zh-CN" sz="2200" b="1" kern="100" dirty="0">
                <a:solidFill>
                  <a:srgbClr val="C00000"/>
                </a:solidFill>
                <a:effectLst/>
                <a:latin typeface="微软雅黑" charset="0"/>
                <a:ea typeface="微软雅黑" charset="0"/>
                <a:cs typeface="微软雅黑" charset="0"/>
                <a:sym typeface="+mn-ea"/>
              </a:rPr>
              <a:t>13</a:t>
            </a:r>
            <a:r>
              <a:rPr lang="zh-CN" altLang="en-US" sz="2200" b="1" kern="1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种维生素</a:t>
            </a:r>
            <a:endParaRPr lang="zh-CN" altLang="en-US" sz="2200" b="1" kern="100" dirty="0">
              <a:effectLst/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897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16305" y="1624724"/>
          <a:ext cx="11366867" cy="4343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7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处方优化</a:t>
                      </a:r>
                      <a:endParaRPr lang="zh-CN" altLang="en-US" sz="1700" b="1" spc="300" dirty="0">
                        <a:solidFill>
                          <a:srgbClr val="C00000"/>
                        </a:solidFill>
                        <a:latin typeface="微软雅黑" charset="0"/>
                        <a:ea typeface="微软雅黑" charset="0"/>
                        <a:sym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1700" b="1" spc="300" dirty="0">
                        <a:solidFill>
                          <a:srgbClr val="0763B6"/>
                        </a:solidFill>
                        <a:latin typeface="微软雅黑" charset="0"/>
                        <a:ea typeface="微软雅黑" charset="0"/>
                        <a:sym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+mn-ea"/>
                        </a:rPr>
                        <a:t>创新带来的患者获益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R="0" lvl="0" indent="0" algn="just" defTabSz="913765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spc="150" dirty="0">
                          <a:effectLst/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微软雅黑" charset="0"/>
                        </a:rPr>
                        <a:t>①</a:t>
                      </a:r>
                      <a:r>
                        <a:rPr lang="zh-CN" altLang="en-US" sz="1700" b="1" spc="150" dirty="0">
                          <a:effectLst/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微软雅黑" charset="0"/>
                        </a:rPr>
                        <a:t>组分全面：</a:t>
                      </a:r>
                      <a:endParaRPr lang="en-US" altLang="zh-CN" sz="1700" b="1" spc="150" dirty="0">
                        <a:effectLst/>
                        <a:uFillTx/>
                        <a:latin typeface="微软雅黑" pitchFamily="34" charset="-122"/>
                        <a:ea typeface="微软雅黑" pitchFamily="34" charset="-122"/>
                        <a:cs typeface="微软雅黑" charset="0"/>
                        <a:sym typeface="微软雅黑" charset="0"/>
                      </a:endParaRPr>
                    </a:p>
                    <a:p>
                      <a:pPr marR="0" lvl="0" indent="0" algn="just" defTabSz="913765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spc="150" dirty="0">
                          <a:effectLst/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微软雅黑" charset="0"/>
                        </a:rPr>
                        <a:t>本品</a:t>
                      </a:r>
                      <a:r>
                        <a:rPr lang="zh-CN" altLang="en-US" sz="1700" b="1" spc="150" dirty="0">
                          <a:solidFill>
                            <a:srgbClr val="C00000"/>
                          </a:solidFill>
                          <a:effectLst/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微软雅黑" charset="0"/>
                        </a:rPr>
                        <a:t>增加了</a:t>
                      </a:r>
                      <a:r>
                        <a:rPr lang="zh-CN" altLang="en-US" sz="1700" b="1" spc="300" dirty="0">
                          <a:solidFill>
                            <a:srgbClr val="C00000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维生素</a:t>
                      </a:r>
                      <a:r>
                        <a:rPr lang="en-US" altLang="zh-CN" sz="1700" b="1" spc="300" dirty="0">
                          <a:solidFill>
                            <a:srgbClr val="C00000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K</a:t>
                      </a:r>
                      <a:r>
                        <a:rPr lang="en-US" altLang="zh-CN" sz="1700" b="1" spc="300" baseline="-25000" dirty="0">
                          <a:solidFill>
                            <a:srgbClr val="C00000"/>
                          </a:solidFill>
                          <a:uFillTx/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1</a:t>
                      </a:r>
                      <a:endParaRPr lang="en-US" altLang="zh-CN" sz="1700" b="1" spc="150" dirty="0">
                        <a:solidFill>
                          <a:srgbClr val="C00000"/>
                        </a:solidFill>
                        <a:effectLst/>
                        <a:uFillTx/>
                        <a:latin typeface="微软雅黑" charset="0"/>
                        <a:ea typeface="微软雅黑" charset="0"/>
                        <a:cs typeface="微软雅黑" charset="0"/>
                        <a:sym typeface="微软雅黑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zh-CN" altLang="en-US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16230" lvl="1" indent="-28575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7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符合国内外指南对肠外营养患者</a:t>
                      </a:r>
                      <a:r>
                        <a:rPr lang="zh-CN" altLang="en-US" sz="17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全面补充</a:t>
                      </a:r>
                      <a:r>
                        <a:rPr lang="zh-CN" altLang="en-US" sz="1700" b="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维生素的需求，</a:t>
                      </a:r>
                      <a:endParaRPr lang="en-US" altLang="zh-CN" sz="1700" b="0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微软雅黑" charset="0"/>
                        <a:sym typeface="+mn-ea"/>
                      </a:endParaRPr>
                    </a:p>
                    <a:p>
                      <a:pPr marL="30480" lvl="1" indent="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7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ea"/>
                        </a:rPr>
                        <a:t>    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尤其是维生素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K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摄入不足或吸收障碍的患者及维生素</a:t>
                      </a:r>
                      <a:r>
                        <a:rPr lang="en-US" altLang="zh-CN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K</a:t>
                      </a:r>
                      <a:r>
                        <a:rPr lang="zh-CN" altLang="en-US" sz="17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微软雅黑" charset="0"/>
                          <a:sym typeface="+mn-lt"/>
                        </a:rPr>
                        <a:t>需求量增加的患者。</a:t>
                      </a:r>
                      <a:endParaRPr lang="en-US" altLang="zh-CN" sz="1700" b="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2998">
                <a:tc>
                  <a:txBody>
                    <a:bodyPr/>
                    <a:lstStyle/>
                    <a:p>
                      <a:pPr marR="0" lvl="0" indent="0" algn="just" defTabSz="913765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②剂量合理</a:t>
                      </a:r>
                      <a:r>
                        <a:rPr lang="en-US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1</a:t>
                      </a: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：</a:t>
                      </a:r>
                      <a:endParaRPr lang="en-US" altLang="zh-CN" sz="1700" b="1" spc="300" dirty="0">
                        <a:solidFill>
                          <a:schemeClr val="tx1"/>
                        </a:solidFill>
                        <a:uFillTx/>
                        <a:latin typeface="微软雅黑" charset="0"/>
                        <a:ea typeface="微软雅黑" charset="0"/>
                        <a:cs typeface="思源黑体 CN Regular" panose="020B0500000000000000" charset="-122"/>
                        <a:sym typeface="+mn-ea"/>
                      </a:endParaRPr>
                    </a:p>
                    <a:p>
                      <a:pPr marR="0" lvl="0" indent="0" algn="just" defTabSz="913765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0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加入</a:t>
                      </a:r>
                      <a:r>
                        <a:rPr lang="zh-CN" altLang="en-US" sz="1700" b="0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生理剂量维生素</a:t>
                      </a:r>
                      <a:r>
                        <a:rPr lang="en-US" altLang="zh-CN" sz="1700" b="0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K</a:t>
                      </a:r>
                      <a:r>
                        <a:rPr lang="en-US" altLang="zh-CN" sz="1700" b="0" spc="300" baseline="-250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+mn-ea"/>
                        </a:rPr>
                        <a:t>1</a:t>
                      </a:r>
                    </a:p>
                    <a:p>
                      <a:pPr marR="0" lvl="0" indent="0" algn="just" defTabSz="913765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effectLst/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微软雅黑" charset="0"/>
                        </a:rPr>
                        <a:t>（</a:t>
                      </a:r>
                      <a:r>
                        <a:rPr lang="en-US" altLang="zh-CN" sz="1700" b="0" spc="150" dirty="0">
                          <a:solidFill>
                            <a:schemeClr val="tx1"/>
                          </a:solidFill>
                          <a:effectLst/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微软雅黑" charset="0"/>
                        </a:rPr>
                        <a:t>150μg</a:t>
                      </a:r>
                      <a:r>
                        <a:rPr lang="zh-CN" altLang="en-US" sz="1700" b="0" spc="150" dirty="0">
                          <a:solidFill>
                            <a:schemeClr val="tx1"/>
                          </a:solidFill>
                          <a:effectLst/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微软雅黑" charset="0"/>
                        </a:rPr>
                        <a:t>）</a:t>
                      </a:r>
                      <a:endParaRPr lang="en-US" altLang="zh-CN" sz="1700" b="0" spc="150" dirty="0">
                        <a:solidFill>
                          <a:schemeClr val="tx1"/>
                        </a:solidFill>
                        <a:effectLst/>
                        <a:uFillTx/>
                        <a:latin typeface="微软雅黑" charset="0"/>
                        <a:ea typeface="微软雅黑" charset="0"/>
                        <a:cs typeface="微软雅黑" charset="0"/>
                        <a:sym typeface="微软雅黑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zh-CN" altLang="en-US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16230" lvl="1" indent="-28575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zh-CN" sz="17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软雅黑" charset="0"/>
                          <a:ea typeface="微软雅黑" charset="0"/>
                        </a:rPr>
                        <a:t>对长期肠外营养的患者，</a:t>
                      </a:r>
                      <a:r>
                        <a:rPr lang="zh-CN" altLang="zh-CN" sz="1700" b="1" kern="1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无需再每周单独皮下或肌肉注射维生素</a:t>
                      </a:r>
                      <a:r>
                        <a:rPr lang="en-US" altLang="zh-CN" sz="1700" b="1" kern="100" dirty="0">
                          <a:solidFill>
                            <a:srgbClr val="C00000"/>
                          </a:solidFill>
                          <a:latin typeface="微软雅黑" charset="0"/>
                          <a:ea typeface="微软雅黑" charset="0"/>
                        </a:rPr>
                        <a:t>K</a:t>
                      </a:r>
                      <a:r>
                        <a:rPr lang="zh-CN" altLang="zh-CN" sz="17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软雅黑" charset="0"/>
                          <a:ea typeface="微软雅黑" charset="0"/>
                        </a:rPr>
                        <a:t>，</a:t>
                      </a:r>
                      <a:endParaRPr lang="en-US" altLang="zh-CN" sz="17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marL="30480" lvl="1" indent="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7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软雅黑" charset="0"/>
                          <a:ea typeface="微软雅黑" charset="0"/>
                        </a:rPr>
                        <a:t>     </a:t>
                      </a:r>
                      <a:r>
                        <a:rPr lang="zh-CN" altLang="en-US" sz="1700" b="0" kern="1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提高患者依从性和延缓代谢性骨病；</a:t>
                      </a:r>
                      <a:endParaRPr lang="en-US" altLang="zh-CN" sz="1700" b="0" kern="1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marL="316230" lvl="1" indent="-28575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对血药浓度的波动影响小，便于由肠外营养向肠内营养转换；</a:t>
                      </a:r>
                      <a:endParaRPr lang="en-US" altLang="zh-CN" sz="1700" b="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lt"/>
                      </a:endParaRPr>
                    </a:p>
                    <a:p>
                      <a:pPr marL="316230" lvl="1" indent="-285750" algn="just" defTabSz="914400"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对华法林的拮抗作用较小，可以把对抗凝治疗的影响降到最小程度。</a:t>
                      </a:r>
                      <a:endParaRPr lang="en-US" altLang="zh-CN" sz="1700" b="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just" defTabSz="913765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③剂量合理</a:t>
                      </a:r>
                      <a:r>
                        <a:rPr lang="en-US" altLang="zh-CN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2</a:t>
                      </a:r>
                      <a:r>
                        <a:rPr lang="zh-CN" altLang="en-US" sz="1700" b="1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：</a:t>
                      </a:r>
                      <a:endParaRPr lang="en-US" altLang="zh-CN" sz="1700" b="1" spc="300" dirty="0">
                        <a:solidFill>
                          <a:schemeClr val="tx1"/>
                        </a:solidFill>
                        <a:uFillTx/>
                        <a:latin typeface="微软雅黑" charset="0"/>
                        <a:ea typeface="微软雅黑" charset="0"/>
                        <a:cs typeface="思源黑体 CN Regular" panose="020B0500000000000000" charset="-122"/>
                        <a:sym typeface="+mn-ea"/>
                      </a:endParaRPr>
                    </a:p>
                    <a:p>
                      <a:pPr marL="0" marR="0" lvl="0" indent="0" algn="just" defTabSz="913765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增加了维生素</a:t>
                      </a:r>
                      <a:r>
                        <a:rPr lang="en-US" altLang="zh-CN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C</a:t>
                      </a:r>
                      <a:r>
                        <a:rPr lang="zh-CN" altLang="en-US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、</a:t>
                      </a:r>
                      <a:r>
                        <a:rPr lang="en-US" altLang="zh-CN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B</a:t>
                      </a:r>
                      <a:r>
                        <a:rPr lang="en-US" altLang="zh-CN" sz="1700" b="1" spc="300" baseline="-250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1</a:t>
                      </a:r>
                      <a:r>
                        <a:rPr lang="zh-CN" altLang="en-US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、</a:t>
                      </a:r>
                      <a:r>
                        <a:rPr lang="en-US" altLang="zh-CN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B</a:t>
                      </a:r>
                      <a:r>
                        <a:rPr lang="en-US" altLang="zh-CN" sz="1700" b="1" spc="300" baseline="-250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6</a:t>
                      </a:r>
                    </a:p>
                    <a:p>
                      <a:pPr marL="0" marR="0" lvl="0" indent="0" algn="just" defTabSz="913765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4297680" algn="l"/>
                          <a:tab pos="4924425" algn="l"/>
                        </a:tabLst>
                        <a:defRPr/>
                      </a:pPr>
                      <a:r>
                        <a:rPr lang="zh-CN" altLang="en-US" sz="1700" b="1" spc="300" dirty="0"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及叶酸</a:t>
                      </a:r>
                      <a:r>
                        <a:rPr lang="zh-CN" altLang="en-US" sz="1700" b="0" spc="300" dirty="0"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思源黑体 CN Regular" panose="020B0500000000000000" charset="-122"/>
                          <a:sym typeface="+mn-ea"/>
                        </a:rPr>
                        <a:t>的处方量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zh-CN" altLang="en-US" sz="17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26390" marR="0" lvl="1" indent="-29591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charset="0"/>
                        <a:buChar char=""/>
                        <a:defRPr/>
                      </a:pPr>
                      <a:r>
                        <a:rPr lang="zh-CN" altLang="en-US" sz="1700" b="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+mn-lt"/>
                        </a:rPr>
                        <a:t>增加了抗氧化的水平，保证肠外供给充足的营养，维持生理水平。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28918" y="217643"/>
            <a:ext cx="645458" cy="5219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80703" y="217643"/>
            <a:ext cx="3195988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创新性（</a:t>
            </a:r>
            <a:r>
              <a:rPr lang="en-US" altLang="zh-CN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1/2</a:t>
            </a:r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8918" y="859003"/>
            <a:ext cx="1135425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150" dirty="0">
                <a:latin typeface="微软雅黑" pitchFamily="34" charset="-122"/>
                <a:ea typeface="微软雅黑" pitchFamily="34" charset="-122"/>
                <a:cs typeface="微软雅黑" charset="0"/>
                <a:sym typeface="微软雅黑" charset="0"/>
              </a:rPr>
              <a:t>与参照药品比较，</a:t>
            </a:r>
            <a:r>
              <a:rPr lang="zh-CN" altLang="en-US" sz="2400" b="1" kern="100" dirty="0">
                <a:solidFill>
                  <a:srgbClr val="C00000"/>
                </a:solidFill>
                <a:effectLst/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处方优化，其组分与剂量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</a:rPr>
              <a:t>与中、美监管部门（</a:t>
            </a:r>
            <a:r>
              <a:rPr lang="en-US" altLang="zh-CN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</a:rPr>
              <a:t>CDE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</a:rPr>
              <a:t>、</a:t>
            </a:r>
            <a:r>
              <a:rPr lang="en-US" altLang="zh-CN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</a:rPr>
              <a:t>FDA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</a:rPr>
              <a:t>）标准一致</a:t>
            </a:r>
            <a:endParaRPr lang="zh-CN" altLang="en-US" sz="2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815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8918" y="217643"/>
            <a:ext cx="645458" cy="5219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charset="0"/>
                <a:ea typeface="微软雅黑" charset="0"/>
              </a:rPr>
              <a:t>04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94672" y="218278"/>
            <a:ext cx="2738135" cy="52197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创新性（</a:t>
            </a:r>
            <a:r>
              <a:rPr lang="en-US" altLang="zh-CN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2/2</a:t>
            </a:r>
            <a:r>
              <a:rPr lang="zh-CN" altLang="en-US" sz="2800" b="1" kern="100" dirty="0">
                <a:solidFill>
                  <a:schemeClr val="bg1"/>
                </a:solidFill>
                <a:latin typeface="微软雅黑" charset="0"/>
                <a:ea typeface="微软雅黑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0968" y="864374"/>
            <a:ext cx="1100608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kern="100" dirty="0"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本品为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优先审评品种</a:t>
            </a:r>
            <a:r>
              <a:rPr lang="zh-CN" altLang="en-US" sz="2400" b="1" kern="100" dirty="0"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，申请了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质量控制方法发明专利</a:t>
            </a:r>
            <a:endParaRPr lang="en-US" altLang="zh-CN" sz="2400" b="1" kern="100" dirty="0">
              <a:latin typeface="微软雅黑" pitchFamily="34" charset="-122"/>
              <a:ea typeface="微软雅黑" pitchFamily="34" charset="-122"/>
              <a:cs typeface="微软雅黑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kern="100" dirty="0"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                                 为目前复方维生素注射剂中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唯一</a:t>
            </a:r>
            <a:r>
              <a:rPr lang="zh-CN" altLang="en-US" sz="2400" b="1" kern="100" dirty="0"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对</a:t>
            </a:r>
            <a:r>
              <a:rPr lang="zh-CN" altLang="en-US" sz="2400" b="1" kern="1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铝含量进行控制</a:t>
            </a:r>
            <a:r>
              <a:rPr lang="zh-CN" altLang="en-US" sz="2400" b="1" kern="100" dirty="0">
                <a:latin typeface="微软雅黑" pitchFamily="34" charset="-122"/>
                <a:ea typeface="微软雅黑" pitchFamily="34" charset="-122"/>
                <a:cs typeface="微软雅黑" charset="0"/>
                <a:sym typeface="+mn-ea"/>
              </a:rPr>
              <a:t>的制剂</a:t>
            </a:r>
            <a:endParaRPr lang="en-US" altLang="zh-CN" sz="2400" b="1" kern="100" dirty="0">
              <a:latin typeface="微软雅黑" pitchFamily="34" charset="-122"/>
              <a:ea typeface="微软雅黑" pitchFamily="34" charset="-122"/>
              <a:cs typeface="微软雅黑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8918" y="2261995"/>
            <a:ext cx="7279298" cy="36509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"/>
            </a:pP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  <a:sym typeface="+mn-lt"/>
              </a:rPr>
              <a:t>本品纳入优先审评品种名单，充分体现出</a:t>
            </a:r>
            <a:r>
              <a:rPr lang="en-US" altLang="zh-CN" sz="1700" dirty="0">
                <a:latin typeface="微软雅黑" charset="0"/>
                <a:ea typeface="微软雅黑" charset="0"/>
                <a:cs typeface="微软雅黑" charset="0"/>
                <a:sym typeface="+mn-lt"/>
              </a:rPr>
              <a:t>CDE</a:t>
            </a: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  <a:sym typeface="+mn-lt"/>
              </a:rPr>
              <a:t>对本品创新性的肯定。</a:t>
            </a:r>
            <a:endParaRPr lang="en-US" altLang="zh-CN" sz="1700" dirty="0">
              <a:latin typeface="微软雅黑" charset="0"/>
              <a:ea typeface="微软雅黑" charset="0"/>
              <a:cs typeface="微软雅黑" charset="0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700" dirty="0">
              <a:latin typeface="微软雅黑" charset="0"/>
              <a:ea typeface="微软雅黑" charset="0"/>
              <a:cs typeface="微软雅黑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"/>
            </a:pPr>
            <a:r>
              <a:rPr lang="zh-CN" altLang="en-US" sz="17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本品</a:t>
            </a: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  <a:sym typeface="+mn-ea"/>
              </a:rPr>
              <a:t>申请了质量控制方法</a:t>
            </a:r>
            <a:r>
              <a:rPr lang="zh-CN" altLang="en-US" sz="1700" b="0" dirty="0">
                <a:latin typeface="微软雅黑" charset="0"/>
                <a:ea typeface="微软雅黑" charset="0"/>
                <a:cs typeface="微软雅黑" charset="0"/>
                <a:sym typeface="+mn-ea"/>
              </a:rPr>
              <a:t>发明专利（</a:t>
            </a:r>
            <a:r>
              <a:rPr sz="1700" dirty="0">
                <a:latin typeface="微软雅黑" charset="0"/>
                <a:ea typeface="微软雅黑" charset="0"/>
                <a:cs typeface="微软雅黑" charset="0"/>
                <a:sym typeface="+mn-ea"/>
              </a:rPr>
              <a:t>201810765320 .4</a:t>
            </a:r>
            <a:r>
              <a:rPr lang="zh-CN" sz="1700" dirty="0">
                <a:latin typeface="微软雅黑" charset="0"/>
                <a:ea typeface="微软雅黑" charset="0"/>
                <a:cs typeface="微软雅黑" charset="0"/>
                <a:sym typeface="+mn-ea"/>
              </a:rPr>
              <a:t>）</a:t>
            </a:r>
            <a:r>
              <a:rPr lang="zh-CN" altLang="en-US" sz="1700" b="0" dirty="0">
                <a:latin typeface="微软雅黑" charset="0"/>
                <a:ea typeface="微软雅黑" charset="0"/>
                <a:cs typeface="微软雅黑" charset="0"/>
                <a:sym typeface="+mn-ea"/>
              </a:rPr>
              <a:t>（</a:t>
            </a:r>
            <a:r>
              <a:rPr lang="zh-CN" altLang="en-US" sz="17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如右图）</a:t>
            </a:r>
            <a:endParaRPr lang="en-US" altLang="zh-CN" sz="17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"/>
            </a:pPr>
            <a:endParaRPr lang="en-US" altLang="zh-CN" sz="5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"/>
            </a:pP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</a:rPr>
              <a:t>本品原</a:t>
            </a:r>
            <a:r>
              <a:rPr lang="zh-CN" altLang="en-US" sz="1700" b="0" dirty="0">
                <a:latin typeface="微软雅黑" charset="0"/>
                <a:ea typeface="微软雅黑" charset="0"/>
                <a:cs typeface="微软雅黑" charset="0"/>
              </a:rPr>
              <a:t>、辅料均同时符合国内外最新药典标准；</a:t>
            </a: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</a:rPr>
              <a:t>     </a:t>
            </a:r>
            <a:endParaRPr lang="en-US" altLang="zh-CN" sz="1700" dirty="0">
              <a:latin typeface="微软雅黑" charset="0"/>
              <a:ea typeface="微软雅黑" charset="0"/>
              <a:cs typeface="微软雅黑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700" dirty="0">
                <a:latin typeface="微软雅黑" charset="0"/>
                <a:ea typeface="微软雅黑" charset="0"/>
                <a:cs typeface="微软雅黑" charset="0"/>
              </a:rPr>
              <a:t>     </a:t>
            </a: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</a:rPr>
              <a:t>成品质量标准</a:t>
            </a:r>
            <a:r>
              <a:rPr lang="zh-CN" altLang="en-US" sz="1700" b="0" dirty="0">
                <a:latin typeface="微软雅黑" charset="0"/>
                <a:ea typeface="微软雅黑" charset="0"/>
                <a:cs typeface="微软雅黑" charset="0"/>
              </a:rPr>
              <a:t>包含多达23项杂质控制</a:t>
            </a: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</a:rPr>
              <a:t>；</a:t>
            </a:r>
            <a:endParaRPr lang="en-US" altLang="zh-CN" sz="1700" dirty="0">
              <a:latin typeface="微软雅黑" charset="0"/>
              <a:ea typeface="微软雅黑" charset="0"/>
              <a:cs typeface="微软雅黑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700" dirty="0">
                <a:latin typeface="微软雅黑" charset="0"/>
                <a:ea typeface="微软雅黑" charset="0"/>
                <a:cs typeface="微软雅黑" charset="0"/>
              </a:rPr>
              <a:t>     在国内同类产品中率先进行了铝含量的控制，充分保证了产品的安全性。</a:t>
            </a:r>
            <a:endParaRPr lang="en-US" altLang="zh-CN" sz="1700" dirty="0">
              <a:latin typeface="微软雅黑" charset="0"/>
              <a:ea typeface="微软雅黑" charset="0"/>
              <a:cs typeface="微软雅黑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700" dirty="0">
              <a:latin typeface="微软雅黑" charset="0"/>
              <a:ea typeface="微软雅黑" charset="0"/>
              <a:cs typeface="微软雅黑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271" y="2261995"/>
            <a:ext cx="3613785" cy="4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31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839a2f5-a3e0-4843-b451-eff76cd2da73}"/>
  <p:tag name="TABLE_ENDDRAG_ORIGIN_RECT" val="368*429"/>
  <p:tag name="TABLE_ENDDRAG_RECT" val="564*71*368*42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6b6865-f2b8-43d8-85e4-83a3763d0dd7}"/>
  <p:tag name="TABLE_ENDDRAG_ORIGIN_RECT" val="852*65"/>
  <p:tag name="TABLE_ENDDRAG_RECT" val="60*116*852*6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34c3a0f-8314-4ecb-ac99-971eef4feaae}"/>
  <p:tag name="TABLE_ENDDRAG_ORIGIN_RECT" val="868*388"/>
  <p:tag name="TABLE_ENDDRAG_RECT" val="47*105*868*38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67777bb-6480-4cd6-a49b-22c1ff80b466}"/>
  <p:tag name="TABLE_ENDDRAG_ORIGIN_RECT" val="828*358"/>
  <p:tag name="TABLE_ENDDRAG_RECT" val="60*128*828*35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7d21185-14f2-4910-bd9f-b8ef8fa5baee}"/>
  <p:tag name="TABLE_ENDDRAG_ORIGIN_RECT" val="645*241"/>
  <p:tag name="TABLE_ENDDRAG_RECT" val="204*201*645*24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6b6865-f2b8-43d8-85e4-83a3763d0dd7}"/>
  <p:tag name="TABLE_ENDDRAG_ORIGIN_RECT" val="882*368"/>
  <p:tag name="TABLE_ENDDRAG_RECT" val="34*137*882*36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61a3625-5f87-4fff-9c1c-4d653da48fbb}"/>
  <p:tag name="TABLE_ENDDRAG_ORIGIN_RECT" val="846*292"/>
  <p:tag name="TABLE_ENDDRAG_RECT" val="60*133*846*29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1359</Words>
  <Application>Microsoft Office PowerPoint</Application>
  <PresentationFormat>宽屏</PresentationFormat>
  <Paragraphs>155</Paragraphs>
  <Slides>11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楷体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think-cell 幻灯片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xiaohui pu</cp:lastModifiedBy>
  <cp:revision>186</cp:revision>
  <dcterms:created xsi:type="dcterms:W3CDTF">2023-07-13T02:40:00Z</dcterms:created>
  <dcterms:modified xsi:type="dcterms:W3CDTF">2023-07-14T00:13:50Z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2052-5.5.1.7991</vt:lpwstr>
  </property>
  <property fmtid="{D5CDD505-2E9C-101B-9397-08002B2CF9AE}" pid="3" name="ICV">
    <vt:lpwstr>5DD24FD97A451CF7D481A66432388E41_43</vt:lpwstr>
  </property>
</Properties>
</file>