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3"/>
  </p:sldMasterIdLst>
  <p:notesMasterIdLst>
    <p:notesMasterId r:id="rId13"/>
  </p:notesMasterIdLst>
  <p:handoutMasterIdLst>
    <p:handoutMasterId r:id="rId14"/>
  </p:handoutMasterIdLst>
  <p:sldIdLst>
    <p:sldId id="257" r:id="rId4"/>
    <p:sldId id="258" r:id="rId5"/>
    <p:sldId id="2640" r:id="rId6"/>
    <p:sldId id="2641" r:id="rId7"/>
    <p:sldId id="2642" r:id="rId8"/>
    <p:sldId id="2644" r:id="rId9"/>
    <p:sldId id="2645" r:id="rId10"/>
    <p:sldId id="2646" r:id="rId11"/>
    <p:sldId id="263" r:id="rId12"/>
  </p:sldIdLst>
  <p:sldSz cx="12192000" cy="6858000"/>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gs" Target="tags/tag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notesMaster" Target="notesMasters/notes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ea typeface="黑体" panose="02010609060101010101"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ea typeface="黑体" panose="02010609060101010101" charset="-122"/>
              </a:rPr>
            </a:fld>
            <a:endParaRPr lang="zh-CN" altLang="en-US">
              <a:ea typeface="黑体" panose="02010609060101010101"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ea typeface="黑体" panose="02010609060101010101"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ea typeface="黑体" panose="02010609060101010101" charset="-122"/>
              </a:rPr>
            </a:fld>
            <a:endParaRPr lang="zh-CN" altLang="en-US">
              <a:ea typeface="黑体" panose="02010609060101010101"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ea typeface="黑体" panose="02010609060101010101"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ea typeface="黑体" panose="02010609060101010101" charset="-122"/>
              </a:defRPr>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ea typeface="黑体" panose="02010609060101010101"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ea typeface="黑体" panose="02010609060101010101" charset="-122"/>
              </a:defRPr>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黑体" panose="02010609060101010101" charset="-122"/>
        <a:cs typeface="+mn-cs"/>
      </a:defRPr>
    </a:lvl1pPr>
    <a:lvl2pPr marL="457200" algn="l" defTabSz="914400" rtl="0" eaLnBrk="1" latinLnBrk="0" hangingPunct="1">
      <a:defRPr sz="1200" kern="1200">
        <a:solidFill>
          <a:schemeClr val="tx1"/>
        </a:solidFill>
        <a:latin typeface="+mn-lt"/>
        <a:ea typeface="黑体" panose="02010609060101010101" charset="-122"/>
        <a:cs typeface="+mn-cs"/>
      </a:defRPr>
    </a:lvl2pPr>
    <a:lvl3pPr marL="914400" algn="l" defTabSz="914400" rtl="0" eaLnBrk="1" latinLnBrk="0" hangingPunct="1">
      <a:defRPr sz="1200" kern="1200">
        <a:solidFill>
          <a:schemeClr val="tx1"/>
        </a:solidFill>
        <a:latin typeface="+mn-lt"/>
        <a:ea typeface="黑体" panose="02010609060101010101" charset="-122"/>
        <a:cs typeface="+mn-cs"/>
      </a:defRPr>
    </a:lvl3pPr>
    <a:lvl4pPr marL="1371600" algn="l" defTabSz="914400" rtl="0" eaLnBrk="1" latinLnBrk="0" hangingPunct="1">
      <a:defRPr sz="1200" kern="1200">
        <a:solidFill>
          <a:schemeClr val="tx1"/>
        </a:solidFill>
        <a:latin typeface="+mn-lt"/>
        <a:ea typeface="黑体" panose="02010609060101010101" charset="-122"/>
        <a:cs typeface="+mn-cs"/>
      </a:defRPr>
    </a:lvl4pPr>
    <a:lvl5pPr marL="1828800" algn="l" defTabSz="914400" rtl="0" eaLnBrk="1" latinLnBrk="0" hangingPunct="1">
      <a:defRPr sz="1200" kern="1200">
        <a:solidFill>
          <a:schemeClr val="tx1"/>
        </a:solidFill>
        <a:latin typeface="+mn-lt"/>
        <a:ea typeface="黑体" panose="02010609060101010101"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E61AED6D-ECE6-B44F-8DE4-8BE5D47AE277}" type="datetimeFigureOut">
              <a:rPr/>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61AED6D-ECE6-B44F-8DE4-8BE5D47AE277}" type="datetimeFigureOut">
              <a:rPr/>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AED6D-ECE6-B44F-8DE4-8BE5D47AE277}" type="datetimeFigureOut">
              <a:rPr/>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61AED6D-ECE6-B44F-8DE4-8BE5D47AE277}"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E61AED6D-ECE6-B44F-8DE4-8BE5D47AE277}" type="datetimeFigureOut">
              <a:rPr/>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61AED6D-ECE6-B44F-8DE4-8BE5D47AE277}" type="datetimeFigureOut">
              <a:rPr/>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AED6D-ECE6-B44F-8DE4-8BE5D47AE277}" type="datetimeFigureOut">
              <a:rPr/>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1AED6D-ECE6-B44F-8DE4-8BE5D47AE277}"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BA56-5C4D-F64A-A57E-5CF1AD3C2F69}" type="slidenum">
              <a:rPr/>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1AED6D-ECE6-B44F-8DE4-8BE5D47AE277}" type="datetimeFigureOut">
              <a:rPr/>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DBA56-5C4D-F64A-A57E-5CF1AD3C2F69}" type="slidenum">
              <a:rPr/>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1AED6D-ECE6-B44F-8DE4-8BE5D47AE277}" type="datetimeFigureOut">
              <a:rPr/>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DBA56-5C4D-F64A-A57E-5CF1AD3C2F69}" type="slidenum">
              <a:rPr/>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深度视觉·原创设计 https://www.docer.com/works?userid=22383862"/>
          <p:cNvSpPr txBox="1"/>
          <p:nvPr/>
        </p:nvSpPr>
        <p:spPr>
          <a:xfrm>
            <a:off x="2509792" y="2759455"/>
            <a:ext cx="2436860" cy="3154710"/>
          </a:xfrm>
          <a:prstGeom prst="rect">
            <a:avLst/>
          </a:prstGeom>
          <a:noFill/>
        </p:spPr>
        <p:txBody>
          <a:bodyPr wrap="square" rtlCol="0">
            <a:spAutoFit/>
          </a:bodyPr>
          <a:lstStyle/>
          <a:p>
            <a:r>
              <a:rPr lang="zh-CN" altLang="en-US" sz="19900" dirty="0">
                <a:gradFill>
                  <a:gsLst>
                    <a:gs pos="0">
                      <a:srgbClr val="4396D0"/>
                    </a:gs>
                    <a:gs pos="100000">
                      <a:srgbClr val="1B5281"/>
                    </a:gs>
                  </a:gsLst>
                  <a:path path="rect">
                    <a:fillToRect l="100000" t="100000"/>
                  </a:path>
                </a:gradFill>
                <a:latin typeface="Source Han Sans SC" panose="020B0500000000000000" pitchFamily="34" charset="-128"/>
                <a:ea typeface="Source Han Sans SC" panose="020B0500000000000000" pitchFamily="34" charset="-128"/>
              </a:rPr>
              <a:t>“</a:t>
            </a:r>
            <a:endParaRPr lang="zh-CN" altLang="en-US" sz="19900" dirty="0">
              <a:gradFill>
                <a:gsLst>
                  <a:gs pos="0">
                    <a:srgbClr val="4396D0"/>
                  </a:gs>
                  <a:gs pos="100000">
                    <a:srgbClr val="1B5281"/>
                  </a:gs>
                </a:gsLst>
                <a:path path="rect">
                  <a:fillToRect l="100000" t="100000"/>
                </a:path>
              </a:gradFill>
              <a:latin typeface="Source Han Sans SC" panose="020B0500000000000000" pitchFamily="34" charset="-128"/>
              <a:ea typeface="Source Han Sans SC" panose="020B0500000000000000" pitchFamily="34" charset="-128"/>
            </a:endParaRPr>
          </a:p>
        </p:txBody>
      </p:sp>
      <p:sp>
        <p:nvSpPr>
          <p:cNvPr id="3" name="深度视觉·原创设计 https://www.docer.com/works?userid=22383862"/>
          <p:cNvSpPr/>
          <p:nvPr/>
        </p:nvSpPr>
        <p:spPr>
          <a:xfrm flipV="1">
            <a:off x="0" y="0"/>
            <a:ext cx="12167774" cy="3248173"/>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4" name="深度视觉·原创设计 https://www.docer.com/works?userid=22383862"/>
          <p:cNvSpPr/>
          <p:nvPr/>
        </p:nvSpPr>
        <p:spPr>
          <a:xfrm flipH="1">
            <a:off x="4127096" y="4690853"/>
            <a:ext cx="8064904" cy="2167147"/>
          </a:xfrm>
          <a:prstGeom prst="rtTriangle">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5" name="深度视觉·原创设计 https://www.docer.com/works?userid=22383862"/>
          <p:cNvSpPr/>
          <p:nvPr/>
        </p:nvSpPr>
        <p:spPr>
          <a:xfrm>
            <a:off x="733042" y="2033517"/>
            <a:ext cx="2790968" cy="2790966"/>
          </a:xfrm>
          <a:prstGeom prst="ellipse">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深度视觉·原创设计 https://www.docer.com/works?userid=22383862"/>
          <p:cNvSpPr txBox="1"/>
          <p:nvPr/>
        </p:nvSpPr>
        <p:spPr>
          <a:xfrm>
            <a:off x="662946" y="2967335"/>
            <a:ext cx="2931160" cy="922020"/>
          </a:xfrm>
          <a:prstGeom prst="rect">
            <a:avLst/>
          </a:prstGeom>
          <a:noFill/>
          <a:ln>
            <a:noFill/>
          </a:ln>
        </p:spPr>
        <p:txBody>
          <a:bodyPr wrap="none" rtlCol="0">
            <a:spAutoFit/>
          </a:bodyPr>
          <a:lstStyle/>
          <a:p>
            <a:pPr algn="ctr"/>
            <a:r>
              <a:rPr lang="zh-CN" altLang="en-US" sz="5400" b="1" dirty="0">
                <a:solidFill>
                  <a:schemeClr val="bg1"/>
                </a:solidFill>
                <a:latin typeface="黑体" panose="02010609060101010101" charset="-122"/>
                <a:ea typeface="黑体" panose="02010609060101010101" charset="-122"/>
                <a:sym typeface="黑体" panose="02010609060101010101" charset="-122"/>
              </a:rPr>
              <a:t>倍特药业</a:t>
            </a:r>
            <a:endParaRPr lang="zh-CN" altLang="en-US" sz="5400" b="1" dirty="0">
              <a:solidFill>
                <a:schemeClr val="bg1"/>
              </a:solidFill>
              <a:latin typeface="黑体" panose="02010609060101010101" charset="-122"/>
              <a:ea typeface="黑体" panose="02010609060101010101" charset="-122"/>
              <a:sym typeface="黑体" panose="02010609060101010101" charset="-122"/>
            </a:endParaRPr>
          </a:p>
        </p:txBody>
      </p:sp>
      <p:sp>
        <p:nvSpPr>
          <p:cNvPr id="11" name="深度视觉·原创设计 https://www.docer.com/works?userid=22383862"/>
          <p:cNvSpPr txBox="1"/>
          <p:nvPr/>
        </p:nvSpPr>
        <p:spPr>
          <a:xfrm>
            <a:off x="5699177" y="2167147"/>
            <a:ext cx="5642113" cy="82994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zh-CN" sz="4800" b="1" dirty="0">
                <a:solidFill>
                  <a:schemeClr val="tx1">
                    <a:lumMod val="75000"/>
                    <a:lumOff val="25000"/>
                  </a:schemeClr>
                </a:solidFill>
                <a:latin typeface="黑体" panose="02010609060101010101" charset="-122"/>
                <a:ea typeface="黑体" panose="02010609060101010101" charset="-122"/>
                <a:cs typeface="+mn-ea"/>
                <a:sym typeface="黑体" panose="02010609060101010101" charset="-122"/>
              </a:rPr>
              <a:t>头孢地尼颗粒</a:t>
            </a:r>
            <a:endParaRPr lang="zh-CN" altLang="zh-CN" sz="4800" b="1" dirty="0">
              <a:solidFill>
                <a:schemeClr val="tx1">
                  <a:lumMod val="75000"/>
                  <a:lumOff val="25000"/>
                </a:schemeClr>
              </a:solidFill>
              <a:latin typeface="黑体" panose="02010609060101010101" charset="-122"/>
              <a:ea typeface="黑体" panose="02010609060101010101" charset="-122"/>
              <a:cs typeface="+mn-ea"/>
              <a:sym typeface="黑体" panose="02010609060101010101" charset="-122"/>
            </a:endParaRPr>
          </a:p>
        </p:txBody>
      </p:sp>
      <p:sp>
        <p:nvSpPr>
          <p:cNvPr id="13" name="深度视觉·原创设计 https://www.docer.com/works?userid=22383862"/>
          <p:cNvSpPr/>
          <p:nvPr/>
        </p:nvSpPr>
        <p:spPr>
          <a:xfrm>
            <a:off x="5723188" y="4041115"/>
            <a:ext cx="2473876" cy="649738"/>
          </a:xfrm>
          <a:prstGeom prst="roundRect">
            <a:avLst>
              <a:gd name="adj" fmla="val 50000"/>
            </a:avLst>
          </a:prstGeom>
          <a:solidFill>
            <a:schemeClr val="accent2"/>
          </a:solidFill>
          <a:ln>
            <a:noFill/>
          </a:ln>
          <a:effectLst>
            <a:outerShdw blurRad="2159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i="1" dirty="0">
              <a:latin typeface="黑体" panose="02010609060101010101" charset="-122"/>
              <a:ea typeface="黑体" panose="02010609060101010101" charset="-122"/>
              <a:cs typeface="Arial" panose="020B0604020202020204" pitchFamily="34" charset="0"/>
              <a:sym typeface="黑体" panose="02010609060101010101" charset="-122"/>
            </a:endParaRPr>
          </a:p>
        </p:txBody>
      </p:sp>
      <p:sp>
        <p:nvSpPr>
          <p:cNvPr id="14" name="深度视觉·原创设计 https://www.docer.com/works?userid=22383862"/>
          <p:cNvSpPr/>
          <p:nvPr/>
        </p:nvSpPr>
        <p:spPr>
          <a:xfrm>
            <a:off x="6021561" y="4175715"/>
            <a:ext cx="1877130" cy="380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600" dirty="0">
                <a:solidFill>
                  <a:schemeClr val="bg1"/>
                </a:solidFill>
                <a:latin typeface="黑体" panose="02010609060101010101" charset="-122"/>
                <a:ea typeface="黑体" panose="02010609060101010101" charset="-122"/>
                <a:cs typeface="+mn-ea"/>
                <a:sym typeface="黑体" panose="02010609060101010101" charset="-122"/>
              </a:rPr>
              <a:t>商品名：博仕多安</a:t>
            </a:r>
            <a:endParaRPr lang="zh-CN" altLang="en-US" sz="1600" dirty="0">
              <a:solidFill>
                <a:schemeClr val="bg1"/>
              </a:solidFill>
              <a:latin typeface="黑体" panose="02010609060101010101" charset="-122"/>
              <a:ea typeface="黑体" panose="02010609060101010101" charset="-122"/>
              <a:cs typeface="+mn-ea"/>
              <a:sym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深度视觉·原创设计 https://www.docer.com/works?userid=22383862"/>
          <p:cNvSpPr/>
          <p:nvPr/>
        </p:nvSpPr>
        <p:spPr>
          <a:xfrm rot="10800000" flipV="1">
            <a:off x="0" y="3609865"/>
            <a:ext cx="12167774" cy="3248173"/>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2" name="深度视觉·原创设计 https://www.docer.com/works?userid=22383862"/>
          <p:cNvSpPr/>
          <p:nvPr/>
        </p:nvSpPr>
        <p:spPr>
          <a:xfrm rot="5400000">
            <a:off x="1407282" y="-683946"/>
            <a:ext cx="1678672" cy="4493232"/>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Source Han Sans SC" panose="020B0500000000000000" pitchFamily="34" charset="-128"/>
              <a:ea typeface="Source Han Sans SC" panose="020B0500000000000000" pitchFamily="34" charset="-128"/>
            </a:endParaRPr>
          </a:p>
        </p:txBody>
      </p:sp>
      <p:sp>
        <p:nvSpPr>
          <p:cNvPr id="3" name="深度视觉·原创设计 https://www.docer.com/works?userid=22383862"/>
          <p:cNvSpPr txBox="1"/>
          <p:nvPr/>
        </p:nvSpPr>
        <p:spPr>
          <a:xfrm>
            <a:off x="352425" y="1212850"/>
            <a:ext cx="4104640" cy="89281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倍特药业</a:t>
            </a:r>
            <a:endParaRPr lang="zh-CN" altLang="en-US" sz="36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en-US" altLang="zh-CN" sz="36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a:t>
            </a:r>
            <a:r>
              <a:rPr lang="zh-CN" altLang="en-US" sz="36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博仕多安</a:t>
            </a:r>
            <a:endParaRPr lang="zh-CN" altLang="en-US" sz="36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4" name="深度视觉·原创设计 https://www.docer.com/works?userid=22383862"/>
          <p:cNvSpPr/>
          <p:nvPr/>
        </p:nvSpPr>
        <p:spPr>
          <a:xfrm>
            <a:off x="2691344" y="2880965"/>
            <a:ext cx="3077509" cy="58356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3200" b="1" dirty="0">
                <a:latin typeface="黑体" panose="02010609060101010101" charset="-122"/>
                <a:ea typeface="黑体" panose="02010609060101010101" charset="-122"/>
                <a:cs typeface="+mn-ea"/>
                <a:sym typeface="黑体" panose="02010609060101010101" charset="-122"/>
              </a:rPr>
              <a:t>药品基本</a:t>
            </a:r>
            <a:r>
              <a:rPr lang="zh-CN" altLang="en-US" sz="3200" b="1" dirty="0">
                <a:latin typeface="黑体" panose="02010609060101010101" charset="-122"/>
                <a:ea typeface="黑体" panose="02010609060101010101" charset="-122"/>
                <a:cs typeface="+mn-ea"/>
                <a:sym typeface="黑体" panose="02010609060101010101" charset="-122"/>
              </a:rPr>
              <a:t>信息</a:t>
            </a:r>
            <a:endParaRPr lang="zh-CN" altLang="en-US" sz="3200" b="1" dirty="0">
              <a:latin typeface="黑体" panose="02010609060101010101" charset="-122"/>
              <a:ea typeface="黑体" panose="02010609060101010101" charset="-122"/>
              <a:cs typeface="+mn-ea"/>
              <a:sym typeface="黑体" panose="02010609060101010101" charset="-122"/>
            </a:endParaRPr>
          </a:p>
        </p:txBody>
      </p:sp>
      <p:sp>
        <p:nvSpPr>
          <p:cNvPr id="6" name="深度视觉·原创设计 https://www.docer.com/works?userid=22383862"/>
          <p:cNvSpPr/>
          <p:nvPr/>
        </p:nvSpPr>
        <p:spPr>
          <a:xfrm>
            <a:off x="2691345" y="4101142"/>
            <a:ext cx="2854134" cy="58356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3200" b="1" dirty="0">
                <a:latin typeface="黑体" panose="02010609060101010101" charset="-122"/>
                <a:ea typeface="黑体" panose="02010609060101010101" charset="-122"/>
                <a:cs typeface="+mn-ea"/>
                <a:sym typeface="黑体" panose="02010609060101010101" charset="-122"/>
              </a:rPr>
              <a:t>有效性</a:t>
            </a:r>
            <a:endParaRPr lang="zh-CN" altLang="en-US" sz="3200" b="1" dirty="0">
              <a:latin typeface="黑体" panose="02010609060101010101" charset="-122"/>
              <a:ea typeface="黑体" panose="02010609060101010101" charset="-122"/>
              <a:cs typeface="+mn-ea"/>
              <a:sym typeface="黑体" panose="02010609060101010101" charset="-122"/>
            </a:endParaRPr>
          </a:p>
        </p:txBody>
      </p:sp>
      <p:sp>
        <p:nvSpPr>
          <p:cNvPr id="8" name="深度视觉·原创设计 https://www.docer.com/works?userid=22383862"/>
          <p:cNvSpPr/>
          <p:nvPr/>
        </p:nvSpPr>
        <p:spPr>
          <a:xfrm>
            <a:off x="7676253" y="2933409"/>
            <a:ext cx="2854134" cy="58356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3200" b="1" dirty="0">
                <a:latin typeface="黑体" panose="02010609060101010101" charset="-122"/>
                <a:ea typeface="黑体" panose="02010609060101010101" charset="-122"/>
                <a:cs typeface="+mn-ea"/>
                <a:sym typeface="黑体" panose="02010609060101010101" charset="-122"/>
              </a:rPr>
              <a:t>安全</a:t>
            </a:r>
            <a:r>
              <a:rPr lang="zh-CN" altLang="en-US" sz="3200" b="1" dirty="0">
                <a:latin typeface="黑体" panose="02010609060101010101" charset="-122"/>
                <a:ea typeface="黑体" panose="02010609060101010101" charset="-122"/>
                <a:cs typeface="+mn-ea"/>
                <a:sym typeface="黑体" panose="02010609060101010101" charset="-122"/>
              </a:rPr>
              <a:t>性</a:t>
            </a:r>
            <a:endParaRPr lang="zh-CN" altLang="en-US" sz="3200" b="1" dirty="0">
              <a:latin typeface="黑体" panose="02010609060101010101" charset="-122"/>
              <a:ea typeface="黑体" panose="02010609060101010101" charset="-122"/>
              <a:cs typeface="+mn-ea"/>
              <a:sym typeface="黑体" panose="02010609060101010101" charset="-122"/>
            </a:endParaRPr>
          </a:p>
        </p:txBody>
      </p:sp>
      <p:sp>
        <p:nvSpPr>
          <p:cNvPr id="10" name="深度视觉·原创设计 https://www.docer.com/works?userid=22383862"/>
          <p:cNvSpPr/>
          <p:nvPr/>
        </p:nvSpPr>
        <p:spPr>
          <a:xfrm>
            <a:off x="7676253" y="4153586"/>
            <a:ext cx="3092258" cy="58356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3200" b="1" dirty="0">
                <a:latin typeface="黑体" panose="02010609060101010101" charset="-122"/>
                <a:ea typeface="黑体" panose="02010609060101010101" charset="-122"/>
                <a:cs typeface="+mn-ea"/>
                <a:sym typeface="黑体" panose="02010609060101010101" charset="-122"/>
              </a:rPr>
              <a:t>创新</a:t>
            </a:r>
            <a:r>
              <a:rPr lang="zh-CN" altLang="en-US" sz="3200" b="1" dirty="0">
                <a:latin typeface="黑体" panose="02010609060101010101" charset="-122"/>
                <a:ea typeface="黑体" panose="02010609060101010101" charset="-122"/>
                <a:cs typeface="+mn-ea"/>
                <a:sym typeface="黑体" panose="02010609060101010101" charset="-122"/>
              </a:rPr>
              <a:t>性</a:t>
            </a:r>
            <a:endParaRPr lang="zh-CN" altLang="en-US" sz="3200" b="1" dirty="0">
              <a:latin typeface="黑体" panose="02010609060101010101" charset="-122"/>
              <a:ea typeface="黑体" panose="02010609060101010101" charset="-122"/>
              <a:cs typeface="+mn-ea"/>
              <a:sym typeface="黑体" panose="02010609060101010101" charset="-122"/>
            </a:endParaRPr>
          </a:p>
        </p:txBody>
      </p:sp>
      <p:grpSp>
        <p:nvGrpSpPr>
          <p:cNvPr id="12" name="深度视觉·原创设计 https://www.docer.com/works?userid=22383862"/>
          <p:cNvGrpSpPr/>
          <p:nvPr/>
        </p:nvGrpSpPr>
        <p:grpSpPr>
          <a:xfrm>
            <a:off x="1423489" y="2863001"/>
            <a:ext cx="793072" cy="772544"/>
            <a:chOff x="6258725" y="1261826"/>
            <a:chExt cx="793072" cy="772544"/>
          </a:xfrm>
        </p:grpSpPr>
        <p:sp>
          <p:nvSpPr>
            <p:cNvPr id="13" name="AutoShape 1"/>
            <p:cNvSpPr/>
            <p:nvPr/>
          </p:nvSpPr>
          <p:spPr bwMode="auto">
            <a:xfrm>
              <a:off x="6258725" y="1261826"/>
              <a:ext cx="793072" cy="772544"/>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gradFill>
              <a:gsLst>
                <a:gs pos="0">
                  <a:srgbClr val="4396D0"/>
                </a:gs>
                <a:gs pos="100000">
                  <a:srgbClr val="1B5281"/>
                </a:gs>
              </a:gsLst>
              <a:path path="rect">
                <a:fillToRect l="100000" t="100000"/>
              </a:path>
            </a:gra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dirty="0">
                <a:latin typeface="黑体" panose="02010609060101010101" charset="-122"/>
                <a:ea typeface="黑体" panose="02010609060101010101" charset="-122"/>
                <a:cs typeface="+mn-ea"/>
                <a:sym typeface="黑体" panose="02010609060101010101" charset="-122"/>
              </a:endParaRPr>
            </a:p>
          </p:txBody>
        </p:sp>
        <p:sp>
          <p:nvSpPr>
            <p:cNvPr id="14" name="文本框 14"/>
            <p:cNvSpPr txBox="1"/>
            <p:nvPr/>
          </p:nvSpPr>
          <p:spPr>
            <a:xfrm>
              <a:off x="6320875" y="1355711"/>
              <a:ext cx="668773" cy="584775"/>
            </a:xfrm>
            <a:prstGeom prst="rect">
              <a:avLst/>
            </a:prstGeom>
            <a:noFill/>
          </p:spPr>
          <p:txBody>
            <a:bodyPr wrap="none" rtlCol="0">
              <a:spAutoFit/>
            </a:bodyPr>
            <a:lstStyle/>
            <a:p>
              <a:pPr algn="ctr"/>
              <a:r>
                <a:rPr lang="en-US" altLang="zh-CN" sz="3200" b="1" dirty="0">
                  <a:solidFill>
                    <a:schemeClr val="bg1"/>
                  </a:solidFill>
                  <a:latin typeface="黑体" panose="02010609060101010101" charset="-122"/>
                  <a:ea typeface="黑体" panose="02010609060101010101" charset="-122"/>
                  <a:cs typeface="+mn-ea"/>
                  <a:sym typeface="黑体" panose="02010609060101010101" charset="-122"/>
                </a:rPr>
                <a:t>01</a:t>
              </a:r>
              <a:endParaRPr lang="zh-CN" altLang="en-US" sz="3200" b="1" dirty="0">
                <a:solidFill>
                  <a:schemeClr val="bg1"/>
                </a:solidFill>
                <a:latin typeface="黑体" panose="02010609060101010101" charset="-122"/>
                <a:ea typeface="黑体" panose="02010609060101010101" charset="-122"/>
                <a:cs typeface="+mn-ea"/>
                <a:sym typeface="黑体" panose="02010609060101010101" charset="-122"/>
              </a:endParaRPr>
            </a:p>
          </p:txBody>
        </p:sp>
      </p:grpSp>
      <p:grpSp>
        <p:nvGrpSpPr>
          <p:cNvPr id="15" name="深度视觉·原创设计 https://www.docer.com/works?userid=22383862"/>
          <p:cNvGrpSpPr/>
          <p:nvPr/>
        </p:nvGrpSpPr>
        <p:grpSpPr>
          <a:xfrm>
            <a:off x="1423489" y="4060101"/>
            <a:ext cx="793072" cy="772544"/>
            <a:chOff x="6258725" y="2458926"/>
            <a:chExt cx="793072" cy="772544"/>
          </a:xfrm>
        </p:grpSpPr>
        <p:sp>
          <p:nvSpPr>
            <p:cNvPr id="16" name="AutoShape 1"/>
            <p:cNvSpPr/>
            <p:nvPr/>
          </p:nvSpPr>
          <p:spPr bwMode="auto">
            <a:xfrm>
              <a:off x="6258725" y="2458926"/>
              <a:ext cx="793072" cy="772544"/>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gradFill>
              <a:gsLst>
                <a:gs pos="0">
                  <a:srgbClr val="4396D0"/>
                </a:gs>
                <a:gs pos="100000">
                  <a:srgbClr val="1B5281"/>
                </a:gs>
              </a:gsLst>
              <a:path path="rect">
                <a:fillToRect l="100000" t="100000"/>
              </a:path>
            </a:gra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a:latin typeface="黑体" panose="02010609060101010101" charset="-122"/>
                <a:ea typeface="黑体" panose="02010609060101010101" charset="-122"/>
                <a:cs typeface="+mn-ea"/>
                <a:sym typeface="黑体" panose="02010609060101010101" charset="-122"/>
              </a:endParaRPr>
            </a:p>
          </p:txBody>
        </p:sp>
        <p:sp>
          <p:nvSpPr>
            <p:cNvPr id="17" name="文本框 17"/>
            <p:cNvSpPr txBox="1"/>
            <p:nvPr/>
          </p:nvSpPr>
          <p:spPr>
            <a:xfrm>
              <a:off x="6320875" y="2552811"/>
              <a:ext cx="668773" cy="584775"/>
            </a:xfrm>
            <a:prstGeom prst="rect">
              <a:avLst/>
            </a:prstGeom>
            <a:noFill/>
          </p:spPr>
          <p:txBody>
            <a:bodyPr wrap="none" rtlCol="0">
              <a:spAutoFit/>
            </a:bodyPr>
            <a:lstStyle/>
            <a:p>
              <a:pPr algn="ctr"/>
              <a:r>
                <a:rPr lang="en-US" altLang="zh-CN" sz="3200" b="1" dirty="0">
                  <a:solidFill>
                    <a:schemeClr val="bg1"/>
                  </a:solidFill>
                  <a:latin typeface="黑体" panose="02010609060101010101" charset="-122"/>
                  <a:ea typeface="黑体" panose="02010609060101010101" charset="-122"/>
                  <a:cs typeface="+mn-ea"/>
                  <a:sym typeface="黑体" panose="02010609060101010101" charset="-122"/>
                </a:rPr>
                <a:t>02</a:t>
              </a:r>
              <a:endParaRPr lang="zh-CN" altLang="en-US" sz="3200" b="1" dirty="0">
                <a:solidFill>
                  <a:schemeClr val="bg1"/>
                </a:solidFill>
                <a:latin typeface="黑体" panose="02010609060101010101" charset="-122"/>
                <a:ea typeface="黑体" panose="02010609060101010101" charset="-122"/>
                <a:cs typeface="+mn-ea"/>
                <a:sym typeface="黑体" panose="02010609060101010101" charset="-122"/>
              </a:endParaRPr>
            </a:p>
          </p:txBody>
        </p:sp>
      </p:grpSp>
      <p:grpSp>
        <p:nvGrpSpPr>
          <p:cNvPr id="18" name="深度视觉·原创设计 https://www.docer.com/works?userid=22383862"/>
          <p:cNvGrpSpPr/>
          <p:nvPr/>
        </p:nvGrpSpPr>
        <p:grpSpPr>
          <a:xfrm>
            <a:off x="6408397" y="2869291"/>
            <a:ext cx="793072" cy="772544"/>
            <a:chOff x="6258725" y="3656026"/>
            <a:chExt cx="793072" cy="772544"/>
          </a:xfrm>
        </p:grpSpPr>
        <p:sp>
          <p:nvSpPr>
            <p:cNvPr id="19" name="AutoShape 1"/>
            <p:cNvSpPr/>
            <p:nvPr/>
          </p:nvSpPr>
          <p:spPr bwMode="auto">
            <a:xfrm>
              <a:off x="6258725" y="3656026"/>
              <a:ext cx="793072" cy="772544"/>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gradFill>
              <a:gsLst>
                <a:gs pos="0">
                  <a:srgbClr val="4396D0"/>
                </a:gs>
                <a:gs pos="100000">
                  <a:srgbClr val="1B5281"/>
                </a:gs>
              </a:gsLst>
              <a:path path="rect">
                <a:fillToRect l="100000" t="100000"/>
              </a:path>
            </a:gra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a:latin typeface="黑体" panose="02010609060101010101" charset="-122"/>
                <a:ea typeface="黑体" panose="02010609060101010101" charset="-122"/>
                <a:cs typeface="+mn-ea"/>
                <a:sym typeface="黑体" panose="02010609060101010101" charset="-122"/>
              </a:endParaRPr>
            </a:p>
          </p:txBody>
        </p:sp>
        <p:sp>
          <p:nvSpPr>
            <p:cNvPr id="20" name="文本框 20"/>
            <p:cNvSpPr txBox="1"/>
            <p:nvPr/>
          </p:nvSpPr>
          <p:spPr>
            <a:xfrm>
              <a:off x="6320875" y="3749911"/>
              <a:ext cx="668773" cy="584775"/>
            </a:xfrm>
            <a:prstGeom prst="rect">
              <a:avLst/>
            </a:prstGeom>
            <a:noFill/>
          </p:spPr>
          <p:txBody>
            <a:bodyPr wrap="none" rtlCol="0">
              <a:spAutoFit/>
            </a:bodyPr>
            <a:lstStyle/>
            <a:p>
              <a:pPr algn="ctr"/>
              <a:r>
                <a:rPr lang="en-US" altLang="zh-CN" sz="3200" b="1" dirty="0">
                  <a:solidFill>
                    <a:schemeClr val="bg1"/>
                  </a:solidFill>
                  <a:latin typeface="黑体" panose="02010609060101010101" charset="-122"/>
                  <a:ea typeface="黑体" panose="02010609060101010101" charset="-122"/>
                  <a:cs typeface="+mn-ea"/>
                  <a:sym typeface="黑体" panose="02010609060101010101" charset="-122"/>
                </a:rPr>
                <a:t>03</a:t>
              </a:r>
              <a:endParaRPr lang="zh-CN" altLang="en-US" sz="3200" b="1" dirty="0">
                <a:solidFill>
                  <a:schemeClr val="bg1"/>
                </a:solidFill>
                <a:latin typeface="黑体" panose="02010609060101010101" charset="-122"/>
                <a:ea typeface="黑体" panose="02010609060101010101" charset="-122"/>
                <a:cs typeface="+mn-ea"/>
                <a:sym typeface="黑体" panose="02010609060101010101" charset="-122"/>
              </a:endParaRPr>
            </a:p>
          </p:txBody>
        </p:sp>
      </p:grpSp>
      <p:grpSp>
        <p:nvGrpSpPr>
          <p:cNvPr id="21" name="深度视觉·原创设计 https://www.docer.com/works?userid=22383862"/>
          <p:cNvGrpSpPr/>
          <p:nvPr/>
        </p:nvGrpSpPr>
        <p:grpSpPr>
          <a:xfrm>
            <a:off x="6408397" y="4066391"/>
            <a:ext cx="793072" cy="772544"/>
            <a:chOff x="6258725" y="4853126"/>
            <a:chExt cx="793072" cy="772544"/>
          </a:xfrm>
        </p:grpSpPr>
        <p:sp>
          <p:nvSpPr>
            <p:cNvPr id="22" name="AutoShape 1"/>
            <p:cNvSpPr/>
            <p:nvPr/>
          </p:nvSpPr>
          <p:spPr bwMode="auto">
            <a:xfrm>
              <a:off x="6258725" y="4853126"/>
              <a:ext cx="793072" cy="772544"/>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gradFill>
              <a:gsLst>
                <a:gs pos="0">
                  <a:srgbClr val="4396D0"/>
                </a:gs>
                <a:gs pos="100000">
                  <a:srgbClr val="1B5281"/>
                </a:gs>
              </a:gsLst>
              <a:path path="rect">
                <a:fillToRect l="100000" t="100000"/>
              </a:path>
            </a:gra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a:latin typeface="黑体" panose="02010609060101010101" charset="-122"/>
                <a:ea typeface="黑体" panose="02010609060101010101" charset="-122"/>
                <a:cs typeface="+mn-ea"/>
                <a:sym typeface="黑体" panose="02010609060101010101" charset="-122"/>
              </a:endParaRPr>
            </a:p>
          </p:txBody>
        </p:sp>
        <p:sp>
          <p:nvSpPr>
            <p:cNvPr id="23" name="文本框 23"/>
            <p:cNvSpPr txBox="1"/>
            <p:nvPr/>
          </p:nvSpPr>
          <p:spPr>
            <a:xfrm>
              <a:off x="6320875" y="4947011"/>
              <a:ext cx="668773" cy="584775"/>
            </a:xfrm>
            <a:prstGeom prst="rect">
              <a:avLst/>
            </a:prstGeom>
            <a:noFill/>
          </p:spPr>
          <p:txBody>
            <a:bodyPr wrap="none" rtlCol="0">
              <a:spAutoFit/>
            </a:bodyPr>
            <a:lstStyle/>
            <a:p>
              <a:pPr algn="ctr"/>
              <a:r>
                <a:rPr lang="en-US" altLang="zh-CN" sz="3200" b="1" dirty="0">
                  <a:solidFill>
                    <a:schemeClr val="bg1"/>
                  </a:solidFill>
                  <a:latin typeface="黑体" panose="02010609060101010101" charset="-122"/>
                  <a:ea typeface="黑体" panose="02010609060101010101" charset="-122"/>
                  <a:cs typeface="+mn-ea"/>
                  <a:sym typeface="黑体" panose="02010609060101010101" charset="-122"/>
                </a:rPr>
                <a:t>04</a:t>
              </a:r>
              <a:endParaRPr lang="zh-CN" altLang="en-US" sz="3200" b="1" dirty="0">
                <a:solidFill>
                  <a:schemeClr val="bg1"/>
                </a:solidFill>
                <a:latin typeface="黑体" panose="02010609060101010101" charset="-122"/>
                <a:ea typeface="黑体" panose="02010609060101010101" charset="-122"/>
                <a:cs typeface="+mn-ea"/>
                <a:sym typeface="黑体" panose="02010609060101010101" charset="-122"/>
              </a:endParaRPr>
            </a:p>
          </p:txBody>
        </p:sp>
      </p:grpSp>
      <p:sp>
        <p:nvSpPr>
          <p:cNvPr id="25" name="深度视觉·原创设计 https://www.docer.com/works?userid=22383862"/>
          <p:cNvSpPr/>
          <p:nvPr/>
        </p:nvSpPr>
        <p:spPr>
          <a:xfrm>
            <a:off x="2691345" y="5298117"/>
            <a:ext cx="2854134" cy="58356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3200" b="1" dirty="0">
                <a:latin typeface="黑体" panose="02010609060101010101" charset="-122"/>
                <a:ea typeface="黑体" panose="02010609060101010101" charset="-122"/>
                <a:cs typeface="+mn-ea"/>
                <a:sym typeface="黑体" panose="02010609060101010101" charset="-122"/>
              </a:rPr>
              <a:t>公平性</a:t>
            </a:r>
            <a:endParaRPr lang="zh-CN" altLang="en-US" sz="3200" b="1" dirty="0">
              <a:latin typeface="黑体" panose="02010609060101010101" charset="-122"/>
              <a:ea typeface="黑体" panose="02010609060101010101" charset="-122"/>
              <a:cs typeface="+mn-ea"/>
              <a:sym typeface="黑体" panose="02010609060101010101" charset="-122"/>
            </a:endParaRPr>
          </a:p>
        </p:txBody>
      </p:sp>
      <p:grpSp>
        <p:nvGrpSpPr>
          <p:cNvPr id="26" name="深度视觉·原创设计 https://www.docer.com/works?userid=22383862"/>
          <p:cNvGrpSpPr/>
          <p:nvPr/>
        </p:nvGrpSpPr>
        <p:grpSpPr>
          <a:xfrm>
            <a:off x="1423489" y="5257076"/>
            <a:ext cx="793072" cy="772544"/>
            <a:chOff x="6258725" y="2458926"/>
            <a:chExt cx="793072" cy="772544"/>
          </a:xfrm>
        </p:grpSpPr>
        <p:sp>
          <p:nvSpPr>
            <p:cNvPr id="27" name="AutoShape 1"/>
            <p:cNvSpPr/>
            <p:nvPr/>
          </p:nvSpPr>
          <p:spPr bwMode="auto">
            <a:xfrm>
              <a:off x="6258725" y="2458926"/>
              <a:ext cx="793072" cy="772544"/>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gradFill>
              <a:gsLst>
                <a:gs pos="0">
                  <a:srgbClr val="4396D0"/>
                </a:gs>
                <a:gs pos="100000">
                  <a:srgbClr val="1B5281"/>
                </a:gs>
              </a:gsLst>
              <a:path path="rect">
                <a:fillToRect l="100000" t="100000"/>
              </a:path>
            </a:gra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a:latin typeface="黑体" panose="02010609060101010101" charset="-122"/>
                <a:ea typeface="黑体" panose="02010609060101010101" charset="-122"/>
                <a:cs typeface="+mn-ea"/>
                <a:sym typeface="黑体" panose="02010609060101010101" charset="-122"/>
              </a:endParaRPr>
            </a:p>
          </p:txBody>
        </p:sp>
        <p:sp>
          <p:nvSpPr>
            <p:cNvPr id="28" name="文本框 17"/>
            <p:cNvSpPr txBox="1"/>
            <p:nvPr/>
          </p:nvSpPr>
          <p:spPr>
            <a:xfrm>
              <a:off x="6358717" y="2552811"/>
              <a:ext cx="593090" cy="583565"/>
            </a:xfrm>
            <a:prstGeom prst="rect">
              <a:avLst/>
            </a:prstGeom>
            <a:noFill/>
          </p:spPr>
          <p:txBody>
            <a:bodyPr wrap="none" rtlCol="0">
              <a:spAutoFit/>
            </a:bodyPr>
            <a:lstStyle/>
            <a:p>
              <a:pPr algn="ctr"/>
              <a:r>
                <a:rPr lang="en-US" altLang="zh-CN" sz="3200" b="1" dirty="0">
                  <a:solidFill>
                    <a:schemeClr val="bg1"/>
                  </a:solidFill>
                  <a:latin typeface="黑体" panose="02010609060101010101" charset="-122"/>
                  <a:ea typeface="黑体" panose="02010609060101010101" charset="-122"/>
                  <a:cs typeface="+mn-ea"/>
                  <a:sym typeface="黑体" panose="02010609060101010101" charset="-122"/>
                </a:rPr>
                <a:t>05</a:t>
              </a:r>
              <a:endParaRPr lang="zh-CN" altLang="en-US" sz="3200" b="1" dirty="0">
                <a:solidFill>
                  <a:schemeClr val="bg1"/>
                </a:solidFill>
                <a:latin typeface="黑体" panose="02010609060101010101" charset="-122"/>
                <a:ea typeface="黑体" panose="02010609060101010101" charset="-122"/>
                <a:cs typeface="+mn-ea"/>
                <a:sym typeface="黑体" panose="02010609060101010101"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深度视觉·原创设计 https://www.docer.com/works?userid=22383862"/>
          <p:cNvSpPr/>
          <p:nvPr/>
        </p:nvSpPr>
        <p:spPr>
          <a:xfrm rot="10800000" flipV="1">
            <a:off x="0" y="3609865"/>
            <a:ext cx="12167774" cy="3248173"/>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2"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3"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01</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药品基本信息</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26" name="深度视觉·原创设计 https://www.docer.com/works?userid=22383862"/>
          <p:cNvSpPr/>
          <p:nvPr/>
        </p:nvSpPr>
        <p:spPr>
          <a:xfrm>
            <a:off x="1250315" y="1478915"/>
            <a:ext cx="9805670" cy="3691255"/>
          </a:xfrm>
          <a:prstGeom prst="rect">
            <a:avLst/>
          </a:prstGeom>
        </p:spPr>
        <p:txBody>
          <a:bodyPr wrap="square" lIns="91433" tIns="45716" rIns="91433" bIns="45716">
            <a:spAutoFit/>
          </a:bodyPr>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通用名：</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头孢地尼颗粒</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注册规格：</a:t>
            </a:r>
            <a:r>
              <a:rPr lang="en-US" altLang="zh-CN"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50mg</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a:t>
            </a:r>
            <a:r>
              <a:rPr lang="en-US" altLang="zh-CN"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6/12</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袋 </a:t>
            </a:r>
            <a:endPar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中国大陆首次上市时间：</a:t>
            </a:r>
            <a:r>
              <a:rPr lang="en-US" altLang="zh-CN"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2020</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年</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目前大陆地区同通用名药品的上市情况：</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共</a:t>
            </a:r>
            <a:r>
              <a:rPr lang="en-US" altLang="zh-CN"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6</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家</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全球首个上市国家</a:t>
            </a:r>
            <a:r>
              <a:rPr lang="en-US" altLang="zh-CN"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a:t>
            </a: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地区及上市时间：</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日本</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a:t>
            </a:r>
            <a:r>
              <a:rPr lang="en-US" altLang="zh-CN"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1991</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年</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是否为</a:t>
            </a:r>
            <a:r>
              <a:rPr lang="en-US" altLang="zh-CN"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OTC</a:t>
            </a: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药品：</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否</a:t>
            </a:r>
            <a:endPar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参照药品建议：</a:t>
            </a:r>
            <a:r>
              <a:rPr lang="zh-CN" altLang="en-US"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头孢克肟颗粒</a:t>
            </a:r>
            <a:endParaRPr lang="zh-CN" altLang="en-US" dirty="0">
              <a:latin typeface="黑体" panose="02010609060101010101" charset="-122"/>
              <a:ea typeface="黑体" panose="02010609060101010101" charset="-122"/>
            </a:endParaRPr>
          </a:p>
          <a:p>
            <a:pPr marL="0" marR="0" lvl="0" indent="0" algn="l" defTabSz="914400" rtl="0" eaLnBrk="1" fontAlgn="auto" latinLnBrk="0" hangingPunct="1">
              <a:lnSpc>
                <a:spcPct val="150000"/>
              </a:lnSpc>
              <a:spcBef>
                <a:spcPts val="0"/>
              </a:spcBef>
              <a:spcAft>
                <a:spcPts val="0"/>
              </a:spcAft>
              <a:buClrTx/>
              <a:buSzTx/>
              <a:buFontTx/>
              <a:buNone/>
              <a:defRPr/>
            </a:pPr>
            <a:endPar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endParaRPr lang="zh-CN" altLang="en-US"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250" fill="hold"/>
                                        <p:tgtEl>
                                          <p:spTgt spid="26"/>
                                        </p:tgtEl>
                                        <p:attrNameLst>
                                          <p:attrName>ppt_w</p:attrName>
                                        </p:attrNameLst>
                                      </p:cBhvr>
                                      <p:tavLst>
                                        <p:tav tm="0">
                                          <p:val>
                                            <p:fltVal val="0"/>
                                          </p:val>
                                        </p:tav>
                                        <p:tav tm="100000">
                                          <p:val>
                                            <p:strVal val="#ppt_w"/>
                                          </p:val>
                                        </p:tav>
                                      </p:tavLst>
                                    </p:anim>
                                    <p:anim calcmode="lin" valueType="num">
                                      <p:cBhvr>
                                        <p:cTn id="12" dur="250" fill="hold"/>
                                        <p:tgtEl>
                                          <p:spTgt spid="26"/>
                                        </p:tgtEl>
                                        <p:attrNameLst>
                                          <p:attrName>ppt_h</p:attrName>
                                        </p:attrNameLst>
                                      </p:cBhvr>
                                      <p:tavLst>
                                        <p:tav tm="0">
                                          <p:val>
                                            <p:fltVal val="0"/>
                                          </p:val>
                                        </p:tav>
                                        <p:tav tm="100000">
                                          <p:val>
                                            <p:strVal val="#ppt_h"/>
                                          </p:val>
                                        </p:tav>
                                      </p:tavLst>
                                    </p:anim>
                                    <p:animEffect transition="in" filter="fade">
                                      <p:cBhvr>
                                        <p:cTn id="13"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深度视觉·原创设计 https://www.docer.com/works?userid=22383862"/>
          <p:cNvSpPr/>
          <p:nvPr/>
        </p:nvSpPr>
        <p:spPr>
          <a:xfrm rot="10800000" flipV="1">
            <a:off x="0" y="3609865"/>
            <a:ext cx="12167774" cy="3248173"/>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2"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3"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01</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药品基本信息</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26" name="深度视觉·原创设计 https://www.docer.com/works?userid=22383862"/>
          <p:cNvSpPr/>
          <p:nvPr/>
        </p:nvSpPr>
        <p:spPr>
          <a:xfrm>
            <a:off x="1031875" y="1503680"/>
            <a:ext cx="10548620" cy="5245100"/>
          </a:xfrm>
          <a:prstGeom prst="rect">
            <a:avLst/>
          </a:prstGeom>
        </p:spPr>
        <p:txBody>
          <a:bodyPr wrap="square" lIns="91433" tIns="45716" rIns="91433" bIns="45716">
            <a:spAutoFit/>
          </a:bodyPr>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适应症：</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对头孢地尼敏感的葡萄球菌属、链球菌属、肺炎球菌、大肠杆菌、克雷白氏菌、奇异变形杆菌、流感嗜血杆菌等菌株所引起的下列感染：毛囊炎、疖、疖肿、痈、传染性脓痂疹、丹毒、蜂窝组织炎、淋巴管炎、炭疽、化脓性甲沟炎、皮下脓肿、汗腺炎、粉瘤感染、慢性脓皮症。咽喉炎、急性支气管炎、扁桃腺炎症、肺炎。肾盂肾炎、膀胱炎。猩红热。中耳炎、副鼻窦炎。</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疾病基本情况：</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查阅近年来出版的医学文献期刊上公开发表的有关论文报道归纳表明：1.引起临床感染的细菌在数最上不断增加，呈上升趋势。2.治病菌的耐药率逐年不断升高，多重耐药菌株增多。多重耐药菌株（对≥3种抗菌素耐药）肺炎链球菌检出率达到63.2%（151/239）；各群β溶血性链球菌对红霉素、克林霉素的耐药率大多超过60%，对四环素的耐药率高达77.8%。3．条件致病菌引发的感染增多多重感染上升。</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头孢地尼具有均衡的抗菌谱，对常见的革兰氏阳性菌和阴性菌均敏感，覆盖临床常见感染致病菌。</a:t>
            </a:r>
            <a:endParaRPr lang="zh-CN" altLang="en-US" sz="1860" dirty="0">
              <a:latin typeface="黑体" panose="02010609060101010101" charset="-122"/>
              <a:ea typeface="黑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defRPr/>
            </a:pP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用法用量：</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a:lnSpc>
                <a:spcPts val="2250"/>
              </a:lnSpc>
              <a:spcBef>
                <a:spcPts val="0"/>
              </a:spcBef>
              <a:spcAft>
                <a:spcPts val="0"/>
              </a:spcAft>
              <a:buClrTx/>
              <a:buSzTx/>
              <a:buNone/>
            </a:pP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成人服用的常规剂量为一次2袋（100mg效价），一日3次。</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endParaRPr>
          </a:p>
          <a:p>
            <a:pPr>
              <a:lnSpc>
                <a:spcPts val="2250"/>
              </a:lnSpc>
              <a:spcBef>
                <a:spcPts val="0"/>
              </a:spcBef>
              <a:spcAft>
                <a:spcPts val="0"/>
              </a:spcAft>
              <a:buClrTx/>
              <a:buSzTx/>
              <a:buNone/>
            </a:pP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儿童服用的常规剂量为每日9~18mg（效价）/kg，分3次口服。</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endParaRPr>
          </a:p>
          <a:p>
            <a:pPr>
              <a:lnSpc>
                <a:spcPts val="2250"/>
              </a:lnSpc>
              <a:spcBef>
                <a:spcPts val="0"/>
              </a:spcBef>
              <a:spcAft>
                <a:spcPts val="0"/>
              </a:spcAft>
              <a:buClrTx/>
              <a:buSzTx/>
              <a:buNone/>
            </a:pP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可依年龄、症状进行适量增减。</a:t>
            </a:r>
            <a:endPar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250" fill="hold"/>
                                        <p:tgtEl>
                                          <p:spTgt spid="26"/>
                                        </p:tgtEl>
                                        <p:attrNameLst>
                                          <p:attrName>ppt_w</p:attrName>
                                        </p:attrNameLst>
                                      </p:cBhvr>
                                      <p:tavLst>
                                        <p:tav tm="0">
                                          <p:val>
                                            <p:fltVal val="0"/>
                                          </p:val>
                                        </p:tav>
                                        <p:tav tm="100000">
                                          <p:val>
                                            <p:strVal val="#ppt_w"/>
                                          </p:val>
                                        </p:tav>
                                      </p:tavLst>
                                    </p:anim>
                                    <p:anim calcmode="lin" valueType="num">
                                      <p:cBhvr>
                                        <p:cTn id="12" dur="250" fill="hold"/>
                                        <p:tgtEl>
                                          <p:spTgt spid="26"/>
                                        </p:tgtEl>
                                        <p:attrNameLst>
                                          <p:attrName>ppt_h</p:attrName>
                                        </p:attrNameLst>
                                      </p:cBhvr>
                                      <p:tavLst>
                                        <p:tav tm="0">
                                          <p:val>
                                            <p:fltVal val="0"/>
                                          </p:val>
                                        </p:tav>
                                        <p:tav tm="100000">
                                          <p:val>
                                            <p:strVal val="#ppt_h"/>
                                          </p:val>
                                        </p:tav>
                                      </p:tavLst>
                                    </p:anim>
                                    <p:animEffect transition="in" filter="fade">
                                      <p:cBhvr>
                                        <p:cTn id="13"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4"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02</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安全性</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100" name="文本框 99"/>
          <p:cNvSpPr txBox="1"/>
          <p:nvPr/>
        </p:nvSpPr>
        <p:spPr>
          <a:xfrm>
            <a:off x="773430" y="1657985"/>
            <a:ext cx="10109835" cy="4523105"/>
          </a:xfrm>
          <a:prstGeom prst="rect">
            <a:avLst/>
          </a:prstGeom>
          <a:noFill/>
          <a:ln w="9525">
            <a:noFill/>
          </a:ln>
        </p:spPr>
        <p:txBody>
          <a:bodyPr wrap="square">
            <a:spAutoFit/>
          </a:bodyPr>
          <a:p>
            <a:pPr marL="0" indent="266700" algn="l"/>
            <a:r>
              <a:rPr lang="zh-CN" b="0">
                <a:latin typeface="黑体" panose="02010609060101010101" charset="-122"/>
                <a:ea typeface="黑体" panose="02010609060101010101" charset="-122"/>
                <a:cs typeface="黑体" panose="02010609060101010101" charset="-122"/>
              </a:rPr>
              <a:t>在使用本品治疗的13,715名患者中，有354例(2.58%)不良反应。</a:t>
            </a:r>
            <a:endParaRPr lang="zh-CN" b="0">
              <a:latin typeface="黑体" panose="02010609060101010101" charset="-122"/>
              <a:ea typeface="黑体" panose="02010609060101010101" charset="-122"/>
              <a:cs typeface="黑体" panose="02010609060101010101" charset="-122"/>
            </a:endParaRPr>
          </a:p>
          <a:p>
            <a:pPr marL="0" indent="266700" algn="l"/>
            <a:r>
              <a:rPr lang="zh-CN" b="0">
                <a:latin typeface="黑体" panose="02010609060101010101" charset="-122"/>
                <a:ea typeface="黑体" panose="02010609060101010101" charset="-122"/>
                <a:cs typeface="黑体" panose="02010609060101010101" charset="-122"/>
              </a:rPr>
              <a:t>(包括实验室数据异常)的报告。主要不良反应为消化道症状(110例， 0.80%),如腹泻或腹痛；皮肤症状(31例，0.23%),如皮疹或瘙痒。主要的实验室数据异常包括谷丙转氨酶(126例，0.92%)和谷草转氨酶(89例， 0.65%)升高；嗜酸性粒细胞增多(41例，0.30%)。</a:t>
            </a:r>
            <a:endParaRPr lang="zh-CN" b="0">
              <a:latin typeface="黑体" panose="02010609060101010101" charset="-122"/>
              <a:ea typeface="黑体" panose="02010609060101010101" charset="-122"/>
              <a:cs typeface="黑体" panose="02010609060101010101" charset="-122"/>
            </a:endParaRPr>
          </a:p>
          <a:p>
            <a:pPr marL="0" indent="266700" algn="l"/>
            <a:r>
              <a:rPr lang="zh-CN" altLang="en-US" b="1">
                <a:latin typeface="黑体" panose="02010609060101010101" charset="-122"/>
                <a:ea typeface="黑体" panose="02010609060101010101" charset="-122"/>
                <a:cs typeface="黑体" panose="02010609060101010101" charset="-122"/>
              </a:rPr>
              <a:t>安全性方面优势：</a:t>
            </a:r>
            <a:endParaRPr lang="zh-CN" altLang="en-US" b="1">
              <a:latin typeface="黑体" panose="02010609060101010101" charset="-122"/>
              <a:ea typeface="黑体" panose="02010609060101010101" charset="-122"/>
              <a:cs typeface="黑体" panose="02010609060101010101" charset="-122"/>
            </a:endParaRPr>
          </a:p>
          <a:p>
            <a:pPr indent="0" algn="l">
              <a:buNone/>
            </a:pPr>
            <a:r>
              <a:rPr lang="en-US" altLang="zh-CN">
                <a:solidFill>
                  <a:schemeClr val="tx1"/>
                </a:solidFill>
                <a:latin typeface="黑体" panose="02010609060101010101" charset="-122"/>
                <a:ea typeface="黑体" panose="02010609060101010101" charset="-122"/>
                <a:cs typeface="黑体" panose="02010609060101010101" charset="-122"/>
              </a:rPr>
              <a:t>  1</a:t>
            </a:r>
            <a: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t>）总体不良反应轻微。</a:t>
            </a:r>
            <a:b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br>
            <a:r>
              <a:rPr lang="en-US" altLang="zh-CN" dirty="0" smtClean="0">
                <a:solidFill>
                  <a:schemeClr val="tx1"/>
                </a:solidFill>
                <a:effectLst/>
                <a:latin typeface="黑体" panose="02010609060101010101" charset="-122"/>
                <a:ea typeface="黑体" panose="02010609060101010101" charset="-122"/>
                <a:cs typeface="黑体" panose="02010609060101010101" charset="-122"/>
                <a:sym typeface="+mn-ea"/>
              </a:rPr>
              <a:t>  2</a:t>
            </a:r>
            <a: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t>）</a:t>
            </a:r>
            <a:r>
              <a:rPr lang="zh-CN" altLang="en-US" dirty="0">
                <a:latin typeface="黑体" panose="02010609060101010101" charset="-122"/>
                <a:ea typeface="黑体" panose="02010609060101010101" charset="-122"/>
                <a:sym typeface="Calibri" panose="020F0502020204030204" charset="0"/>
              </a:rPr>
              <a:t>自主开发原料精制技术，并严控高分子杂质含量，标准高于国家药典和一致性评价要求，最大限度降低致敏风险。</a:t>
            </a:r>
            <a:endParaRPr lang="zh-CN" altLang="en-US" dirty="0">
              <a:latin typeface="黑体" panose="02010609060101010101" charset="-122"/>
              <a:ea typeface="黑体" panose="02010609060101010101" charset="-122"/>
              <a:sym typeface="Calibri" panose="020F0502020204030204" charset="0"/>
            </a:endParaRPr>
          </a:p>
          <a:p>
            <a:pPr indent="0" algn="l">
              <a:buNone/>
            </a:pPr>
            <a:r>
              <a:rPr lang="en-US" altLang="zh-CN" dirty="0" smtClean="0">
                <a:solidFill>
                  <a:schemeClr val="tx1"/>
                </a:solidFill>
                <a:effectLst/>
                <a:latin typeface="黑体" panose="02010609060101010101" charset="-122"/>
                <a:ea typeface="黑体" panose="02010609060101010101" charset="-122"/>
                <a:cs typeface="黑体" panose="02010609060101010101" charset="-122"/>
                <a:sym typeface="+mn-ea"/>
              </a:rPr>
              <a:t>  3</a:t>
            </a:r>
            <a:r>
              <a:rPr lang="zh-CN" altLang="en-US" dirty="0" smtClean="0">
                <a:solidFill>
                  <a:schemeClr val="tx1"/>
                </a:solidFill>
                <a:effectLst/>
                <a:latin typeface="黑体" panose="02010609060101010101" charset="-122"/>
                <a:ea typeface="黑体" panose="02010609060101010101" charset="-122"/>
                <a:cs typeface="黑体" panose="02010609060101010101" charset="-122"/>
                <a:sym typeface="+mn-ea"/>
              </a:rPr>
              <a:t>）</a:t>
            </a:r>
            <a:r>
              <a:rPr lang="zh-CN" dirty="0" smtClean="0">
                <a:solidFill>
                  <a:schemeClr val="tx1"/>
                </a:solidFill>
                <a:effectLst/>
                <a:latin typeface="黑体" panose="02010609060101010101" charset="-122"/>
                <a:ea typeface="黑体" panose="02010609060101010101" charset="-122"/>
                <a:cs typeface="黑体" panose="02010609060101010101" charset="-122"/>
                <a:sym typeface="+mn-ea"/>
              </a:rPr>
              <a:t>耐药率低。</a:t>
            </a:r>
            <a:endParaRPr lang="zh-CN" dirty="0" smtClean="0">
              <a:solidFill>
                <a:schemeClr val="tx1"/>
              </a:solidFill>
              <a:effectLst/>
              <a:latin typeface="黑体" panose="02010609060101010101" charset="-122"/>
              <a:ea typeface="黑体" panose="02010609060101010101" charset="-122"/>
              <a:cs typeface="黑体" panose="02010609060101010101" charset="-122"/>
              <a:sym typeface="+mn-ea"/>
            </a:endParaRPr>
          </a:p>
          <a:p>
            <a:pPr marL="0" indent="266700" algn="l"/>
            <a:r>
              <a:rPr lang="zh-CN" altLang="en-US" b="1">
                <a:latin typeface="黑体" panose="02010609060101010101" charset="-122"/>
                <a:ea typeface="黑体" panose="02010609060101010101" charset="-122"/>
                <a:cs typeface="黑体" panose="02010609060101010101" charset="-122"/>
              </a:rPr>
              <a:t>安全性方面的不足：</a:t>
            </a:r>
            <a:br>
              <a:rPr lang="zh-CN" altLang="en-US" dirty="0" smtClean="0">
                <a:solidFill>
                  <a:schemeClr val="dk1"/>
                </a:solidFill>
                <a:effectLst/>
                <a:latin typeface="黑体" panose="02010609060101010101" charset="-122"/>
                <a:ea typeface="黑体" panose="02010609060101010101" charset="-122"/>
                <a:cs typeface="黑体" panose="02010609060101010101" charset="-122"/>
                <a:sym typeface="+mn-ea"/>
              </a:rPr>
            </a:br>
            <a:r>
              <a:rPr lang="en-US" altLang="zh-CN" dirty="0" smtClean="0">
                <a:solidFill>
                  <a:schemeClr val="dk1"/>
                </a:solidFill>
                <a:effectLst/>
                <a:latin typeface="黑体" panose="02010609060101010101" charset="-122"/>
                <a:ea typeface="黑体" panose="02010609060101010101" charset="-122"/>
                <a:cs typeface="黑体" panose="02010609060101010101" charset="-122"/>
                <a:sym typeface="+mn-ea"/>
              </a:rPr>
              <a:t>  </a:t>
            </a:r>
            <a:r>
              <a:rPr lang="zh-CN" altLang="en-US" dirty="0" smtClean="0">
                <a:solidFill>
                  <a:schemeClr val="dk1"/>
                </a:solidFill>
                <a:effectLst/>
                <a:latin typeface="黑体" panose="02010609060101010101" charset="-122"/>
                <a:ea typeface="黑体" panose="02010609060101010101" charset="-122"/>
                <a:cs typeface="黑体" panose="02010609060101010101" charset="-122"/>
                <a:sym typeface="+mn-ea"/>
              </a:rPr>
              <a:t>有严重的不良反应：1)休克：偶有休克发生(发生率低于0.1%)</a:t>
            </a:r>
            <a:r>
              <a:rPr lang="en-US" altLang="zh-CN" dirty="0" smtClean="0">
                <a:solidFill>
                  <a:schemeClr val="dk1"/>
                </a:solidFill>
                <a:effectLst/>
                <a:latin typeface="黑体" panose="02010609060101010101" charset="-122"/>
                <a:ea typeface="黑体" panose="02010609060101010101" charset="-122"/>
                <a:cs typeface="黑体" panose="02010609060101010101" charset="-122"/>
                <a:sym typeface="+mn-ea"/>
              </a:rPr>
              <a:t> </a:t>
            </a:r>
            <a:r>
              <a:rPr lang="zh-CN" altLang="en-US" dirty="0" smtClean="0">
                <a:solidFill>
                  <a:schemeClr val="dk1"/>
                </a:solidFill>
                <a:effectLst/>
                <a:latin typeface="黑体" panose="02010609060101010101" charset="-122"/>
                <a:ea typeface="黑体" panose="02010609060101010101" charset="-122"/>
                <a:cs typeface="黑体" panose="02010609060101010101" charset="-122"/>
                <a:sym typeface="+mn-ea"/>
              </a:rPr>
              <a:t>2)过敏反应：可能会出现过敏(呼吸困难、红斑、血管性水肿、荨麻疹等 )(低于0.1%）3)皮肤科：可能发生史-约综合征(低于0.1%)或毒性表皮坏死松解症(低于0.1%)。4)血液学：可能发生全血细胞减少症(低于0.1%)、粒细胞缺乏症(低于 0</a:t>
            </a:r>
            <a:r>
              <a:rPr lang="en-US" altLang="zh-CN" dirty="0" smtClean="0">
                <a:solidFill>
                  <a:schemeClr val="dk1"/>
                </a:solidFill>
                <a:effectLst/>
                <a:latin typeface="黑体" panose="02010609060101010101" charset="-122"/>
                <a:ea typeface="黑体" panose="02010609060101010101" charset="-122"/>
                <a:cs typeface="黑体" panose="02010609060101010101" charset="-122"/>
                <a:sym typeface="+mn-ea"/>
              </a:rPr>
              <a:t>.</a:t>
            </a:r>
            <a:r>
              <a:rPr lang="zh-CN" altLang="en-US" dirty="0" smtClean="0">
                <a:solidFill>
                  <a:schemeClr val="dk1"/>
                </a:solidFill>
                <a:effectLst/>
                <a:latin typeface="黑体" panose="02010609060101010101" charset="-122"/>
                <a:ea typeface="黑体" panose="02010609060101010101" charset="-122"/>
                <a:cs typeface="黑体" panose="02010609060101010101" charset="-122"/>
                <a:sym typeface="+mn-ea"/>
              </a:rPr>
              <a:t>1%）5)结肠炎：可能发生严重的结肠炎(低于0.1%)6)间质性肺炎或PIE综合征：可能发生间质性肺炎或PIE综合征 ( 都 低 于 0.1%)。7)肾脏疾病：可能发生严重肾脏疾病(低于0.1%),8)暴发性肝炎、肝功能异常或黄疸：可能发生严重肝炎(低于0.1%)(低于0.1%)或黄疸(低于0.1%)</a:t>
            </a:r>
            <a:endParaRPr lang="zh-CN" altLang="en-US" dirty="0" smtClean="0">
              <a:solidFill>
                <a:schemeClr val="dk1"/>
              </a:solidFill>
              <a:effectLst/>
              <a:latin typeface="黑体" panose="02010609060101010101" charset="-122"/>
              <a:ea typeface="黑体" panose="02010609060101010101" charset="-122"/>
              <a:cs typeface="黑体" panose="02010609060101010101" charset="-122"/>
              <a:sym typeface="+mn-ea"/>
            </a:endParaRPr>
          </a:p>
        </p:txBody>
      </p:sp>
      <p:sp>
        <p:nvSpPr>
          <p:cNvPr id="5" name="文本框 4"/>
          <p:cNvSpPr txBox="1"/>
          <p:nvPr/>
        </p:nvSpPr>
        <p:spPr>
          <a:xfrm>
            <a:off x="1083945" y="1256030"/>
            <a:ext cx="1791970" cy="368300"/>
          </a:xfrm>
          <a:prstGeom prst="rect">
            <a:avLst/>
          </a:prstGeom>
          <a:noFill/>
        </p:spPr>
        <p:txBody>
          <a:bodyPr wrap="none" rtlCol="0" anchor="t">
            <a:spAutoFit/>
          </a:bodyPr>
          <a:p>
            <a:pPr algn="l"/>
            <a:r>
              <a:rPr lang="zh-CN" b="1">
                <a:latin typeface="黑体" panose="02010609060101010101" charset="-122"/>
                <a:ea typeface="黑体" panose="02010609060101010101" charset="-122"/>
                <a:cs typeface="黑体" panose="02010609060101010101" charset="-122"/>
                <a:sym typeface="+mn-ea"/>
              </a:rPr>
              <a:t>不良反应情况：</a:t>
            </a:r>
            <a:endParaRPr lang="zh-CN" altLang="en-US" b="1">
              <a:latin typeface="黑体" panose="02010609060101010101" charset="-122"/>
              <a:ea typeface="黑体" panose="02010609060101010101" charset="-122"/>
              <a:cs typeface="黑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4"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03</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有效性</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26" name="深度视觉·原创设计 https://www.docer.com/works?userid=22383862"/>
          <p:cNvSpPr/>
          <p:nvPr/>
        </p:nvSpPr>
        <p:spPr>
          <a:xfrm>
            <a:off x="374015" y="1503680"/>
            <a:ext cx="11558905" cy="6588125"/>
          </a:xfrm>
          <a:prstGeom prst="rect">
            <a:avLst/>
          </a:prstGeom>
        </p:spPr>
        <p:txBody>
          <a:bodyPr wrap="square" lIns="91433" tIns="45716" rIns="91433" bIns="45716">
            <a:spAutoFit/>
          </a:bodyPr>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与对照药品疗效方面的优势：</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1" indent="0" algn="l" defTabSz="914400" rtl="0" eaLnBrk="1" fontAlgn="auto" latinLnBrk="0" hangingPunct="1">
              <a:lnSpc>
                <a:spcPct val="100000"/>
              </a:lnSpc>
              <a:spcBef>
                <a:spcPts val="0"/>
              </a:spcBef>
              <a:spcAft>
                <a:spcPts val="0"/>
              </a:spcAft>
              <a:buClrTx/>
              <a:buSzTx/>
              <a:buFontTx/>
              <a:buNone/>
              <a:defRPr/>
            </a:pPr>
            <a:r>
              <a:rPr lang="zh-CN" altLang="en-US" sz="1860" dirty="0" smtClean="0">
                <a:solidFill>
                  <a:schemeClr val="dk1"/>
                </a:solidFill>
                <a:effectLst/>
                <a:sym typeface="+mn-ea"/>
              </a:rPr>
              <a:t>1）</a:t>
            </a:r>
            <a:r>
              <a:rPr lang="zh-CN" altLang="en-US" sz="1860" dirty="0">
                <a:effectLst/>
                <a:latin typeface="黑体" panose="02010609060101010101" charset="-122"/>
                <a:ea typeface="黑体" panose="02010609060101010101" charset="-122"/>
                <a:sym typeface="+mn-ea"/>
              </a:rPr>
              <a:t>保持了头孢克肟对</a:t>
            </a:r>
            <a:r>
              <a:rPr lang="en-US" altLang="zh-CN" sz="1860" dirty="0">
                <a:effectLst/>
                <a:latin typeface="黑体" panose="02010609060101010101" charset="-122"/>
                <a:ea typeface="黑体" panose="02010609060101010101" charset="-122"/>
                <a:sym typeface="+mn-ea"/>
              </a:rPr>
              <a:t>G</a:t>
            </a:r>
            <a:r>
              <a:rPr lang="zh-CN" altLang="en-US" sz="1860" dirty="0">
                <a:effectLst/>
                <a:latin typeface="黑体" panose="02010609060101010101" charset="-122"/>
                <a:ea typeface="黑体" panose="02010609060101010101" charset="-122"/>
                <a:sym typeface="+mn-ea"/>
              </a:rPr>
              <a:t>－菌的抗菌效力；</a:t>
            </a:r>
            <a:br>
              <a:rPr lang="zh-CN" altLang="en-US" sz="1860" dirty="0" smtClean="0">
                <a:solidFill>
                  <a:schemeClr val="dk1"/>
                </a:solidFill>
                <a:effectLst/>
                <a:sym typeface="+mn-ea"/>
              </a:rPr>
            </a:br>
            <a:r>
              <a:rPr lang="zh-CN" altLang="en-US" sz="1860" dirty="0" smtClean="0">
                <a:solidFill>
                  <a:schemeClr val="dk1"/>
                </a:solidFill>
                <a:effectLst/>
                <a:sym typeface="+mn-ea"/>
              </a:rPr>
              <a:t>2）</a:t>
            </a:r>
            <a:r>
              <a:rPr lang="zh-CN" altLang="en-US" sz="1860" dirty="0">
                <a:effectLst/>
                <a:latin typeface="黑体" panose="02010609060101010101" charset="-122"/>
                <a:ea typeface="黑体" panose="02010609060101010101" charset="-122"/>
                <a:sym typeface="+mn-ea"/>
              </a:rPr>
              <a:t>增强了现有口服头孢类抗生素时</a:t>
            </a:r>
            <a:r>
              <a:rPr lang="en-US" altLang="zh-CN" sz="1860" dirty="0">
                <a:effectLst/>
                <a:latin typeface="黑体" panose="02010609060101010101" charset="-122"/>
                <a:ea typeface="黑体" panose="02010609060101010101" charset="-122"/>
                <a:sym typeface="+mn-ea"/>
              </a:rPr>
              <a:t>G</a:t>
            </a:r>
            <a:r>
              <a:rPr lang="zh-CN" altLang="en-US" sz="1860" dirty="0">
                <a:effectLst/>
                <a:latin typeface="黑体" panose="02010609060101010101" charset="-122"/>
                <a:ea typeface="黑体" panose="02010609060101010101" charset="-122"/>
                <a:sym typeface="+mn-ea"/>
              </a:rPr>
              <a:t>＋菌的作用，特别是对葡萄球菌属的抗菌效力。</a:t>
            </a:r>
            <a:br>
              <a:rPr lang="zh-CN" altLang="en-US" sz="1860" dirty="0" smtClean="0">
                <a:solidFill>
                  <a:schemeClr val="dk1"/>
                </a:solidFill>
                <a:effectLst/>
                <a:sym typeface="+mn-ea"/>
              </a:rPr>
            </a:br>
            <a:r>
              <a:rPr lang="zh-CN" altLang="en-US" sz="1860" dirty="0" smtClean="0">
                <a:solidFill>
                  <a:schemeClr val="dk1"/>
                </a:solidFill>
                <a:effectLst/>
                <a:sym typeface="+mn-ea"/>
              </a:rPr>
              <a:t>3）头孢地尼可治疗妇科炎症、乳腺炎、皮肤软组织感染等疾病。</a:t>
            </a:r>
            <a:br>
              <a:rPr lang="zh-CN" altLang="en-US" sz="1860" dirty="0" smtClean="0">
                <a:solidFill>
                  <a:schemeClr val="dk1"/>
                </a:solidFill>
                <a:effectLst/>
                <a:sym typeface="+mn-ea"/>
              </a:rPr>
            </a:br>
            <a:r>
              <a:rPr lang="zh-CN" altLang="en-US" sz="1860" dirty="0" smtClean="0">
                <a:solidFill>
                  <a:schemeClr val="dk1"/>
                </a:solidFill>
                <a:effectLst/>
                <a:sym typeface="+mn-ea"/>
              </a:rPr>
              <a:t>4）头孢地尼可治疗奇异变形菌等感染。</a:t>
            </a:r>
            <a:endParaRPr lang="zh-CN" altLang="en-US" sz="1860" dirty="0" smtClean="0">
              <a:solidFill>
                <a:schemeClr val="dk1"/>
              </a:solidFill>
              <a:effectLst/>
              <a:sym typeface="+mn-ea"/>
            </a:endParaRPr>
          </a:p>
          <a:p>
            <a:pPr marL="0" marR="0" lvl="1" indent="0" algn="l" defTabSz="914400" rtl="0" eaLnBrk="1" fontAlgn="auto" latinLnBrk="0" hangingPunct="1">
              <a:lnSpc>
                <a:spcPct val="100000"/>
              </a:lnSpc>
              <a:spcBef>
                <a:spcPts val="0"/>
              </a:spcBef>
              <a:spcAft>
                <a:spcPts val="0"/>
              </a:spcAft>
              <a:buClrTx/>
              <a:buSzTx/>
              <a:buFontTx/>
              <a:buNone/>
              <a:defRPr/>
            </a:pP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与对照药品疗效方面的不足：</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1</a:t>
            </a:r>
            <a:r>
              <a:rPr lang="zh-CN" altLang="en-US" sz="1860"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a:t>
            </a:r>
            <a:r>
              <a:rPr lang="zh-CN" altLang="en-US" sz="1860" dirty="0" smtClean="0">
                <a:solidFill>
                  <a:schemeClr val="dk1"/>
                </a:solidFill>
                <a:effectLst/>
                <a:sym typeface="+mn-ea"/>
              </a:rPr>
              <a:t>头孢克肟可以治疗变形杆菌、沙雷菌等细菌感染。</a:t>
            </a:r>
            <a:endParaRPr lang="zh-CN" altLang="en-US" sz="1860" dirty="0" smtClean="0">
              <a:solidFill>
                <a:schemeClr val="dk1"/>
              </a:solidFill>
              <a:effectLst/>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860" dirty="0" smtClean="0">
                <a:solidFill>
                  <a:schemeClr val="dk1"/>
                </a:solidFill>
                <a:effectLst/>
                <a:sym typeface="+mn-ea"/>
              </a:rPr>
              <a:t>2</a:t>
            </a:r>
            <a:r>
              <a:rPr lang="zh-CN" altLang="en-US" sz="1860" dirty="0" smtClean="0">
                <a:solidFill>
                  <a:schemeClr val="dk1"/>
                </a:solidFill>
                <a:effectLst/>
                <a:sym typeface="+mn-ea"/>
              </a:rPr>
              <a:t>）头孢克肟还可以治疗胆道感染等疾病。</a:t>
            </a:r>
            <a:endParaRPr lang="zh-CN" altLang="en-US" sz="1860" dirty="0" smtClean="0">
              <a:solidFill>
                <a:schemeClr val="dk1"/>
              </a:solidFill>
              <a:effectLst/>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endParaRPr lang="zh-CN" altLang="en-US" sz="1860" dirty="0" smtClean="0">
              <a:solidFill>
                <a:schemeClr val="dk1"/>
              </a:solidFill>
              <a:effectLst/>
              <a:sym typeface="+mn-ea"/>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临床指南</a:t>
            </a:r>
            <a:r>
              <a:rPr lang="en-US" altLang="zh-CN"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a:t>
            </a: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诊疗规范推荐：</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algn="l" defTabSz="914400" rtl="0" eaLnBrk="1" latinLnBrk="0" hangingPunct="1">
              <a:spcAft>
                <a:spcPts val="0"/>
              </a:spcAft>
            </a:pPr>
            <a:r>
              <a:rPr lang="zh-CN" altLang="en-US" sz="1860" dirty="0" smtClean="0">
                <a:solidFill>
                  <a:schemeClr val="dk1"/>
                </a:solidFill>
                <a:effectLst/>
                <a:sym typeface="+mn-ea"/>
              </a:rPr>
              <a:t>《儿童社区获得性肺炎管理指南(2013修订)》:可选用头孢地尼，如怀疑早期sA肺炎，应优先考虑口服头孢地尼。</a:t>
            </a:r>
            <a:endParaRPr lang="zh-CN" altLang="en-US" sz="1860" dirty="0" smtClean="0">
              <a:solidFill>
                <a:schemeClr val="dk1"/>
              </a:solidFill>
              <a:effectLst/>
              <a:sym typeface="+mn-ea"/>
            </a:endParaRPr>
          </a:p>
          <a:p>
            <a:pPr marL="0" indent="0" algn="l">
              <a:spcAft>
                <a:spcPts val="0"/>
              </a:spcAft>
              <a:buFont typeface="Wingdings" panose="05000000000000000000" pitchFamily="2" charset="2"/>
              <a:buNone/>
            </a:pPr>
            <a:r>
              <a:rPr lang="zh-CN" altLang="en-US" sz="1860" dirty="0" smtClean="0">
                <a:solidFill>
                  <a:schemeClr val="dk1"/>
                </a:solidFill>
                <a:effectLst/>
                <a:sym typeface="+mn-ea"/>
              </a:rPr>
              <a:t>中国成人社区获得性肺炎诊断和治疗指南 （2016年）：</a:t>
            </a:r>
            <a:r>
              <a:rPr lang="zh-CN" sz="1860" kern="0" dirty="0">
                <a:effectLst/>
                <a:latin typeface="黑体" panose="02010609060101010101" charset="-122"/>
                <a:ea typeface="黑体" panose="02010609060101010101" charset="-122"/>
                <a:sym typeface="+mn-ea"/>
              </a:rPr>
              <a:t>初始经验抗感染药物推荐：</a:t>
            </a:r>
            <a:endParaRPr lang="en-US" altLang="zh-CN" sz="1860" kern="0" dirty="0">
              <a:effectLst/>
              <a:latin typeface="黑体" panose="02010609060101010101" charset="-122"/>
              <a:ea typeface="黑体" panose="02010609060101010101" charset="-122"/>
            </a:endParaRPr>
          </a:p>
          <a:p>
            <a:pPr marL="285750" indent="-285750" algn="l">
              <a:spcAft>
                <a:spcPts val="0"/>
              </a:spcAft>
              <a:buFont typeface="Wingdings" panose="05000000000000000000" pitchFamily="2" charset="2"/>
              <a:buChar char="Ø"/>
            </a:pPr>
            <a:r>
              <a:rPr lang="zh-CN" sz="1860" kern="0" dirty="0">
                <a:effectLst/>
                <a:sym typeface="+mn-ea"/>
              </a:rPr>
              <a:t>门诊（推荐口服）：对于有基础疾病或老年人（年龄≥</a:t>
            </a:r>
            <a:r>
              <a:rPr lang="en-US" sz="1860" kern="0" dirty="0">
                <a:effectLst/>
                <a:sym typeface="+mn-ea"/>
              </a:rPr>
              <a:t>65</a:t>
            </a:r>
            <a:r>
              <a:rPr lang="zh-CN" sz="1860" kern="0" dirty="0">
                <a:effectLst/>
                <a:sym typeface="+mn-ea"/>
              </a:rPr>
              <a:t>岁）：三代头孢菌素(口服) 为推荐之一；</a:t>
            </a:r>
            <a:endParaRPr lang="zh-CN" sz="1860" kern="0" dirty="0">
              <a:effectLst/>
            </a:endParaRPr>
          </a:p>
          <a:p>
            <a:pPr marL="285750" indent="-285750" algn="l">
              <a:spcAft>
                <a:spcPts val="0"/>
              </a:spcAft>
              <a:buFont typeface="Wingdings" panose="05000000000000000000" pitchFamily="2" charset="2"/>
              <a:buChar char="Ø"/>
            </a:pPr>
            <a:r>
              <a:rPr lang="zh-CN" sz="1860" kern="0" dirty="0">
                <a:effectLst/>
                <a:sym typeface="+mn-ea"/>
              </a:rPr>
              <a:t>需入院治疗(非ICU)可选择静脉或口服给药：无基础疾病青壮年肺、有基础疾病或老年人均推荐了三代头孢菌素；</a:t>
            </a:r>
            <a:endParaRPr lang="zh-CN" sz="1860" kern="0" dirty="0">
              <a:effectLst/>
              <a:sym typeface="+mn-ea"/>
            </a:endParaRPr>
          </a:p>
          <a:p>
            <a:pPr indent="0" algn="l">
              <a:spcAft>
                <a:spcPts val="0"/>
              </a:spcAft>
              <a:buFont typeface="Wingdings" panose="05000000000000000000" pitchFamily="2" charset="2"/>
              <a:buNone/>
            </a:pPr>
            <a:r>
              <a:rPr lang="zh-CN" sz="1860" kern="0" dirty="0">
                <a:effectLst/>
                <a:latin typeface="黑体" panose="02010609060101010101" charset="-122"/>
                <a:ea typeface="黑体" panose="02010609060101010101" charset="-122"/>
                <a:sym typeface="+mn-ea"/>
              </a:rPr>
              <a:t>鼻窦炎诊疗指南（</a:t>
            </a:r>
            <a:r>
              <a:rPr lang="en-US" sz="1860" kern="0" dirty="0">
                <a:effectLst/>
                <a:latin typeface="黑体" panose="02010609060101010101" charset="-122"/>
                <a:sym typeface="+mn-ea"/>
              </a:rPr>
              <a:t>200</a:t>
            </a:r>
            <a:r>
              <a:rPr lang="en-US" altLang="zh-CN" sz="1860" kern="0" dirty="0">
                <a:effectLst/>
                <a:sym typeface="+mn-ea"/>
              </a:rPr>
              <a:t>5</a:t>
            </a:r>
            <a:r>
              <a:rPr lang="zh-CN" sz="1860" kern="0" dirty="0">
                <a:effectLst/>
                <a:sym typeface="+mn-ea"/>
              </a:rPr>
              <a:t>年）：</a:t>
            </a:r>
            <a:r>
              <a:rPr lang="zh-CN" sz="1860" kern="0" dirty="0">
                <a:effectLst/>
                <a:latin typeface="黑体" panose="02010609060101010101" charset="-122"/>
                <a:ea typeface="黑体" panose="02010609060101010101" charset="-122"/>
                <a:sym typeface="+mn-ea"/>
              </a:rPr>
              <a:t>对于普通儿童和成年鼻窦炎患者：</a:t>
            </a:r>
            <a:br>
              <a:rPr lang="en-US" sz="1860" kern="0" dirty="0">
                <a:effectLst/>
                <a:latin typeface="黑体" panose="02010609060101010101" charset="-122"/>
                <a:sym typeface="+mn-ea"/>
              </a:rPr>
            </a:br>
            <a:r>
              <a:rPr lang="zh-CN" sz="1860" kern="0" dirty="0">
                <a:effectLst/>
                <a:sym typeface="+mn-ea"/>
              </a:rPr>
              <a:t>头孢菌素也常被用于治疗急、慢性鼻窦炎</a:t>
            </a:r>
            <a:r>
              <a:rPr lang="en-US" sz="1860" kern="0" dirty="0">
                <a:effectLst/>
                <a:sym typeface="+mn-ea"/>
              </a:rPr>
              <a:t>: </a:t>
            </a:r>
            <a:r>
              <a:rPr lang="zh-CN" sz="1860" kern="0" dirty="0">
                <a:effectLst/>
                <a:sym typeface="+mn-ea"/>
              </a:rPr>
              <a:t>三代头孢菌素中</a:t>
            </a:r>
            <a:r>
              <a:rPr lang="zh-CN" sz="1860" b="1" kern="0" dirty="0">
                <a:effectLst/>
                <a:sym typeface="+mn-ea"/>
              </a:rPr>
              <a:t>头孢地尼</a:t>
            </a:r>
            <a:r>
              <a:rPr lang="zh-CN" sz="1860" kern="0" dirty="0">
                <a:effectLst/>
                <a:sym typeface="+mn-ea"/>
              </a:rPr>
              <a:t>亦为较理想的用药选择。</a:t>
            </a:r>
            <a:endParaRPr lang="zh-CN" sz="1860" kern="100" dirty="0">
              <a:effectLst/>
              <a:latin typeface="Calibri" panose="020F0502020204030204" charset="0"/>
              <a:ea typeface="宋体" panose="02010600030101010101" pitchFamily="2" charset="-122"/>
              <a:cs typeface="Times New Roman" panose="02020603050405020304" pitchFamily="18" charset="0"/>
            </a:endParaRPr>
          </a:p>
          <a:p>
            <a:pPr indent="0" algn="l">
              <a:spcAft>
                <a:spcPts val="0"/>
              </a:spcAft>
              <a:buFont typeface="Wingdings" panose="05000000000000000000" pitchFamily="2" charset="2"/>
              <a:buNone/>
            </a:pPr>
            <a:endParaRPr lang="zh-CN" sz="1860" kern="100" dirty="0">
              <a:effectLst/>
              <a:latin typeface="Calibri" panose="020F0502020204030204" charset="0"/>
              <a:ea typeface="宋体" panose="02010600030101010101" pitchFamily="2" charset="-122"/>
              <a:cs typeface="Times New Roman" panose="02020603050405020304" pitchFamily="18" charset="0"/>
            </a:endParaRPr>
          </a:p>
          <a:p>
            <a:pPr marL="285750" indent="-285750" algn="l">
              <a:spcAft>
                <a:spcPts val="0"/>
              </a:spcAft>
              <a:buFont typeface="Wingdings" panose="05000000000000000000" pitchFamily="2" charset="2"/>
              <a:buChar char="Ø"/>
            </a:pPr>
            <a:endParaRPr lang="zh-CN" sz="1860" kern="0" dirty="0">
              <a:effectLst/>
            </a:endParaRPr>
          </a:p>
          <a:p>
            <a:pPr marL="0" algn="l" defTabSz="914400" rtl="0" eaLnBrk="1" latinLnBrk="0" hangingPunct="1">
              <a:spcAft>
                <a:spcPts val="0"/>
              </a:spcAft>
            </a:pPr>
            <a:endParaRPr lang="zh-CN" altLang="en-US" sz="1860" dirty="0" smtClean="0">
              <a:solidFill>
                <a:schemeClr val="dk1"/>
              </a:solidFill>
              <a:effectLst/>
            </a:endParaRPr>
          </a:p>
          <a:p>
            <a:pPr marL="0" algn="l" defTabSz="914400" rtl="0" eaLnBrk="1" latinLnBrk="0" hangingPunct="1">
              <a:spcAft>
                <a:spcPts val="0"/>
              </a:spcAft>
            </a:pPr>
            <a:endParaRPr lang="zh-CN" sz="1600" kern="100" dirty="0">
              <a:effectLst/>
              <a:latin typeface="Calibri" panose="020F0502020204030204" charset="0"/>
              <a:ea typeface="宋体" panose="02010600030101010101" pitchFamily="2"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zh-CN" altLang="en-US" sz="1600" kern="100" noProof="0" dirty="0">
              <a:ln>
                <a:noFill/>
              </a:ln>
              <a:solidFill>
                <a:schemeClr val="tx1"/>
              </a:solidFill>
              <a:effectLst/>
              <a:uLnTx/>
              <a:uFillTx/>
              <a:latin typeface="黑体" panose="02010609060101010101" charset="-122"/>
              <a:ea typeface="黑体" panose="02010609060101010101" charset="-122"/>
              <a:cs typeface="黑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250" fill="hold"/>
                                        <p:tgtEl>
                                          <p:spTgt spid="26"/>
                                        </p:tgtEl>
                                        <p:attrNameLst>
                                          <p:attrName>ppt_w</p:attrName>
                                        </p:attrNameLst>
                                      </p:cBhvr>
                                      <p:tavLst>
                                        <p:tav tm="0">
                                          <p:val>
                                            <p:fltVal val="0"/>
                                          </p:val>
                                        </p:tav>
                                        <p:tav tm="100000">
                                          <p:val>
                                            <p:strVal val="#ppt_w"/>
                                          </p:val>
                                        </p:tav>
                                      </p:tavLst>
                                    </p:anim>
                                    <p:anim calcmode="lin" valueType="num">
                                      <p:cBhvr>
                                        <p:cTn id="12" dur="250" fill="hold"/>
                                        <p:tgtEl>
                                          <p:spTgt spid="26"/>
                                        </p:tgtEl>
                                        <p:attrNameLst>
                                          <p:attrName>ppt_h</p:attrName>
                                        </p:attrNameLst>
                                      </p:cBhvr>
                                      <p:tavLst>
                                        <p:tav tm="0">
                                          <p:val>
                                            <p:fltVal val="0"/>
                                          </p:val>
                                        </p:tav>
                                        <p:tav tm="100000">
                                          <p:val>
                                            <p:strVal val="#ppt_h"/>
                                          </p:val>
                                        </p:tav>
                                      </p:tavLst>
                                    </p:anim>
                                    <p:animEffect transition="in" filter="fade">
                                      <p:cBhvr>
                                        <p:cTn id="13"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4"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04</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创新性</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2" name="文本框 1"/>
          <p:cNvSpPr txBox="1"/>
          <p:nvPr/>
        </p:nvSpPr>
        <p:spPr>
          <a:xfrm>
            <a:off x="1660525" y="1821815"/>
            <a:ext cx="9008745" cy="3808730"/>
          </a:xfrm>
          <a:prstGeom prst="rect">
            <a:avLst/>
          </a:prstGeom>
        </p:spPr>
        <p:txBody>
          <a:bodyPr wrap="square">
            <a:spAutoFit/>
            <a:extLst>
              <a:ext uri="{4A0BC546-FE56-4ADE-93B0-CB8AF2F6F144}">
                <wpsdc:textFrameExt xmlns:wpsdc="http://www.wps.cn/officeDocument/2022/drawingmlCustomData" type="text"/>
              </a:ext>
            </a:extLst>
          </a:bodyPr>
          <a:p>
            <a:pPr algn="l"/>
            <a:r>
              <a:rPr lang="zh-CN" altLang="en-US" sz="1860" dirty="0">
                <a:effectLst/>
                <a:latin typeface="黑体" panose="02010609060101010101" charset="-122"/>
                <a:ea typeface="黑体" panose="02010609060101010101" charset="-122"/>
              </a:rPr>
              <a:t>1：安全影响因素：高分子杂质（聚合物）是头孢菌素致敏的关键，严格控制其含量，是减少临床过敏反应的有力保障。</a:t>
            </a:r>
            <a:endParaRPr lang="zh-CN" altLang="en-US" sz="1860" dirty="0">
              <a:effectLst/>
              <a:latin typeface="黑体" panose="02010609060101010101" charset="-122"/>
              <a:ea typeface="黑体" panose="02010609060101010101" charset="-122"/>
            </a:endParaRPr>
          </a:p>
          <a:p>
            <a:pPr algn="l"/>
            <a:endParaRPr lang="zh-CN" altLang="en-US" sz="1860" dirty="0">
              <a:effectLst/>
              <a:latin typeface="黑体" panose="02010609060101010101" charset="-122"/>
              <a:ea typeface="黑体" panose="02010609060101010101" charset="-122"/>
            </a:endParaRPr>
          </a:p>
          <a:p>
            <a:pPr algn="l"/>
            <a:r>
              <a:rPr lang="zh-CN" altLang="en-US" sz="1860" dirty="0">
                <a:effectLst/>
                <a:latin typeface="黑体" panose="02010609060101010101" charset="-122"/>
                <a:ea typeface="黑体" panose="02010609060101010101" charset="-122"/>
              </a:rPr>
              <a:t>2：行业质控盲点：无“高分子杂质”控制要求</a:t>
            </a:r>
            <a:endParaRPr lang="zh-CN" altLang="en-US" sz="1860" dirty="0">
              <a:effectLst/>
              <a:latin typeface="黑体" panose="02010609060101010101" charset="-122"/>
              <a:ea typeface="黑体" panose="02010609060101010101" charset="-122"/>
            </a:endParaRPr>
          </a:p>
          <a:p>
            <a:pPr algn="l"/>
            <a:r>
              <a:rPr lang="zh-CN" altLang="en-US" sz="1860" dirty="0">
                <a:effectLst/>
                <a:latin typeface="黑体" panose="02010609060101010101" charset="-122"/>
                <a:ea typeface="黑体" panose="02010609060101010101" charset="-122"/>
              </a:rPr>
              <a:t>1）《中国药典》在内的国内外药典（行业标准）未对高分子杂质控制提出要求</a:t>
            </a:r>
            <a:endParaRPr lang="zh-CN" altLang="en-US" sz="1860" dirty="0">
              <a:effectLst/>
              <a:latin typeface="黑体" panose="02010609060101010101" charset="-122"/>
              <a:ea typeface="黑体" panose="02010609060101010101" charset="-122"/>
            </a:endParaRPr>
          </a:p>
          <a:p>
            <a:pPr algn="l"/>
            <a:r>
              <a:rPr lang="zh-CN" altLang="en-US" sz="1860" dirty="0">
                <a:effectLst/>
                <a:latin typeface="黑体" panose="02010609060101010101" charset="-122"/>
                <a:ea typeface="黑体" panose="02010609060101010101" charset="-122"/>
              </a:rPr>
              <a:t>2）一致性评价也未要求该项</a:t>
            </a:r>
            <a:endParaRPr lang="zh-CN" altLang="en-US" sz="1860" dirty="0">
              <a:effectLst/>
              <a:latin typeface="黑体" panose="02010609060101010101" charset="-122"/>
              <a:ea typeface="黑体" panose="02010609060101010101" charset="-122"/>
            </a:endParaRPr>
          </a:p>
          <a:p>
            <a:pPr algn="l"/>
            <a:endParaRPr lang="zh-CN" altLang="en-US" sz="1860" dirty="0">
              <a:effectLst/>
              <a:latin typeface="黑体" panose="02010609060101010101" charset="-122"/>
              <a:ea typeface="黑体" panose="02010609060101010101" charset="-122"/>
            </a:endParaRPr>
          </a:p>
          <a:p>
            <a:pPr algn="l"/>
            <a:r>
              <a:rPr lang="zh-CN" altLang="en-US" sz="1860" dirty="0">
                <a:effectLst/>
                <a:latin typeface="黑体" panose="02010609060101010101" charset="-122"/>
                <a:ea typeface="黑体" panose="02010609060101010101" charset="-122"/>
              </a:rPr>
              <a:t>3:博仕多安®原料自产，采用自主研发的精致方法，制定严于国家药典和一致性评价要求的质控标准。</a:t>
            </a:r>
            <a:endParaRPr lang="zh-CN" altLang="en-US" sz="1860" dirty="0">
              <a:effectLst/>
              <a:latin typeface="黑体" panose="02010609060101010101" charset="-122"/>
              <a:ea typeface="黑体" panose="02010609060101010101" charset="-122"/>
            </a:endParaRPr>
          </a:p>
          <a:p>
            <a:pPr algn="l"/>
            <a:endParaRPr lang="zh-CN" altLang="en-US" sz="1860" dirty="0">
              <a:effectLst/>
              <a:latin typeface="黑体" panose="02010609060101010101" charset="-122"/>
              <a:ea typeface="黑体" panose="02010609060101010101" charset="-122"/>
            </a:endParaRPr>
          </a:p>
          <a:p>
            <a:pPr algn="l"/>
            <a:r>
              <a:rPr lang="en-US" altLang="zh-CN" sz="1860" dirty="0">
                <a:effectLst/>
                <a:latin typeface="黑体" panose="02010609060101010101" charset="-122"/>
                <a:ea typeface="黑体" panose="02010609060101010101" charset="-122"/>
                <a:sym typeface="+mn-ea"/>
              </a:rPr>
              <a:t>4</a:t>
            </a:r>
            <a:r>
              <a:rPr lang="zh-CN" altLang="en-US" sz="1860" dirty="0">
                <a:effectLst/>
                <a:latin typeface="黑体" panose="02010609060101010101" charset="-122"/>
                <a:ea typeface="黑体" panose="02010609060101010101" charset="-122"/>
                <a:sym typeface="+mn-ea"/>
              </a:rPr>
              <a:t>：专利：一种含高纯度头孢地尼的组合物及其精致方法</a:t>
            </a:r>
            <a:endParaRPr lang="zh-CN" altLang="en-US" sz="1860" dirty="0">
              <a:effectLst/>
              <a:latin typeface="黑体" panose="02010609060101010101" charset="-122"/>
              <a:ea typeface="黑体" panose="02010609060101010101" charset="-122"/>
            </a:endParaRPr>
          </a:p>
          <a:p>
            <a:pPr algn="l"/>
            <a:endParaRPr lang="zh-CN" altLang="en-US" sz="1860" dirty="0">
              <a:effectLst/>
              <a:latin typeface="黑体" panose="02010609060101010101" charset="-122"/>
              <a:ea typeface="黑体" panose="02010609060101010101" charset="-122"/>
            </a:endParaRPr>
          </a:p>
          <a:p>
            <a:pPr algn="l"/>
            <a:endParaRPr lang="zh-CN" altLang="en-US" sz="1860" dirty="0">
              <a:effectLst/>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深度视觉·原创设计 https://www.docer.com/works?userid=22383862"/>
          <p:cNvSpPr/>
          <p:nvPr/>
        </p:nvSpPr>
        <p:spPr>
          <a:xfrm rot="5400000">
            <a:off x="1091565" y="-1091565"/>
            <a:ext cx="1221740" cy="3405505"/>
          </a:xfrm>
          <a:prstGeom prst="round2SameRect">
            <a:avLst>
              <a:gd name="adj1" fmla="val 50000"/>
              <a:gd name="adj2" fmla="val 0"/>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Source Han Sans SC" panose="020B0500000000000000" pitchFamily="34" charset="-128"/>
              <a:ea typeface="Source Han Sans SC" panose="020B0500000000000000" pitchFamily="34" charset="-128"/>
            </a:endParaRPr>
          </a:p>
        </p:txBody>
      </p:sp>
      <p:sp>
        <p:nvSpPr>
          <p:cNvPr id="4" name="深度视觉·原创设计 https://www.docer.com/works?userid=22383862"/>
          <p:cNvSpPr txBox="1"/>
          <p:nvPr/>
        </p:nvSpPr>
        <p:spPr>
          <a:xfrm>
            <a:off x="147320" y="344805"/>
            <a:ext cx="3110230" cy="650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05</a:t>
            </a:r>
            <a:endParaRPr lang="en-US" altLang="zh-CN"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a:p>
            <a:r>
              <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rPr>
              <a:t>公平性</a:t>
            </a:r>
            <a:endParaRPr lang="zh-CN" altLang="en-US" sz="3200" b="1" spc="600" dirty="0">
              <a:solidFill>
                <a:schemeClr val="bg1"/>
              </a:solidFill>
              <a:latin typeface="Source Han Sans SC" panose="020B0500000000000000" pitchFamily="34" charset="-128"/>
              <a:ea typeface="Source Han Sans SC" panose="020B0500000000000000" pitchFamily="34" charset="-128"/>
              <a:sym typeface="黑体" panose="02010609060101010101" charset="-122"/>
            </a:endParaRPr>
          </a:p>
        </p:txBody>
      </p:sp>
      <p:sp>
        <p:nvSpPr>
          <p:cNvPr id="26" name="深度视觉·原创设计 https://www.docer.com/works?userid=22383862"/>
          <p:cNvSpPr/>
          <p:nvPr/>
        </p:nvSpPr>
        <p:spPr>
          <a:xfrm>
            <a:off x="821690" y="1882775"/>
            <a:ext cx="10548620" cy="3378835"/>
          </a:xfrm>
          <a:prstGeom prst="rect">
            <a:avLst/>
          </a:prstGeom>
        </p:spPr>
        <p:txBody>
          <a:bodyPr wrap="square" lIns="91433" tIns="45716" rIns="91433" bIns="45716">
            <a:spAutoFit/>
          </a:bodyPr>
          <a:p>
            <a:pPr marL="0" marR="0" lvl="0" indent="0" algn="l" defTabSz="914400" rtl="0" eaLnBrk="1" fontAlgn="auto" latinLnBrk="0" hangingPunct="1">
              <a:lnSpc>
                <a:spcPct val="2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经济性：</a:t>
            </a:r>
            <a:r>
              <a:rPr lang="zh-CN" altLang="en-US" sz="1860" dirty="0">
                <a:effectLst/>
                <a:latin typeface="黑体" panose="02010609060101010101" charset="-122"/>
                <a:ea typeface="黑体" panose="02010609060101010101" charset="-122"/>
                <a:sym typeface="+mn-ea"/>
              </a:rPr>
              <a:t>第</a:t>
            </a:r>
            <a:r>
              <a:rPr lang="en-US" altLang="zh-CN" sz="1860" dirty="0">
                <a:effectLst/>
                <a:latin typeface="黑体" panose="02010609060101010101" charset="-122"/>
                <a:ea typeface="黑体" panose="02010609060101010101" charset="-122"/>
                <a:sym typeface="+mn-ea"/>
              </a:rPr>
              <a:t>8</a:t>
            </a:r>
            <a:r>
              <a:rPr lang="zh-CN" altLang="en-US" sz="1860" dirty="0">
                <a:effectLst/>
                <a:latin typeface="黑体" panose="02010609060101010101" charset="-122"/>
                <a:ea typeface="黑体" panose="02010609060101010101" charset="-122"/>
                <a:sym typeface="+mn-ea"/>
              </a:rPr>
              <a:t>批国家集采。</a:t>
            </a:r>
            <a:endParaRPr lang="zh-CN" altLang="en-US" sz="1860" dirty="0">
              <a:effectLst/>
              <a:latin typeface="黑体" panose="02010609060101010101" charset="-122"/>
              <a:ea typeface="黑体" panose="02010609060101010101" charset="-122"/>
              <a:sym typeface="+mn-ea"/>
            </a:endParaRPr>
          </a:p>
          <a:p>
            <a:pPr marL="0" marR="0" lvl="0" indent="0" algn="l" defTabSz="914400" rtl="0" eaLnBrk="1" fontAlgn="auto" latinLnBrk="0" hangingPunct="1">
              <a:lnSpc>
                <a:spcPct val="2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弥补药物目录短板：</a:t>
            </a:r>
            <a:endPar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endParaRPr>
          </a:p>
          <a:p>
            <a:pPr marL="0" marR="0" lvl="0" indent="0" algn="l" defTabSz="914400" rtl="0" eaLnBrk="1" fontAlgn="auto" latinLnBrk="0" hangingPunct="1">
              <a:lnSpc>
                <a:spcPct val="200000"/>
              </a:lnSpc>
              <a:spcBef>
                <a:spcPts val="0"/>
              </a:spcBef>
              <a:spcAft>
                <a:spcPts val="0"/>
              </a:spcAft>
              <a:buClrTx/>
              <a:buSzTx/>
              <a:buFontTx/>
              <a:buNone/>
              <a:defRPr/>
            </a:pPr>
            <a:r>
              <a:rPr lang="zh-CN" altLang="en-US" sz="1860" dirty="0">
                <a:effectLst/>
                <a:latin typeface="黑体" panose="02010609060101010101" charset="-122"/>
                <a:ea typeface="黑体" panose="02010609060101010101" charset="-122"/>
                <a:sym typeface="+mn-ea"/>
              </a:rPr>
              <a:t>弥补头孢地尼片剂或胶囊剂带来的儿童吞咽困难</a:t>
            </a:r>
            <a:r>
              <a:rPr lang="zh-CN" altLang="en-US" sz="1860" dirty="0">
                <a:effectLst/>
                <a:latin typeface="黑体" panose="02010609060101010101" charset="-122"/>
                <a:ea typeface="黑体" panose="02010609060101010101" charset="-122"/>
                <a:sym typeface="+mn-ea"/>
              </a:rPr>
              <a:t>，</a:t>
            </a:r>
            <a:r>
              <a:rPr lang="zh-CN" altLang="en-US" sz="1860" dirty="0">
                <a:latin typeface="黑体" panose="02010609060101010101" charset="-122"/>
                <a:ea typeface="黑体" panose="02010609060101010101" charset="-122"/>
                <a:sym typeface="+mn-ea"/>
              </a:rPr>
              <a:t>颗粒相比胶囊，药物释放速度更快。</a:t>
            </a:r>
            <a:endParaRPr lang="zh-CN" altLang="en-US" sz="1860" dirty="0">
              <a:effectLst/>
              <a:latin typeface="黑体" panose="02010609060101010101" charset="-122"/>
              <a:ea typeface="黑体" panose="02010609060101010101" charset="-122"/>
              <a:sym typeface="+mn-ea"/>
            </a:endParaRPr>
          </a:p>
          <a:p>
            <a:pPr marL="0" marR="0" lvl="0" indent="0" algn="l" defTabSz="914400" rtl="0" eaLnBrk="1" fontAlgn="auto" latinLnBrk="0" hangingPunct="1">
              <a:lnSpc>
                <a:spcPct val="200000"/>
              </a:lnSpc>
              <a:spcBef>
                <a:spcPts val="0"/>
              </a:spcBef>
              <a:spcAft>
                <a:spcPts val="0"/>
              </a:spcAft>
              <a:buClrTx/>
              <a:buSzTx/>
              <a:buFontTx/>
              <a:buNone/>
              <a:defRPr/>
            </a:pPr>
            <a:r>
              <a:rPr lang="zh-CN" altLang="en-US" sz="1860" dirty="0">
                <a:effectLst/>
                <a:latin typeface="黑体" panose="02010609060101010101" charset="-122"/>
                <a:ea typeface="黑体" panose="02010609060101010101" charset="-122"/>
                <a:sym typeface="+mn-ea"/>
              </a:rPr>
              <a:t>弥补</a:t>
            </a:r>
            <a:r>
              <a:rPr lang="zh-CN" altLang="en-US" sz="1860" dirty="0">
                <a:effectLst/>
                <a:latin typeface="黑体" panose="02010609060101010101" charset="-122"/>
                <a:ea typeface="黑体" panose="02010609060101010101" charset="-122"/>
                <a:sym typeface="+mn-ea"/>
              </a:rPr>
              <a:t>现有口服头孢类抗生素时</a:t>
            </a:r>
            <a:r>
              <a:rPr lang="zh-CN" altLang="en-US" sz="1860" dirty="0">
                <a:effectLst/>
                <a:latin typeface="黑体" panose="02010609060101010101" charset="-122"/>
                <a:ea typeface="黑体" panose="02010609060101010101" charset="-122"/>
                <a:sym typeface="+mn-ea"/>
              </a:rPr>
              <a:t>G＋菌的作用，特别是对葡萄球菌属的抗菌效力。</a:t>
            </a:r>
            <a:endParaRPr lang="zh-CN" altLang="en-US" sz="1860" dirty="0">
              <a:effectLst/>
              <a:latin typeface="黑体" panose="02010609060101010101" charset="-122"/>
              <a:ea typeface="黑体" panose="02010609060101010101" charset="-122"/>
              <a:sym typeface="+mn-ea"/>
            </a:endParaRPr>
          </a:p>
          <a:p>
            <a:pPr marL="0" marR="0" lvl="0" indent="0" algn="l" defTabSz="914400" rtl="0" eaLnBrk="1" fontAlgn="auto" latinLnBrk="0" hangingPunct="1">
              <a:lnSpc>
                <a:spcPct val="200000"/>
              </a:lnSpc>
              <a:spcBef>
                <a:spcPts val="0"/>
              </a:spcBef>
              <a:spcAft>
                <a:spcPts val="0"/>
              </a:spcAft>
              <a:buClrTx/>
              <a:buSzTx/>
              <a:buFontTx/>
              <a:buNone/>
              <a:defRPr/>
            </a:pPr>
            <a:r>
              <a:rPr lang="zh-CN" altLang="en-US" sz="1860" b="1" noProof="0" dirty="0">
                <a:ln>
                  <a:noFill/>
                </a:ln>
                <a:solidFill>
                  <a:schemeClr val="tx1">
                    <a:lumMod val="75000"/>
                    <a:lumOff val="25000"/>
                  </a:schemeClr>
                </a:solidFill>
                <a:effectLst/>
                <a:uLnTx/>
                <a:uFillTx/>
                <a:latin typeface="黑体" panose="02010609060101010101" charset="-122"/>
                <a:ea typeface="黑体" panose="02010609060101010101" charset="-122"/>
                <a:cs typeface="Open Sans" pitchFamily="34" charset="0"/>
                <a:sym typeface="+mn-ea"/>
              </a:rPr>
              <a:t>临床管理难度：</a:t>
            </a:r>
            <a:r>
              <a:rPr lang="zh-CN" altLang="en-US" sz="1860" dirty="0">
                <a:effectLst/>
                <a:latin typeface="黑体" panose="02010609060101010101" charset="-122"/>
                <a:ea typeface="黑体" panose="02010609060101010101" charset="-122"/>
                <a:sym typeface="+mn-ea"/>
              </a:rPr>
              <a:t>提高患者，尤其是患儿依从性，药物安全性佳，临床使用更方便。</a:t>
            </a:r>
            <a:endParaRPr lang="zh-CN" altLang="en-US" sz="1860" dirty="0">
              <a:effectLst/>
              <a:latin typeface="黑体" panose="02010609060101010101" charset="-122"/>
              <a:ea typeface="黑体" panose="02010609060101010101" charset="-122"/>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endParaRPr lang="zh-CN" altLang="en-US" sz="1860" dirty="0">
              <a:effectLst/>
              <a:latin typeface="黑体" panose="02010609060101010101" charset="-122"/>
              <a:ea typeface="黑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250" fill="hold"/>
                                        <p:tgtEl>
                                          <p:spTgt spid="26"/>
                                        </p:tgtEl>
                                        <p:attrNameLst>
                                          <p:attrName>ppt_w</p:attrName>
                                        </p:attrNameLst>
                                      </p:cBhvr>
                                      <p:tavLst>
                                        <p:tav tm="0">
                                          <p:val>
                                            <p:fltVal val="0"/>
                                          </p:val>
                                        </p:tav>
                                        <p:tav tm="100000">
                                          <p:val>
                                            <p:strVal val="#ppt_w"/>
                                          </p:val>
                                        </p:tav>
                                      </p:tavLst>
                                    </p:anim>
                                    <p:anim calcmode="lin" valueType="num">
                                      <p:cBhvr>
                                        <p:cTn id="12" dur="250" fill="hold"/>
                                        <p:tgtEl>
                                          <p:spTgt spid="26"/>
                                        </p:tgtEl>
                                        <p:attrNameLst>
                                          <p:attrName>ppt_h</p:attrName>
                                        </p:attrNameLst>
                                      </p:cBhvr>
                                      <p:tavLst>
                                        <p:tav tm="0">
                                          <p:val>
                                            <p:fltVal val="0"/>
                                          </p:val>
                                        </p:tav>
                                        <p:tav tm="100000">
                                          <p:val>
                                            <p:strVal val="#ppt_h"/>
                                          </p:val>
                                        </p:tav>
                                      </p:tavLst>
                                    </p:anim>
                                    <p:animEffect transition="in" filter="fade">
                                      <p:cBhvr>
                                        <p:cTn id="13"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深度视觉·原创设计 https://www.docer.com/works?userid=22383862"/>
          <p:cNvSpPr txBox="1"/>
          <p:nvPr/>
        </p:nvSpPr>
        <p:spPr>
          <a:xfrm>
            <a:off x="2509792" y="2759455"/>
            <a:ext cx="2436860" cy="3154710"/>
          </a:xfrm>
          <a:prstGeom prst="rect">
            <a:avLst/>
          </a:prstGeom>
          <a:noFill/>
        </p:spPr>
        <p:txBody>
          <a:bodyPr wrap="square" rtlCol="0">
            <a:spAutoFit/>
          </a:bodyPr>
          <a:lstStyle/>
          <a:p>
            <a:r>
              <a:rPr lang="zh-CN" altLang="en-US" sz="19900" dirty="0">
                <a:gradFill>
                  <a:gsLst>
                    <a:gs pos="0">
                      <a:srgbClr val="4396D0"/>
                    </a:gs>
                    <a:gs pos="100000">
                      <a:srgbClr val="1B5281"/>
                    </a:gs>
                  </a:gsLst>
                  <a:path path="rect">
                    <a:fillToRect l="100000" t="100000"/>
                  </a:path>
                </a:gradFill>
                <a:latin typeface="Source Han Sans SC" panose="020B0500000000000000" pitchFamily="34" charset="-128"/>
                <a:ea typeface="Source Han Sans SC" panose="020B0500000000000000" pitchFamily="34" charset="-128"/>
              </a:rPr>
              <a:t>“</a:t>
            </a:r>
            <a:endParaRPr lang="zh-CN" altLang="en-US" sz="19900" dirty="0">
              <a:gradFill>
                <a:gsLst>
                  <a:gs pos="0">
                    <a:srgbClr val="4396D0"/>
                  </a:gs>
                  <a:gs pos="100000">
                    <a:srgbClr val="1B5281"/>
                  </a:gs>
                </a:gsLst>
                <a:path path="rect">
                  <a:fillToRect l="100000" t="100000"/>
                </a:path>
              </a:gradFill>
              <a:latin typeface="Source Han Sans SC" panose="020B0500000000000000" pitchFamily="34" charset="-128"/>
              <a:ea typeface="Source Han Sans SC" panose="020B0500000000000000" pitchFamily="34" charset="-128"/>
            </a:endParaRPr>
          </a:p>
        </p:txBody>
      </p:sp>
      <p:sp>
        <p:nvSpPr>
          <p:cNvPr id="3" name="深度视觉·原创设计 https://www.docer.com/works?userid=22383862"/>
          <p:cNvSpPr/>
          <p:nvPr/>
        </p:nvSpPr>
        <p:spPr>
          <a:xfrm flipV="1">
            <a:off x="0" y="-7"/>
            <a:ext cx="12167774" cy="3248173"/>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4" name="深度视觉·原创设计 https://www.docer.com/works?userid=22383862"/>
          <p:cNvSpPr/>
          <p:nvPr/>
        </p:nvSpPr>
        <p:spPr>
          <a:xfrm flipH="1">
            <a:off x="4127096" y="4690853"/>
            <a:ext cx="8064904" cy="2167147"/>
          </a:xfrm>
          <a:prstGeom prst="rtTriangle">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黑体" panose="02010609060101010101" charset="-122"/>
              <a:ea typeface="黑体" panose="02010609060101010101" charset="-122"/>
              <a:sym typeface="黑体" panose="02010609060101010101" charset="-122"/>
            </a:endParaRPr>
          </a:p>
        </p:txBody>
      </p:sp>
      <p:sp>
        <p:nvSpPr>
          <p:cNvPr id="5" name="深度视觉·原创设计 https://www.docer.com/works?userid=22383862"/>
          <p:cNvSpPr/>
          <p:nvPr/>
        </p:nvSpPr>
        <p:spPr>
          <a:xfrm>
            <a:off x="733042" y="2033517"/>
            <a:ext cx="2790968" cy="2790966"/>
          </a:xfrm>
          <a:prstGeom prst="ellipse">
            <a:avLst/>
          </a:prstGeom>
          <a:gradFill>
            <a:gsLst>
              <a:gs pos="0">
                <a:srgbClr val="4396D0"/>
              </a:gs>
              <a:gs pos="100000">
                <a:srgbClr val="1B5281"/>
              </a:gs>
            </a:gsLst>
            <a:path path="rect">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深度视觉·原创设计 https://www.docer.com/works?userid=22383862"/>
          <p:cNvSpPr txBox="1"/>
          <p:nvPr/>
        </p:nvSpPr>
        <p:spPr>
          <a:xfrm>
            <a:off x="662946" y="2967335"/>
            <a:ext cx="2931160" cy="922020"/>
          </a:xfrm>
          <a:prstGeom prst="rect">
            <a:avLst/>
          </a:prstGeom>
          <a:noFill/>
          <a:ln>
            <a:noFill/>
          </a:ln>
        </p:spPr>
        <p:txBody>
          <a:bodyPr wrap="none" rtlCol="0">
            <a:spAutoFit/>
          </a:bodyPr>
          <a:lstStyle/>
          <a:p>
            <a:pPr algn="ctr"/>
            <a:r>
              <a:rPr lang="zh-CN" altLang="en-US" sz="5400" b="1" dirty="0">
                <a:solidFill>
                  <a:schemeClr val="bg1"/>
                </a:solidFill>
                <a:latin typeface="黑体" panose="02010609060101010101" charset="-122"/>
                <a:ea typeface="黑体" panose="02010609060101010101" charset="-122"/>
                <a:sym typeface="黑体" panose="02010609060101010101" charset="-122"/>
              </a:rPr>
              <a:t>倍特药业</a:t>
            </a:r>
            <a:endParaRPr lang="zh-CN" altLang="en-US" sz="5400" b="1" dirty="0">
              <a:solidFill>
                <a:schemeClr val="bg1"/>
              </a:solidFill>
              <a:latin typeface="黑体" panose="02010609060101010101" charset="-122"/>
              <a:ea typeface="黑体" panose="02010609060101010101" charset="-122"/>
              <a:sym typeface="黑体" panose="02010609060101010101" charset="-122"/>
            </a:endParaRPr>
          </a:p>
        </p:txBody>
      </p:sp>
      <p:sp>
        <p:nvSpPr>
          <p:cNvPr id="11" name="深度视觉·原创设计 https://www.docer.com/works?userid=22383862"/>
          <p:cNvSpPr txBox="1"/>
          <p:nvPr/>
        </p:nvSpPr>
        <p:spPr>
          <a:xfrm>
            <a:off x="5699177" y="2167147"/>
            <a:ext cx="5164441" cy="110799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6600" b="1" dirty="0">
                <a:solidFill>
                  <a:schemeClr val="tx1">
                    <a:lumMod val="75000"/>
                    <a:lumOff val="25000"/>
                  </a:schemeClr>
                </a:solidFill>
                <a:latin typeface="黑体" panose="02010609060101010101" charset="-122"/>
                <a:ea typeface="黑体" panose="02010609060101010101" charset="-122"/>
                <a:cs typeface="+mn-ea"/>
                <a:sym typeface="黑体" panose="02010609060101010101" charset="-122"/>
              </a:rPr>
              <a:t>谢谢观看</a:t>
            </a:r>
            <a:endParaRPr lang="zh-CN" altLang="en-US" sz="6600" b="1" dirty="0">
              <a:solidFill>
                <a:schemeClr val="tx1">
                  <a:lumMod val="75000"/>
                  <a:lumOff val="25000"/>
                </a:schemeClr>
              </a:solidFill>
              <a:latin typeface="黑体" panose="02010609060101010101" charset="-122"/>
              <a:ea typeface="黑体" panose="02010609060101010101" charset="-122"/>
              <a:cs typeface="+mn-ea"/>
              <a:sym typeface="黑体" panose="02010609060101010101" charset="-122"/>
            </a:endParaRPr>
          </a:p>
        </p:txBody>
      </p:sp>
      <p:sp>
        <p:nvSpPr>
          <p:cNvPr id="12" name="深度视觉·原创设计 https://www.docer.com/works?userid=22383862"/>
          <p:cNvSpPr txBox="1"/>
          <p:nvPr/>
        </p:nvSpPr>
        <p:spPr>
          <a:xfrm>
            <a:off x="5759920" y="3294698"/>
            <a:ext cx="5581370" cy="339725"/>
          </a:xfrm>
          <a:prstGeom prst="rect">
            <a:avLst/>
          </a:prstGeom>
        </p:spPr>
        <p:txBody>
          <a:bodyPr wrap="square"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dist"/>
            <a:r>
              <a:rPr lang="zh-CN" altLang="en-US" sz="1800" dirty="0">
                <a:solidFill>
                  <a:schemeClr val="bg1">
                    <a:lumMod val="50000"/>
                  </a:schemeClr>
                </a:solidFill>
                <a:latin typeface="黑体" panose="02010609060101010101" charset="-122"/>
                <a:ea typeface="黑体" panose="02010609060101010101" charset="-122"/>
                <a:cs typeface="+mn-ea"/>
                <a:sym typeface="黑体" panose="02010609060101010101" charset="-122"/>
              </a:rPr>
              <a:t>倍美宁</a:t>
            </a:r>
            <a:r>
              <a:rPr lang="en-US" altLang="zh-CN" sz="1800" dirty="0">
                <a:solidFill>
                  <a:schemeClr val="bg1">
                    <a:lumMod val="50000"/>
                  </a:schemeClr>
                </a:solidFill>
                <a:latin typeface="黑体" panose="02010609060101010101" charset="-122"/>
                <a:ea typeface="黑体" panose="02010609060101010101" charset="-122"/>
                <a:cs typeface="+mn-ea"/>
                <a:sym typeface="黑体" panose="02010609060101010101" charset="-122"/>
              </a:rPr>
              <a:t>®</a:t>
            </a:r>
            <a:r>
              <a:rPr lang="zh-CN" altLang="en-US" sz="1800" dirty="0">
                <a:solidFill>
                  <a:schemeClr val="bg1">
                    <a:lumMod val="50000"/>
                  </a:schemeClr>
                </a:solidFill>
                <a:latin typeface="黑体" panose="02010609060101010101" charset="-122"/>
                <a:ea typeface="黑体" panose="02010609060101010101" charset="-122"/>
                <a:cs typeface="+mn-ea"/>
                <a:sym typeface="黑体" panose="02010609060101010101" charset="-122"/>
              </a:rPr>
              <a:t>️盐酸右美托咪定氯化钠注射液</a:t>
            </a:r>
            <a:endParaRPr lang="zh-CN" altLang="en-US" sz="1800" dirty="0">
              <a:solidFill>
                <a:schemeClr val="bg1">
                  <a:lumMod val="50000"/>
                </a:schemeClr>
              </a:solidFill>
              <a:latin typeface="黑体" panose="02010609060101010101" charset="-122"/>
              <a:ea typeface="黑体" panose="02010609060101010101" charset="-122"/>
              <a:cs typeface="+mn-ea"/>
              <a:sym typeface="黑体" panose="02010609060101010101" charset="-122"/>
            </a:endParaRPr>
          </a:p>
        </p:txBody>
      </p:sp>
      <p:sp>
        <p:nvSpPr>
          <p:cNvPr id="13" name="深度视觉·原创设计 https://www.docer.com/works?userid=22383862"/>
          <p:cNvSpPr/>
          <p:nvPr/>
        </p:nvSpPr>
        <p:spPr>
          <a:xfrm>
            <a:off x="5723188" y="4041115"/>
            <a:ext cx="2473876" cy="649738"/>
          </a:xfrm>
          <a:prstGeom prst="roundRect">
            <a:avLst>
              <a:gd name="adj" fmla="val 50000"/>
            </a:avLst>
          </a:prstGeom>
          <a:solidFill>
            <a:schemeClr val="accent2"/>
          </a:solidFill>
          <a:ln>
            <a:noFill/>
          </a:ln>
          <a:effectLst>
            <a:outerShdw blurRad="2159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i="1" dirty="0">
              <a:latin typeface="黑体" panose="02010609060101010101" charset="-122"/>
              <a:ea typeface="黑体" panose="02010609060101010101" charset="-122"/>
              <a:cs typeface="Arial" panose="020B0604020202020204" pitchFamily="34" charset="0"/>
              <a:sym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Lst>
  </p:timing>
</p:sld>
</file>

<file path=ppt/tags/tag1.xml><?xml version="1.0" encoding="utf-8"?>
<p:tagLst xmlns:p="http://schemas.openxmlformats.org/presentationml/2006/main">
  <p:tag name="KSO_WPP_MARK_KEY" val="48fa74cd-33d3-4e37-a247-7988c5d1aa4f"/>
  <p:tag name="COMMONDATA" val="eyJoZGlkIjoiYjZjNjRkZWMwODQ0ZTlkNTQwMGEzZTU5MzZlNzg5ZWMifQ=="/>
</p:tagLst>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1E5785"/>
      </a:accent1>
      <a:accent2>
        <a:srgbClr val="3F91CA"/>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黑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
      <a:dk1>
        <a:srgbClr val="000000"/>
      </a:dk1>
      <a:lt1>
        <a:srgbClr val="FFFFFF"/>
      </a:lt1>
      <a:dk2>
        <a:srgbClr val="44546A"/>
      </a:dk2>
      <a:lt2>
        <a:srgbClr val="E7E6E6"/>
      </a:lt2>
      <a:accent1>
        <a:srgbClr val="1E5785"/>
      </a:accent1>
      <a:accent2>
        <a:srgbClr val="3F91CA"/>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黑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黑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黑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2082</Words>
  <Application>WPS 演示</Application>
  <PresentationFormat>宽屏</PresentationFormat>
  <Paragraphs>125</Paragraphs>
  <Slides>9</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9</vt:i4>
      </vt:variant>
    </vt:vector>
  </HeadingPairs>
  <TitlesOfParts>
    <vt:vector size="24" baseType="lpstr">
      <vt:lpstr>Arial</vt:lpstr>
      <vt:lpstr>宋体</vt:lpstr>
      <vt:lpstr>Wingdings</vt:lpstr>
      <vt:lpstr>黑体</vt:lpstr>
      <vt:lpstr>Source Han Sans SC</vt:lpstr>
      <vt:lpstr>Yu Gothic UI</vt:lpstr>
      <vt:lpstr>Open Sans</vt:lpstr>
      <vt:lpstr>Calibri</vt:lpstr>
      <vt:lpstr>Times New Roman</vt:lpstr>
      <vt:lpstr>微软雅黑</vt:lpstr>
      <vt:lpstr>Arial Unicode MS</vt:lpstr>
      <vt:lpstr>Calibri Light</vt:lpstr>
      <vt:lpstr>Segoe Print</vt:lpstr>
      <vt:lpstr>Office Theme</vt:lpstr>
      <vt:lpstr>1_Office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常常久久</cp:lastModifiedBy>
  <cp:revision>31</cp:revision>
  <dcterms:created xsi:type="dcterms:W3CDTF">2022-07-12T04:54:00Z</dcterms:created>
  <dcterms:modified xsi:type="dcterms:W3CDTF">2023-07-12T23:55:38Z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5E1B8D6E5478CD94C3ADCB62CF7F92BF</vt:lpwstr>
  </property>
  <property fmtid="{D5CDD505-2E9C-101B-9397-08002B2CF9AE}" pid="3" name="KSOProductBuildVer">
    <vt:lpwstr>2052-11.1.0.14309</vt:lpwstr>
  </property>
</Properties>
</file>