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ommentAuthors.xml" ContentType="application/vnd.openxmlformats-officedocument.presentationml.commentAuthors+xml"/>
  <Override PartName="/ppt/drawings/drawing1.xml" ContentType="application/vnd.openxmlformats-officedocument.drawingml.chartshap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0" r:id="rId3"/>
    <p:sldMasterId id="2147483652" r:id="rId4"/>
    <p:sldMasterId id="2147483673" r:id="rId5"/>
  </p:sldMasterIdLst>
  <p:notesMasterIdLst>
    <p:notesMasterId r:id="rId7"/>
  </p:notesMasterIdLst>
  <p:sldIdLst>
    <p:sldId id="4099371" r:id="rId6"/>
    <p:sldId id="4099377" r:id="rId8"/>
    <p:sldId id="4099372" r:id="rId9"/>
    <p:sldId id="4099373" r:id="rId10"/>
    <p:sldId id="4099378" r:id="rId11"/>
    <p:sldId id="4099374" r:id="rId12"/>
    <p:sldId id="4099375" r:id="rId13"/>
    <p:sldId id="4099379" r:id="rId14"/>
    <p:sldId id="4099376" r:id="rId15"/>
    <p:sldId id="4099385" r:id="rId16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8ECFCB1-D18E-4CBA-968E-93FF5EDBE949}">
          <p14:sldIdLst>
            <p14:sldId id="4099371"/>
            <p14:sldId id="4099377"/>
            <p14:sldId id="4099372"/>
            <p14:sldId id="4099373"/>
            <p14:sldId id="4099378"/>
            <p14:sldId id="4099374"/>
            <p14:sldId id="4099379"/>
            <p14:sldId id="4099376"/>
            <p14:sldId id="4099385"/>
            <p14:sldId id="4099375"/>
          </p14:sldIdLst>
        </p14:section>
        <p14:section name="无标题节" id="{673F0CC6-93E7-4A3C-81C6-2959BC8F786E}">
          <p14:sldIdLst/>
        </p14:section>
        <p14:section name="无标题节" id="{EA5D22E0-7E03-40A7-BBB6-ECD9E2D51826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 Ying" initials="L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373"/>
    <p:restoredTop sz="89956" autoAdjust="0"/>
  </p:normalViewPr>
  <p:slideViewPr>
    <p:cSldViewPr snapToGrid="0" snapToObjects="1">
      <p:cViewPr varScale="1">
        <p:scale>
          <a:sx n="89" d="100"/>
          <a:sy n="89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07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YING\Documents\&#22885;&#21496;&#20182;&#38886;&#22521;&#35757;-202107.xlsx" TargetMode="External"/></Relationships>
</file>

<file path=ppt/charts/_rels/chart2.xml.rels><?xml version="1.0" encoding="UTF-8" standalone="yes"?>
<Relationships xmlns="http://schemas.openxmlformats.org/package/2006/relationships"><Relationship Id="rId4" Type="http://schemas.microsoft.com/office/2011/relationships/chartColorStyle" Target="colors2.xml"/><Relationship Id="rId3" Type="http://schemas.microsoft.com/office/2011/relationships/chartStyle" Target="style2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YING\Documents\&#22885;&#21496;&#20182;&#38886;&#22521;&#35757;-202107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YING\Documents\&#22885;&#21496;&#20182;&#38886;&#22521;&#35757;-20210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患儿发热缓解率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</c:f>
              <c:strCache>
                <c:ptCount val="1"/>
                <c:pt idx="0">
                  <c:v>患儿发热缓解率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Sheet1!$A$9:$A$12</c:f>
              <c:strCache>
                <c:ptCount val="3"/>
                <c:pt idx="0">
                  <c:v>治疗开始</c:v>
                </c:pt>
                <c:pt idx="1">
                  <c:v>24小时后</c:v>
                </c:pt>
                <c:pt idx="2">
                  <c:v>48小时后</c:v>
                </c:pt>
              </c:strCache>
            </c:strRef>
          </c:cat>
          <c:val>
            <c:numRef>
              <c:f>Sheet1!$B$9:$B$12</c:f>
              <c:numCache>
                <c:formatCode>0%</c:formatCode>
                <c:ptCount val="4"/>
                <c:pt idx="0">
                  <c:v>0</c:v>
                </c:pt>
                <c:pt idx="1">
                  <c:v>0.44</c:v>
                </c:pt>
                <c:pt idx="2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729264"/>
        <c:axId val="383729680"/>
      </c:barChart>
      <c:catAx>
        <c:axId val="38372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83729680"/>
        <c:crosses val="autoZero"/>
        <c:auto val="1"/>
        <c:lblAlgn val="ctr"/>
        <c:lblOffset val="100"/>
        <c:noMultiLvlLbl val="0"/>
      </c:catAx>
      <c:valAx>
        <c:axId val="383729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8372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病程缩短情况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安慰剂组
（N=209）</c:v>
                </c:pt>
                <c:pt idx="1">
                  <c:v>奥司他韦75mg
（N=211）</c:v>
                </c:pt>
                <c:pt idx="2">
                  <c:v>奥司他韦150mg
（N=209）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103.3</c:v>
                </c:pt>
                <c:pt idx="1">
                  <c:v>71.5</c:v>
                </c:pt>
                <c:pt idx="2">
                  <c:v>69.9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4884784"/>
        <c:axId val="464885200"/>
      </c:barChart>
      <c:catAx>
        <c:axId val="46488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64885200"/>
        <c:crosses val="autoZero"/>
        <c:auto val="1"/>
        <c:lblAlgn val="ctr"/>
        <c:lblOffset val="100"/>
        <c:noMultiLvlLbl val="0"/>
      </c:catAx>
      <c:valAx>
        <c:axId val="46488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6488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住院率改善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Sheet1!$A$15:$A$16</c:f>
              <c:strCache>
                <c:ptCount val="2"/>
                <c:pt idx="0">
                  <c:v>安慰剂
（N=1063）</c:v>
                </c:pt>
                <c:pt idx="1">
                  <c:v>奥司他韦
（N=1350）</c:v>
                </c:pt>
              </c:strCache>
            </c:strRef>
          </c:cat>
          <c:val>
            <c:numRef>
              <c:f>Sheet1!$B$15:$B$16</c:f>
              <c:numCache>
                <c:formatCode>0.00%</c:formatCode>
                <c:ptCount val="2"/>
                <c:pt idx="0">
                  <c:v>0.017</c:v>
                </c:pt>
                <c:pt idx="1">
                  <c:v>0.007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707472"/>
        <c:axId val="296706224"/>
      </c:barChart>
      <c:catAx>
        <c:axId val="29670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96706224"/>
        <c:crosses val="autoZero"/>
        <c:auto val="1"/>
        <c:lblAlgn val="ctr"/>
        <c:lblOffset val="100"/>
        <c:noMultiLvlLbl val="0"/>
      </c:catAx>
      <c:valAx>
        <c:axId val="29670622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9670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0.00278</cdr:x>
      <cdr:y>0.06366</cdr:y>
    </cdr:from>
    <cdr:to>
      <cdr:x>0.12639</cdr:x>
      <cdr:y>0.17014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12700" y="174625"/>
          <a:ext cx="565150" cy="292100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none" lIns="45720" tIns="45720" rIns="45720" bIns="45720" rtlCol="0" anchor="t" anchorCtr="0">
          <a:normAutofit/>
        </a:bodyPr>
        <a:lstStyle/>
        <a:p>
          <a:r>
            <a:rPr lang="zh-CN" altLang="en-US" sz="1000" dirty="0">
              <a:latin typeface="黑体" panose="02010609060101010101" pitchFamily="49" charset="-122"/>
              <a:ea typeface="黑体" panose="02010609060101010101" pitchFamily="49" charset="-122"/>
            </a:rPr>
            <a:t>小时</a:t>
          </a:r>
          <a:endParaRPr lang="zh-CN" altLang="en-US" sz="1000" dirty="0">
            <a:latin typeface="黑体" panose="02010609060101010101" pitchFamily="49" charset="-122"/>
            <a:ea typeface="黑体" panose="02010609060101010101" pitchFamily="49" charset="-122"/>
          </a:endParaRPr>
        </a:p>
      </cdr:txBody>
    </cdr:sp>
  </cdr:relSizeAnchor>
  <cdr:relSizeAnchor xmlns:cdr="http://schemas.openxmlformats.org/drawingml/2006/chartDrawing">
    <cdr:from>
      <cdr:x>0.21542</cdr:x>
      <cdr:y>0.17708</cdr:y>
    </cdr:from>
    <cdr:to>
      <cdr:x>0.54583</cdr:x>
      <cdr:y>0.19583</cdr:y>
    </cdr:to>
    <cdr:sp>
      <cdr:nvSpPr>
        <cdr:cNvPr id="3" name="左大括号 2"/>
        <cdr:cNvSpPr/>
      </cdr:nvSpPr>
      <cdr:spPr xmlns:a="http://schemas.openxmlformats.org/drawingml/2006/main">
        <a:xfrm xmlns:a="http://schemas.openxmlformats.org/drawingml/2006/main" rot="5400000">
          <a:off x="984883" y="485774"/>
          <a:ext cx="1510665" cy="51435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 xmlns:a="http://schemas.openxmlformats.org/drawingml/2006/main">
        <a:bodyPr vertOverflow="clip" vert="horz" wrap="none" lIns="45720" tIns="45720" rIns="45720" bIns="45720" anchor="t" anchorCtr="0">
          <a:normAutofit/>
        </a:bodyPr>
        <a:lstStyle/>
        <a:p>
          <a:endParaRPr lang="zh-CN" dirty="0">
            <a:latin typeface="黑体" panose="02010609060101010101" pitchFamily="49" charset="-122"/>
            <a:ea typeface="黑体" panose="02010609060101010101" pitchFamily="49" charset="-122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4BC03-E91B-4670-97FB-3E7301F666E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01975-2820-45F2-BC28-520A4A28862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201975-2820-45F2-BC28-520A4A2886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62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1" Type="http://schemas.openxmlformats.org/officeDocument/2006/relationships/tags" Target="../tags/tag120.xml"/><Relationship Id="rId10" Type="http://schemas.openxmlformats.org/officeDocument/2006/relationships/tags" Target="../tags/tag119.xml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tags" Target="../tags/tag127.xml"/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3" Type="http://schemas.openxmlformats.org/officeDocument/2006/relationships/tags" Target="../tags/tag142.xml"/><Relationship Id="rId12" Type="http://schemas.openxmlformats.org/officeDocument/2006/relationships/tags" Target="../tags/tag141.xml"/><Relationship Id="rId11" Type="http://schemas.openxmlformats.org/officeDocument/2006/relationships/tags" Target="../tags/tag140.xml"/><Relationship Id="rId10" Type="http://schemas.openxmlformats.org/officeDocument/2006/relationships/tags" Target="../tags/tag139.xml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150.xml"/><Relationship Id="rId8" Type="http://schemas.openxmlformats.org/officeDocument/2006/relationships/tags" Target="../tags/tag149.xml"/><Relationship Id="rId7" Type="http://schemas.openxmlformats.org/officeDocument/2006/relationships/tags" Target="../tags/tag148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3" Type="http://schemas.openxmlformats.org/officeDocument/2006/relationships/tags" Target="../tags/tag154.xml"/><Relationship Id="rId12" Type="http://schemas.openxmlformats.org/officeDocument/2006/relationships/tags" Target="../tags/tag153.xml"/><Relationship Id="rId11" Type="http://schemas.openxmlformats.org/officeDocument/2006/relationships/tags" Target="../tags/tag152.xml"/><Relationship Id="rId10" Type="http://schemas.openxmlformats.org/officeDocument/2006/relationships/tags" Target="../tags/tag151.xml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68.xml"/><Relationship Id="rId8" Type="http://schemas.openxmlformats.org/officeDocument/2006/relationships/tags" Target="../tags/tag167.xml"/><Relationship Id="rId7" Type="http://schemas.openxmlformats.org/officeDocument/2006/relationships/tags" Target="../tags/tag166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4" Type="http://schemas.openxmlformats.org/officeDocument/2006/relationships/tags" Target="../tags/tag173.xml"/><Relationship Id="rId13" Type="http://schemas.openxmlformats.org/officeDocument/2006/relationships/tags" Target="../tags/tag172.xml"/><Relationship Id="rId12" Type="http://schemas.openxmlformats.org/officeDocument/2006/relationships/tags" Target="../tags/tag171.xml"/><Relationship Id="rId11" Type="http://schemas.openxmlformats.org/officeDocument/2006/relationships/tags" Target="../tags/tag170.xml"/><Relationship Id="rId10" Type="http://schemas.openxmlformats.org/officeDocument/2006/relationships/tags" Target="../tags/tag169.xml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6" Type="http://schemas.openxmlformats.org/officeDocument/2006/relationships/tags" Target="../tags/tag178.xml"/><Relationship Id="rId5" Type="http://schemas.openxmlformats.org/officeDocument/2006/relationships/tags" Target="../tags/tag177.xml"/><Relationship Id="rId4" Type="http://schemas.openxmlformats.org/officeDocument/2006/relationships/tags" Target="../tags/tag176.xml"/><Relationship Id="rId3" Type="http://schemas.openxmlformats.org/officeDocument/2006/relationships/tags" Target="../tags/tag175.xml"/><Relationship Id="rId2" Type="http://schemas.openxmlformats.org/officeDocument/2006/relationships/tags" Target="../tags/tag174.xml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86.xml"/><Relationship Id="rId8" Type="http://schemas.openxmlformats.org/officeDocument/2006/relationships/tags" Target="../tags/tag185.xml"/><Relationship Id="rId7" Type="http://schemas.openxmlformats.org/officeDocument/2006/relationships/tags" Target="../tags/tag184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5" Type="http://schemas.openxmlformats.org/officeDocument/2006/relationships/tags" Target="../tags/tag192.xml"/><Relationship Id="rId14" Type="http://schemas.openxmlformats.org/officeDocument/2006/relationships/tags" Target="../tags/tag191.xml"/><Relationship Id="rId13" Type="http://schemas.openxmlformats.org/officeDocument/2006/relationships/tags" Target="../tags/tag190.xml"/><Relationship Id="rId12" Type="http://schemas.openxmlformats.org/officeDocument/2006/relationships/tags" Target="../tags/tag189.xml"/><Relationship Id="rId11" Type="http://schemas.openxmlformats.org/officeDocument/2006/relationships/tags" Target="../tags/tag188.xml"/><Relationship Id="rId10" Type="http://schemas.openxmlformats.org/officeDocument/2006/relationships/tags" Target="../tags/tag187.xml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7" Type="http://schemas.openxmlformats.org/officeDocument/2006/relationships/tags" Target="../tags/tag198.xml"/><Relationship Id="rId6" Type="http://schemas.openxmlformats.org/officeDocument/2006/relationships/tags" Target="../tags/tag197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206.xml"/><Relationship Id="rId8" Type="http://schemas.openxmlformats.org/officeDocument/2006/relationships/tags" Target="../tags/tag205.xml"/><Relationship Id="rId7" Type="http://schemas.openxmlformats.org/officeDocument/2006/relationships/tags" Target="../tags/tag204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Relationship Id="rId3" Type="http://schemas.openxmlformats.org/officeDocument/2006/relationships/tags" Target="../tags/tag200.xml"/><Relationship Id="rId2" Type="http://schemas.openxmlformats.org/officeDocument/2006/relationships/tags" Target="../tags/tag199.xml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213.xml"/><Relationship Id="rId7" Type="http://schemas.openxmlformats.org/officeDocument/2006/relationships/tags" Target="../tags/tag212.xml"/><Relationship Id="rId6" Type="http://schemas.openxmlformats.org/officeDocument/2006/relationships/tags" Target="../tags/tag211.xml"/><Relationship Id="rId5" Type="http://schemas.openxmlformats.org/officeDocument/2006/relationships/tags" Target="../tags/tag210.xml"/><Relationship Id="rId4" Type="http://schemas.openxmlformats.org/officeDocument/2006/relationships/tags" Target="../tags/tag209.xml"/><Relationship Id="rId3" Type="http://schemas.openxmlformats.org/officeDocument/2006/relationships/tags" Target="../tags/tag208.xml"/><Relationship Id="rId2" Type="http://schemas.openxmlformats.org/officeDocument/2006/relationships/tags" Target="../tags/tag207.xml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4" Type="http://schemas.openxmlformats.org/officeDocument/2006/relationships/tags" Target="../tags/tag216.xml"/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7" Type="http://schemas.openxmlformats.org/officeDocument/2006/relationships/tags" Target="../tags/tag222.xml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4" Type="http://schemas.openxmlformats.org/officeDocument/2006/relationships/tags" Target="../tags/tag219.xml"/><Relationship Id="rId3" Type="http://schemas.openxmlformats.org/officeDocument/2006/relationships/tags" Target="../tags/tag218.xml"/><Relationship Id="rId2" Type="http://schemas.openxmlformats.org/officeDocument/2006/relationships/tags" Target="../tags/tag217.xml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6" Type="http://schemas.openxmlformats.org/officeDocument/2006/relationships/tags" Target="../tags/tag227.xml"/><Relationship Id="rId5" Type="http://schemas.openxmlformats.org/officeDocument/2006/relationships/tags" Target="../tags/tag226.xml"/><Relationship Id="rId4" Type="http://schemas.openxmlformats.org/officeDocument/2006/relationships/tags" Target="../tags/tag225.xml"/><Relationship Id="rId3" Type="http://schemas.openxmlformats.org/officeDocument/2006/relationships/tags" Target="../tags/tag224.xml"/><Relationship Id="rId2" Type="http://schemas.openxmlformats.org/officeDocument/2006/relationships/tags" Target="../tags/tag223.xml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5" Type="http://schemas.openxmlformats.org/officeDocument/2006/relationships/tags" Target="../tags/tag231.xml"/><Relationship Id="rId4" Type="http://schemas.openxmlformats.org/officeDocument/2006/relationships/tags" Target="../tags/tag230.xml"/><Relationship Id="rId3" Type="http://schemas.openxmlformats.org/officeDocument/2006/relationships/tags" Target="../tags/tag229.xml"/><Relationship Id="rId2" Type="http://schemas.openxmlformats.org/officeDocument/2006/relationships/tags" Target="../tags/tag228.xml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239.xml"/><Relationship Id="rId8" Type="http://schemas.openxmlformats.org/officeDocument/2006/relationships/tags" Target="../tags/tag238.xml"/><Relationship Id="rId7" Type="http://schemas.openxmlformats.org/officeDocument/2006/relationships/tags" Target="../tags/tag237.xml"/><Relationship Id="rId6" Type="http://schemas.openxmlformats.org/officeDocument/2006/relationships/tags" Target="../tags/tag236.xml"/><Relationship Id="rId5" Type="http://schemas.openxmlformats.org/officeDocument/2006/relationships/tags" Target="../tags/tag235.xml"/><Relationship Id="rId4" Type="http://schemas.openxmlformats.org/officeDocument/2006/relationships/tags" Target="../tags/tag234.xml"/><Relationship Id="rId3" Type="http://schemas.openxmlformats.org/officeDocument/2006/relationships/tags" Target="../tags/tag233.xml"/><Relationship Id="rId2" Type="http://schemas.openxmlformats.org/officeDocument/2006/relationships/tags" Target="../tags/tag232.xml"/><Relationship Id="rId11" Type="http://schemas.openxmlformats.org/officeDocument/2006/relationships/tags" Target="../tags/tag241.xml"/><Relationship Id="rId10" Type="http://schemas.openxmlformats.org/officeDocument/2006/relationships/tags" Target="../tags/tag240.xml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48.xml"/><Relationship Id="rId7" Type="http://schemas.openxmlformats.org/officeDocument/2006/relationships/tags" Target="../tags/tag247.xml"/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256.xml"/><Relationship Id="rId8" Type="http://schemas.openxmlformats.org/officeDocument/2006/relationships/tags" Target="../tags/tag255.xml"/><Relationship Id="rId7" Type="http://schemas.openxmlformats.org/officeDocument/2006/relationships/tags" Target="../tags/tag254.xml"/><Relationship Id="rId6" Type="http://schemas.openxmlformats.org/officeDocument/2006/relationships/tags" Target="../tags/tag253.xml"/><Relationship Id="rId5" Type="http://schemas.openxmlformats.org/officeDocument/2006/relationships/tags" Target="../tags/tag252.xml"/><Relationship Id="rId4" Type="http://schemas.openxmlformats.org/officeDocument/2006/relationships/tags" Target="../tags/tag251.xml"/><Relationship Id="rId3" Type="http://schemas.openxmlformats.org/officeDocument/2006/relationships/tags" Target="../tags/tag250.xml"/><Relationship Id="rId2" Type="http://schemas.openxmlformats.org/officeDocument/2006/relationships/tags" Target="../tags/tag249.xml"/><Relationship Id="rId13" Type="http://schemas.openxmlformats.org/officeDocument/2006/relationships/tags" Target="../tags/tag260.xml"/><Relationship Id="rId12" Type="http://schemas.openxmlformats.org/officeDocument/2006/relationships/tags" Target="../tags/tag259.xml"/><Relationship Id="rId11" Type="http://schemas.openxmlformats.org/officeDocument/2006/relationships/tags" Target="../tags/tag258.xml"/><Relationship Id="rId10" Type="http://schemas.openxmlformats.org/officeDocument/2006/relationships/tags" Target="../tags/tag257.xml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9" Type="http://schemas.openxmlformats.org/officeDocument/2006/relationships/tags" Target="../tags/tag268.xml"/><Relationship Id="rId8" Type="http://schemas.openxmlformats.org/officeDocument/2006/relationships/tags" Target="../tags/tag267.xml"/><Relationship Id="rId7" Type="http://schemas.openxmlformats.org/officeDocument/2006/relationships/tags" Target="../tags/tag266.xml"/><Relationship Id="rId6" Type="http://schemas.openxmlformats.org/officeDocument/2006/relationships/tags" Target="../tags/tag265.xml"/><Relationship Id="rId5" Type="http://schemas.openxmlformats.org/officeDocument/2006/relationships/tags" Target="../tags/tag264.xml"/><Relationship Id="rId4" Type="http://schemas.openxmlformats.org/officeDocument/2006/relationships/tags" Target="../tags/tag263.xml"/><Relationship Id="rId3" Type="http://schemas.openxmlformats.org/officeDocument/2006/relationships/tags" Target="../tags/tag262.xml"/><Relationship Id="rId2" Type="http://schemas.openxmlformats.org/officeDocument/2006/relationships/tags" Target="../tags/tag261.xml"/><Relationship Id="rId11" Type="http://schemas.openxmlformats.org/officeDocument/2006/relationships/tags" Target="../tags/tag270.xml"/><Relationship Id="rId10" Type="http://schemas.openxmlformats.org/officeDocument/2006/relationships/tags" Target="../tags/tag269.xm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9" Type="http://schemas.openxmlformats.org/officeDocument/2006/relationships/tags" Target="../tags/tag278.xml"/><Relationship Id="rId8" Type="http://schemas.openxmlformats.org/officeDocument/2006/relationships/tags" Target="../tags/tag277.xml"/><Relationship Id="rId7" Type="http://schemas.openxmlformats.org/officeDocument/2006/relationships/tags" Target="../tags/tag276.xml"/><Relationship Id="rId6" Type="http://schemas.openxmlformats.org/officeDocument/2006/relationships/tags" Target="../tags/tag275.xml"/><Relationship Id="rId5" Type="http://schemas.openxmlformats.org/officeDocument/2006/relationships/tags" Target="../tags/tag274.xml"/><Relationship Id="rId4" Type="http://schemas.openxmlformats.org/officeDocument/2006/relationships/tags" Target="../tags/tag273.xml"/><Relationship Id="rId3" Type="http://schemas.openxmlformats.org/officeDocument/2006/relationships/tags" Target="../tags/tag272.xml"/><Relationship Id="rId2" Type="http://schemas.openxmlformats.org/officeDocument/2006/relationships/tags" Target="../tags/tag271.xml"/><Relationship Id="rId11" Type="http://schemas.openxmlformats.org/officeDocument/2006/relationships/tags" Target="../tags/tag280.xml"/><Relationship Id="rId10" Type="http://schemas.openxmlformats.org/officeDocument/2006/relationships/tags" Target="../tags/tag279.xml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9" Type="http://schemas.openxmlformats.org/officeDocument/2006/relationships/tags" Target="../tags/tag288.xml"/><Relationship Id="rId8" Type="http://schemas.openxmlformats.org/officeDocument/2006/relationships/tags" Target="../tags/tag287.xml"/><Relationship Id="rId7" Type="http://schemas.openxmlformats.org/officeDocument/2006/relationships/tags" Target="../tags/tag286.xml"/><Relationship Id="rId6" Type="http://schemas.openxmlformats.org/officeDocument/2006/relationships/tags" Target="../tags/tag285.xml"/><Relationship Id="rId5" Type="http://schemas.openxmlformats.org/officeDocument/2006/relationships/tags" Target="../tags/tag284.xml"/><Relationship Id="rId4" Type="http://schemas.openxmlformats.org/officeDocument/2006/relationships/tags" Target="../tags/tag283.xml"/><Relationship Id="rId3" Type="http://schemas.openxmlformats.org/officeDocument/2006/relationships/tags" Target="../tags/tag282.xml"/><Relationship Id="rId2" Type="http://schemas.openxmlformats.org/officeDocument/2006/relationships/tags" Target="../tags/tag281.xml"/><Relationship Id="rId11" Type="http://schemas.openxmlformats.org/officeDocument/2006/relationships/tags" Target="../tags/tag290.xml"/><Relationship Id="rId10" Type="http://schemas.openxmlformats.org/officeDocument/2006/relationships/tags" Target="../tags/tag289.xml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9" Type="http://schemas.openxmlformats.org/officeDocument/2006/relationships/tags" Target="../tags/tag298.xml"/><Relationship Id="rId8" Type="http://schemas.openxmlformats.org/officeDocument/2006/relationships/tags" Target="../tags/tag297.xml"/><Relationship Id="rId7" Type="http://schemas.openxmlformats.org/officeDocument/2006/relationships/tags" Target="../tags/tag296.xml"/><Relationship Id="rId6" Type="http://schemas.openxmlformats.org/officeDocument/2006/relationships/tags" Target="../tags/tag295.xml"/><Relationship Id="rId5" Type="http://schemas.openxmlformats.org/officeDocument/2006/relationships/tags" Target="../tags/tag294.xml"/><Relationship Id="rId4" Type="http://schemas.openxmlformats.org/officeDocument/2006/relationships/tags" Target="../tags/tag293.xml"/><Relationship Id="rId3" Type="http://schemas.openxmlformats.org/officeDocument/2006/relationships/tags" Target="../tags/tag292.xml"/><Relationship Id="rId2" Type="http://schemas.openxmlformats.org/officeDocument/2006/relationships/tags" Target="../tags/tag291.xml"/><Relationship Id="rId13" Type="http://schemas.openxmlformats.org/officeDocument/2006/relationships/tags" Target="../tags/tag302.xml"/><Relationship Id="rId12" Type="http://schemas.openxmlformats.org/officeDocument/2006/relationships/tags" Target="../tags/tag301.xml"/><Relationship Id="rId11" Type="http://schemas.openxmlformats.org/officeDocument/2006/relationships/tags" Target="../tags/tag300.xml"/><Relationship Id="rId10" Type="http://schemas.openxmlformats.org/officeDocument/2006/relationships/tags" Target="../tags/tag299.xml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9" Type="http://schemas.openxmlformats.org/officeDocument/2006/relationships/tags" Target="../tags/tag310.xml"/><Relationship Id="rId8" Type="http://schemas.openxmlformats.org/officeDocument/2006/relationships/tags" Target="../tags/tag309.xml"/><Relationship Id="rId7" Type="http://schemas.openxmlformats.org/officeDocument/2006/relationships/tags" Target="../tags/tag308.xml"/><Relationship Id="rId6" Type="http://schemas.openxmlformats.org/officeDocument/2006/relationships/tags" Target="../tags/tag307.xml"/><Relationship Id="rId5" Type="http://schemas.openxmlformats.org/officeDocument/2006/relationships/tags" Target="../tags/tag306.xml"/><Relationship Id="rId4" Type="http://schemas.openxmlformats.org/officeDocument/2006/relationships/tags" Target="../tags/tag305.xml"/><Relationship Id="rId3" Type="http://schemas.openxmlformats.org/officeDocument/2006/relationships/tags" Target="../tags/tag304.xml"/><Relationship Id="rId2" Type="http://schemas.openxmlformats.org/officeDocument/2006/relationships/tags" Target="../tags/tag303.xml"/><Relationship Id="rId13" Type="http://schemas.openxmlformats.org/officeDocument/2006/relationships/tags" Target="../tags/tag314.xml"/><Relationship Id="rId12" Type="http://schemas.openxmlformats.org/officeDocument/2006/relationships/tags" Target="../tags/tag313.xml"/><Relationship Id="rId11" Type="http://schemas.openxmlformats.org/officeDocument/2006/relationships/tags" Target="../tags/tag312.xml"/><Relationship Id="rId10" Type="http://schemas.openxmlformats.org/officeDocument/2006/relationships/tags" Target="../tags/tag311.xml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945B-EB92-45FA-9902-04B9383EB7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88374" y="2588654"/>
            <a:ext cx="5015250" cy="1519707"/>
          </a:xfrm>
        </p:spPr>
        <p:txBody>
          <a:bodyPr vert="horz" lIns="90170" tIns="46990" rIns="90170" bIns="4699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6"/>
            </p:custDataLst>
          </p:nvPr>
        </p:nvGrpSpPr>
        <p:grpSpPr>
          <a:xfrm flipH="1">
            <a:off x="8603626" y="3112882"/>
            <a:ext cx="436739" cy="542227"/>
            <a:chOff x="10608342" y="5053054"/>
            <a:chExt cx="1583658" cy="1966165"/>
          </a:xfrm>
        </p:grpSpPr>
        <p:sp>
          <p:nvSpPr>
            <p:cNvPr id="7" name="任意多边形: 形状 6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 sz="1800" dirty="0"/>
            </a:p>
          </p:txBody>
        </p:sp>
        <p:sp>
          <p:nvSpPr>
            <p:cNvPr id="8" name="等腰三角形 7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sz="1800" dirty="0"/>
            </a:p>
          </p:txBody>
        </p:sp>
      </p:grpSp>
      <p:grpSp>
        <p:nvGrpSpPr>
          <p:cNvPr id="9" name="组合 8"/>
          <p:cNvGrpSpPr/>
          <p:nvPr userDrawn="1">
            <p:custDataLst>
              <p:tags r:id="rId9"/>
            </p:custDataLst>
          </p:nvPr>
        </p:nvGrpSpPr>
        <p:grpSpPr>
          <a:xfrm>
            <a:off x="3151635" y="3119499"/>
            <a:ext cx="436739" cy="542227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10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1" name="等腰三角形 10"/>
            <p:cNvSpPr/>
            <p:nvPr>
              <p:custDataLst>
                <p:tags r:id="rId11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sz="1800" dirty="0"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0" name="等腰三角形 9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5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/>
              <a:t>单击此处添加标题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charset="-122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 rot="16200000">
            <a:off x="11009630" y="351790"/>
            <a:ext cx="737870" cy="916305"/>
            <a:chOff x="10608342" y="5053054"/>
            <a:chExt cx="1583658" cy="1966165"/>
          </a:xfrm>
        </p:grpSpPr>
        <p:sp>
          <p:nvSpPr>
            <p:cNvPr id="12" name="任意多边形: 形状 11"/>
            <p:cNvSpPr/>
            <p:nvPr>
              <p:custDataLst>
                <p:tags r:id="rId4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3" name="等腰三角形 12"/>
            <p:cNvSpPr/>
            <p:nvPr>
              <p:custDataLst>
                <p:tags r:id="rId5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grpSp>
        <p:nvGrpSpPr>
          <p:cNvPr id="14" name="组合 13"/>
          <p:cNvGrpSpPr/>
          <p:nvPr userDrawn="1">
            <p:custDataLst>
              <p:tags r:id="rId6"/>
            </p:custDataLst>
          </p:nvPr>
        </p:nvGrpSpPr>
        <p:grpSpPr>
          <a:xfrm rot="5400000">
            <a:off x="443865" y="5584825"/>
            <a:ext cx="737870" cy="916305"/>
            <a:chOff x="10608342" y="5053054"/>
            <a:chExt cx="1583658" cy="1966165"/>
          </a:xfrm>
        </p:grpSpPr>
        <p:sp>
          <p:nvSpPr>
            <p:cNvPr id="16" name="任意多边形: 形状 15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 hasCustomPrompt="1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 marL="0" indent="0"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dirty="0">
              <a:latin typeface="Arial" panose="020B0604020202020204" pitchFamily="34" charset="0"/>
              <a:ea typeface="微软雅黑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>
            <a:off x="-1" y="0"/>
            <a:ext cx="4823460" cy="769938"/>
            <a:chOff x="-1" y="0"/>
            <a:chExt cx="4823460" cy="769938"/>
          </a:xfrm>
        </p:grpSpPr>
        <p:sp>
          <p:nvSpPr>
            <p:cNvPr id="12" name="任意多边形: 形状 11"/>
            <p:cNvSpPr/>
            <p:nvPr>
              <p:custDataLst>
                <p:tags r:id="rId10"/>
              </p:custDataLst>
            </p:nvPr>
          </p:nvSpPr>
          <p:spPr>
            <a:xfrm rot="10800000">
              <a:off x="0" y="0"/>
              <a:ext cx="4823459" cy="769938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  <p:sp>
          <p:nvSpPr>
            <p:cNvPr id="14" name="等腰三角形 13"/>
            <p:cNvSpPr/>
            <p:nvPr>
              <p:custDataLst>
                <p:tags r:id="rId11"/>
              </p:custDataLst>
            </p:nvPr>
          </p:nvSpPr>
          <p:spPr>
            <a:xfrm rot="10800000">
              <a:off x="-1" y="0"/>
              <a:ext cx="3754576" cy="562171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charset="-122"/>
              </a:endParaRPr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latin typeface="Arial" panose="020B0604020202020204" pitchFamily="34" charset="0"/>
              <a:ea typeface="微软雅黑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>
            <p:custDataLst>
              <p:tags r:id="rId9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10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11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latin typeface="Arial" panose="020B0604020202020204" pitchFamily="34" charset="0"/>
                <a:ea typeface="微软雅黑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sp>
        <p:nvSpPr>
          <p:cNvPr id="13" name="矩形 12"/>
          <p:cNvSpPr/>
          <p:nvPr userDrawn="1">
            <p:custDataLst>
              <p:tags r:id="rId5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ea typeface="微软雅黑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604520" y="669290"/>
            <a:ext cx="10976610" cy="565150"/>
          </a:xfrm>
        </p:spPr>
        <p:txBody>
          <a:bodyPr anchor="ctr"/>
          <a:lstStyle>
            <a:lvl1pPr algn="ctr">
              <a:lnSpc>
                <a:spcPct val="100000"/>
              </a:lnSpc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0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1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17" name="任意多边形: 形状 16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latin typeface="Arial" panose="020B0604020202020204" pitchFamily="34" charset="0"/>
                <a:ea typeface="微软雅黑" charset="-122"/>
              </a:endParaRPr>
            </a:p>
          </p:txBody>
        </p:sp>
        <p:sp>
          <p:nvSpPr>
            <p:cNvPr id="18" name="等腰三角形 17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</p:grpSp>
      <p:sp>
        <p:nvSpPr>
          <p:cNvPr id="15" name="矩形 14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 sz="1800">
              <a:solidFill>
                <a:schemeClr val="bg1"/>
              </a:solidFill>
              <a:latin typeface="Viner Hand ITC" panose="03070502030502020203" charset="0"/>
              <a:ea typeface="微软雅黑" charset="-122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2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3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34A4-C3C3-448A-ACD1-E0A484FEB41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D3AAF-3A57-4928-A1AB-C07B035AF0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latin typeface="Arial" panose="020B0604020202020204" pitchFamily="34" charset="0"/>
              <a:ea typeface="微软雅黑" charset="-122"/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 rot="10800000">
            <a:off x="0" y="0"/>
            <a:ext cx="5457825" cy="1529715"/>
            <a:chOff x="4001597" y="5613400"/>
            <a:chExt cx="8190403" cy="1244600"/>
          </a:xfrm>
        </p:grpSpPr>
        <p:sp>
          <p:nvSpPr>
            <p:cNvPr id="16" name="任意多边形: 形状 15"/>
            <p:cNvSpPr/>
            <p:nvPr>
              <p:custDataLst>
                <p:tags r:id="rId4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5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</p:grpSp>
      <p:grpSp>
        <p:nvGrpSpPr>
          <p:cNvPr id="18" name="组合 17"/>
          <p:cNvGrpSpPr/>
          <p:nvPr userDrawn="1">
            <p:custDataLst>
              <p:tags r:id="rId6"/>
            </p:custDataLst>
          </p:nvPr>
        </p:nvGrpSpPr>
        <p:grpSpPr>
          <a:xfrm>
            <a:off x="6734175" y="5323840"/>
            <a:ext cx="5457825" cy="1529715"/>
            <a:chOff x="4001597" y="5613400"/>
            <a:chExt cx="8190403" cy="1244600"/>
          </a:xfrm>
        </p:grpSpPr>
        <p:sp>
          <p:nvSpPr>
            <p:cNvPr id="19" name="任意多边形: 形状 18"/>
            <p:cNvSpPr/>
            <p:nvPr>
              <p:custDataLst>
                <p:tags r:id="rId7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8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945B-EB92-45FA-9902-04B9383EB790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占位符 2"/>
          <p:cNvSpPr>
            <a:spLocks noGrp="1"/>
          </p:cNvSpPr>
          <p:nvPr>
            <p:ph type="title"/>
          </p:nvPr>
        </p:nvSpPr>
        <p:spPr>
          <a:xfrm>
            <a:off x="604782" y="152475"/>
            <a:ext cx="8127094" cy="836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12192000" cy="1253331"/>
          </a:xfrm>
          <a:prstGeom prst="rect">
            <a:avLst/>
          </a:prstGeom>
          <a:solidFill>
            <a:srgbClr val="D7EEFB"/>
          </a:solidFill>
          <a:ln>
            <a:solidFill>
              <a:srgbClr val="D7EE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椭圆 10"/>
          <p:cNvSpPr/>
          <p:nvPr userDrawn="1"/>
        </p:nvSpPr>
        <p:spPr>
          <a:xfrm>
            <a:off x="0" y="904005"/>
            <a:ext cx="12192000" cy="80037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4191" y="303942"/>
            <a:ext cx="2203326" cy="5129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-127311" y="5"/>
            <a:ext cx="12429370" cy="2108195"/>
            <a:chOff x="-127311" y="5"/>
            <a:chExt cx="12429370" cy="2108195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 rot="4971377">
              <a:off x="5633770" y="-4560088"/>
              <a:ext cx="907207" cy="12429370"/>
            </a:xfrm>
            <a:custGeom>
              <a:avLst/>
              <a:gdLst>
                <a:gd name="connsiteX0" fmla="*/ 0 w 1132861"/>
                <a:gd name="connsiteY0" fmla="*/ 0 h 12429370"/>
                <a:gd name="connsiteX1" fmla="*/ 421422 w 1132861"/>
                <a:gd name="connsiteY1" fmla="*/ 52817 h 12429370"/>
                <a:gd name="connsiteX2" fmla="*/ 1132861 w 1132861"/>
                <a:gd name="connsiteY2" fmla="*/ 12429370 h 12429370"/>
                <a:gd name="connsiteX3" fmla="*/ 0 w 1132861"/>
                <a:gd name="connsiteY3" fmla="*/ 12287388 h 1242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61" h="12429370">
                  <a:moveTo>
                    <a:pt x="0" y="0"/>
                  </a:moveTo>
                  <a:lnTo>
                    <a:pt x="421422" y="52817"/>
                  </a:lnTo>
                  <a:lnTo>
                    <a:pt x="1132861" y="12429370"/>
                  </a:lnTo>
                  <a:lnTo>
                    <a:pt x="0" y="1228738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9" name="任意多边形: 形状 8"/>
            <p:cNvSpPr/>
            <p:nvPr>
              <p:custDataLst>
                <p:tags r:id="rId4"/>
              </p:custDataLst>
            </p:nvPr>
          </p:nvSpPr>
          <p:spPr>
            <a:xfrm rot="5400000">
              <a:off x="5215200" y="-5215203"/>
              <a:ext cx="1761592" cy="12192007"/>
            </a:xfrm>
            <a:custGeom>
              <a:avLst/>
              <a:gdLst>
                <a:gd name="connsiteX0" fmla="*/ 0 w 1930397"/>
                <a:gd name="connsiteY0" fmla="*/ 12192007 h 12192007"/>
                <a:gd name="connsiteX1" fmla="*/ 0 w 1930397"/>
                <a:gd name="connsiteY1" fmla="*/ 0 h 12192007"/>
                <a:gd name="connsiteX2" fmla="*/ 758239 w 1930397"/>
                <a:gd name="connsiteY2" fmla="*/ 0 h 12192007"/>
                <a:gd name="connsiteX3" fmla="*/ 1930397 w 1930397"/>
                <a:gd name="connsiteY3" fmla="*/ 12192007 h 1219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0397" h="12192007">
                  <a:moveTo>
                    <a:pt x="0" y="12192007"/>
                  </a:moveTo>
                  <a:lnTo>
                    <a:pt x="0" y="0"/>
                  </a:lnTo>
                  <a:lnTo>
                    <a:pt x="758239" y="0"/>
                  </a:lnTo>
                  <a:lnTo>
                    <a:pt x="1930397" y="121920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0" name="任意多边形: 形状 9"/>
            <p:cNvSpPr/>
            <p:nvPr>
              <p:custDataLst>
                <p:tags r:id="rId5"/>
              </p:custDataLst>
            </p:nvPr>
          </p:nvSpPr>
          <p:spPr>
            <a:xfrm rot="5107084">
              <a:off x="4552342" y="-3275210"/>
              <a:ext cx="536239" cy="9742831"/>
            </a:xfrm>
            <a:custGeom>
              <a:avLst/>
              <a:gdLst>
                <a:gd name="connsiteX0" fmla="*/ 0 w 587624"/>
                <a:gd name="connsiteY0" fmla="*/ 0 h 9742831"/>
                <a:gd name="connsiteX1" fmla="*/ 587624 w 587624"/>
                <a:gd name="connsiteY1" fmla="*/ 9742831 h 9742831"/>
                <a:gd name="connsiteX2" fmla="*/ 0 w 587624"/>
                <a:gd name="connsiteY2" fmla="*/ 9685968 h 9742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24" h="9742831">
                  <a:moveTo>
                    <a:pt x="0" y="0"/>
                  </a:moveTo>
                  <a:lnTo>
                    <a:pt x="587624" y="9742831"/>
                  </a:lnTo>
                  <a:lnTo>
                    <a:pt x="0" y="96859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15897560">
              <a:off x="9001004" y="-1390393"/>
              <a:ext cx="846410" cy="5663579"/>
            </a:xfrm>
            <a:custGeom>
              <a:avLst/>
              <a:gdLst>
                <a:gd name="connsiteX0" fmla="*/ 927517 w 927517"/>
                <a:gd name="connsiteY0" fmla="*/ 5663579 h 5663579"/>
                <a:gd name="connsiteX1" fmla="*/ 0 w 927517"/>
                <a:gd name="connsiteY1" fmla="*/ 5577535 h 5663579"/>
                <a:gd name="connsiteX2" fmla="*/ 419317 w 927517"/>
                <a:gd name="connsiteY2" fmla="*/ 0 h 5663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517" h="5663579">
                  <a:moveTo>
                    <a:pt x="927517" y="5663579"/>
                  </a:moveTo>
                  <a:lnTo>
                    <a:pt x="0" y="5577535"/>
                  </a:lnTo>
                  <a:lnTo>
                    <a:pt x="419317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2" name="等腰三角形 11"/>
          <p:cNvSpPr/>
          <p:nvPr userDrawn="1">
            <p:custDataLst>
              <p:tags r:id="rId7"/>
            </p:custDataLst>
          </p:nvPr>
        </p:nvSpPr>
        <p:spPr>
          <a:xfrm rot="16200000">
            <a:off x="7826138" y="2492134"/>
            <a:ext cx="997432" cy="773430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8"/>
            </p:custDataLst>
          </p:nvPr>
        </p:nvSpPr>
        <p:spPr>
          <a:xfrm>
            <a:off x="2730319" y="2702794"/>
            <a:ext cx="7117545" cy="111853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6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2730319" y="3886684"/>
            <a:ext cx="7117545" cy="676319"/>
          </a:xfrm>
        </p:spPr>
        <p:txBody>
          <a:bodyPr lIns="90000" tIns="46800" rIns="90000" bIns="46800" anchor="t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3630542" y="4681986"/>
            <a:ext cx="2523129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 hasCustomPrompt="1"/>
            <p:custDataLst>
              <p:tags r:id="rId14"/>
            </p:custDataLst>
          </p:nvPr>
        </p:nvSpPr>
        <p:spPr>
          <a:xfrm>
            <a:off x="6402188" y="4681986"/>
            <a:ext cx="2523127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4001597" y="5613400"/>
            <a:ext cx="8190403" cy="1244600"/>
            <a:chOff x="4001597" y="5613400"/>
            <a:chExt cx="8190403" cy="1244600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 dirty="0"/>
            </a:p>
          </p:txBody>
        </p:sp>
        <p:sp>
          <p:nvSpPr>
            <p:cNvPr id="9" name="等腰三角形 8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0" name="组合 9"/>
          <p:cNvGrpSpPr/>
          <p:nvPr userDrawn="1">
            <p:custDataLst>
              <p:tags r:id="rId5"/>
            </p:custDataLst>
          </p:nvPr>
        </p:nvGrpSpPr>
        <p:grpSpPr>
          <a:xfrm>
            <a:off x="5187002" y="2377388"/>
            <a:ext cx="570170" cy="707886"/>
            <a:chOff x="10608342" y="5053054"/>
            <a:chExt cx="1583658" cy="1966165"/>
          </a:xfrm>
        </p:grpSpPr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2" name="等腰三角形 11"/>
            <p:cNvSpPr/>
            <p:nvPr>
              <p:custDataLst>
                <p:tags r:id="rId7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10000"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4" name="组合 13"/>
          <p:cNvGrpSpPr/>
          <p:nvPr userDrawn="1">
            <p:custDataLst>
              <p:tags r:id="rId8"/>
            </p:custDataLst>
          </p:nvPr>
        </p:nvGrpSpPr>
        <p:grpSpPr>
          <a:xfrm rot="10800000">
            <a:off x="-1" y="0"/>
            <a:ext cx="12192000" cy="1244600"/>
            <a:chOff x="4001597" y="5613400"/>
            <a:chExt cx="8190403" cy="1244600"/>
          </a:xfrm>
        </p:grpSpPr>
        <p:sp>
          <p:nvSpPr>
            <p:cNvPr id="15" name="任意多边形: 形状 14"/>
            <p:cNvSpPr/>
            <p:nvPr>
              <p:custDataLst>
                <p:tags r:id="rId9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6" name="等腰三角形 15"/>
            <p:cNvSpPr/>
            <p:nvPr>
              <p:custDataLst>
                <p:tags r:id="rId10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3500907" y="3090044"/>
            <a:ext cx="5190185" cy="740727"/>
          </a:xfrm>
        </p:spPr>
        <p:txBody>
          <a:bodyPr lIns="90170" tIns="46990" rIns="90170" bIns="0" anchor="b" anchorCtr="0">
            <a:normAutofit/>
          </a:bodyPr>
          <a:lstStyle>
            <a:lvl1pPr algn="ctr">
              <a:defRPr sz="4000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500907" y="3883113"/>
            <a:ext cx="5190185" cy="1477027"/>
          </a:xfrm>
        </p:spPr>
        <p:txBody>
          <a:bodyPr lIns="90170" tIns="0" rIns="90170" bIns="4699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0608342" y="5053054"/>
            <a:ext cx="1583658" cy="1966165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3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1" name="等腰三角形 10"/>
            <p:cNvSpPr/>
            <p:nvPr>
              <p:custDataLst>
                <p:tags r:id="rId4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-127311" y="5"/>
            <a:ext cx="12429370" cy="2108195"/>
            <a:chOff x="-127311" y="5"/>
            <a:chExt cx="12429370" cy="2108195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 rot="4971377">
              <a:off x="5633770" y="-4560088"/>
              <a:ext cx="907207" cy="12429370"/>
            </a:xfrm>
            <a:custGeom>
              <a:avLst/>
              <a:gdLst>
                <a:gd name="connsiteX0" fmla="*/ 0 w 1132861"/>
                <a:gd name="connsiteY0" fmla="*/ 0 h 12429370"/>
                <a:gd name="connsiteX1" fmla="*/ 421422 w 1132861"/>
                <a:gd name="connsiteY1" fmla="*/ 52817 h 12429370"/>
                <a:gd name="connsiteX2" fmla="*/ 1132861 w 1132861"/>
                <a:gd name="connsiteY2" fmla="*/ 12429370 h 12429370"/>
                <a:gd name="connsiteX3" fmla="*/ 0 w 1132861"/>
                <a:gd name="connsiteY3" fmla="*/ 12287388 h 1242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61" h="12429370">
                  <a:moveTo>
                    <a:pt x="0" y="0"/>
                  </a:moveTo>
                  <a:lnTo>
                    <a:pt x="421422" y="52817"/>
                  </a:lnTo>
                  <a:lnTo>
                    <a:pt x="1132861" y="12429370"/>
                  </a:lnTo>
                  <a:lnTo>
                    <a:pt x="0" y="1228738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lt1"/>
                </a:solidFill>
              </a:endParaRPr>
            </a:p>
          </p:txBody>
        </p:sp>
        <p:sp>
          <p:nvSpPr>
            <p:cNvPr id="9" name="任意多边形: 形状 8"/>
            <p:cNvSpPr/>
            <p:nvPr>
              <p:custDataLst>
                <p:tags r:id="rId4"/>
              </p:custDataLst>
            </p:nvPr>
          </p:nvSpPr>
          <p:spPr>
            <a:xfrm rot="5400000">
              <a:off x="5215200" y="-5215203"/>
              <a:ext cx="1761592" cy="12192007"/>
            </a:xfrm>
            <a:custGeom>
              <a:avLst/>
              <a:gdLst>
                <a:gd name="connsiteX0" fmla="*/ 0 w 1930397"/>
                <a:gd name="connsiteY0" fmla="*/ 12192007 h 12192007"/>
                <a:gd name="connsiteX1" fmla="*/ 0 w 1930397"/>
                <a:gd name="connsiteY1" fmla="*/ 0 h 12192007"/>
                <a:gd name="connsiteX2" fmla="*/ 758239 w 1930397"/>
                <a:gd name="connsiteY2" fmla="*/ 0 h 12192007"/>
                <a:gd name="connsiteX3" fmla="*/ 1930397 w 1930397"/>
                <a:gd name="connsiteY3" fmla="*/ 12192007 h 1219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0397" h="12192007">
                  <a:moveTo>
                    <a:pt x="0" y="12192007"/>
                  </a:moveTo>
                  <a:lnTo>
                    <a:pt x="0" y="0"/>
                  </a:lnTo>
                  <a:lnTo>
                    <a:pt x="758239" y="0"/>
                  </a:lnTo>
                  <a:lnTo>
                    <a:pt x="1930397" y="121920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lt1"/>
                </a:solidFill>
              </a:endParaRPr>
            </a:p>
          </p:txBody>
        </p:sp>
        <p:sp>
          <p:nvSpPr>
            <p:cNvPr id="10" name="任意多边形: 形状 9"/>
            <p:cNvSpPr/>
            <p:nvPr>
              <p:custDataLst>
                <p:tags r:id="rId5"/>
              </p:custDataLst>
            </p:nvPr>
          </p:nvSpPr>
          <p:spPr>
            <a:xfrm rot="5107084">
              <a:off x="4552342" y="-3275210"/>
              <a:ext cx="536239" cy="9742831"/>
            </a:xfrm>
            <a:custGeom>
              <a:avLst/>
              <a:gdLst>
                <a:gd name="connsiteX0" fmla="*/ 0 w 587624"/>
                <a:gd name="connsiteY0" fmla="*/ 0 h 9742831"/>
                <a:gd name="connsiteX1" fmla="*/ 587624 w 587624"/>
                <a:gd name="connsiteY1" fmla="*/ 9742831 h 9742831"/>
                <a:gd name="connsiteX2" fmla="*/ 0 w 587624"/>
                <a:gd name="connsiteY2" fmla="*/ 9685968 h 9742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24" h="9742831">
                  <a:moveTo>
                    <a:pt x="0" y="0"/>
                  </a:moveTo>
                  <a:lnTo>
                    <a:pt x="587624" y="9742831"/>
                  </a:lnTo>
                  <a:lnTo>
                    <a:pt x="0" y="96859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lt1"/>
                </a:solidFill>
              </a:endParaRPr>
            </a:p>
          </p:txBody>
        </p:sp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15897560">
              <a:off x="9001004" y="-1390393"/>
              <a:ext cx="846410" cy="5663579"/>
            </a:xfrm>
            <a:custGeom>
              <a:avLst/>
              <a:gdLst>
                <a:gd name="connsiteX0" fmla="*/ 927517 w 927517"/>
                <a:gd name="connsiteY0" fmla="*/ 5663579 h 5663579"/>
                <a:gd name="connsiteX1" fmla="*/ 0 w 927517"/>
                <a:gd name="connsiteY1" fmla="*/ 5577535 h 5663579"/>
                <a:gd name="connsiteX2" fmla="*/ 419317 w 927517"/>
                <a:gd name="connsiteY2" fmla="*/ 0 h 5663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517" h="5663579">
                  <a:moveTo>
                    <a:pt x="927517" y="5663579"/>
                  </a:moveTo>
                  <a:lnTo>
                    <a:pt x="0" y="5577535"/>
                  </a:lnTo>
                  <a:lnTo>
                    <a:pt x="419317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lt1"/>
                </a:solidFill>
              </a:endParaRPr>
            </a:p>
          </p:txBody>
        </p:sp>
      </p:grpSp>
      <p:sp>
        <p:nvSpPr>
          <p:cNvPr id="12" name="等腰三角形 11"/>
          <p:cNvSpPr/>
          <p:nvPr userDrawn="1">
            <p:custDataLst>
              <p:tags r:id="rId7"/>
            </p:custDataLst>
          </p:nvPr>
        </p:nvSpPr>
        <p:spPr>
          <a:xfrm rot="16200000">
            <a:off x="7826138" y="2492134"/>
            <a:ext cx="997432" cy="773430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8"/>
            </p:custDataLst>
          </p:nvPr>
        </p:nvSpPr>
        <p:spPr>
          <a:xfrm>
            <a:off x="2730319" y="2702794"/>
            <a:ext cx="7117545" cy="111853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6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2730319" y="3886684"/>
            <a:ext cx="7117545" cy="676319"/>
          </a:xfrm>
        </p:spPr>
        <p:txBody>
          <a:bodyPr lIns="90000" tIns="46800" rIns="90000" bIns="46800" anchor="t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3630542" y="4681986"/>
            <a:ext cx="2523129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 hasCustomPrompt="1"/>
            <p:custDataLst>
              <p:tags r:id="rId14"/>
            </p:custDataLst>
          </p:nvPr>
        </p:nvSpPr>
        <p:spPr>
          <a:xfrm>
            <a:off x="6402188" y="4681986"/>
            <a:ext cx="2523127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88374" y="2588654"/>
            <a:ext cx="5015250" cy="1519707"/>
          </a:xfrm>
        </p:spPr>
        <p:txBody>
          <a:bodyPr vert="horz" lIns="90170" tIns="46990" rIns="90170" bIns="4699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6"/>
            </p:custDataLst>
          </p:nvPr>
        </p:nvGrpSpPr>
        <p:grpSpPr>
          <a:xfrm flipH="1">
            <a:off x="8603626" y="3112882"/>
            <a:ext cx="436739" cy="542227"/>
            <a:chOff x="10608342" y="5053054"/>
            <a:chExt cx="1583658" cy="1966165"/>
          </a:xfrm>
        </p:grpSpPr>
        <p:sp>
          <p:nvSpPr>
            <p:cNvPr id="7" name="任意多边形: 形状 6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 sz="1800" dirty="0"/>
            </a:p>
          </p:txBody>
        </p:sp>
        <p:sp>
          <p:nvSpPr>
            <p:cNvPr id="8" name="等腰三角形 7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sz="1800" dirty="0"/>
            </a:p>
          </p:txBody>
        </p:sp>
      </p:grpSp>
      <p:grpSp>
        <p:nvGrpSpPr>
          <p:cNvPr id="9" name="组合 8"/>
          <p:cNvGrpSpPr/>
          <p:nvPr userDrawn="1">
            <p:custDataLst>
              <p:tags r:id="rId9"/>
            </p:custDataLst>
          </p:nvPr>
        </p:nvGrpSpPr>
        <p:grpSpPr>
          <a:xfrm>
            <a:off x="3151635" y="3119499"/>
            <a:ext cx="436739" cy="542227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10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11" name="等腰三角形 10"/>
            <p:cNvSpPr/>
            <p:nvPr>
              <p:custDataLst>
                <p:tags r:id="rId11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sz="1800" dirty="0"/>
            </a:p>
          </p:txBody>
        </p: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0" name="等腰三角形 9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5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/>
              <a:t>单击此处添加标题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charset="-122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 rot="16200000">
            <a:off x="11009630" y="351790"/>
            <a:ext cx="737870" cy="916305"/>
            <a:chOff x="10608342" y="5053054"/>
            <a:chExt cx="1583658" cy="1966165"/>
          </a:xfrm>
        </p:grpSpPr>
        <p:sp>
          <p:nvSpPr>
            <p:cNvPr id="12" name="任意多边形: 形状 11"/>
            <p:cNvSpPr/>
            <p:nvPr>
              <p:custDataLst>
                <p:tags r:id="rId4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3" name="等腰三角形 12"/>
            <p:cNvSpPr/>
            <p:nvPr>
              <p:custDataLst>
                <p:tags r:id="rId5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grpSp>
        <p:nvGrpSpPr>
          <p:cNvPr id="14" name="组合 13"/>
          <p:cNvGrpSpPr/>
          <p:nvPr userDrawn="1">
            <p:custDataLst>
              <p:tags r:id="rId6"/>
            </p:custDataLst>
          </p:nvPr>
        </p:nvGrpSpPr>
        <p:grpSpPr>
          <a:xfrm rot="5400000">
            <a:off x="443865" y="5584825"/>
            <a:ext cx="737870" cy="916305"/>
            <a:chOff x="10608342" y="5053054"/>
            <a:chExt cx="1583658" cy="1966165"/>
          </a:xfrm>
        </p:grpSpPr>
        <p:sp>
          <p:nvSpPr>
            <p:cNvPr id="16" name="任意多边形: 形状 15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 hasCustomPrompt="1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 marL="0" indent="0"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charset="-122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dirty="0">
              <a:latin typeface="Arial" panose="020B0604020202020204" pitchFamily="34" charset="0"/>
              <a:ea typeface="微软雅黑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>
            <a:off x="-1" y="0"/>
            <a:ext cx="4823460" cy="769938"/>
            <a:chOff x="-1" y="0"/>
            <a:chExt cx="4823460" cy="769938"/>
          </a:xfrm>
        </p:grpSpPr>
        <p:sp>
          <p:nvSpPr>
            <p:cNvPr id="12" name="任意多边形: 形状 11"/>
            <p:cNvSpPr/>
            <p:nvPr>
              <p:custDataLst>
                <p:tags r:id="rId10"/>
              </p:custDataLst>
            </p:nvPr>
          </p:nvSpPr>
          <p:spPr>
            <a:xfrm rot="10800000">
              <a:off x="0" y="0"/>
              <a:ext cx="4823459" cy="769938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  <p:sp>
          <p:nvSpPr>
            <p:cNvPr id="14" name="等腰三角形 13"/>
            <p:cNvSpPr/>
            <p:nvPr>
              <p:custDataLst>
                <p:tags r:id="rId11"/>
              </p:custDataLst>
            </p:nvPr>
          </p:nvSpPr>
          <p:spPr>
            <a:xfrm rot="10800000">
              <a:off x="-1" y="0"/>
              <a:ext cx="3754576" cy="562171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charset="-122"/>
              </a:endParaRPr>
            </a:p>
          </p:txBody>
        </p:sp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latin typeface="Arial" panose="020B0604020202020204" pitchFamily="34" charset="0"/>
              <a:ea typeface="微软雅黑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>
            <p:custDataLst>
              <p:tags r:id="rId9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10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11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latin typeface="Arial" panose="020B0604020202020204" pitchFamily="34" charset="0"/>
                <a:ea typeface="微软雅黑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sp>
        <p:nvSpPr>
          <p:cNvPr id="13" name="矩形 12"/>
          <p:cNvSpPr/>
          <p:nvPr userDrawn="1">
            <p:custDataLst>
              <p:tags r:id="rId5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ea typeface="微软雅黑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604520" y="669290"/>
            <a:ext cx="10976610" cy="565150"/>
          </a:xfrm>
        </p:spPr>
        <p:txBody>
          <a:bodyPr anchor="ctr"/>
          <a:lstStyle>
            <a:lvl1pPr algn="ctr">
              <a:lnSpc>
                <a:spcPct val="100000"/>
              </a:lnSpc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0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1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17" name="任意多边形: 形状 16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latin typeface="Arial" panose="020B0604020202020204" pitchFamily="34" charset="0"/>
                <a:ea typeface="微软雅黑" charset="-122"/>
              </a:endParaRPr>
            </a:p>
          </p:txBody>
        </p:sp>
        <p:sp>
          <p:nvSpPr>
            <p:cNvPr id="18" name="等腰三角形 17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</p:grpSp>
      <p:sp>
        <p:nvSpPr>
          <p:cNvPr id="15" name="矩形 14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 sz="1800">
              <a:solidFill>
                <a:schemeClr val="bg1"/>
              </a:solidFill>
              <a:latin typeface="Viner Hand ITC" panose="03070502030502020203" charset="0"/>
              <a:ea typeface="微软雅黑" charset="-122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2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3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latin typeface="Arial" panose="020B0604020202020204" pitchFamily="34" charset="0"/>
              <a:ea typeface="微软雅黑" charset="-122"/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 rot="10800000">
            <a:off x="0" y="0"/>
            <a:ext cx="5457825" cy="1529715"/>
            <a:chOff x="4001597" y="5613400"/>
            <a:chExt cx="8190403" cy="1244600"/>
          </a:xfrm>
        </p:grpSpPr>
        <p:sp>
          <p:nvSpPr>
            <p:cNvPr id="16" name="任意多边形: 形状 15"/>
            <p:cNvSpPr/>
            <p:nvPr>
              <p:custDataLst>
                <p:tags r:id="rId4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5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</p:grpSp>
      <p:grpSp>
        <p:nvGrpSpPr>
          <p:cNvPr id="18" name="组合 17"/>
          <p:cNvGrpSpPr/>
          <p:nvPr userDrawn="1">
            <p:custDataLst>
              <p:tags r:id="rId6"/>
            </p:custDataLst>
          </p:nvPr>
        </p:nvGrpSpPr>
        <p:grpSpPr>
          <a:xfrm>
            <a:off x="6734175" y="5323840"/>
            <a:ext cx="5457825" cy="1529715"/>
            <a:chOff x="4001597" y="5613400"/>
            <a:chExt cx="8190403" cy="1244600"/>
          </a:xfrm>
        </p:grpSpPr>
        <p:sp>
          <p:nvSpPr>
            <p:cNvPr id="19" name="任意多边形: 形状 18"/>
            <p:cNvSpPr/>
            <p:nvPr>
              <p:custDataLst>
                <p:tags r:id="rId7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ea typeface="微软雅黑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8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ea typeface="微软雅黑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4001597" y="5613400"/>
            <a:ext cx="8190403" cy="1244600"/>
            <a:chOff x="4001597" y="5613400"/>
            <a:chExt cx="8190403" cy="1244600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 dirty="0"/>
            </a:p>
          </p:txBody>
        </p:sp>
        <p:sp>
          <p:nvSpPr>
            <p:cNvPr id="9" name="等腰三角形 8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0" name="组合 9"/>
          <p:cNvGrpSpPr/>
          <p:nvPr userDrawn="1">
            <p:custDataLst>
              <p:tags r:id="rId5"/>
            </p:custDataLst>
          </p:nvPr>
        </p:nvGrpSpPr>
        <p:grpSpPr>
          <a:xfrm>
            <a:off x="5187002" y="2377388"/>
            <a:ext cx="570170" cy="707886"/>
            <a:chOff x="10608342" y="5053054"/>
            <a:chExt cx="1583658" cy="1966165"/>
          </a:xfrm>
        </p:grpSpPr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2" name="等腰三角形 11"/>
            <p:cNvSpPr/>
            <p:nvPr>
              <p:custDataLst>
                <p:tags r:id="rId7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10000"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4" name="组合 13"/>
          <p:cNvGrpSpPr/>
          <p:nvPr userDrawn="1">
            <p:custDataLst>
              <p:tags r:id="rId8"/>
            </p:custDataLst>
          </p:nvPr>
        </p:nvGrpSpPr>
        <p:grpSpPr>
          <a:xfrm rot="10800000">
            <a:off x="-1" y="0"/>
            <a:ext cx="12192000" cy="1244600"/>
            <a:chOff x="4001597" y="5613400"/>
            <a:chExt cx="8190403" cy="1244600"/>
          </a:xfrm>
        </p:grpSpPr>
        <p:sp>
          <p:nvSpPr>
            <p:cNvPr id="15" name="任意多边形: 形状 14"/>
            <p:cNvSpPr/>
            <p:nvPr>
              <p:custDataLst>
                <p:tags r:id="rId9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6" name="等腰三角形 15"/>
            <p:cNvSpPr/>
            <p:nvPr>
              <p:custDataLst>
                <p:tags r:id="rId10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3500907" y="3090044"/>
            <a:ext cx="5190185" cy="740727"/>
          </a:xfrm>
        </p:spPr>
        <p:txBody>
          <a:bodyPr lIns="90170" tIns="46990" rIns="90170" bIns="0" anchor="b" anchorCtr="0">
            <a:normAutofit/>
          </a:bodyPr>
          <a:lstStyle>
            <a:lvl1pPr algn="ctr">
              <a:defRPr sz="4000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500907" y="3883113"/>
            <a:ext cx="5190185" cy="1477027"/>
          </a:xfrm>
        </p:spPr>
        <p:txBody>
          <a:bodyPr lIns="90170" tIns="0" rIns="90170" bIns="4699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0608342" y="5053054"/>
            <a:ext cx="1583658" cy="1966165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3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1" name="等腰三角形 10"/>
            <p:cNvSpPr/>
            <p:nvPr>
              <p:custDataLst>
                <p:tags r:id="rId4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0.xml"/><Relationship Id="rId7" Type="http://schemas.openxmlformats.org/officeDocument/2006/relationships/slideLayout" Target="../slideLayouts/slideLayout9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3" Type="http://schemas.openxmlformats.org/officeDocument/2006/relationships/slideLayout" Target="../slideLayouts/slideLayout5.xml"/><Relationship Id="rId27" Type="http://schemas.openxmlformats.org/officeDocument/2006/relationships/theme" Target="../theme/theme3.xml"/><Relationship Id="rId26" Type="http://schemas.openxmlformats.org/officeDocument/2006/relationships/tags" Target="../tags/tag160.xml"/><Relationship Id="rId25" Type="http://schemas.openxmlformats.org/officeDocument/2006/relationships/tags" Target="../tags/tag159.xml"/><Relationship Id="rId24" Type="http://schemas.openxmlformats.org/officeDocument/2006/relationships/tags" Target="../tags/tag158.xml"/><Relationship Id="rId23" Type="http://schemas.openxmlformats.org/officeDocument/2006/relationships/tags" Target="../tags/tag157.xml"/><Relationship Id="rId22" Type="http://schemas.openxmlformats.org/officeDocument/2006/relationships/tags" Target="../tags/tag156.xml"/><Relationship Id="rId21" Type="http://schemas.openxmlformats.org/officeDocument/2006/relationships/tags" Target="../tags/tag155.xml"/><Relationship Id="rId20" Type="http://schemas.openxmlformats.org/officeDocument/2006/relationships/slideLayout" Target="../slideLayouts/slideLayout22.xml"/><Relationship Id="rId2" Type="http://schemas.openxmlformats.org/officeDocument/2006/relationships/slideLayout" Target="../slideLayouts/slideLayout4.xml"/><Relationship Id="rId19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5" Type="http://schemas.openxmlformats.org/officeDocument/2006/relationships/theme" Target="../theme/theme4.xml"/><Relationship Id="rId24" Type="http://schemas.openxmlformats.org/officeDocument/2006/relationships/tags" Target="../tags/tag320.xml"/><Relationship Id="rId23" Type="http://schemas.openxmlformats.org/officeDocument/2006/relationships/tags" Target="../tags/tag319.xml"/><Relationship Id="rId22" Type="http://schemas.openxmlformats.org/officeDocument/2006/relationships/tags" Target="../tags/tag318.xml"/><Relationship Id="rId21" Type="http://schemas.openxmlformats.org/officeDocument/2006/relationships/tags" Target="../tags/tag317.xml"/><Relationship Id="rId20" Type="http://schemas.openxmlformats.org/officeDocument/2006/relationships/tags" Target="../tags/tag316.xml"/><Relationship Id="rId2" Type="http://schemas.openxmlformats.org/officeDocument/2006/relationships/slideLayout" Target="../slideLayouts/slideLayout24.xml"/><Relationship Id="rId19" Type="http://schemas.openxmlformats.org/officeDocument/2006/relationships/tags" Target="../tags/tag315.xml"/><Relationship Id="rId18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8EFB2-02B4-46CD-A102-8B2F9B9E9B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F945B-EB92-45FA-9902-04B9383EB790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34A4-C3C3-448A-ACD1-E0A484FEB41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D3AAF-3A57-4928-A1AB-C07B035AF0B3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 userDrawn="1"/>
        </p:nvSpPr>
        <p:spPr>
          <a:xfrm>
            <a:off x="2303344" y="5477212"/>
            <a:ext cx="90990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倍特药业是一家专业从事医药创新和高品质药物研发、生产及销售的高新技术企业。旗下拥有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10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余家分（子）公司，员工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3500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余名。创建了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6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大研发机构，建立了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4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家制剂生产基地和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2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家原料药生产基地。生产基地不仅通过了中国新版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GMP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认证，部分生产基地还先后通过欧盟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GMP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和日本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PMDA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认证。营销版图覆盖全国，部分原料药产品远销美国、日本、韩国、俄罗斯、欧盟、非洲等国家和地区。已逐步发展成为一家研发理念超前、研发实力强劲、产品管线齐备、生产质量卓越和营销网络健全的创新型医药企业。</a:t>
            </a:r>
            <a:endParaRPr lang="zh-CN" altLang="en-US" sz="1200" b="1" dirty="0">
              <a:solidFill>
                <a:schemeClr val="bg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pPr algn="just"/>
            <a:endParaRPr kumimoji="1" lang="zh-CN" altLang="en-US" sz="1200" b="1" dirty="0">
              <a:solidFill>
                <a:schemeClr val="bg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2303344" y="6448567"/>
            <a:ext cx="9099093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地址：成都双流西南航空港经济开发区空港四路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1166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号        网址：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www.btyy.com       </a:t>
            </a:r>
            <a:r>
              <a:rPr lang="zh-CN" altLang="en-US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电话：</a:t>
            </a:r>
            <a:r>
              <a:rPr lang="en-US" altLang="zh-CN" sz="1200" b="1" dirty="0">
                <a:solidFill>
                  <a:schemeClr val="bg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028-85911582</a:t>
            </a:r>
            <a:endParaRPr lang="en-US" altLang="zh-CN" sz="1200" b="1" dirty="0">
              <a:solidFill>
                <a:schemeClr val="bg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cxnSp>
        <p:nvCxnSpPr>
          <p:cNvPr id="10" name="直线连接符 6"/>
          <p:cNvCxnSpPr/>
          <p:nvPr userDrawn="1"/>
        </p:nvCxnSpPr>
        <p:spPr>
          <a:xfrm>
            <a:off x="2400311" y="6459899"/>
            <a:ext cx="897575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23.xml"/><Relationship Id="rId2" Type="http://schemas.openxmlformats.org/officeDocument/2006/relationships/tags" Target="../tags/tag322.xml"/><Relationship Id="rId1" Type="http://schemas.openxmlformats.org/officeDocument/2006/relationships/tags" Target="../tags/tag3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8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332.xml"/><Relationship Id="rId8" Type="http://schemas.openxmlformats.org/officeDocument/2006/relationships/tags" Target="../tags/tag331.xml"/><Relationship Id="rId7" Type="http://schemas.openxmlformats.org/officeDocument/2006/relationships/tags" Target="../tags/tag330.xml"/><Relationship Id="rId6" Type="http://schemas.openxmlformats.org/officeDocument/2006/relationships/tags" Target="../tags/tag329.xml"/><Relationship Id="rId5" Type="http://schemas.openxmlformats.org/officeDocument/2006/relationships/tags" Target="../tags/tag328.xml"/><Relationship Id="rId4" Type="http://schemas.openxmlformats.org/officeDocument/2006/relationships/tags" Target="../tags/tag327.xml"/><Relationship Id="rId32" Type="http://schemas.openxmlformats.org/officeDocument/2006/relationships/slideLayout" Target="../slideLayouts/slideLayout28.xml"/><Relationship Id="rId31" Type="http://schemas.openxmlformats.org/officeDocument/2006/relationships/tags" Target="../tags/tag354.xml"/><Relationship Id="rId30" Type="http://schemas.openxmlformats.org/officeDocument/2006/relationships/tags" Target="../tags/tag353.xml"/><Relationship Id="rId3" Type="http://schemas.openxmlformats.org/officeDocument/2006/relationships/tags" Target="../tags/tag326.xml"/><Relationship Id="rId29" Type="http://schemas.openxmlformats.org/officeDocument/2006/relationships/tags" Target="../tags/tag352.xml"/><Relationship Id="rId28" Type="http://schemas.openxmlformats.org/officeDocument/2006/relationships/tags" Target="../tags/tag351.xml"/><Relationship Id="rId27" Type="http://schemas.openxmlformats.org/officeDocument/2006/relationships/tags" Target="../tags/tag350.xml"/><Relationship Id="rId26" Type="http://schemas.openxmlformats.org/officeDocument/2006/relationships/tags" Target="../tags/tag349.xml"/><Relationship Id="rId25" Type="http://schemas.openxmlformats.org/officeDocument/2006/relationships/tags" Target="../tags/tag348.xml"/><Relationship Id="rId24" Type="http://schemas.openxmlformats.org/officeDocument/2006/relationships/tags" Target="../tags/tag347.xml"/><Relationship Id="rId23" Type="http://schemas.openxmlformats.org/officeDocument/2006/relationships/tags" Target="../tags/tag346.xml"/><Relationship Id="rId22" Type="http://schemas.openxmlformats.org/officeDocument/2006/relationships/tags" Target="../tags/tag345.xml"/><Relationship Id="rId21" Type="http://schemas.openxmlformats.org/officeDocument/2006/relationships/tags" Target="../tags/tag344.xml"/><Relationship Id="rId20" Type="http://schemas.openxmlformats.org/officeDocument/2006/relationships/tags" Target="../tags/tag343.xml"/><Relationship Id="rId2" Type="http://schemas.openxmlformats.org/officeDocument/2006/relationships/tags" Target="../tags/tag325.xml"/><Relationship Id="rId19" Type="http://schemas.openxmlformats.org/officeDocument/2006/relationships/tags" Target="../tags/tag342.xml"/><Relationship Id="rId18" Type="http://schemas.openxmlformats.org/officeDocument/2006/relationships/tags" Target="../tags/tag341.xml"/><Relationship Id="rId17" Type="http://schemas.openxmlformats.org/officeDocument/2006/relationships/tags" Target="../tags/tag340.xml"/><Relationship Id="rId16" Type="http://schemas.openxmlformats.org/officeDocument/2006/relationships/tags" Target="../tags/tag339.xml"/><Relationship Id="rId15" Type="http://schemas.openxmlformats.org/officeDocument/2006/relationships/tags" Target="../tags/tag338.xml"/><Relationship Id="rId14" Type="http://schemas.openxmlformats.org/officeDocument/2006/relationships/tags" Target="../tags/tag337.xml"/><Relationship Id="rId13" Type="http://schemas.openxmlformats.org/officeDocument/2006/relationships/tags" Target="../tags/tag336.xml"/><Relationship Id="rId12" Type="http://schemas.openxmlformats.org/officeDocument/2006/relationships/tags" Target="../tags/tag335.xml"/><Relationship Id="rId11" Type="http://schemas.openxmlformats.org/officeDocument/2006/relationships/tags" Target="../tags/tag334.xml"/><Relationship Id="rId10" Type="http://schemas.openxmlformats.org/officeDocument/2006/relationships/tags" Target="../tags/tag333.xml"/><Relationship Id="rId1" Type="http://schemas.openxmlformats.org/officeDocument/2006/relationships/tags" Target="../tags/tag324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1.xml"/><Relationship Id="rId5" Type="http://schemas.openxmlformats.org/officeDocument/2006/relationships/tags" Target="../tags/tag359.xml"/><Relationship Id="rId4" Type="http://schemas.openxmlformats.org/officeDocument/2006/relationships/tags" Target="../tags/tag358.xml"/><Relationship Id="rId3" Type="http://schemas.openxmlformats.org/officeDocument/2006/relationships/tags" Target="../tags/tag357.xml"/><Relationship Id="rId2" Type="http://schemas.openxmlformats.org/officeDocument/2006/relationships/tags" Target="../tags/tag356.xml"/><Relationship Id="rId1" Type="http://schemas.openxmlformats.org/officeDocument/2006/relationships/tags" Target="../tags/tag35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tags" Target="../tags/tag367.xml"/><Relationship Id="rId7" Type="http://schemas.openxmlformats.org/officeDocument/2006/relationships/tags" Target="../tags/tag366.xml"/><Relationship Id="rId6" Type="http://schemas.openxmlformats.org/officeDocument/2006/relationships/tags" Target="../tags/tag365.xml"/><Relationship Id="rId5" Type="http://schemas.openxmlformats.org/officeDocument/2006/relationships/tags" Target="../tags/tag364.xml"/><Relationship Id="rId4" Type="http://schemas.openxmlformats.org/officeDocument/2006/relationships/tags" Target="../tags/tag363.xml"/><Relationship Id="rId3" Type="http://schemas.openxmlformats.org/officeDocument/2006/relationships/tags" Target="../tags/tag362.xml"/><Relationship Id="rId2" Type="http://schemas.openxmlformats.org/officeDocument/2006/relationships/tags" Target="../tags/tag361.xml"/><Relationship Id="rId1" Type="http://schemas.openxmlformats.org/officeDocument/2006/relationships/tags" Target="../tags/tag36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69.xml"/><Relationship Id="rId1" Type="http://schemas.openxmlformats.org/officeDocument/2006/relationships/tags" Target="../tags/tag36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7" Type="http://schemas.openxmlformats.org/officeDocument/2006/relationships/tags" Target="../tags/tag376.xml"/><Relationship Id="rId6" Type="http://schemas.openxmlformats.org/officeDocument/2006/relationships/tags" Target="../tags/tag375.xml"/><Relationship Id="rId5" Type="http://schemas.openxmlformats.org/officeDocument/2006/relationships/tags" Target="../tags/tag374.xml"/><Relationship Id="rId4" Type="http://schemas.openxmlformats.org/officeDocument/2006/relationships/tags" Target="../tags/tag373.xml"/><Relationship Id="rId3" Type="http://schemas.openxmlformats.org/officeDocument/2006/relationships/tags" Target="../tags/tag372.xml"/><Relationship Id="rId2" Type="http://schemas.openxmlformats.org/officeDocument/2006/relationships/tags" Target="../tags/tag371.xml"/><Relationship Id="rId1" Type="http://schemas.openxmlformats.org/officeDocument/2006/relationships/tags" Target="../tags/tag370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1.xml"/><Relationship Id="rId6" Type="http://schemas.openxmlformats.org/officeDocument/2006/relationships/tags" Target="../tags/tag382.xml"/><Relationship Id="rId5" Type="http://schemas.openxmlformats.org/officeDocument/2006/relationships/tags" Target="../tags/tag381.xml"/><Relationship Id="rId4" Type="http://schemas.openxmlformats.org/officeDocument/2006/relationships/tags" Target="../tags/tag380.xml"/><Relationship Id="rId3" Type="http://schemas.openxmlformats.org/officeDocument/2006/relationships/tags" Target="../tags/tag379.xml"/><Relationship Id="rId2" Type="http://schemas.openxmlformats.org/officeDocument/2006/relationships/tags" Target="../tags/tag378.xml"/><Relationship Id="rId1" Type="http://schemas.openxmlformats.org/officeDocument/2006/relationships/tags" Target="../tags/tag377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8.xml"/><Relationship Id="rId4" Type="http://schemas.openxmlformats.org/officeDocument/2006/relationships/tags" Target="../tags/tag383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1.xml"/><Relationship Id="rId5" Type="http://schemas.openxmlformats.org/officeDocument/2006/relationships/tags" Target="../tags/tag388.xml"/><Relationship Id="rId4" Type="http://schemas.openxmlformats.org/officeDocument/2006/relationships/tags" Target="../tags/tag387.xml"/><Relationship Id="rId3" Type="http://schemas.openxmlformats.org/officeDocument/2006/relationships/tags" Target="../tags/tag386.xml"/><Relationship Id="rId2" Type="http://schemas.openxmlformats.org/officeDocument/2006/relationships/tags" Target="../tags/tag385.xml"/><Relationship Id="rId1" Type="http://schemas.openxmlformats.org/officeDocument/2006/relationships/tags" Target="../tags/tag3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"/>
          <p:cNvSpPr txBox="1">
            <a:spLocks noChangeArrowheads="1"/>
          </p:cNvSpPr>
          <p:nvPr/>
        </p:nvSpPr>
        <p:spPr bwMode="auto">
          <a:xfrm>
            <a:off x="4470400" y="5833745"/>
            <a:ext cx="3251200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成都倍特药业股份有限公司</a:t>
            </a:r>
            <a:endParaRPr kumimoji="1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altLang="zh-CN" sz="5900" u="none" strike="noStrike" baseline="0" dirty="0">
                <a:solidFill>
                  <a:schemeClr val="lt1"/>
                </a:solidFill>
                <a:uLnTx/>
                <a:uFillTx/>
              </a:rPr>
              <a:t>XXX</a:t>
            </a:r>
            <a:endParaRPr lang="en-US" altLang="zh-CN" sz="5900" u="none" strike="noStrike" baseline="0" dirty="0">
              <a:solidFill>
                <a:schemeClr val="lt1"/>
              </a:solidFill>
              <a:uLnTx/>
              <a:uFillTx/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537279" y="3145004"/>
            <a:ext cx="7117545" cy="676319"/>
          </a:xfrm>
        </p:spPr>
        <p:txBody>
          <a:bodyPr>
            <a:noAutofit/>
          </a:bodyPr>
          <a:p>
            <a:r>
              <a:rPr lang="zh-CN" altLang="en-US" sz="31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lt"/>
              </a:rPr>
              <a:t>磷酸奥司他韦干混悬剂</a:t>
            </a:r>
            <a:endParaRPr lang="zh-CN" altLang="en-US" sz="3100" dirty="0">
              <a:solidFill>
                <a:schemeClr val="tx1"/>
              </a:solidFill>
              <a:latin typeface="黑体" charset="0"/>
              <a:ea typeface="黑体" charset="0"/>
              <a:cs typeface="黑体" charset="0"/>
              <a:sym typeface="+mn-lt"/>
            </a:endParaRPr>
          </a:p>
          <a:p>
            <a:r>
              <a:rPr lang="zh-CN" altLang="en-US" sz="24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（博仕多为</a:t>
            </a:r>
            <a:r>
              <a:rPr lang="en-US" altLang="zh-CN" sz="2400" baseline="300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®</a:t>
            </a:r>
            <a:r>
              <a:rPr lang="zh-CN" altLang="en-US" sz="24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）</a:t>
            </a:r>
            <a:r>
              <a:rPr lang="en-US" altLang="zh-CN" sz="2400" baseline="300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 </a:t>
            </a:r>
            <a:endParaRPr lang="en-US" altLang="zh-CN" sz="2400" baseline="30000" dirty="0">
              <a:solidFill>
                <a:schemeClr val="tx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092835" y="1348740"/>
            <a:ext cx="952373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r>
              <a:rPr lang="zh-CN" altLang="en-US" sz="18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奥司他韦干混悬剂</a:t>
            </a:r>
            <a:r>
              <a:rPr lang="zh-CN" altLang="en-US" sz="18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是唯一可以用于</a:t>
            </a:r>
            <a:r>
              <a:rPr lang="en-US" altLang="zh-CN" sz="1800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</a:t>
            </a:r>
            <a:r>
              <a:rPr lang="zh-CN" altLang="en-US" sz="1800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周以上</a:t>
            </a:r>
            <a:r>
              <a:rPr lang="zh-CN" altLang="en-US" sz="18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人</a:t>
            </a:r>
            <a:r>
              <a:rPr lang="zh-CN" altLang="en-US" sz="18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群甲乙型流感治疗、</a:t>
            </a:r>
            <a:r>
              <a:rPr lang="en-US" altLang="zh-CN" sz="18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en-US" sz="18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岁以上人群甲乙型流感治疗药物，应用范围广。</a:t>
            </a:r>
            <a:r>
              <a:rPr lang="zh-CN" altLang="en-US" sz="18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补充了低龄段儿童治疗和预防用药的适应症空白。</a:t>
            </a:r>
            <a:endParaRPr lang="zh-CN" altLang="en-US" sz="1800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r>
              <a:rPr lang="zh-CN" altLang="en-US" sz="18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磷酸奥司他韦是国内外</a:t>
            </a:r>
            <a:r>
              <a:rPr lang="zh-CN" altLang="en-US" sz="1800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指南推荐一线流感抗病毒防治药物</a:t>
            </a:r>
            <a:r>
              <a:rPr lang="zh-CN" altLang="en-US" sz="18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，适用于成人和儿童。可全面改善患者流感病情，并显著缩短病程，总体安全性高。</a:t>
            </a:r>
            <a:endParaRPr lang="zh-CN" sz="1800" b="0">
              <a:latin typeface="黑体" charset="0"/>
              <a:ea typeface="黑体" charset="0"/>
              <a:cs typeface="宋体" charset="0"/>
            </a:endParaRP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r>
              <a:rPr lang="zh-CN" sz="1800">
                <a:latin typeface="黑体" charset="0"/>
                <a:ea typeface="黑体" charset="0"/>
                <a:cs typeface="宋体" charset="0"/>
                <a:sym typeface="+mn-ea"/>
              </a:rPr>
              <a:t>奥司他韦干混悬剂</a:t>
            </a:r>
            <a:r>
              <a:rPr lang="zh-CN" altLang="en-US" sz="180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剂量调整更灵活，通过精准计量给药的方式更符合当前儿童的精准给药的要求</a:t>
            </a:r>
            <a:r>
              <a:rPr lang="zh-CN" sz="1800" b="0">
                <a:latin typeface="黑体" charset="0"/>
                <a:ea typeface="黑体" charset="0"/>
                <a:cs typeface="宋体" charset="0"/>
              </a:rPr>
              <a:t>，低龄</a:t>
            </a:r>
            <a:r>
              <a:rPr lang="zh-CN" sz="1800" b="0">
                <a:solidFill>
                  <a:srgbClr val="0070C0"/>
                </a:solidFill>
                <a:latin typeface="黑体" charset="0"/>
                <a:ea typeface="黑体" charset="0"/>
                <a:cs typeface="宋体" charset="0"/>
              </a:rPr>
              <a:t>儿童给药更精准更安全</a:t>
            </a:r>
            <a:r>
              <a:rPr lang="zh-CN" sz="1800" b="0">
                <a:latin typeface="黑体" charset="0"/>
                <a:ea typeface="黑体" charset="0"/>
                <a:cs typeface="宋体" charset="0"/>
              </a:rPr>
              <a:t>。</a:t>
            </a:r>
            <a:endParaRPr lang="zh-CN" sz="1800" b="0">
              <a:latin typeface="黑体" charset="0"/>
              <a:ea typeface="黑体" charset="0"/>
              <a:cs typeface="宋体" charset="0"/>
            </a:endParaRP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r>
              <a:rPr lang="zh-CN" sz="1800" b="0">
                <a:latin typeface="黑体" charset="0"/>
                <a:ea typeface="黑体" charset="0"/>
                <a:cs typeface="宋体" charset="0"/>
              </a:rPr>
              <a:t>博仕多为®磷酸奥司他韦干混悬剂</a:t>
            </a:r>
            <a:r>
              <a:rPr lang="zh-CN" sz="1800" b="0">
                <a:solidFill>
                  <a:srgbClr val="0070C0"/>
                </a:solidFill>
                <a:latin typeface="黑体" charset="0"/>
                <a:ea typeface="黑体" charset="0"/>
                <a:cs typeface="宋体" charset="0"/>
              </a:rPr>
              <a:t>通过一致性评价</a:t>
            </a:r>
            <a:r>
              <a:rPr lang="zh-CN" sz="1800" b="0">
                <a:latin typeface="黑体" charset="0"/>
                <a:ea typeface="黑体" charset="0"/>
                <a:cs typeface="宋体" charset="0"/>
              </a:rPr>
              <a:t>，临床用药质量更有保障。</a:t>
            </a:r>
            <a:endParaRPr lang="zh-CN" altLang="en-US" sz="1800" b="0">
              <a:latin typeface="黑体" charset="0"/>
              <a:ea typeface="黑体" charset="0"/>
              <a:cs typeface="宋体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83590" y="311150"/>
            <a:ext cx="2766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effectLst/>
                <a:latin typeface="黑体" charset="0"/>
                <a:ea typeface="黑体" charset="0"/>
              </a:rPr>
              <a:t>总结</a:t>
            </a:r>
            <a:endParaRPr lang="zh-CN" altLang="en-US" sz="2800" b="1">
              <a:solidFill>
                <a:schemeClr val="accent1"/>
              </a:solidFill>
              <a:effectLst/>
              <a:latin typeface="黑体" charset="0"/>
              <a:ea typeface="黑体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: 形状 5"/>
          <p:cNvSpPr/>
          <p:nvPr userDrawn="1">
            <p:custDataLst>
              <p:tags r:id="rId1"/>
            </p:custDataLst>
          </p:nvPr>
        </p:nvSpPr>
        <p:spPr>
          <a:xfrm rot="10800000" flipH="1">
            <a:off x="-1" y="-1"/>
            <a:ext cx="3309257" cy="6858001"/>
          </a:xfrm>
          <a:custGeom>
            <a:avLst/>
            <a:gdLst>
              <a:gd name="connsiteX0" fmla="*/ 0 w 3309257"/>
              <a:gd name="connsiteY0" fmla="*/ 6858001 h 6858001"/>
              <a:gd name="connsiteX1" fmla="*/ 3309257 w 3309257"/>
              <a:gd name="connsiteY1" fmla="*/ 6858001 h 6858001"/>
              <a:gd name="connsiteX2" fmla="*/ 1718889 w 3309257"/>
              <a:gd name="connsiteY2" fmla="*/ 0 h 6858001"/>
              <a:gd name="connsiteX3" fmla="*/ 0 w 3309257"/>
              <a:gd name="connsiteY3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9257" h="6858001">
                <a:moveTo>
                  <a:pt x="0" y="6858001"/>
                </a:moveTo>
                <a:lnTo>
                  <a:pt x="3309257" y="6858001"/>
                </a:lnTo>
                <a:lnTo>
                  <a:pt x="171888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800" dirty="0"/>
          </a:p>
        </p:txBody>
      </p:sp>
      <p:sp>
        <p:nvSpPr>
          <p:cNvPr id="8" name="任意多边形: 形状 6"/>
          <p:cNvSpPr/>
          <p:nvPr userDrawn="1">
            <p:custDataLst>
              <p:tags r:id="rId2"/>
            </p:custDataLst>
          </p:nvPr>
        </p:nvSpPr>
        <p:spPr>
          <a:xfrm rot="11574254">
            <a:off x="2509618" y="-200140"/>
            <a:ext cx="971535" cy="7258276"/>
          </a:xfrm>
          <a:custGeom>
            <a:avLst/>
            <a:gdLst>
              <a:gd name="connsiteX0" fmla="*/ 0 w 971535"/>
              <a:gd name="connsiteY0" fmla="*/ 7258276 h 7258276"/>
              <a:gd name="connsiteX1" fmla="*/ 932891 w 971535"/>
              <a:gd name="connsiteY1" fmla="*/ 8853 h 7258276"/>
              <a:gd name="connsiteX2" fmla="*/ 971535 w 971535"/>
              <a:gd name="connsiteY2" fmla="*/ 0 h 7258276"/>
              <a:gd name="connsiteX3" fmla="*/ 971535 w 971535"/>
              <a:gd name="connsiteY3" fmla="*/ 7035689 h 725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535" h="7258276">
                <a:moveTo>
                  <a:pt x="0" y="7258276"/>
                </a:moveTo>
                <a:lnTo>
                  <a:pt x="932891" y="8853"/>
                </a:lnTo>
                <a:lnTo>
                  <a:pt x="971535" y="0"/>
                </a:lnTo>
                <a:lnTo>
                  <a:pt x="971535" y="703568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800"/>
          </a:p>
        </p:txBody>
      </p:sp>
      <p:sp>
        <p:nvSpPr>
          <p:cNvPr id="9" name="任意多边形: 形状 7"/>
          <p:cNvSpPr/>
          <p:nvPr userDrawn="1">
            <p:custDataLst>
              <p:tags r:id="rId3"/>
            </p:custDataLst>
          </p:nvPr>
        </p:nvSpPr>
        <p:spPr>
          <a:xfrm>
            <a:off x="1743317" y="3937000"/>
            <a:ext cx="1393003" cy="2921000"/>
          </a:xfrm>
          <a:custGeom>
            <a:avLst/>
            <a:gdLst>
              <a:gd name="connsiteX0" fmla="*/ 1089482 w 1393003"/>
              <a:gd name="connsiteY0" fmla="*/ 0 h 2921000"/>
              <a:gd name="connsiteX1" fmla="*/ 1393003 w 1393003"/>
              <a:gd name="connsiteY1" fmla="*/ 2921000 h 2921000"/>
              <a:gd name="connsiteX2" fmla="*/ 0 w 1393003"/>
              <a:gd name="connsiteY2" fmla="*/ 2921000 h 292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3003" h="2921000">
                <a:moveTo>
                  <a:pt x="1089482" y="0"/>
                </a:moveTo>
                <a:lnTo>
                  <a:pt x="1393003" y="2921000"/>
                </a:lnTo>
                <a:lnTo>
                  <a:pt x="0" y="29210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800"/>
          </a:p>
        </p:txBody>
      </p:sp>
      <p:sp>
        <p:nvSpPr>
          <p:cNvPr id="28" name="文本框 27"/>
          <p:cNvSpPr txBox="1"/>
          <p:nvPr>
            <p:custDataLst>
              <p:tags r:id="rId4"/>
            </p:custDataLst>
          </p:nvPr>
        </p:nvSpPr>
        <p:spPr>
          <a:xfrm>
            <a:off x="5236210" y="580390"/>
            <a:ext cx="527685" cy="8312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Arial" panose="020B0604020202020204" pitchFamily="34" charset="0"/>
              </a:rPr>
              <a:t>1</a:t>
            </a:r>
            <a:endParaRPr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charset="-122"/>
              <a:cs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>
            <p:custDataLst>
              <p:tags r:id="rId5"/>
            </p:custDataLst>
          </p:nvPr>
        </p:nvGrpSpPr>
        <p:grpSpPr>
          <a:xfrm>
            <a:off x="4728845" y="786765"/>
            <a:ext cx="279400" cy="347980"/>
            <a:chOff x="9072" y="2431"/>
            <a:chExt cx="440" cy="548"/>
          </a:xfrm>
        </p:grpSpPr>
        <p:sp>
          <p:nvSpPr>
            <p:cNvPr id="34" name="任意多边形: 形状 33"/>
            <p:cNvSpPr/>
            <p:nvPr>
              <p:custDataLst>
                <p:tags r:id="rId6"/>
              </p:custDataLst>
            </p:nvPr>
          </p:nvSpPr>
          <p:spPr>
            <a:xfrm rot="697528">
              <a:off x="9072" y="2431"/>
              <a:ext cx="390" cy="548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lnSpcReduction="20000"/>
            </a:bodyPr>
            <a:lstStyle/>
            <a:p>
              <a:pPr algn="ctr"/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5" name="等腰三角形 34"/>
            <p:cNvSpPr/>
            <p:nvPr>
              <p:custDataLst>
                <p:tags r:id="rId7"/>
              </p:custDataLst>
            </p:nvPr>
          </p:nvSpPr>
          <p:spPr>
            <a:xfrm>
              <a:off x="9170" y="2474"/>
              <a:ext cx="343" cy="46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9" name="文本框 28"/>
          <p:cNvSpPr txBox="1"/>
          <p:nvPr>
            <p:custDataLst>
              <p:tags r:id="rId8"/>
            </p:custDataLst>
          </p:nvPr>
        </p:nvSpPr>
        <p:spPr>
          <a:xfrm>
            <a:off x="5236210" y="1761490"/>
            <a:ext cx="527685" cy="8312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8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Arial" panose="020B0604020202020204" pitchFamily="34" charset="0"/>
              </a:rPr>
              <a:t>2</a:t>
            </a:r>
            <a:endParaRPr lang="zh-CN" altLang="en-US" sz="48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charset="-122"/>
              <a:cs typeface="Arial" panose="020B0604020202020204" pitchFamily="34" charset="0"/>
            </a:endParaRPr>
          </a:p>
        </p:txBody>
      </p:sp>
      <p:grpSp>
        <p:nvGrpSpPr>
          <p:cNvPr id="6" name="组合 5"/>
          <p:cNvGrpSpPr/>
          <p:nvPr>
            <p:custDataLst>
              <p:tags r:id="rId9"/>
            </p:custDataLst>
          </p:nvPr>
        </p:nvGrpSpPr>
        <p:grpSpPr>
          <a:xfrm>
            <a:off x="4728845" y="2003425"/>
            <a:ext cx="279400" cy="347980"/>
            <a:chOff x="9072" y="4347"/>
            <a:chExt cx="440" cy="548"/>
          </a:xfrm>
        </p:grpSpPr>
        <p:sp>
          <p:nvSpPr>
            <p:cNvPr id="37" name="任意多边形: 形状 36"/>
            <p:cNvSpPr/>
            <p:nvPr>
              <p:custDataLst>
                <p:tags r:id="rId10"/>
              </p:custDataLst>
            </p:nvPr>
          </p:nvSpPr>
          <p:spPr>
            <a:xfrm rot="697528">
              <a:off x="9072" y="4347"/>
              <a:ext cx="390" cy="548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lnSpcReduction="20000"/>
            </a:bodyPr>
            <a:lstStyle/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8" name="等腰三角形 37"/>
            <p:cNvSpPr/>
            <p:nvPr>
              <p:custDataLst>
                <p:tags r:id="rId11"/>
              </p:custDataLst>
            </p:nvPr>
          </p:nvSpPr>
          <p:spPr>
            <a:xfrm>
              <a:off x="9170" y="4390"/>
              <a:ext cx="343" cy="46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0" name="文本框 29"/>
          <p:cNvSpPr txBox="1"/>
          <p:nvPr>
            <p:custDataLst>
              <p:tags r:id="rId12"/>
            </p:custDataLst>
          </p:nvPr>
        </p:nvSpPr>
        <p:spPr>
          <a:xfrm>
            <a:off x="5236210" y="2941955"/>
            <a:ext cx="527685" cy="8312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8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Arial" panose="020B0604020202020204" pitchFamily="34" charset="0"/>
              </a:rPr>
              <a:t>3</a:t>
            </a:r>
            <a:endParaRPr lang="en-US" altLang="zh-CN" sz="48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charset="-122"/>
              <a:cs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>
            <p:custDataLst>
              <p:tags r:id="rId13"/>
            </p:custDataLst>
          </p:nvPr>
        </p:nvGrpSpPr>
        <p:grpSpPr>
          <a:xfrm>
            <a:off x="4728845" y="3183890"/>
            <a:ext cx="279400" cy="347980"/>
            <a:chOff x="9072" y="6206"/>
            <a:chExt cx="440" cy="548"/>
          </a:xfrm>
        </p:grpSpPr>
        <p:sp>
          <p:nvSpPr>
            <p:cNvPr id="40" name="任意多边形: 形状 39"/>
            <p:cNvSpPr/>
            <p:nvPr>
              <p:custDataLst>
                <p:tags r:id="rId14"/>
              </p:custDataLst>
            </p:nvPr>
          </p:nvSpPr>
          <p:spPr>
            <a:xfrm rot="697528">
              <a:off x="9072" y="6206"/>
              <a:ext cx="390" cy="548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lnSpcReduction="20000"/>
            </a:bodyPr>
            <a:lstStyle/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1" name="等腰三角形 40"/>
            <p:cNvSpPr/>
            <p:nvPr>
              <p:custDataLst>
                <p:tags r:id="rId15"/>
              </p:custDataLst>
            </p:nvPr>
          </p:nvSpPr>
          <p:spPr>
            <a:xfrm>
              <a:off x="9170" y="6249"/>
              <a:ext cx="343" cy="46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文本框 30"/>
          <p:cNvSpPr txBox="1"/>
          <p:nvPr>
            <p:custDataLst>
              <p:tags r:id="rId16"/>
            </p:custDataLst>
          </p:nvPr>
        </p:nvSpPr>
        <p:spPr>
          <a:xfrm>
            <a:off x="5236210" y="4122420"/>
            <a:ext cx="527685" cy="8312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8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Arial" panose="020B0604020202020204" pitchFamily="34" charset="0"/>
              </a:rPr>
              <a:t>4</a:t>
            </a:r>
            <a:endParaRPr lang="en-US" altLang="zh-CN" sz="48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charset="-122"/>
              <a:cs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>
            <p:custDataLst>
              <p:tags r:id="rId17"/>
            </p:custDataLst>
          </p:nvPr>
        </p:nvGrpSpPr>
        <p:grpSpPr>
          <a:xfrm>
            <a:off x="4728845" y="4364355"/>
            <a:ext cx="279400" cy="347980"/>
            <a:chOff x="9072" y="8065"/>
            <a:chExt cx="440" cy="548"/>
          </a:xfrm>
        </p:grpSpPr>
        <p:sp>
          <p:nvSpPr>
            <p:cNvPr id="43" name="任意多边形: 形状 42"/>
            <p:cNvSpPr/>
            <p:nvPr>
              <p:custDataLst>
                <p:tags r:id="rId18"/>
              </p:custDataLst>
            </p:nvPr>
          </p:nvSpPr>
          <p:spPr>
            <a:xfrm rot="697528">
              <a:off x="9072" y="8065"/>
              <a:ext cx="390" cy="548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lnSpcReduction="20000"/>
            </a:bodyPr>
            <a:lstStyle/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4" name="等腰三角形 43"/>
            <p:cNvSpPr/>
            <p:nvPr>
              <p:custDataLst>
                <p:tags r:id="rId19"/>
              </p:custDataLst>
            </p:nvPr>
          </p:nvSpPr>
          <p:spPr>
            <a:xfrm>
              <a:off x="9170" y="8108"/>
              <a:ext cx="343" cy="46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3" name="文本框 12"/>
          <p:cNvSpPr txBox="1"/>
          <p:nvPr>
            <p:custDataLst>
              <p:tags r:id="rId20"/>
            </p:custDataLst>
          </p:nvPr>
        </p:nvSpPr>
        <p:spPr>
          <a:xfrm>
            <a:off x="6005195" y="580391"/>
            <a:ext cx="2879725" cy="86106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药物基本</a:t>
            </a:r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信息</a:t>
            </a:r>
            <a:endParaRPr lang="zh-CN" altLang="en-US" sz="2000" spc="15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charset="-122"/>
              <a:cs typeface="微软雅黑" charset="-122"/>
              <a:sym typeface="+mn-lt"/>
            </a:endParaRPr>
          </a:p>
        </p:txBody>
      </p:sp>
      <p:sp>
        <p:nvSpPr>
          <p:cNvPr id="66" name="文本框 65"/>
          <p:cNvSpPr txBox="1"/>
          <p:nvPr>
            <p:custDataLst>
              <p:tags r:id="rId21"/>
            </p:custDataLst>
          </p:nvPr>
        </p:nvSpPr>
        <p:spPr>
          <a:xfrm>
            <a:off x="6005195" y="1761491"/>
            <a:ext cx="2879725" cy="86106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药</a:t>
            </a:r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物公平性</a:t>
            </a:r>
            <a:endParaRPr lang="zh-CN" altLang="en-US" sz="2000" spc="15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charset="-122"/>
              <a:cs typeface="微软雅黑" charset="-122"/>
              <a:sym typeface="+mn-lt"/>
            </a:endParaRPr>
          </a:p>
        </p:txBody>
      </p:sp>
      <p:sp>
        <p:nvSpPr>
          <p:cNvPr id="68" name="文本框 67"/>
          <p:cNvSpPr txBox="1"/>
          <p:nvPr>
            <p:custDataLst>
              <p:tags r:id="rId22"/>
            </p:custDataLst>
          </p:nvPr>
        </p:nvSpPr>
        <p:spPr>
          <a:xfrm>
            <a:off x="6005195" y="2942591"/>
            <a:ext cx="2879725" cy="86106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药</a:t>
            </a:r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物安全</a:t>
            </a:r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性</a:t>
            </a:r>
            <a:endParaRPr lang="zh-CN" altLang="en-US" sz="2000" spc="15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charset="-122"/>
              <a:cs typeface="微软雅黑" charset="-122"/>
              <a:sym typeface="+mn-lt"/>
            </a:endParaRPr>
          </a:p>
        </p:txBody>
      </p:sp>
      <p:sp>
        <p:nvSpPr>
          <p:cNvPr id="70" name="文本框 69"/>
          <p:cNvSpPr txBox="1"/>
          <p:nvPr>
            <p:custDataLst>
              <p:tags r:id="rId23"/>
            </p:custDataLst>
          </p:nvPr>
        </p:nvSpPr>
        <p:spPr>
          <a:xfrm>
            <a:off x="6005195" y="4123691"/>
            <a:ext cx="2879725" cy="86106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药物有效</a:t>
            </a:r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性</a:t>
            </a:r>
            <a:endParaRPr lang="zh-CN" altLang="en-US" sz="2000" spc="15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charset="-122"/>
              <a:cs typeface="微软雅黑" charset="-122"/>
              <a:sym typeface="+mn-lt"/>
            </a:endParaRPr>
          </a:p>
        </p:txBody>
      </p:sp>
      <p:sp>
        <p:nvSpPr>
          <p:cNvPr id="3" name="文本框 2"/>
          <p:cNvSpPr txBox="1"/>
          <p:nvPr>
            <p:custDataLst>
              <p:tags r:id="rId24"/>
            </p:custDataLst>
          </p:nvPr>
        </p:nvSpPr>
        <p:spPr>
          <a:xfrm>
            <a:off x="582295" y="457200"/>
            <a:ext cx="1402080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zh-CN" altLang="en-US" sz="4800">
                <a:solidFill>
                  <a:schemeClr val="bg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rPr>
              <a:t>目录</a:t>
            </a:r>
            <a:endParaRPr lang="zh-CN" altLang="en-US" sz="4800">
              <a:solidFill>
                <a:schemeClr val="bg1"/>
              </a:solidFill>
              <a:uFillTx/>
              <a:latin typeface="Arial" panose="020B0604020202020204" pitchFamily="34" charset="0"/>
              <a:ea typeface="汉仪旗黑-85S" panose="00020600040101010101" pitchFamily="18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5"/>
            </p:custDataLst>
          </p:nvPr>
        </p:nvSpPr>
        <p:spPr>
          <a:xfrm>
            <a:off x="645795" y="1224915"/>
            <a:ext cx="1598295" cy="4000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2000">
                <a:solidFill>
                  <a:schemeClr val="bg1"/>
                </a:solidFill>
                <a:latin typeface="Arial" panose="020B0604020202020204" pitchFamily="34" charset="0"/>
                <a:ea typeface="微软雅黑" charset="-122"/>
                <a:cs typeface="Arial" panose="020B0604020202020204" pitchFamily="34" charset="0"/>
              </a:rPr>
              <a:t>CONTENTS</a:t>
            </a:r>
            <a:endParaRPr lang="en-US" altLang="zh-CN" sz="2000">
              <a:solidFill>
                <a:schemeClr val="bg1"/>
              </a:solidFill>
              <a:latin typeface="Arial" panose="020B0604020202020204" pitchFamily="34" charset="0"/>
              <a:ea typeface="微软雅黑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26"/>
            </p:custDataLst>
          </p:nvPr>
        </p:nvSpPr>
        <p:spPr>
          <a:xfrm>
            <a:off x="5236210" y="5191125"/>
            <a:ext cx="527685" cy="83121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r>
              <a:rPr lang="en-US" altLang="zh-CN" sz="48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charset="-122"/>
                <a:cs typeface="Arial" panose="020B0604020202020204" pitchFamily="34" charset="0"/>
              </a:rPr>
              <a:t>5</a:t>
            </a:r>
            <a:endParaRPr lang="en-US" altLang="zh-CN" sz="48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charset="-122"/>
              <a:cs typeface="Arial" panose="020B0604020202020204" pitchFamily="34" charset="0"/>
            </a:endParaRPr>
          </a:p>
        </p:txBody>
      </p:sp>
      <p:grpSp>
        <p:nvGrpSpPr>
          <p:cNvPr id="11" name="组合 10"/>
          <p:cNvGrpSpPr/>
          <p:nvPr>
            <p:custDataLst>
              <p:tags r:id="rId27"/>
            </p:custDataLst>
          </p:nvPr>
        </p:nvGrpSpPr>
        <p:grpSpPr>
          <a:xfrm>
            <a:off x="4712970" y="5360670"/>
            <a:ext cx="279400" cy="391795"/>
            <a:chOff x="9072" y="8065"/>
            <a:chExt cx="440" cy="548"/>
          </a:xfrm>
        </p:grpSpPr>
        <p:sp>
          <p:nvSpPr>
            <p:cNvPr id="12" name="任意多边形: 形状 42"/>
            <p:cNvSpPr/>
            <p:nvPr>
              <p:custDataLst>
                <p:tags r:id="rId28"/>
              </p:custDataLst>
            </p:nvPr>
          </p:nvSpPr>
          <p:spPr>
            <a:xfrm rot="697528">
              <a:off x="9072" y="8065"/>
              <a:ext cx="390" cy="548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29"/>
              </p:custDataLst>
            </p:nvPr>
          </p:nvSpPr>
          <p:spPr>
            <a:xfrm>
              <a:off x="9170" y="8108"/>
              <a:ext cx="343" cy="46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 fontScale="25000" lnSpcReduction="20000"/>
            </a:bodyPr>
            <a:p>
              <a:pPr algn="ctr"/>
              <a:endPara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30"/>
            </p:custDataLst>
          </p:nvPr>
        </p:nvSpPr>
        <p:spPr>
          <a:xfrm>
            <a:off x="6007100" y="5241291"/>
            <a:ext cx="2879725" cy="86106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p>
            <a:r>
              <a:rPr lang="zh-CN" altLang="en-US" sz="20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charset="-122"/>
                <a:cs typeface="微软雅黑" charset="-122"/>
                <a:sym typeface="+mn-lt"/>
              </a:rPr>
              <a:t>药品剂型优势</a:t>
            </a:r>
            <a:endParaRPr lang="zh-CN" altLang="en-US" sz="2000" spc="15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charset="-122"/>
              <a:cs typeface="微软雅黑" charset="-122"/>
              <a:sym typeface="+mn-lt"/>
            </a:endParaRPr>
          </a:p>
        </p:txBody>
      </p:sp>
    </p:spTree>
    <p:custDataLst>
      <p:tags r:id="rId3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charset="0"/>
                <a:ea typeface="微软雅黑" charset="0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584200" y="151130"/>
            <a:ext cx="309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endParaRPr kumimoji="1" lang="zh-CN" altLang="en-US" sz="2800" b="1" noProof="0" dirty="0">
              <a:solidFill>
                <a:schemeClr val="accent5">
                  <a:lumMod val="75000"/>
                </a:schemeClr>
              </a:solidFill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63880" y="311150"/>
            <a:ext cx="2985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</a:rPr>
              <a:t>药品基本信息</a:t>
            </a:r>
            <a:endParaRPr lang="zh-CN" altLang="en-US" sz="2800">
              <a:solidFill>
                <a:schemeClr val="accent1"/>
              </a:solidFill>
              <a:effectLst/>
              <a:latin typeface="微软雅黑" charset="0"/>
              <a:ea typeface="微软雅黑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7705" y="1412875"/>
            <a:ext cx="11407775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lnSpc>
                <a:spcPct val="200000"/>
              </a:lnSpc>
              <a:buFont typeface="Wingdings" panose="05000000000000000000" charset="0"/>
              <a:buChar char=""/>
            </a:pP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通用名称：磷酸奥司他韦干混悬剂</a:t>
            </a:r>
            <a:endParaRPr lang="zh-CN" altLang="en-US" sz="160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charset="0"/>
              <a:buChar char=""/>
            </a:pP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注册规格：0.36g（按C16H28N2O4计）</a:t>
            </a:r>
            <a:endParaRPr lang="zh-CN" altLang="en-US" sz="160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charset="0"/>
              <a:buChar char=""/>
            </a:pPr>
            <a:r>
              <a:rPr lang="zh-CN" altLang="en-US" sz="1600" dirty="0">
                <a:latin typeface="黑体" charset="0"/>
                <a:ea typeface="黑体" charset="0"/>
                <a:cs typeface="黑体" charset="0"/>
                <a:sym typeface="+mn-ea"/>
              </a:rPr>
              <a:t>适应症：</a:t>
            </a:r>
            <a:r>
              <a:rPr lang="en-US" altLang="zh-CN" sz="1600" kern="100" dirty="0">
                <a:effectLst/>
                <a:latin typeface="黑体" charset="0"/>
                <a:ea typeface="黑体" charset="0"/>
                <a:cs typeface="黑体" charset="0"/>
                <a:sym typeface="+mn-ea"/>
              </a:rPr>
              <a:t> 1</a:t>
            </a:r>
            <a:r>
              <a:rPr lang="zh-CN" altLang="en-US" sz="1600" kern="100" dirty="0">
                <a:effectLst/>
                <a:latin typeface="黑体" charset="0"/>
                <a:ea typeface="黑体" charset="0"/>
                <a:cs typeface="黑体" charset="0"/>
                <a:sym typeface="+mn-ea"/>
              </a:rPr>
              <a:t>）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用于成人和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周及以上儿童的甲型和乙型流感治疗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。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）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用于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岁及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岁以上患者的甲型和乙型流感的预防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。</a:t>
            </a:r>
            <a:endParaRPr lang="zh-CN" altLang="en-US" sz="1600" b="1" kern="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黑体" charset="0"/>
                <a:ea typeface="黑体" charset="0"/>
                <a:cs typeface="黑体" charset="0"/>
                <a:sym typeface="+mn-ea"/>
              </a:rPr>
              <a:t>药品资质：视同通过一致性评价</a:t>
            </a:r>
            <a:endParaRPr lang="zh-CN" altLang="en-US" sz="160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charset="0"/>
              <a:buChar char=""/>
            </a:pP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中国大陆</a:t>
            </a: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首次上市时间：</a:t>
            </a:r>
            <a:r>
              <a:rPr lang="en-US" altLang="zh-CN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2021</a:t>
            </a: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年</a:t>
            </a:r>
            <a:endParaRPr lang="zh-CN" altLang="en-US" sz="160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charset="0"/>
              <a:buChar char=""/>
            </a:pP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目前大陆地区通用名药品的上市情况：共</a:t>
            </a:r>
            <a:r>
              <a:rPr lang="en-US" altLang="zh-CN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 7 </a:t>
            </a: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家</a:t>
            </a:r>
            <a:endParaRPr lang="zh-CN" altLang="en-US" sz="160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charset="0"/>
              <a:buChar char=""/>
            </a:pP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是否为</a:t>
            </a:r>
            <a:r>
              <a:rPr lang="en-US" altLang="zh-CN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OTC</a:t>
            </a:r>
            <a:r>
              <a:rPr lang="zh-CN" altLang="en-US" sz="160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</a:rPr>
              <a:t>药品：否</a:t>
            </a:r>
            <a:endParaRPr lang="zh-CN" altLang="en-US" sz="160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charset="0"/>
              <a:buChar char=""/>
            </a:pPr>
            <a:endParaRPr lang="zh-CN" altLang="en-US" sz="160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6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黑体" charset="0"/>
                <a:ea typeface="黑体" charset="0"/>
              </a:endParaRPr>
            </a:p>
          </p:txBody>
        </p:sp>
        <p:sp>
          <p:nvSpPr>
            <p:cNvPr id="11" name="等腰三角形 10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黑体" charset="0"/>
                <a:ea typeface="黑体" charset="0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584200" y="151130"/>
            <a:ext cx="309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endParaRPr kumimoji="1" lang="zh-CN" altLang="en-US" sz="2800" b="1" noProof="0" dirty="0">
              <a:solidFill>
                <a:schemeClr val="accent5">
                  <a:lumMod val="75000"/>
                </a:schemeClr>
              </a:solidFill>
              <a:latin typeface="黑体" charset="0"/>
              <a:ea typeface="黑体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63880" y="311150"/>
            <a:ext cx="2985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accent1"/>
                </a:solidFill>
                <a:effectLst/>
                <a:latin typeface="黑体" charset="0"/>
                <a:ea typeface="黑体" charset="0"/>
              </a:rPr>
              <a:t>药品基本信息</a:t>
            </a:r>
            <a:endParaRPr lang="zh-CN" altLang="en-US" sz="2800">
              <a:solidFill>
                <a:schemeClr val="accent1"/>
              </a:solidFill>
              <a:effectLst/>
              <a:latin typeface="黑体" charset="0"/>
              <a:ea typeface="黑体" charset="0"/>
            </a:endParaRPr>
          </a:p>
        </p:txBody>
      </p:sp>
      <p:sp>
        <p:nvSpPr>
          <p:cNvPr id="19" name="Rectangle 11"/>
          <p:cNvSpPr/>
          <p:nvPr/>
        </p:nvSpPr>
        <p:spPr>
          <a:xfrm>
            <a:off x="538480" y="1659255"/>
            <a:ext cx="1146175" cy="1183005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GB" sz="1400" b="1" kern="0" dirty="0">
                <a:solidFill>
                  <a:schemeClr val="bg1"/>
                </a:solidFill>
                <a:latin typeface="黑体" charset="0"/>
                <a:ea typeface="黑体" charset="0"/>
                <a:cs typeface="Arial" panose="020B0604020202020204" pitchFamily="34" charset="0"/>
              </a:rPr>
              <a:t>适应症</a:t>
            </a:r>
            <a:endParaRPr lang="zh-CN" altLang="en-GB" sz="1400" b="1" kern="0" dirty="0">
              <a:solidFill>
                <a:schemeClr val="bg1"/>
              </a:solidFill>
              <a:latin typeface="黑体" charset="0"/>
              <a:ea typeface="黑体" charset="0"/>
              <a:cs typeface="Arial" panose="020B0604020202020204" pitchFamily="34" charset="0"/>
            </a:endParaRPr>
          </a:p>
        </p:txBody>
      </p:sp>
      <p:sp>
        <p:nvSpPr>
          <p:cNvPr id="3" name="Rectangle 11"/>
          <p:cNvSpPr/>
          <p:nvPr>
            <p:custDataLst>
              <p:tags r:id="rId5"/>
            </p:custDataLst>
          </p:nvPr>
        </p:nvSpPr>
        <p:spPr>
          <a:xfrm>
            <a:off x="1863090" y="1659255"/>
            <a:ext cx="8961120" cy="1183005"/>
          </a:xfrm>
          <a:prstGeom prst="rect">
            <a:avLst/>
          </a:prstGeom>
          <a:solidFill>
            <a:schemeClr val="lt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>
              <a:lnSpc>
                <a:spcPct val="200000"/>
              </a:lnSpc>
            </a:pP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1. 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用于成人和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周及以上儿童的甲型和乙型流感治疗。患者应在首次出现症状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48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小时以内使用。</a:t>
            </a:r>
            <a:endParaRPr lang="en-US" altLang="zh-CN" sz="160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2. 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用于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岁及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岁以上患者的甲型和乙型流感的预防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。</a:t>
            </a:r>
            <a:endParaRPr lang="zh-CN" altLang="en-US" sz="1600" b="1" kern="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538480" y="3121025"/>
            <a:ext cx="1146175" cy="1183005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GB" sz="1400" b="1" kern="0" dirty="0">
                <a:solidFill>
                  <a:srgbClr val="FFFFFF"/>
                </a:solidFill>
                <a:latin typeface="黑体" charset="0"/>
                <a:ea typeface="黑体" charset="0"/>
                <a:cs typeface="Arial" panose="020B0604020202020204" pitchFamily="34" charset="0"/>
              </a:rPr>
              <a:t>疾病</a:t>
            </a:r>
            <a:endParaRPr lang="zh-CN" altLang="en-GB" sz="1400" b="1" kern="0" dirty="0">
              <a:solidFill>
                <a:srgbClr val="FFFFFF"/>
              </a:solidFill>
              <a:latin typeface="黑体" charset="0"/>
              <a:ea typeface="黑体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GB" sz="1400" b="1" kern="0" dirty="0">
                <a:solidFill>
                  <a:srgbClr val="FFFFFF"/>
                </a:solidFill>
                <a:latin typeface="黑体" charset="0"/>
                <a:ea typeface="黑体" charset="0"/>
                <a:cs typeface="Arial" panose="020B0604020202020204" pitchFamily="34" charset="0"/>
              </a:rPr>
              <a:t>基本情况</a:t>
            </a:r>
            <a:endParaRPr lang="zh-CN" altLang="en-GB" sz="1400" b="1" kern="0" dirty="0">
              <a:solidFill>
                <a:srgbClr val="FFFFFF"/>
              </a:solidFill>
              <a:latin typeface="黑体" charset="0"/>
              <a:ea typeface="黑体" charset="0"/>
              <a:cs typeface="Arial" panose="020B0604020202020204" pitchFamily="34" charset="0"/>
            </a:endParaRPr>
          </a:p>
        </p:txBody>
      </p:sp>
      <p:sp>
        <p:nvSpPr>
          <p:cNvPr id="8" name="Rectangle 11"/>
          <p:cNvSpPr/>
          <p:nvPr>
            <p:custDataLst>
              <p:tags r:id="rId6"/>
            </p:custDataLst>
          </p:nvPr>
        </p:nvSpPr>
        <p:spPr>
          <a:xfrm>
            <a:off x="1863090" y="3169285"/>
            <a:ext cx="8969375" cy="1183005"/>
          </a:xfrm>
          <a:prstGeom prst="rect">
            <a:avLst/>
          </a:prstGeom>
          <a:solidFill>
            <a:schemeClr val="lt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13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流感是病毒引发的急性呼吸道传染病，呈冬春季节流行趋势。国内流感规模每年约</a:t>
            </a:r>
            <a:r>
              <a:rPr lang="en-US" altLang="zh-CN" sz="13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120-6,000</a:t>
            </a:r>
            <a:r>
              <a:rPr lang="zh-CN" altLang="en-US" sz="13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万，其中儿童为主要人群，约占总患者群体的</a:t>
            </a:r>
            <a:r>
              <a:rPr lang="en-US" altLang="zh-CN" sz="13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60-80%</a:t>
            </a:r>
            <a:endParaRPr lang="en-US" altLang="zh-CN" sz="1300" kern="0" dirty="0">
              <a:solidFill>
                <a:srgbClr val="000000"/>
              </a:solidFill>
              <a:latin typeface="黑体" charset="0"/>
              <a:ea typeface="黑体" charset="0"/>
              <a:cs typeface="黑体" charset="0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1300" b="1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病原：</a:t>
            </a:r>
            <a:r>
              <a:rPr lang="zh-CN" altLang="en-US" sz="13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有甲乙丙丁四型，但以甲型和乙类流感为主。</a:t>
            </a:r>
            <a:r>
              <a:rPr lang="zh-CN" altLang="en-US" sz="1300" b="1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疾病预后：</a:t>
            </a:r>
            <a:r>
              <a:rPr lang="zh-CN" altLang="en-US" sz="13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流感起病急，多为自限性，但部分因出现肺炎或基础疾病导致重症；重症高风险患者多为老年人、年幼儿童、孕产妇等特殊人群。</a:t>
            </a:r>
            <a:endParaRPr lang="zh-CN" altLang="en-US" sz="1300" kern="0" dirty="0">
              <a:solidFill>
                <a:srgbClr val="000000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563880" y="4679315"/>
            <a:ext cx="1146175" cy="1374775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GB" sz="1400" b="1" kern="0" dirty="0">
                <a:solidFill>
                  <a:srgbClr val="FFFFFF"/>
                </a:solidFill>
                <a:latin typeface="黑体" charset="0"/>
                <a:ea typeface="黑体" charset="0"/>
                <a:cs typeface="Arial" panose="020B0604020202020204" pitchFamily="34" charset="0"/>
              </a:rPr>
              <a:t>用法用量</a:t>
            </a:r>
            <a:endParaRPr lang="zh-CN" altLang="en-GB" sz="1400" b="1" kern="0" dirty="0">
              <a:solidFill>
                <a:srgbClr val="FFFFFF"/>
              </a:solidFill>
              <a:latin typeface="黑体" charset="0"/>
              <a:ea typeface="黑体" charset="0"/>
              <a:cs typeface="Arial" panose="020B0604020202020204" pitchFamily="34" charset="0"/>
            </a:endParaRPr>
          </a:p>
        </p:txBody>
      </p:sp>
      <p:sp>
        <p:nvSpPr>
          <p:cNvPr id="10" name="Rectangle 11"/>
          <p:cNvSpPr/>
          <p:nvPr>
            <p:custDataLst>
              <p:tags r:id="rId7"/>
            </p:custDataLst>
          </p:nvPr>
        </p:nvSpPr>
        <p:spPr>
          <a:xfrm>
            <a:off x="1888490" y="4679315"/>
            <a:ext cx="8969375" cy="1375410"/>
          </a:xfrm>
          <a:prstGeom prst="rect">
            <a:avLst/>
          </a:prstGeom>
          <a:solidFill>
            <a:schemeClr val="lt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l" fontAlgn="auto" hangingPunct="1">
              <a:lnSpc>
                <a:spcPct val="150000"/>
              </a:lnSpc>
            </a:pPr>
            <a:r>
              <a:rPr lang="zh-CN" altLang="en-US" sz="1200" b="1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流感治疗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：成人和青少年（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13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岁以上），每次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75mg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；对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周龄至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岁以下的婴儿，推荐口服剂量是每次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3mg/kg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用量；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岁以上儿童，体重低于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15kg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者服用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30mg/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次、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15-23kg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服用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45mg/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次、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23-40kg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服用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60mg/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次、高于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40kg75mg/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次。各年龄段均每天服用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次，共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5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天。</a:t>
            </a:r>
            <a:endParaRPr lang="en-US" altLang="zh-CN" sz="120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  <a:p>
            <a:pPr algn="l" fontAlgn="auto" hangingPunct="1">
              <a:lnSpc>
                <a:spcPct val="150000"/>
              </a:lnSpc>
            </a:pPr>
            <a:r>
              <a:rPr lang="zh-CN" altLang="en-US" sz="1200" b="1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流感预防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：每次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75mg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，每日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次，建议服药</a:t>
            </a:r>
            <a:r>
              <a:rPr lang="en-US" altLang="zh-CN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10</a:t>
            </a:r>
            <a:r>
              <a:rPr lang="zh-CN" altLang="en-US" sz="12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天。</a:t>
            </a:r>
            <a:endParaRPr lang="zh-CN" altLang="en-US" sz="120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</p:txBody>
      </p:sp>
    </p:spTree>
    <p:custDataLst>
      <p:tags r:id="rId8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563880" y="311150"/>
            <a:ext cx="2985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effectLst/>
                <a:latin typeface="微软雅黑" charset="0"/>
                <a:ea typeface="微软雅黑" charset="0"/>
              </a:rPr>
              <a:t>药物公平性</a:t>
            </a:r>
            <a:endParaRPr lang="zh-CN" altLang="en-US" sz="2800" b="1">
              <a:solidFill>
                <a:schemeClr val="accent1"/>
              </a:solidFill>
              <a:effectLst/>
              <a:latin typeface="微软雅黑" charset="0"/>
              <a:ea typeface="微软雅黑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72490" y="1050925"/>
            <a:ext cx="9840595" cy="1337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奥司他韦干混悬剂是</a:t>
            </a:r>
            <a:r>
              <a:rPr lang="zh-CN" altLang="en-US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唯一</a:t>
            </a:r>
            <a:r>
              <a:rPr lang="zh-CN" altLang="en-US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可以用于</a:t>
            </a:r>
            <a:r>
              <a:rPr lang="en-US" altLang="zh-CN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</a:t>
            </a:r>
            <a:r>
              <a:rPr lang="zh-CN" altLang="en-US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周以上</a:t>
            </a:r>
            <a:r>
              <a:rPr lang="zh-CN" altLang="en-US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人群甲乙型流感治疗、</a:t>
            </a:r>
            <a:r>
              <a:rPr lang="en-US" altLang="zh-CN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</a:t>
            </a:r>
            <a:r>
              <a:rPr lang="zh-CN" altLang="en-US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岁以上人群甲乙型流感治疗药物，应用范围最广并获指南推荐。</a:t>
            </a:r>
            <a:r>
              <a:rPr lang="zh-CN" altLang="en-US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补充了低龄段儿童治疗和预防用药的适应症空白。</a:t>
            </a:r>
            <a:endParaRPr lang="zh-CN" altLang="en-US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>
                <a:latin typeface="黑体" charset="0"/>
                <a:ea typeface="黑体" charset="0"/>
              </a:rPr>
              <a:t>临床管理：患者服药依从性高，便于临床</a:t>
            </a:r>
            <a:r>
              <a:rPr lang="zh-CN" altLang="en-US">
                <a:latin typeface="黑体" charset="0"/>
                <a:ea typeface="黑体" charset="0"/>
              </a:rPr>
              <a:t>使用。</a:t>
            </a:r>
            <a:endParaRPr lang="zh-CN" altLang="en-US">
              <a:latin typeface="黑体" charset="0"/>
              <a:ea typeface="黑体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84325" y="2870200"/>
          <a:ext cx="8416925" cy="367919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739775"/>
                <a:gridCol w="733425"/>
                <a:gridCol w="1435100"/>
                <a:gridCol w="3221355"/>
                <a:gridCol w="2287270"/>
              </a:tblGrid>
              <a:tr h="238760">
                <a:tc>
                  <a:txBody>
                    <a:bodyPr/>
                    <a:p>
                      <a:pPr algn="ctr" fontAlgn="ctr"/>
                      <a:r>
                        <a:rPr lang="zh-CN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charset="0"/>
                          <a:ea typeface="微软雅黑" charset="0"/>
                        </a:rPr>
                        <a:t>机制</a:t>
                      </a:r>
                      <a:endParaRPr lang="zh-CN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charset="0"/>
                          <a:ea typeface="微软雅黑" charset="0"/>
                        </a:rPr>
                        <a:t>通用名</a:t>
                      </a:r>
                      <a:endParaRPr lang="zh-CN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charset="0"/>
                          <a:ea typeface="微软雅黑" charset="0"/>
                        </a:rPr>
                        <a:t>剂型</a:t>
                      </a:r>
                      <a:endParaRPr lang="zh-CN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charset="0"/>
                          <a:ea typeface="微软雅黑" charset="0"/>
                        </a:rPr>
                        <a:t>适应症（适用年龄）</a:t>
                      </a:r>
                      <a:endParaRPr lang="zh-CN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指南推荐*</a:t>
                      </a:r>
                      <a:endParaRPr lang="zh-CN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accent1"/>
                    </a:solidFill>
                  </a:tcPr>
                </a:tc>
              </a:tr>
              <a:tr h="528955">
                <a:tc rowSpan="5"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神经氨酸酶抑制剂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奥司他韦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</a:rPr>
                        <a:t>干混悬剂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</a:t>
                      </a:r>
                      <a:r>
                        <a:rPr lang="zh-CN" altLang="en-US" sz="1050" b="1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治疗</a:t>
                      </a:r>
                      <a:r>
                        <a:rPr lang="zh-CN" altLang="en-US" sz="1050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：</a:t>
                      </a:r>
                      <a:r>
                        <a:rPr lang="en-US" altLang="zh-CN" sz="1050" b="1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2</a:t>
                      </a:r>
                      <a:r>
                        <a:rPr lang="zh-CN" altLang="en-US" sz="1050" b="1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周</a:t>
                      </a: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及以上儿童和成人</a:t>
                      </a:r>
                      <a:b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</a:b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</a:t>
                      </a:r>
                      <a:r>
                        <a:rPr lang="zh-CN" altLang="en-US" sz="1050" b="1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预防</a:t>
                      </a:r>
                      <a:r>
                        <a:rPr lang="zh-CN" altLang="en-US" sz="1050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：</a:t>
                      </a:r>
                      <a:r>
                        <a:rPr lang="en-US" altLang="zh-CN" sz="1050" b="1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1</a:t>
                      </a:r>
                      <a:r>
                        <a:rPr lang="zh-CN" altLang="en-US" sz="1050" b="1" u="none" strike="noStrike" dirty="0">
                          <a:solidFill>
                            <a:srgbClr val="0070C0"/>
                          </a:solidFill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岁</a:t>
                      </a: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及以上儿童和成人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5">
                  <a:txBody>
                    <a:bodyPr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可用于成人和儿童的甲</a:t>
                      </a:r>
                      <a:r>
                        <a:rPr lang="en-US" altLang="zh-CN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/</a:t>
                      </a: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乙型流感病毒治疗</a:t>
                      </a:r>
                      <a:r>
                        <a:rPr lang="en-US" altLang="zh-CN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;</a:t>
                      </a:r>
                      <a:endParaRPr lang="en-US" altLang="zh-CN" sz="1050" u="none" strike="noStrike" dirty="0"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en-US" altLang="zh-CN" sz="1050" u="none" strike="noStrike" dirty="0"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可用于流感的预防（口服奥司他韦、经口吸入扎那米韦）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959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颗粒剂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甲乙型流感治疗：</a:t>
                      </a:r>
                      <a:r>
                        <a:rPr lang="en-US" altLang="zh-CN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1</a:t>
                      </a: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岁及以上儿童和成人</a:t>
                      </a:r>
                      <a:b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</a:b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甲乙型流感预防：</a:t>
                      </a:r>
                      <a:r>
                        <a:rPr lang="en-US" altLang="zh-CN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13</a:t>
                      </a: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岁及以上儿童和成人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cPr/>
                </a:tc>
              </a:tr>
              <a:tr h="52895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</a:rPr>
                        <a:t>胶囊剂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甲乙型流感治疗：</a:t>
                      </a:r>
                      <a:r>
                        <a:rPr lang="en-US" altLang="zh-CN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1</a:t>
                      </a: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岁及以上儿童和成人</a:t>
                      </a:r>
                      <a:b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</a:b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甲乙型流感预防：</a:t>
                      </a:r>
                      <a:r>
                        <a:rPr lang="en-US" altLang="zh-CN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13</a:t>
                      </a: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岁及以上儿童和成人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cPr/>
                </a:tc>
              </a:tr>
              <a:tr h="267335"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扎那米韦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吸入剂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甲乙型流感治疗：</a:t>
                      </a:r>
                      <a:r>
                        <a:rPr lang="en-US" altLang="zh-CN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7</a:t>
                      </a: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岁及以上儿童和成人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cPr/>
                </a:tc>
              </a:tr>
              <a:tr h="630555"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帕拉米韦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注射剂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甲乙型流感治疗：儿童和成人；</a:t>
                      </a:r>
                      <a:b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</a:b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其中儿童按公斤体重给药，未明确使用年龄，体重偏低或新生儿安全性尚未确立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cPr/>
                </a:tc>
              </a:tr>
              <a:tr h="410210">
                <a:tc>
                  <a:txBody>
                    <a:bodyPr/>
                    <a:p>
                      <a:pPr algn="ctr" fontAlgn="ctr"/>
                      <a:r>
                        <a:rPr lang="en-US" altLang="zh-CN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RNA</a:t>
                      </a: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聚合酶抑制剂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玛巴沙洛韦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片剂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甲乙型流感治疗：</a:t>
                      </a:r>
                      <a:r>
                        <a:rPr lang="en-US" altLang="zh-CN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12</a:t>
                      </a: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岁及以上儿童和成人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提及，暂无明确意见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210">
                <a:tc rowSpan="2"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血凝素抑制剂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阿比多尔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</a:rPr>
                        <a:t>颗粒剂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en-US" altLang="zh-CN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AB</a:t>
                      </a:r>
                      <a:r>
                        <a:rPr lang="zh-CN" altLang="en-US" sz="1050" u="none" strike="noStrike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型流感治疗：成人（国内无儿童临床研究数据）</a:t>
                      </a:r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可用于成人甲</a:t>
                      </a:r>
                      <a:r>
                        <a:rPr lang="en-US" altLang="zh-CN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/</a:t>
                      </a: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乙型流感的治疗</a:t>
                      </a:r>
                      <a:r>
                        <a:rPr lang="en-US" altLang="zh-CN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;</a:t>
                      </a:r>
                      <a:endParaRPr lang="en-US" altLang="zh-CN" sz="1050" u="none" strike="noStrike" dirty="0"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儿童循证依据不充分，不建议使用</a:t>
                      </a:r>
                      <a:r>
                        <a:rPr lang="en-US" altLang="zh-CN" sz="1050" u="none" strike="noStrike" dirty="0">
                          <a:effectLst/>
                          <a:latin typeface="微软雅黑" charset="0"/>
                          <a:ea typeface="微软雅黑" charset="0"/>
                          <a:cs typeface="微软雅黑" charset="0"/>
                        </a:rPr>
                        <a:t>;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162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u="none" strike="noStrike" dirty="0">
                          <a:effectLst/>
                          <a:latin typeface="微软雅黑" charset="0"/>
                          <a:ea typeface="微软雅黑" charset="0"/>
                        </a:rPr>
                        <a:t>片剂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charset="0"/>
                        <a:ea typeface="微软雅黑" charset="0"/>
                      </a:endParaRPr>
                    </a:p>
                  </a:txBody>
                  <a:tcPr marL="5494" marR="5494" marT="549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347845" y="2566035"/>
            <a:ext cx="2449195" cy="3067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400"/>
              <a:t>同类药物对比</a:t>
            </a:r>
            <a:endParaRPr lang="zh-CN" altLang="en-US" sz="1400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黑体" charset="0"/>
                <a:ea typeface="黑体" charset="0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黑体" charset="0"/>
                <a:ea typeface="黑体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563880" y="311150"/>
            <a:ext cx="2985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effectLst/>
                <a:latin typeface="黑体" charset="0"/>
                <a:ea typeface="黑体" charset="0"/>
              </a:rPr>
              <a:t>药物安全性</a:t>
            </a:r>
            <a:endParaRPr lang="zh-CN" altLang="en-US" sz="2800" b="1">
              <a:solidFill>
                <a:schemeClr val="accent1"/>
              </a:solidFill>
              <a:effectLst/>
              <a:latin typeface="黑体" charset="0"/>
              <a:ea typeface="黑体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809625" y="1145540"/>
            <a:ext cx="10333990" cy="17221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algn="l">
              <a:lnSpc>
                <a:spcPct val="150000"/>
              </a:lnSpc>
              <a:spcAft>
                <a:spcPts val="600"/>
              </a:spcAft>
              <a:buFont typeface="Wingdings" panose="05000000000000000000" charset="0"/>
              <a:buChar char=""/>
            </a:pP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奥司他韦全球上市超过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20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年，多项大规模循证研究证实其总体安全性。国内一项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4,994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例患者（含儿童患者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3,199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例）的回顾性研究，支持该品在中国人群的应用安全可靠。</a:t>
            </a:r>
            <a:endParaRPr lang="zh-CN" altLang="en-US" sz="160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spcAft>
                <a:spcPts val="600"/>
              </a:spcAft>
              <a:buFont typeface="Wingdings" panose="05000000000000000000" charset="0"/>
              <a:buChar char=""/>
            </a:pP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常见不良反应为：恶心、呕吐、头痛，且在</a:t>
            </a:r>
            <a:r>
              <a:rPr lang="en-US" altLang="zh-CN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1-2</a:t>
            </a:r>
            <a:r>
              <a:rPr lang="zh-CN" altLang="en-US" sz="1600" dirty="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天内自行缓解。</a:t>
            </a:r>
            <a:endParaRPr lang="en-US" altLang="zh-CN" sz="160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charset="0"/>
              <a:buChar char=""/>
            </a:pPr>
            <a:endParaRPr lang="en-US" altLang="zh-CN" sz="1600" dirty="0">
              <a:solidFill>
                <a:schemeClr val="dk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400175" y="2893219"/>
          <a:ext cx="8558213" cy="2921818"/>
        </p:xfrm>
        <a:graphic>
          <a:graphicData uri="http://schemas.openxmlformats.org/drawingml/2006/table">
            <a:tbl>
              <a:tblPr/>
              <a:tblGrid>
                <a:gridCol w="1411031"/>
                <a:gridCol w="797540"/>
                <a:gridCol w="797540"/>
                <a:gridCol w="2914087"/>
                <a:gridCol w="1334345"/>
                <a:gridCol w="1303670"/>
              </a:tblGrid>
              <a:tr h="430530">
                <a:tc>
                  <a:txBody>
                    <a:bodyPr/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charset="0"/>
                          <a:ea typeface="黑体" charset="0"/>
                        </a:rPr>
                        <a:t>不良反应分类</a:t>
                      </a:r>
                      <a:endParaRPr lang="zh-CN" alt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charset="0"/>
                          <a:ea typeface="黑体" charset="0"/>
                        </a:rPr>
                        <a:t>出现人数</a:t>
                      </a:r>
                      <a:endParaRPr lang="zh-CN" alt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charset="0"/>
                          <a:ea typeface="黑体" charset="0"/>
                        </a:rPr>
                        <a:t>出现率</a:t>
                      </a:r>
                      <a:endParaRPr lang="zh-CN" alt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ADR </a:t>
                      </a:r>
                      <a:r>
                        <a:rPr lang="zh-CN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临床表现（例次）</a:t>
                      </a:r>
                      <a:endParaRPr lang="zh-CN" alt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charset="0"/>
                          <a:ea typeface="黑体" charset="0"/>
                        </a:rPr>
                        <a:t>发生时间</a:t>
                      </a:r>
                      <a:endParaRPr lang="zh-CN" alt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charset="0"/>
                          <a:ea typeface="黑体" charset="0"/>
                        </a:rPr>
                        <a:t>处置及转归</a:t>
                      </a:r>
                      <a:endParaRPr lang="zh-CN" alt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  <a:tr h="804552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消化系统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79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1.6%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恶心（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37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）、腹胀（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16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）、腹痛（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10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）、呕吐（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6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 上腹部不适（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5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）、食欲减退（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5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用药 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1~3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d 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内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停药 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2 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例 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, 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其余耐受，逐渐缓解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30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中枢神经系统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19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0.4%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头痛（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6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）、头晕（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5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）、失眠（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3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）、烦躁易怒（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3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 精神萎靡（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2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用药 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2~3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d 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内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逐渐缓解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457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皮肤及其附件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0.1%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局部皮疹（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2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）、瘙痒（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2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）、皮肤潮红（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用药 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1~2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d 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内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抗组胺干预后症状，逐渐缓解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9931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心血管系统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0.1%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心悸（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2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）、心前区不适（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用药 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2~3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d 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  <a:cs typeface="黑体" charset="0"/>
                        </a:rPr>
                        <a:t>内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  <a:cs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charset="0"/>
                          <a:ea typeface="黑体" charset="0"/>
                        </a:rPr>
                        <a:t>逐渐缓解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charset="0"/>
                        <a:ea typeface="黑体" charset="0"/>
                      </a:endParaRPr>
                    </a:p>
                  </a:txBody>
                  <a:tcPr marL="5300" marR="5300" marT="53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9364737" y="6366205"/>
            <a:ext cx="2539656" cy="398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中国药物警戒</a:t>
            </a:r>
            <a:r>
              <a:rPr lang="en-US" altLang="zh-CN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,</a:t>
            </a:r>
            <a:r>
              <a:rPr lang="zh-CN" altLang="en-US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第</a:t>
            </a:r>
            <a:r>
              <a:rPr lang="en-US" altLang="zh-CN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18</a:t>
            </a:r>
            <a:r>
              <a:rPr lang="zh-CN" altLang="en-US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卷第</a:t>
            </a:r>
            <a:r>
              <a:rPr lang="en-US" altLang="zh-CN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3</a:t>
            </a:r>
            <a:r>
              <a:rPr lang="zh-CN" altLang="en-US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期</a:t>
            </a:r>
            <a:r>
              <a:rPr lang="en-US" altLang="zh-CN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,2021</a:t>
            </a:r>
            <a:r>
              <a:rPr lang="zh-CN" altLang="en-US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年</a:t>
            </a:r>
            <a:r>
              <a:rPr lang="en-US" altLang="zh-CN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3</a:t>
            </a:r>
            <a:r>
              <a:rPr lang="zh-CN" altLang="en-US" sz="1000" dirty="0">
                <a:solidFill>
                  <a:schemeClr val="tx1"/>
                </a:solidFill>
                <a:effectLst/>
                <a:latin typeface="黑体" charset="0"/>
                <a:ea typeface="黑体" charset="0"/>
                <a:cs typeface="黑体" charset="0"/>
              </a:rPr>
              <a:t>月</a:t>
            </a:r>
            <a:endParaRPr lang="zh-CN" altLang="en-US" sz="1000" dirty="0">
              <a:solidFill>
                <a:schemeClr val="tx1"/>
              </a:solidFill>
              <a:effectLst/>
              <a:latin typeface="黑体" charset="0"/>
              <a:ea typeface="黑体" charset="0"/>
              <a:cs typeface="黑体" charset="0"/>
            </a:endParaRPr>
          </a:p>
          <a:p>
            <a:r>
              <a:rPr lang="zh-CN" altLang="en-US" sz="1000" dirty="0">
                <a:solidFill>
                  <a:schemeClr val="tx1"/>
                </a:solidFill>
                <a:latin typeface="黑体" charset="0"/>
                <a:ea typeface="黑体" charset="0"/>
                <a:cs typeface="黑体" charset="0"/>
              </a:rPr>
              <a:t>药物说明书</a:t>
            </a:r>
            <a:endParaRPr lang="zh-CN" altLang="en-US" sz="1000" dirty="0">
              <a:solidFill>
                <a:schemeClr val="tx1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5042030" y="2534790"/>
            <a:ext cx="14274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400" dirty="0">
                <a:solidFill>
                  <a:schemeClr val="dk1"/>
                </a:solidFill>
                <a:latin typeface="黑体" charset="0"/>
                <a:ea typeface="黑体" charset="0"/>
              </a:rPr>
              <a:t>国内回顾性研究</a:t>
            </a:r>
            <a:endParaRPr lang="zh-CN" altLang="en-US" sz="1400" dirty="0">
              <a:solidFill>
                <a:schemeClr val="dk1"/>
              </a:solidFill>
              <a:latin typeface="黑体" charset="0"/>
              <a:ea typeface="黑体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charset="0"/>
                <a:ea typeface="微软雅黑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020445" y="997585"/>
            <a:ext cx="9513570" cy="2538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rgbClr val="00000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磷酸奥司他韦是国内外指南推荐一线流感抗病毒防治药物，适用于成人和儿童：可全面改善患者流感病情，并显著缩短病程，总体安全性高；中国流感中心监测数据表明，主要的A型和B型流感毒株均对奥司他韦敏感，疗效可靠；</a:t>
            </a:r>
            <a:endParaRPr lang="zh-CN" altLang="en-US" sz="1600" dirty="0">
              <a:solidFill>
                <a:srgbClr val="000000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1600" dirty="0">
              <a:solidFill>
                <a:schemeClr val="tx1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1400" dirty="0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1400" dirty="0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1400" dirty="0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83" name="文本框 82"/>
          <p:cNvSpPr txBox="1"/>
          <p:nvPr>
            <p:custDataLst>
              <p:tags r:id="rId4"/>
            </p:custDataLst>
          </p:nvPr>
        </p:nvSpPr>
        <p:spPr>
          <a:xfrm>
            <a:off x="9006792" y="6396211"/>
            <a:ext cx="3359833" cy="41402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600" b="0" i="0" u="none" strike="noStrike" baseline="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数据来源：</a:t>
            </a:r>
            <a:r>
              <a:rPr lang="zh-CN" altLang="en-US" sz="700" b="0" i="0" dirty="0">
                <a:solidFill>
                  <a:schemeClr val="dk1">
                    <a:lumMod val="85000"/>
                    <a:lumOff val="15000"/>
                  </a:schemeClr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流行性感冒诊疗方案（</a:t>
            </a:r>
            <a:r>
              <a:rPr lang="en-US" altLang="zh-CN" sz="700" b="0" i="0" dirty="0">
                <a:solidFill>
                  <a:schemeClr val="dk1">
                    <a:lumMod val="85000"/>
                    <a:lumOff val="15000"/>
                  </a:schemeClr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2020</a:t>
            </a:r>
            <a:r>
              <a:rPr lang="zh-CN" altLang="en-US" sz="700" b="0" i="0" dirty="0">
                <a:solidFill>
                  <a:schemeClr val="dk1">
                    <a:lumMod val="85000"/>
                    <a:lumOff val="15000"/>
                  </a:schemeClr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年版）</a:t>
            </a:r>
            <a:endParaRPr lang="en-US" altLang="zh-CN" sz="600" dirty="0">
              <a:solidFill>
                <a:schemeClr val="dk1">
                  <a:lumMod val="85000"/>
                  <a:lumOff val="15000"/>
                </a:schemeClr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r>
              <a:rPr lang="en-US" altLang="zh-CN" sz="7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         </a:t>
            </a:r>
            <a:r>
              <a:rPr lang="zh-CN" altLang="en-US" sz="7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中国成人流行性感冒诊疗规范急诊专家共识。</a:t>
            </a:r>
            <a:r>
              <a:rPr lang="en-US" altLang="zh-CN" sz="7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2019</a:t>
            </a:r>
            <a:r>
              <a:rPr lang="zh-CN" altLang="en-US" sz="7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微软雅黑" charset="0"/>
              </a:rPr>
              <a:t>年</a:t>
            </a:r>
            <a:endParaRPr lang="zh-CN" altLang="en-US" sz="700" dirty="0">
              <a:solidFill>
                <a:schemeClr val="dk1">
                  <a:lumMod val="85000"/>
                  <a:lumOff val="15000"/>
                </a:schemeClr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r>
              <a:rPr lang="en-US" altLang="zh-CN" sz="700" b="0" i="0" dirty="0">
                <a:solidFill>
                  <a:schemeClr val="dk1">
                    <a:lumMod val="85000"/>
                    <a:lumOff val="15000"/>
                  </a:schemeClr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         </a:t>
            </a:r>
            <a:r>
              <a:rPr lang="zh-CN" altLang="en-US" sz="700" b="0" i="0" dirty="0">
                <a:solidFill>
                  <a:schemeClr val="dk1">
                    <a:lumMod val="85000"/>
                    <a:lumOff val="15000"/>
                  </a:schemeClr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儿童流感诊断与治疗专家共识（</a:t>
            </a:r>
            <a:r>
              <a:rPr lang="en-US" altLang="zh-CN" sz="700" b="0" i="0" dirty="0">
                <a:solidFill>
                  <a:schemeClr val="dk1">
                    <a:lumMod val="85000"/>
                    <a:lumOff val="15000"/>
                  </a:schemeClr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2020</a:t>
            </a:r>
            <a:r>
              <a:rPr lang="zh-CN" altLang="en-US" sz="700" b="0" i="0" dirty="0">
                <a:solidFill>
                  <a:schemeClr val="dk1">
                    <a:lumMod val="85000"/>
                    <a:lumOff val="15000"/>
                  </a:schemeClr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年版）</a:t>
            </a:r>
            <a:endParaRPr lang="zh-CN" altLang="en-US" sz="700" b="0" i="0" dirty="0">
              <a:solidFill>
                <a:schemeClr val="dk1">
                  <a:lumMod val="85000"/>
                  <a:lumOff val="15000"/>
                </a:schemeClr>
              </a:solidFill>
              <a:effectLst/>
              <a:latin typeface="微软雅黑" charset="0"/>
              <a:ea typeface="微软雅黑" charset="0"/>
              <a:cs typeface="微软雅黑" charset="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2398395" y="2850515"/>
          <a:ext cx="7160895" cy="3173095"/>
        </p:xfrm>
        <a:graphic>
          <a:graphicData uri="http://schemas.openxmlformats.org/drawingml/2006/table">
            <a:tbl>
              <a:tblPr/>
              <a:tblGrid>
                <a:gridCol w="420370"/>
                <a:gridCol w="1659255"/>
                <a:gridCol w="1214120"/>
                <a:gridCol w="1933575"/>
                <a:gridCol w="1933575"/>
              </a:tblGrid>
              <a:tr h="286385">
                <a:tc>
                  <a:txBody>
                    <a:bodyPr/>
                    <a:p>
                      <a:pPr algn="ctr" fontAlgn="ctr"/>
                      <a:r>
                        <a:rPr lang="zh-CN" alt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药品</a:t>
                      </a:r>
                      <a:endParaRPr lang="zh-CN" alt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药物机制</a:t>
                      </a:r>
                      <a:endParaRPr lang="zh-CN" alt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推荐情况</a:t>
                      </a:r>
                      <a:endParaRPr lang="zh-CN" alt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推荐说明</a:t>
                      </a:r>
                      <a:endParaRPr lang="zh-CN" alt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  <a:tr h="530225">
                <a:tc>
                  <a:txBody>
                    <a:bodyPr/>
                    <a:p>
                      <a:pPr algn="ctr" font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奥司他韦</a:t>
                      </a:r>
                      <a:br>
                        <a:rPr lang="zh-CN" altLang="en-US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</a:br>
                      <a:r>
                        <a:rPr lang="zh-CN" altLang="en-US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（口服）</a:t>
                      </a:r>
                      <a:endParaRPr lang="zh-CN" alt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神经氨酸酶抑制剂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p>
                      <a:pPr marL="171450" indent="-1714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可用于成人和儿童的甲</a:t>
                      </a:r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/</a:t>
                      </a: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乙型流感病毒治疗</a:t>
                      </a:r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;</a:t>
                      </a:r>
                      <a:endParaRPr lang="en-US" altLang="zh-CN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可用于流感的预防（口服奥司他韦、经口吸入扎那米韦）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——</a:t>
                      </a:r>
                      <a:endParaRPr lang="en-US" altLang="zh-CN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10">
                <a:tc>
                  <a:txBody>
                    <a:bodyPr/>
                    <a:p>
                      <a:pPr algn="ctr" font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扎那米韦</a:t>
                      </a:r>
                      <a:b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</a:b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（注射剂或</a:t>
                      </a:r>
                      <a:r>
                        <a:rPr lang="zh-CN" altLang="en-US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吸入剂</a:t>
                      </a: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，无口服）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502920">
                <a:tc>
                  <a:txBody>
                    <a:bodyPr/>
                    <a:p>
                      <a:pPr algn="ctr" font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帕拉米韦</a:t>
                      </a:r>
                      <a:b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</a:b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zh-CN" altLang="en-US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注射</a:t>
                      </a: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剂或吸入剂，无口服）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690880">
                <a:tc>
                  <a:txBody>
                    <a:bodyPr/>
                    <a:p>
                      <a:pPr algn="ctr" font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阿比多尔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血凝素抑制剂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171450" indent="-1714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可用于成人甲</a:t>
                      </a:r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/</a:t>
                      </a: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乙型流感的治疗</a:t>
                      </a:r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;</a:t>
                      </a:r>
                      <a:endParaRPr lang="en-US" altLang="zh-CN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儿童循证依据不充分，不建议使用</a:t>
                      </a:r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;</a:t>
                      </a:r>
                      <a:endParaRPr lang="en-US" altLang="zh-CN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国内临床应用数据有限，需密切观察疗效和不良反应；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75">
                <a:tc>
                  <a:txBody>
                    <a:bodyPr/>
                    <a:p>
                      <a:pPr algn="ctr" font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金刚烷胺和金刚乙胺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M2</a:t>
                      </a: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离子通道阻滞剂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171450" indent="-1714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不建议使用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金刚烷胺、金刚乙胺只针对甲型流感病毒，而且目前流行的甲型流感病毒几乎</a:t>
                      </a:r>
                      <a:r>
                        <a:rPr lang="en-US" altLang="zh-CN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100%</a:t>
                      </a:r>
                      <a:r>
                        <a:rPr lang="zh-CN" altLang="en-US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耐药。</a:t>
                      </a:r>
                      <a:endParaRPr lang="zh-CN" alt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145908" y="2328505"/>
            <a:ext cx="417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400" dirty="0">
                <a:latin typeface="黑体" panose="02010609060101010101" pitchFamily="49" charset="-122"/>
                <a:ea typeface="黑体" panose="02010609060101010101" pitchFamily="49" charset="-122"/>
              </a:rPr>
              <a:t>2019-2020</a:t>
            </a: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年国内权威诊疗方案</a:t>
            </a:r>
            <a:r>
              <a:rPr lang="en-US" altLang="zh-CN" sz="1400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专家共识推荐情况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63880" y="311150"/>
            <a:ext cx="45269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effectLst/>
                <a:latin typeface="黑体" charset="0"/>
                <a:ea typeface="黑体" charset="0"/>
              </a:rPr>
              <a:t>药物有效性</a:t>
            </a:r>
            <a:endParaRPr lang="zh-CN" altLang="en-US" sz="2800" b="1">
              <a:solidFill>
                <a:schemeClr val="accent1"/>
              </a:solidFill>
              <a:effectLst/>
              <a:latin typeface="黑体" charset="0"/>
              <a:ea typeface="黑体" charset="0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64370" y="1357035"/>
            <a:ext cx="75133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奥司他韦可改善患者病情，降低住院率，显著缩短病程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7" name="图表 6"/>
          <p:cNvGraphicFramePr/>
          <p:nvPr/>
        </p:nvGraphicFramePr>
        <p:xfrm>
          <a:off x="656735" y="2757488"/>
          <a:ext cx="3440924" cy="243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756366" y="2246852"/>
            <a:ext cx="298577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黑体" panose="02010609060101010101" pitchFamily="49" charset="-122"/>
                <a:ea typeface="黑体" panose="02010609060101010101" pitchFamily="49" charset="-122"/>
              </a:rPr>
              <a:t>48</a:t>
            </a: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小时，多数患儿发热得到缓解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7800439" y="2757488"/>
          <a:ext cx="3717685" cy="243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文本框 3"/>
          <p:cNvSpPr txBox="1"/>
          <p:nvPr/>
        </p:nvSpPr>
        <p:spPr>
          <a:xfrm>
            <a:off x="8808833" y="3304382"/>
            <a:ext cx="875030" cy="3683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缩短</a:t>
            </a:r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30%</a:t>
            </a:r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病程</a:t>
            </a:r>
            <a:endParaRPr lang="en-US" altLang="zh-CN" sz="9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p&lt;0.001</a:t>
            </a:r>
            <a:endParaRPr lang="zh-CN" altLang="en-US" sz="9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177807" y="2255067"/>
            <a:ext cx="2887862" cy="306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平均缩短病程</a:t>
            </a:r>
            <a:r>
              <a:rPr lang="en-US" altLang="zh-CN" sz="1400" dirty="0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小时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56366" y="5267295"/>
            <a:ext cx="3440924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latin typeface="黑体" panose="02010609060101010101" pitchFamily="49" charset="-122"/>
                <a:ea typeface="黑体" panose="02010609060101010101" pitchFamily="49" charset="-122"/>
              </a:rPr>
              <a:t>Kansenshogaku Zasshi 2002,76(11):946-952</a:t>
            </a:r>
            <a:endParaRPr lang="zh-CN" altLang="en-US" sz="1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827110" y="5267215"/>
            <a:ext cx="3717684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latin typeface="黑体" panose="02010609060101010101" pitchFamily="49" charset="-122"/>
                <a:ea typeface="黑体" panose="02010609060101010101" pitchFamily="49" charset="-122"/>
              </a:rPr>
              <a:t>JJ Treanor et al., JAMA 2000;283(8):1016-1024</a:t>
            </a:r>
            <a:endParaRPr lang="zh-CN" altLang="en-US" sz="1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190919" y="5288279"/>
            <a:ext cx="3609380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latin typeface="黑体" panose="02010609060101010101" pitchFamily="49" charset="-122"/>
                <a:ea typeface="黑体" panose="02010609060101010101" pitchFamily="49" charset="-122"/>
              </a:rPr>
              <a:t>Kaiser L et al. Arch Intern Med 2003;163:167-1672</a:t>
            </a:r>
            <a:endParaRPr lang="zh-CN" altLang="en-US" sz="1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1" name="图表 20"/>
          <p:cNvGraphicFramePr/>
          <p:nvPr/>
        </p:nvGraphicFramePr>
        <p:xfrm>
          <a:off x="4245419" y="2757487"/>
          <a:ext cx="3440924" cy="243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4487785" y="2243863"/>
            <a:ext cx="224663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可显著降低患儿住院率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3"/>
          <p:cNvSpPr txBox="1"/>
          <p:nvPr/>
        </p:nvSpPr>
        <p:spPr>
          <a:xfrm>
            <a:off x="5688905" y="3499090"/>
            <a:ext cx="646430" cy="3683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降低</a:t>
            </a:r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59%</a:t>
            </a:r>
            <a:endParaRPr lang="en-US" altLang="zh-CN" sz="9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P=0.02</a:t>
            </a:r>
            <a:endParaRPr lang="zh-CN" altLang="en-US" sz="9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左大括号 23"/>
          <p:cNvSpPr/>
          <p:nvPr/>
        </p:nvSpPr>
        <p:spPr>
          <a:xfrm rot="5400000">
            <a:off x="5859751" y="2746497"/>
            <a:ext cx="178594" cy="9929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3880" y="311150"/>
            <a:ext cx="45269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effectLst/>
                <a:latin typeface="黑体" charset="0"/>
                <a:ea typeface="黑体" charset="0"/>
              </a:rPr>
              <a:t>药物有效性</a:t>
            </a:r>
            <a:endParaRPr lang="zh-CN" altLang="en-US" sz="2800" b="1">
              <a:solidFill>
                <a:schemeClr val="accent1"/>
              </a:solidFill>
              <a:effectLst/>
              <a:latin typeface="黑体" charset="0"/>
              <a:ea typeface="黑体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charset="0"/>
                <a:ea typeface="微软雅黑" charset="0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1030605" y="1166495"/>
            <a:ext cx="9112250" cy="5415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80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磷酸奥司他韦干混悬剂</a:t>
            </a:r>
            <a:r>
              <a:rPr lang="zh-CN" altLang="en-US" sz="1800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  <a:sym typeface="+mn-ea"/>
              </a:rPr>
              <a:t>采用与国际接轨的全新多剂量包装和用药方式，可为患者提供更精准用量方案，可更好保障患者，尤其低龄儿童的用药安全和有效性。</a:t>
            </a:r>
            <a:endParaRPr lang="zh-CN" altLang="en-US" sz="1800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  <a:sym typeface="+mn-ea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</a:rPr>
              <a:t>奥司他韦对于儿童给药的精准定量非常重要。磷酸奥司他韦干混悬剂配备给药器，剂量调整更灵活，通过精准计量给药的方式更符合当前儿童的精准给药的要求；儿童用药安全性高。</a:t>
            </a:r>
            <a:endParaRPr lang="zh-CN" altLang="en-US" sz="160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</a:rPr>
              <a:t>干混悬剂稳定性好，玻璃瓶装安全无毒；</a:t>
            </a:r>
            <a:endParaRPr lang="zh-CN" altLang="en-US" sz="160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</a:rPr>
              <a:t>干混悬剂是全球通用剂型，具备大型临床循证研究证据。</a:t>
            </a:r>
            <a:endParaRPr lang="zh-CN" altLang="en-US" sz="160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  <a:p>
            <a:pPr marL="342900" lvl="0" indent="-342900">
              <a:lnSpc>
                <a:spcPct val="200000"/>
              </a:lnSpc>
              <a:buFont typeface="Wingdings" panose="05000000000000000000" charset="0"/>
              <a:buChar char=""/>
            </a:pPr>
            <a:r>
              <a:rPr lang="zh-CN" altLang="en-US" sz="180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通过一致性评价，质量有保障</a:t>
            </a:r>
            <a:endParaRPr lang="zh-CN" altLang="en-US" sz="180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</a:rPr>
              <a:t>干混悬剂是欧美日国家唯一经过大型RCT研究的非胶囊剂型。</a:t>
            </a:r>
            <a:endParaRPr lang="zh-CN" altLang="en-US" sz="160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dk1"/>
                </a:solidFill>
                <a:latin typeface="黑体" charset="0"/>
                <a:ea typeface="黑体" charset="0"/>
                <a:cs typeface="黑体" charset="0"/>
              </a:rPr>
              <a:t>倍特博仕多为®磷酸奥司他韦干混悬剂通过一致性评价，质量等效原研；且采用严于行业的内控标准，打造高品质产品，更好保障临床用药质量。</a:t>
            </a:r>
            <a:endParaRPr lang="zh-CN" altLang="en-US" sz="160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endParaRPr lang="zh-CN" altLang="en-US" sz="1600">
              <a:solidFill>
                <a:schemeClr val="dk1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3880" y="311150"/>
            <a:ext cx="2985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effectLst/>
                <a:latin typeface="黑体" charset="0"/>
                <a:ea typeface="黑体" charset="0"/>
              </a:rPr>
              <a:t>剂型优势</a:t>
            </a:r>
            <a:endParaRPr lang="zh-CN" altLang="en-US" sz="2800" b="1">
              <a:solidFill>
                <a:schemeClr val="accent1"/>
              </a:solidFill>
              <a:effectLst/>
              <a:latin typeface="黑体" charset="0"/>
              <a:ea typeface="黑体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1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1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1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1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2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2"/>
</p:tagLst>
</file>

<file path=ppt/tags/tag145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8*i*4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1"/>
</p:tagLst>
</file>

<file path=ppt/tags/tag148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8*i*6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8*i*5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TEMPLATE_SUBCATEGORY" val="0"/>
  <p:tag name="KSO_WM_TEMPLATE_COLOR_TYPE" val="1"/>
  <p:tag name="KSO_WM_TEMPLATE_MASTER_THUMB_INDEX" val="12"/>
  <p:tag name="KSO_WM_UNIT_SHOW_EDIT_AREA_INDICATION" val="0"/>
  <p:tag name="KSO_WM_TEMPLATE_THUMBS_INDEX" val="1、2、3、11、14"/>
  <p:tag name="KSO_WM_TAG_VERSION" val="1.0"/>
  <p:tag name="KSO_WM_BEAUTIFY_FLAG" val="#wm#"/>
  <p:tag name="KSO_WM_TEMPLATE_CATEGORY" val="custom"/>
  <p:tag name="KSO_WM_TEMPLATE_INDEX" val="20202545"/>
  <p:tag name="KSO_WM_TEMPLATE_MASTER_TYPE" val="1"/>
</p:tagLst>
</file>

<file path=ppt/tags/tag16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6*i*6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6*i*7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6*i*8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251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254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6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1"/>
  <p:tag name="KSO_WM_UNIT_LAYERLEVEL" val="1"/>
  <p:tag name="KSO_WM_TAG_VERSION" val="1.0"/>
  <p:tag name="KSO_WM_BEAUTIFY_FLAG" val="#wm#"/>
</p:tagLst>
</file>

<file path=ppt/tags/tag26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6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6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6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6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6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6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1"/>
  <p:tag name="KSO_WM_UNIT_LAYERLEVEL" val="1"/>
  <p:tag name="KSO_WM_TAG_VERSION" val="1.0"/>
  <p:tag name="KSO_WM_BEAUTIFY_FLAG" val="#wm#"/>
</p:tagLst>
</file>

<file path=ppt/tags/tag27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7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7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7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7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7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8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</p:tagLst>
</file>

<file path=ppt/tags/tag28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1"/>
  <p:tag name="KSO_WM_UNIT_LAYERLEVEL" val="1"/>
  <p:tag name="KSO_WM_TAG_VERSION" val="1.0"/>
  <p:tag name="KSO_WM_BEAUTIFY_FLAG" val="#wm#"/>
</p:tagLst>
</file>

<file path=ppt/tags/tag28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8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8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8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8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9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</p:tagLst>
</file>

<file path=ppt/tags/tag29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</p:tagLst>
</file>

<file path=ppt/tags/tag29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</p:tagLst>
</file>

<file path=ppt/tags/tag29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1"/>
  <p:tag name="KSO_WM_UNIT_LAYERLEVEL" val="1"/>
  <p:tag name="KSO_WM_TAG_VERSION" val="1.0"/>
  <p:tag name="KSO_WM_BEAUTIFY_FLAG" val="#wm#"/>
</p:tagLst>
</file>

<file path=ppt/tags/tag29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9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9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9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9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30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3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30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2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2"/>
</p:tagLst>
</file>

<file path=ppt/tags/tag305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</p:tagLst>
</file>

<file path=ppt/tags/tag306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8*i*4"/>
  <p:tag name="KSO_WM_UNIT_LAYERLEVEL" val="1"/>
  <p:tag name="KSO_WM_TAG_VERSION" val="1.0"/>
  <p:tag name="KSO_WM_BEAUTIFY_FLAG" val="#wm#"/>
</p:tagLst>
</file>

<file path=ppt/tags/tag3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1"/>
</p:tagLst>
</file>

<file path=ppt/tags/tag308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8*i*6"/>
  <p:tag name="KSO_WM_UNIT_LAYERLEVEL" val="1"/>
  <p:tag name="KSO_WM_TAG_VERSION" val="1.0"/>
  <p:tag name="KSO_WM_BEAUTIFY_FLAG" val="#wm#"/>
</p:tagLst>
</file>

<file path=ppt/tags/tag309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8*i*5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311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312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31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314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3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TEMPLATE_SUBCATEGORY" val="0"/>
  <p:tag name="KSO_WM_TEMPLATE_COLOR_TYPE" val="1"/>
  <p:tag name="KSO_WM_TEMPLATE_MASTER_THUMB_INDEX" val="12"/>
  <p:tag name="KSO_WM_UNIT_SHOW_EDIT_AREA_INDICATION" val="0"/>
  <p:tag name="KSO_WM_TEMPLATE_THUMBS_INDEX" val="1、2、3、11、14"/>
  <p:tag name="KSO_WM_TAG_VERSION" val="1.0"/>
  <p:tag name="KSO_WM_BEAUTIFY_FLAG" val="#wm#"/>
  <p:tag name="KSO_WM_TEMPLATE_CATEGORY" val="custom"/>
  <p:tag name="KSO_WM_TEMPLATE_INDEX" val="20202545"/>
  <p:tag name="KSO_WM_TEMPLATE_MASTER_TYPE" val="1"/>
</p:tagLst>
</file>

<file path=ppt/tags/tag321.xml><?xml version="1.0" encoding="utf-8"?>
<p:tagLst xmlns:p="http://schemas.openxmlformats.org/presentationml/2006/main">
  <p:tag name="KSO_WM_UNIT_ISCONTENTSTITLE" val="0"/>
  <p:tag name="KSO_WM_UNIT_ISNUMDGMTITLE" val="0"/>
  <p:tag name="KSO_WM_UNIT_PRESET_TEXT" val="极简大气通用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5_1*a*1"/>
  <p:tag name="KSO_WM_TEMPLATE_CATEGORY" val="custom"/>
  <p:tag name="KSO_WM_TEMPLATE_INDEX" val="20202545"/>
  <p:tag name="KSO_WM_UNIT_LAYERLEVEL" val="1"/>
  <p:tag name="KSO_WM_TAG_VERSION" val="1.0"/>
  <p:tag name="KSO_WM_BEAUTIFY_FLAG" val="#wm#"/>
</p:tagLst>
</file>

<file path=ppt/tags/tag32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545_1*b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323.xml><?xml version="1.0" encoding="utf-8"?>
<p:tagLst xmlns:p="http://schemas.openxmlformats.org/presentationml/2006/main">
  <p:tag name="KSO_WM_TEMPLATE_THUMBS_INDEX" val="1、2、6、7、9、11、14、15"/>
  <p:tag name="KSO_WM_SLIDE_ID" val="custom2020254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2545"/>
  <p:tag name="KSO_WM_SLIDE_LAYOUT" val="a_b"/>
  <p:tag name="KSO_WM_SLIDE_LAYOUT_CNT" val="1_3"/>
  <p:tag name="KSO_WM_SPECIAL_SOURCE" val="bdnull"/>
</p:tagLst>
</file>

<file path=ppt/tags/tag3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5"/>
  <p:tag name="KSO_WM_UNIT_ID" val="custom20202545_4*i*5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3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6"/>
  <p:tag name="KSO_WM_UNIT_ID" val="custom20202545_4*i*6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3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7"/>
  <p:tag name="KSO_WM_UNIT_ID" val="custom20202545_4*i*7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2545_4*l_h_i*1_1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2545_4*i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2545_4*l_h_i*1_1_2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custom20202545_4*l_h_i*1_1_3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2545_4*l_h_i*1_2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2545_4*i*2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2545_4*l_h_i*1_2_2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custom20202545_4*l_h_i*1_2_3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custom20202545_4*l_h_i*1_3_3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custom20202545_4*i*3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custom20202545_4*l_h_i*1_3_2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2545_4*l_h_i*1_3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2545_4*l_h_i*1_4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02545_4*i*4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custom20202545_4*l_h_i*1_4_2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custom20202545_4*l_h_i*1_4_3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43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2545_4*l_h_f*1_1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44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2545_4*l_h_f*1_2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45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2545_4*l_h_f*1_3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46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2545_4*l_h_f*1_4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47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545_4*a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348.xml><?xml version="1.0" encoding="utf-8"?>
<p:tagLst xmlns:p="http://schemas.openxmlformats.org/presentationml/2006/main">
  <p:tag name="KSO_WM_UNIT_ISCONTENTSTITLE" val="0"/>
  <p:tag name="KSO_WM_UNIT_ISNUMDGMTITLE" val="0"/>
  <p:tag name="KSO_WM_UNIT_PRESET_TEXT" val="CONTENTS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2545_4*b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3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2545_4*l_h_i*1_4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02545_4*i*4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custom20202545_4*l_h_i*1_4_2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custom20202545_4*l_h_i*1_4_3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353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2545_4*l_h_f*1_4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54.xml><?xml version="1.0" encoding="utf-8"?>
<p:tagLst xmlns:p="http://schemas.openxmlformats.org/presentationml/2006/main">
  <p:tag name="KSO_WM_SLIDE_ID" val="custom20202545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545"/>
  <p:tag name="KSO_WM_SLIDE_LAYOUT" val="a_b_l"/>
  <p:tag name="KSO_WM_SLIDE_LAYOUT_CNT" val="1_1_1"/>
  <p:tag name="KSO_WM_SPECIAL_SOURCE" val="bdnull"/>
</p:tagLst>
</file>

<file path=ppt/tags/tag35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d8ccab30-be0e-05e9-a3c3-a764634eea20}"/>
  <p:tag name="KSO_WM_UNIT_TYPE" val="i"/>
</p:tagLst>
</file>

<file path=ppt/tags/tag35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5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58.xml><?xml version="1.0" encoding="utf-8"?>
<p:tagLst xmlns:p="http://schemas.openxmlformats.org/presentationml/2006/main">
  <p:tag name="KSO_WM_UNIT_TEXT_FILL_FORE_SCHEMECOLOR_INDEX_BRIGHTNESS" val="-0.25"/>
  <p:tag name="KSO_WM_UNIT_TEXT_FILL_FORE_SCHEMECOLOR_INDEX" val="9"/>
  <p:tag name="KSO_WM_UNIT_TEXT_FILL_TYPE" val="1"/>
</p:tagLst>
</file>

<file path=ppt/tags/tag359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d8ccab30-be0e-05e9-a3c3-a764634eea20}"/>
  <p:tag name="KSO_WM_UNIT_TYPE" val="i"/>
</p:tagLst>
</file>

<file path=ppt/tags/tag36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6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63.xml><?xml version="1.0" encoding="utf-8"?>
<p:tagLst xmlns:p="http://schemas.openxmlformats.org/presentationml/2006/main">
  <p:tag name="KSO_WM_UNIT_TEXT_FILL_FORE_SCHEMECOLOR_INDEX_BRIGHTNESS" val="-0.25"/>
  <p:tag name="KSO_WM_UNIT_TEXT_FILL_FORE_SCHEMECOLOR_INDEX" val="9"/>
  <p:tag name="KSO_WM_UNIT_TEXT_FILL_TYPE" val="1"/>
</p:tagLst>
</file>

<file path=ppt/tags/tag364.xml><?xml version="1.0" encoding="utf-8"?>
<p:tagLst xmlns:p="http://schemas.openxmlformats.org/presentationml/2006/main"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365.xml><?xml version="1.0" encoding="utf-8"?>
<p:tagLst xmlns:p="http://schemas.openxmlformats.org/presentationml/2006/main">
  <p:tag name="KSO_WM_UNIT_FILL_FORE_SCHEMECOLOR_INDEX_BRIGHTNESS" val="-0.05"/>
  <p:tag name="KSO_WM_UNIT_FILL_FORE_SCHEMECOLOR_INDEX" val="14"/>
  <p:tag name="KSO_WM_UNIT_FILL_TYPE" val="1"/>
</p:tagLst>
</file>

<file path=ppt/tags/tag366.xml><?xml version="1.0" encoding="utf-8"?>
<p:tagLst xmlns:p="http://schemas.openxmlformats.org/presentationml/2006/main"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367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68.xml><?xml version="1.0" encoding="utf-8"?>
<p:tagLst xmlns:p="http://schemas.openxmlformats.org/presentationml/2006/main">
  <p:tag name="KSO_WM_UNIT_TABLE_BEAUTIFY" val="smartTable{c8e0a6c1-2d49-449f-b428-9239a7eb989d}"/>
  <p:tag name="TABLE_ENDDRAG_ORIGIN_RECT" val="662*289"/>
  <p:tag name="TABLE_ENDDRAG_RECT" val="86*203*662*289"/>
</p:tagLst>
</file>

<file path=ppt/tags/tag369.xml><?xml version="1.0" encoding="utf-8"?>
<p:tagLst xmlns:p="http://schemas.openxmlformats.org/presentationml/2006/main">
  <p:tag name="KSO_WM_SPECIAL_SOURCE" val="bdnull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d8ccab30-be0e-05e9-a3c3-a764634eea20}"/>
  <p:tag name="KSO_WM_UNIT_TYPE" val="i"/>
</p:tagLst>
</file>

<file path=ppt/tags/tag37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7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7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74.xml><?xml version="1.0" encoding="utf-8"?>
<p:tagLst xmlns:p="http://schemas.openxmlformats.org/presentationml/2006/main">
  <p:tag name="KSO_WM_UNIT_TABLE_BEAUTIFY" val="smartTable{71c81a8e-86c7-43eb-ac4d-1683e6da70bd}"/>
</p:tagLst>
</file>

<file path=ppt/tags/tag37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76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7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d8ccab30-be0e-05e9-a3c3-a764634eea20}"/>
  <p:tag name="KSO_WM_UNIT_TYPE" val="i"/>
</p:tagLst>
</file>

<file path=ppt/tags/tag37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7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0.xml><?xml version="1.0" encoding="utf-8"?>
<p:tagLst xmlns:p="http://schemas.openxmlformats.org/presentationml/2006/main">
  <p:tag name="KSO_WM_UNIT_TEXT_FILL_FORE_SCHEMECOLOR_INDEX_BRIGHTNESS" val="0.5"/>
  <p:tag name="KSO_WM_UNIT_TEXT_FILL_FORE_SCHEMECOLOR_INDEX" val="13"/>
  <p:tag name="KSO_WM_UNIT_TEXT_FILL_TYPE" val="1"/>
</p:tagLst>
</file>

<file path=ppt/tags/tag381.xml><?xml version="1.0" encoding="utf-8"?>
<p:tagLst xmlns:p="http://schemas.openxmlformats.org/presentationml/2006/main">
  <p:tag name="KSO_WM_UNIT_TABLE_BEAUTIFY" val="smartTable{a1dbb8f9-d7a1-4a4a-9f8d-d462954403fe}"/>
  <p:tag name="TABLE_ENDDRAG_ORIGIN_RECT" val="563*249"/>
  <p:tag name="TABLE_ENDDRAG_RECT" val="188*224*563*249"/>
</p:tagLst>
</file>

<file path=ppt/tags/tag382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83.xml><?xml version="1.0" encoding="utf-8"?>
<p:tagLst xmlns:p="http://schemas.openxmlformats.org/presentationml/2006/main">
  <p:tag name="KSO_WM_SPECIAL_SOURCE" val="bdnull"/>
</p:tagLst>
</file>

<file path=ppt/tags/tag38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d8ccab30-be0e-05e9-a3c3-a764634eea20}"/>
  <p:tag name="KSO_WM_UNIT_TYPE" val="i"/>
</p:tagLst>
</file>

<file path=ppt/tags/tag38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8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88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89.xml><?xml version="1.0" encoding="utf-8"?>
<p:tagLst xmlns:p="http://schemas.openxmlformats.org/presentationml/2006/main">
  <p:tag name="KSO_WM_SPECIAL_SOURCE" val="bdnull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6*i*6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6*i*7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6*i*8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d8ccab30-be0e-05e9-a3c3-a764634eea20}"/>
</p:tagLst>
</file>

<file path=ppt/tags/tag8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91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94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自定义 4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5C8FC7"/>
      </a:accent1>
      <a:accent2>
        <a:srgbClr val="6E82BA"/>
      </a:accent2>
      <a:accent3>
        <a:srgbClr val="8376B0"/>
      </a:accent3>
      <a:accent4>
        <a:srgbClr val="9868A3"/>
      </a:accent4>
      <a:accent5>
        <a:srgbClr val="AE5B97"/>
      </a:accent5>
      <a:accent6>
        <a:srgbClr val="C44B8A"/>
      </a:accent6>
      <a:hlink>
        <a:srgbClr val="658BD5"/>
      </a:hlink>
      <a:folHlink>
        <a:srgbClr val="9F69A3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自定义 4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5C8FC7"/>
      </a:accent1>
      <a:accent2>
        <a:srgbClr val="6E82BA"/>
      </a:accent2>
      <a:accent3>
        <a:srgbClr val="8376B0"/>
      </a:accent3>
      <a:accent4>
        <a:srgbClr val="9868A3"/>
      </a:accent4>
      <a:accent5>
        <a:srgbClr val="AE5B97"/>
      </a:accent5>
      <a:accent6>
        <a:srgbClr val="C44B8A"/>
      </a:accent6>
      <a:hlink>
        <a:srgbClr val="658BD5"/>
      </a:hlink>
      <a:folHlink>
        <a:srgbClr val="9F69A3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主题​​</Template>
  <TotalTime>0</TotalTime>
  <Words>3191</Words>
  <Application>WPS 表格</Application>
  <PresentationFormat>宽屏</PresentationFormat>
  <Paragraphs>358</Paragraphs>
  <Slides>10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34" baseType="lpstr">
      <vt:lpstr>Arial</vt:lpstr>
      <vt:lpstr>宋体</vt:lpstr>
      <vt:lpstr>Wingdings</vt:lpstr>
      <vt:lpstr>等线</vt:lpstr>
      <vt:lpstr>汉仪中等线KW</vt:lpstr>
      <vt:lpstr>Microsoft YaHei Light</vt:lpstr>
      <vt:lpstr>苹方-简</vt:lpstr>
      <vt:lpstr>微软雅黑</vt:lpstr>
      <vt:lpstr>汉仪旗黑</vt:lpstr>
      <vt:lpstr>汉仪旗黑-85S</vt:lpstr>
      <vt:lpstr>汉仪中黑KW</vt:lpstr>
      <vt:lpstr>Viner Hand ITC</vt:lpstr>
      <vt:lpstr>黑体</vt:lpstr>
      <vt:lpstr>黑体</vt:lpstr>
      <vt:lpstr>微软雅黑</vt:lpstr>
      <vt:lpstr>Wingdings</vt:lpstr>
      <vt:lpstr>等线 Light</vt:lpstr>
      <vt:lpstr>汉仪书宋二KW</vt:lpstr>
      <vt:lpstr>宋体</vt:lpstr>
      <vt:lpstr>Arial Unicode MS</vt:lpstr>
      <vt:lpstr>自定义设计方案</vt:lpstr>
      <vt:lpstr>1_自定义设计方案</vt:lpstr>
      <vt:lpstr>3_Office 主题​​</vt:lpstr>
      <vt:lpstr>1_Office 主题​​</vt:lpstr>
      <vt:lpstr>XXX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Martin luo</dc:creator>
  <cp:lastModifiedBy>mia</cp:lastModifiedBy>
  <cp:revision>1227</cp:revision>
  <dcterms:created xsi:type="dcterms:W3CDTF">2023-07-07T08:41:29Z</dcterms:created>
  <dcterms:modified xsi:type="dcterms:W3CDTF">2023-07-07T08:41:29Z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25F52514C63B0C04AFB3A764DDEEB101</vt:lpwstr>
  </property>
  <property fmtid="{D5CDD505-2E9C-101B-9397-08002B2CF9AE}" pid="3" name="KSOProductBuildVer">
    <vt:lpwstr>2052-4.6.1.7467</vt:lpwstr>
  </property>
</Properties>
</file>