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0" r:id="rId3"/>
  </p:sldMasterIdLst>
  <p:notesMasterIdLst>
    <p:notesMasterId r:id="rId14"/>
  </p:notesMasterIdLst>
  <p:sldIdLst>
    <p:sldId id="304" r:id="rId4"/>
    <p:sldId id="257" r:id="rId5"/>
    <p:sldId id="259" r:id="rId6"/>
    <p:sldId id="297" r:id="rId7"/>
    <p:sldId id="298" r:id="rId8"/>
    <p:sldId id="305" r:id="rId9"/>
    <p:sldId id="314" r:id="rId10"/>
    <p:sldId id="299" r:id="rId11"/>
    <p:sldId id="302" r:id="rId12"/>
    <p:sldId id="303"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A373"/>
    <a:srgbClr val="EF935B"/>
    <a:srgbClr val="F5BC99"/>
    <a:srgbClr val="D76213"/>
    <a:srgbClr val="ED7D31"/>
    <a:srgbClr val="B1510F"/>
    <a:srgbClr val="EB7A35"/>
    <a:srgbClr val="FAF8FB"/>
    <a:srgbClr val="ED8341"/>
    <a:srgbClr val="F1A0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7" d="100"/>
          <a:sy n="77" d="100"/>
        </p:scale>
        <p:origin x="462" y="138"/>
      </p:cViewPr>
      <p:guideLst>
        <p:guide orient="horz" pos="2160"/>
        <p:guide pos="3839"/>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CN" altLang="en-US" sz="2000" b="0" i="0" u="none" strike="noStrike" kern="1200" spc="0" baseline="0" dirty="0">
                <a:solidFill>
                  <a:srgbClr val="000000">
                    <a:lumMod val="65000"/>
                    <a:lumOff val="35000"/>
                  </a:srgbClr>
                </a:solidFill>
                <a:latin typeface="微软雅黑" panose="020B0503020204020204" pitchFamily="34" charset="-122"/>
                <a:ea typeface="微软雅黑" panose="020B0503020204020204" pitchFamily="34" charset="-122"/>
              </a:rPr>
              <a:t>奥美拉唑</a:t>
            </a:r>
            <a:r>
              <a:rPr lang="en-US" altLang="zh-CN" sz="2000" b="0" i="0" u="none" strike="noStrike" kern="1200" spc="0" baseline="0" dirty="0">
                <a:solidFill>
                  <a:srgbClr val="000000">
                    <a:lumMod val="65000"/>
                    <a:lumOff val="35000"/>
                  </a:srgbClr>
                </a:solidFill>
                <a:latin typeface="微软雅黑" panose="020B0503020204020204" pitchFamily="34" charset="-122"/>
                <a:ea typeface="微软雅黑" panose="020B0503020204020204" pitchFamily="34" charset="-122"/>
              </a:rPr>
              <a:t>VS</a:t>
            </a:r>
            <a:r>
              <a:rPr lang="zh-CN" altLang="en-US" sz="2000" b="0" i="0" u="none" strike="noStrike" kern="1200" spc="0" baseline="0" dirty="0">
                <a:solidFill>
                  <a:srgbClr val="000000">
                    <a:lumMod val="65000"/>
                    <a:lumOff val="35000"/>
                  </a:srgbClr>
                </a:solidFill>
                <a:latin typeface="微软雅黑" panose="020B0503020204020204" pitchFamily="34" charset="-122"/>
                <a:ea typeface="微软雅黑" panose="020B0503020204020204" pitchFamily="34" charset="-122"/>
              </a:rPr>
              <a:t>艾司奥美拉唑镁研究结果</a:t>
            </a:r>
            <a:endParaRPr lang="zh-CN" altLang="zh-CN" sz="2000" b="0" i="0" u="none" strike="noStrike" kern="1200" spc="0" baseline="0" dirty="0">
              <a:solidFill>
                <a:srgbClr val="000000">
                  <a:lumMod val="65000"/>
                  <a:lumOff val="35000"/>
                </a:srgbClr>
              </a:solidFill>
              <a:latin typeface="微软雅黑" panose="020B0503020204020204" pitchFamily="34" charset="-122"/>
              <a:ea typeface="微软雅黑" panose="020B0503020204020204" pitchFamily="34" charset="-122"/>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观察组</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有效性</c:v>
                </c:pt>
              </c:strCache>
            </c:strRef>
          </c:cat>
          <c:val>
            <c:numRef>
              <c:f>Sheet1!$B$2</c:f>
              <c:numCache>
                <c:formatCode>0%</c:formatCode>
                <c:ptCount val="1"/>
                <c:pt idx="0">
                  <c:v>0.92</c:v>
                </c:pt>
              </c:numCache>
            </c:numRef>
          </c:val>
          <c:extLst>
            <c:ext xmlns:c16="http://schemas.microsoft.com/office/drawing/2014/chart" uri="{C3380CC4-5D6E-409C-BE32-E72D297353CC}">
              <c16:uniqueId val="{00000000-68D6-46B1-8659-76D49C89A162}"/>
            </c:ext>
          </c:extLst>
        </c:ser>
        <c:ser>
          <c:idx val="1"/>
          <c:order val="1"/>
          <c:tx>
            <c:strRef>
              <c:f>Sheet1!$C$1</c:f>
              <c:strCache>
                <c:ptCount val="1"/>
                <c:pt idx="0">
                  <c:v>对照组</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有效性</c:v>
                </c:pt>
              </c:strCache>
            </c:strRef>
          </c:cat>
          <c:val>
            <c:numRef>
              <c:f>Sheet1!$C$2</c:f>
              <c:numCache>
                <c:formatCode>0%</c:formatCode>
                <c:ptCount val="1"/>
                <c:pt idx="0">
                  <c:v>0.68</c:v>
                </c:pt>
              </c:numCache>
            </c:numRef>
          </c:val>
          <c:extLst>
            <c:ext xmlns:c16="http://schemas.microsoft.com/office/drawing/2014/chart" uri="{C3380CC4-5D6E-409C-BE32-E72D297353CC}">
              <c16:uniqueId val="{00000001-68D6-46B1-8659-76D49C89A162}"/>
            </c:ext>
          </c:extLst>
        </c:ser>
        <c:dLbls>
          <c:dLblPos val="outEnd"/>
          <c:showLegendKey val="0"/>
          <c:showVal val="1"/>
          <c:showCatName val="0"/>
          <c:showSerName val="0"/>
          <c:showPercent val="0"/>
          <c:showBubbleSize val="0"/>
        </c:dLbls>
        <c:gapWidth val="219"/>
        <c:overlap val="-27"/>
        <c:axId val="602344928"/>
        <c:axId val="602345288"/>
      </c:barChart>
      <c:catAx>
        <c:axId val="602344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602345288"/>
        <c:crosses val="autoZero"/>
        <c:auto val="1"/>
        <c:lblAlgn val="ctr"/>
        <c:lblOffset val="100"/>
        <c:noMultiLvlLbl val="0"/>
      </c:catAx>
      <c:valAx>
        <c:axId val="602345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602344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A2642E-3596-468E-8910-6D6FF556ABC1}" type="datetimeFigureOut">
              <a:rPr lang="zh-CN" altLang="en-US" smtClean="0"/>
              <a:t>2023-07-14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37A99A-5328-44FB-B4BA-8014D1AFA4A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837A99A-5328-44FB-B4BA-8014D1AFA4A5}"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837A99A-5328-44FB-B4BA-8014D1AFA4A5}"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837A99A-5328-44FB-B4BA-8014D1AFA4A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837A99A-5328-44FB-B4BA-8014D1AFA4A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837A99A-5328-44FB-B4BA-8014D1AFA4A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837A99A-5328-44FB-B4BA-8014D1AFA4A5}"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837A99A-5328-44FB-B4BA-8014D1AFA4A5}"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837A99A-5328-44FB-B4BA-8014D1AFA4A5}"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封面">
    <p:bg>
      <p:bgPr>
        <a:solidFill>
          <a:srgbClr val="EBEBEB"/>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745" y="39557"/>
            <a:ext cx="2250202" cy="568330"/>
          </a:xfrm>
          <a:prstGeom prst="rect">
            <a:avLst/>
          </a:prstGeom>
        </p:spPr>
      </p:pic>
    </p:spTree>
  </p:cSld>
  <p:clrMapOvr>
    <a:masterClrMapping/>
  </p:clrMapOvr>
  <p:transition advTm="100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页">
    <p:bg>
      <p:bgPr>
        <a:solidFill>
          <a:srgbClr val="EBEBEB"/>
        </a:solidFill>
        <a:effectLst/>
      </p:bgPr>
    </p:bg>
    <p:spTree>
      <p:nvGrpSpPr>
        <p:cNvPr id="1" name=""/>
        <p:cNvGrpSpPr/>
        <p:nvPr/>
      </p:nvGrpSpPr>
      <p:grpSpPr>
        <a:xfrm>
          <a:off x="0" y="0"/>
          <a:ext cx="0" cy="0"/>
          <a:chOff x="0" y="0"/>
          <a:chExt cx="0" cy="0"/>
        </a:xfrm>
      </p:grpSpPr>
      <p:sp>
        <p:nvSpPr>
          <p:cNvPr id="2" name="MH_Number_1">
            <a:hlinkClick r:id="rId3" action="ppaction://hlinksldjump"/>
          </p:cNvPr>
          <p:cNvSpPr>
            <a:spLocks noChangeAspect="1"/>
          </p:cNvSpPr>
          <p:nvPr userDrawn="1">
            <p:custDataLst>
              <p:tags r:id="rId1"/>
            </p:custDataLst>
          </p:nvPr>
        </p:nvSpPr>
        <p:spPr>
          <a:xfrm>
            <a:off x="330903" y="346615"/>
            <a:ext cx="504000" cy="448050"/>
          </a:xfrm>
          <a:custGeom>
            <a:avLst/>
            <a:gdLst>
              <a:gd name="connsiteX0" fmla="*/ 526212 w 637677"/>
              <a:gd name="connsiteY0" fmla="*/ 172430 h 540060"/>
              <a:gd name="connsiteX1" fmla="*/ 541643 w 637677"/>
              <a:gd name="connsiteY1" fmla="*/ 172430 h 540060"/>
              <a:gd name="connsiteX2" fmla="*/ 637677 w 637677"/>
              <a:gd name="connsiteY2" fmla="*/ 270030 h 540060"/>
              <a:gd name="connsiteX3" fmla="*/ 541643 w 637677"/>
              <a:gd name="connsiteY3" fmla="*/ 367630 h 540060"/>
              <a:gd name="connsiteX4" fmla="*/ 526212 w 637677"/>
              <a:gd name="connsiteY4" fmla="*/ 367630 h 540060"/>
              <a:gd name="connsiteX5" fmla="*/ 622246 w 637677"/>
              <a:gd name="connsiteY5" fmla="*/ 270030 h 540060"/>
              <a:gd name="connsiteX6" fmla="*/ 96034 w 637677"/>
              <a:gd name="connsiteY6" fmla="*/ 172430 h 540060"/>
              <a:gd name="connsiteX7" fmla="*/ 111465 w 637677"/>
              <a:gd name="connsiteY7" fmla="*/ 172430 h 540060"/>
              <a:gd name="connsiteX8" fmla="*/ 15431 w 637677"/>
              <a:gd name="connsiteY8" fmla="*/ 270030 h 540060"/>
              <a:gd name="connsiteX9" fmla="*/ 111465 w 637677"/>
              <a:gd name="connsiteY9" fmla="*/ 367630 h 540060"/>
              <a:gd name="connsiteX10" fmla="*/ 96034 w 637677"/>
              <a:gd name="connsiteY10" fmla="*/ 367630 h 540060"/>
              <a:gd name="connsiteX11" fmla="*/ 0 w 637677"/>
              <a:gd name="connsiteY11" fmla="*/ 270030 h 540060"/>
              <a:gd name="connsiteX12" fmla="*/ 318838 w 637677"/>
              <a:gd name="connsiteY12" fmla="*/ 0 h 540060"/>
              <a:gd name="connsiteX13" fmla="*/ 588868 w 637677"/>
              <a:gd name="connsiteY13" fmla="*/ 270030 h 540060"/>
              <a:gd name="connsiteX14" fmla="*/ 318838 w 637677"/>
              <a:gd name="connsiteY14" fmla="*/ 540060 h 540060"/>
              <a:gd name="connsiteX15" fmla="*/ 48808 w 637677"/>
              <a:gd name="connsiteY15" fmla="*/ 270030 h 54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7677" h="540060">
                <a:moveTo>
                  <a:pt x="526212" y="172430"/>
                </a:moveTo>
                <a:lnTo>
                  <a:pt x="541643" y="172430"/>
                </a:lnTo>
                <a:lnTo>
                  <a:pt x="637677" y="270030"/>
                </a:lnTo>
                <a:lnTo>
                  <a:pt x="541643" y="367630"/>
                </a:lnTo>
                <a:lnTo>
                  <a:pt x="526212" y="367630"/>
                </a:lnTo>
                <a:lnTo>
                  <a:pt x="622246" y="270030"/>
                </a:lnTo>
                <a:close/>
                <a:moveTo>
                  <a:pt x="96034" y="172430"/>
                </a:moveTo>
                <a:lnTo>
                  <a:pt x="111465" y="172430"/>
                </a:lnTo>
                <a:lnTo>
                  <a:pt x="15431" y="270030"/>
                </a:lnTo>
                <a:lnTo>
                  <a:pt x="111465" y="367630"/>
                </a:lnTo>
                <a:lnTo>
                  <a:pt x="96034" y="367630"/>
                </a:lnTo>
                <a:lnTo>
                  <a:pt x="0" y="270030"/>
                </a:lnTo>
                <a:close/>
                <a:moveTo>
                  <a:pt x="318838" y="0"/>
                </a:moveTo>
                <a:lnTo>
                  <a:pt x="588868" y="270030"/>
                </a:lnTo>
                <a:lnTo>
                  <a:pt x="318838" y="540060"/>
                </a:lnTo>
                <a:lnTo>
                  <a:pt x="48808" y="270030"/>
                </a:lnTo>
                <a:close/>
              </a:path>
            </a:pathLst>
          </a:custGeom>
          <a:solidFill>
            <a:srgbClr val="ED585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60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 name="图片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98839" y="21359"/>
            <a:ext cx="2250202" cy="568330"/>
          </a:xfrm>
          <a:prstGeom prst="rect">
            <a:avLst/>
          </a:prstGeom>
        </p:spPr>
      </p:pic>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p:transition advTm="100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p:transition advTm="100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p:transition advTm="100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p:transition advTm="100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8325228" y="6545425"/>
            <a:ext cx="775136" cy="230832"/>
          </a:xfrm>
          <a:prstGeom prst="rect">
            <a:avLst/>
          </a:prstGeom>
        </p:spPr>
        <p:txBody>
          <a:bodyPr wrap="square">
            <a:spAutoFit/>
          </a:bodyPr>
          <a:lstStyle/>
          <a:p>
            <a:pPr>
              <a:defRPr/>
            </a:pPr>
            <a:r>
              <a:rPr lang="en-US" altLang="zh-CN" sz="100" kern="0" dirty="0">
                <a:solidFill>
                  <a:prstClr val="white"/>
                </a:solidFill>
              </a:rPr>
              <a:t>PPT</a:t>
            </a:r>
            <a:r>
              <a:rPr lang="zh-CN" altLang="en-US" sz="100" kern="0" dirty="0">
                <a:solidFill>
                  <a:prstClr val="white"/>
                </a:solidFill>
              </a:rPr>
              <a:t>模板下载：</a:t>
            </a:r>
            <a:r>
              <a:rPr lang="en-US" altLang="zh-CN" sz="100" kern="0" dirty="0">
                <a:solidFill>
                  <a:prstClr val="white"/>
                </a:solidFill>
              </a:rPr>
              <a:t>www.1ppt.com/moban/          </a:t>
            </a:r>
            <a:r>
              <a:rPr lang="zh-CN" altLang="en-US" sz="100" kern="0" dirty="0">
                <a:solidFill>
                  <a:prstClr val="white"/>
                </a:solidFill>
              </a:rPr>
              <a:t>行业</a:t>
            </a:r>
            <a:r>
              <a:rPr lang="en-US" altLang="zh-CN" sz="100" kern="0" dirty="0">
                <a:solidFill>
                  <a:prstClr val="white"/>
                </a:solidFill>
              </a:rPr>
              <a:t>PPT</a:t>
            </a:r>
            <a:r>
              <a:rPr lang="zh-CN" altLang="en-US" sz="100" kern="0" dirty="0">
                <a:solidFill>
                  <a:prstClr val="white"/>
                </a:solidFill>
              </a:rPr>
              <a:t>模板：</a:t>
            </a:r>
            <a:r>
              <a:rPr lang="en-US" altLang="zh-CN" sz="100" kern="0" dirty="0">
                <a:solidFill>
                  <a:prstClr val="white"/>
                </a:solidFill>
              </a:rPr>
              <a:t>www.1ppt.com/hangye/ </a:t>
            </a:r>
          </a:p>
          <a:p>
            <a:pPr>
              <a:defRPr/>
            </a:pPr>
            <a:r>
              <a:rPr lang="zh-CN" altLang="en-US" sz="100" kern="0" dirty="0">
                <a:solidFill>
                  <a:prstClr val="white"/>
                </a:solidFill>
              </a:rPr>
              <a:t>节日</a:t>
            </a:r>
            <a:r>
              <a:rPr lang="en-US" altLang="zh-CN" sz="100" kern="0" dirty="0">
                <a:solidFill>
                  <a:prstClr val="white"/>
                </a:solidFill>
              </a:rPr>
              <a:t>PPT</a:t>
            </a:r>
            <a:r>
              <a:rPr lang="zh-CN" altLang="en-US" sz="100" kern="0" dirty="0">
                <a:solidFill>
                  <a:prstClr val="white"/>
                </a:solidFill>
              </a:rPr>
              <a:t>模板：</a:t>
            </a:r>
            <a:r>
              <a:rPr lang="en-US" altLang="zh-CN" sz="100" kern="0" dirty="0">
                <a:solidFill>
                  <a:prstClr val="white"/>
                </a:solidFill>
              </a:rPr>
              <a:t>www.1ppt.com/jieri/          PPT</a:t>
            </a:r>
            <a:r>
              <a:rPr lang="zh-CN" altLang="en-US" sz="100" kern="0" dirty="0">
                <a:solidFill>
                  <a:prstClr val="white"/>
                </a:solidFill>
              </a:rPr>
              <a:t>素材：</a:t>
            </a:r>
            <a:r>
              <a:rPr lang="en-US" altLang="zh-CN" sz="100" kern="0" dirty="0">
                <a:solidFill>
                  <a:prstClr val="white"/>
                </a:solidFill>
              </a:rPr>
              <a:t>www.1ppt.com/sucai/</a:t>
            </a:r>
          </a:p>
          <a:p>
            <a:pPr>
              <a:defRPr/>
            </a:pPr>
            <a:r>
              <a:rPr lang="en-US" altLang="zh-CN" sz="100" kern="0" dirty="0">
                <a:solidFill>
                  <a:prstClr val="white"/>
                </a:solidFill>
              </a:rPr>
              <a:t>PPT</a:t>
            </a:r>
            <a:r>
              <a:rPr lang="zh-CN" altLang="en-US" sz="100" kern="0" dirty="0">
                <a:solidFill>
                  <a:prstClr val="white"/>
                </a:solidFill>
              </a:rPr>
              <a:t>背景图片：</a:t>
            </a:r>
            <a:r>
              <a:rPr lang="en-US" altLang="zh-CN" sz="100" kern="0" dirty="0">
                <a:solidFill>
                  <a:prstClr val="white"/>
                </a:solidFill>
              </a:rPr>
              <a:t>www.1ppt.com/beijing/        PPT</a:t>
            </a:r>
            <a:r>
              <a:rPr lang="zh-CN" altLang="en-US" sz="100" kern="0" dirty="0">
                <a:solidFill>
                  <a:prstClr val="white"/>
                </a:solidFill>
              </a:rPr>
              <a:t>图表：</a:t>
            </a:r>
            <a:r>
              <a:rPr lang="en-US" altLang="zh-CN" sz="100" kern="0" dirty="0">
                <a:solidFill>
                  <a:prstClr val="white"/>
                </a:solidFill>
              </a:rPr>
              <a:t>www.1ppt.com/tubiao/      </a:t>
            </a:r>
          </a:p>
          <a:p>
            <a:pPr>
              <a:defRPr/>
            </a:pPr>
            <a:r>
              <a:rPr lang="zh-CN" altLang="en-US" sz="100" kern="0" dirty="0">
                <a:solidFill>
                  <a:prstClr val="white"/>
                </a:solidFill>
              </a:rPr>
              <a:t>精美</a:t>
            </a:r>
            <a:r>
              <a:rPr lang="en-US" altLang="zh-CN" sz="100" kern="0" dirty="0">
                <a:solidFill>
                  <a:prstClr val="white"/>
                </a:solidFill>
              </a:rPr>
              <a:t>PPT</a:t>
            </a:r>
            <a:r>
              <a:rPr lang="zh-CN" altLang="en-US" sz="100" kern="0" dirty="0">
                <a:solidFill>
                  <a:prstClr val="white"/>
                </a:solidFill>
              </a:rPr>
              <a:t>下载：</a:t>
            </a:r>
            <a:r>
              <a:rPr lang="en-US" altLang="zh-CN" sz="100" kern="0" dirty="0">
                <a:solidFill>
                  <a:prstClr val="white"/>
                </a:solidFill>
              </a:rPr>
              <a:t>www.1ppt.com/xiazai/         PPT</a:t>
            </a:r>
            <a:r>
              <a:rPr lang="zh-CN" altLang="en-US" sz="100" kern="0" dirty="0">
                <a:solidFill>
                  <a:prstClr val="white"/>
                </a:solidFill>
              </a:rPr>
              <a:t>教程： </a:t>
            </a:r>
            <a:r>
              <a:rPr lang="en-US" altLang="zh-CN" sz="100" kern="0" dirty="0">
                <a:solidFill>
                  <a:prstClr val="white"/>
                </a:solidFill>
              </a:rPr>
              <a:t>www.1ppt.com/powerpoint/      </a:t>
            </a:r>
          </a:p>
          <a:p>
            <a:pPr>
              <a:defRPr/>
            </a:pPr>
            <a:r>
              <a:rPr lang="en-US" altLang="zh-CN" sz="100" kern="0" dirty="0">
                <a:solidFill>
                  <a:prstClr val="white"/>
                </a:solidFill>
              </a:rPr>
              <a:t>PPT</a:t>
            </a:r>
            <a:r>
              <a:rPr lang="zh-CN" altLang="en-US" sz="100" kern="0" dirty="0">
                <a:solidFill>
                  <a:prstClr val="white"/>
                </a:solidFill>
              </a:rPr>
              <a:t>课件：</a:t>
            </a:r>
            <a:r>
              <a:rPr lang="en-US" altLang="zh-CN" sz="100" kern="0" dirty="0">
                <a:solidFill>
                  <a:prstClr val="white"/>
                </a:solidFill>
              </a:rPr>
              <a:t>www.1ppt.com/kejian/             </a:t>
            </a:r>
            <a:r>
              <a:rPr lang="zh-CN" altLang="en-US" sz="100" kern="0" dirty="0">
                <a:solidFill>
                  <a:prstClr val="white"/>
                </a:solidFill>
              </a:rPr>
              <a:t>字体下载：</a:t>
            </a:r>
            <a:r>
              <a:rPr lang="en-US" altLang="zh-CN" sz="100" kern="0" dirty="0">
                <a:solidFill>
                  <a:prstClr val="white"/>
                </a:solidFill>
              </a:rPr>
              <a:t>www.1ppt.com/ziti/</a:t>
            </a:r>
          </a:p>
          <a:p>
            <a:pPr>
              <a:defRPr/>
            </a:pPr>
            <a:r>
              <a:rPr lang="zh-CN" altLang="en-US" sz="100" kern="0" dirty="0">
                <a:solidFill>
                  <a:prstClr val="white"/>
                </a:solidFill>
              </a:rPr>
              <a:t>工作总结</a:t>
            </a:r>
            <a:r>
              <a:rPr lang="en-US" altLang="zh-CN" sz="100" kern="0" dirty="0">
                <a:solidFill>
                  <a:prstClr val="white"/>
                </a:solidFill>
              </a:rPr>
              <a:t>PPT</a:t>
            </a:r>
            <a:r>
              <a:rPr lang="zh-CN" altLang="en-US" sz="100" kern="0" dirty="0">
                <a:solidFill>
                  <a:prstClr val="white"/>
                </a:solidFill>
              </a:rPr>
              <a:t>：</a:t>
            </a:r>
            <a:r>
              <a:rPr lang="en-US" altLang="zh-CN" sz="100" kern="0" dirty="0">
                <a:solidFill>
                  <a:prstClr val="white"/>
                </a:solidFill>
              </a:rPr>
              <a:t>www.1ppt.com/xiazai/zongjie/ </a:t>
            </a:r>
            <a:r>
              <a:rPr lang="zh-CN" altLang="en-US" sz="100" kern="0" dirty="0">
                <a:solidFill>
                  <a:prstClr val="white"/>
                </a:solidFill>
              </a:rPr>
              <a:t>工作计划：</a:t>
            </a:r>
            <a:r>
              <a:rPr lang="en-US" altLang="zh-CN" sz="100" kern="0" dirty="0">
                <a:solidFill>
                  <a:prstClr val="white"/>
                </a:solidFill>
              </a:rPr>
              <a:t>www.1ppt.com/xiazai/jihua/</a:t>
            </a:r>
          </a:p>
          <a:p>
            <a:pPr>
              <a:defRPr/>
            </a:pPr>
            <a:r>
              <a:rPr lang="zh-CN" altLang="en-US" sz="100" kern="0" dirty="0">
                <a:solidFill>
                  <a:prstClr val="white"/>
                </a:solidFill>
              </a:rPr>
              <a:t>商务</a:t>
            </a:r>
            <a:r>
              <a:rPr lang="en-US" altLang="zh-CN" sz="100" kern="0" dirty="0">
                <a:solidFill>
                  <a:prstClr val="white"/>
                </a:solidFill>
              </a:rPr>
              <a:t>PPT</a:t>
            </a:r>
            <a:r>
              <a:rPr lang="zh-CN" altLang="en-US" sz="100" kern="0" dirty="0">
                <a:solidFill>
                  <a:prstClr val="white"/>
                </a:solidFill>
              </a:rPr>
              <a:t>模板：</a:t>
            </a:r>
            <a:r>
              <a:rPr lang="en-US" altLang="zh-CN" sz="100" kern="0" dirty="0">
                <a:solidFill>
                  <a:prstClr val="white"/>
                </a:solidFill>
              </a:rPr>
              <a:t>www.1ppt.com/moban/shangwu/  </a:t>
            </a:r>
            <a:r>
              <a:rPr lang="zh-CN" altLang="en-US" sz="100" kern="0" dirty="0">
                <a:solidFill>
                  <a:prstClr val="white"/>
                </a:solidFill>
              </a:rPr>
              <a:t>个人简历</a:t>
            </a:r>
            <a:r>
              <a:rPr lang="en-US" altLang="zh-CN" sz="100" kern="0" dirty="0">
                <a:solidFill>
                  <a:prstClr val="white"/>
                </a:solidFill>
              </a:rPr>
              <a:t>PPT</a:t>
            </a:r>
            <a:r>
              <a:rPr lang="zh-CN" altLang="en-US" sz="100" kern="0" dirty="0">
                <a:solidFill>
                  <a:prstClr val="white"/>
                </a:solidFill>
              </a:rPr>
              <a:t>：</a:t>
            </a:r>
            <a:r>
              <a:rPr lang="en-US" altLang="zh-CN" sz="100" kern="0" dirty="0">
                <a:solidFill>
                  <a:prstClr val="white"/>
                </a:solidFill>
              </a:rPr>
              <a:t>www.1ppt.com/xiazai/jianli/  </a:t>
            </a:r>
          </a:p>
          <a:p>
            <a:pPr>
              <a:defRPr/>
            </a:pPr>
            <a:r>
              <a:rPr lang="zh-CN" altLang="en-US" sz="100" kern="0" dirty="0">
                <a:solidFill>
                  <a:prstClr val="white"/>
                </a:solidFill>
              </a:rPr>
              <a:t>毕业答辩</a:t>
            </a:r>
            <a:r>
              <a:rPr lang="en-US" altLang="zh-CN" sz="100" kern="0" dirty="0">
                <a:solidFill>
                  <a:prstClr val="white"/>
                </a:solidFill>
              </a:rPr>
              <a:t>PPT</a:t>
            </a:r>
            <a:r>
              <a:rPr lang="zh-CN" altLang="en-US" sz="100" kern="0" dirty="0">
                <a:solidFill>
                  <a:prstClr val="white"/>
                </a:solidFill>
              </a:rPr>
              <a:t>：</a:t>
            </a:r>
            <a:r>
              <a:rPr lang="en-US" altLang="zh-CN" sz="100" kern="0" dirty="0">
                <a:solidFill>
                  <a:prstClr val="white"/>
                </a:solidFill>
              </a:rPr>
              <a:t>www.1ppt.com/xiazai/dabian/  </a:t>
            </a:r>
            <a:r>
              <a:rPr lang="zh-CN" altLang="en-US" sz="100" kern="0" dirty="0">
                <a:solidFill>
                  <a:prstClr val="white"/>
                </a:solidFill>
              </a:rPr>
              <a:t>工作汇报</a:t>
            </a:r>
            <a:r>
              <a:rPr lang="en-US" altLang="zh-CN" sz="100" kern="0" dirty="0">
                <a:solidFill>
                  <a:prstClr val="white"/>
                </a:solidFill>
              </a:rPr>
              <a:t>PPT</a:t>
            </a:r>
            <a:r>
              <a:rPr lang="zh-CN" altLang="en-US" sz="100" kern="0" dirty="0">
                <a:solidFill>
                  <a:prstClr val="white"/>
                </a:solidFill>
              </a:rPr>
              <a:t>：</a:t>
            </a:r>
            <a:r>
              <a:rPr lang="en-US" altLang="zh-CN" sz="100" kern="0" dirty="0">
                <a:solidFill>
                  <a:prstClr val="white"/>
                </a:solidFill>
              </a:rPr>
              <a:t>www.1ppt.com/xiazai/huibao/    </a:t>
            </a:r>
          </a:p>
          <a:p>
            <a:pPr>
              <a:defRPr/>
            </a:pPr>
            <a:r>
              <a:rPr lang="en-US" altLang="zh-CN" sz="100" kern="0" dirty="0">
                <a:solidFill>
                  <a:prstClr val="white"/>
                </a:solidFill>
              </a:rPr>
              <a:t> </a:t>
            </a:r>
          </a:p>
        </p:txBody>
      </p:sp>
    </p:spTree>
  </p:cSld>
  <p:clrMapOvr>
    <a:masterClrMapping/>
  </p:clrMapOvr>
  <p:transition advTm="100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p:transition advTm="1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p:transition advTm="100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标题和内容">
    <p:bg>
      <p:bgRef idx="1001">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6186"/>
            <a:ext cx="10515600" cy="1325033"/>
          </a:xfrm>
          <a:prstGeom prst="rect">
            <a:avLst/>
          </a:prstGeom>
        </p:spPr>
        <p:txBody>
          <a:bodyPr lIns="121914" tIns="60957" rIns="121914" bIns="60957"/>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lIns="121914" tIns="60957" rIns="121914" bIns="60957"/>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lIns="121914" tIns="60957" rIns="121914" bIns="60957"/>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lIns="121914" tIns="60957" rIns="121914" bIns="60957"/>
          <a:lstStyle/>
          <a:p>
            <a:r>
              <a:rPr lang="zh-CN" altLang="en-US"/>
              <a:t>单击此处编辑母版标题样式</a:t>
            </a:r>
          </a:p>
        </p:txBody>
      </p:sp>
      <p:sp>
        <p:nvSpPr>
          <p:cNvPr id="4" name="矩形 3"/>
          <p:cNvSpPr/>
          <p:nvPr userDrawn="1"/>
        </p:nvSpPr>
        <p:spPr>
          <a:xfrm>
            <a:off x="10041820" y="6213310"/>
            <a:ext cx="1033515" cy="261604"/>
          </a:xfrm>
          <a:prstGeom prst="rect">
            <a:avLst/>
          </a:prstGeom>
        </p:spPr>
        <p:txBody>
          <a:bodyPr wrap="square" lIns="121914" tIns="60957" rIns="121914" bIns="60957">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lIns="121914" tIns="60957" rIns="121914" bIns="60957"/>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3" name="组合 2"/>
          <p:cNvGrpSpPr/>
          <p:nvPr userDrawn="1"/>
        </p:nvGrpSpPr>
        <p:grpSpPr>
          <a:xfrm>
            <a:off x="-432725" y="-369318"/>
            <a:ext cx="916517" cy="918633"/>
            <a:chOff x="3359150" y="2557463"/>
            <a:chExt cx="687388" cy="688975"/>
          </a:xfrm>
          <a:solidFill>
            <a:srgbClr val="365974"/>
          </a:solidFill>
        </p:grpSpPr>
        <p:sp>
          <p:nvSpPr>
            <p:cNvPr id="4" name="Freeform 67"/>
            <p:cNvSpPr/>
            <p:nvPr/>
          </p:nvSpPr>
          <p:spPr bwMode="auto">
            <a:xfrm>
              <a:off x="3370262" y="2751138"/>
              <a:ext cx="650875" cy="271463"/>
            </a:xfrm>
            <a:custGeom>
              <a:avLst/>
              <a:gdLst>
                <a:gd name="T0" fmla="*/ 20 w 108"/>
                <a:gd name="T1" fmla="*/ 38 h 45"/>
                <a:gd name="T2" fmla="*/ 20 w 108"/>
                <a:gd name="T3" fmla="*/ 38 h 45"/>
                <a:gd name="T4" fmla="*/ 104 w 108"/>
                <a:gd name="T5" fmla="*/ 5 h 45"/>
                <a:gd name="T6" fmla="*/ 105 w 108"/>
                <a:gd name="T7" fmla="*/ 5 h 45"/>
                <a:gd name="T8" fmla="*/ 105 w 108"/>
                <a:gd name="T9" fmla="*/ 5 h 45"/>
                <a:gd name="T10" fmla="*/ 108 w 108"/>
                <a:gd name="T11" fmla="*/ 3 h 45"/>
                <a:gd name="T12" fmla="*/ 106 w 108"/>
                <a:gd name="T13" fmla="*/ 0 h 45"/>
                <a:gd name="T14" fmla="*/ 104 w 108"/>
                <a:gd name="T15" fmla="*/ 2 h 45"/>
                <a:gd name="T16" fmla="*/ 103 w 108"/>
                <a:gd name="T17" fmla="*/ 2 h 45"/>
                <a:gd name="T18" fmla="*/ 103 w 108"/>
                <a:gd name="T19" fmla="*/ 2 h 45"/>
                <a:gd name="T20" fmla="*/ 19 w 108"/>
                <a:gd name="T21" fmla="*/ 35 h 45"/>
                <a:gd name="T22" fmla="*/ 19 w 108"/>
                <a:gd name="T23" fmla="*/ 35 h 45"/>
                <a:gd name="T24" fmla="*/ 19 w 108"/>
                <a:gd name="T25" fmla="*/ 35 h 45"/>
                <a:gd name="T26" fmla="*/ 0 w 108"/>
                <a:gd name="T27" fmla="*/ 42 h 45"/>
                <a:gd name="T28" fmla="*/ 1 w 108"/>
                <a:gd name="T29" fmla="*/ 45 h 45"/>
                <a:gd name="T30" fmla="*/ 20 w 108"/>
                <a:gd name="T3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45">
                  <a:moveTo>
                    <a:pt x="20" y="38"/>
                  </a:moveTo>
                  <a:cubicBezTo>
                    <a:pt x="20" y="38"/>
                    <a:pt x="20" y="38"/>
                    <a:pt x="20" y="38"/>
                  </a:cubicBezTo>
                  <a:cubicBezTo>
                    <a:pt x="104" y="5"/>
                    <a:pt x="104" y="5"/>
                    <a:pt x="104" y="5"/>
                  </a:cubicBezTo>
                  <a:cubicBezTo>
                    <a:pt x="105" y="5"/>
                    <a:pt x="105" y="5"/>
                    <a:pt x="105" y="5"/>
                  </a:cubicBezTo>
                  <a:cubicBezTo>
                    <a:pt x="105" y="5"/>
                    <a:pt x="105" y="5"/>
                    <a:pt x="105" y="5"/>
                  </a:cubicBezTo>
                  <a:cubicBezTo>
                    <a:pt x="108" y="3"/>
                    <a:pt x="108" y="3"/>
                    <a:pt x="108" y="3"/>
                  </a:cubicBezTo>
                  <a:cubicBezTo>
                    <a:pt x="107" y="2"/>
                    <a:pt x="107" y="1"/>
                    <a:pt x="106" y="0"/>
                  </a:cubicBezTo>
                  <a:cubicBezTo>
                    <a:pt x="104" y="2"/>
                    <a:pt x="104" y="2"/>
                    <a:pt x="104" y="2"/>
                  </a:cubicBezTo>
                  <a:cubicBezTo>
                    <a:pt x="103" y="2"/>
                    <a:pt x="103" y="2"/>
                    <a:pt x="103" y="2"/>
                  </a:cubicBezTo>
                  <a:cubicBezTo>
                    <a:pt x="103" y="2"/>
                    <a:pt x="103" y="2"/>
                    <a:pt x="103" y="2"/>
                  </a:cubicBezTo>
                  <a:cubicBezTo>
                    <a:pt x="19" y="35"/>
                    <a:pt x="19" y="35"/>
                    <a:pt x="19" y="35"/>
                  </a:cubicBezTo>
                  <a:cubicBezTo>
                    <a:pt x="19" y="35"/>
                    <a:pt x="19" y="35"/>
                    <a:pt x="19" y="35"/>
                  </a:cubicBezTo>
                  <a:cubicBezTo>
                    <a:pt x="19" y="35"/>
                    <a:pt x="19" y="35"/>
                    <a:pt x="19" y="35"/>
                  </a:cubicBezTo>
                  <a:cubicBezTo>
                    <a:pt x="0" y="42"/>
                    <a:pt x="0" y="42"/>
                    <a:pt x="0" y="42"/>
                  </a:cubicBezTo>
                  <a:cubicBezTo>
                    <a:pt x="1" y="43"/>
                    <a:pt x="1" y="44"/>
                    <a:pt x="1" y="45"/>
                  </a:cubicBezTo>
                  <a:cubicBezTo>
                    <a:pt x="20" y="38"/>
                    <a:pt x="20" y="38"/>
                    <a:pt x="20"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5" name="Freeform 68"/>
            <p:cNvSpPr/>
            <p:nvPr/>
          </p:nvSpPr>
          <p:spPr bwMode="auto">
            <a:xfrm>
              <a:off x="3359150" y="2665413"/>
              <a:ext cx="608013" cy="260350"/>
            </a:xfrm>
            <a:custGeom>
              <a:avLst/>
              <a:gdLst>
                <a:gd name="T0" fmla="*/ 16 w 101"/>
                <a:gd name="T1" fmla="*/ 36 h 43"/>
                <a:gd name="T2" fmla="*/ 16 w 101"/>
                <a:gd name="T3" fmla="*/ 36 h 43"/>
                <a:gd name="T4" fmla="*/ 100 w 101"/>
                <a:gd name="T5" fmla="*/ 3 h 43"/>
                <a:gd name="T6" fmla="*/ 100 w 101"/>
                <a:gd name="T7" fmla="*/ 3 h 43"/>
                <a:gd name="T8" fmla="*/ 101 w 101"/>
                <a:gd name="T9" fmla="*/ 3 h 43"/>
                <a:gd name="T10" fmla="*/ 101 w 101"/>
                <a:gd name="T11" fmla="*/ 3 h 43"/>
                <a:gd name="T12" fmla="*/ 99 w 101"/>
                <a:gd name="T13" fmla="*/ 0 h 43"/>
                <a:gd name="T14" fmla="*/ 15 w 101"/>
                <a:gd name="T15" fmla="*/ 33 h 43"/>
                <a:gd name="T16" fmla="*/ 15 w 101"/>
                <a:gd name="T17" fmla="*/ 33 h 43"/>
                <a:gd name="T18" fmla="*/ 14 w 101"/>
                <a:gd name="T19" fmla="*/ 33 h 43"/>
                <a:gd name="T20" fmla="*/ 0 w 101"/>
                <a:gd name="T21" fmla="*/ 39 h 43"/>
                <a:gd name="T22" fmla="*/ 0 w 101"/>
                <a:gd name="T23" fmla="*/ 43 h 43"/>
                <a:gd name="T24" fmla="*/ 16 w 101"/>
                <a:gd name="T25"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43">
                  <a:moveTo>
                    <a:pt x="16" y="36"/>
                  </a:moveTo>
                  <a:cubicBezTo>
                    <a:pt x="16" y="36"/>
                    <a:pt x="16" y="36"/>
                    <a:pt x="16" y="36"/>
                  </a:cubicBezTo>
                  <a:cubicBezTo>
                    <a:pt x="100" y="3"/>
                    <a:pt x="100" y="3"/>
                    <a:pt x="100" y="3"/>
                  </a:cubicBezTo>
                  <a:cubicBezTo>
                    <a:pt x="100" y="3"/>
                    <a:pt x="100" y="3"/>
                    <a:pt x="100" y="3"/>
                  </a:cubicBezTo>
                  <a:cubicBezTo>
                    <a:pt x="101" y="3"/>
                    <a:pt x="101" y="3"/>
                    <a:pt x="101" y="3"/>
                  </a:cubicBezTo>
                  <a:cubicBezTo>
                    <a:pt x="101" y="3"/>
                    <a:pt x="101" y="3"/>
                    <a:pt x="101" y="3"/>
                  </a:cubicBezTo>
                  <a:cubicBezTo>
                    <a:pt x="100" y="2"/>
                    <a:pt x="99" y="1"/>
                    <a:pt x="99" y="0"/>
                  </a:cubicBezTo>
                  <a:cubicBezTo>
                    <a:pt x="15" y="33"/>
                    <a:pt x="15" y="33"/>
                    <a:pt x="15" y="33"/>
                  </a:cubicBezTo>
                  <a:cubicBezTo>
                    <a:pt x="15" y="33"/>
                    <a:pt x="15" y="33"/>
                    <a:pt x="15" y="33"/>
                  </a:cubicBezTo>
                  <a:cubicBezTo>
                    <a:pt x="14" y="33"/>
                    <a:pt x="14" y="33"/>
                    <a:pt x="14" y="33"/>
                  </a:cubicBezTo>
                  <a:cubicBezTo>
                    <a:pt x="0" y="39"/>
                    <a:pt x="0" y="39"/>
                    <a:pt x="0" y="39"/>
                  </a:cubicBezTo>
                  <a:cubicBezTo>
                    <a:pt x="0" y="40"/>
                    <a:pt x="0" y="41"/>
                    <a:pt x="0" y="43"/>
                  </a:cubicBezTo>
                  <a:cubicBezTo>
                    <a:pt x="16" y="36"/>
                    <a:pt x="16" y="36"/>
                    <a:pt x="1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6" name="Freeform 69"/>
            <p:cNvSpPr/>
            <p:nvPr/>
          </p:nvSpPr>
          <p:spPr bwMode="auto">
            <a:xfrm>
              <a:off x="3370262" y="2593975"/>
              <a:ext cx="512763" cy="217488"/>
            </a:xfrm>
            <a:custGeom>
              <a:avLst/>
              <a:gdLst>
                <a:gd name="T0" fmla="*/ 8 w 85"/>
                <a:gd name="T1" fmla="*/ 32 h 36"/>
                <a:gd name="T2" fmla="*/ 8 w 85"/>
                <a:gd name="T3" fmla="*/ 32 h 36"/>
                <a:gd name="T4" fmla="*/ 85 w 85"/>
                <a:gd name="T5" fmla="*/ 2 h 36"/>
                <a:gd name="T6" fmla="*/ 81 w 85"/>
                <a:gd name="T7" fmla="*/ 0 h 36"/>
                <a:gd name="T8" fmla="*/ 7 w 85"/>
                <a:gd name="T9" fmla="*/ 29 h 36"/>
                <a:gd name="T10" fmla="*/ 6 w 85"/>
                <a:gd name="T11" fmla="*/ 29 h 36"/>
                <a:gd name="T12" fmla="*/ 6 w 85"/>
                <a:gd name="T13" fmla="*/ 29 h 36"/>
                <a:gd name="T14" fmla="*/ 1 w 85"/>
                <a:gd name="T15" fmla="*/ 31 h 36"/>
                <a:gd name="T16" fmla="*/ 0 w 85"/>
                <a:gd name="T17" fmla="*/ 36 h 36"/>
                <a:gd name="T18" fmla="*/ 7 w 85"/>
                <a:gd name="T19" fmla="*/ 33 h 36"/>
                <a:gd name="T20" fmla="*/ 8 w 85"/>
                <a:gd name="T21"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36">
                  <a:moveTo>
                    <a:pt x="8" y="32"/>
                  </a:moveTo>
                  <a:cubicBezTo>
                    <a:pt x="8" y="32"/>
                    <a:pt x="8" y="32"/>
                    <a:pt x="8" y="32"/>
                  </a:cubicBezTo>
                  <a:cubicBezTo>
                    <a:pt x="85" y="2"/>
                    <a:pt x="85" y="2"/>
                    <a:pt x="85" y="2"/>
                  </a:cubicBezTo>
                  <a:cubicBezTo>
                    <a:pt x="83" y="2"/>
                    <a:pt x="82" y="1"/>
                    <a:pt x="81" y="0"/>
                  </a:cubicBezTo>
                  <a:cubicBezTo>
                    <a:pt x="7" y="29"/>
                    <a:pt x="7" y="29"/>
                    <a:pt x="7" y="29"/>
                  </a:cubicBezTo>
                  <a:cubicBezTo>
                    <a:pt x="6" y="29"/>
                    <a:pt x="6" y="29"/>
                    <a:pt x="6" y="29"/>
                  </a:cubicBezTo>
                  <a:cubicBezTo>
                    <a:pt x="6" y="29"/>
                    <a:pt x="6" y="29"/>
                    <a:pt x="6" y="29"/>
                  </a:cubicBezTo>
                  <a:cubicBezTo>
                    <a:pt x="1" y="31"/>
                    <a:pt x="1" y="31"/>
                    <a:pt x="1" y="31"/>
                  </a:cubicBezTo>
                  <a:cubicBezTo>
                    <a:pt x="1" y="33"/>
                    <a:pt x="0" y="34"/>
                    <a:pt x="0" y="36"/>
                  </a:cubicBezTo>
                  <a:cubicBezTo>
                    <a:pt x="7" y="33"/>
                    <a:pt x="7" y="33"/>
                    <a:pt x="7" y="33"/>
                  </a:cubicBezTo>
                  <a:lnTo>
                    <a:pt x="8"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7" name="Freeform 70"/>
            <p:cNvSpPr/>
            <p:nvPr/>
          </p:nvSpPr>
          <p:spPr bwMode="auto">
            <a:xfrm>
              <a:off x="3449637" y="2557463"/>
              <a:ext cx="276225" cy="107950"/>
            </a:xfrm>
            <a:custGeom>
              <a:avLst/>
              <a:gdLst>
                <a:gd name="T0" fmla="*/ 38 w 46"/>
                <a:gd name="T1" fmla="*/ 0 h 18"/>
                <a:gd name="T2" fmla="*/ 37 w 46"/>
                <a:gd name="T3" fmla="*/ 0 h 18"/>
                <a:gd name="T4" fmla="*/ 7 w 46"/>
                <a:gd name="T5" fmla="*/ 12 h 18"/>
                <a:gd name="T6" fmla="*/ 0 w 46"/>
                <a:gd name="T7" fmla="*/ 18 h 18"/>
                <a:gd name="T8" fmla="*/ 46 w 46"/>
                <a:gd name="T9" fmla="*/ 0 h 18"/>
                <a:gd name="T10" fmla="*/ 38 w 46"/>
                <a:gd name="T11" fmla="*/ 0 h 18"/>
              </a:gdLst>
              <a:ahLst/>
              <a:cxnLst>
                <a:cxn ang="0">
                  <a:pos x="T0" y="T1"/>
                </a:cxn>
                <a:cxn ang="0">
                  <a:pos x="T2" y="T3"/>
                </a:cxn>
                <a:cxn ang="0">
                  <a:pos x="T4" y="T5"/>
                </a:cxn>
                <a:cxn ang="0">
                  <a:pos x="T6" y="T7"/>
                </a:cxn>
                <a:cxn ang="0">
                  <a:pos x="T8" y="T9"/>
                </a:cxn>
                <a:cxn ang="0">
                  <a:pos x="T10" y="T11"/>
                </a:cxn>
              </a:cxnLst>
              <a:rect l="0" t="0" r="r" b="b"/>
              <a:pathLst>
                <a:path w="46" h="18">
                  <a:moveTo>
                    <a:pt x="38" y="0"/>
                  </a:moveTo>
                  <a:cubicBezTo>
                    <a:pt x="38" y="0"/>
                    <a:pt x="37" y="0"/>
                    <a:pt x="37" y="0"/>
                  </a:cubicBezTo>
                  <a:cubicBezTo>
                    <a:pt x="7" y="12"/>
                    <a:pt x="7" y="12"/>
                    <a:pt x="7" y="12"/>
                  </a:cubicBezTo>
                  <a:cubicBezTo>
                    <a:pt x="4" y="14"/>
                    <a:pt x="2" y="16"/>
                    <a:pt x="0" y="18"/>
                  </a:cubicBezTo>
                  <a:cubicBezTo>
                    <a:pt x="46" y="0"/>
                    <a:pt x="46" y="0"/>
                    <a:pt x="46" y="0"/>
                  </a:cubicBezTo>
                  <a:cubicBezTo>
                    <a:pt x="44" y="0"/>
                    <a:pt x="41" y="0"/>
                    <a:pt x="3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8" name="Freeform 71"/>
            <p:cNvSpPr/>
            <p:nvPr/>
          </p:nvSpPr>
          <p:spPr bwMode="auto">
            <a:xfrm>
              <a:off x="3359150" y="2708275"/>
              <a:ext cx="638175" cy="265113"/>
            </a:xfrm>
            <a:custGeom>
              <a:avLst/>
              <a:gdLst>
                <a:gd name="T0" fmla="*/ 19 w 106"/>
                <a:gd name="T1" fmla="*/ 37 h 44"/>
                <a:gd name="T2" fmla="*/ 19 w 106"/>
                <a:gd name="T3" fmla="*/ 37 h 44"/>
                <a:gd name="T4" fmla="*/ 103 w 106"/>
                <a:gd name="T5" fmla="*/ 4 h 44"/>
                <a:gd name="T6" fmla="*/ 103 w 106"/>
                <a:gd name="T7" fmla="*/ 4 h 44"/>
                <a:gd name="T8" fmla="*/ 104 w 106"/>
                <a:gd name="T9" fmla="*/ 4 h 44"/>
                <a:gd name="T10" fmla="*/ 106 w 106"/>
                <a:gd name="T11" fmla="*/ 3 h 44"/>
                <a:gd name="T12" fmla="*/ 104 w 106"/>
                <a:gd name="T13" fmla="*/ 0 h 44"/>
                <a:gd name="T14" fmla="*/ 103 w 106"/>
                <a:gd name="T15" fmla="*/ 1 h 44"/>
                <a:gd name="T16" fmla="*/ 102 w 106"/>
                <a:gd name="T17" fmla="*/ 1 h 44"/>
                <a:gd name="T18" fmla="*/ 102 w 106"/>
                <a:gd name="T19" fmla="*/ 1 h 44"/>
                <a:gd name="T20" fmla="*/ 18 w 106"/>
                <a:gd name="T21" fmla="*/ 34 h 44"/>
                <a:gd name="T22" fmla="*/ 18 w 106"/>
                <a:gd name="T23" fmla="*/ 34 h 44"/>
                <a:gd name="T24" fmla="*/ 17 w 106"/>
                <a:gd name="T25" fmla="*/ 34 h 44"/>
                <a:gd name="T26" fmla="*/ 0 w 106"/>
                <a:gd name="T27" fmla="*/ 41 h 44"/>
                <a:gd name="T28" fmla="*/ 1 w 106"/>
                <a:gd name="T29" fmla="*/ 44 h 44"/>
                <a:gd name="T30" fmla="*/ 19 w 106"/>
                <a:gd name="T31"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44">
                  <a:moveTo>
                    <a:pt x="19" y="37"/>
                  </a:moveTo>
                  <a:cubicBezTo>
                    <a:pt x="19" y="37"/>
                    <a:pt x="19" y="37"/>
                    <a:pt x="19" y="37"/>
                  </a:cubicBezTo>
                  <a:cubicBezTo>
                    <a:pt x="103" y="4"/>
                    <a:pt x="103" y="4"/>
                    <a:pt x="103" y="4"/>
                  </a:cubicBezTo>
                  <a:cubicBezTo>
                    <a:pt x="103" y="4"/>
                    <a:pt x="103" y="4"/>
                    <a:pt x="103" y="4"/>
                  </a:cubicBezTo>
                  <a:cubicBezTo>
                    <a:pt x="104" y="4"/>
                    <a:pt x="104" y="4"/>
                    <a:pt x="104" y="4"/>
                  </a:cubicBezTo>
                  <a:cubicBezTo>
                    <a:pt x="106" y="3"/>
                    <a:pt x="106" y="3"/>
                    <a:pt x="106" y="3"/>
                  </a:cubicBezTo>
                  <a:cubicBezTo>
                    <a:pt x="105" y="2"/>
                    <a:pt x="105" y="1"/>
                    <a:pt x="104" y="0"/>
                  </a:cubicBezTo>
                  <a:cubicBezTo>
                    <a:pt x="103" y="1"/>
                    <a:pt x="103" y="1"/>
                    <a:pt x="103" y="1"/>
                  </a:cubicBezTo>
                  <a:cubicBezTo>
                    <a:pt x="102" y="1"/>
                    <a:pt x="102" y="1"/>
                    <a:pt x="102" y="1"/>
                  </a:cubicBezTo>
                  <a:cubicBezTo>
                    <a:pt x="102" y="1"/>
                    <a:pt x="102" y="1"/>
                    <a:pt x="102" y="1"/>
                  </a:cubicBezTo>
                  <a:cubicBezTo>
                    <a:pt x="18" y="34"/>
                    <a:pt x="18" y="34"/>
                    <a:pt x="18" y="34"/>
                  </a:cubicBezTo>
                  <a:cubicBezTo>
                    <a:pt x="18" y="34"/>
                    <a:pt x="18" y="34"/>
                    <a:pt x="18" y="34"/>
                  </a:cubicBezTo>
                  <a:cubicBezTo>
                    <a:pt x="17" y="34"/>
                    <a:pt x="17" y="34"/>
                    <a:pt x="17" y="34"/>
                  </a:cubicBezTo>
                  <a:cubicBezTo>
                    <a:pt x="0" y="41"/>
                    <a:pt x="0" y="41"/>
                    <a:pt x="0" y="41"/>
                  </a:cubicBezTo>
                  <a:cubicBezTo>
                    <a:pt x="0" y="42"/>
                    <a:pt x="1" y="43"/>
                    <a:pt x="1" y="44"/>
                  </a:cubicBezTo>
                  <a:cubicBezTo>
                    <a:pt x="19" y="37"/>
                    <a:pt x="19" y="37"/>
                    <a:pt x="19"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9" name="Freeform 72"/>
            <p:cNvSpPr/>
            <p:nvPr/>
          </p:nvSpPr>
          <p:spPr bwMode="auto">
            <a:xfrm>
              <a:off x="3359150" y="2630488"/>
              <a:ext cx="573088" cy="234950"/>
            </a:xfrm>
            <a:custGeom>
              <a:avLst/>
              <a:gdLst>
                <a:gd name="T0" fmla="*/ 13 w 95"/>
                <a:gd name="T1" fmla="*/ 34 h 39"/>
                <a:gd name="T2" fmla="*/ 13 w 95"/>
                <a:gd name="T3" fmla="*/ 34 h 39"/>
                <a:gd name="T4" fmla="*/ 95 w 95"/>
                <a:gd name="T5" fmla="*/ 2 h 39"/>
                <a:gd name="T6" fmla="*/ 92 w 95"/>
                <a:gd name="T7" fmla="*/ 0 h 39"/>
                <a:gd name="T8" fmla="*/ 12 w 95"/>
                <a:gd name="T9" fmla="*/ 31 h 39"/>
                <a:gd name="T10" fmla="*/ 12 w 95"/>
                <a:gd name="T11" fmla="*/ 31 h 39"/>
                <a:gd name="T12" fmla="*/ 11 w 95"/>
                <a:gd name="T13" fmla="*/ 31 h 39"/>
                <a:gd name="T14" fmla="*/ 0 w 95"/>
                <a:gd name="T15" fmla="*/ 36 h 39"/>
                <a:gd name="T16" fmla="*/ 0 w 95"/>
                <a:gd name="T17" fmla="*/ 39 h 39"/>
                <a:gd name="T18" fmla="*/ 13 w 95"/>
                <a:gd name="T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39">
                  <a:moveTo>
                    <a:pt x="13" y="34"/>
                  </a:moveTo>
                  <a:cubicBezTo>
                    <a:pt x="13" y="34"/>
                    <a:pt x="13" y="34"/>
                    <a:pt x="13" y="34"/>
                  </a:cubicBezTo>
                  <a:cubicBezTo>
                    <a:pt x="95" y="2"/>
                    <a:pt x="95" y="2"/>
                    <a:pt x="95" y="2"/>
                  </a:cubicBezTo>
                  <a:cubicBezTo>
                    <a:pt x="94" y="1"/>
                    <a:pt x="93" y="1"/>
                    <a:pt x="92" y="0"/>
                  </a:cubicBezTo>
                  <a:cubicBezTo>
                    <a:pt x="12" y="31"/>
                    <a:pt x="12" y="31"/>
                    <a:pt x="12" y="31"/>
                  </a:cubicBezTo>
                  <a:cubicBezTo>
                    <a:pt x="12" y="31"/>
                    <a:pt x="12" y="31"/>
                    <a:pt x="12" y="31"/>
                  </a:cubicBezTo>
                  <a:cubicBezTo>
                    <a:pt x="11" y="31"/>
                    <a:pt x="11" y="31"/>
                    <a:pt x="11" y="31"/>
                  </a:cubicBezTo>
                  <a:cubicBezTo>
                    <a:pt x="0" y="36"/>
                    <a:pt x="0" y="36"/>
                    <a:pt x="0" y="36"/>
                  </a:cubicBezTo>
                  <a:cubicBezTo>
                    <a:pt x="0" y="37"/>
                    <a:pt x="0" y="38"/>
                    <a:pt x="0" y="39"/>
                  </a:cubicBezTo>
                  <a:cubicBezTo>
                    <a:pt x="13" y="34"/>
                    <a:pt x="13" y="34"/>
                    <a:pt x="1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10" name="Freeform 73"/>
            <p:cNvSpPr/>
            <p:nvPr/>
          </p:nvSpPr>
          <p:spPr bwMode="auto">
            <a:xfrm>
              <a:off x="3395662" y="2570163"/>
              <a:ext cx="420688" cy="174625"/>
            </a:xfrm>
            <a:custGeom>
              <a:avLst/>
              <a:gdLst>
                <a:gd name="T0" fmla="*/ 1 w 70"/>
                <a:gd name="T1" fmla="*/ 29 h 29"/>
                <a:gd name="T2" fmla="*/ 1 w 70"/>
                <a:gd name="T3" fmla="*/ 29 h 29"/>
                <a:gd name="T4" fmla="*/ 70 w 70"/>
                <a:gd name="T5" fmla="*/ 1 h 29"/>
                <a:gd name="T6" fmla="*/ 65 w 70"/>
                <a:gd name="T7" fmla="*/ 0 h 29"/>
                <a:gd name="T8" fmla="*/ 3 w 70"/>
                <a:gd name="T9" fmla="*/ 24 h 29"/>
                <a:gd name="T10" fmla="*/ 0 w 70"/>
                <a:gd name="T11" fmla="*/ 29 h 29"/>
                <a:gd name="T12" fmla="*/ 0 w 70"/>
                <a:gd name="T13" fmla="*/ 29 h 29"/>
                <a:gd name="T14" fmla="*/ 1 w 70"/>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9">
                  <a:moveTo>
                    <a:pt x="1" y="29"/>
                  </a:moveTo>
                  <a:cubicBezTo>
                    <a:pt x="1" y="29"/>
                    <a:pt x="1" y="29"/>
                    <a:pt x="1" y="29"/>
                  </a:cubicBezTo>
                  <a:cubicBezTo>
                    <a:pt x="70" y="1"/>
                    <a:pt x="70" y="1"/>
                    <a:pt x="70" y="1"/>
                  </a:cubicBezTo>
                  <a:cubicBezTo>
                    <a:pt x="69" y="1"/>
                    <a:pt x="67" y="0"/>
                    <a:pt x="65" y="0"/>
                  </a:cubicBezTo>
                  <a:cubicBezTo>
                    <a:pt x="3" y="24"/>
                    <a:pt x="3" y="24"/>
                    <a:pt x="3" y="24"/>
                  </a:cubicBezTo>
                  <a:cubicBezTo>
                    <a:pt x="2" y="26"/>
                    <a:pt x="1" y="27"/>
                    <a:pt x="0" y="29"/>
                  </a:cubicBezTo>
                  <a:cubicBezTo>
                    <a:pt x="0" y="29"/>
                    <a:pt x="0" y="29"/>
                    <a:pt x="0" y="29"/>
                  </a:cubicBezTo>
                  <a:lnTo>
                    <a:pt x="1"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11" name="Freeform 74"/>
            <p:cNvSpPr/>
            <p:nvPr/>
          </p:nvSpPr>
          <p:spPr bwMode="auto">
            <a:xfrm>
              <a:off x="3617912" y="3089275"/>
              <a:ext cx="373063" cy="157163"/>
            </a:xfrm>
            <a:custGeom>
              <a:avLst/>
              <a:gdLst>
                <a:gd name="T0" fmla="*/ 6 w 62"/>
                <a:gd name="T1" fmla="*/ 26 h 26"/>
                <a:gd name="T2" fmla="*/ 58 w 62"/>
                <a:gd name="T3" fmla="*/ 5 h 26"/>
                <a:gd name="T4" fmla="*/ 62 w 62"/>
                <a:gd name="T5" fmla="*/ 0 h 26"/>
                <a:gd name="T6" fmla="*/ 0 w 62"/>
                <a:gd name="T7" fmla="*/ 25 h 26"/>
                <a:gd name="T8" fmla="*/ 6 w 62"/>
                <a:gd name="T9" fmla="*/ 26 h 26"/>
              </a:gdLst>
              <a:ahLst/>
              <a:cxnLst>
                <a:cxn ang="0">
                  <a:pos x="T0" y="T1"/>
                </a:cxn>
                <a:cxn ang="0">
                  <a:pos x="T2" y="T3"/>
                </a:cxn>
                <a:cxn ang="0">
                  <a:pos x="T4" y="T5"/>
                </a:cxn>
                <a:cxn ang="0">
                  <a:pos x="T6" y="T7"/>
                </a:cxn>
                <a:cxn ang="0">
                  <a:pos x="T8" y="T9"/>
                </a:cxn>
              </a:cxnLst>
              <a:rect l="0" t="0" r="r" b="b"/>
              <a:pathLst>
                <a:path w="62" h="26">
                  <a:moveTo>
                    <a:pt x="6" y="26"/>
                  </a:moveTo>
                  <a:cubicBezTo>
                    <a:pt x="58" y="5"/>
                    <a:pt x="58" y="5"/>
                    <a:pt x="58" y="5"/>
                  </a:cubicBezTo>
                  <a:cubicBezTo>
                    <a:pt x="60" y="4"/>
                    <a:pt x="61" y="2"/>
                    <a:pt x="62" y="0"/>
                  </a:cubicBezTo>
                  <a:cubicBezTo>
                    <a:pt x="0" y="25"/>
                    <a:pt x="0" y="25"/>
                    <a:pt x="0" y="25"/>
                  </a:cubicBezTo>
                  <a:cubicBezTo>
                    <a:pt x="2" y="25"/>
                    <a:pt x="4" y="26"/>
                    <a:pt x="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12" name="Freeform 75"/>
            <p:cNvSpPr/>
            <p:nvPr/>
          </p:nvSpPr>
          <p:spPr bwMode="auto">
            <a:xfrm>
              <a:off x="3490912" y="2962275"/>
              <a:ext cx="549275" cy="228600"/>
            </a:xfrm>
            <a:custGeom>
              <a:avLst/>
              <a:gdLst>
                <a:gd name="T0" fmla="*/ 12 w 91"/>
                <a:gd name="T1" fmla="*/ 34 h 38"/>
                <a:gd name="T2" fmla="*/ 13 w 91"/>
                <a:gd name="T3" fmla="*/ 34 h 38"/>
                <a:gd name="T4" fmla="*/ 90 w 91"/>
                <a:gd name="T5" fmla="*/ 4 h 38"/>
                <a:gd name="T6" fmla="*/ 91 w 91"/>
                <a:gd name="T7" fmla="*/ 0 h 38"/>
                <a:gd name="T8" fmla="*/ 11 w 91"/>
                <a:gd name="T9" fmla="*/ 31 h 38"/>
                <a:gd name="T10" fmla="*/ 11 w 91"/>
                <a:gd name="T11" fmla="*/ 31 h 38"/>
                <a:gd name="T12" fmla="*/ 11 w 91"/>
                <a:gd name="T13" fmla="*/ 31 h 38"/>
                <a:gd name="T14" fmla="*/ 0 w 91"/>
                <a:gd name="T15" fmla="*/ 36 h 38"/>
                <a:gd name="T16" fmla="*/ 3 w 91"/>
                <a:gd name="T17" fmla="*/ 38 h 38"/>
                <a:gd name="T18" fmla="*/ 12 w 91"/>
                <a:gd name="T19" fmla="*/ 35 h 38"/>
                <a:gd name="T20" fmla="*/ 12 w 91"/>
                <a:gd name="T21"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38">
                  <a:moveTo>
                    <a:pt x="12" y="34"/>
                  </a:moveTo>
                  <a:cubicBezTo>
                    <a:pt x="13" y="34"/>
                    <a:pt x="13" y="34"/>
                    <a:pt x="13" y="34"/>
                  </a:cubicBezTo>
                  <a:cubicBezTo>
                    <a:pt x="90" y="4"/>
                    <a:pt x="90" y="4"/>
                    <a:pt x="90" y="4"/>
                  </a:cubicBezTo>
                  <a:cubicBezTo>
                    <a:pt x="91" y="2"/>
                    <a:pt x="91" y="1"/>
                    <a:pt x="91" y="0"/>
                  </a:cubicBezTo>
                  <a:cubicBezTo>
                    <a:pt x="11" y="31"/>
                    <a:pt x="11" y="31"/>
                    <a:pt x="11" y="31"/>
                  </a:cubicBezTo>
                  <a:cubicBezTo>
                    <a:pt x="11" y="31"/>
                    <a:pt x="11" y="31"/>
                    <a:pt x="11" y="31"/>
                  </a:cubicBezTo>
                  <a:cubicBezTo>
                    <a:pt x="11" y="31"/>
                    <a:pt x="11" y="31"/>
                    <a:pt x="11" y="31"/>
                  </a:cubicBezTo>
                  <a:cubicBezTo>
                    <a:pt x="0" y="36"/>
                    <a:pt x="0" y="36"/>
                    <a:pt x="0" y="36"/>
                  </a:cubicBezTo>
                  <a:cubicBezTo>
                    <a:pt x="1" y="36"/>
                    <a:pt x="2" y="37"/>
                    <a:pt x="3" y="38"/>
                  </a:cubicBezTo>
                  <a:cubicBezTo>
                    <a:pt x="12" y="35"/>
                    <a:pt x="12" y="35"/>
                    <a:pt x="12" y="35"/>
                  </a:cubicBezTo>
                  <a:lnTo>
                    <a:pt x="12"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13" name="Freeform 76"/>
            <p:cNvSpPr/>
            <p:nvPr/>
          </p:nvSpPr>
          <p:spPr bwMode="auto">
            <a:xfrm>
              <a:off x="3419475" y="2852738"/>
              <a:ext cx="627063" cy="260350"/>
            </a:xfrm>
            <a:custGeom>
              <a:avLst/>
              <a:gdLst>
                <a:gd name="T0" fmla="*/ 18 w 104"/>
                <a:gd name="T1" fmla="*/ 37 h 43"/>
                <a:gd name="T2" fmla="*/ 19 w 104"/>
                <a:gd name="T3" fmla="*/ 37 h 43"/>
                <a:gd name="T4" fmla="*/ 102 w 104"/>
                <a:gd name="T5" fmla="*/ 4 h 43"/>
                <a:gd name="T6" fmla="*/ 103 w 104"/>
                <a:gd name="T7" fmla="*/ 3 h 43"/>
                <a:gd name="T8" fmla="*/ 103 w 104"/>
                <a:gd name="T9" fmla="*/ 3 h 43"/>
                <a:gd name="T10" fmla="*/ 104 w 104"/>
                <a:gd name="T11" fmla="*/ 3 h 43"/>
                <a:gd name="T12" fmla="*/ 103 w 104"/>
                <a:gd name="T13" fmla="*/ 0 h 43"/>
                <a:gd name="T14" fmla="*/ 102 w 104"/>
                <a:gd name="T15" fmla="*/ 0 h 43"/>
                <a:gd name="T16" fmla="*/ 101 w 104"/>
                <a:gd name="T17" fmla="*/ 0 h 43"/>
                <a:gd name="T18" fmla="*/ 101 w 104"/>
                <a:gd name="T19" fmla="*/ 0 h 43"/>
                <a:gd name="T20" fmla="*/ 17 w 104"/>
                <a:gd name="T21" fmla="*/ 33 h 43"/>
                <a:gd name="T22" fmla="*/ 17 w 104"/>
                <a:gd name="T23" fmla="*/ 34 h 43"/>
                <a:gd name="T24" fmla="*/ 17 w 104"/>
                <a:gd name="T25" fmla="*/ 34 h 43"/>
                <a:gd name="T26" fmla="*/ 0 w 104"/>
                <a:gd name="T27" fmla="*/ 40 h 43"/>
                <a:gd name="T28" fmla="*/ 2 w 104"/>
                <a:gd name="T29" fmla="*/ 43 h 43"/>
                <a:gd name="T30" fmla="*/ 18 w 104"/>
                <a:gd name="T31"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43">
                  <a:moveTo>
                    <a:pt x="18" y="37"/>
                  </a:moveTo>
                  <a:cubicBezTo>
                    <a:pt x="19" y="37"/>
                    <a:pt x="19" y="37"/>
                    <a:pt x="19" y="37"/>
                  </a:cubicBezTo>
                  <a:cubicBezTo>
                    <a:pt x="102" y="4"/>
                    <a:pt x="102" y="4"/>
                    <a:pt x="102" y="4"/>
                  </a:cubicBezTo>
                  <a:cubicBezTo>
                    <a:pt x="103" y="3"/>
                    <a:pt x="103" y="3"/>
                    <a:pt x="103" y="3"/>
                  </a:cubicBezTo>
                  <a:cubicBezTo>
                    <a:pt x="103" y="3"/>
                    <a:pt x="103" y="3"/>
                    <a:pt x="103" y="3"/>
                  </a:cubicBezTo>
                  <a:cubicBezTo>
                    <a:pt x="104" y="3"/>
                    <a:pt x="104" y="3"/>
                    <a:pt x="104" y="3"/>
                  </a:cubicBezTo>
                  <a:cubicBezTo>
                    <a:pt x="104" y="2"/>
                    <a:pt x="104" y="1"/>
                    <a:pt x="103" y="0"/>
                  </a:cubicBezTo>
                  <a:cubicBezTo>
                    <a:pt x="102" y="0"/>
                    <a:pt x="102" y="0"/>
                    <a:pt x="102" y="0"/>
                  </a:cubicBezTo>
                  <a:cubicBezTo>
                    <a:pt x="101" y="0"/>
                    <a:pt x="101" y="0"/>
                    <a:pt x="101" y="0"/>
                  </a:cubicBezTo>
                  <a:cubicBezTo>
                    <a:pt x="101" y="0"/>
                    <a:pt x="101" y="0"/>
                    <a:pt x="101" y="0"/>
                  </a:cubicBezTo>
                  <a:cubicBezTo>
                    <a:pt x="17" y="33"/>
                    <a:pt x="17" y="33"/>
                    <a:pt x="17" y="33"/>
                  </a:cubicBezTo>
                  <a:cubicBezTo>
                    <a:pt x="17" y="34"/>
                    <a:pt x="17" y="34"/>
                    <a:pt x="17" y="34"/>
                  </a:cubicBezTo>
                  <a:cubicBezTo>
                    <a:pt x="17" y="34"/>
                    <a:pt x="17" y="34"/>
                    <a:pt x="17" y="34"/>
                  </a:cubicBezTo>
                  <a:cubicBezTo>
                    <a:pt x="0" y="40"/>
                    <a:pt x="0" y="40"/>
                    <a:pt x="0" y="40"/>
                  </a:cubicBezTo>
                  <a:cubicBezTo>
                    <a:pt x="0" y="41"/>
                    <a:pt x="1" y="42"/>
                    <a:pt x="2" y="43"/>
                  </a:cubicBezTo>
                  <a:cubicBezTo>
                    <a:pt x="18" y="37"/>
                    <a:pt x="18" y="37"/>
                    <a:pt x="18"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14" name="Freeform 77"/>
            <p:cNvSpPr/>
            <p:nvPr/>
          </p:nvSpPr>
          <p:spPr bwMode="auto">
            <a:xfrm>
              <a:off x="3732212" y="3173413"/>
              <a:ext cx="180975" cy="73025"/>
            </a:xfrm>
            <a:custGeom>
              <a:avLst/>
              <a:gdLst>
                <a:gd name="T0" fmla="*/ 30 w 30"/>
                <a:gd name="T1" fmla="*/ 0 h 12"/>
                <a:gd name="T2" fmla="*/ 0 w 30"/>
                <a:gd name="T3" fmla="*/ 12 h 12"/>
                <a:gd name="T4" fmla="*/ 30 w 30"/>
                <a:gd name="T5" fmla="*/ 0 h 12"/>
              </a:gdLst>
              <a:ahLst/>
              <a:cxnLst>
                <a:cxn ang="0">
                  <a:pos x="T0" y="T1"/>
                </a:cxn>
                <a:cxn ang="0">
                  <a:pos x="T2" y="T3"/>
                </a:cxn>
                <a:cxn ang="0">
                  <a:pos x="T4" y="T5"/>
                </a:cxn>
              </a:cxnLst>
              <a:rect l="0" t="0" r="r" b="b"/>
              <a:pathLst>
                <a:path w="30" h="12">
                  <a:moveTo>
                    <a:pt x="30" y="0"/>
                  </a:moveTo>
                  <a:cubicBezTo>
                    <a:pt x="0" y="12"/>
                    <a:pt x="0" y="12"/>
                    <a:pt x="0" y="12"/>
                  </a:cubicBezTo>
                  <a:cubicBezTo>
                    <a:pt x="11" y="11"/>
                    <a:pt x="22" y="7"/>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15" name="Freeform 78"/>
            <p:cNvSpPr/>
            <p:nvPr/>
          </p:nvSpPr>
          <p:spPr bwMode="auto">
            <a:xfrm>
              <a:off x="3546475" y="3022600"/>
              <a:ext cx="481013" cy="198438"/>
            </a:xfrm>
            <a:custGeom>
              <a:avLst/>
              <a:gdLst>
                <a:gd name="T0" fmla="*/ 7 w 80"/>
                <a:gd name="T1" fmla="*/ 32 h 33"/>
                <a:gd name="T2" fmla="*/ 7 w 80"/>
                <a:gd name="T3" fmla="*/ 32 h 33"/>
                <a:gd name="T4" fmla="*/ 78 w 80"/>
                <a:gd name="T5" fmla="*/ 4 h 33"/>
                <a:gd name="T6" fmla="*/ 80 w 80"/>
                <a:gd name="T7" fmla="*/ 0 h 33"/>
                <a:gd name="T8" fmla="*/ 6 w 80"/>
                <a:gd name="T9" fmla="*/ 29 h 33"/>
                <a:gd name="T10" fmla="*/ 5 w 80"/>
                <a:gd name="T11" fmla="*/ 29 h 33"/>
                <a:gd name="T12" fmla="*/ 5 w 80"/>
                <a:gd name="T13" fmla="*/ 29 h 33"/>
                <a:gd name="T14" fmla="*/ 0 w 80"/>
                <a:gd name="T15" fmla="*/ 31 h 33"/>
                <a:gd name="T16" fmla="*/ 4 w 80"/>
                <a:gd name="T17" fmla="*/ 33 h 33"/>
                <a:gd name="T18" fmla="*/ 6 w 80"/>
                <a:gd name="T19" fmla="*/ 32 h 33"/>
                <a:gd name="T20" fmla="*/ 7 w 80"/>
                <a:gd name="T21"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33">
                  <a:moveTo>
                    <a:pt x="7" y="32"/>
                  </a:moveTo>
                  <a:cubicBezTo>
                    <a:pt x="7" y="32"/>
                    <a:pt x="7" y="32"/>
                    <a:pt x="7" y="32"/>
                  </a:cubicBezTo>
                  <a:cubicBezTo>
                    <a:pt x="78" y="4"/>
                    <a:pt x="78" y="4"/>
                    <a:pt x="78" y="4"/>
                  </a:cubicBezTo>
                  <a:cubicBezTo>
                    <a:pt x="78" y="3"/>
                    <a:pt x="79" y="1"/>
                    <a:pt x="80" y="0"/>
                  </a:cubicBezTo>
                  <a:cubicBezTo>
                    <a:pt x="6" y="29"/>
                    <a:pt x="6" y="29"/>
                    <a:pt x="6" y="29"/>
                  </a:cubicBezTo>
                  <a:cubicBezTo>
                    <a:pt x="5" y="29"/>
                    <a:pt x="5" y="29"/>
                    <a:pt x="5" y="29"/>
                  </a:cubicBezTo>
                  <a:cubicBezTo>
                    <a:pt x="5" y="29"/>
                    <a:pt x="5" y="29"/>
                    <a:pt x="5" y="29"/>
                  </a:cubicBezTo>
                  <a:cubicBezTo>
                    <a:pt x="0" y="31"/>
                    <a:pt x="0" y="31"/>
                    <a:pt x="0" y="31"/>
                  </a:cubicBezTo>
                  <a:cubicBezTo>
                    <a:pt x="1" y="32"/>
                    <a:pt x="3" y="33"/>
                    <a:pt x="4" y="33"/>
                  </a:cubicBezTo>
                  <a:cubicBezTo>
                    <a:pt x="6" y="32"/>
                    <a:pt x="6" y="32"/>
                    <a:pt x="6" y="32"/>
                  </a:cubicBezTo>
                  <a:lnTo>
                    <a:pt x="7"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16" name="Freeform 79"/>
            <p:cNvSpPr/>
            <p:nvPr/>
          </p:nvSpPr>
          <p:spPr bwMode="auto">
            <a:xfrm>
              <a:off x="3449637" y="2901950"/>
              <a:ext cx="596900" cy="254000"/>
            </a:xfrm>
            <a:custGeom>
              <a:avLst/>
              <a:gdLst>
                <a:gd name="T0" fmla="*/ 16 w 99"/>
                <a:gd name="T1" fmla="*/ 37 h 42"/>
                <a:gd name="T2" fmla="*/ 17 w 99"/>
                <a:gd name="T3" fmla="*/ 36 h 42"/>
                <a:gd name="T4" fmla="*/ 99 w 99"/>
                <a:gd name="T5" fmla="*/ 4 h 42"/>
                <a:gd name="T6" fmla="*/ 99 w 99"/>
                <a:gd name="T7" fmla="*/ 0 h 42"/>
                <a:gd name="T8" fmla="*/ 15 w 99"/>
                <a:gd name="T9" fmla="*/ 33 h 42"/>
                <a:gd name="T10" fmla="*/ 15 w 99"/>
                <a:gd name="T11" fmla="*/ 33 h 42"/>
                <a:gd name="T12" fmla="*/ 15 w 99"/>
                <a:gd name="T13" fmla="*/ 34 h 42"/>
                <a:gd name="T14" fmla="*/ 0 w 99"/>
                <a:gd name="T15" fmla="*/ 39 h 42"/>
                <a:gd name="T16" fmla="*/ 3 w 99"/>
                <a:gd name="T17" fmla="*/ 42 h 42"/>
                <a:gd name="T18" fmla="*/ 16 w 99"/>
                <a:gd name="T19"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42">
                  <a:moveTo>
                    <a:pt x="16" y="37"/>
                  </a:moveTo>
                  <a:cubicBezTo>
                    <a:pt x="17" y="36"/>
                    <a:pt x="17" y="36"/>
                    <a:pt x="17" y="36"/>
                  </a:cubicBezTo>
                  <a:cubicBezTo>
                    <a:pt x="99" y="4"/>
                    <a:pt x="99" y="4"/>
                    <a:pt x="99" y="4"/>
                  </a:cubicBezTo>
                  <a:cubicBezTo>
                    <a:pt x="99" y="3"/>
                    <a:pt x="99" y="2"/>
                    <a:pt x="99" y="0"/>
                  </a:cubicBezTo>
                  <a:cubicBezTo>
                    <a:pt x="15" y="33"/>
                    <a:pt x="15" y="33"/>
                    <a:pt x="15" y="33"/>
                  </a:cubicBezTo>
                  <a:cubicBezTo>
                    <a:pt x="15" y="33"/>
                    <a:pt x="15" y="33"/>
                    <a:pt x="15" y="33"/>
                  </a:cubicBezTo>
                  <a:cubicBezTo>
                    <a:pt x="15" y="34"/>
                    <a:pt x="15" y="34"/>
                    <a:pt x="15" y="34"/>
                  </a:cubicBezTo>
                  <a:cubicBezTo>
                    <a:pt x="0" y="39"/>
                    <a:pt x="0" y="39"/>
                    <a:pt x="0" y="39"/>
                  </a:cubicBezTo>
                  <a:cubicBezTo>
                    <a:pt x="1" y="40"/>
                    <a:pt x="2" y="41"/>
                    <a:pt x="3" y="42"/>
                  </a:cubicBezTo>
                  <a:cubicBezTo>
                    <a:pt x="16" y="37"/>
                    <a:pt x="16" y="37"/>
                    <a:pt x="16"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17" name="Freeform 80"/>
            <p:cNvSpPr/>
            <p:nvPr/>
          </p:nvSpPr>
          <p:spPr bwMode="auto">
            <a:xfrm>
              <a:off x="3389312" y="2798763"/>
              <a:ext cx="644525" cy="271463"/>
            </a:xfrm>
            <a:custGeom>
              <a:avLst/>
              <a:gdLst>
                <a:gd name="T0" fmla="*/ 20 w 107"/>
                <a:gd name="T1" fmla="*/ 38 h 45"/>
                <a:gd name="T2" fmla="*/ 20 w 107"/>
                <a:gd name="T3" fmla="*/ 38 h 45"/>
                <a:gd name="T4" fmla="*/ 104 w 107"/>
                <a:gd name="T5" fmla="*/ 5 h 45"/>
                <a:gd name="T6" fmla="*/ 105 w 107"/>
                <a:gd name="T7" fmla="*/ 5 h 45"/>
                <a:gd name="T8" fmla="*/ 105 w 107"/>
                <a:gd name="T9" fmla="*/ 5 h 45"/>
                <a:gd name="T10" fmla="*/ 107 w 107"/>
                <a:gd name="T11" fmla="*/ 4 h 45"/>
                <a:gd name="T12" fmla="*/ 107 w 107"/>
                <a:gd name="T13" fmla="*/ 0 h 45"/>
                <a:gd name="T14" fmla="*/ 104 w 107"/>
                <a:gd name="T15" fmla="*/ 1 h 45"/>
                <a:gd name="T16" fmla="*/ 103 w 107"/>
                <a:gd name="T17" fmla="*/ 1 h 45"/>
                <a:gd name="T18" fmla="*/ 103 w 107"/>
                <a:gd name="T19" fmla="*/ 2 h 45"/>
                <a:gd name="T20" fmla="*/ 19 w 107"/>
                <a:gd name="T21" fmla="*/ 35 h 45"/>
                <a:gd name="T22" fmla="*/ 19 w 107"/>
                <a:gd name="T23" fmla="*/ 35 h 45"/>
                <a:gd name="T24" fmla="*/ 19 w 107"/>
                <a:gd name="T25" fmla="*/ 35 h 45"/>
                <a:gd name="T26" fmla="*/ 0 w 107"/>
                <a:gd name="T27" fmla="*/ 42 h 45"/>
                <a:gd name="T28" fmla="*/ 2 w 107"/>
                <a:gd name="T29" fmla="*/ 45 h 45"/>
                <a:gd name="T30" fmla="*/ 20 w 107"/>
                <a:gd name="T3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45">
                  <a:moveTo>
                    <a:pt x="20" y="38"/>
                  </a:moveTo>
                  <a:cubicBezTo>
                    <a:pt x="20" y="38"/>
                    <a:pt x="20" y="38"/>
                    <a:pt x="20" y="38"/>
                  </a:cubicBezTo>
                  <a:cubicBezTo>
                    <a:pt x="104" y="5"/>
                    <a:pt x="104" y="5"/>
                    <a:pt x="104" y="5"/>
                  </a:cubicBezTo>
                  <a:cubicBezTo>
                    <a:pt x="105" y="5"/>
                    <a:pt x="105" y="5"/>
                    <a:pt x="105" y="5"/>
                  </a:cubicBezTo>
                  <a:cubicBezTo>
                    <a:pt x="105" y="5"/>
                    <a:pt x="105" y="5"/>
                    <a:pt x="105" y="5"/>
                  </a:cubicBezTo>
                  <a:cubicBezTo>
                    <a:pt x="107" y="4"/>
                    <a:pt x="107" y="4"/>
                    <a:pt x="107" y="4"/>
                  </a:cubicBezTo>
                  <a:cubicBezTo>
                    <a:pt x="107" y="2"/>
                    <a:pt x="107" y="1"/>
                    <a:pt x="107" y="0"/>
                  </a:cubicBezTo>
                  <a:cubicBezTo>
                    <a:pt x="104" y="1"/>
                    <a:pt x="104" y="1"/>
                    <a:pt x="104" y="1"/>
                  </a:cubicBezTo>
                  <a:cubicBezTo>
                    <a:pt x="103" y="1"/>
                    <a:pt x="103" y="1"/>
                    <a:pt x="103" y="1"/>
                  </a:cubicBezTo>
                  <a:cubicBezTo>
                    <a:pt x="103" y="2"/>
                    <a:pt x="103" y="2"/>
                    <a:pt x="103" y="2"/>
                  </a:cubicBezTo>
                  <a:cubicBezTo>
                    <a:pt x="19" y="35"/>
                    <a:pt x="19" y="35"/>
                    <a:pt x="19" y="35"/>
                  </a:cubicBezTo>
                  <a:cubicBezTo>
                    <a:pt x="19" y="35"/>
                    <a:pt x="19" y="35"/>
                    <a:pt x="19" y="35"/>
                  </a:cubicBezTo>
                  <a:cubicBezTo>
                    <a:pt x="19" y="35"/>
                    <a:pt x="19" y="35"/>
                    <a:pt x="19" y="35"/>
                  </a:cubicBezTo>
                  <a:cubicBezTo>
                    <a:pt x="0" y="42"/>
                    <a:pt x="0" y="42"/>
                    <a:pt x="0" y="42"/>
                  </a:cubicBezTo>
                  <a:cubicBezTo>
                    <a:pt x="1" y="43"/>
                    <a:pt x="1" y="44"/>
                    <a:pt x="2" y="45"/>
                  </a:cubicBezTo>
                  <a:cubicBezTo>
                    <a:pt x="20" y="38"/>
                    <a:pt x="20" y="38"/>
                    <a:pt x="20"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grpSp>
      <p:grpSp>
        <p:nvGrpSpPr>
          <p:cNvPr id="18" name="组合 17"/>
          <p:cNvGrpSpPr/>
          <p:nvPr userDrawn="1"/>
        </p:nvGrpSpPr>
        <p:grpSpPr>
          <a:xfrm>
            <a:off x="165841" y="102659"/>
            <a:ext cx="603251" cy="605189"/>
            <a:chOff x="2641600" y="287338"/>
            <a:chExt cx="493713" cy="495300"/>
          </a:xfrm>
          <a:solidFill>
            <a:srgbClr val="CE263D"/>
          </a:solidFill>
        </p:grpSpPr>
        <p:sp>
          <p:nvSpPr>
            <p:cNvPr id="19" name="Freeform 53"/>
            <p:cNvSpPr/>
            <p:nvPr/>
          </p:nvSpPr>
          <p:spPr bwMode="auto">
            <a:xfrm>
              <a:off x="2654300" y="431800"/>
              <a:ext cx="463550" cy="193675"/>
            </a:xfrm>
            <a:custGeom>
              <a:avLst/>
              <a:gdLst>
                <a:gd name="T0" fmla="*/ 14 w 77"/>
                <a:gd name="T1" fmla="*/ 26 h 32"/>
                <a:gd name="T2" fmla="*/ 14 w 77"/>
                <a:gd name="T3" fmla="*/ 26 h 32"/>
                <a:gd name="T4" fmla="*/ 74 w 77"/>
                <a:gd name="T5" fmla="*/ 3 h 32"/>
                <a:gd name="T6" fmla="*/ 74 w 77"/>
                <a:gd name="T7" fmla="*/ 3 h 32"/>
                <a:gd name="T8" fmla="*/ 75 w 77"/>
                <a:gd name="T9" fmla="*/ 3 h 32"/>
                <a:gd name="T10" fmla="*/ 77 w 77"/>
                <a:gd name="T11" fmla="*/ 2 h 32"/>
                <a:gd name="T12" fmla="*/ 76 w 77"/>
                <a:gd name="T13" fmla="*/ 0 h 32"/>
                <a:gd name="T14" fmla="*/ 74 w 77"/>
                <a:gd name="T15" fmla="*/ 0 h 32"/>
                <a:gd name="T16" fmla="*/ 73 w 77"/>
                <a:gd name="T17" fmla="*/ 0 h 32"/>
                <a:gd name="T18" fmla="*/ 73 w 77"/>
                <a:gd name="T19" fmla="*/ 1 h 32"/>
                <a:gd name="T20" fmla="*/ 13 w 77"/>
                <a:gd name="T21" fmla="*/ 24 h 32"/>
                <a:gd name="T22" fmla="*/ 13 w 77"/>
                <a:gd name="T23" fmla="*/ 24 h 32"/>
                <a:gd name="T24" fmla="*/ 13 w 77"/>
                <a:gd name="T25" fmla="*/ 24 h 32"/>
                <a:gd name="T26" fmla="*/ 0 w 77"/>
                <a:gd name="T27" fmla="*/ 29 h 32"/>
                <a:gd name="T28" fmla="*/ 1 w 77"/>
                <a:gd name="T29" fmla="*/ 32 h 32"/>
                <a:gd name="T30" fmla="*/ 14 w 77"/>
                <a:gd name="T31"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2">
                  <a:moveTo>
                    <a:pt x="14" y="26"/>
                  </a:moveTo>
                  <a:cubicBezTo>
                    <a:pt x="14" y="26"/>
                    <a:pt x="14" y="26"/>
                    <a:pt x="14" y="26"/>
                  </a:cubicBezTo>
                  <a:cubicBezTo>
                    <a:pt x="74" y="3"/>
                    <a:pt x="74" y="3"/>
                    <a:pt x="74" y="3"/>
                  </a:cubicBezTo>
                  <a:cubicBezTo>
                    <a:pt x="74" y="3"/>
                    <a:pt x="74" y="3"/>
                    <a:pt x="74" y="3"/>
                  </a:cubicBezTo>
                  <a:cubicBezTo>
                    <a:pt x="75" y="3"/>
                    <a:pt x="75" y="3"/>
                    <a:pt x="75" y="3"/>
                  </a:cubicBezTo>
                  <a:cubicBezTo>
                    <a:pt x="77" y="2"/>
                    <a:pt x="77" y="2"/>
                    <a:pt x="77" y="2"/>
                  </a:cubicBezTo>
                  <a:cubicBezTo>
                    <a:pt x="76" y="1"/>
                    <a:pt x="76" y="0"/>
                    <a:pt x="76" y="0"/>
                  </a:cubicBezTo>
                  <a:cubicBezTo>
                    <a:pt x="74" y="0"/>
                    <a:pt x="74" y="0"/>
                    <a:pt x="74" y="0"/>
                  </a:cubicBezTo>
                  <a:cubicBezTo>
                    <a:pt x="73" y="0"/>
                    <a:pt x="73" y="0"/>
                    <a:pt x="73" y="0"/>
                  </a:cubicBezTo>
                  <a:cubicBezTo>
                    <a:pt x="73" y="1"/>
                    <a:pt x="73" y="1"/>
                    <a:pt x="73" y="1"/>
                  </a:cubicBezTo>
                  <a:cubicBezTo>
                    <a:pt x="13" y="24"/>
                    <a:pt x="13" y="24"/>
                    <a:pt x="13" y="24"/>
                  </a:cubicBezTo>
                  <a:cubicBezTo>
                    <a:pt x="13" y="24"/>
                    <a:pt x="13" y="24"/>
                    <a:pt x="13" y="24"/>
                  </a:cubicBezTo>
                  <a:cubicBezTo>
                    <a:pt x="13" y="24"/>
                    <a:pt x="13" y="24"/>
                    <a:pt x="13" y="24"/>
                  </a:cubicBezTo>
                  <a:cubicBezTo>
                    <a:pt x="0" y="29"/>
                    <a:pt x="0" y="29"/>
                    <a:pt x="0" y="29"/>
                  </a:cubicBezTo>
                  <a:cubicBezTo>
                    <a:pt x="0" y="30"/>
                    <a:pt x="0" y="31"/>
                    <a:pt x="1" y="32"/>
                  </a:cubicBezTo>
                  <a:cubicBezTo>
                    <a:pt x="14" y="26"/>
                    <a:pt x="14" y="26"/>
                    <a:pt x="1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20" name="Freeform 54"/>
            <p:cNvSpPr/>
            <p:nvPr/>
          </p:nvSpPr>
          <p:spPr bwMode="auto">
            <a:xfrm>
              <a:off x="2641600" y="365125"/>
              <a:ext cx="433388" cy="187325"/>
            </a:xfrm>
            <a:custGeom>
              <a:avLst/>
              <a:gdLst>
                <a:gd name="T0" fmla="*/ 12 w 72"/>
                <a:gd name="T1" fmla="*/ 26 h 31"/>
                <a:gd name="T2" fmla="*/ 12 w 72"/>
                <a:gd name="T3" fmla="*/ 26 h 31"/>
                <a:gd name="T4" fmla="*/ 72 w 72"/>
                <a:gd name="T5" fmla="*/ 3 h 31"/>
                <a:gd name="T6" fmla="*/ 72 w 72"/>
                <a:gd name="T7" fmla="*/ 2 h 31"/>
                <a:gd name="T8" fmla="*/ 72 w 72"/>
                <a:gd name="T9" fmla="*/ 2 h 31"/>
                <a:gd name="T10" fmla="*/ 72 w 72"/>
                <a:gd name="T11" fmla="*/ 2 h 31"/>
                <a:gd name="T12" fmla="*/ 71 w 72"/>
                <a:gd name="T13" fmla="*/ 0 h 31"/>
                <a:gd name="T14" fmla="*/ 11 w 72"/>
                <a:gd name="T15" fmla="*/ 24 h 31"/>
                <a:gd name="T16" fmla="*/ 11 w 72"/>
                <a:gd name="T17" fmla="*/ 24 h 31"/>
                <a:gd name="T18" fmla="*/ 10 w 72"/>
                <a:gd name="T19" fmla="*/ 24 h 31"/>
                <a:gd name="T20" fmla="*/ 0 w 72"/>
                <a:gd name="T21" fmla="*/ 28 h 31"/>
                <a:gd name="T22" fmla="*/ 0 w 72"/>
                <a:gd name="T23" fmla="*/ 31 h 31"/>
                <a:gd name="T24" fmla="*/ 11 w 72"/>
                <a:gd name="T25" fmla="*/ 26 h 31"/>
                <a:gd name="T26" fmla="*/ 12 w 72"/>
                <a:gd name="T27"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31">
                  <a:moveTo>
                    <a:pt x="12" y="26"/>
                  </a:moveTo>
                  <a:cubicBezTo>
                    <a:pt x="12" y="26"/>
                    <a:pt x="12" y="26"/>
                    <a:pt x="12" y="26"/>
                  </a:cubicBezTo>
                  <a:cubicBezTo>
                    <a:pt x="72" y="3"/>
                    <a:pt x="72" y="3"/>
                    <a:pt x="72" y="3"/>
                  </a:cubicBezTo>
                  <a:cubicBezTo>
                    <a:pt x="72" y="2"/>
                    <a:pt x="72" y="2"/>
                    <a:pt x="72" y="2"/>
                  </a:cubicBezTo>
                  <a:cubicBezTo>
                    <a:pt x="72" y="2"/>
                    <a:pt x="72" y="2"/>
                    <a:pt x="72" y="2"/>
                  </a:cubicBezTo>
                  <a:cubicBezTo>
                    <a:pt x="72" y="2"/>
                    <a:pt x="72" y="2"/>
                    <a:pt x="72" y="2"/>
                  </a:cubicBezTo>
                  <a:cubicBezTo>
                    <a:pt x="72" y="2"/>
                    <a:pt x="71" y="1"/>
                    <a:pt x="71" y="0"/>
                  </a:cubicBezTo>
                  <a:cubicBezTo>
                    <a:pt x="11" y="24"/>
                    <a:pt x="11" y="24"/>
                    <a:pt x="11" y="24"/>
                  </a:cubicBezTo>
                  <a:cubicBezTo>
                    <a:pt x="11" y="24"/>
                    <a:pt x="11" y="24"/>
                    <a:pt x="11" y="24"/>
                  </a:cubicBezTo>
                  <a:cubicBezTo>
                    <a:pt x="10" y="24"/>
                    <a:pt x="10" y="24"/>
                    <a:pt x="10" y="24"/>
                  </a:cubicBezTo>
                  <a:cubicBezTo>
                    <a:pt x="0" y="28"/>
                    <a:pt x="0" y="28"/>
                    <a:pt x="0" y="28"/>
                  </a:cubicBezTo>
                  <a:cubicBezTo>
                    <a:pt x="0" y="29"/>
                    <a:pt x="0" y="30"/>
                    <a:pt x="0" y="31"/>
                  </a:cubicBezTo>
                  <a:cubicBezTo>
                    <a:pt x="11" y="26"/>
                    <a:pt x="11" y="26"/>
                    <a:pt x="11" y="26"/>
                  </a:cubicBezTo>
                  <a:lnTo>
                    <a:pt x="12"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21" name="Freeform 55"/>
            <p:cNvSpPr/>
            <p:nvPr/>
          </p:nvSpPr>
          <p:spPr bwMode="auto">
            <a:xfrm>
              <a:off x="2647950" y="317500"/>
              <a:ext cx="366713" cy="150813"/>
            </a:xfrm>
            <a:custGeom>
              <a:avLst/>
              <a:gdLst>
                <a:gd name="T0" fmla="*/ 6 w 61"/>
                <a:gd name="T1" fmla="*/ 23 h 25"/>
                <a:gd name="T2" fmla="*/ 6 w 61"/>
                <a:gd name="T3" fmla="*/ 23 h 25"/>
                <a:gd name="T4" fmla="*/ 61 w 61"/>
                <a:gd name="T5" fmla="*/ 1 h 25"/>
                <a:gd name="T6" fmla="*/ 58 w 61"/>
                <a:gd name="T7" fmla="*/ 0 h 25"/>
                <a:gd name="T8" fmla="*/ 5 w 61"/>
                <a:gd name="T9" fmla="*/ 21 h 25"/>
                <a:gd name="T10" fmla="*/ 5 w 61"/>
                <a:gd name="T11" fmla="*/ 21 h 25"/>
                <a:gd name="T12" fmla="*/ 5 w 61"/>
                <a:gd name="T13" fmla="*/ 21 h 25"/>
                <a:gd name="T14" fmla="*/ 1 w 61"/>
                <a:gd name="T15" fmla="*/ 22 h 25"/>
                <a:gd name="T16" fmla="*/ 0 w 61"/>
                <a:gd name="T17" fmla="*/ 25 h 25"/>
                <a:gd name="T18" fmla="*/ 6 w 61"/>
                <a:gd name="T19"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25">
                  <a:moveTo>
                    <a:pt x="6" y="23"/>
                  </a:moveTo>
                  <a:cubicBezTo>
                    <a:pt x="6" y="23"/>
                    <a:pt x="6" y="23"/>
                    <a:pt x="6" y="23"/>
                  </a:cubicBezTo>
                  <a:cubicBezTo>
                    <a:pt x="61" y="1"/>
                    <a:pt x="61" y="1"/>
                    <a:pt x="61" y="1"/>
                  </a:cubicBezTo>
                  <a:cubicBezTo>
                    <a:pt x="60" y="1"/>
                    <a:pt x="59" y="0"/>
                    <a:pt x="58" y="0"/>
                  </a:cubicBezTo>
                  <a:cubicBezTo>
                    <a:pt x="5" y="21"/>
                    <a:pt x="5" y="21"/>
                    <a:pt x="5" y="21"/>
                  </a:cubicBezTo>
                  <a:cubicBezTo>
                    <a:pt x="5" y="21"/>
                    <a:pt x="5" y="21"/>
                    <a:pt x="5" y="21"/>
                  </a:cubicBezTo>
                  <a:cubicBezTo>
                    <a:pt x="5" y="21"/>
                    <a:pt x="5" y="21"/>
                    <a:pt x="5" y="21"/>
                  </a:cubicBezTo>
                  <a:cubicBezTo>
                    <a:pt x="1" y="22"/>
                    <a:pt x="1" y="22"/>
                    <a:pt x="1" y="22"/>
                  </a:cubicBezTo>
                  <a:cubicBezTo>
                    <a:pt x="1" y="23"/>
                    <a:pt x="1" y="24"/>
                    <a:pt x="0" y="25"/>
                  </a:cubicBezTo>
                  <a:cubicBezTo>
                    <a:pt x="6" y="23"/>
                    <a:pt x="6" y="23"/>
                    <a:pt x="6"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22" name="Freeform 56"/>
            <p:cNvSpPr/>
            <p:nvPr/>
          </p:nvSpPr>
          <p:spPr bwMode="auto">
            <a:xfrm>
              <a:off x="2708275" y="287338"/>
              <a:ext cx="198438" cy="77788"/>
            </a:xfrm>
            <a:custGeom>
              <a:avLst/>
              <a:gdLst>
                <a:gd name="T0" fmla="*/ 27 w 33"/>
                <a:gd name="T1" fmla="*/ 0 h 13"/>
                <a:gd name="T2" fmla="*/ 26 w 33"/>
                <a:gd name="T3" fmla="*/ 1 h 13"/>
                <a:gd name="T4" fmla="*/ 5 w 33"/>
                <a:gd name="T5" fmla="*/ 9 h 13"/>
                <a:gd name="T6" fmla="*/ 0 w 33"/>
                <a:gd name="T7" fmla="*/ 13 h 13"/>
                <a:gd name="T8" fmla="*/ 33 w 33"/>
                <a:gd name="T9" fmla="*/ 0 h 13"/>
                <a:gd name="T10" fmla="*/ 27 w 33"/>
                <a:gd name="T11" fmla="*/ 0 h 13"/>
              </a:gdLst>
              <a:ahLst/>
              <a:cxnLst>
                <a:cxn ang="0">
                  <a:pos x="T0" y="T1"/>
                </a:cxn>
                <a:cxn ang="0">
                  <a:pos x="T2" y="T3"/>
                </a:cxn>
                <a:cxn ang="0">
                  <a:pos x="T4" y="T5"/>
                </a:cxn>
                <a:cxn ang="0">
                  <a:pos x="T6" y="T7"/>
                </a:cxn>
                <a:cxn ang="0">
                  <a:pos x="T8" y="T9"/>
                </a:cxn>
                <a:cxn ang="0">
                  <a:pos x="T10" y="T11"/>
                </a:cxn>
              </a:cxnLst>
              <a:rect l="0" t="0" r="r" b="b"/>
              <a:pathLst>
                <a:path w="33" h="13">
                  <a:moveTo>
                    <a:pt x="27" y="0"/>
                  </a:moveTo>
                  <a:cubicBezTo>
                    <a:pt x="27" y="0"/>
                    <a:pt x="26" y="0"/>
                    <a:pt x="26" y="1"/>
                  </a:cubicBezTo>
                  <a:cubicBezTo>
                    <a:pt x="5" y="9"/>
                    <a:pt x="5" y="9"/>
                    <a:pt x="5" y="9"/>
                  </a:cubicBezTo>
                  <a:cubicBezTo>
                    <a:pt x="3" y="10"/>
                    <a:pt x="1" y="12"/>
                    <a:pt x="0" y="13"/>
                  </a:cubicBezTo>
                  <a:cubicBezTo>
                    <a:pt x="33" y="0"/>
                    <a:pt x="33" y="0"/>
                    <a:pt x="33" y="0"/>
                  </a:cubicBezTo>
                  <a:cubicBezTo>
                    <a:pt x="31" y="0"/>
                    <a:pt x="29"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23" name="Freeform 57"/>
            <p:cNvSpPr/>
            <p:nvPr/>
          </p:nvSpPr>
          <p:spPr bwMode="auto">
            <a:xfrm>
              <a:off x="2641600" y="395288"/>
              <a:ext cx="458788" cy="193675"/>
            </a:xfrm>
            <a:custGeom>
              <a:avLst/>
              <a:gdLst>
                <a:gd name="T0" fmla="*/ 14 w 76"/>
                <a:gd name="T1" fmla="*/ 27 h 32"/>
                <a:gd name="T2" fmla="*/ 14 w 76"/>
                <a:gd name="T3" fmla="*/ 27 h 32"/>
                <a:gd name="T4" fmla="*/ 74 w 76"/>
                <a:gd name="T5" fmla="*/ 3 h 32"/>
                <a:gd name="T6" fmla="*/ 74 w 76"/>
                <a:gd name="T7" fmla="*/ 3 h 32"/>
                <a:gd name="T8" fmla="*/ 74 w 76"/>
                <a:gd name="T9" fmla="*/ 3 h 32"/>
                <a:gd name="T10" fmla="*/ 76 w 76"/>
                <a:gd name="T11" fmla="*/ 2 h 32"/>
                <a:gd name="T12" fmla="*/ 75 w 76"/>
                <a:gd name="T13" fmla="*/ 0 h 32"/>
                <a:gd name="T14" fmla="*/ 73 w 76"/>
                <a:gd name="T15" fmla="*/ 1 h 32"/>
                <a:gd name="T16" fmla="*/ 73 w 76"/>
                <a:gd name="T17" fmla="*/ 1 h 32"/>
                <a:gd name="T18" fmla="*/ 73 w 76"/>
                <a:gd name="T19" fmla="*/ 1 h 32"/>
                <a:gd name="T20" fmla="*/ 13 w 76"/>
                <a:gd name="T21" fmla="*/ 24 h 32"/>
                <a:gd name="T22" fmla="*/ 13 w 76"/>
                <a:gd name="T23" fmla="*/ 25 h 32"/>
                <a:gd name="T24" fmla="*/ 13 w 76"/>
                <a:gd name="T25" fmla="*/ 25 h 32"/>
                <a:gd name="T26" fmla="*/ 0 w 76"/>
                <a:gd name="T27" fmla="*/ 29 h 32"/>
                <a:gd name="T28" fmla="*/ 1 w 76"/>
                <a:gd name="T29" fmla="*/ 32 h 32"/>
                <a:gd name="T30" fmla="*/ 14 w 76"/>
                <a:gd name="T31"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32">
                  <a:moveTo>
                    <a:pt x="14" y="27"/>
                  </a:moveTo>
                  <a:cubicBezTo>
                    <a:pt x="14" y="27"/>
                    <a:pt x="14" y="27"/>
                    <a:pt x="14" y="27"/>
                  </a:cubicBezTo>
                  <a:cubicBezTo>
                    <a:pt x="74" y="3"/>
                    <a:pt x="74" y="3"/>
                    <a:pt x="74" y="3"/>
                  </a:cubicBezTo>
                  <a:cubicBezTo>
                    <a:pt x="74" y="3"/>
                    <a:pt x="74" y="3"/>
                    <a:pt x="74" y="3"/>
                  </a:cubicBezTo>
                  <a:cubicBezTo>
                    <a:pt x="74" y="3"/>
                    <a:pt x="74" y="3"/>
                    <a:pt x="74" y="3"/>
                  </a:cubicBezTo>
                  <a:cubicBezTo>
                    <a:pt x="76" y="2"/>
                    <a:pt x="76" y="2"/>
                    <a:pt x="76" y="2"/>
                  </a:cubicBezTo>
                  <a:cubicBezTo>
                    <a:pt x="76" y="2"/>
                    <a:pt x="75" y="1"/>
                    <a:pt x="75" y="0"/>
                  </a:cubicBezTo>
                  <a:cubicBezTo>
                    <a:pt x="73" y="1"/>
                    <a:pt x="73" y="1"/>
                    <a:pt x="73" y="1"/>
                  </a:cubicBezTo>
                  <a:cubicBezTo>
                    <a:pt x="73" y="1"/>
                    <a:pt x="73" y="1"/>
                    <a:pt x="73" y="1"/>
                  </a:cubicBezTo>
                  <a:cubicBezTo>
                    <a:pt x="73" y="1"/>
                    <a:pt x="73" y="1"/>
                    <a:pt x="73" y="1"/>
                  </a:cubicBezTo>
                  <a:cubicBezTo>
                    <a:pt x="13" y="24"/>
                    <a:pt x="13" y="24"/>
                    <a:pt x="13" y="24"/>
                  </a:cubicBezTo>
                  <a:cubicBezTo>
                    <a:pt x="13" y="25"/>
                    <a:pt x="13" y="25"/>
                    <a:pt x="13" y="25"/>
                  </a:cubicBezTo>
                  <a:cubicBezTo>
                    <a:pt x="13" y="25"/>
                    <a:pt x="13" y="25"/>
                    <a:pt x="13" y="25"/>
                  </a:cubicBezTo>
                  <a:cubicBezTo>
                    <a:pt x="0" y="29"/>
                    <a:pt x="0" y="29"/>
                    <a:pt x="0" y="29"/>
                  </a:cubicBezTo>
                  <a:cubicBezTo>
                    <a:pt x="1" y="30"/>
                    <a:pt x="1" y="31"/>
                    <a:pt x="1" y="32"/>
                  </a:cubicBezTo>
                  <a:cubicBezTo>
                    <a:pt x="14" y="27"/>
                    <a:pt x="14" y="27"/>
                    <a:pt x="1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24" name="Freeform 58"/>
            <p:cNvSpPr/>
            <p:nvPr/>
          </p:nvSpPr>
          <p:spPr bwMode="auto">
            <a:xfrm>
              <a:off x="2641600" y="341313"/>
              <a:ext cx="409575" cy="169863"/>
            </a:xfrm>
            <a:custGeom>
              <a:avLst/>
              <a:gdLst>
                <a:gd name="T0" fmla="*/ 9 w 68"/>
                <a:gd name="T1" fmla="*/ 25 h 28"/>
                <a:gd name="T2" fmla="*/ 10 w 68"/>
                <a:gd name="T3" fmla="*/ 24 h 28"/>
                <a:gd name="T4" fmla="*/ 68 w 68"/>
                <a:gd name="T5" fmla="*/ 2 h 28"/>
                <a:gd name="T6" fmla="*/ 66 w 68"/>
                <a:gd name="T7" fmla="*/ 0 h 28"/>
                <a:gd name="T8" fmla="*/ 9 w 68"/>
                <a:gd name="T9" fmla="*/ 22 h 28"/>
                <a:gd name="T10" fmla="*/ 8 w 68"/>
                <a:gd name="T11" fmla="*/ 22 h 28"/>
                <a:gd name="T12" fmla="*/ 8 w 68"/>
                <a:gd name="T13" fmla="*/ 22 h 28"/>
                <a:gd name="T14" fmla="*/ 0 w 68"/>
                <a:gd name="T15" fmla="*/ 25 h 28"/>
                <a:gd name="T16" fmla="*/ 0 w 68"/>
                <a:gd name="T17" fmla="*/ 28 h 28"/>
                <a:gd name="T18" fmla="*/ 9 w 68"/>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28">
                  <a:moveTo>
                    <a:pt x="9" y="25"/>
                  </a:moveTo>
                  <a:cubicBezTo>
                    <a:pt x="10" y="24"/>
                    <a:pt x="10" y="24"/>
                    <a:pt x="10" y="24"/>
                  </a:cubicBezTo>
                  <a:cubicBezTo>
                    <a:pt x="68" y="2"/>
                    <a:pt x="68" y="2"/>
                    <a:pt x="68" y="2"/>
                  </a:cubicBezTo>
                  <a:cubicBezTo>
                    <a:pt x="67" y="1"/>
                    <a:pt x="66" y="0"/>
                    <a:pt x="66" y="0"/>
                  </a:cubicBezTo>
                  <a:cubicBezTo>
                    <a:pt x="9" y="22"/>
                    <a:pt x="9" y="22"/>
                    <a:pt x="9" y="22"/>
                  </a:cubicBezTo>
                  <a:cubicBezTo>
                    <a:pt x="8" y="22"/>
                    <a:pt x="8" y="22"/>
                    <a:pt x="8" y="22"/>
                  </a:cubicBezTo>
                  <a:cubicBezTo>
                    <a:pt x="8" y="22"/>
                    <a:pt x="8" y="22"/>
                    <a:pt x="8" y="22"/>
                  </a:cubicBezTo>
                  <a:cubicBezTo>
                    <a:pt x="0" y="25"/>
                    <a:pt x="0" y="25"/>
                    <a:pt x="0" y="25"/>
                  </a:cubicBezTo>
                  <a:cubicBezTo>
                    <a:pt x="0" y="26"/>
                    <a:pt x="0" y="27"/>
                    <a:pt x="0" y="28"/>
                  </a:cubicBezTo>
                  <a:cubicBezTo>
                    <a:pt x="9" y="25"/>
                    <a:pt x="9" y="25"/>
                    <a:pt x="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25" name="Freeform 59"/>
            <p:cNvSpPr/>
            <p:nvPr/>
          </p:nvSpPr>
          <p:spPr bwMode="auto">
            <a:xfrm>
              <a:off x="2665412" y="300038"/>
              <a:ext cx="307975" cy="120650"/>
            </a:xfrm>
            <a:custGeom>
              <a:avLst/>
              <a:gdLst>
                <a:gd name="T0" fmla="*/ 1 w 51"/>
                <a:gd name="T1" fmla="*/ 20 h 20"/>
                <a:gd name="T2" fmla="*/ 1 w 51"/>
                <a:gd name="T3" fmla="*/ 20 h 20"/>
                <a:gd name="T4" fmla="*/ 51 w 51"/>
                <a:gd name="T5" fmla="*/ 1 h 20"/>
                <a:gd name="T6" fmla="*/ 47 w 51"/>
                <a:gd name="T7" fmla="*/ 0 h 20"/>
                <a:gd name="T8" fmla="*/ 2 w 51"/>
                <a:gd name="T9" fmla="*/ 17 h 20"/>
                <a:gd name="T10" fmla="*/ 0 w 51"/>
                <a:gd name="T11" fmla="*/ 20 h 20"/>
                <a:gd name="T12" fmla="*/ 1 w 5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51" h="20">
                  <a:moveTo>
                    <a:pt x="1" y="20"/>
                  </a:moveTo>
                  <a:cubicBezTo>
                    <a:pt x="1" y="20"/>
                    <a:pt x="1" y="20"/>
                    <a:pt x="1" y="20"/>
                  </a:cubicBezTo>
                  <a:cubicBezTo>
                    <a:pt x="51" y="1"/>
                    <a:pt x="51" y="1"/>
                    <a:pt x="51" y="1"/>
                  </a:cubicBezTo>
                  <a:cubicBezTo>
                    <a:pt x="49" y="0"/>
                    <a:pt x="48" y="0"/>
                    <a:pt x="47" y="0"/>
                  </a:cubicBezTo>
                  <a:cubicBezTo>
                    <a:pt x="2" y="17"/>
                    <a:pt x="2" y="17"/>
                    <a:pt x="2" y="17"/>
                  </a:cubicBezTo>
                  <a:cubicBezTo>
                    <a:pt x="2" y="18"/>
                    <a:pt x="1" y="19"/>
                    <a:pt x="0" y="20"/>
                  </a:cubicBezTo>
                  <a:cubicBezTo>
                    <a:pt x="1" y="20"/>
                    <a:pt x="1" y="20"/>
                    <a:pt x="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26" name="Freeform 60"/>
            <p:cNvSpPr/>
            <p:nvPr/>
          </p:nvSpPr>
          <p:spPr bwMode="auto">
            <a:xfrm>
              <a:off x="2828925" y="668338"/>
              <a:ext cx="265113" cy="114300"/>
            </a:xfrm>
            <a:custGeom>
              <a:avLst/>
              <a:gdLst>
                <a:gd name="T0" fmla="*/ 4 w 44"/>
                <a:gd name="T1" fmla="*/ 19 h 19"/>
                <a:gd name="T2" fmla="*/ 42 w 44"/>
                <a:gd name="T3" fmla="*/ 4 h 19"/>
                <a:gd name="T4" fmla="*/ 44 w 44"/>
                <a:gd name="T5" fmla="*/ 0 h 19"/>
                <a:gd name="T6" fmla="*/ 0 w 44"/>
                <a:gd name="T7" fmla="*/ 18 h 19"/>
                <a:gd name="T8" fmla="*/ 4 w 44"/>
                <a:gd name="T9" fmla="*/ 19 h 19"/>
              </a:gdLst>
              <a:ahLst/>
              <a:cxnLst>
                <a:cxn ang="0">
                  <a:pos x="T0" y="T1"/>
                </a:cxn>
                <a:cxn ang="0">
                  <a:pos x="T2" y="T3"/>
                </a:cxn>
                <a:cxn ang="0">
                  <a:pos x="T4" y="T5"/>
                </a:cxn>
                <a:cxn ang="0">
                  <a:pos x="T6" y="T7"/>
                </a:cxn>
                <a:cxn ang="0">
                  <a:pos x="T8" y="T9"/>
                </a:cxn>
              </a:cxnLst>
              <a:rect l="0" t="0" r="r" b="b"/>
              <a:pathLst>
                <a:path w="44" h="19">
                  <a:moveTo>
                    <a:pt x="4" y="19"/>
                  </a:moveTo>
                  <a:cubicBezTo>
                    <a:pt x="42" y="4"/>
                    <a:pt x="42" y="4"/>
                    <a:pt x="42" y="4"/>
                  </a:cubicBezTo>
                  <a:cubicBezTo>
                    <a:pt x="43" y="3"/>
                    <a:pt x="43" y="2"/>
                    <a:pt x="44" y="0"/>
                  </a:cubicBezTo>
                  <a:cubicBezTo>
                    <a:pt x="0" y="18"/>
                    <a:pt x="0" y="18"/>
                    <a:pt x="0" y="18"/>
                  </a:cubicBezTo>
                  <a:cubicBezTo>
                    <a:pt x="1" y="18"/>
                    <a:pt x="3" y="19"/>
                    <a:pt x="4"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27" name="Freeform 61"/>
            <p:cNvSpPr/>
            <p:nvPr/>
          </p:nvSpPr>
          <p:spPr bwMode="auto">
            <a:xfrm>
              <a:off x="2738437" y="577850"/>
              <a:ext cx="392113" cy="161925"/>
            </a:xfrm>
            <a:custGeom>
              <a:avLst/>
              <a:gdLst>
                <a:gd name="T0" fmla="*/ 9 w 65"/>
                <a:gd name="T1" fmla="*/ 25 h 27"/>
                <a:gd name="T2" fmla="*/ 9 w 65"/>
                <a:gd name="T3" fmla="*/ 25 h 27"/>
                <a:gd name="T4" fmla="*/ 65 w 65"/>
                <a:gd name="T5" fmla="*/ 3 h 27"/>
                <a:gd name="T6" fmla="*/ 65 w 65"/>
                <a:gd name="T7" fmla="*/ 0 h 27"/>
                <a:gd name="T8" fmla="*/ 8 w 65"/>
                <a:gd name="T9" fmla="*/ 23 h 27"/>
                <a:gd name="T10" fmla="*/ 8 w 65"/>
                <a:gd name="T11" fmla="*/ 23 h 27"/>
                <a:gd name="T12" fmla="*/ 8 w 65"/>
                <a:gd name="T13" fmla="*/ 23 h 27"/>
                <a:gd name="T14" fmla="*/ 0 w 65"/>
                <a:gd name="T15" fmla="*/ 26 h 27"/>
                <a:gd name="T16" fmla="*/ 2 w 65"/>
                <a:gd name="T17" fmla="*/ 27 h 27"/>
                <a:gd name="T18" fmla="*/ 9 w 65"/>
                <a:gd name="T19"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7">
                  <a:moveTo>
                    <a:pt x="9" y="25"/>
                  </a:moveTo>
                  <a:cubicBezTo>
                    <a:pt x="9" y="25"/>
                    <a:pt x="9" y="25"/>
                    <a:pt x="9" y="25"/>
                  </a:cubicBezTo>
                  <a:cubicBezTo>
                    <a:pt x="65" y="3"/>
                    <a:pt x="65" y="3"/>
                    <a:pt x="65" y="3"/>
                  </a:cubicBezTo>
                  <a:cubicBezTo>
                    <a:pt x="65" y="2"/>
                    <a:pt x="65" y="1"/>
                    <a:pt x="65" y="0"/>
                  </a:cubicBezTo>
                  <a:cubicBezTo>
                    <a:pt x="8" y="23"/>
                    <a:pt x="8" y="23"/>
                    <a:pt x="8" y="23"/>
                  </a:cubicBezTo>
                  <a:cubicBezTo>
                    <a:pt x="8" y="23"/>
                    <a:pt x="8" y="23"/>
                    <a:pt x="8" y="23"/>
                  </a:cubicBezTo>
                  <a:cubicBezTo>
                    <a:pt x="8" y="23"/>
                    <a:pt x="8" y="23"/>
                    <a:pt x="8" y="23"/>
                  </a:cubicBezTo>
                  <a:cubicBezTo>
                    <a:pt x="0" y="26"/>
                    <a:pt x="0" y="26"/>
                    <a:pt x="0" y="26"/>
                  </a:cubicBezTo>
                  <a:cubicBezTo>
                    <a:pt x="1" y="26"/>
                    <a:pt x="2" y="27"/>
                    <a:pt x="2" y="27"/>
                  </a:cubicBezTo>
                  <a:cubicBezTo>
                    <a:pt x="9" y="25"/>
                    <a:pt x="9" y="25"/>
                    <a:pt x="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28" name="Freeform 62"/>
            <p:cNvSpPr/>
            <p:nvPr/>
          </p:nvSpPr>
          <p:spPr bwMode="auto">
            <a:xfrm>
              <a:off x="2684462" y="498475"/>
              <a:ext cx="450850" cy="187325"/>
            </a:xfrm>
            <a:custGeom>
              <a:avLst/>
              <a:gdLst>
                <a:gd name="T0" fmla="*/ 13 w 75"/>
                <a:gd name="T1" fmla="*/ 27 h 31"/>
                <a:gd name="T2" fmla="*/ 14 w 75"/>
                <a:gd name="T3" fmla="*/ 27 h 31"/>
                <a:gd name="T4" fmla="*/ 74 w 75"/>
                <a:gd name="T5" fmla="*/ 3 h 31"/>
                <a:gd name="T6" fmla="*/ 74 w 75"/>
                <a:gd name="T7" fmla="*/ 3 h 31"/>
                <a:gd name="T8" fmla="*/ 74 w 75"/>
                <a:gd name="T9" fmla="*/ 3 h 31"/>
                <a:gd name="T10" fmla="*/ 75 w 75"/>
                <a:gd name="T11" fmla="*/ 3 h 31"/>
                <a:gd name="T12" fmla="*/ 74 w 75"/>
                <a:gd name="T13" fmla="*/ 0 h 31"/>
                <a:gd name="T14" fmla="*/ 73 w 75"/>
                <a:gd name="T15" fmla="*/ 1 h 31"/>
                <a:gd name="T16" fmla="*/ 73 w 75"/>
                <a:gd name="T17" fmla="*/ 1 h 31"/>
                <a:gd name="T18" fmla="*/ 73 w 75"/>
                <a:gd name="T19" fmla="*/ 1 h 31"/>
                <a:gd name="T20" fmla="*/ 13 w 75"/>
                <a:gd name="T21" fmla="*/ 24 h 31"/>
                <a:gd name="T22" fmla="*/ 12 w 75"/>
                <a:gd name="T23" fmla="*/ 24 h 31"/>
                <a:gd name="T24" fmla="*/ 12 w 75"/>
                <a:gd name="T25" fmla="*/ 24 h 31"/>
                <a:gd name="T26" fmla="*/ 0 w 75"/>
                <a:gd name="T27" fmla="*/ 29 h 31"/>
                <a:gd name="T28" fmla="*/ 1 w 75"/>
                <a:gd name="T29" fmla="*/ 31 h 31"/>
                <a:gd name="T30" fmla="*/ 13 w 75"/>
                <a:gd name="T31" fmla="*/ 2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31">
                  <a:moveTo>
                    <a:pt x="13" y="27"/>
                  </a:moveTo>
                  <a:cubicBezTo>
                    <a:pt x="14" y="27"/>
                    <a:pt x="14" y="27"/>
                    <a:pt x="14" y="27"/>
                  </a:cubicBezTo>
                  <a:cubicBezTo>
                    <a:pt x="74" y="3"/>
                    <a:pt x="74" y="3"/>
                    <a:pt x="74" y="3"/>
                  </a:cubicBezTo>
                  <a:cubicBezTo>
                    <a:pt x="74" y="3"/>
                    <a:pt x="74" y="3"/>
                    <a:pt x="74" y="3"/>
                  </a:cubicBezTo>
                  <a:cubicBezTo>
                    <a:pt x="74" y="3"/>
                    <a:pt x="74" y="3"/>
                    <a:pt x="74" y="3"/>
                  </a:cubicBezTo>
                  <a:cubicBezTo>
                    <a:pt x="75" y="3"/>
                    <a:pt x="75" y="3"/>
                    <a:pt x="75" y="3"/>
                  </a:cubicBezTo>
                  <a:cubicBezTo>
                    <a:pt x="75" y="2"/>
                    <a:pt x="74" y="1"/>
                    <a:pt x="74" y="0"/>
                  </a:cubicBezTo>
                  <a:cubicBezTo>
                    <a:pt x="73" y="1"/>
                    <a:pt x="73" y="1"/>
                    <a:pt x="73" y="1"/>
                  </a:cubicBezTo>
                  <a:cubicBezTo>
                    <a:pt x="73" y="1"/>
                    <a:pt x="73" y="1"/>
                    <a:pt x="73" y="1"/>
                  </a:cubicBezTo>
                  <a:cubicBezTo>
                    <a:pt x="73" y="1"/>
                    <a:pt x="73" y="1"/>
                    <a:pt x="73" y="1"/>
                  </a:cubicBezTo>
                  <a:cubicBezTo>
                    <a:pt x="13" y="24"/>
                    <a:pt x="13" y="24"/>
                    <a:pt x="13" y="24"/>
                  </a:cubicBezTo>
                  <a:cubicBezTo>
                    <a:pt x="12" y="24"/>
                    <a:pt x="12" y="24"/>
                    <a:pt x="12" y="24"/>
                  </a:cubicBezTo>
                  <a:cubicBezTo>
                    <a:pt x="12" y="24"/>
                    <a:pt x="12" y="24"/>
                    <a:pt x="12" y="24"/>
                  </a:cubicBezTo>
                  <a:cubicBezTo>
                    <a:pt x="0" y="29"/>
                    <a:pt x="0" y="29"/>
                    <a:pt x="0" y="29"/>
                  </a:cubicBezTo>
                  <a:cubicBezTo>
                    <a:pt x="0" y="30"/>
                    <a:pt x="1" y="31"/>
                    <a:pt x="1" y="31"/>
                  </a:cubicBezTo>
                  <a:cubicBezTo>
                    <a:pt x="13" y="27"/>
                    <a:pt x="13" y="27"/>
                    <a:pt x="13"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29" name="Freeform 63"/>
            <p:cNvSpPr/>
            <p:nvPr/>
          </p:nvSpPr>
          <p:spPr bwMode="auto">
            <a:xfrm>
              <a:off x="2913062" y="733425"/>
              <a:ext cx="127000" cy="49213"/>
            </a:xfrm>
            <a:custGeom>
              <a:avLst/>
              <a:gdLst>
                <a:gd name="T0" fmla="*/ 21 w 21"/>
                <a:gd name="T1" fmla="*/ 0 h 8"/>
                <a:gd name="T2" fmla="*/ 0 w 21"/>
                <a:gd name="T3" fmla="*/ 8 h 8"/>
                <a:gd name="T4" fmla="*/ 21 w 21"/>
                <a:gd name="T5" fmla="*/ 0 h 8"/>
              </a:gdLst>
              <a:ahLst/>
              <a:cxnLst>
                <a:cxn ang="0">
                  <a:pos x="T0" y="T1"/>
                </a:cxn>
                <a:cxn ang="0">
                  <a:pos x="T2" y="T3"/>
                </a:cxn>
                <a:cxn ang="0">
                  <a:pos x="T4" y="T5"/>
                </a:cxn>
              </a:cxnLst>
              <a:rect l="0" t="0" r="r" b="b"/>
              <a:pathLst>
                <a:path w="21" h="8">
                  <a:moveTo>
                    <a:pt x="21" y="0"/>
                  </a:moveTo>
                  <a:cubicBezTo>
                    <a:pt x="0" y="8"/>
                    <a:pt x="0" y="8"/>
                    <a:pt x="0" y="8"/>
                  </a:cubicBezTo>
                  <a:cubicBezTo>
                    <a:pt x="8" y="7"/>
                    <a:pt x="15" y="4"/>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30" name="Freeform 64"/>
            <p:cNvSpPr/>
            <p:nvPr/>
          </p:nvSpPr>
          <p:spPr bwMode="auto">
            <a:xfrm>
              <a:off x="2773362" y="619125"/>
              <a:ext cx="344488" cy="144463"/>
            </a:xfrm>
            <a:custGeom>
              <a:avLst/>
              <a:gdLst>
                <a:gd name="T0" fmla="*/ 5 w 57"/>
                <a:gd name="T1" fmla="*/ 24 h 24"/>
                <a:gd name="T2" fmla="*/ 5 w 57"/>
                <a:gd name="T3" fmla="*/ 23 h 24"/>
                <a:gd name="T4" fmla="*/ 56 w 57"/>
                <a:gd name="T5" fmla="*/ 3 h 24"/>
                <a:gd name="T6" fmla="*/ 57 w 57"/>
                <a:gd name="T7" fmla="*/ 0 h 24"/>
                <a:gd name="T8" fmla="*/ 4 w 57"/>
                <a:gd name="T9" fmla="*/ 21 h 24"/>
                <a:gd name="T10" fmla="*/ 4 w 57"/>
                <a:gd name="T11" fmla="*/ 21 h 24"/>
                <a:gd name="T12" fmla="*/ 4 w 57"/>
                <a:gd name="T13" fmla="*/ 21 h 24"/>
                <a:gd name="T14" fmla="*/ 0 w 57"/>
                <a:gd name="T15" fmla="*/ 23 h 24"/>
                <a:gd name="T16" fmla="*/ 3 w 57"/>
                <a:gd name="T17" fmla="*/ 24 h 24"/>
                <a:gd name="T18" fmla="*/ 5 w 57"/>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24">
                  <a:moveTo>
                    <a:pt x="5" y="24"/>
                  </a:moveTo>
                  <a:cubicBezTo>
                    <a:pt x="5" y="23"/>
                    <a:pt x="5" y="23"/>
                    <a:pt x="5" y="23"/>
                  </a:cubicBezTo>
                  <a:cubicBezTo>
                    <a:pt x="56" y="3"/>
                    <a:pt x="56" y="3"/>
                    <a:pt x="56" y="3"/>
                  </a:cubicBezTo>
                  <a:cubicBezTo>
                    <a:pt x="56" y="2"/>
                    <a:pt x="57" y="1"/>
                    <a:pt x="57" y="0"/>
                  </a:cubicBezTo>
                  <a:cubicBezTo>
                    <a:pt x="4" y="21"/>
                    <a:pt x="4" y="21"/>
                    <a:pt x="4" y="21"/>
                  </a:cubicBezTo>
                  <a:cubicBezTo>
                    <a:pt x="4" y="21"/>
                    <a:pt x="4" y="21"/>
                    <a:pt x="4" y="21"/>
                  </a:cubicBezTo>
                  <a:cubicBezTo>
                    <a:pt x="4" y="21"/>
                    <a:pt x="4" y="21"/>
                    <a:pt x="4" y="21"/>
                  </a:cubicBezTo>
                  <a:cubicBezTo>
                    <a:pt x="0" y="23"/>
                    <a:pt x="0" y="23"/>
                    <a:pt x="0" y="23"/>
                  </a:cubicBezTo>
                  <a:cubicBezTo>
                    <a:pt x="1" y="23"/>
                    <a:pt x="2" y="24"/>
                    <a:pt x="3" y="24"/>
                  </a:cubicBezTo>
                  <a:cubicBezTo>
                    <a:pt x="5" y="24"/>
                    <a:pt x="5"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31" name="Freeform 65"/>
            <p:cNvSpPr/>
            <p:nvPr/>
          </p:nvSpPr>
          <p:spPr bwMode="auto">
            <a:xfrm>
              <a:off x="2708275" y="534988"/>
              <a:ext cx="427038" cy="180975"/>
            </a:xfrm>
            <a:custGeom>
              <a:avLst/>
              <a:gdLst>
                <a:gd name="T0" fmla="*/ 12 w 71"/>
                <a:gd name="T1" fmla="*/ 26 h 30"/>
                <a:gd name="T2" fmla="*/ 12 w 71"/>
                <a:gd name="T3" fmla="*/ 26 h 30"/>
                <a:gd name="T4" fmla="*/ 71 w 71"/>
                <a:gd name="T5" fmla="*/ 3 h 30"/>
                <a:gd name="T6" fmla="*/ 71 w 71"/>
                <a:gd name="T7" fmla="*/ 0 h 30"/>
                <a:gd name="T8" fmla="*/ 11 w 71"/>
                <a:gd name="T9" fmla="*/ 24 h 30"/>
                <a:gd name="T10" fmla="*/ 11 w 71"/>
                <a:gd name="T11" fmla="*/ 24 h 30"/>
                <a:gd name="T12" fmla="*/ 10 w 71"/>
                <a:gd name="T13" fmla="*/ 24 h 30"/>
                <a:gd name="T14" fmla="*/ 0 w 71"/>
                <a:gd name="T15" fmla="*/ 28 h 30"/>
                <a:gd name="T16" fmla="*/ 2 w 71"/>
                <a:gd name="T17" fmla="*/ 30 h 30"/>
                <a:gd name="T18" fmla="*/ 11 w 71"/>
                <a:gd name="T19" fmla="*/ 26 h 30"/>
                <a:gd name="T20" fmla="*/ 12 w 71"/>
                <a:gd name="T21"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30">
                  <a:moveTo>
                    <a:pt x="12" y="26"/>
                  </a:moveTo>
                  <a:cubicBezTo>
                    <a:pt x="12" y="26"/>
                    <a:pt x="12" y="26"/>
                    <a:pt x="12" y="26"/>
                  </a:cubicBezTo>
                  <a:cubicBezTo>
                    <a:pt x="71" y="3"/>
                    <a:pt x="71" y="3"/>
                    <a:pt x="71" y="3"/>
                  </a:cubicBezTo>
                  <a:cubicBezTo>
                    <a:pt x="71" y="2"/>
                    <a:pt x="71" y="1"/>
                    <a:pt x="71" y="0"/>
                  </a:cubicBezTo>
                  <a:cubicBezTo>
                    <a:pt x="11" y="24"/>
                    <a:pt x="11" y="24"/>
                    <a:pt x="11" y="24"/>
                  </a:cubicBezTo>
                  <a:cubicBezTo>
                    <a:pt x="11" y="24"/>
                    <a:pt x="11" y="24"/>
                    <a:pt x="11" y="24"/>
                  </a:cubicBezTo>
                  <a:cubicBezTo>
                    <a:pt x="10" y="24"/>
                    <a:pt x="10" y="24"/>
                    <a:pt x="10" y="24"/>
                  </a:cubicBezTo>
                  <a:cubicBezTo>
                    <a:pt x="0" y="28"/>
                    <a:pt x="0" y="28"/>
                    <a:pt x="0" y="28"/>
                  </a:cubicBezTo>
                  <a:cubicBezTo>
                    <a:pt x="1" y="29"/>
                    <a:pt x="1" y="30"/>
                    <a:pt x="2" y="30"/>
                  </a:cubicBezTo>
                  <a:cubicBezTo>
                    <a:pt x="11" y="26"/>
                    <a:pt x="11" y="26"/>
                    <a:pt x="11" y="26"/>
                  </a:cubicBezTo>
                  <a:lnTo>
                    <a:pt x="12"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32" name="Freeform 66"/>
            <p:cNvSpPr/>
            <p:nvPr/>
          </p:nvSpPr>
          <p:spPr bwMode="auto">
            <a:xfrm>
              <a:off x="2665412" y="461963"/>
              <a:ext cx="465138" cy="193675"/>
            </a:xfrm>
            <a:custGeom>
              <a:avLst/>
              <a:gdLst>
                <a:gd name="T0" fmla="*/ 14 w 77"/>
                <a:gd name="T1" fmla="*/ 27 h 32"/>
                <a:gd name="T2" fmla="*/ 14 w 77"/>
                <a:gd name="T3" fmla="*/ 27 h 32"/>
                <a:gd name="T4" fmla="*/ 74 w 77"/>
                <a:gd name="T5" fmla="*/ 3 h 32"/>
                <a:gd name="T6" fmla="*/ 75 w 77"/>
                <a:gd name="T7" fmla="*/ 3 h 32"/>
                <a:gd name="T8" fmla="*/ 75 w 77"/>
                <a:gd name="T9" fmla="*/ 3 h 32"/>
                <a:gd name="T10" fmla="*/ 77 w 77"/>
                <a:gd name="T11" fmla="*/ 3 h 32"/>
                <a:gd name="T12" fmla="*/ 76 w 77"/>
                <a:gd name="T13" fmla="*/ 0 h 32"/>
                <a:gd name="T14" fmla="*/ 74 w 77"/>
                <a:gd name="T15" fmla="*/ 1 h 32"/>
                <a:gd name="T16" fmla="*/ 74 w 77"/>
                <a:gd name="T17" fmla="*/ 1 h 32"/>
                <a:gd name="T18" fmla="*/ 73 w 77"/>
                <a:gd name="T19" fmla="*/ 1 h 32"/>
                <a:gd name="T20" fmla="*/ 13 w 77"/>
                <a:gd name="T21" fmla="*/ 25 h 32"/>
                <a:gd name="T22" fmla="*/ 13 w 77"/>
                <a:gd name="T23" fmla="*/ 25 h 32"/>
                <a:gd name="T24" fmla="*/ 13 w 77"/>
                <a:gd name="T25" fmla="*/ 25 h 32"/>
                <a:gd name="T26" fmla="*/ 0 w 77"/>
                <a:gd name="T27" fmla="*/ 30 h 32"/>
                <a:gd name="T28" fmla="*/ 1 w 77"/>
                <a:gd name="T29" fmla="*/ 32 h 32"/>
                <a:gd name="T30" fmla="*/ 14 w 77"/>
                <a:gd name="T31"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2">
                  <a:moveTo>
                    <a:pt x="14" y="27"/>
                  </a:moveTo>
                  <a:cubicBezTo>
                    <a:pt x="14" y="27"/>
                    <a:pt x="14" y="27"/>
                    <a:pt x="14" y="27"/>
                  </a:cubicBezTo>
                  <a:cubicBezTo>
                    <a:pt x="74" y="3"/>
                    <a:pt x="74" y="3"/>
                    <a:pt x="74" y="3"/>
                  </a:cubicBezTo>
                  <a:cubicBezTo>
                    <a:pt x="75" y="3"/>
                    <a:pt x="75" y="3"/>
                    <a:pt x="75" y="3"/>
                  </a:cubicBezTo>
                  <a:cubicBezTo>
                    <a:pt x="75" y="3"/>
                    <a:pt x="75" y="3"/>
                    <a:pt x="75" y="3"/>
                  </a:cubicBezTo>
                  <a:cubicBezTo>
                    <a:pt x="77" y="3"/>
                    <a:pt x="77" y="3"/>
                    <a:pt x="77" y="3"/>
                  </a:cubicBezTo>
                  <a:cubicBezTo>
                    <a:pt x="76" y="2"/>
                    <a:pt x="76" y="1"/>
                    <a:pt x="76" y="0"/>
                  </a:cubicBezTo>
                  <a:cubicBezTo>
                    <a:pt x="74" y="1"/>
                    <a:pt x="74" y="1"/>
                    <a:pt x="74" y="1"/>
                  </a:cubicBezTo>
                  <a:cubicBezTo>
                    <a:pt x="74" y="1"/>
                    <a:pt x="74" y="1"/>
                    <a:pt x="74" y="1"/>
                  </a:cubicBezTo>
                  <a:cubicBezTo>
                    <a:pt x="73" y="1"/>
                    <a:pt x="73" y="1"/>
                    <a:pt x="73" y="1"/>
                  </a:cubicBezTo>
                  <a:cubicBezTo>
                    <a:pt x="13" y="25"/>
                    <a:pt x="13" y="25"/>
                    <a:pt x="13" y="25"/>
                  </a:cubicBezTo>
                  <a:cubicBezTo>
                    <a:pt x="13" y="25"/>
                    <a:pt x="13" y="25"/>
                    <a:pt x="13" y="25"/>
                  </a:cubicBezTo>
                  <a:cubicBezTo>
                    <a:pt x="13" y="25"/>
                    <a:pt x="13" y="25"/>
                    <a:pt x="13" y="25"/>
                  </a:cubicBezTo>
                  <a:cubicBezTo>
                    <a:pt x="0" y="30"/>
                    <a:pt x="0" y="30"/>
                    <a:pt x="0" y="30"/>
                  </a:cubicBezTo>
                  <a:cubicBezTo>
                    <a:pt x="0" y="31"/>
                    <a:pt x="1" y="31"/>
                    <a:pt x="1" y="32"/>
                  </a:cubicBezTo>
                  <a:cubicBezTo>
                    <a:pt x="14" y="27"/>
                    <a:pt x="14" y="27"/>
                    <a:pt x="1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grpSp>
      <p:grpSp>
        <p:nvGrpSpPr>
          <p:cNvPr id="33" name="组合 32"/>
          <p:cNvGrpSpPr/>
          <p:nvPr userDrawn="1"/>
        </p:nvGrpSpPr>
        <p:grpSpPr>
          <a:xfrm>
            <a:off x="10130908" y="6079119"/>
            <a:ext cx="1350433" cy="1358900"/>
            <a:chOff x="2279650" y="3644900"/>
            <a:chExt cx="1012825" cy="1019175"/>
          </a:xfrm>
          <a:solidFill>
            <a:srgbClr val="CE263D">
              <a:alpha val="32000"/>
            </a:srgbClr>
          </a:solidFill>
        </p:grpSpPr>
        <p:sp>
          <p:nvSpPr>
            <p:cNvPr id="34" name="Freeform 39"/>
            <p:cNvSpPr/>
            <p:nvPr/>
          </p:nvSpPr>
          <p:spPr bwMode="auto">
            <a:xfrm>
              <a:off x="2298700" y="3933825"/>
              <a:ext cx="957263" cy="404813"/>
            </a:xfrm>
            <a:custGeom>
              <a:avLst/>
              <a:gdLst>
                <a:gd name="T0" fmla="*/ 30 w 159"/>
                <a:gd name="T1" fmla="*/ 56 h 67"/>
                <a:gd name="T2" fmla="*/ 30 w 159"/>
                <a:gd name="T3" fmla="*/ 56 h 67"/>
                <a:gd name="T4" fmla="*/ 154 w 159"/>
                <a:gd name="T5" fmla="*/ 7 h 67"/>
                <a:gd name="T6" fmla="*/ 154 w 159"/>
                <a:gd name="T7" fmla="*/ 7 h 67"/>
                <a:gd name="T8" fmla="*/ 155 w 159"/>
                <a:gd name="T9" fmla="*/ 7 h 67"/>
                <a:gd name="T10" fmla="*/ 159 w 159"/>
                <a:gd name="T11" fmla="*/ 5 h 67"/>
                <a:gd name="T12" fmla="*/ 157 w 159"/>
                <a:gd name="T13" fmla="*/ 0 h 67"/>
                <a:gd name="T14" fmla="*/ 153 w 159"/>
                <a:gd name="T15" fmla="*/ 2 h 67"/>
                <a:gd name="T16" fmla="*/ 153 w 159"/>
                <a:gd name="T17" fmla="*/ 2 h 67"/>
                <a:gd name="T18" fmla="*/ 152 w 159"/>
                <a:gd name="T19" fmla="*/ 2 h 67"/>
                <a:gd name="T20" fmla="*/ 28 w 159"/>
                <a:gd name="T21" fmla="*/ 51 h 67"/>
                <a:gd name="T22" fmla="*/ 28 w 159"/>
                <a:gd name="T23" fmla="*/ 51 h 67"/>
                <a:gd name="T24" fmla="*/ 27 w 159"/>
                <a:gd name="T25" fmla="*/ 51 h 67"/>
                <a:gd name="T26" fmla="*/ 0 w 159"/>
                <a:gd name="T27" fmla="*/ 62 h 67"/>
                <a:gd name="T28" fmla="*/ 2 w 159"/>
                <a:gd name="T29" fmla="*/ 67 h 67"/>
                <a:gd name="T30" fmla="*/ 29 w 159"/>
                <a:gd name="T31" fmla="*/ 56 h 67"/>
                <a:gd name="T32" fmla="*/ 30 w 159"/>
                <a:gd name="T33" fmla="*/ 5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9" h="67">
                  <a:moveTo>
                    <a:pt x="30" y="56"/>
                  </a:moveTo>
                  <a:cubicBezTo>
                    <a:pt x="30" y="56"/>
                    <a:pt x="30" y="56"/>
                    <a:pt x="30" y="56"/>
                  </a:cubicBezTo>
                  <a:cubicBezTo>
                    <a:pt x="154" y="7"/>
                    <a:pt x="154" y="7"/>
                    <a:pt x="154" y="7"/>
                  </a:cubicBezTo>
                  <a:cubicBezTo>
                    <a:pt x="154" y="7"/>
                    <a:pt x="154" y="7"/>
                    <a:pt x="154" y="7"/>
                  </a:cubicBezTo>
                  <a:cubicBezTo>
                    <a:pt x="155" y="7"/>
                    <a:pt x="155" y="7"/>
                    <a:pt x="155" y="7"/>
                  </a:cubicBezTo>
                  <a:cubicBezTo>
                    <a:pt x="159" y="5"/>
                    <a:pt x="159" y="5"/>
                    <a:pt x="159" y="5"/>
                  </a:cubicBezTo>
                  <a:cubicBezTo>
                    <a:pt x="159" y="3"/>
                    <a:pt x="158" y="2"/>
                    <a:pt x="157" y="0"/>
                  </a:cubicBezTo>
                  <a:cubicBezTo>
                    <a:pt x="153" y="2"/>
                    <a:pt x="153" y="2"/>
                    <a:pt x="153" y="2"/>
                  </a:cubicBezTo>
                  <a:cubicBezTo>
                    <a:pt x="153" y="2"/>
                    <a:pt x="153" y="2"/>
                    <a:pt x="153" y="2"/>
                  </a:cubicBezTo>
                  <a:cubicBezTo>
                    <a:pt x="152" y="2"/>
                    <a:pt x="152" y="2"/>
                    <a:pt x="152" y="2"/>
                  </a:cubicBezTo>
                  <a:cubicBezTo>
                    <a:pt x="28" y="51"/>
                    <a:pt x="28" y="51"/>
                    <a:pt x="28" y="51"/>
                  </a:cubicBezTo>
                  <a:cubicBezTo>
                    <a:pt x="28" y="51"/>
                    <a:pt x="28" y="51"/>
                    <a:pt x="28" y="51"/>
                  </a:cubicBezTo>
                  <a:cubicBezTo>
                    <a:pt x="27" y="51"/>
                    <a:pt x="27" y="51"/>
                    <a:pt x="27" y="51"/>
                  </a:cubicBezTo>
                  <a:cubicBezTo>
                    <a:pt x="0" y="62"/>
                    <a:pt x="0" y="62"/>
                    <a:pt x="0" y="62"/>
                  </a:cubicBezTo>
                  <a:cubicBezTo>
                    <a:pt x="1" y="64"/>
                    <a:pt x="1" y="65"/>
                    <a:pt x="2" y="67"/>
                  </a:cubicBezTo>
                  <a:cubicBezTo>
                    <a:pt x="29" y="56"/>
                    <a:pt x="29" y="56"/>
                    <a:pt x="29" y="56"/>
                  </a:cubicBezTo>
                  <a:lnTo>
                    <a:pt x="30"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35" name="Freeform 40"/>
            <p:cNvSpPr/>
            <p:nvPr/>
          </p:nvSpPr>
          <p:spPr bwMode="auto">
            <a:xfrm>
              <a:off x="2279650" y="3806825"/>
              <a:ext cx="898525" cy="381000"/>
            </a:xfrm>
            <a:custGeom>
              <a:avLst/>
              <a:gdLst>
                <a:gd name="T0" fmla="*/ 24 w 149"/>
                <a:gd name="T1" fmla="*/ 54 h 63"/>
                <a:gd name="T2" fmla="*/ 24 w 149"/>
                <a:gd name="T3" fmla="*/ 53 h 63"/>
                <a:gd name="T4" fmla="*/ 148 w 149"/>
                <a:gd name="T5" fmla="*/ 5 h 63"/>
                <a:gd name="T6" fmla="*/ 148 w 149"/>
                <a:gd name="T7" fmla="*/ 5 h 63"/>
                <a:gd name="T8" fmla="*/ 149 w 149"/>
                <a:gd name="T9" fmla="*/ 4 h 63"/>
                <a:gd name="T10" fmla="*/ 149 w 149"/>
                <a:gd name="T11" fmla="*/ 4 h 63"/>
                <a:gd name="T12" fmla="*/ 146 w 149"/>
                <a:gd name="T13" fmla="*/ 0 h 63"/>
                <a:gd name="T14" fmla="*/ 22 w 149"/>
                <a:gd name="T15" fmla="*/ 49 h 63"/>
                <a:gd name="T16" fmla="*/ 22 w 149"/>
                <a:gd name="T17" fmla="*/ 49 h 63"/>
                <a:gd name="T18" fmla="*/ 21 w 149"/>
                <a:gd name="T19" fmla="*/ 49 h 63"/>
                <a:gd name="T20" fmla="*/ 0 w 149"/>
                <a:gd name="T21" fmla="*/ 58 h 63"/>
                <a:gd name="T22" fmla="*/ 0 w 149"/>
                <a:gd name="T23" fmla="*/ 63 h 63"/>
                <a:gd name="T24" fmla="*/ 23 w 149"/>
                <a:gd name="T25" fmla="*/ 54 h 63"/>
                <a:gd name="T26" fmla="*/ 24 w 149"/>
                <a:gd name="T27" fmla="*/ 5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63">
                  <a:moveTo>
                    <a:pt x="24" y="54"/>
                  </a:moveTo>
                  <a:cubicBezTo>
                    <a:pt x="24" y="53"/>
                    <a:pt x="24" y="53"/>
                    <a:pt x="24" y="53"/>
                  </a:cubicBezTo>
                  <a:cubicBezTo>
                    <a:pt x="148" y="5"/>
                    <a:pt x="148" y="5"/>
                    <a:pt x="148" y="5"/>
                  </a:cubicBezTo>
                  <a:cubicBezTo>
                    <a:pt x="148" y="5"/>
                    <a:pt x="148" y="5"/>
                    <a:pt x="148" y="5"/>
                  </a:cubicBezTo>
                  <a:cubicBezTo>
                    <a:pt x="149" y="4"/>
                    <a:pt x="149" y="4"/>
                    <a:pt x="149" y="4"/>
                  </a:cubicBezTo>
                  <a:cubicBezTo>
                    <a:pt x="149" y="4"/>
                    <a:pt x="149" y="4"/>
                    <a:pt x="149" y="4"/>
                  </a:cubicBezTo>
                  <a:cubicBezTo>
                    <a:pt x="148" y="3"/>
                    <a:pt x="147" y="2"/>
                    <a:pt x="146" y="0"/>
                  </a:cubicBezTo>
                  <a:cubicBezTo>
                    <a:pt x="22" y="49"/>
                    <a:pt x="22" y="49"/>
                    <a:pt x="22" y="49"/>
                  </a:cubicBezTo>
                  <a:cubicBezTo>
                    <a:pt x="22" y="49"/>
                    <a:pt x="22" y="49"/>
                    <a:pt x="22" y="49"/>
                  </a:cubicBezTo>
                  <a:cubicBezTo>
                    <a:pt x="21" y="49"/>
                    <a:pt x="21" y="49"/>
                    <a:pt x="21" y="49"/>
                  </a:cubicBezTo>
                  <a:cubicBezTo>
                    <a:pt x="0" y="58"/>
                    <a:pt x="0" y="58"/>
                    <a:pt x="0" y="58"/>
                  </a:cubicBezTo>
                  <a:cubicBezTo>
                    <a:pt x="0" y="59"/>
                    <a:pt x="0" y="61"/>
                    <a:pt x="0" y="63"/>
                  </a:cubicBezTo>
                  <a:cubicBezTo>
                    <a:pt x="23" y="54"/>
                    <a:pt x="23" y="54"/>
                    <a:pt x="23" y="54"/>
                  </a:cubicBezTo>
                  <a:lnTo>
                    <a:pt x="24"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36" name="Freeform 41"/>
            <p:cNvSpPr/>
            <p:nvPr/>
          </p:nvSpPr>
          <p:spPr bwMode="auto">
            <a:xfrm>
              <a:off x="2298700" y="3705225"/>
              <a:ext cx="752475" cy="312738"/>
            </a:xfrm>
            <a:custGeom>
              <a:avLst/>
              <a:gdLst>
                <a:gd name="T0" fmla="*/ 11 w 125"/>
                <a:gd name="T1" fmla="*/ 47 h 52"/>
                <a:gd name="T2" fmla="*/ 12 w 125"/>
                <a:gd name="T3" fmla="*/ 47 h 52"/>
                <a:gd name="T4" fmla="*/ 125 w 125"/>
                <a:gd name="T5" fmla="*/ 3 h 52"/>
                <a:gd name="T6" fmla="*/ 119 w 125"/>
                <a:gd name="T7" fmla="*/ 0 h 52"/>
                <a:gd name="T8" fmla="*/ 10 w 125"/>
                <a:gd name="T9" fmla="*/ 43 h 52"/>
                <a:gd name="T10" fmla="*/ 10 w 125"/>
                <a:gd name="T11" fmla="*/ 43 h 52"/>
                <a:gd name="T12" fmla="*/ 9 w 125"/>
                <a:gd name="T13" fmla="*/ 43 h 52"/>
                <a:gd name="T14" fmla="*/ 2 w 125"/>
                <a:gd name="T15" fmla="*/ 46 h 52"/>
                <a:gd name="T16" fmla="*/ 0 w 125"/>
                <a:gd name="T17" fmla="*/ 52 h 52"/>
                <a:gd name="T18" fmla="*/ 11 w 125"/>
                <a:gd name="T19" fmla="*/ 48 h 52"/>
                <a:gd name="T20" fmla="*/ 11 w 125"/>
                <a:gd name="T21"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2">
                  <a:moveTo>
                    <a:pt x="11" y="47"/>
                  </a:moveTo>
                  <a:cubicBezTo>
                    <a:pt x="12" y="47"/>
                    <a:pt x="12" y="47"/>
                    <a:pt x="12" y="47"/>
                  </a:cubicBezTo>
                  <a:cubicBezTo>
                    <a:pt x="125" y="3"/>
                    <a:pt x="125" y="3"/>
                    <a:pt x="125" y="3"/>
                  </a:cubicBezTo>
                  <a:cubicBezTo>
                    <a:pt x="123" y="2"/>
                    <a:pt x="121" y="1"/>
                    <a:pt x="119" y="0"/>
                  </a:cubicBezTo>
                  <a:cubicBezTo>
                    <a:pt x="10" y="43"/>
                    <a:pt x="10" y="43"/>
                    <a:pt x="10" y="43"/>
                  </a:cubicBezTo>
                  <a:cubicBezTo>
                    <a:pt x="10" y="43"/>
                    <a:pt x="10" y="43"/>
                    <a:pt x="10" y="43"/>
                  </a:cubicBezTo>
                  <a:cubicBezTo>
                    <a:pt x="9" y="43"/>
                    <a:pt x="9" y="43"/>
                    <a:pt x="9" y="43"/>
                  </a:cubicBezTo>
                  <a:cubicBezTo>
                    <a:pt x="2" y="46"/>
                    <a:pt x="2" y="46"/>
                    <a:pt x="2" y="46"/>
                  </a:cubicBezTo>
                  <a:cubicBezTo>
                    <a:pt x="1" y="48"/>
                    <a:pt x="0" y="50"/>
                    <a:pt x="0" y="52"/>
                  </a:cubicBezTo>
                  <a:cubicBezTo>
                    <a:pt x="11" y="48"/>
                    <a:pt x="11" y="48"/>
                    <a:pt x="11" y="48"/>
                  </a:cubicBezTo>
                  <a:lnTo>
                    <a:pt x="11"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37" name="Freeform 42"/>
            <p:cNvSpPr/>
            <p:nvPr/>
          </p:nvSpPr>
          <p:spPr bwMode="auto">
            <a:xfrm>
              <a:off x="2413000" y="3644900"/>
              <a:ext cx="409575" cy="168275"/>
            </a:xfrm>
            <a:custGeom>
              <a:avLst/>
              <a:gdLst>
                <a:gd name="T0" fmla="*/ 56 w 68"/>
                <a:gd name="T1" fmla="*/ 1 h 28"/>
                <a:gd name="T2" fmla="*/ 55 w 68"/>
                <a:gd name="T3" fmla="*/ 1 h 28"/>
                <a:gd name="T4" fmla="*/ 10 w 68"/>
                <a:gd name="T5" fmla="*/ 18 h 28"/>
                <a:gd name="T6" fmla="*/ 0 w 68"/>
                <a:gd name="T7" fmla="*/ 28 h 28"/>
                <a:gd name="T8" fmla="*/ 68 w 68"/>
                <a:gd name="T9" fmla="*/ 1 h 28"/>
                <a:gd name="T10" fmla="*/ 56 w 68"/>
                <a:gd name="T11" fmla="*/ 1 h 28"/>
              </a:gdLst>
              <a:ahLst/>
              <a:cxnLst>
                <a:cxn ang="0">
                  <a:pos x="T0" y="T1"/>
                </a:cxn>
                <a:cxn ang="0">
                  <a:pos x="T2" y="T3"/>
                </a:cxn>
                <a:cxn ang="0">
                  <a:pos x="T4" y="T5"/>
                </a:cxn>
                <a:cxn ang="0">
                  <a:pos x="T6" y="T7"/>
                </a:cxn>
                <a:cxn ang="0">
                  <a:pos x="T8" y="T9"/>
                </a:cxn>
                <a:cxn ang="0">
                  <a:pos x="T10" y="T11"/>
                </a:cxn>
              </a:cxnLst>
              <a:rect l="0" t="0" r="r" b="b"/>
              <a:pathLst>
                <a:path w="68" h="28">
                  <a:moveTo>
                    <a:pt x="56" y="1"/>
                  </a:moveTo>
                  <a:cubicBezTo>
                    <a:pt x="56" y="1"/>
                    <a:pt x="55" y="1"/>
                    <a:pt x="55" y="1"/>
                  </a:cubicBezTo>
                  <a:cubicBezTo>
                    <a:pt x="10" y="18"/>
                    <a:pt x="10" y="18"/>
                    <a:pt x="10" y="18"/>
                  </a:cubicBezTo>
                  <a:cubicBezTo>
                    <a:pt x="7" y="21"/>
                    <a:pt x="3" y="24"/>
                    <a:pt x="0" y="28"/>
                  </a:cubicBezTo>
                  <a:cubicBezTo>
                    <a:pt x="68" y="1"/>
                    <a:pt x="68" y="1"/>
                    <a:pt x="68" y="1"/>
                  </a:cubicBezTo>
                  <a:cubicBezTo>
                    <a:pt x="64" y="0"/>
                    <a:pt x="60" y="0"/>
                    <a:pt x="5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38" name="Freeform 43"/>
            <p:cNvSpPr/>
            <p:nvPr/>
          </p:nvSpPr>
          <p:spPr bwMode="auto">
            <a:xfrm>
              <a:off x="2286000" y="3867150"/>
              <a:ext cx="939800" cy="398463"/>
            </a:xfrm>
            <a:custGeom>
              <a:avLst/>
              <a:gdLst>
                <a:gd name="T0" fmla="*/ 27 w 156"/>
                <a:gd name="T1" fmla="*/ 55 h 66"/>
                <a:gd name="T2" fmla="*/ 28 w 156"/>
                <a:gd name="T3" fmla="*/ 55 h 66"/>
                <a:gd name="T4" fmla="*/ 151 w 156"/>
                <a:gd name="T5" fmla="*/ 6 h 66"/>
                <a:gd name="T6" fmla="*/ 152 w 156"/>
                <a:gd name="T7" fmla="*/ 6 h 66"/>
                <a:gd name="T8" fmla="*/ 152 w 156"/>
                <a:gd name="T9" fmla="*/ 6 h 66"/>
                <a:gd name="T10" fmla="*/ 156 w 156"/>
                <a:gd name="T11" fmla="*/ 5 h 66"/>
                <a:gd name="T12" fmla="*/ 153 w 156"/>
                <a:gd name="T13" fmla="*/ 0 h 66"/>
                <a:gd name="T14" fmla="*/ 150 w 156"/>
                <a:gd name="T15" fmla="*/ 1 h 66"/>
                <a:gd name="T16" fmla="*/ 150 w 156"/>
                <a:gd name="T17" fmla="*/ 2 h 66"/>
                <a:gd name="T18" fmla="*/ 150 w 156"/>
                <a:gd name="T19" fmla="*/ 2 h 66"/>
                <a:gd name="T20" fmla="*/ 26 w 156"/>
                <a:gd name="T21" fmla="*/ 50 h 66"/>
                <a:gd name="T22" fmla="*/ 25 w 156"/>
                <a:gd name="T23" fmla="*/ 51 h 66"/>
                <a:gd name="T24" fmla="*/ 25 w 156"/>
                <a:gd name="T25" fmla="*/ 51 h 66"/>
                <a:gd name="T26" fmla="*/ 0 w 156"/>
                <a:gd name="T27" fmla="*/ 61 h 66"/>
                <a:gd name="T28" fmla="*/ 0 w 156"/>
                <a:gd name="T29" fmla="*/ 66 h 66"/>
                <a:gd name="T30" fmla="*/ 27 w 156"/>
                <a:gd name="T3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 h="66">
                  <a:moveTo>
                    <a:pt x="27" y="55"/>
                  </a:moveTo>
                  <a:cubicBezTo>
                    <a:pt x="28" y="55"/>
                    <a:pt x="28" y="55"/>
                    <a:pt x="28" y="55"/>
                  </a:cubicBezTo>
                  <a:cubicBezTo>
                    <a:pt x="151" y="6"/>
                    <a:pt x="151" y="6"/>
                    <a:pt x="151" y="6"/>
                  </a:cubicBezTo>
                  <a:cubicBezTo>
                    <a:pt x="152" y="6"/>
                    <a:pt x="152" y="6"/>
                    <a:pt x="152" y="6"/>
                  </a:cubicBezTo>
                  <a:cubicBezTo>
                    <a:pt x="152" y="6"/>
                    <a:pt x="152" y="6"/>
                    <a:pt x="152" y="6"/>
                  </a:cubicBezTo>
                  <a:cubicBezTo>
                    <a:pt x="156" y="5"/>
                    <a:pt x="156" y="5"/>
                    <a:pt x="156" y="5"/>
                  </a:cubicBezTo>
                  <a:cubicBezTo>
                    <a:pt x="155" y="3"/>
                    <a:pt x="154" y="2"/>
                    <a:pt x="153" y="0"/>
                  </a:cubicBezTo>
                  <a:cubicBezTo>
                    <a:pt x="150" y="1"/>
                    <a:pt x="150" y="1"/>
                    <a:pt x="150" y="1"/>
                  </a:cubicBezTo>
                  <a:cubicBezTo>
                    <a:pt x="150" y="2"/>
                    <a:pt x="150" y="2"/>
                    <a:pt x="150" y="2"/>
                  </a:cubicBezTo>
                  <a:cubicBezTo>
                    <a:pt x="150" y="2"/>
                    <a:pt x="150" y="2"/>
                    <a:pt x="150" y="2"/>
                  </a:cubicBezTo>
                  <a:cubicBezTo>
                    <a:pt x="26" y="50"/>
                    <a:pt x="26" y="50"/>
                    <a:pt x="26" y="50"/>
                  </a:cubicBezTo>
                  <a:cubicBezTo>
                    <a:pt x="25" y="51"/>
                    <a:pt x="25" y="51"/>
                    <a:pt x="25" y="51"/>
                  </a:cubicBezTo>
                  <a:cubicBezTo>
                    <a:pt x="25" y="51"/>
                    <a:pt x="25" y="51"/>
                    <a:pt x="25" y="51"/>
                  </a:cubicBezTo>
                  <a:cubicBezTo>
                    <a:pt x="0" y="61"/>
                    <a:pt x="0" y="61"/>
                    <a:pt x="0" y="61"/>
                  </a:cubicBezTo>
                  <a:cubicBezTo>
                    <a:pt x="0" y="62"/>
                    <a:pt x="0" y="64"/>
                    <a:pt x="0" y="66"/>
                  </a:cubicBezTo>
                  <a:cubicBezTo>
                    <a:pt x="27" y="55"/>
                    <a:pt x="27" y="55"/>
                    <a:pt x="27"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39" name="Freeform 44"/>
            <p:cNvSpPr/>
            <p:nvPr/>
          </p:nvSpPr>
          <p:spPr bwMode="auto">
            <a:xfrm>
              <a:off x="2279650" y="3752850"/>
              <a:ext cx="844550" cy="350838"/>
            </a:xfrm>
            <a:custGeom>
              <a:avLst/>
              <a:gdLst>
                <a:gd name="T0" fmla="*/ 19 w 140"/>
                <a:gd name="T1" fmla="*/ 51 h 58"/>
                <a:gd name="T2" fmla="*/ 19 w 140"/>
                <a:gd name="T3" fmla="*/ 51 h 58"/>
                <a:gd name="T4" fmla="*/ 140 w 140"/>
                <a:gd name="T5" fmla="*/ 4 h 58"/>
                <a:gd name="T6" fmla="*/ 135 w 140"/>
                <a:gd name="T7" fmla="*/ 0 h 58"/>
                <a:gd name="T8" fmla="*/ 18 w 140"/>
                <a:gd name="T9" fmla="*/ 46 h 58"/>
                <a:gd name="T10" fmla="*/ 17 w 140"/>
                <a:gd name="T11" fmla="*/ 46 h 58"/>
                <a:gd name="T12" fmla="*/ 17 w 140"/>
                <a:gd name="T13" fmla="*/ 47 h 58"/>
                <a:gd name="T14" fmla="*/ 1 w 140"/>
                <a:gd name="T15" fmla="*/ 53 h 58"/>
                <a:gd name="T16" fmla="*/ 0 w 140"/>
                <a:gd name="T17" fmla="*/ 58 h 58"/>
                <a:gd name="T18" fmla="*/ 19 w 140"/>
                <a:gd name="T19"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58">
                  <a:moveTo>
                    <a:pt x="19" y="51"/>
                  </a:moveTo>
                  <a:cubicBezTo>
                    <a:pt x="19" y="51"/>
                    <a:pt x="19" y="51"/>
                    <a:pt x="19" y="51"/>
                  </a:cubicBezTo>
                  <a:cubicBezTo>
                    <a:pt x="140" y="4"/>
                    <a:pt x="140" y="4"/>
                    <a:pt x="140" y="4"/>
                  </a:cubicBezTo>
                  <a:cubicBezTo>
                    <a:pt x="138" y="2"/>
                    <a:pt x="137" y="1"/>
                    <a:pt x="135" y="0"/>
                  </a:cubicBezTo>
                  <a:cubicBezTo>
                    <a:pt x="18" y="46"/>
                    <a:pt x="18" y="46"/>
                    <a:pt x="18" y="46"/>
                  </a:cubicBezTo>
                  <a:cubicBezTo>
                    <a:pt x="17" y="46"/>
                    <a:pt x="17" y="46"/>
                    <a:pt x="17" y="46"/>
                  </a:cubicBezTo>
                  <a:cubicBezTo>
                    <a:pt x="17" y="47"/>
                    <a:pt x="17" y="47"/>
                    <a:pt x="17" y="47"/>
                  </a:cubicBezTo>
                  <a:cubicBezTo>
                    <a:pt x="1" y="53"/>
                    <a:pt x="1" y="53"/>
                    <a:pt x="1" y="53"/>
                  </a:cubicBezTo>
                  <a:cubicBezTo>
                    <a:pt x="0" y="55"/>
                    <a:pt x="0" y="57"/>
                    <a:pt x="0" y="58"/>
                  </a:cubicBezTo>
                  <a:cubicBezTo>
                    <a:pt x="19" y="51"/>
                    <a:pt x="19" y="51"/>
                    <a:pt x="19"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40" name="Freeform 45"/>
            <p:cNvSpPr/>
            <p:nvPr/>
          </p:nvSpPr>
          <p:spPr bwMode="auto">
            <a:xfrm>
              <a:off x="2333625" y="3662363"/>
              <a:ext cx="627063" cy="260350"/>
            </a:xfrm>
            <a:custGeom>
              <a:avLst/>
              <a:gdLst>
                <a:gd name="T0" fmla="*/ 1 w 104"/>
                <a:gd name="T1" fmla="*/ 43 h 43"/>
                <a:gd name="T2" fmla="*/ 1 w 104"/>
                <a:gd name="T3" fmla="*/ 43 h 43"/>
                <a:gd name="T4" fmla="*/ 104 w 104"/>
                <a:gd name="T5" fmla="*/ 2 h 43"/>
                <a:gd name="T6" fmla="*/ 96 w 104"/>
                <a:gd name="T7" fmla="*/ 0 h 43"/>
                <a:gd name="T8" fmla="*/ 4 w 104"/>
                <a:gd name="T9" fmla="*/ 36 h 43"/>
                <a:gd name="T10" fmla="*/ 0 w 104"/>
                <a:gd name="T11" fmla="*/ 43 h 43"/>
                <a:gd name="T12" fmla="*/ 1 w 104"/>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04" h="43">
                  <a:moveTo>
                    <a:pt x="1" y="43"/>
                  </a:moveTo>
                  <a:cubicBezTo>
                    <a:pt x="1" y="43"/>
                    <a:pt x="1" y="43"/>
                    <a:pt x="1" y="43"/>
                  </a:cubicBezTo>
                  <a:cubicBezTo>
                    <a:pt x="104" y="2"/>
                    <a:pt x="104" y="2"/>
                    <a:pt x="104" y="2"/>
                  </a:cubicBezTo>
                  <a:cubicBezTo>
                    <a:pt x="101" y="2"/>
                    <a:pt x="99" y="1"/>
                    <a:pt x="96" y="0"/>
                  </a:cubicBezTo>
                  <a:cubicBezTo>
                    <a:pt x="4" y="36"/>
                    <a:pt x="4" y="36"/>
                    <a:pt x="4" y="36"/>
                  </a:cubicBezTo>
                  <a:cubicBezTo>
                    <a:pt x="3" y="38"/>
                    <a:pt x="1" y="41"/>
                    <a:pt x="0" y="43"/>
                  </a:cubicBezTo>
                  <a:cubicBezTo>
                    <a:pt x="1" y="43"/>
                    <a:pt x="1" y="43"/>
                    <a:pt x="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41" name="Freeform 46"/>
            <p:cNvSpPr/>
            <p:nvPr/>
          </p:nvSpPr>
          <p:spPr bwMode="auto">
            <a:xfrm>
              <a:off x="2659062" y="4435475"/>
              <a:ext cx="555625" cy="228600"/>
            </a:xfrm>
            <a:custGeom>
              <a:avLst/>
              <a:gdLst>
                <a:gd name="T0" fmla="*/ 9 w 92"/>
                <a:gd name="T1" fmla="*/ 38 h 38"/>
                <a:gd name="T2" fmla="*/ 87 w 92"/>
                <a:gd name="T3" fmla="*/ 7 h 38"/>
                <a:gd name="T4" fmla="*/ 92 w 92"/>
                <a:gd name="T5" fmla="*/ 0 h 38"/>
                <a:gd name="T6" fmla="*/ 0 w 92"/>
                <a:gd name="T7" fmla="*/ 36 h 38"/>
                <a:gd name="T8" fmla="*/ 9 w 92"/>
                <a:gd name="T9" fmla="*/ 38 h 38"/>
              </a:gdLst>
              <a:ahLst/>
              <a:cxnLst>
                <a:cxn ang="0">
                  <a:pos x="T0" y="T1"/>
                </a:cxn>
                <a:cxn ang="0">
                  <a:pos x="T2" y="T3"/>
                </a:cxn>
                <a:cxn ang="0">
                  <a:pos x="T4" y="T5"/>
                </a:cxn>
                <a:cxn ang="0">
                  <a:pos x="T6" y="T7"/>
                </a:cxn>
                <a:cxn ang="0">
                  <a:pos x="T8" y="T9"/>
                </a:cxn>
              </a:cxnLst>
              <a:rect l="0" t="0" r="r" b="b"/>
              <a:pathLst>
                <a:path w="92" h="38">
                  <a:moveTo>
                    <a:pt x="9" y="38"/>
                  </a:moveTo>
                  <a:cubicBezTo>
                    <a:pt x="87" y="7"/>
                    <a:pt x="87" y="7"/>
                    <a:pt x="87" y="7"/>
                  </a:cubicBezTo>
                  <a:cubicBezTo>
                    <a:pt x="88" y="5"/>
                    <a:pt x="90" y="2"/>
                    <a:pt x="92" y="0"/>
                  </a:cubicBezTo>
                  <a:cubicBezTo>
                    <a:pt x="0" y="36"/>
                    <a:pt x="0" y="36"/>
                    <a:pt x="0" y="36"/>
                  </a:cubicBezTo>
                  <a:cubicBezTo>
                    <a:pt x="3" y="37"/>
                    <a:pt x="6" y="37"/>
                    <a:pt x="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42" name="Freeform 47"/>
            <p:cNvSpPr/>
            <p:nvPr/>
          </p:nvSpPr>
          <p:spPr bwMode="auto">
            <a:xfrm>
              <a:off x="2478087" y="4241800"/>
              <a:ext cx="808038" cy="338138"/>
            </a:xfrm>
            <a:custGeom>
              <a:avLst/>
              <a:gdLst>
                <a:gd name="T0" fmla="*/ 18 w 134"/>
                <a:gd name="T1" fmla="*/ 51 h 56"/>
                <a:gd name="T2" fmla="*/ 18 w 134"/>
                <a:gd name="T3" fmla="*/ 51 h 56"/>
                <a:gd name="T4" fmla="*/ 133 w 134"/>
                <a:gd name="T5" fmla="*/ 6 h 56"/>
                <a:gd name="T6" fmla="*/ 134 w 134"/>
                <a:gd name="T7" fmla="*/ 0 h 56"/>
                <a:gd name="T8" fmla="*/ 17 w 134"/>
                <a:gd name="T9" fmla="*/ 46 h 56"/>
                <a:gd name="T10" fmla="*/ 16 w 134"/>
                <a:gd name="T11" fmla="*/ 47 h 56"/>
                <a:gd name="T12" fmla="*/ 16 w 134"/>
                <a:gd name="T13" fmla="*/ 47 h 56"/>
                <a:gd name="T14" fmla="*/ 0 w 134"/>
                <a:gd name="T15" fmla="*/ 53 h 56"/>
                <a:gd name="T16" fmla="*/ 5 w 134"/>
                <a:gd name="T17" fmla="*/ 56 h 56"/>
                <a:gd name="T18" fmla="*/ 18 w 134"/>
                <a:gd name="T19" fmla="*/ 5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56">
                  <a:moveTo>
                    <a:pt x="18" y="51"/>
                  </a:moveTo>
                  <a:cubicBezTo>
                    <a:pt x="18" y="51"/>
                    <a:pt x="18" y="51"/>
                    <a:pt x="18" y="51"/>
                  </a:cubicBezTo>
                  <a:cubicBezTo>
                    <a:pt x="133" y="6"/>
                    <a:pt x="133" y="6"/>
                    <a:pt x="133" y="6"/>
                  </a:cubicBezTo>
                  <a:cubicBezTo>
                    <a:pt x="134" y="4"/>
                    <a:pt x="134" y="2"/>
                    <a:pt x="134" y="0"/>
                  </a:cubicBezTo>
                  <a:cubicBezTo>
                    <a:pt x="17" y="46"/>
                    <a:pt x="17" y="46"/>
                    <a:pt x="17" y="46"/>
                  </a:cubicBezTo>
                  <a:cubicBezTo>
                    <a:pt x="16" y="47"/>
                    <a:pt x="16" y="47"/>
                    <a:pt x="16" y="47"/>
                  </a:cubicBezTo>
                  <a:cubicBezTo>
                    <a:pt x="16" y="47"/>
                    <a:pt x="16" y="47"/>
                    <a:pt x="16" y="47"/>
                  </a:cubicBezTo>
                  <a:cubicBezTo>
                    <a:pt x="0" y="53"/>
                    <a:pt x="0" y="53"/>
                    <a:pt x="0" y="53"/>
                  </a:cubicBezTo>
                  <a:cubicBezTo>
                    <a:pt x="1" y="54"/>
                    <a:pt x="3" y="55"/>
                    <a:pt x="5" y="56"/>
                  </a:cubicBezTo>
                  <a:cubicBezTo>
                    <a:pt x="18" y="51"/>
                    <a:pt x="18" y="51"/>
                    <a:pt x="18"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43" name="Freeform 48"/>
            <p:cNvSpPr/>
            <p:nvPr/>
          </p:nvSpPr>
          <p:spPr bwMode="auto">
            <a:xfrm>
              <a:off x="2363787" y="4078288"/>
              <a:ext cx="928688" cy="393700"/>
            </a:xfrm>
            <a:custGeom>
              <a:avLst/>
              <a:gdLst>
                <a:gd name="T0" fmla="*/ 28 w 154"/>
                <a:gd name="T1" fmla="*/ 55 h 65"/>
                <a:gd name="T2" fmla="*/ 28 w 154"/>
                <a:gd name="T3" fmla="*/ 55 h 65"/>
                <a:gd name="T4" fmla="*/ 152 w 154"/>
                <a:gd name="T5" fmla="*/ 6 h 65"/>
                <a:gd name="T6" fmla="*/ 152 w 154"/>
                <a:gd name="T7" fmla="*/ 6 h 65"/>
                <a:gd name="T8" fmla="*/ 153 w 154"/>
                <a:gd name="T9" fmla="*/ 6 h 65"/>
                <a:gd name="T10" fmla="*/ 154 w 154"/>
                <a:gd name="T11" fmla="*/ 5 h 65"/>
                <a:gd name="T12" fmla="*/ 154 w 154"/>
                <a:gd name="T13" fmla="*/ 0 h 65"/>
                <a:gd name="T14" fmla="*/ 151 w 154"/>
                <a:gd name="T15" fmla="*/ 1 h 65"/>
                <a:gd name="T16" fmla="*/ 151 w 154"/>
                <a:gd name="T17" fmla="*/ 1 h 65"/>
                <a:gd name="T18" fmla="*/ 150 w 154"/>
                <a:gd name="T19" fmla="*/ 2 h 65"/>
                <a:gd name="T20" fmla="*/ 26 w 154"/>
                <a:gd name="T21" fmla="*/ 50 h 65"/>
                <a:gd name="T22" fmla="*/ 26 w 154"/>
                <a:gd name="T23" fmla="*/ 50 h 65"/>
                <a:gd name="T24" fmla="*/ 26 w 154"/>
                <a:gd name="T25" fmla="*/ 51 h 65"/>
                <a:gd name="T26" fmla="*/ 0 w 154"/>
                <a:gd name="T27" fmla="*/ 60 h 65"/>
                <a:gd name="T28" fmla="*/ 3 w 154"/>
                <a:gd name="T29" fmla="*/ 65 h 65"/>
                <a:gd name="T30" fmla="*/ 27 w 154"/>
                <a:gd name="T31" fmla="*/ 55 h 65"/>
                <a:gd name="T32" fmla="*/ 28 w 154"/>
                <a:gd name="T33" fmla="*/ 5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65">
                  <a:moveTo>
                    <a:pt x="28" y="55"/>
                  </a:moveTo>
                  <a:cubicBezTo>
                    <a:pt x="28" y="55"/>
                    <a:pt x="28" y="55"/>
                    <a:pt x="28" y="55"/>
                  </a:cubicBezTo>
                  <a:cubicBezTo>
                    <a:pt x="152" y="6"/>
                    <a:pt x="152" y="6"/>
                    <a:pt x="152" y="6"/>
                  </a:cubicBezTo>
                  <a:cubicBezTo>
                    <a:pt x="152" y="6"/>
                    <a:pt x="152" y="6"/>
                    <a:pt x="152" y="6"/>
                  </a:cubicBezTo>
                  <a:cubicBezTo>
                    <a:pt x="153" y="6"/>
                    <a:pt x="153" y="6"/>
                    <a:pt x="153" y="6"/>
                  </a:cubicBezTo>
                  <a:cubicBezTo>
                    <a:pt x="154" y="5"/>
                    <a:pt x="154" y="5"/>
                    <a:pt x="154" y="5"/>
                  </a:cubicBezTo>
                  <a:cubicBezTo>
                    <a:pt x="154" y="4"/>
                    <a:pt x="154" y="2"/>
                    <a:pt x="154" y="0"/>
                  </a:cubicBezTo>
                  <a:cubicBezTo>
                    <a:pt x="151" y="1"/>
                    <a:pt x="151" y="1"/>
                    <a:pt x="151" y="1"/>
                  </a:cubicBezTo>
                  <a:cubicBezTo>
                    <a:pt x="151" y="1"/>
                    <a:pt x="151" y="1"/>
                    <a:pt x="151" y="1"/>
                  </a:cubicBezTo>
                  <a:cubicBezTo>
                    <a:pt x="150" y="2"/>
                    <a:pt x="150" y="2"/>
                    <a:pt x="150" y="2"/>
                  </a:cubicBezTo>
                  <a:cubicBezTo>
                    <a:pt x="26" y="50"/>
                    <a:pt x="26" y="50"/>
                    <a:pt x="26" y="50"/>
                  </a:cubicBezTo>
                  <a:cubicBezTo>
                    <a:pt x="26" y="50"/>
                    <a:pt x="26" y="50"/>
                    <a:pt x="26" y="50"/>
                  </a:cubicBezTo>
                  <a:cubicBezTo>
                    <a:pt x="26" y="51"/>
                    <a:pt x="26" y="51"/>
                    <a:pt x="26" y="51"/>
                  </a:cubicBezTo>
                  <a:cubicBezTo>
                    <a:pt x="0" y="60"/>
                    <a:pt x="0" y="60"/>
                    <a:pt x="0" y="60"/>
                  </a:cubicBezTo>
                  <a:cubicBezTo>
                    <a:pt x="1" y="62"/>
                    <a:pt x="2" y="63"/>
                    <a:pt x="3" y="65"/>
                  </a:cubicBezTo>
                  <a:cubicBezTo>
                    <a:pt x="27" y="55"/>
                    <a:pt x="27" y="55"/>
                    <a:pt x="27" y="55"/>
                  </a:cubicBezTo>
                  <a:lnTo>
                    <a:pt x="28"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44" name="Freeform 49"/>
            <p:cNvSpPr/>
            <p:nvPr/>
          </p:nvSpPr>
          <p:spPr bwMode="auto">
            <a:xfrm>
              <a:off x="2833687" y="4562475"/>
              <a:ext cx="266700" cy="101600"/>
            </a:xfrm>
            <a:custGeom>
              <a:avLst/>
              <a:gdLst>
                <a:gd name="T0" fmla="*/ 44 w 44"/>
                <a:gd name="T1" fmla="*/ 0 h 17"/>
                <a:gd name="T2" fmla="*/ 0 w 44"/>
                <a:gd name="T3" fmla="*/ 17 h 17"/>
                <a:gd name="T4" fmla="*/ 44 w 44"/>
                <a:gd name="T5" fmla="*/ 0 h 17"/>
              </a:gdLst>
              <a:ahLst/>
              <a:cxnLst>
                <a:cxn ang="0">
                  <a:pos x="T0" y="T1"/>
                </a:cxn>
                <a:cxn ang="0">
                  <a:pos x="T2" y="T3"/>
                </a:cxn>
                <a:cxn ang="0">
                  <a:pos x="T4" y="T5"/>
                </a:cxn>
              </a:cxnLst>
              <a:rect l="0" t="0" r="r" b="b"/>
              <a:pathLst>
                <a:path w="44" h="17">
                  <a:moveTo>
                    <a:pt x="44" y="0"/>
                  </a:moveTo>
                  <a:cubicBezTo>
                    <a:pt x="0" y="17"/>
                    <a:pt x="0" y="17"/>
                    <a:pt x="0" y="17"/>
                  </a:cubicBezTo>
                  <a:cubicBezTo>
                    <a:pt x="16" y="16"/>
                    <a:pt x="31" y="9"/>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45" name="Freeform 50"/>
            <p:cNvSpPr/>
            <p:nvPr/>
          </p:nvSpPr>
          <p:spPr bwMode="auto">
            <a:xfrm>
              <a:off x="2557462" y="4332288"/>
              <a:ext cx="704850" cy="296863"/>
            </a:xfrm>
            <a:custGeom>
              <a:avLst/>
              <a:gdLst>
                <a:gd name="T0" fmla="*/ 10 w 117"/>
                <a:gd name="T1" fmla="*/ 48 h 49"/>
                <a:gd name="T2" fmla="*/ 10 w 117"/>
                <a:gd name="T3" fmla="*/ 48 h 49"/>
                <a:gd name="T4" fmla="*/ 115 w 117"/>
                <a:gd name="T5" fmla="*/ 7 h 49"/>
                <a:gd name="T6" fmla="*/ 117 w 117"/>
                <a:gd name="T7" fmla="*/ 0 h 49"/>
                <a:gd name="T8" fmla="*/ 8 w 117"/>
                <a:gd name="T9" fmla="*/ 43 h 49"/>
                <a:gd name="T10" fmla="*/ 8 w 117"/>
                <a:gd name="T11" fmla="*/ 43 h 49"/>
                <a:gd name="T12" fmla="*/ 7 w 117"/>
                <a:gd name="T13" fmla="*/ 43 h 49"/>
                <a:gd name="T14" fmla="*/ 0 w 117"/>
                <a:gd name="T15" fmla="*/ 46 h 49"/>
                <a:gd name="T16" fmla="*/ 6 w 117"/>
                <a:gd name="T17" fmla="*/ 49 h 49"/>
                <a:gd name="T18" fmla="*/ 9 w 117"/>
                <a:gd name="T19" fmla="*/ 48 h 49"/>
                <a:gd name="T20" fmla="*/ 10 w 117"/>
                <a:gd name="T2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49">
                  <a:moveTo>
                    <a:pt x="10" y="48"/>
                  </a:moveTo>
                  <a:cubicBezTo>
                    <a:pt x="10" y="48"/>
                    <a:pt x="10" y="48"/>
                    <a:pt x="10" y="48"/>
                  </a:cubicBezTo>
                  <a:cubicBezTo>
                    <a:pt x="115" y="7"/>
                    <a:pt x="115" y="7"/>
                    <a:pt x="115" y="7"/>
                  </a:cubicBezTo>
                  <a:cubicBezTo>
                    <a:pt x="116" y="4"/>
                    <a:pt x="117" y="2"/>
                    <a:pt x="117" y="0"/>
                  </a:cubicBezTo>
                  <a:cubicBezTo>
                    <a:pt x="8" y="43"/>
                    <a:pt x="8" y="43"/>
                    <a:pt x="8" y="43"/>
                  </a:cubicBezTo>
                  <a:cubicBezTo>
                    <a:pt x="8" y="43"/>
                    <a:pt x="8" y="43"/>
                    <a:pt x="8" y="43"/>
                  </a:cubicBezTo>
                  <a:cubicBezTo>
                    <a:pt x="7" y="43"/>
                    <a:pt x="7" y="43"/>
                    <a:pt x="7" y="43"/>
                  </a:cubicBezTo>
                  <a:cubicBezTo>
                    <a:pt x="0" y="46"/>
                    <a:pt x="0" y="46"/>
                    <a:pt x="0" y="46"/>
                  </a:cubicBezTo>
                  <a:cubicBezTo>
                    <a:pt x="2" y="47"/>
                    <a:pt x="4" y="48"/>
                    <a:pt x="6" y="49"/>
                  </a:cubicBezTo>
                  <a:cubicBezTo>
                    <a:pt x="9" y="48"/>
                    <a:pt x="9" y="48"/>
                    <a:pt x="9" y="48"/>
                  </a:cubicBezTo>
                  <a:lnTo>
                    <a:pt x="10"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46" name="Freeform 51"/>
            <p:cNvSpPr/>
            <p:nvPr/>
          </p:nvSpPr>
          <p:spPr bwMode="auto">
            <a:xfrm>
              <a:off x="2413000" y="4157663"/>
              <a:ext cx="879475" cy="374650"/>
            </a:xfrm>
            <a:custGeom>
              <a:avLst/>
              <a:gdLst>
                <a:gd name="T0" fmla="*/ 24 w 146"/>
                <a:gd name="T1" fmla="*/ 54 h 62"/>
                <a:gd name="T2" fmla="*/ 25 w 146"/>
                <a:gd name="T3" fmla="*/ 53 h 62"/>
                <a:gd name="T4" fmla="*/ 146 w 146"/>
                <a:gd name="T5" fmla="*/ 6 h 62"/>
                <a:gd name="T6" fmla="*/ 146 w 146"/>
                <a:gd name="T7" fmla="*/ 0 h 62"/>
                <a:gd name="T8" fmla="*/ 23 w 146"/>
                <a:gd name="T9" fmla="*/ 49 h 62"/>
                <a:gd name="T10" fmla="*/ 23 w 146"/>
                <a:gd name="T11" fmla="*/ 49 h 62"/>
                <a:gd name="T12" fmla="*/ 22 w 146"/>
                <a:gd name="T13" fmla="*/ 49 h 62"/>
                <a:gd name="T14" fmla="*/ 0 w 146"/>
                <a:gd name="T15" fmla="*/ 58 h 62"/>
                <a:gd name="T16" fmla="*/ 4 w 146"/>
                <a:gd name="T17" fmla="*/ 62 h 62"/>
                <a:gd name="T18" fmla="*/ 24 w 146"/>
                <a:gd name="T19"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62">
                  <a:moveTo>
                    <a:pt x="24" y="54"/>
                  </a:moveTo>
                  <a:cubicBezTo>
                    <a:pt x="25" y="53"/>
                    <a:pt x="25" y="53"/>
                    <a:pt x="25" y="53"/>
                  </a:cubicBezTo>
                  <a:cubicBezTo>
                    <a:pt x="146" y="6"/>
                    <a:pt x="146" y="6"/>
                    <a:pt x="146" y="6"/>
                  </a:cubicBezTo>
                  <a:cubicBezTo>
                    <a:pt x="146" y="4"/>
                    <a:pt x="146" y="2"/>
                    <a:pt x="146" y="0"/>
                  </a:cubicBezTo>
                  <a:cubicBezTo>
                    <a:pt x="23" y="49"/>
                    <a:pt x="23" y="49"/>
                    <a:pt x="23" y="49"/>
                  </a:cubicBezTo>
                  <a:cubicBezTo>
                    <a:pt x="23" y="49"/>
                    <a:pt x="23" y="49"/>
                    <a:pt x="23" y="49"/>
                  </a:cubicBezTo>
                  <a:cubicBezTo>
                    <a:pt x="22" y="49"/>
                    <a:pt x="22" y="49"/>
                    <a:pt x="22" y="49"/>
                  </a:cubicBezTo>
                  <a:cubicBezTo>
                    <a:pt x="0" y="58"/>
                    <a:pt x="0" y="58"/>
                    <a:pt x="0" y="58"/>
                  </a:cubicBezTo>
                  <a:cubicBezTo>
                    <a:pt x="2" y="59"/>
                    <a:pt x="3" y="60"/>
                    <a:pt x="4" y="62"/>
                  </a:cubicBezTo>
                  <a:cubicBezTo>
                    <a:pt x="24" y="54"/>
                    <a:pt x="24" y="54"/>
                    <a:pt x="2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47" name="Freeform 52"/>
            <p:cNvSpPr/>
            <p:nvPr/>
          </p:nvSpPr>
          <p:spPr bwMode="auto">
            <a:xfrm>
              <a:off x="2328862" y="4006850"/>
              <a:ext cx="950913" cy="398463"/>
            </a:xfrm>
            <a:custGeom>
              <a:avLst/>
              <a:gdLst>
                <a:gd name="T0" fmla="*/ 29 w 158"/>
                <a:gd name="T1" fmla="*/ 55 h 66"/>
                <a:gd name="T2" fmla="*/ 30 w 158"/>
                <a:gd name="T3" fmla="*/ 55 h 66"/>
                <a:gd name="T4" fmla="*/ 153 w 158"/>
                <a:gd name="T5" fmla="*/ 7 h 66"/>
                <a:gd name="T6" fmla="*/ 154 w 158"/>
                <a:gd name="T7" fmla="*/ 6 h 66"/>
                <a:gd name="T8" fmla="*/ 154 w 158"/>
                <a:gd name="T9" fmla="*/ 6 h 66"/>
                <a:gd name="T10" fmla="*/ 158 w 158"/>
                <a:gd name="T11" fmla="*/ 5 h 66"/>
                <a:gd name="T12" fmla="*/ 157 w 158"/>
                <a:gd name="T13" fmla="*/ 0 h 66"/>
                <a:gd name="T14" fmla="*/ 152 w 158"/>
                <a:gd name="T15" fmla="*/ 2 h 66"/>
                <a:gd name="T16" fmla="*/ 152 w 158"/>
                <a:gd name="T17" fmla="*/ 2 h 66"/>
                <a:gd name="T18" fmla="*/ 152 w 158"/>
                <a:gd name="T19" fmla="*/ 2 h 66"/>
                <a:gd name="T20" fmla="*/ 28 w 158"/>
                <a:gd name="T21" fmla="*/ 51 h 66"/>
                <a:gd name="T22" fmla="*/ 27 w 158"/>
                <a:gd name="T23" fmla="*/ 51 h 66"/>
                <a:gd name="T24" fmla="*/ 27 w 158"/>
                <a:gd name="T25" fmla="*/ 51 h 66"/>
                <a:gd name="T26" fmla="*/ 0 w 158"/>
                <a:gd name="T27" fmla="*/ 62 h 66"/>
                <a:gd name="T28" fmla="*/ 2 w 158"/>
                <a:gd name="T29" fmla="*/ 66 h 66"/>
                <a:gd name="T30" fmla="*/ 29 w 158"/>
                <a:gd name="T31" fmla="*/ 56 h 66"/>
                <a:gd name="T32" fmla="*/ 29 w 158"/>
                <a:gd name="T33"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66">
                  <a:moveTo>
                    <a:pt x="29" y="55"/>
                  </a:moveTo>
                  <a:cubicBezTo>
                    <a:pt x="30" y="55"/>
                    <a:pt x="30" y="55"/>
                    <a:pt x="30" y="55"/>
                  </a:cubicBezTo>
                  <a:cubicBezTo>
                    <a:pt x="153" y="7"/>
                    <a:pt x="153" y="7"/>
                    <a:pt x="153" y="7"/>
                  </a:cubicBezTo>
                  <a:cubicBezTo>
                    <a:pt x="154" y="6"/>
                    <a:pt x="154" y="6"/>
                    <a:pt x="154" y="6"/>
                  </a:cubicBezTo>
                  <a:cubicBezTo>
                    <a:pt x="154" y="6"/>
                    <a:pt x="154" y="6"/>
                    <a:pt x="154" y="6"/>
                  </a:cubicBezTo>
                  <a:cubicBezTo>
                    <a:pt x="158" y="5"/>
                    <a:pt x="158" y="5"/>
                    <a:pt x="158" y="5"/>
                  </a:cubicBezTo>
                  <a:cubicBezTo>
                    <a:pt x="158" y="3"/>
                    <a:pt x="157" y="2"/>
                    <a:pt x="157" y="0"/>
                  </a:cubicBezTo>
                  <a:cubicBezTo>
                    <a:pt x="152" y="2"/>
                    <a:pt x="152" y="2"/>
                    <a:pt x="152" y="2"/>
                  </a:cubicBezTo>
                  <a:cubicBezTo>
                    <a:pt x="152" y="2"/>
                    <a:pt x="152" y="2"/>
                    <a:pt x="152" y="2"/>
                  </a:cubicBezTo>
                  <a:cubicBezTo>
                    <a:pt x="152" y="2"/>
                    <a:pt x="152" y="2"/>
                    <a:pt x="152" y="2"/>
                  </a:cubicBezTo>
                  <a:cubicBezTo>
                    <a:pt x="28" y="51"/>
                    <a:pt x="28" y="51"/>
                    <a:pt x="28" y="51"/>
                  </a:cubicBezTo>
                  <a:cubicBezTo>
                    <a:pt x="27" y="51"/>
                    <a:pt x="27" y="51"/>
                    <a:pt x="27" y="51"/>
                  </a:cubicBezTo>
                  <a:cubicBezTo>
                    <a:pt x="27" y="51"/>
                    <a:pt x="27" y="51"/>
                    <a:pt x="27" y="51"/>
                  </a:cubicBezTo>
                  <a:cubicBezTo>
                    <a:pt x="0" y="62"/>
                    <a:pt x="0" y="62"/>
                    <a:pt x="0" y="62"/>
                  </a:cubicBezTo>
                  <a:cubicBezTo>
                    <a:pt x="1" y="63"/>
                    <a:pt x="1" y="65"/>
                    <a:pt x="2" y="66"/>
                  </a:cubicBezTo>
                  <a:cubicBezTo>
                    <a:pt x="29" y="56"/>
                    <a:pt x="29" y="56"/>
                    <a:pt x="29" y="56"/>
                  </a:cubicBezTo>
                  <a:lnTo>
                    <a:pt x="29"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grpSp>
      <p:grpSp>
        <p:nvGrpSpPr>
          <p:cNvPr id="48" name="组合 47"/>
          <p:cNvGrpSpPr/>
          <p:nvPr userDrawn="1"/>
        </p:nvGrpSpPr>
        <p:grpSpPr>
          <a:xfrm>
            <a:off x="11657564" y="4662821"/>
            <a:ext cx="916517" cy="918633"/>
            <a:chOff x="3359150" y="2557463"/>
            <a:chExt cx="687388" cy="688975"/>
          </a:xfrm>
          <a:solidFill>
            <a:srgbClr val="365974">
              <a:alpha val="52000"/>
            </a:srgbClr>
          </a:solidFill>
        </p:grpSpPr>
        <p:sp>
          <p:nvSpPr>
            <p:cNvPr id="49" name="Freeform 67"/>
            <p:cNvSpPr/>
            <p:nvPr/>
          </p:nvSpPr>
          <p:spPr bwMode="auto">
            <a:xfrm>
              <a:off x="3370262" y="2751138"/>
              <a:ext cx="650875" cy="271463"/>
            </a:xfrm>
            <a:custGeom>
              <a:avLst/>
              <a:gdLst>
                <a:gd name="T0" fmla="*/ 20 w 108"/>
                <a:gd name="T1" fmla="*/ 38 h 45"/>
                <a:gd name="T2" fmla="*/ 20 w 108"/>
                <a:gd name="T3" fmla="*/ 38 h 45"/>
                <a:gd name="T4" fmla="*/ 104 w 108"/>
                <a:gd name="T5" fmla="*/ 5 h 45"/>
                <a:gd name="T6" fmla="*/ 105 w 108"/>
                <a:gd name="T7" fmla="*/ 5 h 45"/>
                <a:gd name="T8" fmla="*/ 105 w 108"/>
                <a:gd name="T9" fmla="*/ 5 h 45"/>
                <a:gd name="T10" fmla="*/ 108 w 108"/>
                <a:gd name="T11" fmla="*/ 3 h 45"/>
                <a:gd name="T12" fmla="*/ 106 w 108"/>
                <a:gd name="T13" fmla="*/ 0 h 45"/>
                <a:gd name="T14" fmla="*/ 104 w 108"/>
                <a:gd name="T15" fmla="*/ 2 h 45"/>
                <a:gd name="T16" fmla="*/ 103 w 108"/>
                <a:gd name="T17" fmla="*/ 2 h 45"/>
                <a:gd name="T18" fmla="*/ 103 w 108"/>
                <a:gd name="T19" fmla="*/ 2 h 45"/>
                <a:gd name="T20" fmla="*/ 19 w 108"/>
                <a:gd name="T21" fmla="*/ 35 h 45"/>
                <a:gd name="T22" fmla="*/ 19 w 108"/>
                <a:gd name="T23" fmla="*/ 35 h 45"/>
                <a:gd name="T24" fmla="*/ 19 w 108"/>
                <a:gd name="T25" fmla="*/ 35 h 45"/>
                <a:gd name="T26" fmla="*/ 0 w 108"/>
                <a:gd name="T27" fmla="*/ 42 h 45"/>
                <a:gd name="T28" fmla="*/ 1 w 108"/>
                <a:gd name="T29" fmla="*/ 45 h 45"/>
                <a:gd name="T30" fmla="*/ 20 w 108"/>
                <a:gd name="T3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45">
                  <a:moveTo>
                    <a:pt x="20" y="38"/>
                  </a:moveTo>
                  <a:cubicBezTo>
                    <a:pt x="20" y="38"/>
                    <a:pt x="20" y="38"/>
                    <a:pt x="20" y="38"/>
                  </a:cubicBezTo>
                  <a:cubicBezTo>
                    <a:pt x="104" y="5"/>
                    <a:pt x="104" y="5"/>
                    <a:pt x="104" y="5"/>
                  </a:cubicBezTo>
                  <a:cubicBezTo>
                    <a:pt x="105" y="5"/>
                    <a:pt x="105" y="5"/>
                    <a:pt x="105" y="5"/>
                  </a:cubicBezTo>
                  <a:cubicBezTo>
                    <a:pt x="105" y="5"/>
                    <a:pt x="105" y="5"/>
                    <a:pt x="105" y="5"/>
                  </a:cubicBezTo>
                  <a:cubicBezTo>
                    <a:pt x="108" y="3"/>
                    <a:pt x="108" y="3"/>
                    <a:pt x="108" y="3"/>
                  </a:cubicBezTo>
                  <a:cubicBezTo>
                    <a:pt x="107" y="2"/>
                    <a:pt x="107" y="1"/>
                    <a:pt x="106" y="0"/>
                  </a:cubicBezTo>
                  <a:cubicBezTo>
                    <a:pt x="104" y="2"/>
                    <a:pt x="104" y="2"/>
                    <a:pt x="104" y="2"/>
                  </a:cubicBezTo>
                  <a:cubicBezTo>
                    <a:pt x="103" y="2"/>
                    <a:pt x="103" y="2"/>
                    <a:pt x="103" y="2"/>
                  </a:cubicBezTo>
                  <a:cubicBezTo>
                    <a:pt x="103" y="2"/>
                    <a:pt x="103" y="2"/>
                    <a:pt x="103" y="2"/>
                  </a:cubicBezTo>
                  <a:cubicBezTo>
                    <a:pt x="19" y="35"/>
                    <a:pt x="19" y="35"/>
                    <a:pt x="19" y="35"/>
                  </a:cubicBezTo>
                  <a:cubicBezTo>
                    <a:pt x="19" y="35"/>
                    <a:pt x="19" y="35"/>
                    <a:pt x="19" y="35"/>
                  </a:cubicBezTo>
                  <a:cubicBezTo>
                    <a:pt x="19" y="35"/>
                    <a:pt x="19" y="35"/>
                    <a:pt x="19" y="35"/>
                  </a:cubicBezTo>
                  <a:cubicBezTo>
                    <a:pt x="0" y="42"/>
                    <a:pt x="0" y="42"/>
                    <a:pt x="0" y="42"/>
                  </a:cubicBezTo>
                  <a:cubicBezTo>
                    <a:pt x="1" y="43"/>
                    <a:pt x="1" y="44"/>
                    <a:pt x="1" y="45"/>
                  </a:cubicBezTo>
                  <a:cubicBezTo>
                    <a:pt x="20" y="38"/>
                    <a:pt x="20" y="38"/>
                    <a:pt x="20"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50" name="Freeform 68"/>
            <p:cNvSpPr/>
            <p:nvPr/>
          </p:nvSpPr>
          <p:spPr bwMode="auto">
            <a:xfrm>
              <a:off x="3359150" y="2665413"/>
              <a:ext cx="608013" cy="260350"/>
            </a:xfrm>
            <a:custGeom>
              <a:avLst/>
              <a:gdLst>
                <a:gd name="T0" fmla="*/ 16 w 101"/>
                <a:gd name="T1" fmla="*/ 36 h 43"/>
                <a:gd name="T2" fmla="*/ 16 w 101"/>
                <a:gd name="T3" fmla="*/ 36 h 43"/>
                <a:gd name="T4" fmla="*/ 100 w 101"/>
                <a:gd name="T5" fmla="*/ 3 h 43"/>
                <a:gd name="T6" fmla="*/ 100 w 101"/>
                <a:gd name="T7" fmla="*/ 3 h 43"/>
                <a:gd name="T8" fmla="*/ 101 w 101"/>
                <a:gd name="T9" fmla="*/ 3 h 43"/>
                <a:gd name="T10" fmla="*/ 101 w 101"/>
                <a:gd name="T11" fmla="*/ 3 h 43"/>
                <a:gd name="T12" fmla="*/ 99 w 101"/>
                <a:gd name="T13" fmla="*/ 0 h 43"/>
                <a:gd name="T14" fmla="*/ 15 w 101"/>
                <a:gd name="T15" fmla="*/ 33 h 43"/>
                <a:gd name="T16" fmla="*/ 15 w 101"/>
                <a:gd name="T17" fmla="*/ 33 h 43"/>
                <a:gd name="T18" fmla="*/ 14 w 101"/>
                <a:gd name="T19" fmla="*/ 33 h 43"/>
                <a:gd name="T20" fmla="*/ 0 w 101"/>
                <a:gd name="T21" fmla="*/ 39 h 43"/>
                <a:gd name="T22" fmla="*/ 0 w 101"/>
                <a:gd name="T23" fmla="*/ 43 h 43"/>
                <a:gd name="T24" fmla="*/ 16 w 101"/>
                <a:gd name="T25"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43">
                  <a:moveTo>
                    <a:pt x="16" y="36"/>
                  </a:moveTo>
                  <a:cubicBezTo>
                    <a:pt x="16" y="36"/>
                    <a:pt x="16" y="36"/>
                    <a:pt x="16" y="36"/>
                  </a:cubicBezTo>
                  <a:cubicBezTo>
                    <a:pt x="100" y="3"/>
                    <a:pt x="100" y="3"/>
                    <a:pt x="100" y="3"/>
                  </a:cubicBezTo>
                  <a:cubicBezTo>
                    <a:pt x="100" y="3"/>
                    <a:pt x="100" y="3"/>
                    <a:pt x="100" y="3"/>
                  </a:cubicBezTo>
                  <a:cubicBezTo>
                    <a:pt x="101" y="3"/>
                    <a:pt x="101" y="3"/>
                    <a:pt x="101" y="3"/>
                  </a:cubicBezTo>
                  <a:cubicBezTo>
                    <a:pt x="101" y="3"/>
                    <a:pt x="101" y="3"/>
                    <a:pt x="101" y="3"/>
                  </a:cubicBezTo>
                  <a:cubicBezTo>
                    <a:pt x="100" y="2"/>
                    <a:pt x="99" y="1"/>
                    <a:pt x="99" y="0"/>
                  </a:cubicBezTo>
                  <a:cubicBezTo>
                    <a:pt x="15" y="33"/>
                    <a:pt x="15" y="33"/>
                    <a:pt x="15" y="33"/>
                  </a:cubicBezTo>
                  <a:cubicBezTo>
                    <a:pt x="15" y="33"/>
                    <a:pt x="15" y="33"/>
                    <a:pt x="15" y="33"/>
                  </a:cubicBezTo>
                  <a:cubicBezTo>
                    <a:pt x="14" y="33"/>
                    <a:pt x="14" y="33"/>
                    <a:pt x="14" y="33"/>
                  </a:cubicBezTo>
                  <a:cubicBezTo>
                    <a:pt x="0" y="39"/>
                    <a:pt x="0" y="39"/>
                    <a:pt x="0" y="39"/>
                  </a:cubicBezTo>
                  <a:cubicBezTo>
                    <a:pt x="0" y="40"/>
                    <a:pt x="0" y="41"/>
                    <a:pt x="0" y="43"/>
                  </a:cubicBezTo>
                  <a:cubicBezTo>
                    <a:pt x="16" y="36"/>
                    <a:pt x="16" y="36"/>
                    <a:pt x="1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51" name="Freeform 69"/>
            <p:cNvSpPr/>
            <p:nvPr/>
          </p:nvSpPr>
          <p:spPr bwMode="auto">
            <a:xfrm>
              <a:off x="3370262" y="2593975"/>
              <a:ext cx="512763" cy="217488"/>
            </a:xfrm>
            <a:custGeom>
              <a:avLst/>
              <a:gdLst>
                <a:gd name="T0" fmla="*/ 8 w 85"/>
                <a:gd name="T1" fmla="*/ 32 h 36"/>
                <a:gd name="T2" fmla="*/ 8 w 85"/>
                <a:gd name="T3" fmla="*/ 32 h 36"/>
                <a:gd name="T4" fmla="*/ 85 w 85"/>
                <a:gd name="T5" fmla="*/ 2 h 36"/>
                <a:gd name="T6" fmla="*/ 81 w 85"/>
                <a:gd name="T7" fmla="*/ 0 h 36"/>
                <a:gd name="T8" fmla="*/ 7 w 85"/>
                <a:gd name="T9" fmla="*/ 29 h 36"/>
                <a:gd name="T10" fmla="*/ 6 w 85"/>
                <a:gd name="T11" fmla="*/ 29 h 36"/>
                <a:gd name="T12" fmla="*/ 6 w 85"/>
                <a:gd name="T13" fmla="*/ 29 h 36"/>
                <a:gd name="T14" fmla="*/ 1 w 85"/>
                <a:gd name="T15" fmla="*/ 31 h 36"/>
                <a:gd name="T16" fmla="*/ 0 w 85"/>
                <a:gd name="T17" fmla="*/ 36 h 36"/>
                <a:gd name="T18" fmla="*/ 7 w 85"/>
                <a:gd name="T19" fmla="*/ 33 h 36"/>
                <a:gd name="T20" fmla="*/ 8 w 85"/>
                <a:gd name="T21"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36">
                  <a:moveTo>
                    <a:pt x="8" y="32"/>
                  </a:moveTo>
                  <a:cubicBezTo>
                    <a:pt x="8" y="32"/>
                    <a:pt x="8" y="32"/>
                    <a:pt x="8" y="32"/>
                  </a:cubicBezTo>
                  <a:cubicBezTo>
                    <a:pt x="85" y="2"/>
                    <a:pt x="85" y="2"/>
                    <a:pt x="85" y="2"/>
                  </a:cubicBezTo>
                  <a:cubicBezTo>
                    <a:pt x="83" y="2"/>
                    <a:pt x="82" y="1"/>
                    <a:pt x="81" y="0"/>
                  </a:cubicBezTo>
                  <a:cubicBezTo>
                    <a:pt x="7" y="29"/>
                    <a:pt x="7" y="29"/>
                    <a:pt x="7" y="29"/>
                  </a:cubicBezTo>
                  <a:cubicBezTo>
                    <a:pt x="6" y="29"/>
                    <a:pt x="6" y="29"/>
                    <a:pt x="6" y="29"/>
                  </a:cubicBezTo>
                  <a:cubicBezTo>
                    <a:pt x="6" y="29"/>
                    <a:pt x="6" y="29"/>
                    <a:pt x="6" y="29"/>
                  </a:cubicBezTo>
                  <a:cubicBezTo>
                    <a:pt x="1" y="31"/>
                    <a:pt x="1" y="31"/>
                    <a:pt x="1" y="31"/>
                  </a:cubicBezTo>
                  <a:cubicBezTo>
                    <a:pt x="1" y="33"/>
                    <a:pt x="0" y="34"/>
                    <a:pt x="0" y="36"/>
                  </a:cubicBezTo>
                  <a:cubicBezTo>
                    <a:pt x="7" y="33"/>
                    <a:pt x="7" y="33"/>
                    <a:pt x="7" y="33"/>
                  </a:cubicBezTo>
                  <a:lnTo>
                    <a:pt x="8"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52" name="Freeform 70"/>
            <p:cNvSpPr/>
            <p:nvPr/>
          </p:nvSpPr>
          <p:spPr bwMode="auto">
            <a:xfrm>
              <a:off x="3449637" y="2557463"/>
              <a:ext cx="276225" cy="107950"/>
            </a:xfrm>
            <a:custGeom>
              <a:avLst/>
              <a:gdLst>
                <a:gd name="T0" fmla="*/ 38 w 46"/>
                <a:gd name="T1" fmla="*/ 0 h 18"/>
                <a:gd name="T2" fmla="*/ 37 w 46"/>
                <a:gd name="T3" fmla="*/ 0 h 18"/>
                <a:gd name="T4" fmla="*/ 7 w 46"/>
                <a:gd name="T5" fmla="*/ 12 h 18"/>
                <a:gd name="T6" fmla="*/ 0 w 46"/>
                <a:gd name="T7" fmla="*/ 18 h 18"/>
                <a:gd name="T8" fmla="*/ 46 w 46"/>
                <a:gd name="T9" fmla="*/ 0 h 18"/>
                <a:gd name="T10" fmla="*/ 38 w 46"/>
                <a:gd name="T11" fmla="*/ 0 h 18"/>
              </a:gdLst>
              <a:ahLst/>
              <a:cxnLst>
                <a:cxn ang="0">
                  <a:pos x="T0" y="T1"/>
                </a:cxn>
                <a:cxn ang="0">
                  <a:pos x="T2" y="T3"/>
                </a:cxn>
                <a:cxn ang="0">
                  <a:pos x="T4" y="T5"/>
                </a:cxn>
                <a:cxn ang="0">
                  <a:pos x="T6" y="T7"/>
                </a:cxn>
                <a:cxn ang="0">
                  <a:pos x="T8" y="T9"/>
                </a:cxn>
                <a:cxn ang="0">
                  <a:pos x="T10" y="T11"/>
                </a:cxn>
              </a:cxnLst>
              <a:rect l="0" t="0" r="r" b="b"/>
              <a:pathLst>
                <a:path w="46" h="18">
                  <a:moveTo>
                    <a:pt x="38" y="0"/>
                  </a:moveTo>
                  <a:cubicBezTo>
                    <a:pt x="38" y="0"/>
                    <a:pt x="37" y="0"/>
                    <a:pt x="37" y="0"/>
                  </a:cubicBezTo>
                  <a:cubicBezTo>
                    <a:pt x="7" y="12"/>
                    <a:pt x="7" y="12"/>
                    <a:pt x="7" y="12"/>
                  </a:cubicBezTo>
                  <a:cubicBezTo>
                    <a:pt x="4" y="14"/>
                    <a:pt x="2" y="16"/>
                    <a:pt x="0" y="18"/>
                  </a:cubicBezTo>
                  <a:cubicBezTo>
                    <a:pt x="46" y="0"/>
                    <a:pt x="46" y="0"/>
                    <a:pt x="46" y="0"/>
                  </a:cubicBezTo>
                  <a:cubicBezTo>
                    <a:pt x="44" y="0"/>
                    <a:pt x="41" y="0"/>
                    <a:pt x="3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53" name="Freeform 71"/>
            <p:cNvSpPr/>
            <p:nvPr/>
          </p:nvSpPr>
          <p:spPr bwMode="auto">
            <a:xfrm>
              <a:off x="3359150" y="2708275"/>
              <a:ext cx="638175" cy="265113"/>
            </a:xfrm>
            <a:custGeom>
              <a:avLst/>
              <a:gdLst>
                <a:gd name="T0" fmla="*/ 19 w 106"/>
                <a:gd name="T1" fmla="*/ 37 h 44"/>
                <a:gd name="T2" fmla="*/ 19 w 106"/>
                <a:gd name="T3" fmla="*/ 37 h 44"/>
                <a:gd name="T4" fmla="*/ 103 w 106"/>
                <a:gd name="T5" fmla="*/ 4 h 44"/>
                <a:gd name="T6" fmla="*/ 103 w 106"/>
                <a:gd name="T7" fmla="*/ 4 h 44"/>
                <a:gd name="T8" fmla="*/ 104 w 106"/>
                <a:gd name="T9" fmla="*/ 4 h 44"/>
                <a:gd name="T10" fmla="*/ 106 w 106"/>
                <a:gd name="T11" fmla="*/ 3 h 44"/>
                <a:gd name="T12" fmla="*/ 104 w 106"/>
                <a:gd name="T13" fmla="*/ 0 h 44"/>
                <a:gd name="T14" fmla="*/ 103 w 106"/>
                <a:gd name="T15" fmla="*/ 1 h 44"/>
                <a:gd name="T16" fmla="*/ 102 w 106"/>
                <a:gd name="T17" fmla="*/ 1 h 44"/>
                <a:gd name="T18" fmla="*/ 102 w 106"/>
                <a:gd name="T19" fmla="*/ 1 h 44"/>
                <a:gd name="T20" fmla="*/ 18 w 106"/>
                <a:gd name="T21" fmla="*/ 34 h 44"/>
                <a:gd name="T22" fmla="*/ 18 w 106"/>
                <a:gd name="T23" fmla="*/ 34 h 44"/>
                <a:gd name="T24" fmla="*/ 17 w 106"/>
                <a:gd name="T25" fmla="*/ 34 h 44"/>
                <a:gd name="T26" fmla="*/ 0 w 106"/>
                <a:gd name="T27" fmla="*/ 41 h 44"/>
                <a:gd name="T28" fmla="*/ 1 w 106"/>
                <a:gd name="T29" fmla="*/ 44 h 44"/>
                <a:gd name="T30" fmla="*/ 19 w 106"/>
                <a:gd name="T31"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44">
                  <a:moveTo>
                    <a:pt x="19" y="37"/>
                  </a:moveTo>
                  <a:cubicBezTo>
                    <a:pt x="19" y="37"/>
                    <a:pt x="19" y="37"/>
                    <a:pt x="19" y="37"/>
                  </a:cubicBezTo>
                  <a:cubicBezTo>
                    <a:pt x="103" y="4"/>
                    <a:pt x="103" y="4"/>
                    <a:pt x="103" y="4"/>
                  </a:cubicBezTo>
                  <a:cubicBezTo>
                    <a:pt x="103" y="4"/>
                    <a:pt x="103" y="4"/>
                    <a:pt x="103" y="4"/>
                  </a:cubicBezTo>
                  <a:cubicBezTo>
                    <a:pt x="104" y="4"/>
                    <a:pt x="104" y="4"/>
                    <a:pt x="104" y="4"/>
                  </a:cubicBezTo>
                  <a:cubicBezTo>
                    <a:pt x="106" y="3"/>
                    <a:pt x="106" y="3"/>
                    <a:pt x="106" y="3"/>
                  </a:cubicBezTo>
                  <a:cubicBezTo>
                    <a:pt x="105" y="2"/>
                    <a:pt x="105" y="1"/>
                    <a:pt x="104" y="0"/>
                  </a:cubicBezTo>
                  <a:cubicBezTo>
                    <a:pt x="103" y="1"/>
                    <a:pt x="103" y="1"/>
                    <a:pt x="103" y="1"/>
                  </a:cubicBezTo>
                  <a:cubicBezTo>
                    <a:pt x="102" y="1"/>
                    <a:pt x="102" y="1"/>
                    <a:pt x="102" y="1"/>
                  </a:cubicBezTo>
                  <a:cubicBezTo>
                    <a:pt x="102" y="1"/>
                    <a:pt x="102" y="1"/>
                    <a:pt x="102" y="1"/>
                  </a:cubicBezTo>
                  <a:cubicBezTo>
                    <a:pt x="18" y="34"/>
                    <a:pt x="18" y="34"/>
                    <a:pt x="18" y="34"/>
                  </a:cubicBezTo>
                  <a:cubicBezTo>
                    <a:pt x="18" y="34"/>
                    <a:pt x="18" y="34"/>
                    <a:pt x="18" y="34"/>
                  </a:cubicBezTo>
                  <a:cubicBezTo>
                    <a:pt x="17" y="34"/>
                    <a:pt x="17" y="34"/>
                    <a:pt x="17" y="34"/>
                  </a:cubicBezTo>
                  <a:cubicBezTo>
                    <a:pt x="0" y="41"/>
                    <a:pt x="0" y="41"/>
                    <a:pt x="0" y="41"/>
                  </a:cubicBezTo>
                  <a:cubicBezTo>
                    <a:pt x="0" y="42"/>
                    <a:pt x="1" y="43"/>
                    <a:pt x="1" y="44"/>
                  </a:cubicBezTo>
                  <a:cubicBezTo>
                    <a:pt x="19" y="37"/>
                    <a:pt x="19" y="37"/>
                    <a:pt x="19"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54" name="Freeform 72"/>
            <p:cNvSpPr/>
            <p:nvPr/>
          </p:nvSpPr>
          <p:spPr bwMode="auto">
            <a:xfrm>
              <a:off x="3359150" y="2630488"/>
              <a:ext cx="573088" cy="234950"/>
            </a:xfrm>
            <a:custGeom>
              <a:avLst/>
              <a:gdLst>
                <a:gd name="T0" fmla="*/ 13 w 95"/>
                <a:gd name="T1" fmla="*/ 34 h 39"/>
                <a:gd name="T2" fmla="*/ 13 w 95"/>
                <a:gd name="T3" fmla="*/ 34 h 39"/>
                <a:gd name="T4" fmla="*/ 95 w 95"/>
                <a:gd name="T5" fmla="*/ 2 h 39"/>
                <a:gd name="T6" fmla="*/ 92 w 95"/>
                <a:gd name="T7" fmla="*/ 0 h 39"/>
                <a:gd name="T8" fmla="*/ 12 w 95"/>
                <a:gd name="T9" fmla="*/ 31 h 39"/>
                <a:gd name="T10" fmla="*/ 12 w 95"/>
                <a:gd name="T11" fmla="*/ 31 h 39"/>
                <a:gd name="T12" fmla="*/ 11 w 95"/>
                <a:gd name="T13" fmla="*/ 31 h 39"/>
                <a:gd name="T14" fmla="*/ 0 w 95"/>
                <a:gd name="T15" fmla="*/ 36 h 39"/>
                <a:gd name="T16" fmla="*/ 0 w 95"/>
                <a:gd name="T17" fmla="*/ 39 h 39"/>
                <a:gd name="T18" fmla="*/ 13 w 95"/>
                <a:gd name="T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39">
                  <a:moveTo>
                    <a:pt x="13" y="34"/>
                  </a:moveTo>
                  <a:cubicBezTo>
                    <a:pt x="13" y="34"/>
                    <a:pt x="13" y="34"/>
                    <a:pt x="13" y="34"/>
                  </a:cubicBezTo>
                  <a:cubicBezTo>
                    <a:pt x="95" y="2"/>
                    <a:pt x="95" y="2"/>
                    <a:pt x="95" y="2"/>
                  </a:cubicBezTo>
                  <a:cubicBezTo>
                    <a:pt x="94" y="1"/>
                    <a:pt x="93" y="1"/>
                    <a:pt x="92" y="0"/>
                  </a:cubicBezTo>
                  <a:cubicBezTo>
                    <a:pt x="12" y="31"/>
                    <a:pt x="12" y="31"/>
                    <a:pt x="12" y="31"/>
                  </a:cubicBezTo>
                  <a:cubicBezTo>
                    <a:pt x="12" y="31"/>
                    <a:pt x="12" y="31"/>
                    <a:pt x="12" y="31"/>
                  </a:cubicBezTo>
                  <a:cubicBezTo>
                    <a:pt x="11" y="31"/>
                    <a:pt x="11" y="31"/>
                    <a:pt x="11" y="31"/>
                  </a:cubicBezTo>
                  <a:cubicBezTo>
                    <a:pt x="0" y="36"/>
                    <a:pt x="0" y="36"/>
                    <a:pt x="0" y="36"/>
                  </a:cubicBezTo>
                  <a:cubicBezTo>
                    <a:pt x="0" y="37"/>
                    <a:pt x="0" y="38"/>
                    <a:pt x="0" y="39"/>
                  </a:cubicBezTo>
                  <a:cubicBezTo>
                    <a:pt x="13" y="34"/>
                    <a:pt x="13" y="34"/>
                    <a:pt x="1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55" name="Freeform 73"/>
            <p:cNvSpPr/>
            <p:nvPr/>
          </p:nvSpPr>
          <p:spPr bwMode="auto">
            <a:xfrm>
              <a:off x="3395662" y="2570163"/>
              <a:ext cx="420688" cy="174625"/>
            </a:xfrm>
            <a:custGeom>
              <a:avLst/>
              <a:gdLst>
                <a:gd name="T0" fmla="*/ 1 w 70"/>
                <a:gd name="T1" fmla="*/ 29 h 29"/>
                <a:gd name="T2" fmla="*/ 1 w 70"/>
                <a:gd name="T3" fmla="*/ 29 h 29"/>
                <a:gd name="T4" fmla="*/ 70 w 70"/>
                <a:gd name="T5" fmla="*/ 1 h 29"/>
                <a:gd name="T6" fmla="*/ 65 w 70"/>
                <a:gd name="T7" fmla="*/ 0 h 29"/>
                <a:gd name="T8" fmla="*/ 3 w 70"/>
                <a:gd name="T9" fmla="*/ 24 h 29"/>
                <a:gd name="T10" fmla="*/ 0 w 70"/>
                <a:gd name="T11" fmla="*/ 29 h 29"/>
                <a:gd name="T12" fmla="*/ 0 w 70"/>
                <a:gd name="T13" fmla="*/ 29 h 29"/>
                <a:gd name="T14" fmla="*/ 1 w 70"/>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9">
                  <a:moveTo>
                    <a:pt x="1" y="29"/>
                  </a:moveTo>
                  <a:cubicBezTo>
                    <a:pt x="1" y="29"/>
                    <a:pt x="1" y="29"/>
                    <a:pt x="1" y="29"/>
                  </a:cubicBezTo>
                  <a:cubicBezTo>
                    <a:pt x="70" y="1"/>
                    <a:pt x="70" y="1"/>
                    <a:pt x="70" y="1"/>
                  </a:cubicBezTo>
                  <a:cubicBezTo>
                    <a:pt x="69" y="1"/>
                    <a:pt x="67" y="0"/>
                    <a:pt x="65" y="0"/>
                  </a:cubicBezTo>
                  <a:cubicBezTo>
                    <a:pt x="3" y="24"/>
                    <a:pt x="3" y="24"/>
                    <a:pt x="3" y="24"/>
                  </a:cubicBezTo>
                  <a:cubicBezTo>
                    <a:pt x="2" y="26"/>
                    <a:pt x="1" y="27"/>
                    <a:pt x="0" y="29"/>
                  </a:cubicBezTo>
                  <a:cubicBezTo>
                    <a:pt x="0" y="29"/>
                    <a:pt x="0" y="29"/>
                    <a:pt x="0" y="29"/>
                  </a:cubicBezTo>
                  <a:lnTo>
                    <a:pt x="1"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56" name="Freeform 74"/>
            <p:cNvSpPr/>
            <p:nvPr/>
          </p:nvSpPr>
          <p:spPr bwMode="auto">
            <a:xfrm>
              <a:off x="3617912" y="3089275"/>
              <a:ext cx="373063" cy="157163"/>
            </a:xfrm>
            <a:custGeom>
              <a:avLst/>
              <a:gdLst>
                <a:gd name="T0" fmla="*/ 6 w 62"/>
                <a:gd name="T1" fmla="*/ 26 h 26"/>
                <a:gd name="T2" fmla="*/ 58 w 62"/>
                <a:gd name="T3" fmla="*/ 5 h 26"/>
                <a:gd name="T4" fmla="*/ 62 w 62"/>
                <a:gd name="T5" fmla="*/ 0 h 26"/>
                <a:gd name="T6" fmla="*/ 0 w 62"/>
                <a:gd name="T7" fmla="*/ 25 h 26"/>
                <a:gd name="T8" fmla="*/ 6 w 62"/>
                <a:gd name="T9" fmla="*/ 26 h 26"/>
              </a:gdLst>
              <a:ahLst/>
              <a:cxnLst>
                <a:cxn ang="0">
                  <a:pos x="T0" y="T1"/>
                </a:cxn>
                <a:cxn ang="0">
                  <a:pos x="T2" y="T3"/>
                </a:cxn>
                <a:cxn ang="0">
                  <a:pos x="T4" y="T5"/>
                </a:cxn>
                <a:cxn ang="0">
                  <a:pos x="T6" y="T7"/>
                </a:cxn>
                <a:cxn ang="0">
                  <a:pos x="T8" y="T9"/>
                </a:cxn>
              </a:cxnLst>
              <a:rect l="0" t="0" r="r" b="b"/>
              <a:pathLst>
                <a:path w="62" h="26">
                  <a:moveTo>
                    <a:pt x="6" y="26"/>
                  </a:moveTo>
                  <a:cubicBezTo>
                    <a:pt x="58" y="5"/>
                    <a:pt x="58" y="5"/>
                    <a:pt x="58" y="5"/>
                  </a:cubicBezTo>
                  <a:cubicBezTo>
                    <a:pt x="60" y="4"/>
                    <a:pt x="61" y="2"/>
                    <a:pt x="62" y="0"/>
                  </a:cubicBezTo>
                  <a:cubicBezTo>
                    <a:pt x="0" y="25"/>
                    <a:pt x="0" y="25"/>
                    <a:pt x="0" y="25"/>
                  </a:cubicBezTo>
                  <a:cubicBezTo>
                    <a:pt x="2" y="25"/>
                    <a:pt x="4" y="26"/>
                    <a:pt x="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57" name="Freeform 75"/>
            <p:cNvSpPr/>
            <p:nvPr/>
          </p:nvSpPr>
          <p:spPr bwMode="auto">
            <a:xfrm>
              <a:off x="3490912" y="2962275"/>
              <a:ext cx="549275" cy="228600"/>
            </a:xfrm>
            <a:custGeom>
              <a:avLst/>
              <a:gdLst>
                <a:gd name="T0" fmla="*/ 12 w 91"/>
                <a:gd name="T1" fmla="*/ 34 h 38"/>
                <a:gd name="T2" fmla="*/ 13 w 91"/>
                <a:gd name="T3" fmla="*/ 34 h 38"/>
                <a:gd name="T4" fmla="*/ 90 w 91"/>
                <a:gd name="T5" fmla="*/ 4 h 38"/>
                <a:gd name="T6" fmla="*/ 91 w 91"/>
                <a:gd name="T7" fmla="*/ 0 h 38"/>
                <a:gd name="T8" fmla="*/ 11 w 91"/>
                <a:gd name="T9" fmla="*/ 31 h 38"/>
                <a:gd name="T10" fmla="*/ 11 w 91"/>
                <a:gd name="T11" fmla="*/ 31 h 38"/>
                <a:gd name="T12" fmla="*/ 11 w 91"/>
                <a:gd name="T13" fmla="*/ 31 h 38"/>
                <a:gd name="T14" fmla="*/ 0 w 91"/>
                <a:gd name="T15" fmla="*/ 36 h 38"/>
                <a:gd name="T16" fmla="*/ 3 w 91"/>
                <a:gd name="T17" fmla="*/ 38 h 38"/>
                <a:gd name="T18" fmla="*/ 12 w 91"/>
                <a:gd name="T19" fmla="*/ 35 h 38"/>
                <a:gd name="T20" fmla="*/ 12 w 91"/>
                <a:gd name="T21"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38">
                  <a:moveTo>
                    <a:pt x="12" y="34"/>
                  </a:moveTo>
                  <a:cubicBezTo>
                    <a:pt x="13" y="34"/>
                    <a:pt x="13" y="34"/>
                    <a:pt x="13" y="34"/>
                  </a:cubicBezTo>
                  <a:cubicBezTo>
                    <a:pt x="90" y="4"/>
                    <a:pt x="90" y="4"/>
                    <a:pt x="90" y="4"/>
                  </a:cubicBezTo>
                  <a:cubicBezTo>
                    <a:pt x="91" y="2"/>
                    <a:pt x="91" y="1"/>
                    <a:pt x="91" y="0"/>
                  </a:cubicBezTo>
                  <a:cubicBezTo>
                    <a:pt x="11" y="31"/>
                    <a:pt x="11" y="31"/>
                    <a:pt x="11" y="31"/>
                  </a:cubicBezTo>
                  <a:cubicBezTo>
                    <a:pt x="11" y="31"/>
                    <a:pt x="11" y="31"/>
                    <a:pt x="11" y="31"/>
                  </a:cubicBezTo>
                  <a:cubicBezTo>
                    <a:pt x="11" y="31"/>
                    <a:pt x="11" y="31"/>
                    <a:pt x="11" y="31"/>
                  </a:cubicBezTo>
                  <a:cubicBezTo>
                    <a:pt x="0" y="36"/>
                    <a:pt x="0" y="36"/>
                    <a:pt x="0" y="36"/>
                  </a:cubicBezTo>
                  <a:cubicBezTo>
                    <a:pt x="1" y="36"/>
                    <a:pt x="2" y="37"/>
                    <a:pt x="3" y="38"/>
                  </a:cubicBezTo>
                  <a:cubicBezTo>
                    <a:pt x="12" y="35"/>
                    <a:pt x="12" y="35"/>
                    <a:pt x="12" y="35"/>
                  </a:cubicBezTo>
                  <a:lnTo>
                    <a:pt x="12"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58" name="Freeform 76"/>
            <p:cNvSpPr/>
            <p:nvPr/>
          </p:nvSpPr>
          <p:spPr bwMode="auto">
            <a:xfrm>
              <a:off x="3419475" y="2852738"/>
              <a:ext cx="627063" cy="260350"/>
            </a:xfrm>
            <a:custGeom>
              <a:avLst/>
              <a:gdLst>
                <a:gd name="T0" fmla="*/ 18 w 104"/>
                <a:gd name="T1" fmla="*/ 37 h 43"/>
                <a:gd name="T2" fmla="*/ 19 w 104"/>
                <a:gd name="T3" fmla="*/ 37 h 43"/>
                <a:gd name="T4" fmla="*/ 102 w 104"/>
                <a:gd name="T5" fmla="*/ 4 h 43"/>
                <a:gd name="T6" fmla="*/ 103 w 104"/>
                <a:gd name="T7" fmla="*/ 3 h 43"/>
                <a:gd name="T8" fmla="*/ 103 w 104"/>
                <a:gd name="T9" fmla="*/ 3 h 43"/>
                <a:gd name="T10" fmla="*/ 104 w 104"/>
                <a:gd name="T11" fmla="*/ 3 h 43"/>
                <a:gd name="T12" fmla="*/ 103 w 104"/>
                <a:gd name="T13" fmla="*/ 0 h 43"/>
                <a:gd name="T14" fmla="*/ 102 w 104"/>
                <a:gd name="T15" fmla="*/ 0 h 43"/>
                <a:gd name="T16" fmla="*/ 101 w 104"/>
                <a:gd name="T17" fmla="*/ 0 h 43"/>
                <a:gd name="T18" fmla="*/ 101 w 104"/>
                <a:gd name="T19" fmla="*/ 0 h 43"/>
                <a:gd name="T20" fmla="*/ 17 w 104"/>
                <a:gd name="T21" fmla="*/ 33 h 43"/>
                <a:gd name="T22" fmla="*/ 17 w 104"/>
                <a:gd name="T23" fmla="*/ 34 h 43"/>
                <a:gd name="T24" fmla="*/ 17 w 104"/>
                <a:gd name="T25" fmla="*/ 34 h 43"/>
                <a:gd name="T26" fmla="*/ 0 w 104"/>
                <a:gd name="T27" fmla="*/ 40 h 43"/>
                <a:gd name="T28" fmla="*/ 2 w 104"/>
                <a:gd name="T29" fmla="*/ 43 h 43"/>
                <a:gd name="T30" fmla="*/ 18 w 104"/>
                <a:gd name="T31"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43">
                  <a:moveTo>
                    <a:pt x="18" y="37"/>
                  </a:moveTo>
                  <a:cubicBezTo>
                    <a:pt x="19" y="37"/>
                    <a:pt x="19" y="37"/>
                    <a:pt x="19" y="37"/>
                  </a:cubicBezTo>
                  <a:cubicBezTo>
                    <a:pt x="102" y="4"/>
                    <a:pt x="102" y="4"/>
                    <a:pt x="102" y="4"/>
                  </a:cubicBezTo>
                  <a:cubicBezTo>
                    <a:pt x="103" y="3"/>
                    <a:pt x="103" y="3"/>
                    <a:pt x="103" y="3"/>
                  </a:cubicBezTo>
                  <a:cubicBezTo>
                    <a:pt x="103" y="3"/>
                    <a:pt x="103" y="3"/>
                    <a:pt x="103" y="3"/>
                  </a:cubicBezTo>
                  <a:cubicBezTo>
                    <a:pt x="104" y="3"/>
                    <a:pt x="104" y="3"/>
                    <a:pt x="104" y="3"/>
                  </a:cubicBezTo>
                  <a:cubicBezTo>
                    <a:pt x="104" y="2"/>
                    <a:pt x="104" y="1"/>
                    <a:pt x="103" y="0"/>
                  </a:cubicBezTo>
                  <a:cubicBezTo>
                    <a:pt x="102" y="0"/>
                    <a:pt x="102" y="0"/>
                    <a:pt x="102" y="0"/>
                  </a:cubicBezTo>
                  <a:cubicBezTo>
                    <a:pt x="101" y="0"/>
                    <a:pt x="101" y="0"/>
                    <a:pt x="101" y="0"/>
                  </a:cubicBezTo>
                  <a:cubicBezTo>
                    <a:pt x="101" y="0"/>
                    <a:pt x="101" y="0"/>
                    <a:pt x="101" y="0"/>
                  </a:cubicBezTo>
                  <a:cubicBezTo>
                    <a:pt x="17" y="33"/>
                    <a:pt x="17" y="33"/>
                    <a:pt x="17" y="33"/>
                  </a:cubicBezTo>
                  <a:cubicBezTo>
                    <a:pt x="17" y="34"/>
                    <a:pt x="17" y="34"/>
                    <a:pt x="17" y="34"/>
                  </a:cubicBezTo>
                  <a:cubicBezTo>
                    <a:pt x="17" y="34"/>
                    <a:pt x="17" y="34"/>
                    <a:pt x="17" y="34"/>
                  </a:cubicBezTo>
                  <a:cubicBezTo>
                    <a:pt x="0" y="40"/>
                    <a:pt x="0" y="40"/>
                    <a:pt x="0" y="40"/>
                  </a:cubicBezTo>
                  <a:cubicBezTo>
                    <a:pt x="0" y="41"/>
                    <a:pt x="1" y="42"/>
                    <a:pt x="2" y="43"/>
                  </a:cubicBezTo>
                  <a:cubicBezTo>
                    <a:pt x="18" y="37"/>
                    <a:pt x="18" y="37"/>
                    <a:pt x="18"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59" name="Freeform 77"/>
            <p:cNvSpPr/>
            <p:nvPr/>
          </p:nvSpPr>
          <p:spPr bwMode="auto">
            <a:xfrm>
              <a:off x="3732212" y="3173413"/>
              <a:ext cx="180975" cy="73025"/>
            </a:xfrm>
            <a:custGeom>
              <a:avLst/>
              <a:gdLst>
                <a:gd name="T0" fmla="*/ 30 w 30"/>
                <a:gd name="T1" fmla="*/ 0 h 12"/>
                <a:gd name="T2" fmla="*/ 0 w 30"/>
                <a:gd name="T3" fmla="*/ 12 h 12"/>
                <a:gd name="T4" fmla="*/ 30 w 30"/>
                <a:gd name="T5" fmla="*/ 0 h 12"/>
              </a:gdLst>
              <a:ahLst/>
              <a:cxnLst>
                <a:cxn ang="0">
                  <a:pos x="T0" y="T1"/>
                </a:cxn>
                <a:cxn ang="0">
                  <a:pos x="T2" y="T3"/>
                </a:cxn>
                <a:cxn ang="0">
                  <a:pos x="T4" y="T5"/>
                </a:cxn>
              </a:cxnLst>
              <a:rect l="0" t="0" r="r" b="b"/>
              <a:pathLst>
                <a:path w="30" h="12">
                  <a:moveTo>
                    <a:pt x="30" y="0"/>
                  </a:moveTo>
                  <a:cubicBezTo>
                    <a:pt x="0" y="12"/>
                    <a:pt x="0" y="12"/>
                    <a:pt x="0" y="12"/>
                  </a:cubicBezTo>
                  <a:cubicBezTo>
                    <a:pt x="11" y="11"/>
                    <a:pt x="22" y="7"/>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60" name="Freeform 78"/>
            <p:cNvSpPr/>
            <p:nvPr/>
          </p:nvSpPr>
          <p:spPr bwMode="auto">
            <a:xfrm>
              <a:off x="3546475" y="3022600"/>
              <a:ext cx="481013" cy="198438"/>
            </a:xfrm>
            <a:custGeom>
              <a:avLst/>
              <a:gdLst>
                <a:gd name="T0" fmla="*/ 7 w 80"/>
                <a:gd name="T1" fmla="*/ 32 h 33"/>
                <a:gd name="T2" fmla="*/ 7 w 80"/>
                <a:gd name="T3" fmla="*/ 32 h 33"/>
                <a:gd name="T4" fmla="*/ 78 w 80"/>
                <a:gd name="T5" fmla="*/ 4 h 33"/>
                <a:gd name="T6" fmla="*/ 80 w 80"/>
                <a:gd name="T7" fmla="*/ 0 h 33"/>
                <a:gd name="T8" fmla="*/ 6 w 80"/>
                <a:gd name="T9" fmla="*/ 29 h 33"/>
                <a:gd name="T10" fmla="*/ 5 w 80"/>
                <a:gd name="T11" fmla="*/ 29 h 33"/>
                <a:gd name="T12" fmla="*/ 5 w 80"/>
                <a:gd name="T13" fmla="*/ 29 h 33"/>
                <a:gd name="T14" fmla="*/ 0 w 80"/>
                <a:gd name="T15" fmla="*/ 31 h 33"/>
                <a:gd name="T16" fmla="*/ 4 w 80"/>
                <a:gd name="T17" fmla="*/ 33 h 33"/>
                <a:gd name="T18" fmla="*/ 6 w 80"/>
                <a:gd name="T19" fmla="*/ 32 h 33"/>
                <a:gd name="T20" fmla="*/ 7 w 80"/>
                <a:gd name="T21"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33">
                  <a:moveTo>
                    <a:pt x="7" y="32"/>
                  </a:moveTo>
                  <a:cubicBezTo>
                    <a:pt x="7" y="32"/>
                    <a:pt x="7" y="32"/>
                    <a:pt x="7" y="32"/>
                  </a:cubicBezTo>
                  <a:cubicBezTo>
                    <a:pt x="78" y="4"/>
                    <a:pt x="78" y="4"/>
                    <a:pt x="78" y="4"/>
                  </a:cubicBezTo>
                  <a:cubicBezTo>
                    <a:pt x="78" y="3"/>
                    <a:pt x="79" y="1"/>
                    <a:pt x="80" y="0"/>
                  </a:cubicBezTo>
                  <a:cubicBezTo>
                    <a:pt x="6" y="29"/>
                    <a:pt x="6" y="29"/>
                    <a:pt x="6" y="29"/>
                  </a:cubicBezTo>
                  <a:cubicBezTo>
                    <a:pt x="5" y="29"/>
                    <a:pt x="5" y="29"/>
                    <a:pt x="5" y="29"/>
                  </a:cubicBezTo>
                  <a:cubicBezTo>
                    <a:pt x="5" y="29"/>
                    <a:pt x="5" y="29"/>
                    <a:pt x="5" y="29"/>
                  </a:cubicBezTo>
                  <a:cubicBezTo>
                    <a:pt x="0" y="31"/>
                    <a:pt x="0" y="31"/>
                    <a:pt x="0" y="31"/>
                  </a:cubicBezTo>
                  <a:cubicBezTo>
                    <a:pt x="1" y="32"/>
                    <a:pt x="3" y="33"/>
                    <a:pt x="4" y="33"/>
                  </a:cubicBezTo>
                  <a:cubicBezTo>
                    <a:pt x="6" y="32"/>
                    <a:pt x="6" y="32"/>
                    <a:pt x="6" y="32"/>
                  </a:cubicBezTo>
                  <a:lnTo>
                    <a:pt x="7"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61" name="Freeform 79"/>
            <p:cNvSpPr/>
            <p:nvPr/>
          </p:nvSpPr>
          <p:spPr bwMode="auto">
            <a:xfrm>
              <a:off x="3449637" y="2901950"/>
              <a:ext cx="596900" cy="254000"/>
            </a:xfrm>
            <a:custGeom>
              <a:avLst/>
              <a:gdLst>
                <a:gd name="T0" fmla="*/ 16 w 99"/>
                <a:gd name="T1" fmla="*/ 37 h 42"/>
                <a:gd name="T2" fmla="*/ 17 w 99"/>
                <a:gd name="T3" fmla="*/ 36 h 42"/>
                <a:gd name="T4" fmla="*/ 99 w 99"/>
                <a:gd name="T5" fmla="*/ 4 h 42"/>
                <a:gd name="T6" fmla="*/ 99 w 99"/>
                <a:gd name="T7" fmla="*/ 0 h 42"/>
                <a:gd name="T8" fmla="*/ 15 w 99"/>
                <a:gd name="T9" fmla="*/ 33 h 42"/>
                <a:gd name="T10" fmla="*/ 15 w 99"/>
                <a:gd name="T11" fmla="*/ 33 h 42"/>
                <a:gd name="T12" fmla="*/ 15 w 99"/>
                <a:gd name="T13" fmla="*/ 34 h 42"/>
                <a:gd name="T14" fmla="*/ 0 w 99"/>
                <a:gd name="T15" fmla="*/ 39 h 42"/>
                <a:gd name="T16" fmla="*/ 3 w 99"/>
                <a:gd name="T17" fmla="*/ 42 h 42"/>
                <a:gd name="T18" fmla="*/ 16 w 99"/>
                <a:gd name="T19"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42">
                  <a:moveTo>
                    <a:pt x="16" y="37"/>
                  </a:moveTo>
                  <a:cubicBezTo>
                    <a:pt x="17" y="36"/>
                    <a:pt x="17" y="36"/>
                    <a:pt x="17" y="36"/>
                  </a:cubicBezTo>
                  <a:cubicBezTo>
                    <a:pt x="99" y="4"/>
                    <a:pt x="99" y="4"/>
                    <a:pt x="99" y="4"/>
                  </a:cubicBezTo>
                  <a:cubicBezTo>
                    <a:pt x="99" y="3"/>
                    <a:pt x="99" y="2"/>
                    <a:pt x="99" y="0"/>
                  </a:cubicBezTo>
                  <a:cubicBezTo>
                    <a:pt x="15" y="33"/>
                    <a:pt x="15" y="33"/>
                    <a:pt x="15" y="33"/>
                  </a:cubicBezTo>
                  <a:cubicBezTo>
                    <a:pt x="15" y="33"/>
                    <a:pt x="15" y="33"/>
                    <a:pt x="15" y="33"/>
                  </a:cubicBezTo>
                  <a:cubicBezTo>
                    <a:pt x="15" y="34"/>
                    <a:pt x="15" y="34"/>
                    <a:pt x="15" y="34"/>
                  </a:cubicBezTo>
                  <a:cubicBezTo>
                    <a:pt x="0" y="39"/>
                    <a:pt x="0" y="39"/>
                    <a:pt x="0" y="39"/>
                  </a:cubicBezTo>
                  <a:cubicBezTo>
                    <a:pt x="1" y="40"/>
                    <a:pt x="2" y="41"/>
                    <a:pt x="3" y="42"/>
                  </a:cubicBezTo>
                  <a:cubicBezTo>
                    <a:pt x="16" y="37"/>
                    <a:pt x="16" y="37"/>
                    <a:pt x="16"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sp>
          <p:nvSpPr>
            <p:cNvPr id="62" name="Freeform 80"/>
            <p:cNvSpPr/>
            <p:nvPr/>
          </p:nvSpPr>
          <p:spPr bwMode="auto">
            <a:xfrm>
              <a:off x="3389312" y="2798763"/>
              <a:ext cx="644525" cy="271463"/>
            </a:xfrm>
            <a:custGeom>
              <a:avLst/>
              <a:gdLst>
                <a:gd name="T0" fmla="*/ 20 w 107"/>
                <a:gd name="T1" fmla="*/ 38 h 45"/>
                <a:gd name="T2" fmla="*/ 20 w 107"/>
                <a:gd name="T3" fmla="*/ 38 h 45"/>
                <a:gd name="T4" fmla="*/ 104 w 107"/>
                <a:gd name="T5" fmla="*/ 5 h 45"/>
                <a:gd name="T6" fmla="*/ 105 w 107"/>
                <a:gd name="T7" fmla="*/ 5 h 45"/>
                <a:gd name="T8" fmla="*/ 105 w 107"/>
                <a:gd name="T9" fmla="*/ 5 h 45"/>
                <a:gd name="T10" fmla="*/ 107 w 107"/>
                <a:gd name="T11" fmla="*/ 4 h 45"/>
                <a:gd name="T12" fmla="*/ 107 w 107"/>
                <a:gd name="T13" fmla="*/ 0 h 45"/>
                <a:gd name="T14" fmla="*/ 104 w 107"/>
                <a:gd name="T15" fmla="*/ 1 h 45"/>
                <a:gd name="T16" fmla="*/ 103 w 107"/>
                <a:gd name="T17" fmla="*/ 1 h 45"/>
                <a:gd name="T18" fmla="*/ 103 w 107"/>
                <a:gd name="T19" fmla="*/ 2 h 45"/>
                <a:gd name="T20" fmla="*/ 19 w 107"/>
                <a:gd name="T21" fmla="*/ 35 h 45"/>
                <a:gd name="T22" fmla="*/ 19 w 107"/>
                <a:gd name="T23" fmla="*/ 35 h 45"/>
                <a:gd name="T24" fmla="*/ 19 w 107"/>
                <a:gd name="T25" fmla="*/ 35 h 45"/>
                <a:gd name="T26" fmla="*/ 0 w 107"/>
                <a:gd name="T27" fmla="*/ 42 h 45"/>
                <a:gd name="T28" fmla="*/ 2 w 107"/>
                <a:gd name="T29" fmla="*/ 45 h 45"/>
                <a:gd name="T30" fmla="*/ 20 w 107"/>
                <a:gd name="T3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45">
                  <a:moveTo>
                    <a:pt x="20" y="38"/>
                  </a:moveTo>
                  <a:cubicBezTo>
                    <a:pt x="20" y="38"/>
                    <a:pt x="20" y="38"/>
                    <a:pt x="20" y="38"/>
                  </a:cubicBezTo>
                  <a:cubicBezTo>
                    <a:pt x="104" y="5"/>
                    <a:pt x="104" y="5"/>
                    <a:pt x="104" y="5"/>
                  </a:cubicBezTo>
                  <a:cubicBezTo>
                    <a:pt x="105" y="5"/>
                    <a:pt x="105" y="5"/>
                    <a:pt x="105" y="5"/>
                  </a:cubicBezTo>
                  <a:cubicBezTo>
                    <a:pt x="105" y="5"/>
                    <a:pt x="105" y="5"/>
                    <a:pt x="105" y="5"/>
                  </a:cubicBezTo>
                  <a:cubicBezTo>
                    <a:pt x="107" y="4"/>
                    <a:pt x="107" y="4"/>
                    <a:pt x="107" y="4"/>
                  </a:cubicBezTo>
                  <a:cubicBezTo>
                    <a:pt x="107" y="2"/>
                    <a:pt x="107" y="1"/>
                    <a:pt x="107" y="0"/>
                  </a:cubicBezTo>
                  <a:cubicBezTo>
                    <a:pt x="104" y="1"/>
                    <a:pt x="104" y="1"/>
                    <a:pt x="104" y="1"/>
                  </a:cubicBezTo>
                  <a:cubicBezTo>
                    <a:pt x="103" y="1"/>
                    <a:pt x="103" y="1"/>
                    <a:pt x="103" y="1"/>
                  </a:cubicBezTo>
                  <a:cubicBezTo>
                    <a:pt x="103" y="2"/>
                    <a:pt x="103" y="2"/>
                    <a:pt x="103" y="2"/>
                  </a:cubicBezTo>
                  <a:cubicBezTo>
                    <a:pt x="19" y="35"/>
                    <a:pt x="19" y="35"/>
                    <a:pt x="19" y="35"/>
                  </a:cubicBezTo>
                  <a:cubicBezTo>
                    <a:pt x="19" y="35"/>
                    <a:pt x="19" y="35"/>
                    <a:pt x="19" y="35"/>
                  </a:cubicBezTo>
                  <a:cubicBezTo>
                    <a:pt x="19" y="35"/>
                    <a:pt x="19" y="35"/>
                    <a:pt x="19" y="35"/>
                  </a:cubicBezTo>
                  <a:cubicBezTo>
                    <a:pt x="0" y="42"/>
                    <a:pt x="0" y="42"/>
                    <a:pt x="0" y="42"/>
                  </a:cubicBezTo>
                  <a:cubicBezTo>
                    <a:pt x="1" y="43"/>
                    <a:pt x="1" y="44"/>
                    <a:pt x="2" y="45"/>
                  </a:cubicBezTo>
                  <a:cubicBezTo>
                    <a:pt x="20" y="38"/>
                    <a:pt x="20" y="38"/>
                    <a:pt x="20"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000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animEffect transition="in" filter="fade">
                                      <p:cBhvr>
                                        <p:cTn id="19" dur="500"/>
                                        <p:tgtEl>
                                          <p:spTgt spid="48"/>
                                        </p:tgtEl>
                                      </p:cBhvr>
                                    </p:animEffect>
                                  </p:childTnLst>
                                </p:cTn>
                              </p:par>
                              <p:par>
                                <p:cTn id="20" presetID="53" presetClass="entr" presetSubtype="16"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2023-07-14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2023-07-14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矩形 10"/>
          <p:cNvSpPr/>
          <p:nvPr userDrawn="1"/>
        </p:nvSpPr>
        <p:spPr>
          <a:xfrm>
            <a:off x="8640821" y="5892282"/>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2023-07-14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2023-07-14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2023-07-14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2023-07-14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3.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2023-07-14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advTm="100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861588" y="0"/>
            <a:ext cx="3302496" cy="872357"/>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mc:AlternateContent xmlns:mc="http://schemas.openxmlformats.org/markup-compatibility/2006" xmlns:p14="http://schemas.microsoft.com/office/powerpoint/2010/main">
    <mc:Choice Requires="p14">
      <p:transition p14:dur="10" advTm="0"/>
    </mc:Choice>
    <mc:Fallback xmlns="">
      <p:transition advTm="0"/>
    </mc:Fallback>
  </mc:AlternateContent>
  <p:txStyles>
    <p:titleStyle>
      <a:lvl1pPr algn="ctr" rtl="0" fontAlgn="base">
        <a:spcBef>
          <a:spcPct val="0"/>
        </a:spcBef>
        <a:spcAft>
          <a:spcPct val="0"/>
        </a:spcAft>
        <a:defRPr sz="59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96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92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88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84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p:titleStyle>
    <p:bodyStyle>
      <a:lvl1pPr marL="457200" indent="-457200" algn="l" rtl="0" fontAlgn="base">
        <a:spcBef>
          <a:spcPct val="20000"/>
        </a:spcBef>
        <a:spcAft>
          <a:spcPct val="0"/>
        </a:spcAft>
        <a:buFont typeface="Arial" panose="020B0604020202020204" pitchFamily="34" charset="0"/>
        <a:buChar char="•"/>
        <a:defRPr sz="4300" kern="1200">
          <a:solidFill>
            <a:schemeClr val="tx1"/>
          </a:solidFill>
          <a:latin typeface="+mn-lt"/>
          <a:ea typeface="微软雅黑" panose="020B0503020204020204" pitchFamily="34" charset="-122"/>
          <a:cs typeface="+mn-cs"/>
        </a:defRPr>
      </a:lvl1pPr>
      <a:lvl2pPr marL="990600" indent="-381000" algn="l" rtl="0" fontAlgn="base">
        <a:spcBef>
          <a:spcPct val="20000"/>
        </a:spcBef>
        <a:spcAft>
          <a:spcPct val="0"/>
        </a:spcAft>
        <a:buFont typeface="Arial" panose="020B0604020202020204" pitchFamily="34" charset="0"/>
        <a:buChar char="–"/>
        <a:defRPr sz="3700" kern="1200">
          <a:solidFill>
            <a:schemeClr val="tx1"/>
          </a:solidFill>
          <a:latin typeface="+mn-lt"/>
          <a:ea typeface="微软雅黑" panose="020B0503020204020204" pitchFamily="34" charset="-122"/>
          <a:cs typeface="+mn-cs"/>
        </a:defRPr>
      </a:lvl2pPr>
      <a:lvl3pPr marL="1524000" indent="-3048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3pPr>
      <a:lvl4pPr marL="2133600" indent="-304800" algn="l" rtl="0" fontAlgn="base">
        <a:spcBef>
          <a:spcPct val="20000"/>
        </a:spcBef>
        <a:spcAft>
          <a:spcPct val="0"/>
        </a:spcAft>
        <a:buFont typeface="Arial" panose="020B0604020202020204" pitchFamily="34" charset="0"/>
        <a:buChar char="–"/>
        <a:defRPr sz="2700" kern="1200">
          <a:solidFill>
            <a:schemeClr val="tx1"/>
          </a:solidFill>
          <a:latin typeface="+mn-lt"/>
          <a:ea typeface="微软雅黑" panose="020B0503020204020204" pitchFamily="34" charset="-122"/>
          <a:cs typeface="+mn-cs"/>
        </a:defRPr>
      </a:lvl4pPr>
      <a:lvl5pPr marL="2743200" indent="-304800" algn="l" rtl="0" fontAlgn="base">
        <a:spcBef>
          <a:spcPct val="20000"/>
        </a:spcBef>
        <a:spcAft>
          <a:spcPct val="0"/>
        </a:spcAft>
        <a:buFont typeface="Arial" panose="020B0604020202020204" pitchFamily="34" charset="0"/>
        <a:buChar char="»"/>
        <a:defRPr sz="2700" kern="1200">
          <a:solidFill>
            <a:schemeClr val="tx1"/>
          </a:solidFill>
          <a:latin typeface="+mn-lt"/>
          <a:ea typeface="微软雅黑" panose="020B0503020204020204" pitchFamily="34" charset="-122"/>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8261060" y="1594324"/>
            <a:ext cx="1911593" cy="707886"/>
          </a:xfrm>
          <a:prstGeom prst="rect">
            <a:avLst/>
          </a:prstGeom>
          <a:noFill/>
        </p:spPr>
        <p:txBody>
          <a:bodyPr wrap="square" rtlCol="0">
            <a:spAutoFit/>
          </a:bodyPr>
          <a:lstStyle/>
          <a:p>
            <a:pPr algn="ctr"/>
            <a:r>
              <a:rPr lang="zh-CN" altLang="en-US" sz="4000" b="1" spc="400" dirty="0">
                <a:solidFill>
                  <a:schemeClr val="accent1"/>
                </a:solidFill>
                <a:cs typeface="+mn-ea"/>
                <a:sym typeface="+mn-lt"/>
              </a:rPr>
              <a:t>雅津</a:t>
            </a:r>
            <a:r>
              <a:rPr lang="en-US" altLang="zh-CN" sz="4000" b="1" spc="400" baseline="30000" dirty="0">
                <a:solidFill>
                  <a:schemeClr val="accent1"/>
                </a:solidFill>
                <a:cs typeface="+mn-ea"/>
                <a:sym typeface="+mn-lt"/>
              </a:rPr>
              <a:t>®</a:t>
            </a:r>
            <a:endParaRPr lang="zh-CN" altLang="en-US" sz="4000" b="1" spc="400" baseline="30000" dirty="0">
              <a:solidFill>
                <a:schemeClr val="accent1"/>
              </a:solidFill>
              <a:cs typeface="+mn-ea"/>
              <a:sym typeface="+mn-lt"/>
            </a:endParaRPr>
          </a:p>
        </p:txBody>
      </p:sp>
      <p:sp>
        <p:nvSpPr>
          <p:cNvPr id="20" name="文本框 19"/>
          <p:cNvSpPr txBox="1"/>
          <p:nvPr/>
        </p:nvSpPr>
        <p:spPr>
          <a:xfrm>
            <a:off x="955572" y="2437742"/>
            <a:ext cx="9315403" cy="769441"/>
          </a:xfrm>
          <a:prstGeom prst="rect">
            <a:avLst/>
          </a:prstGeom>
          <a:noFill/>
        </p:spPr>
        <p:txBody>
          <a:bodyPr wrap="square" rtlCol="0">
            <a:spAutoFit/>
          </a:bodyPr>
          <a:lstStyle/>
          <a:p>
            <a:r>
              <a:rPr lang="zh-CN" altLang="en-US" sz="4400" b="1" spc="400" dirty="0">
                <a:solidFill>
                  <a:schemeClr val="accent1"/>
                </a:solidFill>
                <a:cs typeface="+mn-ea"/>
                <a:sym typeface="+mn-lt"/>
              </a:rPr>
              <a:t>艾司奥美拉唑镁肠溶干混悬剂</a:t>
            </a:r>
          </a:p>
        </p:txBody>
      </p:sp>
      <p:sp>
        <p:nvSpPr>
          <p:cNvPr id="3" name="文本框 2"/>
          <p:cNvSpPr txBox="1"/>
          <p:nvPr/>
        </p:nvSpPr>
        <p:spPr>
          <a:xfrm>
            <a:off x="6690178" y="3537504"/>
            <a:ext cx="4014310" cy="400110"/>
          </a:xfrm>
          <a:prstGeom prst="rect">
            <a:avLst/>
          </a:prstGeom>
          <a:noFill/>
        </p:spPr>
        <p:txBody>
          <a:bodyPr wrap="square" rtlCol="0">
            <a:spAutoFit/>
          </a:bodyPr>
          <a:lstStyle/>
          <a:p>
            <a:r>
              <a:rPr lang="zh-CN" altLang="en-US" sz="2000" dirty="0"/>
              <a:t>浙江尔婴药品有限公司</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Tm="6005"/>
    </mc:Choice>
    <mc:Fallback xmlns="">
      <p:transition advTm="600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578276">
            <a:off x="-208378" y="-106082"/>
            <a:ext cx="1343814" cy="1012928"/>
            <a:chOff x="7687960" y="2450071"/>
            <a:chExt cx="2416160" cy="1821229"/>
          </a:xfrm>
        </p:grpSpPr>
        <p:sp>
          <p:nvSpPr>
            <p:cNvPr id="3" name="任意多边形: 形状 2"/>
            <p:cNvSpPr/>
            <p:nvPr/>
          </p:nvSpPr>
          <p:spPr>
            <a:xfrm>
              <a:off x="7795260" y="2586700"/>
              <a:ext cx="2308860" cy="1684600"/>
            </a:xfrm>
            <a:custGeom>
              <a:avLst/>
              <a:gdLst>
                <a:gd name="connsiteX0" fmla="*/ 0 w 2308860"/>
                <a:gd name="connsiteY0" fmla="*/ 785440 h 1791280"/>
                <a:gd name="connsiteX1" fmla="*/ 0 w 2308860"/>
                <a:gd name="connsiteY1" fmla="*/ 785440 h 1791280"/>
                <a:gd name="connsiteX2" fmla="*/ 68580 w 2308860"/>
                <a:gd name="connsiteY2" fmla="*/ 747340 h 1791280"/>
                <a:gd name="connsiteX3" fmla="*/ 91440 w 2308860"/>
                <a:gd name="connsiteY3" fmla="*/ 732100 h 1791280"/>
                <a:gd name="connsiteX4" fmla="*/ 106680 w 2308860"/>
                <a:gd name="connsiteY4" fmla="*/ 709240 h 1791280"/>
                <a:gd name="connsiteX5" fmla="*/ 144780 w 2308860"/>
                <a:gd name="connsiteY5" fmla="*/ 686380 h 1791280"/>
                <a:gd name="connsiteX6" fmla="*/ 228600 w 2308860"/>
                <a:gd name="connsiteY6" fmla="*/ 587320 h 1791280"/>
                <a:gd name="connsiteX7" fmla="*/ 266700 w 2308860"/>
                <a:gd name="connsiteY7" fmla="*/ 549220 h 1791280"/>
                <a:gd name="connsiteX8" fmla="*/ 304800 w 2308860"/>
                <a:gd name="connsiteY8" fmla="*/ 480640 h 1791280"/>
                <a:gd name="connsiteX9" fmla="*/ 312420 w 2308860"/>
                <a:gd name="connsiteY9" fmla="*/ 457780 h 1791280"/>
                <a:gd name="connsiteX10" fmla="*/ 342900 w 2308860"/>
                <a:gd name="connsiteY10" fmla="*/ 427300 h 1791280"/>
                <a:gd name="connsiteX11" fmla="*/ 358140 w 2308860"/>
                <a:gd name="connsiteY11" fmla="*/ 404440 h 1791280"/>
                <a:gd name="connsiteX12" fmla="*/ 411480 w 2308860"/>
                <a:gd name="connsiteY12" fmla="*/ 335860 h 1791280"/>
                <a:gd name="connsiteX13" fmla="*/ 426720 w 2308860"/>
                <a:gd name="connsiteY13" fmla="*/ 305380 h 1791280"/>
                <a:gd name="connsiteX14" fmla="*/ 495300 w 2308860"/>
                <a:gd name="connsiteY14" fmla="*/ 229180 h 1791280"/>
                <a:gd name="connsiteX15" fmla="*/ 541020 w 2308860"/>
                <a:gd name="connsiteY15" fmla="*/ 152980 h 1791280"/>
                <a:gd name="connsiteX16" fmla="*/ 563880 w 2308860"/>
                <a:gd name="connsiteY16" fmla="*/ 99640 h 1791280"/>
                <a:gd name="connsiteX17" fmla="*/ 571500 w 2308860"/>
                <a:gd name="connsiteY17" fmla="*/ 69160 h 1791280"/>
                <a:gd name="connsiteX18" fmla="*/ 609600 w 2308860"/>
                <a:gd name="connsiteY18" fmla="*/ 23440 h 1791280"/>
                <a:gd name="connsiteX19" fmla="*/ 739140 w 2308860"/>
                <a:gd name="connsiteY19" fmla="*/ 23440 h 1791280"/>
                <a:gd name="connsiteX20" fmla="*/ 769620 w 2308860"/>
                <a:gd name="connsiteY20" fmla="*/ 580 h 1791280"/>
                <a:gd name="connsiteX21" fmla="*/ 777240 w 2308860"/>
                <a:gd name="connsiteY21" fmla="*/ 580 h 1791280"/>
                <a:gd name="connsiteX22" fmla="*/ 2308860 w 2308860"/>
                <a:gd name="connsiteY22" fmla="*/ 960700 h 1791280"/>
                <a:gd name="connsiteX23" fmla="*/ 1623060 w 2308860"/>
                <a:gd name="connsiteY23" fmla="*/ 1791280 h 1791280"/>
                <a:gd name="connsiteX24" fmla="*/ 0 w 2308860"/>
                <a:gd name="connsiteY24" fmla="*/ 785440 h 179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8860" h="1791280">
                  <a:moveTo>
                    <a:pt x="0" y="785440"/>
                  </a:moveTo>
                  <a:lnTo>
                    <a:pt x="0" y="785440"/>
                  </a:lnTo>
                  <a:cubicBezTo>
                    <a:pt x="22860" y="772740"/>
                    <a:pt x="45991" y="760517"/>
                    <a:pt x="68580" y="747340"/>
                  </a:cubicBezTo>
                  <a:cubicBezTo>
                    <a:pt x="76491" y="742725"/>
                    <a:pt x="84964" y="738576"/>
                    <a:pt x="91440" y="732100"/>
                  </a:cubicBezTo>
                  <a:cubicBezTo>
                    <a:pt x="97916" y="725624"/>
                    <a:pt x="99727" y="715200"/>
                    <a:pt x="106680" y="709240"/>
                  </a:cubicBezTo>
                  <a:cubicBezTo>
                    <a:pt x="117925" y="699601"/>
                    <a:pt x="133215" y="695632"/>
                    <a:pt x="144780" y="686380"/>
                  </a:cubicBezTo>
                  <a:cubicBezTo>
                    <a:pt x="211362" y="633115"/>
                    <a:pt x="157225" y="658695"/>
                    <a:pt x="228600" y="587320"/>
                  </a:cubicBezTo>
                  <a:cubicBezTo>
                    <a:pt x="241300" y="574620"/>
                    <a:pt x="255480" y="563245"/>
                    <a:pt x="266700" y="549220"/>
                  </a:cubicBezTo>
                  <a:cubicBezTo>
                    <a:pt x="275593" y="538104"/>
                    <a:pt x="298131" y="496201"/>
                    <a:pt x="304800" y="480640"/>
                  </a:cubicBezTo>
                  <a:cubicBezTo>
                    <a:pt x="307964" y="473257"/>
                    <a:pt x="307751" y="464316"/>
                    <a:pt x="312420" y="457780"/>
                  </a:cubicBezTo>
                  <a:cubicBezTo>
                    <a:pt x="320771" y="446088"/>
                    <a:pt x="333549" y="438209"/>
                    <a:pt x="342900" y="427300"/>
                  </a:cubicBezTo>
                  <a:cubicBezTo>
                    <a:pt x="348860" y="420347"/>
                    <a:pt x="352645" y="411766"/>
                    <a:pt x="358140" y="404440"/>
                  </a:cubicBezTo>
                  <a:cubicBezTo>
                    <a:pt x="375516" y="381272"/>
                    <a:pt x="398528" y="361763"/>
                    <a:pt x="411480" y="335860"/>
                  </a:cubicBezTo>
                  <a:cubicBezTo>
                    <a:pt x="416560" y="325700"/>
                    <a:pt x="419624" y="314250"/>
                    <a:pt x="426720" y="305380"/>
                  </a:cubicBezTo>
                  <a:cubicBezTo>
                    <a:pt x="525606" y="181773"/>
                    <a:pt x="433472" y="317506"/>
                    <a:pt x="495300" y="229180"/>
                  </a:cubicBezTo>
                  <a:cubicBezTo>
                    <a:pt x="509615" y="208730"/>
                    <a:pt x="531522" y="178309"/>
                    <a:pt x="541020" y="152980"/>
                  </a:cubicBezTo>
                  <a:cubicBezTo>
                    <a:pt x="562108" y="96745"/>
                    <a:pt x="532996" y="145967"/>
                    <a:pt x="563880" y="99640"/>
                  </a:cubicBezTo>
                  <a:cubicBezTo>
                    <a:pt x="566420" y="89480"/>
                    <a:pt x="567375" y="78786"/>
                    <a:pt x="571500" y="69160"/>
                  </a:cubicBezTo>
                  <a:cubicBezTo>
                    <a:pt x="579457" y="50595"/>
                    <a:pt x="595868" y="37172"/>
                    <a:pt x="609600" y="23440"/>
                  </a:cubicBezTo>
                  <a:cubicBezTo>
                    <a:pt x="659267" y="39996"/>
                    <a:pt x="655579" y="42009"/>
                    <a:pt x="739140" y="23440"/>
                  </a:cubicBezTo>
                  <a:cubicBezTo>
                    <a:pt x="751538" y="20685"/>
                    <a:pt x="758730" y="7114"/>
                    <a:pt x="769620" y="580"/>
                  </a:cubicBezTo>
                  <a:cubicBezTo>
                    <a:pt x="771798" y="-727"/>
                    <a:pt x="774700" y="580"/>
                    <a:pt x="777240" y="580"/>
                  </a:cubicBezTo>
                  <a:lnTo>
                    <a:pt x="2308860" y="960700"/>
                  </a:lnTo>
                  <a:lnTo>
                    <a:pt x="1623060" y="1791280"/>
                  </a:lnTo>
                  <a:lnTo>
                    <a:pt x="0" y="785440"/>
                  </a:lnTo>
                  <a:close/>
                </a:path>
              </a:pathLst>
            </a:custGeom>
            <a:gradFill flip="none" rotWithShape="1">
              <a:gsLst>
                <a:gs pos="0">
                  <a:schemeClr val="accent1">
                    <a:lumMod val="5000"/>
                    <a:lumOff val="95000"/>
                    <a:alpha val="0"/>
                  </a:schemeClr>
                </a:gs>
                <a:gs pos="77000">
                  <a:srgbClr val="CCCDCE">
                    <a:alpha val="40000"/>
                  </a:srgbClr>
                </a:gs>
                <a:gs pos="100000">
                  <a:schemeClr val="bg1">
                    <a:lumMod val="7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7687960" y="2450071"/>
              <a:ext cx="1105520" cy="11055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 name="矩形 4"/>
          <p:cNvSpPr/>
          <p:nvPr/>
        </p:nvSpPr>
        <p:spPr>
          <a:xfrm>
            <a:off x="652293" y="281516"/>
            <a:ext cx="1415772" cy="584775"/>
          </a:xfrm>
          <a:prstGeom prst="rect">
            <a:avLst/>
          </a:prstGeom>
        </p:spPr>
        <p:txBody>
          <a:bodyPr wrap="none">
            <a:spAutoFit/>
          </a:bodyPr>
          <a:lstStyle/>
          <a:p>
            <a:r>
              <a:rPr lang="zh-CN" altLang="en-US" sz="3200" dirty="0">
                <a:cs typeface="+mn-ea"/>
                <a:sym typeface="+mn-lt"/>
              </a:rPr>
              <a:t>公平性</a:t>
            </a:r>
          </a:p>
        </p:txBody>
      </p:sp>
      <p:sp>
        <p:nvSpPr>
          <p:cNvPr id="6" name="文本框 1"/>
          <p:cNvSpPr txBox="1"/>
          <p:nvPr/>
        </p:nvSpPr>
        <p:spPr>
          <a:xfrm>
            <a:off x="557498" y="1274324"/>
            <a:ext cx="10929257" cy="3474413"/>
          </a:xfrm>
          <a:prstGeom prst="rect">
            <a:avLst/>
          </a:prstGeom>
          <a:noFill/>
        </p:spPr>
        <p:txBody>
          <a:bodyPr wrap="square" rtlCol="0">
            <a:spAutoFit/>
          </a:bodyPr>
          <a:lstStyle/>
          <a:p>
            <a:pPr marL="285750" indent="-285750">
              <a:lnSpc>
                <a:spcPct val="200000"/>
              </a:lnSpc>
              <a:buFont typeface="Wingdings" panose="05000000000000000000" pitchFamily="2" charset="2"/>
              <a:buChar char="Ø"/>
            </a:pPr>
            <a:r>
              <a:rPr lang="zh-CN" altLang="en-US" sz="1400" dirty="0">
                <a:solidFill>
                  <a:prstClr val="black"/>
                </a:solidFill>
                <a:latin typeface="微软雅黑" panose="020B0503020204020204" pitchFamily="34" charset="-122"/>
                <a:ea typeface="微软雅黑" panose="020B0503020204020204" pitchFamily="34" charset="-122"/>
              </a:rPr>
              <a:t>流⾏病学显⽰国内胃⻝管反流患者约</a:t>
            </a:r>
            <a:r>
              <a:rPr lang="en-US" altLang="zh-CN" sz="1400" dirty="0">
                <a:solidFill>
                  <a:schemeClr val="accent1"/>
                </a:solidFill>
                <a:latin typeface="微软雅黑" panose="020B0503020204020204" pitchFamily="34" charset="-122"/>
                <a:ea typeface="微软雅黑" panose="020B0503020204020204" pitchFamily="34" charset="-122"/>
              </a:rPr>
              <a:t>3500</a:t>
            </a:r>
            <a:r>
              <a:rPr lang="zh-CN" altLang="en-US" sz="1400" dirty="0">
                <a:solidFill>
                  <a:schemeClr val="accent1"/>
                </a:solidFill>
                <a:latin typeface="微软雅黑" panose="020B0503020204020204" pitchFamily="34" charset="-122"/>
                <a:ea typeface="微软雅黑" panose="020B0503020204020204" pitchFamily="34" charset="-122"/>
              </a:rPr>
              <a:t>万⼈</a:t>
            </a:r>
            <a:r>
              <a:rPr lang="zh-CN" altLang="en-US" sz="1400" dirty="0">
                <a:solidFill>
                  <a:prstClr val="black"/>
                </a:solidFill>
                <a:latin typeface="微软雅黑" panose="020B0503020204020204" pitchFamily="34" charset="-122"/>
                <a:ea typeface="微软雅黑" panose="020B0503020204020204" pitchFamily="34" charset="-122"/>
              </a:rPr>
              <a:t>，</a:t>
            </a:r>
            <a:r>
              <a:rPr lang="en-US" altLang="zh-CN" sz="1400" dirty="0">
                <a:solidFill>
                  <a:prstClr val="black"/>
                </a:solidFill>
                <a:latin typeface="微软雅黑" panose="020B0503020204020204" pitchFamily="34" charset="-122"/>
                <a:ea typeface="微软雅黑" panose="020B0503020204020204" pitchFamily="34" charset="-122"/>
              </a:rPr>
              <a:t>2021</a:t>
            </a:r>
            <a:r>
              <a:rPr lang="zh-CN" altLang="en-US" sz="1400" dirty="0">
                <a:solidFill>
                  <a:prstClr val="black"/>
                </a:solidFill>
                <a:latin typeface="微软雅黑" panose="020B0503020204020204" pitchFamily="34" charset="-122"/>
                <a:ea typeface="微软雅黑" panose="020B0503020204020204" pitchFamily="34" charset="-122"/>
              </a:rPr>
              <a:t>版美国胃肠病协会</a:t>
            </a: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胃⻝管反流病诊断与治疗指南</a:t>
            </a: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提出按需治疗可成功管理⾮糜烂性⻝管炎患者，本品起效快速，即刻缓解不适症状，是胃⻝管反流病患者按需治疗</a:t>
            </a:r>
            <a:r>
              <a:rPr lang="zh-CN" altLang="en-US" sz="1400" dirty="0">
                <a:solidFill>
                  <a:schemeClr val="accent1"/>
                </a:solidFill>
                <a:latin typeface="微软雅黑" panose="020B0503020204020204" pitchFamily="34" charset="-122"/>
                <a:ea typeface="微软雅黑" panose="020B0503020204020204" pitchFamily="34" charset="-122"/>
              </a:rPr>
              <a:t>⾸选⽤药</a:t>
            </a:r>
            <a:r>
              <a:rPr lang="zh-CN" altLang="en-US" sz="1400" dirty="0">
                <a:solidFill>
                  <a:prstClr val="black"/>
                </a:solidFill>
                <a:latin typeface="微软雅黑" panose="020B0503020204020204" pitchFamily="34" charset="-122"/>
                <a:ea typeface="微软雅黑" panose="020B0503020204020204" pitchFamily="34" charset="-122"/>
              </a:rPr>
              <a:t>。与⻓期服药相⽐，本品治疗⽅案能够</a:t>
            </a:r>
            <a:r>
              <a:rPr lang="zh-CN" altLang="en-US" sz="1400" dirty="0">
                <a:solidFill>
                  <a:schemeClr val="accent1"/>
                </a:solidFill>
                <a:latin typeface="微软雅黑" panose="020B0503020204020204" pitchFamily="34" charset="-122"/>
                <a:ea typeface="微软雅黑" panose="020B0503020204020204" pitchFamily="34" charset="-122"/>
              </a:rPr>
              <a:t>节约医疗资源，减轻患者的医疗费⽤负担</a:t>
            </a:r>
            <a:r>
              <a:rPr lang="zh-CN" altLang="en-US" sz="1400" dirty="0">
                <a:solidFill>
                  <a:prstClr val="black"/>
                </a:solidFill>
                <a:latin typeface="微软雅黑" panose="020B0503020204020204" pitchFamily="34" charset="-122"/>
                <a:ea typeface="微软雅黑" panose="020B0503020204020204" pitchFamily="34" charset="-122"/>
              </a:rPr>
              <a:t>。</a:t>
            </a:r>
            <a:endParaRPr lang="en-US" altLang="zh-CN" sz="1400" dirty="0">
              <a:solidFill>
                <a:prstClr val="black"/>
              </a:solidFill>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Ø"/>
            </a:pPr>
            <a:r>
              <a:rPr lang="zh-CN" altLang="en-US" sz="1400" dirty="0">
                <a:solidFill>
                  <a:prstClr val="black"/>
                </a:solidFill>
                <a:latin typeface="微软雅黑" panose="020B0503020204020204" pitchFamily="34" charset="-122"/>
                <a:ea typeface="微软雅黑" panose="020B0503020204020204" pitchFamily="34" charset="-122"/>
              </a:rPr>
              <a:t>弥补药品目录短板：</a:t>
            </a:r>
            <a:endParaRPr lang="en-US" altLang="zh-CN" sz="1400" dirty="0">
              <a:solidFill>
                <a:prstClr val="black"/>
              </a:solidFill>
              <a:latin typeface="微软雅黑" panose="020B0503020204020204" pitchFamily="34" charset="-122"/>
              <a:ea typeface="微软雅黑" panose="020B0503020204020204" pitchFamily="34" charset="-122"/>
            </a:endParaRPr>
          </a:p>
          <a:p>
            <a:pPr>
              <a:lnSpc>
                <a:spcPct val="200000"/>
              </a:lnSpc>
            </a:pPr>
            <a:r>
              <a:rPr lang="zh-CN" altLang="en-US" sz="1400" dirty="0">
                <a:solidFill>
                  <a:prstClr val="black"/>
                </a:solidFill>
                <a:latin typeface="微软雅黑" panose="020B0503020204020204" pitchFamily="34" charset="-122"/>
                <a:ea typeface="微软雅黑" panose="020B0503020204020204" pitchFamily="34" charset="-122"/>
              </a:rPr>
              <a:t>   现有艾司奥美拉唑镁肠溶制剂为㬵囊或⽚剂，本品作为</a:t>
            </a:r>
            <a:r>
              <a:rPr lang="zh-CN" altLang="en-US" sz="1400" dirty="0">
                <a:solidFill>
                  <a:schemeClr val="accent1"/>
                </a:solidFill>
                <a:latin typeface="微软雅黑" panose="020B0503020204020204" pitchFamily="34" charset="-122"/>
                <a:ea typeface="微软雅黑" panose="020B0503020204020204" pitchFamily="34" charset="-122"/>
              </a:rPr>
              <a:t>⼲混悬剂，弥补了特殊群体（如吞咽困难、轻瘫患者）难以服⽤的短板</a:t>
            </a:r>
            <a:r>
              <a:rPr lang="zh-CN" altLang="en-US" sz="1400" dirty="0">
                <a:solidFill>
                  <a:prstClr val="black"/>
                </a:solidFill>
                <a:latin typeface="微软雅黑" panose="020B0503020204020204" pitchFamily="34" charset="-122"/>
                <a:ea typeface="微软雅黑" panose="020B0503020204020204" pitchFamily="34" charset="-122"/>
              </a:rPr>
              <a:t>。</a:t>
            </a:r>
            <a:endParaRPr lang="en-US" altLang="zh-CN" sz="1400" dirty="0">
              <a:solidFill>
                <a:prstClr val="black"/>
              </a:solidFill>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Ø"/>
            </a:pPr>
            <a:r>
              <a:rPr lang="zh-CN" altLang="en-US" sz="1400" dirty="0">
                <a:solidFill>
                  <a:prstClr val="black"/>
                </a:solidFill>
                <a:latin typeface="微软雅黑" panose="020B0503020204020204" pitchFamily="34" charset="-122"/>
                <a:ea typeface="微软雅黑" panose="020B0503020204020204" pitchFamily="34" charset="-122"/>
              </a:rPr>
              <a:t>临床管理难度：</a:t>
            </a:r>
            <a:endParaRPr lang="en-US" altLang="zh-CN" sz="1400" dirty="0">
              <a:solidFill>
                <a:prstClr val="black"/>
              </a:solidFill>
              <a:latin typeface="微软雅黑" panose="020B0503020204020204" pitchFamily="34" charset="-122"/>
              <a:ea typeface="微软雅黑" panose="020B0503020204020204" pitchFamily="34" charset="-122"/>
            </a:endParaRPr>
          </a:p>
          <a:p>
            <a:pPr>
              <a:lnSpc>
                <a:spcPct val="200000"/>
              </a:lnSpc>
            </a:pPr>
            <a:r>
              <a:rPr lang="en-US" altLang="zh-CN" sz="1400" dirty="0">
                <a:solidFill>
                  <a:prstClr val="black"/>
                </a:solidFill>
                <a:latin typeface="微软雅黑" panose="020B0503020204020204" pitchFamily="34" charset="-122"/>
                <a:ea typeface="微软雅黑" panose="020B0503020204020204" pitchFamily="34" charset="-122"/>
              </a:rPr>
              <a:t>   1.</a:t>
            </a:r>
            <a:r>
              <a:rPr lang="zh-CN" altLang="en-US" sz="1400" dirty="0">
                <a:solidFill>
                  <a:schemeClr val="accent1"/>
                </a:solidFill>
                <a:latin typeface="微软雅黑" panose="020B0503020204020204" pitchFamily="34" charset="-122"/>
                <a:ea typeface="微软雅黑" panose="020B0503020204020204" pitchFamily="34" charset="-122"/>
              </a:rPr>
              <a:t>不受餐食影响，提高患者服药便利性；</a:t>
            </a:r>
            <a:endParaRPr lang="en-US" altLang="zh-CN" sz="1400" dirty="0">
              <a:solidFill>
                <a:schemeClr val="accent1"/>
              </a:solidFill>
              <a:latin typeface="微软雅黑" panose="020B0503020204020204" pitchFamily="34" charset="-122"/>
              <a:ea typeface="微软雅黑" panose="020B0503020204020204" pitchFamily="34" charset="-122"/>
            </a:endParaRPr>
          </a:p>
          <a:p>
            <a:pPr>
              <a:lnSpc>
                <a:spcPct val="200000"/>
              </a:lnSpc>
            </a:pPr>
            <a:r>
              <a:rPr lang="en-US" altLang="zh-CN" sz="1400" dirty="0">
                <a:solidFill>
                  <a:prstClr val="black"/>
                </a:solidFill>
                <a:latin typeface="微软雅黑" panose="020B0503020204020204" pitchFamily="34" charset="-122"/>
                <a:ea typeface="微软雅黑" panose="020B0503020204020204" pitchFamily="34" charset="-122"/>
              </a:rPr>
              <a:t>   2.</a:t>
            </a:r>
            <a:r>
              <a:rPr lang="zh-CN" altLang="en-US" sz="1400" dirty="0">
                <a:solidFill>
                  <a:schemeClr val="accent1"/>
                </a:solidFill>
                <a:latin typeface="微软雅黑" panose="020B0503020204020204" pitchFamily="34" charset="-122"/>
                <a:ea typeface="微软雅黑" panose="020B0503020204020204" pitchFamily="34" charset="-122"/>
              </a:rPr>
              <a:t> ⼝服液体制剂，提⾼患者服药依从性，减少临床管理难度。</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Tm="7203"/>
    </mc:Choice>
    <mc:Fallback xmlns="">
      <p:transition advTm="720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30305" y="2521936"/>
            <a:ext cx="2570750" cy="923330"/>
          </a:xfrm>
          <a:prstGeom prst="rect">
            <a:avLst/>
          </a:prstGeom>
          <a:noFill/>
        </p:spPr>
        <p:txBody>
          <a:bodyPr wrap="square" rtlCol="0">
            <a:spAutoFit/>
          </a:bodyPr>
          <a:lstStyle/>
          <a:p>
            <a:pPr algn="ctr"/>
            <a:r>
              <a:rPr lang="zh-CN" altLang="en-US" sz="5400" spc="300" dirty="0">
                <a:solidFill>
                  <a:schemeClr val="tx1">
                    <a:lumMod val="85000"/>
                    <a:lumOff val="15000"/>
                  </a:schemeClr>
                </a:solidFill>
                <a:effectLst>
                  <a:outerShdw blurRad="38100" dist="38100" dir="2700000" algn="tl">
                    <a:srgbClr val="000000">
                      <a:alpha val="43137"/>
                    </a:srgbClr>
                  </a:outerShdw>
                </a:effectLst>
                <a:cs typeface="+mn-ea"/>
                <a:sym typeface="+mn-lt"/>
              </a:rPr>
              <a:t>目录</a:t>
            </a:r>
          </a:p>
        </p:txBody>
      </p:sp>
      <p:sp>
        <p:nvSpPr>
          <p:cNvPr id="6" name="文本框 5"/>
          <p:cNvSpPr txBox="1"/>
          <p:nvPr/>
        </p:nvSpPr>
        <p:spPr>
          <a:xfrm>
            <a:off x="887981" y="3352933"/>
            <a:ext cx="3055399" cy="584775"/>
          </a:xfrm>
          <a:prstGeom prst="rect">
            <a:avLst/>
          </a:prstGeom>
          <a:noFill/>
        </p:spPr>
        <p:txBody>
          <a:bodyPr wrap="square" rtlCol="0">
            <a:spAutoFit/>
          </a:bodyPr>
          <a:lstStyle/>
          <a:p>
            <a:pPr algn="ctr"/>
            <a:r>
              <a:rPr lang="en-US" altLang="zh-CN" sz="3200" spc="300" dirty="0">
                <a:solidFill>
                  <a:schemeClr val="accent1"/>
                </a:solidFill>
                <a:effectLst>
                  <a:outerShdw blurRad="38100" dist="38100" dir="2700000" algn="tl">
                    <a:srgbClr val="000000">
                      <a:alpha val="43137"/>
                    </a:srgbClr>
                  </a:outerShdw>
                </a:effectLst>
                <a:cs typeface="+mn-ea"/>
                <a:sym typeface="+mn-lt"/>
              </a:rPr>
              <a:t>CONTENTES</a:t>
            </a:r>
            <a:endParaRPr lang="zh-CN" altLang="en-US" sz="3200" spc="300" dirty="0">
              <a:solidFill>
                <a:schemeClr val="accent1"/>
              </a:solidFill>
              <a:effectLst>
                <a:outerShdw blurRad="38100" dist="38100" dir="2700000" algn="tl">
                  <a:srgbClr val="000000">
                    <a:alpha val="43137"/>
                  </a:srgbClr>
                </a:outerShdw>
              </a:effectLst>
              <a:cs typeface="+mn-ea"/>
              <a:sym typeface="+mn-lt"/>
            </a:endParaRPr>
          </a:p>
        </p:txBody>
      </p:sp>
      <p:grpSp>
        <p:nvGrpSpPr>
          <p:cNvPr id="19" name="组合 18"/>
          <p:cNvGrpSpPr/>
          <p:nvPr/>
        </p:nvGrpSpPr>
        <p:grpSpPr>
          <a:xfrm>
            <a:off x="5422287" y="948431"/>
            <a:ext cx="4499454" cy="1982720"/>
            <a:chOff x="5522724" y="1030688"/>
            <a:chExt cx="5640576" cy="2264962"/>
          </a:xfrm>
        </p:grpSpPr>
        <p:grpSp>
          <p:nvGrpSpPr>
            <p:cNvPr id="24" name="组合 23"/>
            <p:cNvGrpSpPr/>
            <p:nvPr/>
          </p:nvGrpSpPr>
          <p:grpSpPr>
            <a:xfrm>
              <a:off x="5522724" y="1030688"/>
              <a:ext cx="5640576" cy="2264962"/>
              <a:chOff x="5522724" y="1202138"/>
              <a:chExt cx="5640576" cy="2264962"/>
            </a:xfrm>
          </p:grpSpPr>
          <p:sp>
            <p:nvSpPr>
              <p:cNvPr id="23" name="任意多边形: 形状 22"/>
              <p:cNvSpPr/>
              <p:nvPr/>
            </p:nvSpPr>
            <p:spPr>
              <a:xfrm>
                <a:off x="5600700" y="1257300"/>
                <a:ext cx="5562600" cy="2209800"/>
              </a:xfrm>
              <a:custGeom>
                <a:avLst/>
                <a:gdLst>
                  <a:gd name="connsiteX0" fmla="*/ 0 w 5562600"/>
                  <a:gd name="connsiteY0" fmla="*/ 514350 h 2209800"/>
                  <a:gd name="connsiteX1" fmla="*/ 4152900 w 5562600"/>
                  <a:gd name="connsiteY1" fmla="*/ 0 h 2209800"/>
                  <a:gd name="connsiteX2" fmla="*/ 5562600 w 5562600"/>
                  <a:gd name="connsiteY2" fmla="*/ 1314450 h 2209800"/>
                  <a:gd name="connsiteX3" fmla="*/ 1543050 w 5562600"/>
                  <a:gd name="connsiteY3" fmla="*/ 2209800 h 2209800"/>
                  <a:gd name="connsiteX4" fmla="*/ 0 w 5562600"/>
                  <a:gd name="connsiteY4" fmla="*/ 51435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2600" h="2209800">
                    <a:moveTo>
                      <a:pt x="0" y="514350"/>
                    </a:moveTo>
                    <a:lnTo>
                      <a:pt x="4152900" y="0"/>
                    </a:lnTo>
                    <a:lnTo>
                      <a:pt x="5562600" y="1314450"/>
                    </a:lnTo>
                    <a:lnTo>
                      <a:pt x="1543050" y="2209800"/>
                    </a:lnTo>
                    <a:lnTo>
                      <a:pt x="0" y="514350"/>
                    </a:lnTo>
                    <a:close/>
                  </a:path>
                </a:pathLst>
              </a:custGeom>
              <a:gradFill>
                <a:gsLst>
                  <a:gs pos="0">
                    <a:schemeClr val="bg1">
                      <a:alpha val="0"/>
                    </a:schemeClr>
                  </a:gs>
                  <a:gs pos="92000">
                    <a:schemeClr val="bg1">
                      <a:lumMod val="7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圆角 15"/>
              <p:cNvSpPr/>
              <p:nvPr/>
            </p:nvSpPr>
            <p:spPr>
              <a:xfrm>
                <a:off x="5522724" y="1202138"/>
                <a:ext cx="4380711" cy="683812"/>
              </a:xfrm>
              <a:prstGeom prst="roundRect">
                <a:avLst>
                  <a:gd name="adj" fmla="val 50000"/>
                </a:avLst>
              </a:prstGeom>
              <a:solidFill>
                <a:schemeClr val="bg1"/>
              </a:solidFill>
              <a:ln>
                <a:noFill/>
              </a:ln>
              <a:effectLst>
                <a:outerShdw blurRad="635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46" name="文本框 45"/>
            <p:cNvSpPr txBox="1"/>
            <p:nvPr/>
          </p:nvSpPr>
          <p:spPr>
            <a:xfrm>
              <a:off x="5600700" y="1121116"/>
              <a:ext cx="4178969" cy="457066"/>
            </a:xfrm>
            <a:prstGeom prst="rect">
              <a:avLst/>
            </a:prstGeom>
            <a:noFill/>
          </p:spPr>
          <p:txBody>
            <a:bodyPr wrap="square" rtlCol="0">
              <a:spAutoFit/>
            </a:bodyPr>
            <a:lstStyle/>
            <a:p>
              <a:r>
                <a:rPr lang="en-US" altLang="zh-CN" sz="2000" b="1" spc="400" dirty="0">
                  <a:solidFill>
                    <a:schemeClr val="accent1"/>
                  </a:solidFill>
                  <a:cs typeface="+mn-ea"/>
                  <a:sym typeface="+mn-lt"/>
                </a:rPr>
                <a:t>01.</a:t>
              </a:r>
              <a:r>
                <a:rPr lang="zh-CN" altLang="en-US" sz="2000" b="1" spc="400" dirty="0">
                  <a:solidFill>
                    <a:schemeClr val="accent1"/>
                  </a:solidFill>
                  <a:cs typeface="+mn-ea"/>
                  <a:sym typeface="+mn-lt"/>
                </a:rPr>
                <a:t>药品基本信息</a:t>
              </a:r>
            </a:p>
          </p:txBody>
        </p:sp>
      </p:grpSp>
      <p:grpSp>
        <p:nvGrpSpPr>
          <p:cNvPr id="18" name="组合 17"/>
          <p:cNvGrpSpPr/>
          <p:nvPr/>
        </p:nvGrpSpPr>
        <p:grpSpPr>
          <a:xfrm>
            <a:off x="5391575" y="1960207"/>
            <a:ext cx="4526710" cy="1934432"/>
            <a:chOff x="5488556" y="2252304"/>
            <a:chExt cx="5674744" cy="2209800"/>
          </a:xfrm>
        </p:grpSpPr>
        <p:grpSp>
          <p:nvGrpSpPr>
            <p:cNvPr id="25" name="组合 24"/>
            <p:cNvGrpSpPr/>
            <p:nvPr/>
          </p:nvGrpSpPr>
          <p:grpSpPr>
            <a:xfrm>
              <a:off x="5488556" y="2252304"/>
              <a:ext cx="5674744" cy="2209800"/>
              <a:chOff x="5488556" y="1257300"/>
              <a:chExt cx="5674744" cy="2209800"/>
            </a:xfrm>
          </p:grpSpPr>
          <p:sp>
            <p:nvSpPr>
              <p:cNvPr id="26" name="任意多边形: 形状 25"/>
              <p:cNvSpPr/>
              <p:nvPr/>
            </p:nvSpPr>
            <p:spPr>
              <a:xfrm>
                <a:off x="5600700" y="1257300"/>
                <a:ext cx="5562600" cy="2209800"/>
              </a:xfrm>
              <a:custGeom>
                <a:avLst/>
                <a:gdLst>
                  <a:gd name="connsiteX0" fmla="*/ 0 w 5562600"/>
                  <a:gd name="connsiteY0" fmla="*/ 514350 h 2209800"/>
                  <a:gd name="connsiteX1" fmla="*/ 4152900 w 5562600"/>
                  <a:gd name="connsiteY1" fmla="*/ 0 h 2209800"/>
                  <a:gd name="connsiteX2" fmla="*/ 5562600 w 5562600"/>
                  <a:gd name="connsiteY2" fmla="*/ 1314450 h 2209800"/>
                  <a:gd name="connsiteX3" fmla="*/ 1543050 w 5562600"/>
                  <a:gd name="connsiteY3" fmla="*/ 2209800 h 2209800"/>
                  <a:gd name="connsiteX4" fmla="*/ 0 w 5562600"/>
                  <a:gd name="connsiteY4" fmla="*/ 51435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2600" h="2209800">
                    <a:moveTo>
                      <a:pt x="0" y="514350"/>
                    </a:moveTo>
                    <a:lnTo>
                      <a:pt x="4152900" y="0"/>
                    </a:lnTo>
                    <a:lnTo>
                      <a:pt x="5562600" y="1314450"/>
                    </a:lnTo>
                    <a:lnTo>
                      <a:pt x="1543050" y="2209800"/>
                    </a:lnTo>
                    <a:lnTo>
                      <a:pt x="0" y="514350"/>
                    </a:lnTo>
                    <a:close/>
                  </a:path>
                </a:pathLst>
              </a:custGeom>
              <a:gradFill>
                <a:gsLst>
                  <a:gs pos="0">
                    <a:schemeClr val="bg1">
                      <a:alpha val="0"/>
                    </a:schemeClr>
                  </a:gs>
                  <a:gs pos="92000">
                    <a:schemeClr val="bg1">
                      <a:lumMod val="7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圆角 26"/>
              <p:cNvSpPr/>
              <p:nvPr/>
            </p:nvSpPr>
            <p:spPr>
              <a:xfrm>
                <a:off x="5488556" y="1312088"/>
                <a:ext cx="4380711" cy="683812"/>
              </a:xfrm>
              <a:prstGeom prst="roundRect">
                <a:avLst>
                  <a:gd name="adj" fmla="val 50000"/>
                </a:avLst>
              </a:prstGeom>
              <a:solidFill>
                <a:schemeClr val="bg1"/>
              </a:solidFill>
              <a:ln>
                <a:noFill/>
              </a:ln>
              <a:effectLst>
                <a:outerShdw blurRad="635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7" name="文本框 46"/>
            <p:cNvSpPr txBox="1"/>
            <p:nvPr/>
          </p:nvSpPr>
          <p:spPr>
            <a:xfrm>
              <a:off x="5610291" y="2435111"/>
              <a:ext cx="4178969" cy="457066"/>
            </a:xfrm>
            <a:prstGeom prst="rect">
              <a:avLst/>
            </a:prstGeom>
            <a:noFill/>
          </p:spPr>
          <p:txBody>
            <a:bodyPr wrap="square" rtlCol="0">
              <a:spAutoFit/>
            </a:bodyPr>
            <a:lstStyle/>
            <a:p>
              <a:r>
                <a:rPr lang="en-US" altLang="zh-CN" sz="2000" b="1" spc="400" dirty="0">
                  <a:solidFill>
                    <a:schemeClr val="accent1"/>
                  </a:solidFill>
                  <a:cs typeface="+mn-ea"/>
                  <a:sym typeface="+mn-lt"/>
                </a:rPr>
                <a:t>02.</a:t>
              </a:r>
              <a:r>
                <a:rPr lang="zh-CN" altLang="en-US" sz="2000" b="1" spc="400" dirty="0">
                  <a:solidFill>
                    <a:schemeClr val="accent1"/>
                  </a:solidFill>
                  <a:cs typeface="+mn-ea"/>
                  <a:sym typeface="+mn-lt"/>
                </a:rPr>
                <a:t>安全性</a:t>
              </a:r>
            </a:p>
          </p:txBody>
        </p:sp>
      </p:grpSp>
      <p:grpSp>
        <p:nvGrpSpPr>
          <p:cNvPr id="20" name="组合 19"/>
          <p:cNvGrpSpPr/>
          <p:nvPr/>
        </p:nvGrpSpPr>
        <p:grpSpPr>
          <a:xfrm>
            <a:off x="5388119" y="3098720"/>
            <a:ext cx="4499454" cy="1982720"/>
            <a:chOff x="5522724" y="3363596"/>
            <a:chExt cx="5640576" cy="2264962"/>
          </a:xfrm>
        </p:grpSpPr>
        <p:grpSp>
          <p:nvGrpSpPr>
            <p:cNvPr id="28" name="组合 27"/>
            <p:cNvGrpSpPr/>
            <p:nvPr/>
          </p:nvGrpSpPr>
          <p:grpSpPr>
            <a:xfrm>
              <a:off x="5522724" y="3363596"/>
              <a:ext cx="5640576" cy="2264962"/>
              <a:chOff x="5522724" y="1202138"/>
              <a:chExt cx="5640576" cy="2264962"/>
            </a:xfrm>
          </p:grpSpPr>
          <p:sp>
            <p:nvSpPr>
              <p:cNvPr id="29" name="任意多边形: 形状 28"/>
              <p:cNvSpPr/>
              <p:nvPr/>
            </p:nvSpPr>
            <p:spPr>
              <a:xfrm>
                <a:off x="5600700" y="1257300"/>
                <a:ext cx="5562600" cy="2209800"/>
              </a:xfrm>
              <a:custGeom>
                <a:avLst/>
                <a:gdLst>
                  <a:gd name="connsiteX0" fmla="*/ 0 w 5562600"/>
                  <a:gd name="connsiteY0" fmla="*/ 514350 h 2209800"/>
                  <a:gd name="connsiteX1" fmla="*/ 4152900 w 5562600"/>
                  <a:gd name="connsiteY1" fmla="*/ 0 h 2209800"/>
                  <a:gd name="connsiteX2" fmla="*/ 5562600 w 5562600"/>
                  <a:gd name="connsiteY2" fmla="*/ 1314450 h 2209800"/>
                  <a:gd name="connsiteX3" fmla="*/ 1543050 w 5562600"/>
                  <a:gd name="connsiteY3" fmla="*/ 2209800 h 2209800"/>
                  <a:gd name="connsiteX4" fmla="*/ 0 w 5562600"/>
                  <a:gd name="connsiteY4" fmla="*/ 51435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2600" h="2209800">
                    <a:moveTo>
                      <a:pt x="0" y="514350"/>
                    </a:moveTo>
                    <a:lnTo>
                      <a:pt x="4152900" y="0"/>
                    </a:lnTo>
                    <a:lnTo>
                      <a:pt x="5562600" y="1314450"/>
                    </a:lnTo>
                    <a:lnTo>
                      <a:pt x="1543050" y="2209800"/>
                    </a:lnTo>
                    <a:lnTo>
                      <a:pt x="0" y="514350"/>
                    </a:lnTo>
                    <a:close/>
                  </a:path>
                </a:pathLst>
              </a:custGeom>
              <a:gradFill>
                <a:gsLst>
                  <a:gs pos="0">
                    <a:schemeClr val="bg1">
                      <a:alpha val="0"/>
                    </a:schemeClr>
                  </a:gs>
                  <a:gs pos="92000">
                    <a:schemeClr val="bg1">
                      <a:lumMod val="7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圆角 29"/>
              <p:cNvSpPr/>
              <p:nvPr/>
            </p:nvSpPr>
            <p:spPr>
              <a:xfrm>
                <a:off x="5522724" y="1202138"/>
                <a:ext cx="4380711" cy="683812"/>
              </a:xfrm>
              <a:prstGeom prst="roundRect">
                <a:avLst>
                  <a:gd name="adj" fmla="val 50000"/>
                </a:avLst>
              </a:prstGeom>
              <a:solidFill>
                <a:schemeClr val="bg1"/>
              </a:solidFill>
              <a:ln>
                <a:noFill/>
              </a:ln>
              <a:effectLst>
                <a:outerShdw blurRad="635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8" name="文本框 47"/>
            <p:cNvSpPr txBox="1"/>
            <p:nvPr/>
          </p:nvSpPr>
          <p:spPr>
            <a:xfrm>
              <a:off x="5623593" y="3451274"/>
              <a:ext cx="4178969" cy="457066"/>
            </a:xfrm>
            <a:prstGeom prst="rect">
              <a:avLst/>
            </a:prstGeom>
            <a:noFill/>
          </p:spPr>
          <p:txBody>
            <a:bodyPr wrap="square" rtlCol="0">
              <a:spAutoFit/>
            </a:bodyPr>
            <a:lstStyle/>
            <a:p>
              <a:r>
                <a:rPr lang="en-US" altLang="zh-CN" sz="2000" b="1" spc="400" dirty="0">
                  <a:solidFill>
                    <a:schemeClr val="accent1"/>
                  </a:solidFill>
                  <a:cs typeface="+mn-ea"/>
                  <a:sym typeface="+mn-lt"/>
                </a:rPr>
                <a:t>03.</a:t>
              </a:r>
              <a:r>
                <a:rPr lang="zh-CN" altLang="en-US" sz="2000" b="1" spc="400" dirty="0">
                  <a:solidFill>
                    <a:schemeClr val="accent1"/>
                  </a:solidFill>
                  <a:cs typeface="+mn-ea"/>
                  <a:sym typeface="+mn-lt"/>
                </a:rPr>
                <a:t>有效性</a:t>
              </a:r>
            </a:p>
          </p:txBody>
        </p:sp>
      </p:grpSp>
      <p:grpSp>
        <p:nvGrpSpPr>
          <p:cNvPr id="50" name="组合 49"/>
          <p:cNvGrpSpPr/>
          <p:nvPr/>
        </p:nvGrpSpPr>
        <p:grpSpPr>
          <a:xfrm>
            <a:off x="5368320" y="4089382"/>
            <a:ext cx="4488541" cy="1965994"/>
            <a:chOff x="5547716" y="3046224"/>
            <a:chExt cx="5626895" cy="2245858"/>
          </a:xfrm>
        </p:grpSpPr>
        <p:grpSp>
          <p:nvGrpSpPr>
            <p:cNvPr id="51" name="组合 50"/>
            <p:cNvGrpSpPr/>
            <p:nvPr/>
          </p:nvGrpSpPr>
          <p:grpSpPr>
            <a:xfrm>
              <a:off x="5547716" y="3046224"/>
              <a:ext cx="5626895" cy="2245858"/>
              <a:chOff x="5547716" y="884766"/>
              <a:chExt cx="5626895" cy="2245858"/>
            </a:xfrm>
          </p:grpSpPr>
          <p:sp>
            <p:nvSpPr>
              <p:cNvPr id="53" name="任意多边形: 形状 28"/>
              <p:cNvSpPr/>
              <p:nvPr/>
            </p:nvSpPr>
            <p:spPr>
              <a:xfrm>
                <a:off x="5612011" y="920824"/>
                <a:ext cx="5562600" cy="2209800"/>
              </a:xfrm>
              <a:custGeom>
                <a:avLst/>
                <a:gdLst>
                  <a:gd name="connsiteX0" fmla="*/ 0 w 5562600"/>
                  <a:gd name="connsiteY0" fmla="*/ 514350 h 2209800"/>
                  <a:gd name="connsiteX1" fmla="*/ 4152900 w 5562600"/>
                  <a:gd name="connsiteY1" fmla="*/ 0 h 2209800"/>
                  <a:gd name="connsiteX2" fmla="*/ 5562600 w 5562600"/>
                  <a:gd name="connsiteY2" fmla="*/ 1314450 h 2209800"/>
                  <a:gd name="connsiteX3" fmla="*/ 1543050 w 5562600"/>
                  <a:gd name="connsiteY3" fmla="*/ 2209800 h 2209800"/>
                  <a:gd name="connsiteX4" fmla="*/ 0 w 5562600"/>
                  <a:gd name="connsiteY4" fmla="*/ 51435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2600" h="2209800">
                    <a:moveTo>
                      <a:pt x="0" y="514350"/>
                    </a:moveTo>
                    <a:lnTo>
                      <a:pt x="4152900" y="0"/>
                    </a:lnTo>
                    <a:lnTo>
                      <a:pt x="5562600" y="1314450"/>
                    </a:lnTo>
                    <a:lnTo>
                      <a:pt x="1543050" y="2209800"/>
                    </a:lnTo>
                    <a:lnTo>
                      <a:pt x="0" y="514350"/>
                    </a:lnTo>
                    <a:close/>
                  </a:path>
                </a:pathLst>
              </a:custGeom>
              <a:gradFill>
                <a:gsLst>
                  <a:gs pos="0">
                    <a:schemeClr val="bg1">
                      <a:alpha val="0"/>
                    </a:schemeClr>
                  </a:gs>
                  <a:gs pos="92000">
                    <a:schemeClr val="bg1">
                      <a:lumMod val="7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矩形: 圆角 29"/>
              <p:cNvSpPr/>
              <p:nvPr/>
            </p:nvSpPr>
            <p:spPr>
              <a:xfrm>
                <a:off x="5547716" y="884766"/>
                <a:ext cx="4380711" cy="683812"/>
              </a:xfrm>
              <a:prstGeom prst="roundRect">
                <a:avLst>
                  <a:gd name="adj" fmla="val 50000"/>
                </a:avLst>
              </a:prstGeom>
              <a:solidFill>
                <a:schemeClr val="bg1"/>
              </a:solidFill>
              <a:ln>
                <a:noFill/>
              </a:ln>
              <a:effectLst>
                <a:outerShdw blurRad="635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2" name="文本框 47"/>
            <p:cNvSpPr txBox="1"/>
            <p:nvPr/>
          </p:nvSpPr>
          <p:spPr>
            <a:xfrm>
              <a:off x="5632030" y="3155048"/>
              <a:ext cx="4178969" cy="457067"/>
            </a:xfrm>
            <a:prstGeom prst="rect">
              <a:avLst/>
            </a:prstGeom>
            <a:noFill/>
          </p:spPr>
          <p:txBody>
            <a:bodyPr wrap="square" rtlCol="0">
              <a:spAutoFit/>
            </a:bodyPr>
            <a:lstStyle/>
            <a:p>
              <a:r>
                <a:rPr lang="en-US" altLang="zh-CN" sz="2000" b="1" spc="400" dirty="0">
                  <a:solidFill>
                    <a:schemeClr val="accent1"/>
                  </a:solidFill>
                  <a:cs typeface="+mn-ea"/>
                  <a:sym typeface="+mn-lt"/>
                </a:rPr>
                <a:t>04.</a:t>
              </a:r>
              <a:r>
                <a:rPr lang="zh-CN" altLang="en-US" sz="2000" b="1" spc="400" dirty="0">
                  <a:solidFill>
                    <a:schemeClr val="accent1"/>
                  </a:solidFill>
                  <a:cs typeface="+mn-ea"/>
                  <a:sym typeface="+mn-lt"/>
                </a:rPr>
                <a:t>创新性</a:t>
              </a:r>
            </a:p>
          </p:txBody>
        </p:sp>
      </p:grpSp>
      <p:grpSp>
        <p:nvGrpSpPr>
          <p:cNvPr id="55" name="组合 54"/>
          <p:cNvGrpSpPr/>
          <p:nvPr/>
        </p:nvGrpSpPr>
        <p:grpSpPr>
          <a:xfrm>
            <a:off x="5388119" y="5177317"/>
            <a:ext cx="4499454" cy="1982720"/>
            <a:chOff x="5522724" y="3363596"/>
            <a:chExt cx="5640576" cy="2264962"/>
          </a:xfrm>
        </p:grpSpPr>
        <p:grpSp>
          <p:nvGrpSpPr>
            <p:cNvPr id="56" name="组合 55"/>
            <p:cNvGrpSpPr/>
            <p:nvPr/>
          </p:nvGrpSpPr>
          <p:grpSpPr>
            <a:xfrm>
              <a:off x="5522724" y="3363596"/>
              <a:ext cx="5640576" cy="2264962"/>
              <a:chOff x="5522724" y="1202138"/>
              <a:chExt cx="5640576" cy="2264962"/>
            </a:xfrm>
          </p:grpSpPr>
          <p:sp>
            <p:nvSpPr>
              <p:cNvPr id="58" name="任意多边形: 形状 28"/>
              <p:cNvSpPr/>
              <p:nvPr/>
            </p:nvSpPr>
            <p:spPr>
              <a:xfrm>
                <a:off x="5600700" y="1257300"/>
                <a:ext cx="5562600" cy="2209800"/>
              </a:xfrm>
              <a:custGeom>
                <a:avLst/>
                <a:gdLst>
                  <a:gd name="connsiteX0" fmla="*/ 0 w 5562600"/>
                  <a:gd name="connsiteY0" fmla="*/ 514350 h 2209800"/>
                  <a:gd name="connsiteX1" fmla="*/ 4152900 w 5562600"/>
                  <a:gd name="connsiteY1" fmla="*/ 0 h 2209800"/>
                  <a:gd name="connsiteX2" fmla="*/ 5562600 w 5562600"/>
                  <a:gd name="connsiteY2" fmla="*/ 1314450 h 2209800"/>
                  <a:gd name="connsiteX3" fmla="*/ 1543050 w 5562600"/>
                  <a:gd name="connsiteY3" fmla="*/ 2209800 h 2209800"/>
                  <a:gd name="connsiteX4" fmla="*/ 0 w 5562600"/>
                  <a:gd name="connsiteY4" fmla="*/ 51435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2600" h="2209800">
                    <a:moveTo>
                      <a:pt x="0" y="514350"/>
                    </a:moveTo>
                    <a:lnTo>
                      <a:pt x="4152900" y="0"/>
                    </a:lnTo>
                    <a:lnTo>
                      <a:pt x="5562600" y="1314450"/>
                    </a:lnTo>
                    <a:lnTo>
                      <a:pt x="1543050" y="2209800"/>
                    </a:lnTo>
                    <a:lnTo>
                      <a:pt x="0" y="514350"/>
                    </a:lnTo>
                    <a:close/>
                  </a:path>
                </a:pathLst>
              </a:custGeom>
              <a:gradFill>
                <a:gsLst>
                  <a:gs pos="0">
                    <a:schemeClr val="bg1">
                      <a:alpha val="0"/>
                    </a:schemeClr>
                  </a:gs>
                  <a:gs pos="92000">
                    <a:schemeClr val="bg1">
                      <a:lumMod val="7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矩形: 圆角 29"/>
              <p:cNvSpPr/>
              <p:nvPr/>
            </p:nvSpPr>
            <p:spPr>
              <a:xfrm>
                <a:off x="5522724" y="1202138"/>
                <a:ext cx="4380711" cy="683812"/>
              </a:xfrm>
              <a:prstGeom prst="roundRect">
                <a:avLst>
                  <a:gd name="adj" fmla="val 50000"/>
                </a:avLst>
              </a:prstGeom>
              <a:solidFill>
                <a:schemeClr val="bg1"/>
              </a:solidFill>
              <a:ln>
                <a:noFill/>
              </a:ln>
              <a:effectLst>
                <a:outerShdw blurRad="635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7" name="文本框 47"/>
            <p:cNvSpPr txBox="1"/>
            <p:nvPr/>
          </p:nvSpPr>
          <p:spPr>
            <a:xfrm>
              <a:off x="5623593" y="3451274"/>
              <a:ext cx="4178969" cy="457066"/>
            </a:xfrm>
            <a:prstGeom prst="rect">
              <a:avLst/>
            </a:prstGeom>
            <a:noFill/>
          </p:spPr>
          <p:txBody>
            <a:bodyPr wrap="square" rtlCol="0">
              <a:spAutoFit/>
            </a:bodyPr>
            <a:lstStyle/>
            <a:p>
              <a:r>
                <a:rPr lang="en-US" altLang="zh-CN" sz="2000" b="1" spc="400" dirty="0">
                  <a:solidFill>
                    <a:schemeClr val="accent1"/>
                  </a:solidFill>
                  <a:cs typeface="+mn-ea"/>
                  <a:sym typeface="+mn-lt"/>
                </a:rPr>
                <a:t>05.</a:t>
              </a:r>
              <a:r>
                <a:rPr lang="zh-CN" altLang="en-US" sz="2000" b="1" spc="400" dirty="0">
                  <a:solidFill>
                    <a:schemeClr val="accent1"/>
                  </a:solidFill>
                  <a:cs typeface="+mn-ea"/>
                  <a:sym typeface="+mn-lt"/>
                </a:rPr>
                <a:t>公平性</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p14:dur="10" advTm="6161"/>
    </mc:Choice>
    <mc:Fallback xmlns="">
      <p:transition advTm="616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578276">
            <a:off x="-208378" y="-106082"/>
            <a:ext cx="1343814" cy="1012928"/>
            <a:chOff x="7687960" y="2450071"/>
            <a:chExt cx="2416160" cy="1821229"/>
          </a:xfrm>
        </p:grpSpPr>
        <p:sp>
          <p:nvSpPr>
            <p:cNvPr id="3" name="任意多边形: 形状 2"/>
            <p:cNvSpPr/>
            <p:nvPr/>
          </p:nvSpPr>
          <p:spPr>
            <a:xfrm>
              <a:off x="7795260" y="2586700"/>
              <a:ext cx="2308860" cy="1684600"/>
            </a:xfrm>
            <a:custGeom>
              <a:avLst/>
              <a:gdLst>
                <a:gd name="connsiteX0" fmla="*/ 0 w 2308860"/>
                <a:gd name="connsiteY0" fmla="*/ 785440 h 1791280"/>
                <a:gd name="connsiteX1" fmla="*/ 0 w 2308860"/>
                <a:gd name="connsiteY1" fmla="*/ 785440 h 1791280"/>
                <a:gd name="connsiteX2" fmla="*/ 68580 w 2308860"/>
                <a:gd name="connsiteY2" fmla="*/ 747340 h 1791280"/>
                <a:gd name="connsiteX3" fmla="*/ 91440 w 2308860"/>
                <a:gd name="connsiteY3" fmla="*/ 732100 h 1791280"/>
                <a:gd name="connsiteX4" fmla="*/ 106680 w 2308860"/>
                <a:gd name="connsiteY4" fmla="*/ 709240 h 1791280"/>
                <a:gd name="connsiteX5" fmla="*/ 144780 w 2308860"/>
                <a:gd name="connsiteY5" fmla="*/ 686380 h 1791280"/>
                <a:gd name="connsiteX6" fmla="*/ 228600 w 2308860"/>
                <a:gd name="connsiteY6" fmla="*/ 587320 h 1791280"/>
                <a:gd name="connsiteX7" fmla="*/ 266700 w 2308860"/>
                <a:gd name="connsiteY7" fmla="*/ 549220 h 1791280"/>
                <a:gd name="connsiteX8" fmla="*/ 304800 w 2308860"/>
                <a:gd name="connsiteY8" fmla="*/ 480640 h 1791280"/>
                <a:gd name="connsiteX9" fmla="*/ 312420 w 2308860"/>
                <a:gd name="connsiteY9" fmla="*/ 457780 h 1791280"/>
                <a:gd name="connsiteX10" fmla="*/ 342900 w 2308860"/>
                <a:gd name="connsiteY10" fmla="*/ 427300 h 1791280"/>
                <a:gd name="connsiteX11" fmla="*/ 358140 w 2308860"/>
                <a:gd name="connsiteY11" fmla="*/ 404440 h 1791280"/>
                <a:gd name="connsiteX12" fmla="*/ 411480 w 2308860"/>
                <a:gd name="connsiteY12" fmla="*/ 335860 h 1791280"/>
                <a:gd name="connsiteX13" fmla="*/ 426720 w 2308860"/>
                <a:gd name="connsiteY13" fmla="*/ 305380 h 1791280"/>
                <a:gd name="connsiteX14" fmla="*/ 495300 w 2308860"/>
                <a:gd name="connsiteY14" fmla="*/ 229180 h 1791280"/>
                <a:gd name="connsiteX15" fmla="*/ 541020 w 2308860"/>
                <a:gd name="connsiteY15" fmla="*/ 152980 h 1791280"/>
                <a:gd name="connsiteX16" fmla="*/ 563880 w 2308860"/>
                <a:gd name="connsiteY16" fmla="*/ 99640 h 1791280"/>
                <a:gd name="connsiteX17" fmla="*/ 571500 w 2308860"/>
                <a:gd name="connsiteY17" fmla="*/ 69160 h 1791280"/>
                <a:gd name="connsiteX18" fmla="*/ 609600 w 2308860"/>
                <a:gd name="connsiteY18" fmla="*/ 23440 h 1791280"/>
                <a:gd name="connsiteX19" fmla="*/ 739140 w 2308860"/>
                <a:gd name="connsiteY19" fmla="*/ 23440 h 1791280"/>
                <a:gd name="connsiteX20" fmla="*/ 769620 w 2308860"/>
                <a:gd name="connsiteY20" fmla="*/ 580 h 1791280"/>
                <a:gd name="connsiteX21" fmla="*/ 777240 w 2308860"/>
                <a:gd name="connsiteY21" fmla="*/ 580 h 1791280"/>
                <a:gd name="connsiteX22" fmla="*/ 2308860 w 2308860"/>
                <a:gd name="connsiteY22" fmla="*/ 960700 h 1791280"/>
                <a:gd name="connsiteX23" fmla="*/ 1623060 w 2308860"/>
                <a:gd name="connsiteY23" fmla="*/ 1791280 h 1791280"/>
                <a:gd name="connsiteX24" fmla="*/ 0 w 2308860"/>
                <a:gd name="connsiteY24" fmla="*/ 785440 h 179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8860" h="1791280">
                  <a:moveTo>
                    <a:pt x="0" y="785440"/>
                  </a:moveTo>
                  <a:lnTo>
                    <a:pt x="0" y="785440"/>
                  </a:lnTo>
                  <a:cubicBezTo>
                    <a:pt x="22860" y="772740"/>
                    <a:pt x="45991" y="760517"/>
                    <a:pt x="68580" y="747340"/>
                  </a:cubicBezTo>
                  <a:cubicBezTo>
                    <a:pt x="76491" y="742725"/>
                    <a:pt x="84964" y="738576"/>
                    <a:pt x="91440" y="732100"/>
                  </a:cubicBezTo>
                  <a:cubicBezTo>
                    <a:pt x="97916" y="725624"/>
                    <a:pt x="99727" y="715200"/>
                    <a:pt x="106680" y="709240"/>
                  </a:cubicBezTo>
                  <a:cubicBezTo>
                    <a:pt x="117925" y="699601"/>
                    <a:pt x="133215" y="695632"/>
                    <a:pt x="144780" y="686380"/>
                  </a:cubicBezTo>
                  <a:cubicBezTo>
                    <a:pt x="211362" y="633115"/>
                    <a:pt x="157225" y="658695"/>
                    <a:pt x="228600" y="587320"/>
                  </a:cubicBezTo>
                  <a:cubicBezTo>
                    <a:pt x="241300" y="574620"/>
                    <a:pt x="255480" y="563245"/>
                    <a:pt x="266700" y="549220"/>
                  </a:cubicBezTo>
                  <a:cubicBezTo>
                    <a:pt x="275593" y="538104"/>
                    <a:pt x="298131" y="496201"/>
                    <a:pt x="304800" y="480640"/>
                  </a:cubicBezTo>
                  <a:cubicBezTo>
                    <a:pt x="307964" y="473257"/>
                    <a:pt x="307751" y="464316"/>
                    <a:pt x="312420" y="457780"/>
                  </a:cubicBezTo>
                  <a:cubicBezTo>
                    <a:pt x="320771" y="446088"/>
                    <a:pt x="333549" y="438209"/>
                    <a:pt x="342900" y="427300"/>
                  </a:cubicBezTo>
                  <a:cubicBezTo>
                    <a:pt x="348860" y="420347"/>
                    <a:pt x="352645" y="411766"/>
                    <a:pt x="358140" y="404440"/>
                  </a:cubicBezTo>
                  <a:cubicBezTo>
                    <a:pt x="375516" y="381272"/>
                    <a:pt x="398528" y="361763"/>
                    <a:pt x="411480" y="335860"/>
                  </a:cubicBezTo>
                  <a:cubicBezTo>
                    <a:pt x="416560" y="325700"/>
                    <a:pt x="419624" y="314250"/>
                    <a:pt x="426720" y="305380"/>
                  </a:cubicBezTo>
                  <a:cubicBezTo>
                    <a:pt x="525606" y="181773"/>
                    <a:pt x="433472" y="317506"/>
                    <a:pt x="495300" y="229180"/>
                  </a:cubicBezTo>
                  <a:cubicBezTo>
                    <a:pt x="509615" y="208730"/>
                    <a:pt x="531522" y="178309"/>
                    <a:pt x="541020" y="152980"/>
                  </a:cubicBezTo>
                  <a:cubicBezTo>
                    <a:pt x="562108" y="96745"/>
                    <a:pt x="532996" y="145967"/>
                    <a:pt x="563880" y="99640"/>
                  </a:cubicBezTo>
                  <a:cubicBezTo>
                    <a:pt x="566420" y="89480"/>
                    <a:pt x="567375" y="78786"/>
                    <a:pt x="571500" y="69160"/>
                  </a:cubicBezTo>
                  <a:cubicBezTo>
                    <a:pt x="579457" y="50595"/>
                    <a:pt x="595868" y="37172"/>
                    <a:pt x="609600" y="23440"/>
                  </a:cubicBezTo>
                  <a:cubicBezTo>
                    <a:pt x="659267" y="39996"/>
                    <a:pt x="655579" y="42009"/>
                    <a:pt x="739140" y="23440"/>
                  </a:cubicBezTo>
                  <a:cubicBezTo>
                    <a:pt x="751538" y="20685"/>
                    <a:pt x="758730" y="7114"/>
                    <a:pt x="769620" y="580"/>
                  </a:cubicBezTo>
                  <a:cubicBezTo>
                    <a:pt x="771798" y="-727"/>
                    <a:pt x="774700" y="580"/>
                    <a:pt x="777240" y="580"/>
                  </a:cubicBezTo>
                  <a:lnTo>
                    <a:pt x="2308860" y="960700"/>
                  </a:lnTo>
                  <a:lnTo>
                    <a:pt x="1623060" y="1791280"/>
                  </a:lnTo>
                  <a:lnTo>
                    <a:pt x="0" y="785440"/>
                  </a:lnTo>
                  <a:close/>
                </a:path>
              </a:pathLst>
            </a:custGeom>
            <a:gradFill flip="none" rotWithShape="1">
              <a:gsLst>
                <a:gs pos="0">
                  <a:schemeClr val="accent1">
                    <a:lumMod val="5000"/>
                    <a:lumOff val="95000"/>
                    <a:alpha val="0"/>
                  </a:schemeClr>
                </a:gs>
                <a:gs pos="77000">
                  <a:srgbClr val="CCCDCE">
                    <a:alpha val="40000"/>
                  </a:srgbClr>
                </a:gs>
                <a:gs pos="100000">
                  <a:schemeClr val="bg1">
                    <a:lumMod val="7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7687960" y="2450071"/>
              <a:ext cx="1105520" cy="11055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cs typeface="+mn-ea"/>
                <a:sym typeface="+mn-lt"/>
              </a:endParaRPr>
            </a:p>
          </p:txBody>
        </p:sp>
      </p:grpSp>
      <p:sp>
        <p:nvSpPr>
          <p:cNvPr id="5" name="矩形 4"/>
          <p:cNvSpPr/>
          <p:nvPr/>
        </p:nvSpPr>
        <p:spPr>
          <a:xfrm>
            <a:off x="667001" y="236094"/>
            <a:ext cx="2339102" cy="523220"/>
          </a:xfrm>
          <a:prstGeom prst="rect">
            <a:avLst/>
          </a:prstGeom>
        </p:spPr>
        <p:txBody>
          <a:bodyPr wrap="none">
            <a:spAutoFit/>
          </a:bodyPr>
          <a:lstStyle/>
          <a:p>
            <a:r>
              <a:rPr lang="zh-CN" altLang="en-US" sz="2800" dirty="0">
                <a:cs typeface="+mn-ea"/>
                <a:sym typeface="+mn-lt"/>
              </a:rPr>
              <a:t>药品基本信息</a:t>
            </a:r>
          </a:p>
        </p:txBody>
      </p:sp>
      <p:sp>
        <p:nvSpPr>
          <p:cNvPr id="42" name="文本框 33"/>
          <p:cNvSpPr txBox="1"/>
          <p:nvPr/>
        </p:nvSpPr>
        <p:spPr>
          <a:xfrm>
            <a:off x="667001" y="1121925"/>
            <a:ext cx="9907693" cy="4911729"/>
          </a:xfrm>
          <a:prstGeom prst="rect">
            <a:avLst/>
          </a:prstGeom>
          <a:noFill/>
        </p:spPr>
        <p:txBody>
          <a:bodyPr wrap="square">
            <a:spAutoFit/>
          </a:bodyPr>
          <a:lstStyle/>
          <a:p>
            <a:pPr marL="285750" indent="-285750">
              <a:lnSpc>
                <a:spcPct val="250000"/>
              </a:lnSpc>
              <a:buFont typeface="Wingdings" panose="05000000000000000000" pitchFamily="2" charset="2"/>
              <a:buChar char="Ø"/>
            </a:pPr>
            <a:r>
              <a:rPr lang="zh-CN" altLang="en-US" sz="1600" dirty="0">
                <a:solidFill>
                  <a:prstClr val="black"/>
                </a:solidFill>
                <a:latin typeface="微软雅黑" panose="020B0503020204020204" pitchFamily="34" charset="-122"/>
                <a:ea typeface="微软雅黑" panose="020B0503020204020204" pitchFamily="34" charset="-122"/>
              </a:rPr>
              <a:t>通用名：</a:t>
            </a:r>
            <a:r>
              <a:rPr lang="zh-CN" sz="1600" dirty="0">
                <a:solidFill>
                  <a:schemeClr val="accent1"/>
                </a:solidFill>
                <a:latin typeface="微软雅黑" panose="020B0503020204020204" pitchFamily="34" charset="-122"/>
                <a:ea typeface="微软雅黑" panose="020B0503020204020204" pitchFamily="34" charset="-122"/>
              </a:rPr>
              <a:t>艾司奥美拉唑镁肠溶干混悬剂</a:t>
            </a:r>
          </a:p>
          <a:p>
            <a:pPr marL="285750" indent="-285750">
              <a:lnSpc>
                <a:spcPct val="250000"/>
              </a:lnSpc>
              <a:buFont typeface="Wingdings" panose="05000000000000000000" pitchFamily="2" charset="2"/>
              <a:buChar char="Ø"/>
            </a:pPr>
            <a:r>
              <a:rPr lang="zh-CN" altLang="en-US" sz="1600" dirty="0">
                <a:solidFill>
                  <a:prstClr val="black"/>
                </a:solidFill>
                <a:latin typeface="微软雅黑" panose="020B0503020204020204" pitchFamily="34" charset="-122"/>
                <a:ea typeface="微软雅黑" panose="020B0503020204020204" pitchFamily="34" charset="-122"/>
              </a:rPr>
              <a:t>注册规格：</a:t>
            </a:r>
            <a:r>
              <a:rPr lang="en-US" sz="1600" dirty="0">
                <a:solidFill>
                  <a:schemeClr val="accent1"/>
                </a:solidFill>
                <a:latin typeface="微软雅黑" panose="020B0503020204020204" pitchFamily="34" charset="-122"/>
                <a:ea typeface="微软雅黑" panose="020B0503020204020204" pitchFamily="34" charset="-122"/>
              </a:rPr>
              <a:t>40mg</a:t>
            </a:r>
            <a:r>
              <a:rPr lang="zh-CN" altLang="en-US" sz="1600" dirty="0">
                <a:solidFill>
                  <a:schemeClr val="accent1"/>
                </a:solidFill>
                <a:latin typeface="微软雅黑" panose="020B0503020204020204" pitchFamily="34" charset="-122"/>
                <a:ea typeface="微软雅黑" panose="020B0503020204020204" pitchFamily="34" charset="-122"/>
              </a:rPr>
              <a:t>（按C</a:t>
            </a:r>
            <a:r>
              <a:rPr lang="zh-CN" altLang="en-US" sz="1600" baseline="-25000" dirty="0">
                <a:solidFill>
                  <a:schemeClr val="accent1"/>
                </a:solidFill>
                <a:latin typeface="微软雅黑" panose="020B0503020204020204" pitchFamily="34" charset="-122"/>
                <a:ea typeface="微软雅黑" panose="020B0503020204020204" pitchFamily="34" charset="-122"/>
              </a:rPr>
              <a:t>17</a:t>
            </a:r>
            <a:r>
              <a:rPr lang="zh-CN" altLang="en-US" sz="1600" dirty="0">
                <a:solidFill>
                  <a:schemeClr val="accent1"/>
                </a:solidFill>
                <a:latin typeface="微软雅黑" panose="020B0503020204020204" pitchFamily="34" charset="-122"/>
                <a:ea typeface="微软雅黑" panose="020B0503020204020204" pitchFamily="34" charset="-122"/>
              </a:rPr>
              <a:t>H</a:t>
            </a:r>
            <a:r>
              <a:rPr lang="zh-CN" altLang="en-US" sz="1600" baseline="-25000" dirty="0">
                <a:solidFill>
                  <a:schemeClr val="accent1"/>
                </a:solidFill>
                <a:latin typeface="微软雅黑" panose="020B0503020204020204" pitchFamily="34" charset="-122"/>
                <a:ea typeface="微软雅黑" panose="020B0503020204020204" pitchFamily="34" charset="-122"/>
              </a:rPr>
              <a:t>19</a:t>
            </a:r>
            <a:r>
              <a:rPr lang="zh-CN" altLang="en-US" sz="1600" dirty="0">
                <a:solidFill>
                  <a:schemeClr val="accent1"/>
                </a:solidFill>
                <a:latin typeface="微软雅黑" panose="020B0503020204020204" pitchFamily="34" charset="-122"/>
                <a:ea typeface="微软雅黑" panose="020B0503020204020204" pitchFamily="34" charset="-122"/>
              </a:rPr>
              <a:t>N</a:t>
            </a:r>
            <a:r>
              <a:rPr lang="zh-CN" altLang="en-US" sz="1600" baseline="-25000" dirty="0">
                <a:solidFill>
                  <a:schemeClr val="accent1"/>
                </a:solidFill>
                <a:latin typeface="微软雅黑" panose="020B0503020204020204" pitchFamily="34" charset="-122"/>
                <a:ea typeface="微软雅黑" panose="020B0503020204020204" pitchFamily="34" charset="-122"/>
              </a:rPr>
              <a:t>3</a:t>
            </a:r>
            <a:r>
              <a:rPr lang="zh-CN" altLang="en-US" sz="1600" dirty="0">
                <a:solidFill>
                  <a:schemeClr val="accent1"/>
                </a:solidFill>
                <a:latin typeface="微软雅黑" panose="020B0503020204020204" pitchFamily="34" charset="-122"/>
                <a:ea typeface="微软雅黑" panose="020B0503020204020204" pitchFamily="34" charset="-122"/>
              </a:rPr>
              <a:t>O</a:t>
            </a:r>
            <a:r>
              <a:rPr lang="zh-CN" altLang="en-US" sz="1600" baseline="-25000" dirty="0">
                <a:solidFill>
                  <a:schemeClr val="accent1"/>
                </a:solidFill>
                <a:latin typeface="微软雅黑" panose="020B0503020204020204" pitchFamily="34" charset="-122"/>
                <a:ea typeface="微软雅黑" panose="020B0503020204020204" pitchFamily="34" charset="-122"/>
              </a:rPr>
              <a:t>3</a:t>
            </a:r>
            <a:r>
              <a:rPr lang="zh-CN" altLang="en-US" sz="1600" dirty="0">
                <a:solidFill>
                  <a:schemeClr val="accent1"/>
                </a:solidFill>
                <a:latin typeface="微软雅黑" panose="020B0503020204020204" pitchFamily="34" charset="-122"/>
                <a:ea typeface="微软雅黑" panose="020B0503020204020204" pitchFamily="34" charset="-122"/>
              </a:rPr>
              <a:t>S计）</a:t>
            </a:r>
            <a:endParaRPr lang="en-US" sz="1600" dirty="0">
              <a:solidFill>
                <a:schemeClr val="accent1"/>
              </a:solidFill>
              <a:latin typeface="微软雅黑" panose="020B0503020204020204" pitchFamily="34" charset="-122"/>
              <a:ea typeface="微软雅黑" panose="020B0503020204020204" pitchFamily="34" charset="-122"/>
            </a:endParaRPr>
          </a:p>
          <a:p>
            <a:pPr marL="285750" indent="-285750">
              <a:lnSpc>
                <a:spcPct val="250000"/>
              </a:lnSpc>
              <a:buFont typeface="Wingdings" panose="05000000000000000000" pitchFamily="2" charset="2"/>
              <a:buChar char="Ø"/>
            </a:pPr>
            <a:r>
              <a:rPr lang="zh-CN" altLang="en-US" sz="1600" dirty="0">
                <a:solidFill>
                  <a:prstClr val="black"/>
                </a:solidFill>
                <a:latin typeface="微软雅黑" panose="020B0503020204020204" pitchFamily="34" charset="-122"/>
                <a:ea typeface="微软雅黑" panose="020B0503020204020204" pitchFamily="34" charset="-122"/>
              </a:rPr>
              <a:t>中国大陆首次上市时间：</a:t>
            </a:r>
            <a:r>
              <a:rPr lang="en-US" altLang="zh-CN" sz="1600" dirty="0">
                <a:solidFill>
                  <a:schemeClr val="accent1"/>
                </a:solidFill>
                <a:latin typeface="微软雅黑" panose="020B0503020204020204" pitchFamily="34" charset="-122"/>
                <a:ea typeface="微软雅黑" panose="020B0503020204020204" pitchFamily="34" charset="-122"/>
              </a:rPr>
              <a:t>2023</a:t>
            </a:r>
            <a:r>
              <a:rPr lang="zh-CN" altLang="en-US" sz="1600" dirty="0">
                <a:solidFill>
                  <a:schemeClr val="accent1"/>
                </a:solidFill>
                <a:latin typeface="微软雅黑" panose="020B0503020204020204" pitchFamily="34" charset="-122"/>
                <a:ea typeface="微软雅黑" panose="020B0503020204020204" pitchFamily="34" charset="-122"/>
              </a:rPr>
              <a:t>年</a:t>
            </a:r>
            <a:r>
              <a:rPr lang="en-US" altLang="zh-CN" sz="1600" dirty="0">
                <a:solidFill>
                  <a:schemeClr val="accent1"/>
                </a:solidFill>
                <a:latin typeface="微软雅黑" panose="020B0503020204020204" pitchFamily="34" charset="-122"/>
                <a:ea typeface="微软雅黑" panose="020B0503020204020204" pitchFamily="34" charset="-122"/>
              </a:rPr>
              <a:t>1</a:t>
            </a:r>
            <a:r>
              <a:rPr lang="zh-CN" altLang="en-US" sz="1600" dirty="0">
                <a:solidFill>
                  <a:schemeClr val="accent1"/>
                </a:solidFill>
                <a:latin typeface="微软雅黑" panose="020B0503020204020204" pitchFamily="34" charset="-122"/>
                <a:ea typeface="微软雅黑" panose="020B0503020204020204" pitchFamily="34" charset="-122"/>
              </a:rPr>
              <a:t>月</a:t>
            </a:r>
          </a:p>
          <a:p>
            <a:pPr marL="285750" indent="-285750">
              <a:lnSpc>
                <a:spcPct val="2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目前大陆地区同通用名药品的上市情况</a:t>
            </a:r>
            <a:r>
              <a:rPr lang="zh-CN" altLang="en-US"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schemeClr val="accent1"/>
                </a:solidFill>
                <a:latin typeface="微软雅黑" panose="020B0503020204020204" pitchFamily="34" charset="-122"/>
                <a:ea typeface="微软雅黑" panose="020B0503020204020204" pitchFamily="34" charset="-122"/>
              </a:rPr>
              <a:t>非独家</a:t>
            </a:r>
            <a:endParaRPr lang="en-US" altLang="zh-CN" sz="1600" dirty="0">
              <a:solidFill>
                <a:schemeClr val="accent1"/>
              </a:solidFill>
              <a:latin typeface="微软雅黑" panose="020B0503020204020204" pitchFamily="34" charset="-122"/>
              <a:ea typeface="微软雅黑" panose="020B0503020204020204" pitchFamily="34" charset="-122"/>
            </a:endParaRPr>
          </a:p>
          <a:p>
            <a:pPr marL="285750" indent="-285750">
              <a:lnSpc>
                <a:spcPct val="250000"/>
              </a:lnSpc>
              <a:buFont typeface="Wingdings" panose="05000000000000000000" pitchFamily="2" charset="2"/>
              <a:buChar char="Ø"/>
            </a:pPr>
            <a:r>
              <a:rPr lang="zh-CN" altLang="en-US" sz="1600" dirty="0">
                <a:solidFill>
                  <a:prstClr val="black"/>
                </a:solidFill>
                <a:latin typeface="微软雅黑" panose="020B0503020204020204" pitchFamily="34" charset="-122"/>
                <a:ea typeface="微软雅黑" panose="020B0503020204020204" pitchFamily="34" charset="-122"/>
              </a:rPr>
              <a:t>全球首个上市国家</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地区及上市时间：</a:t>
            </a:r>
            <a:r>
              <a:rPr lang="en-US" altLang="zh-CN" sz="1600" dirty="0">
                <a:solidFill>
                  <a:schemeClr val="accent1"/>
                </a:solidFill>
                <a:latin typeface="微软雅黑" panose="020B0503020204020204" pitchFamily="34" charset="-122"/>
                <a:ea typeface="微软雅黑" panose="020B0503020204020204" pitchFamily="34" charset="-122"/>
              </a:rPr>
              <a:t>2006</a:t>
            </a:r>
            <a:r>
              <a:rPr lang="zh-CN" altLang="en-US" sz="1600" dirty="0">
                <a:solidFill>
                  <a:schemeClr val="accent1"/>
                </a:solidFill>
                <a:latin typeface="微软雅黑" panose="020B0503020204020204" pitchFamily="34" charset="-122"/>
                <a:ea typeface="微软雅黑" panose="020B0503020204020204" pitchFamily="34" charset="-122"/>
              </a:rPr>
              <a:t>年</a:t>
            </a:r>
            <a:r>
              <a:rPr lang="en-US" altLang="zh-CN" sz="1600" dirty="0">
                <a:solidFill>
                  <a:schemeClr val="accent1"/>
                </a:solidFill>
                <a:latin typeface="微软雅黑" panose="020B0503020204020204" pitchFamily="34" charset="-122"/>
                <a:ea typeface="微软雅黑" panose="020B0503020204020204" pitchFamily="34" charset="-122"/>
              </a:rPr>
              <a:t> </a:t>
            </a:r>
            <a:r>
              <a:rPr lang="zh-CN" altLang="en-US" sz="1600" dirty="0">
                <a:solidFill>
                  <a:schemeClr val="accent1"/>
                </a:solidFill>
                <a:latin typeface="微软雅黑" panose="020B0503020204020204" pitchFamily="34" charset="-122"/>
                <a:ea typeface="微软雅黑" panose="020B0503020204020204" pitchFamily="34" charset="-122"/>
              </a:rPr>
              <a:t>美国</a:t>
            </a:r>
          </a:p>
          <a:p>
            <a:pPr marL="285750" indent="-285750">
              <a:lnSpc>
                <a:spcPct val="250000"/>
              </a:lnSpc>
              <a:buFont typeface="Wingdings" panose="05000000000000000000" pitchFamily="2" charset="2"/>
              <a:buChar char="Ø"/>
            </a:pPr>
            <a:r>
              <a:rPr lang="zh-CN" altLang="en-US" sz="1600" dirty="0">
                <a:solidFill>
                  <a:prstClr val="black"/>
                </a:solidFill>
                <a:latin typeface="微软雅黑" panose="020B0503020204020204" pitchFamily="34" charset="-122"/>
                <a:ea typeface="微软雅黑" panose="020B0503020204020204" pitchFamily="34" charset="-122"/>
              </a:rPr>
              <a:t>是否为</a:t>
            </a:r>
            <a:r>
              <a:rPr lang="en-US" altLang="zh-CN" sz="1600" dirty="0">
                <a:solidFill>
                  <a:prstClr val="black"/>
                </a:solidFill>
                <a:latin typeface="微软雅黑" panose="020B0503020204020204" pitchFamily="34" charset="-122"/>
                <a:ea typeface="微软雅黑" panose="020B0503020204020204" pitchFamily="34" charset="-122"/>
              </a:rPr>
              <a:t>OTC</a:t>
            </a:r>
            <a:r>
              <a:rPr lang="zh-CN" altLang="en-US" sz="1600" dirty="0">
                <a:solidFill>
                  <a:prstClr val="black"/>
                </a:solidFill>
                <a:latin typeface="微软雅黑" panose="020B0503020204020204" pitchFamily="34" charset="-122"/>
                <a:ea typeface="微软雅黑" panose="020B0503020204020204" pitchFamily="34" charset="-122"/>
              </a:rPr>
              <a:t>药品：</a:t>
            </a:r>
            <a:r>
              <a:rPr lang="zh-CN" altLang="en-US" sz="1600" dirty="0">
                <a:solidFill>
                  <a:schemeClr val="accent1"/>
                </a:solidFill>
                <a:latin typeface="微软雅黑" panose="020B0503020204020204" pitchFamily="34" charset="-122"/>
                <a:ea typeface="微软雅黑" panose="020B0503020204020204" pitchFamily="34" charset="-122"/>
              </a:rPr>
              <a:t>否</a:t>
            </a:r>
          </a:p>
          <a:p>
            <a:pPr marL="285750" indent="-285750">
              <a:lnSpc>
                <a:spcPct val="250000"/>
              </a:lnSpc>
              <a:buFont typeface="Wingdings" panose="05000000000000000000" pitchFamily="2" charset="2"/>
              <a:buChar char="Ø"/>
            </a:pPr>
            <a:r>
              <a:rPr lang="zh-CN" altLang="en-US" sz="1600">
                <a:solidFill>
                  <a:prstClr val="black"/>
                </a:solidFill>
                <a:latin typeface="微软雅黑" panose="020B0503020204020204" pitchFamily="34" charset="-122"/>
                <a:ea typeface="微软雅黑" panose="020B0503020204020204" pitchFamily="34" charset="-122"/>
              </a:rPr>
              <a:t>适应症</a:t>
            </a:r>
            <a:r>
              <a:rPr lang="zh-CN" altLang="en-US" sz="1600" dirty="0">
                <a:solidFill>
                  <a:prstClr val="black"/>
                </a:solidFill>
                <a:latin typeface="微软雅黑" panose="020B0503020204020204" pitchFamily="34" charset="-122"/>
                <a:ea typeface="微软雅黑" panose="020B0503020204020204" pitchFamily="34" charset="-122"/>
              </a:rPr>
              <a:t>：</a:t>
            </a:r>
            <a:r>
              <a:rPr lang="zh-CN" sz="1600" dirty="0">
                <a:solidFill>
                  <a:schemeClr val="accent1"/>
                </a:solidFill>
                <a:latin typeface="微软雅黑" panose="020B0503020204020204" pitchFamily="34" charset="-122"/>
                <a:ea typeface="微软雅黑" panose="020B0503020204020204" pitchFamily="34" charset="-122"/>
              </a:rPr>
              <a:t>胃食管反流病</a:t>
            </a:r>
          </a:p>
          <a:p>
            <a:pPr indent="0">
              <a:lnSpc>
                <a:spcPct val="250000"/>
              </a:lnSpc>
              <a:buFont typeface="Wingdings" panose="05000000000000000000" pitchFamily="2" charset="2"/>
              <a:buNone/>
            </a:pPr>
            <a:r>
              <a:rPr lang="en-US" altLang="zh-CN" sz="1600" dirty="0">
                <a:solidFill>
                  <a:schemeClr val="accent1"/>
                </a:solidFill>
                <a:latin typeface="微软雅黑" panose="020B0503020204020204" pitchFamily="34" charset="-122"/>
                <a:ea typeface="微软雅黑" panose="020B0503020204020204" pitchFamily="34" charset="-122"/>
              </a:rPr>
              <a:t>                  —</a:t>
            </a:r>
            <a:r>
              <a:rPr lang="zh-CN" altLang="en-US" sz="1600" dirty="0">
                <a:solidFill>
                  <a:schemeClr val="accent1"/>
                </a:solidFill>
                <a:latin typeface="微软雅黑" panose="020B0503020204020204" pitchFamily="34" charset="-122"/>
                <a:ea typeface="微软雅黑" panose="020B0503020204020204" pitchFamily="34" charset="-122"/>
              </a:rPr>
              <a:t>反流性食管炎的治疗</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Tm="7203"/>
    </mc:Choice>
    <mc:Fallback xmlns="">
      <p:transition advTm="720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578276">
            <a:off x="-208378" y="-106082"/>
            <a:ext cx="1343814" cy="1012928"/>
            <a:chOff x="7687960" y="2450071"/>
            <a:chExt cx="2416160" cy="1821229"/>
          </a:xfrm>
        </p:grpSpPr>
        <p:sp>
          <p:nvSpPr>
            <p:cNvPr id="3" name="任意多边形: 形状 2"/>
            <p:cNvSpPr/>
            <p:nvPr/>
          </p:nvSpPr>
          <p:spPr>
            <a:xfrm>
              <a:off x="7795260" y="2586700"/>
              <a:ext cx="2308860" cy="1684600"/>
            </a:xfrm>
            <a:custGeom>
              <a:avLst/>
              <a:gdLst>
                <a:gd name="connsiteX0" fmla="*/ 0 w 2308860"/>
                <a:gd name="connsiteY0" fmla="*/ 785440 h 1791280"/>
                <a:gd name="connsiteX1" fmla="*/ 0 w 2308860"/>
                <a:gd name="connsiteY1" fmla="*/ 785440 h 1791280"/>
                <a:gd name="connsiteX2" fmla="*/ 68580 w 2308860"/>
                <a:gd name="connsiteY2" fmla="*/ 747340 h 1791280"/>
                <a:gd name="connsiteX3" fmla="*/ 91440 w 2308860"/>
                <a:gd name="connsiteY3" fmla="*/ 732100 h 1791280"/>
                <a:gd name="connsiteX4" fmla="*/ 106680 w 2308860"/>
                <a:gd name="connsiteY4" fmla="*/ 709240 h 1791280"/>
                <a:gd name="connsiteX5" fmla="*/ 144780 w 2308860"/>
                <a:gd name="connsiteY5" fmla="*/ 686380 h 1791280"/>
                <a:gd name="connsiteX6" fmla="*/ 228600 w 2308860"/>
                <a:gd name="connsiteY6" fmla="*/ 587320 h 1791280"/>
                <a:gd name="connsiteX7" fmla="*/ 266700 w 2308860"/>
                <a:gd name="connsiteY7" fmla="*/ 549220 h 1791280"/>
                <a:gd name="connsiteX8" fmla="*/ 304800 w 2308860"/>
                <a:gd name="connsiteY8" fmla="*/ 480640 h 1791280"/>
                <a:gd name="connsiteX9" fmla="*/ 312420 w 2308860"/>
                <a:gd name="connsiteY9" fmla="*/ 457780 h 1791280"/>
                <a:gd name="connsiteX10" fmla="*/ 342900 w 2308860"/>
                <a:gd name="connsiteY10" fmla="*/ 427300 h 1791280"/>
                <a:gd name="connsiteX11" fmla="*/ 358140 w 2308860"/>
                <a:gd name="connsiteY11" fmla="*/ 404440 h 1791280"/>
                <a:gd name="connsiteX12" fmla="*/ 411480 w 2308860"/>
                <a:gd name="connsiteY12" fmla="*/ 335860 h 1791280"/>
                <a:gd name="connsiteX13" fmla="*/ 426720 w 2308860"/>
                <a:gd name="connsiteY13" fmla="*/ 305380 h 1791280"/>
                <a:gd name="connsiteX14" fmla="*/ 495300 w 2308860"/>
                <a:gd name="connsiteY14" fmla="*/ 229180 h 1791280"/>
                <a:gd name="connsiteX15" fmla="*/ 541020 w 2308860"/>
                <a:gd name="connsiteY15" fmla="*/ 152980 h 1791280"/>
                <a:gd name="connsiteX16" fmla="*/ 563880 w 2308860"/>
                <a:gd name="connsiteY16" fmla="*/ 99640 h 1791280"/>
                <a:gd name="connsiteX17" fmla="*/ 571500 w 2308860"/>
                <a:gd name="connsiteY17" fmla="*/ 69160 h 1791280"/>
                <a:gd name="connsiteX18" fmla="*/ 609600 w 2308860"/>
                <a:gd name="connsiteY18" fmla="*/ 23440 h 1791280"/>
                <a:gd name="connsiteX19" fmla="*/ 739140 w 2308860"/>
                <a:gd name="connsiteY19" fmla="*/ 23440 h 1791280"/>
                <a:gd name="connsiteX20" fmla="*/ 769620 w 2308860"/>
                <a:gd name="connsiteY20" fmla="*/ 580 h 1791280"/>
                <a:gd name="connsiteX21" fmla="*/ 777240 w 2308860"/>
                <a:gd name="connsiteY21" fmla="*/ 580 h 1791280"/>
                <a:gd name="connsiteX22" fmla="*/ 2308860 w 2308860"/>
                <a:gd name="connsiteY22" fmla="*/ 960700 h 1791280"/>
                <a:gd name="connsiteX23" fmla="*/ 1623060 w 2308860"/>
                <a:gd name="connsiteY23" fmla="*/ 1791280 h 1791280"/>
                <a:gd name="connsiteX24" fmla="*/ 0 w 2308860"/>
                <a:gd name="connsiteY24" fmla="*/ 785440 h 179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8860" h="1791280">
                  <a:moveTo>
                    <a:pt x="0" y="785440"/>
                  </a:moveTo>
                  <a:lnTo>
                    <a:pt x="0" y="785440"/>
                  </a:lnTo>
                  <a:cubicBezTo>
                    <a:pt x="22860" y="772740"/>
                    <a:pt x="45991" y="760517"/>
                    <a:pt x="68580" y="747340"/>
                  </a:cubicBezTo>
                  <a:cubicBezTo>
                    <a:pt x="76491" y="742725"/>
                    <a:pt x="84964" y="738576"/>
                    <a:pt x="91440" y="732100"/>
                  </a:cubicBezTo>
                  <a:cubicBezTo>
                    <a:pt x="97916" y="725624"/>
                    <a:pt x="99727" y="715200"/>
                    <a:pt x="106680" y="709240"/>
                  </a:cubicBezTo>
                  <a:cubicBezTo>
                    <a:pt x="117925" y="699601"/>
                    <a:pt x="133215" y="695632"/>
                    <a:pt x="144780" y="686380"/>
                  </a:cubicBezTo>
                  <a:cubicBezTo>
                    <a:pt x="211362" y="633115"/>
                    <a:pt x="157225" y="658695"/>
                    <a:pt x="228600" y="587320"/>
                  </a:cubicBezTo>
                  <a:cubicBezTo>
                    <a:pt x="241300" y="574620"/>
                    <a:pt x="255480" y="563245"/>
                    <a:pt x="266700" y="549220"/>
                  </a:cubicBezTo>
                  <a:cubicBezTo>
                    <a:pt x="275593" y="538104"/>
                    <a:pt x="298131" y="496201"/>
                    <a:pt x="304800" y="480640"/>
                  </a:cubicBezTo>
                  <a:cubicBezTo>
                    <a:pt x="307964" y="473257"/>
                    <a:pt x="307751" y="464316"/>
                    <a:pt x="312420" y="457780"/>
                  </a:cubicBezTo>
                  <a:cubicBezTo>
                    <a:pt x="320771" y="446088"/>
                    <a:pt x="333549" y="438209"/>
                    <a:pt x="342900" y="427300"/>
                  </a:cubicBezTo>
                  <a:cubicBezTo>
                    <a:pt x="348860" y="420347"/>
                    <a:pt x="352645" y="411766"/>
                    <a:pt x="358140" y="404440"/>
                  </a:cubicBezTo>
                  <a:cubicBezTo>
                    <a:pt x="375516" y="381272"/>
                    <a:pt x="398528" y="361763"/>
                    <a:pt x="411480" y="335860"/>
                  </a:cubicBezTo>
                  <a:cubicBezTo>
                    <a:pt x="416560" y="325700"/>
                    <a:pt x="419624" y="314250"/>
                    <a:pt x="426720" y="305380"/>
                  </a:cubicBezTo>
                  <a:cubicBezTo>
                    <a:pt x="525606" y="181773"/>
                    <a:pt x="433472" y="317506"/>
                    <a:pt x="495300" y="229180"/>
                  </a:cubicBezTo>
                  <a:cubicBezTo>
                    <a:pt x="509615" y="208730"/>
                    <a:pt x="531522" y="178309"/>
                    <a:pt x="541020" y="152980"/>
                  </a:cubicBezTo>
                  <a:cubicBezTo>
                    <a:pt x="562108" y="96745"/>
                    <a:pt x="532996" y="145967"/>
                    <a:pt x="563880" y="99640"/>
                  </a:cubicBezTo>
                  <a:cubicBezTo>
                    <a:pt x="566420" y="89480"/>
                    <a:pt x="567375" y="78786"/>
                    <a:pt x="571500" y="69160"/>
                  </a:cubicBezTo>
                  <a:cubicBezTo>
                    <a:pt x="579457" y="50595"/>
                    <a:pt x="595868" y="37172"/>
                    <a:pt x="609600" y="23440"/>
                  </a:cubicBezTo>
                  <a:cubicBezTo>
                    <a:pt x="659267" y="39996"/>
                    <a:pt x="655579" y="42009"/>
                    <a:pt x="739140" y="23440"/>
                  </a:cubicBezTo>
                  <a:cubicBezTo>
                    <a:pt x="751538" y="20685"/>
                    <a:pt x="758730" y="7114"/>
                    <a:pt x="769620" y="580"/>
                  </a:cubicBezTo>
                  <a:cubicBezTo>
                    <a:pt x="771798" y="-727"/>
                    <a:pt x="774700" y="580"/>
                    <a:pt x="777240" y="580"/>
                  </a:cubicBezTo>
                  <a:lnTo>
                    <a:pt x="2308860" y="960700"/>
                  </a:lnTo>
                  <a:lnTo>
                    <a:pt x="1623060" y="1791280"/>
                  </a:lnTo>
                  <a:lnTo>
                    <a:pt x="0" y="785440"/>
                  </a:lnTo>
                  <a:close/>
                </a:path>
              </a:pathLst>
            </a:custGeom>
            <a:gradFill flip="none" rotWithShape="1">
              <a:gsLst>
                <a:gs pos="0">
                  <a:schemeClr val="accent1">
                    <a:lumMod val="5000"/>
                    <a:lumOff val="95000"/>
                    <a:alpha val="0"/>
                  </a:schemeClr>
                </a:gs>
                <a:gs pos="77000">
                  <a:srgbClr val="CCCDCE">
                    <a:alpha val="40000"/>
                  </a:srgbClr>
                </a:gs>
                <a:gs pos="100000">
                  <a:schemeClr val="bg1">
                    <a:lumMod val="7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7687960" y="2450071"/>
              <a:ext cx="1105520" cy="11055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sp>
        <p:nvSpPr>
          <p:cNvPr id="5" name="矩形 4"/>
          <p:cNvSpPr/>
          <p:nvPr/>
        </p:nvSpPr>
        <p:spPr>
          <a:xfrm>
            <a:off x="652293" y="281516"/>
            <a:ext cx="2339102" cy="523220"/>
          </a:xfrm>
          <a:prstGeom prst="rect">
            <a:avLst/>
          </a:prstGeom>
        </p:spPr>
        <p:txBody>
          <a:bodyPr wrap="none">
            <a:spAutoFit/>
          </a:bodyPr>
          <a:lstStyle/>
          <a:p>
            <a:r>
              <a:rPr lang="zh-CN" altLang="en-US" sz="2800" dirty="0">
                <a:cs typeface="+mn-ea"/>
                <a:sym typeface="+mn-lt"/>
              </a:rPr>
              <a:t>药品基本信息</a:t>
            </a:r>
          </a:p>
        </p:txBody>
      </p:sp>
      <p:sp>
        <p:nvSpPr>
          <p:cNvPr id="7" name="文本框 33"/>
          <p:cNvSpPr txBox="1"/>
          <p:nvPr/>
        </p:nvSpPr>
        <p:spPr>
          <a:xfrm>
            <a:off x="579755" y="1277620"/>
            <a:ext cx="11232515" cy="4457700"/>
          </a:xfrm>
          <a:prstGeom prst="rect">
            <a:avLst/>
          </a:prstGeom>
          <a:noFill/>
        </p:spPr>
        <p:txBody>
          <a:bodyPr wrap="square">
            <a:noAutofit/>
          </a:bodyPr>
          <a:lstStyle/>
          <a:p>
            <a:pPr>
              <a:lnSpc>
                <a:spcPct val="150000"/>
              </a:lnSpc>
            </a:pPr>
            <a:r>
              <a:rPr lang="zh-CN" altLang="en-US" sz="1600" b="1" dirty="0">
                <a:solidFill>
                  <a:schemeClr val="accent1"/>
                </a:solidFill>
                <a:latin typeface="微软雅黑" panose="020B0503020204020204" pitchFamily="34" charset="-122"/>
                <a:ea typeface="微软雅黑" panose="020B0503020204020204" pitchFamily="34" charset="-122"/>
              </a:rPr>
              <a:t>疾病基本情况：</a:t>
            </a:r>
          </a:p>
          <a:p>
            <a:pPr>
              <a:lnSpc>
                <a:spcPct val="150000"/>
              </a:lnSpc>
            </a:pPr>
            <a:r>
              <a:rPr lang="zh-CN" altLang="en-US" sz="1400" dirty="0">
                <a:solidFill>
                  <a:prstClr val="black"/>
                </a:solidFill>
                <a:latin typeface="微软雅黑" panose="020B0503020204020204" pitchFamily="34" charset="-122"/>
                <a:ea typeface="微软雅黑" panose="020B0503020204020204" pitchFamily="34" charset="-122"/>
              </a:rPr>
              <a:t>    胃食管反流病（</a:t>
            </a:r>
            <a:r>
              <a:rPr lang="en-US" altLang="zh-CN" sz="1400" dirty="0">
                <a:solidFill>
                  <a:prstClr val="black"/>
                </a:solidFill>
                <a:latin typeface="微软雅黑" panose="020B0503020204020204" pitchFamily="34" charset="-122"/>
                <a:ea typeface="微软雅黑" panose="020B0503020204020204" pitchFamily="34" charset="-122"/>
              </a:rPr>
              <a:t>GERD</a:t>
            </a:r>
            <a:r>
              <a:rPr lang="zh-CN" altLang="en-US" sz="1400" dirty="0">
                <a:solidFill>
                  <a:prstClr val="black"/>
                </a:solidFill>
                <a:latin typeface="微软雅黑" panose="020B0503020204020204" pitchFamily="34" charset="-122"/>
                <a:ea typeface="微软雅黑" panose="020B0503020204020204" pitchFamily="34" charset="-122"/>
              </a:rPr>
              <a:t>）是一种胃十二指肠内容物反流入食管引起的相关症状和（或）并发症的疾病。该病包括典型和非典型症状，典型症状主要为反流和烧心，非典型症状包括慢性咳嗽、哮喘等。我国典型症状</a:t>
            </a:r>
            <a:r>
              <a:rPr lang="en-US" altLang="zh-CN" sz="1400" dirty="0">
                <a:solidFill>
                  <a:prstClr val="black"/>
                </a:solidFill>
                <a:latin typeface="微软雅黑" panose="020B0503020204020204" pitchFamily="34" charset="-122"/>
                <a:ea typeface="微软雅黑" panose="020B0503020204020204" pitchFamily="34" charset="-122"/>
              </a:rPr>
              <a:t>GERD</a:t>
            </a:r>
            <a:r>
              <a:rPr lang="zh-CN" altLang="en-US" sz="1400" dirty="0">
                <a:solidFill>
                  <a:prstClr val="black"/>
                </a:solidFill>
                <a:latin typeface="微软雅黑" panose="020B0503020204020204" pitchFamily="34" charset="-122"/>
                <a:ea typeface="微软雅黑" panose="020B0503020204020204" pitchFamily="34" charset="-122"/>
              </a:rPr>
              <a:t>的患病率为</a:t>
            </a:r>
            <a:r>
              <a:rPr lang="en-US" altLang="zh-CN" sz="1400" dirty="0">
                <a:solidFill>
                  <a:prstClr val="black"/>
                </a:solidFill>
                <a:latin typeface="微软雅黑" panose="020B0503020204020204" pitchFamily="34" charset="-122"/>
                <a:ea typeface="微软雅黑" panose="020B0503020204020204" pitchFamily="34" charset="-122"/>
              </a:rPr>
              <a:t>2.5%</a:t>
            </a:r>
            <a:r>
              <a:rPr lang="zh-CN" altLang="en-US" sz="1400" dirty="0">
                <a:solidFill>
                  <a:prstClr val="black"/>
                </a:solidFill>
                <a:latin typeface="微软雅黑" panose="020B0503020204020204" pitchFamily="34" charset="-122"/>
                <a:ea typeface="微软雅黑" panose="020B0503020204020204" pitchFamily="34" charset="-122"/>
              </a:rPr>
              <a:t>～</a:t>
            </a:r>
            <a:r>
              <a:rPr lang="en-US" altLang="zh-CN" sz="1400" dirty="0">
                <a:solidFill>
                  <a:prstClr val="black"/>
                </a:solidFill>
                <a:latin typeface="微软雅黑" panose="020B0503020204020204" pitchFamily="34" charset="-122"/>
                <a:ea typeface="微软雅黑" panose="020B0503020204020204" pitchFamily="34" charset="-122"/>
              </a:rPr>
              <a:t>7.8%</a:t>
            </a:r>
            <a:r>
              <a:rPr lang="en-US" altLang="zh-CN" sz="1400" baseline="30000" dirty="0">
                <a:solidFill>
                  <a:prstClr val="black"/>
                </a:solidFill>
                <a:latin typeface="微软雅黑" panose="020B0503020204020204" pitchFamily="34" charset="-122"/>
                <a:ea typeface="微软雅黑" panose="020B0503020204020204" pitchFamily="34" charset="-122"/>
              </a:rPr>
              <a:t>1</a:t>
            </a:r>
            <a:r>
              <a:rPr lang="zh-CN" altLang="en-US" sz="1400" dirty="0">
                <a:solidFill>
                  <a:prstClr val="black"/>
                </a:solidFill>
                <a:latin typeface="微软雅黑" panose="020B0503020204020204" pitchFamily="34" charset="-122"/>
                <a:ea typeface="微软雅黑" panose="020B0503020204020204" pitchFamily="34" charset="-122"/>
              </a:rPr>
              <a:t>。</a:t>
            </a:r>
            <a:endParaRPr lang="en-US" altLang="zh-CN" sz="1400" dirty="0">
              <a:solidFill>
                <a:prstClr val="black"/>
              </a:solidFill>
              <a:latin typeface="微软雅黑" panose="020B0503020204020204" pitchFamily="34" charset="-122"/>
              <a:ea typeface="微软雅黑" panose="020B0503020204020204" pitchFamily="34" charset="-122"/>
            </a:endParaRPr>
          </a:p>
          <a:p>
            <a:pPr>
              <a:lnSpc>
                <a:spcPct val="200000"/>
              </a:lnSpc>
            </a:pPr>
            <a:r>
              <a:rPr lang="zh-CN" altLang="en-US" sz="1600" b="1" dirty="0">
                <a:solidFill>
                  <a:schemeClr val="accent1"/>
                </a:solidFill>
                <a:latin typeface="微软雅黑" panose="020B0503020204020204" pitchFamily="34" charset="-122"/>
                <a:ea typeface="微软雅黑" panose="020B0503020204020204" pitchFamily="34" charset="-122"/>
              </a:rPr>
              <a:t>用法用量：</a:t>
            </a:r>
          </a:p>
          <a:p>
            <a:pPr algn="l">
              <a:lnSpc>
                <a:spcPct val="150000"/>
              </a:lnSpc>
              <a:buClrTx/>
              <a:buSzTx/>
              <a:buFontTx/>
            </a:pPr>
            <a:r>
              <a:rPr lang="zh-CN" altLang="en-US" sz="1600" dirty="0">
                <a:solidFill>
                  <a:prstClr val="black"/>
                </a:solidFill>
                <a:latin typeface="微软雅黑" panose="020B0503020204020204" pitchFamily="34" charset="-122"/>
                <a:ea typeface="微软雅黑" panose="020B0503020204020204" pitchFamily="34" charset="-122"/>
              </a:rPr>
              <a:t>    </a:t>
            </a:r>
            <a:r>
              <a:rPr lang="zh-CN" altLang="en-US" sz="1400" dirty="0">
                <a:solidFill>
                  <a:prstClr val="black"/>
                </a:solidFill>
                <a:latin typeface="微软雅黑" panose="020B0503020204020204" pitchFamily="34" charset="-122"/>
                <a:ea typeface="微软雅黑" panose="020B0503020204020204" pitchFamily="34" charset="-122"/>
                <a:sym typeface="+mn-ea"/>
              </a:rPr>
              <a:t>40mg，每日一次，连服四周。</a:t>
            </a:r>
          </a:p>
          <a:p>
            <a:pPr algn="l">
              <a:lnSpc>
                <a:spcPct val="150000"/>
              </a:lnSpc>
              <a:buClrTx/>
              <a:buSzTx/>
              <a:buFontTx/>
            </a:pPr>
            <a:r>
              <a:rPr lang="zh-CN" altLang="en-US" sz="1400" dirty="0">
                <a:solidFill>
                  <a:prstClr val="black"/>
                </a:solidFill>
                <a:latin typeface="微软雅黑" panose="020B0503020204020204" pitchFamily="34" charset="-122"/>
                <a:ea typeface="微软雅黑" panose="020B0503020204020204" pitchFamily="34" charset="-122"/>
                <a:sym typeface="+mn-ea"/>
              </a:rPr>
              <a:t>    对于食管炎未治愈或持续有症状的患者建议再服药治疗四周。</a:t>
            </a:r>
            <a:endParaRPr lang="zh-CN" altLang="en-US" sz="1400" b="0" dirty="0">
              <a:solidFill>
                <a:prstClr val="black"/>
              </a:solidFill>
              <a:latin typeface="微软雅黑" panose="020B0503020204020204" pitchFamily="34" charset="-122"/>
              <a:ea typeface="微软雅黑" panose="020B0503020204020204" pitchFamily="34" charset="-122"/>
            </a:endParaRPr>
          </a:p>
          <a:p>
            <a:pPr algn="l">
              <a:lnSpc>
                <a:spcPct val="150000"/>
              </a:lnSpc>
              <a:buClrTx/>
              <a:buSzTx/>
              <a:buFontTx/>
            </a:pPr>
            <a:r>
              <a:rPr lang="en-US" altLang="zh-CN" sz="1400" dirty="0">
                <a:solidFill>
                  <a:srgbClr val="EF935B"/>
                </a:solidFill>
                <a:latin typeface="微软雅黑" panose="020B0503020204020204" pitchFamily="34" charset="-122"/>
                <a:ea typeface="微软雅黑" panose="020B0503020204020204" pitchFamily="34" charset="-122"/>
                <a:sym typeface="+mn-ea"/>
              </a:rPr>
              <a:t>    </a:t>
            </a:r>
            <a:r>
              <a:rPr lang="zh-CN" altLang="en-US" sz="1400" dirty="0">
                <a:solidFill>
                  <a:schemeClr val="accent1"/>
                </a:solidFill>
                <a:latin typeface="微软雅黑" panose="020B0503020204020204" pitchFamily="34" charset="-122"/>
                <a:ea typeface="微软雅黑" panose="020B0503020204020204" pitchFamily="34" charset="-122"/>
                <a:sym typeface="+mn-ea"/>
              </a:rPr>
              <a:t>用法：口服</a:t>
            </a:r>
            <a:r>
              <a:rPr lang="en-US" altLang="zh-CN" sz="1400" dirty="0">
                <a:solidFill>
                  <a:schemeClr val="accent1"/>
                </a:solidFill>
                <a:latin typeface="微软雅黑" panose="020B0503020204020204" pitchFamily="34" charset="-122"/>
                <a:ea typeface="微软雅黑" panose="020B0503020204020204" pitchFamily="34" charset="-122"/>
                <a:sym typeface="+mn-ea"/>
              </a:rPr>
              <a:t>/</a:t>
            </a:r>
            <a:r>
              <a:rPr lang="zh-CN" altLang="en-US" sz="1400" dirty="0">
                <a:solidFill>
                  <a:schemeClr val="accent1"/>
                </a:solidFill>
                <a:latin typeface="微软雅黑" panose="020B0503020204020204" pitchFamily="34" charset="-122"/>
                <a:ea typeface="微软雅黑" panose="020B0503020204020204" pitchFamily="34" charset="-122"/>
                <a:sym typeface="+mn-ea"/>
              </a:rPr>
              <a:t>鼻胃管或口胃管给药</a:t>
            </a:r>
          </a:p>
          <a:p>
            <a:pPr>
              <a:lnSpc>
                <a:spcPct val="200000"/>
              </a:lnSpc>
            </a:pPr>
            <a:r>
              <a:rPr lang="zh-CN" altLang="en-US" sz="1600" b="1" dirty="0">
                <a:solidFill>
                  <a:schemeClr val="accent1"/>
                </a:solidFill>
                <a:latin typeface="微软雅黑" panose="020B0503020204020204" pitchFamily="34" charset="-122"/>
                <a:ea typeface="微软雅黑" panose="020B0503020204020204" pitchFamily="34" charset="-122"/>
              </a:rPr>
              <a:t>参照药品建议：</a:t>
            </a:r>
            <a:r>
              <a:rPr lang="zh-CN" altLang="en-US" sz="1600" dirty="0">
                <a:latin typeface="微软雅黑" panose="020B0503020204020204" pitchFamily="34" charset="-122"/>
                <a:ea typeface="微软雅黑" panose="020B0503020204020204" pitchFamily="34" charset="-122"/>
              </a:rPr>
              <a:t>奥美拉唑肠溶胶囊</a:t>
            </a:r>
            <a:endParaRPr lang="en-US" altLang="zh-CN" sz="1600" dirty="0">
              <a:latin typeface="微软雅黑" panose="020B0503020204020204" pitchFamily="34" charset="-122"/>
              <a:ea typeface="微软雅黑" panose="020B0503020204020204" pitchFamily="34" charset="-122"/>
            </a:endParaRPr>
          </a:p>
          <a:p>
            <a:pPr algn="l">
              <a:lnSpc>
                <a:spcPct val="150000"/>
              </a:lnSpc>
            </a:pPr>
            <a:r>
              <a:rPr lang="zh-CN" altLang="en-US" sz="1400" b="0" i="0" u="none" strike="noStrike" baseline="0" dirty="0">
                <a:latin typeface="+mn-ea"/>
              </a:rPr>
              <a:t>    与奥美拉唑相比，艾司奥美拉唑作为新一代</a:t>
            </a:r>
            <a:r>
              <a:rPr lang="en-US" altLang="zh-CN" sz="1400" b="0" i="0" u="none" strike="noStrike" baseline="0" dirty="0">
                <a:latin typeface="+mn-ea"/>
              </a:rPr>
              <a:t>PPI </a:t>
            </a:r>
            <a:r>
              <a:rPr lang="zh-CN" altLang="en-US" sz="1400" b="0" i="0" u="none" strike="noStrike" baseline="0" dirty="0">
                <a:latin typeface="+mn-ea"/>
              </a:rPr>
              <a:t>药物，是奥美拉唑的异构体之一，有着显著地生物利用度。患者服药之后，可提高临床用药效果，降低不良反应的发生概率，改善患者食管动力学情况，使患者尽早恢复健康</a:t>
            </a:r>
            <a:r>
              <a:rPr lang="en-US" altLang="zh-CN" sz="1400" b="0" i="0" u="none" strike="noStrike" baseline="32000" dirty="0">
                <a:latin typeface="+mn-ea"/>
              </a:rPr>
              <a:t>2</a:t>
            </a:r>
            <a:r>
              <a:rPr lang="zh-CN" altLang="en-US" sz="1800" b="0" i="0" u="none" strike="noStrike" baseline="0" dirty="0">
                <a:latin typeface="FZSSK--GBK1-0"/>
              </a:rPr>
              <a:t>。</a:t>
            </a:r>
            <a:endParaRPr lang="zh-CN" altLang="en-US" sz="1400" dirty="0">
              <a:solidFill>
                <a:schemeClr val="accent1"/>
              </a:solidFill>
              <a:highlight>
                <a:srgbClr val="FFFF00"/>
              </a:highlight>
              <a:latin typeface="微软雅黑" panose="020B0503020204020204" pitchFamily="34" charset="-122"/>
              <a:ea typeface="微软雅黑" panose="020B0503020204020204" pitchFamily="34" charset="-122"/>
            </a:endParaRPr>
          </a:p>
          <a:p>
            <a:pPr algn="l">
              <a:lnSpc>
                <a:spcPct val="200000"/>
              </a:lnSpc>
              <a:buClrTx/>
              <a:buSzTx/>
              <a:buFontTx/>
            </a:pPr>
            <a:endParaRPr lang="zh-CN" altLang="en-US" sz="1400" dirty="0">
              <a:solidFill>
                <a:schemeClr val="accent1"/>
              </a:solidFill>
              <a:highlight>
                <a:srgbClr val="FFFF00"/>
              </a:highlight>
              <a:latin typeface="微软雅黑" panose="020B0503020204020204" pitchFamily="34" charset="-122"/>
              <a:ea typeface="微软雅黑" panose="020B0503020204020204" pitchFamily="34" charset="-122"/>
            </a:endParaRPr>
          </a:p>
        </p:txBody>
      </p:sp>
      <p:sp>
        <p:nvSpPr>
          <p:cNvPr id="9" name="文本框 8"/>
          <p:cNvSpPr txBox="1"/>
          <p:nvPr/>
        </p:nvSpPr>
        <p:spPr>
          <a:xfrm>
            <a:off x="652293" y="6376429"/>
            <a:ext cx="10145143" cy="400110"/>
          </a:xfrm>
          <a:prstGeom prst="rect">
            <a:avLst/>
          </a:prstGeom>
          <a:noFill/>
        </p:spPr>
        <p:txBody>
          <a:bodyPr wrap="square">
            <a:spAutoFit/>
          </a:bodyPr>
          <a:lstStyle/>
          <a:p>
            <a:r>
              <a:rPr lang="en-US" altLang="zh-CN" sz="1000" b="0" i="0" u="none" strike="noStrike" baseline="0" dirty="0">
                <a:latin typeface="+mn-ea"/>
              </a:rPr>
              <a:t>1.</a:t>
            </a:r>
            <a:r>
              <a:rPr lang="zh-CN" altLang="en-US" sz="1000" b="0" i="0" u="none" strike="noStrike" baseline="0" dirty="0">
                <a:latin typeface="+mn-ea"/>
              </a:rPr>
              <a:t>中国医疗保健国际交流促进会胃食管反流多学科分会，</a:t>
            </a:r>
            <a:r>
              <a:rPr lang="zh-CN" altLang="en-US" sz="1000" dirty="0">
                <a:latin typeface="+mn-ea"/>
              </a:rPr>
              <a:t>中国胃食管反流病多学科诊疗共识</a:t>
            </a:r>
            <a:r>
              <a:rPr lang="en-US" altLang="zh-CN" sz="1000" dirty="0">
                <a:latin typeface="+mn-ea"/>
              </a:rPr>
              <a:t>[J]</a:t>
            </a:r>
            <a:r>
              <a:rPr lang="zh-CN" altLang="en-US" sz="1000" dirty="0">
                <a:latin typeface="+mn-ea"/>
              </a:rPr>
              <a:t>，</a:t>
            </a:r>
            <a:r>
              <a:rPr lang="zh-CN" altLang="en-US" sz="1000" b="0" i="0" u="none" strike="noStrike" baseline="0" dirty="0">
                <a:latin typeface="+mn-ea"/>
              </a:rPr>
              <a:t>中华胃食管反流病电子杂志，</a:t>
            </a:r>
            <a:r>
              <a:rPr lang="en-US" altLang="zh-CN" sz="1000" b="0" i="0" u="none" strike="noStrike" baseline="0" dirty="0">
                <a:latin typeface="+mn-ea"/>
              </a:rPr>
              <a:t>2020</a:t>
            </a:r>
            <a:r>
              <a:rPr lang="zh-CN" altLang="en-US" sz="1000" b="0" i="0" u="none" strike="noStrike" baseline="0" dirty="0">
                <a:latin typeface="+mn-ea"/>
              </a:rPr>
              <a:t>年</a:t>
            </a:r>
            <a:r>
              <a:rPr lang="en-US" altLang="zh-CN" sz="1000" b="0" i="0" u="none" strike="noStrike" baseline="0" dirty="0">
                <a:latin typeface="+mn-ea"/>
              </a:rPr>
              <a:t>2</a:t>
            </a:r>
            <a:r>
              <a:rPr lang="zh-CN" altLang="en-US" sz="1000" b="0" i="0" u="none" strike="noStrike" baseline="0" dirty="0">
                <a:latin typeface="+mn-ea"/>
              </a:rPr>
              <a:t>月 第</a:t>
            </a:r>
            <a:r>
              <a:rPr lang="en-US" altLang="zh-CN" sz="1000" b="0" i="0" u="none" strike="noStrike" baseline="0" dirty="0">
                <a:latin typeface="+mn-ea"/>
              </a:rPr>
              <a:t>7</a:t>
            </a:r>
            <a:r>
              <a:rPr lang="zh-CN" altLang="en-US" sz="1000" b="0" i="0" u="none" strike="noStrike" baseline="0" dirty="0">
                <a:latin typeface="+mn-ea"/>
              </a:rPr>
              <a:t>卷 第</a:t>
            </a:r>
            <a:r>
              <a:rPr lang="en-US" altLang="zh-CN" sz="1000" b="0" i="0" u="none" strike="noStrike" baseline="0" dirty="0">
                <a:latin typeface="+mn-ea"/>
              </a:rPr>
              <a:t>1</a:t>
            </a:r>
            <a:r>
              <a:rPr lang="zh-CN" altLang="en-US" sz="1000" b="0" i="0" u="none" strike="noStrike" baseline="0" dirty="0">
                <a:latin typeface="+mn-ea"/>
              </a:rPr>
              <a:t>期</a:t>
            </a:r>
            <a:endParaRPr lang="en-US" altLang="zh-CN" sz="1000" b="0" i="0" u="none" strike="noStrike" baseline="0" dirty="0">
              <a:latin typeface="+mn-ea"/>
            </a:endParaRPr>
          </a:p>
          <a:p>
            <a:pPr algn="l"/>
            <a:r>
              <a:rPr lang="en-US" altLang="zh-CN" sz="1000" dirty="0">
                <a:solidFill>
                  <a:srgbClr val="000000"/>
                </a:solidFill>
                <a:latin typeface="+mn-ea"/>
              </a:rPr>
              <a:t>2.</a:t>
            </a:r>
            <a:r>
              <a:rPr lang="zh-CN" altLang="en-US" sz="1000" dirty="0">
                <a:solidFill>
                  <a:srgbClr val="000000"/>
                </a:solidFill>
                <a:latin typeface="+mn-ea"/>
              </a:rPr>
              <a:t>王群烨，</a:t>
            </a:r>
            <a:r>
              <a:rPr lang="zh-CN" altLang="en-US" sz="1000" b="0" i="0" u="none" strike="noStrike" baseline="0" dirty="0">
                <a:latin typeface="+mn-ea"/>
              </a:rPr>
              <a:t>观察并比较采用埃索美拉唑和奥美拉唑对反流性食管炎进行治疗的临床治疗效果</a:t>
            </a:r>
            <a:r>
              <a:rPr lang="en-US" altLang="zh-CN" sz="1000" b="0" i="0" u="none" strike="noStrike" baseline="0" dirty="0">
                <a:latin typeface="+mn-ea"/>
              </a:rPr>
              <a:t>[J]</a:t>
            </a:r>
            <a:r>
              <a:rPr lang="zh-CN" altLang="en-US" sz="1000" b="0" i="0" u="none" strike="noStrike" baseline="0" dirty="0">
                <a:latin typeface="+mn-ea"/>
              </a:rPr>
              <a:t>， 临床用药论坛</a:t>
            </a:r>
            <a:r>
              <a:rPr lang="en-US" altLang="zh-CN" sz="1000" b="0" i="0" u="none" strike="noStrike" baseline="0" dirty="0">
                <a:latin typeface="+mn-ea"/>
              </a:rPr>
              <a:t>,2021</a:t>
            </a:r>
            <a:r>
              <a:rPr lang="zh-CN" altLang="en-US" sz="1000" b="0" i="0" u="none" strike="noStrike" baseline="0" dirty="0">
                <a:latin typeface="+mn-ea"/>
              </a:rPr>
              <a:t>年</a:t>
            </a:r>
            <a:r>
              <a:rPr lang="en-US" altLang="zh-CN" sz="1000" b="0" i="0" u="none" strike="noStrike" baseline="0" dirty="0">
                <a:latin typeface="+mn-ea"/>
              </a:rPr>
              <a:t>5</a:t>
            </a:r>
            <a:r>
              <a:rPr lang="zh-CN" altLang="en-US" sz="1000" b="0" i="0" u="none" strike="noStrike" baseline="0" dirty="0">
                <a:latin typeface="+mn-ea"/>
              </a:rPr>
              <a:t>月 第</a:t>
            </a:r>
            <a:r>
              <a:rPr lang="en-US" altLang="zh-CN" sz="1000" b="0" i="0" u="none" strike="noStrike" baseline="0" dirty="0">
                <a:latin typeface="+mn-ea"/>
              </a:rPr>
              <a:t>9</a:t>
            </a:r>
            <a:r>
              <a:rPr lang="zh-CN" altLang="en-US" sz="1000" b="0" i="0" u="none" strike="noStrike" baseline="0" dirty="0">
                <a:latin typeface="+mn-ea"/>
              </a:rPr>
              <a:t>期</a:t>
            </a:r>
            <a:endParaRPr lang="zh-CN" altLang="en-US" sz="1000" dirty="0">
              <a:solidFill>
                <a:srgbClr val="000000"/>
              </a:solidFill>
              <a:latin typeface="+mn-e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Tm="7203"/>
    </mc:Choice>
    <mc:Fallback xmlns="">
      <p:transition advTm="720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578276">
            <a:off x="-208378" y="-106082"/>
            <a:ext cx="1343814" cy="1012928"/>
            <a:chOff x="7687960" y="2450071"/>
            <a:chExt cx="2416160" cy="1821229"/>
          </a:xfrm>
        </p:grpSpPr>
        <p:sp>
          <p:nvSpPr>
            <p:cNvPr id="3" name="任意多边形: 形状 2"/>
            <p:cNvSpPr/>
            <p:nvPr/>
          </p:nvSpPr>
          <p:spPr>
            <a:xfrm>
              <a:off x="7795260" y="2586700"/>
              <a:ext cx="2308860" cy="1684600"/>
            </a:xfrm>
            <a:custGeom>
              <a:avLst/>
              <a:gdLst>
                <a:gd name="connsiteX0" fmla="*/ 0 w 2308860"/>
                <a:gd name="connsiteY0" fmla="*/ 785440 h 1791280"/>
                <a:gd name="connsiteX1" fmla="*/ 0 w 2308860"/>
                <a:gd name="connsiteY1" fmla="*/ 785440 h 1791280"/>
                <a:gd name="connsiteX2" fmla="*/ 68580 w 2308860"/>
                <a:gd name="connsiteY2" fmla="*/ 747340 h 1791280"/>
                <a:gd name="connsiteX3" fmla="*/ 91440 w 2308860"/>
                <a:gd name="connsiteY3" fmla="*/ 732100 h 1791280"/>
                <a:gd name="connsiteX4" fmla="*/ 106680 w 2308860"/>
                <a:gd name="connsiteY4" fmla="*/ 709240 h 1791280"/>
                <a:gd name="connsiteX5" fmla="*/ 144780 w 2308860"/>
                <a:gd name="connsiteY5" fmla="*/ 686380 h 1791280"/>
                <a:gd name="connsiteX6" fmla="*/ 228600 w 2308860"/>
                <a:gd name="connsiteY6" fmla="*/ 587320 h 1791280"/>
                <a:gd name="connsiteX7" fmla="*/ 266700 w 2308860"/>
                <a:gd name="connsiteY7" fmla="*/ 549220 h 1791280"/>
                <a:gd name="connsiteX8" fmla="*/ 304800 w 2308860"/>
                <a:gd name="connsiteY8" fmla="*/ 480640 h 1791280"/>
                <a:gd name="connsiteX9" fmla="*/ 312420 w 2308860"/>
                <a:gd name="connsiteY9" fmla="*/ 457780 h 1791280"/>
                <a:gd name="connsiteX10" fmla="*/ 342900 w 2308860"/>
                <a:gd name="connsiteY10" fmla="*/ 427300 h 1791280"/>
                <a:gd name="connsiteX11" fmla="*/ 358140 w 2308860"/>
                <a:gd name="connsiteY11" fmla="*/ 404440 h 1791280"/>
                <a:gd name="connsiteX12" fmla="*/ 411480 w 2308860"/>
                <a:gd name="connsiteY12" fmla="*/ 335860 h 1791280"/>
                <a:gd name="connsiteX13" fmla="*/ 426720 w 2308860"/>
                <a:gd name="connsiteY13" fmla="*/ 305380 h 1791280"/>
                <a:gd name="connsiteX14" fmla="*/ 495300 w 2308860"/>
                <a:gd name="connsiteY14" fmla="*/ 229180 h 1791280"/>
                <a:gd name="connsiteX15" fmla="*/ 541020 w 2308860"/>
                <a:gd name="connsiteY15" fmla="*/ 152980 h 1791280"/>
                <a:gd name="connsiteX16" fmla="*/ 563880 w 2308860"/>
                <a:gd name="connsiteY16" fmla="*/ 99640 h 1791280"/>
                <a:gd name="connsiteX17" fmla="*/ 571500 w 2308860"/>
                <a:gd name="connsiteY17" fmla="*/ 69160 h 1791280"/>
                <a:gd name="connsiteX18" fmla="*/ 609600 w 2308860"/>
                <a:gd name="connsiteY18" fmla="*/ 23440 h 1791280"/>
                <a:gd name="connsiteX19" fmla="*/ 739140 w 2308860"/>
                <a:gd name="connsiteY19" fmla="*/ 23440 h 1791280"/>
                <a:gd name="connsiteX20" fmla="*/ 769620 w 2308860"/>
                <a:gd name="connsiteY20" fmla="*/ 580 h 1791280"/>
                <a:gd name="connsiteX21" fmla="*/ 777240 w 2308860"/>
                <a:gd name="connsiteY21" fmla="*/ 580 h 1791280"/>
                <a:gd name="connsiteX22" fmla="*/ 2308860 w 2308860"/>
                <a:gd name="connsiteY22" fmla="*/ 960700 h 1791280"/>
                <a:gd name="connsiteX23" fmla="*/ 1623060 w 2308860"/>
                <a:gd name="connsiteY23" fmla="*/ 1791280 h 1791280"/>
                <a:gd name="connsiteX24" fmla="*/ 0 w 2308860"/>
                <a:gd name="connsiteY24" fmla="*/ 785440 h 179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8860" h="1791280">
                  <a:moveTo>
                    <a:pt x="0" y="785440"/>
                  </a:moveTo>
                  <a:lnTo>
                    <a:pt x="0" y="785440"/>
                  </a:lnTo>
                  <a:cubicBezTo>
                    <a:pt x="22860" y="772740"/>
                    <a:pt x="45991" y="760517"/>
                    <a:pt x="68580" y="747340"/>
                  </a:cubicBezTo>
                  <a:cubicBezTo>
                    <a:pt x="76491" y="742725"/>
                    <a:pt x="84964" y="738576"/>
                    <a:pt x="91440" y="732100"/>
                  </a:cubicBezTo>
                  <a:cubicBezTo>
                    <a:pt x="97916" y="725624"/>
                    <a:pt x="99727" y="715200"/>
                    <a:pt x="106680" y="709240"/>
                  </a:cubicBezTo>
                  <a:cubicBezTo>
                    <a:pt x="117925" y="699601"/>
                    <a:pt x="133215" y="695632"/>
                    <a:pt x="144780" y="686380"/>
                  </a:cubicBezTo>
                  <a:cubicBezTo>
                    <a:pt x="211362" y="633115"/>
                    <a:pt x="157225" y="658695"/>
                    <a:pt x="228600" y="587320"/>
                  </a:cubicBezTo>
                  <a:cubicBezTo>
                    <a:pt x="241300" y="574620"/>
                    <a:pt x="255480" y="563245"/>
                    <a:pt x="266700" y="549220"/>
                  </a:cubicBezTo>
                  <a:cubicBezTo>
                    <a:pt x="275593" y="538104"/>
                    <a:pt x="298131" y="496201"/>
                    <a:pt x="304800" y="480640"/>
                  </a:cubicBezTo>
                  <a:cubicBezTo>
                    <a:pt x="307964" y="473257"/>
                    <a:pt x="307751" y="464316"/>
                    <a:pt x="312420" y="457780"/>
                  </a:cubicBezTo>
                  <a:cubicBezTo>
                    <a:pt x="320771" y="446088"/>
                    <a:pt x="333549" y="438209"/>
                    <a:pt x="342900" y="427300"/>
                  </a:cubicBezTo>
                  <a:cubicBezTo>
                    <a:pt x="348860" y="420347"/>
                    <a:pt x="352645" y="411766"/>
                    <a:pt x="358140" y="404440"/>
                  </a:cubicBezTo>
                  <a:cubicBezTo>
                    <a:pt x="375516" y="381272"/>
                    <a:pt x="398528" y="361763"/>
                    <a:pt x="411480" y="335860"/>
                  </a:cubicBezTo>
                  <a:cubicBezTo>
                    <a:pt x="416560" y="325700"/>
                    <a:pt x="419624" y="314250"/>
                    <a:pt x="426720" y="305380"/>
                  </a:cubicBezTo>
                  <a:cubicBezTo>
                    <a:pt x="525606" y="181773"/>
                    <a:pt x="433472" y="317506"/>
                    <a:pt x="495300" y="229180"/>
                  </a:cubicBezTo>
                  <a:cubicBezTo>
                    <a:pt x="509615" y="208730"/>
                    <a:pt x="531522" y="178309"/>
                    <a:pt x="541020" y="152980"/>
                  </a:cubicBezTo>
                  <a:cubicBezTo>
                    <a:pt x="562108" y="96745"/>
                    <a:pt x="532996" y="145967"/>
                    <a:pt x="563880" y="99640"/>
                  </a:cubicBezTo>
                  <a:cubicBezTo>
                    <a:pt x="566420" y="89480"/>
                    <a:pt x="567375" y="78786"/>
                    <a:pt x="571500" y="69160"/>
                  </a:cubicBezTo>
                  <a:cubicBezTo>
                    <a:pt x="579457" y="50595"/>
                    <a:pt x="595868" y="37172"/>
                    <a:pt x="609600" y="23440"/>
                  </a:cubicBezTo>
                  <a:cubicBezTo>
                    <a:pt x="659267" y="39996"/>
                    <a:pt x="655579" y="42009"/>
                    <a:pt x="739140" y="23440"/>
                  </a:cubicBezTo>
                  <a:cubicBezTo>
                    <a:pt x="751538" y="20685"/>
                    <a:pt x="758730" y="7114"/>
                    <a:pt x="769620" y="580"/>
                  </a:cubicBezTo>
                  <a:cubicBezTo>
                    <a:pt x="771798" y="-727"/>
                    <a:pt x="774700" y="580"/>
                    <a:pt x="777240" y="580"/>
                  </a:cubicBezTo>
                  <a:lnTo>
                    <a:pt x="2308860" y="960700"/>
                  </a:lnTo>
                  <a:lnTo>
                    <a:pt x="1623060" y="1791280"/>
                  </a:lnTo>
                  <a:lnTo>
                    <a:pt x="0" y="785440"/>
                  </a:lnTo>
                  <a:close/>
                </a:path>
              </a:pathLst>
            </a:custGeom>
            <a:gradFill flip="none" rotWithShape="1">
              <a:gsLst>
                <a:gs pos="0">
                  <a:schemeClr val="accent1">
                    <a:lumMod val="5000"/>
                    <a:lumOff val="95000"/>
                    <a:alpha val="0"/>
                  </a:schemeClr>
                </a:gs>
                <a:gs pos="77000">
                  <a:srgbClr val="CCCDCE">
                    <a:alpha val="40000"/>
                  </a:srgbClr>
                </a:gs>
                <a:gs pos="100000">
                  <a:schemeClr val="bg1">
                    <a:lumMod val="7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7687960" y="2450071"/>
              <a:ext cx="1105520" cy="11055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 name="矩形 4"/>
          <p:cNvSpPr/>
          <p:nvPr/>
        </p:nvSpPr>
        <p:spPr>
          <a:xfrm>
            <a:off x="652293" y="281516"/>
            <a:ext cx="1261884" cy="523220"/>
          </a:xfrm>
          <a:prstGeom prst="rect">
            <a:avLst/>
          </a:prstGeom>
        </p:spPr>
        <p:txBody>
          <a:bodyPr wrap="none">
            <a:spAutoFit/>
          </a:bodyPr>
          <a:lstStyle/>
          <a:p>
            <a:r>
              <a:rPr lang="zh-CN" altLang="en-US" sz="2800" dirty="0">
                <a:cs typeface="+mn-ea"/>
                <a:sym typeface="+mn-lt"/>
              </a:rPr>
              <a:t>安全性</a:t>
            </a:r>
          </a:p>
        </p:txBody>
      </p:sp>
      <p:sp>
        <p:nvSpPr>
          <p:cNvPr id="6" name="文本框 33"/>
          <p:cNvSpPr txBox="1"/>
          <p:nvPr/>
        </p:nvSpPr>
        <p:spPr>
          <a:xfrm>
            <a:off x="652293" y="1107361"/>
            <a:ext cx="11284670" cy="4388509"/>
          </a:xfrm>
          <a:prstGeom prst="rect">
            <a:avLst/>
          </a:prstGeom>
          <a:noFill/>
        </p:spPr>
        <p:txBody>
          <a:bodyPr wrap="square">
            <a:spAutoFit/>
          </a:bodyPr>
          <a:lstStyle/>
          <a:p>
            <a:pPr marL="285750" indent="-285750">
              <a:lnSpc>
                <a:spcPct val="250000"/>
              </a:lnSpc>
              <a:buFont typeface="Wingdings" panose="05000000000000000000" pitchFamily="2" charset="2"/>
              <a:buChar char="Ø"/>
            </a:pPr>
            <a:r>
              <a:rPr lang="zh-CN" altLang="en-US" sz="1600" b="1" dirty="0">
                <a:solidFill>
                  <a:schemeClr val="accent1"/>
                </a:solidFill>
                <a:latin typeface="微软雅黑" panose="020B0503020204020204" pitchFamily="34" charset="-122"/>
                <a:ea typeface="微软雅黑" panose="020B0503020204020204" pitchFamily="34" charset="-122"/>
              </a:rPr>
              <a:t>不良反应情况：</a:t>
            </a:r>
            <a:endParaRPr lang="en-US" altLang="zh-CN" sz="1600" b="1" dirty="0">
              <a:solidFill>
                <a:schemeClr val="accent1"/>
              </a:solidFill>
              <a:latin typeface="微软雅黑" panose="020B0503020204020204" pitchFamily="34" charset="-122"/>
              <a:ea typeface="微软雅黑" panose="020B0503020204020204" pitchFamily="34" charset="-122"/>
            </a:endParaRPr>
          </a:p>
          <a:p>
            <a:pPr marL="342900" indent="-342900">
              <a:lnSpc>
                <a:spcPct val="200000"/>
              </a:lnSpc>
              <a:buFont typeface="+mj-lt"/>
              <a:buAutoNum type="arabicPeriod"/>
            </a:pPr>
            <a:r>
              <a:rPr lang="zh-CN" altLang="en-US" sz="1400" dirty="0">
                <a:solidFill>
                  <a:prstClr val="black"/>
                </a:solidFill>
                <a:latin typeface="微软雅黑" panose="020B0503020204020204" pitchFamily="34" charset="-122"/>
                <a:ea typeface="微软雅黑" panose="020B0503020204020204" pitchFamily="34" charset="-122"/>
              </a:rPr>
              <a:t>原研药品耐信开展的安全性临床研究中，四项随机对照临床试验中，对反流性食管炎治愈法的安全性进行评估，其中包括艾司奥美拉唑</a:t>
            </a:r>
            <a:r>
              <a:rPr lang="en-US" altLang="zh-CN" sz="1400" dirty="0">
                <a:solidFill>
                  <a:prstClr val="black"/>
                </a:solidFill>
                <a:latin typeface="微软雅黑" panose="020B0503020204020204" pitchFamily="34" charset="-122"/>
                <a:ea typeface="微软雅黑" panose="020B0503020204020204" pitchFamily="34" charset="-122"/>
              </a:rPr>
              <a:t>20 mg </a:t>
            </a:r>
            <a:r>
              <a:rPr lang="zh-CN" altLang="en-US" sz="1400" dirty="0">
                <a:solidFill>
                  <a:prstClr val="black"/>
                </a:solidFill>
                <a:latin typeface="微软雅黑" panose="020B0503020204020204" pitchFamily="34" charset="-122"/>
                <a:ea typeface="微软雅黑" panose="020B0503020204020204" pitchFamily="34" charset="-122"/>
              </a:rPr>
              <a:t>组</a:t>
            </a:r>
            <a:r>
              <a:rPr lang="en-US" altLang="zh-CN" sz="1400" dirty="0">
                <a:solidFill>
                  <a:prstClr val="black"/>
                </a:solidFill>
                <a:latin typeface="微软雅黑" panose="020B0503020204020204" pitchFamily="34" charset="-122"/>
                <a:ea typeface="微软雅黑" panose="020B0503020204020204" pitchFamily="34" charset="-122"/>
              </a:rPr>
              <a:t>1240 </a:t>
            </a:r>
            <a:r>
              <a:rPr lang="zh-CN" altLang="en-US" sz="1400" dirty="0">
                <a:solidFill>
                  <a:prstClr val="black"/>
                </a:solidFill>
                <a:latin typeface="微软雅黑" panose="020B0503020204020204" pitchFamily="34" charset="-122"/>
                <a:ea typeface="微软雅黑" panose="020B0503020204020204" pitchFamily="34" charset="-122"/>
              </a:rPr>
              <a:t>例患者，艾司奥美拉唑</a:t>
            </a:r>
            <a:r>
              <a:rPr lang="en-US" altLang="zh-CN" sz="1400" dirty="0">
                <a:solidFill>
                  <a:prstClr val="black"/>
                </a:solidFill>
                <a:latin typeface="微软雅黑" panose="020B0503020204020204" pitchFamily="34" charset="-122"/>
                <a:ea typeface="微软雅黑" panose="020B0503020204020204" pitchFamily="34" charset="-122"/>
              </a:rPr>
              <a:t>40 mg </a:t>
            </a:r>
            <a:r>
              <a:rPr lang="zh-CN" altLang="en-US" sz="1400" dirty="0">
                <a:solidFill>
                  <a:prstClr val="black"/>
                </a:solidFill>
                <a:latin typeface="微软雅黑" panose="020B0503020204020204" pitchFamily="34" charset="-122"/>
                <a:ea typeface="微软雅黑" panose="020B0503020204020204" pitchFamily="34" charset="-122"/>
              </a:rPr>
              <a:t>组</a:t>
            </a:r>
            <a:r>
              <a:rPr lang="en-US" altLang="zh-CN" sz="1400" dirty="0">
                <a:solidFill>
                  <a:prstClr val="black"/>
                </a:solidFill>
                <a:latin typeface="微软雅黑" panose="020B0503020204020204" pitchFamily="34" charset="-122"/>
                <a:ea typeface="微软雅黑" panose="020B0503020204020204" pitchFamily="34" charset="-122"/>
              </a:rPr>
              <a:t>2434 </a:t>
            </a:r>
            <a:r>
              <a:rPr lang="zh-CN" altLang="en-US" sz="1400" dirty="0">
                <a:solidFill>
                  <a:prstClr val="black"/>
                </a:solidFill>
                <a:latin typeface="微软雅黑" panose="020B0503020204020204" pitchFamily="34" charset="-122"/>
                <a:ea typeface="微软雅黑" panose="020B0503020204020204" pitchFamily="34" charset="-122"/>
              </a:rPr>
              <a:t>例患者，奥美拉唑</a:t>
            </a:r>
            <a:r>
              <a:rPr lang="en-US" altLang="zh-CN" sz="1400" dirty="0">
                <a:solidFill>
                  <a:prstClr val="black"/>
                </a:solidFill>
                <a:latin typeface="微软雅黑" panose="020B0503020204020204" pitchFamily="34" charset="-122"/>
                <a:ea typeface="微软雅黑" panose="020B0503020204020204" pitchFamily="34" charset="-122"/>
              </a:rPr>
              <a:t>20mg </a:t>
            </a:r>
            <a:r>
              <a:rPr lang="zh-CN" altLang="en-US" sz="1400" dirty="0">
                <a:solidFill>
                  <a:prstClr val="black"/>
                </a:solidFill>
                <a:latin typeface="微软雅黑" panose="020B0503020204020204" pitchFamily="34" charset="-122"/>
                <a:ea typeface="微软雅黑" panose="020B0503020204020204" pitchFamily="34" charset="-122"/>
              </a:rPr>
              <a:t>组</a:t>
            </a:r>
            <a:r>
              <a:rPr lang="en-US" altLang="zh-CN" sz="1400" dirty="0">
                <a:solidFill>
                  <a:prstClr val="black"/>
                </a:solidFill>
                <a:latin typeface="微软雅黑" panose="020B0503020204020204" pitchFamily="34" charset="-122"/>
                <a:ea typeface="微软雅黑" panose="020B0503020204020204" pitchFamily="34" charset="-122"/>
              </a:rPr>
              <a:t>3008</a:t>
            </a:r>
            <a:r>
              <a:rPr lang="zh-CN" altLang="en-US" sz="1400" dirty="0">
                <a:solidFill>
                  <a:prstClr val="black"/>
                </a:solidFill>
                <a:latin typeface="微软雅黑" panose="020B0503020204020204" pitchFamily="34" charset="-122"/>
                <a:ea typeface="微软雅黑" panose="020B0503020204020204" pitchFamily="34" charset="-122"/>
              </a:rPr>
              <a:t>例患者，均为每日一次给药。在所有这三个治疗组中，发生频率最高的不良反应（≥</a:t>
            </a:r>
            <a:r>
              <a:rPr lang="en-US" altLang="zh-CN" sz="1400" dirty="0">
                <a:solidFill>
                  <a:prstClr val="black"/>
                </a:solidFill>
                <a:latin typeface="微软雅黑" panose="020B0503020204020204" pitchFamily="34" charset="-122"/>
                <a:ea typeface="微软雅黑" panose="020B0503020204020204" pitchFamily="34" charset="-122"/>
              </a:rPr>
              <a:t>1%</a:t>
            </a:r>
            <a:r>
              <a:rPr lang="zh-CN" altLang="en-US" sz="1400" dirty="0">
                <a:solidFill>
                  <a:prstClr val="black"/>
                </a:solidFill>
                <a:latin typeface="微软雅黑" panose="020B0503020204020204" pitchFamily="34" charset="-122"/>
                <a:ea typeface="微软雅黑" panose="020B0503020204020204" pitchFamily="34" charset="-122"/>
              </a:rPr>
              <a:t>）为：头痛（分别为</a:t>
            </a:r>
            <a:r>
              <a:rPr lang="en-US" altLang="zh-CN" sz="1400" dirty="0">
                <a:solidFill>
                  <a:prstClr val="black"/>
                </a:solidFill>
                <a:latin typeface="微软雅黑" panose="020B0503020204020204" pitchFamily="34" charset="-122"/>
                <a:ea typeface="微软雅黑" panose="020B0503020204020204" pitchFamily="34" charset="-122"/>
              </a:rPr>
              <a:t>5.5</a:t>
            </a:r>
            <a:r>
              <a:rPr lang="zh-CN" altLang="en-US" sz="1400" dirty="0">
                <a:solidFill>
                  <a:prstClr val="black"/>
                </a:solidFill>
                <a:latin typeface="微软雅黑" panose="020B0503020204020204" pitchFamily="34" charset="-122"/>
                <a:ea typeface="微软雅黑" panose="020B0503020204020204" pitchFamily="34" charset="-122"/>
              </a:rPr>
              <a:t>、</a:t>
            </a:r>
            <a:r>
              <a:rPr lang="en-US" altLang="zh-CN" sz="1400" dirty="0">
                <a:solidFill>
                  <a:prstClr val="black"/>
                </a:solidFill>
                <a:latin typeface="微软雅黑" panose="020B0503020204020204" pitchFamily="34" charset="-122"/>
                <a:ea typeface="微软雅黑" panose="020B0503020204020204" pitchFamily="34" charset="-122"/>
              </a:rPr>
              <a:t>5.0 </a:t>
            </a:r>
            <a:r>
              <a:rPr lang="zh-CN" altLang="en-US" sz="1400" dirty="0">
                <a:solidFill>
                  <a:prstClr val="black"/>
                </a:solidFill>
                <a:latin typeface="微软雅黑" panose="020B0503020204020204" pitchFamily="34" charset="-122"/>
                <a:ea typeface="微软雅黑" panose="020B0503020204020204" pitchFamily="34" charset="-122"/>
              </a:rPr>
              <a:t>和</a:t>
            </a:r>
            <a:r>
              <a:rPr lang="en-US" altLang="zh-CN" sz="1400" dirty="0">
                <a:solidFill>
                  <a:prstClr val="black"/>
                </a:solidFill>
                <a:latin typeface="微软雅黑" panose="020B0503020204020204" pitchFamily="34" charset="-122"/>
                <a:ea typeface="微软雅黑" panose="020B0503020204020204" pitchFamily="34" charset="-122"/>
              </a:rPr>
              <a:t>3.8</a:t>
            </a:r>
            <a:r>
              <a:rPr lang="zh-CN" altLang="en-US" sz="1400" dirty="0">
                <a:solidFill>
                  <a:prstClr val="black"/>
                </a:solidFill>
                <a:latin typeface="微软雅黑" panose="020B0503020204020204" pitchFamily="34" charset="-122"/>
                <a:ea typeface="微软雅黑" panose="020B0503020204020204" pitchFamily="34" charset="-122"/>
              </a:rPr>
              <a:t>）和腹泻（三组间无差异）。三个治疗组具有相似的</a:t>
            </a:r>
            <a:r>
              <a:rPr lang="zh-CN" altLang="en-US" sz="1400" dirty="0">
                <a:solidFill>
                  <a:schemeClr val="accent1"/>
                </a:solidFill>
                <a:latin typeface="微软雅黑" panose="020B0503020204020204" pitchFamily="34" charset="-122"/>
                <a:ea typeface="微软雅黑" panose="020B0503020204020204" pitchFamily="34" charset="-122"/>
              </a:rPr>
              <a:t>恶心、胀气、腹痛、便秘、口干的发生率</a:t>
            </a:r>
            <a:r>
              <a:rPr lang="zh-CN" altLang="en-US" sz="1400" dirty="0">
                <a:solidFill>
                  <a:prstClr val="black"/>
                </a:solidFill>
                <a:latin typeface="微软雅黑" panose="020B0503020204020204" pitchFamily="34" charset="-122"/>
                <a:ea typeface="微软雅黑" panose="020B0503020204020204" pitchFamily="34" charset="-122"/>
              </a:rPr>
              <a:t>。 </a:t>
            </a:r>
            <a:endParaRPr lang="en-US" altLang="zh-CN" sz="1400" dirty="0">
              <a:solidFill>
                <a:prstClr val="black"/>
              </a:solidFill>
              <a:latin typeface="微软雅黑" panose="020B0503020204020204" pitchFamily="34" charset="-122"/>
              <a:ea typeface="微软雅黑" panose="020B0503020204020204" pitchFamily="34" charset="-122"/>
            </a:endParaRPr>
          </a:p>
          <a:p>
            <a:pPr marL="342900" indent="-342900">
              <a:lnSpc>
                <a:spcPct val="200000"/>
              </a:lnSpc>
              <a:buFont typeface="+mj-lt"/>
              <a:buAutoNum type="arabicPeriod"/>
            </a:pPr>
            <a:r>
              <a:rPr lang="zh-CN" altLang="en-US" sz="1400" dirty="0">
                <a:solidFill>
                  <a:prstClr val="black"/>
                </a:solidFill>
                <a:latin typeface="微软雅黑" panose="020B0503020204020204" pitchFamily="34" charset="-122"/>
                <a:ea typeface="微软雅黑" panose="020B0503020204020204" pitchFamily="34" charset="-122"/>
              </a:rPr>
              <a:t>已建立该品种的不良反应监测体系，对不良反应进行实时监测，截止目前，未收到不良反应事件。</a:t>
            </a:r>
            <a:endParaRPr lang="en-US" altLang="zh-CN" sz="1400" dirty="0">
              <a:solidFill>
                <a:prstClr val="black"/>
              </a:solidFill>
              <a:latin typeface="微软雅黑" panose="020B0503020204020204" pitchFamily="34" charset="-122"/>
              <a:ea typeface="微软雅黑" panose="020B0503020204020204" pitchFamily="34" charset="-122"/>
            </a:endParaRPr>
          </a:p>
          <a:p>
            <a:pPr>
              <a:lnSpc>
                <a:spcPct val="250000"/>
              </a:lnSpc>
            </a:pPr>
            <a:endParaRPr lang="en-US" altLang="zh-CN" sz="1600" dirty="0">
              <a:solidFill>
                <a:prstClr val="black"/>
              </a:solidFill>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Ø"/>
            </a:pPr>
            <a:r>
              <a:rPr lang="zh-CN" altLang="en-US" sz="1600" b="1" dirty="0">
                <a:solidFill>
                  <a:schemeClr val="accent1"/>
                </a:solidFill>
                <a:latin typeface="微软雅黑" panose="020B0503020204020204" pitchFamily="34" charset="-122"/>
                <a:ea typeface="微软雅黑" panose="020B0503020204020204" pitchFamily="34" charset="-122"/>
              </a:rPr>
              <a:t>安全性方面优势和不足：</a:t>
            </a:r>
            <a:endParaRPr lang="en-US" altLang="zh-CN" sz="1600" b="1" dirty="0">
              <a:solidFill>
                <a:schemeClr val="accent1"/>
              </a:solidFill>
              <a:latin typeface="微软雅黑" panose="020B0503020204020204" pitchFamily="34" charset="-122"/>
              <a:ea typeface="微软雅黑" panose="020B0503020204020204" pitchFamily="34" charset="-122"/>
            </a:endParaRPr>
          </a:p>
          <a:p>
            <a:pPr>
              <a:lnSpc>
                <a:spcPct val="200000"/>
              </a:lnSpc>
            </a:pPr>
            <a:r>
              <a:rPr lang="en-US" altLang="zh-CN" sz="1600" b="1" dirty="0">
                <a:solidFill>
                  <a:srgbClr val="EF935B"/>
                </a:solidFill>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艾司奥美拉唑镁对胃食管反流病患者临床症状的改善具有更显著的应用效果，且复发率较低，具有较高安全性与实用性。</a:t>
            </a:r>
          </a:p>
        </p:txBody>
      </p:sp>
      <p:sp>
        <p:nvSpPr>
          <p:cNvPr id="7" name="矩形 6"/>
          <p:cNvSpPr/>
          <p:nvPr/>
        </p:nvSpPr>
        <p:spPr>
          <a:xfrm>
            <a:off x="827932" y="6563958"/>
            <a:ext cx="8962595" cy="245110"/>
          </a:xfrm>
          <a:prstGeom prst="rect">
            <a:avLst/>
          </a:prstGeom>
        </p:spPr>
        <p:txBody>
          <a:bodyPr wrap="square">
            <a:spAutoFit/>
          </a:bodyPr>
          <a:lstStyle/>
          <a:p>
            <a:r>
              <a:rPr lang="zh-CN" altLang="en-US" sz="1000" kern="0" dirty="0">
                <a:solidFill>
                  <a:srgbClr val="000000">
                    <a:lumMod val="75000"/>
                    <a:lumOff val="25000"/>
                  </a:srgbClr>
                </a:solidFill>
                <a:latin typeface="微软雅黑" panose="020B0503020204020204" pitchFamily="34" charset="-122"/>
                <a:ea typeface="微软雅黑" panose="020B0503020204020204" pitchFamily="34" charset="-122"/>
              </a:rPr>
              <a:t>艾司奥美拉唑镁原研说明书</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Tm="7203"/>
    </mc:Choice>
    <mc:Fallback xmlns="">
      <p:transition advTm="720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rot="578276">
            <a:off x="-208378" y="-106082"/>
            <a:ext cx="1343814" cy="1012928"/>
            <a:chOff x="7687960" y="2450071"/>
            <a:chExt cx="2416160" cy="1821229"/>
          </a:xfrm>
        </p:grpSpPr>
        <p:sp>
          <p:nvSpPr>
            <p:cNvPr id="19" name="任意多边形: 形状 18"/>
            <p:cNvSpPr/>
            <p:nvPr/>
          </p:nvSpPr>
          <p:spPr>
            <a:xfrm>
              <a:off x="7795260" y="2586700"/>
              <a:ext cx="2308860" cy="1684600"/>
            </a:xfrm>
            <a:custGeom>
              <a:avLst/>
              <a:gdLst>
                <a:gd name="connsiteX0" fmla="*/ 0 w 2308860"/>
                <a:gd name="connsiteY0" fmla="*/ 785440 h 1791280"/>
                <a:gd name="connsiteX1" fmla="*/ 0 w 2308860"/>
                <a:gd name="connsiteY1" fmla="*/ 785440 h 1791280"/>
                <a:gd name="connsiteX2" fmla="*/ 68580 w 2308860"/>
                <a:gd name="connsiteY2" fmla="*/ 747340 h 1791280"/>
                <a:gd name="connsiteX3" fmla="*/ 91440 w 2308860"/>
                <a:gd name="connsiteY3" fmla="*/ 732100 h 1791280"/>
                <a:gd name="connsiteX4" fmla="*/ 106680 w 2308860"/>
                <a:gd name="connsiteY4" fmla="*/ 709240 h 1791280"/>
                <a:gd name="connsiteX5" fmla="*/ 144780 w 2308860"/>
                <a:gd name="connsiteY5" fmla="*/ 686380 h 1791280"/>
                <a:gd name="connsiteX6" fmla="*/ 228600 w 2308860"/>
                <a:gd name="connsiteY6" fmla="*/ 587320 h 1791280"/>
                <a:gd name="connsiteX7" fmla="*/ 266700 w 2308860"/>
                <a:gd name="connsiteY7" fmla="*/ 549220 h 1791280"/>
                <a:gd name="connsiteX8" fmla="*/ 304800 w 2308860"/>
                <a:gd name="connsiteY8" fmla="*/ 480640 h 1791280"/>
                <a:gd name="connsiteX9" fmla="*/ 312420 w 2308860"/>
                <a:gd name="connsiteY9" fmla="*/ 457780 h 1791280"/>
                <a:gd name="connsiteX10" fmla="*/ 342900 w 2308860"/>
                <a:gd name="connsiteY10" fmla="*/ 427300 h 1791280"/>
                <a:gd name="connsiteX11" fmla="*/ 358140 w 2308860"/>
                <a:gd name="connsiteY11" fmla="*/ 404440 h 1791280"/>
                <a:gd name="connsiteX12" fmla="*/ 411480 w 2308860"/>
                <a:gd name="connsiteY12" fmla="*/ 335860 h 1791280"/>
                <a:gd name="connsiteX13" fmla="*/ 426720 w 2308860"/>
                <a:gd name="connsiteY13" fmla="*/ 305380 h 1791280"/>
                <a:gd name="connsiteX14" fmla="*/ 495300 w 2308860"/>
                <a:gd name="connsiteY14" fmla="*/ 229180 h 1791280"/>
                <a:gd name="connsiteX15" fmla="*/ 541020 w 2308860"/>
                <a:gd name="connsiteY15" fmla="*/ 152980 h 1791280"/>
                <a:gd name="connsiteX16" fmla="*/ 563880 w 2308860"/>
                <a:gd name="connsiteY16" fmla="*/ 99640 h 1791280"/>
                <a:gd name="connsiteX17" fmla="*/ 571500 w 2308860"/>
                <a:gd name="connsiteY17" fmla="*/ 69160 h 1791280"/>
                <a:gd name="connsiteX18" fmla="*/ 609600 w 2308860"/>
                <a:gd name="connsiteY18" fmla="*/ 23440 h 1791280"/>
                <a:gd name="connsiteX19" fmla="*/ 739140 w 2308860"/>
                <a:gd name="connsiteY19" fmla="*/ 23440 h 1791280"/>
                <a:gd name="connsiteX20" fmla="*/ 769620 w 2308860"/>
                <a:gd name="connsiteY20" fmla="*/ 580 h 1791280"/>
                <a:gd name="connsiteX21" fmla="*/ 777240 w 2308860"/>
                <a:gd name="connsiteY21" fmla="*/ 580 h 1791280"/>
                <a:gd name="connsiteX22" fmla="*/ 2308860 w 2308860"/>
                <a:gd name="connsiteY22" fmla="*/ 960700 h 1791280"/>
                <a:gd name="connsiteX23" fmla="*/ 1623060 w 2308860"/>
                <a:gd name="connsiteY23" fmla="*/ 1791280 h 1791280"/>
                <a:gd name="connsiteX24" fmla="*/ 0 w 2308860"/>
                <a:gd name="connsiteY24" fmla="*/ 785440 h 179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8860" h="1791280">
                  <a:moveTo>
                    <a:pt x="0" y="785440"/>
                  </a:moveTo>
                  <a:lnTo>
                    <a:pt x="0" y="785440"/>
                  </a:lnTo>
                  <a:cubicBezTo>
                    <a:pt x="22860" y="772740"/>
                    <a:pt x="45991" y="760517"/>
                    <a:pt x="68580" y="747340"/>
                  </a:cubicBezTo>
                  <a:cubicBezTo>
                    <a:pt x="76491" y="742725"/>
                    <a:pt x="84964" y="738576"/>
                    <a:pt x="91440" y="732100"/>
                  </a:cubicBezTo>
                  <a:cubicBezTo>
                    <a:pt x="97916" y="725624"/>
                    <a:pt x="99727" y="715200"/>
                    <a:pt x="106680" y="709240"/>
                  </a:cubicBezTo>
                  <a:cubicBezTo>
                    <a:pt x="117925" y="699601"/>
                    <a:pt x="133215" y="695632"/>
                    <a:pt x="144780" y="686380"/>
                  </a:cubicBezTo>
                  <a:cubicBezTo>
                    <a:pt x="211362" y="633115"/>
                    <a:pt x="157225" y="658695"/>
                    <a:pt x="228600" y="587320"/>
                  </a:cubicBezTo>
                  <a:cubicBezTo>
                    <a:pt x="241300" y="574620"/>
                    <a:pt x="255480" y="563245"/>
                    <a:pt x="266700" y="549220"/>
                  </a:cubicBezTo>
                  <a:cubicBezTo>
                    <a:pt x="275593" y="538104"/>
                    <a:pt x="298131" y="496201"/>
                    <a:pt x="304800" y="480640"/>
                  </a:cubicBezTo>
                  <a:cubicBezTo>
                    <a:pt x="307964" y="473257"/>
                    <a:pt x="307751" y="464316"/>
                    <a:pt x="312420" y="457780"/>
                  </a:cubicBezTo>
                  <a:cubicBezTo>
                    <a:pt x="320771" y="446088"/>
                    <a:pt x="333549" y="438209"/>
                    <a:pt x="342900" y="427300"/>
                  </a:cubicBezTo>
                  <a:cubicBezTo>
                    <a:pt x="348860" y="420347"/>
                    <a:pt x="352645" y="411766"/>
                    <a:pt x="358140" y="404440"/>
                  </a:cubicBezTo>
                  <a:cubicBezTo>
                    <a:pt x="375516" y="381272"/>
                    <a:pt x="398528" y="361763"/>
                    <a:pt x="411480" y="335860"/>
                  </a:cubicBezTo>
                  <a:cubicBezTo>
                    <a:pt x="416560" y="325700"/>
                    <a:pt x="419624" y="314250"/>
                    <a:pt x="426720" y="305380"/>
                  </a:cubicBezTo>
                  <a:cubicBezTo>
                    <a:pt x="525606" y="181773"/>
                    <a:pt x="433472" y="317506"/>
                    <a:pt x="495300" y="229180"/>
                  </a:cubicBezTo>
                  <a:cubicBezTo>
                    <a:pt x="509615" y="208730"/>
                    <a:pt x="531522" y="178309"/>
                    <a:pt x="541020" y="152980"/>
                  </a:cubicBezTo>
                  <a:cubicBezTo>
                    <a:pt x="562108" y="96745"/>
                    <a:pt x="532996" y="145967"/>
                    <a:pt x="563880" y="99640"/>
                  </a:cubicBezTo>
                  <a:cubicBezTo>
                    <a:pt x="566420" y="89480"/>
                    <a:pt x="567375" y="78786"/>
                    <a:pt x="571500" y="69160"/>
                  </a:cubicBezTo>
                  <a:cubicBezTo>
                    <a:pt x="579457" y="50595"/>
                    <a:pt x="595868" y="37172"/>
                    <a:pt x="609600" y="23440"/>
                  </a:cubicBezTo>
                  <a:cubicBezTo>
                    <a:pt x="659267" y="39996"/>
                    <a:pt x="655579" y="42009"/>
                    <a:pt x="739140" y="23440"/>
                  </a:cubicBezTo>
                  <a:cubicBezTo>
                    <a:pt x="751538" y="20685"/>
                    <a:pt x="758730" y="7114"/>
                    <a:pt x="769620" y="580"/>
                  </a:cubicBezTo>
                  <a:cubicBezTo>
                    <a:pt x="771798" y="-727"/>
                    <a:pt x="774700" y="580"/>
                    <a:pt x="777240" y="580"/>
                  </a:cubicBezTo>
                  <a:lnTo>
                    <a:pt x="2308860" y="960700"/>
                  </a:lnTo>
                  <a:lnTo>
                    <a:pt x="1623060" y="1791280"/>
                  </a:lnTo>
                  <a:lnTo>
                    <a:pt x="0" y="785440"/>
                  </a:lnTo>
                  <a:close/>
                </a:path>
              </a:pathLst>
            </a:custGeom>
            <a:gradFill flip="none" rotWithShape="1">
              <a:gsLst>
                <a:gs pos="0">
                  <a:schemeClr val="accent1">
                    <a:lumMod val="5000"/>
                    <a:lumOff val="95000"/>
                    <a:alpha val="0"/>
                  </a:schemeClr>
                </a:gs>
                <a:gs pos="77000">
                  <a:srgbClr val="CCCDCE">
                    <a:alpha val="40000"/>
                  </a:srgbClr>
                </a:gs>
                <a:gs pos="100000">
                  <a:schemeClr val="bg1">
                    <a:lumMod val="7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7687960" y="2450071"/>
              <a:ext cx="1105520" cy="11055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cs typeface="+mn-ea"/>
                <a:sym typeface="+mn-lt"/>
              </a:endParaRPr>
            </a:p>
          </p:txBody>
        </p:sp>
      </p:grpSp>
      <p:sp>
        <p:nvSpPr>
          <p:cNvPr id="21" name="矩形 20"/>
          <p:cNvSpPr/>
          <p:nvPr/>
        </p:nvSpPr>
        <p:spPr>
          <a:xfrm>
            <a:off x="574890" y="488969"/>
            <a:ext cx="1261884" cy="523220"/>
          </a:xfrm>
          <a:prstGeom prst="rect">
            <a:avLst/>
          </a:prstGeom>
        </p:spPr>
        <p:txBody>
          <a:bodyPr wrap="none">
            <a:spAutoFit/>
          </a:bodyPr>
          <a:lstStyle/>
          <a:p>
            <a:r>
              <a:rPr lang="zh-CN" altLang="en-US" sz="2800" dirty="0">
                <a:cs typeface="+mn-ea"/>
                <a:sym typeface="+mn-lt"/>
              </a:rPr>
              <a:t>有效性</a:t>
            </a:r>
          </a:p>
        </p:txBody>
      </p:sp>
      <p:sp>
        <p:nvSpPr>
          <p:cNvPr id="22" name="矩形 21"/>
          <p:cNvSpPr/>
          <p:nvPr/>
        </p:nvSpPr>
        <p:spPr>
          <a:xfrm>
            <a:off x="827932" y="6576484"/>
            <a:ext cx="8962595" cy="246221"/>
          </a:xfrm>
          <a:prstGeom prst="rect">
            <a:avLst/>
          </a:prstGeom>
        </p:spPr>
        <p:txBody>
          <a:bodyPr wrap="square">
            <a:spAutoFit/>
          </a:bodyPr>
          <a:lstStyle/>
          <a:p>
            <a:r>
              <a:rPr lang="zh-CN" altLang="en-US" sz="1000" kern="0" dirty="0">
                <a:solidFill>
                  <a:srgbClr val="000000">
                    <a:lumMod val="75000"/>
                    <a:lumOff val="25000"/>
                  </a:srgbClr>
                </a:solidFill>
                <a:latin typeface="微软雅黑" panose="020B0503020204020204" pitchFamily="34" charset="-122"/>
                <a:ea typeface="微软雅黑" panose="020B0503020204020204" pitchFamily="34" charset="-122"/>
              </a:rPr>
              <a:t>艾司奥美拉唑镁原研说明书</a:t>
            </a:r>
          </a:p>
        </p:txBody>
      </p:sp>
      <p:sp>
        <p:nvSpPr>
          <p:cNvPr id="23" name="文本框 22"/>
          <p:cNvSpPr txBox="1"/>
          <p:nvPr/>
        </p:nvSpPr>
        <p:spPr>
          <a:xfrm>
            <a:off x="764609" y="1091906"/>
            <a:ext cx="10662781" cy="1002967"/>
          </a:xfrm>
          <a:prstGeom prst="rect">
            <a:avLst/>
          </a:prstGeom>
          <a:noFill/>
        </p:spPr>
        <p:txBody>
          <a:bodyPr wrap="square">
            <a:spAutoFit/>
          </a:bodyPr>
          <a:lstStyle/>
          <a:p>
            <a:pPr>
              <a:lnSpc>
                <a:spcPct val="200000"/>
              </a:lnSpc>
            </a:pPr>
            <a:r>
              <a:rPr lang="en-US" altLang="zh-CN" sz="1400" dirty="0">
                <a:effectLst/>
                <a:latin typeface="+mn-ea"/>
                <a:cs typeface="Times New Roman" panose="02020603050405020304" pitchFamily="18" charset="0"/>
              </a:rPr>
              <a:t>    </a:t>
            </a:r>
            <a:r>
              <a:rPr lang="zh-CN" altLang="zh-CN" sz="1600" dirty="0">
                <a:effectLst/>
                <a:latin typeface="+mn-ea"/>
                <a:cs typeface="Times New Roman" panose="02020603050405020304" pitchFamily="18" charset="0"/>
              </a:rPr>
              <a:t>四项多中心、双盲、随机临床试验评估了艾司奥美拉唑</a:t>
            </a:r>
            <a:r>
              <a:rPr lang="en-US" altLang="zh-CN" sz="1600" dirty="0">
                <a:effectLst/>
                <a:latin typeface="+mn-ea"/>
              </a:rPr>
              <a:t>40mg</a:t>
            </a:r>
            <a:r>
              <a:rPr lang="zh-CN" altLang="zh-CN" sz="1600" dirty="0">
                <a:effectLst/>
                <a:latin typeface="+mn-ea"/>
                <a:cs typeface="Times New Roman" panose="02020603050405020304" pitchFamily="18" charset="0"/>
              </a:rPr>
              <a:t>、艾司奥美拉唑</a:t>
            </a:r>
            <a:r>
              <a:rPr lang="en-US" altLang="zh-CN" sz="1600" dirty="0">
                <a:effectLst/>
                <a:latin typeface="+mn-ea"/>
              </a:rPr>
              <a:t>20mg</a:t>
            </a:r>
            <a:r>
              <a:rPr lang="zh-CN" altLang="zh-CN" sz="1600" dirty="0">
                <a:effectLst/>
                <a:latin typeface="+mn-ea"/>
                <a:cs typeface="Times New Roman" panose="02020603050405020304" pitchFamily="18" charset="0"/>
              </a:rPr>
              <a:t>及奥美拉唑</a:t>
            </a:r>
            <a:r>
              <a:rPr lang="en-US" altLang="zh-CN" sz="1600" dirty="0">
                <a:effectLst/>
                <a:latin typeface="+mn-ea"/>
              </a:rPr>
              <a:t>20mg</a:t>
            </a:r>
            <a:r>
              <a:rPr lang="zh-CN" altLang="zh-CN" sz="1600" dirty="0">
                <a:effectLst/>
                <a:latin typeface="+mn-ea"/>
                <a:cs typeface="Times New Roman" panose="02020603050405020304" pitchFamily="18" charset="0"/>
              </a:rPr>
              <a:t>（该适应症的批准剂量）对经内镜检查确诊的糜烂性食管炎的治愈率。</a:t>
            </a:r>
            <a:r>
              <a:rPr lang="en-US" altLang="zh-CN" sz="1600" dirty="0">
                <a:effectLst/>
                <a:latin typeface="+mn-ea"/>
              </a:rPr>
              <a:t>4</a:t>
            </a:r>
            <a:r>
              <a:rPr lang="zh-CN" altLang="zh-CN" sz="1600" dirty="0">
                <a:effectLst/>
                <a:latin typeface="+mn-ea"/>
                <a:cs typeface="Times New Roman" panose="02020603050405020304" pitchFamily="18" charset="0"/>
              </a:rPr>
              <a:t>周及</a:t>
            </a:r>
            <a:r>
              <a:rPr lang="en-US" altLang="zh-CN" sz="1600" dirty="0">
                <a:effectLst/>
                <a:latin typeface="+mn-ea"/>
              </a:rPr>
              <a:t>8</a:t>
            </a:r>
            <a:r>
              <a:rPr lang="zh-CN" altLang="zh-CN" sz="1600" dirty="0">
                <a:effectLst/>
                <a:latin typeface="+mn-ea"/>
                <a:cs typeface="Times New Roman" panose="02020603050405020304" pitchFamily="18" charset="0"/>
              </a:rPr>
              <a:t>周的治愈率结果</a:t>
            </a:r>
            <a:r>
              <a:rPr lang="zh-CN" altLang="en-US" sz="1600" dirty="0">
                <a:effectLst/>
                <a:latin typeface="+mn-ea"/>
                <a:cs typeface="Times New Roman" panose="02020603050405020304" pitchFamily="18" charset="0"/>
              </a:rPr>
              <a:t>，如下图所示。</a:t>
            </a:r>
            <a:endParaRPr lang="en-US" altLang="zh-CN" sz="1600" dirty="0">
              <a:effectLst/>
              <a:latin typeface="+mn-ea"/>
              <a:cs typeface="Times New Roman" panose="02020603050405020304" pitchFamily="18" charset="0"/>
            </a:endParaRPr>
          </a:p>
        </p:txBody>
      </p:sp>
      <p:graphicFrame>
        <p:nvGraphicFramePr>
          <p:cNvPr id="24" name="表格 23"/>
          <p:cNvGraphicFramePr>
            <a:graphicFrameLocks noGrp="1"/>
          </p:cNvGraphicFramePr>
          <p:nvPr/>
        </p:nvGraphicFramePr>
        <p:xfrm>
          <a:off x="1011476" y="2285749"/>
          <a:ext cx="9849933" cy="3562863"/>
        </p:xfrm>
        <a:graphic>
          <a:graphicData uri="http://schemas.openxmlformats.org/drawingml/2006/table">
            <a:tbl>
              <a:tblPr firstRow="1" firstCol="1" bandRow="1">
                <a:tableStyleId>{5C22544A-7EE6-4342-B048-85BDC9FD1C3A}</a:tableStyleId>
              </a:tblPr>
              <a:tblGrid>
                <a:gridCol w="987051">
                  <a:extLst>
                    <a:ext uri="{9D8B030D-6E8A-4147-A177-3AD203B41FA5}">
                      <a16:colId xmlns:a16="http://schemas.microsoft.com/office/drawing/2014/main" val="20000"/>
                    </a:ext>
                  </a:extLst>
                </a:gridCol>
                <a:gridCol w="1604602">
                  <a:extLst>
                    <a:ext uri="{9D8B030D-6E8A-4147-A177-3AD203B41FA5}">
                      <a16:colId xmlns:a16="http://schemas.microsoft.com/office/drawing/2014/main" val="20001"/>
                    </a:ext>
                  </a:extLst>
                </a:gridCol>
                <a:gridCol w="2333312">
                  <a:extLst>
                    <a:ext uri="{9D8B030D-6E8A-4147-A177-3AD203B41FA5}">
                      <a16:colId xmlns:a16="http://schemas.microsoft.com/office/drawing/2014/main" val="20002"/>
                    </a:ext>
                  </a:extLst>
                </a:gridCol>
                <a:gridCol w="1641656">
                  <a:extLst>
                    <a:ext uri="{9D8B030D-6E8A-4147-A177-3AD203B41FA5}">
                      <a16:colId xmlns:a16="http://schemas.microsoft.com/office/drawing/2014/main" val="20003"/>
                    </a:ext>
                  </a:extLst>
                </a:gridCol>
                <a:gridCol w="1641656">
                  <a:extLst>
                    <a:ext uri="{9D8B030D-6E8A-4147-A177-3AD203B41FA5}">
                      <a16:colId xmlns:a16="http://schemas.microsoft.com/office/drawing/2014/main" val="20004"/>
                    </a:ext>
                  </a:extLst>
                </a:gridCol>
                <a:gridCol w="1641656">
                  <a:extLst>
                    <a:ext uri="{9D8B030D-6E8A-4147-A177-3AD203B41FA5}">
                      <a16:colId xmlns:a16="http://schemas.microsoft.com/office/drawing/2014/main" val="20005"/>
                    </a:ext>
                  </a:extLst>
                </a:gridCol>
              </a:tblGrid>
              <a:tr h="356286">
                <a:tc>
                  <a:txBody>
                    <a:bodyPr/>
                    <a:lstStyle/>
                    <a:p>
                      <a:pPr algn="ctr"/>
                      <a:r>
                        <a:rPr lang="zh-CN" sz="1200" kern="100" dirty="0">
                          <a:effectLst/>
                        </a:rPr>
                        <a:t>研究</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zh-CN" sz="1200" kern="100">
                          <a:effectLst/>
                        </a:rPr>
                        <a:t>受试者例数</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zh-CN" sz="1200" kern="100">
                          <a:effectLst/>
                        </a:rPr>
                        <a:t>治疗组别</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200" kern="100" dirty="0">
                          <a:effectLst/>
                        </a:rPr>
                        <a:t>4</a:t>
                      </a:r>
                      <a:r>
                        <a:rPr lang="zh-CN" sz="1200" kern="100" dirty="0">
                          <a:effectLst/>
                        </a:rPr>
                        <a:t>周治愈率</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200" kern="100">
                          <a:effectLst/>
                        </a:rPr>
                        <a:t>8</a:t>
                      </a:r>
                      <a:r>
                        <a:rPr lang="zh-CN" sz="1200" kern="100">
                          <a:effectLst/>
                        </a:rPr>
                        <a:t>周治愈率</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zh-CN" sz="1200" kern="100">
                          <a:effectLst/>
                        </a:rPr>
                        <a:t>显著性水平</a:t>
                      </a:r>
                      <a:r>
                        <a:rPr lang="en-US" sz="1200" kern="100" baseline="30000">
                          <a:effectLst/>
                        </a:rPr>
                        <a:t>1</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712573">
                <a:tc>
                  <a:txBody>
                    <a:bodyPr/>
                    <a:lstStyle/>
                    <a:p>
                      <a:pPr algn="ctr"/>
                      <a:r>
                        <a:rPr lang="en-US" sz="1200" kern="100">
                          <a:effectLst/>
                        </a:rPr>
                        <a:t>1</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200" kern="100" dirty="0">
                          <a:effectLst/>
                        </a:rPr>
                        <a:t>588</a:t>
                      </a:r>
                      <a:endParaRPr lang="zh-CN" sz="1200" kern="100" dirty="0">
                        <a:effectLst/>
                      </a:endParaRPr>
                    </a:p>
                    <a:p>
                      <a:pPr algn="ctr">
                        <a:lnSpc>
                          <a:spcPct val="150000"/>
                        </a:lnSpc>
                      </a:pPr>
                      <a:r>
                        <a:rPr lang="en-US" sz="1200" kern="100" dirty="0">
                          <a:effectLst/>
                        </a:rPr>
                        <a:t>588</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zh-CN" sz="1200" kern="100" dirty="0">
                          <a:effectLst/>
                        </a:rPr>
                        <a:t>艾司奥美拉唑</a:t>
                      </a:r>
                      <a:r>
                        <a:rPr lang="en-US" sz="1200" kern="100" dirty="0">
                          <a:effectLst/>
                        </a:rPr>
                        <a:t>20mg</a:t>
                      </a:r>
                      <a:endParaRPr lang="zh-CN" sz="1200" kern="100" dirty="0">
                        <a:effectLst/>
                      </a:endParaRPr>
                    </a:p>
                    <a:p>
                      <a:pPr algn="ctr">
                        <a:lnSpc>
                          <a:spcPct val="150000"/>
                        </a:lnSpc>
                      </a:pPr>
                      <a:r>
                        <a:rPr lang="zh-CN" sz="1200" kern="100" dirty="0">
                          <a:effectLst/>
                        </a:rPr>
                        <a:t>奥美拉唑</a:t>
                      </a:r>
                      <a:r>
                        <a:rPr lang="en-US" sz="1200" kern="100" dirty="0">
                          <a:effectLst/>
                        </a:rPr>
                        <a:t>20mg</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200" kern="100" dirty="0">
                          <a:solidFill>
                            <a:schemeClr val="dk1"/>
                          </a:solidFill>
                          <a:effectLst/>
                          <a:latin typeface="+mn-lt"/>
                          <a:ea typeface="+mn-ea"/>
                          <a:cs typeface="+mn-cs"/>
                        </a:rPr>
                        <a:t>68.7%</a:t>
                      </a:r>
                      <a:endParaRPr lang="zh-CN" altLang="en-US" sz="1200" kern="100" dirty="0">
                        <a:solidFill>
                          <a:schemeClr val="dk1"/>
                        </a:solidFill>
                        <a:effectLst/>
                        <a:latin typeface="+mn-lt"/>
                        <a:ea typeface="+mn-ea"/>
                        <a:cs typeface="+mn-cs"/>
                      </a:endParaRPr>
                    </a:p>
                    <a:p>
                      <a:pPr algn="ctr">
                        <a:lnSpc>
                          <a:spcPct val="150000"/>
                        </a:lnSpc>
                      </a:pPr>
                      <a:r>
                        <a:rPr lang="en-US" sz="1200" kern="100" dirty="0">
                          <a:solidFill>
                            <a:schemeClr val="dk1"/>
                          </a:solidFill>
                          <a:effectLst/>
                          <a:latin typeface="+mn-lt"/>
                          <a:ea typeface="+mn-ea"/>
                          <a:cs typeface="+mn-cs"/>
                        </a:rPr>
                        <a:t>69.5%</a:t>
                      </a:r>
                      <a:endParaRPr lang="zh-CN" altLang="en-US" sz="1200" kern="100" dirty="0">
                        <a:solidFill>
                          <a:schemeClr val="dk1"/>
                        </a:solidFill>
                        <a:effectLst/>
                        <a:latin typeface="+mn-lt"/>
                        <a:ea typeface="+mn-ea"/>
                        <a:cs typeface="+mn-cs"/>
                      </a:endParaRPr>
                    </a:p>
                  </a:txBody>
                  <a:tcPr marL="68580" marR="68580" marT="0" marB="0" anchor="ctr"/>
                </a:tc>
                <a:tc>
                  <a:txBody>
                    <a:bodyPr/>
                    <a:lstStyle/>
                    <a:p>
                      <a:pPr algn="ctr">
                        <a:lnSpc>
                          <a:spcPct val="150000"/>
                        </a:lnSpc>
                      </a:pPr>
                      <a:r>
                        <a:rPr lang="en-US" sz="1200" kern="100" dirty="0">
                          <a:effectLst/>
                        </a:rPr>
                        <a:t>90.6%</a:t>
                      </a:r>
                      <a:endParaRPr lang="zh-CN" sz="1200" kern="100" dirty="0">
                        <a:effectLst/>
                      </a:endParaRPr>
                    </a:p>
                    <a:p>
                      <a:pPr algn="ctr">
                        <a:lnSpc>
                          <a:spcPct val="150000"/>
                        </a:lnSpc>
                      </a:pPr>
                      <a:r>
                        <a:rPr lang="en-US" sz="1200" kern="100" dirty="0">
                          <a:effectLst/>
                        </a:rPr>
                        <a:t>88.3%</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200" kern="100" dirty="0">
                          <a:effectLst/>
                        </a:rPr>
                        <a:t>N.S.</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068858">
                <a:tc>
                  <a:txBody>
                    <a:bodyPr/>
                    <a:lstStyle/>
                    <a:p>
                      <a:pPr algn="ctr"/>
                      <a:r>
                        <a:rPr lang="en-US" sz="1200" kern="100">
                          <a:effectLst/>
                        </a:rPr>
                        <a:t>2</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200" kern="100" dirty="0">
                          <a:effectLst/>
                        </a:rPr>
                        <a:t>654</a:t>
                      </a:r>
                      <a:endParaRPr lang="zh-CN" sz="1200" kern="100" dirty="0">
                        <a:effectLst/>
                      </a:endParaRPr>
                    </a:p>
                    <a:p>
                      <a:pPr algn="ctr">
                        <a:lnSpc>
                          <a:spcPct val="150000"/>
                        </a:lnSpc>
                      </a:pPr>
                      <a:r>
                        <a:rPr lang="en-US" sz="1200" kern="100" dirty="0">
                          <a:effectLst/>
                        </a:rPr>
                        <a:t>656</a:t>
                      </a:r>
                      <a:endParaRPr lang="zh-CN" sz="1200" kern="100" dirty="0">
                        <a:effectLst/>
                      </a:endParaRPr>
                    </a:p>
                    <a:p>
                      <a:pPr algn="ctr">
                        <a:lnSpc>
                          <a:spcPct val="150000"/>
                        </a:lnSpc>
                      </a:pPr>
                      <a:r>
                        <a:rPr lang="en-US" sz="1200" kern="100" dirty="0">
                          <a:effectLst/>
                        </a:rPr>
                        <a:t>650</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zh-CN" sz="1200" kern="100" dirty="0">
                          <a:effectLst/>
                        </a:rPr>
                        <a:t>艾司奥美拉唑</a:t>
                      </a:r>
                      <a:r>
                        <a:rPr lang="en-US" sz="1200" kern="100" dirty="0">
                          <a:effectLst/>
                        </a:rPr>
                        <a:t>40mg</a:t>
                      </a:r>
                      <a:endParaRPr lang="zh-CN" sz="1200" kern="100" dirty="0">
                        <a:effectLst/>
                      </a:endParaRPr>
                    </a:p>
                    <a:p>
                      <a:pPr algn="ctr">
                        <a:lnSpc>
                          <a:spcPct val="150000"/>
                        </a:lnSpc>
                      </a:pPr>
                      <a:r>
                        <a:rPr lang="zh-CN" sz="1200" kern="100" dirty="0">
                          <a:effectLst/>
                        </a:rPr>
                        <a:t>艾司奥美拉唑</a:t>
                      </a:r>
                      <a:r>
                        <a:rPr lang="en-US" sz="1200" kern="100" dirty="0">
                          <a:effectLst/>
                        </a:rPr>
                        <a:t>20mg</a:t>
                      </a:r>
                      <a:endParaRPr lang="zh-CN" sz="1200" kern="100" dirty="0">
                        <a:effectLst/>
                      </a:endParaRPr>
                    </a:p>
                    <a:p>
                      <a:pPr algn="ctr">
                        <a:lnSpc>
                          <a:spcPct val="150000"/>
                        </a:lnSpc>
                      </a:pPr>
                      <a:r>
                        <a:rPr lang="zh-CN" sz="1200" kern="100" dirty="0">
                          <a:effectLst/>
                        </a:rPr>
                        <a:t>奥美拉唑</a:t>
                      </a:r>
                      <a:r>
                        <a:rPr lang="en-US" sz="1200" kern="100" dirty="0">
                          <a:effectLst/>
                        </a:rPr>
                        <a:t> 20mg</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200" kern="100" dirty="0">
                          <a:effectLst/>
                        </a:rPr>
                        <a:t>75.9%</a:t>
                      </a:r>
                      <a:endParaRPr lang="zh-CN" sz="1200" kern="100" dirty="0">
                        <a:effectLst/>
                      </a:endParaRPr>
                    </a:p>
                    <a:p>
                      <a:pPr algn="ctr">
                        <a:lnSpc>
                          <a:spcPct val="150000"/>
                        </a:lnSpc>
                      </a:pPr>
                      <a:r>
                        <a:rPr lang="en-US" sz="1200" kern="100" dirty="0">
                          <a:effectLst/>
                        </a:rPr>
                        <a:t>70.5%</a:t>
                      </a:r>
                      <a:endParaRPr lang="zh-CN" sz="1200" kern="100" dirty="0">
                        <a:effectLst/>
                      </a:endParaRPr>
                    </a:p>
                    <a:p>
                      <a:pPr algn="ctr">
                        <a:lnSpc>
                          <a:spcPct val="150000"/>
                        </a:lnSpc>
                      </a:pPr>
                      <a:r>
                        <a:rPr lang="en-US" sz="1200" kern="100" dirty="0">
                          <a:effectLst/>
                        </a:rPr>
                        <a:t>64.7%</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200" kern="100" dirty="0">
                          <a:effectLst/>
                        </a:rPr>
                        <a:t>94.1%</a:t>
                      </a:r>
                      <a:endParaRPr lang="zh-CN" sz="1200" kern="100" dirty="0">
                        <a:effectLst/>
                      </a:endParaRPr>
                    </a:p>
                    <a:p>
                      <a:pPr algn="ctr">
                        <a:lnSpc>
                          <a:spcPct val="150000"/>
                        </a:lnSpc>
                      </a:pPr>
                      <a:r>
                        <a:rPr lang="en-US" sz="1200" kern="100" dirty="0">
                          <a:effectLst/>
                        </a:rPr>
                        <a:t>89.9%</a:t>
                      </a:r>
                      <a:endParaRPr lang="zh-CN" sz="1200" kern="100" dirty="0">
                        <a:effectLst/>
                      </a:endParaRPr>
                    </a:p>
                    <a:p>
                      <a:pPr algn="ctr">
                        <a:lnSpc>
                          <a:spcPct val="150000"/>
                        </a:lnSpc>
                      </a:pPr>
                      <a:r>
                        <a:rPr lang="en-US" sz="1200" kern="100" dirty="0">
                          <a:effectLst/>
                        </a:rPr>
                        <a:t>86.9%</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200" kern="100" dirty="0">
                          <a:effectLst/>
                        </a:rPr>
                        <a:t>p</a:t>
                      </a:r>
                      <a:r>
                        <a:rPr lang="zh-CN" sz="1200" kern="100" dirty="0">
                          <a:effectLst/>
                        </a:rPr>
                        <a:t>＜</a:t>
                      </a:r>
                      <a:r>
                        <a:rPr lang="en-US" sz="1200" kern="100" dirty="0">
                          <a:effectLst/>
                        </a:rPr>
                        <a:t>0.001</a:t>
                      </a:r>
                      <a:endParaRPr lang="zh-CN" sz="1200" kern="100" dirty="0">
                        <a:effectLst/>
                      </a:endParaRPr>
                    </a:p>
                    <a:p>
                      <a:pPr algn="ctr">
                        <a:lnSpc>
                          <a:spcPct val="150000"/>
                        </a:lnSpc>
                      </a:pPr>
                      <a:r>
                        <a:rPr lang="en-US" sz="1200" kern="100" dirty="0">
                          <a:effectLst/>
                        </a:rPr>
                        <a:t>p</a:t>
                      </a:r>
                      <a:r>
                        <a:rPr lang="zh-CN" sz="1200" kern="100" dirty="0">
                          <a:effectLst/>
                        </a:rPr>
                        <a:t>＜</a:t>
                      </a:r>
                      <a:r>
                        <a:rPr lang="en-US" sz="1200" kern="100" dirty="0">
                          <a:effectLst/>
                        </a:rPr>
                        <a:t>0.05</a:t>
                      </a:r>
                      <a:endParaRPr lang="en-US"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lnSpc>
                          <a:spcPct val="150000"/>
                        </a:lnSpc>
                      </a:pPr>
                      <a:endParaRPr lang="zh-CN" sz="1200" kern="100" dirty="0">
                        <a:effectLst/>
                      </a:endParaRPr>
                    </a:p>
                  </a:txBody>
                  <a:tcPr marL="68580" marR="68580" marT="0" marB="0" anchor="ctr"/>
                </a:tc>
                <a:extLst>
                  <a:ext uri="{0D108BD9-81ED-4DB2-BD59-A6C34878D82A}">
                    <a16:rowId xmlns:a16="http://schemas.microsoft.com/office/drawing/2014/main" val="10002"/>
                  </a:ext>
                </a:extLst>
              </a:tr>
              <a:tr h="712573">
                <a:tc>
                  <a:txBody>
                    <a:bodyPr/>
                    <a:lstStyle/>
                    <a:p>
                      <a:pPr algn="ctr"/>
                      <a:r>
                        <a:rPr lang="en-US" sz="1200" kern="100">
                          <a:effectLst/>
                        </a:rPr>
                        <a:t>3</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200" kern="100" dirty="0">
                          <a:effectLst/>
                        </a:rPr>
                        <a:t>576</a:t>
                      </a:r>
                      <a:endParaRPr lang="zh-CN" sz="1200" kern="100" dirty="0">
                        <a:effectLst/>
                      </a:endParaRPr>
                    </a:p>
                    <a:p>
                      <a:pPr algn="ctr">
                        <a:lnSpc>
                          <a:spcPct val="150000"/>
                        </a:lnSpc>
                      </a:pPr>
                      <a:r>
                        <a:rPr lang="en-US" sz="1200" kern="100" dirty="0">
                          <a:effectLst/>
                        </a:rPr>
                        <a:t>572</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zh-CN" sz="1200" kern="100" dirty="0">
                          <a:effectLst/>
                        </a:rPr>
                        <a:t>艾司奥美拉唑</a:t>
                      </a:r>
                      <a:r>
                        <a:rPr lang="en-US" sz="1200" kern="100" dirty="0">
                          <a:effectLst/>
                        </a:rPr>
                        <a:t>40mg</a:t>
                      </a:r>
                      <a:endParaRPr lang="zh-CN" sz="1200" kern="100" dirty="0">
                        <a:effectLst/>
                      </a:endParaRPr>
                    </a:p>
                    <a:p>
                      <a:pPr algn="ctr">
                        <a:lnSpc>
                          <a:spcPct val="150000"/>
                        </a:lnSpc>
                      </a:pPr>
                      <a:r>
                        <a:rPr lang="zh-CN" sz="1200" kern="100" dirty="0">
                          <a:effectLst/>
                        </a:rPr>
                        <a:t>奥美拉唑</a:t>
                      </a:r>
                      <a:r>
                        <a:rPr lang="en-US" sz="1200" kern="100" dirty="0">
                          <a:effectLst/>
                        </a:rPr>
                        <a:t> 20mg</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200" kern="100" dirty="0">
                          <a:effectLst/>
                        </a:rPr>
                        <a:t>71.5%</a:t>
                      </a:r>
                      <a:endParaRPr lang="zh-CN" sz="1200" kern="100" dirty="0">
                        <a:effectLst/>
                      </a:endParaRPr>
                    </a:p>
                    <a:p>
                      <a:pPr algn="ctr">
                        <a:lnSpc>
                          <a:spcPct val="150000"/>
                        </a:lnSpc>
                      </a:pPr>
                      <a:r>
                        <a:rPr lang="en-US" sz="1200" kern="100" dirty="0">
                          <a:effectLst/>
                        </a:rPr>
                        <a:t>68.6%</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200" kern="100" dirty="0">
                          <a:effectLst/>
                        </a:rPr>
                        <a:t>92.2%</a:t>
                      </a:r>
                      <a:endParaRPr lang="zh-CN" sz="1200" kern="100" dirty="0">
                        <a:effectLst/>
                      </a:endParaRPr>
                    </a:p>
                    <a:p>
                      <a:pPr algn="ctr">
                        <a:lnSpc>
                          <a:spcPct val="150000"/>
                        </a:lnSpc>
                      </a:pPr>
                      <a:r>
                        <a:rPr lang="en-US" sz="1200" kern="100" dirty="0">
                          <a:effectLst/>
                        </a:rPr>
                        <a:t>98.8%</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200" kern="100" dirty="0">
                          <a:effectLst/>
                        </a:rPr>
                        <a:t>N.S.</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712573">
                <a:tc>
                  <a:txBody>
                    <a:bodyPr/>
                    <a:lstStyle/>
                    <a:p>
                      <a:pPr algn="ctr"/>
                      <a:r>
                        <a:rPr lang="en-US" sz="1200" kern="100">
                          <a:effectLst/>
                        </a:rPr>
                        <a:t>4</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200" kern="100" dirty="0">
                          <a:effectLst/>
                        </a:rPr>
                        <a:t>1216</a:t>
                      </a:r>
                      <a:endParaRPr lang="zh-CN" sz="1200" kern="100" dirty="0">
                        <a:effectLst/>
                      </a:endParaRPr>
                    </a:p>
                    <a:p>
                      <a:pPr algn="ctr">
                        <a:lnSpc>
                          <a:spcPct val="150000"/>
                        </a:lnSpc>
                      </a:pPr>
                      <a:r>
                        <a:rPr lang="en-US" sz="1200" kern="100" dirty="0">
                          <a:effectLst/>
                        </a:rPr>
                        <a:t>1209</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zh-CN" sz="1200" kern="100" dirty="0">
                          <a:effectLst/>
                        </a:rPr>
                        <a:t>艾司奥美拉唑</a:t>
                      </a:r>
                      <a:r>
                        <a:rPr lang="en-US" sz="1200" kern="100" dirty="0">
                          <a:effectLst/>
                        </a:rPr>
                        <a:t>40mg</a:t>
                      </a:r>
                      <a:endParaRPr lang="zh-CN" sz="1200" kern="100" dirty="0">
                        <a:effectLst/>
                      </a:endParaRPr>
                    </a:p>
                    <a:p>
                      <a:pPr algn="ctr">
                        <a:lnSpc>
                          <a:spcPct val="150000"/>
                        </a:lnSpc>
                      </a:pPr>
                      <a:r>
                        <a:rPr lang="zh-CN" sz="1200" kern="100" dirty="0">
                          <a:effectLst/>
                        </a:rPr>
                        <a:t>奥美拉唑</a:t>
                      </a:r>
                      <a:r>
                        <a:rPr lang="en-US" sz="1200" kern="100" dirty="0">
                          <a:effectLst/>
                        </a:rPr>
                        <a:t> 20mg</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200" kern="100" dirty="0">
                          <a:effectLst/>
                        </a:rPr>
                        <a:t>81.7%</a:t>
                      </a:r>
                      <a:endParaRPr lang="zh-CN" sz="1200" kern="100" dirty="0">
                        <a:effectLst/>
                      </a:endParaRPr>
                    </a:p>
                    <a:p>
                      <a:pPr algn="ctr">
                        <a:lnSpc>
                          <a:spcPct val="150000"/>
                        </a:lnSpc>
                      </a:pPr>
                      <a:r>
                        <a:rPr lang="en-US" sz="1200" kern="100" dirty="0">
                          <a:effectLst/>
                        </a:rPr>
                        <a:t>68.7%</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200" kern="100" dirty="0">
                          <a:effectLst/>
                        </a:rPr>
                        <a:t>93.7%</a:t>
                      </a:r>
                      <a:endParaRPr lang="zh-CN" sz="1200" kern="100" dirty="0">
                        <a:effectLst/>
                      </a:endParaRPr>
                    </a:p>
                    <a:p>
                      <a:pPr algn="ctr">
                        <a:lnSpc>
                          <a:spcPct val="150000"/>
                        </a:lnSpc>
                      </a:pPr>
                      <a:r>
                        <a:rPr lang="en-US" sz="1200" kern="100" dirty="0">
                          <a:effectLst/>
                        </a:rPr>
                        <a:t>84.2%</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200" kern="100" dirty="0">
                          <a:effectLst/>
                        </a:rPr>
                        <a:t>p</a:t>
                      </a:r>
                      <a:r>
                        <a:rPr lang="zh-CN" sz="1200" kern="100" dirty="0">
                          <a:effectLst/>
                        </a:rPr>
                        <a:t>＜</a:t>
                      </a:r>
                      <a:r>
                        <a:rPr lang="en-US" sz="1200" kern="100" dirty="0">
                          <a:effectLst/>
                        </a:rPr>
                        <a:t>0.001</a:t>
                      </a:r>
                      <a:endParaRPr lang="zh-CN" sz="1200" kern="100" dirty="0">
                        <a:effectLst/>
                      </a:endParaRPr>
                    </a:p>
                    <a:p>
                      <a:pPr algn="ctr"/>
                      <a:r>
                        <a:rPr lang="en-US" sz="1200" kern="100" dirty="0">
                          <a:effectLst/>
                        </a:rPr>
                        <a:t> </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25" name="文本框 24"/>
          <p:cNvSpPr txBox="1"/>
          <p:nvPr/>
        </p:nvSpPr>
        <p:spPr>
          <a:xfrm>
            <a:off x="1198024" y="5788209"/>
            <a:ext cx="6181594" cy="458202"/>
          </a:xfrm>
          <a:prstGeom prst="rect">
            <a:avLst/>
          </a:prstGeom>
          <a:noFill/>
        </p:spPr>
        <p:txBody>
          <a:bodyPr wrap="square">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结果表明：艾司奥美拉唑镁</a:t>
            </a:r>
            <a:r>
              <a:rPr lang="zh-CN" altLang="en-US" sz="1400" kern="0" dirty="0">
                <a:solidFill>
                  <a:schemeClr val="accent1"/>
                </a:solidFill>
                <a:latin typeface="微软雅黑" panose="020B0503020204020204" pitchFamily="34" charset="-122"/>
                <a:ea typeface="微软雅黑" panose="020B0503020204020204" pitchFamily="34" charset="-122"/>
              </a:rPr>
              <a:t>治疗反流性食管炎效果显著</a:t>
            </a:r>
            <a:r>
              <a:rPr lang="zh-CN" altLang="en-US" sz="1400" kern="0" dirty="0">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6FB8BEB-183B-004F-0D4A-1A1C6BD340EF}"/>
              </a:ext>
            </a:extLst>
          </p:cNvPr>
          <p:cNvGrpSpPr/>
          <p:nvPr/>
        </p:nvGrpSpPr>
        <p:grpSpPr>
          <a:xfrm rot="578276">
            <a:off x="-208378" y="-106082"/>
            <a:ext cx="1343814" cy="1012928"/>
            <a:chOff x="7687960" y="2450071"/>
            <a:chExt cx="2416160" cy="1821229"/>
          </a:xfrm>
        </p:grpSpPr>
        <p:sp>
          <p:nvSpPr>
            <p:cNvPr id="3" name="任意多边形: 形状 2">
              <a:extLst>
                <a:ext uri="{FF2B5EF4-FFF2-40B4-BE49-F238E27FC236}">
                  <a16:creationId xmlns:a16="http://schemas.microsoft.com/office/drawing/2014/main" id="{579DA349-93FA-7850-823B-49F6E36623FE}"/>
                </a:ext>
              </a:extLst>
            </p:cNvPr>
            <p:cNvSpPr/>
            <p:nvPr/>
          </p:nvSpPr>
          <p:spPr>
            <a:xfrm>
              <a:off x="7795260" y="2586700"/>
              <a:ext cx="2308860" cy="1684600"/>
            </a:xfrm>
            <a:custGeom>
              <a:avLst/>
              <a:gdLst>
                <a:gd name="connsiteX0" fmla="*/ 0 w 2308860"/>
                <a:gd name="connsiteY0" fmla="*/ 785440 h 1791280"/>
                <a:gd name="connsiteX1" fmla="*/ 0 w 2308860"/>
                <a:gd name="connsiteY1" fmla="*/ 785440 h 1791280"/>
                <a:gd name="connsiteX2" fmla="*/ 68580 w 2308860"/>
                <a:gd name="connsiteY2" fmla="*/ 747340 h 1791280"/>
                <a:gd name="connsiteX3" fmla="*/ 91440 w 2308860"/>
                <a:gd name="connsiteY3" fmla="*/ 732100 h 1791280"/>
                <a:gd name="connsiteX4" fmla="*/ 106680 w 2308860"/>
                <a:gd name="connsiteY4" fmla="*/ 709240 h 1791280"/>
                <a:gd name="connsiteX5" fmla="*/ 144780 w 2308860"/>
                <a:gd name="connsiteY5" fmla="*/ 686380 h 1791280"/>
                <a:gd name="connsiteX6" fmla="*/ 228600 w 2308860"/>
                <a:gd name="connsiteY6" fmla="*/ 587320 h 1791280"/>
                <a:gd name="connsiteX7" fmla="*/ 266700 w 2308860"/>
                <a:gd name="connsiteY7" fmla="*/ 549220 h 1791280"/>
                <a:gd name="connsiteX8" fmla="*/ 304800 w 2308860"/>
                <a:gd name="connsiteY8" fmla="*/ 480640 h 1791280"/>
                <a:gd name="connsiteX9" fmla="*/ 312420 w 2308860"/>
                <a:gd name="connsiteY9" fmla="*/ 457780 h 1791280"/>
                <a:gd name="connsiteX10" fmla="*/ 342900 w 2308860"/>
                <a:gd name="connsiteY10" fmla="*/ 427300 h 1791280"/>
                <a:gd name="connsiteX11" fmla="*/ 358140 w 2308860"/>
                <a:gd name="connsiteY11" fmla="*/ 404440 h 1791280"/>
                <a:gd name="connsiteX12" fmla="*/ 411480 w 2308860"/>
                <a:gd name="connsiteY12" fmla="*/ 335860 h 1791280"/>
                <a:gd name="connsiteX13" fmla="*/ 426720 w 2308860"/>
                <a:gd name="connsiteY13" fmla="*/ 305380 h 1791280"/>
                <a:gd name="connsiteX14" fmla="*/ 495300 w 2308860"/>
                <a:gd name="connsiteY14" fmla="*/ 229180 h 1791280"/>
                <a:gd name="connsiteX15" fmla="*/ 541020 w 2308860"/>
                <a:gd name="connsiteY15" fmla="*/ 152980 h 1791280"/>
                <a:gd name="connsiteX16" fmla="*/ 563880 w 2308860"/>
                <a:gd name="connsiteY16" fmla="*/ 99640 h 1791280"/>
                <a:gd name="connsiteX17" fmla="*/ 571500 w 2308860"/>
                <a:gd name="connsiteY17" fmla="*/ 69160 h 1791280"/>
                <a:gd name="connsiteX18" fmla="*/ 609600 w 2308860"/>
                <a:gd name="connsiteY18" fmla="*/ 23440 h 1791280"/>
                <a:gd name="connsiteX19" fmla="*/ 739140 w 2308860"/>
                <a:gd name="connsiteY19" fmla="*/ 23440 h 1791280"/>
                <a:gd name="connsiteX20" fmla="*/ 769620 w 2308860"/>
                <a:gd name="connsiteY20" fmla="*/ 580 h 1791280"/>
                <a:gd name="connsiteX21" fmla="*/ 777240 w 2308860"/>
                <a:gd name="connsiteY21" fmla="*/ 580 h 1791280"/>
                <a:gd name="connsiteX22" fmla="*/ 2308860 w 2308860"/>
                <a:gd name="connsiteY22" fmla="*/ 960700 h 1791280"/>
                <a:gd name="connsiteX23" fmla="*/ 1623060 w 2308860"/>
                <a:gd name="connsiteY23" fmla="*/ 1791280 h 1791280"/>
                <a:gd name="connsiteX24" fmla="*/ 0 w 2308860"/>
                <a:gd name="connsiteY24" fmla="*/ 785440 h 179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8860" h="1791280">
                  <a:moveTo>
                    <a:pt x="0" y="785440"/>
                  </a:moveTo>
                  <a:lnTo>
                    <a:pt x="0" y="785440"/>
                  </a:lnTo>
                  <a:cubicBezTo>
                    <a:pt x="22860" y="772740"/>
                    <a:pt x="45991" y="760517"/>
                    <a:pt x="68580" y="747340"/>
                  </a:cubicBezTo>
                  <a:cubicBezTo>
                    <a:pt x="76491" y="742725"/>
                    <a:pt x="84964" y="738576"/>
                    <a:pt x="91440" y="732100"/>
                  </a:cubicBezTo>
                  <a:cubicBezTo>
                    <a:pt x="97916" y="725624"/>
                    <a:pt x="99727" y="715200"/>
                    <a:pt x="106680" y="709240"/>
                  </a:cubicBezTo>
                  <a:cubicBezTo>
                    <a:pt x="117925" y="699601"/>
                    <a:pt x="133215" y="695632"/>
                    <a:pt x="144780" y="686380"/>
                  </a:cubicBezTo>
                  <a:cubicBezTo>
                    <a:pt x="211362" y="633115"/>
                    <a:pt x="157225" y="658695"/>
                    <a:pt x="228600" y="587320"/>
                  </a:cubicBezTo>
                  <a:cubicBezTo>
                    <a:pt x="241300" y="574620"/>
                    <a:pt x="255480" y="563245"/>
                    <a:pt x="266700" y="549220"/>
                  </a:cubicBezTo>
                  <a:cubicBezTo>
                    <a:pt x="275593" y="538104"/>
                    <a:pt x="298131" y="496201"/>
                    <a:pt x="304800" y="480640"/>
                  </a:cubicBezTo>
                  <a:cubicBezTo>
                    <a:pt x="307964" y="473257"/>
                    <a:pt x="307751" y="464316"/>
                    <a:pt x="312420" y="457780"/>
                  </a:cubicBezTo>
                  <a:cubicBezTo>
                    <a:pt x="320771" y="446088"/>
                    <a:pt x="333549" y="438209"/>
                    <a:pt x="342900" y="427300"/>
                  </a:cubicBezTo>
                  <a:cubicBezTo>
                    <a:pt x="348860" y="420347"/>
                    <a:pt x="352645" y="411766"/>
                    <a:pt x="358140" y="404440"/>
                  </a:cubicBezTo>
                  <a:cubicBezTo>
                    <a:pt x="375516" y="381272"/>
                    <a:pt x="398528" y="361763"/>
                    <a:pt x="411480" y="335860"/>
                  </a:cubicBezTo>
                  <a:cubicBezTo>
                    <a:pt x="416560" y="325700"/>
                    <a:pt x="419624" y="314250"/>
                    <a:pt x="426720" y="305380"/>
                  </a:cubicBezTo>
                  <a:cubicBezTo>
                    <a:pt x="525606" y="181773"/>
                    <a:pt x="433472" y="317506"/>
                    <a:pt x="495300" y="229180"/>
                  </a:cubicBezTo>
                  <a:cubicBezTo>
                    <a:pt x="509615" y="208730"/>
                    <a:pt x="531522" y="178309"/>
                    <a:pt x="541020" y="152980"/>
                  </a:cubicBezTo>
                  <a:cubicBezTo>
                    <a:pt x="562108" y="96745"/>
                    <a:pt x="532996" y="145967"/>
                    <a:pt x="563880" y="99640"/>
                  </a:cubicBezTo>
                  <a:cubicBezTo>
                    <a:pt x="566420" y="89480"/>
                    <a:pt x="567375" y="78786"/>
                    <a:pt x="571500" y="69160"/>
                  </a:cubicBezTo>
                  <a:cubicBezTo>
                    <a:pt x="579457" y="50595"/>
                    <a:pt x="595868" y="37172"/>
                    <a:pt x="609600" y="23440"/>
                  </a:cubicBezTo>
                  <a:cubicBezTo>
                    <a:pt x="659267" y="39996"/>
                    <a:pt x="655579" y="42009"/>
                    <a:pt x="739140" y="23440"/>
                  </a:cubicBezTo>
                  <a:cubicBezTo>
                    <a:pt x="751538" y="20685"/>
                    <a:pt x="758730" y="7114"/>
                    <a:pt x="769620" y="580"/>
                  </a:cubicBezTo>
                  <a:cubicBezTo>
                    <a:pt x="771798" y="-727"/>
                    <a:pt x="774700" y="580"/>
                    <a:pt x="777240" y="580"/>
                  </a:cubicBezTo>
                  <a:lnTo>
                    <a:pt x="2308860" y="960700"/>
                  </a:lnTo>
                  <a:lnTo>
                    <a:pt x="1623060" y="1791280"/>
                  </a:lnTo>
                  <a:lnTo>
                    <a:pt x="0" y="785440"/>
                  </a:lnTo>
                  <a:close/>
                </a:path>
              </a:pathLst>
            </a:custGeom>
            <a:gradFill flip="none" rotWithShape="1">
              <a:gsLst>
                <a:gs pos="0">
                  <a:schemeClr val="accent1">
                    <a:lumMod val="5000"/>
                    <a:lumOff val="95000"/>
                    <a:alpha val="0"/>
                  </a:schemeClr>
                </a:gs>
                <a:gs pos="77000">
                  <a:srgbClr val="CCCDCE">
                    <a:alpha val="40000"/>
                  </a:srgbClr>
                </a:gs>
                <a:gs pos="100000">
                  <a:schemeClr val="bg1">
                    <a:lumMod val="7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F0371006-7FA5-BE44-915F-8AA6D84CC481}"/>
                </a:ext>
              </a:extLst>
            </p:cNvPr>
            <p:cNvSpPr/>
            <p:nvPr/>
          </p:nvSpPr>
          <p:spPr>
            <a:xfrm>
              <a:off x="7687960" y="2450071"/>
              <a:ext cx="1105520" cy="11055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cs typeface="+mn-ea"/>
                <a:sym typeface="+mn-lt"/>
              </a:endParaRPr>
            </a:p>
          </p:txBody>
        </p:sp>
      </p:grpSp>
      <p:sp>
        <p:nvSpPr>
          <p:cNvPr id="5" name="矩形 4">
            <a:extLst>
              <a:ext uri="{FF2B5EF4-FFF2-40B4-BE49-F238E27FC236}">
                <a16:creationId xmlns:a16="http://schemas.microsoft.com/office/drawing/2014/main" id="{25A28A09-9469-B62C-40AF-AEA2CA391376}"/>
              </a:ext>
            </a:extLst>
          </p:cNvPr>
          <p:cNvSpPr/>
          <p:nvPr/>
        </p:nvSpPr>
        <p:spPr>
          <a:xfrm>
            <a:off x="567082" y="589259"/>
            <a:ext cx="1261884" cy="523220"/>
          </a:xfrm>
          <a:prstGeom prst="rect">
            <a:avLst/>
          </a:prstGeom>
        </p:spPr>
        <p:txBody>
          <a:bodyPr wrap="none">
            <a:spAutoFit/>
          </a:bodyPr>
          <a:lstStyle/>
          <a:p>
            <a:r>
              <a:rPr lang="zh-CN" altLang="en-US" sz="2800" dirty="0">
                <a:cs typeface="+mn-ea"/>
                <a:sym typeface="+mn-lt"/>
              </a:rPr>
              <a:t>有效性</a:t>
            </a:r>
          </a:p>
        </p:txBody>
      </p:sp>
      <p:pic>
        <p:nvPicPr>
          <p:cNvPr id="15" name="图片 14">
            <a:extLst>
              <a:ext uri="{FF2B5EF4-FFF2-40B4-BE49-F238E27FC236}">
                <a16:creationId xmlns:a16="http://schemas.microsoft.com/office/drawing/2014/main" id="{8C476656-EC46-4B05-58C0-1A8D96B414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965" y="1451937"/>
            <a:ext cx="5425578" cy="3409332"/>
          </a:xfrm>
          <a:prstGeom prst="rect">
            <a:avLst/>
          </a:prstGeom>
          <a:noFill/>
          <a:ln>
            <a:noFill/>
          </a:ln>
        </p:spPr>
      </p:pic>
      <p:sp>
        <p:nvSpPr>
          <p:cNvPr id="16" name="文本框 15">
            <a:extLst>
              <a:ext uri="{FF2B5EF4-FFF2-40B4-BE49-F238E27FC236}">
                <a16:creationId xmlns:a16="http://schemas.microsoft.com/office/drawing/2014/main" id="{AAA937A5-6350-89C9-87C2-17A295792B63}"/>
              </a:ext>
            </a:extLst>
          </p:cNvPr>
          <p:cNvSpPr txBox="1"/>
          <p:nvPr/>
        </p:nvSpPr>
        <p:spPr>
          <a:xfrm>
            <a:off x="2956468" y="1097534"/>
            <a:ext cx="3170571" cy="338554"/>
          </a:xfrm>
          <a:prstGeom prst="rect">
            <a:avLst/>
          </a:prstGeom>
          <a:noFill/>
        </p:spPr>
        <p:txBody>
          <a:bodyPr wrap="square" rtlCol="0">
            <a:spAutoFit/>
          </a:bodyPr>
          <a:lstStyle/>
          <a:p>
            <a:r>
              <a:rPr lang="zh-CN" altLang="en-US" sz="1600" b="1" i="0" u="none" strike="noStrike" baseline="0" dirty="0">
                <a:latin typeface="宋体" panose="02010600030101010101" pitchFamily="2" charset="-122"/>
                <a:ea typeface="宋体" panose="02010600030101010101" pitchFamily="2" charset="-122"/>
              </a:rPr>
              <a:t>维持未复发的月份</a:t>
            </a:r>
            <a:r>
              <a:rPr lang="en-US" altLang="zh-CN" sz="1600" b="1" i="0" u="none" strike="noStrike" baseline="0" dirty="0">
                <a:latin typeface="TimesNewRomanPS-BoldMT"/>
                <a:ea typeface="宋体" panose="02010600030101010101" pitchFamily="2" charset="-122"/>
              </a:rPr>
              <a:t>vs </a:t>
            </a:r>
            <a:r>
              <a:rPr lang="zh-CN" altLang="en-US" sz="1600" b="1" i="0" u="none" strike="noStrike" baseline="0" dirty="0">
                <a:latin typeface="宋体" panose="02010600030101010101" pitchFamily="2" charset="-122"/>
                <a:ea typeface="宋体" panose="02010600030101010101" pitchFamily="2" charset="-122"/>
              </a:rPr>
              <a:t>治愈百分比</a:t>
            </a:r>
            <a:endParaRPr lang="zh-CN" altLang="en-US" sz="1600" b="1" dirty="0"/>
          </a:p>
        </p:txBody>
      </p:sp>
      <p:sp>
        <p:nvSpPr>
          <p:cNvPr id="18" name="文本框 17">
            <a:extLst>
              <a:ext uri="{FF2B5EF4-FFF2-40B4-BE49-F238E27FC236}">
                <a16:creationId xmlns:a16="http://schemas.microsoft.com/office/drawing/2014/main" id="{BE6DD019-5286-6CEF-83EF-8647D1627462}"/>
              </a:ext>
            </a:extLst>
          </p:cNvPr>
          <p:cNvSpPr txBox="1"/>
          <p:nvPr/>
        </p:nvSpPr>
        <p:spPr>
          <a:xfrm>
            <a:off x="827932" y="4468753"/>
            <a:ext cx="1305838" cy="276999"/>
          </a:xfrm>
          <a:prstGeom prst="rect">
            <a:avLst/>
          </a:prstGeom>
          <a:noFill/>
        </p:spPr>
        <p:txBody>
          <a:bodyPr wrap="square">
            <a:spAutoFit/>
          </a:bodyPr>
          <a:lstStyle/>
          <a:p>
            <a:r>
              <a:rPr lang="en-US" altLang="zh-CN" sz="1200" b="0" i="0" u="none" strike="noStrike" baseline="0" dirty="0">
                <a:latin typeface="+mn-ea"/>
              </a:rPr>
              <a:t>S=</a:t>
            </a:r>
            <a:r>
              <a:rPr lang="zh-CN" altLang="en-US" sz="1200" b="0" i="0" u="none" strike="noStrike" baseline="0" dirty="0">
                <a:latin typeface="+mn-ea"/>
              </a:rPr>
              <a:t>定期随访</a:t>
            </a:r>
            <a:endParaRPr lang="zh-CN" altLang="en-US" sz="1200" dirty="0">
              <a:latin typeface="+mn-ea"/>
            </a:endParaRPr>
          </a:p>
        </p:txBody>
      </p:sp>
      <p:sp>
        <p:nvSpPr>
          <p:cNvPr id="19" name="文本框 18">
            <a:extLst>
              <a:ext uri="{FF2B5EF4-FFF2-40B4-BE49-F238E27FC236}">
                <a16:creationId xmlns:a16="http://schemas.microsoft.com/office/drawing/2014/main" id="{EF3A3F76-7E07-1001-9090-EE05C2E582AC}"/>
              </a:ext>
            </a:extLst>
          </p:cNvPr>
          <p:cNvSpPr txBox="1"/>
          <p:nvPr/>
        </p:nvSpPr>
        <p:spPr>
          <a:xfrm>
            <a:off x="827932" y="4972833"/>
            <a:ext cx="11109372" cy="784254"/>
          </a:xfrm>
          <a:prstGeom prst="rect">
            <a:avLst/>
          </a:prstGeom>
          <a:noFill/>
        </p:spPr>
        <p:txBody>
          <a:bodyPr wrap="square" rtlCol="0">
            <a:spAutoFit/>
          </a:bodyPr>
          <a:lstStyle/>
          <a:p>
            <a:pPr>
              <a:lnSpc>
                <a:spcPct val="150000"/>
              </a:lnSpc>
            </a:pPr>
            <a:r>
              <a:rPr lang="zh-CN" altLang="en-US" sz="1600" dirty="0">
                <a:latin typeface="宋体" panose="02010600030101010101" pitchFamily="2" charset="-122"/>
                <a:ea typeface="宋体" panose="02010600030101010101" pitchFamily="2" charset="-122"/>
              </a:rPr>
              <a:t>    </a:t>
            </a:r>
            <a:r>
              <a:rPr lang="zh-CN" altLang="en-US" sz="1600" dirty="0">
                <a:latin typeface="+mn-ea"/>
              </a:rPr>
              <a:t>在已经治愈的反流性食管炎患者防止复发的长期维持治疗</a:t>
            </a:r>
            <a:r>
              <a:rPr lang="zh-CN" altLang="en-US" sz="1600" b="0" i="0" u="none" strike="noStrike" baseline="0" dirty="0">
                <a:latin typeface="+mn-ea"/>
              </a:rPr>
              <a:t>临床试验中，纳入经内窥镜检查确认为已治愈的反流性食管炎患者，每日给药一次，连续给药</a:t>
            </a:r>
            <a:r>
              <a:rPr lang="en-US" altLang="zh-CN" sz="1600" b="0" i="0" u="none" strike="noStrike" baseline="0" dirty="0">
                <a:latin typeface="+mn-ea"/>
              </a:rPr>
              <a:t>6 </a:t>
            </a:r>
            <a:r>
              <a:rPr lang="zh-CN" altLang="en-US" sz="1600" b="0" i="0" u="none" strike="noStrike" baseline="0" dirty="0">
                <a:latin typeface="+mn-ea"/>
              </a:rPr>
              <a:t>个月</a:t>
            </a:r>
            <a:r>
              <a:rPr lang="zh-CN" altLang="en-US" sz="1600" dirty="0">
                <a:latin typeface="+mn-ea"/>
              </a:rPr>
              <a:t>。实验结果显示艾司奥美拉唑镁</a:t>
            </a:r>
            <a:r>
              <a:rPr lang="zh-CN" altLang="en-US" sz="1600" dirty="0">
                <a:solidFill>
                  <a:schemeClr val="accent1"/>
                </a:solidFill>
                <a:latin typeface="+mn-ea"/>
              </a:rPr>
              <a:t>有明显的防止复发的效果</a:t>
            </a:r>
            <a:r>
              <a:rPr lang="zh-CN" altLang="en-US" sz="1600" dirty="0">
                <a:latin typeface="+mn-ea"/>
              </a:rPr>
              <a:t>。</a:t>
            </a:r>
          </a:p>
        </p:txBody>
      </p:sp>
      <p:sp>
        <p:nvSpPr>
          <p:cNvPr id="21" name="文本框 20">
            <a:extLst>
              <a:ext uri="{FF2B5EF4-FFF2-40B4-BE49-F238E27FC236}">
                <a16:creationId xmlns:a16="http://schemas.microsoft.com/office/drawing/2014/main" id="{E8C1B1CE-EFD1-9DFD-0EE0-8261FE8F355E}"/>
              </a:ext>
            </a:extLst>
          </p:cNvPr>
          <p:cNvSpPr txBox="1"/>
          <p:nvPr/>
        </p:nvSpPr>
        <p:spPr>
          <a:xfrm>
            <a:off x="827932" y="6604084"/>
            <a:ext cx="6181594" cy="253916"/>
          </a:xfrm>
          <a:prstGeom prst="rect">
            <a:avLst/>
          </a:prstGeom>
          <a:noFill/>
        </p:spPr>
        <p:txBody>
          <a:bodyPr wrap="square">
            <a:spAutoFit/>
          </a:bodyPr>
          <a:lstStyle/>
          <a:p>
            <a:r>
              <a:rPr lang="zh-CN" altLang="en-US" sz="1000" kern="0" dirty="0">
                <a:solidFill>
                  <a:srgbClr val="000000">
                    <a:lumMod val="75000"/>
                    <a:lumOff val="25000"/>
                  </a:srgbClr>
                </a:solidFill>
                <a:latin typeface="微软雅黑" panose="020B0503020204020204" pitchFamily="34" charset="-122"/>
                <a:ea typeface="微软雅黑" panose="020B0503020204020204" pitchFamily="34" charset="-122"/>
              </a:rPr>
              <a:t>艾司奥美拉唑镁原研说明书</a:t>
            </a:r>
          </a:p>
        </p:txBody>
      </p:sp>
    </p:spTree>
    <p:extLst>
      <p:ext uri="{BB962C8B-B14F-4D97-AF65-F5344CB8AC3E}">
        <p14:creationId xmlns:p14="http://schemas.microsoft.com/office/powerpoint/2010/main" val="15291719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578276">
            <a:off x="-208378" y="-106082"/>
            <a:ext cx="1343814" cy="1012928"/>
            <a:chOff x="7687960" y="2450071"/>
            <a:chExt cx="2416160" cy="1821229"/>
          </a:xfrm>
        </p:grpSpPr>
        <p:sp>
          <p:nvSpPr>
            <p:cNvPr id="3" name="任意多边形: 形状 2"/>
            <p:cNvSpPr/>
            <p:nvPr/>
          </p:nvSpPr>
          <p:spPr>
            <a:xfrm>
              <a:off x="7795260" y="2586700"/>
              <a:ext cx="2308860" cy="1684600"/>
            </a:xfrm>
            <a:custGeom>
              <a:avLst/>
              <a:gdLst>
                <a:gd name="connsiteX0" fmla="*/ 0 w 2308860"/>
                <a:gd name="connsiteY0" fmla="*/ 785440 h 1791280"/>
                <a:gd name="connsiteX1" fmla="*/ 0 w 2308860"/>
                <a:gd name="connsiteY1" fmla="*/ 785440 h 1791280"/>
                <a:gd name="connsiteX2" fmla="*/ 68580 w 2308860"/>
                <a:gd name="connsiteY2" fmla="*/ 747340 h 1791280"/>
                <a:gd name="connsiteX3" fmla="*/ 91440 w 2308860"/>
                <a:gd name="connsiteY3" fmla="*/ 732100 h 1791280"/>
                <a:gd name="connsiteX4" fmla="*/ 106680 w 2308860"/>
                <a:gd name="connsiteY4" fmla="*/ 709240 h 1791280"/>
                <a:gd name="connsiteX5" fmla="*/ 144780 w 2308860"/>
                <a:gd name="connsiteY5" fmla="*/ 686380 h 1791280"/>
                <a:gd name="connsiteX6" fmla="*/ 228600 w 2308860"/>
                <a:gd name="connsiteY6" fmla="*/ 587320 h 1791280"/>
                <a:gd name="connsiteX7" fmla="*/ 266700 w 2308860"/>
                <a:gd name="connsiteY7" fmla="*/ 549220 h 1791280"/>
                <a:gd name="connsiteX8" fmla="*/ 304800 w 2308860"/>
                <a:gd name="connsiteY8" fmla="*/ 480640 h 1791280"/>
                <a:gd name="connsiteX9" fmla="*/ 312420 w 2308860"/>
                <a:gd name="connsiteY9" fmla="*/ 457780 h 1791280"/>
                <a:gd name="connsiteX10" fmla="*/ 342900 w 2308860"/>
                <a:gd name="connsiteY10" fmla="*/ 427300 h 1791280"/>
                <a:gd name="connsiteX11" fmla="*/ 358140 w 2308860"/>
                <a:gd name="connsiteY11" fmla="*/ 404440 h 1791280"/>
                <a:gd name="connsiteX12" fmla="*/ 411480 w 2308860"/>
                <a:gd name="connsiteY12" fmla="*/ 335860 h 1791280"/>
                <a:gd name="connsiteX13" fmla="*/ 426720 w 2308860"/>
                <a:gd name="connsiteY13" fmla="*/ 305380 h 1791280"/>
                <a:gd name="connsiteX14" fmla="*/ 495300 w 2308860"/>
                <a:gd name="connsiteY14" fmla="*/ 229180 h 1791280"/>
                <a:gd name="connsiteX15" fmla="*/ 541020 w 2308860"/>
                <a:gd name="connsiteY15" fmla="*/ 152980 h 1791280"/>
                <a:gd name="connsiteX16" fmla="*/ 563880 w 2308860"/>
                <a:gd name="connsiteY16" fmla="*/ 99640 h 1791280"/>
                <a:gd name="connsiteX17" fmla="*/ 571500 w 2308860"/>
                <a:gd name="connsiteY17" fmla="*/ 69160 h 1791280"/>
                <a:gd name="connsiteX18" fmla="*/ 609600 w 2308860"/>
                <a:gd name="connsiteY18" fmla="*/ 23440 h 1791280"/>
                <a:gd name="connsiteX19" fmla="*/ 739140 w 2308860"/>
                <a:gd name="connsiteY19" fmla="*/ 23440 h 1791280"/>
                <a:gd name="connsiteX20" fmla="*/ 769620 w 2308860"/>
                <a:gd name="connsiteY20" fmla="*/ 580 h 1791280"/>
                <a:gd name="connsiteX21" fmla="*/ 777240 w 2308860"/>
                <a:gd name="connsiteY21" fmla="*/ 580 h 1791280"/>
                <a:gd name="connsiteX22" fmla="*/ 2308860 w 2308860"/>
                <a:gd name="connsiteY22" fmla="*/ 960700 h 1791280"/>
                <a:gd name="connsiteX23" fmla="*/ 1623060 w 2308860"/>
                <a:gd name="connsiteY23" fmla="*/ 1791280 h 1791280"/>
                <a:gd name="connsiteX24" fmla="*/ 0 w 2308860"/>
                <a:gd name="connsiteY24" fmla="*/ 785440 h 179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8860" h="1791280">
                  <a:moveTo>
                    <a:pt x="0" y="785440"/>
                  </a:moveTo>
                  <a:lnTo>
                    <a:pt x="0" y="785440"/>
                  </a:lnTo>
                  <a:cubicBezTo>
                    <a:pt x="22860" y="772740"/>
                    <a:pt x="45991" y="760517"/>
                    <a:pt x="68580" y="747340"/>
                  </a:cubicBezTo>
                  <a:cubicBezTo>
                    <a:pt x="76491" y="742725"/>
                    <a:pt x="84964" y="738576"/>
                    <a:pt x="91440" y="732100"/>
                  </a:cubicBezTo>
                  <a:cubicBezTo>
                    <a:pt x="97916" y="725624"/>
                    <a:pt x="99727" y="715200"/>
                    <a:pt x="106680" y="709240"/>
                  </a:cubicBezTo>
                  <a:cubicBezTo>
                    <a:pt x="117925" y="699601"/>
                    <a:pt x="133215" y="695632"/>
                    <a:pt x="144780" y="686380"/>
                  </a:cubicBezTo>
                  <a:cubicBezTo>
                    <a:pt x="211362" y="633115"/>
                    <a:pt x="157225" y="658695"/>
                    <a:pt x="228600" y="587320"/>
                  </a:cubicBezTo>
                  <a:cubicBezTo>
                    <a:pt x="241300" y="574620"/>
                    <a:pt x="255480" y="563245"/>
                    <a:pt x="266700" y="549220"/>
                  </a:cubicBezTo>
                  <a:cubicBezTo>
                    <a:pt x="275593" y="538104"/>
                    <a:pt x="298131" y="496201"/>
                    <a:pt x="304800" y="480640"/>
                  </a:cubicBezTo>
                  <a:cubicBezTo>
                    <a:pt x="307964" y="473257"/>
                    <a:pt x="307751" y="464316"/>
                    <a:pt x="312420" y="457780"/>
                  </a:cubicBezTo>
                  <a:cubicBezTo>
                    <a:pt x="320771" y="446088"/>
                    <a:pt x="333549" y="438209"/>
                    <a:pt x="342900" y="427300"/>
                  </a:cubicBezTo>
                  <a:cubicBezTo>
                    <a:pt x="348860" y="420347"/>
                    <a:pt x="352645" y="411766"/>
                    <a:pt x="358140" y="404440"/>
                  </a:cubicBezTo>
                  <a:cubicBezTo>
                    <a:pt x="375516" y="381272"/>
                    <a:pt x="398528" y="361763"/>
                    <a:pt x="411480" y="335860"/>
                  </a:cubicBezTo>
                  <a:cubicBezTo>
                    <a:pt x="416560" y="325700"/>
                    <a:pt x="419624" y="314250"/>
                    <a:pt x="426720" y="305380"/>
                  </a:cubicBezTo>
                  <a:cubicBezTo>
                    <a:pt x="525606" y="181773"/>
                    <a:pt x="433472" y="317506"/>
                    <a:pt x="495300" y="229180"/>
                  </a:cubicBezTo>
                  <a:cubicBezTo>
                    <a:pt x="509615" y="208730"/>
                    <a:pt x="531522" y="178309"/>
                    <a:pt x="541020" y="152980"/>
                  </a:cubicBezTo>
                  <a:cubicBezTo>
                    <a:pt x="562108" y="96745"/>
                    <a:pt x="532996" y="145967"/>
                    <a:pt x="563880" y="99640"/>
                  </a:cubicBezTo>
                  <a:cubicBezTo>
                    <a:pt x="566420" y="89480"/>
                    <a:pt x="567375" y="78786"/>
                    <a:pt x="571500" y="69160"/>
                  </a:cubicBezTo>
                  <a:cubicBezTo>
                    <a:pt x="579457" y="50595"/>
                    <a:pt x="595868" y="37172"/>
                    <a:pt x="609600" y="23440"/>
                  </a:cubicBezTo>
                  <a:cubicBezTo>
                    <a:pt x="659267" y="39996"/>
                    <a:pt x="655579" y="42009"/>
                    <a:pt x="739140" y="23440"/>
                  </a:cubicBezTo>
                  <a:cubicBezTo>
                    <a:pt x="751538" y="20685"/>
                    <a:pt x="758730" y="7114"/>
                    <a:pt x="769620" y="580"/>
                  </a:cubicBezTo>
                  <a:cubicBezTo>
                    <a:pt x="771798" y="-727"/>
                    <a:pt x="774700" y="580"/>
                    <a:pt x="777240" y="580"/>
                  </a:cubicBezTo>
                  <a:lnTo>
                    <a:pt x="2308860" y="960700"/>
                  </a:lnTo>
                  <a:lnTo>
                    <a:pt x="1623060" y="1791280"/>
                  </a:lnTo>
                  <a:lnTo>
                    <a:pt x="0" y="785440"/>
                  </a:lnTo>
                  <a:close/>
                </a:path>
              </a:pathLst>
            </a:custGeom>
            <a:gradFill flip="none" rotWithShape="1">
              <a:gsLst>
                <a:gs pos="0">
                  <a:schemeClr val="accent1">
                    <a:lumMod val="5000"/>
                    <a:lumOff val="95000"/>
                    <a:alpha val="0"/>
                  </a:schemeClr>
                </a:gs>
                <a:gs pos="77000">
                  <a:srgbClr val="CCCDCE">
                    <a:alpha val="40000"/>
                  </a:srgbClr>
                </a:gs>
                <a:gs pos="100000">
                  <a:schemeClr val="bg1">
                    <a:lumMod val="7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7687960" y="2450071"/>
              <a:ext cx="1105520" cy="11055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cs typeface="+mn-ea"/>
                <a:sym typeface="+mn-lt"/>
              </a:endParaRPr>
            </a:p>
          </p:txBody>
        </p:sp>
      </p:grpSp>
      <p:sp>
        <p:nvSpPr>
          <p:cNvPr id="5" name="矩形 4"/>
          <p:cNvSpPr/>
          <p:nvPr/>
        </p:nvSpPr>
        <p:spPr>
          <a:xfrm>
            <a:off x="567082" y="589259"/>
            <a:ext cx="1261884" cy="523220"/>
          </a:xfrm>
          <a:prstGeom prst="rect">
            <a:avLst/>
          </a:prstGeom>
        </p:spPr>
        <p:txBody>
          <a:bodyPr wrap="none">
            <a:spAutoFit/>
          </a:bodyPr>
          <a:lstStyle/>
          <a:p>
            <a:r>
              <a:rPr lang="zh-CN" altLang="en-US" sz="2800" dirty="0">
                <a:cs typeface="+mn-ea"/>
                <a:sym typeface="+mn-lt"/>
              </a:rPr>
              <a:t>有效性</a:t>
            </a:r>
          </a:p>
        </p:txBody>
      </p:sp>
      <p:sp>
        <p:nvSpPr>
          <p:cNvPr id="10" name="矩形 9"/>
          <p:cNvSpPr/>
          <p:nvPr/>
        </p:nvSpPr>
        <p:spPr>
          <a:xfrm>
            <a:off x="827932" y="6576484"/>
            <a:ext cx="8962595" cy="253916"/>
          </a:xfrm>
          <a:prstGeom prst="rect">
            <a:avLst/>
          </a:prstGeom>
        </p:spPr>
        <p:txBody>
          <a:bodyPr wrap="square">
            <a:spAutoFit/>
          </a:bodyPr>
          <a:lstStyle/>
          <a:p>
            <a:r>
              <a:rPr lang="zh-CN" altLang="en-US" sz="1000" b="0" i="0" u="none" strike="noStrike" baseline="0" dirty="0">
                <a:latin typeface="+mn-ea"/>
              </a:rPr>
              <a:t>井德军，艾司奥美拉唑镁与奥美拉唑治疗反流性食管炎临床对比评价</a:t>
            </a:r>
            <a:r>
              <a:rPr lang="en-US" altLang="zh-CN" sz="1000" b="0" i="0" u="none" strike="noStrike" baseline="0" dirty="0">
                <a:latin typeface="+mn-ea"/>
              </a:rPr>
              <a:t> [J]</a:t>
            </a:r>
            <a:r>
              <a:rPr lang="zh-CN" altLang="en-US" sz="1000" b="0" i="0" u="none" strike="noStrike" baseline="0" dirty="0">
                <a:latin typeface="+mn-ea"/>
              </a:rPr>
              <a:t>，临床医药文献杂志 </a:t>
            </a:r>
            <a:r>
              <a:rPr lang="en-US" altLang="zh-CN" sz="1000" b="0" i="0" u="none" strike="noStrike" baseline="0" dirty="0">
                <a:latin typeface="+mn-ea"/>
              </a:rPr>
              <a:t>2018 Vol.5</a:t>
            </a:r>
            <a:r>
              <a:rPr lang="zh-CN" altLang="en-US" sz="1000" b="0" i="0" u="none" strike="noStrike" baseline="0" dirty="0">
                <a:latin typeface="+mn-ea"/>
              </a:rPr>
              <a:t> </a:t>
            </a:r>
            <a:r>
              <a:rPr lang="en-US" altLang="zh-CN" sz="1000" b="0" i="0" u="none" strike="noStrike" baseline="0" dirty="0">
                <a:latin typeface="+mn-ea"/>
              </a:rPr>
              <a:t>No. 11</a:t>
            </a:r>
            <a:endParaRPr lang="zh-CN" altLang="en-US" sz="1000" kern="0" dirty="0">
              <a:solidFill>
                <a:srgbClr val="000000">
                  <a:lumMod val="75000"/>
                  <a:lumOff val="25000"/>
                </a:srgbClr>
              </a:solidFill>
              <a:latin typeface="+mn-ea"/>
            </a:endParaRPr>
          </a:p>
        </p:txBody>
      </p:sp>
      <p:graphicFrame>
        <p:nvGraphicFramePr>
          <p:cNvPr id="9" name="图表 8">
            <a:extLst>
              <a:ext uri="{FF2B5EF4-FFF2-40B4-BE49-F238E27FC236}">
                <a16:creationId xmlns:a16="http://schemas.microsoft.com/office/drawing/2014/main" id="{9DD6BDDF-B6C7-21D1-F696-B45027FE2A27}"/>
              </a:ext>
            </a:extLst>
          </p:cNvPr>
          <p:cNvGraphicFramePr/>
          <p:nvPr/>
        </p:nvGraphicFramePr>
        <p:xfrm>
          <a:off x="1828966" y="1270812"/>
          <a:ext cx="5333304" cy="3990120"/>
        </p:xfrm>
        <a:graphic>
          <a:graphicData uri="http://schemas.openxmlformats.org/drawingml/2006/chart">
            <c:chart xmlns:c="http://schemas.openxmlformats.org/drawingml/2006/chart" xmlns:r="http://schemas.openxmlformats.org/officeDocument/2006/relationships" r:id="rId4"/>
          </a:graphicData>
        </a:graphic>
      </p:graphicFrame>
      <p:sp>
        <p:nvSpPr>
          <p:cNvPr id="12" name="文本框 11">
            <a:extLst>
              <a:ext uri="{FF2B5EF4-FFF2-40B4-BE49-F238E27FC236}">
                <a16:creationId xmlns:a16="http://schemas.microsoft.com/office/drawing/2014/main" id="{448A283D-2F48-4453-86C4-79EB43A74DC7}"/>
              </a:ext>
            </a:extLst>
          </p:cNvPr>
          <p:cNvSpPr txBox="1"/>
          <p:nvPr/>
        </p:nvSpPr>
        <p:spPr>
          <a:xfrm>
            <a:off x="8047843" y="1505634"/>
            <a:ext cx="3485367" cy="1289905"/>
          </a:xfrm>
          <a:prstGeom prst="rect">
            <a:avLst/>
          </a:prstGeom>
          <a:noFill/>
        </p:spPr>
        <p:txBody>
          <a:bodyPr wrap="square">
            <a:spAutoFit/>
          </a:bodyPr>
          <a:lstStyle/>
          <a:p>
            <a:pPr>
              <a:lnSpc>
                <a:spcPct val="150000"/>
              </a:lnSpc>
            </a:pPr>
            <a:r>
              <a:rPr lang="zh-CN" altLang="en-US" sz="1800" dirty="0">
                <a:solidFill>
                  <a:srgbClr val="3E3A39"/>
                </a:solidFill>
                <a:latin typeface="微软雅黑" panose="020B0503020204020204" pitchFamily="34" charset="-122"/>
                <a:ea typeface="微软雅黑" panose="020B0503020204020204" pitchFamily="34" charset="-122"/>
              </a:rPr>
              <a:t>观察组：</a:t>
            </a:r>
            <a:r>
              <a:rPr lang="zh-CN" altLang="en-US" sz="1800" dirty="0">
                <a:solidFill>
                  <a:srgbClr val="3E3A39"/>
                </a:solidFill>
                <a:latin typeface="微软雅黑" panose="020B0503020204020204" pitchFamily="34" charset="-122"/>
                <a:ea typeface="微软雅黑" panose="020B0503020204020204" pitchFamily="34" charset="-122"/>
                <a:sym typeface="+mn-ea"/>
              </a:rPr>
              <a:t>艾司奥美拉唑镁</a:t>
            </a:r>
            <a:endParaRPr lang="en-US" altLang="zh-CN" sz="1800" dirty="0">
              <a:solidFill>
                <a:srgbClr val="3E3A39"/>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rgbClr val="3E3A39"/>
                </a:solidFill>
                <a:latin typeface="微软雅黑" panose="020B0503020204020204" pitchFamily="34" charset="-122"/>
                <a:ea typeface="微软雅黑" panose="020B0503020204020204" pitchFamily="34" charset="-122"/>
              </a:rPr>
              <a:t>对照组：</a:t>
            </a:r>
            <a:r>
              <a:rPr lang="zh-CN" altLang="en-US" sz="1800" dirty="0">
                <a:solidFill>
                  <a:srgbClr val="3E3A39"/>
                </a:solidFill>
                <a:latin typeface="微软雅黑" panose="020B0503020204020204" pitchFamily="34" charset="-122"/>
                <a:ea typeface="微软雅黑" panose="020B0503020204020204" pitchFamily="34" charset="-122"/>
                <a:sym typeface="+mn-ea"/>
              </a:rPr>
              <a:t>奥美拉唑</a:t>
            </a:r>
            <a:endParaRPr lang="en-US" altLang="zh-CN" sz="1800" dirty="0">
              <a:solidFill>
                <a:srgbClr val="3E3A39"/>
              </a:solidFill>
              <a:latin typeface="微软雅黑" panose="020B0503020204020204" pitchFamily="34" charset="-122"/>
              <a:ea typeface="微软雅黑" panose="020B0503020204020204" pitchFamily="34" charset="-122"/>
              <a:sym typeface="+mn-ea"/>
            </a:endParaRPr>
          </a:p>
          <a:p>
            <a:pPr>
              <a:lnSpc>
                <a:spcPct val="150000"/>
              </a:lnSpc>
            </a:pPr>
            <a:r>
              <a:rPr lang="en-US" altLang="zh-CN" dirty="0">
                <a:solidFill>
                  <a:srgbClr val="3E3A39"/>
                </a:solidFill>
                <a:latin typeface="微软雅黑" panose="020B0503020204020204" pitchFamily="34" charset="-122"/>
                <a:ea typeface="微软雅黑" panose="020B0503020204020204" pitchFamily="34" charset="-122"/>
                <a:sym typeface="+mn-ea"/>
              </a:rPr>
              <a:t>N</a:t>
            </a:r>
            <a:r>
              <a:rPr lang="zh-CN" altLang="en-US" dirty="0">
                <a:solidFill>
                  <a:srgbClr val="3E3A39"/>
                </a:solidFill>
                <a:latin typeface="微软雅黑" panose="020B0503020204020204" pitchFamily="34" charset="-122"/>
                <a:ea typeface="微软雅黑" panose="020B0503020204020204" pitchFamily="34" charset="-122"/>
                <a:sym typeface="+mn-ea"/>
              </a:rPr>
              <a:t>：</a:t>
            </a:r>
            <a:r>
              <a:rPr lang="en-US" altLang="zh-CN" dirty="0">
                <a:solidFill>
                  <a:srgbClr val="3E3A39"/>
                </a:solidFill>
                <a:latin typeface="微软雅黑" panose="020B0503020204020204" pitchFamily="34" charset="-122"/>
                <a:ea typeface="微软雅黑" panose="020B0503020204020204" pitchFamily="34" charset="-122"/>
                <a:sym typeface="+mn-ea"/>
              </a:rPr>
              <a:t>50</a:t>
            </a:r>
            <a:endParaRPr lang="zh-CN" altLang="en-US" sz="1800" dirty="0">
              <a:solidFill>
                <a:srgbClr val="3E3A39"/>
              </a:solidFill>
              <a:latin typeface="微软雅黑" panose="020B0503020204020204" pitchFamily="34" charset="-122"/>
              <a:ea typeface="微软雅黑" panose="020B0503020204020204" pitchFamily="34" charset="-122"/>
              <a:sym typeface="+mn-ea"/>
            </a:endParaRPr>
          </a:p>
        </p:txBody>
      </p:sp>
      <p:sp>
        <p:nvSpPr>
          <p:cNvPr id="14" name="文本框 13">
            <a:extLst>
              <a:ext uri="{FF2B5EF4-FFF2-40B4-BE49-F238E27FC236}">
                <a16:creationId xmlns:a16="http://schemas.microsoft.com/office/drawing/2014/main" id="{7D1B44CB-DB5A-6FA5-C28F-58FC70256868}"/>
              </a:ext>
            </a:extLst>
          </p:cNvPr>
          <p:cNvSpPr txBox="1"/>
          <p:nvPr/>
        </p:nvSpPr>
        <p:spPr>
          <a:xfrm>
            <a:off x="1332195" y="5043480"/>
            <a:ext cx="9527610" cy="1319977"/>
          </a:xfrm>
          <a:prstGeom prst="rect">
            <a:avLst/>
          </a:prstGeom>
          <a:noFill/>
        </p:spPr>
        <p:txBody>
          <a:bodyPr wrap="square">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由</a:t>
            </a:r>
            <a:r>
              <a:rPr lang="zh-CN" altLang="en-US" sz="1400" kern="0" dirty="0">
                <a:solidFill>
                  <a:prstClr val="black"/>
                </a:solidFill>
                <a:latin typeface="微软雅黑" panose="020B0503020204020204" pitchFamily="34" charset="-122"/>
                <a:ea typeface="微软雅黑" panose="020B0503020204020204" pitchFamily="34" charset="-122"/>
              </a:rPr>
              <a:t>江苏省沛县人民医院</a:t>
            </a: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，选取院内门诊收治的</a:t>
            </a:r>
            <a:r>
              <a:rPr kumimoji="0" lang="en-US" altLang="zh-CN"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50</a:t>
            </a: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例反流性食管炎患者，分观察组和对照组进行每日用药一次，连续</a:t>
            </a:r>
            <a:r>
              <a:rPr kumimoji="0" lang="en-US" altLang="zh-CN"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a:t>
            </a: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个月的治疗。</a:t>
            </a:r>
            <a:endParaRPr lang="en-US" altLang="zh-CN" sz="1400" kern="0" dirty="0">
              <a:solidFill>
                <a:prstClr val="black"/>
              </a:solidFill>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20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结果表明：艾司奥美拉唑镁</a:t>
            </a:r>
            <a:r>
              <a:rPr lang="zh-CN" altLang="en-US" sz="1400" kern="0" dirty="0">
                <a:solidFill>
                  <a:schemeClr val="accent1"/>
                </a:solidFill>
                <a:latin typeface="微软雅黑" panose="020B0503020204020204" pitchFamily="34" charset="-122"/>
                <a:ea typeface="微软雅黑" panose="020B0503020204020204" pitchFamily="34" charset="-122"/>
              </a:rPr>
              <a:t>治疗反流性食管炎效果显著</a:t>
            </a:r>
            <a:r>
              <a:rPr lang="zh-CN" altLang="en-US" sz="1400" kern="0" dirty="0">
                <a:latin typeface="微软雅黑" panose="020B0503020204020204" pitchFamily="34" charset="-122"/>
                <a:ea typeface="微软雅黑" panose="020B0503020204020204" pitchFamily="34" charset="-122"/>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Tm="7203"/>
    </mc:Choice>
    <mc:Fallback xmlns="">
      <p:transition advTm="720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578276">
            <a:off x="-208378" y="-106082"/>
            <a:ext cx="1343814" cy="1012928"/>
            <a:chOff x="7687960" y="2450071"/>
            <a:chExt cx="2416160" cy="1821229"/>
          </a:xfrm>
        </p:grpSpPr>
        <p:sp>
          <p:nvSpPr>
            <p:cNvPr id="3" name="任意多边形: 形状 2"/>
            <p:cNvSpPr/>
            <p:nvPr/>
          </p:nvSpPr>
          <p:spPr>
            <a:xfrm>
              <a:off x="7795260" y="2586700"/>
              <a:ext cx="2308860" cy="1684600"/>
            </a:xfrm>
            <a:custGeom>
              <a:avLst/>
              <a:gdLst>
                <a:gd name="connsiteX0" fmla="*/ 0 w 2308860"/>
                <a:gd name="connsiteY0" fmla="*/ 785440 h 1791280"/>
                <a:gd name="connsiteX1" fmla="*/ 0 w 2308860"/>
                <a:gd name="connsiteY1" fmla="*/ 785440 h 1791280"/>
                <a:gd name="connsiteX2" fmla="*/ 68580 w 2308860"/>
                <a:gd name="connsiteY2" fmla="*/ 747340 h 1791280"/>
                <a:gd name="connsiteX3" fmla="*/ 91440 w 2308860"/>
                <a:gd name="connsiteY3" fmla="*/ 732100 h 1791280"/>
                <a:gd name="connsiteX4" fmla="*/ 106680 w 2308860"/>
                <a:gd name="connsiteY4" fmla="*/ 709240 h 1791280"/>
                <a:gd name="connsiteX5" fmla="*/ 144780 w 2308860"/>
                <a:gd name="connsiteY5" fmla="*/ 686380 h 1791280"/>
                <a:gd name="connsiteX6" fmla="*/ 228600 w 2308860"/>
                <a:gd name="connsiteY6" fmla="*/ 587320 h 1791280"/>
                <a:gd name="connsiteX7" fmla="*/ 266700 w 2308860"/>
                <a:gd name="connsiteY7" fmla="*/ 549220 h 1791280"/>
                <a:gd name="connsiteX8" fmla="*/ 304800 w 2308860"/>
                <a:gd name="connsiteY8" fmla="*/ 480640 h 1791280"/>
                <a:gd name="connsiteX9" fmla="*/ 312420 w 2308860"/>
                <a:gd name="connsiteY9" fmla="*/ 457780 h 1791280"/>
                <a:gd name="connsiteX10" fmla="*/ 342900 w 2308860"/>
                <a:gd name="connsiteY10" fmla="*/ 427300 h 1791280"/>
                <a:gd name="connsiteX11" fmla="*/ 358140 w 2308860"/>
                <a:gd name="connsiteY11" fmla="*/ 404440 h 1791280"/>
                <a:gd name="connsiteX12" fmla="*/ 411480 w 2308860"/>
                <a:gd name="connsiteY12" fmla="*/ 335860 h 1791280"/>
                <a:gd name="connsiteX13" fmla="*/ 426720 w 2308860"/>
                <a:gd name="connsiteY13" fmla="*/ 305380 h 1791280"/>
                <a:gd name="connsiteX14" fmla="*/ 495300 w 2308860"/>
                <a:gd name="connsiteY14" fmla="*/ 229180 h 1791280"/>
                <a:gd name="connsiteX15" fmla="*/ 541020 w 2308860"/>
                <a:gd name="connsiteY15" fmla="*/ 152980 h 1791280"/>
                <a:gd name="connsiteX16" fmla="*/ 563880 w 2308860"/>
                <a:gd name="connsiteY16" fmla="*/ 99640 h 1791280"/>
                <a:gd name="connsiteX17" fmla="*/ 571500 w 2308860"/>
                <a:gd name="connsiteY17" fmla="*/ 69160 h 1791280"/>
                <a:gd name="connsiteX18" fmla="*/ 609600 w 2308860"/>
                <a:gd name="connsiteY18" fmla="*/ 23440 h 1791280"/>
                <a:gd name="connsiteX19" fmla="*/ 739140 w 2308860"/>
                <a:gd name="connsiteY19" fmla="*/ 23440 h 1791280"/>
                <a:gd name="connsiteX20" fmla="*/ 769620 w 2308860"/>
                <a:gd name="connsiteY20" fmla="*/ 580 h 1791280"/>
                <a:gd name="connsiteX21" fmla="*/ 777240 w 2308860"/>
                <a:gd name="connsiteY21" fmla="*/ 580 h 1791280"/>
                <a:gd name="connsiteX22" fmla="*/ 2308860 w 2308860"/>
                <a:gd name="connsiteY22" fmla="*/ 960700 h 1791280"/>
                <a:gd name="connsiteX23" fmla="*/ 1623060 w 2308860"/>
                <a:gd name="connsiteY23" fmla="*/ 1791280 h 1791280"/>
                <a:gd name="connsiteX24" fmla="*/ 0 w 2308860"/>
                <a:gd name="connsiteY24" fmla="*/ 785440 h 179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8860" h="1791280">
                  <a:moveTo>
                    <a:pt x="0" y="785440"/>
                  </a:moveTo>
                  <a:lnTo>
                    <a:pt x="0" y="785440"/>
                  </a:lnTo>
                  <a:cubicBezTo>
                    <a:pt x="22860" y="772740"/>
                    <a:pt x="45991" y="760517"/>
                    <a:pt x="68580" y="747340"/>
                  </a:cubicBezTo>
                  <a:cubicBezTo>
                    <a:pt x="76491" y="742725"/>
                    <a:pt x="84964" y="738576"/>
                    <a:pt x="91440" y="732100"/>
                  </a:cubicBezTo>
                  <a:cubicBezTo>
                    <a:pt x="97916" y="725624"/>
                    <a:pt x="99727" y="715200"/>
                    <a:pt x="106680" y="709240"/>
                  </a:cubicBezTo>
                  <a:cubicBezTo>
                    <a:pt x="117925" y="699601"/>
                    <a:pt x="133215" y="695632"/>
                    <a:pt x="144780" y="686380"/>
                  </a:cubicBezTo>
                  <a:cubicBezTo>
                    <a:pt x="211362" y="633115"/>
                    <a:pt x="157225" y="658695"/>
                    <a:pt x="228600" y="587320"/>
                  </a:cubicBezTo>
                  <a:cubicBezTo>
                    <a:pt x="241300" y="574620"/>
                    <a:pt x="255480" y="563245"/>
                    <a:pt x="266700" y="549220"/>
                  </a:cubicBezTo>
                  <a:cubicBezTo>
                    <a:pt x="275593" y="538104"/>
                    <a:pt x="298131" y="496201"/>
                    <a:pt x="304800" y="480640"/>
                  </a:cubicBezTo>
                  <a:cubicBezTo>
                    <a:pt x="307964" y="473257"/>
                    <a:pt x="307751" y="464316"/>
                    <a:pt x="312420" y="457780"/>
                  </a:cubicBezTo>
                  <a:cubicBezTo>
                    <a:pt x="320771" y="446088"/>
                    <a:pt x="333549" y="438209"/>
                    <a:pt x="342900" y="427300"/>
                  </a:cubicBezTo>
                  <a:cubicBezTo>
                    <a:pt x="348860" y="420347"/>
                    <a:pt x="352645" y="411766"/>
                    <a:pt x="358140" y="404440"/>
                  </a:cubicBezTo>
                  <a:cubicBezTo>
                    <a:pt x="375516" y="381272"/>
                    <a:pt x="398528" y="361763"/>
                    <a:pt x="411480" y="335860"/>
                  </a:cubicBezTo>
                  <a:cubicBezTo>
                    <a:pt x="416560" y="325700"/>
                    <a:pt x="419624" y="314250"/>
                    <a:pt x="426720" y="305380"/>
                  </a:cubicBezTo>
                  <a:cubicBezTo>
                    <a:pt x="525606" y="181773"/>
                    <a:pt x="433472" y="317506"/>
                    <a:pt x="495300" y="229180"/>
                  </a:cubicBezTo>
                  <a:cubicBezTo>
                    <a:pt x="509615" y="208730"/>
                    <a:pt x="531522" y="178309"/>
                    <a:pt x="541020" y="152980"/>
                  </a:cubicBezTo>
                  <a:cubicBezTo>
                    <a:pt x="562108" y="96745"/>
                    <a:pt x="532996" y="145967"/>
                    <a:pt x="563880" y="99640"/>
                  </a:cubicBezTo>
                  <a:cubicBezTo>
                    <a:pt x="566420" y="89480"/>
                    <a:pt x="567375" y="78786"/>
                    <a:pt x="571500" y="69160"/>
                  </a:cubicBezTo>
                  <a:cubicBezTo>
                    <a:pt x="579457" y="50595"/>
                    <a:pt x="595868" y="37172"/>
                    <a:pt x="609600" y="23440"/>
                  </a:cubicBezTo>
                  <a:cubicBezTo>
                    <a:pt x="659267" y="39996"/>
                    <a:pt x="655579" y="42009"/>
                    <a:pt x="739140" y="23440"/>
                  </a:cubicBezTo>
                  <a:cubicBezTo>
                    <a:pt x="751538" y="20685"/>
                    <a:pt x="758730" y="7114"/>
                    <a:pt x="769620" y="580"/>
                  </a:cubicBezTo>
                  <a:cubicBezTo>
                    <a:pt x="771798" y="-727"/>
                    <a:pt x="774700" y="580"/>
                    <a:pt x="777240" y="580"/>
                  </a:cubicBezTo>
                  <a:lnTo>
                    <a:pt x="2308860" y="960700"/>
                  </a:lnTo>
                  <a:lnTo>
                    <a:pt x="1623060" y="1791280"/>
                  </a:lnTo>
                  <a:lnTo>
                    <a:pt x="0" y="785440"/>
                  </a:lnTo>
                  <a:close/>
                </a:path>
              </a:pathLst>
            </a:custGeom>
            <a:gradFill flip="none" rotWithShape="1">
              <a:gsLst>
                <a:gs pos="0">
                  <a:schemeClr val="accent1">
                    <a:lumMod val="5000"/>
                    <a:lumOff val="95000"/>
                    <a:alpha val="0"/>
                  </a:schemeClr>
                </a:gs>
                <a:gs pos="77000">
                  <a:srgbClr val="CCCDCE">
                    <a:alpha val="40000"/>
                  </a:srgbClr>
                </a:gs>
                <a:gs pos="100000">
                  <a:schemeClr val="bg1">
                    <a:lumMod val="7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7687960" y="2450071"/>
              <a:ext cx="1105520" cy="11055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 name="矩形 4"/>
          <p:cNvSpPr/>
          <p:nvPr/>
        </p:nvSpPr>
        <p:spPr>
          <a:xfrm>
            <a:off x="652293" y="478209"/>
            <a:ext cx="1261884" cy="523220"/>
          </a:xfrm>
          <a:prstGeom prst="rect">
            <a:avLst/>
          </a:prstGeom>
        </p:spPr>
        <p:txBody>
          <a:bodyPr wrap="none">
            <a:spAutoFit/>
          </a:bodyPr>
          <a:lstStyle/>
          <a:p>
            <a:r>
              <a:rPr lang="zh-CN" altLang="en-US" sz="2800" dirty="0">
                <a:cs typeface="+mn-ea"/>
                <a:sym typeface="+mn-lt"/>
              </a:rPr>
              <a:t>创新性</a:t>
            </a:r>
          </a:p>
        </p:txBody>
      </p:sp>
      <p:sp>
        <p:nvSpPr>
          <p:cNvPr id="8" name="文本框 7"/>
          <p:cNvSpPr txBox="1"/>
          <p:nvPr/>
        </p:nvSpPr>
        <p:spPr>
          <a:xfrm>
            <a:off x="652293" y="1369387"/>
            <a:ext cx="10315207" cy="1494961"/>
          </a:xfrm>
          <a:prstGeom prst="rect">
            <a:avLst/>
          </a:prstGeom>
          <a:noFill/>
        </p:spPr>
        <p:txBody>
          <a:bodyPr wrap="square">
            <a:spAutoFit/>
          </a:bodyPr>
          <a:lstStyle/>
          <a:p>
            <a:pPr>
              <a:lnSpc>
                <a:spcPct val="200000"/>
              </a:lnSpc>
            </a:pPr>
            <a:r>
              <a:rPr lang="zh-CN" altLang="en-US" sz="1400" dirty="0"/>
              <a:t>        </a:t>
            </a:r>
            <a:r>
              <a:rPr lang="zh-CN" altLang="en-US" sz="1600" dirty="0"/>
              <a:t>艾司奥美拉唑是由阿斯利康制药公司研发的首个具有单一光学异构体的质子泵抑制剂（proton pump inhibitors，PPI），是奥美拉唑的S-异构体，通过特异性地抑制胃壁细胞H+-K+ ATP 酶而阻断胃酸分泌的最后步骤，进而发挥抑制胃酸的治疗作用。</a:t>
            </a:r>
          </a:p>
        </p:txBody>
      </p:sp>
      <p:sp>
        <p:nvSpPr>
          <p:cNvPr id="9" name="文本框 8"/>
          <p:cNvSpPr txBox="1"/>
          <p:nvPr/>
        </p:nvSpPr>
        <p:spPr>
          <a:xfrm>
            <a:off x="652293" y="3429000"/>
            <a:ext cx="1261884" cy="369332"/>
          </a:xfrm>
          <a:prstGeom prst="rect">
            <a:avLst/>
          </a:prstGeom>
          <a:noFill/>
        </p:spPr>
        <p:txBody>
          <a:bodyPr wrap="square" rtlCol="0">
            <a:spAutoFit/>
          </a:bodyPr>
          <a:lstStyle/>
          <a:p>
            <a:r>
              <a:rPr lang="zh-CN" altLang="en-US" dirty="0">
                <a:solidFill>
                  <a:schemeClr val="accent1"/>
                </a:solidFill>
              </a:rPr>
              <a:t>优势</a:t>
            </a:r>
          </a:p>
        </p:txBody>
      </p:sp>
      <p:sp>
        <p:nvSpPr>
          <p:cNvPr id="10" name="文本框 9"/>
          <p:cNvSpPr txBox="1"/>
          <p:nvPr/>
        </p:nvSpPr>
        <p:spPr>
          <a:xfrm>
            <a:off x="652293" y="3910963"/>
            <a:ext cx="9911433" cy="1493229"/>
          </a:xfrm>
          <a:prstGeom prst="rect">
            <a:avLst/>
          </a:prstGeom>
          <a:noFill/>
        </p:spPr>
        <p:txBody>
          <a:bodyPr wrap="square" rtlCol="0">
            <a:spAutoFit/>
          </a:bodyPr>
          <a:lstStyle/>
          <a:p>
            <a:pPr marL="285750" indent="-285750">
              <a:lnSpc>
                <a:spcPct val="200000"/>
              </a:lnSpc>
              <a:buFont typeface="Wingdings" panose="05000000000000000000" pitchFamily="2" charset="2"/>
              <a:buChar char="Ø"/>
            </a:pPr>
            <a:r>
              <a:rPr lang="zh-CN" altLang="en-US" sz="1600" dirty="0"/>
              <a:t>干混悬剂针对吞咽困难人群设计，既可口服，也可鼻胃管给药；</a:t>
            </a:r>
            <a:endParaRPr lang="en-US" altLang="zh-CN" sz="1600" dirty="0"/>
          </a:p>
          <a:p>
            <a:pPr marL="285750" indent="-285750">
              <a:lnSpc>
                <a:spcPct val="200000"/>
              </a:lnSpc>
              <a:buFont typeface="Wingdings" panose="05000000000000000000" pitchFamily="2" charset="2"/>
              <a:buChar char="Ø"/>
            </a:pPr>
            <a:r>
              <a:rPr lang="zh-CN" altLang="en-US" sz="1600" dirty="0"/>
              <a:t>多途径给药方式，满足更多患者群体需求；</a:t>
            </a:r>
            <a:endParaRPr lang="en-US" altLang="zh-CN" sz="1600" dirty="0"/>
          </a:p>
          <a:p>
            <a:pPr marL="285750" indent="-285750">
              <a:lnSpc>
                <a:spcPct val="200000"/>
              </a:lnSpc>
              <a:buFont typeface="Wingdings" panose="05000000000000000000" pitchFamily="2" charset="2"/>
              <a:buChar char="Ø"/>
            </a:pPr>
            <a:endParaRPr lang="zh-CN" altLang="en-US" sz="16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Tm="7203"/>
    </mc:Choice>
    <mc:Fallback xmlns="">
      <p:transition advTm="7203"/>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111"/>
  <p:tag name="KSO_WPP_MARK_KEY" val="996fea38-548f-401b-ae1d-4efe54492d03"/>
  <p:tag name="COMMONDATA" val="eyJoZGlkIjoiYWE3ZTFlYWMyM2ZjOTQ3YTlkMDAwZmRjOTk5Y2EzYzAifQ=="/>
</p:tagLst>
</file>

<file path=ppt/tags/tag10.xml><?xml version="1.0" encoding="utf-8"?>
<p:tagLst xmlns:a="http://schemas.openxmlformats.org/drawingml/2006/main" xmlns:r="http://schemas.openxmlformats.org/officeDocument/2006/relationships" xmlns:p="http://schemas.openxmlformats.org/presentationml/2006/main">
  <p:tag name="TIMING" val="|0.2|0.6|0.6|0.6|0.6|0.6|0.7|0.7|0.6|0.9"/>
</p:tagLst>
</file>

<file path=ppt/tags/tag2.xml><?xml version="1.0" encoding="utf-8"?>
<p:tagLst xmlns:a="http://schemas.openxmlformats.org/drawingml/2006/main" xmlns:r="http://schemas.openxmlformats.org/officeDocument/2006/relationships" xmlns:p="http://schemas.openxmlformats.org/presentationml/2006/main">
  <p:tag name="MH" val="20170115101533"/>
  <p:tag name="MH_LIBRARY" val="CONTENTS"/>
  <p:tag name="MH_TYPE" val="NUMBER"/>
  <p:tag name="ID" val="547135"/>
  <p:tag name="MH_ORDER" val="1"/>
</p:tagLst>
</file>

<file path=ppt/tags/tag3.xml><?xml version="1.0" encoding="utf-8"?>
<p:tagLst xmlns:a="http://schemas.openxmlformats.org/drawingml/2006/main" xmlns:r="http://schemas.openxmlformats.org/officeDocument/2006/relationships" xmlns:p="http://schemas.openxmlformats.org/presentationml/2006/main">
  <p:tag name="TIMING" val="|0.4|1.5|1.3|1"/>
</p:tagLst>
</file>

<file path=ppt/tags/tag4.xml><?xml version="1.0" encoding="utf-8"?>
<p:tagLst xmlns:a="http://schemas.openxmlformats.org/drawingml/2006/main" xmlns:r="http://schemas.openxmlformats.org/officeDocument/2006/relationships" xmlns:p="http://schemas.openxmlformats.org/presentationml/2006/main">
  <p:tag name="TIMING" val="|0.2|1.2|0.8|0.8|0.7|0.9"/>
</p:tagLst>
</file>

<file path=ppt/tags/tag5.xml><?xml version="1.0" encoding="utf-8"?>
<p:tagLst xmlns:a="http://schemas.openxmlformats.org/drawingml/2006/main" xmlns:r="http://schemas.openxmlformats.org/officeDocument/2006/relationships" xmlns:p="http://schemas.openxmlformats.org/presentationml/2006/main">
  <p:tag name="TIMING" val="|0.2|0.6|0.6|0.6|0.6|0.6|0.7|0.7|0.6|0.9"/>
</p:tagLst>
</file>

<file path=ppt/tags/tag6.xml><?xml version="1.0" encoding="utf-8"?>
<p:tagLst xmlns:a="http://schemas.openxmlformats.org/drawingml/2006/main" xmlns:r="http://schemas.openxmlformats.org/officeDocument/2006/relationships" xmlns:p="http://schemas.openxmlformats.org/presentationml/2006/main">
  <p:tag name="TIMING" val="|0.2|0.6|0.6|0.6|0.6|0.6|0.7|0.7|0.6|0.9"/>
</p:tagLst>
</file>

<file path=ppt/tags/tag7.xml><?xml version="1.0" encoding="utf-8"?>
<p:tagLst xmlns:a="http://schemas.openxmlformats.org/drawingml/2006/main" xmlns:r="http://schemas.openxmlformats.org/officeDocument/2006/relationships" xmlns:p="http://schemas.openxmlformats.org/presentationml/2006/main">
  <p:tag name="TIMING" val="|0.2|0.6|0.6|0.6|0.6|0.6|0.7|0.7|0.6|0.9"/>
</p:tagLst>
</file>

<file path=ppt/tags/tag8.xml><?xml version="1.0" encoding="utf-8"?>
<p:tagLst xmlns:a="http://schemas.openxmlformats.org/drawingml/2006/main" xmlns:r="http://schemas.openxmlformats.org/officeDocument/2006/relationships" xmlns:p="http://schemas.openxmlformats.org/presentationml/2006/main">
  <p:tag name="TIMING" val="|0.2|0.6|0.6|0.6|0.6|0.6|0.7|0.7|0.6|0.9"/>
</p:tagLst>
</file>

<file path=ppt/tags/tag9.xml><?xml version="1.0" encoding="utf-8"?>
<p:tagLst xmlns:a="http://schemas.openxmlformats.org/drawingml/2006/main" xmlns:r="http://schemas.openxmlformats.org/officeDocument/2006/relationships" xmlns:p="http://schemas.openxmlformats.org/presentationml/2006/main">
  <p:tag name="TIMING" val="|0.2|0.6|0.6|0.6|0.6|0.6|0.7|0.7|0.6|0.9"/>
</p:tagLst>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1qjicdi">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第一PPT，www.1ppt.com​">
  <a:themeElements>
    <a:clrScheme name="自定义 2">
      <a:dk1>
        <a:srgbClr val="000000"/>
      </a:dk1>
      <a:lt1>
        <a:srgbClr val="FFFFFF"/>
      </a:lt1>
      <a:dk2>
        <a:srgbClr val="FFFFFF"/>
      </a:dk2>
      <a:lt2>
        <a:srgbClr val="FFFFFF"/>
      </a:lt2>
      <a:accent1>
        <a:srgbClr val="345671"/>
      </a:accent1>
      <a:accent2>
        <a:srgbClr val="CD263D"/>
      </a:accent2>
      <a:accent3>
        <a:srgbClr val="345671"/>
      </a:accent3>
      <a:accent4>
        <a:srgbClr val="CD263D"/>
      </a:accent4>
      <a:accent5>
        <a:srgbClr val="345671"/>
      </a:accent5>
      <a:accent6>
        <a:srgbClr val="CD263D"/>
      </a:accent6>
      <a:hlink>
        <a:srgbClr val="BF0000"/>
      </a:hlink>
      <a:folHlink>
        <a:srgbClr val="595959"/>
      </a:folHlink>
    </a:clrScheme>
    <a:fontScheme name="i5xkobps">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1231</Words>
  <Application>Microsoft Office PowerPoint</Application>
  <PresentationFormat>宽屏</PresentationFormat>
  <Paragraphs>127</Paragraphs>
  <Slides>10</Slides>
  <Notes>8</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10</vt:i4>
      </vt:variant>
    </vt:vector>
  </HeadingPairs>
  <TitlesOfParts>
    <vt:vector size="22" baseType="lpstr">
      <vt:lpstr>FZSSK--GBK1-0</vt:lpstr>
      <vt:lpstr>TimesNewRomanPS-BoldMT</vt:lpstr>
      <vt:lpstr>等线</vt:lpstr>
      <vt:lpstr>宋体</vt:lpstr>
      <vt:lpstr>微软雅黑</vt:lpstr>
      <vt:lpstr>Arial</vt:lpstr>
      <vt:lpstr>Calibri</vt:lpstr>
      <vt:lpstr>Calibri Light</vt:lpstr>
      <vt:lpstr>Wingdings</vt:lpstr>
      <vt:lpstr>第一PPT，www.1ppt.com</vt:lpstr>
      <vt:lpstr>1_第一PPT，www.1ppt.com</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简洁橙色圆点</dc:title>
  <dc:creator>第一PPT</dc:creator>
  <cp:keywords>www.1ppt.com</cp:keywords>
  <dc:description>www.1ppt.com</dc:description>
  <cp:lastModifiedBy>黄金晶</cp:lastModifiedBy>
  <cp:revision>293</cp:revision>
  <dcterms:created xsi:type="dcterms:W3CDTF">2019-11-11T03:32:00Z</dcterms:created>
  <dcterms:modified xsi:type="dcterms:W3CDTF">2023-07-14T05:45:48Z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3B61846213AB4C7D9EDB398DF2D15D4F_12</vt:lpwstr>
  </property>
  <property fmtid="{D5CDD505-2E9C-101B-9397-08002B2CF9AE}" pid="3" name="KSOProductBuildVer">
    <vt:lpwstr>2052-11.1.0.14309</vt:lpwstr>
  </property>
</Properties>
</file>