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handoutMasterIdLst>
    <p:handoutMasterId r:id="rId17"/>
  </p:handoutMasterIdLst>
  <p:sldIdLst>
    <p:sldId id="492" r:id="rId4"/>
    <p:sldId id="486" r:id="rId6"/>
    <p:sldId id="532" r:id="rId7"/>
    <p:sldId id="535" r:id="rId8"/>
    <p:sldId id="533" r:id="rId9"/>
    <p:sldId id="529" r:id="rId10"/>
    <p:sldId id="537" r:id="rId11"/>
    <p:sldId id="530" r:id="rId12"/>
    <p:sldId id="518" r:id="rId13"/>
    <p:sldId id="528" r:id="rId14"/>
    <p:sldId id="536" r:id="rId15"/>
    <p:sldId id="534" r:id="rId16"/>
  </p:sldIdLst>
  <p:sldSz cx="9144000" cy="5143500" type="screen16x9"/>
  <p:notesSz cx="6797675" cy="9928225"/>
  <p:custDataLst>
    <p:tags r:id="rId21"/>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4" userDrawn="1">
          <p15:clr>
            <a:srgbClr val="A4A3A4"/>
          </p15:clr>
        </p15:guide>
        <p15:guide id="2" pos="278" userDrawn="1">
          <p15:clr>
            <a:srgbClr val="A4A3A4"/>
          </p15:clr>
        </p15:guide>
        <p15:guide id="3" orient="horz" pos="175" userDrawn="1">
          <p15:clr>
            <a:srgbClr val="A4A3A4"/>
          </p15:clr>
        </p15:guide>
        <p15:guide id="4" pos="2916" userDrawn="1">
          <p15:clr>
            <a:srgbClr val="A4A3A4"/>
          </p15:clr>
        </p15:guide>
        <p15:guide id="5" orient="horz" pos="1620" userDrawn="1">
          <p15:clr>
            <a:srgbClr val="A4A3A4"/>
          </p15:clr>
        </p15:guide>
        <p15:guide id="6" pos="544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3D54"/>
    <a:srgbClr val="124062"/>
    <a:srgbClr val="003399"/>
    <a:srgbClr val="000099"/>
    <a:srgbClr val="000066"/>
    <a:srgbClr val="333399"/>
    <a:srgbClr val="F2F2F2"/>
    <a:srgbClr val="DBE2F1"/>
    <a:srgbClr val="EBEBF3"/>
    <a:srgbClr val="3232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92024" autoAdjust="0"/>
  </p:normalViewPr>
  <p:slideViewPr>
    <p:cSldViewPr snapToGrid="0" showGuides="1">
      <p:cViewPr varScale="1">
        <p:scale>
          <a:sx n="83" d="100"/>
          <a:sy n="83" d="100"/>
        </p:scale>
        <p:origin x="560" y="60"/>
      </p:cViewPr>
      <p:guideLst>
        <p:guide orient="horz" pos="3094"/>
        <p:guide pos="278"/>
        <p:guide orient="horz" pos="175"/>
        <p:guide pos="2916"/>
        <p:guide orient="horz" pos="1620"/>
        <p:guide pos="5443"/>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5" d="100"/>
          <a:sy n="65" d="100"/>
        </p:scale>
        <p:origin x="2227" y="43"/>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50.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CN" altLang="en-US" dirty="0">
              <a:ea typeface="微软雅黑 Light" panose="020B0502040204020203" pitchFamily="34" charset="-122"/>
            </a:endParaRPr>
          </a:p>
        </p:txBody>
      </p:sp>
      <p:sp>
        <p:nvSpPr>
          <p:cNvPr id="3" name="日期占位符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52DC7E0A-FE25-4298-B2A5-F81E4409DC3D}" type="datetimeFigureOut">
              <a:rPr lang="zh-CN" altLang="en-US" smtClean="0">
                <a:ea typeface="微软雅黑 Light" panose="020B0502040204020203" pitchFamily="34" charset="-122"/>
              </a:rPr>
            </a:fld>
            <a:endParaRPr lang="zh-CN" altLang="en-US" dirty="0">
              <a:ea typeface="微软雅黑 Light" panose="020B0502040204020203" pitchFamily="34" charset="-122"/>
            </a:endParaRPr>
          </a:p>
        </p:txBody>
      </p:sp>
      <p:sp>
        <p:nvSpPr>
          <p:cNvPr id="4" name="页脚占位符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zh-CN" altLang="en-US" dirty="0">
              <a:ea typeface="微软雅黑 Light" panose="020B0502040204020203" pitchFamily="34" charset="-122"/>
            </a:endParaRPr>
          </a:p>
        </p:txBody>
      </p:sp>
      <p:sp>
        <p:nvSpPr>
          <p:cNvPr id="5" name="灯片编号占位符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23404E8C-F5F4-4E78-B894-8ABE74AB9ABE}" type="slidenum">
              <a:rPr lang="zh-CN" altLang="en-US" smtClean="0">
                <a:ea typeface="微软雅黑 Light" panose="020B0502040204020203" pitchFamily="34" charset="-122"/>
              </a:rPr>
            </a:fld>
            <a:endParaRPr lang="zh-CN" altLang="en-US" dirty="0">
              <a:ea typeface="微软雅黑 Light" panose="020B0502040204020203"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ea typeface="微软雅黑 Light" panose="020B0502040204020203" pitchFamily="34" charset="-122"/>
              </a:defRPr>
            </a:lvl1pPr>
          </a:lstStyle>
          <a:p>
            <a:endParaRPr lang="zh-CN" altLang="en-US" dirty="0"/>
          </a:p>
        </p:txBody>
      </p:sp>
      <p:sp>
        <p:nvSpPr>
          <p:cNvPr id="3" name="日期占位符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ea typeface="微软雅黑 Light" panose="020B0502040204020203" pitchFamily="34" charset="-122"/>
              </a:defRPr>
            </a:lvl1pPr>
          </a:lstStyle>
          <a:p>
            <a:fld id="{10DB2BC2-E36F-4014-826D-67C3AA5D550C}" type="datetimeFigureOut">
              <a:rPr lang="zh-CN" altLang="en-US" smtClean="0"/>
            </a:fld>
            <a:endParaRPr lang="zh-CN" altLang="en-US" dirty="0"/>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dirty="0"/>
          </a:p>
        </p:txBody>
      </p:sp>
      <p:sp>
        <p:nvSpPr>
          <p:cNvPr id="5" name="备注占位符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ea typeface="微软雅黑 Light" panose="020B0502040204020203" pitchFamily="34" charset="-122"/>
              </a:defRPr>
            </a:lvl1pPr>
          </a:lstStyle>
          <a:p>
            <a:endParaRPr lang="zh-CN" altLang="en-US" dirty="0"/>
          </a:p>
        </p:txBody>
      </p:sp>
      <p:sp>
        <p:nvSpPr>
          <p:cNvPr id="7" name="灯片编号占位符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ea typeface="微软雅黑 Light" panose="020B0502040204020203" pitchFamily="34" charset="-122"/>
              </a:defRPr>
            </a:lvl1pPr>
          </a:lstStyle>
          <a:p>
            <a:fld id="{0D64EC1F-4C1A-4575-A29E-535B091AA911}" type="slidenum">
              <a:rPr lang="zh-CN" altLang="en-US" smtClean="0"/>
            </a:fld>
            <a:endParaRPr lang="zh-CN"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微软雅黑 Light" panose="020B0502040204020203" pitchFamily="34" charset="-122"/>
        <a:cs typeface="+mn-cs"/>
      </a:defRPr>
    </a:lvl1pPr>
    <a:lvl2pPr marL="457200" algn="l" defTabSz="914400" rtl="0" eaLnBrk="1" latinLnBrk="0" hangingPunct="1">
      <a:defRPr sz="1200" kern="1200">
        <a:solidFill>
          <a:schemeClr val="tx1"/>
        </a:solidFill>
        <a:latin typeface="+mn-lt"/>
        <a:ea typeface="微软雅黑 Light" panose="020B0502040204020203" pitchFamily="34" charset="-122"/>
        <a:cs typeface="+mn-cs"/>
      </a:defRPr>
    </a:lvl2pPr>
    <a:lvl3pPr marL="914400" algn="l" defTabSz="914400" rtl="0" eaLnBrk="1" latinLnBrk="0" hangingPunct="1">
      <a:defRPr sz="1200" kern="1200">
        <a:solidFill>
          <a:schemeClr val="tx1"/>
        </a:solidFill>
        <a:latin typeface="+mn-lt"/>
        <a:ea typeface="微软雅黑 Light" panose="020B0502040204020203" pitchFamily="34" charset="-122"/>
        <a:cs typeface="+mn-cs"/>
      </a:defRPr>
    </a:lvl3pPr>
    <a:lvl4pPr marL="1371600" algn="l" defTabSz="914400" rtl="0" eaLnBrk="1" latinLnBrk="0" hangingPunct="1">
      <a:defRPr sz="1200" kern="1200">
        <a:solidFill>
          <a:schemeClr val="tx1"/>
        </a:solidFill>
        <a:latin typeface="+mn-lt"/>
        <a:ea typeface="微软雅黑 Light" panose="020B0502040204020203" pitchFamily="34" charset="-122"/>
        <a:cs typeface="+mn-cs"/>
      </a:defRPr>
    </a:lvl4pPr>
    <a:lvl5pPr marL="1828800" algn="l" defTabSz="914400" rtl="0" eaLnBrk="1" latinLnBrk="0" hangingPunct="1">
      <a:defRPr sz="1200" kern="1200">
        <a:solidFill>
          <a:schemeClr val="tx1"/>
        </a:solidFill>
        <a:latin typeface="+mn-lt"/>
        <a:ea typeface="微软雅黑 Light" panose="020B0502040204020203"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897584D-8746-4D72-BA3A-5A81C8B5466D}" type="slidenum">
              <a:rPr lang="zh-CN" altLang="en-US" smtClean="0">
                <a:solidFill>
                  <a:prstClr val="black"/>
                </a:solidFill>
                <a:latin typeface="等线" panose="02010600030101010101" pitchFamily="2" charset="-122"/>
              </a:rPr>
            </a:fld>
            <a:endParaRPr lang="zh-CN" altLang="en-US">
              <a:solidFill>
                <a:prstClr val="black"/>
              </a:solidFill>
              <a:latin typeface="等线"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marL="0" marR="0" lvl="0" indent="0" algn="r" defTabSz="685800" rtl="0" eaLnBrk="1" fontAlgn="base" latinLnBrk="0" hangingPunct="1">
              <a:lnSpc>
                <a:spcPct val="100000"/>
              </a:lnSpc>
              <a:spcBef>
                <a:spcPct val="0"/>
              </a:spcBef>
              <a:spcAft>
                <a:spcPct val="0"/>
              </a:spcAft>
              <a:buClrTx/>
              <a:buSzTx/>
              <a:buFontTx/>
              <a:buNone/>
              <a:defRPr/>
            </a:pPr>
            <a:fld id="{481F6061-2F4B-488E-8D92-3753CAD4AFB5}"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Light" panose="020B0502040204020203" pitchFamily="34" charset="-122"/>
                <a:cs typeface="+mn-cs"/>
              </a:rPr>
            </a:fld>
            <a:endParaRPr kumimoji="0" lang="zh-CN" altLang="en-US" sz="1200" b="0" i="0" u="none" strike="noStrike" kern="1200" cap="none" spc="0" normalizeH="0" baseline="0" noProof="0" dirty="0">
              <a:ln>
                <a:noFill/>
              </a:ln>
              <a:solidFill>
                <a:prstClr val="black"/>
              </a:solidFill>
              <a:effectLst/>
              <a:uLnTx/>
              <a:uFillTx/>
              <a:latin typeface="Calibri" panose="020F0502020204030204" charset="0"/>
              <a:ea typeface="微软雅黑 Light" panose="020B0502040204020203" pitchFamily="34"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481F6061-2F4B-488E-8D92-3753CAD4AFB5}" type="slidenum">
              <a:rPr lang="zh-CN" altLang="en-US" smtClean="0">
                <a:solidFill>
                  <a:prstClr val="black"/>
                </a:solidFill>
                <a:latin typeface="Calibri" panose="020F0502020204030204" charset="0"/>
                <a:ea typeface="微软雅黑 Light" panose="020B0502040204020203" pitchFamily="34" charset="-122"/>
              </a:rPr>
            </a:fld>
            <a:endParaRPr lang="zh-CN" altLang="en-US" dirty="0">
              <a:solidFill>
                <a:prstClr val="black"/>
              </a:solidFill>
              <a:latin typeface="Calibri" panose="020F0502020204030204" charset="0"/>
              <a:ea typeface="微软雅黑 Light" panose="020B0502040204020203"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4638"/>
            <a:ext cx="1971675" cy="4357687"/>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274638"/>
            <a:ext cx="5762625" cy="4357687"/>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628650" y="1369219"/>
            <a:ext cx="3886200" cy="3263504"/>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4629150" y="1369219"/>
            <a:ext cx="3886200" cy="3263504"/>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629842" y="1878806"/>
            <a:ext cx="3868340" cy="2763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4629150" y="1878806"/>
            <a:ext cx="3887391" cy="2763441"/>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8" name="页脚占位符 7"/>
          <p:cNvSpPr>
            <a:spLocks noGrp="1"/>
          </p:cNvSpPr>
          <p:nvPr>
            <p:ph type="ftr" sz="quarter" idx="11"/>
          </p:nvPr>
        </p:nvSpPr>
        <p:spPr/>
        <p:txBody>
          <a:bodyPr/>
          <a:lstStyle/>
          <a:p>
            <a:endParaRPr lang="zh-CN" altLang="en-US">
              <a:solidFill>
                <a:srgbClr val="000000">
                  <a:tint val="75000"/>
                </a:srgbClr>
              </a:solidFill>
            </a:endParaRPr>
          </a:p>
        </p:txBody>
      </p:sp>
      <p:sp>
        <p:nvSpPr>
          <p:cNvPr id="9" name="灯片编号占位符 8"/>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4" name="页脚占位符 3"/>
          <p:cNvSpPr>
            <a:spLocks noGrp="1"/>
          </p:cNvSpPr>
          <p:nvPr>
            <p:ph type="ftr" sz="quarter" idx="11"/>
          </p:nvPr>
        </p:nvSpPr>
        <p:spPr/>
        <p:txBody>
          <a:bodyPr/>
          <a:lstStyle/>
          <a:p>
            <a:endParaRPr lang="zh-CN" altLang="en-US">
              <a:solidFill>
                <a:srgbClr val="000000">
                  <a:tint val="75000"/>
                </a:srgbClr>
              </a:solidFill>
            </a:endParaRPr>
          </a:p>
        </p:txBody>
      </p:sp>
      <p:sp>
        <p:nvSpPr>
          <p:cNvPr id="5" name="灯片编号占位符 4"/>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3" name="页脚占位符 2"/>
          <p:cNvSpPr>
            <a:spLocks noGrp="1"/>
          </p:cNvSpPr>
          <p:nvPr>
            <p:ph type="ftr" sz="quarter" idx="11"/>
          </p:nvPr>
        </p:nvSpPr>
        <p:spPr/>
        <p:txBody>
          <a:bodyPr/>
          <a:lstStyle/>
          <a:p>
            <a:endParaRPr lang="zh-CN" altLang="en-US">
              <a:solidFill>
                <a:srgbClr val="000000">
                  <a:tint val="75000"/>
                </a:srgbClr>
              </a:solidFill>
            </a:endParaRPr>
          </a:p>
        </p:txBody>
      </p:sp>
      <p:sp>
        <p:nvSpPr>
          <p:cNvPr id="4" name="灯片编号占位符 3"/>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6" name="页脚占位符 5"/>
          <p:cNvSpPr>
            <a:spLocks noGrp="1"/>
          </p:cNvSpPr>
          <p:nvPr>
            <p:ph type="ftr" sz="quarter" idx="11"/>
          </p:nvPr>
        </p:nvSpPr>
        <p:spPr/>
        <p:txBody>
          <a:bodyPr/>
          <a:lstStyle/>
          <a:p>
            <a:endParaRPr lang="zh-CN" altLang="en-US">
              <a:solidFill>
                <a:srgbClr val="000000">
                  <a:tint val="75000"/>
                </a:srgbClr>
              </a:solidFill>
            </a:endParaRPr>
          </a:p>
        </p:txBody>
      </p:sp>
      <p:sp>
        <p:nvSpPr>
          <p:cNvPr id="7" name="灯片编号占位符 6"/>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628650" y="273844"/>
            <a:ext cx="5800725" cy="4358879"/>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11"/>
          </p:nvPr>
        </p:nvSpPr>
        <p:spPr/>
        <p:txBody>
          <a:bodyPr/>
          <a:lstStyle/>
          <a:p>
            <a:endParaRPr lang="zh-CN" altLang="en-US">
              <a:solidFill>
                <a:srgbClr val="000000">
                  <a:tint val="75000"/>
                </a:srgbClr>
              </a:solidFill>
            </a:endParaRPr>
          </a:p>
        </p:txBody>
      </p:sp>
      <p:sp>
        <p:nvSpPr>
          <p:cNvPr id="6" name="灯片编号占位符 5"/>
          <p:cNvSpPr>
            <a:spLocks noGrp="1"/>
          </p:cNvSpPr>
          <p:nvPr>
            <p:ph type="sldNum" sz="quarter" idx="12"/>
          </p:nvPr>
        </p:nvSpPr>
        <p:spPr/>
        <p:txBody>
          <a:body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lank-2">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8_side placeholder left full">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5078896" cy="5143500"/>
          </a:xfrm>
        </p:spPr>
        <p:txBody>
          <a:bodyPr/>
          <a:lstStyle/>
          <a:p>
            <a:endParaRPr lang="id-ID"/>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Right Half Pictgure in Pag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4572000" y="1"/>
            <a:ext cx="4572000" cy="5143499"/>
          </a:xfrm>
          <a:prstGeom prst="rect">
            <a:avLst/>
          </a:prstGeom>
          <a:ln w="9525">
            <a:noFill/>
          </a:ln>
        </p:spPr>
        <p:txBody>
          <a:bodyPr/>
          <a:lstStyle>
            <a:lvl1pPr>
              <a:defRPr sz="1200">
                <a:solidFill>
                  <a:schemeClr val="accent4"/>
                </a:solidFill>
                <a:latin typeface="Lato" panose="020F0502020204030203" pitchFamily="34" charset="0"/>
              </a:defRPr>
            </a:lvl1p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Click="0" advTm="0"/>
    </mc:Choice>
    <mc:Fallback>
      <p:transition spd="slow" advClick="0"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370013"/>
            <a:ext cx="3867150" cy="32623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370013"/>
            <a:ext cx="3867150" cy="32623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1879600"/>
            <a:ext cx="3868737" cy="27622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1879600"/>
            <a:ext cx="3887788" cy="27622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8" Type="http://schemas.openxmlformats.org/officeDocument/2006/relationships/theme" Target="../theme/theme2.xml"/><Relationship Id="rId17" Type="http://schemas.openxmlformats.org/officeDocument/2006/relationships/image" Target="../media/image1.png"/><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F10F7005-9383-42C0-A374-E507AD6B23EE}"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9495EA4E-3D33-45DE-B4D9-3F7D650B8951}" type="slidenum">
              <a:rPr lang="zh-CN" altLang="en-US" smtClean="0"/>
            </a:fld>
            <a:endParaRPr lang="zh-CN" altLang="en-US"/>
          </a:p>
        </p:txBody>
      </p:sp>
      <p:pic>
        <p:nvPicPr>
          <p:cNvPr id="7" name="Picture 2" descr="http://nwzimg.wezhan.net/contents/sitefiles3605/18028507/images/4600323.png"/>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751792" y="217714"/>
            <a:ext cx="2189008" cy="45719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68D6209-B3DA-41BE-87E3-CC78C5062099}" type="datetimeFigureOut">
              <a:rPr lang="zh-CN" altLang="en-US" smtClean="0">
                <a:solidFill>
                  <a:srgbClr val="000000">
                    <a:tint val="75000"/>
                  </a:srgbClr>
                </a:solidFill>
              </a:rPr>
            </a:fld>
            <a:endParaRPr lang="zh-CN" altLang="en-US">
              <a:solidFill>
                <a:srgbClr val="000000">
                  <a:tint val="75000"/>
                </a:srgbClr>
              </a:solidFill>
            </a:endParaRPr>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srgbClr val="000000">
                  <a:tint val="75000"/>
                </a:srgbClr>
              </a:solidFill>
            </a:endParaRPr>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4341BB1-40C4-4700-B8C2-D06FA29C9A59}" type="slidenum">
              <a:rPr lang="zh-CN" altLang="en-US" smtClean="0">
                <a:solidFill>
                  <a:srgbClr val="000000">
                    <a:tint val="75000"/>
                  </a:srgbClr>
                </a:solidFill>
              </a:rPr>
            </a:fld>
            <a:endParaRPr lang="zh-CN" altLang="en-US">
              <a:solidFill>
                <a:srgbClr val="000000">
                  <a:tint val="75000"/>
                </a:srgbClr>
              </a:solidFill>
            </a:endParaRPr>
          </a:p>
        </p:txBody>
      </p:sp>
      <p:pic>
        <p:nvPicPr>
          <p:cNvPr id="7" name="Picture 2" descr="http://nwzimg.wezhan.net/contents/sitefiles3605/18028507/images/4600323.png"/>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6751792" y="217714"/>
            <a:ext cx="2189008" cy="45719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8.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11.xml.rels><?xml version="1.0" encoding="UTF-8" standalone="yes"?>
<Relationships xmlns="http://schemas.openxmlformats.org/package/2006/relationships"><Relationship Id="rId9" Type="http://schemas.openxmlformats.org/officeDocument/2006/relationships/notesSlide" Target="../notesSlides/notesSlide11.xml"/><Relationship Id="rId8" Type="http://schemas.openxmlformats.org/officeDocument/2006/relationships/slideLayout" Target="../slideLayouts/slideLayout18.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49.xml"/></Relationships>
</file>

<file path=ppt/slides/_rels/slide2.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 Type="http://schemas.openxmlformats.org/officeDocument/2006/relationships/tags" Target="../tags/tag3.xml"/><Relationship Id="rId17" Type="http://schemas.openxmlformats.org/officeDocument/2006/relationships/notesSlide" Target="../notesSlides/notesSlide2.xml"/><Relationship Id="rId16" Type="http://schemas.openxmlformats.org/officeDocument/2006/relationships/slideLayout" Target="../slideLayouts/slideLayout18.xml"/><Relationship Id="rId15" Type="http://schemas.openxmlformats.org/officeDocument/2006/relationships/themeOverride" Target="../theme/themeOverride1.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slide" Target="slide3.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8.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18.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8.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8.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_rels/slide7.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18.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18.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18.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A_矩形 29"/>
          <p:cNvSpPr/>
          <p:nvPr>
            <p:custDataLst>
              <p:tags r:id="rId1"/>
            </p:custDataLst>
          </p:nvPr>
        </p:nvSpPr>
        <p:spPr>
          <a:xfrm>
            <a:off x="810535" y="1923018"/>
            <a:ext cx="7730203" cy="646331"/>
          </a:xfrm>
          <a:prstGeom prst="rect">
            <a:avLst/>
          </a:prstGeom>
          <a:ln>
            <a:noFill/>
          </a:ln>
        </p:spPr>
        <p:txBody>
          <a:bodyPr wrap="square">
            <a:spAutoFit/>
          </a:bodyPr>
          <a:lstStyle/>
          <a:p>
            <a:pPr algn="ctr"/>
            <a:r>
              <a:rPr lang="zh-CN" altLang="en-US" sz="3600" dirty="0">
                <a:solidFill>
                  <a:srgbClr val="063D54"/>
                </a:solidFill>
                <a:latin typeface="等线" panose="02010600030101010101" pitchFamily="2" charset="-122"/>
                <a:ea typeface="等线" panose="02010600030101010101" pitchFamily="2" charset="-122"/>
                <a:cs typeface="Open Sans" panose="020B0606030504020204" pitchFamily="34" charset="0"/>
              </a:rPr>
              <a:t>注射用头孢哌酮钠他唑巴坦钠（</a:t>
            </a:r>
            <a:r>
              <a:rPr lang="en-US" altLang="zh-CN" sz="3600" dirty="0">
                <a:solidFill>
                  <a:srgbClr val="063D54"/>
                </a:solidFill>
                <a:latin typeface="等线" panose="02010600030101010101" pitchFamily="2" charset="-122"/>
                <a:ea typeface="等线" panose="02010600030101010101" pitchFamily="2" charset="-122"/>
                <a:cs typeface="Open Sans" panose="020B0606030504020204" pitchFamily="34" charset="0"/>
              </a:rPr>
              <a:t>II</a:t>
            </a:r>
            <a:r>
              <a:rPr lang="zh-CN" altLang="en-US" sz="3600" dirty="0">
                <a:solidFill>
                  <a:srgbClr val="063D54"/>
                </a:solidFill>
                <a:latin typeface="等线" panose="02010600030101010101" pitchFamily="2" charset="-122"/>
                <a:ea typeface="等线" panose="02010600030101010101" pitchFamily="2" charset="-122"/>
                <a:cs typeface="Open Sans" panose="020B0606030504020204" pitchFamily="34" charset="0"/>
              </a:rPr>
              <a:t>）</a:t>
            </a:r>
            <a:endParaRPr lang="en-US" altLang="zh-CN" sz="3600" dirty="0">
              <a:solidFill>
                <a:srgbClr val="063D54"/>
              </a:solidFill>
              <a:latin typeface="等线" panose="02010600030101010101" pitchFamily="2" charset="-122"/>
              <a:ea typeface="等线" panose="02010600030101010101" pitchFamily="2" charset="-122"/>
              <a:cs typeface="Open Sans" panose="020B0606030504020204" pitchFamily="34" charset="0"/>
            </a:endParaRPr>
          </a:p>
        </p:txBody>
      </p:sp>
      <p:sp>
        <p:nvSpPr>
          <p:cNvPr id="11" name="PA_圆角矩形 31"/>
          <p:cNvSpPr/>
          <p:nvPr>
            <p:custDataLst>
              <p:tags r:id="rId2"/>
            </p:custDataLst>
          </p:nvPr>
        </p:nvSpPr>
        <p:spPr>
          <a:xfrm>
            <a:off x="2987415" y="3174374"/>
            <a:ext cx="3169170" cy="522844"/>
          </a:xfrm>
          <a:prstGeom prst="roundRect">
            <a:avLst>
              <a:gd name="adj" fmla="val 50000"/>
            </a:avLst>
          </a:prstGeom>
          <a:solidFill>
            <a:srgbClr val="063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prstClr val="white"/>
                </a:solidFill>
                <a:latin typeface="微软雅黑" panose="020B0503020204020204" pitchFamily="34" charset="-122"/>
                <a:ea typeface="微软雅黑" panose="020B0503020204020204" pitchFamily="34" charset="-122"/>
              </a:rPr>
              <a:t>湘北威尔曼制药股份有限公司</a:t>
            </a:r>
            <a:endParaRPr lang="zh-CN" altLang="en-US" sz="1600" b="1" dirty="0">
              <a:solidFill>
                <a:prstClr val="white"/>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6489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04</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130885"/>
            <a:ext cx="1960007" cy="614335"/>
          </a:xfrm>
          <a:prstGeom prst="rect">
            <a:avLst/>
          </a:prstGeom>
          <a:noFill/>
        </p:spPr>
        <p:txBody>
          <a:bodyPr rIns="270000">
            <a:normAutofit lnSpcReduction="10000"/>
          </a:bodyPr>
          <a:lstStyle/>
          <a:p>
            <a:pPr algn="ctr">
              <a:defRPr/>
            </a:pPr>
            <a:r>
              <a:rPr lang="zh-CN" altLang="en-US" sz="3600" dirty="0">
                <a:solidFill>
                  <a:srgbClr val="063D54">
                    <a:lumMod val="75000"/>
                  </a:srgbClr>
                </a:solidFill>
              </a:rPr>
              <a:t>创新性</a:t>
            </a:r>
            <a:endParaRPr lang="zh-CN" altLang="en-US" sz="3600" dirty="0">
              <a:solidFill>
                <a:srgbClr val="063D54">
                  <a:lumMod val="75000"/>
                </a:srgbClr>
              </a:solidFill>
            </a:endParaRPr>
          </a:p>
        </p:txBody>
      </p:sp>
      <p:sp>
        <p:nvSpPr>
          <p:cNvPr id="2" name="圆角矩形 19"/>
          <p:cNvSpPr/>
          <p:nvPr/>
        </p:nvSpPr>
        <p:spPr>
          <a:xfrm>
            <a:off x="192500" y="2815365"/>
            <a:ext cx="1336394" cy="2171521"/>
          </a:xfrm>
          <a:prstGeom prst="roundRect">
            <a:avLst/>
          </a:prstGeom>
          <a:solidFill>
            <a:srgbClr val="537285"/>
          </a:solidFill>
          <a:ln>
            <a:noFill/>
          </a:ln>
        </p:spPr>
        <p:txBody>
          <a:bodyPr vert="horz" wrap="square" lIns="91440" tIns="45720" rIns="91440" bIns="45720" numCol="1" anchor="ctr" anchorCtr="0" compatLnSpc="1"/>
          <a:lstStyle/>
          <a:p>
            <a:pPr algn="ctr">
              <a:lnSpc>
                <a:spcPct val="150000"/>
              </a:lnSpc>
            </a:pPr>
            <a:r>
              <a:rPr lang="zh-CN" altLang="en-US" sz="1300" dirty="0">
                <a:solidFill>
                  <a:schemeClr val="bg1"/>
                </a:solidFill>
                <a:latin typeface="Bebas" pitchFamily="2" charset="0"/>
                <a:ea typeface="微软雅黑" panose="020B0503020204020204" pitchFamily="34" charset="-122"/>
                <a:sym typeface="Bebas" pitchFamily="2" charset="0"/>
              </a:rPr>
              <a:t>三、产品应用创新</a:t>
            </a:r>
            <a:endParaRPr lang="zh-CN" altLang="en-US" sz="1300" dirty="0">
              <a:solidFill>
                <a:schemeClr val="bg1"/>
              </a:solidFill>
              <a:latin typeface="Bebas" pitchFamily="2" charset="0"/>
              <a:ea typeface="微软雅黑" panose="020B0503020204020204" pitchFamily="34" charset="-122"/>
              <a:sym typeface="Bebas" pitchFamily="2" charset="0"/>
            </a:endParaRPr>
          </a:p>
        </p:txBody>
      </p:sp>
      <p:graphicFrame>
        <p:nvGraphicFramePr>
          <p:cNvPr id="4" name="表格 5"/>
          <p:cNvGraphicFramePr>
            <a:graphicFrameLocks noGrp="1"/>
          </p:cNvGraphicFramePr>
          <p:nvPr/>
        </p:nvGraphicFramePr>
        <p:xfrm>
          <a:off x="1548150" y="2805458"/>
          <a:ext cx="7365316" cy="2321688"/>
        </p:xfrm>
        <a:graphic>
          <a:graphicData uri="http://schemas.openxmlformats.org/drawingml/2006/table">
            <a:tbl>
              <a:tblPr firstRow="1" bandRow="1">
                <a:tableStyleId>{5C22544A-7EE6-4342-B048-85BDC9FD1C3A}</a:tableStyleId>
              </a:tblPr>
              <a:tblGrid>
                <a:gridCol w="7365316"/>
              </a:tblGrid>
              <a:tr h="746264">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200" b="0" dirty="0">
                          <a:solidFill>
                            <a:schemeClr val="tx1"/>
                          </a:solidFill>
                          <a:latin typeface="+mn-ea"/>
                        </a:rPr>
                        <a:t>按照中国药典要求注射用头孢哌酮钠贮藏条件是密闭、冷处保存， </a:t>
                      </a:r>
                      <a:r>
                        <a:rPr lang="en-US" altLang="zh-CN" sz="1200" b="0" dirty="0">
                          <a:solidFill>
                            <a:schemeClr val="tx1"/>
                          </a:solidFill>
                          <a:latin typeface="+mn-ea"/>
                        </a:rPr>
                        <a:t>CPZ/SBT</a:t>
                      </a:r>
                      <a:r>
                        <a:rPr lang="zh-CN" altLang="en-US" sz="1200" b="0" dirty="0">
                          <a:solidFill>
                            <a:schemeClr val="tx1"/>
                          </a:solidFill>
                          <a:latin typeface="+mn-ea"/>
                        </a:rPr>
                        <a:t>的贮藏条件密闭、在凉暗干燥处保存。我司</a:t>
                      </a:r>
                      <a:r>
                        <a:rPr lang="en-US" altLang="zh-CN" sz="1200" b="0" dirty="0">
                          <a:solidFill>
                            <a:schemeClr val="tx1"/>
                          </a:solidFill>
                          <a:latin typeface="+mn-ea"/>
                        </a:rPr>
                        <a:t>CPZ/TAZ</a:t>
                      </a:r>
                      <a:r>
                        <a:rPr lang="zh-CN" altLang="en-US" sz="1200" b="0" dirty="0">
                          <a:solidFill>
                            <a:schemeClr val="tx1"/>
                          </a:solidFill>
                          <a:latin typeface="+mn-ea"/>
                        </a:rPr>
                        <a:t>（</a:t>
                      </a:r>
                      <a:r>
                        <a:rPr lang="en-US" altLang="zh-CN" sz="1200" b="0" dirty="0">
                          <a:solidFill>
                            <a:schemeClr val="tx1"/>
                          </a:solidFill>
                          <a:latin typeface="+mn-ea"/>
                        </a:rPr>
                        <a:t>II</a:t>
                      </a:r>
                      <a:r>
                        <a:rPr lang="zh-CN" altLang="en-US" sz="1200" b="0" dirty="0">
                          <a:solidFill>
                            <a:schemeClr val="tx1"/>
                          </a:solidFill>
                          <a:latin typeface="+mn-ea"/>
                        </a:rPr>
                        <a:t>）贮藏条件是不超过</a:t>
                      </a:r>
                      <a:r>
                        <a:rPr lang="en-US" altLang="zh-CN" sz="1200" b="0" dirty="0">
                          <a:solidFill>
                            <a:schemeClr val="tx1"/>
                          </a:solidFill>
                          <a:latin typeface="+mn-ea"/>
                        </a:rPr>
                        <a:t>25℃</a:t>
                      </a:r>
                      <a:r>
                        <a:rPr lang="zh-CN" altLang="en-US" sz="1200" b="0" dirty="0">
                          <a:solidFill>
                            <a:schemeClr val="tx1"/>
                          </a:solidFill>
                          <a:latin typeface="+mn-ea"/>
                        </a:rPr>
                        <a:t>密闭保存。可</a:t>
                      </a:r>
                      <a:r>
                        <a:rPr lang="zh-CN" altLang="en-US" sz="1200" b="1" dirty="0">
                          <a:solidFill>
                            <a:srgbClr val="FF0000"/>
                          </a:solidFill>
                          <a:latin typeface="+mn-ea"/>
                        </a:rPr>
                        <a:t>降低药品管理、贮藏和使用的成本</a:t>
                      </a:r>
                      <a:r>
                        <a:rPr lang="zh-CN" altLang="en-US" sz="1200" b="0" dirty="0">
                          <a:solidFill>
                            <a:schemeClr val="tx1"/>
                          </a:solidFill>
                          <a:latin typeface="+mn-ea"/>
                        </a:rPr>
                        <a:t>。医护人员便利性、顺应性更好。</a:t>
                      </a:r>
                      <a:endParaRPr lang="zh-CN" altLang="en-US" sz="1200" b="0" dirty="0">
                        <a:solidFill>
                          <a:schemeClr val="tx1"/>
                        </a:solidFill>
                        <a:latin typeface="+mn-ea"/>
                      </a:endParaRPr>
                    </a:p>
                  </a:txBody>
                  <a:tcPr anchor="ctr">
                    <a:solidFill>
                      <a:schemeClr val="bg1">
                        <a:lumMod val="95000"/>
                      </a:schemeClr>
                    </a:solidFill>
                  </a:tcPr>
                </a:tc>
              </a:tr>
              <a:tr h="537900">
                <a:tc>
                  <a:txBody>
                    <a:bodyPr/>
                    <a:lstStyle/>
                    <a:p>
                      <a:pPr marL="0" marR="0" lvl="0" indent="0" algn="l" defTabSz="685800" rtl="0" eaLnBrk="1" fontAlgn="auto" latinLnBrk="0" hangingPunct="1">
                        <a:lnSpc>
                          <a:spcPct val="150000"/>
                        </a:lnSpc>
                        <a:spcBef>
                          <a:spcPts val="0"/>
                        </a:spcBef>
                        <a:spcAft>
                          <a:spcPts val="0"/>
                        </a:spcAft>
                        <a:buClrTx/>
                        <a:buSzTx/>
                        <a:buFont typeface="Wingdings" panose="05000000000000000000" pitchFamily="2" charset="2"/>
                        <a:buNone/>
                        <a:defRPr/>
                      </a:pPr>
                      <a:r>
                        <a:rPr lang="en-US" altLang="zh-CN" sz="1200" b="1" dirty="0">
                          <a:solidFill>
                            <a:srgbClr val="FF0000"/>
                          </a:solidFill>
                          <a:latin typeface="+mn-ea"/>
                        </a:rPr>
                        <a:t>CPZ/TAZ </a:t>
                      </a:r>
                      <a:r>
                        <a:rPr lang="zh-CN" altLang="en-US" sz="1200" b="1" dirty="0">
                          <a:solidFill>
                            <a:srgbClr val="FF0000"/>
                          </a:solidFill>
                          <a:latin typeface="+mn-ea"/>
                        </a:rPr>
                        <a:t>（</a:t>
                      </a:r>
                      <a:r>
                        <a:rPr lang="en-US" altLang="zh-CN" sz="1200" b="1" dirty="0">
                          <a:solidFill>
                            <a:srgbClr val="FF0000"/>
                          </a:solidFill>
                          <a:latin typeface="+mn-ea"/>
                        </a:rPr>
                        <a:t>II</a:t>
                      </a:r>
                      <a:r>
                        <a:rPr lang="zh-CN" altLang="en-US" sz="1200" b="1" dirty="0">
                          <a:solidFill>
                            <a:srgbClr val="FF0000"/>
                          </a:solidFill>
                          <a:latin typeface="+mn-ea"/>
                        </a:rPr>
                        <a:t>）</a:t>
                      </a:r>
                      <a:r>
                        <a:rPr lang="zh-CN" altLang="en-US" sz="1200" b="0" dirty="0">
                          <a:latin typeface="+mn-ea"/>
                        </a:rPr>
                        <a:t>在严重肾功能不全患者中可以更好地兼顾</a:t>
                      </a:r>
                      <a:r>
                        <a:rPr lang="zh-CN" altLang="en-US" sz="1200" b="1" dirty="0">
                          <a:solidFill>
                            <a:srgbClr val="FF0000"/>
                          </a:solidFill>
                          <a:latin typeface="+mn-ea"/>
                        </a:rPr>
                        <a:t>安全性和有效性</a:t>
                      </a:r>
                      <a:r>
                        <a:rPr lang="zh-CN" altLang="en-US" sz="1200" b="0" dirty="0">
                          <a:latin typeface="+mn-ea"/>
                        </a:rPr>
                        <a:t>。因为几种</a:t>
                      </a:r>
                      <a:r>
                        <a:rPr lang="en-US" altLang="zh-CN" sz="1200" b="0" dirty="0">
                          <a:latin typeface="+mn-ea"/>
                        </a:rPr>
                        <a:t>CPZ/TAZ</a:t>
                      </a:r>
                      <a:r>
                        <a:rPr lang="zh-CN" altLang="en-US" sz="1200" b="0" dirty="0">
                          <a:latin typeface="+mn-ea"/>
                        </a:rPr>
                        <a:t>产品中对于严重肾功能不全患者均要求</a:t>
                      </a:r>
                      <a:r>
                        <a:rPr lang="en-US" altLang="zh-CN" sz="1200" b="0" dirty="0">
                          <a:latin typeface="+mn-ea"/>
                        </a:rPr>
                        <a:t>TAZ</a:t>
                      </a:r>
                      <a:r>
                        <a:rPr lang="zh-CN" altLang="en-US" sz="1200" b="0" dirty="0">
                          <a:latin typeface="+mn-ea"/>
                        </a:rPr>
                        <a:t>每日用量不超过</a:t>
                      </a:r>
                      <a:r>
                        <a:rPr lang="en-US" altLang="zh-CN" sz="1200" b="0" dirty="0">
                          <a:latin typeface="+mn-ea"/>
                        </a:rPr>
                        <a:t>1g</a:t>
                      </a:r>
                      <a:r>
                        <a:rPr lang="zh-CN" altLang="en-US" sz="1200" b="0" dirty="0">
                          <a:latin typeface="+mn-ea"/>
                        </a:rPr>
                        <a:t>。</a:t>
                      </a:r>
                      <a:r>
                        <a:rPr lang="en-US" altLang="zh-CN" sz="1200" b="0" dirty="0">
                          <a:latin typeface="+mn-ea"/>
                        </a:rPr>
                        <a:t>CPZ/TAZ </a:t>
                      </a:r>
                      <a:r>
                        <a:rPr lang="zh-CN" altLang="en-US" sz="1200" b="0" dirty="0">
                          <a:latin typeface="+mn-ea"/>
                        </a:rPr>
                        <a:t>（</a:t>
                      </a:r>
                      <a:r>
                        <a:rPr lang="en-US" altLang="zh-CN" sz="1200" b="0" dirty="0">
                          <a:solidFill>
                            <a:schemeClr val="tx1"/>
                          </a:solidFill>
                          <a:latin typeface="+mn-ea"/>
                        </a:rPr>
                        <a:t>II</a:t>
                      </a:r>
                      <a:r>
                        <a:rPr lang="zh-CN" altLang="en-US" sz="1200" b="0" dirty="0">
                          <a:latin typeface="+mn-ea"/>
                        </a:rPr>
                        <a:t>）说明书中推荐用量就是每</a:t>
                      </a:r>
                      <a:r>
                        <a:rPr lang="en-US" altLang="zh-CN" sz="1200" b="0" dirty="0">
                          <a:latin typeface="+mn-ea"/>
                        </a:rPr>
                        <a:t>CPZ 6g</a:t>
                      </a:r>
                      <a:r>
                        <a:rPr lang="zh-CN" altLang="en-US" sz="1200" b="0" dirty="0">
                          <a:latin typeface="+mn-ea"/>
                        </a:rPr>
                        <a:t>，对应的</a:t>
                      </a:r>
                      <a:r>
                        <a:rPr lang="en-US" altLang="zh-CN" sz="1200" b="0" dirty="0">
                          <a:latin typeface="+mn-ea"/>
                        </a:rPr>
                        <a:t>TAZ</a:t>
                      </a:r>
                      <a:r>
                        <a:rPr lang="zh-CN" altLang="en-US" sz="1200" b="0" dirty="0">
                          <a:latin typeface="+mn-ea"/>
                        </a:rPr>
                        <a:t>是</a:t>
                      </a:r>
                      <a:r>
                        <a:rPr lang="en-US" altLang="zh-CN" sz="1200" b="0" dirty="0">
                          <a:latin typeface="+mn-ea"/>
                        </a:rPr>
                        <a:t>1g</a:t>
                      </a:r>
                      <a:r>
                        <a:rPr lang="zh-CN" altLang="en-US" sz="1200" b="0" dirty="0">
                          <a:latin typeface="+mn-ea"/>
                        </a:rPr>
                        <a:t>，因此对于严重肾功能不全患者不用调整剂量也能满足安全性要求，还能兼顾有效性。而</a:t>
                      </a:r>
                      <a:r>
                        <a:rPr lang="en-US" altLang="zh-CN" sz="1200" b="0" dirty="0">
                          <a:latin typeface="+mn-ea"/>
                        </a:rPr>
                        <a:t>CPZ/TAZ (4:1)</a:t>
                      </a:r>
                      <a:r>
                        <a:rPr lang="zh-CN" altLang="en-US" sz="1200" b="0" dirty="0">
                          <a:latin typeface="+mn-ea"/>
                        </a:rPr>
                        <a:t>由于</a:t>
                      </a:r>
                      <a:r>
                        <a:rPr lang="en-US" altLang="zh-CN" sz="1200" b="0" dirty="0">
                          <a:latin typeface="+mn-ea"/>
                        </a:rPr>
                        <a:t>TAZ</a:t>
                      </a:r>
                      <a:r>
                        <a:rPr lang="zh-CN" altLang="en-US" sz="1200" b="0" dirty="0">
                          <a:latin typeface="+mn-ea"/>
                        </a:rPr>
                        <a:t>含量太大，对于严重肾功能不全患者需要降低剂量，但同时</a:t>
                      </a:r>
                      <a:r>
                        <a:rPr lang="en-US" altLang="zh-CN" sz="1200" b="0" dirty="0">
                          <a:latin typeface="+mn-ea"/>
                        </a:rPr>
                        <a:t>CPZ</a:t>
                      </a:r>
                      <a:r>
                        <a:rPr lang="zh-CN" altLang="en-US" sz="1200" b="0" dirty="0">
                          <a:latin typeface="+mn-ea"/>
                        </a:rPr>
                        <a:t>的用量也降低了，不利于发挥抗菌作用。</a:t>
                      </a:r>
                      <a:endParaRPr lang="zh-CN" altLang="en-US" sz="1200" b="0" dirty="0">
                        <a:latin typeface="+mn-ea"/>
                      </a:endParaRPr>
                    </a:p>
                  </a:txBody>
                  <a:tcPr anchor="ctr">
                    <a:noFill/>
                  </a:tcPr>
                </a:tc>
              </a:tr>
            </a:tbl>
          </a:graphicData>
        </a:graphic>
      </p:graphicFrame>
      <p:sp>
        <p:nvSpPr>
          <p:cNvPr id="6" name="圆角矩形 19"/>
          <p:cNvSpPr/>
          <p:nvPr/>
        </p:nvSpPr>
        <p:spPr>
          <a:xfrm>
            <a:off x="192500" y="813509"/>
            <a:ext cx="1346025" cy="1904973"/>
          </a:xfrm>
          <a:prstGeom prst="roundRect">
            <a:avLst/>
          </a:prstGeom>
          <a:solidFill>
            <a:srgbClr val="009922"/>
          </a:solidFill>
          <a:ln>
            <a:noFill/>
          </a:ln>
        </p:spPr>
        <p:txBody>
          <a:bodyPr vert="horz" wrap="square" lIns="91440" tIns="45720" rIns="91440" bIns="45720" numCol="1" anchor="ctr" anchorCtr="0" compatLnSpc="1"/>
          <a:lstStyle/>
          <a:p>
            <a:pPr algn="ctr">
              <a:lnSpc>
                <a:spcPct val="150000"/>
              </a:lnSpc>
            </a:pPr>
            <a:r>
              <a:rPr lang="zh-CN" altLang="en-US" sz="1300" dirty="0">
                <a:solidFill>
                  <a:schemeClr val="bg1"/>
                </a:solidFill>
                <a:latin typeface="Bebas" pitchFamily="2" charset="0"/>
                <a:ea typeface="微软雅黑" panose="020B0503020204020204" pitchFamily="34" charset="-122"/>
                <a:sym typeface="Bebas" pitchFamily="2" charset="0"/>
              </a:rPr>
              <a:t>二、产品质量标准创新</a:t>
            </a:r>
            <a:endParaRPr lang="zh-CN" altLang="en-US" sz="1300" dirty="0">
              <a:solidFill>
                <a:schemeClr val="bg1"/>
              </a:solidFill>
              <a:latin typeface="Bebas" pitchFamily="2" charset="0"/>
              <a:ea typeface="微软雅黑" panose="020B0503020204020204" pitchFamily="34" charset="-122"/>
              <a:sym typeface="Bebas" pitchFamily="2" charset="0"/>
            </a:endParaRPr>
          </a:p>
        </p:txBody>
      </p:sp>
      <p:graphicFrame>
        <p:nvGraphicFramePr>
          <p:cNvPr id="12" name="表格 5"/>
          <p:cNvGraphicFramePr>
            <a:graphicFrameLocks noGrp="1"/>
          </p:cNvGraphicFramePr>
          <p:nvPr/>
        </p:nvGraphicFramePr>
        <p:xfrm>
          <a:off x="1528894" y="803602"/>
          <a:ext cx="7384572" cy="1914880"/>
        </p:xfrm>
        <a:graphic>
          <a:graphicData uri="http://schemas.openxmlformats.org/drawingml/2006/table">
            <a:tbl>
              <a:tblPr firstRow="1" bandRow="1">
                <a:tableStyleId>{5C22544A-7EE6-4342-B048-85BDC9FD1C3A}</a:tableStyleId>
              </a:tblPr>
              <a:tblGrid>
                <a:gridCol w="7384572"/>
              </a:tblGrid>
              <a:tr h="1914880">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en-US" altLang="zh-CN" sz="1200" b="1" dirty="0">
                          <a:solidFill>
                            <a:srgbClr val="FF0000"/>
                          </a:solidFill>
                          <a:latin typeface="+mn-ea"/>
                        </a:rPr>
                        <a:t>CPZ/TAZ </a:t>
                      </a:r>
                      <a:r>
                        <a:rPr lang="zh-CN" altLang="en-US" sz="1200" b="1" dirty="0">
                          <a:solidFill>
                            <a:srgbClr val="FF0000"/>
                          </a:solidFill>
                          <a:latin typeface="+mn-ea"/>
                        </a:rPr>
                        <a:t>（</a:t>
                      </a:r>
                      <a:r>
                        <a:rPr lang="en-US" altLang="zh-CN" sz="1200" b="1" dirty="0">
                          <a:solidFill>
                            <a:srgbClr val="FF0000"/>
                          </a:solidFill>
                          <a:latin typeface="+mn-ea"/>
                        </a:rPr>
                        <a:t>II</a:t>
                      </a:r>
                      <a:r>
                        <a:rPr lang="zh-CN" altLang="en-US" sz="1200" b="1" dirty="0">
                          <a:solidFill>
                            <a:srgbClr val="FF0000"/>
                          </a:solidFill>
                          <a:latin typeface="+mn-ea"/>
                        </a:rPr>
                        <a:t>）</a:t>
                      </a:r>
                      <a:r>
                        <a:rPr lang="zh-CN" altLang="en-US" sz="1200" b="0" dirty="0">
                          <a:solidFill>
                            <a:schemeClr val="tx1"/>
                          </a:solidFill>
                          <a:latin typeface="+mn-ea"/>
                        </a:rPr>
                        <a:t>质量标准，是按照国家药品监督管理局出台的最新相关指导原则，参照 </a:t>
                      </a:r>
                      <a:r>
                        <a:rPr lang="en-US" altLang="zh-CN" sz="1200" b="0" dirty="0">
                          <a:solidFill>
                            <a:schemeClr val="tx1"/>
                          </a:solidFill>
                          <a:latin typeface="+mn-ea"/>
                        </a:rPr>
                        <a:t>ChP2020, USP40</a:t>
                      </a:r>
                      <a:r>
                        <a:rPr lang="zh-CN" altLang="en-US" sz="1200" b="0" dirty="0">
                          <a:solidFill>
                            <a:schemeClr val="tx1"/>
                          </a:solidFill>
                          <a:latin typeface="+mn-ea"/>
                        </a:rPr>
                        <a:t>、</a:t>
                      </a:r>
                      <a:r>
                        <a:rPr lang="en-US" altLang="zh-CN" sz="1200" b="0" dirty="0">
                          <a:solidFill>
                            <a:schemeClr val="tx1"/>
                          </a:solidFill>
                          <a:latin typeface="+mn-ea"/>
                        </a:rPr>
                        <a:t>JP17</a:t>
                      </a:r>
                      <a:r>
                        <a:rPr lang="zh-CN" altLang="en-US" sz="1200" b="0" dirty="0">
                          <a:solidFill>
                            <a:schemeClr val="tx1"/>
                          </a:solidFill>
                          <a:latin typeface="+mn-ea"/>
                        </a:rPr>
                        <a:t>、</a:t>
                      </a:r>
                      <a:r>
                        <a:rPr lang="en-US" altLang="zh-CN" sz="1200" b="0" dirty="0">
                          <a:solidFill>
                            <a:schemeClr val="tx1"/>
                          </a:solidFill>
                          <a:latin typeface="+mn-ea"/>
                        </a:rPr>
                        <a:t>EP9.0</a:t>
                      </a:r>
                      <a:r>
                        <a:rPr lang="zh-CN" altLang="en-US" sz="1200" b="0" dirty="0">
                          <a:solidFill>
                            <a:schemeClr val="tx1"/>
                          </a:solidFill>
                          <a:latin typeface="+mn-ea"/>
                        </a:rPr>
                        <a:t>、</a:t>
                      </a:r>
                      <a:r>
                        <a:rPr lang="en-US" altLang="zh-CN" sz="1200" b="0" dirty="0">
                          <a:solidFill>
                            <a:schemeClr val="tx1"/>
                          </a:solidFill>
                          <a:latin typeface="+mn-ea"/>
                        </a:rPr>
                        <a:t>BP2017 </a:t>
                      </a:r>
                      <a:r>
                        <a:rPr lang="zh-CN" altLang="en-US" sz="1200" b="0" dirty="0">
                          <a:solidFill>
                            <a:schemeClr val="tx1"/>
                          </a:solidFill>
                          <a:latin typeface="+mn-ea"/>
                        </a:rPr>
                        <a:t>中的相关标准制定的，对杂质的检测方法更优，对杂质的分离检出能力更强，保障最大限度检测出产品中存在的所有杂质，该质量标准各项指标控制限度严格，订入</a:t>
                      </a:r>
                      <a:r>
                        <a:rPr lang="en-US" altLang="zh-CN" sz="1200" b="0" dirty="0">
                          <a:solidFill>
                            <a:schemeClr val="tx1"/>
                          </a:solidFill>
                          <a:latin typeface="+mn-ea"/>
                        </a:rPr>
                        <a:t>10</a:t>
                      </a:r>
                      <a:r>
                        <a:rPr lang="zh-CN" altLang="en-US" sz="1200" b="0" dirty="0">
                          <a:solidFill>
                            <a:schemeClr val="tx1"/>
                          </a:solidFill>
                          <a:latin typeface="+mn-ea"/>
                        </a:rPr>
                        <a:t>个杂质（包括：头孢哌酮杂质</a:t>
                      </a:r>
                      <a:r>
                        <a:rPr lang="en-US" altLang="zh-CN" sz="1200" b="0" dirty="0">
                          <a:solidFill>
                            <a:schemeClr val="tx1"/>
                          </a:solidFill>
                          <a:latin typeface="+mn-ea"/>
                        </a:rPr>
                        <a:t>A</a:t>
                      </a:r>
                      <a:r>
                        <a:rPr lang="zh-CN" altLang="en-US" sz="1200" b="0" dirty="0">
                          <a:solidFill>
                            <a:schemeClr val="tx1"/>
                          </a:solidFill>
                          <a:latin typeface="+mn-ea"/>
                        </a:rPr>
                        <a:t>、</a:t>
                      </a:r>
                      <a:r>
                        <a:rPr lang="en-US" altLang="zh-CN" sz="1200" b="0" dirty="0">
                          <a:solidFill>
                            <a:schemeClr val="tx1"/>
                          </a:solidFill>
                          <a:latin typeface="+mn-ea"/>
                        </a:rPr>
                        <a:t>B</a:t>
                      </a:r>
                      <a:r>
                        <a:rPr lang="zh-CN" altLang="en-US" sz="1200" b="0" dirty="0">
                          <a:solidFill>
                            <a:schemeClr val="tx1"/>
                          </a:solidFill>
                          <a:latin typeface="+mn-ea"/>
                        </a:rPr>
                        <a:t>、</a:t>
                      </a:r>
                      <a:r>
                        <a:rPr lang="en-US" altLang="zh-CN" sz="1200" b="0" dirty="0">
                          <a:solidFill>
                            <a:schemeClr val="tx1"/>
                          </a:solidFill>
                          <a:latin typeface="+mn-ea"/>
                        </a:rPr>
                        <a:t>C</a:t>
                      </a:r>
                      <a:r>
                        <a:rPr lang="zh-CN" altLang="en-US" sz="1200" b="0" dirty="0">
                          <a:solidFill>
                            <a:schemeClr val="tx1"/>
                          </a:solidFill>
                          <a:latin typeface="+mn-ea"/>
                        </a:rPr>
                        <a:t>、</a:t>
                      </a:r>
                      <a:r>
                        <a:rPr lang="en-US" altLang="zh-CN" sz="1200" b="0" dirty="0">
                          <a:solidFill>
                            <a:schemeClr val="tx1"/>
                          </a:solidFill>
                          <a:latin typeface="+mn-ea"/>
                        </a:rPr>
                        <a:t>D</a:t>
                      </a:r>
                      <a:r>
                        <a:rPr lang="zh-CN" altLang="en-US" sz="1200" b="0" dirty="0">
                          <a:solidFill>
                            <a:schemeClr val="tx1"/>
                          </a:solidFill>
                          <a:latin typeface="+mn-ea"/>
                        </a:rPr>
                        <a:t>、</a:t>
                      </a:r>
                      <a:r>
                        <a:rPr lang="en-US" altLang="zh-CN" sz="1200" b="0" dirty="0">
                          <a:solidFill>
                            <a:schemeClr val="tx1"/>
                          </a:solidFill>
                          <a:latin typeface="+mn-ea"/>
                        </a:rPr>
                        <a:t>E</a:t>
                      </a:r>
                      <a:r>
                        <a:rPr lang="zh-CN" altLang="en-US" sz="1200" b="0" dirty="0">
                          <a:solidFill>
                            <a:schemeClr val="tx1"/>
                          </a:solidFill>
                          <a:latin typeface="+mn-ea"/>
                        </a:rPr>
                        <a:t>、</a:t>
                      </a:r>
                      <a:r>
                        <a:rPr lang="en-US" altLang="zh-CN" sz="1200" b="0" dirty="0">
                          <a:solidFill>
                            <a:schemeClr val="tx1"/>
                          </a:solidFill>
                          <a:latin typeface="+mn-ea"/>
                        </a:rPr>
                        <a:t>X</a:t>
                      </a:r>
                      <a:r>
                        <a:rPr lang="zh-CN" altLang="en-US" sz="1200" b="0" dirty="0">
                          <a:solidFill>
                            <a:schemeClr val="tx1"/>
                          </a:solidFill>
                          <a:latin typeface="+mn-ea"/>
                        </a:rPr>
                        <a:t>、</a:t>
                      </a:r>
                      <a:r>
                        <a:rPr lang="en-US" altLang="zh-CN" sz="1200" b="0" dirty="0">
                          <a:solidFill>
                            <a:schemeClr val="tx1"/>
                          </a:solidFill>
                          <a:latin typeface="+mn-ea"/>
                        </a:rPr>
                        <a:t>Z</a:t>
                      </a:r>
                      <a:r>
                        <a:rPr lang="zh-CN" altLang="en-US" sz="1200" b="0" dirty="0">
                          <a:solidFill>
                            <a:schemeClr val="tx1"/>
                          </a:solidFill>
                          <a:latin typeface="+mn-ea"/>
                        </a:rPr>
                        <a:t>、</a:t>
                      </a:r>
                      <a:r>
                        <a:rPr lang="en-US" altLang="zh-CN" sz="1200" b="0" dirty="0">
                          <a:solidFill>
                            <a:schemeClr val="tx1"/>
                          </a:solidFill>
                          <a:latin typeface="+mn-ea"/>
                        </a:rPr>
                        <a:t>W</a:t>
                      </a:r>
                      <a:r>
                        <a:rPr lang="zh-CN" altLang="en-US" sz="1200" b="0" dirty="0">
                          <a:solidFill>
                            <a:schemeClr val="tx1"/>
                          </a:solidFill>
                          <a:latin typeface="+mn-ea"/>
                        </a:rPr>
                        <a:t>，头孢哌酮</a:t>
                      </a:r>
                      <a:r>
                        <a:rPr lang="en-US" altLang="zh-CN" sz="1200" b="0" dirty="0">
                          <a:solidFill>
                            <a:schemeClr val="tx1"/>
                          </a:solidFill>
                          <a:latin typeface="+mn-ea"/>
                        </a:rPr>
                        <a:t>S</a:t>
                      </a:r>
                      <a:r>
                        <a:rPr lang="zh-CN" altLang="en-US" sz="1200" b="0" dirty="0">
                          <a:solidFill>
                            <a:schemeClr val="tx1"/>
                          </a:solidFill>
                          <a:latin typeface="+mn-ea"/>
                        </a:rPr>
                        <a:t>异构体以及他唑巴坦杂质</a:t>
                      </a:r>
                      <a:r>
                        <a:rPr lang="en-US" altLang="zh-CN" sz="1200" b="0" dirty="0">
                          <a:solidFill>
                            <a:schemeClr val="tx1"/>
                          </a:solidFill>
                          <a:latin typeface="+mn-ea"/>
                        </a:rPr>
                        <a:t>A</a:t>
                      </a:r>
                      <a:r>
                        <a:rPr lang="zh-CN" altLang="en-US" sz="1200" b="0" dirty="0">
                          <a:solidFill>
                            <a:schemeClr val="tx1"/>
                          </a:solidFill>
                          <a:latin typeface="+mn-ea"/>
                        </a:rPr>
                        <a:t>）且</a:t>
                      </a:r>
                      <a:r>
                        <a:rPr lang="zh-CN" altLang="en-US" sz="1200" b="1" dirty="0">
                          <a:solidFill>
                            <a:srgbClr val="FF0000"/>
                          </a:solidFill>
                          <a:latin typeface="+mn-ea"/>
                        </a:rPr>
                        <a:t>控制了聚合物杂质，与同类产品相比质量更优</a:t>
                      </a:r>
                      <a:r>
                        <a:rPr lang="zh-CN" altLang="en-US" sz="1200" b="0" dirty="0">
                          <a:solidFill>
                            <a:schemeClr val="tx1"/>
                          </a:solidFill>
                          <a:latin typeface="+mn-ea"/>
                        </a:rPr>
                        <a:t>。 </a:t>
                      </a:r>
                      <a:r>
                        <a:rPr lang="en-US" altLang="zh-CN" sz="1200" b="0" dirty="0">
                          <a:solidFill>
                            <a:schemeClr val="tx1"/>
                          </a:solidFill>
                          <a:latin typeface="+mn-ea"/>
                        </a:rPr>
                        <a:t>CPZ/SBT</a:t>
                      </a:r>
                      <a:r>
                        <a:rPr lang="zh-CN" altLang="en-US" sz="1200" b="0" dirty="0">
                          <a:solidFill>
                            <a:schemeClr val="tx1"/>
                          </a:solidFill>
                          <a:latin typeface="+mn-ea"/>
                        </a:rPr>
                        <a:t>质量标准仅控制两个杂质</a:t>
                      </a:r>
                      <a:r>
                        <a:rPr lang="en-US" altLang="zh-CN" sz="1200" b="0" dirty="0">
                          <a:solidFill>
                            <a:schemeClr val="tx1"/>
                          </a:solidFill>
                          <a:latin typeface="+mn-ea"/>
                        </a:rPr>
                        <a:t>(</a:t>
                      </a:r>
                      <a:r>
                        <a:rPr lang="zh-CN" altLang="en-US" sz="1200" b="0" dirty="0">
                          <a:solidFill>
                            <a:schemeClr val="tx1"/>
                          </a:solidFill>
                          <a:latin typeface="+mn-ea"/>
                        </a:rPr>
                        <a:t>头孢哌酮杂质</a:t>
                      </a:r>
                      <a:r>
                        <a:rPr lang="en-US" altLang="zh-CN" sz="1200" b="0" dirty="0">
                          <a:solidFill>
                            <a:schemeClr val="tx1"/>
                          </a:solidFill>
                          <a:latin typeface="+mn-ea"/>
                        </a:rPr>
                        <a:t>A</a:t>
                      </a:r>
                      <a:r>
                        <a:rPr lang="zh-CN" altLang="en-US" sz="1200" b="0" dirty="0">
                          <a:solidFill>
                            <a:schemeClr val="tx1"/>
                          </a:solidFill>
                          <a:latin typeface="+mn-ea"/>
                        </a:rPr>
                        <a:t>和</a:t>
                      </a:r>
                      <a:r>
                        <a:rPr lang="en-US" altLang="zh-CN" sz="1200" b="0" dirty="0">
                          <a:solidFill>
                            <a:schemeClr val="tx1"/>
                          </a:solidFill>
                          <a:latin typeface="+mn-ea"/>
                        </a:rPr>
                        <a:t>C)</a:t>
                      </a:r>
                      <a:r>
                        <a:rPr lang="zh-CN" altLang="en-US" sz="1200" b="0" dirty="0">
                          <a:solidFill>
                            <a:schemeClr val="tx1"/>
                          </a:solidFill>
                          <a:latin typeface="+mn-ea"/>
                        </a:rPr>
                        <a:t>并且未控制聚合物杂质。</a:t>
                      </a:r>
                      <a:endParaRPr lang="zh-CN" altLang="en-US" sz="1200" b="0" dirty="0">
                        <a:solidFill>
                          <a:schemeClr val="tx1"/>
                        </a:solidFill>
                        <a:latin typeface="+mn-ea"/>
                      </a:endParaRPr>
                    </a:p>
                  </a:txBody>
                  <a:tcPr anchor="ctr">
                    <a:solidFill>
                      <a:schemeClr val="bg1">
                        <a:lumMod val="95000"/>
                      </a:schemeClr>
                    </a:solidFill>
                  </a:tcPr>
                </a:tc>
              </a:tr>
            </a:tbl>
          </a:graphicData>
        </a:graphic>
      </p:graphicFrame>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_文本框 4"/>
          <p:cNvSpPr txBox="1"/>
          <p:nvPr>
            <p:custDataLst>
              <p:tags r:id="rId1"/>
            </p:custDataLst>
          </p:nvPr>
        </p:nvSpPr>
        <p:spPr>
          <a:xfrm>
            <a:off x="1272084" y="227137"/>
            <a:ext cx="1945017" cy="614335"/>
          </a:xfrm>
          <a:prstGeom prst="rect">
            <a:avLst/>
          </a:prstGeom>
          <a:noFill/>
        </p:spPr>
        <p:txBody>
          <a:bodyPr rIns="270000">
            <a:normAutofit lnSpcReduction="10000"/>
          </a:bodyPr>
          <a:lstStyle/>
          <a:p>
            <a:pPr algn="ctr">
              <a:defRPr/>
            </a:pPr>
            <a:r>
              <a:rPr lang="zh-CN" altLang="en-US" sz="3600" dirty="0">
                <a:solidFill>
                  <a:srgbClr val="063D54">
                    <a:lumMod val="75000"/>
                  </a:srgbClr>
                </a:solidFill>
              </a:rPr>
              <a:t>公平性</a:t>
            </a:r>
            <a:endParaRPr lang="zh-CN" altLang="en-US" sz="3600" dirty="0">
              <a:solidFill>
                <a:srgbClr val="063D54">
                  <a:lumMod val="75000"/>
                </a:srgbClr>
              </a:solidFill>
            </a:endParaRPr>
          </a:p>
        </p:txBody>
      </p:sp>
      <p:sp>
        <p:nvSpPr>
          <p:cNvPr id="110" name="PA_矩形 2"/>
          <p:cNvSpPr/>
          <p:nvPr>
            <p:custDataLst>
              <p:tags r:id="rId2"/>
            </p:custDataLst>
          </p:nvPr>
        </p:nvSpPr>
        <p:spPr>
          <a:xfrm>
            <a:off x="442210" y="161143"/>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05</a:t>
            </a:r>
            <a:endParaRPr lang="zh-CN" altLang="en-US" sz="4500" b="1" dirty="0">
              <a:solidFill>
                <a:srgbClr val="FCFCFC"/>
              </a:solidFill>
              <a:latin typeface="+mj-ea"/>
              <a:ea typeface="+mj-ea"/>
            </a:endParaRPr>
          </a:p>
        </p:txBody>
      </p:sp>
      <p:sp>
        <p:nvSpPr>
          <p:cNvPr id="15" name="文本框 14"/>
          <p:cNvSpPr txBox="1"/>
          <p:nvPr>
            <p:custDataLst>
              <p:tags r:id="rId3"/>
            </p:custDataLst>
          </p:nvPr>
        </p:nvSpPr>
        <p:spPr>
          <a:xfrm>
            <a:off x="86984" y="1326478"/>
            <a:ext cx="8891504" cy="614335"/>
          </a:xfrm>
          <a:prstGeom prst="rect">
            <a:avLst/>
          </a:prstGeom>
          <a:noFill/>
          <a:ln>
            <a:solidFill>
              <a:schemeClr val="bg2">
                <a:lumMod val="75000"/>
              </a:schemeClr>
            </a:solidFill>
            <a:prstDash val="dash"/>
          </a:ln>
        </p:spPr>
        <p:txBody>
          <a:bodyPr wrap="square" rtlCol="0">
            <a:noAutofit/>
          </a:bodyPr>
          <a:lstStyle/>
          <a:p>
            <a:pPr marR="0" lvl="0" defTabSz="914400" rtl="0" eaLnBrk="1" fontAlgn="auto" latinLnBrk="0" hangingPunct="1">
              <a:lnSpc>
                <a:spcPct val="150000"/>
              </a:lnSpc>
              <a:spcBef>
                <a:spcPts val="0"/>
              </a:spcBef>
              <a:spcAft>
                <a:spcPts val="0"/>
              </a:spcAft>
              <a:buClrTx/>
              <a:buSzTx/>
              <a:defRPr/>
            </a:pPr>
            <a:r>
              <a:rPr kumimoji="0" lang="zh-CN" altLang="en-US" sz="1200" b="1" i="0" u="none" strike="noStrike" kern="1200" cap="none" spc="0" normalizeH="0" baseline="0" noProof="0" dirty="0">
                <a:ln>
                  <a:noFill/>
                </a:ln>
                <a:solidFill>
                  <a:srgbClr val="FF0000"/>
                </a:solidFill>
                <a:effectLst/>
                <a:uLnTx/>
                <a:uFillTx/>
                <a:latin typeface="+mn-ea"/>
                <a:cs typeface="微软雅黑" panose="020B0503020204020204" pitchFamily="34" charset="-122"/>
                <a:sym typeface="+mn-ea"/>
              </a:rPr>
              <a:t>弥补铜绿假单胞菌等耐药菌感染用药短板</a:t>
            </a: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 对产</a:t>
            </a:r>
            <a:r>
              <a:rPr kumimoji="0" lang="en-US" altLang="zh-CN"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β-</a:t>
            </a: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内酰胺酶的革兰氏阴性菌、阳性菌以及厌氧菌均有强大的杀菌作用，更好满足临床用药要求。</a:t>
            </a:r>
            <a:endPar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endParaRPr>
          </a:p>
        </p:txBody>
      </p:sp>
      <p:sp>
        <p:nvSpPr>
          <p:cNvPr id="16" name="对角圆角矩形 2"/>
          <p:cNvSpPr/>
          <p:nvPr/>
        </p:nvSpPr>
        <p:spPr>
          <a:xfrm>
            <a:off x="86984" y="951054"/>
            <a:ext cx="2212379" cy="395175"/>
          </a:xfrm>
          <a:prstGeom prst="round2DiagRect">
            <a:avLst/>
          </a:prstGeom>
          <a:solidFill>
            <a:srgbClr val="063D5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rPr>
              <a:t>弥补现有医保目录短板</a:t>
            </a:r>
            <a:endParaRPr kumimoji="0" lang="zh-CN" altLang="en-US" b="1" i="0" u="none" strike="noStrike" kern="1200" cap="none" spc="0" normalizeH="0" baseline="0" noProof="0" dirty="0">
              <a:ln>
                <a:noFill/>
              </a:ln>
              <a:solidFill>
                <a:schemeClr val="bg1"/>
              </a:solidFill>
              <a:effectLst/>
              <a:uLnTx/>
              <a:uFillTx/>
              <a:latin typeface="等线" panose="02010600030101010101" pitchFamily="2" charset="-122"/>
              <a:ea typeface="等线" panose="02010600030101010101" pitchFamily="2" charset="-122"/>
              <a:sym typeface="+mn-ea"/>
            </a:endParaRPr>
          </a:p>
        </p:txBody>
      </p:sp>
      <p:sp>
        <p:nvSpPr>
          <p:cNvPr id="17" name="文本框 16"/>
          <p:cNvSpPr txBox="1"/>
          <p:nvPr>
            <p:custDataLst>
              <p:tags r:id="rId4"/>
            </p:custDataLst>
          </p:nvPr>
        </p:nvSpPr>
        <p:spPr>
          <a:xfrm>
            <a:off x="86984" y="2369103"/>
            <a:ext cx="8891504" cy="614335"/>
          </a:xfrm>
          <a:prstGeom prst="rect">
            <a:avLst/>
          </a:prstGeom>
          <a:noFill/>
          <a:ln>
            <a:solidFill>
              <a:schemeClr val="bg2">
                <a:lumMod val="75000"/>
              </a:schemeClr>
            </a:solidFill>
            <a:prstDash val="dash"/>
          </a:ln>
        </p:spPr>
        <p:txBody>
          <a:bodyPr wrap="square" rtlCol="0">
            <a:noAutofit/>
          </a:bodyPr>
          <a:lstStyle/>
          <a:p>
            <a:pPr marR="0" lvl="0" defTabSz="914400" rtl="0" eaLnBrk="1" fontAlgn="auto" latinLnBrk="0" hangingPunct="1">
              <a:lnSpc>
                <a:spcPct val="150000"/>
              </a:lnSpc>
              <a:spcBef>
                <a:spcPts val="0"/>
              </a:spcBef>
              <a:spcAft>
                <a:spcPts val="0"/>
              </a:spcAft>
              <a:buClrTx/>
              <a:buSzTx/>
              <a:defRPr/>
            </a:pP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全国医院系统长期大量使用某一两种同样的抗生素会促使细菌更容易产生药物耐药性，因而要选择一些新的不同的抗耐药抗生素进医保目录在临床中替换使用。</a:t>
            </a:r>
            <a:endPar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endParaRPr>
          </a:p>
        </p:txBody>
      </p:sp>
      <p:sp>
        <p:nvSpPr>
          <p:cNvPr id="18" name="对角圆角矩形 2"/>
          <p:cNvSpPr/>
          <p:nvPr/>
        </p:nvSpPr>
        <p:spPr>
          <a:xfrm>
            <a:off x="86984" y="2007856"/>
            <a:ext cx="2212379" cy="395175"/>
          </a:xfrm>
          <a:prstGeom prst="round2DiagRect">
            <a:avLst/>
          </a:prstGeom>
          <a:solidFill>
            <a:srgbClr val="063D5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defRPr/>
            </a:pPr>
            <a:r>
              <a:rPr lang="zh-CN" altLang="en-US" b="1" dirty="0">
                <a:solidFill>
                  <a:schemeClr val="bg1"/>
                </a:solidFill>
                <a:latin typeface="等线" panose="02010600030101010101" pitchFamily="2" charset="-122"/>
                <a:ea typeface="等线" panose="02010600030101010101" pitchFamily="2" charset="-122"/>
                <a:sym typeface="+mn-ea"/>
              </a:rPr>
              <a:t>解决耐药问题</a:t>
            </a:r>
            <a:endParaRPr lang="zh-CN" altLang="en-US" b="1" dirty="0">
              <a:solidFill>
                <a:schemeClr val="bg1"/>
              </a:solidFill>
              <a:latin typeface="等线" panose="02010600030101010101" pitchFamily="2" charset="-122"/>
              <a:ea typeface="等线" panose="02010600030101010101" pitchFamily="2" charset="-122"/>
              <a:sym typeface="+mn-ea"/>
            </a:endParaRPr>
          </a:p>
        </p:txBody>
      </p:sp>
      <p:sp>
        <p:nvSpPr>
          <p:cNvPr id="19" name="文本框 18"/>
          <p:cNvSpPr txBox="1"/>
          <p:nvPr>
            <p:custDataLst>
              <p:tags r:id="rId5"/>
            </p:custDataLst>
          </p:nvPr>
        </p:nvSpPr>
        <p:spPr>
          <a:xfrm>
            <a:off x="58632" y="3445451"/>
            <a:ext cx="8919856" cy="614335"/>
          </a:xfrm>
          <a:prstGeom prst="rect">
            <a:avLst/>
          </a:prstGeom>
          <a:noFill/>
          <a:ln>
            <a:solidFill>
              <a:schemeClr val="bg2">
                <a:lumMod val="75000"/>
              </a:schemeClr>
            </a:solidFill>
            <a:prstDash val="dash"/>
          </a:ln>
        </p:spPr>
        <p:txBody>
          <a:bodyPr wrap="square" rtlCol="0">
            <a:noAutofit/>
          </a:bodyPr>
          <a:lstStyle/>
          <a:p>
            <a:pPr marR="0" lvl="0" defTabSz="914400" rtl="0" eaLnBrk="1" fontAlgn="auto" latinLnBrk="0" hangingPunct="1">
              <a:lnSpc>
                <a:spcPct val="150000"/>
              </a:lnSpc>
              <a:spcBef>
                <a:spcPts val="0"/>
              </a:spcBef>
              <a:spcAft>
                <a:spcPts val="0"/>
              </a:spcAft>
              <a:buClrTx/>
              <a:buSzTx/>
              <a:defRPr/>
            </a:pP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符合国家卫健委的“抗菌药物临床应用分级管理”原则，滥用或超说明书用药可能性较小，在同类抗菌药物中，是</a:t>
            </a:r>
            <a:r>
              <a:rPr kumimoji="0" lang="zh-CN" altLang="en-US" sz="1200" b="1" i="0" u="none" strike="noStrike" kern="1200" cap="none" spc="0" normalizeH="0" baseline="0" noProof="0" dirty="0">
                <a:ln>
                  <a:noFill/>
                </a:ln>
                <a:solidFill>
                  <a:srgbClr val="FF0000"/>
                </a:solidFill>
                <a:effectLst/>
                <a:uLnTx/>
                <a:uFillTx/>
                <a:latin typeface="+mn-ea"/>
                <a:cs typeface="微软雅黑" panose="020B0503020204020204" pitchFamily="34" charset="-122"/>
                <a:sym typeface="+mn-ea"/>
              </a:rPr>
              <a:t>高效、安全、经济、循证医学证据充分和权威指南推荐的代表产品</a:t>
            </a: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a:t>
            </a:r>
            <a:endPar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endParaRPr>
          </a:p>
        </p:txBody>
      </p:sp>
      <p:sp>
        <p:nvSpPr>
          <p:cNvPr id="20" name="对角圆角矩形 2"/>
          <p:cNvSpPr/>
          <p:nvPr/>
        </p:nvSpPr>
        <p:spPr>
          <a:xfrm>
            <a:off x="86984" y="3048763"/>
            <a:ext cx="2212379" cy="395175"/>
          </a:xfrm>
          <a:prstGeom prst="round2DiagRect">
            <a:avLst/>
          </a:prstGeom>
          <a:solidFill>
            <a:srgbClr val="063D5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defRPr/>
            </a:pPr>
            <a:r>
              <a:rPr lang="zh-CN" altLang="en-US" b="1" dirty="0">
                <a:solidFill>
                  <a:schemeClr val="bg1"/>
                </a:solidFill>
                <a:latin typeface="等线" panose="02010600030101010101" pitchFamily="2" charset="-122"/>
                <a:ea typeface="等线" panose="02010600030101010101" pitchFamily="2" charset="-122"/>
                <a:sym typeface="+mn-ea"/>
              </a:rPr>
              <a:t>临床管理难度</a:t>
            </a:r>
            <a:endParaRPr lang="zh-CN" altLang="en-US" b="1" dirty="0">
              <a:solidFill>
                <a:schemeClr val="bg1"/>
              </a:solidFill>
              <a:latin typeface="等线" panose="02010600030101010101" pitchFamily="2" charset="-122"/>
              <a:ea typeface="等线" panose="02010600030101010101" pitchFamily="2" charset="-122"/>
              <a:sym typeface="+mn-ea"/>
            </a:endParaRPr>
          </a:p>
        </p:txBody>
      </p:sp>
      <p:sp>
        <p:nvSpPr>
          <p:cNvPr id="21" name="文本框 20"/>
          <p:cNvSpPr txBox="1"/>
          <p:nvPr>
            <p:custDataLst>
              <p:tags r:id="rId6"/>
            </p:custDataLst>
          </p:nvPr>
        </p:nvSpPr>
        <p:spPr>
          <a:xfrm>
            <a:off x="86984" y="4512432"/>
            <a:ext cx="8891504" cy="574406"/>
          </a:xfrm>
          <a:prstGeom prst="rect">
            <a:avLst/>
          </a:prstGeom>
          <a:noFill/>
          <a:ln>
            <a:solidFill>
              <a:schemeClr val="bg2">
                <a:lumMod val="75000"/>
              </a:schemeClr>
            </a:solidFill>
            <a:prstDash val="dash"/>
          </a:ln>
        </p:spPr>
        <p:txBody>
          <a:bodyPr wrap="square" rtlCol="0">
            <a:noAutofit/>
          </a:bodyPr>
          <a:lstStyle/>
          <a:p>
            <a:pPr marR="0" lvl="0" defTabSz="914400" rtl="0" eaLnBrk="1" fontAlgn="auto" latinLnBrk="0" hangingPunct="1">
              <a:lnSpc>
                <a:spcPct val="150000"/>
              </a:lnSpc>
              <a:spcBef>
                <a:spcPts val="0"/>
              </a:spcBef>
              <a:spcAft>
                <a:spcPts val="0"/>
              </a:spcAft>
              <a:buClrTx/>
              <a:buSzTx/>
              <a:defRPr/>
            </a:pPr>
            <a:r>
              <a:rPr lang="zh-CN" altLang="en-US" sz="1200" dirty="0">
                <a:solidFill>
                  <a:prstClr val="black"/>
                </a:solidFill>
                <a:latin typeface="+mn-ea"/>
                <a:cs typeface="微软雅黑" panose="020B0503020204020204" pitchFamily="34" charset="-122"/>
                <a:sym typeface="+mn-ea"/>
              </a:rPr>
              <a:t>目前耐药菌感染人数量不很多，</a:t>
            </a:r>
            <a:r>
              <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rPr>
              <a:t>为国家防治相关感染疾病工作做出一定贡献，尤其对耐药性研究工作做出重大贡献，保护和促进了公众健康。</a:t>
            </a:r>
            <a:endParaRPr kumimoji="0" lang="zh-CN" altLang="en-US" sz="1200" i="0" u="none" strike="noStrike" kern="1200" cap="none" spc="0" normalizeH="0" baseline="0" noProof="0" dirty="0">
              <a:ln>
                <a:noFill/>
              </a:ln>
              <a:solidFill>
                <a:prstClr val="black"/>
              </a:solidFill>
              <a:effectLst/>
              <a:uLnTx/>
              <a:uFillTx/>
              <a:latin typeface="+mn-ea"/>
              <a:cs typeface="微软雅黑" panose="020B0503020204020204" pitchFamily="34" charset="-122"/>
              <a:sym typeface="+mn-ea"/>
            </a:endParaRPr>
          </a:p>
        </p:txBody>
      </p:sp>
      <p:sp>
        <p:nvSpPr>
          <p:cNvPr id="22" name="对角圆角矩形 2"/>
          <p:cNvSpPr/>
          <p:nvPr/>
        </p:nvSpPr>
        <p:spPr>
          <a:xfrm>
            <a:off x="86984" y="4122833"/>
            <a:ext cx="2212379" cy="395175"/>
          </a:xfrm>
          <a:prstGeom prst="round2DiagRect">
            <a:avLst/>
          </a:prstGeom>
          <a:solidFill>
            <a:srgbClr val="063D54"/>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defRPr/>
            </a:pPr>
            <a:r>
              <a:rPr lang="zh-CN" altLang="en-US" b="1" dirty="0">
                <a:solidFill>
                  <a:schemeClr val="bg1"/>
                </a:solidFill>
                <a:latin typeface="等线" panose="02010600030101010101" pitchFamily="2" charset="-122"/>
                <a:ea typeface="等线" panose="02010600030101010101" pitchFamily="2" charset="-122"/>
                <a:sym typeface="+mn-ea"/>
              </a:rPr>
              <a:t>对公共卫生有积极影响</a:t>
            </a:r>
            <a:endParaRPr lang="zh-CN" altLang="en-US" b="1" dirty="0">
              <a:solidFill>
                <a:schemeClr val="bg1"/>
              </a:solidFill>
              <a:latin typeface="等线" panose="02010600030101010101" pitchFamily="2" charset="-122"/>
              <a:ea typeface="等线" panose="02010600030101010101" pitchFamily="2" charset="-122"/>
              <a:sym typeface="+mn-ea"/>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
          <p:cNvSpPr/>
          <p:nvPr/>
        </p:nvSpPr>
        <p:spPr>
          <a:xfrm>
            <a:off x="480239" y="762671"/>
            <a:ext cx="8356190" cy="1378335"/>
          </a:xfrm>
          <a:prstGeom prst="rect">
            <a:avLst/>
          </a:prstGeom>
          <a:solidFill>
            <a:srgbClr val="12406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a:ln>
                <a:noFill/>
              </a:ln>
              <a:solidFill>
                <a:srgbClr val="EEF2F9"/>
              </a:solidFill>
              <a:effectLst/>
              <a:uLnTx/>
              <a:uFillTx/>
              <a:latin typeface="思源黑体 CN Light"/>
              <a:ea typeface="思源黑体 CN Regular"/>
              <a:cs typeface="+mn-cs"/>
            </a:endParaRPr>
          </a:p>
        </p:txBody>
      </p:sp>
      <p:cxnSp>
        <p:nvCxnSpPr>
          <p:cNvPr id="34" name="直接连接符 33"/>
          <p:cNvCxnSpPr/>
          <p:nvPr/>
        </p:nvCxnSpPr>
        <p:spPr>
          <a:xfrm>
            <a:off x="378253" y="2791358"/>
            <a:ext cx="2876771" cy="10149"/>
          </a:xfrm>
          <a:prstGeom prst="line">
            <a:avLst/>
          </a:prstGeom>
          <a:ln w="28575">
            <a:solidFill>
              <a:srgbClr val="124062"/>
            </a:solidFill>
          </a:ln>
        </p:spPr>
        <p:style>
          <a:lnRef idx="1">
            <a:schemeClr val="accent1"/>
          </a:lnRef>
          <a:fillRef idx="0">
            <a:schemeClr val="accent1"/>
          </a:fillRef>
          <a:effectRef idx="0">
            <a:schemeClr val="accent1"/>
          </a:effectRef>
          <a:fontRef idx="minor">
            <a:schemeClr val="tx1"/>
          </a:fontRef>
        </p:style>
      </p:cxnSp>
      <p:sp>
        <p:nvSpPr>
          <p:cNvPr id="35" name="TextBox 18"/>
          <p:cNvSpPr txBox="1"/>
          <p:nvPr/>
        </p:nvSpPr>
        <p:spPr>
          <a:xfrm>
            <a:off x="355201" y="2833503"/>
            <a:ext cx="3003992" cy="2169825"/>
          </a:xfrm>
          <a:prstGeom prst="rect">
            <a:avLst/>
          </a:prstGeom>
          <a:noFill/>
        </p:spPr>
        <p:txBody>
          <a:bodyPr wrap="square" rtlCol="0">
            <a:spAutoFit/>
          </a:bodyPr>
          <a:lstStyle/>
          <a:p>
            <a:pPr lvl="0" algn="just">
              <a:lnSpc>
                <a:spcPct val="150000"/>
              </a:lnSpc>
              <a:defRPr/>
            </a:pPr>
            <a:r>
              <a:rPr lang="en-US" altLang="zh-CN" sz="1000" dirty="0">
                <a:latin typeface="微软雅黑" panose="020B0503020204020204" pitchFamily="34" charset="-122"/>
                <a:ea typeface="微软雅黑" panose="020B0503020204020204" pitchFamily="34" charset="-122"/>
              </a:rPr>
              <a:t>CPZ/SBT</a:t>
            </a:r>
            <a:r>
              <a:rPr lang="zh-CN" altLang="zh-CN" sz="1000" dirty="0">
                <a:latin typeface="微软雅黑" panose="020B0503020204020204" pitchFamily="34" charset="-122"/>
                <a:ea typeface="微软雅黑" panose="020B0503020204020204" pitchFamily="34" charset="-122"/>
              </a:rPr>
              <a:t>是目前</a:t>
            </a:r>
            <a:r>
              <a:rPr lang="zh-CN" altLang="zh-CN" sz="1000" b="1" dirty="0">
                <a:solidFill>
                  <a:srgbClr val="124062"/>
                </a:solidFill>
                <a:latin typeface="微软雅黑" panose="020B0503020204020204" pitchFamily="34" charset="-122"/>
                <a:ea typeface="微软雅黑" panose="020B0503020204020204" pitchFamily="34" charset="-122"/>
              </a:rPr>
              <a:t>我国销量最高的复方抗生素</a:t>
            </a:r>
            <a:r>
              <a:rPr lang="zh-CN" altLang="zh-CN" sz="1000" dirty="0">
                <a:latin typeface="微软雅黑" panose="020B0503020204020204" pitchFamily="34" charset="-122"/>
                <a:ea typeface="微软雅黑" panose="020B0503020204020204" pitchFamily="34" charset="-122"/>
              </a:rPr>
              <a:t>，体内外抗菌活性实验和临床实验结果显示</a:t>
            </a:r>
            <a:r>
              <a:rPr lang="en-US" altLang="zh-CN" sz="1000" dirty="0">
                <a:latin typeface="微软雅黑" panose="020B0503020204020204" pitchFamily="34" charset="-122"/>
                <a:ea typeface="微软雅黑" panose="020B0503020204020204" pitchFamily="34" charset="-122"/>
              </a:rPr>
              <a:t>CPZ/TAZ</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II</a:t>
            </a:r>
            <a:r>
              <a:rPr lang="zh-CN" altLang="zh-CN" sz="1000" dirty="0">
                <a:latin typeface="微软雅黑" panose="020B0503020204020204" pitchFamily="34" charset="-122"/>
                <a:ea typeface="微软雅黑" panose="020B0503020204020204" pitchFamily="34" charset="-122"/>
              </a:rPr>
              <a:t>）的抗菌活性略优于</a:t>
            </a:r>
            <a:r>
              <a:rPr lang="en-US" altLang="zh-CN" sz="1000" dirty="0">
                <a:latin typeface="微软雅黑" panose="020B0503020204020204" pitchFamily="34" charset="-122"/>
                <a:ea typeface="微软雅黑" panose="020B0503020204020204" pitchFamily="34" charset="-122"/>
              </a:rPr>
              <a:t>CPZ/SBT</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II</a:t>
            </a:r>
            <a:r>
              <a:rPr lang="zh-CN" altLang="zh-CN" sz="1000" dirty="0">
                <a:latin typeface="微软雅黑" panose="020B0503020204020204" pitchFamily="34" charset="-122"/>
                <a:ea typeface="微软雅黑" panose="020B0503020204020204" pitchFamily="34" charset="-122"/>
              </a:rPr>
              <a:t>期临床试验结果显示</a:t>
            </a:r>
            <a:r>
              <a:rPr lang="en-US" altLang="zh-CN" sz="1000" dirty="0">
                <a:latin typeface="微软雅黑" panose="020B0503020204020204" pitchFamily="34" charset="-122"/>
                <a:ea typeface="微软雅黑" panose="020B0503020204020204" pitchFamily="34" charset="-122"/>
              </a:rPr>
              <a:t>CPZ/TAZ</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II</a:t>
            </a:r>
            <a:r>
              <a:rPr lang="zh-CN" altLang="zh-CN" sz="1000" dirty="0">
                <a:latin typeface="微软雅黑" panose="020B0503020204020204" pitchFamily="34" charset="-122"/>
                <a:ea typeface="微软雅黑" panose="020B0503020204020204" pitchFamily="34" charset="-122"/>
              </a:rPr>
              <a:t>）与</a:t>
            </a:r>
            <a:r>
              <a:rPr lang="en-US" altLang="zh-CN" sz="1000" dirty="0">
                <a:latin typeface="微软雅黑" panose="020B0503020204020204" pitchFamily="34" charset="-122"/>
                <a:ea typeface="微软雅黑" panose="020B0503020204020204" pitchFamily="34" charset="-122"/>
              </a:rPr>
              <a:t>CPZ/SBT</a:t>
            </a:r>
            <a:r>
              <a:rPr lang="zh-CN" altLang="zh-CN" sz="1000" dirty="0">
                <a:latin typeface="微软雅黑" panose="020B0503020204020204" pitchFamily="34" charset="-122"/>
                <a:ea typeface="微软雅黑" panose="020B0503020204020204" pitchFamily="34" charset="-122"/>
              </a:rPr>
              <a:t>临床疗效相当，由于</a:t>
            </a:r>
            <a:r>
              <a:rPr lang="en-US" altLang="zh-CN" sz="1000" dirty="0">
                <a:latin typeface="微软雅黑" panose="020B0503020204020204" pitchFamily="34" charset="-122"/>
                <a:ea typeface="微软雅黑" panose="020B0503020204020204" pitchFamily="34" charset="-122"/>
              </a:rPr>
              <a:t>III</a:t>
            </a:r>
            <a:r>
              <a:rPr lang="zh-CN" altLang="zh-CN" sz="1000" dirty="0">
                <a:latin typeface="微软雅黑" panose="020B0503020204020204" pitchFamily="34" charset="-122"/>
                <a:ea typeface="微软雅黑" panose="020B0503020204020204" pitchFamily="34" charset="-122"/>
              </a:rPr>
              <a:t>期临床试验中对照药品改为不同配比的</a:t>
            </a:r>
            <a:r>
              <a:rPr lang="en-US" altLang="zh-CN" sz="1000" dirty="0">
                <a:latin typeface="微软雅黑" panose="020B0503020204020204" pitchFamily="34" charset="-122"/>
                <a:ea typeface="微软雅黑" panose="020B0503020204020204" pitchFamily="34" charset="-122"/>
              </a:rPr>
              <a:t>CPZ/TAZ</a:t>
            </a:r>
            <a:r>
              <a:rPr lang="zh-CN" altLang="zh-CN" sz="1000" dirty="0">
                <a:latin typeface="微软雅黑" panose="020B0503020204020204" pitchFamily="34" charset="-122"/>
                <a:ea typeface="微软雅黑" panose="020B0503020204020204" pitchFamily="34" charset="-122"/>
              </a:rPr>
              <a:t>，未对</a:t>
            </a:r>
            <a:r>
              <a:rPr lang="en-US" altLang="zh-CN" sz="1000" dirty="0">
                <a:latin typeface="微软雅黑" panose="020B0503020204020204" pitchFamily="34" charset="-122"/>
                <a:ea typeface="微软雅黑" panose="020B0503020204020204" pitchFamily="34" charset="-122"/>
              </a:rPr>
              <a:t>CPZ/TAZ</a:t>
            </a:r>
            <a:r>
              <a:rPr lang="zh-CN" altLang="zh-CN"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II</a:t>
            </a:r>
            <a:r>
              <a:rPr lang="zh-CN" altLang="zh-CN" sz="1000" dirty="0">
                <a:latin typeface="微软雅黑" panose="020B0503020204020204" pitchFamily="34" charset="-122"/>
                <a:ea typeface="微软雅黑" panose="020B0503020204020204" pitchFamily="34" charset="-122"/>
              </a:rPr>
              <a:t>）与</a:t>
            </a:r>
            <a:r>
              <a:rPr lang="en-US" altLang="zh-CN" sz="1000" dirty="0">
                <a:latin typeface="微软雅黑" panose="020B0503020204020204" pitchFamily="34" charset="-122"/>
                <a:ea typeface="微软雅黑" panose="020B0503020204020204" pitchFamily="34" charset="-122"/>
              </a:rPr>
              <a:t>CPZ/SBT</a:t>
            </a:r>
            <a:r>
              <a:rPr lang="zh-CN" altLang="zh-CN" sz="1000" dirty="0">
                <a:latin typeface="微软雅黑" panose="020B0503020204020204" pitchFamily="34" charset="-122"/>
                <a:ea typeface="微软雅黑" panose="020B0503020204020204" pitchFamily="34" charset="-122"/>
              </a:rPr>
              <a:t>的临床疗效进行进一步的比较，但</a:t>
            </a:r>
            <a:r>
              <a:rPr lang="zh-CN" altLang="zh-CN" sz="1000" b="1" dirty="0">
                <a:solidFill>
                  <a:srgbClr val="124062"/>
                </a:solidFill>
                <a:latin typeface="微软雅黑" panose="020B0503020204020204" pitchFamily="34" charset="-122"/>
                <a:ea typeface="微软雅黑" panose="020B0503020204020204" pitchFamily="34" charset="-122"/>
              </a:rPr>
              <a:t>前期结果提示</a:t>
            </a:r>
            <a:r>
              <a:rPr lang="en-US" altLang="zh-CN" sz="1000" b="1" dirty="0">
                <a:solidFill>
                  <a:srgbClr val="124062"/>
                </a:solidFill>
                <a:latin typeface="微软雅黑" panose="020B0503020204020204" pitchFamily="34" charset="-122"/>
                <a:ea typeface="微软雅黑" panose="020B0503020204020204" pitchFamily="34" charset="-122"/>
              </a:rPr>
              <a:t>CPZ/TAZ</a:t>
            </a:r>
            <a:r>
              <a:rPr lang="zh-CN" altLang="zh-CN" sz="1000" b="1" dirty="0">
                <a:solidFill>
                  <a:srgbClr val="124062"/>
                </a:solidFill>
                <a:latin typeface="微软雅黑" panose="020B0503020204020204" pitchFamily="34" charset="-122"/>
                <a:ea typeface="微软雅黑" panose="020B0503020204020204" pitchFamily="34" charset="-122"/>
              </a:rPr>
              <a:t>（</a:t>
            </a:r>
            <a:r>
              <a:rPr lang="en-US" altLang="zh-CN" sz="1000" b="1" dirty="0">
                <a:solidFill>
                  <a:srgbClr val="124062"/>
                </a:solidFill>
                <a:latin typeface="微软雅黑" panose="020B0503020204020204" pitchFamily="34" charset="-122"/>
                <a:ea typeface="微软雅黑" panose="020B0503020204020204" pitchFamily="34" charset="-122"/>
              </a:rPr>
              <a:t>II</a:t>
            </a:r>
            <a:r>
              <a:rPr lang="zh-CN" altLang="zh-CN" sz="1000" b="1" dirty="0">
                <a:solidFill>
                  <a:srgbClr val="124062"/>
                </a:solidFill>
                <a:latin typeface="微软雅黑" panose="020B0503020204020204" pitchFamily="34" charset="-122"/>
                <a:ea typeface="微软雅黑" panose="020B0503020204020204" pitchFamily="34" charset="-122"/>
              </a:rPr>
              <a:t>）疗效</a:t>
            </a:r>
            <a:r>
              <a:rPr lang="zh-CN" altLang="en-US" sz="1000" b="1" dirty="0">
                <a:solidFill>
                  <a:srgbClr val="124062"/>
                </a:solidFill>
                <a:latin typeface="微软雅黑" panose="020B0503020204020204" pitchFamily="34" charset="-122"/>
                <a:ea typeface="微软雅黑" panose="020B0503020204020204" pitchFamily="34" charset="-122"/>
              </a:rPr>
              <a:t>更</a:t>
            </a:r>
            <a:r>
              <a:rPr lang="zh-CN" altLang="zh-CN" sz="1000" b="1" dirty="0">
                <a:solidFill>
                  <a:srgbClr val="124062"/>
                </a:solidFill>
                <a:latin typeface="微软雅黑" panose="020B0503020204020204" pitchFamily="34" charset="-122"/>
                <a:ea typeface="微软雅黑" panose="020B0503020204020204" pitchFamily="34" charset="-122"/>
              </a:rPr>
              <a:t>优于</a:t>
            </a:r>
            <a:r>
              <a:rPr lang="en-US" altLang="zh-CN" sz="1000" b="1" dirty="0">
                <a:solidFill>
                  <a:srgbClr val="124062"/>
                </a:solidFill>
                <a:latin typeface="微软雅黑" panose="020B0503020204020204" pitchFamily="34" charset="-122"/>
                <a:ea typeface="微软雅黑" panose="020B0503020204020204" pitchFamily="34" charset="-122"/>
              </a:rPr>
              <a:t>CPZ/SBT</a:t>
            </a:r>
            <a:r>
              <a:rPr lang="zh-CN" altLang="zh-CN" sz="1000" b="1" dirty="0">
                <a:solidFill>
                  <a:srgbClr val="124062"/>
                </a:solidFill>
                <a:latin typeface="微软雅黑" panose="020B0503020204020204" pitchFamily="34" charset="-122"/>
                <a:ea typeface="微软雅黑" panose="020B0503020204020204" pitchFamily="34" charset="-122"/>
              </a:rPr>
              <a:t>，是具有较大临床价值和市场潜力的新型抗菌药物</a:t>
            </a:r>
            <a:r>
              <a:rPr lang="zh-CN" altLang="zh-CN" sz="1000" dirty="0">
                <a:latin typeface="微软雅黑" panose="020B0503020204020204" pitchFamily="34" charset="-122"/>
                <a:ea typeface="微软雅黑" panose="020B0503020204020204" pitchFamily="34" charset="-122"/>
              </a:rPr>
              <a:t>。</a:t>
            </a:r>
            <a:endParaRPr kumimoji="0" lang="zh-CN" altLang="en-US" sz="1000" b="0"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6" name="矩形 35"/>
          <p:cNvSpPr/>
          <p:nvPr/>
        </p:nvSpPr>
        <p:spPr>
          <a:xfrm>
            <a:off x="725915" y="2403951"/>
            <a:ext cx="2325493" cy="340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zh-CN" altLang="en-US" sz="1600" b="1" kern="0" dirty="0">
                <a:solidFill>
                  <a:schemeClr val="bg1">
                    <a:lumMod val="50000"/>
                  </a:schemeClr>
                </a:solidFill>
                <a:latin typeface="微软雅黑" panose="020B0503020204020204" pitchFamily="34" charset="-122"/>
                <a:ea typeface="微软雅黑" panose="020B0503020204020204" pitchFamily="34" charset="-122"/>
                <a:cs typeface="+mn-ea"/>
                <a:sym typeface="+mn-lt"/>
              </a:rPr>
              <a:t>优于大品种</a:t>
            </a:r>
            <a:r>
              <a:rPr lang="en-US" altLang="zh-CN" sz="1600" b="1" kern="0" dirty="0">
                <a:solidFill>
                  <a:schemeClr val="bg1">
                    <a:lumMod val="50000"/>
                  </a:schemeClr>
                </a:solidFill>
                <a:latin typeface="微软雅黑" panose="020B0503020204020204" pitchFamily="34" charset="-122"/>
                <a:ea typeface="微软雅黑" panose="020B0503020204020204" pitchFamily="34" charset="-122"/>
                <a:cs typeface="+mn-ea"/>
                <a:sym typeface="+mn-lt"/>
              </a:rPr>
              <a:t>CPZ/SBT</a:t>
            </a:r>
            <a:endParaRPr kumimoji="0" lang="zh-CN" altLang="en-US" sz="1600" b="1"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7" name="燕尾形 14"/>
          <p:cNvSpPr/>
          <p:nvPr/>
        </p:nvSpPr>
        <p:spPr>
          <a:xfrm>
            <a:off x="395716" y="2414101"/>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AA63">
                  <a:alpha val="70000"/>
                </a:srgbClr>
              </a:solidFill>
              <a:effectLst/>
              <a:uLnTx/>
              <a:uFillTx/>
              <a:cs typeface="+mn-ea"/>
              <a:sym typeface="+mn-lt"/>
            </a:endParaRPr>
          </a:p>
        </p:txBody>
      </p:sp>
      <p:sp>
        <p:nvSpPr>
          <p:cNvPr id="38" name="燕尾形 25"/>
          <p:cNvSpPr/>
          <p:nvPr/>
        </p:nvSpPr>
        <p:spPr>
          <a:xfrm>
            <a:off x="522716" y="2414101"/>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solidFill>
              <a:effectLst/>
              <a:uLnTx/>
              <a:uFillTx/>
              <a:cs typeface="+mn-ea"/>
              <a:sym typeface="+mn-lt"/>
            </a:endParaRPr>
          </a:p>
        </p:txBody>
      </p:sp>
      <p:cxnSp>
        <p:nvCxnSpPr>
          <p:cNvPr id="39" name="直接连接符 38"/>
          <p:cNvCxnSpPr/>
          <p:nvPr/>
        </p:nvCxnSpPr>
        <p:spPr>
          <a:xfrm>
            <a:off x="6243805" y="2786140"/>
            <a:ext cx="2623941" cy="0"/>
          </a:xfrm>
          <a:prstGeom prst="line">
            <a:avLst/>
          </a:prstGeom>
          <a:ln w="28575">
            <a:solidFill>
              <a:srgbClr val="124062"/>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591467" y="2398733"/>
            <a:ext cx="2276279" cy="340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zh-CN" altLang="en-US" sz="1600" b="1" kern="0" dirty="0">
                <a:solidFill>
                  <a:schemeClr val="bg1">
                    <a:lumMod val="50000"/>
                  </a:schemeClr>
                </a:solidFill>
                <a:latin typeface="微软雅黑" panose="020B0503020204020204" pitchFamily="34" charset="-122"/>
                <a:ea typeface="微软雅黑" panose="020B0503020204020204" pitchFamily="34" charset="-122"/>
                <a:cs typeface="+mn-ea"/>
                <a:sym typeface="+mn-lt"/>
              </a:rPr>
              <a:t>优于其他新型抗生素</a:t>
            </a:r>
            <a:endParaRPr kumimoji="0" lang="zh-CN" altLang="en-US" sz="1600" b="1"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41" name="燕尾形 29"/>
          <p:cNvSpPr/>
          <p:nvPr/>
        </p:nvSpPr>
        <p:spPr>
          <a:xfrm>
            <a:off x="6186654" y="2408883"/>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AA63">
                  <a:alpha val="70000"/>
                </a:srgbClr>
              </a:solidFill>
              <a:effectLst/>
              <a:uLnTx/>
              <a:uFillTx/>
              <a:cs typeface="+mn-ea"/>
              <a:sym typeface="+mn-lt"/>
            </a:endParaRPr>
          </a:p>
        </p:txBody>
      </p:sp>
      <p:sp>
        <p:nvSpPr>
          <p:cNvPr id="42" name="燕尾形 30"/>
          <p:cNvSpPr/>
          <p:nvPr/>
        </p:nvSpPr>
        <p:spPr>
          <a:xfrm>
            <a:off x="6313654" y="2408883"/>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solidFill>
              <a:effectLst/>
              <a:uLnTx/>
              <a:uFillTx/>
              <a:cs typeface="+mn-ea"/>
              <a:sym typeface="+mn-lt"/>
            </a:endParaRPr>
          </a:p>
        </p:txBody>
      </p:sp>
      <p:cxnSp>
        <p:nvCxnSpPr>
          <p:cNvPr id="43" name="直接连接符 42"/>
          <p:cNvCxnSpPr/>
          <p:nvPr/>
        </p:nvCxnSpPr>
        <p:spPr>
          <a:xfrm>
            <a:off x="3369584" y="2799042"/>
            <a:ext cx="2614875" cy="10149"/>
          </a:xfrm>
          <a:prstGeom prst="line">
            <a:avLst/>
          </a:prstGeom>
          <a:ln w="28575">
            <a:solidFill>
              <a:srgbClr val="124062"/>
            </a:solidFill>
          </a:ln>
        </p:spPr>
        <p:style>
          <a:lnRef idx="1">
            <a:schemeClr val="accent1"/>
          </a:lnRef>
          <a:fillRef idx="0">
            <a:schemeClr val="accent1"/>
          </a:fillRef>
          <a:effectRef idx="0">
            <a:schemeClr val="accent1"/>
          </a:effectRef>
          <a:fontRef idx="minor">
            <a:schemeClr val="tx1"/>
          </a:fontRef>
        </p:style>
      </p:cxnSp>
      <p:sp>
        <p:nvSpPr>
          <p:cNvPr id="44" name="矩形 43"/>
          <p:cNvSpPr/>
          <p:nvPr/>
        </p:nvSpPr>
        <p:spPr>
          <a:xfrm>
            <a:off x="3717247" y="2411635"/>
            <a:ext cx="2100234" cy="340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zh-CN" altLang="en-US" sz="1600" b="1" kern="0" dirty="0">
                <a:solidFill>
                  <a:schemeClr val="bg1">
                    <a:lumMod val="50000"/>
                  </a:schemeClr>
                </a:solidFill>
                <a:latin typeface="微软雅黑" panose="020B0503020204020204" pitchFamily="34" charset="-122"/>
                <a:ea typeface="微软雅黑" panose="020B0503020204020204" pitchFamily="34" charset="-122"/>
                <a:cs typeface="+mn-ea"/>
                <a:sym typeface="+mn-lt"/>
              </a:rPr>
              <a:t>优于同品种其他配比</a:t>
            </a:r>
            <a:endParaRPr kumimoji="0" lang="zh-CN" altLang="en-US" sz="1600" b="1" i="0" u="none" strike="noStrike" kern="0" cap="none" spc="0" normalizeH="0" baseline="0" noProof="0" dirty="0">
              <a:ln>
                <a:noFill/>
              </a:ln>
              <a:solidFill>
                <a:schemeClr val="bg1">
                  <a:lumMod val="50000"/>
                </a:schemeClr>
              </a:solidFill>
              <a:effectLst/>
              <a:uLnTx/>
              <a:uFillTx/>
              <a:latin typeface="微软雅黑" panose="020B0503020204020204" pitchFamily="34" charset="-122"/>
              <a:ea typeface="微软雅黑" panose="020B0503020204020204" pitchFamily="34" charset="-122"/>
              <a:cs typeface="+mn-ea"/>
              <a:sym typeface="+mn-lt"/>
            </a:endParaRPr>
          </a:p>
        </p:txBody>
      </p:sp>
      <p:sp>
        <p:nvSpPr>
          <p:cNvPr id="45" name="燕尾形 34"/>
          <p:cNvSpPr/>
          <p:nvPr/>
        </p:nvSpPr>
        <p:spPr>
          <a:xfrm>
            <a:off x="3387047" y="2421785"/>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AA63">
                  <a:alpha val="70000"/>
                </a:srgbClr>
              </a:solidFill>
              <a:effectLst/>
              <a:uLnTx/>
              <a:uFillTx/>
              <a:cs typeface="+mn-ea"/>
              <a:sym typeface="+mn-lt"/>
            </a:endParaRPr>
          </a:p>
        </p:txBody>
      </p:sp>
      <p:sp>
        <p:nvSpPr>
          <p:cNvPr id="46" name="燕尾形 35"/>
          <p:cNvSpPr/>
          <p:nvPr/>
        </p:nvSpPr>
        <p:spPr>
          <a:xfrm>
            <a:off x="3514047" y="2421785"/>
            <a:ext cx="177800" cy="337819"/>
          </a:xfrm>
          <a:prstGeom prst="chevron">
            <a:avLst/>
          </a:prstGeom>
          <a:solidFill>
            <a:srgbClr val="12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tx1"/>
              </a:solidFill>
              <a:effectLst/>
              <a:uLnTx/>
              <a:uFillTx/>
              <a:cs typeface="+mn-ea"/>
              <a:sym typeface="+mn-lt"/>
            </a:endParaRPr>
          </a:p>
        </p:txBody>
      </p:sp>
      <p:sp>
        <p:nvSpPr>
          <p:cNvPr id="47" name="Rectangle 5"/>
          <p:cNvSpPr>
            <a:spLocks noChangeArrowheads="1"/>
          </p:cNvSpPr>
          <p:nvPr/>
        </p:nvSpPr>
        <p:spPr bwMode="auto">
          <a:xfrm flipH="1">
            <a:off x="3405875" y="2819910"/>
            <a:ext cx="275570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R="0" algn="just" fontAlgn="base">
              <a:lnSpc>
                <a:spcPct val="150000"/>
              </a:lnSpc>
              <a:spcBef>
                <a:spcPct val="0"/>
              </a:spcBef>
              <a:spcAft>
                <a:spcPct val="0"/>
              </a:spcAft>
              <a:buClrTx/>
              <a:buSzTx/>
              <a:buFontTx/>
              <a:buNone/>
              <a:defRPr/>
            </a:pPr>
            <a:r>
              <a:rPr lang="en-US" altLang="zh-CN" sz="1000" dirty="0">
                <a:latin typeface="微软雅黑" panose="020B0503020204020204" pitchFamily="34" charset="-122"/>
                <a:ea typeface="微软雅黑" panose="020B0503020204020204" pitchFamily="34" charset="-122"/>
              </a:rPr>
              <a:t>CPZ/TAZ</a:t>
            </a:r>
            <a:r>
              <a:rPr lang="zh-CN" altLang="en-US" sz="1000" dirty="0">
                <a:latin typeface="微软雅黑" panose="020B0503020204020204" pitchFamily="34" charset="-122"/>
                <a:ea typeface="微软雅黑" panose="020B0503020204020204" pitchFamily="34" charset="-122"/>
              </a:rPr>
              <a:t>（</a:t>
            </a:r>
            <a:r>
              <a:rPr lang="en-US" altLang="zh-CN" sz="1000" dirty="0">
                <a:latin typeface="微软雅黑" panose="020B0503020204020204" pitchFamily="34" charset="-122"/>
                <a:ea typeface="微软雅黑" panose="020B0503020204020204" pitchFamily="34" charset="-122"/>
              </a:rPr>
              <a:t>II</a:t>
            </a:r>
            <a:r>
              <a:rPr lang="zh-CN" altLang="en-US" sz="1000" dirty="0">
                <a:latin typeface="微软雅黑" panose="020B0503020204020204" pitchFamily="34" charset="-122"/>
                <a:ea typeface="微软雅黑" panose="020B0503020204020204" pitchFamily="34" charset="-122"/>
              </a:rPr>
              <a:t>）与同品种其他配比相比，</a:t>
            </a:r>
            <a:r>
              <a:rPr lang="zh-CN" altLang="en-US" sz="1000" b="1" dirty="0">
                <a:solidFill>
                  <a:srgbClr val="124062"/>
                </a:solidFill>
                <a:latin typeface="微软雅黑" panose="020B0503020204020204" pitchFamily="34" charset="-122"/>
                <a:ea typeface="微软雅黑" panose="020B0503020204020204" pitchFamily="34" charset="-122"/>
              </a:rPr>
              <a:t>提高了单次给药剂量，减少了给药次数</a:t>
            </a:r>
            <a:r>
              <a:rPr lang="zh-CN" altLang="en-US" sz="1000" dirty="0">
                <a:latin typeface="微软雅黑" panose="020B0503020204020204" pitchFamily="34" charset="-122"/>
                <a:ea typeface="微软雅黑" panose="020B0503020204020204" pitchFamily="34" charset="-122"/>
              </a:rPr>
              <a:t>，可满足中、重度感染者临床需要，且临床使用将更为方便。此外，最佳配比在保证同等疗效的情况下</a:t>
            </a:r>
            <a:r>
              <a:rPr lang="zh-CN" altLang="en-US" sz="1000" b="1" dirty="0">
                <a:solidFill>
                  <a:srgbClr val="124062"/>
                </a:solidFill>
                <a:latin typeface="微软雅黑" panose="020B0503020204020204" pitchFamily="34" charset="-122"/>
                <a:ea typeface="微软雅黑" panose="020B0503020204020204" pitchFamily="34" charset="-122"/>
              </a:rPr>
              <a:t>降低了</a:t>
            </a:r>
            <a:r>
              <a:rPr lang="en-US" altLang="zh-CN" sz="1000" b="1" dirty="0">
                <a:solidFill>
                  <a:srgbClr val="124062"/>
                </a:solidFill>
                <a:latin typeface="微软雅黑" panose="020B0503020204020204" pitchFamily="34" charset="-122"/>
                <a:ea typeface="微软雅黑" panose="020B0503020204020204" pitchFamily="34" charset="-122"/>
              </a:rPr>
              <a:t>TAZ</a:t>
            </a:r>
            <a:r>
              <a:rPr lang="zh-CN" altLang="en-US" sz="1000" b="1" dirty="0">
                <a:solidFill>
                  <a:srgbClr val="124062"/>
                </a:solidFill>
                <a:latin typeface="微软雅黑" panose="020B0503020204020204" pitchFamily="34" charset="-122"/>
                <a:ea typeface="微软雅黑" panose="020B0503020204020204" pitchFamily="34" charset="-122"/>
              </a:rPr>
              <a:t>的用量</a:t>
            </a:r>
            <a:r>
              <a:rPr lang="zh-CN" altLang="en-US" sz="1000" dirty="0">
                <a:latin typeface="微软雅黑" panose="020B0503020204020204" pitchFamily="34" charset="-122"/>
                <a:ea typeface="微软雅黑" panose="020B0503020204020204" pitchFamily="34" charset="-122"/>
              </a:rPr>
              <a:t>，从药物经济学角度考虑，本品的配比设置和给药方案设置更为合理。</a:t>
            </a:r>
            <a:endParaRPr lang="zh-CN" altLang="en-US" sz="1000" dirty="0">
              <a:latin typeface="微软雅黑" panose="020B0503020204020204" pitchFamily="34" charset="-122"/>
              <a:ea typeface="微软雅黑" panose="020B0503020204020204" pitchFamily="34" charset="-122"/>
            </a:endParaRPr>
          </a:p>
        </p:txBody>
      </p:sp>
      <p:sp>
        <p:nvSpPr>
          <p:cNvPr id="48" name="Rectangle 6"/>
          <p:cNvSpPr>
            <a:spLocks noChangeArrowheads="1"/>
          </p:cNvSpPr>
          <p:nvPr/>
        </p:nvSpPr>
        <p:spPr bwMode="auto">
          <a:xfrm>
            <a:off x="6226597" y="2833503"/>
            <a:ext cx="2781300" cy="1911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algn="just" defTabSz="914400" rtl="0" eaLnBrk="0" fontAlgn="base" latinLnBrk="0" hangingPunct="0">
              <a:lnSpc>
                <a:spcPct val="150000"/>
              </a:lnSpc>
              <a:spcBef>
                <a:spcPct val="0"/>
              </a:spcBef>
              <a:spcAft>
                <a:spcPct val="0"/>
              </a:spcAft>
              <a:buClrTx/>
              <a:buSzTx/>
              <a:buFontTx/>
              <a:buNone/>
            </a:pPr>
            <a:r>
              <a:rPr lang="zh-CN" altLang="zh-CN" sz="1000" dirty="0">
                <a:latin typeface="微软雅黑" panose="020B0503020204020204" pitchFamily="34" charset="-122"/>
                <a:ea typeface="微软雅黑" panose="020B0503020204020204" pitchFamily="34" charset="-122"/>
              </a:rPr>
              <a:t>近年上市的其他新型复方抗生素头孢他啶</a:t>
            </a:r>
            <a:r>
              <a:rPr lang="en-US" altLang="zh-CN" sz="1000" dirty="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阿维巴坦、头孢洛扎</a:t>
            </a:r>
            <a:r>
              <a:rPr lang="en-US" altLang="zh-CN" sz="1000" dirty="0">
                <a:latin typeface="微软雅黑" panose="020B0503020204020204" pitchFamily="34" charset="-122"/>
                <a:ea typeface="微软雅黑" panose="020B0503020204020204" pitchFamily="34" charset="-122"/>
              </a:rPr>
              <a:t>/</a:t>
            </a:r>
            <a:r>
              <a:rPr lang="zh-CN" altLang="en-US" sz="1000" dirty="0">
                <a:latin typeface="微软雅黑" panose="020B0503020204020204" pitchFamily="34" charset="-122"/>
                <a:ea typeface="微软雅黑" panose="020B0503020204020204" pitchFamily="34" charset="-122"/>
              </a:rPr>
              <a:t>他唑巴坦、美罗培南</a:t>
            </a:r>
            <a:r>
              <a:rPr lang="en-US" altLang="zh-CN" sz="1000" dirty="0">
                <a:latin typeface="微软雅黑" panose="020B0503020204020204" pitchFamily="34" charset="-122"/>
                <a:ea typeface="微软雅黑" panose="020B0503020204020204" pitchFamily="34" charset="-122"/>
              </a:rPr>
              <a:t>/</a:t>
            </a:r>
            <a:r>
              <a:rPr lang="en-US" altLang="zh-CN" sz="1000" dirty="0" err="1">
                <a:latin typeface="微软雅黑" panose="020B0503020204020204" pitchFamily="34" charset="-122"/>
                <a:ea typeface="微软雅黑" panose="020B0503020204020204" pitchFamily="34" charset="-122"/>
              </a:rPr>
              <a:t>vaborbactam</a:t>
            </a:r>
            <a:r>
              <a:rPr lang="zh-CN" altLang="en-US" sz="1000" dirty="0">
                <a:latin typeface="微软雅黑" panose="020B0503020204020204" pitchFamily="34" charset="-122"/>
                <a:ea typeface="微软雅黑" panose="020B0503020204020204" pitchFamily="34" charset="-122"/>
              </a:rPr>
              <a:t>和亚胺培南西司他丁</a:t>
            </a:r>
            <a:r>
              <a:rPr lang="en-US" altLang="zh-CN" sz="1000" dirty="0">
                <a:latin typeface="微软雅黑" panose="020B0503020204020204" pitchFamily="34" charset="-122"/>
                <a:ea typeface="微软雅黑" panose="020B0503020204020204" pitchFamily="34" charset="-122"/>
              </a:rPr>
              <a:t>/</a:t>
            </a:r>
            <a:r>
              <a:rPr lang="en-US" altLang="zh-CN" sz="1000" dirty="0" err="1">
                <a:latin typeface="微软雅黑" panose="020B0503020204020204" pitchFamily="34" charset="-122"/>
                <a:ea typeface="微软雅黑" panose="020B0503020204020204" pitchFamily="34" charset="-122"/>
              </a:rPr>
              <a:t>relebactam</a:t>
            </a:r>
            <a:r>
              <a:rPr lang="zh-CN" altLang="en-US" sz="1000" dirty="0">
                <a:latin typeface="微软雅黑" panose="020B0503020204020204" pitchFamily="34" charset="-122"/>
                <a:ea typeface="微软雅黑" panose="020B0503020204020204" pitchFamily="34" charset="-122"/>
              </a:rPr>
              <a:t>等，由于含有新型的</a:t>
            </a:r>
            <a:r>
              <a:rPr lang="en-US" altLang="zh-CN" sz="1000" dirty="0">
                <a:latin typeface="微软雅黑" panose="020B0503020204020204" pitchFamily="34" charset="-122"/>
                <a:ea typeface="微软雅黑" panose="020B0503020204020204" pitchFamily="34" charset="-122"/>
              </a:rPr>
              <a:t>BL</a:t>
            </a:r>
            <a:r>
              <a:rPr lang="zh-CN" altLang="en-US" sz="1000" dirty="0">
                <a:latin typeface="微软雅黑" panose="020B0503020204020204" pitchFamily="34" charset="-122"/>
                <a:ea typeface="微软雅黑" panose="020B0503020204020204" pitchFamily="34" charset="-122"/>
              </a:rPr>
              <a:t>或</a:t>
            </a:r>
            <a:r>
              <a:rPr lang="en-US" altLang="zh-CN" sz="1000" dirty="0">
                <a:latin typeface="微软雅黑" panose="020B0503020204020204" pitchFamily="34" charset="-122"/>
                <a:ea typeface="微软雅黑" panose="020B0503020204020204" pitchFamily="34" charset="-122"/>
              </a:rPr>
              <a:t>BLI</a:t>
            </a:r>
            <a:r>
              <a:rPr lang="zh-CN" altLang="en-US" sz="1000" dirty="0">
                <a:latin typeface="微软雅黑" panose="020B0503020204020204" pitchFamily="34" charset="-122"/>
                <a:ea typeface="微软雅黑" panose="020B0503020204020204" pitchFamily="34" charset="-122"/>
              </a:rPr>
              <a:t>，</a:t>
            </a:r>
            <a:r>
              <a:rPr lang="zh-CN" altLang="en-US" sz="1000" b="1" dirty="0">
                <a:solidFill>
                  <a:srgbClr val="124062"/>
                </a:solidFill>
                <a:latin typeface="微软雅黑" panose="020B0503020204020204" pitchFamily="34" charset="-122"/>
                <a:ea typeface="微软雅黑" panose="020B0503020204020204" pitchFamily="34" charset="-122"/>
              </a:rPr>
              <a:t>某些不良反应可能尚未显露，其有效性和安全性问题均须进一步研究和评估</a:t>
            </a:r>
            <a:r>
              <a:rPr lang="zh-CN" altLang="en-US" sz="1000" dirty="0">
                <a:solidFill>
                  <a:srgbClr val="124062"/>
                </a:solidFill>
                <a:latin typeface="微软雅黑" panose="020B0503020204020204" pitchFamily="34" charset="-122"/>
                <a:ea typeface="微软雅黑" panose="020B0503020204020204" pitchFamily="34" charset="-122"/>
              </a:rPr>
              <a:t>。而</a:t>
            </a:r>
            <a:r>
              <a:rPr lang="en-US" altLang="zh-CN" sz="1000" dirty="0">
                <a:solidFill>
                  <a:srgbClr val="124062"/>
                </a:solidFill>
                <a:latin typeface="微软雅黑" panose="020B0503020204020204" pitchFamily="34" charset="-122"/>
                <a:ea typeface="微软雅黑" panose="020B0503020204020204" pitchFamily="34" charset="-122"/>
              </a:rPr>
              <a:t>CPZ/TAZ</a:t>
            </a:r>
            <a:r>
              <a:rPr lang="zh-CN" altLang="en-US" sz="1000" dirty="0">
                <a:solidFill>
                  <a:srgbClr val="124062"/>
                </a:solidFill>
                <a:latin typeface="微软雅黑" panose="020B0503020204020204" pitchFamily="34" charset="-122"/>
                <a:ea typeface="微软雅黑" panose="020B0503020204020204" pitchFamily="34" charset="-122"/>
              </a:rPr>
              <a:t>的组成成分</a:t>
            </a:r>
            <a:r>
              <a:rPr lang="en-US" altLang="zh-CN" sz="1000" b="1" dirty="0">
                <a:solidFill>
                  <a:srgbClr val="124062"/>
                </a:solidFill>
                <a:latin typeface="微软雅黑" panose="020B0503020204020204" pitchFamily="34" charset="-122"/>
                <a:ea typeface="微软雅黑" panose="020B0503020204020204" pitchFamily="34" charset="-122"/>
              </a:rPr>
              <a:t>CPZ</a:t>
            </a:r>
            <a:r>
              <a:rPr lang="zh-CN" altLang="en-US" sz="1000" b="1" dirty="0">
                <a:solidFill>
                  <a:srgbClr val="124062"/>
                </a:solidFill>
                <a:latin typeface="微软雅黑" panose="020B0503020204020204" pitchFamily="34" charset="-122"/>
                <a:ea typeface="微软雅黑" panose="020B0503020204020204" pitchFamily="34" charset="-122"/>
              </a:rPr>
              <a:t>和</a:t>
            </a:r>
            <a:r>
              <a:rPr lang="en-US" altLang="zh-CN" sz="1000" b="1" dirty="0">
                <a:solidFill>
                  <a:srgbClr val="124062"/>
                </a:solidFill>
                <a:latin typeface="微软雅黑" panose="020B0503020204020204" pitchFamily="34" charset="-122"/>
                <a:ea typeface="微软雅黑" panose="020B0503020204020204" pitchFamily="34" charset="-122"/>
              </a:rPr>
              <a:t>TAZ</a:t>
            </a:r>
            <a:r>
              <a:rPr lang="zh-CN" altLang="en-US" sz="1000" b="1" dirty="0">
                <a:solidFill>
                  <a:srgbClr val="124062"/>
                </a:solidFill>
                <a:latin typeface="微软雅黑" panose="020B0503020204020204" pitchFamily="34" charset="-122"/>
                <a:ea typeface="微软雅黑" panose="020B0503020204020204" pitchFamily="34" charset="-122"/>
              </a:rPr>
              <a:t>在临床上已广泛应用，有效性和安全性均得到了充分的验证</a:t>
            </a:r>
            <a:r>
              <a:rPr lang="zh-CN" altLang="en-US" sz="1000" dirty="0">
                <a:solidFill>
                  <a:srgbClr val="124062"/>
                </a:solidFill>
                <a:latin typeface="微软雅黑" panose="020B0503020204020204" pitchFamily="34" charset="-122"/>
                <a:ea typeface="微软雅黑" panose="020B0503020204020204" pitchFamily="34" charset="-122"/>
              </a:rPr>
              <a:t>。</a:t>
            </a:r>
            <a:endParaRPr lang="zh-CN" altLang="en-US" sz="1000" dirty="0">
              <a:solidFill>
                <a:srgbClr val="124062"/>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558584" y="828486"/>
            <a:ext cx="8236873" cy="1764329"/>
          </a:xfrm>
          <a:prstGeom prst="rect">
            <a:avLst/>
          </a:prstGeom>
          <a:noFill/>
        </p:spPr>
        <p:txBody>
          <a:bodyPr wrap="square" rtlCol="0">
            <a:spAutoFit/>
          </a:bodyPr>
          <a:lstStyle/>
          <a:p>
            <a:pPr marL="171450" indent="-171450">
              <a:lnSpc>
                <a:spcPct val="150000"/>
              </a:lnSpc>
              <a:buFont typeface="Wingdings" panose="05000000000000000000" pitchFamily="2" charset="2"/>
              <a:buChar char="ü"/>
            </a:pP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注射用头孢哌酮钠他唑巴坦钠（</a:t>
            </a:r>
            <a:r>
              <a:rPr lang="en-US" altLang="zh-CN" sz="1050" b="1" dirty="0">
                <a:solidFill>
                  <a:schemeClr val="bg1"/>
                </a:solidFill>
                <a:latin typeface="微软雅黑" panose="020B0503020204020204" pitchFamily="34" charset="-122"/>
                <a:ea typeface="微软雅黑" panose="020B0503020204020204" pitchFamily="34" charset="-122"/>
              </a:rPr>
              <a:t>II</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）于</a:t>
            </a:r>
            <a:r>
              <a:rPr lang="en-US" altLang="zh-CN" sz="1050" b="1" dirty="0">
                <a:solidFill>
                  <a:schemeClr val="bg1"/>
                </a:solidFill>
                <a:latin typeface="微软雅黑" panose="020B0503020204020204" pitchFamily="34" charset="-122"/>
                <a:ea typeface="微软雅黑" panose="020B0503020204020204" pitchFamily="34" charset="-122"/>
              </a:rPr>
              <a:t>2021</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050" b="1" dirty="0">
                <a:solidFill>
                  <a:schemeClr val="bg1"/>
                </a:solidFill>
                <a:latin typeface="微软雅黑" panose="020B0503020204020204" pitchFamily="34" charset="-122"/>
                <a:ea typeface="微软雅黑" panose="020B0503020204020204" pitchFamily="34" charset="-122"/>
              </a:rPr>
              <a:t>4</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月</a:t>
            </a:r>
            <a:r>
              <a:rPr lang="en-US" altLang="zh-CN" sz="1050" b="1" dirty="0">
                <a:solidFill>
                  <a:schemeClr val="bg1"/>
                </a:solidFill>
                <a:latin typeface="微软雅黑" panose="020B0503020204020204" pitchFamily="34" charset="-122"/>
                <a:ea typeface="微软雅黑" panose="020B0503020204020204" pitchFamily="34" charset="-122"/>
              </a:rPr>
              <a:t>20</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日获得国家药品监督管理局批准上市，是近五年</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中</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一</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个获批的</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国产</a:t>
            </a:r>
            <a:r>
              <a:rPr lang="zh-CN"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复方抗生素</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050" b="1" dirty="0">
                <a:solidFill>
                  <a:schemeClr val="bg1"/>
                </a:solidFill>
                <a:latin typeface="微软雅黑" panose="020B0503020204020204" pitchFamily="34" charset="-122"/>
                <a:ea typeface="微软雅黑" panose="020B0503020204020204" pitchFamily="34" charset="-122"/>
              </a:rPr>
              <a:t>第一个</a:t>
            </a:r>
            <a:r>
              <a:rPr lang="zh-CN" altLang="en-US" sz="1050" b="1" dirty="0">
                <a:solidFill>
                  <a:schemeClr val="bg1"/>
                </a:solidFill>
                <a:latin typeface="微软雅黑" panose="020B0503020204020204" pitchFamily="34" charset="-122"/>
                <a:ea typeface="微软雅黑" panose="020B0503020204020204" pitchFamily="34" charset="-122"/>
              </a:rPr>
              <a:t>获</a:t>
            </a:r>
            <a:r>
              <a:rPr lang="en-US" altLang="zh-CN" sz="1050" b="1" dirty="0">
                <a:solidFill>
                  <a:srgbClr val="FF0000"/>
                </a:solidFill>
                <a:latin typeface="微软雅黑" panose="020B0503020204020204" pitchFamily="34" charset="-122"/>
                <a:ea typeface="微软雅黑" panose="020B0503020204020204" pitchFamily="34" charset="-122"/>
              </a:rPr>
              <a:t>2</a:t>
            </a:r>
            <a:r>
              <a:rPr lang="zh-CN" altLang="en-US" sz="1050" b="1" dirty="0">
                <a:solidFill>
                  <a:srgbClr val="FF0000"/>
                </a:solidFill>
                <a:latin typeface="微软雅黑" panose="020B0503020204020204" pitchFamily="34" charset="-122"/>
                <a:ea typeface="微软雅黑" panose="020B0503020204020204" pitchFamily="34" charset="-122"/>
              </a:rPr>
              <a:t>项国家</a:t>
            </a:r>
            <a:r>
              <a:rPr lang="en-US" altLang="zh-CN" sz="1050" b="1" dirty="0">
                <a:solidFill>
                  <a:srgbClr val="FF0000"/>
                </a:solidFill>
                <a:latin typeface="微软雅黑" panose="020B0503020204020204" pitchFamily="34" charset="-122"/>
                <a:ea typeface="微软雅黑" panose="020B0503020204020204" pitchFamily="34" charset="-122"/>
              </a:rPr>
              <a:t>”</a:t>
            </a:r>
            <a:r>
              <a:rPr lang="zh-CN" altLang="en-US" sz="1050" b="1" dirty="0">
                <a:solidFill>
                  <a:srgbClr val="FF0000"/>
                </a:solidFill>
                <a:latin typeface="微软雅黑" panose="020B0503020204020204" pitchFamily="34" charset="-122"/>
                <a:ea typeface="微软雅黑" panose="020B0503020204020204" pitchFamily="34" charset="-122"/>
              </a:rPr>
              <a:t>重大新药创制”专项支持</a:t>
            </a:r>
            <a:r>
              <a:rPr lang="zh-CN" altLang="en-US" sz="1050" b="1" dirty="0">
                <a:solidFill>
                  <a:schemeClr val="bg1"/>
                </a:solidFill>
                <a:latin typeface="微软雅黑" panose="020B0503020204020204" pitchFamily="34" charset="-122"/>
                <a:ea typeface="微软雅黑" panose="020B0503020204020204" pitchFamily="34" charset="-122"/>
              </a:rPr>
              <a:t>的</a:t>
            </a:r>
            <a:r>
              <a:rPr lang="zh-CN" altLang="zh-CN" sz="1050" b="1" dirty="0">
                <a:solidFill>
                  <a:schemeClr val="bg1"/>
                </a:solidFill>
                <a:latin typeface="微软雅黑" panose="020B0503020204020204" pitchFamily="34" charset="-122"/>
                <a:ea typeface="微软雅黑" panose="020B0503020204020204" pitchFamily="34" charset="-122"/>
              </a:rPr>
              <a:t>国产复方抗生素新药</a:t>
            </a:r>
            <a:r>
              <a:rPr lang="zh-CN" altLang="en-US" sz="1050" b="1" dirty="0">
                <a:solidFill>
                  <a:schemeClr val="bg1"/>
                </a:solidFill>
                <a:latin typeface="微软雅黑" panose="020B0503020204020204" pitchFamily="34" charset="-122"/>
                <a:ea typeface="微软雅黑" panose="020B0503020204020204" pitchFamily="34" charset="-122"/>
              </a:rPr>
              <a:t>。</a:t>
            </a:r>
            <a:endParaRPr lang="en-US" altLang="zh-CN" sz="1050" b="1" dirty="0">
              <a:solidFill>
                <a:schemeClr val="bg1"/>
              </a:solidFill>
              <a:latin typeface="微软雅黑" panose="020B0503020204020204" pitchFamily="34" charset="-122"/>
              <a:ea typeface="微软雅黑" panose="020B0503020204020204" pitchFamily="34" charset="-122"/>
            </a:endParaRPr>
          </a:p>
          <a:p>
            <a:pPr marL="171450" indent="-171450">
              <a:lnSpc>
                <a:spcPct val="150000"/>
              </a:lnSpc>
              <a:buFont typeface="Wingdings" panose="05000000000000000000" pitchFamily="2" charset="2"/>
              <a:buChar char="ü"/>
            </a:pPr>
            <a:r>
              <a:rPr lang="en-US"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CPZ/TAZ</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II</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）对临床主要分离耐药菌株均有</a:t>
            </a:r>
            <a:r>
              <a:rPr lang="zh-CN" altLang="en-US" sz="105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较强的抗菌活性</a:t>
            </a:r>
            <a:r>
              <a:rPr lang="en-US"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其临床应用具有良好的耐受性和药代动力学特性，治疗呼吸和泌尿系统急性细菌性感染疗效确切，</a:t>
            </a:r>
            <a:r>
              <a:rPr lang="zh-CN" altLang="en-US" sz="105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不良反应较少</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，与已上市的</a:t>
            </a:r>
            <a:r>
              <a:rPr lang="en-US"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CPZ/SBT</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和其他配比的</a:t>
            </a:r>
            <a:r>
              <a:rPr lang="en-US" altLang="zh-CN"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CPZ/TAZ</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疗效更优，可以为临床用药提供新的选择，</a:t>
            </a:r>
            <a:r>
              <a:rPr lang="zh-CN" altLang="en-US" sz="1050"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解决临床上耐药问题，遏制耐药成为临床一线用药</a:t>
            </a:r>
            <a:r>
              <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1050" b="1"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a:p>
            <a:pPr>
              <a:lnSpc>
                <a:spcPct val="150000"/>
              </a:lnSpc>
            </a:pPr>
            <a:endParaRPr lang="en-US" altLang="zh-CN" sz="1050" b="1" dirty="0">
              <a:solidFill>
                <a:schemeClr val="bg1"/>
              </a:solidFill>
              <a:latin typeface="微软雅黑" panose="020B0503020204020204" pitchFamily="34" charset="-122"/>
              <a:ea typeface="微软雅黑" panose="020B0503020204020204" pitchFamily="34" charset="-122"/>
            </a:endParaRPr>
          </a:p>
          <a:p>
            <a:pPr>
              <a:lnSpc>
                <a:spcPct val="150000"/>
              </a:lnSpc>
            </a:pPr>
            <a:endParaRPr lang="zh-CN" altLang="en-US" sz="1050" dirty="0"/>
          </a:p>
        </p:txBody>
      </p:sp>
      <p:sp>
        <p:nvSpPr>
          <p:cNvPr id="57" name="PA_矩形 2"/>
          <p:cNvSpPr/>
          <p:nvPr>
            <p:custDataLst>
              <p:tags r:id="rId1"/>
            </p:custDataLst>
          </p:nvPr>
        </p:nvSpPr>
        <p:spPr>
          <a:xfrm>
            <a:off x="480239" y="302037"/>
            <a:ext cx="1815474" cy="337820"/>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CFCFC"/>
                </a:solidFill>
                <a:latin typeface="+mj-ea"/>
                <a:ea typeface="+mj-ea"/>
              </a:rPr>
              <a:t>综合分析</a:t>
            </a:r>
            <a:endParaRPr lang="zh-CN" altLang="en-US" sz="2000" b="1" dirty="0">
              <a:solidFill>
                <a:srgbClr val="FCFCFC"/>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ransition spd="med" p14:dur="699" advClick="0" advTm="0">
        <p:fade/>
      </p:transition>
    </mc:Choice>
    <mc:Fallback>
      <p:transition spd="med" advClick="0" advTm="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MH_Entry_1">
            <a:hlinkClick r:id="rId1" action="ppaction://hlinksldjump"/>
          </p:cNvPr>
          <p:cNvSpPr/>
          <p:nvPr>
            <p:custDataLst>
              <p:tags r:id="rId2"/>
            </p:custDataLst>
          </p:nvPr>
        </p:nvSpPr>
        <p:spPr>
          <a:xfrm>
            <a:off x="2892259" y="1790559"/>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lnSpcReduction="10000"/>
          </a:bodyPr>
          <a:lstStyle/>
          <a:p>
            <a:pPr algn="ctr">
              <a:lnSpc>
                <a:spcPct val="120000"/>
              </a:lnSpc>
              <a:defRPr/>
            </a:pPr>
            <a:r>
              <a:rPr lang="zh-CN" altLang="en-US" sz="2200" dirty="0">
                <a:solidFill>
                  <a:srgbClr val="000000"/>
                </a:solidFill>
              </a:rPr>
              <a:t>   有效性</a:t>
            </a:r>
            <a:endParaRPr lang="zh-CN" altLang="en-US" sz="2200" dirty="0">
              <a:solidFill>
                <a:srgbClr val="000000"/>
              </a:solidFill>
            </a:endParaRPr>
          </a:p>
        </p:txBody>
      </p:sp>
      <p:sp>
        <p:nvSpPr>
          <p:cNvPr id="18" name="PA_MH_Others_1"/>
          <p:cNvSpPr/>
          <p:nvPr>
            <p:custDataLst>
              <p:tags r:id="rId3"/>
            </p:custDataLst>
          </p:nvPr>
        </p:nvSpPr>
        <p:spPr>
          <a:xfrm>
            <a:off x="219424" y="2606520"/>
            <a:ext cx="2595056" cy="450659"/>
          </a:xfrm>
          <a:prstGeom prst="rect">
            <a:avLst/>
          </a:prstGeom>
        </p:spPr>
        <p:txBody>
          <a:bodyPr wrap="none" anchor="ctr" anchorCtr="0">
            <a:noAutofit/>
          </a:bodyPr>
          <a:lstStyle/>
          <a:p>
            <a:pPr algn="ctr">
              <a:defRPr/>
            </a:pPr>
            <a:r>
              <a:rPr lang="en-US" altLang="zh-CN" sz="2400" spc="375" dirty="0">
                <a:solidFill>
                  <a:srgbClr val="FFFFFF">
                    <a:lumMod val="65000"/>
                  </a:srgbClr>
                </a:solidFill>
                <a:latin typeface="Times New Roman" panose="02020603050405020304" pitchFamily="18" charset="0"/>
                <a:ea typeface="华文中宋" panose="02010600040101010101" pitchFamily="2" charset="-122"/>
                <a:cs typeface="Times New Roman" panose="02020603050405020304" pitchFamily="18" charset="0"/>
              </a:rPr>
              <a:t>CONTENTS</a:t>
            </a:r>
            <a:endParaRPr lang="zh-CN" altLang="en-US" sz="2400" spc="375" dirty="0">
              <a:solidFill>
                <a:srgbClr val="FFFFFF">
                  <a:lumMod val="65000"/>
                </a:srgbClr>
              </a:solidFill>
              <a:latin typeface="Times New Roman" panose="02020603050405020304" pitchFamily="18" charset="0"/>
              <a:ea typeface="华文中宋" panose="02010600040101010101" pitchFamily="2" charset="-122"/>
              <a:cs typeface="Times New Roman" panose="02020603050405020304" pitchFamily="18" charset="0"/>
            </a:endParaRPr>
          </a:p>
        </p:txBody>
      </p:sp>
      <p:sp>
        <p:nvSpPr>
          <p:cNvPr id="19" name="PA_MH_Others_2"/>
          <p:cNvSpPr txBox="1">
            <a:spLocks noChangeArrowheads="1"/>
          </p:cNvSpPr>
          <p:nvPr>
            <p:custDataLst>
              <p:tags r:id="rId4"/>
            </p:custDataLst>
          </p:nvPr>
        </p:nvSpPr>
        <p:spPr bwMode="auto">
          <a:xfrm>
            <a:off x="491942" y="1948245"/>
            <a:ext cx="2245907" cy="860377"/>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no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zh-CN" altLang="en-US" sz="4500" b="1" dirty="0">
                <a:solidFill>
                  <a:srgbClr val="063D54"/>
                </a:solidFill>
                <a:latin typeface="华文细黑" panose="02010600040101010101" pitchFamily="2" charset="-122"/>
                <a:ea typeface="华文细黑" panose="02010600040101010101" pitchFamily="2" charset="-122"/>
              </a:rPr>
              <a:t>目    录</a:t>
            </a:r>
            <a:endParaRPr lang="zh-CN" altLang="en-US" sz="4500" b="1" dirty="0">
              <a:solidFill>
                <a:srgbClr val="063D54"/>
              </a:solidFill>
              <a:latin typeface="华文细黑" panose="02010600040101010101" pitchFamily="2" charset="-122"/>
              <a:ea typeface="华文细黑" panose="02010600040101010101" pitchFamily="2" charset="-122"/>
            </a:endParaRPr>
          </a:p>
        </p:txBody>
      </p:sp>
      <p:sp>
        <p:nvSpPr>
          <p:cNvPr id="29" name="椭圆 28"/>
          <p:cNvSpPr/>
          <p:nvPr/>
        </p:nvSpPr>
        <p:spPr>
          <a:xfrm>
            <a:off x="2571537" y="1741795"/>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p:cNvSpPr txBox="1"/>
          <p:nvPr/>
        </p:nvSpPr>
        <p:spPr>
          <a:xfrm>
            <a:off x="2587361" y="1792075"/>
            <a:ext cx="478965" cy="400110"/>
          </a:xfrm>
          <a:prstGeom prst="rect">
            <a:avLst/>
          </a:prstGeom>
          <a:noFill/>
        </p:spPr>
        <p:txBody>
          <a:bodyPr wrap="square" rtlCol="0">
            <a:spAutoFit/>
          </a:bodyPr>
          <a:lstStyle/>
          <a:p>
            <a:r>
              <a:rPr lang="en-US" altLang="zh-CN" sz="2000" b="1" dirty="0">
                <a:solidFill>
                  <a:schemeClr val="bg1"/>
                </a:solidFill>
              </a:rPr>
              <a:t>02</a:t>
            </a:r>
            <a:endParaRPr lang="zh-CN" altLang="en-US" sz="2000" b="1" dirty="0">
              <a:solidFill>
                <a:schemeClr val="bg1"/>
              </a:solidFill>
            </a:endParaRPr>
          </a:p>
        </p:txBody>
      </p:sp>
      <p:sp>
        <p:nvSpPr>
          <p:cNvPr id="32" name="PA_MH_Entry_1">
            <a:hlinkClick r:id="rId1" action="ppaction://hlinksldjump"/>
          </p:cNvPr>
          <p:cNvSpPr/>
          <p:nvPr>
            <p:custDataLst>
              <p:tags r:id="rId5"/>
            </p:custDataLst>
          </p:nvPr>
        </p:nvSpPr>
        <p:spPr>
          <a:xfrm>
            <a:off x="2892259" y="2423286"/>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Autofit/>
          </a:bodyPr>
          <a:lstStyle/>
          <a:p>
            <a:pPr algn="ctr">
              <a:lnSpc>
                <a:spcPct val="120000"/>
              </a:lnSpc>
              <a:defRPr/>
            </a:pPr>
            <a:r>
              <a:rPr lang="zh-CN" altLang="en-US" sz="2200" dirty="0">
                <a:solidFill>
                  <a:srgbClr val="000000"/>
                </a:solidFill>
              </a:rPr>
              <a:t>   安全性</a:t>
            </a:r>
            <a:endParaRPr lang="zh-CN" altLang="en-US" sz="2200" dirty="0">
              <a:solidFill>
                <a:srgbClr val="000000"/>
              </a:solidFill>
            </a:endParaRPr>
          </a:p>
        </p:txBody>
      </p:sp>
      <p:sp>
        <p:nvSpPr>
          <p:cNvPr id="33" name="椭圆 32"/>
          <p:cNvSpPr/>
          <p:nvPr/>
        </p:nvSpPr>
        <p:spPr>
          <a:xfrm>
            <a:off x="2528281" y="2376182"/>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2544105" y="2426462"/>
            <a:ext cx="478965" cy="400110"/>
          </a:xfrm>
          <a:prstGeom prst="rect">
            <a:avLst/>
          </a:prstGeom>
          <a:noFill/>
        </p:spPr>
        <p:txBody>
          <a:bodyPr wrap="square" rtlCol="0">
            <a:spAutoFit/>
          </a:bodyPr>
          <a:lstStyle/>
          <a:p>
            <a:r>
              <a:rPr lang="en-US" altLang="zh-CN" sz="2000" b="1" dirty="0">
                <a:solidFill>
                  <a:schemeClr val="bg1"/>
                </a:solidFill>
              </a:rPr>
              <a:t>03</a:t>
            </a:r>
            <a:endParaRPr lang="zh-CN" altLang="en-US" sz="2000" b="1" dirty="0">
              <a:solidFill>
                <a:schemeClr val="bg1"/>
              </a:solidFill>
            </a:endParaRPr>
          </a:p>
        </p:txBody>
      </p:sp>
      <p:sp>
        <p:nvSpPr>
          <p:cNvPr id="35" name="PA_MH_Entry_1">
            <a:hlinkClick r:id="rId1" action="ppaction://hlinksldjump"/>
          </p:cNvPr>
          <p:cNvSpPr/>
          <p:nvPr>
            <p:custDataLst>
              <p:tags r:id="rId6"/>
            </p:custDataLst>
          </p:nvPr>
        </p:nvSpPr>
        <p:spPr>
          <a:xfrm>
            <a:off x="2849003" y="3046864"/>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创新性</a:t>
            </a:r>
            <a:endParaRPr lang="zh-CN" altLang="en-US" sz="1600" dirty="0">
              <a:solidFill>
                <a:srgbClr val="000000"/>
              </a:solidFill>
            </a:endParaRPr>
          </a:p>
        </p:txBody>
      </p:sp>
      <p:sp>
        <p:nvSpPr>
          <p:cNvPr id="36" name="椭圆 35"/>
          <p:cNvSpPr/>
          <p:nvPr/>
        </p:nvSpPr>
        <p:spPr>
          <a:xfrm>
            <a:off x="2528281" y="2998100"/>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2544105" y="3048380"/>
            <a:ext cx="478965" cy="400110"/>
          </a:xfrm>
          <a:prstGeom prst="rect">
            <a:avLst/>
          </a:prstGeom>
          <a:noFill/>
        </p:spPr>
        <p:txBody>
          <a:bodyPr wrap="square" rtlCol="0">
            <a:spAutoFit/>
          </a:bodyPr>
          <a:lstStyle/>
          <a:p>
            <a:r>
              <a:rPr lang="en-US" altLang="zh-CN" sz="2000" b="1" dirty="0">
                <a:solidFill>
                  <a:schemeClr val="bg1"/>
                </a:solidFill>
              </a:rPr>
              <a:t>04</a:t>
            </a:r>
            <a:endParaRPr lang="zh-CN" altLang="en-US" sz="2000" b="1" dirty="0">
              <a:solidFill>
                <a:schemeClr val="bg1"/>
              </a:solidFill>
            </a:endParaRPr>
          </a:p>
        </p:txBody>
      </p:sp>
      <p:sp>
        <p:nvSpPr>
          <p:cNvPr id="38" name="PA_MH_Entry_1">
            <a:hlinkClick r:id="rId1" action="ppaction://hlinksldjump"/>
          </p:cNvPr>
          <p:cNvSpPr/>
          <p:nvPr>
            <p:custDataLst>
              <p:tags r:id="rId7"/>
            </p:custDataLst>
          </p:nvPr>
        </p:nvSpPr>
        <p:spPr>
          <a:xfrm>
            <a:off x="2878580" y="3711717"/>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公平性</a:t>
            </a:r>
            <a:endParaRPr lang="zh-CN" altLang="en-US" sz="1600" dirty="0">
              <a:solidFill>
                <a:srgbClr val="000000"/>
              </a:solidFill>
            </a:endParaRPr>
          </a:p>
        </p:txBody>
      </p:sp>
      <p:sp>
        <p:nvSpPr>
          <p:cNvPr id="39" name="椭圆 38"/>
          <p:cNvSpPr/>
          <p:nvPr/>
        </p:nvSpPr>
        <p:spPr>
          <a:xfrm>
            <a:off x="2557858" y="3662953"/>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2573682" y="3713233"/>
            <a:ext cx="478965" cy="400110"/>
          </a:xfrm>
          <a:prstGeom prst="rect">
            <a:avLst/>
          </a:prstGeom>
          <a:noFill/>
        </p:spPr>
        <p:txBody>
          <a:bodyPr wrap="square" rtlCol="0">
            <a:spAutoFit/>
          </a:bodyPr>
          <a:lstStyle/>
          <a:p>
            <a:r>
              <a:rPr lang="en-US" altLang="zh-CN" sz="2000" b="1" dirty="0">
                <a:solidFill>
                  <a:schemeClr val="bg1"/>
                </a:solidFill>
              </a:rPr>
              <a:t>05</a:t>
            </a:r>
            <a:endParaRPr lang="zh-CN" altLang="en-US" sz="2000" b="1" dirty="0">
              <a:solidFill>
                <a:schemeClr val="bg1"/>
              </a:solidFill>
            </a:endParaRPr>
          </a:p>
        </p:txBody>
      </p:sp>
      <p:sp>
        <p:nvSpPr>
          <p:cNvPr id="41" name="PA_MH_Entry_1">
            <a:hlinkClick r:id="rId1" action="ppaction://hlinksldjump"/>
          </p:cNvPr>
          <p:cNvSpPr/>
          <p:nvPr>
            <p:custDataLst>
              <p:tags r:id="rId8"/>
            </p:custDataLst>
          </p:nvPr>
        </p:nvSpPr>
        <p:spPr>
          <a:xfrm>
            <a:off x="2849003" y="1196961"/>
            <a:ext cx="245429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lnSpcReduction="10000"/>
          </a:bodyPr>
          <a:lstStyle/>
          <a:p>
            <a:pPr algn="ctr">
              <a:lnSpc>
                <a:spcPct val="120000"/>
              </a:lnSpc>
              <a:defRPr/>
            </a:pPr>
            <a:r>
              <a:rPr lang="zh-CN" altLang="en-US" sz="1600" dirty="0">
                <a:solidFill>
                  <a:srgbClr val="000000"/>
                </a:solidFill>
              </a:rPr>
              <a:t>     </a:t>
            </a:r>
            <a:r>
              <a:rPr lang="zh-CN" altLang="en-US" sz="2400" dirty="0">
                <a:solidFill>
                  <a:srgbClr val="000000"/>
                </a:solidFill>
              </a:rPr>
              <a:t>基本信息</a:t>
            </a:r>
            <a:endParaRPr lang="zh-CN" altLang="en-US" sz="1600" dirty="0">
              <a:solidFill>
                <a:srgbClr val="000000"/>
              </a:solidFill>
            </a:endParaRPr>
          </a:p>
        </p:txBody>
      </p:sp>
      <p:sp>
        <p:nvSpPr>
          <p:cNvPr id="42" name="椭圆 41"/>
          <p:cNvSpPr/>
          <p:nvPr/>
        </p:nvSpPr>
        <p:spPr>
          <a:xfrm>
            <a:off x="2588241" y="1118217"/>
            <a:ext cx="486460" cy="486460"/>
          </a:xfrm>
          <a:prstGeom prst="ellipse">
            <a:avLst/>
          </a:prstGeom>
          <a:solidFill>
            <a:srgbClr val="063D54"/>
          </a:solidFill>
          <a:ln>
            <a:noFill/>
          </a:ln>
          <a:effectLst>
            <a:outerShdw blurRad="177800" dist="177800" dir="8100000" algn="tr" rotWithShape="0">
              <a:prstClr val="black">
                <a:alpha val="3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2571537" y="1180189"/>
            <a:ext cx="478965" cy="400110"/>
          </a:xfrm>
          <a:prstGeom prst="rect">
            <a:avLst/>
          </a:prstGeom>
          <a:noFill/>
        </p:spPr>
        <p:txBody>
          <a:bodyPr wrap="square" rtlCol="0">
            <a:spAutoFit/>
          </a:bodyPr>
          <a:lstStyle/>
          <a:p>
            <a:r>
              <a:rPr lang="en-US" altLang="zh-CN" sz="2000" b="1" dirty="0">
                <a:solidFill>
                  <a:schemeClr val="bg1"/>
                </a:solidFill>
              </a:rPr>
              <a:t>01</a:t>
            </a:r>
            <a:endParaRPr lang="zh-CN" altLang="en-US" sz="2000" b="1" dirty="0">
              <a:solidFill>
                <a:schemeClr val="bg1"/>
              </a:solidFill>
            </a:endParaRPr>
          </a:p>
        </p:txBody>
      </p:sp>
      <p:sp>
        <p:nvSpPr>
          <p:cNvPr id="3" name="PA_MH_Entry_1">
            <a:hlinkClick r:id="rId1" action="ppaction://hlinksldjump"/>
          </p:cNvPr>
          <p:cNvSpPr/>
          <p:nvPr>
            <p:custDataLst>
              <p:tags r:id="rId9"/>
            </p:custDataLst>
          </p:nvPr>
        </p:nvSpPr>
        <p:spPr>
          <a:xfrm>
            <a:off x="5497713" y="1208198"/>
            <a:ext cx="3338925"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77500" lnSpcReduction="20000"/>
          </a:bodyPr>
          <a:lstStyle/>
          <a:p>
            <a:pPr algn="ctr">
              <a:lnSpc>
                <a:spcPct val="120000"/>
              </a:lnSpc>
              <a:defRPr/>
            </a:pPr>
            <a:r>
              <a:rPr lang="zh-CN" altLang="en-US" sz="1600" b="1" kern="1200" dirty="0">
                <a:solidFill>
                  <a:srgbClr val="FF0000"/>
                </a:solidFill>
                <a:latin typeface="+mn-ea"/>
                <a:ea typeface="+mn-ea"/>
                <a:cs typeface="Times New Roman" panose="02020603050405020304" pitchFamily="18" charset="0"/>
              </a:rPr>
              <a:t>弥补</a:t>
            </a:r>
            <a:r>
              <a:rPr lang="zh-CN" altLang="en-US" sz="1600" b="1" kern="1200" dirty="0">
                <a:solidFill>
                  <a:schemeClr val="dk1"/>
                </a:solidFill>
                <a:latin typeface="+mn-ea"/>
                <a:ea typeface="+mn-ea"/>
                <a:cs typeface="Times New Roman" panose="02020603050405020304" pitchFamily="18" charset="0"/>
              </a:rPr>
              <a:t>铜绿假单胞菌等</a:t>
            </a:r>
            <a:r>
              <a:rPr lang="zh-CN" altLang="en-US" sz="1600" b="1" kern="1200" dirty="0">
                <a:solidFill>
                  <a:srgbClr val="FF0000"/>
                </a:solidFill>
                <a:latin typeface="+mn-ea"/>
                <a:ea typeface="+mn-ea"/>
                <a:cs typeface="Times New Roman" panose="02020603050405020304" pitchFamily="18" charset="0"/>
              </a:rPr>
              <a:t>耐药菌感染用药短板</a:t>
            </a:r>
            <a:endParaRPr lang="zh-CN" altLang="en-US" sz="1600" b="1" dirty="0">
              <a:solidFill>
                <a:srgbClr val="FF0000"/>
              </a:solidFill>
            </a:endParaRPr>
          </a:p>
        </p:txBody>
      </p:sp>
      <p:sp>
        <p:nvSpPr>
          <p:cNvPr id="4" name="PA_MH_Entry_1">
            <a:hlinkClick r:id="rId1" action="ppaction://hlinksldjump"/>
          </p:cNvPr>
          <p:cNvSpPr/>
          <p:nvPr>
            <p:custDataLst>
              <p:tags r:id="rId10"/>
            </p:custDataLst>
          </p:nvPr>
        </p:nvSpPr>
        <p:spPr>
          <a:xfrm>
            <a:off x="5497715" y="1832697"/>
            <a:ext cx="3338923"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a:bodyPr>
          <a:lstStyle/>
          <a:p>
            <a:pPr algn="ctr">
              <a:lnSpc>
                <a:spcPct val="120000"/>
              </a:lnSpc>
              <a:defRPr/>
            </a:pPr>
            <a:r>
              <a:rPr lang="zh-CN" altLang="en-US" sz="1200" b="1" dirty="0">
                <a:solidFill>
                  <a:srgbClr val="000000"/>
                </a:solidFill>
              </a:rPr>
              <a:t>细菌清除率达</a:t>
            </a:r>
            <a:r>
              <a:rPr lang="en-US" altLang="zh-CN" sz="1200" b="1" dirty="0">
                <a:solidFill>
                  <a:srgbClr val="FF0000"/>
                </a:solidFill>
              </a:rPr>
              <a:t>97.89%</a:t>
            </a:r>
            <a:endParaRPr lang="zh-CN" altLang="en-US" sz="1200" b="1" dirty="0">
              <a:solidFill>
                <a:srgbClr val="FF0000"/>
              </a:solidFill>
            </a:endParaRPr>
          </a:p>
        </p:txBody>
      </p:sp>
      <p:sp>
        <p:nvSpPr>
          <p:cNvPr id="5" name="PA_MH_Entry_1">
            <a:hlinkClick r:id="rId1" action="ppaction://hlinksldjump"/>
          </p:cNvPr>
          <p:cNvSpPr/>
          <p:nvPr>
            <p:custDataLst>
              <p:tags r:id="rId11"/>
            </p:custDataLst>
          </p:nvPr>
        </p:nvSpPr>
        <p:spPr>
          <a:xfrm>
            <a:off x="5484962" y="2419225"/>
            <a:ext cx="3351676"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a:bodyPr>
          <a:lstStyle/>
          <a:p>
            <a:pPr algn="ctr">
              <a:lnSpc>
                <a:spcPct val="120000"/>
              </a:lnSpc>
              <a:defRPr/>
            </a:pPr>
            <a:r>
              <a:rPr lang="zh-CN" altLang="en-US" sz="1200" b="1" dirty="0">
                <a:solidFill>
                  <a:srgbClr val="000000"/>
                </a:solidFill>
              </a:rPr>
              <a:t>不良反应发生率</a:t>
            </a:r>
            <a:r>
              <a:rPr lang="zh-CN" altLang="en-US" sz="1200" b="1" dirty="0">
                <a:solidFill>
                  <a:srgbClr val="FF0000"/>
                </a:solidFill>
              </a:rPr>
              <a:t>罕见</a:t>
            </a:r>
            <a:endParaRPr lang="zh-CN" altLang="en-US" sz="1200" b="1" dirty="0">
              <a:solidFill>
                <a:srgbClr val="000000"/>
              </a:solidFill>
            </a:endParaRPr>
          </a:p>
        </p:txBody>
      </p:sp>
      <p:sp>
        <p:nvSpPr>
          <p:cNvPr id="6" name="PA_MH_Entry_1">
            <a:hlinkClick r:id="rId1" action="ppaction://hlinksldjump"/>
          </p:cNvPr>
          <p:cNvSpPr/>
          <p:nvPr>
            <p:custDataLst>
              <p:tags r:id="rId12"/>
            </p:custDataLst>
          </p:nvPr>
        </p:nvSpPr>
        <p:spPr>
          <a:xfrm>
            <a:off x="5497714" y="3046863"/>
            <a:ext cx="3351676"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a:bodyPr>
          <a:lstStyle/>
          <a:p>
            <a:pPr algn="ctr">
              <a:lnSpc>
                <a:spcPct val="120000"/>
              </a:lnSpc>
              <a:defRPr/>
            </a:pPr>
            <a:r>
              <a:rPr lang="zh-CN" altLang="en-US" sz="1200" b="1" dirty="0">
                <a:solidFill>
                  <a:srgbClr val="000000"/>
                </a:solidFill>
              </a:rPr>
              <a:t>     复方制剂稳定</a:t>
            </a:r>
            <a:r>
              <a:rPr lang="zh-CN" altLang="en-US" sz="1200" b="1" dirty="0">
                <a:solidFill>
                  <a:srgbClr val="FF0000"/>
                </a:solidFill>
              </a:rPr>
              <a:t>高效</a:t>
            </a:r>
            <a:r>
              <a:rPr lang="zh-CN" altLang="en-US" sz="1200" b="1" dirty="0">
                <a:solidFill>
                  <a:srgbClr val="000000"/>
                </a:solidFill>
              </a:rPr>
              <a:t>，</a:t>
            </a:r>
            <a:r>
              <a:rPr lang="zh-CN" altLang="en-US" sz="1200" b="1" dirty="0">
                <a:solidFill>
                  <a:srgbClr val="FF0000"/>
                </a:solidFill>
              </a:rPr>
              <a:t>独家</a:t>
            </a:r>
            <a:r>
              <a:rPr lang="en-US" altLang="zh-CN" sz="1200" b="1" dirty="0">
                <a:solidFill>
                  <a:srgbClr val="FF0000"/>
                </a:solidFill>
              </a:rPr>
              <a:t>1</a:t>
            </a:r>
            <a:r>
              <a:rPr lang="zh-CN" altLang="en-US" sz="1200" b="1" dirty="0">
                <a:solidFill>
                  <a:srgbClr val="FF0000"/>
                </a:solidFill>
              </a:rPr>
              <a:t>类新药</a:t>
            </a:r>
            <a:endParaRPr lang="zh-CN" altLang="en-US" sz="1200" b="1" dirty="0">
              <a:solidFill>
                <a:srgbClr val="FF0000"/>
              </a:solidFill>
            </a:endParaRPr>
          </a:p>
        </p:txBody>
      </p:sp>
      <p:sp>
        <p:nvSpPr>
          <p:cNvPr id="7" name="PA_MH_Entry_1">
            <a:hlinkClick r:id="rId1" action="ppaction://hlinksldjump"/>
          </p:cNvPr>
          <p:cNvSpPr/>
          <p:nvPr>
            <p:custDataLst>
              <p:tags r:id="rId13"/>
            </p:custDataLst>
          </p:nvPr>
        </p:nvSpPr>
        <p:spPr>
          <a:xfrm>
            <a:off x="5497713" y="3711716"/>
            <a:ext cx="3351676" cy="372101"/>
          </a:xfrm>
          <a:prstGeom prst="rect">
            <a:avLst/>
          </a:prstGeom>
          <a:solidFill>
            <a:schemeClr val="bg1"/>
          </a:solidFill>
          <a:ln w="3175">
            <a:noFill/>
          </a:ln>
          <a:effectLst>
            <a:outerShdw blurRad="279400" dist="127000" dir="606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81000" tIns="0" rIns="405000" bIns="0" anchor="ctr">
            <a:normAutofit fontScale="92500"/>
          </a:bodyPr>
          <a:lstStyle/>
          <a:p>
            <a:pPr algn="ctr">
              <a:lnSpc>
                <a:spcPct val="120000"/>
              </a:lnSpc>
              <a:defRPr/>
            </a:pPr>
            <a:r>
              <a:rPr lang="zh-CN" altLang="en-US" sz="1200" b="1" dirty="0">
                <a:solidFill>
                  <a:srgbClr val="000000"/>
                </a:solidFill>
              </a:rPr>
              <a:t>     弥补目录内抗耐药短板，对基金影响很小</a:t>
            </a:r>
            <a:endParaRPr lang="zh-CN" altLang="en-US" sz="1200" b="1" dirty="0">
              <a:solidFill>
                <a:srgbClr val="000000"/>
              </a:solidFill>
            </a:endParaRPr>
          </a:p>
        </p:txBody>
      </p:sp>
    </p:spTree>
    <p:custDataLst>
      <p:tags r:id="rId14"/>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17527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241265"/>
            <a:ext cx="2259889" cy="614335"/>
          </a:xfrm>
          <a:prstGeom prst="rect">
            <a:avLst/>
          </a:prstGeom>
          <a:noFill/>
        </p:spPr>
        <p:txBody>
          <a:bodyPr rIns="270000">
            <a:normAutofit lnSpcReduction="10000"/>
          </a:bodyPr>
          <a:lstStyle/>
          <a:p>
            <a:pPr algn="r">
              <a:defRPr/>
            </a:pPr>
            <a:r>
              <a:rPr lang="zh-CN" altLang="en-US" sz="3600" dirty="0">
                <a:solidFill>
                  <a:srgbClr val="063D54">
                    <a:lumMod val="75000"/>
                  </a:srgbClr>
                </a:solidFill>
              </a:rPr>
              <a:t>基本信息</a:t>
            </a:r>
            <a:endParaRPr lang="zh-CN" altLang="en-US" sz="3600" dirty="0">
              <a:solidFill>
                <a:srgbClr val="063D54">
                  <a:lumMod val="75000"/>
                </a:srgbClr>
              </a:solidFill>
            </a:endParaRPr>
          </a:p>
        </p:txBody>
      </p:sp>
      <p:graphicFrame>
        <p:nvGraphicFramePr>
          <p:cNvPr id="4" name="表格 7"/>
          <p:cNvGraphicFramePr>
            <a:graphicFrameLocks noGrp="1"/>
          </p:cNvGraphicFramePr>
          <p:nvPr/>
        </p:nvGraphicFramePr>
        <p:xfrm>
          <a:off x="138353" y="921594"/>
          <a:ext cx="8926134" cy="4046634"/>
        </p:xfrm>
        <a:graphic>
          <a:graphicData uri="http://schemas.openxmlformats.org/drawingml/2006/table">
            <a:tbl>
              <a:tblPr firstRow="1" bandRow="1">
                <a:tableStyleId>{5C22544A-7EE6-4342-B048-85BDC9FD1C3A}</a:tableStyleId>
              </a:tblPr>
              <a:tblGrid>
                <a:gridCol w="2216225"/>
                <a:gridCol w="2106685"/>
                <a:gridCol w="2635600"/>
                <a:gridCol w="1967624"/>
              </a:tblGrid>
              <a:tr h="566195">
                <a:tc gridSpan="4">
                  <a:txBody>
                    <a:bodyPr/>
                    <a:lstStyle/>
                    <a:p>
                      <a:pPr algn="ctr">
                        <a:lnSpc>
                          <a:spcPct val="150000"/>
                        </a:lnSpc>
                      </a:pPr>
                      <a:r>
                        <a:rPr lang="zh-CN" altLang="en-US" sz="1800" dirty="0"/>
                        <a:t>注射用头孢哌酮钠他唑巴坦钠（</a:t>
                      </a:r>
                      <a:r>
                        <a:rPr lang="en-US" altLang="zh-CN" sz="1800" dirty="0"/>
                        <a:t>II</a:t>
                      </a:r>
                      <a:r>
                        <a:rPr lang="zh-CN" altLang="en-US" sz="1800" dirty="0"/>
                        <a:t>）产品信息</a:t>
                      </a:r>
                      <a:endParaRPr lang="zh-CN" altLang="en-US" sz="1800" dirty="0"/>
                    </a:p>
                  </a:txBody>
                  <a:tcPr anchor="ctr"/>
                </a:tc>
                <a:tc hMerge="1">
                  <a:tcPr/>
                </a:tc>
                <a:tc hMerge="1">
                  <a:tcPr/>
                </a:tc>
                <a:tc hMerge="1">
                  <a:tcPr/>
                </a:tc>
              </a:tr>
              <a:tr h="364417">
                <a:tc>
                  <a:txBody>
                    <a:bodyPr/>
                    <a:lstStyle/>
                    <a:p>
                      <a:pPr>
                        <a:lnSpc>
                          <a:spcPct val="150000"/>
                        </a:lnSpc>
                      </a:pPr>
                      <a:r>
                        <a:rPr lang="zh-CN" altLang="en-US" sz="1000" b="1" dirty="0"/>
                        <a:t>通用名</a:t>
                      </a:r>
                      <a:endParaRPr lang="zh-CN" altLang="en-US" sz="1000" b="1" dirty="0"/>
                    </a:p>
                  </a:txBody>
                  <a:tcPr anchor="ctr">
                    <a:solidFill>
                      <a:srgbClr val="003399">
                        <a:alpha val="14118"/>
                      </a:srgbClr>
                    </a:solidFill>
                  </a:tcPr>
                </a:tc>
                <a:tc gridSpan="3">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solidFill>
                            <a:schemeClr val="tx1"/>
                          </a:solidFill>
                        </a:rPr>
                        <a:t>注射用头孢哌酮钠他唑巴坦钠（</a:t>
                      </a:r>
                      <a:r>
                        <a:rPr lang="en-US" altLang="zh-CN" sz="1000" b="1" dirty="0">
                          <a:solidFill>
                            <a:schemeClr val="tx1"/>
                          </a:solidFill>
                        </a:rPr>
                        <a:t>II</a:t>
                      </a:r>
                      <a:r>
                        <a:rPr lang="zh-CN" altLang="en-US" sz="1000" b="1" dirty="0">
                          <a:solidFill>
                            <a:schemeClr val="tx1"/>
                          </a:solidFill>
                        </a:rPr>
                        <a:t>）</a:t>
                      </a:r>
                      <a:endParaRPr lang="en-US" altLang="zh-CN" sz="1000" b="1" dirty="0">
                        <a:solidFill>
                          <a:schemeClr val="tx1"/>
                        </a:solidFill>
                      </a:endParaRPr>
                    </a:p>
                  </a:txBody>
                  <a:tcPr anchor="ctr">
                    <a:solidFill>
                      <a:schemeClr val="bg1">
                        <a:lumMod val="95000"/>
                      </a:schemeClr>
                    </a:solidFill>
                  </a:tcPr>
                </a:tc>
                <a:tc hMerge="1">
                  <a:tcPr/>
                </a:tc>
                <a:tc hMerge="1">
                  <a:tcPr/>
                </a:tc>
              </a:tr>
              <a:tr h="925778">
                <a:tc>
                  <a:txBody>
                    <a:bodyPr/>
                    <a:lstStyle/>
                    <a:p>
                      <a:pPr>
                        <a:lnSpc>
                          <a:spcPct val="150000"/>
                        </a:lnSpc>
                      </a:pPr>
                      <a:r>
                        <a:rPr lang="zh-CN" altLang="en-US" sz="1000" b="1" dirty="0"/>
                        <a:t>适应症</a:t>
                      </a:r>
                      <a:endParaRPr lang="zh-CN" altLang="en-US" sz="1000" b="1" dirty="0"/>
                    </a:p>
                  </a:txBody>
                  <a:tcPr anchor="ctr">
                    <a:solidFill>
                      <a:srgbClr val="003399">
                        <a:alpha val="14118"/>
                      </a:srgbClr>
                    </a:solidFill>
                  </a:tcPr>
                </a:tc>
                <a:tc gridSpan="3">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zh-CN" sz="1000" dirty="0">
                          <a:latin typeface="+mn-ea"/>
                          <a:ea typeface="+mn-ea"/>
                        </a:rPr>
                        <a:t>仅用于治疗由</a:t>
                      </a:r>
                      <a:r>
                        <a:rPr lang="zh-CN" altLang="zh-CN" sz="1000" dirty="0">
                          <a:solidFill>
                            <a:srgbClr val="FF0000"/>
                          </a:solidFill>
                          <a:latin typeface="+mn-ea"/>
                          <a:ea typeface="+mn-ea"/>
                        </a:rPr>
                        <a:t>对头孢哌酮单药耐药、对本品敏感的产</a:t>
                      </a:r>
                      <a:r>
                        <a:rPr lang="en-US" altLang="zh-CN" sz="1000" dirty="0">
                          <a:solidFill>
                            <a:srgbClr val="FF0000"/>
                          </a:solidFill>
                          <a:latin typeface="+mn-ea"/>
                          <a:ea typeface="+mn-ea"/>
                        </a:rPr>
                        <a:t>β-</a:t>
                      </a:r>
                      <a:r>
                        <a:rPr lang="zh-CN" altLang="zh-CN" sz="1000" dirty="0">
                          <a:solidFill>
                            <a:srgbClr val="FF0000"/>
                          </a:solidFill>
                          <a:latin typeface="+mn-ea"/>
                          <a:ea typeface="+mn-ea"/>
                        </a:rPr>
                        <a:t>内酰胺酶细菌引起的中、重度感染</a:t>
                      </a:r>
                      <a:r>
                        <a:rPr lang="zh-CN" altLang="zh-CN" sz="1000" dirty="0">
                          <a:latin typeface="+mn-ea"/>
                          <a:ea typeface="+mn-ea"/>
                        </a:rPr>
                        <a:t>。</a:t>
                      </a:r>
                      <a:r>
                        <a:rPr lang="zh-CN" altLang="en-US" sz="1000" dirty="0">
                          <a:latin typeface="+mn-ea"/>
                          <a:ea typeface="+mn-ea"/>
                        </a:rPr>
                        <a:t>包括</a:t>
                      </a:r>
                      <a:r>
                        <a:rPr lang="zh-CN" altLang="zh-CN" sz="1000" dirty="0">
                          <a:latin typeface="+mn-ea"/>
                          <a:ea typeface="+mn-ea"/>
                        </a:rPr>
                        <a:t>下呼吸道感染</a:t>
                      </a:r>
                      <a:r>
                        <a:rPr lang="zh-CN" altLang="en-US" sz="1000" dirty="0">
                          <a:latin typeface="+mn-ea"/>
                          <a:ea typeface="+mn-ea"/>
                        </a:rPr>
                        <a:t>、</a:t>
                      </a:r>
                      <a:r>
                        <a:rPr lang="zh-CN" altLang="zh-CN" sz="1000" dirty="0">
                          <a:latin typeface="+mn-ea"/>
                          <a:ea typeface="+mn-ea"/>
                        </a:rPr>
                        <a:t>泌尿生殖系统感染</a:t>
                      </a:r>
                      <a:r>
                        <a:rPr lang="zh-CN" altLang="en-US" sz="1000" dirty="0">
                          <a:latin typeface="+mn-ea"/>
                          <a:ea typeface="+mn-ea"/>
                        </a:rPr>
                        <a:t>、</a:t>
                      </a:r>
                      <a:r>
                        <a:rPr lang="zh-CN" altLang="zh-CN" sz="1000" dirty="0">
                          <a:latin typeface="+mn-ea"/>
                          <a:ea typeface="+mn-ea"/>
                        </a:rPr>
                        <a:t>腹腔、盆腔感</a:t>
                      </a:r>
                      <a:r>
                        <a:rPr lang="zh-CN" altLang="en-US" sz="1000" dirty="0">
                          <a:latin typeface="+mn-ea"/>
                          <a:ea typeface="+mn-ea"/>
                        </a:rPr>
                        <a:t>及</a:t>
                      </a:r>
                      <a:r>
                        <a:rPr lang="zh-CN" altLang="zh-CN" sz="1000" dirty="0">
                          <a:latin typeface="+mn-ea"/>
                          <a:ea typeface="+mn-ea"/>
                        </a:rPr>
                        <a:t>其他感染</a:t>
                      </a:r>
                      <a:r>
                        <a:rPr lang="zh-CN" altLang="en-US" sz="1000" dirty="0">
                          <a:latin typeface="+mn-ea"/>
                          <a:ea typeface="+mn-ea"/>
                        </a:rPr>
                        <a:t>（</a:t>
                      </a:r>
                      <a:r>
                        <a:rPr lang="zh-CN" altLang="zh-CN" sz="1000" dirty="0">
                          <a:latin typeface="+mn-ea"/>
                          <a:ea typeface="+mn-ea"/>
                        </a:rPr>
                        <a:t>对以上产</a:t>
                      </a:r>
                      <a:r>
                        <a:rPr lang="en-US" altLang="zh-CN" sz="1000" dirty="0">
                          <a:latin typeface="+mn-ea"/>
                          <a:ea typeface="+mn-ea"/>
                        </a:rPr>
                        <a:t>β-</a:t>
                      </a:r>
                      <a:r>
                        <a:rPr lang="zh-CN" altLang="zh-CN" sz="1000" dirty="0">
                          <a:latin typeface="+mn-ea"/>
                          <a:ea typeface="+mn-ea"/>
                        </a:rPr>
                        <a:t>内酰胺酶的革兰阳性菌和革兰阴性菌所致的败血症，脑膜炎双球菌和流感嗜血杆菌所致的脑膜炎、重症皮肤和软组织感染</a:t>
                      </a:r>
                      <a:r>
                        <a:rPr lang="zh-CN" altLang="en-US" sz="1000" dirty="0">
                          <a:latin typeface="+mn-ea"/>
                          <a:ea typeface="+mn-ea"/>
                        </a:rPr>
                        <a:t>）。</a:t>
                      </a:r>
                      <a:endParaRPr lang="zh-CN" altLang="zh-CN" sz="1000" dirty="0">
                        <a:latin typeface="+mn-ea"/>
                        <a:ea typeface="+mn-ea"/>
                      </a:endParaRPr>
                    </a:p>
                  </a:txBody>
                  <a:tcPr anchor="ctr">
                    <a:solidFill>
                      <a:schemeClr val="bg1">
                        <a:lumMod val="95000"/>
                      </a:schemeClr>
                    </a:solidFill>
                  </a:tcPr>
                </a:tc>
                <a:tc hMerge="1">
                  <a:tcPr/>
                </a:tc>
                <a:tc hMerge="1">
                  <a:tcPr/>
                </a:tc>
              </a:tr>
              <a:tr h="364417">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t>注册规格</a:t>
                      </a:r>
                      <a:endParaRPr lang="en-US" altLang="zh-CN" sz="1000" b="1" dirty="0"/>
                    </a:p>
                  </a:txBody>
                  <a:tcPr anchor="ctr">
                    <a:solidFill>
                      <a:srgbClr val="003399">
                        <a:alpha val="14118"/>
                      </a:srgbClr>
                    </a:solidFill>
                  </a:tcPr>
                </a:tc>
                <a:tc gridSpan="3">
                  <a:txBody>
                    <a:bodyPr/>
                    <a:lstStyle/>
                    <a:p>
                      <a:pPr>
                        <a:lnSpc>
                          <a:spcPct val="150000"/>
                        </a:lnSpc>
                      </a:pPr>
                      <a:r>
                        <a:rPr lang="en-US" altLang="zh-CN" sz="1000" b="1" dirty="0">
                          <a:solidFill>
                            <a:schemeClr val="tx1"/>
                          </a:solidFill>
                        </a:rPr>
                        <a:t>1.17g</a:t>
                      </a:r>
                      <a:r>
                        <a:rPr lang="zh-CN" altLang="en-US" sz="1000" b="0" dirty="0">
                          <a:solidFill>
                            <a:schemeClr val="tx1"/>
                          </a:solidFill>
                        </a:rPr>
                        <a:t>（</a:t>
                      </a:r>
                      <a:r>
                        <a:rPr lang="en-US" altLang="zh-CN" sz="1000" b="0" dirty="0">
                          <a:solidFill>
                            <a:schemeClr val="tx1"/>
                          </a:solidFill>
                        </a:rPr>
                        <a:t>C</a:t>
                      </a:r>
                      <a:r>
                        <a:rPr lang="en-US" altLang="zh-CN" sz="1000" b="0" baseline="-25000" dirty="0">
                          <a:solidFill>
                            <a:schemeClr val="tx1"/>
                          </a:solidFill>
                        </a:rPr>
                        <a:t>25</a:t>
                      </a:r>
                      <a:r>
                        <a:rPr lang="en-US" altLang="zh-CN" sz="1000" b="0" dirty="0">
                          <a:solidFill>
                            <a:schemeClr val="tx1"/>
                          </a:solidFill>
                        </a:rPr>
                        <a:t>H</a:t>
                      </a:r>
                      <a:r>
                        <a:rPr lang="en-US" altLang="zh-CN" sz="1000" b="0" baseline="-25000" dirty="0">
                          <a:solidFill>
                            <a:schemeClr val="tx1"/>
                          </a:solidFill>
                        </a:rPr>
                        <a:t>27</a:t>
                      </a:r>
                      <a:r>
                        <a:rPr lang="en-US" altLang="zh-CN" sz="1000" b="0" dirty="0">
                          <a:solidFill>
                            <a:schemeClr val="tx1"/>
                          </a:solidFill>
                        </a:rPr>
                        <a:t>N</a:t>
                      </a:r>
                      <a:r>
                        <a:rPr lang="en-US" altLang="zh-CN" sz="1000" b="0" baseline="-25000" dirty="0">
                          <a:solidFill>
                            <a:schemeClr val="tx1"/>
                          </a:solidFill>
                        </a:rPr>
                        <a:t>9</a:t>
                      </a:r>
                      <a:r>
                        <a:rPr lang="en-US" altLang="zh-CN" sz="1000" b="0" dirty="0">
                          <a:solidFill>
                            <a:schemeClr val="tx1"/>
                          </a:solidFill>
                        </a:rPr>
                        <a:t>O</a:t>
                      </a:r>
                      <a:r>
                        <a:rPr lang="en-US" altLang="zh-CN" sz="1000" b="0" baseline="-25000" dirty="0">
                          <a:solidFill>
                            <a:schemeClr val="tx1"/>
                          </a:solidFill>
                        </a:rPr>
                        <a:t>8</a:t>
                      </a:r>
                      <a:r>
                        <a:rPr lang="en-US" altLang="zh-CN" sz="1000" b="0" dirty="0">
                          <a:solidFill>
                            <a:schemeClr val="tx1"/>
                          </a:solidFill>
                        </a:rPr>
                        <a:t>S</a:t>
                      </a:r>
                      <a:r>
                        <a:rPr lang="en-US" altLang="zh-CN" sz="1000" b="0" baseline="-25000" dirty="0">
                          <a:solidFill>
                            <a:schemeClr val="tx1"/>
                          </a:solidFill>
                        </a:rPr>
                        <a:t>2</a:t>
                      </a:r>
                      <a:r>
                        <a:rPr lang="zh-CN" altLang="en-US" sz="1000" b="0" dirty="0">
                          <a:solidFill>
                            <a:schemeClr val="tx1"/>
                          </a:solidFill>
                        </a:rPr>
                        <a:t> </a:t>
                      </a:r>
                      <a:r>
                        <a:rPr lang="en-US" altLang="zh-CN" sz="1000" b="0" dirty="0">
                          <a:solidFill>
                            <a:schemeClr val="tx1"/>
                          </a:solidFill>
                        </a:rPr>
                        <a:t>1.0g</a:t>
                      </a:r>
                      <a:r>
                        <a:rPr lang="zh-CN" altLang="en-US" sz="1000" b="0" dirty="0">
                          <a:solidFill>
                            <a:schemeClr val="tx1"/>
                          </a:solidFill>
                        </a:rPr>
                        <a:t>与</a:t>
                      </a:r>
                      <a:r>
                        <a:rPr lang="en-US" altLang="zh-CN" sz="1000" b="0" dirty="0">
                          <a:solidFill>
                            <a:schemeClr val="tx1"/>
                          </a:solidFill>
                        </a:rPr>
                        <a:t>C</a:t>
                      </a:r>
                      <a:r>
                        <a:rPr lang="en-US" altLang="zh-CN" sz="1000" b="0" baseline="-25000" dirty="0">
                          <a:solidFill>
                            <a:schemeClr val="tx1"/>
                          </a:solidFill>
                        </a:rPr>
                        <a:t>10</a:t>
                      </a:r>
                      <a:r>
                        <a:rPr lang="en-US" altLang="zh-CN" sz="1000" b="0" dirty="0">
                          <a:solidFill>
                            <a:schemeClr val="tx1"/>
                          </a:solidFill>
                        </a:rPr>
                        <a:t>H</a:t>
                      </a:r>
                      <a:r>
                        <a:rPr lang="en-US" altLang="zh-CN" sz="1000" b="0" baseline="-25000" dirty="0">
                          <a:solidFill>
                            <a:schemeClr val="tx1"/>
                          </a:solidFill>
                        </a:rPr>
                        <a:t>12</a:t>
                      </a:r>
                      <a:r>
                        <a:rPr lang="en-US" altLang="zh-CN" sz="1000" b="0" dirty="0">
                          <a:solidFill>
                            <a:schemeClr val="tx1"/>
                          </a:solidFill>
                        </a:rPr>
                        <a:t>N</a:t>
                      </a:r>
                      <a:r>
                        <a:rPr lang="en-US" altLang="zh-CN" sz="1000" b="0" baseline="-25000" dirty="0">
                          <a:solidFill>
                            <a:schemeClr val="tx1"/>
                          </a:solidFill>
                        </a:rPr>
                        <a:t>4</a:t>
                      </a:r>
                      <a:r>
                        <a:rPr lang="en-US" altLang="zh-CN" sz="1000" b="0" dirty="0">
                          <a:solidFill>
                            <a:schemeClr val="tx1"/>
                          </a:solidFill>
                        </a:rPr>
                        <a:t>O</a:t>
                      </a:r>
                      <a:r>
                        <a:rPr lang="en-US" altLang="zh-CN" sz="1000" b="0" baseline="-25000" dirty="0">
                          <a:solidFill>
                            <a:schemeClr val="tx1"/>
                          </a:solidFill>
                        </a:rPr>
                        <a:t>5</a:t>
                      </a:r>
                      <a:r>
                        <a:rPr lang="en-US" altLang="zh-CN" sz="1000" b="0" dirty="0">
                          <a:solidFill>
                            <a:schemeClr val="tx1"/>
                          </a:solidFill>
                        </a:rPr>
                        <a:t>S 0.17g</a:t>
                      </a:r>
                      <a:r>
                        <a:rPr lang="zh-CN" altLang="en-US" sz="1000" b="0" dirty="0">
                          <a:solidFill>
                            <a:schemeClr val="tx1"/>
                          </a:solidFill>
                        </a:rPr>
                        <a:t>）； </a:t>
                      </a:r>
                      <a:r>
                        <a:rPr lang="en-US" altLang="zh-CN" sz="1000" b="1" dirty="0">
                          <a:solidFill>
                            <a:schemeClr val="tx1"/>
                          </a:solidFill>
                        </a:rPr>
                        <a:t>1.75g</a:t>
                      </a:r>
                      <a:r>
                        <a:rPr lang="zh-CN" altLang="en-US" sz="1000" b="0" dirty="0">
                          <a:solidFill>
                            <a:schemeClr val="tx1"/>
                          </a:solidFill>
                        </a:rPr>
                        <a:t>（</a:t>
                      </a:r>
                      <a:r>
                        <a:rPr lang="en-US" altLang="zh-CN" sz="1000" b="0" dirty="0">
                          <a:solidFill>
                            <a:schemeClr val="tx1"/>
                          </a:solidFill>
                        </a:rPr>
                        <a:t> C</a:t>
                      </a:r>
                      <a:r>
                        <a:rPr lang="en-US" altLang="zh-CN" sz="1000" b="0" baseline="-25000" dirty="0">
                          <a:solidFill>
                            <a:schemeClr val="tx1"/>
                          </a:solidFill>
                        </a:rPr>
                        <a:t>25</a:t>
                      </a:r>
                      <a:r>
                        <a:rPr lang="en-US" altLang="zh-CN" sz="1000" b="0" dirty="0">
                          <a:solidFill>
                            <a:schemeClr val="tx1"/>
                          </a:solidFill>
                        </a:rPr>
                        <a:t>H</a:t>
                      </a:r>
                      <a:r>
                        <a:rPr lang="en-US" altLang="zh-CN" sz="1000" b="0" baseline="-25000" dirty="0">
                          <a:solidFill>
                            <a:schemeClr val="tx1"/>
                          </a:solidFill>
                        </a:rPr>
                        <a:t>27</a:t>
                      </a:r>
                      <a:r>
                        <a:rPr lang="en-US" altLang="zh-CN" sz="1000" b="0" dirty="0">
                          <a:solidFill>
                            <a:schemeClr val="tx1"/>
                          </a:solidFill>
                        </a:rPr>
                        <a:t>N</a:t>
                      </a:r>
                      <a:r>
                        <a:rPr lang="en-US" altLang="zh-CN" sz="1000" b="0" baseline="-25000" dirty="0">
                          <a:solidFill>
                            <a:schemeClr val="tx1"/>
                          </a:solidFill>
                        </a:rPr>
                        <a:t>9</a:t>
                      </a:r>
                      <a:r>
                        <a:rPr lang="en-US" altLang="zh-CN" sz="1000" b="0" dirty="0">
                          <a:solidFill>
                            <a:schemeClr val="tx1"/>
                          </a:solidFill>
                        </a:rPr>
                        <a:t>O</a:t>
                      </a:r>
                      <a:r>
                        <a:rPr lang="en-US" altLang="zh-CN" sz="1000" b="0" baseline="-25000" dirty="0">
                          <a:solidFill>
                            <a:schemeClr val="tx1"/>
                          </a:solidFill>
                        </a:rPr>
                        <a:t>8</a:t>
                      </a:r>
                      <a:r>
                        <a:rPr lang="en-US" altLang="zh-CN" sz="1000" b="0" dirty="0">
                          <a:solidFill>
                            <a:schemeClr val="tx1"/>
                          </a:solidFill>
                        </a:rPr>
                        <a:t>S</a:t>
                      </a:r>
                      <a:r>
                        <a:rPr lang="en-US" altLang="zh-CN" sz="1000" b="0" baseline="-25000" dirty="0">
                          <a:solidFill>
                            <a:schemeClr val="tx1"/>
                          </a:solidFill>
                        </a:rPr>
                        <a:t>2</a:t>
                      </a:r>
                      <a:r>
                        <a:rPr lang="zh-CN" altLang="en-US" sz="1000" b="0" dirty="0">
                          <a:solidFill>
                            <a:schemeClr val="tx1"/>
                          </a:solidFill>
                        </a:rPr>
                        <a:t> </a:t>
                      </a:r>
                      <a:r>
                        <a:rPr lang="en-US" altLang="zh-CN" sz="1000" b="0" dirty="0">
                          <a:solidFill>
                            <a:schemeClr val="tx1"/>
                          </a:solidFill>
                        </a:rPr>
                        <a:t>1.5g</a:t>
                      </a:r>
                      <a:r>
                        <a:rPr lang="zh-CN" altLang="en-US" sz="1000" b="0" dirty="0">
                          <a:solidFill>
                            <a:schemeClr val="tx1"/>
                          </a:solidFill>
                        </a:rPr>
                        <a:t>与</a:t>
                      </a:r>
                      <a:r>
                        <a:rPr lang="en-US" altLang="zh-CN" sz="1000" b="0" dirty="0">
                          <a:solidFill>
                            <a:schemeClr val="tx1"/>
                          </a:solidFill>
                        </a:rPr>
                        <a:t>C</a:t>
                      </a:r>
                      <a:r>
                        <a:rPr lang="en-US" altLang="zh-CN" sz="1000" b="0" baseline="-25000" dirty="0">
                          <a:solidFill>
                            <a:schemeClr val="tx1"/>
                          </a:solidFill>
                        </a:rPr>
                        <a:t>10</a:t>
                      </a:r>
                      <a:r>
                        <a:rPr lang="en-US" altLang="zh-CN" sz="1000" b="0" dirty="0">
                          <a:solidFill>
                            <a:schemeClr val="tx1"/>
                          </a:solidFill>
                        </a:rPr>
                        <a:t>H</a:t>
                      </a:r>
                      <a:r>
                        <a:rPr lang="en-US" altLang="zh-CN" sz="1000" b="0" baseline="-25000" dirty="0">
                          <a:solidFill>
                            <a:schemeClr val="tx1"/>
                          </a:solidFill>
                        </a:rPr>
                        <a:t>12</a:t>
                      </a:r>
                      <a:r>
                        <a:rPr lang="en-US" altLang="zh-CN" sz="1000" b="0" dirty="0">
                          <a:solidFill>
                            <a:schemeClr val="tx1"/>
                          </a:solidFill>
                        </a:rPr>
                        <a:t>N</a:t>
                      </a:r>
                      <a:r>
                        <a:rPr lang="en-US" altLang="zh-CN" sz="1000" b="0" baseline="-25000" dirty="0">
                          <a:solidFill>
                            <a:schemeClr val="tx1"/>
                          </a:solidFill>
                        </a:rPr>
                        <a:t>4</a:t>
                      </a:r>
                      <a:r>
                        <a:rPr lang="en-US" altLang="zh-CN" sz="1000" b="0" dirty="0">
                          <a:solidFill>
                            <a:schemeClr val="tx1"/>
                          </a:solidFill>
                        </a:rPr>
                        <a:t>O</a:t>
                      </a:r>
                      <a:r>
                        <a:rPr lang="en-US" altLang="zh-CN" sz="1000" b="0" baseline="-25000" dirty="0">
                          <a:solidFill>
                            <a:schemeClr val="tx1"/>
                          </a:solidFill>
                        </a:rPr>
                        <a:t>5</a:t>
                      </a:r>
                      <a:r>
                        <a:rPr lang="en-US" altLang="zh-CN" sz="1000" b="0" dirty="0">
                          <a:solidFill>
                            <a:schemeClr val="tx1"/>
                          </a:solidFill>
                        </a:rPr>
                        <a:t>S 0.25g </a:t>
                      </a:r>
                      <a:r>
                        <a:rPr lang="zh-CN" altLang="en-US" sz="1000" b="0" dirty="0">
                          <a:solidFill>
                            <a:schemeClr val="tx1"/>
                          </a:solidFill>
                        </a:rPr>
                        <a:t>）</a:t>
                      </a:r>
                      <a:endParaRPr lang="zh-CN" altLang="en-US" sz="1000" b="0" dirty="0">
                        <a:solidFill>
                          <a:schemeClr val="tx1"/>
                        </a:solidFill>
                      </a:endParaRPr>
                    </a:p>
                  </a:txBody>
                  <a:tcPr anchor="ctr">
                    <a:solidFill>
                      <a:srgbClr val="F2F2F2"/>
                    </a:solidFill>
                  </a:tcPr>
                </a:tc>
                <a:tc hMerge="1">
                  <a:tcPr/>
                </a:tc>
                <a:tc hMerge="1">
                  <a:tcPr/>
                </a:tc>
              </a:tr>
              <a:tr h="1096993">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solidFill>
                            <a:schemeClr val="tx1"/>
                          </a:solidFill>
                        </a:rPr>
                        <a:t>用法用量</a:t>
                      </a:r>
                      <a:endParaRPr lang="en-US" altLang="zh-CN" sz="1000" b="1" dirty="0">
                        <a:solidFill>
                          <a:schemeClr val="tx1"/>
                        </a:solidFill>
                      </a:endParaRPr>
                    </a:p>
                  </a:txBody>
                  <a:tcPr anchor="ctr">
                    <a:solidFill>
                      <a:srgbClr val="003399">
                        <a:alpha val="14118"/>
                      </a:srgbClr>
                    </a:solidFill>
                  </a:tcPr>
                </a:tc>
                <a:tc gridSpan="3">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zh-CN" sz="1000" dirty="0"/>
                        <a:t>静脉滴注。先用氯化钠注射液或灭菌注射用水适量</a:t>
                      </a:r>
                      <a:r>
                        <a:rPr lang="en-US" altLang="zh-CN" sz="1000" dirty="0"/>
                        <a:t>(5</a:t>
                      </a:r>
                      <a:r>
                        <a:rPr lang="zh-CN" altLang="zh-CN" sz="1000" dirty="0"/>
                        <a:t>～</a:t>
                      </a:r>
                      <a:r>
                        <a:rPr lang="en-US" altLang="zh-CN" sz="1000" dirty="0"/>
                        <a:t>10ml)</a:t>
                      </a:r>
                      <a:r>
                        <a:rPr lang="zh-CN" altLang="zh-CN" sz="1000" dirty="0"/>
                        <a:t>溶解，然后再加</a:t>
                      </a:r>
                      <a:r>
                        <a:rPr lang="en-US" altLang="zh-CN" sz="1000" dirty="0"/>
                        <a:t>5%</a:t>
                      </a:r>
                      <a:r>
                        <a:rPr lang="zh-CN" altLang="zh-CN" sz="1000" dirty="0"/>
                        <a:t>葡萄糖注射液或氯化钠注射液</a:t>
                      </a:r>
                      <a:r>
                        <a:rPr lang="en-US" altLang="zh-CN" sz="1000" dirty="0"/>
                        <a:t>150</a:t>
                      </a:r>
                      <a:r>
                        <a:rPr lang="zh-CN" altLang="zh-CN" sz="1000" dirty="0"/>
                        <a:t>～</a:t>
                      </a:r>
                      <a:r>
                        <a:rPr lang="en-US" altLang="zh-CN" sz="1000" dirty="0"/>
                        <a:t>250ml</a:t>
                      </a:r>
                      <a:r>
                        <a:rPr lang="zh-CN" altLang="zh-CN" sz="1000" dirty="0"/>
                        <a:t>稀释供静脉滴注，滴注时间为</a:t>
                      </a:r>
                      <a:r>
                        <a:rPr lang="en-US" altLang="zh-CN" sz="1000" dirty="0"/>
                        <a:t>30</a:t>
                      </a:r>
                      <a:r>
                        <a:rPr lang="zh-CN" altLang="zh-CN" sz="1000" dirty="0"/>
                        <a:t>～</a:t>
                      </a:r>
                      <a:r>
                        <a:rPr lang="en-US" altLang="zh-CN" sz="1000" dirty="0"/>
                        <a:t>60</a:t>
                      </a:r>
                      <a:r>
                        <a:rPr lang="zh-CN" altLang="zh-CN" sz="1000" dirty="0"/>
                        <a:t>分钟，每次滴注时间不得少于</a:t>
                      </a:r>
                      <a:r>
                        <a:rPr lang="en-US" altLang="zh-CN" sz="1000" dirty="0"/>
                        <a:t>30</a:t>
                      </a:r>
                      <a:r>
                        <a:rPr lang="zh-CN" altLang="zh-CN" sz="1000" dirty="0"/>
                        <a:t>分钟。疗程一般为</a:t>
                      </a:r>
                      <a:r>
                        <a:rPr lang="en-US" altLang="zh-CN" sz="1000" dirty="0"/>
                        <a:t>7</a:t>
                      </a:r>
                      <a:r>
                        <a:rPr lang="zh-CN" altLang="zh-CN" sz="1000" dirty="0"/>
                        <a:t>～</a:t>
                      </a:r>
                      <a:r>
                        <a:rPr lang="en-US" altLang="zh-CN" sz="1000" dirty="0"/>
                        <a:t>10</a:t>
                      </a:r>
                      <a:r>
                        <a:rPr lang="zh-CN" altLang="zh-CN" sz="1000" dirty="0"/>
                        <a:t>天（重症感染可以适当延长）。成人用量：</a:t>
                      </a:r>
                      <a:r>
                        <a:rPr lang="en-US" altLang="zh-CN" sz="1000" dirty="0"/>
                        <a:t>3.0g</a:t>
                      </a:r>
                      <a:r>
                        <a:rPr lang="zh-CN" altLang="en-US" sz="1000" dirty="0"/>
                        <a:t>（以头孢哌酮计）</a:t>
                      </a:r>
                      <a:r>
                        <a:rPr lang="en-US" altLang="zh-CN" sz="1000" dirty="0"/>
                        <a:t>/</a:t>
                      </a:r>
                      <a:r>
                        <a:rPr lang="zh-CN" altLang="zh-CN" sz="1000" dirty="0"/>
                        <a:t>次，每</a:t>
                      </a:r>
                      <a:r>
                        <a:rPr lang="en-US" altLang="zh-CN" sz="1000" dirty="0"/>
                        <a:t>12</a:t>
                      </a:r>
                      <a:r>
                        <a:rPr lang="zh-CN" altLang="zh-CN" sz="1000" dirty="0"/>
                        <a:t>小时静脉滴注</a:t>
                      </a:r>
                      <a:r>
                        <a:rPr lang="en-US" altLang="zh-CN" sz="1000" dirty="0"/>
                        <a:t>1</a:t>
                      </a:r>
                      <a:r>
                        <a:rPr lang="zh-CN" altLang="zh-CN" sz="1000" dirty="0"/>
                        <a:t>次。严重肾功能不全的患者（肌酐清除率</a:t>
                      </a:r>
                      <a:r>
                        <a:rPr lang="en-US" altLang="zh-CN" sz="1000" dirty="0"/>
                        <a:t>&lt;30ml/min</a:t>
                      </a:r>
                      <a:r>
                        <a:rPr lang="zh-CN" altLang="zh-CN" sz="1000" dirty="0"/>
                        <a:t>），每</a:t>
                      </a:r>
                      <a:r>
                        <a:rPr lang="en-US" altLang="zh-CN" sz="1000" dirty="0"/>
                        <a:t>12</a:t>
                      </a:r>
                      <a:r>
                        <a:rPr lang="zh-CN" altLang="zh-CN" sz="1000" dirty="0"/>
                        <a:t>小时他唑巴坦的剂量应不超过</a:t>
                      </a:r>
                      <a:r>
                        <a:rPr lang="en-US" altLang="zh-CN" sz="1000" dirty="0"/>
                        <a:t>0.5g</a:t>
                      </a:r>
                      <a:r>
                        <a:rPr lang="zh-CN" altLang="zh-CN" sz="1000" dirty="0"/>
                        <a:t>。</a:t>
                      </a:r>
                      <a:endParaRPr lang="zh-CN" altLang="zh-CN" sz="1000" dirty="0"/>
                    </a:p>
                  </a:txBody>
                  <a:tcPr anchor="ctr">
                    <a:solidFill>
                      <a:srgbClr val="F2F2F2"/>
                    </a:solidFill>
                  </a:tcPr>
                </a:tc>
                <a:tc hMerge="1">
                  <a:tcPr/>
                </a:tc>
                <a:tc hMerge="1">
                  <a:tcPr/>
                </a:tc>
              </a:tr>
              <a:tr h="364417">
                <a:tc>
                  <a:txBody>
                    <a:bodyPr/>
                    <a:lstStyle/>
                    <a:p>
                      <a:pPr>
                        <a:lnSpc>
                          <a:spcPct val="150000"/>
                        </a:lnSpc>
                      </a:pPr>
                      <a:r>
                        <a:rPr lang="zh-CN" altLang="en-US" sz="1000" b="1" dirty="0"/>
                        <a:t>全球首个上市国家</a:t>
                      </a:r>
                      <a:r>
                        <a:rPr lang="en-US" altLang="zh-CN" sz="1000" b="1" dirty="0"/>
                        <a:t>/</a:t>
                      </a:r>
                      <a:r>
                        <a:rPr lang="zh-CN" altLang="en-US" sz="1000" b="1" dirty="0"/>
                        <a:t>地区及上市时间</a:t>
                      </a:r>
                      <a:endParaRPr lang="zh-CN" altLang="en-US" sz="1000" b="1" dirty="0"/>
                    </a:p>
                  </a:txBody>
                  <a:tcPr anchor="ctr">
                    <a:solidFill>
                      <a:srgbClr val="003399">
                        <a:alpha val="14118"/>
                      </a:srgbClr>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solidFill>
                            <a:schemeClr val="tx1"/>
                          </a:solidFill>
                        </a:rPr>
                        <a:t>中国</a:t>
                      </a:r>
                      <a:r>
                        <a:rPr lang="en-US" altLang="zh-CN" sz="1000" b="1" dirty="0">
                          <a:solidFill>
                            <a:schemeClr val="tx1"/>
                          </a:solidFill>
                        </a:rPr>
                        <a:t>/2021</a:t>
                      </a:r>
                      <a:r>
                        <a:rPr lang="zh-CN" altLang="en-US" sz="1000" b="1" dirty="0">
                          <a:solidFill>
                            <a:schemeClr val="tx1"/>
                          </a:solidFill>
                        </a:rPr>
                        <a:t>年</a:t>
                      </a:r>
                      <a:r>
                        <a:rPr lang="en-US" altLang="zh-CN" sz="1000" b="1" dirty="0">
                          <a:solidFill>
                            <a:schemeClr val="tx1"/>
                          </a:solidFill>
                        </a:rPr>
                        <a:t>4</a:t>
                      </a:r>
                      <a:r>
                        <a:rPr lang="zh-CN" altLang="en-US" sz="1000" b="1" dirty="0">
                          <a:solidFill>
                            <a:schemeClr val="tx1"/>
                          </a:solidFill>
                        </a:rPr>
                        <a:t>月</a:t>
                      </a:r>
                      <a:endParaRPr lang="en-US" altLang="zh-CN" sz="1000" b="1" dirty="0">
                        <a:solidFill>
                          <a:schemeClr val="tx1"/>
                        </a:solidFill>
                      </a:endParaRPr>
                    </a:p>
                  </a:txBody>
                  <a:tcPr anchor="ctr">
                    <a:solidFill>
                      <a:srgbClr val="F2F2F2"/>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t>目前大陆地区同通用名药品的上市情况</a:t>
                      </a:r>
                      <a:endParaRPr lang="zh-CN" altLang="en-US" sz="1000" b="1" dirty="0"/>
                    </a:p>
                  </a:txBody>
                  <a:tcPr anchor="ctr">
                    <a:solidFill>
                      <a:srgbClr val="DBE2F1"/>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solidFill>
                            <a:srgbClr val="FF0000"/>
                          </a:solidFill>
                        </a:rPr>
                        <a:t>独家</a:t>
                      </a:r>
                      <a:endParaRPr lang="zh-CN" altLang="en-US" sz="1000" dirty="0">
                        <a:solidFill>
                          <a:srgbClr val="FF0000"/>
                        </a:solidFill>
                      </a:endParaRPr>
                    </a:p>
                  </a:txBody>
                  <a:tcPr anchor="ctr">
                    <a:solidFill>
                      <a:srgbClr val="F2F2F2"/>
                    </a:solidFill>
                  </a:tcPr>
                </a:tc>
              </a:tr>
              <a:tr h="364417">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t>中国大陆首次</a:t>
                      </a:r>
                      <a:r>
                        <a:rPr lang="zh-CN" altLang="en-US" sz="1000" b="1" kern="1200" dirty="0">
                          <a:solidFill>
                            <a:schemeClr val="dk1"/>
                          </a:solidFill>
                          <a:latin typeface="+mn-lt"/>
                          <a:ea typeface="+mn-ea"/>
                          <a:cs typeface="+mn-cs"/>
                        </a:rPr>
                        <a:t>上市时间</a:t>
                      </a:r>
                      <a:endParaRPr lang="zh-CN" altLang="en-US" sz="1000" b="1" kern="1200" dirty="0">
                        <a:solidFill>
                          <a:schemeClr val="dk1"/>
                        </a:solidFill>
                        <a:latin typeface="+mn-lt"/>
                        <a:ea typeface="+mn-ea"/>
                        <a:cs typeface="+mn-cs"/>
                      </a:endParaRPr>
                    </a:p>
                  </a:txBody>
                  <a:tcPr anchor="ctr">
                    <a:solidFill>
                      <a:srgbClr val="003399">
                        <a:alpha val="14118"/>
                      </a:srgbClr>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en-US" altLang="zh-CN" sz="1000" b="1" dirty="0">
                          <a:solidFill>
                            <a:schemeClr val="tx1"/>
                          </a:solidFill>
                        </a:rPr>
                        <a:t> 2021</a:t>
                      </a:r>
                      <a:r>
                        <a:rPr lang="zh-CN" altLang="en-US" sz="1000" b="1" dirty="0">
                          <a:solidFill>
                            <a:schemeClr val="tx1"/>
                          </a:solidFill>
                        </a:rPr>
                        <a:t>年</a:t>
                      </a:r>
                      <a:r>
                        <a:rPr lang="en-US" altLang="zh-CN" sz="1000" b="1" dirty="0">
                          <a:solidFill>
                            <a:schemeClr val="tx1"/>
                          </a:solidFill>
                        </a:rPr>
                        <a:t>4</a:t>
                      </a:r>
                      <a:r>
                        <a:rPr lang="zh-CN" altLang="en-US" sz="1000" b="1" dirty="0">
                          <a:solidFill>
                            <a:schemeClr val="tx1"/>
                          </a:solidFill>
                        </a:rPr>
                        <a:t>月</a:t>
                      </a:r>
                      <a:endParaRPr lang="en-US" altLang="zh-CN" sz="1000" dirty="0">
                        <a:solidFill>
                          <a:schemeClr val="tx1"/>
                        </a:solidFill>
                      </a:endParaRPr>
                    </a:p>
                  </a:txBody>
                  <a:tcPr anchor="ctr">
                    <a:solidFill>
                      <a:srgbClr val="F2F2F2"/>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t>是否为</a:t>
                      </a:r>
                      <a:r>
                        <a:rPr lang="en-US" altLang="zh-CN" sz="1000" b="1" dirty="0"/>
                        <a:t>OTC</a:t>
                      </a:r>
                      <a:r>
                        <a:rPr lang="zh-CN" altLang="en-US" sz="1000" b="1" dirty="0"/>
                        <a:t>药品</a:t>
                      </a:r>
                      <a:endParaRPr lang="zh-CN" altLang="en-US" sz="1000" b="1" dirty="0"/>
                    </a:p>
                  </a:txBody>
                  <a:tcPr anchor="ctr">
                    <a:solidFill>
                      <a:srgbClr val="DBE2F1"/>
                    </a:solidFill>
                  </a:tcPr>
                </a:tc>
                <a:tc>
                  <a:txBody>
                    <a:bodyPr/>
                    <a:lstStyle/>
                    <a:p>
                      <a:pPr marL="0" marR="0" lvl="0" indent="0" algn="l" defTabSz="685800" rtl="0" eaLnBrk="1" fontAlgn="auto" latinLnBrk="0" hangingPunct="1">
                        <a:lnSpc>
                          <a:spcPct val="150000"/>
                        </a:lnSpc>
                        <a:spcBef>
                          <a:spcPts val="0"/>
                        </a:spcBef>
                        <a:spcAft>
                          <a:spcPts val="0"/>
                        </a:spcAft>
                        <a:buClrTx/>
                        <a:buSzTx/>
                        <a:buFontTx/>
                        <a:buNone/>
                        <a:defRPr/>
                      </a:pPr>
                      <a:r>
                        <a:rPr lang="zh-CN" altLang="en-US" sz="1000" b="1" dirty="0">
                          <a:solidFill>
                            <a:schemeClr val="tx1"/>
                          </a:solidFill>
                        </a:rPr>
                        <a:t>否</a:t>
                      </a:r>
                      <a:endParaRPr lang="zh-CN" altLang="en-US" sz="1000" dirty="0">
                        <a:solidFill>
                          <a:schemeClr val="tx1"/>
                        </a:solidFill>
                      </a:endParaRPr>
                    </a:p>
                  </a:txBody>
                  <a:tcPr anchor="ctr">
                    <a:solidFill>
                      <a:srgbClr val="F2F2F2"/>
                    </a:solidFill>
                  </a:tcPr>
                </a:tc>
              </a:tr>
            </a:tbl>
          </a:graphicData>
        </a:graphic>
      </p:graphicFrame>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17527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241265"/>
            <a:ext cx="2259889" cy="614335"/>
          </a:xfrm>
          <a:prstGeom prst="rect">
            <a:avLst/>
          </a:prstGeom>
          <a:noFill/>
        </p:spPr>
        <p:txBody>
          <a:bodyPr rIns="270000">
            <a:normAutofit lnSpcReduction="10000"/>
          </a:bodyPr>
          <a:lstStyle/>
          <a:p>
            <a:pPr algn="r">
              <a:defRPr/>
            </a:pPr>
            <a:r>
              <a:rPr lang="zh-CN" altLang="en-US" sz="3600" dirty="0">
                <a:solidFill>
                  <a:srgbClr val="063D54">
                    <a:lumMod val="75000"/>
                  </a:srgbClr>
                </a:solidFill>
              </a:rPr>
              <a:t>基本信息</a:t>
            </a:r>
            <a:endParaRPr lang="zh-CN" altLang="en-US" sz="3600" dirty="0">
              <a:solidFill>
                <a:srgbClr val="063D54">
                  <a:lumMod val="75000"/>
                </a:srgbClr>
              </a:solidFill>
            </a:endParaRPr>
          </a:p>
        </p:txBody>
      </p:sp>
      <p:graphicFrame>
        <p:nvGraphicFramePr>
          <p:cNvPr id="4" name="表格 7"/>
          <p:cNvGraphicFramePr>
            <a:graphicFrameLocks noGrp="1"/>
          </p:cNvGraphicFramePr>
          <p:nvPr>
            <p:custDataLst>
              <p:tags r:id="rId3"/>
            </p:custDataLst>
          </p:nvPr>
        </p:nvGraphicFramePr>
        <p:xfrm>
          <a:off x="275437" y="1040863"/>
          <a:ext cx="8709536" cy="4000201"/>
        </p:xfrm>
        <a:graphic>
          <a:graphicData uri="http://schemas.openxmlformats.org/drawingml/2006/table">
            <a:tbl>
              <a:tblPr firstRow="1" bandRow="1">
                <a:tableStyleId>{5C22544A-7EE6-4342-B048-85BDC9FD1C3A}</a:tableStyleId>
              </a:tblPr>
              <a:tblGrid>
                <a:gridCol w="1744194"/>
                <a:gridCol w="6965342"/>
              </a:tblGrid>
              <a:tr h="437874">
                <a:tc gridSpan="2">
                  <a:txBody>
                    <a:bodyPr/>
                    <a:lstStyle/>
                    <a:p>
                      <a:pPr algn="ctr">
                        <a:lnSpc>
                          <a:spcPct val="150000"/>
                        </a:lnSpc>
                      </a:pPr>
                      <a:r>
                        <a:rPr lang="zh-CN" altLang="en-US" sz="1800" dirty="0"/>
                        <a:t>参照药：注射用哌拉西林钠他唑巴坦钠（特治星）</a:t>
                      </a:r>
                      <a:endParaRPr lang="zh-CN" altLang="en-US" sz="1800" dirty="0"/>
                    </a:p>
                  </a:txBody>
                  <a:tcPr anchor="ctr"/>
                </a:tc>
                <a:tc hMerge="1">
                  <a:tcPr/>
                </a:tc>
              </a:tr>
              <a:tr h="1213007">
                <a:tc>
                  <a:txBody>
                    <a:bodyPr/>
                    <a:lstStyle/>
                    <a:p>
                      <a:pPr algn="ctr">
                        <a:lnSpc>
                          <a:spcPct val="150000"/>
                        </a:lnSpc>
                      </a:pPr>
                      <a:r>
                        <a:rPr lang="zh-CN" altLang="en-US" sz="1200" b="1" dirty="0"/>
                        <a:t>参照药选择理由</a:t>
                      </a:r>
                      <a:endParaRPr lang="zh-CN" altLang="en-US" sz="1200" b="1" dirty="0"/>
                    </a:p>
                  </a:txBody>
                  <a:tcPr anchor="ctr">
                    <a:solidFill>
                      <a:srgbClr val="003399">
                        <a:alpha val="14118"/>
                      </a:srgbClr>
                    </a:solidFill>
                  </a:tcPr>
                </a:tc>
                <a:tc>
                  <a:txBody>
                    <a:bodyPr/>
                    <a:lstStyle/>
                    <a:p>
                      <a:pPr>
                        <a:lnSpc>
                          <a:spcPct val="150000"/>
                        </a:lnSpc>
                      </a:pPr>
                      <a:r>
                        <a:rPr lang="en-US" altLang="zh-CN" sz="1200" dirty="0">
                          <a:solidFill>
                            <a:schemeClr val="tx1"/>
                          </a:solidFill>
                          <a:sym typeface="+mn-ea"/>
                        </a:rPr>
                        <a:t>1</a:t>
                      </a:r>
                      <a:r>
                        <a:rPr lang="zh-CN" altLang="en-US" sz="1200" dirty="0">
                          <a:solidFill>
                            <a:schemeClr val="tx1"/>
                          </a:solidFill>
                          <a:sym typeface="+mn-ea"/>
                        </a:rPr>
                        <a:t>、注射用哌拉西林钠他唑巴坦钠的适应症和药理作用与本药相似</a:t>
                      </a:r>
                      <a:r>
                        <a:rPr lang="zh-CN" altLang="en-US" sz="1200" dirty="0">
                          <a:solidFill>
                            <a:schemeClr val="tx1"/>
                          </a:solidFill>
                        </a:rPr>
                        <a:t>；</a:t>
                      </a:r>
                      <a:endParaRPr lang="zh-CN" altLang="en-US" sz="1200" dirty="0">
                        <a:solidFill>
                          <a:schemeClr val="tx1"/>
                        </a:solidFill>
                      </a:endParaRPr>
                    </a:p>
                    <a:p>
                      <a:pPr>
                        <a:lnSpc>
                          <a:spcPct val="150000"/>
                        </a:lnSpc>
                      </a:pPr>
                      <a:r>
                        <a:rPr lang="en-US" altLang="zh-CN" sz="1200" dirty="0">
                          <a:solidFill>
                            <a:schemeClr val="tx1"/>
                          </a:solidFill>
                          <a:sym typeface="+mn-ea"/>
                        </a:rPr>
                        <a:t>2</a:t>
                      </a:r>
                      <a:r>
                        <a:rPr lang="zh-CN" altLang="en-US" sz="1200" dirty="0">
                          <a:solidFill>
                            <a:schemeClr val="tx1"/>
                          </a:solidFill>
                          <a:sym typeface="+mn-ea"/>
                        </a:rPr>
                        <a:t>、注射用哌拉西林钠他唑巴坦钠是医保目录内药品；</a:t>
                      </a:r>
                      <a:endParaRPr lang="en-US" altLang="zh-CN" sz="1200" dirty="0">
                        <a:solidFill>
                          <a:schemeClr val="tx1"/>
                        </a:solidFill>
                      </a:endParaRPr>
                    </a:p>
                    <a:p>
                      <a:pPr>
                        <a:lnSpc>
                          <a:spcPct val="150000"/>
                        </a:lnSpc>
                      </a:pPr>
                      <a:r>
                        <a:rPr lang="en-US" altLang="zh-CN" sz="1200" dirty="0">
                          <a:solidFill>
                            <a:schemeClr val="tx1"/>
                          </a:solidFill>
                          <a:sym typeface="+mn-ea"/>
                        </a:rPr>
                        <a:t>3</a:t>
                      </a:r>
                      <a:r>
                        <a:rPr lang="zh-CN" altLang="en-US" sz="1200" dirty="0">
                          <a:solidFill>
                            <a:schemeClr val="tx1"/>
                          </a:solidFill>
                          <a:sym typeface="+mn-ea"/>
                        </a:rPr>
                        <a:t>、注射用哌拉西林钠他唑巴坦钠是临床指南中推荐的常用药品，已在中美等国家上市，在同治疗领域内临床应用非常广泛；</a:t>
                      </a:r>
                      <a:endParaRPr lang="zh-CN" altLang="en-US" sz="1200" dirty="0">
                        <a:solidFill>
                          <a:schemeClr val="tx1"/>
                        </a:solidFill>
                      </a:endParaRPr>
                    </a:p>
                    <a:p>
                      <a:pPr>
                        <a:lnSpc>
                          <a:spcPct val="150000"/>
                        </a:lnSpc>
                      </a:pPr>
                      <a:r>
                        <a:rPr lang="en-US" altLang="zh-CN" sz="1200" dirty="0">
                          <a:solidFill>
                            <a:schemeClr val="tx1"/>
                          </a:solidFill>
                          <a:sym typeface="+mn-ea"/>
                        </a:rPr>
                        <a:t>4</a:t>
                      </a:r>
                      <a:r>
                        <a:rPr lang="zh-CN" altLang="en-US" sz="1200" dirty="0">
                          <a:solidFill>
                            <a:schemeClr val="tx1"/>
                          </a:solidFill>
                          <a:sym typeface="+mn-ea"/>
                        </a:rPr>
                        <a:t>、注射用哌拉西林钠他唑巴坦钠，属于国家基本药物，是推荐临床优先使用的药品。</a:t>
                      </a:r>
                      <a:r>
                        <a:rPr lang="zh-CN" altLang="en-US" sz="1200" dirty="0">
                          <a:solidFill>
                            <a:schemeClr val="tx1"/>
                          </a:solidFill>
                        </a:rPr>
                        <a:t> </a:t>
                      </a:r>
                      <a:endParaRPr lang="zh-CN" altLang="en-US" sz="1200" dirty="0">
                        <a:solidFill>
                          <a:schemeClr val="tx1"/>
                        </a:solidFill>
                      </a:endParaRPr>
                    </a:p>
                  </a:txBody>
                  <a:tcPr anchor="ctr">
                    <a:solidFill>
                      <a:srgbClr val="F2F2F2"/>
                    </a:solidFill>
                  </a:tcPr>
                </a:tc>
              </a:tr>
              <a:tr h="2103900">
                <a:tc>
                  <a:txBody>
                    <a:bodyPr/>
                    <a:lstStyle/>
                    <a:p>
                      <a:pPr algn="ctr">
                        <a:lnSpc>
                          <a:spcPct val="150000"/>
                        </a:lnSpc>
                      </a:pPr>
                      <a:r>
                        <a:rPr lang="zh-CN" altLang="en-US" sz="1200" b="1" dirty="0"/>
                        <a:t>与参照药品对比</a:t>
                      </a:r>
                      <a:endParaRPr lang="zh-CN" altLang="en-US" sz="1200" b="1" dirty="0"/>
                    </a:p>
                    <a:p>
                      <a:pPr algn="ctr">
                        <a:lnSpc>
                          <a:spcPct val="150000"/>
                        </a:lnSpc>
                      </a:pPr>
                      <a:r>
                        <a:rPr lang="zh-CN" altLang="en-US" sz="1200" b="1" dirty="0">
                          <a:sym typeface="+mn-ea"/>
                        </a:rPr>
                        <a:t>本药的优势</a:t>
                      </a:r>
                      <a:endParaRPr lang="zh-CN" altLang="en-US" sz="1200" b="1" dirty="0"/>
                    </a:p>
                  </a:txBody>
                  <a:tcPr anchor="ctr">
                    <a:solidFill>
                      <a:srgbClr val="003399">
                        <a:alpha val="14118"/>
                      </a:srgbClr>
                    </a:solidFill>
                  </a:tcPr>
                </a:tc>
                <a:tc>
                  <a:txBody>
                    <a:bodyPr/>
                    <a:lstStyle/>
                    <a:p>
                      <a:pPr>
                        <a:lnSpc>
                          <a:spcPct val="150000"/>
                        </a:lnSpc>
                      </a:pPr>
                      <a:r>
                        <a:rPr lang="en-US" altLang="zh-CN" sz="1200" dirty="0">
                          <a:solidFill>
                            <a:schemeClr val="tx1"/>
                          </a:solidFill>
                        </a:rPr>
                        <a:t>1</a:t>
                      </a:r>
                      <a:r>
                        <a:rPr lang="zh-CN" altLang="en-US" sz="1200" dirty="0">
                          <a:solidFill>
                            <a:schemeClr val="tx1"/>
                          </a:solidFill>
                        </a:rPr>
                        <a:t>、国家重大新药创制原研专利</a:t>
                      </a:r>
                      <a:r>
                        <a:rPr lang="en-US" altLang="zh-CN" sz="1200" dirty="0">
                          <a:solidFill>
                            <a:schemeClr val="tx1"/>
                          </a:solidFill>
                        </a:rPr>
                        <a:t>I</a:t>
                      </a:r>
                      <a:r>
                        <a:rPr lang="zh-CN" altLang="en-US" sz="1200" dirty="0">
                          <a:solidFill>
                            <a:schemeClr val="tx1"/>
                          </a:solidFill>
                        </a:rPr>
                        <a:t>类新药抗耐药复方抗生素；</a:t>
                      </a:r>
                      <a:endParaRPr lang="en-US" altLang="zh-CN" sz="1200" dirty="0">
                        <a:solidFill>
                          <a:schemeClr val="tx1"/>
                        </a:solidFill>
                      </a:endParaRPr>
                    </a:p>
                    <a:p>
                      <a:pPr>
                        <a:lnSpc>
                          <a:spcPct val="150000"/>
                        </a:lnSpc>
                      </a:pPr>
                      <a:r>
                        <a:rPr lang="en-US" altLang="zh-CN" sz="1200" dirty="0">
                          <a:solidFill>
                            <a:schemeClr val="tx1"/>
                          </a:solidFill>
                        </a:rPr>
                        <a:t>2</a:t>
                      </a:r>
                      <a:r>
                        <a:rPr lang="zh-CN" altLang="en-US" sz="1200" dirty="0">
                          <a:solidFill>
                            <a:schemeClr val="tx1"/>
                          </a:solidFill>
                        </a:rPr>
                        <a:t>、新药品法规最新审核批准，视同通过一致性评价；</a:t>
                      </a:r>
                      <a:endParaRPr lang="en-US" altLang="zh-CN" sz="1200" dirty="0">
                        <a:solidFill>
                          <a:schemeClr val="tx1"/>
                        </a:solidFill>
                      </a:endParaRPr>
                    </a:p>
                    <a:p>
                      <a:pPr>
                        <a:lnSpc>
                          <a:spcPct val="150000"/>
                        </a:lnSpc>
                      </a:pPr>
                      <a:r>
                        <a:rPr lang="en-US" altLang="zh-CN" sz="1200" dirty="0">
                          <a:solidFill>
                            <a:schemeClr val="tx1"/>
                          </a:solidFill>
                        </a:rPr>
                        <a:t>3</a:t>
                      </a:r>
                      <a:r>
                        <a:rPr lang="zh-CN" altLang="en-US" sz="1200" dirty="0">
                          <a:solidFill>
                            <a:schemeClr val="tx1"/>
                          </a:solidFill>
                        </a:rPr>
                        <a:t>、国内独家黄金配比，抗菌活性更强，是治疗铜绿假单胞菌感染的优选用药；</a:t>
                      </a:r>
                      <a:endParaRPr lang="en-US" altLang="zh-CN" sz="1200" dirty="0">
                        <a:solidFill>
                          <a:schemeClr val="tx1"/>
                        </a:solidFill>
                      </a:endParaRPr>
                    </a:p>
                    <a:p>
                      <a:pPr>
                        <a:lnSpc>
                          <a:spcPct val="150000"/>
                        </a:lnSpc>
                      </a:pPr>
                      <a:r>
                        <a:rPr lang="en-US" altLang="zh-CN" sz="1200" dirty="0">
                          <a:solidFill>
                            <a:schemeClr val="tx1"/>
                          </a:solidFill>
                        </a:rPr>
                        <a:t>4</a:t>
                      </a:r>
                      <a:r>
                        <a:rPr lang="zh-CN" altLang="en-US" sz="1200" dirty="0">
                          <a:solidFill>
                            <a:schemeClr val="tx1"/>
                          </a:solidFill>
                        </a:rPr>
                        <a:t>、高效，抗菌谱广，安全协同性好，临床新型抗生素，更好满足临床上遏制耐药的需求；</a:t>
                      </a:r>
                      <a:endParaRPr lang="en-US" altLang="zh-CN" sz="1200" dirty="0">
                        <a:solidFill>
                          <a:schemeClr val="tx1"/>
                        </a:solidFill>
                      </a:endParaRPr>
                    </a:p>
                    <a:p>
                      <a:pPr>
                        <a:lnSpc>
                          <a:spcPct val="150000"/>
                        </a:lnSpc>
                      </a:pPr>
                      <a:r>
                        <a:rPr lang="en-US" altLang="zh-CN" sz="1200" dirty="0">
                          <a:solidFill>
                            <a:schemeClr val="tx1"/>
                          </a:solidFill>
                        </a:rPr>
                        <a:t>5</a:t>
                      </a:r>
                      <a:r>
                        <a:rPr lang="zh-CN" altLang="en-US" sz="1200" dirty="0">
                          <a:solidFill>
                            <a:schemeClr val="tx1"/>
                          </a:solidFill>
                        </a:rPr>
                        <a:t>、不属于第一、二批国家重点监控合理用药药品目录，从有效性，安全性，经济性等综合评价均优于参照药，为临床中抗菌治疗提供新的有效选择。</a:t>
                      </a:r>
                      <a:endParaRPr lang="zh-CN" altLang="en-US" sz="1200" dirty="0">
                        <a:solidFill>
                          <a:schemeClr val="tx1"/>
                        </a:solidFill>
                      </a:endParaRPr>
                    </a:p>
                  </a:txBody>
                  <a:tcPr anchor="ctr">
                    <a:solidFill>
                      <a:srgbClr val="F2F2F2"/>
                    </a:solidFill>
                  </a:tcPr>
                </a:tc>
              </a:tr>
            </a:tbl>
          </a:graphicData>
        </a:graphic>
      </p:graphicFrame>
      <p:sp>
        <p:nvSpPr>
          <p:cNvPr id="2" name="文本框 1"/>
          <p:cNvSpPr txBox="1"/>
          <p:nvPr/>
        </p:nvSpPr>
        <p:spPr>
          <a:xfrm>
            <a:off x="4968949" y="489098"/>
            <a:ext cx="184731" cy="300082"/>
          </a:xfrm>
          <a:prstGeom prst="rect">
            <a:avLst/>
          </a:prstGeom>
          <a:noFill/>
        </p:spPr>
        <p:txBody>
          <a:bodyPr wrap="none" rtlCol="0">
            <a:spAutoFit/>
          </a:bodyPr>
          <a:lstStyle/>
          <a:p>
            <a:endParaRPr lang="zh-CN" altLang="en-US" dirty="0"/>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211847"/>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01</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262957" y="277841"/>
            <a:ext cx="2336891" cy="614335"/>
          </a:xfrm>
          <a:prstGeom prst="rect">
            <a:avLst/>
          </a:prstGeom>
          <a:noFill/>
        </p:spPr>
        <p:txBody>
          <a:bodyPr rIns="270000">
            <a:normAutofit lnSpcReduction="10000"/>
          </a:bodyPr>
          <a:lstStyle/>
          <a:p>
            <a:pPr algn="r">
              <a:defRPr/>
            </a:pPr>
            <a:r>
              <a:rPr lang="zh-CN" altLang="en-US" sz="3600" dirty="0">
                <a:solidFill>
                  <a:srgbClr val="063D54">
                    <a:lumMod val="75000"/>
                  </a:srgbClr>
                </a:solidFill>
              </a:rPr>
              <a:t>基本信息</a:t>
            </a:r>
            <a:endParaRPr lang="zh-CN" altLang="en-US" sz="3600" dirty="0">
              <a:solidFill>
                <a:srgbClr val="063D54">
                  <a:lumMod val="75000"/>
                </a:srgbClr>
              </a:solidFill>
            </a:endParaRPr>
          </a:p>
        </p:txBody>
      </p:sp>
      <p:graphicFrame>
        <p:nvGraphicFramePr>
          <p:cNvPr id="4" name="表格 7"/>
          <p:cNvGraphicFramePr>
            <a:graphicFrameLocks noGrp="1"/>
          </p:cNvGraphicFramePr>
          <p:nvPr/>
        </p:nvGraphicFramePr>
        <p:xfrm>
          <a:off x="243866" y="1129985"/>
          <a:ext cx="8325976" cy="1784300"/>
        </p:xfrm>
        <a:graphic>
          <a:graphicData uri="http://schemas.openxmlformats.org/drawingml/2006/table">
            <a:tbl>
              <a:tblPr firstRow="1" bandRow="1">
                <a:tableStyleId>{5C22544A-7EE6-4342-B048-85BDC9FD1C3A}</a:tableStyleId>
              </a:tblPr>
              <a:tblGrid>
                <a:gridCol w="8325976"/>
              </a:tblGrid>
              <a:tr h="361147">
                <a:tc>
                  <a:txBody>
                    <a:bodyPr/>
                    <a:lstStyle/>
                    <a:p>
                      <a:pPr algn="ctr">
                        <a:lnSpc>
                          <a:spcPct val="150000"/>
                        </a:lnSpc>
                      </a:pPr>
                      <a:r>
                        <a:rPr lang="zh-CN" altLang="en-US" sz="1600" dirty="0">
                          <a:latin typeface="+mn-ea"/>
                          <a:ea typeface="+mn-ea"/>
                        </a:rPr>
                        <a:t>疾病基本情况</a:t>
                      </a:r>
                      <a:endParaRPr lang="zh-CN" altLang="en-US" sz="1600" dirty="0">
                        <a:latin typeface="+mn-ea"/>
                        <a:ea typeface="+mn-ea"/>
                      </a:endParaRPr>
                    </a:p>
                  </a:txBody>
                  <a:tcPr anchor="ctr"/>
                </a:tc>
              </a:tr>
              <a:tr h="604897">
                <a:tc>
                  <a:txBody>
                    <a:bodyPr/>
                    <a:lstStyle/>
                    <a:p>
                      <a:pPr marL="0" indent="0">
                        <a:lnSpc>
                          <a:spcPct val="150000"/>
                        </a:lnSpc>
                        <a:spcAft>
                          <a:spcPts val="0"/>
                        </a:spcAft>
                        <a:buFont typeface="Arial" panose="020B0604020202020204" pitchFamily="34" charset="0"/>
                        <a:buNone/>
                      </a:pPr>
                      <a:r>
                        <a:rPr lang="en-US" altLang="zh-CN" sz="1100" b="0" kern="1200" dirty="0">
                          <a:solidFill>
                            <a:schemeClr val="dk1"/>
                          </a:solidFill>
                          <a:latin typeface="+mn-ea"/>
                          <a:ea typeface="+mn-ea"/>
                          <a:cs typeface="Times New Roman" panose="02020603050405020304" pitchFamily="18" charset="0"/>
                        </a:rPr>
                        <a:t>2022</a:t>
                      </a:r>
                      <a:r>
                        <a:rPr lang="zh-CN" altLang="en-US" sz="1100" b="0" kern="1200" dirty="0">
                          <a:solidFill>
                            <a:schemeClr val="dk1"/>
                          </a:solidFill>
                          <a:latin typeface="+mn-ea"/>
                          <a:ea typeface="+mn-ea"/>
                          <a:cs typeface="Times New Roman" panose="02020603050405020304" pitchFamily="18" charset="0"/>
                        </a:rPr>
                        <a:t>年全国耐药监测网数据发布引起医院外感染最常见的细菌为革兰氏阳性菌如金黄色葡萄球菌、肺炎链球菌、铜绿假单胞菌等；引起医院内感染的则多为有耐药性的金黄色葡萄球菌、产气杆菌和绿脓杆菌等。偶有难治的不动菌属引起的感染。</a:t>
                      </a:r>
                      <a:endParaRPr lang="en-US" altLang="zh-CN" sz="1100" b="0" kern="1200" dirty="0">
                        <a:solidFill>
                          <a:schemeClr val="dk1"/>
                        </a:solidFill>
                        <a:latin typeface="+mn-ea"/>
                        <a:ea typeface="+mn-ea"/>
                        <a:cs typeface="Times New Roman" panose="02020603050405020304" pitchFamily="18" charset="0"/>
                      </a:endParaRPr>
                    </a:p>
                  </a:txBody>
                  <a:tcPr anchor="ctr">
                    <a:solidFill>
                      <a:srgbClr val="F2F2F2"/>
                    </a:solidFill>
                  </a:tcPr>
                </a:tc>
              </a:tr>
              <a:tr h="759350">
                <a:tc>
                  <a:txBody>
                    <a:bodyPr/>
                    <a:lstStyle/>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zh-CN" altLang="en-US" sz="1100" b="0" kern="1200" dirty="0">
                          <a:solidFill>
                            <a:schemeClr val="dk1"/>
                          </a:solidFill>
                          <a:latin typeface="+mn-ea"/>
                          <a:ea typeface="+mn-ea"/>
                          <a:cs typeface="Times New Roman" panose="02020603050405020304" pitchFamily="18" charset="0"/>
                        </a:rPr>
                        <a:t>分析发现最常见的细菌是金黄色葡萄球菌</a:t>
                      </a:r>
                      <a:r>
                        <a:rPr lang="en-US" altLang="zh-CN" sz="1100" b="0" kern="1200" dirty="0">
                          <a:solidFill>
                            <a:schemeClr val="dk1"/>
                          </a:solidFill>
                          <a:latin typeface="+mn-ea"/>
                          <a:ea typeface="+mn-ea"/>
                          <a:cs typeface="Times New Roman" panose="02020603050405020304" pitchFamily="18" charset="0"/>
                        </a:rPr>
                        <a:t>(17.54%)</a:t>
                      </a:r>
                      <a:r>
                        <a:rPr lang="zh-CN" altLang="en-US" sz="1100" b="0" kern="1200" dirty="0">
                          <a:solidFill>
                            <a:schemeClr val="dk1"/>
                          </a:solidFill>
                          <a:latin typeface="+mn-ea"/>
                          <a:ea typeface="+mn-ea"/>
                          <a:cs typeface="Times New Roman" panose="02020603050405020304" pitchFamily="18" charset="0"/>
                        </a:rPr>
                        <a:t>、鲍曼不动杆菌</a:t>
                      </a:r>
                      <a:r>
                        <a:rPr lang="en-US" altLang="zh-CN" sz="1100" b="0" kern="1200" dirty="0">
                          <a:solidFill>
                            <a:schemeClr val="dk1"/>
                          </a:solidFill>
                          <a:latin typeface="+mn-ea"/>
                          <a:ea typeface="+mn-ea"/>
                          <a:cs typeface="Times New Roman" panose="02020603050405020304" pitchFamily="18" charset="0"/>
                        </a:rPr>
                        <a:t>(16.11%)</a:t>
                      </a:r>
                      <a:r>
                        <a:rPr lang="zh-CN" altLang="en-US" sz="1100" b="0" kern="1200" dirty="0">
                          <a:solidFill>
                            <a:schemeClr val="dk1"/>
                          </a:solidFill>
                          <a:latin typeface="+mn-ea"/>
                          <a:ea typeface="+mn-ea"/>
                          <a:cs typeface="Times New Roman" panose="02020603050405020304" pitchFamily="18" charset="0"/>
                        </a:rPr>
                        <a:t>、铜绿假单胞菌</a:t>
                      </a:r>
                      <a:r>
                        <a:rPr lang="en-US" altLang="zh-CN" sz="1100" b="0" kern="1200" dirty="0">
                          <a:solidFill>
                            <a:schemeClr val="dk1"/>
                          </a:solidFill>
                          <a:latin typeface="+mn-ea"/>
                          <a:ea typeface="+mn-ea"/>
                          <a:cs typeface="Times New Roman" panose="02020603050405020304" pitchFamily="18" charset="0"/>
                        </a:rPr>
                        <a:t>(14.45%)</a:t>
                      </a:r>
                      <a:r>
                        <a:rPr lang="zh-CN" altLang="en-US" sz="1100" b="0" kern="1200" dirty="0">
                          <a:solidFill>
                            <a:schemeClr val="dk1"/>
                          </a:solidFill>
                          <a:latin typeface="+mn-ea"/>
                          <a:ea typeface="+mn-ea"/>
                          <a:cs typeface="Times New Roman" panose="02020603050405020304" pitchFamily="18" charset="0"/>
                        </a:rPr>
                        <a:t>。临床上根据感染病情积分情况可以分为轻、中和重度感染。</a:t>
                      </a:r>
                      <a:endParaRPr lang="zh-CN" altLang="en-US" sz="1100" b="0" kern="1200" dirty="0">
                        <a:solidFill>
                          <a:schemeClr val="dk1"/>
                        </a:solidFill>
                        <a:latin typeface="+mn-ea"/>
                        <a:ea typeface="+mn-ea"/>
                        <a:cs typeface="Times New Roman" panose="02020603050405020304" pitchFamily="18" charset="0"/>
                      </a:endParaRPr>
                    </a:p>
                  </a:txBody>
                  <a:tcPr anchor="ctr">
                    <a:solidFill>
                      <a:srgbClr val="F2F2F2"/>
                    </a:solidFill>
                  </a:tcPr>
                </a:tc>
              </a:tr>
            </a:tbl>
          </a:graphicData>
        </a:graphic>
      </p:graphicFrame>
      <p:graphicFrame>
        <p:nvGraphicFramePr>
          <p:cNvPr id="2" name="表格 7"/>
          <p:cNvGraphicFramePr>
            <a:graphicFrameLocks noGrp="1"/>
          </p:cNvGraphicFramePr>
          <p:nvPr/>
        </p:nvGraphicFramePr>
        <p:xfrm>
          <a:off x="243866" y="3121365"/>
          <a:ext cx="8325976" cy="1725394"/>
        </p:xfrm>
        <a:graphic>
          <a:graphicData uri="http://schemas.openxmlformats.org/drawingml/2006/table">
            <a:tbl>
              <a:tblPr firstRow="1" bandRow="1">
                <a:tableStyleId>{5C22544A-7EE6-4342-B048-85BDC9FD1C3A}</a:tableStyleId>
              </a:tblPr>
              <a:tblGrid>
                <a:gridCol w="8325976"/>
              </a:tblGrid>
              <a:tr h="377139">
                <a:tc>
                  <a:txBody>
                    <a:bodyPr/>
                    <a:lstStyle/>
                    <a:p>
                      <a:pPr algn="ctr">
                        <a:lnSpc>
                          <a:spcPct val="150000"/>
                        </a:lnSpc>
                      </a:pPr>
                      <a:r>
                        <a:rPr lang="zh-CN" altLang="en-US" sz="1600" dirty="0">
                          <a:latin typeface="+mn-ea"/>
                          <a:ea typeface="+mn-ea"/>
                        </a:rPr>
                        <a:t>未满足的治疗需求</a:t>
                      </a:r>
                      <a:endParaRPr lang="zh-CN" altLang="en-US" sz="1600" dirty="0">
                        <a:latin typeface="+mn-ea"/>
                        <a:ea typeface="+mn-ea"/>
                      </a:endParaRPr>
                    </a:p>
                  </a:txBody>
                  <a:tcPr anchor="ctr"/>
                </a:tc>
              </a:tr>
              <a:tr h="510662">
                <a:tc>
                  <a:txBody>
                    <a:bodyPr/>
                    <a:lstStyle/>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zh-CN" altLang="en-US" sz="1100" b="1" kern="1200" dirty="0">
                          <a:solidFill>
                            <a:srgbClr val="FF0000"/>
                          </a:solidFill>
                          <a:latin typeface="+mn-ea"/>
                          <a:ea typeface="+mn-ea"/>
                          <a:cs typeface="Times New Roman" panose="02020603050405020304" pitchFamily="18" charset="0"/>
                        </a:rPr>
                        <a:t>弥补铜绿假单胞菌等耐药菌感染用药短板</a:t>
                      </a:r>
                      <a:r>
                        <a:rPr lang="zh-CN" altLang="en-US" sz="1100" b="0" kern="1200" dirty="0">
                          <a:solidFill>
                            <a:schemeClr val="dk1"/>
                          </a:solidFill>
                          <a:latin typeface="+mn-ea"/>
                          <a:ea typeface="+mn-ea"/>
                          <a:cs typeface="Times New Roman" panose="02020603050405020304" pitchFamily="18" charset="0"/>
                        </a:rPr>
                        <a:t>，头孢哌酮、哌拉西林复方抗生素对铜绿耐药菌有较强抗菌活性，目录中针对性药物头孢哌酮舒巴坦及哌拉西林他唑巴坦因大量使用，耐药率逐年增高，均已在重点监控目录中。</a:t>
                      </a:r>
                      <a:endParaRPr lang="en-US" altLang="zh-CN" sz="1100" b="0" kern="1200" dirty="0">
                        <a:solidFill>
                          <a:schemeClr val="dk1"/>
                        </a:solidFill>
                        <a:latin typeface="+mn-ea"/>
                        <a:ea typeface="+mn-ea"/>
                        <a:cs typeface="Times New Roman" panose="02020603050405020304" pitchFamily="18" charset="0"/>
                      </a:endParaRPr>
                    </a:p>
                  </a:txBody>
                  <a:tcPr anchor="ctr">
                    <a:solidFill>
                      <a:srgbClr val="F2F2F2"/>
                    </a:solidFill>
                  </a:tcPr>
                </a:tc>
              </a:tr>
              <a:tr h="736571">
                <a:tc>
                  <a:txBody>
                    <a:bodyPr/>
                    <a:lstStyle/>
                    <a:p>
                      <a:pPr marL="0" indent="0">
                        <a:lnSpc>
                          <a:spcPct val="150000"/>
                        </a:lnSpc>
                        <a:spcAft>
                          <a:spcPts val="0"/>
                        </a:spcAft>
                        <a:buFont typeface="Arial" panose="020B0604020202020204" pitchFamily="34" charset="0"/>
                        <a:buNone/>
                      </a:pPr>
                      <a:r>
                        <a:rPr lang="zh-CN" altLang="en-US" sz="1100" b="0" kern="1200" dirty="0">
                          <a:solidFill>
                            <a:schemeClr val="dk1"/>
                          </a:solidFill>
                          <a:latin typeface="+mn-ea"/>
                          <a:ea typeface="+mn-ea"/>
                          <a:cs typeface="Times New Roman" panose="02020603050405020304" pitchFamily="18" charset="0"/>
                        </a:rPr>
                        <a:t>临床急需新抗耐药复方抗生素应对耐药感染、降低细菌耐药发展速度， 头孢哌酮他唑巴坦（</a:t>
                      </a:r>
                      <a:r>
                        <a:rPr lang="en-US" altLang="zh-CN" sz="1100" b="0" kern="1200" dirty="0">
                          <a:solidFill>
                            <a:schemeClr val="dk1"/>
                          </a:solidFill>
                          <a:latin typeface="+mn-ea"/>
                          <a:ea typeface="+mn-ea"/>
                          <a:cs typeface="Times New Roman" panose="02020603050405020304" pitchFamily="18" charset="0"/>
                        </a:rPr>
                        <a:t>Ⅱ</a:t>
                      </a:r>
                      <a:r>
                        <a:rPr lang="zh-CN" altLang="en-US" sz="1100" b="0" kern="1200" dirty="0">
                          <a:solidFill>
                            <a:schemeClr val="dk1"/>
                          </a:solidFill>
                          <a:latin typeface="+mn-ea"/>
                          <a:ea typeface="+mn-ea"/>
                          <a:cs typeface="Times New Roman" panose="02020603050405020304" pitchFamily="18" charset="0"/>
                        </a:rPr>
                        <a:t>）对铜绿及其他产</a:t>
                      </a:r>
                      <a:r>
                        <a:rPr lang="en-US" altLang="zh-CN" sz="1100" b="0" kern="1200" dirty="0">
                          <a:solidFill>
                            <a:schemeClr val="dk1"/>
                          </a:solidFill>
                          <a:latin typeface="+mn-ea"/>
                          <a:ea typeface="+mn-ea"/>
                          <a:cs typeface="Times New Roman" panose="02020603050405020304" pitchFamily="18" charset="0"/>
                        </a:rPr>
                        <a:t>β-</a:t>
                      </a:r>
                      <a:r>
                        <a:rPr lang="zh-CN" altLang="en-US" sz="1100" b="0" kern="1200" dirty="0">
                          <a:solidFill>
                            <a:schemeClr val="dk1"/>
                          </a:solidFill>
                          <a:latin typeface="+mn-ea"/>
                          <a:ea typeface="+mn-ea"/>
                          <a:cs typeface="Times New Roman" panose="02020603050405020304" pitchFamily="18" charset="0"/>
                        </a:rPr>
                        <a:t>内酰胺酶的革兰氏阴性菌、阳性菌以及厌氧菌均有</a:t>
                      </a:r>
                      <a:r>
                        <a:rPr lang="zh-CN" altLang="en-US" sz="1100" b="1" kern="1200" dirty="0">
                          <a:solidFill>
                            <a:srgbClr val="FF0000"/>
                          </a:solidFill>
                          <a:latin typeface="+mn-ea"/>
                          <a:ea typeface="+mn-ea"/>
                          <a:cs typeface="Times New Roman" panose="02020603050405020304" pitchFamily="18" charset="0"/>
                        </a:rPr>
                        <a:t>强大的杀菌作用</a:t>
                      </a:r>
                      <a:r>
                        <a:rPr lang="zh-CN" altLang="en-US" sz="1100" b="0" kern="1200" dirty="0">
                          <a:solidFill>
                            <a:schemeClr val="dk1"/>
                          </a:solidFill>
                          <a:latin typeface="+mn-ea"/>
                          <a:ea typeface="+mn-ea"/>
                          <a:cs typeface="Times New Roman" panose="02020603050405020304" pitchFamily="18" charset="0"/>
                        </a:rPr>
                        <a:t>，更好满足临床用药要求。</a:t>
                      </a:r>
                      <a:endParaRPr lang="zh-CN" altLang="en-US" sz="1100" b="0" kern="1200" dirty="0">
                        <a:solidFill>
                          <a:schemeClr val="dk1"/>
                        </a:solidFill>
                        <a:latin typeface="+mn-ea"/>
                        <a:ea typeface="+mn-ea"/>
                        <a:cs typeface="Times New Roman" panose="02020603050405020304" pitchFamily="18" charset="0"/>
                      </a:endParaRPr>
                    </a:p>
                  </a:txBody>
                  <a:tcPr anchor="ctr">
                    <a:solidFill>
                      <a:srgbClr val="F2F2F2"/>
                    </a:solidFill>
                  </a:tcPr>
                </a:tc>
              </a:tr>
            </a:tbl>
          </a:graphicData>
        </a:graphic>
      </p:graphicFrame>
      <p:sp>
        <p:nvSpPr>
          <p:cNvPr id="6" name="文本框 5"/>
          <p:cNvSpPr txBox="1"/>
          <p:nvPr/>
        </p:nvSpPr>
        <p:spPr>
          <a:xfrm>
            <a:off x="3432742" y="487885"/>
            <a:ext cx="3398912" cy="338554"/>
          </a:xfrm>
          <a:prstGeom prst="rect">
            <a:avLst/>
          </a:prstGeom>
          <a:noFill/>
        </p:spPr>
        <p:txBody>
          <a:bodyPr wrap="square" rtlCol="0">
            <a:spAutoFit/>
          </a:bodyPr>
          <a:lstStyle/>
          <a:p>
            <a:r>
              <a:rPr lang="zh-CN" altLang="en-US" sz="1600" b="1" dirty="0">
                <a:solidFill>
                  <a:srgbClr val="FF0000"/>
                </a:solidFill>
              </a:rPr>
              <a:t>弥补耐药菌感染用药短板</a:t>
            </a:r>
            <a:endParaRPr lang="zh-CN" altLang="en-US" sz="1600" b="1" dirty="0">
              <a:solidFill>
                <a:srgbClr val="FF0000"/>
              </a:solidFill>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6489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02</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130885"/>
            <a:ext cx="1960007" cy="614335"/>
          </a:xfrm>
          <a:prstGeom prst="rect">
            <a:avLst/>
          </a:prstGeom>
          <a:noFill/>
        </p:spPr>
        <p:txBody>
          <a:bodyPr rIns="270000">
            <a:normAutofit lnSpcReduction="10000"/>
          </a:bodyPr>
          <a:lstStyle/>
          <a:p>
            <a:pPr algn="ctr">
              <a:defRPr/>
            </a:pPr>
            <a:r>
              <a:rPr lang="zh-CN" altLang="en-US" sz="3600" dirty="0">
                <a:solidFill>
                  <a:srgbClr val="063D54">
                    <a:lumMod val="75000"/>
                  </a:srgbClr>
                </a:solidFill>
              </a:rPr>
              <a:t>有效性</a:t>
            </a:r>
            <a:endParaRPr lang="zh-CN" altLang="en-US" sz="3600" dirty="0">
              <a:solidFill>
                <a:srgbClr val="063D54">
                  <a:lumMod val="75000"/>
                </a:srgbClr>
              </a:solidFill>
            </a:endParaRPr>
          </a:p>
        </p:txBody>
      </p:sp>
      <p:sp>
        <p:nvSpPr>
          <p:cNvPr id="2" name="圆角矩形 19"/>
          <p:cNvSpPr/>
          <p:nvPr/>
        </p:nvSpPr>
        <p:spPr>
          <a:xfrm>
            <a:off x="192500" y="3490755"/>
            <a:ext cx="1336394" cy="1531999"/>
          </a:xfrm>
          <a:prstGeom prst="roundRect">
            <a:avLst/>
          </a:prstGeom>
          <a:solidFill>
            <a:srgbClr val="537285"/>
          </a:solidFill>
          <a:ln>
            <a:noFill/>
          </a:ln>
        </p:spPr>
        <p:txBody>
          <a:bodyPr vert="horz" wrap="square" lIns="91440" tIns="45720" rIns="91440" bIns="45720" numCol="1" anchor="ctr" anchorCtr="0" compatLnSpc="1"/>
          <a:lstStyle/>
          <a:p>
            <a:pPr algn="ctr">
              <a:lnSpc>
                <a:spcPct val="150000"/>
              </a:lnSpc>
            </a:pPr>
            <a:r>
              <a:rPr lang="en-US" altLang="zh-CN" sz="1300" dirty="0">
                <a:solidFill>
                  <a:schemeClr val="bg1"/>
                </a:solidFill>
                <a:latin typeface="Bebas" pitchFamily="2" charset="0"/>
                <a:ea typeface="微软雅黑" panose="020B0503020204020204" pitchFamily="34" charset="-122"/>
                <a:sym typeface="Bebas" pitchFamily="2" charset="0"/>
              </a:rPr>
              <a:t>《</a:t>
            </a:r>
            <a:r>
              <a:rPr lang="zh-CN" altLang="en-US" sz="1300" dirty="0">
                <a:solidFill>
                  <a:schemeClr val="bg1"/>
                </a:solidFill>
                <a:latin typeface="Bebas" pitchFamily="2" charset="0"/>
                <a:ea typeface="微软雅黑" panose="020B0503020204020204" pitchFamily="34" charset="-122"/>
                <a:sym typeface="Bebas" pitchFamily="2" charset="0"/>
              </a:rPr>
              <a:t>技术审评报告</a:t>
            </a:r>
            <a:r>
              <a:rPr lang="en-US" altLang="zh-CN" sz="1300" dirty="0">
                <a:solidFill>
                  <a:schemeClr val="bg1"/>
                </a:solidFill>
                <a:latin typeface="Bebas" pitchFamily="2" charset="0"/>
                <a:ea typeface="微软雅黑" panose="020B0503020204020204" pitchFamily="34" charset="-122"/>
                <a:sym typeface="Bebas" pitchFamily="2" charset="0"/>
              </a:rPr>
              <a:t>》</a:t>
            </a:r>
            <a:r>
              <a:rPr lang="zh-CN" altLang="en-US" sz="1300" dirty="0">
                <a:solidFill>
                  <a:schemeClr val="bg1"/>
                </a:solidFill>
                <a:latin typeface="Bebas" pitchFamily="2" charset="0"/>
                <a:ea typeface="微软雅黑" panose="020B0503020204020204" pitchFamily="34" charset="-122"/>
                <a:sym typeface="Bebas" pitchFamily="2" charset="0"/>
              </a:rPr>
              <a:t>中有效性的描述</a:t>
            </a:r>
            <a:endParaRPr lang="zh-CN" altLang="en-US" sz="1300" dirty="0">
              <a:solidFill>
                <a:schemeClr val="bg1"/>
              </a:solidFill>
              <a:latin typeface="Bebas" pitchFamily="2" charset="0"/>
              <a:ea typeface="微软雅黑" panose="020B0503020204020204" pitchFamily="34" charset="-122"/>
              <a:sym typeface="Bebas" pitchFamily="2" charset="0"/>
            </a:endParaRPr>
          </a:p>
        </p:txBody>
      </p:sp>
      <p:graphicFrame>
        <p:nvGraphicFramePr>
          <p:cNvPr id="4" name="表格 5"/>
          <p:cNvGraphicFramePr>
            <a:graphicFrameLocks noGrp="1"/>
          </p:cNvGraphicFramePr>
          <p:nvPr/>
        </p:nvGraphicFramePr>
        <p:xfrm>
          <a:off x="1528894" y="3490756"/>
          <a:ext cx="7365316" cy="1507236"/>
        </p:xfrm>
        <a:graphic>
          <a:graphicData uri="http://schemas.openxmlformats.org/drawingml/2006/table">
            <a:tbl>
              <a:tblPr firstRow="1" bandRow="1">
                <a:tableStyleId>{5C22544A-7EE6-4342-B048-85BDC9FD1C3A}</a:tableStyleId>
              </a:tblPr>
              <a:tblGrid>
                <a:gridCol w="7365316"/>
              </a:tblGrid>
              <a:tr h="537900">
                <a:tc>
                  <a:txBody>
                    <a:bodyPr/>
                    <a:lstStyle/>
                    <a:p>
                      <a:pPr marL="0" marR="0" lvl="0" indent="0" algn="l" defTabSz="685800" rtl="0" eaLnBrk="1" fontAlgn="auto" latinLnBrk="0" hangingPunct="1">
                        <a:lnSpc>
                          <a:spcPct val="150000"/>
                        </a:lnSpc>
                        <a:spcBef>
                          <a:spcPts val="0"/>
                        </a:spcBef>
                        <a:spcAft>
                          <a:spcPts val="0"/>
                        </a:spcAft>
                        <a:buClrTx/>
                        <a:buSzTx/>
                        <a:buFont typeface="Wingdings" panose="05000000000000000000" pitchFamily="2" charset="2"/>
                        <a:buNone/>
                        <a:defRPr/>
                      </a:pPr>
                      <a:r>
                        <a:rPr lang="en-US" altLang="zh-CN" sz="1050" b="0" dirty="0">
                          <a:solidFill>
                            <a:schemeClr val="tx1"/>
                          </a:solidFill>
                          <a:latin typeface="+mn-ea"/>
                        </a:rPr>
                        <a:t>III</a:t>
                      </a:r>
                      <a:r>
                        <a:rPr lang="zh-CN" altLang="en-US" sz="1050" b="0" dirty="0">
                          <a:solidFill>
                            <a:schemeClr val="tx1"/>
                          </a:solidFill>
                        </a:rPr>
                        <a:t>期临床试验采用随机、盲法、阳性药平行对照、多中心非劣效试验设计，以注射用头孢哌酮钠他唑巴坦钠</a:t>
                      </a:r>
                      <a:r>
                        <a:rPr lang="en-US" altLang="zh-CN" sz="1050" b="0" dirty="0">
                          <a:solidFill>
                            <a:schemeClr val="tx1"/>
                          </a:solidFill>
                        </a:rPr>
                        <a:t>(4:1)</a:t>
                      </a:r>
                      <a:r>
                        <a:rPr lang="zh-CN" altLang="en-US" sz="1050" b="0" dirty="0">
                          <a:solidFill>
                            <a:schemeClr val="tx1"/>
                          </a:solidFill>
                        </a:rPr>
                        <a:t>为对照，评价注射用头孢哌酮钠他唑巴坦钠（</a:t>
                      </a:r>
                      <a:r>
                        <a:rPr lang="en-US" altLang="zh-CN" sz="1050" b="0" dirty="0">
                          <a:solidFill>
                            <a:schemeClr val="tx1"/>
                          </a:solidFill>
                        </a:rPr>
                        <a:t>II</a:t>
                      </a:r>
                      <a:r>
                        <a:rPr lang="zh-CN" altLang="en-US" sz="1050" b="0" dirty="0">
                          <a:solidFill>
                            <a:schemeClr val="tx1"/>
                          </a:solidFill>
                        </a:rPr>
                        <a:t>）治疗中、重度呼吸和泌尿系统急性细菌感染的有效性和安全性。用法用量：注射用头孢哌酮钠</a:t>
                      </a:r>
                      <a:r>
                        <a:rPr lang="en-US" altLang="zh-CN" sz="1050" b="0" dirty="0">
                          <a:solidFill>
                            <a:schemeClr val="tx1"/>
                          </a:solidFill>
                        </a:rPr>
                        <a:t>2.0g</a:t>
                      </a:r>
                      <a:r>
                        <a:rPr lang="zh-CN" altLang="en-US" sz="1050" b="0" dirty="0">
                          <a:solidFill>
                            <a:schemeClr val="tx1"/>
                          </a:solidFill>
                        </a:rPr>
                        <a:t>，溶解于</a:t>
                      </a:r>
                      <a:r>
                        <a:rPr lang="en-US" altLang="zh-CN" sz="1050" b="0" dirty="0">
                          <a:solidFill>
                            <a:schemeClr val="tx1"/>
                          </a:solidFill>
                        </a:rPr>
                        <a:t>100ml</a:t>
                      </a:r>
                      <a:r>
                        <a:rPr lang="zh-CN" altLang="en-US" sz="1050" b="0" dirty="0">
                          <a:solidFill>
                            <a:schemeClr val="tx1"/>
                          </a:solidFill>
                        </a:rPr>
                        <a:t>生理盐水，静脉滴注，时间</a:t>
                      </a:r>
                      <a:r>
                        <a:rPr lang="en-US" altLang="zh-CN" sz="1050" b="0" dirty="0">
                          <a:solidFill>
                            <a:schemeClr val="tx1"/>
                          </a:solidFill>
                        </a:rPr>
                        <a:t>30</a:t>
                      </a:r>
                      <a:r>
                        <a:rPr lang="zh-CN" altLang="en-US" sz="1050" b="0" dirty="0">
                          <a:solidFill>
                            <a:schemeClr val="tx1"/>
                          </a:solidFill>
                        </a:rPr>
                        <a:t>分钟，每</a:t>
                      </a:r>
                      <a:r>
                        <a:rPr lang="en-US" altLang="zh-CN" sz="1050" b="0" dirty="0">
                          <a:solidFill>
                            <a:schemeClr val="tx1"/>
                          </a:solidFill>
                        </a:rPr>
                        <a:t>12</a:t>
                      </a:r>
                      <a:r>
                        <a:rPr lang="zh-CN" altLang="en-US" sz="1050" b="0" dirty="0">
                          <a:solidFill>
                            <a:schemeClr val="tx1"/>
                          </a:solidFill>
                        </a:rPr>
                        <a:t>小时</a:t>
                      </a:r>
                      <a:r>
                        <a:rPr lang="en-US" altLang="zh-CN" sz="1050" b="0" dirty="0">
                          <a:solidFill>
                            <a:schemeClr val="tx1"/>
                          </a:solidFill>
                        </a:rPr>
                        <a:t>1</a:t>
                      </a:r>
                      <a:r>
                        <a:rPr lang="zh-CN" altLang="en-US" sz="1050" b="0" dirty="0">
                          <a:solidFill>
                            <a:schemeClr val="tx1"/>
                          </a:solidFill>
                        </a:rPr>
                        <a:t>次。疗效评价从临床疗效、细菌学疗效和综合疗效评定三个方面分别进行。</a:t>
                      </a:r>
                      <a:endParaRPr lang="en-US" altLang="zh-CN" sz="1050" b="0" dirty="0">
                        <a:solidFill>
                          <a:schemeClr val="tx1"/>
                        </a:solidFill>
                      </a:endParaRPr>
                    </a:p>
                    <a:p>
                      <a:pPr marL="0" marR="0" lvl="0" indent="0" algn="l" defTabSz="685800" rtl="0" eaLnBrk="1" fontAlgn="auto" latinLnBrk="0" hangingPunct="1">
                        <a:lnSpc>
                          <a:spcPct val="150000"/>
                        </a:lnSpc>
                        <a:spcBef>
                          <a:spcPts val="0"/>
                        </a:spcBef>
                        <a:spcAft>
                          <a:spcPts val="0"/>
                        </a:spcAft>
                        <a:buClrTx/>
                        <a:buSzTx/>
                        <a:buFont typeface="Wingdings" panose="05000000000000000000" pitchFamily="2" charset="2"/>
                        <a:buNone/>
                        <a:defRPr/>
                      </a:pPr>
                      <a:r>
                        <a:rPr lang="zh-CN" altLang="en-US" sz="1050" b="0" dirty="0">
                          <a:solidFill>
                            <a:schemeClr val="tx1"/>
                          </a:solidFill>
                        </a:rPr>
                        <a:t>结果显示，</a:t>
                      </a:r>
                      <a:r>
                        <a:rPr lang="en-US" altLang="zh-CN" sz="1050" b="0" dirty="0">
                          <a:solidFill>
                            <a:schemeClr val="tx1"/>
                          </a:solidFill>
                        </a:rPr>
                        <a:t>CPZ/TAZ (II)</a:t>
                      </a:r>
                      <a:r>
                        <a:rPr lang="zh-CN" altLang="en-US" sz="1050" b="0" dirty="0">
                          <a:solidFill>
                            <a:schemeClr val="tx1"/>
                          </a:solidFill>
                        </a:rPr>
                        <a:t>和</a:t>
                      </a:r>
                      <a:r>
                        <a:rPr lang="en-US" altLang="zh-CN" sz="1050" b="0" dirty="0">
                          <a:solidFill>
                            <a:schemeClr val="tx1"/>
                          </a:solidFill>
                        </a:rPr>
                        <a:t>CPZ/TAZ 4:1</a:t>
                      </a:r>
                      <a:r>
                        <a:rPr lang="zh-CN" altLang="en-US" sz="1050" b="0" dirty="0">
                          <a:solidFill>
                            <a:schemeClr val="tx1"/>
                          </a:solidFill>
                        </a:rPr>
                        <a:t>的综合疗效痊愈率，呼吸系统感染分别为</a:t>
                      </a:r>
                      <a:r>
                        <a:rPr lang="en-US" altLang="zh-CN" sz="1050" b="0" dirty="0">
                          <a:solidFill>
                            <a:schemeClr val="tx1"/>
                          </a:solidFill>
                        </a:rPr>
                        <a:t>86.32%</a:t>
                      </a:r>
                      <a:r>
                        <a:rPr lang="zh-CN" altLang="en-US" sz="1050" b="0" dirty="0">
                          <a:solidFill>
                            <a:schemeClr val="tx1"/>
                          </a:solidFill>
                        </a:rPr>
                        <a:t>和</a:t>
                      </a:r>
                      <a:r>
                        <a:rPr lang="en-US" altLang="zh-CN" sz="1050" b="0" dirty="0">
                          <a:solidFill>
                            <a:schemeClr val="tx1"/>
                          </a:solidFill>
                        </a:rPr>
                        <a:t>73.53%</a:t>
                      </a:r>
                      <a:r>
                        <a:rPr lang="zh-CN" altLang="en-US" sz="1050" b="0" dirty="0">
                          <a:solidFill>
                            <a:schemeClr val="tx1"/>
                          </a:solidFill>
                        </a:rPr>
                        <a:t>；泌尿系统感染分别为</a:t>
                      </a:r>
                      <a:r>
                        <a:rPr lang="en-US" altLang="zh-CN" sz="1050" b="0" dirty="0">
                          <a:solidFill>
                            <a:schemeClr val="tx1"/>
                          </a:solidFill>
                        </a:rPr>
                        <a:t>91.35%</a:t>
                      </a:r>
                      <a:r>
                        <a:rPr lang="zh-CN" altLang="en-US" sz="1050" b="0" dirty="0">
                          <a:solidFill>
                            <a:schemeClr val="tx1"/>
                          </a:solidFill>
                        </a:rPr>
                        <a:t>和</a:t>
                      </a:r>
                      <a:r>
                        <a:rPr lang="en-US" altLang="zh-CN" sz="1050" b="0" dirty="0">
                          <a:solidFill>
                            <a:schemeClr val="tx1"/>
                          </a:solidFill>
                        </a:rPr>
                        <a:t>90.91%</a:t>
                      </a:r>
                      <a:r>
                        <a:rPr lang="zh-CN" altLang="en-US" sz="1050" b="0" dirty="0">
                          <a:solidFill>
                            <a:schemeClr val="tx1"/>
                          </a:solidFill>
                        </a:rPr>
                        <a:t>。</a:t>
                      </a:r>
                      <a:endParaRPr lang="en-US" altLang="zh-CN" sz="1050" b="0" dirty="0">
                        <a:solidFill>
                          <a:schemeClr val="tx1"/>
                        </a:solidFill>
                      </a:endParaRPr>
                    </a:p>
                  </a:txBody>
                  <a:tcPr anchor="ctr">
                    <a:solidFill>
                      <a:schemeClr val="bg1">
                        <a:lumMod val="95000"/>
                      </a:schemeClr>
                    </a:solidFill>
                  </a:tcPr>
                </a:tc>
              </a:tr>
            </a:tbl>
          </a:graphicData>
        </a:graphic>
      </p:graphicFrame>
      <p:graphicFrame>
        <p:nvGraphicFramePr>
          <p:cNvPr id="7" name="表格 7"/>
          <p:cNvGraphicFramePr>
            <a:graphicFrameLocks noGrp="1"/>
          </p:cNvGraphicFramePr>
          <p:nvPr/>
        </p:nvGraphicFramePr>
        <p:xfrm>
          <a:off x="556163" y="811214"/>
          <a:ext cx="8338047" cy="2389632"/>
        </p:xfrm>
        <a:graphic>
          <a:graphicData uri="http://schemas.openxmlformats.org/drawingml/2006/table">
            <a:tbl>
              <a:tblPr firstRow="1" bandRow="1">
                <a:tableStyleId>{5C22544A-7EE6-4342-B048-85BDC9FD1C3A}</a:tableStyleId>
              </a:tblPr>
              <a:tblGrid>
                <a:gridCol w="1484479"/>
                <a:gridCol w="1829609"/>
                <a:gridCol w="2303441"/>
                <a:gridCol w="2720518"/>
              </a:tblGrid>
              <a:tr h="496769">
                <a:tc gridSpan="2">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800" dirty="0"/>
                        <a:t>数据</a:t>
                      </a:r>
                      <a:r>
                        <a:rPr lang="zh-CN" altLang="en-US" sz="800" b="1" dirty="0">
                          <a:effectLst/>
                          <a:latin typeface="Calibri" panose="020F0502020204030204" charset="0"/>
                          <a:ea typeface="宋体" panose="02010600030101010101" pitchFamily="2" charset="-122"/>
                          <a:cs typeface="Times New Roman" panose="02020603050405020304" pitchFamily="18" charset="0"/>
                        </a:rPr>
                        <a:t>来源：</a:t>
                      </a:r>
                      <a:endParaRPr lang="en-US" altLang="zh-CN" sz="800" b="1" dirty="0">
                        <a:effectLst/>
                        <a:latin typeface="Calibri" panose="020F0502020204030204" charset="0"/>
                        <a:ea typeface="宋体" panose="02010600030101010101" pitchFamily="2" charset="-122"/>
                        <a:cs typeface="Times New Roman" panose="02020603050405020304" pitchFamily="18" charset="0"/>
                      </a:endParaRPr>
                    </a:p>
                    <a:p>
                      <a:pPr marL="0" marR="0" lvl="0" indent="0" algn="ctr" defTabSz="914400" rtl="0" eaLnBrk="1" fontAlgn="auto" latinLnBrk="0" hangingPunct="1">
                        <a:lnSpc>
                          <a:spcPct val="150000"/>
                        </a:lnSpc>
                        <a:spcBef>
                          <a:spcPts val="0"/>
                        </a:spcBef>
                        <a:spcAft>
                          <a:spcPts val="0"/>
                        </a:spcAft>
                        <a:buClrTx/>
                        <a:buSzTx/>
                        <a:buFontTx/>
                        <a:buNone/>
                        <a:defRPr/>
                      </a:pPr>
                      <a:r>
                        <a:rPr lang="zh-CN" altLang="zh-CN" sz="800" b="1" dirty="0">
                          <a:effectLst/>
                          <a:latin typeface="Calibri" panose="020F0502020204030204" charset="0"/>
                          <a:ea typeface="宋体" panose="02010600030101010101" pitchFamily="2" charset="-122"/>
                          <a:cs typeface="Times New Roman" panose="02020603050405020304" pitchFamily="18" charset="0"/>
                        </a:rPr>
                        <a:t>注射用头孢哌酮钠他唑巴坦钠</a:t>
                      </a:r>
                      <a:r>
                        <a:rPr lang="en-US" altLang="zh-CN" sz="800" b="1" dirty="0">
                          <a:effectLst/>
                          <a:latin typeface="Calibri" panose="020F0502020204030204" charset="0"/>
                          <a:ea typeface="宋体" panose="02010600030101010101" pitchFamily="2" charset="-122"/>
                          <a:cs typeface="Times New Roman" panose="02020603050405020304" pitchFamily="18" charset="0"/>
                        </a:rPr>
                        <a:t>(</a:t>
                      </a:r>
                      <a:r>
                        <a:rPr lang="zh-CN" altLang="zh-CN" sz="800" b="1" dirty="0">
                          <a:effectLst/>
                          <a:latin typeface="Calibri" panose="020F0502020204030204" charset="0"/>
                          <a:ea typeface="宋体" panose="02010600030101010101" pitchFamily="2" charset="-122"/>
                          <a:cs typeface="Times New Roman" panose="02020603050405020304" pitchFamily="18" charset="0"/>
                        </a:rPr>
                        <a:t>Ⅱ</a:t>
                      </a:r>
                      <a:r>
                        <a:rPr lang="en-US" altLang="zh-CN" sz="800" b="1" dirty="0">
                          <a:effectLst/>
                          <a:latin typeface="Calibri" panose="020F0502020204030204" charset="0"/>
                          <a:ea typeface="宋体" panose="02010600030101010101" pitchFamily="2" charset="-122"/>
                          <a:cs typeface="Times New Roman" panose="02020603050405020304" pitchFamily="18" charset="0"/>
                        </a:rPr>
                        <a:t>)</a:t>
                      </a:r>
                      <a:r>
                        <a:rPr lang="zh-CN" altLang="zh-CN" sz="800" b="1" dirty="0">
                          <a:effectLst/>
                          <a:latin typeface="Calibri" panose="020F0502020204030204" charset="0"/>
                          <a:ea typeface="宋体" panose="02010600030101010101" pitchFamily="2" charset="-122"/>
                          <a:cs typeface="Times New Roman" panose="02020603050405020304" pitchFamily="18" charset="0"/>
                        </a:rPr>
                        <a:t>临床试验报告摘要（Ⅲ期临床试验）</a:t>
                      </a:r>
                      <a:endParaRPr lang="zh-CN" altLang="en-US" sz="800" dirty="0"/>
                    </a:p>
                  </a:txBody>
                  <a:tcPr anchor="ctr">
                    <a:solidFill>
                      <a:srgbClr val="537285"/>
                    </a:solidFill>
                  </a:tcPr>
                </a:tc>
                <a:tc hMerge="1">
                  <a:tcPr/>
                </a:tc>
                <a:tc>
                  <a:txBody>
                    <a:bodyPr/>
                    <a:lstStyle/>
                    <a:p>
                      <a:pPr algn="ctr"/>
                      <a:r>
                        <a:rPr lang="zh-CN" altLang="en-US" sz="1050" b="1" dirty="0">
                          <a:solidFill>
                            <a:schemeClr val="bg1"/>
                          </a:solidFill>
                        </a:rPr>
                        <a:t>注射用头孢哌酮钠他唑巴坦钠（</a:t>
                      </a:r>
                      <a:r>
                        <a:rPr lang="en-US" altLang="zh-CN" sz="1050" b="1" dirty="0">
                          <a:solidFill>
                            <a:schemeClr val="bg1"/>
                          </a:solidFill>
                        </a:rPr>
                        <a:t>II</a:t>
                      </a:r>
                      <a:r>
                        <a:rPr lang="zh-CN" altLang="en-US" sz="1050" b="1" dirty="0">
                          <a:solidFill>
                            <a:schemeClr val="bg1"/>
                          </a:solidFill>
                        </a:rPr>
                        <a:t>）</a:t>
                      </a:r>
                      <a:endParaRPr lang="zh-CN" altLang="en-US" sz="1050" dirty="0">
                        <a:solidFill>
                          <a:schemeClr val="bg1"/>
                        </a:solidFill>
                      </a:endParaRPr>
                    </a:p>
                  </a:txBody>
                  <a:tcPr anchor="ctr">
                    <a:solidFill>
                      <a:srgbClr val="537285"/>
                    </a:solidFill>
                  </a:tcPr>
                </a:tc>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050" dirty="0"/>
                        <a:t>对照药品：</a:t>
                      </a:r>
                      <a:endParaRPr lang="en-US" altLang="zh-CN" sz="1050" dirty="0"/>
                    </a:p>
                    <a:p>
                      <a:pPr marL="0" marR="0" lvl="0" indent="0" algn="ctr" defTabSz="914400" rtl="0" eaLnBrk="1" fontAlgn="auto" latinLnBrk="0" hangingPunct="1">
                        <a:lnSpc>
                          <a:spcPct val="150000"/>
                        </a:lnSpc>
                        <a:spcBef>
                          <a:spcPts val="0"/>
                        </a:spcBef>
                        <a:spcAft>
                          <a:spcPts val="0"/>
                        </a:spcAft>
                        <a:buClrTx/>
                        <a:buSzTx/>
                        <a:buFontTx/>
                        <a:buNone/>
                        <a:defRPr/>
                      </a:pPr>
                      <a:r>
                        <a:rPr lang="zh-CN" altLang="en-US" sz="1050" dirty="0"/>
                        <a:t>注射用头孢哌酮钠他唑巴坦钠（</a:t>
                      </a:r>
                      <a:r>
                        <a:rPr lang="en-US" altLang="zh-CN" sz="1050" dirty="0"/>
                        <a:t>4:1</a:t>
                      </a:r>
                      <a:r>
                        <a:rPr lang="zh-CN" altLang="en-US" sz="1050" dirty="0"/>
                        <a:t>）</a:t>
                      </a:r>
                      <a:endParaRPr lang="zh-CN" altLang="en-US" sz="1050" dirty="0"/>
                    </a:p>
                  </a:txBody>
                  <a:tcPr anchor="ctr">
                    <a:solidFill>
                      <a:srgbClr val="537285"/>
                    </a:solidFill>
                  </a:tcPr>
                </a:tc>
              </a:tr>
              <a:tr h="278827">
                <a:tc rowSpan="3">
                  <a:txBody>
                    <a:bodyPr/>
                    <a:lstStyle/>
                    <a:p>
                      <a:pPr marL="0" algn="ctr" defTabSz="914400" rtl="0" eaLnBrk="1" fontAlgn="base" latinLnBrk="0" hangingPunct="1">
                        <a:lnSpc>
                          <a:spcPct val="150000"/>
                        </a:lnSpc>
                        <a:spcBef>
                          <a:spcPct val="0"/>
                        </a:spcBef>
                        <a:spcAft>
                          <a:spcPct val="0"/>
                        </a:spcAft>
                        <a:defRPr/>
                      </a:pPr>
                      <a:r>
                        <a:rPr lang="zh-CN" altLang="en-US" sz="1050" b="1" kern="1200" dirty="0">
                          <a:solidFill>
                            <a:schemeClr val="dk1"/>
                          </a:solidFill>
                          <a:latin typeface="+mn-ea"/>
                          <a:ea typeface="+mn-ea"/>
                          <a:cs typeface="+mn-cs"/>
                        </a:rPr>
                        <a:t>治疗呼吸系统感染</a:t>
                      </a:r>
                      <a:endParaRPr lang="zh-CN" altLang="en-US" sz="1050" b="1" kern="1200" dirty="0">
                        <a:solidFill>
                          <a:schemeClr val="dk1"/>
                        </a:solidFill>
                        <a:latin typeface="+mn-ea"/>
                        <a:ea typeface="+mn-ea"/>
                        <a:cs typeface="+mn-cs"/>
                      </a:endParaRPr>
                    </a:p>
                  </a:txBody>
                  <a:tcPr anchor="ctr">
                    <a:solidFill>
                      <a:srgbClr val="E9EBF5"/>
                    </a:solidFill>
                  </a:tcPr>
                </a:tc>
                <a:tc>
                  <a:txBody>
                    <a:bodyPr/>
                    <a:lstStyle/>
                    <a:p>
                      <a:pPr marL="0" algn="ctr" defTabSz="914400" rtl="0" eaLnBrk="1" fontAlgn="base" latinLnBrk="0" hangingPunct="1">
                        <a:lnSpc>
                          <a:spcPct val="150000"/>
                        </a:lnSpc>
                        <a:spcBef>
                          <a:spcPct val="0"/>
                        </a:spcBef>
                        <a:spcAft>
                          <a:spcPct val="0"/>
                        </a:spcAft>
                        <a:defRPr/>
                      </a:pPr>
                      <a:r>
                        <a:rPr lang="zh-CN" altLang="en-US" sz="1050" b="0" kern="1200" dirty="0">
                          <a:solidFill>
                            <a:schemeClr val="dk1"/>
                          </a:solidFill>
                          <a:latin typeface="+mn-ea"/>
                          <a:ea typeface="+mn-ea"/>
                          <a:cs typeface="+mn-cs"/>
                        </a:rPr>
                        <a:t>临床治愈率</a:t>
                      </a:r>
                      <a:endParaRPr lang="zh-CN" altLang="en-US"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ea typeface="+mn-ea"/>
                        </a:rPr>
                        <a:t>87.65%</a:t>
                      </a:r>
                      <a:endParaRPr lang="en-US" altLang="zh-CN" sz="1050" b="0" dirty="0">
                        <a:solidFill>
                          <a:srgbClr val="FF0000"/>
                        </a:solidFill>
                        <a:latin typeface="+mn-ea"/>
                        <a:ea typeface="+mn-ea"/>
                      </a:endParaRPr>
                    </a:p>
                  </a:txBody>
                  <a:tcPr anchor="ctr">
                    <a:solidFill>
                      <a:srgbClr val="F2F2F2"/>
                    </a:solidFill>
                  </a:tcPr>
                </a:tc>
                <a:tc>
                  <a:txBody>
                    <a:bodyPr/>
                    <a:lstStyle/>
                    <a:p>
                      <a:pPr algn="ctr"/>
                      <a:r>
                        <a:rPr lang="en-US" altLang="zh-CN" sz="1050" b="0" kern="1200" dirty="0">
                          <a:solidFill>
                            <a:schemeClr val="tx1"/>
                          </a:solidFill>
                          <a:latin typeface="+mn-ea"/>
                          <a:ea typeface="+mn-ea"/>
                          <a:cs typeface="+mn-cs"/>
                        </a:rPr>
                        <a:t>78.85%</a:t>
                      </a:r>
                      <a:endParaRPr lang="zh-CN" altLang="en-US" sz="1050" b="0" kern="1200" dirty="0">
                        <a:solidFill>
                          <a:schemeClr val="tx1"/>
                        </a:solidFill>
                        <a:latin typeface="+mn-ea"/>
                        <a:ea typeface="+mn-ea"/>
                        <a:cs typeface="+mn-cs"/>
                      </a:endParaRPr>
                    </a:p>
                  </a:txBody>
                  <a:tcPr anchor="ctr">
                    <a:solidFill>
                      <a:srgbClr val="F2F2F2"/>
                    </a:solidFill>
                  </a:tcPr>
                </a:tc>
              </a:tr>
              <a:tr h="278827">
                <a:tc vMerge="1">
                  <a:tcPr anchor="ctr"/>
                </a:tc>
                <a:tc>
                  <a:txBody>
                    <a:bodyPr/>
                    <a:lstStyle/>
                    <a:p>
                      <a:pPr algn="ctr" fontAlgn="base">
                        <a:spcBef>
                          <a:spcPct val="0"/>
                        </a:spcBef>
                        <a:spcAft>
                          <a:spcPct val="0"/>
                        </a:spcAft>
                        <a:defRPr/>
                      </a:pPr>
                      <a:r>
                        <a:rPr lang="zh-CN" altLang="en-US" sz="1050" b="0" kern="1200" dirty="0">
                          <a:solidFill>
                            <a:schemeClr val="dk1"/>
                          </a:solidFill>
                          <a:latin typeface="+mn-ea"/>
                          <a:ea typeface="+mn-ea"/>
                          <a:cs typeface="+mn-cs"/>
                        </a:rPr>
                        <a:t>细菌清除率</a:t>
                      </a:r>
                      <a:endParaRPr lang="en-US" altLang="zh-CN"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ea typeface="+mn-ea"/>
                        </a:rPr>
                        <a:t>97.89%</a:t>
                      </a:r>
                      <a:endParaRPr lang="zh-CN" altLang="en-US" sz="1050" b="0" dirty="0">
                        <a:solidFill>
                          <a:srgbClr val="FF0000"/>
                        </a:solidFill>
                        <a:latin typeface="+mn-ea"/>
                        <a:ea typeface="+mn-ea"/>
                      </a:endParaRPr>
                    </a:p>
                  </a:txBody>
                  <a:tcPr anchor="ctr">
                    <a:solidFill>
                      <a:srgbClr val="F2F2F2"/>
                    </a:solidFill>
                  </a:tcPr>
                </a:tc>
                <a:tc>
                  <a:txBody>
                    <a:bodyPr/>
                    <a:lstStyle/>
                    <a:p>
                      <a:pPr algn="ctr"/>
                      <a:r>
                        <a:rPr lang="en-US" altLang="zh-CN" sz="1050" b="0" kern="1200" dirty="0">
                          <a:solidFill>
                            <a:schemeClr val="tx1"/>
                          </a:solidFill>
                          <a:latin typeface="+mn-ea"/>
                          <a:ea typeface="+mn-ea"/>
                          <a:cs typeface="+mn-cs"/>
                        </a:rPr>
                        <a:t>97.06%</a:t>
                      </a:r>
                      <a:endParaRPr lang="zh-CN" altLang="en-US" sz="1050" b="0" kern="1200" dirty="0">
                        <a:solidFill>
                          <a:schemeClr val="tx1"/>
                        </a:solidFill>
                        <a:latin typeface="+mn-ea"/>
                        <a:ea typeface="+mn-ea"/>
                        <a:cs typeface="+mn-cs"/>
                      </a:endParaRPr>
                    </a:p>
                  </a:txBody>
                  <a:tcPr anchor="ctr">
                    <a:solidFill>
                      <a:srgbClr val="F2F2F2"/>
                    </a:solidFill>
                  </a:tcPr>
                </a:tc>
              </a:tr>
              <a:tr h="278827">
                <a:tc vMerge="1">
                  <a:tcPr anchor="ctr">
                    <a:solidFill>
                      <a:srgbClr val="E9EBF5"/>
                    </a:solidFill>
                  </a:tcPr>
                </a:tc>
                <a:tc>
                  <a:txBody>
                    <a:bodyPr/>
                    <a:lstStyle/>
                    <a:p>
                      <a:pPr algn="ctr" fontAlgn="base">
                        <a:spcBef>
                          <a:spcPct val="0"/>
                        </a:spcBef>
                        <a:spcAft>
                          <a:spcPct val="0"/>
                        </a:spcAft>
                        <a:defRPr/>
                      </a:pPr>
                      <a:r>
                        <a:rPr lang="zh-CN" altLang="en-US" sz="1050" b="0" kern="1200" dirty="0">
                          <a:solidFill>
                            <a:schemeClr val="dk1"/>
                          </a:solidFill>
                          <a:latin typeface="+mn-ea"/>
                          <a:ea typeface="+mn-ea"/>
                          <a:cs typeface="+mn-cs"/>
                        </a:rPr>
                        <a:t>综合疗效痊愈率</a:t>
                      </a:r>
                      <a:endParaRPr lang="en-US" altLang="zh-CN"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ea typeface="+mn-ea"/>
                        </a:rPr>
                        <a:t>86.32%</a:t>
                      </a:r>
                      <a:endParaRPr lang="zh-CN" altLang="en-US" sz="1050" b="0" dirty="0">
                        <a:solidFill>
                          <a:srgbClr val="FF0000"/>
                        </a:solidFill>
                        <a:latin typeface="+mn-ea"/>
                        <a:ea typeface="+mn-ea"/>
                      </a:endParaRPr>
                    </a:p>
                  </a:txBody>
                  <a:tcPr anchor="ctr">
                    <a:solidFill>
                      <a:srgbClr val="F2F2F2"/>
                    </a:solidFill>
                  </a:tcPr>
                </a:tc>
                <a:tc>
                  <a:txBody>
                    <a:bodyPr/>
                    <a:lstStyle/>
                    <a:p>
                      <a:pPr algn="ctr"/>
                      <a:r>
                        <a:rPr lang="en-US" altLang="zh-CN" sz="1050" b="0" dirty="0">
                          <a:solidFill>
                            <a:schemeClr val="tx1"/>
                          </a:solidFill>
                          <a:latin typeface="+mn-ea"/>
                          <a:ea typeface="+mn-ea"/>
                        </a:rPr>
                        <a:t>73.53%</a:t>
                      </a:r>
                      <a:endParaRPr lang="zh-CN" altLang="en-US" sz="1050" b="0" kern="1200" dirty="0">
                        <a:solidFill>
                          <a:schemeClr val="tx1"/>
                        </a:solidFill>
                        <a:latin typeface="+mn-ea"/>
                        <a:ea typeface="+mn-ea"/>
                        <a:cs typeface="+mn-cs"/>
                      </a:endParaRPr>
                    </a:p>
                  </a:txBody>
                  <a:tcPr anchor="ctr">
                    <a:solidFill>
                      <a:srgbClr val="F2F2F2"/>
                    </a:solidFill>
                  </a:tcPr>
                </a:tc>
              </a:tr>
              <a:tr h="278827">
                <a:tc rowSpan="3">
                  <a:txBody>
                    <a:bodyPr/>
                    <a:lstStyle/>
                    <a:p>
                      <a:pPr algn="ctr" fontAlgn="base">
                        <a:spcBef>
                          <a:spcPct val="0"/>
                        </a:spcBef>
                        <a:spcAft>
                          <a:spcPct val="0"/>
                        </a:spcAft>
                        <a:defRPr/>
                      </a:pPr>
                      <a:r>
                        <a:rPr lang="zh-CN" altLang="en-US" sz="1050" b="1" kern="1200" dirty="0">
                          <a:solidFill>
                            <a:schemeClr val="dk1"/>
                          </a:solidFill>
                          <a:latin typeface="+mn-ea"/>
                          <a:ea typeface="+mn-ea"/>
                          <a:cs typeface="+mn-cs"/>
                        </a:rPr>
                        <a:t>泌尿系统感染</a:t>
                      </a:r>
                      <a:endParaRPr lang="en-US" altLang="zh-CN" sz="1050" b="1" kern="1200" dirty="0">
                        <a:solidFill>
                          <a:schemeClr val="dk1"/>
                        </a:solidFill>
                        <a:latin typeface="+mn-ea"/>
                        <a:ea typeface="+mn-ea"/>
                        <a:cs typeface="+mn-cs"/>
                      </a:endParaRPr>
                    </a:p>
                  </a:txBody>
                  <a:tcPr anchor="ctr">
                    <a:solidFill>
                      <a:srgbClr val="E9EBF5"/>
                    </a:solidFill>
                  </a:tcPr>
                </a:tc>
                <a:tc>
                  <a:txBody>
                    <a:bodyPr/>
                    <a:lstStyle/>
                    <a:p>
                      <a:pPr algn="ctr" fontAlgn="base">
                        <a:spcBef>
                          <a:spcPct val="0"/>
                        </a:spcBef>
                        <a:spcAft>
                          <a:spcPct val="0"/>
                        </a:spcAft>
                        <a:defRPr/>
                      </a:pPr>
                      <a:r>
                        <a:rPr lang="zh-CN" altLang="en-US" sz="1050" b="0" kern="1200" dirty="0">
                          <a:solidFill>
                            <a:schemeClr val="dk1"/>
                          </a:solidFill>
                          <a:latin typeface="+mn-ea"/>
                          <a:ea typeface="+mn-ea"/>
                          <a:cs typeface="+mn-cs"/>
                        </a:rPr>
                        <a:t>临床治愈率</a:t>
                      </a:r>
                      <a:endParaRPr lang="en-US" altLang="zh-CN"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rPr>
                        <a:t>92.73%</a:t>
                      </a:r>
                      <a:endParaRPr lang="zh-CN" altLang="en-US" sz="1050" b="0" dirty="0">
                        <a:solidFill>
                          <a:srgbClr val="FF0000"/>
                        </a:solidFill>
                        <a:latin typeface="+mn-ea"/>
                        <a:ea typeface="+mn-ea"/>
                      </a:endParaRPr>
                    </a:p>
                  </a:txBody>
                  <a:tcPr anchor="ctr">
                    <a:solidFill>
                      <a:srgbClr val="F2F2F2"/>
                    </a:solidFill>
                  </a:tcPr>
                </a:tc>
                <a:tc>
                  <a:txBody>
                    <a:bodyPr/>
                    <a:lstStyle/>
                    <a:p>
                      <a:pPr algn="ctr"/>
                      <a:r>
                        <a:rPr lang="en-US" altLang="zh-CN" sz="1050" b="0" kern="1200" dirty="0">
                          <a:solidFill>
                            <a:schemeClr val="tx1"/>
                          </a:solidFill>
                          <a:latin typeface="+mn-ea"/>
                          <a:ea typeface="+mn-ea"/>
                          <a:cs typeface="+mn-cs"/>
                        </a:rPr>
                        <a:t>90.74%</a:t>
                      </a:r>
                      <a:endParaRPr lang="zh-CN" altLang="en-US" sz="1050" b="0" kern="1200" dirty="0">
                        <a:solidFill>
                          <a:schemeClr val="tx1"/>
                        </a:solidFill>
                        <a:latin typeface="+mn-ea"/>
                        <a:ea typeface="+mn-ea"/>
                        <a:cs typeface="+mn-cs"/>
                      </a:endParaRPr>
                    </a:p>
                  </a:txBody>
                  <a:tcPr anchor="ctr">
                    <a:solidFill>
                      <a:srgbClr val="F2F2F2"/>
                    </a:solidFill>
                  </a:tcPr>
                </a:tc>
              </a:tr>
              <a:tr h="278827">
                <a:tc vMerge="1">
                  <a:tcPr anchor="ctr">
                    <a:solidFill>
                      <a:srgbClr val="F2F2F2"/>
                    </a:solidFill>
                  </a:tcPr>
                </a:tc>
                <a:tc>
                  <a:txBody>
                    <a:bodyPr/>
                    <a:lstStyle/>
                    <a:p>
                      <a:pPr algn="ctr" fontAlgn="base">
                        <a:spcBef>
                          <a:spcPct val="0"/>
                        </a:spcBef>
                        <a:spcAft>
                          <a:spcPct val="0"/>
                        </a:spcAft>
                        <a:defRPr/>
                      </a:pPr>
                      <a:r>
                        <a:rPr lang="zh-CN" altLang="en-US" sz="1050" b="0" kern="1200" dirty="0">
                          <a:solidFill>
                            <a:schemeClr val="dk1"/>
                          </a:solidFill>
                          <a:latin typeface="+mn-ea"/>
                          <a:ea typeface="+mn-ea"/>
                          <a:cs typeface="+mn-cs"/>
                        </a:rPr>
                        <a:t>细菌清除率</a:t>
                      </a:r>
                      <a:endParaRPr lang="en-US" altLang="zh-CN"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rPr>
                        <a:t>93.27%</a:t>
                      </a:r>
                      <a:endParaRPr lang="zh-CN" altLang="en-US" sz="1050" b="0" dirty="0">
                        <a:solidFill>
                          <a:srgbClr val="FF0000"/>
                        </a:solidFill>
                        <a:latin typeface="+mn-ea"/>
                        <a:ea typeface="+mn-ea"/>
                      </a:endParaRPr>
                    </a:p>
                  </a:txBody>
                  <a:tcPr anchor="ctr">
                    <a:solidFill>
                      <a:srgbClr val="F2F2F2"/>
                    </a:solidFill>
                  </a:tcPr>
                </a:tc>
                <a:tc>
                  <a:txBody>
                    <a:bodyPr/>
                    <a:lstStyle/>
                    <a:p>
                      <a:pPr algn="ctr"/>
                      <a:r>
                        <a:rPr lang="en-US" altLang="zh-CN" sz="1050" b="0" kern="1200" dirty="0">
                          <a:solidFill>
                            <a:schemeClr val="tx1"/>
                          </a:solidFill>
                          <a:latin typeface="+mn-ea"/>
                          <a:ea typeface="+mn-ea"/>
                          <a:cs typeface="+mn-cs"/>
                        </a:rPr>
                        <a:t>93.94%</a:t>
                      </a:r>
                      <a:endParaRPr lang="zh-CN" altLang="en-US" sz="1050" b="0" kern="1200" dirty="0">
                        <a:solidFill>
                          <a:schemeClr val="tx1"/>
                        </a:solidFill>
                        <a:latin typeface="+mn-ea"/>
                        <a:ea typeface="+mn-ea"/>
                        <a:cs typeface="+mn-cs"/>
                      </a:endParaRPr>
                    </a:p>
                  </a:txBody>
                  <a:tcPr anchor="ctr">
                    <a:solidFill>
                      <a:srgbClr val="F2F2F2"/>
                    </a:solidFill>
                  </a:tcPr>
                </a:tc>
              </a:tr>
              <a:tr h="278827">
                <a:tc vMerge="1">
                  <a:tcPr anchor="ctr">
                    <a:solidFill>
                      <a:srgbClr val="E9EBF5"/>
                    </a:solidFill>
                  </a:tcPr>
                </a:tc>
                <a:tc>
                  <a:txBody>
                    <a:bodyPr/>
                    <a:lstStyle/>
                    <a:p>
                      <a:pPr algn="ctr" fontAlgn="base">
                        <a:spcBef>
                          <a:spcPct val="0"/>
                        </a:spcBef>
                        <a:spcAft>
                          <a:spcPct val="0"/>
                        </a:spcAft>
                        <a:defRPr/>
                      </a:pPr>
                      <a:r>
                        <a:rPr lang="zh-CN" altLang="en-US" sz="1050" b="0" kern="1200" dirty="0">
                          <a:solidFill>
                            <a:schemeClr val="dk1"/>
                          </a:solidFill>
                          <a:latin typeface="+mn-ea"/>
                          <a:ea typeface="+mn-ea"/>
                          <a:cs typeface="+mn-cs"/>
                        </a:rPr>
                        <a:t>综合疗效痊愈率</a:t>
                      </a:r>
                      <a:endParaRPr lang="en-US" altLang="zh-CN" sz="1050" b="0" kern="1200" dirty="0">
                        <a:solidFill>
                          <a:schemeClr val="dk1"/>
                        </a:solidFill>
                        <a:latin typeface="+mn-ea"/>
                        <a:ea typeface="+mn-ea"/>
                        <a:cs typeface="+mn-cs"/>
                      </a:endParaRPr>
                    </a:p>
                  </a:txBody>
                  <a:tcPr anchor="ctr">
                    <a:solidFill>
                      <a:srgbClr val="E9EBF5"/>
                    </a:solidFill>
                  </a:tcPr>
                </a:tc>
                <a:tc>
                  <a:txBody>
                    <a:bodyPr/>
                    <a:lstStyle/>
                    <a:p>
                      <a:pPr algn="ctr">
                        <a:lnSpc>
                          <a:spcPct val="150000"/>
                        </a:lnSpc>
                      </a:pPr>
                      <a:r>
                        <a:rPr lang="en-US" altLang="zh-CN" sz="1050" b="0" dirty="0">
                          <a:solidFill>
                            <a:srgbClr val="FF0000"/>
                          </a:solidFill>
                          <a:latin typeface="+mn-ea"/>
                          <a:ea typeface="+mn-ea"/>
                        </a:rPr>
                        <a:t>91.35%</a:t>
                      </a:r>
                      <a:endParaRPr lang="zh-CN" altLang="en-US" sz="1050" b="0" dirty="0">
                        <a:solidFill>
                          <a:srgbClr val="FF0000"/>
                        </a:solidFill>
                        <a:latin typeface="+mn-ea"/>
                        <a:ea typeface="+mn-ea"/>
                      </a:endParaRPr>
                    </a:p>
                  </a:txBody>
                  <a:tcPr anchor="ctr">
                    <a:solidFill>
                      <a:srgbClr val="F2F2F2"/>
                    </a:solidFill>
                  </a:tcPr>
                </a:tc>
                <a:tc>
                  <a:txBody>
                    <a:bodyPr/>
                    <a:lstStyle/>
                    <a:p>
                      <a:pPr algn="ctr"/>
                      <a:r>
                        <a:rPr lang="en-US" altLang="zh-CN" sz="1050" b="0" kern="1200" dirty="0">
                          <a:solidFill>
                            <a:schemeClr val="tx1"/>
                          </a:solidFill>
                          <a:latin typeface="+mn-ea"/>
                          <a:ea typeface="+mn-ea"/>
                          <a:cs typeface="+mn-cs"/>
                        </a:rPr>
                        <a:t>90.91%</a:t>
                      </a:r>
                      <a:endParaRPr lang="zh-CN" altLang="en-US" sz="1050" b="0" kern="1200" dirty="0">
                        <a:solidFill>
                          <a:schemeClr val="tx1"/>
                        </a:solidFill>
                        <a:latin typeface="+mn-ea"/>
                        <a:ea typeface="+mn-ea"/>
                        <a:cs typeface="+mn-cs"/>
                      </a:endParaRPr>
                    </a:p>
                  </a:txBody>
                  <a:tcPr anchor="ctr">
                    <a:solidFill>
                      <a:srgbClr val="F2F2F2"/>
                    </a:solidFill>
                  </a:tcPr>
                </a:tc>
              </a:tr>
            </a:tbl>
          </a:graphicData>
        </a:graphic>
      </p:graphicFrame>
      <p:sp>
        <p:nvSpPr>
          <p:cNvPr id="9" name="文本框 8"/>
          <p:cNvSpPr txBox="1"/>
          <p:nvPr/>
        </p:nvSpPr>
        <p:spPr>
          <a:xfrm>
            <a:off x="2821172" y="351382"/>
            <a:ext cx="4253023" cy="715581"/>
          </a:xfrm>
          <a:prstGeom prst="rect">
            <a:avLst/>
          </a:prstGeom>
          <a:noFill/>
        </p:spPr>
        <p:txBody>
          <a:bodyPr wrap="square" rtlCol="0">
            <a:spAutoFit/>
          </a:bodyPr>
          <a:lstStyle/>
          <a:p>
            <a:r>
              <a:rPr lang="zh-CN" altLang="en-US" b="1" dirty="0">
                <a:solidFill>
                  <a:srgbClr val="FF0000"/>
                </a:solidFill>
              </a:rPr>
              <a:t>呼吸系统感染细菌清除率达</a:t>
            </a:r>
            <a:r>
              <a:rPr lang="en-US" altLang="zh-CN" b="1" dirty="0">
                <a:solidFill>
                  <a:srgbClr val="FF0000"/>
                </a:solidFill>
              </a:rPr>
              <a:t>97.89%</a:t>
            </a:r>
            <a:r>
              <a:rPr lang="zh-CN" altLang="en-US" b="1" dirty="0">
                <a:solidFill>
                  <a:srgbClr val="FF0000"/>
                </a:solidFill>
              </a:rPr>
              <a:t>，</a:t>
            </a:r>
            <a:endParaRPr lang="en-US" altLang="zh-CN" b="1" dirty="0">
              <a:solidFill>
                <a:srgbClr val="FF0000"/>
              </a:solidFill>
            </a:endParaRPr>
          </a:p>
          <a:p>
            <a:r>
              <a:rPr lang="zh-CN" altLang="en-US" b="1" dirty="0">
                <a:solidFill>
                  <a:srgbClr val="FF0000"/>
                </a:solidFill>
              </a:rPr>
              <a:t>总体疗效数据优于注射用头孢哌酮钠他唑巴坦钠（</a:t>
            </a:r>
            <a:r>
              <a:rPr lang="en-US" altLang="zh-CN" b="1" dirty="0">
                <a:solidFill>
                  <a:srgbClr val="FF0000"/>
                </a:solidFill>
              </a:rPr>
              <a:t>4:1</a:t>
            </a:r>
            <a:r>
              <a:rPr lang="zh-CN" altLang="en-US" b="1" dirty="0">
                <a:solidFill>
                  <a:srgbClr val="FF0000"/>
                </a:solidFill>
              </a:rPr>
              <a:t>）</a:t>
            </a:r>
            <a:endParaRPr lang="zh-CN" altLang="en-US" b="1" dirty="0">
              <a:solidFill>
                <a:srgbClr val="FF0000"/>
              </a:solidFill>
            </a:endParaRPr>
          </a:p>
          <a:p>
            <a:endParaRPr lang="zh-CN" altLang="en-US" b="1" dirty="0">
              <a:solidFill>
                <a:srgbClr val="FF0000"/>
              </a:solidFill>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6489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en-US" altLang="zh-CN" sz="4500" b="1" i="0" u="none" strike="noStrike" kern="1200" cap="none" spc="0" normalizeH="0" baseline="0" noProof="0" dirty="0">
                <a:ln>
                  <a:noFill/>
                </a:ln>
                <a:solidFill>
                  <a:srgbClr val="FCFCFC"/>
                </a:solidFill>
                <a:effectLst/>
                <a:uLnTx/>
                <a:uFillTx/>
                <a:latin typeface="等线 Light" panose="02010600030101010101" pitchFamily="2" charset="-122"/>
                <a:ea typeface="等线 Light" panose="02010600030101010101" pitchFamily="2" charset="-122"/>
                <a:cs typeface="+mn-cs"/>
              </a:rPr>
              <a:t>02</a:t>
            </a:r>
            <a:endParaRPr kumimoji="0" lang="zh-CN" altLang="en-US" sz="4500" b="1" i="0" u="none" strike="noStrike" kern="1200" cap="none" spc="0" normalizeH="0" baseline="0" noProof="0" dirty="0">
              <a:ln>
                <a:noFill/>
              </a:ln>
              <a:solidFill>
                <a:srgbClr val="FCFCFC"/>
              </a:solidFill>
              <a:effectLst/>
              <a:uLnTx/>
              <a:uFillTx/>
              <a:latin typeface="等线 Light" panose="02010600030101010101" pitchFamily="2" charset="-122"/>
              <a:ea typeface="等线 Light" panose="02010600030101010101" pitchFamily="2" charset="-122"/>
              <a:cs typeface="+mn-cs"/>
            </a:endParaRPr>
          </a:p>
        </p:txBody>
      </p:sp>
      <p:sp>
        <p:nvSpPr>
          <p:cNvPr id="5" name="PA_文本框 4"/>
          <p:cNvSpPr txBox="1"/>
          <p:nvPr>
            <p:custDataLst>
              <p:tags r:id="rId2"/>
            </p:custDataLst>
          </p:nvPr>
        </p:nvSpPr>
        <p:spPr>
          <a:xfrm>
            <a:off x="1330334" y="130885"/>
            <a:ext cx="1960007" cy="614335"/>
          </a:xfrm>
          <a:prstGeom prst="rect">
            <a:avLst/>
          </a:prstGeom>
          <a:noFill/>
        </p:spPr>
        <p:txBody>
          <a:bodyPr rIns="270000">
            <a:normAutofit lnSpcReduction="10000"/>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3600" b="0" i="0" u="none" strike="noStrike" kern="1200" cap="none" spc="0" normalizeH="0" baseline="0" noProof="0" dirty="0">
                <a:ln>
                  <a:noFill/>
                </a:ln>
                <a:solidFill>
                  <a:srgbClr val="063D54">
                    <a:lumMod val="75000"/>
                  </a:srgbClr>
                </a:solidFill>
                <a:effectLst/>
                <a:uLnTx/>
                <a:uFillTx/>
                <a:latin typeface="等线" panose="02010600030101010101" pitchFamily="2" charset="-122"/>
                <a:ea typeface="等线" panose="02010600030101010101" pitchFamily="2" charset="-122"/>
                <a:cs typeface="+mn-cs"/>
              </a:rPr>
              <a:t>有效性</a:t>
            </a:r>
            <a:endParaRPr kumimoji="0" lang="zh-CN" altLang="en-US" sz="3600" b="0" i="0" u="none" strike="noStrike" kern="1200" cap="none" spc="0" normalizeH="0" baseline="0" noProof="0" dirty="0">
              <a:ln>
                <a:noFill/>
              </a:ln>
              <a:solidFill>
                <a:srgbClr val="063D54">
                  <a:lumMod val="75000"/>
                </a:srgbClr>
              </a:solidFill>
              <a:effectLst/>
              <a:uLnTx/>
              <a:uFillTx/>
              <a:latin typeface="等线" panose="02010600030101010101" pitchFamily="2" charset="-122"/>
              <a:ea typeface="等线" panose="02010600030101010101" pitchFamily="2" charset="-122"/>
              <a:cs typeface="+mn-cs"/>
            </a:endParaRPr>
          </a:p>
        </p:txBody>
      </p:sp>
      <p:sp>
        <p:nvSpPr>
          <p:cNvPr id="2" name="圆角矩形 19"/>
          <p:cNvSpPr/>
          <p:nvPr/>
        </p:nvSpPr>
        <p:spPr>
          <a:xfrm>
            <a:off x="192500" y="3215580"/>
            <a:ext cx="1346025" cy="1234030"/>
          </a:xfrm>
          <a:prstGeom prst="roundRect">
            <a:avLst/>
          </a:prstGeom>
          <a:solidFill>
            <a:srgbClr val="537285"/>
          </a:solidFill>
          <a:ln>
            <a:noFill/>
          </a:ln>
        </p:spPr>
        <p:txBody>
          <a:bodyPr vert="horz" wrap="square" lIns="91440" tIns="45720" rIns="91440" bIns="45720" numCol="1" anchor="ctr" anchorCtr="0" compatLnSpc="1"/>
          <a:lstStyle/>
          <a:p>
            <a:pPr marL="0" marR="0" lvl="0" indent="0" algn="ctr" defTabSz="685800" rtl="0" eaLnBrk="1" fontAlgn="auto" latinLnBrk="0" hangingPunct="1">
              <a:lnSpc>
                <a:spcPct val="150000"/>
              </a:lnSpc>
              <a:spcBef>
                <a:spcPts val="0"/>
              </a:spcBef>
              <a:spcAft>
                <a:spcPts val="0"/>
              </a:spcAft>
              <a:buClrTx/>
              <a:buSzTx/>
              <a:buFontTx/>
              <a:buNone/>
              <a:defRPr/>
            </a:pPr>
            <a:r>
              <a:rPr kumimoji="0" lang="zh-CN" altLang="en-US"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rPr>
              <a:t>临床指南</a:t>
            </a:r>
            <a:r>
              <a:rPr kumimoji="0" lang="en-US" altLang="zh-CN"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rPr>
              <a:t>/</a:t>
            </a:r>
            <a:r>
              <a:rPr kumimoji="0" lang="zh-CN" altLang="en-US"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rPr>
              <a:t>诊疗规范推荐</a:t>
            </a:r>
            <a:endParaRPr kumimoji="0" lang="zh-CN" altLang="en-US"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endParaRPr>
          </a:p>
        </p:txBody>
      </p:sp>
      <p:graphicFrame>
        <p:nvGraphicFramePr>
          <p:cNvPr id="4" name="表格 5"/>
          <p:cNvGraphicFramePr>
            <a:graphicFrameLocks noGrp="1"/>
          </p:cNvGraphicFramePr>
          <p:nvPr>
            <p:custDataLst>
              <p:tags r:id="rId3"/>
            </p:custDataLst>
          </p:nvPr>
        </p:nvGraphicFramePr>
        <p:xfrm>
          <a:off x="1548150" y="3148626"/>
          <a:ext cx="7365316" cy="1388658"/>
        </p:xfrm>
        <a:graphic>
          <a:graphicData uri="http://schemas.openxmlformats.org/drawingml/2006/table">
            <a:tbl>
              <a:tblPr firstRow="1" bandRow="1">
                <a:tableStyleId>{5C22544A-7EE6-4342-B048-85BDC9FD1C3A}</a:tableStyleId>
              </a:tblPr>
              <a:tblGrid>
                <a:gridCol w="7365316"/>
              </a:tblGrid>
              <a:tr h="1388658">
                <a:tc>
                  <a:txBody>
                    <a:bodyPr/>
                    <a:lstStyle/>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100" b="0" dirty="0">
                          <a:solidFill>
                            <a:schemeClr val="tx1"/>
                          </a:solidFill>
                          <a:latin typeface="+mn-ea"/>
                        </a:rPr>
                        <a:t>1</a:t>
                      </a:r>
                      <a:r>
                        <a:rPr lang="zh-CN" altLang="en-US" sz="1100" b="0" dirty="0">
                          <a:solidFill>
                            <a:schemeClr val="tx1"/>
                          </a:solidFill>
                          <a:latin typeface="+mn-ea"/>
                        </a:rPr>
                        <a:t>、</a:t>
                      </a:r>
                      <a:r>
                        <a:rPr lang="en-US" altLang="zh-CN" sz="1100" b="1" dirty="0">
                          <a:solidFill>
                            <a:schemeClr val="tx1"/>
                          </a:solidFill>
                          <a:latin typeface="+mn-ea"/>
                        </a:rPr>
                        <a:t>《β-</a:t>
                      </a:r>
                      <a:r>
                        <a:rPr lang="zh-CN" altLang="en-US" sz="1100" b="1" dirty="0">
                          <a:solidFill>
                            <a:schemeClr val="tx1"/>
                          </a:solidFill>
                          <a:latin typeface="+mn-ea"/>
                        </a:rPr>
                        <a:t>内酰胺类抗生素</a:t>
                      </a:r>
                      <a:r>
                        <a:rPr lang="en-US" altLang="zh-CN" sz="1100" b="1" dirty="0">
                          <a:solidFill>
                            <a:schemeClr val="tx1"/>
                          </a:solidFill>
                          <a:latin typeface="+mn-ea"/>
                        </a:rPr>
                        <a:t>/β-</a:t>
                      </a:r>
                      <a:r>
                        <a:rPr lang="zh-CN" altLang="en-US" sz="1100" b="1" dirty="0">
                          <a:solidFill>
                            <a:schemeClr val="tx1"/>
                          </a:solidFill>
                          <a:latin typeface="+mn-ea"/>
                        </a:rPr>
                        <a:t>内酰胺酶抑制剂复方制剂临床应用专家共识（</a:t>
                      </a:r>
                      <a:r>
                        <a:rPr lang="en-US" altLang="zh-CN" sz="1100" b="1" dirty="0">
                          <a:solidFill>
                            <a:schemeClr val="tx1"/>
                          </a:solidFill>
                          <a:latin typeface="+mn-ea"/>
                        </a:rPr>
                        <a:t>2020</a:t>
                      </a:r>
                      <a:r>
                        <a:rPr lang="zh-CN" altLang="en-US" sz="1100" b="1" dirty="0">
                          <a:solidFill>
                            <a:schemeClr val="tx1"/>
                          </a:solidFill>
                          <a:latin typeface="+mn-ea"/>
                        </a:rPr>
                        <a:t>年版）</a:t>
                      </a:r>
                      <a:r>
                        <a:rPr lang="en-US" altLang="zh-CN" sz="1100" b="1" dirty="0">
                          <a:solidFill>
                            <a:schemeClr val="tx1"/>
                          </a:solidFill>
                          <a:latin typeface="+mn-ea"/>
                        </a:rPr>
                        <a:t>》</a:t>
                      </a:r>
                      <a:r>
                        <a:rPr lang="zh-CN" altLang="en-US" sz="1100" b="0" dirty="0">
                          <a:solidFill>
                            <a:schemeClr val="tx1"/>
                          </a:solidFill>
                          <a:latin typeface="+mn-ea"/>
                        </a:rPr>
                        <a:t>：</a:t>
                      </a:r>
                      <a:endParaRPr lang="en-US" altLang="zh-CN" sz="11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100" b="0" dirty="0">
                          <a:solidFill>
                            <a:schemeClr val="tx1"/>
                          </a:solidFill>
                          <a:latin typeface="+mn-ea"/>
                        </a:rPr>
                        <a:t>β-</a:t>
                      </a:r>
                      <a:r>
                        <a:rPr lang="zh-CN" altLang="en-US" sz="1100" b="0" dirty="0">
                          <a:solidFill>
                            <a:schemeClr val="tx1"/>
                          </a:solidFill>
                          <a:latin typeface="+mn-ea"/>
                        </a:rPr>
                        <a:t>内酰胺类抗生素</a:t>
                      </a:r>
                      <a:r>
                        <a:rPr lang="en-US" altLang="zh-CN" sz="1100" b="0" dirty="0">
                          <a:solidFill>
                            <a:schemeClr val="tx1"/>
                          </a:solidFill>
                          <a:latin typeface="+mn-ea"/>
                        </a:rPr>
                        <a:t>/β-</a:t>
                      </a:r>
                      <a:r>
                        <a:rPr lang="zh-CN" altLang="en-US" sz="1100" b="0" dirty="0">
                          <a:solidFill>
                            <a:schemeClr val="tx1"/>
                          </a:solidFill>
                          <a:latin typeface="+mn-ea"/>
                        </a:rPr>
                        <a:t>内酰胺酶抑制剂复方制剂是临床治疗产</a:t>
                      </a:r>
                      <a:r>
                        <a:rPr lang="en-US" altLang="zh-CN" sz="1100" b="0" dirty="0">
                          <a:solidFill>
                            <a:schemeClr val="tx1"/>
                          </a:solidFill>
                          <a:latin typeface="+mn-ea"/>
                        </a:rPr>
                        <a:t>β-</a:t>
                      </a:r>
                      <a:r>
                        <a:rPr lang="zh-CN" altLang="en-US" sz="1100" b="0" dirty="0">
                          <a:solidFill>
                            <a:schemeClr val="tx1"/>
                          </a:solidFill>
                          <a:latin typeface="+mn-ea"/>
                        </a:rPr>
                        <a:t>内酰胺酶细菌感染的重要选择。</a:t>
                      </a:r>
                      <a:endParaRPr lang="en-US" altLang="zh-CN" sz="11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100" b="0" dirty="0">
                          <a:solidFill>
                            <a:schemeClr val="tx1"/>
                          </a:solidFill>
                          <a:latin typeface="+mn-ea"/>
                        </a:rPr>
                        <a:t>2</a:t>
                      </a:r>
                      <a:r>
                        <a:rPr lang="zh-CN" altLang="en-US" sz="1100" b="0" dirty="0">
                          <a:solidFill>
                            <a:schemeClr val="tx1"/>
                          </a:solidFill>
                          <a:latin typeface="+mn-ea"/>
                        </a:rPr>
                        <a:t>、</a:t>
                      </a:r>
                      <a:r>
                        <a:rPr lang="en-US" altLang="zh-CN" sz="1100" b="1" dirty="0">
                          <a:solidFill>
                            <a:schemeClr val="tx1"/>
                          </a:solidFill>
                          <a:latin typeface="+mn-ea"/>
                        </a:rPr>
                        <a:t>《</a:t>
                      </a:r>
                      <a:r>
                        <a:rPr lang="zh-CN" altLang="en-US" sz="1100" b="1" dirty="0">
                          <a:solidFill>
                            <a:schemeClr val="tx1"/>
                          </a:solidFill>
                          <a:latin typeface="+mn-ea"/>
                        </a:rPr>
                        <a:t>上海市</a:t>
                      </a:r>
                      <a:r>
                        <a:rPr lang="en-US" altLang="zh-CN" sz="1100" b="1" dirty="0">
                          <a:solidFill>
                            <a:schemeClr val="tx1"/>
                          </a:solidFill>
                          <a:latin typeface="+mn-ea"/>
                        </a:rPr>
                        <a:t>2019</a:t>
                      </a:r>
                      <a:r>
                        <a:rPr lang="zh-CN" altLang="en-US" sz="1100" b="1" dirty="0">
                          <a:solidFill>
                            <a:schemeClr val="tx1"/>
                          </a:solidFill>
                          <a:latin typeface="+mn-ea"/>
                        </a:rPr>
                        <a:t>冠状病毒病综合救治专家共识</a:t>
                      </a:r>
                      <a:r>
                        <a:rPr lang="en-US" altLang="zh-CN" sz="1100" b="1" dirty="0">
                          <a:solidFill>
                            <a:schemeClr val="tx1"/>
                          </a:solidFill>
                          <a:latin typeface="+mn-ea"/>
                        </a:rPr>
                        <a:t>》</a:t>
                      </a:r>
                      <a:r>
                        <a:rPr lang="zh-CN" altLang="en-US" sz="1100" b="0" dirty="0">
                          <a:solidFill>
                            <a:schemeClr val="tx1"/>
                          </a:solidFill>
                          <a:latin typeface="+mn-ea"/>
                        </a:rPr>
                        <a:t>：</a:t>
                      </a:r>
                      <a:endParaRPr lang="en-US" altLang="zh-CN" sz="11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zh-CN" altLang="en-US" sz="1100" b="0" dirty="0">
                          <a:solidFill>
                            <a:schemeClr val="tx1"/>
                          </a:solidFill>
                          <a:latin typeface="+mn-ea"/>
                        </a:rPr>
                        <a:t>合并细菌、真菌感染的精准诊治：住院后发生感染者可选用</a:t>
                      </a:r>
                      <a:r>
                        <a:rPr lang="en-US" altLang="zh-CN" sz="1100" b="0" dirty="0">
                          <a:solidFill>
                            <a:schemeClr val="tx1"/>
                          </a:solidFill>
                          <a:latin typeface="+mn-ea"/>
                        </a:rPr>
                        <a:t>β-</a:t>
                      </a:r>
                      <a:r>
                        <a:rPr lang="zh-CN" altLang="en-US" sz="1100" b="0" dirty="0">
                          <a:solidFill>
                            <a:schemeClr val="tx1"/>
                          </a:solidFill>
                          <a:latin typeface="+mn-ea"/>
                        </a:rPr>
                        <a:t>内酰胺酶抑制剂复合物。</a:t>
                      </a:r>
                      <a:endParaRPr lang="en-US" altLang="zh-CN" sz="1100" b="0" dirty="0">
                        <a:solidFill>
                          <a:schemeClr val="tx1"/>
                        </a:solidFill>
                        <a:latin typeface="+mn-ea"/>
                      </a:endParaRPr>
                    </a:p>
                  </a:txBody>
                  <a:tcPr anchor="ctr">
                    <a:solidFill>
                      <a:schemeClr val="bg1">
                        <a:lumMod val="95000"/>
                      </a:schemeClr>
                    </a:solidFill>
                  </a:tcPr>
                </a:tc>
              </a:tr>
            </a:tbl>
          </a:graphicData>
        </a:graphic>
      </p:graphicFrame>
      <p:sp>
        <p:nvSpPr>
          <p:cNvPr id="6" name="圆角矩形 19"/>
          <p:cNvSpPr/>
          <p:nvPr/>
        </p:nvSpPr>
        <p:spPr>
          <a:xfrm>
            <a:off x="192405" y="856935"/>
            <a:ext cx="1346200" cy="2158365"/>
          </a:xfrm>
          <a:prstGeom prst="roundRect">
            <a:avLst/>
          </a:prstGeom>
          <a:solidFill>
            <a:srgbClr val="009922"/>
          </a:solidFill>
          <a:ln>
            <a:noFill/>
          </a:ln>
        </p:spPr>
        <p:txBody>
          <a:bodyPr vert="horz" wrap="square" lIns="91440" tIns="45720" rIns="91440" bIns="45720" numCol="1" anchor="ctr" anchorCtr="0" compatLnSpc="1"/>
          <a:lstStyle/>
          <a:p>
            <a:pPr marL="0" marR="0" lvl="0" indent="0" algn="ctr" defTabSz="685800" rtl="0" eaLnBrk="1" fontAlgn="auto" latinLnBrk="0" hangingPunct="1">
              <a:lnSpc>
                <a:spcPct val="150000"/>
              </a:lnSpc>
              <a:spcBef>
                <a:spcPts val="0"/>
              </a:spcBef>
              <a:spcAft>
                <a:spcPts val="0"/>
              </a:spcAft>
              <a:buClrTx/>
              <a:buSzTx/>
              <a:buFontTx/>
              <a:buNone/>
              <a:defRPr/>
            </a:pPr>
            <a:r>
              <a:rPr kumimoji="0" lang="zh-CN" altLang="en-US"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rPr>
              <a:t>与目录内同治疗领域药品相比，本药品有效性方面的优势和不足</a:t>
            </a:r>
            <a:endParaRPr kumimoji="0" lang="zh-CN" altLang="en-US" sz="1300" b="0" i="0" u="none" strike="noStrike" kern="1200" cap="none" spc="0" normalizeH="0" baseline="0" noProof="0" dirty="0">
              <a:ln>
                <a:noFill/>
              </a:ln>
              <a:solidFill>
                <a:srgbClr val="FFFFFF"/>
              </a:solidFill>
              <a:effectLst/>
              <a:uLnTx/>
              <a:uFillTx/>
              <a:latin typeface="Bebas" pitchFamily="2" charset="0"/>
              <a:ea typeface="微软雅黑" panose="020B0503020204020204" pitchFamily="34" charset="-122"/>
              <a:cs typeface="+mn-cs"/>
              <a:sym typeface="Bebas" pitchFamily="2" charset="0"/>
            </a:endParaRPr>
          </a:p>
        </p:txBody>
      </p:sp>
      <p:graphicFrame>
        <p:nvGraphicFramePr>
          <p:cNvPr id="12" name="表格 5"/>
          <p:cNvGraphicFramePr>
            <a:graphicFrameLocks noGrp="1"/>
          </p:cNvGraphicFramePr>
          <p:nvPr/>
        </p:nvGraphicFramePr>
        <p:xfrm>
          <a:off x="1567180" y="783910"/>
          <a:ext cx="7384415" cy="2263458"/>
        </p:xfrm>
        <a:graphic>
          <a:graphicData uri="http://schemas.openxmlformats.org/drawingml/2006/table">
            <a:tbl>
              <a:tblPr firstRow="1" bandRow="1">
                <a:tableStyleId>{5C22544A-7EE6-4342-B048-85BDC9FD1C3A}</a:tableStyleId>
              </a:tblPr>
              <a:tblGrid>
                <a:gridCol w="7384415"/>
              </a:tblGrid>
              <a:tr h="2230755">
                <a:tc>
                  <a:txBody>
                    <a:bodyPr/>
                    <a:lstStyle/>
                    <a:p>
                      <a:pPr indent="0" fontAlgn="auto">
                        <a:lnSpc>
                          <a:spcPct val="110000"/>
                        </a:lnSpc>
                        <a:spcAft>
                          <a:spcPts val="600"/>
                        </a:spcAft>
                      </a:pPr>
                      <a:r>
                        <a:rPr lang="en-US" altLang="zh-CN" sz="1100" b="0" kern="1200" dirty="0">
                          <a:solidFill>
                            <a:schemeClr val="bg2">
                              <a:lumMod val="25000"/>
                            </a:schemeClr>
                          </a:solidFill>
                          <a:latin typeface="+mn-ea"/>
                          <a:ea typeface="+mn-ea"/>
                          <a:cs typeface="+mn-cs"/>
                        </a:rPr>
                        <a:t>1</a:t>
                      </a:r>
                      <a:r>
                        <a:rPr lang="zh-CN" altLang="en-US" sz="1100" b="0" kern="1200" dirty="0">
                          <a:solidFill>
                            <a:schemeClr val="tx1"/>
                          </a:solidFill>
                          <a:latin typeface="+mn-lt"/>
                          <a:ea typeface="+mn-ea"/>
                          <a:cs typeface="+mn-cs"/>
                        </a:rPr>
                        <a:t>、本药品临床试验结果显示，与注射用头孢哌酮钠他唑巴坦钠（</a:t>
                      </a:r>
                      <a:r>
                        <a:rPr lang="en-US" altLang="zh-CN" sz="1100" b="0" kern="1200" dirty="0">
                          <a:solidFill>
                            <a:schemeClr val="tx1"/>
                          </a:solidFill>
                          <a:latin typeface="+mn-lt"/>
                          <a:ea typeface="+mn-ea"/>
                          <a:cs typeface="+mn-cs"/>
                        </a:rPr>
                        <a:t>4:1</a:t>
                      </a:r>
                      <a:r>
                        <a:rPr lang="zh-CN" altLang="en-US" sz="1100" b="0" kern="1200" dirty="0">
                          <a:solidFill>
                            <a:schemeClr val="tx1"/>
                          </a:solidFill>
                          <a:latin typeface="+mn-lt"/>
                          <a:ea typeface="+mn-ea"/>
                          <a:cs typeface="+mn-cs"/>
                        </a:rPr>
                        <a:t>）相比，注射用头孢哌酮钠他唑巴坦钠（</a:t>
                      </a:r>
                      <a:r>
                        <a:rPr lang="en-US" altLang="zh-CN" sz="1100" b="0" kern="1200" dirty="0">
                          <a:solidFill>
                            <a:schemeClr val="tx1"/>
                          </a:solidFill>
                          <a:latin typeface="+mn-lt"/>
                          <a:ea typeface="+mn-ea"/>
                          <a:cs typeface="+mn-cs"/>
                        </a:rPr>
                        <a:t>Ⅱ</a:t>
                      </a:r>
                      <a:r>
                        <a:rPr lang="zh-CN" altLang="en-US" sz="1100" b="0" kern="1200" dirty="0">
                          <a:solidFill>
                            <a:schemeClr val="tx1"/>
                          </a:solidFill>
                          <a:latin typeface="+mn-lt"/>
                          <a:ea typeface="+mn-ea"/>
                          <a:cs typeface="+mn-cs"/>
                        </a:rPr>
                        <a:t>）在治疗呼吸系统感染的临床治愈率、细菌清除率和综合疗效痊愈率以及泌尿系统感染的临床治愈率方面均具有优势（</a:t>
                      </a:r>
                      <a:r>
                        <a:rPr lang="en-US" altLang="zh-CN" sz="1100" b="0" kern="1200" dirty="0">
                          <a:solidFill>
                            <a:schemeClr val="tx1"/>
                          </a:solidFill>
                          <a:latin typeface="+mn-lt"/>
                          <a:ea typeface="+mn-ea"/>
                          <a:cs typeface="+mn-cs"/>
                        </a:rPr>
                        <a:t>87.65%</a:t>
                      </a:r>
                      <a:r>
                        <a:rPr lang="zh-CN" altLang="en-US" sz="1100" b="0" kern="1200" dirty="0">
                          <a:solidFill>
                            <a:schemeClr val="tx1"/>
                          </a:solidFill>
                          <a:latin typeface="+mn-lt"/>
                          <a:ea typeface="+mn-ea"/>
                          <a:cs typeface="+mn-cs"/>
                        </a:rPr>
                        <a:t>、</a:t>
                      </a:r>
                      <a:r>
                        <a:rPr lang="en-US" altLang="zh-CN" sz="1100" b="0" kern="1200" dirty="0">
                          <a:solidFill>
                            <a:schemeClr val="tx1"/>
                          </a:solidFill>
                          <a:latin typeface="+mn-lt"/>
                          <a:ea typeface="+mn-ea"/>
                          <a:cs typeface="+mn-cs"/>
                        </a:rPr>
                        <a:t>97.89%</a:t>
                      </a:r>
                      <a:r>
                        <a:rPr lang="zh-CN" altLang="en-US" sz="1100" b="0" kern="1200" dirty="0">
                          <a:solidFill>
                            <a:schemeClr val="tx1"/>
                          </a:solidFill>
                          <a:latin typeface="+mn-lt"/>
                          <a:ea typeface="+mn-ea"/>
                          <a:cs typeface="+mn-cs"/>
                        </a:rPr>
                        <a:t>和</a:t>
                      </a:r>
                      <a:r>
                        <a:rPr lang="en-US" altLang="zh-CN" sz="1100" b="0" kern="1200" dirty="0">
                          <a:solidFill>
                            <a:schemeClr val="tx1"/>
                          </a:solidFill>
                          <a:latin typeface="+mn-lt"/>
                          <a:ea typeface="+mn-ea"/>
                          <a:cs typeface="+mn-cs"/>
                        </a:rPr>
                        <a:t>86.32% </a:t>
                      </a:r>
                      <a:r>
                        <a:rPr lang="zh-CN" altLang="en-US" sz="1100" b="0" kern="1200" dirty="0">
                          <a:solidFill>
                            <a:schemeClr val="tx1"/>
                          </a:solidFill>
                          <a:latin typeface="+mn-lt"/>
                          <a:ea typeface="+mn-ea"/>
                          <a:cs typeface="+mn-cs"/>
                        </a:rPr>
                        <a:t>）</a:t>
                      </a:r>
                      <a:r>
                        <a:rPr lang="en-US" altLang="zh-CN" sz="1100" b="0" kern="1200" dirty="0">
                          <a:solidFill>
                            <a:schemeClr val="tx1"/>
                          </a:solidFill>
                          <a:latin typeface="+mn-lt"/>
                          <a:ea typeface="+mn-ea"/>
                          <a:cs typeface="+mn-cs"/>
                        </a:rPr>
                        <a:t>vs.</a:t>
                      </a:r>
                      <a:r>
                        <a:rPr lang="zh-CN" altLang="en-US" sz="1100" b="0" kern="1200" dirty="0">
                          <a:solidFill>
                            <a:schemeClr val="tx1"/>
                          </a:solidFill>
                          <a:latin typeface="+mn-lt"/>
                          <a:ea typeface="+mn-ea"/>
                          <a:cs typeface="+mn-cs"/>
                        </a:rPr>
                        <a:t>（</a:t>
                      </a:r>
                      <a:r>
                        <a:rPr lang="en-US" altLang="zh-CN" sz="1100" b="0" kern="1200" dirty="0">
                          <a:solidFill>
                            <a:schemeClr val="tx1"/>
                          </a:solidFill>
                          <a:latin typeface="+mn-lt"/>
                          <a:ea typeface="+mn-ea"/>
                          <a:cs typeface="+mn-cs"/>
                        </a:rPr>
                        <a:t>78.85%</a:t>
                      </a:r>
                      <a:r>
                        <a:rPr lang="zh-CN" altLang="en-US" sz="1100" b="0" kern="1200" dirty="0">
                          <a:solidFill>
                            <a:schemeClr val="tx1"/>
                          </a:solidFill>
                          <a:latin typeface="+mn-lt"/>
                          <a:ea typeface="+mn-ea"/>
                          <a:cs typeface="+mn-cs"/>
                        </a:rPr>
                        <a:t>、</a:t>
                      </a:r>
                      <a:r>
                        <a:rPr lang="en-US" altLang="zh-CN" sz="1100" b="0" kern="1200" dirty="0">
                          <a:solidFill>
                            <a:schemeClr val="tx1"/>
                          </a:solidFill>
                          <a:latin typeface="+mn-lt"/>
                          <a:ea typeface="+mn-ea"/>
                          <a:cs typeface="+mn-cs"/>
                        </a:rPr>
                        <a:t>97.06%</a:t>
                      </a:r>
                      <a:r>
                        <a:rPr lang="zh-CN" altLang="en-US" sz="1100" b="0" kern="1200" dirty="0">
                          <a:solidFill>
                            <a:schemeClr val="tx1"/>
                          </a:solidFill>
                          <a:latin typeface="+mn-lt"/>
                          <a:ea typeface="+mn-ea"/>
                          <a:cs typeface="+mn-cs"/>
                        </a:rPr>
                        <a:t>和</a:t>
                      </a:r>
                      <a:r>
                        <a:rPr lang="en-US" altLang="zh-CN" sz="1100" b="0" kern="1200" dirty="0">
                          <a:solidFill>
                            <a:schemeClr val="tx1"/>
                          </a:solidFill>
                          <a:latin typeface="+mn-lt"/>
                          <a:ea typeface="+mn-ea"/>
                          <a:cs typeface="+mn-cs"/>
                        </a:rPr>
                        <a:t>73.53%</a:t>
                      </a:r>
                      <a:r>
                        <a:rPr lang="zh-CN" altLang="en-US" sz="1100" b="0" kern="1200" dirty="0">
                          <a:solidFill>
                            <a:schemeClr val="tx1"/>
                          </a:solidFill>
                          <a:latin typeface="+mn-lt"/>
                          <a:ea typeface="+mn-ea"/>
                          <a:cs typeface="+mn-cs"/>
                        </a:rPr>
                        <a:t>）；</a:t>
                      </a:r>
                      <a:endParaRPr lang="en-US" altLang="zh-CN" sz="1100" b="0" kern="1200" dirty="0">
                        <a:solidFill>
                          <a:schemeClr val="tx1"/>
                        </a:solidFill>
                        <a:latin typeface="+mn-lt"/>
                        <a:ea typeface="+mn-ea"/>
                        <a:cs typeface="+mn-cs"/>
                      </a:endParaRPr>
                    </a:p>
                    <a:p>
                      <a:pPr indent="0" fontAlgn="auto">
                        <a:lnSpc>
                          <a:spcPct val="110000"/>
                        </a:lnSpc>
                        <a:spcAft>
                          <a:spcPts val="600"/>
                        </a:spcAft>
                      </a:pPr>
                      <a:r>
                        <a:rPr lang="en-US" altLang="zh-CN" sz="1100" b="0" kern="1200" dirty="0">
                          <a:solidFill>
                            <a:schemeClr val="tx1"/>
                          </a:solidFill>
                          <a:latin typeface="+mn-lt"/>
                          <a:ea typeface="+mn-ea"/>
                          <a:cs typeface="+mn-cs"/>
                        </a:rPr>
                        <a:t>2</a:t>
                      </a:r>
                      <a:r>
                        <a:rPr lang="zh-CN" altLang="en-US" sz="1100" b="0" kern="1200" dirty="0">
                          <a:solidFill>
                            <a:schemeClr val="tx1"/>
                          </a:solidFill>
                          <a:latin typeface="+mn-lt"/>
                          <a:ea typeface="+mn-ea"/>
                          <a:cs typeface="+mn-cs"/>
                        </a:rPr>
                        <a:t>、根据药品说明书和临床专家调研，注射用头孢哌酮钠他唑巴坦钠（</a:t>
                      </a:r>
                      <a:r>
                        <a:rPr lang="en-US" altLang="zh-CN" sz="1100" b="0" kern="1200" dirty="0">
                          <a:solidFill>
                            <a:schemeClr val="tx1"/>
                          </a:solidFill>
                          <a:latin typeface="+mn-lt"/>
                          <a:ea typeface="+mn-ea"/>
                          <a:cs typeface="+mn-cs"/>
                        </a:rPr>
                        <a:t>Ⅱ</a:t>
                      </a:r>
                      <a:r>
                        <a:rPr lang="zh-CN" altLang="en-US" sz="1100" b="0" kern="1200" dirty="0">
                          <a:solidFill>
                            <a:schemeClr val="tx1"/>
                          </a:solidFill>
                          <a:latin typeface="+mn-lt"/>
                          <a:ea typeface="+mn-ea"/>
                          <a:cs typeface="+mn-cs"/>
                        </a:rPr>
                        <a:t>）用于治疗中重度感染的时间短于哌拉西林钠他唑巴坦钠，能够更快速控制感染（重度感染平均</a:t>
                      </a:r>
                      <a:r>
                        <a:rPr lang="en-US" altLang="zh-CN" sz="1100" b="0" kern="1200" dirty="0">
                          <a:solidFill>
                            <a:schemeClr val="tx1"/>
                          </a:solidFill>
                          <a:latin typeface="+mn-lt"/>
                          <a:ea typeface="+mn-ea"/>
                          <a:cs typeface="+mn-cs"/>
                        </a:rPr>
                        <a:t>8d vs 10d</a:t>
                      </a:r>
                      <a:r>
                        <a:rPr lang="zh-CN" altLang="en-US" sz="1100" b="0" kern="1200" dirty="0">
                          <a:solidFill>
                            <a:schemeClr val="tx1"/>
                          </a:solidFill>
                          <a:latin typeface="+mn-lt"/>
                          <a:ea typeface="+mn-ea"/>
                          <a:cs typeface="+mn-cs"/>
                        </a:rPr>
                        <a:t>；重度感染平均</a:t>
                      </a:r>
                      <a:r>
                        <a:rPr lang="en-US" altLang="zh-CN" sz="1100" b="0" kern="1200" dirty="0">
                          <a:solidFill>
                            <a:schemeClr val="tx1"/>
                          </a:solidFill>
                          <a:latin typeface="+mn-lt"/>
                          <a:ea typeface="+mn-ea"/>
                          <a:cs typeface="+mn-cs"/>
                        </a:rPr>
                        <a:t>10d vs 14d</a:t>
                      </a:r>
                      <a:r>
                        <a:rPr lang="zh-CN" altLang="en-US" sz="1100" b="0" kern="1200" dirty="0">
                          <a:solidFill>
                            <a:schemeClr val="tx1"/>
                          </a:solidFill>
                          <a:latin typeface="+mn-lt"/>
                          <a:ea typeface="+mn-ea"/>
                          <a:cs typeface="+mn-cs"/>
                        </a:rPr>
                        <a:t>）；</a:t>
                      </a:r>
                      <a:r>
                        <a:rPr sz="1100" b="0" dirty="0">
                          <a:solidFill>
                            <a:schemeClr val="tx1"/>
                          </a:solidFill>
                          <a:sym typeface="+mn-ea"/>
                        </a:rPr>
                        <a:t>李燕华等的研究显示头孢哌酮钠他唑巴坦钠（4:1）、哌拉西林钠他唑巴坦钠的治愈率分别为85.71%、88.57%，</a:t>
                      </a:r>
                      <a:r>
                        <a:rPr sz="1100" b="0" dirty="0" err="1">
                          <a:solidFill>
                            <a:schemeClr val="tx1"/>
                          </a:solidFill>
                          <a:sym typeface="+mn-ea"/>
                        </a:rPr>
                        <a:t>可见本药品治愈率与哌拉西林钠他唑巴坦钠至少相当，甚至可能更高</a:t>
                      </a:r>
                      <a:r>
                        <a:rPr lang="zh-CN" altLang="en-US" sz="1100" b="0" dirty="0">
                          <a:solidFill>
                            <a:schemeClr val="tx1"/>
                          </a:solidFill>
                          <a:sym typeface="+mn-ea"/>
                        </a:rPr>
                        <a:t>。</a:t>
                      </a:r>
                      <a:endParaRPr sz="1100" b="0" dirty="0">
                        <a:solidFill>
                          <a:schemeClr val="tx1"/>
                        </a:solidFill>
                        <a:sym typeface="+mn-ea"/>
                      </a:endParaRPr>
                    </a:p>
                    <a:p>
                      <a:pPr indent="0" fontAlgn="auto">
                        <a:lnSpc>
                          <a:spcPct val="110000"/>
                        </a:lnSpc>
                        <a:spcAft>
                          <a:spcPts val="600"/>
                        </a:spcAft>
                      </a:pPr>
                      <a:r>
                        <a:rPr lang="en-US" altLang="zh-CN" sz="1100" b="0" kern="1200" dirty="0">
                          <a:solidFill>
                            <a:schemeClr val="tx1"/>
                          </a:solidFill>
                          <a:latin typeface="+mn-lt"/>
                          <a:ea typeface="+mn-ea"/>
                          <a:cs typeface="+mn-cs"/>
                        </a:rPr>
                        <a:t>3</a:t>
                      </a:r>
                      <a:r>
                        <a:rPr lang="zh-CN" altLang="en-US" sz="1100" b="0" kern="1200" dirty="0">
                          <a:solidFill>
                            <a:schemeClr val="tx1"/>
                          </a:solidFill>
                          <a:latin typeface="+mn-lt"/>
                          <a:ea typeface="+mn-ea"/>
                          <a:cs typeface="+mn-cs"/>
                        </a:rPr>
                        <a:t>、中国细菌耐药监测网</a:t>
                      </a:r>
                      <a:r>
                        <a:rPr lang="zh-CN" altLang="en-US" sz="1100" b="0" dirty="0">
                          <a:solidFill>
                            <a:schemeClr val="tx1"/>
                          </a:solidFill>
                          <a:sym typeface="+mn-ea"/>
                        </a:rPr>
                        <a:t>2022年数据</a:t>
                      </a:r>
                      <a:r>
                        <a:rPr lang="zh-CN" altLang="en-US" sz="1100" b="0" kern="1200" dirty="0">
                          <a:solidFill>
                            <a:schemeClr val="tx1"/>
                          </a:solidFill>
                          <a:latin typeface="+mn-lt"/>
                          <a:ea typeface="+mn-ea"/>
                          <a:cs typeface="+mn-cs"/>
                        </a:rPr>
                        <a:t>数据表明，注射用头孢哌酮钠舒巴坦钠、注射用哌拉西林钠他唑巴坦目前在临床实践中已存在较为明显的耐药性问题，肺炎克雷伯菌和嗜麦芽窄食单胞菌对头孢哌酮舒巴坦的耐药率、肺炎克雷伯菌和肠杆菌对哌拉西林他唑巴坦的耐药率已经接近</a:t>
                      </a:r>
                      <a:r>
                        <a:rPr lang="en-US" altLang="zh-CN" sz="1100" b="0" kern="1200" dirty="0">
                          <a:solidFill>
                            <a:schemeClr val="tx1"/>
                          </a:solidFill>
                          <a:latin typeface="+mn-lt"/>
                          <a:ea typeface="+mn-ea"/>
                          <a:cs typeface="+mn-cs"/>
                        </a:rPr>
                        <a:t>30%</a:t>
                      </a:r>
                      <a:r>
                        <a:rPr lang="zh-CN" altLang="en-US" sz="1100" b="0" kern="1200" dirty="0">
                          <a:solidFill>
                            <a:schemeClr val="tx1"/>
                          </a:solidFill>
                          <a:latin typeface="+mn-lt"/>
                          <a:ea typeface="+mn-ea"/>
                          <a:cs typeface="+mn-cs"/>
                        </a:rPr>
                        <a:t>，不动杆菌对头孢哌酮舒巴坦和哌拉西林他唑巴坦的耐药率更是已经超过</a:t>
                      </a:r>
                      <a:r>
                        <a:rPr lang="en-US" altLang="zh-CN" sz="1100" b="0" kern="1200" dirty="0">
                          <a:solidFill>
                            <a:schemeClr val="tx1"/>
                          </a:solidFill>
                          <a:latin typeface="+mn-lt"/>
                          <a:ea typeface="+mn-ea"/>
                          <a:cs typeface="+mn-cs"/>
                        </a:rPr>
                        <a:t>50%</a:t>
                      </a:r>
                      <a:r>
                        <a:rPr lang="zh-CN" altLang="en-US" sz="1100" b="0" kern="1200" dirty="0">
                          <a:solidFill>
                            <a:schemeClr val="tx1"/>
                          </a:solidFill>
                          <a:latin typeface="+mn-lt"/>
                          <a:ea typeface="+mn-ea"/>
                          <a:cs typeface="+mn-cs"/>
                        </a:rPr>
                        <a:t>。注射用头孢哌酮钠他唑巴坦钠（</a:t>
                      </a:r>
                      <a:r>
                        <a:rPr lang="en-US" altLang="zh-CN" sz="1100" b="0" kern="1200" dirty="0">
                          <a:solidFill>
                            <a:schemeClr val="tx1"/>
                          </a:solidFill>
                          <a:latin typeface="+mn-lt"/>
                          <a:ea typeface="+mn-ea"/>
                          <a:cs typeface="+mn-cs"/>
                        </a:rPr>
                        <a:t>Ⅱ</a:t>
                      </a:r>
                      <a:r>
                        <a:rPr lang="zh-CN" altLang="en-US" sz="1100" b="0" kern="1200" dirty="0">
                          <a:solidFill>
                            <a:schemeClr val="tx1"/>
                          </a:solidFill>
                          <a:latin typeface="+mn-lt"/>
                          <a:ea typeface="+mn-ea"/>
                          <a:cs typeface="+mn-cs"/>
                        </a:rPr>
                        <a:t>）作为新型抗菌药，尚无耐药性问题，真实世界应用中疗效更好。</a:t>
                      </a:r>
                      <a:endParaRPr lang="en-US" altLang="zh-CN" sz="1100" b="0" kern="1200" dirty="0">
                        <a:solidFill>
                          <a:schemeClr val="tx1"/>
                        </a:solidFill>
                        <a:latin typeface="+mn-lt"/>
                        <a:ea typeface="+mn-ea"/>
                        <a:cs typeface="+mn-cs"/>
                      </a:endParaRPr>
                    </a:p>
                  </a:txBody>
                  <a:tcPr anchor="ctr">
                    <a:solidFill>
                      <a:schemeClr val="bg1">
                        <a:lumMod val="95000"/>
                      </a:schemeClr>
                    </a:solidFill>
                  </a:tcPr>
                </a:tc>
              </a:tr>
            </a:tbl>
          </a:graphicData>
        </a:graphic>
      </p:graphicFrame>
      <p:sp>
        <p:nvSpPr>
          <p:cNvPr id="8" name="文本框 7"/>
          <p:cNvSpPr txBox="1"/>
          <p:nvPr/>
        </p:nvSpPr>
        <p:spPr>
          <a:xfrm>
            <a:off x="-38100" y="4532630"/>
            <a:ext cx="8659495" cy="588645"/>
          </a:xfrm>
          <a:prstGeom prst="rect">
            <a:avLst/>
          </a:prstGeom>
          <a:noFill/>
        </p:spPr>
        <p:txBody>
          <a:bodyPr wrap="square">
            <a:no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参考文献：</a:t>
            </a:r>
            <a:endPar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a:p>
            <a:pPr marL="0" marR="0" lvl="0" indent="0" algn="l" defTabSz="685800" rtl="0" eaLnBrk="1" fontAlgn="auto" latinLnBrk="0" hangingPunct="1">
              <a:lnSpc>
                <a:spcPct val="100000"/>
              </a:lnSpc>
              <a:spcBef>
                <a:spcPts val="0"/>
              </a:spcBef>
              <a:spcAft>
                <a:spcPts val="0"/>
              </a:spcAft>
              <a:buClrTx/>
              <a:buSzTx/>
              <a:buFontTx/>
              <a:buNone/>
              <a:defRPr/>
            </a:pP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[1] </a:t>
            </a:r>
            <a:r>
              <a:rPr lang="zh-CN" altLang="en-US" sz="700" noProof="0" dirty="0">
                <a:ln>
                  <a:noFill/>
                </a:ln>
                <a:solidFill>
                  <a:srgbClr val="000000"/>
                </a:solidFill>
                <a:effectLst/>
                <a:uLnTx/>
                <a:uFillTx/>
                <a:latin typeface="等线" panose="02010600030101010101" pitchFamily="2" charset="-122"/>
                <a:ea typeface="等线" panose="02010600030101010101" pitchFamily="2" charset="-122"/>
                <a:sym typeface="+mn-ea"/>
              </a:rPr>
              <a:t>CHIENT中国细菌耐药监测网www.chinets.com</a:t>
            </a:r>
            <a:endPar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a:p>
            <a:pPr marL="0" marR="0" lvl="0" indent="0" algn="l" defTabSz="685800" rtl="0" eaLnBrk="1" fontAlgn="auto" latinLnBrk="0" hangingPunct="1">
              <a:lnSpc>
                <a:spcPct val="100000"/>
              </a:lnSpc>
              <a:spcBef>
                <a:spcPts val="0"/>
              </a:spcBef>
              <a:spcAft>
                <a:spcPts val="0"/>
              </a:spcAft>
              <a:buClrTx/>
              <a:buSzTx/>
              <a:buFontTx/>
              <a:buNone/>
              <a:defRPr/>
            </a:pP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[2]</a:t>
            </a:r>
            <a:r>
              <a:rPr lang="zh-CN" altLang="en-US" sz="700" noProof="0" dirty="0">
                <a:ln>
                  <a:noFill/>
                </a:ln>
                <a:solidFill>
                  <a:srgbClr val="000000"/>
                </a:solidFill>
                <a:effectLst/>
                <a:uLnTx/>
                <a:uFillTx/>
                <a:latin typeface="等线" panose="02010600030101010101" pitchFamily="2" charset="-122"/>
                <a:ea typeface="等线" panose="02010600030101010101" pitchFamily="2" charset="-122"/>
                <a:sym typeface="+mn-ea"/>
              </a:rPr>
              <a:t>李燕华</a:t>
            </a: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a:t>
            </a:r>
            <a:r>
              <a:rPr lang="zh-CN" altLang="en-US" sz="700" noProof="0" dirty="0">
                <a:ln>
                  <a:noFill/>
                </a:ln>
                <a:solidFill>
                  <a:srgbClr val="000000"/>
                </a:solidFill>
                <a:effectLst/>
                <a:uLnTx/>
                <a:uFillTx/>
                <a:latin typeface="等线" panose="02010600030101010101" pitchFamily="2" charset="-122"/>
                <a:ea typeface="等线" panose="02010600030101010101" pitchFamily="2" charset="-122"/>
                <a:sym typeface="+mn-ea"/>
              </a:rPr>
              <a:t>刘林生</a:t>
            </a: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a:t>
            </a:r>
            <a:r>
              <a:rPr lang="zh-CN" altLang="en-US" sz="700" noProof="0" dirty="0">
                <a:ln>
                  <a:noFill/>
                </a:ln>
                <a:solidFill>
                  <a:srgbClr val="000000"/>
                </a:solidFill>
                <a:effectLst/>
                <a:uLnTx/>
                <a:uFillTx/>
                <a:latin typeface="等线" panose="02010600030101010101" pitchFamily="2" charset="-122"/>
                <a:ea typeface="等线" panose="02010600030101010101" pitchFamily="2" charset="-122"/>
                <a:sym typeface="+mn-ea"/>
              </a:rPr>
              <a:t>哌拉西林钠他唑巴坦钠与头孢哌酮钠他唑巴坦钠治疗下呼吸道感染的药物经济学分析</a:t>
            </a: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[J].</a:t>
            </a:r>
            <a:r>
              <a:rPr lang="zh-CN" altLang="en-US" sz="700" noProof="0" dirty="0">
                <a:ln>
                  <a:noFill/>
                </a:ln>
                <a:solidFill>
                  <a:srgbClr val="000000"/>
                </a:solidFill>
                <a:effectLst/>
                <a:uLnTx/>
                <a:uFillTx/>
                <a:latin typeface="等线" panose="02010600030101010101" pitchFamily="2" charset="-122"/>
                <a:ea typeface="等线" panose="02010600030101010101" pitchFamily="2" charset="-122"/>
                <a:sym typeface="+mn-ea"/>
              </a:rPr>
              <a:t>当代医学</a:t>
            </a:r>
            <a:r>
              <a:rPr lang="en-US" altLang="zh-CN" sz="700" noProof="0" dirty="0">
                <a:ln>
                  <a:noFill/>
                </a:ln>
                <a:solidFill>
                  <a:srgbClr val="000000"/>
                </a:solidFill>
                <a:effectLst/>
                <a:uLnTx/>
                <a:uFillTx/>
                <a:latin typeface="等线" panose="02010600030101010101" pitchFamily="2" charset="-122"/>
                <a:ea typeface="等线" panose="02010600030101010101" pitchFamily="2" charset="-122"/>
                <a:sym typeface="+mn-ea"/>
              </a:rPr>
              <a:t>,2012,18(24):134-135.</a:t>
            </a:r>
            <a:endPar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[3]《β-</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内酰胺类抗生素</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/β-</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内酰胺酶抑制剂复方制剂临床应用专家共识</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编写专家组</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 β-</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内酰胺类抗生素</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/β-</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内酰胺酶抑制剂复方制剂临床应用专家共识（</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2020</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年版）</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 </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中华医学杂志，</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2020</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100(10):738-747.</a:t>
            </a:r>
            <a:endPar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[4]</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上海市</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2019</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冠状病毒病临床救治专家组</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 </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上海市</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2019</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冠状病毒病综合救治专家共识</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 </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中华传染病杂志，</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2020</a:t>
            </a:r>
            <a:r>
              <a:rPr kumimoji="0" lang="zh-CN" altLang="en-US"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a:t>
            </a:r>
            <a:r>
              <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rPr>
              <a:t>38(03):134-138. DOI:10.3760/cma.j.issn.1000-6680.2020.03.002</a:t>
            </a:r>
            <a:endPar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a:p>
            <a:pPr marL="0" marR="0" lvl="0" indent="0" algn="l" defTabSz="685800" rtl="0" eaLnBrk="1" fontAlgn="auto" latinLnBrk="0" hangingPunct="1">
              <a:lnSpc>
                <a:spcPct val="100000"/>
              </a:lnSpc>
              <a:spcBef>
                <a:spcPts val="0"/>
              </a:spcBef>
              <a:spcAft>
                <a:spcPts val="0"/>
              </a:spcAft>
              <a:buClrTx/>
              <a:buSzTx/>
              <a:buFontTx/>
              <a:buNone/>
              <a:defRPr/>
            </a:pPr>
            <a:endParaRPr kumimoji="0" lang="en-US" altLang="zh-CN" sz="700" b="0" i="0" u="none" strike="noStrike" kern="1200" cap="none" spc="0" normalizeH="0" baseline="0" noProof="0" dirty="0">
              <a:ln>
                <a:noFill/>
              </a:ln>
              <a:solidFill>
                <a:srgbClr val="000000"/>
              </a:solidFill>
              <a:effectLst/>
              <a:uLnTx/>
              <a:uFillTx/>
              <a:latin typeface="等线" panose="02010600030101010101" pitchFamily="2" charset="-122"/>
              <a:ea typeface="等线" panose="02010600030101010101" pitchFamily="2" charset="-122"/>
              <a:cs typeface="+mn-cs"/>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6489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03</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130885"/>
            <a:ext cx="1960007" cy="614335"/>
          </a:xfrm>
          <a:prstGeom prst="rect">
            <a:avLst/>
          </a:prstGeom>
          <a:noFill/>
        </p:spPr>
        <p:txBody>
          <a:bodyPr rIns="270000">
            <a:normAutofit lnSpcReduction="10000"/>
          </a:bodyPr>
          <a:lstStyle/>
          <a:p>
            <a:pPr algn="ctr">
              <a:defRPr/>
            </a:pPr>
            <a:r>
              <a:rPr lang="zh-CN" altLang="en-US" sz="3600" dirty="0">
                <a:solidFill>
                  <a:srgbClr val="063D54">
                    <a:lumMod val="75000"/>
                  </a:srgbClr>
                </a:solidFill>
              </a:rPr>
              <a:t>安全性</a:t>
            </a:r>
            <a:endParaRPr lang="zh-CN" altLang="en-US" sz="3600" dirty="0">
              <a:solidFill>
                <a:srgbClr val="063D54">
                  <a:lumMod val="75000"/>
                </a:srgbClr>
              </a:solidFill>
            </a:endParaRPr>
          </a:p>
        </p:txBody>
      </p:sp>
      <p:grpSp>
        <p:nvGrpSpPr>
          <p:cNvPr id="7" name="组合 6"/>
          <p:cNvGrpSpPr/>
          <p:nvPr/>
        </p:nvGrpSpPr>
        <p:grpSpPr>
          <a:xfrm>
            <a:off x="368150" y="1260117"/>
            <a:ext cx="8505660" cy="709327"/>
            <a:chOff x="971162" y="1414720"/>
            <a:chExt cx="4084076" cy="470408"/>
          </a:xfrm>
        </p:grpSpPr>
        <p:sp>
          <p:nvSpPr>
            <p:cNvPr id="9" name="矩形 8"/>
            <p:cNvSpPr/>
            <p:nvPr/>
          </p:nvSpPr>
          <p:spPr>
            <a:xfrm>
              <a:off x="971162" y="1578963"/>
              <a:ext cx="4084076" cy="306165"/>
            </a:xfrm>
            <a:prstGeom prst="rect">
              <a:avLst/>
            </a:prstGeom>
          </p:spPr>
          <p:txBody>
            <a:bodyPr wrap="square">
              <a:spAutoFit/>
            </a:bodyPr>
            <a:lstStyle/>
            <a:p>
              <a:endParaRPr lang="en-US" altLang="zh-CN" sz="1200" dirty="0">
                <a:solidFill>
                  <a:schemeClr val="bg2">
                    <a:lumMod val="25000"/>
                  </a:schemeClr>
                </a:solidFill>
              </a:endParaRPr>
            </a:p>
            <a:p>
              <a:r>
                <a:rPr lang="zh-CN" altLang="en-US" sz="1200" dirty="0">
                  <a:solidFill>
                    <a:schemeClr val="bg2">
                      <a:lumMod val="25000"/>
                    </a:schemeClr>
                  </a:solidFill>
                </a:rPr>
                <a:t>头孢哌酮和他唑巴坦的组合成分在临床上已广泛应用，安全性得到充分的验证，</a:t>
              </a:r>
              <a:r>
                <a:rPr lang="zh-CN" altLang="en-US" sz="1200" b="1" dirty="0">
                  <a:solidFill>
                    <a:srgbClr val="FF0000"/>
                  </a:solidFill>
                </a:rPr>
                <a:t>不良反应发生率罕见</a:t>
              </a:r>
              <a:r>
                <a:rPr lang="zh-CN" altLang="en-US" sz="1200" dirty="0">
                  <a:solidFill>
                    <a:schemeClr val="bg2">
                      <a:lumMod val="25000"/>
                    </a:schemeClr>
                  </a:solidFill>
                </a:rPr>
                <a:t>。</a:t>
              </a:r>
              <a:endParaRPr lang="en-US" altLang="zh-CN" sz="1200" dirty="0">
                <a:solidFill>
                  <a:schemeClr val="bg2">
                    <a:lumMod val="25000"/>
                  </a:schemeClr>
                </a:solidFill>
              </a:endParaRPr>
            </a:p>
          </p:txBody>
        </p:sp>
        <p:sp>
          <p:nvSpPr>
            <p:cNvPr id="10" name="矩形 9"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971162" y="1414720"/>
              <a:ext cx="1736053" cy="224520"/>
            </a:xfrm>
            <a:prstGeom prst="rect">
              <a:avLst/>
            </a:prstGeom>
          </p:spPr>
          <p:txBody>
            <a:bodyPr wrap="square">
              <a:spAutoFit/>
            </a:bodyPr>
            <a:lstStyle/>
            <a:p>
              <a:pPr fontAlgn="base">
                <a:spcBef>
                  <a:spcPct val="0"/>
                </a:spcBef>
                <a:spcAft>
                  <a:spcPct val="0"/>
                </a:spcAft>
                <a:defRPr/>
              </a:pPr>
              <a:r>
                <a:rPr lang="zh-CN" altLang="en-US" sz="1600" b="1" dirty="0">
                  <a:solidFill>
                    <a:srgbClr val="063D54"/>
                  </a:solidFill>
                </a:rPr>
                <a:t>安全性方面优势和不足：</a:t>
              </a:r>
              <a:endParaRPr lang="zh-CN" altLang="en-US" sz="1600" b="1" dirty="0">
                <a:solidFill>
                  <a:srgbClr val="063D54"/>
                </a:solidFill>
              </a:endParaRPr>
            </a:p>
          </p:txBody>
        </p:sp>
      </p:grpSp>
      <p:graphicFrame>
        <p:nvGraphicFramePr>
          <p:cNvPr id="4" name="表格 5"/>
          <p:cNvGraphicFramePr>
            <a:graphicFrameLocks noGrp="1"/>
          </p:cNvGraphicFramePr>
          <p:nvPr/>
        </p:nvGraphicFramePr>
        <p:xfrm>
          <a:off x="1444521" y="2481810"/>
          <a:ext cx="7414297" cy="2327508"/>
        </p:xfrm>
        <a:graphic>
          <a:graphicData uri="http://schemas.openxmlformats.org/drawingml/2006/table">
            <a:tbl>
              <a:tblPr firstRow="1" bandRow="1">
                <a:tableStyleId>{5C22544A-7EE6-4342-B048-85BDC9FD1C3A}</a:tableStyleId>
              </a:tblPr>
              <a:tblGrid>
                <a:gridCol w="7414297"/>
              </a:tblGrid>
              <a:tr h="2327508">
                <a:tc>
                  <a:txBody>
                    <a:bodyPr/>
                    <a:lstStyle/>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zh-CN" altLang="en-US" sz="1200" b="0" dirty="0">
                          <a:solidFill>
                            <a:schemeClr val="tx1"/>
                          </a:solidFill>
                          <a:latin typeface="+mn-ea"/>
                        </a:rPr>
                        <a:t>通常患者对本品的</a:t>
                      </a:r>
                      <a:r>
                        <a:rPr lang="zh-CN" altLang="en-US" sz="1200" b="1" dirty="0">
                          <a:solidFill>
                            <a:srgbClr val="FF0000"/>
                          </a:solidFill>
                          <a:latin typeface="+mn-ea"/>
                        </a:rPr>
                        <a:t>耐受性良好，大多数不良反应为轻度</a:t>
                      </a:r>
                      <a:r>
                        <a:rPr lang="zh-CN" altLang="en-US" sz="1200" b="0" dirty="0">
                          <a:solidFill>
                            <a:schemeClr val="tx1"/>
                          </a:solidFill>
                          <a:latin typeface="+mn-ea"/>
                        </a:rPr>
                        <a:t>，停药后，不良反应会消失。</a:t>
                      </a:r>
                      <a:endParaRPr lang="zh-CN" altLang="en-US" sz="12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200" b="0" dirty="0">
                          <a:solidFill>
                            <a:schemeClr val="tx1"/>
                          </a:solidFill>
                          <a:latin typeface="+mn-ea"/>
                        </a:rPr>
                        <a:t>1</a:t>
                      </a:r>
                      <a:r>
                        <a:rPr lang="zh-CN" altLang="en-US" sz="1200" b="0" dirty="0">
                          <a:solidFill>
                            <a:schemeClr val="tx1"/>
                          </a:solidFill>
                          <a:latin typeface="+mn-ea"/>
                        </a:rPr>
                        <a:t>、胃肠道：与使用其他</a:t>
                      </a:r>
                      <a:r>
                        <a:rPr lang="en-US" altLang="zh-CN" sz="1200" b="0" dirty="0">
                          <a:solidFill>
                            <a:schemeClr val="tx1"/>
                          </a:solidFill>
                          <a:latin typeface="+mn-ea"/>
                        </a:rPr>
                        <a:t>β-</a:t>
                      </a:r>
                      <a:r>
                        <a:rPr lang="zh-CN" altLang="en-US" sz="1200" b="0" dirty="0">
                          <a:solidFill>
                            <a:schemeClr val="tx1"/>
                          </a:solidFill>
                          <a:latin typeface="+mn-ea"/>
                        </a:rPr>
                        <a:t>内酰胺类抗生素一样，本品最常见的副作用是胃肠道反应；最常见是稀便，腹泻，其次是恶心和呕吐。</a:t>
                      </a:r>
                      <a:endParaRPr lang="zh-CN" altLang="en-US" sz="12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200" b="0" dirty="0">
                          <a:solidFill>
                            <a:schemeClr val="tx1"/>
                          </a:solidFill>
                          <a:latin typeface="+mn-ea"/>
                        </a:rPr>
                        <a:t>2</a:t>
                      </a:r>
                      <a:r>
                        <a:rPr lang="zh-CN" altLang="en-US" sz="1200" b="0" dirty="0">
                          <a:solidFill>
                            <a:schemeClr val="tx1"/>
                          </a:solidFill>
                          <a:latin typeface="+mn-ea"/>
                        </a:rPr>
                        <a:t>、皮肤反应：本品可引起过敏反应，表现为斑丘疹，荨麻疹，嗜酸粒细胞增多和药物热。</a:t>
                      </a:r>
                      <a:endParaRPr lang="zh-CN" altLang="en-US" sz="12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200" b="0" dirty="0">
                          <a:solidFill>
                            <a:schemeClr val="tx1"/>
                          </a:solidFill>
                          <a:latin typeface="+mn-ea"/>
                        </a:rPr>
                        <a:t>3</a:t>
                      </a:r>
                      <a:r>
                        <a:rPr lang="zh-CN" altLang="en-US" sz="1200" b="0" dirty="0">
                          <a:solidFill>
                            <a:schemeClr val="tx1"/>
                          </a:solidFill>
                          <a:latin typeface="+mn-ea"/>
                        </a:rPr>
                        <a:t>、血液：长期使用本品有导致可逆性中性粒细胞减少症、血小板减少、凝血酶原时间延长、凝血酶原活力降低，可见于个别病例。出血现象罕见，可用维生素</a:t>
                      </a:r>
                      <a:r>
                        <a:rPr lang="en-US" altLang="zh-CN" sz="1200" b="0" dirty="0">
                          <a:solidFill>
                            <a:schemeClr val="tx1"/>
                          </a:solidFill>
                          <a:latin typeface="+mn-ea"/>
                        </a:rPr>
                        <a:t>K</a:t>
                      </a:r>
                      <a:r>
                        <a:rPr lang="zh-CN" altLang="en-US" sz="1200" b="0" dirty="0">
                          <a:solidFill>
                            <a:schemeClr val="tx1"/>
                          </a:solidFill>
                          <a:latin typeface="+mn-ea"/>
                        </a:rPr>
                        <a:t>预防和控制。</a:t>
                      </a:r>
                      <a:endParaRPr lang="zh-CN" altLang="en-US" sz="12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200" b="0" dirty="0">
                          <a:solidFill>
                            <a:schemeClr val="tx1"/>
                          </a:solidFill>
                          <a:latin typeface="+mn-ea"/>
                        </a:rPr>
                        <a:t>4</a:t>
                      </a:r>
                      <a:r>
                        <a:rPr lang="zh-CN" altLang="en-US" sz="1200" b="0" dirty="0">
                          <a:solidFill>
                            <a:schemeClr val="tx1"/>
                          </a:solidFill>
                          <a:latin typeface="+mn-ea"/>
                        </a:rPr>
                        <a:t>、实验室异常现象：少数病例有谷草转氨酶、谷丙转氨酶、血胆红素一过性增高。</a:t>
                      </a:r>
                      <a:endParaRPr lang="zh-CN" altLang="en-US" sz="1200" b="0" dirty="0">
                        <a:solidFill>
                          <a:schemeClr val="tx1"/>
                        </a:solidFill>
                        <a:latin typeface="+mn-ea"/>
                      </a:endParaRPr>
                    </a:p>
                    <a:p>
                      <a:pPr marL="0" marR="0" lvl="0" indent="0" algn="l" defTabSz="685800" rtl="0" eaLnBrk="1" fontAlgn="auto" latinLnBrk="0" hangingPunct="1">
                        <a:lnSpc>
                          <a:spcPct val="150000"/>
                        </a:lnSpc>
                        <a:spcBef>
                          <a:spcPts val="0"/>
                        </a:spcBef>
                        <a:spcAft>
                          <a:spcPts val="0"/>
                        </a:spcAft>
                        <a:buClrTx/>
                        <a:buSzTx/>
                        <a:buFont typeface="Arial" panose="020B0604020202020204" pitchFamily="34" charset="0"/>
                        <a:buNone/>
                        <a:defRPr/>
                      </a:pPr>
                      <a:r>
                        <a:rPr lang="en-US" altLang="zh-CN" sz="1200" b="0" dirty="0">
                          <a:solidFill>
                            <a:schemeClr val="tx1"/>
                          </a:solidFill>
                          <a:latin typeface="+mn-ea"/>
                        </a:rPr>
                        <a:t>5</a:t>
                      </a:r>
                      <a:r>
                        <a:rPr lang="zh-CN" altLang="en-US" sz="1200" b="0" dirty="0">
                          <a:solidFill>
                            <a:schemeClr val="tx1"/>
                          </a:solidFill>
                          <a:latin typeface="+mn-ea"/>
                        </a:rPr>
                        <a:t>、其他不良反应：偶有出现头痛，寒战发烧，输注部位疼痛和静脉炎。</a:t>
                      </a:r>
                      <a:endParaRPr lang="zh-CN" altLang="en-US" sz="1200" b="0" dirty="0">
                        <a:solidFill>
                          <a:schemeClr val="tx1"/>
                        </a:solidFill>
                        <a:latin typeface="+mn-ea"/>
                      </a:endParaRPr>
                    </a:p>
                  </a:txBody>
                  <a:tcPr anchor="ctr">
                    <a:solidFill>
                      <a:schemeClr val="bg1">
                        <a:lumMod val="95000"/>
                      </a:schemeClr>
                    </a:solidFill>
                  </a:tcPr>
                </a:tc>
              </a:tr>
            </a:tbl>
          </a:graphicData>
        </a:graphic>
      </p:graphicFrame>
      <p:sp>
        <p:nvSpPr>
          <p:cNvPr id="8" name="矩形: 圆角 7"/>
          <p:cNvSpPr/>
          <p:nvPr/>
        </p:nvSpPr>
        <p:spPr>
          <a:xfrm>
            <a:off x="270190" y="1116660"/>
            <a:ext cx="8603618" cy="994320"/>
          </a:xfrm>
          <a:prstGeom prst="roundRect">
            <a:avLst/>
          </a:prstGeom>
          <a:noFill/>
          <a:ln w="22225">
            <a:solidFill>
              <a:schemeClr val="accent1">
                <a:shade val="1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9"/>
          <p:cNvSpPr/>
          <p:nvPr/>
        </p:nvSpPr>
        <p:spPr>
          <a:xfrm>
            <a:off x="300171" y="2501342"/>
            <a:ext cx="1183225" cy="2327508"/>
          </a:xfrm>
          <a:prstGeom prst="roundRect">
            <a:avLst/>
          </a:prstGeom>
          <a:solidFill>
            <a:srgbClr val="537285"/>
          </a:solidFill>
          <a:ln>
            <a:noFill/>
          </a:ln>
        </p:spPr>
        <p:txBody>
          <a:bodyPr vert="horz" wrap="square" lIns="91440" tIns="45720" rIns="91440" bIns="45720" numCol="1" anchor="ctr" anchorCtr="0" compatLnSpc="1"/>
          <a:lstStyle/>
          <a:p>
            <a:pPr algn="ctr">
              <a:lnSpc>
                <a:spcPct val="150000"/>
              </a:lnSpc>
            </a:pPr>
            <a:r>
              <a:rPr lang="zh-CN" altLang="en-US" sz="1300" dirty="0">
                <a:solidFill>
                  <a:schemeClr val="bg1"/>
                </a:solidFill>
                <a:latin typeface="Bebas" pitchFamily="2" charset="0"/>
                <a:ea typeface="微软雅黑" panose="020B0503020204020204" pitchFamily="34" charset="-122"/>
                <a:sym typeface="Bebas" pitchFamily="2" charset="0"/>
              </a:rPr>
              <a:t>不良反应情况</a:t>
            </a:r>
            <a:endParaRPr lang="zh-CN" altLang="en-US" sz="1300" dirty="0">
              <a:solidFill>
                <a:schemeClr val="bg1"/>
              </a:solidFill>
              <a:latin typeface="Bebas" pitchFamily="2" charset="0"/>
              <a:ea typeface="微软雅黑" panose="020B0503020204020204" pitchFamily="34" charset="-122"/>
              <a:sym typeface="Bebas" pitchFamily="2" charset="0"/>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_矩形 2"/>
          <p:cNvSpPr/>
          <p:nvPr>
            <p:custDataLst>
              <p:tags r:id="rId1"/>
            </p:custDataLst>
          </p:nvPr>
        </p:nvSpPr>
        <p:spPr>
          <a:xfrm>
            <a:off x="442210" y="64891"/>
            <a:ext cx="888124" cy="680329"/>
          </a:xfrm>
          <a:prstGeom prst="rect">
            <a:avLst/>
          </a:prstGeom>
          <a:solidFill>
            <a:srgbClr val="063D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4500" b="1" dirty="0">
                <a:solidFill>
                  <a:srgbClr val="FCFCFC"/>
                </a:solidFill>
                <a:latin typeface="+mj-ea"/>
                <a:ea typeface="+mj-ea"/>
              </a:rPr>
              <a:t>04</a:t>
            </a:r>
            <a:endParaRPr lang="zh-CN" altLang="en-US" sz="4500" b="1" dirty="0">
              <a:solidFill>
                <a:srgbClr val="FCFCFC"/>
              </a:solidFill>
              <a:latin typeface="+mj-ea"/>
              <a:ea typeface="+mj-ea"/>
            </a:endParaRPr>
          </a:p>
        </p:txBody>
      </p:sp>
      <p:sp>
        <p:nvSpPr>
          <p:cNvPr id="5" name="PA_文本框 4"/>
          <p:cNvSpPr txBox="1"/>
          <p:nvPr>
            <p:custDataLst>
              <p:tags r:id="rId2"/>
            </p:custDataLst>
          </p:nvPr>
        </p:nvSpPr>
        <p:spPr>
          <a:xfrm>
            <a:off x="1330334" y="130885"/>
            <a:ext cx="1960007" cy="614335"/>
          </a:xfrm>
          <a:prstGeom prst="rect">
            <a:avLst/>
          </a:prstGeom>
          <a:noFill/>
        </p:spPr>
        <p:txBody>
          <a:bodyPr rIns="270000">
            <a:normAutofit lnSpcReduction="10000"/>
          </a:bodyPr>
          <a:lstStyle/>
          <a:p>
            <a:pPr algn="ctr">
              <a:defRPr/>
            </a:pPr>
            <a:r>
              <a:rPr lang="zh-CN" altLang="en-US" sz="3600" dirty="0">
                <a:solidFill>
                  <a:srgbClr val="063D54">
                    <a:lumMod val="75000"/>
                  </a:srgbClr>
                </a:solidFill>
              </a:rPr>
              <a:t>创新性</a:t>
            </a:r>
            <a:endParaRPr lang="zh-CN" altLang="en-US" sz="3600" dirty="0">
              <a:solidFill>
                <a:srgbClr val="063D54">
                  <a:lumMod val="75000"/>
                </a:srgbClr>
              </a:solidFill>
            </a:endParaRPr>
          </a:p>
        </p:txBody>
      </p:sp>
      <p:grpSp>
        <p:nvGrpSpPr>
          <p:cNvPr id="7" name="组合 6"/>
          <p:cNvGrpSpPr/>
          <p:nvPr/>
        </p:nvGrpSpPr>
        <p:grpSpPr>
          <a:xfrm>
            <a:off x="319168" y="956053"/>
            <a:ext cx="8505660" cy="1188885"/>
            <a:chOff x="947643" y="1401954"/>
            <a:chExt cx="4084076" cy="788439"/>
          </a:xfrm>
        </p:grpSpPr>
        <p:sp>
          <p:nvSpPr>
            <p:cNvPr id="9" name="矩形 8"/>
            <p:cNvSpPr/>
            <p:nvPr/>
          </p:nvSpPr>
          <p:spPr>
            <a:xfrm>
              <a:off x="947643" y="1474265"/>
              <a:ext cx="4084076" cy="716128"/>
            </a:xfrm>
            <a:prstGeom prst="rect">
              <a:avLst/>
            </a:prstGeom>
          </p:spPr>
          <p:txBody>
            <a:bodyPr wrap="square">
              <a:spAutoFit/>
            </a:bodyPr>
            <a:lstStyle/>
            <a:p>
              <a:endParaRPr lang="en-US" altLang="zh-CN" sz="1200" dirty="0">
                <a:solidFill>
                  <a:schemeClr val="bg2">
                    <a:lumMod val="25000"/>
                  </a:schemeClr>
                </a:solidFill>
              </a:endParaRPr>
            </a:p>
            <a:p>
              <a:pPr marL="285750" indent="-285750">
                <a:lnSpc>
                  <a:spcPct val="150000"/>
                </a:lnSpc>
                <a:buFont typeface="Wingdings" panose="05000000000000000000" pitchFamily="2" charset="2"/>
                <a:buChar char="Ø"/>
              </a:pPr>
              <a:r>
                <a:rPr lang="zh-CN" altLang="en-US" sz="1200" dirty="0"/>
                <a:t>独家</a:t>
              </a:r>
              <a:r>
                <a:rPr lang="en-US" altLang="zh-CN" sz="1200" b="1" dirty="0">
                  <a:solidFill>
                    <a:srgbClr val="FF0000"/>
                  </a:solidFill>
                </a:rPr>
                <a:t>1</a:t>
              </a:r>
              <a:r>
                <a:rPr lang="zh-CN" altLang="en-US" sz="1200" b="1" dirty="0">
                  <a:solidFill>
                    <a:srgbClr val="FF0000"/>
                  </a:solidFill>
                </a:rPr>
                <a:t>类创新药</a:t>
              </a:r>
              <a:r>
                <a:rPr lang="zh-CN" altLang="en-US" sz="1200" dirty="0"/>
                <a:t>。</a:t>
              </a:r>
              <a:endParaRPr lang="en-US" altLang="zh-CN" sz="1200" dirty="0"/>
            </a:p>
            <a:p>
              <a:pPr marL="285750" indent="-285750">
                <a:lnSpc>
                  <a:spcPct val="150000"/>
                </a:lnSpc>
                <a:buFont typeface="Wingdings" panose="05000000000000000000" pitchFamily="2" charset="2"/>
                <a:buChar char="Ø"/>
              </a:pPr>
              <a:r>
                <a:rPr lang="zh-CN" altLang="en-US" sz="1200" dirty="0"/>
                <a:t>注射用头孢哌酮钠他唑巴坦钠（</a:t>
              </a:r>
              <a:r>
                <a:rPr lang="en-US" altLang="zh-CN" sz="1200" dirty="0"/>
                <a:t>II</a:t>
              </a:r>
              <a:r>
                <a:rPr lang="zh-CN" altLang="en-US" sz="1200" dirty="0"/>
                <a:t>）是</a:t>
              </a:r>
              <a:r>
                <a:rPr lang="zh-CN" altLang="en-US" sz="1200" b="1" dirty="0">
                  <a:solidFill>
                    <a:srgbClr val="FF0000"/>
                  </a:solidFill>
                </a:rPr>
                <a:t>治疗耐药菌感染</a:t>
              </a:r>
              <a:r>
                <a:rPr lang="zh-CN" altLang="en-US" sz="1200" dirty="0"/>
                <a:t>的新型抗耐药复方抗生素。</a:t>
              </a:r>
              <a:endParaRPr lang="en-US" altLang="zh-CN" sz="1200" dirty="0"/>
            </a:p>
            <a:p>
              <a:pPr marL="285750" indent="-285750">
                <a:lnSpc>
                  <a:spcPct val="150000"/>
                </a:lnSpc>
                <a:buFont typeface="Wingdings" panose="05000000000000000000" pitchFamily="2" charset="2"/>
                <a:buChar char="Ø"/>
              </a:pPr>
              <a:r>
                <a:rPr lang="zh-CN" altLang="en-US" sz="1200" dirty="0"/>
                <a:t>获得</a:t>
              </a:r>
              <a:r>
                <a:rPr lang="en-US" altLang="zh-CN" sz="1200" b="1" dirty="0">
                  <a:solidFill>
                    <a:srgbClr val="FF0000"/>
                  </a:solidFill>
                </a:rPr>
                <a:t>2</a:t>
              </a:r>
              <a:r>
                <a:rPr lang="zh-CN" altLang="en-US" sz="1200" b="1" dirty="0">
                  <a:solidFill>
                    <a:srgbClr val="FF0000"/>
                  </a:solidFill>
                </a:rPr>
                <a:t>项国家“重大新药创制”专项支持</a:t>
              </a:r>
              <a:r>
                <a:rPr lang="zh-CN" altLang="en-US" sz="1200" dirty="0"/>
                <a:t>，课题编号：</a:t>
              </a:r>
              <a:r>
                <a:rPr lang="en-US" altLang="zh-CN" sz="1200" dirty="0"/>
                <a:t>2011zx09401-301-4</a:t>
              </a:r>
              <a:r>
                <a:rPr lang="zh-CN" altLang="en-US" sz="1200" dirty="0"/>
                <a:t>以及</a:t>
              </a:r>
              <a:r>
                <a:rPr lang="en-US" altLang="zh-CN" sz="1200" dirty="0"/>
                <a:t>2013zx09301303</a:t>
              </a:r>
              <a:r>
                <a:rPr lang="zh-CN" altLang="en-US" sz="1200" dirty="0"/>
                <a:t>。</a:t>
              </a:r>
              <a:endParaRPr lang="en-US" altLang="zh-CN" sz="1200" dirty="0"/>
            </a:p>
          </p:txBody>
        </p:sp>
        <p:sp>
          <p:nvSpPr>
            <p:cNvPr id="10" name="矩形 9"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971162" y="1401954"/>
              <a:ext cx="1736053" cy="224520"/>
            </a:xfrm>
            <a:prstGeom prst="rect">
              <a:avLst/>
            </a:prstGeom>
          </p:spPr>
          <p:txBody>
            <a:bodyPr wrap="square">
              <a:spAutoFit/>
            </a:bodyPr>
            <a:lstStyle/>
            <a:p>
              <a:pPr fontAlgn="base">
                <a:spcBef>
                  <a:spcPct val="0"/>
                </a:spcBef>
                <a:spcAft>
                  <a:spcPct val="0"/>
                </a:spcAft>
                <a:defRPr/>
              </a:pPr>
              <a:r>
                <a:rPr lang="zh-CN" altLang="en-US" sz="1600" dirty="0">
                  <a:solidFill>
                    <a:srgbClr val="063D54"/>
                  </a:solidFill>
                </a:rPr>
                <a:t>创新点</a:t>
              </a:r>
              <a:endParaRPr lang="en-US" altLang="zh-CN" sz="1600" dirty="0">
                <a:solidFill>
                  <a:srgbClr val="063D54"/>
                </a:solidFill>
              </a:endParaRPr>
            </a:p>
          </p:txBody>
        </p:sp>
        <p:cxnSp>
          <p:nvCxnSpPr>
            <p:cNvPr id="11" name="直接连接符 10"/>
            <p:cNvCxnSpPr/>
            <p:nvPr/>
          </p:nvCxnSpPr>
          <p:spPr>
            <a:xfrm>
              <a:off x="1051253" y="1608987"/>
              <a:ext cx="23433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8" name="矩形 2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319168" y="2375553"/>
            <a:ext cx="8505663" cy="338554"/>
          </a:xfrm>
          <a:prstGeom prst="rect">
            <a:avLst/>
          </a:prstGeom>
        </p:spPr>
        <p:txBody>
          <a:bodyPr wrap="square">
            <a:spAutoFit/>
          </a:bodyPr>
          <a:lstStyle/>
          <a:p>
            <a:pPr fontAlgn="base">
              <a:spcBef>
                <a:spcPct val="0"/>
              </a:spcBef>
              <a:spcAft>
                <a:spcPct val="0"/>
              </a:spcAft>
              <a:defRPr/>
            </a:pPr>
            <a:r>
              <a:rPr lang="zh-CN" altLang="en-US" sz="1600" dirty="0">
                <a:solidFill>
                  <a:srgbClr val="063D54"/>
                </a:solidFill>
              </a:rPr>
              <a:t>优势</a:t>
            </a:r>
            <a:endParaRPr lang="en-US" altLang="zh-CN" sz="1600" dirty="0">
              <a:solidFill>
                <a:srgbClr val="063D54"/>
              </a:solidFill>
            </a:endParaRPr>
          </a:p>
        </p:txBody>
      </p:sp>
      <p:sp>
        <p:nvSpPr>
          <p:cNvPr id="2" name="圆角矩形 19"/>
          <p:cNvSpPr/>
          <p:nvPr/>
        </p:nvSpPr>
        <p:spPr>
          <a:xfrm>
            <a:off x="105879" y="2713137"/>
            <a:ext cx="1347537" cy="2234248"/>
          </a:xfrm>
          <a:prstGeom prst="roundRect">
            <a:avLst/>
          </a:prstGeom>
          <a:solidFill>
            <a:srgbClr val="537285"/>
          </a:solidFill>
          <a:ln>
            <a:noFill/>
          </a:ln>
        </p:spPr>
        <p:txBody>
          <a:bodyPr vert="horz" wrap="square" lIns="91440" tIns="45720" rIns="91440" bIns="45720" numCol="1" anchor="ctr" anchorCtr="0" compatLnSpc="1"/>
          <a:lstStyle/>
          <a:p>
            <a:pPr algn="ctr"/>
            <a:r>
              <a:rPr lang="zh-CN" altLang="en-US" sz="1300" dirty="0">
                <a:solidFill>
                  <a:schemeClr val="bg1"/>
                </a:solidFill>
                <a:latin typeface="Bebas" pitchFamily="2" charset="0"/>
                <a:ea typeface="微软雅黑" panose="020B0503020204020204" pitchFamily="34" charset="-122"/>
                <a:sym typeface="Bebas" pitchFamily="2" charset="0"/>
              </a:rPr>
              <a:t>一、临床安全有效创新</a:t>
            </a:r>
            <a:endParaRPr lang="zh-CN" altLang="en-US" sz="1300" dirty="0">
              <a:solidFill>
                <a:schemeClr val="bg1"/>
              </a:solidFill>
              <a:latin typeface="Bebas" pitchFamily="2" charset="0"/>
              <a:ea typeface="微软雅黑" panose="020B0503020204020204" pitchFamily="34" charset="-122"/>
              <a:sym typeface="Bebas" pitchFamily="2" charset="0"/>
            </a:endParaRPr>
          </a:p>
        </p:txBody>
      </p:sp>
      <p:graphicFrame>
        <p:nvGraphicFramePr>
          <p:cNvPr id="4" name="表格 5"/>
          <p:cNvGraphicFramePr>
            <a:graphicFrameLocks noGrp="1"/>
          </p:cNvGraphicFramePr>
          <p:nvPr/>
        </p:nvGraphicFramePr>
        <p:xfrm>
          <a:off x="1459512" y="2693605"/>
          <a:ext cx="7365316" cy="2422222"/>
        </p:xfrm>
        <a:graphic>
          <a:graphicData uri="http://schemas.openxmlformats.org/drawingml/2006/table">
            <a:tbl>
              <a:tblPr firstRow="1" bandRow="1">
                <a:tableStyleId>{5C22544A-7EE6-4342-B048-85BDC9FD1C3A}</a:tableStyleId>
              </a:tblPr>
              <a:tblGrid>
                <a:gridCol w="7365316"/>
              </a:tblGrid>
              <a:tr h="723363">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1200" b="1" dirty="0">
                          <a:solidFill>
                            <a:schemeClr val="tx1"/>
                          </a:solidFill>
                          <a:latin typeface="+mn-ea"/>
                        </a:rPr>
                        <a:t>国内独家黄金配比，组方更合理抗耐药菌活性更强，</a:t>
                      </a:r>
                      <a:r>
                        <a:rPr lang="zh-CN" altLang="zh-CN" sz="1200" b="0" dirty="0">
                          <a:solidFill>
                            <a:schemeClr val="tx1"/>
                          </a:solidFill>
                          <a:latin typeface="+mn-ea"/>
                        </a:rPr>
                        <a:t>体内外抗菌活性实验和临床实验结果显示</a:t>
                      </a:r>
                      <a:r>
                        <a:rPr lang="zh-CN" altLang="en-US" sz="1200" b="0" dirty="0">
                          <a:solidFill>
                            <a:schemeClr val="tx1"/>
                          </a:solidFill>
                          <a:latin typeface="+mn-ea"/>
                        </a:rPr>
                        <a:t>注射用头孢哌酮钠他唑巴坦钠（</a:t>
                      </a:r>
                      <a:r>
                        <a:rPr lang="en-US" altLang="zh-CN" sz="1200" b="0" dirty="0">
                          <a:solidFill>
                            <a:schemeClr val="tx1"/>
                          </a:solidFill>
                          <a:latin typeface="+mn-ea"/>
                        </a:rPr>
                        <a:t>II</a:t>
                      </a:r>
                      <a:r>
                        <a:rPr lang="zh-CN" altLang="en-US" sz="1200" b="0" dirty="0">
                          <a:solidFill>
                            <a:schemeClr val="tx1"/>
                          </a:solidFill>
                          <a:latin typeface="+mn-ea"/>
                        </a:rPr>
                        <a:t>）（</a:t>
                      </a:r>
                      <a:r>
                        <a:rPr lang="en-US" altLang="zh-CN" sz="1200" b="0" dirty="0">
                          <a:solidFill>
                            <a:schemeClr val="tx1"/>
                          </a:solidFill>
                          <a:latin typeface="+mn-ea"/>
                        </a:rPr>
                        <a:t>CPZ/TAZ</a:t>
                      </a:r>
                      <a:r>
                        <a:rPr lang="zh-CN" altLang="en-US" sz="1200" b="0" dirty="0">
                          <a:solidFill>
                            <a:schemeClr val="tx1"/>
                          </a:solidFill>
                          <a:latin typeface="+mn-ea"/>
                        </a:rPr>
                        <a:t>（</a:t>
                      </a:r>
                      <a:r>
                        <a:rPr lang="en-US" altLang="zh-CN" sz="1200" b="0" dirty="0">
                          <a:solidFill>
                            <a:schemeClr val="tx1"/>
                          </a:solidFill>
                          <a:latin typeface="+mn-ea"/>
                        </a:rPr>
                        <a:t>II</a:t>
                      </a:r>
                      <a:r>
                        <a:rPr lang="zh-CN" altLang="en-US" sz="1200" b="0" dirty="0">
                          <a:solidFill>
                            <a:schemeClr val="tx1"/>
                          </a:solidFill>
                          <a:latin typeface="+mn-ea"/>
                        </a:rPr>
                        <a:t>）</a:t>
                      </a:r>
                      <a:r>
                        <a:rPr lang="en-US" altLang="zh-CN" sz="1200" b="0" dirty="0">
                          <a:solidFill>
                            <a:schemeClr val="tx1"/>
                          </a:solidFill>
                          <a:latin typeface="+mn-ea"/>
                        </a:rPr>
                        <a:t>)</a:t>
                      </a:r>
                      <a:r>
                        <a:rPr lang="zh-CN" altLang="zh-CN" sz="1200" b="0" dirty="0">
                          <a:solidFill>
                            <a:schemeClr val="tx1"/>
                          </a:solidFill>
                          <a:latin typeface="+mn-ea"/>
                        </a:rPr>
                        <a:t>的抗菌活性略优于</a:t>
                      </a:r>
                      <a:r>
                        <a:rPr lang="zh-CN" altLang="en-US" sz="1200" b="0" dirty="0">
                          <a:solidFill>
                            <a:schemeClr val="tx1"/>
                          </a:solidFill>
                          <a:latin typeface="+mn-ea"/>
                        </a:rPr>
                        <a:t>注射用头孢哌酮钠舒巴坦钠（</a:t>
                      </a:r>
                      <a:r>
                        <a:rPr lang="en-US" altLang="zh-CN" sz="1200" b="0" dirty="0">
                          <a:solidFill>
                            <a:schemeClr val="tx1"/>
                          </a:solidFill>
                          <a:latin typeface="+mn-ea"/>
                        </a:rPr>
                        <a:t>CPZ/SBT</a:t>
                      </a:r>
                      <a:r>
                        <a:rPr lang="zh-CN" altLang="en-US" sz="1200" b="0" dirty="0">
                          <a:solidFill>
                            <a:schemeClr val="tx1"/>
                          </a:solidFill>
                          <a:latin typeface="+mn-ea"/>
                        </a:rPr>
                        <a:t>）</a:t>
                      </a:r>
                      <a:r>
                        <a:rPr lang="zh-CN" altLang="zh-CN" sz="1200" b="0" dirty="0">
                          <a:solidFill>
                            <a:schemeClr val="tx1"/>
                          </a:solidFill>
                          <a:latin typeface="+mn-ea"/>
                        </a:rPr>
                        <a:t>，</a:t>
                      </a:r>
                      <a:r>
                        <a:rPr lang="zh-CN" altLang="zh-CN" sz="1200" b="1" dirty="0">
                          <a:solidFill>
                            <a:schemeClr val="tx1"/>
                          </a:solidFill>
                          <a:latin typeface="+mn-ea"/>
                        </a:rPr>
                        <a:t>结果提示</a:t>
                      </a:r>
                      <a:r>
                        <a:rPr lang="en-US" altLang="zh-CN" sz="1200" b="1" dirty="0">
                          <a:solidFill>
                            <a:schemeClr val="tx1"/>
                          </a:solidFill>
                          <a:latin typeface="+mn-ea"/>
                        </a:rPr>
                        <a:t>CPZ/TAZ</a:t>
                      </a:r>
                      <a:r>
                        <a:rPr lang="zh-CN" altLang="zh-CN" sz="1200" b="1" dirty="0">
                          <a:solidFill>
                            <a:schemeClr val="tx1"/>
                          </a:solidFill>
                          <a:latin typeface="+mn-ea"/>
                        </a:rPr>
                        <a:t>（</a:t>
                      </a:r>
                      <a:r>
                        <a:rPr lang="en-US" altLang="zh-CN" sz="1200" b="1" dirty="0">
                          <a:solidFill>
                            <a:schemeClr val="tx1"/>
                          </a:solidFill>
                          <a:latin typeface="+mn-ea"/>
                        </a:rPr>
                        <a:t>II</a:t>
                      </a:r>
                      <a:r>
                        <a:rPr lang="zh-CN" altLang="zh-CN" sz="1200" b="1" dirty="0">
                          <a:solidFill>
                            <a:schemeClr val="tx1"/>
                          </a:solidFill>
                          <a:latin typeface="+mn-ea"/>
                        </a:rPr>
                        <a:t>）疗效可能优</a:t>
                      </a:r>
                      <a:r>
                        <a:rPr lang="en-US" altLang="zh-CN" sz="1200" b="1" dirty="0">
                          <a:solidFill>
                            <a:schemeClr val="tx1"/>
                          </a:solidFill>
                          <a:latin typeface="+mn-ea"/>
                        </a:rPr>
                        <a:t>CPZ/SBT</a:t>
                      </a:r>
                      <a:r>
                        <a:rPr lang="zh-CN" altLang="zh-CN" sz="1200" b="1" dirty="0">
                          <a:solidFill>
                            <a:schemeClr val="tx1"/>
                          </a:solidFill>
                          <a:latin typeface="+mn-ea"/>
                        </a:rPr>
                        <a:t>，是具有较大临床价值和市场潜力的新型抗菌药物</a:t>
                      </a:r>
                      <a:r>
                        <a:rPr lang="zh-CN" altLang="zh-CN" sz="1200" dirty="0">
                          <a:solidFill>
                            <a:schemeClr val="tx1"/>
                          </a:solidFill>
                          <a:latin typeface="+mn-ea"/>
                        </a:rPr>
                        <a:t>。</a:t>
                      </a:r>
                      <a:endParaRPr lang="en-US" altLang="zh-CN" sz="1200" dirty="0">
                        <a:solidFill>
                          <a:schemeClr val="tx1"/>
                        </a:solidFill>
                        <a:latin typeface="+mn-ea"/>
                      </a:endParaRPr>
                    </a:p>
                  </a:txBody>
                  <a:tcPr anchor="ctr">
                    <a:solidFill>
                      <a:schemeClr val="bg1">
                        <a:lumMod val="95000"/>
                      </a:schemeClr>
                    </a:solidFill>
                  </a:tcPr>
                </a:tc>
              </a:tr>
              <a:tr h="481264">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sz="1200" dirty="0">
                          <a:latin typeface="+mn-ea"/>
                        </a:rPr>
                        <a:t>CPZ/TAZ</a:t>
                      </a:r>
                      <a:r>
                        <a:rPr lang="zh-CN" altLang="en-US" sz="1200" dirty="0">
                          <a:latin typeface="+mn-ea"/>
                        </a:rPr>
                        <a:t>（</a:t>
                      </a:r>
                      <a:r>
                        <a:rPr lang="en-US" altLang="zh-CN" sz="1200" b="0" dirty="0">
                          <a:solidFill>
                            <a:schemeClr val="tx1"/>
                          </a:solidFill>
                          <a:latin typeface="+mn-ea"/>
                        </a:rPr>
                        <a:t>II</a:t>
                      </a:r>
                      <a:r>
                        <a:rPr lang="zh-CN" altLang="en-US" sz="1200" dirty="0">
                          <a:latin typeface="+mn-ea"/>
                        </a:rPr>
                        <a:t>）与</a:t>
                      </a:r>
                      <a:r>
                        <a:rPr lang="en-US" altLang="zh-CN" sz="1200" dirty="0">
                          <a:latin typeface="+mn-ea"/>
                        </a:rPr>
                        <a:t>CPZ/TAZ</a:t>
                      </a:r>
                      <a:r>
                        <a:rPr lang="zh-CN" altLang="en-US" sz="1200" dirty="0">
                          <a:latin typeface="+mn-ea"/>
                        </a:rPr>
                        <a:t>其他配比相比，</a:t>
                      </a:r>
                      <a:r>
                        <a:rPr lang="zh-CN" altLang="en-US" sz="1200" b="1" dirty="0">
                          <a:latin typeface="+mn-ea"/>
                        </a:rPr>
                        <a:t>提高了单次给药剂量，减少了给药次数</a:t>
                      </a:r>
                      <a:r>
                        <a:rPr lang="zh-CN" altLang="en-US" sz="1200" dirty="0">
                          <a:latin typeface="+mn-ea"/>
                        </a:rPr>
                        <a:t>，可满足中、重度感染者临床需要，且临床使用将更为方便。</a:t>
                      </a:r>
                      <a:endParaRPr lang="en-US" altLang="zh-CN" sz="1200" dirty="0">
                        <a:latin typeface="+mn-ea"/>
                      </a:endParaRPr>
                    </a:p>
                  </a:txBody>
                  <a:tcPr anchor="ctr">
                    <a:noFill/>
                  </a:tcPr>
                </a:tc>
              </a:tr>
              <a:tr h="394635">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defRPr/>
                      </a:pPr>
                      <a:r>
                        <a:rPr lang="en-US" altLang="zh-CN" sz="1200" dirty="0">
                          <a:latin typeface="+mn-ea"/>
                        </a:rPr>
                        <a:t>CPZ/TAZ</a:t>
                      </a:r>
                      <a:r>
                        <a:rPr lang="zh-CN" altLang="en-US" sz="1200" dirty="0">
                          <a:latin typeface="+mn-ea"/>
                        </a:rPr>
                        <a:t>（</a:t>
                      </a:r>
                      <a:r>
                        <a:rPr lang="en-US" altLang="zh-CN" sz="1200" b="0" dirty="0">
                          <a:solidFill>
                            <a:schemeClr val="tx1"/>
                          </a:solidFill>
                          <a:latin typeface="+mn-ea"/>
                        </a:rPr>
                        <a:t>II</a:t>
                      </a:r>
                      <a:r>
                        <a:rPr lang="zh-CN" altLang="en-US" sz="1200" dirty="0">
                          <a:latin typeface="+mn-ea"/>
                        </a:rPr>
                        <a:t>）专门</a:t>
                      </a:r>
                      <a:r>
                        <a:rPr lang="zh-CN" altLang="en-US" sz="1400" b="1" dirty="0">
                          <a:latin typeface="+mn-ea"/>
                        </a:rPr>
                        <a:t>针对耐药的铜绿假单胞菌引起的中重度感染</a:t>
                      </a:r>
                      <a:r>
                        <a:rPr lang="zh-CN" altLang="en-US" sz="1200" dirty="0">
                          <a:latin typeface="+mn-ea"/>
                        </a:rPr>
                        <a:t>。</a:t>
                      </a:r>
                      <a:endParaRPr lang="en-US" altLang="zh-CN" sz="1200" dirty="0">
                        <a:latin typeface="+mn-ea"/>
                      </a:endParaRPr>
                    </a:p>
                  </a:txBody>
                  <a:tcPr anchor="ctr">
                    <a:solidFill>
                      <a:schemeClr val="bg1">
                        <a:lumMod val="95000"/>
                      </a:schemeClr>
                    </a:solidFill>
                  </a:tcPr>
                </a:tc>
              </a:tr>
              <a:tr h="462012">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zh-CN" sz="1200" dirty="0">
                          <a:latin typeface="+mn-ea"/>
                        </a:rPr>
                        <a:t>近年上市的其他新型复方抗生素头孢他啶</a:t>
                      </a:r>
                      <a:r>
                        <a:rPr lang="en-US" altLang="zh-CN" sz="1200" dirty="0">
                          <a:latin typeface="+mn-ea"/>
                        </a:rPr>
                        <a:t>/</a:t>
                      </a:r>
                      <a:r>
                        <a:rPr lang="zh-CN" altLang="en-US" sz="1200" dirty="0">
                          <a:latin typeface="+mn-ea"/>
                        </a:rPr>
                        <a:t>阿维巴坦、头孢洛扎</a:t>
                      </a:r>
                      <a:r>
                        <a:rPr lang="en-US" altLang="zh-CN" sz="1200" dirty="0">
                          <a:latin typeface="+mn-ea"/>
                        </a:rPr>
                        <a:t>/</a:t>
                      </a:r>
                      <a:r>
                        <a:rPr lang="zh-CN" altLang="en-US" sz="1200" dirty="0">
                          <a:latin typeface="+mn-ea"/>
                        </a:rPr>
                        <a:t>他唑巴坦、美罗培南</a:t>
                      </a:r>
                      <a:r>
                        <a:rPr lang="en-US" altLang="zh-CN" sz="1200" dirty="0">
                          <a:latin typeface="+mn-ea"/>
                        </a:rPr>
                        <a:t>/</a:t>
                      </a:r>
                      <a:r>
                        <a:rPr lang="en-US" altLang="zh-CN" sz="1200" dirty="0" err="1">
                          <a:latin typeface="+mn-ea"/>
                        </a:rPr>
                        <a:t>vaborbactam</a:t>
                      </a:r>
                      <a:r>
                        <a:rPr lang="zh-CN" altLang="en-US" sz="1200" dirty="0">
                          <a:latin typeface="+mn-ea"/>
                        </a:rPr>
                        <a:t>和亚胺培南西司他丁</a:t>
                      </a:r>
                      <a:r>
                        <a:rPr lang="en-US" altLang="zh-CN" sz="1200" dirty="0">
                          <a:latin typeface="+mn-ea"/>
                        </a:rPr>
                        <a:t>/</a:t>
                      </a:r>
                      <a:r>
                        <a:rPr lang="en-US" altLang="zh-CN" sz="1200" dirty="0" err="1">
                          <a:latin typeface="+mn-ea"/>
                        </a:rPr>
                        <a:t>relebactam</a:t>
                      </a:r>
                      <a:r>
                        <a:rPr lang="zh-CN" altLang="en-US" sz="1200" dirty="0">
                          <a:latin typeface="+mn-ea"/>
                        </a:rPr>
                        <a:t>等，新型的</a:t>
                      </a:r>
                      <a:r>
                        <a:rPr lang="en-US" altLang="zh-CN" sz="1200" dirty="0">
                          <a:latin typeface="+mn-ea"/>
                        </a:rPr>
                        <a:t>BL</a:t>
                      </a:r>
                      <a:r>
                        <a:rPr lang="zh-CN" altLang="en-US" sz="1200" dirty="0">
                          <a:latin typeface="+mn-ea"/>
                        </a:rPr>
                        <a:t>或</a:t>
                      </a:r>
                      <a:r>
                        <a:rPr lang="en-US" altLang="zh-CN" sz="1200" dirty="0">
                          <a:latin typeface="+mn-ea"/>
                        </a:rPr>
                        <a:t>BLI</a:t>
                      </a:r>
                      <a:r>
                        <a:rPr lang="zh-CN" altLang="en-US" sz="1200" b="1" dirty="0">
                          <a:latin typeface="+mn-ea"/>
                        </a:rPr>
                        <a:t>其有效性和安全性问题均须进一步研究和评估</a:t>
                      </a:r>
                      <a:r>
                        <a:rPr lang="zh-CN" altLang="en-US" sz="1200" dirty="0">
                          <a:latin typeface="+mn-ea"/>
                        </a:rPr>
                        <a:t>。而</a:t>
                      </a:r>
                      <a:r>
                        <a:rPr lang="en-US" altLang="zh-CN" sz="1200" dirty="0">
                          <a:latin typeface="+mn-ea"/>
                        </a:rPr>
                        <a:t>CPZ/TAZ</a:t>
                      </a:r>
                      <a:r>
                        <a:rPr lang="zh-CN" altLang="en-US" sz="1200" dirty="0">
                          <a:latin typeface="+mn-ea"/>
                        </a:rPr>
                        <a:t>的组成成分</a:t>
                      </a:r>
                      <a:r>
                        <a:rPr lang="en-US" altLang="zh-CN" sz="1200" b="1" dirty="0">
                          <a:latin typeface="+mn-ea"/>
                        </a:rPr>
                        <a:t>CPZ</a:t>
                      </a:r>
                      <a:r>
                        <a:rPr lang="zh-CN" altLang="en-US" sz="1200" b="1" dirty="0">
                          <a:latin typeface="+mn-ea"/>
                        </a:rPr>
                        <a:t>和</a:t>
                      </a:r>
                      <a:r>
                        <a:rPr lang="en-US" altLang="zh-CN" sz="1200" b="1" dirty="0">
                          <a:latin typeface="+mn-ea"/>
                        </a:rPr>
                        <a:t>TAZ</a:t>
                      </a:r>
                      <a:r>
                        <a:rPr lang="zh-CN" altLang="en-US" sz="1200" b="1" dirty="0">
                          <a:latin typeface="+mn-ea"/>
                        </a:rPr>
                        <a:t>在临床上已广泛应用，有效性和安全性均得到了充分的验证</a:t>
                      </a:r>
                      <a:r>
                        <a:rPr lang="zh-CN" altLang="en-US" sz="1200" dirty="0">
                          <a:latin typeface="+mn-ea"/>
                        </a:rPr>
                        <a:t>。</a:t>
                      </a:r>
                      <a:endParaRPr lang="en-US" altLang="zh-CN" sz="1200" dirty="0">
                        <a:latin typeface="+mn-ea"/>
                      </a:endParaRPr>
                    </a:p>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defRPr/>
                      </a:pPr>
                      <a:endParaRPr lang="en-US" altLang="zh-CN" sz="1200" dirty="0">
                        <a:latin typeface="+mn-ea"/>
                      </a:endParaRPr>
                    </a:p>
                  </a:txBody>
                  <a:tcPr anchor="ctr">
                    <a:noFill/>
                  </a:tcPr>
                </a:tc>
              </a:tr>
            </a:tbl>
          </a:graphicData>
        </a:graphic>
      </p:graphicFrame>
      <p:sp>
        <p:nvSpPr>
          <p:cNvPr id="8" name="矩形: 圆角 7"/>
          <p:cNvSpPr/>
          <p:nvPr/>
        </p:nvSpPr>
        <p:spPr>
          <a:xfrm>
            <a:off x="270190" y="861826"/>
            <a:ext cx="8257793" cy="1479740"/>
          </a:xfrm>
          <a:prstGeom prst="roundRect">
            <a:avLst/>
          </a:prstGeom>
          <a:noFill/>
          <a:ln w="22225">
            <a:solidFill>
              <a:schemeClr val="accent1">
                <a:shade val="15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11.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12.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13.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14.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15.xml><?xml version="1.0" encoding="utf-8"?>
<p:tagLst xmlns:p="http://schemas.openxmlformats.org/presentationml/2006/main">
  <p:tag name="MH" val="20171015152015"/>
  <p:tag name="MH_LIBRARY" val="CONTENTS"/>
  <p:tag name="MH_AUTOCOLOR" val="TRUE"/>
  <p:tag name="MH_TYPE" val="CONTENTS"/>
  <p:tag name="ID" val="547146"/>
</p:tagLst>
</file>

<file path=ppt/tags/tag16.xml><?xml version="1.0" encoding="utf-8"?>
<p:tagLst xmlns:p="http://schemas.openxmlformats.org/presentationml/2006/main">
  <p:tag name="MH" val="20171015153257"/>
  <p:tag name="MH_LIBRARY" val="GRAPHIC"/>
  <p:tag name="MH_ORDER" val="Rectangle 2"/>
  <p:tag name="PA" val="v3.2.0"/>
</p:tagLst>
</file>

<file path=ppt/tags/tag17.xml><?xml version="1.0" encoding="utf-8"?>
<p:tagLst xmlns:p="http://schemas.openxmlformats.org/presentationml/2006/main">
  <p:tag name="MH" val="20171015153257"/>
  <p:tag name="MH_LIBRARY" val="GRAPHIC"/>
  <p:tag name="MH_ORDER" val="TextBox 4"/>
  <p:tag name="PA" val="v3.2.0"/>
</p:tagLst>
</file>

<file path=ppt/tags/tag18.xml><?xml version="1.0" encoding="utf-8"?>
<p:tagLst xmlns:p="http://schemas.openxmlformats.org/presentationml/2006/main">
  <p:tag name="MH" val="20171015153257"/>
  <p:tag name="MH_LIBRARY" val="GRAPHIC"/>
</p:tagLst>
</file>

<file path=ppt/tags/tag19.xml><?xml version="1.0" encoding="utf-8"?>
<p:tagLst xmlns:p="http://schemas.openxmlformats.org/presentationml/2006/main">
  <p:tag name="MH" val="20171015153257"/>
  <p:tag name="MH_LIBRARY" val="GRAPHIC"/>
  <p:tag name="MH_ORDER" val="Rectangle 2"/>
  <p:tag name="PA" val="v3.2.0"/>
</p:tagLst>
</file>

<file path=ppt/tags/tag2.xml><?xml version="1.0" encoding="utf-8"?>
<p:tagLst xmlns:p="http://schemas.openxmlformats.org/presentationml/2006/main">
  <p:tag name="PA" val="v3.0.1"/>
</p:tagLst>
</file>

<file path=ppt/tags/tag20.xml><?xml version="1.0" encoding="utf-8"?>
<p:tagLst xmlns:p="http://schemas.openxmlformats.org/presentationml/2006/main">
  <p:tag name="MH" val="20171015153257"/>
  <p:tag name="MH_LIBRARY" val="GRAPHIC"/>
  <p:tag name="MH_ORDER" val="TextBox 4"/>
  <p:tag name="PA" val="v3.2.0"/>
</p:tagLst>
</file>

<file path=ppt/tags/tag21.xml><?xml version="1.0" encoding="utf-8"?>
<p:tagLst xmlns:p="http://schemas.openxmlformats.org/presentationml/2006/main">
  <p:tag name="KSO_WM_UNIT_TABLE_BEAUTIFY" val="smartTable{a2f710f0-27bf-4f2f-a95e-63eade72e852}"/>
</p:tagLst>
</file>

<file path=ppt/tags/tag22.xml><?xml version="1.0" encoding="utf-8"?>
<p:tagLst xmlns:p="http://schemas.openxmlformats.org/presentationml/2006/main">
  <p:tag name="MH" val="20171015153257"/>
  <p:tag name="MH_LIBRARY" val="GRAPHIC"/>
</p:tagLst>
</file>

<file path=ppt/tags/tag23.xml><?xml version="1.0" encoding="utf-8"?>
<p:tagLst xmlns:p="http://schemas.openxmlformats.org/presentationml/2006/main">
  <p:tag name="MH" val="20171015153257"/>
  <p:tag name="MH_LIBRARY" val="GRAPHIC"/>
  <p:tag name="MH_ORDER" val="Rectangle 2"/>
  <p:tag name="PA" val="v3.2.0"/>
</p:tagLst>
</file>

<file path=ppt/tags/tag24.xml><?xml version="1.0" encoding="utf-8"?>
<p:tagLst xmlns:p="http://schemas.openxmlformats.org/presentationml/2006/main">
  <p:tag name="MH" val="20171015153257"/>
  <p:tag name="MH_LIBRARY" val="GRAPHIC"/>
  <p:tag name="MH_ORDER" val="TextBox 4"/>
  <p:tag name="PA" val="v3.2.0"/>
</p:tagLst>
</file>

<file path=ppt/tags/tag25.xml><?xml version="1.0" encoding="utf-8"?>
<p:tagLst xmlns:p="http://schemas.openxmlformats.org/presentationml/2006/main">
  <p:tag name="MH" val="20171015153257"/>
  <p:tag name="MH_LIBRARY" val="GRAPHIC"/>
</p:tagLst>
</file>

<file path=ppt/tags/tag26.xml><?xml version="1.0" encoding="utf-8"?>
<p:tagLst xmlns:p="http://schemas.openxmlformats.org/presentationml/2006/main">
  <p:tag name="MH" val="20171015153257"/>
  <p:tag name="MH_LIBRARY" val="GRAPHIC"/>
  <p:tag name="MH_ORDER" val="Rectangle 2"/>
  <p:tag name="PA" val="v3.2.0"/>
</p:tagLst>
</file>

<file path=ppt/tags/tag27.xml><?xml version="1.0" encoding="utf-8"?>
<p:tagLst xmlns:p="http://schemas.openxmlformats.org/presentationml/2006/main">
  <p:tag name="MH" val="20171015153257"/>
  <p:tag name="MH_LIBRARY" val="GRAPHIC"/>
  <p:tag name="MH_ORDER" val="TextBox 4"/>
  <p:tag name="PA" val="v3.2.0"/>
</p:tagLst>
</file>

<file path=ppt/tags/tag28.xml><?xml version="1.0" encoding="utf-8"?>
<p:tagLst xmlns:p="http://schemas.openxmlformats.org/presentationml/2006/main">
  <p:tag name="MH" val="20171015153257"/>
  <p:tag name="MH_LIBRARY" val="GRAPHIC"/>
</p:tagLst>
</file>

<file path=ppt/tags/tag29.xml><?xml version="1.0" encoding="utf-8"?>
<p:tagLst xmlns:p="http://schemas.openxmlformats.org/presentationml/2006/main">
  <p:tag name="MH" val="20171015153257"/>
  <p:tag name="MH_LIBRARY" val="GRAPHIC"/>
  <p:tag name="MH_ORDER" val="Rectangle 2"/>
  <p:tag name="PA" val="v3.2.0"/>
</p:tagLst>
</file>

<file path=ppt/tags/tag3.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30.xml><?xml version="1.0" encoding="utf-8"?>
<p:tagLst xmlns:p="http://schemas.openxmlformats.org/presentationml/2006/main">
  <p:tag name="MH" val="20171015153257"/>
  <p:tag name="MH_LIBRARY" val="GRAPHIC"/>
  <p:tag name="MH_ORDER" val="TextBox 4"/>
  <p:tag name="PA" val="v3.2.0"/>
</p:tagLst>
</file>

<file path=ppt/tags/tag31.xml><?xml version="1.0" encoding="utf-8"?>
<p:tagLst xmlns:p="http://schemas.openxmlformats.org/presentationml/2006/main">
  <p:tag name="TABLE_ENDDRAG_ORIGIN_RECT" val="581*175"/>
  <p:tag name="TABLE_ENDDRAG_RECT" val="123*58*581*175"/>
</p:tagLst>
</file>

<file path=ppt/tags/tag32.xml><?xml version="1.0" encoding="utf-8"?>
<p:tagLst xmlns:p="http://schemas.openxmlformats.org/presentationml/2006/main">
  <p:tag name="MH" val="20171015153257"/>
  <p:tag name="MH_LIBRARY" val="GRAPHIC"/>
</p:tagLst>
</file>

<file path=ppt/tags/tag33.xml><?xml version="1.0" encoding="utf-8"?>
<p:tagLst xmlns:p="http://schemas.openxmlformats.org/presentationml/2006/main">
  <p:tag name="MH" val="20171015153257"/>
  <p:tag name="MH_LIBRARY" val="GRAPHIC"/>
  <p:tag name="MH_ORDER" val="Rectangle 2"/>
  <p:tag name="PA" val="v3.2.0"/>
</p:tagLst>
</file>

<file path=ppt/tags/tag34.xml><?xml version="1.0" encoding="utf-8"?>
<p:tagLst xmlns:p="http://schemas.openxmlformats.org/presentationml/2006/main">
  <p:tag name="MH" val="20171015153257"/>
  <p:tag name="MH_LIBRARY" val="GRAPHIC"/>
  <p:tag name="MH_ORDER" val="TextBox 4"/>
  <p:tag name="PA" val="v3.2.0"/>
</p:tagLst>
</file>

<file path=ppt/tags/tag35.xml><?xml version="1.0" encoding="utf-8"?>
<p:tagLst xmlns:p="http://schemas.openxmlformats.org/presentationml/2006/main">
  <p:tag name="MH" val="20171015153257"/>
  <p:tag name="MH_LIBRARY" val="GRAPHIC"/>
</p:tagLst>
</file>

<file path=ppt/tags/tag36.xml><?xml version="1.0" encoding="utf-8"?>
<p:tagLst xmlns:p="http://schemas.openxmlformats.org/presentationml/2006/main">
  <p:tag name="MH" val="20171015153257"/>
  <p:tag name="MH_LIBRARY" val="GRAPHIC"/>
  <p:tag name="MH_ORDER" val="Rectangle 2"/>
  <p:tag name="PA" val="v3.2.0"/>
</p:tagLst>
</file>

<file path=ppt/tags/tag37.xml><?xml version="1.0" encoding="utf-8"?>
<p:tagLst xmlns:p="http://schemas.openxmlformats.org/presentationml/2006/main">
  <p:tag name="MH" val="20171015153257"/>
  <p:tag name="MH_LIBRARY" val="GRAPHIC"/>
  <p:tag name="MH_ORDER" val="TextBox 4"/>
  <p:tag name="PA" val="v3.2.0"/>
</p:tagLst>
</file>

<file path=ppt/tags/tag38.xml><?xml version="1.0" encoding="utf-8"?>
<p:tagLst xmlns:p="http://schemas.openxmlformats.org/presentationml/2006/main">
  <p:tag name="MH" val="20171015153257"/>
  <p:tag name="MH_LIBRARY" val="GRAPHIC"/>
</p:tagLst>
</file>

<file path=ppt/tags/tag39.xml><?xml version="1.0" encoding="utf-8"?>
<p:tagLst xmlns:p="http://schemas.openxmlformats.org/presentationml/2006/main">
  <p:tag name="MH" val="20171015153257"/>
  <p:tag name="MH_LIBRARY" val="GRAPHIC"/>
  <p:tag name="MH_ORDER" val="Rectangle 2"/>
  <p:tag name="PA" val="v3.2.0"/>
</p:tagLst>
</file>

<file path=ppt/tags/tag4.xml><?xml version="1.0" encoding="utf-8"?>
<p:tagLst xmlns:p="http://schemas.openxmlformats.org/presentationml/2006/main">
  <p:tag name="MH" val="20171015152015"/>
  <p:tag name="MH_LIBRARY" val="CONTENTS"/>
  <p:tag name="MH_TYPE" val="OTHERS"/>
  <p:tag name="ID" val="547146"/>
  <p:tag name="PA" val="v3.2.0"/>
</p:tagLst>
</file>

<file path=ppt/tags/tag40.xml><?xml version="1.0" encoding="utf-8"?>
<p:tagLst xmlns:p="http://schemas.openxmlformats.org/presentationml/2006/main">
  <p:tag name="MH" val="20171015153257"/>
  <p:tag name="MH_LIBRARY" val="GRAPHIC"/>
  <p:tag name="MH_ORDER" val="TextBox 4"/>
  <p:tag name="PA" val="v3.2.0"/>
</p:tagLst>
</file>

<file path=ppt/tags/tag41.xml><?xml version="1.0" encoding="utf-8"?>
<p:tagLst xmlns:p="http://schemas.openxmlformats.org/presentationml/2006/main">
  <p:tag name="MH" val="20171015153257"/>
  <p:tag name="MH_LIBRARY" val="GRAPHIC"/>
</p:tagLst>
</file>

<file path=ppt/tags/tag42.xml><?xml version="1.0" encoding="utf-8"?>
<p:tagLst xmlns:p="http://schemas.openxmlformats.org/presentationml/2006/main">
  <p:tag name="MH" val="20171015153257"/>
  <p:tag name="MH_LIBRARY" val="GRAPHIC"/>
  <p:tag name="MH_ORDER" val="TextBox 4"/>
  <p:tag name="PA" val="v3.2.0"/>
</p:tagLst>
</file>

<file path=ppt/tags/tag43.xml><?xml version="1.0" encoding="utf-8"?>
<p:tagLst xmlns:p="http://schemas.openxmlformats.org/presentationml/2006/main">
  <p:tag name="MH" val="20171015153257"/>
  <p:tag name="MH_LIBRARY" val="GRAPHIC"/>
  <p:tag name="MH_ORDER" val="Rectangle 2"/>
  <p:tag name="PA" val="v3.2.0"/>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MH" val="20171015153257"/>
  <p:tag name="MH_LIBRARY" val="GRAPHIC"/>
</p:tagLst>
</file>

<file path=ppt/tags/tag49.xml><?xml version="1.0" encoding="utf-8"?>
<p:tagLst xmlns:p="http://schemas.openxmlformats.org/presentationml/2006/main">
  <p:tag name="MH" val="20171015153257"/>
  <p:tag name="MH_LIBRARY" val="GRAPHIC"/>
  <p:tag name="MH_ORDER" val="Rectangle 2"/>
  <p:tag name="PA" val="v3.2.0"/>
</p:tagLst>
</file>

<file path=ppt/tags/tag5.xml><?xml version="1.0" encoding="utf-8"?>
<p:tagLst xmlns:p="http://schemas.openxmlformats.org/presentationml/2006/main">
  <p:tag name="MH" val="20171015152015"/>
  <p:tag name="MH_LIBRARY" val="CONTENTS"/>
  <p:tag name="MH_TYPE" val="OTHERS"/>
  <p:tag name="ID" val="547146"/>
  <p:tag name="PA" val="v3.2.0"/>
</p:tagLst>
</file>

<file path=ppt/tags/tag50.xml><?xml version="1.0" encoding="utf-8"?>
<p:tagLst xmlns:p="http://schemas.openxmlformats.org/presentationml/2006/main">
  <p:tag name="ISPRING_ULTRA_SCORM_COURSE_ID" val="80330F47-CD13-4DC9-B2F1-B6AE5CB09E1E"/>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PRESENTATION_TITLE" val="简约质感商业计划书PPT模板"/>
  <p:tag name="ISPRING_SCORM_ENDPOINT" val="&lt;endpoint&gt;&lt;enable&gt;0&lt;/enable&gt;&lt;lrs&gt;http://&lt;/lrs&gt;&lt;auth&gt;0&lt;/auth&gt;&lt;login&gt;&lt;/login&gt;&lt;password&gt;&lt;/password&gt;&lt;key&gt;&lt;/key&gt;&lt;name&gt;&lt;/name&gt;&lt;email&gt;&lt;/email&gt;&lt;/endpoint&gt;&#10;"/>
  <p:tag name="KSO_WPP_MARK_KEY" val="3f393f5f-d7de-4b29-be77-936950f936d8"/>
  <p:tag name="COMMONDATA" val="eyJoZGlkIjoiYzYwODJjMzkzMWNmZDFjZDAxNjE4NmY0MGQxYzRlY2QifQ=="/>
</p:tagLst>
</file>

<file path=ppt/tags/tag6.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7.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8.xml><?xml version="1.0" encoding="utf-8"?>
<p:tagLst xmlns:p="http://schemas.openxmlformats.org/presentationml/2006/main">
  <p:tag name="MH" val="20171015152015"/>
  <p:tag name="MH_LIBRARY" val="CONTENTS"/>
  <p:tag name="MH_TYPE" val="ENTRY"/>
  <p:tag name="ID" val="547146"/>
  <p:tag name="MH_ORDER" val="1"/>
  <p:tag name="PA" val="v3.2.0"/>
</p:tagLst>
</file>

<file path=ppt/tags/tag9.xml><?xml version="1.0" encoding="utf-8"?>
<p:tagLst xmlns:p="http://schemas.openxmlformats.org/presentationml/2006/main">
  <p:tag name="MH" val="20171015152015"/>
  <p:tag name="MH_LIBRARY" val="CONTENTS"/>
  <p:tag name="MH_TYPE" val="ENTRY"/>
  <p:tag name="ID" val="547146"/>
  <p:tag name="MH_ORDER" val="1"/>
  <p:tag name="PA" val="v3.2.0"/>
</p:tagLst>
</file>

<file path=ppt/theme/theme1.xml><?xml version="1.0" encoding="utf-8"?>
<a:theme xmlns:a="http://schemas.openxmlformats.org/drawingml/2006/main" name="自定义设计方案">
  <a:themeElements>
    <a:clrScheme name="蓝色沉稳">
      <a:dk1>
        <a:sysClr val="windowText" lastClr="000000"/>
      </a:dk1>
      <a:lt1>
        <a:sysClr val="window" lastClr="FFFFFF"/>
      </a:lt1>
      <a:dk2>
        <a:srgbClr val="44546A"/>
      </a:dk2>
      <a:lt2>
        <a:srgbClr val="E7E6E6"/>
      </a:lt2>
      <a:accent1>
        <a:srgbClr val="1F4E79"/>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常用1">
      <a:majorFont>
        <a:latin typeface="Calibri"/>
        <a:ea typeface="微软雅黑"/>
        <a:cs typeface=""/>
      </a:majorFont>
      <a:minorFont>
        <a:latin typeface="Calibri Light"/>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063D54"/>
      </a:accent1>
      <a:accent2>
        <a:srgbClr val="ED7D31"/>
      </a:accent2>
      <a:accent3>
        <a:srgbClr val="A5A5A5"/>
      </a:accent3>
      <a:accent4>
        <a:srgbClr val="FFC000"/>
      </a:accent4>
      <a:accent5>
        <a:srgbClr val="E2E2E2"/>
      </a:accent5>
      <a:accent6>
        <a:srgbClr val="70AD47"/>
      </a:accent6>
      <a:hlink>
        <a:srgbClr val="D3D4D4"/>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063D54"/>
    </a:accent1>
    <a:accent2>
      <a:srgbClr val="ED7D31"/>
    </a:accent2>
    <a:accent3>
      <a:srgbClr val="A5A5A5"/>
    </a:accent3>
    <a:accent4>
      <a:srgbClr val="FFC000"/>
    </a:accent4>
    <a:accent5>
      <a:srgbClr val="E2E2E2"/>
    </a:accent5>
    <a:accent6>
      <a:srgbClr val="70AD47"/>
    </a:accent6>
    <a:hlink>
      <a:srgbClr val="D3D4D4"/>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6772</Words>
  <Application>WPS 演示</Application>
  <PresentationFormat>全屏显示(16:9)</PresentationFormat>
  <Paragraphs>329</Paragraphs>
  <Slides>12</Slides>
  <Notes>11</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12</vt:i4>
      </vt:variant>
    </vt:vector>
  </HeadingPairs>
  <TitlesOfParts>
    <vt:vector size="35" baseType="lpstr">
      <vt:lpstr>Arial</vt:lpstr>
      <vt:lpstr>宋体</vt:lpstr>
      <vt:lpstr>Wingdings</vt:lpstr>
      <vt:lpstr>Lato</vt:lpstr>
      <vt:lpstr>Calibri</vt:lpstr>
      <vt:lpstr>微软雅黑 Light</vt:lpstr>
      <vt:lpstr>等线</vt:lpstr>
      <vt:lpstr>Open Sans</vt:lpstr>
      <vt:lpstr>Segoe Print</vt:lpstr>
      <vt:lpstr>微软雅黑</vt:lpstr>
      <vt:lpstr>Times New Roman</vt:lpstr>
      <vt:lpstr>华文中宋</vt:lpstr>
      <vt:lpstr>华文细黑</vt:lpstr>
      <vt:lpstr>Arial Narrow</vt:lpstr>
      <vt:lpstr>Bebas</vt:lpstr>
      <vt:lpstr>等线 Light</vt:lpstr>
      <vt:lpstr>思源黑体 CN Light</vt:lpstr>
      <vt:lpstr>思源黑体 CN Regular</vt:lpstr>
      <vt:lpstr>Arial Unicode MS</vt:lpstr>
      <vt:lpstr>Calibri Light</vt:lpstr>
      <vt:lpstr>黑体</vt:lpstr>
      <vt:lpstr>自定义设计方案</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简约质感商业计划书PPT模板</dc:title>
  <dc:creator>Administrator</dc:creator>
  <cp:lastModifiedBy>Cherry</cp:lastModifiedBy>
  <cp:revision>1449</cp:revision>
  <cp:lastPrinted>2023-07-13T06:35:00Z</cp:lastPrinted>
  <dcterms:created xsi:type="dcterms:W3CDTF">2016-04-24T15:52:00Z</dcterms:created>
  <dcterms:modified xsi:type="dcterms:W3CDTF">2023-07-14T06:23:42Z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E5BFE4846E904365B05969F371CFD861</vt:lpwstr>
  </property>
</Properties>
</file>